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714" r:id="rId3"/>
    <p:sldMasterId id="2147483858" r:id="rId4"/>
    <p:sldMasterId id="2147483870" r:id="rId5"/>
    <p:sldMasterId id="2147483882" r:id="rId6"/>
    <p:sldMasterId id="2147483894" r:id="rId7"/>
    <p:sldMasterId id="2147483930" r:id="rId8"/>
    <p:sldMasterId id="2147483942" r:id="rId9"/>
    <p:sldMasterId id="2147483990" r:id="rId10"/>
  </p:sldMasterIdLst>
  <p:sldIdLst>
    <p:sldId id="346" r:id="rId11"/>
    <p:sldId id="454" r:id="rId12"/>
    <p:sldId id="450" r:id="rId13"/>
    <p:sldId id="277" r:id="rId14"/>
    <p:sldId id="278" r:id="rId15"/>
    <p:sldId id="451" r:id="rId16"/>
    <p:sldId id="313" r:id="rId17"/>
    <p:sldId id="314" r:id="rId18"/>
    <p:sldId id="725" r:id="rId19"/>
    <p:sldId id="455" r:id="rId20"/>
    <p:sldId id="363" r:id="rId21"/>
    <p:sldId id="364" r:id="rId22"/>
    <p:sldId id="365" r:id="rId23"/>
    <p:sldId id="366" r:id="rId24"/>
    <p:sldId id="384" r:id="rId25"/>
    <p:sldId id="385" r:id="rId26"/>
    <p:sldId id="417" r:id="rId27"/>
    <p:sldId id="418" r:id="rId28"/>
    <p:sldId id="456" r:id="rId29"/>
    <p:sldId id="374" r:id="rId30"/>
    <p:sldId id="375" r:id="rId31"/>
    <p:sldId id="534" r:id="rId32"/>
    <p:sldId id="535" r:id="rId33"/>
    <p:sldId id="423" r:id="rId34"/>
    <p:sldId id="424" r:id="rId35"/>
    <p:sldId id="376" r:id="rId36"/>
    <p:sldId id="377" r:id="rId37"/>
    <p:sldId id="378" r:id="rId38"/>
    <p:sldId id="379" r:id="rId39"/>
    <p:sldId id="380" r:id="rId40"/>
    <p:sldId id="381" r:id="rId41"/>
    <p:sldId id="457" r:id="rId42"/>
    <p:sldId id="458" r:id="rId43"/>
    <p:sldId id="415" r:id="rId44"/>
    <p:sldId id="459" r:id="rId45"/>
    <p:sldId id="284" r:id="rId46"/>
    <p:sldId id="285" r:id="rId47"/>
    <p:sldId id="281" r:id="rId4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162" autoAdjust="0"/>
    <p:restoredTop sz="94660"/>
  </p:normalViewPr>
  <p:slideViewPr>
    <p:cSldViewPr snapToGrid="0">
      <p:cViewPr varScale="1">
        <p:scale>
          <a:sx n="85" d="100"/>
          <a:sy n="85" d="100"/>
        </p:scale>
        <p:origin x="677"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slide" Target="slides/slide29.xml"/><Relationship Id="rId21" Type="http://schemas.openxmlformats.org/officeDocument/2006/relationships/slide" Target="slides/slide11.xml"/><Relationship Id="rId34" Type="http://schemas.openxmlformats.org/officeDocument/2006/relationships/slide" Target="slides/slide24.xml"/><Relationship Id="rId42" Type="http://schemas.openxmlformats.org/officeDocument/2006/relationships/slide" Target="slides/slide32.xml"/><Relationship Id="rId47" Type="http://schemas.openxmlformats.org/officeDocument/2006/relationships/slide" Target="slides/slide37.xml"/><Relationship Id="rId50" Type="http://schemas.openxmlformats.org/officeDocument/2006/relationships/viewProps" Target="view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6.xml"/><Relationship Id="rId29" Type="http://schemas.openxmlformats.org/officeDocument/2006/relationships/slide" Target="slides/slide19.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slide" Target="slides/slide30.xml"/><Relationship Id="rId45" Type="http://schemas.openxmlformats.org/officeDocument/2006/relationships/slide" Target="slides/slide35.xml"/><Relationship Id="rId5" Type="http://schemas.openxmlformats.org/officeDocument/2006/relationships/slideMaster" Target="slideMasters/slideMaster5.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49" Type="http://schemas.openxmlformats.org/officeDocument/2006/relationships/presProps" Target="presProps.xml"/><Relationship Id="rId10" Type="http://schemas.openxmlformats.org/officeDocument/2006/relationships/slideMaster" Target="slideMasters/slideMaster10.xml"/><Relationship Id="rId19" Type="http://schemas.openxmlformats.org/officeDocument/2006/relationships/slide" Target="slides/slide9.xml"/><Relationship Id="rId31" Type="http://schemas.openxmlformats.org/officeDocument/2006/relationships/slide" Target="slides/slide21.xml"/><Relationship Id="rId44" Type="http://schemas.openxmlformats.org/officeDocument/2006/relationships/slide" Target="slides/slide34.xml"/><Relationship Id="rId52"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slide" Target="slides/slide33.xml"/><Relationship Id="rId48" Type="http://schemas.openxmlformats.org/officeDocument/2006/relationships/slide" Target="slides/slide38.xml"/><Relationship Id="rId8" Type="http://schemas.openxmlformats.org/officeDocument/2006/relationships/slideMaster" Target="slideMasters/slideMaster8.xml"/><Relationship Id="rId51"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46" Type="http://schemas.openxmlformats.org/officeDocument/2006/relationships/slide" Target="slides/slide36.xml"/><Relationship Id="rId20" Type="http://schemas.openxmlformats.org/officeDocument/2006/relationships/slide" Target="slides/slide10.xml"/><Relationship Id="rId41" Type="http://schemas.openxmlformats.org/officeDocument/2006/relationships/slide" Target="slides/slide31.xml"/><Relationship Id="rId1" Type="http://schemas.openxmlformats.org/officeDocument/2006/relationships/slideMaster" Target="slideMasters/slideMaster1.xml"/><Relationship Id="rId6" Type="http://schemas.openxmlformats.org/officeDocument/2006/relationships/slideMaster" Target="slideMasters/slideMaster6.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95B471-70A6-4222-8EF7-925AE9D57787}" type="doc">
      <dgm:prSet loTypeId="urn:microsoft.com/office/officeart/2005/8/layout/default#1" loCatId="list" qsTypeId="urn:microsoft.com/office/officeart/2005/8/quickstyle/simple1" qsCatId="simple" csTypeId="urn:microsoft.com/office/officeart/2005/8/colors/colorful4" csCatId="colorful" phldr="1"/>
      <dgm:spPr/>
      <dgm:t>
        <a:bodyPr/>
        <a:lstStyle/>
        <a:p>
          <a:endParaRPr lang="en-GB"/>
        </a:p>
      </dgm:t>
    </dgm:pt>
    <dgm:pt modelId="{3ABC2C75-6D0F-4563-95B7-7BCC35DA479D}">
      <dgm:prSet phldrT="[Text]" custT="1"/>
      <dgm:spPr/>
      <dgm:t>
        <a:bodyPr/>
        <a:lstStyle/>
        <a:p>
          <a:r>
            <a:rPr lang="en-US" sz="2000" dirty="0">
              <a:solidFill>
                <a:sysClr val="windowText" lastClr="000000"/>
              </a:solidFill>
            </a:rPr>
            <a:t>Infant</a:t>
          </a:r>
          <a:endParaRPr lang="en-GB" sz="2000" dirty="0">
            <a:solidFill>
              <a:sysClr val="windowText" lastClr="000000"/>
            </a:solidFill>
          </a:endParaRPr>
        </a:p>
      </dgm:t>
    </dgm:pt>
    <dgm:pt modelId="{09C8655C-506E-4D91-90A0-FD2E5C52C3BF}" type="parTrans" cxnId="{8052E953-A9C8-43D8-86A5-C354ED6AFED1}">
      <dgm:prSet/>
      <dgm:spPr/>
      <dgm:t>
        <a:bodyPr/>
        <a:lstStyle/>
        <a:p>
          <a:endParaRPr lang="en-GB"/>
        </a:p>
      </dgm:t>
    </dgm:pt>
    <dgm:pt modelId="{9980F33C-FFB7-4F92-811F-4619D38F7967}" type="sibTrans" cxnId="{8052E953-A9C8-43D8-86A5-C354ED6AFED1}">
      <dgm:prSet/>
      <dgm:spPr/>
      <dgm:t>
        <a:bodyPr/>
        <a:lstStyle/>
        <a:p>
          <a:endParaRPr lang="en-GB"/>
        </a:p>
      </dgm:t>
    </dgm:pt>
    <dgm:pt modelId="{971C9B80-2724-43A2-BFE9-8A0986B42D49}">
      <dgm:prSet phldrT="[Text]" custT="1"/>
      <dgm:spPr/>
      <dgm:t>
        <a:bodyPr/>
        <a:lstStyle/>
        <a:p>
          <a:r>
            <a:rPr lang="en-GB" sz="2000" dirty="0">
              <a:solidFill>
                <a:sysClr val="windowText" lastClr="000000"/>
              </a:solidFill>
            </a:rPr>
            <a:t>hypertension</a:t>
          </a:r>
        </a:p>
      </dgm:t>
    </dgm:pt>
    <dgm:pt modelId="{7B89A605-9C0F-4077-9D60-1C926E7E2EB2}" type="parTrans" cxnId="{10DF4CFB-B6C5-44AB-8D8C-B4A86A61C2F6}">
      <dgm:prSet/>
      <dgm:spPr/>
      <dgm:t>
        <a:bodyPr/>
        <a:lstStyle/>
        <a:p>
          <a:endParaRPr lang="en-GB"/>
        </a:p>
      </dgm:t>
    </dgm:pt>
    <dgm:pt modelId="{013D9B63-C115-478D-B459-A31E4F13ED1A}" type="sibTrans" cxnId="{10DF4CFB-B6C5-44AB-8D8C-B4A86A61C2F6}">
      <dgm:prSet/>
      <dgm:spPr/>
      <dgm:t>
        <a:bodyPr/>
        <a:lstStyle/>
        <a:p>
          <a:endParaRPr lang="en-GB"/>
        </a:p>
      </dgm:t>
    </dgm:pt>
    <dgm:pt modelId="{3AC07C16-DE6F-4CCE-B22E-74E4EF558552}">
      <dgm:prSet phldrT="[Text]" custT="1"/>
      <dgm:spPr/>
      <dgm:t>
        <a:bodyPr/>
        <a:lstStyle/>
        <a:p>
          <a:r>
            <a:rPr lang="en-GB" sz="2000" dirty="0">
              <a:solidFill>
                <a:sysClr val="windowText" lastClr="000000"/>
              </a:solidFill>
            </a:rPr>
            <a:t>young children</a:t>
          </a:r>
        </a:p>
      </dgm:t>
    </dgm:pt>
    <dgm:pt modelId="{05F9F60E-ACE5-4D9A-B41D-A1024AA06F8D}" type="parTrans" cxnId="{A7572F47-2386-43F5-83CD-64F52004D908}">
      <dgm:prSet/>
      <dgm:spPr/>
      <dgm:t>
        <a:bodyPr/>
        <a:lstStyle/>
        <a:p>
          <a:endParaRPr lang="en-GB"/>
        </a:p>
      </dgm:t>
    </dgm:pt>
    <dgm:pt modelId="{D1D08B8E-8E0B-4D44-BB1A-8ECE6E5262FC}" type="sibTrans" cxnId="{A7572F47-2386-43F5-83CD-64F52004D908}">
      <dgm:prSet/>
      <dgm:spPr/>
      <dgm:t>
        <a:bodyPr/>
        <a:lstStyle/>
        <a:p>
          <a:endParaRPr lang="en-GB"/>
        </a:p>
      </dgm:t>
    </dgm:pt>
    <dgm:pt modelId="{35A34279-8A17-485A-9D56-A885379B892E}">
      <dgm:prSet phldrT="[Text]" custT="1"/>
      <dgm:spPr/>
      <dgm:t>
        <a:bodyPr/>
        <a:lstStyle/>
        <a:p>
          <a:r>
            <a:rPr lang="en-GB" sz="2000" dirty="0">
              <a:solidFill>
                <a:sysClr val="windowText" lastClr="000000"/>
              </a:solidFill>
            </a:rPr>
            <a:t>pregnant women</a:t>
          </a:r>
        </a:p>
      </dgm:t>
    </dgm:pt>
    <dgm:pt modelId="{3FF7C62F-7D61-450C-A3E8-BEE28A5B0A93}" type="parTrans" cxnId="{D311F396-CD36-4B48-A015-83D89D501E09}">
      <dgm:prSet/>
      <dgm:spPr/>
      <dgm:t>
        <a:bodyPr/>
        <a:lstStyle/>
        <a:p>
          <a:endParaRPr lang="en-GB"/>
        </a:p>
      </dgm:t>
    </dgm:pt>
    <dgm:pt modelId="{44A738B3-E65D-4EF6-9297-62426B52D656}" type="sibTrans" cxnId="{D311F396-CD36-4B48-A015-83D89D501E09}">
      <dgm:prSet/>
      <dgm:spPr/>
      <dgm:t>
        <a:bodyPr/>
        <a:lstStyle/>
        <a:p>
          <a:endParaRPr lang="en-GB"/>
        </a:p>
      </dgm:t>
    </dgm:pt>
    <dgm:pt modelId="{D1765A52-9F0A-4F58-A21C-67C1760C46C1}">
      <dgm:prSet phldrT="[Text]" custT="1"/>
      <dgm:spPr/>
      <dgm:t>
        <a:bodyPr/>
        <a:lstStyle/>
        <a:p>
          <a:r>
            <a:rPr lang="en-GB" sz="2000" dirty="0">
              <a:solidFill>
                <a:sysClr val="windowText" lastClr="000000"/>
              </a:solidFill>
            </a:rPr>
            <a:t>elderly person</a:t>
          </a:r>
        </a:p>
      </dgm:t>
    </dgm:pt>
    <dgm:pt modelId="{BCC4BE71-6FDC-458F-8551-225331D1EF5A}" type="parTrans" cxnId="{44C8644C-70A7-4916-A9DC-00FE32402C79}">
      <dgm:prSet/>
      <dgm:spPr/>
      <dgm:t>
        <a:bodyPr/>
        <a:lstStyle/>
        <a:p>
          <a:endParaRPr lang="en-GB"/>
        </a:p>
      </dgm:t>
    </dgm:pt>
    <dgm:pt modelId="{41974F4A-73B6-4FBF-B077-C2EA4AEC7E8D}" type="sibTrans" cxnId="{44C8644C-70A7-4916-A9DC-00FE32402C79}">
      <dgm:prSet/>
      <dgm:spPr/>
      <dgm:t>
        <a:bodyPr/>
        <a:lstStyle/>
        <a:p>
          <a:endParaRPr lang="en-GB"/>
        </a:p>
      </dgm:t>
    </dgm:pt>
    <dgm:pt modelId="{A7F0ACA2-0D60-42A0-AFCE-532E62DF2D60}">
      <dgm:prSet phldrT="[Text]" custT="1"/>
      <dgm:spPr/>
      <dgm:t>
        <a:bodyPr/>
        <a:lstStyle/>
        <a:p>
          <a:r>
            <a:rPr lang="en-GB" sz="2000" dirty="0">
              <a:solidFill>
                <a:sysClr val="windowText" lastClr="000000"/>
              </a:solidFill>
            </a:rPr>
            <a:t>obese patient</a:t>
          </a:r>
        </a:p>
      </dgm:t>
    </dgm:pt>
    <dgm:pt modelId="{3F16984B-EA55-4719-B0A1-F05CD52E039E}" type="parTrans" cxnId="{54B6DA94-D458-4305-85E9-2F1C07CA4F17}">
      <dgm:prSet/>
      <dgm:spPr/>
      <dgm:t>
        <a:bodyPr/>
        <a:lstStyle/>
        <a:p>
          <a:endParaRPr lang="en-GB"/>
        </a:p>
      </dgm:t>
    </dgm:pt>
    <dgm:pt modelId="{52E878C0-CB54-4B74-8CEE-00E63F1527DB}" type="sibTrans" cxnId="{54B6DA94-D458-4305-85E9-2F1C07CA4F17}">
      <dgm:prSet/>
      <dgm:spPr/>
      <dgm:t>
        <a:bodyPr/>
        <a:lstStyle/>
        <a:p>
          <a:endParaRPr lang="en-GB"/>
        </a:p>
      </dgm:t>
    </dgm:pt>
    <dgm:pt modelId="{7B59E765-8BB3-49FD-A157-80B9E5FE5EF9}">
      <dgm:prSet phldrT="[Text]" custT="1"/>
      <dgm:spPr/>
      <dgm:t>
        <a:bodyPr/>
        <a:lstStyle/>
        <a:p>
          <a:r>
            <a:rPr lang="en-GB" sz="2000" dirty="0">
              <a:solidFill>
                <a:sysClr val="windowText" lastClr="000000"/>
              </a:solidFill>
            </a:rPr>
            <a:t>diabetes mellitus</a:t>
          </a:r>
        </a:p>
      </dgm:t>
    </dgm:pt>
    <dgm:pt modelId="{770E466F-F664-464C-B5B9-4CB70025CA35}" type="parTrans" cxnId="{0F169AD7-9F69-40B3-B365-C79C45B48EE1}">
      <dgm:prSet/>
      <dgm:spPr/>
      <dgm:t>
        <a:bodyPr/>
        <a:lstStyle/>
        <a:p>
          <a:endParaRPr lang="en-GB"/>
        </a:p>
      </dgm:t>
    </dgm:pt>
    <dgm:pt modelId="{C6B9DBB2-8733-48F4-94EC-386F370F084C}" type="sibTrans" cxnId="{0F169AD7-9F69-40B3-B365-C79C45B48EE1}">
      <dgm:prSet/>
      <dgm:spPr/>
      <dgm:t>
        <a:bodyPr/>
        <a:lstStyle/>
        <a:p>
          <a:endParaRPr lang="en-GB"/>
        </a:p>
      </dgm:t>
    </dgm:pt>
    <dgm:pt modelId="{B2B74ED1-2974-4DE6-90B3-506D22816B83}">
      <dgm:prSet phldrT="[Text]" custT="1"/>
      <dgm:spPr/>
      <dgm:t>
        <a:bodyPr/>
        <a:lstStyle/>
        <a:p>
          <a:r>
            <a:rPr lang="en-GB" sz="2000" dirty="0" err="1">
              <a:solidFill>
                <a:sysClr val="windowText" lastClr="000000"/>
              </a:solidFill>
            </a:rPr>
            <a:t>Immuno</a:t>
          </a:r>
          <a:r>
            <a:rPr lang="en-GB" sz="2000" dirty="0">
              <a:solidFill>
                <a:sysClr val="windowText" lastClr="000000"/>
              </a:solidFill>
            </a:rPr>
            <a:t>-compromised persons</a:t>
          </a:r>
        </a:p>
      </dgm:t>
    </dgm:pt>
    <dgm:pt modelId="{E9B94722-B483-472C-B86D-5B8F9738273B}" type="parTrans" cxnId="{3E3CA2D7-D243-4B71-80F6-A6BEB527E743}">
      <dgm:prSet/>
      <dgm:spPr/>
      <dgm:t>
        <a:bodyPr/>
        <a:lstStyle/>
        <a:p>
          <a:endParaRPr lang="en-GB"/>
        </a:p>
      </dgm:t>
    </dgm:pt>
    <dgm:pt modelId="{3313172F-B082-470C-B4D0-2355436B08DE}" type="sibTrans" cxnId="{3E3CA2D7-D243-4B71-80F6-A6BEB527E743}">
      <dgm:prSet/>
      <dgm:spPr/>
      <dgm:t>
        <a:bodyPr/>
        <a:lstStyle/>
        <a:p>
          <a:endParaRPr lang="en-GB"/>
        </a:p>
      </dgm:t>
    </dgm:pt>
    <dgm:pt modelId="{BC9FEA77-FF66-44C1-88D1-3F4F4225BC3C}">
      <dgm:prSet phldrT="[Text]" custT="1"/>
      <dgm:spPr/>
      <dgm:t>
        <a:bodyPr/>
        <a:lstStyle/>
        <a:p>
          <a:r>
            <a:rPr lang="en-GB" sz="2000" dirty="0">
              <a:solidFill>
                <a:sysClr val="windowText" lastClr="000000"/>
              </a:solidFill>
            </a:rPr>
            <a:t>haemolytic conditions</a:t>
          </a:r>
        </a:p>
      </dgm:t>
    </dgm:pt>
    <dgm:pt modelId="{2C2A9B02-1913-4162-A7AD-68859FDFDE75}" type="parTrans" cxnId="{58614842-C41C-487F-B5AA-44D57FF572E5}">
      <dgm:prSet/>
      <dgm:spPr/>
      <dgm:t>
        <a:bodyPr/>
        <a:lstStyle/>
        <a:p>
          <a:endParaRPr lang="en-GB"/>
        </a:p>
      </dgm:t>
    </dgm:pt>
    <dgm:pt modelId="{56F8D4F8-E7A9-4F6D-98C9-C07863F56DA7}" type="sibTrans" cxnId="{58614842-C41C-487F-B5AA-44D57FF572E5}">
      <dgm:prSet/>
      <dgm:spPr/>
      <dgm:t>
        <a:bodyPr/>
        <a:lstStyle/>
        <a:p>
          <a:endParaRPr lang="en-GB"/>
        </a:p>
      </dgm:t>
    </dgm:pt>
    <dgm:pt modelId="{9C9F8C64-C4E8-471A-A72D-A163CB95D81C}">
      <dgm:prSet phldrT="[Text]" custT="1"/>
      <dgm:spPr/>
      <dgm:t>
        <a:bodyPr/>
        <a:lstStyle/>
        <a:p>
          <a:r>
            <a:rPr lang="en-US" sz="2000" dirty="0">
              <a:solidFill>
                <a:sysClr val="windowText" lastClr="000000"/>
              </a:solidFill>
            </a:rPr>
            <a:t>CLD and  CKD ;      </a:t>
          </a:r>
          <a:r>
            <a:rPr lang="en-US" sz="2000" dirty="0" err="1">
              <a:solidFill>
                <a:sysClr val="windowText" lastClr="000000"/>
              </a:solidFill>
            </a:rPr>
            <a:t>Hb-pathies</a:t>
          </a:r>
          <a:r>
            <a:rPr lang="en-US" sz="2000" dirty="0">
              <a:solidFill>
                <a:sysClr val="windowText" lastClr="000000"/>
              </a:solidFill>
            </a:rPr>
            <a:t>  e.g. sickle - cell disease, and autoimmune diseases</a:t>
          </a:r>
          <a:endParaRPr lang="en-GB" sz="2000" dirty="0">
            <a:solidFill>
              <a:sysClr val="windowText" lastClr="000000"/>
            </a:solidFill>
          </a:endParaRPr>
        </a:p>
      </dgm:t>
    </dgm:pt>
    <dgm:pt modelId="{B240B61D-73C8-400F-BB2A-AD14F1E11FFB}" type="parTrans" cxnId="{E92AE368-E7F2-49AA-B259-C89AE3FA4B5A}">
      <dgm:prSet/>
      <dgm:spPr/>
      <dgm:t>
        <a:bodyPr/>
        <a:lstStyle/>
        <a:p>
          <a:endParaRPr lang="en-GB"/>
        </a:p>
      </dgm:t>
    </dgm:pt>
    <dgm:pt modelId="{0EFC4FE7-D8EE-457B-BDC1-AD220709FD07}" type="sibTrans" cxnId="{E92AE368-E7F2-49AA-B259-C89AE3FA4B5A}">
      <dgm:prSet/>
      <dgm:spPr/>
      <dgm:t>
        <a:bodyPr/>
        <a:lstStyle/>
        <a:p>
          <a:endParaRPr lang="en-GB"/>
        </a:p>
      </dgm:t>
    </dgm:pt>
    <dgm:pt modelId="{883D855F-626F-4B9F-AECD-F9E8E8E4C8F9}" type="pres">
      <dgm:prSet presAssocID="{B395B471-70A6-4222-8EF7-925AE9D57787}" presName="diagram" presStyleCnt="0">
        <dgm:presLayoutVars>
          <dgm:dir/>
          <dgm:resizeHandles val="exact"/>
        </dgm:presLayoutVars>
      </dgm:prSet>
      <dgm:spPr/>
    </dgm:pt>
    <dgm:pt modelId="{42D76C56-B3B0-43BF-847A-CA711D4F6754}" type="pres">
      <dgm:prSet presAssocID="{3ABC2C75-6D0F-4563-95B7-7BCC35DA479D}" presName="node" presStyleLbl="node1" presStyleIdx="0" presStyleCnt="10">
        <dgm:presLayoutVars>
          <dgm:bulletEnabled val="1"/>
        </dgm:presLayoutVars>
      </dgm:prSet>
      <dgm:spPr/>
    </dgm:pt>
    <dgm:pt modelId="{6B0914C7-8041-46C3-B515-AAF87DA7D289}" type="pres">
      <dgm:prSet presAssocID="{9980F33C-FFB7-4F92-811F-4619D38F7967}" presName="sibTrans" presStyleCnt="0"/>
      <dgm:spPr/>
    </dgm:pt>
    <dgm:pt modelId="{73611533-3AB4-4A58-A545-DC9E759CA71C}" type="pres">
      <dgm:prSet presAssocID="{3AC07C16-DE6F-4CCE-B22E-74E4EF558552}" presName="node" presStyleLbl="node1" presStyleIdx="1" presStyleCnt="10">
        <dgm:presLayoutVars>
          <dgm:bulletEnabled val="1"/>
        </dgm:presLayoutVars>
      </dgm:prSet>
      <dgm:spPr/>
    </dgm:pt>
    <dgm:pt modelId="{59ACEEA8-FF59-4095-9055-7F3F30455886}" type="pres">
      <dgm:prSet presAssocID="{D1D08B8E-8E0B-4D44-BB1A-8ECE6E5262FC}" presName="sibTrans" presStyleCnt="0"/>
      <dgm:spPr/>
    </dgm:pt>
    <dgm:pt modelId="{AB6752BA-CEC7-4C1B-A750-5E85F1F60A8A}" type="pres">
      <dgm:prSet presAssocID="{35A34279-8A17-485A-9D56-A885379B892E}" presName="node" presStyleLbl="node1" presStyleIdx="2" presStyleCnt="10">
        <dgm:presLayoutVars>
          <dgm:bulletEnabled val="1"/>
        </dgm:presLayoutVars>
      </dgm:prSet>
      <dgm:spPr/>
    </dgm:pt>
    <dgm:pt modelId="{17C853B2-18CD-418B-90F7-05A1CC8729FB}" type="pres">
      <dgm:prSet presAssocID="{44A738B3-E65D-4EF6-9297-62426B52D656}" presName="sibTrans" presStyleCnt="0"/>
      <dgm:spPr/>
    </dgm:pt>
    <dgm:pt modelId="{14ADEE18-B353-4BC5-9540-F0921E551EA5}" type="pres">
      <dgm:prSet presAssocID="{D1765A52-9F0A-4F58-A21C-67C1760C46C1}" presName="node" presStyleLbl="node1" presStyleIdx="3" presStyleCnt="10">
        <dgm:presLayoutVars>
          <dgm:bulletEnabled val="1"/>
        </dgm:presLayoutVars>
      </dgm:prSet>
      <dgm:spPr/>
    </dgm:pt>
    <dgm:pt modelId="{60F61318-1452-4805-A840-45C328A9C262}" type="pres">
      <dgm:prSet presAssocID="{41974F4A-73B6-4FBF-B077-C2EA4AEC7E8D}" presName="sibTrans" presStyleCnt="0"/>
      <dgm:spPr/>
    </dgm:pt>
    <dgm:pt modelId="{B717082A-C365-4F70-8607-DD0515995311}" type="pres">
      <dgm:prSet presAssocID="{A7F0ACA2-0D60-42A0-AFCE-532E62DF2D60}" presName="node" presStyleLbl="node1" presStyleIdx="4" presStyleCnt="10">
        <dgm:presLayoutVars>
          <dgm:bulletEnabled val="1"/>
        </dgm:presLayoutVars>
      </dgm:prSet>
      <dgm:spPr/>
    </dgm:pt>
    <dgm:pt modelId="{89393BB2-1B5E-413F-8B28-9745A841A3C4}" type="pres">
      <dgm:prSet presAssocID="{52E878C0-CB54-4B74-8CEE-00E63F1527DB}" presName="sibTrans" presStyleCnt="0"/>
      <dgm:spPr/>
    </dgm:pt>
    <dgm:pt modelId="{1A09BFB7-9479-4C6A-94BC-053C3C36E817}" type="pres">
      <dgm:prSet presAssocID="{971C9B80-2724-43A2-BFE9-8A0986B42D49}" presName="node" presStyleLbl="node1" presStyleIdx="5" presStyleCnt="10">
        <dgm:presLayoutVars>
          <dgm:bulletEnabled val="1"/>
        </dgm:presLayoutVars>
      </dgm:prSet>
      <dgm:spPr/>
    </dgm:pt>
    <dgm:pt modelId="{FA986D5A-77CF-46B2-B82A-21118F7DB004}" type="pres">
      <dgm:prSet presAssocID="{013D9B63-C115-478D-B459-A31E4F13ED1A}" presName="sibTrans" presStyleCnt="0"/>
      <dgm:spPr/>
    </dgm:pt>
    <dgm:pt modelId="{BF1765EE-CBCB-4A7B-8116-600EFB9DF52B}" type="pres">
      <dgm:prSet presAssocID="{7B59E765-8BB3-49FD-A157-80B9E5FE5EF9}" presName="node" presStyleLbl="node1" presStyleIdx="6" presStyleCnt="10">
        <dgm:presLayoutVars>
          <dgm:bulletEnabled val="1"/>
        </dgm:presLayoutVars>
      </dgm:prSet>
      <dgm:spPr/>
    </dgm:pt>
    <dgm:pt modelId="{90D8B5C8-2701-40D0-AE08-6688259407F5}" type="pres">
      <dgm:prSet presAssocID="{C6B9DBB2-8733-48F4-94EC-386F370F084C}" presName="sibTrans" presStyleCnt="0"/>
      <dgm:spPr/>
    </dgm:pt>
    <dgm:pt modelId="{3245E0A9-ED16-400D-970A-8A9FF00B2819}" type="pres">
      <dgm:prSet presAssocID="{B2B74ED1-2974-4DE6-90B3-506D22816B83}" presName="node" presStyleLbl="node1" presStyleIdx="7" presStyleCnt="10">
        <dgm:presLayoutVars>
          <dgm:bulletEnabled val="1"/>
        </dgm:presLayoutVars>
      </dgm:prSet>
      <dgm:spPr/>
    </dgm:pt>
    <dgm:pt modelId="{330570C1-8CA1-4061-A926-9A1C95A84842}" type="pres">
      <dgm:prSet presAssocID="{3313172F-B082-470C-B4D0-2355436B08DE}" presName="sibTrans" presStyleCnt="0"/>
      <dgm:spPr/>
    </dgm:pt>
    <dgm:pt modelId="{3F348818-C353-4440-87CE-69243F03CBF1}" type="pres">
      <dgm:prSet presAssocID="{BC9FEA77-FF66-44C1-88D1-3F4F4225BC3C}" presName="node" presStyleLbl="node1" presStyleIdx="8" presStyleCnt="10">
        <dgm:presLayoutVars>
          <dgm:bulletEnabled val="1"/>
        </dgm:presLayoutVars>
      </dgm:prSet>
      <dgm:spPr/>
    </dgm:pt>
    <dgm:pt modelId="{9FC60388-E183-4299-B2BC-CE5E00FCACF6}" type="pres">
      <dgm:prSet presAssocID="{56F8D4F8-E7A9-4F6D-98C9-C07863F56DA7}" presName="sibTrans" presStyleCnt="0"/>
      <dgm:spPr/>
    </dgm:pt>
    <dgm:pt modelId="{460A15AD-CBAE-47EE-BC67-F34F63737E27}" type="pres">
      <dgm:prSet presAssocID="{9C9F8C64-C4E8-471A-A72D-A163CB95D81C}" presName="node" presStyleLbl="node1" presStyleIdx="9" presStyleCnt="10">
        <dgm:presLayoutVars>
          <dgm:bulletEnabled val="1"/>
        </dgm:presLayoutVars>
      </dgm:prSet>
      <dgm:spPr/>
    </dgm:pt>
  </dgm:ptLst>
  <dgm:cxnLst>
    <dgm:cxn modelId="{AC424C04-DF84-457D-9F15-D58A8E03E5F7}" type="presOf" srcId="{3AC07C16-DE6F-4CCE-B22E-74E4EF558552}" destId="{73611533-3AB4-4A58-A545-DC9E759CA71C}" srcOrd="0" destOrd="0" presId="urn:microsoft.com/office/officeart/2005/8/layout/default#1"/>
    <dgm:cxn modelId="{C269C51F-AB53-410D-830C-BCD5034A7BE4}" type="presOf" srcId="{3ABC2C75-6D0F-4563-95B7-7BCC35DA479D}" destId="{42D76C56-B3B0-43BF-847A-CA711D4F6754}" srcOrd="0" destOrd="0" presId="urn:microsoft.com/office/officeart/2005/8/layout/default#1"/>
    <dgm:cxn modelId="{6FC92537-62A9-4DEF-B7F4-2A0249A63E81}" type="presOf" srcId="{971C9B80-2724-43A2-BFE9-8A0986B42D49}" destId="{1A09BFB7-9479-4C6A-94BC-053C3C36E817}" srcOrd="0" destOrd="0" presId="urn:microsoft.com/office/officeart/2005/8/layout/default#1"/>
    <dgm:cxn modelId="{2BD2C860-365E-4FD3-887D-E319EBFB16F9}" type="presOf" srcId="{BC9FEA77-FF66-44C1-88D1-3F4F4225BC3C}" destId="{3F348818-C353-4440-87CE-69243F03CBF1}" srcOrd="0" destOrd="0" presId="urn:microsoft.com/office/officeart/2005/8/layout/default#1"/>
    <dgm:cxn modelId="{58614842-C41C-487F-B5AA-44D57FF572E5}" srcId="{B395B471-70A6-4222-8EF7-925AE9D57787}" destId="{BC9FEA77-FF66-44C1-88D1-3F4F4225BC3C}" srcOrd="8" destOrd="0" parTransId="{2C2A9B02-1913-4162-A7AD-68859FDFDE75}" sibTransId="{56F8D4F8-E7A9-4F6D-98C9-C07863F56DA7}"/>
    <dgm:cxn modelId="{A7572F47-2386-43F5-83CD-64F52004D908}" srcId="{B395B471-70A6-4222-8EF7-925AE9D57787}" destId="{3AC07C16-DE6F-4CCE-B22E-74E4EF558552}" srcOrd="1" destOrd="0" parTransId="{05F9F60E-ACE5-4D9A-B41D-A1024AA06F8D}" sibTransId="{D1D08B8E-8E0B-4D44-BB1A-8ECE6E5262FC}"/>
    <dgm:cxn modelId="{E92AE368-E7F2-49AA-B259-C89AE3FA4B5A}" srcId="{B395B471-70A6-4222-8EF7-925AE9D57787}" destId="{9C9F8C64-C4E8-471A-A72D-A163CB95D81C}" srcOrd="9" destOrd="0" parTransId="{B240B61D-73C8-400F-BB2A-AD14F1E11FFB}" sibTransId="{0EFC4FE7-D8EE-457B-BDC1-AD220709FD07}"/>
    <dgm:cxn modelId="{44C8644C-70A7-4916-A9DC-00FE32402C79}" srcId="{B395B471-70A6-4222-8EF7-925AE9D57787}" destId="{D1765A52-9F0A-4F58-A21C-67C1760C46C1}" srcOrd="3" destOrd="0" parTransId="{BCC4BE71-6FDC-458F-8551-225331D1EF5A}" sibTransId="{41974F4A-73B6-4FBF-B077-C2EA4AEC7E8D}"/>
    <dgm:cxn modelId="{1F765570-B1E5-4E39-9712-2EF66EBE71C8}" type="presOf" srcId="{B2B74ED1-2974-4DE6-90B3-506D22816B83}" destId="{3245E0A9-ED16-400D-970A-8A9FF00B2819}" srcOrd="0" destOrd="0" presId="urn:microsoft.com/office/officeart/2005/8/layout/default#1"/>
    <dgm:cxn modelId="{8052E953-A9C8-43D8-86A5-C354ED6AFED1}" srcId="{B395B471-70A6-4222-8EF7-925AE9D57787}" destId="{3ABC2C75-6D0F-4563-95B7-7BCC35DA479D}" srcOrd="0" destOrd="0" parTransId="{09C8655C-506E-4D91-90A0-FD2E5C52C3BF}" sibTransId="{9980F33C-FFB7-4F92-811F-4619D38F7967}"/>
    <dgm:cxn modelId="{54B6DA94-D458-4305-85E9-2F1C07CA4F17}" srcId="{B395B471-70A6-4222-8EF7-925AE9D57787}" destId="{A7F0ACA2-0D60-42A0-AFCE-532E62DF2D60}" srcOrd="4" destOrd="0" parTransId="{3F16984B-EA55-4719-B0A1-F05CD52E039E}" sibTransId="{52E878C0-CB54-4B74-8CEE-00E63F1527DB}"/>
    <dgm:cxn modelId="{D311F396-CD36-4B48-A015-83D89D501E09}" srcId="{B395B471-70A6-4222-8EF7-925AE9D57787}" destId="{35A34279-8A17-485A-9D56-A885379B892E}" srcOrd="2" destOrd="0" parTransId="{3FF7C62F-7D61-450C-A3E8-BEE28A5B0A93}" sibTransId="{44A738B3-E65D-4EF6-9297-62426B52D656}"/>
    <dgm:cxn modelId="{246EFCCB-CEB2-4B1C-B4FE-C9B2D16E7E3B}" type="presOf" srcId="{7B59E765-8BB3-49FD-A157-80B9E5FE5EF9}" destId="{BF1765EE-CBCB-4A7B-8116-600EFB9DF52B}" srcOrd="0" destOrd="0" presId="urn:microsoft.com/office/officeart/2005/8/layout/default#1"/>
    <dgm:cxn modelId="{6E3B3DD5-4764-4A65-9799-C20774A784DE}" type="presOf" srcId="{B395B471-70A6-4222-8EF7-925AE9D57787}" destId="{883D855F-626F-4B9F-AECD-F9E8E8E4C8F9}" srcOrd="0" destOrd="0" presId="urn:microsoft.com/office/officeart/2005/8/layout/default#1"/>
    <dgm:cxn modelId="{0F169AD7-9F69-40B3-B365-C79C45B48EE1}" srcId="{B395B471-70A6-4222-8EF7-925AE9D57787}" destId="{7B59E765-8BB3-49FD-A157-80B9E5FE5EF9}" srcOrd="6" destOrd="0" parTransId="{770E466F-F664-464C-B5B9-4CB70025CA35}" sibTransId="{C6B9DBB2-8733-48F4-94EC-386F370F084C}"/>
    <dgm:cxn modelId="{3E3CA2D7-D243-4B71-80F6-A6BEB527E743}" srcId="{B395B471-70A6-4222-8EF7-925AE9D57787}" destId="{B2B74ED1-2974-4DE6-90B3-506D22816B83}" srcOrd="7" destOrd="0" parTransId="{E9B94722-B483-472C-B86D-5B8F9738273B}" sibTransId="{3313172F-B082-470C-B4D0-2355436B08DE}"/>
    <dgm:cxn modelId="{ED3EBFD7-11A8-43CF-B257-3C37241A8F8E}" type="presOf" srcId="{A7F0ACA2-0D60-42A0-AFCE-532E62DF2D60}" destId="{B717082A-C365-4F70-8607-DD0515995311}" srcOrd="0" destOrd="0" presId="urn:microsoft.com/office/officeart/2005/8/layout/default#1"/>
    <dgm:cxn modelId="{602C3BF3-FC4D-40F1-8A6D-1BDBD091CD3D}" type="presOf" srcId="{35A34279-8A17-485A-9D56-A885379B892E}" destId="{AB6752BA-CEC7-4C1B-A750-5E85F1F60A8A}" srcOrd="0" destOrd="0" presId="urn:microsoft.com/office/officeart/2005/8/layout/default#1"/>
    <dgm:cxn modelId="{8894FBF7-99E1-4E27-BAC8-6A4EFA4C88D7}" type="presOf" srcId="{D1765A52-9F0A-4F58-A21C-67C1760C46C1}" destId="{14ADEE18-B353-4BC5-9540-F0921E551EA5}" srcOrd="0" destOrd="0" presId="urn:microsoft.com/office/officeart/2005/8/layout/default#1"/>
    <dgm:cxn modelId="{10DF4CFB-B6C5-44AB-8D8C-B4A86A61C2F6}" srcId="{B395B471-70A6-4222-8EF7-925AE9D57787}" destId="{971C9B80-2724-43A2-BFE9-8A0986B42D49}" srcOrd="5" destOrd="0" parTransId="{7B89A605-9C0F-4077-9D60-1C926E7E2EB2}" sibTransId="{013D9B63-C115-478D-B459-A31E4F13ED1A}"/>
    <dgm:cxn modelId="{AFC5CDFE-36E8-48CB-8548-8CFA54E03742}" type="presOf" srcId="{9C9F8C64-C4E8-471A-A72D-A163CB95D81C}" destId="{460A15AD-CBAE-47EE-BC67-F34F63737E27}" srcOrd="0" destOrd="0" presId="urn:microsoft.com/office/officeart/2005/8/layout/default#1"/>
    <dgm:cxn modelId="{B6D86742-1306-4B13-95B5-58F8109F37E5}" type="presParOf" srcId="{883D855F-626F-4B9F-AECD-F9E8E8E4C8F9}" destId="{42D76C56-B3B0-43BF-847A-CA711D4F6754}" srcOrd="0" destOrd="0" presId="urn:microsoft.com/office/officeart/2005/8/layout/default#1"/>
    <dgm:cxn modelId="{52732895-D671-4C4E-ADB6-38B89AF38B64}" type="presParOf" srcId="{883D855F-626F-4B9F-AECD-F9E8E8E4C8F9}" destId="{6B0914C7-8041-46C3-B515-AAF87DA7D289}" srcOrd="1" destOrd="0" presId="urn:microsoft.com/office/officeart/2005/8/layout/default#1"/>
    <dgm:cxn modelId="{FCB4B071-2379-4C7A-9164-C9604127FC60}" type="presParOf" srcId="{883D855F-626F-4B9F-AECD-F9E8E8E4C8F9}" destId="{73611533-3AB4-4A58-A545-DC9E759CA71C}" srcOrd="2" destOrd="0" presId="urn:microsoft.com/office/officeart/2005/8/layout/default#1"/>
    <dgm:cxn modelId="{13BE8D4B-7F8E-4112-8640-C0B4FA509B05}" type="presParOf" srcId="{883D855F-626F-4B9F-AECD-F9E8E8E4C8F9}" destId="{59ACEEA8-FF59-4095-9055-7F3F30455886}" srcOrd="3" destOrd="0" presId="urn:microsoft.com/office/officeart/2005/8/layout/default#1"/>
    <dgm:cxn modelId="{3E676EF9-EDCA-4D3E-B675-134E81E6C19C}" type="presParOf" srcId="{883D855F-626F-4B9F-AECD-F9E8E8E4C8F9}" destId="{AB6752BA-CEC7-4C1B-A750-5E85F1F60A8A}" srcOrd="4" destOrd="0" presId="urn:microsoft.com/office/officeart/2005/8/layout/default#1"/>
    <dgm:cxn modelId="{85D5D37A-A40E-4014-8565-253CBC5B23CF}" type="presParOf" srcId="{883D855F-626F-4B9F-AECD-F9E8E8E4C8F9}" destId="{17C853B2-18CD-418B-90F7-05A1CC8729FB}" srcOrd="5" destOrd="0" presId="urn:microsoft.com/office/officeart/2005/8/layout/default#1"/>
    <dgm:cxn modelId="{F0B7B4A9-3C46-4955-A963-82CDC43D343A}" type="presParOf" srcId="{883D855F-626F-4B9F-AECD-F9E8E8E4C8F9}" destId="{14ADEE18-B353-4BC5-9540-F0921E551EA5}" srcOrd="6" destOrd="0" presId="urn:microsoft.com/office/officeart/2005/8/layout/default#1"/>
    <dgm:cxn modelId="{96AABA56-8396-45F1-B9A6-EDCF972921FF}" type="presParOf" srcId="{883D855F-626F-4B9F-AECD-F9E8E8E4C8F9}" destId="{60F61318-1452-4805-A840-45C328A9C262}" srcOrd="7" destOrd="0" presId="urn:microsoft.com/office/officeart/2005/8/layout/default#1"/>
    <dgm:cxn modelId="{4D096342-5D57-496B-A2BF-64685F447B84}" type="presParOf" srcId="{883D855F-626F-4B9F-AECD-F9E8E8E4C8F9}" destId="{B717082A-C365-4F70-8607-DD0515995311}" srcOrd="8" destOrd="0" presId="urn:microsoft.com/office/officeart/2005/8/layout/default#1"/>
    <dgm:cxn modelId="{2E5E7621-CCCE-4C4D-A255-3D38E5A21F06}" type="presParOf" srcId="{883D855F-626F-4B9F-AECD-F9E8E8E4C8F9}" destId="{89393BB2-1B5E-413F-8B28-9745A841A3C4}" srcOrd="9" destOrd="0" presId="urn:microsoft.com/office/officeart/2005/8/layout/default#1"/>
    <dgm:cxn modelId="{9BF9B56F-457C-4366-A9A3-7EC4D1382C35}" type="presParOf" srcId="{883D855F-626F-4B9F-AECD-F9E8E8E4C8F9}" destId="{1A09BFB7-9479-4C6A-94BC-053C3C36E817}" srcOrd="10" destOrd="0" presId="urn:microsoft.com/office/officeart/2005/8/layout/default#1"/>
    <dgm:cxn modelId="{B5F5E2F6-93D7-4602-86B8-44FB5BA31D00}" type="presParOf" srcId="{883D855F-626F-4B9F-AECD-F9E8E8E4C8F9}" destId="{FA986D5A-77CF-46B2-B82A-21118F7DB004}" srcOrd="11" destOrd="0" presId="urn:microsoft.com/office/officeart/2005/8/layout/default#1"/>
    <dgm:cxn modelId="{36B44898-02B9-46A0-85F5-9803AA7A4501}" type="presParOf" srcId="{883D855F-626F-4B9F-AECD-F9E8E8E4C8F9}" destId="{BF1765EE-CBCB-4A7B-8116-600EFB9DF52B}" srcOrd="12" destOrd="0" presId="urn:microsoft.com/office/officeart/2005/8/layout/default#1"/>
    <dgm:cxn modelId="{4DE9A04D-9EDA-4B8E-8237-F6C877AD926C}" type="presParOf" srcId="{883D855F-626F-4B9F-AECD-F9E8E8E4C8F9}" destId="{90D8B5C8-2701-40D0-AE08-6688259407F5}" srcOrd="13" destOrd="0" presId="urn:microsoft.com/office/officeart/2005/8/layout/default#1"/>
    <dgm:cxn modelId="{B5FFD957-5327-4873-91AB-B82066471B4E}" type="presParOf" srcId="{883D855F-626F-4B9F-AECD-F9E8E8E4C8F9}" destId="{3245E0A9-ED16-400D-970A-8A9FF00B2819}" srcOrd="14" destOrd="0" presId="urn:microsoft.com/office/officeart/2005/8/layout/default#1"/>
    <dgm:cxn modelId="{8473680B-89BA-4609-ABB8-9F0B212EB7F2}" type="presParOf" srcId="{883D855F-626F-4B9F-AECD-F9E8E8E4C8F9}" destId="{330570C1-8CA1-4061-A926-9A1C95A84842}" srcOrd="15" destOrd="0" presId="urn:microsoft.com/office/officeart/2005/8/layout/default#1"/>
    <dgm:cxn modelId="{9FF4AB46-5538-47D3-A953-34FE8BC0EE12}" type="presParOf" srcId="{883D855F-626F-4B9F-AECD-F9E8E8E4C8F9}" destId="{3F348818-C353-4440-87CE-69243F03CBF1}" srcOrd="16" destOrd="0" presId="urn:microsoft.com/office/officeart/2005/8/layout/default#1"/>
    <dgm:cxn modelId="{4E7D54E3-9A28-4189-8D6B-31538090B911}" type="presParOf" srcId="{883D855F-626F-4B9F-AECD-F9E8E8E4C8F9}" destId="{9FC60388-E183-4299-B2BC-CE5E00FCACF6}" srcOrd="17" destOrd="0" presId="urn:microsoft.com/office/officeart/2005/8/layout/default#1"/>
    <dgm:cxn modelId="{9DC89B95-5109-45A2-9860-C3E43F4CE834}" type="presParOf" srcId="{883D855F-626F-4B9F-AECD-F9E8E8E4C8F9}" destId="{460A15AD-CBAE-47EE-BC67-F34F63737E27}" srcOrd="18"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D76C56-B3B0-43BF-847A-CA711D4F6754}">
      <dsp:nvSpPr>
        <dsp:cNvPr id="0" name=""/>
        <dsp:cNvSpPr/>
      </dsp:nvSpPr>
      <dsp:spPr>
        <a:xfrm>
          <a:off x="445847" y="429"/>
          <a:ext cx="2372796" cy="1423677"/>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ysClr val="windowText" lastClr="000000"/>
              </a:solidFill>
            </a:rPr>
            <a:t>Infant</a:t>
          </a:r>
          <a:endParaRPr lang="en-GB" sz="2000" kern="1200" dirty="0">
            <a:solidFill>
              <a:sysClr val="windowText" lastClr="000000"/>
            </a:solidFill>
          </a:endParaRPr>
        </a:p>
      </dsp:txBody>
      <dsp:txXfrm>
        <a:off x="445847" y="429"/>
        <a:ext cx="2372796" cy="1423677"/>
      </dsp:txXfrm>
    </dsp:sp>
    <dsp:sp modelId="{73611533-3AB4-4A58-A545-DC9E759CA71C}">
      <dsp:nvSpPr>
        <dsp:cNvPr id="0" name=""/>
        <dsp:cNvSpPr/>
      </dsp:nvSpPr>
      <dsp:spPr>
        <a:xfrm>
          <a:off x="3055923" y="429"/>
          <a:ext cx="2372796" cy="1423677"/>
        </a:xfrm>
        <a:prstGeom prst="rect">
          <a:avLst/>
        </a:prstGeom>
        <a:solidFill>
          <a:schemeClr val="accent4">
            <a:hueOff val="-496086"/>
            <a:satOff val="2989"/>
            <a:lumOff val="24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solidFill>
                <a:sysClr val="windowText" lastClr="000000"/>
              </a:solidFill>
            </a:rPr>
            <a:t>young children</a:t>
          </a:r>
        </a:p>
      </dsp:txBody>
      <dsp:txXfrm>
        <a:off x="3055923" y="429"/>
        <a:ext cx="2372796" cy="1423677"/>
      </dsp:txXfrm>
    </dsp:sp>
    <dsp:sp modelId="{AB6752BA-CEC7-4C1B-A750-5E85F1F60A8A}">
      <dsp:nvSpPr>
        <dsp:cNvPr id="0" name=""/>
        <dsp:cNvSpPr/>
      </dsp:nvSpPr>
      <dsp:spPr>
        <a:xfrm>
          <a:off x="5665999" y="429"/>
          <a:ext cx="2372796" cy="1423677"/>
        </a:xfrm>
        <a:prstGeom prst="rect">
          <a:avLst/>
        </a:prstGeom>
        <a:solidFill>
          <a:schemeClr val="accent4">
            <a:hueOff val="-992171"/>
            <a:satOff val="5978"/>
            <a:lumOff val="47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solidFill>
                <a:sysClr val="windowText" lastClr="000000"/>
              </a:solidFill>
            </a:rPr>
            <a:t>pregnant women</a:t>
          </a:r>
        </a:p>
      </dsp:txBody>
      <dsp:txXfrm>
        <a:off x="5665999" y="429"/>
        <a:ext cx="2372796" cy="1423677"/>
      </dsp:txXfrm>
    </dsp:sp>
    <dsp:sp modelId="{14ADEE18-B353-4BC5-9540-F0921E551EA5}">
      <dsp:nvSpPr>
        <dsp:cNvPr id="0" name=""/>
        <dsp:cNvSpPr/>
      </dsp:nvSpPr>
      <dsp:spPr>
        <a:xfrm>
          <a:off x="8276076" y="429"/>
          <a:ext cx="2372796" cy="1423677"/>
        </a:xfrm>
        <a:prstGeom prst="rect">
          <a:avLst/>
        </a:prstGeom>
        <a:solidFill>
          <a:schemeClr val="accent4">
            <a:hueOff val="-1488257"/>
            <a:satOff val="8966"/>
            <a:lumOff val="71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solidFill>
                <a:sysClr val="windowText" lastClr="000000"/>
              </a:solidFill>
            </a:rPr>
            <a:t>elderly person</a:t>
          </a:r>
        </a:p>
      </dsp:txBody>
      <dsp:txXfrm>
        <a:off x="8276076" y="429"/>
        <a:ext cx="2372796" cy="1423677"/>
      </dsp:txXfrm>
    </dsp:sp>
    <dsp:sp modelId="{B717082A-C365-4F70-8607-DD0515995311}">
      <dsp:nvSpPr>
        <dsp:cNvPr id="0" name=""/>
        <dsp:cNvSpPr/>
      </dsp:nvSpPr>
      <dsp:spPr>
        <a:xfrm>
          <a:off x="445847" y="1661387"/>
          <a:ext cx="2372796" cy="1423677"/>
        </a:xfrm>
        <a:prstGeom prst="rect">
          <a:avLst/>
        </a:prstGeom>
        <a:solidFill>
          <a:schemeClr val="accent4">
            <a:hueOff val="-1984342"/>
            <a:satOff val="11955"/>
            <a:lumOff val="9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solidFill>
                <a:sysClr val="windowText" lastClr="000000"/>
              </a:solidFill>
            </a:rPr>
            <a:t>obese patient</a:t>
          </a:r>
        </a:p>
      </dsp:txBody>
      <dsp:txXfrm>
        <a:off x="445847" y="1661387"/>
        <a:ext cx="2372796" cy="1423677"/>
      </dsp:txXfrm>
    </dsp:sp>
    <dsp:sp modelId="{1A09BFB7-9479-4C6A-94BC-053C3C36E817}">
      <dsp:nvSpPr>
        <dsp:cNvPr id="0" name=""/>
        <dsp:cNvSpPr/>
      </dsp:nvSpPr>
      <dsp:spPr>
        <a:xfrm>
          <a:off x="3055923" y="1661387"/>
          <a:ext cx="2372796" cy="1423677"/>
        </a:xfrm>
        <a:prstGeom prst="rect">
          <a:avLst/>
        </a:prstGeom>
        <a:solidFill>
          <a:schemeClr val="accent4">
            <a:hueOff val="-2480428"/>
            <a:satOff val="14944"/>
            <a:lumOff val="119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solidFill>
                <a:sysClr val="windowText" lastClr="000000"/>
              </a:solidFill>
            </a:rPr>
            <a:t>hypertension</a:t>
          </a:r>
        </a:p>
      </dsp:txBody>
      <dsp:txXfrm>
        <a:off x="3055923" y="1661387"/>
        <a:ext cx="2372796" cy="1423677"/>
      </dsp:txXfrm>
    </dsp:sp>
    <dsp:sp modelId="{BF1765EE-CBCB-4A7B-8116-600EFB9DF52B}">
      <dsp:nvSpPr>
        <dsp:cNvPr id="0" name=""/>
        <dsp:cNvSpPr/>
      </dsp:nvSpPr>
      <dsp:spPr>
        <a:xfrm>
          <a:off x="5665999" y="1661387"/>
          <a:ext cx="2372796" cy="1423677"/>
        </a:xfrm>
        <a:prstGeom prst="rect">
          <a:avLst/>
        </a:prstGeom>
        <a:solidFill>
          <a:schemeClr val="accent4">
            <a:hueOff val="-2976513"/>
            <a:satOff val="17933"/>
            <a:lumOff val="14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solidFill>
                <a:sysClr val="windowText" lastClr="000000"/>
              </a:solidFill>
            </a:rPr>
            <a:t>diabetes mellitus</a:t>
          </a:r>
        </a:p>
      </dsp:txBody>
      <dsp:txXfrm>
        <a:off x="5665999" y="1661387"/>
        <a:ext cx="2372796" cy="1423677"/>
      </dsp:txXfrm>
    </dsp:sp>
    <dsp:sp modelId="{3245E0A9-ED16-400D-970A-8A9FF00B2819}">
      <dsp:nvSpPr>
        <dsp:cNvPr id="0" name=""/>
        <dsp:cNvSpPr/>
      </dsp:nvSpPr>
      <dsp:spPr>
        <a:xfrm>
          <a:off x="8276076" y="1661387"/>
          <a:ext cx="2372796" cy="1423677"/>
        </a:xfrm>
        <a:prstGeom prst="rect">
          <a:avLst/>
        </a:prstGeom>
        <a:solidFill>
          <a:schemeClr val="accent4">
            <a:hueOff val="-3472599"/>
            <a:satOff val="20921"/>
            <a:lumOff val="167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err="1">
              <a:solidFill>
                <a:sysClr val="windowText" lastClr="000000"/>
              </a:solidFill>
            </a:rPr>
            <a:t>Immuno</a:t>
          </a:r>
          <a:r>
            <a:rPr lang="en-GB" sz="2000" kern="1200" dirty="0">
              <a:solidFill>
                <a:sysClr val="windowText" lastClr="000000"/>
              </a:solidFill>
            </a:rPr>
            <a:t>-compromised persons</a:t>
          </a:r>
        </a:p>
      </dsp:txBody>
      <dsp:txXfrm>
        <a:off x="8276076" y="1661387"/>
        <a:ext cx="2372796" cy="1423677"/>
      </dsp:txXfrm>
    </dsp:sp>
    <dsp:sp modelId="{3F348818-C353-4440-87CE-69243F03CBF1}">
      <dsp:nvSpPr>
        <dsp:cNvPr id="0" name=""/>
        <dsp:cNvSpPr/>
      </dsp:nvSpPr>
      <dsp:spPr>
        <a:xfrm>
          <a:off x="3055923" y="3322345"/>
          <a:ext cx="2372796" cy="1423677"/>
        </a:xfrm>
        <a:prstGeom prst="rect">
          <a:avLst/>
        </a:prstGeom>
        <a:solidFill>
          <a:schemeClr val="accent4">
            <a:hueOff val="-3968684"/>
            <a:satOff val="23910"/>
            <a:lumOff val="191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kern="1200" dirty="0">
              <a:solidFill>
                <a:sysClr val="windowText" lastClr="000000"/>
              </a:solidFill>
            </a:rPr>
            <a:t>haemolytic conditions</a:t>
          </a:r>
        </a:p>
      </dsp:txBody>
      <dsp:txXfrm>
        <a:off x="3055923" y="3322345"/>
        <a:ext cx="2372796" cy="1423677"/>
      </dsp:txXfrm>
    </dsp:sp>
    <dsp:sp modelId="{460A15AD-CBAE-47EE-BC67-F34F63737E27}">
      <dsp:nvSpPr>
        <dsp:cNvPr id="0" name=""/>
        <dsp:cNvSpPr/>
      </dsp:nvSpPr>
      <dsp:spPr>
        <a:xfrm>
          <a:off x="5665999" y="3322345"/>
          <a:ext cx="2372796" cy="1423677"/>
        </a:xfrm>
        <a:prstGeom prst="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solidFill>
                <a:sysClr val="windowText" lastClr="000000"/>
              </a:solidFill>
            </a:rPr>
            <a:t>CLD and  CKD ;      </a:t>
          </a:r>
          <a:r>
            <a:rPr lang="en-US" sz="2000" kern="1200" dirty="0" err="1">
              <a:solidFill>
                <a:sysClr val="windowText" lastClr="000000"/>
              </a:solidFill>
            </a:rPr>
            <a:t>Hb-pathies</a:t>
          </a:r>
          <a:r>
            <a:rPr lang="en-US" sz="2000" kern="1200" dirty="0">
              <a:solidFill>
                <a:sysClr val="windowText" lastClr="000000"/>
              </a:solidFill>
            </a:rPr>
            <a:t>  e.g. sickle - cell disease, and autoimmune diseases</a:t>
          </a:r>
          <a:endParaRPr lang="en-GB" sz="2000" kern="1200" dirty="0">
            <a:solidFill>
              <a:sysClr val="windowText" lastClr="000000"/>
            </a:solidFill>
          </a:endParaRPr>
        </a:p>
      </dsp:txBody>
      <dsp:txXfrm>
        <a:off x="5665999" y="3322345"/>
        <a:ext cx="2372796" cy="1423677"/>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D29AE2C-D4F5-4995-B294-C63B7F3C4A83}" type="datetimeFigureOut">
              <a:rPr lang="en-US" smtClean="0"/>
              <a:pPr/>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42D72B-3738-49D7-97C5-CA2FD1E2FC40}" type="slidenum">
              <a:rPr lang="en-US" smtClean="0"/>
              <a:pPr/>
              <a:t>‹#›</a:t>
            </a:fld>
            <a:endParaRPr lang="en-US"/>
          </a:p>
        </p:txBody>
      </p:sp>
    </p:spTree>
    <p:extLst>
      <p:ext uri="{BB962C8B-B14F-4D97-AF65-F5344CB8AC3E}">
        <p14:creationId xmlns:p14="http://schemas.microsoft.com/office/powerpoint/2010/main" val="4274535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29AE2C-D4F5-4995-B294-C63B7F3C4A83}" type="datetimeFigureOut">
              <a:rPr lang="en-US" smtClean="0"/>
              <a:pPr/>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42D72B-3738-49D7-97C5-CA2FD1E2FC40}" type="slidenum">
              <a:rPr lang="en-US" smtClean="0"/>
              <a:pPr/>
              <a:t>‹#›</a:t>
            </a:fld>
            <a:endParaRPr lang="en-US"/>
          </a:p>
        </p:txBody>
      </p:sp>
    </p:spTree>
    <p:extLst>
      <p:ext uri="{BB962C8B-B14F-4D97-AF65-F5344CB8AC3E}">
        <p14:creationId xmlns:p14="http://schemas.microsoft.com/office/powerpoint/2010/main" val="3961170819"/>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6ABA4-33C9-46ED-A7FE-C4C1F444668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A5F8BAB-6737-4F89-BE5B-BFF7660283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B45B692-EE37-452A-A03B-F59FDE2309BA}"/>
              </a:ext>
            </a:extLst>
          </p:cNvPr>
          <p:cNvSpPr>
            <a:spLocks noGrp="1"/>
          </p:cNvSpPr>
          <p:nvPr>
            <p:ph type="dt" sz="half" idx="10"/>
          </p:nvPr>
        </p:nvSpPr>
        <p:spPr/>
        <p:txBody>
          <a:bodyPr/>
          <a:lstStyle/>
          <a:p>
            <a:fld id="{4AD7EAF6-2B7B-4226-A325-E141B0BFB3A4}"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a:extLst>
              <a:ext uri="{FF2B5EF4-FFF2-40B4-BE49-F238E27FC236}">
                <a16:creationId xmlns:a16="http://schemas.microsoft.com/office/drawing/2014/main" id="{799B63CE-18C1-4352-A0C6-79ED3DF851E4}"/>
              </a:ext>
            </a:extLst>
          </p:cNvPr>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a:extLst>
              <a:ext uri="{FF2B5EF4-FFF2-40B4-BE49-F238E27FC236}">
                <a16:creationId xmlns:a16="http://schemas.microsoft.com/office/drawing/2014/main" id="{5085165B-BD12-485C-BF88-37EA91B28A77}"/>
              </a:ext>
            </a:extLst>
          </p:cNvPr>
          <p:cNvSpPr>
            <a:spLocks noGrp="1"/>
          </p:cNvSpPr>
          <p:nvPr>
            <p:ph type="sldNum" sz="quarter" idx="12"/>
          </p:nvPr>
        </p:nvSpPr>
        <p:spPr/>
        <p:txBody>
          <a:bodyPr/>
          <a:lstStyle/>
          <a:p>
            <a:fld id="{4483BBDD-2DDD-4687-9C59-2794329F67A1}"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886827883"/>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1DEDF-F847-46E9-8AB2-98001EA7F55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3073C9-39E1-4C76-B013-600F0C1F9A5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D261B4-7D59-45B4-94E3-114039CE7D5F}"/>
              </a:ext>
            </a:extLst>
          </p:cNvPr>
          <p:cNvSpPr>
            <a:spLocks noGrp="1"/>
          </p:cNvSpPr>
          <p:nvPr>
            <p:ph type="dt" sz="half" idx="10"/>
          </p:nvPr>
        </p:nvSpPr>
        <p:spPr/>
        <p:txBody>
          <a:bodyPr/>
          <a:lstStyle/>
          <a:p>
            <a:fld id="{4AD7EAF6-2B7B-4226-A325-E141B0BFB3A4}"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a:extLst>
              <a:ext uri="{FF2B5EF4-FFF2-40B4-BE49-F238E27FC236}">
                <a16:creationId xmlns:a16="http://schemas.microsoft.com/office/drawing/2014/main" id="{D57D2266-5CE8-439B-A7A8-CE4B393D7306}"/>
              </a:ext>
            </a:extLst>
          </p:cNvPr>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a:extLst>
              <a:ext uri="{FF2B5EF4-FFF2-40B4-BE49-F238E27FC236}">
                <a16:creationId xmlns:a16="http://schemas.microsoft.com/office/drawing/2014/main" id="{C8CFF9A5-9F99-4BB1-BB65-ABC0CA7E86C4}"/>
              </a:ext>
            </a:extLst>
          </p:cNvPr>
          <p:cNvSpPr>
            <a:spLocks noGrp="1"/>
          </p:cNvSpPr>
          <p:nvPr>
            <p:ph type="sldNum" sz="quarter" idx="12"/>
          </p:nvPr>
        </p:nvSpPr>
        <p:spPr/>
        <p:txBody>
          <a:bodyPr/>
          <a:lstStyle/>
          <a:p>
            <a:fld id="{4483BBDD-2DDD-4687-9C59-2794329F67A1}"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584709844"/>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F4273-03CD-418D-A774-F3C843CF52AB}"/>
              </a:ext>
            </a:extLst>
          </p:cNvPr>
          <p:cNvSpPr>
            <a:spLocks noGrp="1"/>
          </p:cNvSpPr>
          <p:nvPr>
            <p:ph type="title"/>
          </p:nvPr>
        </p:nvSpPr>
        <p:spPr>
          <a:xfrm>
            <a:off x="831851" y="1709834"/>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0B16B7F-8DE0-4C65-B1C1-5D1C90C992DB}"/>
              </a:ext>
            </a:extLst>
          </p:cNvPr>
          <p:cNvSpPr>
            <a:spLocks noGrp="1"/>
          </p:cNvSpPr>
          <p:nvPr>
            <p:ph type="body" idx="1"/>
          </p:nvPr>
        </p:nvSpPr>
        <p:spPr>
          <a:xfrm>
            <a:off x="831851" y="4589559"/>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60394FD-DB38-462D-83C5-737BC7F9FD1C}"/>
              </a:ext>
            </a:extLst>
          </p:cNvPr>
          <p:cNvSpPr>
            <a:spLocks noGrp="1"/>
          </p:cNvSpPr>
          <p:nvPr>
            <p:ph type="dt" sz="half" idx="10"/>
          </p:nvPr>
        </p:nvSpPr>
        <p:spPr/>
        <p:txBody>
          <a:bodyPr/>
          <a:lstStyle/>
          <a:p>
            <a:fld id="{4AD7EAF6-2B7B-4226-A325-E141B0BFB3A4}"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a:extLst>
              <a:ext uri="{FF2B5EF4-FFF2-40B4-BE49-F238E27FC236}">
                <a16:creationId xmlns:a16="http://schemas.microsoft.com/office/drawing/2014/main" id="{13D8714C-C427-4D6B-BB26-205AE42A315F}"/>
              </a:ext>
            </a:extLst>
          </p:cNvPr>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a:extLst>
              <a:ext uri="{FF2B5EF4-FFF2-40B4-BE49-F238E27FC236}">
                <a16:creationId xmlns:a16="http://schemas.microsoft.com/office/drawing/2014/main" id="{87DF30FA-631C-47B4-AE87-380045E90CB6}"/>
              </a:ext>
            </a:extLst>
          </p:cNvPr>
          <p:cNvSpPr>
            <a:spLocks noGrp="1"/>
          </p:cNvSpPr>
          <p:nvPr>
            <p:ph type="sldNum" sz="quarter" idx="12"/>
          </p:nvPr>
        </p:nvSpPr>
        <p:spPr/>
        <p:txBody>
          <a:bodyPr/>
          <a:lstStyle/>
          <a:p>
            <a:fld id="{4483BBDD-2DDD-4687-9C59-2794329F67A1}"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184538324"/>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598F6-29B0-4A8A-A5EF-61451282A9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260A97-BDEF-456A-AF47-74CB7996ED3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08654E1-040D-4B64-9328-F7B4C2023050}"/>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6DB4926-3AA8-4D63-9A9F-D35404804C88}"/>
              </a:ext>
            </a:extLst>
          </p:cNvPr>
          <p:cNvSpPr>
            <a:spLocks noGrp="1"/>
          </p:cNvSpPr>
          <p:nvPr>
            <p:ph type="dt" sz="half" idx="10"/>
          </p:nvPr>
        </p:nvSpPr>
        <p:spPr/>
        <p:txBody>
          <a:bodyPr/>
          <a:lstStyle/>
          <a:p>
            <a:fld id="{4AD7EAF6-2B7B-4226-A325-E141B0BFB3A4}" type="datetimeFigureOut">
              <a:rPr lang="en-IN" smtClean="0">
                <a:solidFill>
                  <a:prstClr val="black">
                    <a:tint val="75000"/>
                  </a:prstClr>
                </a:solidFill>
              </a:rPr>
              <a:pPr/>
              <a:t>14-07-2025</a:t>
            </a:fld>
            <a:endParaRPr lang="en-IN">
              <a:solidFill>
                <a:prstClr val="black">
                  <a:tint val="75000"/>
                </a:prstClr>
              </a:solidFill>
            </a:endParaRPr>
          </a:p>
        </p:txBody>
      </p:sp>
      <p:sp>
        <p:nvSpPr>
          <p:cNvPr id="6" name="Footer Placeholder 5">
            <a:extLst>
              <a:ext uri="{FF2B5EF4-FFF2-40B4-BE49-F238E27FC236}">
                <a16:creationId xmlns:a16="http://schemas.microsoft.com/office/drawing/2014/main" id="{2865C4CE-C405-4315-BF3B-31F2195E0CD8}"/>
              </a:ext>
            </a:extLst>
          </p:cNvPr>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a:extLst>
              <a:ext uri="{FF2B5EF4-FFF2-40B4-BE49-F238E27FC236}">
                <a16:creationId xmlns:a16="http://schemas.microsoft.com/office/drawing/2014/main" id="{AF03D24C-E1F7-409F-A048-5300656F0C88}"/>
              </a:ext>
            </a:extLst>
          </p:cNvPr>
          <p:cNvSpPr>
            <a:spLocks noGrp="1"/>
          </p:cNvSpPr>
          <p:nvPr>
            <p:ph type="sldNum" sz="quarter" idx="12"/>
          </p:nvPr>
        </p:nvSpPr>
        <p:spPr/>
        <p:txBody>
          <a:bodyPr/>
          <a:lstStyle/>
          <a:p>
            <a:fld id="{4483BBDD-2DDD-4687-9C59-2794329F67A1}"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386331885"/>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66173-9C70-4014-8452-0FB080A07D49}"/>
              </a:ext>
            </a:extLst>
          </p:cNvPr>
          <p:cNvSpPr>
            <a:spLocks noGrp="1"/>
          </p:cNvSpPr>
          <p:nvPr>
            <p:ph type="title"/>
          </p:nvPr>
        </p:nvSpPr>
        <p:spPr>
          <a:xfrm>
            <a:off x="839788" y="365129"/>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CE02D59-EAF7-40AE-BE33-961ED5E6D4C9}"/>
              </a:ext>
            </a:extLst>
          </p:cNvPr>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246BFE9-42A8-4142-9CA1-2BE186C74D8D}"/>
              </a:ext>
            </a:extLst>
          </p:cNvPr>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3906C4B-4454-4C10-A12F-64C32CA6F85F}"/>
              </a:ext>
            </a:extLst>
          </p:cNvPr>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8AA59D0-5AD0-48B0-8EA1-D347AE0B3890}"/>
              </a:ext>
            </a:extLst>
          </p:cNvPr>
          <p:cNvSpPr>
            <a:spLocks noGrp="1"/>
          </p:cNvSpPr>
          <p:nvPr>
            <p:ph sz="quarter" idx="4"/>
          </p:nvPr>
        </p:nvSpPr>
        <p:spPr>
          <a:xfrm>
            <a:off x="6172203"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B48E4C-5158-44D7-B418-51EFDD5BD469}"/>
              </a:ext>
            </a:extLst>
          </p:cNvPr>
          <p:cNvSpPr>
            <a:spLocks noGrp="1"/>
          </p:cNvSpPr>
          <p:nvPr>
            <p:ph type="dt" sz="half" idx="10"/>
          </p:nvPr>
        </p:nvSpPr>
        <p:spPr/>
        <p:txBody>
          <a:bodyPr/>
          <a:lstStyle/>
          <a:p>
            <a:fld id="{4AD7EAF6-2B7B-4226-A325-E141B0BFB3A4}" type="datetimeFigureOut">
              <a:rPr lang="en-IN" smtClean="0">
                <a:solidFill>
                  <a:prstClr val="black">
                    <a:tint val="75000"/>
                  </a:prstClr>
                </a:solidFill>
              </a:rPr>
              <a:pPr/>
              <a:t>14-07-2025</a:t>
            </a:fld>
            <a:endParaRPr lang="en-IN">
              <a:solidFill>
                <a:prstClr val="black">
                  <a:tint val="75000"/>
                </a:prstClr>
              </a:solidFill>
            </a:endParaRPr>
          </a:p>
        </p:txBody>
      </p:sp>
      <p:sp>
        <p:nvSpPr>
          <p:cNvPr id="8" name="Footer Placeholder 7">
            <a:extLst>
              <a:ext uri="{FF2B5EF4-FFF2-40B4-BE49-F238E27FC236}">
                <a16:creationId xmlns:a16="http://schemas.microsoft.com/office/drawing/2014/main" id="{A0ABD8EA-0931-4AF3-995F-33ED78537F01}"/>
              </a:ext>
            </a:extLst>
          </p:cNvPr>
          <p:cNvSpPr>
            <a:spLocks noGrp="1"/>
          </p:cNvSpPr>
          <p:nvPr>
            <p:ph type="ftr" sz="quarter" idx="11"/>
          </p:nvPr>
        </p:nvSpPr>
        <p:spPr/>
        <p:txBody>
          <a:bodyPr/>
          <a:lstStyle/>
          <a:p>
            <a:endParaRPr lang="en-IN">
              <a:solidFill>
                <a:prstClr val="black">
                  <a:tint val="75000"/>
                </a:prstClr>
              </a:solidFill>
            </a:endParaRPr>
          </a:p>
        </p:txBody>
      </p:sp>
      <p:sp>
        <p:nvSpPr>
          <p:cNvPr id="9" name="Slide Number Placeholder 8">
            <a:extLst>
              <a:ext uri="{FF2B5EF4-FFF2-40B4-BE49-F238E27FC236}">
                <a16:creationId xmlns:a16="http://schemas.microsoft.com/office/drawing/2014/main" id="{1528113D-33C3-4497-9C41-FE7AE26BD040}"/>
              </a:ext>
            </a:extLst>
          </p:cNvPr>
          <p:cNvSpPr>
            <a:spLocks noGrp="1"/>
          </p:cNvSpPr>
          <p:nvPr>
            <p:ph type="sldNum" sz="quarter" idx="12"/>
          </p:nvPr>
        </p:nvSpPr>
        <p:spPr/>
        <p:txBody>
          <a:bodyPr/>
          <a:lstStyle/>
          <a:p>
            <a:fld id="{4483BBDD-2DDD-4687-9C59-2794329F67A1}"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491176759"/>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33F4B-8DC7-4302-AE7D-73ED33F4257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26E7825-4E8D-45AC-AD61-942208DE9B17}"/>
              </a:ext>
            </a:extLst>
          </p:cNvPr>
          <p:cNvSpPr>
            <a:spLocks noGrp="1"/>
          </p:cNvSpPr>
          <p:nvPr>
            <p:ph type="dt" sz="half" idx="10"/>
          </p:nvPr>
        </p:nvSpPr>
        <p:spPr/>
        <p:txBody>
          <a:bodyPr/>
          <a:lstStyle/>
          <a:p>
            <a:fld id="{4AD7EAF6-2B7B-4226-A325-E141B0BFB3A4}" type="datetimeFigureOut">
              <a:rPr lang="en-IN" smtClean="0">
                <a:solidFill>
                  <a:prstClr val="black">
                    <a:tint val="75000"/>
                  </a:prstClr>
                </a:solidFill>
              </a:rPr>
              <a:pPr/>
              <a:t>14-07-2025</a:t>
            </a:fld>
            <a:endParaRPr lang="en-IN">
              <a:solidFill>
                <a:prstClr val="black">
                  <a:tint val="75000"/>
                </a:prstClr>
              </a:solidFill>
            </a:endParaRPr>
          </a:p>
        </p:txBody>
      </p:sp>
      <p:sp>
        <p:nvSpPr>
          <p:cNvPr id="4" name="Footer Placeholder 3">
            <a:extLst>
              <a:ext uri="{FF2B5EF4-FFF2-40B4-BE49-F238E27FC236}">
                <a16:creationId xmlns:a16="http://schemas.microsoft.com/office/drawing/2014/main" id="{4CDB4B8D-72C5-4534-9596-32C6A8153EE5}"/>
              </a:ext>
            </a:extLst>
          </p:cNvPr>
          <p:cNvSpPr>
            <a:spLocks noGrp="1"/>
          </p:cNvSpPr>
          <p:nvPr>
            <p:ph type="ftr" sz="quarter" idx="11"/>
          </p:nvPr>
        </p:nvSpPr>
        <p:spPr/>
        <p:txBody>
          <a:bodyPr/>
          <a:lstStyle/>
          <a:p>
            <a:endParaRPr lang="en-IN">
              <a:solidFill>
                <a:prstClr val="black">
                  <a:tint val="75000"/>
                </a:prstClr>
              </a:solidFill>
            </a:endParaRPr>
          </a:p>
        </p:txBody>
      </p:sp>
      <p:sp>
        <p:nvSpPr>
          <p:cNvPr id="5" name="Slide Number Placeholder 4">
            <a:extLst>
              <a:ext uri="{FF2B5EF4-FFF2-40B4-BE49-F238E27FC236}">
                <a16:creationId xmlns:a16="http://schemas.microsoft.com/office/drawing/2014/main" id="{2E731F7C-375B-4CDD-8BF5-B5E35DDEBCC1}"/>
              </a:ext>
            </a:extLst>
          </p:cNvPr>
          <p:cNvSpPr>
            <a:spLocks noGrp="1"/>
          </p:cNvSpPr>
          <p:nvPr>
            <p:ph type="sldNum" sz="quarter" idx="12"/>
          </p:nvPr>
        </p:nvSpPr>
        <p:spPr/>
        <p:txBody>
          <a:bodyPr/>
          <a:lstStyle/>
          <a:p>
            <a:fld id="{4483BBDD-2DDD-4687-9C59-2794329F67A1}"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952747001"/>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753F73A-0C42-4EA5-82FE-7142F30A9413}"/>
              </a:ext>
            </a:extLst>
          </p:cNvPr>
          <p:cNvSpPr>
            <a:spLocks noGrp="1"/>
          </p:cNvSpPr>
          <p:nvPr>
            <p:ph type="dt" sz="half" idx="10"/>
          </p:nvPr>
        </p:nvSpPr>
        <p:spPr/>
        <p:txBody>
          <a:bodyPr/>
          <a:lstStyle/>
          <a:p>
            <a:fld id="{4AD7EAF6-2B7B-4226-A325-E141B0BFB3A4}" type="datetimeFigureOut">
              <a:rPr lang="en-IN" smtClean="0">
                <a:solidFill>
                  <a:prstClr val="black">
                    <a:tint val="75000"/>
                  </a:prstClr>
                </a:solidFill>
              </a:rPr>
              <a:pPr/>
              <a:t>14-07-2025</a:t>
            </a:fld>
            <a:endParaRPr lang="en-IN">
              <a:solidFill>
                <a:prstClr val="black">
                  <a:tint val="75000"/>
                </a:prstClr>
              </a:solidFill>
            </a:endParaRPr>
          </a:p>
        </p:txBody>
      </p:sp>
      <p:sp>
        <p:nvSpPr>
          <p:cNvPr id="3" name="Footer Placeholder 2">
            <a:extLst>
              <a:ext uri="{FF2B5EF4-FFF2-40B4-BE49-F238E27FC236}">
                <a16:creationId xmlns:a16="http://schemas.microsoft.com/office/drawing/2014/main" id="{D7F4A6F6-93C8-44DC-A7C5-5F4C80B7CE96}"/>
              </a:ext>
            </a:extLst>
          </p:cNvPr>
          <p:cNvSpPr>
            <a:spLocks noGrp="1"/>
          </p:cNvSpPr>
          <p:nvPr>
            <p:ph type="ftr" sz="quarter" idx="11"/>
          </p:nvPr>
        </p:nvSpPr>
        <p:spPr/>
        <p:txBody>
          <a:bodyPr/>
          <a:lstStyle/>
          <a:p>
            <a:endParaRPr lang="en-IN">
              <a:solidFill>
                <a:prstClr val="black">
                  <a:tint val="75000"/>
                </a:prstClr>
              </a:solidFill>
            </a:endParaRPr>
          </a:p>
        </p:txBody>
      </p:sp>
      <p:sp>
        <p:nvSpPr>
          <p:cNvPr id="4" name="Slide Number Placeholder 3">
            <a:extLst>
              <a:ext uri="{FF2B5EF4-FFF2-40B4-BE49-F238E27FC236}">
                <a16:creationId xmlns:a16="http://schemas.microsoft.com/office/drawing/2014/main" id="{0523790A-8D13-46EE-918B-A3768880375C}"/>
              </a:ext>
            </a:extLst>
          </p:cNvPr>
          <p:cNvSpPr>
            <a:spLocks noGrp="1"/>
          </p:cNvSpPr>
          <p:nvPr>
            <p:ph type="sldNum" sz="quarter" idx="12"/>
          </p:nvPr>
        </p:nvSpPr>
        <p:spPr/>
        <p:txBody>
          <a:bodyPr/>
          <a:lstStyle/>
          <a:p>
            <a:fld id="{4483BBDD-2DDD-4687-9C59-2794329F67A1}"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24293807"/>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CE167-B0AB-420C-9719-0614A5C818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A8A1ADB-29F8-420A-A21C-1F47DCE34594}"/>
              </a:ext>
            </a:extLst>
          </p:cNvPr>
          <p:cNvSpPr>
            <a:spLocks noGrp="1"/>
          </p:cNvSpPr>
          <p:nvPr>
            <p:ph idx="1"/>
          </p:nvPr>
        </p:nvSpPr>
        <p:spPr>
          <a:xfrm>
            <a:off x="5183188" y="987521"/>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EFFE498-24D9-48E2-8754-47396E870E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D313E3B-8D42-4ACA-A079-CC1D03577294}"/>
              </a:ext>
            </a:extLst>
          </p:cNvPr>
          <p:cNvSpPr>
            <a:spLocks noGrp="1"/>
          </p:cNvSpPr>
          <p:nvPr>
            <p:ph type="dt" sz="half" idx="10"/>
          </p:nvPr>
        </p:nvSpPr>
        <p:spPr/>
        <p:txBody>
          <a:bodyPr/>
          <a:lstStyle/>
          <a:p>
            <a:fld id="{4AD7EAF6-2B7B-4226-A325-E141B0BFB3A4}" type="datetimeFigureOut">
              <a:rPr lang="en-IN" smtClean="0">
                <a:solidFill>
                  <a:prstClr val="black">
                    <a:tint val="75000"/>
                  </a:prstClr>
                </a:solidFill>
              </a:rPr>
              <a:pPr/>
              <a:t>14-07-2025</a:t>
            </a:fld>
            <a:endParaRPr lang="en-IN">
              <a:solidFill>
                <a:prstClr val="black">
                  <a:tint val="75000"/>
                </a:prstClr>
              </a:solidFill>
            </a:endParaRPr>
          </a:p>
        </p:txBody>
      </p:sp>
      <p:sp>
        <p:nvSpPr>
          <p:cNvPr id="6" name="Footer Placeholder 5">
            <a:extLst>
              <a:ext uri="{FF2B5EF4-FFF2-40B4-BE49-F238E27FC236}">
                <a16:creationId xmlns:a16="http://schemas.microsoft.com/office/drawing/2014/main" id="{0DF59428-D1F8-4F84-AB06-0E2D9CDC8556}"/>
              </a:ext>
            </a:extLst>
          </p:cNvPr>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a:extLst>
              <a:ext uri="{FF2B5EF4-FFF2-40B4-BE49-F238E27FC236}">
                <a16:creationId xmlns:a16="http://schemas.microsoft.com/office/drawing/2014/main" id="{F2890400-8015-476B-9DA6-B00E4FB33329}"/>
              </a:ext>
            </a:extLst>
          </p:cNvPr>
          <p:cNvSpPr>
            <a:spLocks noGrp="1"/>
          </p:cNvSpPr>
          <p:nvPr>
            <p:ph type="sldNum" sz="quarter" idx="12"/>
          </p:nvPr>
        </p:nvSpPr>
        <p:spPr/>
        <p:txBody>
          <a:bodyPr/>
          <a:lstStyle/>
          <a:p>
            <a:fld id="{4483BBDD-2DDD-4687-9C59-2794329F67A1}"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666475784"/>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0A3A9-A7B3-43B3-A950-D95548C3F2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529CDCC-6E15-4718-BC9C-BF67AE8BFB9D}"/>
              </a:ext>
            </a:extLst>
          </p:cNvPr>
          <p:cNvSpPr>
            <a:spLocks noGrp="1"/>
          </p:cNvSpPr>
          <p:nvPr>
            <p:ph type="pic" idx="1"/>
          </p:nvPr>
        </p:nvSpPr>
        <p:spPr>
          <a:xfrm>
            <a:off x="5183188" y="987521"/>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18E3E23-A2F2-4889-A457-5E4A086C09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2FEC6BD-188F-4FF0-8CC8-605CC29B03C1}"/>
              </a:ext>
            </a:extLst>
          </p:cNvPr>
          <p:cNvSpPr>
            <a:spLocks noGrp="1"/>
          </p:cNvSpPr>
          <p:nvPr>
            <p:ph type="dt" sz="half" idx="10"/>
          </p:nvPr>
        </p:nvSpPr>
        <p:spPr/>
        <p:txBody>
          <a:bodyPr/>
          <a:lstStyle/>
          <a:p>
            <a:fld id="{4AD7EAF6-2B7B-4226-A325-E141B0BFB3A4}" type="datetimeFigureOut">
              <a:rPr lang="en-IN" smtClean="0">
                <a:solidFill>
                  <a:prstClr val="black">
                    <a:tint val="75000"/>
                  </a:prstClr>
                </a:solidFill>
              </a:rPr>
              <a:pPr/>
              <a:t>14-07-2025</a:t>
            </a:fld>
            <a:endParaRPr lang="en-IN">
              <a:solidFill>
                <a:prstClr val="black">
                  <a:tint val="75000"/>
                </a:prstClr>
              </a:solidFill>
            </a:endParaRPr>
          </a:p>
        </p:txBody>
      </p:sp>
      <p:sp>
        <p:nvSpPr>
          <p:cNvPr id="6" name="Footer Placeholder 5">
            <a:extLst>
              <a:ext uri="{FF2B5EF4-FFF2-40B4-BE49-F238E27FC236}">
                <a16:creationId xmlns:a16="http://schemas.microsoft.com/office/drawing/2014/main" id="{6DA1C6A4-D8D8-4739-B84E-BD9C9CE28BD5}"/>
              </a:ext>
            </a:extLst>
          </p:cNvPr>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a:extLst>
              <a:ext uri="{FF2B5EF4-FFF2-40B4-BE49-F238E27FC236}">
                <a16:creationId xmlns:a16="http://schemas.microsoft.com/office/drawing/2014/main" id="{83AC6EBC-B919-4978-A8B4-3FA5FC1E399D}"/>
              </a:ext>
            </a:extLst>
          </p:cNvPr>
          <p:cNvSpPr>
            <a:spLocks noGrp="1"/>
          </p:cNvSpPr>
          <p:nvPr>
            <p:ph type="sldNum" sz="quarter" idx="12"/>
          </p:nvPr>
        </p:nvSpPr>
        <p:spPr/>
        <p:txBody>
          <a:bodyPr/>
          <a:lstStyle/>
          <a:p>
            <a:fld id="{4483BBDD-2DDD-4687-9C59-2794329F67A1}"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898890281"/>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80779-DEF9-4987-AF9E-A44D28B97F1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358E5B-1F06-417C-8C30-D24A1989089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1E2B74-9416-4341-998D-70E43134A6C7}"/>
              </a:ext>
            </a:extLst>
          </p:cNvPr>
          <p:cNvSpPr>
            <a:spLocks noGrp="1"/>
          </p:cNvSpPr>
          <p:nvPr>
            <p:ph type="dt" sz="half" idx="10"/>
          </p:nvPr>
        </p:nvSpPr>
        <p:spPr/>
        <p:txBody>
          <a:bodyPr/>
          <a:lstStyle/>
          <a:p>
            <a:fld id="{4AD7EAF6-2B7B-4226-A325-E141B0BFB3A4}"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a:extLst>
              <a:ext uri="{FF2B5EF4-FFF2-40B4-BE49-F238E27FC236}">
                <a16:creationId xmlns:a16="http://schemas.microsoft.com/office/drawing/2014/main" id="{76B6C631-3324-473D-9AEF-B98F0E65EDFD}"/>
              </a:ext>
            </a:extLst>
          </p:cNvPr>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a:extLst>
              <a:ext uri="{FF2B5EF4-FFF2-40B4-BE49-F238E27FC236}">
                <a16:creationId xmlns:a16="http://schemas.microsoft.com/office/drawing/2014/main" id="{CE215BE0-C906-4C2C-9EC6-1A3AD00D86C9}"/>
              </a:ext>
            </a:extLst>
          </p:cNvPr>
          <p:cNvSpPr>
            <a:spLocks noGrp="1"/>
          </p:cNvSpPr>
          <p:nvPr>
            <p:ph type="sldNum" sz="quarter" idx="12"/>
          </p:nvPr>
        </p:nvSpPr>
        <p:spPr/>
        <p:txBody>
          <a:bodyPr/>
          <a:lstStyle/>
          <a:p>
            <a:fld id="{4483BBDD-2DDD-4687-9C59-2794329F67A1}"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716227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3"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29AE2C-D4F5-4995-B294-C63B7F3C4A83}" type="datetimeFigureOut">
              <a:rPr lang="en-US" smtClean="0"/>
              <a:pPr/>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42D72B-3738-49D7-97C5-CA2FD1E2FC40}" type="slidenum">
              <a:rPr lang="en-US" smtClean="0"/>
              <a:pPr/>
              <a:t>‹#›</a:t>
            </a:fld>
            <a:endParaRPr lang="en-US"/>
          </a:p>
        </p:txBody>
      </p:sp>
    </p:spTree>
    <p:extLst>
      <p:ext uri="{BB962C8B-B14F-4D97-AF65-F5344CB8AC3E}">
        <p14:creationId xmlns:p14="http://schemas.microsoft.com/office/powerpoint/2010/main" val="258697366"/>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850FE9-33CD-4623-B5DC-3FB9A57B0E53}"/>
              </a:ext>
            </a:extLst>
          </p:cNvPr>
          <p:cNvSpPr>
            <a:spLocks noGrp="1"/>
          </p:cNvSpPr>
          <p:nvPr>
            <p:ph type="title" orient="vert"/>
          </p:nvPr>
        </p:nvSpPr>
        <p:spPr>
          <a:xfrm>
            <a:off x="8724902"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91BD7C-2F11-443A-BA30-543C1D60742B}"/>
              </a:ext>
            </a:extLst>
          </p:cNvPr>
          <p:cNvSpPr>
            <a:spLocks noGrp="1"/>
          </p:cNvSpPr>
          <p:nvPr>
            <p:ph type="body" orient="vert" idx="1"/>
          </p:nvPr>
        </p:nvSpPr>
        <p:spPr>
          <a:xfrm>
            <a:off x="838203"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ED022B-FD70-4B74-B450-A5AB7DB84A18}"/>
              </a:ext>
            </a:extLst>
          </p:cNvPr>
          <p:cNvSpPr>
            <a:spLocks noGrp="1"/>
          </p:cNvSpPr>
          <p:nvPr>
            <p:ph type="dt" sz="half" idx="10"/>
          </p:nvPr>
        </p:nvSpPr>
        <p:spPr/>
        <p:txBody>
          <a:bodyPr/>
          <a:lstStyle/>
          <a:p>
            <a:fld id="{4AD7EAF6-2B7B-4226-A325-E141B0BFB3A4}"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a:extLst>
              <a:ext uri="{FF2B5EF4-FFF2-40B4-BE49-F238E27FC236}">
                <a16:creationId xmlns:a16="http://schemas.microsoft.com/office/drawing/2014/main" id="{46D0233D-8FAC-4218-B582-067342C82FE3}"/>
              </a:ext>
            </a:extLst>
          </p:cNvPr>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a:extLst>
              <a:ext uri="{FF2B5EF4-FFF2-40B4-BE49-F238E27FC236}">
                <a16:creationId xmlns:a16="http://schemas.microsoft.com/office/drawing/2014/main" id="{AA082318-F9A8-4263-A907-C690CE4DC4CF}"/>
              </a:ext>
            </a:extLst>
          </p:cNvPr>
          <p:cNvSpPr>
            <a:spLocks noGrp="1"/>
          </p:cNvSpPr>
          <p:nvPr>
            <p:ph type="sldNum" sz="quarter" idx="12"/>
          </p:nvPr>
        </p:nvSpPr>
        <p:spPr/>
        <p:txBody>
          <a:bodyPr/>
          <a:lstStyle/>
          <a:p>
            <a:fld id="{4483BBDD-2DDD-4687-9C59-2794329F67A1}"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0653489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54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53562EC-5EB4-4B2A-B944-9875796F9DC2}" type="datetimeFigureOut">
              <a:rPr lang="en-US" smtClean="0"/>
              <a:pPr/>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8F3FE8-4550-44CC-8A36-90A5CED6A9B8}" type="slidenum">
              <a:rPr lang="en-US" smtClean="0"/>
              <a:pPr/>
              <a:t>‹#›</a:t>
            </a:fld>
            <a:endParaRPr lang="en-US"/>
          </a:p>
        </p:txBody>
      </p:sp>
    </p:spTree>
    <p:extLst>
      <p:ext uri="{BB962C8B-B14F-4D97-AF65-F5344CB8AC3E}">
        <p14:creationId xmlns:p14="http://schemas.microsoft.com/office/powerpoint/2010/main" val="30873763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3562EC-5EB4-4B2A-B944-9875796F9DC2}" type="datetimeFigureOut">
              <a:rPr lang="en-US" smtClean="0"/>
              <a:pPr/>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8F3FE8-4550-44CC-8A36-90A5CED6A9B8}" type="slidenum">
              <a:rPr lang="en-US" smtClean="0"/>
              <a:pPr/>
              <a:t>‹#›</a:t>
            </a:fld>
            <a:endParaRPr lang="en-US"/>
          </a:p>
        </p:txBody>
      </p:sp>
    </p:spTree>
    <p:extLst>
      <p:ext uri="{BB962C8B-B14F-4D97-AF65-F5344CB8AC3E}">
        <p14:creationId xmlns:p14="http://schemas.microsoft.com/office/powerpoint/2010/main" val="26841444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02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3562EC-5EB4-4B2A-B944-9875796F9DC2}" type="datetimeFigureOut">
              <a:rPr lang="en-US" smtClean="0"/>
              <a:pPr/>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8F3FE8-4550-44CC-8A36-90A5CED6A9B8}" type="slidenum">
              <a:rPr lang="en-US" smtClean="0"/>
              <a:pPr/>
              <a:t>‹#›</a:t>
            </a:fld>
            <a:endParaRPr lang="en-US"/>
          </a:p>
        </p:txBody>
      </p:sp>
    </p:spTree>
    <p:extLst>
      <p:ext uri="{BB962C8B-B14F-4D97-AF65-F5344CB8AC3E}">
        <p14:creationId xmlns:p14="http://schemas.microsoft.com/office/powerpoint/2010/main" val="32410958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53562EC-5EB4-4B2A-B944-9875796F9DC2}" type="datetimeFigureOut">
              <a:rPr lang="en-US" smtClean="0"/>
              <a:pPr/>
              <a:t>7/14/2025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8F3FE8-4550-44CC-8A36-90A5CED6A9B8}" type="slidenum">
              <a:rPr lang="en-US" smtClean="0"/>
              <a:pPr/>
              <a:t>‹#›</a:t>
            </a:fld>
            <a:endParaRPr lang="en-US"/>
          </a:p>
        </p:txBody>
      </p:sp>
    </p:spTree>
    <p:extLst>
      <p:ext uri="{BB962C8B-B14F-4D97-AF65-F5344CB8AC3E}">
        <p14:creationId xmlns:p14="http://schemas.microsoft.com/office/powerpoint/2010/main" val="29959686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44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44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53562EC-5EB4-4B2A-B944-9875796F9DC2}" type="datetimeFigureOut">
              <a:rPr lang="en-US" smtClean="0"/>
              <a:pPr/>
              <a:t>7/14/2025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8F3FE8-4550-44CC-8A36-90A5CED6A9B8}" type="slidenum">
              <a:rPr lang="en-US" smtClean="0"/>
              <a:pPr/>
              <a:t>‹#›</a:t>
            </a:fld>
            <a:endParaRPr lang="en-US"/>
          </a:p>
        </p:txBody>
      </p:sp>
    </p:spTree>
    <p:extLst>
      <p:ext uri="{BB962C8B-B14F-4D97-AF65-F5344CB8AC3E}">
        <p14:creationId xmlns:p14="http://schemas.microsoft.com/office/powerpoint/2010/main" val="38096021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53562EC-5EB4-4B2A-B944-9875796F9DC2}" type="datetimeFigureOut">
              <a:rPr lang="en-US" smtClean="0"/>
              <a:pPr/>
              <a:t>7/14/2025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8F3FE8-4550-44CC-8A36-90A5CED6A9B8}" type="slidenum">
              <a:rPr lang="en-US" smtClean="0"/>
              <a:pPr/>
              <a:t>‹#›</a:t>
            </a:fld>
            <a:endParaRPr lang="en-US"/>
          </a:p>
        </p:txBody>
      </p:sp>
    </p:spTree>
    <p:extLst>
      <p:ext uri="{BB962C8B-B14F-4D97-AF65-F5344CB8AC3E}">
        <p14:creationId xmlns:p14="http://schemas.microsoft.com/office/powerpoint/2010/main" val="5952197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3562EC-5EB4-4B2A-B944-9875796F9DC2}" type="datetimeFigureOut">
              <a:rPr lang="en-US" smtClean="0"/>
              <a:pPr/>
              <a:t>7/14/2025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8F3FE8-4550-44CC-8A36-90A5CED6A9B8}" type="slidenum">
              <a:rPr lang="en-US" smtClean="0"/>
              <a:pPr/>
              <a:t>‹#›</a:t>
            </a:fld>
            <a:endParaRPr lang="en-US"/>
          </a:p>
        </p:txBody>
      </p:sp>
    </p:spTree>
    <p:extLst>
      <p:ext uri="{BB962C8B-B14F-4D97-AF65-F5344CB8AC3E}">
        <p14:creationId xmlns:p14="http://schemas.microsoft.com/office/powerpoint/2010/main" val="14783263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119"/>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3562EC-5EB4-4B2A-B944-9875796F9DC2}" type="datetimeFigureOut">
              <a:rPr lang="en-US" smtClean="0"/>
              <a:pPr/>
              <a:t>7/14/2025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8F3FE8-4550-44CC-8A36-90A5CED6A9B8}" type="slidenum">
              <a:rPr lang="en-US" smtClean="0"/>
              <a:pPr/>
              <a:t>‹#›</a:t>
            </a:fld>
            <a:endParaRPr lang="en-US"/>
          </a:p>
        </p:txBody>
      </p:sp>
    </p:spTree>
    <p:extLst>
      <p:ext uri="{BB962C8B-B14F-4D97-AF65-F5344CB8AC3E}">
        <p14:creationId xmlns:p14="http://schemas.microsoft.com/office/powerpoint/2010/main" val="2303969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29AE2C-D4F5-4995-B294-C63B7F3C4A83}" type="datetimeFigureOut">
              <a:rPr lang="en-US" smtClean="0"/>
              <a:pPr/>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42D72B-3738-49D7-97C5-CA2FD1E2FC40}" type="slidenum">
              <a:rPr lang="en-US" smtClean="0"/>
              <a:pPr/>
              <a:t>‹#›</a:t>
            </a:fld>
            <a:endParaRPr lang="en-US"/>
          </a:p>
        </p:txBody>
      </p:sp>
    </p:spTree>
    <p:extLst>
      <p:ext uri="{BB962C8B-B14F-4D97-AF65-F5344CB8AC3E}">
        <p14:creationId xmlns:p14="http://schemas.microsoft.com/office/powerpoint/2010/main" val="12550819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3562EC-5EB4-4B2A-B944-9875796F9DC2}" type="datetimeFigureOut">
              <a:rPr lang="en-US" smtClean="0"/>
              <a:pPr/>
              <a:t>7/14/2025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8F3FE8-4550-44CC-8A36-90A5CED6A9B8}" type="slidenum">
              <a:rPr lang="en-US" smtClean="0"/>
              <a:pPr/>
              <a:t>‹#›</a:t>
            </a:fld>
            <a:endParaRPr lang="en-US"/>
          </a:p>
        </p:txBody>
      </p:sp>
    </p:spTree>
    <p:extLst>
      <p:ext uri="{BB962C8B-B14F-4D97-AF65-F5344CB8AC3E}">
        <p14:creationId xmlns:p14="http://schemas.microsoft.com/office/powerpoint/2010/main" val="39996503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3562EC-5EB4-4B2A-B944-9875796F9DC2}" type="datetimeFigureOut">
              <a:rPr lang="en-US" smtClean="0"/>
              <a:pPr/>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8F3FE8-4550-44CC-8A36-90A5CED6A9B8}" type="slidenum">
              <a:rPr lang="en-US" smtClean="0"/>
              <a:pPr/>
              <a:t>‹#›</a:t>
            </a:fld>
            <a:endParaRPr lang="en-US"/>
          </a:p>
        </p:txBody>
      </p:sp>
    </p:spTree>
    <p:extLst>
      <p:ext uri="{BB962C8B-B14F-4D97-AF65-F5344CB8AC3E}">
        <p14:creationId xmlns:p14="http://schemas.microsoft.com/office/powerpoint/2010/main" val="37546871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706"/>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706"/>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3562EC-5EB4-4B2A-B944-9875796F9DC2}" type="datetimeFigureOut">
              <a:rPr lang="en-US" smtClean="0"/>
              <a:pPr/>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8F3FE8-4550-44CC-8A36-90A5CED6A9B8}" type="slidenum">
              <a:rPr lang="en-US" smtClean="0"/>
              <a:pPr/>
              <a:t>‹#›</a:t>
            </a:fld>
            <a:endParaRPr lang="en-US"/>
          </a:p>
        </p:txBody>
      </p:sp>
    </p:spTree>
    <p:extLst>
      <p:ext uri="{BB962C8B-B14F-4D97-AF65-F5344CB8AC3E}">
        <p14:creationId xmlns:p14="http://schemas.microsoft.com/office/powerpoint/2010/main" val="18748691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4713564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7867015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49" y="1709805"/>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49" y="4589571"/>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7183849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53639760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8" name="Footer Placeholder 7"/>
          <p:cNvSpPr>
            <a:spLocks noGrp="1"/>
          </p:cNvSpPr>
          <p:nvPr>
            <p:ph type="ftr" sz="quarter" idx="11"/>
          </p:nvPr>
        </p:nvSpPr>
        <p:spPr/>
        <p:txBody>
          <a:bodyPr/>
          <a:lstStyle/>
          <a:p>
            <a:endParaRPr lang="en-IN">
              <a:solidFill>
                <a:prstClr val="black">
                  <a:tint val="75000"/>
                </a:prstClr>
              </a:solidFill>
            </a:endParaRPr>
          </a:p>
        </p:txBody>
      </p:sp>
      <p:sp>
        <p:nvSpPr>
          <p:cNvPr id="9" name="Slide Number Placeholder 8"/>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29053347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4" name="Footer Placeholder 3"/>
          <p:cNvSpPr>
            <a:spLocks noGrp="1"/>
          </p:cNvSpPr>
          <p:nvPr>
            <p:ph type="ftr" sz="quarter" idx="11"/>
          </p:nvPr>
        </p:nvSpPr>
        <p:spPr/>
        <p:txBody>
          <a:bodyPr/>
          <a:lstStyle/>
          <a:p>
            <a:endParaRPr lang="en-IN">
              <a:solidFill>
                <a:prstClr val="black">
                  <a:tint val="75000"/>
                </a:prstClr>
              </a:solidFill>
            </a:endParaRPr>
          </a:p>
        </p:txBody>
      </p:sp>
      <p:sp>
        <p:nvSpPr>
          <p:cNvPr id="5" name="Slide Number Placeholder 4"/>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48053646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3" name="Footer Placeholder 2"/>
          <p:cNvSpPr>
            <a:spLocks noGrp="1"/>
          </p:cNvSpPr>
          <p:nvPr>
            <p:ph type="ftr" sz="quarter" idx="11"/>
          </p:nvPr>
        </p:nvSpPr>
        <p:spPr/>
        <p:txBody>
          <a:bodyPr/>
          <a:lstStyle/>
          <a:p>
            <a:endParaRPr lang="en-IN">
              <a:solidFill>
                <a:prstClr val="black">
                  <a:tint val="75000"/>
                </a:prstClr>
              </a:solidFill>
            </a:endParaRPr>
          </a:p>
        </p:txBody>
      </p:sp>
      <p:sp>
        <p:nvSpPr>
          <p:cNvPr id="4" name="Slide Number Placeholder 3"/>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620491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804"/>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529"/>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D29AE2C-D4F5-4995-B294-C63B7F3C4A83}" type="datetimeFigureOut">
              <a:rPr lang="en-US" smtClean="0"/>
              <a:pPr/>
              <a:t>7/14/2025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42D72B-3738-49D7-97C5-CA2FD1E2FC40}" type="slidenum">
              <a:rPr lang="en-US" smtClean="0"/>
              <a:pPr/>
              <a:t>‹#›</a:t>
            </a:fld>
            <a:endParaRPr lang="en-US"/>
          </a:p>
        </p:txBody>
      </p:sp>
    </p:spTree>
    <p:extLst>
      <p:ext uri="{BB962C8B-B14F-4D97-AF65-F5344CB8AC3E}">
        <p14:creationId xmlns:p14="http://schemas.microsoft.com/office/powerpoint/2010/main" val="415728935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93"/>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4468127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93"/>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06799628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32052314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3"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9109882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68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9078588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741172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155"/>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8516149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4624090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537"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537"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782474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81589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D29AE2C-D4F5-4995-B294-C63B7F3C4A83}" type="datetimeFigureOut">
              <a:rPr lang="en-US" smtClean="0"/>
              <a:pPr/>
              <a:t>7/14/2025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42D72B-3738-49D7-97C5-CA2FD1E2FC40}" type="slidenum">
              <a:rPr lang="en-US" smtClean="0"/>
              <a:pPr/>
              <a:t>‹#›</a:t>
            </a:fld>
            <a:endParaRPr lang="en-US"/>
          </a:p>
        </p:txBody>
      </p:sp>
    </p:spTree>
    <p:extLst>
      <p:ext uri="{BB962C8B-B14F-4D97-AF65-F5344CB8AC3E}">
        <p14:creationId xmlns:p14="http://schemas.microsoft.com/office/powerpoint/2010/main" val="146982303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7620122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2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8529215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9181048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3987420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838"/>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838"/>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619715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71411251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29821466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49" y="1709935"/>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49" y="4589717"/>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58055754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17826972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8" name="Footer Placeholder 7"/>
          <p:cNvSpPr>
            <a:spLocks noGrp="1"/>
          </p:cNvSpPr>
          <p:nvPr>
            <p:ph type="ftr" sz="quarter" idx="11"/>
          </p:nvPr>
        </p:nvSpPr>
        <p:spPr/>
        <p:txBody>
          <a:bodyPr/>
          <a:lstStyle/>
          <a:p>
            <a:endParaRPr lang="en-IN">
              <a:solidFill>
                <a:prstClr val="black">
                  <a:tint val="75000"/>
                </a:prstClr>
              </a:solidFill>
            </a:endParaRPr>
          </a:p>
        </p:txBody>
      </p:sp>
      <p:sp>
        <p:nvSpPr>
          <p:cNvPr id="9" name="Slide Number Placeholder 8"/>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154593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D29AE2C-D4F5-4995-B294-C63B7F3C4A83}" type="datetimeFigureOut">
              <a:rPr lang="en-US" smtClean="0"/>
              <a:pPr/>
              <a:t>7/14/2025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42D72B-3738-49D7-97C5-CA2FD1E2FC40}" type="slidenum">
              <a:rPr lang="en-US" smtClean="0"/>
              <a:pPr/>
              <a:t>‹#›</a:t>
            </a:fld>
            <a:endParaRPr lang="en-US"/>
          </a:p>
        </p:txBody>
      </p:sp>
    </p:spTree>
    <p:extLst>
      <p:ext uri="{BB962C8B-B14F-4D97-AF65-F5344CB8AC3E}">
        <p14:creationId xmlns:p14="http://schemas.microsoft.com/office/powerpoint/2010/main" val="114418285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4" name="Footer Placeholder 3"/>
          <p:cNvSpPr>
            <a:spLocks noGrp="1"/>
          </p:cNvSpPr>
          <p:nvPr>
            <p:ph type="ftr" sz="quarter" idx="11"/>
          </p:nvPr>
        </p:nvSpPr>
        <p:spPr/>
        <p:txBody>
          <a:bodyPr/>
          <a:lstStyle/>
          <a:p>
            <a:endParaRPr lang="en-IN">
              <a:solidFill>
                <a:prstClr val="black">
                  <a:tint val="75000"/>
                </a:prstClr>
              </a:solidFill>
            </a:endParaRPr>
          </a:p>
        </p:txBody>
      </p:sp>
      <p:sp>
        <p:nvSpPr>
          <p:cNvPr id="5" name="Slide Number Placeholder 4"/>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62610698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3" name="Footer Placeholder 2"/>
          <p:cNvSpPr>
            <a:spLocks noGrp="1"/>
          </p:cNvSpPr>
          <p:nvPr>
            <p:ph type="ftr" sz="quarter" idx="11"/>
          </p:nvPr>
        </p:nvSpPr>
        <p:spPr/>
        <p:txBody>
          <a:bodyPr/>
          <a:lstStyle/>
          <a:p>
            <a:endParaRPr lang="en-IN">
              <a:solidFill>
                <a:prstClr val="black">
                  <a:tint val="75000"/>
                </a:prstClr>
              </a:solidFill>
            </a:endParaRPr>
          </a:p>
        </p:txBody>
      </p:sp>
      <p:sp>
        <p:nvSpPr>
          <p:cNvPr id="4" name="Slide Number Placeholder 3"/>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46591427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623"/>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32830967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623"/>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99243502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5975348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3"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82199610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16173801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405745645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49" y="1709923"/>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49" y="458970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84684489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67118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D29AE2C-D4F5-4995-B294-C63B7F3C4A83}" type="datetimeFigureOut">
              <a:rPr lang="en-US" smtClean="0"/>
              <a:pPr/>
              <a:t>7/14/2025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42D72B-3738-49D7-97C5-CA2FD1E2FC40}" type="slidenum">
              <a:rPr lang="en-US" smtClean="0"/>
              <a:pPr/>
              <a:t>‹#›</a:t>
            </a:fld>
            <a:endParaRPr lang="en-US"/>
          </a:p>
        </p:txBody>
      </p:sp>
    </p:spTree>
    <p:extLst>
      <p:ext uri="{BB962C8B-B14F-4D97-AF65-F5344CB8AC3E}">
        <p14:creationId xmlns:p14="http://schemas.microsoft.com/office/powerpoint/2010/main" val="339789710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8" name="Footer Placeholder 7"/>
          <p:cNvSpPr>
            <a:spLocks noGrp="1"/>
          </p:cNvSpPr>
          <p:nvPr>
            <p:ph type="ftr" sz="quarter" idx="11"/>
          </p:nvPr>
        </p:nvSpPr>
        <p:spPr/>
        <p:txBody>
          <a:bodyPr/>
          <a:lstStyle/>
          <a:p>
            <a:endParaRPr lang="en-IN">
              <a:solidFill>
                <a:prstClr val="black">
                  <a:tint val="75000"/>
                </a:prstClr>
              </a:solidFill>
            </a:endParaRPr>
          </a:p>
        </p:txBody>
      </p:sp>
      <p:sp>
        <p:nvSpPr>
          <p:cNvPr id="9" name="Slide Number Placeholder 8"/>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10242633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4" name="Footer Placeholder 3"/>
          <p:cNvSpPr>
            <a:spLocks noGrp="1"/>
          </p:cNvSpPr>
          <p:nvPr>
            <p:ph type="ftr" sz="quarter" idx="11"/>
          </p:nvPr>
        </p:nvSpPr>
        <p:spPr/>
        <p:txBody>
          <a:bodyPr/>
          <a:lstStyle/>
          <a:p>
            <a:endParaRPr lang="en-IN">
              <a:solidFill>
                <a:prstClr val="black">
                  <a:tint val="75000"/>
                </a:prstClr>
              </a:solidFill>
            </a:endParaRPr>
          </a:p>
        </p:txBody>
      </p:sp>
      <p:sp>
        <p:nvSpPr>
          <p:cNvPr id="5" name="Slide Number Placeholder 4"/>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64728863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3" name="Footer Placeholder 2"/>
          <p:cNvSpPr>
            <a:spLocks noGrp="1"/>
          </p:cNvSpPr>
          <p:nvPr>
            <p:ph type="ftr" sz="quarter" idx="11"/>
          </p:nvPr>
        </p:nvSpPr>
        <p:spPr/>
        <p:txBody>
          <a:bodyPr/>
          <a:lstStyle/>
          <a:p>
            <a:endParaRPr lang="en-IN">
              <a:solidFill>
                <a:prstClr val="black">
                  <a:tint val="75000"/>
                </a:prstClr>
              </a:solidFill>
            </a:endParaRPr>
          </a:p>
        </p:txBody>
      </p:sp>
      <p:sp>
        <p:nvSpPr>
          <p:cNvPr id="4" name="Slide Number Placeholder 3"/>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63130547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611"/>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934955062"/>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611"/>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79334332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48550908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3"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23794128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00023878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413442518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49" y="1709913"/>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49" y="458969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117295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29AE2C-D4F5-4995-B294-C63B7F3C4A83}" type="datetimeFigureOut">
              <a:rPr lang="en-US" smtClean="0"/>
              <a:pPr/>
              <a:t>7/14/2025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42D72B-3738-49D7-97C5-CA2FD1E2FC40}" type="slidenum">
              <a:rPr lang="en-US" smtClean="0"/>
              <a:pPr/>
              <a:t>‹#›</a:t>
            </a:fld>
            <a:endParaRPr lang="en-US"/>
          </a:p>
        </p:txBody>
      </p:sp>
    </p:spTree>
    <p:extLst>
      <p:ext uri="{BB962C8B-B14F-4D97-AF65-F5344CB8AC3E}">
        <p14:creationId xmlns:p14="http://schemas.microsoft.com/office/powerpoint/2010/main" val="139379361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131277795"/>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8" name="Footer Placeholder 7"/>
          <p:cNvSpPr>
            <a:spLocks noGrp="1"/>
          </p:cNvSpPr>
          <p:nvPr>
            <p:ph type="ftr" sz="quarter" idx="11"/>
          </p:nvPr>
        </p:nvSpPr>
        <p:spPr/>
        <p:txBody>
          <a:bodyPr/>
          <a:lstStyle/>
          <a:p>
            <a:endParaRPr lang="en-IN">
              <a:solidFill>
                <a:prstClr val="black">
                  <a:tint val="75000"/>
                </a:prstClr>
              </a:solidFill>
            </a:endParaRPr>
          </a:p>
        </p:txBody>
      </p:sp>
      <p:sp>
        <p:nvSpPr>
          <p:cNvPr id="9" name="Slide Number Placeholder 8"/>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420294932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4" name="Footer Placeholder 3"/>
          <p:cNvSpPr>
            <a:spLocks noGrp="1"/>
          </p:cNvSpPr>
          <p:nvPr>
            <p:ph type="ftr" sz="quarter" idx="11"/>
          </p:nvPr>
        </p:nvSpPr>
        <p:spPr/>
        <p:txBody>
          <a:bodyPr/>
          <a:lstStyle/>
          <a:p>
            <a:endParaRPr lang="en-IN">
              <a:solidFill>
                <a:prstClr val="black">
                  <a:tint val="75000"/>
                </a:prstClr>
              </a:solidFill>
            </a:endParaRPr>
          </a:p>
        </p:txBody>
      </p:sp>
      <p:sp>
        <p:nvSpPr>
          <p:cNvPr id="5" name="Slide Number Placeholder 4"/>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38599439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3" name="Footer Placeholder 2"/>
          <p:cNvSpPr>
            <a:spLocks noGrp="1"/>
          </p:cNvSpPr>
          <p:nvPr>
            <p:ph type="ftr" sz="quarter" idx="11"/>
          </p:nvPr>
        </p:nvSpPr>
        <p:spPr/>
        <p:txBody>
          <a:bodyPr/>
          <a:lstStyle/>
          <a:p>
            <a:endParaRPr lang="en-IN">
              <a:solidFill>
                <a:prstClr val="black">
                  <a:tint val="75000"/>
                </a:prstClr>
              </a:solidFill>
            </a:endParaRPr>
          </a:p>
        </p:txBody>
      </p:sp>
      <p:sp>
        <p:nvSpPr>
          <p:cNvPr id="4" name="Slide Number Placeholder 3"/>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32353195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601"/>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404960672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601"/>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36688568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95985307"/>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3"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906836424"/>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59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60173472"/>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3190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91"/>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D29AE2C-D4F5-4995-B294-C63B7F3C4A83}" type="datetimeFigureOut">
              <a:rPr lang="en-US" smtClean="0"/>
              <a:pPr/>
              <a:t>7/14/2025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42D72B-3738-49D7-97C5-CA2FD1E2FC40}" type="slidenum">
              <a:rPr lang="en-US" smtClean="0"/>
              <a:pPr/>
              <a:t>‹#›</a:t>
            </a:fld>
            <a:endParaRPr lang="en-US"/>
          </a:p>
        </p:txBody>
      </p:sp>
    </p:spTree>
    <p:extLst>
      <p:ext uri="{BB962C8B-B14F-4D97-AF65-F5344CB8AC3E}">
        <p14:creationId xmlns:p14="http://schemas.microsoft.com/office/powerpoint/2010/main" val="3304937478"/>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707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37239104"/>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21466293"/>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48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48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6124587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44030165"/>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72408976"/>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169"/>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15903282"/>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75479092"/>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69042940"/>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756"/>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756"/>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43504434"/>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693172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91"/>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D29AE2C-D4F5-4995-B294-C63B7F3C4A83}" type="datetimeFigureOut">
              <a:rPr lang="en-US" smtClean="0"/>
              <a:pPr/>
              <a:t>7/14/2025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42D72B-3738-49D7-97C5-CA2FD1E2FC40}" type="slidenum">
              <a:rPr lang="en-US" smtClean="0"/>
              <a:pPr/>
              <a:t>‹#›</a:t>
            </a:fld>
            <a:endParaRPr lang="en-US"/>
          </a:p>
        </p:txBody>
      </p:sp>
    </p:spTree>
    <p:extLst>
      <p:ext uri="{BB962C8B-B14F-4D97-AF65-F5344CB8AC3E}">
        <p14:creationId xmlns:p14="http://schemas.microsoft.com/office/powerpoint/2010/main" val="1452707807"/>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152237383"/>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49" y="1709841"/>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49" y="4589619"/>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702917028"/>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21634021"/>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3"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8" name="Footer Placeholder 7"/>
          <p:cNvSpPr>
            <a:spLocks noGrp="1"/>
          </p:cNvSpPr>
          <p:nvPr>
            <p:ph type="ftr" sz="quarter" idx="11"/>
          </p:nvPr>
        </p:nvSpPr>
        <p:spPr/>
        <p:txBody>
          <a:bodyPr/>
          <a:lstStyle/>
          <a:p>
            <a:endParaRPr lang="en-IN">
              <a:solidFill>
                <a:prstClr val="black">
                  <a:tint val="75000"/>
                </a:prstClr>
              </a:solidFill>
            </a:endParaRPr>
          </a:p>
        </p:txBody>
      </p:sp>
      <p:sp>
        <p:nvSpPr>
          <p:cNvPr id="9" name="Slide Number Placeholder 8"/>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428697723"/>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4" name="Footer Placeholder 3"/>
          <p:cNvSpPr>
            <a:spLocks noGrp="1"/>
          </p:cNvSpPr>
          <p:nvPr>
            <p:ph type="ftr" sz="quarter" idx="11"/>
          </p:nvPr>
        </p:nvSpPr>
        <p:spPr/>
        <p:txBody>
          <a:bodyPr/>
          <a:lstStyle/>
          <a:p>
            <a:endParaRPr lang="en-IN">
              <a:solidFill>
                <a:prstClr val="black">
                  <a:tint val="75000"/>
                </a:prstClr>
              </a:solidFill>
            </a:endParaRPr>
          </a:p>
        </p:txBody>
      </p:sp>
      <p:sp>
        <p:nvSpPr>
          <p:cNvPr id="5" name="Slide Number Placeholder 4"/>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256981042"/>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3" name="Footer Placeholder 2"/>
          <p:cNvSpPr>
            <a:spLocks noGrp="1"/>
          </p:cNvSpPr>
          <p:nvPr>
            <p:ph type="ftr" sz="quarter" idx="11"/>
          </p:nvPr>
        </p:nvSpPr>
        <p:spPr/>
        <p:txBody>
          <a:bodyPr/>
          <a:lstStyle/>
          <a:p>
            <a:endParaRPr lang="en-IN">
              <a:solidFill>
                <a:prstClr val="black">
                  <a:tint val="75000"/>
                </a:prstClr>
              </a:solidFill>
            </a:endParaRPr>
          </a:p>
        </p:txBody>
      </p:sp>
      <p:sp>
        <p:nvSpPr>
          <p:cNvPr id="4" name="Slide Number Placeholder 3"/>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402601566"/>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529"/>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769529748"/>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529"/>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6" name="Footer Placeholder 5"/>
          <p:cNvSpPr>
            <a:spLocks noGrp="1"/>
          </p:cNvSpPr>
          <p:nvPr>
            <p:ph type="ftr" sz="quarter" idx="11"/>
          </p:nvPr>
        </p:nvSpPr>
        <p:spPr/>
        <p:txBody>
          <a:bodyPr/>
          <a:lstStyle/>
          <a:p>
            <a:endParaRPr lang="en-IN">
              <a:solidFill>
                <a:prstClr val="black">
                  <a:tint val="75000"/>
                </a:prstClr>
              </a:solidFill>
            </a:endParaRPr>
          </a:p>
        </p:txBody>
      </p:sp>
      <p:sp>
        <p:nvSpPr>
          <p:cNvPr id="7" name="Slide Number Placeholder 6"/>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308324166"/>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656103715"/>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3"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11"/>
          </p:nvPr>
        </p:nvSpPr>
        <p:spPr/>
        <p:txBody>
          <a:bodyPr/>
          <a:lstStyle/>
          <a:p>
            <a:endParaRPr lang="en-IN">
              <a:solidFill>
                <a:prstClr val="black">
                  <a:tint val="75000"/>
                </a:prstClr>
              </a:solidFill>
            </a:endParaRPr>
          </a:p>
        </p:txBody>
      </p:sp>
      <p:sp>
        <p:nvSpPr>
          <p:cNvPr id="6" name="Slide Number Placeholder 5"/>
          <p:cNvSpPr>
            <a:spLocks noGrp="1"/>
          </p:cNvSpPr>
          <p:nvPr>
            <p:ph type="sldNum" sz="quarter" idx="12"/>
          </p:nvPr>
        </p:nvSpPr>
        <p:spPr/>
        <p:txBody>
          <a:body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336228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416"/>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29AE2C-D4F5-4995-B294-C63B7F3C4A83}" type="datetimeFigureOut">
              <a:rPr lang="en-US" smtClean="0"/>
              <a:pPr/>
              <a:t>7/14/2025</a:t>
            </a:fld>
            <a:endParaRPr lang="en-US"/>
          </a:p>
        </p:txBody>
      </p:sp>
      <p:sp>
        <p:nvSpPr>
          <p:cNvPr id="5" name="Footer Placeholder 4"/>
          <p:cNvSpPr>
            <a:spLocks noGrp="1"/>
          </p:cNvSpPr>
          <p:nvPr>
            <p:ph type="ftr" sz="quarter" idx="3"/>
          </p:nvPr>
        </p:nvSpPr>
        <p:spPr>
          <a:xfrm>
            <a:off x="4038600" y="6356416"/>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416"/>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42D72B-3738-49D7-97C5-CA2FD1E2FC40}" type="slidenum">
              <a:rPr lang="en-US" smtClean="0"/>
              <a:pPr/>
              <a:t>‹#›</a:t>
            </a:fld>
            <a:endParaRPr lang="en-US"/>
          </a:p>
        </p:txBody>
      </p:sp>
    </p:spTree>
    <p:extLst>
      <p:ext uri="{BB962C8B-B14F-4D97-AF65-F5344CB8AC3E}">
        <p14:creationId xmlns:p14="http://schemas.microsoft.com/office/powerpoint/2010/main" val="1589604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074CAF-6582-4927-8BC2-4168ED814DB4}"/>
              </a:ext>
            </a:extLst>
          </p:cNvPr>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6FFBD3-4C75-46B5-929B-54C145B6F4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FD780A-D56A-4B9D-A463-130B2F4C6BA9}"/>
              </a:ext>
            </a:extLst>
          </p:cNvPr>
          <p:cNvSpPr>
            <a:spLocks noGrp="1"/>
          </p:cNvSpPr>
          <p:nvPr>
            <p:ph type="dt" sz="half" idx="2"/>
          </p:nvPr>
        </p:nvSpPr>
        <p:spPr>
          <a:xfrm>
            <a:off x="838200" y="6356446"/>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D7EAF6-2B7B-4226-A325-E141B0BFB3A4}"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a:extLst>
              <a:ext uri="{FF2B5EF4-FFF2-40B4-BE49-F238E27FC236}">
                <a16:creationId xmlns:a16="http://schemas.microsoft.com/office/drawing/2014/main" id="{A7A2F1D9-FFF5-476B-AEE3-C1967E4DEE61}"/>
              </a:ext>
            </a:extLst>
          </p:cNvPr>
          <p:cNvSpPr>
            <a:spLocks noGrp="1"/>
          </p:cNvSpPr>
          <p:nvPr>
            <p:ph type="ftr" sz="quarter" idx="3"/>
          </p:nvPr>
        </p:nvSpPr>
        <p:spPr>
          <a:xfrm>
            <a:off x="4038600" y="6356446"/>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solidFill>
                <a:prstClr val="black">
                  <a:tint val="75000"/>
                </a:prstClr>
              </a:solidFill>
            </a:endParaRPr>
          </a:p>
        </p:txBody>
      </p:sp>
      <p:sp>
        <p:nvSpPr>
          <p:cNvPr id="6" name="Slide Number Placeholder 5">
            <a:extLst>
              <a:ext uri="{FF2B5EF4-FFF2-40B4-BE49-F238E27FC236}">
                <a16:creationId xmlns:a16="http://schemas.microsoft.com/office/drawing/2014/main" id="{DDAA7A38-5B20-46BD-8EC8-9335418A834E}"/>
              </a:ext>
            </a:extLst>
          </p:cNvPr>
          <p:cNvSpPr>
            <a:spLocks noGrp="1"/>
          </p:cNvSpPr>
          <p:nvPr>
            <p:ph type="sldNum" sz="quarter" idx="4"/>
          </p:nvPr>
        </p:nvSpPr>
        <p:spPr>
          <a:xfrm>
            <a:off x="8610600" y="6356446"/>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83BBDD-2DDD-4687-9C59-2794329F67A1}"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4120874546"/>
      </p:ext>
    </p:extLst>
  </p:cSld>
  <p:clrMap bg1="lt1" tx1="dk1" bg2="lt2" tx2="dk2" accent1="accent1" accent2="accent2" accent3="accent3" accent4="accent4" accent5="accent5" accent6="accent6" hlink="hlink" folHlink="folHlink"/>
  <p:sldLayoutIdLst>
    <p:sldLayoutId id="2147483991" r:id="rId1"/>
    <p:sldLayoutId id="2147483992" r:id="rId2"/>
    <p:sldLayoutId id="2147483993" r:id="rId3"/>
    <p:sldLayoutId id="2147483994" r:id="rId4"/>
    <p:sldLayoutId id="2147483995" r:id="rId5"/>
    <p:sldLayoutId id="2147483996" r:id="rId6"/>
    <p:sldLayoutId id="2147483997" r:id="rId7"/>
    <p:sldLayoutId id="2147483998" r:id="rId8"/>
    <p:sldLayoutId id="2147483999" r:id="rId9"/>
    <p:sldLayoutId id="2147484000" r:id="rId10"/>
    <p:sldLayoutId id="21474840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47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3562EC-5EB4-4B2A-B944-9875796F9DC2}" type="datetimeFigureOut">
              <a:rPr lang="en-US" smtClean="0"/>
              <a:pPr/>
              <a:t>7/14/2025</a:t>
            </a:fld>
            <a:endParaRPr lang="en-US"/>
          </a:p>
        </p:txBody>
      </p:sp>
      <p:sp>
        <p:nvSpPr>
          <p:cNvPr id="5" name="Footer Placeholder 4"/>
          <p:cNvSpPr>
            <a:spLocks noGrp="1"/>
          </p:cNvSpPr>
          <p:nvPr>
            <p:ph type="ftr" sz="quarter" idx="3"/>
          </p:nvPr>
        </p:nvSpPr>
        <p:spPr>
          <a:xfrm>
            <a:off x="4165600" y="635647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47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8F3FE8-4550-44CC-8A36-90A5CED6A9B8}" type="slidenum">
              <a:rPr lang="en-US" smtClean="0"/>
              <a:pPr/>
              <a:t>‹#›</a:t>
            </a:fld>
            <a:endParaRPr lang="en-US"/>
          </a:p>
        </p:txBody>
      </p:sp>
    </p:spTree>
    <p:extLst>
      <p:ext uri="{BB962C8B-B14F-4D97-AF65-F5344CB8AC3E}">
        <p14:creationId xmlns:p14="http://schemas.microsoft.com/office/powerpoint/2010/main" val="6217542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458"/>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3"/>
          </p:nvPr>
        </p:nvSpPr>
        <p:spPr>
          <a:xfrm>
            <a:off x="4038600" y="6356458"/>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solidFill>
                <a:prstClr val="black">
                  <a:tint val="75000"/>
                </a:prstClr>
              </a:solidFill>
            </a:endParaRPr>
          </a:p>
        </p:txBody>
      </p:sp>
      <p:sp>
        <p:nvSpPr>
          <p:cNvPr id="6" name="Slide Number Placeholder 5"/>
          <p:cNvSpPr>
            <a:spLocks noGrp="1"/>
          </p:cNvSpPr>
          <p:nvPr>
            <p:ph type="sldNum" sz="quarter" idx="4"/>
          </p:nvPr>
        </p:nvSpPr>
        <p:spPr>
          <a:xfrm>
            <a:off x="8610600" y="6356458"/>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434060109"/>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605"/>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605"/>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605"/>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27843430"/>
      </p:ext>
    </p:extLst>
  </p:cSld>
  <p:clrMap bg1="lt1" tx1="dk1" bg2="lt2" tx2="dk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60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3"/>
          </p:nvPr>
        </p:nvSpPr>
        <p:spPr>
          <a:xfrm>
            <a:off x="4038600" y="635660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solidFill>
                <a:prstClr val="black">
                  <a:tint val="75000"/>
                </a:prstClr>
              </a:solidFill>
            </a:endParaRPr>
          </a:p>
        </p:txBody>
      </p:sp>
      <p:sp>
        <p:nvSpPr>
          <p:cNvPr id="6" name="Slide Number Placeholder 5"/>
          <p:cNvSpPr>
            <a:spLocks noGrp="1"/>
          </p:cNvSpPr>
          <p:nvPr>
            <p:ph type="sldNum" sz="quarter" idx="4"/>
          </p:nvPr>
        </p:nvSpPr>
        <p:spPr>
          <a:xfrm>
            <a:off x="8610600" y="6356604"/>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1561646260"/>
      </p:ext>
    </p:extLst>
  </p:cSld>
  <p:clrMap bg1="lt1" tx1="dk1" bg2="lt2" tx2="dk2" accent1="accent1" accent2="accent2" accent3="accent3" accent4="accent4" accent5="accent5" accent6="accent6" hlink="hlink" folHlink="folHlink"/>
  <p:sldLayoutIdLst>
    <p:sldLayoutId id="2147483871" r:id="rId1"/>
    <p:sldLayoutId id="2147483872" r:id="rId2"/>
    <p:sldLayoutId id="2147483873" r:id="rId3"/>
    <p:sldLayoutId id="2147483874" r:id="rId4"/>
    <p:sldLayoutId id="2147483875" r:id="rId5"/>
    <p:sldLayoutId id="2147483876" r:id="rId6"/>
    <p:sldLayoutId id="2147483877" r:id="rId7"/>
    <p:sldLayoutId id="2147483878" r:id="rId8"/>
    <p:sldLayoutId id="2147483879" r:id="rId9"/>
    <p:sldLayoutId id="2147483880" r:id="rId10"/>
    <p:sldLayoutId id="214748388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59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3"/>
          </p:nvPr>
        </p:nvSpPr>
        <p:spPr>
          <a:xfrm>
            <a:off x="4038600" y="635659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solidFill>
                <a:prstClr val="black">
                  <a:tint val="75000"/>
                </a:prstClr>
              </a:solidFill>
            </a:endParaRPr>
          </a:p>
        </p:txBody>
      </p:sp>
      <p:sp>
        <p:nvSpPr>
          <p:cNvPr id="6" name="Slide Number Placeholder 5"/>
          <p:cNvSpPr>
            <a:spLocks noGrp="1"/>
          </p:cNvSpPr>
          <p:nvPr>
            <p:ph type="sldNum" sz="quarter" idx="4"/>
          </p:nvPr>
        </p:nvSpPr>
        <p:spPr>
          <a:xfrm>
            <a:off x="8610600" y="635659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2800238710"/>
      </p:ext>
    </p:extLst>
  </p:cSld>
  <p:clrMap bg1="lt1" tx1="dk1" bg2="lt2" tx2="dk2" accent1="accent1" accent2="accent2" accent3="accent3" accent4="accent4" accent5="accent5" accent6="accent6" hlink="hlink" folHlink="folHlink"/>
  <p:sldLayoutIdLst>
    <p:sldLayoutId id="2147483883" r:id="rId1"/>
    <p:sldLayoutId id="2147483884" r:id="rId2"/>
    <p:sldLayoutId id="2147483885" r:id="rId3"/>
    <p:sldLayoutId id="2147483886" r:id="rId4"/>
    <p:sldLayoutId id="2147483887" r:id="rId5"/>
    <p:sldLayoutId id="2147483888" r:id="rId6"/>
    <p:sldLayoutId id="2147483889" r:id="rId7"/>
    <p:sldLayoutId id="2147483890" r:id="rId8"/>
    <p:sldLayoutId id="2147483891" r:id="rId9"/>
    <p:sldLayoutId id="2147483892" r:id="rId10"/>
    <p:sldLayoutId id="214748389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58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3"/>
          </p:nvPr>
        </p:nvSpPr>
        <p:spPr>
          <a:xfrm>
            <a:off x="4038600" y="635658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solidFill>
                <a:prstClr val="black">
                  <a:tint val="75000"/>
                </a:prstClr>
              </a:solidFill>
            </a:endParaRPr>
          </a:p>
        </p:txBody>
      </p:sp>
      <p:sp>
        <p:nvSpPr>
          <p:cNvPr id="6" name="Slide Number Placeholder 5"/>
          <p:cNvSpPr>
            <a:spLocks noGrp="1"/>
          </p:cNvSpPr>
          <p:nvPr>
            <p:ph type="sldNum" sz="quarter" idx="4"/>
          </p:nvPr>
        </p:nvSpPr>
        <p:spPr>
          <a:xfrm>
            <a:off x="8610600" y="635658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524698894"/>
      </p:ext>
    </p:extLst>
  </p:cSld>
  <p:clrMap bg1="lt1" tx1="dk1" bg2="lt2" tx2="dk2" accent1="accent1" accent2="accent2" accent3="accent3" accent4="accent4" accent5="accent5" accent6="accent6" hlink="hlink" folHlink="folHlink"/>
  <p:sldLayoutIdLst>
    <p:sldLayoutId id="2147483895" r:id="rId1"/>
    <p:sldLayoutId id="2147483896" r:id="rId2"/>
    <p:sldLayoutId id="2147483897" r:id="rId3"/>
    <p:sldLayoutId id="2147483898" r:id="rId4"/>
    <p:sldLayoutId id="2147483899" r:id="rId5"/>
    <p:sldLayoutId id="2147483900" r:id="rId6"/>
    <p:sldLayoutId id="2147483901" r:id="rId7"/>
    <p:sldLayoutId id="2147483902" r:id="rId8"/>
    <p:sldLayoutId id="2147483903" r:id="rId9"/>
    <p:sldLayoutId id="2147483904" r:id="rId10"/>
    <p:sldLayoutId id="214748390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52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3562EC-5EB4-4B2A-B944-9875796F9DC2}" type="datetimeFigureOut">
              <a:rPr lang="en-US" smtClean="0">
                <a:solidFill>
                  <a:prstClr val="black">
                    <a:tint val="75000"/>
                  </a:prstClr>
                </a:solidFill>
              </a:rPr>
              <a:pPr/>
              <a:t>7/14/2025</a:t>
            </a:fld>
            <a:endParaRPr lang="en-US">
              <a:solidFill>
                <a:prstClr val="black">
                  <a:tint val="75000"/>
                </a:prstClr>
              </a:solidFill>
            </a:endParaRPr>
          </a:p>
        </p:txBody>
      </p:sp>
      <p:sp>
        <p:nvSpPr>
          <p:cNvPr id="5" name="Footer Placeholder 4"/>
          <p:cNvSpPr>
            <a:spLocks noGrp="1"/>
          </p:cNvSpPr>
          <p:nvPr>
            <p:ph type="ftr" sz="quarter" idx="3"/>
          </p:nvPr>
        </p:nvSpPr>
        <p:spPr>
          <a:xfrm>
            <a:off x="4165600" y="635652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737600" y="635652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8F3FE8-4550-44CC-8A36-90A5CED6A9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49700057"/>
      </p:ext>
    </p:extLst>
  </p:cSld>
  <p:clrMap bg1="lt1" tx1="dk1" bg2="lt2" tx2="dk2" accent1="accent1" accent2="accent2" accent3="accent3" accent4="accent4" accent5="accent5" accent6="accent6" hlink="hlink" folHlink="folHlink"/>
  <p:sldLayoutIdLst>
    <p:sldLayoutId id="2147483931" r:id="rId1"/>
    <p:sldLayoutId id="2147483932" r:id="rId2"/>
    <p:sldLayoutId id="2147483933" r:id="rId3"/>
    <p:sldLayoutId id="2147483934" r:id="rId4"/>
    <p:sldLayoutId id="2147483935" r:id="rId5"/>
    <p:sldLayoutId id="2147483936" r:id="rId6"/>
    <p:sldLayoutId id="2147483937" r:id="rId7"/>
    <p:sldLayoutId id="2147483938" r:id="rId8"/>
    <p:sldLayoutId id="2147483939" r:id="rId9"/>
    <p:sldLayoutId id="2147483940" r:id="rId10"/>
    <p:sldLayoutId id="214748394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506"/>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738739-E06E-49F7-A561-C464403709D3}" type="datetimeFigureOut">
              <a:rPr lang="en-IN" smtClean="0">
                <a:solidFill>
                  <a:prstClr val="black">
                    <a:tint val="75000"/>
                  </a:prstClr>
                </a:solidFill>
              </a:rPr>
              <a:pPr/>
              <a:t>14-07-2025</a:t>
            </a:fld>
            <a:endParaRPr lang="en-IN">
              <a:solidFill>
                <a:prstClr val="black">
                  <a:tint val="75000"/>
                </a:prstClr>
              </a:solidFill>
            </a:endParaRPr>
          </a:p>
        </p:txBody>
      </p:sp>
      <p:sp>
        <p:nvSpPr>
          <p:cNvPr id="5" name="Footer Placeholder 4"/>
          <p:cNvSpPr>
            <a:spLocks noGrp="1"/>
          </p:cNvSpPr>
          <p:nvPr>
            <p:ph type="ftr" sz="quarter" idx="3"/>
          </p:nvPr>
        </p:nvSpPr>
        <p:spPr>
          <a:xfrm>
            <a:off x="4038600" y="6356506"/>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solidFill>
                <a:prstClr val="black">
                  <a:tint val="75000"/>
                </a:prstClr>
              </a:solidFill>
            </a:endParaRPr>
          </a:p>
        </p:txBody>
      </p:sp>
      <p:sp>
        <p:nvSpPr>
          <p:cNvPr id="6" name="Slide Number Placeholder 5"/>
          <p:cNvSpPr>
            <a:spLocks noGrp="1"/>
          </p:cNvSpPr>
          <p:nvPr>
            <p:ph type="sldNum" sz="quarter" idx="4"/>
          </p:nvPr>
        </p:nvSpPr>
        <p:spPr>
          <a:xfrm>
            <a:off x="8610600" y="6356506"/>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3DF317-79B4-49DD-904D-E3DA8B79349E}" type="slidenum">
              <a:rPr lang="en-IN" smtClean="0">
                <a:solidFill>
                  <a:prstClr val="black">
                    <a:tint val="75000"/>
                  </a:prstClr>
                </a:solidFill>
              </a:rPr>
              <a:pPr/>
              <a:t>‹#›</a:t>
            </a:fld>
            <a:endParaRPr lang="en-IN">
              <a:solidFill>
                <a:prstClr val="black">
                  <a:tint val="75000"/>
                </a:prstClr>
              </a:solidFill>
            </a:endParaRPr>
          </a:p>
        </p:txBody>
      </p:sp>
    </p:spTree>
    <p:extLst>
      <p:ext uri="{BB962C8B-B14F-4D97-AF65-F5344CB8AC3E}">
        <p14:creationId xmlns:p14="http://schemas.microsoft.com/office/powerpoint/2010/main" val="839708249"/>
      </p:ext>
    </p:extLst>
  </p:cSld>
  <p:clrMap bg1="lt1" tx1="dk1" bg2="lt2" tx2="dk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 id="2147483948" r:id="rId6"/>
    <p:sldLayoutId id="2147483949" r:id="rId7"/>
    <p:sldLayoutId id="2147483950" r:id="rId8"/>
    <p:sldLayoutId id="2147483951" r:id="rId9"/>
    <p:sldLayoutId id="2147483952" r:id="rId10"/>
    <p:sldLayoutId id="214748395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9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9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0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00.xml"/></Relationships>
</file>

<file path=ppt/slides/_rels/slide3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0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0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81099" y="731520"/>
            <a:ext cx="10093523" cy="955049"/>
          </a:xfrm>
        </p:spPr>
        <p:style>
          <a:lnRef idx="1">
            <a:schemeClr val="accent5"/>
          </a:lnRef>
          <a:fillRef idx="2">
            <a:schemeClr val="accent5"/>
          </a:fillRef>
          <a:effectRef idx="1">
            <a:schemeClr val="accent5"/>
          </a:effectRef>
          <a:fontRef idx="minor">
            <a:schemeClr val="dk1"/>
          </a:fontRef>
        </p:style>
        <p:txBody>
          <a:bodyPr>
            <a:normAutofit/>
          </a:bodyPr>
          <a:lstStyle/>
          <a:p>
            <a:r>
              <a:rPr lang="en-US" sz="4800" dirty="0">
                <a:latin typeface="Times New Roman" pitchFamily="18" charset="0"/>
                <a:cs typeface="Times New Roman" pitchFamily="18" charset="0"/>
              </a:rPr>
              <a:t>TOT for Dengue Case Management</a:t>
            </a:r>
          </a:p>
        </p:txBody>
      </p:sp>
      <p:sp>
        <p:nvSpPr>
          <p:cNvPr id="3" name="Rectangle 2"/>
          <p:cNvSpPr/>
          <p:nvPr/>
        </p:nvSpPr>
        <p:spPr>
          <a:xfrm>
            <a:off x="4942644" y="2986155"/>
            <a:ext cx="2300759" cy="646331"/>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algn="ctr"/>
            <a:r>
              <a:rPr lang="en-US" sz="3600" b="1" dirty="0">
                <a:latin typeface="Times New Roman" panose="02020603050405020304" pitchFamily="18" charset="0"/>
                <a:cs typeface="Times New Roman" panose="02020603050405020304" pitchFamily="18" charset="0"/>
              </a:rPr>
              <a:t>Year: 2025</a:t>
            </a:r>
          </a:p>
        </p:txBody>
      </p:sp>
      <p:sp>
        <p:nvSpPr>
          <p:cNvPr id="4" name="TextBox 3"/>
          <p:cNvSpPr txBox="1"/>
          <p:nvPr/>
        </p:nvSpPr>
        <p:spPr>
          <a:xfrm>
            <a:off x="2852663" y="4932072"/>
            <a:ext cx="6480721" cy="1384995"/>
          </a:xfrm>
          <a:prstGeom prst="rect">
            <a:avLst/>
          </a:prstGeom>
          <a:gradFill>
            <a:gsLst>
              <a:gs pos="0">
                <a:srgbClr val="5E9EFF"/>
              </a:gs>
              <a:gs pos="39999">
                <a:srgbClr val="85C2FF"/>
              </a:gs>
              <a:gs pos="70000">
                <a:srgbClr val="C4D6EB"/>
              </a:gs>
              <a:gs pos="100000">
                <a:srgbClr val="FFEBFA"/>
              </a:gs>
            </a:gsLst>
            <a:lin ang="16200000" scaled="0"/>
          </a:gradFill>
          <a:ln>
            <a:noFill/>
          </a:ln>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sz="2800" dirty="0">
                <a:latin typeface="Times New Roman" panose="02020603050405020304" pitchFamily="18" charset="0"/>
                <a:cs typeface="Times New Roman" panose="02020603050405020304" pitchFamily="18" charset="0"/>
              </a:rPr>
              <a:t>PH&amp;CD Branch</a:t>
            </a:r>
          </a:p>
          <a:p>
            <a:pPr algn="ctr"/>
            <a:r>
              <a:rPr lang="en-US" sz="2800" dirty="0">
                <a:latin typeface="Times New Roman" panose="02020603050405020304" pitchFamily="18" charset="0"/>
                <a:cs typeface="Times New Roman" panose="02020603050405020304" pitchFamily="18" charset="0"/>
              </a:rPr>
              <a:t>Dept. of Health &amp; Family Welfare,</a:t>
            </a:r>
          </a:p>
          <a:p>
            <a:pPr algn="ctr"/>
            <a:r>
              <a:rPr lang="en-US" sz="2800" dirty="0">
                <a:latin typeface="Times New Roman" panose="02020603050405020304" pitchFamily="18" charset="0"/>
                <a:cs typeface="Times New Roman" panose="02020603050405020304" pitchFamily="18" charset="0"/>
              </a:rPr>
              <a:t>West Bengal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00D49-7CD5-8FD5-D99D-65D8C98CCB9B}"/>
              </a:ext>
            </a:extLst>
          </p:cNvPr>
          <p:cNvSpPr>
            <a:spLocks noGrp="1"/>
          </p:cNvSpPr>
          <p:nvPr>
            <p:ph type="title"/>
          </p:nvPr>
        </p:nvSpPr>
        <p:spPr/>
        <p:txBody>
          <a:bodyPr/>
          <a:lstStyle/>
          <a:p>
            <a:r>
              <a:rPr lang="en-US" dirty="0"/>
              <a:t>Case study</a:t>
            </a:r>
          </a:p>
        </p:txBody>
      </p:sp>
      <p:sp>
        <p:nvSpPr>
          <p:cNvPr id="3" name="Content Placeholder 2">
            <a:extLst>
              <a:ext uri="{FF2B5EF4-FFF2-40B4-BE49-F238E27FC236}">
                <a16:creationId xmlns:a16="http://schemas.microsoft.com/office/drawing/2014/main" id="{E304DE9C-9323-9DE4-8AD7-35C7F96B9337}"/>
              </a:ext>
            </a:extLst>
          </p:cNvPr>
          <p:cNvSpPr>
            <a:spLocks noGrp="1"/>
          </p:cNvSpPr>
          <p:nvPr>
            <p:ph idx="1"/>
          </p:nvPr>
        </p:nvSpPr>
        <p:spPr/>
        <p:txBody>
          <a:bodyPr>
            <a:normAutofit/>
          </a:bodyPr>
          <a:lstStyle/>
          <a:p>
            <a:r>
              <a:rPr lang="en-US" sz="2800" dirty="0"/>
              <a:t>A 32 year old male patient has come to the medicine OPD with a history of fever for three days associated with severe headache, arthralgia and myalgia. No blood investigations have been done.</a:t>
            </a:r>
          </a:p>
          <a:p>
            <a:r>
              <a:rPr lang="en-US" sz="2800" dirty="0"/>
              <a:t>What will be your approach to this patient?</a:t>
            </a:r>
          </a:p>
        </p:txBody>
      </p:sp>
    </p:spTree>
    <p:extLst>
      <p:ext uri="{BB962C8B-B14F-4D97-AF65-F5344CB8AC3E}">
        <p14:creationId xmlns:p14="http://schemas.microsoft.com/office/powerpoint/2010/main" val="2342528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01634" y="214232"/>
            <a:ext cx="6588732" cy="707886"/>
          </a:xfrm>
          <a:prstGeom prst="rect">
            <a:avLst/>
          </a:prstGeom>
          <a:solidFill>
            <a:schemeClr val="accent1">
              <a:lumMod val="50000"/>
            </a:schemeClr>
          </a:solidFill>
        </p:spPr>
        <p:txBody>
          <a:bodyPr wrap="square" rtlCol="0">
            <a:spAutoFit/>
          </a:bodyPr>
          <a:lstStyle/>
          <a:p>
            <a:pPr algn="ctr"/>
            <a:r>
              <a:rPr lang="en-IN" sz="4000" b="1" dirty="0">
                <a:solidFill>
                  <a:prstClr val="white"/>
                </a:solidFill>
                <a:latin typeface="Times New Roman" panose="02020603050405020304" pitchFamily="18" charset="0"/>
                <a:cs typeface="Times New Roman" panose="02020603050405020304" pitchFamily="18" charset="0"/>
              </a:rPr>
              <a:t>Clinical Evaluation</a:t>
            </a:r>
          </a:p>
        </p:txBody>
      </p:sp>
      <p:sp>
        <p:nvSpPr>
          <p:cNvPr id="44033" name="Rectangle 1"/>
          <p:cNvSpPr>
            <a:spLocks noChangeArrowheads="1"/>
          </p:cNvSpPr>
          <p:nvPr/>
        </p:nvSpPr>
        <p:spPr bwMode="auto">
          <a:xfrm>
            <a:off x="1898073" y="1343090"/>
            <a:ext cx="8672945" cy="3970318"/>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fontAlgn="base">
              <a:lnSpc>
                <a:spcPct val="200000"/>
              </a:lnSpc>
              <a:spcBef>
                <a:spcPct val="0"/>
              </a:spcBef>
              <a:spcAft>
                <a:spcPct val="0"/>
              </a:spcAft>
              <a:buFontTx/>
              <a:buChar char="•"/>
              <a:tabLst>
                <a:tab pos="584200" algn="l"/>
              </a:tabLst>
            </a:pPr>
            <a:r>
              <a:rPr lang="en-US" sz="2800" dirty="0">
                <a:solidFill>
                  <a:prstClr val="black"/>
                </a:solidFill>
                <a:latin typeface="Times New Roman" pitchFamily="18" charset="0"/>
                <a:ea typeface="Arial" pitchFamily="34" charset="0"/>
                <a:cs typeface="Times New Roman" pitchFamily="18" charset="0"/>
              </a:rPr>
              <a:t> History taking</a:t>
            </a:r>
            <a:endParaRPr lang="en-US" sz="2800" dirty="0">
              <a:solidFill>
                <a:prstClr val="black"/>
              </a:solidFill>
              <a:latin typeface="Times New Roman" pitchFamily="18" charset="0"/>
              <a:cs typeface="Times New Roman" pitchFamily="18" charset="0"/>
            </a:endParaRPr>
          </a:p>
          <a:p>
            <a:pPr eaLnBrk="0" fontAlgn="base" hangingPunct="0">
              <a:lnSpc>
                <a:spcPct val="200000"/>
              </a:lnSpc>
              <a:spcBef>
                <a:spcPct val="0"/>
              </a:spcBef>
              <a:spcAft>
                <a:spcPct val="0"/>
              </a:spcAft>
              <a:buFontTx/>
              <a:buChar char="•"/>
              <a:tabLst>
                <a:tab pos="584200" algn="l"/>
              </a:tabLst>
            </a:pPr>
            <a:r>
              <a:rPr lang="en-US" sz="2800" dirty="0">
                <a:solidFill>
                  <a:prstClr val="black"/>
                </a:solidFill>
                <a:latin typeface="Times New Roman" pitchFamily="18" charset="0"/>
                <a:ea typeface="Arial" pitchFamily="34" charset="0"/>
                <a:cs typeface="Times New Roman" pitchFamily="18" charset="0"/>
              </a:rPr>
              <a:t> Clinical examination</a:t>
            </a:r>
            <a:endParaRPr lang="en-US" sz="2800" dirty="0">
              <a:solidFill>
                <a:prstClr val="black"/>
              </a:solidFill>
              <a:latin typeface="Times New Roman" pitchFamily="18" charset="0"/>
              <a:cs typeface="Times New Roman" pitchFamily="18" charset="0"/>
            </a:endParaRPr>
          </a:p>
          <a:p>
            <a:pPr eaLnBrk="0" fontAlgn="base" hangingPunct="0">
              <a:lnSpc>
                <a:spcPct val="200000"/>
              </a:lnSpc>
              <a:spcBef>
                <a:spcPct val="0"/>
              </a:spcBef>
              <a:spcAft>
                <a:spcPct val="0"/>
              </a:spcAft>
              <a:buFontTx/>
              <a:buChar char="•"/>
              <a:tabLst>
                <a:tab pos="584200" algn="l"/>
              </a:tabLst>
            </a:pPr>
            <a:r>
              <a:rPr lang="en-US" sz="2800" dirty="0">
                <a:solidFill>
                  <a:prstClr val="black"/>
                </a:solidFill>
                <a:latin typeface="Times New Roman" pitchFamily="18" charset="0"/>
                <a:ea typeface="Arial" pitchFamily="34" charset="0"/>
                <a:cs typeface="Times New Roman" pitchFamily="18" charset="0"/>
              </a:rPr>
              <a:t> Investigations</a:t>
            </a:r>
            <a:endParaRPr lang="en-US" sz="2800" dirty="0">
              <a:solidFill>
                <a:prstClr val="black"/>
              </a:solidFill>
              <a:latin typeface="Times New Roman" pitchFamily="18" charset="0"/>
              <a:cs typeface="Times New Roman" pitchFamily="18" charset="0"/>
            </a:endParaRPr>
          </a:p>
          <a:p>
            <a:pPr eaLnBrk="0" fontAlgn="base" hangingPunct="0">
              <a:lnSpc>
                <a:spcPct val="200000"/>
              </a:lnSpc>
              <a:spcBef>
                <a:spcPct val="0"/>
              </a:spcBef>
              <a:spcAft>
                <a:spcPct val="0"/>
              </a:spcAft>
              <a:buFontTx/>
              <a:buChar char="•"/>
              <a:tabLst>
                <a:tab pos="584200" algn="l"/>
              </a:tabLst>
            </a:pPr>
            <a:r>
              <a:rPr lang="en-US" sz="2800" dirty="0">
                <a:solidFill>
                  <a:prstClr val="black"/>
                </a:solidFill>
                <a:latin typeface="Times New Roman" pitchFamily="18" charset="0"/>
                <a:ea typeface="Arial" pitchFamily="34" charset="0"/>
                <a:cs typeface="Times New Roman" pitchFamily="18" charset="0"/>
              </a:rPr>
              <a:t> Diagnosis and assessment of disease phase &amp; severity</a:t>
            </a:r>
            <a:endParaRPr lang="en-US" sz="2800" dirty="0">
              <a:solidFill>
                <a:prstClr val="black"/>
              </a:solidFill>
              <a:latin typeface="Times New Roman" pitchFamily="18" charset="0"/>
              <a:cs typeface="Times New Roman" pitchFamily="18" charset="0"/>
            </a:endParaRPr>
          </a:p>
          <a:p>
            <a:pPr eaLnBrk="0" fontAlgn="base" hangingPunct="0">
              <a:spcBef>
                <a:spcPct val="0"/>
              </a:spcBef>
              <a:spcAft>
                <a:spcPct val="0"/>
              </a:spcAft>
              <a:tabLst>
                <a:tab pos="584200" algn="l"/>
              </a:tabLst>
            </a:pPr>
            <a:endParaRPr lang="en-US" sz="2800"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2937832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775579" y="83247"/>
          <a:ext cx="8586955" cy="6577819"/>
        </p:xfrm>
        <a:graphic>
          <a:graphicData uri="http://schemas.openxmlformats.org/drawingml/2006/table">
            <a:tbl>
              <a:tblPr firstRow="1" firstCol="1" bandRow="1">
                <a:tableStyleId>{BDBED569-4797-4DF1-A0F4-6AAB3CD982D8}</a:tableStyleId>
              </a:tblPr>
              <a:tblGrid>
                <a:gridCol w="4290862">
                  <a:extLst>
                    <a:ext uri="{9D8B030D-6E8A-4147-A177-3AD203B41FA5}">
                      <a16:colId xmlns:a16="http://schemas.microsoft.com/office/drawing/2014/main" val="3704270537"/>
                    </a:ext>
                  </a:extLst>
                </a:gridCol>
                <a:gridCol w="4296093">
                  <a:extLst>
                    <a:ext uri="{9D8B030D-6E8A-4147-A177-3AD203B41FA5}">
                      <a16:colId xmlns:a16="http://schemas.microsoft.com/office/drawing/2014/main" val="3659878772"/>
                    </a:ext>
                  </a:extLst>
                </a:gridCol>
              </a:tblGrid>
              <a:tr h="708701">
                <a:tc gridSpan="2">
                  <a:txBody>
                    <a:bodyPr/>
                    <a:lstStyle/>
                    <a:p>
                      <a:pPr marL="0" marR="0" algn="ctr">
                        <a:spcBef>
                          <a:spcPts val="0"/>
                        </a:spcBef>
                        <a:spcAft>
                          <a:spcPts val="0"/>
                        </a:spcAft>
                      </a:pPr>
                      <a:r>
                        <a:rPr lang="en-US" sz="2400" dirty="0">
                          <a:effectLst/>
                          <a:latin typeface="Times New Roman" pitchFamily="18" charset="0"/>
                          <a:cs typeface="Times New Roman" pitchFamily="18" charset="0"/>
                        </a:rPr>
                        <a:t>Patient’s history to be asked</a:t>
                      </a:r>
                      <a:endParaRPr lang="en-US" sz="2400" dirty="0">
                        <a:effectLst/>
                        <a:latin typeface="Times New Roman" pitchFamily="18" charset="0"/>
                        <a:ea typeface="Calibri" panose="020F0502020204030204" pitchFamily="34" charset="0"/>
                        <a:cs typeface="Times New Roman" pitchFamily="18" charset="0"/>
                      </a:endParaRPr>
                    </a:p>
                  </a:txBody>
                  <a:tcPr marL="51435" marR="51435" marT="0" marB="0"/>
                </a:tc>
                <a:tc hMerge="1">
                  <a:txBody>
                    <a:bodyPr/>
                    <a:lstStyle/>
                    <a:p>
                      <a:endParaRPr lang="en-US"/>
                    </a:p>
                  </a:txBody>
                  <a:tcPr/>
                </a:tc>
                <a:extLst>
                  <a:ext uri="{0D108BD9-81ED-4DB2-BD59-A6C34878D82A}">
                    <a16:rowId xmlns:a16="http://schemas.microsoft.com/office/drawing/2014/main" val="4104112102"/>
                  </a:ext>
                </a:extLst>
              </a:tr>
              <a:tr h="1233216">
                <a:tc>
                  <a:txBody>
                    <a:bodyPr/>
                    <a:lstStyle/>
                    <a:p>
                      <a:pPr marL="0" marR="0">
                        <a:spcBef>
                          <a:spcPts val="0"/>
                        </a:spcBef>
                        <a:spcAft>
                          <a:spcPts val="0"/>
                        </a:spcAft>
                      </a:pPr>
                      <a:r>
                        <a:rPr lang="en-US" sz="2400" b="0" dirty="0">
                          <a:effectLst/>
                          <a:latin typeface="Times New Roman" pitchFamily="18" charset="0"/>
                          <a:cs typeface="Times New Roman" pitchFamily="18" charset="0"/>
                        </a:rPr>
                        <a:t>1. Date of onset of fever (date is preferable to the number of days of  fever)</a:t>
                      </a:r>
                      <a:endParaRPr lang="en-US" sz="2400" b="0" dirty="0">
                        <a:effectLst/>
                        <a:latin typeface="Times New Roman" pitchFamily="18" charset="0"/>
                        <a:ea typeface="Calibri" panose="020F0502020204030204" pitchFamily="34" charset="0"/>
                        <a:cs typeface="Times New Roman" pitchFamily="18" charset="0"/>
                      </a:endParaRPr>
                    </a:p>
                  </a:txBody>
                  <a:tcPr marL="51435" marR="51435" marT="0" marB="0" anchor="ctr"/>
                </a:tc>
                <a:tc>
                  <a:txBody>
                    <a:bodyPr/>
                    <a:lstStyle/>
                    <a:p>
                      <a:pPr marL="0" marR="0">
                        <a:spcBef>
                          <a:spcPts val="0"/>
                        </a:spcBef>
                        <a:spcAft>
                          <a:spcPts val="0"/>
                        </a:spcAft>
                      </a:pPr>
                      <a:r>
                        <a:rPr lang="en-US" sz="2400" dirty="0">
                          <a:effectLst/>
                          <a:latin typeface="Times New Roman" pitchFamily="18" charset="0"/>
                          <a:cs typeface="Times New Roman" pitchFamily="18" charset="0"/>
                        </a:rPr>
                        <a:t>6. Shortness of breath</a:t>
                      </a:r>
                      <a:endParaRPr lang="en-US" sz="2400" dirty="0">
                        <a:effectLst/>
                        <a:latin typeface="Times New Roman" pitchFamily="18" charset="0"/>
                        <a:ea typeface="Calibri" panose="020F0502020204030204" pitchFamily="34" charset="0"/>
                        <a:cs typeface="Times New Roman" pitchFamily="18" charset="0"/>
                      </a:endParaRPr>
                    </a:p>
                  </a:txBody>
                  <a:tcPr marL="51435" marR="51435" marT="0" marB="0" anchor="ctr"/>
                </a:tc>
                <a:extLst>
                  <a:ext uri="{0D108BD9-81ED-4DB2-BD59-A6C34878D82A}">
                    <a16:rowId xmlns:a16="http://schemas.microsoft.com/office/drawing/2014/main" val="1952109563"/>
                  </a:ext>
                </a:extLst>
              </a:tr>
              <a:tr h="1644288">
                <a:tc>
                  <a:txBody>
                    <a:bodyPr/>
                    <a:lstStyle/>
                    <a:p>
                      <a:pPr marL="0" marR="0">
                        <a:spcBef>
                          <a:spcPts val="0"/>
                        </a:spcBef>
                        <a:spcAft>
                          <a:spcPts val="0"/>
                        </a:spcAft>
                      </a:pPr>
                      <a:r>
                        <a:rPr lang="en-US" sz="2400" b="0" dirty="0">
                          <a:effectLst/>
                          <a:latin typeface="Times New Roman" pitchFamily="18" charset="0"/>
                          <a:cs typeface="Times New Roman" pitchFamily="18" charset="0"/>
                        </a:rPr>
                        <a:t>2.</a:t>
                      </a:r>
                      <a:r>
                        <a:rPr lang="en-US" sz="2400" b="0" baseline="0" dirty="0">
                          <a:effectLst/>
                          <a:latin typeface="Times New Roman" pitchFamily="18" charset="0"/>
                          <a:cs typeface="Times New Roman" pitchFamily="18" charset="0"/>
                        </a:rPr>
                        <a:t> </a:t>
                      </a:r>
                      <a:r>
                        <a:rPr lang="en-US" sz="2400" b="0" dirty="0">
                          <a:effectLst/>
                          <a:latin typeface="Times New Roman" pitchFamily="18" charset="0"/>
                          <a:cs typeface="Times New Roman" pitchFamily="18" charset="0"/>
                        </a:rPr>
                        <a:t>A history of dengue fever among households and neighbor, living in or recent travel to a dengue endemic region</a:t>
                      </a:r>
                      <a:endParaRPr lang="en-US" sz="2400" b="0" dirty="0">
                        <a:effectLst/>
                        <a:latin typeface="Times New Roman" pitchFamily="18" charset="0"/>
                        <a:ea typeface="Calibri" panose="020F0502020204030204" pitchFamily="34" charset="0"/>
                        <a:cs typeface="Times New Roman" pitchFamily="18" charset="0"/>
                      </a:endParaRPr>
                    </a:p>
                  </a:txBody>
                  <a:tcPr marL="51435" marR="51435" marT="0" marB="0" anchor="ctr"/>
                </a:tc>
                <a:tc>
                  <a:txBody>
                    <a:bodyPr/>
                    <a:lstStyle/>
                    <a:p>
                      <a:pPr marL="0" marR="0">
                        <a:spcBef>
                          <a:spcPts val="0"/>
                        </a:spcBef>
                        <a:spcAft>
                          <a:spcPts val="0"/>
                        </a:spcAft>
                      </a:pPr>
                      <a:r>
                        <a:rPr lang="en-US" sz="2400" dirty="0">
                          <a:effectLst/>
                          <a:latin typeface="Times New Roman" pitchFamily="18" charset="0"/>
                          <a:cs typeface="Times New Roman" pitchFamily="18" charset="0"/>
                        </a:rPr>
                        <a:t>7. Bleeding from any orifice, any bleeding spot on skin/mucosa</a:t>
                      </a:r>
                      <a:endParaRPr lang="en-US" sz="2400" dirty="0">
                        <a:effectLst/>
                        <a:latin typeface="Times New Roman" pitchFamily="18" charset="0"/>
                        <a:ea typeface="Calibri" panose="020F0502020204030204" pitchFamily="34" charset="0"/>
                        <a:cs typeface="Times New Roman" pitchFamily="18" charset="0"/>
                      </a:endParaRPr>
                    </a:p>
                  </a:txBody>
                  <a:tcPr marL="51435" marR="51435" marT="0" marB="0" anchor="ctr"/>
                </a:tc>
                <a:extLst>
                  <a:ext uri="{0D108BD9-81ED-4DB2-BD59-A6C34878D82A}">
                    <a16:rowId xmlns:a16="http://schemas.microsoft.com/office/drawing/2014/main" val="534535183"/>
                  </a:ext>
                </a:extLst>
              </a:tr>
              <a:tr h="822144">
                <a:tc>
                  <a:txBody>
                    <a:bodyPr/>
                    <a:lstStyle/>
                    <a:p>
                      <a:pPr marL="0" marR="0">
                        <a:spcBef>
                          <a:spcPts val="0"/>
                        </a:spcBef>
                        <a:spcAft>
                          <a:spcPts val="0"/>
                        </a:spcAft>
                      </a:pPr>
                      <a:r>
                        <a:rPr lang="en-US" sz="2400" b="0" dirty="0">
                          <a:effectLst/>
                          <a:latin typeface="Times New Roman" pitchFamily="18" charset="0"/>
                          <a:cs typeface="Times New Roman" pitchFamily="18" charset="0"/>
                        </a:rPr>
                        <a:t>3. History of chills, rash and facial flush</a:t>
                      </a:r>
                      <a:endParaRPr lang="en-US" sz="2400" b="0" dirty="0">
                        <a:effectLst/>
                        <a:latin typeface="Times New Roman" pitchFamily="18" charset="0"/>
                        <a:ea typeface="Calibri" panose="020F0502020204030204" pitchFamily="34" charset="0"/>
                        <a:cs typeface="Times New Roman" pitchFamily="18" charset="0"/>
                      </a:endParaRPr>
                    </a:p>
                  </a:txBody>
                  <a:tcPr marL="51435" marR="51435" marT="0" marB="0" anchor="ctr"/>
                </a:tc>
                <a:tc>
                  <a:txBody>
                    <a:bodyPr/>
                    <a:lstStyle/>
                    <a:p>
                      <a:pPr marL="0" marR="0">
                        <a:spcBef>
                          <a:spcPts val="0"/>
                        </a:spcBef>
                        <a:spcAft>
                          <a:spcPts val="0"/>
                        </a:spcAft>
                      </a:pPr>
                      <a:r>
                        <a:rPr lang="en-US" sz="2400" dirty="0">
                          <a:effectLst/>
                          <a:latin typeface="Times New Roman" pitchFamily="18" charset="0"/>
                          <a:cs typeface="Times New Roman" pitchFamily="18" charset="0"/>
                        </a:rPr>
                        <a:t>8. Reduced urine output, cold peripheries</a:t>
                      </a:r>
                      <a:endParaRPr lang="en-US" sz="2400" dirty="0">
                        <a:effectLst/>
                        <a:latin typeface="Times New Roman" pitchFamily="18" charset="0"/>
                        <a:ea typeface="Calibri" panose="020F0502020204030204" pitchFamily="34" charset="0"/>
                        <a:cs typeface="Times New Roman" pitchFamily="18" charset="0"/>
                      </a:endParaRPr>
                    </a:p>
                  </a:txBody>
                  <a:tcPr marL="51435" marR="51435" marT="0" marB="0" anchor="ctr"/>
                </a:tc>
                <a:extLst>
                  <a:ext uri="{0D108BD9-81ED-4DB2-BD59-A6C34878D82A}">
                    <a16:rowId xmlns:a16="http://schemas.microsoft.com/office/drawing/2014/main" val="1371443296"/>
                  </a:ext>
                </a:extLst>
              </a:tr>
              <a:tr h="1072190">
                <a:tc>
                  <a:txBody>
                    <a:bodyPr/>
                    <a:lstStyle/>
                    <a:p>
                      <a:pPr marL="0" marR="0">
                        <a:spcBef>
                          <a:spcPts val="0"/>
                        </a:spcBef>
                        <a:spcAft>
                          <a:spcPts val="0"/>
                        </a:spcAft>
                      </a:pPr>
                      <a:r>
                        <a:rPr lang="en-US" sz="2400" b="0" dirty="0">
                          <a:effectLst/>
                          <a:latin typeface="Times New Roman" pitchFamily="18" charset="0"/>
                          <a:cs typeface="Times New Roman" pitchFamily="18" charset="0"/>
                        </a:rPr>
                        <a:t>4. Retro-orbital headache, </a:t>
                      </a:r>
                      <a:r>
                        <a:rPr lang="en-US" sz="2400" b="0" dirty="0" err="1">
                          <a:effectLst/>
                          <a:latin typeface="Times New Roman" pitchFamily="18" charset="0"/>
                          <a:cs typeface="Times New Roman" pitchFamily="18" charset="0"/>
                        </a:rPr>
                        <a:t>arthralgia</a:t>
                      </a:r>
                      <a:r>
                        <a:rPr lang="en-US" sz="2400" b="0" dirty="0">
                          <a:effectLst/>
                          <a:latin typeface="Times New Roman" pitchFamily="18" charset="0"/>
                          <a:cs typeface="Times New Roman" pitchFamily="18" charset="0"/>
                        </a:rPr>
                        <a:t>, malaise</a:t>
                      </a:r>
                      <a:endParaRPr lang="en-US" sz="2400" b="0" dirty="0">
                        <a:effectLst/>
                        <a:latin typeface="Times New Roman" pitchFamily="18" charset="0"/>
                        <a:ea typeface="Calibri" panose="020F0502020204030204" pitchFamily="34" charset="0"/>
                        <a:cs typeface="Times New Roman" pitchFamily="18" charset="0"/>
                      </a:endParaRPr>
                    </a:p>
                  </a:txBody>
                  <a:tcPr marL="51435" marR="51435" marT="0" marB="0" anchor="ctr"/>
                </a:tc>
                <a:tc>
                  <a:txBody>
                    <a:bodyPr/>
                    <a:lstStyle/>
                    <a:p>
                      <a:pPr marL="0" marR="0">
                        <a:spcBef>
                          <a:spcPts val="0"/>
                        </a:spcBef>
                        <a:spcAft>
                          <a:spcPts val="0"/>
                        </a:spcAft>
                      </a:pPr>
                      <a:r>
                        <a:rPr lang="en-US" sz="2400" dirty="0">
                          <a:effectLst/>
                          <a:latin typeface="Times New Roman" pitchFamily="18" charset="0"/>
                          <a:cs typeface="Times New Roman" pitchFamily="18" charset="0"/>
                        </a:rPr>
                        <a:t>9. Profuse sweating, postural dizziness, blurring of vision5. </a:t>
                      </a:r>
                      <a:endParaRPr lang="en-US" sz="2400" dirty="0">
                        <a:effectLst/>
                        <a:latin typeface="Times New Roman" pitchFamily="18" charset="0"/>
                        <a:ea typeface="Calibri" panose="020F0502020204030204" pitchFamily="34" charset="0"/>
                        <a:cs typeface="Times New Roman" pitchFamily="18" charset="0"/>
                      </a:endParaRPr>
                    </a:p>
                  </a:txBody>
                  <a:tcPr marL="51435" marR="51435" marT="0" marB="0" anchor="ctr"/>
                </a:tc>
                <a:extLst>
                  <a:ext uri="{0D108BD9-81ED-4DB2-BD59-A6C34878D82A}">
                    <a16:rowId xmlns:a16="http://schemas.microsoft.com/office/drawing/2014/main" val="1814829589"/>
                  </a:ext>
                </a:extLst>
              </a:tr>
              <a:tr h="1072190">
                <a:tc>
                  <a:txBody>
                    <a:bodyPr/>
                    <a:lstStyle/>
                    <a:p>
                      <a:pPr marL="0" marR="0">
                        <a:spcBef>
                          <a:spcPts val="0"/>
                        </a:spcBef>
                        <a:spcAft>
                          <a:spcPts val="0"/>
                        </a:spcAft>
                      </a:pPr>
                      <a:r>
                        <a:rPr lang="en-US" sz="2400" b="0" dirty="0">
                          <a:effectLst/>
                          <a:latin typeface="Times New Roman" pitchFamily="18" charset="0"/>
                          <a:cs typeface="Times New Roman" pitchFamily="18" charset="0"/>
                        </a:rPr>
                        <a:t>5. Persistent vomiting/diarrhea, pain abdomen </a:t>
                      </a:r>
                      <a:endParaRPr lang="en-US" sz="2400" b="0" dirty="0">
                        <a:effectLst/>
                        <a:latin typeface="Times New Roman" pitchFamily="18" charset="0"/>
                        <a:ea typeface="Calibri" panose="020F0502020204030204" pitchFamily="34" charset="0"/>
                        <a:cs typeface="Times New Roman" pitchFamily="18" charset="0"/>
                      </a:endParaRPr>
                    </a:p>
                  </a:txBody>
                  <a:tcPr marL="51435" marR="51435" marT="0" marB="0" anchor="ctr"/>
                </a:tc>
                <a:tc>
                  <a:txBody>
                    <a:bodyPr/>
                    <a:lstStyle/>
                    <a:p>
                      <a:pPr marL="0" marR="0">
                        <a:spcBef>
                          <a:spcPts val="0"/>
                        </a:spcBef>
                        <a:spcAft>
                          <a:spcPts val="0"/>
                        </a:spcAft>
                      </a:pPr>
                      <a:r>
                        <a:rPr lang="en-US" sz="2400" dirty="0">
                          <a:effectLst/>
                          <a:latin typeface="Times New Roman" pitchFamily="18" charset="0"/>
                          <a:cs typeface="Times New Roman" pitchFamily="18" charset="0"/>
                        </a:rPr>
                        <a:t>10. Yellowish discoloration of skin and mucosa, altered sensorium</a:t>
                      </a:r>
                      <a:endParaRPr lang="en-US" sz="2400" dirty="0">
                        <a:effectLst/>
                        <a:latin typeface="Times New Roman" pitchFamily="18" charset="0"/>
                        <a:ea typeface="Calibri" panose="020F0502020204030204" pitchFamily="34" charset="0"/>
                        <a:cs typeface="Times New Roman" pitchFamily="18" charset="0"/>
                      </a:endParaRPr>
                    </a:p>
                  </a:txBody>
                  <a:tcPr marL="51435" marR="51435" marT="0" marB="0" anchor="ctr"/>
                </a:tc>
                <a:extLst>
                  <a:ext uri="{0D108BD9-81ED-4DB2-BD59-A6C34878D82A}">
                    <a16:rowId xmlns:a16="http://schemas.microsoft.com/office/drawing/2014/main" val="1191406205"/>
                  </a:ext>
                </a:extLst>
              </a:tr>
            </a:tbl>
          </a:graphicData>
        </a:graphic>
      </p:graphicFrame>
      <p:sp>
        <p:nvSpPr>
          <p:cNvPr id="6" name="TextBox 5"/>
          <p:cNvSpPr txBox="1"/>
          <p:nvPr/>
        </p:nvSpPr>
        <p:spPr>
          <a:xfrm>
            <a:off x="1775520" y="117"/>
            <a:ext cx="8568952" cy="584775"/>
          </a:xfrm>
          <a:prstGeom prst="rect">
            <a:avLst/>
          </a:prstGeom>
          <a:solidFill>
            <a:srgbClr val="002060"/>
          </a:solidFill>
        </p:spPr>
        <p:txBody>
          <a:bodyPr wrap="square" rtlCol="0">
            <a:spAutoFit/>
          </a:bodyPr>
          <a:lstStyle/>
          <a:p>
            <a:pPr algn="ctr"/>
            <a:r>
              <a:rPr lang="en-IN" sz="3200" b="1" dirty="0">
                <a:solidFill>
                  <a:prstClr val="white"/>
                </a:solidFill>
                <a:latin typeface="Times New Roman" panose="02020603050405020304" pitchFamily="18" charset="0"/>
                <a:cs typeface="Times New Roman" panose="02020603050405020304" pitchFamily="18" charset="0"/>
              </a:rPr>
              <a:t>Step 1: A patient’s history to be asked</a:t>
            </a:r>
          </a:p>
        </p:txBody>
      </p:sp>
    </p:spTree>
    <p:extLst>
      <p:ext uri="{BB962C8B-B14F-4D97-AF65-F5344CB8AC3E}">
        <p14:creationId xmlns:p14="http://schemas.microsoft.com/office/powerpoint/2010/main" val="7718749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1847529" y="230248"/>
          <a:ext cx="8568952" cy="2722817"/>
        </p:xfrm>
        <a:graphic>
          <a:graphicData uri="http://schemas.openxmlformats.org/drawingml/2006/table">
            <a:tbl>
              <a:tblPr>
                <a:tableStyleId>{284E427A-3D55-4303-BF80-6455036E1DE7}</a:tableStyleId>
              </a:tblPr>
              <a:tblGrid>
                <a:gridCol w="2185760">
                  <a:extLst>
                    <a:ext uri="{9D8B030D-6E8A-4147-A177-3AD203B41FA5}">
                      <a16:colId xmlns:a16="http://schemas.microsoft.com/office/drawing/2014/main" val="20000"/>
                    </a:ext>
                  </a:extLst>
                </a:gridCol>
                <a:gridCol w="6383192">
                  <a:extLst>
                    <a:ext uri="{9D8B030D-6E8A-4147-A177-3AD203B41FA5}">
                      <a16:colId xmlns:a16="http://schemas.microsoft.com/office/drawing/2014/main" val="20001"/>
                    </a:ext>
                  </a:extLst>
                </a:gridCol>
              </a:tblGrid>
              <a:tr h="338989">
                <a:tc rowSpan="4">
                  <a:txBody>
                    <a:bodyPr/>
                    <a:lstStyle/>
                    <a:p>
                      <a:pPr algn="ctr">
                        <a:lnSpc>
                          <a:spcPct val="107000"/>
                        </a:lnSpc>
                        <a:spcAft>
                          <a:spcPts val="0"/>
                        </a:spcAft>
                        <a:tabLst>
                          <a:tab pos="863600" algn="l"/>
                        </a:tabLst>
                      </a:pPr>
                      <a:r>
                        <a:rPr lang="en-US" sz="2400" b="1" u="none" dirty="0">
                          <a:effectLst/>
                          <a:latin typeface="Times New Roman" pitchFamily="18" charset="0"/>
                          <a:cs typeface="Times New Roman" pitchFamily="18" charset="0"/>
                        </a:rPr>
                        <a:t>Assess hydration status from history</a:t>
                      </a:r>
                      <a:endParaRPr lang="en-IN" sz="2400" b="1" u="none" dirty="0">
                        <a:solidFill>
                          <a:schemeClr val="accent1">
                            <a:lumMod val="50000"/>
                          </a:schemeClr>
                        </a:solidFill>
                        <a:effectLst/>
                        <a:latin typeface="Times New Roman" pitchFamily="18" charset="0"/>
                        <a:ea typeface="Calibri"/>
                        <a:cs typeface="Times New Roman" pitchFamily="18" charset="0"/>
                      </a:endParaRPr>
                    </a:p>
                  </a:txBody>
                  <a:tcPr marL="38576" marR="38576" marT="0" marB="0" anchor="ctr">
                    <a:solidFill>
                      <a:schemeClr val="accent2">
                        <a:lumMod val="20000"/>
                        <a:lumOff val="80000"/>
                      </a:schemeClr>
                    </a:solidFill>
                  </a:tcPr>
                </a:tc>
                <a:tc>
                  <a:txBody>
                    <a:bodyPr/>
                    <a:lstStyle/>
                    <a:p>
                      <a:pPr algn="ctr">
                        <a:lnSpc>
                          <a:spcPct val="107000"/>
                        </a:lnSpc>
                        <a:spcAft>
                          <a:spcPts val="0"/>
                        </a:spcAft>
                        <a:tabLst>
                          <a:tab pos="863600" algn="l"/>
                        </a:tabLst>
                      </a:pPr>
                      <a:r>
                        <a:rPr lang="en-US" sz="2400" b="1" u="none" dirty="0">
                          <a:effectLst/>
                          <a:latin typeface="Times New Roman" pitchFamily="18" charset="0"/>
                          <a:cs typeface="Times New Roman" pitchFamily="18" charset="0"/>
                        </a:rPr>
                        <a:t>Ask 3 golden questions</a:t>
                      </a:r>
                      <a:endParaRPr lang="en-IN" sz="2400" b="1" u="none" dirty="0">
                        <a:solidFill>
                          <a:srgbClr val="C00000"/>
                        </a:solidFill>
                        <a:effectLst/>
                        <a:latin typeface="Times New Roman" pitchFamily="18" charset="0"/>
                        <a:ea typeface="Calibri"/>
                        <a:cs typeface="Times New Roman" pitchFamily="18" charset="0"/>
                      </a:endParaRPr>
                    </a:p>
                  </a:txBody>
                  <a:tcPr marL="38576" marR="38576" marT="0" marB="0" anchor="ctr">
                    <a:solidFill>
                      <a:schemeClr val="accent2">
                        <a:lumMod val="20000"/>
                        <a:lumOff val="80000"/>
                      </a:schemeClr>
                    </a:solidFill>
                  </a:tcPr>
                </a:tc>
                <a:extLst>
                  <a:ext uri="{0D108BD9-81ED-4DB2-BD59-A6C34878D82A}">
                    <a16:rowId xmlns:a16="http://schemas.microsoft.com/office/drawing/2014/main" val="10000"/>
                  </a:ext>
                </a:extLst>
              </a:tr>
              <a:tr h="568536">
                <a:tc vMerge="1">
                  <a:txBody>
                    <a:bodyPr/>
                    <a:lstStyle/>
                    <a:p>
                      <a:endParaRPr lang="en-IN"/>
                    </a:p>
                  </a:txBody>
                  <a:tcPr/>
                </a:tc>
                <a:tc>
                  <a:txBody>
                    <a:bodyPr/>
                    <a:lstStyle/>
                    <a:p>
                      <a:pPr marL="457200" indent="-457200" algn="l">
                        <a:lnSpc>
                          <a:spcPct val="107000"/>
                        </a:lnSpc>
                        <a:spcAft>
                          <a:spcPts val="0"/>
                        </a:spcAft>
                        <a:buAutoNum type="arabicPeriod"/>
                        <a:tabLst>
                          <a:tab pos="863600" algn="l"/>
                        </a:tabLst>
                      </a:pPr>
                      <a:r>
                        <a:rPr lang="en-US" sz="2200" dirty="0">
                          <a:effectLst/>
                          <a:latin typeface="Times New Roman" pitchFamily="18" charset="0"/>
                          <a:cs typeface="Times New Roman" pitchFamily="18" charset="0"/>
                        </a:rPr>
                        <a:t>Oral fluid intake-quantity and types of fluids</a:t>
                      </a:r>
                      <a:endParaRPr lang="en-IN" sz="2200" dirty="0">
                        <a:solidFill>
                          <a:srgbClr val="C00000"/>
                        </a:solidFill>
                        <a:effectLst/>
                        <a:latin typeface="Times New Roman" pitchFamily="18" charset="0"/>
                        <a:ea typeface="Calibri"/>
                        <a:cs typeface="Times New Roman" pitchFamily="18" charset="0"/>
                      </a:endParaRPr>
                    </a:p>
                  </a:txBody>
                  <a:tcPr marL="38576" marR="38576" marT="0" marB="0" anchor="ctr">
                    <a:solidFill>
                      <a:schemeClr val="accent2">
                        <a:lumMod val="20000"/>
                        <a:lumOff val="80000"/>
                      </a:schemeClr>
                    </a:solidFill>
                  </a:tcPr>
                </a:tc>
                <a:extLst>
                  <a:ext uri="{0D108BD9-81ED-4DB2-BD59-A6C34878D82A}">
                    <a16:rowId xmlns:a16="http://schemas.microsoft.com/office/drawing/2014/main" val="10001"/>
                  </a:ext>
                </a:extLst>
              </a:tr>
              <a:tr h="687532">
                <a:tc vMerge="1">
                  <a:txBody>
                    <a:bodyPr/>
                    <a:lstStyle/>
                    <a:p>
                      <a:endParaRPr lang="en-IN"/>
                    </a:p>
                  </a:txBody>
                  <a:tcPr/>
                </a:tc>
                <a:tc>
                  <a:txBody>
                    <a:bodyPr/>
                    <a:lstStyle/>
                    <a:p>
                      <a:pPr marR="12700" algn="l">
                        <a:lnSpc>
                          <a:spcPct val="115000"/>
                        </a:lnSpc>
                        <a:spcAft>
                          <a:spcPts val="0"/>
                        </a:spcAft>
                        <a:tabLst>
                          <a:tab pos="863600" algn="l"/>
                        </a:tabLst>
                      </a:pPr>
                      <a:r>
                        <a:rPr lang="en-US" sz="2200" dirty="0">
                          <a:effectLst/>
                          <a:latin typeface="Times New Roman" pitchFamily="18" charset="0"/>
                          <a:cs typeface="Times New Roman" pitchFamily="18" charset="0"/>
                        </a:rPr>
                        <a:t>2. Urine output-quantify in terms of frequency and estimated volume and time of most recent voiding</a:t>
                      </a:r>
                      <a:endParaRPr lang="en-IN" sz="2200" dirty="0">
                        <a:solidFill>
                          <a:srgbClr val="C00000"/>
                        </a:solidFill>
                        <a:effectLst/>
                        <a:latin typeface="Times New Roman" pitchFamily="18" charset="0"/>
                        <a:ea typeface="Calibri"/>
                        <a:cs typeface="Times New Roman" pitchFamily="18" charset="0"/>
                      </a:endParaRPr>
                    </a:p>
                  </a:txBody>
                  <a:tcPr marL="38576" marR="38576" marT="0" marB="0" anchor="ctr">
                    <a:solidFill>
                      <a:schemeClr val="accent2">
                        <a:lumMod val="20000"/>
                        <a:lumOff val="80000"/>
                      </a:schemeClr>
                    </a:solidFill>
                  </a:tcPr>
                </a:tc>
                <a:extLst>
                  <a:ext uri="{0D108BD9-81ED-4DB2-BD59-A6C34878D82A}">
                    <a16:rowId xmlns:a16="http://schemas.microsoft.com/office/drawing/2014/main" val="10002"/>
                  </a:ext>
                </a:extLst>
              </a:tr>
              <a:tr h="1049000">
                <a:tc vMerge="1">
                  <a:txBody>
                    <a:bodyPr/>
                    <a:lstStyle/>
                    <a:p>
                      <a:endParaRPr lang="en-IN"/>
                    </a:p>
                  </a:txBody>
                  <a:tcPr/>
                </a:tc>
                <a:tc>
                  <a:txBody>
                    <a:bodyPr/>
                    <a:lstStyle/>
                    <a:p>
                      <a:pPr marR="12700" algn="l">
                        <a:lnSpc>
                          <a:spcPct val="115000"/>
                        </a:lnSpc>
                        <a:spcAft>
                          <a:spcPts val="0"/>
                        </a:spcAft>
                        <a:tabLst>
                          <a:tab pos="863600" algn="l"/>
                        </a:tabLst>
                      </a:pPr>
                      <a:r>
                        <a:rPr lang="en-US" sz="2200" dirty="0">
                          <a:effectLst/>
                          <a:latin typeface="Times New Roman" pitchFamily="18" charset="0"/>
                          <a:cs typeface="Times New Roman" pitchFamily="18" charset="0"/>
                        </a:rPr>
                        <a:t>3. Types of activities performed during this illness (e.g., can the patient go to school, work, market, etc.)</a:t>
                      </a:r>
                      <a:endParaRPr lang="en-IN" sz="2200" dirty="0">
                        <a:solidFill>
                          <a:srgbClr val="C00000"/>
                        </a:solidFill>
                        <a:effectLst/>
                        <a:latin typeface="Times New Roman" pitchFamily="18" charset="0"/>
                        <a:ea typeface="Calibri"/>
                        <a:cs typeface="Times New Roman" pitchFamily="18" charset="0"/>
                      </a:endParaRPr>
                    </a:p>
                  </a:txBody>
                  <a:tcPr marL="38576" marR="38576" marT="0" marB="0" anchor="ctr">
                    <a:solidFill>
                      <a:schemeClr val="accent2">
                        <a:lumMod val="20000"/>
                        <a:lumOff val="80000"/>
                      </a:schemeClr>
                    </a:solidFill>
                  </a:tcPr>
                </a:tc>
                <a:extLst>
                  <a:ext uri="{0D108BD9-81ED-4DB2-BD59-A6C34878D82A}">
                    <a16:rowId xmlns:a16="http://schemas.microsoft.com/office/drawing/2014/main" val="10003"/>
                  </a:ext>
                </a:extLst>
              </a:tr>
            </a:tbl>
          </a:graphicData>
        </a:graphic>
      </p:graphicFrame>
      <p:graphicFrame>
        <p:nvGraphicFramePr>
          <p:cNvPr id="5" name="Table 4"/>
          <p:cNvGraphicFramePr>
            <a:graphicFrameLocks noGrp="1"/>
          </p:cNvGraphicFramePr>
          <p:nvPr/>
        </p:nvGraphicFramePr>
        <p:xfrm>
          <a:off x="1847529" y="3172691"/>
          <a:ext cx="9042144" cy="3463636"/>
        </p:xfrm>
        <a:graphic>
          <a:graphicData uri="http://schemas.openxmlformats.org/drawingml/2006/table">
            <a:tbl>
              <a:tblPr/>
              <a:tblGrid>
                <a:gridCol w="4026798">
                  <a:extLst>
                    <a:ext uri="{9D8B030D-6E8A-4147-A177-3AD203B41FA5}">
                      <a16:colId xmlns:a16="http://schemas.microsoft.com/office/drawing/2014/main" val="20000"/>
                    </a:ext>
                  </a:extLst>
                </a:gridCol>
                <a:gridCol w="5015346">
                  <a:extLst>
                    <a:ext uri="{9D8B030D-6E8A-4147-A177-3AD203B41FA5}">
                      <a16:colId xmlns:a16="http://schemas.microsoft.com/office/drawing/2014/main" val="20001"/>
                    </a:ext>
                  </a:extLst>
                </a:gridCol>
              </a:tblGrid>
              <a:tr h="1783534">
                <a:tc>
                  <a:txBody>
                    <a:bodyPr/>
                    <a:lstStyle/>
                    <a:p>
                      <a:pPr marR="12700" algn="ctr">
                        <a:lnSpc>
                          <a:spcPct val="107000"/>
                        </a:lnSpc>
                        <a:spcAft>
                          <a:spcPts val="0"/>
                        </a:spcAft>
                      </a:pPr>
                      <a:r>
                        <a:rPr lang="en-US" sz="2200" b="1" dirty="0">
                          <a:latin typeface="Times New Roman" panose="02020603050405020304" pitchFamily="18" charset="0"/>
                          <a:ea typeface="Arial"/>
                          <a:cs typeface="Times New Roman" panose="02020603050405020304" pitchFamily="18" charset="0"/>
                        </a:rPr>
                        <a:t>These questions, though not specific to dengue, give a good indication of patient’s hydration status and how well the patient copes with his illness.</a:t>
                      </a:r>
                      <a:endParaRPr lang="en-IN" sz="22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algn="l">
                        <a:lnSpc>
                          <a:spcPct val="107000"/>
                        </a:lnSpc>
                        <a:spcAft>
                          <a:spcPts val="0"/>
                        </a:spcAft>
                        <a:tabLst>
                          <a:tab pos="584200" algn="l"/>
                        </a:tabLst>
                      </a:pPr>
                      <a:r>
                        <a:rPr lang="en-US" sz="2200" dirty="0">
                          <a:latin typeface="Times New Roman" panose="02020603050405020304" pitchFamily="18" charset="0"/>
                          <a:ea typeface="Arial"/>
                          <a:cs typeface="Times New Roman" panose="02020603050405020304" pitchFamily="18" charset="0"/>
                        </a:rPr>
                        <a:t>• Other fluid losses  -such as vomiting or diarrhea</a:t>
                      </a:r>
                      <a:endParaRPr lang="en-IN" sz="2200" dirty="0">
                        <a:latin typeface="Times New Roman" panose="02020603050405020304" pitchFamily="18" charset="0"/>
                        <a:ea typeface="Calibri"/>
                        <a:cs typeface="Times New Roman" panose="02020603050405020304" pitchFamily="18" charset="0"/>
                      </a:endParaRPr>
                    </a:p>
                    <a:p>
                      <a:pPr algn="l">
                        <a:lnSpc>
                          <a:spcPct val="107000"/>
                        </a:lnSpc>
                        <a:spcAft>
                          <a:spcPts val="0"/>
                        </a:spcAft>
                        <a:tabLst>
                          <a:tab pos="584200" algn="l"/>
                        </a:tabLst>
                      </a:pPr>
                      <a:r>
                        <a:rPr lang="en-US" sz="2200" dirty="0">
                          <a:latin typeface="Times New Roman" panose="02020603050405020304" pitchFamily="18" charset="0"/>
                          <a:ea typeface="Arial"/>
                          <a:cs typeface="Times New Roman" panose="02020603050405020304" pitchFamily="18" charset="0"/>
                        </a:rPr>
                        <a:t>• Presence of warning signs, particularly after the first 72 hours of fever</a:t>
                      </a:r>
                      <a:endParaRPr lang="en-IN" sz="22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extLst>
                  <a:ext uri="{0D108BD9-81ED-4DB2-BD59-A6C34878D82A}">
                    <a16:rowId xmlns:a16="http://schemas.microsoft.com/office/drawing/2014/main" val="10000"/>
                  </a:ext>
                </a:extLst>
              </a:tr>
              <a:tr h="1680102">
                <a:tc>
                  <a:txBody>
                    <a:bodyPr/>
                    <a:lstStyle/>
                    <a:p>
                      <a:pPr marL="584200" algn="l">
                        <a:lnSpc>
                          <a:spcPct val="107000"/>
                        </a:lnSpc>
                        <a:spcAft>
                          <a:spcPts val="0"/>
                        </a:spcAft>
                        <a:tabLst>
                          <a:tab pos="584200" algn="l"/>
                        </a:tabLst>
                      </a:pPr>
                      <a:r>
                        <a:rPr lang="en-US" sz="2200" b="1" dirty="0">
                          <a:latin typeface="Times New Roman" panose="02020603050405020304" pitchFamily="18" charset="0"/>
                          <a:ea typeface="Wingdings"/>
                          <a:cs typeface="Times New Roman" panose="02020603050405020304" pitchFamily="18" charset="0"/>
                        </a:rPr>
                        <a:t>Other Relevant History</a:t>
                      </a:r>
                      <a:endParaRPr lang="en-IN" sz="22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tc>
                  <a:txBody>
                    <a:bodyPr/>
                    <a:lstStyle/>
                    <a:p>
                      <a:pPr algn="l">
                        <a:lnSpc>
                          <a:spcPct val="107000"/>
                        </a:lnSpc>
                        <a:spcAft>
                          <a:spcPts val="0"/>
                        </a:spcAft>
                        <a:tabLst>
                          <a:tab pos="584200" algn="l"/>
                        </a:tabLst>
                      </a:pPr>
                      <a:r>
                        <a:rPr lang="en-US" sz="2400" dirty="0">
                          <a:latin typeface="+mj-lt"/>
                          <a:ea typeface="Arial"/>
                          <a:cs typeface="Vrinda"/>
                        </a:rPr>
                        <a:t>• </a:t>
                      </a:r>
                      <a:r>
                        <a:rPr lang="en-US" sz="2200" dirty="0">
                          <a:latin typeface="Times New Roman" panose="02020603050405020304" pitchFamily="18" charset="0"/>
                          <a:ea typeface="Arial"/>
                          <a:cs typeface="Times New Roman" panose="02020603050405020304" pitchFamily="18" charset="0"/>
                        </a:rPr>
                        <a:t>Medications (including non-prescription or traditional medicine) in use</a:t>
                      </a:r>
                      <a:r>
                        <a:rPr lang="en-IN" sz="2200" baseline="0" dirty="0">
                          <a:latin typeface="Times New Roman" panose="02020603050405020304" pitchFamily="18" charset="0"/>
                          <a:ea typeface="Arial"/>
                          <a:cs typeface="Times New Roman" panose="02020603050405020304" pitchFamily="18" charset="0"/>
                        </a:rPr>
                        <a:t> </a:t>
                      </a:r>
                      <a:r>
                        <a:rPr lang="en-US" sz="2200" dirty="0">
                          <a:latin typeface="Times New Roman" panose="02020603050405020304" pitchFamily="18" charset="0"/>
                          <a:ea typeface="Arial"/>
                          <a:cs typeface="Times New Roman" panose="02020603050405020304" pitchFamily="18" charset="0"/>
                        </a:rPr>
                        <a:t>and the time they were last taken</a:t>
                      </a:r>
                      <a:endParaRPr lang="en-IN" sz="2200" dirty="0">
                        <a:latin typeface="Times New Roman" panose="02020603050405020304" pitchFamily="18" charset="0"/>
                        <a:ea typeface="Calibri"/>
                        <a:cs typeface="Times New Roman" panose="02020603050405020304" pitchFamily="18" charset="0"/>
                      </a:endParaRPr>
                    </a:p>
                    <a:p>
                      <a:pPr algn="l">
                        <a:lnSpc>
                          <a:spcPct val="107000"/>
                        </a:lnSpc>
                        <a:spcAft>
                          <a:spcPts val="0"/>
                        </a:spcAft>
                        <a:tabLst>
                          <a:tab pos="584200" algn="l"/>
                        </a:tabLst>
                      </a:pPr>
                      <a:r>
                        <a:rPr lang="en-US" sz="2200" dirty="0">
                          <a:latin typeface="Times New Roman" panose="02020603050405020304" pitchFamily="18" charset="0"/>
                          <a:ea typeface="Arial"/>
                          <a:cs typeface="Times New Roman" panose="02020603050405020304" pitchFamily="18" charset="0"/>
                        </a:rPr>
                        <a:t>• Risk factors</a:t>
                      </a:r>
                      <a:endParaRPr lang="en-IN" sz="22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7417737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03514" y="116666"/>
            <a:ext cx="8568952" cy="707886"/>
          </a:xfrm>
          <a:prstGeom prst="rect">
            <a:avLst/>
          </a:prstGeom>
          <a:solidFill>
            <a:schemeClr val="accent1">
              <a:lumMod val="50000"/>
            </a:schemeClr>
          </a:solidFill>
        </p:spPr>
        <p:txBody>
          <a:bodyPr wrap="square" rtlCol="0">
            <a:spAutoFit/>
          </a:bodyPr>
          <a:lstStyle/>
          <a:p>
            <a:pPr algn="ctr"/>
            <a:r>
              <a:rPr lang="en-IN" sz="4000" b="1" dirty="0">
                <a:solidFill>
                  <a:prstClr val="white"/>
                </a:solidFill>
                <a:latin typeface="Times New Roman" panose="02020603050405020304" pitchFamily="18" charset="0"/>
                <a:cs typeface="Times New Roman" panose="02020603050405020304" pitchFamily="18" charset="0"/>
              </a:rPr>
              <a:t>Step 2: Clinical examination: Assess</a:t>
            </a:r>
          </a:p>
        </p:txBody>
      </p:sp>
      <p:graphicFrame>
        <p:nvGraphicFramePr>
          <p:cNvPr id="3" name="Table 2"/>
          <p:cNvGraphicFramePr>
            <a:graphicFrameLocks noGrp="1"/>
          </p:cNvGraphicFramePr>
          <p:nvPr/>
        </p:nvGraphicFramePr>
        <p:xfrm>
          <a:off x="1775520" y="1052747"/>
          <a:ext cx="9197280" cy="5001689"/>
        </p:xfrm>
        <a:graphic>
          <a:graphicData uri="http://schemas.openxmlformats.org/drawingml/2006/table">
            <a:tbl>
              <a:tblPr firstRow="1" firstCol="1" bandRow="1">
                <a:tableStyleId>{BDBED569-4797-4DF1-A0F4-6AAB3CD982D8}</a:tableStyleId>
              </a:tblPr>
              <a:tblGrid>
                <a:gridCol w="3847185">
                  <a:extLst>
                    <a:ext uri="{9D8B030D-6E8A-4147-A177-3AD203B41FA5}">
                      <a16:colId xmlns:a16="http://schemas.microsoft.com/office/drawing/2014/main" val="4038706883"/>
                    </a:ext>
                  </a:extLst>
                </a:gridCol>
                <a:gridCol w="5350095">
                  <a:extLst>
                    <a:ext uri="{9D8B030D-6E8A-4147-A177-3AD203B41FA5}">
                      <a16:colId xmlns:a16="http://schemas.microsoft.com/office/drawing/2014/main" val="4031488577"/>
                    </a:ext>
                  </a:extLst>
                </a:gridCol>
              </a:tblGrid>
              <a:tr h="2050671">
                <a:tc>
                  <a:txBody>
                    <a:bodyPr/>
                    <a:lstStyle/>
                    <a:p>
                      <a:pPr marL="0" marR="0" algn="ctr">
                        <a:spcBef>
                          <a:spcPts val="0"/>
                        </a:spcBef>
                        <a:spcAft>
                          <a:spcPts val="0"/>
                        </a:spcAft>
                      </a:pPr>
                      <a:r>
                        <a:rPr lang="en-US" sz="2400" b="0" dirty="0">
                          <a:effectLst/>
                          <a:latin typeface="Times New Roman" pitchFamily="18" charset="0"/>
                          <a:cs typeface="Times New Roman" pitchFamily="18" charset="0"/>
                        </a:rPr>
                        <a:t>Temperature</a:t>
                      </a:r>
                      <a:endParaRPr lang="en-US" sz="2400" b="0" dirty="0">
                        <a:solidFill>
                          <a:schemeClr val="tx1"/>
                        </a:solidFill>
                        <a:effectLst/>
                        <a:latin typeface="Times New Roman" pitchFamily="18" charset="0"/>
                        <a:ea typeface="Calibri" panose="020F0502020204030204" pitchFamily="34" charset="0"/>
                        <a:cs typeface="Times New Roman" pitchFamily="18" charset="0"/>
                      </a:endParaRPr>
                    </a:p>
                  </a:txBody>
                  <a:tcPr marL="51435" marR="51435" marT="0" marB="0" anchor="ctr"/>
                </a:tc>
                <a:tc>
                  <a:txBody>
                    <a:bodyPr/>
                    <a:lstStyle/>
                    <a:p>
                      <a:pPr marL="0" marR="0" algn="l">
                        <a:spcBef>
                          <a:spcPts val="0"/>
                        </a:spcBef>
                        <a:spcAft>
                          <a:spcPts val="0"/>
                        </a:spcAft>
                        <a:tabLst>
                          <a:tab pos="584200" algn="l"/>
                        </a:tabLst>
                      </a:pPr>
                      <a:r>
                        <a:rPr lang="en-US" sz="2400" b="0" dirty="0">
                          <a:effectLst/>
                          <a:latin typeface="Times New Roman" pitchFamily="18" charset="0"/>
                          <a:cs typeface="Times New Roman" pitchFamily="18" charset="0"/>
                        </a:rPr>
                        <a:t>Peripheral Perfusion: Hold the patient’s hand and assess peripheral perfusion by the Color, Capillary refill time, Temperature of the extremities, Pulse Volume and Pulse Rate (CCTVR)</a:t>
                      </a:r>
                      <a:endParaRPr lang="en-US" sz="2400" b="0" dirty="0">
                        <a:solidFill>
                          <a:schemeClr val="tx1"/>
                        </a:solidFill>
                        <a:effectLst/>
                        <a:latin typeface="Times New Roman" pitchFamily="18" charset="0"/>
                        <a:ea typeface="Calibri" panose="020F0502020204030204" pitchFamily="34" charset="0"/>
                        <a:cs typeface="Times New Roman" pitchFamily="18" charset="0"/>
                      </a:endParaRPr>
                    </a:p>
                  </a:txBody>
                  <a:tcPr marL="51435" marR="51435" marT="0" marB="0" anchor="ctr"/>
                </a:tc>
                <a:extLst>
                  <a:ext uri="{0D108BD9-81ED-4DB2-BD59-A6C34878D82A}">
                    <a16:rowId xmlns:a16="http://schemas.microsoft.com/office/drawing/2014/main" val="1530938643"/>
                  </a:ext>
                </a:extLst>
              </a:tr>
              <a:tr h="858982">
                <a:tc>
                  <a:txBody>
                    <a:bodyPr/>
                    <a:lstStyle/>
                    <a:p>
                      <a:pPr marL="0" marR="0" algn="ctr">
                        <a:spcBef>
                          <a:spcPts val="0"/>
                        </a:spcBef>
                        <a:spcAft>
                          <a:spcPts val="0"/>
                        </a:spcAft>
                      </a:pPr>
                      <a:r>
                        <a:rPr lang="en-US" sz="2400" b="0" dirty="0">
                          <a:effectLst/>
                          <a:latin typeface="Times New Roman" pitchFamily="18" charset="0"/>
                          <a:cs typeface="Times New Roman" pitchFamily="18" charset="0"/>
                        </a:rPr>
                        <a:t>Blood pressure</a:t>
                      </a:r>
                      <a:endParaRPr lang="en-US" sz="2400" b="0" dirty="0">
                        <a:solidFill>
                          <a:schemeClr val="tx1"/>
                        </a:solidFill>
                        <a:effectLst/>
                        <a:latin typeface="Times New Roman" pitchFamily="18" charset="0"/>
                        <a:ea typeface="Calibri" panose="020F0502020204030204" pitchFamily="34" charset="0"/>
                        <a:cs typeface="Times New Roman" pitchFamily="18" charset="0"/>
                      </a:endParaRPr>
                    </a:p>
                  </a:txBody>
                  <a:tcPr marL="51435" marR="51435" marT="0" marB="0" anchor="ctr"/>
                </a:tc>
                <a:tc>
                  <a:txBody>
                    <a:bodyPr/>
                    <a:lstStyle/>
                    <a:p>
                      <a:pPr marL="0" marR="0" algn="l">
                        <a:spcBef>
                          <a:spcPts val="0"/>
                        </a:spcBef>
                        <a:spcAft>
                          <a:spcPts val="0"/>
                        </a:spcAft>
                        <a:tabLst>
                          <a:tab pos="584200" algn="l"/>
                        </a:tabLst>
                      </a:pPr>
                      <a:r>
                        <a:rPr lang="en-US" sz="2400" b="0" dirty="0">
                          <a:effectLst/>
                          <a:latin typeface="Times New Roman" pitchFamily="18" charset="0"/>
                          <a:cs typeface="Times New Roman" pitchFamily="18" charset="0"/>
                        </a:rPr>
                        <a:t>Tachypnea/Acidotic breathing/Pleural effusion</a:t>
                      </a:r>
                      <a:endParaRPr lang="en-US" sz="2400" b="0" dirty="0">
                        <a:effectLst/>
                        <a:latin typeface="Times New Roman" pitchFamily="18" charset="0"/>
                        <a:ea typeface="Calibri" panose="020F0502020204030204" pitchFamily="34" charset="0"/>
                        <a:cs typeface="Times New Roman" pitchFamily="18" charset="0"/>
                      </a:endParaRPr>
                    </a:p>
                  </a:txBody>
                  <a:tcPr marL="51435" marR="51435" marT="0" marB="0" anchor="ctr"/>
                </a:tc>
                <a:extLst>
                  <a:ext uri="{0D108BD9-81ED-4DB2-BD59-A6C34878D82A}">
                    <a16:rowId xmlns:a16="http://schemas.microsoft.com/office/drawing/2014/main" val="3590530419"/>
                  </a:ext>
                </a:extLst>
              </a:tr>
              <a:tr h="803564">
                <a:tc>
                  <a:txBody>
                    <a:bodyPr/>
                    <a:lstStyle/>
                    <a:p>
                      <a:pPr marL="0" marR="0" algn="ctr">
                        <a:spcBef>
                          <a:spcPts val="0"/>
                        </a:spcBef>
                        <a:spcAft>
                          <a:spcPts val="0"/>
                        </a:spcAft>
                      </a:pPr>
                      <a:r>
                        <a:rPr lang="en-US" sz="2400" b="0" dirty="0">
                          <a:effectLst/>
                          <a:latin typeface="Times New Roman" pitchFamily="18" charset="0"/>
                          <a:cs typeface="Times New Roman" pitchFamily="18" charset="0"/>
                        </a:rPr>
                        <a:t>Mental state</a:t>
                      </a:r>
                      <a:endParaRPr lang="en-US" sz="2400" b="0" dirty="0">
                        <a:solidFill>
                          <a:schemeClr val="tx1"/>
                        </a:solidFill>
                        <a:effectLst/>
                        <a:latin typeface="Times New Roman" pitchFamily="18" charset="0"/>
                        <a:ea typeface="Calibri" panose="020F0502020204030204" pitchFamily="34" charset="0"/>
                        <a:cs typeface="Times New Roman" pitchFamily="18" charset="0"/>
                      </a:endParaRPr>
                    </a:p>
                  </a:txBody>
                  <a:tcPr marL="51435" marR="51435" marT="0" marB="0" anchor="ctr"/>
                </a:tc>
                <a:tc>
                  <a:txBody>
                    <a:bodyPr/>
                    <a:lstStyle/>
                    <a:p>
                      <a:pPr marL="0" marR="0" algn="l">
                        <a:spcBef>
                          <a:spcPts val="0"/>
                        </a:spcBef>
                        <a:spcAft>
                          <a:spcPts val="0"/>
                        </a:spcAft>
                        <a:tabLst>
                          <a:tab pos="584200" algn="l"/>
                        </a:tabLst>
                      </a:pPr>
                      <a:r>
                        <a:rPr lang="en-US" sz="2400" b="0" dirty="0">
                          <a:effectLst/>
                          <a:latin typeface="Times New Roman" pitchFamily="18" charset="0"/>
                          <a:cs typeface="Times New Roman" pitchFamily="18" charset="0"/>
                        </a:rPr>
                        <a:t>Abdominal tenderness/Hepatomegaly/ Ascites</a:t>
                      </a:r>
                      <a:endParaRPr lang="en-US" sz="2400" b="0" dirty="0">
                        <a:effectLst/>
                        <a:latin typeface="Times New Roman" pitchFamily="18" charset="0"/>
                        <a:ea typeface="Calibri" panose="020F0502020204030204" pitchFamily="34" charset="0"/>
                        <a:cs typeface="Times New Roman" pitchFamily="18" charset="0"/>
                      </a:endParaRPr>
                    </a:p>
                  </a:txBody>
                  <a:tcPr marL="51435" marR="51435" marT="0" marB="0" anchor="ctr"/>
                </a:tc>
                <a:extLst>
                  <a:ext uri="{0D108BD9-81ED-4DB2-BD59-A6C34878D82A}">
                    <a16:rowId xmlns:a16="http://schemas.microsoft.com/office/drawing/2014/main" val="306781831"/>
                  </a:ext>
                </a:extLst>
              </a:tr>
              <a:tr h="699997">
                <a:tc>
                  <a:txBody>
                    <a:bodyPr/>
                    <a:lstStyle/>
                    <a:p>
                      <a:pPr marL="0" marR="0" algn="ctr">
                        <a:spcBef>
                          <a:spcPts val="0"/>
                        </a:spcBef>
                        <a:spcAft>
                          <a:spcPts val="0"/>
                        </a:spcAft>
                      </a:pPr>
                      <a:r>
                        <a:rPr lang="en-US" sz="2400" b="0" kern="1200" dirty="0">
                          <a:latin typeface="Times New Roman" pitchFamily="18" charset="0"/>
                          <a:cs typeface="Times New Roman" pitchFamily="18" charset="0"/>
                        </a:rPr>
                        <a:t>Maculopapular or macular confluent </a:t>
                      </a:r>
                      <a:r>
                        <a:rPr lang="en-US" sz="2400" b="0" dirty="0">
                          <a:effectLst/>
                          <a:latin typeface="Times New Roman" pitchFamily="18" charset="0"/>
                          <a:cs typeface="Times New Roman" pitchFamily="18" charset="0"/>
                        </a:rPr>
                        <a:t>Rash; Conjunctiva</a:t>
                      </a:r>
                      <a:endParaRPr lang="en-US" sz="2400" b="0" dirty="0">
                        <a:solidFill>
                          <a:schemeClr val="tx1"/>
                        </a:solidFill>
                        <a:effectLst/>
                        <a:latin typeface="Times New Roman" pitchFamily="18" charset="0"/>
                        <a:ea typeface="Calibri" panose="020F0502020204030204" pitchFamily="34" charset="0"/>
                        <a:cs typeface="Times New Roman" pitchFamily="18" charset="0"/>
                      </a:endParaRPr>
                    </a:p>
                  </a:txBody>
                  <a:tcPr marL="51435" marR="51435" marT="0" marB="0" anchor="ctr"/>
                </a:tc>
                <a:tc>
                  <a:txBody>
                    <a:bodyPr/>
                    <a:lstStyle/>
                    <a:p>
                      <a:pPr marL="0" marR="0" algn="l">
                        <a:spcBef>
                          <a:spcPts val="0"/>
                        </a:spcBef>
                        <a:spcAft>
                          <a:spcPts val="0"/>
                        </a:spcAft>
                        <a:tabLst>
                          <a:tab pos="584200" algn="l"/>
                        </a:tabLst>
                      </a:pPr>
                      <a:r>
                        <a:rPr lang="en-US" sz="2400" b="0" dirty="0">
                          <a:effectLst/>
                          <a:latin typeface="Times New Roman" pitchFamily="18" charset="0"/>
                          <a:cs typeface="Times New Roman" pitchFamily="18" charset="0"/>
                        </a:rPr>
                        <a:t>Tourniquet test</a:t>
                      </a:r>
                      <a:endParaRPr lang="en-US" sz="2400" b="0" dirty="0">
                        <a:effectLst/>
                        <a:latin typeface="Times New Roman" pitchFamily="18" charset="0"/>
                        <a:ea typeface="Calibri" panose="020F0502020204030204" pitchFamily="34" charset="0"/>
                        <a:cs typeface="Times New Roman" pitchFamily="18" charset="0"/>
                      </a:endParaRPr>
                    </a:p>
                  </a:txBody>
                  <a:tcPr marL="51435" marR="51435" marT="0" marB="0" anchor="ctr"/>
                </a:tc>
                <a:extLst>
                  <a:ext uri="{0D108BD9-81ED-4DB2-BD59-A6C34878D82A}">
                    <a16:rowId xmlns:a16="http://schemas.microsoft.com/office/drawing/2014/main" val="1327402047"/>
                  </a:ext>
                </a:extLst>
              </a:tr>
              <a:tr h="556952">
                <a:tc>
                  <a:txBody>
                    <a:bodyPr/>
                    <a:lstStyle/>
                    <a:p>
                      <a:pPr marL="0" marR="0" algn="ctr">
                        <a:spcBef>
                          <a:spcPts val="0"/>
                        </a:spcBef>
                        <a:spcAft>
                          <a:spcPts val="0"/>
                        </a:spcAft>
                      </a:pPr>
                      <a:r>
                        <a:rPr lang="en-US" sz="2400" b="0" dirty="0">
                          <a:effectLst/>
                          <a:latin typeface="Times New Roman" pitchFamily="18" charset="0"/>
                          <a:cs typeface="Times New Roman" pitchFamily="18" charset="0"/>
                        </a:rPr>
                        <a:t>Hydration status</a:t>
                      </a:r>
                      <a:endParaRPr lang="en-US" sz="2400" b="0" dirty="0">
                        <a:solidFill>
                          <a:schemeClr val="tx1"/>
                        </a:solidFill>
                        <a:effectLst/>
                        <a:latin typeface="Times New Roman" pitchFamily="18" charset="0"/>
                        <a:ea typeface="Calibri" panose="020F0502020204030204" pitchFamily="34" charset="0"/>
                        <a:cs typeface="Times New Roman" pitchFamily="18" charset="0"/>
                      </a:endParaRPr>
                    </a:p>
                  </a:txBody>
                  <a:tcPr marL="51435" marR="51435" marT="0" marB="0" anchor="ctr"/>
                </a:tc>
                <a:tc>
                  <a:txBody>
                    <a:bodyPr/>
                    <a:lstStyle/>
                    <a:p>
                      <a:pPr marL="0" marR="0" algn="l">
                        <a:spcBef>
                          <a:spcPts val="0"/>
                        </a:spcBef>
                        <a:spcAft>
                          <a:spcPts val="0"/>
                        </a:spcAft>
                        <a:tabLst>
                          <a:tab pos="584200" algn="l"/>
                        </a:tabLst>
                      </a:pPr>
                      <a:r>
                        <a:rPr lang="en-US" sz="2400" b="0" dirty="0">
                          <a:effectLst/>
                          <a:latin typeface="Times New Roman" pitchFamily="18" charset="0"/>
                          <a:cs typeface="Times New Roman" pitchFamily="18" charset="0"/>
                        </a:rPr>
                        <a:t>Examine Top Sheet</a:t>
                      </a:r>
                      <a:endParaRPr lang="en-US" sz="2400" b="0" dirty="0">
                        <a:effectLst/>
                        <a:latin typeface="Times New Roman" pitchFamily="18" charset="0"/>
                        <a:ea typeface="Calibri" panose="020F0502020204030204" pitchFamily="34" charset="0"/>
                        <a:cs typeface="Times New Roman" pitchFamily="18" charset="0"/>
                      </a:endParaRPr>
                    </a:p>
                  </a:txBody>
                  <a:tcPr marL="51435" marR="51435" marT="0" marB="0" anchor="ctr"/>
                </a:tc>
                <a:extLst>
                  <a:ext uri="{0D108BD9-81ED-4DB2-BD59-A6C34878D82A}">
                    <a16:rowId xmlns:a16="http://schemas.microsoft.com/office/drawing/2014/main" val="2549117794"/>
                  </a:ext>
                </a:extLst>
              </a:tr>
            </a:tbl>
          </a:graphicData>
        </a:graphic>
      </p:graphicFrame>
    </p:spTree>
    <p:extLst>
      <p:ext uri="{BB962C8B-B14F-4D97-AF65-F5344CB8AC3E}">
        <p14:creationId xmlns:p14="http://schemas.microsoft.com/office/powerpoint/2010/main" val="1430752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noGrp="1"/>
          </p:cNvSpPr>
          <p:nvPr>
            <p:ph type="title"/>
          </p:nvPr>
        </p:nvSpPr>
        <p:spPr>
          <a:xfrm>
            <a:off x="2152650" y="109200"/>
            <a:ext cx="7886700" cy="590931"/>
          </a:xfrm>
          <a:prstGeom prst="rect">
            <a:avLst/>
          </a:prstGeom>
          <a:solidFill>
            <a:schemeClr val="accent1">
              <a:lumMod val="50000"/>
            </a:schemeClr>
          </a:solidFill>
        </p:spPr>
        <p:txBody>
          <a:bodyPr wrap="square" rtlCol="0">
            <a:spAutoFit/>
          </a:bodyPr>
          <a:lstStyle/>
          <a:p>
            <a:pPr algn="ctr"/>
            <a:r>
              <a:rPr lang="en-IN" sz="3600" b="1" dirty="0">
                <a:solidFill>
                  <a:prstClr val="white"/>
                </a:solidFill>
                <a:latin typeface="Times New Roman" panose="02020603050405020304" pitchFamily="18" charset="0"/>
                <a:cs typeface="Times New Roman" panose="02020603050405020304" pitchFamily="18" charset="0"/>
              </a:rPr>
              <a:t>Shock in Dengue</a:t>
            </a:r>
          </a:p>
        </p:txBody>
      </p:sp>
      <p:sp>
        <p:nvSpPr>
          <p:cNvPr id="6" name="Content Placeholder 5"/>
          <p:cNvSpPr>
            <a:spLocks noGrp="1"/>
          </p:cNvSpPr>
          <p:nvPr>
            <p:ph idx="1"/>
          </p:nvPr>
        </p:nvSpPr>
        <p:spPr>
          <a:xfrm>
            <a:off x="1919536" y="1052736"/>
            <a:ext cx="8424936" cy="6480720"/>
          </a:xfrm>
        </p:spPr>
        <p:txBody>
          <a:bodyPr>
            <a:normAutofit/>
          </a:bodyPr>
          <a:lstStyle/>
          <a:p>
            <a:pPr>
              <a:buNone/>
            </a:pPr>
            <a:r>
              <a:rPr lang="en-US" b="1" dirty="0">
                <a:solidFill>
                  <a:srgbClr val="C00000"/>
                </a:solidFill>
                <a:latin typeface="Times New Roman" pitchFamily="18" charset="0"/>
                <a:cs typeface="Times New Roman" pitchFamily="18" charset="0"/>
              </a:rPr>
              <a:t>Compensated shock: </a:t>
            </a:r>
            <a:endParaRPr lang="en-US" dirty="0">
              <a:solidFill>
                <a:srgbClr val="C00000"/>
              </a:solidFill>
              <a:latin typeface="Times New Roman" pitchFamily="18" charset="0"/>
              <a:cs typeface="Times New Roman" pitchFamily="18" charset="0"/>
            </a:endParaRPr>
          </a:p>
          <a:p>
            <a:pPr lvl="0"/>
            <a:r>
              <a:rPr lang="en-US" dirty="0">
                <a:latin typeface="Times New Roman" pitchFamily="18" charset="0"/>
                <a:cs typeface="Times New Roman" pitchFamily="18" charset="0"/>
              </a:rPr>
              <a:t>Systolic BP normal but there are tachycardia &amp; </a:t>
            </a:r>
            <a:r>
              <a:rPr lang="en-US" dirty="0" err="1">
                <a:latin typeface="Times New Roman" pitchFamily="18" charset="0"/>
                <a:cs typeface="Times New Roman" pitchFamily="18" charset="0"/>
              </a:rPr>
              <a:t>tachypnoea</a:t>
            </a:r>
            <a:r>
              <a:rPr lang="en-US" dirty="0">
                <a:latin typeface="Times New Roman" pitchFamily="18" charset="0"/>
                <a:cs typeface="Times New Roman" pitchFamily="18" charset="0"/>
              </a:rPr>
              <a:t> without increased effort. </a:t>
            </a:r>
          </a:p>
          <a:p>
            <a:pPr lvl="0"/>
            <a:r>
              <a:rPr lang="en-US" dirty="0">
                <a:latin typeface="Times New Roman" pitchFamily="18" charset="0"/>
                <a:cs typeface="Times New Roman" pitchFamily="18" charset="0"/>
              </a:rPr>
              <a:t>Extremities  cold and capillary refill time delayed (&gt; 2 seconds).  </a:t>
            </a:r>
          </a:p>
          <a:p>
            <a:pPr lvl="0"/>
            <a:r>
              <a:rPr lang="en-US" dirty="0">
                <a:latin typeface="Times New Roman" pitchFamily="18" charset="0"/>
                <a:cs typeface="Times New Roman" pitchFamily="18" charset="0"/>
              </a:rPr>
              <a:t>Pulse pressure &lt; 20 mm Hg in children. </a:t>
            </a:r>
          </a:p>
          <a:p>
            <a:pPr lvl="0"/>
            <a:r>
              <a:rPr lang="en-US" dirty="0">
                <a:latin typeface="Times New Roman" pitchFamily="18" charset="0"/>
                <a:cs typeface="Times New Roman" pitchFamily="18" charset="0"/>
              </a:rPr>
              <a:t>PCV increased due to plasma leakage.  </a:t>
            </a:r>
          </a:p>
        </p:txBody>
      </p:sp>
      <p:grpSp>
        <p:nvGrpSpPr>
          <p:cNvPr id="5" name="Group 4">
            <a:extLst>
              <a:ext uri="{FF2B5EF4-FFF2-40B4-BE49-F238E27FC236}">
                <a16:creationId xmlns:a16="http://schemas.microsoft.com/office/drawing/2014/main" id="{E117C206-8826-45FF-89A9-53D1C100ED57}"/>
              </a:ext>
            </a:extLst>
          </p:cNvPr>
          <p:cNvGrpSpPr>
            <a:grpSpLocks/>
          </p:cNvGrpSpPr>
          <p:nvPr/>
        </p:nvGrpSpPr>
        <p:grpSpPr bwMode="auto">
          <a:xfrm>
            <a:off x="1496553" y="4682615"/>
            <a:ext cx="8944743" cy="1516633"/>
            <a:chOff x="1152" y="-1772"/>
            <a:chExt cx="9436" cy="1953"/>
          </a:xfrm>
        </p:grpSpPr>
        <p:pic>
          <p:nvPicPr>
            <p:cNvPr id="8" name="Picture 7">
              <a:extLst>
                <a:ext uri="{FF2B5EF4-FFF2-40B4-BE49-F238E27FC236}">
                  <a16:creationId xmlns:a16="http://schemas.microsoft.com/office/drawing/2014/main" id="{86921177-EBAE-49E6-BC6C-180FCCDD619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2" y="-1772"/>
              <a:ext cx="9436" cy="1953"/>
            </a:xfrm>
            <a:prstGeom prst="rect">
              <a:avLst/>
            </a:prstGeom>
            <a:noFill/>
            <a:extLst>
              <a:ext uri="{909E8E84-426E-40DD-AFC4-6F175D3DCCD1}">
                <a14:hiddenFill xmlns:a14="http://schemas.microsoft.com/office/drawing/2010/main">
                  <a:solidFill>
                    <a:srgbClr val="FFFFFF"/>
                  </a:solidFill>
                </a14:hiddenFill>
              </a:ext>
            </a:extLst>
          </p:spPr>
        </p:pic>
        <p:sp>
          <p:nvSpPr>
            <p:cNvPr id="9" name="Text Box 127">
              <a:extLst>
                <a:ext uri="{FF2B5EF4-FFF2-40B4-BE49-F238E27FC236}">
                  <a16:creationId xmlns:a16="http://schemas.microsoft.com/office/drawing/2014/main" id="{BBC5BA42-72F7-4AF9-9380-B5694DE8B1B7}"/>
                </a:ext>
              </a:extLst>
            </p:cNvPr>
            <p:cNvSpPr txBox="1">
              <a:spLocks noChangeArrowheads="1"/>
            </p:cNvSpPr>
            <p:nvPr/>
          </p:nvSpPr>
          <p:spPr bwMode="auto">
            <a:xfrm>
              <a:off x="1196" y="-1754"/>
              <a:ext cx="9363" cy="1927"/>
            </a:xfrm>
            <a:prstGeom prst="rect">
              <a:avLst/>
            </a:prstGeom>
            <a:noFill/>
            <a:ln w="12700">
              <a:solidFill>
                <a:srgbClr val="F4AF83"/>
              </a:solidFill>
              <a:miter lim="800000"/>
              <a:headEnd/>
              <a:tailEnd/>
            </a:ln>
            <a:extLst>
              <a:ext uri="{909E8E84-426E-40DD-AFC4-6F175D3DCCD1}">
                <a14:hiddenFill xmlns:a14="http://schemas.microsoft.com/office/drawing/2010/main">
                  <a:solidFill>
                    <a:srgbClr val="FFFFFF"/>
                  </a:solidFill>
                </a14:hiddenFill>
              </a:ext>
            </a:extLst>
          </p:spPr>
          <p:txBody>
            <a:bodyPr rot="0" vert="horz" wrap="square" lIns="0" tIns="0" rIns="0" bIns="0" anchor="t" anchorCtr="0" upright="1">
              <a:noAutofit/>
            </a:bodyPr>
            <a:lstStyle/>
            <a:p>
              <a:pPr marL="360363" marR="289560" indent="-269875">
                <a:lnSpc>
                  <a:spcPct val="114000"/>
                </a:lnSpc>
                <a:spcBef>
                  <a:spcPts val="360"/>
                </a:spcBef>
                <a:spcAft>
                  <a:spcPts val="0"/>
                </a:spcAft>
                <a:buFont typeface="Wingdings" pitchFamily="2" charset="2"/>
                <a:buChar char="Ø"/>
                <a:tabLst>
                  <a:tab pos="240665" algn="l"/>
                </a:tabLst>
              </a:pPr>
              <a:r>
                <a:rPr lang="en-US" sz="2000" b="1" dirty="0">
                  <a:effectLst/>
                  <a:latin typeface="Segoe UI" panose="020B0502040204020203" pitchFamily="34" charset="0"/>
                  <a:ea typeface="Calibri" panose="020F0502020204030204" pitchFamily="34" charset="0"/>
                  <a:cs typeface="Calibri" panose="020F0502020204030204" pitchFamily="34" charset="0"/>
                </a:rPr>
                <a:t>Normal SBP and/or Narrowed Pulse Pressure alongside Delayed CRT  &amp; Increased Hematocrit: Prompt action warranted</a:t>
              </a:r>
              <a:endParaRPr lang="en-GB" sz="2000" dirty="0">
                <a:effectLst/>
                <a:latin typeface="Calibri" panose="020F0502020204030204" pitchFamily="34" charset="0"/>
                <a:ea typeface="Calibri" panose="020F0502020204030204" pitchFamily="34" charset="0"/>
              </a:endParaRPr>
            </a:p>
            <a:p>
              <a:pPr marL="360363" marR="330200" indent="-269875">
                <a:lnSpc>
                  <a:spcPct val="114000"/>
                </a:lnSpc>
                <a:spcBef>
                  <a:spcPts val="0"/>
                </a:spcBef>
                <a:spcAft>
                  <a:spcPts val="0"/>
                </a:spcAft>
                <a:buFont typeface="Wingdings" pitchFamily="2" charset="2"/>
                <a:buChar char="Ø"/>
                <a:tabLst>
                  <a:tab pos="242570" algn="l"/>
                </a:tabLst>
              </a:pPr>
              <a:r>
                <a:rPr lang="en-US" sz="2000" b="1" dirty="0">
                  <a:effectLst/>
                  <a:latin typeface="Segoe UI" panose="020B0502040204020203" pitchFamily="34" charset="0"/>
                  <a:ea typeface="Calibri" panose="020F0502020204030204" pitchFamily="34" charset="0"/>
                  <a:cs typeface="Calibri" panose="020F0502020204030204" pitchFamily="34" charset="0"/>
                </a:rPr>
                <a:t>Prevention or Correction of Dehydration at the compensated shock  stage avoids many of the dengue complications</a:t>
              </a:r>
              <a:endParaRPr lang="en-GB" sz="2000" dirty="0">
                <a:effectLst/>
                <a:latin typeface="Calibri" panose="020F0502020204030204" pitchFamily="34" charset="0"/>
                <a:ea typeface="Calibri" panose="020F0502020204030204" pitchFamily="34" charset="0"/>
              </a:endParaRPr>
            </a:p>
          </p:txBody>
        </p:sp>
      </p:grpSp>
    </p:spTree>
    <p:extLst>
      <p:ext uri="{BB962C8B-B14F-4D97-AF65-F5344CB8AC3E}">
        <p14:creationId xmlns:p14="http://schemas.microsoft.com/office/powerpoint/2010/main" val="1880151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txBox="1">
            <a:spLocks noGrp="1"/>
          </p:cNvSpPr>
          <p:nvPr>
            <p:ph type="title"/>
          </p:nvPr>
        </p:nvSpPr>
        <p:spPr>
          <a:xfrm>
            <a:off x="2152650" y="109200"/>
            <a:ext cx="7886700" cy="535531"/>
          </a:xfrm>
          <a:prstGeom prst="rect">
            <a:avLst/>
          </a:prstGeom>
          <a:solidFill>
            <a:schemeClr val="accent1">
              <a:lumMod val="50000"/>
            </a:schemeClr>
          </a:solidFill>
        </p:spPr>
        <p:txBody>
          <a:bodyPr wrap="square" rtlCol="0">
            <a:spAutoFit/>
          </a:bodyPr>
          <a:lstStyle/>
          <a:p>
            <a:pPr algn="ctr"/>
            <a:r>
              <a:rPr lang="en-IN" sz="3200" b="1" dirty="0">
                <a:solidFill>
                  <a:prstClr val="white"/>
                </a:solidFill>
                <a:latin typeface="Times New Roman" panose="02020603050405020304" pitchFamily="18" charset="0"/>
                <a:cs typeface="Times New Roman" panose="02020603050405020304" pitchFamily="18" charset="0"/>
              </a:rPr>
              <a:t>Shock in Dengue......</a:t>
            </a:r>
            <a:r>
              <a:rPr lang="en-IN" sz="2400" i="1" dirty="0">
                <a:solidFill>
                  <a:prstClr val="white"/>
                </a:solidFill>
                <a:latin typeface="Times New Roman" panose="02020603050405020304" pitchFamily="18" charset="0"/>
                <a:cs typeface="Times New Roman" panose="02020603050405020304" pitchFamily="18" charset="0"/>
              </a:rPr>
              <a:t>contd.</a:t>
            </a:r>
          </a:p>
        </p:txBody>
      </p:sp>
      <p:sp>
        <p:nvSpPr>
          <p:cNvPr id="6" name="Content Placeholder 5"/>
          <p:cNvSpPr>
            <a:spLocks noGrp="1"/>
          </p:cNvSpPr>
          <p:nvPr>
            <p:ph idx="1"/>
          </p:nvPr>
        </p:nvSpPr>
        <p:spPr>
          <a:xfrm>
            <a:off x="1919536" y="817418"/>
            <a:ext cx="8424936" cy="6040582"/>
          </a:xfrm>
        </p:spPr>
        <p:txBody>
          <a:bodyPr>
            <a:normAutofit fontScale="77500" lnSpcReduction="20000"/>
          </a:bodyPr>
          <a:lstStyle/>
          <a:p>
            <a:pPr>
              <a:buNone/>
            </a:pPr>
            <a:r>
              <a:rPr lang="en-US" sz="3600" b="1" dirty="0" err="1">
                <a:solidFill>
                  <a:srgbClr val="C00000"/>
                </a:solidFill>
                <a:latin typeface="Times New Roman" pitchFamily="18" charset="0"/>
                <a:cs typeface="Times New Roman" pitchFamily="18" charset="0"/>
              </a:rPr>
              <a:t>Hypotensive</a:t>
            </a:r>
            <a:r>
              <a:rPr lang="en-US" sz="3600" b="1" dirty="0">
                <a:solidFill>
                  <a:srgbClr val="C00000"/>
                </a:solidFill>
                <a:latin typeface="Times New Roman" pitchFamily="18" charset="0"/>
                <a:cs typeface="Times New Roman" pitchFamily="18" charset="0"/>
              </a:rPr>
              <a:t> shock: </a:t>
            </a:r>
          </a:p>
          <a:p>
            <a:pPr>
              <a:lnSpc>
                <a:spcPct val="120000"/>
              </a:lnSpc>
              <a:spcAft>
                <a:spcPts val="600"/>
              </a:spcAft>
              <a:buNone/>
            </a:pPr>
            <a:r>
              <a:rPr lang="en-US" sz="3300" dirty="0">
                <a:solidFill>
                  <a:srgbClr val="C00000"/>
                </a:solidFill>
                <a:latin typeface="Times New Roman" pitchFamily="18" charset="0"/>
                <a:cs typeface="Times New Roman" pitchFamily="18" charset="0"/>
              </a:rPr>
              <a:t>Results from worsening of compensated shock.</a:t>
            </a:r>
          </a:p>
          <a:p>
            <a:pPr lvl="0"/>
            <a:r>
              <a:rPr lang="en-US" sz="3300" dirty="0">
                <a:latin typeface="Times New Roman" pitchFamily="18" charset="0"/>
                <a:cs typeface="Times New Roman" pitchFamily="18" charset="0"/>
              </a:rPr>
              <a:t>Increasing tachycardia and peripheral vasoconstriction. </a:t>
            </a:r>
          </a:p>
          <a:p>
            <a:pPr lvl="0"/>
            <a:r>
              <a:rPr lang="en-US" sz="3300" dirty="0">
                <a:latin typeface="Times New Roman" pitchFamily="18" charset="0"/>
                <a:cs typeface="Times New Roman" pitchFamily="18" charset="0"/>
              </a:rPr>
              <a:t>Limbs become mottled, cold and clammy.</a:t>
            </a:r>
          </a:p>
          <a:p>
            <a:pPr lvl="0">
              <a:lnSpc>
                <a:spcPct val="120000"/>
              </a:lnSpc>
            </a:pPr>
            <a:r>
              <a:rPr lang="en-US" sz="3300" dirty="0">
                <a:latin typeface="Times New Roman" pitchFamily="18" charset="0"/>
                <a:cs typeface="Times New Roman" pitchFamily="18" charset="0"/>
              </a:rPr>
              <a:t>Breathing becomes more rapid and deep (a compensation for the metabolic acidosis - </a:t>
            </a:r>
            <a:r>
              <a:rPr lang="en-US" sz="3300" dirty="0" err="1">
                <a:latin typeface="Times New Roman" pitchFamily="18" charset="0"/>
                <a:cs typeface="Times New Roman" pitchFamily="18" charset="0"/>
              </a:rPr>
              <a:t>Kussmaul’s</a:t>
            </a:r>
            <a:r>
              <a:rPr lang="en-US" sz="3300" dirty="0">
                <a:latin typeface="Times New Roman" pitchFamily="18" charset="0"/>
                <a:cs typeface="Times New Roman" pitchFamily="18" charset="0"/>
              </a:rPr>
              <a:t> breathing). </a:t>
            </a:r>
          </a:p>
          <a:p>
            <a:pPr>
              <a:lnSpc>
                <a:spcPct val="120000"/>
              </a:lnSpc>
            </a:pPr>
            <a:r>
              <a:rPr lang="en-US" sz="3300" dirty="0">
                <a:latin typeface="Times New Roman" pitchFamily="18" charset="0"/>
                <a:cs typeface="Times New Roman" pitchFamily="18" charset="0"/>
              </a:rPr>
              <a:t>Change in mental state as brain perfusion declines. However, children and young adults may have a clear mental status.</a:t>
            </a:r>
          </a:p>
          <a:p>
            <a:pPr lvl="0">
              <a:lnSpc>
                <a:spcPct val="120000"/>
              </a:lnSpc>
            </a:pPr>
            <a:r>
              <a:rPr lang="en-US" sz="3300" dirty="0">
                <a:latin typeface="Times New Roman" pitchFamily="18" charset="0"/>
                <a:cs typeface="Times New Roman" pitchFamily="18" charset="0"/>
              </a:rPr>
              <a:t>Finally, </a:t>
            </a:r>
            <a:r>
              <a:rPr lang="en-US" sz="3300" dirty="0" err="1">
                <a:latin typeface="Times New Roman" pitchFamily="18" charset="0"/>
                <a:cs typeface="Times New Roman" pitchFamily="18" charset="0"/>
              </a:rPr>
              <a:t>decompensation</a:t>
            </a:r>
            <a:r>
              <a:rPr lang="en-US" sz="3300" dirty="0">
                <a:latin typeface="Times New Roman" pitchFamily="18" charset="0"/>
                <a:cs typeface="Times New Roman" pitchFamily="18" charset="0"/>
              </a:rPr>
              <a:t>, when both systolic and diastolic BPs decrease suddenly. </a:t>
            </a:r>
          </a:p>
          <a:p>
            <a:pPr>
              <a:lnSpc>
                <a:spcPct val="120000"/>
              </a:lnSpc>
            </a:pPr>
            <a:r>
              <a:rPr lang="en-US" sz="3300" dirty="0">
                <a:latin typeface="Times New Roman" pitchFamily="18" charset="0"/>
                <a:cs typeface="Times New Roman" pitchFamily="18" charset="0"/>
              </a:rPr>
              <a:t>Prolonged </a:t>
            </a:r>
            <a:r>
              <a:rPr lang="en-US" sz="3300" dirty="0" err="1">
                <a:latin typeface="Times New Roman" pitchFamily="18" charset="0"/>
                <a:cs typeface="Times New Roman" pitchFamily="18" charset="0"/>
              </a:rPr>
              <a:t>hypotensive</a:t>
            </a:r>
            <a:r>
              <a:rPr lang="en-US" sz="3300" dirty="0">
                <a:latin typeface="Times New Roman" pitchFamily="18" charset="0"/>
                <a:cs typeface="Times New Roman" pitchFamily="18" charset="0"/>
              </a:rPr>
              <a:t> shock and hypoxia lead to severe metabolic acidosis and multiple organ failure and also</a:t>
            </a:r>
            <a:r>
              <a:rPr lang="en-US" sz="3300" b="1" dirty="0">
                <a:latin typeface="Times New Roman" pitchFamily="18" charset="0"/>
                <a:cs typeface="Times New Roman" pitchFamily="18" charset="0"/>
              </a:rPr>
              <a:t> </a:t>
            </a:r>
            <a:r>
              <a:rPr lang="en-US" sz="3300" dirty="0">
                <a:latin typeface="Times New Roman" pitchFamily="18" charset="0"/>
                <a:cs typeface="Times New Roman" pitchFamily="18" charset="0"/>
              </a:rPr>
              <a:t>DIC</a:t>
            </a:r>
            <a:r>
              <a:rPr lang="en-US" sz="3300" b="1" dirty="0">
                <a:latin typeface="Times New Roman" pitchFamily="18" charset="0"/>
                <a:cs typeface="Times New Roman" pitchFamily="18" charset="0"/>
              </a:rPr>
              <a:t>.</a:t>
            </a:r>
            <a:r>
              <a:rPr lang="en-US" sz="3500" b="1" dirty="0">
                <a:latin typeface="Times New Roman" pitchFamily="18" charset="0"/>
                <a:cs typeface="Times New Roman" pitchFamily="18" charset="0"/>
              </a:rPr>
              <a:t> </a:t>
            </a:r>
            <a:endParaRPr lang="en-US" sz="3500" dirty="0">
              <a:latin typeface="Times New Roman" pitchFamily="18" charset="0"/>
              <a:cs typeface="Times New Roman" pitchFamily="18" charset="0"/>
            </a:endParaRPr>
          </a:p>
        </p:txBody>
      </p:sp>
    </p:spTree>
    <p:extLst>
      <p:ext uri="{BB962C8B-B14F-4D97-AF65-F5344CB8AC3E}">
        <p14:creationId xmlns:p14="http://schemas.microsoft.com/office/powerpoint/2010/main" val="14688863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F58DB-D707-4827-BA4A-AAC6EF82A781}"/>
              </a:ext>
            </a:extLst>
          </p:cNvPr>
          <p:cNvSpPr>
            <a:spLocks noGrp="1"/>
          </p:cNvSpPr>
          <p:nvPr>
            <p:ph type="title"/>
          </p:nvPr>
        </p:nvSpPr>
        <p:spPr/>
        <p:txBody>
          <a:bodyPr>
            <a:normAutofit/>
          </a:bodyPr>
          <a:lstStyle/>
          <a:p>
            <a:r>
              <a:rPr lang="en-GB" sz="4000" b="1" dirty="0" err="1">
                <a:solidFill>
                  <a:srgbClr val="C00000"/>
                </a:solidFill>
              </a:rPr>
              <a:t>Hypotensive</a:t>
            </a:r>
            <a:r>
              <a:rPr lang="en-GB" sz="4000" b="1" dirty="0">
                <a:solidFill>
                  <a:srgbClr val="C00000"/>
                </a:solidFill>
              </a:rPr>
              <a:t> shock.......</a:t>
            </a:r>
            <a:r>
              <a:rPr lang="en-GB" sz="2800" i="1" dirty="0">
                <a:solidFill>
                  <a:srgbClr val="C00000"/>
                </a:solidFill>
              </a:rPr>
              <a:t>contd.</a:t>
            </a:r>
          </a:p>
        </p:txBody>
      </p:sp>
      <p:sp>
        <p:nvSpPr>
          <p:cNvPr id="3" name="Content Placeholder 2">
            <a:extLst>
              <a:ext uri="{FF2B5EF4-FFF2-40B4-BE49-F238E27FC236}">
                <a16:creationId xmlns:a16="http://schemas.microsoft.com/office/drawing/2014/main" id="{8ADA7548-330B-42B9-B26C-5662EDE0419E}"/>
              </a:ext>
            </a:extLst>
          </p:cNvPr>
          <p:cNvSpPr>
            <a:spLocks noGrp="1"/>
          </p:cNvSpPr>
          <p:nvPr>
            <p:ph idx="1"/>
          </p:nvPr>
        </p:nvSpPr>
        <p:spPr>
          <a:xfrm>
            <a:off x="640080" y="1825625"/>
            <a:ext cx="10927080" cy="4667246"/>
          </a:xfrm>
        </p:spPr>
        <p:txBody>
          <a:bodyPr>
            <a:normAutofit fontScale="92500" lnSpcReduction="10000"/>
          </a:bodyPr>
          <a:lstStyle/>
          <a:p>
            <a:pPr marL="646430" algn="just">
              <a:lnSpc>
                <a:spcPct val="150000"/>
              </a:lnSpc>
              <a:spcBef>
                <a:spcPts val="0"/>
              </a:spcBef>
            </a:pPr>
            <a:r>
              <a:rPr lang="en-US" b="1" dirty="0">
                <a:effectLst/>
                <a:latin typeface="Calibri" panose="020F0502020204030204" pitchFamily="34" charset="0"/>
                <a:ea typeface="Calibri" panose="020F0502020204030204" pitchFamily="34" charset="0"/>
              </a:rPr>
              <a:t>Hypotension is a late finding </a:t>
            </a:r>
            <a:r>
              <a:rPr lang="en-US" b="0" dirty="0">
                <a:effectLst/>
                <a:latin typeface="Calibri" panose="020F0502020204030204" pitchFamily="34" charset="0"/>
                <a:ea typeface="Calibri" panose="020F0502020204030204" pitchFamily="34" charset="0"/>
              </a:rPr>
              <a:t>and it signals an imminent total cardio-respiratory collapse</a:t>
            </a:r>
            <a:r>
              <a:rPr lang="en-US" b="1" dirty="0">
                <a:effectLst/>
                <a:latin typeface="Calibri" panose="020F0502020204030204" pitchFamily="34" charset="0"/>
                <a:ea typeface="Calibri" panose="020F0502020204030204" pitchFamily="34" charset="0"/>
              </a:rPr>
              <a:t> and hence requires urgent  intervention to prevent mortality.</a:t>
            </a:r>
            <a:endParaRPr lang="en-GB" b="1" dirty="0">
              <a:effectLst/>
              <a:latin typeface="Calibri" panose="020F0502020204030204" pitchFamily="34" charset="0"/>
              <a:ea typeface="Calibri" panose="020F0502020204030204" pitchFamily="34" charset="0"/>
            </a:endParaRPr>
          </a:p>
          <a:p>
            <a:pPr marL="646430" marR="540385" algn="just">
              <a:lnSpc>
                <a:spcPct val="150000"/>
              </a:lnSpc>
              <a:spcBef>
                <a:spcPts val="205"/>
              </a:spcBef>
            </a:pPr>
            <a:r>
              <a:rPr lang="en-US" dirty="0">
                <a:effectLst/>
                <a:latin typeface="Calibri" panose="020F0502020204030204" pitchFamily="34" charset="0"/>
                <a:ea typeface="Calibri" panose="020F0502020204030204" pitchFamily="34" charset="0"/>
              </a:rPr>
              <a:t>Prolonged hypotensive shock and hypoxia lead to severe metabolic acidosis and multiple organ failure. </a:t>
            </a:r>
            <a:r>
              <a:rPr lang="en-US" b="1" dirty="0">
                <a:effectLst/>
                <a:latin typeface="Calibri" panose="020F0502020204030204" pitchFamily="34" charset="0"/>
                <a:ea typeface="Calibri" panose="020F0502020204030204" pitchFamily="34" charset="0"/>
              </a:rPr>
              <a:t>When major bleeding occurs, it is almost always associated with profound shock and can lead to multiple organ failure and advanced disseminated intravascular coagulation. </a:t>
            </a:r>
            <a:endParaRPr lang="en-GB"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6804792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F58DB-D707-4827-BA4A-AAC6EF82A781}"/>
              </a:ext>
            </a:extLst>
          </p:cNvPr>
          <p:cNvSpPr>
            <a:spLocks noGrp="1"/>
          </p:cNvSpPr>
          <p:nvPr>
            <p:ph type="title"/>
          </p:nvPr>
        </p:nvSpPr>
        <p:spPr/>
        <p:txBody>
          <a:bodyPr/>
          <a:lstStyle/>
          <a:p>
            <a:r>
              <a:rPr lang="en-GB" sz="4000" b="1" dirty="0" err="1">
                <a:solidFill>
                  <a:srgbClr val="C00000"/>
                </a:solidFill>
              </a:rPr>
              <a:t>Hypotensive</a:t>
            </a:r>
            <a:r>
              <a:rPr lang="en-GB" sz="4000" b="1" dirty="0">
                <a:solidFill>
                  <a:srgbClr val="C00000"/>
                </a:solidFill>
              </a:rPr>
              <a:t> shock.......</a:t>
            </a:r>
            <a:r>
              <a:rPr lang="en-GB" sz="2800" i="1" dirty="0">
                <a:solidFill>
                  <a:srgbClr val="C00000"/>
                </a:solidFill>
              </a:rPr>
              <a:t>contd.</a:t>
            </a:r>
            <a:endParaRPr lang="en-GB" sz="2800" dirty="0"/>
          </a:p>
        </p:txBody>
      </p:sp>
      <p:sp>
        <p:nvSpPr>
          <p:cNvPr id="3" name="Content Placeholder 2">
            <a:extLst>
              <a:ext uri="{FF2B5EF4-FFF2-40B4-BE49-F238E27FC236}">
                <a16:creationId xmlns:a16="http://schemas.microsoft.com/office/drawing/2014/main" id="{8ADA7548-330B-42B9-B26C-5662EDE0419E}"/>
              </a:ext>
            </a:extLst>
          </p:cNvPr>
          <p:cNvSpPr>
            <a:spLocks noGrp="1"/>
          </p:cNvSpPr>
          <p:nvPr>
            <p:ph idx="1"/>
          </p:nvPr>
        </p:nvSpPr>
        <p:spPr>
          <a:xfrm>
            <a:off x="640080" y="1825625"/>
            <a:ext cx="10927080" cy="4667246"/>
          </a:xfrm>
        </p:spPr>
        <p:txBody>
          <a:bodyPr>
            <a:normAutofit/>
          </a:bodyPr>
          <a:lstStyle/>
          <a:p>
            <a:pPr marL="646430" marR="541020" algn="just">
              <a:lnSpc>
                <a:spcPct val="115000"/>
              </a:lnSpc>
              <a:spcBef>
                <a:spcPts val="595"/>
              </a:spcBef>
              <a:spcAft>
                <a:spcPts val="15"/>
              </a:spcAft>
            </a:pPr>
            <a:r>
              <a:rPr lang="en-US" dirty="0">
                <a:effectLst/>
                <a:latin typeface="Calibri" panose="020F0502020204030204" pitchFamily="34" charset="0"/>
                <a:ea typeface="Calibri" panose="020F0502020204030204" pitchFamily="34" charset="0"/>
              </a:rPr>
              <a:t>Massive bleeding may occur without prolonged shock in instances when </a:t>
            </a:r>
            <a:r>
              <a:rPr lang="en-US" b="1" dirty="0">
                <a:effectLst/>
                <a:latin typeface="Calibri" panose="020F0502020204030204" pitchFamily="34" charset="0"/>
                <a:ea typeface="Calibri" panose="020F0502020204030204" pitchFamily="34" charset="0"/>
              </a:rPr>
              <a:t>NSAID or corticosteroids have been taken</a:t>
            </a:r>
            <a:r>
              <a:rPr lang="en-US" dirty="0">
                <a:effectLst/>
                <a:latin typeface="Calibri" panose="020F0502020204030204" pitchFamily="34" charset="0"/>
                <a:ea typeface="Calibri" panose="020F0502020204030204" pitchFamily="34" charset="0"/>
              </a:rPr>
              <a:t>. </a:t>
            </a:r>
          </a:p>
          <a:p>
            <a:pPr marL="646430" marR="541020" algn="just">
              <a:lnSpc>
                <a:spcPct val="115000"/>
              </a:lnSpc>
              <a:spcBef>
                <a:spcPts val="595"/>
              </a:spcBef>
              <a:spcAft>
                <a:spcPts val="15"/>
              </a:spcAft>
            </a:pPr>
            <a:r>
              <a:rPr lang="en-US" dirty="0">
                <a:effectLst/>
                <a:latin typeface="Calibri" panose="020F0502020204030204" pitchFamily="34" charset="0"/>
                <a:ea typeface="Calibri" panose="020F0502020204030204" pitchFamily="34" charset="0"/>
              </a:rPr>
              <a:t>Acute liver and renal failure, encephalopathy and cardiomyopathy may be present in severe shock; or even in the absence of shock. </a:t>
            </a:r>
            <a:r>
              <a:rPr lang="en-US" b="1" dirty="0">
                <a:effectLst/>
                <a:latin typeface="Calibri" panose="020F0502020204030204" pitchFamily="34" charset="0"/>
                <a:ea typeface="Calibri" panose="020F0502020204030204" pitchFamily="34" charset="0"/>
              </a:rPr>
              <a:t>However, most deaths from dengue occur in patients with profound and prolonged shock resulting from plasma leakage and complicated by bleeding and/or fluid imbalance</a:t>
            </a:r>
            <a:r>
              <a:rPr lang="en-US" dirty="0">
                <a:effectLst/>
                <a:latin typeface="Calibri" panose="020F0502020204030204" pitchFamily="34" charset="0"/>
                <a:ea typeface="Calibri" panose="020F0502020204030204" pitchFamily="34" charset="0"/>
              </a:rPr>
              <a:t>.</a:t>
            </a:r>
            <a:endParaRPr lang="en-GB"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1191151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6F20D-95AC-8408-6980-2785BE476BF4}"/>
              </a:ext>
            </a:extLst>
          </p:cNvPr>
          <p:cNvSpPr>
            <a:spLocks noGrp="1"/>
          </p:cNvSpPr>
          <p:nvPr>
            <p:ph type="title"/>
          </p:nvPr>
        </p:nvSpPr>
        <p:spPr>
          <a:xfrm>
            <a:off x="644893" y="365129"/>
            <a:ext cx="10708907" cy="597397"/>
          </a:xfrm>
        </p:spPr>
        <p:txBody>
          <a:bodyPr>
            <a:normAutofit fontScale="90000"/>
          </a:bodyPr>
          <a:lstStyle/>
          <a:p>
            <a:pPr algn="ctr"/>
            <a:r>
              <a:rPr lang="en-US" dirty="0"/>
              <a:t>Case study</a:t>
            </a:r>
          </a:p>
        </p:txBody>
      </p:sp>
      <p:sp>
        <p:nvSpPr>
          <p:cNvPr id="3" name="Content Placeholder 2">
            <a:extLst>
              <a:ext uri="{FF2B5EF4-FFF2-40B4-BE49-F238E27FC236}">
                <a16:creationId xmlns:a16="http://schemas.microsoft.com/office/drawing/2014/main" id="{E6F596B6-2AC4-A8C1-C75F-6540E93296F3}"/>
              </a:ext>
            </a:extLst>
          </p:cNvPr>
          <p:cNvSpPr>
            <a:spLocks noGrp="1"/>
          </p:cNvSpPr>
          <p:nvPr>
            <p:ph idx="1"/>
          </p:nvPr>
        </p:nvSpPr>
        <p:spPr>
          <a:xfrm>
            <a:off x="838200" y="962526"/>
            <a:ext cx="10515600" cy="5214437"/>
          </a:xfrm>
        </p:spPr>
        <p:txBody>
          <a:bodyPr>
            <a:normAutofit/>
          </a:bodyPr>
          <a:lstStyle/>
          <a:p>
            <a:r>
              <a:rPr lang="en-US" sz="2400" dirty="0"/>
              <a:t>A 19 year old girl is brought to the emergency at night with history of profound weakness and dizziness. On examination the patient is conscious and alert. </a:t>
            </a:r>
          </a:p>
          <a:p>
            <a:r>
              <a:rPr lang="en-US" sz="2400" dirty="0"/>
              <a:t>Blood pressure - 88/66 mmHg</a:t>
            </a:r>
          </a:p>
          <a:p>
            <a:r>
              <a:rPr lang="en-US" sz="2400" dirty="0"/>
              <a:t>Pulse – 116/min</a:t>
            </a:r>
          </a:p>
          <a:p>
            <a:r>
              <a:rPr lang="en-US" sz="2400" dirty="0"/>
              <a:t>Respiration  - 28/ min</a:t>
            </a:r>
          </a:p>
          <a:p>
            <a:r>
              <a:rPr lang="en-US" sz="2400" dirty="0"/>
              <a:t>Temperature – 97</a:t>
            </a:r>
            <a:r>
              <a:rPr lang="en-US" sz="2400" baseline="30000" dirty="0"/>
              <a:t>o </a:t>
            </a:r>
            <a:r>
              <a:rPr lang="en-US" sz="2400" dirty="0"/>
              <a:t>F </a:t>
            </a:r>
          </a:p>
          <a:p>
            <a:r>
              <a:rPr lang="en-US" sz="2400" dirty="0"/>
              <a:t>The relatives gave a history that she was running a temperature for the last three days. She was treated by a local doctor who had prescribed paracetamol and antibiotics. No blood investigations were advised. </a:t>
            </a:r>
          </a:p>
          <a:p>
            <a:r>
              <a:rPr lang="en-US" sz="2400" dirty="0"/>
              <a:t>What will be your approach to this patient? </a:t>
            </a:r>
          </a:p>
        </p:txBody>
      </p:sp>
    </p:spTree>
    <p:extLst>
      <p:ext uri="{BB962C8B-B14F-4D97-AF65-F5344CB8AC3E}">
        <p14:creationId xmlns:p14="http://schemas.microsoft.com/office/powerpoint/2010/main" val="2719209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548"/>
            <a:ext cx="10363200" cy="2333876"/>
          </a:xfrm>
        </p:spPr>
        <p:txBody>
          <a:bodyPr>
            <a:normAutofit/>
          </a:bodyPr>
          <a:lstStyle/>
          <a:p>
            <a:r>
              <a:rPr lang="en-US" b="1" dirty="0">
                <a:ln w="0"/>
                <a:solidFill>
                  <a:schemeClr val="accent2">
                    <a:lumMod val="75000"/>
                  </a:schemeClr>
                </a:solidFill>
                <a:latin typeface="Times New Roman" panose="02020603050405020304" pitchFamily="18" charset="0"/>
                <a:cs typeface="Times New Roman" panose="02020603050405020304" pitchFamily="18" charset="0"/>
              </a:rPr>
              <a:t>Dengue- Risk Stratification, Clinical </a:t>
            </a:r>
            <a:r>
              <a:rPr lang="en-US" b="1" dirty="0" err="1">
                <a:ln w="0"/>
                <a:solidFill>
                  <a:schemeClr val="accent2">
                    <a:lumMod val="75000"/>
                  </a:schemeClr>
                </a:solidFill>
                <a:latin typeface="Times New Roman" panose="02020603050405020304" pitchFamily="18" charset="0"/>
                <a:cs typeface="Times New Roman" panose="02020603050405020304" pitchFamily="18" charset="0"/>
              </a:rPr>
              <a:t>Evaluation,Laboratory</a:t>
            </a:r>
            <a:r>
              <a:rPr lang="en-US" b="1" dirty="0">
                <a:ln w="0"/>
                <a:solidFill>
                  <a:schemeClr val="accent2">
                    <a:lumMod val="75000"/>
                  </a:schemeClr>
                </a:solidFill>
                <a:latin typeface="Times New Roman" panose="02020603050405020304" pitchFamily="18" charset="0"/>
                <a:cs typeface="Times New Roman" panose="02020603050405020304" pitchFamily="18" charset="0"/>
              </a:rPr>
              <a:t> </a:t>
            </a:r>
            <a:r>
              <a:rPr lang="en-US" b="1" dirty="0" err="1">
                <a:ln w="0"/>
                <a:solidFill>
                  <a:schemeClr val="accent2">
                    <a:lumMod val="75000"/>
                  </a:schemeClr>
                </a:solidFill>
                <a:latin typeface="Times New Roman" panose="02020603050405020304" pitchFamily="18" charset="0"/>
                <a:cs typeface="Times New Roman" panose="02020603050405020304" pitchFamily="18" charset="0"/>
              </a:rPr>
              <a:t>Invesigation</a:t>
            </a:r>
            <a:r>
              <a:rPr lang="en-US" b="1" dirty="0">
                <a:ln w="0"/>
                <a:solidFill>
                  <a:schemeClr val="accent2">
                    <a:lumMod val="75000"/>
                  </a:schemeClr>
                </a:solidFill>
                <a:latin typeface="Times New Roman" panose="02020603050405020304" pitchFamily="18" charset="0"/>
                <a:cs typeface="Times New Roman" panose="02020603050405020304" pitchFamily="18" charset="0"/>
              </a:rPr>
              <a:t>, Differential Diagnosis</a:t>
            </a:r>
            <a:endParaRPr lang="en-US" dirty="0"/>
          </a:p>
        </p:txBody>
      </p:sp>
    </p:spTree>
    <p:extLst>
      <p:ext uri="{BB962C8B-B14F-4D97-AF65-F5344CB8AC3E}">
        <p14:creationId xmlns:p14="http://schemas.microsoft.com/office/powerpoint/2010/main" val="39851698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03514" y="933698"/>
            <a:ext cx="8784976" cy="5226046"/>
          </a:xfrm>
          <a:prstGeom prst="rect">
            <a:avLst/>
          </a:prstGeom>
          <a:noFill/>
        </p:spPr>
        <p:txBody>
          <a:bodyPr wrap="square" rtlCol="0">
            <a:spAutoFit/>
          </a:bodyPr>
          <a:lstStyle/>
          <a:p>
            <a:pPr marL="342900" indent="-342900">
              <a:lnSpc>
                <a:spcPct val="110000"/>
              </a:lnSpc>
              <a:spcAft>
                <a:spcPts val="600"/>
              </a:spcAft>
              <a:buFont typeface="Wingdings" panose="05000000000000000000" pitchFamily="2" charset="2"/>
              <a:buChar char="Ø"/>
            </a:pPr>
            <a:r>
              <a:rPr lang="en-US" sz="2300" b="1" u="sng" dirty="0">
                <a:solidFill>
                  <a:srgbClr val="C00000"/>
                </a:solidFill>
                <a:effectLst>
                  <a:outerShdw blurRad="38100" dist="38100" dir="2700000" algn="tl">
                    <a:srgbClr val="000000">
                      <a:alpha val="43137"/>
                    </a:srgbClr>
                  </a:outerShdw>
                </a:effectLst>
                <a:latin typeface="Times New Roman" panose="02020603050405020304" pitchFamily="18" charset="0"/>
                <a:ea typeface="Arial"/>
                <a:cs typeface="Times New Roman" panose="02020603050405020304" pitchFamily="18" charset="0"/>
              </a:rPr>
              <a:t>Complete Blood Count (CBC)</a:t>
            </a:r>
            <a:r>
              <a:rPr lang="en-US" sz="2300" b="1" dirty="0">
                <a:solidFill>
                  <a:srgbClr val="C00000"/>
                </a:solidFill>
                <a:effectLst>
                  <a:outerShdw blurRad="38100" dist="38100" dir="2700000" algn="tl">
                    <a:srgbClr val="000000">
                      <a:alpha val="43137"/>
                    </a:srgbClr>
                  </a:outerShdw>
                </a:effectLst>
                <a:latin typeface="Times New Roman" panose="02020603050405020304" pitchFamily="18" charset="0"/>
                <a:ea typeface="Arial"/>
                <a:cs typeface="Times New Roman" panose="02020603050405020304" pitchFamily="18" charset="0"/>
              </a:rPr>
              <a:t> </a:t>
            </a:r>
            <a:r>
              <a:rPr lang="en-US" sz="2000" b="1" dirty="0">
                <a:solidFill>
                  <a:srgbClr val="C00000"/>
                </a:solidFill>
                <a:latin typeface="Times New Roman" pitchFamily="18" charset="0"/>
                <a:ea typeface="Calibri" panose="020F0502020204030204" pitchFamily="34" charset="0"/>
                <a:cs typeface="Times New Roman" pitchFamily="18" charset="0"/>
              </a:rPr>
              <a:t>(including WBC count, platelets, </a:t>
            </a:r>
            <a:r>
              <a:rPr lang="en-US" sz="2000" b="1" dirty="0" err="1">
                <a:solidFill>
                  <a:srgbClr val="C00000"/>
                </a:solidFill>
                <a:latin typeface="Times New Roman" pitchFamily="18" charset="0"/>
                <a:ea typeface="Calibri" panose="020F0502020204030204" pitchFamily="34" charset="0"/>
                <a:cs typeface="Times New Roman" pitchFamily="18" charset="0"/>
              </a:rPr>
              <a:t>Haematocrit</a:t>
            </a:r>
            <a:r>
              <a:rPr lang="en-US" sz="2000" b="1" dirty="0">
                <a:solidFill>
                  <a:srgbClr val="C00000"/>
                </a:solidFill>
                <a:latin typeface="Times New Roman" pitchFamily="18" charset="0"/>
                <a:ea typeface="Calibri" panose="020F0502020204030204" pitchFamily="34" charset="0"/>
                <a:cs typeface="Times New Roman" pitchFamily="18" charset="0"/>
              </a:rPr>
              <a:t>/PCV) </a:t>
            </a:r>
            <a:r>
              <a:rPr lang="en-US" sz="2300" b="1" u="sng" dirty="0">
                <a:solidFill>
                  <a:srgbClr val="C00000"/>
                </a:solidFill>
                <a:effectLst>
                  <a:outerShdw blurRad="38100" dist="38100" dir="2700000" algn="tl">
                    <a:srgbClr val="000000">
                      <a:alpha val="43137"/>
                    </a:srgbClr>
                  </a:outerShdw>
                </a:effectLst>
                <a:latin typeface="Times New Roman" pitchFamily="18" charset="0"/>
                <a:ea typeface="Arial"/>
                <a:cs typeface="Times New Roman" pitchFamily="18" charset="0"/>
              </a:rPr>
              <a:t>:</a:t>
            </a:r>
          </a:p>
          <a:p>
            <a:pPr indent="339725">
              <a:lnSpc>
                <a:spcPct val="110000"/>
              </a:lnSpc>
              <a:spcAft>
                <a:spcPts val="600"/>
              </a:spcAft>
            </a:pPr>
            <a:r>
              <a:rPr lang="en-US" sz="2300" dirty="0">
                <a:solidFill>
                  <a:prstClr val="black"/>
                </a:solidFill>
                <a:latin typeface="Times New Roman" panose="02020603050405020304" pitchFamily="18" charset="0"/>
                <a:ea typeface="Arial"/>
                <a:cs typeface="Times New Roman" panose="02020603050405020304" pitchFamily="18" charset="0"/>
              </a:rPr>
              <a:t>-Should be done at the </a:t>
            </a:r>
            <a:r>
              <a:rPr lang="en-US" sz="2300" dirty="0">
                <a:solidFill>
                  <a:srgbClr val="C00000"/>
                </a:solidFill>
                <a:latin typeface="Times New Roman" panose="02020603050405020304" pitchFamily="18" charset="0"/>
                <a:ea typeface="Arial"/>
                <a:cs typeface="Times New Roman" panose="02020603050405020304" pitchFamily="18" charset="0"/>
              </a:rPr>
              <a:t>first visit</a:t>
            </a:r>
            <a:r>
              <a:rPr lang="en-US" sz="2300" dirty="0">
                <a:solidFill>
                  <a:prstClr val="black"/>
                </a:solidFill>
                <a:latin typeface="Times New Roman" panose="02020603050405020304" pitchFamily="18" charset="0"/>
                <a:ea typeface="Arial"/>
                <a:cs typeface="Times New Roman" panose="02020603050405020304" pitchFamily="18" charset="0"/>
              </a:rPr>
              <a:t> to establish the baseline hematocrit </a:t>
            </a:r>
          </a:p>
          <a:p>
            <a:pPr marL="339725">
              <a:lnSpc>
                <a:spcPct val="110000"/>
              </a:lnSpc>
              <a:spcAft>
                <a:spcPts val="600"/>
              </a:spcAft>
            </a:pPr>
            <a:r>
              <a:rPr lang="en-US" sz="2300" dirty="0">
                <a:solidFill>
                  <a:prstClr val="black"/>
                </a:solidFill>
                <a:latin typeface="Times New Roman" panose="02020603050405020304" pitchFamily="18" charset="0"/>
                <a:ea typeface="Arial"/>
                <a:cs typeface="Times New Roman" panose="02020603050405020304" pitchFamily="18" charset="0"/>
              </a:rPr>
              <a:t>-</a:t>
            </a:r>
            <a:r>
              <a:rPr lang="en-US" sz="2300" dirty="0" err="1">
                <a:solidFill>
                  <a:prstClr val="black"/>
                </a:solidFill>
                <a:latin typeface="Times New Roman" panose="02020603050405020304" pitchFamily="18" charset="0"/>
                <a:ea typeface="Arial"/>
                <a:cs typeface="Times New Roman" panose="02020603050405020304" pitchFamily="18" charset="0"/>
              </a:rPr>
              <a:t>Hct</a:t>
            </a:r>
            <a:r>
              <a:rPr lang="en-US" sz="2300" dirty="0">
                <a:solidFill>
                  <a:prstClr val="black"/>
                </a:solidFill>
                <a:latin typeface="Times New Roman" panose="02020603050405020304" pitchFamily="18" charset="0"/>
                <a:ea typeface="Arial"/>
                <a:cs typeface="Times New Roman" panose="02020603050405020304" pitchFamily="18" charset="0"/>
              </a:rPr>
              <a:t> in the early febrile phase can be used as the patient’s own baseline. Should be repeated after the 3rd day of illness or with warning signs and with risk factors for severe disease</a:t>
            </a:r>
          </a:p>
          <a:p>
            <a:pPr marL="339725">
              <a:lnSpc>
                <a:spcPct val="110000"/>
              </a:lnSpc>
              <a:spcAft>
                <a:spcPts val="600"/>
              </a:spcAft>
            </a:pPr>
            <a:r>
              <a:rPr lang="en-US" sz="2300" dirty="0">
                <a:solidFill>
                  <a:prstClr val="black"/>
                </a:solidFill>
                <a:latin typeface="Times New Roman" panose="02020603050405020304" pitchFamily="18" charset="0"/>
                <a:ea typeface="Calibri"/>
                <a:cs typeface="Times New Roman" panose="02020603050405020304" pitchFamily="18" charset="0"/>
              </a:rPr>
              <a:t>-</a:t>
            </a:r>
            <a:r>
              <a:rPr lang="en-US" sz="2300" dirty="0">
                <a:solidFill>
                  <a:prstClr val="black"/>
                </a:solidFill>
                <a:latin typeface="Times New Roman" panose="02020603050405020304" pitchFamily="18" charset="0"/>
                <a:ea typeface="Arial"/>
                <a:cs typeface="Times New Roman" panose="02020603050405020304" pitchFamily="18" charset="0"/>
              </a:rPr>
              <a:t>In the absence of baseline </a:t>
            </a:r>
            <a:r>
              <a:rPr lang="en-US" sz="2300" dirty="0" err="1">
                <a:solidFill>
                  <a:prstClr val="black"/>
                </a:solidFill>
                <a:latin typeface="Times New Roman" panose="02020603050405020304" pitchFamily="18" charset="0"/>
                <a:ea typeface="Arial"/>
                <a:cs typeface="Times New Roman" panose="02020603050405020304" pitchFamily="18" charset="0"/>
              </a:rPr>
              <a:t>haematocrit</a:t>
            </a:r>
            <a:r>
              <a:rPr lang="en-US" sz="2300" dirty="0">
                <a:solidFill>
                  <a:prstClr val="black"/>
                </a:solidFill>
                <a:latin typeface="Times New Roman" panose="02020603050405020304" pitchFamily="18" charset="0"/>
                <a:ea typeface="Arial"/>
                <a:cs typeface="Times New Roman" panose="02020603050405020304" pitchFamily="18" charset="0"/>
              </a:rPr>
              <a:t>, age-specific population </a:t>
            </a:r>
            <a:r>
              <a:rPr lang="en-US" sz="2300" dirty="0" err="1">
                <a:solidFill>
                  <a:prstClr val="black"/>
                </a:solidFill>
                <a:latin typeface="Times New Roman" panose="02020603050405020304" pitchFamily="18" charset="0"/>
                <a:ea typeface="Arial"/>
                <a:cs typeface="Times New Roman" panose="02020603050405020304" pitchFamily="18" charset="0"/>
              </a:rPr>
              <a:t>haematocrit</a:t>
            </a:r>
            <a:r>
              <a:rPr lang="en-US" sz="2300" dirty="0">
                <a:solidFill>
                  <a:prstClr val="black"/>
                </a:solidFill>
                <a:latin typeface="Times New Roman" panose="02020603050405020304" pitchFamily="18" charset="0"/>
                <a:ea typeface="Arial"/>
                <a:cs typeface="Times New Roman" panose="02020603050405020304" pitchFamily="18" charset="0"/>
              </a:rPr>
              <a:t> levels can be used as a surrogate during the critical phase</a:t>
            </a:r>
          </a:p>
          <a:p>
            <a:pPr marL="339725">
              <a:lnSpc>
                <a:spcPct val="110000"/>
              </a:lnSpc>
              <a:spcAft>
                <a:spcPts val="600"/>
              </a:spcAft>
            </a:pPr>
            <a:r>
              <a:rPr lang="en-US" sz="2300" dirty="0">
                <a:solidFill>
                  <a:prstClr val="black"/>
                </a:solidFill>
                <a:latin typeface="Times New Roman" panose="02020603050405020304" pitchFamily="18" charset="0"/>
                <a:ea typeface="Arial"/>
                <a:cs typeface="Times New Roman" panose="02020603050405020304" pitchFamily="18" charset="0"/>
              </a:rPr>
              <a:t>-</a:t>
            </a:r>
            <a:r>
              <a:rPr lang="en-US" sz="2300" dirty="0">
                <a:solidFill>
                  <a:srgbClr val="C00000"/>
                </a:solidFill>
                <a:effectLst>
                  <a:outerShdw blurRad="38100" dist="38100" dir="2700000" algn="tl">
                    <a:srgbClr val="000000">
                      <a:alpha val="43137"/>
                    </a:srgbClr>
                  </a:outerShdw>
                </a:effectLst>
                <a:latin typeface="Times New Roman" panose="02020603050405020304" pitchFamily="18" charset="0"/>
                <a:ea typeface="Arial"/>
                <a:cs typeface="Times New Roman" panose="02020603050405020304" pitchFamily="18" charset="0"/>
              </a:rPr>
              <a:t>HCT value of &gt;40% in female adults and children aged &lt;12 years and &gt;45% in male adults should raise the suspicion of plasma leakage</a:t>
            </a:r>
            <a:r>
              <a:rPr lang="en-US" sz="2300" dirty="0">
                <a:solidFill>
                  <a:prstClr val="black"/>
                </a:solidFill>
                <a:latin typeface="Times New Roman" panose="02020603050405020304" pitchFamily="18" charset="0"/>
                <a:ea typeface="Arial"/>
                <a:cs typeface="Times New Roman" panose="02020603050405020304" pitchFamily="18" charset="0"/>
              </a:rPr>
              <a:t>	</a:t>
            </a:r>
          </a:p>
          <a:p>
            <a:pPr marL="339725">
              <a:lnSpc>
                <a:spcPct val="110000"/>
              </a:lnSpc>
              <a:spcAft>
                <a:spcPts val="600"/>
              </a:spcAft>
            </a:pPr>
            <a:r>
              <a:rPr lang="en-US" sz="2300" dirty="0">
                <a:solidFill>
                  <a:prstClr val="black"/>
                </a:solidFill>
                <a:latin typeface="Times New Roman" panose="02020603050405020304" pitchFamily="18" charset="0"/>
                <a:ea typeface="Arial"/>
                <a:cs typeface="Times New Roman" panose="02020603050405020304" pitchFamily="18" charset="0"/>
              </a:rPr>
              <a:t>-</a:t>
            </a:r>
            <a:r>
              <a:rPr lang="en-US" sz="2300" b="1" dirty="0">
                <a:solidFill>
                  <a:prstClr val="black"/>
                </a:solidFill>
                <a:latin typeface="Times New Roman" panose="02020603050405020304" pitchFamily="18" charset="0"/>
                <a:ea typeface="Arial"/>
                <a:cs typeface="Times New Roman" panose="02020603050405020304" pitchFamily="18" charset="0"/>
              </a:rPr>
              <a:t>Leucopenia usually precedes the onset of the critical phase</a:t>
            </a:r>
            <a:r>
              <a:rPr lang="en-US" sz="2300" dirty="0">
                <a:solidFill>
                  <a:prstClr val="black"/>
                </a:solidFill>
                <a:latin typeface="Times New Roman" panose="02020603050405020304" pitchFamily="18" charset="0"/>
                <a:ea typeface="Arial"/>
                <a:cs typeface="Times New Roman" panose="02020603050405020304" pitchFamily="18" charset="0"/>
              </a:rPr>
              <a:t> </a:t>
            </a:r>
          </a:p>
        </p:txBody>
      </p:sp>
      <p:sp>
        <p:nvSpPr>
          <p:cNvPr id="3" name="TextBox 2"/>
          <p:cNvSpPr txBox="1"/>
          <p:nvPr/>
        </p:nvSpPr>
        <p:spPr>
          <a:xfrm>
            <a:off x="1689657" y="119365"/>
            <a:ext cx="8712968" cy="646331"/>
          </a:xfrm>
          <a:prstGeom prst="rect">
            <a:avLst/>
          </a:prstGeom>
          <a:solidFill>
            <a:schemeClr val="tx2">
              <a:lumMod val="75000"/>
            </a:schemeClr>
          </a:solidFill>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US" sz="3600" dirty="0">
                <a:solidFill>
                  <a:prstClr val="white"/>
                </a:solidFill>
                <a:latin typeface="Times New Roman" panose="02020603050405020304" pitchFamily="18" charset="0"/>
                <a:cs typeface="Times New Roman" panose="02020603050405020304" pitchFamily="18" charset="0"/>
              </a:rPr>
              <a:t>Laboratory Investigations </a:t>
            </a:r>
          </a:p>
        </p:txBody>
      </p:sp>
    </p:spTree>
    <p:extLst>
      <p:ext uri="{BB962C8B-B14F-4D97-AF65-F5344CB8AC3E}">
        <p14:creationId xmlns:p14="http://schemas.microsoft.com/office/powerpoint/2010/main" val="17400529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a16="http://schemas.microsoft.com/office/drawing/2014/main" id="{0600A614-76F9-4A80-9952-2B05FE5C5618}"/>
              </a:ext>
            </a:extLst>
          </p:cNvPr>
          <p:cNvSpPr>
            <a:spLocks noGrp="1" noChangeArrowheads="1"/>
          </p:cNvSpPr>
          <p:nvPr>
            <p:ph type="title"/>
          </p:nvPr>
        </p:nvSpPr>
        <p:spPr>
          <a:xfrm>
            <a:off x="1847530" y="116783"/>
            <a:ext cx="8496944" cy="700636"/>
          </a:xfrm>
          <a:solidFill>
            <a:schemeClr val="tx2">
              <a:lumMod val="75000"/>
            </a:schemeClr>
          </a:solidFill>
        </p:spPr>
        <p:style>
          <a:lnRef idx="3">
            <a:schemeClr val="lt1"/>
          </a:lnRef>
          <a:fillRef idx="1">
            <a:schemeClr val="accent5"/>
          </a:fillRef>
          <a:effectRef idx="1">
            <a:schemeClr val="accent5"/>
          </a:effectRef>
          <a:fontRef idx="minor">
            <a:schemeClr val="lt1"/>
          </a:fontRef>
        </p:style>
        <p:txBody>
          <a:bodyPr>
            <a:normAutofit/>
          </a:bodyPr>
          <a:lstStyle/>
          <a:p>
            <a:pPr algn="ctr">
              <a:defRPr/>
            </a:pPr>
            <a:r>
              <a:rPr lang="en-US" sz="3600" b="1" dirty="0">
                <a:latin typeface="Times New Roman" panose="02020603050405020304" pitchFamily="18" charset="0"/>
                <a:cs typeface="Times New Roman" panose="02020603050405020304" pitchFamily="18" charset="0"/>
              </a:rPr>
              <a:t>Other </a:t>
            </a:r>
            <a:r>
              <a:rPr lang="en-US" sz="3600" b="1" dirty="0" err="1">
                <a:latin typeface="Times New Roman" panose="02020603050405020304" pitchFamily="18" charset="0"/>
                <a:cs typeface="Times New Roman" panose="02020603050405020304" pitchFamily="18" charset="0"/>
              </a:rPr>
              <a:t>haematological</a:t>
            </a:r>
            <a:r>
              <a:rPr lang="en-US" sz="3600" b="1" dirty="0">
                <a:latin typeface="Times New Roman" panose="02020603050405020304" pitchFamily="18" charset="0"/>
                <a:cs typeface="Times New Roman" panose="02020603050405020304" pitchFamily="18" charset="0"/>
              </a:rPr>
              <a:t> features</a:t>
            </a:r>
          </a:p>
        </p:txBody>
      </p:sp>
      <p:sp>
        <p:nvSpPr>
          <p:cNvPr id="33795" name="Rectangle 3">
            <a:extLst>
              <a:ext uri="{FF2B5EF4-FFF2-40B4-BE49-F238E27FC236}">
                <a16:creationId xmlns:a16="http://schemas.microsoft.com/office/drawing/2014/main" id="{44E12CE6-5E19-476A-84C0-B74E59B72210}"/>
              </a:ext>
            </a:extLst>
          </p:cNvPr>
          <p:cNvSpPr>
            <a:spLocks noGrp="1" noChangeArrowheads="1"/>
          </p:cNvSpPr>
          <p:nvPr>
            <p:ph idx="1"/>
          </p:nvPr>
        </p:nvSpPr>
        <p:spPr>
          <a:xfrm>
            <a:off x="2063553" y="1340768"/>
            <a:ext cx="8136904" cy="3096344"/>
          </a:xfrm>
        </p:spPr>
        <p:txBody>
          <a:bodyPr>
            <a:normAutofit fontScale="40000" lnSpcReduction="20000"/>
          </a:bodyPr>
          <a:lstStyle/>
          <a:p>
            <a:pPr eaLnBrk="1" hangingPunct="1">
              <a:lnSpc>
                <a:spcPct val="150000"/>
              </a:lnSpc>
            </a:pPr>
            <a:r>
              <a:rPr lang="en-US" altLang="en-US" sz="6000" dirty="0">
                <a:latin typeface="Times New Roman" panose="02020603050405020304" pitchFamily="18" charset="0"/>
                <a:cs typeface="Times New Roman" panose="02020603050405020304" pitchFamily="18" charset="0"/>
              </a:rPr>
              <a:t>Leukopenia with Relative Lymphocytosis</a:t>
            </a:r>
          </a:p>
          <a:p>
            <a:pPr eaLnBrk="1" hangingPunct="1">
              <a:lnSpc>
                <a:spcPct val="150000"/>
              </a:lnSpc>
            </a:pPr>
            <a:r>
              <a:rPr lang="en-US" altLang="en-US" sz="6000" dirty="0">
                <a:latin typeface="Times New Roman" panose="02020603050405020304" pitchFamily="18" charset="0"/>
                <a:cs typeface="Times New Roman" panose="02020603050405020304" pitchFamily="18" charset="0"/>
              </a:rPr>
              <a:t>Thrombocytopenia (&lt; 100,000 per mm3)</a:t>
            </a:r>
          </a:p>
          <a:p>
            <a:pPr marL="449263" indent="-449263">
              <a:lnSpc>
                <a:spcPct val="150000"/>
              </a:lnSpc>
              <a:buNone/>
            </a:pPr>
            <a:r>
              <a:rPr lang="en-US" sz="6000" b="1" dirty="0">
                <a:solidFill>
                  <a:srgbClr val="C00000"/>
                </a:solidFill>
                <a:latin typeface="Times New Roman" panose="02020603050405020304" pitchFamily="18" charset="0"/>
                <a:ea typeface="Times New Roman"/>
                <a:cs typeface="Times New Roman" panose="02020603050405020304" pitchFamily="18" charset="0"/>
              </a:rPr>
              <a:t>     (</a:t>
            </a:r>
            <a:r>
              <a:rPr lang="en-US" sz="6000" b="1" dirty="0">
                <a:solidFill>
                  <a:srgbClr val="C00000"/>
                </a:solidFill>
                <a:effectLst>
                  <a:outerShdw blurRad="38100" dist="38100" dir="2700000" algn="tl">
                    <a:srgbClr val="000000">
                      <a:alpha val="43137"/>
                    </a:srgbClr>
                  </a:outerShdw>
                </a:effectLst>
                <a:latin typeface="Times New Roman" panose="02020603050405020304" pitchFamily="18" charset="0"/>
                <a:ea typeface="Times New Roman"/>
                <a:cs typeface="Times New Roman" panose="02020603050405020304" pitchFamily="18" charset="0"/>
              </a:rPr>
              <a:t>A decreasing WBC and platelet count makes the diagnosis of   dengue very likely and r</a:t>
            </a:r>
            <a:r>
              <a:rPr lang="en-US" sz="6000" b="1" dirty="0">
                <a:solidFill>
                  <a:srgbClr val="C00000"/>
                </a:solidFill>
                <a:effectLst>
                  <a:outerShdw blurRad="38100" dist="38100" dir="2700000" algn="tl">
                    <a:srgbClr val="000000">
                      <a:alpha val="43137"/>
                    </a:srgbClr>
                  </a:outerShdw>
                </a:effectLst>
                <a:latin typeface="Times New Roman" panose="02020603050405020304" pitchFamily="18" charset="0"/>
                <a:ea typeface="Arial"/>
                <a:cs typeface="Times New Roman" panose="02020603050405020304" pitchFamily="18" charset="0"/>
              </a:rPr>
              <a:t>apid decrease in platelet count with concomitant rising </a:t>
            </a:r>
            <a:r>
              <a:rPr lang="en-US" sz="6000" b="1" dirty="0" err="1">
                <a:solidFill>
                  <a:srgbClr val="C00000"/>
                </a:solidFill>
                <a:effectLst>
                  <a:outerShdw blurRad="38100" dist="38100" dir="2700000" algn="tl">
                    <a:srgbClr val="000000">
                      <a:alpha val="43137"/>
                    </a:srgbClr>
                  </a:outerShdw>
                </a:effectLst>
                <a:latin typeface="Times New Roman" panose="02020603050405020304" pitchFamily="18" charset="0"/>
                <a:ea typeface="Arial"/>
                <a:cs typeface="Times New Roman" panose="02020603050405020304" pitchFamily="18" charset="0"/>
              </a:rPr>
              <a:t>haematocrit</a:t>
            </a:r>
            <a:r>
              <a:rPr lang="en-US" sz="6000" b="1" dirty="0">
                <a:solidFill>
                  <a:srgbClr val="C00000"/>
                </a:solidFill>
                <a:effectLst>
                  <a:outerShdw blurRad="38100" dist="38100" dir="2700000" algn="tl">
                    <a:srgbClr val="000000">
                      <a:alpha val="43137"/>
                    </a:srgbClr>
                  </a:outerShdw>
                </a:effectLst>
                <a:latin typeface="Times New Roman" panose="02020603050405020304" pitchFamily="18" charset="0"/>
                <a:ea typeface="Arial"/>
                <a:cs typeface="Times New Roman" panose="02020603050405020304" pitchFamily="18" charset="0"/>
              </a:rPr>
              <a:t> is suggestive of plasma leakage/critical phase </a:t>
            </a:r>
            <a:r>
              <a:rPr lang="en-US" sz="6000" b="1" dirty="0">
                <a:solidFill>
                  <a:srgbClr val="C00000"/>
                </a:solidFill>
                <a:effectLst>
                  <a:outerShdw blurRad="38100" dist="38100" dir="2700000" algn="tl">
                    <a:srgbClr val="000000">
                      <a:alpha val="43137"/>
                    </a:srgbClr>
                  </a:outerShdw>
                </a:effectLst>
                <a:latin typeface="Times New Roman" panose="02020603050405020304" pitchFamily="18" charset="0"/>
                <a:ea typeface="Times New Roman"/>
                <a:cs typeface="Times New Roman" panose="02020603050405020304" pitchFamily="18" charset="0"/>
              </a:rPr>
              <a:t>)</a:t>
            </a:r>
            <a:endParaRPr lang="en-US" altLang="en-US" sz="6000" b="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457200" lvl="1" indent="0">
              <a:buNone/>
            </a:pPr>
            <a:endParaRPr lang="en-US" altLang="en-US" sz="6000" dirty="0">
              <a:latin typeface="Times New Roman" panose="02020603050405020304" pitchFamily="18" charset="0"/>
              <a:cs typeface="Times New Roman" panose="02020603050405020304" pitchFamily="18" charset="0"/>
            </a:endParaRPr>
          </a:p>
          <a:p>
            <a:pPr eaLnBrk="1" hangingPunct="1">
              <a:lnSpc>
                <a:spcPct val="90000"/>
              </a:lnSpc>
              <a:buFont typeface="Wingdings" panose="05000000000000000000" pitchFamily="2" charset="2"/>
              <a:buNone/>
            </a:pPr>
            <a:endParaRPr lang="en-US" altLang="en-US" dirty="0"/>
          </a:p>
        </p:txBody>
      </p:sp>
    </p:spTree>
    <p:extLst>
      <p:ext uri="{BB962C8B-B14F-4D97-AF65-F5344CB8AC3E}">
        <p14:creationId xmlns:p14="http://schemas.microsoft.com/office/powerpoint/2010/main" val="1277704309"/>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6F53D-321D-4717-8812-0D11692AEFC6}"/>
              </a:ext>
            </a:extLst>
          </p:cNvPr>
          <p:cNvSpPr>
            <a:spLocks noGrp="1"/>
          </p:cNvSpPr>
          <p:nvPr>
            <p:ph type="title"/>
          </p:nvPr>
        </p:nvSpPr>
        <p:spPr/>
        <p:txBody>
          <a:bodyPr/>
          <a:lstStyle/>
          <a:p>
            <a:r>
              <a:rPr lang="en-IN" dirty="0"/>
              <a:t>How to interpret </a:t>
            </a:r>
            <a:r>
              <a:rPr lang="en-IN" dirty="0" err="1"/>
              <a:t>haemtocrit</a:t>
            </a:r>
            <a:endParaRPr lang="en-IN" dirty="0"/>
          </a:p>
        </p:txBody>
      </p:sp>
      <p:graphicFrame>
        <p:nvGraphicFramePr>
          <p:cNvPr id="4" name="Content Placeholder 3">
            <a:extLst>
              <a:ext uri="{FF2B5EF4-FFF2-40B4-BE49-F238E27FC236}">
                <a16:creationId xmlns:a16="http://schemas.microsoft.com/office/drawing/2014/main" id="{D1E5A8A5-BCFA-49F9-A0DC-CF076702AE0E}"/>
              </a:ext>
            </a:extLst>
          </p:cNvPr>
          <p:cNvGraphicFramePr>
            <a:graphicFrameLocks noGrp="1"/>
          </p:cNvGraphicFramePr>
          <p:nvPr>
            <p:ph idx="1"/>
          </p:nvPr>
        </p:nvGraphicFramePr>
        <p:xfrm>
          <a:off x="885238" y="2321975"/>
          <a:ext cx="9997668" cy="4218997"/>
        </p:xfrm>
        <a:graphic>
          <a:graphicData uri="http://schemas.openxmlformats.org/drawingml/2006/table">
            <a:tbl>
              <a:tblPr firstRow="1" firstCol="1" bandRow="1">
                <a:tableStyleId>{5C22544A-7EE6-4342-B048-85BDC9FD1C3A}</a:tableStyleId>
              </a:tblPr>
              <a:tblGrid>
                <a:gridCol w="1676164">
                  <a:extLst>
                    <a:ext uri="{9D8B030D-6E8A-4147-A177-3AD203B41FA5}">
                      <a16:colId xmlns:a16="http://schemas.microsoft.com/office/drawing/2014/main" val="631421576"/>
                    </a:ext>
                  </a:extLst>
                </a:gridCol>
                <a:gridCol w="727122">
                  <a:extLst>
                    <a:ext uri="{9D8B030D-6E8A-4147-A177-3AD203B41FA5}">
                      <a16:colId xmlns:a16="http://schemas.microsoft.com/office/drawing/2014/main" val="2354557234"/>
                    </a:ext>
                  </a:extLst>
                </a:gridCol>
                <a:gridCol w="1966603">
                  <a:extLst>
                    <a:ext uri="{9D8B030D-6E8A-4147-A177-3AD203B41FA5}">
                      <a16:colId xmlns:a16="http://schemas.microsoft.com/office/drawing/2014/main" val="1708411033"/>
                    </a:ext>
                  </a:extLst>
                </a:gridCol>
                <a:gridCol w="778257">
                  <a:extLst>
                    <a:ext uri="{9D8B030D-6E8A-4147-A177-3AD203B41FA5}">
                      <a16:colId xmlns:a16="http://schemas.microsoft.com/office/drawing/2014/main" val="1579432016"/>
                    </a:ext>
                  </a:extLst>
                </a:gridCol>
                <a:gridCol w="2085233">
                  <a:extLst>
                    <a:ext uri="{9D8B030D-6E8A-4147-A177-3AD203B41FA5}">
                      <a16:colId xmlns:a16="http://schemas.microsoft.com/office/drawing/2014/main" val="962284719"/>
                    </a:ext>
                  </a:extLst>
                </a:gridCol>
                <a:gridCol w="2764289">
                  <a:extLst>
                    <a:ext uri="{9D8B030D-6E8A-4147-A177-3AD203B41FA5}">
                      <a16:colId xmlns:a16="http://schemas.microsoft.com/office/drawing/2014/main" val="1262059433"/>
                    </a:ext>
                  </a:extLst>
                </a:gridCol>
              </a:tblGrid>
              <a:tr h="884401">
                <a:tc gridSpan="6">
                  <a:txBody>
                    <a:bodyPr/>
                    <a:lstStyle/>
                    <a:p>
                      <a:pPr algn="ctr">
                        <a:spcAft>
                          <a:spcPts val="0"/>
                        </a:spcAft>
                      </a:pPr>
                      <a:r>
                        <a:rPr lang="en-US" sz="1700">
                          <a:effectLst/>
                        </a:rPr>
                        <a:t>Interpretation of Haematocrit</a:t>
                      </a:r>
                      <a:endParaRPr lang="en-IN" sz="1500">
                        <a:effectLst/>
                      </a:endParaRPr>
                    </a:p>
                    <a:p>
                      <a:pPr marL="76200" algn="ctr">
                        <a:spcAft>
                          <a:spcPts val="0"/>
                        </a:spcAft>
                      </a:pPr>
                      <a:r>
                        <a:rPr lang="en-US" sz="1500">
                          <a:effectLst/>
                        </a:rPr>
                        <a:t>Haemodynamic state should be the principal driver of IV fluid therapy. </a:t>
                      </a:r>
                      <a:endParaRPr lang="en-IN" sz="1500">
                        <a:effectLst/>
                      </a:endParaRPr>
                    </a:p>
                    <a:p>
                      <a:pPr marL="76200" algn="ctr">
                        <a:spcAft>
                          <a:spcPts val="0"/>
                        </a:spcAft>
                      </a:pPr>
                      <a:r>
                        <a:rPr lang="en-US" sz="1500">
                          <a:effectLst/>
                        </a:rPr>
                        <a:t>Haematocrit level should only be a guide.</a:t>
                      </a:r>
                      <a:endParaRPr lang="en-IN" sz="1500">
                        <a:effectLst/>
                        <a:latin typeface="Calibri" panose="020F0502020204030204" pitchFamily="34" charset="0"/>
                        <a:ea typeface="Calibri" panose="020F0502020204030204" pitchFamily="34" charset="0"/>
                        <a:cs typeface="Times New Roman" panose="02020603050405020304" pitchFamily="18" charset="0"/>
                      </a:endParaRPr>
                    </a:p>
                  </a:txBody>
                  <a:tcPr marL="100584" marR="100584" marT="50292" marB="50292"/>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446617377"/>
                  </a:ext>
                </a:extLst>
              </a:tr>
              <a:tr h="447189">
                <a:tc gridSpan="6">
                  <a:txBody>
                    <a:bodyPr/>
                    <a:lstStyle/>
                    <a:p>
                      <a:pPr algn="ctr">
                        <a:spcAft>
                          <a:spcPts val="0"/>
                        </a:spcAft>
                      </a:pPr>
                      <a:r>
                        <a:rPr lang="en-US" sz="1500">
                          <a:effectLst/>
                        </a:rPr>
                        <a:t>Interpretation of rising or persistently high haematocrit</a:t>
                      </a:r>
                      <a:endParaRPr lang="en-IN" sz="1500">
                        <a:effectLst/>
                        <a:latin typeface="Calibri" panose="020F0502020204030204" pitchFamily="34" charset="0"/>
                        <a:ea typeface="Calibri" panose="020F0502020204030204" pitchFamily="34" charset="0"/>
                        <a:cs typeface="Times New Roman" panose="02020603050405020304" pitchFamily="18" charset="0"/>
                      </a:endParaRPr>
                    </a:p>
                  </a:txBody>
                  <a:tcPr marL="100584" marR="100584" marT="50292" marB="50292"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270298363"/>
                  </a:ext>
                </a:extLst>
              </a:tr>
              <a:tr h="447189">
                <a:tc>
                  <a:txBody>
                    <a:bodyPr/>
                    <a:lstStyle/>
                    <a:p>
                      <a:pPr algn="ctr">
                        <a:spcAft>
                          <a:spcPts val="0"/>
                        </a:spcAft>
                      </a:pPr>
                      <a:r>
                        <a:rPr lang="en-US" sz="1500">
                          <a:effectLst/>
                        </a:rPr>
                        <a:t>Haematocrit</a:t>
                      </a:r>
                      <a:endParaRPr lang="en-IN" sz="1500">
                        <a:effectLst/>
                        <a:latin typeface="Calibri" panose="020F0502020204030204" pitchFamily="34" charset="0"/>
                        <a:ea typeface="Calibri" panose="020F0502020204030204" pitchFamily="34" charset="0"/>
                        <a:cs typeface="Times New Roman" panose="02020603050405020304" pitchFamily="18" charset="0"/>
                      </a:endParaRPr>
                    </a:p>
                  </a:txBody>
                  <a:tcPr marL="110449" marR="110449" marT="0" marB="0" anchor="ctr"/>
                </a:tc>
                <a:tc>
                  <a:txBody>
                    <a:bodyPr/>
                    <a:lstStyle/>
                    <a:p>
                      <a:pPr algn="ctr">
                        <a:spcAft>
                          <a:spcPts val="0"/>
                        </a:spcAft>
                      </a:pPr>
                      <a:r>
                        <a:rPr lang="en-US" sz="1500">
                          <a:effectLst/>
                        </a:rPr>
                        <a:t> </a:t>
                      </a:r>
                      <a:endParaRPr lang="en-IN" sz="1500">
                        <a:effectLst/>
                        <a:latin typeface="Calibri" panose="020F0502020204030204" pitchFamily="34" charset="0"/>
                        <a:ea typeface="Calibri" panose="020F0502020204030204" pitchFamily="34" charset="0"/>
                        <a:cs typeface="Times New Roman" panose="02020603050405020304" pitchFamily="18" charset="0"/>
                      </a:endParaRPr>
                    </a:p>
                  </a:txBody>
                  <a:tcPr marL="110449" marR="110449" marT="0" marB="0" anchor="ctr"/>
                </a:tc>
                <a:tc>
                  <a:txBody>
                    <a:bodyPr/>
                    <a:lstStyle/>
                    <a:p>
                      <a:pPr algn="ctr">
                        <a:spcAft>
                          <a:spcPts val="0"/>
                        </a:spcAft>
                      </a:pPr>
                      <a:r>
                        <a:rPr lang="en-US" sz="1500">
                          <a:effectLst/>
                        </a:rPr>
                        <a:t>Vitals</a:t>
                      </a:r>
                      <a:endParaRPr lang="en-IN" sz="1500">
                        <a:effectLst/>
                        <a:latin typeface="Calibri" panose="020F0502020204030204" pitchFamily="34" charset="0"/>
                        <a:ea typeface="Calibri" panose="020F0502020204030204" pitchFamily="34" charset="0"/>
                        <a:cs typeface="Times New Roman" panose="02020603050405020304" pitchFamily="18" charset="0"/>
                      </a:endParaRPr>
                    </a:p>
                  </a:txBody>
                  <a:tcPr marL="110449" marR="110449" marT="0" marB="0" anchor="ctr"/>
                </a:tc>
                <a:tc>
                  <a:txBody>
                    <a:bodyPr/>
                    <a:lstStyle/>
                    <a:p>
                      <a:pPr algn="ctr">
                        <a:spcAft>
                          <a:spcPts val="0"/>
                        </a:spcAft>
                      </a:pPr>
                      <a:r>
                        <a:rPr lang="en-US" sz="1500">
                          <a:effectLst/>
                        </a:rPr>
                        <a:t> </a:t>
                      </a:r>
                      <a:endParaRPr lang="en-IN" sz="1500">
                        <a:effectLst/>
                        <a:latin typeface="Calibri" panose="020F0502020204030204" pitchFamily="34" charset="0"/>
                        <a:ea typeface="Calibri" panose="020F0502020204030204" pitchFamily="34" charset="0"/>
                        <a:cs typeface="Times New Roman" panose="02020603050405020304" pitchFamily="18" charset="0"/>
                      </a:endParaRPr>
                    </a:p>
                  </a:txBody>
                  <a:tcPr marL="110449" marR="110449" marT="0" marB="0" anchor="ctr"/>
                </a:tc>
                <a:tc>
                  <a:txBody>
                    <a:bodyPr/>
                    <a:lstStyle/>
                    <a:p>
                      <a:pPr algn="ctr">
                        <a:spcAft>
                          <a:spcPts val="0"/>
                        </a:spcAft>
                      </a:pPr>
                      <a:r>
                        <a:rPr lang="en-US" sz="1500">
                          <a:effectLst/>
                        </a:rPr>
                        <a:t>Interpretation</a:t>
                      </a:r>
                      <a:endParaRPr lang="en-IN" sz="1500">
                        <a:effectLst/>
                        <a:latin typeface="Calibri" panose="020F0502020204030204" pitchFamily="34" charset="0"/>
                        <a:ea typeface="Calibri" panose="020F0502020204030204" pitchFamily="34" charset="0"/>
                        <a:cs typeface="Times New Roman" panose="02020603050405020304" pitchFamily="18" charset="0"/>
                      </a:endParaRPr>
                    </a:p>
                  </a:txBody>
                  <a:tcPr marL="110449" marR="110449" marT="0" marB="0" anchor="ctr"/>
                </a:tc>
                <a:tc>
                  <a:txBody>
                    <a:bodyPr/>
                    <a:lstStyle/>
                    <a:p>
                      <a:pPr algn="ctr">
                        <a:spcAft>
                          <a:spcPts val="0"/>
                        </a:spcAft>
                      </a:pPr>
                      <a:r>
                        <a:rPr lang="en-US" sz="1500">
                          <a:effectLst/>
                        </a:rPr>
                        <a:t>Action</a:t>
                      </a:r>
                      <a:endParaRPr lang="en-IN" sz="1500">
                        <a:effectLst/>
                        <a:latin typeface="Calibri" panose="020F0502020204030204" pitchFamily="34" charset="0"/>
                        <a:ea typeface="Calibri" panose="020F0502020204030204" pitchFamily="34" charset="0"/>
                        <a:cs typeface="Times New Roman" panose="02020603050405020304" pitchFamily="18" charset="0"/>
                      </a:endParaRPr>
                    </a:p>
                  </a:txBody>
                  <a:tcPr marL="110449" marR="110449" marT="0" marB="0" anchor="ctr"/>
                </a:tc>
                <a:extLst>
                  <a:ext uri="{0D108BD9-81ED-4DB2-BD59-A6C34878D82A}">
                    <a16:rowId xmlns:a16="http://schemas.microsoft.com/office/drawing/2014/main" val="198646302"/>
                  </a:ext>
                </a:extLst>
              </a:tr>
              <a:tr h="736325">
                <a:tc>
                  <a:txBody>
                    <a:bodyPr/>
                    <a:lstStyle/>
                    <a:p>
                      <a:pPr marL="76200" algn="ctr">
                        <a:spcAft>
                          <a:spcPts val="0"/>
                        </a:spcAft>
                      </a:pPr>
                      <a:r>
                        <a:rPr lang="en-IN" sz="1500">
                          <a:effectLst/>
                        </a:rPr>
                        <a:t>A rising or</a:t>
                      </a:r>
                    </a:p>
                    <a:p>
                      <a:pPr marL="76200" algn="ctr">
                        <a:spcAft>
                          <a:spcPts val="0"/>
                        </a:spcAft>
                      </a:pPr>
                      <a:r>
                        <a:rPr lang="en-IN" sz="1500">
                          <a:effectLst/>
                        </a:rPr>
                        <a:t>persistently high Hct</a:t>
                      </a:r>
                      <a:endParaRPr lang="en-IN" sz="1500">
                        <a:effectLst/>
                        <a:latin typeface="Calibri" panose="020F0502020204030204" pitchFamily="34" charset="0"/>
                        <a:ea typeface="Calibri" panose="020F0502020204030204" pitchFamily="34" charset="0"/>
                        <a:cs typeface="Times New Roman" panose="02020603050405020304" pitchFamily="18" charset="0"/>
                      </a:endParaRPr>
                    </a:p>
                  </a:txBody>
                  <a:tcPr marL="110449" marR="110449" marT="0" marB="0" anchor="ctr"/>
                </a:tc>
                <a:tc>
                  <a:txBody>
                    <a:bodyPr/>
                    <a:lstStyle/>
                    <a:p>
                      <a:pPr marL="76200" algn="ctr">
                        <a:spcAft>
                          <a:spcPts val="0"/>
                        </a:spcAft>
                      </a:pPr>
                      <a:r>
                        <a:rPr lang="en-IN" sz="1500">
                          <a:effectLst/>
                        </a:rPr>
                        <a:t>+</a:t>
                      </a:r>
                      <a:endParaRPr lang="en-IN" sz="1500">
                        <a:effectLst/>
                        <a:latin typeface="Calibri" panose="020F0502020204030204" pitchFamily="34" charset="0"/>
                        <a:ea typeface="Calibri" panose="020F0502020204030204" pitchFamily="34" charset="0"/>
                        <a:cs typeface="Times New Roman" panose="02020603050405020304" pitchFamily="18" charset="0"/>
                      </a:endParaRPr>
                    </a:p>
                  </a:txBody>
                  <a:tcPr marL="110449" marR="110449" marT="0" marB="0" anchor="ctr"/>
                </a:tc>
                <a:tc>
                  <a:txBody>
                    <a:bodyPr/>
                    <a:lstStyle/>
                    <a:p>
                      <a:pPr marL="76200" algn="ctr">
                        <a:spcAft>
                          <a:spcPts val="0"/>
                        </a:spcAft>
                      </a:pPr>
                      <a:r>
                        <a:rPr lang="en-IN" sz="1500">
                          <a:effectLst/>
                        </a:rPr>
                        <a:t>Unstable vital</a:t>
                      </a:r>
                    </a:p>
                    <a:p>
                      <a:pPr marL="76200" algn="ctr">
                        <a:spcAft>
                          <a:spcPts val="0"/>
                        </a:spcAft>
                      </a:pPr>
                      <a:r>
                        <a:rPr lang="en-IN" sz="1500">
                          <a:effectLst/>
                        </a:rPr>
                        <a:t>signs</a:t>
                      </a:r>
                      <a:endParaRPr lang="en-IN" sz="1500">
                        <a:effectLst/>
                        <a:latin typeface="Calibri" panose="020F0502020204030204" pitchFamily="34" charset="0"/>
                        <a:ea typeface="Calibri" panose="020F0502020204030204" pitchFamily="34" charset="0"/>
                        <a:cs typeface="Times New Roman" panose="02020603050405020304" pitchFamily="18" charset="0"/>
                      </a:endParaRPr>
                    </a:p>
                  </a:txBody>
                  <a:tcPr marL="110449" marR="110449" marT="0" marB="0" anchor="ctr"/>
                </a:tc>
                <a:tc>
                  <a:txBody>
                    <a:bodyPr/>
                    <a:lstStyle/>
                    <a:p>
                      <a:pPr marL="76200" algn="ctr">
                        <a:spcAft>
                          <a:spcPts val="0"/>
                        </a:spcAft>
                      </a:pPr>
                      <a:r>
                        <a:rPr lang="en-IN" sz="1500">
                          <a:effectLst/>
                        </a:rPr>
                        <a:t>=</a:t>
                      </a:r>
                      <a:endParaRPr lang="en-IN" sz="1500">
                        <a:effectLst/>
                        <a:latin typeface="Calibri" panose="020F0502020204030204" pitchFamily="34" charset="0"/>
                        <a:ea typeface="Calibri" panose="020F0502020204030204" pitchFamily="34" charset="0"/>
                        <a:cs typeface="Times New Roman" panose="02020603050405020304" pitchFamily="18" charset="0"/>
                      </a:endParaRPr>
                    </a:p>
                  </a:txBody>
                  <a:tcPr marL="110449" marR="110449" marT="0" marB="0" anchor="ctr"/>
                </a:tc>
                <a:tc>
                  <a:txBody>
                    <a:bodyPr/>
                    <a:lstStyle/>
                    <a:p>
                      <a:pPr marL="76200" algn="ctr">
                        <a:spcAft>
                          <a:spcPts val="0"/>
                        </a:spcAft>
                      </a:pPr>
                      <a:r>
                        <a:rPr lang="en-IN" sz="1500">
                          <a:effectLst/>
                        </a:rPr>
                        <a:t>Active plasma</a:t>
                      </a:r>
                    </a:p>
                    <a:p>
                      <a:pPr marL="76200" algn="ctr">
                        <a:spcAft>
                          <a:spcPts val="0"/>
                        </a:spcAft>
                      </a:pPr>
                      <a:r>
                        <a:rPr lang="en-IN" sz="1500">
                          <a:effectLst/>
                        </a:rPr>
                        <a:t>Leakage</a:t>
                      </a:r>
                      <a:endParaRPr lang="en-IN" sz="1500">
                        <a:effectLst/>
                        <a:latin typeface="Calibri" panose="020F0502020204030204" pitchFamily="34" charset="0"/>
                        <a:ea typeface="Calibri" panose="020F0502020204030204" pitchFamily="34" charset="0"/>
                        <a:cs typeface="Times New Roman" panose="02020603050405020304" pitchFamily="18" charset="0"/>
                      </a:endParaRPr>
                    </a:p>
                  </a:txBody>
                  <a:tcPr marL="110449" marR="110449" marT="0" marB="0" anchor="ctr"/>
                </a:tc>
                <a:tc>
                  <a:txBody>
                    <a:bodyPr/>
                    <a:lstStyle/>
                    <a:p>
                      <a:pPr marL="76200" algn="ctr">
                        <a:spcAft>
                          <a:spcPts val="0"/>
                        </a:spcAft>
                      </a:pPr>
                      <a:r>
                        <a:rPr lang="en-IN" sz="1500">
                          <a:effectLst/>
                        </a:rPr>
                        <a:t>Need for further</a:t>
                      </a:r>
                    </a:p>
                    <a:p>
                      <a:pPr marL="76200" algn="ctr">
                        <a:spcAft>
                          <a:spcPts val="0"/>
                        </a:spcAft>
                      </a:pPr>
                      <a:r>
                        <a:rPr lang="en-IN" sz="1500">
                          <a:effectLst/>
                        </a:rPr>
                        <a:t>fluid replacement</a:t>
                      </a:r>
                      <a:endParaRPr lang="en-IN" sz="1500">
                        <a:effectLst/>
                        <a:latin typeface="Calibri" panose="020F0502020204030204" pitchFamily="34" charset="0"/>
                        <a:ea typeface="Calibri" panose="020F0502020204030204" pitchFamily="34" charset="0"/>
                        <a:cs typeface="Times New Roman" panose="02020603050405020304" pitchFamily="18" charset="0"/>
                      </a:endParaRPr>
                    </a:p>
                  </a:txBody>
                  <a:tcPr marL="110449" marR="110449" marT="0" marB="0" anchor="ctr"/>
                </a:tc>
                <a:extLst>
                  <a:ext uri="{0D108BD9-81ED-4DB2-BD59-A6C34878D82A}">
                    <a16:rowId xmlns:a16="http://schemas.microsoft.com/office/drawing/2014/main" val="2331302968"/>
                  </a:ext>
                </a:extLst>
              </a:tr>
              <a:tr h="1703893">
                <a:tc>
                  <a:txBody>
                    <a:bodyPr/>
                    <a:lstStyle/>
                    <a:p>
                      <a:pPr marL="76200" algn="ctr">
                        <a:spcAft>
                          <a:spcPts val="0"/>
                        </a:spcAft>
                      </a:pPr>
                      <a:r>
                        <a:rPr lang="en-IN" sz="1500">
                          <a:effectLst/>
                        </a:rPr>
                        <a:t>A rising or</a:t>
                      </a:r>
                    </a:p>
                    <a:p>
                      <a:pPr marL="76200" algn="ctr">
                        <a:spcAft>
                          <a:spcPts val="0"/>
                        </a:spcAft>
                      </a:pPr>
                      <a:r>
                        <a:rPr lang="en-IN" sz="1500">
                          <a:effectLst/>
                        </a:rPr>
                        <a:t>persistently high Hct</a:t>
                      </a:r>
                      <a:endParaRPr lang="en-IN" sz="1500">
                        <a:effectLst/>
                        <a:latin typeface="Calibri" panose="020F0502020204030204" pitchFamily="34" charset="0"/>
                        <a:ea typeface="Calibri" panose="020F0502020204030204" pitchFamily="34" charset="0"/>
                        <a:cs typeface="Times New Roman" panose="02020603050405020304" pitchFamily="18" charset="0"/>
                      </a:endParaRPr>
                    </a:p>
                  </a:txBody>
                  <a:tcPr marL="110449" marR="110449" marT="0" marB="0" anchor="ctr"/>
                </a:tc>
                <a:tc>
                  <a:txBody>
                    <a:bodyPr/>
                    <a:lstStyle/>
                    <a:p>
                      <a:pPr marL="76200" algn="ctr">
                        <a:spcAft>
                          <a:spcPts val="0"/>
                        </a:spcAft>
                      </a:pPr>
                      <a:r>
                        <a:rPr lang="en-IN" sz="1500">
                          <a:effectLst/>
                        </a:rPr>
                        <a:t>+</a:t>
                      </a:r>
                      <a:endParaRPr lang="en-IN" sz="1500">
                        <a:effectLst/>
                        <a:latin typeface="Calibri" panose="020F0502020204030204" pitchFamily="34" charset="0"/>
                        <a:ea typeface="Calibri" panose="020F0502020204030204" pitchFamily="34" charset="0"/>
                        <a:cs typeface="Times New Roman" panose="02020603050405020304" pitchFamily="18" charset="0"/>
                      </a:endParaRPr>
                    </a:p>
                  </a:txBody>
                  <a:tcPr marL="110449" marR="110449" marT="0" marB="0" anchor="ctr"/>
                </a:tc>
                <a:tc>
                  <a:txBody>
                    <a:bodyPr/>
                    <a:lstStyle/>
                    <a:p>
                      <a:pPr marL="76200" algn="ctr">
                        <a:spcAft>
                          <a:spcPts val="0"/>
                        </a:spcAft>
                      </a:pPr>
                      <a:r>
                        <a:rPr lang="en-IN" sz="1500">
                          <a:effectLst/>
                        </a:rPr>
                        <a:t>Stable</a:t>
                      </a:r>
                    </a:p>
                    <a:p>
                      <a:pPr marL="76200" algn="ctr">
                        <a:spcAft>
                          <a:spcPts val="0"/>
                        </a:spcAft>
                      </a:pPr>
                      <a:r>
                        <a:rPr lang="en-IN" sz="1500">
                          <a:effectLst/>
                        </a:rPr>
                        <a:t>haemodynamic</a:t>
                      </a:r>
                    </a:p>
                    <a:p>
                      <a:pPr marL="76200" algn="ctr">
                        <a:spcAft>
                          <a:spcPts val="0"/>
                        </a:spcAft>
                      </a:pPr>
                      <a:r>
                        <a:rPr lang="en-IN" sz="1500">
                          <a:effectLst/>
                        </a:rPr>
                        <a:t>status</a:t>
                      </a:r>
                      <a:endParaRPr lang="en-IN" sz="1500">
                        <a:effectLst/>
                        <a:latin typeface="Calibri" panose="020F0502020204030204" pitchFamily="34" charset="0"/>
                        <a:ea typeface="Calibri" panose="020F0502020204030204" pitchFamily="34" charset="0"/>
                        <a:cs typeface="Times New Roman" panose="02020603050405020304" pitchFamily="18" charset="0"/>
                      </a:endParaRPr>
                    </a:p>
                  </a:txBody>
                  <a:tcPr marL="110449" marR="110449" marT="0" marB="0" anchor="ctr"/>
                </a:tc>
                <a:tc>
                  <a:txBody>
                    <a:bodyPr/>
                    <a:lstStyle/>
                    <a:p>
                      <a:pPr marL="76200" algn="ctr">
                        <a:spcAft>
                          <a:spcPts val="0"/>
                        </a:spcAft>
                      </a:pPr>
                      <a:r>
                        <a:rPr lang="en-IN" sz="1500" dirty="0">
                          <a:effectLst/>
                        </a:rPr>
                        <a:t>=</a:t>
                      </a:r>
                      <a:endParaRPr lang="en-IN"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110449" marR="110449" marT="0" marB="0" anchor="ctr"/>
                </a:tc>
                <a:tc>
                  <a:txBody>
                    <a:bodyPr/>
                    <a:lstStyle/>
                    <a:p>
                      <a:pPr marL="76200" algn="ctr">
                        <a:spcAft>
                          <a:spcPts val="0"/>
                        </a:spcAft>
                      </a:pPr>
                      <a:r>
                        <a:rPr lang="en-IN" sz="1500">
                          <a:effectLst/>
                        </a:rPr>
                        <a:t>Does not require</a:t>
                      </a:r>
                    </a:p>
                    <a:p>
                      <a:pPr marL="76200" algn="ctr">
                        <a:spcAft>
                          <a:spcPts val="0"/>
                        </a:spcAft>
                      </a:pPr>
                      <a:r>
                        <a:rPr lang="en-IN" sz="1500">
                          <a:effectLst/>
                        </a:rPr>
                        <a:t>extra intravenous</a:t>
                      </a:r>
                    </a:p>
                    <a:p>
                      <a:pPr marL="76200" algn="ctr">
                        <a:spcAft>
                          <a:spcPts val="0"/>
                        </a:spcAft>
                      </a:pPr>
                      <a:r>
                        <a:rPr lang="en-IN" sz="1500">
                          <a:effectLst/>
                        </a:rPr>
                        <a:t>Fluid</a:t>
                      </a:r>
                      <a:endParaRPr lang="en-IN" sz="1500">
                        <a:effectLst/>
                        <a:latin typeface="Calibri" panose="020F0502020204030204" pitchFamily="34" charset="0"/>
                        <a:ea typeface="Calibri" panose="020F0502020204030204" pitchFamily="34" charset="0"/>
                        <a:cs typeface="Times New Roman" panose="02020603050405020304" pitchFamily="18" charset="0"/>
                      </a:endParaRPr>
                    </a:p>
                  </a:txBody>
                  <a:tcPr marL="110449" marR="110449" marT="0" marB="0" anchor="ctr"/>
                </a:tc>
                <a:tc>
                  <a:txBody>
                    <a:bodyPr/>
                    <a:lstStyle/>
                    <a:p>
                      <a:pPr marL="76200" algn="ctr">
                        <a:spcAft>
                          <a:spcPts val="0"/>
                        </a:spcAft>
                      </a:pPr>
                      <a:r>
                        <a:rPr lang="en-IN" sz="1500" dirty="0">
                          <a:effectLst/>
                        </a:rPr>
                        <a:t>Continue to monitor</a:t>
                      </a:r>
                    </a:p>
                    <a:p>
                      <a:pPr marL="76200" algn="ctr">
                        <a:spcAft>
                          <a:spcPts val="0"/>
                        </a:spcAft>
                      </a:pPr>
                      <a:r>
                        <a:rPr lang="en-IN" sz="1500" dirty="0">
                          <a:effectLst/>
                        </a:rPr>
                        <a:t>Closely.</a:t>
                      </a:r>
                    </a:p>
                    <a:p>
                      <a:pPr marL="76200" algn="ctr">
                        <a:spcAft>
                          <a:spcPts val="0"/>
                        </a:spcAft>
                      </a:pPr>
                      <a:r>
                        <a:rPr lang="en-IN" sz="1500" dirty="0" err="1">
                          <a:effectLst/>
                        </a:rPr>
                        <a:t>Hct</a:t>
                      </a:r>
                      <a:r>
                        <a:rPr lang="en-IN" sz="1500" dirty="0">
                          <a:effectLst/>
                        </a:rPr>
                        <a:t> should start to</a:t>
                      </a:r>
                    </a:p>
                    <a:p>
                      <a:pPr marL="76200" algn="ctr">
                        <a:spcAft>
                          <a:spcPts val="0"/>
                        </a:spcAft>
                      </a:pPr>
                      <a:r>
                        <a:rPr lang="en-IN" sz="1500" dirty="0">
                          <a:effectLst/>
                        </a:rPr>
                        <a:t>fall within next 24 hours as plasma leakage stops.</a:t>
                      </a:r>
                    </a:p>
                    <a:p>
                      <a:pPr marL="76200" algn="ctr">
                        <a:spcAft>
                          <a:spcPts val="0"/>
                        </a:spcAft>
                      </a:pPr>
                      <a:r>
                        <a:rPr lang="en-IN" sz="1500" dirty="0">
                          <a:effectLst/>
                        </a:rPr>
                        <a:t> </a:t>
                      </a:r>
                      <a:endParaRPr lang="en-IN" sz="1500" dirty="0">
                        <a:effectLst/>
                        <a:latin typeface="Calibri" panose="020F0502020204030204" pitchFamily="34" charset="0"/>
                        <a:ea typeface="Calibri" panose="020F0502020204030204" pitchFamily="34" charset="0"/>
                        <a:cs typeface="Times New Roman" panose="02020603050405020304" pitchFamily="18" charset="0"/>
                      </a:endParaRPr>
                    </a:p>
                  </a:txBody>
                  <a:tcPr marL="110449" marR="110449" marT="0" marB="0" anchor="ctr"/>
                </a:tc>
                <a:extLst>
                  <a:ext uri="{0D108BD9-81ED-4DB2-BD59-A6C34878D82A}">
                    <a16:rowId xmlns:a16="http://schemas.microsoft.com/office/drawing/2014/main" val="1466534428"/>
                  </a:ext>
                </a:extLst>
              </a:tr>
            </a:tbl>
          </a:graphicData>
        </a:graphic>
      </p:graphicFrame>
    </p:spTree>
    <p:extLst>
      <p:ext uri="{BB962C8B-B14F-4D97-AF65-F5344CB8AC3E}">
        <p14:creationId xmlns:p14="http://schemas.microsoft.com/office/powerpoint/2010/main" val="11909709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a:extLst>
              <a:ext uri="{FF2B5EF4-FFF2-40B4-BE49-F238E27FC236}">
                <a16:creationId xmlns:a16="http://schemas.microsoft.com/office/drawing/2014/main" id="{7FCBFFF4-76A8-46A1-87A2-BD53F2DBF99A}"/>
              </a:ext>
            </a:extLst>
          </p:cNvPr>
          <p:cNvSpPr>
            <a:spLocks noChangeArrowheads="1"/>
          </p:cNvSpPr>
          <p:nvPr/>
        </p:nvSpPr>
        <p:spPr bwMode="auto">
          <a:xfrm>
            <a:off x="2779713" y="3524536"/>
            <a:ext cx="12192000" cy="21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Tw Cen MT" panose="020B0602020104020603"/>
              <a:ea typeface="+mn-ea"/>
              <a:cs typeface="+mn-cs"/>
            </a:endParaRPr>
          </a:p>
        </p:txBody>
      </p:sp>
      <p:graphicFrame>
        <p:nvGraphicFramePr>
          <p:cNvPr id="8" name="Table 7">
            <a:extLst>
              <a:ext uri="{FF2B5EF4-FFF2-40B4-BE49-F238E27FC236}">
                <a16:creationId xmlns:a16="http://schemas.microsoft.com/office/drawing/2014/main" id="{323BB5DE-A3FA-415B-A251-8EC30724534E}"/>
              </a:ext>
            </a:extLst>
          </p:cNvPr>
          <p:cNvGraphicFramePr>
            <a:graphicFrameLocks noGrp="1"/>
          </p:cNvGraphicFramePr>
          <p:nvPr/>
        </p:nvGraphicFramePr>
        <p:xfrm>
          <a:off x="804333" y="1204969"/>
          <a:ext cx="10583333" cy="4448061"/>
        </p:xfrm>
        <a:graphic>
          <a:graphicData uri="http://schemas.openxmlformats.org/drawingml/2006/table">
            <a:tbl>
              <a:tblPr firstRow="1" firstCol="1" bandRow="1">
                <a:tableStyleId>{5C22544A-7EE6-4342-B048-85BDC9FD1C3A}</a:tableStyleId>
              </a:tblPr>
              <a:tblGrid>
                <a:gridCol w="2099906">
                  <a:extLst>
                    <a:ext uri="{9D8B030D-6E8A-4147-A177-3AD203B41FA5}">
                      <a16:colId xmlns:a16="http://schemas.microsoft.com/office/drawing/2014/main" val="3779625415"/>
                    </a:ext>
                  </a:extLst>
                </a:gridCol>
                <a:gridCol w="609083">
                  <a:extLst>
                    <a:ext uri="{9D8B030D-6E8A-4147-A177-3AD203B41FA5}">
                      <a16:colId xmlns:a16="http://schemas.microsoft.com/office/drawing/2014/main" val="3151710929"/>
                    </a:ext>
                  </a:extLst>
                </a:gridCol>
                <a:gridCol w="2279049">
                  <a:extLst>
                    <a:ext uri="{9D8B030D-6E8A-4147-A177-3AD203B41FA5}">
                      <a16:colId xmlns:a16="http://schemas.microsoft.com/office/drawing/2014/main" val="2092835578"/>
                    </a:ext>
                  </a:extLst>
                </a:gridCol>
                <a:gridCol w="609083">
                  <a:extLst>
                    <a:ext uri="{9D8B030D-6E8A-4147-A177-3AD203B41FA5}">
                      <a16:colId xmlns:a16="http://schemas.microsoft.com/office/drawing/2014/main" val="971576184"/>
                    </a:ext>
                  </a:extLst>
                </a:gridCol>
                <a:gridCol w="2245648">
                  <a:extLst>
                    <a:ext uri="{9D8B030D-6E8A-4147-A177-3AD203B41FA5}">
                      <a16:colId xmlns:a16="http://schemas.microsoft.com/office/drawing/2014/main" val="3330901710"/>
                    </a:ext>
                  </a:extLst>
                </a:gridCol>
                <a:gridCol w="2740564">
                  <a:extLst>
                    <a:ext uri="{9D8B030D-6E8A-4147-A177-3AD203B41FA5}">
                      <a16:colId xmlns:a16="http://schemas.microsoft.com/office/drawing/2014/main" val="1047389700"/>
                    </a:ext>
                  </a:extLst>
                </a:gridCol>
              </a:tblGrid>
              <a:tr h="1031857">
                <a:tc gridSpan="6">
                  <a:txBody>
                    <a:bodyPr/>
                    <a:lstStyle/>
                    <a:p>
                      <a:pPr algn="ctr">
                        <a:spcAft>
                          <a:spcPts val="0"/>
                        </a:spcAft>
                      </a:pPr>
                      <a:r>
                        <a:rPr lang="en-US" sz="2100">
                          <a:effectLst/>
                        </a:rPr>
                        <a:t> </a:t>
                      </a:r>
                      <a:endParaRPr lang="en-IN" sz="2100">
                        <a:effectLst/>
                      </a:endParaRPr>
                    </a:p>
                    <a:p>
                      <a:pPr algn="ctr">
                        <a:spcAft>
                          <a:spcPts val="0"/>
                        </a:spcAft>
                      </a:pPr>
                      <a:r>
                        <a:rPr lang="en-US" sz="2100">
                          <a:effectLst/>
                        </a:rPr>
                        <a:t> </a:t>
                      </a:r>
                      <a:endParaRPr lang="en-IN" sz="2100">
                        <a:effectLst/>
                      </a:endParaRPr>
                    </a:p>
                    <a:p>
                      <a:pPr algn="ctr">
                        <a:spcAft>
                          <a:spcPts val="0"/>
                        </a:spcAft>
                      </a:pPr>
                      <a:r>
                        <a:rPr lang="en-US" sz="2100">
                          <a:effectLst/>
                        </a:rPr>
                        <a:t>Interpretation of a decrease in haematocrit</a:t>
                      </a:r>
                      <a:endParaRPr lang="en-IN" sz="2100">
                        <a:effectLst/>
                        <a:latin typeface="Calibri" panose="020F0502020204030204" pitchFamily="34" charset="0"/>
                        <a:ea typeface="Calibri" panose="020F0502020204030204" pitchFamily="34" charset="0"/>
                        <a:cs typeface="Times New Roman" panose="02020603050405020304" pitchFamily="18" charset="0"/>
                      </a:endParaRPr>
                    </a:p>
                  </a:txBody>
                  <a:tcPr marL="131168" marR="131168" marT="0" marB="0" anchor="ct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2799476189"/>
                  </a:ext>
                </a:extLst>
              </a:tr>
              <a:tr h="390590">
                <a:tc>
                  <a:txBody>
                    <a:bodyPr/>
                    <a:lstStyle/>
                    <a:p>
                      <a:pPr algn="ctr">
                        <a:spcAft>
                          <a:spcPts val="0"/>
                        </a:spcAft>
                      </a:pPr>
                      <a:r>
                        <a:rPr lang="en-US" sz="2100">
                          <a:effectLst/>
                        </a:rPr>
                        <a:t>Haematocrit</a:t>
                      </a:r>
                      <a:endParaRPr lang="en-IN" sz="2100">
                        <a:effectLst/>
                        <a:latin typeface="Calibri" panose="020F0502020204030204" pitchFamily="34" charset="0"/>
                        <a:ea typeface="Calibri" panose="020F0502020204030204" pitchFamily="34" charset="0"/>
                        <a:cs typeface="Times New Roman" panose="02020603050405020304" pitchFamily="18" charset="0"/>
                      </a:endParaRPr>
                    </a:p>
                  </a:txBody>
                  <a:tcPr marL="131168" marR="131168" marT="0" marB="0" anchor="ctr"/>
                </a:tc>
                <a:tc>
                  <a:txBody>
                    <a:bodyPr/>
                    <a:lstStyle/>
                    <a:p>
                      <a:pPr algn="ctr">
                        <a:spcAft>
                          <a:spcPts val="0"/>
                        </a:spcAft>
                      </a:pPr>
                      <a:r>
                        <a:rPr lang="en-US" sz="2100">
                          <a:effectLst/>
                        </a:rPr>
                        <a:t> </a:t>
                      </a:r>
                      <a:endParaRPr lang="en-IN" sz="2100">
                        <a:effectLst/>
                        <a:latin typeface="Calibri" panose="020F0502020204030204" pitchFamily="34" charset="0"/>
                        <a:ea typeface="Calibri" panose="020F0502020204030204" pitchFamily="34" charset="0"/>
                        <a:cs typeface="Times New Roman" panose="02020603050405020304" pitchFamily="18" charset="0"/>
                      </a:endParaRPr>
                    </a:p>
                  </a:txBody>
                  <a:tcPr marL="131168" marR="131168" marT="0" marB="0" anchor="ctr"/>
                </a:tc>
                <a:tc>
                  <a:txBody>
                    <a:bodyPr/>
                    <a:lstStyle/>
                    <a:p>
                      <a:pPr algn="ctr">
                        <a:spcAft>
                          <a:spcPts val="0"/>
                        </a:spcAft>
                      </a:pPr>
                      <a:r>
                        <a:rPr lang="en-US" sz="2100">
                          <a:effectLst/>
                        </a:rPr>
                        <a:t>Vitals</a:t>
                      </a:r>
                      <a:endParaRPr lang="en-IN" sz="2100">
                        <a:effectLst/>
                        <a:latin typeface="Calibri" panose="020F0502020204030204" pitchFamily="34" charset="0"/>
                        <a:ea typeface="Calibri" panose="020F0502020204030204" pitchFamily="34" charset="0"/>
                        <a:cs typeface="Times New Roman" panose="02020603050405020304" pitchFamily="18" charset="0"/>
                      </a:endParaRPr>
                    </a:p>
                  </a:txBody>
                  <a:tcPr marL="131168" marR="131168" marT="0" marB="0" anchor="ctr"/>
                </a:tc>
                <a:tc>
                  <a:txBody>
                    <a:bodyPr/>
                    <a:lstStyle/>
                    <a:p>
                      <a:pPr algn="ctr">
                        <a:spcAft>
                          <a:spcPts val="0"/>
                        </a:spcAft>
                      </a:pPr>
                      <a:r>
                        <a:rPr lang="en-US" sz="2100">
                          <a:effectLst/>
                        </a:rPr>
                        <a:t> </a:t>
                      </a:r>
                      <a:endParaRPr lang="en-IN" sz="2100">
                        <a:effectLst/>
                        <a:latin typeface="Calibri" panose="020F0502020204030204" pitchFamily="34" charset="0"/>
                        <a:ea typeface="Calibri" panose="020F0502020204030204" pitchFamily="34" charset="0"/>
                        <a:cs typeface="Times New Roman" panose="02020603050405020304" pitchFamily="18" charset="0"/>
                      </a:endParaRPr>
                    </a:p>
                  </a:txBody>
                  <a:tcPr marL="131168" marR="131168" marT="0" marB="0" anchor="ctr"/>
                </a:tc>
                <a:tc>
                  <a:txBody>
                    <a:bodyPr/>
                    <a:lstStyle/>
                    <a:p>
                      <a:pPr algn="ctr">
                        <a:spcAft>
                          <a:spcPts val="0"/>
                        </a:spcAft>
                      </a:pPr>
                      <a:r>
                        <a:rPr lang="en-US" sz="2100">
                          <a:effectLst/>
                        </a:rPr>
                        <a:t>Interpretation</a:t>
                      </a:r>
                      <a:endParaRPr lang="en-IN" sz="2100">
                        <a:effectLst/>
                        <a:latin typeface="Calibri" panose="020F0502020204030204" pitchFamily="34" charset="0"/>
                        <a:ea typeface="Calibri" panose="020F0502020204030204" pitchFamily="34" charset="0"/>
                        <a:cs typeface="Times New Roman" panose="02020603050405020304" pitchFamily="18" charset="0"/>
                      </a:endParaRPr>
                    </a:p>
                  </a:txBody>
                  <a:tcPr marL="131168" marR="131168" marT="0" marB="0" anchor="ctr"/>
                </a:tc>
                <a:tc>
                  <a:txBody>
                    <a:bodyPr/>
                    <a:lstStyle/>
                    <a:p>
                      <a:pPr algn="ctr">
                        <a:spcAft>
                          <a:spcPts val="0"/>
                        </a:spcAft>
                      </a:pPr>
                      <a:r>
                        <a:rPr lang="en-US" sz="2100">
                          <a:effectLst/>
                        </a:rPr>
                        <a:t>Action</a:t>
                      </a:r>
                      <a:endParaRPr lang="en-IN" sz="2100">
                        <a:effectLst/>
                        <a:latin typeface="Calibri" panose="020F0502020204030204" pitchFamily="34" charset="0"/>
                        <a:ea typeface="Calibri" panose="020F0502020204030204" pitchFamily="34" charset="0"/>
                        <a:cs typeface="Times New Roman" panose="02020603050405020304" pitchFamily="18" charset="0"/>
                      </a:endParaRPr>
                    </a:p>
                  </a:txBody>
                  <a:tcPr marL="131168" marR="131168" marT="0" marB="0" anchor="ctr"/>
                </a:tc>
                <a:extLst>
                  <a:ext uri="{0D108BD9-81ED-4DB2-BD59-A6C34878D82A}">
                    <a16:rowId xmlns:a16="http://schemas.microsoft.com/office/drawing/2014/main" val="1182114098"/>
                  </a:ext>
                </a:extLst>
              </a:tr>
              <a:tr h="711224">
                <a:tc>
                  <a:txBody>
                    <a:bodyPr/>
                    <a:lstStyle/>
                    <a:p>
                      <a:pPr algn="ctr">
                        <a:spcAft>
                          <a:spcPts val="0"/>
                        </a:spcAft>
                      </a:pPr>
                      <a:r>
                        <a:rPr lang="en-IN" sz="2100">
                          <a:effectLst/>
                        </a:rPr>
                        <a:t>A decrease in</a:t>
                      </a:r>
                    </a:p>
                    <a:p>
                      <a:pPr algn="ctr">
                        <a:spcAft>
                          <a:spcPts val="0"/>
                        </a:spcAft>
                      </a:pPr>
                      <a:r>
                        <a:rPr lang="en-IN" sz="2100">
                          <a:effectLst/>
                        </a:rPr>
                        <a:t>Haematocrit</a:t>
                      </a:r>
                      <a:endParaRPr lang="en-IN" sz="2100">
                        <a:effectLst/>
                        <a:latin typeface="Calibri" panose="020F0502020204030204" pitchFamily="34" charset="0"/>
                        <a:ea typeface="Calibri" panose="020F0502020204030204" pitchFamily="34" charset="0"/>
                        <a:cs typeface="Times New Roman" panose="02020603050405020304" pitchFamily="18" charset="0"/>
                      </a:endParaRPr>
                    </a:p>
                  </a:txBody>
                  <a:tcPr marL="131168" marR="131168" marT="0" marB="0" anchor="ctr"/>
                </a:tc>
                <a:tc>
                  <a:txBody>
                    <a:bodyPr/>
                    <a:lstStyle/>
                    <a:p>
                      <a:pPr algn="ctr">
                        <a:spcAft>
                          <a:spcPts val="0"/>
                        </a:spcAft>
                      </a:pPr>
                      <a:r>
                        <a:rPr lang="en-US" sz="2100">
                          <a:effectLst/>
                        </a:rPr>
                        <a:t>+</a:t>
                      </a:r>
                      <a:endParaRPr lang="en-IN" sz="2100">
                        <a:effectLst/>
                        <a:latin typeface="Calibri" panose="020F0502020204030204" pitchFamily="34" charset="0"/>
                        <a:ea typeface="Calibri" panose="020F0502020204030204" pitchFamily="34" charset="0"/>
                        <a:cs typeface="Times New Roman" panose="02020603050405020304" pitchFamily="18" charset="0"/>
                      </a:endParaRPr>
                    </a:p>
                  </a:txBody>
                  <a:tcPr marL="131168" marR="131168" marT="0" marB="0" anchor="ctr"/>
                </a:tc>
                <a:tc>
                  <a:txBody>
                    <a:bodyPr/>
                    <a:lstStyle/>
                    <a:p>
                      <a:pPr algn="ctr">
                        <a:spcAft>
                          <a:spcPts val="0"/>
                        </a:spcAft>
                      </a:pPr>
                      <a:r>
                        <a:rPr lang="en-IN" sz="2100">
                          <a:effectLst/>
                        </a:rPr>
                        <a:t>Unstable vital</a:t>
                      </a:r>
                    </a:p>
                    <a:p>
                      <a:pPr algn="ctr">
                        <a:spcAft>
                          <a:spcPts val="0"/>
                        </a:spcAft>
                      </a:pPr>
                      <a:r>
                        <a:rPr lang="en-IN" sz="2100">
                          <a:effectLst/>
                        </a:rPr>
                        <a:t>signs</a:t>
                      </a:r>
                      <a:endParaRPr lang="en-IN" sz="2100">
                        <a:effectLst/>
                        <a:latin typeface="Calibri" panose="020F0502020204030204" pitchFamily="34" charset="0"/>
                        <a:ea typeface="Calibri" panose="020F0502020204030204" pitchFamily="34" charset="0"/>
                        <a:cs typeface="Times New Roman" panose="02020603050405020304" pitchFamily="18" charset="0"/>
                      </a:endParaRPr>
                    </a:p>
                  </a:txBody>
                  <a:tcPr marL="131168" marR="131168" marT="0" marB="0" anchor="ctr"/>
                </a:tc>
                <a:tc>
                  <a:txBody>
                    <a:bodyPr/>
                    <a:lstStyle/>
                    <a:p>
                      <a:pPr algn="ctr">
                        <a:spcAft>
                          <a:spcPts val="0"/>
                        </a:spcAft>
                      </a:pPr>
                      <a:r>
                        <a:rPr lang="en-US" sz="2100">
                          <a:effectLst/>
                        </a:rPr>
                        <a:t>=</a:t>
                      </a:r>
                      <a:endParaRPr lang="en-IN" sz="2100">
                        <a:effectLst/>
                        <a:latin typeface="Calibri" panose="020F0502020204030204" pitchFamily="34" charset="0"/>
                        <a:ea typeface="Calibri" panose="020F0502020204030204" pitchFamily="34" charset="0"/>
                        <a:cs typeface="Times New Roman" panose="02020603050405020304" pitchFamily="18" charset="0"/>
                      </a:endParaRPr>
                    </a:p>
                  </a:txBody>
                  <a:tcPr marL="131168" marR="131168" marT="0" marB="0" anchor="ctr"/>
                </a:tc>
                <a:tc>
                  <a:txBody>
                    <a:bodyPr/>
                    <a:lstStyle/>
                    <a:p>
                      <a:pPr algn="ctr">
                        <a:spcAft>
                          <a:spcPts val="0"/>
                        </a:spcAft>
                      </a:pPr>
                      <a:r>
                        <a:rPr lang="en-US" sz="2100">
                          <a:effectLst/>
                        </a:rPr>
                        <a:t>Major haemorrhage</a:t>
                      </a:r>
                      <a:endParaRPr lang="en-IN" sz="2100">
                        <a:effectLst/>
                        <a:latin typeface="Calibri" panose="020F0502020204030204" pitchFamily="34" charset="0"/>
                        <a:ea typeface="Calibri" panose="020F0502020204030204" pitchFamily="34" charset="0"/>
                        <a:cs typeface="Times New Roman" panose="02020603050405020304" pitchFamily="18" charset="0"/>
                      </a:endParaRPr>
                    </a:p>
                  </a:txBody>
                  <a:tcPr marL="131168" marR="131168" marT="0" marB="0" anchor="ctr"/>
                </a:tc>
                <a:tc>
                  <a:txBody>
                    <a:bodyPr/>
                    <a:lstStyle/>
                    <a:p>
                      <a:pPr algn="ctr">
                        <a:spcAft>
                          <a:spcPts val="0"/>
                        </a:spcAft>
                      </a:pPr>
                      <a:r>
                        <a:rPr lang="en-IN" sz="2100">
                          <a:effectLst/>
                        </a:rPr>
                        <a:t>Need for urgent</a:t>
                      </a:r>
                    </a:p>
                    <a:p>
                      <a:pPr algn="ctr">
                        <a:spcAft>
                          <a:spcPts val="0"/>
                        </a:spcAft>
                      </a:pPr>
                      <a:r>
                        <a:rPr lang="en-IN" sz="2100">
                          <a:effectLst/>
                        </a:rPr>
                        <a:t>Transfusion</a:t>
                      </a:r>
                      <a:endParaRPr lang="en-IN" sz="2100">
                        <a:effectLst/>
                        <a:latin typeface="Calibri" panose="020F0502020204030204" pitchFamily="34" charset="0"/>
                        <a:ea typeface="Calibri" panose="020F0502020204030204" pitchFamily="34" charset="0"/>
                        <a:cs typeface="Times New Roman" panose="02020603050405020304" pitchFamily="18" charset="0"/>
                      </a:endParaRPr>
                    </a:p>
                  </a:txBody>
                  <a:tcPr marL="131168" marR="131168" marT="0" marB="0" anchor="ctr"/>
                </a:tc>
                <a:extLst>
                  <a:ext uri="{0D108BD9-81ED-4DB2-BD59-A6C34878D82A}">
                    <a16:rowId xmlns:a16="http://schemas.microsoft.com/office/drawing/2014/main" val="2043713151"/>
                  </a:ext>
                </a:extLst>
              </a:tr>
              <a:tr h="2314390">
                <a:tc>
                  <a:txBody>
                    <a:bodyPr/>
                    <a:lstStyle/>
                    <a:p>
                      <a:pPr algn="ctr">
                        <a:spcAft>
                          <a:spcPts val="0"/>
                        </a:spcAft>
                      </a:pPr>
                      <a:r>
                        <a:rPr lang="en-IN" sz="2100">
                          <a:effectLst/>
                        </a:rPr>
                        <a:t>A decrease in</a:t>
                      </a:r>
                    </a:p>
                    <a:p>
                      <a:pPr algn="ctr">
                        <a:spcAft>
                          <a:spcPts val="0"/>
                        </a:spcAft>
                      </a:pPr>
                      <a:r>
                        <a:rPr lang="en-IN" sz="2100">
                          <a:effectLst/>
                        </a:rPr>
                        <a:t>Haematocrit</a:t>
                      </a:r>
                      <a:endParaRPr lang="en-IN" sz="2100">
                        <a:effectLst/>
                        <a:latin typeface="Calibri" panose="020F0502020204030204" pitchFamily="34" charset="0"/>
                        <a:ea typeface="Calibri" panose="020F0502020204030204" pitchFamily="34" charset="0"/>
                        <a:cs typeface="Times New Roman" panose="02020603050405020304" pitchFamily="18" charset="0"/>
                      </a:endParaRPr>
                    </a:p>
                  </a:txBody>
                  <a:tcPr marL="131168" marR="131168" marT="0" marB="0" anchor="ctr"/>
                </a:tc>
                <a:tc>
                  <a:txBody>
                    <a:bodyPr/>
                    <a:lstStyle/>
                    <a:p>
                      <a:pPr algn="ctr">
                        <a:spcAft>
                          <a:spcPts val="0"/>
                        </a:spcAft>
                      </a:pPr>
                      <a:r>
                        <a:rPr lang="en-US" sz="2100">
                          <a:effectLst/>
                        </a:rPr>
                        <a:t>+</a:t>
                      </a:r>
                      <a:endParaRPr lang="en-IN" sz="2100">
                        <a:effectLst/>
                        <a:latin typeface="Calibri" panose="020F0502020204030204" pitchFamily="34" charset="0"/>
                        <a:ea typeface="Calibri" panose="020F0502020204030204" pitchFamily="34" charset="0"/>
                        <a:cs typeface="Times New Roman" panose="02020603050405020304" pitchFamily="18" charset="0"/>
                      </a:endParaRPr>
                    </a:p>
                  </a:txBody>
                  <a:tcPr marL="131168" marR="131168" marT="0" marB="0" anchor="ctr"/>
                </a:tc>
                <a:tc>
                  <a:txBody>
                    <a:bodyPr/>
                    <a:lstStyle/>
                    <a:p>
                      <a:pPr algn="ctr">
                        <a:spcAft>
                          <a:spcPts val="0"/>
                        </a:spcAft>
                      </a:pPr>
                      <a:r>
                        <a:rPr lang="en-IN" sz="2100">
                          <a:effectLst/>
                        </a:rPr>
                        <a:t>Stable</a:t>
                      </a:r>
                    </a:p>
                    <a:p>
                      <a:pPr algn="ctr">
                        <a:spcAft>
                          <a:spcPts val="0"/>
                        </a:spcAft>
                      </a:pPr>
                      <a:r>
                        <a:rPr lang="en-IN" sz="2100">
                          <a:effectLst/>
                        </a:rPr>
                        <a:t>haemodynamic</a:t>
                      </a:r>
                    </a:p>
                    <a:p>
                      <a:pPr algn="ctr">
                        <a:spcAft>
                          <a:spcPts val="0"/>
                        </a:spcAft>
                      </a:pPr>
                      <a:r>
                        <a:rPr lang="en-IN" sz="2100">
                          <a:effectLst/>
                        </a:rPr>
                        <a:t>status</a:t>
                      </a:r>
                      <a:endParaRPr lang="en-IN" sz="2100">
                        <a:effectLst/>
                        <a:latin typeface="Calibri" panose="020F0502020204030204" pitchFamily="34" charset="0"/>
                        <a:ea typeface="Calibri" panose="020F0502020204030204" pitchFamily="34" charset="0"/>
                        <a:cs typeface="Times New Roman" panose="02020603050405020304" pitchFamily="18" charset="0"/>
                      </a:endParaRPr>
                    </a:p>
                  </a:txBody>
                  <a:tcPr marL="131168" marR="131168" marT="0" marB="0" anchor="ctr"/>
                </a:tc>
                <a:tc>
                  <a:txBody>
                    <a:bodyPr/>
                    <a:lstStyle/>
                    <a:p>
                      <a:pPr algn="ctr">
                        <a:spcAft>
                          <a:spcPts val="0"/>
                        </a:spcAft>
                      </a:pPr>
                      <a:r>
                        <a:rPr lang="en-US" sz="2100">
                          <a:effectLst/>
                        </a:rPr>
                        <a:t>=</a:t>
                      </a:r>
                      <a:endParaRPr lang="en-IN" sz="2100">
                        <a:effectLst/>
                        <a:latin typeface="Calibri" panose="020F0502020204030204" pitchFamily="34" charset="0"/>
                        <a:ea typeface="Calibri" panose="020F0502020204030204" pitchFamily="34" charset="0"/>
                        <a:cs typeface="Times New Roman" panose="02020603050405020304" pitchFamily="18" charset="0"/>
                      </a:endParaRPr>
                    </a:p>
                  </a:txBody>
                  <a:tcPr marL="131168" marR="131168" marT="0" marB="0" anchor="ctr"/>
                </a:tc>
                <a:tc>
                  <a:txBody>
                    <a:bodyPr/>
                    <a:lstStyle/>
                    <a:p>
                      <a:pPr algn="ctr">
                        <a:spcAft>
                          <a:spcPts val="0"/>
                        </a:spcAft>
                      </a:pPr>
                      <a:r>
                        <a:rPr lang="en-IN" sz="2100">
                          <a:effectLst/>
                        </a:rPr>
                        <a:t>Haemodilution and/</a:t>
                      </a:r>
                    </a:p>
                    <a:p>
                      <a:pPr algn="ctr">
                        <a:spcAft>
                          <a:spcPts val="0"/>
                        </a:spcAft>
                      </a:pPr>
                      <a:r>
                        <a:rPr lang="en-IN" sz="2100">
                          <a:effectLst/>
                        </a:rPr>
                        <a:t>or reabsorption of</a:t>
                      </a:r>
                    </a:p>
                    <a:p>
                      <a:pPr algn="ctr">
                        <a:spcAft>
                          <a:spcPts val="0"/>
                        </a:spcAft>
                      </a:pPr>
                      <a:r>
                        <a:rPr lang="en-IN" sz="2100">
                          <a:effectLst/>
                        </a:rPr>
                        <a:t>extravasated fluids</a:t>
                      </a:r>
                    </a:p>
                    <a:p>
                      <a:pPr algn="ctr">
                        <a:spcAft>
                          <a:spcPts val="0"/>
                        </a:spcAft>
                      </a:pPr>
                      <a:r>
                        <a:rPr lang="en-IN" sz="2100">
                          <a:effectLst/>
                        </a:rPr>
                        <a:t> </a:t>
                      </a:r>
                      <a:endParaRPr lang="en-IN" sz="2100">
                        <a:effectLst/>
                        <a:latin typeface="Calibri" panose="020F0502020204030204" pitchFamily="34" charset="0"/>
                        <a:ea typeface="Calibri" panose="020F0502020204030204" pitchFamily="34" charset="0"/>
                        <a:cs typeface="Times New Roman" panose="02020603050405020304" pitchFamily="18" charset="0"/>
                      </a:endParaRPr>
                    </a:p>
                  </a:txBody>
                  <a:tcPr marL="131168" marR="131168" marT="0" marB="0" anchor="ctr"/>
                </a:tc>
                <a:tc>
                  <a:txBody>
                    <a:bodyPr/>
                    <a:lstStyle/>
                    <a:p>
                      <a:pPr algn="ctr">
                        <a:spcAft>
                          <a:spcPts val="0"/>
                        </a:spcAft>
                      </a:pPr>
                      <a:r>
                        <a:rPr lang="en-IN" sz="2100">
                          <a:effectLst/>
                        </a:rPr>
                        <a:t>IV fluids should be</a:t>
                      </a:r>
                    </a:p>
                    <a:p>
                      <a:pPr algn="ctr">
                        <a:spcAft>
                          <a:spcPts val="0"/>
                        </a:spcAft>
                      </a:pPr>
                      <a:r>
                        <a:rPr lang="en-IN" sz="2100">
                          <a:effectLst/>
                        </a:rPr>
                        <a:t>reduced in step-wise</a:t>
                      </a:r>
                    </a:p>
                    <a:p>
                      <a:pPr algn="ctr">
                        <a:spcAft>
                          <a:spcPts val="0"/>
                        </a:spcAft>
                      </a:pPr>
                      <a:r>
                        <a:rPr lang="en-IN" sz="2100">
                          <a:effectLst/>
                        </a:rPr>
                        <a:t>manner or discontinued</a:t>
                      </a:r>
                    </a:p>
                    <a:p>
                      <a:pPr algn="ctr">
                        <a:spcAft>
                          <a:spcPts val="0"/>
                        </a:spcAft>
                      </a:pPr>
                      <a:r>
                        <a:rPr lang="en-IN" sz="2100">
                          <a:effectLst/>
                        </a:rPr>
                        <a:t>immediately to avoid</a:t>
                      </a:r>
                    </a:p>
                    <a:p>
                      <a:pPr algn="ctr">
                        <a:spcAft>
                          <a:spcPts val="0"/>
                        </a:spcAft>
                      </a:pPr>
                      <a:r>
                        <a:rPr lang="en-IN" sz="2100">
                          <a:effectLst/>
                        </a:rPr>
                        <a:t>pulmonary oedema</a:t>
                      </a:r>
                      <a:endParaRPr lang="en-IN" sz="2100">
                        <a:effectLst/>
                        <a:latin typeface="Calibri" panose="020F0502020204030204" pitchFamily="34" charset="0"/>
                        <a:ea typeface="Calibri" panose="020F0502020204030204" pitchFamily="34" charset="0"/>
                        <a:cs typeface="Times New Roman" panose="02020603050405020304" pitchFamily="18" charset="0"/>
                      </a:endParaRPr>
                    </a:p>
                  </a:txBody>
                  <a:tcPr marL="131168" marR="131168" marT="0" marB="0" anchor="ctr"/>
                </a:tc>
                <a:extLst>
                  <a:ext uri="{0D108BD9-81ED-4DB2-BD59-A6C34878D82A}">
                    <a16:rowId xmlns:a16="http://schemas.microsoft.com/office/drawing/2014/main" val="1320823756"/>
                  </a:ext>
                </a:extLst>
              </a:tr>
            </a:tbl>
          </a:graphicData>
        </a:graphic>
      </p:graphicFrame>
    </p:spTree>
    <p:extLst>
      <p:ext uri="{BB962C8B-B14F-4D97-AF65-F5344CB8AC3E}">
        <p14:creationId xmlns:p14="http://schemas.microsoft.com/office/powerpoint/2010/main" val="37446909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2F431C-7AB1-4B33-990B-5791C76DD54A}"/>
              </a:ext>
            </a:extLst>
          </p:cNvPr>
          <p:cNvSpPr txBox="1"/>
          <p:nvPr/>
        </p:nvSpPr>
        <p:spPr>
          <a:xfrm>
            <a:off x="387926" y="672310"/>
            <a:ext cx="11804073" cy="5632183"/>
          </a:xfrm>
          <a:prstGeom prst="rect">
            <a:avLst/>
          </a:prstGeom>
          <a:noFill/>
        </p:spPr>
        <p:txBody>
          <a:bodyPr wrap="square">
            <a:spAutoFit/>
          </a:bodyPr>
          <a:lstStyle/>
          <a:p>
            <a:pPr marL="0" marR="0">
              <a:spcBef>
                <a:spcPts val="495"/>
              </a:spcBef>
              <a:spcAft>
                <a:spcPts val="0"/>
              </a:spcAft>
              <a:tabLst>
                <a:tab pos="1017270" algn="l"/>
              </a:tabLst>
            </a:pPr>
            <a:r>
              <a:rPr lang="en-US" sz="2400" b="1" i="1" spc="15" dirty="0">
                <a:solidFill>
                  <a:srgbClr val="00AEEF"/>
                </a:solidFill>
                <a:effectLst/>
                <a:latin typeface="Calibri" panose="020F0502020204030204" pitchFamily="34" charset="0"/>
                <a:ea typeface="Calibri" panose="020F0502020204030204" pitchFamily="34" charset="0"/>
              </a:rPr>
              <a:t> </a:t>
            </a:r>
            <a:endParaRPr lang="en-GB" sz="2400" b="1" i="1" dirty="0">
              <a:effectLst/>
              <a:latin typeface="Calibri" panose="020F0502020204030204" pitchFamily="34" charset="0"/>
              <a:ea typeface="Calibri" panose="020F0502020204030204" pitchFamily="34" charset="0"/>
            </a:endParaRPr>
          </a:p>
          <a:p>
            <a:pPr marL="0" marR="0" algn="ctr">
              <a:spcBef>
                <a:spcPts val="0"/>
              </a:spcBef>
              <a:spcAft>
                <a:spcPts val="0"/>
              </a:spcAft>
            </a:pPr>
            <a:r>
              <a:rPr lang="en-US" sz="2800" b="1" dirty="0">
                <a:effectLst/>
                <a:latin typeface="Calibri" panose="020F0502020204030204" pitchFamily="34" charset="0"/>
                <a:ea typeface="Calibri" panose="020F0502020204030204" pitchFamily="34" charset="0"/>
              </a:rPr>
              <a:t>Baseline tests other than CBC in dengue</a:t>
            </a:r>
            <a:endParaRPr lang="en-GB" sz="24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2400" b="1" dirty="0">
                <a:effectLst/>
                <a:latin typeface="Calibri" panose="020F0502020204030204" pitchFamily="34" charset="0"/>
                <a:ea typeface="Calibri" panose="020F0502020204030204" pitchFamily="34" charset="0"/>
              </a:rPr>
              <a:t> </a:t>
            </a:r>
            <a:endParaRPr lang="en-GB" sz="24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2400" b="1" dirty="0">
                <a:effectLst/>
                <a:latin typeface="Calibri" panose="020F0502020204030204" pitchFamily="34" charset="0"/>
                <a:ea typeface="Calibri" panose="020F0502020204030204" pitchFamily="34" charset="0"/>
              </a:rPr>
              <a:t>Additional baseline tests should be done in the following conditions:</a:t>
            </a:r>
            <a:endParaRPr lang="en-GB" sz="2400" dirty="0">
              <a:effectLst/>
              <a:latin typeface="Calibri" panose="020F0502020204030204" pitchFamily="34" charset="0"/>
              <a:ea typeface="Calibri" panose="020F0502020204030204" pitchFamily="34" charset="0"/>
            </a:endParaRPr>
          </a:p>
          <a:p>
            <a:pPr marL="342900" marR="0" lvl="0" indent="-342900">
              <a:lnSpc>
                <a:spcPct val="107000"/>
              </a:lnSpc>
              <a:spcBef>
                <a:spcPts val="0"/>
              </a:spcBef>
              <a:spcAft>
                <a:spcPts val="800"/>
              </a:spcAft>
              <a:buFont typeface="+mj-lt"/>
              <a:buAutoNum type="alphaLcParenBoth"/>
            </a:pPr>
            <a:r>
              <a:rPr lang="en-US" sz="2400" dirty="0">
                <a:effectLst/>
                <a:latin typeface="Calibri" panose="020F0502020204030204" pitchFamily="34" charset="0"/>
                <a:ea typeface="Calibri" panose="020F0502020204030204" pitchFamily="34" charset="0"/>
              </a:rPr>
              <a:t>Patient having comorbidity</a:t>
            </a:r>
            <a:endParaRPr lang="en-GB" sz="2400" dirty="0">
              <a:effectLst/>
              <a:latin typeface="Calibri" panose="020F0502020204030204" pitchFamily="34" charset="0"/>
              <a:ea typeface="Calibri" panose="020F0502020204030204" pitchFamily="34" charset="0"/>
            </a:endParaRPr>
          </a:p>
          <a:p>
            <a:pPr marL="342900" marR="0" lvl="0" indent="-342900">
              <a:lnSpc>
                <a:spcPct val="107000"/>
              </a:lnSpc>
              <a:spcBef>
                <a:spcPts val="0"/>
              </a:spcBef>
              <a:spcAft>
                <a:spcPts val="0"/>
              </a:spcAft>
              <a:buFont typeface="+mj-lt"/>
              <a:buAutoNum type="alphaLcParenBoth"/>
            </a:pPr>
            <a:r>
              <a:rPr lang="en-US" sz="2400" dirty="0">
                <a:effectLst/>
                <a:latin typeface="Calibri" panose="020F0502020204030204" pitchFamily="34" charset="0"/>
                <a:ea typeface="Calibri" panose="020F0502020204030204" pitchFamily="34" charset="0"/>
              </a:rPr>
              <a:t>Patient having warning sign(s)</a:t>
            </a:r>
            <a:endParaRPr lang="en-GB" sz="2400" dirty="0">
              <a:effectLst/>
              <a:latin typeface="Calibri" panose="020F0502020204030204" pitchFamily="34" charset="0"/>
              <a:ea typeface="Calibri" panose="020F0502020204030204" pitchFamily="34" charset="0"/>
            </a:endParaRPr>
          </a:p>
          <a:p>
            <a:pPr marL="342900" marR="0" lvl="0" indent="-342900">
              <a:lnSpc>
                <a:spcPct val="107000"/>
              </a:lnSpc>
              <a:spcBef>
                <a:spcPts val="0"/>
              </a:spcBef>
              <a:spcAft>
                <a:spcPts val="800"/>
              </a:spcAft>
              <a:buFont typeface="+mj-lt"/>
              <a:buAutoNum type="alphaLcParenBoth"/>
            </a:pPr>
            <a:r>
              <a:rPr lang="en-US" sz="2400" dirty="0">
                <a:effectLst/>
                <a:latin typeface="Calibri" panose="020F0502020204030204" pitchFamily="34" charset="0"/>
                <a:ea typeface="Calibri" panose="020F0502020204030204" pitchFamily="34" charset="0"/>
              </a:rPr>
              <a:t>Preferably in all admitted dengue cases. </a:t>
            </a:r>
            <a:endParaRPr lang="en-GB" sz="2400" dirty="0">
              <a:effectLst/>
              <a:latin typeface="Calibri" panose="020F0502020204030204" pitchFamily="34" charset="0"/>
              <a:ea typeface="Calibri" panose="020F0502020204030204" pitchFamily="34" charset="0"/>
            </a:endParaRPr>
          </a:p>
          <a:p>
            <a:pPr marL="342900" marR="733425" lvl="0" indent="-342900" algn="just">
              <a:lnSpc>
                <a:spcPct val="97000"/>
              </a:lnSpc>
              <a:spcBef>
                <a:spcPts val="380"/>
              </a:spcBef>
              <a:spcAft>
                <a:spcPts val="0"/>
              </a:spcAft>
              <a:buFont typeface="+mj-lt"/>
              <a:buAutoNum type="alphaLcParenBoth"/>
            </a:pPr>
            <a:r>
              <a:rPr lang="en-US" sz="2400" dirty="0">
                <a:effectLst/>
                <a:latin typeface="Calibri" panose="020F0502020204030204" pitchFamily="34" charset="0"/>
                <a:ea typeface="Calibri" panose="020F0502020204030204" pitchFamily="34" charset="0"/>
              </a:rPr>
              <a:t>These tests should be done during ﬁrst consultation to get the baseline characteristics like Haematocrit and Complete blood count if the patient presented within 5</a:t>
            </a:r>
            <a:r>
              <a:rPr lang="en-US" sz="2400" spc="-15" dirty="0">
                <a:effectLst/>
                <a:latin typeface="Calibri" panose="020F0502020204030204" pitchFamily="34" charset="0"/>
                <a:ea typeface="Calibri" panose="020F0502020204030204" pitchFamily="34" charset="0"/>
              </a:rPr>
              <a:t>days </a:t>
            </a:r>
            <a:r>
              <a:rPr lang="en-US" sz="2400" dirty="0">
                <a:effectLst/>
                <a:latin typeface="Calibri" panose="020F0502020204030204" pitchFamily="34" charset="0"/>
                <a:ea typeface="Calibri" panose="020F0502020204030204" pitchFamily="34" charset="0"/>
              </a:rPr>
              <a:t>of fever. Follow up testing may be done on 1st afebrile </a:t>
            </a:r>
            <a:r>
              <a:rPr lang="en-US" sz="2400" spc="-30" dirty="0">
                <a:effectLst/>
                <a:latin typeface="Calibri" panose="020F0502020204030204" pitchFamily="34" charset="0"/>
                <a:ea typeface="Calibri" panose="020F0502020204030204" pitchFamily="34" charset="0"/>
              </a:rPr>
              <a:t>day, </a:t>
            </a:r>
            <a:r>
              <a:rPr lang="en-US" sz="2400" dirty="0">
                <a:effectLst/>
                <a:latin typeface="Calibri" panose="020F0502020204030204" pitchFamily="34" charset="0"/>
                <a:ea typeface="Calibri" panose="020F0502020204030204" pitchFamily="34" charset="0"/>
              </a:rPr>
              <a:t>but should be done daily once if DHF is suspected or warning signs are present.  </a:t>
            </a:r>
            <a:endParaRPr lang="en-GB" sz="2400" dirty="0">
              <a:effectLst/>
              <a:latin typeface="Calibri" panose="020F0502020204030204" pitchFamily="34" charset="0"/>
              <a:ea typeface="Calibri" panose="020F0502020204030204" pitchFamily="34" charset="0"/>
            </a:endParaRPr>
          </a:p>
          <a:p>
            <a:pPr marL="342900" marR="733425" lvl="0" indent="-342900" algn="just">
              <a:lnSpc>
                <a:spcPct val="97000"/>
              </a:lnSpc>
              <a:spcBef>
                <a:spcPts val="380"/>
              </a:spcBef>
              <a:spcAft>
                <a:spcPts val="0"/>
              </a:spcAft>
              <a:buFont typeface="+mj-lt"/>
              <a:buAutoNum type="alphaLcParenBoth"/>
            </a:pPr>
            <a:r>
              <a:rPr lang="en-US" sz="2400" dirty="0">
                <a:effectLst/>
                <a:latin typeface="Calibri" panose="020F0502020204030204" pitchFamily="34" charset="0"/>
                <a:ea typeface="Calibri" panose="020F0502020204030204" pitchFamily="34" charset="0"/>
              </a:rPr>
              <a:t> A regular haematocrit is more important for management than the thrombocytopenia. </a:t>
            </a:r>
            <a:r>
              <a:rPr lang="en-US" sz="2400" spc="-15" dirty="0">
                <a:effectLst/>
                <a:latin typeface="Calibri" panose="020F0502020204030204" pitchFamily="34" charset="0"/>
                <a:ea typeface="Calibri" panose="020F0502020204030204" pitchFamily="34" charset="0"/>
              </a:rPr>
              <a:t>Even </a:t>
            </a:r>
            <a:r>
              <a:rPr lang="en-US" sz="2400" dirty="0">
                <a:effectLst/>
                <a:latin typeface="Calibri" panose="020F0502020204030204" pitchFamily="34" charset="0"/>
                <a:ea typeface="Calibri" panose="020F0502020204030204" pitchFamily="34" charset="0"/>
              </a:rPr>
              <a:t>in severe dengue especially with shock hourly haematocrit is crucial</a:t>
            </a:r>
            <a:r>
              <a:rPr lang="en-US" sz="2400" spc="-5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for</a:t>
            </a:r>
            <a:r>
              <a:rPr lang="en-US" sz="2400" spc="-5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management.</a:t>
            </a:r>
            <a:r>
              <a:rPr lang="en-US" sz="2400" spc="-55" dirty="0">
                <a:effectLst/>
                <a:latin typeface="Calibri" panose="020F0502020204030204" pitchFamily="34" charset="0"/>
                <a:ea typeface="Calibri" panose="020F0502020204030204" pitchFamily="34" charset="0"/>
              </a:rPr>
              <a:t> </a:t>
            </a:r>
            <a:r>
              <a:rPr lang="en-US" sz="2400" dirty="0">
                <a:effectLst/>
                <a:latin typeface="Calibri" panose="020F0502020204030204" pitchFamily="34" charset="0"/>
                <a:ea typeface="Calibri" panose="020F0502020204030204" pitchFamily="34" charset="0"/>
              </a:rPr>
              <a:t> </a:t>
            </a:r>
            <a:endParaRPr lang="en-GB"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796850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2F431C-7AB1-4B33-990B-5791C76DD54A}"/>
              </a:ext>
            </a:extLst>
          </p:cNvPr>
          <p:cNvSpPr txBox="1"/>
          <p:nvPr/>
        </p:nvSpPr>
        <p:spPr>
          <a:xfrm>
            <a:off x="526473" y="672310"/>
            <a:ext cx="9989128" cy="3914854"/>
          </a:xfrm>
          <a:prstGeom prst="rect">
            <a:avLst/>
          </a:prstGeom>
          <a:noFill/>
        </p:spPr>
        <p:txBody>
          <a:bodyPr wrap="square">
            <a:spAutoFit/>
          </a:bodyPr>
          <a:lstStyle/>
          <a:p>
            <a:pPr marL="0" marR="0">
              <a:spcBef>
                <a:spcPts val="495"/>
              </a:spcBef>
              <a:spcAft>
                <a:spcPts val="0"/>
              </a:spcAft>
              <a:tabLst>
                <a:tab pos="1017270" algn="l"/>
              </a:tabLst>
            </a:pPr>
            <a:r>
              <a:rPr lang="en-US" sz="2400" b="1" i="1" spc="15" dirty="0">
                <a:solidFill>
                  <a:srgbClr val="00AEEF"/>
                </a:solidFill>
                <a:effectLst/>
                <a:latin typeface="Calibri" panose="020F0502020204030204" pitchFamily="34" charset="0"/>
                <a:ea typeface="Calibri" panose="020F0502020204030204" pitchFamily="34" charset="0"/>
              </a:rPr>
              <a:t> </a:t>
            </a:r>
            <a:endParaRPr lang="en-GB" sz="2400" b="1" i="1" dirty="0">
              <a:effectLst/>
              <a:latin typeface="Calibri" panose="020F0502020204030204" pitchFamily="34" charset="0"/>
              <a:ea typeface="Calibri" panose="020F0502020204030204" pitchFamily="34" charset="0"/>
            </a:endParaRPr>
          </a:p>
          <a:p>
            <a:pPr marL="0" marR="0" algn="ctr">
              <a:spcBef>
                <a:spcPts val="0"/>
              </a:spcBef>
              <a:spcAft>
                <a:spcPts val="0"/>
              </a:spcAft>
            </a:pPr>
            <a:r>
              <a:rPr lang="en-US" sz="2800" b="1" dirty="0">
                <a:effectLst/>
                <a:latin typeface="Calibri" panose="020F0502020204030204" pitchFamily="34" charset="0"/>
                <a:ea typeface="Calibri" panose="020F0502020204030204" pitchFamily="34" charset="0"/>
              </a:rPr>
              <a:t>Baseline tests other than CBC in dengue…….</a:t>
            </a:r>
            <a:r>
              <a:rPr lang="en-US" sz="2400" i="1" dirty="0">
                <a:effectLst/>
                <a:latin typeface="Calibri" panose="020F0502020204030204" pitchFamily="34" charset="0"/>
                <a:ea typeface="Calibri" panose="020F0502020204030204" pitchFamily="34" charset="0"/>
              </a:rPr>
              <a:t>contd.</a:t>
            </a:r>
            <a:endParaRPr lang="en-GB" sz="2400" i="1" dirty="0">
              <a:effectLst/>
              <a:latin typeface="Calibri" panose="020F0502020204030204" pitchFamily="34" charset="0"/>
              <a:ea typeface="Calibri" panose="020F0502020204030204" pitchFamily="34" charset="0"/>
            </a:endParaRPr>
          </a:p>
          <a:p>
            <a:pPr marL="0" marR="0">
              <a:spcBef>
                <a:spcPts val="0"/>
              </a:spcBef>
              <a:spcAft>
                <a:spcPts val="0"/>
              </a:spcAft>
            </a:pPr>
            <a:r>
              <a:rPr lang="en-US" sz="2400" b="1" dirty="0">
                <a:effectLst/>
                <a:latin typeface="Calibri" panose="020F0502020204030204" pitchFamily="34" charset="0"/>
                <a:ea typeface="Calibri" panose="020F0502020204030204" pitchFamily="34" charset="0"/>
              </a:rPr>
              <a:t> </a:t>
            </a:r>
            <a:endParaRPr lang="en-GB" sz="24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2400" b="1" dirty="0">
                <a:effectLst/>
                <a:latin typeface="Calibri" panose="020F0502020204030204" pitchFamily="34" charset="0"/>
                <a:ea typeface="Calibri" panose="020F0502020204030204" pitchFamily="34" charset="0"/>
              </a:rPr>
              <a:t>The additional baseline tests include:</a:t>
            </a:r>
            <a:endParaRPr lang="en-GB" sz="2400" dirty="0">
              <a:effectLst/>
              <a:latin typeface="Calibri" panose="020F0502020204030204" pitchFamily="34" charset="0"/>
              <a:ea typeface="Calibri" panose="020F0502020204030204" pitchFamily="34" charset="0"/>
            </a:endParaRPr>
          </a:p>
          <a:p>
            <a:pPr marL="342900" marR="0" lvl="0" indent="-342900">
              <a:lnSpc>
                <a:spcPct val="107000"/>
              </a:lnSpc>
              <a:spcBef>
                <a:spcPts val="0"/>
              </a:spcBef>
              <a:spcAft>
                <a:spcPts val="800"/>
              </a:spcAft>
              <a:buFont typeface="Wingdings" panose="05000000000000000000" pitchFamily="2" charset="2"/>
              <a:buChar char=""/>
            </a:pPr>
            <a:r>
              <a:rPr lang="en-US" sz="2400" dirty="0">
                <a:effectLst/>
                <a:latin typeface="Calibri" panose="020F0502020204030204" pitchFamily="34" charset="0"/>
                <a:ea typeface="Calibri" panose="020F0502020204030204" pitchFamily="34" charset="0"/>
              </a:rPr>
              <a:t>FBS</a:t>
            </a:r>
            <a:endParaRPr lang="en-GB" sz="2400" dirty="0">
              <a:effectLst/>
              <a:latin typeface="Calibri" panose="020F0502020204030204" pitchFamily="34" charset="0"/>
              <a:ea typeface="Calibri" panose="020F0502020204030204" pitchFamily="34" charset="0"/>
            </a:endParaRPr>
          </a:p>
          <a:p>
            <a:pPr marL="342900" marR="0" lvl="0" indent="-342900">
              <a:lnSpc>
                <a:spcPct val="107000"/>
              </a:lnSpc>
              <a:spcBef>
                <a:spcPts val="0"/>
              </a:spcBef>
              <a:spcAft>
                <a:spcPts val="800"/>
              </a:spcAft>
              <a:buFont typeface="Wingdings" panose="05000000000000000000" pitchFamily="2" charset="2"/>
              <a:buChar char=""/>
            </a:pPr>
            <a:r>
              <a:rPr lang="en-US" sz="2400" dirty="0">
                <a:effectLst/>
                <a:latin typeface="Calibri" panose="020F0502020204030204" pitchFamily="34" charset="0"/>
                <a:ea typeface="Calibri" panose="020F0502020204030204" pitchFamily="34" charset="0"/>
              </a:rPr>
              <a:t>Liver function test –AST levels are higher as compared to ALT in dengue</a:t>
            </a:r>
            <a:endParaRPr lang="en-GB" sz="2400" dirty="0">
              <a:effectLst/>
              <a:latin typeface="Calibri" panose="020F0502020204030204" pitchFamily="34" charset="0"/>
              <a:ea typeface="Calibri" panose="020F0502020204030204" pitchFamily="34" charset="0"/>
            </a:endParaRPr>
          </a:p>
          <a:p>
            <a:pPr marL="342900" marR="0" lvl="0" indent="-342900">
              <a:lnSpc>
                <a:spcPct val="107000"/>
              </a:lnSpc>
              <a:spcBef>
                <a:spcPts val="0"/>
              </a:spcBef>
              <a:spcAft>
                <a:spcPts val="800"/>
              </a:spcAft>
              <a:buFont typeface="Wingdings" panose="05000000000000000000" pitchFamily="2" charset="2"/>
              <a:buChar char=""/>
            </a:pPr>
            <a:r>
              <a:rPr lang="en-US" sz="2400" dirty="0">
                <a:effectLst/>
                <a:latin typeface="Calibri" panose="020F0502020204030204" pitchFamily="34" charset="0"/>
                <a:ea typeface="Calibri" panose="020F0502020204030204" pitchFamily="34" charset="0"/>
              </a:rPr>
              <a:t>Kidney function test – serum urea &amp; creatinine</a:t>
            </a:r>
            <a:endParaRPr lang="en-GB" sz="2400" dirty="0">
              <a:effectLst/>
              <a:latin typeface="Calibri" panose="020F0502020204030204" pitchFamily="34" charset="0"/>
              <a:ea typeface="Calibri" panose="020F0502020204030204" pitchFamily="34" charset="0"/>
            </a:endParaRPr>
          </a:p>
          <a:p>
            <a:pPr marL="342900" marR="0" lvl="0" indent="-342900">
              <a:lnSpc>
                <a:spcPct val="107000"/>
              </a:lnSpc>
              <a:spcBef>
                <a:spcPts val="0"/>
              </a:spcBef>
              <a:spcAft>
                <a:spcPts val="800"/>
              </a:spcAft>
              <a:buFont typeface="Wingdings" panose="05000000000000000000" pitchFamily="2" charset="2"/>
              <a:buChar char=""/>
            </a:pPr>
            <a:r>
              <a:rPr lang="en-US" sz="2400" dirty="0">
                <a:effectLst/>
                <a:latin typeface="Calibri" panose="020F0502020204030204" pitchFamily="34" charset="0"/>
                <a:ea typeface="Calibri" panose="020F0502020204030204" pitchFamily="34" charset="0"/>
              </a:rPr>
              <a:t>Coagulation profile (Prothrombin Time, INR etc.)  – around Day 5 of illness (if facility exists). </a:t>
            </a:r>
            <a:endParaRPr lang="en-GB"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50325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92E7D593-E534-470C-A937-CF3BC12C5E07}"/>
              </a:ext>
            </a:extLst>
          </p:cNvPr>
          <p:cNvSpPr txBox="1">
            <a:spLocks noGrp="1"/>
          </p:cNvSpPr>
          <p:nvPr>
            <p:ph idx="1"/>
          </p:nvPr>
        </p:nvSpPr>
        <p:spPr>
          <a:xfrm>
            <a:off x="1981200" y="260648"/>
            <a:ext cx="8363272" cy="3887218"/>
          </a:xfrm>
          <a:prstGeom prst="rect">
            <a:avLst/>
          </a:prstGeom>
          <a:noFill/>
        </p:spPr>
        <p:txBody>
          <a:bodyPr wrap="square" rtlCol="0">
            <a:spAutoFit/>
          </a:bodyPr>
          <a:lstStyle/>
          <a:p>
            <a:pPr>
              <a:lnSpc>
                <a:spcPct val="120000"/>
              </a:lnSpc>
              <a:buNone/>
            </a:pPr>
            <a:r>
              <a:rPr lang="en-US" sz="2400" b="1" u="sng" dirty="0">
                <a:solidFill>
                  <a:srgbClr val="7030A0"/>
                </a:solidFill>
                <a:latin typeface="Times New Roman" panose="02020603050405020304" pitchFamily="18" charset="0"/>
                <a:cs typeface="Times New Roman" panose="02020603050405020304" pitchFamily="18" charset="0"/>
              </a:rPr>
              <a:t>Other Required Investigations: As per Clinical Judgement</a:t>
            </a:r>
          </a:p>
          <a:p>
            <a:pPr marL="457200" lvl="1" indent="0">
              <a:lnSpc>
                <a:spcPct val="120000"/>
              </a:lnSpc>
              <a:buNone/>
            </a:pPr>
            <a:r>
              <a:rPr lang="en-US" sz="2200" dirty="0">
                <a:latin typeface="Times New Roman" panose="02020603050405020304" pitchFamily="18" charset="0"/>
                <a:cs typeface="Times New Roman" panose="02020603050405020304" pitchFamily="18" charset="0"/>
              </a:rPr>
              <a:t>- </a:t>
            </a:r>
            <a:r>
              <a:rPr lang="en-US" sz="2300" dirty="0">
                <a:latin typeface="Times New Roman" panose="02020603050405020304" pitchFamily="18" charset="0"/>
                <a:cs typeface="Times New Roman" panose="02020603050405020304" pitchFamily="18" charset="0"/>
              </a:rPr>
              <a:t>Complete Blood Count      -CXR (PA &amp; Lateral Decubitus)                                         - Blood Sugar                       -USG abdomen including IVC diam.    </a:t>
            </a:r>
          </a:p>
          <a:p>
            <a:pPr marL="457200" lvl="1" indent="0">
              <a:buNone/>
            </a:pPr>
            <a:r>
              <a:rPr lang="en-US" sz="2300" dirty="0">
                <a:latin typeface="Times New Roman" panose="02020603050405020304" pitchFamily="18" charset="0"/>
                <a:cs typeface="Times New Roman" panose="02020603050405020304" pitchFamily="18" charset="0"/>
              </a:rPr>
              <a:t>- LFT &amp; RFT                        - Serum Amylase/Lipase</a:t>
            </a:r>
          </a:p>
          <a:p>
            <a:pPr marL="457200" lvl="1" indent="0">
              <a:lnSpc>
                <a:spcPct val="120000"/>
              </a:lnSpc>
              <a:buNone/>
            </a:pPr>
            <a:r>
              <a:rPr lang="en-US" sz="2300" dirty="0">
                <a:latin typeface="Times New Roman" panose="02020603050405020304" pitchFamily="18" charset="0"/>
                <a:cs typeface="Times New Roman" panose="02020603050405020304" pitchFamily="18" charset="0"/>
              </a:rPr>
              <a:t>- Serum Electrolytes             </a:t>
            </a:r>
            <a:r>
              <a:rPr lang="en-US" sz="2300" dirty="0">
                <a:solidFill>
                  <a:prstClr val="black"/>
                </a:solidFill>
                <a:latin typeface="Times New Roman" panose="02020603050405020304" pitchFamily="18" charset="0"/>
                <a:ea typeface="Calibri"/>
                <a:cs typeface="Times New Roman" panose="02020603050405020304" pitchFamily="18" charset="0"/>
              </a:rPr>
              <a:t>- B</a:t>
            </a:r>
            <a:r>
              <a:rPr lang="en-US" sz="2300" dirty="0">
                <a:solidFill>
                  <a:prstClr val="black"/>
                </a:solidFill>
                <a:latin typeface="Times New Roman" panose="02020603050405020304" pitchFamily="18" charset="0"/>
                <a:ea typeface="Arial"/>
                <a:cs typeface="Times New Roman" panose="02020603050405020304" pitchFamily="18" charset="0"/>
              </a:rPr>
              <a:t>icarbonate or lactate </a:t>
            </a:r>
          </a:p>
          <a:p>
            <a:pPr marL="457200" lvl="1" indent="0">
              <a:lnSpc>
                <a:spcPct val="120000"/>
              </a:lnSpc>
              <a:buNone/>
            </a:pPr>
            <a:r>
              <a:rPr lang="en-US" sz="2300" dirty="0">
                <a:latin typeface="Times New Roman" panose="02020603050405020304" pitchFamily="18" charset="0"/>
                <a:cs typeface="Times New Roman" panose="02020603050405020304" pitchFamily="18" charset="0"/>
              </a:rPr>
              <a:t>- ABG                                   - </a:t>
            </a:r>
            <a:r>
              <a:rPr lang="en-US" sz="2300" dirty="0">
                <a:solidFill>
                  <a:prstClr val="black"/>
                </a:solidFill>
                <a:latin typeface="Times New Roman" panose="02020603050405020304" pitchFamily="18" charset="0"/>
                <a:ea typeface="Arial"/>
                <a:cs typeface="Times New Roman" panose="02020603050405020304" pitchFamily="18" charset="0"/>
              </a:rPr>
              <a:t>Cardiac enzymes		           - ECG</a:t>
            </a:r>
            <a:r>
              <a:rPr lang="en-US" sz="2300" dirty="0">
                <a:latin typeface="Times New Roman" panose="02020603050405020304" pitchFamily="18" charset="0"/>
                <a:cs typeface="Times New Roman" panose="02020603050405020304" pitchFamily="18" charset="0"/>
              </a:rPr>
              <a:t>                     </a:t>
            </a:r>
          </a:p>
          <a:p>
            <a:endParaRPr lang="en-US" dirty="0"/>
          </a:p>
        </p:txBody>
      </p:sp>
      <p:sp>
        <p:nvSpPr>
          <p:cNvPr id="4" name="TextBox 3"/>
          <p:cNvSpPr txBox="1"/>
          <p:nvPr/>
        </p:nvSpPr>
        <p:spPr>
          <a:xfrm>
            <a:off x="1991543" y="3620047"/>
            <a:ext cx="8801147" cy="3614323"/>
          </a:xfrm>
          <a:prstGeom prst="rect">
            <a:avLst/>
          </a:prstGeom>
          <a:noFill/>
        </p:spPr>
        <p:txBody>
          <a:bodyPr wrap="square" rtlCol="0">
            <a:spAutoFit/>
          </a:bodyPr>
          <a:lstStyle/>
          <a:p>
            <a:pPr eaLnBrk="0" fontAlgn="base" hangingPunct="0">
              <a:lnSpc>
                <a:spcPct val="114000"/>
              </a:lnSpc>
              <a:spcBef>
                <a:spcPct val="0"/>
              </a:spcBef>
              <a:spcAft>
                <a:spcPct val="0"/>
              </a:spcAft>
            </a:pPr>
            <a:r>
              <a:rPr lang="en-GB" sz="2400" b="1" dirty="0">
                <a:solidFill>
                  <a:srgbClr val="7030A0"/>
                </a:solidFill>
                <a:latin typeface="Times New Roman" panose="02020603050405020304" pitchFamily="18" charset="0"/>
                <a:ea typeface="Calibri" pitchFamily="34" charset="0"/>
                <a:cs typeface="Times New Roman" panose="02020603050405020304" pitchFamily="18" charset="0"/>
              </a:rPr>
              <a:t>Features helpful for differentiation from other viral aetiologies: </a:t>
            </a:r>
          </a:p>
          <a:p>
            <a:pPr indent="457200" eaLnBrk="0" fontAlgn="base" hangingPunct="0">
              <a:lnSpc>
                <a:spcPct val="114000"/>
              </a:lnSpc>
              <a:spcBef>
                <a:spcPct val="0"/>
              </a:spcBef>
              <a:spcAft>
                <a:spcPct val="0"/>
              </a:spcAft>
              <a:buFontTx/>
              <a:buAutoNum type="arabicPeriod"/>
            </a:pPr>
            <a:r>
              <a:rPr lang="en-GB" sz="2400" b="1" dirty="0">
                <a:solidFill>
                  <a:prstClr val="black"/>
                </a:solidFill>
                <a:latin typeface="Times New Roman" panose="02020603050405020304" pitchFamily="18" charset="0"/>
                <a:ea typeface="Calibri" pitchFamily="34" charset="0"/>
                <a:cs typeface="Times New Roman" panose="02020603050405020304" pitchFamily="18" charset="0"/>
              </a:rPr>
              <a:t>Positive Tourniquet Test</a:t>
            </a:r>
          </a:p>
          <a:p>
            <a:pPr indent="457200" eaLnBrk="0" fontAlgn="base" hangingPunct="0">
              <a:lnSpc>
                <a:spcPct val="114000"/>
              </a:lnSpc>
              <a:spcBef>
                <a:spcPct val="0"/>
              </a:spcBef>
              <a:spcAft>
                <a:spcPts val="600"/>
              </a:spcAft>
              <a:buFontTx/>
              <a:buAutoNum type="arabicPeriod"/>
            </a:pPr>
            <a:r>
              <a:rPr lang="en-GB" sz="2400" b="1" dirty="0" err="1">
                <a:solidFill>
                  <a:prstClr val="black"/>
                </a:solidFill>
                <a:latin typeface="Times New Roman" panose="02020603050405020304" pitchFamily="18" charset="0"/>
                <a:ea typeface="Calibri" pitchFamily="34" charset="0"/>
                <a:cs typeface="Times New Roman" panose="02020603050405020304" pitchFamily="18" charset="0"/>
              </a:rPr>
              <a:t>Leucopenia</a:t>
            </a:r>
            <a:r>
              <a:rPr lang="en-GB" sz="2400" b="1" dirty="0">
                <a:solidFill>
                  <a:prstClr val="black"/>
                </a:solidFill>
                <a:latin typeface="Times New Roman" panose="02020603050405020304" pitchFamily="18" charset="0"/>
                <a:ea typeface="Calibri" pitchFamily="34" charset="0"/>
                <a:cs typeface="Times New Roman" panose="02020603050405020304" pitchFamily="18" charset="0"/>
              </a:rPr>
              <a:t> with Relative </a:t>
            </a:r>
            <a:r>
              <a:rPr lang="en-GB" sz="2400" b="1" dirty="0" err="1">
                <a:solidFill>
                  <a:prstClr val="black"/>
                </a:solidFill>
                <a:latin typeface="Times New Roman" panose="02020603050405020304" pitchFamily="18" charset="0"/>
                <a:ea typeface="Calibri" pitchFamily="34" charset="0"/>
                <a:cs typeface="Times New Roman" panose="02020603050405020304" pitchFamily="18" charset="0"/>
              </a:rPr>
              <a:t>lymphocytosis</a:t>
            </a:r>
            <a:endParaRPr lang="en-GB" sz="2400" b="1" dirty="0">
              <a:solidFill>
                <a:prstClr val="black"/>
              </a:solidFill>
              <a:latin typeface="Times New Roman" panose="02020603050405020304" pitchFamily="18" charset="0"/>
              <a:ea typeface="Calibri" pitchFamily="34" charset="0"/>
              <a:cs typeface="Times New Roman" panose="02020603050405020304" pitchFamily="18" charset="0"/>
            </a:endParaRPr>
          </a:p>
          <a:p>
            <a:pPr indent="457200" eaLnBrk="0" fontAlgn="base" hangingPunct="0">
              <a:lnSpc>
                <a:spcPct val="114000"/>
              </a:lnSpc>
              <a:spcBef>
                <a:spcPct val="0"/>
              </a:spcBef>
              <a:spcAft>
                <a:spcPts val="600"/>
              </a:spcAft>
              <a:buFontTx/>
              <a:buAutoNum type="arabicPeriod"/>
            </a:pPr>
            <a:r>
              <a:rPr lang="en-GB" sz="2400" b="1" dirty="0" err="1">
                <a:solidFill>
                  <a:prstClr val="black"/>
                </a:solidFill>
                <a:latin typeface="Times New Roman" panose="02020603050405020304" pitchFamily="18" charset="0"/>
                <a:ea typeface="Calibri" pitchFamily="34" charset="0"/>
                <a:cs typeface="Times New Roman" panose="02020603050405020304" pitchFamily="18" charset="0"/>
              </a:rPr>
              <a:t>Thrombocytopaenia</a:t>
            </a:r>
            <a:endParaRPr lang="en-GB" sz="2400" b="1" dirty="0">
              <a:solidFill>
                <a:prstClr val="black"/>
              </a:solidFill>
              <a:latin typeface="Times New Roman" panose="02020603050405020304" pitchFamily="18" charset="0"/>
              <a:ea typeface="Calibri" pitchFamily="34" charset="0"/>
              <a:cs typeface="Times New Roman" panose="02020603050405020304" pitchFamily="18" charset="0"/>
            </a:endParaRPr>
          </a:p>
          <a:p>
            <a:pPr lvl="1" indent="-457200" eaLnBrk="0" fontAlgn="base" hangingPunct="0">
              <a:lnSpc>
                <a:spcPct val="114000"/>
              </a:lnSpc>
              <a:spcBef>
                <a:spcPct val="0"/>
              </a:spcBef>
              <a:spcAft>
                <a:spcPct val="0"/>
              </a:spcAft>
              <a:buAutoNum type="arabicPeriod" startAt="4"/>
            </a:pPr>
            <a:r>
              <a:rPr lang="en-GB" sz="2400" b="1" dirty="0">
                <a:solidFill>
                  <a:prstClr val="black"/>
                </a:solidFill>
                <a:latin typeface="Times New Roman" panose="02020603050405020304" pitchFamily="18" charset="0"/>
                <a:ea typeface="Calibri" pitchFamily="34" charset="0"/>
                <a:cs typeface="Times New Roman" panose="02020603050405020304" pitchFamily="18" charset="0"/>
              </a:rPr>
              <a:t>Aspartate Aminotransferase (AST) elevation higher than ALT elevation</a:t>
            </a:r>
          </a:p>
          <a:p>
            <a:pPr lvl="1" indent="-457200" eaLnBrk="0" fontAlgn="base" hangingPunct="0">
              <a:lnSpc>
                <a:spcPct val="114000"/>
              </a:lnSpc>
              <a:spcBef>
                <a:spcPct val="0"/>
              </a:spcBef>
              <a:spcAft>
                <a:spcPct val="0"/>
              </a:spcAft>
            </a:pPr>
            <a:r>
              <a:rPr lang="en-GB" sz="2400" dirty="0">
                <a:solidFill>
                  <a:srgbClr val="7030A0"/>
                </a:solidFill>
                <a:latin typeface="Times New Roman" panose="02020603050405020304" pitchFamily="18" charset="0"/>
                <a:ea typeface="Arial"/>
                <a:cs typeface="Times New Roman" panose="02020603050405020304" pitchFamily="18" charset="0"/>
              </a:rPr>
              <a:t>    </a:t>
            </a:r>
            <a:endParaRPr lang="en-US" sz="2400" dirty="0">
              <a:solidFill>
                <a:srgbClr val="7030A0"/>
              </a:solidFill>
              <a:latin typeface="Times New Roman" panose="02020603050405020304" pitchFamily="18" charset="0"/>
              <a:ea typeface="Arial"/>
              <a:cs typeface="Times New Roman" panose="02020603050405020304" pitchFamily="18" charset="0"/>
            </a:endParaRPr>
          </a:p>
          <a:p>
            <a:pPr marL="449263" indent="-449263" eaLnBrk="0" fontAlgn="base" hangingPunct="0">
              <a:lnSpc>
                <a:spcPct val="114000"/>
              </a:lnSpc>
              <a:spcBef>
                <a:spcPct val="0"/>
              </a:spcBef>
              <a:spcAft>
                <a:spcPct val="0"/>
              </a:spcAft>
              <a:buFontTx/>
              <a:buAutoNum type="arabicPeriod"/>
            </a:pPr>
            <a:endParaRPr lang="en-GB" sz="2400" b="1" dirty="0">
              <a:solidFill>
                <a:prstClr val="black"/>
              </a:solidFill>
              <a:latin typeface="Times New Roman" panose="02020603050405020304" pitchFamily="18" charset="0"/>
              <a:ea typeface="Calibri" pitchFamily="34" charset="0"/>
              <a:cs typeface="Times New Roman" panose="02020603050405020304" pitchFamily="18" charset="0"/>
            </a:endParaRPr>
          </a:p>
        </p:txBody>
      </p:sp>
    </p:spTree>
    <p:extLst>
      <p:ext uri="{BB962C8B-B14F-4D97-AF65-F5344CB8AC3E}">
        <p14:creationId xmlns:p14="http://schemas.microsoft.com/office/powerpoint/2010/main" val="21088162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703514" y="663049"/>
          <a:ext cx="8784975" cy="6031758"/>
        </p:xfrm>
        <a:graphic>
          <a:graphicData uri="http://schemas.openxmlformats.org/drawingml/2006/table">
            <a:tbl>
              <a:tblPr/>
              <a:tblGrid>
                <a:gridCol w="1125896">
                  <a:extLst>
                    <a:ext uri="{9D8B030D-6E8A-4147-A177-3AD203B41FA5}">
                      <a16:colId xmlns:a16="http://schemas.microsoft.com/office/drawing/2014/main" val="20000"/>
                    </a:ext>
                  </a:extLst>
                </a:gridCol>
                <a:gridCol w="2694862">
                  <a:extLst>
                    <a:ext uri="{9D8B030D-6E8A-4147-A177-3AD203B41FA5}">
                      <a16:colId xmlns:a16="http://schemas.microsoft.com/office/drawing/2014/main" val="20001"/>
                    </a:ext>
                  </a:extLst>
                </a:gridCol>
                <a:gridCol w="4964217">
                  <a:extLst>
                    <a:ext uri="{9D8B030D-6E8A-4147-A177-3AD203B41FA5}">
                      <a16:colId xmlns:a16="http://schemas.microsoft.com/office/drawing/2014/main" val="20002"/>
                    </a:ext>
                  </a:extLst>
                </a:gridCol>
              </a:tblGrid>
              <a:tr h="533703">
                <a:tc>
                  <a:txBody>
                    <a:bodyPr/>
                    <a:lstStyle/>
                    <a:p>
                      <a:pPr algn="ctr">
                        <a:lnSpc>
                          <a:spcPct val="107000"/>
                        </a:lnSpc>
                        <a:spcAft>
                          <a:spcPts val="0"/>
                        </a:spcAft>
                      </a:pPr>
                      <a:r>
                        <a:rPr lang="en-US" sz="2000" b="1" dirty="0">
                          <a:latin typeface="Times New Roman" panose="02020603050405020304" pitchFamily="18" charset="0"/>
                          <a:ea typeface="Arial"/>
                          <a:cs typeface="Times New Roman" panose="02020603050405020304" pitchFamily="18" charset="0"/>
                        </a:rPr>
                        <a:t>Disease</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7000"/>
                        </a:lnSpc>
                        <a:spcAft>
                          <a:spcPts val="0"/>
                        </a:spcAft>
                      </a:pPr>
                      <a:r>
                        <a:rPr lang="en-US" sz="2000" b="1" dirty="0">
                          <a:latin typeface="Times New Roman" panose="02020603050405020304" pitchFamily="18" charset="0"/>
                          <a:ea typeface="Arial"/>
                          <a:cs typeface="Times New Roman" panose="02020603050405020304" pitchFamily="18" charset="0"/>
                        </a:rPr>
                        <a:t>Classical s/s</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7000"/>
                        </a:lnSpc>
                        <a:spcAft>
                          <a:spcPts val="0"/>
                        </a:spcAft>
                      </a:pPr>
                      <a:r>
                        <a:rPr lang="en-US" sz="2000" b="1" dirty="0">
                          <a:latin typeface="Times New Roman" panose="02020603050405020304" pitchFamily="18" charset="0"/>
                          <a:ea typeface="Arial"/>
                          <a:cs typeface="Times New Roman" panose="02020603050405020304" pitchFamily="18" charset="0"/>
                        </a:rPr>
                        <a:t>Differentiating feature of Dengue</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0000"/>
                  </a:ext>
                </a:extLst>
              </a:tr>
              <a:tr h="1832685">
                <a:tc>
                  <a:txBody>
                    <a:bodyPr/>
                    <a:lstStyle/>
                    <a:p>
                      <a:pPr algn="ctr">
                        <a:lnSpc>
                          <a:spcPct val="107000"/>
                        </a:lnSpc>
                        <a:spcAft>
                          <a:spcPts val="0"/>
                        </a:spcAft>
                      </a:pPr>
                      <a:r>
                        <a:rPr lang="en-US" sz="2000" b="1" dirty="0">
                          <a:latin typeface="Times New Roman" panose="02020603050405020304" pitchFamily="18" charset="0"/>
                          <a:ea typeface="Arial"/>
                          <a:cs typeface="Times New Roman" panose="02020603050405020304" pitchFamily="18" charset="0"/>
                        </a:rPr>
                        <a:t>Influenza</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7000"/>
                        </a:lnSpc>
                        <a:spcAft>
                          <a:spcPts val="0"/>
                        </a:spcAft>
                      </a:pPr>
                      <a:r>
                        <a:rPr lang="en-US" sz="2000" dirty="0">
                          <a:latin typeface="Times New Roman" panose="02020603050405020304" pitchFamily="18" charset="0"/>
                          <a:ea typeface="Arial"/>
                          <a:cs typeface="Times New Roman" panose="02020603050405020304" pitchFamily="18" charset="0"/>
                        </a:rPr>
                        <a:t>Fever, headache,</a:t>
                      </a:r>
                    </a:p>
                    <a:p>
                      <a:pPr algn="ctr">
                        <a:lnSpc>
                          <a:spcPct val="107000"/>
                        </a:lnSpc>
                        <a:spcAft>
                          <a:spcPts val="0"/>
                        </a:spcAft>
                      </a:pPr>
                      <a:r>
                        <a:rPr lang="en-US" sz="2000" dirty="0">
                          <a:latin typeface="Times New Roman" panose="02020603050405020304" pitchFamily="18" charset="0"/>
                          <a:ea typeface="Arial"/>
                          <a:cs typeface="Times New Roman" panose="02020603050405020304" pitchFamily="18" charset="0"/>
                        </a:rPr>
                        <a:t>myalgia, malaise, RTI</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7000"/>
                        </a:lnSpc>
                        <a:spcAft>
                          <a:spcPts val="0"/>
                        </a:spcAft>
                      </a:pPr>
                      <a:r>
                        <a:rPr lang="en-US" sz="2000" dirty="0">
                          <a:latin typeface="Times New Roman" panose="02020603050405020304" pitchFamily="18" charset="0"/>
                          <a:ea typeface="Times New Roman"/>
                          <a:cs typeface="Times New Roman" panose="02020603050405020304" pitchFamily="18" charset="0"/>
                        </a:rPr>
                        <a:t>Upper respiratory symptoms like rhinitis and cough may be present in both. Patients with dengue usually have gastrointestinal symptoms (i.e. abdominal discomfort, vomiting and sometimes diarrhea) during the febrile phase.</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0001"/>
                  </a:ext>
                </a:extLst>
              </a:tr>
              <a:tr h="1832685">
                <a:tc>
                  <a:txBody>
                    <a:bodyPr/>
                    <a:lstStyle/>
                    <a:p>
                      <a:pPr algn="ctr">
                        <a:lnSpc>
                          <a:spcPct val="107000"/>
                        </a:lnSpc>
                        <a:spcAft>
                          <a:spcPts val="0"/>
                        </a:spcAft>
                      </a:pPr>
                      <a:r>
                        <a:rPr lang="en-US" sz="2000" b="1">
                          <a:latin typeface="Times New Roman" panose="02020603050405020304" pitchFamily="18" charset="0"/>
                          <a:ea typeface="Arial"/>
                          <a:cs typeface="Times New Roman" panose="02020603050405020304" pitchFamily="18" charset="0"/>
                        </a:rPr>
                        <a:t>Malaria</a:t>
                      </a:r>
                      <a:endParaRPr lang="en-IN" sz="200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7000"/>
                        </a:lnSpc>
                        <a:spcAft>
                          <a:spcPts val="0"/>
                        </a:spcAft>
                      </a:pPr>
                      <a:r>
                        <a:rPr lang="en-US" sz="2000" dirty="0">
                          <a:latin typeface="Times New Roman" panose="02020603050405020304" pitchFamily="18" charset="0"/>
                          <a:ea typeface="Arial"/>
                          <a:cs typeface="Times New Roman" panose="02020603050405020304" pitchFamily="18" charset="0"/>
                        </a:rPr>
                        <a:t>High fever with chill and rigor, Hepatosplenomegaly, features of complication</a:t>
                      </a:r>
                      <a:r>
                        <a:rPr lang="en-US" sz="2000" baseline="0" dirty="0">
                          <a:latin typeface="Times New Roman" panose="02020603050405020304" pitchFamily="18" charset="0"/>
                          <a:ea typeface="Arial"/>
                          <a:cs typeface="Times New Roman" panose="02020603050405020304" pitchFamily="18" charset="0"/>
                        </a:rPr>
                        <a:t> </a:t>
                      </a:r>
                      <a:r>
                        <a:rPr lang="en-US" sz="2000" dirty="0">
                          <a:latin typeface="Times New Roman" panose="02020603050405020304" pitchFamily="18" charset="0"/>
                          <a:ea typeface="Arial"/>
                          <a:cs typeface="Times New Roman" panose="02020603050405020304" pitchFamily="18" charset="0"/>
                        </a:rPr>
                        <a:t>sometimes</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7000"/>
                        </a:lnSpc>
                        <a:spcAft>
                          <a:spcPts val="0"/>
                        </a:spcAft>
                      </a:pPr>
                      <a:r>
                        <a:rPr lang="en-US" sz="2000" dirty="0">
                          <a:latin typeface="Times New Roman" panose="02020603050405020304" pitchFamily="18" charset="0"/>
                          <a:ea typeface="Times New Roman"/>
                          <a:cs typeface="Times New Roman" panose="02020603050405020304" pitchFamily="18" charset="0"/>
                        </a:rPr>
                        <a:t>Splenomegaly and prolonged fever should prompt the consideration of malaria. Thrombocytopenia may be present in both, further diagnostic studies are needed.</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0002"/>
                  </a:ext>
                </a:extLst>
              </a:tr>
              <a:tr h="1832685">
                <a:tc>
                  <a:txBody>
                    <a:bodyPr/>
                    <a:lstStyle/>
                    <a:p>
                      <a:pPr algn="ctr">
                        <a:lnSpc>
                          <a:spcPct val="107000"/>
                        </a:lnSpc>
                        <a:spcAft>
                          <a:spcPts val="0"/>
                        </a:spcAft>
                      </a:pPr>
                      <a:r>
                        <a:rPr lang="en-US" sz="2000" b="1" dirty="0">
                          <a:latin typeface="Times New Roman" panose="02020603050405020304" pitchFamily="18" charset="0"/>
                          <a:ea typeface="Arial"/>
                          <a:cs typeface="Times New Roman" panose="02020603050405020304" pitchFamily="18" charset="0"/>
                        </a:rPr>
                        <a:t>Typhoid fever</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7000"/>
                        </a:lnSpc>
                        <a:spcAft>
                          <a:spcPts val="0"/>
                        </a:spcAft>
                      </a:pPr>
                      <a:r>
                        <a:rPr lang="en-US" sz="2000" dirty="0">
                          <a:latin typeface="Times New Roman" panose="02020603050405020304" pitchFamily="18" charset="0"/>
                          <a:ea typeface="Arial"/>
                          <a:cs typeface="Times New Roman" panose="02020603050405020304" pitchFamily="18" charset="0"/>
                        </a:rPr>
                        <a:t>Fever, headache, malaise, anorexia, abdominal pain,</a:t>
                      </a:r>
                      <a:r>
                        <a:rPr lang="en-US" sz="2000" baseline="0" dirty="0">
                          <a:latin typeface="Times New Roman" panose="02020603050405020304" pitchFamily="18" charset="0"/>
                          <a:ea typeface="Arial"/>
                          <a:cs typeface="Times New Roman" panose="02020603050405020304" pitchFamily="18" charset="0"/>
                        </a:rPr>
                        <a:t> </a:t>
                      </a:r>
                      <a:r>
                        <a:rPr lang="en-US" sz="2000" dirty="0">
                          <a:latin typeface="Times New Roman" panose="02020603050405020304" pitchFamily="18" charset="0"/>
                          <a:ea typeface="Arial"/>
                          <a:cs typeface="Times New Roman" panose="02020603050405020304" pitchFamily="18" charset="0"/>
                        </a:rPr>
                        <a:t>rose spots, hepatosplenomegaly, altered mental status</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7000"/>
                        </a:lnSpc>
                        <a:spcAft>
                          <a:spcPts val="0"/>
                        </a:spcAft>
                      </a:pPr>
                      <a:r>
                        <a:rPr lang="en-US" sz="2000" dirty="0">
                          <a:latin typeface="Times New Roman" panose="02020603050405020304" pitchFamily="18" charset="0"/>
                          <a:ea typeface="Times New Roman"/>
                          <a:cs typeface="Times New Roman" panose="02020603050405020304" pitchFamily="18" charset="0"/>
                        </a:rPr>
                        <a:t>Splenomegaly and prolonged fever should prompt the consideration of typhoid. Severe break bone feature usually absent .Very difficult to differentiate complicated typhoid fever from DSS; diagnostic studies are needed.</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0003"/>
                  </a:ext>
                </a:extLst>
              </a:tr>
            </a:tbl>
          </a:graphicData>
        </a:graphic>
      </p:graphicFrame>
      <p:sp>
        <p:nvSpPr>
          <p:cNvPr id="5" name="TextBox 4"/>
          <p:cNvSpPr txBox="1"/>
          <p:nvPr/>
        </p:nvSpPr>
        <p:spPr>
          <a:xfrm>
            <a:off x="1703514" y="42"/>
            <a:ext cx="8784976" cy="646331"/>
          </a:xfrm>
          <a:prstGeom prst="rect">
            <a:avLst/>
          </a:prstGeom>
          <a:solidFill>
            <a:srgbClr val="002060"/>
          </a:solidFill>
        </p:spPr>
        <p:txBody>
          <a:bodyPr wrap="square" rtlCol="0">
            <a:spAutoFit/>
          </a:bodyPr>
          <a:lstStyle/>
          <a:p>
            <a:pPr algn="ctr"/>
            <a:r>
              <a:rPr lang="en-IN" sz="3600" b="1" dirty="0">
                <a:solidFill>
                  <a:prstClr val="white"/>
                </a:solidFill>
                <a:latin typeface="Times New Roman" panose="02020603050405020304" pitchFamily="18" charset="0"/>
                <a:cs typeface="Times New Roman" panose="02020603050405020304" pitchFamily="18" charset="0"/>
              </a:rPr>
              <a:t>Differential Diagnosis</a:t>
            </a:r>
          </a:p>
        </p:txBody>
      </p:sp>
    </p:spTree>
    <p:extLst>
      <p:ext uri="{BB962C8B-B14F-4D97-AF65-F5344CB8AC3E}">
        <p14:creationId xmlns:p14="http://schemas.microsoft.com/office/powerpoint/2010/main" val="21344241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491015307"/>
              </p:ext>
            </p:extLst>
          </p:nvPr>
        </p:nvGraphicFramePr>
        <p:xfrm>
          <a:off x="167640" y="22387"/>
          <a:ext cx="11887200" cy="6646770"/>
        </p:xfrm>
        <a:graphic>
          <a:graphicData uri="http://schemas.openxmlformats.org/drawingml/2006/table">
            <a:tbl>
              <a:tblPr/>
              <a:tblGrid>
                <a:gridCol w="2090646">
                  <a:extLst>
                    <a:ext uri="{9D8B030D-6E8A-4147-A177-3AD203B41FA5}">
                      <a16:colId xmlns:a16="http://schemas.microsoft.com/office/drawing/2014/main" val="20000"/>
                    </a:ext>
                  </a:extLst>
                </a:gridCol>
                <a:gridCol w="3463207">
                  <a:extLst>
                    <a:ext uri="{9D8B030D-6E8A-4147-A177-3AD203B41FA5}">
                      <a16:colId xmlns:a16="http://schemas.microsoft.com/office/drawing/2014/main" val="20001"/>
                    </a:ext>
                  </a:extLst>
                </a:gridCol>
                <a:gridCol w="6333347">
                  <a:extLst>
                    <a:ext uri="{9D8B030D-6E8A-4147-A177-3AD203B41FA5}">
                      <a16:colId xmlns:a16="http://schemas.microsoft.com/office/drawing/2014/main" val="20002"/>
                    </a:ext>
                  </a:extLst>
                </a:gridCol>
              </a:tblGrid>
              <a:tr h="3870740">
                <a:tc>
                  <a:txBody>
                    <a:bodyPr/>
                    <a:lstStyle/>
                    <a:p>
                      <a:pPr algn="ctr">
                        <a:lnSpc>
                          <a:spcPct val="107000"/>
                        </a:lnSpc>
                        <a:spcAft>
                          <a:spcPts val="0"/>
                        </a:spcAft>
                      </a:pPr>
                      <a:r>
                        <a:rPr lang="en-US" sz="2000" b="1" dirty="0" err="1">
                          <a:latin typeface="Times New Roman" panose="02020603050405020304" pitchFamily="18" charset="0"/>
                          <a:ea typeface="Arial"/>
                          <a:cs typeface="Times New Roman" panose="02020603050405020304" pitchFamily="18" charset="0"/>
                        </a:rPr>
                        <a:t>Leptospirosis</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7000"/>
                        </a:lnSpc>
                        <a:spcAft>
                          <a:spcPts val="0"/>
                        </a:spcAft>
                      </a:pPr>
                      <a:r>
                        <a:rPr lang="en-US" sz="2000" dirty="0">
                          <a:latin typeface="Times New Roman" panose="02020603050405020304" pitchFamily="18" charset="0"/>
                          <a:ea typeface="Arial"/>
                          <a:cs typeface="Times New Roman" panose="02020603050405020304" pitchFamily="18" charset="0"/>
                        </a:rPr>
                        <a:t>Initial phase-fever</a:t>
                      </a:r>
                    </a:p>
                    <a:p>
                      <a:pPr algn="ctr">
                        <a:lnSpc>
                          <a:spcPct val="107000"/>
                        </a:lnSpc>
                        <a:spcAft>
                          <a:spcPts val="0"/>
                        </a:spcAft>
                      </a:pPr>
                      <a:r>
                        <a:rPr lang="en-US" sz="2000" dirty="0">
                          <a:latin typeface="Times New Roman" panose="02020603050405020304" pitchFamily="18" charset="0"/>
                          <a:ea typeface="Arial"/>
                          <a:cs typeface="Times New Roman" panose="02020603050405020304" pitchFamily="18" charset="0"/>
                        </a:rPr>
                        <a:t>Headache</a:t>
                      </a:r>
                    </a:p>
                    <a:p>
                      <a:pPr algn="ctr">
                        <a:lnSpc>
                          <a:spcPct val="107000"/>
                        </a:lnSpc>
                        <a:spcAft>
                          <a:spcPts val="0"/>
                        </a:spcAft>
                      </a:pPr>
                      <a:r>
                        <a:rPr lang="en-US" sz="2000" dirty="0">
                          <a:latin typeface="Times New Roman" panose="02020603050405020304" pitchFamily="18" charset="0"/>
                          <a:ea typeface="Arial"/>
                          <a:cs typeface="Times New Roman" panose="02020603050405020304" pitchFamily="18" charset="0"/>
                        </a:rPr>
                        <a:t>Chill</a:t>
                      </a:r>
                    </a:p>
                    <a:p>
                      <a:pPr algn="ctr">
                        <a:lnSpc>
                          <a:spcPct val="107000"/>
                        </a:lnSpc>
                        <a:spcAft>
                          <a:spcPts val="0"/>
                        </a:spcAft>
                      </a:pPr>
                      <a:r>
                        <a:rPr lang="en-US" sz="2000" dirty="0" err="1">
                          <a:latin typeface="Times New Roman" panose="02020603050405020304" pitchFamily="18" charset="0"/>
                          <a:ea typeface="Arial"/>
                          <a:cs typeface="Times New Roman" panose="02020603050405020304" pitchFamily="18" charset="0"/>
                        </a:rPr>
                        <a:t>Myalgia</a:t>
                      </a:r>
                      <a:endParaRPr lang="en-US" sz="2000" dirty="0">
                        <a:latin typeface="Times New Roman" panose="02020603050405020304" pitchFamily="18" charset="0"/>
                        <a:ea typeface="Arial"/>
                        <a:cs typeface="Times New Roman" panose="02020603050405020304" pitchFamily="18" charset="0"/>
                      </a:endParaRPr>
                    </a:p>
                    <a:p>
                      <a:pPr algn="ctr">
                        <a:lnSpc>
                          <a:spcPct val="107000"/>
                        </a:lnSpc>
                        <a:spcAft>
                          <a:spcPts val="0"/>
                        </a:spcAft>
                      </a:pPr>
                      <a:r>
                        <a:rPr lang="en-US" sz="2000" dirty="0">
                          <a:latin typeface="Times New Roman" panose="02020603050405020304" pitchFamily="18" charset="0"/>
                          <a:ea typeface="Arial"/>
                          <a:cs typeface="Times New Roman" panose="02020603050405020304" pitchFamily="18" charset="0"/>
                        </a:rPr>
                        <a:t>transient rash &amp; </a:t>
                      </a:r>
                    </a:p>
                    <a:p>
                      <a:pPr algn="ctr">
                        <a:lnSpc>
                          <a:spcPct val="107000"/>
                        </a:lnSpc>
                        <a:spcAft>
                          <a:spcPts val="0"/>
                        </a:spcAft>
                      </a:pPr>
                      <a:r>
                        <a:rPr lang="en-US" sz="2000" dirty="0">
                          <a:latin typeface="Times New Roman" panose="02020603050405020304" pitchFamily="18" charset="0"/>
                          <a:ea typeface="Arial"/>
                          <a:cs typeface="Times New Roman" panose="02020603050405020304" pitchFamily="18" charset="0"/>
                        </a:rPr>
                        <a:t>non-purulent conjunctival</a:t>
                      </a:r>
                      <a:r>
                        <a:rPr lang="en-US" sz="2000" baseline="0" dirty="0">
                          <a:latin typeface="Times New Roman" panose="02020603050405020304" pitchFamily="18" charset="0"/>
                          <a:ea typeface="Arial"/>
                          <a:cs typeface="Times New Roman" panose="02020603050405020304" pitchFamily="18" charset="0"/>
                        </a:rPr>
                        <a:t> </a:t>
                      </a:r>
                      <a:r>
                        <a:rPr lang="en-US" sz="2000" dirty="0">
                          <a:latin typeface="Times New Roman" panose="02020603050405020304" pitchFamily="18" charset="0"/>
                          <a:ea typeface="Arial"/>
                          <a:cs typeface="Times New Roman" panose="02020603050405020304" pitchFamily="18" charset="0"/>
                        </a:rPr>
                        <a:t>discharge</a:t>
                      </a:r>
                      <a:endParaRPr lang="en-IN" sz="2000" dirty="0">
                        <a:latin typeface="Times New Roman" panose="02020603050405020304" pitchFamily="18" charset="0"/>
                        <a:ea typeface="Calibri"/>
                        <a:cs typeface="Times New Roman" panose="02020603050405020304" pitchFamily="18" charset="0"/>
                      </a:endParaRPr>
                    </a:p>
                    <a:p>
                      <a:pPr algn="ctr">
                        <a:lnSpc>
                          <a:spcPct val="107000"/>
                        </a:lnSpc>
                        <a:spcAft>
                          <a:spcPts val="0"/>
                        </a:spcAft>
                      </a:pPr>
                      <a:r>
                        <a:rPr lang="en-US" sz="2000" dirty="0">
                          <a:latin typeface="Times New Roman" panose="02020603050405020304" pitchFamily="18" charset="0"/>
                          <a:ea typeface="Arial"/>
                          <a:cs typeface="Times New Roman" panose="02020603050405020304" pitchFamily="18" charset="0"/>
                        </a:rPr>
                        <a:t>Second phase- </a:t>
                      </a:r>
                    </a:p>
                    <a:p>
                      <a:pPr algn="ctr">
                        <a:lnSpc>
                          <a:spcPct val="107000"/>
                        </a:lnSpc>
                        <a:spcAft>
                          <a:spcPts val="0"/>
                        </a:spcAft>
                      </a:pPr>
                      <a:r>
                        <a:rPr lang="en-US" sz="2000" dirty="0">
                          <a:latin typeface="Times New Roman" panose="02020603050405020304" pitchFamily="18" charset="0"/>
                          <a:ea typeface="Arial"/>
                          <a:cs typeface="Times New Roman" panose="02020603050405020304" pitchFamily="18" charset="0"/>
                        </a:rPr>
                        <a:t>meningitis,</a:t>
                      </a:r>
                    </a:p>
                    <a:p>
                      <a:pPr algn="ctr">
                        <a:lnSpc>
                          <a:spcPct val="107000"/>
                        </a:lnSpc>
                        <a:spcAft>
                          <a:spcPts val="0"/>
                        </a:spcAft>
                      </a:pPr>
                      <a:r>
                        <a:rPr lang="en-US" sz="2000" dirty="0">
                          <a:latin typeface="Times New Roman" panose="02020603050405020304" pitchFamily="18" charset="0"/>
                          <a:ea typeface="Arial"/>
                          <a:cs typeface="Times New Roman" panose="02020603050405020304" pitchFamily="18" charset="0"/>
                        </a:rPr>
                        <a:t>renal disease,</a:t>
                      </a:r>
                    </a:p>
                    <a:p>
                      <a:pPr algn="ctr">
                        <a:lnSpc>
                          <a:spcPct val="107000"/>
                        </a:lnSpc>
                        <a:spcAft>
                          <a:spcPts val="0"/>
                        </a:spcAft>
                      </a:pPr>
                      <a:r>
                        <a:rPr lang="en-US" sz="2000" dirty="0">
                          <a:latin typeface="Times New Roman" panose="02020603050405020304" pitchFamily="18" charset="0"/>
                          <a:ea typeface="Arial"/>
                          <a:cs typeface="Times New Roman" panose="02020603050405020304" pitchFamily="18" charset="0"/>
                        </a:rPr>
                        <a:t>liver failure</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7000"/>
                        </a:lnSpc>
                        <a:spcAft>
                          <a:spcPts val="0"/>
                        </a:spcAft>
                      </a:pPr>
                      <a:r>
                        <a:rPr lang="en-US" sz="2000" dirty="0">
                          <a:latin typeface="Times New Roman" panose="02020603050405020304" pitchFamily="18" charset="0"/>
                          <a:ea typeface="Times New Roman"/>
                          <a:cs typeface="Times New Roman" panose="02020603050405020304" pitchFamily="18" charset="0"/>
                        </a:rPr>
                        <a:t>Jaundice more often associated with leptospirosis, but ocular pain, arthralgia and diarrhea could be present as well, whereas dengue may be associated with elevated liver enzymes and mild jaundice. Pulmonary hemorrhage is a particular form of leptospirosis without jaundice that</a:t>
                      </a:r>
                      <a:r>
                        <a:rPr lang="en-US" sz="2000" baseline="0" dirty="0">
                          <a:latin typeface="Times New Roman" panose="02020603050405020304" pitchFamily="18" charset="0"/>
                          <a:ea typeface="Times New Roman"/>
                          <a:cs typeface="Times New Roman" panose="02020603050405020304" pitchFamily="18" charset="0"/>
                        </a:rPr>
                        <a:t> </a:t>
                      </a:r>
                      <a:r>
                        <a:rPr lang="en-US" sz="2000" dirty="0">
                          <a:latin typeface="Times New Roman" panose="02020603050405020304" pitchFamily="18" charset="0"/>
                          <a:ea typeface="Times New Roman"/>
                          <a:cs typeface="Times New Roman" panose="02020603050405020304" pitchFamily="18" charset="0"/>
                        </a:rPr>
                        <a:t>may confuse with severe dengue</a:t>
                      </a:r>
                      <a:r>
                        <a:rPr lang="en-US" sz="2000" baseline="0" dirty="0">
                          <a:latin typeface="Times New Roman" panose="02020603050405020304" pitchFamily="18" charset="0"/>
                          <a:ea typeface="Times New Roman"/>
                          <a:cs typeface="Times New Roman" panose="02020603050405020304" pitchFamily="18" charset="0"/>
                        </a:rPr>
                        <a:t> though </a:t>
                      </a:r>
                      <a:r>
                        <a:rPr lang="en-US" sz="2000" dirty="0">
                          <a:latin typeface="Times New Roman" panose="02020603050405020304" pitchFamily="18" charset="0"/>
                          <a:ea typeface="Times New Roman"/>
                          <a:cs typeface="Times New Roman" panose="02020603050405020304" pitchFamily="18" charset="0"/>
                        </a:rPr>
                        <a:t>uncommon in dengue.</a:t>
                      </a:r>
                      <a:r>
                        <a:rPr lang="en-US" sz="2000" baseline="0" dirty="0">
                          <a:latin typeface="Times New Roman" panose="02020603050405020304" pitchFamily="18" charset="0"/>
                          <a:ea typeface="Times New Roman"/>
                          <a:cs typeface="Times New Roman" panose="02020603050405020304" pitchFamily="18" charset="0"/>
                        </a:rPr>
                        <a:t> E</a:t>
                      </a:r>
                      <a:r>
                        <a:rPr lang="en-US" sz="2000" dirty="0">
                          <a:latin typeface="Times New Roman" panose="02020603050405020304" pitchFamily="18" charset="0"/>
                          <a:ea typeface="Times New Roman"/>
                          <a:cs typeface="Times New Roman" panose="02020603050405020304" pitchFamily="18" charset="0"/>
                        </a:rPr>
                        <a:t>vidence of plasma leakage would suggest the diagnosis of dengue. Fever, thrombocytopenia, raised liver enzyme, renal involvement are common features in both.</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0000"/>
                  </a:ext>
                </a:extLst>
              </a:tr>
              <a:tr h="2604044">
                <a:tc>
                  <a:txBody>
                    <a:bodyPr/>
                    <a:lstStyle/>
                    <a:p>
                      <a:pPr marL="0" marR="0" algn="ctr">
                        <a:lnSpc>
                          <a:spcPct val="107000"/>
                        </a:lnSpc>
                        <a:spcBef>
                          <a:spcPts val="0"/>
                        </a:spcBef>
                        <a:spcAft>
                          <a:spcPts val="0"/>
                        </a:spcAft>
                      </a:pPr>
                      <a:endParaRPr lang="en-US" sz="2000" b="1" kern="1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endParaRPr lang="en-US" sz="2000" b="1" kern="1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endParaRPr lang="en-US" sz="2000" b="1" kern="1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2000" b="1" kern="1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Scrub Typhus</a:t>
                      </a:r>
                      <a:endParaRPr lang="en-GB" sz="2000" b="1" kern="1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marL="0" marR="0">
                        <a:lnSpc>
                          <a:spcPct val="107000"/>
                        </a:lnSpc>
                        <a:spcBef>
                          <a:spcPts val="5"/>
                        </a:spcBef>
                        <a:spcAft>
                          <a:spcPts val="0"/>
                        </a:spcAft>
                      </a:pPr>
                      <a:r>
                        <a:rPr lang="en-US" sz="2000" kern="1200">
                          <a:solidFill>
                            <a:schemeClr val="tx1"/>
                          </a:solidFill>
                          <a:latin typeface="Times New Roman" panose="02020603050405020304" pitchFamily="18" charset="0"/>
                          <a:ea typeface="Calibri" panose="020F0502020204030204" pitchFamily="34" charset="0"/>
                          <a:cs typeface="Times New Roman" panose="02020603050405020304" pitchFamily="18" charset="0"/>
                        </a:rPr>
                        <a:t>Fever, chill, myalgia, headache lymphadenopathy, rash - usually maculopopular. Vital organ involvement in complicated stage.</a:t>
                      </a:r>
                      <a:endParaRPr lang="en-GB" sz="2000" kern="120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marL="68580" marR="163195">
                        <a:lnSpc>
                          <a:spcPct val="115000"/>
                        </a:lnSpc>
                        <a:spcBef>
                          <a:spcPts val="0"/>
                        </a:spcBef>
                        <a:spcAft>
                          <a:spcPts val="0"/>
                        </a:spcAft>
                      </a:pPr>
                      <a:r>
                        <a:rPr lang="en-US" sz="2000" kern="1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Eschar, if present, is a characteristic feature. History of living at a high endemic place can provide a clue. Some degree of </a:t>
                      </a:r>
                      <a:r>
                        <a:rPr lang="en-US" sz="2000" kern="12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thrombocytopaenia</a:t>
                      </a:r>
                      <a:r>
                        <a:rPr lang="en-US" sz="2000" kern="1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may occur in scrub typhus. However, </a:t>
                      </a:r>
                      <a:r>
                        <a:rPr lang="en-US" sz="2000" kern="12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leucocytosis</a:t>
                      </a:r>
                      <a:r>
                        <a:rPr lang="en-US" sz="2000" kern="1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is common (unlike </a:t>
                      </a:r>
                      <a:r>
                        <a:rPr lang="en-US" sz="2000" kern="12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leucopaenia</a:t>
                      </a:r>
                      <a:r>
                        <a:rPr lang="en-US" sz="2000" kern="1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in dengue). Spleen &amp; liver may enlarge. Dry cough &amp; pneumonitis may develop. Encephalitis is more common, as compared to dengue. IgM ELISA is confirmatory after 5 days of illness.</a:t>
                      </a:r>
                      <a:endParaRPr lang="en-GB" sz="2000" kern="1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6284293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399463454"/>
              </p:ext>
            </p:extLst>
          </p:nvPr>
        </p:nvGraphicFramePr>
        <p:xfrm>
          <a:off x="121920" y="201548"/>
          <a:ext cx="11902440" cy="6467821"/>
        </p:xfrm>
        <a:graphic>
          <a:graphicData uri="http://schemas.openxmlformats.org/drawingml/2006/table">
            <a:tbl>
              <a:tblPr/>
              <a:tblGrid>
                <a:gridCol w="1727773">
                  <a:extLst>
                    <a:ext uri="{9D8B030D-6E8A-4147-A177-3AD203B41FA5}">
                      <a16:colId xmlns:a16="http://schemas.microsoft.com/office/drawing/2014/main" val="20000"/>
                    </a:ext>
                  </a:extLst>
                </a:gridCol>
                <a:gridCol w="4031471">
                  <a:extLst>
                    <a:ext uri="{9D8B030D-6E8A-4147-A177-3AD203B41FA5}">
                      <a16:colId xmlns:a16="http://schemas.microsoft.com/office/drawing/2014/main" val="20001"/>
                    </a:ext>
                  </a:extLst>
                </a:gridCol>
                <a:gridCol w="6143196">
                  <a:extLst>
                    <a:ext uri="{9D8B030D-6E8A-4147-A177-3AD203B41FA5}">
                      <a16:colId xmlns:a16="http://schemas.microsoft.com/office/drawing/2014/main" val="20002"/>
                    </a:ext>
                  </a:extLst>
                </a:gridCol>
              </a:tblGrid>
              <a:tr h="2382940">
                <a:tc>
                  <a:txBody>
                    <a:bodyPr/>
                    <a:lstStyle/>
                    <a:p>
                      <a:pPr algn="ctr">
                        <a:lnSpc>
                          <a:spcPct val="107000"/>
                        </a:lnSpc>
                        <a:spcAft>
                          <a:spcPts val="0"/>
                        </a:spcAft>
                      </a:pPr>
                      <a:r>
                        <a:rPr lang="en-US" sz="2000" b="1" dirty="0" err="1">
                          <a:latin typeface="Times New Roman" panose="02020603050405020304" pitchFamily="18" charset="0"/>
                          <a:ea typeface="Arial"/>
                          <a:cs typeface="Times New Roman" panose="02020603050405020304" pitchFamily="18" charset="0"/>
                        </a:rPr>
                        <a:t>Chikungunya</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7000"/>
                        </a:lnSpc>
                        <a:spcAft>
                          <a:spcPts val="0"/>
                        </a:spcAft>
                      </a:pPr>
                      <a:r>
                        <a:rPr lang="en-US" sz="2000" dirty="0">
                          <a:latin typeface="Times New Roman" panose="02020603050405020304" pitchFamily="18" charset="0"/>
                          <a:ea typeface="Arial"/>
                          <a:cs typeface="Times New Roman" panose="02020603050405020304" pitchFamily="18" charset="0"/>
                        </a:rPr>
                        <a:t>Fever</a:t>
                      </a:r>
                    </a:p>
                    <a:p>
                      <a:pPr algn="ctr">
                        <a:lnSpc>
                          <a:spcPct val="107000"/>
                        </a:lnSpc>
                        <a:spcAft>
                          <a:spcPts val="0"/>
                        </a:spcAft>
                      </a:pPr>
                      <a:r>
                        <a:rPr lang="en-US" sz="2000" dirty="0">
                          <a:latin typeface="Times New Roman" panose="02020603050405020304" pitchFamily="18" charset="0"/>
                          <a:ea typeface="Arial"/>
                          <a:cs typeface="Times New Roman" panose="02020603050405020304" pitchFamily="18" charset="0"/>
                        </a:rPr>
                        <a:t>Rash</a:t>
                      </a:r>
                    </a:p>
                    <a:p>
                      <a:pPr algn="ctr">
                        <a:lnSpc>
                          <a:spcPct val="107000"/>
                        </a:lnSpc>
                        <a:spcAft>
                          <a:spcPts val="0"/>
                        </a:spcAft>
                      </a:pPr>
                      <a:r>
                        <a:rPr lang="en-US" sz="2000" dirty="0" err="1">
                          <a:latin typeface="Times New Roman" panose="02020603050405020304" pitchFamily="18" charset="0"/>
                          <a:ea typeface="Arial"/>
                          <a:cs typeface="Times New Roman" panose="02020603050405020304" pitchFamily="18" charset="0"/>
                        </a:rPr>
                        <a:t>Arthralgia</a:t>
                      </a:r>
                      <a:endParaRPr lang="en-US" sz="2000" dirty="0">
                        <a:latin typeface="Times New Roman" panose="02020603050405020304" pitchFamily="18" charset="0"/>
                        <a:ea typeface="Arial"/>
                        <a:cs typeface="Times New Roman" panose="02020603050405020304" pitchFamily="18" charset="0"/>
                      </a:endParaRPr>
                    </a:p>
                    <a:p>
                      <a:pPr algn="ctr">
                        <a:lnSpc>
                          <a:spcPct val="107000"/>
                        </a:lnSpc>
                        <a:spcAft>
                          <a:spcPts val="0"/>
                        </a:spcAft>
                      </a:pPr>
                      <a:r>
                        <a:rPr lang="en-US" sz="2000" dirty="0">
                          <a:latin typeface="Times New Roman" panose="02020603050405020304" pitchFamily="18" charset="0"/>
                          <a:ea typeface="Arial"/>
                          <a:cs typeface="Times New Roman" panose="02020603050405020304" pitchFamily="18" charset="0"/>
                        </a:rPr>
                        <a:t>Arthritis</a:t>
                      </a:r>
                    </a:p>
                    <a:p>
                      <a:pPr algn="ctr">
                        <a:lnSpc>
                          <a:spcPct val="107000"/>
                        </a:lnSpc>
                        <a:spcAft>
                          <a:spcPts val="0"/>
                        </a:spcAft>
                      </a:pPr>
                      <a:r>
                        <a:rPr lang="en-US" sz="2000" dirty="0">
                          <a:latin typeface="Times New Roman" panose="02020603050405020304" pitchFamily="18" charset="0"/>
                          <a:ea typeface="Arial"/>
                          <a:cs typeface="Times New Roman" panose="02020603050405020304" pitchFamily="18" charset="0"/>
                        </a:rPr>
                        <a:t>Headache</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7000"/>
                        </a:lnSpc>
                        <a:spcAft>
                          <a:spcPts val="0"/>
                        </a:spcAft>
                      </a:pPr>
                      <a:r>
                        <a:rPr lang="en-US" sz="2000" dirty="0">
                          <a:latin typeface="Times New Roman" panose="02020603050405020304" pitchFamily="18" charset="0"/>
                          <a:ea typeface="Times New Roman"/>
                          <a:cs typeface="Times New Roman" panose="02020603050405020304" pitchFamily="18" charset="0"/>
                        </a:rPr>
                        <a:t>While fever, arthralgia, rash, malaise and leucopenia are common in both Chikungunya and dengue, symmetric arthritis of small joints is pathognomonic of the former and bleeding tendency and pronounced thrombocytopenia are more frequent in dengue.</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0000"/>
                  </a:ext>
                </a:extLst>
              </a:tr>
              <a:tr h="1856764">
                <a:tc>
                  <a:txBody>
                    <a:bodyPr/>
                    <a:lstStyle/>
                    <a:p>
                      <a:pPr algn="ctr">
                        <a:lnSpc>
                          <a:spcPct val="107000"/>
                        </a:lnSpc>
                        <a:spcAft>
                          <a:spcPts val="0"/>
                        </a:spcAft>
                      </a:pPr>
                      <a:r>
                        <a:rPr lang="en-US" sz="2000" b="1" dirty="0">
                          <a:latin typeface="Times New Roman" panose="02020603050405020304" pitchFamily="18" charset="0"/>
                          <a:ea typeface="Arial"/>
                          <a:cs typeface="Times New Roman" panose="02020603050405020304" pitchFamily="18" charset="0"/>
                        </a:rPr>
                        <a:t>Rubella</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7000"/>
                        </a:lnSpc>
                        <a:spcAft>
                          <a:spcPts val="0"/>
                        </a:spcAft>
                      </a:pPr>
                      <a:r>
                        <a:rPr lang="en-US" sz="2000" dirty="0">
                          <a:latin typeface="Times New Roman" panose="02020603050405020304" pitchFamily="18" charset="0"/>
                          <a:ea typeface="Arial"/>
                          <a:cs typeface="Times New Roman" panose="02020603050405020304" pitchFamily="18" charset="0"/>
                        </a:rPr>
                        <a:t>Fever,</a:t>
                      </a:r>
                      <a:r>
                        <a:rPr lang="en-US" sz="2000" baseline="0" dirty="0">
                          <a:latin typeface="Times New Roman" panose="02020603050405020304" pitchFamily="18" charset="0"/>
                          <a:ea typeface="Arial"/>
                          <a:cs typeface="Times New Roman" panose="02020603050405020304" pitchFamily="18" charset="0"/>
                        </a:rPr>
                        <a:t> </a:t>
                      </a:r>
                      <a:r>
                        <a:rPr lang="en-US" sz="2000" dirty="0">
                          <a:latin typeface="Times New Roman" panose="02020603050405020304" pitchFamily="18" charset="0"/>
                          <a:ea typeface="Arial"/>
                          <a:cs typeface="Times New Roman" panose="02020603050405020304" pitchFamily="18" charset="0"/>
                        </a:rPr>
                        <a:t>Rash,</a:t>
                      </a:r>
                      <a:r>
                        <a:rPr lang="en-US" sz="2000" baseline="0" dirty="0">
                          <a:latin typeface="Times New Roman" panose="02020603050405020304" pitchFamily="18" charset="0"/>
                          <a:ea typeface="Arial"/>
                          <a:cs typeface="Times New Roman" panose="02020603050405020304" pitchFamily="18" charset="0"/>
                        </a:rPr>
                        <a:t> </a:t>
                      </a:r>
                      <a:r>
                        <a:rPr lang="en-US" sz="2000" dirty="0">
                          <a:latin typeface="Times New Roman" panose="02020603050405020304" pitchFamily="18" charset="0"/>
                          <a:ea typeface="Arial"/>
                          <a:cs typeface="Times New Roman" panose="02020603050405020304" pitchFamily="18" charset="0"/>
                        </a:rPr>
                        <a:t>Posterior auricular or sub-occipital </a:t>
                      </a:r>
                      <a:r>
                        <a:rPr lang="en-US" sz="2000" dirty="0" err="1">
                          <a:latin typeface="Times New Roman" panose="02020603050405020304" pitchFamily="18" charset="0"/>
                          <a:ea typeface="Arial"/>
                          <a:cs typeface="Times New Roman" panose="02020603050405020304" pitchFamily="18" charset="0"/>
                        </a:rPr>
                        <a:t>lymphadenopathy</a:t>
                      </a:r>
                      <a:r>
                        <a:rPr lang="en-US" sz="2000" dirty="0">
                          <a:latin typeface="Times New Roman" panose="02020603050405020304" pitchFamily="18" charset="0"/>
                          <a:ea typeface="Arial"/>
                          <a:cs typeface="Times New Roman" panose="02020603050405020304" pitchFamily="18" charset="0"/>
                        </a:rPr>
                        <a:t>, Headache, Conjunctivitis,</a:t>
                      </a:r>
                      <a:r>
                        <a:rPr lang="en-US" sz="2000" baseline="0" dirty="0">
                          <a:latin typeface="Times New Roman" panose="02020603050405020304" pitchFamily="18" charset="0"/>
                          <a:ea typeface="Arial"/>
                          <a:cs typeface="Times New Roman" panose="02020603050405020304" pitchFamily="18" charset="0"/>
                        </a:rPr>
                        <a:t> </a:t>
                      </a:r>
                      <a:r>
                        <a:rPr lang="en-US" sz="2000" dirty="0">
                          <a:latin typeface="Times New Roman" panose="02020603050405020304" pitchFamily="18" charset="0"/>
                          <a:ea typeface="Arial"/>
                          <a:cs typeface="Times New Roman" panose="02020603050405020304" pitchFamily="18" charset="0"/>
                        </a:rPr>
                        <a:t>Polyarthritis</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7000"/>
                        </a:lnSpc>
                        <a:spcAft>
                          <a:spcPts val="0"/>
                        </a:spcAft>
                      </a:pPr>
                      <a:r>
                        <a:rPr lang="en-US" sz="2000" dirty="0">
                          <a:latin typeface="Times New Roman" panose="02020603050405020304" pitchFamily="18" charset="0"/>
                          <a:ea typeface="Times New Roman"/>
                          <a:cs typeface="Times New Roman" panose="02020603050405020304" pitchFamily="18" charset="0"/>
                        </a:rPr>
                        <a:t>The rash associated with  rubella has a particular distribution from the head to the trunk and extremities, but in dengue the rash usually first appears on the trunk and later extends to the face and extremities</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0001"/>
                  </a:ext>
                </a:extLst>
              </a:tr>
              <a:tr h="2228117">
                <a:tc>
                  <a:txBody>
                    <a:bodyPr/>
                    <a:lstStyle/>
                    <a:p>
                      <a:pPr algn="ctr">
                        <a:lnSpc>
                          <a:spcPct val="107000"/>
                        </a:lnSpc>
                        <a:spcAft>
                          <a:spcPts val="0"/>
                        </a:spcAft>
                      </a:pPr>
                      <a:r>
                        <a:rPr lang="en-US" sz="2000" b="1" dirty="0">
                          <a:latin typeface="Times New Roman" panose="02020603050405020304" pitchFamily="18" charset="0"/>
                          <a:ea typeface="Arial"/>
                          <a:cs typeface="Times New Roman" panose="02020603050405020304" pitchFamily="18" charset="0"/>
                        </a:rPr>
                        <a:t>Measles</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7000"/>
                        </a:lnSpc>
                        <a:spcAft>
                          <a:spcPts val="0"/>
                        </a:spcAft>
                      </a:pPr>
                      <a:r>
                        <a:rPr lang="en-US" sz="2000" dirty="0">
                          <a:latin typeface="Times New Roman" panose="02020603050405020304" pitchFamily="18" charset="0"/>
                          <a:ea typeface="Arial"/>
                          <a:cs typeface="Times New Roman" panose="02020603050405020304" pitchFamily="18" charset="0"/>
                        </a:rPr>
                        <a:t>Fever</a:t>
                      </a:r>
                    </a:p>
                    <a:p>
                      <a:pPr algn="ctr">
                        <a:lnSpc>
                          <a:spcPct val="107000"/>
                        </a:lnSpc>
                        <a:spcAft>
                          <a:spcPts val="0"/>
                        </a:spcAft>
                      </a:pPr>
                      <a:r>
                        <a:rPr lang="en-US" sz="2000" dirty="0" err="1">
                          <a:latin typeface="Times New Roman" panose="02020603050405020304" pitchFamily="18" charset="0"/>
                          <a:ea typeface="Arial"/>
                          <a:cs typeface="Times New Roman" panose="02020603050405020304" pitchFamily="18" charset="0"/>
                        </a:rPr>
                        <a:t>Maculopapular</a:t>
                      </a:r>
                      <a:r>
                        <a:rPr lang="en-US" sz="2000" dirty="0">
                          <a:latin typeface="Times New Roman" panose="02020603050405020304" pitchFamily="18" charset="0"/>
                          <a:ea typeface="Arial"/>
                          <a:cs typeface="Times New Roman" panose="02020603050405020304" pitchFamily="18" charset="0"/>
                        </a:rPr>
                        <a:t> rash</a:t>
                      </a:r>
                    </a:p>
                    <a:p>
                      <a:pPr algn="ctr">
                        <a:lnSpc>
                          <a:spcPct val="107000"/>
                        </a:lnSpc>
                        <a:spcAft>
                          <a:spcPts val="0"/>
                        </a:spcAft>
                      </a:pPr>
                      <a:r>
                        <a:rPr lang="en-US" sz="2000" dirty="0">
                          <a:latin typeface="Times New Roman" panose="02020603050405020304" pitchFamily="18" charset="0"/>
                          <a:ea typeface="Arial"/>
                          <a:cs typeface="Times New Roman" panose="02020603050405020304" pitchFamily="18" charset="0"/>
                        </a:rPr>
                        <a:t>Sore throat</a:t>
                      </a:r>
                    </a:p>
                    <a:p>
                      <a:pPr algn="ctr">
                        <a:lnSpc>
                          <a:spcPct val="107000"/>
                        </a:lnSpc>
                        <a:spcAft>
                          <a:spcPts val="0"/>
                        </a:spcAft>
                      </a:pPr>
                      <a:r>
                        <a:rPr lang="en-US" sz="2000" dirty="0">
                          <a:latin typeface="Times New Roman" panose="02020603050405020304" pitchFamily="18" charset="0"/>
                          <a:ea typeface="Arial"/>
                          <a:cs typeface="Times New Roman" panose="02020603050405020304" pitchFamily="18" charset="0"/>
                        </a:rPr>
                        <a:t>RTI</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ctr">
                        <a:lnSpc>
                          <a:spcPct val="107000"/>
                        </a:lnSpc>
                        <a:spcAft>
                          <a:spcPts val="0"/>
                        </a:spcAft>
                      </a:pPr>
                      <a:r>
                        <a:rPr lang="en-US" sz="2000" dirty="0">
                          <a:latin typeface="Times New Roman" panose="02020603050405020304" pitchFamily="18" charset="0"/>
                          <a:ea typeface="Times New Roman"/>
                          <a:cs typeface="Times New Roman" panose="02020603050405020304" pitchFamily="18" charset="0"/>
                        </a:rPr>
                        <a:t>The rash associated with measles has a particular distribution from the head to the trunk and extremities, but in dengue the rash usually first appears on the trunk and later extends to the face and extremities. Severe thrombocytopenia is uncommon.</a:t>
                      </a:r>
                      <a:endParaRPr lang="en-IN" sz="2000" dirty="0">
                        <a:latin typeface="Times New Roman" panose="02020603050405020304" pitchFamily="18" charset="0"/>
                        <a:ea typeface="Calibri"/>
                        <a:cs typeface="Times New Roman" panose="02020603050405020304" pitchFamily="18" charset="0"/>
                      </a:endParaRPr>
                    </a:p>
                  </a:txBody>
                  <a:tcPr marL="38576" marR="38576"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359869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02272BC-2C63-334E-6983-9F8825B03D61}"/>
              </a:ext>
            </a:extLst>
          </p:cNvPr>
          <p:cNvPicPr>
            <a:picLocks noChangeAspect="1"/>
          </p:cNvPicPr>
          <p:nvPr/>
        </p:nvPicPr>
        <p:blipFill rotWithShape="1">
          <a:blip r:embed="rId2"/>
          <a:srcRect l="27173" t="18028" r="21683" b="12525"/>
          <a:stretch/>
        </p:blipFill>
        <p:spPr bwMode="auto">
          <a:xfrm>
            <a:off x="1907177" y="-925727"/>
            <a:ext cx="10063148" cy="7783727"/>
          </a:xfrm>
          <a:prstGeom prst="rect">
            <a:avLst/>
          </a:prstGeom>
          <a:ln>
            <a:noFill/>
          </a:ln>
          <a:extLst>
            <a:ext uri="{53640926-AAD7-44D8-BBD7-CCE9431645EC}">
              <a14:shadowObscured xmlns:a14="http://schemas.microsoft.com/office/drawing/2010/main"/>
            </a:ext>
          </a:extLst>
        </p:spPr>
      </p:pic>
      <p:sp>
        <p:nvSpPr>
          <p:cNvPr id="3" name="TextBox 2">
            <a:extLst>
              <a:ext uri="{FF2B5EF4-FFF2-40B4-BE49-F238E27FC236}">
                <a16:creationId xmlns:a16="http://schemas.microsoft.com/office/drawing/2014/main" id="{C0FFFF88-500C-D036-7870-09343400ABFD}"/>
              </a:ext>
            </a:extLst>
          </p:cNvPr>
          <p:cNvSpPr txBox="1"/>
          <p:nvPr/>
        </p:nvSpPr>
        <p:spPr>
          <a:xfrm>
            <a:off x="278674" y="409303"/>
            <a:ext cx="1497875" cy="2246769"/>
          </a:xfrm>
          <a:prstGeom prst="rect">
            <a:avLst/>
          </a:prstGeom>
          <a:noFill/>
        </p:spPr>
        <p:txBody>
          <a:bodyPr wrap="square" rtlCol="0">
            <a:spAutoFit/>
          </a:bodyPr>
          <a:lstStyle/>
          <a:p>
            <a:r>
              <a:rPr lang="en-IN" sz="2800" b="1" dirty="0"/>
              <a:t>Dengue case </a:t>
            </a:r>
            <a:r>
              <a:rPr lang="en-IN" sz="2800" b="1" dirty="0" err="1"/>
              <a:t>classifica-tion</a:t>
            </a:r>
            <a:r>
              <a:rPr lang="en-IN" sz="2800" b="1" dirty="0"/>
              <a:t> by severity</a:t>
            </a:r>
          </a:p>
        </p:txBody>
      </p:sp>
    </p:spTree>
    <p:extLst>
      <p:ext uri="{BB962C8B-B14F-4D97-AF65-F5344CB8AC3E}">
        <p14:creationId xmlns:p14="http://schemas.microsoft.com/office/powerpoint/2010/main" val="26804826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73" name="AutoShape 37"/>
          <p:cNvSpPr>
            <a:spLocks noChangeShapeType="1"/>
          </p:cNvSpPr>
          <p:nvPr/>
        </p:nvSpPr>
        <p:spPr bwMode="auto">
          <a:xfrm>
            <a:off x="5667375" y="332656"/>
            <a:ext cx="0" cy="17145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latin typeface="Times New Roman" pitchFamily="18" charset="0"/>
              <a:cs typeface="Times New Roman" pitchFamily="18" charset="0"/>
            </a:endParaRPr>
          </a:p>
        </p:txBody>
      </p:sp>
      <p:sp>
        <p:nvSpPr>
          <p:cNvPr id="39972" name="AutoShape 36"/>
          <p:cNvSpPr>
            <a:spLocks noChangeShapeType="1"/>
          </p:cNvSpPr>
          <p:nvPr/>
        </p:nvSpPr>
        <p:spPr bwMode="auto">
          <a:xfrm>
            <a:off x="2476500" y="503238"/>
            <a:ext cx="5200650"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latin typeface="Times New Roman" pitchFamily="18" charset="0"/>
              <a:cs typeface="Times New Roman" pitchFamily="18" charset="0"/>
            </a:endParaRPr>
          </a:p>
        </p:txBody>
      </p:sp>
      <p:sp>
        <p:nvSpPr>
          <p:cNvPr id="39971" name="AutoShape 35"/>
          <p:cNvSpPr>
            <a:spLocks noChangeShapeType="1"/>
          </p:cNvSpPr>
          <p:nvPr/>
        </p:nvSpPr>
        <p:spPr bwMode="auto">
          <a:xfrm>
            <a:off x="2474913" y="503238"/>
            <a:ext cx="0" cy="17145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latin typeface="Times New Roman" pitchFamily="18" charset="0"/>
              <a:cs typeface="Times New Roman" pitchFamily="18" charset="0"/>
            </a:endParaRPr>
          </a:p>
        </p:txBody>
      </p:sp>
      <p:sp>
        <p:nvSpPr>
          <p:cNvPr id="39970" name="AutoShape 34"/>
          <p:cNvSpPr>
            <a:spLocks noChangeShapeType="1"/>
          </p:cNvSpPr>
          <p:nvPr/>
        </p:nvSpPr>
        <p:spPr bwMode="auto">
          <a:xfrm>
            <a:off x="7677150" y="503238"/>
            <a:ext cx="0" cy="17145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latin typeface="Times New Roman" pitchFamily="18" charset="0"/>
              <a:cs typeface="Times New Roman" pitchFamily="18" charset="0"/>
            </a:endParaRPr>
          </a:p>
        </p:txBody>
      </p:sp>
      <p:sp>
        <p:nvSpPr>
          <p:cNvPr id="39969" name="Text Box 33"/>
          <p:cNvSpPr txBox="1">
            <a:spLocks noChangeArrowheads="1"/>
          </p:cNvSpPr>
          <p:nvPr/>
        </p:nvSpPr>
        <p:spPr bwMode="auto">
          <a:xfrm>
            <a:off x="1803400" y="690564"/>
            <a:ext cx="1320800" cy="13747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000">
                <a:solidFill>
                  <a:prstClr val="black"/>
                </a:solidFill>
                <a:latin typeface="Times New Roman" pitchFamily="18" charset="0"/>
                <a:ea typeface="Times New Roman" pitchFamily="18" charset="0"/>
                <a:cs typeface="Times New Roman" pitchFamily="18" charset="0"/>
              </a:rPr>
              <a:t>Mild URTI or mild fever without any significant symptom; no h/o close contact with covid-19 (+)ve case or travel to high incidence State; not a health care worker </a:t>
            </a:r>
            <a:endParaRPr lang="en-US">
              <a:solidFill>
                <a:prstClr val="black"/>
              </a:solidFill>
              <a:latin typeface="Times New Roman" pitchFamily="18" charset="0"/>
              <a:cs typeface="Times New Roman" pitchFamily="18" charset="0"/>
            </a:endParaRPr>
          </a:p>
        </p:txBody>
      </p:sp>
      <p:sp>
        <p:nvSpPr>
          <p:cNvPr id="39968" name="Text Box 32"/>
          <p:cNvSpPr txBox="1">
            <a:spLocks noChangeArrowheads="1"/>
          </p:cNvSpPr>
          <p:nvPr/>
        </p:nvSpPr>
        <p:spPr bwMode="auto">
          <a:xfrm>
            <a:off x="3846513" y="1747838"/>
            <a:ext cx="925512" cy="5524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000" b="1">
                <a:solidFill>
                  <a:prstClr val="black"/>
                </a:solidFill>
                <a:latin typeface="Times New Roman" pitchFamily="18" charset="0"/>
                <a:ea typeface="Times New Roman" pitchFamily="18" charset="0"/>
                <a:cs typeface="Times New Roman" pitchFamily="18" charset="0"/>
              </a:rPr>
              <a:t>CBC </a:t>
            </a:r>
            <a:r>
              <a:rPr lang="en-US" sz="1000">
                <a:solidFill>
                  <a:prstClr val="black"/>
                </a:solidFill>
                <a:latin typeface="Times New Roman" pitchFamily="18" charset="0"/>
                <a:ea typeface="Times New Roman" pitchFamily="18" charset="0"/>
                <a:cs typeface="Times New Roman" pitchFamily="18" charset="0"/>
              </a:rPr>
              <a:t>(Complete Blood Count) </a:t>
            </a:r>
            <a:endParaRPr lang="en-US">
              <a:solidFill>
                <a:prstClr val="black"/>
              </a:solidFill>
              <a:latin typeface="Times New Roman" pitchFamily="18" charset="0"/>
              <a:cs typeface="Times New Roman" pitchFamily="18" charset="0"/>
            </a:endParaRPr>
          </a:p>
        </p:txBody>
      </p:sp>
      <p:sp>
        <p:nvSpPr>
          <p:cNvPr id="39967" name="Text Box 31"/>
          <p:cNvSpPr txBox="1">
            <a:spLocks noChangeArrowheads="1"/>
          </p:cNvSpPr>
          <p:nvPr/>
        </p:nvSpPr>
        <p:spPr bwMode="auto">
          <a:xfrm>
            <a:off x="6461126" y="690563"/>
            <a:ext cx="2449513" cy="7175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000" dirty="0">
                <a:solidFill>
                  <a:prstClr val="black"/>
                </a:solidFill>
                <a:latin typeface="Times New Roman" pitchFamily="18" charset="0"/>
                <a:ea typeface="Times New Roman" pitchFamily="18" charset="0"/>
                <a:cs typeface="Times New Roman" pitchFamily="18" charset="0"/>
              </a:rPr>
              <a:t>Fever &gt; mild, or fever with other significant symptoms. Or, a mild case but with h/o of close contact or travel to high incidence State or health care worker   </a:t>
            </a:r>
            <a:endParaRPr lang="en-US" dirty="0">
              <a:solidFill>
                <a:prstClr val="black"/>
              </a:solidFill>
              <a:latin typeface="Times New Roman" pitchFamily="18" charset="0"/>
              <a:cs typeface="Times New Roman" pitchFamily="18" charset="0"/>
            </a:endParaRPr>
          </a:p>
        </p:txBody>
      </p:sp>
      <p:sp>
        <p:nvSpPr>
          <p:cNvPr id="39966" name="AutoShape 30"/>
          <p:cNvSpPr>
            <a:spLocks noChangeShapeType="1"/>
          </p:cNvSpPr>
          <p:nvPr/>
        </p:nvSpPr>
        <p:spPr bwMode="auto">
          <a:xfrm>
            <a:off x="7686675" y="1409701"/>
            <a:ext cx="0" cy="200025"/>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latin typeface="Times New Roman" pitchFamily="18" charset="0"/>
              <a:cs typeface="Times New Roman" pitchFamily="18" charset="0"/>
            </a:endParaRPr>
          </a:p>
        </p:txBody>
      </p:sp>
      <p:sp>
        <p:nvSpPr>
          <p:cNvPr id="39965" name="AutoShape 29"/>
          <p:cNvSpPr>
            <a:spLocks noChangeShapeType="1"/>
          </p:cNvSpPr>
          <p:nvPr/>
        </p:nvSpPr>
        <p:spPr bwMode="auto">
          <a:xfrm>
            <a:off x="4295775" y="1608138"/>
            <a:ext cx="4914900"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latin typeface="Times New Roman" pitchFamily="18" charset="0"/>
              <a:cs typeface="Times New Roman" pitchFamily="18" charset="0"/>
            </a:endParaRPr>
          </a:p>
        </p:txBody>
      </p:sp>
      <p:sp>
        <p:nvSpPr>
          <p:cNvPr id="39964" name="AutoShape 28"/>
          <p:cNvSpPr>
            <a:spLocks noChangeShapeType="1"/>
          </p:cNvSpPr>
          <p:nvPr/>
        </p:nvSpPr>
        <p:spPr bwMode="auto">
          <a:xfrm>
            <a:off x="4295775" y="1617663"/>
            <a:ext cx="0" cy="11430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latin typeface="Times New Roman" pitchFamily="18" charset="0"/>
              <a:cs typeface="Times New Roman" pitchFamily="18" charset="0"/>
            </a:endParaRPr>
          </a:p>
        </p:txBody>
      </p:sp>
      <p:sp>
        <p:nvSpPr>
          <p:cNvPr id="39963" name="Text Box 27"/>
          <p:cNvSpPr txBox="1">
            <a:spLocks noChangeArrowheads="1"/>
          </p:cNvSpPr>
          <p:nvPr/>
        </p:nvSpPr>
        <p:spPr bwMode="auto">
          <a:xfrm>
            <a:off x="5094288" y="1757364"/>
            <a:ext cx="1077912" cy="95155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000" dirty="0">
                <a:solidFill>
                  <a:prstClr val="black"/>
                </a:solidFill>
                <a:latin typeface="Times New Roman" pitchFamily="18" charset="0"/>
                <a:ea typeface="Times New Roman" pitchFamily="18" charset="0"/>
                <a:cs typeface="Times New Roman" pitchFamily="18" charset="0"/>
              </a:rPr>
              <a:t>Not required if fever obviously attributable to diseases like UTI, pneumonia etc. </a:t>
            </a:r>
            <a:endParaRPr lang="en-US" dirty="0">
              <a:solidFill>
                <a:prstClr val="black"/>
              </a:solidFill>
              <a:latin typeface="Times New Roman" pitchFamily="18" charset="0"/>
              <a:cs typeface="Times New Roman" pitchFamily="18" charset="0"/>
            </a:endParaRPr>
          </a:p>
        </p:txBody>
      </p:sp>
      <p:sp>
        <p:nvSpPr>
          <p:cNvPr id="39962" name="Text Box 26"/>
          <p:cNvSpPr txBox="1">
            <a:spLocks noChangeArrowheads="1"/>
          </p:cNvSpPr>
          <p:nvPr/>
        </p:nvSpPr>
        <p:spPr bwMode="auto">
          <a:xfrm>
            <a:off x="6351588" y="1741488"/>
            <a:ext cx="1149350" cy="6794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000" b="1" dirty="0">
                <a:solidFill>
                  <a:prstClr val="black"/>
                </a:solidFill>
                <a:latin typeface="Times New Roman" pitchFamily="18" charset="0"/>
                <a:ea typeface="Times New Roman" pitchFamily="18" charset="0"/>
                <a:cs typeface="Times New Roman" pitchFamily="18" charset="0"/>
              </a:rPr>
              <a:t>Test for malaria</a:t>
            </a:r>
            <a:r>
              <a:rPr lang="en-US" sz="1000" dirty="0">
                <a:solidFill>
                  <a:prstClr val="black"/>
                </a:solidFill>
                <a:latin typeface="Times New Roman" pitchFamily="18" charset="0"/>
                <a:ea typeface="Times New Roman" pitchFamily="18" charset="0"/>
                <a:cs typeface="Times New Roman" pitchFamily="18" charset="0"/>
              </a:rPr>
              <a:t> i.e. RDT or Malaria Microscopy </a:t>
            </a:r>
            <a:endParaRPr lang="en-US" dirty="0">
              <a:solidFill>
                <a:prstClr val="black"/>
              </a:solidFill>
              <a:latin typeface="Times New Roman" pitchFamily="18" charset="0"/>
              <a:cs typeface="Times New Roman" pitchFamily="18" charset="0"/>
            </a:endParaRPr>
          </a:p>
        </p:txBody>
      </p:sp>
      <p:sp>
        <p:nvSpPr>
          <p:cNvPr id="39961" name="AutoShape 25"/>
          <p:cNvSpPr>
            <a:spLocks noChangeShapeType="1"/>
          </p:cNvSpPr>
          <p:nvPr/>
        </p:nvSpPr>
        <p:spPr bwMode="auto">
          <a:xfrm>
            <a:off x="9210675" y="1608138"/>
            <a:ext cx="0" cy="11430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latin typeface="Times New Roman" pitchFamily="18" charset="0"/>
              <a:cs typeface="Times New Roman" pitchFamily="18" charset="0"/>
            </a:endParaRPr>
          </a:p>
        </p:txBody>
      </p:sp>
      <p:sp>
        <p:nvSpPr>
          <p:cNvPr id="39960" name="AutoShape 24"/>
          <p:cNvSpPr>
            <a:spLocks noChangeShapeType="1"/>
          </p:cNvSpPr>
          <p:nvPr/>
        </p:nvSpPr>
        <p:spPr bwMode="auto">
          <a:xfrm>
            <a:off x="6924675" y="1617663"/>
            <a:ext cx="0" cy="11430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latin typeface="Times New Roman" pitchFamily="18" charset="0"/>
              <a:cs typeface="Times New Roman" pitchFamily="18" charset="0"/>
            </a:endParaRPr>
          </a:p>
        </p:txBody>
      </p:sp>
      <p:sp>
        <p:nvSpPr>
          <p:cNvPr id="39959" name="AutoShape 23"/>
          <p:cNvSpPr>
            <a:spLocks noChangeShapeType="1"/>
          </p:cNvSpPr>
          <p:nvPr/>
        </p:nvSpPr>
        <p:spPr bwMode="auto">
          <a:xfrm>
            <a:off x="6172200" y="2065338"/>
            <a:ext cx="179388"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latin typeface="Times New Roman" pitchFamily="18" charset="0"/>
              <a:cs typeface="Times New Roman" pitchFamily="18" charset="0"/>
            </a:endParaRPr>
          </a:p>
        </p:txBody>
      </p:sp>
      <p:sp>
        <p:nvSpPr>
          <p:cNvPr id="39958" name="Text Box 22"/>
          <p:cNvSpPr txBox="1">
            <a:spLocks noChangeArrowheads="1"/>
          </p:cNvSpPr>
          <p:nvPr/>
        </p:nvSpPr>
        <p:spPr bwMode="auto">
          <a:xfrm>
            <a:off x="8372476" y="1728788"/>
            <a:ext cx="1666875" cy="3873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000" b="1">
                <a:solidFill>
                  <a:prstClr val="black"/>
                </a:solidFill>
                <a:latin typeface="Times New Roman" pitchFamily="18" charset="0"/>
                <a:ea typeface="Times New Roman" pitchFamily="18" charset="0"/>
                <a:cs typeface="Times New Roman" pitchFamily="18" charset="0"/>
              </a:rPr>
              <a:t>Tests for dengue, covid-19, scrub typhus</a:t>
            </a:r>
            <a:r>
              <a:rPr lang="en-US" sz="1000">
                <a:solidFill>
                  <a:prstClr val="black"/>
                </a:solidFill>
                <a:latin typeface="Times New Roman" pitchFamily="18" charset="0"/>
                <a:ea typeface="Times New Roman" pitchFamily="18" charset="0"/>
                <a:cs typeface="Times New Roman" pitchFamily="18" charset="0"/>
              </a:rPr>
              <a:t> etc. </a:t>
            </a:r>
            <a:endParaRPr lang="en-US">
              <a:solidFill>
                <a:prstClr val="black"/>
              </a:solidFill>
              <a:latin typeface="Times New Roman" pitchFamily="18" charset="0"/>
              <a:cs typeface="Times New Roman" pitchFamily="18" charset="0"/>
            </a:endParaRPr>
          </a:p>
        </p:txBody>
      </p:sp>
      <p:sp>
        <p:nvSpPr>
          <p:cNvPr id="39957" name="Text Box 21"/>
          <p:cNvSpPr txBox="1">
            <a:spLocks noChangeArrowheads="1"/>
          </p:cNvSpPr>
          <p:nvPr/>
        </p:nvSpPr>
        <p:spPr bwMode="auto">
          <a:xfrm>
            <a:off x="1803400" y="2395539"/>
            <a:ext cx="1301750" cy="731837"/>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000" dirty="0">
                <a:solidFill>
                  <a:prstClr val="black"/>
                </a:solidFill>
                <a:latin typeface="Times New Roman" pitchFamily="18" charset="0"/>
                <a:ea typeface="Times New Roman" pitchFamily="18" charset="0"/>
                <a:cs typeface="Times New Roman" pitchFamily="18" charset="0"/>
              </a:rPr>
              <a:t>Give necessary treatment.</a:t>
            </a:r>
            <a:endParaRPr lang="en-US" sz="800" dirty="0">
              <a:solidFill>
                <a:prstClr val="black"/>
              </a:solidFill>
              <a:latin typeface="Times New Roman" pitchFamily="18" charset="0"/>
              <a:cs typeface="Times New Roman" pitchFamily="18" charset="0"/>
            </a:endParaRPr>
          </a:p>
          <a:p>
            <a:pPr eaLnBrk="0" fontAlgn="base" hangingPunct="0">
              <a:spcBef>
                <a:spcPct val="0"/>
              </a:spcBef>
              <a:spcAft>
                <a:spcPct val="0"/>
              </a:spcAft>
            </a:pPr>
            <a:r>
              <a:rPr lang="en-US" sz="1000" dirty="0">
                <a:solidFill>
                  <a:prstClr val="black"/>
                </a:solidFill>
                <a:latin typeface="Times New Roman" pitchFamily="18" charset="0"/>
                <a:ea typeface="Times New Roman" pitchFamily="18" charset="0"/>
                <a:cs typeface="Times New Roman" pitchFamily="18" charset="0"/>
              </a:rPr>
              <a:t>Advise domiciliary management.  </a:t>
            </a:r>
            <a:endParaRPr lang="en-US" dirty="0">
              <a:solidFill>
                <a:prstClr val="black"/>
              </a:solidFill>
              <a:latin typeface="Times New Roman" pitchFamily="18" charset="0"/>
              <a:cs typeface="Times New Roman" pitchFamily="18" charset="0"/>
            </a:endParaRPr>
          </a:p>
        </p:txBody>
      </p:sp>
      <p:sp>
        <p:nvSpPr>
          <p:cNvPr id="39956" name="AutoShape 20"/>
          <p:cNvSpPr>
            <a:spLocks noChangeShapeType="1"/>
          </p:cNvSpPr>
          <p:nvPr/>
        </p:nvSpPr>
        <p:spPr bwMode="auto">
          <a:xfrm>
            <a:off x="2447925" y="2065339"/>
            <a:ext cx="0" cy="314325"/>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latin typeface="Times New Roman" pitchFamily="18" charset="0"/>
              <a:cs typeface="Times New Roman" pitchFamily="18" charset="0"/>
            </a:endParaRPr>
          </a:p>
        </p:txBody>
      </p:sp>
      <p:sp>
        <p:nvSpPr>
          <p:cNvPr id="39955" name="Text Box 19"/>
          <p:cNvSpPr txBox="1">
            <a:spLocks noChangeArrowheads="1"/>
          </p:cNvSpPr>
          <p:nvPr/>
        </p:nvSpPr>
        <p:spPr bwMode="auto">
          <a:xfrm>
            <a:off x="6348413" y="2924944"/>
            <a:ext cx="1154112" cy="57606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000">
                <a:solidFill>
                  <a:prstClr val="black"/>
                </a:solidFill>
                <a:latin typeface="Times New Roman" pitchFamily="18" charset="0"/>
                <a:ea typeface="Times New Roman" pitchFamily="18" charset="0"/>
                <a:cs typeface="Times New Roman" pitchFamily="18" charset="0"/>
              </a:rPr>
              <a:t>If positive, treat for malaria as per protocol </a:t>
            </a:r>
            <a:endParaRPr lang="en-US">
              <a:solidFill>
                <a:prstClr val="black"/>
              </a:solidFill>
              <a:latin typeface="Times New Roman" pitchFamily="18" charset="0"/>
              <a:cs typeface="Times New Roman" pitchFamily="18" charset="0"/>
            </a:endParaRPr>
          </a:p>
        </p:txBody>
      </p:sp>
      <p:sp>
        <p:nvSpPr>
          <p:cNvPr id="39954" name="AutoShape 18"/>
          <p:cNvSpPr>
            <a:spLocks noChangeShapeType="1"/>
          </p:cNvSpPr>
          <p:nvPr/>
        </p:nvSpPr>
        <p:spPr bwMode="auto">
          <a:xfrm>
            <a:off x="6924675" y="2420889"/>
            <a:ext cx="0" cy="504825"/>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latin typeface="Times New Roman" pitchFamily="18" charset="0"/>
              <a:cs typeface="Times New Roman" pitchFamily="18" charset="0"/>
            </a:endParaRPr>
          </a:p>
        </p:txBody>
      </p:sp>
      <p:sp>
        <p:nvSpPr>
          <p:cNvPr id="39953" name="AutoShape 17"/>
          <p:cNvSpPr>
            <a:spLocks noChangeShapeType="1"/>
          </p:cNvSpPr>
          <p:nvPr/>
        </p:nvSpPr>
        <p:spPr bwMode="auto">
          <a:xfrm>
            <a:off x="8534400" y="2120900"/>
            <a:ext cx="0" cy="173038"/>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latin typeface="Times New Roman" pitchFamily="18" charset="0"/>
              <a:cs typeface="Times New Roman" pitchFamily="18" charset="0"/>
            </a:endParaRPr>
          </a:p>
        </p:txBody>
      </p:sp>
      <p:sp>
        <p:nvSpPr>
          <p:cNvPr id="39952" name="AutoShape 16"/>
          <p:cNvSpPr>
            <a:spLocks noChangeShapeType="1"/>
          </p:cNvSpPr>
          <p:nvPr/>
        </p:nvSpPr>
        <p:spPr bwMode="auto">
          <a:xfrm>
            <a:off x="9083675" y="2112964"/>
            <a:ext cx="0" cy="2587625"/>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latin typeface="Times New Roman" pitchFamily="18" charset="0"/>
              <a:cs typeface="Times New Roman" pitchFamily="18" charset="0"/>
            </a:endParaRPr>
          </a:p>
        </p:txBody>
      </p:sp>
      <p:sp>
        <p:nvSpPr>
          <p:cNvPr id="39951" name="AutoShape 15"/>
          <p:cNvSpPr>
            <a:spLocks noChangeShapeType="1"/>
          </p:cNvSpPr>
          <p:nvPr/>
        </p:nvSpPr>
        <p:spPr bwMode="auto">
          <a:xfrm>
            <a:off x="9902825" y="2114551"/>
            <a:ext cx="0" cy="163513"/>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latin typeface="Times New Roman" pitchFamily="18" charset="0"/>
              <a:cs typeface="Times New Roman" pitchFamily="18" charset="0"/>
            </a:endParaRPr>
          </a:p>
        </p:txBody>
      </p:sp>
      <p:sp>
        <p:nvSpPr>
          <p:cNvPr id="39950" name="Text Box 14"/>
          <p:cNvSpPr txBox="1">
            <a:spLocks noChangeArrowheads="1"/>
          </p:cNvSpPr>
          <p:nvPr/>
        </p:nvSpPr>
        <p:spPr bwMode="auto">
          <a:xfrm>
            <a:off x="7677151" y="2276872"/>
            <a:ext cx="1249363" cy="144016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000">
                <a:solidFill>
                  <a:prstClr val="black"/>
                </a:solidFill>
                <a:latin typeface="Times New Roman" pitchFamily="18" charset="0"/>
                <a:ea typeface="Times New Roman" pitchFamily="18" charset="0"/>
                <a:cs typeface="Times New Roman" pitchFamily="18" charset="0"/>
              </a:rPr>
              <a:t>If case fits into clinical case definition of dengue, especially in absence of respiratory symptoms / in presence of vital organ involvement</a:t>
            </a:r>
            <a:endParaRPr lang="en-US">
              <a:solidFill>
                <a:prstClr val="black"/>
              </a:solidFill>
              <a:latin typeface="Times New Roman" pitchFamily="18" charset="0"/>
              <a:cs typeface="Times New Roman" pitchFamily="18" charset="0"/>
            </a:endParaRPr>
          </a:p>
        </p:txBody>
      </p:sp>
      <p:sp>
        <p:nvSpPr>
          <p:cNvPr id="39949" name="Text Box 13"/>
          <p:cNvSpPr txBox="1">
            <a:spLocks noChangeArrowheads="1"/>
          </p:cNvSpPr>
          <p:nvPr/>
        </p:nvSpPr>
        <p:spPr bwMode="auto">
          <a:xfrm>
            <a:off x="8335964" y="4700589"/>
            <a:ext cx="1373187" cy="10445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000">
                <a:solidFill>
                  <a:prstClr val="black"/>
                </a:solidFill>
                <a:latin typeface="Times New Roman" pitchFamily="18" charset="0"/>
                <a:ea typeface="Calibri" pitchFamily="34" charset="0"/>
                <a:cs typeface="Times New Roman" pitchFamily="18" charset="0"/>
              </a:rPr>
              <a:t>If features point towards the possibility of covid-19 and if hospitalization is</a:t>
            </a:r>
            <a:r>
              <a:rPr lang="en-US" sz="1000">
                <a:solidFill>
                  <a:prstClr val="black"/>
                </a:solidFill>
                <a:latin typeface="Times New Roman" pitchFamily="18" charset="0"/>
                <a:ea typeface="Times New Roman" pitchFamily="18" charset="0"/>
                <a:cs typeface="Times New Roman" pitchFamily="18" charset="0"/>
              </a:rPr>
              <a:t> required, get test done for covid-19</a:t>
            </a:r>
            <a:r>
              <a:rPr lang="en-US" sz="1000">
                <a:solidFill>
                  <a:srgbClr val="FF0000"/>
                </a:solidFill>
                <a:latin typeface="Times New Roman" pitchFamily="18" charset="0"/>
                <a:ea typeface="Times New Roman" pitchFamily="18" charset="0"/>
                <a:cs typeface="Times New Roman" pitchFamily="18" charset="0"/>
              </a:rPr>
              <a:t>**</a:t>
            </a:r>
            <a:endParaRPr lang="en-US">
              <a:solidFill>
                <a:prstClr val="black"/>
              </a:solidFill>
              <a:latin typeface="Times New Roman" pitchFamily="18" charset="0"/>
              <a:cs typeface="Times New Roman" pitchFamily="18" charset="0"/>
            </a:endParaRPr>
          </a:p>
        </p:txBody>
      </p:sp>
      <p:sp>
        <p:nvSpPr>
          <p:cNvPr id="39948" name="Text Box 12"/>
          <p:cNvSpPr txBox="1">
            <a:spLocks noChangeArrowheads="1"/>
          </p:cNvSpPr>
          <p:nvPr/>
        </p:nvSpPr>
        <p:spPr bwMode="auto">
          <a:xfrm>
            <a:off x="9244013" y="2279651"/>
            <a:ext cx="1123950" cy="709613"/>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000">
                <a:solidFill>
                  <a:prstClr val="black"/>
                </a:solidFill>
                <a:latin typeface="Times New Roman" pitchFamily="18" charset="0"/>
                <a:ea typeface="Calibri" pitchFamily="34" charset="0"/>
                <a:cs typeface="Times New Roman" pitchFamily="18" charset="0"/>
              </a:rPr>
              <a:t>If fever exceeds 5 days and features meet the clinical criteria </a:t>
            </a:r>
            <a:endParaRPr lang="en-US">
              <a:solidFill>
                <a:prstClr val="black"/>
              </a:solidFill>
              <a:latin typeface="Times New Roman" pitchFamily="18" charset="0"/>
              <a:cs typeface="Times New Roman" pitchFamily="18" charset="0"/>
            </a:endParaRPr>
          </a:p>
        </p:txBody>
      </p:sp>
      <p:sp>
        <p:nvSpPr>
          <p:cNvPr id="39947" name="Text Box 11"/>
          <p:cNvSpPr txBox="1">
            <a:spLocks noChangeArrowheads="1"/>
          </p:cNvSpPr>
          <p:nvPr/>
        </p:nvSpPr>
        <p:spPr bwMode="auto">
          <a:xfrm>
            <a:off x="7394576" y="5938838"/>
            <a:ext cx="1116013" cy="8826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000">
                <a:solidFill>
                  <a:prstClr val="black"/>
                </a:solidFill>
                <a:latin typeface="Times New Roman" pitchFamily="18" charset="0"/>
                <a:ea typeface="Calibri" pitchFamily="34" charset="0"/>
                <a:cs typeface="Times New Roman" pitchFamily="18" charset="0"/>
              </a:rPr>
              <a:t>If hospitalization not required, advise test and isolation in home or Safe Home</a:t>
            </a:r>
            <a:endParaRPr lang="en-US">
              <a:solidFill>
                <a:prstClr val="black"/>
              </a:solidFill>
              <a:latin typeface="Times New Roman" pitchFamily="18" charset="0"/>
              <a:cs typeface="Times New Roman" pitchFamily="18" charset="0"/>
            </a:endParaRPr>
          </a:p>
        </p:txBody>
      </p:sp>
      <p:sp>
        <p:nvSpPr>
          <p:cNvPr id="39946" name="AutoShape 10"/>
          <p:cNvSpPr>
            <a:spLocks noChangeShapeType="1"/>
          </p:cNvSpPr>
          <p:nvPr/>
        </p:nvSpPr>
        <p:spPr bwMode="auto">
          <a:xfrm>
            <a:off x="7954963" y="5284788"/>
            <a:ext cx="381000" cy="0"/>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latin typeface="Times New Roman" pitchFamily="18" charset="0"/>
              <a:cs typeface="Times New Roman" pitchFamily="18" charset="0"/>
            </a:endParaRPr>
          </a:p>
        </p:txBody>
      </p:sp>
      <p:sp>
        <p:nvSpPr>
          <p:cNvPr id="39945" name="Text Box 9"/>
          <p:cNvSpPr txBox="1">
            <a:spLocks noChangeArrowheads="1"/>
          </p:cNvSpPr>
          <p:nvPr/>
        </p:nvSpPr>
        <p:spPr bwMode="auto">
          <a:xfrm>
            <a:off x="3105150" y="4238626"/>
            <a:ext cx="3930650" cy="13176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100">
                <a:solidFill>
                  <a:srgbClr val="FF0000"/>
                </a:solidFill>
                <a:latin typeface="Times New Roman" pitchFamily="18" charset="0"/>
                <a:ea typeface="Times New Roman" pitchFamily="18" charset="0"/>
                <a:cs typeface="Times New Roman" pitchFamily="18" charset="0"/>
              </a:rPr>
              <a:t>**Please note:</a:t>
            </a:r>
            <a:endParaRPr lang="en-US" sz="800">
              <a:solidFill>
                <a:prstClr val="black"/>
              </a:solidFill>
              <a:latin typeface="Times New Roman" pitchFamily="18" charset="0"/>
              <a:cs typeface="Times New Roman" pitchFamily="18" charset="0"/>
            </a:endParaRPr>
          </a:p>
          <a:p>
            <a:pPr eaLnBrk="0" fontAlgn="base" hangingPunct="0">
              <a:spcBef>
                <a:spcPct val="0"/>
              </a:spcBef>
              <a:spcAft>
                <a:spcPct val="0"/>
              </a:spcAft>
              <a:buFontTx/>
              <a:buChar char="•"/>
            </a:pPr>
            <a:r>
              <a:rPr lang="en-US" sz="1100">
                <a:solidFill>
                  <a:prstClr val="black"/>
                </a:solidFill>
                <a:latin typeface="Times New Roman" pitchFamily="18" charset="0"/>
                <a:ea typeface="Times New Roman" pitchFamily="18" charset="0"/>
                <a:cs typeface="Times New Roman" pitchFamily="18" charset="0"/>
              </a:rPr>
              <a:t>Until covid-19 test report is available, keep the patient in isolation bed of your hospital or in a Pre-Covid Hospital.</a:t>
            </a:r>
            <a:endParaRPr lang="en-US" sz="800">
              <a:solidFill>
                <a:prstClr val="black"/>
              </a:solidFill>
              <a:latin typeface="Times New Roman" pitchFamily="18" charset="0"/>
              <a:cs typeface="Times New Roman" pitchFamily="18" charset="0"/>
            </a:endParaRPr>
          </a:p>
          <a:p>
            <a:pPr eaLnBrk="0" fontAlgn="base" hangingPunct="0">
              <a:spcBef>
                <a:spcPct val="0"/>
              </a:spcBef>
              <a:spcAft>
                <a:spcPct val="0"/>
              </a:spcAft>
              <a:buFontTx/>
              <a:buChar char="•"/>
            </a:pPr>
            <a:r>
              <a:rPr lang="en-US" sz="1000">
                <a:solidFill>
                  <a:prstClr val="black"/>
                </a:solidFill>
                <a:latin typeface="Times New Roman" pitchFamily="18" charset="0"/>
                <a:ea typeface="Times New Roman" pitchFamily="18" charset="0"/>
                <a:cs typeface="Times New Roman" pitchFamily="18" charset="0"/>
              </a:rPr>
              <a:t>Please utilize the covid-19 diagnostic facility available in your hospital for prompt report i.e. </a:t>
            </a:r>
            <a:r>
              <a:rPr lang="en-US" sz="1000" b="1">
                <a:solidFill>
                  <a:prstClr val="black"/>
                </a:solidFill>
                <a:latin typeface="Times New Roman" pitchFamily="18" charset="0"/>
                <a:ea typeface="Times New Roman" pitchFamily="18" charset="0"/>
                <a:cs typeface="Times New Roman" pitchFamily="18" charset="0"/>
              </a:rPr>
              <a:t>CBNAAT or TrueNat or Rapid Antigen Test; otherwise try fast-tracking with the tie-up RT-PCR Lab</a:t>
            </a:r>
            <a:r>
              <a:rPr lang="en-US" sz="1000">
                <a:solidFill>
                  <a:prstClr val="black"/>
                </a:solidFill>
                <a:latin typeface="Times New Roman" pitchFamily="18" charset="0"/>
                <a:ea typeface="Times New Roman" pitchFamily="18" charset="0"/>
                <a:cs typeface="Times New Roman" pitchFamily="18" charset="0"/>
              </a:rPr>
              <a:t>.</a:t>
            </a:r>
            <a:endParaRPr lang="en-US" sz="800">
              <a:solidFill>
                <a:prstClr val="black"/>
              </a:solidFill>
              <a:latin typeface="Times New Roman" pitchFamily="18" charset="0"/>
              <a:cs typeface="Times New Roman" pitchFamily="18" charset="0"/>
            </a:endParaRPr>
          </a:p>
          <a:p>
            <a:pPr eaLnBrk="0" fontAlgn="base" hangingPunct="0">
              <a:spcBef>
                <a:spcPct val="0"/>
              </a:spcBef>
              <a:spcAft>
                <a:spcPct val="0"/>
              </a:spcAft>
            </a:pPr>
            <a:endParaRPr lang="en-US">
              <a:solidFill>
                <a:prstClr val="black"/>
              </a:solidFill>
              <a:latin typeface="Times New Roman" pitchFamily="18" charset="0"/>
              <a:cs typeface="Times New Roman" pitchFamily="18" charset="0"/>
            </a:endParaRPr>
          </a:p>
        </p:txBody>
      </p:sp>
      <p:sp>
        <p:nvSpPr>
          <p:cNvPr id="39944" name="Text Box 8"/>
          <p:cNvSpPr txBox="1">
            <a:spLocks noChangeArrowheads="1"/>
          </p:cNvSpPr>
          <p:nvPr/>
        </p:nvSpPr>
        <p:spPr bwMode="auto">
          <a:xfrm>
            <a:off x="3243263" y="5727701"/>
            <a:ext cx="3638550" cy="6127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000">
                <a:solidFill>
                  <a:prstClr val="black"/>
                </a:solidFill>
                <a:latin typeface="Times New Roman" pitchFamily="18" charset="0"/>
                <a:ea typeface="Times New Roman" pitchFamily="18" charset="0"/>
                <a:cs typeface="Times New Roman" pitchFamily="18" charset="0"/>
              </a:rPr>
              <a:t>If report is negative, treat in general ward thereafter and do not refer out unless essential.</a:t>
            </a:r>
            <a:endParaRPr lang="en-US" sz="800">
              <a:solidFill>
                <a:prstClr val="black"/>
              </a:solidFill>
              <a:latin typeface="Times New Roman" pitchFamily="18" charset="0"/>
              <a:cs typeface="Times New Roman" pitchFamily="18" charset="0"/>
            </a:endParaRPr>
          </a:p>
          <a:p>
            <a:pPr eaLnBrk="0" fontAlgn="base" hangingPunct="0">
              <a:spcBef>
                <a:spcPct val="0"/>
              </a:spcBef>
              <a:spcAft>
                <a:spcPct val="0"/>
              </a:spcAft>
            </a:pPr>
            <a:r>
              <a:rPr lang="en-US" sz="1000">
                <a:solidFill>
                  <a:prstClr val="black"/>
                </a:solidFill>
                <a:latin typeface="Times New Roman" pitchFamily="18" charset="0"/>
                <a:ea typeface="Times New Roman" pitchFamily="18" charset="0"/>
                <a:cs typeface="Times New Roman" pitchFamily="18" charset="0"/>
              </a:rPr>
              <a:t>If report is positive, send to a suitable Covid Hospital</a:t>
            </a:r>
            <a:endParaRPr lang="en-US" sz="800">
              <a:solidFill>
                <a:prstClr val="black"/>
              </a:solidFill>
              <a:latin typeface="Times New Roman" pitchFamily="18" charset="0"/>
              <a:cs typeface="Times New Roman" pitchFamily="18" charset="0"/>
            </a:endParaRPr>
          </a:p>
          <a:p>
            <a:pPr eaLnBrk="0" fontAlgn="base" hangingPunct="0">
              <a:spcBef>
                <a:spcPct val="0"/>
              </a:spcBef>
              <a:spcAft>
                <a:spcPct val="0"/>
              </a:spcAft>
            </a:pPr>
            <a:endParaRPr lang="en-US">
              <a:solidFill>
                <a:prstClr val="black"/>
              </a:solidFill>
              <a:latin typeface="Times New Roman" pitchFamily="18" charset="0"/>
              <a:cs typeface="Times New Roman" pitchFamily="18" charset="0"/>
            </a:endParaRPr>
          </a:p>
        </p:txBody>
      </p:sp>
      <p:sp>
        <p:nvSpPr>
          <p:cNvPr id="39943" name="Text Box 7"/>
          <p:cNvSpPr txBox="1">
            <a:spLocks noChangeArrowheads="1"/>
          </p:cNvSpPr>
          <p:nvPr/>
        </p:nvSpPr>
        <p:spPr bwMode="auto">
          <a:xfrm>
            <a:off x="9266239" y="3227388"/>
            <a:ext cx="1100137" cy="4254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000">
                <a:solidFill>
                  <a:prstClr val="black"/>
                </a:solidFill>
                <a:latin typeface="Times New Roman" pitchFamily="18" charset="0"/>
                <a:ea typeface="Calibri" pitchFamily="34" charset="0"/>
                <a:cs typeface="Times New Roman" pitchFamily="18" charset="0"/>
              </a:rPr>
              <a:t>Test by scrub typhus IgM ELISA</a:t>
            </a:r>
            <a:endParaRPr lang="en-US" sz="800">
              <a:solidFill>
                <a:prstClr val="black"/>
              </a:solidFill>
              <a:latin typeface="Times New Roman" pitchFamily="18" charset="0"/>
              <a:cs typeface="Times New Roman" pitchFamily="18" charset="0"/>
            </a:endParaRPr>
          </a:p>
          <a:p>
            <a:pPr eaLnBrk="0" fontAlgn="base" hangingPunct="0">
              <a:spcBef>
                <a:spcPct val="0"/>
              </a:spcBef>
              <a:spcAft>
                <a:spcPct val="0"/>
              </a:spcAft>
            </a:pPr>
            <a:endParaRPr lang="en-US">
              <a:solidFill>
                <a:prstClr val="black"/>
              </a:solidFill>
              <a:latin typeface="Times New Roman" pitchFamily="18" charset="0"/>
              <a:cs typeface="Times New Roman" pitchFamily="18" charset="0"/>
            </a:endParaRPr>
          </a:p>
        </p:txBody>
      </p:sp>
      <p:sp>
        <p:nvSpPr>
          <p:cNvPr id="39942" name="AutoShape 6"/>
          <p:cNvSpPr>
            <a:spLocks noChangeShapeType="1"/>
          </p:cNvSpPr>
          <p:nvPr/>
        </p:nvSpPr>
        <p:spPr bwMode="auto">
          <a:xfrm>
            <a:off x="9826625" y="2990850"/>
            <a:ext cx="0" cy="236538"/>
          </a:xfrm>
          <a:prstGeom prst="straightConnector1">
            <a:avLst/>
          </a:prstGeom>
          <a:noFill/>
          <a:ln w="31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solidFill>
                <a:prstClr val="black"/>
              </a:solidFill>
              <a:latin typeface="Times New Roman" pitchFamily="18" charset="0"/>
              <a:cs typeface="Times New Roman" pitchFamily="18" charset="0"/>
            </a:endParaRPr>
          </a:p>
        </p:txBody>
      </p:sp>
      <p:sp>
        <p:nvSpPr>
          <p:cNvPr id="39941" name="Text Box 5"/>
          <p:cNvSpPr txBox="1">
            <a:spLocks noChangeArrowheads="1"/>
          </p:cNvSpPr>
          <p:nvPr/>
        </p:nvSpPr>
        <p:spPr bwMode="auto">
          <a:xfrm>
            <a:off x="7708901" y="3889996"/>
            <a:ext cx="1000125" cy="61912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fontAlgn="base">
              <a:spcBef>
                <a:spcPct val="0"/>
              </a:spcBef>
              <a:spcAft>
                <a:spcPct val="0"/>
              </a:spcAft>
            </a:pPr>
            <a:r>
              <a:rPr lang="en-US" sz="1000">
                <a:solidFill>
                  <a:prstClr val="black"/>
                </a:solidFill>
                <a:latin typeface="Times New Roman" pitchFamily="18" charset="0"/>
                <a:ea typeface="Times New Roman" pitchFamily="18" charset="0"/>
                <a:cs typeface="Times New Roman" pitchFamily="18" charset="0"/>
              </a:rPr>
              <a:t>Test by Dengue NS-1 ELISA/ IgM</a:t>
            </a:r>
            <a:r>
              <a:rPr lang="en-US" sz="1100">
                <a:solidFill>
                  <a:prstClr val="black"/>
                </a:solidFill>
                <a:latin typeface="Times New Roman" pitchFamily="18" charset="0"/>
                <a:ea typeface="Times New Roman" pitchFamily="18" charset="0"/>
                <a:cs typeface="Times New Roman" pitchFamily="18" charset="0"/>
              </a:rPr>
              <a:t> </a:t>
            </a:r>
            <a:r>
              <a:rPr lang="en-US" sz="1000">
                <a:solidFill>
                  <a:prstClr val="black"/>
                </a:solidFill>
                <a:latin typeface="Times New Roman" pitchFamily="18" charset="0"/>
                <a:ea typeface="Times New Roman" pitchFamily="18" charset="0"/>
                <a:cs typeface="Times New Roman" pitchFamily="18" charset="0"/>
              </a:rPr>
              <a:t>ELISA</a:t>
            </a:r>
            <a:endParaRPr lang="en-US">
              <a:solidFill>
                <a:prstClr val="black"/>
              </a:solidFill>
              <a:latin typeface="Times New Roman" pitchFamily="18" charset="0"/>
              <a:cs typeface="Times New Roman" pitchFamily="18" charset="0"/>
            </a:endParaRPr>
          </a:p>
        </p:txBody>
      </p:sp>
      <p:sp>
        <p:nvSpPr>
          <p:cNvPr id="39940" name="AutoShape 4"/>
          <p:cNvSpPr>
            <a:spLocks noChangeShapeType="1"/>
          </p:cNvSpPr>
          <p:nvPr/>
        </p:nvSpPr>
        <p:spPr bwMode="auto">
          <a:xfrm>
            <a:off x="8210550" y="3717032"/>
            <a:ext cx="0" cy="176212"/>
          </a:xfrm>
          <a:prstGeom prst="straightConnector1">
            <a:avLst/>
          </a:prstGeom>
          <a:noFill/>
          <a:ln w="31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solidFill>
                <a:prstClr val="black"/>
              </a:solidFill>
              <a:latin typeface="Times New Roman" pitchFamily="18" charset="0"/>
              <a:cs typeface="Times New Roman" pitchFamily="18" charset="0"/>
            </a:endParaRPr>
          </a:p>
        </p:txBody>
      </p:sp>
      <p:sp>
        <p:nvSpPr>
          <p:cNvPr id="39939" name="AutoShape 3"/>
          <p:cNvSpPr>
            <a:spLocks noChangeShapeType="1"/>
          </p:cNvSpPr>
          <p:nvPr/>
        </p:nvSpPr>
        <p:spPr bwMode="auto">
          <a:xfrm flipH="1">
            <a:off x="7038975" y="5067300"/>
            <a:ext cx="1296988" cy="0"/>
          </a:xfrm>
          <a:prstGeom prst="straightConnector1">
            <a:avLst/>
          </a:prstGeom>
          <a:noFill/>
          <a:ln w="635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solidFill>
                <a:prstClr val="black"/>
              </a:solidFill>
              <a:latin typeface="Times New Roman" pitchFamily="18" charset="0"/>
              <a:cs typeface="Times New Roman" pitchFamily="18" charset="0"/>
            </a:endParaRPr>
          </a:p>
        </p:txBody>
      </p:sp>
      <p:sp>
        <p:nvSpPr>
          <p:cNvPr id="39938" name="AutoShape 2"/>
          <p:cNvSpPr>
            <a:spLocks noChangeShapeType="1"/>
          </p:cNvSpPr>
          <p:nvPr/>
        </p:nvSpPr>
        <p:spPr bwMode="auto">
          <a:xfrm>
            <a:off x="5067300" y="5549900"/>
            <a:ext cx="0" cy="173038"/>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latin typeface="Times New Roman" pitchFamily="18" charset="0"/>
              <a:cs typeface="Times New Roman" pitchFamily="18" charset="0"/>
            </a:endParaRPr>
          </a:p>
        </p:txBody>
      </p:sp>
      <p:sp>
        <p:nvSpPr>
          <p:cNvPr id="39937" name="AutoShape 1"/>
          <p:cNvSpPr>
            <a:spLocks noChangeShapeType="1"/>
          </p:cNvSpPr>
          <p:nvPr/>
        </p:nvSpPr>
        <p:spPr bwMode="auto">
          <a:xfrm>
            <a:off x="7954963" y="5284788"/>
            <a:ext cx="0" cy="654050"/>
          </a:xfrm>
          <a:prstGeom prst="straightConnector1">
            <a:avLst/>
          </a:prstGeom>
          <a:noFill/>
          <a:ln w="6350">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solidFill>
                <a:prstClr val="black"/>
              </a:solidFill>
              <a:latin typeface="Times New Roman" pitchFamily="18" charset="0"/>
              <a:cs typeface="Times New Roman" pitchFamily="18" charset="0"/>
            </a:endParaRPr>
          </a:p>
        </p:txBody>
      </p:sp>
      <p:sp>
        <p:nvSpPr>
          <p:cNvPr id="39974" name="Rectangle 38"/>
          <p:cNvSpPr>
            <a:spLocks noChangeArrowheads="1"/>
          </p:cNvSpPr>
          <p:nvPr/>
        </p:nvSpPr>
        <p:spPr bwMode="auto">
          <a:xfrm>
            <a:off x="4332177" y="-63787"/>
            <a:ext cx="3527632" cy="58477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en-US" sz="1400" b="1" dirty="0">
                <a:solidFill>
                  <a:srgbClr val="C00000"/>
                </a:solidFill>
                <a:latin typeface="Times New Roman" pitchFamily="18" charset="0"/>
                <a:ea typeface="Times New Roman" pitchFamily="18" charset="0"/>
                <a:cs typeface="Times New Roman" pitchFamily="18" charset="0"/>
              </a:rPr>
              <a:t>Attending a fever case in the OPD or ER</a:t>
            </a:r>
            <a:endParaRPr lang="en-US" sz="1400" dirty="0">
              <a:solidFill>
                <a:srgbClr val="C00000"/>
              </a:solidFill>
              <a:latin typeface="Times New Roman" pitchFamily="18" charset="0"/>
              <a:cs typeface="Times New Roman" pitchFamily="18" charset="0"/>
            </a:endParaRPr>
          </a:p>
          <a:p>
            <a:pPr eaLnBrk="0" fontAlgn="base" hangingPunct="0">
              <a:spcBef>
                <a:spcPct val="0"/>
              </a:spcBef>
              <a:spcAft>
                <a:spcPct val="0"/>
              </a:spcAft>
            </a:pPr>
            <a:endParaRPr lang="en-US" dirty="0">
              <a:solidFill>
                <a:prstClr val="black"/>
              </a:solidFill>
              <a:latin typeface="Times New Roman" pitchFamily="18" charset="0"/>
              <a:cs typeface="Times New Roman" pitchFamily="18" charset="0"/>
            </a:endParaRPr>
          </a:p>
        </p:txBody>
      </p:sp>
      <p:sp>
        <p:nvSpPr>
          <p:cNvPr id="39975" name="Rectangle 39"/>
          <p:cNvSpPr>
            <a:spLocks noChangeArrowheads="1"/>
          </p:cNvSpPr>
          <p:nvPr/>
        </p:nvSpPr>
        <p:spPr bwMode="auto">
          <a:xfrm>
            <a:off x="3353903" y="187897"/>
            <a:ext cx="3358612" cy="53860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r>
              <a:rPr lang="en-US" sz="1100" dirty="0">
                <a:solidFill>
                  <a:prstClr val="black"/>
                </a:solidFill>
                <a:latin typeface="Times New Roman" pitchFamily="18" charset="0"/>
                <a:ea typeface="Times New Roman" pitchFamily="18" charset="0"/>
                <a:cs typeface="Times New Roman" pitchFamily="18" charset="0"/>
              </a:rPr>
              <a:t>                                              Case of acute febrile illness</a:t>
            </a:r>
            <a:endParaRPr lang="en-US" sz="800" dirty="0">
              <a:solidFill>
                <a:prstClr val="black"/>
              </a:solidFill>
              <a:latin typeface="Times New Roman" pitchFamily="18" charset="0"/>
              <a:cs typeface="Times New Roman" pitchFamily="18" charset="0"/>
            </a:endParaRPr>
          </a:p>
          <a:p>
            <a:pPr eaLnBrk="0" fontAlgn="base" hangingPunct="0">
              <a:spcBef>
                <a:spcPct val="0"/>
              </a:spcBef>
              <a:spcAft>
                <a:spcPct val="0"/>
              </a:spcAft>
            </a:pPr>
            <a:endParaRPr lang="en-US" dirty="0">
              <a:solidFill>
                <a:prstClr val="black"/>
              </a:solidFill>
              <a:latin typeface="Times New Roman" pitchFamily="18" charset="0"/>
              <a:cs typeface="Times New Roman" pitchFamily="18" charset="0"/>
            </a:endParaRPr>
          </a:p>
        </p:txBody>
      </p:sp>
      <p:sp>
        <p:nvSpPr>
          <p:cNvPr id="41" name="TextBox 40"/>
          <p:cNvSpPr txBox="1"/>
          <p:nvPr/>
        </p:nvSpPr>
        <p:spPr>
          <a:xfrm>
            <a:off x="1847528" y="6525344"/>
            <a:ext cx="5328592" cy="369332"/>
          </a:xfrm>
          <a:prstGeom prst="rect">
            <a:avLst/>
          </a:prstGeom>
          <a:noFill/>
        </p:spPr>
        <p:txBody>
          <a:bodyPr wrap="square" rtlCol="0">
            <a:spAutoFit/>
          </a:bodyPr>
          <a:lstStyle/>
          <a:p>
            <a:r>
              <a:rPr lang="en-US" i="1" dirty="0">
                <a:solidFill>
                  <a:srgbClr val="0070C0"/>
                </a:solidFill>
                <a:latin typeface="Times New Roman" pitchFamily="18" charset="0"/>
                <a:cs typeface="Times New Roman" pitchFamily="18" charset="0"/>
              </a:rPr>
              <a:t>See </a:t>
            </a:r>
            <a:r>
              <a:rPr lang="en-US" i="1" dirty="0" err="1">
                <a:solidFill>
                  <a:srgbClr val="0070C0"/>
                </a:solidFill>
                <a:latin typeface="Times New Roman" pitchFamily="18" charset="0"/>
                <a:cs typeface="Times New Roman" pitchFamily="18" charset="0"/>
              </a:rPr>
              <a:t>pdf</a:t>
            </a:r>
            <a:r>
              <a:rPr lang="en-US" i="1" dirty="0">
                <a:solidFill>
                  <a:srgbClr val="0070C0"/>
                </a:solidFill>
                <a:latin typeface="Times New Roman" pitchFamily="18" charset="0"/>
                <a:cs typeface="Times New Roman" pitchFamily="18" charset="0"/>
              </a:rPr>
              <a:t> in a separate window for a larger view</a:t>
            </a:r>
          </a:p>
        </p:txBody>
      </p:sp>
    </p:spTree>
    <p:extLst>
      <p:ext uri="{BB962C8B-B14F-4D97-AF65-F5344CB8AC3E}">
        <p14:creationId xmlns:p14="http://schemas.microsoft.com/office/powerpoint/2010/main" val="1877931575"/>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24034" y="142853"/>
            <a:ext cx="8358246" cy="523220"/>
          </a:xfrm>
          <a:prstGeom prst="rect">
            <a:avLst/>
          </a:prstGeom>
          <a:solidFill>
            <a:schemeClr val="accent1">
              <a:lumMod val="50000"/>
            </a:schemeClr>
          </a:solidFill>
        </p:spPr>
        <p:txBody>
          <a:bodyPr wrap="square" rtlCol="0">
            <a:spAutoFit/>
          </a:bodyPr>
          <a:lstStyle/>
          <a:p>
            <a:pPr algn="just"/>
            <a:r>
              <a:rPr lang="en-GB" sz="2800" b="1" dirty="0">
                <a:solidFill>
                  <a:prstClr val="white"/>
                </a:solidFill>
                <a:latin typeface="Times New Roman" pitchFamily="18" charset="0"/>
                <a:ea typeface="Calibri" pitchFamily="34" charset="0"/>
                <a:cs typeface="Times New Roman" pitchFamily="18" charset="0"/>
              </a:rPr>
              <a:t>Expanded Dengue Syndrome (EDS)</a:t>
            </a:r>
            <a:endParaRPr lang="en-US" sz="2800" dirty="0">
              <a:solidFill>
                <a:prstClr val="black"/>
              </a:solidFill>
              <a:latin typeface="Times New Roman" pitchFamily="18" charset="0"/>
              <a:cs typeface="Times New Roman" pitchFamily="18" charset="0"/>
            </a:endParaRPr>
          </a:p>
        </p:txBody>
      </p:sp>
      <p:sp>
        <p:nvSpPr>
          <p:cNvPr id="1026" name="Rectangle 2"/>
          <p:cNvSpPr>
            <a:spLocks noChangeArrowheads="1"/>
          </p:cNvSpPr>
          <p:nvPr/>
        </p:nvSpPr>
        <p:spPr bwMode="auto">
          <a:xfrm>
            <a:off x="2095472" y="764704"/>
            <a:ext cx="8136904" cy="1446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buFont typeface="Arial" pitchFamily="34" charset="0"/>
              <a:buChar char="•"/>
            </a:pPr>
            <a:r>
              <a:rPr lang="en-GB" sz="2200" dirty="0">
                <a:solidFill>
                  <a:prstClr val="black"/>
                </a:solidFill>
                <a:latin typeface="Times New Roman" pitchFamily="18" charset="0"/>
                <a:ea typeface="Calibri" pitchFamily="34" charset="0"/>
                <a:cs typeface="Times New Roman" pitchFamily="18" charset="0"/>
              </a:rPr>
              <a:t>“</a:t>
            </a:r>
            <a:r>
              <a:rPr lang="en-GB" sz="2200" b="1" dirty="0">
                <a:solidFill>
                  <a:prstClr val="black"/>
                </a:solidFill>
                <a:latin typeface="Times New Roman" pitchFamily="18" charset="0"/>
                <a:ea typeface="Calibri" pitchFamily="34" charset="0"/>
                <a:cs typeface="Times New Roman" pitchFamily="18" charset="0"/>
              </a:rPr>
              <a:t>Unusual manifestations of patients with severe organ involvement such as liver, kidneys, brain or heart associated with dengue infection</a:t>
            </a:r>
            <a:r>
              <a:rPr lang="en-GB" sz="2200" dirty="0">
                <a:solidFill>
                  <a:prstClr val="black"/>
                </a:solidFill>
                <a:latin typeface="Times New Roman" pitchFamily="18" charset="0"/>
                <a:ea typeface="Calibri" pitchFamily="34" charset="0"/>
                <a:cs typeface="Times New Roman" pitchFamily="18" charset="0"/>
              </a:rPr>
              <a:t>”</a:t>
            </a:r>
            <a:r>
              <a:rPr lang="en-GB" sz="2200" dirty="0">
                <a:solidFill>
                  <a:prstClr val="black"/>
                </a:solidFill>
                <a:latin typeface="Times New Roman" pitchFamily="18" charset="0"/>
                <a:cs typeface="Times New Roman" pitchFamily="18" charset="0"/>
              </a:rPr>
              <a:t>(</a:t>
            </a:r>
            <a:r>
              <a:rPr lang="en-GB" sz="2200" b="1" dirty="0">
                <a:solidFill>
                  <a:prstClr val="black"/>
                </a:solidFill>
                <a:latin typeface="Times New Roman" pitchFamily="18" charset="0"/>
                <a:ea typeface="Calibri" pitchFamily="34" charset="0"/>
                <a:cs typeface="Times New Roman" pitchFamily="18" charset="0"/>
              </a:rPr>
              <a:t>WHO 2011)</a:t>
            </a:r>
            <a:endParaRPr lang="en-GB" sz="2200" dirty="0">
              <a:solidFill>
                <a:prstClr val="black"/>
              </a:solidFill>
              <a:latin typeface="Times New Roman" pitchFamily="18" charset="0"/>
              <a:ea typeface="Calibri" pitchFamily="34" charset="0"/>
              <a:cs typeface="Times New Roman" pitchFamily="18" charset="0"/>
            </a:endParaRPr>
          </a:p>
          <a:p>
            <a:pPr algn="just" eaLnBrk="0" fontAlgn="base" hangingPunct="0">
              <a:spcBef>
                <a:spcPct val="0"/>
              </a:spcBef>
              <a:spcAft>
                <a:spcPct val="0"/>
              </a:spcAft>
              <a:buFont typeface="Arial" pitchFamily="34" charset="0"/>
              <a:buChar char="•"/>
            </a:pPr>
            <a:r>
              <a:rPr lang="en-GB" sz="2200" dirty="0">
                <a:solidFill>
                  <a:prstClr val="black"/>
                </a:solidFill>
                <a:latin typeface="Times New Roman" pitchFamily="18" charset="0"/>
                <a:ea typeface="Calibri" pitchFamily="34" charset="0"/>
                <a:cs typeface="Times New Roman" pitchFamily="18" charset="0"/>
              </a:rPr>
              <a:t> EDS is commoner in dengue with co-morbidities. </a:t>
            </a:r>
            <a:endParaRPr lang="en-GB" sz="2200" dirty="0">
              <a:solidFill>
                <a:prstClr val="black"/>
              </a:solidFill>
              <a:latin typeface="Times New Roman" pitchFamily="18" charset="0"/>
              <a:cs typeface="Times New Roman" pitchFamily="18" charset="0"/>
            </a:endParaRPr>
          </a:p>
        </p:txBody>
      </p:sp>
      <p:graphicFrame>
        <p:nvGraphicFramePr>
          <p:cNvPr id="6" name="Table 5"/>
          <p:cNvGraphicFramePr>
            <a:graphicFrameLocks noGrp="1"/>
          </p:cNvGraphicFramePr>
          <p:nvPr/>
        </p:nvGraphicFramePr>
        <p:xfrm>
          <a:off x="1847512" y="2348880"/>
          <a:ext cx="8568968" cy="4315760"/>
        </p:xfrm>
        <a:graphic>
          <a:graphicData uri="http://schemas.openxmlformats.org/drawingml/2006/table">
            <a:tbl>
              <a:tblPr/>
              <a:tblGrid>
                <a:gridCol w="1080136">
                  <a:extLst>
                    <a:ext uri="{9D8B030D-6E8A-4147-A177-3AD203B41FA5}">
                      <a16:colId xmlns:a16="http://schemas.microsoft.com/office/drawing/2014/main" val="20000"/>
                    </a:ext>
                  </a:extLst>
                </a:gridCol>
                <a:gridCol w="3680394">
                  <a:extLst>
                    <a:ext uri="{9D8B030D-6E8A-4147-A177-3AD203B41FA5}">
                      <a16:colId xmlns:a16="http://schemas.microsoft.com/office/drawing/2014/main" val="20001"/>
                    </a:ext>
                  </a:extLst>
                </a:gridCol>
                <a:gridCol w="1025345">
                  <a:extLst>
                    <a:ext uri="{9D8B030D-6E8A-4147-A177-3AD203B41FA5}">
                      <a16:colId xmlns:a16="http://schemas.microsoft.com/office/drawing/2014/main" val="20002"/>
                    </a:ext>
                  </a:extLst>
                </a:gridCol>
                <a:gridCol w="2783093">
                  <a:extLst>
                    <a:ext uri="{9D8B030D-6E8A-4147-A177-3AD203B41FA5}">
                      <a16:colId xmlns:a16="http://schemas.microsoft.com/office/drawing/2014/main" val="20003"/>
                    </a:ext>
                  </a:extLst>
                </a:gridCol>
              </a:tblGrid>
              <a:tr h="298555">
                <a:tc>
                  <a:txBody>
                    <a:bodyPr/>
                    <a:lstStyle/>
                    <a:p>
                      <a:pPr algn="ctr">
                        <a:lnSpc>
                          <a:spcPct val="120000"/>
                        </a:lnSpc>
                        <a:spcAft>
                          <a:spcPts val="0"/>
                        </a:spcAft>
                      </a:pPr>
                      <a:r>
                        <a:rPr lang="en-US" sz="1800" b="1" dirty="0">
                          <a:latin typeface="Times New Roman" pitchFamily="18" charset="0"/>
                          <a:ea typeface="Times New Roman"/>
                          <a:cs typeface="Times New Roman" pitchFamily="18" charset="0"/>
                        </a:rPr>
                        <a:t>System</a:t>
                      </a:r>
                      <a:endParaRPr lang="en-US" sz="1800" dirty="0">
                        <a:latin typeface="Times New Roman" pitchFamily="18" charset="0"/>
                        <a:ea typeface="Calibri"/>
                        <a:cs typeface="Times New Roman" pitchFamily="18" charset="0"/>
                      </a:endParaRPr>
                    </a:p>
                  </a:txBody>
                  <a:tcPr marL="46795" marR="467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nSpc>
                          <a:spcPct val="120000"/>
                        </a:lnSpc>
                        <a:spcAft>
                          <a:spcPts val="0"/>
                        </a:spcAft>
                      </a:pPr>
                      <a:r>
                        <a:rPr lang="en-US" sz="1800" b="1">
                          <a:latin typeface="Times New Roman" pitchFamily="18" charset="0"/>
                          <a:ea typeface="Times New Roman"/>
                          <a:cs typeface="Times New Roman" pitchFamily="18" charset="0"/>
                        </a:rPr>
                        <a:t>Manifestations</a:t>
                      </a:r>
                      <a:endParaRPr lang="en-US" sz="1800">
                        <a:latin typeface="Times New Roman" pitchFamily="18" charset="0"/>
                        <a:ea typeface="Calibri"/>
                        <a:cs typeface="Times New Roman" pitchFamily="18" charset="0"/>
                      </a:endParaRPr>
                    </a:p>
                  </a:txBody>
                  <a:tcPr marL="46795" marR="467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a:lnSpc>
                          <a:spcPct val="120000"/>
                        </a:lnSpc>
                        <a:spcAft>
                          <a:spcPts val="0"/>
                        </a:spcAft>
                      </a:pPr>
                      <a:r>
                        <a:rPr lang="en-US" sz="1800" b="1">
                          <a:latin typeface="Times New Roman" pitchFamily="18" charset="0"/>
                          <a:ea typeface="Times New Roman"/>
                          <a:cs typeface="Times New Roman" pitchFamily="18" charset="0"/>
                        </a:rPr>
                        <a:t>System</a:t>
                      </a:r>
                      <a:endParaRPr lang="en-US" sz="1800">
                        <a:latin typeface="Times New Roman" pitchFamily="18" charset="0"/>
                        <a:ea typeface="Calibri"/>
                        <a:cs typeface="Times New Roman" pitchFamily="18" charset="0"/>
                      </a:endParaRPr>
                    </a:p>
                  </a:txBody>
                  <a:tcPr marL="46795" marR="467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nSpc>
                          <a:spcPct val="120000"/>
                        </a:lnSpc>
                        <a:spcAft>
                          <a:spcPts val="0"/>
                        </a:spcAft>
                      </a:pPr>
                      <a:r>
                        <a:rPr lang="en-US" sz="1800" b="1">
                          <a:latin typeface="Times New Roman" pitchFamily="18" charset="0"/>
                          <a:ea typeface="Times New Roman"/>
                          <a:cs typeface="Times New Roman" pitchFamily="18" charset="0"/>
                        </a:rPr>
                        <a:t>Manifestations</a:t>
                      </a:r>
                      <a:endParaRPr lang="en-US" sz="1800">
                        <a:latin typeface="Times New Roman" pitchFamily="18" charset="0"/>
                        <a:ea typeface="Calibri"/>
                        <a:cs typeface="Times New Roman" pitchFamily="18" charset="0"/>
                      </a:endParaRPr>
                    </a:p>
                  </a:txBody>
                  <a:tcPr marL="46795" marR="467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0000"/>
                  </a:ext>
                </a:extLst>
              </a:tr>
              <a:tr h="1606849">
                <a:tc>
                  <a:txBody>
                    <a:bodyPr/>
                    <a:lstStyle/>
                    <a:p>
                      <a:pPr algn="ctr">
                        <a:lnSpc>
                          <a:spcPct val="120000"/>
                        </a:lnSpc>
                        <a:spcAft>
                          <a:spcPts val="0"/>
                        </a:spcAft>
                      </a:pPr>
                      <a:r>
                        <a:rPr lang="en-US" sz="1800" b="1" dirty="0" err="1">
                          <a:latin typeface="Times New Roman" pitchFamily="18" charset="0"/>
                          <a:ea typeface="Times New Roman"/>
                          <a:cs typeface="Times New Roman" pitchFamily="18" charset="0"/>
                        </a:rPr>
                        <a:t>Neuro</a:t>
                      </a:r>
                      <a:r>
                        <a:rPr lang="en-US" sz="1800" b="1" dirty="0">
                          <a:latin typeface="Times New Roman" pitchFamily="18" charset="0"/>
                          <a:ea typeface="Times New Roman"/>
                          <a:cs typeface="Times New Roman" pitchFamily="18" charset="0"/>
                        </a:rPr>
                        <a:t>-logical</a:t>
                      </a:r>
                      <a:endParaRPr lang="en-US" sz="1800" dirty="0">
                        <a:latin typeface="Times New Roman" pitchFamily="18" charset="0"/>
                        <a:ea typeface="Calibri"/>
                        <a:cs typeface="Times New Roman" pitchFamily="18" charset="0"/>
                      </a:endParaRPr>
                    </a:p>
                  </a:txBody>
                  <a:tcPr marL="46795" marR="467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just">
                        <a:lnSpc>
                          <a:spcPct val="120000"/>
                        </a:lnSpc>
                        <a:spcAft>
                          <a:spcPts val="0"/>
                        </a:spcAft>
                      </a:pPr>
                      <a:r>
                        <a:rPr lang="en-US" sz="1800" dirty="0">
                          <a:latin typeface="Times New Roman" pitchFamily="18" charset="0"/>
                          <a:ea typeface="Times New Roman"/>
                          <a:cs typeface="Times New Roman" pitchFamily="18" charset="0"/>
                        </a:rPr>
                        <a:t>Encephalopathy</a:t>
                      </a:r>
                      <a:endParaRPr lang="en-US" sz="1800" dirty="0">
                        <a:latin typeface="Times New Roman" pitchFamily="18" charset="0"/>
                        <a:ea typeface="Calibri"/>
                        <a:cs typeface="Times New Roman" pitchFamily="18" charset="0"/>
                      </a:endParaRPr>
                    </a:p>
                    <a:p>
                      <a:pPr algn="just">
                        <a:lnSpc>
                          <a:spcPct val="120000"/>
                        </a:lnSpc>
                        <a:spcAft>
                          <a:spcPts val="0"/>
                        </a:spcAft>
                      </a:pPr>
                      <a:r>
                        <a:rPr lang="en-US" sz="1800" dirty="0">
                          <a:latin typeface="Times New Roman" pitchFamily="18" charset="0"/>
                          <a:ea typeface="Times New Roman"/>
                          <a:cs typeface="Times New Roman" pitchFamily="18" charset="0"/>
                        </a:rPr>
                        <a:t>Encephalitis </a:t>
                      </a:r>
                      <a:r>
                        <a:rPr lang="en-US" sz="1800" dirty="0">
                          <a:latin typeface="Times New Roman" pitchFamily="18" charset="0"/>
                          <a:ea typeface="AdvPSSym"/>
                          <a:cs typeface="Times New Roman" pitchFamily="18" charset="0"/>
                        </a:rPr>
                        <a:t>⁄ </a:t>
                      </a:r>
                      <a:r>
                        <a:rPr lang="en-US" sz="1800" dirty="0">
                          <a:latin typeface="Times New Roman" pitchFamily="18" charset="0"/>
                          <a:ea typeface="Times New Roman"/>
                          <a:cs typeface="Times New Roman" pitchFamily="18" charset="0"/>
                        </a:rPr>
                        <a:t>aseptic meningitis </a:t>
                      </a:r>
                      <a:endParaRPr lang="en-US" sz="1800" dirty="0">
                        <a:latin typeface="Times New Roman" pitchFamily="18" charset="0"/>
                        <a:ea typeface="Calibri"/>
                        <a:cs typeface="Times New Roman" pitchFamily="18" charset="0"/>
                      </a:endParaRPr>
                    </a:p>
                    <a:p>
                      <a:pPr algn="just">
                        <a:lnSpc>
                          <a:spcPct val="120000"/>
                        </a:lnSpc>
                        <a:spcAft>
                          <a:spcPts val="0"/>
                        </a:spcAft>
                      </a:pPr>
                      <a:r>
                        <a:rPr lang="en-US" sz="1800" dirty="0">
                          <a:latin typeface="Times New Roman" pitchFamily="18" charset="0"/>
                          <a:ea typeface="Times New Roman"/>
                          <a:cs typeface="Times New Roman" pitchFamily="18" charset="0"/>
                        </a:rPr>
                        <a:t>Intracranial </a:t>
                      </a:r>
                      <a:r>
                        <a:rPr lang="en-US" sz="1800" dirty="0" err="1">
                          <a:latin typeface="Times New Roman" pitchFamily="18" charset="0"/>
                          <a:ea typeface="Times New Roman"/>
                          <a:cs typeface="Times New Roman" pitchFamily="18" charset="0"/>
                        </a:rPr>
                        <a:t>haemorrhages</a:t>
                      </a:r>
                      <a:r>
                        <a:rPr lang="en-US" sz="1800" dirty="0">
                          <a:latin typeface="Times New Roman" pitchFamily="18" charset="0"/>
                          <a:ea typeface="AdvPSSym"/>
                          <a:cs typeface="Times New Roman" pitchFamily="18" charset="0"/>
                        </a:rPr>
                        <a:t>⁄ </a:t>
                      </a:r>
                      <a:r>
                        <a:rPr lang="en-US" sz="1800" dirty="0">
                          <a:latin typeface="Times New Roman" pitchFamily="18" charset="0"/>
                          <a:ea typeface="Times New Roman"/>
                          <a:cs typeface="Times New Roman" pitchFamily="18" charset="0"/>
                        </a:rPr>
                        <a:t>thrombosis</a:t>
                      </a:r>
                      <a:endParaRPr lang="en-US" sz="1800" dirty="0">
                        <a:latin typeface="Times New Roman" pitchFamily="18" charset="0"/>
                        <a:ea typeface="Calibri"/>
                        <a:cs typeface="Times New Roman" pitchFamily="18" charset="0"/>
                      </a:endParaRPr>
                    </a:p>
                    <a:p>
                      <a:pPr algn="just">
                        <a:lnSpc>
                          <a:spcPct val="120000"/>
                        </a:lnSpc>
                        <a:spcAft>
                          <a:spcPts val="0"/>
                        </a:spcAft>
                      </a:pPr>
                      <a:r>
                        <a:rPr lang="en-US" sz="1800" dirty="0" err="1">
                          <a:latin typeface="Times New Roman" pitchFamily="18" charset="0"/>
                          <a:ea typeface="Times New Roman"/>
                          <a:cs typeface="Times New Roman" pitchFamily="18" charset="0"/>
                        </a:rPr>
                        <a:t>Mononeuropathies</a:t>
                      </a:r>
                      <a:r>
                        <a:rPr lang="en-US" sz="1800" dirty="0">
                          <a:latin typeface="Times New Roman" pitchFamily="18" charset="0"/>
                          <a:ea typeface="AdvPSSym"/>
                          <a:cs typeface="Times New Roman" pitchFamily="18" charset="0"/>
                        </a:rPr>
                        <a:t>⁄ </a:t>
                      </a:r>
                      <a:r>
                        <a:rPr lang="en-US" sz="1800" dirty="0" err="1">
                          <a:latin typeface="Times New Roman" pitchFamily="18" charset="0"/>
                          <a:ea typeface="Times New Roman"/>
                          <a:cs typeface="Times New Roman" pitchFamily="18" charset="0"/>
                        </a:rPr>
                        <a:t>polyneuropathies</a:t>
                      </a:r>
                      <a:r>
                        <a:rPr lang="en-US" sz="1800" dirty="0">
                          <a:latin typeface="Times New Roman" pitchFamily="18" charset="0"/>
                          <a:ea typeface="AdvPSSym"/>
                          <a:cs typeface="Times New Roman" pitchFamily="18" charset="0"/>
                        </a:rPr>
                        <a:t>,</a:t>
                      </a:r>
                      <a:endParaRPr lang="en-US" sz="1800" dirty="0">
                        <a:latin typeface="Times New Roman" pitchFamily="18" charset="0"/>
                        <a:ea typeface="Calibri"/>
                        <a:cs typeface="Times New Roman" pitchFamily="18" charset="0"/>
                      </a:endParaRPr>
                    </a:p>
                    <a:p>
                      <a:pPr algn="just">
                        <a:lnSpc>
                          <a:spcPct val="120000"/>
                        </a:lnSpc>
                        <a:spcAft>
                          <a:spcPts val="0"/>
                        </a:spcAft>
                      </a:pPr>
                      <a:r>
                        <a:rPr lang="en-US" sz="1800" dirty="0" err="1">
                          <a:latin typeface="Times New Roman" pitchFamily="18" charset="0"/>
                          <a:ea typeface="Times New Roman"/>
                          <a:cs typeface="Times New Roman" pitchFamily="18" charset="0"/>
                        </a:rPr>
                        <a:t>Guillain-Barré</a:t>
                      </a:r>
                      <a:r>
                        <a:rPr lang="en-US" sz="1800" dirty="0">
                          <a:latin typeface="Times New Roman" pitchFamily="18" charset="0"/>
                          <a:ea typeface="Times New Roman"/>
                          <a:cs typeface="Times New Roman" pitchFamily="18" charset="0"/>
                        </a:rPr>
                        <a:t> syndrome, </a:t>
                      </a:r>
                      <a:r>
                        <a:rPr lang="en-US" sz="1800" dirty="0" err="1">
                          <a:latin typeface="Times New Roman" pitchFamily="18" charset="0"/>
                          <a:ea typeface="Times New Roman"/>
                          <a:cs typeface="Times New Roman" pitchFamily="18" charset="0"/>
                        </a:rPr>
                        <a:t>Myelitis</a:t>
                      </a:r>
                      <a:endParaRPr lang="en-US" sz="1800" dirty="0">
                        <a:latin typeface="Times New Roman" pitchFamily="18" charset="0"/>
                        <a:ea typeface="Calibri"/>
                        <a:cs typeface="Times New Roman" pitchFamily="18" charset="0"/>
                      </a:endParaRPr>
                    </a:p>
                  </a:txBody>
                  <a:tcPr marL="46795" marR="467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a:lnSpc>
                          <a:spcPct val="120000"/>
                        </a:lnSpc>
                        <a:spcAft>
                          <a:spcPts val="0"/>
                        </a:spcAft>
                      </a:pPr>
                      <a:r>
                        <a:rPr lang="en-US" sz="1800" b="1">
                          <a:latin typeface="Times New Roman" pitchFamily="18" charset="0"/>
                          <a:ea typeface="Times New Roman"/>
                          <a:cs typeface="Times New Roman" pitchFamily="18" charset="0"/>
                        </a:rPr>
                        <a:t>Cardiac</a:t>
                      </a:r>
                      <a:endParaRPr lang="en-US" sz="1800">
                        <a:latin typeface="Times New Roman" pitchFamily="18" charset="0"/>
                        <a:ea typeface="Calibri"/>
                        <a:cs typeface="Times New Roman" pitchFamily="18" charset="0"/>
                      </a:endParaRPr>
                    </a:p>
                  </a:txBody>
                  <a:tcPr marL="46795" marR="467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just">
                        <a:lnSpc>
                          <a:spcPct val="120000"/>
                        </a:lnSpc>
                        <a:spcAft>
                          <a:spcPts val="0"/>
                        </a:spcAft>
                      </a:pPr>
                      <a:r>
                        <a:rPr lang="en-US" sz="1800" dirty="0" err="1">
                          <a:latin typeface="Times New Roman" pitchFamily="18" charset="0"/>
                          <a:ea typeface="Times New Roman"/>
                          <a:cs typeface="Times New Roman" pitchFamily="18" charset="0"/>
                        </a:rPr>
                        <a:t>Myocarditis</a:t>
                      </a:r>
                      <a:r>
                        <a:rPr lang="en-US" sz="1800" dirty="0">
                          <a:latin typeface="Times New Roman" pitchFamily="18" charset="0"/>
                          <a:ea typeface="Times New Roman"/>
                          <a:cs typeface="Times New Roman" pitchFamily="18" charset="0"/>
                        </a:rPr>
                        <a:t> </a:t>
                      </a:r>
                      <a:endParaRPr lang="en-US" sz="1800" dirty="0">
                        <a:latin typeface="Times New Roman" pitchFamily="18" charset="0"/>
                        <a:ea typeface="Calibri"/>
                        <a:cs typeface="Times New Roman" pitchFamily="18" charset="0"/>
                      </a:endParaRPr>
                    </a:p>
                    <a:p>
                      <a:pPr algn="just">
                        <a:lnSpc>
                          <a:spcPct val="120000"/>
                        </a:lnSpc>
                        <a:spcAft>
                          <a:spcPts val="0"/>
                        </a:spcAft>
                      </a:pPr>
                      <a:r>
                        <a:rPr lang="en-US" sz="1800" dirty="0">
                          <a:latin typeface="Times New Roman" pitchFamily="18" charset="0"/>
                          <a:ea typeface="Times New Roman"/>
                          <a:cs typeface="Times New Roman" pitchFamily="18" charset="0"/>
                        </a:rPr>
                        <a:t>Conduction abnormalities</a:t>
                      </a:r>
                      <a:endParaRPr lang="en-US" sz="1800" dirty="0">
                        <a:latin typeface="Times New Roman" pitchFamily="18" charset="0"/>
                        <a:ea typeface="Calibri"/>
                        <a:cs typeface="Times New Roman" pitchFamily="18" charset="0"/>
                      </a:endParaRPr>
                    </a:p>
                    <a:p>
                      <a:pPr algn="just">
                        <a:lnSpc>
                          <a:spcPct val="120000"/>
                        </a:lnSpc>
                        <a:spcAft>
                          <a:spcPts val="0"/>
                        </a:spcAft>
                      </a:pPr>
                      <a:r>
                        <a:rPr lang="en-US" sz="1800" dirty="0" err="1">
                          <a:latin typeface="Times New Roman" pitchFamily="18" charset="0"/>
                          <a:ea typeface="Times New Roman"/>
                          <a:cs typeface="Times New Roman" pitchFamily="18" charset="0"/>
                        </a:rPr>
                        <a:t>Pericarditis</a:t>
                      </a:r>
                      <a:r>
                        <a:rPr lang="en-US" sz="1800" dirty="0">
                          <a:latin typeface="Times New Roman" pitchFamily="18" charset="0"/>
                          <a:ea typeface="Times New Roman"/>
                          <a:cs typeface="Times New Roman" pitchFamily="18" charset="0"/>
                        </a:rPr>
                        <a:t> </a:t>
                      </a:r>
                      <a:endParaRPr lang="en-US" sz="1800" dirty="0">
                        <a:latin typeface="Times New Roman" pitchFamily="18" charset="0"/>
                        <a:ea typeface="Calibri"/>
                        <a:cs typeface="Times New Roman" pitchFamily="18" charset="0"/>
                      </a:endParaRPr>
                    </a:p>
                  </a:txBody>
                  <a:tcPr marL="46795" marR="467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0001"/>
                  </a:ext>
                </a:extLst>
              </a:tr>
              <a:tr h="625629">
                <a:tc rowSpan="2">
                  <a:txBody>
                    <a:bodyPr/>
                    <a:lstStyle/>
                    <a:p>
                      <a:pPr algn="ctr">
                        <a:lnSpc>
                          <a:spcPct val="120000"/>
                        </a:lnSpc>
                        <a:spcAft>
                          <a:spcPts val="0"/>
                        </a:spcAft>
                      </a:pPr>
                      <a:r>
                        <a:rPr lang="en-US" sz="1800" b="1" dirty="0">
                          <a:latin typeface="Times New Roman" pitchFamily="18" charset="0"/>
                          <a:ea typeface="Times New Roman"/>
                          <a:cs typeface="Times New Roman" pitchFamily="18" charset="0"/>
                        </a:rPr>
                        <a:t>GI</a:t>
                      </a:r>
                      <a:r>
                        <a:rPr lang="en-US" sz="1800" b="1" baseline="0" dirty="0">
                          <a:latin typeface="Times New Roman" pitchFamily="18" charset="0"/>
                          <a:ea typeface="Times New Roman"/>
                          <a:cs typeface="Times New Roman" pitchFamily="18" charset="0"/>
                        </a:rPr>
                        <a:t> </a:t>
                      </a:r>
                      <a:r>
                        <a:rPr lang="en-US" sz="1800" b="1" dirty="0">
                          <a:latin typeface="Times New Roman" pitchFamily="18" charset="0"/>
                          <a:ea typeface="AdvPSSym"/>
                          <a:cs typeface="Times New Roman" pitchFamily="18" charset="0"/>
                        </a:rPr>
                        <a:t>⁄  </a:t>
                      </a:r>
                      <a:r>
                        <a:rPr lang="en-US" sz="1800" b="1" dirty="0">
                          <a:latin typeface="Times New Roman" pitchFamily="18" charset="0"/>
                          <a:ea typeface="Times New Roman"/>
                          <a:cs typeface="Times New Roman" pitchFamily="18" charset="0"/>
                        </a:rPr>
                        <a:t>Hepatic</a:t>
                      </a:r>
                      <a:endParaRPr lang="en-US" sz="1800" dirty="0">
                        <a:latin typeface="Times New Roman" pitchFamily="18" charset="0"/>
                        <a:ea typeface="Calibri"/>
                        <a:cs typeface="Times New Roman" pitchFamily="18" charset="0"/>
                      </a:endParaRPr>
                    </a:p>
                  </a:txBody>
                  <a:tcPr marL="46795" marR="467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rowSpan="2">
                  <a:txBody>
                    <a:bodyPr/>
                    <a:lstStyle/>
                    <a:p>
                      <a:pPr algn="just">
                        <a:lnSpc>
                          <a:spcPct val="120000"/>
                        </a:lnSpc>
                        <a:spcAft>
                          <a:spcPts val="0"/>
                        </a:spcAft>
                      </a:pPr>
                      <a:r>
                        <a:rPr lang="en-US" sz="1800" dirty="0">
                          <a:latin typeface="Times New Roman" pitchFamily="18" charset="0"/>
                          <a:ea typeface="Times New Roman"/>
                          <a:cs typeface="Times New Roman" pitchFamily="18" charset="0"/>
                        </a:rPr>
                        <a:t>Hepatitis </a:t>
                      </a:r>
                      <a:r>
                        <a:rPr lang="en-US" sz="1800" dirty="0">
                          <a:latin typeface="Times New Roman" pitchFamily="18" charset="0"/>
                          <a:ea typeface="AdvPSSym"/>
                          <a:cs typeface="Times New Roman" pitchFamily="18" charset="0"/>
                        </a:rPr>
                        <a:t>⁄</a:t>
                      </a:r>
                      <a:r>
                        <a:rPr lang="en-US" sz="1800" dirty="0" err="1">
                          <a:latin typeface="Times New Roman" pitchFamily="18" charset="0"/>
                          <a:ea typeface="Times New Roman"/>
                          <a:cs typeface="Times New Roman" pitchFamily="18" charset="0"/>
                        </a:rPr>
                        <a:t>fulminant</a:t>
                      </a:r>
                      <a:r>
                        <a:rPr lang="en-US" sz="1800" dirty="0">
                          <a:latin typeface="Times New Roman" pitchFamily="18" charset="0"/>
                          <a:ea typeface="Times New Roman"/>
                          <a:cs typeface="Times New Roman" pitchFamily="18" charset="0"/>
                        </a:rPr>
                        <a:t> hepatic failure </a:t>
                      </a:r>
                      <a:endParaRPr lang="en-US" sz="1800" dirty="0">
                        <a:latin typeface="Times New Roman" pitchFamily="18" charset="0"/>
                        <a:ea typeface="Calibri"/>
                        <a:cs typeface="Times New Roman" pitchFamily="18" charset="0"/>
                      </a:endParaRPr>
                    </a:p>
                    <a:p>
                      <a:pPr algn="just">
                        <a:lnSpc>
                          <a:spcPct val="120000"/>
                        </a:lnSpc>
                        <a:spcAft>
                          <a:spcPts val="0"/>
                        </a:spcAft>
                      </a:pPr>
                      <a:r>
                        <a:rPr lang="en-US" sz="1800" dirty="0" err="1">
                          <a:latin typeface="Times New Roman" pitchFamily="18" charset="0"/>
                          <a:ea typeface="Times New Roman"/>
                          <a:cs typeface="Times New Roman" pitchFamily="18" charset="0"/>
                        </a:rPr>
                        <a:t>Acalculouscholecystitis</a:t>
                      </a:r>
                      <a:endParaRPr lang="en-US" sz="1800" dirty="0">
                        <a:latin typeface="Times New Roman" pitchFamily="18" charset="0"/>
                        <a:ea typeface="Calibri"/>
                        <a:cs typeface="Times New Roman" pitchFamily="18" charset="0"/>
                      </a:endParaRPr>
                    </a:p>
                    <a:p>
                      <a:pPr algn="just">
                        <a:lnSpc>
                          <a:spcPct val="120000"/>
                        </a:lnSpc>
                        <a:spcAft>
                          <a:spcPts val="0"/>
                        </a:spcAft>
                      </a:pPr>
                      <a:r>
                        <a:rPr lang="en-US" sz="1800" dirty="0">
                          <a:latin typeface="Times New Roman" pitchFamily="18" charset="0"/>
                          <a:ea typeface="Times New Roman"/>
                          <a:cs typeface="Times New Roman" pitchFamily="18" charset="0"/>
                        </a:rPr>
                        <a:t>Acute pancreatitis </a:t>
                      </a:r>
                      <a:endParaRPr lang="en-US" sz="1800" dirty="0">
                        <a:latin typeface="Times New Roman" pitchFamily="18" charset="0"/>
                        <a:ea typeface="Calibri"/>
                        <a:cs typeface="Times New Roman" pitchFamily="18" charset="0"/>
                      </a:endParaRPr>
                    </a:p>
                    <a:p>
                      <a:pPr algn="just">
                        <a:lnSpc>
                          <a:spcPct val="120000"/>
                        </a:lnSpc>
                        <a:spcAft>
                          <a:spcPts val="0"/>
                        </a:spcAft>
                      </a:pPr>
                      <a:r>
                        <a:rPr lang="en-US" sz="1800" dirty="0">
                          <a:latin typeface="Times New Roman" pitchFamily="18" charset="0"/>
                          <a:ea typeface="Times New Roman"/>
                          <a:cs typeface="Times New Roman" pitchFamily="18" charset="0"/>
                        </a:rPr>
                        <a:t>Febrile diarrhea </a:t>
                      </a:r>
                      <a:endParaRPr lang="en-US" sz="1800" dirty="0">
                        <a:latin typeface="Times New Roman" pitchFamily="18" charset="0"/>
                        <a:ea typeface="Calibri"/>
                        <a:cs typeface="Times New Roman" pitchFamily="18" charset="0"/>
                      </a:endParaRPr>
                    </a:p>
                    <a:p>
                      <a:pPr algn="just">
                        <a:lnSpc>
                          <a:spcPct val="120000"/>
                        </a:lnSpc>
                        <a:spcAft>
                          <a:spcPts val="0"/>
                        </a:spcAft>
                      </a:pPr>
                      <a:r>
                        <a:rPr lang="en-US" sz="1800" dirty="0">
                          <a:latin typeface="Times New Roman" pitchFamily="18" charset="0"/>
                          <a:ea typeface="Times New Roman"/>
                          <a:cs typeface="Times New Roman" pitchFamily="18" charset="0"/>
                        </a:rPr>
                        <a:t>Acute </a:t>
                      </a:r>
                      <a:r>
                        <a:rPr lang="en-US" sz="1800" dirty="0" err="1">
                          <a:latin typeface="Times New Roman" pitchFamily="18" charset="0"/>
                          <a:ea typeface="Times New Roman"/>
                          <a:cs typeface="Times New Roman" pitchFamily="18" charset="0"/>
                        </a:rPr>
                        <a:t>parotitis</a:t>
                      </a:r>
                      <a:endParaRPr lang="en-US" sz="1800" dirty="0">
                        <a:latin typeface="Times New Roman" pitchFamily="18" charset="0"/>
                        <a:ea typeface="Calibri"/>
                        <a:cs typeface="Times New Roman" pitchFamily="18" charset="0"/>
                      </a:endParaRPr>
                    </a:p>
                  </a:txBody>
                  <a:tcPr marL="46795" marR="467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a:lnSpc>
                          <a:spcPct val="120000"/>
                        </a:lnSpc>
                        <a:spcAft>
                          <a:spcPts val="0"/>
                        </a:spcAft>
                      </a:pPr>
                      <a:r>
                        <a:rPr lang="en-US" sz="1800" b="1" dirty="0" err="1">
                          <a:latin typeface="Times New Roman" pitchFamily="18" charset="0"/>
                          <a:ea typeface="Times New Roman"/>
                          <a:cs typeface="Times New Roman" pitchFamily="18" charset="0"/>
                        </a:rPr>
                        <a:t>Respira-tory</a:t>
                      </a:r>
                      <a:endParaRPr lang="en-US" sz="1800" dirty="0">
                        <a:latin typeface="Times New Roman" pitchFamily="18" charset="0"/>
                        <a:ea typeface="Calibri"/>
                        <a:cs typeface="Times New Roman" pitchFamily="18" charset="0"/>
                      </a:endParaRPr>
                    </a:p>
                  </a:txBody>
                  <a:tcPr marL="46795" marR="467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just">
                        <a:lnSpc>
                          <a:spcPct val="120000"/>
                        </a:lnSpc>
                        <a:spcAft>
                          <a:spcPts val="0"/>
                        </a:spcAft>
                      </a:pPr>
                      <a:r>
                        <a:rPr lang="en-US" sz="1800" dirty="0">
                          <a:latin typeface="Times New Roman" pitchFamily="18" charset="0"/>
                          <a:ea typeface="Times New Roman"/>
                          <a:cs typeface="Times New Roman" pitchFamily="18" charset="0"/>
                        </a:rPr>
                        <a:t>ARDS </a:t>
                      </a:r>
                      <a:endParaRPr lang="en-US" sz="1800" dirty="0">
                        <a:latin typeface="Times New Roman" pitchFamily="18" charset="0"/>
                        <a:ea typeface="Calibri"/>
                        <a:cs typeface="Times New Roman" pitchFamily="18" charset="0"/>
                      </a:endParaRPr>
                    </a:p>
                    <a:p>
                      <a:pPr algn="just">
                        <a:lnSpc>
                          <a:spcPct val="120000"/>
                        </a:lnSpc>
                        <a:spcAft>
                          <a:spcPts val="0"/>
                        </a:spcAft>
                      </a:pPr>
                      <a:r>
                        <a:rPr lang="en-US" sz="1800" dirty="0">
                          <a:latin typeface="Times New Roman" pitchFamily="18" charset="0"/>
                          <a:ea typeface="Times New Roman"/>
                          <a:cs typeface="Times New Roman" pitchFamily="18" charset="0"/>
                        </a:rPr>
                        <a:t>Pulmonary hemorrhage </a:t>
                      </a:r>
                      <a:endParaRPr lang="en-US" sz="1800" dirty="0">
                        <a:latin typeface="Times New Roman" pitchFamily="18" charset="0"/>
                        <a:ea typeface="Calibri"/>
                        <a:cs typeface="Times New Roman" pitchFamily="18" charset="0"/>
                      </a:endParaRPr>
                    </a:p>
                  </a:txBody>
                  <a:tcPr marL="46795" marR="467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0002"/>
                  </a:ext>
                </a:extLst>
              </a:tr>
              <a:tr h="981220">
                <a:tc vMerge="1">
                  <a:txBody>
                    <a:bodyPr/>
                    <a:lstStyle/>
                    <a:p>
                      <a:endParaRPr lang="en-US"/>
                    </a:p>
                  </a:txBody>
                  <a:tcPr/>
                </a:tc>
                <a:tc vMerge="1">
                  <a:txBody>
                    <a:bodyPr/>
                    <a:lstStyle/>
                    <a:p>
                      <a:endParaRPr lang="en-US"/>
                    </a:p>
                  </a:txBody>
                  <a:tcPr/>
                </a:tc>
                <a:tc>
                  <a:txBody>
                    <a:bodyPr/>
                    <a:lstStyle/>
                    <a:p>
                      <a:pPr algn="ctr">
                        <a:lnSpc>
                          <a:spcPct val="100000"/>
                        </a:lnSpc>
                        <a:spcAft>
                          <a:spcPts val="0"/>
                        </a:spcAft>
                      </a:pPr>
                      <a:r>
                        <a:rPr lang="en-US" sz="1800" b="1" dirty="0" err="1">
                          <a:latin typeface="Times New Roman" pitchFamily="18" charset="0"/>
                          <a:ea typeface="Times New Roman"/>
                          <a:cs typeface="Times New Roman" pitchFamily="18" charset="0"/>
                        </a:rPr>
                        <a:t>Musculo</a:t>
                      </a:r>
                      <a:r>
                        <a:rPr lang="en-US" sz="1800" b="1" dirty="0">
                          <a:latin typeface="Times New Roman" pitchFamily="18" charset="0"/>
                          <a:ea typeface="Times New Roman"/>
                          <a:cs typeface="Times New Roman" pitchFamily="18" charset="0"/>
                        </a:rPr>
                        <a:t>-skeletal</a:t>
                      </a:r>
                      <a:endParaRPr lang="en-US" sz="1800" dirty="0">
                        <a:latin typeface="Times New Roman" pitchFamily="18" charset="0"/>
                        <a:ea typeface="Calibri"/>
                        <a:cs typeface="Times New Roman" pitchFamily="18" charset="0"/>
                      </a:endParaRPr>
                    </a:p>
                  </a:txBody>
                  <a:tcPr marL="46795" marR="467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just">
                        <a:lnSpc>
                          <a:spcPct val="120000"/>
                        </a:lnSpc>
                        <a:spcAft>
                          <a:spcPts val="0"/>
                        </a:spcAft>
                      </a:pPr>
                      <a:r>
                        <a:rPr lang="en-US" sz="1800" dirty="0" err="1">
                          <a:latin typeface="Times New Roman" pitchFamily="18" charset="0"/>
                          <a:ea typeface="Times New Roman"/>
                          <a:cs typeface="Times New Roman" pitchFamily="18" charset="0"/>
                        </a:rPr>
                        <a:t>Myositis</a:t>
                      </a:r>
                      <a:r>
                        <a:rPr lang="en-US" sz="1800" dirty="0">
                          <a:latin typeface="Times New Roman" pitchFamily="18" charset="0"/>
                          <a:ea typeface="Times New Roman"/>
                          <a:cs typeface="Times New Roman" pitchFamily="18" charset="0"/>
                        </a:rPr>
                        <a:t> </a:t>
                      </a:r>
                      <a:endParaRPr lang="en-US" sz="1800" dirty="0">
                        <a:latin typeface="Times New Roman" pitchFamily="18" charset="0"/>
                        <a:ea typeface="Calibri"/>
                        <a:cs typeface="Times New Roman" pitchFamily="18" charset="0"/>
                      </a:endParaRPr>
                    </a:p>
                    <a:p>
                      <a:pPr algn="just">
                        <a:lnSpc>
                          <a:spcPct val="120000"/>
                        </a:lnSpc>
                        <a:spcAft>
                          <a:spcPts val="0"/>
                        </a:spcAft>
                      </a:pPr>
                      <a:r>
                        <a:rPr lang="en-US" sz="1800" dirty="0" err="1">
                          <a:latin typeface="Times New Roman" pitchFamily="18" charset="0"/>
                          <a:ea typeface="Times New Roman"/>
                          <a:cs typeface="Times New Roman" pitchFamily="18" charset="0"/>
                        </a:rPr>
                        <a:t>Rhabdomyolysis</a:t>
                      </a:r>
                      <a:r>
                        <a:rPr lang="en-US" sz="1800" dirty="0">
                          <a:latin typeface="Times New Roman" pitchFamily="18" charset="0"/>
                          <a:ea typeface="Times New Roman"/>
                          <a:cs typeface="Times New Roman" pitchFamily="18" charset="0"/>
                        </a:rPr>
                        <a:t> </a:t>
                      </a:r>
                      <a:endParaRPr lang="en-US" sz="1800" dirty="0">
                        <a:latin typeface="Times New Roman" pitchFamily="18" charset="0"/>
                        <a:ea typeface="Calibri"/>
                        <a:cs typeface="Times New Roman" pitchFamily="18" charset="0"/>
                      </a:endParaRPr>
                    </a:p>
                  </a:txBody>
                  <a:tcPr marL="46795" marR="467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0003"/>
                  </a:ext>
                </a:extLst>
              </a:tr>
              <a:tr h="780842">
                <a:tc>
                  <a:txBody>
                    <a:bodyPr/>
                    <a:lstStyle/>
                    <a:p>
                      <a:pPr algn="ctr">
                        <a:lnSpc>
                          <a:spcPct val="100000"/>
                        </a:lnSpc>
                        <a:spcAft>
                          <a:spcPts val="0"/>
                        </a:spcAft>
                      </a:pPr>
                      <a:r>
                        <a:rPr lang="en-US" sz="1800" b="1" dirty="0" err="1">
                          <a:latin typeface="Times New Roman" pitchFamily="18" charset="0"/>
                          <a:ea typeface="Times New Roman"/>
                          <a:cs typeface="Times New Roman" pitchFamily="18" charset="0"/>
                        </a:rPr>
                        <a:t>Lympho</a:t>
                      </a:r>
                      <a:r>
                        <a:rPr lang="en-US" sz="1800" b="1" dirty="0">
                          <a:latin typeface="Times New Roman" pitchFamily="18" charset="0"/>
                          <a:ea typeface="Times New Roman"/>
                          <a:cs typeface="Times New Roman" pitchFamily="18" charset="0"/>
                        </a:rPr>
                        <a:t>-reticular</a:t>
                      </a:r>
                      <a:endParaRPr lang="en-US" sz="1800" dirty="0">
                        <a:latin typeface="Times New Roman" pitchFamily="18" charset="0"/>
                        <a:ea typeface="Calibri"/>
                        <a:cs typeface="Times New Roman" pitchFamily="18" charset="0"/>
                      </a:endParaRPr>
                    </a:p>
                  </a:txBody>
                  <a:tcPr marL="46795" marR="467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nSpc>
                          <a:spcPct val="120000"/>
                        </a:lnSpc>
                        <a:spcAft>
                          <a:spcPts val="0"/>
                        </a:spcAft>
                      </a:pPr>
                      <a:r>
                        <a:rPr lang="en-US" sz="1800" dirty="0">
                          <a:latin typeface="Times New Roman" pitchFamily="18" charset="0"/>
                          <a:ea typeface="Times New Roman"/>
                          <a:cs typeface="Times New Roman" pitchFamily="18" charset="0"/>
                        </a:rPr>
                        <a:t>Spontaneous </a:t>
                      </a:r>
                      <a:r>
                        <a:rPr lang="en-US" sz="1800" dirty="0" err="1">
                          <a:latin typeface="Times New Roman" pitchFamily="18" charset="0"/>
                          <a:ea typeface="Times New Roman"/>
                          <a:cs typeface="Times New Roman" pitchFamily="18" charset="0"/>
                        </a:rPr>
                        <a:t>splenic</a:t>
                      </a:r>
                      <a:r>
                        <a:rPr lang="en-US" sz="1800" dirty="0">
                          <a:latin typeface="Times New Roman" pitchFamily="18" charset="0"/>
                          <a:ea typeface="Times New Roman"/>
                          <a:cs typeface="Times New Roman" pitchFamily="18" charset="0"/>
                        </a:rPr>
                        <a:t> rupture, </a:t>
                      </a:r>
                      <a:endParaRPr lang="en-US" sz="1800" dirty="0">
                        <a:latin typeface="Times New Roman" pitchFamily="18" charset="0"/>
                        <a:ea typeface="Calibri"/>
                        <a:cs typeface="Times New Roman" pitchFamily="18" charset="0"/>
                      </a:endParaRPr>
                    </a:p>
                    <a:p>
                      <a:pPr>
                        <a:lnSpc>
                          <a:spcPct val="120000"/>
                        </a:lnSpc>
                        <a:spcAft>
                          <a:spcPts val="0"/>
                        </a:spcAft>
                      </a:pPr>
                      <a:r>
                        <a:rPr lang="en-US" sz="1800" dirty="0">
                          <a:latin typeface="Times New Roman" pitchFamily="18" charset="0"/>
                          <a:ea typeface="Times New Roman"/>
                          <a:cs typeface="Times New Roman" pitchFamily="18" charset="0"/>
                        </a:rPr>
                        <a:t>Lymph node infarction </a:t>
                      </a:r>
                      <a:endParaRPr lang="en-US" sz="1800" dirty="0">
                        <a:latin typeface="Times New Roman" pitchFamily="18" charset="0"/>
                        <a:ea typeface="Calibri"/>
                        <a:cs typeface="Times New Roman" pitchFamily="18" charset="0"/>
                      </a:endParaRPr>
                    </a:p>
                  </a:txBody>
                  <a:tcPr marL="46795" marR="467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a:lnSpc>
                          <a:spcPct val="120000"/>
                        </a:lnSpc>
                        <a:spcAft>
                          <a:spcPts val="0"/>
                        </a:spcAft>
                      </a:pPr>
                      <a:r>
                        <a:rPr lang="en-US" sz="1800" b="1" dirty="0">
                          <a:latin typeface="Times New Roman" pitchFamily="18" charset="0"/>
                          <a:ea typeface="Times New Roman"/>
                          <a:cs typeface="Times New Roman" pitchFamily="18" charset="0"/>
                        </a:rPr>
                        <a:t>Renal</a:t>
                      </a:r>
                      <a:endParaRPr lang="en-US" sz="1800" dirty="0">
                        <a:latin typeface="Times New Roman" pitchFamily="18" charset="0"/>
                        <a:ea typeface="Calibri"/>
                        <a:cs typeface="Times New Roman" pitchFamily="18" charset="0"/>
                      </a:endParaRPr>
                    </a:p>
                  </a:txBody>
                  <a:tcPr marL="46795" marR="467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nSpc>
                          <a:spcPct val="120000"/>
                        </a:lnSpc>
                        <a:spcAft>
                          <a:spcPts val="0"/>
                        </a:spcAft>
                      </a:pPr>
                      <a:r>
                        <a:rPr lang="en-US" sz="1800" dirty="0">
                          <a:latin typeface="Times New Roman" pitchFamily="18" charset="0"/>
                          <a:ea typeface="Times New Roman"/>
                          <a:cs typeface="Times New Roman" pitchFamily="18" charset="0"/>
                        </a:rPr>
                        <a:t>Hemolytic uremic syndrome</a:t>
                      </a:r>
                      <a:endParaRPr lang="en-US" sz="1800" dirty="0">
                        <a:latin typeface="Times New Roman" pitchFamily="18" charset="0"/>
                        <a:ea typeface="Calibri"/>
                        <a:cs typeface="Times New Roman" pitchFamily="18" charset="0"/>
                      </a:endParaRPr>
                    </a:p>
                    <a:p>
                      <a:pPr>
                        <a:lnSpc>
                          <a:spcPct val="120000"/>
                        </a:lnSpc>
                        <a:spcAft>
                          <a:spcPts val="0"/>
                        </a:spcAft>
                      </a:pPr>
                      <a:r>
                        <a:rPr lang="en-US" sz="1800" dirty="0">
                          <a:latin typeface="Times New Roman" pitchFamily="18" charset="0"/>
                          <a:ea typeface="Times New Roman"/>
                          <a:cs typeface="Times New Roman" pitchFamily="18" charset="0"/>
                        </a:rPr>
                        <a:t>Renal failure</a:t>
                      </a:r>
                      <a:endParaRPr lang="en-US" sz="1800" dirty="0">
                        <a:latin typeface="Times New Roman" pitchFamily="18" charset="0"/>
                        <a:ea typeface="Calibri"/>
                        <a:cs typeface="Times New Roman" pitchFamily="18" charset="0"/>
                      </a:endParaRPr>
                    </a:p>
                  </a:txBody>
                  <a:tcPr marL="46795" marR="467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7106943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03AF7-0B0F-09B2-D656-F4D6DC0BCEF4}"/>
              </a:ext>
            </a:extLst>
          </p:cNvPr>
          <p:cNvSpPr>
            <a:spLocks noGrp="1"/>
          </p:cNvSpPr>
          <p:nvPr>
            <p:ph type="title"/>
          </p:nvPr>
        </p:nvSpPr>
        <p:spPr>
          <a:xfrm>
            <a:off x="838200" y="365129"/>
            <a:ext cx="10515600" cy="587371"/>
          </a:xfrm>
        </p:spPr>
        <p:txBody>
          <a:bodyPr>
            <a:normAutofit fontScale="90000"/>
          </a:bodyPr>
          <a:lstStyle/>
          <a:p>
            <a:pPr algn="ctr"/>
            <a:r>
              <a:rPr lang="en-US" dirty="0"/>
              <a:t>Case Study</a:t>
            </a:r>
          </a:p>
        </p:txBody>
      </p:sp>
      <p:sp>
        <p:nvSpPr>
          <p:cNvPr id="3" name="Content Placeholder 2">
            <a:extLst>
              <a:ext uri="{FF2B5EF4-FFF2-40B4-BE49-F238E27FC236}">
                <a16:creationId xmlns:a16="http://schemas.microsoft.com/office/drawing/2014/main" id="{AACC9EEA-6A08-DC50-B836-0AB0D12C0168}"/>
              </a:ext>
            </a:extLst>
          </p:cNvPr>
          <p:cNvSpPr>
            <a:spLocks noGrp="1"/>
          </p:cNvSpPr>
          <p:nvPr>
            <p:ph idx="1"/>
          </p:nvPr>
        </p:nvSpPr>
        <p:spPr>
          <a:xfrm>
            <a:off x="838200" y="952500"/>
            <a:ext cx="10515600" cy="5224463"/>
          </a:xfrm>
        </p:spPr>
        <p:txBody>
          <a:bodyPr/>
          <a:lstStyle/>
          <a:p>
            <a:r>
              <a:rPr lang="en-US" dirty="0"/>
              <a:t>23 year old male admitted with history of fever for 8 days.</a:t>
            </a:r>
          </a:p>
          <a:p>
            <a:pPr marL="0" indent="0">
              <a:buNone/>
            </a:pPr>
            <a:r>
              <a:rPr lang="en-US" dirty="0"/>
              <a:t>   At the time of admission –</a:t>
            </a:r>
          </a:p>
          <a:p>
            <a:pPr marL="457200" lvl="1" indent="0">
              <a:buNone/>
            </a:pPr>
            <a:r>
              <a:rPr lang="en-US" dirty="0"/>
              <a:t>Patient a little drowsy</a:t>
            </a:r>
          </a:p>
          <a:p>
            <a:pPr marL="457200" lvl="1" indent="0">
              <a:buNone/>
            </a:pPr>
            <a:r>
              <a:rPr lang="en-US" dirty="0"/>
              <a:t>Blood pressure 70/50 mmHg</a:t>
            </a:r>
          </a:p>
          <a:p>
            <a:pPr marL="457200" lvl="1" indent="0">
              <a:buNone/>
            </a:pPr>
            <a:r>
              <a:rPr lang="en-US" dirty="0"/>
              <a:t>Pulse 110/min, Low volume </a:t>
            </a:r>
          </a:p>
          <a:p>
            <a:pPr marL="457200" lvl="1" indent="0">
              <a:buNone/>
            </a:pPr>
            <a:r>
              <a:rPr lang="en-US" dirty="0"/>
              <a:t>Temperature 102.6</a:t>
            </a:r>
            <a:r>
              <a:rPr lang="en-US" baseline="30000" dirty="0"/>
              <a:t>0</a:t>
            </a:r>
            <a:r>
              <a:rPr lang="en-US" dirty="0"/>
              <a:t>F </a:t>
            </a:r>
          </a:p>
          <a:p>
            <a:pPr marL="457200" lvl="1" indent="0">
              <a:buNone/>
            </a:pPr>
            <a:endParaRPr lang="en-US" dirty="0"/>
          </a:p>
          <a:p>
            <a:pPr marL="0" indent="0">
              <a:buNone/>
            </a:pPr>
            <a:r>
              <a:rPr lang="en-US" dirty="0"/>
              <a:t>   Emergency CBC report – </a:t>
            </a:r>
          </a:p>
          <a:p>
            <a:pPr marL="457200" lvl="1" indent="0">
              <a:buNone/>
            </a:pPr>
            <a:r>
              <a:rPr lang="en-US" dirty="0"/>
              <a:t>Hb 13.1 gm%, PCB 39.0%</a:t>
            </a:r>
          </a:p>
          <a:p>
            <a:pPr marL="457200" lvl="1" indent="0">
              <a:buNone/>
            </a:pPr>
            <a:r>
              <a:rPr lang="en-US" dirty="0"/>
              <a:t>TLC 2800/mm</a:t>
            </a:r>
            <a:r>
              <a:rPr lang="en-US" baseline="30000" dirty="0"/>
              <a:t>3</a:t>
            </a:r>
            <a:endParaRPr lang="en-US" dirty="0"/>
          </a:p>
          <a:p>
            <a:pPr marL="457200" lvl="1" indent="0">
              <a:buNone/>
            </a:pPr>
            <a:r>
              <a:rPr lang="en-US" dirty="0"/>
              <a:t>Platelet 50000/ mm</a:t>
            </a:r>
            <a:r>
              <a:rPr lang="en-US" baseline="30000" dirty="0"/>
              <a:t>3</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4665546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918CAA-FBB5-9285-B476-FD49D0A1A4A6}"/>
              </a:ext>
            </a:extLst>
          </p:cNvPr>
          <p:cNvSpPr>
            <a:spLocks noGrp="1"/>
          </p:cNvSpPr>
          <p:nvPr>
            <p:ph type="title"/>
          </p:nvPr>
        </p:nvSpPr>
        <p:spPr>
          <a:xfrm>
            <a:off x="838200" y="365129"/>
            <a:ext cx="10515600" cy="720721"/>
          </a:xfrm>
        </p:spPr>
        <p:txBody>
          <a:bodyPr/>
          <a:lstStyle/>
          <a:p>
            <a:pPr algn="ctr"/>
            <a:r>
              <a:rPr lang="en-US" dirty="0"/>
              <a:t>Case Study </a:t>
            </a:r>
          </a:p>
        </p:txBody>
      </p:sp>
      <p:sp>
        <p:nvSpPr>
          <p:cNvPr id="3" name="Content Placeholder 2">
            <a:extLst>
              <a:ext uri="{FF2B5EF4-FFF2-40B4-BE49-F238E27FC236}">
                <a16:creationId xmlns:a16="http://schemas.microsoft.com/office/drawing/2014/main" id="{3A8CDDD7-62CF-B7E3-2738-9F888EF4C5EA}"/>
              </a:ext>
            </a:extLst>
          </p:cNvPr>
          <p:cNvSpPr>
            <a:spLocks noGrp="1"/>
          </p:cNvSpPr>
          <p:nvPr>
            <p:ph idx="1"/>
          </p:nvPr>
        </p:nvSpPr>
        <p:spPr>
          <a:xfrm>
            <a:off x="838200" y="1000125"/>
            <a:ext cx="10515600" cy="5176838"/>
          </a:xfrm>
        </p:spPr>
        <p:txBody>
          <a:bodyPr/>
          <a:lstStyle/>
          <a:p>
            <a:endParaRPr lang="en-US" dirty="0"/>
          </a:p>
          <a:p>
            <a:r>
              <a:rPr lang="en-US" dirty="0"/>
              <a:t>MPDA – </a:t>
            </a:r>
            <a:r>
              <a:rPr lang="en-US" dirty="0" err="1"/>
              <a:t>P.vivax</a:t>
            </a:r>
            <a:endParaRPr lang="en-US" dirty="0"/>
          </a:p>
          <a:p>
            <a:r>
              <a:rPr lang="en-US" dirty="0"/>
              <a:t>Peripheral smear – malarial parasite seen</a:t>
            </a:r>
          </a:p>
        </p:txBody>
      </p:sp>
    </p:spTree>
    <p:extLst>
      <p:ext uri="{BB962C8B-B14F-4D97-AF65-F5344CB8AC3E}">
        <p14:creationId xmlns:p14="http://schemas.microsoft.com/office/powerpoint/2010/main" val="17962558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27848" y="2996953"/>
            <a:ext cx="3089628" cy="830997"/>
          </a:xfrm>
          <a:prstGeom prst="rect">
            <a:avLst/>
          </a:prstGeom>
          <a:solidFill>
            <a:schemeClr val="accent1">
              <a:lumMod val="50000"/>
            </a:schemeClr>
          </a:solidFill>
          <a:ln>
            <a:noFill/>
          </a:ln>
        </p:spPr>
        <p:style>
          <a:lnRef idx="1">
            <a:schemeClr val="accent5"/>
          </a:lnRef>
          <a:fillRef idx="2">
            <a:schemeClr val="accent5"/>
          </a:fillRef>
          <a:effectRef idx="1">
            <a:schemeClr val="accent5"/>
          </a:effectRef>
          <a:fontRef idx="minor">
            <a:schemeClr val="dk1"/>
          </a:fontRef>
        </p:style>
        <p:txBody>
          <a:bodyPr wrap="none" rtlCol="0">
            <a:spAutoFit/>
          </a:bodyPr>
          <a:lstStyle/>
          <a:p>
            <a:r>
              <a:rPr lang="en-US" sz="48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Thank You</a:t>
            </a:r>
          </a:p>
        </p:txBody>
      </p:sp>
    </p:spTree>
    <p:extLst>
      <p:ext uri="{BB962C8B-B14F-4D97-AF65-F5344CB8AC3E}">
        <p14:creationId xmlns:p14="http://schemas.microsoft.com/office/powerpoint/2010/main" val="24252076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4D45E-AD64-DE53-5DA8-2238357D5E5B}"/>
              </a:ext>
            </a:extLst>
          </p:cNvPr>
          <p:cNvSpPr>
            <a:spLocks noGrp="1"/>
          </p:cNvSpPr>
          <p:nvPr>
            <p:ph type="ctrTitle"/>
          </p:nvPr>
        </p:nvSpPr>
        <p:spPr/>
        <p:txBody>
          <a:bodyPr/>
          <a:lstStyle/>
          <a:p>
            <a:r>
              <a:rPr lang="en-US" dirty="0"/>
              <a:t>NOTES</a:t>
            </a:r>
          </a:p>
        </p:txBody>
      </p:sp>
    </p:spTree>
    <p:extLst>
      <p:ext uri="{BB962C8B-B14F-4D97-AF65-F5344CB8AC3E}">
        <p14:creationId xmlns:p14="http://schemas.microsoft.com/office/powerpoint/2010/main" val="10489354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ChangeArrowheads="1"/>
          </p:cNvSpPr>
          <p:nvPr/>
        </p:nvSpPr>
        <p:spPr bwMode="auto">
          <a:xfrm>
            <a:off x="1847530" y="750598"/>
            <a:ext cx="8496944" cy="4185761"/>
          </a:xfrm>
          <a:prstGeom prst="rect">
            <a:avLst/>
          </a:prstGeom>
          <a:noFill/>
          <a:ln w="9525">
            <a:noFill/>
            <a:miter lim="800000"/>
            <a:headEnd/>
            <a:tailEnd/>
          </a:ln>
        </p:spPr>
        <p:txBody>
          <a:bodyPr wrap="square" anchor="ctr">
            <a:spAutoFit/>
          </a:bodyPr>
          <a:lstStyle/>
          <a:p>
            <a:pPr indent="457200">
              <a:buFont typeface="Wingdings" pitchFamily="2" charset="2"/>
              <a:buChar char="Ø"/>
              <a:defRPr/>
            </a:pPr>
            <a:r>
              <a:rPr lang="en-US" sz="2200" b="1" dirty="0">
                <a:solidFill>
                  <a:srgbClr val="C0504D"/>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NS1 </a:t>
            </a:r>
            <a:r>
              <a:rPr lang="en-US" sz="2200" b="1" dirty="0">
                <a:solidFill>
                  <a:srgbClr val="C0504D"/>
                </a:solidFill>
                <a:latin typeface="Times New Roman" panose="02020603050405020304" pitchFamily="18" charset="0"/>
                <a:cs typeface="Times New Roman" panose="02020603050405020304" pitchFamily="18" charset="0"/>
              </a:rPr>
              <a:t>Antigen Detection</a:t>
            </a:r>
          </a:p>
          <a:p>
            <a:pPr marL="342900" indent="-342900">
              <a:buFont typeface="Wingdings" panose="05000000000000000000" pitchFamily="2" charset="2"/>
              <a:buChar char="Ø"/>
            </a:pPr>
            <a:r>
              <a:rPr lang="en-US" sz="2200" b="1" dirty="0">
                <a:solidFill>
                  <a:srgbClr val="C0504D"/>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sz="2200" b="1" dirty="0">
                <a:solidFill>
                  <a:srgbClr val="C0504D"/>
                </a:solidFill>
                <a:latin typeface="Times New Roman" panose="02020603050405020304" pitchFamily="18" charset="0"/>
                <a:cs typeface="Times New Roman" panose="02020603050405020304" pitchFamily="18" charset="0"/>
              </a:rPr>
              <a:t>Serology: </a:t>
            </a:r>
            <a:r>
              <a:rPr lang="en-IN" sz="2200" dirty="0">
                <a:solidFill>
                  <a:prstClr val="black"/>
                </a:solidFill>
                <a:latin typeface="Times New Roman" panose="02020603050405020304" pitchFamily="18" charset="0"/>
                <a:cs typeface="Times New Roman" panose="02020603050405020304" pitchFamily="18" charset="0"/>
              </a:rPr>
              <a:t>The study of the diagnosis of disease by measuring antibody levels in serum is referred to as </a:t>
            </a:r>
            <a:r>
              <a:rPr lang="en-IN" sz="2200" b="1" dirty="0">
                <a:solidFill>
                  <a:prstClr val="black"/>
                </a:solidFill>
                <a:latin typeface="Times New Roman" panose="02020603050405020304" pitchFamily="18" charset="0"/>
                <a:cs typeface="Times New Roman" panose="02020603050405020304" pitchFamily="18" charset="0"/>
              </a:rPr>
              <a:t>serology.</a:t>
            </a:r>
            <a:endParaRPr lang="en-US" sz="2200" b="1" dirty="0">
              <a:solidFill>
                <a:prstClr val="black"/>
              </a:solidFill>
              <a:latin typeface="Times New Roman" panose="02020603050405020304" pitchFamily="18" charset="0"/>
              <a:cs typeface="Times New Roman" panose="02020603050405020304" pitchFamily="18" charset="0"/>
            </a:endParaRPr>
          </a:p>
          <a:p>
            <a:pPr marL="800100" lvl="1" indent="-342900">
              <a:buFont typeface="Wingdings" panose="05000000000000000000" pitchFamily="2" charset="2"/>
              <a:buChar char="ü"/>
            </a:pPr>
            <a:r>
              <a:rPr lang="en-US" sz="2200" b="1" dirty="0">
                <a:solidFill>
                  <a:srgbClr val="C0504D"/>
                </a:solidFill>
                <a:latin typeface="Times New Roman" panose="02020603050405020304" pitchFamily="18" charset="0"/>
                <a:cs typeface="Times New Roman" panose="02020603050405020304" pitchFamily="18" charset="0"/>
              </a:rPr>
              <a:t>IgM-captured enzyme-linked immunosorbent assay</a:t>
            </a:r>
          </a:p>
          <a:p>
            <a:r>
              <a:rPr lang="en-US" sz="2200" b="1" dirty="0">
                <a:solidFill>
                  <a:srgbClr val="C0504D"/>
                </a:solidFill>
                <a:latin typeface="Times New Roman" panose="02020603050405020304" pitchFamily="18" charset="0"/>
                <a:cs typeface="Times New Roman" panose="02020603050405020304" pitchFamily="18" charset="0"/>
              </a:rPr>
              <a:t>          (MAC ELISA)</a:t>
            </a:r>
          </a:p>
          <a:p>
            <a:pPr marL="800100" lvl="1" indent="-342900">
              <a:buFont typeface="Wingdings" panose="05000000000000000000" pitchFamily="2" charset="2"/>
              <a:buChar char="ü"/>
              <a:defRPr/>
            </a:pPr>
            <a:r>
              <a:rPr lang="en-US" sz="2200" b="1" dirty="0" err="1">
                <a:solidFill>
                  <a:prstClr val="black"/>
                </a:solidFill>
                <a:latin typeface="Times New Roman" panose="02020603050405020304" pitchFamily="18" charset="0"/>
                <a:cs typeface="Times New Roman" panose="02020603050405020304" pitchFamily="18" charset="0"/>
              </a:rPr>
              <a:t>Haemagglutination</a:t>
            </a:r>
            <a:r>
              <a:rPr lang="en-US" sz="2200" b="1" dirty="0">
                <a:solidFill>
                  <a:prstClr val="black"/>
                </a:solidFill>
                <a:latin typeface="Times New Roman" panose="02020603050405020304" pitchFamily="18" charset="0"/>
                <a:cs typeface="Times New Roman" panose="02020603050405020304" pitchFamily="18" charset="0"/>
              </a:rPr>
              <a:t>-inhibition </a:t>
            </a:r>
          </a:p>
          <a:p>
            <a:pPr marL="800100" lvl="1" indent="-342900">
              <a:buFont typeface="Wingdings" panose="05000000000000000000" pitchFamily="2" charset="2"/>
              <a:buChar char="ü"/>
              <a:defRPr/>
            </a:pPr>
            <a:r>
              <a:rPr lang="en-US" sz="2200" b="1" dirty="0">
                <a:solidFill>
                  <a:prstClr val="black"/>
                </a:solidFill>
                <a:latin typeface="Times New Roman" panose="02020603050405020304" pitchFamily="18" charset="0"/>
                <a:cs typeface="Times New Roman" panose="02020603050405020304" pitchFamily="18" charset="0"/>
              </a:rPr>
              <a:t>Neutralization</a:t>
            </a:r>
          </a:p>
          <a:p>
            <a:pPr marL="800100" lvl="1" indent="-342900">
              <a:buFont typeface="Wingdings" panose="05000000000000000000" pitchFamily="2" charset="2"/>
              <a:buChar char="ü"/>
              <a:defRPr/>
            </a:pPr>
            <a:r>
              <a:rPr lang="en-US" sz="2200" b="1" dirty="0">
                <a:solidFill>
                  <a:prstClr val="black"/>
                </a:solidFill>
                <a:latin typeface="Times New Roman" panose="02020603050405020304" pitchFamily="18" charset="0"/>
                <a:cs typeface="Times New Roman" panose="02020603050405020304" pitchFamily="18" charset="0"/>
              </a:rPr>
              <a:t>Indirect IgG ELISA</a:t>
            </a:r>
          </a:p>
          <a:p>
            <a:pPr marL="800100" lvl="1" indent="-342900">
              <a:buFont typeface="Wingdings" panose="05000000000000000000" pitchFamily="2" charset="2"/>
              <a:buChar char="ü"/>
              <a:defRPr/>
            </a:pPr>
            <a:r>
              <a:rPr lang="en-US" sz="2200" b="1" dirty="0">
                <a:solidFill>
                  <a:prstClr val="black"/>
                </a:solidFill>
                <a:latin typeface="Times New Roman" panose="02020603050405020304" pitchFamily="18" charset="0"/>
                <a:cs typeface="Times New Roman" panose="02020603050405020304" pitchFamily="18" charset="0"/>
              </a:rPr>
              <a:t>Rapid test</a:t>
            </a:r>
          </a:p>
          <a:p>
            <a:pPr indent="457200">
              <a:buFont typeface="Wingdings" pitchFamily="2" charset="2"/>
              <a:buChar char="Ø"/>
              <a:defRPr/>
            </a:pPr>
            <a:r>
              <a:rPr lang="en-US" sz="2200" dirty="0">
                <a:solidFill>
                  <a:srgbClr val="00B050"/>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sz="2200" b="1" dirty="0">
                <a:solidFill>
                  <a:srgbClr val="C0504D"/>
                </a:solidFill>
                <a:latin typeface="Times New Roman" panose="02020603050405020304" pitchFamily="18" charset="0"/>
                <a:cs typeface="Times New Roman" panose="02020603050405020304" pitchFamily="18" charset="0"/>
              </a:rPr>
              <a:t>RT-PCR and Real time RT PCR</a:t>
            </a:r>
          </a:p>
          <a:p>
            <a:pPr indent="457200">
              <a:buFont typeface="Wingdings" pitchFamily="2" charset="2"/>
              <a:buChar char="Ø"/>
              <a:defRPr/>
            </a:pPr>
            <a:r>
              <a:rPr lang="en-US" sz="2200" b="1" dirty="0">
                <a:solidFill>
                  <a:srgbClr val="C0504D"/>
                </a:solidFill>
                <a:effectLst>
                  <a:outerShdw blurRad="38100" dist="38100" dir="2700000" algn="tl">
                    <a:srgbClr val="C0C0C0"/>
                  </a:outerShdw>
                </a:effectLst>
                <a:latin typeface="Times New Roman" panose="02020603050405020304" pitchFamily="18" charset="0"/>
                <a:cs typeface="Times New Roman" panose="02020603050405020304" pitchFamily="18" charset="0"/>
              </a:rPr>
              <a:t> </a:t>
            </a:r>
            <a:r>
              <a:rPr lang="en-US" sz="2200" b="1" dirty="0">
                <a:solidFill>
                  <a:srgbClr val="C0504D"/>
                </a:solidFill>
                <a:latin typeface="Times New Roman" panose="02020603050405020304" pitchFamily="18" charset="0"/>
                <a:cs typeface="Times New Roman" panose="02020603050405020304" pitchFamily="18" charset="0"/>
              </a:rPr>
              <a:t>Virus Isolation and Culture</a:t>
            </a:r>
          </a:p>
          <a:p>
            <a:pPr indent="457200">
              <a:defRPr/>
            </a:pPr>
            <a:endParaRPr lang="en-US" sz="2400" b="1" dirty="0">
              <a:solidFill>
                <a:srgbClr val="3366FF"/>
              </a:solidFill>
            </a:endParaRPr>
          </a:p>
        </p:txBody>
      </p:sp>
      <p:sp>
        <p:nvSpPr>
          <p:cNvPr id="5" name="Rectangle 2"/>
          <p:cNvSpPr txBox="1">
            <a:spLocks noChangeArrowheads="1"/>
          </p:cNvSpPr>
          <p:nvPr/>
        </p:nvSpPr>
        <p:spPr>
          <a:xfrm>
            <a:off x="1919536" y="30413"/>
            <a:ext cx="8496944" cy="720080"/>
          </a:xfrm>
          <a:prstGeom prst="rect">
            <a:avLst/>
          </a:prstGeom>
          <a:solidFill>
            <a:schemeClr val="tx2">
              <a:lumMod val="75000"/>
            </a:schemeClr>
          </a:solidFill>
        </p:spPr>
        <p:style>
          <a:lnRef idx="3">
            <a:schemeClr val="lt1"/>
          </a:lnRef>
          <a:fillRef idx="1">
            <a:schemeClr val="accent1"/>
          </a:fillRef>
          <a:effectRef idx="1">
            <a:schemeClr val="accent1"/>
          </a:effectRef>
          <a:fontRef idx="minor">
            <a:schemeClr val="lt1"/>
          </a:fontRef>
        </p:style>
        <p:txBody>
          <a:bodyPr/>
          <a:lstStyle/>
          <a:p>
            <a:pPr algn="ctr"/>
            <a:r>
              <a:rPr lang="en-US" sz="3600" b="1" dirty="0">
                <a:solidFill>
                  <a:prstClr val="white"/>
                </a:solidFill>
                <a:latin typeface="Times New Roman" panose="02020603050405020304" pitchFamily="18" charset="0"/>
                <a:cs typeface="Times New Roman" panose="02020603050405020304" pitchFamily="18" charset="0"/>
              </a:rPr>
              <a:t>Laboratory Diagnosis of Dengue       </a:t>
            </a:r>
          </a:p>
        </p:txBody>
      </p:sp>
      <p:pic>
        <p:nvPicPr>
          <p:cNvPr id="4" name="Picture 3"/>
          <p:cNvPicPr/>
          <p:nvPr/>
        </p:nvPicPr>
        <p:blipFill>
          <a:blip r:embed="rId2" cstate="print"/>
          <a:srcRect/>
          <a:stretch>
            <a:fillRect/>
          </a:stretch>
        </p:blipFill>
        <p:spPr bwMode="auto">
          <a:xfrm>
            <a:off x="2351619" y="4593866"/>
            <a:ext cx="7602583" cy="2264134"/>
          </a:xfrm>
          <a:prstGeom prst="rect">
            <a:avLst/>
          </a:prstGeom>
          <a:noFill/>
          <a:ln w="9525">
            <a:noFill/>
            <a:miter lim="800000"/>
            <a:headEnd/>
            <a:tailEnd/>
          </a:ln>
        </p:spPr>
      </p:pic>
    </p:spTree>
    <p:extLst>
      <p:ext uri="{BB962C8B-B14F-4D97-AF65-F5344CB8AC3E}">
        <p14:creationId xmlns:p14="http://schemas.microsoft.com/office/powerpoint/2010/main" val="132877242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1807006" y="332657"/>
            <a:ext cx="8577989" cy="1116331"/>
          </a:xfrm>
          <a:solidFill>
            <a:schemeClr val="accent1">
              <a:lumMod val="50000"/>
            </a:schemeClr>
          </a:solidFill>
        </p:spPr>
        <p:style>
          <a:lnRef idx="3">
            <a:schemeClr val="lt1"/>
          </a:lnRef>
          <a:fillRef idx="1">
            <a:schemeClr val="accent2"/>
          </a:fillRef>
          <a:effectRef idx="1">
            <a:schemeClr val="accent2"/>
          </a:effectRef>
          <a:fontRef idx="minor">
            <a:schemeClr val="lt1"/>
          </a:fontRef>
        </p:style>
        <p:txBody>
          <a:bodyPr>
            <a:normAutofit/>
          </a:bodyPr>
          <a:lstStyle/>
          <a:p>
            <a:pPr>
              <a:defRPr/>
            </a:pPr>
            <a:r>
              <a:rPr lang="en-US" sz="36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Collection, storage and transportation of samples</a:t>
            </a:r>
          </a:p>
        </p:txBody>
      </p:sp>
      <p:sp>
        <p:nvSpPr>
          <p:cNvPr id="27651" name="Rectangle 3"/>
          <p:cNvSpPr>
            <a:spLocks noGrp="1" noChangeArrowheads="1"/>
          </p:cNvSpPr>
          <p:nvPr>
            <p:ph idx="1"/>
          </p:nvPr>
        </p:nvSpPr>
        <p:spPr>
          <a:xfrm>
            <a:off x="1838608" y="1844824"/>
            <a:ext cx="8577988" cy="3528392"/>
          </a:xfrm>
        </p:spPr>
        <p:style>
          <a:lnRef idx="2">
            <a:schemeClr val="accent1"/>
          </a:lnRef>
          <a:fillRef idx="1">
            <a:schemeClr val="lt1"/>
          </a:fillRef>
          <a:effectRef idx="0">
            <a:schemeClr val="accent1"/>
          </a:effectRef>
          <a:fontRef idx="minor">
            <a:schemeClr val="dk1"/>
          </a:fontRef>
        </p:style>
        <p:txBody>
          <a:bodyPr>
            <a:normAutofit lnSpcReduction="10000"/>
          </a:bodyPr>
          <a:lstStyle/>
          <a:p>
            <a:r>
              <a:rPr lang="en-US" sz="2400" dirty="0">
                <a:latin typeface="Times New Roman" panose="02020603050405020304" pitchFamily="18" charset="0"/>
                <a:cs typeface="Times New Roman" panose="02020603050405020304" pitchFamily="18" charset="0"/>
              </a:rPr>
              <a:t>3-5 ml clotted blood to be collected in screw capped vials or vacutainers.</a:t>
            </a:r>
          </a:p>
          <a:p>
            <a:r>
              <a:rPr lang="en-US" sz="2400" b="1" u="sng" dirty="0">
                <a:solidFill>
                  <a:schemeClr val="accent3">
                    <a:lumMod val="50000"/>
                  </a:schemeClr>
                </a:solidFill>
                <a:latin typeface="Times New Roman" panose="02020603050405020304" pitchFamily="18" charset="0"/>
                <a:cs typeface="Times New Roman" panose="02020603050405020304" pitchFamily="18" charset="0"/>
              </a:rPr>
              <a:t>Samples to be transported in cold chain (2-8℃ e.g. vaccine carrier)</a:t>
            </a:r>
          </a:p>
          <a:p>
            <a:pPr marL="514350" indent="-457200"/>
            <a:r>
              <a:rPr lang="en-US" sz="2400" dirty="0">
                <a:latin typeface="Times New Roman" panose="02020603050405020304" pitchFamily="18" charset="0"/>
                <a:cs typeface="Times New Roman" panose="02020603050405020304" pitchFamily="18" charset="0"/>
              </a:rPr>
              <a:t>Appropriate labeling is most important</a:t>
            </a:r>
          </a:p>
          <a:p>
            <a:pPr marL="514350" indent="-457200"/>
            <a:r>
              <a:rPr lang="en-US" sz="2400" dirty="0">
                <a:latin typeface="Times New Roman" panose="02020603050405020304" pitchFamily="18" charset="0"/>
                <a:cs typeface="Times New Roman" panose="02020603050405020304" pitchFamily="18" charset="0"/>
              </a:rPr>
              <a:t>Serum must be separated before transportation</a:t>
            </a:r>
          </a:p>
          <a:p>
            <a:pPr marL="514350" indent="-457200"/>
            <a:r>
              <a:rPr lang="en-US" sz="2400" dirty="0">
                <a:latin typeface="Times New Roman" panose="02020603050405020304" pitchFamily="18" charset="0"/>
                <a:cs typeface="Times New Roman" panose="02020603050405020304" pitchFamily="18" charset="0"/>
              </a:rPr>
              <a:t>No Frozen whole blood</a:t>
            </a:r>
          </a:p>
          <a:p>
            <a:pPr marL="514350" indent="-457200"/>
            <a:endParaRPr lang="en-US" sz="2400" dirty="0">
              <a:latin typeface="Times New Roman" panose="02020603050405020304" pitchFamily="18" charset="0"/>
              <a:cs typeface="Times New Roman" panose="02020603050405020304" pitchFamily="18" charset="0"/>
            </a:endParaRPr>
          </a:p>
          <a:p>
            <a:pPr marL="514350" indent="-457200"/>
            <a:r>
              <a:rPr lang="en-US" sz="2400" dirty="0">
                <a:latin typeface="Times New Roman" panose="02020603050405020304" pitchFamily="18" charset="0"/>
                <a:cs typeface="Times New Roman" panose="02020603050405020304" pitchFamily="18" charset="0"/>
              </a:rPr>
              <a:t>Storage, if necessary, also in 2-8</a:t>
            </a:r>
            <a:r>
              <a:rPr lang="en-US" sz="2400" dirty="0">
                <a:solidFill>
                  <a:schemeClr val="tx1"/>
                </a:solidFill>
                <a:latin typeface="Times New Roman" panose="02020603050405020304" pitchFamily="18" charset="0"/>
                <a:cs typeface="Times New Roman" panose="02020603050405020304" pitchFamily="18" charset="0"/>
              </a:rPr>
              <a:t>℃ (not more than 1 week)</a:t>
            </a:r>
          </a:p>
          <a:p>
            <a:pPr marL="514350" indent="-457200">
              <a:buNone/>
            </a:pPr>
            <a:endParaRPr lang="en-US" sz="2600" dirty="0">
              <a:latin typeface="Times New Roman" panose="02020603050405020304" pitchFamily="18" charset="0"/>
              <a:cs typeface="Times New Roman" panose="02020603050405020304" pitchFamily="18" charset="0"/>
            </a:endParaRPr>
          </a:p>
          <a:p>
            <a:pPr eaLnBrk="1" hangingPunct="1">
              <a:buFont typeface="Wingdings 2" pitchFamily="18" charset="2"/>
              <a:buNone/>
            </a:pPr>
            <a:endParaRPr lang="en-US" dirty="0"/>
          </a:p>
        </p:txBody>
      </p:sp>
    </p:spTree>
    <p:extLst>
      <p:ext uri="{BB962C8B-B14F-4D97-AF65-F5344CB8AC3E}">
        <p14:creationId xmlns:p14="http://schemas.microsoft.com/office/powerpoint/2010/main" val="31790829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919536" y="214393"/>
            <a:ext cx="8496944" cy="646331"/>
          </a:xfrm>
          <a:prstGeom prst="rect">
            <a:avLst/>
          </a:prstGeom>
          <a:solidFill>
            <a:srgbClr val="002060"/>
          </a:solidFill>
        </p:spPr>
        <p:txBody>
          <a:bodyPr wrap="square" rtlCol="0">
            <a:spAutoFit/>
          </a:bodyPr>
          <a:lstStyle/>
          <a:p>
            <a:pPr algn="ctr"/>
            <a:r>
              <a:rPr lang="en-IN" sz="3600" b="1" dirty="0">
                <a:solidFill>
                  <a:prstClr val="white"/>
                </a:solidFill>
                <a:latin typeface="Times New Roman" panose="02020603050405020304" pitchFamily="18" charset="0"/>
                <a:cs typeface="Times New Roman" panose="02020603050405020304" pitchFamily="18" charset="0"/>
              </a:rPr>
              <a:t>Step 3 : Investigation for Diagnosis</a:t>
            </a:r>
          </a:p>
        </p:txBody>
      </p:sp>
      <p:graphicFrame>
        <p:nvGraphicFramePr>
          <p:cNvPr id="8" name="Table 7"/>
          <p:cNvGraphicFramePr>
            <a:graphicFrameLocks noGrp="1"/>
          </p:cNvGraphicFramePr>
          <p:nvPr/>
        </p:nvGraphicFramePr>
        <p:xfrm>
          <a:off x="1991544" y="836712"/>
          <a:ext cx="8424936" cy="5904656"/>
        </p:xfrm>
        <a:graphic>
          <a:graphicData uri="http://schemas.openxmlformats.org/drawingml/2006/table">
            <a:tbl>
              <a:tblPr/>
              <a:tblGrid>
                <a:gridCol w="4212468">
                  <a:extLst>
                    <a:ext uri="{9D8B030D-6E8A-4147-A177-3AD203B41FA5}">
                      <a16:colId xmlns:a16="http://schemas.microsoft.com/office/drawing/2014/main" val="20000"/>
                    </a:ext>
                  </a:extLst>
                </a:gridCol>
                <a:gridCol w="4212468">
                  <a:extLst>
                    <a:ext uri="{9D8B030D-6E8A-4147-A177-3AD203B41FA5}">
                      <a16:colId xmlns:a16="http://schemas.microsoft.com/office/drawing/2014/main" val="20001"/>
                    </a:ext>
                  </a:extLst>
                </a:gridCol>
              </a:tblGrid>
              <a:tr h="3366941">
                <a:tc>
                  <a:txBody>
                    <a:bodyPr/>
                    <a:lstStyle/>
                    <a:p>
                      <a:pPr algn="ctr">
                        <a:lnSpc>
                          <a:spcPct val="100000"/>
                        </a:lnSpc>
                        <a:spcAft>
                          <a:spcPts val="0"/>
                        </a:spcAft>
                      </a:pPr>
                      <a:r>
                        <a:rPr lang="en-US" sz="2200" dirty="0">
                          <a:solidFill>
                            <a:srgbClr val="000000"/>
                          </a:solidFill>
                          <a:latin typeface="Times New Roman" panose="02020603050405020304" pitchFamily="18" charset="0"/>
                          <a:ea typeface="Times New Roman"/>
                          <a:cs typeface="Times New Roman" panose="02020603050405020304" pitchFamily="18" charset="0"/>
                        </a:rPr>
                        <a:t>From  </a:t>
                      </a:r>
                      <a:r>
                        <a:rPr lang="en-US" sz="2200" b="1" i="1" dirty="0">
                          <a:solidFill>
                            <a:srgbClr val="000000"/>
                          </a:solidFill>
                          <a:latin typeface="Times New Roman" panose="02020603050405020304" pitchFamily="18" charset="0"/>
                          <a:ea typeface="Times New Roman"/>
                          <a:cs typeface="Times New Roman" panose="02020603050405020304" pitchFamily="18" charset="0"/>
                        </a:rPr>
                        <a:t>onset of Illness to 5</a:t>
                      </a:r>
                      <a:r>
                        <a:rPr lang="en-US" sz="2200" b="1" i="1" baseline="0" dirty="0">
                          <a:solidFill>
                            <a:srgbClr val="000000"/>
                          </a:solidFill>
                          <a:latin typeface="Times New Roman" panose="02020603050405020304" pitchFamily="18" charset="0"/>
                          <a:ea typeface="Times New Roman"/>
                          <a:cs typeface="Times New Roman" panose="02020603050405020304" pitchFamily="18" charset="0"/>
                        </a:rPr>
                        <a:t> </a:t>
                      </a:r>
                      <a:r>
                        <a:rPr lang="en-US" sz="2200" b="1" i="1" dirty="0">
                          <a:solidFill>
                            <a:srgbClr val="000000"/>
                          </a:solidFill>
                          <a:latin typeface="Times New Roman" panose="02020603050405020304" pitchFamily="18" charset="0"/>
                          <a:ea typeface="Times New Roman"/>
                          <a:cs typeface="Times New Roman" panose="02020603050405020304" pitchFamily="18" charset="0"/>
                        </a:rPr>
                        <a:t>days</a:t>
                      </a:r>
                      <a:r>
                        <a:rPr lang="en-US" sz="2200" dirty="0">
                          <a:solidFill>
                            <a:srgbClr val="000000"/>
                          </a:solidFill>
                          <a:latin typeface="Times New Roman" panose="02020603050405020304" pitchFamily="18" charset="0"/>
                          <a:ea typeface="Times New Roman"/>
                          <a:cs typeface="Times New Roman" panose="02020603050405020304" pitchFamily="18" charset="0"/>
                        </a:rPr>
                        <a:t> of fever</a:t>
                      </a:r>
                      <a:endParaRPr lang="en-IN" sz="2200" dirty="0">
                        <a:latin typeface="Times New Roman" panose="02020603050405020304" pitchFamily="18" charset="0"/>
                        <a:ea typeface="Calibri"/>
                        <a:cs typeface="Times New Roman" panose="02020603050405020304" pitchFamily="18" charset="0"/>
                      </a:endParaRPr>
                    </a:p>
                    <a:p>
                      <a:pPr algn="ctr">
                        <a:lnSpc>
                          <a:spcPct val="107000"/>
                        </a:lnSpc>
                        <a:spcAft>
                          <a:spcPts val="0"/>
                        </a:spcAft>
                      </a:pPr>
                      <a:br>
                        <a:rPr lang="en-IN" sz="2200" dirty="0">
                          <a:latin typeface="Times New Roman" panose="02020603050405020304" pitchFamily="18" charset="0"/>
                          <a:cs typeface="Times New Roman" panose="02020603050405020304" pitchFamily="18" charset="0"/>
                        </a:rPr>
                      </a:br>
                      <a:r>
                        <a:rPr lang="en-US" sz="2200" dirty="0">
                          <a:solidFill>
                            <a:srgbClr val="000000"/>
                          </a:solidFill>
                          <a:latin typeface="Times New Roman" panose="02020603050405020304" pitchFamily="18" charset="0"/>
                          <a:ea typeface="Times New Roman"/>
                          <a:cs typeface="Times New Roman" panose="02020603050405020304" pitchFamily="18" charset="0"/>
                        </a:rPr>
                        <a:t>Virus detected in serum, Plasma, circulating blood cells and tissues</a:t>
                      </a:r>
                      <a:endParaRPr lang="en-IN" sz="2200" dirty="0">
                        <a:latin typeface="Times New Roman" panose="02020603050405020304" pitchFamily="18" charset="0"/>
                        <a:ea typeface="Calibri"/>
                        <a:cs typeface="Times New Roman" panose="02020603050405020304" pitchFamily="18" charset="0"/>
                      </a:endParaRPr>
                    </a:p>
                    <a:p>
                      <a:pPr algn="ctr">
                        <a:lnSpc>
                          <a:spcPct val="107000"/>
                        </a:lnSpc>
                        <a:spcAft>
                          <a:spcPts val="0"/>
                        </a:spcAft>
                      </a:pPr>
                      <a:br>
                        <a:rPr lang="en-IN" sz="2200" dirty="0">
                          <a:latin typeface="Times New Roman" panose="02020603050405020304" pitchFamily="18" charset="0"/>
                          <a:cs typeface="Times New Roman" panose="02020603050405020304" pitchFamily="18" charset="0"/>
                        </a:rPr>
                      </a:br>
                      <a:r>
                        <a:rPr lang="en-US" sz="2200" dirty="0">
                          <a:solidFill>
                            <a:srgbClr val="000000"/>
                          </a:solidFill>
                          <a:latin typeface="Times New Roman" panose="02020603050405020304" pitchFamily="18" charset="0"/>
                          <a:ea typeface="Times New Roman"/>
                          <a:cs typeface="Times New Roman" panose="02020603050405020304" pitchFamily="18" charset="0"/>
                        </a:rPr>
                        <a:t>Virus isolation</a:t>
                      </a:r>
                      <a:endParaRPr lang="en-IN" sz="2200" dirty="0">
                        <a:latin typeface="Times New Roman" panose="02020603050405020304" pitchFamily="18" charset="0"/>
                        <a:ea typeface="Calibri"/>
                        <a:cs typeface="Times New Roman" panose="02020603050405020304" pitchFamily="18" charset="0"/>
                      </a:endParaRPr>
                    </a:p>
                    <a:p>
                      <a:pPr algn="ctr">
                        <a:lnSpc>
                          <a:spcPct val="107000"/>
                        </a:lnSpc>
                        <a:spcAft>
                          <a:spcPts val="0"/>
                        </a:spcAft>
                      </a:pPr>
                      <a:r>
                        <a:rPr lang="en-US" sz="2200" dirty="0">
                          <a:solidFill>
                            <a:srgbClr val="000000"/>
                          </a:solidFill>
                          <a:latin typeface="Times New Roman" panose="02020603050405020304" pitchFamily="18" charset="0"/>
                          <a:ea typeface="Times New Roman"/>
                          <a:cs typeface="Times New Roman" panose="02020603050405020304" pitchFamily="18" charset="0"/>
                        </a:rPr>
                        <a:t>Nucleic Acid Detection</a:t>
                      </a:r>
                      <a:endParaRPr lang="en-IN" sz="2200" dirty="0">
                        <a:latin typeface="Times New Roman" panose="02020603050405020304" pitchFamily="18" charset="0"/>
                        <a:ea typeface="Calibri"/>
                        <a:cs typeface="Times New Roman" panose="02020603050405020304" pitchFamily="18" charset="0"/>
                      </a:endParaRPr>
                    </a:p>
                    <a:p>
                      <a:pPr algn="ctr">
                        <a:lnSpc>
                          <a:spcPct val="107000"/>
                        </a:lnSpc>
                        <a:spcAft>
                          <a:spcPts val="0"/>
                        </a:spcAft>
                      </a:pPr>
                      <a:r>
                        <a:rPr lang="en-US" sz="2200" b="1" dirty="0">
                          <a:solidFill>
                            <a:srgbClr val="000000"/>
                          </a:solidFill>
                          <a:latin typeface="Times New Roman" panose="02020603050405020304" pitchFamily="18" charset="0"/>
                          <a:ea typeface="Times New Roman"/>
                          <a:cs typeface="Times New Roman" panose="02020603050405020304" pitchFamily="18" charset="0"/>
                        </a:rPr>
                        <a:t>NS1 Antigen Detection </a:t>
                      </a:r>
                      <a:endParaRPr lang="en-IN" sz="2200" dirty="0">
                        <a:latin typeface="Times New Roman" panose="02020603050405020304" pitchFamily="18" charset="0"/>
                        <a:ea typeface="Calibri"/>
                        <a:cs typeface="Times New Roman" panose="02020603050405020304" pitchFamily="18" charset="0"/>
                      </a:endParaRPr>
                    </a:p>
                  </a:txBody>
                  <a:tcPr marL="38576" marR="3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a:txBody>
                    <a:bodyPr/>
                    <a:lstStyle/>
                    <a:p>
                      <a:pPr algn="ctr">
                        <a:lnSpc>
                          <a:spcPct val="107000"/>
                        </a:lnSpc>
                        <a:spcAft>
                          <a:spcPts val="0"/>
                        </a:spcAft>
                      </a:pPr>
                      <a:r>
                        <a:rPr lang="en-US" sz="2200" dirty="0">
                          <a:solidFill>
                            <a:srgbClr val="000000"/>
                          </a:solidFill>
                          <a:latin typeface="Times New Roman" pitchFamily="18" charset="0"/>
                          <a:ea typeface="Times New Roman"/>
                          <a:cs typeface="Times New Roman" pitchFamily="18" charset="0"/>
                        </a:rPr>
                        <a:t>From </a:t>
                      </a:r>
                      <a:r>
                        <a:rPr lang="en-US" sz="2200" b="1" i="1" dirty="0">
                          <a:solidFill>
                            <a:srgbClr val="000000"/>
                          </a:solidFill>
                          <a:latin typeface="Times New Roman" pitchFamily="18" charset="0"/>
                          <a:ea typeface="Times New Roman"/>
                          <a:cs typeface="Times New Roman" pitchFamily="18" charset="0"/>
                        </a:rPr>
                        <a:t>6</a:t>
                      </a:r>
                      <a:r>
                        <a:rPr lang="en-US" sz="2200" b="1" i="1" baseline="30000" dirty="0">
                          <a:solidFill>
                            <a:srgbClr val="000000"/>
                          </a:solidFill>
                          <a:latin typeface="Times New Roman" pitchFamily="18" charset="0"/>
                          <a:ea typeface="Times New Roman"/>
                          <a:cs typeface="Times New Roman" pitchFamily="18" charset="0"/>
                        </a:rPr>
                        <a:t>th</a:t>
                      </a:r>
                      <a:r>
                        <a:rPr lang="en-US" sz="2200" b="1" i="1" dirty="0">
                          <a:solidFill>
                            <a:srgbClr val="000000"/>
                          </a:solidFill>
                          <a:latin typeface="Times New Roman" pitchFamily="18" charset="0"/>
                          <a:ea typeface="Times New Roman"/>
                          <a:cs typeface="Times New Roman" pitchFamily="18" charset="0"/>
                        </a:rPr>
                        <a:t> Day</a:t>
                      </a:r>
                      <a:r>
                        <a:rPr lang="en-US" sz="2200" dirty="0">
                          <a:solidFill>
                            <a:srgbClr val="000000"/>
                          </a:solidFill>
                          <a:latin typeface="Times New Roman" pitchFamily="18" charset="0"/>
                          <a:ea typeface="Times New Roman"/>
                          <a:cs typeface="Times New Roman" pitchFamily="18" charset="0"/>
                        </a:rPr>
                        <a:t> onwards</a:t>
                      </a:r>
                      <a:endParaRPr lang="en-IN" sz="2200" dirty="0">
                        <a:latin typeface="Times New Roman" pitchFamily="18" charset="0"/>
                        <a:ea typeface="Calibri"/>
                        <a:cs typeface="Times New Roman" pitchFamily="18" charset="0"/>
                      </a:endParaRPr>
                    </a:p>
                    <a:p>
                      <a:pPr marL="121920" algn="ctr">
                        <a:lnSpc>
                          <a:spcPct val="107000"/>
                        </a:lnSpc>
                        <a:spcAft>
                          <a:spcPts val="0"/>
                        </a:spcAft>
                      </a:pPr>
                      <a:br>
                        <a:rPr lang="en-IN" sz="2200" dirty="0">
                          <a:latin typeface="Times New Roman" pitchFamily="18" charset="0"/>
                          <a:cs typeface="Times New Roman" pitchFamily="18" charset="0"/>
                        </a:rPr>
                      </a:br>
                      <a:r>
                        <a:rPr lang="en-US" sz="2200" b="1" dirty="0">
                          <a:solidFill>
                            <a:srgbClr val="000000"/>
                          </a:solidFill>
                          <a:latin typeface="Times New Roman" pitchFamily="18" charset="0"/>
                          <a:ea typeface="Times New Roman"/>
                          <a:cs typeface="Times New Roman" pitchFamily="18" charset="0"/>
                        </a:rPr>
                        <a:t>Antibody Detection</a:t>
                      </a:r>
                      <a:endParaRPr lang="en-IN" sz="2200" dirty="0">
                        <a:latin typeface="Times New Roman" pitchFamily="18" charset="0"/>
                        <a:ea typeface="Calibri"/>
                        <a:cs typeface="Times New Roman" pitchFamily="18" charset="0"/>
                      </a:endParaRPr>
                    </a:p>
                    <a:p>
                      <a:pPr marL="121920" algn="ctr">
                        <a:lnSpc>
                          <a:spcPct val="107000"/>
                        </a:lnSpc>
                        <a:spcAft>
                          <a:spcPts val="0"/>
                        </a:spcAft>
                      </a:pPr>
                      <a:r>
                        <a:rPr lang="en-US" sz="2200" dirty="0">
                          <a:solidFill>
                            <a:srgbClr val="000000"/>
                          </a:solidFill>
                          <a:latin typeface="Times New Roman" pitchFamily="18" charset="0"/>
                          <a:ea typeface="Times New Roman"/>
                          <a:cs typeface="Times New Roman" pitchFamily="18" charset="0"/>
                        </a:rPr>
                        <a:t>First antibody to appear –</a:t>
                      </a:r>
                      <a:r>
                        <a:rPr lang="en-US" sz="2200" b="1" dirty="0" err="1">
                          <a:solidFill>
                            <a:srgbClr val="000000"/>
                          </a:solidFill>
                          <a:latin typeface="Times New Roman" pitchFamily="18" charset="0"/>
                          <a:ea typeface="Times New Roman"/>
                          <a:cs typeface="Times New Roman" pitchFamily="18" charset="0"/>
                        </a:rPr>
                        <a:t>IgM</a:t>
                      </a:r>
                      <a:endParaRPr lang="en-IN" sz="2200" dirty="0">
                        <a:latin typeface="Times New Roman" pitchFamily="18" charset="0"/>
                        <a:ea typeface="Calibri"/>
                        <a:cs typeface="Times New Roman" pitchFamily="18" charset="0"/>
                      </a:endParaRPr>
                    </a:p>
                    <a:p>
                      <a:pPr marL="121920" algn="ctr">
                        <a:lnSpc>
                          <a:spcPct val="107000"/>
                        </a:lnSpc>
                        <a:spcAft>
                          <a:spcPts val="0"/>
                        </a:spcAft>
                      </a:pPr>
                      <a:r>
                        <a:rPr lang="en-US" sz="2200" dirty="0">
                          <a:solidFill>
                            <a:srgbClr val="000000"/>
                          </a:solidFill>
                          <a:latin typeface="Times New Roman" pitchFamily="18" charset="0"/>
                          <a:ea typeface="Times New Roman"/>
                          <a:cs typeface="Times New Roman" pitchFamily="18" charset="0"/>
                        </a:rPr>
                        <a:t>Secondary Antibody – </a:t>
                      </a:r>
                      <a:r>
                        <a:rPr lang="en-US" sz="2200" dirty="0" err="1">
                          <a:solidFill>
                            <a:srgbClr val="000000"/>
                          </a:solidFill>
                          <a:latin typeface="Times New Roman" pitchFamily="18" charset="0"/>
                          <a:ea typeface="Times New Roman"/>
                          <a:cs typeface="Times New Roman" pitchFamily="18" charset="0"/>
                        </a:rPr>
                        <a:t>IgG</a:t>
                      </a:r>
                      <a:endParaRPr lang="en-IN" sz="2200" dirty="0">
                        <a:latin typeface="Times New Roman" pitchFamily="18" charset="0"/>
                        <a:ea typeface="Calibri"/>
                        <a:cs typeface="Times New Roman" pitchFamily="18" charset="0"/>
                      </a:endParaRPr>
                    </a:p>
                  </a:txBody>
                  <a:tcPr marL="38576" marR="3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DD6EE"/>
                    </a:solidFill>
                  </a:tcPr>
                </a:tc>
                <a:extLst>
                  <a:ext uri="{0D108BD9-81ED-4DB2-BD59-A6C34878D82A}">
                    <a16:rowId xmlns:a16="http://schemas.microsoft.com/office/drawing/2014/main" val="10000"/>
                  </a:ext>
                </a:extLst>
              </a:tr>
              <a:tr h="2537715">
                <a:tc gridSpan="2">
                  <a:txBody>
                    <a:bodyPr/>
                    <a:lstStyle/>
                    <a:p>
                      <a:pPr marL="0" indent="0" algn="ctr">
                        <a:lnSpc>
                          <a:spcPct val="120000"/>
                        </a:lnSpc>
                        <a:spcAft>
                          <a:spcPts val="0"/>
                        </a:spcAft>
                        <a:buFont typeface="Arial" panose="020B0604020202020204" pitchFamily="34" charset="0"/>
                        <a:buNone/>
                      </a:pPr>
                      <a:endParaRPr lang="en-US" sz="2800" b="0" i="0" u="none" kern="1200" dirty="0">
                        <a:solidFill>
                          <a:schemeClr val="tx1"/>
                        </a:solidFill>
                        <a:effectLst/>
                        <a:latin typeface="Times New Roman" panose="02020603050405020304" pitchFamily="18" charset="0"/>
                        <a:ea typeface="+mn-ea"/>
                        <a:cs typeface="Times New Roman" panose="02020603050405020304" pitchFamily="18" charset="0"/>
                      </a:endParaRPr>
                    </a:p>
                    <a:p>
                      <a:pPr marL="0" indent="0" algn="ctr">
                        <a:lnSpc>
                          <a:spcPct val="120000"/>
                        </a:lnSpc>
                        <a:spcAft>
                          <a:spcPts val="0"/>
                        </a:spcAft>
                        <a:buFont typeface="Arial" panose="020B0604020202020204" pitchFamily="34" charset="0"/>
                        <a:buNone/>
                      </a:pPr>
                      <a:r>
                        <a:rPr lang="en-US" sz="2800" b="1" i="0" u="sng" kern="1200" dirty="0">
                          <a:solidFill>
                            <a:srgbClr val="C00000"/>
                          </a:solidFill>
                          <a:effectLst/>
                          <a:latin typeface="Times New Roman" panose="02020603050405020304" pitchFamily="18" charset="0"/>
                          <a:ea typeface="+mn-ea"/>
                          <a:cs typeface="Times New Roman" panose="02020603050405020304" pitchFamily="18" charset="0"/>
                        </a:rPr>
                        <a:t>For practical purposes any</a:t>
                      </a:r>
                      <a:r>
                        <a:rPr lang="en-US" sz="2800" b="1" i="0" u="sng" kern="1200" baseline="0" dirty="0">
                          <a:solidFill>
                            <a:srgbClr val="C00000"/>
                          </a:solidFill>
                          <a:effectLst/>
                          <a:latin typeface="Times New Roman" panose="02020603050405020304" pitchFamily="18" charset="0"/>
                          <a:ea typeface="+mn-ea"/>
                          <a:cs typeface="Times New Roman" panose="02020603050405020304" pitchFamily="18" charset="0"/>
                        </a:rPr>
                        <a:t> one of the </a:t>
                      </a:r>
                      <a:r>
                        <a:rPr lang="en-US" sz="2800" b="1" i="0" u="sng" kern="1200" dirty="0">
                          <a:solidFill>
                            <a:srgbClr val="C00000"/>
                          </a:solidFill>
                          <a:effectLst/>
                          <a:latin typeface="Times New Roman" panose="02020603050405020304" pitchFamily="18" charset="0"/>
                          <a:ea typeface="+mn-ea"/>
                          <a:cs typeface="Times New Roman" panose="02020603050405020304" pitchFamily="18" charset="0"/>
                        </a:rPr>
                        <a:t>NS1Ag and IgM assays is confirmatory for diagnosis of Dengue if done through ELISA method</a:t>
                      </a:r>
                    </a:p>
                  </a:txBody>
                  <a:tcPr marL="38576" marR="3857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IN"/>
                    </a:p>
                  </a:txBody>
                  <a:tcPr/>
                </a:tc>
                <a:extLst>
                  <a:ext uri="{0D108BD9-81ED-4DB2-BD59-A6C34878D82A}">
                    <a16:rowId xmlns:a16="http://schemas.microsoft.com/office/drawing/2014/main" val="10001"/>
                  </a:ext>
                </a:extLst>
              </a:tr>
            </a:tbl>
          </a:graphicData>
        </a:graphic>
      </p:graphicFrame>
      <p:sp>
        <p:nvSpPr>
          <p:cNvPr id="2" name="Down Arrow 1"/>
          <p:cNvSpPr/>
          <p:nvPr/>
        </p:nvSpPr>
        <p:spPr>
          <a:xfrm>
            <a:off x="3952860" y="1571612"/>
            <a:ext cx="214314"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prstClr val="white"/>
              </a:solidFill>
              <a:latin typeface="Calibri"/>
            </a:endParaRPr>
          </a:p>
        </p:txBody>
      </p:sp>
      <p:sp>
        <p:nvSpPr>
          <p:cNvPr id="9" name="Down Arrow 8"/>
          <p:cNvSpPr/>
          <p:nvPr/>
        </p:nvSpPr>
        <p:spPr>
          <a:xfrm>
            <a:off x="3952860" y="2571744"/>
            <a:ext cx="214314"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prstClr val="white"/>
              </a:solidFill>
              <a:latin typeface="Calibri"/>
            </a:endParaRPr>
          </a:p>
        </p:txBody>
      </p:sp>
      <p:sp>
        <p:nvSpPr>
          <p:cNvPr id="10" name="Down Arrow 9"/>
          <p:cNvSpPr/>
          <p:nvPr/>
        </p:nvSpPr>
        <p:spPr>
          <a:xfrm>
            <a:off x="7953388" y="1214422"/>
            <a:ext cx="285752"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prstClr val="white"/>
              </a:solidFill>
              <a:latin typeface="Calibri"/>
            </a:endParaRPr>
          </a:p>
        </p:txBody>
      </p:sp>
    </p:spTree>
    <p:extLst>
      <p:ext uri="{BB962C8B-B14F-4D97-AF65-F5344CB8AC3E}">
        <p14:creationId xmlns:p14="http://schemas.microsoft.com/office/powerpoint/2010/main" val="2640858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1919536" y="980728"/>
            <a:ext cx="8280920" cy="5688632"/>
          </a:xfrm>
          <a:prstGeom prst="rect">
            <a:avLst/>
          </a:prstGeom>
          <a:solidFill>
            <a:schemeClr val="accent4">
              <a:lumMod val="40000"/>
              <a:lumOff val="60000"/>
            </a:schemeClr>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eaLnBrk="0" fontAlgn="base" hangingPunct="0">
              <a:spcBef>
                <a:spcPct val="0"/>
              </a:spcBef>
              <a:spcAft>
                <a:spcPts val="600"/>
              </a:spcAft>
            </a:pPr>
            <a:r>
              <a:rPr lang="en-US" altLang="en-US" sz="2400" b="1" dirty="0">
                <a:solidFill>
                  <a:prstClr val="black"/>
                </a:solidFill>
                <a:latin typeface="Times New Roman" panose="02020603050405020304" pitchFamily="18" charset="0"/>
                <a:cs typeface="Times New Roman" panose="02020603050405020304" pitchFamily="18" charset="0"/>
              </a:rPr>
              <a:t>Warning signs in dengue fever</a:t>
            </a:r>
            <a:endParaRPr lang="en-IN" altLang="en-US" sz="2400" b="1" dirty="0">
              <a:solidFill>
                <a:prstClr val="black"/>
              </a:solidFill>
              <a:latin typeface="Times New Roman" panose="02020603050405020304" pitchFamily="18" charset="0"/>
              <a:cs typeface="Times New Roman" panose="02020603050405020304" pitchFamily="18" charset="0"/>
            </a:endParaRPr>
          </a:p>
          <a:p>
            <a:pPr eaLnBrk="0" fontAlgn="base" hangingPunct="0">
              <a:spcBef>
                <a:spcPct val="0"/>
              </a:spcBef>
              <a:spcAft>
                <a:spcPct val="0"/>
              </a:spcAft>
              <a:buFont typeface="Symbol" panose="05050102010706020507" pitchFamily="18" charset="2"/>
              <a:buChar char="·"/>
            </a:pPr>
            <a:r>
              <a:rPr lang="en-GB" altLang="en-US" sz="2400" dirty="0">
                <a:solidFill>
                  <a:prstClr val="black"/>
                </a:solidFill>
                <a:latin typeface="Times New Roman" panose="02020603050405020304" pitchFamily="18" charset="0"/>
                <a:cs typeface="Times New Roman" panose="02020603050405020304" pitchFamily="18" charset="0"/>
              </a:rPr>
              <a:t>Bleeding: epistaxis, scanty haemoptysis, hematemesis, gum bleeding, black coloured stools, excessive menstrual bleeding, dark-coloured urine or haematuria.</a:t>
            </a:r>
          </a:p>
          <a:p>
            <a:pPr eaLnBrk="0" fontAlgn="base" hangingPunct="0">
              <a:lnSpc>
                <a:spcPct val="114000"/>
              </a:lnSpc>
              <a:spcBef>
                <a:spcPct val="0"/>
              </a:spcBef>
              <a:spcAft>
                <a:spcPct val="0"/>
              </a:spcAft>
              <a:buFont typeface="Symbol" panose="05050102010706020507" pitchFamily="18" charset="2"/>
              <a:buChar char="·"/>
            </a:pPr>
            <a:r>
              <a:rPr lang="en-GB" altLang="en-US" sz="2400" dirty="0">
                <a:solidFill>
                  <a:prstClr val="black"/>
                </a:solidFill>
                <a:latin typeface="Times New Roman" panose="02020603050405020304" pitchFamily="18" charset="0"/>
                <a:cs typeface="Times New Roman" panose="02020603050405020304" pitchFamily="18" charset="0"/>
              </a:rPr>
              <a:t>Lethargy and/or restlessness; sudden behavioural changes</a:t>
            </a:r>
          </a:p>
          <a:p>
            <a:pPr eaLnBrk="0" fontAlgn="base" hangingPunct="0">
              <a:lnSpc>
                <a:spcPct val="114000"/>
              </a:lnSpc>
              <a:spcBef>
                <a:spcPct val="0"/>
              </a:spcBef>
              <a:spcAft>
                <a:spcPct val="0"/>
              </a:spcAft>
              <a:buFont typeface="Symbol" panose="05050102010706020507" pitchFamily="18" charset="2"/>
              <a:buChar char="·"/>
            </a:pPr>
            <a:r>
              <a:rPr lang="en-GB" altLang="en-US" sz="2400" dirty="0">
                <a:solidFill>
                  <a:prstClr val="black"/>
                </a:solidFill>
                <a:latin typeface="Times New Roman" panose="02020603050405020304" pitchFamily="18" charset="0"/>
                <a:cs typeface="Times New Roman" panose="02020603050405020304" pitchFamily="18" charset="0"/>
              </a:rPr>
              <a:t>Convulsions.</a:t>
            </a:r>
          </a:p>
          <a:p>
            <a:pPr eaLnBrk="0" fontAlgn="base" hangingPunct="0">
              <a:lnSpc>
                <a:spcPct val="114000"/>
              </a:lnSpc>
              <a:spcBef>
                <a:spcPct val="0"/>
              </a:spcBef>
              <a:spcAft>
                <a:spcPct val="0"/>
              </a:spcAft>
              <a:buFont typeface="Symbol" panose="05050102010706020507" pitchFamily="18" charset="2"/>
              <a:buChar char="·"/>
            </a:pPr>
            <a:r>
              <a:rPr lang="en-GB" altLang="en-US" sz="2400" dirty="0">
                <a:solidFill>
                  <a:prstClr val="black"/>
                </a:solidFill>
                <a:latin typeface="Times New Roman" panose="02020603050405020304" pitchFamily="18" charset="0"/>
                <a:cs typeface="Times New Roman" panose="02020603050405020304" pitchFamily="18" charset="0"/>
              </a:rPr>
              <a:t>Difficulty in breathing or palpitation or breathlessness.</a:t>
            </a:r>
          </a:p>
          <a:p>
            <a:pPr eaLnBrk="0" fontAlgn="base" hangingPunct="0">
              <a:lnSpc>
                <a:spcPct val="114000"/>
              </a:lnSpc>
              <a:spcBef>
                <a:spcPct val="0"/>
              </a:spcBef>
              <a:spcAft>
                <a:spcPct val="0"/>
              </a:spcAft>
              <a:buFont typeface="Symbol" panose="05050102010706020507" pitchFamily="18" charset="2"/>
              <a:buChar char="·"/>
            </a:pPr>
            <a:r>
              <a:rPr lang="en-GB" altLang="en-US" sz="2400" dirty="0">
                <a:solidFill>
                  <a:prstClr val="black"/>
                </a:solidFill>
                <a:latin typeface="Times New Roman" panose="02020603050405020304" pitchFamily="18" charset="0"/>
                <a:cs typeface="Times New Roman" panose="02020603050405020304" pitchFamily="18" charset="0"/>
              </a:rPr>
              <a:t>Persistent vomiting &gt;3 times a day.</a:t>
            </a:r>
          </a:p>
          <a:p>
            <a:pPr eaLnBrk="0" fontAlgn="base" hangingPunct="0">
              <a:lnSpc>
                <a:spcPct val="114000"/>
              </a:lnSpc>
              <a:spcBef>
                <a:spcPct val="0"/>
              </a:spcBef>
              <a:spcAft>
                <a:spcPct val="0"/>
              </a:spcAft>
              <a:buFont typeface="Symbol" panose="05050102010706020507" pitchFamily="18" charset="2"/>
              <a:buChar char="·"/>
            </a:pPr>
            <a:r>
              <a:rPr lang="en-GB" altLang="en-US" sz="2400" dirty="0">
                <a:solidFill>
                  <a:prstClr val="black"/>
                </a:solidFill>
                <a:latin typeface="Times New Roman" panose="02020603050405020304" pitchFamily="18" charset="0"/>
                <a:cs typeface="Times New Roman" panose="02020603050405020304" pitchFamily="18" charset="0"/>
              </a:rPr>
              <a:t>Severe abdominal pain</a:t>
            </a:r>
          </a:p>
          <a:p>
            <a:pPr eaLnBrk="0" fontAlgn="base" hangingPunct="0">
              <a:lnSpc>
                <a:spcPct val="114000"/>
              </a:lnSpc>
              <a:spcBef>
                <a:spcPct val="0"/>
              </a:spcBef>
              <a:spcAft>
                <a:spcPct val="0"/>
              </a:spcAft>
              <a:buFont typeface="Symbol" panose="05050102010706020507" pitchFamily="18" charset="2"/>
              <a:buChar char="·"/>
            </a:pPr>
            <a:r>
              <a:rPr lang="en-GB" altLang="en-US" sz="2400" dirty="0">
                <a:solidFill>
                  <a:prstClr val="black"/>
                </a:solidFill>
                <a:latin typeface="Times New Roman" panose="02020603050405020304" pitchFamily="18" charset="0"/>
                <a:cs typeface="Times New Roman" panose="02020603050405020304" pitchFamily="18" charset="0"/>
              </a:rPr>
              <a:t>Postural hypotension - dizziness.</a:t>
            </a:r>
          </a:p>
          <a:p>
            <a:pPr eaLnBrk="0" fontAlgn="base" hangingPunct="0">
              <a:lnSpc>
                <a:spcPct val="114000"/>
              </a:lnSpc>
              <a:spcBef>
                <a:spcPct val="0"/>
              </a:spcBef>
              <a:spcAft>
                <a:spcPct val="0"/>
              </a:spcAft>
              <a:buFont typeface="Symbol" panose="05050102010706020507" pitchFamily="18" charset="2"/>
              <a:buChar char="·"/>
            </a:pPr>
            <a:r>
              <a:rPr lang="en-GB" altLang="en-US" sz="2400" dirty="0">
                <a:solidFill>
                  <a:prstClr val="black"/>
                </a:solidFill>
                <a:latin typeface="Times New Roman" panose="02020603050405020304" pitchFamily="18" charset="0"/>
                <a:cs typeface="Times New Roman" panose="02020603050405020304" pitchFamily="18" charset="0"/>
              </a:rPr>
              <a:t>Pale, cold clammy extremities.</a:t>
            </a:r>
            <a:endParaRPr lang="en-IN" altLang="en-US" sz="2400" dirty="0">
              <a:solidFill>
                <a:prstClr val="black"/>
              </a:solidFill>
              <a:latin typeface="Times New Roman" panose="02020603050405020304" pitchFamily="18" charset="0"/>
              <a:cs typeface="Times New Roman" panose="02020603050405020304" pitchFamily="18" charset="0"/>
            </a:endParaRPr>
          </a:p>
          <a:p>
            <a:pPr eaLnBrk="0" fontAlgn="base" hangingPunct="0">
              <a:lnSpc>
                <a:spcPct val="114000"/>
              </a:lnSpc>
              <a:spcBef>
                <a:spcPct val="0"/>
              </a:spcBef>
              <a:spcAft>
                <a:spcPts val="600"/>
              </a:spcAft>
              <a:buFont typeface="Symbol" panose="05050102010706020507" pitchFamily="18" charset="2"/>
              <a:buChar char="·"/>
            </a:pPr>
            <a:r>
              <a:rPr lang="en-GB" altLang="en-US" sz="2400" dirty="0">
                <a:solidFill>
                  <a:prstClr val="black"/>
                </a:solidFill>
                <a:latin typeface="Times New Roman" panose="02020603050405020304" pitchFamily="18" charset="0"/>
                <a:cs typeface="Times New Roman" panose="02020603050405020304" pitchFamily="18" charset="0"/>
              </a:rPr>
              <a:t>Not able to drink and no urine output for 4-6 h or urine output less than 0.5 ml/kg/h.</a:t>
            </a:r>
          </a:p>
        </p:txBody>
      </p:sp>
      <p:sp>
        <p:nvSpPr>
          <p:cNvPr id="4" name="TextBox 3"/>
          <p:cNvSpPr txBox="1"/>
          <p:nvPr/>
        </p:nvSpPr>
        <p:spPr>
          <a:xfrm>
            <a:off x="1919536" y="214409"/>
            <a:ext cx="8280920" cy="646331"/>
          </a:xfrm>
          <a:prstGeom prst="rect">
            <a:avLst/>
          </a:prstGeom>
          <a:solidFill>
            <a:schemeClr val="accent1">
              <a:lumMod val="50000"/>
            </a:schemeClr>
          </a:solidFill>
        </p:spPr>
        <p:txBody>
          <a:bodyPr wrap="square" rtlCol="0">
            <a:spAutoFit/>
          </a:bodyPr>
          <a:lstStyle/>
          <a:p>
            <a:pPr algn="ctr"/>
            <a:r>
              <a:rPr lang="en-IN" sz="3600" dirty="0">
                <a:solidFill>
                  <a:prstClr val="white"/>
                </a:solidFill>
                <a:latin typeface="Times New Roman" panose="02020603050405020304" pitchFamily="18" charset="0"/>
                <a:cs typeface="Times New Roman" panose="02020603050405020304" pitchFamily="18" charset="0"/>
              </a:rPr>
              <a:t>Warning and danger signs of</a:t>
            </a:r>
            <a:r>
              <a:rPr lang="en-IN" sz="3600" b="1" dirty="0">
                <a:solidFill>
                  <a:prstClr val="white"/>
                </a:solidFill>
                <a:latin typeface="Times New Roman" panose="02020603050405020304" pitchFamily="18" charset="0"/>
                <a:cs typeface="Times New Roman" panose="02020603050405020304" pitchFamily="18" charset="0"/>
              </a:rPr>
              <a:t> </a:t>
            </a:r>
            <a:r>
              <a:rPr lang="en-IN" sz="3600" dirty="0">
                <a:solidFill>
                  <a:prstClr val="white"/>
                </a:solidFill>
                <a:latin typeface="Times New Roman" panose="02020603050405020304" pitchFamily="18" charset="0"/>
                <a:cs typeface="Times New Roman" panose="02020603050405020304" pitchFamily="18" charset="0"/>
              </a:rPr>
              <a:t>dengue fever</a:t>
            </a:r>
          </a:p>
        </p:txBody>
      </p:sp>
    </p:spTree>
    <p:extLst>
      <p:ext uri="{BB962C8B-B14F-4D97-AF65-F5344CB8AC3E}">
        <p14:creationId xmlns:p14="http://schemas.microsoft.com/office/powerpoint/2010/main" val="948163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19538" y="214409"/>
            <a:ext cx="8352928" cy="646331"/>
          </a:xfrm>
          <a:prstGeom prst="rect">
            <a:avLst/>
          </a:prstGeom>
          <a:solidFill>
            <a:schemeClr val="accent1">
              <a:lumMod val="50000"/>
            </a:schemeClr>
          </a:solidFill>
        </p:spPr>
        <p:txBody>
          <a:bodyPr wrap="square" rtlCol="0">
            <a:spAutoFit/>
          </a:bodyPr>
          <a:lstStyle/>
          <a:p>
            <a:pPr algn="ctr"/>
            <a:r>
              <a:rPr lang="en-IN" sz="3600" dirty="0">
                <a:solidFill>
                  <a:prstClr val="white"/>
                </a:solidFill>
                <a:latin typeface="Times New Roman" panose="02020603050405020304" pitchFamily="18" charset="0"/>
                <a:cs typeface="Times New Roman" panose="02020603050405020304" pitchFamily="18" charset="0"/>
              </a:rPr>
              <a:t>Warning and danger signs of</a:t>
            </a:r>
            <a:r>
              <a:rPr lang="en-IN" sz="3600" b="1" dirty="0">
                <a:solidFill>
                  <a:prstClr val="white"/>
                </a:solidFill>
                <a:latin typeface="Times New Roman" panose="02020603050405020304" pitchFamily="18" charset="0"/>
                <a:cs typeface="Times New Roman" panose="02020603050405020304" pitchFamily="18" charset="0"/>
              </a:rPr>
              <a:t> </a:t>
            </a:r>
            <a:r>
              <a:rPr lang="en-IN" sz="3600" dirty="0">
                <a:solidFill>
                  <a:prstClr val="white"/>
                </a:solidFill>
                <a:latin typeface="Times New Roman" panose="02020603050405020304" pitchFamily="18" charset="0"/>
                <a:cs typeface="Times New Roman" panose="02020603050405020304" pitchFamily="18" charset="0"/>
              </a:rPr>
              <a:t>dengue fever</a:t>
            </a:r>
          </a:p>
        </p:txBody>
      </p:sp>
      <p:sp>
        <p:nvSpPr>
          <p:cNvPr id="3" name="TextBox 2"/>
          <p:cNvSpPr txBox="1"/>
          <p:nvPr/>
        </p:nvSpPr>
        <p:spPr>
          <a:xfrm>
            <a:off x="1919536" y="1117482"/>
            <a:ext cx="8280920" cy="3031599"/>
          </a:xfrm>
          <a:prstGeom prst="rect">
            <a:avLst/>
          </a:prstGeom>
          <a:noFill/>
        </p:spPr>
        <p:txBody>
          <a:bodyPr wrap="square" rtlCol="0">
            <a:spAutoFit/>
          </a:bodyPr>
          <a:lstStyle/>
          <a:p>
            <a:pPr marL="342900" indent="-342900" eaLnBrk="0" fontAlgn="base" hangingPunct="0">
              <a:spcBef>
                <a:spcPct val="0"/>
              </a:spcBef>
              <a:spcAft>
                <a:spcPts val="600"/>
              </a:spcAft>
              <a:buFont typeface="Wingdings" panose="05000000000000000000" pitchFamily="2" charset="2"/>
              <a:buChar char="Ø"/>
            </a:pPr>
            <a:r>
              <a:rPr lang="en-GB" altLang="en-US" sz="2400" b="1" u="sng" dirty="0">
                <a:solidFill>
                  <a:prstClr val="black"/>
                </a:solidFill>
                <a:latin typeface="Times New Roman" panose="02020603050405020304" pitchFamily="18" charset="0"/>
                <a:cs typeface="Times New Roman" panose="02020603050405020304" pitchFamily="18" charset="0"/>
              </a:rPr>
              <a:t>Additional danger signs for clinicians</a:t>
            </a:r>
          </a:p>
          <a:p>
            <a:pPr lvl="1" eaLnBrk="0" fontAlgn="base" hangingPunct="0">
              <a:spcBef>
                <a:spcPct val="0"/>
              </a:spcBef>
              <a:spcAft>
                <a:spcPct val="0"/>
              </a:spcAft>
              <a:buFont typeface="Symbol" panose="05050102010706020507" pitchFamily="18" charset="2"/>
              <a:buChar char="·"/>
            </a:pPr>
            <a:r>
              <a:rPr lang="en-GB" altLang="en-US" sz="2400" dirty="0">
                <a:solidFill>
                  <a:prstClr val="black"/>
                </a:solidFill>
                <a:latin typeface="Times New Roman" panose="02020603050405020304" pitchFamily="18" charset="0"/>
                <a:cs typeface="Times New Roman" panose="02020603050405020304" pitchFamily="18" charset="0"/>
              </a:rPr>
              <a:t>Enlarged and/or tender liver</a:t>
            </a:r>
          </a:p>
          <a:p>
            <a:pPr lvl="1" eaLnBrk="0" fontAlgn="base" hangingPunct="0">
              <a:spcBef>
                <a:spcPct val="0"/>
              </a:spcBef>
              <a:spcAft>
                <a:spcPct val="0"/>
              </a:spcAft>
              <a:buFont typeface="Symbol" panose="05050102010706020507" pitchFamily="18" charset="2"/>
              <a:buChar char="·"/>
            </a:pPr>
            <a:r>
              <a:rPr lang="en-GB" altLang="en-US" sz="2400" dirty="0">
                <a:solidFill>
                  <a:prstClr val="black"/>
                </a:solidFill>
                <a:latin typeface="Times New Roman" panose="02020603050405020304" pitchFamily="18" charset="0"/>
                <a:cs typeface="Times New Roman" panose="02020603050405020304" pitchFamily="18" charset="0"/>
              </a:rPr>
              <a:t>Rising haematocrit together with rapid fall in platelet count.</a:t>
            </a:r>
          </a:p>
          <a:p>
            <a:pPr lvl="1" eaLnBrk="0" fontAlgn="base" hangingPunct="0">
              <a:spcBef>
                <a:spcPct val="0"/>
              </a:spcBef>
              <a:spcAft>
                <a:spcPct val="0"/>
              </a:spcAft>
              <a:buFont typeface="Symbol" panose="05050102010706020507" pitchFamily="18" charset="2"/>
              <a:buChar char="·"/>
            </a:pPr>
            <a:r>
              <a:rPr lang="en-GB" altLang="en-US" sz="2400" dirty="0">
                <a:solidFill>
                  <a:prstClr val="black"/>
                </a:solidFill>
                <a:latin typeface="Times New Roman" panose="02020603050405020304" pitchFamily="18" charset="0"/>
                <a:cs typeface="Times New Roman" panose="02020603050405020304" pitchFamily="18" charset="0"/>
              </a:rPr>
              <a:t>Metabolic acidosis.</a:t>
            </a:r>
          </a:p>
          <a:p>
            <a:pPr lvl="1" eaLnBrk="0" fontAlgn="base" hangingPunct="0">
              <a:spcBef>
                <a:spcPct val="0"/>
              </a:spcBef>
              <a:spcAft>
                <a:spcPct val="0"/>
              </a:spcAft>
              <a:buFont typeface="Symbol" panose="05050102010706020507" pitchFamily="18" charset="2"/>
              <a:buChar char="·"/>
            </a:pPr>
            <a:r>
              <a:rPr lang="en-GB" altLang="en-US" sz="2400" dirty="0">
                <a:solidFill>
                  <a:prstClr val="black"/>
                </a:solidFill>
                <a:latin typeface="Times New Roman" panose="02020603050405020304" pitchFamily="18" charset="0"/>
                <a:cs typeface="Times New Roman" panose="02020603050405020304" pitchFamily="18" charset="0"/>
              </a:rPr>
              <a:t>Derangement of liver/ kidney function tests.</a:t>
            </a:r>
          </a:p>
          <a:p>
            <a:pPr lvl="1" eaLnBrk="0" fontAlgn="base" hangingPunct="0">
              <a:spcBef>
                <a:spcPct val="0"/>
              </a:spcBef>
              <a:spcAft>
                <a:spcPct val="0"/>
              </a:spcAft>
              <a:buFont typeface="Symbol" panose="05050102010706020507" pitchFamily="18" charset="2"/>
              <a:buChar char="·"/>
            </a:pPr>
            <a:r>
              <a:rPr lang="en-GB" altLang="en-US" sz="2400" dirty="0">
                <a:solidFill>
                  <a:prstClr val="black"/>
                </a:solidFill>
                <a:latin typeface="Times New Roman" panose="02020603050405020304" pitchFamily="18" charset="0"/>
                <a:cs typeface="Times New Roman" panose="02020603050405020304" pitchFamily="18" charset="0"/>
              </a:rPr>
              <a:t>Pleural effusion/ ascites/ gall bladder oedema clinically or by imaging.</a:t>
            </a:r>
            <a:endParaRPr lang="en-US" altLang="en-US" sz="2400" dirty="0">
              <a:solidFill>
                <a:prstClr val="black"/>
              </a:solidFill>
              <a:latin typeface="Times New Roman" panose="02020603050405020304" pitchFamily="18" charset="0"/>
              <a:cs typeface="Times New Roman" panose="02020603050405020304" pitchFamily="18" charset="0"/>
            </a:endParaRPr>
          </a:p>
          <a:p>
            <a:endParaRPr lang="en-US" dirty="0">
              <a:solidFill>
                <a:prstClr val="black"/>
              </a:solidFill>
              <a:latin typeface="Calibri"/>
            </a:endParaRPr>
          </a:p>
        </p:txBody>
      </p:sp>
      <p:sp>
        <p:nvSpPr>
          <p:cNvPr id="4" name="Text Box 2"/>
          <p:cNvSpPr txBox="1">
            <a:spLocks noChangeArrowheads="1"/>
          </p:cNvSpPr>
          <p:nvPr/>
        </p:nvSpPr>
        <p:spPr bwMode="auto">
          <a:xfrm>
            <a:off x="2135562" y="4365281"/>
            <a:ext cx="8136904" cy="2008961"/>
          </a:xfrm>
          <a:prstGeom prst="rect">
            <a:avLst/>
          </a:prstGeom>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pPr eaLnBrk="0" fontAlgn="base" hangingPunct="0">
              <a:spcBef>
                <a:spcPct val="0"/>
              </a:spcBef>
              <a:spcAft>
                <a:spcPts val="800"/>
              </a:spcAft>
            </a:pPr>
            <a:r>
              <a:rPr lang="en-US" altLang="en-US" sz="2400" b="1" u="sng"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KEY POINTS</a:t>
            </a:r>
            <a:r>
              <a:rPr lang="en-US" altLang="en-US" sz="2400" b="1" dirty="0">
                <a:solidFill>
                  <a:prstClr val="black"/>
                </a:solidFill>
                <a:latin typeface="Times New Roman" panose="02020603050405020304" pitchFamily="18" charset="0"/>
                <a:cs typeface="Times New Roman" panose="02020603050405020304" pitchFamily="18" charset="0"/>
              </a:rPr>
              <a:t>:</a:t>
            </a:r>
          </a:p>
          <a:p>
            <a:pPr lvl="1" eaLnBrk="0" fontAlgn="base" hangingPunct="0">
              <a:spcBef>
                <a:spcPct val="0"/>
              </a:spcBef>
              <a:spcAft>
                <a:spcPct val="0"/>
              </a:spcAft>
              <a:buFont typeface="Symbol" panose="05050102010706020507" pitchFamily="18" charset="2"/>
              <a:buChar char="·"/>
            </a:pPr>
            <a:r>
              <a:rPr lang="en-GB" altLang="en-US" sz="2400" dirty="0">
                <a:solidFill>
                  <a:prstClr val="black"/>
                </a:solidFill>
                <a:latin typeface="Times New Roman" panose="02020603050405020304" pitchFamily="18" charset="0"/>
                <a:cs typeface="Times New Roman" panose="02020603050405020304" pitchFamily="18" charset="0"/>
              </a:rPr>
              <a:t>Warning signs between days 3 and 7 of illness.</a:t>
            </a:r>
          </a:p>
          <a:p>
            <a:pPr lvl="1" eaLnBrk="0" fontAlgn="base" hangingPunct="0">
              <a:spcBef>
                <a:spcPct val="0"/>
              </a:spcBef>
              <a:spcAft>
                <a:spcPct val="0"/>
              </a:spcAft>
              <a:buFont typeface="Symbol" panose="05050102010706020507" pitchFamily="18" charset="2"/>
              <a:buChar char="·"/>
            </a:pPr>
            <a:r>
              <a:rPr lang="en-GB" altLang="en-US" sz="2400" dirty="0">
                <a:solidFill>
                  <a:prstClr val="black"/>
                </a:solidFill>
                <a:latin typeface="Times New Roman" panose="02020603050405020304" pitchFamily="18" charset="0"/>
                <a:cs typeface="Times New Roman" panose="02020603050405020304" pitchFamily="18" charset="0"/>
              </a:rPr>
              <a:t>Increased capillary permeability causing plasma leakage is the main pathophysiology.</a:t>
            </a:r>
          </a:p>
          <a:p>
            <a:pPr lvl="1" eaLnBrk="0" fontAlgn="base" hangingPunct="0">
              <a:spcBef>
                <a:spcPct val="0"/>
              </a:spcBef>
              <a:spcAft>
                <a:spcPct val="0"/>
              </a:spcAft>
              <a:buFont typeface="Symbol" panose="05050102010706020507" pitchFamily="18" charset="2"/>
              <a:buChar char="·"/>
            </a:pPr>
            <a:r>
              <a:rPr lang="en-GB" altLang="en-US" sz="2400" dirty="0">
                <a:solidFill>
                  <a:prstClr val="black"/>
                </a:solidFill>
                <a:latin typeface="Times New Roman" panose="02020603050405020304" pitchFamily="18" charset="0"/>
                <a:cs typeface="Times New Roman" panose="02020603050405020304" pitchFamily="18" charset="0"/>
              </a:rPr>
              <a:t>A rising haematocrit is the earliest sign of plasma leakage</a:t>
            </a:r>
            <a:endParaRPr lang="en-US" altLang="en-US" sz="2400"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14040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49EC1-5CA1-4ED2-86B6-D554E99C2FBD}"/>
              </a:ext>
            </a:extLst>
          </p:cNvPr>
          <p:cNvSpPr>
            <a:spLocks noGrp="1"/>
          </p:cNvSpPr>
          <p:nvPr>
            <p:ph type="title"/>
          </p:nvPr>
        </p:nvSpPr>
        <p:spPr/>
        <p:txBody>
          <a:bodyPr>
            <a:normAutofit/>
          </a:bodyPr>
          <a:lstStyle/>
          <a:p>
            <a:r>
              <a:rPr lang="en-US" sz="3200" b="1" dirty="0">
                <a:effectLst/>
                <a:latin typeface="Calibri" panose="020F0502020204030204" pitchFamily="34" charset="0"/>
                <a:ea typeface="Calibri" panose="020F0502020204030204" pitchFamily="34" charset="0"/>
              </a:rPr>
              <a:t>Various risk factors associated with severe disease of dengue</a:t>
            </a:r>
            <a:endParaRPr lang="en-GB" sz="6600" dirty="0"/>
          </a:p>
        </p:txBody>
      </p:sp>
      <p:sp>
        <p:nvSpPr>
          <p:cNvPr id="5" name="Rectangle 2">
            <a:extLst>
              <a:ext uri="{FF2B5EF4-FFF2-40B4-BE49-F238E27FC236}">
                <a16:creationId xmlns:a16="http://schemas.microsoft.com/office/drawing/2014/main" id="{F6689FA6-3CEC-4A69-9E33-B0A3CB3C147B}"/>
              </a:ext>
            </a:extLst>
          </p:cNvPr>
          <p:cNvSpPr>
            <a:spLocks noChangeArrowheads="1"/>
          </p:cNvSpPr>
          <p:nvPr/>
        </p:nvSpPr>
        <p:spPr bwMode="auto">
          <a:xfrm>
            <a:off x="3109913" y="39116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6" name="Diagram 5">
            <a:extLst>
              <a:ext uri="{FF2B5EF4-FFF2-40B4-BE49-F238E27FC236}">
                <a16:creationId xmlns:a16="http://schemas.microsoft.com/office/drawing/2014/main" id="{312921BF-D4C8-4D5C-9878-8D16E5E75B70}"/>
              </a:ext>
            </a:extLst>
          </p:cNvPr>
          <p:cNvGraphicFramePr/>
          <p:nvPr>
            <p:extLst>
              <p:ext uri="{D42A27DB-BD31-4B8C-83A1-F6EECF244321}">
                <p14:modId xmlns:p14="http://schemas.microsoft.com/office/powerpoint/2010/main" val="3395745267"/>
              </p:ext>
            </p:extLst>
          </p:nvPr>
        </p:nvGraphicFramePr>
        <p:xfrm>
          <a:off x="609600" y="1727936"/>
          <a:ext cx="11094720" cy="47464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Rectangle 3">
            <a:extLst>
              <a:ext uri="{FF2B5EF4-FFF2-40B4-BE49-F238E27FC236}">
                <a16:creationId xmlns:a16="http://schemas.microsoft.com/office/drawing/2014/main" id="{BC0D0ADA-3C0E-4461-8055-877FABF68EEC}"/>
              </a:ext>
            </a:extLst>
          </p:cNvPr>
          <p:cNvSpPr>
            <a:spLocks noChangeArrowheads="1"/>
          </p:cNvSpPr>
          <p:nvPr/>
        </p:nvSpPr>
        <p:spPr bwMode="auto">
          <a:xfrm>
            <a:off x="3109913" y="646588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2536409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D5FF7F0-4F70-4DB2-B4A3-62CE3B7ED7D9}"/>
              </a:ext>
            </a:extLst>
          </p:cNvPr>
          <p:cNvSpPr>
            <a:spLocks noGrp="1"/>
          </p:cNvSpPr>
          <p:nvPr>
            <p:ph type="title"/>
          </p:nvPr>
        </p:nvSpPr>
        <p:spPr/>
        <p:txBody>
          <a:bodyPr/>
          <a:lstStyle/>
          <a:p>
            <a:r>
              <a:rPr lang="en-IN" dirty="0"/>
              <a:t> </a:t>
            </a:r>
          </a:p>
        </p:txBody>
      </p:sp>
      <p:graphicFrame>
        <p:nvGraphicFramePr>
          <p:cNvPr id="4" name="Content Placeholder 3">
            <a:extLst>
              <a:ext uri="{FF2B5EF4-FFF2-40B4-BE49-F238E27FC236}">
                <a16:creationId xmlns:a16="http://schemas.microsoft.com/office/drawing/2014/main" id="{13784597-68E8-45DA-8816-69FD89773559}"/>
              </a:ext>
            </a:extLst>
          </p:cNvPr>
          <p:cNvGraphicFramePr>
            <a:graphicFrameLocks noGrp="1"/>
          </p:cNvGraphicFramePr>
          <p:nvPr>
            <p:ph idx="1"/>
          </p:nvPr>
        </p:nvGraphicFramePr>
        <p:xfrm>
          <a:off x="1703526" y="182249"/>
          <a:ext cx="8784977" cy="6485065"/>
        </p:xfrm>
        <a:graphic>
          <a:graphicData uri="http://schemas.openxmlformats.org/drawingml/2006/table">
            <a:tbl>
              <a:tblPr firstRow="1" firstCol="1" bandRow="1">
                <a:tableStyleId>{5C22544A-7EE6-4342-B048-85BDC9FD1C3A}</a:tableStyleId>
              </a:tblPr>
              <a:tblGrid>
                <a:gridCol w="2645285">
                  <a:extLst>
                    <a:ext uri="{9D8B030D-6E8A-4147-A177-3AD203B41FA5}">
                      <a16:colId xmlns:a16="http://schemas.microsoft.com/office/drawing/2014/main" val="3916519551"/>
                    </a:ext>
                  </a:extLst>
                </a:gridCol>
                <a:gridCol w="6139692">
                  <a:extLst>
                    <a:ext uri="{9D8B030D-6E8A-4147-A177-3AD203B41FA5}">
                      <a16:colId xmlns:a16="http://schemas.microsoft.com/office/drawing/2014/main" val="4282748379"/>
                    </a:ext>
                  </a:extLst>
                </a:gridCol>
              </a:tblGrid>
              <a:tr h="715772">
                <a:tc gridSpan="2">
                  <a:txBody>
                    <a:bodyPr/>
                    <a:lstStyle/>
                    <a:p>
                      <a:pPr algn="ctr">
                        <a:lnSpc>
                          <a:spcPct val="126000"/>
                        </a:lnSpc>
                        <a:spcAft>
                          <a:spcPts val="0"/>
                        </a:spcAft>
                      </a:pPr>
                      <a:r>
                        <a:rPr lang="en-GB" sz="2800" dirty="0">
                          <a:effectLst/>
                          <a:latin typeface="Times New Roman" panose="02020603050405020304" pitchFamily="18" charset="0"/>
                          <a:cs typeface="Times New Roman" panose="02020603050405020304" pitchFamily="18" charset="0"/>
                        </a:rPr>
                        <a:t>Admission criteria</a:t>
                      </a:r>
                      <a:endParaRPr lang="en-IN"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26000"/>
                        </a:lnSpc>
                        <a:spcAft>
                          <a:spcPts val="0"/>
                        </a:spcAft>
                      </a:pPr>
                      <a:r>
                        <a:rPr lang="en-GB" sz="2200" dirty="0">
                          <a:effectLst/>
                          <a:latin typeface="Times New Roman" panose="02020603050405020304" pitchFamily="18" charset="0"/>
                          <a:cs typeface="Times New Roman" panose="02020603050405020304" pitchFamily="18" charset="0"/>
                        </a:rPr>
                        <a:t> </a:t>
                      </a: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8576" marR="38576" marT="0" marB="0" anchor="ctr">
                    <a:solidFill>
                      <a:schemeClr val="accent1">
                        <a:lumMod val="50000"/>
                      </a:schemeClr>
                    </a:solidFill>
                  </a:tcPr>
                </a:tc>
                <a:tc hMerge="1">
                  <a:txBody>
                    <a:bodyPr/>
                    <a:lstStyle/>
                    <a:p>
                      <a:pPr algn="just">
                        <a:lnSpc>
                          <a:spcPct val="126000"/>
                        </a:lnSpc>
                        <a:spcAft>
                          <a:spcPts val="0"/>
                        </a:spcAft>
                      </a:pP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212786756"/>
                  </a:ext>
                </a:extLst>
              </a:tr>
              <a:tr h="918481">
                <a:tc>
                  <a:txBody>
                    <a:bodyPr/>
                    <a:lstStyle/>
                    <a:p>
                      <a:pPr algn="ctr">
                        <a:lnSpc>
                          <a:spcPct val="126000"/>
                        </a:lnSpc>
                        <a:spcAft>
                          <a:spcPts val="0"/>
                        </a:spcAft>
                      </a:pPr>
                      <a:r>
                        <a:rPr lang="en-GB" sz="2200" dirty="0">
                          <a:effectLst/>
                          <a:latin typeface="Times New Roman" panose="02020603050405020304" pitchFamily="18" charset="0"/>
                          <a:cs typeface="Times New Roman" panose="02020603050405020304" pitchFamily="18" charset="0"/>
                        </a:rPr>
                        <a:t>Warning signs</a:t>
                      </a: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8576" marR="38576" marT="0" marB="0" anchor="ctr"/>
                </a:tc>
                <a:tc>
                  <a:txBody>
                    <a:bodyPr/>
                    <a:lstStyle/>
                    <a:p>
                      <a:pPr algn="just">
                        <a:lnSpc>
                          <a:spcPct val="126000"/>
                        </a:lnSpc>
                        <a:spcAft>
                          <a:spcPts val="0"/>
                        </a:spcAft>
                      </a:pPr>
                      <a:r>
                        <a:rPr lang="en-GB" sz="2200" dirty="0">
                          <a:effectLst/>
                          <a:latin typeface="Times New Roman" panose="02020603050405020304" pitchFamily="18" charset="0"/>
                          <a:cs typeface="Times New Roman" panose="02020603050405020304" pitchFamily="18" charset="0"/>
                        </a:rPr>
                        <a:t>Persistent high grade fever (≥38.5</a:t>
                      </a:r>
                      <a:r>
                        <a:rPr lang="en-GB" sz="2200" baseline="30000" dirty="0">
                          <a:effectLst/>
                          <a:latin typeface="Times New Roman" panose="02020603050405020304" pitchFamily="18" charset="0"/>
                          <a:cs typeface="Times New Roman" panose="02020603050405020304" pitchFamily="18" charset="0"/>
                        </a:rPr>
                        <a:t>o</a:t>
                      </a:r>
                      <a:r>
                        <a:rPr lang="en-GB" sz="2200" dirty="0">
                          <a:effectLst/>
                          <a:latin typeface="Times New Roman" panose="02020603050405020304" pitchFamily="18" charset="0"/>
                          <a:cs typeface="Times New Roman" panose="02020603050405020304" pitchFamily="18" charset="0"/>
                        </a:rPr>
                        <a:t> C). Any of the warning signs including sudden drop of temperature</a:t>
                      </a: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8576" marR="38576" marT="0" marB="0"/>
                </a:tc>
                <a:extLst>
                  <a:ext uri="{0D108BD9-81ED-4DB2-BD59-A6C34878D82A}">
                    <a16:rowId xmlns:a16="http://schemas.microsoft.com/office/drawing/2014/main" val="938469111"/>
                  </a:ext>
                </a:extLst>
              </a:tr>
              <a:tr h="2574273">
                <a:tc>
                  <a:txBody>
                    <a:bodyPr/>
                    <a:lstStyle/>
                    <a:p>
                      <a:pPr algn="ctr">
                        <a:lnSpc>
                          <a:spcPct val="126000"/>
                        </a:lnSpc>
                        <a:spcAft>
                          <a:spcPts val="0"/>
                        </a:spcAft>
                      </a:pPr>
                      <a:r>
                        <a:rPr lang="en-GB" sz="2200" dirty="0">
                          <a:effectLst/>
                          <a:latin typeface="Times New Roman" panose="02020603050405020304" pitchFamily="18" charset="0"/>
                          <a:cs typeface="Times New Roman" panose="02020603050405020304" pitchFamily="18" charset="0"/>
                        </a:rPr>
                        <a:t>Signs and symptoms</a:t>
                      </a:r>
                      <a:endParaRPr lang="en-IN" sz="2200" dirty="0">
                        <a:effectLst/>
                        <a:latin typeface="Times New Roman" panose="02020603050405020304" pitchFamily="18" charset="0"/>
                        <a:cs typeface="Times New Roman" panose="02020603050405020304" pitchFamily="18" charset="0"/>
                      </a:endParaRPr>
                    </a:p>
                    <a:p>
                      <a:pPr algn="ctr">
                        <a:lnSpc>
                          <a:spcPct val="126000"/>
                        </a:lnSpc>
                        <a:spcAft>
                          <a:spcPts val="0"/>
                        </a:spcAft>
                      </a:pPr>
                      <a:r>
                        <a:rPr lang="en-GB" sz="2200" dirty="0">
                          <a:effectLst/>
                          <a:latin typeface="Times New Roman" panose="02020603050405020304" pitchFamily="18" charset="0"/>
                          <a:cs typeface="Times New Roman" panose="02020603050405020304" pitchFamily="18" charset="0"/>
                        </a:rPr>
                        <a:t>related to hypotension</a:t>
                      </a:r>
                      <a:endParaRPr lang="en-IN" sz="2200" dirty="0">
                        <a:effectLst/>
                        <a:latin typeface="Times New Roman" panose="02020603050405020304" pitchFamily="18" charset="0"/>
                        <a:cs typeface="Times New Roman" panose="02020603050405020304" pitchFamily="18" charset="0"/>
                      </a:endParaRPr>
                    </a:p>
                    <a:p>
                      <a:pPr algn="ctr">
                        <a:lnSpc>
                          <a:spcPct val="126000"/>
                        </a:lnSpc>
                        <a:spcAft>
                          <a:spcPts val="0"/>
                        </a:spcAft>
                      </a:pPr>
                      <a:r>
                        <a:rPr lang="en-GB" sz="2200" dirty="0">
                          <a:effectLst/>
                          <a:latin typeface="Times New Roman" panose="02020603050405020304" pitchFamily="18" charset="0"/>
                          <a:cs typeface="Times New Roman" panose="02020603050405020304" pitchFamily="18" charset="0"/>
                        </a:rPr>
                        <a:t>(possible plasma</a:t>
                      </a:r>
                      <a:endParaRPr lang="en-IN" sz="2200" dirty="0">
                        <a:effectLst/>
                        <a:latin typeface="Times New Roman" panose="02020603050405020304" pitchFamily="18" charset="0"/>
                        <a:cs typeface="Times New Roman" panose="02020603050405020304" pitchFamily="18" charset="0"/>
                      </a:endParaRPr>
                    </a:p>
                    <a:p>
                      <a:pPr algn="ctr">
                        <a:lnSpc>
                          <a:spcPct val="126000"/>
                        </a:lnSpc>
                        <a:spcAft>
                          <a:spcPts val="0"/>
                        </a:spcAft>
                      </a:pPr>
                      <a:r>
                        <a:rPr lang="en-GB" sz="2200" dirty="0">
                          <a:effectLst/>
                          <a:latin typeface="Times New Roman" panose="02020603050405020304" pitchFamily="18" charset="0"/>
                          <a:cs typeface="Times New Roman" panose="02020603050405020304" pitchFamily="18" charset="0"/>
                        </a:rPr>
                        <a:t>leakage)</a:t>
                      </a: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8576" marR="38576" marT="0" marB="0" anchor="ctr"/>
                </a:tc>
                <a:tc>
                  <a:txBody>
                    <a:bodyPr/>
                    <a:lstStyle/>
                    <a:p>
                      <a:pPr algn="just">
                        <a:lnSpc>
                          <a:spcPct val="126000"/>
                        </a:lnSpc>
                        <a:spcAft>
                          <a:spcPts val="0"/>
                        </a:spcAft>
                      </a:pPr>
                      <a:r>
                        <a:rPr lang="en-GB" sz="2200" dirty="0">
                          <a:effectLst/>
                          <a:latin typeface="Times New Roman" panose="02020603050405020304" pitchFamily="18" charset="0"/>
                          <a:cs typeface="Times New Roman" panose="02020603050405020304" pitchFamily="18" charset="0"/>
                        </a:rPr>
                        <a:t>-Dehydrated patient, unable to tolerate oral fluids</a:t>
                      </a:r>
                      <a:endParaRPr lang="en-IN" sz="2200" dirty="0">
                        <a:effectLst/>
                        <a:latin typeface="Times New Roman" panose="02020603050405020304" pitchFamily="18" charset="0"/>
                        <a:cs typeface="Times New Roman" panose="02020603050405020304" pitchFamily="18" charset="0"/>
                      </a:endParaRPr>
                    </a:p>
                    <a:p>
                      <a:pPr algn="just">
                        <a:lnSpc>
                          <a:spcPct val="126000"/>
                        </a:lnSpc>
                        <a:spcAft>
                          <a:spcPts val="0"/>
                        </a:spcAft>
                      </a:pPr>
                      <a:r>
                        <a:rPr lang="en-GB" sz="2200" dirty="0">
                          <a:effectLst/>
                          <a:latin typeface="Times New Roman" panose="02020603050405020304" pitchFamily="18" charset="0"/>
                          <a:cs typeface="Times New Roman" panose="02020603050405020304" pitchFamily="18" charset="0"/>
                        </a:rPr>
                        <a:t>-Dizziness or postural hypotension</a:t>
                      </a:r>
                      <a:endParaRPr lang="en-IN" sz="2200" dirty="0">
                        <a:effectLst/>
                        <a:latin typeface="Times New Roman" panose="02020603050405020304" pitchFamily="18" charset="0"/>
                        <a:cs typeface="Times New Roman" panose="02020603050405020304" pitchFamily="18" charset="0"/>
                      </a:endParaRPr>
                    </a:p>
                    <a:p>
                      <a:pPr algn="just">
                        <a:lnSpc>
                          <a:spcPct val="126000"/>
                        </a:lnSpc>
                        <a:spcAft>
                          <a:spcPts val="0"/>
                        </a:spcAft>
                      </a:pPr>
                      <a:r>
                        <a:rPr lang="en-GB" sz="2200" dirty="0">
                          <a:effectLst/>
                          <a:latin typeface="Times New Roman" panose="02020603050405020304" pitchFamily="18" charset="0"/>
                          <a:cs typeface="Times New Roman" panose="02020603050405020304" pitchFamily="18" charset="0"/>
                        </a:rPr>
                        <a:t>-Profuse perspiration, fainting, prostration during </a:t>
                      </a:r>
                      <a:r>
                        <a:rPr lang="en-GB" sz="2200" dirty="0" err="1">
                          <a:effectLst/>
                          <a:latin typeface="Times New Roman" panose="02020603050405020304" pitchFamily="18" charset="0"/>
                          <a:cs typeface="Times New Roman" panose="02020603050405020304" pitchFamily="18" charset="0"/>
                        </a:rPr>
                        <a:t>defervescence</a:t>
                      </a:r>
                      <a:endParaRPr lang="en-IN" sz="2200" dirty="0">
                        <a:effectLst/>
                        <a:latin typeface="Times New Roman" panose="02020603050405020304" pitchFamily="18" charset="0"/>
                        <a:cs typeface="Times New Roman" panose="02020603050405020304" pitchFamily="18" charset="0"/>
                      </a:endParaRPr>
                    </a:p>
                    <a:p>
                      <a:pPr algn="just">
                        <a:lnSpc>
                          <a:spcPct val="126000"/>
                        </a:lnSpc>
                        <a:spcAft>
                          <a:spcPts val="0"/>
                        </a:spcAft>
                      </a:pPr>
                      <a:r>
                        <a:rPr lang="en-GB" sz="2200" dirty="0">
                          <a:effectLst/>
                          <a:latin typeface="Times New Roman" panose="02020603050405020304" pitchFamily="18" charset="0"/>
                          <a:cs typeface="Times New Roman" panose="02020603050405020304" pitchFamily="18" charset="0"/>
                        </a:rPr>
                        <a:t>-Hypotension or cold extremities </a:t>
                      </a:r>
                    </a:p>
                    <a:p>
                      <a:pPr algn="just">
                        <a:lnSpc>
                          <a:spcPct val="126000"/>
                        </a:lnSpc>
                        <a:spcAft>
                          <a:spcPts val="0"/>
                        </a:spcAft>
                      </a:pPr>
                      <a:r>
                        <a:rPr lang="en-GB" sz="2200" dirty="0">
                          <a:effectLst/>
                          <a:latin typeface="Times New Roman" panose="02020603050405020304" pitchFamily="18" charset="0"/>
                          <a:cs typeface="Times New Roman" panose="02020603050405020304" pitchFamily="18" charset="0"/>
                        </a:rPr>
                        <a:t>-Difficulty in breathing or deep sighing breaths</a:t>
                      </a: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8576" marR="38576" marT="0" marB="0"/>
                </a:tc>
                <a:extLst>
                  <a:ext uri="{0D108BD9-81ED-4DB2-BD59-A6C34878D82A}">
                    <a16:rowId xmlns:a16="http://schemas.microsoft.com/office/drawing/2014/main" val="3678610235"/>
                  </a:ext>
                </a:extLst>
              </a:tr>
              <a:tr h="2002637">
                <a:tc>
                  <a:txBody>
                    <a:bodyPr/>
                    <a:lstStyle/>
                    <a:p>
                      <a:pPr algn="ctr">
                        <a:lnSpc>
                          <a:spcPct val="126000"/>
                        </a:lnSpc>
                        <a:spcAft>
                          <a:spcPts val="0"/>
                        </a:spcAft>
                      </a:pPr>
                      <a:r>
                        <a:rPr lang="en-GB" sz="2200" dirty="0">
                          <a:effectLst/>
                          <a:latin typeface="Times New Roman" panose="02020603050405020304" pitchFamily="18" charset="0"/>
                          <a:cs typeface="Times New Roman" panose="02020603050405020304" pitchFamily="18" charset="0"/>
                        </a:rPr>
                        <a:t>Bleeding</a:t>
                      </a:r>
                      <a:endParaRPr lang="en-IN" sz="2200" dirty="0">
                        <a:effectLst/>
                        <a:latin typeface="Times New Roman" panose="02020603050405020304" pitchFamily="18" charset="0"/>
                        <a:cs typeface="Times New Roman" panose="02020603050405020304" pitchFamily="18" charset="0"/>
                      </a:endParaRPr>
                    </a:p>
                    <a:p>
                      <a:pPr algn="ctr">
                        <a:lnSpc>
                          <a:spcPct val="126000"/>
                        </a:lnSpc>
                        <a:spcAft>
                          <a:spcPts val="0"/>
                        </a:spcAft>
                      </a:pPr>
                      <a:r>
                        <a:rPr lang="en-GB" sz="2200" dirty="0">
                          <a:effectLst/>
                          <a:latin typeface="Times New Roman" panose="02020603050405020304" pitchFamily="18" charset="0"/>
                          <a:cs typeface="Times New Roman" panose="02020603050405020304" pitchFamily="18" charset="0"/>
                        </a:rPr>
                        <a:t>Organ impairment</a:t>
                      </a: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8576" marR="38576" marT="0" marB="0" anchor="ctr"/>
                </a:tc>
                <a:tc>
                  <a:txBody>
                    <a:bodyPr/>
                    <a:lstStyle/>
                    <a:p>
                      <a:pPr algn="just">
                        <a:lnSpc>
                          <a:spcPct val="126000"/>
                        </a:lnSpc>
                        <a:spcAft>
                          <a:spcPts val="0"/>
                        </a:spcAft>
                      </a:pPr>
                      <a:r>
                        <a:rPr lang="en-GB" sz="2200" dirty="0">
                          <a:effectLst/>
                          <a:latin typeface="Times New Roman" panose="02020603050405020304" pitchFamily="18" charset="0"/>
                          <a:cs typeface="Times New Roman" panose="02020603050405020304" pitchFamily="18" charset="0"/>
                        </a:rPr>
                        <a:t>-Spontaneous bleeding, independent of the platelet count</a:t>
                      </a:r>
                      <a:endParaRPr lang="en-IN" sz="2200" dirty="0">
                        <a:effectLst/>
                        <a:latin typeface="Times New Roman" panose="02020603050405020304" pitchFamily="18" charset="0"/>
                        <a:cs typeface="Times New Roman" panose="02020603050405020304" pitchFamily="18" charset="0"/>
                      </a:endParaRPr>
                    </a:p>
                    <a:p>
                      <a:pPr algn="just">
                        <a:lnSpc>
                          <a:spcPct val="126000"/>
                        </a:lnSpc>
                        <a:spcAft>
                          <a:spcPts val="0"/>
                        </a:spcAft>
                      </a:pPr>
                      <a:r>
                        <a:rPr lang="en-GB" sz="2200" dirty="0">
                          <a:effectLst/>
                          <a:latin typeface="Times New Roman" panose="02020603050405020304" pitchFamily="18" charset="0"/>
                          <a:cs typeface="Times New Roman" panose="02020603050405020304" pitchFamily="18" charset="0"/>
                        </a:rPr>
                        <a:t>-Renal, hepatic, neurological or cardiac dysfunction</a:t>
                      </a:r>
                      <a:endParaRPr lang="en-IN" sz="2200" dirty="0">
                        <a:effectLst/>
                        <a:latin typeface="Times New Roman" panose="02020603050405020304" pitchFamily="18" charset="0"/>
                        <a:cs typeface="Times New Roman" panose="02020603050405020304" pitchFamily="18" charset="0"/>
                      </a:endParaRPr>
                    </a:p>
                    <a:p>
                      <a:pPr algn="just">
                        <a:lnSpc>
                          <a:spcPct val="126000"/>
                        </a:lnSpc>
                        <a:spcAft>
                          <a:spcPts val="0"/>
                        </a:spcAft>
                      </a:pPr>
                      <a:r>
                        <a:rPr lang="en-GB" sz="2200" dirty="0">
                          <a:effectLst/>
                          <a:latin typeface="Times New Roman" panose="02020603050405020304" pitchFamily="18" charset="0"/>
                          <a:cs typeface="Times New Roman" panose="02020603050405020304" pitchFamily="18" charset="0"/>
                        </a:rPr>
                        <a:t>– enlarged, tender liver, although not yet in shock</a:t>
                      </a:r>
                      <a:endParaRPr lang="en-IN" sz="2200" dirty="0">
                        <a:effectLst/>
                        <a:latin typeface="Times New Roman" panose="02020603050405020304" pitchFamily="18" charset="0"/>
                        <a:cs typeface="Times New Roman" panose="02020603050405020304" pitchFamily="18" charset="0"/>
                      </a:endParaRPr>
                    </a:p>
                    <a:p>
                      <a:pPr algn="just">
                        <a:lnSpc>
                          <a:spcPct val="126000"/>
                        </a:lnSpc>
                        <a:spcAft>
                          <a:spcPts val="0"/>
                        </a:spcAft>
                      </a:pPr>
                      <a:r>
                        <a:rPr lang="en-GB" sz="2200" dirty="0">
                          <a:effectLst/>
                          <a:latin typeface="Times New Roman" panose="02020603050405020304" pitchFamily="18" charset="0"/>
                          <a:cs typeface="Times New Roman" panose="02020603050405020304" pitchFamily="18" charset="0"/>
                        </a:rPr>
                        <a:t>– chest pain or respiratory distress, cyanosis</a:t>
                      </a: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8576" marR="38576" marT="0" marB="0"/>
                </a:tc>
                <a:extLst>
                  <a:ext uri="{0D108BD9-81ED-4DB2-BD59-A6C34878D82A}">
                    <a16:rowId xmlns:a16="http://schemas.microsoft.com/office/drawing/2014/main" val="636092644"/>
                  </a:ext>
                </a:extLst>
              </a:tr>
            </a:tbl>
          </a:graphicData>
        </a:graphic>
      </p:graphicFrame>
    </p:spTree>
    <p:extLst>
      <p:ext uri="{BB962C8B-B14F-4D97-AF65-F5344CB8AC3E}">
        <p14:creationId xmlns:p14="http://schemas.microsoft.com/office/powerpoint/2010/main" val="768398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D5FF7F0-4F70-4DB2-B4A3-62CE3B7ED7D9}"/>
              </a:ext>
            </a:extLst>
          </p:cNvPr>
          <p:cNvSpPr>
            <a:spLocks noGrp="1"/>
          </p:cNvSpPr>
          <p:nvPr>
            <p:ph type="title"/>
          </p:nvPr>
        </p:nvSpPr>
        <p:spPr/>
        <p:txBody>
          <a:bodyPr/>
          <a:lstStyle/>
          <a:p>
            <a:r>
              <a:rPr lang="en-IN" dirty="0"/>
              <a:t> </a:t>
            </a:r>
          </a:p>
        </p:txBody>
      </p:sp>
      <p:graphicFrame>
        <p:nvGraphicFramePr>
          <p:cNvPr id="4" name="Content Placeholder 3">
            <a:extLst>
              <a:ext uri="{FF2B5EF4-FFF2-40B4-BE49-F238E27FC236}">
                <a16:creationId xmlns:a16="http://schemas.microsoft.com/office/drawing/2014/main" id="{13784597-68E8-45DA-8816-69FD89773559}"/>
              </a:ext>
            </a:extLst>
          </p:cNvPr>
          <p:cNvGraphicFramePr>
            <a:graphicFrameLocks noGrp="1"/>
          </p:cNvGraphicFramePr>
          <p:nvPr>
            <p:ph idx="1"/>
          </p:nvPr>
        </p:nvGraphicFramePr>
        <p:xfrm>
          <a:off x="1703514" y="-19702"/>
          <a:ext cx="8784975" cy="6757497"/>
        </p:xfrm>
        <a:graphic>
          <a:graphicData uri="http://schemas.openxmlformats.org/drawingml/2006/table">
            <a:tbl>
              <a:tblPr firstRow="1" firstCol="1" bandRow="1">
                <a:tableStyleId>{5C22544A-7EE6-4342-B048-85BDC9FD1C3A}</a:tableStyleId>
              </a:tblPr>
              <a:tblGrid>
                <a:gridCol w="2645284">
                  <a:extLst>
                    <a:ext uri="{9D8B030D-6E8A-4147-A177-3AD203B41FA5}">
                      <a16:colId xmlns:a16="http://schemas.microsoft.com/office/drawing/2014/main" val="3916519551"/>
                    </a:ext>
                  </a:extLst>
                </a:gridCol>
                <a:gridCol w="6139691">
                  <a:extLst>
                    <a:ext uri="{9D8B030D-6E8A-4147-A177-3AD203B41FA5}">
                      <a16:colId xmlns:a16="http://schemas.microsoft.com/office/drawing/2014/main" val="4282748379"/>
                    </a:ext>
                  </a:extLst>
                </a:gridCol>
              </a:tblGrid>
              <a:tr h="906282">
                <a:tc gridSpan="2">
                  <a:txBody>
                    <a:bodyPr/>
                    <a:lstStyle/>
                    <a:p>
                      <a:pPr algn="ctr">
                        <a:lnSpc>
                          <a:spcPct val="126000"/>
                        </a:lnSpc>
                        <a:spcAft>
                          <a:spcPts val="0"/>
                        </a:spcAft>
                      </a:pPr>
                      <a:r>
                        <a:rPr lang="en-GB" sz="2800" dirty="0">
                          <a:effectLst/>
                          <a:latin typeface="Times New Roman" panose="02020603050405020304" pitchFamily="18" charset="0"/>
                          <a:cs typeface="Times New Roman" panose="02020603050405020304" pitchFamily="18" charset="0"/>
                        </a:rPr>
                        <a:t>Admission criteria</a:t>
                      </a:r>
                      <a:endParaRPr lang="en-IN"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26000"/>
                        </a:lnSpc>
                        <a:spcAft>
                          <a:spcPts val="0"/>
                        </a:spcAft>
                      </a:pPr>
                      <a:r>
                        <a:rPr lang="en-GB" sz="2200" dirty="0">
                          <a:effectLst/>
                          <a:latin typeface="Times New Roman" panose="02020603050405020304" pitchFamily="18" charset="0"/>
                          <a:cs typeface="Times New Roman" panose="02020603050405020304" pitchFamily="18" charset="0"/>
                        </a:rPr>
                        <a:t> </a:t>
                      </a: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8576" marR="38576" marT="0" marB="0" anchor="ctr">
                    <a:solidFill>
                      <a:schemeClr val="accent1">
                        <a:lumMod val="50000"/>
                      </a:schemeClr>
                    </a:solidFill>
                  </a:tcPr>
                </a:tc>
                <a:tc hMerge="1">
                  <a:txBody>
                    <a:bodyPr/>
                    <a:lstStyle/>
                    <a:p>
                      <a:pPr algn="just">
                        <a:lnSpc>
                          <a:spcPct val="126000"/>
                        </a:lnSpc>
                        <a:spcAft>
                          <a:spcPts val="0"/>
                        </a:spcAft>
                      </a:pP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51435" marR="51435" marT="0" marB="0"/>
                </a:tc>
                <a:extLst>
                  <a:ext uri="{0D108BD9-81ED-4DB2-BD59-A6C34878D82A}">
                    <a16:rowId xmlns:a16="http://schemas.microsoft.com/office/drawing/2014/main" val="212786756"/>
                  </a:ext>
                </a:extLst>
              </a:tr>
              <a:tr h="1625102">
                <a:tc>
                  <a:txBody>
                    <a:bodyPr/>
                    <a:lstStyle/>
                    <a:p>
                      <a:pPr algn="ctr">
                        <a:lnSpc>
                          <a:spcPct val="126000"/>
                        </a:lnSpc>
                        <a:spcAft>
                          <a:spcPts val="0"/>
                        </a:spcAft>
                      </a:pPr>
                      <a:r>
                        <a:rPr lang="en-GB" sz="2200" dirty="0">
                          <a:effectLst/>
                          <a:latin typeface="Times New Roman" panose="02020603050405020304" pitchFamily="18" charset="0"/>
                          <a:cs typeface="Times New Roman" panose="02020603050405020304" pitchFamily="18" charset="0"/>
                        </a:rPr>
                        <a:t>Findings through</a:t>
                      </a:r>
                      <a:endParaRPr lang="en-IN" sz="2200" dirty="0">
                        <a:effectLst/>
                        <a:latin typeface="Times New Roman" panose="02020603050405020304" pitchFamily="18" charset="0"/>
                        <a:cs typeface="Times New Roman" panose="02020603050405020304" pitchFamily="18" charset="0"/>
                      </a:endParaRPr>
                    </a:p>
                    <a:p>
                      <a:pPr algn="ctr">
                        <a:lnSpc>
                          <a:spcPct val="126000"/>
                        </a:lnSpc>
                        <a:spcAft>
                          <a:spcPts val="0"/>
                        </a:spcAft>
                      </a:pPr>
                      <a:r>
                        <a:rPr lang="en-GB" sz="2200" dirty="0">
                          <a:effectLst/>
                          <a:latin typeface="Times New Roman" panose="02020603050405020304" pitchFamily="18" charset="0"/>
                          <a:cs typeface="Times New Roman" panose="02020603050405020304" pitchFamily="18" charset="0"/>
                        </a:rPr>
                        <a:t>further Investigations</a:t>
                      </a: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8576" marR="38576" marT="0" marB="0" anchor="ctr"/>
                </a:tc>
                <a:tc>
                  <a:txBody>
                    <a:bodyPr/>
                    <a:lstStyle/>
                    <a:p>
                      <a:pPr algn="just">
                        <a:lnSpc>
                          <a:spcPct val="126000"/>
                        </a:lnSpc>
                        <a:spcAft>
                          <a:spcPts val="0"/>
                        </a:spcAft>
                      </a:pPr>
                      <a:r>
                        <a:rPr lang="en-GB" sz="2200" dirty="0">
                          <a:effectLst/>
                          <a:latin typeface="Times New Roman" panose="02020603050405020304" pitchFamily="18" charset="0"/>
                          <a:cs typeface="Times New Roman" panose="02020603050405020304" pitchFamily="18" charset="0"/>
                        </a:rPr>
                        <a:t>-Rising haematocrit</a:t>
                      </a:r>
                      <a:endParaRPr lang="en-IN" sz="2200" dirty="0">
                        <a:effectLst/>
                        <a:latin typeface="Times New Roman" panose="02020603050405020304" pitchFamily="18" charset="0"/>
                        <a:cs typeface="Times New Roman" panose="02020603050405020304" pitchFamily="18" charset="0"/>
                      </a:endParaRPr>
                    </a:p>
                    <a:p>
                      <a:pPr algn="just">
                        <a:lnSpc>
                          <a:spcPct val="126000"/>
                        </a:lnSpc>
                        <a:spcAft>
                          <a:spcPts val="0"/>
                        </a:spcAft>
                      </a:pPr>
                      <a:r>
                        <a:rPr lang="en-GB" sz="2200" dirty="0">
                          <a:effectLst/>
                          <a:latin typeface="Times New Roman" panose="02020603050405020304" pitchFamily="18" charset="0"/>
                          <a:cs typeface="Times New Roman" panose="02020603050405020304" pitchFamily="18" charset="0"/>
                        </a:rPr>
                        <a:t>-Pleural effusion, </a:t>
                      </a:r>
                    </a:p>
                    <a:p>
                      <a:pPr algn="just">
                        <a:lnSpc>
                          <a:spcPct val="126000"/>
                        </a:lnSpc>
                        <a:spcAft>
                          <a:spcPts val="0"/>
                        </a:spcAft>
                      </a:pPr>
                      <a:r>
                        <a:rPr lang="en-GB" sz="2200" dirty="0">
                          <a:effectLst/>
                          <a:latin typeface="Times New Roman" panose="02020603050405020304" pitchFamily="18" charset="0"/>
                          <a:cs typeface="Times New Roman" panose="02020603050405020304" pitchFamily="18" charset="0"/>
                        </a:rPr>
                        <a:t>-Ascites or asymptomatic gall-bladder thickening (in USG)</a:t>
                      </a: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8576" marR="38576" marT="0" marB="0"/>
                </a:tc>
                <a:extLst>
                  <a:ext uri="{0D108BD9-81ED-4DB2-BD59-A6C34878D82A}">
                    <a16:rowId xmlns:a16="http://schemas.microsoft.com/office/drawing/2014/main" val="1126177584"/>
                  </a:ext>
                </a:extLst>
              </a:tr>
              <a:tr h="2873529">
                <a:tc>
                  <a:txBody>
                    <a:bodyPr/>
                    <a:lstStyle/>
                    <a:p>
                      <a:pPr algn="ctr">
                        <a:lnSpc>
                          <a:spcPct val="126000"/>
                        </a:lnSpc>
                        <a:spcAft>
                          <a:spcPts val="0"/>
                        </a:spcAft>
                      </a:pPr>
                      <a:r>
                        <a:rPr lang="en-GB" sz="2200" dirty="0">
                          <a:effectLst/>
                          <a:latin typeface="Times New Roman" panose="02020603050405020304" pitchFamily="18" charset="0"/>
                          <a:cs typeface="Times New Roman" panose="02020603050405020304" pitchFamily="18" charset="0"/>
                        </a:rPr>
                        <a:t>Co-existing conditions/ Co-morbidities</a:t>
                      </a:r>
                    </a:p>
                    <a:p>
                      <a:pPr algn="ctr">
                        <a:lnSpc>
                          <a:spcPct val="126000"/>
                        </a:lnSpc>
                        <a:spcAft>
                          <a:spcPts val="0"/>
                        </a:spcAft>
                      </a:pPr>
                      <a:r>
                        <a:rPr lang="en-GB" sz="2200" dirty="0">
                          <a:effectLst/>
                          <a:latin typeface="Times New Roman" panose="02020603050405020304" pitchFamily="18" charset="0"/>
                          <a:ea typeface="Calibri" panose="020F0502020204030204" pitchFamily="34" charset="0"/>
                          <a:cs typeface="Times New Roman" panose="02020603050405020304" pitchFamily="18" charset="0"/>
                        </a:rPr>
                        <a:t>(Preferably)</a:t>
                      </a: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8576" marR="38576" marT="0" marB="0" anchor="ctr"/>
                </a:tc>
                <a:tc>
                  <a:txBody>
                    <a:bodyPr/>
                    <a:lstStyle/>
                    <a:p>
                      <a:pPr algn="just">
                        <a:lnSpc>
                          <a:spcPct val="126000"/>
                        </a:lnSpc>
                        <a:spcAft>
                          <a:spcPts val="0"/>
                        </a:spcAft>
                      </a:pPr>
                      <a:r>
                        <a:rPr lang="en-GB" sz="2200" dirty="0">
                          <a:effectLst/>
                          <a:latin typeface="Times New Roman" panose="02020603050405020304" pitchFamily="18" charset="0"/>
                          <a:cs typeface="Times New Roman" panose="02020603050405020304" pitchFamily="18" charset="0"/>
                        </a:rPr>
                        <a:t>-Pregnancy </a:t>
                      </a:r>
                    </a:p>
                    <a:p>
                      <a:pPr algn="just">
                        <a:lnSpc>
                          <a:spcPct val="126000"/>
                        </a:lnSpc>
                        <a:spcAft>
                          <a:spcPts val="0"/>
                        </a:spcAft>
                      </a:pPr>
                      <a:r>
                        <a:rPr lang="en-GB" sz="2200" dirty="0">
                          <a:effectLst/>
                          <a:latin typeface="Times New Roman" panose="02020603050405020304" pitchFamily="18" charset="0"/>
                          <a:cs typeface="Times New Roman" panose="02020603050405020304" pitchFamily="18" charset="0"/>
                        </a:rPr>
                        <a:t>-Co-morbid</a:t>
                      </a:r>
                      <a:r>
                        <a:rPr lang="en-GB" sz="2200" baseline="0" dirty="0">
                          <a:effectLst/>
                          <a:latin typeface="Times New Roman" panose="02020603050405020304" pitchFamily="18" charset="0"/>
                          <a:cs typeface="Times New Roman" panose="02020603050405020304" pitchFamily="18" charset="0"/>
                        </a:rPr>
                        <a:t> </a:t>
                      </a:r>
                      <a:r>
                        <a:rPr lang="en-GB" sz="2200" dirty="0">
                          <a:effectLst/>
                          <a:latin typeface="Times New Roman" panose="02020603050405020304" pitchFamily="18" charset="0"/>
                          <a:cs typeface="Times New Roman" panose="02020603050405020304" pitchFamily="18" charset="0"/>
                        </a:rPr>
                        <a:t>conditions e.g. diabetes mellitus, hypertension, peptic ulcer, haemolytic anaemias and others</a:t>
                      </a:r>
                    </a:p>
                    <a:p>
                      <a:pPr algn="just">
                        <a:lnSpc>
                          <a:spcPct val="126000"/>
                        </a:lnSpc>
                        <a:spcAft>
                          <a:spcPts val="0"/>
                        </a:spcAft>
                      </a:pPr>
                      <a:r>
                        <a:rPr lang="en-GB" sz="2200" dirty="0">
                          <a:effectLst/>
                          <a:latin typeface="Times New Roman" panose="02020603050405020304" pitchFamily="18" charset="0"/>
                          <a:cs typeface="Times New Roman" panose="02020603050405020304" pitchFamily="18" charset="0"/>
                        </a:rPr>
                        <a:t>-Overweight or obese (rapid venous access difficult in emergency). </a:t>
                      </a:r>
                    </a:p>
                    <a:p>
                      <a:pPr algn="just">
                        <a:lnSpc>
                          <a:spcPct val="126000"/>
                        </a:lnSpc>
                        <a:spcAft>
                          <a:spcPts val="0"/>
                        </a:spcAft>
                      </a:pPr>
                      <a:r>
                        <a:rPr lang="en-GB" sz="2200" dirty="0">
                          <a:effectLst/>
                          <a:latin typeface="Times New Roman" panose="02020603050405020304" pitchFamily="18" charset="0"/>
                          <a:cs typeface="Times New Roman" panose="02020603050405020304" pitchFamily="18" charset="0"/>
                        </a:rPr>
                        <a:t>-Infancy or old age</a:t>
                      </a: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8576" marR="38576" marT="0" marB="0"/>
                </a:tc>
                <a:extLst>
                  <a:ext uri="{0D108BD9-81ED-4DB2-BD59-A6C34878D82A}">
                    <a16:rowId xmlns:a16="http://schemas.microsoft.com/office/drawing/2014/main" val="3508905338"/>
                  </a:ext>
                </a:extLst>
              </a:tr>
              <a:tr h="1270461">
                <a:tc>
                  <a:txBody>
                    <a:bodyPr/>
                    <a:lstStyle/>
                    <a:p>
                      <a:pPr algn="ctr">
                        <a:lnSpc>
                          <a:spcPct val="126000"/>
                        </a:lnSpc>
                        <a:spcAft>
                          <a:spcPts val="0"/>
                        </a:spcAft>
                      </a:pPr>
                      <a:r>
                        <a:rPr lang="en-GB" sz="2200" dirty="0">
                          <a:effectLst/>
                          <a:latin typeface="Times New Roman" panose="02020603050405020304" pitchFamily="18" charset="0"/>
                          <a:cs typeface="Times New Roman" panose="02020603050405020304" pitchFamily="18" charset="0"/>
                        </a:rPr>
                        <a:t>Social circumstances</a:t>
                      </a:r>
                    </a:p>
                    <a:p>
                      <a:pPr algn="ctr">
                        <a:lnSpc>
                          <a:spcPct val="126000"/>
                        </a:lnSpc>
                        <a:spcAft>
                          <a:spcPts val="0"/>
                        </a:spcAft>
                      </a:pPr>
                      <a:r>
                        <a:rPr lang="en-GB" sz="2200" dirty="0">
                          <a:effectLst/>
                          <a:latin typeface="Times New Roman" panose="02020603050405020304" pitchFamily="18" charset="0"/>
                          <a:ea typeface="Calibri" panose="020F0502020204030204" pitchFamily="34" charset="0"/>
                          <a:cs typeface="Times New Roman" panose="02020603050405020304" pitchFamily="18" charset="0"/>
                        </a:rPr>
                        <a:t>(Preferably)</a:t>
                      </a: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8576" marR="38576" marT="0" marB="0" anchor="ctr"/>
                </a:tc>
                <a:tc>
                  <a:txBody>
                    <a:bodyPr/>
                    <a:lstStyle/>
                    <a:p>
                      <a:pPr algn="just">
                        <a:lnSpc>
                          <a:spcPct val="126000"/>
                        </a:lnSpc>
                        <a:spcAft>
                          <a:spcPts val="0"/>
                        </a:spcAft>
                      </a:pPr>
                      <a:r>
                        <a:rPr lang="en-GB" sz="2200" dirty="0">
                          <a:effectLst/>
                          <a:latin typeface="Times New Roman" panose="02020603050405020304" pitchFamily="18" charset="0"/>
                          <a:cs typeface="Times New Roman" panose="02020603050405020304" pitchFamily="18" charset="0"/>
                        </a:rPr>
                        <a:t>-Living alone</a:t>
                      </a:r>
                    </a:p>
                    <a:p>
                      <a:pPr algn="just">
                        <a:lnSpc>
                          <a:spcPct val="126000"/>
                        </a:lnSpc>
                        <a:spcAft>
                          <a:spcPts val="0"/>
                        </a:spcAft>
                      </a:pPr>
                      <a:r>
                        <a:rPr lang="en-GB" sz="2200" dirty="0">
                          <a:effectLst/>
                          <a:latin typeface="Times New Roman" panose="02020603050405020304" pitchFamily="18" charset="0"/>
                          <a:cs typeface="Times New Roman" panose="02020603050405020304" pitchFamily="18" charset="0"/>
                        </a:rPr>
                        <a:t>-Living far from health facility; </a:t>
                      </a:r>
                    </a:p>
                    <a:p>
                      <a:pPr algn="just">
                        <a:lnSpc>
                          <a:spcPct val="126000"/>
                        </a:lnSpc>
                        <a:spcAft>
                          <a:spcPts val="0"/>
                        </a:spcAft>
                      </a:pPr>
                      <a:r>
                        <a:rPr lang="en-GB" sz="2200" dirty="0">
                          <a:effectLst/>
                          <a:latin typeface="Times New Roman" panose="02020603050405020304" pitchFamily="18" charset="0"/>
                          <a:cs typeface="Times New Roman" panose="02020603050405020304" pitchFamily="18" charset="0"/>
                        </a:rPr>
                        <a:t>-No reliable means of transport</a:t>
                      </a: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38576" marR="38576" marT="0" marB="0"/>
                </a:tc>
                <a:extLst>
                  <a:ext uri="{0D108BD9-81ED-4DB2-BD59-A6C34878D82A}">
                    <a16:rowId xmlns:a16="http://schemas.microsoft.com/office/drawing/2014/main" val="135024531"/>
                  </a:ext>
                </a:extLst>
              </a:tr>
            </a:tbl>
          </a:graphicData>
        </a:graphic>
      </p:graphicFrame>
    </p:spTree>
    <p:extLst>
      <p:ext uri="{BB962C8B-B14F-4D97-AF65-F5344CB8AC3E}">
        <p14:creationId xmlns:p14="http://schemas.microsoft.com/office/powerpoint/2010/main" val="2088488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BF073C7-4F46-F244-89BF-8AF9459C3E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9816053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29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9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20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2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2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25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2395</TotalTime>
  <Words>3098</Words>
  <Application>Microsoft Office PowerPoint</Application>
  <PresentationFormat>Widescreen</PresentationFormat>
  <Paragraphs>418</Paragraphs>
  <Slides>38</Slides>
  <Notes>0</Notes>
  <HiddenSlides>0</HiddenSlides>
  <MMClips>0</MMClips>
  <ScaleCrop>false</ScaleCrop>
  <HeadingPairs>
    <vt:vector size="6" baseType="variant">
      <vt:variant>
        <vt:lpstr>Fonts Used</vt:lpstr>
      </vt:variant>
      <vt:variant>
        <vt:i4>9</vt:i4>
      </vt:variant>
      <vt:variant>
        <vt:lpstr>Theme</vt:lpstr>
      </vt:variant>
      <vt:variant>
        <vt:i4>10</vt:i4>
      </vt:variant>
      <vt:variant>
        <vt:lpstr>Slide Titles</vt:lpstr>
      </vt:variant>
      <vt:variant>
        <vt:i4>38</vt:i4>
      </vt:variant>
    </vt:vector>
  </HeadingPairs>
  <TitlesOfParts>
    <vt:vector size="57" baseType="lpstr">
      <vt:lpstr>Arial</vt:lpstr>
      <vt:lpstr>Calibri</vt:lpstr>
      <vt:lpstr>Calibri Light</vt:lpstr>
      <vt:lpstr>Segoe UI</vt:lpstr>
      <vt:lpstr>Symbol</vt:lpstr>
      <vt:lpstr>Times New Roman</vt:lpstr>
      <vt:lpstr>Tw Cen MT</vt:lpstr>
      <vt:lpstr>Wingdings</vt:lpstr>
      <vt:lpstr>Wingdings 2</vt:lpstr>
      <vt:lpstr>Office Theme</vt:lpstr>
      <vt:lpstr>1_Office Theme</vt:lpstr>
      <vt:lpstr>3_Office Theme</vt:lpstr>
      <vt:lpstr>18_Office Theme</vt:lpstr>
      <vt:lpstr>19_Office Theme</vt:lpstr>
      <vt:lpstr>20_Office Theme</vt:lpstr>
      <vt:lpstr>21_Office Theme</vt:lpstr>
      <vt:lpstr>24_Office Theme</vt:lpstr>
      <vt:lpstr>25_Office Theme</vt:lpstr>
      <vt:lpstr>29_Office Theme</vt:lpstr>
      <vt:lpstr>TOT for Dengue Case Management</vt:lpstr>
      <vt:lpstr>Dengue- Risk Stratification, Clinical Evaluation,Laboratory Invesigation, Differential Diagnosis</vt:lpstr>
      <vt:lpstr>PowerPoint Presentation</vt:lpstr>
      <vt:lpstr>PowerPoint Presentation</vt:lpstr>
      <vt:lpstr>PowerPoint Presentation</vt:lpstr>
      <vt:lpstr>Various risk factors associated with severe disease of dengue</vt:lpstr>
      <vt:lpstr> </vt:lpstr>
      <vt:lpstr> </vt:lpstr>
      <vt:lpstr>PowerPoint Presentation</vt:lpstr>
      <vt:lpstr>Case study</vt:lpstr>
      <vt:lpstr>PowerPoint Presentation</vt:lpstr>
      <vt:lpstr>PowerPoint Presentation</vt:lpstr>
      <vt:lpstr>PowerPoint Presentation</vt:lpstr>
      <vt:lpstr>PowerPoint Presentation</vt:lpstr>
      <vt:lpstr>Shock in Dengue</vt:lpstr>
      <vt:lpstr>Shock in Dengue......contd.</vt:lpstr>
      <vt:lpstr>Hypotensive shock.......contd.</vt:lpstr>
      <vt:lpstr>Hypotensive shock.......contd.</vt:lpstr>
      <vt:lpstr>Case study</vt:lpstr>
      <vt:lpstr>PowerPoint Presentation</vt:lpstr>
      <vt:lpstr>Other haematological features</vt:lpstr>
      <vt:lpstr>How to interpret haemtocrit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Case Study</vt:lpstr>
      <vt:lpstr>Case Study </vt:lpstr>
      <vt:lpstr>PowerPoint Presentation</vt:lpstr>
      <vt:lpstr>NOTES</vt:lpstr>
      <vt:lpstr>PowerPoint Presentation</vt:lpstr>
      <vt:lpstr>Collection, storage and transportation of samples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 PC</dc:creator>
  <cp:lastModifiedBy>Manjari Pain</cp:lastModifiedBy>
  <cp:revision>195</cp:revision>
  <dcterms:created xsi:type="dcterms:W3CDTF">2020-08-02T19:23:57Z</dcterms:created>
  <dcterms:modified xsi:type="dcterms:W3CDTF">2025-07-14T02:06:13Z</dcterms:modified>
</cp:coreProperties>
</file>