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pplication/vnd.openxmlformats-officedocument.obfuscatedFont" Extension="odttf"/>
  <Default ContentType="application/vnd.openxmlformats-package.relationships+xml" Extension="rels"/>
  <Default ContentType="image/x-emf" Extension="emf"/>
  <Override ContentType="application/vnd.openxmlformats-officedocument.drawingml.diagramData+xml" PartName="/ppt/diagrams/data8.xml"/>
  <Override ContentType="application/vnd.openxmlformats-officedocument.drawingml.diagramData+xml" PartName="/ppt/diagrams/data3.xml"/>
  <Override ContentType="application/vnd.openxmlformats-officedocument.drawingml.diagramData+xml" PartName="/ppt/diagrams/data2.xml"/>
  <Override ContentType="application/vnd.openxmlformats-officedocument.drawingml.diagramData+xml" PartName="/ppt/diagrams/data1.xml"/>
  <Override ContentType="application/vnd.openxmlformats-officedocument.drawingml.diagramData+xml" PartName="/ppt/diagrams/data5.xml"/>
  <Override ContentType="application/vnd.openxmlformats-officedocument.drawingml.diagramData+xml" PartName="/ppt/diagrams/data4.xml"/>
  <Override ContentType="application/vnd.openxmlformats-officedocument.drawingml.diagramData+xml" PartName="/ppt/diagrams/data7.xml"/>
  <Override ContentType="application/vnd.openxmlformats-officedocument.drawingml.diagramData+xml" PartName="/ppt/diagrams/data6.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presentation.main+xml" PartName="/ppt/presentation.xml"/>
  <Override ContentType="application/vnd.ms-office.drawingml.diagramDrawing+xml" PartName="/ppt/diagrams/drawing2.xml"/>
  <Override ContentType="application/vnd.ms-office.drawingml.diagramDrawing+xml" PartName="/ppt/diagrams/drawing7.xml"/>
  <Override ContentType="application/vnd.ms-office.drawingml.diagramDrawing+xml" PartName="/ppt/diagrams/drawing8.xml"/>
  <Override ContentType="application/vnd.ms-office.drawingml.diagramDrawing+xml" PartName="/ppt/diagrams/drawing1.xml"/>
  <Override ContentType="application/vnd.ms-office.drawingml.diagramDrawing+xml" PartName="/ppt/diagrams/drawing6.xml"/>
  <Override ContentType="application/vnd.ms-office.drawingml.diagramDrawing+xml" PartName="/ppt/diagrams/drawing3.xml"/>
  <Override ContentType="application/vnd.ms-office.drawingml.diagramDrawing+xml" PartName="/ppt/diagrams/drawing4.xml"/>
  <Override ContentType="application/vnd.ms-office.drawingml.diagramDrawing+xml" PartName="/ppt/diagrams/drawing5.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28.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drawingml.diagramLayout+xml" PartName="/ppt/diagrams/layout4.xml"/>
  <Override ContentType="application/vnd.openxmlformats-officedocument.drawingml.diagramLayout+xml" PartName="/ppt/diagrams/layout5.xml"/>
  <Override ContentType="application/vnd.openxmlformats-officedocument.drawingml.diagramLayout+xml" PartName="/ppt/diagrams/layout3.xml"/>
  <Override ContentType="application/vnd.openxmlformats-officedocument.drawingml.diagramLayout+xml" PartName="/ppt/diagrams/layout1.xml"/>
  <Override ContentType="application/vnd.openxmlformats-officedocument.drawingml.diagramLayout+xml" PartName="/ppt/diagrams/layout2.xml"/>
  <Override ContentType="application/vnd.openxmlformats-officedocument.drawingml.diagramLayout+xml" PartName="/ppt/diagrams/layout7.xml"/>
  <Override ContentType="application/vnd.openxmlformats-officedocument.drawingml.diagramLayout+xml" PartName="/ppt/diagrams/layout6.xml"/>
  <Override ContentType="application/vnd.openxmlformats-officedocument.drawingml.diagramLayout+xml" PartName="/ppt/diagrams/layout8.xml"/>
  <Override ContentType="application/vnd.openxmlformats-officedocument.drawingml.diagramStyle+xml" PartName="/ppt/diagrams/quickStyle5.xml"/>
  <Override ContentType="application/vnd.openxmlformats-officedocument.drawingml.diagramStyle+xml" PartName="/ppt/diagrams/quickStyle4.xml"/>
  <Override ContentType="application/vnd.openxmlformats-officedocument.drawingml.diagramStyle+xml" PartName="/ppt/diagrams/quickStyle2.xml"/>
  <Override ContentType="application/vnd.openxmlformats-officedocument.drawingml.diagramStyle+xml" PartName="/ppt/diagrams/quickStyle1.xml"/>
  <Override ContentType="application/vnd.openxmlformats-officedocument.drawingml.diagramStyle+xml" PartName="/ppt/diagrams/quickStyle3.xml"/>
  <Override ContentType="application/vnd.openxmlformats-officedocument.drawingml.diagramStyle+xml" PartName="/ppt/diagrams/quickStyle6.xml"/>
  <Override ContentType="application/vnd.openxmlformats-officedocument.drawingml.diagramStyle+xml" PartName="/ppt/diagrams/quickStyle8.xml"/>
  <Override ContentType="application/vnd.openxmlformats-officedocument.drawingml.diagramStyle+xml" PartName="/ppt/diagrams/quickStyle7.xml"/>
  <Override ContentType="application/vnd.openxmlformats-officedocument.presentationml.notesMaster+xml" PartName="/ppt/notesMasters/notesMaster1.xml"/>
  <Override ContentType="application/vnd.openxmlformats-officedocument.presentationml.presProps+xml" PartName="/ppt/presProps1.xml"/>
  <Override ContentType="application/vnd.openxmlformats-officedocument.drawingml.diagramColors+xml" PartName="/ppt/diagrams/colors6.xml"/>
  <Override ContentType="application/vnd.openxmlformats-officedocument.drawingml.diagramColors+xml" PartName="/ppt/diagrams/colors5.xml"/>
  <Override ContentType="application/vnd.openxmlformats-officedocument.drawingml.diagramColors+xml" PartName="/ppt/diagrams/colors7.xml"/>
  <Override ContentType="application/vnd.openxmlformats-officedocument.drawingml.diagramColors+xml" PartName="/ppt/diagrams/colors8.xml"/>
  <Override ContentType="application/vnd.openxmlformats-officedocument.drawingml.diagramColors+xml" PartName="/ppt/diagrams/colors3.xml"/>
  <Override ContentType="application/vnd.openxmlformats-officedocument.drawingml.diagramColors+xml" PartName="/ppt/diagrams/colors2.xml"/>
  <Override ContentType="application/vnd.openxmlformats-officedocument.drawingml.diagramColors+xml" PartName="/ppt/diagrams/colors4.xml"/>
  <Override ContentType="application/vnd.openxmlformats-officedocument.drawingml.diagramColors+xml" PartName="/ppt/diagrams/color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Lst>
  <p:sldSz cy="6858000" cx="12192000"/>
  <p:notesSz cx="6858000" cy="9144000"/>
  <p:defaultTextStyle>
    <a:defPPr lvl="0">
      <a:defRPr lang="en-US"/>
    </a:defPPr>
    <a:lvl1pPr defTabSz="457200" eaLnBrk="1" hangingPunct="1" latinLnBrk="0" lvl="0" marL="0" rtl="0" algn="l">
      <a:defRPr kern="1200" sz="1800">
        <a:solidFill>
          <a:schemeClr val="tx1"/>
        </a:solidFill>
        <a:latin typeface="+mn-lt"/>
        <a:ea typeface="+mn-ea"/>
        <a:cs typeface="+mn-cs"/>
      </a:defRPr>
    </a:lvl1pPr>
    <a:lvl2pPr defTabSz="457200" eaLnBrk="1" hangingPunct="1" latinLnBrk="0" lvl="1" marL="457200" rtl="0" algn="l">
      <a:defRPr kern="1200" sz="1800">
        <a:solidFill>
          <a:schemeClr val="tx1"/>
        </a:solidFill>
        <a:latin typeface="+mn-lt"/>
        <a:ea typeface="+mn-ea"/>
        <a:cs typeface="+mn-cs"/>
      </a:defRPr>
    </a:lvl2pPr>
    <a:lvl3pPr defTabSz="457200" eaLnBrk="1" hangingPunct="1" latinLnBrk="0" lvl="2" marL="914400" rtl="0" algn="l">
      <a:defRPr kern="1200" sz="1800">
        <a:solidFill>
          <a:schemeClr val="tx1"/>
        </a:solidFill>
        <a:latin typeface="+mn-lt"/>
        <a:ea typeface="+mn-ea"/>
        <a:cs typeface="+mn-cs"/>
      </a:defRPr>
    </a:lvl3pPr>
    <a:lvl4pPr defTabSz="457200" eaLnBrk="1" hangingPunct="1" latinLnBrk="0" lvl="3" marL="1371600" rtl="0" algn="l">
      <a:defRPr kern="1200" sz="1800">
        <a:solidFill>
          <a:schemeClr val="tx1"/>
        </a:solidFill>
        <a:latin typeface="+mn-lt"/>
        <a:ea typeface="+mn-ea"/>
        <a:cs typeface="+mn-cs"/>
      </a:defRPr>
    </a:lvl4pPr>
    <a:lvl5pPr defTabSz="457200" eaLnBrk="1" hangingPunct="1" latinLnBrk="0" lvl="4" marL="1828800" rtl="0" algn="l">
      <a:defRPr kern="1200" sz="1800">
        <a:solidFill>
          <a:schemeClr val="tx1"/>
        </a:solidFill>
        <a:latin typeface="+mn-lt"/>
        <a:ea typeface="+mn-ea"/>
        <a:cs typeface="+mn-cs"/>
      </a:defRPr>
    </a:lvl5pPr>
    <a:lvl6pPr defTabSz="457200" eaLnBrk="1" hangingPunct="1" latinLnBrk="0" lvl="5" marL="2286000" rtl="0" algn="l">
      <a:defRPr kern="1200" sz="1800">
        <a:solidFill>
          <a:schemeClr val="tx1"/>
        </a:solidFill>
        <a:latin typeface="+mn-lt"/>
        <a:ea typeface="+mn-ea"/>
        <a:cs typeface="+mn-cs"/>
      </a:defRPr>
    </a:lvl6pPr>
    <a:lvl7pPr defTabSz="457200" eaLnBrk="1" hangingPunct="1" latinLnBrk="0" lvl="6" marL="2743200" rtl="0" algn="l">
      <a:defRPr kern="1200" sz="1800">
        <a:solidFill>
          <a:schemeClr val="tx1"/>
        </a:solidFill>
        <a:latin typeface="+mn-lt"/>
        <a:ea typeface="+mn-ea"/>
        <a:cs typeface="+mn-cs"/>
      </a:defRPr>
    </a:lvl7pPr>
    <a:lvl8pPr defTabSz="457200" eaLnBrk="1" hangingPunct="1" latinLnBrk="0" lvl="7" marL="3200400" rtl="0" algn="l">
      <a:defRPr kern="1200" sz="1800">
        <a:solidFill>
          <a:schemeClr val="tx1"/>
        </a:solidFill>
        <a:latin typeface="+mn-lt"/>
        <a:ea typeface="+mn-ea"/>
        <a:cs typeface="+mn-cs"/>
      </a:defRPr>
    </a:lvl8pPr>
    <a:lvl9pPr defTabSz="4572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182" Type="http://schemas.openxmlformats.org/officeDocument/2006/relationships/slide" Target="slides/slide178.xml"/><Relationship Id="rId35" Type="http://schemas.openxmlformats.org/officeDocument/2006/relationships/slide" Target="slides/slide31.xml"/><Relationship Id="rId181" Type="http://schemas.openxmlformats.org/officeDocument/2006/relationships/slide" Target="slides/slide177.xml"/><Relationship Id="rId34" Type="http://schemas.openxmlformats.org/officeDocument/2006/relationships/slide" Target="slides/slide30.xml"/><Relationship Id="rId180" Type="http://schemas.openxmlformats.org/officeDocument/2006/relationships/slide" Target="slides/slide176.xml"/><Relationship Id="rId37" Type="http://schemas.openxmlformats.org/officeDocument/2006/relationships/slide" Target="slides/slide33.xml"/><Relationship Id="rId176" Type="http://schemas.openxmlformats.org/officeDocument/2006/relationships/slide" Target="slides/slide172.xml"/><Relationship Id="rId36" Type="http://schemas.openxmlformats.org/officeDocument/2006/relationships/slide" Target="slides/slide32.xml"/><Relationship Id="rId175" Type="http://schemas.openxmlformats.org/officeDocument/2006/relationships/slide" Target="slides/slide171.xml"/><Relationship Id="rId39" Type="http://schemas.openxmlformats.org/officeDocument/2006/relationships/slide" Target="slides/slide35.xml"/><Relationship Id="rId174" Type="http://schemas.openxmlformats.org/officeDocument/2006/relationships/slide" Target="slides/slide170.xml"/><Relationship Id="rId38" Type="http://schemas.openxmlformats.org/officeDocument/2006/relationships/slide" Target="slides/slide34.xml"/><Relationship Id="rId173" Type="http://schemas.openxmlformats.org/officeDocument/2006/relationships/slide" Target="slides/slide169.xml"/><Relationship Id="rId179" Type="http://schemas.openxmlformats.org/officeDocument/2006/relationships/slide" Target="slides/slide175.xml"/><Relationship Id="rId178" Type="http://schemas.openxmlformats.org/officeDocument/2006/relationships/slide" Target="slides/slide174.xml"/><Relationship Id="rId177" Type="http://schemas.openxmlformats.org/officeDocument/2006/relationships/slide" Target="slides/slide173.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slide" Target="slides/slide146.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slide" Target="slides/slide143.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172" Type="http://schemas.openxmlformats.org/officeDocument/2006/relationships/slide" Target="slides/slide168.xml"/><Relationship Id="rId65" Type="http://schemas.openxmlformats.org/officeDocument/2006/relationships/slide" Target="slides/slide61.xml"/><Relationship Id="rId171" Type="http://schemas.openxmlformats.org/officeDocument/2006/relationships/slide" Target="slides/slide167.xml"/><Relationship Id="rId68" Type="http://schemas.openxmlformats.org/officeDocument/2006/relationships/slide" Target="slides/slide64.xml"/><Relationship Id="rId170" Type="http://schemas.openxmlformats.org/officeDocument/2006/relationships/slide" Target="slides/slide166.xml"/><Relationship Id="rId67" Type="http://schemas.openxmlformats.org/officeDocument/2006/relationships/slide" Target="slides/slide63.xml"/><Relationship Id="rId60" Type="http://schemas.openxmlformats.org/officeDocument/2006/relationships/slide" Target="slides/slide56.xml"/><Relationship Id="rId165" Type="http://schemas.openxmlformats.org/officeDocument/2006/relationships/slide" Target="slides/slide161.xml"/><Relationship Id="rId69" Type="http://schemas.openxmlformats.org/officeDocument/2006/relationships/slide" Target="slides/slide65.xml"/><Relationship Id="rId164" Type="http://schemas.openxmlformats.org/officeDocument/2006/relationships/slide" Target="slides/slide160.xml"/><Relationship Id="rId163" Type="http://schemas.openxmlformats.org/officeDocument/2006/relationships/slide" Target="slides/slide159.xml"/><Relationship Id="rId162" Type="http://schemas.openxmlformats.org/officeDocument/2006/relationships/slide" Target="slides/slide158.xml"/><Relationship Id="rId169" Type="http://schemas.openxmlformats.org/officeDocument/2006/relationships/slide" Target="slides/slide165.xml"/><Relationship Id="rId168" Type="http://schemas.openxmlformats.org/officeDocument/2006/relationships/slide" Target="slides/slide164.xml"/><Relationship Id="rId167" Type="http://schemas.openxmlformats.org/officeDocument/2006/relationships/slide" Target="slides/slide163.xml"/><Relationship Id="rId166" Type="http://schemas.openxmlformats.org/officeDocument/2006/relationships/slide" Target="slides/slide162.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161" Type="http://schemas.openxmlformats.org/officeDocument/2006/relationships/slide" Target="slides/slide157.xml"/><Relationship Id="rId54" Type="http://schemas.openxmlformats.org/officeDocument/2006/relationships/slide" Target="slides/slide50.xml"/><Relationship Id="rId160" Type="http://schemas.openxmlformats.org/officeDocument/2006/relationships/slide" Target="slides/slide156.xml"/><Relationship Id="rId57" Type="http://schemas.openxmlformats.org/officeDocument/2006/relationships/slide" Target="slides/slide53.xml"/><Relationship Id="rId56" Type="http://schemas.openxmlformats.org/officeDocument/2006/relationships/slide" Target="slides/slide52.xml"/><Relationship Id="rId159" Type="http://schemas.openxmlformats.org/officeDocument/2006/relationships/slide" Target="slides/slide155.xml"/><Relationship Id="rId59" Type="http://schemas.openxmlformats.org/officeDocument/2006/relationships/slide" Target="slides/slide55.xml"/><Relationship Id="rId154" Type="http://schemas.openxmlformats.org/officeDocument/2006/relationships/slide" Target="slides/slide150.xml"/><Relationship Id="rId58" Type="http://schemas.openxmlformats.org/officeDocument/2006/relationships/slide" Target="slides/slide54.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8" Type="http://schemas.openxmlformats.org/officeDocument/2006/relationships/slide" Target="slides/slide154.xml"/><Relationship Id="rId157" Type="http://schemas.openxmlformats.org/officeDocument/2006/relationships/slide" Target="slides/slide153.xml"/><Relationship Id="rId156" Type="http://schemas.openxmlformats.org/officeDocument/2006/relationships/slide" Target="slides/slide152.xml"/><Relationship Id="rId155" Type="http://schemas.openxmlformats.org/officeDocument/2006/relationships/slide" Target="slides/slide151.xml"/></Relationships>
</file>

<file path=ppt/diagrams/_rels/data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image" Target="../media/image189.jpeg"/><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emf"/></Relationships>
</file>

<file path=ppt/diagrams/_rels/drawing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image" Target="../media/image189.jpeg"/><Relationship Id="rId6" Type="http://schemas.openxmlformats.org/officeDocument/2006/relationships/image" Target="../media/image192.emf"/><Relationship Id="rId5" Type="http://schemas.openxmlformats.org/officeDocument/2006/relationships/image" Target="../media/image194.png"/><Relationship Id="rId4" Type="http://schemas.openxmlformats.org/officeDocument/2006/relationships/image" Target="../media/image19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19D2F-3B31-405E-8838-4A9878153278}" type="doc">
      <dgm:prSet loTypeId="urn:microsoft.com/office/officeart/2005/8/layout/cycle8" loCatId="cycle" qsTypeId="urn:microsoft.com/office/officeart/2005/8/quickstyle/3d3" qsCatId="3D" csTypeId="urn:microsoft.com/office/officeart/2005/8/colors/colorful5" csCatId="colorful" phldr="1"/>
      <dgm:spPr/>
    </dgm:pt>
    <dgm:pt modelId="{4F958564-78DF-4698-81C0-B0C3D40E0236}">
      <dgm:prSet phldrT="[Text]"/>
      <dgm:spPr>
        <a:solidFill>
          <a:srgbClr val="FF33CC"/>
        </a:solidFill>
      </dgm:spPr>
      <dgm:t>
        <a:bodyPr/>
        <a:lstStyle/>
        <a:p>
          <a:r>
            <a:rPr lang="en-IN" b="1" dirty="0"/>
            <a:t>Treat</a:t>
          </a:r>
        </a:p>
      </dgm:t>
    </dgm:pt>
    <dgm:pt modelId="{8C88093E-4346-4AB4-A210-C6C371D7513E}" type="parTrans" cxnId="{C24A79D2-75D3-4CF0-8641-DEF98EBD5316}">
      <dgm:prSet/>
      <dgm:spPr/>
      <dgm:t>
        <a:bodyPr/>
        <a:lstStyle/>
        <a:p>
          <a:endParaRPr lang="en-IN"/>
        </a:p>
      </dgm:t>
    </dgm:pt>
    <dgm:pt modelId="{A6E6CE38-E285-4F82-B777-A4155CF523A9}" type="sibTrans" cxnId="{C24A79D2-75D3-4CF0-8641-DEF98EBD5316}">
      <dgm:prSet/>
      <dgm:spPr/>
      <dgm:t>
        <a:bodyPr/>
        <a:lstStyle/>
        <a:p>
          <a:endParaRPr lang="en-IN"/>
        </a:p>
      </dgm:t>
    </dgm:pt>
    <dgm:pt modelId="{4703A44C-7DC8-4CAB-9CA1-E25B948DA883}">
      <dgm:prSet phldrT="[Text]"/>
      <dgm:spPr>
        <a:solidFill>
          <a:srgbClr val="FFFF00"/>
        </a:solidFill>
      </dgm:spPr>
      <dgm:t>
        <a:bodyPr/>
        <a:lstStyle/>
        <a:p>
          <a:r>
            <a:rPr lang="en-IN" b="1" dirty="0">
              <a:solidFill>
                <a:srgbClr val="FF0000"/>
              </a:solidFill>
            </a:rPr>
            <a:t>Build</a:t>
          </a:r>
        </a:p>
      </dgm:t>
    </dgm:pt>
    <dgm:pt modelId="{C751F309-9919-4EEC-806B-5B01AB887F19}" type="parTrans" cxnId="{B8B8CD7A-D777-4044-BAE6-64DE442EA43A}">
      <dgm:prSet/>
      <dgm:spPr/>
      <dgm:t>
        <a:bodyPr/>
        <a:lstStyle/>
        <a:p>
          <a:endParaRPr lang="en-IN"/>
        </a:p>
      </dgm:t>
    </dgm:pt>
    <dgm:pt modelId="{0F0EF65C-5CA2-443D-ACAA-6460F8D91F16}" type="sibTrans" cxnId="{B8B8CD7A-D777-4044-BAE6-64DE442EA43A}">
      <dgm:prSet/>
      <dgm:spPr/>
      <dgm:t>
        <a:bodyPr/>
        <a:lstStyle/>
        <a:p>
          <a:endParaRPr lang="en-IN"/>
        </a:p>
      </dgm:t>
    </dgm:pt>
    <dgm:pt modelId="{8DED77EE-0904-40CC-BBCA-A62FD4C07921}">
      <dgm:prSet phldrT="[Text]"/>
      <dgm:spPr/>
      <dgm:t>
        <a:bodyPr/>
        <a:lstStyle/>
        <a:p>
          <a:r>
            <a:rPr lang="en-IN" b="1" dirty="0"/>
            <a:t>Detect</a:t>
          </a:r>
        </a:p>
      </dgm:t>
    </dgm:pt>
    <dgm:pt modelId="{121C1C8A-2645-4BAD-8199-D2A4F3C4C0A5}" type="parTrans" cxnId="{AC35D834-7F5D-4D99-92FA-B102A36A660A}">
      <dgm:prSet/>
      <dgm:spPr/>
      <dgm:t>
        <a:bodyPr/>
        <a:lstStyle/>
        <a:p>
          <a:endParaRPr lang="en-IN"/>
        </a:p>
      </dgm:t>
    </dgm:pt>
    <dgm:pt modelId="{D944DC01-332A-43F0-B99A-F1406E831EDA}" type="sibTrans" cxnId="{AC35D834-7F5D-4D99-92FA-B102A36A660A}">
      <dgm:prSet/>
      <dgm:spPr/>
      <dgm:t>
        <a:bodyPr/>
        <a:lstStyle/>
        <a:p>
          <a:endParaRPr lang="en-IN"/>
        </a:p>
      </dgm:t>
    </dgm:pt>
    <dgm:pt modelId="{82797FD1-D175-4F14-AFA1-6ACB3E08C6DD}">
      <dgm:prSet/>
      <dgm:spPr>
        <a:solidFill>
          <a:schemeClr val="accent1">
            <a:lumMod val="20000"/>
            <a:lumOff val="80000"/>
          </a:schemeClr>
        </a:solidFill>
      </dgm:spPr>
      <dgm:t>
        <a:bodyPr/>
        <a:lstStyle/>
        <a:p>
          <a:r>
            <a:rPr lang="en-IN" b="1" dirty="0">
              <a:solidFill>
                <a:srgbClr val="FF0000"/>
              </a:solidFill>
            </a:rPr>
            <a:t>Prevent</a:t>
          </a:r>
        </a:p>
      </dgm:t>
    </dgm:pt>
    <dgm:pt modelId="{2EE0831F-7511-481E-9EA2-5E0C531B34AC}" type="parTrans" cxnId="{45BCB97E-6950-4D93-A10B-01D8A05AA58D}">
      <dgm:prSet/>
      <dgm:spPr/>
      <dgm:t>
        <a:bodyPr/>
        <a:lstStyle/>
        <a:p>
          <a:endParaRPr lang="en-IN"/>
        </a:p>
      </dgm:t>
    </dgm:pt>
    <dgm:pt modelId="{4F427D2A-0F0E-40EA-B6B5-E2D3B3BBFA7F}" type="sibTrans" cxnId="{45BCB97E-6950-4D93-A10B-01D8A05AA58D}">
      <dgm:prSet/>
      <dgm:spPr/>
      <dgm:t>
        <a:bodyPr/>
        <a:lstStyle/>
        <a:p>
          <a:endParaRPr lang="en-IN"/>
        </a:p>
      </dgm:t>
    </dgm:pt>
    <dgm:pt modelId="{728A6EFD-EFC2-458F-9D72-507E102F669B}" type="pres">
      <dgm:prSet presAssocID="{4C219D2F-3B31-405E-8838-4A9878153278}" presName="compositeShape" presStyleCnt="0">
        <dgm:presLayoutVars>
          <dgm:chMax val="7"/>
          <dgm:dir/>
          <dgm:resizeHandles val="exact"/>
        </dgm:presLayoutVars>
      </dgm:prSet>
      <dgm:spPr/>
    </dgm:pt>
    <dgm:pt modelId="{8BDCB325-4447-4E8F-9AD1-D08246BE4733}" type="pres">
      <dgm:prSet presAssocID="{4C219D2F-3B31-405E-8838-4A9878153278}" presName="wedge1" presStyleLbl="node1" presStyleIdx="0" presStyleCnt="4"/>
      <dgm:spPr/>
    </dgm:pt>
    <dgm:pt modelId="{FB1959AF-1C2E-4D9C-BFE4-919DEF3324D3}" type="pres">
      <dgm:prSet presAssocID="{4C219D2F-3B31-405E-8838-4A9878153278}" presName="dummy1a" presStyleCnt="0"/>
      <dgm:spPr/>
    </dgm:pt>
    <dgm:pt modelId="{47D1C6A5-6AF6-4743-8286-7592D148D467}" type="pres">
      <dgm:prSet presAssocID="{4C219D2F-3B31-405E-8838-4A9878153278}" presName="dummy1b" presStyleCnt="0"/>
      <dgm:spPr/>
    </dgm:pt>
    <dgm:pt modelId="{7BEFE845-D6A9-4856-9E1F-264625C177FC}" type="pres">
      <dgm:prSet presAssocID="{4C219D2F-3B31-405E-8838-4A9878153278}" presName="wedge1Tx" presStyleLbl="node1" presStyleIdx="0" presStyleCnt="4">
        <dgm:presLayoutVars>
          <dgm:chMax val="0"/>
          <dgm:chPref val="0"/>
          <dgm:bulletEnabled val="1"/>
        </dgm:presLayoutVars>
      </dgm:prSet>
      <dgm:spPr/>
    </dgm:pt>
    <dgm:pt modelId="{D18BE559-0BB6-48C2-9282-87E3E6AB121B}" type="pres">
      <dgm:prSet presAssocID="{4C219D2F-3B31-405E-8838-4A9878153278}" presName="wedge2" presStyleLbl="node1" presStyleIdx="1" presStyleCnt="4"/>
      <dgm:spPr/>
    </dgm:pt>
    <dgm:pt modelId="{D9B7A5F1-6A0B-4AEC-AB31-0724F6DA4FCA}" type="pres">
      <dgm:prSet presAssocID="{4C219D2F-3B31-405E-8838-4A9878153278}" presName="dummy2a" presStyleCnt="0"/>
      <dgm:spPr/>
    </dgm:pt>
    <dgm:pt modelId="{D6A37538-A2DA-4B69-AC9B-FB47D630E1F7}" type="pres">
      <dgm:prSet presAssocID="{4C219D2F-3B31-405E-8838-4A9878153278}" presName="dummy2b" presStyleCnt="0"/>
      <dgm:spPr/>
    </dgm:pt>
    <dgm:pt modelId="{9E0DBA15-9CF5-4E75-8E75-9484F45D2278}" type="pres">
      <dgm:prSet presAssocID="{4C219D2F-3B31-405E-8838-4A9878153278}" presName="wedge2Tx" presStyleLbl="node1" presStyleIdx="1" presStyleCnt="4">
        <dgm:presLayoutVars>
          <dgm:chMax val="0"/>
          <dgm:chPref val="0"/>
          <dgm:bulletEnabled val="1"/>
        </dgm:presLayoutVars>
      </dgm:prSet>
      <dgm:spPr/>
    </dgm:pt>
    <dgm:pt modelId="{00095E90-FF18-4161-968B-989956E0B88E}" type="pres">
      <dgm:prSet presAssocID="{4C219D2F-3B31-405E-8838-4A9878153278}" presName="wedge3" presStyleLbl="node1" presStyleIdx="2" presStyleCnt="4"/>
      <dgm:spPr/>
    </dgm:pt>
    <dgm:pt modelId="{3C24F9D8-DD3E-41C0-8267-2FA1981E22C0}" type="pres">
      <dgm:prSet presAssocID="{4C219D2F-3B31-405E-8838-4A9878153278}" presName="dummy3a" presStyleCnt="0"/>
      <dgm:spPr/>
    </dgm:pt>
    <dgm:pt modelId="{944B8CF8-67C5-4FAA-8076-D32B12153A6E}" type="pres">
      <dgm:prSet presAssocID="{4C219D2F-3B31-405E-8838-4A9878153278}" presName="dummy3b" presStyleCnt="0"/>
      <dgm:spPr/>
    </dgm:pt>
    <dgm:pt modelId="{60491AE6-A219-492F-A77C-06C8EC27217F}" type="pres">
      <dgm:prSet presAssocID="{4C219D2F-3B31-405E-8838-4A9878153278}" presName="wedge3Tx" presStyleLbl="node1" presStyleIdx="2" presStyleCnt="4">
        <dgm:presLayoutVars>
          <dgm:chMax val="0"/>
          <dgm:chPref val="0"/>
          <dgm:bulletEnabled val="1"/>
        </dgm:presLayoutVars>
      </dgm:prSet>
      <dgm:spPr/>
    </dgm:pt>
    <dgm:pt modelId="{4351C458-7084-48A6-A7F8-E5192F9BBF5F}" type="pres">
      <dgm:prSet presAssocID="{4C219D2F-3B31-405E-8838-4A9878153278}" presName="wedge4" presStyleLbl="node1" presStyleIdx="3" presStyleCnt="4"/>
      <dgm:spPr/>
    </dgm:pt>
    <dgm:pt modelId="{212C6544-EABC-4002-845F-AF7F8183AAA8}" type="pres">
      <dgm:prSet presAssocID="{4C219D2F-3B31-405E-8838-4A9878153278}" presName="dummy4a" presStyleCnt="0"/>
      <dgm:spPr/>
    </dgm:pt>
    <dgm:pt modelId="{5BC8C10E-27F9-4CE4-BF14-D72E66204305}" type="pres">
      <dgm:prSet presAssocID="{4C219D2F-3B31-405E-8838-4A9878153278}" presName="dummy4b" presStyleCnt="0"/>
      <dgm:spPr/>
    </dgm:pt>
    <dgm:pt modelId="{E0E523B4-3FFB-4C1D-8A27-1AF235825003}" type="pres">
      <dgm:prSet presAssocID="{4C219D2F-3B31-405E-8838-4A9878153278}" presName="wedge4Tx" presStyleLbl="node1" presStyleIdx="3" presStyleCnt="4">
        <dgm:presLayoutVars>
          <dgm:chMax val="0"/>
          <dgm:chPref val="0"/>
          <dgm:bulletEnabled val="1"/>
        </dgm:presLayoutVars>
      </dgm:prSet>
      <dgm:spPr/>
    </dgm:pt>
    <dgm:pt modelId="{B4D9189F-FDA5-4B4C-9BE7-4068DC5FB09C}" type="pres">
      <dgm:prSet presAssocID="{A6E6CE38-E285-4F82-B777-A4155CF523A9}" presName="arrowWedge1" presStyleLbl="fgSibTrans2D1" presStyleIdx="0" presStyleCnt="4"/>
      <dgm:spPr/>
    </dgm:pt>
    <dgm:pt modelId="{D907CE0F-2688-44F1-9607-9F709FA8F49A}" type="pres">
      <dgm:prSet presAssocID="{4F427D2A-0F0E-40EA-B6B5-E2D3B3BBFA7F}" presName="arrowWedge2" presStyleLbl="fgSibTrans2D1" presStyleIdx="1" presStyleCnt="4"/>
      <dgm:spPr/>
    </dgm:pt>
    <dgm:pt modelId="{6E8BABB4-9F3F-4804-B985-42DD9990F16A}" type="pres">
      <dgm:prSet presAssocID="{0F0EF65C-5CA2-443D-ACAA-6460F8D91F16}" presName="arrowWedge3" presStyleLbl="fgSibTrans2D1" presStyleIdx="2" presStyleCnt="4"/>
      <dgm:spPr/>
    </dgm:pt>
    <dgm:pt modelId="{E2273A4D-B5FE-4735-9168-94FBF17F4B8E}" type="pres">
      <dgm:prSet presAssocID="{D944DC01-332A-43F0-B99A-F1406E831EDA}" presName="arrowWedge4" presStyleLbl="fgSibTrans2D1" presStyleIdx="3" presStyleCnt="4"/>
      <dgm:spPr/>
    </dgm:pt>
  </dgm:ptLst>
  <dgm:cxnLst>
    <dgm:cxn modelId="{B247510C-9E05-4157-8915-AC6BDDFB77B2}" type="presOf" srcId="{8DED77EE-0904-40CC-BBCA-A62FD4C07921}" destId="{E0E523B4-3FFB-4C1D-8A27-1AF235825003}" srcOrd="1" destOrd="0" presId="urn:microsoft.com/office/officeart/2005/8/layout/cycle8"/>
    <dgm:cxn modelId="{B349D219-0C35-4B43-A9BA-0771BC0BC219}" type="presOf" srcId="{82797FD1-D175-4F14-AFA1-6ACB3E08C6DD}" destId="{9E0DBA15-9CF5-4E75-8E75-9484F45D2278}" srcOrd="1" destOrd="0" presId="urn:microsoft.com/office/officeart/2005/8/layout/cycle8"/>
    <dgm:cxn modelId="{8ED96F20-CF4E-4AFD-A3FD-A22ABAE0DCD3}" type="presOf" srcId="{4C219D2F-3B31-405E-8838-4A9878153278}" destId="{728A6EFD-EFC2-458F-9D72-507E102F669B}" srcOrd="0" destOrd="0" presId="urn:microsoft.com/office/officeart/2005/8/layout/cycle8"/>
    <dgm:cxn modelId="{FA690F24-8FB4-42DB-AC58-752A566DFD58}" type="presOf" srcId="{4703A44C-7DC8-4CAB-9CA1-E25B948DA883}" destId="{00095E90-FF18-4161-968B-989956E0B88E}" srcOrd="0" destOrd="0" presId="urn:microsoft.com/office/officeart/2005/8/layout/cycle8"/>
    <dgm:cxn modelId="{AC35D834-7F5D-4D99-92FA-B102A36A660A}" srcId="{4C219D2F-3B31-405E-8838-4A9878153278}" destId="{8DED77EE-0904-40CC-BBCA-A62FD4C07921}" srcOrd="3" destOrd="0" parTransId="{121C1C8A-2645-4BAD-8199-D2A4F3C4C0A5}" sibTransId="{D944DC01-332A-43F0-B99A-F1406E831EDA}"/>
    <dgm:cxn modelId="{5B017445-B45D-4EBF-96BF-E1C44C29C679}" type="presOf" srcId="{4703A44C-7DC8-4CAB-9CA1-E25B948DA883}" destId="{60491AE6-A219-492F-A77C-06C8EC27217F}" srcOrd="1" destOrd="0" presId="urn:microsoft.com/office/officeart/2005/8/layout/cycle8"/>
    <dgm:cxn modelId="{8CE4B949-15F1-4112-82A4-4F2CC97DBCB4}" type="presOf" srcId="{8DED77EE-0904-40CC-BBCA-A62FD4C07921}" destId="{4351C458-7084-48A6-A7F8-E5192F9BBF5F}" srcOrd="0" destOrd="0" presId="urn:microsoft.com/office/officeart/2005/8/layout/cycle8"/>
    <dgm:cxn modelId="{B8B8CD7A-D777-4044-BAE6-64DE442EA43A}" srcId="{4C219D2F-3B31-405E-8838-4A9878153278}" destId="{4703A44C-7DC8-4CAB-9CA1-E25B948DA883}" srcOrd="2" destOrd="0" parTransId="{C751F309-9919-4EEC-806B-5B01AB887F19}" sibTransId="{0F0EF65C-5CA2-443D-ACAA-6460F8D91F16}"/>
    <dgm:cxn modelId="{45BCB97E-6950-4D93-A10B-01D8A05AA58D}" srcId="{4C219D2F-3B31-405E-8838-4A9878153278}" destId="{82797FD1-D175-4F14-AFA1-6ACB3E08C6DD}" srcOrd="1" destOrd="0" parTransId="{2EE0831F-7511-481E-9EA2-5E0C531B34AC}" sibTransId="{4F427D2A-0F0E-40EA-B6B5-E2D3B3BBFA7F}"/>
    <dgm:cxn modelId="{1EEDC67F-A289-4F7C-A5BB-5A0E1185A224}" type="presOf" srcId="{4F958564-78DF-4698-81C0-B0C3D40E0236}" destId="{7BEFE845-D6A9-4856-9E1F-264625C177FC}" srcOrd="1" destOrd="0" presId="urn:microsoft.com/office/officeart/2005/8/layout/cycle8"/>
    <dgm:cxn modelId="{B6926A85-0B8B-4D79-AADE-2C00D9C7C46F}" type="presOf" srcId="{4F958564-78DF-4698-81C0-B0C3D40E0236}" destId="{8BDCB325-4447-4E8F-9AD1-D08246BE4733}" srcOrd="0" destOrd="0" presId="urn:microsoft.com/office/officeart/2005/8/layout/cycle8"/>
    <dgm:cxn modelId="{C24A79D2-75D3-4CF0-8641-DEF98EBD5316}" srcId="{4C219D2F-3B31-405E-8838-4A9878153278}" destId="{4F958564-78DF-4698-81C0-B0C3D40E0236}" srcOrd="0" destOrd="0" parTransId="{8C88093E-4346-4AB4-A210-C6C371D7513E}" sibTransId="{A6E6CE38-E285-4F82-B777-A4155CF523A9}"/>
    <dgm:cxn modelId="{0DCDC9E9-7165-4D69-9D85-1D499DA6EDA4}" type="presOf" srcId="{82797FD1-D175-4F14-AFA1-6ACB3E08C6DD}" destId="{D18BE559-0BB6-48C2-9282-87E3E6AB121B}" srcOrd="0" destOrd="0" presId="urn:microsoft.com/office/officeart/2005/8/layout/cycle8"/>
    <dgm:cxn modelId="{58879170-EF2E-4E51-B50D-52EFC57A1786}" type="presParOf" srcId="{728A6EFD-EFC2-458F-9D72-507E102F669B}" destId="{8BDCB325-4447-4E8F-9AD1-D08246BE4733}" srcOrd="0" destOrd="0" presId="urn:microsoft.com/office/officeart/2005/8/layout/cycle8"/>
    <dgm:cxn modelId="{A4A7D53C-1E01-4CD3-8CD7-3EE9B277CC18}" type="presParOf" srcId="{728A6EFD-EFC2-458F-9D72-507E102F669B}" destId="{FB1959AF-1C2E-4D9C-BFE4-919DEF3324D3}" srcOrd="1" destOrd="0" presId="urn:microsoft.com/office/officeart/2005/8/layout/cycle8"/>
    <dgm:cxn modelId="{71A3A759-D284-408C-BFCE-E38F2C7AD093}" type="presParOf" srcId="{728A6EFD-EFC2-458F-9D72-507E102F669B}" destId="{47D1C6A5-6AF6-4743-8286-7592D148D467}" srcOrd="2" destOrd="0" presId="urn:microsoft.com/office/officeart/2005/8/layout/cycle8"/>
    <dgm:cxn modelId="{93887983-5568-477B-A5EB-0A800DAC65A0}" type="presParOf" srcId="{728A6EFD-EFC2-458F-9D72-507E102F669B}" destId="{7BEFE845-D6A9-4856-9E1F-264625C177FC}" srcOrd="3" destOrd="0" presId="urn:microsoft.com/office/officeart/2005/8/layout/cycle8"/>
    <dgm:cxn modelId="{FBB3549C-676C-4339-A7B6-8569899219F0}" type="presParOf" srcId="{728A6EFD-EFC2-458F-9D72-507E102F669B}" destId="{D18BE559-0BB6-48C2-9282-87E3E6AB121B}" srcOrd="4" destOrd="0" presId="urn:microsoft.com/office/officeart/2005/8/layout/cycle8"/>
    <dgm:cxn modelId="{21445E73-1834-4410-ADEA-7413C31C6C1A}" type="presParOf" srcId="{728A6EFD-EFC2-458F-9D72-507E102F669B}" destId="{D9B7A5F1-6A0B-4AEC-AB31-0724F6DA4FCA}" srcOrd="5" destOrd="0" presId="urn:microsoft.com/office/officeart/2005/8/layout/cycle8"/>
    <dgm:cxn modelId="{0BDB408C-D03D-4F35-A0F9-6C9AD5EFD55C}" type="presParOf" srcId="{728A6EFD-EFC2-458F-9D72-507E102F669B}" destId="{D6A37538-A2DA-4B69-AC9B-FB47D630E1F7}" srcOrd="6" destOrd="0" presId="urn:microsoft.com/office/officeart/2005/8/layout/cycle8"/>
    <dgm:cxn modelId="{D47BF668-EDB8-4F1D-8B24-166525CE7085}" type="presParOf" srcId="{728A6EFD-EFC2-458F-9D72-507E102F669B}" destId="{9E0DBA15-9CF5-4E75-8E75-9484F45D2278}" srcOrd="7" destOrd="0" presId="urn:microsoft.com/office/officeart/2005/8/layout/cycle8"/>
    <dgm:cxn modelId="{CE22739D-CE19-4BF5-B0DB-FFC0650F0336}" type="presParOf" srcId="{728A6EFD-EFC2-458F-9D72-507E102F669B}" destId="{00095E90-FF18-4161-968B-989956E0B88E}" srcOrd="8" destOrd="0" presId="urn:microsoft.com/office/officeart/2005/8/layout/cycle8"/>
    <dgm:cxn modelId="{78ECCA94-051D-4A20-94F3-CAA544AB8F3B}" type="presParOf" srcId="{728A6EFD-EFC2-458F-9D72-507E102F669B}" destId="{3C24F9D8-DD3E-41C0-8267-2FA1981E22C0}" srcOrd="9" destOrd="0" presId="urn:microsoft.com/office/officeart/2005/8/layout/cycle8"/>
    <dgm:cxn modelId="{843DAF70-FD41-417B-9519-3AB0F7036CAD}" type="presParOf" srcId="{728A6EFD-EFC2-458F-9D72-507E102F669B}" destId="{944B8CF8-67C5-4FAA-8076-D32B12153A6E}" srcOrd="10" destOrd="0" presId="urn:microsoft.com/office/officeart/2005/8/layout/cycle8"/>
    <dgm:cxn modelId="{318585FC-BFB7-4EBC-A0E3-9DAF4D776956}" type="presParOf" srcId="{728A6EFD-EFC2-458F-9D72-507E102F669B}" destId="{60491AE6-A219-492F-A77C-06C8EC27217F}" srcOrd="11" destOrd="0" presId="urn:microsoft.com/office/officeart/2005/8/layout/cycle8"/>
    <dgm:cxn modelId="{787E8857-6621-4FF2-8959-FC37C3F0CE04}" type="presParOf" srcId="{728A6EFD-EFC2-458F-9D72-507E102F669B}" destId="{4351C458-7084-48A6-A7F8-E5192F9BBF5F}" srcOrd="12" destOrd="0" presId="urn:microsoft.com/office/officeart/2005/8/layout/cycle8"/>
    <dgm:cxn modelId="{3551696C-CE9E-426F-9827-C4E6BD7230F7}" type="presParOf" srcId="{728A6EFD-EFC2-458F-9D72-507E102F669B}" destId="{212C6544-EABC-4002-845F-AF7F8183AAA8}" srcOrd="13" destOrd="0" presId="urn:microsoft.com/office/officeart/2005/8/layout/cycle8"/>
    <dgm:cxn modelId="{F6FB95CC-E755-444A-94C3-88F27A6F3EF7}" type="presParOf" srcId="{728A6EFD-EFC2-458F-9D72-507E102F669B}" destId="{5BC8C10E-27F9-4CE4-BF14-D72E66204305}" srcOrd="14" destOrd="0" presId="urn:microsoft.com/office/officeart/2005/8/layout/cycle8"/>
    <dgm:cxn modelId="{E9C2A8CA-2526-4A55-BBDC-26C7FBB2C773}" type="presParOf" srcId="{728A6EFD-EFC2-458F-9D72-507E102F669B}" destId="{E0E523B4-3FFB-4C1D-8A27-1AF235825003}" srcOrd="15" destOrd="0" presId="urn:microsoft.com/office/officeart/2005/8/layout/cycle8"/>
    <dgm:cxn modelId="{250F95AF-5483-4A06-8161-236843163704}" type="presParOf" srcId="{728A6EFD-EFC2-458F-9D72-507E102F669B}" destId="{B4D9189F-FDA5-4B4C-9BE7-4068DC5FB09C}" srcOrd="16" destOrd="0" presId="urn:microsoft.com/office/officeart/2005/8/layout/cycle8"/>
    <dgm:cxn modelId="{497D42ED-A88E-41A3-B5FF-E219C2DBB3D5}" type="presParOf" srcId="{728A6EFD-EFC2-458F-9D72-507E102F669B}" destId="{D907CE0F-2688-44F1-9607-9F709FA8F49A}" srcOrd="17" destOrd="0" presId="urn:microsoft.com/office/officeart/2005/8/layout/cycle8"/>
    <dgm:cxn modelId="{C22DAFF9-16E6-43D0-925D-3987D3FD0A2E}" type="presParOf" srcId="{728A6EFD-EFC2-458F-9D72-507E102F669B}" destId="{6E8BABB4-9F3F-4804-B985-42DD9990F16A}" srcOrd="18" destOrd="0" presId="urn:microsoft.com/office/officeart/2005/8/layout/cycle8"/>
    <dgm:cxn modelId="{51695DA3-7066-44AA-B373-6F660FDB1DD5}" type="presParOf" srcId="{728A6EFD-EFC2-458F-9D72-507E102F669B}" destId="{E2273A4D-B5FE-4735-9168-94FBF17F4B8E}"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CCA41D-99C1-4F03-A60B-54CBEC9D78B8}"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6878641C-02D1-4289-A23A-FAC84473D39F}">
      <dgm:prSet/>
      <dgm:spPr/>
      <dgm:t>
        <a:bodyPr/>
        <a:lstStyle/>
        <a:p>
          <a:r>
            <a:rPr lang="en-IN" b="1" dirty="0">
              <a:solidFill>
                <a:schemeClr val="tx1"/>
              </a:solidFill>
            </a:rPr>
            <a:t>Diagnosis- prior to treatment initiation</a:t>
          </a:r>
          <a:endParaRPr lang="en-US" b="1" dirty="0">
            <a:solidFill>
              <a:schemeClr val="tx1"/>
            </a:solidFill>
          </a:endParaRPr>
        </a:p>
      </dgm:t>
    </dgm:pt>
    <dgm:pt modelId="{CC8553AF-810A-4C9F-B151-64D488682632}" type="parTrans" cxnId="{7C50B753-8D66-47C3-9AD1-5FFE97EF17A9}">
      <dgm:prSet/>
      <dgm:spPr/>
      <dgm:t>
        <a:bodyPr/>
        <a:lstStyle/>
        <a:p>
          <a:endParaRPr lang="en-US"/>
        </a:p>
      </dgm:t>
    </dgm:pt>
    <dgm:pt modelId="{A9FAB42E-DD5B-4235-B66C-879D7757B31B}" type="sibTrans" cxnId="{7C50B753-8D66-47C3-9AD1-5FFE97EF17A9}">
      <dgm:prSet/>
      <dgm:spPr/>
      <dgm:t>
        <a:bodyPr/>
        <a:lstStyle/>
        <a:p>
          <a:endParaRPr lang="en-US"/>
        </a:p>
      </dgm:t>
    </dgm:pt>
    <dgm:pt modelId="{11D8FF16-4E1E-42B1-BD01-693CD799EADA}">
      <dgm:prSet/>
      <dgm:spPr/>
      <dgm:t>
        <a:bodyPr/>
        <a:lstStyle/>
        <a:p>
          <a:r>
            <a:rPr lang="en-IN" b="1" dirty="0">
              <a:solidFill>
                <a:schemeClr val="tx1"/>
              </a:solidFill>
            </a:rPr>
            <a:t>Treatment monitoring- at intervals specified in treatment guidelines for DSTB and DRTB to identify progress of treatment and amplification of drug resistance</a:t>
          </a:r>
          <a:endParaRPr lang="en-US" b="1" dirty="0">
            <a:solidFill>
              <a:schemeClr val="tx1"/>
            </a:solidFill>
          </a:endParaRPr>
        </a:p>
      </dgm:t>
    </dgm:pt>
    <dgm:pt modelId="{A5E30814-E30D-41D7-9CA6-4E8B54AF972A}" type="parTrans" cxnId="{D187A1CC-18F9-48E3-8C67-8CA482C67F5E}">
      <dgm:prSet/>
      <dgm:spPr/>
      <dgm:t>
        <a:bodyPr/>
        <a:lstStyle/>
        <a:p>
          <a:endParaRPr lang="en-US"/>
        </a:p>
      </dgm:t>
    </dgm:pt>
    <dgm:pt modelId="{4DFD703A-B67C-4F1B-A1F4-37062797F286}" type="sibTrans" cxnId="{D187A1CC-18F9-48E3-8C67-8CA482C67F5E}">
      <dgm:prSet/>
      <dgm:spPr/>
      <dgm:t>
        <a:bodyPr/>
        <a:lstStyle/>
        <a:p>
          <a:endParaRPr lang="en-US"/>
        </a:p>
      </dgm:t>
    </dgm:pt>
    <dgm:pt modelId="{C5D6670C-A24E-428A-98E4-9D87A999981E}">
      <dgm:prSet/>
      <dgm:spPr/>
      <dgm:t>
        <a:bodyPr/>
        <a:lstStyle/>
        <a:p>
          <a:r>
            <a:rPr lang="en-IN" b="1" dirty="0">
              <a:solidFill>
                <a:schemeClr val="tx1"/>
              </a:solidFill>
            </a:rPr>
            <a:t>To follow up patients for relapse free cure- Long term follow up</a:t>
          </a:r>
          <a:endParaRPr lang="en-US" b="1" dirty="0">
            <a:solidFill>
              <a:schemeClr val="tx1"/>
            </a:solidFill>
          </a:endParaRPr>
        </a:p>
      </dgm:t>
    </dgm:pt>
    <dgm:pt modelId="{B66D69F6-2F5F-45A7-B09A-111C934AB762}" type="parTrans" cxnId="{F6A24C1A-B759-4EE1-933E-CF33F02A067F}">
      <dgm:prSet/>
      <dgm:spPr/>
      <dgm:t>
        <a:bodyPr/>
        <a:lstStyle/>
        <a:p>
          <a:endParaRPr lang="en-US"/>
        </a:p>
      </dgm:t>
    </dgm:pt>
    <dgm:pt modelId="{F062FFF0-6FBF-4A63-9681-FAB741EF1C85}" type="sibTrans" cxnId="{F6A24C1A-B759-4EE1-933E-CF33F02A067F}">
      <dgm:prSet/>
      <dgm:spPr/>
      <dgm:t>
        <a:bodyPr/>
        <a:lstStyle/>
        <a:p>
          <a:endParaRPr lang="en-US"/>
        </a:p>
      </dgm:t>
    </dgm:pt>
    <dgm:pt modelId="{B5E2285D-CB0E-4388-91A6-D046BD0E3DDB}" type="pres">
      <dgm:prSet presAssocID="{2ECCA41D-99C1-4F03-A60B-54CBEC9D78B8}" presName="Name0" presStyleCnt="0">
        <dgm:presLayoutVars>
          <dgm:dir/>
          <dgm:animLvl val="lvl"/>
          <dgm:resizeHandles val="exact"/>
        </dgm:presLayoutVars>
      </dgm:prSet>
      <dgm:spPr/>
    </dgm:pt>
    <dgm:pt modelId="{7BE42FC8-E805-4CB6-9068-983AB1145212}" type="pres">
      <dgm:prSet presAssocID="{C5D6670C-A24E-428A-98E4-9D87A999981E}" presName="boxAndChildren" presStyleCnt="0"/>
      <dgm:spPr/>
    </dgm:pt>
    <dgm:pt modelId="{6A423C7B-CB6E-45F3-B3CA-883FA7025B89}" type="pres">
      <dgm:prSet presAssocID="{C5D6670C-A24E-428A-98E4-9D87A999981E}" presName="parentTextBox" presStyleLbl="node1" presStyleIdx="0" presStyleCnt="3"/>
      <dgm:spPr/>
    </dgm:pt>
    <dgm:pt modelId="{E1E9C482-F502-4FE8-BD6D-B1990AFD4C6C}" type="pres">
      <dgm:prSet presAssocID="{4DFD703A-B67C-4F1B-A1F4-37062797F286}" presName="sp" presStyleCnt="0"/>
      <dgm:spPr/>
    </dgm:pt>
    <dgm:pt modelId="{91AB039C-556D-4682-AF25-B0B54DB92550}" type="pres">
      <dgm:prSet presAssocID="{11D8FF16-4E1E-42B1-BD01-693CD799EADA}" presName="arrowAndChildren" presStyleCnt="0"/>
      <dgm:spPr/>
    </dgm:pt>
    <dgm:pt modelId="{869D0302-4EE9-49D8-AE41-0B23E58493C2}" type="pres">
      <dgm:prSet presAssocID="{11D8FF16-4E1E-42B1-BD01-693CD799EADA}" presName="parentTextArrow" presStyleLbl="node1" presStyleIdx="1" presStyleCnt="3"/>
      <dgm:spPr/>
    </dgm:pt>
    <dgm:pt modelId="{A6A32734-3C9F-4D28-A7BB-2122EF9C761F}" type="pres">
      <dgm:prSet presAssocID="{A9FAB42E-DD5B-4235-B66C-879D7757B31B}" presName="sp" presStyleCnt="0"/>
      <dgm:spPr/>
    </dgm:pt>
    <dgm:pt modelId="{6D241D8E-3F2E-478E-9F33-1D045D2E8BFB}" type="pres">
      <dgm:prSet presAssocID="{6878641C-02D1-4289-A23A-FAC84473D39F}" presName="arrowAndChildren" presStyleCnt="0"/>
      <dgm:spPr/>
    </dgm:pt>
    <dgm:pt modelId="{666E1A4E-3846-46A0-86FE-87A6A52907F2}" type="pres">
      <dgm:prSet presAssocID="{6878641C-02D1-4289-A23A-FAC84473D39F}" presName="parentTextArrow" presStyleLbl="node1" presStyleIdx="2" presStyleCnt="3"/>
      <dgm:spPr/>
    </dgm:pt>
  </dgm:ptLst>
  <dgm:cxnLst>
    <dgm:cxn modelId="{1266631A-ED00-420E-B1AC-A1659AD2E77D}" type="presOf" srcId="{2ECCA41D-99C1-4F03-A60B-54CBEC9D78B8}" destId="{B5E2285D-CB0E-4388-91A6-D046BD0E3DDB}" srcOrd="0" destOrd="0" presId="urn:microsoft.com/office/officeart/2005/8/layout/process4"/>
    <dgm:cxn modelId="{F6A24C1A-B759-4EE1-933E-CF33F02A067F}" srcId="{2ECCA41D-99C1-4F03-A60B-54CBEC9D78B8}" destId="{C5D6670C-A24E-428A-98E4-9D87A999981E}" srcOrd="2" destOrd="0" parTransId="{B66D69F6-2F5F-45A7-B09A-111C934AB762}" sibTransId="{F062FFF0-6FBF-4A63-9681-FAB741EF1C85}"/>
    <dgm:cxn modelId="{E7315127-72F5-4E34-80F7-C7E423C4416F}" type="presOf" srcId="{6878641C-02D1-4289-A23A-FAC84473D39F}" destId="{666E1A4E-3846-46A0-86FE-87A6A52907F2}" srcOrd="0" destOrd="0" presId="urn:microsoft.com/office/officeart/2005/8/layout/process4"/>
    <dgm:cxn modelId="{7C50B753-8D66-47C3-9AD1-5FFE97EF17A9}" srcId="{2ECCA41D-99C1-4F03-A60B-54CBEC9D78B8}" destId="{6878641C-02D1-4289-A23A-FAC84473D39F}" srcOrd="0" destOrd="0" parTransId="{CC8553AF-810A-4C9F-B151-64D488682632}" sibTransId="{A9FAB42E-DD5B-4235-B66C-879D7757B31B}"/>
    <dgm:cxn modelId="{812AE5A2-A723-4A5D-9815-D1B4B137C822}" type="presOf" srcId="{C5D6670C-A24E-428A-98E4-9D87A999981E}" destId="{6A423C7B-CB6E-45F3-B3CA-883FA7025B89}" srcOrd="0" destOrd="0" presId="urn:microsoft.com/office/officeart/2005/8/layout/process4"/>
    <dgm:cxn modelId="{D187A1CC-18F9-48E3-8C67-8CA482C67F5E}" srcId="{2ECCA41D-99C1-4F03-A60B-54CBEC9D78B8}" destId="{11D8FF16-4E1E-42B1-BD01-693CD799EADA}" srcOrd="1" destOrd="0" parTransId="{A5E30814-E30D-41D7-9CA6-4E8B54AF972A}" sibTransId="{4DFD703A-B67C-4F1B-A1F4-37062797F286}"/>
    <dgm:cxn modelId="{AE67E3FC-D10E-456A-8117-F673ACFCD4E4}" type="presOf" srcId="{11D8FF16-4E1E-42B1-BD01-693CD799EADA}" destId="{869D0302-4EE9-49D8-AE41-0B23E58493C2}" srcOrd="0" destOrd="0" presId="urn:microsoft.com/office/officeart/2005/8/layout/process4"/>
    <dgm:cxn modelId="{CC2BE72C-CD7C-4953-8F91-B8BC3F66E5C1}" type="presParOf" srcId="{B5E2285D-CB0E-4388-91A6-D046BD0E3DDB}" destId="{7BE42FC8-E805-4CB6-9068-983AB1145212}" srcOrd="0" destOrd="0" presId="urn:microsoft.com/office/officeart/2005/8/layout/process4"/>
    <dgm:cxn modelId="{C893CC54-074F-4818-AFA1-A665C10895D2}" type="presParOf" srcId="{7BE42FC8-E805-4CB6-9068-983AB1145212}" destId="{6A423C7B-CB6E-45F3-B3CA-883FA7025B89}" srcOrd="0" destOrd="0" presId="urn:microsoft.com/office/officeart/2005/8/layout/process4"/>
    <dgm:cxn modelId="{2C29832D-6CB9-4E46-8493-770FAAFC829F}" type="presParOf" srcId="{B5E2285D-CB0E-4388-91A6-D046BD0E3DDB}" destId="{E1E9C482-F502-4FE8-BD6D-B1990AFD4C6C}" srcOrd="1" destOrd="0" presId="urn:microsoft.com/office/officeart/2005/8/layout/process4"/>
    <dgm:cxn modelId="{E84C963B-7803-4CFA-A798-49305C49ADFA}" type="presParOf" srcId="{B5E2285D-CB0E-4388-91A6-D046BD0E3DDB}" destId="{91AB039C-556D-4682-AF25-B0B54DB92550}" srcOrd="2" destOrd="0" presId="urn:microsoft.com/office/officeart/2005/8/layout/process4"/>
    <dgm:cxn modelId="{976F4C9A-102A-4B9A-AB13-5831ADA61CD0}" type="presParOf" srcId="{91AB039C-556D-4682-AF25-B0B54DB92550}" destId="{869D0302-4EE9-49D8-AE41-0B23E58493C2}" srcOrd="0" destOrd="0" presId="urn:microsoft.com/office/officeart/2005/8/layout/process4"/>
    <dgm:cxn modelId="{BCF816BF-2B16-4980-A7B1-8E520D10088B}" type="presParOf" srcId="{B5E2285D-CB0E-4388-91A6-D046BD0E3DDB}" destId="{A6A32734-3C9F-4D28-A7BB-2122EF9C761F}" srcOrd="3" destOrd="0" presId="urn:microsoft.com/office/officeart/2005/8/layout/process4"/>
    <dgm:cxn modelId="{4D6B817F-E77D-49F9-954A-2BDC34DADC61}" type="presParOf" srcId="{B5E2285D-CB0E-4388-91A6-D046BD0E3DDB}" destId="{6D241D8E-3F2E-478E-9F33-1D045D2E8BFB}" srcOrd="4" destOrd="0" presId="urn:microsoft.com/office/officeart/2005/8/layout/process4"/>
    <dgm:cxn modelId="{3A134D62-FB38-4B1A-B5BE-B921C142E328}" type="presParOf" srcId="{6D241D8E-3F2E-478E-9F33-1D045D2E8BFB}" destId="{666E1A4E-3846-46A0-86FE-87A6A52907F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2D1AC2-CD0E-4EA6-B6C5-5A4BF34984DC}"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30757A06-A69B-438C-A3D9-8B2D595BB77C}">
      <dgm:prSet phldrT="[Text]" custT="1"/>
      <dgm:spPr>
        <a:solidFill>
          <a:schemeClr val="accent6">
            <a:lumMod val="40000"/>
            <a:lumOff val="60000"/>
          </a:schemeClr>
        </a:solidFill>
      </dgm:spPr>
      <dgm:t>
        <a:bodyPr/>
        <a:lstStyle/>
        <a:p>
          <a:r>
            <a:rPr lang="en-US" sz="1800" b="1" dirty="0">
              <a:solidFill>
                <a:schemeClr val="tx1"/>
              </a:solidFill>
              <a:effectLst/>
            </a:rPr>
            <a:t>Specimen collection centre</a:t>
          </a:r>
        </a:p>
      </dgm:t>
    </dgm:pt>
    <dgm:pt modelId="{7DF13820-7831-4770-9E5E-B549FF13DEA5}" type="parTrans" cxnId="{73A73F38-6ADA-4B69-AAA8-445232152177}">
      <dgm:prSet/>
      <dgm:spPr/>
      <dgm:t>
        <a:bodyPr/>
        <a:lstStyle/>
        <a:p>
          <a:endParaRPr lang="en-US" sz="1800">
            <a:solidFill>
              <a:schemeClr val="tx1"/>
            </a:solidFill>
            <a:effectLst/>
          </a:endParaRPr>
        </a:p>
      </dgm:t>
    </dgm:pt>
    <dgm:pt modelId="{924FD6FE-96E4-4F2F-AF4A-5C18D51C660D}" type="sibTrans" cxnId="{73A73F38-6ADA-4B69-AAA8-445232152177}">
      <dgm:prSet/>
      <dgm:spPr/>
      <dgm:t>
        <a:bodyPr/>
        <a:lstStyle/>
        <a:p>
          <a:endParaRPr lang="en-US" sz="1800">
            <a:solidFill>
              <a:schemeClr val="tx1"/>
            </a:solidFill>
            <a:effectLst/>
          </a:endParaRPr>
        </a:p>
      </dgm:t>
    </dgm:pt>
    <dgm:pt modelId="{5674ABF8-2422-4E34-B013-CC7447187F01}">
      <dgm:prSet phldrT="[Text]" custT="1"/>
      <dgm:spPr/>
      <dgm:t>
        <a:bodyPr/>
        <a:lstStyle/>
        <a:p>
          <a:r>
            <a:rPr lang="en-US" sz="2000" dirty="0">
              <a:solidFill>
                <a:schemeClr val="tx1"/>
              </a:solidFill>
              <a:effectLst/>
            </a:rPr>
            <a:t>Patient identification by LT or HF doctor</a:t>
          </a:r>
        </a:p>
      </dgm:t>
    </dgm:pt>
    <dgm:pt modelId="{4A12C07E-CD92-410A-93E1-1AB731927728}" type="parTrans" cxnId="{B10F45A3-E8C7-45A4-8500-E483395F42FA}">
      <dgm:prSet/>
      <dgm:spPr/>
      <dgm:t>
        <a:bodyPr/>
        <a:lstStyle/>
        <a:p>
          <a:endParaRPr lang="en-US" sz="1800">
            <a:solidFill>
              <a:schemeClr val="tx1"/>
            </a:solidFill>
            <a:effectLst/>
          </a:endParaRPr>
        </a:p>
      </dgm:t>
    </dgm:pt>
    <dgm:pt modelId="{726C4953-2CDF-4E2E-B3C7-C7A352B3A9EB}" type="sibTrans" cxnId="{B10F45A3-E8C7-45A4-8500-E483395F42FA}">
      <dgm:prSet/>
      <dgm:spPr/>
      <dgm:t>
        <a:bodyPr/>
        <a:lstStyle/>
        <a:p>
          <a:endParaRPr lang="en-US" sz="1800">
            <a:solidFill>
              <a:schemeClr val="tx1"/>
            </a:solidFill>
            <a:effectLst/>
          </a:endParaRPr>
        </a:p>
      </dgm:t>
    </dgm:pt>
    <dgm:pt modelId="{CBBD8471-0103-4D16-B38A-058949F84244}">
      <dgm:prSet phldrT="[Text]" custT="1"/>
      <dgm:spPr/>
      <dgm:t>
        <a:bodyPr/>
        <a:lstStyle/>
        <a:p>
          <a:r>
            <a:rPr lang="en-US" sz="2000" dirty="0">
              <a:solidFill>
                <a:schemeClr val="tx1"/>
              </a:solidFill>
              <a:effectLst/>
            </a:rPr>
            <a:t>2 specimen (one early morning &amp; one “supervised” spot) are collected in 50 ml conical tubes, packaged (in triple layer – as per </a:t>
          </a:r>
          <a:r>
            <a:rPr lang="en-US" sz="2000" dirty="0" err="1">
              <a:solidFill>
                <a:schemeClr val="tx1"/>
              </a:solidFill>
              <a:effectLst/>
            </a:rPr>
            <a:t>SoP</a:t>
          </a:r>
          <a:r>
            <a:rPr lang="en-US" sz="2000" dirty="0">
              <a:solidFill>
                <a:schemeClr val="tx1"/>
              </a:solidFill>
              <a:effectLst/>
            </a:rPr>
            <a:t>) and transported in cool chain to the NAAT facility</a:t>
          </a:r>
        </a:p>
      </dgm:t>
    </dgm:pt>
    <dgm:pt modelId="{29F7AB28-522E-4DEE-87CE-313998A5F0F1}" type="parTrans" cxnId="{53FE7A9D-3B9B-475A-9E3D-2CFA404B474A}">
      <dgm:prSet/>
      <dgm:spPr/>
      <dgm:t>
        <a:bodyPr/>
        <a:lstStyle/>
        <a:p>
          <a:endParaRPr lang="en-US" sz="1800">
            <a:solidFill>
              <a:schemeClr val="tx1"/>
            </a:solidFill>
            <a:effectLst/>
          </a:endParaRPr>
        </a:p>
      </dgm:t>
    </dgm:pt>
    <dgm:pt modelId="{B5F0C8C9-04B8-42E6-A803-21E63946294E}" type="sibTrans" cxnId="{53FE7A9D-3B9B-475A-9E3D-2CFA404B474A}">
      <dgm:prSet/>
      <dgm:spPr/>
      <dgm:t>
        <a:bodyPr/>
        <a:lstStyle/>
        <a:p>
          <a:endParaRPr lang="en-US" sz="1800">
            <a:solidFill>
              <a:schemeClr val="tx1"/>
            </a:solidFill>
            <a:effectLst/>
          </a:endParaRPr>
        </a:p>
      </dgm:t>
    </dgm:pt>
    <dgm:pt modelId="{B3C800AA-A025-4F47-864F-277567DAC77D}">
      <dgm:prSet phldrT="[Text]" custT="1"/>
      <dgm:spPr/>
      <dgm:t>
        <a:bodyPr/>
        <a:lstStyle/>
        <a:p>
          <a:r>
            <a:rPr lang="en-US" sz="2000" b="1" dirty="0">
              <a:solidFill>
                <a:schemeClr val="tx1"/>
              </a:solidFill>
              <a:effectLst/>
            </a:rPr>
            <a:t>NAAT facility</a:t>
          </a:r>
        </a:p>
      </dgm:t>
    </dgm:pt>
    <dgm:pt modelId="{435A05F1-725B-4C79-8829-CBE347FB676A}" type="parTrans" cxnId="{8D76A78D-ACB5-4ECF-B94F-EF474B1B22E2}">
      <dgm:prSet/>
      <dgm:spPr/>
      <dgm:t>
        <a:bodyPr/>
        <a:lstStyle/>
        <a:p>
          <a:endParaRPr lang="en-US" sz="1800">
            <a:solidFill>
              <a:schemeClr val="tx1"/>
            </a:solidFill>
            <a:effectLst/>
          </a:endParaRPr>
        </a:p>
      </dgm:t>
    </dgm:pt>
    <dgm:pt modelId="{B6179F64-B99F-4116-91A6-423DF3A9CA1A}" type="sibTrans" cxnId="{8D76A78D-ACB5-4ECF-B94F-EF474B1B22E2}">
      <dgm:prSet/>
      <dgm:spPr/>
      <dgm:t>
        <a:bodyPr/>
        <a:lstStyle/>
        <a:p>
          <a:endParaRPr lang="en-US" sz="1800">
            <a:solidFill>
              <a:schemeClr val="tx1"/>
            </a:solidFill>
            <a:effectLst/>
          </a:endParaRPr>
        </a:p>
      </dgm:t>
    </dgm:pt>
    <dgm:pt modelId="{009AD2AE-44BC-4562-8ACD-190F0B3DA7BC}">
      <dgm:prSet phldrT="[Text]" custT="1"/>
      <dgm:spPr/>
      <dgm:t>
        <a:bodyPr/>
        <a:lstStyle/>
        <a:p>
          <a:r>
            <a:rPr lang="en-US" sz="2000" dirty="0">
              <a:solidFill>
                <a:schemeClr val="tx1"/>
              </a:solidFill>
              <a:effectLst/>
            </a:rPr>
            <a:t>1 specimen is processed on NAAT. If</a:t>
          </a:r>
          <a:r>
            <a:rPr lang="en-US" sz="2000" i="1" dirty="0">
              <a:solidFill>
                <a:schemeClr val="tx1"/>
              </a:solidFill>
              <a:effectLst/>
            </a:rPr>
            <a:t> M.tb </a:t>
          </a:r>
          <a:r>
            <a:rPr lang="en-US" sz="2000" dirty="0">
              <a:solidFill>
                <a:schemeClr val="tx1"/>
              </a:solidFill>
              <a:effectLst/>
            </a:rPr>
            <a:t>is detected (RR detected or not detected), the second specimen tubes) packaged (in triple layer – as per </a:t>
          </a:r>
          <a:r>
            <a:rPr lang="en-US" sz="2000" dirty="0" err="1">
              <a:solidFill>
                <a:schemeClr val="tx1"/>
              </a:solidFill>
              <a:effectLst/>
            </a:rPr>
            <a:t>SoP</a:t>
          </a:r>
          <a:r>
            <a:rPr lang="en-US" sz="2000" dirty="0">
              <a:solidFill>
                <a:schemeClr val="tx1"/>
              </a:solidFill>
              <a:effectLst/>
            </a:rPr>
            <a:t>) and transported in cool chain to C&amp;DST</a:t>
          </a:r>
        </a:p>
      </dgm:t>
    </dgm:pt>
    <dgm:pt modelId="{C4D4503A-2E51-4187-AE4C-E2E003490BFA}" type="parTrans" cxnId="{261E55CA-466B-426B-8F3F-E1AFB25DC1DB}">
      <dgm:prSet/>
      <dgm:spPr/>
      <dgm:t>
        <a:bodyPr/>
        <a:lstStyle/>
        <a:p>
          <a:endParaRPr lang="en-US" sz="1800">
            <a:solidFill>
              <a:schemeClr val="tx1"/>
            </a:solidFill>
            <a:effectLst/>
          </a:endParaRPr>
        </a:p>
      </dgm:t>
    </dgm:pt>
    <dgm:pt modelId="{EA415226-A0F7-4D08-BA96-E942F888DE5A}" type="sibTrans" cxnId="{261E55CA-466B-426B-8F3F-E1AFB25DC1DB}">
      <dgm:prSet/>
      <dgm:spPr/>
      <dgm:t>
        <a:bodyPr/>
        <a:lstStyle/>
        <a:p>
          <a:endParaRPr lang="en-US" sz="1800">
            <a:solidFill>
              <a:schemeClr val="tx1"/>
            </a:solidFill>
            <a:effectLst/>
          </a:endParaRPr>
        </a:p>
      </dgm:t>
    </dgm:pt>
    <dgm:pt modelId="{504B3296-B562-44A1-9D2B-CE34F1CC4CDD}">
      <dgm:prSet phldrT="[Text]" custT="1"/>
      <dgm:spPr/>
      <dgm:t>
        <a:bodyPr/>
        <a:lstStyle/>
        <a:p>
          <a:r>
            <a:rPr lang="en-US" sz="2000" b="1" dirty="0">
              <a:solidFill>
                <a:schemeClr val="tx1"/>
              </a:solidFill>
              <a:effectLst/>
            </a:rPr>
            <a:t>C&amp;DST </a:t>
          </a:r>
        </a:p>
        <a:p>
          <a:r>
            <a:rPr lang="en-US" sz="2000" b="1" dirty="0">
              <a:solidFill>
                <a:schemeClr val="tx1"/>
              </a:solidFill>
              <a:effectLst/>
            </a:rPr>
            <a:t>laboratory</a:t>
          </a:r>
        </a:p>
      </dgm:t>
    </dgm:pt>
    <dgm:pt modelId="{98204F4F-57E2-4358-B31D-9B32AD415714}" type="parTrans" cxnId="{35054FD7-0EB9-41EB-8B86-14DA30817C46}">
      <dgm:prSet/>
      <dgm:spPr/>
      <dgm:t>
        <a:bodyPr/>
        <a:lstStyle/>
        <a:p>
          <a:endParaRPr lang="en-US" sz="1800">
            <a:solidFill>
              <a:schemeClr val="tx1"/>
            </a:solidFill>
            <a:effectLst/>
          </a:endParaRPr>
        </a:p>
      </dgm:t>
    </dgm:pt>
    <dgm:pt modelId="{70A69B61-A25A-4F1E-B6D6-570B6C30C9A4}" type="sibTrans" cxnId="{35054FD7-0EB9-41EB-8B86-14DA30817C46}">
      <dgm:prSet/>
      <dgm:spPr/>
      <dgm:t>
        <a:bodyPr/>
        <a:lstStyle/>
        <a:p>
          <a:endParaRPr lang="en-US" sz="1800">
            <a:solidFill>
              <a:schemeClr val="tx1"/>
            </a:solidFill>
            <a:effectLst/>
          </a:endParaRPr>
        </a:p>
      </dgm:t>
    </dgm:pt>
    <dgm:pt modelId="{1A255593-0DC3-4242-BD61-39F957033C1D}">
      <dgm:prSet phldrT="[Text]" custT="1"/>
      <dgm:spPr/>
      <dgm:t>
        <a:bodyPr/>
        <a:lstStyle/>
        <a:p>
          <a:r>
            <a:rPr lang="en-US" sz="2000" dirty="0">
              <a:solidFill>
                <a:schemeClr val="tx1"/>
              </a:solidFill>
              <a:effectLst/>
            </a:rPr>
            <a:t>Second specimen is used for performing FL and/or SL LPA and further DST as applicable. If the specimen is smear negative, it is subjected to Liquid culture and LPA is performed on the culture isolate (Referring facility is informed accordingly)</a:t>
          </a:r>
        </a:p>
      </dgm:t>
    </dgm:pt>
    <dgm:pt modelId="{A8FA6918-0160-4488-A897-2688BB7391AF}" type="parTrans" cxnId="{8CAC2A93-24DA-46AD-A1CA-FFC2153B080F}">
      <dgm:prSet/>
      <dgm:spPr/>
      <dgm:t>
        <a:bodyPr/>
        <a:lstStyle/>
        <a:p>
          <a:endParaRPr lang="en-US" sz="1800">
            <a:solidFill>
              <a:schemeClr val="tx1"/>
            </a:solidFill>
            <a:effectLst/>
          </a:endParaRPr>
        </a:p>
      </dgm:t>
    </dgm:pt>
    <dgm:pt modelId="{FB6CDD3A-F9A0-4D59-8A5B-A495800CAEE6}" type="sibTrans" cxnId="{8CAC2A93-24DA-46AD-A1CA-FFC2153B080F}">
      <dgm:prSet/>
      <dgm:spPr/>
      <dgm:t>
        <a:bodyPr/>
        <a:lstStyle/>
        <a:p>
          <a:endParaRPr lang="en-US" sz="1800">
            <a:solidFill>
              <a:schemeClr val="tx1"/>
            </a:solidFill>
            <a:effectLst/>
          </a:endParaRPr>
        </a:p>
      </dgm:t>
    </dgm:pt>
    <dgm:pt modelId="{AE2B609F-1D5E-420D-9B9F-FE5A0389909F}">
      <dgm:prSet phldrT="[Text]" custT="1"/>
      <dgm:spPr/>
      <dgm:t>
        <a:bodyPr/>
        <a:lstStyle/>
        <a:p>
          <a:r>
            <a:rPr lang="en-US" sz="2000" dirty="0">
              <a:solidFill>
                <a:schemeClr val="tx1"/>
              </a:solidFill>
              <a:effectLst/>
            </a:rPr>
            <a:t>NAAT result is updated and “Test ID” for tests expected at C&amp;DST laboratory is created in Ni-</a:t>
          </a:r>
          <a:r>
            <a:rPr lang="en-US" sz="2000" dirty="0" err="1">
              <a:solidFill>
                <a:schemeClr val="tx1"/>
              </a:solidFill>
              <a:effectLst/>
            </a:rPr>
            <a:t>kshay</a:t>
          </a:r>
          <a:endParaRPr lang="en-US" sz="2000" dirty="0">
            <a:solidFill>
              <a:schemeClr val="tx1"/>
            </a:solidFill>
            <a:effectLst/>
          </a:endParaRPr>
        </a:p>
      </dgm:t>
    </dgm:pt>
    <dgm:pt modelId="{15507156-E24E-45EA-A131-41A517D9F5CD}" type="parTrans" cxnId="{B9B61896-2332-4758-8EC1-2A9E2B5B9F9E}">
      <dgm:prSet/>
      <dgm:spPr/>
      <dgm:t>
        <a:bodyPr/>
        <a:lstStyle/>
        <a:p>
          <a:endParaRPr lang="en-US" sz="1800">
            <a:solidFill>
              <a:schemeClr val="tx1"/>
            </a:solidFill>
            <a:effectLst/>
          </a:endParaRPr>
        </a:p>
      </dgm:t>
    </dgm:pt>
    <dgm:pt modelId="{6586FC2C-4E14-411B-B48A-8D6EC32BD0E4}" type="sibTrans" cxnId="{B9B61896-2332-4758-8EC1-2A9E2B5B9F9E}">
      <dgm:prSet/>
      <dgm:spPr/>
      <dgm:t>
        <a:bodyPr/>
        <a:lstStyle/>
        <a:p>
          <a:endParaRPr lang="en-US" sz="1800">
            <a:solidFill>
              <a:schemeClr val="tx1"/>
            </a:solidFill>
            <a:effectLst/>
          </a:endParaRPr>
        </a:p>
      </dgm:t>
    </dgm:pt>
    <dgm:pt modelId="{FF4955EC-AE38-4EA0-956A-224320704061}">
      <dgm:prSet phldrT="[Text]" custT="1"/>
      <dgm:spPr/>
      <dgm:t>
        <a:bodyPr/>
        <a:lstStyle/>
        <a:p>
          <a:r>
            <a:rPr lang="en-US" sz="2000" dirty="0">
              <a:solidFill>
                <a:schemeClr val="tx1"/>
              </a:solidFill>
              <a:effectLst/>
            </a:rPr>
            <a:t>Patient ID and Test ID are generated in Ni-</a:t>
          </a:r>
          <a:r>
            <a:rPr lang="en-US" sz="2000" dirty="0" err="1">
              <a:solidFill>
                <a:schemeClr val="tx1"/>
              </a:solidFill>
              <a:effectLst/>
            </a:rPr>
            <a:t>kshay</a:t>
          </a:r>
          <a:endParaRPr lang="en-US" sz="2000" dirty="0">
            <a:solidFill>
              <a:schemeClr val="tx1"/>
            </a:solidFill>
            <a:effectLst/>
          </a:endParaRPr>
        </a:p>
      </dgm:t>
    </dgm:pt>
    <dgm:pt modelId="{53FE7074-7C17-4386-AC50-3B8B03F992CC}" type="parTrans" cxnId="{9C076959-61C3-4864-AB91-0594B34B74C6}">
      <dgm:prSet/>
      <dgm:spPr/>
      <dgm:t>
        <a:bodyPr/>
        <a:lstStyle/>
        <a:p>
          <a:endParaRPr lang="en-US" sz="1800">
            <a:solidFill>
              <a:schemeClr val="tx1"/>
            </a:solidFill>
            <a:effectLst/>
          </a:endParaRPr>
        </a:p>
      </dgm:t>
    </dgm:pt>
    <dgm:pt modelId="{187F757C-D88B-4B89-A82D-8992C2546759}" type="sibTrans" cxnId="{9C076959-61C3-4864-AB91-0594B34B74C6}">
      <dgm:prSet/>
      <dgm:spPr/>
      <dgm:t>
        <a:bodyPr/>
        <a:lstStyle/>
        <a:p>
          <a:endParaRPr lang="en-US" sz="1800">
            <a:solidFill>
              <a:schemeClr val="tx1"/>
            </a:solidFill>
            <a:effectLst/>
          </a:endParaRPr>
        </a:p>
      </dgm:t>
    </dgm:pt>
    <dgm:pt modelId="{CA0EAB11-FD13-44A9-986F-875B59E691A9}">
      <dgm:prSet custT="1"/>
      <dgm:spPr/>
      <dgm:t>
        <a:bodyPr/>
        <a:lstStyle/>
        <a:p>
          <a:r>
            <a:rPr lang="en-US" sz="2000" dirty="0">
              <a:solidFill>
                <a:schemeClr val="tx1"/>
              </a:solidFill>
              <a:effectLst/>
            </a:rPr>
            <a:t>Test results are updated in Ni-</a:t>
          </a:r>
          <a:r>
            <a:rPr lang="en-US" sz="2000" dirty="0" err="1">
              <a:solidFill>
                <a:schemeClr val="tx1"/>
              </a:solidFill>
              <a:effectLst/>
            </a:rPr>
            <a:t>kshay</a:t>
          </a:r>
          <a:r>
            <a:rPr lang="en-US" sz="2000" dirty="0">
              <a:solidFill>
                <a:schemeClr val="tx1"/>
              </a:solidFill>
              <a:effectLst/>
            </a:rPr>
            <a:t> and communicated to the referring facility</a:t>
          </a:r>
        </a:p>
      </dgm:t>
    </dgm:pt>
    <dgm:pt modelId="{AFE8762E-02ED-4D01-8306-F424EB83009A}" type="parTrans" cxnId="{80667E5D-58FF-4449-A833-C30B5BDB5B94}">
      <dgm:prSet/>
      <dgm:spPr/>
      <dgm:t>
        <a:bodyPr/>
        <a:lstStyle/>
        <a:p>
          <a:endParaRPr lang="en-US" sz="1800">
            <a:solidFill>
              <a:schemeClr val="tx1"/>
            </a:solidFill>
            <a:effectLst/>
          </a:endParaRPr>
        </a:p>
      </dgm:t>
    </dgm:pt>
    <dgm:pt modelId="{5D57CF18-A2BF-4879-BA79-90E82A9DCC31}" type="sibTrans" cxnId="{80667E5D-58FF-4449-A833-C30B5BDB5B94}">
      <dgm:prSet/>
      <dgm:spPr/>
      <dgm:t>
        <a:bodyPr/>
        <a:lstStyle/>
        <a:p>
          <a:endParaRPr lang="en-US" sz="1800">
            <a:solidFill>
              <a:schemeClr val="tx1"/>
            </a:solidFill>
            <a:effectLst/>
          </a:endParaRPr>
        </a:p>
      </dgm:t>
    </dgm:pt>
    <dgm:pt modelId="{AAD08F23-A300-428C-8B62-BF5969C3FEDE}" type="pres">
      <dgm:prSet presAssocID="{EF2D1AC2-CD0E-4EA6-B6C5-5A4BF34984DC}" presName="linearFlow" presStyleCnt="0">
        <dgm:presLayoutVars>
          <dgm:dir/>
          <dgm:animLvl val="lvl"/>
          <dgm:resizeHandles val="exact"/>
        </dgm:presLayoutVars>
      </dgm:prSet>
      <dgm:spPr/>
    </dgm:pt>
    <dgm:pt modelId="{1CECCEC8-ACEF-4860-AF30-5587F21C3672}" type="pres">
      <dgm:prSet presAssocID="{30757A06-A69B-438C-A3D9-8B2D595BB77C}" presName="composite" presStyleCnt="0"/>
      <dgm:spPr/>
    </dgm:pt>
    <dgm:pt modelId="{E751EB4B-D6A2-4397-AD04-1AE8B13D3DEA}" type="pres">
      <dgm:prSet presAssocID="{30757A06-A69B-438C-A3D9-8B2D595BB77C}" presName="parentText" presStyleLbl="alignNode1" presStyleIdx="0" presStyleCnt="3">
        <dgm:presLayoutVars>
          <dgm:chMax val="1"/>
          <dgm:bulletEnabled val="1"/>
        </dgm:presLayoutVars>
      </dgm:prSet>
      <dgm:spPr/>
    </dgm:pt>
    <dgm:pt modelId="{94B1A33B-49AB-4124-A3E6-4FE3231915E0}" type="pres">
      <dgm:prSet presAssocID="{30757A06-A69B-438C-A3D9-8B2D595BB77C}" presName="descendantText" presStyleLbl="alignAcc1" presStyleIdx="0" presStyleCnt="3" custScaleY="124981">
        <dgm:presLayoutVars>
          <dgm:bulletEnabled val="1"/>
        </dgm:presLayoutVars>
      </dgm:prSet>
      <dgm:spPr/>
    </dgm:pt>
    <dgm:pt modelId="{789A4323-5B69-434A-AAC4-C2DAD0F5EA88}" type="pres">
      <dgm:prSet presAssocID="{924FD6FE-96E4-4F2F-AF4A-5C18D51C660D}" presName="sp" presStyleCnt="0"/>
      <dgm:spPr/>
    </dgm:pt>
    <dgm:pt modelId="{D7ED510F-8F3E-46EB-ADAD-E419FD70DE2B}" type="pres">
      <dgm:prSet presAssocID="{B3C800AA-A025-4F47-864F-277567DAC77D}" presName="composite" presStyleCnt="0"/>
      <dgm:spPr/>
    </dgm:pt>
    <dgm:pt modelId="{F796C202-BD52-4AB4-A54A-410EBCA46F80}" type="pres">
      <dgm:prSet presAssocID="{B3C800AA-A025-4F47-864F-277567DAC77D}" presName="parentText" presStyleLbl="alignNode1" presStyleIdx="1" presStyleCnt="3">
        <dgm:presLayoutVars>
          <dgm:chMax val="1"/>
          <dgm:bulletEnabled val="1"/>
        </dgm:presLayoutVars>
      </dgm:prSet>
      <dgm:spPr/>
    </dgm:pt>
    <dgm:pt modelId="{42194E48-7317-41C1-A9DC-81304E24B022}" type="pres">
      <dgm:prSet presAssocID="{B3C800AA-A025-4F47-864F-277567DAC77D}" presName="descendantText" presStyleLbl="alignAcc1" presStyleIdx="1" presStyleCnt="3" custScaleY="118752">
        <dgm:presLayoutVars>
          <dgm:bulletEnabled val="1"/>
        </dgm:presLayoutVars>
      </dgm:prSet>
      <dgm:spPr/>
    </dgm:pt>
    <dgm:pt modelId="{1A8E090D-A1C5-4CC6-BD50-7FAE2200A749}" type="pres">
      <dgm:prSet presAssocID="{B6179F64-B99F-4116-91A6-423DF3A9CA1A}" presName="sp" presStyleCnt="0"/>
      <dgm:spPr/>
    </dgm:pt>
    <dgm:pt modelId="{CF9FF74F-F9B4-4CC2-8900-F68E87607366}" type="pres">
      <dgm:prSet presAssocID="{504B3296-B562-44A1-9D2B-CE34F1CC4CDD}" presName="composite" presStyleCnt="0"/>
      <dgm:spPr/>
    </dgm:pt>
    <dgm:pt modelId="{FA9B7EDC-24E2-49DF-961C-AACA9825EBE1}" type="pres">
      <dgm:prSet presAssocID="{504B3296-B562-44A1-9D2B-CE34F1CC4CDD}" presName="parentText" presStyleLbl="alignNode1" presStyleIdx="2" presStyleCnt="3">
        <dgm:presLayoutVars>
          <dgm:chMax val="1"/>
          <dgm:bulletEnabled val="1"/>
        </dgm:presLayoutVars>
      </dgm:prSet>
      <dgm:spPr/>
    </dgm:pt>
    <dgm:pt modelId="{B378FD4B-3DB8-4EDC-8432-12DC69FF438B}" type="pres">
      <dgm:prSet presAssocID="{504B3296-B562-44A1-9D2B-CE34F1CC4CDD}" presName="descendantText" presStyleLbl="alignAcc1" presStyleIdx="2" presStyleCnt="3" custScaleY="127708">
        <dgm:presLayoutVars>
          <dgm:bulletEnabled val="1"/>
        </dgm:presLayoutVars>
      </dgm:prSet>
      <dgm:spPr/>
    </dgm:pt>
  </dgm:ptLst>
  <dgm:cxnLst>
    <dgm:cxn modelId="{73A73F38-6ADA-4B69-AAA8-445232152177}" srcId="{EF2D1AC2-CD0E-4EA6-B6C5-5A4BF34984DC}" destId="{30757A06-A69B-438C-A3D9-8B2D595BB77C}" srcOrd="0" destOrd="0" parTransId="{7DF13820-7831-4770-9E5E-B549FF13DEA5}" sibTransId="{924FD6FE-96E4-4F2F-AF4A-5C18D51C660D}"/>
    <dgm:cxn modelId="{80667E5D-58FF-4449-A833-C30B5BDB5B94}" srcId="{504B3296-B562-44A1-9D2B-CE34F1CC4CDD}" destId="{CA0EAB11-FD13-44A9-986F-875B59E691A9}" srcOrd="1" destOrd="0" parTransId="{AFE8762E-02ED-4D01-8306-F424EB83009A}" sibTransId="{5D57CF18-A2BF-4879-BA79-90E82A9DCC31}"/>
    <dgm:cxn modelId="{F13A9248-5954-4B9D-9316-2DB093C55D12}" type="presOf" srcId="{B3C800AA-A025-4F47-864F-277567DAC77D}" destId="{F796C202-BD52-4AB4-A54A-410EBCA46F80}" srcOrd="0" destOrd="0" presId="urn:microsoft.com/office/officeart/2005/8/layout/chevron2"/>
    <dgm:cxn modelId="{E9A42D6A-A854-4170-8DC0-F73BA118EE0C}" type="presOf" srcId="{009AD2AE-44BC-4562-8ACD-190F0B3DA7BC}" destId="{42194E48-7317-41C1-A9DC-81304E24B022}" srcOrd="0" destOrd="0" presId="urn:microsoft.com/office/officeart/2005/8/layout/chevron2"/>
    <dgm:cxn modelId="{DFE1CC6A-6483-45E0-8682-BC5F76D95432}" type="presOf" srcId="{CA0EAB11-FD13-44A9-986F-875B59E691A9}" destId="{B378FD4B-3DB8-4EDC-8432-12DC69FF438B}" srcOrd="0" destOrd="1" presId="urn:microsoft.com/office/officeart/2005/8/layout/chevron2"/>
    <dgm:cxn modelId="{B7378E70-8FF9-4C86-8898-447C1CED9D38}" type="presOf" srcId="{5674ABF8-2422-4E34-B013-CC7447187F01}" destId="{94B1A33B-49AB-4124-A3E6-4FE3231915E0}" srcOrd="0" destOrd="0" presId="urn:microsoft.com/office/officeart/2005/8/layout/chevron2"/>
    <dgm:cxn modelId="{1B51A754-E654-4494-BB3D-0F10B9FDCFCA}" type="presOf" srcId="{CBBD8471-0103-4D16-B38A-058949F84244}" destId="{94B1A33B-49AB-4124-A3E6-4FE3231915E0}" srcOrd="0" destOrd="1" presId="urn:microsoft.com/office/officeart/2005/8/layout/chevron2"/>
    <dgm:cxn modelId="{9C076959-61C3-4864-AB91-0594B34B74C6}" srcId="{30757A06-A69B-438C-A3D9-8B2D595BB77C}" destId="{FF4955EC-AE38-4EA0-956A-224320704061}" srcOrd="2" destOrd="0" parTransId="{53FE7074-7C17-4386-AC50-3B8B03F992CC}" sibTransId="{187F757C-D88B-4B89-A82D-8992C2546759}"/>
    <dgm:cxn modelId="{6220327D-F905-4ED2-B515-07B9F2BE3BE3}" type="presOf" srcId="{30757A06-A69B-438C-A3D9-8B2D595BB77C}" destId="{E751EB4B-D6A2-4397-AD04-1AE8B13D3DEA}" srcOrd="0" destOrd="0" presId="urn:microsoft.com/office/officeart/2005/8/layout/chevron2"/>
    <dgm:cxn modelId="{8AC9AE7D-3062-4BCF-9FC1-49C663A5DFDD}" type="presOf" srcId="{504B3296-B562-44A1-9D2B-CE34F1CC4CDD}" destId="{FA9B7EDC-24E2-49DF-961C-AACA9825EBE1}" srcOrd="0" destOrd="0" presId="urn:microsoft.com/office/officeart/2005/8/layout/chevron2"/>
    <dgm:cxn modelId="{8D76A78D-ACB5-4ECF-B94F-EF474B1B22E2}" srcId="{EF2D1AC2-CD0E-4EA6-B6C5-5A4BF34984DC}" destId="{B3C800AA-A025-4F47-864F-277567DAC77D}" srcOrd="1" destOrd="0" parTransId="{435A05F1-725B-4C79-8829-CBE347FB676A}" sibTransId="{B6179F64-B99F-4116-91A6-423DF3A9CA1A}"/>
    <dgm:cxn modelId="{41942891-9B64-4266-BFAF-933417B8320F}" type="presOf" srcId="{FF4955EC-AE38-4EA0-956A-224320704061}" destId="{94B1A33B-49AB-4124-A3E6-4FE3231915E0}" srcOrd="0" destOrd="2" presId="urn:microsoft.com/office/officeart/2005/8/layout/chevron2"/>
    <dgm:cxn modelId="{8CAC2A93-24DA-46AD-A1CA-FFC2153B080F}" srcId="{504B3296-B562-44A1-9D2B-CE34F1CC4CDD}" destId="{1A255593-0DC3-4242-BD61-39F957033C1D}" srcOrd="0" destOrd="0" parTransId="{A8FA6918-0160-4488-A897-2688BB7391AF}" sibTransId="{FB6CDD3A-F9A0-4D59-8A5B-A495800CAEE6}"/>
    <dgm:cxn modelId="{B9B61896-2332-4758-8EC1-2A9E2B5B9F9E}" srcId="{B3C800AA-A025-4F47-864F-277567DAC77D}" destId="{AE2B609F-1D5E-420D-9B9F-FE5A0389909F}" srcOrd="1" destOrd="0" parTransId="{15507156-E24E-45EA-A131-41A517D9F5CD}" sibTransId="{6586FC2C-4E14-411B-B48A-8D6EC32BD0E4}"/>
    <dgm:cxn modelId="{53FE7A9D-3B9B-475A-9E3D-2CFA404B474A}" srcId="{30757A06-A69B-438C-A3D9-8B2D595BB77C}" destId="{CBBD8471-0103-4D16-B38A-058949F84244}" srcOrd="1" destOrd="0" parTransId="{29F7AB28-522E-4DEE-87CE-313998A5F0F1}" sibTransId="{B5F0C8C9-04B8-42E6-A803-21E63946294E}"/>
    <dgm:cxn modelId="{B10F45A3-E8C7-45A4-8500-E483395F42FA}" srcId="{30757A06-A69B-438C-A3D9-8B2D595BB77C}" destId="{5674ABF8-2422-4E34-B013-CC7447187F01}" srcOrd="0" destOrd="0" parTransId="{4A12C07E-CD92-410A-93E1-1AB731927728}" sibTransId="{726C4953-2CDF-4E2E-B3C7-C7A352B3A9EB}"/>
    <dgm:cxn modelId="{CD26A2B7-4B2A-42D3-8615-46B37EC7AA85}" type="presOf" srcId="{AE2B609F-1D5E-420D-9B9F-FE5A0389909F}" destId="{42194E48-7317-41C1-A9DC-81304E24B022}" srcOrd="0" destOrd="1" presId="urn:microsoft.com/office/officeart/2005/8/layout/chevron2"/>
    <dgm:cxn modelId="{261E55CA-466B-426B-8F3F-E1AFB25DC1DB}" srcId="{B3C800AA-A025-4F47-864F-277567DAC77D}" destId="{009AD2AE-44BC-4562-8ACD-190F0B3DA7BC}" srcOrd="0" destOrd="0" parTransId="{C4D4503A-2E51-4187-AE4C-E2E003490BFA}" sibTransId="{EA415226-A0F7-4D08-BA96-E942F888DE5A}"/>
    <dgm:cxn modelId="{35054FD7-0EB9-41EB-8B86-14DA30817C46}" srcId="{EF2D1AC2-CD0E-4EA6-B6C5-5A4BF34984DC}" destId="{504B3296-B562-44A1-9D2B-CE34F1CC4CDD}" srcOrd="2" destOrd="0" parTransId="{98204F4F-57E2-4358-B31D-9B32AD415714}" sibTransId="{70A69B61-A25A-4F1E-B6D6-570B6C30C9A4}"/>
    <dgm:cxn modelId="{EDBE9FDE-9274-4EBE-8FDF-4E79FD51C2EA}" type="presOf" srcId="{EF2D1AC2-CD0E-4EA6-B6C5-5A4BF34984DC}" destId="{AAD08F23-A300-428C-8B62-BF5969C3FEDE}" srcOrd="0" destOrd="0" presId="urn:microsoft.com/office/officeart/2005/8/layout/chevron2"/>
    <dgm:cxn modelId="{9E3160EC-E6BF-45F8-A221-3EF1EACAD826}" type="presOf" srcId="{1A255593-0DC3-4242-BD61-39F957033C1D}" destId="{B378FD4B-3DB8-4EDC-8432-12DC69FF438B}" srcOrd="0" destOrd="0" presId="urn:microsoft.com/office/officeart/2005/8/layout/chevron2"/>
    <dgm:cxn modelId="{5824B31A-950C-4B6C-AE58-02B39C3522B4}" type="presParOf" srcId="{AAD08F23-A300-428C-8B62-BF5969C3FEDE}" destId="{1CECCEC8-ACEF-4860-AF30-5587F21C3672}" srcOrd="0" destOrd="0" presId="urn:microsoft.com/office/officeart/2005/8/layout/chevron2"/>
    <dgm:cxn modelId="{14C7BD0A-E990-41DC-8445-95B663C9123A}" type="presParOf" srcId="{1CECCEC8-ACEF-4860-AF30-5587F21C3672}" destId="{E751EB4B-D6A2-4397-AD04-1AE8B13D3DEA}" srcOrd="0" destOrd="0" presId="urn:microsoft.com/office/officeart/2005/8/layout/chevron2"/>
    <dgm:cxn modelId="{36F9D04F-D269-4CCE-9390-1729F191545F}" type="presParOf" srcId="{1CECCEC8-ACEF-4860-AF30-5587F21C3672}" destId="{94B1A33B-49AB-4124-A3E6-4FE3231915E0}" srcOrd="1" destOrd="0" presId="urn:microsoft.com/office/officeart/2005/8/layout/chevron2"/>
    <dgm:cxn modelId="{2F08C68C-63E1-4B5D-BFAA-CF3FD588E3C7}" type="presParOf" srcId="{AAD08F23-A300-428C-8B62-BF5969C3FEDE}" destId="{789A4323-5B69-434A-AAC4-C2DAD0F5EA88}" srcOrd="1" destOrd="0" presId="urn:microsoft.com/office/officeart/2005/8/layout/chevron2"/>
    <dgm:cxn modelId="{A7DC4529-E12F-4B27-BD77-E3902ECD3C98}" type="presParOf" srcId="{AAD08F23-A300-428C-8B62-BF5969C3FEDE}" destId="{D7ED510F-8F3E-46EB-ADAD-E419FD70DE2B}" srcOrd="2" destOrd="0" presId="urn:microsoft.com/office/officeart/2005/8/layout/chevron2"/>
    <dgm:cxn modelId="{F7327017-C6F5-4EA2-9660-7B9BC1CA0D96}" type="presParOf" srcId="{D7ED510F-8F3E-46EB-ADAD-E419FD70DE2B}" destId="{F796C202-BD52-4AB4-A54A-410EBCA46F80}" srcOrd="0" destOrd="0" presId="urn:microsoft.com/office/officeart/2005/8/layout/chevron2"/>
    <dgm:cxn modelId="{A1ECA15F-F2C9-4203-9D55-A8CD24718240}" type="presParOf" srcId="{D7ED510F-8F3E-46EB-ADAD-E419FD70DE2B}" destId="{42194E48-7317-41C1-A9DC-81304E24B022}" srcOrd="1" destOrd="0" presId="urn:microsoft.com/office/officeart/2005/8/layout/chevron2"/>
    <dgm:cxn modelId="{2F513FBE-4DF5-4693-B795-50659B8C89C4}" type="presParOf" srcId="{AAD08F23-A300-428C-8B62-BF5969C3FEDE}" destId="{1A8E090D-A1C5-4CC6-BD50-7FAE2200A749}" srcOrd="3" destOrd="0" presId="urn:microsoft.com/office/officeart/2005/8/layout/chevron2"/>
    <dgm:cxn modelId="{DFFF1295-8173-4B37-BBFA-1316A50AA3CF}" type="presParOf" srcId="{AAD08F23-A300-428C-8B62-BF5969C3FEDE}" destId="{CF9FF74F-F9B4-4CC2-8900-F68E87607366}" srcOrd="4" destOrd="0" presId="urn:microsoft.com/office/officeart/2005/8/layout/chevron2"/>
    <dgm:cxn modelId="{C892C998-AEB6-4024-BFC1-E0DFF1FB187A}" type="presParOf" srcId="{CF9FF74F-F9B4-4CC2-8900-F68E87607366}" destId="{FA9B7EDC-24E2-49DF-961C-AACA9825EBE1}" srcOrd="0" destOrd="0" presId="urn:microsoft.com/office/officeart/2005/8/layout/chevron2"/>
    <dgm:cxn modelId="{66FC0ABC-438D-497C-A43F-DAED20CFCB4D}" type="presParOf" srcId="{CF9FF74F-F9B4-4CC2-8900-F68E87607366}" destId="{B378FD4B-3DB8-4EDC-8432-12DC69FF438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9813F1-3802-4CF7-96BA-D3E237757FD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73396645-E01B-46CB-B041-27B84A3F2B95}">
      <dgm:prSet custT="1"/>
      <dgm:spPr/>
      <dgm:t>
        <a:bodyPr/>
        <a:lstStyle/>
        <a:p>
          <a:r>
            <a:rPr lang="en-US" sz="2400" b="1" dirty="0"/>
            <a:t>Personal history</a:t>
          </a:r>
          <a:r>
            <a:rPr lang="en-US" sz="2400" dirty="0"/>
            <a:t> </a:t>
          </a:r>
          <a:endParaRPr lang="en-IN" sz="2400" dirty="0"/>
        </a:p>
      </dgm:t>
    </dgm:pt>
    <dgm:pt modelId="{7FF0E877-1687-4D3F-AFCB-AA35771B3FF3}" type="parTrans" cxnId="{84027569-EBAC-4C05-A1DE-7FD2EFC4BF85}">
      <dgm:prSet/>
      <dgm:spPr/>
      <dgm:t>
        <a:bodyPr/>
        <a:lstStyle/>
        <a:p>
          <a:endParaRPr lang="en-IN" sz="2000"/>
        </a:p>
      </dgm:t>
    </dgm:pt>
    <dgm:pt modelId="{40D15629-F16B-4A39-9F10-859E8141DD29}" type="sibTrans" cxnId="{84027569-EBAC-4C05-A1DE-7FD2EFC4BF85}">
      <dgm:prSet/>
      <dgm:spPr/>
      <dgm:t>
        <a:bodyPr/>
        <a:lstStyle/>
        <a:p>
          <a:endParaRPr lang="en-IN" sz="2000"/>
        </a:p>
      </dgm:t>
    </dgm:pt>
    <dgm:pt modelId="{F0E44126-F477-4CD1-A431-084B419F9EF7}">
      <dgm:prSet custT="1"/>
      <dgm:spPr/>
      <dgm:t>
        <a:bodyPr/>
        <a:lstStyle/>
        <a:p>
          <a:pPr>
            <a:lnSpc>
              <a:spcPct val="100000"/>
            </a:lnSpc>
          </a:pPr>
          <a:r>
            <a:rPr lang="en-US" sz="1800" dirty="0"/>
            <a:t>Elicit relevant info. </a:t>
          </a:r>
          <a:endParaRPr lang="en-IN" sz="1800" dirty="0"/>
        </a:p>
      </dgm:t>
    </dgm:pt>
    <dgm:pt modelId="{7566CF00-4126-41A8-A987-44F859AABFD5}" type="parTrans" cxnId="{D6A2D430-98A5-4AA0-9F54-CBC9BA7478B4}">
      <dgm:prSet/>
      <dgm:spPr/>
      <dgm:t>
        <a:bodyPr/>
        <a:lstStyle/>
        <a:p>
          <a:endParaRPr lang="en-IN" sz="2000"/>
        </a:p>
      </dgm:t>
    </dgm:pt>
    <dgm:pt modelId="{A1F7590C-54F0-4CC7-B14B-21746974A9DF}" type="sibTrans" cxnId="{D6A2D430-98A5-4AA0-9F54-CBC9BA7478B4}">
      <dgm:prSet/>
      <dgm:spPr/>
      <dgm:t>
        <a:bodyPr/>
        <a:lstStyle/>
        <a:p>
          <a:endParaRPr lang="en-IN" sz="2000"/>
        </a:p>
      </dgm:t>
    </dgm:pt>
    <dgm:pt modelId="{53568032-6C25-4932-9100-0896EE6D2169}">
      <dgm:prSet custT="1"/>
      <dgm:spPr/>
      <dgm:t>
        <a:bodyPr/>
        <a:lstStyle/>
        <a:p>
          <a:pPr>
            <a:lnSpc>
              <a:spcPct val="100000"/>
            </a:lnSpc>
          </a:pPr>
          <a:r>
            <a:rPr lang="en-US" sz="1800" dirty="0"/>
            <a:t>HIV status and ART regimen;</a:t>
          </a:r>
          <a:endParaRPr lang="en-IN" sz="1800" dirty="0"/>
        </a:p>
      </dgm:t>
    </dgm:pt>
    <dgm:pt modelId="{A1AA892F-3695-4B03-80D7-37FACC4DDD03}" type="parTrans" cxnId="{CD559C17-B54C-4341-81C5-3FAA72D436D9}">
      <dgm:prSet/>
      <dgm:spPr/>
      <dgm:t>
        <a:bodyPr/>
        <a:lstStyle/>
        <a:p>
          <a:endParaRPr lang="en-IN" sz="2000"/>
        </a:p>
      </dgm:t>
    </dgm:pt>
    <dgm:pt modelId="{5FD8FFC1-F279-44E7-8626-C5FF0F664E55}" type="sibTrans" cxnId="{CD559C17-B54C-4341-81C5-3FAA72D436D9}">
      <dgm:prSet/>
      <dgm:spPr/>
      <dgm:t>
        <a:bodyPr/>
        <a:lstStyle/>
        <a:p>
          <a:endParaRPr lang="en-IN" sz="2000"/>
        </a:p>
      </dgm:t>
    </dgm:pt>
    <dgm:pt modelId="{EB11C90B-516D-45AA-9AA4-DEE3877B8C4B}">
      <dgm:prSet custT="1"/>
      <dgm:spPr/>
      <dgm:t>
        <a:bodyPr/>
        <a:lstStyle/>
        <a:p>
          <a:pPr>
            <a:lnSpc>
              <a:spcPct val="100000"/>
            </a:lnSpc>
          </a:pPr>
          <a:r>
            <a:rPr lang="en-US" sz="1800" dirty="0"/>
            <a:t>pregnancy or family planning</a:t>
          </a:r>
          <a:endParaRPr lang="en-IN" sz="1800" dirty="0"/>
        </a:p>
      </dgm:t>
    </dgm:pt>
    <dgm:pt modelId="{7DD2CFD5-B9B9-415E-BF61-E28F4ED1A240}" type="parTrans" cxnId="{0EC102D2-D47C-40B4-B1E4-2F681DD4A493}">
      <dgm:prSet/>
      <dgm:spPr/>
      <dgm:t>
        <a:bodyPr/>
        <a:lstStyle/>
        <a:p>
          <a:endParaRPr lang="en-IN" sz="2000"/>
        </a:p>
      </dgm:t>
    </dgm:pt>
    <dgm:pt modelId="{6B2C75D9-33C1-4C6C-9BB7-EB5FE7824CFA}" type="sibTrans" cxnId="{0EC102D2-D47C-40B4-B1E4-2F681DD4A493}">
      <dgm:prSet/>
      <dgm:spPr/>
      <dgm:t>
        <a:bodyPr/>
        <a:lstStyle/>
        <a:p>
          <a:endParaRPr lang="en-IN" sz="2000"/>
        </a:p>
      </dgm:t>
    </dgm:pt>
    <dgm:pt modelId="{E89A7DCD-F924-451F-B4E1-0AF108A0FB9E}">
      <dgm:prSet custT="1"/>
      <dgm:spPr/>
      <dgm:t>
        <a:bodyPr/>
        <a:lstStyle/>
        <a:p>
          <a:pPr>
            <a:lnSpc>
              <a:spcPct val="100000"/>
            </a:lnSpc>
          </a:pPr>
          <a:r>
            <a:rPr lang="en-US" sz="1800" dirty="0"/>
            <a:t>assess presence of co-morbidities</a:t>
          </a:r>
          <a:endParaRPr lang="en-IN" sz="1800" dirty="0"/>
        </a:p>
      </dgm:t>
    </dgm:pt>
    <dgm:pt modelId="{E92E0A40-3C4A-4010-ABD2-E2BA040A3887}" type="parTrans" cxnId="{82A0EA41-C77B-49B8-912D-3928F9285FBE}">
      <dgm:prSet/>
      <dgm:spPr/>
      <dgm:t>
        <a:bodyPr/>
        <a:lstStyle/>
        <a:p>
          <a:endParaRPr lang="en-IN" sz="2000"/>
        </a:p>
      </dgm:t>
    </dgm:pt>
    <dgm:pt modelId="{B88D3189-985C-42F9-8E80-F7CA0A4930DC}" type="sibTrans" cxnId="{82A0EA41-C77B-49B8-912D-3928F9285FBE}">
      <dgm:prSet/>
      <dgm:spPr/>
      <dgm:t>
        <a:bodyPr/>
        <a:lstStyle/>
        <a:p>
          <a:endParaRPr lang="en-IN" sz="2000"/>
        </a:p>
      </dgm:t>
    </dgm:pt>
    <dgm:pt modelId="{BFC41AB6-B528-4803-AFEF-11738D678EF1}">
      <dgm:prSet custT="1"/>
      <dgm:spPr/>
      <dgm:t>
        <a:bodyPr/>
        <a:lstStyle/>
        <a:p>
          <a:r>
            <a:rPr lang="en-US" sz="2400" b="1" dirty="0"/>
            <a:t>History of medication</a:t>
          </a:r>
          <a:r>
            <a:rPr lang="en-US" sz="2400" dirty="0"/>
            <a:t> </a:t>
          </a:r>
          <a:endParaRPr lang="en-IN" sz="2400" dirty="0"/>
        </a:p>
      </dgm:t>
    </dgm:pt>
    <dgm:pt modelId="{B6CF6793-38B9-47F8-9BEF-D6CB4CE9BC7D}" type="parTrans" cxnId="{4943D69A-F6FD-4D16-AE39-6D603AB9B7B0}">
      <dgm:prSet/>
      <dgm:spPr/>
      <dgm:t>
        <a:bodyPr/>
        <a:lstStyle/>
        <a:p>
          <a:endParaRPr lang="en-IN" sz="2000"/>
        </a:p>
      </dgm:t>
    </dgm:pt>
    <dgm:pt modelId="{1D4D811C-3F9F-4395-8634-88A486CEFE4C}" type="sibTrans" cxnId="{4943D69A-F6FD-4D16-AE39-6D603AB9B7B0}">
      <dgm:prSet/>
      <dgm:spPr/>
      <dgm:t>
        <a:bodyPr/>
        <a:lstStyle/>
        <a:p>
          <a:endParaRPr lang="en-IN" sz="2000"/>
        </a:p>
      </dgm:t>
    </dgm:pt>
    <dgm:pt modelId="{34D5971B-C87D-4723-A5F2-F1572FC0D75C}">
      <dgm:prSet custT="1"/>
      <dgm:spPr/>
      <dgm:t>
        <a:bodyPr/>
        <a:lstStyle/>
        <a:p>
          <a:pPr>
            <a:lnSpc>
              <a:spcPct val="100000"/>
            </a:lnSpc>
          </a:pPr>
          <a:r>
            <a:rPr lang="en-US" sz="1800" dirty="0"/>
            <a:t>certain drug classes</a:t>
          </a:r>
          <a:endParaRPr lang="en-IN" sz="1800" dirty="0"/>
        </a:p>
      </dgm:t>
    </dgm:pt>
    <dgm:pt modelId="{EFB22B45-375A-4CF6-B5BB-5560B8609E8D}" type="parTrans" cxnId="{A43055BB-7A94-4F98-B1D7-4F84316F2928}">
      <dgm:prSet/>
      <dgm:spPr/>
      <dgm:t>
        <a:bodyPr/>
        <a:lstStyle/>
        <a:p>
          <a:endParaRPr lang="en-IN" sz="2000"/>
        </a:p>
      </dgm:t>
    </dgm:pt>
    <dgm:pt modelId="{8D92A781-0E07-4F04-A8C6-69B23F0E4571}" type="sibTrans" cxnId="{A43055BB-7A94-4F98-B1D7-4F84316F2928}">
      <dgm:prSet/>
      <dgm:spPr/>
      <dgm:t>
        <a:bodyPr/>
        <a:lstStyle/>
        <a:p>
          <a:endParaRPr lang="en-IN" sz="2000"/>
        </a:p>
      </dgm:t>
    </dgm:pt>
    <dgm:pt modelId="{8B9E3E87-AF27-4F70-8486-6FCC2EFB914A}">
      <dgm:prSet custT="1"/>
      <dgm:spPr/>
      <dgm:t>
        <a:bodyPr/>
        <a:lstStyle/>
        <a:p>
          <a:pPr>
            <a:lnSpc>
              <a:spcPct val="100000"/>
            </a:lnSpc>
          </a:pPr>
          <a:r>
            <a:rPr lang="en-US" sz="1800" dirty="0"/>
            <a:t>ARVs, opioids, antimalarials – often affect TPT.</a:t>
          </a:r>
          <a:endParaRPr lang="en-IN" sz="1800" dirty="0"/>
        </a:p>
      </dgm:t>
    </dgm:pt>
    <dgm:pt modelId="{6F27BF69-05D7-4F77-BE71-56E946DB8E58}" type="parTrans" cxnId="{C8CD72F6-BAF7-45C8-B5B3-4E5100CBCBF1}">
      <dgm:prSet/>
      <dgm:spPr/>
      <dgm:t>
        <a:bodyPr/>
        <a:lstStyle/>
        <a:p>
          <a:endParaRPr lang="en-IN" sz="2000"/>
        </a:p>
      </dgm:t>
    </dgm:pt>
    <dgm:pt modelId="{3A6CABBB-1E63-45ED-9F81-64D7C2027AFD}" type="sibTrans" cxnId="{C8CD72F6-BAF7-45C8-B5B3-4E5100CBCBF1}">
      <dgm:prSet/>
      <dgm:spPr/>
      <dgm:t>
        <a:bodyPr/>
        <a:lstStyle/>
        <a:p>
          <a:endParaRPr lang="en-IN" sz="2000"/>
        </a:p>
      </dgm:t>
    </dgm:pt>
    <dgm:pt modelId="{17BBF7D8-604F-4093-A8E5-CD99356FA4D8}">
      <dgm:prSet custT="1"/>
      <dgm:spPr/>
      <dgm:t>
        <a:bodyPr/>
        <a:lstStyle/>
        <a:p>
          <a:r>
            <a:rPr lang="en-US" sz="2400" b="1" dirty="0"/>
            <a:t>Liver function test (LFT)</a:t>
          </a:r>
          <a:r>
            <a:rPr lang="en-US" sz="2400" dirty="0"/>
            <a:t> </a:t>
          </a:r>
          <a:endParaRPr lang="en-IN" sz="2400" dirty="0"/>
        </a:p>
      </dgm:t>
    </dgm:pt>
    <dgm:pt modelId="{77E6E3CD-47AC-4640-BF22-9B8275B66742}" type="parTrans" cxnId="{8C9907D6-011C-4CA8-9904-25ED7FA58D6A}">
      <dgm:prSet/>
      <dgm:spPr/>
      <dgm:t>
        <a:bodyPr/>
        <a:lstStyle/>
        <a:p>
          <a:endParaRPr lang="en-IN" sz="2000"/>
        </a:p>
      </dgm:t>
    </dgm:pt>
    <dgm:pt modelId="{6C1550F3-51A7-4D63-983E-9881EF88EBA2}" type="sibTrans" cxnId="{8C9907D6-011C-4CA8-9904-25ED7FA58D6A}">
      <dgm:prSet/>
      <dgm:spPr/>
      <dgm:t>
        <a:bodyPr/>
        <a:lstStyle/>
        <a:p>
          <a:endParaRPr lang="en-IN" sz="2000"/>
        </a:p>
      </dgm:t>
    </dgm:pt>
    <dgm:pt modelId="{BBFA358F-CAEA-404D-A92B-5C61FCDCAC9D}">
      <dgm:prSet custT="1"/>
      <dgm:spPr/>
      <dgm:t>
        <a:bodyPr/>
        <a:lstStyle/>
        <a:p>
          <a:pPr>
            <a:lnSpc>
              <a:spcPct val="100000"/>
            </a:lnSpc>
          </a:pPr>
          <a:r>
            <a:rPr lang="en-US" sz="1800" dirty="0"/>
            <a:t>not a mandatory</a:t>
          </a:r>
          <a:endParaRPr lang="en-IN" sz="1800" dirty="0"/>
        </a:p>
      </dgm:t>
    </dgm:pt>
    <dgm:pt modelId="{CF1DC3DE-1B42-4B5D-BB3F-E9594F2FD1C4}" type="parTrans" cxnId="{6FA3A538-4D5E-456C-A714-774A9FA3FE9B}">
      <dgm:prSet/>
      <dgm:spPr/>
      <dgm:t>
        <a:bodyPr/>
        <a:lstStyle/>
        <a:p>
          <a:endParaRPr lang="en-IN" sz="2000"/>
        </a:p>
      </dgm:t>
    </dgm:pt>
    <dgm:pt modelId="{AB50E1CD-438B-4317-9941-23318606CD0C}" type="sibTrans" cxnId="{6FA3A538-4D5E-456C-A714-774A9FA3FE9B}">
      <dgm:prSet/>
      <dgm:spPr/>
      <dgm:t>
        <a:bodyPr/>
        <a:lstStyle/>
        <a:p>
          <a:endParaRPr lang="en-IN" sz="2000"/>
        </a:p>
      </dgm:t>
    </dgm:pt>
    <dgm:pt modelId="{41DD4FB1-4042-403D-8FF6-DDD926E5CB3B}">
      <dgm:prSet custT="1"/>
      <dgm:spPr/>
      <dgm:t>
        <a:bodyPr/>
        <a:lstStyle/>
        <a:p>
          <a:pPr>
            <a:lnSpc>
              <a:spcPct val="100000"/>
            </a:lnSpc>
          </a:pPr>
          <a:r>
            <a:rPr lang="en-US" sz="1800" dirty="0"/>
            <a:t>baseline testing in individuals with risk</a:t>
          </a:r>
          <a:endParaRPr lang="en-IN" sz="1800" dirty="0"/>
        </a:p>
      </dgm:t>
    </dgm:pt>
    <dgm:pt modelId="{D762A8F4-81FA-46A3-B631-238FD72AB182}" type="parTrans" cxnId="{054F5343-18D0-40F1-95FB-A618B360CFF8}">
      <dgm:prSet/>
      <dgm:spPr/>
      <dgm:t>
        <a:bodyPr/>
        <a:lstStyle/>
        <a:p>
          <a:endParaRPr lang="en-IN" sz="2000"/>
        </a:p>
      </dgm:t>
    </dgm:pt>
    <dgm:pt modelId="{D28A6B03-9986-479A-8E04-5F7A6C2449AE}" type="sibTrans" cxnId="{054F5343-18D0-40F1-95FB-A618B360CFF8}">
      <dgm:prSet/>
      <dgm:spPr/>
      <dgm:t>
        <a:bodyPr/>
        <a:lstStyle/>
        <a:p>
          <a:endParaRPr lang="en-IN" sz="2000"/>
        </a:p>
      </dgm:t>
    </dgm:pt>
    <dgm:pt modelId="{21C3CC9B-EB5D-404E-A042-90EBC9AF746C}">
      <dgm:prSet custT="1"/>
      <dgm:spPr/>
      <dgm:t>
        <a:bodyPr/>
        <a:lstStyle/>
        <a:p>
          <a:r>
            <a:rPr lang="en-US" sz="2400" b="1" dirty="0"/>
            <a:t>Social and financial situation</a:t>
          </a:r>
          <a:r>
            <a:rPr lang="en-US" sz="2400" dirty="0"/>
            <a:t> </a:t>
          </a:r>
          <a:endParaRPr lang="en-IN" sz="2400" dirty="0"/>
        </a:p>
      </dgm:t>
    </dgm:pt>
    <dgm:pt modelId="{2E175926-DB24-4E80-9093-BBBAEDDB282D}" type="parTrans" cxnId="{8FDE56DF-23C1-43AA-B72F-4331E2EC3464}">
      <dgm:prSet/>
      <dgm:spPr/>
      <dgm:t>
        <a:bodyPr/>
        <a:lstStyle/>
        <a:p>
          <a:endParaRPr lang="en-IN" sz="2000"/>
        </a:p>
      </dgm:t>
    </dgm:pt>
    <dgm:pt modelId="{12BC7EDF-9812-4DD4-98A0-DEE25563845B}" type="sibTrans" cxnId="{8FDE56DF-23C1-43AA-B72F-4331E2EC3464}">
      <dgm:prSet/>
      <dgm:spPr/>
      <dgm:t>
        <a:bodyPr/>
        <a:lstStyle/>
        <a:p>
          <a:endParaRPr lang="en-IN" sz="2000"/>
        </a:p>
      </dgm:t>
    </dgm:pt>
    <dgm:pt modelId="{EFECFA2E-D8D8-4B21-AA87-0E32281F16A8}">
      <dgm:prSet custT="1"/>
      <dgm:spPr/>
      <dgm:t>
        <a:bodyPr/>
        <a:lstStyle/>
        <a:p>
          <a:pPr>
            <a:lnSpc>
              <a:spcPct val="100000"/>
            </a:lnSpc>
          </a:pPr>
          <a:r>
            <a:rPr lang="en-US" sz="1800" dirty="0"/>
            <a:t>assessment to overcome the barriers for TPT completion.</a:t>
          </a:r>
          <a:endParaRPr lang="en-IN" sz="1800" dirty="0"/>
        </a:p>
      </dgm:t>
    </dgm:pt>
    <dgm:pt modelId="{EF7154D5-6D3F-423A-B8EE-3A3DE6795A98}" type="parTrans" cxnId="{C429A688-9876-49F4-99BB-21FD9B1AC65E}">
      <dgm:prSet/>
      <dgm:spPr/>
      <dgm:t>
        <a:bodyPr/>
        <a:lstStyle/>
        <a:p>
          <a:endParaRPr lang="en-IN" sz="2000"/>
        </a:p>
      </dgm:t>
    </dgm:pt>
    <dgm:pt modelId="{97383529-6134-4426-87A4-98CAD76B72E7}" type="sibTrans" cxnId="{C429A688-9876-49F4-99BB-21FD9B1AC65E}">
      <dgm:prSet/>
      <dgm:spPr/>
      <dgm:t>
        <a:bodyPr/>
        <a:lstStyle/>
        <a:p>
          <a:endParaRPr lang="en-IN" sz="2000"/>
        </a:p>
      </dgm:t>
    </dgm:pt>
    <dgm:pt modelId="{B507314A-96A8-4751-8995-3D83B897EC33}">
      <dgm:prSet custT="1"/>
      <dgm:spPr/>
      <dgm:t>
        <a:bodyPr/>
        <a:lstStyle/>
        <a:p>
          <a:pPr>
            <a:lnSpc>
              <a:spcPct val="100000"/>
            </a:lnSpc>
          </a:pPr>
          <a:r>
            <a:rPr lang="en-US" sz="1800" dirty="0"/>
            <a:t>having abnormal baseline LFT results </a:t>
          </a:r>
          <a:r>
            <a:rPr lang="en-US" sz="1800" i="1" u="sng" dirty="0"/>
            <a:t>(ALT/AST is ≥ 3 times upper limit of normal [ULN] in the presence of symptoms or ≥ 5 times the ULN in the absence of symptoms)</a:t>
          </a:r>
          <a:r>
            <a:rPr lang="en-US" sz="1800" dirty="0"/>
            <a:t>, clinical judgement is required</a:t>
          </a:r>
          <a:endParaRPr lang="en-IN" sz="1800" dirty="0"/>
        </a:p>
      </dgm:t>
    </dgm:pt>
    <dgm:pt modelId="{27D19FF8-2E36-42CA-9A62-6D0094732F7B}" type="parTrans" cxnId="{AC2B65E9-731C-48CC-A553-A31AA9083DB6}">
      <dgm:prSet/>
      <dgm:spPr/>
      <dgm:t>
        <a:bodyPr/>
        <a:lstStyle/>
        <a:p>
          <a:endParaRPr lang="en-IN"/>
        </a:p>
      </dgm:t>
    </dgm:pt>
    <dgm:pt modelId="{6FE46B96-BE94-416D-9F1D-3300B5E9C563}" type="sibTrans" cxnId="{AC2B65E9-731C-48CC-A553-A31AA9083DB6}">
      <dgm:prSet/>
      <dgm:spPr/>
      <dgm:t>
        <a:bodyPr/>
        <a:lstStyle/>
        <a:p>
          <a:endParaRPr lang="en-IN"/>
        </a:p>
      </dgm:t>
    </dgm:pt>
    <dgm:pt modelId="{418397E6-587B-4EFB-9C39-0F922A31EFE3}">
      <dgm:prSet custT="1"/>
      <dgm:spPr/>
      <dgm:t>
        <a:bodyPr/>
        <a:lstStyle/>
        <a:p>
          <a:pPr>
            <a:lnSpc>
              <a:spcPct val="100000"/>
            </a:lnSpc>
          </a:pPr>
          <a:r>
            <a:rPr lang="en-US" sz="1800" dirty="0"/>
            <a:t>allergy or known hypersensitivity to TB drugs (isoniazid, rifampicin, rifabutin or rifapentine).</a:t>
          </a:r>
          <a:endParaRPr lang="en-IN" sz="1800" dirty="0"/>
        </a:p>
      </dgm:t>
    </dgm:pt>
    <dgm:pt modelId="{71F36A83-506F-4CC4-8288-2F2744ABACAA}" type="parTrans" cxnId="{4C9F03FC-B88F-4EE5-80E4-348D472B578D}">
      <dgm:prSet/>
      <dgm:spPr/>
      <dgm:t>
        <a:bodyPr/>
        <a:lstStyle/>
        <a:p>
          <a:endParaRPr lang="en-IN"/>
        </a:p>
      </dgm:t>
    </dgm:pt>
    <dgm:pt modelId="{EDBBD85A-A602-47C3-B91C-DC751DA4D500}" type="sibTrans" cxnId="{4C9F03FC-B88F-4EE5-80E4-348D472B578D}">
      <dgm:prSet/>
      <dgm:spPr/>
      <dgm:t>
        <a:bodyPr/>
        <a:lstStyle/>
        <a:p>
          <a:endParaRPr lang="en-IN"/>
        </a:p>
      </dgm:t>
    </dgm:pt>
    <dgm:pt modelId="{077971F8-0642-4F61-BFA4-66E33964094D}" type="pres">
      <dgm:prSet presAssocID="{279813F1-3802-4CF7-96BA-D3E237757FDF}" presName="Name0" presStyleCnt="0">
        <dgm:presLayoutVars>
          <dgm:dir/>
          <dgm:animLvl val="lvl"/>
          <dgm:resizeHandles val="exact"/>
        </dgm:presLayoutVars>
      </dgm:prSet>
      <dgm:spPr/>
    </dgm:pt>
    <dgm:pt modelId="{7DB90A7A-9CEE-4030-95B5-62558C211098}" type="pres">
      <dgm:prSet presAssocID="{73396645-E01B-46CB-B041-27B84A3F2B95}" presName="composite" presStyleCnt="0"/>
      <dgm:spPr/>
    </dgm:pt>
    <dgm:pt modelId="{E67F640C-E62B-480C-9977-DA43D36D6200}" type="pres">
      <dgm:prSet presAssocID="{73396645-E01B-46CB-B041-27B84A3F2B95}" presName="parTx" presStyleLbl="alignNode1" presStyleIdx="0" presStyleCnt="4">
        <dgm:presLayoutVars>
          <dgm:chMax val="0"/>
          <dgm:chPref val="0"/>
          <dgm:bulletEnabled val="1"/>
        </dgm:presLayoutVars>
      </dgm:prSet>
      <dgm:spPr/>
    </dgm:pt>
    <dgm:pt modelId="{7B74A5EE-0FE7-4E16-B334-7056885D98EE}" type="pres">
      <dgm:prSet presAssocID="{73396645-E01B-46CB-B041-27B84A3F2B95}" presName="desTx" presStyleLbl="alignAccFollowNode1" presStyleIdx="0" presStyleCnt="4">
        <dgm:presLayoutVars>
          <dgm:bulletEnabled val="1"/>
        </dgm:presLayoutVars>
      </dgm:prSet>
      <dgm:spPr/>
    </dgm:pt>
    <dgm:pt modelId="{784C79CA-F1F3-4D39-99F1-18F591DBC858}" type="pres">
      <dgm:prSet presAssocID="{40D15629-F16B-4A39-9F10-859E8141DD29}" presName="space" presStyleCnt="0"/>
      <dgm:spPr/>
    </dgm:pt>
    <dgm:pt modelId="{E556C864-6C6A-411A-9546-8F234F318EA2}" type="pres">
      <dgm:prSet presAssocID="{BFC41AB6-B528-4803-AFEF-11738D678EF1}" presName="composite" presStyleCnt="0"/>
      <dgm:spPr/>
    </dgm:pt>
    <dgm:pt modelId="{0D1556D0-2539-4A3C-BD11-2BBB092558F1}" type="pres">
      <dgm:prSet presAssocID="{BFC41AB6-B528-4803-AFEF-11738D678EF1}" presName="parTx" presStyleLbl="alignNode1" presStyleIdx="1" presStyleCnt="4">
        <dgm:presLayoutVars>
          <dgm:chMax val="0"/>
          <dgm:chPref val="0"/>
          <dgm:bulletEnabled val="1"/>
        </dgm:presLayoutVars>
      </dgm:prSet>
      <dgm:spPr/>
    </dgm:pt>
    <dgm:pt modelId="{A619F36B-B98E-4E3D-9462-8E3933F8B21C}" type="pres">
      <dgm:prSet presAssocID="{BFC41AB6-B528-4803-AFEF-11738D678EF1}" presName="desTx" presStyleLbl="alignAccFollowNode1" presStyleIdx="1" presStyleCnt="4">
        <dgm:presLayoutVars>
          <dgm:bulletEnabled val="1"/>
        </dgm:presLayoutVars>
      </dgm:prSet>
      <dgm:spPr/>
    </dgm:pt>
    <dgm:pt modelId="{0F8B5E0E-EC48-4E05-BF2C-0CA699C35C79}" type="pres">
      <dgm:prSet presAssocID="{1D4D811C-3F9F-4395-8634-88A486CEFE4C}" presName="space" presStyleCnt="0"/>
      <dgm:spPr/>
    </dgm:pt>
    <dgm:pt modelId="{8798AE46-4C8C-441E-BC13-BAB81F3D2456}" type="pres">
      <dgm:prSet presAssocID="{17BBF7D8-604F-4093-A8E5-CD99356FA4D8}" presName="composite" presStyleCnt="0"/>
      <dgm:spPr/>
    </dgm:pt>
    <dgm:pt modelId="{9A3B573F-8FD5-4DAC-AAAA-F53C16B9CA48}" type="pres">
      <dgm:prSet presAssocID="{17BBF7D8-604F-4093-A8E5-CD99356FA4D8}" presName="parTx" presStyleLbl="alignNode1" presStyleIdx="2" presStyleCnt="4">
        <dgm:presLayoutVars>
          <dgm:chMax val="0"/>
          <dgm:chPref val="0"/>
          <dgm:bulletEnabled val="1"/>
        </dgm:presLayoutVars>
      </dgm:prSet>
      <dgm:spPr/>
    </dgm:pt>
    <dgm:pt modelId="{8B9CE50C-3A7A-4F18-AFBF-FB51F4D576D6}" type="pres">
      <dgm:prSet presAssocID="{17BBF7D8-604F-4093-A8E5-CD99356FA4D8}" presName="desTx" presStyleLbl="alignAccFollowNode1" presStyleIdx="2" presStyleCnt="4">
        <dgm:presLayoutVars>
          <dgm:bulletEnabled val="1"/>
        </dgm:presLayoutVars>
      </dgm:prSet>
      <dgm:spPr/>
    </dgm:pt>
    <dgm:pt modelId="{A3DBFB04-F4EF-4A78-9E2A-73A8EADB92FE}" type="pres">
      <dgm:prSet presAssocID="{6C1550F3-51A7-4D63-983E-9881EF88EBA2}" presName="space" presStyleCnt="0"/>
      <dgm:spPr/>
    </dgm:pt>
    <dgm:pt modelId="{87C4453A-F315-4648-AB27-B2E4B1AA2098}" type="pres">
      <dgm:prSet presAssocID="{21C3CC9B-EB5D-404E-A042-90EBC9AF746C}" presName="composite" presStyleCnt="0"/>
      <dgm:spPr/>
    </dgm:pt>
    <dgm:pt modelId="{A2A51EF6-C97F-483A-88E1-06AB3C5BECF0}" type="pres">
      <dgm:prSet presAssocID="{21C3CC9B-EB5D-404E-A042-90EBC9AF746C}" presName="parTx" presStyleLbl="alignNode1" presStyleIdx="3" presStyleCnt="4">
        <dgm:presLayoutVars>
          <dgm:chMax val="0"/>
          <dgm:chPref val="0"/>
          <dgm:bulletEnabled val="1"/>
        </dgm:presLayoutVars>
      </dgm:prSet>
      <dgm:spPr/>
    </dgm:pt>
    <dgm:pt modelId="{96DA8C7A-CF71-4A01-9ADA-7248A89B10F3}" type="pres">
      <dgm:prSet presAssocID="{21C3CC9B-EB5D-404E-A042-90EBC9AF746C}" presName="desTx" presStyleLbl="alignAccFollowNode1" presStyleIdx="3" presStyleCnt="4">
        <dgm:presLayoutVars>
          <dgm:bulletEnabled val="1"/>
        </dgm:presLayoutVars>
      </dgm:prSet>
      <dgm:spPr/>
    </dgm:pt>
  </dgm:ptLst>
  <dgm:cxnLst>
    <dgm:cxn modelId="{F1F62D06-5D72-49AF-BE79-D7BBAA5DDA95}" type="presOf" srcId="{EFECFA2E-D8D8-4B21-AA87-0E32281F16A8}" destId="{96DA8C7A-CF71-4A01-9ADA-7248A89B10F3}" srcOrd="0" destOrd="0" presId="urn:microsoft.com/office/officeart/2005/8/layout/hList1"/>
    <dgm:cxn modelId="{316A380A-B48E-4F86-AF3F-1FFCD20A9853}" type="presOf" srcId="{F0E44126-F477-4CD1-A431-084B419F9EF7}" destId="{7B74A5EE-0FE7-4E16-B334-7056885D98EE}" srcOrd="0" destOrd="0" presId="urn:microsoft.com/office/officeart/2005/8/layout/hList1"/>
    <dgm:cxn modelId="{CD559C17-B54C-4341-81C5-3FAA72D436D9}" srcId="{73396645-E01B-46CB-B041-27B84A3F2B95}" destId="{53568032-6C25-4932-9100-0896EE6D2169}" srcOrd="2" destOrd="0" parTransId="{A1AA892F-3695-4B03-80D7-37FACC4DDD03}" sibTransId="{5FD8FFC1-F279-44E7-8626-C5FF0F664E55}"/>
    <dgm:cxn modelId="{D6A2D430-98A5-4AA0-9F54-CBC9BA7478B4}" srcId="{73396645-E01B-46CB-B041-27B84A3F2B95}" destId="{F0E44126-F477-4CD1-A431-084B419F9EF7}" srcOrd="0" destOrd="0" parTransId="{7566CF00-4126-41A8-A987-44F859AABFD5}" sibTransId="{A1F7590C-54F0-4CC7-B14B-21746974A9DF}"/>
    <dgm:cxn modelId="{E02FA131-F7BB-43A2-B5DF-7AA4BAF2E289}" type="presOf" srcId="{41DD4FB1-4042-403D-8FF6-DDD926E5CB3B}" destId="{8B9CE50C-3A7A-4F18-AFBF-FB51F4D576D6}" srcOrd="0" destOrd="1" presId="urn:microsoft.com/office/officeart/2005/8/layout/hList1"/>
    <dgm:cxn modelId="{6FA3A538-4D5E-456C-A714-774A9FA3FE9B}" srcId="{17BBF7D8-604F-4093-A8E5-CD99356FA4D8}" destId="{BBFA358F-CAEA-404D-A92B-5C61FCDCAC9D}" srcOrd="0" destOrd="0" parTransId="{CF1DC3DE-1B42-4B5D-BB3F-E9594F2FD1C4}" sibTransId="{AB50E1CD-438B-4317-9941-23318606CD0C}"/>
    <dgm:cxn modelId="{8BA9BA5D-A7B9-4B04-8CB4-8D4C1CB581AE}" type="presOf" srcId="{279813F1-3802-4CF7-96BA-D3E237757FDF}" destId="{077971F8-0642-4F61-BFA4-66E33964094D}" srcOrd="0" destOrd="0" presId="urn:microsoft.com/office/officeart/2005/8/layout/hList1"/>
    <dgm:cxn modelId="{63FD4E60-FA6F-4B58-9A0F-B79CC4EDE7AE}" type="presOf" srcId="{17BBF7D8-604F-4093-A8E5-CD99356FA4D8}" destId="{9A3B573F-8FD5-4DAC-AAAA-F53C16B9CA48}" srcOrd="0" destOrd="0" presId="urn:microsoft.com/office/officeart/2005/8/layout/hList1"/>
    <dgm:cxn modelId="{82A0EA41-C77B-49B8-912D-3928F9285FBE}" srcId="{73396645-E01B-46CB-B041-27B84A3F2B95}" destId="{E89A7DCD-F924-451F-B4E1-0AF108A0FB9E}" srcOrd="4" destOrd="0" parTransId="{E92E0A40-3C4A-4010-ABD2-E2BA040A3887}" sibTransId="{B88D3189-985C-42F9-8E80-F7CA0A4930DC}"/>
    <dgm:cxn modelId="{054F5343-18D0-40F1-95FB-A618B360CFF8}" srcId="{17BBF7D8-604F-4093-A8E5-CD99356FA4D8}" destId="{41DD4FB1-4042-403D-8FF6-DDD926E5CB3B}" srcOrd="1" destOrd="0" parTransId="{D762A8F4-81FA-46A3-B631-238FD72AB182}" sibTransId="{D28A6B03-9986-479A-8E04-5F7A6C2449AE}"/>
    <dgm:cxn modelId="{84027569-EBAC-4C05-A1DE-7FD2EFC4BF85}" srcId="{279813F1-3802-4CF7-96BA-D3E237757FDF}" destId="{73396645-E01B-46CB-B041-27B84A3F2B95}" srcOrd="0" destOrd="0" parTransId="{7FF0E877-1687-4D3F-AFCB-AA35771B3FF3}" sibTransId="{40D15629-F16B-4A39-9F10-859E8141DD29}"/>
    <dgm:cxn modelId="{12F34C6A-02EF-4B59-A66C-337C4A2FD9A5}" type="presOf" srcId="{E89A7DCD-F924-451F-B4E1-0AF108A0FB9E}" destId="{7B74A5EE-0FE7-4E16-B334-7056885D98EE}" srcOrd="0" destOrd="4" presId="urn:microsoft.com/office/officeart/2005/8/layout/hList1"/>
    <dgm:cxn modelId="{6DCB634D-88EF-4521-9D4A-9B7C0B8C78A9}" type="presOf" srcId="{BFC41AB6-B528-4803-AFEF-11738D678EF1}" destId="{0D1556D0-2539-4A3C-BD11-2BBB092558F1}" srcOrd="0" destOrd="0" presId="urn:microsoft.com/office/officeart/2005/8/layout/hList1"/>
    <dgm:cxn modelId="{E33C9A6E-5C52-478E-A954-4947C8BD2487}" type="presOf" srcId="{418397E6-587B-4EFB-9C39-0F922A31EFE3}" destId="{7B74A5EE-0FE7-4E16-B334-7056885D98EE}" srcOrd="0" destOrd="1" presId="urn:microsoft.com/office/officeart/2005/8/layout/hList1"/>
    <dgm:cxn modelId="{6B036274-984F-40B8-9A62-7E076606CE79}" type="presOf" srcId="{B507314A-96A8-4751-8995-3D83B897EC33}" destId="{8B9CE50C-3A7A-4F18-AFBF-FB51F4D576D6}" srcOrd="0" destOrd="2" presId="urn:microsoft.com/office/officeart/2005/8/layout/hList1"/>
    <dgm:cxn modelId="{C0A04978-CC30-40AD-8FD7-B29C10BAB287}" type="presOf" srcId="{53568032-6C25-4932-9100-0896EE6D2169}" destId="{7B74A5EE-0FE7-4E16-B334-7056885D98EE}" srcOrd="0" destOrd="2" presId="urn:microsoft.com/office/officeart/2005/8/layout/hList1"/>
    <dgm:cxn modelId="{C429A688-9876-49F4-99BB-21FD9B1AC65E}" srcId="{21C3CC9B-EB5D-404E-A042-90EBC9AF746C}" destId="{EFECFA2E-D8D8-4B21-AA87-0E32281F16A8}" srcOrd="0" destOrd="0" parTransId="{EF7154D5-6D3F-423A-B8EE-3A3DE6795A98}" sibTransId="{97383529-6134-4426-87A4-98CAD76B72E7}"/>
    <dgm:cxn modelId="{4943D69A-F6FD-4D16-AE39-6D603AB9B7B0}" srcId="{279813F1-3802-4CF7-96BA-D3E237757FDF}" destId="{BFC41AB6-B528-4803-AFEF-11738D678EF1}" srcOrd="1" destOrd="0" parTransId="{B6CF6793-38B9-47F8-9BEF-D6CB4CE9BC7D}" sibTransId="{1D4D811C-3F9F-4395-8634-88A486CEFE4C}"/>
    <dgm:cxn modelId="{85392CA3-C3FC-416F-A04C-084029057106}" type="presOf" srcId="{EB11C90B-516D-45AA-9AA4-DEE3877B8C4B}" destId="{7B74A5EE-0FE7-4E16-B334-7056885D98EE}" srcOrd="0" destOrd="3" presId="urn:microsoft.com/office/officeart/2005/8/layout/hList1"/>
    <dgm:cxn modelId="{DF55EBAA-2D35-4698-9EA1-FCB76B796479}" type="presOf" srcId="{8B9E3E87-AF27-4F70-8486-6FCC2EFB914A}" destId="{A619F36B-B98E-4E3D-9462-8E3933F8B21C}" srcOrd="0" destOrd="1" presId="urn:microsoft.com/office/officeart/2005/8/layout/hList1"/>
    <dgm:cxn modelId="{A43055BB-7A94-4F98-B1D7-4F84316F2928}" srcId="{BFC41AB6-B528-4803-AFEF-11738D678EF1}" destId="{34D5971B-C87D-4723-A5F2-F1572FC0D75C}" srcOrd="0" destOrd="0" parTransId="{EFB22B45-375A-4CF6-B5BB-5560B8609E8D}" sibTransId="{8D92A781-0E07-4F04-A8C6-69B23F0E4571}"/>
    <dgm:cxn modelId="{CBED2FC3-DBFF-45B3-904F-B0454DB5CEC2}" type="presOf" srcId="{BBFA358F-CAEA-404D-A92B-5C61FCDCAC9D}" destId="{8B9CE50C-3A7A-4F18-AFBF-FB51F4D576D6}" srcOrd="0" destOrd="0" presId="urn:microsoft.com/office/officeart/2005/8/layout/hList1"/>
    <dgm:cxn modelId="{B2DD24C5-2D6F-41C1-8664-DDF7716E9AA7}" type="presOf" srcId="{73396645-E01B-46CB-B041-27B84A3F2B95}" destId="{E67F640C-E62B-480C-9977-DA43D36D6200}" srcOrd="0" destOrd="0" presId="urn:microsoft.com/office/officeart/2005/8/layout/hList1"/>
    <dgm:cxn modelId="{0EC102D2-D47C-40B4-B1E4-2F681DD4A493}" srcId="{73396645-E01B-46CB-B041-27B84A3F2B95}" destId="{EB11C90B-516D-45AA-9AA4-DEE3877B8C4B}" srcOrd="3" destOrd="0" parTransId="{7DD2CFD5-B9B9-415E-BF61-E28F4ED1A240}" sibTransId="{6B2C75D9-33C1-4C6C-9BB7-EB5FE7824CFA}"/>
    <dgm:cxn modelId="{8C9907D6-011C-4CA8-9904-25ED7FA58D6A}" srcId="{279813F1-3802-4CF7-96BA-D3E237757FDF}" destId="{17BBF7D8-604F-4093-A8E5-CD99356FA4D8}" srcOrd="2" destOrd="0" parTransId="{77E6E3CD-47AC-4640-BF22-9B8275B66742}" sibTransId="{6C1550F3-51A7-4D63-983E-9881EF88EBA2}"/>
    <dgm:cxn modelId="{9CE94DDA-79A8-4193-9586-581BB3238B40}" type="presOf" srcId="{34D5971B-C87D-4723-A5F2-F1572FC0D75C}" destId="{A619F36B-B98E-4E3D-9462-8E3933F8B21C}" srcOrd="0" destOrd="0" presId="urn:microsoft.com/office/officeart/2005/8/layout/hList1"/>
    <dgm:cxn modelId="{DE73E1DD-978C-466F-89AA-C2DCD09CE2EB}" type="presOf" srcId="{21C3CC9B-EB5D-404E-A042-90EBC9AF746C}" destId="{A2A51EF6-C97F-483A-88E1-06AB3C5BECF0}" srcOrd="0" destOrd="0" presId="urn:microsoft.com/office/officeart/2005/8/layout/hList1"/>
    <dgm:cxn modelId="{8FDE56DF-23C1-43AA-B72F-4331E2EC3464}" srcId="{279813F1-3802-4CF7-96BA-D3E237757FDF}" destId="{21C3CC9B-EB5D-404E-A042-90EBC9AF746C}" srcOrd="3" destOrd="0" parTransId="{2E175926-DB24-4E80-9093-BBBAEDDB282D}" sibTransId="{12BC7EDF-9812-4DD4-98A0-DEE25563845B}"/>
    <dgm:cxn modelId="{AC2B65E9-731C-48CC-A553-A31AA9083DB6}" srcId="{17BBF7D8-604F-4093-A8E5-CD99356FA4D8}" destId="{B507314A-96A8-4751-8995-3D83B897EC33}" srcOrd="2" destOrd="0" parTransId="{27D19FF8-2E36-42CA-9A62-6D0094732F7B}" sibTransId="{6FE46B96-BE94-416D-9F1D-3300B5E9C563}"/>
    <dgm:cxn modelId="{C8CD72F6-BAF7-45C8-B5B3-4E5100CBCBF1}" srcId="{BFC41AB6-B528-4803-AFEF-11738D678EF1}" destId="{8B9E3E87-AF27-4F70-8486-6FCC2EFB914A}" srcOrd="1" destOrd="0" parTransId="{6F27BF69-05D7-4F77-BE71-56E946DB8E58}" sibTransId="{3A6CABBB-1E63-45ED-9F81-64D7C2027AFD}"/>
    <dgm:cxn modelId="{4C9F03FC-B88F-4EE5-80E4-348D472B578D}" srcId="{73396645-E01B-46CB-B041-27B84A3F2B95}" destId="{418397E6-587B-4EFB-9C39-0F922A31EFE3}" srcOrd="1" destOrd="0" parTransId="{71F36A83-506F-4CC4-8288-2F2744ABACAA}" sibTransId="{EDBBD85A-A602-47C3-B91C-DC751DA4D500}"/>
    <dgm:cxn modelId="{91251C4B-74EE-4F8C-9544-7146AA979944}" type="presParOf" srcId="{077971F8-0642-4F61-BFA4-66E33964094D}" destId="{7DB90A7A-9CEE-4030-95B5-62558C211098}" srcOrd="0" destOrd="0" presId="urn:microsoft.com/office/officeart/2005/8/layout/hList1"/>
    <dgm:cxn modelId="{13393C59-FA96-4DFF-97E4-C9F8D3655053}" type="presParOf" srcId="{7DB90A7A-9CEE-4030-95B5-62558C211098}" destId="{E67F640C-E62B-480C-9977-DA43D36D6200}" srcOrd="0" destOrd="0" presId="urn:microsoft.com/office/officeart/2005/8/layout/hList1"/>
    <dgm:cxn modelId="{11A98BC5-C95F-4ACB-9D10-98FC58577B53}" type="presParOf" srcId="{7DB90A7A-9CEE-4030-95B5-62558C211098}" destId="{7B74A5EE-0FE7-4E16-B334-7056885D98EE}" srcOrd="1" destOrd="0" presId="urn:microsoft.com/office/officeart/2005/8/layout/hList1"/>
    <dgm:cxn modelId="{12A58208-DEAA-4958-9FB1-D0D295B17527}" type="presParOf" srcId="{077971F8-0642-4F61-BFA4-66E33964094D}" destId="{784C79CA-F1F3-4D39-99F1-18F591DBC858}" srcOrd="1" destOrd="0" presId="urn:microsoft.com/office/officeart/2005/8/layout/hList1"/>
    <dgm:cxn modelId="{05ED78BE-36E3-4CED-8CB0-597498E94C08}" type="presParOf" srcId="{077971F8-0642-4F61-BFA4-66E33964094D}" destId="{E556C864-6C6A-411A-9546-8F234F318EA2}" srcOrd="2" destOrd="0" presId="urn:microsoft.com/office/officeart/2005/8/layout/hList1"/>
    <dgm:cxn modelId="{E8DC4FFF-9856-4767-A66B-A3CA67314C03}" type="presParOf" srcId="{E556C864-6C6A-411A-9546-8F234F318EA2}" destId="{0D1556D0-2539-4A3C-BD11-2BBB092558F1}" srcOrd="0" destOrd="0" presId="urn:microsoft.com/office/officeart/2005/8/layout/hList1"/>
    <dgm:cxn modelId="{6690A231-88A1-46F0-9C17-70538929C5E9}" type="presParOf" srcId="{E556C864-6C6A-411A-9546-8F234F318EA2}" destId="{A619F36B-B98E-4E3D-9462-8E3933F8B21C}" srcOrd="1" destOrd="0" presId="urn:microsoft.com/office/officeart/2005/8/layout/hList1"/>
    <dgm:cxn modelId="{80830654-5E7B-4613-BE48-39C707F79164}" type="presParOf" srcId="{077971F8-0642-4F61-BFA4-66E33964094D}" destId="{0F8B5E0E-EC48-4E05-BF2C-0CA699C35C79}" srcOrd="3" destOrd="0" presId="urn:microsoft.com/office/officeart/2005/8/layout/hList1"/>
    <dgm:cxn modelId="{FEABFEBA-A186-4606-9CC7-48129353442A}" type="presParOf" srcId="{077971F8-0642-4F61-BFA4-66E33964094D}" destId="{8798AE46-4C8C-441E-BC13-BAB81F3D2456}" srcOrd="4" destOrd="0" presId="urn:microsoft.com/office/officeart/2005/8/layout/hList1"/>
    <dgm:cxn modelId="{AFC4D061-E67F-43A3-B86D-2FB53DC181FA}" type="presParOf" srcId="{8798AE46-4C8C-441E-BC13-BAB81F3D2456}" destId="{9A3B573F-8FD5-4DAC-AAAA-F53C16B9CA48}" srcOrd="0" destOrd="0" presId="urn:microsoft.com/office/officeart/2005/8/layout/hList1"/>
    <dgm:cxn modelId="{67E35F11-5CDA-408C-B813-40DC7B7D56F7}" type="presParOf" srcId="{8798AE46-4C8C-441E-BC13-BAB81F3D2456}" destId="{8B9CE50C-3A7A-4F18-AFBF-FB51F4D576D6}" srcOrd="1" destOrd="0" presId="urn:microsoft.com/office/officeart/2005/8/layout/hList1"/>
    <dgm:cxn modelId="{5130DD40-A18C-48B6-82FD-1B6E8132207C}" type="presParOf" srcId="{077971F8-0642-4F61-BFA4-66E33964094D}" destId="{A3DBFB04-F4EF-4A78-9E2A-73A8EADB92FE}" srcOrd="5" destOrd="0" presId="urn:microsoft.com/office/officeart/2005/8/layout/hList1"/>
    <dgm:cxn modelId="{E9587D81-6987-4AFC-9245-F5525DC04207}" type="presParOf" srcId="{077971F8-0642-4F61-BFA4-66E33964094D}" destId="{87C4453A-F315-4648-AB27-B2E4B1AA2098}" srcOrd="6" destOrd="0" presId="urn:microsoft.com/office/officeart/2005/8/layout/hList1"/>
    <dgm:cxn modelId="{929DD4CE-35AA-400A-8929-54A4883FC811}" type="presParOf" srcId="{87C4453A-F315-4648-AB27-B2E4B1AA2098}" destId="{A2A51EF6-C97F-483A-88E1-06AB3C5BECF0}" srcOrd="0" destOrd="0" presId="urn:microsoft.com/office/officeart/2005/8/layout/hList1"/>
    <dgm:cxn modelId="{8596C6BA-970E-4C0F-BB33-48C09BB385F7}" type="presParOf" srcId="{87C4453A-F315-4648-AB27-B2E4B1AA2098}" destId="{96DA8C7A-CF71-4A01-9ADA-7248A89B10F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129A83-E75B-4B2C-9805-F5FD45D40C1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820D52B-8E4E-4395-B8B0-EB35F36B8371}">
      <dgm:prSet phldrT="[Text]" custT="1"/>
      <dgm:spPr>
        <a:solidFill>
          <a:schemeClr val="accent2">
            <a:lumMod val="60000"/>
            <a:lumOff val="40000"/>
          </a:schemeClr>
        </a:solidFill>
      </dgm:spPr>
      <dgm:t>
        <a:bodyPr/>
        <a:lstStyle/>
        <a:p>
          <a:r>
            <a:rPr lang="en-US" sz="3600" b="0" dirty="0">
              <a:solidFill>
                <a:schemeClr val="tx1"/>
              </a:solidFill>
            </a:rPr>
            <a:t>Duration</a:t>
          </a:r>
          <a:endParaRPr lang="en-US" sz="5400" b="0" dirty="0">
            <a:solidFill>
              <a:schemeClr val="tx1"/>
            </a:solidFill>
          </a:endParaRPr>
        </a:p>
      </dgm:t>
    </dgm:pt>
    <dgm:pt modelId="{D5A62E48-DC4B-44C9-98B4-0C12F224CBF9}" type="parTrans" cxnId="{B7FC3396-52FF-427E-A2A7-D857D89E2729}">
      <dgm:prSet/>
      <dgm:spPr/>
      <dgm:t>
        <a:bodyPr/>
        <a:lstStyle/>
        <a:p>
          <a:endParaRPr lang="en-US"/>
        </a:p>
      </dgm:t>
    </dgm:pt>
    <dgm:pt modelId="{0556F68F-5855-4CF5-871C-498459556A47}" type="sibTrans" cxnId="{B7FC3396-52FF-427E-A2A7-D857D89E2729}">
      <dgm:prSet/>
      <dgm:spPr/>
      <dgm:t>
        <a:bodyPr/>
        <a:lstStyle/>
        <a:p>
          <a:endParaRPr lang="en-US"/>
        </a:p>
      </dgm:t>
    </dgm:pt>
    <dgm:pt modelId="{7D153EB3-B07C-45BE-A27F-03C3787A8A96}">
      <dgm:prSet phldrT="[Text]" custT="1"/>
      <dgm:spPr/>
      <dgm:t>
        <a:bodyPr/>
        <a:lstStyle/>
        <a:p>
          <a:pPr>
            <a:lnSpc>
              <a:spcPct val="100000"/>
            </a:lnSpc>
          </a:pPr>
          <a:r>
            <a:rPr lang="en-US" sz="2400" dirty="0"/>
            <a:t>9 – 11 months</a:t>
          </a:r>
        </a:p>
      </dgm:t>
    </dgm:pt>
    <dgm:pt modelId="{2C2DBD54-5E33-4145-BF79-A37D2DF53998}" type="parTrans" cxnId="{4E5F52F1-87FA-4F2C-9898-C9B6B0C1D3BB}">
      <dgm:prSet/>
      <dgm:spPr/>
      <dgm:t>
        <a:bodyPr/>
        <a:lstStyle/>
        <a:p>
          <a:endParaRPr lang="en-US"/>
        </a:p>
      </dgm:t>
    </dgm:pt>
    <dgm:pt modelId="{6CA39388-A999-4190-97ED-53D6507B2971}" type="sibTrans" cxnId="{4E5F52F1-87FA-4F2C-9898-C9B6B0C1D3BB}">
      <dgm:prSet/>
      <dgm:spPr/>
      <dgm:t>
        <a:bodyPr/>
        <a:lstStyle/>
        <a:p>
          <a:endParaRPr lang="en-US"/>
        </a:p>
      </dgm:t>
    </dgm:pt>
    <dgm:pt modelId="{6F766831-4863-42CA-842F-BAB5FA36199F}">
      <dgm:prSet phldrT="[Text]" custT="1"/>
      <dgm:spPr/>
      <dgm:t>
        <a:bodyPr/>
        <a:lstStyle/>
        <a:p>
          <a:pPr>
            <a:lnSpc>
              <a:spcPct val="100000"/>
            </a:lnSpc>
          </a:pPr>
          <a:r>
            <a:rPr lang="en-US" sz="2400" dirty="0"/>
            <a:t>Bedaquiline for 6 month</a:t>
          </a:r>
        </a:p>
      </dgm:t>
    </dgm:pt>
    <dgm:pt modelId="{07095519-1D16-4689-BB99-54BD48DFA8A3}" type="parTrans" cxnId="{C8328700-4A56-4DA7-8CD3-CFBFFF8751B2}">
      <dgm:prSet/>
      <dgm:spPr/>
      <dgm:t>
        <a:bodyPr/>
        <a:lstStyle/>
        <a:p>
          <a:endParaRPr lang="en-US"/>
        </a:p>
      </dgm:t>
    </dgm:pt>
    <dgm:pt modelId="{55759E74-E2EB-490B-914E-1AD4F84D4D3B}" type="sibTrans" cxnId="{C8328700-4A56-4DA7-8CD3-CFBFFF8751B2}">
      <dgm:prSet/>
      <dgm:spPr/>
      <dgm:t>
        <a:bodyPr/>
        <a:lstStyle/>
        <a:p>
          <a:endParaRPr lang="en-US"/>
        </a:p>
      </dgm:t>
    </dgm:pt>
    <dgm:pt modelId="{95D9AB7E-C012-45CC-ADDC-16765683FE0E}">
      <dgm:prSet phldrT="[Text]" custT="1"/>
      <dgm:spPr/>
      <dgm:t>
        <a:bodyPr/>
        <a:lstStyle/>
        <a:p>
          <a:pPr>
            <a:lnSpc>
              <a:spcPct val="100000"/>
            </a:lnSpc>
          </a:pPr>
          <a:r>
            <a:rPr lang="en-US" sz="2400" dirty="0"/>
            <a:t>Continuation phase (CP): 5 months</a:t>
          </a:r>
        </a:p>
      </dgm:t>
    </dgm:pt>
    <dgm:pt modelId="{3324220D-D9E5-4693-A4A8-AA0F5EA32205}" type="parTrans" cxnId="{1C61F422-D2E0-4063-8894-ED94D0509A74}">
      <dgm:prSet/>
      <dgm:spPr/>
      <dgm:t>
        <a:bodyPr/>
        <a:lstStyle/>
        <a:p>
          <a:endParaRPr lang="en-US"/>
        </a:p>
      </dgm:t>
    </dgm:pt>
    <dgm:pt modelId="{7AB135DE-E64E-402E-8E20-19DBFA7FC9F9}" type="sibTrans" cxnId="{1C61F422-D2E0-4063-8894-ED94D0509A74}">
      <dgm:prSet/>
      <dgm:spPr/>
      <dgm:t>
        <a:bodyPr/>
        <a:lstStyle/>
        <a:p>
          <a:endParaRPr lang="en-US"/>
        </a:p>
      </dgm:t>
    </dgm:pt>
    <dgm:pt modelId="{E9655713-D472-434E-A3C1-1135DCE23EAA}">
      <dgm:prSet phldrT="[Text]" custT="1"/>
      <dgm:spPr/>
      <dgm:t>
        <a:bodyPr/>
        <a:lstStyle/>
        <a:p>
          <a:pPr>
            <a:lnSpc>
              <a:spcPct val="100000"/>
            </a:lnSpc>
          </a:pPr>
          <a:r>
            <a:rPr lang="en-US" sz="2400" dirty="0"/>
            <a:t>Initial phase (IP): 4 months</a:t>
          </a:r>
        </a:p>
      </dgm:t>
    </dgm:pt>
    <dgm:pt modelId="{283405DA-70C9-415A-9ED1-45AF0FF2CBE2}" type="parTrans" cxnId="{8226261C-FDBB-47CB-A35A-8FDEF9CF8494}">
      <dgm:prSet/>
      <dgm:spPr/>
      <dgm:t>
        <a:bodyPr/>
        <a:lstStyle/>
        <a:p>
          <a:endParaRPr lang="en-US"/>
        </a:p>
      </dgm:t>
    </dgm:pt>
    <dgm:pt modelId="{147B8F56-A321-4B41-9E3E-7790E645638B}" type="sibTrans" cxnId="{8226261C-FDBB-47CB-A35A-8FDEF9CF8494}">
      <dgm:prSet/>
      <dgm:spPr/>
      <dgm:t>
        <a:bodyPr/>
        <a:lstStyle/>
        <a:p>
          <a:endParaRPr lang="en-US"/>
        </a:p>
      </dgm:t>
    </dgm:pt>
    <dgm:pt modelId="{B389D1AB-F89E-4B6C-BA28-B7BA39E40CC6}">
      <dgm:prSet phldrT="[Text]" custT="1"/>
      <dgm:spPr/>
      <dgm:t>
        <a:bodyPr/>
        <a:lstStyle/>
        <a:p>
          <a:pPr>
            <a:lnSpc>
              <a:spcPct val="100000"/>
            </a:lnSpc>
          </a:pPr>
          <a:r>
            <a:rPr lang="en-US" sz="2400" dirty="0"/>
            <a:t>IP can be extended up to 6 months</a:t>
          </a:r>
        </a:p>
      </dgm:t>
    </dgm:pt>
    <dgm:pt modelId="{D50F17D4-4BDA-49F8-B6AA-72B39A3D532A}" type="parTrans" cxnId="{62D814FF-C232-4CE0-9EE3-565C45F9402D}">
      <dgm:prSet/>
      <dgm:spPr/>
      <dgm:t>
        <a:bodyPr/>
        <a:lstStyle/>
        <a:p>
          <a:endParaRPr lang="en-US"/>
        </a:p>
      </dgm:t>
    </dgm:pt>
    <dgm:pt modelId="{1BF4296B-FB10-419B-80F5-09A6C87EA933}" type="sibTrans" cxnId="{62D814FF-C232-4CE0-9EE3-565C45F9402D}">
      <dgm:prSet/>
      <dgm:spPr/>
      <dgm:t>
        <a:bodyPr/>
        <a:lstStyle/>
        <a:p>
          <a:endParaRPr lang="en-US"/>
        </a:p>
      </dgm:t>
    </dgm:pt>
    <dgm:pt modelId="{4BDB8A52-0634-4FA1-909B-41810120285A}" type="pres">
      <dgm:prSet presAssocID="{95129A83-E75B-4B2C-9805-F5FD45D40C1D}" presName="Name0" presStyleCnt="0">
        <dgm:presLayoutVars>
          <dgm:dir/>
          <dgm:animLvl val="lvl"/>
          <dgm:resizeHandles val="exact"/>
        </dgm:presLayoutVars>
      </dgm:prSet>
      <dgm:spPr/>
    </dgm:pt>
    <dgm:pt modelId="{12DBCE62-174E-4629-B2CA-56B7A683D36E}" type="pres">
      <dgm:prSet presAssocID="{5820D52B-8E4E-4395-B8B0-EB35F36B8371}" presName="composite" presStyleCnt="0"/>
      <dgm:spPr/>
    </dgm:pt>
    <dgm:pt modelId="{9474B785-8551-4645-9E78-9D6076E33C87}" type="pres">
      <dgm:prSet presAssocID="{5820D52B-8E4E-4395-B8B0-EB35F36B8371}" presName="parTx" presStyleLbl="alignNode1" presStyleIdx="0" presStyleCnt="1" custScaleY="95374">
        <dgm:presLayoutVars>
          <dgm:chMax val="0"/>
          <dgm:chPref val="0"/>
          <dgm:bulletEnabled val="1"/>
        </dgm:presLayoutVars>
      </dgm:prSet>
      <dgm:spPr/>
    </dgm:pt>
    <dgm:pt modelId="{D91ED259-7704-410E-81B4-E04D0724F687}" type="pres">
      <dgm:prSet presAssocID="{5820D52B-8E4E-4395-B8B0-EB35F36B8371}" presName="desTx" presStyleLbl="alignAccFollowNode1" presStyleIdx="0" presStyleCnt="1" custScaleY="100000">
        <dgm:presLayoutVars>
          <dgm:bulletEnabled val="1"/>
        </dgm:presLayoutVars>
      </dgm:prSet>
      <dgm:spPr/>
    </dgm:pt>
  </dgm:ptLst>
  <dgm:cxnLst>
    <dgm:cxn modelId="{C8328700-4A56-4DA7-8CD3-CFBFFF8751B2}" srcId="{5820D52B-8E4E-4395-B8B0-EB35F36B8371}" destId="{6F766831-4863-42CA-842F-BAB5FA36199F}" srcOrd="4" destOrd="0" parTransId="{07095519-1D16-4689-BB99-54BD48DFA8A3}" sibTransId="{55759E74-E2EB-490B-914E-1AD4F84D4D3B}"/>
    <dgm:cxn modelId="{8226261C-FDBB-47CB-A35A-8FDEF9CF8494}" srcId="{5820D52B-8E4E-4395-B8B0-EB35F36B8371}" destId="{E9655713-D472-434E-A3C1-1135DCE23EAA}" srcOrd="1" destOrd="0" parTransId="{283405DA-70C9-415A-9ED1-45AF0FF2CBE2}" sibTransId="{147B8F56-A321-4B41-9E3E-7790E645638B}"/>
    <dgm:cxn modelId="{1C61F422-D2E0-4063-8894-ED94D0509A74}" srcId="{5820D52B-8E4E-4395-B8B0-EB35F36B8371}" destId="{95D9AB7E-C012-45CC-ADDC-16765683FE0E}" srcOrd="3" destOrd="0" parTransId="{3324220D-D9E5-4693-A4A8-AA0F5EA32205}" sibTransId="{7AB135DE-E64E-402E-8E20-19DBFA7FC9F9}"/>
    <dgm:cxn modelId="{46B05D27-4096-4936-A27F-5B29541685FE}" type="presOf" srcId="{5820D52B-8E4E-4395-B8B0-EB35F36B8371}" destId="{9474B785-8551-4645-9E78-9D6076E33C87}" srcOrd="0" destOrd="0" presId="urn:microsoft.com/office/officeart/2005/8/layout/hList1"/>
    <dgm:cxn modelId="{48B26460-592A-423F-96F2-9C3F7FA751E6}" type="presOf" srcId="{E9655713-D472-434E-A3C1-1135DCE23EAA}" destId="{D91ED259-7704-410E-81B4-E04D0724F687}" srcOrd="0" destOrd="1" presId="urn:microsoft.com/office/officeart/2005/8/layout/hList1"/>
    <dgm:cxn modelId="{D9C04D48-5A18-44DE-A891-41319CAD5E58}" type="presOf" srcId="{7D153EB3-B07C-45BE-A27F-03C3787A8A96}" destId="{D91ED259-7704-410E-81B4-E04D0724F687}" srcOrd="0" destOrd="0" presId="urn:microsoft.com/office/officeart/2005/8/layout/hList1"/>
    <dgm:cxn modelId="{225A858D-8883-4C40-BB29-59D35893F838}" type="presOf" srcId="{95129A83-E75B-4B2C-9805-F5FD45D40C1D}" destId="{4BDB8A52-0634-4FA1-909B-41810120285A}" srcOrd="0" destOrd="0" presId="urn:microsoft.com/office/officeart/2005/8/layout/hList1"/>
    <dgm:cxn modelId="{B7FC3396-52FF-427E-A2A7-D857D89E2729}" srcId="{95129A83-E75B-4B2C-9805-F5FD45D40C1D}" destId="{5820D52B-8E4E-4395-B8B0-EB35F36B8371}" srcOrd="0" destOrd="0" parTransId="{D5A62E48-DC4B-44C9-98B4-0C12F224CBF9}" sibTransId="{0556F68F-5855-4CF5-871C-498459556A47}"/>
    <dgm:cxn modelId="{F6117D9B-CBA5-494B-AFC5-B9D445DF919C}" type="presOf" srcId="{95D9AB7E-C012-45CC-ADDC-16765683FE0E}" destId="{D91ED259-7704-410E-81B4-E04D0724F687}" srcOrd="0" destOrd="3" presId="urn:microsoft.com/office/officeart/2005/8/layout/hList1"/>
    <dgm:cxn modelId="{D13B1EA5-2DE2-408A-BFC6-DC9F4AA4C155}" type="presOf" srcId="{B389D1AB-F89E-4B6C-BA28-B7BA39E40CC6}" destId="{D91ED259-7704-410E-81B4-E04D0724F687}" srcOrd="0" destOrd="2" presId="urn:microsoft.com/office/officeart/2005/8/layout/hList1"/>
    <dgm:cxn modelId="{92381CD3-2B1E-4147-96E0-72425D6C0DFA}" type="presOf" srcId="{6F766831-4863-42CA-842F-BAB5FA36199F}" destId="{D91ED259-7704-410E-81B4-E04D0724F687}" srcOrd="0" destOrd="4" presId="urn:microsoft.com/office/officeart/2005/8/layout/hList1"/>
    <dgm:cxn modelId="{4E5F52F1-87FA-4F2C-9898-C9B6B0C1D3BB}" srcId="{5820D52B-8E4E-4395-B8B0-EB35F36B8371}" destId="{7D153EB3-B07C-45BE-A27F-03C3787A8A96}" srcOrd="0" destOrd="0" parTransId="{2C2DBD54-5E33-4145-BF79-A37D2DF53998}" sibTransId="{6CA39388-A999-4190-97ED-53D6507B2971}"/>
    <dgm:cxn modelId="{62D814FF-C232-4CE0-9EE3-565C45F9402D}" srcId="{5820D52B-8E4E-4395-B8B0-EB35F36B8371}" destId="{B389D1AB-F89E-4B6C-BA28-B7BA39E40CC6}" srcOrd="2" destOrd="0" parTransId="{D50F17D4-4BDA-49F8-B6AA-72B39A3D532A}" sibTransId="{1BF4296B-FB10-419B-80F5-09A6C87EA933}"/>
    <dgm:cxn modelId="{130F5358-F274-4765-AD3D-CA141E7A25AD}" type="presParOf" srcId="{4BDB8A52-0634-4FA1-909B-41810120285A}" destId="{12DBCE62-174E-4629-B2CA-56B7A683D36E}" srcOrd="0" destOrd="0" presId="urn:microsoft.com/office/officeart/2005/8/layout/hList1"/>
    <dgm:cxn modelId="{DB43E1EC-A846-483E-80C5-1C88EF369CF3}" type="presParOf" srcId="{12DBCE62-174E-4629-B2CA-56B7A683D36E}" destId="{9474B785-8551-4645-9E78-9D6076E33C87}" srcOrd="0" destOrd="0" presId="urn:microsoft.com/office/officeart/2005/8/layout/hList1"/>
    <dgm:cxn modelId="{6B57AFB1-2165-477A-86C1-FD50759C4A8A}" type="presParOf" srcId="{12DBCE62-174E-4629-B2CA-56B7A683D36E}" destId="{D91ED259-7704-410E-81B4-E04D0724F68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D0D3E9-92E1-4D25-98CA-2206EBB919DC}"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B42021AD-D86F-4A90-860C-8C7E80069EE1}">
      <dgm:prSet phldrT="[Text]" custT="1"/>
      <dgm:spPr/>
      <dgm:t>
        <a:bodyPr/>
        <a:lstStyle/>
        <a:p>
          <a:r>
            <a:rPr lang="en-US" sz="2000" b="1" dirty="0">
              <a:solidFill>
                <a:schemeClr val="bg1"/>
              </a:solidFill>
            </a:rPr>
            <a:t>IP should be given for at least 4 months</a:t>
          </a:r>
        </a:p>
      </dgm:t>
    </dgm:pt>
    <dgm:pt modelId="{A9570B38-262A-4F80-8E74-D10622EDF3D2}" type="parTrans" cxnId="{F3911EDE-DB67-431C-A6D7-F1B1676E0920}">
      <dgm:prSet/>
      <dgm:spPr/>
      <dgm:t>
        <a:bodyPr/>
        <a:lstStyle/>
        <a:p>
          <a:endParaRPr lang="en-US" sz="2000" b="1">
            <a:solidFill>
              <a:schemeClr val="tx1"/>
            </a:solidFill>
          </a:endParaRPr>
        </a:p>
      </dgm:t>
    </dgm:pt>
    <dgm:pt modelId="{704F79FC-476D-419B-AAF9-34BCE3721111}" type="sibTrans" cxnId="{F3911EDE-DB67-431C-A6D7-F1B1676E0920}">
      <dgm:prSet/>
      <dgm:spPr/>
      <dgm:t>
        <a:bodyPr/>
        <a:lstStyle/>
        <a:p>
          <a:endParaRPr lang="en-US" sz="2000" b="1">
            <a:solidFill>
              <a:schemeClr val="tx1"/>
            </a:solidFill>
          </a:endParaRPr>
        </a:p>
      </dgm:t>
    </dgm:pt>
    <dgm:pt modelId="{1CF8C85A-1441-41E5-8157-65348E71A628}">
      <dgm:prSet phldrT="[Text]" custT="1"/>
      <dgm:spPr/>
      <dgm:t>
        <a:bodyPr/>
        <a:lstStyle/>
        <a:p>
          <a:r>
            <a:rPr lang="en-US" sz="2000" b="1" dirty="0">
              <a:solidFill>
                <a:schemeClr val="tx1"/>
              </a:solidFill>
            </a:rPr>
            <a:t>Negative</a:t>
          </a:r>
        </a:p>
      </dgm:t>
    </dgm:pt>
    <dgm:pt modelId="{6FC2C773-D318-40D8-B7D5-BA9725A41EBF}" type="parTrans" cxnId="{CB1AF2E4-7D6D-4F91-883A-2EF07EA7BFDF}">
      <dgm:prSet/>
      <dgm:spPr/>
      <dgm:t>
        <a:bodyPr/>
        <a:lstStyle/>
        <a:p>
          <a:endParaRPr lang="en-US" sz="2000" b="1">
            <a:solidFill>
              <a:schemeClr val="tx1"/>
            </a:solidFill>
          </a:endParaRPr>
        </a:p>
      </dgm:t>
    </dgm:pt>
    <dgm:pt modelId="{D01292A6-3CCB-49A8-9976-A9A53530E2BD}" type="sibTrans" cxnId="{CB1AF2E4-7D6D-4F91-883A-2EF07EA7BFDF}">
      <dgm:prSet/>
      <dgm:spPr/>
      <dgm:t>
        <a:bodyPr/>
        <a:lstStyle/>
        <a:p>
          <a:endParaRPr lang="en-US" sz="2000" b="1">
            <a:solidFill>
              <a:schemeClr val="tx1"/>
            </a:solidFill>
          </a:endParaRPr>
        </a:p>
      </dgm:t>
    </dgm:pt>
    <dgm:pt modelId="{AD614C06-A63C-41A8-B26F-B93BE6D43896}">
      <dgm:prSet phldrT="[Text]" custT="1"/>
      <dgm:spPr/>
      <dgm:t>
        <a:bodyPr/>
        <a:lstStyle/>
        <a:p>
          <a:r>
            <a:rPr lang="en-US" sz="2000" b="1" dirty="0">
              <a:solidFill>
                <a:schemeClr val="tx1"/>
              </a:solidFill>
            </a:rPr>
            <a:t>Positive</a:t>
          </a:r>
        </a:p>
      </dgm:t>
    </dgm:pt>
    <dgm:pt modelId="{31B99EF5-20C1-4B57-9C86-DAEB3A4D3231}" type="parTrans" cxnId="{62F348D4-82A0-482F-9AF3-1AC25BBFBD71}">
      <dgm:prSet/>
      <dgm:spPr/>
      <dgm:t>
        <a:bodyPr/>
        <a:lstStyle/>
        <a:p>
          <a:endParaRPr lang="en-US" sz="2000" b="1">
            <a:solidFill>
              <a:schemeClr val="tx1"/>
            </a:solidFill>
          </a:endParaRPr>
        </a:p>
      </dgm:t>
    </dgm:pt>
    <dgm:pt modelId="{7C582F61-0052-491E-8AEB-3D9E0BFE3501}" type="sibTrans" cxnId="{62F348D4-82A0-482F-9AF3-1AC25BBFBD71}">
      <dgm:prSet/>
      <dgm:spPr/>
      <dgm:t>
        <a:bodyPr/>
        <a:lstStyle/>
        <a:p>
          <a:endParaRPr lang="en-US" sz="2000" b="1">
            <a:solidFill>
              <a:schemeClr val="tx1"/>
            </a:solidFill>
          </a:endParaRPr>
        </a:p>
      </dgm:t>
    </dgm:pt>
    <dgm:pt modelId="{271D3167-0711-473B-BCF3-DD76C8214D24}">
      <dgm:prSet phldrT="[Text]" custT="1"/>
      <dgm:spPr/>
      <dgm:t>
        <a:bodyPr/>
        <a:lstStyle/>
        <a:p>
          <a:r>
            <a:rPr lang="en-US" sz="2000" b="1" dirty="0">
              <a:solidFill>
                <a:schemeClr val="tx1"/>
              </a:solidFill>
            </a:rPr>
            <a:t>FL &amp; SL-LPA and C&amp;DST</a:t>
          </a:r>
        </a:p>
      </dgm:t>
    </dgm:pt>
    <dgm:pt modelId="{D59EA0B0-C28D-44B2-A299-73AB3B05C20C}" type="parTrans" cxnId="{D98F383D-CC4E-43B5-8790-6120697AF963}">
      <dgm:prSet/>
      <dgm:spPr/>
      <dgm:t>
        <a:bodyPr/>
        <a:lstStyle/>
        <a:p>
          <a:endParaRPr lang="en-US" sz="2000" b="1">
            <a:solidFill>
              <a:schemeClr val="tx1"/>
            </a:solidFill>
          </a:endParaRPr>
        </a:p>
      </dgm:t>
    </dgm:pt>
    <dgm:pt modelId="{0047F701-C82A-4EAD-9E2F-8D3E9A9FD2E8}" type="sibTrans" cxnId="{D98F383D-CC4E-43B5-8790-6120697AF963}">
      <dgm:prSet/>
      <dgm:spPr/>
      <dgm:t>
        <a:bodyPr/>
        <a:lstStyle/>
        <a:p>
          <a:endParaRPr lang="en-US" sz="2000" b="1">
            <a:solidFill>
              <a:schemeClr val="tx1"/>
            </a:solidFill>
          </a:endParaRPr>
        </a:p>
      </dgm:t>
    </dgm:pt>
    <dgm:pt modelId="{C7E1D4D3-4A82-4F94-AE45-2C37715689B1}">
      <dgm:prSet phldrT="[Text]" custT="1"/>
      <dgm:spPr/>
      <dgm:t>
        <a:bodyPr/>
        <a:lstStyle/>
        <a:p>
          <a:r>
            <a:rPr lang="en-US" sz="2000" b="1" dirty="0">
              <a:solidFill>
                <a:schemeClr val="bg1"/>
              </a:solidFill>
            </a:rPr>
            <a:t>Follow up smear microscopy at 4</a:t>
          </a:r>
          <a:r>
            <a:rPr lang="en-US" sz="2000" b="1" baseline="30000" dirty="0">
              <a:solidFill>
                <a:schemeClr val="bg1"/>
              </a:solidFill>
            </a:rPr>
            <a:t>th</a:t>
          </a:r>
          <a:r>
            <a:rPr lang="en-US" sz="2000" b="1" dirty="0">
              <a:solidFill>
                <a:schemeClr val="bg1"/>
              </a:solidFill>
            </a:rPr>
            <a:t> month</a:t>
          </a:r>
        </a:p>
      </dgm:t>
    </dgm:pt>
    <dgm:pt modelId="{A140260E-B7AD-4519-A663-FE5E0434E2AF}" type="parTrans" cxnId="{9C6DC246-1F25-4CF9-80D2-033389108D2E}">
      <dgm:prSet/>
      <dgm:spPr/>
      <dgm:t>
        <a:bodyPr/>
        <a:lstStyle/>
        <a:p>
          <a:endParaRPr lang="en-US" sz="2000" b="1">
            <a:solidFill>
              <a:schemeClr val="tx1"/>
            </a:solidFill>
          </a:endParaRPr>
        </a:p>
      </dgm:t>
    </dgm:pt>
    <dgm:pt modelId="{F6312771-F53F-461C-8B3F-57055260DF06}" type="sibTrans" cxnId="{9C6DC246-1F25-4CF9-80D2-033389108D2E}">
      <dgm:prSet/>
      <dgm:spPr/>
      <dgm:t>
        <a:bodyPr/>
        <a:lstStyle/>
        <a:p>
          <a:endParaRPr lang="en-US" sz="2000" b="1">
            <a:solidFill>
              <a:schemeClr val="tx1"/>
            </a:solidFill>
          </a:endParaRPr>
        </a:p>
      </dgm:t>
    </dgm:pt>
    <dgm:pt modelId="{0DDD847C-11BA-4AFB-8A90-A2747B5C9520}">
      <dgm:prSet phldrT="[Text]" custT="1"/>
      <dgm:spPr/>
      <dgm:t>
        <a:bodyPr/>
        <a:lstStyle/>
        <a:p>
          <a:r>
            <a:rPr lang="en-US" sz="2000" b="1" dirty="0">
              <a:solidFill>
                <a:schemeClr val="tx1"/>
              </a:solidFill>
            </a:rPr>
            <a:t>Initiate CP with</a:t>
          </a:r>
        </a:p>
        <a:p>
          <a:r>
            <a:rPr lang="en-US" sz="2000" b="1" dirty="0">
              <a:solidFill>
                <a:schemeClr val="tx1"/>
              </a:solidFill>
            </a:rPr>
            <a:t>Bedaquiline continued for another 2 months (5</a:t>
          </a:r>
          <a:r>
            <a:rPr lang="en-US" sz="2000" b="1" baseline="30000" dirty="0">
              <a:solidFill>
                <a:schemeClr val="tx1"/>
              </a:solidFill>
            </a:rPr>
            <a:t>th</a:t>
          </a:r>
          <a:r>
            <a:rPr lang="en-US" sz="2000" b="1" dirty="0">
              <a:solidFill>
                <a:schemeClr val="tx1"/>
              </a:solidFill>
            </a:rPr>
            <a:t> &amp; 6</a:t>
          </a:r>
          <a:r>
            <a:rPr lang="en-US" sz="2000" b="1" baseline="30000" dirty="0">
              <a:solidFill>
                <a:schemeClr val="tx1"/>
              </a:solidFill>
            </a:rPr>
            <a:t>th</a:t>
          </a:r>
          <a:r>
            <a:rPr lang="en-US" sz="2000" b="1" dirty="0">
              <a:solidFill>
                <a:schemeClr val="tx1"/>
              </a:solidFill>
            </a:rPr>
            <a:t> months)</a:t>
          </a:r>
        </a:p>
      </dgm:t>
    </dgm:pt>
    <dgm:pt modelId="{4D9CD345-7D4C-4508-80F1-DBF0B8B41976}" type="parTrans" cxnId="{362FE812-F493-48CA-877E-83719AACB23A}">
      <dgm:prSet/>
      <dgm:spPr/>
      <dgm:t>
        <a:bodyPr/>
        <a:lstStyle/>
        <a:p>
          <a:endParaRPr lang="en-US" sz="2000" b="1">
            <a:solidFill>
              <a:schemeClr val="tx1"/>
            </a:solidFill>
          </a:endParaRPr>
        </a:p>
      </dgm:t>
    </dgm:pt>
    <dgm:pt modelId="{D8343EA7-4F14-40B7-BBA3-66AFC9F1071E}" type="sibTrans" cxnId="{362FE812-F493-48CA-877E-83719AACB23A}">
      <dgm:prSet/>
      <dgm:spPr/>
      <dgm:t>
        <a:bodyPr/>
        <a:lstStyle/>
        <a:p>
          <a:endParaRPr lang="en-US" sz="2000" b="1">
            <a:solidFill>
              <a:schemeClr val="tx1"/>
            </a:solidFill>
          </a:endParaRPr>
        </a:p>
      </dgm:t>
    </dgm:pt>
    <dgm:pt modelId="{A910B87D-6D01-471E-9750-D094878EC80B}">
      <dgm:prSet phldrT="[Text]" custT="1"/>
      <dgm:spPr/>
      <dgm:t>
        <a:bodyPr/>
        <a:lstStyle/>
        <a:p>
          <a:r>
            <a:rPr lang="en-US" sz="2000" b="1" dirty="0">
              <a:solidFill>
                <a:schemeClr val="tx1"/>
              </a:solidFill>
            </a:rPr>
            <a:t>Extend IP </a:t>
          </a:r>
        </a:p>
        <a:p>
          <a:r>
            <a:rPr lang="en-US" sz="2000" b="1" dirty="0">
              <a:solidFill>
                <a:schemeClr val="tx1"/>
              </a:solidFill>
            </a:rPr>
            <a:t>(for a maximum of 2 months)</a:t>
          </a:r>
        </a:p>
      </dgm:t>
    </dgm:pt>
    <dgm:pt modelId="{0E94ECDE-88AC-446D-9BD5-6E71FAA1B86A}" type="parTrans" cxnId="{1992B096-5A66-4D7B-9E97-76CA13D60EE7}">
      <dgm:prSet/>
      <dgm:spPr/>
      <dgm:t>
        <a:bodyPr/>
        <a:lstStyle/>
        <a:p>
          <a:endParaRPr lang="en-US" sz="2000" b="1">
            <a:solidFill>
              <a:schemeClr val="tx1"/>
            </a:solidFill>
          </a:endParaRPr>
        </a:p>
      </dgm:t>
    </dgm:pt>
    <dgm:pt modelId="{166860B6-289A-4176-B50B-0673092BD3C7}" type="sibTrans" cxnId="{1992B096-5A66-4D7B-9E97-76CA13D60EE7}">
      <dgm:prSet/>
      <dgm:spPr/>
      <dgm:t>
        <a:bodyPr/>
        <a:lstStyle/>
        <a:p>
          <a:endParaRPr lang="en-US" sz="2000" b="1">
            <a:solidFill>
              <a:schemeClr val="tx1"/>
            </a:solidFill>
          </a:endParaRPr>
        </a:p>
      </dgm:t>
    </dgm:pt>
    <dgm:pt modelId="{C6243857-5D27-4860-B3DF-BEF8D2B4685F}">
      <dgm:prSet phldrT="[Text]" custT="1"/>
      <dgm:spPr/>
      <dgm:t>
        <a:bodyPr/>
        <a:lstStyle/>
        <a:p>
          <a:r>
            <a:rPr lang="en-US" sz="2000" b="1" dirty="0">
              <a:solidFill>
                <a:schemeClr val="tx1"/>
              </a:solidFill>
            </a:rPr>
            <a:t>Extend IP to 5</a:t>
          </a:r>
          <a:r>
            <a:rPr lang="en-US" sz="2000" b="1" baseline="30000" dirty="0">
              <a:solidFill>
                <a:schemeClr val="tx1"/>
              </a:solidFill>
            </a:rPr>
            <a:t>th</a:t>
          </a:r>
          <a:r>
            <a:rPr lang="en-US" sz="2000" b="1" dirty="0">
              <a:solidFill>
                <a:schemeClr val="tx1"/>
              </a:solidFill>
            </a:rPr>
            <a:t> or 6</a:t>
          </a:r>
          <a:r>
            <a:rPr lang="en-US" sz="2000" b="1" baseline="30000" dirty="0">
              <a:solidFill>
                <a:schemeClr val="tx1"/>
              </a:solidFill>
            </a:rPr>
            <a:t>th</a:t>
          </a:r>
          <a:r>
            <a:rPr lang="en-US" sz="2000" b="1" dirty="0">
              <a:solidFill>
                <a:schemeClr val="tx1"/>
              </a:solidFill>
            </a:rPr>
            <a:t> month based on smear result at the end of 4</a:t>
          </a:r>
          <a:r>
            <a:rPr lang="en-US" sz="2000" b="1" baseline="30000" dirty="0">
              <a:solidFill>
                <a:schemeClr val="tx1"/>
              </a:solidFill>
            </a:rPr>
            <a:t>th</a:t>
          </a:r>
          <a:r>
            <a:rPr lang="en-US" sz="2000" b="1" dirty="0">
              <a:solidFill>
                <a:schemeClr val="tx1"/>
              </a:solidFill>
            </a:rPr>
            <a:t> and 5</a:t>
          </a:r>
          <a:r>
            <a:rPr lang="en-US" sz="2000" b="1" baseline="30000" dirty="0">
              <a:solidFill>
                <a:schemeClr val="tx1"/>
              </a:solidFill>
            </a:rPr>
            <a:t>th</a:t>
          </a:r>
          <a:r>
            <a:rPr lang="en-US" sz="2000" b="1" dirty="0">
              <a:solidFill>
                <a:schemeClr val="tx1"/>
              </a:solidFill>
            </a:rPr>
            <a:t> month of treatment</a:t>
          </a:r>
        </a:p>
      </dgm:t>
    </dgm:pt>
    <dgm:pt modelId="{DF6B9BE0-38FD-40F0-9175-921F2749A4E9}" type="parTrans" cxnId="{8A22C5D3-ABF6-4714-A58E-929B36CA6C45}">
      <dgm:prSet/>
      <dgm:spPr/>
      <dgm:t>
        <a:bodyPr/>
        <a:lstStyle/>
        <a:p>
          <a:endParaRPr lang="en-US" sz="2000" b="1">
            <a:solidFill>
              <a:schemeClr val="tx1"/>
            </a:solidFill>
          </a:endParaRPr>
        </a:p>
      </dgm:t>
    </dgm:pt>
    <dgm:pt modelId="{5E2E1DF8-CF64-479C-9022-C98BCF4D78E3}" type="sibTrans" cxnId="{8A22C5D3-ABF6-4714-A58E-929B36CA6C45}">
      <dgm:prSet/>
      <dgm:spPr/>
      <dgm:t>
        <a:bodyPr/>
        <a:lstStyle/>
        <a:p>
          <a:endParaRPr lang="en-US" sz="2000" b="1">
            <a:solidFill>
              <a:schemeClr val="tx1"/>
            </a:solidFill>
          </a:endParaRPr>
        </a:p>
      </dgm:t>
    </dgm:pt>
    <dgm:pt modelId="{385BDB0F-129B-4674-8DA6-9D585FF531A0}">
      <dgm:prSet phldrT="[Text]" custT="1"/>
      <dgm:spPr/>
      <dgm:t>
        <a:bodyPr/>
        <a:lstStyle/>
        <a:p>
          <a:r>
            <a:rPr lang="en-US" sz="2000" b="1" dirty="0">
              <a:solidFill>
                <a:schemeClr val="tx1"/>
              </a:solidFill>
            </a:rPr>
            <a:t>If additional resistant detected to Z/</a:t>
          </a:r>
          <a:r>
            <a:rPr lang="en-US" sz="2000" b="1" dirty="0" err="1">
              <a:solidFill>
                <a:schemeClr val="tx1"/>
              </a:solidFill>
            </a:rPr>
            <a:t>Cfz</a:t>
          </a:r>
          <a:r>
            <a:rPr lang="en-US" sz="2000" b="1" dirty="0">
              <a:solidFill>
                <a:schemeClr val="tx1"/>
              </a:solidFill>
            </a:rPr>
            <a:t>/FQ/both </a:t>
          </a:r>
          <a:r>
            <a:rPr lang="en-US" sz="2000" b="1" dirty="0" err="1">
              <a:solidFill>
                <a:schemeClr val="tx1"/>
              </a:solidFill>
            </a:rPr>
            <a:t>InhA</a:t>
          </a:r>
          <a:r>
            <a:rPr lang="en-US" sz="2000" b="1" dirty="0">
              <a:solidFill>
                <a:schemeClr val="tx1"/>
              </a:solidFill>
            </a:rPr>
            <a:t> &amp; </a:t>
          </a:r>
          <a:r>
            <a:rPr lang="en-US" sz="2000" b="1" dirty="0" err="1">
              <a:solidFill>
                <a:schemeClr val="tx1"/>
              </a:solidFill>
            </a:rPr>
            <a:t>KatG</a:t>
          </a:r>
          <a:r>
            <a:rPr lang="en-US" sz="2000" b="1" dirty="0">
              <a:solidFill>
                <a:schemeClr val="tx1"/>
              </a:solidFill>
            </a:rPr>
            <a:t>, Reassess patient at N/DDR-TBC for switch to longer oral regimen,  </a:t>
          </a:r>
        </a:p>
      </dgm:t>
    </dgm:pt>
    <dgm:pt modelId="{8AA7BFB5-0BF4-466C-BF90-AC51F25A999E}" type="parTrans" cxnId="{F172319D-13DF-41E3-9D32-B00CEE86A608}">
      <dgm:prSet/>
      <dgm:spPr/>
      <dgm:t>
        <a:bodyPr/>
        <a:lstStyle/>
        <a:p>
          <a:endParaRPr lang="en-US" sz="2000" b="1">
            <a:solidFill>
              <a:schemeClr val="tx1"/>
            </a:solidFill>
          </a:endParaRPr>
        </a:p>
      </dgm:t>
    </dgm:pt>
    <dgm:pt modelId="{89D80BDC-A796-4C6E-A326-AE77C445EEA6}" type="sibTrans" cxnId="{F172319D-13DF-41E3-9D32-B00CEE86A608}">
      <dgm:prSet/>
      <dgm:spPr/>
      <dgm:t>
        <a:bodyPr/>
        <a:lstStyle/>
        <a:p>
          <a:endParaRPr lang="en-US" sz="2000" b="1">
            <a:solidFill>
              <a:schemeClr val="tx1"/>
            </a:solidFill>
          </a:endParaRPr>
        </a:p>
      </dgm:t>
    </dgm:pt>
    <dgm:pt modelId="{D13C1058-D5F7-494E-8C6B-A33ABD81007C}">
      <dgm:prSet phldrT="[Text]" custT="1"/>
      <dgm:spPr/>
      <dgm:t>
        <a:bodyPr/>
        <a:lstStyle/>
        <a:p>
          <a:r>
            <a:rPr lang="en-US" sz="2000" b="1" dirty="0">
              <a:solidFill>
                <a:schemeClr val="tx1"/>
              </a:solidFill>
            </a:rPr>
            <a:t>Duration of CP is fixed for 5 months</a:t>
          </a:r>
        </a:p>
      </dgm:t>
    </dgm:pt>
    <dgm:pt modelId="{2A702972-50D2-49B3-8696-7FD3706839B9}" type="parTrans" cxnId="{AA9DE628-CDD1-4EAF-B2D1-09231FFF938D}">
      <dgm:prSet/>
      <dgm:spPr/>
      <dgm:t>
        <a:bodyPr/>
        <a:lstStyle/>
        <a:p>
          <a:endParaRPr lang="en-US" sz="2000" b="1">
            <a:solidFill>
              <a:schemeClr val="tx1"/>
            </a:solidFill>
          </a:endParaRPr>
        </a:p>
      </dgm:t>
    </dgm:pt>
    <dgm:pt modelId="{45018B79-E718-4F9E-A46E-3A1E2F912CC6}" type="sibTrans" cxnId="{AA9DE628-CDD1-4EAF-B2D1-09231FFF938D}">
      <dgm:prSet/>
      <dgm:spPr/>
      <dgm:t>
        <a:bodyPr/>
        <a:lstStyle/>
        <a:p>
          <a:endParaRPr lang="en-US" sz="2000" b="1">
            <a:solidFill>
              <a:schemeClr val="tx1"/>
            </a:solidFill>
          </a:endParaRPr>
        </a:p>
      </dgm:t>
    </dgm:pt>
    <dgm:pt modelId="{C3464D88-D6B8-4983-A9AD-D4F5C29A7312}" type="pres">
      <dgm:prSet presAssocID="{89D0D3E9-92E1-4D25-98CA-2206EBB919DC}" presName="hierChild1" presStyleCnt="0">
        <dgm:presLayoutVars>
          <dgm:orgChart val="1"/>
          <dgm:chPref val="1"/>
          <dgm:dir/>
          <dgm:animOne val="branch"/>
          <dgm:animLvl val="lvl"/>
          <dgm:resizeHandles/>
        </dgm:presLayoutVars>
      </dgm:prSet>
      <dgm:spPr/>
    </dgm:pt>
    <dgm:pt modelId="{3DF05673-332F-42A4-8A48-B360849CA0BC}" type="pres">
      <dgm:prSet presAssocID="{B42021AD-D86F-4A90-860C-8C7E80069EE1}" presName="hierRoot1" presStyleCnt="0">
        <dgm:presLayoutVars>
          <dgm:hierBranch val="init"/>
        </dgm:presLayoutVars>
      </dgm:prSet>
      <dgm:spPr/>
    </dgm:pt>
    <dgm:pt modelId="{92B3DB4C-5A97-473F-90B8-4FB523AC89C4}" type="pres">
      <dgm:prSet presAssocID="{B42021AD-D86F-4A90-860C-8C7E80069EE1}" presName="rootComposite1" presStyleCnt="0"/>
      <dgm:spPr/>
    </dgm:pt>
    <dgm:pt modelId="{B34B8389-AA9A-481D-9139-21CA753EE8A4}" type="pres">
      <dgm:prSet presAssocID="{B42021AD-D86F-4A90-860C-8C7E80069EE1}" presName="rootText1" presStyleLbl="node0" presStyleIdx="0" presStyleCnt="2" custScaleX="170710">
        <dgm:presLayoutVars>
          <dgm:chPref val="3"/>
        </dgm:presLayoutVars>
      </dgm:prSet>
      <dgm:spPr/>
    </dgm:pt>
    <dgm:pt modelId="{311DDFE6-5C02-4029-98BF-E479B6C21F81}" type="pres">
      <dgm:prSet presAssocID="{B42021AD-D86F-4A90-860C-8C7E80069EE1}" presName="rootConnector1" presStyleLbl="node1" presStyleIdx="0" presStyleCnt="0"/>
      <dgm:spPr/>
    </dgm:pt>
    <dgm:pt modelId="{2E56860F-E528-4FE6-BE5F-C1E926B8990E}" type="pres">
      <dgm:prSet presAssocID="{B42021AD-D86F-4A90-860C-8C7E80069EE1}" presName="hierChild2" presStyleCnt="0"/>
      <dgm:spPr/>
    </dgm:pt>
    <dgm:pt modelId="{09DD84E6-4000-46F5-9338-2796E4AF11DD}" type="pres">
      <dgm:prSet presAssocID="{B42021AD-D86F-4A90-860C-8C7E80069EE1}" presName="hierChild3" presStyleCnt="0"/>
      <dgm:spPr/>
    </dgm:pt>
    <dgm:pt modelId="{1E9523EE-BAFE-45A3-80CE-63E2576ADA7A}" type="pres">
      <dgm:prSet presAssocID="{C7E1D4D3-4A82-4F94-AE45-2C37715689B1}" presName="hierRoot1" presStyleCnt="0">
        <dgm:presLayoutVars>
          <dgm:hierBranch val="init"/>
        </dgm:presLayoutVars>
      </dgm:prSet>
      <dgm:spPr/>
    </dgm:pt>
    <dgm:pt modelId="{26C65624-5602-4690-99A1-AEA90828CDDB}" type="pres">
      <dgm:prSet presAssocID="{C7E1D4D3-4A82-4F94-AE45-2C37715689B1}" presName="rootComposite1" presStyleCnt="0"/>
      <dgm:spPr/>
    </dgm:pt>
    <dgm:pt modelId="{A71FB88E-DEC4-40BB-B6C7-55170E551B89}" type="pres">
      <dgm:prSet presAssocID="{C7E1D4D3-4A82-4F94-AE45-2C37715689B1}" presName="rootText1" presStyleLbl="node0" presStyleIdx="1" presStyleCnt="2" custScaleX="175399">
        <dgm:presLayoutVars>
          <dgm:chPref val="3"/>
        </dgm:presLayoutVars>
      </dgm:prSet>
      <dgm:spPr/>
    </dgm:pt>
    <dgm:pt modelId="{EE22B851-613E-4A02-AB4C-9282DF5DF588}" type="pres">
      <dgm:prSet presAssocID="{C7E1D4D3-4A82-4F94-AE45-2C37715689B1}" presName="rootConnector1" presStyleLbl="node1" presStyleIdx="0" presStyleCnt="0"/>
      <dgm:spPr/>
    </dgm:pt>
    <dgm:pt modelId="{1FB3F67F-BC2C-458D-84C8-CF386A156D87}" type="pres">
      <dgm:prSet presAssocID="{C7E1D4D3-4A82-4F94-AE45-2C37715689B1}" presName="hierChild2" presStyleCnt="0"/>
      <dgm:spPr/>
    </dgm:pt>
    <dgm:pt modelId="{C13FA014-A292-4A1A-B673-6ADE8A224192}" type="pres">
      <dgm:prSet presAssocID="{6FC2C773-D318-40D8-B7D5-BA9725A41EBF}" presName="Name37" presStyleLbl="parChTrans1D2" presStyleIdx="0" presStyleCnt="2"/>
      <dgm:spPr/>
    </dgm:pt>
    <dgm:pt modelId="{7E4053E4-BAD6-47DF-A23E-E19565BCC253}" type="pres">
      <dgm:prSet presAssocID="{1CF8C85A-1441-41E5-8157-65348E71A628}" presName="hierRoot2" presStyleCnt="0">
        <dgm:presLayoutVars>
          <dgm:hierBranch val="init"/>
        </dgm:presLayoutVars>
      </dgm:prSet>
      <dgm:spPr/>
    </dgm:pt>
    <dgm:pt modelId="{95822E5A-D76D-4FCD-AA5C-9A8297FA611B}" type="pres">
      <dgm:prSet presAssocID="{1CF8C85A-1441-41E5-8157-65348E71A628}" presName="rootComposite" presStyleCnt="0"/>
      <dgm:spPr/>
    </dgm:pt>
    <dgm:pt modelId="{248E96DF-9B7A-49BF-B5AF-F09B9F4A58F1}" type="pres">
      <dgm:prSet presAssocID="{1CF8C85A-1441-41E5-8157-65348E71A628}" presName="rootText" presStyleLbl="node2" presStyleIdx="0" presStyleCnt="2" custScaleY="60314">
        <dgm:presLayoutVars>
          <dgm:chPref val="3"/>
        </dgm:presLayoutVars>
      </dgm:prSet>
      <dgm:spPr/>
    </dgm:pt>
    <dgm:pt modelId="{521C39E5-8E1F-4D8E-92B1-AB1A17F5EC88}" type="pres">
      <dgm:prSet presAssocID="{1CF8C85A-1441-41E5-8157-65348E71A628}" presName="rootConnector" presStyleLbl="node2" presStyleIdx="0" presStyleCnt="2"/>
      <dgm:spPr/>
    </dgm:pt>
    <dgm:pt modelId="{DC30CD4E-B883-4103-9FB8-F064CE0789C0}" type="pres">
      <dgm:prSet presAssocID="{1CF8C85A-1441-41E5-8157-65348E71A628}" presName="hierChild4" presStyleCnt="0"/>
      <dgm:spPr/>
    </dgm:pt>
    <dgm:pt modelId="{BF6FAB1E-2D63-4E44-B86B-517B26F299EC}" type="pres">
      <dgm:prSet presAssocID="{4D9CD345-7D4C-4508-80F1-DBF0B8B41976}" presName="Name37" presStyleLbl="parChTrans1D3" presStyleIdx="0" presStyleCnt="3"/>
      <dgm:spPr/>
    </dgm:pt>
    <dgm:pt modelId="{7AFDE56E-4497-4E32-8286-4C9534F638CD}" type="pres">
      <dgm:prSet presAssocID="{0DDD847C-11BA-4AFB-8A90-A2747B5C9520}" presName="hierRoot2" presStyleCnt="0">
        <dgm:presLayoutVars>
          <dgm:hierBranch val="init"/>
        </dgm:presLayoutVars>
      </dgm:prSet>
      <dgm:spPr/>
    </dgm:pt>
    <dgm:pt modelId="{7F111EDE-E955-4077-81C2-58C01E403F35}" type="pres">
      <dgm:prSet presAssocID="{0DDD847C-11BA-4AFB-8A90-A2747B5C9520}" presName="rootComposite" presStyleCnt="0"/>
      <dgm:spPr/>
    </dgm:pt>
    <dgm:pt modelId="{A307601E-05FC-4141-9437-46D109DFC1E9}" type="pres">
      <dgm:prSet presAssocID="{0DDD847C-11BA-4AFB-8A90-A2747B5C9520}" presName="rootText" presStyleLbl="node3" presStyleIdx="0" presStyleCnt="3" custScaleX="223031" custScaleY="152868">
        <dgm:presLayoutVars>
          <dgm:chPref val="3"/>
        </dgm:presLayoutVars>
      </dgm:prSet>
      <dgm:spPr/>
    </dgm:pt>
    <dgm:pt modelId="{0FD27B18-66BE-4B40-B802-E4BB8516C415}" type="pres">
      <dgm:prSet presAssocID="{0DDD847C-11BA-4AFB-8A90-A2747B5C9520}" presName="rootConnector" presStyleLbl="node3" presStyleIdx="0" presStyleCnt="3"/>
      <dgm:spPr/>
    </dgm:pt>
    <dgm:pt modelId="{250876F6-72B6-42F5-8F95-C82D7E136983}" type="pres">
      <dgm:prSet presAssocID="{0DDD847C-11BA-4AFB-8A90-A2747B5C9520}" presName="hierChild4" presStyleCnt="0"/>
      <dgm:spPr/>
    </dgm:pt>
    <dgm:pt modelId="{5C7DB672-4DD7-4EBB-98C2-728FACC2D833}" type="pres">
      <dgm:prSet presAssocID="{2A702972-50D2-49B3-8696-7FD3706839B9}" presName="Name37" presStyleLbl="parChTrans1D4" presStyleIdx="0" presStyleCnt="3"/>
      <dgm:spPr/>
    </dgm:pt>
    <dgm:pt modelId="{A0A27C29-B096-4B8B-9128-C477B2C115EC}" type="pres">
      <dgm:prSet presAssocID="{D13C1058-D5F7-494E-8C6B-A33ABD81007C}" presName="hierRoot2" presStyleCnt="0">
        <dgm:presLayoutVars>
          <dgm:hierBranch val="init"/>
        </dgm:presLayoutVars>
      </dgm:prSet>
      <dgm:spPr/>
    </dgm:pt>
    <dgm:pt modelId="{3DCBAF93-AB90-46BF-ADE4-DC53EC94E359}" type="pres">
      <dgm:prSet presAssocID="{D13C1058-D5F7-494E-8C6B-A33ABD81007C}" presName="rootComposite" presStyleCnt="0"/>
      <dgm:spPr/>
    </dgm:pt>
    <dgm:pt modelId="{A7F55398-9AAB-4EDD-AD60-D54D27386932}" type="pres">
      <dgm:prSet presAssocID="{D13C1058-D5F7-494E-8C6B-A33ABD81007C}" presName="rootText" presStyleLbl="node4" presStyleIdx="0" presStyleCnt="3" custScaleX="158984" custScaleY="183472">
        <dgm:presLayoutVars>
          <dgm:chPref val="3"/>
        </dgm:presLayoutVars>
      </dgm:prSet>
      <dgm:spPr/>
    </dgm:pt>
    <dgm:pt modelId="{63EE28F9-E32F-4813-AC8C-B5A4884E62F3}" type="pres">
      <dgm:prSet presAssocID="{D13C1058-D5F7-494E-8C6B-A33ABD81007C}" presName="rootConnector" presStyleLbl="node4" presStyleIdx="0" presStyleCnt="3"/>
      <dgm:spPr/>
    </dgm:pt>
    <dgm:pt modelId="{AED428E5-F859-4F54-A5DC-2418057B8A53}" type="pres">
      <dgm:prSet presAssocID="{D13C1058-D5F7-494E-8C6B-A33ABD81007C}" presName="hierChild4" presStyleCnt="0"/>
      <dgm:spPr/>
    </dgm:pt>
    <dgm:pt modelId="{32EB05B3-BC60-4919-9B29-FADE1B547C6E}" type="pres">
      <dgm:prSet presAssocID="{D13C1058-D5F7-494E-8C6B-A33ABD81007C}" presName="hierChild5" presStyleCnt="0"/>
      <dgm:spPr/>
    </dgm:pt>
    <dgm:pt modelId="{34CA9D57-5BE3-40AD-9DEE-F0296074C65E}" type="pres">
      <dgm:prSet presAssocID="{0DDD847C-11BA-4AFB-8A90-A2747B5C9520}" presName="hierChild5" presStyleCnt="0"/>
      <dgm:spPr/>
    </dgm:pt>
    <dgm:pt modelId="{9BBEC6D8-660C-4EDA-A806-8A7E2EE40ABE}" type="pres">
      <dgm:prSet presAssocID="{1CF8C85A-1441-41E5-8157-65348E71A628}" presName="hierChild5" presStyleCnt="0"/>
      <dgm:spPr/>
    </dgm:pt>
    <dgm:pt modelId="{0E18C9EE-A92A-40BF-AB86-5099FDC32D5E}" type="pres">
      <dgm:prSet presAssocID="{31B99EF5-20C1-4B57-9C86-DAEB3A4D3231}" presName="Name37" presStyleLbl="parChTrans1D2" presStyleIdx="1" presStyleCnt="2"/>
      <dgm:spPr/>
    </dgm:pt>
    <dgm:pt modelId="{1A24BC52-8272-4DAB-9A47-809F1E80B765}" type="pres">
      <dgm:prSet presAssocID="{AD614C06-A63C-41A8-B26F-B93BE6D43896}" presName="hierRoot2" presStyleCnt="0">
        <dgm:presLayoutVars>
          <dgm:hierBranch val="init"/>
        </dgm:presLayoutVars>
      </dgm:prSet>
      <dgm:spPr/>
    </dgm:pt>
    <dgm:pt modelId="{0144FED9-2240-4E1C-8C4A-450AFCA655A7}" type="pres">
      <dgm:prSet presAssocID="{AD614C06-A63C-41A8-B26F-B93BE6D43896}" presName="rootComposite" presStyleCnt="0"/>
      <dgm:spPr/>
    </dgm:pt>
    <dgm:pt modelId="{2C46949A-F8AC-46AA-9639-845587A4933C}" type="pres">
      <dgm:prSet presAssocID="{AD614C06-A63C-41A8-B26F-B93BE6D43896}" presName="rootText" presStyleLbl="node2" presStyleIdx="1" presStyleCnt="2" custScaleY="57308">
        <dgm:presLayoutVars>
          <dgm:chPref val="3"/>
        </dgm:presLayoutVars>
      </dgm:prSet>
      <dgm:spPr/>
    </dgm:pt>
    <dgm:pt modelId="{702A8383-40F9-43EC-B325-000B8D3DCC0E}" type="pres">
      <dgm:prSet presAssocID="{AD614C06-A63C-41A8-B26F-B93BE6D43896}" presName="rootConnector" presStyleLbl="node2" presStyleIdx="1" presStyleCnt="2"/>
      <dgm:spPr/>
    </dgm:pt>
    <dgm:pt modelId="{182188EB-4ADD-4202-AA07-4259CB75C655}" type="pres">
      <dgm:prSet presAssocID="{AD614C06-A63C-41A8-B26F-B93BE6D43896}" presName="hierChild4" presStyleCnt="0"/>
      <dgm:spPr/>
    </dgm:pt>
    <dgm:pt modelId="{B20F85C2-DA0D-41F3-89F7-70A68FCA786B}" type="pres">
      <dgm:prSet presAssocID="{D59EA0B0-C28D-44B2-A299-73AB3B05C20C}" presName="Name37" presStyleLbl="parChTrans1D3" presStyleIdx="1" presStyleCnt="3"/>
      <dgm:spPr/>
    </dgm:pt>
    <dgm:pt modelId="{E7200003-CF29-4E57-B65C-D4A0BB68832E}" type="pres">
      <dgm:prSet presAssocID="{271D3167-0711-473B-BCF3-DD76C8214D24}" presName="hierRoot2" presStyleCnt="0">
        <dgm:presLayoutVars>
          <dgm:hierBranch val="init"/>
        </dgm:presLayoutVars>
      </dgm:prSet>
      <dgm:spPr/>
    </dgm:pt>
    <dgm:pt modelId="{042FE857-6929-4DE4-AD66-367E7FF92BB5}" type="pres">
      <dgm:prSet presAssocID="{271D3167-0711-473B-BCF3-DD76C8214D24}" presName="rootComposite" presStyleCnt="0"/>
      <dgm:spPr/>
    </dgm:pt>
    <dgm:pt modelId="{25CC9B09-2B6E-4045-9E77-42DCDB66A45C}" type="pres">
      <dgm:prSet presAssocID="{271D3167-0711-473B-BCF3-DD76C8214D24}" presName="rootText" presStyleLbl="node3" presStyleIdx="1" presStyleCnt="3" custScaleX="186411">
        <dgm:presLayoutVars>
          <dgm:chPref val="3"/>
        </dgm:presLayoutVars>
      </dgm:prSet>
      <dgm:spPr/>
    </dgm:pt>
    <dgm:pt modelId="{65053A25-09C9-4E49-9242-53F4E0914F7B}" type="pres">
      <dgm:prSet presAssocID="{271D3167-0711-473B-BCF3-DD76C8214D24}" presName="rootConnector" presStyleLbl="node3" presStyleIdx="1" presStyleCnt="3"/>
      <dgm:spPr/>
    </dgm:pt>
    <dgm:pt modelId="{FED1BE26-2DD1-43CA-817F-1E4EE735D690}" type="pres">
      <dgm:prSet presAssocID="{271D3167-0711-473B-BCF3-DD76C8214D24}" presName="hierChild4" presStyleCnt="0"/>
      <dgm:spPr/>
    </dgm:pt>
    <dgm:pt modelId="{6DE827C2-6D1B-43D9-86DC-5DDFCDFA184A}" type="pres">
      <dgm:prSet presAssocID="{8AA7BFB5-0BF4-466C-BF90-AC51F25A999E}" presName="Name37" presStyleLbl="parChTrans1D4" presStyleIdx="1" presStyleCnt="3"/>
      <dgm:spPr/>
    </dgm:pt>
    <dgm:pt modelId="{A7896A56-E5A7-44A0-89E3-6C940E511FCE}" type="pres">
      <dgm:prSet presAssocID="{385BDB0F-129B-4674-8DA6-9D585FF531A0}" presName="hierRoot2" presStyleCnt="0">
        <dgm:presLayoutVars>
          <dgm:hierBranch val="init"/>
        </dgm:presLayoutVars>
      </dgm:prSet>
      <dgm:spPr/>
    </dgm:pt>
    <dgm:pt modelId="{AF5273B1-B993-4936-B978-6F718F772F7F}" type="pres">
      <dgm:prSet presAssocID="{385BDB0F-129B-4674-8DA6-9D585FF531A0}" presName="rootComposite" presStyleCnt="0"/>
      <dgm:spPr/>
    </dgm:pt>
    <dgm:pt modelId="{C42F49ED-B2C4-4505-BFDB-256B61115F91}" type="pres">
      <dgm:prSet presAssocID="{385BDB0F-129B-4674-8DA6-9D585FF531A0}" presName="rootText" presStyleLbl="node4" presStyleIdx="1" presStyleCnt="3" custScaleX="198671" custScaleY="220331" custLinFactNeighborX="-17382" custLinFactNeighborY="-9130">
        <dgm:presLayoutVars>
          <dgm:chPref val="3"/>
        </dgm:presLayoutVars>
      </dgm:prSet>
      <dgm:spPr/>
    </dgm:pt>
    <dgm:pt modelId="{3E22BD94-3CB8-469B-9AC2-9C3C81014A60}" type="pres">
      <dgm:prSet presAssocID="{385BDB0F-129B-4674-8DA6-9D585FF531A0}" presName="rootConnector" presStyleLbl="node4" presStyleIdx="1" presStyleCnt="3"/>
      <dgm:spPr/>
    </dgm:pt>
    <dgm:pt modelId="{FB480F6E-219C-41EA-9C1E-1997A225A3B4}" type="pres">
      <dgm:prSet presAssocID="{385BDB0F-129B-4674-8DA6-9D585FF531A0}" presName="hierChild4" presStyleCnt="0"/>
      <dgm:spPr/>
    </dgm:pt>
    <dgm:pt modelId="{0A2B4911-0C0A-4A4E-B6D9-03A143F7F978}" type="pres">
      <dgm:prSet presAssocID="{385BDB0F-129B-4674-8DA6-9D585FF531A0}" presName="hierChild5" presStyleCnt="0"/>
      <dgm:spPr/>
    </dgm:pt>
    <dgm:pt modelId="{F3000447-3250-48B9-9084-126355FB7441}" type="pres">
      <dgm:prSet presAssocID="{271D3167-0711-473B-BCF3-DD76C8214D24}" presName="hierChild5" presStyleCnt="0"/>
      <dgm:spPr/>
    </dgm:pt>
    <dgm:pt modelId="{70E37810-E9B6-4496-908B-2D5588BD6261}" type="pres">
      <dgm:prSet presAssocID="{0E94ECDE-88AC-446D-9BD5-6E71FAA1B86A}" presName="Name37" presStyleLbl="parChTrans1D3" presStyleIdx="2" presStyleCnt="3"/>
      <dgm:spPr/>
    </dgm:pt>
    <dgm:pt modelId="{1B64A769-45BC-470A-8A3E-B95E9B64C867}" type="pres">
      <dgm:prSet presAssocID="{A910B87D-6D01-471E-9750-D094878EC80B}" presName="hierRoot2" presStyleCnt="0">
        <dgm:presLayoutVars>
          <dgm:hierBranch val="init"/>
        </dgm:presLayoutVars>
      </dgm:prSet>
      <dgm:spPr/>
    </dgm:pt>
    <dgm:pt modelId="{D8058559-5FF9-42D5-9246-6722715FE766}" type="pres">
      <dgm:prSet presAssocID="{A910B87D-6D01-471E-9750-D094878EC80B}" presName="rootComposite" presStyleCnt="0"/>
      <dgm:spPr/>
    </dgm:pt>
    <dgm:pt modelId="{A4876BF1-2BE1-4EF7-A537-C4D249393BB6}" type="pres">
      <dgm:prSet presAssocID="{A910B87D-6D01-471E-9750-D094878EC80B}" presName="rootText" presStyleLbl="node3" presStyleIdx="2" presStyleCnt="3" custScaleX="206209">
        <dgm:presLayoutVars>
          <dgm:chPref val="3"/>
        </dgm:presLayoutVars>
      </dgm:prSet>
      <dgm:spPr/>
    </dgm:pt>
    <dgm:pt modelId="{06764883-F082-44A4-BA26-FB5D422BC2AC}" type="pres">
      <dgm:prSet presAssocID="{A910B87D-6D01-471E-9750-D094878EC80B}" presName="rootConnector" presStyleLbl="node3" presStyleIdx="2" presStyleCnt="3"/>
      <dgm:spPr/>
    </dgm:pt>
    <dgm:pt modelId="{5BF20EF3-B766-40AA-9B5B-25EC3AAAFA68}" type="pres">
      <dgm:prSet presAssocID="{A910B87D-6D01-471E-9750-D094878EC80B}" presName="hierChild4" presStyleCnt="0"/>
      <dgm:spPr/>
    </dgm:pt>
    <dgm:pt modelId="{17D68F08-175B-4E44-9AD9-71A58AE8321A}" type="pres">
      <dgm:prSet presAssocID="{DF6B9BE0-38FD-40F0-9175-921F2749A4E9}" presName="Name37" presStyleLbl="parChTrans1D4" presStyleIdx="2" presStyleCnt="3"/>
      <dgm:spPr/>
    </dgm:pt>
    <dgm:pt modelId="{0E9AA5F9-CB5A-4EEA-8FC7-2CFD6782A637}" type="pres">
      <dgm:prSet presAssocID="{C6243857-5D27-4860-B3DF-BEF8D2B4685F}" presName="hierRoot2" presStyleCnt="0">
        <dgm:presLayoutVars>
          <dgm:hierBranch val="init"/>
        </dgm:presLayoutVars>
      </dgm:prSet>
      <dgm:spPr/>
    </dgm:pt>
    <dgm:pt modelId="{B8850CCF-5B30-4A45-8B77-54A35F37CB12}" type="pres">
      <dgm:prSet presAssocID="{C6243857-5D27-4860-B3DF-BEF8D2B4685F}" presName="rootComposite" presStyleCnt="0"/>
      <dgm:spPr/>
    </dgm:pt>
    <dgm:pt modelId="{C1D0FB07-5967-4642-A55A-3BAD4D55C3CE}" type="pres">
      <dgm:prSet presAssocID="{C6243857-5D27-4860-B3DF-BEF8D2B4685F}" presName="rootText" presStyleLbl="node4" presStyleIdx="2" presStyleCnt="3" custScaleX="188868" custScaleY="220330" custLinFactNeighborX="-13991" custLinFactNeighborY="-10279">
        <dgm:presLayoutVars>
          <dgm:chPref val="3"/>
        </dgm:presLayoutVars>
      </dgm:prSet>
      <dgm:spPr/>
    </dgm:pt>
    <dgm:pt modelId="{400AA77D-205F-41D7-BB72-990161E78663}" type="pres">
      <dgm:prSet presAssocID="{C6243857-5D27-4860-B3DF-BEF8D2B4685F}" presName="rootConnector" presStyleLbl="node4" presStyleIdx="2" presStyleCnt="3"/>
      <dgm:spPr/>
    </dgm:pt>
    <dgm:pt modelId="{622D0B37-A583-4617-8284-895D0E4EB69C}" type="pres">
      <dgm:prSet presAssocID="{C6243857-5D27-4860-B3DF-BEF8D2B4685F}" presName="hierChild4" presStyleCnt="0"/>
      <dgm:spPr/>
    </dgm:pt>
    <dgm:pt modelId="{68FE1C1E-5B69-4D2E-9518-4C9135CAF1A7}" type="pres">
      <dgm:prSet presAssocID="{C6243857-5D27-4860-B3DF-BEF8D2B4685F}" presName="hierChild5" presStyleCnt="0"/>
      <dgm:spPr/>
    </dgm:pt>
    <dgm:pt modelId="{4427508C-DEEA-4485-8F4A-745503601B3D}" type="pres">
      <dgm:prSet presAssocID="{A910B87D-6D01-471E-9750-D094878EC80B}" presName="hierChild5" presStyleCnt="0"/>
      <dgm:spPr/>
    </dgm:pt>
    <dgm:pt modelId="{F330BF92-37E1-4790-98C8-2C8C175725AF}" type="pres">
      <dgm:prSet presAssocID="{AD614C06-A63C-41A8-B26F-B93BE6D43896}" presName="hierChild5" presStyleCnt="0"/>
      <dgm:spPr/>
    </dgm:pt>
    <dgm:pt modelId="{D2975744-8BBA-4FF3-B209-434041AF5ECC}" type="pres">
      <dgm:prSet presAssocID="{C7E1D4D3-4A82-4F94-AE45-2C37715689B1}" presName="hierChild3" presStyleCnt="0"/>
      <dgm:spPr/>
    </dgm:pt>
  </dgm:ptLst>
  <dgm:cxnLst>
    <dgm:cxn modelId="{C2BF4700-F258-4A6D-ACD2-DF8C3B6B07C2}" type="presOf" srcId="{C7E1D4D3-4A82-4F94-AE45-2C37715689B1}" destId="{A71FB88E-DEC4-40BB-B6C7-55170E551B89}" srcOrd="0" destOrd="0" presId="urn:microsoft.com/office/officeart/2005/8/layout/orgChart1"/>
    <dgm:cxn modelId="{63C5F302-CFFD-4C33-8940-B27FA9A4AA76}" type="presOf" srcId="{AD614C06-A63C-41A8-B26F-B93BE6D43896}" destId="{2C46949A-F8AC-46AA-9639-845587A4933C}" srcOrd="0" destOrd="0" presId="urn:microsoft.com/office/officeart/2005/8/layout/orgChart1"/>
    <dgm:cxn modelId="{A5BB1B03-3F0E-4DE8-ADC8-F1589FA07107}" type="presOf" srcId="{A910B87D-6D01-471E-9750-D094878EC80B}" destId="{06764883-F082-44A4-BA26-FB5D422BC2AC}" srcOrd="1" destOrd="0" presId="urn:microsoft.com/office/officeart/2005/8/layout/orgChart1"/>
    <dgm:cxn modelId="{6C50EF07-D66E-418E-A89A-D286492E5846}" type="presOf" srcId="{D59EA0B0-C28D-44B2-A299-73AB3B05C20C}" destId="{B20F85C2-DA0D-41F3-89F7-70A68FCA786B}" srcOrd="0" destOrd="0" presId="urn:microsoft.com/office/officeart/2005/8/layout/orgChart1"/>
    <dgm:cxn modelId="{86B4BD0F-C75A-4D1E-A38F-31D473389BF4}" type="presOf" srcId="{C7E1D4D3-4A82-4F94-AE45-2C37715689B1}" destId="{EE22B851-613E-4A02-AB4C-9282DF5DF588}" srcOrd="1" destOrd="0" presId="urn:microsoft.com/office/officeart/2005/8/layout/orgChart1"/>
    <dgm:cxn modelId="{362FE812-F493-48CA-877E-83719AACB23A}" srcId="{1CF8C85A-1441-41E5-8157-65348E71A628}" destId="{0DDD847C-11BA-4AFB-8A90-A2747B5C9520}" srcOrd="0" destOrd="0" parTransId="{4D9CD345-7D4C-4508-80F1-DBF0B8B41976}" sibTransId="{D8343EA7-4F14-40B7-BBA3-66AFC9F1071E}"/>
    <dgm:cxn modelId="{BF344315-A856-424B-BFD6-12CC13762C31}" type="presOf" srcId="{271D3167-0711-473B-BCF3-DD76C8214D24}" destId="{25CC9B09-2B6E-4045-9E77-42DCDB66A45C}" srcOrd="0" destOrd="0" presId="urn:microsoft.com/office/officeart/2005/8/layout/orgChart1"/>
    <dgm:cxn modelId="{88E25115-47D7-47DC-A8F7-E2CED28B7979}" type="presOf" srcId="{B42021AD-D86F-4A90-860C-8C7E80069EE1}" destId="{311DDFE6-5C02-4029-98BF-E479B6C21F81}" srcOrd="1" destOrd="0" presId="urn:microsoft.com/office/officeart/2005/8/layout/orgChart1"/>
    <dgm:cxn modelId="{E339A41A-9030-4232-AF4C-86B1F14E0E38}" type="presOf" srcId="{D13C1058-D5F7-494E-8C6B-A33ABD81007C}" destId="{A7F55398-9AAB-4EDD-AD60-D54D27386932}" srcOrd="0" destOrd="0" presId="urn:microsoft.com/office/officeart/2005/8/layout/orgChart1"/>
    <dgm:cxn modelId="{9AEE1620-C888-49F1-8BC4-903315A8A2E4}" type="presOf" srcId="{B42021AD-D86F-4A90-860C-8C7E80069EE1}" destId="{B34B8389-AA9A-481D-9139-21CA753EE8A4}" srcOrd="0" destOrd="0" presId="urn:microsoft.com/office/officeart/2005/8/layout/orgChart1"/>
    <dgm:cxn modelId="{F5E97926-688B-4591-9AD8-06FEC8AC84F9}" type="presOf" srcId="{C6243857-5D27-4860-B3DF-BEF8D2B4685F}" destId="{400AA77D-205F-41D7-BB72-990161E78663}" srcOrd="1" destOrd="0" presId="urn:microsoft.com/office/officeart/2005/8/layout/orgChart1"/>
    <dgm:cxn modelId="{AA9DE628-CDD1-4EAF-B2D1-09231FFF938D}" srcId="{0DDD847C-11BA-4AFB-8A90-A2747B5C9520}" destId="{D13C1058-D5F7-494E-8C6B-A33ABD81007C}" srcOrd="0" destOrd="0" parTransId="{2A702972-50D2-49B3-8696-7FD3706839B9}" sibTransId="{45018B79-E718-4F9E-A46E-3A1E2F912CC6}"/>
    <dgm:cxn modelId="{D98F383D-CC4E-43B5-8790-6120697AF963}" srcId="{AD614C06-A63C-41A8-B26F-B93BE6D43896}" destId="{271D3167-0711-473B-BCF3-DD76C8214D24}" srcOrd="0" destOrd="0" parTransId="{D59EA0B0-C28D-44B2-A299-73AB3B05C20C}" sibTransId="{0047F701-C82A-4EAD-9E2F-8D3E9A9FD2E8}"/>
    <dgm:cxn modelId="{B1A2C15F-6843-4DC5-B2FD-FF570AA96C8F}" type="presOf" srcId="{C6243857-5D27-4860-B3DF-BEF8D2B4685F}" destId="{C1D0FB07-5967-4642-A55A-3BAD4D55C3CE}" srcOrd="0" destOrd="0" presId="urn:microsoft.com/office/officeart/2005/8/layout/orgChart1"/>
    <dgm:cxn modelId="{B8216260-1FE9-4229-8347-6ECDF413AC23}" type="presOf" srcId="{0E94ECDE-88AC-446D-9BD5-6E71FAA1B86A}" destId="{70E37810-E9B6-4496-908B-2D5588BD6261}" srcOrd="0" destOrd="0" presId="urn:microsoft.com/office/officeart/2005/8/layout/orgChart1"/>
    <dgm:cxn modelId="{9C6DC246-1F25-4CF9-80D2-033389108D2E}" srcId="{89D0D3E9-92E1-4D25-98CA-2206EBB919DC}" destId="{C7E1D4D3-4A82-4F94-AE45-2C37715689B1}" srcOrd="1" destOrd="0" parTransId="{A140260E-B7AD-4519-A663-FE5E0434E2AF}" sibTransId="{F6312771-F53F-461C-8B3F-57055260DF06}"/>
    <dgm:cxn modelId="{93E28549-9B9C-4CD9-A010-40B5B46D4AB4}" type="presOf" srcId="{385BDB0F-129B-4674-8DA6-9D585FF531A0}" destId="{3E22BD94-3CB8-469B-9AC2-9C3C81014A60}" srcOrd="1" destOrd="0" presId="urn:microsoft.com/office/officeart/2005/8/layout/orgChart1"/>
    <dgm:cxn modelId="{E08A9349-3BD2-492F-8F6B-013A494C88DA}" type="presOf" srcId="{A910B87D-6D01-471E-9750-D094878EC80B}" destId="{A4876BF1-2BE1-4EF7-A537-C4D249393BB6}" srcOrd="0" destOrd="0" presId="urn:microsoft.com/office/officeart/2005/8/layout/orgChart1"/>
    <dgm:cxn modelId="{B6C80C4D-0623-4EBD-9007-E5784C590285}" type="presOf" srcId="{6FC2C773-D318-40D8-B7D5-BA9725A41EBF}" destId="{C13FA014-A292-4A1A-B673-6ADE8A224192}" srcOrd="0" destOrd="0" presId="urn:microsoft.com/office/officeart/2005/8/layout/orgChart1"/>
    <dgm:cxn modelId="{13855D87-0264-4FFF-92FD-96426A6EB085}" type="presOf" srcId="{385BDB0F-129B-4674-8DA6-9D585FF531A0}" destId="{C42F49ED-B2C4-4505-BFDB-256B61115F91}" srcOrd="0" destOrd="0" presId="urn:microsoft.com/office/officeart/2005/8/layout/orgChart1"/>
    <dgm:cxn modelId="{1992B096-5A66-4D7B-9E97-76CA13D60EE7}" srcId="{AD614C06-A63C-41A8-B26F-B93BE6D43896}" destId="{A910B87D-6D01-471E-9750-D094878EC80B}" srcOrd="1" destOrd="0" parTransId="{0E94ECDE-88AC-446D-9BD5-6E71FAA1B86A}" sibTransId="{166860B6-289A-4176-B50B-0673092BD3C7}"/>
    <dgm:cxn modelId="{8D934C9A-E0FF-4D8D-B30B-E617022BB57D}" type="presOf" srcId="{8AA7BFB5-0BF4-466C-BF90-AC51F25A999E}" destId="{6DE827C2-6D1B-43D9-86DC-5DDFCDFA184A}" srcOrd="0" destOrd="0" presId="urn:microsoft.com/office/officeart/2005/8/layout/orgChart1"/>
    <dgm:cxn modelId="{F172319D-13DF-41E3-9D32-B00CEE86A608}" srcId="{271D3167-0711-473B-BCF3-DD76C8214D24}" destId="{385BDB0F-129B-4674-8DA6-9D585FF531A0}" srcOrd="0" destOrd="0" parTransId="{8AA7BFB5-0BF4-466C-BF90-AC51F25A999E}" sibTransId="{89D80BDC-A796-4C6E-A326-AE77C445EEA6}"/>
    <dgm:cxn modelId="{917FD0A7-BD49-4813-B828-7BDC7D26C141}" type="presOf" srcId="{31B99EF5-20C1-4B57-9C86-DAEB3A4D3231}" destId="{0E18C9EE-A92A-40BF-AB86-5099FDC32D5E}" srcOrd="0" destOrd="0" presId="urn:microsoft.com/office/officeart/2005/8/layout/orgChart1"/>
    <dgm:cxn modelId="{71262EB0-6E53-4014-9329-618B4EA45977}" type="presOf" srcId="{D13C1058-D5F7-494E-8C6B-A33ABD81007C}" destId="{63EE28F9-E32F-4813-AC8C-B5A4884E62F3}" srcOrd="1" destOrd="0" presId="urn:microsoft.com/office/officeart/2005/8/layout/orgChart1"/>
    <dgm:cxn modelId="{E76455B3-D8FD-4377-9F74-89159F67EE17}" type="presOf" srcId="{89D0D3E9-92E1-4D25-98CA-2206EBB919DC}" destId="{C3464D88-D6B8-4983-A9AD-D4F5C29A7312}" srcOrd="0" destOrd="0" presId="urn:microsoft.com/office/officeart/2005/8/layout/orgChart1"/>
    <dgm:cxn modelId="{FD7872C0-5238-459D-AF0A-87DAB71E7EFA}" type="presOf" srcId="{0DDD847C-11BA-4AFB-8A90-A2747B5C9520}" destId="{A307601E-05FC-4141-9437-46D109DFC1E9}" srcOrd="0" destOrd="0" presId="urn:microsoft.com/office/officeart/2005/8/layout/orgChart1"/>
    <dgm:cxn modelId="{E1AD24C1-EC3D-40F2-BE0A-764E27E2248B}" type="presOf" srcId="{4D9CD345-7D4C-4508-80F1-DBF0B8B41976}" destId="{BF6FAB1E-2D63-4E44-B86B-517B26F299EC}" srcOrd="0" destOrd="0" presId="urn:microsoft.com/office/officeart/2005/8/layout/orgChart1"/>
    <dgm:cxn modelId="{4F03CEC1-32C1-413A-8290-A9C0E8018B58}" type="presOf" srcId="{AD614C06-A63C-41A8-B26F-B93BE6D43896}" destId="{702A8383-40F9-43EC-B325-000B8D3DCC0E}" srcOrd="1" destOrd="0" presId="urn:microsoft.com/office/officeart/2005/8/layout/orgChart1"/>
    <dgm:cxn modelId="{410743CB-5B31-4ED8-9E40-96D10E736601}" type="presOf" srcId="{2A702972-50D2-49B3-8696-7FD3706839B9}" destId="{5C7DB672-4DD7-4EBB-98C2-728FACC2D833}" srcOrd="0" destOrd="0" presId="urn:microsoft.com/office/officeart/2005/8/layout/orgChart1"/>
    <dgm:cxn modelId="{8914BACB-1453-4638-887C-596F6E8358E9}" type="presOf" srcId="{DF6B9BE0-38FD-40F0-9175-921F2749A4E9}" destId="{17D68F08-175B-4E44-9AD9-71A58AE8321A}" srcOrd="0" destOrd="0" presId="urn:microsoft.com/office/officeart/2005/8/layout/orgChart1"/>
    <dgm:cxn modelId="{330564CF-3C85-4476-B36E-0BC88B258F6C}" type="presOf" srcId="{1CF8C85A-1441-41E5-8157-65348E71A628}" destId="{521C39E5-8E1F-4D8E-92B1-AB1A17F5EC88}" srcOrd="1" destOrd="0" presId="urn:microsoft.com/office/officeart/2005/8/layout/orgChart1"/>
    <dgm:cxn modelId="{8A22C5D3-ABF6-4714-A58E-929B36CA6C45}" srcId="{A910B87D-6D01-471E-9750-D094878EC80B}" destId="{C6243857-5D27-4860-B3DF-BEF8D2B4685F}" srcOrd="0" destOrd="0" parTransId="{DF6B9BE0-38FD-40F0-9175-921F2749A4E9}" sibTransId="{5E2E1DF8-CF64-479C-9022-C98BCF4D78E3}"/>
    <dgm:cxn modelId="{62F348D4-82A0-482F-9AF3-1AC25BBFBD71}" srcId="{C7E1D4D3-4A82-4F94-AE45-2C37715689B1}" destId="{AD614C06-A63C-41A8-B26F-B93BE6D43896}" srcOrd="1" destOrd="0" parTransId="{31B99EF5-20C1-4B57-9C86-DAEB3A4D3231}" sibTransId="{7C582F61-0052-491E-8AEB-3D9E0BFE3501}"/>
    <dgm:cxn modelId="{E962BDDA-8EDE-46BE-A858-90C91C18E3EC}" type="presOf" srcId="{271D3167-0711-473B-BCF3-DD76C8214D24}" destId="{65053A25-09C9-4E49-9242-53F4E0914F7B}" srcOrd="1" destOrd="0" presId="urn:microsoft.com/office/officeart/2005/8/layout/orgChart1"/>
    <dgm:cxn modelId="{ECC003DB-3804-4AEF-ADB3-FD11935ADE90}" type="presOf" srcId="{0DDD847C-11BA-4AFB-8A90-A2747B5C9520}" destId="{0FD27B18-66BE-4B40-B802-E4BB8516C415}" srcOrd="1" destOrd="0" presId="urn:microsoft.com/office/officeart/2005/8/layout/orgChart1"/>
    <dgm:cxn modelId="{74BFE2DD-0821-4AAF-A6FB-00115FC9AF3D}" type="presOf" srcId="{1CF8C85A-1441-41E5-8157-65348E71A628}" destId="{248E96DF-9B7A-49BF-B5AF-F09B9F4A58F1}" srcOrd="0" destOrd="0" presId="urn:microsoft.com/office/officeart/2005/8/layout/orgChart1"/>
    <dgm:cxn modelId="{F3911EDE-DB67-431C-A6D7-F1B1676E0920}" srcId="{89D0D3E9-92E1-4D25-98CA-2206EBB919DC}" destId="{B42021AD-D86F-4A90-860C-8C7E80069EE1}" srcOrd="0" destOrd="0" parTransId="{A9570B38-262A-4F80-8E74-D10622EDF3D2}" sibTransId="{704F79FC-476D-419B-AAF9-34BCE3721111}"/>
    <dgm:cxn modelId="{CB1AF2E4-7D6D-4F91-883A-2EF07EA7BFDF}" srcId="{C7E1D4D3-4A82-4F94-AE45-2C37715689B1}" destId="{1CF8C85A-1441-41E5-8157-65348E71A628}" srcOrd="0" destOrd="0" parTransId="{6FC2C773-D318-40D8-B7D5-BA9725A41EBF}" sibTransId="{D01292A6-3CCB-49A8-9976-A9A53530E2BD}"/>
    <dgm:cxn modelId="{25C59B1D-31B7-41FB-8CF6-9563A5DE2EA4}" type="presParOf" srcId="{C3464D88-D6B8-4983-A9AD-D4F5C29A7312}" destId="{3DF05673-332F-42A4-8A48-B360849CA0BC}" srcOrd="0" destOrd="0" presId="urn:microsoft.com/office/officeart/2005/8/layout/orgChart1"/>
    <dgm:cxn modelId="{53D4748E-5DBB-4E9F-95FB-8F9261EA9DC6}" type="presParOf" srcId="{3DF05673-332F-42A4-8A48-B360849CA0BC}" destId="{92B3DB4C-5A97-473F-90B8-4FB523AC89C4}" srcOrd="0" destOrd="0" presId="urn:microsoft.com/office/officeart/2005/8/layout/orgChart1"/>
    <dgm:cxn modelId="{BF9AD272-6EFA-4CEF-96F0-6848F62D5067}" type="presParOf" srcId="{92B3DB4C-5A97-473F-90B8-4FB523AC89C4}" destId="{B34B8389-AA9A-481D-9139-21CA753EE8A4}" srcOrd="0" destOrd="0" presId="urn:microsoft.com/office/officeart/2005/8/layout/orgChart1"/>
    <dgm:cxn modelId="{035A708E-16AE-4901-9E68-F88D7789D57F}" type="presParOf" srcId="{92B3DB4C-5A97-473F-90B8-4FB523AC89C4}" destId="{311DDFE6-5C02-4029-98BF-E479B6C21F81}" srcOrd="1" destOrd="0" presId="urn:microsoft.com/office/officeart/2005/8/layout/orgChart1"/>
    <dgm:cxn modelId="{E5A0DD7B-083F-40B4-863F-F3CBF0FCEF76}" type="presParOf" srcId="{3DF05673-332F-42A4-8A48-B360849CA0BC}" destId="{2E56860F-E528-4FE6-BE5F-C1E926B8990E}" srcOrd="1" destOrd="0" presId="urn:microsoft.com/office/officeart/2005/8/layout/orgChart1"/>
    <dgm:cxn modelId="{7C4331D7-0436-4707-8675-15288B4A91CC}" type="presParOf" srcId="{3DF05673-332F-42A4-8A48-B360849CA0BC}" destId="{09DD84E6-4000-46F5-9338-2796E4AF11DD}" srcOrd="2" destOrd="0" presId="urn:microsoft.com/office/officeart/2005/8/layout/orgChart1"/>
    <dgm:cxn modelId="{3D9DF60C-C1E0-40B4-8895-2C02E86BF3C2}" type="presParOf" srcId="{C3464D88-D6B8-4983-A9AD-D4F5C29A7312}" destId="{1E9523EE-BAFE-45A3-80CE-63E2576ADA7A}" srcOrd="1" destOrd="0" presId="urn:microsoft.com/office/officeart/2005/8/layout/orgChart1"/>
    <dgm:cxn modelId="{B560A777-AD67-4313-B287-5F1D5D97B5F9}" type="presParOf" srcId="{1E9523EE-BAFE-45A3-80CE-63E2576ADA7A}" destId="{26C65624-5602-4690-99A1-AEA90828CDDB}" srcOrd="0" destOrd="0" presId="urn:microsoft.com/office/officeart/2005/8/layout/orgChart1"/>
    <dgm:cxn modelId="{6A671EB1-043F-4EA3-BE35-F02D7CF95061}" type="presParOf" srcId="{26C65624-5602-4690-99A1-AEA90828CDDB}" destId="{A71FB88E-DEC4-40BB-B6C7-55170E551B89}" srcOrd="0" destOrd="0" presId="urn:microsoft.com/office/officeart/2005/8/layout/orgChart1"/>
    <dgm:cxn modelId="{65ECA90E-7C26-40A4-A10B-083C47E1389D}" type="presParOf" srcId="{26C65624-5602-4690-99A1-AEA90828CDDB}" destId="{EE22B851-613E-4A02-AB4C-9282DF5DF588}" srcOrd="1" destOrd="0" presId="urn:microsoft.com/office/officeart/2005/8/layout/orgChart1"/>
    <dgm:cxn modelId="{1C1B6179-C7C2-4CE1-9DB2-40FEE0B47D90}" type="presParOf" srcId="{1E9523EE-BAFE-45A3-80CE-63E2576ADA7A}" destId="{1FB3F67F-BC2C-458D-84C8-CF386A156D87}" srcOrd="1" destOrd="0" presId="urn:microsoft.com/office/officeart/2005/8/layout/orgChart1"/>
    <dgm:cxn modelId="{94039924-21C5-47DB-ACE7-0F0F1B35BDC7}" type="presParOf" srcId="{1FB3F67F-BC2C-458D-84C8-CF386A156D87}" destId="{C13FA014-A292-4A1A-B673-6ADE8A224192}" srcOrd="0" destOrd="0" presId="urn:microsoft.com/office/officeart/2005/8/layout/orgChart1"/>
    <dgm:cxn modelId="{3B964341-EC46-4487-9CFC-180EE9016959}" type="presParOf" srcId="{1FB3F67F-BC2C-458D-84C8-CF386A156D87}" destId="{7E4053E4-BAD6-47DF-A23E-E19565BCC253}" srcOrd="1" destOrd="0" presId="urn:microsoft.com/office/officeart/2005/8/layout/orgChart1"/>
    <dgm:cxn modelId="{D941F5F4-8C97-41A2-A103-73BB69DD65CB}" type="presParOf" srcId="{7E4053E4-BAD6-47DF-A23E-E19565BCC253}" destId="{95822E5A-D76D-4FCD-AA5C-9A8297FA611B}" srcOrd="0" destOrd="0" presId="urn:microsoft.com/office/officeart/2005/8/layout/orgChart1"/>
    <dgm:cxn modelId="{A290FDCF-973A-477B-96F9-AF72B51B4644}" type="presParOf" srcId="{95822E5A-D76D-4FCD-AA5C-9A8297FA611B}" destId="{248E96DF-9B7A-49BF-B5AF-F09B9F4A58F1}" srcOrd="0" destOrd="0" presId="urn:microsoft.com/office/officeart/2005/8/layout/orgChart1"/>
    <dgm:cxn modelId="{5935B04A-82E9-40D5-BBE6-23D54A5590D6}" type="presParOf" srcId="{95822E5A-D76D-4FCD-AA5C-9A8297FA611B}" destId="{521C39E5-8E1F-4D8E-92B1-AB1A17F5EC88}" srcOrd="1" destOrd="0" presId="urn:microsoft.com/office/officeart/2005/8/layout/orgChart1"/>
    <dgm:cxn modelId="{FEDE8FBA-5318-40C4-9FDF-8ECE0D5AA923}" type="presParOf" srcId="{7E4053E4-BAD6-47DF-A23E-E19565BCC253}" destId="{DC30CD4E-B883-4103-9FB8-F064CE0789C0}" srcOrd="1" destOrd="0" presId="urn:microsoft.com/office/officeart/2005/8/layout/orgChart1"/>
    <dgm:cxn modelId="{63CE5763-A4C5-4544-AB2B-0EBD4576C9F2}" type="presParOf" srcId="{DC30CD4E-B883-4103-9FB8-F064CE0789C0}" destId="{BF6FAB1E-2D63-4E44-B86B-517B26F299EC}" srcOrd="0" destOrd="0" presId="urn:microsoft.com/office/officeart/2005/8/layout/orgChart1"/>
    <dgm:cxn modelId="{5ED45E03-91CD-4F64-B134-52F4CA48E111}" type="presParOf" srcId="{DC30CD4E-B883-4103-9FB8-F064CE0789C0}" destId="{7AFDE56E-4497-4E32-8286-4C9534F638CD}" srcOrd="1" destOrd="0" presId="urn:microsoft.com/office/officeart/2005/8/layout/orgChart1"/>
    <dgm:cxn modelId="{AFC8526C-1A1D-4DDF-A505-96D4771CC911}" type="presParOf" srcId="{7AFDE56E-4497-4E32-8286-4C9534F638CD}" destId="{7F111EDE-E955-4077-81C2-58C01E403F35}" srcOrd="0" destOrd="0" presId="urn:microsoft.com/office/officeart/2005/8/layout/orgChart1"/>
    <dgm:cxn modelId="{0E63272B-FB35-4C0A-A68C-F2995A0A814F}" type="presParOf" srcId="{7F111EDE-E955-4077-81C2-58C01E403F35}" destId="{A307601E-05FC-4141-9437-46D109DFC1E9}" srcOrd="0" destOrd="0" presId="urn:microsoft.com/office/officeart/2005/8/layout/orgChart1"/>
    <dgm:cxn modelId="{0F7195D9-C74C-498B-B7E7-ACD6767C8BDE}" type="presParOf" srcId="{7F111EDE-E955-4077-81C2-58C01E403F35}" destId="{0FD27B18-66BE-4B40-B802-E4BB8516C415}" srcOrd="1" destOrd="0" presId="urn:microsoft.com/office/officeart/2005/8/layout/orgChart1"/>
    <dgm:cxn modelId="{147E693B-997A-4DAB-A5DF-69B30CBC8C1B}" type="presParOf" srcId="{7AFDE56E-4497-4E32-8286-4C9534F638CD}" destId="{250876F6-72B6-42F5-8F95-C82D7E136983}" srcOrd="1" destOrd="0" presId="urn:microsoft.com/office/officeart/2005/8/layout/orgChart1"/>
    <dgm:cxn modelId="{F42297AB-1530-4656-A9CE-37A187EB1A4E}" type="presParOf" srcId="{250876F6-72B6-42F5-8F95-C82D7E136983}" destId="{5C7DB672-4DD7-4EBB-98C2-728FACC2D833}" srcOrd="0" destOrd="0" presId="urn:microsoft.com/office/officeart/2005/8/layout/orgChart1"/>
    <dgm:cxn modelId="{1E1D7911-CEA3-40D8-8D9F-BA36DEB1C0D8}" type="presParOf" srcId="{250876F6-72B6-42F5-8F95-C82D7E136983}" destId="{A0A27C29-B096-4B8B-9128-C477B2C115EC}" srcOrd="1" destOrd="0" presId="urn:microsoft.com/office/officeart/2005/8/layout/orgChart1"/>
    <dgm:cxn modelId="{10975D1C-0FE7-4BDC-93EB-7F20B0238045}" type="presParOf" srcId="{A0A27C29-B096-4B8B-9128-C477B2C115EC}" destId="{3DCBAF93-AB90-46BF-ADE4-DC53EC94E359}" srcOrd="0" destOrd="0" presId="urn:microsoft.com/office/officeart/2005/8/layout/orgChart1"/>
    <dgm:cxn modelId="{F5704132-AB43-476F-82CF-6BC937628955}" type="presParOf" srcId="{3DCBAF93-AB90-46BF-ADE4-DC53EC94E359}" destId="{A7F55398-9AAB-4EDD-AD60-D54D27386932}" srcOrd="0" destOrd="0" presId="urn:microsoft.com/office/officeart/2005/8/layout/orgChart1"/>
    <dgm:cxn modelId="{9AFE14F3-2E78-465D-B072-03917A4D83E1}" type="presParOf" srcId="{3DCBAF93-AB90-46BF-ADE4-DC53EC94E359}" destId="{63EE28F9-E32F-4813-AC8C-B5A4884E62F3}" srcOrd="1" destOrd="0" presId="urn:microsoft.com/office/officeart/2005/8/layout/orgChart1"/>
    <dgm:cxn modelId="{95D11EC7-70D3-43B4-B897-7CA022D844FC}" type="presParOf" srcId="{A0A27C29-B096-4B8B-9128-C477B2C115EC}" destId="{AED428E5-F859-4F54-A5DC-2418057B8A53}" srcOrd="1" destOrd="0" presId="urn:microsoft.com/office/officeart/2005/8/layout/orgChart1"/>
    <dgm:cxn modelId="{FD0F0C76-A687-4791-9225-48C5B19FCAF4}" type="presParOf" srcId="{A0A27C29-B096-4B8B-9128-C477B2C115EC}" destId="{32EB05B3-BC60-4919-9B29-FADE1B547C6E}" srcOrd="2" destOrd="0" presId="urn:microsoft.com/office/officeart/2005/8/layout/orgChart1"/>
    <dgm:cxn modelId="{C74DC0B2-E1A2-4EFF-953F-53EBA0C18D3F}" type="presParOf" srcId="{7AFDE56E-4497-4E32-8286-4C9534F638CD}" destId="{34CA9D57-5BE3-40AD-9DEE-F0296074C65E}" srcOrd="2" destOrd="0" presId="urn:microsoft.com/office/officeart/2005/8/layout/orgChart1"/>
    <dgm:cxn modelId="{24094AB7-357C-4724-BB9F-39EE35108EC9}" type="presParOf" srcId="{7E4053E4-BAD6-47DF-A23E-E19565BCC253}" destId="{9BBEC6D8-660C-4EDA-A806-8A7E2EE40ABE}" srcOrd="2" destOrd="0" presId="urn:microsoft.com/office/officeart/2005/8/layout/orgChart1"/>
    <dgm:cxn modelId="{DB778230-7F2A-48D9-8882-D583FE9E7464}" type="presParOf" srcId="{1FB3F67F-BC2C-458D-84C8-CF386A156D87}" destId="{0E18C9EE-A92A-40BF-AB86-5099FDC32D5E}" srcOrd="2" destOrd="0" presId="urn:microsoft.com/office/officeart/2005/8/layout/orgChart1"/>
    <dgm:cxn modelId="{3BB6D844-3201-4513-BD08-A2CBBD8A95F6}" type="presParOf" srcId="{1FB3F67F-BC2C-458D-84C8-CF386A156D87}" destId="{1A24BC52-8272-4DAB-9A47-809F1E80B765}" srcOrd="3" destOrd="0" presId="urn:microsoft.com/office/officeart/2005/8/layout/orgChart1"/>
    <dgm:cxn modelId="{8B903ED7-23F0-4D53-B8A0-D7F0FE4BA9FE}" type="presParOf" srcId="{1A24BC52-8272-4DAB-9A47-809F1E80B765}" destId="{0144FED9-2240-4E1C-8C4A-450AFCA655A7}" srcOrd="0" destOrd="0" presId="urn:microsoft.com/office/officeart/2005/8/layout/orgChart1"/>
    <dgm:cxn modelId="{0579E9C8-77B4-4DAB-9140-55CAFDF01AC1}" type="presParOf" srcId="{0144FED9-2240-4E1C-8C4A-450AFCA655A7}" destId="{2C46949A-F8AC-46AA-9639-845587A4933C}" srcOrd="0" destOrd="0" presId="urn:microsoft.com/office/officeart/2005/8/layout/orgChart1"/>
    <dgm:cxn modelId="{C0AFDA2A-689D-4892-BC94-3B96ACEB7F5B}" type="presParOf" srcId="{0144FED9-2240-4E1C-8C4A-450AFCA655A7}" destId="{702A8383-40F9-43EC-B325-000B8D3DCC0E}" srcOrd="1" destOrd="0" presId="urn:microsoft.com/office/officeart/2005/8/layout/orgChart1"/>
    <dgm:cxn modelId="{59673843-9846-404D-B01A-0D15FCCFF662}" type="presParOf" srcId="{1A24BC52-8272-4DAB-9A47-809F1E80B765}" destId="{182188EB-4ADD-4202-AA07-4259CB75C655}" srcOrd="1" destOrd="0" presId="urn:microsoft.com/office/officeart/2005/8/layout/orgChart1"/>
    <dgm:cxn modelId="{B56597C0-9CC3-4E1D-8B25-936D9F562636}" type="presParOf" srcId="{182188EB-4ADD-4202-AA07-4259CB75C655}" destId="{B20F85C2-DA0D-41F3-89F7-70A68FCA786B}" srcOrd="0" destOrd="0" presId="urn:microsoft.com/office/officeart/2005/8/layout/orgChart1"/>
    <dgm:cxn modelId="{ABCAFAEE-27F8-433A-85B7-70A8B3C09E32}" type="presParOf" srcId="{182188EB-4ADD-4202-AA07-4259CB75C655}" destId="{E7200003-CF29-4E57-B65C-D4A0BB68832E}" srcOrd="1" destOrd="0" presId="urn:microsoft.com/office/officeart/2005/8/layout/orgChart1"/>
    <dgm:cxn modelId="{96730508-BFA5-460A-893B-AAE42AAABD8E}" type="presParOf" srcId="{E7200003-CF29-4E57-B65C-D4A0BB68832E}" destId="{042FE857-6929-4DE4-AD66-367E7FF92BB5}" srcOrd="0" destOrd="0" presId="urn:microsoft.com/office/officeart/2005/8/layout/orgChart1"/>
    <dgm:cxn modelId="{8D3417FE-733F-4EBE-AEFD-FC500285E638}" type="presParOf" srcId="{042FE857-6929-4DE4-AD66-367E7FF92BB5}" destId="{25CC9B09-2B6E-4045-9E77-42DCDB66A45C}" srcOrd="0" destOrd="0" presId="urn:microsoft.com/office/officeart/2005/8/layout/orgChart1"/>
    <dgm:cxn modelId="{257A2090-6825-4E89-8126-4C13D1290D16}" type="presParOf" srcId="{042FE857-6929-4DE4-AD66-367E7FF92BB5}" destId="{65053A25-09C9-4E49-9242-53F4E0914F7B}" srcOrd="1" destOrd="0" presId="urn:microsoft.com/office/officeart/2005/8/layout/orgChart1"/>
    <dgm:cxn modelId="{C7DD9FE4-5C53-44FD-9035-5FDBFF5EB149}" type="presParOf" srcId="{E7200003-CF29-4E57-B65C-D4A0BB68832E}" destId="{FED1BE26-2DD1-43CA-817F-1E4EE735D690}" srcOrd="1" destOrd="0" presId="urn:microsoft.com/office/officeart/2005/8/layout/orgChart1"/>
    <dgm:cxn modelId="{E523D7B6-8D4D-40AC-9642-3F05EC977EAA}" type="presParOf" srcId="{FED1BE26-2DD1-43CA-817F-1E4EE735D690}" destId="{6DE827C2-6D1B-43D9-86DC-5DDFCDFA184A}" srcOrd="0" destOrd="0" presId="urn:microsoft.com/office/officeart/2005/8/layout/orgChart1"/>
    <dgm:cxn modelId="{7C8B71E0-DB12-4FB5-8735-B88D8BD21BEE}" type="presParOf" srcId="{FED1BE26-2DD1-43CA-817F-1E4EE735D690}" destId="{A7896A56-E5A7-44A0-89E3-6C940E511FCE}" srcOrd="1" destOrd="0" presId="urn:microsoft.com/office/officeart/2005/8/layout/orgChart1"/>
    <dgm:cxn modelId="{859F9E50-1125-49BF-B40C-0D44DD44A6F0}" type="presParOf" srcId="{A7896A56-E5A7-44A0-89E3-6C940E511FCE}" destId="{AF5273B1-B993-4936-B978-6F718F772F7F}" srcOrd="0" destOrd="0" presId="urn:microsoft.com/office/officeart/2005/8/layout/orgChart1"/>
    <dgm:cxn modelId="{7DDD9583-D97E-47A6-88F0-431C71BA8C70}" type="presParOf" srcId="{AF5273B1-B993-4936-B978-6F718F772F7F}" destId="{C42F49ED-B2C4-4505-BFDB-256B61115F91}" srcOrd="0" destOrd="0" presId="urn:microsoft.com/office/officeart/2005/8/layout/orgChart1"/>
    <dgm:cxn modelId="{A2585E58-839F-4531-A7B2-3FD211AA8CAC}" type="presParOf" srcId="{AF5273B1-B993-4936-B978-6F718F772F7F}" destId="{3E22BD94-3CB8-469B-9AC2-9C3C81014A60}" srcOrd="1" destOrd="0" presId="urn:microsoft.com/office/officeart/2005/8/layout/orgChart1"/>
    <dgm:cxn modelId="{5BA366F9-D104-473D-8944-A583E138AF38}" type="presParOf" srcId="{A7896A56-E5A7-44A0-89E3-6C940E511FCE}" destId="{FB480F6E-219C-41EA-9C1E-1997A225A3B4}" srcOrd="1" destOrd="0" presId="urn:microsoft.com/office/officeart/2005/8/layout/orgChart1"/>
    <dgm:cxn modelId="{6E03CB2D-0D0B-46A7-95CC-0943E0C6CF2C}" type="presParOf" srcId="{A7896A56-E5A7-44A0-89E3-6C940E511FCE}" destId="{0A2B4911-0C0A-4A4E-B6D9-03A143F7F978}" srcOrd="2" destOrd="0" presId="urn:microsoft.com/office/officeart/2005/8/layout/orgChart1"/>
    <dgm:cxn modelId="{2D97D22C-F825-4A5D-BFDC-A594C245A650}" type="presParOf" srcId="{E7200003-CF29-4E57-B65C-D4A0BB68832E}" destId="{F3000447-3250-48B9-9084-126355FB7441}" srcOrd="2" destOrd="0" presId="urn:microsoft.com/office/officeart/2005/8/layout/orgChart1"/>
    <dgm:cxn modelId="{C90C1E5A-4A15-4D25-BF17-1C328B00062B}" type="presParOf" srcId="{182188EB-4ADD-4202-AA07-4259CB75C655}" destId="{70E37810-E9B6-4496-908B-2D5588BD6261}" srcOrd="2" destOrd="0" presId="urn:microsoft.com/office/officeart/2005/8/layout/orgChart1"/>
    <dgm:cxn modelId="{E9F1E43D-8BEA-4258-AC96-AFE2FBF80FAC}" type="presParOf" srcId="{182188EB-4ADD-4202-AA07-4259CB75C655}" destId="{1B64A769-45BC-470A-8A3E-B95E9B64C867}" srcOrd="3" destOrd="0" presId="urn:microsoft.com/office/officeart/2005/8/layout/orgChart1"/>
    <dgm:cxn modelId="{BB8F2B43-8151-487B-A1D2-059FD9ECABF2}" type="presParOf" srcId="{1B64A769-45BC-470A-8A3E-B95E9B64C867}" destId="{D8058559-5FF9-42D5-9246-6722715FE766}" srcOrd="0" destOrd="0" presId="urn:microsoft.com/office/officeart/2005/8/layout/orgChart1"/>
    <dgm:cxn modelId="{BDBAF90D-8190-4EE1-9F40-170114453635}" type="presParOf" srcId="{D8058559-5FF9-42D5-9246-6722715FE766}" destId="{A4876BF1-2BE1-4EF7-A537-C4D249393BB6}" srcOrd="0" destOrd="0" presId="urn:microsoft.com/office/officeart/2005/8/layout/orgChart1"/>
    <dgm:cxn modelId="{AE29BC6D-91ED-43AD-91BE-B6C6E3989487}" type="presParOf" srcId="{D8058559-5FF9-42D5-9246-6722715FE766}" destId="{06764883-F082-44A4-BA26-FB5D422BC2AC}" srcOrd="1" destOrd="0" presId="urn:microsoft.com/office/officeart/2005/8/layout/orgChart1"/>
    <dgm:cxn modelId="{29587BA6-92D6-4C31-87B4-3B147470BF08}" type="presParOf" srcId="{1B64A769-45BC-470A-8A3E-B95E9B64C867}" destId="{5BF20EF3-B766-40AA-9B5B-25EC3AAAFA68}" srcOrd="1" destOrd="0" presId="urn:microsoft.com/office/officeart/2005/8/layout/orgChart1"/>
    <dgm:cxn modelId="{39A12115-F636-4B5D-9AF2-EB8DB9180DC6}" type="presParOf" srcId="{5BF20EF3-B766-40AA-9B5B-25EC3AAAFA68}" destId="{17D68F08-175B-4E44-9AD9-71A58AE8321A}" srcOrd="0" destOrd="0" presId="urn:microsoft.com/office/officeart/2005/8/layout/orgChart1"/>
    <dgm:cxn modelId="{3DE953F2-D923-41E8-9746-391D57F9EF0C}" type="presParOf" srcId="{5BF20EF3-B766-40AA-9B5B-25EC3AAAFA68}" destId="{0E9AA5F9-CB5A-4EEA-8FC7-2CFD6782A637}" srcOrd="1" destOrd="0" presId="urn:microsoft.com/office/officeart/2005/8/layout/orgChart1"/>
    <dgm:cxn modelId="{7FC7A271-1982-4CD8-8E92-F6562018DE52}" type="presParOf" srcId="{0E9AA5F9-CB5A-4EEA-8FC7-2CFD6782A637}" destId="{B8850CCF-5B30-4A45-8B77-54A35F37CB12}" srcOrd="0" destOrd="0" presId="urn:microsoft.com/office/officeart/2005/8/layout/orgChart1"/>
    <dgm:cxn modelId="{AF90DDB3-4817-404B-AA0F-797E77F15C70}" type="presParOf" srcId="{B8850CCF-5B30-4A45-8B77-54A35F37CB12}" destId="{C1D0FB07-5967-4642-A55A-3BAD4D55C3CE}" srcOrd="0" destOrd="0" presId="urn:microsoft.com/office/officeart/2005/8/layout/orgChart1"/>
    <dgm:cxn modelId="{1B5471B9-3089-4DF7-B430-AC76AD0886A5}" type="presParOf" srcId="{B8850CCF-5B30-4A45-8B77-54A35F37CB12}" destId="{400AA77D-205F-41D7-BB72-990161E78663}" srcOrd="1" destOrd="0" presId="urn:microsoft.com/office/officeart/2005/8/layout/orgChart1"/>
    <dgm:cxn modelId="{4040C650-9B3F-4ADD-AC21-1A473B93EE2B}" type="presParOf" srcId="{0E9AA5F9-CB5A-4EEA-8FC7-2CFD6782A637}" destId="{622D0B37-A583-4617-8284-895D0E4EB69C}" srcOrd="1" destOrd="0" presId="urn:microsoft.com/office/officeart/2005/8/layout/orgChart1"/>
    <dgm:cxn modelId="{B62F3E90-29B3-4667-BCB8-70D50E3153A6}" type="presParOf" srcId="{0E9AA5F9-CB5A-4EEA-8FC7-2CFD6782A637}" destId="{68FE1C1E-5B69-4D2E-9518-4C9135CAF1A7}" srcOrd="2" destOrd="0" presId="urn:microsoft.com/office/officeart/2005/8/layout/orgChart1"/>
    <dgm:cxn modelId="{25E16AD4-D1BE-4C2C-BC34-2BFF536A990B}" type="presParOf" srcId="{1B64A769-45BC-470A-8A3E-B95E9B64C867}" destId="{4427508C-DEEA-4485-8F4A-745503601B3D}" srcOrd="2" destOrd="0" presId="urn:microsoft.com/office/officeart/2005/8/layout/orgChart1"/>
    <dgm:cxn modelId="{30C0E250-5A63-467C-806D-992A1BD96852}" type="presParOf" srcId="{1A24BC52-8272-4DAB-9A47-809F1E80B765}" destId="{F330BF92-37E1-4790-98C8-2C8C175725AF}" srcOrd="2" destOrd="0" presId="urn:microsoft.com/office/officeart/2005/8/layout/orgChart1"/>
    <dgm:cxn modelId="{CC1D43F4-F939-4B17-8621-1BA16DC4CF82}" type="presParOf" srcId="{1E9523EE-BAFE-45A3-80CE-63E2576ADA7A}" destId="{D2975744-8BBA-4FF3-B209-434041AF5E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F78CB6-ED33-45A1-A2B5-CC5EA26177E9}"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BC6B2AB6-4EF9-4D39-99DD-924BAD1FB26C}">
      <dgm:prSet phldrT="[Text]" custT="1"/>
      <dgm:spPr/>
      <dgm:t>
        <a:bodyPr/>
        <a:lstStyle/>
        <a:p>
          <a:r>
            <a:rPr lang="en-US" sz="2800" b="1" dirty="0">
              <a:solidFill>
                <a:schemeClr val="tx1"/>
              </a:solidFill>
            </a:rPr>
            <a:t>Inclusion criteria</a:t>
          </a:r>
        </a:p>
      </dgm:t>
    </dgm:pt>
    <dgm:pt modelId="{0A749A12-A5AF-4A83-AD8A-C32781CC1C22}" type="parTrans" cxnId="{C911CB94-1843-458A-BDF9-BFFA594BC9D6}">
      <dgm:prSet/>
      <dgm:spPr/>
      <dgm:t>
        <a:bodyPr/>
        <a:lstStyle/>
        <a:p>
          <a:endParaRPr lang="en-US" sz="2800">
            <a:solidFill>
              <a:schemeClr val="tx1"/>
            </a:solidFill>
          </a:endParaRPr>
        </a:p>
      </dgm:t>
    </dgm:pt>
    <dgm:pt modelId="{508D6B8E-3D4A-43BE-8EF0-4A109D3EC270}" type="sibTrans" cxnId="{C911CB94-1843-458A-BDF9-BFFA594BC9D6}">
      <dgm:prSet/>
      <dgm:spPr/>
      <dgm:t>
        <a:bodyPr/>
        <a:lstStyle/>
        <a:p>
          <a:endParaRPr lang="en-US" sz="2800">
            <a:solidFill>
              <a:schemeClr val="tx1"/>
            </a:solidFill>
          </a:endParaRPr>
        </a:p>
      </dgm:t>
    </dgm:pt>
    <dgm:pt modelId="{B23085AF-9300-4C76-A0B7-317C18E77071}">
      <dgm:prSet phldrT="[Text]" custT="1"/>
      <dgm:spPr/>
      <dgm:t>
        <a:bodyPr/>
        <a:lstStyle/>
        <a:p>
          <a:r>
            <a:rPr lang="en-US" sz="2400" dirty="0">
              <a:solidFill>
                <a:schemeClr val="tx1"/>
              </a:solidFill>
            </a:rPr>
            <a:t>H mono/poly DR-TB with confirmed result for rifampicin resistance not detected</a:t>
          </a:r>
        </a:p>
      </dgm:t>
    </dgm:pt>
    <dgm:pt modelId="{61208B77-4A28-4AFC-B802-C19C83CAA74A}" type="parTrans" cxnId="{B551A9CB-E08D-4E3B-9A22-0047D797A58A}">
      <dgm:prSet/>
      <dgm:spPr/>
      <dgm:t>
        <a:bodyPr/>
        <a:lstStyle/>
        <a:p>
          <a:endParaRPr lang="en-US" sz="2800">
            <a:solidFill>
              <a:schemeClr val="tx1"/>
            </a:solidFill>
          </a:endParaRPr>
        </a:p>
      </dgm:t>
    </dgm:pt>
    <dgm:pt modelId="{43DF1412-E7DE-4919-AA9E-7F80FF1803FA}" type="sibTrans" cxnId="{B551A9CB-E08D-4E3B-9A22-0047D797A58A}">
      <dgm:prSet/>
      <dgm:spPr/>
      <dgm:t>
        <a:bodyPr/>
        <a:lstStyle/>
        <a:p>
          <a:endParaRPr lang="en-US" sz="2800">
            <a:solidFill>
              <a:schemeClr val="tx1"/>
            </a:solidFill>
          </a:endParaRPr>
        </a:p>
      </dgm:t>
    </dgm:pt>
    <dgm:pt modelId="{D117D70A-D5A6-405E-892F-81E298131070}">
      <dgm:prSet phldrT="[Text]" custT="1"/>
      <dgm:spPr/>
      <dgm:t>
        <a:bodyPr/>
        <a:lstStyle/>
        <a:p>
          <a:r>
            <a:rPr lang="en-US" sz="2800" b="1" dirty="0">
              <a:solidFill>
                <a:schemeClr val="tx1"/>
              </a:solidFill>
            </a:rPr>
            <a:t>Exclusion criteria</a:t>
          </a:r>
        </a:p>
      </dgm:t>
    </dgm:pt>
    <dgm:pt modelId="{EF4EF98D-02E0-4F5B-864E-60ADD0C86293}" type="parTrans" cxnId="{E772E967-6F96-448C-8DD0-E0C4F249FF5F}">
      <dgm:prSet/>
      <dgm:spPr/>
      <dgm:t>
        <a:bodyPr/>
        <a:lstStyle/>
        <a:p>
          <a:endParaRPr lang="en-US" sz="2800">
            <a:solidFill>
              <a:schemeClr val="tx1"/>
            </a:solidFill>
          </a:endParaRPr>
        </a:p>
      </dgm:t>
    </dgm:pt>
    <dgm:pt modelId="{EC6B17DE-3DC0-4223-9C0C-762D82515A31}" type="sibTrans" cxnId="{E772E967-6F96-448C-8DD0-E0C4F249FF5F}">
      <dgm:prSet/>
      <dgm:spPr/>
      <dgm:t>
        <a:bodyPr/>
        <a:lstStyle/>
        <a:p>
          <a:endParaRPr lang="en-US" sz="2800">
            <a:solidFill>
              <a:schemeClr val="tx1"/>
            </a:solidFill>
          </a:endParaRPr>
        </a:p>
      </dgm:t>
    </dgm:pt>
    <dgm:pt modelId="{D099348D-F3B0-4CE5-A0AF-786774652AAB}">
      <dgm:prSet phldrT="[Text]" custT="1"/>
      <dgm:spPr/>
      <dgm:t>
        <a:bodyPr/>
        <a:lstStyle/>
        <a:p>
          <a:r>
            <a:rPr lang="en-US" sz="2400" dirty="0">
              <a:solidFill>
                <a:schemeClr val="tx1"/>
              </a:solidFill>
            </a:rPr>
            <a:t>No specific exclusion criteria</a:t>
          </a:r>
        </a:p>
      </dgm:t>
    </dgm:pt>
    <dgm:pt modelId="{D606B5D9-CE1F-42DB-8B1C-D58ECD356EC7}" type="parTrans" cxnId="{0CCBE36E-ABEE-4111-991D-87BA5B889C0C}">
      <dgm:prSet/>
      <dgm:spPr/>
      <dgm:t>
        <a:bodyPr/>
        <a:lstStyle/>
        <a:p>
          <a:endParaRPr lang="en-US" sz="2800">
            <a:solidFill>
              <a:schemeClr val="tx1"/>
            </a:solidFill>
          </a:endParaRPr>
        </a:p>
      </dgm:t>
    </dgm:pt>
    <dgm:pt modelId="{2CBF6A3A-02ED-4883-9756-27AF91C7A7C1}" type="sibTrans" cxnId="{0CCBE36E-ABEE-4111-991D-87BA5B889C0C}">
      <dgm:prSet/>
      <dgm:spPr/>
      <dgm:t>
        <a:bodyPr/>
        <a:lstStyle/>
        <a:p>
          <a:endParaRPr lang="en-US" sz="2800">
            <a:solidFill>
              <a:schemeClr val="tx1"/>
            </a:solidFill>
          </a:endParaRPr>
        </a:p>
      </dgm:t>
    </dgm:pt>
    <dgm:pt modelId="{25F2C654-A62F-4A87-992E-FED3622E6D39}">
      <dgm:prSet phldrT="[Text]" custT="1"/>
      <dgm:spPr/>
      <dgm:t>
        <a:bodyPr/>
        <a:lstStyle/>
        <a:p>
          <a:r>
            <a:rPr lang="en-US" sz="2800" b="1" dirty="0">
              <a:solidFill>
                <a:schemeClr val="tx1"/>
              </a:solidFill>
            </a:rPr>
            <a:t>Regimen</a:t>
          </a:r>
        </a:p>
      </dgm:t>
    </dgm:pt>
    <dgm:pt modelId="{AD9F4A7D-C3C6-4E75-8CF7-26C7776C9D66}" type="parTrans" cxnId="{E8CBEE97-F0B7-4410-8280-21E985DB8CCA}">
      <dgm:prSet/>
      <dgm:spPr/>
      <dgm:t>
        <a:bodyPr/>
        <a:lstStyle/>
        <a:p>
          <a:endParaRPr lang="en-US" sz="2800"/>
        </a:p>
      </dgm:t>
    </dgm:pt>
    <dgm:pt modelId="{5622EB77-D4EF-45FF-9E8D-BB64A98FC9E6}" type="sibTrans" cxnId="{E8CBEE97-F0B7-4410-8280-21E985DB8CCA}">
      <dgm:prSet/>
      <dgm:spPr/>
      <dgm:t>
        <a:bodyPr/>
        <a:lstStyle/>
        <a:p>
          <a:endParaRPr lang="en-US" sz="2800"/>
        </a:p>
      </dgm:t>
    </dgm:pt>
    <dgm:pt modelId="{BEE6EA95-B956-42E7-A11A-2873CFF8630A}">
      <dgm:prSet phldrT="[Text]" custT="1"/>
      <dgm:spPr/>
      <dgm:t>
        <a:bodyPr/>
        <a:lstStyle/>
        <a:p>
          <a:r>
            <a:rPr lang="en-US" sz="2400" dirty="0">
              <a:solidFill>
                <a:schemeClr val="tx1"/>
              </a:solidFill>
            </a:rPr>
            <a:t>(6 or 9) </a:t>
          </a:r>
          <a:r>
            <a:rPr lang="en-US" sz="2400" dirty="0" err="1">
              <a:solidFill>
                <a:schemeClr val="tx1"/>
              </a:solidFill>
            </a:rPr>
            <a:t>Lfx</a:t>
          </a:r>
          <a:r>
            <a:rPr lang="en-US" sz="2400" dirty="0">
              <a:solidFill>
                <a:schemeClr val="tx1"/>
              </a:solidFill>
            </a:rPr>
            <a:t> R E Z</a:t>
          </a:r>
        </a:p>
      </dgm:t>
    </dgm:pt>
    <dgm:pt modelId="{11F85257-FBEF-41B5-84EA-D49FA70CC28B}" type="parTrans" cxnId="{0E2BD844-B4D8-48E1-8D4F-8C5B5F51A801}">
      <dgm:prSet/>
      <dgm:spPr/>
      <dgm:t>
        <a:bodyPr/>
        <a:lstStyle/>
        <a:p>
          <a:endParaRPr lang="en-US" sz="2800"/>
        </a:p>
      </dgm:t>
    </dgm:pt>
    <dgm:pt modelId="{0B9D40F7-F92D-47C3-BC2E-27325FA6D807}" type="sibTrans" cxnId="{0E2BD844-B4D8-48E1-8D4F-8C5B5F51A801}">
      <dgm:prSet/>
      <dgm:spPr/>
      <dgm:t>
        <a:bodyPr/>
        <a:lstStyle/>
        <a:p>
          <a:endParaRPr lang="en-US" sz="2800"/>
        </a:p>
      </dgm:t>
    </dgm:pt>
    <dgm:pt modelId="{4FFB61E4-22D1-4577-AAEF-BDEA0FEC9335}">
      <dgm:prSet phldrT="[Text]" custT="1"/>
      <dgm:spPr/>
      <dgm:t>
        <a:bodyPr/>
        <a:lstStyle/>
        <a:p>
          <a:r>
            <a:rPr lang="en-US" sz="2800" b="1" dirty="0">
              <a:solidFill>
                <a:schemeClr val="tx1"/>
              </a:solidFill>
            </a:rPr>
            <a:t>Duration</a:t>
          </a:r>
        </a:p>
      </dgm:t>
    </dgm:pt>
    <dgm:pt modelId="{F7F6F4C8-F7BA-4485-8DFC-E1DBD15447C1}" type="parTrans" cxnId="{4E31E77F-5134-4B30-9DC5-B34C1D479144}">
      <dgm:prSet/>
      <dgm:spPr/>
      <dgm:t>
        <a:bodyPr/>
        <a:lstStyle/>
        <a:p>
          <a:endParaRPr lang="en-US" sz="2800"/>
        </a:p>
      </dgm:t>
    </dgm:pt>
    <dgm:pt modelId="{BBD38261-CCF9-4DE5-A11B-C1879C9FC25F}" type="sibTrans" cxnId="{4E31E77F-5134-4B30-9DC5-B34C1D479144}">
      <dgm:prSet/>
      <dgm:spPr/>
      <dgm:t>
        <a:bodyPr/>
        <a:lstStyle/>
        <a:p>
          <a:endParaRPr lang="en-US" sz="2800"/>
        </a:p>
      </dgm:t>
    </dgm:pt>
    <dgm:pt modelId="{EA12DFDE-0C05-4E4A-9D4C-9DD6DC47CBB7}">
      <dgm:prSet phldrT="[Text]" custT="1"/>
      <dgm:spPr/>
      <dgm:t>
        <a:bodyPr/>
        <a:lstStyle/>
        <a:p>
          <a:pPr>
            <a:buFont typeface="Arial" panose="020B0604020202020204" pitchFamily="34" charset="0"/>
            <a:buNone/>
          </a:pPr>
          <a:r>
            <a:rPr lang="en-US" sz="2400" dirty="0">
              <a:solidFill>
                <a:schemeClr val="tx1"/>
              </a:solidFill>
            </a:rPr>
            <a:t>6 </a:t>
          </a:r>
          <a:r>
            <a:rPr lang="en-US" sz="2400" b="1" dirty="0">
              <a:solidFill>
                <a:schemeClr val="tx1"/>
              </a:solidFill>
            </a:rPr>
            <a:t>OR</a:t>
          </a:r>
          <a:r>
            <a:rPr lang="en-US" sz="2400" dirty="0">
              <a:solidFill>
                <a:schemeClr val="tx1"/>
              </a:solidFill>
            </a:rPr>
            <a:t> 9 months</a:t>
          </a:r>
        </a:p>
      </dgm:t>
    </dgm:pt>
    <dgm:pt modelId="{BA5FAE6C-1315-478F-A3AD-8F90DD0B9CD2}" type="parTrans" cxnId="{5D4FE763-657A-4C68-A200-E67088C2B74F}">
      <dgm:prSet/>
      <dgm:spPr/>
      <dgm:t>
        <a:bodyPr/>
        <a:lstStyle/>
        <a:p>
          <a:endParaRPr lang="en-US" sz="2800"/>
        </a:p>
      </dgm:t>
    </dgm:pt>
    <dgm:pt modelId="{1540C0D4-E061-41BC-B61E-551801B2D521}" type="sibTrans" cxnId="{5D4FE763-657A-4C68-A200-E67088C2B74F}">
      <dgm:prSet/>
      <dgm:spPr/>
      <dgm:t>
        <a:bodyPr/>
        <a:lstStyle/>
        <a:p>
          <a:endParaRPr lang="en-US" sz="2800"/>
        </a:p>
      </dgm:t>
    </dgm:pt>
    <dgm:pt modelId="{79569635-DF99-48D8-A28F-6D02E922A1AA}">
      <dgm:prSet phldrT="[Text]" custT="1"/>
      <dgm:spPr/>
      <dgm:t>
        <a:bodyPr/>
        <a:lstStyle/>
        <a:p>
          <a:pPr>
            <a:buFont typeface="Arial" panose="020B0604020202020204" pitchFamily="34" charset="0"/>
            <a:buNone/>
          </a:pPr>
          <a:r>
            <a:rPr lang="en-US" sz="2400" dirty="0">
              <a:solidFill>
                <a:schemeClr val="tx1"/>
              </a:solidFill>
            </a:rPr>
            <a:t>No separate IP/CP</a:t>
          </a:r>
        </a:p>
      </dgm:t>
    </dgm:pt>
    <dgm:pt modelId="{522619C1-2A62-4BAA-9DE8-7466967C0EB6}" type="parTrans" cxnId="{849867C0-A332-4E02-9A99-EFEA7D9B95DD}">
      <dgm:prSet/>
      <dgm:spPr/>
      <dgm:t>
        <a:bodyPr/>
        <a:lstStyle/>
        <a:p>
          <a:endParaRPr lang="en-US" sz="2800"/>
        </a:p>
      </dgm:t>
    </dgm:pt>
    <dgm:pt modelId="{B185B065-833C-400C-9F87-E4379A55AA1F}" type="sibTrans" cxnId="{849867C0-A332-4E02-9A99-EFEA7D9B95DD}">
      <dgm:prSet/>
      <dgm:spPr/>
      <dgm:t>
        <a:bodyPr/>
        <a:lstStyle/>
        <a:p>
          <a:endParaRPr lang="en-US" sz="2800"/>
        </a:p>
      </dgm:t>
    </dgm:pt>
    <dgm:pt modelId="{E379B3E9-E2A5-404B-9D45-843F9C5FE0B8}">
      <dgm:prSet phldrT="[Text]" custT="1"/>
      <dgm:spPr/>
      <dgm:t>
        <a:bodyPr/>
        <a:lstStyle/>
        <a:p>
          <a:r>
            <a:rPr lang="en-US" sz="2200" i="1" dirty="0">
              <a:solidFill>
                <a:schemeClr val="tx1"/>
              </a:solidFill>
            </a:rPr>
            <a:t>In exceptional situations of unavailability of loose drug R or E or Z, the use of 4 FDC (HREZ) with </a:t>
          </a:r>
          <a:r>
            <a:rPr lang="en-US" sz="2200" i="1" dirty="0" err="1">
              <a:solidFill>
                <a:schemeClr val="tx1"/>
              </a:solidFill>
            </a:rPr>
            <a:t>Lfx</a:t>
          </a:r>
          <a:r>
            <a:rPr lang="en-US" sz="2200" i="1" dirty="0">
              <a:solidFill>
                <a:schemeClr val="tx1"/>
              </a:solidFill>
            </a:rPr>
            <a:t> loose tablets may be considered as an option</a:t>
          </a:r>
        </a:p>
      </dgm:t>
    </dgm:pt>
    <dgm:pt modelId="{5297B82B-91F6-457C-9B47-2FD0774C7E1B}" type="parTrans" cxnId="{9CBEC663-A52E-47AB-8FC8-E0D6797DD57F}">
      <dgm:prSet/>
      <dgm:spPr/>
      <dgm:t>
        <a:bodyPr/>
        <a:lstStyle/>
        <a:p>
          <a:endParaRPr lang="en-US"/>
        </a:p>
      </dgm:t>
    </dgm:pt>
    <dgm:pt modelId="{0FBC7446-9F24-42CF-82C4-ABA07B0D47AC}" type="sibTrans" cxnId="{9CBEC663-A52E-47AB-8FC8-E0D6797DD57F}">
      <dgm:prSet/>
      <dgm:spPr/>
      <dgm:t>
        <a:bodyPr/>
        <a:lstStyle/>
        <a:p>
          <a:endParaRPr lang="en-US"/>
        </a:p>
      </dgm:t>
    </dgm:pt>
    <dgm:pt modelId="{69F652FE-1341-49C2-93CA-8994A58F2535}" type="pres">
      <dgm:prSet presAssocID="{76F78CB6-ED33-45A1-A2B5-CC5EA26177E9}" presName="Name0" presStyleCnt="0">
        <dgm:presLayoutVars>
          <dgm:dir/>
          <dgm:animLvl val="lvl"/>
          <dgm:resizeHandles val="exact"/>
        </dgm:presLayoutVars>
      </dgm:prSet>
      <dgm:spPr/>
    </dgm:pt>
    <dgm:pt modelId="{D2F0F1A4-6EB3-4574-A1D5-DB3D56E4A6DF}" type="pres">
      <dgm:prSet presAssocID="{BC6B2AB6-4EF9-4D39-99DD-924BAD1FB26C}" presName="compositeNode" presStyleCnt="0">
        <dgm:presLayoutVars>
          <dgm:bulletEnabled val="1"/>
        </dgm:presLayoutVars>
      </dgm:prSet>
      <dgm:spPr/>
    </dgm:pt>
    <dgm:pt modelId="{D2350EC2-1177-4E17-B11B-6700EB858ECD}" type="pres">
      <dgm:prSet presAssocID="{BC6B2AB6-4EF9-4D39-99DD-924BAD1FB26C}" presName="bgRect" presStyleLbl="node1" presStyleIdx="0" presStyleCnt="4" custLinFactNeighborX="1598"/>
      <dgm:spPr/>
    </dgm:pt>
    <dgm:pt modelId="{F2CAF091-9098-45A8-9C8E-6816E6177B68}" type="pres">
      <dgm:prSet presAssocID="{BC6B2AB6-4EF9-4D39-99DD-924BAD1FB26C}" presName="parentNode" presStyleLbl="node1" presStyleIdx="0" presStyleCnt="4">
        <dgm:presLayoutVars>
          <dgm:chMax val="0"/>
          <dgm:bulletEnabled val="1"/>
        </dgm:presLayoutVars>
      </dgm:prSet>
      <dgm:spPr/>
    </dgm:pt>
    <dgm:pt modelId="{E86FA761-1F53-4173-911C-FFD0D4924620}" type="pres">
      <dgm:prSet presAssocID="{BC6B2AB6-4EF9-4D39-99DD-924BAD1FB26C}" presName="childNode" presStyleLbl="node1" presStyleIdx="0" presStyleCnt="4">
        <dgm:presLayoutVars>
          <dgm:bulletEnabled val="1"/>
        </dgm:presLayoutVars>
      </dgm:prSet>
      <dgm:spPr/>
    </dgm:pt>
    <dgm:pt modelId="{EA4B4A0A-6538-45C7-B63F-EF2463173518}" type="pres">
      <dgm:prSet presAssocID="{508D6B8E-3D4A-43BE-8EF0-4A109D3EC270}" presName="hSp" presStyleCnt="0"/>
      <dgm:spPr/>
    </dgm:pt>
    <dgm:pt modelId="{DA5E7D1D-C7AE-4125-A8EC-A7039F1C4FEA}" type="pres">
      <dgm:prSet presAssocID="{508D6B8E-3D4A-43BE-8EF0-4A109D3EC270}" presName="vProcSp" presStyleCnt="0"/>
      <dgm:spPr/>
    </dgm:pt>
    <dgm:pt modelId="{94EBBB12-C243-49CD-ACBB-736A9FFE1C25}" type="pres">
      <dgm:prSet presAssocID="{508D6B8E-3D4A-43BE-8EF0-4A109D3EC270}" presName="vSp1" presStyleCnt="0"/>
      <dgm:spPr/>
    </dgm:pt>
    <dgm:pt modelId="{2C3A9FE5-A944-491E-A4A3-7907C7143512}" type="pres">
      <dgm:prSet presAssocID="{508D6B8E-3D4A-43BE-8EF0-4A109D3EC270}" presName="simulatedConn" presStyleLbl="solidFgAcc1" presStyleIdx="0" presStyleCnt="3" custScaleY="152183" custLinFactY="4278" custLinFactNeighborX="10653" custLinFactNeighborY="100000"/>
      <dgm:spPr/>
    </dgm:pt>
    <dgm:pt modelId="{F4EB3F91-491C-4726-8664-F3F9B9757D2B}" type="pres">
      <dgm:prSet presAssocID="{508D6B8E-3D4A-43BE-8EF0-4A109D3EC270}" presName="vSp2" presStyleCnt="0"/>
      <dgm:spPr/>
    </dgm:pt>
    <dgm:pt modelId="{9DBBFF41-1D65-47C7-BAAC-8968CA56E756}" type="pres">
      <dgm:prSet presAssocID="{508D6B8E-3D4A-43BE-8EF0-4A109D3EC270}" presName="sibTrans" presStyleCnt="0"/>
      <dgm:spPr/>
    </dgm:pt>
    <dgm:pt modelId="{22739E89-DF1C-4178-A134-4F25665FE832}" type="pres">
      <dgm:prSet presAssocID="{D117D70A-D5A6-405E-892F-81E298131070}" presName="compositeNode" presStyleCnt="0">
        <dgm:presLayoutVars>
          <dgm:bulletEnabled val="1"/>
        </dgm:presLayoutVars>
      </dgm:prSet>
      <dgm:spPr/>
    </dgm:pt>
    <dgm:pt modelId="{7D40ED04-CD04-489B-82B6-08291A08A703}" type="pres">
      <dgm:prSet presAssocID="{D117D70A-D5A6-405E-892F-81E298131070}" presName="bgRect" presStyleLbl="node1" presStyleIdx="1" presStyleCnt="4" custLinFactNeighborX="1598" custLinFactNeighborY="473"/>
      <dgm:spPr/>
    </dgm:pt>
    <dgm:pt modelId="{B2C51B6B-0751-4B39-B9B4-D1D790C717DA}" type="pres">
      <dgm:prSet presAssocID="{D117D70A-D5A6-405E-892F-81E298131070}" presName="parentNode" presStyleLbl="node1" presStyleIdx="1" presStyleCnt="4">
        <dgm:presLayoutVars>
          <dgm:chMax val="0"/>
          <dgm:bulletEnabled val="1"/>
        </dgm:presLayoutVars>
      </dgm:prSet>
      <dgm:spPr/>
    </dgm:pt>
    <dgm:pt modelId="{1F6BE650-F940-41C6-8F61-EBDFDC6044CC}" type="pres">
      <dgm:prSet presAssocID="{D117D70A-D5A6-405E-892F-81E298131070}" presName="childNode" presStyleLbl="node1" presStyleIdx="1" presStyleCnt="4">
        <dgm:presLayoutVars>
          <dgm:bulletEnabled val="1"/>
        </dgm:presLayoutVars>
      </dgm:prSet>
      <dgm:spPr/>
    </dgm:pt>
    <dgm:pt modelId="{4A25231B-F878-4907-95EA-C12A1DC3AFC6}" type="pres">
      <dgm:prSet presAssocID="{EC6B17DE-3DC0-4223-9C0C-762D82515A31}" presName="hSp" presStyleCnt="0"/>
      <dgm:spPr/>
    </dgm:pt>
    <dgm:pt modelId="{5F3CCCB7-1489-4DAD-8F92-C7D74C5F2442}" type="pres">
      <dgm:prSet presAssocID="{EC6B17DE-3DC0-4223-9C0C-762D82515A31}" presName="vProcSp" presStyleCnt="0"/>
      <dgm:spPr/>
    </dgm:pt>
    <dgm:pt modelId="{696A57A9-246B-430B-A388-D65F8D683302}" type="pres">
      <dgm:prSet presAssocID="{EC6B17DE-3DC0-4223-9C0C-762D82515A31}" presName="vSp1" presStyleCnt="0"/>
      <dgm:spPr/>
    </dgm:pt>
    <dgm:pt modelId="{991F28C2-C5D1-4714-80DF-31A473C4BFE3}" type="pres">
      <dgm:prSet presAssocID="{EC6B17DE-3DC0-4223-9C0C-762D82515A31}" presName="simulatedConn" presStyleLbl="solidFgAcc1" presStyleIdx="1" presStyleCnt="3" custScaleY="152183" custLinFactY="4278" custLinFactNeighborX="10653" custLinFactNeighborY="100000"/>
      <dgm:spPr/>
    </dgm:pt>
    <dgm:pt modelId="{04A61752-D2F6-4B26-96D2-9A2BB1EAB568}" type="pres">
      <dgm:prSet presAssocID="{EC6B17DE-3DC0-4223-9C0C-762D82515A31}" presName="vSp2" presStyleCnt="0"/>
      <dgm:spPr/>
    </dgm:pt>
    <dgm:pt modelId="{9DF63585-A60C-4179-A177-334F62CD266B}" type="pres">
      <dgm:prSet presAssocID="{EC6B17DE-3DC0-4223-9C0C-762D82515A31}" presName="sibTrans" presStyleCnt="0"/>
      <dgm:spPr/>
    </dgm:pt>
    <dgm:pt modelId="{8A49CAB1-84C6-4589-8DD2-097651A2E92E}" type="pres">
      <dgm:prSet presAssocID="{25F2C654-A62F-4A87-992E-FED3622E6D39}" presName="compositeNode" presStyleCnt="0">
        <dgm:presLayoutVars>
          <dgm:bulletEnabled val="1"/>
        </dgm:presLayoutVars>
      </dgm:prSet>
      <dgm:spPr/>
    </dgm:pt>
    <dgm:pt modelId="{5BC7CEE0-6234-4042-85C5-430E1ED2DFB7}" type="pres">
      <dgm:prSet presAssocID="{25F2C654-A62F-4A87-992E-FED3622E6D39}" presName="bgRect" presStyleLbl="node1" presStyleIdx="2" presStyleCnt="4" custLinFactNeighborX="1598" custLinFactNeighborY="473"/>
      <dgm:spPr/>
    </dgm:pt>
    <dgm:pt modelId="{9F1EEB9F-2A13-4AFA-B162-648830E020EC}" type="pres">
      <dgm:prSet presAssocID="{25F2C654-A62F-4A87-992E-FED3622E6D39}" presName="parentNode" presStyleLbl="node1" presStyleIdx="2" presStyleCnt="4">
        <dgm:presLayoutVars>
          <dgm:chMax val="0"/>
          <dgm:bulletEnabled val="1"/>
        </dgm:presLayoutVars>
      </dgm:prSet>
      <dgm:spPr/>
    </dgm:pt>
    <dgm:pt modelId="{016583E8-94D1-4892-963E-E3B0653BB5C3}" type="pres">
      <dgm:prSet presAssocID="{25F2C654-A62F-4A87-992E-FED3622E6D39}" presName="childNode" presStyleLbl="node1" presStyleIdx="2" presStyleCnt="4">
        <dgm:presLayoutVars>
          <dgm:bulletEnabled val="1"/>
        </dgm:presLayoutVars>
      </dgm:prSet>
      <dgm:spPr/>
    </dgm:pt>
    <dgm:pt modelId="{DE7AB7A0-2D52-4E50-9027-0DE035DBADAB}" type="pres">
      <dgm:prSet presAssocID="{5622EB77-D4EF-45FF-9E8D-BB64A98FC9E6}" presName="hSp" presStyleCnt="0"/>
      <dgm:spPr/>
    </dgm:pt>
    <dgm:pt modelId="{0F956846-849B-4ADC-A28C-CF96CF6F8B36}" type="pres">
      <dgm:prSet presAssocID="{5622EB77-D4EF-45FF-9E8D-BB64A98FC9E6}" presName="vProcSp" presStyleCnt="0"/>
      <dgm:spPr/>
    </dgm:pt>
    <dgm:pt modelId="{4EA76688-C8F1-4842-9BBC-5A5E78C50652}" type="pres">
      <dgm:prSet presAssocID="{5622EB77-D4EF-45FF-9E8D-BB64A98FC9E6}" presName="vSp1" presStyleCnt="0"/>
      <dgm:spPr/>
    </dgm:pt>
    <dgm:pt modelId="{29D280CA-E3CC-464E-A97E-2CD0DB7E88E2}" type="pres">
      <dgm:prSet presAssocID="{5622EB77-D4EF-45FF-9E8D-BB64A98FC9E6}" presName="simulatedConn" presStyleLbl="solidFgAcc1" presStyleIdx="2" presStyleCnt="3" custScaleY="152183" custLinFactY="4278" custLinFactNeighborX="10653" custLinFactNeighborY="100000"/>
      <dgm:spPr/>
    </dgm:pt>
    <dgm:pt modelId="{ACC8D26A-CCED-4DA6-8CC3-61A3D7C7C925}" type="pres">
      <dgm:prSet presAssocID="{5622EB77-D4EF-45FF-9E8D-BB64A98FC9E6}" presName="vSp2" presStyleCnt="0"/>
      <dgm:spPr/>
    </dgm:pt>
    <dgm:pt modelId="{3299C9A2-E076-4B4A-B44E-1277296E2257}" type="pres">
      <dgm:prSet presAssocID="{5622EB77-D4EF-45FF-9E8D-BB64A98FC9E6}" presName="sibTrans" presStyleCnt="0"/>
      <dgm:spPr/>
    </dgm:pt>
    <dgm:pt modelId="{B4FE5B05-E8D3-4BDD-9C0E-502C92D9B1D8}" type="pres">
      <dgm:prSet presAssocID="{4FFB61E4-22D1-4577-AAEF-BDEA0FEC9335}" presName="compositeNode" presStyleCnt="0">
        <dgm:presLayoutVars>
          <dgm:bulletEnabled val="1"/>
        </dgm:presLayoutVars>
      </dgm:prSet>
      <dgm:spPr/>
    </dgm:pt>
    <dgm:pt modelId="{A24E0927-9A4D-4091-9409-57392A1473FB}" type="pres">
      <dgm:prSet presAssocID="{4FFB61E4-22D1-4577-AAEF-BDEA0FEC9335}" presName="bgRect" presStyleLbl="node1" presStyleIdx="3" presStyleCnt="4" custLinFactNeighborX="166" custLinFactNeighborY="473"/>
      <dgm:spPr/>
    </dgm:pt>
    <dgm:pt modelId="{245F74E9-D4B6-45C9-9394-C9CC1B1E7D9A}" type="pres">
      <dgm:prSet presAssocID="{4FFB61E4-22D1-4577-AAEF-BDEA0FEC9335}" presName="parentNode" presStyleLbl="node1" presStyleIdx="3" presStyleCnt="4">
        <dgm:presLayoutVars>
          <dgm:chMax val="0"/>
          <dgm:bulletEnabled val="1"/>
        </dgm:presLayoutVars>
      </dgm:prSet>
      <dgm:spPr/>
    </dgm:pt>
    <dgm:pt modelId="{F59ECE3C-363C-4D26-8565-20D5E8BA13C4}" type="pres">
      <dgm:prSet presAssocID="{4FFB61E4-22D1-4577-AAEF-BDEA0FEC9335}" presName="childNode" presStyleLbl="node1" presStyleIdx="3" presStyleCnt="4">
        <dgm:presLayoutVars>
          <dgm:bulletEnabled val="1"/>
        </dgm:presLayoutVars>
      </dgm:prSet>
      <dgm:spPr/>
    </dgm:pt>
  </dgm:ptLst>
  <dgm:cxnLst>
    <dgm:cxn modelId="{1F07FA28-9E85-4846-AB71-D1CDFC1A31C2}" type="presOf" srcId="{76F78CB6-ED33-45A1-A2B5-CC5EA26177E9}" destId="{69F652FE-1341-49C2-93CA-8994A58F2535}" srcOrd="0" destOrd="0" presId="urn:microsoft.com/office/officeart/2005/8/layout/hProcess7"/>
    <dgm:cxn modelId="{35600834-3E20-4D7D-A23B-F1417E8F26B6}" type="presOf" srcId="{BEE6EA95-B956-42E7-A11A-2873CFF8630A}" destId="{016583E8-94D1-4892-963E-E3B0653BB5C3}" srcOrd="0" destOrd="0" presId="urn:microsoft.com/office/officeart/2005/8/layout/hProcess7"/>
    <dgm:cxn modelId="{084B8D3F-4B0A-4374-84E7-F484F7A0D44A}" type="presOf" srcId="{BC6B2AB6-4EF9-4D39-99DD-924BAD1FB26C}" destId="{D2350EC2-1177-4E17-B11B-6700EB858ECD}" srcOrd="0" destOrd="0" presId="urn:microsoft.com/office/officeart/2005/8/layout/hProcess7"/>
    <dgm:cxn modelId="{C2888342-A1E6-441E-A6A3-4E3EE6A3B9DF}" type="presOf" srcId="{D117D70A-D5A6-405E-892F-81E298131070}" destId="{B2C51B6B-0751-4B39-B9B4-D1D790C717DA}" srcOrd="1" destOrd="0" presId="urn:microsoft.com/office/officeart/2005/8/layout/hProcess7"/>
    <dgm:cxn modelId="{9CBEC663-A52E-47AB-8FC8-E0D6797DD57F}" srcId="{25F2C654-A62F-4A87-992E-FED3622E6D39}" destId="{E379B3E9-E2A5-404B-9D45-843F9C5FE0B8}" srcOrd="1" destOrd="0" parTransId="{5297B82B-91F6-457C-9B47-2FD0774C7E1B}" sibTransId="{0FBC7446-9F24-42CF-82C4-ABA07B0D47AC}"/>
    <dgm:cxn modelId="{5D4FE763-657A-4C68-A200-E67088C2B74F}" srcId="{4FFB61E4-22D1-4577-AAEF-BDEA0FEC9335}" destId="{EA12DFDE-0C05-4E4A-9D4C-9DD6DC47CBB7}" srcOrd="0" destOrd="0" parTransId="{BA5FAE6C-1315-478F-A3AD-8F90DD0B9CD2}" sibTransId="{1540C0D4-E061-41BC-B61E-551801B2D521}"/>
    <dgm:cxn modelId="{0E2BD844-B4D8-48E1-8D4F-8C5B5F51A801}" srcId="{25F2C654-A62F-4A87-992E-FED3622E6D39}" destId="{BEE6EA95-B956-42E7-A11A-2873CFF8630A}" srcOrd="0" destOrd="0" parTransId="{11F85257-FBEF-41B5-84EA-D49FA70CC28B}" sibTransId="{0B9D40F7-F92D-47C3-BC2E-27325FA6D807}"/>
    <dgm:cxn modelId="{E772E967-6F96-448C-8DD0-E0C4F249FF5F}" srcId="{76F78CB6-ED33-45A1-A2B5-CC5EA26177E9}" destId="{D117D70A-D5A6-405E-892F-81E298131070}" srcOrd="1" destOrd="0" parTransId="{EF4EF98D-02E0-4F5B-864E-60ADD0C86293}" sibTransId="{EC6B17DE-3DC0-4223-9C0C-762D82515A31}"/>
    <dgm:cxn modelId="{ADB5744D-BD06-4C80-BDB7-761061352E9D}" type="presOf" srcId="{EA12DFDE-0C05-4E4A-9D4C-9DD6DC47CBB7}" destId="{F59ECE3C-363C-4D26-8565-20D5E8BA13C4}" srcOrd="0" destOrd="0" presId="urn:microsoft.com/office/officeart/2005/8/layout/hProcess7"/>
    <dgm:cxn modelId="{0CCBE36E-ABEE-4111-991D-87BA5B889C0C}" srcId="{D117D70A-D5A6-405E-892F-81E298131070}" destId="{D099348D-F3B0-4CE5-A0AF-786774652AAB}" srcOrd="0" destOrd="0" parTransId="{D606B5D9-CE1F-42DB-8B1C-D58ECD356EC7}" sibTransId="{2CBF6A3A-02ED-4883-9756-27AF91C7A7C1}"/>
    <dgm:cxn modelId="{6DF45159-A4BA-4D00-BADF-31EB4F58A409}" type="presOf" srcId="{25F2C654-A62F-4A87-992E-FED3622E6D39}" destId="{5BC7CEE0-6234-4042-85C5-430E1ED2DFB7}" srcOrd="0" destOrd="0" presId="urn:microsoft.com/office/officeart/2005/8/layout/hProcess7"/>
    <dgm:cxn modelId="{4E31E77F-5134-4B30-9DC5-B34C1D479144}" srcId="{76F78CB6-ED33-45A1-A2B5-CC5EA26177E9}" destId="{4FFB61E4-22D1-4577-AAEF-BDEA0FEC9335}" srcOrd="3" destOrd="0" parTransId="{F7F6F4C8-F7BA-4485-8DFC-E1DBD15447C1}" sibTransId="{BBD38261-CCF9-4DE5-A11B-C1879C9FC25F}"/>
    <dgm:cxn modelId="{FB4E7A85-B6E6-4261-8158-E1F6BE761E3A}" type="presOf" srcId="{D117D70A-D5A6-405E-892F-81E298131070}" destId="{7D40ED04-CD04-489B-82B6-08291A08A703}" srcOrd="0" destOrd="0" presId="urn:microsoft.com/office/officeart/2005/8/layout/hProcess7"/>
    <dgm:cxn modelId="{C911CB94-1843-458A-BDF9-BFFA594BC9D6}" srcId="{76F78CB6-ED33-45A1-A2B5-CC5EA26177E9}" destId="{BC6B2AB6-4EF9-4D39-99DD-924BAD1FB26C}" srcOrd="0" destOrd="0" parTransId="{0A749A12-A5AF-4A83-AD8A-C32781CC1C22}" sibTransId="{508D6B8E-3D4A-43BE-8EF0-4A109D3EC270}"/>
    <dgm:cxn modelId="{B3C3D496-5643-41E0-99FD-78858C627BEE}" type="presOf" srcId="{79569635-DF99-48D8-A28F-6D02E922A1AA}" destId="{F59ECE3C-363C-4D26-8565-20D5E8BA13C4}" srcOrd="0" destOrd="1" presId="urn:microsoft.com/office/officeart/2005/8/layout/hProcess7"/>
    <dgm:cxn modelId="{E8CBEE97-F0B7-4410-8280-21E985DB8CCA}" srcId="{76F78CB6-ED33-45A1-A2B5-CC5EA26177E9}" destId="{25F2C654-A62F-4A87-992E-FED3622E6D39}" srcOrd="2" destOrd="0" parTransId="{AD9F4A7D-C3C6-4E75-8CF7-26C7776C9D66}" sibTransId="{5622EB77-D4EF-45FF-9E8D-BB64A98FC9E6}"/>
    <dgm:cxn modelId="{DABBA6A1-F344-400A-BCF6-E31A2AA88959}" type="presOf" srcId="{BC6B2AB6-4EF9-4D39-99DD-924BAD1FB26C}" destId="{F2CAF091-9098-45A8-9C8E-6816E6177B68}" srcOrd="1" destOrd="0" presId="urn:microsoft.com/office/officeart/2005/8/layout/hProcess7"/>
    <dgm:cxn modelId="{61EC74A9-CAA8-48F8-8FA3-FA2A6D4B58F8}" type="presOf" srcId="{B23085AF-9300-4C76-A0B7-317C18E77071}" destId="{E86FA761-1F53-4173-911C-FFD0D4924620}" srcOrd="0" destOrd="0" presId="urn:microsoft.com/office/officeart/2005/8/layout/hProcess7"/>
    <dgm:cxn modelId="{F44285AF-3D63-43A3-B90B-349EDB332449}" type="presOf" srcId="{4FFB61E4-22D1-4577-AAEF-BDEA0FEC9335}" destId="{245F74E9-D4B6-45C9-9394-C9CC1B1E7D9A}" srcOrd="1" destOrd="0" presId="urn:microsoft.com/office/officeart/2005/8/layout/hProcess7"/>
    <dgm:cxn modelId="{849867C0-A332-4E02-9A99-EFEA7D9B95DD}" srcId="{4FFB61E4-22D1-4577-AAEF-BDEA0FEC9335}" destId="{79569635-DF99-48D8-A28F-6D02E922A1AA}" srcOrd="1" destOrd="0" parTransId="{522619C1-2A62-4BAA-9DE8-7466967C0EB6}" sibTransId="{B185B065-833C-400C-9F87-E4379A55AA1F}"/>
    <dgm:cxn modelId="{A73476CB-751F-4119-8FFE-7E5866E3CBEB}" type="presOf" srcId="{25F2C654-A62F-4A87-992E-FED3622E6D39}" destId="{9F1EEB9F-2A13-4AFA-B162-648830E020EC}" srcOrd="1" destOrd="0" presId="urn:microsoft.com/office/officeart/2005/8/layout/hProcess7"/>
    <dgm:cxn modelId="{B551A9CB-E08D-4E3B-9A22-0047D797A58A}" srcId="{BC6B2AB6-4EF9-4D39-99DD-924BAD1FB26C}" destId="{B23085AF-9300-4C76-A0B7-317C18E77071}" srcOrd="0" destOrd="0" parTransId="{61208B77-4A28-4AFC-B802-C19C83CAA74A}" sibTransId="{43DF1412-E7DE-4919-AA9E-7F80FF1803FA}"/>
    <dgm:cxn modelId="{57A62CD2-3E34-406E-AD19-A45365072D74}" type="presOf" srcId="{D099348D-F3B0-4CE5-A0AF-786774652AAB}" destId="{1F6BE650-F940-41C6-8F61-EBDFDC6044CC}" srcOrd="0" destOrd="0" presId="urn:microsoft.com/office/officeart/2005/8/layout/hProcess7"/>
    <dgm:cxn modelId="{778560DE-5ABD-4FD3-9193-3751EA0E834F}" type="presOf" srcId="{E379B3E9-E2A5-404B-9D45-843F9C5FE0B8}" destId="{016583E8-94D1-4892-963E-E3B0653BB5C3}" srcOrd="0" destOrd="1" presId="urn:microsoft.com/office/officeart/2005/8/layout/hProcess7"/>
    <dgm:cxn modelId="{B41A5AF3-604C-485F-8201-F9930B74D5EF}" type="presOf" srcId="{4FFB61E4-22D1-4577-AAEF-BDEA0FEC9335}" destId="{A24E0927-9A4D-4091-9409-57392A1473FB}" srcOrd="0" destOrd="0" presId="urn:microsoft.com/office/officeart/2005/8/layout/hProcess7"/>
    <dgm:cxn modelId="{446D183E-169F-4196-BF58-BFB159664CA5}" type="presParOf" srcId="{69F652FE-1341-49C2-93CA-8994A58F2535}" destId="{D2F0F1A4-6EB3-4574-A1D5-DB3D56E4A6DF}" srcOrd="0" destOrd="0" presId="urn:microsoft.com/office/officeart/2005/8/layout/hProcess7"/>
    <dgm:cxn modelId="{19550886-C4FD-439F-A24A-BD74C6109D29}" type="presParOf" srcId="{D2F0F1A4-6EB3-4574-A1D5-DB3D56E4A6DF}" destId="{D2350EC2-1177-4E17-B11B-6700EB858ECD}" srcOrd="0" destOrd="0" presId="urn:microsoft.com/office/officeart/2005/8/layout/hProcess7"/>
    <dgm:cxn modelId="{D35C9A42-52E4-4A58-A11B-F2EDA4BFFFE7}" type="presParOf" srcId="{D2F0F1A4-6EB3-4574-A1D5-DB3D56E4A6DF}" destId="{F2CAF091-9098-45A8-9C8E-6816E6177B68}" srcOrd="1" destOrd="0" presId="urn:microsoft.com/office/officeart/2005/8/layout/hProcess7"/>
    <dgm:cxn modelId="{A88F972A-3983-45E5-B31A-4BFEE6DFAD4C}" type="presParOf" srcId="{D2F0F1A4-6EB3-4574-A1D5-DB3D56E4A6DF}" destId="{E86FA761-1F53-4173-911C-FFD0D4924620}" srcOrd="2" destOrd="0" presId="urn:microsoft.com/office/officeart/2005/8/layout/hProcess7"/>
    <dgm:cxn modelId="{9CEA6C9A-B06D-46B5-8E1A-8C9470772449}" type="presParOf" srcId="{69F652FE-1341-49C2-93CA-8994A58F2535}" destId="{EA4B4A0A-6538-45C7-B63F-EF2463173518}" srcOrd="1" destOrd="0" presId="urn:microsoft.com/office/officeart/2005/8/layout/hProcess7"/>
    <dgm:cxn modelId="{D72E7244-AE87-4110-8789-C48CE2D3C353}" type="presParOf" srcId="{69F652FE-1341-49C2-93CA-8994A58F2535}" destId="{DA5E7D1D-C7AE-4125-A8EC-A7039F1C4FEA}" srcOrd="2" destOrd="0" presId="urn:microsoft.com/office/officeart/2005/8/layout/hProcess7"/>
    <dgm:cxn modelId="{3A62A361-7873-412D-BE8D-119D39C62207}" type="presParOf" srcId="{DA5E7D1D-C7AE-4125-A8EC-A7039F1C4FEA}" destId="{94EBBB12-C243-49CD-ACBB-736A9FFE1C25}" srcOrd="0" destOrd="0" presId="urn:microsoft.com/office/officeart/2005/8/layout/hProcess7"/>
    <dgm:cxn modelId="{75CE4CDA-11FE-43F4-8322-1BE33302FC90}" type="presParOf" srcId="{DA5E7D1D-C7AE-4125-A8EC-A7039F1C4FEA}" destId="{2C3A9FE5-A944-491E-A4A3-7907C7143512}" srcOrd="1" destOrd="0" presId="urn:microsoft.com/office/officeart/2005/8/layout/hProcess7"/>
    <dgm:cxn modelId="{B8CD6FB6-0FBF-412F-BBBA-56AA6D5821DB}" type="presParOf" srcId="{DA5E7D1D-C7AE-4125-A8EC-A7039F1C4FEA}" destId="{F4EB3F91-491C-4726-8664-F3F9B9757D2B}" srcOrd="2" destOrd="0" presId="urn:microsoft.com/office/officeart/2005/8/layout/hProcess7"/>
    <dgm:cxn modelId="{1B0E111E-F2C7-453D-808E-79005CBE540C}" type="presParOf" srcId="{69F652FE-1341-49C2-93CA-8994A58F2535}" destId="{9DBBFF41-1D65-47C7-BAAC-8968CA56E756}" srcOrd="3" destOrd="0" presId="urn:microsoft.com/office/officeart/2005/8/layout/hProcess7"/>
    <dgm:cxn modelId="{302AAFDF-C0F2-4AAA-AF3C-CD37452FD459}" type="presParOf" srcId="{69F652FE-1341-49C2-93CA-8994A58F2535}" destId="{22739E89-DF1C-4178-A134-4F25665FE832}" srcOrd="4" destOrd="0" presId="urn:microsoft.com/office/officeart/2005/8/layout/hProcess7"/>
    <dgm:cxn modelId="{44947237-095D-41DC-829D-A91FCDD98E31}" type="presParOf" srcId="{22739E89-DF1C-4178-A134-4F25665FE832}" destId="{7D40ED04-CD04-489B-82B6-08291A08A703}" srcOrd="0" destOrd="0" presId="urn:microsoft.com/office/officeart/2005/8/layout/hProcess7"/>
    <dgm:cxn modelId="{0EA75565-19F4-4B08-B3BB-E8D6EA3E58C1}" type="presParOf" srcId="{22739E89-DF1C-4178-A134-4F25665FE832}" destId="{B2C51B6B-0751-4B39-B9B4-D1D790C717DA}" srcOrd="1" destOrd="0" presId="urn:microsoft.com/office/officeart/2005/8/layout/hProcess7"/>
    <dgm:cxn modelId="{33DD91D0-CBCE-444B-AFA3-778F9EF50531}" type="presParOf" srcId="{22739E89-DF1C-4178-A134-4F25665FE832}" destId="{1F6BE650-F940-41C6-8F61-EBDFDC6044CC}" srcOrd="2" destOrd="0" presId="urn:microsoft.com/office/officeart/2005/8/layout/hProcess7"/>
    <dgm:cxn modelId="{F624289E-AFCF-40B0-AB1F-8B15B68D7CFA}" type="presParOf" srcId="{69F652FE-1341-49C2-93CA-8994A58F2535}" destId="{4A25231B-F878-4907-95EA-C12A1DC3AFC6}" srcOrd="5" destOrd="0" presId="urn:microsoft.com/office/officeart/2005/8/layout/hProcess7"/>
    <dgm:cxn modelId="{6B379142-FD7A-4606-B4D7-F51FDE8EB000}" type="presParOf" srcId="{69F652FE-1341-49C2-93CA-8994A58F2535}" destId="{5F3CCCB7-1489-4DAD-8F92-C7D74C5F2442}" srcOrd="6" destOrd="0" presId="urn:microsoft.com/office/officeart/2005/8/layout/hProcess7"/>
    <dgm:cxn modelId="{51002ED7-3FA2-4756-8C2A-168C62C801CC}" type="presParOf" srcId="{5F3CCCB7-1489-4DAD-8F92-C7D74C5F2442}" destId="{696A57A9-246B-430B-A388-D65F8D683302}" srcOrd="0" destOrd="0" presId="urn:microsoft.com/office/officeart/2005/8/layout/hProcess7"/>
    <dgm:cxn modelId="{B2F4E443-FC98-4233-91DE-74C50914A9C4}" type="presParOf" srcId="{5F3CCCB7-1489-4DAD-8F92-C7D74C5F2442}" destId="{991F28C2-C5D1-4714-80DF-31A473C4BFE3}" srcOrd="1" destOrd="0" presId="urn:microsoft.com/office/officeart/2005/8/layout/hProcess7"/>
    <dgm:cxn modelId="{A083D4DC-DDF9-46BD-96ED-B71E1090814D}" type="presParOf" srcId="{5F3CCCB7-1489-4DAD-8F92-C7D74C5F2442}" destId="{04A61752-D2F6-4B26-96D2-9A2BB1EAB568}" srcOrd="2" destOrd="0" presId="urn:microsoft.com/office/officeart/2005/8/layout/hProcess7"/>
    <dgm:cxn modelId="{FFD89414-F35F-4783-857F-08CD42B67771}" type="presParOf" srcId="{69F652FE-1341-49C2-93CA-8994A58F2535}" destId="{9DF63585-A60C-4179-A177-334F62CD266B}" srcOrd="7" destOrd="0" presId="urn:microsoft.com/office/officeart/2005/8/layout/hProcess7"/>
    <dgm:cxn modelId="{64ACE1FC-C1F1-4E6C-A2BF-3BFEE16FF914}" type="presParOf" srcId="{69F652FE-1341-49C2-93CA-8994A58F2535}" destId="{8A49CAB1-84C6-4589-8DD2-097651A2E92E}" srcOrd="8" destOrd="0" presId="urn:microsoft.com/office/officeart/2005/8/layout/hProcess7"/>
    <dgm:cxn modelId="{26DFE302-E7DD-4B37-99E2-6233AA5D40CC}" type="presParOf" srcId="{8A49CAB1-84C6-4589-8DD2-097651A2E92E}" destId="{5BC7CEE0-6234-4042-85C5-430E1ED2DFB7}" srcOrd="0" destOrd="0" presId="urn:microsoft.com/office/officeart/2005/8/layout/hProcess7"/>
    <dgm:cxn modelId="{D77FA0D0-109B-496E-BC69-FB47642973CC}" type="presParOf" srcId="{8A49CAB1-84C6-4589-8DD2-097651A2E92E}" destId="{9F1EEB9F-2A13-4AFA-B162-648830E020EC}" srcOrd="1" destOrd="0" presId="urn:microsoft.com/office/officeart/2005/8/layout/hProcess7"/>
    <dgm:cxn modelId="{3309DE5B-C1FA-4AF8-9FB7-808D24D264C5}" type="presParOf" srcId="{8A49CAB1-84C6-4589-8DD2-097651A2E92E}" destId="{016583E8-94D1-4892-963E-E3B0653BB5C3}" srcOrd="2" destOrd="0" presId="urn:microsoft.com/office/officeart/2005/8/layout/hProcess7"/>
    <dgm:cxn modelId="{C09396C4-600C-454F-B59F-28FB8D31DB92}" type="presParOf" srcId="{69F652FE-1341-49C2-93CA-8994A58F2535}" destId="{DE7AB7A0-2D52-4E50-9027-0DE035DBADAB}" srcOrd="9" destOrd="0" presId="urn:microsoft.com/office/officeart/2005/8/layout/hProcess7"/>
    <dgm:cxn modelId="{CA14698C-66B3-441A-B4EB-0CA264193F15}" type="presParOf" srcId="{69F652FE-1341-49C2-93CA-8994A58F2535}" destId="{0F956846-849B-4ADC-A28C-CF96CF6F8B36}" srcOrd="10" destOrd="0" presId="urn:microsoft.com/office/officeart/2005/8/layout/hProcess7"/>
    <dgm:cxn modelId="{08F10353-EC1F-4808-B0AE-159B9498E269}" type="presParOf" srcId="{0F956846-849B-4ADC-A28C-CF96CF6F8B36}" destId="{4EA76688-C8F1-4842-9BBC-5A5E78C50652}" srcOrd="0" destOrd="0" presId="urn:microsoft.com/office/officeart/2005/8/layout/hProcess7"/>
    <dgm:cxn modelId="{88FB42A6-EF49-45F7-8CC4-3D1BA3E06A4B}" type="presParOf" srcId="{0F956846-849B-4ADC-A28C-CF96CF6F8B36}" destId="{29D280CA-E3CC-464E-A97E-2CD0DB7E88E2}" srcOrd="1" destOrd="0" presId="urn:microsoft.com/office/officeart/2005/8/layout/hProcess7"/>
    <dgm:cxn modelId="{7A88AB44-E6D0-4ADB-8311-3BFB00C7D6E1}" type="presParOf" srcId="{0F956846-849B-4ADC-A28C-CF96CF6F8B36}" destId="{ACC8D26A-CCED-4DA6-8CC3-61A3D7C7C925}" srcOrd="2" destOrd="0" presId="urn:microsoft.com/office/officeart/2005/8/layout/hProcess7"/>
    <dgm:cxn modelId="{05C94B2F-87A0-405E-93EA-0FF7375E4143}" type="presParOf" srcId="{69F652FE-1341-49C2-93CA-8994A58F2535}" destId="{3299C9A2-E076-4B4A-B44E-1277296E2257}" srcOrd="11" destOrd="0" presId="urn:microsoft.com/office/officeart/2005/8/layout/hProcess7"/>
    <dgm:cxn modelId="{B1CDD427-9867-44F1-B05D-9239E23DD946}" type="presParOf" srcId="{69F652FE-1341-49C2-93CA-8994A58F2535}" destId="{B4FE5B05-E8D3-4BDD-9C0E-502C92D9B1D8}" srcOrd="12" destOrd="0" presId="urn:microsoft.com/office/officeart/2005/8/layout/hProcess7"/>
    <dgm:cxn modelId="{F8E87866-DD1A-4DA8-A4E0-425DFE6F02F6}" type="presParOf" srcId="{B4FE5B05-E8D3-4BDD-9C0E-502C92D9B1D8}" destId="{A24E0927-9A4D-4091-9409-57392A1473FB}" srcOrd="0" destOrd="0" presId="urn:microsoft.com/office/officeart/2005/8/layout/hProcess7"/>
    <dgm:cxn modelId="{FED26B0C-F828-427C-8498-E4BBAB3496AA}" type="presParOf" srcId="{B4FE5B05-E8D3-4BDD-9C0E-502C92D9B1D8}" destId="{245F74E9-D4B6-45C9-9394-C9CC1B1E7D9A}" srcOrd="1" destOrd="0" presId="urn:microsoft.com/office/officeart/2005/8/layout/hProcess7"/>
    <dgm:cxn modelId="{C923CA72-0D71-4662-A6EC-C2247A901C9D}" type="presParOf" srcId="{B4FE5B05-E8D3-4BDD-9C0E-502C92D9B1D8}" destId="{F59ECE3C-363C-4D26-8565-20D5E8BA13C4}"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6AD29B-6F34-4F21-83F8-53E783533141}" type="doc">
      <dgm:prSet loTypeId="urn:microsoft.com/office/officeart/2008/layout/AscendingPictureAccentProcess" loCatId="process" qsTypeId="urn:microsoft.com/office/officeart/2005/8/quickstyle/simple3" qsCatId="simple" csTypeId="urn:microsoft.com/office/officeart/2005/8/colors/colorful5" csCatId="colorful" phldr="1"/>
      <dgm:spPr/>
      <dgm:t>
        <a:bodyPr/>
        <a:lstStyle/>
        <a:p>
          <a:endParaRPr lang="en-IN"/>
        </a:p>
      </dgm:t>
    </dgm:pt>
    <dgm:pt modelId="{4052139B-C2DD-4C5A-BA6F-79BE4909C896}">
      <dgm:prSet phldrT="[Text]" custT="1"/>
      <dgm:spPr/>
      <dgm:t>
        <a:bodyPr/>
        <a:lstStyle/>
        <a:p>
          <a:r>
            <a:rPr lang="en-IN" sz="1100" b="1" dirty="0"/>
            <a:t>Treatment to be prescribed by a Doctor</a:t>
          </a:r>
        </a:p>
      </dgm:t>
    </dgm:pt>
    <dgm:pt modelId="{2EFA2114-EA42-44A8-B3FB-42AD771FD01A}" type="parTrans" cxnId="{673650A0-F077-40A4-8C87-E55498F391E1}">
      <dgm:prSet/>
      <dgm:spPr/>
      <dgm:t>
        <a:bodyPr/>
        <a:lstStyle/>
        <a:p>
          <a:endParaRPr lang="en-IN"/>
        </a:p>
      </dgm:t>
    </dgm:pt>
    <dgm:pt modelId="{7B3E47A8-DAAE-4FA7-A823-76BEF5D3913B}" type="sibTrans" cxnId="{673650A0-F077-40A4-8C87-E55498F391E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IN" sz="2400"/>
        </a:p>
      </dgm:t>
    </dgm:pt>
    <dgm:pt modelId="{49BDDD9F-9AB1-4F9F-ABEB-87909BD4D74E}">
      <dgm:prSet custT="1"/>
      <dgm:spPr/>
      <dgm:t>
        <a:bodyPr/>
        <a:lstStyle/>
        <a:p>
          <a:r>
            <a:rPr lang="en-IN" sz="1100" b="1" dirty="0"/>
            <a:t>Suitable treatment support method to be decided</a:t>
          </a:r>
        </a:p>
      </dgm:t>
    </dgm:pt>
    <dgm:pt modelId="{DA04FF91-91E4-43DB-A5C1-3DFB8110EF25}" type="parTrans" cxnId="{0ECC9554-B887-408F-83B3-99CA8ABCE1B4}">
      <dgm:prSet/>
      <dgm:spPr/>
      <dgm:t>
        <a:bodyPr/>
        <a:lstStyle/>
        <a:p>
          <a:endParaRPr lang="en-IN"/>
        </a:p>
      </dgm:t>
    </dgm:pt>
    <dgm:pt modelId="{D6B1CEB0-4892-49E8-87C0-040B81897951}" type="sibTrans" cxnId="{0ECC9554-B887-408F-83B3-99CA8ABCE1B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55000" r="-55000"/>
          </a:stretch>
        </a:blipFill>
      </dgm:spPr>
      <dgm:t>
        <a:bodyPr/>
        <a:lstStyle/>
        <a:p>
          <a:endParaRPr lang="en-IN" sz="2400"/>
        </a:p>
      </dgm:t>
    </dgm:pt>
    <dgm:pt modelId="{46B577E2-007E-443B-9C1B-3E39E725E1F8}">
      <dgm:prSet custT="1"/>
      <dgm:spPr/>
      <dgm:t>
        <a:bodyPr/>
        <a:lstStyle/>
        <a:p>
          <a:r>
            <a:rPr lang="en-IN" sz="1100" b="1" dirty="0"/>
            <a:t>Drug strips handed over to treatment supporter</a:t>
          </a:r>
        </a:p>
      </dgm:t>
    </dgm:pt>
    <dgm:pt modelId="{4F25A8D7-37A2-4B5F-B394-6E905D5CFDD8}" type="parTrans" cxnId="{1D3391A5-BF3C-4FAB-A0CA-C3D4FA8C25F8}">
      <dgm:prSet/>
      <dgm:spPr/>
      <dgm:t>
        <a:bodyPr/>
        <a:lstStyle/>
        <a:p>
          <a:endParaRPr lang="en-IN"/>
        </a:p>
      </dgm:t>
    </dgm:pt>
    <dgm:pt modelId="{85620C8D-B517-47C7-9CED-584271B19311}" type="sibTrans" cxnId="{1D3391A5-BF3C-4FAB-A0CA-C3D4FA8C25F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IN" sz="2400"/>
        </a:p>
      </dgm:t>
    </dgm:pt>
    <dgm:pt modelId="{7DDA65BE-F825-470A-A2C1-C77C2358D934}">
      <dgm:prSet custT="1"/>
      <dgm:spPr/>
      <dgm:t>
        <a:bodyPr/>
        <a:lstStyle/>
        <a:p>
          <a:r>
            <a:rPr lang="en-IN" sz="1100" b="1" dirty="0"/>
            <a:t>Successful treatment outcome</a:t>
          </a:r>
        </a:p>
      </dgm:t>
    </dgm:pt>
    <dgm:pt modelId="{656E2371-7D5E-4B36-B0BB-B4D73422BCC9}" type="parTrans" cxnId="{30E8803A-B4CD-4285-9D2D-8689A24A7619}">
      <dgm:prSet/>
      <dgm:spPr/>
      <dgm:t>
        <a:bodyPr/>
        <a:lstStyle/>
        <a:p>
          <a:endParaRPr lang="en-IN"/>
        </a:p>
      </dgm:t>
    </dgm:pt>
    <dgm:pt modelId="{A9A281C3-583B-4BC1-A32D-BB5F9C7CA683}" type="sibTrans" cxnId="{30E8803A-B4CD-4285-9D2D-8689A24A761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t>
        <a:bodyPr/>
        <a:lstStyle/>
        <a:p>
          <a:endParaRPr lang="en-IN" sz="2400"/>
        </a:p>
      </dgm:t>
    </dgm:pt>
    <dgm:pt modelId="{104CD81A-27B0-4AA3-B798-E7F05D463B0B}">
      <dgm:prSet custT="1"/>
      <dgm:spPr/>
      <dgm:t>
        <a:bodyPr/>
        <a:lstStyle/>
        <a:p>
          <a:r>
            <a:rPr lang="en-IN" sz="1100" b="1" dirty="0"/>
            <a:t>Treatment support to patient &amp; monitoring</a:t>
          </a:r>
        </a:p>
      </dgm:t>
    </dgm:pt>
    <dgm:pt modelId="{AAFE8F1E-931E-433D-BD28-CB6F20925E55}" type="parTrans" cxnId="{00AE7601-A192-4043-9066-132DD42278C3}">
      <dgm:prSet/>
      <dgm:spPr/>
      <dgm:t>
        <a:bodyPr/>
        <a:lstStyle/>
        <a:p>
          <a:endParaRPr lang="en-IN"/>
        </a:p>
      </dgm:t>
    </dgm:pt>
    <dgm:pt modelId="{7A5F6293-C1CA-4F0C-8E1A-8DDC455F3CA1}" type="sibTrans" cxnId="{00AE7601-A192-4043-9066-132DD42278C3}">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t>
        <a:bodyPr/>
        <a:lstStyle/>
        <a:p>
          <a:endParaRPr lang="en-IN"/>
        </a:p>
      </dgm:t>
    </dgm:pt>
    <dgm:pt modelId="{A47711F8-723A-4771-9250-1AFA734AF1EC}">
      <dgm:prSet custT="1"/>
      <dgm:spPr/>
      <dgm:t>
        <a:bodyPr/>
        <a:lstStyle/>
        <a:p>
          <a:r>
            <a:rPr lang="en-IN" sz="1100" b="1" dirty="0"/>
            <a:t>Monthly clinical follow-up</a:t>
          </a:r>
        </a:p>
      </dgm:t>
    </dgm:pt>
    <dgm:pt modelId="{0046B87D-0B84-474A-A8AE-0140DDA258D1}" type="parTrans" cxnId="{5F7C574B-BBC5-4CF3-848E-8A349AE5D952}">
      <dgm:prSet/>
      <dgm:spPr/>
      <dgm:t>
        <a:bodyPr/>
        <a:lstStyle/>
        <a:p>
          <a:endParaRPr lang="en-IN"/>
        </a:p>
      </dgm:t>
    </dgm:pt>
    <dgm:pt modelId="{E8E384F9-70D9-4181-85EB-1F2248AF11A9}" type="sibTrans" cxnId="{5F7C574B-BBC5-4CF3-848E-8A349AE5D952}">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t>
        <a:bodyPr/>
        <a:lstStyle/>
        <a:p>
          <a:endParaRPr lang="en-IN"/>
        </a:p>
      </dgm:t>
    </dgm:pt>
    <dgm:pt modelId="{A8528E37-7C90-4C19-9F23-4109F1069424}" type="pres">
      <dgm:prSet presAssocID="{056AD29B-6F34-4F21-83F8-53E783533141}" presName="Name0" presStyleCnt="0">
        <dgm:presLayoutVars>
          <dgm:chMax val="7"/>
          <dgm:chPref val="7"/>
          <dgm:dir/>
        </dgm:presLayoutVars>
      </dgm:prSet>
      <dgm:spPr/>
    </dgm:pt>
    <dgm:pt modelId="{D9089AE1-3993-4B3D-9E97-777E13B8EB27}" type="pres">
      <dgm:prSet presAssocID="{056AD29B-6F34-4F21-83F8-53E783533141}" presName="dot1" presStyleLbl="alignNode1" presStyleIdx="0" presStyleCnt="17"/>
      <dgm:spPr/>
    </dgm:pt>
    <dgm:pt modelId="{1B300166-02EB-4941-91FC-8CD0DE547E74}" type="pres">
      <dgm:prSet presAssocID="{056AD29B-6F34-4F21-83F8-53E783533141}" presName="dot2" presStyleLbl="alignNode1" presStyleIdx="1" presStyleCnt="17"/>
      <dgm:spPr/>
    </dgm:pt>
    <dgm:pt modelId="{80A301B7-17E6-4EF3-BDBD-BDD866FCE012}" type="pres">
      <dgm:prSet presAssocID="{056AD29B-6F34-4F21-83F8-53E783533141}" presName="dot3" presStyleLbl="alignNode1" presStyleIdx="2" presStyleCnt="17"/>
      <dgm:spPr/>
    </dgm:pt>
    <dgm:pt modelId="{7BD8956E-75B6-4D03-8A13-25920F3A60C3}" type="pres">
      <dgm:prSet presAssocID="{056AD29B-6F34-4F21-83F8-53E783533141}" presName="dot4" presStyleLbl="alignNode1" presStyleIdx="3" presStyleCnt="17"/>
      <dgm:spPr/>
    </dgm:pt>
    <dgm:pt modelId="{067436D1-1D5D-48A7-8AC2-D761CE5045C2}" type="pres">
      <dgm:prSet presAssocID="{056AD29B-6F34-4F21-83F8-53E783533141}" presName="dot5" presStyleLbl="alignNode1" presStyleIdx="4" presStyleCnt="17"/>
      <dgm:spPr/>
    </dgm:pt>
    <dgm:pt modelId="{94C8DFEE-9833-418B-BC55-8BEEA40340A9}" type="pres">
      <dgm:prSet presAssocID="{056AD29B-6F34-4F21-83F8-53E783533141}" presName="dot6" presStyleLbl="alignNode1" presStyleIdx="5" presStyleCnt="17"/>
      <dgm:spPr/>
    </dgm:pt>
    <dgm:pt modelId="{C9749603-D40C-4B0D-9AB0-621F5AAE075B}" type="pres">
      <dgm:prSet presAssocID="{056AD29B-6F34-4F21-83F8-53E783533141}" presName="dot7" presStyleLbl="alignNode1" presStyleIdx="6" presStyleCnt="17"/>
      <dgm:spPr/>
    </dgm:pt>
    <dgm:pt modelId="{F2400C69-5B72-423F-9ED4-8F6933B620F7}" type="pres">
      <dgm:prSet presAssocID="{056AD29B-6F34-4F21-83F8-53E783533141}" presName="dot8" presStyleLbl="alignNode1" presStyleIdx="7" presStyleCnt="17"/>
      <dgm:spPr/>
    </dgm:pt>
    <dgm:pt modelId="{4AE143F2-86BF-44AD-9F9C-652CEC7A092B}" type="pres">
      <dgm:prSet presAssocID="{056AD29B-6F34-4F21-83F8-53E783533141}" presName="dot9" presStyleLbl="alignNode1" presStyleIdx="8" presStyleCnt="17"/>
      <dgm:spPr/>
    </dgm:pt>
    <dgm:pt modelId="{65BDB1CC-EB7B-45EC-B7BB-7BCC57E2D929}" type="pres">
      <dgm:prSet presAssocID="{056AD29B-6F34-4F21-83F8-53E783533141}" presName="dot10" presStyleLbl="alignNode1" presStyleIdx="9" presStyleCnt="17"/>
      <dgm:spPr/>
    </dgm:pt>
    <dgm:pt modelId="{F0A69213-96D4-47A6-B2A7-B941FAECFDC1}" type="pres">
      <dgm:prSet presAssocID="{056AD29B-6F34-4F21-83F8-53E783533141}" presName="dotArrow1" presStyleLbl="alignNode1" presStyleIdx="10" presStyleCnt="17"/>
      <dgm:spPr/>
    </dgm:pt>
    <dgm:pt modelId="{843EC7FD-D8B2-4843-BD9A-4D86E3828475}" type="pres">
      <dgm:prSet presAssocID="{056AD29B-6F34-4F21-83F8-53E783533141}" presName="dotArrow2" presStyleLbl="alignNode1" presStyleIdx="11" presStyleCnt="17"/>
      <dgm:spPr/>
    </dgm:pt>
    <dgm:pt modelId="{1E20819D-A214-40BF-8C35-63A94692E64C}" type="pres">
      <dgm:prSet presAssocID="{056AD29B-6F34-4F21-83F8-53E783533141}" presName="dotArrow3" presStyleLbl="alignNode1" presStyleIdx="12" presStyleCnt="17"/>
      <dgm:spPr/>
    </dgm:pt>
    <dgm:pt modelId="{557FD9F7-3FBD-421C-A1FA-344EDB450E7F}" type="pres">
      <dgm:prSet presAssocID="{056AD29B-6F34-4F21-83F8-53E783533141}" presName="dotArrow4" presStyleLbl="alignNode1" presStyleIdx="13" presStyleCnt="17"/>
      <dgm:spPr/>
    </dgm:pt>
    <dgm:pt modelId="{847A541C-5D66-40D1-BFAC-AF2C36E557E2}" type="pres">
      <dgm:prSet presAssocID="{056AD29B-6F34-4F21-83F8-53E783533141}" presName="dotArrow5" presStyleLbl="alignNode1" presStyleIdx="14" presStyleCnt="17"/>
      <dgm:spPr/>
    </dgm:pt>
    <dgm:pt modelId="{2AFADF80-D576-4A5D-9D85-06712C9210CE}" type="pres">
      <dgm:prSet presAssocID="{056AD29B-6F34-4F21-83F8-53E783533141}" presName="dotArrow6" presStyleLbl="alignNode1" presStyleIdx="15" presStyleCnt="17"/>
      <dgm:spPr/>
    </dgm:pt>
    <dgm:pt modelId="{ADC6C949-A50B-43A3-9546-907C3AC7BB40}" type="pres">
      <dgm:prSet presAssocID="{056AD29B-6F34-4F21-83F8-53E783533141}" presName="dotArrow7" presStyleLbl="alignNode1" presStyleIdx="16" presStyleCnt="17"/>
      <dgm:spPr/>
    </dgm:pt>
    <dgm:pt modelId="{03565B33-4B33-41F4-B315-150CBEE1AD5E}" type="pres">
      <dgm:prSet presAssocID="{4052139B-C2DD-4C5A-BA6F-79BE4909C896}" presName="parTx1" presStyleLbl="node1" presStyleIdx="0" presStyleCnt="6"/>
      <dgm:spPr/>
    </dgm:pt>
    <dgm:pt modelId="{4E707291-F612-4DE2-858F-C544BFB2D88D}" type="pres">
      <dgm:prSet presAssocID="{7B3E47A8-DAAE-4FA7-A823-76BEF5D3913B}" presName="picture1" presStyleCnt="0"/>
      <dgm:spPr/>
    </dgm:pt>
    <dgm:pt modelId="{9B86F8EF-97DB-4EF3-945B-301BF30B67C5}" type="pres">
      <dgm:prSet presAssocID="{7B3E47A8-DAAE-4FA7-A823-76BEF5D3913B}" presName="imageRepeatNode" presStyleLbl="fgImgPlace1" presStyleIdx="0" presStyleCnt="6"/>
      <dgm:spPr/>
    </dgm:pt>
    <dgm:pt modelId="{1BE449D8-7BAB-4DA7-A6D6-223F064E31B6}" type="pres">
      <dgm:prSet presAssocID="{49BDDD9F-9AB1-4F9F-ABEB-87909BD4D74E}" presName="parTx2" presStyleLbl="node1" presStyleIdx="1" presStyleCnt="6"/>
      <dgm:spPr/>
    </dgm:pt>
    <dgm:pt modelId="{E1925F15-EB1F-4089-AB66-E74F68D39768}" type="pres">
      <dgm:prSet presAssocID="{D6B1CEB0-4892-49E8-87C0-040B81897951}" presName="picture2" presStyleCnt="0"/>
      <dgm:spPr/>
    </dgm:pt>
    <dgm:pt modelId="{5FCECD29-D970-40D3-B334-E4EDDCD99227}" type="pres">
      <dgm:prSet presAssocID="{D6B1CEB0-4892-49E8-87C0-040B81897951}" presName="imageRepeatNode" presStyleLbl="fgImgPlace1" presStyleIdx="1" presStyleCnt="6"/>
      <dgm:spPr/>
    </dgm:pt>
    <dgm:pt modelId="{566C81C6-BB5C-4E8B-9792-0C6BA3C3851A}" type="pres">
      <dgm:prSet presAssocID="{46B577E2-007E-443B-9C1B-3E39E725E1F8}" presName="parTx3" presStyleLbl="node1" presStyleIdx="2" presStyleCnt="6"/>
      <dgm:spPr/>
    </dgm:pt>
    <dgm:pt modelId="{D6FDF60F-0579-4DBC-A2C7-12E30C482855}" type="pres">
      <dgm:prSet presAssocID="{85620C8D-B517-47C7-9CED-584271B19311}" presName="picture3" presStyleCnt="0"/>
      <dgm:spPr/>
    </dgm:pt>
    <dgm:pt modelId="{497BADF9-B0C3-4ED6-AC3F-27CE2E8AB5D7}" type="pres">
      <dgm:prSet presAssocID="{85620C8D-B517-47C7-9CED-584271B19311}" presName="imageRepeatNode" presStyleLbl="fgImgPlace1" presStyleIdx="2" presStyleCnt="6"/>
      <dgm:spPr/>
    </dgm:pt>
    <dgm:pt modelId="{15D84B01-34A1-4B83-834A-53321D9BBF75}" type="pres">
      <dgm:prSet presAssocID="{104CD81A-27B0-4AA3-B798-E7F05D463B0B}" presName="parTx4" presStyleLbl="node1" presStyleIdx="3" presStyleCnt="6"/>
      <dgm:spPr/>
    </dgm:pt>
    <dgm:pt modelId="{6C6F1886-5FB7-4DD3-9AF7-474C161623DA}" type="pres">
      <dgm:prSet presAssocID="{7A5F6293-C1CA-4F0C-8E1A-8DDC455F3CA1}" presName="picture4" presStyleCnt="0"/>
      <dgm:spPr/>
    </dgm:pt>
    <dgm:pt modelId="{DE9CB39B-F16E-457B-B4D8-DB346CF698AC}" type="pres">
      <dgm:prSet presAssocID="{7A5F6293-C1CA-4F0C-8E1A-8DDC455F3CA1}" presName="imageRepeatNode" presStyleLbl="fgImgPlace1" presStyleIdx="3" presStyleCnt="6" custScaleX="87906" custScaleY="79623" custLinFactNeighborY="0"/>
      <dgm:spPr/>
    </dgm:pt>
    <dgm:pt modelId="{442384CF-4037-418B-9549-A74EA42510D0}" type="pres">
      <dgm:prSet presAssocID="{A47711F8-723A-4771-9250-1AFA734AF1EC}" presName="parTx5" presStyleLbl="node1" presStyleIdx="4" presStyleCnt="6"/>
      <dgm:spPr/>
    </dgm:pt>
    <dgm:pt modelId="{752A24D7-A789-4793-A795-59F1B7BCD7B0}" type="pres">
      <dgm:prSet presAssocID="{E8E384F9-70D9-4181-85EB-1F2248AF11A9}" presName="picture5" presStyleCnt="0"/>
      <dgm:spPr/>
    </dgm:pt>
    <dgm:pt modelId="{7A0C250A-5334-42BB-9B45-505F2610BCB0}" type="pres">
      <dgm:prSet presAssocID="{E8E384F9-70D9-4181-85EB-1F2248AF11A9}" presName="imageRepeatNode" presStyleLbl="fgImgPlace1" presStyleIdx="4" presStyleCnt="6"/>
      <dgm:spPr/>
    </dgm:pt>
    <dgm:pt modelId="{8C772EDA-A9B1-4900-A5F3-A65A32611FF7}" type="pres">
      <dgm:prSet presAssocID="{7DDA65BE-F825-470A-A2C1-C77C2358D934}" presName="parTx6" presStyleLbl="node1" presStyleIdx="5" presStyleCnt="6"/>
      <dgm:spPr/>
    </dgm:pt>
    <dgm:pt modelId="{C3E82189-0F4B-470B-BEF0-159929E67B56}" type="pres">
      <dgm:prSet presAssocID="{A9A281C3-583B-4BC1-A32D-BB5F9C7CA683}" presName="picture6" presStyleCnt="0"/>
      <dgm:spPr/>
    </dgm:pt>
    <dgm:pt modelId="{B375B974-38CB-4F72-8CA2-BF99E479EDE9}" type="pres">
      <dgm:prSet presAssocID="{A9A281C3-583B-4BC1-A32D-BB5F9C7CA683}" presName="imageRepeatNode" presStyleLbl="fgImgPlace1" presStyleIdx="5" presStyleCnt="6"/>
      <dgm:spPr/>
    </dgm:pt>
  </dgm:ptLst>
  <dgm:cxnLst>
    <dgm:cxn modelId="{00AE7601-A192-4043-9066-132DD42278C3}" srcId="{056AD29B-6F34-4F21-83F8-53E783533141}" destId="{104CD81A-27B0-4AA3-B798-E7F05D463B0B}" srcOrd="3" destOrd="0" parTransId="{AAFE8F1E-931E-433D-BD28-CB6F20925E55}" sibTransId="{7A5F6293-C1CA-4F0C-8E1A-8DDC455F3CA1}"/>
    <dgm:cxn modelId="{30E8803A-B4CD-4285-9D2D-8689A24A7619}" srcId="{056AD29B-6F34-4F21-83F8-53E783533141}" destId="{7DDA65BE-F825-470A-A2C1-C77C2358D934}" srcOrd="5" destOrd="0" parTransId="{656E2371-7D5E-4B36-B0BB-B4D73422BCC9}" sibTransId="{A9A281C3-583B-4BC1-A32D-BB5F9C7CA683}"/>
    <dgm:cxn modelId="{5F7C574B-BBC5-4CF3-848E-8A349AE5D952}" srcId="{056AD29B-6F34-4F21-83F8-53E783533141}" destId="{A47711F8-723A-4771-9250-1AFA734AF1EC}" srcOrd="4" destOrd="0" parTransId="{0046B87D-0B84-474A-A8AE-0140DDA258D1}" sibTransId="{E8E384F9-70D9-4181-85EB-1F2248AF11A9}"/>
    <dgm:cxn modelId="{0ECC9554-B887-408F-83B3-99CA8ABCE1B4}" srcId="{056AD29B-6F34-4F21-83F8-53E783533141}" destId="{49BDDD9F-9AB1-4F9F-ABEB-87909BD4D74E}" srcOrd="1" destOrd="0" parTransId="{DA04FF91-91E4-43DB-A5C1-3DFB8110EF25}" sibTransId="{D6B1CEB0-4892-49E8-87C0-040B81897951}"/>
    <dgm:cxn modelId="{85B61758-7956-49F0-9C57-E2603A6755E8}" type="presOf" srcId="{46B577E2-007E-443B-9C1B-3E39E725E1F8}" destId="{566C81C6-BB5C-4E8B-9792-0C6BA3C3851A}" srcOrd="0" destOrd="0" presId="urn:microsoft.com/office/officeart/2008/layout/AscendingPictureAccentProcess"/>
    <dgm:cxn modelId="{59DC967A-930B-47DD-99C4-0286633B11C4}" type="presOf" srcId="{A9A281C3-583B-4BC1-A32D-BB5F9C7CA683}" destId="{B375B974-38CB-4F72-8CA2-BF99E479EDE9}" srcOrd="0" destOrd="0" presId="urn:microsoft.com/office/officeart/2008/layout/AscendingPictureAccentProcess"/>
    <dgm:cxn modelId="{88155580-003F-418D-870E-94137E4EE918}" type="presOf" srcId="{85620C8D-B517-47C7-9CED-584271B19311}" destId="{497BADF9-B0C3-4ED6-AC3F-27CE2E8AB5D7}" srcOrd="0" destOrd="0" presId="urn:microsoft.com/office/officeart/2008/layout/AscendingPictureAccentProcess"/>
    <dgm:cxn modelId="{03C8FB99-3F37-4F0A-B719-D009B7A8D6E3}" type="presOf" srcId="{7B3E47A8-DAAE-4FA7-A823-76BEF5D3913B}" destId="{9B86F8EF-97DB-4EF3-945B-301BF30B67C5}" srcOrd="0" destOrd="0" presId="urn:microsoft.com/office/officeart/2008/layout/AscendingPictureAccentProcess"/>
    <dgm:cxn modelId="{59F7969A-0EAB-4A79-A7A2-FE6DA869CDEA}" type="presOf" srcId="{A47711F8-723A-4771-9250-1AFA734AF1EC}" destId="{442384CF-4037-418B-9549-A74EA42510D0}" srcOrd="0" destOrd="0" presId="urn:microsoft.com/office/officeart/2008/layout/AscendingPictureAccentProcess"/>
    <dgm:cxn modelId="{673650A0-F077-40A4-8C87-E55498F391E1}" srcId="{056AD29B-6F34-4F21-83F8-53E783533141}" destId="{4052139B-C2DD-4C5A-BA6F-79BE4909C896}" srcOrd="0" destOrd="0" parTransId="{2EFA2114-EA42-44A8-B3FB-42AD771FD01A}" sibTransId="{7B3E47A8-DAAE-4FA7-A823-76BEF5D3913B}"/>
    <dgm:cxn modelId="{1D3391A5-BF3C-4FAB-A0CA-C3D4FA8C25F8}" srcId="{056AD29B-6F34-4F21-83F8-53E783533141}" destId="{46B577E2-007E-443B-9C1B-3E39E725E1F8}" srcOrd="2" destOrd="0" parTransId="{4F25A8D7-37A2-4B5F-B394-6E905D5CFDD8}" sibTransId="{85620C8D-B517-47C7-9CED-584271B19311}"/>
    <dgm:cxn modelId="{5EF542A6-7CF0-4E2A-8D0E-4C8B12817032}" type="presOf" srcId="{49BDDD9F-9AB1-4F9F-ABEB-87909BD4D74E}" destId="{1BE449D8-7BAB-4DA7-A6D6-223F064E31B6}" srcOrd="0" destOrd="0" presId="urn:microsoft.com/office/officeart/2008/layout/AscendingPictureAccentProcess"/>
    <dgm:cxn modelId="{EC0F5BAF-68F6-4895-A9A6-3BC2D5B3BFC4}" type="presOf" srcId="{4052139B-C2DD-4C5A-BA6F-79BE4909C896}" destId="{03565B33-4B33-41F4-B315-150CBEE1AD5E}" srcOrd="0" destOrd="0" presId="urn:microsoft.com/office/officeart/2008/layout/AscendingPictureAccentProcess"/>
    <dgm:cxn modelId="{E1D9B8B4-3D7E-44F2-8507-10FF45C82534}" type="presOf" srcId="{E8E384F9-70D9-4181-85EB-1F2248AF11A9}" destId="{7A0C250A-5334-42BB-9B45-505F2610BCB0}" srcOrd="0" destOrd="0" presId="urn:microsoft.com/office/officeart/2008/layout/AscendingPictureAccentProcess"/>
    <dgm:cxn modelId="{2D5231D4-9307-454E-9061-CCA056F215C1}" type="presOf" srcId="{D6B1CEB0-4892-49E8-87C0-040B81897951}" destId="{5FCECD29-D970-40D3-B334-E4EDDCD99227}" srcOrd="0" destOrd="0" presId="urn:microsoft.com/office/officeart/2008/layout/AscendingPictureAccentProcess"/>
    <dgm:cxn modelId="{73D5B1EE-03DD-40E0-AFBD-31288B4A2500}" type="presOf" srcId="{7A5F6293-C1CA-4F0C-8E1A-8DDC455F3CA1}" destId="{DE9CB39B-F16E-457B-B4D8-DB346CF698AC}" srcOrd="0" destOrd="0" presId="urn:microsoft.com/office/officeart/2008/layout/AscendingPictureAccentProcess"/>
    <dgm:cxn modelId="{CD859AF4-2B5A-466D-B043-FF9598FFF77C}" type="presOf" srcId="{7DDA65BE-F825-470A-A2C1-C77C2358D934}" destId="{8C772EDA-A9B1-4900-A5F3-A65A32611FF7}" srcOrd="0" destOrd="0" presId="urn:microsoft.com/office/officeart/2008/layout/AscendingPictureAccentProcess"/>
    <dgm:cxn modelId="{5CFD25F5-C2FA-4F0D-81A9-6697322BF2A3}" type="presOf" srcId="{056AD29B-6F34-4F21-83F8-53E783533141}" destId="{A8528E37-7C90-4C19-9F23-4109F1069424}" srcOrd="0" destOrd="0" presId="urn:microsoft.com/office/officeart/2008/layout/AscendingPictureAccentProcess"/>
    <dgm:cxn modelId="{B54C31FE-5FA2-401A-80AD-AE37A6078648}" type="presOf" srcId="{104CD81A-27B0-4AA3-B798-E7F05D463B0B}" destId="{15D84B01-34A1-4B83-834A-53321D9BBF75}" srcOrd="0" destOrd="0" presId="urn:microsoft.com/office/officeart/2008/layout/AscendingPictureAccentProcess"/>
    <dgm:cxn modelId="{E9BF9CD1-B918-4F65-B3F8-9E89298AE636}" type="presParOf" srcId="{A8528E37-7C90-4C19-9F23-4109F1069424}" destId="{D9089AE1-3993-4B3D-9E97-777E13B8EB27}" srcOrd="0" destOrd="0" presId="urn:microsoft.com/office/officeart/2008/layout/AscendingPictureAccentProcess"/>
    <dgm:cxn modelId="{F16C85D8-4815-4224-969A-2632342E955A}" type="presParOf" srcId="{A8528E37-7C90-4C19-9F23-4109F1069424}" destId="{1B300166-02EB-4941-91FC-8CD0DE547E74}" srcOrd="1" destOrd="0" presId="urn:microsoft.com/office/officeart/2008/layout/AscendingPictureAccentProcess"/>
    <dgm:cxn modelId="{56D47B1F-1ACD-4910-B7A8-6D2065AAC494}" type="presParOf" srcId="{A8528E37-7C90-4C19-9F23-4109F1069424}" destId="{80A301B7-17E6-4EF3-BDBD-BDD866FCE012}" srcOrd="2" destOrd="0" presId="urn:microsoft.com/office/officeart/2008/layout/AscendingPictureAccentProcess"/>
    <dgm:cxn modelId="{E4D84303-2DAC-4943-9357-5DC33AFD791C}" type="presParOf" srcId="{A8528E37-7C90-4C19-9F23-4109F1069424}" destId="{7BD8956E-75B6-4D03-8A13-25920F3A60C3}" srcOrd="3" destOrd="0" presId="urn:microsoft.com/office/officeart/2008/layout/AscendingPictureAccentProcess"/>
    <dgm:cxn modelId="{54C33DE4-822B-45DF-A3AC-6D9D5ADE8963}" type="presParOf" srcId="{A8528E37-7C90-4C19-9F23-4109F1069424}" destId="{067436D1-1D5D-48A7-8AC2-D761CE5045C2}" srcOrd="4" destOrd="0" presId="urn:microsoft.com/office/officeart/2008/layout/AscendingPictureAccentProcess"/>
    <dgm:cxn modelId="{046ABF68-D63B-4A82-B21F-D20E50B6E8D9}" type="presParOf" srcId="{A8528E37-7C90-4C19-9F23-4109F1069424}" destId="{94C8DFEE-9833-418B-BC55-8BEEA40340A9}" srcOrd="5" destOrd="0" presId="urn:microsoft.com/office/officeart/2008/layout/AscendingPictureAccentProcess"/>
    <dgm:cxn modelId="{BA69C83D-AAE8-4846-9C75-2FBA77800308}" type="presParOf" srcId="{A8528E37-7C90-4C19-9F23-4109F1069424}" destId="{C9749603-D40C-4B0D-9AB0-621F5AAE075B}" srcOrd="6" destOrd="0" presId="urn:microsoft.com/office/officeart/2008/layout/AscendingPictureAccentProcess"/>
    <dgm:cxn modelId="{6438E5FF-A2AF-478B-B9A0-DAC29D08E2D5}" type="presParOf" srcId="{A8528E37-7C90-4C19-9F23-4109F1069424}" destId="{F2400C69-5B72-423F-9ED4-8F6933B620F7}" srcOrd="7" destOrd="0" presId="urn:microsoft.com/office/officeart/2008/layout/AscendingPictureAccentProcess"/>
    <dgm:cxn modelId="{74ED3102-0223-4EA8-A14E-570ED1BE9125}" type="presParOf" srcId="{A8528E37-7C90-4C19-9F23-4109F1069424}" destId="{4AE143F2-86BF-44AD-9F9C-652CEC7A092B}" srcOrd="8" destOrd="0" presId="urn:microsoft.com/office/officeart/2008/layout/AscendingPictureAccentProcess"/>
    <dgm:cxn modelId="{37EE1553-E093-4403-96A3-C6250D828324}" type="presParOf" srcId="{A8528E37-7C90-4C19-9F23-4109F1069424}" destId="{65BDB1CC-EB7B-45EC-B7BB-7BCC57E2D929}" srcOrd="9" destOrd="0" presId="urn:microsoft.com/office/officeart/2008/layout/AscendingPictureAccentProcess"/>
    <dgm:cxn modelId="{C44BDCBD-270C-4902-BA46-E112D840CCF1}" type="presParOf" srcId="{A8528E37-7C90-4C19-9F23-4109F1069424}" destId="{F0A69213-96D4-47A6-B2A7-B941FAECFDC1}" srcOrd="10" destOrd="0" presId="urn:microsoft.com/office/officeart/2008/layout/AscendingPictureAccentProcess"/>
    <dgm:cxn modelId="{57023081-9594-4D40-BDB4-2F47FB56F220}" type="presParOf" srcId="{A8528E37-7C90-4C19-9F23-4109F1069424}" destId="{843EC7FD-D8B2-4843-BD9A-4D86E3828475}" srcOrd="11" destOrd="0" presId="urn:microsoft.com/office/officeart/2008/layout/AscendingPictureAccentProcess"/>
    <dgm:cxn modelId="{8F421EC2-4ED2-4353-A465-F434C936BE36}" type="presParOf" srcId="{A8528E37-7C90-4C19-9F23-4109F1069424}" destId="{1E20819D-A214-40BF-8C35-63A94692E64C}" srcOrd="12" destOrd="0" presId="urn:microsoft.com/office/officeart/2008/layout/AscendingPictureAccentProcess"/>
    <dgm:cxn modelId="{34F4C9AE-D21B-4F92-B51E-5F23B92B763E}" type="presParOf" srcId="{A8528E37-7C90-4C19-9F23-4109F1069424}" destId="{557FD9F7-3FBD-421C-A1FA-344EDB450E7F}" srcOrd="13" destOrd="0" presId="urn:microsoft.com/office/officeart/2008/layout/AscendingPictureAccentProcess"/>
    <dgm:cxn modelId="{6D39E589-3044-4A19-9AA0-361D73BCB50C}" type="presParOf" srcId="{A8528E37-7C90-4C19-9F23-4109F1069424}" destId="{847A541C-5D66-40D1-BFAC-AF2C36E557E2}" srcOrd="14" destOrd="0" presId="urn:microsoft.com/office/officeart/2008/layout/AscendingPictureAccentProcess"/>
    <dgm:cxn modelId="{B06C73A4-0355-469E-B280-FFFFD5FA68D5}" type="presParOf" srcId="{A8528E37-7C90-4C19-9F23-4109F1069424}" destId="{2AFADF80-D576-4A5D-9D85-06712C9210CE}" srcOrd="15" destOrd="0" presId="urn:microsoft.com/office/officeart/2008/layout/AscendingPictureAccentProcess"/>
    <dgm:cxn modelId="{45831FF9-1023-4FE3-9405-83904D129C4F}" type="presParOf" srcId="{A8528E37-7C90-4C19-9F23-4109F1069424}" destId="{ADC6C949-A50B-43A3-9546-907C3AC7BB40}" srcOrd="16" destOrd="0" presId="urn:microsoft.com/office/officeart/2008/layout/AscendingPictureAccentProcess"/>
    <dgm:cxn modelId="{8C37AB6D-4102-4B17-9FB9-C9113A85DE16}" type="presParOf" srcId="{A8528E37-7C90-4C19-9F23-4109F1069424}" destId="{03565B33-4B33-41F4-B315-150CBEE1AD5E}" srcOrd="17" destOrd="0" presId="urn:microsoft.com/office/officeart/2008/layout/AscendingPictureAccentProcess"/>
    <dgm:cxn modelId="{0C34E9B7-8D90-42F5-80BB-1FC267F1A5A6}" type="presParOf" srcId="{A8528E37-7C90-4C19-9F23-4109F1069424}" destId="{4E707291-F612-4DE2-858F-C544BFB2D88D}" srcOrd="18" destOrd="0" presId="urn:microsoft.com/office/officeart/2008/layout/AscendingPictureAccentProcess"/>
    <dgm:cxn modelId="{E2DF96E6-8211-489A-AAEC-A212EFEB1380}" type="presParOf" srcId="{4E707291-F612-4DE2-858F-C544BFB2D88D}" destId="{9B86F8EF-97DB-4EF3-945B-301BF30B67C5}" srcOrd="0" destOrd="0" presId="urn:microsoft.com/office/officeart/2008/layout/AscendingPictureAccentProcess"/>
    <dgm:cxn modelId="{7275FEA0-8F15-4A16-89A1-CB76D49D490F}" type="presParOf" srcId="{A8528E37-7C90-4C19-9F23-4109F1069424}" destId="{1BE449D8-7BAB-4DA7-A6D6-223F064E31B6}" srcOrd="19" destOrd="0" presId="urn:microsoft.com/office/officeart/2008/layout/AscendingPictureAccentProcess"/>
    <dgm:cxn modelId="{A14DFA3D-B10F-4FEF-82A4-9A1C84D42624}" type="presParOf" srcId="{A8528E37-7C90-4C19-9F23-4109F1069424}" destId="{E1925F15-EB1F-4089-AB66-E74F68D39768}" srcOrd="20" destOrd="0" presId="urn:microsoft.com/office/officeart/2008/layout/AscendingPictureAccentProcess"/>
    <dgm:cxn modelId="{65D134C9-A7DA-4A44-9558-4617F64B9F99}" type="presParOf" srcId="{E1925F15-EB1F-4089-AB66-E74F68D39768}" destId="{5FCECD29-D970-40D3-B334-E4EDDCD99227}" srcOrd="0" destOrd="0" presId="urn:microsoft.com/office/officeart/2008/layout/AscendingPictureAccentProcess"/>
    <dgm:cxn modelId="{10B7264C-DB56-484F-A7D4-F9C63AE620A6}" type="presParOf" srcId="{A8528E37-7C90-4C19-9F23-4109F1069424}" destId="{566C81C6-BB5C-4E8B-9792-0C6BA3C3851A}" srcOrd="21" destOrd="0" presId="urn:microsoft.com/office/officeart/2008/layout/AscendingPictureAccentProcess"/>
    <dgm:cxn modelId="{19713218-CF3C-48B0-A9C1-F4CF8DE533CA}" type="presParOf" srcId="{A8528E37-7C90-4C19-9F23-4109F1069424}" destId="{D6FDF60F-0579-4DBC-A2C7-12E30C482855}" srcOrd="22" destOrd="0" presId="urn:microsoft.com/office/officeart/2008/layout/AscendingPictureAccentProcess"/>
    <dgm:cxn modelId="{760CA9BC-E8E2-4E74-839B-B68B5C06409C}" type="presParOf" srcId="{D6FDF60F-0579-4DBC-A2C7-12E30C482855}" destId="{497BADF9-B0C3-4ED6-AC3F-27CE2E8AB5D7}" srcOrd="0" destOrd="0" presId="urn:microsoft.com/office/officeart/2008/layout/AscendingPictureAccentProcess"/>
    <dgm:cxn modelId="{53D69EC8-C3A1-4176-8E17-F6CE4DCEDC09}" type="presParOf" srcId="{A8528E37-7C90-4C19-9F23-4109F1069424}" destId="{15D84B01-34A1-4B83-834A-53321D9BBF75}" srcOrd="23" destOrd="0" presId="urn:microsoft.com/office/officeart/2008/layout/AscendingPictureAccentProcess"/>
    <dgm:cxn modelId="{03699F43-6F26-498F-8879-51E027078DC6}" type="presParOf" srcId="{A8528E37-7C90-4C19-9F23-4109F1069424}" destId="{6C6F1886-5FB7-4DD3-9AF7-474C161623DA}" srcOrd="24" destOrd="0" presId="urn:microsoft.com/office/officeart/2008/layout/AscendingPictureAccentProcess"/>
    <dgm:cxn modelId="{77A1FB4A-4796-4B75-9D2F-1C13D61957C7}" type="presParOf" srcId="{6C6F1886-5FB7-4DD3-9AF7-474C161623DA}" destId="{DE9CB39B-F16E-457B-B4D8-DB346CF698AC}" srcOrd="0" destOrd="0" presId="urn:microsoft.com/office/officeart/2008/layout/AscendingPictureAccentProcess"/>
    <dgm:cxn modelId="{9D7180D0-F5C8-4731-BCBC-9C4BD6C530C3}" type="presParOf" srcId="{A8528E37-7C90-4C19-9F23-4109F1069424}" destId="{442384CF-4037-418B-9549-A74EA42510D0}" srcOrd="25" destOrd="0" presId="urn:microsoft.com/office/officeart/2008/layout/AscendingPictureAccentProcess"/>
    <dgm:cxn modelId="{656BE286-98AA-4250-8511-2058B6C240A2}" type="presParOf" srcId="{A8528E37-7C90-4C19-9F23-4109F1069424}" destId="{752A24D7-A789-4793-A795-59F1B7BCD7B0}" srcOrd="26" destOrd="0" presId="urn:microsoft.com/office/officeart/2008/layout/AscendingPictureAccentProcess"/>
    <dgm:cxn modelId="{AAE20EE0-F414-4A6C-ADF8-8CE1B74B8B46}" type="presParOf" srcId="{752A24D7-A789-4793-A795-59F1B7BCD7B0}" destId="{7A0C250A-5334-42BB-9B45-505F2610BCB0}" srcOrd="0" destOrd="0" presId="urn:microsoft.com/office/officeart/2008/layout/AscendingPictureAccentProcess"/>
    <dgm:cxn modelId="{CC83185E-4184-453D-9695-A00640A8656B}" type="presParOf" srcId="{A8528E37-7C90-4C19-9F23-4109F1069424}" destId="{8C772EDA-A9B1-4900-A5F3-A65A32611FF7}" srcOrd="27" destOrd="0" presId="urn:microsoft.com/office/officeart/2008/layout/AscendingPictureAccentProcess"/>
    <dgm:cxn modelId="{6919B95D-D49D-4597-A434-C6794A68756F}" type="presParOf" srcId="{A8528E37-7C90-4C19-9F23-4109F1069424}" destId="{C3E82189-0F4B-470B-BEF0-159929E67B56}" srcOrd="28" destOrd="0" presId="urn:microsoft.com/office/officeart/2008/layout/AscendingPictureAccentProcess"/>
    <dgm:cxn modelId="{769A16CB-09E2-4110-A045-189046C38CAC}" type="presParOf" srcId="{C3E82189-0F4B-470B-BEF0-159929E67B56}" destId="{B375B974-38CB-4F72-8CA2-BF99E479EDE9}"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CB325-4447-4E8F-9AD1-D08246BE4733}">
      <dsp:nvSpPr>
        <dsp:cNvPr id="0" name=""/>
        <dsp:cNvSpPr/>
      </dsp:nvSpPr>
      <dsp:spPr>
        <a:xfrm>
          <a:off x="335619" y="215436"/>
          <a:ext cx="2975522" cy="2975522"/>
        </a:xfrm>
        <a:prstGeom prst="pie">
          <a:avLst>
            <a:gd name="adj1" fmla="val 16200000"/>
            <a:gd name="adj2" fmla="val 0"/>
          </a:avLst>
        </a:prstGeom>
        <a:solidFill>
          <a:srgbClr val="FF33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IN" sz="2500" b="1" kern="1200" dirty="0"/>
            <a:t>Treat</a:t>
          </a:r>
        </a:p>
      </dsp:txBody>
      <dsp:txXfrm>
        <a:off x="1915126" y="832149"/>
        <a:ext cx="1098109" cy="814726"/>
      </dsp:txXfrm>
    </dsp:sp>
    <dsp:sp modelId="{D18BE559-0BB6-48C2-9282-87E3E6AB121B}">
      <dsp:nvSpPr>
        <dsp:cNvPr id="0" name=""/>
        <dsp:cNvSpPr/>
      </dsp:nvSpPr>
      <dsp:spPr>
        <a:xfrm>
          <a:off x="335619" y="315329"/>
          <a:ext cx="2975522" cy="2975522"/>
        </a:xfrm>
        <a:prstGeom prst="pie">
          <a:avLst>
            <a:gd name="adj1" fmla="val 0"/>
            <a:gd name="adj2" fmla="val 5400000"/>
          </a:avLst>
        </a:prstGeom>
        <a:solidFill>
          <a:schemeClr val="accent1">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IN" sz="2500" b="1" kern="1200" dirty="0">
              <a:solidFill>
                <a:srgbClr val="FF0000"/>
              </a:solidFill>
            </a:rPr>
            <a:t>Prevent</a:t>
          </a:r>
        </a:p>
      </dsp:txBody>
      <dsp:txXfrm>
        <a:off x="1915126" y="1859413"/>
        <a:ext cx="1098109" cy="814726"/>
      </dsp:txXfrm>
    </dsp:sp>
    <dsp:sp modelId="{00095E90-FF18-4161-968B-989956E0B88E}">
      <dsp:nvSpPr>
        <dsp:cNvPr id="0" name=""/>
        <dsp:cNvSpPr/>
      </dsp:nvSpPr>
      <dsp:spPr>
        <a:xfrm>
          <a:off x="235726" y="315329"/>
          <a:ext cx="2975522" cy="2975522"/>
        </a:xfrm>
        <a:prstGeom prst="pie">
          <a:avLst>
            <a:gd name="adj1" fmla="val 5400000"/>
            <a:gd name="adj2" fmla="val 10800000"/>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IN" sz="2500" b="1" kern="1200" dirty="0">
              <a:solidFill>
                <a:srgbClr val="FF0000"/>
              </a:solidFill>
            </a:rPr>
            <a:t>Build</a:t>
          </a:r>
        </a:p>
      </dsp:txBody>
      <dsp:txXfrm>
        <a:off x="533633" y="1859413"/>
        <a:ext cx="1098109" cy="814726"/>
      </dsp:txXfrm>
    </dsp:sp>
    <dsp:sp modelId="{4351C458-7084-48A6-A7F8-E5192F9BBF5F}">
      <dsp:nvSpPr>
        <dsp:cNvPr id="0" name=""/>
        <dsp:cNvSpPr/>
      </dsp:nvSpPr>
      <dsp:spPr>
        <a:xfrm>
          <a:off x="235726" y="215436"/>
          <a:ext cx="2975522" cy="2975522"/>
        </a:xfrm>
        <a:prstGeom prst="pie">
          <a:avLst>
            <a:gd name="adj1" fmla="val 10800000"/>
            <a:gd name="adj2" fmla="val 1620000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IN" sz="2500" b="1" kern="1200" dirty="0"/>
            <a:t>Detect</a:t>
          </a:r>
        </a:p>
      </dsp:txBody>
      <dsp:txXfrm>
        <a:off x="533633" y="832149"/>
        <a:ext cx="1098109" cy="814726"/>
      </dsp:txXfrm>
    </dsp:sp>
    <dsp:sp modelId="{B4D9189F-FDA5-4B4C-9BE7-4068DC5FB09C}">
      <dsp:nvSpPr>
        <dsp:cNvPr id="0" name=""/>
        <dsp:cNvSpPr/>
      </dsp:nvSpPr>
      <dsp:spPr>
        <a:xfrm>
          <a:off x="151420" y="31237"/>
          <a:ext cx="3343920" cy="3343920"/>
        </a:xfrm>
        <a:prstGeom prst="circularArrow">
          <a:avLst>
            <a:gd name="adj1" fmla="val 5085"/>
            <a:gd name="adj2" fmla="val 327528"/>
            <a:gd name="adj3" fmla="val 21272472"/>
            <a:gd name="adj4" fmla="val 16200000"/>
            <a:gd name="adj5" fmla="val 5932"/>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907CE0F-2688-44F1-9607-9F709FA8F49A}">
      <dsp:nvSpPr>
        <dsp:cNvPr id="0" name=""/>
        <dsp:cNvSpPr/>
      </dsp:nvSpPr>
      <dsp:spPr>
        <a:xfrm>
          <a:off x="151420" y="131130"/>
          <a:ext cx="3343920" cy="3343920"/>
        </a:xfrm>
        <a:prstGeom prst="circularArrow">
          <a:avLst>
            <a:gd name="adj1" fmla="val 5085"/>
            <a:gd name="adj2" fmla="val 327528"/>
            <a:gd name="adj3" fmla="val 5072472"/>
            <a:gd name="adj4" fmla="val 0"/>
            <a:gd name="adj5" fmla="val 5932"/>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E8BABB4-9F3F-4804-B985-42DD9990F16A}">
      <dsp:nvSpPr>
        <dsp:cNvPr id="0" name=""/>
        <dsp:cNvSpPr/>
      </dsp:nvSpPr>
      <dsp:spPr>
        <a:xfrm>
          <a:off x="51527" y="131130"/>
          <a:ext cx="3343920" cy="3343920"/>
        </a:xfrm>
        <a:prstGeom prst="circularArrow">
          <a:avLst>
            <a:gd name="adj1" fmla="val 5085"/>
            <a:gd name="adj2" fmla="val 327528"/>
            <a:gd name="adj3" fmla="val 10472472"/>
            <a:gd name="adj4" fmla="val 5400000"/>
            <a:gd name="adj5" fmla="val 5932"/>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2273A4D-B5FE-4735-9168-94FBF17F4B8E}">
      <dsp:nvSpPr>
        <dsp:cNvPr id="0" name=""/>
        <dsp:cNvSpPr/>
      </dsp:nvSpPr>
      <dsp:spPr>
        <a:xfrm>
          <a:off x="51527" y="31237"/>
          <a:ext cx="3343920" cy="3343920"/>
        </a:xfrm>
        <a:prstGeom prst="circularArrow">
          <a:avLst>
            <a:gd name="adj1" fmla="val 5085"/>
            <a:gd name="adj2" fmla="val 327528"/>
            <a:gd name="adj3" fmla="val 15872472"/>
            <a:gd name="adj4" fmla="val 10800000"/>
            <a:gd name="adj5" fmla="val 5932"/>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23C7B-CB6E-45F3-B3CA-883FA7025B89}">
      <dsp:nvSpPr>
        <dsp:cNvPr id="0" name=""/>
        <dsp:cNvSpPr/>
      </dsp:nvSpPr>
      <dsp:spPr>
        <a:xfrm>
          <a:off x="0" y="4105454"/>
          <a:ext cx="6666833" cy="134750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N" sz="2100" b="1" kern="1200" dirty="0">
              <a:solidFill>
                <a:schemeClr val="tx1"/>
              </a:solidFill>
            </a:rPr>
            <a:t>To follow up patients for relapse free cure- Long term follow up</a:t>
          </a:r>
          <a:endParaRPr lang="en-US" sz="2100" b="1" kern="1200" dirty="0">
            <a:solidFill>
              <a:schemeClr val="tx1"/>
            </a:solidFill>
          </a:endParaRPr>
        </a:p>
      </dsp:txBody>
      <dsp:txXfrm>
        <a:off x="0" y="4105454"/>
        <a:ext cx="6666833" cy="1347501"/>
      </dsp:txXfrm>
    </dsp:sp>
    <dsp:sp modelId="{869D0302-4EE9-49D8-AE41-0B23E58493C2}">
      <dsp:nvSpPr>
        <dsp:cNvPr id="0" name=""/>
        <dsp:cNvSpPr/>
      </dsp:nvSpPr>
      <dsp:spPr>
        <a:xfrm rot="10800000">
          <a:off x="0" y="2053209"/>
          <a:ext cx="6666833" cy="2072457"/>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N" sz="2100" b="1" kern="1200" dirty="0">
              <a:solidFill>
                <a:schemeClr val="tx1"/>
              </a:solidFill>
            </a:rPr>
            <a:t>Treatment monitoring- at intervals specified in treatment guidelines for DSTB and DRTB to identify progress of treatment and amplification of drug resistance</a:t>
          </a:r>
          <a:endParaRPr lang="en-US" sz="2100" b="1" kern="1200" dirty="0">
            <a:solidFill>
              <a:schemeClr val="tx1"/>
            </a:solidFill>
          </a:endParaRPr>
        </a:p>
      </dsp:txBody>
      <dsp:txXfrm rot="10800000">
        <a:off x="0" y="2053209"/>
        <a:ext cx="6666833" cy="1346620"/>
      </dsp:txXfrm>
    </dsp:sp>
    <dsp:sp modelId="{666E1A4E-3846-46A0-86FE-87A6A52907F2}">
      <dsp:nvSpPr>
        <dsp:cNvPr id="0" name=""/>
        <dsp:cNvSpPr/>
      </dsp:nvSpPr>
      <dsp:spPr>
        <a:xfrm rot="10800000">
          <a:off x="0" y="964"/>
          <a:ext cx="6666833" cy="2072457"/>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N" sz="2100" b="1" kern="1200" dirty="0">
              <a:solidFill>
                <a:schemeClr val="tx1"/>
              </a:solidFill>
            </a:rPr>
            <a:t>Diagnosis- prior to treatment initiation</a:t>
          </a:r>
          <a:endParaRPr lang="en-US" sz="2100" b="1" kern="1200" dirty="0">
            <a:solidFill>
              <a:schemeClr val="tx1"/>
            </a:solidFill>
          </a:endParaRPr>
        </a:p>
      </dsp:txBody>
      <dsp:txXfrm rot="10800000">
        <a:off x="0" y="964"/>
        <a:ext cx="6666833" cy="1346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1EB4B-D6A2-4397-AD04-1AE8B13D3DEA}">
      <dsp:nvSpPr>
        <dsp:cNvPr id="0" name=""/>
        <dsp:cNvSpPr/>
      </dsp:nvSpPr>
      <dsp:spPr>
        <a:xfrm rot="5400000">
          <a:off x="-257672" y="402350"/>
          <a:ext cx="1717815" cy="1202470"/>
        </a:xfrm>
        <a:prstGeom prst="chevron">
          <a:avLst/>
        </a:prstGeom>
        <a:solidFill>
          <a:schemeClr val="accent6">
            <a:lumMod val="40000"/>
            <a:lumOff val="6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Specimen collection centre</a:t>
          </a:r>
        </a:p>
      </dsp:txBody>
      <dsp:txXfrm rot="-5400000">
        <a:off x="1" y="745912"/>
        <a:ext cx="1202470" cy="515345"/>
      </dsp:txXfrm>
    </dsp:sp>
    <dsp:sp modelId="{94B1A33B-49AB-4124-A3E6-4FE3231915E0}">
      <dsp:nvSpPr>
        <dsp:cNvPr id="0" name=""/>
        <dsp:cNvSpPr/>
      </dsp:nvSpPr>
      <dsp:spPr>
        <a:xfrm rot="5400000">
          <a:off x="5781624" y="-4574015"/>
          <a:ext cx="1396246" cy="1055455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effectLst/>
            </a:rPr>
            <a:t>Patient identification by LT or HF doctor</a:t>
          </a:r>
        </a:p>
        <a:p>
          <a:pPr marL="228600" lvl="1" indent="-228600" algn="l" defTabSz="889000">
            <a:lnSpc>
              <a:spcPct val="90000"/>
            </a:lnSpc>
            <a:spcBef>
              <a:spcPct val="0"/>
            </a:spcBef>
            <a:spcAft>
              <a:spcPct val="15000"/>
            </a:spcAft>
            <a:buChar char="•"/>
          </a:pPr>
          <a:r>
            <a:rPr lang="en-US" sz="2000" kern="1200" dirty="0">
              <a:solidFill>
                <a:schemeClr val="tx1"/>
              </a:solidFill>
              <a:effectLst/>
            </a:rPr>
            <a:t>2 specimen (one early morning &amp; one “supervised” spot) are collected in 50 ml conical tubes, packaged (in triple layer – as per </a:t>
          </a:r>
          <a:r>
            <a:rPr lang="en-US" sz="2000" kern="1200" dirty="0" err="1">
              <a:solidFill>
                <a:schemeClr val="tx1"/>
              </a:solidFill>
              <a:effectLst/>
            </a:rPr>
            <a:t>SoP</a:t>
          </a:r>
          <a:r>
            <a:rPr lang="en-US" sz="2000" kern="1200" dirty="0">
              <a:solidFill>
                <a:schemeClr val="tx1"/>
              </a:solidFill>
              <a:effectLst/>
            </a:rPr>
            <a:t>) and transported in cool chain to the NAAT facility</a:t>
          </a:r>
        </a:p>
        <a:p>
          <a:pPr marL="228600" lvl="1" indent="-228600" algn="l" defTabSz="889000">
            <a:lnSpc>
              <a:spcPct val="90000"/>
            </a:lnSpc>
            <a:spcBef>
              <a:spcPct val="0"/>
            </a:spcBef>
            <a:spcAft>
              <a:spcPct val="15000"/>
            </a:spcAft>
            <a:buChar char="•"/>
          </a:pPr>
          <a:r>
            <a:rPr lang="en-US" sz="2000" kern="1200" dirty="0">
              <a:solidFill>
                <a:schemeClr val="tx1"/>
              </a:solidFill>
              <a:effectLst/>
            </a:rPr>
            <a:t>Patient ID and Test ID are generated in Ni-</a:t>
          </a:r>
          <a:r>
            <a:rPr lang="en-US" sz="2000" kern="1200" dirty="0" err="1">
              <a:solidFill>
                <a:schemeClr val="tx1"/>
              </a:solidFill>
              <a:effectLst/>
            </a:rPr>
            <a:t>kshay</a:t>
          </a:r>
          <a:endParaRPr lang="en-US" sz="2000" kern="1200" dirty="0">
            <a:solidFill>
              <a:schemeClr val="tx1"/>
            </a:solidFill>
            <a:effectLst/>
          </a:endParaRPr>
        </a:p>
      </dsp:txBody>
      <dsp:txXfrm rot="-5400000">
        <a:off x="1202471" y="73297"/>
        <a:ext cx="10486395" cy="1259928"/>
      </dsp:txXfrm>
    </dsp:sp>
    <dsp:sp modelId="{F796C202-BD52-4AB4-A54A-410EBCA46F80}">
      <dsp:nvSpPr>
        <dsp:cNvPr id="0" name=""/>
        <dsp:cNvSpPr/>
      </dsp:nvSpPr>
      <dsp:spPr>
        <a:xfrm rot="5400000">
          <a:off x="-257672" y="2048212"/>
          <a:ext cx="1717815" cy="1202470"/>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NAAT facility</a:t>
          </a:r>
        </a:p>
      </dsp:txBody>
      <dsp:txXfrm rot="-5400000">
        <a:off x="1" y="2391774"/>
        <a:ext cx="1202470" cy="515345"/>
      </dsp:txXfrm>
    </dsp:sp>
    <dsp:sp modelId="{42194E48-7317-41C1-A9DC-81304E24B022}">
      <dsp:nvSpPr>
        <dsp:cNvPr id="0" name=""/>
        <dsp:cNvSpPr/>
      </dsp:nvSpPr>
      <dsp:spPr>
        <a:xfrm rot="5400000">
          <a:off x="5816767" y="-2928447"/>
          <a:ext cx="1325960" cy="1055455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effectLst/>
            </a:rPr>
            <a:t>1 specimen is processed on NAAT. If</a:t>
          </a:r>
          <a:r>
            <a:rPr lang="en-US" sz="2000" i="1" kern="1200" dirty="0">
              <a:solidFill>
                <a:schemeClr val="tx1"/>
              </a:solidFill>
              <a:effectLst/>
            </a:rPr>
            <a:t> M.tb </a:t>
          </a:r>
          <a:r>
            <a:rPr lang="en-US" sz="2000" kern="1200" dirty="0">
              <a:solidFill>
                <a:schemeClr val="tx1"/>
              </a:solidFill>
              <a:effectLst/>
            </a:rPr>
            <a:t>is detected (RR detected or not detected), the second specimen tubes) packaged (in triple layer – as per </a:t>
          </a:r>
          <a:r>
            <a:rPr lang="en-US" sz="2000" kern="1200" dirty="0" err="1">
              <a:solidFill>
                <a:schemeClr val="tx1"/>
              </a:solidFill>
              <a:effectLst/>
            </a:rPr>
            <a:t>SoP</a:t>
          </a:r>
          <a:r>
            <a:rPr lang="en-US" sz="2000" kern="1200" dirty="0">
              <a:solidFill>
                <a:schemeClr val="tx1"/>
              </a:solidFill>
              <a:effectLst/>
            </a:rPr>
            <a:t>) and transported in cool chain to C&amp;DST</a:t>
          </a:r>
        </a:p>
        <a:p>
          <a:pPr marL="228600" lvl="1" indent="-228600" algn="l" defTabSz="889000">
            <a:lnSpc>
              <a:spcPct val="90000"/>
            </a:lnSpc>
            <a:spcBef>
              <a:spcPct val="0"/>
            </a:spcBef>
            <a:spcAft>
              <a:spcPct val="15000"/>
            </a:spcAft>
            <a:buChar char="•"/>
          </a:pPr>
          <a:r>
            <a:rPr lang="en-US" sz="2000" kern="1200" dirty="0">
              <a:solidFill>
                <a:schemeClr val="tx1"/>
              </a:solidFill>
              <a:effectLst/>
            </a:rPr>
            <a:t>NAAT result is updated and “Test ID” for tests expected at C&amp;DST laboratory is created in Ni-</a:t>
          </a:r>
          <a:r>
            <a:rPr lang="en-US" sz="2000" kern="1200" dirty="0" err="1">
              <a:solidFill>
                <a:schemeClr val="tx1"/>
              </a:solidFill>
              <a:effectLst/>
            </a:rPr>
            <a:t>kshay</a:t>
          </a:r>
          <a:endParaRPr lang="en-US" sz="2000" kern="1200" dirty="0">
            <a:solidFill>
              <a:schemeClr val="tx1"/>
            </a:solidFill>
            <a:effectLst/>
          </a:endParaRPr>
        </a:p>
      </dsp:txBody>
      <dsp:txXfrm rot="-5400000">
        <a:off x="1202470" y="1750578"/>
        <a:ext cx="10489826" cy="1196504"/>
      </dsp:txXfrm>
    </dsp:sp>
    <dsp:sp modelId="{FA9B7EDC-24E2-49DF-961C-AACA9825EBE1}">
      <dsp:nvSpPr>
        <dsp:cNvPr id="0" name=""/>
        <dsp:cNvSpPr/>
      </dsp:nvSpPr>
      <dsp:spPr>
        <a:xfrm rot="5400000">
          <a:off x="-257672" y="3744074"/>
          <a:ext cx="1717815" cy="120247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C&amp;DST </a:t>
          </a:r>
        </a:p>
        <a:p>
          <a:pPr marL="0" lvl="0" indent="0" algn="ctr" defTabSz="889000">
            <a:lnSpc>
              <a:spcPct val="90000"/>
            </a:lnSpc>
            <a:spcBef>
              <a:spcPct val="0"/>
            </a:spcBef>
            <a:spcAft>
              <a:spcPct val="35000"/>
            </a:spcAft>
            <a:buNone/>
          </a:pPr>
          <a:r>
            <a:rPr lang="en-US" sz="2000" b="1" kern="1200" dirty="0">
              <a:solidFill>
                <a:schemeClr val="tx1"/>
              </a:solidFill>
              <a:effectLst/>
            </a:rPr>
            <a:t>laboratory</a:t>
          </a:r>
        </a:p>
      </dsp:txBody>
      <dsp:txXfrm rot="-5400000">
        <a:off x="1" y="4087636"/>
        <a:ext cx="1202470" cy="515345"/>
      </dsp:txXfrm>
    </dsp:sp>
    <dsp:sp modelId="{B378FD4B-3DB8-4EDC-8432-12DC69FF438B}">
      <dsp:nvSpPr>
        <dsp:cNvPr id="0" name=""/>
        <dsp:cNvSpPr/>
      </dsp:nvSpPr>
      <dsp:spPr>
        <a:xfrm rot="5400000">
          <a:off x="5766766" y="-1232584"/>
          <a:ext cx="1425961" cy="1055455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effectLst/>
            </a:rPr>
            <a:t>Second specimen is used for performing FL and/or SL LPA and further DST as applicable. If the specimen is smear negative, it is subjected to Liquid culture and LPA is performed on the culture isolate (Referring facility is informed accordingly)</a:t>
          </a:r>
        </a:p>
        <a:p>
          <a:pPr marL="228600" lvl="1" indent="-228600" algn="l" defTabSz="889000">
            <a:lnSpc>
              <a:spcPct val="90000"/>
            </a:lnSpc>
            <a:spcBef>
              <a:spcPct val="0"/>
            </a:spcBef>
            <a:spcAft>
              <a:spcPct val="15000"/>
            </a:spcAft>
            <a:buChar char="•"/>
          </a:pPr>
          <a:r>
            <a:rPr lang="en-US" sz="2000" kern="1200" dirty="0">
              <a:solidFill>
                <a:schemeClr val="tx1"/>
              </a:solidFill>
              <a:effectLst/>
            </a:rPr>
            <a:t>Test results are updated in Ni-</a:t>
          </a:r>
          <a:r>
            <a:rPr lang="en-US" sz="2000" kern="1200" dirty="0" err="1">
              <a:solidFill>
                <a:schemeClr val="tx1"/>
              </a:solidFill>
              <a:effectLst/>
            </a:rPr>
            <a:t>kshay</a:t>
          </a:r>
          <a:r>
            <a:rPr lang="en-US" sz="2000" kern="1200" dirty="0">
              <a:solidFill>
                <a:schemeClr val="tx1"/>
              </a:solidFill>
              <a:effectLst/>
            </a:rPr>
            <a:t> and communicated to the referring facility</a:t>
          </a:r>
        </a:p>
      </dsp:txBody>
      <dsp:txXfrm rot="-5400000">
        <a:off x="1202470" y="3401322"/>
        <a:ext cx="10484944" cy="1286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F640C-E62B-480C-9977-DA43D36D6200}">
      <dsp:nvSpPr>
        <dsp:cNvPr id="0" name=""/>
        <dsp:cNvSpPr/>
      </dsp:nvSpPr>
      <dsp:spPr>
        <a:xfrm>
          <a:off x="4457" y="37690"/>
          <a:ext cx="2680211" cy="10720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Personal history</a:t>
          </a:r>
          <a:r>
            <a:rPr lang="en-US" sz="2400" kern="1200" dirty="0"/>
            <a:t> </a:t>
          </a:r>
          <a:endParaRPr lang="en-IN" sz="2400" kern="1200" dirty="0"/>
        </a:p>
      </dsp:txBody>
      <dsp:txXfrm>
        <a:off x="4457" y="37690"/>
        <a:ext cx="2680211" cy="1072084"/>
      </dsp:txXfrm>
    </dsp:sp>
    <dsp:sp modelId="{7B74A5EE-0FE7-4E16-B334-7056885D98EE}">
      <dsp:nvSpPr>
        <dsp:cNvPr id="0" name=""/>
        <dsp:cNvSpPr/>
      </dsp:nvSpPr>
      <dsp:spPr>
        <a:xfrm>
          <a:off x="4457" y="1109775"/>
          <a:ext cx="2680211" cy="38361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Elicit relevant info. </a:t>
          </a:r>
          <a:endParaRPr lang="en-IN" sz="1800" kern="1200" dirty="0"/>
        </a:p>
        <a:p>
          <a:pPr marL="171450" lvl="1" indent="-171450" algn="l" defTabSz="800100">
            <a:lnSpc>
              <a:spcPct val="100000"/>
            </a:lnSpc>
            <a:spcBef>
              <a:spcPct val="0"/>
            </a:spcBef>
            <a:spcAft>
              <a:spcPct val="15000"/>
            </a:spcAft>
            <a:buChar char="•"/>
          </a:pPr>
          <a:r>
            <a:rPr lang="en-US" sz="1800" kern="1200" dirty="0"/>
            <a:t>allergy or known hypersensitivity to TB drugs (isoniazid, rifampicin, rifabutin or rifapentine).</a:t>
          </a:r>
          <a:endParaRPr lang="en-IN" sz="1800" kern="1200" dirty="0"/>
        </a:p>
        <a:p>
          <a:pPr marL="171450" lvl="1" indent="-171450" algn="l" defTabSz="800100">
            <a:lnSpc>
              <a:spcPct val="100000"/>
            </a:lnSpc>
            <a:spcBef>
              <a:spcPct val="0"/>
            </a:spcBef>
            <a:spcAft>
              <a:spcPct val="15000"/>
            </a:spcAft>
            <a:buChar char="•"/>
          </a:pPr>
          <a:r>
            <a:rPr lang="en-US" sz="1800" kern="1200" dirty="0"/>
            <a:t>HIV status and ART regimen;</a:t>
          </a:r>
          <a:endParaRPr lang="en-IN" sz="1800" kern="1200" dirty="0"/>
        </a:p>
        <a:p>
          <a:pPr marL="171450" lvl="1" indent="-171450" algn="l" defTabSz="800100">
            <a:lnSpc>
              <a:spcPct val="100000"/>
            </a:lnSpc>
            <a:spcBef>
              <a:spcPct val="0"/>
            </a:spcBef>
            <a:spcAft>
              <a:spcPct val="15000"/>
            </a:spcAft>
            <a:buChar char="•"/>
          </a:pPr>
          <a:r>
            <a:rPr lang="en-US" sz="1800" kern="1200" dirty="0"/>
            <a:t>pregnancy or family planning</a:t>
          </a:r>
          <a:endParaRPr lang="en-IN" sz="1800" kern="1200" dirty="0"/>
        </a:p>
        <a:p>
          <a:pPr marL="171450" lvl="1" indent="-171450" algn="l" defTabSz="800100">
            <a:lnSpc>
              <a:spcPct val="100000"/>
            </a:lnSpc>
            <a:spcBef>
              <a:spcPct val="0"/>
            </a:spcBef>
            <a:spcAft>
              <a:spcPct val="15000"/>
            </a:spcAft>
            <a:buChar char="•"/>
          </a:pPr>
          <a:r>
            <a:rPr lang="en-US" sz="1800" kern="1200" dirty="0"/>
            <a:t>assess presence of co-morbidities</a:t>
          </a:r>
          <a:endParaRPr lang="en-IN" sz="1800" kern="1200" dirty="0"/>
        </a:p>
      </dsp:txBody>
      <dsp:txXfrm>
        <a:off x="4457" y="1109775"/>
        <a:ext cx="2680211" cy="3836137"/>
      </dsp:txXfrm>
    </dsp:sp>
    <dsp:sp modelId="{0D1556D0-2539-4A3C-BD11-2BBB092558F1}">
      <dsp:nvSpPr>
        <dsp:cNvPr id="0" name=""/>
        <dsp:cNvSpPr/>
      </dsp:nvSpPr>
      <dsp:spPr>
        <a:xfrm>
          <a:off x="3059898" y="37690"/>
          <a:ext cx="2680211" cy="10720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History of medication</a:t>
          </a:r>
          <a:r>
            <a:rPr lang="en-US" sz="2400" kern="1200" dirty="0"/>
            <a:t> </a:t>
          </a:r>
          <a:endParaRPr lang="en-IN" sz="2400" kern="1200" dirty="0"/>
        </a:p>
      </dsp:txBody>
      <dsp:txXfrm>
        <a:off x="3059898" y="37690"/>
        <a:ext cx="2680211" cy="1072084"/>
      </dsp:txXfrm>
    </dsp:sp>
    <dsp:sp modelId="{A619F36B-B98E-4E3D-9462-8E3933F8B21C}">
      <dsp:nvSpPr>
        <dsp:cNvPr id="0" name=""/>
        <dsp:cNvSpPr/>
      </dsp:nvSpPr>
      <dsp:spPr>
        <a:xfrm>
          <a:off x="3059898" y="1109775"/>
          <a:ext cx="2680211" cy="38361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certain drug classes</a:t>
          </a:r>
          <a:endParaRPr lang="en-IN" sz="1800" kern="1200" dirty="0"/>
        </a:p>
        <a:p>
          <a:pPr marL="171450" lvl="1" indent="-171450" algn="l" defTabSz="800100">
            <a:lnSpc>
              <a:spcPct val="100000"/>
            </a:lnSpc>
            <a:spcBef>
              <a:spcPct val="0"/>
            </a:spcBef>
            <a:spcAft>
              <a:spcPct val="15000"/>
            </a:spcAft>
            <a:buChar char="•"/>
          </a:pPr>
          <a:r>
            <a:rPr lang="en-US" sz="1800" kern="1200" dirty="0"/>
            <a:t>ARVs, opioids, antimalarials – often affect TPT.</a:t>
          </a:r>
          <a:endParaRPr lang="en-IN" sz="1800" kern="1200" dirty="0"/>
        </a:p>
      </dsp:txBody>
      <dsp:txXfrm>
        <a:off x="3059898" y="1109775"/>
        <a:ext cx="2680211" cy="3836137"/>
      </dsp:txXfrm>
    </dsp:sp>
    <dsp:sp modelId="{9A3B573F-8FD5-4DAC-AAAA-F53C16B9CA48}">
      <dsp:nvSpPr>
        <dsp:cNvPr id="0" name=""/>
        <dsp:cNvSpPr/>
      </dsp:nvSpPr>
      <dsp:spPr>
        <a:xfrm>
          <a:off x="6115339" y="37690"/>
          <a:ext cx="2680211" cy="10720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Liver function test (LFT)</a:t>
          </a:r>
          <a:r>
            <a:rPr lang="en-US" sz="2400" kern="1200" dirty="0"/>
            <a:t> </a:t>
          </a:r>
          <a:endParaRPr lang="en-IN" sz="2400" kern="1200" dirty="0"/>
        </a:p>
      </dsp:txBody>
      <dsp:txXfrm>
        <a:off x="6115339" y="37690"/>
        <a:ext cx="2680211" cy="1072084"/>
      </dsp:txXfrm>
    </dsp:sp>
    <dsp:sp modelId="{8B9CE50C-3A7A-4F18-AFBF-FB51F4D576D6}">
      <dsp:nvSpPr>
        <dsp:cNvPr id="0" name=""/>
        <dsp:cNvSpPr/>
      </dsp:nvSpPr>
      <dsp:spPr>
        <a:xfrm>
          <a:off x="6115339" y="1109775"/>
          <a:ext cx="2680211" cy="38361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not a mandatory</a:t>
          </a:r>
          <a:endParaRPr lang="en-IN" sz="1800" kern="1200" dirty="0"/>
        </a:p>
        <a:p>
          <a:pPr marL="171450" lvl="1" indent="-171450" algn="l" defTabSz="800100">
            <a:lnSpc>
              <a:spcPct val="100000"/>
            </a:lnSpc>
            <a:spcBef>
              <a:spcPct val="0"/>
            </a:spcBef>
            <a:spcAft>
              <a:spcPct val="15000"/>
            </a:spcAft>
            <a:buChar char="•"/>
          </a:pPr>
          <a:r>
            <a:rPr lang="en-US" sz="1800" kern="1200" dirty="0"/>
            <a:t>baseline testing in individuals with risk</a:t>
          </a:r>
          <a:endParaRPr lang="en-IN" sz="1800" kern="1200" dirty="0"/>
        </a:p>
        <a:p>
          <a:pPr marL="171450" lvl="1" indent="-171450" algn="l" defTabSz="800100">
            <a:lnSpc>
              <a:spcPct val="100000"/>
            </a:lnSpc>
            <a:spcBef>
              <a:spcPct val="0"/>
            </a:spcBef>
            <a:spcAft>
              <a:spcPct val="15000"/>
            </a:spcAft>
            <a:buChar char="•"/>
          </a:pPr>
          <a:r>
            <a:rPr lang="en-US" sz="1800" kern="1200" dirty="0"/>
            <a:t>having abnormal baseline LFT results </a:t>
          </a:r>
          <a:r>
            <a:rPr lang="en-US" sz="1800" i="1" u="sng" kern="1200" dirty="0"/>
            <a:t>(ALT/AST is ≥ 3 times upper limit of normal [ULN] in the presence of symptoms or ≥ 5 times the ULN in the absence of symptoms)</a:t>
          </a:r>
          <a:r>
            <a:rPr lang="en-US" sz="1800" kern="1200" dirty="0"/>
            <a:t>, clinical judgement is required</a:t>
          </a:r>
          <a:endParaRPr lang="en-IN" sz="1800" kern="1200" dirty="0"/>
        </a:p>
      </dsp:txBody>
      <dsp:txXfrm>
        <a:off x="6115339" y="1109775"/>
        <a:ext cx="2680211" cy="3836137"/>
      </dsp:txXfrm>
    </dsp:sp>
    <dsp:sp modelId="{A2A51EF6-C97F-483A-88E1-06AB3C5BECF0}">
      <dsp:nvSpPr>
        <dsp:cNvPr id="0" name=""/>
        <dsp:cNvSpPr/>
      </dsp:nvSpPr>
      <dsp:spPr>
        <a:xfrm>
          <a:off x="9170781" y="37690"/>
          <a:ext cx="2680211" cy="107208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Social and financial situation</a:t>
          </a:r>
          <a:r>
            <a:rPr lang="en-US" sz="2400" kern="1200" dirty="0"/>
            <a:t> </a:t>
          </a:r>
          <a:endParaRPr lang="en-IN" sz="2400" kern="1200" dirty="0"/>
        </a:p>
      </dsp:txBody>
      <dsp:txXfrm>
        <a:off x="9170781" y="37690"/>
        <a:ext cx="2680211" cy="1072084"/>
      </dsp:txXfrm>
    </dsp:sp>
    <dsp:sp modelId="{96DA8C7A-CF71-4A01-9ADA-7248A89B10F3}">
      <dsp:nvSpPr>
        <dsp:cNvPr id="0" name=""/>
        <dsp:cNvSpPr/>
      </dsp:nvSpPr>
      <dsp:spPr>
        <a:xfrm>
          <a:off x="9170781" y="1109775"/>
          <a:ext cx="2680211" cy="38361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dirty="0"/>
            <a:t>assessment to overcome the barriers for TPT completion.</a:t>
          </a:r>
          <a:endParaRPr lang="en-IN" sz="1800" kern="1200" dirty="0"/>
        </a:p>
      </dsp:txBody>
      <dsp:txXfrm>
        <a:off x="9170781" y="1109775"/>
        <a:ext cx="2680211" cy="38361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4B785-8551-4645-9E78-9D6076E33C87}">
      <dsp:nvSpPr>
        <dsp:cNvPr id="0" name=""/>
        <dsp:cNvSpPr/>
      </dsp:nvSpPr>
      <dsp:spPr>
        <a:xfrm>
          <a:off x="2891" y="44140"/>
          <a:ext cx="5916177" cy="694398"/>
        </a:xfrm>
        <a:prstGeom prst="rect">
          <a:avLst/>
        </a:prstGeom>
        <a:solidFill>
          <a:schemeClr val="accent2">
            <a:lumMod val="60000"/>
            <a:lumOff val="4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tx1"/>
              </a:solidFill>
            </a:rPr>
            <a:t>Duration</a:t>
          </a:r>
          <a:endParaRPr lang="en-US" sz="5400" b="0" kern="1200" dirty="0">
            <a:solidFill>
              <a:schemeClr val="tx1"/>
            </a:solidFill>
          </a:endParaRPr>
        </a:p>
      </dsp:txBody>
      <dsp:txXfrm>
        <a:off x="2891" y="44140"/>
        <a:ext cx="5916177" cy="694398"/>
      </dsp:txXfrm>
    </dsp:sp>
    <dsp:sp modelId="{D91ED259-7704-410E-81B4-E04D0724F687}">
      <dsp:nvSpPr>
        <dsp:cNvPr id="0" name=""/>
        <dsp:cNvSpPr/>
      </dsp:nvSpPr>
      <dsp:spPr>
        <a:xfrm>
          <a:off x="2891" y="721698"/>
          <a:ext cx="5916177" cy="24155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t>9 – 11 months</a:t>
          </a:r>
        </a:p>
        <a:p>
          <a:pPr marL="228600" lvl="1" indent="-228600" algn="l" defTabSz="1066800">
            <a:lnSpc>
              <a:spcPct val="100000"/>
            </a:lnSpc>
            <a:spcBef>
              <a:spcPct val="0"/>
            </a:spcBef>
            <a:spcAft>
              <a:spcPct val="15000"/>
            </a:spcAft>
            <a:buChar char="•"/>
          </a:pPr>
          <a:r>
            <a:rPr lang="en-US" sz="2400" kern="1200" dirty="0"/>
            <a:t>Initial phase (IP): 4 months</a:t>
          </a:r>
        </a:p>
        <a:p>
          <a:pPr marL="228600" lvl="1" indent="-228600" algn="l" defTabSz="1066800">
            <a:lnSpc>
              <a:spcPct val="100000"/>
            </a:lnSpc>
            <a:spcBef>
              <a:spcPct val="0"/>
            </a:spcBef>
            <a:spcAft>
              <a:spcPct val="15000"/>
            </a:spcAft>
            <a:buChar char="•"/>
          </a:pPr>
          <a:r>
            <a:rPr lang="en-US" sz="2400" kern="1200" dirty="0"/>
            <a:t>IP can be extended up to 6 months</a:t>
          </a:r>
        </a:p>
        <a:p>
          <a:pPr marL="228600" lvl="1" indent="-228600" algn="l" defTabSz="1066800">
            <a:lnSpc>
              <a:spcPct val="100000"/>
            </a:lnSpc>
            <a:spcBef>
              <a:spcPct val="0"/>
            </a:spcBef>
            <a:spcAft>
              <a:spcPct val="15000"/>
            </a:spcAft>
            <a:buChar char="•"/>
          </a:pPr>
          <a:r>
            <a:rPr lang="en-US" sz="2400" kern="1200" dirty="0"/>
            <a:t>Continuation phase (CP): 5 months</a:t>
          </a:r>
        </a:p>
        <a:p>
          <a:pPr marL="228600" lvl="1" indent="-228600" algn="l" defTabSz="1066800">
            <a:lnSpc>
              <a:spcPct val="100000"/>
            </a:lnSpc>
            <a:spcBef>
              <a:spcPct val="0"/>
            </a:spcBef>
            <a:spcAft>
              <a:spcPct val="15000"/>
            </a:spcAft>
            <a:buChar char="•"/>
          </a:pPr>
          <a:r>
            <a:rPr lang="en-US" sz="2400" kern="1200" dirty="0"/>
            <a:t>Bedaquiline for 6 month</a:t>
          </a:r>
        </a:p>
      </dsp:txBody>
      <dsp:txXfrm>
        <a:off x="2891" y="721698"/>
        <a:ext cx="5916177"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68F08-175B-4E44-9AD9-71A58AE8321A}">
      <dsp:nvSpPr>
        <dsp:cNvPr id="0" name=""/>
        <dsp:cNvSpPr/>
      </dsp:nvSpPr>
      <dsp:spPr>
        <a:xfrm>
          <a:off x="8059865" y="2911495"/>
          <a:ext cx="284749" cy="1192476"/>
        </a:xfrm>
        <a:custGeom>
          <a:avLst/>
          <a:gdLst/>
          <a:ahLst/>
          <a:cxnLst/>
          <a:rect l="0" t="0" r="0" b="0"/>
          <a:pathLst>
            <a:path>
              <a:moveTo>
                <a:pt x="0" y="0"/>
              </a:moveTo>
              <a:lnTo>
                <a:pt x="0" y="1192476"/>
              </a:lnTo>
              <a:lnTo>
                <a:pt x="284749" y="119247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E37810-E9B6-4496-908B-2D5588BD6261}">
      <dsp:nvSpPr>
        <dsp:cNvPr id="0" name=""/>
        <dsp:cNvSpPr/>
      </dsp:nvSpPr>
      <dsp:spPr>
        <a:xfrm>
          <a:off x="7641707" y="1718061"/>
          <a:ext cx="1804619" cy="352987"/>
        </a:xfrm>
        <a:custGeom>
          <a:avLst/>
          <a:gdLst/>
          <a:ahLst/>
          <a:cxnLst/>
          <a:rect l="0" t="0" r="0" b="0"/>
          <a:pathLst>
            <a:path>
              <a:moveTo>
                <a:pt x="0" y="0"/>
              </a:moveTo>
              <a:lnTo>
                <a:pt x="0" y="176493"/>
              </a:lnTo>
              <a:lnTo>
                <a:pt x="1804619" y="176493"/>
              </a:lnTo>
              <a:lnTo>
                <a:pt x="1804619" y="3529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E827C2-6D1B-43D9-86DC-5DDFCDFA184A}">
      <dsp:nvSpPr>
        <dsp:cNvPr id="0" name=""/>
        <dsp:cNvSpPr/>
      </dsp:nvSpPr>
      <dsp:spPr>
        <a:xfrm>
          <a:off x="4417347" y="2911495"/>
          <a:ext cx="177832" cy="1202137"/>
        </a:xfrm>
        <a:custGeom>
          <a:avLst/>
          <a:gdLst/>
          <a:ahLst/>
          <a:cxnLst/>
          <a:rect l="0" t="0" r="0" b="0"/>
          <a:pathLst>
            <a:path>
              <a:moveTo>
                <a:pt x="0" y="0"/>
              </a:moveTo>
              <a:lnTo>
                <a:pt x="0" y="1202137"/>
              </a:lnTo>
              <a:lnTo>
                <a:pt x="177832" y="120213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0F85C2-DA0D-41F3-89F7-70A68FCA786B}">
      <dsp:nvSpPr>
        <dsp:cNvPr id="0" name=""/>
        <dsp:cNvSpPr/>
      </dsp:nvSpPr>
      <dsp:spPr>
        <a:xfrm>
          <a:off x="5670695" y="1718061"/>
          <a:ext cx="1971011" cy="352987"/>
        </a:xfrm>
        <a:custGeom>
          <a:avLst/>
          <a:gdLst/>
          <a:ahLst/>
          <a:cxnLst/>
          <a:rect l="0" t="0" r="0" b="0"/>
          <a:pathLst>
            <a:path>
              <a:moveTo>
                <a:pt x="1971011" y="0"/>
              </a:moveTo>
              <a:lnTo>
                <a:pt x="1971011" y="176493"/>
              </a:lnTo>
              <a:lnTo>
                <a:pt x="0" y="176493"/>
              </a:lnTo>
              <a:lnTo>
                <a:pt x="0" y="3529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18C9EE-A92A-40BF-AB86-5099FDC32D5E}">
      <dsp:nvSpPr>
        <dsp:cNvPr id="0" name=""/>
        <dsp:cNvSpPr/>
      </dsp:nvSpPr>
      <dsp:spPr>
        <a:xfrm>
          <a:off x="4759136" y="883430"/>
          <a:ext cx="2882570" cy="352987"/>
        </a:xfrm>
        <a:custGeom>
          <a:avLst/>
          <a:gdLst/>
          <a:ahLst/>
          <a:cxnLst/>
          <a:rect l="0" t="0" r="0" b="0"/>
          <a:pathLst>
            <a:path>
              <a:moveTo>
                <a:pt x="0" y="0"/>
              </a:moveTo>
              <a:lnTo>
                <a:pt x="0" y="176493"/>
              </a:lnTo>
              <a:lnTo>
                <a:pt x="2882570" y="176493"/>
              </a:lnTo>
              <a:lnTo>
                <a:pt x="2882570" y="3529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7DB672-4DD7-4EBB-98C2-728FACC2D833}">
      <dsp:nvSpPr>
        <dsp:cNvPr id="0" name=""/>
        <dsp:cNvSpPr/>
      </dsp:nvSpPr>
      <dsp:spPr>
        <a:xfrm>
          <a:off x="377000" y="3381087"/>
          <a:ext cx="562337" cy="1123979"/>
        </a:xfrm>
        <a:custGeom>
          <a:avLst/>
          <a:gdLst/>
          <a:ahLst/>
          <a:cxnLst/>
          <a:rect l="0" t="0" r="0" b="0"/>
          <a:pathLst>
            <a:path>
              <a:moveTo>
                <a:pt x="0" y="0"/>
              </a:moveTo>
              <a:lnTo>
                <a:pt x="0" y="1123979"/>
              </a:lnTo>
              <a:lnTo>
                <a:pt x="562337" y="11239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FAB1E-2D63-4E44-B86B-517B26F299EC}">
      <dsp:nvSpPr>
        <dsp:cNvPr id="0" name=""/>
        <dsp:cNvSpPr/>
      </dsp:nvSpPr>
      <dsp:spPr>
        <a:xfrm>
          <a:off x="1830845" y="1743325"/>
          <a:ext cx="91440" cy="352987"/>
        </a:xfrm>
        <a:custGeom>
          <a:avLst/>
          <a:gdLst/>
          <a:ahLst/>
          <a:cxnLst/>
          <a:rect l="0" t="0" r="0" b="0"/>
          <a:pathLst>
            <a:path>
              <a:moveTo>
                <a:pt x="45720" y="0"/>
              </a:moveTo>
              <a:lnTo>
                <a:pt x="45720" y="3529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3FA014-A292-4A1A-B673-6ADE8A224192}">
      <dsp:nvSpPr>
        <dsp:cNvPr id="0" name=""/>
        <dsp:cNvSpPr/>
      </dsp:nvSpPr>
      <dsp:spPr>
        <a:xfrm>
          <a:off x="1876565" y="883430"/>
          <a:ext cx="2882570" cy="352987"/>
        </a:xfrm>
        <a:custGeom>
          <a:avLst/>
          <a:gdLst/>
          <a:ahLst/>
          <a:cxnLst/>
          <a:rect l="0" t="0" r="0" b="0"/>
          <a:pathLst>
            <a:path>
              <a:moveTo>
                <a:pt x="2882570" y="0"/>
              </a:moveTo>
              <a:lnTo>
                <a:pt x="2882570" y="176493"/>
              </a:lnTo>
              <a:lnTo>
                <a:pt x="0" y="176493"/>
              </a:lnTo>
              <a:lnTo>
                <a:pt x="0" y="35298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4B8389-AA9A-481D-9139-21CA753EE8A4}">
      <dsp:nvSpPr>
        <dsp:cNvPr id="0" name=""/>
        <dsp:cNvSpPr/>
      </dsp:nvSpPr>
      <dsp:spPr>
        <a:xfrm>
          <a:off x="62560" y="42983"/>
          <a:ext cx="2869453" cy="840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IP should be given for at least 4 months</a:t>
          </a:r>
        </a:p>
      </dsp:txBody>
      <dsp:txXfrm>
        <a:off x="62560" y="42983"/>
        <a:ext cx="2869453" cy="840446"/>
      </dsp:txXfrm>
    </dsp:sp>
    <dsp:sp modelId="{A71FB88E-DEC4-40BB-B6C7-55170E551B89}">
      <dsp:nvSpPr>
        <dsp:cNvPr id="0" name=""/>
        <dsp:cNvSpPr/>
      </dsp:nvSpPr>
      <dsp:spPr>
        <a:xfrm>
          <a:off x="3285001" y="42983"/>
          <a:ext cx="2948270" cy="8404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Follow up smear microscopy at 4</a:t>
          </a:r>
          <a:r>
            <a:rPr lang="en-US" sz="2000" b="1" kern="1200" baseline="30000" dirty="0">
              <a:solidFill>
                <a:schemeClr val="bg1"/>
              </a:solidFill>
            </a:rPr>
            <a:t>th</a:t>
          </a:r>
          <a:r>
            <a:rPr lang="en-US" sz="2000" b="1" kern="1200" dirty="0">
              <a:solidFill>
                <a:schemeClr val="bg1"/>
              </a:solidFill>
            </a:rPr>
            <a:t> month</a:t>
          </a:r>
        </a:p>
      </dsp:txBody>
      <dsp:txXfrm>
        <a:off x="3285001" y="42983"/>
        <a:ext cx="2948270" cy="840446"/>
      </dsp:txXfrm>
    </dsp:sp>
    <dsp:sp modelId="{248E96DF-9B7A-49BF-B5AF-F09B9F4A58F1}">
      <dsp:nvSpPr>
        <dsp:cNvPr id="0" name=""/>
        <dsp:cNvSpPr/>
      </dsp:nvSpPr>
      <dsp:spPr>
        <a:xfrm>
          <a:off x="1036119" y="1236418"/>
          <a:ext cx="1680893" cy="5069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Negative</a:t>
          </a:r>
        </a:p>
      </dsp:txBody>
      <dsp:txXfrm>
        <a:off x="1036119" y="1236418"/>
        <a:ext cx="1680893" cy="506907"/>
      </dsp:txXfrm>
    </dsp:sp>
    <dsp:sp modelId="{A307601E-05FC-4141-9437-46D109DFC1E9}">
      <dsp:nvSpPr>
        <dsp:cNvPr id="0" name=""/>
        <dsp:cNvSpPr/>
      </dsp:nvSpPr>
      <dsp:spPr>
        <a:xfrm>
          <a:off x="2109" y="2096312"/>
          <a:ext cx="3748913" cy="1284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Initiate CP with</a:t>
          </a:r>
        </a:p>
        <a:p>
          <a:pPr marL="0" lvl="0" indent="0" algn="ctr" defTabSz="889000">
            <a:lnSpc>
              <a:spcPct val="90000"/>
            </a:lnSpc>
            <a:spcBef>
              <a:spcPct val="0"/>
            </a:spcBef>
            <a:spcAft>
              <a:spcPct val="35000"/>
            </a:spcAft>
            <a:buNone/>
          </a:pPr>
          <a:r>
            <a:rPr lang="en-US" sz="2000" b="1" kern="1200" dirty="0">
              <a:solidFill>
                <a:schemeClr val="tx1"/>
              </a:solidFill>
            </a:rPr>
            <a:t>Bedaquiline continued for another 2 months (5</a:t>
          </a:r>
          <a:r>
            <a:rPr lang="en-US" sz="2000" b="1" kern="1200" baseline="30000" dirty="0">
              <a:solidFill>
                <a:schemeClr val="tx1"/>
              </a:solidFill>
            </a:rPr>
            <a:t>th</a:t>
          </a:r>
          <a:r>
            <a:rPr lang="en-US" sz="2000" b="1" kern="1200" dirty="0">
              <a:solidFill>
                <a:schemeClr val="tx1"/>
              </a:solidFill>
            </a:rPr>
            <a:t> &amp; 6</a:t>
          </a:r>
          <a:r>
            <a:rPr lang="en-US" sz="2000" b="1" kern="1200" baseline="30000" dirty="0">
              <a:solidFill>
                <a:schemeClr val="tx1"/>
              </a:solidFill>
            </a:rPr>
            <a:t>th</a:t>
          </a:r>
          <a:r>
            <a:rPr lang="en-US" sz="2000" b="1" kern="1200" dirty="0">
              <a:solidFill>
                <a:schemeClr val="tx1"/>
              </a:solidFill>
            </a:rPr>
            <a:t> months)</a:t>
          </a:r>
        </a:p>
      </dsp:txBody>
      <dsp:txXfrm>
        <a:off x="2109" y="2096312"/>
        <a:ext cx="3748913" cy="1284774"/>
      </dsp:txXfrm>
    </dsp:sp>
    <dsp:sp modelId="{A7F55398-9AAB-4EDD-AD60-D54D27386932}">
      <dsp:nvSpPr>
        <dsp:cNvPr id="0" name=""/>
        <dsp:cNvSpPr/>
      </dsp:nvSpPr>
      <dsp:spPr>
        <a:xfrm>
          <a:off x="939337" y="3734074"/>
          <a:ext cx="2672351" cy="15419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Duration of CP is fixed for 5 months</a:t>
          </a:r>
        </a:p>
      </dsp:txBody>
      <dsp:txXfrm>
        <a:off x="939337" y="3734074"/>
        <a:ext cx="2672351" cy="1541984"/>
      </dsp:txXfrm>
    </dsp:sp>
    <dsp:sp modelId="{2C46949A-F8AC-46AA-9639-845587A4933C}">
      <dsp:nvSpPr>
        <dsp:cNvPr id="0" name=""/>
        <dsp:cNvSpPr/>
      </dsp:nvSpPr>
      <dsp:spPr>
        <a:xfrm>
          <a:off x="6801260" y="1236418"/>
          <a:ext cx="1680893" cy="4816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Positive</a:t>
          </a:r>
        </a:p>
      </dsp:txBody>
      <dsp:txXfrm>
        <a:off x="6801260" y="1236418"/>
        <a:ext cx="1680893" cy="481643"/>
      </dsp:txXfrm>
    </dsp:sp>
    <dsp:sp modelId="{25CC9B09-2B6E-4045-9E77-42DCDB66A45C}">
      <dsp:nvSpPr>
        <dsp:cNvPr id="0" name=""/>
        <dsp:cNvSpPr/>
      </dsp:nvSpPr>
      <dsp:spPr>
        <a:xfrm>
          <a:off x="4104010" y="2071049"/>
          <a:ext cx="3133370" cy="8404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FL &amp; SL-LPA and C&amp;DST</a:t>
          </a:r>
        </a:p>
      </dsp:txBody>
      <dsp:txXfrm>
        <a:off x="4104010" y="2071049"/>
        <a:ext cx="3133370" cy="840446"/>
      </dsp:txXfrm>
    </dsp:sp>
    <dsp:sp modelId="{C42F49ED-B2C4-4505-BFDB-256B61115F91}">
      <dsp:nvSpPr>
        <dsp:cNvPr id="0" name=""/>
        <dsp:cNvSpPr/>
      </dsp:nvSpPr>
      <dsp:spPr>
        <a:xfrm>
          <a:off x="4595180" y="3187750"/>
          <a:ext cx="3339448" cy="18517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If additional resistant detected to Z/</a:t>
          </a:r>
          <a:r>
            <a:rPr lang="en-US" sz="2000" b="1" kern="1200" dirty="0" err="1">
              <a:solidFill>
                <a:schemeClr val="tx1"/>
              </a:solidFill>
            </a:rPr>
            <a:t>Cfz</a:t>
          </a:r>
          <a:r>
            <a:rPr lang="en-US" sz="2000" b="1" kern="1200" dirty="0">
              <a:solidFill>
                <a:schemeClr val="tx1"/>
              </a:solidFill>
            </a:rPr>
            <a:t>/FQ/both </a:t>
          </a:r>
          <a:r>
            <a:rPr lang="en-US" sz="2000" b="1" kern="1200" dirty="0" err="1">
              <a:solidFill>
                <a:schemeClr val="tx1"/>
              </a:solidFill>
            </a:rPr>
            <a:t>InhA</a:t>
          </a:r>
          <a:r>
            <a:rPr lang="en-US" sz="2000" b="1" kern="1200" dirty="0">
              <a:solidFill>
                <a:schemeClr val="tx1"/>
              </a:solidFill>
            </a:rPr>
            <a:t> &amp; </a:t>
          </a:r>
          <a:r>
            <a:rPr lang="en-US" sz="2000" b="1" kern="1200" dirty="0" err="1">
              <a:solidFill>
                <a:schemeClr val="tx1"/>
              </a:solidFill>
            </a:rPr>
            <a:t>KatG</a:t>
          </a:r>
          <a:r>
            <a:rPr lang="en-US" sz="2000" b="1" kern="1200" dirty="0">
              <a:solidFill>
                <a:schemeClr val="tx1"/>
              </a:solidFill>
            </a:rPr>
            <a:t>, Reassess patient at N/DDR-TBC for switch to longer oral regimen,  </a:t>
          </a:r>
        </a:p>
      </dsp:txBody>
      <dsp:txXfrm>
        <a:off x="4595180" y="3187750"/>
        <a:ext cx="3339448" cy="1851764"/>
      </dsp:txXfrm>
    </dsp:sp>
    <dsp:sp modelId="{A4876BF1-2BE1-4EF7-A537-C4D249393BB6}">
      <dsp:nvSpPr>
        <dsp:cNvPr id="0" name=""/>
        <dsp:cNvSpPr/>
      </dsp:nvSpPr>
      <dsp:spPr>
        <a:xfrm>
          <a:off x="7713250" y="2071049"/>
          <a:ext cx="3466153" cy="8404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Extend IP </a:t>
          </a:r>
        </a:p>
        <a:p>
          <a:pPr marL="0" lvl="0" indent="0" algn="ctr" defTabSz="889000">
            <a:lnSpc>
              <a:spcPct val="90000"/>
            </a:lnSpc>
            <a:spcBef>
              <a:spcPct val="0"/>
            </a:spcBef>
            <a:spcAft>
              <a:spcPct val="35000"/>
            </a:spcAft>
            <a:buNone/>
          </a:pPr>
          <a:r>
            <a:rPr lang="en-US" sz="2000" b="1" kern="1200" dirty="0">
              <a:solidFill>
                <a:schemeClr val="tx1"/>
              </a:solidFill>
            </a:rPr>
            <a:t>(for a maximum of 2 months)</a:t>
          </a:r>
        </a:p>
      </dsp:txBody>
      <dsp:txXfrm>
        <a:off x="7713250" y="2071049"/>
        <a:ext cx="3466153" cy="840446"/>
      </dsp:txXfrm>
    </dsp:sp>
    <dsp:sp modelId="{C1D0FB07-5967-4642-A55A-3BAD4D55C3CE}">
      <dsp:nvSpPr>
        <dsp:cNvPr id="0" name=""/>
        <dsp:cNvSpPr/>
      </dsp:nvSpPr>
      <dsp:spPr>
        <a:xfrm>
          <a:off x="8344615" y="3178093"/>
          <a:ext cx="3174670" cy="18517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Extend IP to 5</a:t>
          </a:r>
          <a:r>
            <a:rPr lang="en-US" sz="2000" b="1" kern="1200" baseline="30000" dirty="0">
              <a:solidFill>
                <a:schemeClr val="tx1"/>
              </a:solidFill>
            </a:rPr>
            <a:t>th</a:t>
          </a:r>
          <a:r>
            <a:rPr lang="en-US" sz="2000" b="1" kern="1200" dirty="0">
              <a:solidFill>
                <a:schemeClr val="tx1"/>
              </a:solidFill>
            </a:rPr>
            <a:t> or 6</a:t>
          </a:r>
          <a:r>
            <a:rPr lang="en-US" sz="2000" b="1" kern="1200" baseline="30000" dirty="0">
              <a:solidFill>
                <a:schemeClr val="tx1"/>
              </a:solidFill>
            </a:rPr>
            <a:t>th</a:t>
          </a:r>
          <a:r>
            <a:rPr lang="en-US" sz="2000" b="1" kern="1200" dirty="0">
              <a:solidFill>
                <a:schemeClr val="tx1"/>
              </a:solidFill>
            </a:rPr>
            <a:t> month based on smear result at the end of 4</a:t>
          </a:r>
          <a:r>
            <a:rPr lang="en-US" sz="2000" b="1" kern="1200" baseline="30000" dirty="0">
              <a:solidFill>
                <a:schemeClr val="tx1"/>
              </a:solidFill>
            </a:rPr>
            <a:t>th</a:t>
          </a:r>
          <a:r>
            <a:rPr lang="en-US" sz="2000" b="1" kern="1200" dirty="0">
              <a:solidFill>
                <a:schemeClr val="tx1"/>
              </a:solidFill>
            </a:rPr>
            <a:t> and 5</a:t>
          </a:r>
          <a:r>
            <a:rPr lang="en-US" sz="2000" b="1" kern="1200" baseline="30000" dirty="0">
              <a:solidFill>
                <a:schemeClr val="tx1"/>
              </a:solidFill>
            </a:rPr>
            <a:t>th</a:t>
          </a:r>
          <a:r>
            <a:rPr lang="en-US" sz="2000" b="1" kern="1200" dirty="0">
              <a:solidFill>
                <a:schemeClr val="tx1"/>
              </a:solidFill>
            </a:rPr>
            <a:t> month of treatment</a:t>
          </a:r>
        </a:p>
      </dsp:txBody>
      <dsp:txXfrm>
        <a:off x="8344615" y="3178093"/>
        <a:ext cx="3174670" cy="18517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50EC2-1177-4E17-B11B-6700EB858ECD}">
      <dsp:nvSpPr>
        <dsp:cNvPr id="0" name=""/>
        <dsp:cNvSpPr/>
      </dsp:nvSpPr>
      <dsp:spPr>
        <a:xfrm>
          <a:off x="50383" y="243063"/>
          <a:ext cx="2855788" cy="3426945"/>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b="1" kern="1200" dirty="0">
              <a:solidFill>
                <a:schemeClr val="tx1"/>
              </a:solidFill>
            </a:rPr>
            <a:t>Inclusion criteria</a:t>
          </a:r>
        </a:p>
      </dsp:txBody>
      <dsp:txXfrm rot="16200000">
        <a:off x="-1069085" y="1362532"/>
        <a:ext cx="2810095" cy="571157"/>
      </dsp:txXfrm>
    </dsp:sp>
    <dsp:sp modelId="{E86FA761-1F53-4173-911C-FFD0D4924620}">
      <dsp:nvSpPr>
        <dsp:cNvPr id="0" name=""/>
        <dsp:cNvSpPr/>
      </dsp:nvSpPr>
      <dsp:spPr>
        <a:xfrm>
          <a:off x="621540" y="243063"/>
          <a:ext cx="2127562" cy="34269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H mono/poly DR-TB with confirmed result for rifampicin resistance not detected</a:t>
          </a:r>
        </a:p>
      </dsp:txBody>
      <dsp:txXfrm>
        <a:off x="621540" y="243063"/>
        <a:ext cx="2127562" cy="3426945"/>
      </dsp:txXfrm>
    </dsp:sp>
    <dsp:sp modelId="{7D40ED04-CD04-489B-82B6-08291A08A703}">
      <dsp:nvSpPr>
        <dsp:cNvPr id="0" name=""/>
        <dsp:cNvSpPr/>
      </dsp:nvSpPr>
      <dsp:spPr>
        <a:xfrm>
          <a:off x="3006123" y="259273"/>
          <a:ext cx="2855788" cy="3426945"/>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b="1" kern="1200" dirty="0">
              <a:solidFill>
                <a:schemeClr val="tx1"/>
              </a:solidFill>
            </a:rPr>
            <a:t>Exclusion criteria</a:t>
          </a:r>
        </a:p>
      </dsp:txBody>
      <dsp:txXfrm rot="16200000">
        <a:off x="1886655" y="1378742"/>
        <a:ext cx="2810095" cy="571157"/>
      </dsp:txXfrm>
    </dsp:sp>
    <dsp:sp modelId="{2C3A9FE5-A944-491E-A4A3-7907C7143512}">
      <dsp:nvSpPr>
        <dsp:cNvPr id="0" name=""/>
        <dsp:cNvSpPr/>
      </dsp:nvSpPr>
      <dsp:spPr>
        <a:xfrm rot="5400000">
          <a:off x="2664314" y="3119225"/>
          <a:ext cx="712174" cy="428368"/>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6BE650-F940-41C6-8F61-EBDFDC6044CC}">
      <dsp:nvSpPr>
        <dsp:cNvPr id="0" name=""/>
        <dsp:cNvSpPr/>
      </dsp:nvSpPr>
      <dsp:spPr>
        <a:xfrm>
          <a:off x="3577281" y="259273"/>
          <a:ext cx="2127562" cy="34269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No specific exclusion criteria</a:t>
          </a:r>
        </a:p>
      </dsp:txBody>
      <dsp:txXfrm>
        <a:off x="3577281" y="259273"/>
        <a:ext cx="2127562" cy="3426945"/>
      </dsp:txXfrm>
    </dsp:sp>
    <dsp:sp modelId="{5BC7CEE0-6234-4042-85C5-430E1ED2DFB7}">
      <dsp:nvSpPr>
        <dsp:cNvPr id="0" name=""/>
        <dsp:cNvSpPr/>
      </dsp:nvSpPr>
      <dsp:spPr>
        <a:xfrm>
          <a:off x="5961864" y="259273"/>
          <a:ext cx="2855788" cy="3426945"/>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b="1" kern="1200" dirty="0">
              <a:solidFill>
                <a:schemeClr val="tx1"/>
              </a:solidFill>
            </a:rPr>
            <a:t>Regimen</a:t>
          </a:r>
        </a:p>
      </dsp:txBody>
      <dsp:txXfrm rot="16200000">
        <a:off x="4842395" y="1378742"/>
        <a:ext cx="2810095" cy="571157"/>
      </dsp:txXfrm>
    </dsp:sp>
    <dsp:sp modelId="{991F28C2-C5D1-4714-80DF-31A473C4BFE3}">
      <dsp:nvSpPr>
        <dsp:cNvPr id="0" name=""/>
        <dsp:cNvSpPr/>
      </dsp:nvSpPr>
      <dsp:spPr>
        <a:xfrm rot="5400000">
          <a:off x="5620055" y="3119225"/>
          <a:ext cx="712174" cy="428368"/>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583E8-94D1-4892-963E-E3B0653BB5C3}">
      <dsp:nvSpPr>
        <dsp:cNvPr id="0" name=""/>
        <dsp:cNvSpPr/>
      </dsp:nvSpPr>
      <dsp:spPr>
        <a:xfrm>
          <a:off x="6533022" y="259273"/>
          <a:ext cx="2127562" cy="34269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(6 or 9) </a:t>
          </a:r>
          <a:r>
            <a:rPr lang="en-US" sz="2400" kern="1200" dirty="0" err="1">
              <a:solidFill>
                <a:schemeClr val="tx1"/>
              </a:solidFill>
            </a:rPr>
            <a:t>Lfx</a:t>
          </a:r>
          <a:r>
            <a:rPr lang="en-US" sz="2400" kern="1200" dirty="0">
              <a:solidFill>
                <a:schemeClr val="tx1"/>
              </a:solidFill>
            </a:rPr>
            <a:t> R E Z</a:t>
          </a:r>
        </a:p>
        <a:p>
          <a:pPr marL="0" lvl="0" indent="0" algn="l" defTabSz="977900">
            <a:lnSpc>
              <a:spcPct val="90000"/>
            </a:lnSpc>
            <a:spcBef>
              <a:spcPct val="0"/>
            </a:spcBef>
            <a:spcAft>
              <a:spcPct val="35000"/>
            </a:spcAft>
            <a:buNone/>
          </a:pPr>
          <a:r>
            <a:rPr lang="en-US" sz="2200" i="1" kern="1200" dirty="0">
              <a:solidFill>
                <a:schemeClr val="tx1"/>
              </a:solidFill>
            </a:rPr>
            <a:t>In exceptional situations of unavailability of loose drug R or E or Z, the use of 4 FDC (HREZ) with </a:t>
          </a:r>
          <a:r>
            <a:rPr lang="en-US" sz="2200" i="1" kern="1200" dirty="0" err="1">
              <a:solidFill>
                <a:schemeClr val="tx1"/>
              </a:solidFill>
            </a:rPr>
            <a:t>Lfx</a:t>
          </a:r>
          <a:r>
            <a:rPr lang="en-US" sz="2200" i="1" kern="1200" dirty="0">
              <a:solidFill>
                <a:schemeClr val="tx1"/>
              </a:solidFill>
            </a:rPr>
            <a:t> loose tablets may be considered as an option</a:t>
          </a:r>
        </a:p>
      </dsp:txBody>
      <dsp:txXfrm>
        <a:off x="6533022" y="259273"/>
        <a:ext cx="2127562" cy="3426945"/>
      </dsp:txXfrm>
    </dsp:sp>
    <dsp:sp modelId="{A24E0927-9A4D-4091-9409-57392A1473FB}">
      <dsp:nvSpPr>
        <dsp:cNvPr id="0" name=""/>
        <dsp:cNvSpPr/>
      </dsp:nvSpPr>
      <dsp:spPr>
        <a:xfrm>
          <a:off x="8876710" y="259273"/>
          <a:ext cx="2855788" cy="3426945"/>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b="1" kern="1200" dirty="0">
              <a:solidFill>
                <a:schemeClr val="tx1"/>
              </a:solidFill>
            </a:rPr>
            <a:t>Duration</a:t>
          </a:r>
        </a:p>
      </dsp:txBody>
      <dsp:txXfrm rot="16200000">
        <a:off x="7757241" y="1378742"/>
        <a:ext cx="2810095" cy="571157"/>
      </dsp:txXfrm>
    </dsp:sp>
    <dsp:sp modelId="{29D280CA-E3CC-464E-A97E-2CD0DB7E88E2}">
      <dsp:nvSpPr>
        <dsp:cNvPr id="0" name=""/>
        <dsp:cNvSpPr/>
      </dsp:nvSpPr>
      <dsp:spPr>
        <a:xfrm rot="5400000">
          <a:off x="8575796" y="3119225"/>
          <a:ext cx="712174" cy="428368"/>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9ECE3C-363C-4D26-8565-20D5E8BA13C4}">
      <dsp:nvSpPr>
        <dsp:cNvPr id="0" name=""/>
        <dsp:cNvSpPr/>
      </dsp:nvSpPr>
      <dsp:spPr>
        <a:xfrm>
          <a:off x="9447868" y="259273"/>
          <a:ext cx="2127562" cy="34269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solidFill>
                <a:schemeClr val="tx1"/>
              </a:solidFill>
            </a:rPr>
            <a:t>6 </a:t>
          </a:r>
          <a:r>
            <a:rPr lang="en-US" sz="2400" b="1" kern="1200" dirty="0">
              <a:solidFill>
                <a:schemeClr val="tx1"/>
              </a:solidFill>
            </a:rPr>
            <a:t>OR</a:t>
          </a:r>
          <a:r>
            <a:rPr lang="en-US" sz="2400" kern="1200" dirty="0">
              <a:solidFill>
                <a:schemeClr val="tx1"/>
              </a:solidFill>
            </a:rPr>
            <a:t> 9 months</a:t>
          </a:r>
        </a:p>
        <a:p>
          <a:pPr marL="0" lvl="0" indent="0" algn="l" defTabSz="1066800">
            <a:lnSpc>
              <a:spcPct val="90000"/>
            </a:lnSpc>
            <a:spcBef>
              <a:spcPct val="0"/>
            </a:spcBef>
            <a:spcAft>
              <a:spcPct val="35000"/>
            </a:spcAft>
            <a:buFont typeface="Arial" panose="020B0604020202020204" pitchFamily="34" charset="0"/>
            <a:buNone/>
          </a:pPr>
          <a:r>
            <a:rPr lang="en-US" sz="2400" kern="1200" dirty="0">
              <a:solidFill>
                <a:schemeClr val="tx1"/>
              </a:solidFill>
            </a:rPr>
            <a:t>No separate IP/CP</a:t>
          </a:r>
        </a:p>
      </dsp:txBody>
      <dsp:txXfrm>
        <a:off x="9447868" y="259273"/>
        <a:ext cx="2127562" cy="34269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89AE1-3993-4B3D-9E97-777E13B8EB27}">
      <dsp:nvSpPr>
        <dsp:cNvPr id="0" name=""/>
        <dsp:cNvSpPr/>
      </dsp:nvSpPr>
      <dsp:spPr>
        <a:xfrm>
          <a:off x="4526476" y="5657903"/>
          <a:ext cx="93562" cy="9356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B300166-02EB-4941-91FC-8CD0DE547E74}">
      <dsp:nvSpPr>
        <dsp:cNvPr id="0" name=""/>
        <dsp:cNvSpPr/>
      </dsp:nvSpPr>
      <dsp:spPr>
        <a:xfrm>
          <a:off x="4327374" y="5743271"/>
          <a:ext cx="93562" cy="93562"/>
        </a:xfrm>
        <a:prstGeom prst="ellipse">
          <a:avLst/>
        </a:prstGeom>
        <a:gradFill rotWithShape="0">
          <a:gsLst>
            <a:gs pos="0">
              <a:schemeClr val="accent5">
                <a:hueOff val="-422409"/>
                <a:satOff val="-1089"/>
                <a:lumOff val="-735"/>
                <a:alphaOff val="0"/>
                <a:lumMod val="110000"/>
                <a:satMod val="105000"/>
                <a:tint val="67000"/>
              </a:schemeClr>
            </a:gs>
            <a:gs pos="50000">
              <a:schemeClr val="accent5">
                <a:hueOff val="-422409"/>
                <a:satOff val="-1089"/>
                <a:lumOff val="-735"/>
                <a:alphaOff val="0"/>
                <a:lumMod val="105000"/>
                <a:satMod val="103000"/>
                <a:tint val="73000"/>
              </a:schemeClr>
            </a:gs>
            <a:gs pos="100000">
              <a:schemeClr val="accent5">
                <a:hueOff val="-422409"/>
                <a:satOff val="-1089"/>
                <a:lumOff val="-735"/>
                <a:alphaOff val="0"/>
                <a:lumMod val="105000"/>
                <a:satMod val="109000"/>
                <a:tint val="81000"/>
              </a:schemeClr>
            </a:gs>
          </a:gsLst>
          <a:lin ang="5400000" scaled="0"/>
        </a:gradFill>
        <a:ln w="6350" cap="flat" cmpd="sng" algn="ctr">
          <a:solidFill>
            <a:schemeClr val="accent5">
              <a:hueOff val="-422409"/>
              <a:satOff val="-1089"/>
              <a:lumOff val="-73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0A301B7-17E6-4EF3-BDBD-BDD866FCE012}">
      <dsp:nvSpPr>
        <dsp:cNvPr id="0" name=""/>
        <dsp:cNvSpPr/>
      </dsp:nvSpPr>
      <dsp:spPr>
        <a:xfrm>
          <a:off x="4124530" y="5815967"/>
          <a:ext cx="93562" cy="93562"/>
        </a:xfrm>
        <a:prstGeom prst="ellipse">
          <a:avLst/>
        </a:prstGeom>
        <a:gradFill rotWithShape="0">
          <a:gsLst>
            <a:gs pos="0">
              <a:schemeClr val="accent5">
                <a:hueOff val="-844818"/>
                <a:satOff val="-2177"/>
                <a:lumOff val="-1471"/>
                <a:alphaOff val="0"/>
                <a:lumMod val="110000"/>
                <a:satMod val="105000"/>
                <a:tint val="67000"/>
              </a:schemeClr>
            </a:gs>
            <a:gs pos="50000">
              <a:schemeClr val="accent5">
                <a:hueOff val="-844818"/>
                <a:satOff val="-2177"/>
                <a:lumOff val="-1471"/>
                <a:alphaOff val="0"/>
                <a:lumMod val="105000"/>
                <a:satMod val="103000"/>
                <a:tint val="73000"/>
              </a:schemeClr>
            </a:gs>
            <a:gs pos="100000">
              <a:schemeClr val="accent5">
                <a:hueOff val="-844818"/>
                <a:satOff val="-2177"/>
                <a:lumOff val="-1471"/>
                <a:alphaOff val="0"/>
                <a:lumMod val="105000"/>
                <a:satMod val="109000"/>
                <a:tint val="81000"/>
              </a:schemeClr>
            </a:gs>
          </a:gsLst>
          <a:lin ang="5400000" scaled="0"/>
        </a:gradFill>
        <a:ln w="6350" cap="flat" cmpd="sng" algn="ctr">
          <a:solidFill>
            <a:schemeClr val="accent5">
              <a:hueOff val="-844818"/>
              <a:satOff val="-2177"/>
              <a:lumOff val="-147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BD8956E-75B6-4D03-8A13-25920F3A60C3}">
      <dsp:nvSpPr>
        <dsp:cNvPr id="0" name=""/>
        <dsp:cNvSpPr/>
      </dsp:nvSpPr>
      <dsp:spPr>
        <a:xfrm>
          <a:off x="3918692" y="5875324"/>
          <a:ext cx="93562" cy="93562"/>
        </a:xfrm>
        <a:prstGeom prst="ellipse">
          <a:avLst/>
        </a:prstGeom>
        <a:gradFill rotWithShape="0">
          <a:gsLst>
            <a:gs pos="0">
              <a:schemeClr val="accent5">
                <a:hueOff val="-1267227"/>
                <a:satOff val="-3266"/>
                <a:lumOff val="-2206"/>
                <a:alphaOff val="0"/>
                <a:lumMod val="110000"/>
                <a:satMod val="105000"/>
                <a:tint val="67000"/>
              </a:schemeClr>
            </a:gs>
            <a:gs pos="50000">
              <a:schemeClr val="accent5">
                <a:hueOff val="-1267227"/>
                <a:satOff val="-3266"/>
                <a:lumOff val="-2206"/>
                <a:alphaOff val="0"/>
                <a:lumMod val="105000"/>
                <a:satMod val="103000"/>
                <a:tint val="73000"/>
              </a:schemeClr>
            </a:gs>
            <a:gs pos="100000">
              <a:schemeClr val="accent5">
                <a:hueOff val="-1267227"/>
                <a:satOff val="-3266"/>
                <a:lumOff val="-2206"/>
                <a:alphaOff val="0"/>
                <a:lumMod val="105000"/>
                <a:satMod val="109000"/>
                <a:tint val="81000"/>
              </a:schemeClr>
            </a:gs>
          </a:gsLst>
          <a:lin ang="5400000" scaled="0"/>
        </a:gradFill>
        <a:ln w="6350" cap="flat" cmpd="sng" algn="ctr">
          <a:solidFill>
            <a:schemeClr val="accent5">
              <a:hueOff val="-1267227"/>
              <a:satOff val="-3266"/>
              <a:lumOff val="-220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67436D1-1D5D-48A7-8AC2-D761CE5045C2}">
      <dsp:nvSpPr>
        <dsp:cNvPr id="0" name=""/>
        <dsp:cNvSpPr/>
      </dsp:nvSpPr>
      <dsp:spPr>
        <a:xfrm>
          <a:off x="3710609" y="5921343"/>
          <a:ext cx="93562" cy="93562"/>
        </a:xfrm>
        <a:prstGeom prst="ellipse">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w="6350" cap="flat" cmpd="sng" algn="ctr">
          <a:solidFill>
            <a:schemeClr val="accent5">
              <a:hueOff val="-1689636"/>
              <a:satOff val="-4355"/>
              <a:lumOff val="-294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4C8DFEE-9833-418B-BC55-8BEEA40340A9}">
      <dsp:nvSpPr>
        <dsp:cNvPr id="0" name=""/>
        <dsp:cNvSpPr/>
      </dsp:nvSpPr>
      <dsp:spPr>
        <a:xfrm>
          <a:off x="5656715" y="4858247"/>
          <a:ext cx="93562" cy="93562"/>
        </a:xfrm>
        <a:prstGeom prst="ellipse">
          <a:avLst/>
        </a:prstGeom>
        <a:gradFill rotWithShape="0">
          <a:gsLst>
            <a:gs pos="0">
              <a:schemeClr val="accent5">
                <a:hueOff val="-2112045"/>
                <a:satOff val="-5443"/>
                <a:lumOff val="-3677"/>
                <a:alphaOff val="0"/>
                <a:lumMod val="110000"/>
                <a:satMod val="105000"/>
                <a:tint val="67000"/>
              </a:schemeClr>
            </a:gs>
            <a:gs pos="50000">
              <a:schemeClr val="accent5">
                <a:hueOff val="-2112045"/>
                <a:satOff val="-5443"/>
                <a:lumOff val="-3677"/>
                <a:alphaOff val="0"/>
                <a:lumMod val="105000"/>
                <a:satMod val="103000"/>
                <a:tint val="73000"/>
              </a:schemeClr>
            </a:gs>
            <a:gs pos="100000">
              <a:schemeClr val="accent5">
                <a:hueOff val="-2112045"/>
                <a:satOff val="-5443"/>
                <a:lumOff val="-3677"/>
                <a:alphaOff val="0"/>
                <a:lumMod val="105000"/>
                <a:satMod val="109000"/>
                <a:tint val="81000"/>
              </a:schemeClr>
            </a:gs>
          </a:gsLst>
          <a:lin ang="5400000" scaled="0"/>
        </a:gradFill>
        <a:ln w="6350" cap="flat" cmpd="sng" algn="ctr">
          <a:solidFill>
            <a:schemeClr val="accent5">
              <a:hueOff val="-2112045"/>
              <a:satOff val="-5443"/>
              <a:lumOff val="-367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9749603-D40C-4B0D-9AB0-621F5AAE075B}">
      <dsp:nvSpPr>
        <dsp:cNvPr id="0" name=""/>
        <dsp:cNvSpPr/>
      </dsp:nvSpPr>
      <dsp:spPr>
        <a:xfrm>
          <a:off x="5490547" y="5016978"/>
          <a:ext cx="93562" cy="93562"/>
        </a:xfrm>
        <a:prstGeom prst="ellipse">
          <a:avLst/>
        </a:prstGeom>
        <a:gradFill rotWithShape="0">
          <a:gsLst>
            <a:gs pos="0">
              <a:schemeClr val="accent5">
                <a:hueOff val="-2534453"/>
                <a:satOff val="-6532"/>
                <a:lumOff val="-4412"/>
                <a:alphaOff val="0"/>
                <a:lumMod val="110000"/>
                <a:satMod val="105000"/>
                <a:tint val="67000"/>
              </a:schemeClr>
            </a:gs>
            <a:gs pos="50000">
              <a:schemeClr val="accent5">
                <a:hueOff val="-2534453"/>
                <a:satOff val="-6532"/>
                <a:lumOff val="-4412"/>
                <a:alphaOff val="0"/>
                <a:lumMod val="105000"/>
                <a:satMod val="103000"/>
                <a:tint val="73000"/>
              </a:schemeClr>
            </a:gs>
            <a:gs pos="100000">
              <a:schemeClr val="accent5">
                <a:hueOff val="-2534453"/>
                <a:satOff val="-6532"/>
                <a:lumOff val="-4412"/>
                <a:alphaOff val="0"/>
                <a:lumMod val="105000"/>
                <a:satMod val="109000"/>
                <a:tint val="81000"/>
              </a:schemeClr>
            </a:gs>
          </a:gsLst>
          <a:lin ang="5400000" scaled="0"/>
        </a:gradFill>
        <a:ln w="6350" cap="flat" cmpd="sng" algn="ctr">
          <a:solidFill>
            <a:schemeClr val="accent5">
              <a:hueOff val="-2534453"/>
              <a:satOff val="-6532"/>
              <a:lumOff val="-441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2400C69-5B72-423F-9ED4-8F6933B620F7}">
      <dsp:nvSpPr>
        <dsp:cNvPr id="0" name=""/>
        <dsp:cNvSpPr/>
      </dsp:nvSpPr>
      <dsp:spPr>
        <a:xfrm>
          <a:off x="6378271" y="3915866"/>
          <a:ext cx="93562" cy="93562"/>
        </a:xfrm>
        <a:prstGeom prst="ellipse">
          <a:avLst/>
        </a:prstGeom>
        <a:gradFill rotWithShape="0">
          <a:gsLst>
            <a:gs pos="0">
              <a:schemeClr val="accent5">
                <a:hueOff val="-2956862"/>
                <a:satOff val="-7621"/>
                <a:lumOff val="-5147"/>
                <a:alphaOff val="0"/>
                <a:lumMod val="110000"/>
                <a:satMod val="105000"/>
                <a:tint val="67000"/>
              </a:schemeClr>
            </a:gs>
            <a:gs pos="50000">
              <a:schemeClr val="accent5">
                <a:hueOff val="-2956862"/>
                <a:satOff val="-7621"/>
                <a:lumOff val="-5147"/>
                <a:alphaOff val="0"/>
                <a:lumMod val="105000"/>
                <a:satMod val="103000"/>
                <a:tint val="73000"/>
              </a:schemeClr>
            </a:gs>
            <a:gs pos="100000">
              <a:schemeClr val="accent5">
                <a:hueOff val="-2956862"/>
                <a:satOff val="-7621"/>
                <a:lumOff val="-5147"/>
                <a:alphaOff val="0"/>
                <a:lumMod val="105000"/>
                <a:satMod val="109000"/>
                <a:tint val="81000"/>
              </a:schemeClr>
            </a:gs>
          </a:gsLst>
          <a:lin ang="5400000" scaled="0"/>
        </a:gradFill>
        <a:ln w="6350" cap="flat" cmpd="sng" algn="ctr">
          <a:solidFill>
            <a:schemeClr val="accent5">
              <a:hueOff val="-2956862"/>
              <a:satOff val="-7621"/>
              <a:lumOff val="-514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AE143F2-86BF-44AD-9F9C-652CEC7A092B}">
      <dsp:nvSpPr>
        <dsp:cNvPr id="0" name=""/>
        <dsp:cNvSpPr/>
      </dsp:nvSpPr>
      <dsp:spPr>
        <a:xfrm>
          <a:off x="6867043" y="2801416"/>
          <a:ext cx="93562" cy="93562"/>
        </a:xfrm>
        <a:prstGeom prst="ellips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w="6350" cap="flat" cmpd="sng" algn="ctr">
          <a:solidFill>
            <a:schemeClr val="accent5">
              <a:hueOff val="-3379271"/>
              <a:satOff val="-8710"/>
              <a:lumOff val="-588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5BDB1CC-EB7B-45EC-B7BB-7BCC57E2D929}">
      <dsp:nvSpPr>
        <dsp:cNvPr id="0" name=""/>
        <dsp:cNvSpPr/>
      </dsp:nvSpPr>
      <dsp:spPr>
        <a:xfrm>
          <a:off x="7099827" y="1640948"/>
          <a:ext cx="93562" cy="93562"/>
        </a:xfrm>
        <a:prstGeom prst="ellipse">
          <a:avLst/>
        </a:prstGeom>
        <a:gradFill rotWithShape="0">
          <a:gsLst>
            <a:gs pos="0">
              <a:schemeClr val="accent5">
                <a:hueOff val="-3801680"/>
                <a:satOff val="-9798"/>
                <a:lumOff val="-6618"/>
                <a:alphaOff val="0"/>
                <a:lumMod val="110000"/>
                <a:satMod val="105000"/>
                <a:tint val="67000"/>
              </a:schemeClr>
            </a:gs>
            <a:gs pos="50000">
              <a:schemeClr val="accent5">
                <a:hueOff val="-3801680"/>
                <a:satOff val="-9798"/>
                <a:lumOff val="-6618"/>
                <a:alphaOff val="0"/>
                <a:lumMod val="105000"/>
                <a:satMod val="103000"/>
                <a:tint val="73000"/>
              </a:schemeClr>
            </a:gs>
            <a:gs pos="100000">
              <a:schemeClr val="accent5">
                <a:hueOff val="-3801680"/>
                <a:satOff val="-9798"/>
                <a:lumOff val="-6618"/>
                <a:alphaOff val="0"/>
                <a:lumMod val="105000"/>
                <a:satMod val="109000"/>
                <a:tint val="81000"/>
              </a:schemeClr>
            </a:gs>
          </a:gsLst>
          <a:lin ang="5400000" scaled="0"/>
        </a:gradFill>
        <a:ln w="6350" cap="flat" cmpd="sng" algn="ctr">
          <a:solidFill>
            <a:schemeClr val="accent5">
              <a:hueOff val="-3801680"/>
              <a:satOff val="-9798"/>
              <a:lumOff val="-661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0A69213-96D4-47A6-B2A7-B941FAECFDC1}">
      <dsp:nvSpPr>
        <dsp:cNvPr id="0" name=""/>
        <dsp:cNvSpPr/>
      </dsp:nvSpPr>
      <dsp:spPr>
        <a:xfrm>
          <a:off x="6896983" y="261724"/>
          <a:ext cx="93562" cy="93562"/>
        </a:xfrm>
        <a:prstGeom prst="ellipse">
          <a:avLst/>
        </a:prstGeom>
        <a:gradFill rotWithShape="0">
          <a:gsLst>
            <a:gs pos="0">
              <a:schemeClr val="accent5">
                <a:hueOff val="-4224089"/>
                <a:satOff val="-10887"/>
                <a:lumOff val="-7353"/>
                <a:alphaOff val="0"/>
                <a:lumMod val="110000"/>
                <a:satMod val="105000"/>
                <a:tint val="67000"/>
              </a:schemeClr>
            </a:gs>
            <a:gs pos="50000">
              <a:schemeClr val="accent5">
                <a:hueOff val="-4224089"/>
                <a:satOff val="-10887"/>
                <a:lumOff val="-7353"/>
                <a:alphaOff val="0"/>
                <a:lumMod val="105000"/>
                <a:satMod val="103000"/>
                <a:tint val="73000"/>
              </a:schemeClr>
            </a:gs>
            <a:gs pos="100000">
              <a:schemeClr val="accent5">
                <a:hueOff val="-4224089"/>
                <a:satOff val="-10887"/>
                <a:lumOff val="-7353"/>
                <a:alphaOff val="0"/>
                <a:lumMod val="105000"/>
                <a:satMod val="109000"/>
                <a:tint val="81000"/>
              </a:schemeClr>
            </a:gs>
          </a:gsLst>
          <a:lin ang="5400000" scaled="0"/>
        </a:gradFill>
        <a:ln w="6350" cap="flat" cmpd="sng" algn="ctr">
          <a:solidFill>
            <a:schemeClr val="accent5">
              <a:hueOff val="-4224089"/>
              <a:satOff val="-10887"/>
              <a:lumOff val="-735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43EC7FD-D8B2-4843-BD9A-4D86E3828475}">
      <dsp:nvSpPr>
        <dsp:cNvPr id="0" name=""/>
        <dsp:cNvSpPr/>
      </dsp:nvSpPr>
      <dsp:spPr>
        <a:xfrm>
          <a:off x="7035456" y="150346"/>
          <a:ext cx="93562" cy="93562"/>
        </a:xfrm>
        <a:prstGeom prst="ellipse">
          <a:avLst/>
        </a:prstGeom>
        <a:gradFill rotWithShape="0">
          <a:gsLst>
            <a:gs pos="0">
              <a:schemeClr val="accent5">
                <a:hueOff val="-4646498"/>
                <a:satOff val="-11976"/>
                <a:lumOff val="-8088"/>
                <a:alphaOff val="0"/>
                <a:lumMod val="110000"/>
                <a:satMod val="105000"/>
                <a:tint val="67000"/>
              </a:schemeClr>
            </a:gs>
            <a:gs pos="50000">
              <a:schemeClr val="accent5">
                <a:hueOff val="-4646498"/>
                <a:satOff val="-11976"/>
                <a:lumOff val="-8088"/>
                <a:alphaOff val="0"/>
                <a:lumMod val="105000"/>
                <a:satMod val="103000"/>
                <a:tint val="73000"/>
              </a:schemeClr>
            </a:gs>
            <a:gs pos="100000">
              <a:schemeClr val="accent5">
                <a:hueOff val="-4646498"/>
                <a:satOff val="-11976"/>
                <a:lumOff val="-8088"/>
                <a:alphaOff val="0"/>
                <a:lumMod val="105000"/>
                <a:satMod val="109000"/>
                <a:tint val="81000"/>
              </a:schemeClr>
            </a:gs>
          </a:gsLst>
          <a:lin ang="5400000" scaled="0"/>
        </a:gradFill>
        <a:ln w="6350" cap="flat" cmpd="sng" algn="ctr">
          <a:solidFill>
            <a:schemeClr val="accent5">
              <a:hueOff val="-4646498"/>
              <a:satOff val="-11976"/>
              <a:lumOff val="-808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E20819D-A214-40BF-8C35-63A94692E64C}">
      <dsp:nvSpPr>
        <dsp:cNvPr id="0" name=""/>
        <dsp:cNvSpPr/>
      </dsp:nvSpPr>
      <dsp:spPr>
        <a:xfrm>
          <a:off x="7174677" y="38967"/>
          <a:ext cx="93562" cy="93562"/>
        </a:xfrm>
        <a:prstGeom prst="ellipse">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57FD9F7-3FBD-421C-A1FA-344EDB450E7F}">
      <dsp:nvSpPr>
        <dsp:cNvPr id="0" name=""/>
        <dsp:cNvSpPr/>
      </dsp:nvSpPr>
      <dsp:spPr>
        <a:xfrm>
          <a:off x="7313150" y="150346"/>
          <a:ext cx="93562" cy="93562"/>
        </a:xfrm>
        <a:prstGeom prst="ellipse">
          <a:avLst/>
        </a:prstGeom>
        <a:gradFill rotWithShape="0">
          <a:gsLst>
            <a:gs pos="0">
              <a:schemeClr val="accent5">
                <a:hueOff val="-5491316"/>
                <a:satOff val="-14153"/>
                <a:lumOff val="-9559"/>
                <a:alphaOff val="0"/>
                <a:lumMod val="110000"/>
                <a:satMod val="105000"/>
                <a:tint val="67000"/>
              </a:schemeClr>
            </a:gs>
            <a:gs pos="50000">
              <a:schemeClr val="accent5">
                <a:hueOff val="-5491316"/>
                <a:satOff val="-14153"/>
                <a:lumOff val="-9559"/>
                <a:alphaOff val="0"/>
                <a:lumMod val="105000"/>
                <a:satMod val="103000"/>
                <a:tint val="73000"/>
              </a:schemeClr>
            </a:gs>
            <a:gs pos="100000">
              <a:schemeClr val="accent5">
                <a:hueOff val="-5491316"/>
                <a:satOff val="-14153"/>
                <a:lumOff val="-9559"/>
                <a:alphaOff val="0"/>
                <a:lumMod val="105000"/>
                <a:satMod val="109000"/>
                <a:tint val="81000"/>
              </a:schemeClr>
            </a:gs>
          </a:gsLst>
          <a:lin ang="5400000" scaled="0"/>
        </a:gradFill>
        <a:ln w="6350" cap="flat" cmpd="sng" algn="ctr">
          <a:solidFill>
            <a:schemeClr val="accent5">
              <a:hueOff val="-5491316"/>
              <a:satOff val="-14153"/>
              <a:lumOff val="-9559"/>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47A541C-5D66-40D1-BFAC-AF2C36E557E2}">
      <dsp:nvSpPr>
        <dsp:cNvPr id="0" name=""/>
        <dsp:cNvSpPr/>
      </dsp:nvSpPr>
      <dsp:spPr>
        <a:xfrm>
          <a:off x="7451623" y="261724"/>
          <a:ext cx="93562" cy="93562"/>
        </a:xfrm>
        <a:prstGeom prst="ellipse">
          <a:avLst/>
        </a:prstGeom>
        <a:gradFill rotWithShape="0">
          <a:gsLst>
            <a:gs pos="0">
              <a:schemeClr val="accent5">
                <a:hueOff val="-5913725"/>
                <a:satOff val="-15242"/>
                <a:lumOff val="-10294"/>
                <a:alphaOff val="0"/>
                <a:lumMod val="110000"/>
                <a:satMod val="105000"/>
                <a:tint val="67000"/>
              </a:schemeClr>
            </a:gs>
            <a:gs pos="50000">
              <a:schemeClr val="accent5">
                <a:hueOff val="-5913725"/>
                <a:satOff val="-15242"/>
                <a:lumOff val="-10294"/>
                <a:alphaOff val="0"/>
                <a:lumMod val="105000"/>
                <a:satMod val="103000"/>
                <a:tint val="73000"/>
              </a:schemeClr>
            </a:gs>
            <a:gs pos="100000">
              <a:schemeClr val="accent5">
                <a:hueOff val="-5913725"/>
                <a:satOff val="-15242"/>
                <a:lumOff val="-10294"/>
                <a:alphaOff val="0"/>
                <a:lumMod val="105000"/>
                <a:satMod val="109000"/>
                <a:tint val="81000"/>
              </a:schemeClr>
            </a:gs>
          </a:gsLst>
          <a:lin ang="5400000" scaled="0"/>
        </a:gradFill>
        <a:ln w="6350" cap="flat" cmpd="sng" algn="ctr">
          <a:solidFill>
            <a:schemeClr val="accent5">
              <a:hueOff val="-5913725"/>
              <a:satOff val="-15242"/>
              <a:lumOff val="-1029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AFADF80-D576-4A5D-9D85-06712C9210CE}">
      <dsp:nvSpPr>
        <dsp:cNvPr id="0" name=""/>
        <dsp:cNvSpPr/>
      </dsp:nvSpPr>
      <dsp:spPr>
        <a:xfrm>
          <a:off x="7174677" y="273729"/>
          <a:ext cx="93562" cy="93562"/>
        </a:xfrm>
        <a:prstGeom prst="ellipse">
          <a:avLst/>
        </a:prstGeom>
        <a:gradFill rotWithShape="0">
          <a:gsLst>
            <a:gs pos="0">
              <a:schemeClr val="accent5">
                <a:hueOff val="-6336134"/>
                <a:satOff val="-16330"/>
                <a:lumOff val="-11030"/>
                <a:alphaOff val="0"/>
                <a:lumMod val="110000"/>
                <a:satMod val="105000"/>
                <a:tint val="67000"/>
              </a:schemeClr>
            </a:gs>
            <a:gs pos="50000">
              <a:schemeClr val="accent5">
                <a:hueOff val="-6336134"/>
                <a:satOff val="-16330"/>
                <a:lumOff val="-11030"/>
                <a:alphaOff val="0"/>
                <a:lumMod val="105000"/>
                <a:satMod val="103000"/>
                <a:tint val="73000"/>
              </a:schemeClr>
            </a:gs>
            <a:gs pos="100000">
              <a:schemeClr val="accent5">
                <a:hueOff val="-6336134"/>
                <a:satOff val="-16330"/>
                <a:lumOff val="-11030"/>
                <a:alphaOff val="0"/>
                <a:lumMod val="105000"/>
                <a:satMod val="109000"/>
                <a:tint val="81000"/>
              </a:schemeClr>
            </a:gs>
          </a:gsLst>
          <a:lin ang="5400000" scaled="0"/>
        </a:gradFill>
        <a:ln w="6350" cap="flat" cmpd="sng" algn="ctr">
          <a:solidFill>
            <a:schemeClr val="accent5">
              <a:hueOff val="-6336134"/>
              <a:satOff val="-16330"/>
              <a:lumOff val="-1103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ADC6C949-A50B-43A3-9546-907C3AC7BB40}">
      <dsp:nvSpPr>
        <dsp:cNvPr id="0" name=""/>
        <dsp:cNvSpPr/>
      </dsp:nvSpPr>
      <dsp:spPr>
        <a:xfrm>
          <a:off x="7174677" y="508490"/>
          <a:ext cx="93562" cy="93562"/>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3565B33-4B33-41F4-B315-150CBEE1AD5E}">
      <dsp:nvSpPr>
        <dsp:cNvPr id="0" name=""/>
        <dsp:cNvSpPr/>
      </dsp:nvSpPr>
      <dsp:spPr>
        <a:xfrm>
          <a:off x="3228199" y="6089507"/>
          <a:ext cx="2017962" cy="54088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135" tIns="41910" rIns="41910" bIns="41910" numCol="1" spcCol="1270" anchor="ctr" anchorCtr="0">
          <a:noAutofit/>
        </a:bodyPr>
        <a:lstStyle/>
        <a:p>
          <a:pPr marL="0" lvl="0" indent="0" algn="l" defTabSz="488950">
            <a:lnSpc>
              <a:spcPct val="90000"/>
            </a:lnSpc>
            <a:spcBef>
              <a:spcPct val="0"/>
            </a:spcBef>
            <a:spcAft>
              <a:spcPct val="35000"/>
            </a:spcAft>
            <a:buNone/>
          </a:pPr>
          <a:r>
            <a:rPr lang="en-IN" sz="1100" b="1" kern="1200" dirty="0"/>
            <a:t>Treatment to be prescribed by a Doctor</a:t>
          </a:r>
        </a:p>
      </dsp:txBody>
      <dsp:txXfrm>
        <a:off x="3254603" y="6115911"/>
        <a:ext cx="1965154" cy="488077"/>
      </dsp:txXfrm>
    </dsp:sp>
    <dsp:sp modelId="{9B86F8EF-97DB-4EF3-945B-301BF30B67C5}">
      <dsp:nvSpPr>
        <dsp:cNvPr id="0" name=""/>
        <dsp:cNvSpPr/>
      </dsp:nvSpPr>
      <dsp:spPr>
        <a:xfrm>
          <a:off x="2668319" y="5558959"/>
          <a:ext cx="935627" cy="9357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BE449D8-7BAB-4DA7-A6D6-223F064E31B6}">
      <dsp:nvSpPr>
        <dsp:cNvPr id="0" name=""/>
        <dsp:cNvSpPr/>
      </dsp:nvSpPr>
      <dsp:spPr>
        <a:xfrm>
          <a:off x="5163077" y="5445913"/>
          <a:ext cx="2017962" cy="540885"/>
        </a:xfrm>
        <a:prstGeom prst="round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135" tIns="41910" rIns="41910" bIns="41910" numCol="1" spcCol="1270" anchor="ctr" anchorCtr="0">
          <a:noAutofit/>
        </a:bodyPr>
        <a:lstStyle/>
        <a:p>
          <a:pPr marL="0" lvl="0" indent="0" algn="l" defTabSz="488950">
            <a:lnSpc>
              <a:spcPct val="90000"/>
            </a:lnSpc>
            <a:spcBef>
              <a:spcPct val="0"/>
            </a:spcBef>
            <a:spcAft>
              <a:spcPct val="35000"/>
            </a:spcAft>
            <a:buNone/>
          </a:pPr>
          <a:r>
            <a:rPr lang="en-IN" sz="1100" b="1" kern="1200" dirty="0"/>
            <a:t>Suitable treatment support method to be decided</a:t>
          </a:r>
        </a:p>
      </dsp:txBody>
      <dsp:txXfrm>
        <a:off x="5189481" y="5472317"/>
        <a:ext cx="1965154" cy="488077"/>
      </dsp:txXfrm>
    </dsp:sp>
    <dsp:sp modelId="{5FCECD29-D970-40D3-B334-E4EDDCD99227}">
      <dsp:nvSpPr>
        <dsp:cNvPr id="0" name=""/>
        <dsp:cNvSpPr/>
      </dsp:nvSpPr>
      <dsp:spPr>
        <a:xfrm>
          <a:off x="4603198" y="4915366"/>
          <a:ext cx="935627" cy="93571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5000" r="-5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66C81C6-BB5C-4E8B-9792-0C6BA3C3851A}">
      <dsp:nvSpPr>
        <dsp:cNvPr id="0" name=""/>
        <dsp:cNvSpPr/>
      </dsp:nvSpPr>
      <dsp:spPr>
        <a:xfrm>
          <a:off x="6117418" y="4482191"/>
          <a:ext cx="2017962" cy="540885"/>
        </a:xfrm>
        <a:prstGeom prst="round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135" tIns="41910" rIns="41910" bIns="41910" numCol="1" spcCol="1270" anchor="ctr" anchorCtr="0">
          <a:noAutofit/>
        </a:bodyPr>
        <a:lstStyle/>
        <a:p>
          <a:pPr marL="0" lvl="0" indent="0" algn="l" defTabSz="488950">
            <a:lnSpc>
              <a:spcPct val="90000"/>
            </a:lnSpc>
            <a:spcBef>
              <a:spcPct val="0"/>
            </a:spcBef>
            <a:spcAft>
              <a:spcPct val="35000"/>
            </a:spcAft>
            <a:buNone/>
          </a:pPr>
          <a:r>
            <a:rPr lang="en-IN" sz="1100" b="1" kern="1200" dirty="0"/>
            <a:t>Drug strips handed over to treatment supporter</a:t>
          </a:r>
        </a:p>
      </dsp:txBody>
      <dsp:txXfrm>
        <a:off x="6143822" y="4508595"/>
        <a:ext cx="1965154" cy="488077"/>
      </dsp:txXfrm>
    </dsp:sp>
    <dsp:sp modelId="{497BADF9-B0C3-4ED6-AC3F-27CE2E8AB5D7}">
      <dsp:nvSpPr>
        <dsp:cNvPr id="0" name=""/>
        <dsp:cNvSpPr/>
      </dsp:nvSpPr>
      <dsp:spPr>
        <a:xfrm>
          <a:off x="5557538" y="3951643"/>
          <a:ext cx="935627" cy="93571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5D84B01-34A1-4B83-834A-53321D9BBF75}">
      <dsp:nvSpPr>
        <dsp:cNvPr id="0" name=""/>
        <dsp:cNvSpPr/>
      </dsp:nvSpPr>
      <dsp:spPr>
        <a:xfrm>
          <a:off x="6693016" y="3427098"/>
          <a:ext cx="2017962" cy="540885"/>
        </a:xfrm>
        <a:prstGeom prst="round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135" tIns="41910" rIns="41910" bIns="41910" numCol="1" spcCol="1270" anchor="ctr" anchorCtr="0">
          <a:noAutofit/>
        </a:bodyPr>
        <a:lstStyle/>
        <a:p>
          <a:pPr marL="0" lvl="0" indent="0" algn="l" defTabSz="488950">
            <a:lnSpc>
              <a:spcPct val="90000"/>
            </a:lnSpc>
            <a:spcBef>
              <a:spcPct val="0"/>
            </a:spcBef>
            <a:spcAft>
              <a:spcPct val="35000"/>
            </a:spcAft>
            <a:buNone/>
          </a:pPr>
          <a:r>
            <a:rPr lang="en-IN" sz="1100" b="1" kern="1200" dirty="0"/>
            <a:t>Treatment support to patient &amp; monitoring</a:t>
          </a:r>
        </a:p>
      </dsp:txBody>
      <dsp:txXfrm>
        <a:off x="6719420" y="3453502"/>
        <a:ext cx="1965154" cy="488077"/>
      </dsp:txXfrm>
    </dsp:sp>
    <dsp:sp modelId="{DE9CB39B-F16E-457B-B4D8-DB346CF698AC}">
      <dsp:nvSpPr>
        <dsp:cNvPr id="0" name=""/>
        <dsp:cNvSpPr/>
      </dsp:nvSpPr>
      <dsp:spPr>
        <a:xfrm>
          <a:off x="6189714" y="2991885"/>
          <a:ext cx="822473" cy="74504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42384CF-4037-418B-9549-A74EA42510D0}">
      <dsp:nvSpPr>
        <dsp:cNvPr id="0" name=""/>
        <dsp:cNvSpPr/>
      </dsp:nvSpPr>
      <dsp:spPr>
        <a:xfrm>
          <a:off x="7064273" y="2290639"/>
          <a:ext cx="2017962" cy="540885"/>
        </a:xfrm>
        <a:prstGeom prst="round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135" tIns="41910" rIns="41910" bIns="41910" numCol="1" spcCol="1270" anchor="ctr" anchorCtr="0">
          <a:noAutofit/>
        </a:bodyPr>
        <a:lstStyle/>
        <a:p>
          <a:pPr marL="0" lvl="0" indent="0" algn="l" defTabSz="488950">
            <a:lnSpc>
              <a:spcPct val="90000"/>
            </a:lnSpc>
            <a:spcBef>
              <a:spcPct val="0"/>
            </a:spcBef>
            <a:spcAft>
              <a:spcPct val="35000"/>
            </a:spcAft>
            <a:buNone/>
          </a:pPr>
          <a:r>
            <a:rPr lang="en-IN" sz="1100" b="1" kern="1200" dirty="0"/>
            <a:t>Monthly clinical follow-up</a:t>
          </a:r>
        </a:p>
      </dsp:txBody>
      <dsp:txXfrm>
        <a:off x="7090677" y="2317043"/>
        <a:ext cx="1965154" cy="488077"/>
      </dsp:txXfrm>
    </dsp:sp>
    <dsp:sp modelId="{7A0C250A-5334-42BB-9B45-505F2610BCB0}">
      <dsp:nvSpPr>
        <dsp:cNvPr id="0" name=""/>
        <dsp:cNvSpPr/>
      </dsp:nvSpPr>
      <dsp:spPr>
        <a:xfrm>
          <a:off x="6504393" y="1760092"/>
          <a:ext cx="935627" cy="93571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C772EDA-A9B1-4900-A5F3-A65A32611FF7}">
      <dsp:nvSpPr>
        <dsp:cNvPr id="0" name=""/>
        <dsp:cNvSpPr/>
      </dsp:nvSpPr>
      <dsp:spPr>
        <a:xfrm>
          <a:off x="7266369" y="1172854"/>
          <a:ext cx="2017962" cy="540885"/>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135" tIns="41910" rIns="41910" bIns="41910" numCol="1" spcCol="1270" anchor="ctr" anchorCtr="0">
          <a:noAutofit/>
        </a:bodyPr>
        <a:lstStyle/>
        <a:p>
          <a:pPr marL="0" lvl="0" indent="0" algn="l" defTabSz="488950">
            <a:lnSpc>
              <a:spcPct val="90000"/>
            </a:lnSpc>
            <a:spcBef>
              <a:spcPct val="0"/>
            </a:spcBef>
            <a:spcAft>
              <a:spcPct val="35000"/>
            </a:spcAft>
            <a:buNone/>
          </a:pPr>
          <a:r>
            <a:rPr lang="en-IN" sz="1100" b="1" kern="1200" dirty="0"/>
            <a:t>Successful treatment outcome</a:t>
          </a:r>
        </a:p>
      </dsp:txBody>
      <dsp:txXfrm>
        <a:off x="7292773" y="1199258"/>
        <a:ext cx="1965154" cy="488077"/>
      </dsp:txXfrm>
    </dsp:sp>
    <dsp:sp modelId="{B375B974-38CB-4F72-8CA2-BF99E479EDE9}">
      <dsp:nvSpPr>
        <dsp:cNvPr id="0" name=""/>
        <dsp:cNvSpPr/>
      </dsp:nvSpPr>
      <dsp:spPr>
        <a:xfrm>
          <a:off x="6706489" y="642307"/>
          <a:ext cx="935627" cy="93571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DBA22-3602-4EB6-813C-C8B9D927B64B}" type="datetimeFigureOut">
              <a:rPr lang="en-IN" smtClean="0"/>
              <a:t>30-12-2024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01B4B-4B89-45E2-B624-686519B74F8B}" type="slidenum">
              <a:rPr lang="en-IN" smtClean="0"/>
              <a:t>‹#›</a:t>
            </a:fld>
            <a:endParaRPr lang="en-IN"/>
          </a:p>
        </p:txBody>
      </p:sp>
    </p:spTree>
    <p:extLst>
      <p:ext uri="{BB962C8B-B14F-4D97-AF65-F5344CB8AC3E}">
        <p14:creationId xmlns:p14="http://schemas.microsoft.com/office/powerpoint/2010/main" val="169428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74EF531-CFE6-45D4-AFBA-BB5FBD290302}" type="slidenum">
              <a:rPr lang="en-US" smtClean="0"/>
              <a:pPr/>
              <a:t>32</a:t>
            </a:fld>
            <a:endParaRPr lang="en-US"/>
          </a:p>
        </p:txBody>
      </p:sp>
    </p:spTree>
    <p:extLst>
      <p:ext uri="{BB962C8B-B14F-4D97-AF65-F5344CB8AC3E}">
        <p14:creationId xmlns:p14="http://schemas.microsoft.com/office/powerpoint/2010/main" val="152888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534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4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2944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668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321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014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550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039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323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TAT serves as a quality indicator to assess efficiency of field services as well as the diagnostic cascade in the patient pathway</a:t>
            </a:r>
            <a:r>
              <a:rPr lang="en-US" sz="1200" dirty="0">
                <a:latin typeface="Calibri" panose="020F0502020204030204" pitchFamily="34" charset="0"/>
                <a:ea typeface="Times New Roman" panose="02020603050405020304" pitchFamily="18" charset="0"/>
              </a:rPr>
              <a:t>.</a:t>
            </a:r>
          </a:p>
          <a:p>
            <a:endParaRPr lang="en-IN" dirty="0"/>
          </a:p>
        </p:txBody>
      </p:sp>
      <p:sp>
        <p:nvSpPr>
          <p:cNvPr id="4" name="Slide Number Placeholder 3"/>
          <p:cNvSpPr>
            <a:spLocks noGrp="1"/>
          </p:cNvSpPr>
          <p:nvPr>
            <p:ph type="sldNum" sz="quarter" idx="5"/>
          </p:nvPr>
        </p:nvSpPr>
        <p:spPr/>
        <p:txBody>
          <a:bodyPr/>
          <a:lstStyle/>
          <a:p>
            <a:fld id="{3932D211-74EB-4C44-8BF7-496D72521BC1}" type="slidenum">
              <a:rPr lang="en-US" smtClean="0"/>
              <a:t>40</a:t>
            </a:fld>
            <a:endParaRPr lang="en-US"/>
          </a:p>
        </p:txBody>
      </p:sp>
    </p:spTree>
    <p:extLst>
      <p:ext uri="{BB962C8B-B14F-4D97-AF65-F5344CB8AC3E}">
        <p14:creationId xmlns:p14="http://schemas.microsoft.com/office/powerpoint/2010/main" val="2092970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020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3759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 name="Google Shape;9;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0" name="Google Shape;10;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167</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 name="Google Shape;29;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30" name="Google Shape;30;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168</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68" name="Google Shape;6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169</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24" name="Google Shape;124;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170</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51" name="Google Shape;151;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171</a:t>
            </a:fld>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5744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187" name="Google Shape;187;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172</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209" name="Google Shape;209;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173</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264" name="Google Shape;264;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174</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31F20"/>
                </a:solidFill>
                <a:latin typeface="Calibri" panose="020F0502020204030204" pitchFamily="34" charset="0"/>
              </a:rPr>
              <a:t>Laboratory TAT refers to the time taken from receipt of a specimen at the laboratory to issuing a laboratory test result. </a:t>
            </a:r>
          </a:p>
          <a:p>
            <a:pPr algn="l"/>
            <a:r>
              <a:rPr lang="en-US" sz="1200" dirty="0">
                <a:effectLst/>
                <a:latin typeface="Calibri" panose="020F0502020204030204" pitchFamily="34" charset="0"/>
                <a:ea typeface="Times New Roman" panose="02020603050405020304" pitchFamily="18" charset="0"/>
              </a:rPr>
              <a:t>Despite the introduction of rapid molecular tests, the overall patient turnaround time has not reduced significantly chiefly due to insufficient supervision of field level activities and the laboratory services. It is important to consistently achieve benchmark TAT and to periodically review the process indicators for achieving 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231F20"/>
                </a:solidFill>
                <a:latin typeface="Calibri" panose="020F0502020204030204" pitchFamily="34" charset="0"/>
              </a:rPr>
              <a:t>Both these TATs need to be monitored to ensure prompt sample collection, transportation and efficient processes in the laboratories</a:t>
            </a:r>
            <a:r>
              <a:rPr lang="en-US" sz="1400" i="1" dirty="0">
                <a:solidFill>
                  <a:srgbClr val="231F20"/>
                </a:solidFill>
                <a:latin typeface="Calibri-Italic"/>
              </a:rPr>
              <a:t>.</a:t>
            </a:r>
          </a:p>
          <a:p>
            <a:pPr algn="l"/>
            <a:endParaRPr lang="en-US" sz="1400" b="0" i="1" u="none" strike="noStrike" baseline="0" dirty="0">
              <a:solidFill>
                <a:srgbClr val="231F20"/>
              </a:solidFill>
              <a:latin typeface="Calibri-Italic"/>
            </a:endParaRPr>
          </a:p>
          <a:p>
            <a:endParaRPr lang="en-IN" dirty="0"/>
          </a:p>
        </p:txBody>
      </p:sp>
      <p:sp>
        <p:nvSpPr>
          <p:cNvPr id="4" name="Slide Number Placeholder 3"/>
          <p:cNvSpPr>
            <a:spLocks noGrp="1"/>
          </p:cNvSpPr>
          <p:nvPr>
            <p:ph type="sldNum" sz="quarter" idx="5"/>
          </p:nvPr>
        </p:nvSpPr>
        <p:spPr/>
        <p:txBody>
          <a:bodyPr/>
          <a:lstStyle/>
          <a:p>
            <a:fld id="{3932D211-74EB-4C44-8BF7-496D72521BC1}" type="slidenum">
              <a:rPr lang="en-US" smtClean="0"/>
              <a:t>41</a:t>
            </a:fld>
            <a:endParaRPr lang="en-US"/>
          </a:p>
        </p:txBody>
      </p:sp>
    </p:spTree>
    <p:extLst>
      <p:ext uri="{BB962C8B-B14F-4D97-AF65-F5344CB8AC3E}">
        <p14:creationId xmlns:p14="http://schemas.microsoft.com/office/powerpoint/2010/main" val="2966108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2: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
        <p:nvSpPr>
          <p:cNvPr id="295" name="Google Shape;295;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175</a:t>
            </a:fld>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Animation – Moderate</a:t>
            </a:r>
          </a:p>
          <a:p>
            <a:endParaRPr lang="en-IN" dirty="0"/>
          </a:p>
          <a:p>
            <a:r>
              <a:rPr lang="en-IN" dirty="0"/>
              <a:t>Graphics – can be enhanced considering theme  of other slides</a:t>
            </a:r>
          </a:p>
          <a:p>
            <a:endParaRPr lang="en-IN" dirty="0"/>
          </a:p>
          <a:p>
            <a:r>
              <a:rPr lang="en-IN" dirty="0"/>
              <a:t>First Smart Art – are </a:t>
            </a:r>
            <a:r>
              <a:rPr lang="en-IN" b="1" dirty="0"/>
              <a:t>different features/ Component </a:t>
            </a:r>
            <a:r>
              <a:rPr lang="en-IN" dirty="0"/>
              <a:t>of Treatment support</a:t>
            </a:r>
          </a:p>
          <a:p>
            <a:r>
              <a:rPr lang="en-IN" dirty="0"/>
              <a:t>Second Smart Art – </a:t>
            </a:r>
            <a:r>
              <a:rPr lang="en-IN" b="1" dirty="0"/>
              <a:t>Process</a:t>
            </a:r>
            <a:r>
              <a:rPr lang="en-IN" dirty="0"/>
              <a:t> of Treatment Support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7C117-A3F2-468B-A870-35B715BED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5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These slides (slide # 35 to 38 is treatment protocol)</a:t>
            </a:r>
          </a:p>
          <a:p>
            <a:endParaRPr lang="en-IN" dirty="0"/>
          </a:p>
          <a:p>
            <a:r>
              <a:rPr lang="en-IN" dirty="0"/>
              <a:t>Animation: moderate</a:t>
            </a:r>
          </a:p>
          <a:p>
            <a:endParaRPr lang="en-IN" dirty="0"/>
          </a:p>
          <a:p>
            <a:r>
              <a:rPr lang="en-IN" dirty="0"/>
              <a:t>Graphics:</a:t>
            </a:r>
          </a:p>
          <a:p>
            <a:r>
              <a:rPr lang="en-IN" dirty="0"/>
              <a:t>Match with the theme adopted</a:t>
            </a:r>
          </a:p>
          <a:p>
            <a:endParaRPr lang="en-IN" dirty="0"/>
          </a:p>
          <a:p>
            <a:r>
              <a:rPr lang="en-IN" dirty="0"/>
              <a:t>This is a treatment regimen slide. How many drugs, which drugs and for what duration to be used and other feature of treatment of TB. A great scope of graphical enhancement and you may find video on similar theme in google/</a:t>
            </a:r>
            <a:r>
              <a:rPr lang="en-IN" dirty="0" err="1"/>
              <a:t>youtube</a:t>
            </a:r>
            <a:r>
              <a:rPr lang="en-IN" dirty="0"/>
              <a:t>. We also have animation on this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7C117-A3F2-468B-A870-35B715BED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24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These slides (slide # 35 to 38 is treatment protocol)</a:t>
            </a:r>
          </a:p>
          <a:p>
            <a:endParaRPr lang="en-IN" dirty="0"/>
          </a:p>
          <a:p>
            <a:r>
              <a:rPr lang="en-IN" dirty="0"/>
              <a:t>Animation: moderate</a:t>
            </a:r>
          </a:p>
          <a:p>
            <a:endParaRPr lang="en-IN" dirty="0"/>
          </a:p>
          <a:p>
            <a:r>
              <a:rPr lang="en-IN" dirty="0"/>
              <a:t>Graphics:</a:t>
            </a:r>
          </a:p>
          <a:p>
            <a:r>
              <a:rPr lang="en-IN" dirty="0"/>
              <a:t>Match with the theme adopted</a:t>
            </a:r>
          </a:p>
          <a:p>
            <a:endParaRPr lang="en-IN" dirty="0"/>
          </a:p>
          <a:p>
            <a:r>
              <a:rPr lang="en-IN" dirty="0"/>
              <a:t>This is a dosing slide. How many tablets for which weight band of TB patient. A great scope of graphical enhancement and you may find video on similar theme in google/</a:t>
            </a:r>
            <a:r>
              <a:rPr lang="en-IN" dirty="0" err="1"/>
              <a:t>youtube</a:t>
            </a:r>
            <a:r>
              <a:rPr lang="en-IN" dirty="0"/>
              <a:t>. We also have animation on this</a:t>
            </a:r>
          </a:p>
          <a:p>
            <a:endParaRPr lang="en-IN"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7C117-A3F2-468B-A870-35B715BED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76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These slides (slide # 35 to 38 is treatment protocol)</a:t>
            </a:r>
          </a:p>
          <a:p>
            <a:endParaRPr lang="en-IN" dirty="0"/>
          </a:p>
          <a:p>
            <a:r>
              <a:rPr lang="en-IN" dirty="0"/>
              <a:t>Animation: moderate</a:t>
            </a:r>
          </a:p>
          <a:p>
            <a:endParaRPr lang="en-IN" dirty="0"/>
          </a:p>
          <a:p>
            <a:r>
              <a:rPr lang="en-IN" dirty="0"/>
              <a:t>Graphics:</a:t>
            </a:r>
          </a:p>
          <a:p>
            <a:r>
              <a:rPr lang="en-IN" dirty="0"/>
              <a:t>Match with the theme adopted</a:t>
            </a:r>
          </a:p>
          <a:p>
            <a:endParaRPr lang="en-IN" dirty="0"/>
          </a:p>
          <a:p>
            <a:endParaRPr lang="en-IN" dirty="0"/>
          </a:p>
          <a:p>
            <a:r>
              <a:rPr lang="en-IN" dirty="0"/>
              <a:t>This is a dosing slide for children with TB. How many tablets for which weight band of TB patient. A great scope of graphical enhancement and you may find video on similar theme in google/</a:t>
            </a:r>
            <a:r>
              <a:rPr lang="en-IN" dirty="0" err="1"/>
              <a:t>youtube</a:t>
            </a:r>
            <a:r>
              <a:rPr lang="en-IN" dirty="0"/>
              <a:t>. We also have animation on this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7C117-A3F2-468B-A870-35B715BED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88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itchFamily="34" charset="0"/>
              </a:rPr>
              <a:t>Trainer’s notes:</a:t>
            </a:r>
            <a:endParaRPr lang="en-GB" altLang="en-US">
              <a:latin typeface="Arial" pitchFamily="34" charset="0"/>
            </a:endParaRPr>
          </a:p>
          <a:p>
            <a:endParaRPr lang="en-GB" altLang="en-US">
              <a:latin typeface="Arial"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rgbClr val="FF9900"/>
                </a:solidFill>
                <a:latin typeface="Book Antiqua" pitchFamily="18" charset="0"/>
              </a:defRPr>
            </a:lvl1pPr>
            <a:lvl2pPr marL="742950" indent="-285750" eaLnBrk="0" hangingPunct="0">
              <a:defRPr sz="2000" b="1" i="1">
                <a:solidFill>
                  <a:srgbClr val="FF9900"/>
                </a:solidFill>
                <a:latin typeface="Book Antiqua" pitchFamily="18" charset="0"/>
              </a:defRPr>
            </a:lvl2pPr>
            <a:lvl3pPr marL="1143000" indent="-228600" eaLnBrk="0" hangingPunct="0">
              <a:defRPr sz="2000" b="1" i="1">
                <a:solidFill>
                  <a:srgbClr val="FF9900"/>
                </a:solidFill>
                <a:latin typeface="Book Antiqua" pitchFamily="18" charset="0"/>
              </a:defRPr>
            </a:lvl3pPr>
            <a:lvl4pPr marL="1600200" indent="-228600" eaLnBrk="0" hangingPunct="0">
              <a:defRPr sz="2000" b="1" i="1">
                <a:solidFill>
                  <a:srgbClr val="FF9900"/>
                </a:solidFill>
                <a:latin typeface="Book Antiqua" pitchFamily="18" charset="0"/>
              </a:defRPr>
            </a:lvl4pPr>
            <a:lvl5pPr marL="2057400" indent="-228600" eaLnBrk="0" hangingPunct="0">
              <a:defRPr sz="2000" b="1" i="1">
                <a:solidFill>
                  <a:srgbClr val="FF9900"/>
                </a:solidFill>
                <a:latin typeface="Book Antiqua" pitchFamily="18" charset="0"/>
              </a:defRPr>
            </a:lvl5pPr>
            <a:lvl6pPr marL="2514600" indent="-228600" eaLnBrk="0" fontAlgn="base" hangingPunct="0">
              <a:spcBef>
                <a:spcPct val="0"/>
              </a:spcBef>
              <a:spcAft>
                <a:spcPct val="0"/>
              </a:spcAft>
              <a:defRPr sz="2000" b="1" i="1">
                <a:solidFill>
                  <a:srgbClr val="FF9900"/>
                </a:solidFill>
                <a:latin typeface="Book Antiqua" pitchFamily="18" charset="0"/>
              </a:defRPr>
            </a:lvl6pPr>
            <a:lvl7pPr marL="2971800" indent="-228600" eaLnBrk="0" fontAlgn="base" hangingPunct="0">
              <a:spcBef>
                <a:spcPct val="0"/>
              </a:spcBef>
              <a:spcAft>
                <a:spcPct val="0"/>
              </a:spcAft>
              <a:defRPr sz="2000" b="1" i="1">
                <a:solidFill>
                  <a:srgbClr val="FF9900"/>
                </a:solidFill>
                <a:latin typeface="Book Antiqua" pitchFamily="18" charset="0"/>
              </a:defRPr>
            </a:lvl7pPr>
            <a:lvl8pPr marL="3429000" indent="-228600" eaLnBrk="0" fontAlgn="base" hangingPunct="0">
              <a:spcBef>
                <a:spcPct val="0"/>
              </a:spcBef>
              <a:spcAft>
                <a:spcPct val="0"/>
              </a:spcAft>
              <a:defRPr sz="2000" b="1" i="1">
                <a:solidFill>
                  <a:srgbClr val="FF9900"/>
                </a:solidFill>
                <a:latin typeface="Book Antiqua" pitchFamily="18" charset="0"/>
              </a:defRPr>
            </a:lvl8pPr>
            <a:lvl9pPr marL="3886200" indent="-228600" eaLnBrk="0" fontAlgn="base" hangingPunct="0">
              <a:spcBef>
                <a:spcPct val="0"/>
              </a:spcBef>
              <a:spcAft>
                <a:spcPct val="0"/>
              </a:spcAft>
              <a:defRPr sz="2000" b="1" i="1">
                <a:solidFill>
                  <a:srgbClr val="FF9900"/>
                </a:solidFill>
                <a:latin typeface="Book Antiqua" pitchFamily="18" charset="0"/>
              </a:defRPr>
            </a:lvl9pPr>
          </a:lstStyle>
          <a:p>
            <a:pPr eaLnBrk="1" hangingPunct="1"/>
            <a:fld id="{F06D33AF-3BDC-4793-945F-9DA8E0CD3288}" type="slidenum">
              <a:rPr lang="en-US" altLang="en-US" sz="1200" b="0" i="0" smtClean="0">
                <a:solidFill>
                  <a:schemeClr val="tx1"/>
                </a:solidFill>
                <a:latin typeface="Arial" pitchFamily="34" charset="0"/>
              </a:rPr>
              <a:pPr eaLnBrk="1" hangingPunct="1"/>
              <a:t>54</a:t>
            </a:fld>
            <a:endParaRPr lang="en-US" altLang="en-US" sz="1200" b="0" i="0">
              <a:solidFill>
                <a:schemeClr val="tx1"/>
              </a:solidFill>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Animation – Moderate</a:t>
            </a:r>
          </a:p>
          <a:p>
            <a:endParaRPr lang="en-IN" dirty="0"/>
          </a:p>
          <a:p>
            <a:r>
              <a:rPr lang="en-IN" dirty="0"/>
              <a:t>Graphic</a:t>
            </a:r>
          </a:p>
          <a:p>
            <a:r>
              <a:rPr lang="en-IN" dirty="0"/>
              <a:t>Can be enhanced. Adjust according to theme other slides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7C117-A3F2-468B-A870-35B715BED6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62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EF01CF-CEF4-46A9-9E07-B39D1A44D69D}" type="datetimeFigureOut">
              <a:rPr lang="en-IN" smtClean="0"/>
              <a:t>30-12-2024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114451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F01CF-CEF4-46A9-9E07-B39D1A44D69D}" type="datetimeFigureOut">
              <a:rPr lang="en-IN" smtClean="0"/>
              <a:t>30-12-2024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124489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F01CF-CEF4-46A9-9E07-B39D1A44D69D}" type="datetimeFigureOut">
              <a:rPr lang="en-IN" smtClean="0"/>
              <a:t>30-12-2024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1961667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397A-89E7-40E6-8FEA-48A7FC42FA07}"/>
              </a:ext>
            </a:extLst>
          </p:cNvPr>
          <p:cNvSpPr>
            <a:spLocks noGrp="1"/>
          </p:cNvSpPr>
          <p:nvPr>
            <p:ph type="title"/>
          </p:nvPr>
        </p:nvSpPr>
        <p:spPr>
          <a:xfrm>
            <a:off x="160422" y="136525"/>
            <a:ext cx="1185511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039DBC1-3035-4A08-AD86-2C5174289510}"/>
              </a:ext>
            </a:extLst>
          </p:cNvPr>
          <p:cNvSpPr>
            <a:spLocks noGrp="1"/>
          </p:cNvSpPr>
          <p:nvPr>
            <p:ph idx="1"/>
          </p:nvPr>
        </p:nvSpPr>
        <p:spPr>
          <a:xfrm>
            <a:off x="160420" y="2267701"/>
            <a:ext cx="11855115" cy="4380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23067DB-F3E8-452A-9086-EAA27BA0184A}"/>
              </a:ext>
            </a:extLst>
          </p:cNvPr>
          <p:cNvSpPr>
            <a:spLocks noGrp="1"/>
          </p:cNvSpPr>
          <p:nvPr>
            <p:ph type="sldNum" sz="quarter" idx="12"/>
          </p:nvPr>
        </p:nvSpPr>
        <p:spPr/>
        <p:txBody>
          <a:bodyPr/>
          <a:lstStyle/>
          <a:p>
            <a:fld id="{224B73FA-F1C1-4AB3-B2DD-439F72A11D30}" type="slidenum">
              <a:rPr lang="en-US" smtClean="0"/>
              <a:t>‹#›</a:t>
            </a:fld>
            <a:endParaRPr lang="en-US"/>
          </a:p>
        </p:txBody>
      </p:sp>
      <p:sp>
        <p:nvSpPr>
          <p:cNvPr id="5" name="Content Placeholder 2">
            <a:extLst>
              <a:ext uri="{FF2B5EF4-FFF2-40B4-BE49-F238E27FC236}">
                <a16:creationId xmlns:a16="http://schemas.microsoft.com/office/drawing/2014/main" id="{3D9A92B8-8646-4235-B82D-2269FD5B9D43}"/>
              </a:ext>
            </a:extLst>
          </p:cNvPr>
          <p:cNvSpPr>
            <a:spLocks noGrp="1"/>
          </p:cNvSpPr>
          <p:nvPr>
            <p:ph idx="13"/>
          </p:nvPr>
        </p:nvSpPr>
        <p:spPr>
          <a:xfrm>
            <a:off x="160419" y="1596189"/>
            <a:ext cx="11855115" cy="537411"/>
          </a:xfrm>
          <a:solidFill>
            <a:schemeClr val="accent3">
              <a:lumMod val="40000"/>
              <a:lumOff val="60000"/>
            </a:schemeClr>
          </a:solidFill>
        </p:spPr>
        <p:txBody>
          <a:bodyPr/>
          <a:lstStyle>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01907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762506" y="2188921"/>
            <a:ext cx="8666987" cy="940435"/>
          </a:xfrm>
          <a:prstGeom prst="rect">
            <a:avLst/>
          </a:prstGeom>
        </p:spPr>
        <p:txBody>
          <a:bodyPr wrap="square" lIns="0" tIns="0" rIns="0" bIns="0">
            <a:spAutoFit/>
          </a:bodyPr>
          <a:lstStyle>
            <a:lvl1pPr>
              <a:defRPr sz="4800" b="1" i="0">
                <a:solidFill>
                  <a:schemeClr val="tx1"/>
                </a:solidFill>
                <a:latin typeface="Cambria"/>
                <a:cs typeface="Cambri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887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EDA7-C906-4B6A-9D7A-D3ED573813C3}"/>
              </a:ext>
            </a:extLst>
          </p:cNvPr>
          <p:cNvSpPr>
            <a:spLocks noGrp="1"/>
          </p:cNvSpPr>
          <p:nvPr>
            <p:ph type="title"/>
          </p:nvPr>
        </p:nvSpPr>
        <p:spPr>
          <a:xfrm>
            <a:off x="5199016" y="352697"/>
            <a:ext cx="6148433" cy="5839097"/>
          </a:xfrm>
          <a:solidFill>
            <a:schemeClr val="bg1"/>
          </a:solidFill>
        </p:spPr>
        <p:txBody>
          <a:bodyPr anchor="ctr"/>
          <a:lstStyle>
            <a:lvl1pPr algn="l">
              <a:defRPr sz="6000">
                <a:solidFill>
                  <a:srgbClr val="002060"/>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BB00828A-6810-4ED5-B709-8E2A99DC681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89D3697-DD61-47F9-B1AF-A98338BAC2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0BCC5E-6BB8-4431-82C9-407198267D12}"/>
              </a:ext>
            </a:extLst>
          </p:cNvPr>
          <p:cNvSpPr>
            <a:spLocks noGrp="1"/>
          </p:cNvSpPr>
          <p:nvPr>
            <p:ph type="sldNum" sz="quarter" idx="12"/>
          </p:nvPr>
        </p:nvSpPr>
        <p:spPr/>
        <p:txBody>
          <a:bodyPr/>
          <a:lstStyle/>
          <a:p>
            <a:fld id="{75AC1699-3BB0-4517-B6F1-ADF4FFD4CCE6}" type="slidenum">
              <a:rPr lang="en-US" smtClean="0"/>
              <a:t>‹#›</a:t>
            </a:fld>
            <a:endParaRPr lang="en-US"/>
          </a:p>
        </p:txBody>
      </p:sp>
      <p:pic>
        <p:nvPicPr>
          <p:cNvPr id="8" name="Picture 7">
            <a:extLst>
              <a:ext uri="{FF2B5EF4-FFF2-40B4-BE49-F238E27FC236}">
                <a16:creationId xmlns:a16="http://schemas.microsoft.com/office/drawing/2014/main" id="{25E35245-FF23-40A3-A8B2-AC663E846139}"/>
              </a:ext>
            </a:extLst>
          </p:cNvPr>
          <p:cNvPicPr>
            <a:picLocks noChangeAspect="1"/>
          </p:cNvPicPr>
          <p:nvPr userDrawn="1"/>
        </p:nvPicPr>
        <p:blipFill>
          <a:blip r:embed="rId2"/>
          <a:stretch>
            <a:fillRect/>
          </a:stretch>
        </p:blipFill>
        <p:spPr>
          <a:xfrm>
            <a:off x="984072" y="431827"/>
            <a:ext cx="4019004" cy="5680836"/>
          </a:xfrm>
          <a:prstGeom prst="rect">
            <a:avLst/>
          </a:prstGeom>
        </p:spPr>
      </p:pic>
    </p:spTree>
    <p:extLst>
      <p:ext uri="{BB962C8B-B14F-4D97-AF65-F5344CB8AC3E}">
        <p14:creationId xmlns:p14="http://schemas.microsoft.com/office/powerpoint/2010/main" val="359566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32"/>
        <p:cNvGrpSpPr/>
        <p:nvPr/>
      </p:nvGrpSpPr>
      <p:grpSpPr>
        <a:xfrm>
          <a:off x="0" y="0"/>
          <a:ext cx="0" cy="0"/>
          <a:chOff x="0" y="0"/>
          <a:chExt cx="0" cy="0"/>
        </a:xfrm>
      </p:grpSpPr>
      <p:sp>
        <p:nvSpPr>
          <p:cNvPr id="33" name="Google Shape;33;p37"/>
          <p:cNvSpPr txBox="1">
            <a:spLocks noGrp="1"/>
          </p:cNvSpPr>
          <p:nvPr>
            <p:ph type="body" idx="1"/>
          </p:nvPr>
        </p:nvSpPr>
        <p:spPr>
          <a:xfrm>
            <a:off x="222070" y="1387566"/>
            <a:ext cx="5775506" cy="82391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37"/>
          <p:cNvSpPr txBox="1">
            <a:spLocks noGrp="1"/>
          </p:cNvSpPr>
          <p:nvPr>
            <p:ph type="body" idx="2"/>
          </p:nvPr>
        </p:nvSpPr>
        <p:spPr>
          <a:xfrm>
            <a:off x="222070" y="2345012"/>
            <a:ext cx="5775505" cy="384465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lvl1pPr>
            <a:lvl2pPr marL="914400" lvl="1" indent="-381000" algn="l">
              <a:lnSpc>
                <a:spcPct val="90000"/>
              </a:lnSpc>
              <a:spcBef>
                <a:spcPts val="500"/>
              </a:spcBef>
              <a:spcAft>
                <a:spcPts val="0"/>
              </a:spcAft>
              <a:buClr>
                <a:srgbClr val="1E4E79"/>
              </a:buClr>
              <a:buSzPts val="2400"/>
              <a:buChar char="•"/>
              <a:defRPr/>
            </a:lvl2pPr>
            <a:lvl3pPr marL="1371600" lvl="2" indent="-355600" algn="l">
              <a:lnSpc>
                <a:spcPct val="90000"/>
              </a:lnSpc>
              <a:spcBef>
                <a:spcPts val="500"/>
              </a:spcBef>
              <a:spcAft>
                <a:spcPts val="0"/>
              </a:spcAft>
              <a:buClr>
                <a:srgbClr val="1E4E79"/>
              </a:buClr>
              <a:buSzPts val="2000"/>
              <a:buChar char="•"/>
              <a:defRPr/>
            </a:lvl3pPr>
            <a:lvl4pPr marL="1828800" lvl="3" indent="-342900" algn="l">
              <a:lnSpc>
                <a:spcPct val="90000"/>
              </a:lnSpc>
              <a:spcBef>
                <a:spcPts val="500"/>
              </a:spcBef>
              <a:spcAft>
                <a:spcPts val="0"/>
              </a:spcAft>
              <a:buClr>
                <a:srgbClr val="1E4E79"/>
              </a:buClr>
              <a:buSzPts val="1800"/>
              <a:buChar char="•"/>
              <a:defRPr/>
            </a:lvl4pPr>
            <a:lvl5pPr marL="2286000" lvl="4" indent="-342900" algn="l">
              <a:lnSpc>
                <a:spcPct val="90000"/>
              </a:lnSpc>
              <a:spcBef>
                <a:spcPts val="500"/>
              </a:spcBef>
              <a:spcAft>
                <a:spcPts val="0"/>
              </a:spcAft>
              <a:buClr>
                <a:srgbClr val="1E4E7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7"/>
          <p:cNvSpPr txBox="1">
            <a:spLocks noGrp="1"/>
          </p:cNvSpPr>
          <p:nvPr>
            <p:ph type="body" idx="3"/>
          </p:nvPr>
        </p:nvSpPr>
        <p:spPr>
          <a:xfrm>
            <a:off x="6170611" y="1387567"/>
            <a:ext cx="5775505" cy="823912"/>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37"/>
          <p:cNvSpPr txBox="1">
            <a:spLocks noGrp="1"/>
          </p:cNvSpPr>
          <p:nvPr>
            <p:ph type="body" idx="4"/>
          </p:nvPr>
        </p:nvSpPr>
        <p:spPr>
          <a:xfrm>
            <a:off x="6172200" y="2345012"/>
            <a:ext cx="5806440" cy="384465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E4E79"/>
              </a:buClr>
              <a:buSzPts val="2800"/>
              <a:buChar char="•"/>
              <a:defRPr/>
            </a:lvl1pPr>
            <a:lvl2pPr marL="914400" lvl="1" indent="-381000" algn="l">
              <a:lnSpc>
                <a:spcPct val="90000"/>
              </a:lnSpc>
              <a:spcBef>
                <a:spcPts val="500"/>
              </a:spcBef>
              <a:spcAft>
                <a:spcPts val="0"/>
              </a:spcAft>
              <a:buClr>
                <a:srgbClr val="1E4E79"/>
              </a:buClr>
              <a:buSzPts val="2400"/>
              <a:buChar char="•"/>
              <a:defRPr/>
            </a:lvl2pPr>
            <a:lvl3pPr marL="1371600" lvl="2" indent="-355600" algn="l">
              <a:lnSpc>
                <a:spcPct val="90000"/>
              </a:lnSpc>
              <a:spcBef>
                <a:spcPts val="500"/>
              </a:spcBef>
              <a:spcAft>
                <a:spcPts val="0"/>
              </a:spcAft>
              <a:buClr>
                <a:srgbClr val="1E4E79"/>
              </a:buClr>
              <a:buSzPts val="2000"/>
              <a:buChar char="•"/>
              <a:defRPr/>
            </a:lvl3pPr>
            <a:lvl4pPr marL="1828800" lvl="3" indent="-342900" algn="l">
              <a:lnSpc>
                <a:spcPct val="90000"/>
              </a:lnSpc>
              <a:spcBef>
                <a:spcPts val="500"/>
              </a:spcBef>
              <a:spcAft>
                <a:spcPts val="0"/>
              </a:spcAft>
              <a:buClr>
                <a:srgbClr val="1E4E79"/>
              </a:buClr>
              <a:buSzPts val="1800"/>
              <a:buChar char="•"/>
              <a:defRPr/>
            </a:lvl4pPr>
            <a:lvl5pPr marL="2286000" lvl="4" indent="-342900" algn="l">
              <a:lnSpc>
                <a:spcPct val="90000"/>
              </a:lnSpc>
              <a:spcBef>
                <a:spcPts val="500"/>
              </a:spcBef>
              <a:spcAft>
                <a:spcPts val="0"/>
              </a:spcAft>
              <a:buClr>
                <a:srgbClr val="1E4E7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37"/>
          <p:cNvSpPr txBox="1">
            <a:spLocks noGrp="1"/>
          </p:cNvSpPr>
          <p:nvPr>
            <p:ph type="sldNum"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37"/>
          <p:cNvSpPr txBox="1">
            <a:spLocks noGrp="1"/>
          </p:cNvSpPr>
          <p:nvPr>
            <p:ph type="title"/>
          </p:nvPr>
        </p:nvSpPr>
        <p:spPr>
          <a:xfrm>
            <a:off x="217715" y="136525"/>
            <a:ext cx="11756570" cy="1117509"/>
          </a:xfrm>
          <a:prstGeom prst="rect">
            <a:avLst/>
          </a:prstGeom>
          <a:solidFill>
            <a:srgbClr val="1F3864"/>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mbri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50973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1"/>
        <p:cNvGrpSpPr/>
        <p:nvPr/>
      </p:nvGrpSpPr>
      <p:grpSpPr>
        <a:xfrm>
          <a:off x="0" y="0"/>
          <a:ext cx="0" cy="0"/>
          <a:chOff x="0" y="0"/>
          <a:chExt cx="0" cy="0"/>
        </a:xfrm>
      </p:grpSpPr>
      <p:sp>
        <p:nvSpPr>
          <p:cNvPr id="42" name="Google Shape;42;p48"/>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8"/>
          <p:cNvSpPr txBox="1">
            <a:spLocks noGrp="1"/>
          </p:cNvSpPr>
          <p:nvPr>
            <p:ph type="body" idx="1"/>
          </p:nvPr>
        </p:nvSpPr>
        <p:spPr>
          <a:xfrm>
            <a:off x="222069" y="1989221"/>
            <a:ext cx="11756569" cy="416155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lvl1pPr>
            <a:lvl2pPr marL="914400" lvl="1" indent="-381000" algn="l">
              <a:lnSpc>
                <a:spcPct val="90000"/>
              </a:lnSpc>
              <a:spcBef>
                <a:spcPts val="500"/>
              </a:spcBef>
              <a:spcAft>
                <a:spcPts val="0"/>
              </a:spcAft>
              <a:buClr>
                <a:srgbClr val="1E4E79"/>
              </a:buClr>
              <a:buSzPts val="2400"/>
              <a:buChar char="•"/>
              <a:defRPr/>
            </a:lvl2pPr>
            <a:lvl3pPr marL="1371600" lvl="2" indent="-355600" algn="l">
              <a:lnSpc>
                <a:spcPct val="90000"/>
              </a:lnSpc>
              <a:spcBef>
                <a:spcPts val="500"/>
              </a:spcBef>
              <a:spcAft>
                <a:spcPts val="0"/>
              </a:spcAft>
              <a:buClr>
                <a:srgbClr val="1E4E79"/>
              </a:buClr>
              <a:buSzPts val="2000"/>
              <a:buChar char="•"/>
              <a:defRPr/>
            </a:lvl3pPr>
            <a:lvl4pPr marL="1828800" lvl="3" indent="-342900" algn="l">
              <a:lnSpc>
                <a:spcPct val="90000"/>
              </a:lnSpc>
              <a:spcBef>
                <a:spcPts val="500"/>
              </a:spcBef>
              <a:spcAft>
                <a:spcPts val="0"/>
              </a:spcAft>
              <a:buClr>
                <a:srgbClr val="1E4E79"/>
              </a:buClr>
              <a:buSzPts val="1800"/>
              <a:buChar char="•"/>
              <a:defRPr/>
            </a:lvl4pPr>
            <a:lvl5pPr marL="2286000" lvl="4" indent="-342900" algn="l">
              <a:lnSpc>
                <a:spcPct val="90000"/>
              </a:lnSpc>
              <a:spcBef>
                <a:spcPts val="500"/>
              </a:spcBef>
              <a:spcAft>
                <a:spcPts val="0"/>
              </a:spcAft>
              <a:buClr>
                <a:srgbClr val="1E4E7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48"/>
          <p:cNvSpPr txBox="1">
            <a:spLocks noGrp="1"/>
          </p:cNvSpPr>
          <p:nvPr>
            <p:ph type="sldNum"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48"/>
          <p:cNvSpPr txBox="1">
            <a:spLocks noGrp="1"/>
          </p:cNvSpPr>
          <p:nvPr>
            <p:ph type="body" idx="2"/>
          </p:nvPr>
        </p:nvSpPr>
        <p:spPr>
          <a:xfrm>
            <a:off x="222069" y="1339516"/>
            <a:ext cx="11756569" cy="569495"/>
          </a:xfrm>
          <a:prstGeom prst="rect">
            <a:avLst/>
          </a:prstGeom>
          <a:solidFill>
            <a:srgbClr val="B3C6E7"/>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1F3864"/>
              </a:buClr>
              <a:buSzPts val="2800"/>
              <a:buNone/>
              <a:defRPr/>
            </a:lvl1pPr>
            <a:lvl2pPr marL="914400" lvl="1" indent="-381000" algn="l">
              <a:lnSpc>
                <a:spcPct val="90000"/>
              </a:lnSpc>
              <a:spcBef>
                <a:spcPts val="500"/>
              </a:spcBef>
              <a:spcAft>
                <a:spcPts val="0"/>
              </a:spcAft>
              <a:buClr>
                <a:srgbClr val="1E4E79"/>
              </a:buClr>
              <a:buSzPts val="2400"/>
              <a:buChar char="•"/>
              <a:defRPr/>
            </a:lvl2pPr>
            <a:lvl3pPr marL="1371600" lvl="2" indent="-355600" algn="l">
              <a:lnSpc>
                <a:spcPct val="90000"/>
              </a:lnSpc>
              <a:spcBef>
                <a:spcPts val="500"/>
              </a:spcBef>
              <a:spcAft>
                <a:spcPts val="0"/>
              </a:spcAft>
              <a:buClr>
                <a:srgbClr val="1E4E79"/>
              </a:buClr>
              <a:buSzPts val="2000"/>
              <a:buChar char="•"/>
              <a:defRPr/>
            </a:lvl3pPr>
            <a:lvl4pPr marL="1828800" lvl="3" indent="-342900" algn="l">
              <a:lnSpc>
                <a:spcPct val="90000"/>
              </a:lnSpc>
              <a:spcBef>
                <a:spcPts val="500"/>
              </a:spcBef>
              <a:spcAft>
                <a:spcPts val="0"/>
              </a:spcAft>
              <a:buClr>
                <a:srgbClr val="1E4E79"/>
              </a:buClr>
              <a:buSzPts val="1800"/>
              <a:buChar char="•"/>
              <a:defRPr/>
            </a:lvl4pPr>
            <a:lvl5pPr marL="2286000" lvl="4" indent="-342900" algn="l">
              <a:lnSpc>
                <a:spcPct val="90000"/>
              </a:lnSpc>
              <a:spcBef>
                <a:spcPts val="500"/>
              </a:spcBef>
              <a:spcAft>
                <a:spcPts val="0"/>
              </a:spcAft>
              <a:buClr>
                <a:srgbClr val="1E4E7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33505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542" b="1" i="0">
                <a:solidFill>
                  <a:schemeClr val="tx1"/>
                </a:solidFill>
                <a:latin typeface="Calibri"/>
                <a:cs typeface="Calibri"/>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12/30/2024</a:t>
            </a:fld>
            <a:endParaRPr lang="en-US"/>
          </a:p>
        </p:txBody>
      </p:sp>
      <p:sp>
        <p:nvSpPr>
          <p:cNvPr id="7" name="Holder 7"/>
          <p:cNvSpPr>
            <a:spLocks noGrp="1"/>
          </p:cNvSpPr>
          <p:nvPr>
            <p:ph type="sldNum" sz="quarter" idx="7"/>
          </p:nvPr>
        </p:nvSpPr>
        <p:spPr/>
        <p:txBody>
          <a:bodyPr lIns="0" tIns="0" rIns="0" bIns="0"/>
          <a:lstStyle>
            <a:lvl1pPr>
              <a:defRPr sz="997" b="0" i="0">
                <a:solidFill>
                  <a:schemeClr val="tx1"/>
                </a:solidFill>
                <a:latin typeface="Calibri"/>
                <a:cs typeface="Calibri"/>
              </a:defRPr>
            </a:lvl1pPr>
          </a:lstStyle>
          <a:p>
            <a:pPr marL="34549">
              <a:lnSpc>
                <a:spcPts val="1043"/>
              </a:lnSpc>
            </a:pPr>
            <a:fld id="{81D60167-4931-47E6-BA6A-407CBD079E47}" type="slidenum">
              <a:rPr lang="en-IN" spc="-23" smtClean="0"/>
              <a:pPr marL="34549">
                <a:lnSpc>
                  <a:spcPts val="1043"/>
                </a:lnSpc>
              </a:pPr>
              <a:t>‹#›</a:t>
            </a:fld>
            <a:endParaRPr lang="en-IN" spc="-23" dirty="0"/>
          </a:p>
        </p:txBody>
      </p:sp>
    </p:spTree>
    <p:extLst>
      <p:ext uri="{BB962C8B-B14F-4D97-AF65-F5344CB8AC3E}">
        <p14:creationId xmlns:p14="http://schemas.microsoft.com/office/powerpoint/2010/main" val="1359072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122201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F01CF-CEF4-46A9-9E07-B39D1A44D69D}" type="datetimeFigureOut">
              <a:rPr lang="en-IN" smtClean="0"/>
              <a:t>30-12-2024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246996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F01CF-CEF4-46A9-9E07-B39D1A44D69D}" type="datetimeFigureOut">
              <a:rPr lang="en-IN" smtClean="0"/>
              <a:t>30-12-2024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98609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EF01CF-CEF4-46A9-9E07-B39D1A44D69D}" type="datetimeFigureOut">
              <a:rPr lang="en-IN" smtClean="0"/>
              <a:t>30-12-2024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1731901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EF01CF-CEF4-46A9-9E07-B39D1A44D69D}" type="datetimeFigureOut">
              <a:rPr lang="en-IN" smtClean="0"/>
              <a:t>30-12-2024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342440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EF01CF-CEF4-46A9-9E07-B39D1A44D69D}" type="datetimeFigureOut">
              <a:rPr lang="en-IN" smtClean="0"/>
              <a:t>30-12-2024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228202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F01CF-CEF4-46A9-9E07-B39D1A44D69D}" type="datetimeFigureOut">
              <a:rPr lang="en-IN" smtClean="0"/>
              <a:t>30-12-2024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320725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EF01CF-CEF4-46A9-9E07-B39D1A44D69D}" type="datetimeFigureOut">
              <a:rPr lang="en-IN" smtClean="0"/>
              <a:t>30-12-2024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335708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EF01CF-CEF4-46A9-9E07-B39D1A44D69D}" type="datetimeFigureOut">
              <a:rPr lang="en-IN" smtClean="0"/>
              <a:t>30-12-2024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19E4FD-D277-4E73-8FDE-CF9810A7C922}" type="slidenum">
              <a:rPr lang="en-IN" smtClean="0"/>
              <a:t>‹#›</a:t>
            </a:fld>
            <a:endParaRPr lang="en-IN"/>
          </a:p>
        </p:txBody>
      </p:sp>
    </p:spTree>
    <p:extLst>
      <p:ext uri="{BB962C8B-B14F-4D97-AF65-F5344CB8AC3E}">
        <p14:creationId xmlns:p14="http://schemas.microsoft.com/office/powerpoint/2010/main" val="302536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F01CF-CEF4-46A9-9E07-B39D1A44D69D}" type="datetimeFigureOut">
              <a:rPr lang="en-IN" smtClean="0"/>
              <a:t>30-12-2024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9E4FD-D277-4E73-8FDE-CF9810A7C922}" type="slidenum">
              <a:rPr lang="en-IN" smtClean="0"/>
              <a:t>‹#›</a:t>
            </a:fld>
            <a:endParaRPr lang="en-IN"/>
          </a:p>
        </p:txBody>
      </p:sp>
    </p:spTree>
    <p:extLst>
      <p:ext uri="{BB962C8B-B14F-4D97-AF65-F5344CB8AC3E}">
        <p14:creationId xmlns:p14="http://schemas.microsoft.com/office/powerpoint/2010/main" val="7346597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6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22.xml"/><Relationship Id="rId16" Type="http://schemas.openxmlformats.org/officeDocument/2006/relationships/image" Target="../media/image132.png"/><Relationship Id="rId1" Type="http://schemas.openxmlformats.org/officeDocument/2006/relationships/slideLayout" Target="../slideLayouts/slideLayout18.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1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6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34.png"/><Relationship Id="rId11" Type="http://schemas.openxmlformats.org/officeDocument/2006/relationships/image" Target="../media/image144.png"/><Relationship Id="rId5" Type="http://schemas.openxmlformats.org/officeDocument/2006/relationships/image" Target="../media/image139.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png"/><Relationship Id="rId7"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48.png"/><Relationship Id="rId11" Type="http://schemas.openxmlformats.org/officeDocument/2006/relationships/image" Target="../media/image152.png"/><Relationship Id="rId5" Type="http://schemas.openxmlformats.org/officeDocument/2006/relationships/image" Target="../media/image147.png"/><Relationship Id="rId10" Type="http://schemas.openxmlformats.org/officeDocument/2006/relationships/image" Target="../media/image151.png"/><Relationship Id="rId4" Type="http://schemas.openxmlformats.org/officeDocument/2006/relationships/image" Target="../media/image146.png"/><Relationship Id="rId9" Type="http://schemas.openxmlformats.org/officeDocument/2006/relationships/image" Target="../media/image150.png"/></Relationships>
</file>

<file path=ppt/slides/_rels/slide171.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34.png"/><Relationship Id="rId7"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17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34.png"/><Relationship Id="rId7" Type="http://schemas.openxmlformats.org/officeDocument/2006/relationships/image" Target="../media/image164.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6.png"/><Relationship Id="rId4" Type="http://schemas.openxmlformats.org/officeDocument/2006/relationships/image" Target="../media/image161.png"/><Relationship Id="rId9" Type="http://schemas.openxmlformats.org/officeDocument/2006/relationships/image" Target="../media/image160.png"/></Relationships>
</file>

<file path=ppt/slides/_rels/slide173.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34.png"/><Relationship Id="rId7" Type="http://schemas.openxmlformats.org/officeDocument/2006/relationships/image" Target="../media/image170.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169.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s>
</file>

<file path=ppt/slides/_rels/slide17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34.png"/><Relationship Id="rId7"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75.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9.png"/><Relationship Id="rId7" Type="http://schemas.openxmlformats.org/officeDocument/2006/relationships/image" Target="../media/image134.png"/><Relationship Id="rId12" Type="http://schemas.openxmlformats.org/officeDocument/2006/relationships/image" Target="../media/image187.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82.png"/><Relationship Id="rId11" Type="http://schemas.openxmlformats.org/officeDocument/2006/relationships/image" Target="../media/image186.png"/><Relationship Id="rId5" Type="http://schemas.openxmlformats.org/officeDocument/2006/relationships/image" Target="../media/image181.png"/><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84.jpg"/></Relationships>
</file>

<file path=ppt/slides/_rels/slide17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png"/></Relationships>
</file>

<file path=ppt/slides/_rels/slide7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39.png"/></Relationships>
</file>

<file path=ppt/slides/_rels/slide7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39.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7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39.png"/><Relationship Id="rId2" Type="http://schemas.openxmlformats.org/officeDocument/2006/relationships/image" Target="../media/image68.png"/><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39.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4.xml"/><Relationship Id="rId4" Type="http://schemas.openxmlformats.org/officeDocument/2006/relationships/image" Target="../media/image100.jpg"/></Relationships>
</file>

<file path=ppt/slides/_rels/slide8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https://www.thelancet.com/journals/langlo/article/PIIS2214-109X(23)00251-6/fulltext" TargetMode="External"/><Relationship Id="rId3" Type="http://schemas.openxmlformats.org/officeDocument/2006/relationships/hyperlink" Target="https://pubmed.ncbi.nlm.nih.gov/33107219/" TargetMode="External"/><Relationship Id="rId7" Type="http://schemas.openxmlformats.org/officeDocument/2006/relationships/hyperlink" Target="https://pubmed.ncbi.nlm.nih.gov/35581650/" TargetMode="External"/><Relationship Id="rId2" Type="http://schemas.openxmlformats.org/officeDocument/2006/relationships/hyperlink" Target="https://pubmed.ncbi.nlm.nih.gov/29617965/" TargetMode="External"/><Relationship Id="rId1" Type="http://schemas.openxmlformats.org/officeDocument/2006/relationships/slideLayout" Target="../slideLayouts/slideLayout2.xml"/><Relationship Id="rId6" Type="http://schemas.openxmlformats.org/officeDocument/2006/relationships/hyperlink" Target="https://pubmed.ncbi.nlm.nih.gov/34520463/" TargetMode="External"/><Relationship Id="rId5" Type="http://schemas.openxmlformats.org/officeDocument/2006/relationships/hyperlink" Target="https://pubmed.ncbi.nlm.nih.gov/33554088/" TargetMode="External"/><Relationship Id="rId4" Type="http://schemas.openxmlformats.org/officeDocument/2006/relationships/hyperlink" Target="https://pubmed.ncbi.nlm.nih.gov/33073520/"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2CDE-8FA6-60A8-A6B7-9DB8A4F83AAA}"/>
              </a:ext>
            </a:extLst>
          </p:cNvPr>
          <p:cNvSpPr>
            <a:spLocks noGrp="1"/>
          </p:cNvSpPr>
          <p:nvPr>
            <p:ph type="title"/>
          </p:nvPr>
        </p:nvSpPr>
        <p:spPr>
          <a:xfrm>
            <a:off x="838200" y="365125"/>
            <a:ext cx="10515600" cy="4228646"/>
          </a:xfrm>
        </p:spPr>
        <p:txBody>
          <a:bodyPr/>
          <a:lstStyle/>
          <a:p>
            <a:pPr algn="ctr"/>
            <a:r>
              <a:rPr lang="en-IN" dirty="0"/>
              <a:t>Training of Medical Officer on NTEP Operational and Technical Guidelines</a:t>
            </a:r>
          </a:p>
        </p:txBody>
      </p:sp>
      <p:sp>
        <p:nvSpPr>
          <p:cNvPr id="3" name="Content Placeholder 2">
            <a:extLst>
              <a:ext uri="{FF2B5EF4-FFF2-40B4-BE49-F238E27FC236}">
                <a16:creationId xmlns:a16="http://schemas.microsoft.com/office/drawing/2014/main" id="{B7504DA2-5E47-BB73-12A2-DEFD33375976}"/>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3662671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3"/>
          <p:cNvSpPr txBox="1">
            <a:spLocks noGrp="1"/>
          </p:cNvSpPr>
          <p:nvPr>
            <p:ph type="title"/>
          </p:nvPr>
        </p:nvSpPr>
        <p:spPr>
          <a:xfrm>
            <a:off x="804" y="68628"/>
            <a:ext cx="12144672" cy="864096"/>
          </a:xfrm>
          <a:prstGeom prst="rect">
            <a:avLst/>
          </a:prstGeom>
          <a:solidFill>
            <a:srgbClr val="FFFF00"/>
          </a:solidFill>
        </p:spPr>
        <p:txBody>
          <a:bodyPr spcFirstLastPara="1" vert="horz" wrap="square" lIns="121900" tIns="121900" rIns="121900" bIns="121900" numCol="1" rtlCol="0" anchor="t" anchorCtr="0">
            <a:normAutofit/>
          </a:bodyPr>
          <a:lstStyle/>
          <a:p>
            <a:pPr defTabSz="914377" rtl="0">
              <a:lnSpc>
                <a:spcPct val="90000"/>
              </a:lnSpc>
              <a:buSzPts val="2800"/>
            </a:pPr>
            <a:r>
              <a:rPr lang="en-US" altLang="ko-KR" sz="3600" b="1" kern="1200" dirty="0">
                <a:latin typeface="Calibri" panose="020F0502020204030204" pitchFamily="34" charset="0"/>
                <a:ea typeface="+mj-ea"/>
                <a:cs typeface="Calibri" panose="020F0502020204030204" pitchFamily="34" charset="0"/>
              </a:rPr>
              <a:t>Nutrition interventions – Ni-kshay Poshan Yojana (NPY)</a:t>
            </a:r>
          </a:p>
        </p:txBody>
      </p:sp>
      <p:sp>
        <p:nvSpPr>
          <p:cNvPr id="12" name="Slide Number Placeholder 11"/>
          <p:cNvSpPr>
            <a:spLocks noGrp="1"/>
          </p:cNvSpPr>
          <p:nvPr>
            <p:ph type="sldNum" sz="quarter" idx="12"/>
          </p:nvPr>
        </p:nvSpPr>
        <p:spPr/>
        <p:txBody>
          <a:bodyPr/>
          <a:lstStyle/>
          <a:p>
            <a:fld id="{B9320F77-B9A0-41C5-862A-B4B631284C64}" type="slidenum">
              <a:rPr lang="en-IN" smtClean="0">
                <a:solidFill>
                  <a:srgbClr val="898989"/>
                </a:solidFill>
              </a:rPr>
              <a:pPr/>
              <a:t>10</a:t>
            </a:fld>
            <a:endParaRPr lang="en-IN" altLang="ko-KR">
              <a:solidFill>
                <a:srgbClr val="898989"/>
              </a:solidFill>
            </a:endParaRPr>
          </a:p>
        </p:txBody>
      </p:sp>
      <p:grpSp>
        <p:nvGrpSpPr>
          <p:cNvPr id="48" name="Group 47">
            <a:extLst>
              <a:ext uri="{FF2B5EF4-FFF2-40B4-BE49-F238E27FC236}">
                <a16:creationId xmlns:a16="http://schemas.microsoft.com/office/drawing/2014/main" id="{C1E68F4E-2217-ED67-7517-2C69468B1167}"/>
              </a:ext>
            </a:extLst>
          </p:cNvPr>
          <p:cNvGrpSpPr/>
          <p:nvPr/>
        </p:nvGrpSpPr>
        <p:grpSpPr>
          <a:xfrm>
            <a:off x="925545" y="1650379"/>
            <a:ext cx="3657600" cy="4276573"/>
            <a:chOff x="0" y="1508129"/>
            <a:chExt cx="3979079" cy="4418824"/>
          </a:xfrm>
        </p:grpSpPr>
        <p:sp>
          <p:nvSpPr>
            <p:cNvPr id="49" name="Triangle 12">
              <a:extLst>
                <a:ext uri="{FF2B5EF4-FFF2-40B4-BE49-F238E27FC236}">
                  <a16:creationId xmlns:a16="http://schemas.microsoft.com/office/drawing/2014/main" id="{D56A5AE5-D1AD-8DF5-E0A7-A39EC1C73893}"/>
                </a:ext>
              </a:extLst>
            </p:cNvPr>
            <p:cNvSpPr/>
            <p:nvPr/>
          </p:nvSpPr>
          <p:spPr>
            <a:xfrm rot="10800000">
              <a:off x="1173204" y="3843592"/>
              <a:ext cx="1718870" cy="842749"/>
            </a:xfrm>
            <a:prstGeom prst="triangle">
              <a:avLst>
                <a:gd name="adj" fmla="val 50000"/>
              </a:avLst>
            </a:prstGeom>
            <a:solidFill>
              <a:srgbClr val="BFE8F7"/>
            </a:solidFill>
            <a:ln w="127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cxnSp>
          <p:nvCxnSpPr>
            <p:cNvPr id="50" name="Straight Connector 49">
              <a:extLst>
                <a:ext uri="{FF2B5EF4-FFF2-40B4-BE49-F238E27FC236}">
                  <a16:creationId xmlns:a16="http://schemas.microsoft.com/office/drawing/2014/main" id="{B29AC159-5CC6-B100-6176-B7621C0703EA}"/>
                </a:ext>
              </a:extLst>
            </p:cNvPr>
            <p:cNvCxnSpPr/>
            <p:nvPr/>
          </p:nvCxnSpPr>
          <p:spPr>
            <a:xfrm>
              <a:off x="0" y="4686342"/>
              <a:ext cx="3979079" cy="0"/>
            </a:xfrm>
            <a:prstGeom prst="line">
              <a:avLst/>
            </a:prstGeom>
            <a:noFill/>
            <a:ln w="38100" cap="flat" cmpd="sng" algn="ctr">
              <a:solidFill>
                <a:srgbClr val="ED7D31">
                  <a:lumMod val="40000"/>
                  <a:lumOff val="60000"/>
                </a:srgbClr>
              </a:solidFill>
              <a:prstDash val="solid"/>
              <a:miter lim="800000"/>
            </a:ln>
            <a:effectLst/>
          </p:spPr>
        </p:cxnSp>
        <p:sp>
          <p:nvSpPr>
            <p:cNvPr id="51" name="Oval 50">
              <a:extLst>
                <a:ext uri="{FF2B5EF4-FFF2-40B4-BE49-F238E27FC236}">
                  <a16:creationId xmlns:a16="http://schemas.microsoft.com/office/drawing/2014/main" id="{4E7FB063-D546-8ACB-6D55-CE47F3ACD88E}"/>
                </a:ext>
              </a:extLst>
            </p:cNvPr>
            <p:cNvSpPr/>
            <p:nvPr/>
          </p:nvSpPr>
          <p:spPr>
            <a:xfrm>
              <a:off x="725733" y="1508129"/>
              <a:ext cx="2613813" cy="2575018"/>
            </a:xfrm>
            <a:prstGeom prst="ellipse">
              <a:avLst/>
            </a:prstGeom>
            <a:solidFill>
              <a:sysClr val="window" lastClr="FFFFFF"/>
            </a:solidFill>
            <a:ln w="1524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03A150AA-D7BA-E590-C401-E48F35D61FE6}"/>
                </a:ext>
              </a:extLst>
            </p:cNvPr>
            <p:cNvSpPr/>
            <p:nvPr/>
          </p:nvSpPr>
          <p:spPr>
            <a:xfrm>
              <a:off x="1062392" y="2821634"/>
              <a:ext cx="1940495" cy="954043"/>
            </a:xfrm>
            <a:prstGeom prst="rect">
              <a:avLst/>
            </a:prstGeom>
            <a:solidFill>
              <a:srgbClr val="FFFF00"/>
            </a:solidFill>
            <a:ln>
              <a:noFill/>
            </a:ln>
          </p:spPr>
          <p:txBody>
            <a:bodyPr wrap="square">
              <a:spAutoFit/>
            </a:bodyPr>
            <a:lstStyle/>
            <a:p>
              <a:pPr marL="0" marR="0" lvl="0" indent="0" algn="ctr" defTabSz="566738" rtl="0" eaLnBrk="1" fontAlgn="auto" latinLnBrk="0" hangingPunct="1">
                <a:lnSpc>
                  <a:spcPct val="90000"/>
                </a:lnSpc>
                <a:spcBef>
                  <a:spcPts val="0"/>
                </a:spcBef>
                <a:spcAft>
                  <a:spcPct val="350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mn-cs"/>
                </a:rPr>
                <a:t>Ni-kshay Poshan Yojana</a:t>
              </a:r>
            </a:p>
          </p:txBody>
        </p:sp>
        <p:sp>
          <p:nvSpPr>
            <p:cNvPr id="57" name="TextBox 56">
              <a:extLst>
                <a:ext uri="{FF2B5EF4-FFF2-40B4-BE49-F238E27FC236}">
                  <a16:creationId xmlns:a16="http://schemas.microsoft.com/office/drawing/2014/main" id="{37CA59F9-EDAF-5B7E-1AEA-58340786710A}"/>
                </a:ext>
              </a:extLst>
            </p:cNvPr>
            <p:cNvSpPr txBox="1"/>
            <p:nvPr/>
          </p:nvSpPr>
          <p:spPr>
            <a:xfrm>
              <a:off x="725836" y="4988687"/>
              <a:ext cx="2889123" cy="938266"/>
            </a:xfrm>
            <a:prstGeom prst="rect">
              <a:avLst/>
            </a:prstGeom>
            <a:solidFill>
              <a:srgbClr val="FFFF00"/>
            </a:solidFill>
            <a:ln>
              <a:noFill/>
            </a:ln>
          </p:spPr>
          <p:txBody>
            <a:bodyPr vert="horz" wrap="square" lIns="0" tIns="0" rIns="0" bIns="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from Rs 500/- to Rs 1000/- month </a:t>
              </a:r>
            </a:p>
          </p:txBody>
        </p:sp>
        <p:sp>
          <p:nvSpPr>
            <p:cNvPr id="62" name="Oval 61">
              <a:extLst>
                <a:ext uri="{FF2B5EF4-FFF2-40B4-BE49-F238E27FC236}">
                  <a16:creationId xmlns:a16="http://schemas.microsoft.com/office/drawing/2014/main" id="{8055375D-B397-135A-487F-E4AA5ABB244D}"/>
                </a:ext>
              </a:extLst>
            </p:cNvPr>
            <p:cNvSpPr/>
            <p:nvPr/>
          </p:nvSpPr>
          <p:spPr>
            <a:xfrm>
              <a:off x="1895479" y="4551411"/>
              <a:ext cx="274320" cy="274320"/>
            </a:xfrm>
            <a:prstGeom prst="ellipse">
              <a:avLst/>
            </a:prstGeom>
            <a:solidFill>
              <a:sysClr val="window" lastClr="FFFFFF"/>
            </a:solidFill>
            <a:ln w="381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pic>
          <p:nvPicPr>
            <p:cNvPr id="65" name="Picture 2" descr="DBT Bharat - User Experience Design &amp; Technology">
              <a:extLst>
                <a:ext uri="{FF2B5EF4-FFF2-40B4-BE49-F238E27FC236}">
                  <a16:creationId xmlns:a16="http://schemas.microsoft.com/office/drawing/2014/main" id="{3C54B104-008B-33FD-F924-8F36DDBAA1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84" r="15028"/>
            <a:stretch/>
          </p:blipFill>
          <p:spPr bwMode="auto">
            <a:xfrm>
              <a:off x="1490673" y="1703790"/>
              <a:ext cx="1083932" cy="115331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 name="Google Shape;346;p21">
            <a:extLst>
              <a:ext uri="{FF2B5EF4-FFF2-40B4-BE49-F238E27FC236}">
                <a16:creationId xmlns:a16="http://schemas.microsoft.com/office/drawing/2014/main" id="{44AAF004-3C6B-7CB6-010F-F08A598F164D}"/>
              </a:ext>
            </a:extLst>
          </p:cNvPr>
          <p:cNvSpPr txBox="1">
            <a:spLocks/>
          </p:cNvSpPr>
          <p:nvPr/>
        </p:nvSpPr>
        <p:spPr>
          <a:xfrm>
            <a:off x="4892605" y="1897976"/>
            <a:ext cx="6797647" cy="2828303"/>
          </a:xfrm>
          <a:prstGeom prst="rect">
            <a:avLst/>
          </a:prstGeom>
        </p:spPr>
        <p:txBody>
          <a:bodyPr spcFirstLastPara="1" vert="horz" wrap="square" lIns="121900" tIns="121900" rIns="121900" bIns="121900" rtlCol="0" anchor="t" anchorCtr="0">
            <a:noAutofit/>
          </a:bodyPr>
          <a:lstStyle>
            <a:lvl1pPr marL="609585" lvl="0" indent="-414856" algn="l" defTabSz="914400" rtl="0" eaLnBrk="1" latinLnBrk="0" hangingPunct="1">
              <a:lnSpc>
                <a:spcPct val="90000"/>
              </a:lnSpc>
              <a:spcBef>
                <a:spcPts val="0"/>
              </a:spcBef>
              <a:spcAft>
                <a:spcPts val="0"/>
              </a:spcAft>
              <a:buSzPts val="1300"/>
              <a:buFont typeface="Arial" panose="020B0604020202020204" pitchFamily="34" charset="0"/>
              <a:buChar char="●"/>
              <a:defRPr sz="2800" kern="1200">
                <a:solidFill>
                  <a:schemeClr val="tx1"/>
                </a:solidFill>
                <a:latin typeface="+mn-lt"/>
                <a:ea typeface="+mn-ea"/>
                <a:cs typeface="+mn-cs"/>
              </a:defRPr>
            </a:lvl1pPr>
            <a:lvl2pPr marL="1219170" lvl="1" indent="-397923" algn="l" defTabSz="914400" rtl="0" eaLnBrk="1" latinLnBrk="0" hangingPunct="1">
              <a:lnSpc>
                <a:spcPct val="90000"/>
              </a:lnSpc>
              <a:spcBef>
                <a:spcPts val="0"/>
              </a:spcBef>
              <a:spcAft>
                <a:spcPts val="0"/>
              </a:spcAft>
              <a:buSzPts val="1100"/>
              <a:buFont typeface="Arial" panose="020B0604020202020204" pitchFamily="34" charset="0"/>
              <a:buChar char="○"/>
              <a:defRPr sz="2400" kern="1200">
                <a:solidFill>
                  <a:schemeClr val="tx1"/>
                </a:solidFill>
                <a:latin typeface="+mn-lt"/>
                <a:ea typeface="+mn-ea"/>
                <a:cs typeface="+mn-cs"/>
              </a:defRPr>
            </a:lvl2pPr>
            <a:lvl3pPr marL="1828754" lvl="2" indent="-397923" algn="l" defTabSz="914400" rtl="0" eaLnBrk="1" latinLnBrk="0" hangingPunct="1">
              <a:lnSpc>
                <a:spcPct val="90000"/>
              </a:lnSpc>
              <a:spcBef>
                <a:spcPts val="0"/>
              </a:spcBef>
              <a:spcAft>
                <a:spcPts val="0"/>
              </a:spcAft>
              <a:buSzPts val="1100"/>
              <a:buFont typeface="Arial" panose="020B0604020202020204" pitchFamily="34" charset="0"/>
              <a:buChar char="■"/>
              <a:defRPr sz="2000" kern="1200">
                <a:solidFill>
                  <a:schemeClr val="tx1"/>
                </a:solidFill>
                <a:latin typeface="+mn-lt"/>
                <a:ea typeface="+mn-ea"/>
                <a:cs typeface="+mn-cs"/>
              </a:defRPr>
            </a:lvl3pPr>
            <a:lvl4pPr marL="2438339" lvl="3"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4pPr>
            <a:lvl5pPr marL="3047924" lvl="4"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609585" marR="0" lvl="0" indent="-414856" algn="l" defTabSz="914400" rtl="0" eaLnBrk="1" fontAlgn="auto" latinLnBrk="0" hangingPunct="1">
              <a:lnSpc>
                <a:spcPct val="150000"/>
              </a:lnSpc>
              <a:spcBef>
                <a:spcPts val="0"/>
              </a:spcBef>
              <a:spcAft>
                <a:spcPts val="0"/>
              </a:spcAft>
              <a:buClrTx/>
              <a:buSzPts val="1300"/>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IEC on revised NPY within community and healthcare providers</a:t>
            </a:r>
          </a:p>
          <a:p>
            <a:pPr marL="609585" marR="0" lvl="0" indent="-414856" algn="l" defTabSz="914400" rtl="0" eaLnBrk="1" fontAlgn="auto" latinLnBrk="0" hangingPunct="1">
              <a:lnSpc>
                <a:spcPct val="150000"/>
              </a:lnSpc>
              <a:spcBef>
                <a:spcPts val="0"/>
              </a:spcBef>
              <a:spcAft>
                <a:spcPts val="0"/>
              </a:spcAft>
              <a:buClrTx/>
              <a:buSzPts val="1300"/>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Collect bank account details of TB patients and record in Ni-kshay</a:t>
            </a:r>
          </a:p>
        </p:txBody>
      </p:sp>
    </p:spTree>
    <p:extLst>
      <p:ext uri="{BB962C8B-B14F-4D97-AF65-F5344CB8AC3E}">
        <p14:creationId xmlns:p14="http://schemas.microsoft.com/office/powerpoint/2010/main" val="1034090043"/>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5896-B9FB-4900-B4B5-B33B9961735D}"/>
              </a:ext>
            </a:extLst>
          </p:cNvPr>
          <p:cNvSpPr>
            <a:spLocks noGrp="1"/>
          </p:cNvSpPr>
          <p:nvPr>
            <p:ph type="title"/>
          </p:nvPr>
        </p:nvSpPr>
        <p:spPr/>
        <p:txBody>
          <a:bodyPr/>
          <a:lstStyle/>
          <a:p>
            <a:r>
              <a:rPr lang="en-US" dirty="0"/>
              <a:t>Treatment outcomes- other definitions</a:t>
            </a:r>
          </a:p>
        </p:txBody>
      </p:sp>
      <p:sp>
        <p:nvSpPr>
          <p:cNvPr id="5" name="Content Placeholder 4">
            <a:extLst>
              <a:ext uri="{FF2B5EF4-FFF2-40B4-BE49-F238E27FC236}">
                <a16:creationId xmlns:a16="http://schemas.microsoft.com/office/drawing/2014/main" id="{C3EF9A25-B11D-4FB7-931A-EB1883A41D56}"/>
              </a:ext>
            </a:extLst>
          </p:cNvPr>
          <p:cNvSpPr>
            <a:spLocks noGrp="1"/>
          </p:cNvSpPr>
          <p:nvPr>
            <p:ph idx="1"/>
          </p:nvPr>
        </p:nvSpPr>
        <p:spPr/>
        <p:txBody>
          <a:bodyPr>
            <a:normAutofit fontScale="85000" lnSpcReduction="20000"/>
          </a:bodyPr>
          <a:lstStyle/>
          <a:p>
            <a:pPr>
              <a:lnSpc>
                <a:spcPct val="150000"/>
              </a:lnSpc>
              <a:spcBef>
                <a:spcPts val="0"/>
              </a:spcBef>
            </a:pPr>
            <a:r>
              <a:rPr lang="en-US" sz="2400" b="1" dirty="0"/>
              <a:t>Treatment failed: </a:t>
            </a:r>
            <a:r>
              <a:rPr lang="en-US" sz="2400" dirty="0"/>
              <a:t>A person initiated on TPT who developed active TB disease any time while on TPT course.</a:t>
            </a:r>
          </a:p>
          <a:p>
            <a:pPr>
              <a:lnSpc>
                <a:spcPct val="150000"/>
              </a:lnSpc>
              <a:spcBef>
                <a:spcPts val="0"/>
              </a:spcBef>
            </a:pPr>
            <a:r>
              <a:rPr lang="en-US" sz="2400" b="1" dirty="0"/>
              <a:t>Died: </a:t>
            </a:r>
            <a:r>
              <a:rPr lang="en-US" sz="2400" dirty="0"/>
              <a:t>A person initiated on TPT who died for any reason while on TPT course.</a:t>
            </a:r>
          </a:p>
          <a:p>
            <a:pPr>
              <a:lnSpc>
                <a:spcPct val="150000"/>
              </a:lnSpc>
              <a:spcBef>
                <a:spcPts val="0"/>
              </a:spcBef>
            </a:pPr>
            <a:r>
              <a:rPr lang="en-US" sz="2400" b="1" dirty="0"/>
              <a:t>Lost to follow-up: </a:t>
            </a:r>
            <a:r>
              <a:rPr lang="en-US" sz="2400" dirty="0"/>
              <a:t>TPT interrupted by person for four consecutive weeks (1 month) or more for 3HP or 4R, 10 consecutive days for 1HP, eight consecutive weeks (2 months) or more for 6H or 6Lfx,.</a:t>
            </a:r>
          </a:p>
          <a:p>
            <a:pPr>
              <a:lnSpc>
                <a:spcPct val="150000"/>
              </a:lnSpc>
              <a:spcBef>
                <a:spcPts val="0"/>
              </a:spcBef>
            </a:pPr>
            <a:r>
              <a:rPr lang="en-US" sz="2400" b="1" dirty="0"/>
              <a:t>TPT discontinuation due to toxicity:  </a:t>
            </a:r>
            <a:r>
              <a:rPr lang="en-US" sz="2400" dirty="0"/>
              <a:t>A person whose TPT is permanently discontinued by the doctor due to adverse events or drug–drug interactions.</a:t>
            </a:r>
          </a:p>
          <a:p>
            <a:pPr>
              <a:lnSpc>
                <a:spcPct val="150000"/>
              </a:lnSpc>
              <a:spcBef>
                <a:spcPts val="0"/>
              </a:spcBef>
            </a:pPr>
            <a:r>
              <a:rPr lang="en-US" sz="2400" b="1" dirty="0"/>
              <a:t>Not evaluated: </a:t>
            </a:r>
            <a:r>
              <a:rPr lang="en-US" sz="2400" dirty="0"/>
              <a:t>Such as records lost, transfer to another health facility without record of TPT completion.</a:t>
            </a:r>
          </a:p>
          <a:p>
            <a:pPr>
              <a:lnSpc>
                <a:spcPct val="150000"/>
              </a:lnSpc>
              <a:spcBef>
                <a:spcPts val="0"/>
              </a:spcBef>
            </a:pPr>
            <a:endParaRPr lang="en-US" sz="2400" dirty="0"/>
          </a:p>
        </p:txBody>
      </p:sp>
      <p:sp>
        <p:nvSpPr>
          <p:cNvPr id="4" name="Slide Number Placeholder 3">
            <a:extLst>
              <a:ext uri="{FF2B5EF4-FFF2-40B4-BE49-F238E27FC236}">
                <a16:creationId xmlns:a16="http://schemas.microsoft.com/office/drawing/2014/main" id="{FCE604F7-5C83-435E-A7D3-0579DB07BA53}"/>
              </a:ext>
            </a:extLst>
          </p:cNvPr>
          <p:cNvSpPr>
            <a:spLocks noGrp="1"/>
          </p:cNvSpPr>
          <p:nvPr>
            <p:ph type="sldNum" sz="quarter" idx="12"/>
          </p:nvPr>
        </p:nvSpPr>
        <p:spPr/>
        <p:txBody>
          <a:bodyPr/>
          <a:lstStyle/>
          <a:p>
            <a:fld id="{224B73FA-F1C1-4AB3-B2DD-439F72A11D30}" type="slidenum">
              <a:rPr lang="en-US" smtClean="0"/>
              <a:t>100</a:t>
            </a:fld>
            <a:endParaRPr lang="en-US"/>
          </a:p>
        </p:txBody>
      </p:sp>
    </p:spTree>
    <p:extLst>
      <p:ext uri="{BB962C8B-B14F-4D97-AF65-F5344CB8AC3E}">
        <p14:creationId xmlns:p14="http://schemas.microsoft.com/office/powerpoint/2010/main" val="25387214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5896-B9FB-4900-B4B5-B33B9961735D}"/>
              </a:ext>
            </a:extLst>
          </p:cNvPr>
          <p:cNvSpPr>
            <a:spLocks noGrp="1"/>
          </p:cNvSpPr>
          <p:nvPr>
            <p:ph type="title"/>
          </p:nvPr>
        </p:nvSpPr>
        <p:spPr/>
        <p:txBody>
          <a:bodyPr/>
          <a:lstStyle/>
          <a:p>
            <a:r>
              <a:rPr lang="en-US" dirty="0"/>
              <a:t>Women and TPT</a:t>
            </a:r>
          </a:p>
        </p:txBody>
      </p:sp>
      <p:sp>
        <p:nvSpPr>
          <p:cNvPr id="3" name="Content Placeholder 2">
            <a:extLst>
              <a:ext uri="{FF2B5EF4-FFF2-40B4-BE49-F238E27FC236}">
                <a16:creationId xmlns:a16="http://schemas.microsoft.com/office/drawing/2014/main" id="{F73A2486-31E8-47D6-8E42-AF6967975022}"/>
              </a:ext>
            </a:extLst>
          </p:cNvPr>
          <p:cNvSpPr>
            <a:spLocks noGrp="1"/>
          </p:cNvSpPr>
          <p:nvPr>
            <p:ph idx="1"/>
          </p:nvPr>
        </p:nvSpPr>
        <p:spPr/>
        <p:txBody>
          <a:bodyPr>
            <a:normAutofit lnSpcReduction="10000"/>
          </a:bodyPr>
          <a:lstStyle/>
          <a:p>
            <a:pPr>
              <a:lnSpc>
                <a:spcPct val="120000"/>
              </a:lnSpc>
              <a:spcBef>
                <a:spcPts val="600"/>
              </a:spcBef>
            </a:pPr>
            <a:r>
              <a:rPr lang="en-US" b="1" dirty="0"/>
              <a:t>Pregnancy should not disqualify women </a:t>
            </a:r>
            <a:r>
              <a:rPr lang="en-US" dirty="0"/>
              <a:t>for TPT</a:t>
            </a:r>
          </a:p>
          <a:p>
            <a:pPr>
              <a:lnSpc>
                <a:spcPct val="120000"/>
              </a:lnSpc>
              <a:spcBef>
                <a:spcPts val="600"/>
              </a:spcBef>
            </a:pPr>
            <a:r>
              <a:rPr lang="en-US" dirty="0"/>
              <a:t>TPT can be started during antenatal and postnatal periods taking due care. </a:t>
            </a:r>
          </a:p>
          <a:p>
            <a:pPr>
              <a:lnSpc>
                <a:spcPct val="120000"/>
              </a:lnSpc>
              <a:spcBef>
                <a:spcPts val="600"/>
              </a:spcBef>
            </a:pPr>
            <a:r>
              <a:rPr lang="en-US" b="1" dirty="0"/>
              <a:t>Isoniazid and Rifampicin, are considered safe for use in pregnancy</a:t>
            </a:r>
            <a:r>
              <a:rPr lang="en-US" dirty="0"/>
              <a:t>. </a:t>
            </a:r>
          </a:p>
          <a:p>
            <a:pPr lvl="1">
              <a:lnSpc>
                <a:spcPct val="120000"/>
              </a:lnSpc>
              <a:spcBef>
                <a:spcPts val="600"/>
              </a:spcBef>
              <a:buFont typeface="Courier New" panose="02070309020205020404" pitchFamily="49" charset="0"/>
              <a:buChar char="o"/>
            </a:pPr>
            <a:r>
              <a:rPr lang="en-US" sz="2600" b="1" dirty="0"/>
              <a:t>Pyridoxine (Vitamin B6) supplementation </a:t>
            </a:r>
            <a:r>
              <a:rPr lang="en-US" sz="2600" dirty="0"/>
              <a:t>should be given routinely to all pregnant and breastfeeding women on TPT. </a:t>
            </a:r>
          </a:p>
          <a:p>
            <a:pPr>
              <a:lnSpc>
                <a:spcPct val="120000"/>
              </a:lnSpc>
              <a:spcBef>
                <a:spcPts val="600"/>
              </a:spcBef>
            </a:pPr>
            <a:r>
              <a:rPr lang="en-US" dirty="0"/>
              <a:t>There is limited data on the efficacy and safety of Rifapentine in pregnancy. </a:t>
            </a:r>
          </a:p>
        </p:txBody>
      </p:sp>
      <p:sp>
        <p:nvSpPr>
          <p:cNvPr id="4" name="Slide Number Placeholder 3">
            <a:extLst>
              <a:ext uri="{FF2B5EF4-FFF2-40B4-BE49-F238E27FC236}">
                <a16:creationId xmlns:a16="http://schemas.microsoft.com/office/drawing/2014/main" id="{DE75B931-AD79-4B01-9559-54D5F0F2E7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5444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111A-138B-4A97-8C2C-B56A58DBDF36}"/>
              </a:ext>
            </a:extLst>
          </p:cNvPr>
          <p:cNvSpPr>
            <a:spLocks noGrp="1"/>
          </p:cNvSpPr>
          <p:nvPr>
            <p:ph type="title"/>
          </p:nvPr>
        </p:nvSpPr>
        <p:spPr/>
        <p:txBody>
          <a:bodyPr/>
          <a:lstStyle/>
          <a:p>
            <a:r>
              <a:rPr lang="en-US" dirty="0"/>
              <a:t>Contraception and TPT</a:t>
            </a:r>
          </a:p>
        </p:txBody>
      </p:sp>
      <p:sp>
        <p:nvSpPr>
          <p:cNvPr id="3" name="Content Placeholder 2">
            <a:extLst>
              <a:ext uri="{FF2B5EF4-FFF2-40B4-BE49-F238E27FC236}">
                <a16:creationId xmlns:a16="http://schemas.microsoft.com/office/drawing/2014/main" id="{335F8B88-41F9-41EF-8004-BB5D34E1545B}"/>
              </a:ext>
            </a:extLst>
          </p:cNvPr>
          <p:cNvSpPr>
            <a:spLocks noGrp="1"/>
          </p:cNvSpPr>
          <p:nvPr>
            <p:ph idx="1"/>
          </p:nvPr>
        </p:nvSpPr>
        <p:spPr/>
        <p:txBody>
          <a:bodyPr>
            <a:normAutofit fontScale="92500"/>
          </a:bodyPr>
          <a:lstStyle/>
          <a:p>
            <a:pPr>
              <a:lnSpc>
                <a:spcPct val="120000"/>
              </a:lnSpc>
              <a:spcBef>
                <a:spcPts val="600"/>
              </a:spcBef>
            </a:pPr>
            <a:r>
              <a:rPr lang="en-US" sz="2600" dirty="0"/>
              <a:t>Rifampicin and Rifapentine interact with </a:t>
            </a:r>
            <a:r>
              <a:rPr lang="en-US" sz="2600" b="1" dirty="0"/>
              <a:t>oral and hormonal contraceptive </a:t>
            </a:r>
            <a:r>
              <a:rPr lang="en-US" sz="2600" dirty="0">
                <a:sym typeface="Wingdings" panose="05000000000000000000" pitchFamily="2" charset="2"/>
              </a:rPr>
              <a:t> </a:t>
            </a:r>
          </a:p>
          <a:p>
            <a:pPr lvl="1">
              <a:lnSpc>
                <a:spcPct val="120000"/>
              </a:lnSpc>
              <a:spcBef>
                <a:spcPts val="600"/>
              </a:spcBef>
            </a:pPr>
            <a:r>
              <a:rPr lang="en-US" sz="2600" dirty="0">
                <a:sym typeface="Wingdings" panose="05000000000000000000" pitchFamily="2" charset="2"/>
              </a:rPr>
              <a:t>risk of decreased</a:t>
            </a:r>
            <a:r>
              <a:rPr lang="en-US" sz="2600" dirty="0"/>
              <a:t> contraceptive efficacy. </a:t>
            </a:r>
          </a:p>
          <a:p>
            <a:pPr lvl="1">
              <a:lnSpc>
                <a:spcPct val="120000"/>
              </a:lnSpc>
              <a:spcBef>
                <a:spcPts val="600"/>
              </a:spcBef>
            </a:pPr>
            <a:r>
              <a:rPr lang="en-US" sz="2600" b="1" dirty="0"/>
              <a:t>use an alternative </a:t>
            </a:r>
            <a:r>
              <a:rPr lang="en-US" sz="2600" dirty="0"/>
              <a:t>(such as depot medroxyprogesterone acetate (DMPA) every eighth week or higher dose </a:t>
            </a:r>
            <a:r>
              <a:rPr lang="en-US" sz="2600" dirty="0" err="1"/>
              <a:t>oestrogen</a:t>
            </a:r>
            <a:r>
              <a:rPr lang="en-US" sz="2600" dirty="0"/>
              <a:t> (50μ)) in consultation with a clinician; </a:t>
            </a:r>
          </a:p>
          <a:p>
            <a:pPr lvl="1">
              <a:lnSpc>
                <a:spcPct val="120000"/>
              </a:lnSpc>
              <a:spcBef>
                <a:spcPts val="600"/>
              </a:spcBef>
            </a:pPr>
            <a:r>
              <a:rPr lang="en-US" sz="2600" dirty="0"/>
              <a:t>or </a:t>
            </a:r>
            <a:r>
              <a:rPr lang="en-US" sz="2600" b="1" dirty="0"/>
              <a:t>use another form of contraception</a:t>
            </a:r>
            <a:r>
              <a:rPr lang="en-US" sz="2600" dirty="0"/>
              <a:t>, a barrier contraceptive or intra-uterine device. </a:t>
            </a:r>
          </a:p>
          <a:p>
            <a:pPr>
              <a:lnSpc>
                <a:spcPct val="120000"/>
              </a:lnSpc>
              <a:spcBef>
                <a:spcPts val="600"/>
              </a:spcBef>
            </a:pPr>
            <a:r>
              <a:rPr lang="en-US" sz="2600" dirty="0"/>
              <a:t>In women having hormonal contraceptive implants, the </a:t>
            </a:r>
            <a:r>
              <a:rPr lang="en-US" sz="2600" b="1" dirty="0"/>
              <a:t>interval for replacing the implants may need to be shortened from 12 weeks to eight weeks.</a:t>
            </a:r>
          </a:p>
        </p:txBody>
      </p:sp>
      <p:sp>
        <p:nvSpPr>
          <p:cNvPr id="4" name="Slide Number Placeholder 3">
            <a:extLst>
              <a:ext uri="{FF2B5EF4-FFF2-40B4-BE49-F238E27FC236}">
                <a16:creationId xmlns:a16="http://schemas.microsoft.com/office/drawing/2014/main" id="{9FDFC963-A87A-41F4-A3DD-21EF97AA0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842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A9AB-1A2E-4269-97A2-A81BB5E12145}"/>
              </a:ext>
            </a:extLst>
          </p:cNvPr>
          <p:cNvSpPr>
            <a:spLocks noGrp="1"/>
          </p:cNvSpPr>
          <p:nvPr>
            <p:ph type="title"/>
          </p:nvPr>
        </p:nvSpPr>
        <p:spPr>
          <a:xfrm>
            <a:off x="176465" y="286603"/>
            <a:ext cx="11743392" cy="996671"/>
          </a:xfrm>
        </p:spPr>
        <p:txBody>
          <a:bodyPr>
            <a:normAutofit/>
          </a:bodyPr>
          <a:lstStyle/>
          <a:p>
            <a:r>
              <a:rPr lang="en-US" dirty="0"/>
              <a:t>Babies born to mothers with TB disease and TPT</a:t>
            </a:r>
          </a:p>
        </p:txBody>
      </p:sp>
      <p:sp>
        <p:nvSpPr>
          <p:cNvPr id="3" name="Content Placeholder 2">
            <a:extLst>
              <a:ext uri="{FF2B5EF4-FFF2-40B4-BE49-F238E27FC236}">
                <a16:creationId xmlns:a16="http://schemas.microsoft.com/office/drawing/2014/main" id="{B551300F-0623-4660-81AF-827FF6FFCEBE}"/>
              </a:ext>
            </a:extLst>
          </p:cNvPr>
          <p:cNvSpPr>
            <a:spLocks noGrp="1"/>
          </p:cNvSpPr>
          <p:nvPr>
            <p:ph idx="1"/>
          </p:nvPr>
        </p:nvSpPr>
        <p:spPr>
          <a:xfrm>
            <a:off x="160420" y="1538699"/>
            <a:ext cx="11855115" cy="5030786"/>
          </a:xfrm>
        </p:spPr>
        <p:txBody>
          <a:bodyPr>
            <a:noAutofit/>
          </a:bodyPr>
          <a:lstStyle/>
          <a:p>
            <a:pPr>
              <a:lnSpc>
                <a:spcPct val="100000"/>
              </a:lnSpc>
              <a:spcBef>
                <a:spcPts val="300"/>
              </a:spcBef>
            </a:pPr>
            <a:r>
              <a:rPr lang="en-US" sz="2600" dirty="0"/>
              <a:t>If a </a:t>
            </a:r>
            <a:r>
              <a:rPr lang="en-US" sz="2600" b="1" dirty="0"/>
              <a:t>newborn is not well</a:t>
            </a:r>
            <a:r>
              <a:rPr lang="en-US" sz="2600" dirty="0"/>
              <a:t> </a:t>
            </a:r>
            <a:r>
              <a:rPr lang="en-US" sz="2600" dirty="0">
                <a:sym typeface="Wingdings" panose="05000000000000000000" pitchFamily="2" charset="2"/>
              </a:rPr>
              <a:t> refer</a:t>
            </a:r>
            <a:r>
              <a:rPr lang="en-US" sz="2600" dirty="0"/>
              <a:t> him/her to a specialist/pediatrician. </a:t>
            </a:r>
          </a:p>
          <a:p>
            <a:pPr>
              <a:lnSpc>
                <a:spcPct val="100000"/>
              </a:lnSpc>
              <a:spcBef>
                <a:spcPts val="300"/>
              </a:spcBef>
            </a:pPr>
            <a:r>
              <a:rPr lang="en-US" sz="2600" dirty="0"/>
              <a:t>If the </a:t>
            </a:r>
            <a:r>
              <a:rPr lang="en-US" sz="2600" b="1" dirty="0"/>
              <a:t>newborn is well </a:t>
            </a:r>
            <a:r>
              <a:rPr lang="en-US" sz="2600" dirty="0"/>
              <a:t>(absence of any signs or symptoms presumptive of TB) TPT must be provided. </a:t>
            </a:r>
          </a:p>
          <a:p>
            <a:pPr>
              <a:lnSpc>
                <a:spcPct val="100000"/>
              </a:lnSpc>
              <a:spcBef>
                <a:spcPts val="300"/>
              </a:spcBef>
            </a:pPr>
            <a:r>
              <a:rPr lang="en-US" sz="2600" b="1" dirty="0"/>
              <a:t>Bacille Calmette-Guérin (BCG) vaccination should not be delayed</a:t>
            </a:r>
            <a:r>
              <a:rPr lang="en-US" sz="2600" dirty="0"/>
              <a:t> even if TPT is administered. </a:t>
            </a:r>
          </a:p>
          <a:p>
            <a:pPr>
              <a:lnSpc>
                <a:spcPct val="100000"/>
              </a:lnSpc>
              <a:spcBef>
                <a:spcPts val="300"/>
              </a:spcBef>
            </a:pPr>
            <a:r>
              <a:rPr lang="en-US" sz="2600" dirty="0"/>
              <a:t>It is advised to </a:t>
            </a:r>
            <a:r>
              <a:rPr lang="en-US" sz="2600" b="1" dirty="0"/>
              <a:t>administer pyridoxine at 5–10 mg/day</a:t>
            </a:r>
            <a:r>
              <a:rPr lang="en-US" sz="2600" dirty="0"/>
              <a:t>. </a:t>
            </a:r>
          </a:p>
          <a:p>
            <a:pPr>
              <a:lnSpc>
                <a:spcPct val="100000"/>
              </a:lnSpc>
              <a:spcBef>
                <a:spcPts val="300"/>
              </a:spcBef>
            </a:pPr>
            <a:r>
              <a:rPr lang="en-US" sz="2600" dirty="0"/>
              <a:t>If the infant is </a:t>
            </a:r>
            <a:r>
              <a:rPr lang="en-US" sz="2600" b="1" dirty="0"/>
              <a:t>HIV-exposed (mother is HIV infected) and on nevirapine </a:t>
            </a:r>
            <a:r>
              <a:rPr lang="en-US" sz="2600" dirty="0">
                <a:sym typeface="Wingdings" panose="05000000000000000000" pitchFamily="2" charset="2"/>
              </a:rPr>
              <a:t> start</a:t>
            </a:r>
            <a:r>
              <a:rPr lang="en-US" sz="2600" dirty="0"/>
              <a:t> 6H </a:t>
            </a:r>
          </a:p>
          <a:p>
            <a:pPr>
              <a:lnSpc>
                <a:spcPct val="100000"/>
              </a:lnSpc>
              <a:spcBef>
                <a:spcPts val="300"/>
              </a:spcBef>
            </a:pPr>
            <a:r>
              <a:rPr lang="en-US" sz="2600" dirty="0"/>
              <a:t>TPT with rifamycin based regimen cannot be given along with nevirapine prophylaxis </a:t>
            </a:r>
          </a:p>
          <a:p>
            <a:pPr>
              <a:lnSpc>
                <a:spcPct val="100000"/>
              </a:lnSpc>
              <a:spcBef>
                <a:spcPts val="300"/>
              </a:spcBef>
            </a:pPr>
            <a:r>
              <a:rPr lang="en-US" sz="2600" dirty="0"/>
              <a:t>If </a:t>
            </a:r>
            <a:r>
              <a:rPr lang="en-US" sz="2600" b="1" dirty="0"/>
              <a:t>the mother is taking anti-TB drugs </a:t>
            </a:r>
            <a:r>
              <a:rPr lang="en-US" sz="2600" dirty="0">
                <a:sym typeface="Wingdings" panose="05000000000000000000" pitchFamily="2" charset="2"/>
              </a:rPr>
              <a:t></a:t>
            </a:r>
            <a:r>
              <a:rPr lang="en-US" sz="2600" dirty="0"/>
              <a:t>continue to breastfeed with appropriate practice like using a mask and cough etiquette. </a:t>
            </a:r>
          </a:p>
        </p:txBody>
      </p:sp>
      <p:sp>
        <p:nvSpPr>
          <p:cNvPr id="4" name="Slide Number Placeholder 3">
            <a:extLst>
              <a:ext uri="{FF2B5EF4-FFF2-40B4-BE49-F238E27FC236}">
                <a16:creationId xmlns:a16="http://schemas.microsoft.com/office/drawing/2014/main" id="{B76CE76B-86D2-49E1-8E9D-BD9880921D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8593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7E0B-0900-44DB-A576-38DDD75B45EF}"/>
              </a:ext>
            </a:extLst>
          </p:cNvPr>
          <p:cNvSpPr>
            <a:spLocks noGrp="1"/>
          </p:cNvSpPr>
          <p:nvPr>
            <p:ph type="title"/>
          </p:nvPr>
        </p:nvSpPr>
        <p:spPr>
          <a:xfrm>
            <a:off x="176463" y="286603"/>
            <a:ext cx="11939337" cy="1074111"/>
          </a:xfrm>
        </p:spPr>
        <p:txBody>
          <a:bodyPr>
            <a:normAutofit/>
          </a:bodyPr>
          <a:lstStyle/>
          <a:p>
            <a:r>
              <a:rPr lang="en-US" dirty="0"/>
              <a:t>Possible adverse event associated with TPT drugs</a:t>
            </a:r>
          </a:p>
        </p:txBody>
      </p:sp>
      <p:sp>
        <p:nvSpPr>
          <p:cNvPr id="4" name="Slide Number Placeholder 3">
            <a:extLst>
              <a:ext uri="{FF2B5EF4-FFF2-40B4-BE49-F238E27FC236}">
                <a16:creationId xmlns:a16="http://schemas.microsoft.com/office/drawing/2014/main" id="{C019853B-C099-4EDA-8224-F59638FE5EEF}"/>
              </a:ext>
            </a:extLst>
          </p:cNvPr>
          <p:cNvSpPr>
            <a:spLocks noGrp="1"/>
          </p:cNvSpPr>
          <p:nvPr>
            <p:ph type="sldNum" sz="quarter" idx="12"/>
          </p:nvPr>
        </p:nvSpPr>
        <p:spPr/>
        <p:txBody>
          <a:bodyPr/>
          <a:lstStyle/>
          <a:p>
            <a:fld id="{224B73FA-F1C1-4AB3-B2DD-439F72A11D30}" type="slidenum">
              <a:rPr lang="en-US" smtClean="0"/>
              <a:t>104</a:t>
            </a:fld>
            <a:endParaRPr lang="en-US"/>
          </a:p>
        </p:txBody>
      </p:sp>
      <p:graphicFrame>
        <p:nvGraphicFramePr>
          <p:cNvPr id="5" name="Table 4">
            <a:extLst>
              <a:ext uri="{FF2B5EF4-FFF2-40B4-BE49-F238E27FC236}">
                <a16:creationId xmlns:a16="http://schemas.microsoft.com/office/drawing/2014/main" id="{9826C3C2-F061-463F-B496-05CB2026FB18}"/>
              </a:ext>
            </a:extLst>
          </p:cNvPr>
          <p:cNvGraphicFramePr>
            <a:graphicFrameLocks noGrp="1"/>
          </p:cNvGraphicFramePr>
          <p:nvPr/>
        </p:nvGraphicFramePr>
        <p:xfrm>
          <a:off x="160422" y="1539582"/>
          <a:ext cx="11855115" cy="5279393"/>
        </p:xfrm>
        <a:graphic>
          <a:graphicData uri="http://schemas.openxmlformats.org/drawingml/2006/table">
            <a:tbl>
              <a:tblPr firstRow="1" bandRow="1">
                <a:tableStyleId>{5C22544A-7EE6-4342-B048-85BDC9FD1C3A}</a:tableStyleId>
              </a:tblPr>
              <a:tblGrid>
                <a:gridCol w="1315681">
                  <a:extLst>
                    <a:ext uri="{9D8B030D-6E8A-4147-A177-3AD203B41FA5}">
                      <a16:colId xmlns:a16="http://schemas.microsoft.com/office/drawing/2014/main" val="1405529726"/>
                    </a:ext>
                  </a:extLst>
                </a:gridCol>
                <a:gridCol w="6609806">
                  <a:extLst>
                    <a:ext uri="{9D8B030D-6E8A-4147-A177-3AD203B41FA5}">
                      <a16:colId xmlns:a16="http://schemas.microsoft.com/office/drawing/2014/main" val="3970604953"/>
                    </a:ext>
                  </a:extLst>
                </a:gridCol>
                <a:gridCol w="3929628">
                  <a:extLst>
                    <a:ext uri="{9D8B030D-6E8A-4147-A177-3AD203B41FA5}">
                      <a16:colId xmlns:a16="http://schemas.microsoft.com/office/drawing/2014/main" val="170151418"/>
                    </a:ext>
                  </a:extLst>
                </a:gridCol>
              </a:tblGrid>
              <a:tr h="301781">
                <a:tc>
                  <a:txBody>
                    <a:bodyPr/>
                    <a:lstStyle/>
                    <a:p>
                      <a:pPr marL="0" marR="0">
                        <a:lnSpc>
                          <a:spcPct val="100000"/>
                        </a:lnSpc>
                        <a:spcBef>
                          <a:spcPts val="0"/>
                        </a:spcBef>
                        <a:spcAft>
                          <a:spcPts val="0"/>
                        </a:spcAft>
                      </a:pPr>
                      <a:r>
                        <a:rPr lang="en-US" sz="1800">
                          <a:effectLst/>
                        </a:rPr>
                        <a:t>Drug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0" marR="0">
                        <a:lnSpc>
                          <a:spcPct val="100000"/>
                        </a:lnSpc>
                        <a:spcBef>
                          <a:spcPts val="0"/>
                        </a:spcBef>
                        <a:spcAft>
                          <a:spcPts val="0"/>
                        </a:spcAft>
                      </a:pPr>
                      <a:r>
                        <a:rPr lang="en-IN" sz="1800">
                          <a:effectLst/>
                        </a:rPr>
                        <a:t>Known adverse events </a:t>
                      </a:r>
                      <a:endParaRPr lang="en-US" sz="1800">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0" marR="0">
                        <a:lnSpc>
                          <a:spcPct val="100000"/>
                        </a:lnSpc>
                        <a:spcBef>
                          <a:spcPts val="0"/>
                        </a:spcBef>
                        <a:spcAft>
                          <a:spcPts val="0"/>
                        </a:spcAft>
                      </a:pPr>
                      <a:r>
                        <a:rPr lang="en-IN" sz="1800">
                          <a:effectLst/>
                        </a:rPr>
                        <a:t>Rare adverse events </a:t>
                      </a:r>
                      <a:endParaRPr lang="en-US" sz="1800">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59693" marR="59693" marT="0" marB="0" anchor="ctr"/>
                </a:tc>
                <a:extLst>
                  <a:ext uri="{0D108BD9-81ED-4DB2-BD59-A6C34878D82A}">
                    <a16:rowId xmlns:a16="http://schemas.microsoft.com/office/drawing/2014/main" val="4125162323"/>
                  </a:ext>
                </a:extLst>
              </a:tr>
              <a:tr h="1685772">
                <a:tc>
                  <a:txBody>
                    <a:bodyPr/>
                    <a:lstStyle/>
                    <a:p>
                      <a:pPr marL="0" marR="0">
                        <a:lnSpc>
                          <a:spcPct val="100000"/>
                        </a:lnSpc>
                        <a:spcBef>
                          <a:spcPts val="0"/>
                        </a:spcBef>
                        <a:spcAft>
                          <a:spcPts val="0"/>
                        </a:spcAft>
                      </a:pPr>
                      <a:r>
                        <a:rPr lang="en-IN" sz="1800">
                          <a:effectLst/>
                        </a:rPr>
                        <a:t>Isoniazid </a:t>
                      </a:r>
                      <a:endParaRPr lang="en-US" sz="1800">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342900" marR="0" lvl="0" indent="-342900">
                        <a:lnSpc>
                          <a:spcPct val="100000"/>
                        </a:lnSpc>
                        <a:spcBef>
                          <a:spcPts val="0"/>
                        </a:spcBef>
                        <a:spcAft>
                          <a:spcPts val="0"/>
                        </a:spcAft>
                        <a:buFont typeface="Symbol" panose="05050102010706020507" pitchFamily="18" charset="2"/>
                        <a:buChar char=""/>
                      </a:pPr>
                      <a:r>
                        <a:rPr lang="en-US" sz="1800" dirty="0">
                          <a:effectLst/>
                        </a:rPr>
                        <a:t>Asymptomatic elevation of serum liver enzyme concentrations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Hepatitis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Peripheral neuropathy (</a:t>
                      </a:r>
                      <a:r>
                        <a:rPr lang="en-US" sz="1800" dirty="0" err="1">
                          <a:effectLst/>
                        </a:rPr>
                        <a:t>paraesthesia</a:t>
                      </a:r>
                      <a:r>
                        <a:rPr lang="en-US" sz="1800" dirty="0">
                          <a:effectLst/>
                        </a:rPr>
                        <a:t>, numbness and limb pain)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Skin rash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Sleepiness and lethargy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342900" marR="0" lvl="0" indent="-342900">
                        <a:lnSpc>
                          <a:spcPct val="100000"/>
                        </a:lnSpc>
                        <a:spcBef>
                          <a:spcPts val="0"/>
                        </a:spcBef>
                        <a:spcAft>
                          <a:spcPts val="0"/>
                        </a:spcAft>
                        <a:buFont typeface="Symbol" panose="05050102010706020507" pitchFamily="18" charset="2"/>
                        <a:buChar char=""/>
                      </a:pPr>
                      <a:r>
                        <a:rPr lang="en-US" sz="1800">
                          <a:effectLst/>
                        </a:rPr>
                        <a:t>Convulsions </a:t>
                      </a:r>
                    </a:p>
                    <a:p>
                      <a:pPr marL="342900" marR="0" lvl="0" indent="-342900">
                        <a:lnSpc>
                          <a:spcPct val="100000"/>
                        </a:lnSpc>
                        <a:spcBef>
                          <a:spcPts val="0"/>
                        </a:spcBef>
                        <a:spcAft>
                          <a:spcPts val="0"/>
                        </a:spcAft>
                        <a:buFont typeface="Symbol" panose="05050102010706020507" pitchFamily="18" charset="2"/>
                        <a:buChar char=""/>
                      </a:pPr>
                      <a:r>
                        <a:rPr lang="en-US" sz="1800">
                          <a:effectLst/>
                        </a:rPr>
                        <a:t>Pellagra </a:t>
                      </a:r>
                    </a:p>
                    <a:p>
                      <a:pPr marL="342900" marR="0" lvl="0" indent="-342900">
                        <a:lnSpc>
                          <a:spcPct val="100000"/>
                        </a:lnSpc>
                        <a:spcBef>
                          <a:spcPts val="0"/>
                        </a:spcBef>
                        <a:spcAft>
                          <a:spcPts val="0"/>
                        </a:spcAft>
                        <a:buFont typeface="Symbol" panose="05050102010706020507" pitchFamily="18" charset="2"/>
                        <a:buChar char=""/>
                      </a:pPr>
                      <a:r>
                        <a:rPr lang="en-US" sz="1800">
                          <a:effectLst/>
                        </a:rPr>
                        <a:t>Arthralgia </a:t>
                      </a:r>
                    </a:p>
                    <a:p>
                      <a:pPr marL="342900" marR="0" lvl="0" indent="-342900">
                        <a:lnSpc>
                          <a:spcPct val="100000"/>
                        </a:lnSpc>
                        <a:spcBef>
                          <a:spcPts val="0"/>
                        </a:spcBef>
                        <a:spcAft>
                          <a:spcPts val="0"/>
                        </a:spcAft>
                        <a:buFont typeface="Symbol" panose="05050102010706020507" pitchFamily="18" charset="2"/>
                        <a:buChar char=""/>
                      </a:pPr>
                      <a:r>
                        <a:rPr lang="en-US" sz="1800">
                          <a:effectLst/>
                        </a:rPr>
                        <a:t>Anaemia </a:t>
                      </a:r>
                    </a:p>
                    <a:p>
                      <a:pPr marL="342900" marR="0" lvl="0" indent="-342900">
                        <a:lnSpc>
                          <a:spcPct val="100000"/>
                        </a:lnSpc>
                        <a:spcBef>
                          <a:spcPts val="0"/>
                        </a:spcBef>
                        <a:spcAft>
                          <a:spcPts val="0"/>
                        </a:spcAft>
                        <a:buFont typeface="Symbol" panose="05050102010706020507" pitchFamily="18" charset="2"/>
                        <a:buChar char=""/>
                      </a:pPr>
                      <a:r>
                        <a:rPr lang="en-US" sz="1800">
                          <a:effectLst/>
                        </a:rPr>
                        <a:t>Lupoid reactions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extLst>
                  <a:ext uri="{0D108BD9-81ED-4DB2-BD59-A6C34878D82A}">
                    <a16:rowId xmlns:a16="http://schemas.microsoft.com/office/drawing/2014/main" val="2622515853"/>
                  </a:ext>
                </a:extLst>
              </a:tr>
              <a:tr h="1735516">
                <a:tc>
                  <a:txBody>
                    <a:bodyPr/>
                    <a:lstStyle/>
                    <a:p>
                      <a:pPr marL="0" marR="0">
                        <a:lnSpc>
                          <a:spcPct val="100000"/>
                        </a:lnSpc>
                        <a:spcBef>
                          <a:spcPts val="0"/>
                        </a:spcBef>
                        <a:spcAft>
                          <a:spcPts val="0"/>
                        </a:spcAft>
                      </a:pPr>
                      <a:r>
                        <a:rPr lang="en-IN" sz="1800">
                          <a:effectLst/>
                        </a:rPr>
                        <a:t>Rifampicin </a:t>
                      </a:r>
                      <a:endParaRPr lang="en-US" sz="1800">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342900" marR="0" lvl="0" indent="-342900">
                        <a:lnSpc>
                          <a:spcPct val="100000"/>
                        </a:lnSpc>
                        <a:spcBef>
                          <a:spcPts val="0"/>
                        </a:spcBef>
                        <a:spcAft>
                          <a:spcPts val="0"/>
                        </a:spcAft>
                        <a:buFont typeface="Symbol" panose="05050102010706020507" pitchFamily="18" charset="2"/>
                        <a:buChar char=""/>
                      </a:pPr>
                      <a:r>
                        <a:rPr lang="en-US" sz="1800">
                          <a:effectLst/>
                        </a:rPr>
                        <a:t>Gastrointestinal reactions (abdominal pain, nausea, vomiting) </a:t>
                      </a:r>
                    </a:p>
                    <a:p>
                      <a:pPr marL="342900" marR="0" lvl="0" indent="-342900">
                        <a:lnSpc>
                          <a:spcPct val="100000"/>
                        </a:lnSpc>
                        <a:spcBef>
                          <a:spcPts val="0"/>
                        </a:spcBef>
                        <a:spcAft>
                          <a:spcPts val="0"/>
                        </a:spcAft>
                        <a:buFont typeface="Symbol" panose="05050102010706020507" pitchFamily="18" charset="2"/>
                        <a:buChar char=""/>
                      </a:pPr>
                      <a:r>
                        <a:rPr lang="en-US" sz="1800">
                          <a:effectLst/>
                        </a:rPr>
                        <a:t>Hepatitis </a:t>
                      </a:r>
                    </a:p>
                    <a:p>
                      <a:pPr marL="342900" marR="0" lvl="0" indent="-342900">
                        <a:lnSpc>
                          <a:spcPct val="100000"/>
                        </a:lnSpc>
                        <a:spcBef>
                          <a:spcPts val="0"/>
                        </a:spcBef>
                        <a:spcAft>
                          <a:spcPts val="0"/>
                        </a:spcAft>
                        <a:buFont typeface="Symbol" panose="05050102010706020507" pitchFamily="18" charset="2"/>
                        <a:buChar char=""/>
                      </a:pPr>
                      <a:r>
                        <a:rPr lang="en-US" sz="1800">
                          <a:effectLst/>
                        </a:rPr>
                        <a:t>Generalized cutaneous reactions </a:t>
                      </a:r>
                    </a:p>
                    <a:p>
                      <a:pPr marL="342900" marR="0" lvl="0" indent="-342900">
                        <a:lnSpc>
                          <a:spcPct val="100000"/>
                        </a:lnSpc>
                        <a:spcBef>
                          <a:spcPts val="0"/>
                        </a:spcBef>
                        <a:spcAft>
                          <a:spcPts val="0"/>
                        </a:spcAft>
                        <a:buFont typeface="Symbol" panose="05050102010706020507" pitchFamily="18" charset="2"/>
                        <a:buChar char=""/>
                      </a:pPr>
                      <a:r>
                        <a:rPr lang="en-US" sz="1800">
                          <a:effectLst/>
                        </a:rPr>
                        <a:t>Thrombocytopenic purpura </a:t>
                      </a:r>
                    </a:p>
                    <a:p>
                      <a:pPr marL="342900" marR="0" lvl="0" indent="-342900">
                        <a:lnSpc>
                          <a:spcPct val="100000"/>
                        </a:lnSpc>
                        <a:spcBef>
                          <a:spcPts val="0"/>
                        </a:spcBef>
                        <a:spcAft>
                          <a:spcPts val="0"/>
                        </a:spcAft>
                        <a:buFont typeface="Symbol" panose="05050102010706020507" pitchFamily="18" charset="2"/>
                        <a:buChar char=""/>
                      </a:pPr>
                      <a:r>
                        <a:rPr lang="en-US" sz="1800">
                          <a:effectLst/>
                        </a:rPr>
                        <a:t>Discoloration of body fluids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342900" marR="0" lvl="0" indent="-342900">
                        <a:lnSpc>
                          <a:spcPct val="100000"/>
                        </a:lnSpc>
                        <a:spcBef>
                          <a:spcPts val="0"/>
                        </a:spcBef>
                        <a:spcAft>
                          <a:spcPts val="0"/>
                        </a:spcAft>
                        <a:buFont typeface="Symbol" panose="05050102010706020507" pitchFamily="18" charset="2"/>
                        <a:buChar char=""/>
                      </a:pPr>
                      <a:r>
                        <a:rPr lang="en-US" sz="1800">
                          <a:effectLst/>
                        </a:rPr>
                        <a:t>Osteomalacia </a:t>
                      </a:r>
                    </a:p>
                    <a:p>
                      <a:pPr marL="342900" marR="0" lvl="0" indent="-342900">
                        <a:lnSpc>
                          <a:spcPct val="100000"/>
                        </a:lnSpc>
                        <a:spcBef>
                          <a:spcPts val="0"/>
                        </a:spcBef>
                        <a:spcAft>
                          <a:spcPts val="0"/>
                        </a:spcAft>
                        <a:buFont typeface="Symbol" panose="05050102010706020507" pitchFamily="18" charset="2"/>
                        <a:buChar char=""/>
                      </a:pPr>
                      <a:r>
                        <a:rPr lang="en-US" sz="1800">
                          <a:effectLst/>
                        </a:rPr>
                        <a:t>Pseudomembranous colitis </a:t>
                      </a:r>
                    </a:p>
                    <a:p>
                      <a:pPr marL="342900" marR="0" lvl="0" indent="-342900">
                        <a:lnSpc>
                          <a:spcPct val="100000"/>
                        </a:lnSpc>
                        <a:spcBef>
                          <a:spcPts val="0"/>
                        </a:spcBef>
                        <a:spcAft>
                          <a:spcPts val="0"/>
                        </a:spcAft>
                        <a:buFont typeface="Symbol" panose="05050102010706020507" pitchFamily="18" charset="2"/>
                        <a:buChar char=""/>
                      </a:pPr>
                      <a:r>
                        <a:rPr lang="en-US" sz="1800">
                          <a:effectLst/>
                        </a:rPr>
                        <a:t>Pseudoadrenal crisis </a:t>
                      </a:r>
                    </a:p>
                    <a:p>
                      <a:pPr marL="342900" marR="0" lvl="0" indent="-342900">
                        <a:lnSpc>
                          <a:spcPct val="100000"/>
                        </a:lnSpc>
                        <a:spcBef>
                          <a:spcPts val="0"/>
                        </a:spcBef>
                        <a:spcAft>
                          <a:spcPts val="0"/>
                        </a:spcAft>
                        <a:buFont typeface="Symbol" panose="05050102010706020507" pitchFamily="18" charset="2"/>
                        <a:buChar char=""/>
                      </a:pPr>
                      <a:r>
                        <a:rPr lang="en-US" sz="1800">
                          <a:effectLst/>
                        </a:rPr>
                        <a:t>Acute renal failure </a:t>
                      </a:r>
                    </a:p>
                    <a:p>
                      <a:pPr marL="342900" marR="0" lvl="0" indent="-342900">
                        <a:lnSpc>
                          <a:spcPct val="100000"/>
                        </a:lnSpc>
                        <a:spcBef>
                          <a:spcPts val="0"/>
                        </a:spcBef>
                        <a:spcAft>
                          <a:spcPts val="0"/>
                        </a:spcAft>
                        <a:buFont typeface="Symbol" panose="05050102010706020507" pitchFamily="18" charset="2"/>
                        <a:buChar char=""/>
                      </a:pPr>
                      <a:r>
                        <a:rPr lang="en-US" sz="1800">
                          <a:effectLst/>
                        </a:rPr>
                        <a:t>Shock </a:t>
                      </a:r>
                    </a:p>
                    <a:p>
                      <a:pPr marL="342900" marR="0" lvl="0" indent="-342900">
                        <a:lnSpc>
                          <a:spcPct val="100000"/>
                        </a:lnSpc>
                        <a:spcBef>
                          <a:spcPts val="0"/>
                        </a:spcBef>
                        <a:spcAft>
                          <a:spcPts val="0"/>
                        </a:spcAft>
                        <a:buFont typeface="Symbol" panose="05050102010706020507" pitchFamily="18" charset="2"/>
                        <a:buChar char=""/>
                      </a:pPr>
                      <a:r>
                        <a:rPr lang="en-US" sz="1800">
                          <a:effectLst/>
                        </a:rPr>
                        <a:t>Haemolytic anaemia </a:t>
                      </a:r>
                    </a:p>
                    <a:p>
                      <a:pPr marL="342900" marR="0" lvl="0" indent="-342900">
                        <a:lnSpc>
                          <a:spcPct val="100000"/>
                        </a:lnSpc>
                        <a:spcBef>
                          <a:spcPts val="0"/>
                        </a:spcBef>
                        <a:spcAft>
                          <a:spcPts val="0"/>
                        </a:spcAft>
                        <a:buFont typeface="Symbol" panose="05050102010706020507" pitchFamily="18" charset="2"/>
                        <a:buChar char=""/>
                      </a:pPr>
                      <a:r>
                        <a:rPr lang="en-US" sz="1800">
                          <a:effectLst/>
                        </a:rPr>
                        <a:t>Flu-like syndrome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extLst>
                  <a:ext uri="{0D108BD9-81ED-4DB2-BD59-A6C34878D82A}">
                    <a16:rowId xmlns:a16="http://schemas.microsoft.com/office/drawing/2014/main" val="2367954426"/>
                  </a:ext>
                </a:extLst>
              </a:tr>
              <a:tr h="1307717">
                <a:tc>
                  <a:txBody>
                    <a:bodyPr/>
                    <a:lstStyle/>
                    <a:p>
                      <a:pPr marL="0" marR="0">
                        <a:lnSpc>
                          <a:spcPct val="100000"/>
                        </a:lnSpc>
                        <a:spcBef>
                          <a:spcPts val="0"/>
                        </a:spcBef>
                        <a:spcAft>
                          <a:spcPts val="0"/>
                        </a:spcAft>
                      </a:pPr>
                      <a:r>
                        <a:rPr lang="en-IN" sz="1800" dirty="0">
                          <a:effectLst/>
                        </a:rPr>
                        <a:t>Rifapentine </a:t>
                      </a:r>
                      <a:endParaRPr lang="en-US" sz="1800" dirty="0">
                        <a:effectLst/>
                        <a:latin typeface="Segoe UI Semibold" panose="020B0702040204020203"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342900" marR="0" lvl="0" indent="-342900">
                        <a:lnSpc>
                          <a:spcPct val="100000"/>
                        </a:lnSpc>
                        <a:spcBef>
                          <a:spcPts val="0"/>
                        </a:spcBef>
                        <a:spcAft>
                          <a:spcPts val="0"/>
                        </a:spcAft>
                        <a:buFont typeface="Symbol" panose="05050102010706020507" pitchFamily="18" charset="2"/>
                        <a:buChar char=""/>
                      </a:pPr>
                      <a:r>
                        <a:rPr lang="en-US" sz="1800" dirty="0">
                          <a:effectLst/>
                        </a:rPr>
                        <a:t>Gastrointestinal reactions (abdominal pain, nausea, vomiting)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Hypersensitivity reactions (flu-like symptoms)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Hepatitis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Discoloration of body fluids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tc>
                  <a:txBody>
                    <a:bodyPr/>
                    <a:lstStyle/>
                    <a:p>
                      <a:pPr marL="342900" marR="0" lvl="0" indent="-342900">
                        <a:lnSpc>
                          <a:spcPct val="100000"/>
                        </a:lnSpc>
                        <a:spcBef>
                          <a:spcPts val="0"/>
                        </a:spcBef>
                        <a:spcAft>
                          <a:spcPts val="0"/>
                        </a:spcAft>
                        <a:buFont typeface="Symbol" panose="05050102010706020507" pitchFamily="18" charset="2"/>
                        <a:buChar char=""/>
                      </a:pPr>
                      <a:r>
                        <a:rPr lang="en-US" sz="1800" dirty="0">
                          <a:effectLst/>
                        </a:rPr>
                        <a:t>Hypotension/syncope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Decrease in white blood cell and red blood cell count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Decreased appetite </a:t>
                      </a:r>
                    </a:p>
                    <a:p>
                      <a:pPr marL="342900" marR="0" lvl="0" indent="-342900">
                        <a:lnSpc>
                          <a:spcPct val="100000"/>
                        </a:lnSpc>
                        <a:spcBef>
                          <a:spcPts val="0"/>
                        </a:spcBef>
                        <a:spcAft>
                          <a:spcPts val="0"/>
                        </a:spcAft>
                        <a:buFont typeface="Symbol" panose="05050102010706020507" pitchFamily="18" charset="2"/>
                        <a:buChar char=""/>
                      </a:pPr>
                      <a:r>
                        <a:rPr lang="en-US" sz="1800" dirty="0">
                          <a:effectLst/>
                        </a:rPr>
                        <a:t>Hyperbilirubinemia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693" marR="59693" marT="0" marB="0" anchor="ctr"/>
                </a:tc>
                <a:extLst>
                  <a:ext uri="{0D108BD9-81ED-4DB2-BD59-A6C34878D82A}">
                    <a16:rowId xmlns:a16="http://schemas.microsoft.com/office/drawing/2014/main" val="1114612426"/>
                  </a:ext>
                </a:extLst>
              </a:tr>
            </a:tbl>
          </a:graphicData>
        </a:graphic>
      </p:graphicFrame>
    </p:spTree>
    <p:extLst>
      <p:ext uri="{BB962C8B-B14F-4D97-AF65-F5344CB8AC3E}">
        <p14:creationId xmlns:p14="http://schemas.microsoft.com/office/powerpoint/2010/main" val="7012033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FF9A-2011-4643-9D1D-3E0C2DDD000E}"/>
              </a:ext>
            </a:extLst>
          </p:cNvPr>
          <p:cNvSpPr>
            <a:spLocks noGrp="1"/>
          </p:cNvSpPr>
          <p:nvPr>
            <p:ph type="title"/>
          </p:nvPr>
        </p:nvSpPr>
        <p:spPr>
          <a:xfrm>
            <a:off x="1097280" y="286603"/>
            <a:ext cx="10058400" cy="1084997"/>
          </a:xfrm>
        </p:spPr>
        <p:txBody>
          <a:bodyPr/>
          <a:lstStyle/>
          <a:p>
            <a:pPr algn="ctr"/>
            <a:r>
              <a:rPr lang="en-US" dirty="0"/>
              <a:t>Management of adverse events</a:t>
            </a:r>
          </a:p>
        </p:txBody>
      </p:sp>
      <p:sp>
        <p:nvSpPr>
          <p:cNvPr id="3" name="Content Placeholder 2">
            <a:extLst>
              <a:ext uri="{FF2B5EF4-FFF2-40B4-BE49-F238E27FC236}">
                <a16:creationId xmlns:a16="http://schemas.microsoft.com/office/drawing/2014/main" id="{D8B20CE9-B80B-42FA-97D0-326724ED5A33}"/>
              </a:ext>
            </a:extLst>
          </p:cNvPr>
          <p:cNvSpPr>
            <a:spLocks noGrp="1"/>
          </p:cNvSpPr>
          <p:nvPr>
            <p:ph sz="half" idx="1"/>
          </p:nvPr>
        </p:nvSpPr>
        <p:spPr>
          <a:xfrm>
            <a:off x="97971" y="1447800"/>
            <a:ext cx="5921829" cy="4729163"/>
          </a:xfrm>
        </p:spPr>
        <p:txBody>
          <a:bodyPr numCol="1">
            <a:noAutofit/>
          </a:bodyPr>
          <a:lstStyle/>
          <a:p>
            <a:pPr>
              <a:lnSpc>
                <a:spcPct val="100000"/>
              </a:lnSpc>
              <a:spcBef>
                <a:spcPts val="600"/>
              </a:spcBef>
            </a:pPr>
            <a:r>
              <a:rPr lang="en-US" sz="2200" dirty="0"/>
              <a:t>Individuals receiving TPT are otherwise healthy- adverse events during TPT must be minimized and promptly managed. </a:t>
            </a:r>
          </a:p>
          <a:p>
            <a:pPr>
              <a:lnSpc>
                <a:spcPct val="100000"/>
              </a:lnSpc>
              <a:spcBef>
                <a:spcPts val="600"/>
              </a:spcBef>
            </a:pPr>
            <a:r>
              <a:rPr lang="en-US" sz="2200" dirty="0"/>
              <a:t>If </a:t>
            </a:r>
            <a:r>
              <a:rPr lang="en-US" sz="2200" b="1" dirty="0"/>
              <a:t>a severe adverse reaction </a:t>
            </a:r>
            <a:r>
              <a:rPr lang="en-US" sz="2200" dirty="0"/>
              <a:t>is encountered- TPT must be immediately discontinued, and supportive medical care provided. </a:t>
            </a:r>
          </a:p>
          <a:p>
            <a:pPr>
              <a:lnSpc>
                <a:spcPct val="100000"/>
              </a:lnSpc>
              <a:spcBef>
                <a:spcPts val="600"/>
              </a:spcBef>
            </a:pPr>
            <a:r>
              <a:rPr lang="en-US" sz="2200" b="1" dirty="0"/>
              <a:t>Mild to moderate adverse reaction- </a:t>
            </a:r>
            <a:r>
              <a:rPr lang="en-US" sz="2200" dirty="0"/>
              <a:t>Conservative management and continuation under observation</a:t>
            </a:r>
          </a:p>
          <a:p>
            <a:pPr>
              <a:lnSpc>
                <a:spcPct val="100000"/>
              </a:lnSpc>
              <a:spcBef>
                <a:spcPts val="600"/>
              </a:spcBef>
            </a:pPr>
            <a:r>
              <a:rPr lang="en-US" sz="2200" dirty="0"/>
              <a:t>People experiencing adverse events may need medical attention and doctor’s discretion should be exercised for management. A complete history, including concomitant medication and supplements, must be taken. </a:t>
            </a:r>
          </a:p>
          <a:p>
            <a:pPr>
              <a:lnSpc>
                <a:spcPct val="100000"/>
              </a:lnSpc>
              <a:spcBef>
                <a:spcPts val="600"/>
              </a:spcBef>
            </a:pPr>
            <a:endParaRPr lang="en-US" sz="2200" dirty="0"/>
          </a:p>
        </p:txBody>
      </p:sp>
      <p:sp>
        <p:nvSpPr>
          <p:cNvPr id="5" name="Content Placeholder 4">
            <a:extLst>
              <a:ext uri="{FF2B5EF4-FFF2-40B4-BE49-F238E27FC236}">
                <a16:creationId xmlns:a16="http://schemas.microsoft.com/office/drawing/2014/main" id="{856F0AD5-DA88-4B4E-8306-9C82689B8C7B}"/>
              </a:ext>
            </a:extLst>
          </p:cNvPr>
          <p:cNvSpPr>
            <a:spLocks noGrp="1"/>
          </p:cNvSpPr>
          <p:nvPr>
            <p:ph sz="half" idx="2"/>
          </p:nvPr>
        </p:nvSpPr>
        <p:spPr>
          <a:xfrm>
            <a:off x="6172200" y="1447800"/>
            <a:ext cx="6019800" cy="4729163"/>
          </a:xfrm>
        </p:spPr>
        <p:txBody>
          <a:bodyPr>
            <a:noAutofit/>
          </a:bodyPr>
          <a:lstStyle/>
          <a:p>
            <a:pPr marL="0" indent="0">
              <a:lnSpc>
                <a:spcPct val="100000"/>
              </a:lnSpc>
              <a:spcBef>
                <a:spcPts val="0"/>
              </a:spcBef>
              <a:buNone/>
            </a:pPr>
            <a:r>
              <a:rPr lang="en-US" sz="1800" dirty="0"/>
              <a:t>The following questions may help in the assessment and in deciding actions for management of adverse events:</a:t>
            </a:r>
          </a:p>
          <a:p>
            <a:pPr marL="514350" indent="-514350">
              <a:lnSpc>
                <a:spcPct val="100000"/>
              </a:lnSpc>
              <a:spcBef>
                <a:spcPts val="0"/>
              </a:spcBef>
              <a:buFont typeface="+mj-lt"/>
              <a:buAutoNum type="arabicPeriod"/>
            </a:pPr>
            <a:r>
              <a:rPr lang="en-US" sz="1800" b="1" dirty="0"/>
              <a:t>How severe </a:t>
            </a:r>
            <a:r>
              <a:rPr lang="en-US" sz="1800" dirty="0"/>
              <a:t>is the adverse event (mild, moderate, severe)? </a:t>
            </a:r>
          </a:p>
          <a:p>
            <a:pPr marL="514350" indent="-514350">
              <a:lnSpc>
                <a:spcPct val="100000"/>
              </a:lnSpc>
              <a:spcBef>
                <a:spcPts val="0"/>
              </a:spcBef>
              <a:buFont typeface="+mj-lt"/>
              <a:buAutoNum type="arabicPeriod"/>
            </a:pPr>
            <a:r>
              <a:rPr lang="en-US" sz="1800" b="1" dirty="0"/>
              <a:t>How serious </a:t>
            </a:r>
            <a:r>
              <a:rPr lang="en-US" sz="1800" dirty="0"/>
              <a:t>is the event (i.e. hospitalization or prolongation of hospitalization; persistent significant disability; congenital anomaly, a life-threatening experience or likely to lead to death)? </a:t>
            </a:r>
          </a:p>
          <a:p>
            <a:pPr marL="514350" indent="-514350">
              <a:lnSpc>
                <a:spcPct val="100000"/>
              </a:lnSpc>
              <a:spcBef>
                <a:spcPts val="0"/>
              </a:spcBef>
              <a:buFont typeface="+mj-lt"/>
              <a:buAutoNum type="arabicPeriod"/>
            </a:pPr>
            <a:r>
              <a:rPr lang="en-US" sz="1800" dirty="0"/>
              <a:t>What is </a:t>
            </a:r>
            <a:r>
              <a:rPr lang="en-US" sz="1800" b="1" dirty="0"/>
              <a:t>the immediate management </a:t>
            </a:r>
            <a:r>
              <a:rPr lang="en-US" sz="1800" dirty="0"/>
              <a:t>(reassurance, symptomatic relief, hold/discontinue TPT, or requires a medical intervention to avert severe outcomes)? </a:t>
            </a:r>
          </a:p>
          <a:p>
            <a:pPr marL="514350" indent="-514350">
              <a:lnSpc>
                <a:spcPct val="100000"/>
              </a:lnSpc>
              <a:spcBef>
                <a:spcPts val="0"/>
              </a:spcBef>
              <a:buFont typeface="+mj-lt"/>
              <a:buAutoNum type="arabicPeriod"/>
            </a:pPr>
            <a:r>
              <a:rPr lang="en-US" sz="1800" dirty="0"/>
              <a:t>What is </a:t>
            </a:r>
            <a:r>
              <a:rPr lang="en-US" sz="1800" b="1" dirty="0"/>
              <a:t>the underlying cause </a:t>
            </a:r>
            <a:r>
              <a:rPr lang="en-US" sz="1800" dirty="0"/>
              <a:t>(drug related, other factors)? </a:t>
            </a:r>
          </a:p>
          <a:p>
            <a:pPr marL="514350" indent="-514350">
              <a:lnSpc>
                <a:spcPct val="100000"/>
              </a:lnSpc>
              <a:spcBef>
                <a:spcPts val="0"/>
              </a:spcBef>
              <a:buFont typeface="+mj-lt"/>
              <a:buAutoNum type="arabicPeriod"/>
            </a:pPr>
            <a:r>
              <a:rPr lang="en-US" sz="1800" dirty="0"/>
              <a:t>How will the adverse event </a:t>
            </a:r>
            <a:r>
              <a:rPr lang="en-US" sz="1800" b="1" dirty="0"/>
              <a:t>affect future adherence </a:t>
            </a:r>
            <a:r>
              <a:rPr lang="en-US" sz="1800" dirty="0"/>
              <a:t>(tolerability, consideration of substitution with an alternative regimen)?</a:t>
            </a:r>
          </a:p>
          <a:p>
            <a:pPr marL="514350" indent="-514350">
              <a:lnSpc>
                <a:spcPct val="100000"/>
              </a:lnSpc>
              <a:spcBef>
                <a:spcPts val="0"/>
              </a:spcBef>
              <a:buFont typeface="+mj-lt"/>
              <a:buAutoNum type="arabicPeriod"/>
            </a:pPr>
            <a:r>
              <a:rPr lang="en-US" sz="1800" dirty="0"/>
              <a:t>What is </a:t>
            </a:r>
            <a:r>
              <a:rPr lang="en-US" sz="1800" b="1" dirty="0"/>
              <a:t>the next step </a:t>
            </a:r>
            <a:r>
              <a:rPr lang="en-US" sz="1800" dirty="0"/>
              <a:t>(continue or restart, substitute, follow up and reassess)?</a:t>
            </a:r>
          </a:p>
          <a:p>
            <a:pPr>
              <a:lnSpc>
                <a:spcPct val="100000"/>
              </a:lnSpc>
              <a:spcBef>
                <a:spcPts val="0"/>
              </a:spcBef>
            </a:pPr>
            <a:endParaRPr lang="en-US" sz="1800" dirty="0"/>
          </a:p>
        </p:txBody>
      </p:sp>
      <p:sp>
        <p:nvSpPr>
          <p:cNvPr id="4" name="Slide Number Placeholder 3">
            <a:extLst>
              <a:ext uri="{FF2B5EF4-FFF2-40B4-BE49-F238E27FC236}">
                <a16:creationId xmlns:a16="http://schemas.microsoft.com/office/drawing/2014/main" id="{7EC8A791-1B89-409C-B08A-2ADE40FA0008}"/>
              </a:ext>
            </a:extLst>
          </p:cNvPr>
          <p:cNvSpPr>
            <a:spLocks noGrp="1"/>
          </p:cNvSpPr>
          <p:nvPr>
            <p:ph type="sldNum" sz="quarter" idx="12"/>
          </p:nvPr>
        </p:nvSpPr>
        <p:spPr/>
        <p:txBody>
          <a:bodyPr/>
          <a:lstStyle/>
          <a:p>
            <a:fld id="{224B73FA-F1C1-4AB3-B2DD-439F72A11D30}" type="slidenum">
              <a:rPr lang="en-US" smtClean="0"/>
              <a:t>105</a:t>
            </a:fld>
            <a:endParaRPr lang="en-US"/>
          </a:p>
        </p:txBody>
      </p:sp>
    </p:spTree>
    <p:extLst>
      <p:ext uri="{BB962C8B-B14F-4D97-AF65-F5344CB8AC3E}">
        <p14:creationId xmlns:p14="http://schemas.microsoft.com/office/powerpoint/2010/main" val="18497227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74479" y="6319824"/>
            <a:ext cx="53594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mbria"/>
                <a:cs typeface="Cambria"/>
              </a:rPr>
              <a:t>Date:</a:t>
            </a:r>
            <a:endParaRPr sz="1800">
              <a:latin typeface="Cambria"/>
              <a:cs typeface="Cambria"/>
            </a:endParaRPr>
          </a:p>
        </p:txBody>
      </p:sp>
      <p:pic>
        <p:nvPicPr>
          <p:cNvPr id="3" name="object 3"/>
          <p:cNvPicPr/>
          <p:nvPr/>
        </p:nvPicPr>
        <p:blipFill>
          <a:blip r:embed="rId2" cstate="print"/>
          <a:stretch>
            <a:fillRect/>
          </a:stretch>
        </p:blipFill>
        <p:spPr>
          <a:xfrm>
            <a:off x="267939" y="2907798"/>
            <a:ext cx="652373" cy="2958478"/>
          </a:xfrm>
          <a:prstGeom prst="rect">
            <a:avLst/>
          </a:prstGeom>
        </p:spPr>
      </p:pic>
      <p:grpSp>
        <p:nvGrpSpPr>
          <p:cNvPr id="4" name="object 4"/>
          <p:cNvGrpSpPr/>
          <p:nvPr/>
        </p:nvGrpSpPr>
        <p:grpSpPr>
          <a:xfrm>
            <a:off x="-6350" y="6632142"/>
            <a:ext cx="12204700" cy="232410"/>
            <a:chOff x="-6350" y="6632142"/>
            <a:chExt cx="12204700" cy="232410"/>
          </a:xfrm>
        </p:grpSpPr>
        <p:sp>
          <p:nvSpPr>
            <p:cNvPr id="5" name="object 5"/>
            <p:cNvSpPr/>
            <p:nvPr/>
          </p:nvSpPr>
          <p:spPr>
            <a:xfrm>
              <a:off x="0" y="6638492"/>
              <a:ext cx="12192000" cy="219710"/>
            </a:xfrm>
            <a:custGeom>
              <a:avLst/>
              <a:gdLst/>
              <a:ahLst/>
              <a:cxnLst/>
              <a:rect l="l" t="t" r="r" b="b"/>
              <a:pathLst>
                <a:path w="12192000" h="219709">
                  <a:moveTo>
                    <a:pt x="12192000" y="0"/>
                  </a:moveTo>
                  <a:lnTo>
                    <a:pt x="0" y="0"/>
                  </a:lnTo>
                  <a:lnTo>
                    <a:pt x="0" y="219507"/>
                  </a:lnTo>
                  <a:lnTo>
                    <a:pt x="12191999" y="219506"/>
                  </a:lnTo>
                  <a:lnTo>
                    <a:pt x="12192000" y="0"/>
                  </a:lnTo>
                  <a:close/>
                </a:path>
              </a:pathLst>
            </a:custGeom>
            <a:solidFill>
              <a:srgbClr val="6F2F9F"/>
            </a:solidFill>
          </p:spPr>
          <p:txBody>
            <a:bodyPr wrap="square" lIns="0" tIns="0" rIns="0" bIns="0" rtlCol="0"/>
            <a:lstStyle/>
            <a:p>
              <a:endParaRPr/>
            </a:p>
          </p:txBody>
        </p:sp>
        <p:sp>
          <p:nvSpPr>
            <p:cNvPr id="6" name="object 6"/>
            <p:cNvSpPr/>
            <p:nvPr/>
          </p:nvSpPr>
          <p:spPr>
            <a:xfrm>
              <a:off x="0" y="6638492"/>
              <a:ext cx="12192000" cy="219710"/>
            </a:xfrm>
            <a:custGeom>
              <a:avLst/>
              <a:gdLst/>
              <a:ahLst/>
              <a:cxnLst/>
              <a:rect l="l" t="t" r="r" b="b"/>
              <a:pathLst>
                <a:path w="12192000" h="219709">
                  <a:moveTo>
                    <a:pt x="12192000" y="0"/>
                  </a:moveTo>
                  <a:lnTo>
                    <a:pt x="0" y="0"/>
                  </a:lnTo>
                  <a:lnTo>
                    <a:pt x="0" y="219507"/>
                  </a:lnTo>
                  <a:lnTo>
                    <a:pt x="12191999" y="219506"/>
                  </a:lnTo>
                </a:path>
              </a:pathLst>
            </a:custGeom>
            <a:ln w="12700">
              <a:solidFill>
                <a:srgbClr val="172C51"/>
              </a:solidFill>
            </a:ln>
          </p:spPr>
          <p:txBody>
            <a:bodyPr wrap="square" lIns="0" tIns="0" rIns="0" bIns="0" rtlCol="0"/>
            <a:lstStyle/>
            <a:p>
              <a:endParaRPr/>
            </a:p>
          </p:txBody>
        </p:sp>
      </p:grpSp>
      <p:sp>
        <p:nvSpPr>
          <p:cNvPr id="7" name="object 7"/>
          <p:cNvSpPr txBox="1">
            <a:spLocks noGrp="1"/>
          </p:cNvSpPr>
          <p:nvPr>
            <p:ph type="ctrTitle"/>
          </p:nvPr>
        </p:nvSpPr>
        <p:spPr>
          <a:prstGeom prst="rect">
            <a:avLst/>
          </a:prstGeom>
        </p:spPr>
        <p:txBody>
          <a:bodyPr vert="horz" wrap="square" lIns="0" tIns="12700" rIns="0" bIns="0" rtlCol="0">
            <a:spAutoFit/>
          </a:bodyPr>
          <a:lstStyle/>
          <a:p>
            <a:pPr marL="13335">
              <a:lnSpc>
                <a:spcPct val="100000"/>
              </a:lnSpc>
              <a:spcBef>
                <a:spcPts val="100"/>
              </a:spcBef>
            </a:pPr>
            <a:r>
              <a:rPr sz="6000" b="0" spc="-10" dirty="0">
                <a:latin typeface="Cambria"/>
                <a:cs typeface="Cambria"/>
              </a:rPr>
              <a:t>Treatment</a:t>
            </a:r>
            <a:r>
              <a:rPr sz="6000" b="0" spc="-150" dirty="0">
                <a:latin typeface="Cambria"/>
                <a:cs typeface="Cambria"/>
              </a:rPr>
              <a:t> </a:t>
            </a:r>
            <a:r>
              <a:rPr sz="6000" b="0" dirty="0">
                <a:latin typeface="Cambria"/>
                <a:cs typeface="Cambria"/>
              </a:rPr>
              <a:t>of</a:t>
            </a:r>
            <a:r>
              <a:rPr sz="6000" b="0" spc="-165" dirty="0">
                <a:latin typeface="Cambria"/>
                <a:cs typeface="Cambria"/>
              </a:rPr>
              <a:t> </a:t>
            </a:r>
            <a:r>
              <a:rPr sz="6000" b="0" dirty="0">
                <a:latin typeface="Cambria"/>
                <a:cs typeface="Cambria"/>
              </a:rPr>
              <a:t>MDR/RR-</a:t>
            </a:r>
            <a:r>
              <a:rPr sz="6000" b="0" spc="-25" dirty="0">
                <a:latin typeface="Cambria"/>
                <a:cs typeface="Cambria"/>
              </a:rPr>
              <a:t>TB.</a:t>
            </a:r>
            <a:endParaRPr sz="6000">
              <a:latin typeface="Cambria"/>
              <a:cs typeface="Cambria"/>
            </a:endParaRPr>
          </a:p>
        </p:txBody>
      </p:sp>
      <p:sp>
        <p:nvSpPr>
          <p:cNvPr id="8" name="object 8"/>
          <p:cNvSpPr txBox="1"/>
          <p:nvPr/>
        </p:nvSpPr>
        <p:spPr>
          <a:xfrm>
            <a:off x="5700776" y="4550105"/>
            <a:ext cx="791845" cy="391795"/>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Cambria"/>
                <a:cs typeface="Cambria"/>
              </a:rPr>
              <a:t>NTEP</a:t>
            </a:r>
            <a:endParaRPr sz="2400">
              <a:latin typeface="Cambria"/>
              <a:cs typeface="Cambri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2632" y="0"/>
            <a:ext cx="10515600" cy="817880"/>
          </a:xfrm>
          <a:prstGeom prst="rect">
            <a:avLst/>
          </a:prstGeom>
          <a:solidFill>
            <a:srgbClr val="6F2F9F"/>
          </a:solidFill>
        </p:spPr>
        <p:txBody>
          <a:bodyPr vert="horz" wrap="square" lIns="0" tIns="74930" rIns="0" bIns="0" rtlCol="0">
            <a:spAutoFit/>
          </a:bodyPr>
          <a:lstStyle/>
          <a:p>
            <a:pPr algn="ctr">
              <a:lnSpc>
                <a:spcPct val="100000"/>
              </a:lnSpc>
              <a:spcBef>
                <a:spcPts val="590"/>
              </a:spcBef>
            </a:pPr>
            <a:r>
              <a:rPr sz="3600" spc="-10" dirty="0">
                <a:solidFill>
                  <a:srgbClr val="FFFFFF"/>
                </a:solidFill>
              </a:rPr>
              <a:t>Treatment</a:t>
            </a:r>
            <a:r>
              <a:rPr sz="3600" spc="-145" dirty="0">
                <a:solidFill>
                  <a:srgbClr val="FFFFFF"/>
                </a:solidFill>
              </a:rPr>
              <a:t> </a:t>
            </a:r>
            <a:r>
              <a:rPr sz="3600" spc="-10" dirty="0">
                <a:solidFill>
                  <a:srgbClr val="FFFFFF"/>
                </a:solidFill>
              </a:rPr>
              <a:t>Context</a:t>
            </a:r>
            <a:endParaRPr sz="3600"/>
          </a:p>
        </p:txBody>
      </p:sp>
      <p:sp>
        <p:nvSpPr>
          <p:cNvPr id="3" name="object 3"/>
          <p:cNvSpPr txBox="1"/>
          <p:nvPr/>
        </p:nvSpPr>
        <p:spPr>
          <a:xfrm>
            <a:off x="187553" y="1229690"/>
            <a:ext cx="9932670" cy="331470"/>
          </a:xfrm>
          <a:prstGeom prst="rect">
            <a:avLst/>
          </a:prstGeom>
        </p:spPr>
        <p:txBody>
          <a:bodyPr vert="horz" wrap="square" lIns="0" tIns="13335" rIns="0" bIns="0" rtlCol="0">
            <a:spAutoFit/>
          </a:bodyPr>
          <a:lstStyle/>
          <a:p>
            <a:pPr marL="240665" indent="-227965">
              <a:lnSpc>
                <a:spcPct val="100000"/>
              </a:lnSpc>
              <a:spcBef>
                <a:spcPts val="105"/>
              </a:spcBef>
              <a:buFont typeface="Arial MT"/>
              <a:buChar char="•"/>
              <a:tabLst>
                <a:tab pos="240665" algn="l"/>
              </a:tabLst>
            </a:pPr>
            <a:r>
              <a:rPr sz="2000" dirty="0">
                <a:latin typeface="Cambria"/>
                <a:cs typeface="Cambria"/>
              </a:rPr>
              <a:t>Decisions</a:t>
            </a:r>
            <a:r>
              <a:rPr sz="2000" spc="-20" dirty="0">
                <a:latin typeface="Cambria"/>
                <a:cs typeface="Cambria"/>
              </a:rPr>
              <a:t> </a:t>
            </a:r>
            <a:r>
              <a:rPr sz="2000" dirty="0">
                <a:latin typeface="Cambria"/>
                <a:cs typeface="Cambria"/>
              </a:rPr>
              <a:t>as</a:t>
            </a:r>
            <a:r>
              <a:rPr sz="2000" spc="-30" dirty="0">
                <a:latin typeface="Cambria"/>
                <a:cs typeface="Cambria"/>
              </a:rPr>
              <a:t> </a:t>
            </a:r>
            <a:r>
              <a:rPr sz="2000" dirty="0">
                <a:latin typeface="Cambria"/>
                <a:cs typeface="Cambria"/>
              </a:rPr>
              <a:t>per</a:t>
            </a:r>
            <a:r>
              <a:rPr sz="2000" spc="-15" dirty="0">
                <a:latin typeface="Cambria"/>
                <a:cs typeface="Cambria"/>
              </a:rPr>
              <a:t> </a:t>
            </a:r>
            <a:r>
              <a:rPr sz="2000" spc="-10" dirty="0">
                <a:latin typeface="Cambria"/>
                <a:cs typeface="Cambria"/>
              </a:rPr>
              <a:t>integrated</a:t>
            </a:r>
            <a:r>
              <a:rPr sz="2000" spc="-35" dirty="0">
                <a:latin typeface="Cambria"/>
                <a:cs typeface="Cambria"/>
              </a:rPr>
              <a:t> </a:t>
            </a:r>
            <a:r>
              <a:rPr sz="2000" dirty="0">
                <a:latin typeface="Cambria"/>
                <a:cs typeface="Cambria"/>
              </a:rPr>
              <a:t>algorithm</a:t>
            </a:r>
            <a:r>
              <a:rPr sz="2000" spc="-65" dirty="0">
                <a:latin typeface="Cambria"/>
                <a:cs typeface="Cambria"/>
              </a:rPr>
              <a:t> </a:t>
            </a:r>
            <a:r>
              <a:rPr sz="2000" dirty="0">
                <a:latin typeface="Cambria"/>
                <a:cs typeface="Cambria"/>
              </a:rPr>
              <a:t>for</a:t>
            </a:r>
            <a:r>
              <a:rPr sz="2000" spc="-35" dirty="0">
                <a:latin typeface="Cambria"/>
                <a:cs typeface="Cambria"/>
              </a:rPr>
              <a:t> </a:t>
            </a:r>
            <a:r>
              <a:rPr sz="2000" spc="-10" dirty="0">
                <a:latin typeface="Cambria"/>
                <a:cs typeface="Cambria"/>
              </a:rPr>
              <a:t>appropriate</a:t>
            </a:r>
            <a:r>
              <a:rPr sz="2000" spc="-65" dirty="0">
                <a:latin typeface="Cambria"/>
                <a:cs typeface="Cambria"/>
              </a:rPr>
              <a:t> </a:t>
            </a:r>
            <a:r>
              <a:rPr sz="2000" dirty="0">
                <a:latin typeface="Cambria"/>
                <a:cs typeface="Cambria"/>
              </a:rPr>
              <a:t>regimens</a:t>
            </a:r>
            <a:r>
              <a:rPr sz="2000" spc="-40" dirty="0">
                <a:latin typeface="Cambria"/>
                <a:cs typeface="Cambria"/>
              </a:rPr>
              <a:t> </a:t>
            </a:r>
            <a:r>
              <a:rPr sz="2000" dirty="0">
                <a:latin typeface="Cambria"/>
                <a:cs typeface="Cambria"/>
              </a:rPr>
              <a:t>should</a:t>
            </a:r>
            <a:r>
              <a:rPr sz="2000" spc="-30" dirty="0">
                <a:latin typeface="Cambria"/>
                <a:cs typeface="Cambria"/>
              </a:rPr>
              <a:t> </a:t>
            </a:r>
            <a:r>
              <a:rPr sz="2000" dirty="0">
                <a:latin typeface="Cambria"/>
                <a:cs typeface="Cambria"/>
              </a:rPr>
              <a:t>be</a:t>
            </a:r>
            <a:r>
              <a:rPr sz="2000" spc="-25" dirty="0">
                <a:latin typeface="Cambria"/>
                <a:cs typeface="Cambria"/>
              </a:rPr>
              <a:t> </a:t>
            </a:r>
            <a:r>
              <a:rPr sz="2000" dirty="0">
                <a:latin typeface="Cambria"/>
                <a:cs typeface="Cambria"/>
              </a:rPr>
              <a:t>made</a:t>
            </a:r>
            <a:r>
              <a:rPr sz="2000" spc="-40" dirty="0">
                <a:latin typeface="Cambria"/>
                <a:cs typeface="Cambria"/>
              </a:rPr>
              <a:t> </a:t>
            </a:r>
            <a:r>
              <a:rPr sz="2000" dirty="0">
                <a:latin typeface="Cambria"/>
                <a:cs typeface="Cambria"/>
              </a:rPr>
              <a:t>based</a:t>
            </a:r>
            <a:r>
              <a:rPr sz="2000" spc="-15" dirty="0">
                <a:latin typeface="Cambria"/>
                <a:cs typeface="Cambria"/>
              </a:rPr>
              <a:t> </a:t>
            </a:r>
            <a:r>
              <a:rPr sz="2000" spc="-25" dirty="0">
                <a:latin typeface="Cambria"/>
                <a:cs typeface="Cambria"/>
              </a:rPr>
              <a:t>on:</a:t>
            </a:r>
            <a:endParaRPr sz="2000">
              <a:latin typeface="Cambria"/>
              <a:cs typeface="Cambria"/>
            </a:endParaRPr>
          </a:p>
        </p:txBody>
      </p:sp>
      <p:sp>
        <p:nvSpPr>
          <p:cNvPr id="4" name="object 4"/>
          <p:cNvSpPr txBox="1"/>
          <p:nvPr/>
        </p:nvSpPr>
        <p:spPr>
          <a:xfrm>
            <a:off x="187553" y="3541623"/>
            <a:ext cx="11916410" cy="2541905"/>
          </a:xfrm>
          <a:prstGeom prst="rect">
            <a:avLst/>
          </a:prstGeom>
        </p:spPr>
        <p:txBody>
          <a:bodyPr vert="horz" wrap="square" lIns="0" tIns="12700" rIns="0" bIns="0" rtlCol="0">
            <a:spAutoFit/>
          </a:bodyPr>
          <a:lstStyle/>
          <a:p>
            <a:pPr marL="240665" marR="2319655" indent="-228600">
              <a:lnSpc>
                <a:spcPct val="142000"/>
              </a:lnSpc>
              <a:spcBef>
                <a:spcPts val="100"/>
              </a:spcBef>
              <a:buFont typeface="Arial MT"/>
              <a:buChar char="•"/>
              <a:tabLst>
                <a:tab pos="289560" algn="l"/>
              </a:tabLst>
            </a:pPr>
            <a:r>
              <a:rPr sz="2000" dirty="0">
                <a:latin typeface="Cambria"/>
                <a:cs typeface="Cambria"/>
              </a:rPr>
              <a:t>All</a:t>
            </a:r>
            <a:r>
              <a:rPr sz="2000" spc="-25" dirty="0">
                <a:latin typeface="Cambria"/>
                <a:cs typeface="Cambria"/>
              </a:rPr>
              <a:t> </a:t>
            </a:r>
            <a:r>
              <a:rPr sz="2000" spc="-10" dirty="0">
                <a:latin typeface="Cambria"/>
                <a:cs typeface="Cambria"/>
              </a:rPr>
              <a:t>DR-</a:t>
            </a:r>
            <a:r>
              <a:rPr sz="2000" dirty="0">
                <a:latin typeface="Cambria"/>
                <a:cs typeface="Cambria"/>
              </a:rPr>
              <a:t>TB</a:t>
            </a:r>
            <a:r>
              <a:rPr sz="2000" spc="-25" dirty="0">
                <a:latin typeface="Cambria"/>
                <a:cs typeface="Cambria"/>
              </a:rPr>
              <a:t> </a:t>
            </a:r>
            <a:r>
              <a:rPr sz="2000" dirty="0">
                <a:latin typeface="Cambria"/>
                <a:cs typeface="Cambria"/>
              </a:rPr>
              <a:t>patients</a:t>
            </a:r>
            <a:r>
              <a:rPr sz="2000" spc="-40" dirty="0">
                <a:latin typeface="Cambria"/>
                <a:cs typeface="Cambria"/>
              </a:rPr>
              <a:t> </a:t>
            </a:r>
            <a:r>
              <a:rPr sz="2000" dirty="0">
                <a:latin typeface="Cambria"/>
                <a:cs typeface="Cambria"/>
              </a:rPr>
              <a:t>need</a:t>
            </a:r>
            <a:r>
              <a:rPr sz="2000" spc="-25" dirty="0">
                <a:latin typeface="Cambria"/>
                <a:cs typeface="Cambria"/>
              </a:rPr>
              <a:t> </a:t>
            </a:r>
            <a:r>
              <a:rPr sz="2000" dirty="0">
                <a:latin typeface="Cambria"/>
                <a:cs typeface="Cambria"/>
              </a:rPr>
              <a:t>to</a:t>
            </a:r>
            <a:r>
              <a:rPr sz="2000" spc="-35" dirty="0">
                <a:latin typeface="Cambria"/>
                <a:cs typeface="Cambria"/>
              </a:rPr>
              <a:t> </a:t>
            </a:r>
            <a:r>
              <a:rPr sz="2000" dirty="0">
                <a:latin typeface="Cambria"/>
                <a:cs typeface="Cambria"/>
              </a:rPr>
              <a:t>be </a:t>
            </a:r>
            <a:r>
              <a:rPr sz="2000" b="1" dirty="0">
                <a:latin typeface="Cambria"/>
                <a:cs typeface="Cambria"/>
              </a:rPr>
              <a:t>assessed</a:t>
            </a:r>
            <a:r>
              <a:rPr sz="2000" b="1" spc="-40" dirty="0">
                <a:latin typeface="Cambria"/>
                <a:cs typeface="Cambria"/>
              </a:rPr>
              <a:t> </a:t>
            </a:r>
            <a:r>
              <a:rPr sz="2000" b="1" dirty="0">
                <a:latin typeface="Cambria"/>
                <a:cs typeface="Cambria"/>
              </a:rPr>
              <a:t>at</a:t>
            </a:r>
            <a:r>
              <a:rPr sz="2000" b="1" spc="-25" dirty="0">
                <a:latin typeface="Cambria"/>
                <a:cs typeface="Cambria"/>
              </a:rPr>
              <a:t> </a:t>
            </a:r>
            <a:r>
              <a:rPr sz="2000" b="1" dirty="0">
                <a:latin typeface="Cambria"/>
                <a:cs typeface="Cambria"/>
              </a:rPr>
              <a:t>the</a:t>
            </a:r>
            <a:r>
              <a:rPr sz="2000" b="1" spc="-25" dirty="0">
                <a:latin typeface="Cambria"/>
                <a:cs typeface="Cambria"/>
              </a:rPr>
              <a:t> </a:t>
            </a:r>
            <a:r>
              <a:rPr sz="2000" b="1" dirty="0">
                <a:latin typeface="Cambria"/>
                <a:cs typeface="Cambria"/>
              </a:rPr>
              <a:t>time</a:t>
            </a:r>
            <a:r>
              <a:rPr sz="2000" b="1" spc="-50" dirty="0">
                <a:latin typeface="Cambria"/>
                <a:cs typeface="Cambria"/>
              </a:rPr>
              <a:t> </a:t>
            </a:r>
            <a:r>
              <a:rPr sz="2000" b="1" dirty="0">
                <a:latin typeface="Cambria"/>
                <a:cs typeface="Cambria"/>
              </a:rPr>
              <a:t>of</a:t>
            </a:r>
            <a:r>
              <a:rPr sz="2000" b="1" spc="-10" dirty="0">
                <a:latin typeface="Cambria"/>
                <a:cs typeface="Cambria"/>
              </a:rPr>
              <a:t> </a:t>
            </a:r>
            <a:r>
              <a:rPr sz="2000" b="1" dirty="0">
                <a:latin typeface="Cambria"/>
                <a:cs typeface="Cambria"/>
              </a:rPr>
              <a:t>treatment</a:t>
            </a:r>
            <a:r>
              <a:rPr sz="2000" b="1" spc="-55" dirty="0">
                <a:latin typeface="Cambria"/>
                <a:cs typeface="Cambria"/>
              </a:rPr>
              <a:t> </a:t>
            </a:r>
            <a:r>
              <a:rPr sz="2000" b="1" dirty="0">
                <a:latin typeface="Cambria"/>
                <a:cs typeface="Cambria"/>
              </a:rPr>
              <a:t>initiation</a:t>
            </a:r>
            <a:r>
              <a:rPr sz="2000" b="1" spc="-40" dirty="0">
                <a:latin typeface="Cambria"/>
                <a:cs typeface="Cambria"/>
              </a:rPr>
              <a:t> </a:t>
            </a:r>
            <a:r>
              <a:rPr sz="2000" dirty="0">
                <a:latin typeface="Cambria"/>
                <a:cs typeface="Cambria"/>
              </a:rPr>
              <a:t>as</a:t>
            </a:r>
            <a:r>
              <a:rPr sz="2000" spc="-30" dirty="0">
                <a:latin typeface="Cambria"/>
                <a:cs typeface="Cambria"/>
              </a:rPr>
              <a:t> </a:t>
            </a:r>
            <a:r>
              <a:rPr sz="2000" dirty="0">
                <a:latin typeface="Cambria"/>
                <a:cs typeface="Cambria"/>
              </a:rPr>
              <a:t>per</a:t>
            </a:r>
            <a:r>
              <a:rPr sz="2000" spc="-25" dirty="0">
                <a:latin typeface="Cambria"/>
                <a:cs typeface="Cambria"/>
              </a:rPr>
              <a:t> the 	</a:t>
            </a:r>
            <a:r>
              <a:rPr sz="2000" dirty="0">
                <a:latin typeface="Cambria"/>
                <a:cs typeface="Cambria"/>
              </a:rPr>
              <a:t>guidance</a:t>
            </a:r>
            <a:r>
              <a:rPr sz="2000" spc="-55" dirty="0">
                <a:latin typeface="Cambria"/>
                <a:cs typeface="Cambria"/>
              </a:rPr>
              <a:t> </a:t>
            </a:r>
            <a:r>
              <a:rPr sz="2000" dirty="0">
                <a:latin typeface="Cambria"/>
                <a:cs typeface="Cambria"/>
              </a:rPr>
              <a:t>document</a:t>
            </a:r>
            <a:r>
              <a:rPr sz="2000" spc="-40" dirty="0">
                <a:latin typeface="Cambria"/>
                <a:cs typeface="Cambria"/>
              </a:rPr>
              <a:t> </a:t>
            </a:r>
            <a:r>
              <a:rPr sz="2000" dirty="0">
                <a:latin typeface="Cambria"/>
                <a:cs typeface="Cambria"/>
              </a:rPr>
              <a:t>for</a:t>
            </a:r>
            <a:r>
              <a:rPr sz="2000" spc="-40" dirty="0">
                <a:latin typeface="Cambria"/>
                <a:cs typeface="Cambria"/>
              </a:rPr>
              <a:t> </a:t>
            </a:r>
            <a:r>
              <a:rPr sz="2000" b="1" spc="-10" dirty="0">
                <a:solidFill>
                  <a:srgbClr val="FF0000"/>
                </a:solidFill>
                <a:latin typeface="Cambria"/>
                <a:cs typeface="Cambria"/>
              </a:rPr>
              <a:t>differentiated</a:t>
            </a:r>
            <a:r>
              <a:rPr sz="2000" b="1" spc="-50" dirty="0">
                <a:solidFill>
                  <a:srgbClr val="FF0000"/>
                </a:solidFill>
                <a:latin typeface="Cambria"/>
                <a:cs typeface="Cambria"/>
              </a:rPr>
              <a:t> </a:t>
            </a:r>
            <a:r>
              <a:rPr sz="2000" b="1" dirty="0">
                <a:solidFill>
                  <a:srgbClr val="FF0000"/>
                </a:solidFill>
                <a:latin typeface="Cambria"/>
                <a:cs typeface="Cambria"/>
              </a:rPr>
              <a:t>TB</a:t>
            </a:r>
            <a:r>
              <a:rPr sz="2000" b="1" spc="-30" dirty="0">
                <a:solidFill>
                  <a:srgbClr val="FF0000"/>
                </a:solidFill>
                <a:latin typeface="Cambria"/>
                <a:cs typeface="Cambria"/>
              </a:rPr>
              <a:t> </a:t>
            </a:r>
            <a:r>
              <a:rPr sz="2000" b="1" dirty="0">
                <a:solidFill>
                  <a:srgbClr val="FF0000"/>
                </a:solidFill>
                <a:latin typeface="Cambria"/>
                <a:cs typeface="Cambria"/>
              </a:rPr>
              <a:t>care</a:t>
            </a:r>
            <a:r>
              <a:rPr sz="2000" b="1" spc="-50" dirty="0">
                <a:solidFill>
                  <a:srgbClr val="FF0000"/>
                </a:solidFill>
                <a:latin typeface="Cambria"/>
                <a:cs typeface="Cambria"/>
              </a:rPr>
              <a:t> </a:t>
            </a:r>
            <a:r>
              <a:rPr sz="2000" dirty="0">
                <a:latin typeface="Cambria"/>
                <a:cs typeface="Cambria"/>
              </a:rPr>
              <a:t>issued</a:t>
            </a:r>
            <a:r>
              <a:rPr sz="2000" spc="-15" dirty="0">
                <a:latin typeface="Cambria"/>
                <a:cs typeface="Cambria"/>
              </a:rPr>
              <a:t> </a:t>
            </a:r>
            <a:r>
              <a:rPr sz="2000" dirty="0">
                <a:latin typeface="Cambria"/>
                <a:cs typeface="Cambria"/>
              </a:rPr>
              <a:t>by</a:t>
            </a:r>
            <a:r>
              <a:rPr sz="2000" spc="-15" dirty="0">
                <a:latin typeface="Cambria"/>
                <a:cs typeface="Cambria"/>
              </a:rPr>
              <a:t> </a:t>
            </a:r>
            <a:r>
              <a:rPr sz="2000" dirty="0">
                <a:latin typeface="Cambria"/>
                <a:cs typeface="Cambria"/>
              </a:rPr>
              <a:t>the</a:t>
            </a:r>
            <a:r>
              <a:rPr sz="2000" spc="-45" dirty="0">
                <a:latin typeface="Cambria"/>
                <a:cs typeface="Cambria"/>
              </a:rPr>
              <a:t> </a:t>
            </a:r>
            <a:r>
              <a:rPr sz="2000" spc="-25" dirty="0">
                <a:latin typeface="Cambria"/>
                <a:cs typeface="Cambria"/>
              </a:rPr>
              <a:t>CTD</a:t>
            </a:r>
            <a:endParaRPr sz="2000">
              <a:latin typeface="Cambria"/>
              <a:cs typeface="Cambria"/>
            </a:endParaRPr>
          </a:p>
          <a:p>
            <a:pPr>
              <a:lnSpc>
                <a:spcPct val="100000"/>
              </a:lnSpc>
              <a:spcBef>
                <a:spcPts val="1050"/>
              </a:spcBef>
              <a:buFont typeface="Arial MT"/>
              <a:buChar char="•"/>
            </a:pPr>
            <a:endParaRPr sz="2000">
              <a:latin typeface="Cambria"/>
              <a:cs typeface="Cambria"/>
            </a:endParaRPr>
          </a:p>
          <a:p>
            <a:pPr marL="241300" marR="5080" indent="-228600">
              <a:lnSpc>
                <a:spcPct val="100000"/>
              </a:lnSpc>
              <a:buFont typeface="Arial MT"/>
              <a:buChar char="•"/>
              <a:tabLst>
                <a:tab pos="241300" algn="l"/>
              </a:tabLst>
            </a:pPr>
            <a:r>
              <a:rPr sz="2000" dirty="0">
                <a:latin typeface="Cambria"/>
                <a:cs typeface="Cambria"/>
              </a:rPr>
              <a:t>All</a:t>
            </a:r>
            <a:r>
              <a:rPr sz="2000" spc="-45" dirty="0">
                <a:latin typeface="Cambria"/>
                <a:cs typeface="Cambria"/>
              </a:rPr>
              <a:t> </a:t>
            </a:r>
            <a:r>
              <a:rPr sz="2000" dirty="0">
                <a:latin typeface="Cambria"/>
                <a:cs typeface="Cambria"/>
              </a:rPr>
              <a:t>treatment</a:t>
            </a:r>
            <a:r>
              <a:rPr sz="2000" spc="-70" dirty="0">
                <a:latin typeface="Cambria"/>
                <a:cs typeface="Cambria"/>
              </a:rPr>
              <a:t> </a:t>
            </a:r>
            <a:r>
              <a:rPr sz="2000" dirty="0">
                <a:latin typeface="Cambria"/>
                <a:cs typeface="Cambria"/>
              </a:rPr>
              <a:t>should</a:t>
            </a:r>
            <a:r>
              <a:rPr sz="2000" spc="-60" dirty="0">
                <a:latin typeface="Cambria"/>
                <a:cs typeface="Cambria"/>
              </a:rPr>
              <a:t> </a:t>
            </a:r>
            <a:r>
              <a:rPr sz="2000" dirty="0">
                <a:latin typeface="Cambria"/>
                <a:cs typeface="Cambria"/>
              </a:rPr>
              <a:t>be</a:t>
            </a:r>
            <a:r>
              <a:rPr sz="2000" spc="-30" dirty="0">
                <a:latin typeface="Cambria"/>
                <a:cs typeface="Cambria"/>
              </a:rPr>
              <a:t> </a:t>
            </a:r>
            <a:r>
              <a:rPr sz="2000" spc="-10" dirty="0">
                <a:latin typeface="Cambria"/>
                <a:cs typeface="Cambria"/>
              </a:rPr>
              <a:t>delivered</a:t>
            </a:r>
            <a:r>
              <a:rPr sz="2000" spc="-50" dirty="0">
                <a:latin typeface="Cambria"/>
                <a:cs typeface="Cambria"/>
              </a:rPr>
              <a:t> </a:t>
            </a:r>
            <a:r>
              <a:rPr sz="2000" dirty="0">
                <a:latin typeface="Cambria"/>
                <a:cs typeface="Cambria"/>
              </a:rPr>
              <a:t>as</a:t>
            </a:r>
            <a:r>
              <a:rPr sz="2000" spc="-35" dirty="0">
                <a:latin typeface="Cambria"/>
                <a:cs typeface="Cambria"/>
              </a:rPr>
              <a:t> </a:t>
            </a:r>
            <a:r>
              <a:rPr sz="2000" dirty="0">
                <a:latin typeface="Cambria"/>
                <a:cs typeface="Cambria"/>
              </a:rPr>
              <a:t>per</a:t>
            </a:r>
            <a:r>
              <a:rPr sz="2000" spc="-35" dirty="0">
                <a:latin typeface="Cambria"/>
                <a:cs typeface="Cambria"/>
              </a:rPr>
              <a:t> </a:t>
            </a:r>
            <a:r>
              <a:rPr sz="2000" b="1" dirty="0">
                <a:latin typeface="Cambria"/>
                <a:cs typeface="Cambria"/>
              </a:rPr>
              <a:t>standards</a:t>
            </a:r>
            <a:r>
              <a:rPr sz="2000" b="1" spc="-45" dirty="0">
                <a:latin typeface="Cambria"/>
                <a:cs typeface="Cambria"/>
              </a:rPr>
              <a:t> </a:t>
            </a:r>
            <a:r>
              <a:rPr sz="2000" b="1" dirty="0">
                <a:latin typeface="Cambria"/>
                <a:cs typeface="Cambria"/>
              </a:rPr>
              <a:t>adopted</a:t>
            </a:r>
            <a:r>
              <a:rPr sz="2000" b="1" spc="-45" dirty="0">
                <a:latin typeface="Cambria"/>
                <a:cs typeface="Cambria"/>
              </a:rPr>
              <a:t> </a:t>
            </a:r>
            <a:r>
              <a:rPr sz="2000" b="1" dirty="0">
                <a:latin typeface="Cambria"/>
                <a:cs typeface="Cambria"/>
              </a:rPr>
              <a:t>by</a:t>
            </a:r>
            <a:r>
              <a:rPr sz="2000" b="1" spc="-30" dirty="0">
                <a:latin typeface="Cambria"/>
                <a:cs typeface="Cambria"/>
              </a:rPr>
              <a:t> </a:t>
            </a:r>
            <a:r>
              <a:rPr sz="2000" b="1" dirty="0">
                <a:latin typeface="Cambria"/>
                <a:cs typeface="Cambria"/>
              </a:rPr>
              <a:t>NTEP</a:t>
            </a:r>
            <a:r>
              <a:rPr sz="2000" dirty="0">
                <a:latin typeface="Cambria"/>
                <a:cs typeface="Cambria"/>
              </a:rPr>
              <a:t>,</a:t>
            </a:r>
            <a:r>
              <a:rPr sz="2000" spc="-45" dirty="0">
                <a:latin typeface="Cambria"/>
                <a:cs typeface="Cambria"/>
              </a:rPr>
              <a:t> </a:t>
            </a:r>
            <a:r>
              <a:rPr sz="2000" dirty="0">
                <a:latin typeface="Cambria"/>
                <a:cs typeface="Cambria"/>
              </a:rPr>
              <a:t>including</a:t>
            </a:r>
            <a:r>
              <a:rPr sz="2000" spc="-65" dirty="0">
                <a:latin typeface="Cambria"/>
                <a:cs typeface="Cambria"/>
              </a:rPr>
              <a:t> </a:t>
            </a:r>
            <a:r>
              <a:rPr sz="2000" spc="-10" dirty="0">
                <a:latin typeface="Cambria"/>
                <a:cs typeface="Cambria"/>
              </a:rPr>
              <a:t>patient-</a:t>
            </a:r>
            <a:r>
              <a:rPr sz="2000" dirty="0">
                <a:latin typeface="Cambria"/>
                <a:cs typeface="Cambria"/>
              </a:rPr>
              <a:t>centred</a:t>
            </a:r>
            <a:r>
              <a:rPr sz="2000" spc="-75" dirty="0">
                <a:latin typeface="Cambria"/>
                <a:cs typeface="Cambria"/>
              </a:rPr>
              <a:t> </a:t>
            </a:r>
            <a:r>
              <a:rPr sz="2000" dirty="0">
                <a:latin typeface="Cambria"/>
                <a:cs typeface="Cambria"/>
              </a:rPr>
              <a:t>care</a:t>
            </a:r>
            <a:r>
              <a:rPr sz="2000" spc="-45" dirty="0">
                <a:latin typeface="Cambria"/>
                <a:cs typeface="Cambria"/>
              </a:rPr>
              <a:t> </a:t>
            </a:r>
            <a:r>
              <a:rPr sz="2000" spc="-25" dirty="0">
                <a:latin typeface="Cambria"/>
                <a:cs typeface="Cambria"/>
              </a:rPr>
              <a:t>and </a:t>
            </a:r>
            <a:r>
              <a:rPr sz="2000" dirty="0">
                <a:latin typeface="Cambria"/>
                <a:cs typeface="Cambria"/>
              </a:rPr>
              <a:t>support,</a:t>
            </a:r>
            <a:r>
              <a:rPr sz="2000" spc="-55" dirty="0">
                <a:latin typeface="Cambria"/>
                <a:cs typeface="Cambria"/>
              </a:rPr>
              <a:t> </a:t>
            </a:r>
            <a:r>
              <a:rPr sz="2000" dirty="0">
                <a:latin typeface="Cambria"/>
                <a:cs typeface="Cambria"/>
              </a:rPr>
              <a:t>informed</a:t>
            </a:r>
            <a:r>
              <a:rPr sz="2000" spc="-60" dirty="0">
                <a:latin typeface="Cambria"/>
                <a:cs typeface="Cambria"/>
              </a:rPr>
              <a:t> </a:t>
            </a:r>
            <a:r>
              <a:rPr sz="2000" spc="-10" dirty="0">
                <a:latin typeface="Cambria"/>
                <a:cs typeface="Cambria"/>
              </a:rPr>
              <a:t>decision-</a:t>
            </a:r>
            <a:r>
              <a:rPr sz="2000" dirty="0">
                <a:latin typeface="Cambria"/>
                <a:cs typeface="Cambria"/>
              </a:rPr>
              <a:t>making</a:t>
            </a:r>
            <a:r>
              <a:rPr sz="2000" spc="-70" dirty="0">
                <a:latin typeface="Cambria"/>
                <a:cs typeface="Cambria"/>
              </a:rPr>
              <a:t> </a:t>
            </a:r>
            <a:r>
              <a:rPr sz="2000" dirty="0">
                <a:latin typeface="Cambria"/>
                <a:cs typeface="Cambria"/>
              </a:rPr>
              <a:t>process</a:t>
            </a:r>
            <a:r>
              <a:rPr sz="2000" spc="-50" dirty="0">
                <a:latin typeface="Cambria"/>
                <a:cs typeface="Cambria"/>
              </a:rPr>
              <a:t> </a:t>
            </a:r>
            <a:r>
              <a:rPr sz="2000" dirty="0">
                <a:latin typeface="Cambria"/>
                <a:cs typeface="Cambria"/>
              </a:rPr>
              <a:t>where</a:t>
            </a:r>
            <a:r>
              <a:rPr sz="2000" spc="-45" dirty="0">
                <a:latin typeface="Cambria"/>
                <a:cs typeface="Cambria"/>
              </a:rPr>
              <a:t> </a:t>
            </a:r>
            <a:r>
              <a:rPr sz="2000" spc="-25" dirty="0">
                <a:latin typeface="Cambria"/>
                <a:cs typeface="Cambria"/>
              </a:rPr>
              <a:t>necessary,</a:t>
            </a:r>
            <a:r>
              <a:rPr sz="2000" spc="-30" dirty="0">
                <a:latin typeface="Cambria"/>
                <a:cs typeface="Cambria"/>
              </a:rPr>
              <a:t> </a:t>
            </a:r>
            <a:r>
              <a:rPr sz="2000" dirty="0">
                <a:latin typeface="Cambria"/>
                <a:cs typeface="Cambria"/>
              </a:rPr>
              <a:t>principles</a:t>
            </a:r>
            <a:r>
              <a:rPr sz="2000" spc="-50" dirty="0">
                <a:latin typeface="Cambria"/>
                <a:cs typeface="Cambria"/>
              </a:rPr>
              <a:t> </a:t>
            </a:r>
            <a:r>
              <a:rPr sz="2000" dirty="0">
                <a:latin typeface="Cambria"/>
                <a:cs typeface="Cambria"/>
              </a:rPr>
              <a:t>of</a:t>
            </a:r>
            <a:r>
              <a:rPr sz="2000" spc="-40" dirty="0">
                <a:latin typeface="Cambria"/>
                <a:cs typeface="Cambria"/>
              </a:rPr>
              <a:t> </a:t>
            </a:r>
            <a:r>
              <a:rPr sz="2000" dirty="0">
                <a:latin typeface="Cambria"/>
                <a:cs typeface="Cambria"/>
              </a:rPr>
              <a:t>good</a:t>
            </a:r>
            <a:r>
              <a:rPr sz="2000" spc="-60" dirty="0">
                <a:latin typeface="Cambria"/>
                <a:cs typeface="Cambria"/>
              </a:rPr>
              <a:t> </a:t>
            </a:r>
            <a:r>
              <a:rPr sz="2000" dirty="0">
                <a:latin typeface="Cambria"/>
                <a:cs typeface="Cambria"/>
              </a:rPr>
              <a:t>clinical</a:t>
            </a:r>
            <a:r>
              <a:rPr sz="2000" spc="-45" dirty="0">
                <a:latin typeface="Cambria"/>
                <a:cs typeface="Cambria"/>
              </a:rPr>
              <a:t> </a:t>
            </a:r>
            <a:r>
              <a:rPr sz="2000" dirty="0">
                <a:latin typeface="Cambria"/>
                <a:cs typeface="Cambria"/>
              </a:rPr>
              <a:t>practice,</a:t>
            </a:r>
            <a:r>
              <a:rPr sz="2000" spc="-55" dirty="0">
                <a:latin typeface="Cambria"/>
                <a:cs typeface="Cambria"/>
              </a:rPr>
              <a:t> </a:t>
            </a:r>
            <a:r>
              <a:rPr sz="2000" spc="-10" dirty="0">
                <a:latin typeface="Cambria"/>
                <a:cs typeface="Cambria"/>
              </a:rPr>
              <a:t>active</a:t>
            </a:r>
            <a:r>
              <a:rPr sz="2000" spc="-55" dirty="0">
                <a:latin typeface="Cambria"/>
                <a:cs typeface="Cambria"/>
              </a:rPr>
              <a:t> </a:t>
            </a:r>
            <a:r>
              <a:rPr sz="2000" spc="-20" dirty="0">
                <a:latin typeface="Cambria"/>
                <a:cs typeface="Cambria"/>
              </a:rPr>
              <a:t>drug </a:t>
            </a:r>
            <a:r>
              <a:rPr sz="2000" dirty="0">
                <a:latin typeface="Cambria"/>
                <a:cs typeface="Cambria"/>
              </a:rPr>
              <a:t>safety</a:t>
            </a:r>
            <a:r>
              <a:rPr sz="2000" spc="-45" dirty="0">
                <a:latin typeface="Cambria"/>
                <a:cs typeface="Cambria"/>
              </a:rPr>
              <a:t> </a:t>
            </a:r>
            <a:r>
              <a:rPr sz="2000" spc="-10" dirty="0">
                <a:latin typeface="Cambria"/>
                <a:cs typeface="Cambria"/>
              </a:rPr>
              <a:t>monitoring</a:t>
            </a:r>
            <a:r>
              <a:rPr sz="2000" spc="-70" dirty="0">
                <a:latin typeface="Cambria"/>
                <a:cs typeface="Cambria"/>
              </a:rPr>
              <a:t> </a:t>
            </a:r>
            <a:r>
              <a:rPr sz="2000" dirty="0">
                <a:latin typeface="Cambria"/>
                <a:cs typeface="Cambria"/>
              </a:rPr>
              <a:t>and</a:t>
            </a:r>
            <a:r>
              <a:rPr sz="2000" spc="-20" dirty="0">
                <a:latin typeface="Cambria"/>
                <a:cs typeface="Cambria"/>
              </a:rPr>
              <a:t> </a:t>
            </a:r>
            <a:r>
              <a:rPr sz="2000" dirty="0">
                <a:latin typeface="Cambria"/>
                <a:cs typeface="Cambria"/>
              </a:rPr>
              <a:t>management</a:t>
            </a:r>
            <a:r>
              <a:rPr sz="2000" spc="-50" dirty="0">
                <a:latin typeface="Cambria"/>
                <a:cs typeface="Cambria"/>
              </a:rPr>
              <a:t> </a:t>
            </a:r>
            <a:r>
              <a:rPr sz="2000" dirty="0">
                <a:latin typeface="Cambria"/>
                <a:cs typeface="Cambria"/>
              </a:rPr>
              <a:t>(aDSM),</a:t>
            </a:r>
            <a:r>
              <a:rPr sz="2000" spc="-45" dirty="0">
                <a:latin typeface="Cambria"/>
                <a:cs typeface="Cambria"/>
              </a:rPr>
              <a:t> </a:t>
            </a:r>
            <a:r>
              <a:rPr sz="2000" dirty="0">
                <a:latin typeface="Cambria"/>
                <a:cs typeface="Cambria"/>
              </a:rPr>
              <a:t>&amp;</a:t>
            </a:r>
            <a:r>
              <a:rPr sz="2000" spc="-20" dirty="0">
                <a:latin typeface="Cambria"/>
                <a:cs typeface="Cambria"/>
              </a:rPr>
              <a:t> </a:t>
            </a:r>
            <a:r>
              <a:rPr sz="2000" dirty="0">
                <a:latin typeface="Cambria"/>
                <a:cs typeface="Cambria"/>
              </a:rPr>
              <a:t>regular</a:t>
            </a:r>
            <a:r>
              <a:rPr sz="2000" spc="-45" dirty="0">
                <a:latin typeface="Cambria"/>
                <a:cs typeface="Cambria"/>
              </a:rPr>
              <a:t> </a:t>
            </a:r>
            <a:r>
              <a:rPr sz="2000" dirty="0">
                <a:latin typeface="Cambria"/>
                <a:cs typeface="Cambria"/>
              </a:rPr>
              <a:t>monitoring</a:t>
            </a:r>
            <a:r>
              <a:rPr sz="2000" spc="-45" dirty="0">
                <a:latin typeface="Cambria"/>
                <a:cs typeface="Cambria"/>
              </a:rPr>
              <a:t> </a:t>
            </a:r>
            <a:r>
              <a:rPr sz="2000" dirty="0">
                <a:latin typeface="Cambria"/>
                <a:cs typeface="Cambria"/>
              </a:rPr>
              <a:t>of</a:t>
            </a:r>
            <a:r>
              <a:rPr sz="2000" spc="-25" dirty="0">
                <a:latin typeface="Cambria"/>
                <a:cs typeface="Cambria"/>
              </a:rPr>
              <a:t> </a:t>
            </a:r>
            <a:r>
              <a:rPr sz="2000" dirty="0">
                <a:latin typeface="Cambria"/>
                <a:cs typeface="Cambria"/>
              </a:rPr>
              <a:t>patients</a:t>
            </a:r>
            <a:r>
              <a:rPr sz="2000" spc="-40" dirty="0">
                <a:latin typeface="Cambria"/>
                <a:cs typeface="Cambria"/>
              </a:rPr>
              <a:t> </a:t>
            </a:r>
            <a:r>
              <a:rPr sz="2000" dirty="0">
                <a:latin typeface="Cambria"/>
                <a:cs typeface="Cambria"/>
              </a:rPr>
              <a:t>and</a:t>
            </a:r>
            <a:r>
              <a:rPr sz="2000" spc="-30" dirty="0">
                <a:latin typeface="Cambria"/>
                <a:cs typeface="Cambria"/>
              </a:rPr>
              <a:t> </a:t>
            </a:r>
            <a:r>
              <a:rPr sz="2000" dirty="0">
                <a:latin typeface="Cambria"/>
                <a:cs typeface="Cambria"/>
              </a:rPr>
              <a:t>of</a:t>
            </a:r>
            <a:r>
              <a:rPr sz="2000" spc="-25" dirty="0">
                <a:latin typeface="Cambria"/>
                <a:cs typeface="Cambria"/>
              </a:rPr>
              <a:t> </a:t>
            </a:r>
            <a:r>
              <a:rPr sz="2000" dirty="0">
                <a:latin typeface="Cambria"/>
                <a:cs typeface="Cambria"/>
              </a:rPr>
              <a:t>DR-TB</a:t>
            </a:r>
            <a:r>
              <a:rPr sz="2000" spc="-25" dirty="0">
                <a:latin typeface="Cambria"/>
                <a:cs typeface="Cambria"/>
              </a:rPr>
              <a:t> </a:t>
            </a:r>
            <a:r>
              <a:rPr sz="2000" dirty="0">
                <a:latin typeface="Cambria"/>
                <a:cs typeface="Cambria"/>
              </a:rPr>
              <a:t>to</a:t>
            </a:r>
            <a:r>
              <a:rPr sz="2000" spc="-30" dirty="0">
                <a:latin typeface="Cambria"/>
                <a:cs typeface="Cambria"/>
              </a:rPr>
              <a:t> </a:t>
            </a:r>
            <a:r>
              <a:rPr sz="2000" spc="-10" dirty="0">
                <a:latin typeface="Cambria"/>
                <a:cs typeface="Cambria"/>
              </a:rPr>
              <a:t>assess </a:t>
            </a:r>
            <a:r>
              <a:rPr sz="2000" dirty="0">
                <a:latin typeface="Cambria"/>
                <a:cs typeface="Cambria"/>
              </a:rPr>
              <a:t>regimen</a:t>
            </a:r>
            <a:r>
              <a:rPr sz="2000" spc="-75" dirty="0">
                <a:latin typeface="Cambria"/>
                <a:cs typeface="Cambria"/>
              </a:rPr>
              <a:t> </a:t>
            </a:r>
            <a:r>
              <a:rPr sz="2000" spc="-10" dirty="0">
                <a:latin typeface="Cambria"/>
                <a:cs typeface="Cambria"/>
              </a:rPr>
              <a:t>effectiveness</a:t>
            </a:r>
            <a:endParaRPr sz="2000">
              <a:latin typeface="Cambria"/>
              <a:cs typeface="Cambria"/>
            </a:endParaRPr>
          </a:p>
        </p:txBody>
      </p:sp>
      <p:graphicFrame>
        <p:nvGraphicFramePr>
          <p:cNvPr id="5" name="object 5"/>
          <p:cNvGraphicFramePr>
            <a:graphicFrameLocks noGrp="1"/>
          </p:cNvGraphicFramePr>
          <p:nvPr/>
        </p:nvGraphicFramePr>
        <p:xfrm>
          <a:off x="1081684" y="1820774"/>
          <a:ext cx="10617835" cy="1341755"/>
        </p:xfrm>
        <a:graphic>
          <a:graphicData uri="http://schemas.openxmlformats.org/drawingml/2006/table">
            <a:tbl>
              <a:tblPr firstRow="1" bandRow="1">
                <a:tableStyleId>{2D5ABB26-0587-4C30-8999-92F81FD0307C}</a:tableStyleId>
              </a:tblPr>
              <a:tblGrid>
                <a:gridCol w="3817620">
                  <a:extLst>
                    <a:ext uri="{9D8B030D-6E8A-4147-A177-3AD203B41FA5}">
                      <a16:colId xmlns:a16="http://schemas.microsoft.com/office/drawing/2014/main" val="20000"/>
                    </a:ext>
                  </a:extLst>
                </a:gridCol>
                <a:gridCol w="3236595">
                  <a:extLst>
                    <a:ext uri="{9D8B030D-6E8A-4147-A177-3AD203B41FA5}">
                      <a16:colId xmlns:a16="http://schemas.microsoft.com/office/drawing/2014/main" val="20001"/>
                    </a:ext>
                  </a:extLst>
                </a:gridCol>
                <a:gridCol w="3563620">
                  <a:extLst>
                    <a:ext uri="{9D8B030D-6E8A-4147-A177-3AD203B41FA5}">
                      <a16:colId xmlns:a16="http://schemas.microsoft.com/office/drawing/2014/main" val="20002"/>
                    </a:ext>
                  </a:extLst>
                </a:gridCol>
              </a:tblGrid>
              <a:tr h="1341755">
                <a:tc>
                  <a:txBody>
                    <a:bodyPr/>
                    <a:lstStyle/>
                    <a:p>
                      <a:pPr marL="318135" indent="-286385">
                        <a:lnSpc>
                          <a:spcPts val="2305"/>
                        </a:lnSpc>
                        <a:buFont typeface="Wingdings"/>
                        <a:buChar char=""/>
                        <a:tabLst>
                          <a:tab pos="318135" algn="l"/>
                        </a:tabLst>
                      </a:pPr>
                      <a:r>
                        <a:rPr sz="2000" b="1" dirty="0">
                          <a:latin typeface="Calibri"/>
                          <a:cs typeface="Calibri"/>
                        </a:rPr>
                        <a:t>patient</a:t>
                      </a:r>
                      <a:r>
                        <a:rPr sz="2000" b="1" spc="-90" dirty="0">
                          <a:latin typeface="Calibri"/>
                          <a:cs typeface="Calibri"/>
                        </a:rPr>
                        <a:t> </a:t>
                      </a:r>
                      <a:r>
                        <a:rPr sz="2000" b="1" dirty="0">
                          <a:latin typeface="Calibri"/>
                          <a:cs typeface="Calibri"/>
                        </a:rPr>
                        <a:t>treatment</a:t>
                      </a:r>
                      <a:r>
                        <a:rPr sz="2000" b="1" spc="-85" dirty="0">
                          <a:latin typeface="Calibri"/>
                          <a:cs typeface="Calibri"/>
                        </a:rPr>
                        <a:t> </a:t>
                      </a:r>
                      <a:r>
                        <a:rPr sz="2000" b="1" spc="-10" dirty="0">
                          <a:latin typeface="Calibri"/>
                          <a:cs typeface="Calibri"/>
                        </a:rPr>
                        <a:t>history,</a:t>
                      </a:r>
                      <a:endParaRPr sz="2000">
                        <a:latin typeface="Calibri"/>
                        <a:cs typeface="Calibri"/>
                      </a:endParaRPr>
                    </a:p>
                    <a:p>
                      <a:pPr marL="318135" indent="-286385">
                        <a:lnSpc>
                          <a:spcPct val="100000"/>
                        </a:lnSpc>
                        <a:spcBef>
                          <a:spcPts val="1680"/>
                        </a:spcBef>
                        <a:buFont typeface="Wingdings"/>
                        <a:buChar char=""/>
                        <a:tabLst>
                          <a:tab pos="318135" algn="l"/>
                        </a:tabLst>
                      </a:pPr>
                      <a:r>
                        <a:rPr sz="2000" b="1" dirty="0">
                          <a:latin typeface="Cambria"/>
                          <a:cs typeface="Cambria"/>
                        </a:rPr>
                        <a:t>clinical</a:t>
                      </a:r>
                      <a:r>
                        <a:rPr sz="2000" b="1" spc="-75" dirty="0">
                          <a:latin typeface="Cambria"/>
                          <a:cs typeface="Cambria"/>
                        </a:rPr>
                        <a:t> </a:t>
                      </a:r>
                      <a:r>
                        <a:rPr sz="2000" b="1" spc="-10" dirty="0">
                          <a:latin typeface="Cambria"/>
                          <a:cs typeface="Cambria"/>
                        </a:rPr>
                        <a:t>assessment,</a:t>
                      </a:r>
                      <a:endParaRPr sz="2000">
                        <a:latin typeface="Cambria"/>
                        <a:cs typeface="Cambria"/>
                      </a:endParaRPr>
                    </a:p>
                    <a:p>
                      <a:pPr marL="318135" indent="-286385">
                        <a:lnSpc>
                          <a:spcPct val="100000"/>
                        </a:lnSpc>
                        <a:spcBef>
                          <a:spcPts val="1680"/>
                        </a:spcBef>
                        <a:buFont typeface="Wingdings"/>
                        <a:buChar char=""/>
                        <a:tabLst>
                          <a:tab pos="318135" algn="l"/>
                        </a:tabLst>
                      </a:pPr>
                      <a:r>
                        <a:rPr sz="2000" b="1" dirty="0">
                          <a:latin typeface="Calibri"/>
                          <a:cs typeface="Calibri"/>
                        </a:rPr>
                        <a:t>considering</a:t>
                      </a:r>
                      <a:r>
                        <a:rPr sz="2000" b="1" spc="-55" dirty="0">
                          <a:latin typeface="Calibri"/>
                          <a:cs typeface="Calibri"/>
                        </a:rPr>
                        <a:t> </a:t>
                      </a:r>
                      <a:r>
                        <a:rPr sz="2000" b="1" dirty="0">
                          <a:latin typeface="Calibri"/>
                          <a:cs typeface="Calibri"/>
                        </a:rPr>
                        <a:t>the</a:t>
                      </a:r>
                      <a:r>
                        <a:rPr sz="2000" b="1" spc="-55" dirty="0">
                          <a:latin typeface="Calibri"/>
                          <a:cs typeface="Calibri"/>
                        </a:rPr>
                        <a:t> </a:t>
                      </a:r>
                      <a:r>
                        <a:rPr sz="2000" b="1" dirty="0">
                          <a:latin typeface="Calibri"/>
                          <a:cs typeface="Calibri"/>
                        </a:rPr>
                        <a:t>results</a:t>
                      </a:r>
                      <a:r>
                        <a:rPr sz="2000" b="1" spc="-30" dirty="0">
                          <a:latin typeface="Calibri"/>
                          <a:cs typeface="Calibri"/>
                        </a:rPr>
                        <a:t> </a:t>
                      </a:r>
                      <a:r>
                        <a:rPr sz="2000" b="1" dirty="0">
                          <a:latin typeface="Calibri"/>
                          <a:cs typeface="Calibri"/>
                        </a:rPr>
                        <a:t>of</a:t>
                      </a:r>
                      <a:r>
                        <a:rPr sz="2000" b="1" spc="-50" dirty="0">
                          <a:latin typeface="Calibri"/>
                          <a:cs typeface="Calibri"/>
                        </a:rPr>
                        <a:t> </a:t>
                      </a:r>
                      <a:r>
                        <a:rPr sz="2000" b="1" spc="-20" dirty="0">
                          <a:latin typeface="Calibri"/>
                          <a:cs typeface="Calibri"/>
                        </a:rPr>
                        <a:t>DST,</a:t>
                      </a:r>
                      <a:endParaRPr sz="2000">
                        <a:latin typeface="Calibri"/>
                        <a:cs typeface="Calibri"/>
                      </a:endParaRPr>
                    </a:p>
                  </a:txBody>
                  <a:tcPr marL="0" marR="0" marT="0" marB="0"/>
                </a:tc>
                <a:tc>
                  <a:txBody>
                    <a:bodyPr/>
                    <a:lstStyle/>
                    <a:p>
                      <a:pPr marL="619125" indent="-285750">
                        <a:lnSpc>
                          <a:spcPts val="2305"/>
                        </a:lnSpc>
                        <a:buFont typeface="Wingdings"/>
                        <a:buChar char=""/>
                        <a:tabLst>
                          <a:tab pos="619125" algn="l"/>
                        </a:tabLst>
                      </a:pPr>
                      <a:r>
                        <a:rPr sz="2000" b="1" dirty="0">
                          <a:latin typeface="Calibri"/>
                          <a:cs typeface="Calibri"/>
                        </a:rPr>
                        <a:t>severity</a:t>
                      </a:r>
                      <a:r>
                        <a:rPr sz="2000" b="1" spc="-70" dirty="0">
                          <a:latin typeface="Calibri"/>
                          <a:cs typeface="Calibri"/>
                        </a:rPr>
                        <a:t> </a:t>
                      </a:r>
                      <a:r>
                        <a:rPr sz="2000" b="1" spc="-25" dirty="0">
                          <a:latin typeface="Calibri"/>
                          <a:cs typeface="Calibri"/>
                        </a:rPr>
                        <a:t>and</a:t>
                      </a:r>
                      <a:endParaRPr sz="2000">
                        <a:latin typeface="Calibri"/>
                        <a:cs typeface="Calibri"/>
                      </a:endParaRPr>
                    </a:p>
                    <a:p>
                      <a:pPr marL="676275" indent="-342900">
                        <a:lnSpc>
                          <a:spcPct val="100000"/>
                        </a:lnSpc>
                        <a:spcBef>
                          <a:spcPts val="1680"/>
                        </a:spcBef>
                        <a:buFont typeface="Wingdings"/>
                        <a:buChar char=""/>
                        <a:tabLst>
                          <a:tab pos="676275" algn="l"/>
                        </a:tabLst>
                      </a:pPr>
                      <a:r>
                        <a:rPr sz="2000" b="1" dirty="0">
                          <a:latin typeface="Calibri"/>
                          <a:cs typeface="Calibri"/>
                        </a:rPr>
                        <a:t>site</a:t>
                      </a:r>
                      <a:r>
                        <a:rPr sz="2000" b="1" spc="-35" dirty="0">
                          <a:latin typeface="Calibri"/>
                          <a:cs typeface="Calibri"/>
                        </a:rPr>
                        <a:t> </a:t>
                      </a:r>
                      <a:r>
                        <a:rPr sz="2000" b="1" dirty="0">
                          <a:latin typeface="Calibri"/>
                          <a:cs typeface="Calibri"/>
                        </a:rPr>
                        <a:t>of</a:t>
                      </a:r>
                      <a:r>
                        <a:rPr sz="2000" b="1" spc="-25" dirty="0">
                          <a:latin typeface="Calibri"/>
                          <a:cs typeface="Calibri"/>
                        </a:rPr>
                        <a:t> </a:t>
                      </a:r>
                      <a:r>
                        <a:rPr sz="2000" b="1" dirty="0">
                          <a:latin typeface="Calibri"/>
                          <a:cs typeface="Calibri"/>
                        </a:rPr>
                        <a:t>the</a:t>
                      </a:r>
                      <a:r>
                        <a:rPr sz="2000" b="1" spc="-30" dirty="0">
                          <a:latin typeface="Calibri"/>
                          <a:cs typeface="Calibri"/>
                        </a:rPr>
                        <a:t> </a:t>
                      </a:r>
                      <a:r>
                        <a:rPr sz="2000" b="1" spc="-10" dirty="0">
                          <a:latin typeface="Calibri"/>
                          <a:cs typeface="Calibri"/>
                        </a:rPr>
                        <a:t>disease</a:t>
                      </a:r>
                      <a:endParaRPr sz="2000">
                        <a:latin typeface="Calibri"/>
                        <a:cs typeface="Calibri"/>
                      </a:endParaRPr>
                    </a:p>
                  </a:txBody>
                  <a:tcPr marL="0" marR="0" marT="0" marB="0"/>
                </a:tc>
                <a:tc>
                  <a:txBody>
                    <a:bodyPr/>
                    <a:lstStyle/>
                    <a:p>
                      <a:pPr marL="942975" indent="-285750">
                        <a:lnSpc>
                          <a:spcPts val="2305"/>
                        </a:lnSpc>
                        <a:buFont typeface="Wingdings"/>
                        <a:buChar char=""/>
                        <a:tabLst>
                          <a:tab pos="942975" algn="l"/>
                        </a:tabLst>
                      </a:pPr>
                      <a:r>
                        <a:rPr sz="2000" b="1" dirty="0">
                          <a:latin typeface="Cambria"/>
                          <a:cs typeface="Cambria"/>
                        </a:rPr>
                        <a:t>risk</a:t>
                      </a:r>
                      <a:r>
                        <a:rPr sz="2000" b="1" spc="-45" dirty="0">
                          <a:latin typeface="Cambria"/>
                          <a:cs typeface="Cambria"/>
                        </a:rPr>
                        <a:t> </a:t>
                      </a:r>
                      <a:r>
                        <a:rPr sz="2000" b="1" dirty="0">
                          <a:latin typeface="Cambria"/>
                          <a:cs typeface="Cambria"/>
                        </a:rPr>
                        <a:t>of</a:t>
                      </a:r>
                      <a:r>
                        <a:rPr sz="2000" b="1" spc="-40" dirty="0">
                          <a:latin typeface="Cambria"/>
                          <a:cs typeface="Cambria"/>
                        </a:rPr>
                        <a:t> </a:t>
                      </a:r>
                      <a:r>
                        <a:rPr sz="2000" b="1" spc="-10" dirty="0">
                          <a:latin typeface="Cambria"/>
                          <a:cs typeface="Cambria"/>
                        </a:rPr>
                        <a:t>adverse</a:t>
                      </a:r>
                      <a:r>
                        <a:rPr sz="2000" b="1" spc="-45" dirty="0">
                          <a:latin typeface="Cambria"/>
                          <a:cs typeface="Cambria"/>
                        </a:rPr>
                        <a:t> </a:t>
                      </a:r>
                      <a:r>
                        <a:rPr sz="2000" b="1" spc="-10" dirty="0">
                          <a:latin typeface="Cambria"/>
                          <a:cs typeface="Cambria"/>
                        </a:rPr>
                        <a:t>events,</a:t>
                      </a:r>
                      <a:endParaRPr sz="2000">
                        <a:latin typeface="Cambria"/>
                        <a:cs typeface="Cambria"/>
                      </a:endParaRPr>
                    </a:p>
                    <a:p>
                      <a:pPr marL="942975" indent="-285750">
                        <a:lnSpc>
                          <a:spcPct val="100000"/>
                        </a:lnSpc>
                        <a:spcBef>
                          <a:spcPts val="1680"/>
                        </a:spcBef>
                        <a:buFont typeface="Wingdings"/>
                        <a:buChar char=""/>
                        <a:tabLst>
                          <a:tab pos="942975" algn="l"/>
                        </a:tabLst>
                      </a:pPr>
                      <a:r>
                        <a:rPr sz="2000" b="1" dirty="0">
                          <a:latin typeface="Calibri"/>
                          <a:cs typeface="Calibri"/>
                        </a:rPr>
                        <a:t>patient</a:t>
                      </a:r>
                      <a:r>
                        <a:rPr sz="2000" b="1" spc="-65" dirty="0">
                          <a:latin typeface="Calibri"/>
                          <a:cs typeface="Calibri"/>
                        </a:rPr>
                        <a:t> </a:t>
                      </a:r>
                      <a:r>
                        <a:rPr sz="2000" b="1" spc="-10" dirty="0">
                          <a:latin typeface="Calibri"/>
                          <a:cs typeface="Calibri"/>
                        </a:rPr>
                        <a:t>preference,</a:t>
                      </a:r>
                      <a:endParaRPr sz="2000">
                        <a:latin typeface="Calibri"/>
                        <a:cs typeface="Calibri"/>
                      </a:endParaRPr>
                    </a:p>
                  </a:txBody>
                  <a:tcPr marL="0" marR="0" marT="0" marB="0"/>
                </a:tc>
                <a:extLst>
                  <a:ext uri="{0D108BD9-81ED-4DB2-BD59-A6C34878D82A}">
                    <a16:rowId xmlns:a16="http://schemas.microsoft.com/office/drawing/2014/main" val="10000"/>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74930" rIns="0" bIns="0" rtlCol="0">
            <a:spAutoFit/>
          </a:bodyPr>
          <a:lstStyle/>
          <a:p>
            <a:pPr marL="895350">
              <a:lnSpc>
                <a:spcPct val="100000"/>
              </a:lnSpc>
              <a:spcBef>
                <a:spcPts val="590"/>
              </a:spcBef>
            </a:pPr>
            <a:r>
              <a:rPr sz="3600" dirty="0">
                <a:solidFill>
                  <a:srgbClr val="FFFFFF"/>
                </a:solidFill>
                <a:latin typeface="Arial"/>
                <a:cs typeface="Arial"/>
              </a:rPr>
              <a:t>Treatment</a:t>
            </a:r>
            <a:r>
              <a:rPr sz="3600" spc="-65" dirty="0">
                <a:solidFill>
                  <a:srgbClr val="FFFFFF"/>
                </a:solidFill>
                <a:latin typeface="Arial"/>
                <a:cs typeface="Arial"/>
              </a:rPr>
              <a:t> </a:t>
            </a:r>
            <a:r>
              <a:rPr sz="3600" dirty="0">
                <a:solidFill>
                  <a:srgbClr val="FFFFFF"/>
                </a:solidFill>
                <a:latin typeface="Arial"/>
                <a:cs typeface="Arial"/>
              </a:rPr>
              <a:t>regimen</a:t>
            </a:r>
            <a:r>
              <a:rPr sz="3600" spc="-60" dirty="0">
                <a:solidFill>
                  <a:srgbClr val="FFFFFF"/>
                </a:solidFill>
                <a:latin typeface="Arial"/>
                <a:cs typeface="Arial"/>
              </a:rPr>
              <a:t> </a:t>
            </a:r>
            <a:r>
              <a:rPr sz="3600" dirty="0">
                <a:solidFill>
                  <a:srgbClr val="FFFFFF"/>
                </a:solidFill>
                <a:latin typeface="Arial"/>
                <a:cs typeface="Arial"/>
              </a:rPr>
              <a:t>for</a:t>
            </a:r>
            <a:r>
              <a:rPr sz="3600" spc="-60" dirty="0">
                <a:solidFill>
                  <a:srgbClr val="FFFFFF"/>
                </a:solidFill>
                <a:latin typeface="Arial"/>
                <a:cs typeface="Arial"/>
              </a:rPr>
              <a:t> </a:t>
            </a:r>
            <a:r>
              <a:rPr sz="3600" spc="-30" dirty="0">
                <a:solidFill>
                  <a:srgbClr val="FFFFFF"/>
                </a:solidFill>
                <a:latin typeface="Arial"/>
                <a:cs typeface="Arial"/>
              </a:rPr>
              <a:t>drug-</a:t>
            </a:r>
            <a:r>
              <a:rPr sz="3600" dirty="0">
                <a:solidFill>
                  <a:srgbClr val="FFFFFF"/>
                </a:solidFill>
                <a:latin typeface="Arial"/>
                <a:cs typeface="Arial"/>
              </a:rPr>
              <a:t>resistant</a:t>
            </a:r>
            <a:r>
              <a:rPr sz="3600" spc="-60" dirty="0">
                <a:solidFill>
                  <a:srgbClr val="FFFFFF"/>
                </a:solidFill>
                <a:latin typeface="Arial"/>
                <a:cs typeface="Arial"/>
              </a:rPr>
              <a:t> </a:t>
            </a:r>
            <a:r>
              <a:rPr sz="3600" spc="-25" dirty="0">
                <a:solidFill>
                  <a:srgbClr val="FFFFFF"/>
                </a:solidFill>
                <a:latin typeface="Arial"/>
                <a:cs typeface="Arial"/>
              </a:rPr>
              <a:t>TB</a:t>
            </a:r>
            <a:endParaRPr sz="3600">
              <a:latin typeface="Arial"/>
              <a:cs typeface="Arial"/>
            </a:endParaRPr>
          </a:p>
        </p:txBody>
      </p:sp>
      <p:sp>
        <p:nvSpPr>
          <p:cNvPr id="3" name="object 3"/>
          <p:cNvSpPr txBox="1"/>
          <p:nvPr/>
        </p:nvSpPr>
        <p:spPr>
          <a:xfrm>
            <a:off x="307340" y="1633473"/>
            <a:ext cx="8743315" cy="2407710"/>
          </a:xfrm>
          <a:prstGeom prst="rect">
            <a:avLst/>
          </a:prstGeom>
        </p:spPr>
        <p:txBody>
          <a:bodyPr vert="horz" wrap="square" lIns="0" tIns="12065" rIns="0" bIns="0" rtlCol="0">
            <a:spAutoFit/>
          </a:bodyPr>
          <a:lstStyle/>
          <a:p>
            <a:pPr marL="3074670">
              <a:lnSpc>
                <a:spcPct val="100000"/>
              </a:lnSpc>
              <a:spcBef>
                <a:spcPts val="95"/>
              </a:spcBef>
            </a:pPr>
            <a:endParaRPr lang="en-IN" sz="2200" spc="-10" dirty="0">
              <a:latin typeface="Cambria"/>
              <a:cs typeface="Cambria"/>
            </a:endParaRPr>
          </a:p>
          <a:p>
            <a:pPr marL="3074670">
              <a:lnSpc>
                <a:spcPct val="100000"/>
              </a:lnSpc>
              <a:spcBef>
                <a:spcPts val="95"/>
              </a:spcBef>
            </a:pPr>
            <a:r>
              <a:rPr sz="2200" spc="-10" dirty="0">
                <a:latin typeface="Cambria"/>
                <a:cs typeface="Cambria"/>
              </a:rPr>
              <a:t>Treatment</a:t>
            </a:r>
            <a:r>
              <a:rPr sz="2200" spc="-35" dirty="0">
                <a:latin typeface="Cambria"/>
                <a:cs typeface="Cambria"/>
              </a:rPr>
              <a:t> </a:t>
            </a:r>
            <a:r>
              <a:rPr sz="2200" spc="-10" dirty="0">
                <a:latin typeface="Cambria"/>
                <a:cs typeface="Cambria"/>
              </a:rPr>
              <a:t>regimen</a:t>
            </a:r>
            <a:r>
              <a:rPr sz="2200" spc="-70" dirty="0">
                <a:latin typeface="Cambria"/>
                <a:cs typeface="Cambria"/>
              </a:rPr>
              <a:t> </a:t>
            </a:r>
            <a:r>
              <a:rPr sz="2200" dirty="0">
                <a:latin typeface="Cambria"/>
                <a:cs typeface="Cambria"/>
              </a:rPr>
              <a:t>options</a:t>
            </a:r>
            <a:r>
              <a:rPr sz="2200" spc="-65" dirty="0">
                <a:latin typeface="Cambria"/>
                <a:cs typeface="Cambria"/>
              </a:rPr>
              <a:t> </a:t>
            </a:r>
            <a:r>
              <a:rPr sz="2200" dirty="0">
                <a:latin typeface="Cambria"/>
                <a:cs typeface="Cambria"/>
              </a:rPr>
              <a:t>for</a:t>
            </a:r>
            <a:r>
              <a:rPr sz="2200" spc="-65" dirty="0">
                <a:latin typeface="Cambria"/>
                <a:cs typeface="Cambria"/>
              </a:rPr>
              <a:t> </a:t>
            </a:r>
            <a:r>
              <a:rPr sz="2200" dirty="0">
                <a:latin typeface="Cambria"/>
                <a:cs typeface="Cambria"/>
              </a:rPr>
              <a:t>DR-TB</a:t>
            </a:r>
            <a:r>
              <a:rPr sz="2200" spc="-80" dirty="0">
                <a:latin typeface="Cambria"/>
                <a:cs typeface="Cambria"/>
              </a:rPr>
              <a:t> </a:t>
            </a:r>
            <a:r>
              <a:rPr sz="2200" spc="-10" dirty="0">
                <a:latin typeface="Cambria"/>
                <a:cs typeface="Cambria"/>
              </a:rPr>
              <a:t>includes:</a:t>
            </a:r>
            <a:endParaRPr lang="en-IN" sz="2200" spc="-10" dirty="0">
              <a:latin typeface="Cambria"/>
              <a:cs typeface="Cambria"/>
            </a:endParaRPr>
          </a:p>
          <a:p>
            <a:pPr marL="3074670">
              <a:lnSpc>
                <a:spcPct val="100000"/>
              </a:lnSpc>
              <a:spcBef>
                <a:spcPts val="95"/>
              </a:spcBef>
            </a:pPr>
            <a:endParaRPr sz="2200" dirty="0">
              <a:latin typeface="Cambria"/>
              <a:cs typeface="Cambria"/>
            </a:endParaRPr>
          </a:p>
          <a:p>
            <a:pPr marL="469900" indent="-457200">
              <a:lnSpc>
                <a:spcPct val="100000"/>
              </a:lnSpc>
              <a:buAutoNum type="arabicPeriod"/>
              <a:tabLst>
                <a:tab pos="469265" algn="l"/>
              </a:tabLst>
            </a:pPr>
            <a:r>
              <a:rPr sz="2200" spc="-10" dirty="0">
                <a:latin typeface="Cambria"/>
                <a:cs typeface="Cambria"/>
              </a:rPr>
              <a:t>6-</a:t>
            </a:r>
            <a:r>
              <a:rPr sz="2200" dirty="0">
                <a:latin typeface="Cambria"/>
                <a:cs typeface="Cambria"/>
              </a:rPr>
              <a:t>9</a:t>
            </a:r>
            <a:r>
              <a:rPr sz="2200" spc="-75" dirty="0">
                <a:latin typeface="Cambria"/>
                <a:cs typeface="Cambria"/>
              </a:rPr>
              <a:t> </a:t>
            </a:r>
            <a:r>
              <a:rPr sz="2200" dirty="0">
                <a:latin typeface="Cambria"/>
                <a:cs typeface="Cambria"/>
              </a:rPr>
              <a:t>months</a:t>
            </a:r>
            <a:r>
              <a:rPr sz="2200" spc="-75" dirty="0">
                <a:latin typeface="Cambria"/>
                <a:cs typeface="Cambria"/>
              </a:rPr>
              <a:t> </a:t>
            </a:r>
            <a:r>
              <a:rPr sz="2200" dirty="0">
                <a:latin typeface="Cambria"/>
                <a:cs typeface="Cambria"/>
              </a:rPr>
              <a:t>BPaLM</a:t>
            </a:r>
            <a:r>
              <a:rPr sz="2200" spc="-35" dirty="0">
                <a:latin typeface="Cambria"/>
                <a:cs typeface="Cambria"/>
              </a:rPr>
              <a:t> </a:t>
            </a:r>
            <a:r>
              <a:rPr sz="2200" dirty="0">
                <a:latin typeface="Cambria"/>
                <a:cs typeface="Cambria"/>
              </a:rPr>
              <a:t>shorter</a:t>
            </a:r>
            <a:r>
              <a:rPr sz="2200" spc="-55" dirty="0">
                <a:latin typeface="Cambria"/>
                <a:cs typeface="Cambria"/>
              </a:rPr>
              <a:t> </a:t>
            </a:r>
            <a:r>
              <a:rPr sz="2200" dirty="0">
                <a:latin typeface="Cambria"/>
                <a:cs typeface="Cambria"/>
              </a:rPr>
              <a:t>oral</a:t>
            </a:r>
            <a:r>
              <a:rPr sz="2200" spc="-65" dirty="0">
                <a:latin typeface="Cambria"/>
                <a:cs typeface="Cambria"/>
              </a:rPr>
              <a:t> </a:t>
            </a:r>
            <a:r>
              <a:rPr sz="2200" spc="-10" dirty="0">
                <a:latin typeface="Cambria"/>
                <a:cs typeface="Cambria"/>
              </a:rPr>
              <a:t>regimen.</a:t>
            </a:r>
            <a:endParaRPr lang="en-IN" sz="2200" dirty="0">
              <a:latin typeface="Cambria"/>
              <a:cs typeface="Cambria"/>
            </a:endParaRPr>
          </a:p>
          <a:p>
            <a:pPr marL="469900" indent="-457200">
              <a:lnSpc>
                <a:spcPct val="100000"/>
              </a:lnSpc>
              <a:buAutoNum type="arabicPeriod"/>
              <a:tabLst>
                <a:tab pos="469265" algn="l"/>
              </a:tabLst>
            </a:pPr>
            <a:r>
              <a:rPr sz="2200" spc="-10" dirty="0">
                <a:latin typeface="Cambria"/>
                <a:cs typeface="Cambria"/>
              </a:rPr>
              <a:t>9-</a:t>
            </a:r>
            <a:r>
              <a:rPr sz="2200" dirty="0">
                <a:latin typeface="Cambria"/>
                <a:cs typeface="Cambria"/>
              </a:rPr>
              <a:t>11</a:t>
            </a:r>
            <a:r>
              <a:rPr sz="2200" spc="-50" dirty="0">
                <a:latin typeface="Cambria"/>
                <a:cs typeface="Cambria"/>
              </a:rPr>
              <a:t> </a:t>
            </a:r>
            <a:r>
              <a:rPr sz="2200" dirty="0">
                <a:latin typeface="Cambria"/>
                <a:cs typeface="Cambria"/>
              </a:rPr>
              <a:t>months</a:t>
            </a:r>
            <a:r>
              <a:rPr sz="2200" spc="-20" dirty="0">
                <a:latin typeface="Cambria"/>
                <a:cs typeface="Cambria"/>
              </a:rPr>
              <a:t> </a:t>
            </a:r>
            <a:r>
              <a:rPr sz="2200" dirty="0">
                <a:latin typeface="Cambria"/>
                <a:cs typeface="Cambria"/>
              </a:rPr>
              <a:t>shorter</a:t>
            </a:r>
            <a:r>
              <a:rPr sz="2200" spc="-20" dirty="0">
                <a:latin typeface="Cambria"/>
                <a:cs typeface="Cambria"/>
              </a:rPr>
              <a:t> </a:t>
            </a:r>
            <a:r>
              <a:rPr sz="2200" dirty="0">
                <a:latin typeface="Cambria"/>
                <a:cs typeface="Cambria"/>
              </a:rPr>
              <a:t>oral</a:t>
            </a:r>
            <a:r>
              <a:rPr sz="2200" spc="-25" dirty="0">
                <a:latin typeface="Cambria"/>
                <a:cs typeface="Cambria"/>
              </a:rPr>
              <a:t> </a:t>
            </a:r>
            <a:r>
              <a:rPr sz="2200" spc="-20" dirty="0">
                <a:latin typeface="Cambria"/>
                <a:cs typeface="Cambria"/>
              </a:rPr>
              <a:t>MDR/RR-</a:t>
            </a:r>
            <a:r>
              <a:rPr sz="2200" dirty="0">
                <a:latin typeface="Cambria"/>
                <a:cs typeface="Cambria"/>
              </a:rPr>
              <a:t>TB</a:t>
            </a:r>
            <a:r>
              <a:rPr sz="2200" spc="-50" dirty="0">
                <a:latin typeface="Cambria"/>
                <a:cs typeface="Cambria"/>
              </a:rPr>
              <a:t> </a:t>
            </a:r>
            <a:r>
              <a:rPr sz="2200" spc="-10" dirty="0">
                <a:latin typeface="Cambria"/>
                <a:cs typeface="Cambria"/>
              </a:rPr>
              <a:t>regimen</a:t>
            </a:r>
            <a:endParaRPr lang="en-IN" sz="2200" dirty="0">
              <a:latin typeface="Cambria"/>
              <a:cs typeface="Cambria"/>
            </a:endParaRPr>
          </a:p>
          <a:p>
            <a:pPr marL="469900" indent="-457200">
              <a:lnSpc>
                <a:spcPct val="100000"/>
              </a:lnSpc>
              <a:buAutoNum type="arabicPeriod"/>
              <a:tabLst>
                <a:tab pos="469265" algn="l"/>
              </a:tabLst>
            </a:pPr>
            <a:r>
              <a:rPr sz="2200" spc="-10" dirty="0">
                <a:latin typeface="Cambria"/>
                <a:cs typeface="Cambria"/>
              </a:rPr>
              <a:t>18-</a:t>
            </a:r>
            <a:r>
              <a:rPr sz="2200" dirty="0">
                <a:latin typeface="Cambria"/>
                <a:cs typeface="Cambria"/>
              </a:rPr>
              <a:t>20</a:t>
            </a:r>
            <a:r>
              <a:rPr sz="2200" spc="-55" dirty="0">
                <a:latin typeface="Cambria"/>
                <a:cs typeface="Cambria"/>
              </a:rPr>
              <a:t> </a:t>
            </a:r>
            <a:r>
              <a:rPr sz="2200" dirty="0">
                <a:latin typeface="Cambria"/>
                <a:cs typeface="Cambria"/>
              </a:rPr>
              <a:t>months</a:t>
            </a:r>
            <a:r>
              <a:rPr sz="2200" spc="-25" dirty="0">
                <a:latin typeface="Cambria"/>
                <a:cs typeface="Cambria"/>
              </a:rPr>
              <a:t> </a:t>
            </a:r>
            <a:r>
              <a:rPr sz="2200" dirty="0">
                <a:latin typeface="Cambria"/>
                <a:cs typeface="Cambria"/>
              </a:rPr>
              <a:t>longer</a:t>
            </a:r>
            <a:r>
              <a:rPr sz="2200" spc="-40" dirty="0">
                <a:latin typeface="Cambria"/>
                <a:cs typeface="Cambria"/>
              </a:rPr>
              <a:t> </a:t>
            </a:r>
            <a:r>
              <a:rPr sz="2200" dirty="0">
                <a:latin typeface="Cambria"/>
                <a:cs typeface="Cambria"/>
              </a:rPr>
              <a:t>oral</a:t>
            </a:r>
            <a:r>
              <a:rPr sz="2200" spc="-40" dirty="0">
                <a:latin typeface="Cambria"/>
                <a:cs typeface="Cambria"/>
              </a:rPr>
              <a:t> </a:t>
            </a:r>
            <a:r>
              <a:rPr sz="2200" dirty="0">
                <a:latin typeface="Cambria"/>
                <a:cs typeface="Cambria"/>
              </a:rPr>
              <a:t>M/XDR</a:t>
            </a:r>
            <a:r>
              <a:rPr sz="2200" spc="-35" dirty="0">
                <a:latin typeface="Cambria"/>
                <a:cs typeface="Cambria"/>
              </a:rPr>
              <a:t> </a:t>
            </a:r>
            <a:r>
              <a:rPr sz="2200" spc="-70" dirty="0">
                <a:latin typeface="Cambria"/>
                <a:cs typeface="Cambria"/>
              </a:rPr>
              <a:t>–TB</a:t>
            </a:r>
            <a:r>
              <a:rPr sz="2200" spc="-35" dirty="0">
                <a:latin typeface="Cambria"/>
                <a:cs typeface="Cambria"/>
              </a:rPr>
              <a:t> </a:t>
            </a:r>
            <a:r>
              <a:rPr sz="2200" spc="-10" dirty="0">
                <a:latin typeface="Cambria"/>
                <a:cs typeface="Cambria"/>
              </a:rPr>
              <a:t>regimen</a:t>
            </a:r>
            <a:endParaRPr lang="en-IN" sz="2200" dirty="0">
              <a:latin typeface="Cambria"/>
              <a:cs typeface="Cambria"/>
            </a:endParaRPr>
          </a:p>
          <a:p>
            <a:pPr marL="469900" indent="-457200">
              <a:lnSpc>
                <a:spcPct val="100000"/>
              </a:lnSpc>
              <a:buAutoNum type="arabicPeriod"/>
              <a:tabLst>
                <a:tab pos="469265" algn="l"/>
              </a:tabLst>
            </a:pPr>
            <a:r>
              <a:rPr sz="2200" spc="-10" dirty="0">
                <a:latin typeface="Cambria"/>
                <a:cs typeface="Cambria"/>
              </a:rPr>
              <a:t>6-</a:t>
            </a:r>
            <a:r>
              <a:rPr sz="2200" dirty="0">
                <a:latin typeface="Cambria"/>
                <a:cs typeface="Cambria"/>
              </a:rPr>
              <a:t>9</a:t>
            </a:r>
            <a:r>
              <a:rPr sz="2200" spc="-40" dirty="0">
                <a:latin typeface="Cambria"/>
                <a:cs typeface="Cambria"/>
              </a:rPr>
              <a:t> </a:t>
            </a:r>
            <a:r>
              <a:rPr sz="2200" dirty="0">
                <a:latin typeface="Cambria"/>
                <a:cs typeface="Cambria"/>
              </a:rPr>
              <a:t>months</a:t>
            </a:r>
            <a:r>
              <a:rPr sz="2200" spc="-30" dirty="0">
                <a:latin typeface="Cambria"/>
                <a:cs typeface="Cambria"/>
              </a:rPr>
              <a:t> </a:t>
            </a:r>
            <a:r>
              <a:rPr sz="2200" dirty="0">
                <a:latin typeface="Cambria"/>
                <a:cs typeface="Cambria"/>
              </a:rPr>
              <a:t>H</a:t>
            </a:r>
            <a:r>
              <a:rPr sz="2200" spc="-25" dirty="0">
                <a:latin typeface="Cambria"/>
                <a:cs typeface="Cambria"/>
              </a:rPr>
              <a:t> </a:t>
            </a:r>
            <a:r>
              <a:rPr sz="2200" dirty="0">
                <a:latin typeface="Cambria"/>
                <a:cs typeface="Cambria"/>
              </a:rPr>
              <a:t>mono/</a:t>
            </a:r>
            <a:r>
              <a:rPr sz="2200" spc="-35" dirty="0">
                <a:latin typeface="Cambria"/>
                <a:cs typeface="Cambria"/>
              </a:rPr>
              <a:t> </a:t>
            </a:r>
            <a:r>
              <a:rPr sz="2200" dirty="0">
                <a:latin typeface="Cambria"/>
                <a:cs typeface="Cambria"/>
              </a:rPr>
              <a:t>poly</a:t>
            </a:r>
            <a:r>
              <a:rPr sz="2200" spc="-20" dirty="0">
                <a:latin typeface="Cambria"/>
                <a:cs typeface="Cambria"/>
              </a:rPr>
              <a:t> </a:t>
            </a:r>
            <a:r>
              <a:rPr sz="2200" spc="-10" dirty="0">
                <a:latin typeface="Cambria"/>
                <a:cs typeface="Cambria"/>
              </a:rPr>
              <a:t>DR-</a:t>
            </a:r>
            <a:r>
              <a:rPr sz="2200" dirty="0">
                <a:latin typeface="Cambria"/>
                <a:cs typeface="Cambria"/>
              </a:rPr>
              <a:t>TB</a:t>
            </a:r>
            <a:r>
              <a:rPr sz="2200" spc="-45" dirty="0">
                <a:latin typeface="Cambria"/>
                <a:cs typeface="Cambria"/>
              </a:rPr>
              <a:t> </a:t>
            </a:r>
            <a:r>
              <a:rPr sz="2200" spc="-10" dirty="0">
                <a:latin typeface="Cambria"/>
                <a:cs typeface="Cambria"/>
              </a:rPr>
              <a:t>regimen.</a:t>
            </a:r>
            <a:endParaRPr sz="2200" dirty="0">
              <a:latin typeface="Cambria"/>
              <a:cs typeface="Cambri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74930" rIns="0" bIns="0" rtlCol="0">
            <a:spAutoFit/>
          </a:bodyPr>
          <a:lstStyle/>
          <a:p>
            <a:pPr marL="635" algn="ctr">
              <a:lnSpc>
                <a:spcPct val="100000"/>
              </a:lnSpc>
              <a:spcBef>
                <a:spcPts val="590"/>
              </a:spcBef>
            </a:pPr>
            <a:r>
              <a:rPr sz="3600" dirty="0">
                <a:solidFill>
                  <a:srgbClr val="FFFFFF"/>
                </a:solidFill>
                <a:latin typeface="Arial"/>
                <a:cs typeface="Arial"/>
              </a:rPr>
              <a:t>MDR/RR-</a:t>
            </a:r>
            <a:r>
              <a:rPr sz="3600" spc="-114" dirty="0">
                <a:solidFill>
                  <a:srgbClr val="FFFFFF"/>
                </a:solidFill>
                <a:latin typeface="Arial"/>
                <a:cs typeface="Arial"/>
              </a:rPr>
              <a:t> </a:t>
            </a:r>
            <a:r>
              <a:rPr sz="3600" dirty="0">
                <a:solidFill>
                  <a:srgbClr val="FFFFFF"/>
                </a:solidFill>
                <a:latin typeface="Arial"/>
                <a:cs typeface="Arial"/>
              </a:rPr>
              <a:t>TB</a:t>
            </a:r>
            <a:r>
              <a:rPr sz="3600" spc="-95" dirty="0">
                <a:solidFill>
                  <a:srgbClr val="FFFFFF"/>
                </a:solidFill>
                <a:latin typeface="Arial"/>
                <a:cs typeface="Arial"/>
              </a:rPr>
              <a:t> </a:t>
            </a:r>
            <a:r>
              <a:rPr sz="3600" spc="-10" dirty="0">
                <a:solidFill>
                  <a:srgbClr val="FFFFFF"/>
                </a:solidFill>
                <a:latin typeface="Arial"/>
                <a:cs typeface="Arial"/>
              </a:rPr>
              <a:t>Regimens</a:t>
            </a:r>
            <a:endParaRPr sz="3600">
              <a:latin typeface="Arial"/>
              <a:cs typeface="Arial"/>
            </a:endParaRPr>
          </a:p>
        </p:txBody>
      </p:sp>
      <p:sp>
        <p:nvSpPr>
          <p:cNvPr id="3" name="object 3"/>
          <p:cNvSpPr txBox="1"/>
          <p:nvPr/>
        </p:nvSpPr>
        <p:spPr>
          <a:xfrm>
            <a:off x="193039" y="1332941"/>
            <a:ext cx="11441430" cy="4934043"/>
          </a:xfrm>
          <a:prstGeom prst="rect">
            <a:avLst/>
          </a:prstGeom>
        </p:spPr>
        <p:txBody>
          <a:bodyPr vert="horz" wrap="square" lIns="0" tIns="12065" rIns="0" bIns="0" rtlCol="0">
            <a:spAutoFit/>
          </a:bodyPr>
          <a:lstStyle/>
          <a:p>
            <a:pPr marL="240665" indent="-227965">
              <a:lnSpc>
                <a:spcPct val="100000"/>
              </a:lnSpc>
              <a:spcBef>
                <a:spcPts val="95"/>
              </a:spcBef>
              <a:buFont typeface="Arial MT"/>
              <a:buChar char="•"/>
              <a:tabLst>
                <a:tab pos="240665" algn="l"/>
              </a:tabLst>
            </a:pPr>
            <a:endParaRPr lang="en-IN" sz="2200" dirty="0">
              <a:latin typeface="Cambria"/>
              <a:cs typeface="Cambria"/>
            </a:endParaRPr>
          </a:p>
          <a:p>
            <a:pPr marL="240665" indent="-227965">
              <a:lnSpc>
                <a:spcPct val="100000"/>
              </a:lnSpc>
              <a:spcBef>
                <a:spcPts val="95"/>
              </a:spcBef>
              <a:buFont typeface="Arial MT"/>
              <a:buChar char="•"/>
              <a:tabLst>
                <a:tab pos="240665" algn="l"/>
              </a:tabLst>
            </a:pPr>
            <a:endParaRPr lang="en-IN" sz="2200" dirty="0">
              <a:latin typeface="Cambria"/>
              <a:cs typeface="Cambria"/>
            </a:endParaRPr>
          </a:p>
          <a:p>
            <a:pPr marL="240665" indent="-227965">
              <a:lnSpc>
                <a:spcPct val="100000"/>
              </a:lnSpc>
              <a:spcBef>
                <a:spcPts val="95"/>
              </a:spcBef>
              <a:buFont typeface="Arial MT"/>
              <a:buChar char="•"/>
              <a:tabLst>
                <a:tab pos="240665" algn="l"/>
              </a:tabLst>
            </a:pPr>
            <a:r>
              <a:rPr sz="2200" dirty="0">
                <a:latin typeface="Cambria"/>
                <a:cs typeface="Cambria"/>
              </a:rPr>
              <a:t>In</a:t>
            </a:r>
            <a:r>
              <a:rPr sz="2200" spc="-60" dirty="0">
                <a:latin typeface="Cambria"/>
                <a:cs typeface="Cambria"/>
              </a:rPr>
              <a:t> </a:t>
            </a:r>
            <a:r>
              <a:rPr sz="2200" dirty="0">
                <a:latin typeface="Cambria"/>
                <a:cs typeface="Cambria"/>
              </a:rPr>
              <a:t>accordance</a:t>
            </a:r>
            <a:r>
              <a:rPr sz="2200" spc="-20" dirty="0">
                <a:latin typeface="Cambria"/>
                <a:cs typeface="Cambria"/>
              </a:rPr>
              <a:t> </a:t>
            </a:r>
            <a:r>
              <a:rPr sz="2200" dirty="0">
                <a:latin typeface="Cambria"/>
                <a:cs typeface="Cambria"/>
              </a:rPr>
              <a:t>with</a:t>
            </a:r>
            <a:r>
              <a:rPr sz="2200" spc="-50" dirty="0">
                <a:latin typeface="Cambria"/>
                <a:cs typeface="Cambria"/>
              </a:rPr>
              <a:t> </a:t>
            </a:r>
            <a:r>
              <a:rPr sz="2200" dirty="0">
                <a:latin typeface="Cambria"/>
                <a:cs typeface="Cambria"/>
              </a:rPr>
              <a:t>the</a:t>
            </a:r>
            <a:r>
              <a:rPr sz="2200" spc="-55" dirty="0">
                <a:latin typeface="Cambria"/>
                <a:cs typeface="Cambria"/>
              </a:rPr>
              <a:t> </a:t>
            </a:r>
            <a:r>
              <a:rPr sz="2200" dirty="0">
                <a:latin typeface="Cambria"/>
                <a:cs typeface="Cambria"/>
              </a:rPr>
              <a:t>latest</a:t>
            </a:r>
            <a:r>
              <a:rPr sz="2200" spc="-15" dirty="0">
                <a:latin typeface="Cambria"/>
                <a:cs typeface="Cambria"/>
              </a:rPr>
              <a:t> </a:t>
            </a:r>
            <a:r>
              <a:rPr sz="2200" spc="-10" dirty="0">
                <a:latin typeface="Cambria"/>
                <a:cs typeface="Cambria"/>
              </a:rPr>
              <a:t>recommendations,</a:t>
            </a:r>
            <a:r>
              <a:rPr sz="2200" spc="-20" dirty="0">
                <a:latin typeface="Cambria"/>
                <a:cs typeface="Cambria"/>
              </a:rPr>
              <a:t> </a:t>
            </a:r>
            <a:r>
              <a:rPr sz="2200" spc="-10" dirty="0">
                <a:latin typeface="Cambria"/>
                <a:cs typeface="Cambria"/>
              </a:rPr>
              <a:t>MDR/RR-</a:t>
            </a:r>
            <a:r>
              <a:rPr sz="2200" dirty="0">
                <a:latin typeface="Cambria"/>
                <a:cs typeface="Cambria"/>
              </a:rPr>
              <a:t>TB</a:t>
            </a:r>
            <a:r>
              <a:rPr sz="2200" spc="-55" dirty="0">
                <a:latin typeface="Cambria"/>
                <a:cs typeface="Cambria"/>
              </a:rPr>
              <a:t> </a:t>
            </a:r>
            <a:r>
              <a:rPr sz="2200" dirty="0">
                <a:latin typeface="Cambria"/>
                <a:cs typeface="Cambria"/>
              </a:rPr>
              <a:t>patients</a:t>
            </a:r>
            <a:r>
              <a:rPr sz="2200" spc="-20" dirty="0">
                <a:latin typeface="Cambria"/>
                <a:cs typeface="Cambria"/>
              </a:rPr>
              <a:t> </a:t>
            </a:r>
            <a:r>
              <a:rPr sz="2200" dirty="0">
                <a:latin typeface="Cambria"/>
                <a:cs typeface="Cambria"/>
              </a:rPr>
              <a:t>are</a:t>
            </a:r>
            <a:r>
              <a:rPr sz="2200" spc="-45" dirty="0">
                <a:latin typeface="Cambria"/>
                <a:cs typeface="Cambria"/>
              </a:rPr>
              <a:t> </a:t>
            </a:r>
            <a:r>
              <a:rPr sz="2200" dirty="0">
                <a:latin typeface="Cambria"/>
                <a:cs typeface="Cambria"/>
              </a:rPr>
              <a:t>to</a:t>
            </a:r>
            <a:r>
              <a:rPr sz="2200" spc="-35" dirty="0">
                <a:latin typeface="Cambria"/>
                <a:cs typeface="Cambria"/>
              </a:rPr>
              <a:t> </a:t>
            </a:r>
            <a:r>
              <a:rPr sz="2200" dirty="0">
                <a:latin typeface="Cambria"/>
                <a:cs typeface="Cambria"/>
              </a:rPr>
              <a:t>be</a:t>
            </a:r>
            <a:r>
              <a:rPr sz="2200" spc="-55" dirty="0">
                <a:latin typeface="Cambria"/>
                <a:cs typeface="Cambria"/>
              </a:rPr>
              <a:t> </a:t>
            </a:r>
            <a:r>
              <a:rPr sz="2200" dirty="0">
                <a:latin typeface="Cambria"/>
                <a:cs typeface="Cambria"/>
              </a:rPr>
              <a:t>offered</a:t>
            </a:r>
            <a:r>
              <a:rPr sz="2200" spc="-40" dirty="0">
                <a:latin typeface="Cambria"/>
                <a:cs typeface="Cambria"/>
              </a:rPr>
              <a:t> </a:t>
            </a:r>
            <a:r>
              <a:rPr sz="2200" dirty="0">
                <a:latin typeface="Cambria"/>
                <a:cs typeface="Cambria"/>
              </a:rPr>
              <a:t>one</a:t>
            </a:r>
            <a:r>
              <a:rPr sz="2200" spc="-55" dirty="0">
                <a:latin typeface="Cambria"/>
                <a:cs typeface="Cambria"/>
              </a:rPr>
              <a:t> </a:t>
            </a:r>
            <a:r>
              <a:rPr sz="2200" spc="-25" dirty="0">
                <a:latin typeface="Cambria"/>
                <a:cs typeface="Cambria"/>
              </a:rPr>
              <a:t>of</a:t>
            </a:r>
            <a:endParaRPr sz="2200" dirty="0">
              <a:latin typeface="Cambria"/>
              <a:cs typeface="Cambria"/>
            </a:endParaRPr>
          </a:p>
          <a:p>
            <a:pPr>
              <a:lnSpc>
                <a:spcPct val="100000"/>
              </a:lnSpc>
              <a:spcBef>
                <a:spcPts val="65"/>
              </a:spcBef>
            </a:pPr>
            <a:endParaRPr sz="2200" dirty="0">
              <a:latin typeface="Cambria"/>
              <a:cs typeface="Cambria"/>
            </a:endParaRPr>
          </a:p>
          <a:p>
            <a:pPr marL="241300">
              <a:lnSpc>
                <a:spcPct val="100000"/>
              </a:lnSpc>
            </a:pPr>
            <a:r>
              <a:rPr sz="2200" dirty="0">
                <a:latin typeface="Cambria"/>
                <a:cs typeface="Cambria"/>
              </a:rPr>
              <a:t>the</a:t>
            </a:r>
            <a:r>
              <a:rPr sz="2200" spc="-40" dirty="0">
                <a:latin typeface="Cambria"/>
                <a:cs typeface="Cambria"/>
              </a:rPr>
              <a:t> </a:t>
            </a:r>
            <a:r>
              <a:rPr sz="2200" spc="-10" dirty="0">
                <a:latin typeface="Cambria"/>
                <a:cs typeface="Cambria"/>
              </a:rPr>
              <a:t>MDR/RR-</a:t>
            </a:r>
            <a:r>
              <a:rPr sz="2200" dirty="0">
                <a:latin typeface="Cambria"/>
                <a:cs typeface="Cambria"/>
              </a:rPr>
              <a:t>TB</a:t>
            </a:r>
            <a:r>
              <a:rPr sz="2200" spc="-60" dirty="0">
                <a:latin typeface="Cambria"/>
                <a:cs typeface="Cambria"/>
              </a:rPr>
              <a:t> </a:t>
            </a:r>
            <a:r>
              <a:rPr sz="2200" dirty="0">
                <a:latin typeface="Cambria"/>
                <a:cs typeface="Cambria"/>
              </a:rPr>
              <a:t>regimens</a:t>
            </a:r>
            <a:r>
              <a:rPr sz="2200" spc="-30" dirty="0">
                <a:latin typeface="Cambria"/>
                <a:cs typeface="Cambria"/>
              </a:rPr>
              <a:t> </a:t>
            </a:r>
            <a:r>
              <a:rPr sz="2200" dirty="0">
                <a:latin typeface="Cambria"/>
                <a:cs typeface="Cambria"/>
              </a:rPr>
              <a:t>in</a:t>
            </a:r>
            <a:r>
              <a:rPr sz="2200" spc="-50" dirty="0">
                <a:latin typeface="Cambria"/>
                <a:cs typeface="Cambria"/>
              </a:rPr>
              <a:t> </a:t>
            </a:r>
            <a:r>
              <a:rPr sz="2200" dirty="0">
                <a:latin typeface="Cambria"/>
                <a:cs typeface="Cambria"/>
              </a:rPr>
              <a:t>the</a:t>
            </a:r>
            <a:r>
              <a:rPr sz="2200" spc="-40" dirty="0">
                <a:latin typeface="Cambria"/>
                <a:cs typeface="Cambria"/>
              </a:rPr>
              <a:t> </a:t>
            </a:r>
            <a:r>
              <a:rPr sz="2200" b="1" i="1" spc="-10" dirty="0">
                <a:latin typeface="Cambria"/>
                <a:cs typeface="Cambria"/>
              </a:rPr>
              <a:t>preference </a:t>
            </a:r>
            <a:r>
              <a:rPr sz="2200" b="1" i="1" dirty="0">
                <a:latin typeface="Cambria"/>
                <a:cs typeface="Cambria"/>
              </a:rPr>
              <a:t>of</a:t>
            </a:r>
            <a:r>
              <a:rPr sz="2200" b="1" i="1" spc="-50" dirty="0">
                <a:latin typeface="Cambria"/>
                <a:cs typeface="Cambria"/>
              </a:rPr>
              <a:t> </a:t>
            </a:r>
            <a:r>
              <a:rPr sz="2200" b="1" i="1" dirty="0">
                <a:latin typeface="Cambria"/>
                <a:cs typeface="Cambria"/>
              </a:rPr>
              <a:t>order</a:t>
            </a:r>
            <a:r>
              <a:rPr sz="2200" b="1" i="1" spc="-35" dirty="0">
                <a:latin typeface="Cambria"/>
                <a:cs typeface="Cambria"/>
              </a:rPr>
              <a:t> </a:t>
            </a:r>
            <a:r>
              <a:rPr sz="2200" dirty="0">
                <a:latin typeface="Cambria"/>
                <a:cs typeface="Cambria"/>
              </a:rPr>
              <a:t>as</a:t>
            </a:r>
            <a:r>
              <a:rPr sz="2200" spc="-40" dirty="0">
                <a:latin typeface="Cambria"/>
                <a:cs typeface="Cambria"/>
              </a:rPr>
              <a:t> </a:t>
            </a:r>
            <a:r>
              <a:rPr sz="2200" dirty="0">
                <a:latin typeface="Cambria"/>
                <a:cs typeface="Cambria"/>
              </a:rPr>
              <a:t>per</a:t>
            </a:r>
            <a:r>
              <a:rPr sz="2200" spc="-45" dirty="0">
                <a:latin typeface="Cambria"/>
                <a:cs typeface="Cambria"/>
              </a:rPr>
              <a:t> </a:t>
            </a:r>
            <a:r>
              <a:rPr sz="2200" spc="-10" dirty="0">
                <a:latin typeface="Cambria"/>
                <a:cs typeface="Cambria"/>
              </a:rPr>
              <a:t>integrated</a:t>
            </a:r>
            <a:r>
              <a:rPr sz="2200" spc="-5" dirty="0">
                <a:latin typeface="Cambria"/>
                <a:cs typeface="Cambria"/>
              </a:rPr>
              <a:t> </a:t>
            </a:r>
            <a:r>
              <a:rPr sz="2200" dirty="0">
                <a:latin typeface="Cambria"/>
                <a:cs typeface="Cambria"/>
              </a:rPr>
              <a:t>algorithm</a:t>
            </a:r>
            <a:r>
              <a:rPr sz="2200" spc="-35" dirty="0">
                <a:latin typeface="Cambria"/>
                <a:cs typeface="Cambria"/>
              </a:rPr>
              <a:t> </a:t>
            </a:r>
            <a:r>
              <a:rPr sz="2000" dirty="0">
                <a:latin typeface="Cambria"/>
                <a:cs typeface="Cambria"/>
              </a:rPr>
              <a:t>(based</a:t>
            </a:r>
            <a:r>
              <a:rPr sz="2000" spc="-50" dirty="0">
                <a:latin typeface="Cambria"/>
                <a:cs typeface="Cambria"/>
              </a:rPr>
              <a:t> </a:t>
            </a:r>
            <a:r>
              <a:rPr sz="2000" dirty="0">
                <a:latin typeface="Cambria"/>
                <a:cs typeface="Cambria"/>
              </a:rPr>
              <a:t>on</a:t>
            </a:r>
            <a:r>
              <a:rPr sz="2000" spc="-55" dirty="0">
                <a:latin typeface="Cambria"/>
                <a:cs typeface="Cambria"/>
              </a:rPr>
              <a:t> </a:t>
            </a:r>
            <a:r>
              <a:rPr sz="2000" spc="-25" dirty="0">
                <a:latin typeface="Cambria"/>
                <a:cs typeface="Cambria"/>
              </a:rPr>
              <a:t>the</a:t>
            </a:r>
            <a:endParaRPr sz="2000" dirty="0">
              <a:latin typeface="Cambria"/>
              <a:cs typeface="Cambria"/>
            </a:endParaRPr>
          </a:p>
          <a:p>
            <a:pPr>
              <a:lnSpc>
                <a:spcPct val="100000"/>
              </a:lnSpc>
              <a:spcBef>
                <a:spcPts val="420"/>
              </a:spcBef>
            </a:pPr>
            <a:endParaRPr sz="2200" dirty="0">
              <a:latin typeface="Cambria"/>
              <a:cs typeface="Cambria"/>
            </a:endParaRPr>
          </a:p>
          <a:p>
            <a:pPr marL="241300">
              <a:lnSpc>
                <a:spcPct val="100000"/>
              </a:lnSpc>
            </a:pPr>
            <a:r>
              <a:rPr sz="2000" dirty="0">
                <a:latin typeface="Cambria"/>
                <a:cs typeface="Cambria"/>
              </a:rPr>
              <a:t>eligibility</a:t>
            </a:r>
            <a:r>
              <a:rPr sz="2000" spc="-85" dirty="0">
                <a:latin typeface="Cambria"/>
                <a:cs typeface="Cambria"/>
              </a:rPr>
              <a:t> </a:t>
            </a:r>
            <a:r>
              <a:rPr sz="2000" dirty="0">
                <a:latin typeface="Cambria"/>
                <a:cs typeface="Cambria"/>
              </a:rPr>
              <a:t>criteria)</a:t>
            </a:r>
            <a:r>
              <a:rPr sz="2000" spc="5" dirty="0">
                <a:latin typeface="Cambria"/>
                <a:cs typeface="Cambria"/>
              </a:rPr>
              <a:t> </a:t>
            </a:r>
            <a:r>
              <a:rPr sz="2200" dirty="0">
                <a:latin typeface="Cambria"/>
                <a:cs typeface="Cambria"/>
              </a:rPr>
              <a:t>is</a:t>
            </a:r>
            <a:r>
              <a:rPr sz="2200" spc="-50" dirty="0">
                <a:latin typeface="Cambria"/>
                <a:cs typeface="Cambria"/>
              </a:rPr>
              <a:t> </a:t>
            </a:r>
            <a:r>
              <a:rPr sz="2200" spc="-10" dirty="0">
                <a:latin typeface="Cambria"/>
                <a:cs typeface="Cambria"/>
              </a:rPr>
              <a:t>given</a:t>
            </a:r>
            <a:r>
              <a:rPr sz="2200" spc="-35" dirty="0">
                <a:latin typeface="Cambria"/>
                <a:cs typeface="Cambria"/>
              </a:rPr>
              <a:t> </a:t>
            </a:r>
            <a:r>
              <a:rPr sz="2200" spc="-10" dirty="0">
                <a:latin typeface="Cambria"/>
                <a:cs typeface="Cambria"/>
              </a:rPr>
              <a:t>below:</a:t>
            </a:r>
            <a:endParaRPr sz="2200" dirty="0">
              <a:latin typeface="Cambria"/>
              <a:cs typeface="Cambria"/>
            </a:endParaRPr>
          </a:p>
          <a:p>
            <a:pPr>
              <a:lnSpc>
                <a:spcPct val="100000"/>
              </a:lnSpc>
              <a:spcBef>
                <a:spcPts val="1415"/>
              </a:spcBef>
            </a:pPr>
            <a:endParaRPr sz="2000" dirty="0">
              <a:latin typeface="Cambria"/>
              <a:cs typeface="Cambria"/>
            </a:endParaRPr>
          </a:p>
          <a:p>
            <a:pPr marL="532130" indent="-519430">
              <a:lnSpc>
                <a:spcPct val="100000"/>
              </a:lnSpc>
              <a:buAutoNum type="arabicPeriod"/>
              <a:tabLst>
                <a:tab pos="532130" algn="l"/>
              </a:tabLst>
            </a:pPr>
            <a:r>
              <a:rPr sz="2200" spc="-10" dirty="0">
                <a:latin typeface="Cambria"/>
                <a:cs typeface="Cambria"/>
              </a:rPr>
              <a:t>6-</a:t>
            </a:r>
            <a:r>
              <a:rPr sz="2200" dirty="0">
                <a:latin typeface="Cambria"/>
                <a:cs typeface="Cambria"/>
              </a:rPr>
              <a:t>9</a:t>
            </a:r>
            <a:r>
              <a:rPr sz="2200" spc="-75" dirty="0">
                <a:latin typeface="Cambria"/>
                <a:cs typeface="Cambria"/>
              </a:rPr>
              <a:t> </a:t>
            </a:r>
            <a:r>
              <a:rPr sz="2200" dirty="0">
                <a:latin typeface="Cambria"/>
                <a:cs typeface="Cambria"/>
              </a:rPr>
              <a:t>months</a:t>
            </a:r>
            <a:r>
              <a:rPr sz="2200" spc="-70" dirty="0">
                <a:latin typeface="Cambria"/>
                <a:cs typeface="Cambria"/>
              </a:rPr>
              <a:t> </a:t>
            </a:r>
            <a:r>
              <a:rPr sz="2200" dirty="0">
                <a:latin typeface="Cambria"/>
                <a:cs typeface="Cambria"/>
              </a:rPr>
              <a:t>BPaLM</a:t>
            </a:r>
            <a:r>
              <a:rPr sz="2200" spc="-50" dirty="0">
                <a:latin typeface="Cambria"/>
                <a:cs typeface="Cambria"/>
              </a:rPr>
              <a:t> </a:t>
            </a:r>
            <a:r>
              <a:rPr sz="2200" dirty="0">
                <a:latin typeface="Cambria"/>
                <a:cs typeface="Cambria"/>
              </a:rPr>
              <a:t>shorter</a:t>
            </a:r>
            <a:r>
              <a:rPr sz="2200" spc="-40" dirty="0">
                <a:latin typeface="Cambria"/>
                <a:cs typeface="Cambria"/>
              </a:rPr>
              <a:t> </a:t>
            </a:r>
            <a:r>
              <a:rPr sz="2200" dirty="0">
                <a:latin typeface="Cambria"/>
                <a:cs typeface="Cambria"/>
              </a:rPr>
              <a:t>oral</a:t>
            </a:r>
            <a:r>
              <a:rPr sz="2200" spc="-65" dirty="0">
                <a:latin typeface="Cambria"/>
                <a:cs typeface="Cambria"/>
              </a:rPr>
              <a:t> </a:t>
            </a:r>
            <a:r>
              <a:rPr sz="2200" spc="-10" dirty="0">
                <a:latin typeface="Cambria"/>
                <a:cs typeface="Cambria"/>
              </a:rPr>
              <a:t>regimen.</a:t>
            </a:r>
            <a:endParaRPr sz="2200" dirty="0">
              <a:latin typeface="Cambria"/>
              <a:cs typeface="Cambria"/>
            </a:endParaRPr>
          </a:p>
          <a:p>
            <a:pPr>
              <a:lnSpc>
                <a:spcPct val="100000"/>
              </a:lnSpc>
              <a:spcBef>
                <a:spcPts val="1070"/>
              </a:spcBef>
              <a:buFont typeface="Cambria"/>
              <a:buAutoNum type="arabicPeriod"/>
            </a:pPr>
            <a:endParaRPr sz="2200" dirty="0">
              <a:latin typeface="Cambria"/>
              <a:cs typeface="Cambria"/>
            </a:endParaRPr>
          </a:p>
          <a:p>
            <a:pPr marL="469265" indent="-456565">
              <a:lnSpc>
                <a:spcPct val="100000"/>
              </a:lnSpc>
              <a:buAutoNum type="arabicPeriod"/>
              <a:tabLst>
                <a:tab pos="469265" algn="l"/>
              </a:tabLst>
            </a:pPr>
            <a:r>
              <a:rPr sz="2200" spc="-10" dirty="0">
                <a:latin typeface="Cambria"/>
                <a:cs typeface="Cambria"/>
              </a:rPr>
              <a:t>9-</a:t>
            </a:r>
            <a:r>
              <a:rPr sz="2200" dirty="0">
                <a:latin typeface="Cambria"/>
                <a:cs typeface="Cambria"/>
              </a:rPr>
              <a:t>11</a:t>
            </a:r>
            <a:r>
              <a:rPr sz="2200" spc="-55" dirty="0">
                <a:latin typeface="Cambria"/>
                <a:cs typeface="Cambria"/>
              </a:rPr>
              <a:t> </a:t>
            </a:r>
            <a:r>
              <a:rPr sz="2200" dirty="0">
                <a:latin typeface="Cambria"/>
                <a:cs typeface="Cambria"/>
              </a:rPr>
              <a:t>months</a:t>
            </a:r>
            <a:r>
              <a:rPr sz="2200" spc="-20" dirty="0">
                <a:latin typeface="Cambria"/>
                <a:cs typeface="Cambria"/>
              </a:rPr>
              <a:t> </a:t>
            </a:r>
            <a:r>
              <a:rPr sz="2200" dirty="0">
                <a:latin typeface="Cambria"/>
                <a:cs typeface="Cambria"/>
              </a:rPr>
              <a:t>shorter</a:t>
            </a:r>
            <a:r>
              <a:rPr sz="2200" spc="-25" dirty="0">
                <a:latin typeface="Cambria"/>
                <a:cs typeface="Cambria"/>
              </a:rPr>
              <a:t> </a:t>
            </a:r>
            <a:r>
              <a:rPr sz="2200" dirty="0">
                <a:latin typeface="Cambria"/>
                <a:cs typeface="Cambria"/>
              </a:rPr>
              <a:t>oral</a:t>
            </a:r>
            <a:r>
              <a:rPr sz="2200" spc="-35" dirty="0">
                <a:latin typeface="Cambria"/>
                <a:cs typeface="Cambria"/>
              </a:rPr>
              <a:t> </a:t>
            </a:r>
            <a:r>
              <a:rPr sz="2200" spc="-10" dirty="0">
                <a:latin typeface="Cambria"/>
                <a:cs typeface="Cambria"/>
              </a:rPr>
              <a:t>MDR/RR-</a:t>
            </a:r>
            <a:r>
              <a:rPr sz="2200" dirty="0">
                <a:latin typeface="Cambria"/>
                <a:cs typeface="Cambria"/>
              </a:rPr>
              <a:t>TB</a:t>
            </a:r>
            <a:r>
              <a:rPr sz="2200" spc="-45" dirty="0">
                <a:latin typeface="Cambria"/>
                <a:cs typeface="Cambria"/>
              </a:rPr>
              <a:t> </a:t>
            </a:r>
            <a:r>
              <a:rPr sz="2200" spc="-10" dirty="0">
                <a:latin typeface="Cambria"/>
                <a:cs typeface="Cambria"/>
              </a:rPr>
              <a:t>regimen</a:t>
            </a:r>
            <a:endParaRPr sz="2200" dirty="0">
              <a:latin typeface="Cambria"/>
              <a:cs typeface="Cambria"/>
            </a:endParaRPr>
          </a:p>
          <a:p>
            <a:pPr>
              <a:lnSpc>
                <a:spcPct val="100000"/>
              </a:lnSpc>
              <a:spcBef>
                <a:spcPts val="1055"/>
              </a:spcBef>
              <a:buFont typeface="Cambria"/>
              <a:buAutoNum type="arabicPeriod"/>
            </a:pPr>
            <a:endParaRPr sz="2200" dirty="0">
              <a:latin typeface="Cambria"/>
              <a:cs typeface="Cambria"/>
            </a:endParaRPr>
          </a:p>
          <a:p>
            <a:pPr marL="469265" indent="-456565">
              <a:lnSpc>
                <a:spcPct val="100000"/>
              </a:lnSpc>
              <a:spcBef>
                <a:spcPts val="5"/>
              </a:spcBef>
              <a:buAutoNum type="arabicPeriod"/>
              <a:tabLst>
                <a:tab pos="469265" algn="l"/>
              </a:tabLst>
            </a:pPr>
            <a:r>
              <a:rPr sz="2200" spc="-10" dirty="0">
                <a:latin typeface="Cambria"/>
                <a:cs typeface="Cambria"/>
              </a:rPr>
              <a:t>18-</a:t>
            </a:r>
            <a:r>
              <a:rPr sz="2200" dirty="0">
                <a:latin typeface="Cambria"/>
                <a:cs typeface="Cambria"/>
              </a:rPr>
              <a:t>20</a:t>
            </a:r>
            <a:r>
              <a:rPr sz="2200" spc="-55" dirty="0">
                <a:latin typeface="Cambria"/>
                <a:cs typeface="Cambria"/>
              </a:rPr>
              <a:t> </a:t>
            </a:r>
            <a:r>
              <a:rPr sz="2200" dirty="0">
                <a:latin typeface="Cambria"/>
                <a:cs typeface="Cambria"/>
              </a:rPr>
              <a:t>months</a:t>
            </a:r>
            <a:r>
              <a:rPr sz="2200" spc="-30" dirty="0">
                <a:latin typeface="Cambria"/>
                <a:cs typeface="Cambria"/>
              </a:rPr>
              <a:t> </a:t>
            </a:r>
            <a:r>
              <a:rPr sz="2200" dirty="0">
                <a:latin typeface="Cambria"/>
                <a:cs typeface="Cambria"/>
              </a:rPr>
              <a:t>longer</a:t>
            </a:r>
            <a:r>
              <a:rPr sz="2200" spc="-40" dirty="0">
                <a:latin typeface="Cambria"/>
                <a:cs typeface="Cambria"/>
              </a:rPr>
              <a:t> </a:t>
            </a:r>
            <a:r>
              <a:rPr sz="2200" dirty="0">
                <a:latin typeface="Cambria"/>
                <a:cs typeface="Cambria"/>
              </a:rPr>
              <a:t>oral</a:t>
            </a:r>
            <a:r>
              <a:rPr sz="2200" spc="-40" dirty="0">
                <a:latin typeface="Cambria"/>
                <a:cs typeface="Cambria"/>
              </a:rPr>
              <a:t> </a:t>
            </a:r>
            <a:r>
              <a:rPr sz="2200" dirty="0">
                <a:latin typeface="Cambria"/>
                <a:cs typeface="Cambria"/>
              </a:rPr>
              <a:t>M/XDR</a:t>
            </a:r>
            <a:r>
              <a:rPr sz="2200" spc="-65" dirty="0">
                <a:latin typeface="Cambria"/>
                <a:cs typeface="Cambria"/>
              </a:rPr>
              <a:t> </a:t>
            </a:r>
            <a:r>
              <a:rPr sz="2200" spc="-70" dirty="0">
                <a:latin typeface="Cambria"/>
                <a:cs typeface="Cambria"/>
              </a:rPr>
              <a:t>–TB</a:t>
            </a:r>
            <a:r>
              <a:rPr sz="2200" spc="-40" dirty="0">
                <a:latin typeface="Cambria"/>
                <a:cs typeface="Cambria"/>
              </a:rPr>
              <a:t> </a:t>
            </a:r>
            <a:r>
              <a:rPr sz="2200" spc="-10" dirty="0">
                <a:latin typeface="Cambria"/>
                <a:cs typeface="Cambria"/>
              </a:rPr>
              <a:t>regimen</a:t>
            </a:r>
            <a:endParaRPr sz="2200" dirty="0">
              <a:latin typeface="Cambria"/>
              <a:cs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3"/>
          <p:cNvSpPr txBox="1">
            <a:spLocks noGrp="1"/>
          </p:cNvSpPr>
          <p:nvPr>
            <p:ph type="title"/>
          </p:nvPr>
        </p:nvSpPr>
        <p:spPr>
          <a:xfrm>
            <a:off x="804" y="68628"/>
            <a:ext cx="12144672" cy="756000"/>
          </a:xfrm>
          <a:prstGeom prst="rect">
            <a:avLst/>
          </a:prstGeom>
          <a:solidFill>
            <a:srgbClr val="FFFF00"/>
          </a:solidFill>
        </p:spPr>
        <p:txBody>
          <a:bodyPr spcFirstLastPara="1" vert="horz" wrap="square" lIns="121900" tIns="121900" rIns="121900" bIns="121900" numCol="1" rtlCol="0" anchor="t" anchorCtr="0">
            <a:normAutofit/>
          </a:bodyPr>
          <a:lstStyle/>
          <a:p>
            <a:pPr defTabSz="914377" rtl="0">
              <a:lnSpc>
                <a:spcPct val="90000"/>
              </a:lnSpc>
              <a:buSzPts val="2800"/>
            </a:pPr>
            <a:r>
              <a:rPr lang="en-US" altLang="ko-KR" sz="3600" b="1" kern="1200" dirty="0">
                <a:latin typeface="Calibri" panose="020F0502020204030204" pitchFamily="34" charset="0"/>
                <a:ea typeface="+mj-ea"/>
                <a:cs typeface="Calibri" panose="020F0502020204030204" pitchFamily="34" charset="0"/>
              </a:rPr>
              <a:t>Nutrition interventions – Ni-kshay Mitra initiative</a:t>
            </a:r>
          </a:p>
        </p:txBody>
      </p:sp>
      <p:sp>
        <p:nvSpPr>
          <p:cNvPr id="12" name="Slide Number Placeholder 11"/>
          <p:cNvSpPr>
            <a:spLocks noGrp="1"/>
          </p:cNvSpPr>
          <p:nvPr>
            <p:ph type="sldNum" sz="quarter" idx="12"/>
          </p:nvPr>
        </p:nvSpPr>
        <p:spPr/>
        <p:txBody>
          <a:bodyPr/>
          <a:lstStyle/>
          <a:p>
            <a:fld id="{B9320F77-B9A0-41C5-862A-B4B631284C64}" type="slidenum">
              <a:rPr lang="en-IN" smtClean="0">
                <a:solidFill>
                  <a:srgbClr val="898989"/>
                </a:solidFill>
              </a:rPr>
              <a:pPr/>
              <a:t>11</a:t>
            </a:fld>
            <a:endParaRPr lang="en-IN" altLang="ko-KR">
              <a:solidFill>
                <a:srgbClr val="898989"/>
              </a:solidFill>
            </a:endParaRPr>
          </a:p>
        </p:txBody>
      </p:sp>
      <p:grpSp>
        <p:nvGrpSpPr>
          <p:cNvPr id="48" name="Group 47">
            <a:extLst>
              <a:ext uri="{FF2B5EF4-FFF2-40B4-BE49-F238E27FC236}">
                <a16:creationId xmlns:a16="http://schemas.microsoft.com/office/drawing/2014/main" id="{C1E68F4E-2217-ED67-7517-2C69468B1167}"/>
              </a:ext>
            </a:extLst>
          </p:cNvPr>
          <p:cNvGrpSpPr/>
          <p:nvPr/>
        </p:nvGrpSpPr>
        <p:grpSpPr>
          <a:xfrm>
            <a:off x="1142867" y="1465322"/>
            <a:ext cx="3383280" cy="4276573"/>
            <a:chOff x="8088419" y="1508129"/>
            <a:chExt cx="3680648" cy="4418824"/>
          </a:xfrm>
        </p:grpSpPr>
        <p:cxnSp>
          <p:nvCxnSpPr>
            <p:cNvPr id="50" name="Straight Connector 49">
              <a:extLst>
                <a:ext uri="{FF2B5EF4-FFF2-40B4-BE49-F238E27FC236}">
                  <a16:creationId xmlns:a16="http://schemas.microsoft.com/office/drawing/2014/main" id="{B29AC159-5CC6-B100-6176-B7621C0703EA}"/>
                </a:ext>
              </a:extLst>
            </p:cNvPr>
            <p:cNvCxnSpPr/>
            <p:nvPr/>
          </p:nvCxnSpPr>
          <p:spPr>
            <a:xfrm>
              <a:off x="8088419" y="4686342"/>
              <a:ext cx="3680648" cy="0"/>
            </a:xfrm>
            <a:prstGeom prst="line">
              <a:avLst/>
            </a:prstGeom>
            <a:noFill/>
            <a:ln w="38100" cap="flat" cmpd="sng" algn="ctr">
              <a:solidFill>
                <a:srgbClr val="ED7D31">
                  <a:lumMod val="40000"/>
                  <a:lumOff val="60000"/>
                </a:srgbClr>
              </a:solidFill>
              <a:prstDash val="solid"/>
              <a:miter lim="800000"/>
            </a:ln>
            <a:effectLst/>
          </p:spPr>
        </p:cxnSp>
        <p:sp>
          <p:nvSpPr>
            <p:cNvPr id="54" name="Triangle 12">
              <a:extLst>
                <a:ext uri="{FF2B5EF4-FFF2-40B4-BE49-F238E27FC236}">
                  <a16:creationId xmlns:a16="http://schemas.microsoft.com/office/drawing/2014/main" id="{2FED7DC0-F8B2-8962-D77E-DD81F9F586E9}"/>
                </a:ext>
              </a:extLst>
            </p:cNvPr>
            <p:cNvSpPr/>
            <p:nvPr/>
          </p:nvSpPr>
          <p:spPr>
            <a:xfrm rot="10800000">
              <a:off x="9192379" y="3843592"/>
              <a:ext cx="1718870" cy="842749"/>
            </a:xfrm>
            <a:prstGeom prst="triangle">
              <a:avLst>
                <a:gd name="adj" fmla="val 50000"/>
              </a:avLst>
            </a:prstGeom>
            <a:solidFill>
              <a:srgbClr val="BFE8F7"/>
            </a:solidFill>
            <a:ln w="127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C34AFD38-F1E7-A13F-F9BE-82502437BA9B}"/>
                </a:ext>
              </a:extLst>
            </p:cNvPr>
            <p:cNvSpPr/>
            <p:nvPr/>
          </p:nvSpPr>
          <p:spPr>
            <a:xfrm>
              <a:off x="8744908" y="1508129"/>
              <a:ext cx="2613813" cy="2575018"/>
            </a:xfrm>
            <a:prstGeom prst="ellipse">
              <a:avLst/>
            </a:prstGeom>
            <a:solidFill>
              <a:sysClr val="window" lastClr="FFFFFF"/>
            </a:solidFill>
            <a:ln w="1524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00213738-3E9F-82C6-4ABD-50E8270456B3}"/>
                </a:ext>
              </a:extLst>
            </p:cNvPr>
            <p:cNvSpPr txBox="1"/>
            <p:nvPr/>
          </p:nvSpPr>
          <p:spPr>
            <a:xfrm>
              <a:off x="8482647" y="4988687"/>
              <a:ext cx="3152654" cy="938266"/>
            </a:xfrm>
            <a:prstGeom prst="rect">
              <a:avLst/>
            </a:prstGeom>
            <a:solidFill>
              <a:srgbClr val="FFFF00"/>
            </a:solidFill>
            <a:ln>
              <a:noFill/>
            </a:ln>
          </p:spPr>
          <p:txBody>
            <a:bodyPr vert="horz" wrap="square" lIns="0" tIns="0" rIns="0" bIns="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scope to cover all household contacts in addition to TB patients </a:t>
              </a:r>
            </a:p>
          </p:txBody>
        </p:sp>
        <p:sp>
          <p:nvSpPr>
            <p:cNvPr id="61" name="Rectangle 60">
              <a:extLst>
                <a:ext uri="{FF2B5EF4-FFF2-40B4-BE49-F238E27FC236}">
                  <a16:creationId xmlns:a16="http://schemas.microsoft.com/office/drawing/2014/main" id="{B42AAFDD-89FE-6897-5195-076B6D5C7FBF}"/>
                </a:ext>
              </a:extLst>
            </p:cNvPr>
            <p:cNvSpPr/>
            <p:nvPr/>
          </p:nvSpPr>
          <p:spPr>
            <a:xfrm>
              <a:off x="9081566" y="2986181"/>
              <a:ext cx="1940495" cy="352996"/>
            </a:xfrm>
            <a:prstGeom prst="rect">
              <a:avLst/>
            </a:prstGeom>
            <a:ln>
              <a:noFill/>
            </a:ln>
          </p:spPr>
          <p:txBody>
            <a:bodyPr wrap="square">
              <a:spAutoFit/>
            </a:bodyPr>
            <a:lstStyle/>
            <a:p>
              <a:pPr marL="0" marR="0" lvl="0" indent="0" algn="ctr" defTabSz="566738"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a:ea typeface="+mn-ea"/>
                  <a:cs typeface="+mn-cs"/>
                </a:rPr>
                <a:t>PMTBMBY</a:t>
              </a:r>
            </a:p>
          </p:txBody>
        </p:sp>
        <p:sp>
          <p:nvSpPr>
            <p:cNvPr id="64" name="Oval 63">
              <a:extLst>
                <a:ext uri="{FF2B5EF4-FFF2-40B4-BE49-F238E27FC236}">
                  <a16:creationId xmlns:a16="http://schemas.microsoft.com/office/drawing/2014/main" id="{2ADE8626-230B-E733-CAE2-6E760E4FDAAC}"/>
                </a:ext>
              </a:extLst>
            </p:cNvPr>
            <p:cNvSpPr/>
            <p:nvPr/>
          </p:nvSpPr>
          <p:spPr>
            <a:xfrm>
              <a:off x="9914654" y="4551411"/>
              <a:ext cx="274320" cy="274320"/>
            </a:xfrm>
            <a:prstGeom prst="ellipse">
              <a:avLst/>
            </a:prstGeom>
            <a:solidFill>
              <a:sysClr val="window" lastClr="FFFFFF"/>
            </a:solidFill>
            <a:ln w="381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pic>
          <p:nvPicPr>
            <p:cNvPr id="67" name="image1.jpg">
              <a:extLst>
                <a:ext uri="{FF2B5EF4-FFF2-40B4-BE49-F238E27FC236}">
                  <a16:creationId xmlns:a16="http://schemas.microsoft.com/office/drawing/2014/main" id="{FDE08817-7862-F2F5-CB3D-C2EE44E69E0B}"/>
                </a:ext>
              </a:extLst>
            </p:cNvPr>
            <p:cNvPicPr/>
            <p:nvPr/>
          </p:nvPicPr>
          <p:blipFill>
            <a:blip r:embed="rId2"/>
            <a:srcRect/>
            <a:stretch>
              <a:fillRect/>
            </a:stretch>
          </p:blipFill>
          <p:spPr>
            <a:xfrm>
              <a:off x="9554457" y="1762044"/>
              <a:ext cx="994714" cy="978112"/>
            </a:xfrm>
            <a:prstGeom prst="rect">
              <a:avLst/>
            </a:prstGeom>
            <a:ln>
              <a:noFill/>
            </a:ln>
          </p:spPr>
        </p:pic>
      </p:grpSp>
      <p:sp>
        <p:nvSpPr>
          <p:cNvPr id="2" name="Google Shape;346;p21">
            <a:extLst>
              <a:ext uri="{FF2B5EF4-FFF2-40B4-BE49-F238E27FC236}">
                <a16:creationId xmlns:a16="http://schemas.microsoft.com/office/drawing/2014/main" id="{AB89F85D-CBE2-2D4F-9D25-812F60CFB8A7}"/>
              </a:ext>
            </a:extLst>
          </p:cNvPr>
          <p:cNvSpPr txBox="1">
            <a:spLocks/>
          </p:cNvSpPr>
          <p:nvPr/>
        </p:nvSpPr>
        <p:spPr>
          <a:xfrm>
            <a:off x="4749515" y="1711063"/>
            <a:ext cx="7030201" cy="4366181"/>
          </a:xfrm>
          <a:prstGeom prst="rect">
            <a:avLst/>
          </a:prstGeom>
        </p:spPr>
        <p:txBody>
          <a:bodyPr spcFirstLastPara="1" vert="horz" wrap="square" lIns="121900" tIns="121900" rIns="121900" bIns="121900" rtlCol="0" anchor="t" anchorCtr="0">
            <a:noAutofit/>
          </a:bodyPr>
          <a:lstStyle>
            <a:lvl1pPr marL="609585" lvl="0" indent="-414856" algn="l" defTabSz="914400" rtl="0" eaLnBrk="1" latinLnBrk="0" hangingPunct="1">
              <a:lnSpc>
                <a:spcPct val="90000"/>
              </a:lnSpc>
              <a:spcBef>
                <a:spcPts val="0"/>
              </a:spcBef>
              <a:spcAft>
                <a:spcPts val="0"/>
              </a:spcAft>
              <a:buSzPts val="1300"/>
              <a:buFont typeface="Arial" panose="020B0604020202020204" pitchFamily="34" charset="0"/>
              <a:buChar char="●"/>
              <a:defRPr sz="2800" kern="1200">
                <a:solidFill>
                  <a:schemeClr val="tx1"/>
                </a:solidFill>
                <a:latin typeface="+mn-lt"/>
                <a:ea typeface="+mn-ea"/>
                <a:cs typeface="+mn-cs"/>
              </a:defRPr>
            </a:lvl1pPr>
            <a:lvl2pPr marL="1219170" lvl="1" indent="-397923" algn="l" defTabSz="914400" rtl="0" eaLnBrk="1" latinLnBrk="0" hangingPunct="1">
              <a:lnSpc>
                <a:spcPct val="90000"/>
              </a:lnSpc>
              <a:spcBef>
                <a:spcPts val="0"/>
              </a:spcBef>
              <a:spcAft>
                <a:spcPts val="0"/>
              </a:spcAft>
              <a:buSzPts val="1100"/>
              <a:buFont typeface="Arial" panose="020B0604020202020204" pitchFamily="34" charset="0"/>
              <a:buChar char="○"/>
              <a:defRPr sz="2400" kern="1200">
                <a:solidFill>
                  <a:schemeClr val="tx1"/>
                </a:solidFill>
                <a:latin typeface="+mn-lt"/>
                <a:ea typeface="+mn-ea"/>
                <a:cs typeface="+mn-cs"/>
              </a:defRPr>
            </a:lvl2pPr>
            <a:lvl3pPr marL="1828754" lvl="2" indent="-397923" algn="l" defTabSz="914400" rtl="0" eaLnBrk="1" latinLnBrk="0" hangingPunct="1">
              <a:lnSpc>
                <a:spcPct val="90000"/>
              </a:lnSpc>
              <a:spcBef>
                <a:spcPts val="0"/>
              </a:spcBef>
              <a:spcAft>
                <a:spcPts val="0"/>
              </a:spcAft>
              <a:buSzPts val="1100"/>
              <a:buFont typeface="Arial" panose="020B0604020202020204" pitchFamily="34" charset="0"/>
              <a:buChar char="■"/>
              <a:defRPr sz="2000" kern="1200">
                <a:solidFill>
                  <a:schemeClr val="tx1"/>
                </a:solidFill>
                <a:latin typeface="+mn-lt"/>
                <a:ea typeface="+mn-ea"/>
                <a:cs typeface="+mn-cs"/>
              </a:defRPr>
            </a:lvl3pPr>
            <a:lvl4pPr marL="2438339" lvl="3"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4pPr>
            <a:lvl5pPr marL="3047924" lvl="4"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IEC on revised Ni-</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kshay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Mitra Initiative</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Take consent from TB patients</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Identify and approach potential Ni-kshay Mitra with advocacy to support TB patients &amp;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their families</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Link TB patient &amp; family with Ni-</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kshay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Mitra</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Engage NGOs for alternate option for distribution of Nutrition kits</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Ensure regular supply of nutrition kits </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Arrange felicitation of Ni-</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kshay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Mitra for their support</a:t>
            </a:r>
          </a:p>
          <a:p>
            <a:pPr marL="609585" marR="0" lvl="0" indent="-414856" algn="l" defTabSz="914400" rtl="0" eaLnBrk="1" fontAlgn="auto" latinLnBrk="0" hangingPunct="1">
              <a:lnSpc>
                <a:spcPct val="100000"/>
              </a:lnSpc>
              <a:spcBef>
                <a:spcPts val="0"/>
              </a:spcBef>
              <a:spcAft>
                <a:spcPts val="0"/>
              </a:spcAft>
              <a:buClrTx/>
              <a:buSzPts val="1300"/>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83024346"/>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16218"/>
            <a:ext cx="12192000" cy="139065"/>
          </a:xfrm>
          <a:custGeom>
            <a:avLst/>
            <a:gdLst/>
            <a:ahLst/>
            <a:cxnLst/>
            <a:rect l="l" t="t" r="r" b="b"/>
            <a:pathLst>
              <a:path w="12192000" h="139065">
                <a:moveTo>
                  <a:pt x="12192000" y="0"/>
                </a:moveTo>
                <a:lnTo>
                  <a:pt x="0" y="0"/>
                </a:lnTo>
                <a:lnTo>
                  <a:pt x="0" y="138493"/>
                </a:lnTo>
                <a:lnTo>
                  <a:pt x="12192000" y="138493"/>
                </a:lnTo>
                <a:lnTo>
                  <a:pt x="12192000" y="0"/>
                </a:lnTo>
                <a:close/>
              </a:path>
            </a:pathLst>
          </a:custGeom>
          <a:solidFill>
            <a:srgbClr val="001F5F"/>
          </a:solidFill>
        </p:spPr>
        <p:txBody>
          <a:bodyPr wrap="square" lIns="0" tIns="0" rIns="0" bIns="0" rtlCol="0"/>
          <a:lstStyle/>
          <a:p>
            <a:endParaRPr/>
          </a:p>
        </p:txBody>
      </p:sp>
      <p:sp>
        <p:nvSpPr>
          <p:cNvPr id="3" name="object 3"/>
          <p:cNvSpPr txBox="1">
            <a:spLocks noGrp="1"/>
          </p:cNvSpPr>
          <p:nvPr>
            <p:ph type="title"/>
          </p:nvPr>
        </p:nvSpPr>
        <p:spPr>
          <a:xfrm>
            <a:off x="222072" y="104609"/>
            <a:ext cx="11757025" cy="1117600"/>
          </a:xfrm>
          <a:prstGeom prst="rect">
            <a:avLst/>
          </a:prstGeom>
          <a:solidFill>
            <a:srgbClr val="6F2F9F"/>
          </a:solidFill>
        </p:spPr>
        <p:txBody>
          <a:bodyPr vert="horz" wrap="square" lIns="0" tIns="209550" rIns="0" bIns="0" rtlCol="0">
            <a:spAutoFit/>
          </a:bodyPr>
          <a:lstStyle/>
          <a:p>
            <a:pPr marL="916940" algn="ctr">
              <a:lnSpc>
                <a:spcPct val="100000"/>
              </a:lnSpc>
              <a:spcBef>
                <a:spcPts val="1650"/>
              </a:spcBef>
            </a:pPr>
            <a:r>
              <a:rPr sz="4000" spc="-20" dirty="0">
                <a:solidFill>
                  <a:srgbClr val="FFFFFF"/>
                </a:solidFill>
              </a:rPr>
              <a:t>BPaLM/BPaL</a:t>
            </a:r>
            <a:r>
              <a:rPr sz="4000" spc="-125" dirty="0">
                <a:solidFill>
                  <a:srgbClr val="FFFFFF"/>
                </a:solidFill>
              </a:rPr>
              <a:t> </a:t>
            </a:r>
            <a:r>
              <a:rPr sz="4000" spc="-10" dirty="0">
                <a:solidFill>
                  <a:srgbClr val="FFFFFF"/>
                </a:solidFill>
              </a:rPr>
              <a:t>regimen</a:t>
            </a:r>
            <a:endParaRPr sz="4000"/>
          </a:p>
        </p:txBody>
      </p:sp>
      <p:sp>
        <p:nvSpPr>
          <p:cNvPr id="4" name="object 4"/>
          <p:cNvSpPr txBox="1"/>
          <p:nvPr/>
        </p:nvSpPr>
        <p:spPr>
          <a:xfrm>
            <a:off x="688340" y="1414043"/>
            <a:ext cx="10734040" cy="4544834"/>
          </a:xfrm>
          <a:prstGeom prst="rect">
            <a:avLst/>
          </a:prstGeom>
        </p:spPr>
        <p:txBody>
          <a:bodyPr vert="horz" wrap="square" lIns="0" tIns="43180" rIns="0" bIns="0" rtlCol="0">
            <a:spAutoFit/>
          </a:bodyPr>
          <a:lstStyle/>
          <a:p>
            <a:pPr marL="240665" indent="-227965">
              <a:lnSpc>
                <a:spcPct val="100000"/>
              </a:lnSpc>
              <a:spcBef>
                <a:spcPts val="340"/>
              </a:spcBef>
              <a:buClr>
                <a:srgbClr val="1F3863"/>
              </a:buClr>
              <a:buFont typeface="Arial MT"/>
              <a:buChar char="•"/>
              <a:tabLst>
                <a:tab pos="240665" algn="l"/>
              </a:tabLst>
            </a:pPr>
            <a:endParaRPr lang="en-IN" sz="2200" b="1" dirty="0">
              <a:latin typeface="Cambria"/>
              <a:cs typeface="Cambria"/>
            </a:endParaRPr>
          </a:p>
          <a:p>
            <a:pPr marL="240665" indent="-227965">
              <a:lnSpc>
                <a:spcPct val="100000"/>
              </a:lnSpc>
              <a:spcBef>
                <a:spcPts val="340"/>
              </a:spcBef>
              <a:buClr>
                <a:srgbClr val="1F3863"/>
              </a:buClr>
              <a:buFont typeface="Arial MT"/>
              <a:buChar char="•"/>
              <a:tabLst>
                <a:tab pos="240665" algn="l"/>
              </a:tabLst>
            </a:pPr>
            <a:r>
              <a:rPr sz="2200" b="1" dirty="0" err="1">
                <a:latin typeface="Cambria"/>
                <a:cs typeface="Cambria"/>
              </a:rPr>
              <a:t>Bedaquiline</a:t>
            </a:r>
            <a:r>
              <a:rPr sz="2200" b="1" spc="-30" dirty="0">
                <a:latin typeface="Cambria"/>
                <a:cs typeface="Cambria"/>
              </a:rPr>
              <a:t> </a:t>
            </a:r>
            <a:r>
              <a:rPr sz="2200" b="1" dirty="0">
                <a:latin typeface="Cambria"/>
                <a:cs typeface="Cambria"/>
              </a:rPr>
              <a:t>is</a:t>
            </a:r>
            <a:r>
              <a:rPr sz="2200" b="1" spc="-15" dirty="0">
                <a:latin typeface="Cambria"/>
                <a:cs typeface="Cambria"/>
              </a:rPr>
              <a:t> </a:t>
            </a:r>
            <a:r>
              <a:rPr sz="2200" b="1" dirty="0">
                <a:latin typeface="Cambria"/>
                <a:cs typeface="Cambria"/>
              </a:rPr>
              <a:t>a</a:t>
            </a:r>
            <a:r>
              <a:rPr sz="2200" b="1" spc="-30" dirty="0">
                <a:latin typeface="Cambria"/>
                <a:cs typeface="Cambria"/>
              </a:rPr>
              <a:t> </a:t>
            </a:r>
            <a:r>
              <a:rPr sz="2200" b="1" spc="-10" dirty="0">
                <a:latin typeface="Cambria"/>
                <a:cs typeface="Cambria"/>
              </a:rPr>
              <a:t>diarylquinoline</a:t>
            </a:r>
            <a:endParaRPr sz="2200" dirty="0">
              <a:latin typeface="Cambria"/>
              <a:cs typeface="Cambria"/>
            </a:endParaRPr>
          </a:p>
          <a:p>
            <a:pPr marL="698500" lvl="1" indent="-228600">
              <a:lnSpc>
                <a:spcPct val="100000"/>
              </a:lnSpc>
              <a:spcBef>
                <a:spcPts val="240"/>
              </a:spcBef>
              <a:buClr>
                <a:srgbClr val="1F4E79"/>
              </a:buClr>
              <a:buFont typeface="Arial MT"/>
              <a:buChar char="•"/>
              <a:tabLst>
                <a:tab pos="698500" algn="l"/>
              </a:tabLst>
            </a:pPr>
            <a:r>
              <a:rPr sz="2200" dirty="0">
                <a:latin typeface="Cambria"/>
                <a:cs typeface="Cambria"/>
              </a:rPr>
              <a:t>inhibits</a:t>
            </a:r>
            <a:r>
              <a:rPr sz="2200" spc="-50" dirty="0">
                <a:latin typeface="Cambria"/>
                <a:cs typeface="Cambria"/>
              </a:rPr>
              <a:t> </a:t>
            </a:r>
            <a:r>
              <a:rPr sz="2200" spc="-20" dirty="0">
                <a:latin typeface="Cambria"/>
                <a:cs typeface="Cambria"/>
              </a:rPr>
              <a:t>mycobacterial</a:t>
            </a:r>
            <a:r>
              <a:rPr sz="2200" spc="-25" dirty="0">
                <a:latin typeface="Cambria"/>
                <a:cs typeface="Cambria"/>
              </a:rPr>
              <a:t> </a:t>
            </a:r>
            <a:r>
              <a:rPr sz="2200" spc="-20" dirty="0">
                <a:latin typeface="Cambria"/>
                <a:cs typeface="Cambria"/>
              </a:rPr>
              <a:t>ATP</a:t>
            </a:r>
            <a:r>
              <a:rPr sz="2200" spc="-55" dirty="0">
                <a:latin typeface="Cambria"/>
                <a:cs typeface="Cambria"/>
              </a:rPr>
              <a:t> </a:t>
            </a:r>
            <a:r>
              <a:rPr sz="2200" spc="-10" dirty="0">
                <a:latin typeface="Cambria"/>
                <a:cs typeface="Cambria"/>
              </a:rPr>
              <a:t>synthase.</a:t>
            </a:r>
            <a:endParaRPr sz="2200" dirty="0">
              <a:latin typeface="Cambria"/>
              <a:cs typeface="Cambria"/>
            </a:endParaRPr>
          </a:p>
          <a:p>
            <a:pPr marL="240665" indent="-227965">
              <a:lnSpc>
                <a:spcPct val="100000"/>
              </a:lnSpc>
              <a:spcBef>
                <a:spcPts val="730"/>
              </a:spcBef>
              <a:buClr>
                <a:srgbClr val="1F3863"/>
              </a:buClr>
              <a:buFont typeface="Arial MT"/>
              <a:buChar char="•"/>
              <a:tabLst>
                <a:tab pos="240665" algn="l"/>
              </a:tabLst>
            </a:pPr>
            <a:r>
              <a:rPr sz="2200" b="1" spc="-10" dirty="0">
                <a:latin typeface="Cambria"/>
                <a:cs typeface="Cambria"/>
              </a:rPr>
              <a:t>Pretomanid(Pa),</a:t>
            </a:r>
            <a:r>
              <a:rPr sz="2200" b="1" spc="-55" dirty="0">
                <a:latin typeface="Cambria"/>
                <a:cs typeface="Cambria"/>
              </a:rPr>
              <a:t> </a:t>
            </a:r>
            <a:r>
              <a:rPr sz="2200" b="1" dirty="0">
                <a:latin typeface="Cambria"/>
                <a:cs typeface="Cambria"/>
              </a:rPr>
              <a:t>a</a:t>
            </a:r>
            <a:r>
              <a:rPr sz="2200" b="1" spc="-55" dirty="0">
                <a:latin typeface="Cambria"/>
                <a:cs typeface="Cambria"/>
              </a:rPr>
              <a:t> </a:t>
            </a:r>
            <a:r>
              <a:rPr sz="2200" b="1" spc="-10" dirty="0">
                <a:latin typeface="Cambria"/>
                <a:cs typeface="Cambria"/>
              </a:rPr>
              <a:t>nitroimidazooxazine</a:t>
            </a:r>
            <a:endParaRPr sz="2200" dirty="0">
              <a:latin typeface="Cambria"/>
              <a:cs typeface="Cambria"/>
            </a:endParaRPr>
          </a:p>
          <a:p>
            <a:pPr marL="698500" lvl="1" indent="-228600">
              <a:lnSpc>
                <a:spcPct val="100000"/>
              </a:lnSpc>
              <a:spcBef>
                <a:spcPts val="245"/>
              </a:spcBef>
              <a:buClr>
                <a:srgbClr val="1F4E79"/>
              </a:buClr>
              <a:buFont typeface="Arial MT"/>
              <a:buChar char="•"/>
              <a:tabLst>
                <a:tab pos="698500" algn="l"/>
              </a:tabLst>
            </a:pPr>
            <a:r>
              <a:rPr sz="2200" dirty="0">
                <a:latin typeface="Cambria"/>
                <a:cs typeface="Cambria"/>
              </a:rPr>
              <a:t>Inhibits</a:t>
            </a:r>
            <a:r>
              <a:rPr sz="2200" spc="-35" dirty="0">
                <a:latin typeface="Cambria"/>
                <a:cs typeface="Cambria"/>
              </a:rPr>
              <a:t> </a:t>
            </a:r>
            <a:r>
              <a:rPr sz="2200" spc="-10" dirty="0">
                <a:latin typeface="Cambria"/>
                <a:cs typeface="Cambria"/>
              </a:rPr>
              <a:t>mycolic</a:t>
            </a:r>
            <a:r>
              <a:rPr sz="2200" spc="-30" dirty="0">
                <a:latin typeface="Cambria"/>
                <a:cs typeface="Cambria"/>
              </a:rPr>
              <a:t> </a:t>
            </a:r>
            <a:r>
              <a:rPr sz="2200" dirty="0">
                <a:latin typeface="Cambria"/>
                <a:cs typeface="Cambria"/>
              </a:rPr>
              <a:t>acid</a:t>
            </a:r>
            <a:r>
              <a:rPr sz="2200" spc="-40" dirty="0">
                <a:latin typeface="Cambria"/>
                <a:cs typeface="Cambria"/>
              </a:rPr>
              <a:t> </a:t>
            </a:r>
            <a:r>
              <a:rPr sz="2200" spc="-10" dirty="0">
                <a:latin typeface="Cambria"/>
                <a:cs typeface="Cambria"/>
              </a:rPr>
              <a:t>biosynthesis,</a:t>
            </a:r>
            <a:r>
              <a:rPr sz="2200" spc="-35" dirty="0">
                <a:latin typeface="Cambria"/>
                <a:cs typeface="Cambria"/>
              </a:rPr>
              <a:t> </a:t>
            </a:r>
            <a:r>
              <a:rPr sz="2200" dirty="0">
                <a:latin typeface="Cambria"/>
                <a:cs typeface="Cambria"/>
              </a:rPr>
              <a:t>blocks</a:t>
            </a:r>
            <a:r>
              <a:rPr sz="2200" spc="-55" dirty="0">
                <a:latin typeface="Cambria"/>
                <a:cs typeface="Cambria"/>
              </a:rPr>
              <a:t> </a:t>
            </a:r>
            <a:r>
              <a:rPr sz="2200" spc="-20" dirty="0">
                <a:latin typeface="Cambria"/>
                <a:cs typeface="Cambria"/>
              </a:rPr>
              <a:t>mycobacterial</a:t>
            </a:r>
            <a:r>
              <a:rPr sz="2200" spc="-10" dirty="0">
                <a:latin typeface="Cambria"/>
                <a:cs typeface="Cambria"/>
              </a:rPr>
              <a:t> cell-</a:t>
            </a:r>
            <a:r>
              <a:rPr sz="2200" dirty="0">
                <a:latin typeface="Cambria"/>
                <a:cs typeface="Cambria"/>
              </a:rPr>
              <a:t>wall</a:t>
            </a:r>
            <a:r>
              <a:rPr sz="2200" spc="-40" dirty="0">
                <a:latin typeface="Cambria"/>
                <a:cs typeface="Cambria"/>
              </a:rPr>
              <a:t> </a:t>
            </a:r>
            <a:r>
              <a:rPr sz="2200" spc="-10" dirty="0">
                <a:latin typeface="Cambria"/>
                <a:cs typeface="Cambria"/>
              </a:rPr>
              <a:t>production,</a:t>
            </a:r>
            <a:endParaRPr sz="2200" dirty="0">
              <a:latin typeface="Cambria"/>
              <a:cs typeface="Cambria"/>
            </a:endParaRPr>
          </a:p>
          <a:p>
            <a:pPr marL="698500" marR="5080" lvl="1" indent="-228600">
              <a:lnSpc>
                <a:spcPts val="2380"/>
              </a:lnSpc>
              <a:spcBef>
                <a:spcPts val="535"/>
              </a:spcBef>
              <a:buClr>
                <a:srgbClr val="1F4E79"/>
              </a:buClr>
              <a:buFont typeface="Arial MT"/>
              <a:buChar char="•"/>
              <a:tabLst>
                <a:tab pos="698500" algn="l"/>
              </a:tabLst>
            </a:pPr>
            <a:r>
              <a:rPr sz="2200" dirty="0">
                <a:latin typeface="Cambria"/>
                <a:cs typeface="Cambria"/>
              </a:rPr>
              <a:t>Acts</a:t>
            </a:r>
            <a:r>
              <a:rPr sz="2200" spc="-45" dirty="0">
                <a:latin typeface="Cambria"/>
                <a:cs typeface="Cambria"/>
              </a:rPr>
              <a:t> </a:t>
            </a:r>
            <a:r>
              <a:rPr sz="2200" dirty="0">
                <a:latin typeface="Cambria"/>
                <a:cs typeface="Cambria"/>
              </a:rPr>
              <a:t>as</a:t>
            </a:r>
            <a:r>
              <a:rPr sz="2200" spc="-60" dirty="0">
                <a:latin typeface="Cambria"/>
                <a:cs typeface="Cambria"/>
              </a:rPr>
              <a:t> </a:t>
            </a:r>
            <a:r>
              <a:rPr sz="2200" dirty="0">
                <a:latin typeface="Cambria"/>
                <a:cs typeface="Cambria"/>
              </a:rPr>
              <a:t>a</a:t>
            </a:r>
            <a:r>
              <a:rPr sz="2200" spc="-70" dirty="0">
                <a:latin typeface="Cambria"/>
                <a:cs typeface="Cambria"/>
              </a:rPr>
              <a:t> </a:t>
            </a:r>
            <a:r>
              <a:rPr sz="2200" spc="-10" dirty="0">
                <a:latin typeface="Cambria"/>
                <a:cs typeface="Cambria"/>
              </a:rPr>
              <a:t>respiratory</a:t>
            </a:r>
            <a:r>
              <a:rPr sz="2200" spc="-30" dirty="0">
                <a:latin typeface="Cambria"/>
                <a:cs typeface="Cambria"/>
              </a:rPr>
              <a:t> </a:t>
            </a:r>
            <a:r>
              <a:rPr sz="2200" dirty="0">
                <a:latin typeface="Cambria"/>
                <a:cs typeface="Cambria"/>
              </a:rPr>
              <a:t>poison</a:t>
            </a:r>
            <a:r>
              <a:rPr sz="2200" spc="-60" dirty="0">
                <a:latin typeface="Cambria"/>
                <a:cs typeface="Cambria"/>
              </a:rPr>
              <a:t> </a:t>
            </a:r>
            <a:r>
              <a:rPr sz="2200" dirty="0">
                <a:latin typeface="Cambria"/>
                <a:cs typeface="Cambria"/>
              </a:rPr>
              <a:t>against</a:t>
            </a:r>
            <a:r>
              <a:rPr sz="2200" spc="-30" dirty="0">
                <a:latin typeface="Cambria"/>
                <a:cs typeface="Cambria"/>
              </a:rPr>
              <a:t> </a:t>
            </a:r>
            <a:r>
              <a:rPr sz="2200" spc="-10" dirty="0">
                <a:latin typeface="Cambria"/>
                <a:cs typeface="Cambria"/>
              </a:rPr>
              <a:t>nonreplicating</a:t>
            </a:r>
            <a:r>
              <a:rPr sz="2200" spc="-50" dirty="0">
                <a:latin typeface="Cambria"/>
                <a:cs typeface="Cambria"/>
              </a:rPr>
              <a:t> </a:t>
            </a:r>
            <a:r>
              <a:rPr sz="2200" dirty="0">
                <a:latin typeface="Cambria"/>
                <a:cs typeface="Cambria"/>
              </a:rPr>
              <a:t>bacteria</a:t>
            </a:r>
            <a:r>
              <a:rPr sz="2200" spc="-35" dirty="0">
                <a:latin typeface="Cambria"/>
                <a:cs typeface="Cambria"/>
              </a:rPr>
              <a:t> </a:t>
            </a:r>
            <a:r>
              <a:rPr sz="2200" dirty="0">
                <a:latin typeface="Cambria"/>
                <a:cs typeface="Cambria"/>
              </a:rPr>
              <a:t>after</a:t>
            </a:r>
            <a:r>
              <a:rPr sz="2200" spc="-35" dirty="0">
                <a:latin typeface="Cambria"/>
                <a:cs typeface="Cambria"/>
              </a:rPr>
              <a:t> </a:t>
            </a:r>
            <a:r>
              <a:rPr sz="2200" dirty="0">
                <a:latin typeface="Cambria"/>
                <a:cs typeface="Cambria"/>
              </a:rPr>
              <a:t>nitric</a:t>
            </a:r>
            <a:r>
              <a:rPr sz="2200" spc="-45" dirty="0">
                <a:latin typeface="Cambria"/>
                <a:cs typeface="Cambria"/>
              </a:rPr>
              <a:t> </a:t>
            </a:r>
            <a:r>
              <a:rPr sz="2200" dirty="0">
                <a:latin typeface="Cambria"/>
                <a:cs typeface="Cambria"/>
              </a:rPr>
              <a:t>oxide</a:t>
            </a:r>
            <a:r>
              <a:rPr sz="2200" spc="-50" dirty="0">
                <a:latin typeface="Cambria"/>
                <a:cs typeface="Cambria"/>
              </a:rPr>
              <a:t> </a:t>
            </a:r>
            <a:r>
              <a:rPr sz="2200" spc="-10" dirty="0">
                <a:latin typeface="Cambria"/>
                <a:cs typeface="Cambria"/>
              </a:rPr>
              <a:t>release </a:t>
            </a:r>
            <a:r>
              <a:rPr sz="2200" dirty="0">
                <a:latin typeface="Cambria"/>
                <a:cs typeface="Cambria"/>
              </a:rPr>
              <a:t>under</a:t>
            </a:r>
            <a:r>
              <a:rPr sz="2200" spc="-55" dirty="0">
                <a:latin typeface="Cambria"/>
                <a:cs typeface="Cambria"/>
              </a:rPr>
              <a:t> </a:t>
            </a:r>
            <a:r>
              <a:rPr sz="2200" spc="-10" dirty="0">
                <a:latin typeface="Cambria"/>
                <a:cs typeface="Cambria"/>
              </a:rPr>
              <a:t>anaerobic</a:t>
            </a:r>
            <a:r>
              <a:rPr sz="2200" spc="-30" dirty="0">
                <a:latin typeface="Cambria"/>
                <a:cs typeface="Cambria"/>
              </a:rPr>
              <a:t> </a:t>
            </a:r>
            <a:r>
              <a:rPr sz="2200" spc="-10" dirty="0">
                <a:latin typeface="Cambria"/>
                <a:cs typeface="Cambria"/>
              </a:rPr>
              <a:t>conditions.</a:t>
            </a:r>
            <a:endParaRPr sz="2200" dirty="0">
              <a:latin typeface="Cambria"/>
              <a:cs typeface="Cambria"/>
            </a:endParaRPr>
          </a:p>
          <a:p>
            <a:pPr marL="698500" lvl="1" indent="-228600">
              <a:lnSpc>
                <a:spcPct val="100000"/>
              </a:lnSpc>
              <a:spcBef>
                <a:spcPts val="190"/>
              </a:spcBef>
              <a:buClr>
                <a:srgbClr val="1F4E79"/>
              </a:buClr>
              <a:buFont typeface="Arial MT"/>
              <a:buChar char="•"/>
              <a:tabLst>
                <a:tab pos="698500" algn="l"/>
              </a:tabLst>
            </a:pPr>
            <a:r>
              <a:rPr sz="2200" dirty="0">
                <a:latin typeface="Cambria"/>
                <a:cs typeface="Cambria"/>
              </a:rPr>
              <a:t>Pa</a:t>
            </a:r>
            <a:r>
              <a:rPr sz="2200" spc="-45" dirty="0">
                <a:latin typeface="Cambria"/>
                <a:cs typeface="Cambria"/>
              </a:rPr>
              <a:t> </a:t>
            </a:r>
            <a:r>
              <a:rPr sz="2200" dirty="0">
                <a:latin typeface="Cambria"/>
                <a:cs typeface="Cambria"/>
              </a:rPr>
              <a:t>has</a:t>
            </a:r>
            <a:r>
              <a:rPr sz="2200" spc="-45" dirty="0">
                <a:latin typeface="Cambria"/>
                <a:cs typeface="Cambria"/>
              </a:rPr>
              <a:t> </a:t>
            </a:r>
            <a:r>
              <a:rPr sz="2200" dirty="0">
                <a:latin typeface="Cambria"/>
                <a:cs typeface="Cambria"/>
              </a:rPr>
              <a:t>been</a:t>
            </a:r>
            <a:r>
              <a:rPr sz="2200" spc="-35" dirty="0">
                <a:latin typeface="Cambria"/>
                <a:cs typeface="Cambria"/>
              </a:rPr>
              <a:t> </a:t>
            </a:r>
            <a:r>
              <a:rPr sz="2200" spc="-10" dirty="0">
                <a:latin typeface="Cambria"/>
                <a:cs typeface="Cambria"/>
              </a:rPr>
              <a:t>approved</a:t>
            </a:r>
            <a:r>
              <a:rPr sz="2200" spc="-15" dirty="0">
                <a:latin typeface="Cambria"/>
                <a:cs typeface="Cambria"/>
              </a:rPr>
              <a:t> </a:t>
            </a:r>
            <a:r>
              <a:rPr sz="2200" dirty="0">
                <a:latin typeface="Cambria"/>
                <a:cs typeface="Cambria"/>
              </a:rPr>
              <a:t>to</a:t>
            </a:r>
            <a:r>
              <a:rPr sz="2200" spc="-50" dirty="0">
                <a:latin typeface="Cambria"/>
                <a:cs typeface="Cambria"/>
              </a:rPr>
              <a:t> </a:t>
            </a:r>
            <a:r>
              <a:rPr sz="2200" dirty="0">
                <a:latin typeface="Cambria"/>
                <a:cs typeface="Cambria"/>
              </a:rPr>
              <a:t>use</a:t>
            </a:r>
            <a:r>
              <a:rPr sz="2200" spc="-35" dirty="0">
                <a:latin typeface="Cambria"/>
                <a:cs typeface="Cambria"/>
              </a:rPr>
              <a:t> </a:t>
            </a:r>
            <a:r>
              <a:rPr sz="2200" dirty="0">
                <a:latin typeface="Cambria"/>
                <a:cs typeface="Cambria"/>
              </a:rPr>
              <a:t>only</a:t>
            </a:r>
            <a:r>
              <a:rPr sz="2200" spc="-55" dirty="0">
                <a:latin typeface="Cambria"/>
                <a:cs typeface="Cambria"/>
              </a:rPr>
              <a:t> </a:t>
            </a:r>
            <a:r>
              <a:rPr sz="2200" dirty="0">
                <a:latin typeface="Cambria"/>
                <a:cs typeface="Cambria"/>
              </a:rPr>
              <a:t>with</a:t>
            </a:r>
            <a:r>
              <a:rPr sz="2200" spc="-45" dirty="0">
                <a:latin typeface="Cambria"/>
                <a:cs typeface="Cambria"/>
              </a:rPr>
              <a:t> </a:t>
            </a:r>
            <a:r>
              <a:rPr sz="2200" dirty="0">
                <a:latin typeface="Cambria"/>
                <a:cs typeface="Cambria"/>
              </a:rPr>
              <a:t>the</a:t>
            </a:r>
            <a:r>
              <a:rPr sz="2200" spc="-20" dirty="0">
                <a:latin typeface="Cambria"/>
                <a:cs typeface="Cambria"/>
              </a:rPr>
              <a:t> </a:t>
            </a:r>
            <a:r>
              <a:rPr sz="2200" spc="-10" dirty="0">
                <a:latin typeface="Cambria"/>
                <a:cs typeface="Cambria"/>
              </a:rPr>
              <a:t>BPaLM/BPaL.</a:t>
            </a:r>
            <a:endParaRPr sz="2200" dirty="0">
              <a:latin typeface="Cambria"/>
              <a:cs typeface="Cambria"/>
            </a:endParaRPr>
          </a:p>
          <a:p>
            <a:pPr marL="240665" indent="-227965">
              <a:lnSpc>
                <a:spcPct val="100000"/>
              </a:lnSpc>
              <a:spcBef>
                <a:spcPts val="745"/>
              </a:spcBef>
              <a:buClr>
                <a:srgbClr val="1F3863"/>
              </a:buClr>
              <a:buFont typeface="Arial MT"/>
              <a:buChar char="•"/>
              <a:tabLst>
                <a:tab pos="240665" algn="l"/>
              </a:tabLst>
            </a:pPr>
            <a:r>
              <a:rPr sz="2200" b="1" spc="-10" dirty="0">
                <a:latin typeface="Cambria"/>
                <a:cs typeface="Cambria"/>
              </a:rPr>
              <a:t>Linezolid,</a:t>
            </a:r>
            <a:endParaRPr sz="2200" dirty="0">
              <a:latin typeface="Cambria"/>
              <a:cs typeface="Cambria"/>
            </a:endParaRPr>
          </a:p>
          <a:p>
            <a:pPr marL="698500" lvl="1" indent="-228600">
              <a:lnSpc>
                <a:spcPct val="100000"/>
              </a:lnSpc>
              <a:spcBef>
                <a:spcPts val="225"/>
              </a:spcBef>
              <a:buClr>
                <a:srgbClr val="1F4E79"/>
              </a:buClr>
              <a:buFont typeface="Arial MT"/>
              <a:buChar char="•"/>
              <a:tabLst>
                <a:tab pos="698500" algn="l"/>
              </a:tabLst>
            </a:pPr>
            <a:r>
              <a:rPr sz="2200" dirty="0">
                <a:latin typeface="Cambria"/>
                <a:cs typeface="Cambria"/>
              </a:rPr>
              <a:t>an</a:t>
            </a:r>
            <a:r>
              <a:rPr sz="2200" spc="-65" dirty="0">
                <a:latin typeface="Cambria"/>
                <a:cs typeface="Cambria"/>
              </a:rPr>
              <a:t> </a:t>
            </a:r>
            <a:r>
              <a:rPr sz="2200" spc="-10" dirty="0">
                <a:latin typeface="Cambria"/>
                <a:cs typeface="Cambria"/>
              </a:rPr>
              <a:t>oxazolidinone</a:t>
            </a:r>
            <a:r>
              <a:rPr sz="2200" spc="-40" dirty="0">
                <a:latin typeface="Cambria"/>
                <a:cs typeface="Cambria"/>
              </a:rPr>
              <a:t> </a:t>
            </a:r>
            <a:r>
              <a:rPr sz="2200" dirty="0">
                <a:latin typeface="Cambria"/>
                <a:cs typeface="Cambria"/>
              </a:rPr>
              <a:t>that</a:t>
            </a:r>
            <a:r>
              <a:rPr sz="2200" spc="-45" dirty="0">
                <a:latin typeface="Cambria"/>
                <a:cs typeface="Cambria"/>
              </a:rPr>
              <a:t> </a:t>
            </a:r>
            <a:r>
              <a:rPr sz="2200" dirty="0">
                <a:latin typeface="Cambria"/>
                <a:cs typeface="Cambria"/>
              </a:rPr>
              <a:t>disrupts</a:t>
            </a:r>
            <a:r>
              <a:rPr sz="2200" spc="-40" dirty="0">
                <a:latin typeface="Cambria"/>
                <a:cs typeface="Cambria"/>
              </a:rPr>
              <a:t> </a:t>
            </a:r>
            <a:r>
              <a:rPr sz="2200" spc="-10" dirty="0">
                <a:latin typeface="Cambria"/>
                <a:cs typeface="Cambria"/>
              </a:rPr>
              <a:t>protein</a:t>
            </a:r>
            <a:r>
              <a:rPr sz="2200" spc="-50" dirty="0">
                <a:latin typeface="Cambria"/>
                <a:cs typeface="Cambria"/>
              </a:rPr>
              <a:t> </a:t>
            </a:r>
            <a:r>
              <a:rPr sz="2200" spc="-10" dirty="0">
                <a:latin typeface="Cambria"/>
                <a:cs typeface="Cambria"/>
              </a:rPr>
              <a:t>synthesis</a:t>
            </a:r>
            <a:endParaRPr sz="2200" dirty="0">
              <a:latin typeface="Cambria"/>
              <a:cs typeface="Cambria"/>
            </a:endParaRPr>
          </a:p>
          <a:p>
            <a:pPr marL="240665" indent="-227965">
              <a:lnSpc>
                <a:spcPct val="100000"/>
              </a:lnSpc>
              <a:spcBef>
                <a:spcPts val="745"/>
              </a:spcBef>
              <a:buClr>
                <a:srgbClr val="1F3863"/>
              </a:buClr>
              <a:buFont typeface="Arial MT"/>
              <a:buChar char="•"/>
              <a:tabLst>
                <a:tab pos="240665" algn="l"/>
              </a:tabLst>
            </a:pPr>
            <a:r>
              <a:rPr sz="2200" b="1" spc="-10" dirty="0">
                <a:latin typeface="Cambria"/>
                <a:cs typeface="Cambria"/>
              </a:rPr>
              <a:t>Moxifloxacin,</a:t>
            </a:r>
            <a:endParaRPr sz="2200" dirty="0">
              <a:latin typeface="Cambria"/>
              <a:cs typeface="Cambria"/>
            </a:endParaRPr>
          </a:p>
          <a:p>
            <a:pPr marL="698500" lvl="1" indent="-228600">
              <a:lnSpc>
                <a:spcPct val="100000"/>
              </a:lnSpc>
              <a:spcBef>
                <a:spcPts val="229"/>
              </a:spcBef>
              <a:buClr>
                <a:srgbClr val="1F4E79"/>
              </a:buClr>
              <a:buFont typeface="Arial MT"/>
              <a:buChar char="•"/>
              <a:tabLst>
                <a:tab pos="698500" algn="l"/>
              </a:tabLst>
            </a:pPr>
            <a:r>
              <a:rPr sz="2200" dirty="0">
                <a:latin typeface="Cambria"/>
                <a:cs typeface="Cambria"/>
              </a:rPr>
              <a:t>inhibit</a:t>
            </a:r>
            <a:r>
              <a:rPr sz="2200" spc="-85" dirty="0">
                <a:latin typeface="Cambria"/>
                <a:cs typeface="Cambria"/>
              </a:rPr>
              <a:t> </a:t>
            </a:r>
            <a:r>
              <a:rPr sz="2200" dirty="0">
                <a:latin typeface="Cambria"/>
                <a:cs typeface="Cambria"/>
              </a:rPr>
              <a:t>DNA</a:t>
            </a:r>
            <a:r>
              <a:rPr sz="2200" spc="-80" dirty="0">
                <a:latin typeface="Cambria"/>
                <a:cs typeface="Cambria"/>
              </a:rPr>
              <a:t> </a:t>
            </a:r>
            <a:r>
              <a:rPr sz="2200" spc="-10" dirty="0">
                <a:latin typeface="Cambria"/>
                <a:cs typeface="Cambria"/>
              </a:rPr>
              <a:t>synthesis</a:t>
            </a:r>
            <a:endParaRPr sz="2200" dirty="0">
              <a:latin typeface="Cambria"/>
              <a:cs typeface="Cambria"/>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06160" y="3379089"/>
            <a:ext cx="76200" cy="2607310"/>
          </a:xfrm>
          <a:custGeom>
            <a:avLst/>
            <a:gdLst/>
            <a:ahLst/>
            <a:cxnLst/>
            <a:rect l="l" t="t" r="r" b="b"/>
            <a:pathLst>
              <a:path w="76200" h="2607310">
                <a:moveTo>
                  <a:pt x="3428" y="2581643"/>
                </a:moveTo>
                <a:lnTo>
                  <a:pt x="3175" y="2607043"/>
                </a:lnTo>
                <a:lnTo>
                  <a:pt x="28575" y="2607271"/>
                </a:lnTo>
                <a:lnTo>
                  <a:pt x="28828" y="2581871"/>
                </a:lnTo>
                <a:lnTo>
                  <a:pt x="3428" y="2581643"/>
                </a:lnTo>
                <a:close/>
              </a:path>
              <a:path w="76200" h="2607310">
                <a:moveTo>
                  <a:pt x="3810" y="2530843"/>
                </a:moveTo>
                <a:lnTo>
                  <a:pt x="3683" y="2556243"/>
                </a:lnTo>
                <a:lnTo>
                  <a:pt x="29083" y="2556471"/>
                </a:lnTo>
                <a:lnTo>
                  <a:pt x="29210" y="2531071"/>
                </a:lnTo>
                <a:lnTo>
                  <a:pt x="3810" y="2530843"/>
                </a:lnTo>
                <a:close/>
              </a:path>
              <a:path w="76200" h="2607310">
                <a:moveTo>
                  <a:pt x="4317" y="2480056"/>
                </a:moveTo>
                <a:lnTo>
                  <a:pt x="4063" y="2505456"/>
                </a:lnTo>
                <a:lnTo>
                  <a:pt x="29463" y="2505671"/>
                </a:lnTo>
                <a:lnTo>
                  <a:pt x="29717" y="2480271"/>
                </a:lnTo>
                <a:lnTo>
                  <a:pt x="4317" y="2480056"/>
                </a:lnTo>
                <a:close/>
              </a:path>
              <a:path w="76200" h="2607310">
                <a:moveTo>
                  <a:pt x="4699" y="2429256"/>
                </a:moveTo>
                <a:lnTo>
                  <a:pt x="4572" y="2454656"/>
                </a:lnTo>
                <a:lnTo>
                  <a:pt x="29972" y="2454871"/>
                </a:lnTo>
                <a:lnTo>
                  <a:pt x="30099" y="2429471"/>
                </a:lnTo>
                <a:lnTo>
                  <a:pt x="4699" y="2429256"/>
                </a:lnTo>
                <a:close/>
              </a:path>
              <a:path w="76200" h="2607310">
                <a:moveTo>
                  <a:pt x="5206" y="2378456"/>
                </a:moveTo>
                <a:lnTo>
                  <a:pt x="4952" y="2403856"/>
                </a:lnTo>
                <a:lnTo>
                  <a:pt x="30352" y="2404071"/>
                </a:lnTo>
                <a:lnTo>
                  <a:pt x="30606" y="2378671"/>
                </a:lnTo>
                <a:lnTo>
                  <a:pt x="5206" y="2378456"/>
                </a:lnTo>
                <a:close/>
              </a:path>
              <a:path w="76200" h="2607310">
                <a:moveTo>
                  <a:pt x="5587" y="2327656"/>
                </a:moveTo>
                <a:lnTo>
                  <a:pt x="5461" y="2353056"/>
                </a:lnTo>
                <a:lnTo>
                  <a:pt x="30861" y="2353284"/>
                </a:lnTo>
                <a:lnTo>
                  <a:pt x="30987" y="2327884"/>
                </a:lnTo>
                <a:lnTo>
                  <a:pt x="5587" y="2327656"/>
                </a:lnTo>
                <a:close/>
              </a:path>
              <a:path w="76200" h="2607310">
                <a:moveTo>
                  <a:pt x="6096" y="2276856"/>
                </a:moveTo>
                <a:lnTo>
                  <a:pt x="5841" y="2302256"/>
                </a:lnTo>
                <a:lnTo>
                  <a:pt x="31241" y="2302484"/>
                </a:lnTo>
                <a:lnTo>
                  <a:pt x="31496" y="2277084"/>
                </a:lnTo>
                <a:lnTo>
                  <a:pt x="6096" y="2276856"/>
                </a:lnTo>
                <a:close/>
              </a:path>
              <a:path w="76200" h="2607310">
                <a:moveTo>
                  <a:pt x="6476" y="2226056"/>
                </a:moveTo>
                <a:lnTo>
                  <a:pt x="6350" y="2251456"/>
                </a:lnTo>
                <a:lnTo>
                  <a:pt x="31750" y="2251684"/>
                </a:lnTo>
                <a:lnTo>
                  <a:pt x="31876" y="2226284"/>
                </a:lnTo>
                <a:lnTo>
                  <a:pt x="6476" y="2226056"/>
                </a:lnTo>
                <a:close/>
              </a:path>
              <a:path w="76200" h="2607310">
                <a:moveTo>
                  <a:pt x="6985" y="2175256"/>
                </a:moveTo>
                <a:lnTo>
                  <a:pt x="6730" y="2200656"/>
                </a:lnTo>
                <a:lnTo>
                  <a:pt x="32130" y="2200910"/>
                </a:lnTo>
                <a:lnTo>
                  <a:pt x="32385" y="2175510"/>
                </a:lnTo>
                <a:lnTo>
                  <a:pt x="6985" y="2175256"/>
                </a:lnTo>
                <a:close/>
              </a:path>
              <a:path w="76200" h="2607310">
                <a:moveTo>
                  <a:pt x="7365" y="2124456"/>
                </a:moveTo>
                <a:lnTo>
                  <a:pt x="7238" y="2149856"/>
                </a:lnTo>
                <a:lnTo>
                  <a:pt x="32638" y="2150110"/>
                </a:lnTo>
                <a:lnTo>
                  <a:pt x="32765" y="2124710"/>
                </a:lnTo>
                <a:lnTo>
                  <a:pt x="7365" y="2124456"/>
                </a:lnTo>
                <a:close/>
              </a:path>
              <a:path w="76200" h="2607310">
                <a:moveTo>
                  <a:pt x="7874" y="2073656"/>
                </a:moveTo>
                <a:lnTo>
                  <a:pt x="7619" y="2099056"/>
                </a:lnTo>
                <a:lnTo>
                  <a:pt x="33019" y="2099310"/>
                </a:lnTo>
                <a:lnTo>
                  <a:pt x="33274" y="2073910"/>
                </a:lnTo>
                <a:lnTo>
                  <a:pt x="7874" y="2073656"/>
                </a:lnTo>
                <a:close/>
              </a:path>
              <a:path w="76200" h="2607310">
                <a:moveTo>
                  <a:pt x="8254" y="2022856"/>
                </a:moveTo>
                <a:lnTo>
                  <a:pt x="8127" y="2048256"/>
                </a:lnTo>
                <a:lnTo>
                  <a:pt x="33527" y="2048510"/>
                </a:lnTo>
                <a:lnTo>
                  <a:pt x="33654" y="2023110"/>
                </a:lnTo>
                <a:lnTo>
                  <a:pt x="8254" y="2022856"/>
                </a:lnTo>
                <a:close/>
              </a:path>
              <a:path w="76200" h="2607310">
                <a:moveTo>
                  <a:pt x="8762" y="1972056"/>
                </a:moveTo>
                <a:lnTo>
                  <a:pt x="8509" y="1997456"/>
                </a:lnTo>
                <a:lnTo>
                  <a:pt x="33909" y="1997710"/>
                </a:lnTo>
                <a:lnTo>
                  <a:pt x="34162" y="1972310"/>
                </a:lnTo>
                <a:lnTo>
                  <a:pt x="8762" y="1972056"/>
                </a:lnTo>
                <a:close/>
              </a:path>
              <a:path w="76200" h="2607310">
                <a:moveTo>
                  <a:pt x="9143" y="1921256"/>
                </a:moveTo>
                <a:lnTo>
                  <a:pt x="9016" y="1946656"/>
                </a:lnTo>
                <a:lnTo>
                  <a:pt x="34416" y="1946910"/>
                </a:lnTo>
                <a:lnTo>
                  <a:pt x="34543" y="1921510"/>
                </a:lnTo>
                <a:lnTo>
                  <a:pt x="9143" y="1921256"/>
                </a:lnTo>
                <a:close/>
              </a:path>
              <a:path w="76200" h="2607310">
                <a:moveTo>
                  <a:pt x="9651" y="1870456"/>
                </a:moveTo>
                <a:lnTo>
                  <a:pt x="9398" y="1895856"/>
                </a:lnTo>
                <a:lnTo>
                  <a:pt x="34798" y="1896110"/>
                </a:lnTo>
                <a:lnTo>
                  <a:pt x="35051" y="1870710"/>
                </a:lnTo>
                <a:lnTo>
                  <a:pt x="9651" y="1870456"/>
                </a:lnTo>
                <a:close/>
              </a:path>
              <a:path w="76200" h="2607310">
                <a:moveTo>
                  <a:pt x="10033" y="1819656"/>
                </a:moveTo>
                <a:lnTo>
                  <a:pt x="10031" y="1819910"/>
                </a:lnTo>
                <a:lnTo>
                  <a:pt x="9905" y="1845056"/>
                </a:lnTo>
                <a:lnTo>
                  <a:pt x="35305" y="1845310"/>
                </a:lnTo>
                <a:lnTo>
                  <a:pt x="35307" y="1845056"/>
                </a:lnTo>
                <a:lnTo>
                  <a:pt x="35433" y="1819910"/>
                </a:lnTo>
                <a:lnTo>
                  <a:pt x="10033" y="1819656"/>
                </a:lnTo>
                <a:close/>
              </a:path>
              <a:path w="76200" h="2607310">
                <a:moveTo>
                  <a:pt x="10540" y="1768856"/>
                </a:moveTo>
                <a:lnTo>
                  <a:pt x="10287" y="1794256"/>
                </a:lnTo>
                <a:lnTo>
                  <a:pt x="35687" y="1794510"/>
                </a:lnTo>
                <a:lnTo>
                  <a:pt x="35940" y="1769110"/>
                </a:lnTo>
                <a:lnTo>
                  <a:pt x="10540" y="1768856"/>
                </a:lnTo>
                <a:close/>
              </a:path>
              <a:path w="76200" h="2607310">
                <a:moveTo>
                  <a:pt x="10922" y="1718056"/>
                </a:moveTo>
                <a:lnTo>
                  <a:pt x="10920" y="1718310"/>
                </a:lnTo>
                <a:lnTo>
                  <a:pt x="10794" y="1743456"/>
                </a:lnTo>
                <a:lnTo>
                  <a:pt x="36194" y="1743710"/>
                </a:lnTo>
                <a:lnTo>
                  <a:pt x="36196" y="1743456"/>
                </a:lnTo>
                <a:lnTo>
                  <a:pt x="36322" y="1718310"/>
                </a:lnTo>
                <a:lnTo>
                  <a:pt x="10922" y="1718056"/>
                </a:lnTo>
                <a:close/>
              </a:path>
              <a:path w="76200" h="2607310">
                <a:moveTo>
                  <a:pt x="11429" y="1667256"/>
                </a:moveTo>
                <a:lnTo>
                  <a:pt x="11175" y="1692656"/>
                </a:lnTo>
                <a:lnTo>
                  <a:pt x="36575" y="1692910"/>
                </a:lnTo>
                <a:lnTo>
                  <a:pt x="36829" y="1667510"/>
                </a:lnTo>
                <a:lnTo>
                  <a:pt x="11429" y="1667256"/>
                </a:lnTo>
                <a:close/>
              </a:path>
              <a:path w="76200" h="2607310">
                <a:moveTo>
                  <a:pt x="11937" y="1616456"/>
                </a:moveTo>
                <a:lnTo>
                  <a:pt x="11684" y="1641856"/>
                </a:lnTo>
                <a:lnTo>
                  <a:pt x="37084" y="1642110"/>
                </a:lnTo>
                <a:lnTo>
                  <a:pt x="37211" y="1616710"/>
                </a:lnTo>
                <a:lnTo>
                  <a:pt x="11937" y="1616456"/>
                </a:lnTo>
                <a:close/>
              </a:path>
              <a:path w="76200" h="2607310">
                <a:moveTo>
                  <a:pt x="12318" y="1565656"/>
                </a:moveTo>
                <a:lnTo>
                  <a:pt x="12064" y="1591056"/>
                </a:lnTo>
                <a:lnTo>
                  <a:pt x="37464" y="1591310"/>
                </a:lnTo>
                <a:lnTo>
                  <a:pt x="37718" y="1565910"/>
                </a:lnTo>
                <a:lnTo>
                  <a:pt x="12318" y="1565656"/>
                </a:lnTo>
                <a:close/>
              </a:path>
              <a:path w="76200" h="2607310">
                <a:moveTo>
                  <a:pt x="12826" y="1514856"/>
                </a:moveTo>
                <a:lnTo>
                  <a:pt x="12573" y="1540256"/>
                </a:lnTo>
                <a:lnTo>
                  <a:pt x="37973" y="1540510"/>
                </a:lnTo>
                <a:lnTo>
                  <a:pt x="38226" y="1515110"/>
                </a:lnTo>
                <a:lnTo>
                  <a:pt x="12826" y="1514856"/>
                </a:lnTo>
                <a:close/>
              </a:path>
              <a:path w="76200" h="2607310">
                <a:moveTo>
                  <a:pt x="13208" y="1464056"/>
                </a:moveTo>
                <a:lnTo>
                  <a:pt x="12953" y="1489456"/>
                </a:lnTo>
                <a:lnTo>
                  <a:pt x="38353" y="1489710"/>
                </a:lnTo>
                <a:lnTo>
                  <a:pt x="38608" y="1464310"/>
                </a:lnTo>
                <a:lnTo>
                  <a:pt x="13208" y="1464056"/>
                </a:lnTo>
                <a:close/>
              </a:path>
              <a:path w="76200" h="2607310">
                <a:moveTo>
                  <a:pt x="13715" y="1413256"/>
                </a:moveTo>
                <a:lnTo>
                  <a:pt x="13462" y="1438656"/>
                </a:lnTo>
                <a:lnTo>
                  <a:pt x="38862" y="1438910"/>
                </a:lnTo>
                <a:lnTo>
                  <a:pt x="39115" y="1413510"/>
                </a:lnTo>
                <a:lnTo>
                  <a:pt x="13715" y="1413256"/>
                </a:lnTo>
                <a:close/>
              </a:path>
              <a:path w="76200" h="2607310">
                <a:moveTo>
                  <a:pt x="14097" y="1362456"/>
                </a:moveTo>
                <a:lnTo>
                  <a:pt x="13842" y="1387856"/>
                </a:lnTo>
                <a:lnTo>
                  <a:pt x="39242" y="1388110"/>
                </a:lnTo>
                <a:lnTo>
                  <a:pt x="39497" y="1362710"/>
                </a:lnTo>
                <a:lnTo>
                  <a:pt x="14097" y="1362456"/>
                </a:lnTo>
                <a:close/>
              </a:path>
              <a:path w="76200" h="2607310">
                <a:moveTo>
                  <a:pt x="14604" y="1311656"/>
                </a:moveTo>
                <a:lnTo>
                  <a:pt x="14350" y="1337056"/>
                </a:lnTo>
                <a:lnTo>
                  <a:pt x="39750" y="1337310"/>
                </a:lnTo>
                <a:lnTo>
                  <a:pt x="40004" y="1311910"/>
                </a:lnTo>
                <a:lnTo>
                  <a:pt x="14604" y="1311656"/>
                </a:lnTo>
                <a:close/>
              </a:path>
              <a:path w="76200" h="2607310">
                <a:moveTo>
                  <a:pt x="14986" y="1260856"/>
                </a:moveTo>
                <a:lnTo>
                  <a:pt x="14731" y="1286256"/>
                </a:lnTo>
                <a:lnTo>
                  <a:pt x="40131" y="1286510"/>
                </a:lnTo>
                <a:lnTo>
                  <a:pt x="40386" y="1261110"/>
                </a:lnTo>
                <a:lnTo>
                  <a:pt x="14986" y="1260856"/>
                </a:lnTo>
                <a:close/>
              </a:path>
              <a:path w="76200" h="2607310">
                <a:moveTo>
                  <a:pt x="15493" y="1210056"/>
                </a:moveTo>
                <a:lnTo>
                  <a:pt x="15239" y="1235456"/>
                </a:lnTo>
                <a:lnTo>
                  <a:pt x="40639" y="1235710"/>
                </a:lnTo>
                <a:lnTo>
                  <a:pt x="40893" y="1210310"/>
                </a:lnTo>
                <a:lnTo>
                  <a:pt x="15493" y="1210056"/>
                </a:lnTo>
                <a:close/>
              </a:path>
              <a:path w="76200" h="2607310">
                <a:moveTo>
                  <a:pt x="15875" y="1159256"/>
                </a:moveTo>
                <a:lnTo>
                  <a:pt x="15621" y="1184656"/>
                </a:lnTo>
                <a:lnTo>
                  <a:pt x="41021" y="1184910"/>
                </a:lnTo>
                <a:lnTo>
                  <a:pt x="41275" y="1159510"/>
                </a:lnTo>
                <a:lnTo>
                  <a:pt x="15875" y="1159256"/>
                </a:lnTo>
                <a:close/>
              </a:path>
              <a:path w="76200" h="2607310">
                <a:moveTo>
                  <a:pt x="16383" y="1108456"/>
                </a:moveTo>
                <a:lnTo>
                  <a:pt x="16128" y="1133856"/>
                </a:lnTo>
                <a:lnTo>
                  <a:pt x="41528" y="1134110"/>
                </a:lnTo>
                <a:lnTo>
                  <a:pt x="41783" y="1108710"/>
                </a:lnTo>
                <a:lnTo>
                  <a:pt x="16383" y="1108456"/>
                </a:lnTo>
                <a:close/>
              </a:path>
              <a:path w="76200" h="2607310">
                <a:moveTo>
                  <a:pt x="16763" y="1057656"/>
                </a:moveTo>
                <a:lnTo>
                  <a:pt x="16510" y="1083056"/>
                </a:lnTo>
                <a:lnTo>
                  <a:pt x="41910" y="1083310"/>
                </a:lnTo>
                <a:lnTo>
                  <a:pt x="42163" y="1057910"/>
                </a:lnTo>
                <a:lnTo>
                  <a:pt x="16763" y="1057656"/>
                </a:lnTo>
                <a:close/>
              </a:path>
              <a:path w="76200" h="2607310">
                <a:moveTo>
                  <a:pt x="17272" y="1006856"/>
                </a:moveTo>
                <a:lnTo>
                  <a:pt x="17017" y="1032256"/>
                </a:lnTo>
                <a:lnTo>
                  <a:pt x="42417" y="1032510"/>
                </a:lnTo>
                <a:lnTo>
                  <a:pt x="42672" y="1007110"/>
                </a:lnTo>
                <a:lnTo>
                  <a:pt x="17272" y="1006856"/>
                </a:lnTo>
                <a:close/>
              </a:path>
              <a:path w="76200" h="2607310">
                <a:moveTo>
                  <a:pt x="17652" y="956056"/>
                </a:moveTo>
                <a:lnTo>
                  <a:pt x="17399" y="981456"/>
                </a:lnTo>
                <a:lnTo>
                  <a:pt x="42799" y="981710"/>
                </a:lnTo>
                <a:lnTo>
                  <a:pt x="43052" y="956310"/>
                </a:lnTo>
                <a:lnTo>
                  <a:pt x="17652" y="956056"/>
                </a:lnTo>
                <a:close/>
              </a:path>
              <a:path w="76200" h="2607310">
                <a:moveTo>
                  <a:pt x="18161" y="905256"/>
                </a:moveTo>
                <a:lnTo>
                  <a:pt x="17906" y="930656"/>
                </a:lnTo>
                <a:lnTo>
                  <a:pt x="43306" y="930910"/>
                </a:lnTo>
                <a:lnTo>
                  <a:pt x="43561" y="905510"/>
                </a:lnTo>
                <a:lnTo>
                  <a:pt x="18161" y="905256"/>
                </a:lnTo>
                <a:close/>
              </a:path>
              <a:path w="76200" h="2607310">
                <a:moveTo>
                  <a:pt x="18541" y="854456"/>
                </a:moveTo>
                <a:lnTo>
                  <a:pt x="18287" y="879856"/>
                </a:lnTo>
                <a:lnTo>
                  <a:pt x="43687" y="880110"/>
                </a:lnTo>
                <a:lnTo>
                  <a:pt x="43941" y="854710"/>
                </a:lnTo>
                <a:lnTo>
                  <a:pt x="18541" y="854456"/>
                </a:lnTo>
                <a:close/>
              </a:path>
              <a:path w="76200" h="2607310">
                <a:moveTo>
                  <a:pt x="19050" y="803656"/>
                </a:moveTo>
                <a:lnTo>
                  <a:pt x="18796" y="829056"/>
                </a:lnTo>
                <a:lnTo>
                  <a:pt x="44196" y="829310"/>
                </a:lnTo>
                <a:lnTo>
                  <a:pt x="44450" y="803910"/>
                </a:lnTo>
                <a:lnTo>
                  <a:pt x="19050" y="803656"/>
                </a:lnTo>
                <a:close/>
              </a:path>
              <a:path w="76200" h="2607310">
                <a:moveTo>
                  <a:pt x="19430" y="752856"/>
                </a:moveTo>
                <a:lnTo>
                  <a:pt x="19176" y="778256"/>
                </a:lnTo>
                <a:lnTo>
                  <a:pt x="44576" y="778510"/>
                </a:lnTo>
                <a:lnTo>
                  <a:pt x="44830" y="753110"/>
                </a:lnTo>
                <a:lnTo>
                  <a:pt x="19430" y="752856"/>
                </a:lnTo>
                <a:close/>
              </a:path>
              <a:path w="76200" h="2607310">
                <a:moveTo>
                  <a:pt x="45338" y="702310"/>
                </a:moveTo>
                <a:lnTo>
                  <a:pt x="19937" y="702310"/>
                </a:lnTo>
                <a:lnTo>
                  <a:pt x="19683" y="727710"/>
                </a:lnTo>
                <a:lnTo>
                  <a:pt x="45085" y="727710"/>
                </a:lnTo>
                <a:lnTo>
                  <a:pt x="45338" y="702310"/>
                </a:lnTo>
                <a:close/>
              </a:path>
              <a:path w="76200" h="2607310">
                <a:moveTo>
                  <a:pt x="45719" y="651510"/>
                </a:moveTo>
                <a:lnTo>
                  <a:pt x="20318" y="651510"/>
                </a:lnTo>
                <a:lnTo>
                  <a:pt x="20064" y="676910"/>
                </a:lnTo>
                <a:lnTo>
                  <a:pt x="45465" y="676910"/>
                </a:lnTo>
                <a:lnTo>
                  <a:pt x="45719" y="651510"/>
                </a:lnTo>
                <a:close/>
              </a:path>
              <a:path w="76200" h="2607310">
                <a:moveTo>
                  <a:pt x="46227" y="600710"/>
                </a:moveTo>
                <a:lnTo>
                  <a:pt x="20826" y="600710"/>
                </a:lnTo>
                <a:lnTo>
                  <a:pt x="20572" y="626110"/>
                </a:lnTo>
                <a:lnTo>
                  <a:pt x="45974" y="626110"/>
                </a:lnTo>
                <a:lnTo>
                  <a:pt x="46227" y="600710"/>
                </a:lnTo>
                <a:close/>
              </a:path>
              <a:path w="76200" h="2607310">
                <a:moveTo>
                  <a:pt x="46609" y="549910"/>
                </a:moveTo>
                <a:lnTo>
                  <a:pt x="21207" y="549910"/>
                </a:lnTo>
                <a:lnTo>
                  <a:pt x="20953" y="575310"/>
                </a:lnTo>
                <a:lnTo>
                  <a:pt x="46354" y="575310"/>
                </a:lnTo>
                <a:lnTo>
                  <a:pt x="46609" y="549910"/>
                </a:lnTo>
                <a:close/>
              </a:path>
              <a:path w="76200" h="2607310">
                <a:moveTo>
                  <a:pt x="47116" y="499110"/>
                </a:moveTo>
                <a:lnTo>
                  <a:pt x="21715" y="499110"/>
                </a:lnTo>
                <a:lnTo>
                  <a:pt x="21461" y="524510"/>
                </a:lnTo>
                <a:lnTo>
                  <a:pt x="46862" y="524510"/>
                </a:lnTo>
                <a:lnTo>
                  <a:pt x="47116" y="499110"/>
                </a:lnTo>
                <a:close/>
              </a:path>
              <a:path w="76200" h="2607310">
                <a:moveTo>
                  <a:pt x="47498" y="448310"/>
                </a:moveTo>
                <a:lnTo>
                  <a:pt x="22096" y="448310"/>
                </a:lnTo>
                <a:lnTo>
                  <a:pt x="21842" y="473710"/>
                </a:lnTo>
                <a:lnTo>
                  <a:pt x="47243" y="473710"/>
                </a:lnTo>
                <a:lnTo>
                  <a:pt x="47498" y="448310"/>
                </a:lnTo>
                <a:close/>
              </a:path>
              <a:path w="76200" h="2607310">
                <a:moveTo>
                  <a:pt x="48005" y="397510"/>
                </a:moveTo>
                <a:lnTo>
                  <a:pt x="22604" y="397510"/>
                </a:lnTo>
                <a:lnTo>
                  <a:pt x="22350" y="422910"/>
                </a:lnTo>
                <a:lnTo>
                  <a:pt x="47751" y="422910"/>
                </a:lnTo>
                <a:lnTo>
                  <a:pt x="48005" y="397510"/>
                </a:lnTo>
                <a:close/>
              </a:path>
              <a:path w="76200" h="2607310">
                <a:moveTo>
                  <a:pt x="48387" y="346710"/>
                </a:moveTo>
                <a:lnTo>
                  <a:pt x="22985" y="346710"/>
                </a:lnTo>
                <a:lnTo>
                  <a:pt x="22731" y="372110"/>
                </a:lnTo>
                <a:lnTo>
                  <a:pt x="48133" y="372110"/>
                </a:lnTo>
                <a:lnTo>
                  <a:pt x="48387" y="346710"/>
                </a:lnTo>
                <a:close/>
              </a:path>
              <a:path w="76200" h="2607310">
                <a:moveTo>
                  <a:pt x="48894" y="295910"/>
                </a:moveTo>
                <a:lnTo>
                  <a:pt x="23493" y="295910"/>
                </a:lnTo>
                <a:lnTo>
                  <a:pt x="23239" y="321310"/>
                </a:lnTo>
                <a:lnTo>
                  <a:pt x="48640" y="321310"/>
                </a:lnTo>
                <a:lnTo>
                  <a:pt x="48894" y="295910"/>
                </a:lnTo>
                <a:close/>
              </a:path>
              <a:path w="76200" h="2607310">
                <a:moveTo>
                  <a:pt x="49275" y="245110"/>
                </a:moveTo>
                <a:lnTo>
                  <a:pt x="23874" y="245110"/>
                </a:lnTo>
                <a:lnTo>
                  <a:pt x="23620" y="270510"/>
                </a:lnTo>
                <a:lnTo>
                  <a:pt x="49022" y="270510"/>
                </a:lnTo>
                <a:lnTo>
                  <a:pt x="49275" y="245110"/>
                </a:lnTo>
                <a:close/>
              </a:path>
              <a:path w="76200" h="2607310">
                <a:moveTo>
                  <a:pt x="49784" y="194310"/>
                </a:moveTo>
                <a:lnTo>
                  <a:pt x="24382" y="194310"/>
                </a:lnTo>
                <a:lnTo>
                  <a:pt x="24128" y="219710"/>
                </a:lnTo>
                <a:lnTo>
                  <a:pt x="49529" y="219710"/>
                </a:lnTo>
                <a:lnTo>
                  <a:pt x="49784" y="194310"/>
                </a:lnTo>
                <a:close/>
              </a:path>
              <a:path w="76200" h="2607310">
                <a:moveTo>
                  <a:pt x="50164" y="143510"/>
                </a:moveTo>
                <a:lnTo>
                  <a:pt x="24763" y="143510"/>
                </a:lnTo>
                <a:lnTo>
                  <a:pt x="24509" y="168910"/>
                </a:lnTo>
                <a:lnTo>
                  <a:pt x="49911" y="168910"/>
                </a:lnTo>
                <a:lnTo>
                  <a:pt x="50164" y="143510"/>
                </a:lnTo>
                <a:close/>
              </a:path>
              <a:path w="76200" h="2607310">
                <a:moveTo>
                  <a:pt x="50673" y="92710"/>
                </a:moveTo>
                <a:lnTo>
                  <a:pt x="25271" y="92710"/>
                </a:lnTo>
                <a:lnTo>
                  <a:pt x="25017" y="118110"/>
                </a:lnTo>
                <a:lnTo>
                  <a:pt x="50418" y="118110"/>
                </a:lnTo>
                <a:lnTo>
                  <a:pt x="50673" y="92710"/>
                </a:lnTo>
                <a:close/>
              </a:path>
              <a:path w="76200" h="2607310">
                <a:moveTo>
                  <a:pt x="38735" y="0"/>
                </a:moveTo>
                <a:lnTo>
                  <a:pt x="0" y="75819"/>
                </a:lnTo>
                <a:lnTo>
                  <a:pt x="76200" y="76453"/>
                </a:lnTo>
                <a:lnTo>
                  <a:pt x="71719" y="67310"/>
                </a:lnTo>
                <a:lnTo>
                  <a:pt x="25395" y="67310"/>
                </a:lnTo>
                <a:lnTo>
                  <a:pt x="25518" y="63626"/>
                </a:lnTo>
                <a:lnTo>
                  <a:pt x="25526" y="63373"/>
                </a:lnTo>
                <a:lnTo>
                  <a:pt x="69789" y="63373"/>
                </a:lnTo>
                <a:lnTo>
                  <a:pt x="38735" y="0"/>
                </a:lnTo>
                <a:close/>
              </a:path>
              <a:path w="76200" h="2607310">
                <a:moveTo>
                  <a:pt x="25526" y="63373"/>
                </a:moveTo>
                <a:lnTo>
                  <a:pt x="25518" y="63626"/>
                </a:lnTo>
                <a:lnTo>
                  <a:pt x="25395" y="67310"/>
                </a:lnTo>
                <a:lnTo>
                  <a:pt x="50800" y="67310"/>
                </a:lnTo>
                <a:lnTo>
                  <a:pt x="50926" y="63626"/>
                </a:lnTo>
                <a:lnTo>
                  <a:pt x="25526" y="63373"/>
                </a:lnTo>
                <a:close/>
              </a:path>
              <a:path w="76200" h="2607310">
                <a:moveTo>
                  <a:pt x="69789" y="63373"/>
                </a:moveTo>
                <a:lnTo>
                  <a:pt x="25526" y="63373"/>
                </a:lnTo>
                <a:lnTo>
                  <a:pt x="50926" y="63626"/>
                </a:lnTo>
                <a:lnTo>
                  <a:pt x="50800" y="67310"/>
                </a:lnTo>
                <a:lnTo>
                  <a:pt x="71719" y="67310"/>
                </a:lnTo>
                <a:lnTo>
                  <a:pt x="69914" y="63626"/>
                </a:lnTo>
                <a:lnTo>
                  <a:pt x="69789" y="63373"/>
                </a:lnTo>
                <a:close/>
              </a:path>
            </a:pathLst>
          </a:custGeom>
          <a:solidFill>
            <a:srgbClr val="000000"/>
          </a:solidFill>
        </p:spPr>
        <p:txBody>
          <a:bodyPr wrap="square" lIns="0" tIns="0" rIns="0" bIns="0" rtlCol="0"/>
          <a:lstStyle/>
          <a:p>
            <a:endParaRPr/>
          </a:p>
        </p:txBody>
      </p:sp>
      <p:sp>
        <p:nvSpPr>
          <p:cNvPr id="3" name="object 3"/>
          <p:cNvSpPr/>
          <p:nvPr/>
        </p:nvSpPr>
        <p:spPr>
          <a:xfrm>
            <a:off x="2109851" y="6344704"/>
            <a:ext cx="1795145" cy="76200"/>
          </a:xfrm>
          <a:custGeom>
            <a:avLst/>
            <a:gdLst/>
            <a:ahLst/>
            <a:cxnLst/>
            <a:rect l="l" t="t" r="r" b="b"/>
            <a:pathLst>
              <a:path w="1795145" h="76200">
                <a:moveTo>
                  <a:pt x="1795145" y="25400"/>
                </a:moveTo>
                <a:lnTo>
                  <a:pt x="1769745" y="25400"/>
                </a:lnTo>
                <a:lnTo>
                  <a:pt x="1769745" y="50800"/>
                </a:lnTo>
                <a:lnTo>
                  <a:pt x="1795145" y="50800"/>
                </a:lnTo>
                <a:lnTo>
                  <a:pt x="1795145" y="25400"/>
                </a:lnTo>
                <a:close/>
              </a:path>
              <a:path w="1795145" h="76200">
                <a:moveTo>
                  <a:pt x="1744345" y="25400"/>
                </a:moveTo>
                <a:lnTo>
                  <a:pt x="1718945" y="25400"/>
                </a:lnTo>
                <a:lnTo>
                  <a:pt x="1718945" y="50800"/>
                </a:lnTo>
                <a:lnTo>
                  <a:pt x="1744345" y="50800"/>
                </a:lnTo>
                <a:lnTo>
                  <a:pt x="1744345" y="25400"/>
                </a:lnTo>
                <a:close/>
              </a:path>
              <a:path w="1795145" h="76200">
                <a:moveTo>
                  <a:pt x="1693545" y="25400"/>
                </a:moveTo>
                <a:lnTo>
                  <a:pt x="1668145" y="25400"/>
                </a:lnTo>
                <a:lnTo>
                  <a:pt x="1668145" y="50800"/>
                </a:lnTo>
                <a:lnTo>
                  <a:pt x="1693545" y="50800"/>
                </a:lnTo>
                <a:lnTo>
                  <a:pt x="1693545" y="25400"/>
                </a:lnTo>
                <a:close/>
              </a:path>
              <a:path w="1795145" h="76200">
                <a:moveTo>
                  <a:pt x="1642745" y="25400"/>
                </a:moveTo>
                <a:lnTo>
                  <a:pt x="1617345" y="25400"/>
                </a:lnTo>
                <a:lnTo>
                  <a:pt x="1617345" y="50800"/>
                </a:lnTo>
                <a:lnTo>
                  <a:pt x="1642745" y="50800"/>
                </a:lnTo>
                <a:lnTo>
                  <a:pt x="1642745" y="25400"/>
                </a:lnTo>
                <a:close/>
              </a:path>
              <a:path w="1795145" h="76200">
                <a:moveTo>
                  <a:pt x="1591945" y="25400"/>
                </a:moveTo>
                <a:lnTo>
                  <a:pt x="1566545" y="25400"/>
                </a:lnTo>
                <a:lnTo>
                  <a:pt x="1566545" y="50800"/>
                </a:lnTo>
                <a:lnTo>
                  <a:pt x="1591945" y="50800"/>
                </a:lnTo>
                <a:lnTo>
                  <a:pt x="1591945" y="25400"/>
                </a:lnTo>
                <a:close/>
              </a:path>
              <a:path w="1795145" h="76200">
                <a:moveTo>
                  <a:pt x="1541145" y="25400"/>
                </a:moveTo>
                <a:lnTo>
                  <a:pt x="1515745" y="25400"/>
                </a:lnTo>
                <a:lnTo>
                  <a:pt x="1515745" y="50800"/>
                </a:lnTo>
                <a:lnTo>
                  <a:pt x="1541145" y="50800"/>
                </a:lnTo>
                <a:lnTo>
                  <a:pt x="1541145" y="25400"/>
                </a:lnTo>
                <a:close/>
              </a:path>
              <a:path w="1795145" h="76200">
                <a:moveTo>
                  <a:pt x="1490345" y="25400"/>
                </a:moveTo>
                <a:lnTo>
                  <a:pt x="1464945" y="25400"/>
                </a:lnTo>
                <a:lnTo>
                  <a:pt x="1464945" y="50800"/>
                </a:lnTo>
                <a:lnTo>
                  <a:pt x="1490345" y="50800"/>
                </a:lnTo>
                <a:lnTo>
                  <a:pt x="1490345" y="25400"/>
                </a:lnTo>
                <a:close/>
              </a:path>
              <a:path w="1795145" h="76200">
                <a:moveTo>
                  <a:pt x="1439545" y="25400"/>
                </a:moveTo>
                <a:lnTo>
                  <a:pt x="1414145" y="25400"/>
                </a:lnTo>
                <a:lnTo>
                  <a:pt x="1414145" y="50800"/>
                </a:lnTo>
                <a:lnTo>
                  <a:pt x="1439545" y="50800"/>
                </a:lnTo>
                <a:lnTo>
                  <a:pt x="1439545" y="25400"/>
                </a:lnTo>
                <a:close/>
              </a:path>
              <a:path w="1795145" h="76200">
                <a:moveTo>
                  <a:pt x="1388745" y="25400"/>
                </a:moveTo>
                <a:lnTo>
                  <a:pt x="1363345" y="25400"/>
                </a:lnTo>
                <a:lnTo>
                  <a:pt x="1363345" y="50800"/>
                </a:lnTo>
                <a:lnTo>
                  <a:pt x="1388745" y="50800"/>
                </a:lnTo>
                <a:lnTo>
                  <a:pt x="1388745" y="25400"/>
                </a:lnTo>
                <a:close/>
              </a:path>
              <a:path w="1795145" h="76200">
                <a:moveTo>
                  <a:pt x="1337945" y="25400"/>
                </a:moveTo>
                <a:lnTo>
                  <a:pt x="1312545" y="25400"/>
                </a:lnTo>
                <a:lnTo>
                  <a:pt x="1312545" y="50800"/>
                </a:lnTo>
                <a:lnTo>
                  <a:pt x="1337945" y="50800"/>
                </a:lnTo>
                <a:lnTo>
                  <a:pt x="1337945" y="25400"/>
                </a:lnTo>
                <a:close/>
              </a:path>
              <a:path w="1795145" h="76200">
                <a:moveTo>
                  <a:pt x="1287145" y="25400"/>
                </a:moveTo>
                <a:lnTo>
                  <a:pt x="1261745" y="25400"/>
                </a:lnTo>
                <a:lnTo>
                  <a:pt x="1261745" y="50800"/>
                </a:lnTo>
                <a:lnTo>
                  <a:pt x="1287145" y="50800"/>
                </a:lnTo>
                <a:lnTo>
                  <a:pt x="1287145" y="25400"/>
                </a:lnTo>
                <a:close/>
              </a:path>
              <a:path w="1795145" h="76200">
                <a:moveTo>
                  <a:pt x="1236345" y="25400"/>
                </a:moveTo>
                <a:lnTo>
                  <a:pt x="1210945" y="25400"/>
                </a:lnTo>
                <a:lnTo>
                  <a:pt x="1210945" y="50800"/>
                </a:lnTo>
                <a:lnTo>
                  <a:pt x="1236345" y="50800"/>
                </a:lnTo>
                <a:lnTo>
                  <a:pt x="1236345" y="25400"/>
                </a:lnTo>
                <a:close/>
              </a:path>
              <a:path w="1795145" h="76200">
                <a:moveTo>
                  <a:pt x="1185545" y="25400"/>
                </a:moveTo>
                <a:lnTo>
                  <a:pt x="1160145" y="25400"/>
                </a:lnTo>
                <a:lnTo>
                  <a:pt x="1160145" y="50800"/>
                </a:lnTo>
                <a:lnTo>
                  <a:pt x="1185545" y="50800"/>
                </a:lnTo>
                <a:lnTo>
                  <a:pt x="1185545" y="25400"/>
                </a:lnTo>
                <a:close/>
              </a:path>
              <a:path w="1795145" h="76200">
                <a:moveTo>
                  <a:pt x="1134745" y="25400"/>
                </a:moveTo>
                <a:lnTo>
                  <a:pt x="1109345" y="25400"/>
                </a:lnTo>
                <a:lnTo>
                  <a:pt x="1109345" y="50800"/>
                </a:lnTo>
                <a:lnTo>
                  <a:pt x="1134745" y="50800"/>
                </a:lnTo>
                <a:lnTo>
                  <a:pt x="1134745" y="25400"/>
                </a:lnTo>
                <a:close/>
              </a:path>
              <a:path w="1795145" h="76200">
                <a:moveTo>
                  <a:pt x="1083945" y="25400"/>
                </a:moveTo>
                <a:lnTo>
                  <a:pt x="1058545" y="25400"/>
                </a:lnTo>
                <a:lnTo>
                  <a:pt x="1058545" y="50800"/>
                </a:lnTo>
                <a:lnTo>
                  <a:pt x="1083945" y="50800"/>
                </a:lnTo>
                <a:lnTo>
                  <a:pt x="1083945" y="25400"/>
                </a:lnTo>
                <a:close/>
              </a:path>
              <a:path w="1795145" h="76200">
                <a:moveTo>
                  <a:pt x="1033144" y="25400"/>
                </a:moveTo>
                <a:lnTo>
                  <a:pt x="1007744" y="25400"/>
                </a:lnTo>
                <a:lnTo>
                  <a:pt x="1007744" y="50800"/>
                </a:lnTo>
                <a:lnTo>
                  <a:pt x="1033144" y="50800"/>
                </a:lnTo>
                <a:lnTo>
                  <a:pt x="1033144" y="25400"/>
                </a:lnTo>
                <a:close/>
              </a:path>
              <a:path w="1795145" h="76200">
                <a:moveTo>
                  <a:pt x="982344" y="25400"/>
                </a:moveTo>
                <a:lnTo>
                  <a:pt x="956944" y="25400"/>
                </a:lnTo>
                <a:lnTo>
                  <a:pt x="956944" y="50800"/>
                </a:lnTo>
                <a:lnTo>
                  <a:pt x="982344" y="50800"/>
                </a:lnTo>
                <a:lnTo>
                  <a:pt x="982344" y="25400"/>
                </a:lnTo>
                <a:close/>
              </a:path>
              <a:path w="1795145" h="76200">
                <a:moveTo>
                  <a:pt x="931544" y="25400"/>
                </a:moveTo>
                <a:lnTo>
                  <a:pt x="906144" y="25400"/>
                </a:lnTo>
                <a:lnTo>
                  <a:pt x="906144" y="50800"/>
                </a:lnTo>
                <a:lnTo>
                  <a:pt x="931544" y="50800"/>
                </a:lnTo>
                <a:lnTo>
                  <a:pt x="931544" y="25400"/>
                </a:lnTo>
                <a:close/>
              </a:path>
              <a:path w="1795145" h="76200">
                <a:moveTo>
                  <a:pt x="880744" y="25400"/>
                </a:moveTo>
                <a:lnTo>
                  <a:pt x="855344" y="25400"/>
                </a:lnTo>
                <a:lnTo>
                  <a:pt x="855344" y="50800"/>
                </a:lnTo>
                <a:lnTo>
                  <a:pt x="880744" y="50800"/>
                </a:lnTo>
                <a:lnTo>
                  <a:pt x="880744" y="25400"/>
                </a:lnTo>
                <a:close/>
              </a:path>
              <a:path w="1795145" h="76200">
                <a:moveTo>
                  <a:pt x="829944" y="25400"/>
                </a:moveTo>
                <a:lnTo>
                  <a:pt x="804544" y="25400"/>
                </a:lnTo>
                <a:lnTo>
                  <a:pt x="804544" y="50800"/>
                </a:lnTo>
                <a:lnTo>
                  <a:pt x="829944" y="50800"/>
                </a:lnTo>
                <a:lnTo>
                  <a:pt x="829944" y="25400"/>
                </a:lnTo>
                <a:close/>
              </a:path>
              <a:path w="1795145" h="76200">
                <a:moveTo>
                  <a:pt x="779144" y="25400"/>
                </a:moveTo>
                <a:lnTo>
                  <a:pt x="753744" y="25400"/>
                </a:lnTo>
                <a:lnTo>
                  <a:pt x="753744" y="50800"/>
                </a:lnTo>
                <a:lnTo>
                  <a:pt x="779144" y="50800"/>
                </a:lnTo>
                <a:lnTo>
                  <a:pt x="779144" y="25400"/>
                </a:lnTo>
                <a:close/>
              </a:path>
              <a:path w="1795145" h="76200">
                <a:moveTo>
                  <a:pt x="728344" y="25400"/>
                </a:moveTo>
                <a:lnTo>
                  <a:pt x="702944" y="25400"/>
                </a:lnTo>
                <a:lnTo>
                  <a:pt x="702944" y="50800"/>
                </a:lnTo>
                <a:lnTo>
                  <a:pt x="728344" y="50800"/>
                </a:lnTo>
                <a:lnTo>
                  <a:pt x="728344" y="25400"/>
                </a:lnTo>
                <a:close/>
              </a:path>
              <a:path w="1795145" h="76200">
                <a:moveTo>
                  <a:pt x="677544" y="25400"/>
                </a:moveTo>
                <a:lnTo>
                  <a:pt x="652144" y="25400"/>
                </a:lnTo>
                <a:lnTo>
                  <a:pt x="652144" y="50800"/>
                </a:lnTo>
                <a:lnTo>
                  <a:pt x="677544" y="50800"/>
                </a:lnTo>
                <a:lnTo>
                  <a:pt x="677544" y="25400"/>
                </a:lnTo>
                <a:close/>
              </a:path>
              <a:path w="1795145" h="76200">
                <a:moveTo>
                  <a:pt x="626744" y="25400"/>
                </a:moveTo>
                <a:lnTo>
                  <a:pt x="601344" y="25400"/>
                </a:lnTo>
                <a:lnTo>
                  <a:pt x="601344" y="50800"/>
                </a:lnTo>
                <a:lnTo>
                  <a:pt x="626744" y="50800"/>
                </a:lnTo>
                <a:lnTo>
                  <a:pt x="626744" y="25400"/>
                </a:lnTo>
                <a:close/>
              </a:path>
              <a:path w="1795145" h="76200">
                <a:moveTo>
                  <a:pt x="575944" y="25400"/>
                </a:moveTo>
                <a:lnTo>
                  <a:pt x="550544" y="25400"/>
                </a:lnTo>
                <a:lnTo>
                  <a:pt x="550544" y="50800"/>
                </a:lnTo>
                <a:lnTo>
                  <a:pt x="575944" y="50800"/>
                </a:lnTo>
                <a:lnTo>
                  <a:pt x="575944" y="25400"/>
                </a:lnTo>
                <a:close/>
              </a:path>
              <a:path w="1795145" h="76200">
                <a:moveTo>
                  <a:pt x="525144" y="25400"/>
                </a:moveTo>
                <a:lnTo>
                  <a:pt x="499744" y="25400"/>
                </a:lnTo>
                <a:lnTo>
                  <a:pt x="499744" y="50800"/>
                </a:lnTo>
                <a:lnTo>
                  <a:pt x="525144" y="50800"/>
                </a:lnTo>
                <a:lnTo>
                  <a:pt x="525144" y="25400"/>
                </a:lnTo>
                <a:close/>
              </a:path>
              <a:path w="1795145" h="76200">
                <a:moveTo>
                  <a:pt x="474344" y="25400"/>
                </a:moveTo>
                <a:lnTo>
                  <a:pt x="448944" y="25400"/>
                </a:lnTo>
                <a:lnTo>
                  <a:pt x="448944" y="50800"/>
                </a:lnTo>
                <a:lnTo>
                  <a:pt x="474344" y="50800"/>
                </a:lnTo>
                <a:lnTo>
                  <a:pt x="474344" y="25400"/>
                </a:lnTo>
                <a:close/>
              </a:path>
              <a:path w="1795145" h="76200">
                <a:moveTo>
                  <a:pt x="423544" y="25400"/>
                </a:moveTo>
                <a:lnTo>
                  <a:pt x="398144" y="25400"/>
                </a:lnTo>
                <a:lnTo>
                  <a:pt x="398144" y="50800"/>
                </a:lnTo>
                <a:lnTo>
                  <a:pt x="423544" y="50800"/>
                </a:lnTo>
                <a:lnTo>
                  <a:pt x="423544" y="25400"/>
                </a:lnTo>
                <a:close/>
              </a:path>
              <a:path w="1795145" h="76200">
                <a:moveTo>
                  <a:pt x="372744" y="25400"/>
                </a:moveTo>
                <a:lnTo>
                  <a:pt x="347344" y="25400"/>
                </a:lnTo>
                <a:lnTo>
                  <a:pt x="347344" y="50800"/>
                </a:lnTo>
                <a:lnTo>
                  <a:pt x="372744" y="50800"/>
                </a:lnTo>
                <a:lnTo>
                  <a:pt x="372744" y="25400"/>
                </a:lnTo>
                <a:close/>
              </a:path>
              <a:path w="1795145" h="76200">
                <a:moveTo>
                  <a:pt x="321944" y="25400"/>
                </a:moveTo>
                <a:lnTo>
                  <a:pt x="296544" y="25400"/>
                </a:lnTo>
                <a:lnTo>
                  <a:pt x="296544" y="50800"/>
                </a:lnTo>
                <a:lnTo>
                  <a:pt x="321944" y="50800"/>
                </a:lnTo>
                <a:lnTo>
                  <a:pt x="321944" y="25400"/>
                </a:lnTo>
                <a:close/>
              </a:path>
              <a:path w="1795145" h="76200">
                <a:moveTo>
                  <a:pt x="271144" y="25400"/>
                </a:moveTo>
                <a:lnTo>
                  <a:pt x="245744" y="25400"/>
                </a:lnTo>
                <a:lnTo>
                  <a:pt x="245744" y="50800"/>
                </a:lnTo>
                <a:lnTo>
                  <a:pt x="271144" y="50800"/>
                </a:lnTo>
                <a:lnTo>
                  <a:pt x="271144" y="25400"/>
                </a:lnTo>
                <a:close/>
              </a:path>
              <a:path w="1795145" h="76200">
                <a:moveTo>
                  <a:pt x="220344" y="25400"/>
                </a:moveTo>
                <a:lnTo>
                  <a:pt x="194944" y="25400"/>
                </a:lnTo>
                <a:lnTo>
                  <a:pt x="194944" y="50800"/>
                </a:lnTo>
                <a:lnTo>
                  <a:pt x="220344" y="50800"/>
                </a:lnTo>
                <a:lnTo>
                  <a:pt x="220344" y="25400"/>
                </a:lnTo>
                <a:close/>
              </a:path>
              <a:path w="1795145" h="76200">
                <a:moveTo>
                  <a:pt x="169544" y="25400"/>
                </a:moveTo>
                <a:lnTo>
                  <a:pt x="144144" y="25400"/>
                </a:lnTo>
                <a:lnTo>
                  <a:pt x="144144" y="50800"/>
                </a:lnTo>
                <a:lnTo>
                  <a:pt x="169544" y="50800"/>
                </a:lnTo>
                <a:lnTo>
                  <a:pt x="169544" y="25400"/>
                </a:lnTo>
                <a:close/>
              </a:path>
              <a:path w="1795145" h="76200">
                <a:moveTo>
                  <a:pt x="118744" y="25400"/>
                </a:moveTo>
                <a:lnTo>
                  <a:pt x="93344" y="25400"/>
                </a:lnTo>
                <a:lnTo>
                  <a:pt x="93344" y="50800"/>
                </a:lnTo>
                <a:lnTo>
                  <a:pt x="118744" y="50800"/>
                </a:lnTo>
                <a:lnTo>
                  <a:pt x="118744" y="25400"/>
                </a:lnTo>
                <a:close/>
              </a:path>
              <a:path w="1795145" h="76200">
                <a:moveTo>
                  <a:pt x="76200" y="0"/>
                </a:moveTo>
                <a:lnTo>
                  <a:pt x="0" y="38100"/>
                </a:lnTo>
                <a:lnTo>
                  <a:pt x="76200" y="76200"/>
                </a:lnTo>
                <a:lnTo>
                  <a:pt x="76200" y="50800"/>
                </a:lnTo>
                <a:lnTo>
                  <a:pt x="63500" y="50800"/>
                </a:lnTo>
                <a:lnTo>
                  <a:pt x="63500" y="25400"/>
                </a:lnTo>
                <a:lnTo>
                  <a:pt x="76200" y="25400"/>
                </a:lnTo>
                <a:lnTo>
                  <a:pt x="76200" y="0"/>
                </a:lnTo>
                <a:close/>
              </a:path>
              <a:path w="1795145" h="76200">
                <a:moveTo>
                  <a:pt x="67944" y="25400"/>
                </a:moveTo>
                <a:lnTo>
                  <a:pt x="63500" y="25400"/>
                </a:lnTo>
                <a:lnTo>
                  <a:pt x="63500" y="50800"/>
                </a:lnTo>
                <a:lnTo>
                  <a:pt x="67944" y="50800"/>
                </a:lnTo>
                <a:lnTo>
                  <a:pt x="67944" y="25400"/>
                </a:lnTo>
                <a:close/>
              </a:path>
              <a:path w="1795145" h="76200">
                <a:moveTo>
                  <a:pt x="76200" y="25400"/>
                </a:moveTo>
                <a:lnTo>
                  <a:pt x="67944" y="25400"/>
                </a:lnTo>
                <a:lnTo>
                  <a:pt x="67944" y="50800"/>
                </a:lnTo>
                <a:lnTo>
                  <a:pt x="76200" y="50800"/>
                </a:lnTo>
                <a:lnTo>
                  <a:pt x="76200" y="25400"/>
                </a:lnTo>
                <a:close/>
              </a:path>
            </a:pathLst>
          </a:custGeom>
          <a:solidFill>
            <a:srgbClr val="000000"/>
          </a:solidFill>
        </p:spPr>
        <p:txBody>
          <a:bodyPr wrap="square" lIns="0" tIns="0" rIns="0" bIns="0" rtlCol="0"/>
          <a:lstStyle/>
          <a:p>
            <a:endParaRPr/>
          </a:p>
        </p:txBody>
      </p:sp>
      <p:sp>
        <p:nvSpPr>
          <p:cNvPr id="4" name="object 4"/>
          <p:cNvSpPr/>
          <p:nvPr/>
        </p:nvSpPr>
        <p:spPr>
          <a:xfrm>
            <a:off x="3064001" y="5466334"/>
            <a:ext cx="76200" cy="650875"/>
          </a:xfrm>
          <a:custGeom>
            <a:avLst/>
            <a:gdLst/>
            <a:ahLst/>
            <a:cxnLst/>
            <a:rect l="l" t="t" r="r" b="b"/>
            <a:pathLst>
              <a:path w="76200" h="650875">
                <a:moveTo>
                  <a:pt x="30225" y="0"/>
                </a:moveTo>
                <a:lnTo>
                  <a:pt x="29972" y="25399"/>
                </a:lnTo>
                <a:lnTo>
                  <a:pt x="55372" y="25653"/>
                </a:lnTo>
                <a:lnTo>
                  <a:pt x="55625" y="253"/>
                </a:lnTo>
                <a:lnTo>
                  <a:pt x="30225" y="0"/>
                </a:lnTo>
                <a:close/>
              </a:path>
              <a:path w="76200" h="650875">
                <a:moveTo>
                  <a:pt x="29845" y="50799"/>
                </a:moveTo>
                <a:lnTo>
                  <a:pt x="29591" y="76199"/>
                </a:lnTo>
                <a:lnTo>
                  <a:pt x="54991" y="76453"/>
                </a:lnTo>
                <a:lnTo>
                  <a:pt x="55245" y="51053"/>
                </a:lnTo>
                <a:lnTo>
                  <a:pt x="29845" y="50799"/>
                </a:lnTo>
                <a:close/>
              </a:path>
              <a:path w="76200" h="650875">
                <a:moveTo>
                  <a:pt x="29337" y="101599"/>
                </a:moveTo>
                <a:lnTo>
                  <a:pt x="29210" y="126974"/>
                </a:lnTo>
                <a:lnTo>
                  <a:pt x="54610" y="127190"/>
                </a:lnTo>
                <a:lnTo>
                  <a:pt x="54737" y="101853"/>
                </a:lnTo>
                <a:lnTo>
                  <a:pt x="29337" y="101599"/>
                </a:lnTo>
                <a:close/>
              </a:path>
              <a:path w="76200" h="650875">
                <a:moveTo>
                  <a:pt x="28956" y="152374"/>
                </a:moveTo>
                <a:lnTo>
                  <a:pt x="28702" y="177774"/>
                </a:lnTo>
                <a:lnTo>
                  <a:pt x="54102" y="177990"/>
                </a:lnTo>
                <a:lnTo>
                  <a:pt x="54356" y="152590"/>
                </a:lnTo>
                <a:lnTo>
                  <a:pt x="28956" y="152374"/>
                </a:lnTo>
                <a:close/>
              </a:path>
              <a:path w="76200" h="650875">
                <a:moveTo>
                  <a:pt x="28575" y="203174"/>
                </a:moveTo>
                <a:lnTo>
                  <a:pt x="28321" y="228574"/>
                </a:lnTo>
                <a:lnTo>
                  <a:pt x="53721" y="228790"/>
                </a:lnTo>
                <a:lnTo>
                  <a:pt x="53975" y="203390"/>
                </a:lnTo>
                <a:lnTo>
                  <a:pt x="28575" y="203174"/>
                </a:lnTo>
                <a:close/>
              </a:path>
              <a:path w="76200" h="650875">
                <a:moveTo>
                  <a:pt x="28067" y="253974"/>
                </a:moveTo>
                <a:lnTo>
                  <a:pt x="27812" y="279374"/>
                </a:lnTo>
                <a:lnTo>
                  <a:pt x="53212" y="279590"/>
                </a:lnTo>
                <a:lnTo>
                  <a:pt x="53467" y="254190"/>
                </a:lnTo>
                <a:lnTo>
                  <a:pt x="28067" y="253974"/>
                </a:lnTo>
                <a:close/>
              </a:path>
              <a:path w="76200" h="650875">
                <a:moveTo>
                  <a:pt x="27686" y="304774"/>
                </a:moveTo>
                <a:lnTo>
                  <a:pt x="27431" y="330161"/>
                </a:lnTo>
                <a:lnTo>
                  <a:pt x="52831" y="330390"/>
                </a:lnTo>
                <a:lnTo>
                  <a:pt x="53086" y="304990"/>
                </a:lnTo>
                <a:lnTo>
                  <a:pt x="27686" y="304774"/>
                </a:lnTo>
                <a:close/>
              </a:path>
              <a:path w="76200" h="650875">
                <a:moveTo>
                  <a:pt x="27178" y="355561"/>
                </a:moveTo>
                <a:lnTo>
                  <a:pt x="27176" y="355777"/>
                </a:lnTo>
                <a:lnTo>
                  <a:pt x="27050" y="380961"/>
                </a:lnTo>
                <a:lnTo>
                  <a:pt x="52450" y="381177"/>
                </a:lnTo>
                <a:lnTo>
                  <a:pt x="52452" y="380961"/>
                </a:lnTo>
                <a:lnTo>
                  <a:pt x="52578" y="355777"/>
                </a:lnTo>
                <a:lnTo>
                  <a:pt x="27178" y="355561"/>
                </a:lnTo>
                <a:close/>
              </a:path>
              <a:path w="76200" h="650875">
                <a:moveTo>
                  <a:pt x="26797" y="406361"/>
                </a:moveTo>
                <a:lnTo>
                  <a:pt x="26543" y="431761"/>
                </a:lnTo>
                <a:lnTo>
                  <a:pt x="51943" y="431977"/>
                </a:lnTo>
                <a:lnTo>
                  <a:pt x="52197" y="406577"/>
                </a:lnTo>
                <a:lnTo>
                  <a:pt x="26797" y="406361"/>
                </a:lnTo>
                <a:close/>
              </a:path>
              <a:path w="76200" h="650875">
                <a:moveTo>
                  <a:pt x="26289" y="457161"/>
                </a:moveTo>
                <a:lnTo>
                  <a:pt x="26287" y="457377"/>
                </a:lnTo>
                <a:lnTo>
                  <a:pt x="26162" y="482561"/>
                </a:lnTo>
                <a:lnTo>
                  <a:pt x="51562" y="482777"/>
                </a:lnTo>
                <a:lnTo>
                  <a:pt x="51563" y="482561"/>
                </a:lnTo>
                <a:lnTo>
                  <a:pt x="51689" y="457377"/>
                </a:lnTo>
                <a:lnTo>
                  <a:pt x="26289" y="457161"/>
                </a:lnTo>
                <a:close/>
              </a:path>
              <a:path w="76200" h="650875">
                <a:moveTo>
                  <a:pt x="25908" y="507961"/>
                </a:moveTo>
                <a:lnTo>
                  <a:pt x="25654" y="533361"/>
                </a:lnTo>
                <a:lnTo>
                  <a:pt x="51054" y="533577"/>
                </a:lnTo>
                <a:lnTo>
                  <a:pt x="51308" y="508177"/>
                </a:lnTo>
                <a:lnTo>
                  <a:pt x="25908" y="507961"/>
                </a:lnTo>
                <a:close/>
              </a:path>
              <a:path w="76200" h="650875">
                <a:moveTo>
                  <a:pt x="0" y="573836"/>
                </a:moveTo>
                <a:lnTo>
                  <a:pt x="37337" y="650366"/>
                </a:lnTo>
                <a:lnTo>
                  <a:pt x="71133" y="584377"/>
                </a:lnTo>
                <a:lnTo>
                  <a:pt x="50673" y="584377"/>
                </a:lnTo>
                <a:lnTo>
                  <a:pt x="25273" y="584161"/>
                </a:lnTo>
                <a:lnTo>
                  <a:pt x="25374" y="574052"/>
                </a:lnTo>
                <a:lnTo>
                  <a:pt x="0" y="573836"/>
                </a:lnTo>
                <a:close/>
              </a:path>
              <a:path w="76200" h="650875">
                <a:moveTo>
                  <a:pt x="25374" y="574052"/>
                </a:moveTo>
                <a:lnTo>
                  <a:pt x="25273" y="584161"/>
                </a:lnTo>
                <a:lnTo>
                  <a:pt x="50673" y="584377"/>
                </a:lnTo>
                <a:lnTo>
                  <a:pt x="50774" y="574268"/>
                </a:lnTo>
                <a:lnTo>
                  <a:pt x="25374" y="574052"/>
                </a:lnTo>
                <a:close/>
              </a:path>
              <a:path w="76200" h="650875">
                <a:moveTo>
                  <a:pt x="50774" y="574268"/>
                </a:moveTo>
                <a:lnTo>
                  <a:pt x="50673" y="584377"/>
                </a:lnTo>
                <a:lnTo>
                  <a:pt x="71133" y="584377"/>
                </a:lnTo>
                <a:lnTo>
                  <a:pt x="76200" y="574484"/>
                </a:lnTo>
                <a:lnTo>
                  <a:pt x="50774" y="574268"/>
                </a:lnTo>
                <a:close/>
              </a:path>
              <a:path w="76200" h="650875">
                <a:moveTo>
                  <a:pt x="25527" y="558761"/>
                </a:moveTo>
                <a:lnTo>
                  <a:pt x="25376" y="573836"/>
                </a:lnTo>
                <a:lnTo>
                  <a:pt x="25374" y="574052"/>
                </a:lnTo>
                <a:lnTo>
                  <a:pt x="50774" y="574268"/>
                </a:lnTo>
                <a:lnTo>
                  <a:pt x="50927" y="558977"/>
                </a:lnTo>
                <a:lnTo>
                  <a:pt x="25527" y="558761"/>
                </a:lnTo>
                <a:close/>
              </a:path>
            </a:pathLst>
          </a:custGeom>
          <a:solidFill>
            <a:srgbClr val="000000"/>
          </a:solidFill>
        </p:spPr>
        <p:txBody>
          <a:bodyPr wrap="square" lIns="0" tIns="0" rIns="0" bIns="0" rtlCol="0"/>
          <a:lstStyle/>
          <a:p>
            <a:endParaRPr/>
          </a:p>
        </p:txBody>
      </p:sp>
      <p:sp>
        <p:nvSpPr>
          <p:cNvPr id="5" name="object 5"/>
          <p:cNvSpPr/>
          <p:nvPr/>
        </p:nvSpPr>
        <p:spPr>
          <a:xfrm>
            <a:off x="3830446" y="3438271"/>
            <a:ext cx="76200" cy="344805"/>
          </a:xfrm>
          <a:custGeom>
            <a:avLst/>
            <a:gdLst/>
            <a:ahLst/>
            <a:cxnLst/>
            <a:rect l="l" t="t" r="r" b="b"/>
            <a:pathLst>
              <a:path w="76200" h="344804">
                <a:moveTo>
                  <a:pt x="0" y="267842"/>
                </a:moveTo>
                <a:lnTo>
                  <a:pt x="37718" y="344296"/>
                </a:lnTo>
                <a:lnTo>
                  <a:pt x="69893" y="280796"/>
                </a:lnTo>
                <a:lnTo>
                  <a:pt x="25399" y="280796"/>
                </a:lnTo>
                <a:lnTo>
                  <a:pt x="25468" y="268012"/>
                </a:lnTo>
                <a:lnTo>
                  <a:pt x="0" y="267842"/>
                </a:lnTo>
                <a:close/>
              </a:path>
              <a:path w="76200" h="344804">
                <a:moveTo>
                  <a:pt x="25468" y="268012"/>
                </a:moveTo>
                <a:lnTo>
                  <a:pt x="25399" y="280796"/>
                </a:lnTo>
                <a:lnTo>
                  <a:pt x="50800" y="280796"/>
                </a:lnTo>
                <a:lnTo>
                  <a:pt x="50868" y="268182"/>
                </a:lnTo>
                <a:lnTo>
                  <a:pt x="25468" y="268012"/>
                </a:lnTo>
                <a:close/>
              </a:path>
              <a:path w="76200" h="344804">
                <a:moveTo>
                  <a:pt x="50868" y="268182"/>
                </a:moveTo>
                <a:lnTo>
                  <a:pt x="50800" y="280796"/>
                </a:lnTo>
                <a:lnTo>
                  <a:pt x="69893" y="280796"/>
                </a:lnTo>
                <a:lnTo>
                  <a:pt x="76200" y="268350"/>
                </a:lnTo>
                <a:lnTo>
                  <a:pt x="50868" y="268182"/>
                </a:lnTo>
                <a:close/>
              </a:path>
              <a:path w="76200" h="344804">
                <a:moveTo>
                  <a:pt x="52324" y="0"/>
                </a:moveTo>
                <a:lnTo>
                  <a:pt x="26923" y="0"/>
                </a:lnTo>
                <a:lnTo>
                  <a:pt x="25469" y="267842"/>
                </a:lnTo>
                <a:lnTo>
                  <a:pt x="25468" y="268012"/>
                </a:lnTo>
                <a:lnTo>
                  <a:pt x="50868" y="268182"/>
                </a:lnTo>
                <a:lnTo>
                  <a:pt x="52324" y="0"/>
                </a:lnTo>
                <a:close/>
              </a:path>
            </a:pathLst>
          </a:custGeom>
          <a:solidFill>
            <a:srgbClr val="000000"/>
          </a:solidFill>
        </p:spPr>
        <p:txBody>
          <a:bodyPr wrap="square" lIns="0" tIns="0" rIns="0" bIns="0" rtlCol="0"/>
          <a:lstStyle/>
          <a:p>
            <a:endParaRPr/>
          </a:p>
        </p:txBody>
      </p:sp>
      <p:sp>
        <p:nvSpPr>
          <p:cNvPr id="6" name="object 6"/>
          <p:cNvSpPr/>
          <p:nvPr/>
        </p:nvSpPr>
        <p:spPr>
          <a:xfrm>
            <a:off x="9600692" y="5244591"/>
            <a:ext cx="76200" cy="975360"/>
          </a:xfrm>
          <a:custGeom>
            <a:avLst/>
            <a:gdLst/>
            <a:ahLst/>
            <a:cxnLst/>
            <a:rect l="l" t="t" r="r" b="b"/>
            <a:pathLst>
              <a:path w="76200" h="975360">
                <a:moveTo>
                  <a:pt x="25323" y="898741"/>
                </a:moveTo>
                <a:lnTo>
                  <a:pt x="0" y="898893"/>
                </a:lnTo>
                <a:lnTo>
                  <a:pt x="38480" y="974864"/>
                </a:lnTo>
                <a:lnTo>
                  <a:pt x="69781" y="911440"/>
                </a:lnTo>
                <a:lnTo>
                  <a:pt x="25400" y="911440"/>
                </a:lnTo>
                <a:lnTo>
                  <a:pt x="25323" y="898741"/>
                </a:lnTo>
                <a:close/>
              </a:path>
              <a:path w="76200" h="975360">
                <a:moveTo>
                  <a:pt x="50723" y="898588"/>
                </a:moveTo>
                <a:lnTo>
                  <a:pt x="25323" y="898741"/>
                </a:lnTo>
                <a:lnTo>
                  <a:pt x="25400" y="911440"/>
                </a:lnTo>
                <a:lnTo>
                  <a:pt x="50800" y="911288"/>
                </a:lnTo>
                <a:lnTo>
                  <a:pt x="50723" y="898588"/>
                </a:lnTo>
                <a:close/>
              </a:path>
              <a:path w="76200" h="975360">
                <a:moveTo>
                  <a:pt x="76200" y="898436"/>
                </a:moveTo>
                <a:lnTo>
                  <a:pt x="50723" y="898588"/>
                </a:lnTo>
                <a:lnTo>
                  <a:pt x="50800" y="911288"/>
                </a:lnTo>
                <a:lnTo>
                  <a:pt x="25400" y="911440"/>
                </a:lnTo>
                <a:lnTo>
                  <a:pt x="69781" y="911440"/>
                </a:lnTo>
                <a:lnTo>
                  <a:pt x="75974" y="898893"/>
                </a:lnTo>
                <a:lnTo>
                  <a:pt x="76049" y="898741"/>
                </a:lnTo>
                <a:lnTo>
                  <a:pt x="76124" y="898588"/>
                </a:lnTo>
                <a:lnTo>
                  <a:pt x="76200" y="898436"/>
                </a:lnTo>
                <a:close/>
              </a:path>
              <a:path w="76200" h="975360">
                <a:moveTo>
                  <a:pt x="45338" y="0"/>
                </a:moveTo>
                <a:lnTo>
                  <a:pt x="19938" y="254"/>
                </a:lnTo>
                <a:lnTo>
                  <a:pt x="25322" y="898436"/>
                </a:lnTo>
                <a:lnTo>
                  <a:pt x="25323" y="898741"/>
                </a:lnTo>
                <a:lnTo>
                  <a:pt x="50723" y="898588"/>
                </a:lnTo>
                <a:lnTo>
                  <a:pt x="45340" y="254"/>
                </a:lnTo>
                <a:lnTo>
                  <a:pt x="45338" y="0"/>
                </a:lnTo>
                <a:close/>
              </a:path>
            </a:pathLst>
          </a:custGeom>
          <a:solidFill>
            <a:srgbClr val="000000"/>
          </a:solidFill>
        </p:spPr>
        <p:txBody>
          <a:bodyPr wrap="square" lIns="0" tIns="0" rIns="0" bIns="0" rtlCol="0"/>
          <a:lstStyle/>
          <a:p>
            <a:endParaRPr/>
          </a:p>
        </p:txBody>
      </p:sp>
      <p:sp>
        <p:nvSpPr>
          <p:cNvPr id="7" name="object 7"/>
          <p:cNvSpPr/>
          <p:nvPr/>
        </p:nvSpPr>
        <p:spPr>
          <a:xfrm>
            <a:off x="7895717" y="5260213"/>
            <a:ext cx="76200" cy="575310"/>
          </a:xfrm>
          <a:custGeom>
            <a:avLst/>
            <a:gdLst/>
            <a:ahLst/>
            <a:cxnLst/>
            <a:rect l="l" t="t" r="r" b="b"/>
            <a:pathLst>
              <a:path w="76200" h="575310">
                <a:moveTo>
                  <a:pt x="0" y="498157"/>
                </a:moveTo>
                <a:lnTo>
                  <a:pt x="36956" y="574929"/>
                </a:lnTo>
                <a:lnTo>
                  <a:pt x="69811" y="511644"/>
                </a:lnTo>
                <a:lnTo>
                  <a:pt x="50673" y="511644"/>
                </a:lnTo>
                <a:lnTo>
                  <a:pt x="25273" y="511238"/>
                </a:lnTo>
                <a:lnTo>
                  <a:pt x="25456" y="499338"/>
                </a:lnTo>
                <a:lnTo>
                  <a:pt x="25468" y="498552"/>
                </a:lnTo>
                <a:lnTo>
                  <a:pt x="0" y="498157"/>
                </a:lnTo>
                <a:close/>
              </a:path>
              <a:path w="76200" h="575310">
                <a:moveTo>
                  <a:pt x="25468" y="498552"/>
                </a:moveTo>
                <a:lnTo>
                  <a:pt x="25273" y="511238"/>
                </a:lnTo>
                <a:lnTo>
                  <a:pt x="50673" y="511644"/>
                </a:lnTo>
                <a:lnTo>
                  <a:pt x="50862" y="499338"/>
                </a:lnTo>
                <a:lnTo>
                  <a:pt x="50868" y="498945"/>
                </a:lnTo>
                <a:lnTo>
                  <a:pt x="25468" y="498552"/>
                </a:lnTo>
                <a:close/>
              </a:path>
              <a:path w="76200" h="575310">
                <a:moveTo>
                  <a:pt x="50868" y="498945"/>
                </a:moveTo>
                <a:lnTo>
                  <a:pt x="50679" y="511238"/>
                </a:lnTo>
                <a:lnTo>
                  <a:pt x="50673" y="511644"/>
                </a:lnTo>
                <a:lnTo>
                  <a:pt x="69811" y="511644"/>
                </a:lnTo>
                <a:lnTo>
                  <a:pt x="76200" y="499338"/>
                </a:lnTo>
                <a:lnTo>
                  <a:pt x="50868" y="498945"/>
                </a:lnTo>
                <a:close/>
              </a:path>
              <a:path w="76200" h="575310">
                <a:moveTo>
                  <a:pt x="33147" y="0"/>
                </a:moveTo>
                <a:lnTo>
                  <a:pt x="25474" y="498157"/>
                </a:lnTo>
                <a:lnTo>
                  <a:pt x="25468" y="498552"/>
                </a:lnTo>
                <a:lnTo>
                  <a:pt x="50868" y="498945"/>
                </a:lnTo>
                <a:lnTo>
                  <a:pt x="58547" y="381"/>
                </a:lnTo>
                <a:lnTo>
                  <a:pt x="33147" y="0"/>
                </a:lnTo>
                <a:close/>
              </a:path>
            </a:pathLst>
          </a:custGeom>
          <a:solidFill>
            <a:srgbClr val="000000"/>
          </a:solidFill>
        </p:spPr>
        <p:txBody>
          <a:bodyPr wrap="square" lIns="0" tIns="0" rIns="0" bIns="0" rtlCol="0"/>
          <a:lstStyle/>
          <a:p>
            <a:endParaRPr/>
          </a:p>
        </p:txBody>
      </p:sp>
      <p:sp>
        <p:nvSpPr>
          <p:cNvPr id="8" name="object 8"/>
          <p:cNvSpPr/>
          <p:nvPr/>
        </p:nvSpPr>
        <p:spPr>
          <a:xfrm>
            <a:off x="7883652" y="4254119"/>
            <a:ext cx="76200" cy="881380"/>
          </a:xfrm>
          <a:custGeom>
            <a:avLst/>
            <a:gdLst/>
            <a:ahLst/>
            <a:cxnLst/>
            <a:rect l="l" t="t" r="r" b="b"/>
            <a:pathLst>
              <a:path w="76200" h="881379">
                <a:moveTo>
                  <a:pt x="0" y="804544"/>
                </a:moveTo>
                <a:lnTo>
                  <a:pt x="37719" y="880871"/>
                </a:lnTo>
                <a:lnTo>
                  <a:pt x="69829" y="817498"/>
                </a:lnTo>
                <a:lnTo>
                  <a:pt x="25399" y="817498"/>
                </a:lnTo>
                <a:lnTo>
                  <a:pt x="25467" y="804672"/>
                </a:lnTo>
                <a:lnTo>
                  <a:pt x="0" y="804544"/>
                </a:lnTo>
                <a:close/>
              </a:path>
              <a:path w="76200" h="881379">
                <a:moveTo>
                  <a:pt x="25467" y="804672"/>
                </a:moveTo>
                <a:lnTo>
                  <a:pt x="25399" y="817498"/>
                </a:lnTo>
                <a:lnTo>
                  <a:pt x="50800" y="817498"/>
                </a:lnTo>
                <a:lnTo>
                  <a:pt x="50866" y="804925"/>
                </a:lnTo>
                <a:lnTo>
                  <a:pt x="76199" y="804925"/>
                </a:lnTo>
                <a:lnTo>
                  <a:pt x="25467" y="804672"/>
                </a:lnTo>
                <a:close/>
              </a:path>
              <a:path w="76200" h="881379">
                <a:moveTo>
                  <a:pt x="76200" y="804925"/>
                </a:moveTo>
                <a:lnTo>
                  <a:pt x="50866" y="804925"/>
                </a:lnTo>
                <a:lnTo>
                  <a:pt x="50800" y="817498"/>
                </a:lnTo>
                <a:lnTo>
                  <a:pt x="69829" y="817498"/>
                </a:lnTo>
                <a:lnTo>
                  <a:pt x="76200" y="804925"/>
                </a:lnTo>
                <a:close/>
              </a:path>
              <a:path w="76200" h="881379">
                <a:moveTo>
                  <a:pt x="55118" y="0"/>
                </a:moveTo>
                <a:lnTo>
                  <a:pt x="29717" y="0"/>
                </a:lnTo>
                <a:lnTo>
                  <a:pt x="25467" y="804544"/>
                </a:lnTo>
                <a:lnTo>
                  <a:pt x="25467" y="804672"/>
                </a:lnTo>
                <a:lnTo>
                  <a:pt x="76199" y="804925"/>
                </a:lnTo>
                <a:lnTo>
                  <a:pt x="50866" y="804925"/>
                </a:lnTo>
                <a:lnTo>
                  <a:pt x="55118" y="0"/>
                </a:lnTo>
                <a:close/>
              </a:path>
            </a:pathLst>
          </a:custGeom>
          <a:solidFill>
            <a:srgbClr val="000000"/>
          </a:solidFill>
        </p:spPr>
        <p:txBody>
          <a:bodyPr wrap="square" lIns="0" tIns="0" rIns="0" bIns="0" rtlCol="0"/>
          <a:lstStyle/>
          <a:p>
            <a:endParaRPr/>
          </a:p>
        </p:txBody>
      </p:sp>
      <p:grpSp>
        <p:nvGrpSpPr>
          <p:cNvPr id="9" name="object 9"/>
          <p:cNvGrpSpPr/>
          <p:nvPr/>
        </p:nvGrpSpPr>
        <p:grpSpPr>
          <a:xfrm>
            <a:off x="6982079" y="3629126"/>
            <a:ext cx="1821814" cy="426720"/>
            <a:chOff x="6982079" y="3629126"/>
            <a:chExt cx="1821814" cy="426720"/>
          </a:xfrm>
        </p:grpSpPr>
        <p:sp>
          <p:nvSpPr>
            <p:cNvPr id="10" name="object 10"/>
            <p:cNvSpPr/>
            <p:nvPr/>
          </p:nvSpPr>
          <p:spPr>
            <a:xfrm>
              <a:off x="7862570" y="3800855"/>
              <a:ext cx="76200" cy="254635"/>
            </a:xfrm>
            <a:custGeom>
              <a:avLst/>
              <a:gdLst/>
              <a:ahLst/>
              <a:cxnLst/>
              <a:rect l="l" t="t" r="r" b="b"/>
              <a:pathLst>
                <a:path w="76200" h="254635">
                  <a:moveTo>
                    <a:pt x="0" y="177927"/>
                  </a:moveTo>
                  <a:lnTo>
                    <a:pt x="37083" y="254635"/>
                  </a:lnTo>
                  <a:lnTo>
                    <a:pt x="69833" y="191262"/>
                  </a:lnTo>
                  <a:lnTo>
                    <a:pt x="50673" y="191262"/>
                  </a:lnTo>
                  <a:lnTo>
                    <a:pt x="25273" y="190881"/>
                  </a:lnTo>
                  <a:lnTo>
                    <a:pt x="25439" y="178943"/>
                  </a:lnTo>
                  <a:lnTo>
                    <a:pt x="25449" y="178266"/>
                  </a:lnTo>
                  <a:lnTo>
                    <a:pt x="0" y="177927"/>
                  </a:lnTo>
                  <a:close/>
                </a:path>
                <a:path w="76200" h="254635">
                  <a:moveTo>
                    <a:pt x="25449" y="178266"/>
                  </a:moveTo>
                  <a:lnTo>
                    <a:pt x="25273" y="190881"/>
                  </a:lnTo>
                  <a:lnTo>
                    <a:pt x="50673" y="191262"/>
                  </a:lnTo>
                  <a:lnTo>
                    <a:pt x="50845" y="178943"/>
                  </a:lnTo>
                  <a:lnTo>
                    <a:pt x="50849" y="178604"/>
                  </a:lnTo>
                  <a:lnTo>
                    <a:pt x="25449" y="178266"/>
                  </a:lnTo>
                  <a:close/>
                </a:path>
                <a:path w="76200" h="254635">
                  <a:moveTo>
                    <a:pt x="50849" y="178604"/>
                  </a:moveTo>
                  <a:lnTo>
                    <a:pt x="50678" y="190881"/>
                  </a:lnTo>
                  <a:lnTo>
                    <a:pt x="50673" y="191262"/>
                  </a:lnTo>
                  <a:lnTo>
                    <a:pt x="69833" y="191262"/>
                  </a:lnTo>
                  <a:lnTo>
                    <a:pt x="76200" y="178943"/>
                  </a:lnTo>
                  <a:lnTo>
                    <a:pt x="50849" y="178604"/>
                  </a:lnTo>
                  <a:close/>
                </a:path>
                <a:path w="76200" h="254635">
                  <a:moveTo>
                    <a:pt x="27939" y="0"/>
                  </a:moveTo>
                  <a:lnTo>
                    <a:pt x="25453" y="177927"/>
                  </a:lnTo>
                  <a:lnTo>
                    <a:pt x="25449" y="178266"/>
                  </a:lnTo>
                  <a:lnTo>
                    <a:pt x="50849" y="178604"/>
                  </a:lnTo>
                  <a:lnTo>
                    <a:pt x="53339" y="381"/>
                  </a:lnTo>
                  <a:lnTo>
                    <a:pt x="27939" y="0"/>
                  </a:lnTo>
                  <a:close/>
                </a:path>
              </a:pathLst>
            </a:custGeom>
            <a:solidFill>
              <a:srgbClr val="000000"/>
            </a:solidFill>
          </p:spPr>
          <p:txBody>
            <a:bodyPr wrap="square" lIns="0" tIns="0" rIns="0" bIns="0" rtlCol="0"/>
            <a:lstStyle/>
            <a:p>
              <a:endParaRPr/>
            </a:p>
          </p:txBody>
        </p:sp>
        <p:sp>
          <p:nvSpPr>
            <p:cNvPr id="11" name="object 11"/>
            <p:cNvSpPr/>
            <p:nvPr/>
          </p:nvSpPr>
          <p:spPr>
            <a:xfrm>
              <a:off x="6982079" y="3629126"/>
              <a:ext cx="1821814" cy="301625"/>
            </a:xfrm>
            <a:custGeom>
              <a:avLst/>
              <a:gdLst/>
              <a:ahLst/>
              <a:cxnLst/>
              <a:rect l="l" t="t" r="r" b="b"/>
              <a:pathLst>
                <a:path w="1821815" h="301625">
                  <a:moveTo>
                    <a:pt x="1821688" y="0"/>
                  </a:moveTo>
                  <a:lnTo>
                    <a:pt x="0" y="0"/>
                  </a:lnTo>
                  <a:lnTo>
                    <a:pt x="0" y="301396"/>
                  </a:lnTo>
                  <a:lnTo>
                    <a:pt x="1821688" y="301396"/>
                  </a:lnTo>
                  <a:lnTo>
                    <a:pt x="1821688" y="0"/>
                  </a:lnTo>
                  <a:close/>
                </a:path>
              </a:pathLst>
            </a:custGeom>
            <a:solidFill>
              <a:srgbClr val="FFFFFF"/>
            </a:solidFill>
          </p:spPr>
          <p:txBody>
            <a:bodyPr wrap="square" lIns="0" tIns="0" rIns="0" bIns="0" rtlCol="0"/>
            <a:lstStyle/>
            <a:p>
              <a:endParaRPr/>
            </a:p>
          </p:txBody>
        </p:sp>
      </p:grpSp>
      <p:sp>
        <p:nvSpPr>
          <p:cNvPr id="12" name="object 12"/>
          <p:cNvSpPr txBox="1"/>
          <p:nvPr/>
        </p:nvSpPr>
        <p:spPr>
          <a:xfrm>
            <a:off x="7703311" y="1929942"/>
            <a:ext cx="2915285" cy="307340"/>
          </a:xfrm>
          <a:prstGeom prst="rect">
            <a:avLst/>
          </a:prstGeom>
          <a:ln w="28575">
            <a:solidFill>
              <a:srgbClr val="000000"/>
            </a:solidFill>
          </a:ln>
        </p:spPr>
        <p:txBody>
          <a:bodyPr vert="horz" wrap="square" lIns="0" tIns="56515" rIns="0" bIns="0" rtlCol="0">
            <a:spAutoFit/>
          </a:bodyPr>
          <a:lstStyle/>
          <a:p>
            <a:pPr marL="281940">
              <a:lnSpc>
                <a:spcPct val="100000"/>
              </a:lnSpc>
              <a:spcBef>
                <a:spcPts val="445"/>
              </a:spcBef>
            </a:pPr>
            <a:r>
              <a:rPr sz="1200" b="1" dirty="0">
                <a:latin typeface="Times New Roman"/>
                <a:cs typeface="Times New Roman"/>
              </a:rPr>
              <a:t>MTB</a:t>
            </a:r>
            <a:r>
              <a:rPr sz="1200" b="1" spc="-30" dirty="0">
                <a:latin typeface="Times New Roman"/>
                <a:cs typeface="Times New Roman"/>
              </a:rPr>
              <a:t> </a:t>
            </a:r>
            <a:r>
              <a:rPr sz="1200" b="1" dirty="0">
                <a:latin typeface="Times New Roman"/>
                <a:cs typeface="Times New Roman"/>
              </a:rPr>
              <a:t>+ve,</a:t>
            </a:r>
            <a:r>
              <a:rPr sz="1200" b="1" spc="-15" dirty="0">
                <a:latin typeface="Times New Roman"/>
                <a:cs typeface="Times New Roman"/>
              </a:rPr>
              <a:t> </a:t>
            </a:r>
            <a:r>
              <a:rPr sz="1200" b="1" dirty="0">
                <a:latin typeface="Times New Roman"/>
                <a:cs typeface="Times New Roman"/>
              </a:rPr>
              <a:t>R</a:t>
            </a:r>
            <a:r>
              <a:rPr sz="1200" b="1" spc="-25" dirty="0">
                <a:latin typeface="Times New Roman"/>
                <a:cs typeface="Times New Roman"/>
              </a:rPr>
              <a:t> </a:t>
            </a:r>
            <a:r>
              <a:rPr sz="1200" b="1" dirty="0">
                <a:latin typeface="Times New Roman"/>
                <a:cs typeface="Times New Roman"/>
              </a:rPr>
              <a:t>resistance</a:t>
            </a:r>
            <a:r>
              <a:rPr sz="1200" b="1" spc="-15" dirty="0">
                <a:latin typeface="Times New Roman"/>
                <a:cs typeface="Times New Roman"/>
              </a:rPr>
              <a:t> </a:t>
            </a:r>
            <a:r>
              <a:rPr sz="1200" b="1" dirty="0">
                <a:latin typeface="Times New Roman"/>
                <a:cs typeface="Times New Roman"/>
              </a:rPr>
              <a:t>not</a:t>
            </a:r>
            <a:r>
              <a:rPr sz="1200" b="1" spc="-25" dirty="0">
                <a:latin typeface="Times New Roman"/>
                <a:cs typeface="Times New Roman"/>
              </a:rPr>
              <a:t> </a:t>
            </a:r>
            <a:r>
              <a:rPr sz="1200" b="1" spc="-10" dirty="0">
                <a:latin typeface="Times New Roman"/>
                <a:cs typeface="Times New Roman"/>
              </a:rPr>
              <a:t>detected</a:t>
            </a:r>
            <a:endParaRPr sz="1200">
              <a:latin typeface="Times New Roman"/>
              <a:cs typeface="Times New Roman"/>
            </a:endParaRPr>
          </a:p>
        </p:txBody>
      </p:sp>
      <p:pic>
        <p:nvPicPr>
          <p:cNvPr id="13" name="object 13"/>
          <p:cNvPicPr/>
          <p:nvPr/>
        </p:nvPicPr>
        <p:blipFill>
          <a:blip r:embed="rId2" cstate="print"/>
          <a:stretch>
            <a:fillRect/>
          </a:stretch>
        </p:blipFill>
        <p:spPr>
          <a:xfrm>
            <a:off x="6666738" y="947674"/>
            <a:ext cx="76200" cy="184023"/>
          </a:xfrm>
          <a:prstGeom prst="rect">
            <a:avLst/>
          </a:prstGeom>
        </p:spPr>
      </p:pic>
      <p:sp>
        <p:nvSpPr>
          <p:cNvPr id="14" name="object 14"/>
          <p:cNvSpPr/>
          <p:nvPr/>
        </p:nvSpPr>
        <p:spPr>
          <a:xfrm>
            <a:off x="2085213" y="936751"/>
            <a:ext cx="836294" cy="418465"/>
          </a:xfrm>
          <a:custGeom>
            <a:avLst/>
            <a:gdLst/>
            <a:ahLst/>
            <a:cxnLst/>
            <a:rect l="l" t="t" r="r" b="b"/>
            <a:pathLst>
              <a:path w="836294" h="418465">
                <a:moveTo>
                  <a:pt x="836168" y="378968"/>
                </a:moveTo>
                <a:lnTo>
                  <a:pt x="811326" y="366903"/>
                </a:lnTo>
                <a:lnTo>
                  <a:pt x="759587" y="341757"/>
                </a:lnTo>
                <a:lnTo>
                  <a:pt x="759828" y="366903"/>
                </a:lnTo>
                <a:lnTo>
                  <a:pt x="759828" y="367042"/>
                </a:lnTo>
                <a:lnTo>
                  <a:pt x="44919" y="374586"/>
                </a:lnTo>
                <a:lnTo>
                  <a:pt x="69850" y="324739"/>
                </a:lnTo>
                <a:lnTo>
                  <a:pt x="76200" y="312039"/>
                </a:lnTo>
                <a:lnTo>
                  <a:pt x="50800" y="312039"/>
                </a:lnTo>
                <a:lnTo>
                  <a:pt x="50800" y="0"/>
                </a:lnTo>
                <a:lnTo>
                  <a:pt x="25400" y="0"/>
                </a:lnTo>
                <a:lnTo>
                  <a:pt x="25400" y="312039"/>
                </a:lnTo>
                <a:lnTo>
                  <a:pt x="0" y="312039"/>
                </a:lnTo>
                <a:lnTo>
                  <a:pt x="38036" y="388124"/>
                </a:lnTo>
                <a:lnTo>
                  <a:pt x="38100" y="392303"/>
                </a:lnTo>
                <a:lnTo>
                  <a:pt x="38227" y="400050"/>
                </a:lnTo>
                <a:lnTo>
                  <a:pt x="760082" y="392442"/>
                </a:lnTo>
                <a:lnTo>
                  <a:pt x="760056" y="390220"/>
                </a:lnTo>
                <a:lnTo>
                  <a:pt x="760082" y="392303"/>
                </a:lnTo>
                <a:lnTo>
                  <a:pt x="760082" y="392442"/>
                </a:lnTo>
                <a:lnTo>
                  <a:pt x="760349" y="417957"/>
                </a:lnTo>
                <a:lnTo>
                  <a:pt x="836168" y="378968"/>
                </a:lnTo>
                <a:close/>
              </a:path>
            </a:pathLst>
          </a:custGeom>
          <a:solidFill>
            <a:srgbClr val="000000"/>
          </a:solidFill>
        </p:spPr>
        <p:txBody>
          <a:bodyPr wrap="square" lIns="0" tIns="0" rIns="0" bIns="0" rtlCol="0"/>
          <a:lstStyle/>
          <a:p>
            <a:endParaRPr/>
          </a:p>
        </p:txBody>
      </p:sp>
      <p:sp>
        <p:nvSpPr>
          <p:cNvPr id="15" name="object 15"/>
          <p:cNvSpPr txBox="1"/>
          <p:nvPr/>
        </p:nvSpPr>
        <p:spPr>
          <a:xfrm>
            <a:off x="2921380" y="1134529"/>
            <a:ext cx="6220460" cy="362585"/>
          </a:xfrm>
          <a:prstGeom prst="rect">
            <a:avLst/>
          </a:prstGeom>
          <a:solidFill>
            <a:srgbClr val="538235"/>
          </a:solidFill>
          <a:ln w="28575">
            <a:solidFill>
              <a:srgbClr val="000000"/>
            </a:solidFill>
          </a:ln>
        </p:spPr>
        <p:txBody>
          <a:bodyPr vert="horz" wrap="square" lIns="0" tIns="83820" rIns="0" bIns="0" rtlCol="0">
            <a:spAutoFit/>
          </a:bodyPr>
          <a:lstStyle/>
          <a:p>
            <a:pPr marL="528320">
              <a:lnSpc>
                <a:spcPct val="100000"/>
              </a:lnSpc>
              <a:spcBef>
                <a:spcPts val="660"/>
              </a:spcBef>
            </a:pPr>
            <a:r>
              <a:rPr sz="1200" b="1" dirty="0">
                <a:solidFill>
                  <a:srgbClr val="FFFFFF"/>
                </a:solidFill>
                <a:latin typeface="Times New Roman"/>
                <a:cs typeface="Times New Roman"/>
              </a:rPr>
              <a:t>Collect</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2</a:t>
            </a:r>
            <a:r>
              <a:rPr sz="1200" b="1" spc="-20" dirty="0">
                <a:solidFill>
                  <a:srgbClr val="FFFFFF"/>
                </a:solidFill>
                <a:latin typeface="Times New Roman"/>
                <a:cs typeface="Times New Roman"/>
              </a:rPr>
              <a:t> </a:t>
            </a:r>
            <a:r>
              <a:rPr sz="1200" b="1" dirty="0">
                <a:solidFill>
                  <a:srgbClr val="FFFFFF"/>
                </a:solidFill>
                <a:latin typeface="Times New Roman"/>
                <a:cs typeface="Times New Roman"/>
              </a:rPr>
              <a:t>specimen and</a:t>
            </a:r>
            <a:r>
              <a:rPr sz="1200" b="1" spc="-45" dirty="0">
                <a:solidFill>
                  <a:srgbClr val="FFFFFF"/>
                </a:solidFill>
                <a:latin typeface="Times New Roman"/>
                <a:cs typeface="Times New Roman"/>
              </a:rPr>
              <a:t> </a:t>
            </a:r>
            <a:r>
              <a:rPr sz="1200" b="1" dirty="0">
                <a:solidFill>
                  <a:srgbClr val="FFFFFF"/>
                </a:solidFill>
                <a:latin typeface="Times New Roman"/>
                <a:cs typeface="Times New Roman"/>
              </a:rPr>
              <a:t>test</a:t>
            </a:r>
            <a:r>
              <a:rPr sz="1200" b="1" spc="-15" dirty="0">
                <a:solidFill>
                  <a:srgbClr val="FFFFFF"/>
                </a:solidFill>
                <a:latin typeface="Times New Roman"/>
                <a:cs typeface="Times New Roman"/>
              </a:rPr>
              <a:t> </a:t>
            </a:r>
            <a:r>
              <a:rPr sz="1200" b="1" dirty="0">
                <a:solidFill>
                  <a:srgbClr val="FFFFFF"/>
                </a:solidFill>
                <a:latin typeface="Times New Roman"/>
                <a:cs typeface="Times New Roman"/>
              </a:rPr>
              <a:t>for</a:t>
            </a:r>
            <a:r>
              <a:rPr sz="1200" b="1" spc="-40" dirty="0">
                <a:solidFill>
                  <a:srgbClr val="FFFFFF"/>
                </a:solidFill>
                <a:latin typeface="Times New Roman"/>
                <a:cs typeface="Times New Roman"/>
              </a:rPr>
              <a:t> </a:t>
            </a:r>
            <a:r>
              <a:rPr sz="1200" b="1" dirty="0">
                <a:solidFill>
                  <a:srgbClr val="FFFFFF"/>
                </a:solidFill>
                <a:latin typeface="Times New Roman"/>
                <a:cs typeface="Times New Roman"/>
              </a:rPr>
              <a:t>resistance</a:t>
            </a:r>
            <a:r>
              <a:rPr sz="1200" b="1" spc="-15" dirty="0">
                <a:solidFill>
                  <a:srgbClr val="FFFFFF"/>
                </a:solidFill>
                <a:latin typeface="Times New Roman"/>
                <a:cs typeface="Times New Roman"/>
              </a:rPr>
              <a:t> </a:t>
            </a:r>
            <a:r>
              <a:rPr sz="1200" b="1" dirty="0">
                <a:solidFill>
                  <a:srgbClr val="FFFFFF"/>
                </a:solidFill>
                <a:latin typeface="Times New Roman"/>
                <a:cs typeface="Times New Roman"/>
              </a:rPr>
              <a:t>to</a:t>
            </a:r>
            <a:r>
              <a:rPr sz="1200" b="1" spc="-20" dirty="0">
                <a:solidFill>
                  <a:srgbClr val="FFFFFF"/>
                </a:solidFill>
                <a:latin typeface="Times New Roman"/>
                <a:cs typeface="Times New Roman"/>
              </a:rPr>
              <a:t> </a:t>
            </a:r>
            <a:r>
              <a:rPr sz="1200" b="1" dirty="0">
                <a:solidFill>
                  <a:srgbClr val="FFFFFF"/>
                </a:solidFill>
                <a:latin typeface="Times New Roman"/>
                <a:cs typeface="Times New Roman"/>
              </a:rPr>
              <a:t>R,</a:t>
            </a:r>
            <a:r>
              <a:rPr sz="1200" b="1" spc="-25" dirty="0">
                <a:solidFill>
                  <a:srgbClr val="FFFFFF"/>
                </a:solidFill>
                <a:latin typeface="Times New Roman"/>
                <a:cs typeface="Times New Roman"/>
              </a:rPr>
              <a:t> </a:t>
            </a:r>
            <a:r>
              <a:rPr sz="1200" b="1" dirty="0">
                <a:solidFill>
                  <a:srgbClr val="FFFFFF"/>
                </a:solidFill>
                <a:latin typeface="Times New Roman"/>
                <a:cs typeface="Times New Roman"/>
              </a:rPr>
              <a:t>H,</a:t>
            </a:r>
            <a:r>
              <a:rPr sz="1200" b="1" spc="-20" dirty="0">
                <a:solidFill>
                  <a:srgbClr val="FFFFFF"/>
                </a:solidFill>
                <a:latin typeface="Times New Roman"/>
                <a:cs typeface="Times New Roman"/>
              </a:rPr>
              <a:t> </a:t>
            </a:r>
            <a:r>
              <a:rPr sz="1200" b="1" dirty="0">
                <a:solidFill>
                  <a:srgbClr val="FFFFFF"/>
                </a:solidFill>
                <a:latin typeface="Times New Roman"/>
                <a:cs typeface="Times New Roman"/>
              </a:rPr>
              <a:t>FQ or</a:t>
            </a:r>
            <a:r>
              <a:rPr sz="1200" b="1" spc="-40" dirty="0">
                <a:solidFill>
                  <a:srgbClr val="FFFFFF"/>
                </a:solidFill>
                <a:latin typeface="Times New Roman"/>
                <a:cs typeface="Times New Roman"/>
              </a:rPr>
              <a:t> </a:t>
            </a:r>
            <a:r>
              <a:rPr sz="1200" b="1" dirty="0">
                <a:solidFill>
                  <a:srgbClr val="FFFFFF"/>
                </a:solidFill>
                <a:latin typeface="Times New Roman"/>
                <a:cs typeface="Times New Roman"/>
              </a:rPr>
              <a:t>other</a:t>
            </a:r>
            <a:r>
              <a:rPr sz="1200" b="1" spc="-45" dirty="0">
                <a:solidFill>
                  <a:srgbClr val="FFFFFF"/>
                </a:solidFill>
                <a:latin typeface="Times New Roman"/>
                <a:cs typeface="Times New Roman"/>
              </a:rPr>
              <a:t> </a:t>
            </a:r>
            <a:r>
              <a:rPr sz="1200" b="1" dirty="0">
                <a:solidFill>
                  <a:srgbClr val="FFFFFF"/>
                </a:solidFill>
                <a:latin typeface="Times New Roman"/>
                <a:cs typeface="Times New Roman"/>
              </a:rPr>
              <a:t>drugs</a:t>
            </a:r>
            <a:r>
              <a:rPr sz="1200" b="1" spc="-35" dirty="0">
                <a:solidFill>
                  <a:srgbClr val="FFFFFF"/>
                </a:solidFill>
                <a:latin typeface="Times New Roman"/>
                <a:cs typeface="Times New Roman"/>
              </a:rPr>
              <a:t> </a:t>
            </a:r>
            <a:r>
              <a:rPr sz="1200" b="1" dirty="0">
                <a:solidFill>
                  <a:srgbClr val="FFFFFF"/>
                </a:solidFill>
                <a:latin typeface="Times New Roman"/>
                <a:cs typeface="Times New Roman"/>
              </a:rPr>
              <a:t>as</a:t>
            </a:r>
            <a:r>
              <a:rPr sz="1200" b="1" spc="-35" dirty="0">
                <a:solidFill>
                  <a:srgbClr val="FFFFFF"/>
                </a:solidFill>
                <a:latin typeface="Times New Roman"/>
                <a:cs typeface="Times New Roman"/>
              </a:rPr>
              <a:t> </a:t>
            </a:r>
            <a:r>
              <a:rPr sz="1200" b="1" spc="-10" dirty="0">
                <a:solidFill>
                  <a:srgbClr val="FFFFFF"/>
                </a:solidFill>
                <a:latin typeface="Times New Roman"/>
                <a:cs typeface="Times New Roman"/>
              </a:rPr>
              <a:t>needed</a:t>
            </a:r>
            <a:r>
              <a:rPr sz="1200" b="1" spc="-15" baseline="24305" dirty="0">
                <a:solidFill>
                  <a:srgbClr val="FFFFFF"/>
                </a:solidFill>
                <a:latin typeface="Times New Roman"/>
                <a:cs typeface="Times New Roman"/>
              </a:rPr>
              <a:t>3</a:t>
            </a:r>
            <a:endParaRPr sz="1200" baseline="24305">
              <a:latin typeface="Times New Roman"/>
              <a:cs typeface="Times New Roman"/>
            </a:endParaRPr>
          </a:p>
        </p:txBody>
      </p:sp>
      <p:sp>
        <p:nvSpPr>
          <p:cNvPr id="16" name="object 16"/>
          <p:cNvSpPr/>
          <p:nvPr/>
        </p:nvSpPr>
        <p:spPr>
          <a:xfrm>
            <a:off x="9141460" y="954023"/>
            <a:ext cx="1756410" cy="400050"/>
          </a:xfrm>
          <a:custGeom>
            <a:avLst/>
            <a:gdLst/>
            <a:ahLst/>
            <a:cxnLst/>
            <a:rect l="l" t="t" r="r" b="b"/>
            <a:pathLst>
              <a:path w="1756409" h="400050">
                <a:moveTo>
                  <a:pt x="1756156" y="283718"/>
                </a:moveTo>
                <a:lnTo>
                  <a:pt x="1730756" y="283718"/>
                </a:lnTo>
                <a:lnTo>
                  <a:pt x="1730756" y="0"/>
                </a:lnTo>
                <a:lnTo>
                  <a:pt x="1705356" y="0"/>
                </a:lnTo>
                <a:lnTo>
                  <a:pt x="1705356" y="283718"/>
                </a:lnTo>
                <a:lnTo>
                  <a:pt x="1679956" y="283718"/>
                </a:lnTo>
                <a:lnTo>
                  <a:pt x="1711642" y="347103"/>
                </a:lnTo>
                <a:lnTo>
                  <a:pt x="76225" y="348983"/>
                </a:lnTo>
                <a:lnTo>
                  <a:pt x="76200" y="323596"/>
                </a:lnTo>
                <a:lnTo>
                  <a:pt x="0" y="361696"/>
                </a:lnTo>
                <a:lnTo>
                  <a:pt x="76327" y="399796"/>
                </a:lnTo>
                <a:lnTo>
                  <a:pt x="76276" y="374396"/>
                </a:lnTo>
                <a:lnTo>
                  <a:pt x="63500" y="374396"/>
                </a:lnTo>
                <a:lnTo>
                  <a:pt x="76263" y="374383"/>
                </a:lnTo>
                <a:lnTo>
                  <a:pt x="1718056" y="372491"/>
                </a:lnTo>
                <a:lnTo>
                  <a:pt x="1718056" y="359918"/>
                </a:lnTo>
                <a:lnTo>
                  <a:pt x="1749806" y="296418"/>
                </a:lnTo>
                <a:lnTo>
                  <a:pt x="1756156" y="283718"/>
                </a:lnTo>
                <a:close/>
              </a:path>
            </a:pathLst>
          </a:custGeom>
          <a:solidFill>
            <a:srgbClr val="000000"/>
          </a:solidFill>
        </p:spPr>
        <p:txBody>
          <a:bodyPr wrap="square" lIns="0" tIns="0" rIns="0" bIns="0" rtlCol="0"/>
          <a:lstStyle/>
          <a:p>
            <a:endParaRPr/>
          </a:p>
        </p:txBody>
      </p:sp>
      <p:grpSp>
        <p:nvGrpSpPr>
          <p:cNvPr id="17" name="object 17"/>
          <p:cNvGrpSpPr/>
          <p:nvPr/>
        </p:nvGrpSpPr>
        <p:grpSpPr>
          <a:xfrm>
            <a:off x="2756916" y="1638554"/>
            <a:ext cx="6424295" cy="262890"/>
            <a:chOff x="2756916" y="1638554"/>
            <a:chExt cx="6424295" cy="262890"/>
          </a:xfrm>
        </p:grpSpPr>
        <p:sp>
          <p:nvSpPr>
            <p:cNvPr id="18" name="object 18"/>
            <p:cNvSpPr/>
            <p:nvPr/>
          </p:nvSpPr>
          <p:spPr>
            <a:xfrm>
              <a:off x="2769616" y="1653413"/>
              <a:ext cx="6373495" cy="0"/>
            </a:xfrm>
            <a:custGeom>
              <a:avLst/>
              <a:gdLst/>
              <a:ahLst/>
              <a:cxnLst/>
              <a:rect l="l" t="t" r="r" b="b"/>
              <a:pathLst>
                <a:path w="6373495">
                  <a:moveTo>
                    <a:pt x="0" y="0"/>
                  </a:moveTo>
                  <a:lnTo>
                    <a:pt x="6373494" y="0"/>
                  </a:lnTo>
                </a:path>
              </a:pathLst>
            </a:custGeom>
            <a:ln w="25400">
              <a:solidFill>
                <a:srgbClr val="000000"/>
              </a:solidFill>
            </a:ln>
          </p:spPr>
          <p:txBody>
            <a:bodyPr wrap="square" lIns="0" tIns="0" rIns="0" bIns="0" rtlCol="0"/>
            <a:lstStyle/>
            <a:p>
              <a:endParaRPr/>
            </a:p>
          </p:txBody>
        </p:sp>
        <p:sp>
          <p:nvSpPr>
            <p:cNvPr id="19" name="object 19"/>
            <p:cNvSpPr/>
            <p:nvPr/>
          </p:nvSpPr>
          <p:spPr>
            <a:xfrm>
              <a:off x="9105011" y="1638554"/>
              <a:ext cx="76200" cy="262890"/>
            </a:xfrm>
            <a:custGeom>
              <a:avLst/>
              <a:gdLst/>
              <a:ahLst/>
              <a:cxnLst/>
              <a:rect l="l" t="t" r="r" b="b"/>
              <a:pathLst>
                <a:path w="76200" h="262889">
                  <a:moveTo>
                    <a:pt x="25400" y="186690"/>
                  </a:moveTo>
                  <a:lnTo>
                    <a:pt x="0" y="186690"/>
                  </a:lnTo>
                  <a:lnTo>
                    <a:pt x="38100" y="262890"/>
                  </a:lnTo>
                  <a:lnTo>
                    <a:pt x="69850" y="199390"/>
                  </a:lnTo>
                  <a:lnTo>
                    <a:pt x="25400" y="199390"/>
                  </a:lnTo>
                  <a:lnTo>
                    <a:pt x="25400" y="186690"/>
                  </a:lnTo>
                  <a:close/>
                </a:path>
                <a:path w="76200" h="262889">
                  <a:moveTo>
                    <a:pt x="50800" y="0"/>
                  </a:moveTo>
                  <a:lnTo>
                    <a:pt x="25400" y="0"/>
                  </a:lnTo>
                  <a:lnTo>
                    <a:pt x="25400" y="199390"/>
                  </a:lnTo>
                  <a:lnTo>
                    <a:pt x="50800" y="199390"/>
                  </a:lnTo>
                  <a:lnTo>
                    <a:pt x="50800" y="0"/>
                  </a:lnTo>
                  <a:close/>
                </a:path>
                <a:path w="76200" h="262889">
                  <a:moveTo>
                    <a:pt x="76200" y="186690"/>
                  </a:moveTo>
                  <a:lnTo>
                    <a:pt x="50800" y="186690"/>
                  </a:lnTo>
                  <a:lnTo>
                    <a:pt x="50800" y="199390"/>
                  </a:lnTo>
                  <a:lnTo>
                    <a:pt x="69850" y="199390"/>
                  </a:lnTo>
                  <a:lnTo>
                    <a:pt x="76200" y="186690"/>
                  </a:lnTo>
                  <a:close/>
                </a:path>
              </a:pathLst>
            </a:custGeom>
            <a:solidFill>
              <a:srgbClr val="000000"/>
            </a:solidFill>
          </p:spPr>
          <p:txBody>
            <a:bodyPr wrap="square" lIns="0" tIns="0" rIns="0" bIns="0" rtlCol="0"/>
            <a:lstStyle/>
            <a:p>
              <a:endParaRPr/>
            </a:p>
          </p:txBody>
        </p:sp>
      </p:grpSp>
      <p:sp>
        <p:nvSpPr>
          <p:cNvPr id="20" name="object 20"/>
          <p:cNvSpPr/>
          <p:nvPr/>
        </p:nvSpPr>
        <p:spPr>
          <a:xfrm>
            <a:off x="314032" y="576173"/>
            <a:ext cx="3594100" cy="379095"/>
          </a:xfrm>
          <a:custGeom>
            <a:avLst/>
            <a:gdLst/>
            <a:ahLst/>
            <a:cxnLst/>
            <a:rect l="l" t="t" r="r" b="b"/>
            <a:pathLst>
              <a:path w="3594100" h="379094">
                <a:moveTo>
                  <a:pt x="3593973" y="0"/>
                </a:moveTo>
                <a:lnTo>
                  <a:pt x="0" y="0"/>
                </a:lnTo>
                <a:lnTo>
                  <a:pt x="0" y="378739"/>
                </a:lnTo>
                <a:lnTo>
                  <a:pt x="3593973" y="378739"/>
                </a:lnTo>
                <a:lnTo>
                  <a:pt x="3593973" y="0"/>
                </a:lnTo>
                <a:close/>
              </a:path>
            </a:pathLst>
          </a:custGeom>
          <a:solidFill>
            <a:srgbClr val="FFFFFF"/>
          </a:solidFill>
        </p:spPr>
        <p:txBody>
          <a:bodyPr wrap="square" lIns="0" tIns="0" rIns="0" bIns="0" rtlCol="0"/>
          <a:lstStyle/>
          <a:p>
            <a:endParaRPr/>
          </a:p>
        </p:txBody>
      </p:sp>
      <p:sp>
        <p:nvSpPr>
          <p:cNvPr id="21" name="object 21"/>
          <p:cNvSpPr txBox="1"/>
          <p:nvPr/>
        </p:nvSpPr>
        <p:spPr>
          <a:xfrm>
            <a:off x="989266" y="5135029"/>
            <a:ext cx="2455545" cy="494030"/>
          </a:xfrm>
          <a:prstGeom prst="rect">
            <a:avLst/>
          </a:prstGeom>
          <a:solidFill>
            <a:srgbClr val="843B0C"/>
          </a:solidFill>
          <a:ln w="28575">
            <a:solidFill>
              <a:srgbClr val="000000"/>
            </a:solidFill>
          </a:ln>
        </p:spPr>
        <p:txBody>
          <a:bodyPr vert="horz" wrap="square" lIns="0" tIns="52705" rIns="0" bIns="0" rtlCol="0">
            <a:spAutoFit/>
          </a:bodyPr>
          <a:lstStyle/>
          <a:p>
            <a:pPr marL="151130">
              <a:lnSpc>
                <a:spcPct val="100000"/>
              </a:lnSpc>
              <a:spcBef>
                <a:spcPts val="415"/>
              </a:spcBef>
            </a:pPr>
            <a:r>
              <a:rPr sz="1200" b="1" spc="-10" dirty="0">
                <a:solidFill>
                  <a:srgbClr val="FFFFFF"/>
                </a:solidFill>
                <a:latin typeface="Times New Roman"/>
                <a:cs typeface="Times New Roman"/>
              </a:rPr>
              <a:t>(4-</a:t>
            </a:r>
            <a:r>
              <a:rPr sz="1200" b="1" dirty="0">
                <a:solidFill>
                  <a:srgbClr val="FFFFFF"/>
                </a:solidFill>
                <a:latin typeface="Times New Roman"/>
                <a:cs typeface="Times New Roman"/>
              </a:rPr>
              <a:t>6) Bdq</a:t>
            </a:r>
            <a:r>
              <a:rPr sz="1200" b="1" baseline="-20833" dirty="0">
                <a:solidFill>
                  <a:srgbClr val="FFFFFF"/>
                </a:solidFill>
                <a:latin typeface="Times New Roman"/>
                <a:cs typeface="Times New Roman"/>
              </a:rPr>
              <a:t>(6)</a:t>
            </a:r>
            <a:r>
              <a:rPr sz="1200" b="1" spc="89" baseline="-20833" dirty="0">
                <a:solidFill>
                  <a:srgbClr val="FFFFFF"/>
                </a:solidFill>
                <a:latin typeface="Times New Roman"/>
                <a:cs typeface="Times New Roman"/>
              </a:rPr>
              <a:t> </a:t>
            </a:r>
            <a:r>
              <a:rPr sz="1200" b="1" dirty="0">
                <a:solidFill>
                  <a:srgbClr val="FFFFFF"/>
                </a:solidFill>
                <a:latin typeface="Times New Roman"/>
                <a:cs typeface="Times New Roman"/>
              </a:rPr>
              <a:t>Lfx</a:t>
            </a:r>
            <a:r>
              <a:rPr sz="1200" b="1" spc="-15" dirty="0">
                <a:solidFill>
                  <a:srgbClr val="FFFFFF"/>
                </a:solidFill>
                <a:latin typeface="Times New Roman"/>
                <a:cs typeface="Times New Roman"/>
              </a:rPr>
              <a:t> </a:t>
            </a:r>
            <a:r>
              <a:rPr sz="1200" b="1" dirty="0">
                <a:solidFill>
                  <a:srgbClr val="FFFFFF"/>
                </a:solidFill>
                <a:latin typeface="Times New Roman"/>
                <a:cs typeface="Times New Roman"/>
              </a:rPr>
              <a:t>Lzd</a:t>
            </a:r>
            <a:r>
              <a:rPr sz="1200" b="1" baseline="-20833" dirty="0">
                <a:solidFill>
                  <a:srgbClr val="FFFFFF"/>
                </a:solidFill>
                <a:latin typeface="Times New Roman"/>
                <a:cs typeface="Times New Roman"/>
              </a:rPr>
              <a:t>(2)</a:t>
            </a:r>
            <a:r>
              <a:rPr sz="1200" b="1" spc="-22" baseline="-20833" dirty="0">
                <a:solidFill>
                  <a:srgbClr val="FFFFFF"/>
                </a:solidFill>
                <a:latin typeface="Times New Roman"/>
                <a:cs typeface="Times New Roman"/>
              </a:rPr>
              <a:t> </a:t>
            </a:r>
            <a:r>
              <a:rPr sz="1200" b="1" dirty="0">
                <a:solidFill>
                  <a:srgbClr val="FFFFFF"/>
                </a:solidFill>
                <a:latin typeface="Times New Roman"/>
                <a:cs typeface="Times New Roman"/>
              </a:rPr>
              <a:t>Cfz</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Z</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E </a:t>
            </a:r>
            <a:r>
              <a:rPr sz="1200" b="1" spc="-25" dirty="0">
                <a:solidFill>
                  <a:srgbClr val="FFFFFF"/>
                </a:solidFill>
                <a:latin typeface="Times New Roman"/>
                <a:cs typeface="Times New Roman"/>
              </a:rPr>
              <a:t>H</a:t>
            </a:r>
            <a:r>
              <a:rPr sz="1200" b="1" spc="-37" baseline="24305" dirty="0">
                <a:solidFill>
                  <a:srgbClr val="FFFFFF"/>
                </a:solidFill>
                <a:latin typeface="Times New Roman"/>
                <a:cs typeface="Times New Roman"/>
              </a:rPr>
              <a:t>h</a:t>
            </a:r>
            <a:endParaRPr sz="1200" baseline="24305">
              <a:latin typeface="Times New Roman"/>
              <a:cs typeface="Times New Roman"/>
            </a:endParaRPr>
          </a:p>
          <a:p>
            <a:pPr marL="731520">
              <a:lnSpc>
                <a:spcPct val="100000"/>
              </a:lnSpc>
              <a:spcBef>
                <a:spcPts val="110"/>
              </a:spcBef>
            </a:pPr>
            <a:r>
              <a:rPr sz="1200" b="1" dirty="0">
                <a:solidFill>
                  <a:srgbClr val="FFFFFF"/>
                </a:solidFill>
                <a:latin typeface="Times New Roman"/>
                <a:cs typeface="Times New Roman"/>
              </a:rPr>
              <a:t>(5)</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Lfx</a:t>
            </a:r>
            <a:r>
              <a:rPr sz="1200" b="1" spc="-20" dirty="0">
                <a:solidFill>
                  <a:srgbClr val="FFFFFF"/>
                </a:solidFill>
                <a:latin typeface="Times New Roman"/>
                <a:cs typeface="Times New Roman"/>
              </a:rPr>
              <a:t> </a:t>
            </a:r>
            <a:r>
              <a:rPr sz="1200" b="1" dirty="0">
                <a:solidFill>
                  <a:srgbClr val="FFFFFF"/>
                </a:solidFill>
                <a:latin typeface="Times New Roman"/>
                <a:cs typeface="Times New Roman"/>
              </a:rPr>
              <a:t>Cfz</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Z</a:t>
            </a:r>
            <a:r>
              <a:rPr sz="1200" b="1" spc="-15" dirty="0">
                <a:solidFill>
                  <a:srgbClr val="FFFFFF"/>
                </a:solidFill>
                <a:latin typeface="Times New Roman"/>
                <a:cs typeface="Times New Roman"/>
              </a:rPr>
              <a:t> </a:t>
            </a:r>
            <a:r>
              <a:rPr sz="1200" b="1" spc="-50" dirty="0">
                <a:solidFill>
                  <a:srgbClr val="FFFFFF"/>
                </a:solidFill>
                <a:latin typeface="Times New Roman"/>
                <a:cs typeface="Times New Roman"/>
              </a:rPr>
              <a:t>E</a:t>
            </a:r>
            <a:endParaRPr sz="1200">
              <a:latin typeface="Times New Roman"/>
              <a:cs typeface="Times New Roman"/>
            </a:endParaRPr>
          </a:p>
        </p:txBody>
      </p:sp>
      <p:sp>
        <p:nvSpPr>
          <p:cNvPr id="22" name="object 22"/>
          <p:cNvSpPr txBox="1"/>
          <p:nvPr/>
        </p:nvSpPr>
        <p:spPr>
          <a:xfrm>
            <a:off x="3393313" y="3781640"/>
            <a:ext cx="1477645" cy="509270"/>
          </a:xfrm>
          <a:prstGeom prst="rect">
            <a:avLst/>
          </a:prstGeom>
          <a:solidFill>
            <a:srgbClr val="843B0C"/>
          </a:solidFill>
          <a:ln w="28575">
            <a:solidFill>
              <a:srgbClr val="000000"/>
            </a:solidFill>
          </a:ln>
        </p:spPr>
        <p:txBody>
          <a:bodyPr vert="horz" wrap="square" lIns="0" tIns="157480" rIns="0" bIns="0" rtlCol="0">
            <a:spAutoFit/>
          </a:bodyPr>
          <a:lstStyle/>
          <a:p>
            <a:pPr marL="387985">
              <a:lnSpc>
                <a:spcPct val="100000"/>
              </a:lnSpc>
              <a:spcBef>
                <a:spcPts val="1240"/>
              </a:spcBef>
            </a:pPr>
            <a:r>
              <a:rPr sz="1200" b="1" dirty="0">
                <a:solidFill>
                  <a:srgbClr val="FFFFFF"/>
                </a:solidFill>
                <a:latin typeface="Times New Roman"/>
                <a:cs typeface="Times New Roman"/>
              </a:rPr>
              <a:t>B</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Pa</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L</a:t>
            </a:r>
            <a:r>
              <a:rPr sz="1200" b="1" spc="-70" dirty="0">
                <a:solidFill>
                  <a:srgbClr val="FFFFFF"/>
                </a:solidFill>
                <a:latin typeface="Times New Roman"/>
                <a:cs typeface="Times New Roman"/>
              </a:rPr>
              <a:t> </a:t>
            </a:r>
            <a:r>
              <a:rPr sz="1200" b="1" spc="-20" dirty="0">
                <a:solidFill>
                  <a:srgbClr val="FFFFFF"/>
                </a:solidFill>
                <a:latin typeface="Times New Roman"/>
                <a:cs typeface="Times New Roman"/>
              </a:rPr>
              <a:t>M</a:t>
            </a:r>
            <a:r>
              <a:rPr sz="1200" b="1" spc="-90" dirty="0">
                <a:solidFill>
                  <a:srgbClr val="FFFFFF"/>
                </a:solidFill>
                <a:latin typeface="Times New Roman"/>
                <a:cs typeface="Times New Roman"/>
              </a:rPr>
              <a:t> </a:t>
            </a:r>
            <a:r>
              <a:rPr sz="1200" b="1" spc="-75" baseline="24305" dirty="0">
                <a:solidFill>
                  <a:srgbClr val="FFFFFF"/>
                </a:solidFill>
                <a:latin typeface="Times New Roman"/>
                <a:cs typeface="Times New Roman"/>
              </a:rPr>
              <a:t>5</a:t>
            </a:r>
            <a:endParaRPr sz="1200" baseline="24305">
              <a:latin typeface="Times New Roman"/>
              <a:cs typeface="Times New Roman"/>
            </a:endParaRPr>
          </a:p>
        </p:txBody>
      </p:sp>
      <p:sp>
        <p:nvSpPr>
          <p:cNvPr id="23" name="object 23"/>
          <p:cNvSpPr txBox="1"/>
          <p:nvPr/>
        </p:nvSpPr>
        <p:spPr>
          <a:xfrm>
            <a:off x="716076" y="3787724"/>
            <a:ext cx="1973580" cy="466725"/>
          </a:xfrm>
          <a:prstGeom prst="rect">
            <a:avLst/>
          </a:prstGeom>
          <a:ln w="28575">
            <a:solidFill>
              <a:srgbClr val="000000"/>
            </a:solidFill>
          </a:ln>
        </p:spPr>
        <p:txBody>
          <a:bodyPr vert="horz" wrap="square" lIns="0" tIns="41910" rIns="0" bIns="0" rtlCol="0">
            <a:spAutoFit/>
          </a:bodyPr>
          <a:lstStyle/>
          <a:p>
            <a:pPr algn="ctr">
              <a:lnSpc>
                <a:spcPct val="100000"/>
              </a:lnSpc>
              <a:spcBef>
                <a:spcPts val="330"/>
              </a:spcBef>
            </a:pPr>
            <a:r>
              <a:rPr sz="1200" b="1" dirty="0">
                <a:latin typeface="Times New Roman"/>
                <a:cs typeface="Times New Roman"/>
              </a:rPr>
              <a:t>Eligible</a:t>
            </a:r>
            <a:r>
              <a:rPr sz="1200" b="1" spc="-25" dirty="0">
                <a:latin typeface="Times New Roman"/>
                <a:cs typeface="Times New Roman"/>
              </a:rPr>
              <a:t> </a:t>
            </a:r>
            <a:r>
              <a:rPr sz="1200" b="1" dirty="0">
                <a:latin typeface="Times New Roman"/>
                <a:cs typeface="Times New Roman"/>
              </a:rPr>
              <a:t>for</a:t>
            </a:r>
            <a:r>
              <a:rPr sz="1200" b="1" spc="-55" dirty="0">
                <a:latin typeface="Times New Roman"/>
                <a:cs typeface="Times New Roman"/>
              </a:rPr>
              <a:t> </a:t>
            </a:r>
            <a:r>
              <a:rPr sz="1200" b="1" dirty="0">
                <a:latin typeface="Times New Roman"/>
                <a:cs typeface="Times New Roman"/>
              </a:rPr>
              <a:t>shorter</a:t>
            </a:r>
            <a:r>
              <a:rPr sz="1200" b="1" spc="-30" dirty="0">
                <a:latin typeface="Times New Roman"/>
                <a:cs typeface="Times New Roman"/>
              </a:rPr>
              <a:t> </a:t>
            </a:r>
            <a:r>
              <a:rPr sz="1200" b="1" spc="-20" dirty="0">
                <a:latin typeface="Times New Roman"/>
                <a:cs typeface="Times New Roman"/>
              </a:rPr>
              <a:t>oral</a:t>
            </a:r>
            <a:endParaRPr sz="1200">
              <a:latin typeface="Times New Roman"/>
              <a:cs typeface="Times New Roman"/>
            </a:endParaRPr>
          </a:p>
          <a:p>
            <a:pPr algn="ctr">
              <a:lnSpc>
                <a:spcPct val="100000"/>
              </a:lnSpc>
            </a:pPr>
            <a:r>
              <a:rPr sz="1200" b="1" spc="-20" dirty="0">
                <a:latin typeface="Times New Roman"/>
                <a:cs typeface="Times New Roman"/>
              </a:rPr>
              <a:t>regimen</a:t>
            </a:r>
            <a:r>
              <a:rPr sz="1200" b="1" spc="-10" dirty="0">
                <a:latin typeface="Times New Roman"/>
                <a:cs typeface="Times New Roman"/>
              </a:rPr>
              <a:t> </a:t>
            </a:r>
            <a:r>
              <a:rPr sz="1200" b="1" spc="-75" baseline="24305" dirty="0">
                <a:latin typeface="Times New Roman"/>
                <a:cs typeface="Times New Roman"/>
              </a:rPr>
              <a:t>6</a:t>
            </a:r>
            <a:endParaRPr sz="1200" baseline="24305">
              <a:latin typeface="Times New Roman"/>
              <a:cs typeface="Times New Roman"/>
            </a:endParaRPr>
          </a:p>
        </p:txBody>
      </p:sp>
      <p:sp>
        <p:nvSpPr>
          <p:cNvPr id="24" name="object 24"/>
          <p:cNvSpPr txBox="1"/>
          <p:nvPr/>
        </p:nvSpPr>
        <p:spPr>
          <a:xfrm>
            <a:off x="2258314" y="3530853"/>
            <a:ext cx="1520825" cy="186690"/>
          </a:xfrm>
          <a:prstGeom prst="rect">
            <a:avLst/>
          </a:prstGeom>
        </p:spPr>
        <p:txBody>
          <a:bodyPr vert="horz" wrap="square" lIns="0" tIns="13335" rIns="0" bIns="0" rtlCol="0">
            <a:spAutoFit/>
          </a:bodyPr>
          <a:lstStyle/>
          <a:p>
            <a:pPr marL="12700">
              <a:lnSpc>
                <a:spcPct val="100000"/>
              </a:lnSpc>
              <a:spcBef>
                <a:spcPts val="105"/>
              </a:spcBef>
              <a:tabLst>
                <a:tab pos="1297940" algn="l"/>
              </a:tabLst>
            </a:pPr>
            <a:r>
              <a:rPr sz="1575" b="1" spc="-37" baseline="2645" dirty="0">
                <a:latin typeface="Times New Roman"/>
                <a:cs typeface="Times New Roman"/>
              </a:rPr>
              <a:t>No</a:t>
            </a:r>
            <a:r>
              <a:rPr sz="1575" b="1" baseline="2645" dirty="0">
                <a:latin typeface="Times New Roman"/>
                <a:cs typeface="Times New Roman"/>
              </a:rPr>
              <a:t>	</a:t>
            </a:r>
            <a:r>
              <a:rPr sz="1050" b="1" spc="-25" dirty="0">
                <a:latin typeface="Times New Roman"/>
                <a:cs typeface="Times New Roman"/>
              </a:rPr>
              <a:t>Yes</a:t>
            </a:r>
            <a:endParaRPr sz="1050">
              <a:latin typeface="Times New Roman"/>
              <a:cs typeface="Times New Roman"/>
            </a:endParaRPr>
          </a:p>
        </p:txBody>
      </p:sp>
      <p:sp>
        <p:nvSpPr>
          <p:cNvPr id="25" name="object 25"/>
          <p:cNvSpPr/>
          <p:nvPr/>
        </p:nvSpPr>
        <p:spPr>
          <a:xfrm>
            <a:off x="2349245" y="6090640"/>
            <a:ext cx="3157855" cy="612140"/>
          </a:xfrm>
          <a:custGeom>
            <a:avLst/>
            <a:gdLst/>
            <a:ahLst/>
            <a:cxnLst/>
            <a:rect l="l" t="t" r="r" b="b"/>
            <a:pathLst>
              <a:path w="3157854" h="612140">
                <a:moveTo>
                  <a:pt x="3157347" y="0"/>
                </a:moveTo>
                <a:lnTo>
                  <a:pt x="0" y="0"/>
                </a:lnTo>
                <a:lnTo>
                  <a:pt x="0" y="611949"/>
                </a:lnTo>
                <a:lnTo>
                  <a:pt x="3157347" y="611949"/>
                </a:lnTo>
                <a:lnTo>
                  <a:pt x="3157347" y="0"/>
                </a:lnTo>
                <a:close/>
              </a:path>
            </a:pathLst>
          </a:custGeom>
          <a:solidFill>
            <a:srgbClr val="FFFFFF"/>
          </a:solidFill>
        </p:spPr>
        <p:txBody>
          <a:bodyPr wrap="square" lIns="0" tIns="0" rIns="0" bIns="0" rtlCol="0"/>
          <a:lstStyle/>
          <a:p>
            <a:endParaRPr/>
          </a:p>
        </p:txBody>
      </p:sp>
      <p:sp>
        <p:nvSpPr>
          <p:cNvPr id="26" name="object 26"/>
          <p:cNvSpPr txBox="1"/>
          <p:nvPr/>
        </p:nvSpPr>
        <p:spPr>
          <a:xfrm>
            <a:off x="2349245" y="6090640"/>
            <a:ext cx="3157855" cy="612140"/>
          </a:xfrm>
          <a:prstGeom prst="rect">
            <a:avLst/>
          </a:prstGeom>
          <a:ln w="12700">
            <a:solidFill>
              <a:srgbClr val="000000"/>
            </a:solidFill>
          </a:ln>
        </p:spPr>
        <p:txBody>
          <a:bodyPr vert="horz" wrap="square" lIns="0" tIns="1270" rIns="0" bIns="0" rtlCol="0">
            <a:spAutoFit/>
          </a:bodyPr>
          <a:lstStyle/>
          <a:p>
            <a:pPr marL="91440" marR="168910">
              <a:lnSpc>
                <a:spcPct val="107100"/>
              </a:lnSpc>
              <a:spcBef>
                <a:spcPts val="10"/>
              </a:spcBef>
            </a:pPr>
            <a:r>
              <a:rPr sz="1200" b="1" dirty="0">
                <a:latin typeface="Times New Roman"/>
                <a:cs typeface="Times New Roman"/>
              </a:rPr>
              <a:t>Additional</a:t>
            </a:r>
            <a:r>
              <a:rPr sz="1200" b="1" spc="-60" dirty="0">
                <a:latin typeface="Times New Roman"/>
                <a:cs typeface="Times New Roman"/>
              </a:rPr>
              <a:t> </a:t>
            </a:r>
            <a:r>
              <a:rPr sz="1200" b="1" dirty="0">
                <a:latin typeface="Times New Roman"/>
                <a:cs typeface="Times New Roman"/>
              </a:rPr>
              <a:t>resistance</a:t>
            </a:r>
            <a:r>
              <a:rPr sz="1200" b="1" baseline="24305" dirty="0">
                <a:latin typeface="Times New Roman"/>
                <a:cs typeface="Times New Roman"/>
              </a:rPr>
              <a:t>7</a:t>
            </a:r>
            <a:r>
              <a:rPr sz="1200" b="1" spc="135" baseline="24305" dirty="0">
                <a:latin typeface="Times New Roman"/>
                <a:cs typeface="Times New Roman"/>
              </a:rPr>
              <a:t> </a:t>
            </a:r>
            <a:r>
              <a:rPr sz="1200" b="1" dirty="0">
                <a:latin typeface="Times New Roman"/>
                <a:cs typeface="Times New Roman"/>
              </a:rPr>
              <a:t>or</a:t>
            </a:r>
            <a:r>
              <a:rPr sz="1200" b="1" spc="-55" dirty="0">
                <a:latin typeface="Times New Roman"/>
                <a:cs typeface="Times New Roman"/>
              </a:rPr>
              <a:t> </a:t>
            </a:r>
            <a:r>
              <a:rPr sz="1200" b="1" dirty="0">
                <a:latin typeface="Times New Roman"/>
                <a:cs typeface="Times New Roman"/>
              </a:rPr>
              <a:t>intolerance</a:t>
            </a:r>
            <a:r>
              <a:rPr sz="1200" b="1" spc="-20" dirty="0">
                <a:latin typeface="Times New Roman"/>
                <a:cs typeface="Times New Roman"/>
              </a:rPr>
              <a:t> </a:t>
            </a:r>
            <a:r>
              <a:rPr sz="1200" b="1" dirty="0">
                <a:latin typeface="Times New Roman"/>
                <a:cs typeface="Times New Roman"/>
              </a:rPr>
              <a:t>or</a:t>
            </a:r>
            <a:r>
              <a:rPr sz="1200" b="1" spc="-55" dirty="0">
                <a:latin typeface="Times New Roman"/>
                <a:cs typeface="Times New Roman"/>
              </a:rPr>
              <a:t> </a:t>
            </a:r>
            <a:r>
              <a:rPr sz="1200" b="1" spc="-20" dirty="0">
                <a:latin typeface="Times New Roman"/>
                <a:cs typeface="Times New Roman"/>
              </a:rPr>
              <a:t>non- </a:t>
            </a:r>
            <a:r>
              <a:rPr sz="1200" b="1" dirty="0">
                <a:latin typeface="Times New Roman"/>
                <a:cs typeface="Times New Roman"/>
              </a:rPr>
              <a:t>availability</a:t>
            </a:r>
            <a:r>
              <a:rPr sz="1200" b="1" spc="-15" dirty="0">
                <a:latin typeface="Times New Roman"/>
                <a:cs typeface="Times New Roman"/>
              </a:rPr>
              <a:t> </a:t>
            </a:r>
            <a:r>
              <a:rPr sz="1200" b="1" dirty="0">
                <a:latin typeface="Times New Roman"/>
                <a:cs typeface="Times New Roman"/>
              </a:rPr>
              <a:t>of</a:t>
            </a:r>
            <a:r>
              <a:rPr sz="1200" b="1" spc="-25" dirty="0">
                <a:latin typeface="Times New Roman"/>
                <a:cs typeface="Times New Roman"/>
              </a:rPr>
              <a:t> </a:t>
            </a:r>
            <a:r>
              <a:rPr sz="1200" b="1" dirty="0">
                <a:latin typeface="Times New Roman"/>
                <a:cs typeface="Times New Roman"/>
              </a:rPr>
              <a:t>any</a:t>
            </a:r>
            <a:r>
              <a:rPr sz="1200" b="1" spc="-15" dirty="0">
                <a:latin typeface="Times New Roman"/>
                <a:cs typeface="Times New Roman"/>
              </a:rPr>
              <a:t> </a:t>
            </a:r>
            <a:r>
              <a:rPr sz="1200" b="1" dirty="0">
                <a:latin typeface="Times New Roman"/>
                <a:cs typeface="Times New Roman"/>
              </a:rPr>
              <a:t>drug</a:t>
            </a:r>
            <a:r>
              <a:rPr sz="1200" b="1" spc="-25" dirty="0">
                <a:latin typeface="Times New Roman"/>
                <a:cs typeface="Times New Roman"/>
              </a:rPr>
              <a:t> </a:t>
            </a:r>
            <a:r>
              <a:rPr sz="1200" b="1" dirty="0">
                <a:latin typeface="Times New Roman"/>
                <a:cs typeface="Times New Roman"/>
              </a:rPr>
              <a:t>in</a:t>
            </a:r>
            <a:r>
              <a:rPr sz="1200" b="1" spc="-25" dirty="0">
                <a:latin typeface="Times New Roman"/>
                <a:cs typeface="Times New Roman"/>
              </a:rPr>
              <a:t> </a:t>
            </a:r>
            <a:r>
              <a:rPr sz="1200" b="1" dirty="0">
                <a:latin typeface="Times New Roman"/>
                <a:cs typeface="Times New Roman"/>
              </a:rPr>
              <a:t>use</a:t>
            </a:r>
            <a:r>
              <a:rPr sz="1200" b="1" spc="-20" dirty="0">
                <a:latin typeface="Times New Roman"/>
                <a:cs typeface="Times New Roman"/>
              </a:rPr>
              <a:t> </a:t>
            </a:r>
            <a:r>
              <a:rPr sz="1200" b="1" dirty="0">
                <a:latin typeface="Times New Roman"/>
                <a:cs typeface="Times New Roman"/>
              </a:rPr>
              <a:t>or</a:t>
            </a:r>
            <a:r>
              <a:rPr sz="1200" b="1" spc="-30" dirty="0">
                <a:latin typeface="Times New Roman"/>
                <a:cs typeface="Times New Roman"/>
              </a:rPr>
              <a:t> </a:t>
            </a:r>
            <a:r>
              <a:rPr sz="1200" b="1" spc="-10" dirty="0">
                <a:latin typeface="Times New Roman"/>
                <a:cs typeface="Times New Roman"/>
              </a:rPr>
              <a:t>emergence </a:t>
            </a:r>
            <a:r>
              <a:rPr sz="1200" b="1" dirty="0">
                <a:latin typeface="Times New Roman"/>
                <a:cs typeface="Times New Roman"/>
              </a:rPr>
              <a:t>of</a:t>
            </a:r>
            <a:r>
              <a:rPr sz="1200" b="1" spc="-25" dirty="0">
                <a:latin typeface="Times New Roman"/>
                <a:cs typeface="Times New Roman"/>
              </a:rPr>
              <a:t> </a:t>
            </a:r>
            <a:r>
              <a:rPr sz="1200" b="1" dirty="0">
                <a:latin typeface="Times New Roman"/>
                <a:cs typeface="Times New Roman"/>
              </a:rPr>
              <a:t>exclusion</a:t>
            </a:r>
            <a:r>
              <a:rPr sz="1200" b="1" spc="-10" dirty="0">
                <a:latin typeface="Times New Roman"/>
                <a:cs typeface="Times New Roman"/>
              </a:rPr>
              <a:t> criteria</a:t>
            </a:r>
            <a:endParaRPr sz="1200">
              <a:latin typeface="Times New Roman"/>
              <a:cs typeface="Times New Roman"/>
            </a:endParaRPr>
          </a:p>
        </p:txBody>
      </p:sp>
      <p:sp>
        <p:nvSpPr>
          <p:cNvPr id="27" name="object 27"/>
          <p:cNvSpPr txBox="1"/>
          <p:nvPr/>
        </p:nvSpPr>
        <p:spPr>
          <a:xfrm>
            <a:off x="156171" y="5881725"/>
            <a:ext cx="1986280" cy="821690"/>
          </a:xfrm>
          <a:prstGeom prst="rect">
            <a:avLst/>
          </a:prstGeom>
          <a:solidFill>
            <a:srgbClr val="843B0C"/>
          </a:solidFill>
          <a:ln w="28575">
            <a:solidFill>
              <a:srgbClr val="000000"/>
            </a:solidFill>
          </a:ln>
        </p:spPr>
        <p:txBody>
          <a:bodyPr vert="horz" wrap="square" lIns="0" tIns="7620" rIns="0" bIns="0" rtlCol="0">
            <a:spAutoFit/>
          </a:bodyPr>
          <a:lstStyle/>
          <a:p>
            <a:pPr marL="201930" marR="194310" algn="ctr">
              <a:lnSpc>
                <a:spcPct val="107300"/>
              </a:lnSpc>
              <a:spcBef>
                <a:spcPts val="60"/>
              </a:spcBef>
            </a:pPr>
            <a:r>
              <a:rPr sz="1200" b="1" dirty="0">
                <a:solidFill>
                  <a:srgbClr val="FFFFFF"/>
                </a:solidFill>
                <a:latin typeface="Times New Roman"/>
                <a:cs typeface="Times New Roman"/>
              </a:rPr>
              <a:t>Longer</a:t>
            </a:r>
            <a:r>
              <a:rPr sz="1200" b="1" spc="-30" dirty="0">
                <a:solidFill>
                  <a:srgbClr val="FFFFFF"/>
                </a:solidFill>
                <a:latin typeface="Times New Roman"/>
                <a:cs typeface="Times New Roman"/>
              </a:rPr>
              <a:t> </a:t>
            </a:r>
            <a:r>
              <a:rPr sz="1200" b="1" dirty="0">
                <a:solidFill>
                  <a:srgbClr val="FFFFFF"/>
                </a:solidFill>
                <a:latin typeface="Times New Roman"/>
                <a:cs typeface="Times New Roman"/>
              </a:rPr>
              <a:t>oral</a:t>
            </a:r>
            <a:r>
              <a:rPr sz="1200" b="1" spc="5" dirty="0">
                <a:solidFill>
                  <a:srgbClr val="FFFFFF"/>
                </a:solidFill>
                <a:latin typeface="Times New Roman"/>
                <a:cs typeface="Times New Roman"/>
              </a:rPr>
              <a:t> </a:t>
            </a:r>
            <a:r>
              <a:rPr sz="1200" b="1" spc="-10" dirty="0">
                <a:solidFill>
                  <a:srgbClr val="FFFFFF"/>
                </a:solidFill>
                <a:latin typeface="Times New Roman"/>
                <a:cs typeface="Times New Roman"/>
              </a:rPr>
              <a:t>M/XDR-</a:t>
            </a:r>
            <a:r>
              <a:rPr sz="1200" b="1" spc="-25" dirty="0">
                <a:solidFill>
                  <a:srgbClr val="FFFFFF"/>
                </a:solidFill>
                <a:latin typeface="Times New Roman"/>
                <a:cs typeface="Times New Roman"/>
              </a:rPr>
              <a:t>TB </a:t>
            </a:r>
            <a:r>
              <a:rPr sz="1200" b="1" spc="-10" dirty="0">
                <a:solidFill>
                  <a:srgbClr val="FFFFFF"/>
                </a:solidFill>
                <a:latin typeface="Times New Roman"/>
                <a:cs typeface="Times New Roman"/>
              </a:rPr>
              <a:t>regimen,</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modify</a:t>
            </a:r>
            <a:r>
              <a:rPr sz="1200" b="1" spc="-25" dirty="0">
                <a:solidFill>
                  <a:srgbClr val="FFFFFF"/>
                </a:solidFill>
                <a:latin typeface="Times New Roman"/>
                <a:cs typeface="Times New Roman"/>
              </a:rPr>
              <a:t> </a:t>
            </a:r>
            <a:r>
              <a:rPr sz="1200" b="1" spc="-20" dirty="0">
                <a:solidFill>
                  <a:srgbClr val="FFFFFF"/>
                </a:solidFill>
                <a:latin typeface="Times New Roman"/>
                <a:cs typeface="Times New Roman"/>
              </a:rPr>
              <a:t>with </a:t>
            </a:r>
            <a:r>
              <a:rPr sz="1200" b="1" spc="-10" dirty="0">
                <a:solidFill>
                  <a:srgbClr val="FFFFFF"/>
                </a:solidFill>
                <a:latin typeface="Times New Roman"/>
                <a:cs typeface="Times New Roman"/>
              </a:rPr>
              <a:t>replacement</a:t>
            </a:r>
            <a:r>
              <a:rPr sz="1200" b="1" spc="30" dirty="0">
                <a:solidFill>
                  <a:srgbClr val="FFFFFF"/>
                </a:solidFill>
                <a:latin typeface="Times New Roman"/>
                <a:cs typeface="Times New Roman"/>
              </a:rPr>
              <a:t> </a:t>
            </a:r>
            <a:r>
              <a:rPr sz="1200" b="1" dirty="0">
                <a:solidFill>
                  <a:srgbClr val="FFFFFF"/>
                </a:solidFill>
                <a:latin typeface="Times New Roman"/>
                <a:cs typeface="Times New Roman"/>
              </a:rPr>
              <a:t>table</a:t>
            </a:r>
            <a:r>
              <a:rPr sz="1200" b="1" spc="-5" dirty="0">
                <a:solidFill>
                  <a:srgbClr val="FFFFFF"/>
                </a:solidFill>
                <a:latin typeface="Times New Roman"/>
                <a:cs typeface="Times New Roman"/>
              </a:rPr>
              <a:t> </a:t>
            </a:r>
            <a:r>
              <a:rPr sz="1200" b="1" spc="-25" dirty="0">
                <a:solidFill>
                  <a:srgbClr val="FFFFFF"/>
                </a:solidFill>
                <a:latin typeface="Times New Roman"/>
                <a:cs typeface="Times New Roman"/>
              </a:rPr>
              <a:t>as </a:t>
            </a:r>
            <a:r>
              <a:rPr sz="1200" b="1" spc="-10" dirty="0">
                <a:solidFill>
                  <a:srgbClr val="FFFFFF"/>
                </a:solidFill>
                <a:latin typeface="Times New Roman"/>
                <a:cs typeface="Times New Roman"/>
              </a:rPr>
              <a:t>applicable</a:t>
            </a:r>
            <a:endParaRPr sz="1200">
              <a:latin typeface="Times New Roman"/>
              <a:cs typeface="Times New Roman"/>
            </a:endParaRPr>
          </a:p>
        </p:txBody>
      </p:sp>
      <p:grpSp>
        <p:nvGrpSpPr>
          <p:cNvPr id="28" name="object 28"/>
          <p:cNvGrpSpPr/>
          <p:nvPr/>
        </p:nvGrpSpPr>
        <p:grpSpPr>
          <a:xfrm>
            <a:off x="746544" y="4254119"/>
            <a:ext cx="1804670" cy="1628139"/>
            <a:chOff x="746544" y="4254119"/>
            <a:chExt cx="1804670" cy="1628139"/>
          </a:xfrm>
        </p:grpSpPr>
        <p:sp>
          <p:nvSpPr>
            <p:cNvPr id="29" name="object 29"/>
            <p:cNvSpPr/>
            <p:nvPr/>
          </p:nvSpPr>
          <p:spPr>
            <a:xfrm>
              <a:off x="746544" y="4254118"/>
              <a:ext cx="1239520" cy="1628139"/>
            </a:xfrm>
            <a:custGeom>
              <a:avLst/>
              <a:gdLst/>
              <a:ahLst/>
              <a:cxnLst/>
              <a:rect l="l" t="t" r="r" b="b"/>
              <a:pathLst>
                <a:path w="1239520" h="1628139">
                  <a:moveTo>
                    <a:pt x="76200" y="1551647"/>
                  </a:moveTo>
                  <a:lnTo>
                    <a:pt x="50787" y="1551482"/>
                  </a:lnTo>
                  <a:lnTo>
                    <a:pt x="58089" y="465836"/>
                  </a:lnTo>
                  <a:lnTo>
                    <a:pt x="32689" y="465709"/>
                  </a:lnTo>
                  <a:lnTo>
                    <a:pt x="25387" y="1551139"/>
                  </a:lnTo>
                  <a:lnTo>
                    <a:pt x="25387" y="1551317"/>
                  </a:lnTo>
                  <a:lnTo>
                    <a:pt x="0" y="1551139"/>
                  </a:lnTo>
                  <a:lnTo>
                    <a:pt x="37592" y="1627593"/>
                  </a:lnTo>
                  <a:lnTo>
                    <a:pt x="69824" y="1564182"/>
                  </a:lnTo>
                  <a:lnTo>
                    <a:pt x="76200" y="1551647"/>
                  </a:lnTo>
                  <a:close/>
                </a:path>
                <a:path w="1239520" h="1628139">
                  <a:moveTo>
                    <a:pt x="1239227" y="362077"/>
                  </a:moveTo>
                  <a:lnTo>
                    <a:pt x="1213827" y="362077"/>
                  </a:lnTo>
                  <a:lnTo>
                    <a:pt x="1213827" y="0"/>
                  </a:lnTo>
                  <a:lnTo>
                    <a:pt x="1188427" y="0"/>
                  </a:lnTo>
                  <a:lnTo>
                    <a:pt x="1188427" y="362077"/>
                  </a:lnTo>
                  <a:lnTo>
                    <a:pt x="1163027" y="362077"/>
                  </a:lnTo>
                  <a:lnTo>
                    <a:pt x="1201127" y="438277"/>
                  </a:lnTo>
                  <a:lnTo>
                    <a:pt x="1232877" y="374777"/>
                  </a:lnTo>
                  <a:lnTo>
                    <a:pt x="1239227" y="362077"/>
                  </a:lnTo>
                  <a:close/>
                </a:path>
              </a:pathLst>
            </a:custGeom>
            <a:solidFill>
              <a:srgbClr val="000000"/>
            </a:solidFill>
          </p:spPr>
          <p:txBody>
            <a:bodyPr wrap="square" lIns="0" tIns="0" rIns="0" bIns="0" rtlCol="0"/>
            <a:lstStyle/>
            <a:p>
              <a:endParaRPr/>
            </a:p>
          </p:txBody>
        </p:sp>
        <p:sp>
          <p:nvSpPr>
            <p:cNvPr id="30" name="object 30"/>
            <p:cNvSpPr/>
            <p:nvPr/>
          </p:nvSpPr>
          <p:spPr>
            <a:xfrm>
              <a:off x="784136" y="4706620"/>
              <a:ext cx="1753870" cy="0"/>
            </a:xfrm>
            <a:custGeom>
              <a:avLst/>
              <a:gdLst/>
              <a:ahLst/>
              <a:cxnLst/>
              <a:rect l="l" t="t" r="r" b="b"/>
              <a:pathLst>
                <a:path w="1753870">
                  <a:moveTo>
                    <a:pt x="0" y="0"/>
                  </a:moveTo>
                  <a:lnTo>
                    <a:pt x="1753831" y="0"/>
                  </a:lnTo>
                </a:path>
              </a:pathLst>
            </a:custGeom>
            <a:ln w="25400">
              <a:solidFill>
                <a:srgbClr val="000000"/>
              </a:solidFill>
            </a:ln>
          </p:spPr>
          <p:txBody>
            <a:bodyPr wrap="square" lIns="0" tIns="0" rIns="0" bIns="0" rtlCol="0"/>
            <a:lstStyle/>
            <a:p>
              <a:endParaRPr/>
            </a:p>
          </p:txBody>
        </p:sp>
      </p:grpSp>
      <p:grpSp>
        <p:nvGrpSpPr>
          <p:cNvPr id="31" name="object 31"/>
          <p:cNvGrpSpPr/>
          <p:nvPr/>
        </p:nvGrpSpPr>
        <p:grpSpPr>
          <a:xfrm>
            <a:off x="2130170" y="2231770"/>
            <a:ext cx="1777364" cy="1530350"/>
            <a:chOff x="2130170" y="2231770"/>
            <a:chExt cx="1777364" cy="1530350"/>
          </a:xfrm>
        </p:grpSpPr>
        <p:sp>
          <p:nvSpPr>
            <p:cNvPr id="32" name="object 32"/>
            <p:cNvSpPr/>
            <p:nvPr/>
          </p:nvSpPr>
          <p:spPr>
            <a:xfrm>
              <a:off x="2130170" y="3501770"/>
              <a:ext cx="76200" cy="260350"/>
            </a:xfrm>
            <a:custGeom>
              <a:avLst/>
              <a:gdLst/>
              <a:ahLst/>
              <a:cxnLst/>
              <a:rect l="l" t="t" r="r" b="b"/>
              <a:pathLst>
                <a:path w="76200" h="260350">
                  <a:moveTo>
                    <a:pt x="25400" y="183641"/>
                  </a:moveTo>
                  <a:lnTo>
                    <a:pt x="0" y="183641"/>
                  </a:lnTo>
                  <a:lnTo>
                    <a:pt x="38100" y="259841"/>
                  </a:lnTo>
                  <a:lnTo>
                    <a:pt x="69850" y="196341"/>
                  </a:lnTo>
                  <a:lnTo>
                    <a:pt x="25400" y="196341"/>
                  </a:lnTo>
                  <a:lnTo>
                    <a:pt x="25400" y="183641"/>
                  </a:lnTo>
                  <a:close/>
                </a:path>
                <a:path w="76200" h="260350">
                  <a:moveTo>
                    <a:pt x="50800" y="0"/>
                  </a:moveTo>
                  <a:lnTo>
                    <a:pt x="25400" y="0"/>
                  </a:lnTo>
                  <a:lnTo>
                    <a:pt x="25400" y="196341"/>
                  </a:lnTo>
                  <a:lnTo>
                    <a:pt x="50800" y="196341"/>
                  </a:lnTo>
                  <a:lnTo>
                    <a:pt x="50800" y="0"/>
                  </a:lnTo>
                  <a:close/>
                </a:path>
                <a:path w="76200" h="260350">
                  <a:moveTo>
                    <a:pt x="76200" y="183641"/>
                  </a:moveTo>
                  <a:lnTo>
                    <a:pt x="50800" y="183641"/>
                  </a:lnTo>
                  <a:lnTo>
                    <a:pt x="50800" y="196341"/>
                  </a:lnTo>
                  <a:lnTo>
                    <a:pt x="69850" y="196341"/>
                  </a:lnTo>
                  <a:lnTo>
                    <a:pt x="76200" y="183641"/>
                  </a:lnTo>
                  <a:close/>
                </a:path>
              </a:pathLst>
            </a:custGeom>
            <a:solidFill>
              <a:srgbClr val="000000"/>
            </a:solidFill>
          </p:spPr>
          <p:txBody>
            <a:bodyPr wrap="square" lIns="0" tIns="0" rIns="0" bIns="0" rtlCol="0"/>
            <a:lstStyle/>
            <a:p>
              <a:endParaRPr/>
            </a:p>
          </p:txBody>
        </p:sp>
        <p:sp>
          <p:nvSpPr>
            <p:cNvPr id="33" name="object 33"/>
            <p:cNvSpPr/>
            <p:nvPr/>
          </p:nvSpPr>
          <p:spPr>
            <a:xfrm>
              <a:off x="2710815" y="2231770"/>
              <a:ext cx="1196975" cy="981075"/>
            </a:xfrm>
            <a:custGeom>
              <a:avLst/>
              <a:gdLst/>
              <a:ahLst/>
              <a:cxnLst/>
              <a:rect l="l" t="t" r="r" b="b"/>
              <a:pathLst>
                <a:path w="1196975" h="981075">
                  <a:moveTo>
                    <a:pt x="76200" y="564388"/>
                  </a:moveTo>
                  <a:lnTo>
                    <a:pt x="50787" y="564184"/>
                  </a:lnTo>
                  <a:lnTo>
                    <a:pt x="56134" y="254"/>
                  </a:lnTo>
                  <a:lnTo>
                    <a:pt x="30734" y="0"/>
                  </a:lnTo>
                  <a:lnTo>
                    <a:pt x="25387" y="563753"/>
                  </a:lnTo>
                  <a:lnTo>
                    <a:pt x="25387" y="563968"/>
                  </a:lnTo>
                  <a:lnTo>
                    <a:pt x="0" y="563753"/>
                  </a:lnTo>
                  <a:lnTo>
                    <a:pt x="37338" y="640334"/>
                  </a:lnTo>
                  <a:lnTo>
                    <a:pt x="69761" y="576961"/>
                  </a:lnTo>
                  <a:lnTo>
                    <a:pt x="76200" y="564388"/>
                  </a:lnTo>
                  <a:close/>
                </a:path>
                <a:path w="1196975" h="981075">
                  <a:moveTo>
                    <a:pt x="1196467" y="905256"/>
                  </a:moveTo>
                  <a:lnTo>
                    <a:pt x="1171092" y="904925"/>
                  </a:lnTo>
                  <a:lnTo>
                    <a:pt x="1174242" y="654685"/>
                  </a:lnTo>
                  <a:lnTo>
                    <a:pt x="1148842" y="654431"/>
                  </a:lnTo>
                  <a:lnTo>
                    <a:pt x="1145692" y="904240"/>
                  </a:lnTo>
                  <a:lnTo>
                    <a:pt x="1145692" y="904582"/>
                  </a:lnTo>
                  <a:lnTo>
                    <a:pt x="1120267" y="904240"/>
                  </a:lnTo>
                  <a:lnTo>
                    <a:pt x="1157351" y="980948"/>
                  </a:lnTo>
                  <a:lnTo>
                    <a:pt x="1190091" y="917575"/>
                  </a:lnTo>
                  <a:lnTo>
                    <a:pt x="1196467" y="905256"/>
                  </a:lnTo>
                  <a:close/>
                </a:path>
              </a:pathLst>
            </a:custGeom>
            <a:solidFill>
              <a:srgbClr val="000000"/>
            </a:solidFill>
          </p:spPr>
          <p:txBody>
            <a:bodyPr wrap="square" lIns="0" tIns="0" rIns="0" bIns="0" rtlCol="0"/>
            <a:lstStyle/>
            <a:p>
              <a:endParaRPr/>
            </a:p>
          </p:txBody>
        </p:sp>
      </p:grpSp>
      <p:sp>
        <p:nvSpPr>
          <p:cNvPr id="34" name="object 34"/>
          <p:cNvSpPr txBox="1"/>
          <p:nvPr/>
        </p:nvSpPr>
        <p:spPr>
          <a:xfrm>
            <a:off x="1236675" y="4425772"/>
            <a:ext cx="1313815" cy="187325"/>
          </a:xfrm>
          <a:prstGeom prst="rect">
            <a:avLst/>
          </a:prstGeom>
        </p:spPr>
        <p:txBody>
          <a:bodyPr vert="horz" wrap="square" lIns="0" tIns="13335" rIns="0" bIns="0" rtlCol="0">
            <a:spAutoFit/>
          </a:bodyPr>
          <a:lstStyle/>
          <a:p>
            <a:pPr marL="12700">
              <a:lnSpc>
                <a:spcPct val="100000"/>
              </a:lnSpc>
              <a:spcBef>
                <a:spcPts val="105"/>
              </a:spcBef>
              <a:tabLst>
                <a:tab pos="1090930" algn="l"/>
              </a:tabLst>
            </a:pPr>
            <a:r>
              <a:rPr sz="1050" b="1" spc="-25" dirty="0">
                <a:latin typeface="Times New Roman"/>
                <a:cs typeface="Times New Roman"/>
              </a:rPr>
              <a:t>No</a:t>
            </a:r>
            <a:r>
              <a:rPr sz="1050" b="1" dirty="0">
                <a:latin typeface="Times New Roman"/>
                <a:cs typeface="Times New Roman"/>
              </a:rPr>
              <a:t>	</a:t>
            </a:r>
            <a:r>
              <a:rPr sz="1575" b="1" spc="-37" baseline="2645" dirty="0">
                <a:latin typeface="Times New Roman"/>
                <a:cs typeface="Times New Roman"/>
              </a:rPr>
              <a:t>Yes</a:t>
            </a:r>
            <a:endParaRPr sz="1575" baseline="2645">
              <a:latin typeface="Times New Roman"/>
              <a:cs typeface="Times New Roman"/>
            </a:endParaRPr>
          </a:p>
        </p:txBody>
      </p:sp>
      <p:sp>
        <p:nvSpPr>
          <p:cNvPr id="35" name="object 35"/>
          <p:cNvSpPr txBox="1"/>
          <p:nvPr/>
        </p:nvSpPr>
        <p:spPr>
          <a:xfrm>
            <a:off x="1338833" y="1924735"/>
            <a:ext cx="2830830" cy="307340"/>
          </a:xfrm>
          <a:prstGeom prst="rect">
            <a:avLst/>
          </a:prstGeom>
          <a:ln w="28575">
            <a:solidFill>
              <a:srgbClr val="000000"/>
            </a:solidFill>
          </a:ln>
        </p:spPr>
        <p:txBody>
          <a:bodyPr vert="horz" wrap="square" lIns="0" tIns="56515" rIns="0" bIns="0" rtlCol="0">
            <a:spAutoFit/>
          </a:bodyPr>
          <a:lstStyle/>
          <a:p>
            <a:pPr marL="384810">
              <a:lnSpc>
                <a:spcPct val="100000"/>
              </a:lnSpc>
              <a:spcBef>
                <a:spcPts val="445"/>
              </a:spcBef>
            </a:pPr>
            <a:r>
              <a:rPr sz="1200" b="1" dirty="0">
                <a:solidFill>
                  <a:srgbClr val="843B0C"/>
                </a:solidFill>
                <a:latin typeface="Times New Roman"/>
                <a:cs typeface="Times New Roman"/>
              </a:rPr>
              <a:t>MTB</a:t>
            </a:r>
            <a:r>
              <a:rPr sz="1200" b="1" spc="-30" dirty="0">
                <a:solidFill>
                  <a:srgbClr val="843B0C"/>
                </a:solidFill>
                <a:latin typeface="Times New Roman"/>
                <a:cs typeface="Times New Roman"/>
              </a:rPr>
              <a:t> </a:t>
            </a:r>
            <a:r>
              <a:rPr sz="1200" b="1" dirty="0">
                <a:solidFill>
                  <a:srgbClr val="843B0C"/>
                </a:solidFill>
                <a:latin typeface="Times New Roman"/>
                <a:cs typeface="Times New Roman"/>
              </a:rPr>
              <a:t>+ve,</a:t>
            </a:r>
            <a:r>
              <a:rPr sz="1200" b="1" spc="-20" dirty="0">
                <a:solidFill>
                  <a:srgbClr val="843B0C"/>
                </a:solidFill>
                <a:latin typeface="Times New Roman"/>
                <a:cs typeface="Times New Roman"/>
              </a:rPr>
              <a:t> </a:t>
            </a:r>
            <a:r>
              <a:rPr sz="1200" b="1" dirty="0">
                <a:solidFill>
                  <a:srgbClr val="843B0C"/>
                </a:solidFill>
                <a:latin typeface="Times New Roman"/>
                <a:cs typeface="Times New Roman"/>
              </a:rPr>
              <a:t>R</a:t>
            </a:r>
            <a:r>
              <a:rPr sz="1200" b="1" spc="-30" dirty="0">
                <a:solidFill>
                  <a:srgbClr val="843B0C"/>
                </a:solidFill>
                <a:latin typeface="Times New Roman"/>
                <a:cs typeface="Times New Roman"/>
              </a:rPr>
              <a:t> </a:t>
            </a:r>
            <a:r>
              <a:rPr sz="1200" b="1" dirty="0">
                <a:solidFill>
                  <a:srgbClr val="843B0C"/>
                </a:solidFill>
                <a:latin typeface="Times New Roman"/>
                <a:cs typeface="Times New Roman"/>
              </a:rPr>
              <a:t>resistance</a:t>
            </a:r>
            <a:r>
              <a:rPr sz="1200" b="1" spc="-20" dirty="0">
                <a:solidFill>
                  <a:srgbClr val="843B0C"/>
                </a:solidFill>
                <a:latin typeface="Times New Roman"/>
                <a:cs typeface="Times New Roman"/>
              </a:rPr>
              <a:t> </a:t>
            </a:r>
            <a:r>
              <a:rPr sz="1200" b="1" spc="-10" dirty="0">
                <a:solidFill>
                  <a:srgbClr val="843B0C"/>
                </a:solidFill>
                <a:latin typeface="Times New Roman"/>
                <a:cs typeface="Times New Roman"/>
              </a:rPr>
              <a:t>detected</a:t>
            </a:r>
            <a:endParaRPr sz="1200">
              <a:latin typeface="Times New Roman"/>
              <a:cs typeface="Times New Roman"/>
            </a:endParaRPr>
          </a:p>
        </p:txBody>
      </p:sp>
      <p:sp>
        <p:nvSpPr>
          <p:cNvPr id="36" name="object 36"/>
          <p:cNvSpPr txBox="1"/>
          <p:nvPr/>
        </p:nvSpPr>
        <p:spPr>
          <a:xfrm>
            <a:off x="6982079" y="3629126"/>
            <a:ext cx="1821814" cy="301625"/>
          </a:xfrm>
          <a:prstGeom prst="rect">
            <a:avLst/>
          </a:prstGeom>
          <a:ln w="28575">
            <a:solidFill>
              <a:srgbClr val="000000"/>
            </a:solidFill>
          </a:ln>
        </p:spPr>
        <p:txBody>
          <a:bodyPr vert="horz" wrap="square" lIns="0" tIns="53975" rIns="0" bIns="0" rtlCol="0">
            <a:spAutoFit/>
          </a:bodyPr>
          <a:lstStyle/>
          <a:p>
            <a:pPr marL="223520">
              <a:lnSpc>
                <a:spcPct val="100000"/>
              </a:lnSpc>
              <a:spcBef>
                <a:spcPts val="425"/>
              </a:spcBef>
            </a:pPr>
            <a:r>
              <a:rPr sz="1200" b="1" dirty="0">
                <a:solidFill>
                  <a:srgbClr val="C55A11"/>
                </a:solidFill>
                <a:latin typeface="Times New Roman"/>
                <a:cs typeface="Times New Roman"/>
              </a:rPr>
              <a:t>H</a:t>
            </a:r>
            <a:r>
              <a:rPr sz="1200" b="1" spc="-45" dirty="0">
                <a:solidFill>
                  <a:srgbClr val="C55A11"/>
                </a:solidFill>
                <a:latin typeface="Times New Roman"/>
                <a:cs typeface="Times New Roman"/>
              </a:rPr>
              <a:t> </a:t>
            </a:r>
            <a:r>
              <a:rPr sz="1200" b="1" dirty="0">
                <a:solidFill>
                  <a:srgbClr val="C55A11"/>
                </a:solidFill>
                <a:latin typeface="Times New Roman"/>
                <a:cs typeface="Times New Roman"/>
              </a:rPr>
              <a:t>resistance</a:t>
            </a:r>
            <a:r>
              <a:rPr sz="1200" b="1" spc="-30" dirty="0">
                <a:solidFill>
                  <a:srgbClr val="C55A11"/>
                </a:solidFill>
                <a:latin typeface="Times New Roman"/>
                <a:cs typeface="Times New Roman"/>
              </a:rPr>
              <a:t> </a:t>
            </a:r>
            <a:r>
              <a:rPr sz="1200" b="1" spc="-10" dirty="0">
                <a:solidFill>
                  <a:srgbClr val="C55A11"/>
                </a:solidFill>
                <a:latin typeface="Times New Roman"/>
                <a:cs typeface="Times New Roman"/>
              </a:rPr>
              <a:t>detected</a:t>
            </a:r>
            <a:endParaRPr sz="1200">
              <a:latin typeface="Times New Roman"/>
              <a:cs typeface="Times New Roman"/>
            </a:endParaRPr>
          </a:p>
        </p:txBody>
      </p:sp>
      <p:sp>
        <p:nvSpPr>
          <p:cNvPr id="37" name="object 37"/>
          <p:cNvSpPr/>
          <p:nvPr/>
        </p:nvSpPr>
        <p:spPr>
          <a:xfrm>
            <a:off x="9394697" y="3619576"/>
            <a:ext cx="2498090" cy="313690"/>
          </a:xfrm>
          <a:custGeom>
            <a:avLst/>
            <a:gdLst/>
            <a:ahLst/>
            <a:cxnLst/>
            <a:rect l="l" t="t" r="r" b="b"/>
            <a:pathLst>
              <a:path w="2498090" h="313689">
                <a:moveTo>
                  <a:pt x="0" y="313486"/>
                </a:moveTo>
                <a:lnTo>
                  <a:pt x="2497963" y="313486"/>
                </a:lnTo>
                <a:lnTo>
                  <a:pt x="2497963" y="0"/>
                </a:lnTo>
                <a:lnTo>
                  <a:pt x="0" y="0"/>
                </a:lnTo>
                <a:lnTo>
                  <a:pt x="0" y="313486"/>
                </a:lnTo>
                <a:close/>
              </a:path>
            </a:pathLst>
          </a:custGeom>
          <a:ln w="28575">
            <a:solidFill>
              <a:srgbClr val="000000"/>
            </a:solidFill>
          </a:ln>
        </p:spPr>
        <p:txBody>
          <a:bodyPr wrap="square" lIns="0" tIns="0" rIns="0" bIns="0" rtlCol="0"/>
          <a:lstStyle/>
          <a:p>
            <a:endParaRPr/>
          </a:p>
        </p:txBody>
      </p:sp>
      <p:sp>
        <p:nvSpPr>
          <p:cNvPr id="38" name="object 38"/>
          <p:cNvSpPr txBox="1"/>
          <p:nvPr/>
        </p:nvSpPr>
        <p:spPr>
          <a:xfrm>
            <a:off x="9514713" y="3667125"/>
            <a:ext cx="225869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BE9000"/>
                </a:solidFill>
                <a:latin typeface="Times New Roman"/>
                <a:cs typeface="Times New Roman"/>
              </a:rPr>
              <a:t>H</a:t>
            </a:r>
            <a:r>
              <a:rPr sz="1200" b="1" spc="-20" dirty="0">
                <a:solidFill>
                  <a:srgbClr val="BE9000"/>
                </a:solidFill>
                <a:latin typeface="Times New Roman"/>
                <a:cs typeface="Times New Roman"/>
              </a:rPr>
              <a:t> </a:t>
            </a:r>
            <a:r>
              <a:rPr sz="1200" b="1" dirty="0">
                <a:solidFill>
                  <a:srgbClr val="BE9000"/>
                </a:solidFill>
                <a:latin typeface="Times New Roman"/>
                <a:cs typeface="Times New Roman"/>
              </a:rPr>
              <a:t>resistance</a:t>
            </a:r>
            <a:r>
              <a:rPr sz="1200" b="1" spc="-10" dirty="0">
                <a:solidFill>
                  <a:srgbClr val="BE9000"/>
                </a:solidFill>
                <a:latin typeface="Times New Roman"/>
                <a:cs typeface="Times New Roman"/>
              </a:rPr>
              <a:t> </a:t>
            </a:r>
            <a:r>
              <a:rPr sz="1200" b="1" dirty="0">
                <a:solidFill>
                  <a:srgbClr val="BE9000"/>
                </a:solidFill>
                <a:latin typeface="Times New Roman"/>
                <a:cs typeface="Times New Roman"/>
              </a:rPr>
              <a:t>not</a:t>
            </a:r>
            <a:r>
              <a:rPr sz="1200" b="1" spc="-20" dirty="0">
                <a:solidFill>
                  <a:srgbClr val="BE9000"/>
                </a:solidFill>
                <a:latin typeface="Times New Roman"/>
                <a:cs typeface="Times New Roman"/>
              </a:rPr>
              <a:t> </a:t>
            </a:r>
            <a:r>
              <a:rPr sz="1200" b="1" spc="-10" dirty="0">
                <a:solidFill>
                  <a:srgbClr val="BE9000"/>
                </a:solidFill>
                <a:latin typeface="Times New Roman"/>
                <a:cs typeface="Times New Roman"/>
              </a:rPr>
              <a:t>detected/</a:t>
            </a:r>
            <a:r>
              <a:rPr sz="1200" b="1" spc="-55" dirty="0">
                <a:solidFill>
                  <a:srgbClr val="BE9000"/>
                </a:solidFill>
                <a:latin typeface="Times New Roman"/>
                <a:cs typeface="Times New Roman"/>
              </a:rPr>
              <a:t> </a:t>
            </a:r>
            <a:r>
              <a:rPr sz="1200" b="1" spc="-10" dirty="0">
                <a:solidFill>
                  <a:srgbClr val="BE9000"/>
                </a:solidFill>
                <a:latin typeface="Times New Roman"/>
                <a:cs typeface="Times New Roman"/>
              </a:rPr>
              <a:t>Awaited</a:t>
            </a:r>
            <a:endParaRPr sz="1200">
              <a:latin typeface="Times New Roman"/>
              <a:cs typeface="Times New Roman"/>
            </a:endParaRPr>
          </a:p>
        </p:txBody>
      </p:sp>
      <p:sp>
        <p:nvSpPr>
          <p:cNvPr id="39" name="object 39"/>
          <p:cNvSpPr txBox="1"/>
          <p:nvPr/>
        </p:nvSpPr>
        <p:spPr>
          <a:xfrm>
            <a:off x="6638797" y="5112677"/>
            <a:ext cx="3907154" cy="521334"/>
          </a:xfrm>
          <a:prstGeom prst="rect">
            <a:avLst/>
          </a:prstGeom>
          <a:solidFill>
            <a:srgbClr val="FF6600"/>
          </a:solidFill>
          <a:ln w="28575">
            <a:solidFill>
              <a:srgbClr val="000000"/>
            </a:solidFill>
          </a:ln>
        </p:spPr>
        <p:txBody>
          <a:bodyPr vert="horz" wrap="square" lIns="0" tIns="73660" rIns="0" bIns="0" rtlCol="0">
            <a:spAutoFit/>
          </a:bodyPr>
          <a:lstStyle/>
          <a:p>
            <a:pPr marL="909319" marR="901700" indent="65405">
              <a:lnSpc>
                <a:spcPct val="100000"/>
              </a:lnSpc>
              <a:spcBef>
                <a:spcPts val="580"/>
              </a:spcBef>
            </a:pPr>
            <a:r>
              <a:rPr sz="1200" b="1" dirty="0">
                <a:solidFill>
                  <a:srgbClr val="FFFFFF"/>
                </a:solidFill>
                <a:latin typeface="Times New Roman"/>
                <a:cs typeface="Times New Roman"/>
              </a:rPr>
              <a:t>H</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mono/poly</a:t>
            </a:r>
            <a:r>
              <a:rPr sz="1200" b="1" spc="-10" dirty="0">
                <a:solidFill>
                  <a:srgbClr val="FFFFFF"/>
                </a:solidFill>
                <a:latin typeface="Times New Roman"/>
                <a:cs typeface="Times New Roman"/>
              </a:rPr>
              <a:t> DR-</a:t>
            </a:r>
            <a:r>
              <a:rPr sz="1200" b="1" dirty="0">
                <a:solidFill>
                  <a:srgbClr val="FFFFFF"/>
                </a:solidFill>
                <a:latin typeface="Times New Roman"/>
                <a:cs typeface="Times New Roman"/>
              </a:rPr>
              <a:t>TB</a:t>
            </a:r>
            <a:r>
              <a:rPr sz="1200" b="1" spc="-5" dirty="0">
                <a:solidFill>
                  <a:srgbClr val="FFFFFF"/>
                </a:solidFill>
                <a:latin typeface="Times New Roman"/>
                <a:cs typeface="Times New Roman"/>
              </a:rPr>
              <a:t> </a:t>
            </a:r>
            <a:r>
              <a:rPr sz="1200" b="1" spc="-10" dirty="0">
                <a:solidFill>
                  <a:srgbClr val="FFFFFF"/>
                </a:solidFill>
                <a:latin typeface="Times New Roman"/>
                <a:cs typeface="Times New Roman"/>
              </a:rPr>
              <a:t>regimen, </a:t>
            </a:r>
            <a:r>
              <a:rPr sz="1200" b="1" dirty="0">
                <a:solidFill>
                  <a:srgbClr val="FFFFFF"/>
                </a:solidFill>
                <a:latin typeface="Times New Roman"/>
                <a:cs typeface="Times New Roman"/>
              </a:rPr>
              <a:t>modify</a:t>
            </a:r>
            <a:r>
              <a:rPr sz="1200" b="1" spc="-15" dirty="0">
                <a:solidFill>
                  <a:srgbClr val="FFFFFF"/>
                </a:solidFill>
                <a:latin typeface="Times New Roman"/>
                <a:cs typeface="Times New Roman"/>
              </a:rPr>
              <a:t> </a:t>
            </a:r>
            <a:r>
              <a:rPr sz="1200" b="1" dirty="0">
                <a:solidFill>
                  <a:srgbClr val="FFFFFF"/>
                </a:solidFill>
                <a:latin typeface="Times New Roman"/>
                <a:cs typeface="Times New Roman"/>
              </a:rPr>
              <a:t>as</a:t>
            </a:r>
            <a:r>
              <a:rPr sz="1200" b="1" spc="-15" dirty="0">
                <a:solidFill>
                  <a:srgbClr val="FFFFFF"/>
                </a:solidFill>
                <a:latin typeface="Times New Roman"/>
                <a:cs typeface="Times New Roman"/>
              </a:rPr>
              <a:t> </a:t>
            </a:r>
            <a:r>
              <a:rPr sz="1200" b="1" dirty="0">
                <a:solidFill>
                  <a:srgbClr val="FFFFFF"/>
                </a:solidFill>
                <a:latin typeface="Times New Roman"/>
                <a:cs typeface="Times New Roman"/>
              </a:rPr>
              <a:t>per</a:t>
            </a:r>
            <a:r>
              <a:rPr sz="1200" b="1" spc="-35" dirty="0">
                <a:solidFill>
                  <a:srgbClr val="FFFFFF"/>
                </a:solidFill>
                <a:latin typeface="Times New Roman"/>
                <a:cs typeface="Times New Roman"/>
              </a:rPr>
              <a:t> </a:t>
            </a:r>
            <a:r>
              <a:rPr sz="1200" b="1" spc="-10" dirty="0">
                <a:solidFill>
                  <a:srgbClr val="FFFFFF"/>
                </a:solidFill>
                <a:latin typeface="Times New Roman"/>
                <a:cs typeface="Times New Roman"/>
              </a:rPr>
              <a:t>replacement</a:t>
            </a:r>
            <a:r>
              <a:rPr sz="1200" b="1" spc="25" dirty="0">
                <a:solidFill>
                  <a:srgbClr val="FFFFFF"/>
                </a:solidFill>
                <a:latin typeface="Times New Roman"/>
                <a:cs typeface="Times New Roman"/>
              </a:rPr>
              <a:t> </a:t>
            </a:r>
            <a:r>
              <a:rPr sz="1200" b="1" spc="-10" dirty="0">
                <a:solidFill>
                  <a:srgbClr val="FFFFFF"/>
                </a:solidFill>
                <a:latin typeface="Times New Roman"/>
                <a:cs typeface="Times New Roman"/>
              </a:rPr>
              <a:t>table</a:t>
            </a:r>
            <a:endParaRPr sz="1200">
              <a:latin typeface="Times New Roman"/>
              <a:cs typeface="Times New Roman"/>
            </a:endParaRPr>
          </a:p>
        </p:txBody>
      </p:sp>
      <p:sp>
        <p:nvSpPr>
          <p:cNvPr id="40" name="object 40"/>
          <p:cNvSpPr txBox="1"/>
          <p:nvPr/>
        </p:nvSpPr>
        <p:spPr>
          <a:xfrm>
            <a:off x="8304530" y="2458072"/>
            <a:ext cx="1733550" cy="327025"/>
          </a:xfrm>
          <a:prstGeom prst="rect">
            <a:avLst/>
          </a:prstGeom>
          <a:solidFill>
            <a:srgbClr val="BE9000"/>
          </a:solidFill>
          <a:ln w="28575">
            <a:solidFill>
              <a:srgbClr val="000000"/>
            </a:solidFill>
          </a:ln>
        </p:spPr>
        <p:txBody>
          <a:bodyPr vert="horz" wrap="square" lIns="0" tIns="65405" rIns="0" bIns="0" rtlCol="0">
            <a:spAutoFit/>
          </a:bodyPr>
          <a:lstStyle/>
          <a:p>
            <a:pPr marL="217804">
              <a:lnSpc>
                <a:spcPct val="100000"/>
              </a:lnSpc>
              <a:spcBef>
                <a:spcPts val="515"/>
              </a:spcBef>
            </a:pPr>
            <a:r>
              <a:rPr sz="1200" b="1" dirty="0">
                <a:solidFill>
                  <a:srgbClr val="FFFFFF"/>
                </a:solidFill>
                <a:latin typeface="Times New Roman"/>
                <a:cs typeface="Times New Roman"/>
              </a:rPr>
              <a:t>2</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H</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R Z</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E</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4 H</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R</a:t>
            </a:r>
            <a:r>
              <a:rPr sz="1200" b="1" spc="-20" dirty="0">
                <a:solidFill>
                  <a:srgbClr val="FFFFFF"/>
                </a:solidFill>
                <a:latin typeface="Times New Roman"/>
                <a:cs typeface="Times New Roman"/>
              </a:rPr>
              <a:t> </a:t>
            </a:r>
            <a:r>
              <a:rPr sz="1200" b="1" spc="-50" dirty="0">
                <a:solidFill>
                  <a:srgbClr val="FFFFFF"/>
                </a:solidFill>
                <a:latin typeface="Times New Roman"/>
                <a:cs typeface="Times New Roman"/>
              </a:rPr>
              <a:t>E</a:t>
            </a:r>
            <a:endParaRPr sz="1200">
              <a:latin typeface="Times New Roman"/>
              <a:cs typeface="Times New Roman"/>
            </a:endParaRPr>
          </a:p>
        </p:txBody>
      </p:sp>
      <p:sp>
        <p:nvSpPr>
          <p:cNvPr id="41" name="object 41"/>
          <p:cNvSpPr/>
          <p:nvPr/>
        </p:nvSpPr>
        <p:spPr>
          <a:xfrm>
            <a:off x="6792848" y="4519028"/>
            <a:ext cx="2738120" cy="426084"/>
          </a:xfrm>
          <a:custGeom>
            <a:avLst/>
            <a:gdLst/>
            <a:ahLst/>
            <a:cxnLst/>
            <a:rect l="l" t="t" r="r" b="b"/>
            <a:pathLst>
              <a:path w="2738120" h="426085">
                <a:moveTo>
                  <a:pt x="2737739" y="0"/>
                </a:moveTo>
                <a:lnTo>
                  <a:pt x="0" y="0"/>
                </a:lnTo>
                <a:lnTo>
                  <a:pt x="0" y="425716"/>
                </a:lnTo>
                <a:lnTo>
                  <a:pt x="2737739" y="425716"/>
                </a:lnTo>
                <a:lnTo>
                  <a:pt x="2737739" y="0"/>
                </a:lnTo>
                <a:close/>
              </a:path>
            </a:pathLst>
          </a:custGeom>
          <a:solidFill>
            <a:srgbClr val="FFFFFF"/>
          </a:solidFill>
        </p:spPr>
        <p:txBody>
          <a:bodyPr wrap="square" lIns="0" tIns="0" rIns="0" bIns="0" rtlCol="0"/>
          <a:lstStyle/>
          <a:p>
            <a:endParaRPr/>
          </a:p>
        </p:txBody>
      </p:sp>
      <p:sp>
        <p:nvSpPr>
          <p:cNvPr id="42" name="object 42"/>
          <p:cNvSpPr txBox="1"/>
          <p:nvPr/>
        </p:nvSpPr>
        <p:spPr>
          <a:xfrm>
            <a:off x="6792848" y="4519028"/>
            <a:ext cx="2738120" cy="426084"/>
          </a:xfrm>
          <a:prstGeom prst="rect">
            <a:avLst/>
          </a:prstGeom>
          <a:ln w="12700">
            <a:solidFill>
              <a:srgbClr val="000000"/>
            </a:solidFill>
          </a:ln>
        </p:spPr>
        <p:txBody>
          <a:bodyPr vert="horz" wrap="square" lIns="0" tIns="26034" rIns="0" bIns="0" rtlCol="0">
            <a:spAutoFit/>
          </a:bodyPr>
          <a:lstStyle/>
          <a:p>
            <a:pPr marL="254000" marR="81280" indent="-160020">
              <a:lnSpc>
                <a:spcPct val="100000"/>
              </a:lnSpc>
              <a:spcBef>
                <a:spcPts val="204"/>
              </a:spcBef>
            </a:pPr>
            <a:r>
              <a:rPr sz="1200" b="1" dirty="0">
                <a:latin typeface="Times New Roman"/>
                <a:cs typeface="Times New Roman"/>
              </a:rPr>
              <a:t>Additional</a:t>
            </a:r>
            <a:r>
              <a:rPr sz="1200" b="1" spc="-65" dirty="0">
                <a:latin typeface="Times New Roman"/>
                <a:cs typeface="Times New Roman"/>
              </a:rPr>
              <a:t> </a:t>
            </a:r>
            <a:r>
              <a:rPr sz="1200" b="1" dirty="0">
                <a:latin typeface="Times New Roman"/>
                <a:cs typeface="Times New Roman"/>
              </a:rPr>
              <a:t>resistance</a:t>
            </a:r>
            <a:r>
              <a:rPr sz="1200" b="1" baseline="24305" dirty="0">
                <a:latin typeface="Times New Roman"/>
                <a:cs typeface="Times New Roman"/>
              </a:rPr>
              <a:t>7</a:t>
            </a:r>
            <a:r>
              <a:rPr sz="1200" b="1" spc="127" baseline="24305" dirty="0">
                <a:latin typeface="Times New Roman"/>
                <a:cs typeface="Times New Roman"/>
              </a:rPr>
              <a:t> </a:t>
            </a:r>
            <a:r>
              <a:rPr sz="1200" b="1" dirty="0">
                <a:latin typeface="Times New Roman"/>
                <a:cs typeface="Times New Roman"/>
              </a:rPr>
              <a:t>or</a:t>
            </a:r>
            <a:r>
              <a:rPr sz="1200" b="1" spc="-60" dirty="0">
                <a:latin typeface="Times New Roman"/>
                <a:cs typeface="Times New Roman"/>
              </a:rPr>
              <a:t> </a:t>
            </a:r>
            <a:r>
              <a:rPr sz="1200" b="1" dirty="0">
                <a:latin typeface="Times New Roman"/>
                <a:cs typeface="Times New Roman"/>
              </a:rPr>
              <a:t>intolerance</a:t>
            </a:r>
            <a:r>
              <a:rPr sz="1200" b="1" spc="-30" dirty="0">
                <a:latin typeface="Times New Roman"/>
                <a:cs typeface="Times New Roman"/>
              </a:rPr>
              <a:t> </a:t>
            </a:r>
            <a:r>
              <a:rPr sz="1200" b="1" spc="-25" dirty="0">
                <a:latin typeface="Times New Roman"/>
                <a:cs typeface="Times New Roman"/>
              </a:rPr>
              <a:t>or </a:t>
            </a:r>
            <a:r>
              <a:rPr sz="1200" b="1" spc="-10" dirty="0">
                <a:latin typeface="Times New Roman"/>
                <a:cs typeface="Times New Roman"/>
              </a:rPr>
              <a:t>non-</a:t>
            </a:r>
            <a:r>
              <a:rPr sz="1200" b="1" dirty="0">
                <a:latin typeface="Times New Roman"/>
                <a:cs typeface="Times New Roman"/>
              </a:rPr>
              <a:t>availability</a:t>
            </a:r>
            <a:r>
              <a:rPr sz="1200" b="1" spc="-25" dirty="0">
                <a:latin typeface="Times New Roman"/>
                <a:cs typeface="Times New Roman"/>
              </a:rPr>
              <a:t> </a:t>
            </a:r>
            <a:r>
              <a:rPr sz="1200" b="1" dirty="0">
                <a:latin typeface="Times New Roman"/>
                <a:cs typeface="Times New Roman"/>
              </a:rPr>
              <a:t>of</a:t>
            </a:r>
            <a:r>
              <a:rPr sz="1200" b="1" spc="-10" dirty="0">
                <a:latin typeface="Times New Roman"/>
                <a:cs typeface="Times New Roman"/>
              </a:rPr>
              <a:t> </a:t>
            </a:r>
            <a:r>
              <a:rPr sz="1200" b="1" dirty="0">
                <a:latin typeface="Times New Roman"/>
                <a:cs typeface="Times New Roman"/>
              </a:rPr>
              <a:t>any</a:t>
            </a:r>
            <a:r>
              <a:rPr sz="1200" b="1" spc="-25" dirty="0">
                <a:latin typeface="Times New Roman"/>
                <a:cs typeface="Times New Roman"/>
              </a:rPr>
              <a:t> </a:t>
            </a:r>
            <a:r>
              <a:rPr sz="1200" b="1" dirty="0">
                <a:latin typeface="Times New Roman"/>
                <a:cs typeface="Times New Roman"/>
              </a:rPr>
              <a:t>drug</a:t>
            </a:r>
            <a:r>
              <a:rPr sz="1200" b="1" spc="-5" dirty="0">
                <a:latin typeface="Times New Roman"/>
                <a:cs typeface="Times New Roman"/>
              </a:rPr>
              <a:t> </a:t>
            </a:r>
            <a:r>
              <a:rPr sz="1200" b="1" dirty="0">
                <a:latin typeface="Times New Roman"/>
                <a:cs typeface="Times New Roman"/>
              </a:rPr>
              <a:t>in</a:t>
            </a:r>
            <a:r>
              <a:rPr sz="1200" b="1" spc="-20" dirty="0">
                <a:latin typeface="Times New Roman"/>
                <a:cs typeface="Times New Roman"/>
              </a:rPr>
              <a:t> </a:t>
            </a:r>
            <a:r>
              <a:rPr sz="1200" b="1" spc="-25" dirty="0">
                <a:latin typeface="Times New Roman"/>
                <a:cs typeface="Times New Roman"/>
              </a:rPr>
              <a:t>use</a:t>
            </a:r>
            <a:endParaRPr sz="1200">
              <a:latin typeface="Times New Roman"/>
              <a:cs typeface="Times New Roman"/>
            </a:endParaRPr>
          </a:p>
        </p:txBody>
      </p:sp>
      <p:sp>
        <p:nvSpPr>
          <p:cNvPr id="43" name="object 43"/>
          <p:cNvSpPr txBox="1"/>
          <p:nvPr/>
        </p:nvSpPr>
        <p:spPr>
          <a:xfrm>
            <a:off x="7201027" y="4077804"/>
            <a:ext cx="1377315" cy="300355"/>
          </a:xfrm>
          <a:prstGeom prst="rect">
            <a:avLst/>
          </a:prstGeom>
          <a:solidFill>
            <a:srgbClr val="FF6600"/>
          </a:solidFill>
          <a:ln w="28575">
            <a:solidFill>
              <a:srgbClr val="000000"/>
            </a:solidFill>
          </a:ln>
        </p:spPr>
        <p:txBody>
          <a:bodyPr vert="horz" wrap="square" lIns="0" tIns="53340" rIns="0" bIns="0" rtlCol="0">
            <a:spAutoFit/>
          </a:bodyPr>
          <a:lstStyle/>
          <a:p>
            <a:pPr marL="240029">
              <a:lnSpc>
                <a:spcPct val="100000"/>
              </a:lnSpc>
              <a:spcBef>
                <a:spcPts val="420"/>
              </a:spcBef>
            </a:pPr>
            <a:r>
              <a:rPr sz="1200" b="1" spc="-10" dirty="0">
                <a:solidFill>
                  <a:srgbClr val="FFFFFF"/>
                </a:solidFill>
                <a:latin typeface="Times New Roman"/>
                <a:cs typeface="Times New Roman"/>
              </a:rPr>
              <a:t>6-</a:t>
            </a:r>
            <a:r>
              <a:rPr sz="1200" b="1" dirty="0">
                <a:solidFill>
                  <a:srgbClr val="FFFFFF"/>
                </a:solidFill>
                <a:latin typeface="Times New Roman"/>
                <a:cs typeface="Times New Roman"/>
              </a:rPr>
              <a:t>9</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Lfx</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R</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E</a:t>
            </a:r>
            <a:r>
              <a:rPr sz="1200" b="1" spc="5" dirty="0">
                <a:solidFill>
                  <a:srgbClr val="FFFFFF"/>
                </a:solidFill>
                <a:latin typeface="Times New Roman"/>
                <a:cs typeface="Times New Roman"/>
              </a:rPr>
              <a:t> </a:t>
            </a:r>
            <a:r>
              <a:rPr sz="1200" b="1" spc="-50" dirty="0">
                <a:solidFill>
                  <a:srgbClr val="FFFFFF"/>
                </a:solidFill>
                <a:latin typeface="Times New Roman"/>
                <a:cs typeface="Times New Roman"/>
              </a:rPr>
              <a:t>Z</a:t>
            </a:r>
            <a:endParaRPr sz="1200">
              <a:latin typeface="Times New Roman"/>
              <a:cs typeface="Times New Roman"/>
            </a:endParaRPr>
          </a:p>
        </p:txBody>
      </p:sp>
      <p:sp>
        <p:nvSpPr>
          <p:cNvPr id="44" name="object 44"/>
          <p:cNvSpPr/>
          <p:nvPr/>
        </p:nvSpPr>
        <p:spPr>
          <a:xfrm>
            <a:off x="3977132" y="576084"/>
            <a:ext cx="5488305" cy="384810"/>
          </a:xfrm>
          <a:custGeom>
            <a:avLst/>
            <a:gdLst/>
            <a:ahLst/>
            <a:cxnLst/>
            <a:rect l="l" t="t" r="r" b="b"/>
            <a:pathLst>
              <a:path w="5488305" h="384809">
                <a:moveTo>
                  <a:pt x="5488304" y="0"/>
                </a:moveTo>
                <a:lnTo>
                  <a:pt x="0" y="0"/>
                </a:lnTo>
                <a:lnTo>
                  <a:pt x="0" y="384543"/>
                </a:lnTo>
                <a:lnTo>
                  <a:pt x="5488304" y="384543"/>
                </a:lnTo>
                <a:lnTo>
                  <a:pt x="5488304" y="0"/>
                </a:lnTo>
                <a:close/>
              </a:path>
            </a:pathLst>
          </a:custGeom>
          <a:solidFill>
            <a:srgbClr val="FFFFFF"/>
          </a:solidFill>
        </p:spPr>
        <p:txBody>
          <a:bodyPr wrap="square" lIns="0" tIns="0" rIns="0" bIns="0" rtlCol="0"/>
          <a:lstStyle/>
          <a:p>
            <a:endParaRPr/>
          </a:p>
        </p:txBody>
      </p:sp>
      <p:grpSp>
        <p:nvGrpSpPr>
          <p:cNvPr id="45" name="object 45"/>
          <p:cNvGrpSpPr/>
          <p:nvPr/>
        </p:nvGrpSpPr>
        <p:grpSpPr>
          <a:xfrm>
            <a:off x="1120457" y="2873501"/>
            <a:ext cx="3910965" cy="634365"/>
            <a:chOff x="1120457" y="2873501"/>
            <a:chExt cx="3910965" cy="634365"/>
          </a:xfrm>
        </p:grpSpPr>
        <p:sp>
          <p:nvSpPr>
            <p:cNvPr id="46" name="object 46"/>
            <p:cNvSpPr/>
            <p:nvPr/>
          </p:nvSpPr>
          <p:spPr>
            <a:xfrm>
              <a:off x="1133157" y="2886201"/>
              <a:ext cx="2745740" cy="6350"/>
            </a:xfrm>
            <a:custGeom>
              <a:avLst/>
              <a:gdLst/>
              <a:ahLst/>
              <a:cxnLst/>
              <a:rect l="l" t="t" r="r" b="b"/>
              <a:pathLst>
                <a:path w="2745740" h="6350">
                  <a:moveTo>
                    <a:pt x="0" y="5842"/>
                  </a:moveTo>
                  <a:lnTo>
                    <a:pt x="2745168" y="0"/>
                  </a:lnTo>
                </a:path>
              </a:pathLst>
            </a:custGeom>
            <a:ln w="25400">
              <a:solidFill>
                <a:srgbClr val="000000"/>
              </a:solidFill>
            </a:ln>
          </p:spPr>
          <p:txBody>
            <a:bodyPr wrap="square" lIns="0" tIns="0" rIns="0" bIns="0" rtlCol="0"/>
            <a:lstStyle/>
            <a:p>
              <a:endParaRPr/>
            </a:p>
          </p:txBody>
        </p:sp>
        <p:sp>
          <p:nvSpPr>
            <p:cNvPr id="47" name="object 47"/>
            <p:cNvSpPr/>
            <p:nvPr/>
          </p:nvSpPr>
          <p:spPr>
            <a:xfrm>
              <a:off x="1873503" y="3227641"/>
              <a:ext cx="3157855" cy="280035"/>
            </a:xfrm>
            <a:custGeom>
              <a:avLst/>
              <a:gdLst/>
              <a:ahLst/>
              <a:cxnLst/>
              <a:rect l="l" t="t" r="r" b="b"/>
              <a:pathLst>
                <a:path w="3157854" h="280035">
                  <a:moveTo>
                    <a:pt x="3157347" y="0"/>
                  </a:moveTo>
                  <a:lnTo>
                    <a:pt x="0" y="0"/>
                  </a:lnTo>
                  <a:lnTo>
                    <a:pt x="0" y="279844"/>
                  </a:lnTo>
                  <a:lnTo>
                    <a:pt x="3157347" y="279844"/>
                  </a:lnTo>
                  <a:lnTo>
                    <a:pt x="3157347" y="0"/>
                  </a:lnTo>
                  <a:close/>
                </a:path>
              </a:pathLst>
            </a:custGeom>
            <a:solidFill>
              <a:srgbClr val="FFFFFF"/>
            </a:solidFill>
          </p:spPr>
          <p:txBody>
            <a:bodyPr wrap="square" lIns="0" tIns="0" rIns="0" bIns="0" rtlCol="0"/>
            <a:lstStyle/>
            <a:p>
              <a:endParaRPr/>
            </a:p>
          </p:txBody>
        </p:sp>
      </p:grpSp>
      <p:grpSp>
        <p:nvGrpSpPr>
          <p:cNvPr id="48" name="object 48"/>
          <p:cNvGrpSpPr/>
          <p:nvPr/>
        </p:nvGrpSpPr>
        <p:grpSpPr>
          <a:xfrm>
            <a:off x="2726054" y="1468755"/>
            <a:ext cx="3173730" cy="459105"/>
            <a:chOff x="2726054" y="1468755"/>
            <a:chExt cx="3173730" cy="459105"/>
          </a:xfrm>
        </p:grpSpPr>
        <p:pic>
          <p:nvPicPr>
            <p:cNvPr id="49" name="object 49"/>
            <p:cNvPicPr/>
            <p:nvPr/>
          </p:nvPicPr>
          <p:blipFill>
            <a:blip r:embed="rId2" cstate="print"/>
            <a:stretch>
              <a:fillRect/>
            </a:stretch>
          </p:blipFill>
          <p:spPr>
            <a:xfrm>
              <a:off x="5823584" y="1468755"/>
              <a:ext cx="76200" cy="184023"/>
            </a:xfrm>
            <a:prstGeom prst="rect">
              <a:avLst/>
            </a:prstGeom>
          </p:spPr>
        </p:pic>
        <p:sp>
          <p:nvSpPr>
            <p:cNvPr id="50" name="object 50"/>
            <p:cNvSpPr/>
            <p:nvPr/>
          </p:nvSpPr>
          <p:spPr>
            <a:xfrm>
              <a:off x="2726054" y="1664589"/>
              <a:ext cx="76200" cy="262890"/>
            </a:xfrm>
            <a:custGeom>
              <a:avLst/>
              <a:gdLst/>
              <a:ahLst/>
              <a:cxnLst/>
              <a:rect l="l" t="t" r="r" b="b"/>
              <a:pathLst>
                <a:path w="76200" h="262889">
                  <a:moveTo>
                    <a:pt x="25400" y="186689"/>
                  </a:moveTo>
                  <a:lnTo>
                    <a:pt x="0" y="186689"/>
                  </a:lnTo>
                  <a:lnTo>
                    <a:pt x="38100" y="262889"/>
                  </a:lnTo>
                  <a:lnTo>
                    <a:pt x="69850" y="199389"/>
                  </a:lnTo>
                  <a:lnTo>
                    <a:pt x="25400" y="199389"/>
                  </a:lnTo>
                  <a:lnTo>
                    <a:pt x="25400" y="186689"/>
                  </a:lnTo>
                  <a:close/>
                </a:path>
                <a:path w="76200" h="262889">
                  <a:moveTo>
                    <a:pt x="50800" y="0"/>
                  </a:moveTo>
                  <a:lnTo>
                    <a:pt x="25400" y="0"/>
                  </a:lnTo>
                  <a:lnTo>
                    <a:pt x="25400" y="199389"/>
                  </a:lnTo>
                  <a:lnTo>
                    <a:pt x="50800" y="199389"/>
                  </a:lnTo>
                  <a:lnTo>
                    <a:pt x="50800" y="0"/>
                  </a:lnTo>
                  <a:close/>
                </a:path>
                <a:path w="76200" h="262889">
                  <a:moveTo>
                    <a:pt x="76200" y="186689"/>
                  </a:moveTo>
                  <a:lnTo>
                    <a:pt x="50800" y="186689"/>
                  </a:lnTo>
                  <a:lnTo>
                    <a:pt x="50800" y="199389"/>
                  </a:lnTo>
                  <a:lnTo>
                    <a:pt x="69850" y="199389"/>
                  </a:lnTo>
                  <a:lnTo>
                    <a:pt x="76200" y="186689"/>
                  </a:lnTo>
                  <a:close/>
                </a:path>
              </a:pathLst>
            </a:custGeom>
            <a:solidFill>
              <a:srgbClr val="000000"/>
            </a:solidFill>
          </p:spPr>
          <p:txBody>
            <a:bodyPr wrap="square" lIns="0" tIns="0" rIns="0" bIns="0" rtlCol="0"/>
            <a:lstStyle/>
            <a:p>
              <a:endParaRPr/>
            </a:p>
          </p:txBody>
        </p:sp>
      </p:grpSp>
      <p:sp>
        <p:nvSpPr>
          <p:cNvPr id="51" name="object 51"/>
          <p:cNvSpPr txBox="1"/>
          <p:nvPr/>
        </p:nvSpPr>
        <p:spPr>
          <a:xfrm>
            <a:off x="1873504" y="3227641"/>
            <a:ext cx="3157855" cy="280035"/>
          </a:xfrm>
          <a:prstGeom prst="rect">
            <a:avLst/>
          </a:prstGeom>
          <a:ln w="28575">
            <a:solidFill>
              <a:srgbClr val="000000"/>
            </a:solidFill>
          </a:ln>
        </p:spPr>
        <p:txBody>
          <a:bodyPr vert="horz" wrap="square" lIns="0" tIns="44450" rIns="0" bIns="0" rtlCol="0">
            <a:spAutoFit/>
          </a:bodyPr>
          <a:lstStyle/>
          <a:p>
            <a:pPr marL="824230">
              <a:lnSpc>
                <a:spcPct val="100000"/>
              </a:lnSpc>
              <a:spcBef>
                <a:spcPts val="350"/>
              </a:spcBef>
            </a:pPr>
            <a:r>
              <a:rPr sz="1200" b="1" dirty="0">
                <a:latin typeface="Times New Roman"/>
                <a:cs typeface="Times New Roman"/>
              </a:rPr>
              <a:t>Eligible</a:t>
            </a:r>
            <a:r>
              <a:rPr sz="1200" b="1" spc="-20" dirty="0">
                <a:latin typeface="Times New Roman"/>
                <a:cs typeface="Times New Roman"/>
              </a:rPr>
              <a:t> </a:t>
            </a:r>
            <a:r>
              <a:rPr sz="1200" b="1" dirty="0">
                <a:latin typeface="Times New Roman"/>
                <a:cs typeface="Times New Roman"/>
              </a:rPr>
              <a:t>for</a:t>
            </a:r>
            <a:r>
              <a:rPr sz="1200" b="1" spc="254" dirty="0">
                <a:latin typeface="Times New Roman"/>
                <a:cs typeface="Times New Roman"/>
              </a:rPr>
              <a:t> </a:t>
            </a:r>
            <a:r>
              <a:rPr sz="1200" b="1" dirty="0">
                <a:latin typeface="Times New Roman"/>
                <a:cs typeface="Times New Roman"/>
              </a:rPr>
              <a:t>B</a:t>
            </a:r>
            <a:r>
              <a:rPr sz="1200" b="1" spc="-5" dirty="0">
                <a:latin typeface="Times New Roman"/>
                <a:cs typeface="Times New Roman"/>
              </a:rPr>
              <a:t> </a:t>
            </a:r>
            <a:r>
              <a:rPr sz="1200" b="1" dirty="0">
                <a:latin typeface="Times New Roman"/>
                <a:cs typeface="Times New Roman"/>
              </a:rPr>
              <a:t>Pa</a:t>
            </a:r>
            <a:r>
              <a:rPr sz="1200" b="1" spc="10" dirty="0">
                <a:latin typeface="Times New Roman"/>
                <a:cs typeface="Times New Roman"/>
              </a:rPr>
              <a:t> </a:t>
            </a:r>
            <a:r>
              <a:rPr sz="1200" b="1" dirty="0">
                <a:latin typeface="Times New Roman"/>
                <a:cs typeface="Times New Roman"/>
              </a:rPr>
              <a:t>L</a:t>
            </a:r>
            <a:r>
              <a:rPr sz="1200" b="1" spc="-75" dirty="0">
                <a:latin typeface="Times New Roman"/>
                <a:cs typeface="Times New Roman"/>
              </a:rPr>
              <a:t> </a:t>
            </a:r>
            <a:r>
              <a:rPr sz="1200" b="1" spc="-20" dirty="0">
                <a:latin typeface="Times New Roman"/>
                <a:cs typeface="Times New Roman"/>
              </a:rPr>
              <a:t>M</a:t>
            </a:r>
            <a:r>
              <a:rPr sz="1200" b="1" spc="-95" dirty="0">
                <a:latin typeface="Times New Roman"/>
                <a:cs typeface="Times New Roman"/>
              </a:rPr>
              <a:t> </a:t>
            </a:r>
            <a:r>
              <a:rPr sz="1200" b="1" spc="-75" baseline="24305" dirty="0">
                <a:latin typeface="Times New Roman"/>
                <a:cs typeface="Times New Roman"/>
              </a:rPr>
              <a:t>4</a:t>
            </a:r>
            <a:endParaRPr sz="1200" baseline="24305">
              <a:latin typeface="Times New Roman"/>
              <a:cs typeface="Times New Roman"/>
            </a:endParaRPr>
          </a:p>
        </p:txBody>
      </p:sp>
      <p:grpSp>
        <p:nvGrpSpPr>
          <p:cNvPr id="52" name="object 52"/>
          <p:cNvGrpSpPr/>
          <p:nvPr/>
        </p:nvGrpSpPr>
        <p:grpSpPr>
          <a:xfrm>
            <a:off x="7872983" y="2813430"/>
            <a:ext cx="3072130" cy="597535"/>
            <a:chOff x="7872983" y="2813430"/>
            <a:chExt cx="3072130" cy="597535"/>
          </a:xfrm>
        </p:grpSpPr>
        <p:sp>
          <p:nvSpPr>
            <p:cNvPr id="53" name="object 53"/>
            <p:cNvSpPr/>
            <p:nvPr/>
          </p:nvSpPr>
          <p:spPr>
            <a:xfrm>
              <a:off x="7885683" y="3390645"/>
              <a:ext cx="3046730" cy="7620"/>
            </a:xfrm>
            <a:custGeom>
              <a:avLst/>
              <a:gdLst/>
              <a:ahLst/>
              <a:cxnLst/>
              <a:rect l="l" t="t" r="r" b="b"/>
              <a:pathLst>
                <a:path w="3046729" h="7620">
                  <a:moveTo>
                    <a:pt x="0" y="7365"/>
                  </a:moveTo>
                  <a:lnTo>
                    <a:pt x="3046222" y="0"/>
                  </a:lnTo>
                </a:path>
              </a:pathLst>
            </a:custGeom>
            <a:ln w="25400">
              <a:solidFill>
                <a:srgbClr val="000000"/>
              </a:solidFill>
            </a:ln>
          </p:spPr>
          <p:txBody>
            <a:bodyPr wrap="square" lIns="0" tIns="0" rIns="0" bIns="0" rtlCol="0"/>
            <a:lstStyle/>
            <a:p>
              <a:endParaRPr/>
            </a:p>
          </p:txBody>
        </p:sp>
        <p:sp>
          <p:nvSpPr>
            <p:cNvPr id="54" name="object 54"/>
            <p:cNvSpPr/>
            <p:nvPr/>
          </p:nvSpPr>
          <p:spPr>
            <a:xfrm>
              <a:off x="9127489" y="2813430"/>
              <a:ext cx="76200" cy="558165"/>
            </a:xfrm>
            <a:custGeom>
              <a:avLst/>
              <a:gdLst/>
              <a:ahLst/>
              <a:cxnLst/>
              <a:rect l="l" t="t" r="r" b="b"/>
              <a:pathLst>
                <a:path w="76200" h="558164">
                  <a:moveTo>
                    <a:pt x="0" y="481584"/>
                  </a:moveTo>
                  <a:lnTo>
                    <a:pt x="37718" y="558038"/>
                  </a:lnTo>
                  <a:lnTo>
                    <a:pt x="69829" y="494665"/>
                  </a:lnTo>
                  <a:lnTo>
                    <a:pt x="25399" y="494665"/>
                  </a:lnTo>
                  <a:lnTo>
                    <a:pt x="25482" y="481753"/>
                  </a:lnTo>
                  <a:lnTo>
                    <a:pt x="0" y="481584"/>
                  </a:lnTo>
                  <a:close/>
                </a:path>
                <a:path w="76200" h="558164">
                  <a:moveTo>
                    <a:pt x="25482" y="481753"/>
                  </a:moveTo>
                  <a:lnTo>
                    <a:pt x="25399" y="494665"/>
                  </a:lnTo>
                  <a:lnTo>
                    <a:pt x="50800" y="494665"/>
                  </a:lnTo>
                  <a:lnTo>
                    <a:pt x="50881" y="481923"/>
                  </a:lnTo>
                  <a:lnTo>
                    <a:pt x="25482" y="481753"/>
                  </a:lnTo>
                  <a:close/>
                </a:path>
                <a:path w="76200" h="558164">
                  <a:moveTo>
                    <a:pt x="50881" y="481923"/>
                  </a:moveTo>
                  <a:lnTo>
                    <a:pt x="50800" y="494665"/>
                  </a:lnTo>
                  <a:lnTo>
                    <a:pt x="69829" y="494665"/>
                  </a:lnTo>
                  <a:lnTo>
                    <a:pt x="76200" y="482092"/>
                  </a:lnTo>
                  <a:lnTo>
                    <a:pt x="50881" y="481923"/>
                  </a:lnTo>
                  <a:close/>
                </a:path>
                <a:path w="76200" h="558164">
                  <a:moveTo>
                    <a:pt x="53975" y="0"/>
                  </a:moveTo>
                  <a:lnTo>
                    <a:pt x="28574" y="0"/>
                  </a:lnTo>
                  <a:lnTo>
                    <a:pt x="25483" y="481584"/>
                  </a:lnTo>
                  <a:lnTo>
                    <a:pt x="25482" y="481753"/>
                  </a:lnTo>
                  <a:lnTo>
                    <a:pt x="50881" y="481923"/>
                  </a:lnTo>
                  <a:lnTo>
                    <a:pt x="53975" y="0"/>
                  </a:lnTo>
                  <a:close/>
                </a:path>
              </a:pathLst>
            </a:custGeom>
            <a:solidFill>
              <a:srgbClr val="000000"/>
            </a:solidFill>
          </p:spPr>
          <p:txBody>
            <a:bodyPr wrap="square" lIns="0" tIns="0" rIns="0" bIns="0" rtlCol="0"/>
            <a:lstStyle/>
            <a:p>
              <a:endParaRPr/>
            </a:p>
          </p:txBody>
        </p:sp>
        <p:sp>
          <p:nvSpPr>
            <p:cNvPr id="55" name="object 55"/>
            <p:cNvSpPr/>
            <p:nvPr/>
          </p:nvSpPr>
          <p:spPr>
            <a:xfrm>
              <a:off x="8312403" y="2915424"/>
              <a:ext cx="1758314" cy="300355"/>
            </a:xfrm>
            <a:custGeom>
              <a:avLst/>
              <a:gdLst/>
              <a:ahLst/>
              <a:cxnLst/>
              <a:rect l="l" t="t" r="r" b="b"/>
              <a:pathLst>
                <a:path w="1758315" h="300355">
                  <a:moveTo>
                    <a:pt x="1758061" y="0"/>
                  </a:moveTo>
                  <a:lnTo>
                    <a:pt x="0" y="0"/>
                  </a:lnTo>
                  <a:lnTo>
                    <a:pt x="0" y="299834"/>
                  </a:lnTo>
                  <a:lnTo>
                    <a:pt x="1758061" y="299834"/>
                  </a:lnTo>
                  <a:lnTo>
                    <a:pt x="1758061" y="0"/>
                  </a:lnTo>
                  <a:close/>
                </a:path>
              </a:pathLst>
            </a:custGeom>
            <a:solidFill>
              <a:srgbClr val="FFFFFF"/>
            </a:solidFill>
          </p:spPr>
          <p:txBody>
            <a:bodyPr wrap="square" lIns="0" tIns="0" rIns="0" bIns="0" rtlCol="0"/>
            <a:lstStyle/>
            <a:p>
              <a:endParaRPr/>
            </a:p>
          </p:txBody>
        </p:sp>
      </p:grpSp>
      <p:sp>
        <p:nvSpPr>
          <p:cNvPr id="56" name="object 56"/>
          <p:cNvSpPr txBox="1"/>
          <p:nvPr/>
        </p:nvSpPr>
        <p:spPr>
          <a:xfrm>
            <a:off x="10494391" y="6207366"/>
            <a:ext cx="1591310" cy="426084"/>
          </a:xfrm>
          <a:prstGeom prst="rect">
            <a:avLst/>
          </a:prstGeom>
          <a:solidFill>
            <a:srgbClr val="BE9000"/>
          </a:solidFill>
          <a:ln w="28575">
            <a:solidFill>
              <a:srgbClr val="000000"/>
            </a:solidFill>
          </a:ln>
        </p:spPr>
        <p:txBody>
          <a:bodyPr vert="horz" wrap="square" lIns="0" tIns="26670" rIns="0" bIns="0" rtlCol="0">
            <a:spAutoFit/>
          </a:bodyPr>
          <a:lstStyle/>
          <a:p>
            <a:pPr marL="3175" algn="ctr">
              <a:lnSpc>
                <a:spcPct val="100000"/>
              </a:lnSpc>
              <a:spcBef>
                <a:spcPts val="210"/>
              </a:spcBef>
            </a:pPr>
            <a:r>
              <a:rPr sz="1200" b="1" spc="-10" dirty="0">
                <a:solidFill>
                  <a:srgbClr val="FFFFFF"/>
                </a:solidFill>
                <a:latin typeface="Times New Roman"/>
                <a:cs typeface="Times New Roman"/>
              </a:rPr>
              <a:t>Complete</a:t>
            </a:r>
            <a:endParaRPr sz="1200">
              <a:latin typeface="Times New Roman"/>
              <a:cs typeface="Times New Roman"/>
            </a:endParaRPr>
          </a:p>
          <a:p>
            <a:pPr marL="1905" algn="ctr">
              <a:lnSpc>
                <a:spcPct val="100000"/>
              </a:lnSpc>
            </a:pPr>
            <a:r>
              <a:rPr sz="1200" b="1" dirty="0">
                <a:solidFill>
                  <a:srgbClr val="FFFFFF"/>
                </a:solidFill>
                <a:latin typeface="Times New Roman"/>
                <a:cs typeface="Times New Roman"/>
              </a:rPr>
              <a:t>2</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H</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R Z</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E</a:t>
            </a:r>
            <a:r>
              <a:rPr sz="1200" b="1" spc="-10" dirty="0">
                <a:solidFill>
                  <a:srgbClr val="FFFFFF"/>
                </a:solidFill>
                <a:latin typeface="Times New Roman"/>
                <a:cs typeface="Times New Roman"/>
              </a:rPr>
              <a:t> </a:t>
            </a:r>
            <a:r>
              <a:rPr sz="1200" b="1" dirty="0">
                <a:solidFill>
                  <a:srgbClr val="FFFFFF"/>
                </a:solidFill>
                <a:latin typeface="Times New Roman"/>
                <a:cs typeface="Times New Roman"/>
              </a:rPr>
              <a:t>/</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4 H</a:t>
            </a:r>
            <a:r>
              <a:rPr sz="1200" b="1" spc="5" dirty="0">
                <a:solidFill>
                  <a:srgbClr val="FFFFFF"/>
                </a:solidFill>
                <a:latin typeface="Times New Roman"/>
                <a:cs typeface="Times New Roman"/>
              </a:rPr>
              <a:t> </a:t>
            </a:r>
            <a:r>
              <a:rPr sz="1200" b="1" dirty="0">
                <a:solidFill>
                  <a:srgbClr val="FFFFFF"/>
                </a:solidFill>
                <a:latin typeface="Times New Roman"/>
                <a:cs typeface="Times New Roman"/>
              </a:rPr>
              <a:t>R</a:t>
            </a:r>
            <a:r>
              <a:rPr sz="1200" b="1" spc="-20" dirty="0">
                <a:solidFill>
                  <a:srgbClr val="FFFFFF"/>
                </a:solidFill>
                <a:latin typeface="Times New Roman"/>
                <a:cs typeface="Times New Roman"/>
              </a:rPr>
              <a:t> </a:t>
            </a:r>
            <a:r>
              <a:rPr sz="1200" b="1" spc="-50" dirty="0">
                <a:solidFill>
                  <a:srgbClr val="FFFFFF"/>
                </a:solidFill>
                <a:latin typeface="Times New Roman"/>
                <a:cs typeface="Times New Roman"/>
              </a:rPr>
              <a:t>E</a:t>
            </a:r>
            <a:endParaRPr sz="1200">
              <a:latin typeface="Times New Roman"/>
              <a:cs typeface="Times New Roman"/>
            </a:endParaRPr>
          </a:p>
        </p:txBody>
      </p:sp>
      <p:pic>
        <p:nvPicPr>
          <p:cNvPr id="57" name="object 57"/>
          <p:cNvPicPr/>
          <p:nvPr/>
        </p:nvPicPr>
        <p:blipFill>
          <a:blip r:embed="rId3" cstate="print"/>
          <a:stretch>
            <a:fillRect/>
          </a:stretch>
        </p:blipFill>
        <p:spPr>
          <a:xfrm>
            <a:off x="9130665" y="2260345"/>
            <a:ext cx="76200" cy="207263"/>
          </a:xfrm>
          <a:prstGeom prst="rect">
            <a:avLst/>
          </a:prstGeom>
        </p:spPr>
      </p:pic>
      <p:sp>
        <p:nvSpPr>
          <p:cNvPr id="58" name="object 58"/>
          <p:cNvSpPr txBox="1"/>
          <p:nvPr/>
        </p:nvSpPr>
        <p:spPr>
          <a:xfrm>
            <a:off x="8312404" y="2915424"/>
            <a:ext cx="1758314" cy="300355"/>
          </a:xfrm>
          <a:prstGeom prst="rect">
            <a:avLst/>
          </a:prstGeom>
          <a:ln w="28575">
            <a:solidFill>
              <a:srgbClr val="000000"/>
            </a:solidFill>
          </a:ln>
        </p:spPr>
        <p:txBody>
          <a:bodyPr vert="horz" wrap="square" lIns="0" tIns="53340" rIns="0" bIns="0" rtlCol="0">
            <a:spAutoFit/>
          </a:bodyPr>
          <a:lstStyle/>
          <a:p>
            <a:pPr marL="213995">
              <a:lnSpc>
                <a:spcPct val="100000"/>
              </a:lnSpc>
              <a:spcBef>
                <a:spcPts val="420"/>
              </a:spcBef>
            </a:pPr>
            <a:r>
              <a:rPr sz="1200" b="1" spc="-20" dirty="0">
                <a:latin typeface="Times New Roman"/>
                <a:cs typeface="Times New Roman"/>
              </a:rPr>
              <a:t>Test</a:t>
            </a:r>
            <a:r>
              <a:rPr sz="1200" b="1" spc="-25" dirty="0">
                <a:latin typeface="Times New Roman"/>
                <a:cs typeface="Times New Roman"/>
              </a:rPr>
              <a:t> </a:t>
            </a:r>
            <a:r>
              <a:rPr sz="1200" b="1" dirty="0">
                <a:latin typeface="Times New Roman"/>
                <a:cs typeface="Times New Roman"/>
              </a:rPr>
              <a:t>for</a:t>
            </a:r>
            <a:r>
              <a:rPr sz="1200" b="1" spc="-45" dirty="0">
                <a:latin typeface="Times New Roman"/>
                <a:cs typeface="Times New Roman"/>
              </a:rPr>
              <a:t> </a:t>
            </a:r>
            <a:r>
              <a:rPr sz="1200" b="1" dirty="0">
                <a:latin typeface="Times New Roman"/>
                <a:cs typeface="Times New Roman"/>
              </a:rPr>
              <a:t>H</a:t>
            </a:r>
            <a:r>
              <a:rPr sz="1200" b="1" spc="-15" dirty="0">
                <a:latin typeface="Times New Roman"/>
                <a:cs typeface="Times New Roman"/>
              </a:rPr>
              <a:t> </a:t>
            </a:r>
            <a:r>
              <a:rPr sz="1200" b="1" spc="-10" dirty="0">
                <a:latin typeface="Times New Roman"/>
                <a:cs typeface="Times New Roman"/>
              </a:rPr>
              <a:t>resistance</a:t>
            </a:r>
            <a:endParaRPr sz="1200">
              <a:latin typeface="Times New Roman"/>
              <a:cs typeface="Times New Roman"/>
            </a:endParaRPr>
          </a:p>
        </p:txBody>
      </p:sp>
      <p:sp>
        <p:nvSpPr>
          <p:cNvPr id="59" name="object 59"/>
          <p:cNvSpPr/>
          <p:nvPr/>
        </p:nvSpPr>
        <p:spPr>
          <a:xfrm>
            <a:off x="7867269" y="3365119"/>
            <a:ext cx="3305810" cy="2798445"/>
          </a:xfrm>
          <a:custGeom>
            <a:avLst/>
            <a:gdLst/>
            <a:ahLst/>
            <a:cxnLst/>
            <a:rect l="l" t="t" r="r" b="b"/>
            <a:pathLst>
              <a:path w="3305809" h="2798445">
                <a:moveTo>
                  <a:pt x="76200" y="178816"/>
                </a:moveTo>
                <a:lnTo>
                  <a:pt x="50723" y="178485"/>
                </a:lnTo>
                <a:lnTo>
                  <a:pt x="53340" y="381"/>
                </a:lnTo>
                <a:lnTo>
                  <a:pt x="27940" y="0"/>
                </a:lnTo>
                <a:lnTo>
                  <a:pt x="25450" y="177812"/>
                </a:lnTo>
                <a:lnTo>
                  <a:pt x="25450" y="178142"/>
                </a:lnTo>
                <a:lnTo>
                  <a:pt x="0" y="177812"/>
                </a:lnTo>
                <a:lnTo>
                  <a:pt x="36957" y="254508"/>
                </a:lnTo>
                <a:lnTo>
                  <a:pt x="69811" y="191135"/>
                </a:lnTo>
                <a:lnTo>
                  <a:pt x="76200" y="178816"/>
                </a:lnTo>
                <a:close/>
              </a:path>
              <a:path w="3305809" h="2798445">
                <a:moveTo>
                  <a:pt x="3080385" y="204863"/>
                </a:moveTo>
                <a:lnTo>
                  <a:pt x="3054908" y="204520"/>
                </a:lnTo>
                <a:lnTo>
                  <a:pt x="3057525" y="26416"/>
                </a:lnTo>
                <a:lnTo>
                  <a:pt x="3032125" y="26035"/>
                </a:lnTo>
                <a:lnTo>
                  <a:pt x="3029635" y="203835"/>
                </a:lnTo>
                <a:lnTo>
                  <a:pt x="3029635" y="204177"/>
                </a:lnTo>
                <a:lnTo>
                  <a:pt x="3004185" y="203835"/>
                </a:lnTo>
                <a:lnTo>
                  <a:pt x="3041142" y="280543"/>
                </a:lnTo>
                <a:lnTo>
                  <a:pt x="3073920" y="217297"/>
                </a:lnTo>
                <a:lnTo>
                  <a:pt x="3080385" y="204863"/>
                </a:lnTo>
                <a:close/>
              </a:path>
              <a:path w="3305809" h="2798445">
                <a:moveTo>
                  <a:pt x="3305479" y="2721940"/>
                </a:moveTo>
                <a:lnTo>
                  <a:pt x="3280130" y="2721940"/>
                </a:lnTo>
                <a:lnTo>
                  <a:pt x="3280156" y="2734589"/>
                </a:lnTo>
                <a:lnTo>
                  <a:pt x="3275584" y="466852"/>
                </a:lnTo>
                <a:lnTo>
                  <a:pt x="3250184" y="466852"/>
                </a:lnTo>
                <a:lnTo>
                  <a:pt x="3254718" y="2721940"/>
                </a:lnTo>
                <a:lnTo>
                  <a:pt x="3229356" y="2721940"/>
                </a:lnTo>
                <a:lnTo>
                  <a:pt x="3267583" y="2798064"/>
                </a:lnTo>
                <a:lnTo>
                  <a:pt x="3299180" y="2734589"/>
                </a:lnTo>
                <a:lnTo>
                  <a:pt x="3305479" y="2721940"/>
                </a:lnTo>
                <a:close/>
              </a:path>
            </a:pathLst>
          </a:custGeom>
          <a:solidFill>
            <a:srgbClr val="000000"/>
          </a:solidFill>
        </p:spPr>
        <p:txBody>
          <a:bodyPr wrap="square" lIns="0" tIns="0" rIns="0" bIns="0" rtlCol="0"/>
          <a:lstStyle/>
          <a:p>
            <a:endParaRPr/>
          </a:p>
        </p:txBody>
      </p:sp>
      <p:sp>
        <p:nvSpPr>
          <p:cNvPr id="60" name="object 60"/>
          <p:cNvSpPr txBox="1"/>
          <p:nvPr/>
        </p:nvSpPr>
        <p:spPr>
          <a:xfrm>
            <a:off x="8882760" y="6221425"/>
            <a:ext cx="1478915" cy="436880"/>
          </a:xfrm>
          <a:prstGeom prst="rect">
            <a:avLst/>
          </a:prstGeom>
          <a:solidFill>
            <a:srgbClr val="FF6600"/>
          </a:solidFill>
          <a:ln w="28575">
            <a:solidFill>
              <a:srgbClr val="000000"/>
            </a:solidFill>
          </a:ln>
        </p:spPr>
        <p:txBody>
          <a:bodyPr vert="horz" wrap="square" lIns="0" tIns="31750" rIns="0" bIns="0" rtlCol="0">
            <a:spAutoFit/>
          </a:bodyPr>
          <a:lstStyle/>
          <a:p>
            <a:pPr marL="110489" marR="100965" indent="20955">
              <a:lnSpc>
                <a:spcPct val="100000"/>
              </a:lnSpc>
              <a:spcBef>
                <a:spcPts val="250"/>
              </a:spcBef>
            </a:pPr>
            <a:r>
              <a:rPr sz="1200" b="1" dirty="0">
                <a:solidFill>
                  <a:srgbClr val="FFFFFF"/>
                </a:solidFill>
                <a:latin typeface="Times New Roman"/>
                <a:cs typeface="Times New Roman"/>
              </a:rPr>
              <a:t>Person</a:t>
            </a:r>
            <a:r>
              <a:rPr sz="1200" b="1" spc="-20" dirty="0">
                <a:solidFill>
                  <a:srgbClr val="FFFFFF"/>
                </a:solidFill>
                <a:latin typeface="Times New Roman"/>
                <a:cs typeface="Times New Roman"/>
              </a:rPr>
              <a:t> </a:t>
            </a:r>
            <a:r>
              <a:rPr sz="1200" b="1" spc="-10" dirty="0">
                <a:solidFill>
                  <a:srgbClr val="FFFFFF"/>
                </a:solidFill>
                <a:latin typeface="Times New Roman"/>
                <a:cs typeface="Times New Roman"/>
              </a:rPr>
              <a:t>Improving, </a:t>
            </a:r>
            <a:r>
              <a:rPr sz="1200" b="1" dirty="0">
                <a:solidFill>
                  <a:srgbClr val="FFFFFF"/>
                </a:solidFill>
                <a:latin typeface="Times New Roman"/>
                <a:cs typeface="Times New Roman"/>
              </a:rPr>
              <a:t>complete</a:t>
            </a:r>
            <a:r>
              <a:rPr sz="1200" b="1" spc="-45" dirty="0">
                <a:solidFill>
                  <a:srgbClr val="FFFFFF"/>
                </a:solidFill>
                <a:latin typeface="Times New Roman"/>
                <a:cs typeface="Times New Roman"/>
              </a:rPr>
              <a:t> </a:t>
            </a:r>
            <a:r>
              <a:rPr sz="1200" b="1" spc="-10" dirty="0">
                <a:solidFill>
                  <a:srgbClr val="FFFFFF"/>
                </a:solidFill>
                <a:latin typeface="Times New Roman"/>
                <a:cs typeface="Times New Roman"/>
              </a:rPr>
              <a:t>treatment</a:t>
            </a:r>
            <a:endParaRPr sz="1200">
              <a:latin typeface="Times New Roman"/>
              <a:cs typeface="Times New Roman"/>
            </a:endParaRPr>
          </a:p>
        </p:txBody>
      </p:sp>
      <p:sp>
        <p:nvSpPr>
          <p:cNvPr id="61" name="object 61"/>
          <p:cNvSpPr txBox="1"/>
          <p:nvPr/>
        </p:nvSpPr>
        <p:spPr>
          <a:xfrm>
            <a:off x="5789929" y="5835148"/>
            <a:ext cx="2980055" cy="961390"/>
          </a:xfrm>
          <a:prstGeom prst="rect">
            <a:avLst/>
          </a:prstGeom>
          <a:ln w="12700">
            <a:solidFill>
              <a:srgbClr val="000000"/>
            </a:solidFill>
          </a:ln>
        </p:spPr>
        <p:txBody>
          <a:bodyPr vert="horz" wrap="square" lIns="0" tIns="19685" rIns="0" bIns="0" rtlCol="0">
            <a:spAutoFit/>
          </a:bodyPr>
          <a:lstStyle/>
          <a:p>
            <a:pPr marL="92075" marR="265430">
              <a:lnSpc>
                <a:spcPct val="100000"/>
              </a:lnSpc>
              <a:spcBef>
                <a:spcPts val="155"/>
              </a:spcBef>
            </a:pPr>
            <a:r>
              <a:rPr sz="1200" b="1" dirty="0">
                <a:latin typeface="Times New Roman"/>
                <a:cs typeface="Times New Roman"/>
              </a:rPr>
              <a:t>Still</a:t>
            </a:r>
            <a:r>
              <a:rPr sz="1200" b="1" spc="-35" dirty="0">
                <a:latin typeface="Times New Roman"/>
                <a:cs typeface="Times New Roman"/>
              </a:rPr>
              <a:t> </a:t>
            </a:r>
            <a:r>
              <a:rPr sz="1200" b="1" dirty="0">
                <a:latin typeface="Times New Roman"/>
                <a:cs typeface="Times New Roman"/>
              </a:rPr>
              <a:t>clinical</a:t>
            </a:r>
            <a:r>
              <a:rPr sz="1200" b="1" spc="-25" dirty="0">
                <a:latin typeface="Times New Roman"/>
                <a:cs typeface="Times New Roman"/>
              </a:rPr>
              <a:t> </a:t>
            </a:r>
            <a:r>
              <a:rPr sz="1200" b="1" dirty="0">
                <a:latin typeface="Times New Roman"/>
                <a:cs typeface="Times New Roman"/>
              </a:rPr>
              <a:t>deterioration,</a:t>
            </a:r>
            <a:r>
              <a:rPr sz="1200" b="1" spc="-5" dirty="0">
                <a:latin typeface="Times New Roman"/>
                <a:cs typeface="Times New Roman"/>
              </a:rPr>
              <a:t> </a:t>
            </a:r>
            <a:r>
              <a:rPr sz="1200" b="1" dirty="0">
                <a:latin typeface="Times New Roman"/>
                <a:cs typeface="Times New Roman"/>
              </a:rPr>
              <a:t>test</a:t>
            </a:r>
            <a:r>
              <a:rPr sz="1200" b="1" spc="-30" dirty="0">
                <a:latin typeface="Times New Roman"/>
                <a:cs typeface="Times New Roman"/>
              </a:rPr>
              <a:t> </a:t>
            </a:r>
            <a:r>
              <a:rPr sz="1200" b="1" spc="-25" dirty="0">
                <a:latin typeface="Times New Roman"/>
                <a:cs typeface="Times New Roman"/>
              </a:rPr>
              <a:t>for </a:t>
            </a:r>
            <a:r>
              <a:rPr sz="1200" b="1" dirty="0">
                <a:latin typeface="Times New Roman"/>
                <a:cs typeface="Times New Roman"/>
              </a:rPr>
              <a:t>resistance</a:t>
            </a:r>
            <a:r>
              <a:rPr sz="1200" b="1" spc="-45" dirty="0">
                <a:latin typeface="Times New Roman"/>
                <a:cs typeface="Times New Roman"/>
              </a:rPr>
              <a:t> </a:t>
            </a:r>
            <a:r>
              <a:rPr sz="1200" b="1" dirty="0">
                <a:latin typeface="Times New Roman"/>
                <a:cs typeface="Times New Roman"/>
              </a:rPr>
              <a:t>amplification+</a:t>
            </a:r>
            <a:r>
              <a:rPr sz="1200" b="1" spc="-45" dirty="0">
                <a:latin typeface="Times New Roman"/>
                <a:cs typeface="Times New Roman"/>
              </a:rPr>
              <a:t> </a:t>
            </a:r>
            <a:r>
              <a:rPr sz="1200" b="1" spc="-10" dirty="0">
                <a:latin typeface="Times New Roman"/>
                <a:cs typeface="Times New Roman"/>
              </a:rPr>
              <a:t>SSLPA/</a:t>
            </a:r>
            <a:r>
              <a:rPr sz="1200" b="1" spc="-65" dirty="0">
                <a:latin typeface="Times New Roman"/>
                <a:cs typeface="Times New Roman"/>
              </a:rPr>
              <a:t> </a:t>
            </a:r>
            <a:r>
              <a:rPr sz="1200" b="1" spc="-10" dirty="0">
                <a:latin typeface="Times New Roman"/>
                <a:cs typeface="Times New Roman"/>
              </a:rPr>
              <a:t>follow </a:t>
            </a:r>
            <a:r>
              <a:rPr sz="1200" b="1" spc="-25" dirty="0">
                <a:latin typeface="Times New Roman"/>
                <a:cs typeface="Times New Roman"/>
              </a:rPr>
              <a:t>up-</a:t>
            </a:r>
            <a:endParaRPr sz="1200">
              <a:latin typeface="Times New Roman"/>
              <a:cs typeface="Times New Roman"/>
            </a:endParaRPr>
          </a:p>
          <a:p>
            <a:pPr marL="320040" indent="-227965">
              <a:lnSpc>
                <a:spcPct val="100000"/>
              </a:lnSpc>
              <a:buAutoNum type="alphaLcParenR"/>
              <a:tabLst>
                <a:tab pos="320040" algn="l"/>
              </a:tabLst>
            </a:pPr>
            <a:r>
              <a:rPr sz="1200" b="1" dirty="0">
                <a:latin typeface="Times New Roman"/>
                <a:cs typeface="Times New Roman"/>
              </a:rPr>
              <a:t>RR</a:t>
            </a:r>
            <a:r>
              <a:rPr sz="1200" b="1" spc="-25" dirty="0">
                <a:latin typeface="Times New Roman"/>
                <a:cs typeface="Times New Roman"/>
              </a:rPr>
              <a:t> </a:t>
            </a:r>
            <a:r>
              <a:rPr sz="1200" b="1" dirty="0">
                <a:latin typeface="Times New Roman"/>
                <a:cs typeface="Times New Roman"/>
              </a:rPr>
              <a:t>detected- MDR</a:t>
            </a:r>
            <a:r>
              <a:rPr sz="1200" b="1" spc="-40" dirty="0">
                <a:latin typeface="Times New Roman"/>
                <a:cs typeface="Times New Roman"/>
              </a:rPr>
              <a:t> </a:t>
            </a:r>
            <a:r>
              <a:rPr sz="1200" b="1" dirty="0">
                <a:latin typeface="Times New Roman"/>
                <a:cs typeface="Times New Roman"/>
              </a:rPr>
              <a:t>TB</a:t>
            </a:r>
            <a:r>
              <a:rPr sz="1200" b="1" spc="-25" dirty="0">
                <a:latin typeface="Times New Roman"/>
                <a:cs typeface="Times New Roman"/>
              </a:rPr>
              <a:t> </a:t>
            </a:r>
            <a:r>
              <a:rPr sz="1200" b="1" spc="-35" dirty="0">
                <a:latin typeface="Times New Roman"/>
                <a:cs typeface="Times New Roman"/>
              </a:rPr>
              <a:t>or</a:t>
            </a:r>
            <a:endParaRPr sz="1200">
              <a:latin typeface="Times New Roman"/>
              <a:cs typeface="Times New Roman"/>
            </a:endParaRPr>
          </a:p>
          <a:p>
            <a:pPr marL="320040" indent="-227965">
              <a:lnSpc>
                <a:spcPct val="100000"/>
              </a:lnSpc>
              <a:buAutoNum type="alphaLcParenR"/>
              <a:tabLst>
                <a:tab pos="320040" algn="l"/>
              </a:tabLst>
            </a:pPr>
            <a:r>
              <a:rPr sz="1200" b="1" dirty="0">
                <a:latin typeface="Times New Roman"/>
                <a:cs typeface="Times New Roman"/>
              </a:rPr>
              <a:t>RR</a:t>
            </a:r>
            <a:r>
              <a:rPr sz="1200" b="1" spc="-40" dirty="0">
                <a:latin typeface="Times New Roman"/>
                <a:cs typeface="Times New Roman"/>
              </a:rPr>
              <a:t> </a:t>
            </a:r>
            <a:r>
              <a:rPr sz="1200" b="1" dirty="0">
                <a:latin typeface="Times New Roman"/>
                <a:cs typeface="Times New Roman"/>
              </a:rPr>
              <a:t>not</a:t>
            </a:r>
            <a:r>
              <a:rPr sz="1200" b="1" spc="-50" dirty="0">
                <a:latin typeface="Times New Roman"/>
                <a:cs typeface="Times New Roman"/>
              </a:rPr>
              <a:t> </a:t>
            </a:r>
            <a:r>
              <a:rPr sz="1200" b="1" dirty="0">
                <a:latin typeface="Times New Roman"/>
                <a:cs typeface="Times New Roman"/>
              </a:rPr>
              <a:t>detected-</a:t>
            </a:r>
            <a:r>
              <a:rPr sz="1200" b="1" spc="-5" dirty="0">
                <a:latin typeface="Times New Roman"/>
                <a:cs typeface="Times New Roman"/>
              </a:rPr>
              <a:t> </a:t>
            </a:r>
            <a:r>
              <a:rPr sz="1200" b="1" dirty="0">
                <a:latin typeface="Times New Roman"/>
                <a:cs typeface="Times New Roman"/>
              </a:rPr>
              <a:t>Probable</a:t>
            </a:r>
            <a:r>
              <a:rPr sz="1200" b="1" spc="-15" dirty="0">
                <a:latin typeface="Times New Roman"/>
                <a:cs typeface="Times New Roman"/>
              </a:rPr>
              <a:t> </a:t>
            </a:r>
            <a:r>
              <a:rPr sz="1200" b="1" dirty="0">
                <a:latin typeface="Times New Roman"/>
                <a:cs typeface="Times New Roman"/>
              </a:rPr>
              <a:t>MDR</a:t>
            </a:r>
            <a:r>
              <a:rPr sz="1200" b="1" spc="-60" dirty="0">
                <a:latin typeface="Times New Roman"/>
                <a:cs typeface="Times New Roman"/>
              </a:rPr>
              <a:t> </a:t>
            </a:r>
            <a:r>
              <a:rPr sz="1200" b="1" spc="-25" dirty="0">
                <a:latin typeface="Times New Roman"/>
                <a:cs typeface="Times New Roman"/>
              </a:rPr>
              <a:t>TB</a:t>
            </a:r>
            <a:endParaRPr sz="1200">
              <a:latin typeface="Times New Roman"/>
              <a:cs typeface="Times New Roman"/>
            </a:endParaRPr>
          </a:p>
        </p:txBody>
      </p:sp>
      <p:sp>
        <p:nvSpPr>
          <p:cNvPr id="62" name="object 62"/>
          <p:cNvSpPr/>
          <p:nvPr/>
        </p:nvSpPr>
        <p:spPr>
          <a:xfrm>
            <a:off x="1120952" y="2857372"/>
            <a:ext cx="4441190" cy="930275"/>
          </a:xfrm>
          <a:custGeom>
            <a:avLst/>
            <a:gdLst/>
            <a:ahLst/>
            <a:cxnLst/>
            <a:rect l="l" t="t" r="r" b="b"/>
            <a:pathLst>
              <a:path w="4441190" h="930275">
                <a:moveTo>
                  <a:pt x="76200" y="854075"/>
                </a:moveTo>
                <a:lnTo>
                  <a:pt x="50800" y="854075"/>
                </a:lnTo>
                <a:lnTo>
                  <a:pt x="50800" y="0"/>
                </a:lnTo>
                <a:lnTo>
                  <a:pt x="25400" y="0"/>
                </a:lnTo>
                <a:lnTo>
                  <a:pt x="25400" y="854075"/>
                </a:lnTo>
                <a:lnTo>
                  <a:pt x="0" y="854075"/>
                </a:lnTo>
                <a:lnTo>
                  <a:pt x="38100" y="930275"/>
                </a:lnTo>
                <a:lnTo>
                  <a:pt x="69850" y="866775"/>
                </a:lnTo>
                <a:lnTo>
                  <a:pt x="76200" y="854075"/>
                </a:lnTo>
                <a:close/>
              </a:path>
              <a:path w="4441190" h="930275">
                <a:moveTo>
                  <a:pt x="3986987" y="459613"/>
                </a:moveTo>
                <a:lnTo>
                  <a:pt x="3909898" y="496062"/>
                </a:lnTo>
                <a:lnTo>
                  <a:pt x="3985336" y="535813"/>
                </a:lnTo>
                <a:lnTo>
                  <a:pt x="3985882" y="510413"/>
                </a:lnTo>
                <a:lnTo>
                  <a:pt x="3986428" y="485013"/>
                </a:lnTo>
                <a:lnTo>
                  <a:pt x="3986441" y="484759"/>
                </a:lnTo>
                <a:lnTo>
                  <a:pt x="3986987" y="459613"/>
                </a:lnTo>
                <a:close/>
              </a:path>
              <a:path w="4441190" h="930275">
                <a:moveTo>
                  <a:pt x="4034739" y="486156"/>
                </a:moveTo>
                <a:lnTo>
                  <a:pt x="4009466" y="485521"/>
                </a:lnTo>
                <a:lnTo>
                  <a:pt x="4008831" y="510921"/>
                </a:lnTo>
                <a:lnTo>
                  <a:pt x="4034231" y="511556"/>
                </a:lnTo>
                <a:lnTo>
                  <a:pt x="4034739" y="486156"/>
                </a:lnTo>
                <a:close/>
              </a:path>
              <a:path w="4441190" h="930275">
                <a:moveTo>
                  <a:pt x="4085539" y="487299"/>
                </a:moveTo>
                <a:lnTo>
                  <a:pt x="4060139" y="486664"/>
                </a:lnTo>
                <a:lnTo>
                  <a:pt x="4059631" y="512064"/>
                </a:lnTo>
                <a:lnTo>
                  <a:pt x="4085031" y="512699"/>
                </a:lnTo>
                <a:lnTo>
                  <a:pt x="4085539" y="487299"/>
                </a:lnTo>
                <a:close/>
              </a:path>
              <a:path w="4441190" h="930275">
                <a:moveTo>
                  <a:pt x="4136339" y="488442"/>
                </a:moveTo>
                <a:lnTo>
                  <a:pt x="4110939" y="487807"/>
                </a:lnTo>
                <a:lnTo>
                  <a:pt x="4110431" y="513207"/>
                </a:lnTo>
                <a:lnTo>
                  <a:pt x="4135831" y="513842"/>
                </a:lnTo>
                <a:lnTo>
                  <a:pt x="4136339" y="488442"/>
                </a:lnTo>
                <a:close/>
              </a:path>
              <a:path w="4441190" h="930275">
                <a:moveTo>
                  <a:pt x="4187139" y="489585"/>
                </a:moveTo>
                <a:lnTo>
                  <a:pt x="4161739" y="488950"/>
                </a:lnTo>
                <a:lnTo>
                  <a:pt x="4161231" y="514350"/>
                </a:lnTo>
                <a:lnTo>
                  <a:pt x="4186631" y="514985"/>
                </a:lnTo>
                <a:lnTo>
                  <a:pt x="4187139" y="489585"/>
                </a:lnTo>
                <a:close/>
              </a:path>
              <a:path w="4441190" h="930275">
                <a:moveTo>
                  <a:pt x="4237939" y="490728"/>
                </a:moveTo>
                <a:lnTo>
                  <a:pt x="4212539" y="490093"/>
                </a:lnTo>
                <a:lnTo>
                  <a:pt x="4212031" y="515493"/>
                </a:lnTo>
                <a:lnTo>
                  <a:pt x="4237431" y="516001"/>
                </a:lnTo>
                <a:lnTo>
                  <a:pt x="4237939" y="490728"/>
                </a:lnTo>
                <a:close/>
              </a:path>
              <a:path w="4441190" h="930275">
                <a:moveTo>
                  <a:pt x="4288739" y="491744"/>
                </a:moveTo>
                <a:lnTo>
                  <a:pt x="4263339" y="491236"/>
                </a:lnTo>
                <a:lnTo>
                  <a:pt x="4262831" y="516636"/>
                </a:lnTo>
                <a:lnTo>
                  <a:pt x="4288231" y="517144"/>
                </a:lnTo>
                <a:lnTo>
                  <a:pt x="4288739" y="491744"/>
                </a:lnTo>
                <a:close/>
              </a:path>
              <a:path w="4441190" h="930275">
                <a:moveTo>
                  <a:pt x="4339539" y="492887"/>
                </a:moveTo>
                <a:lnTo>
                  <a:pt x="4314139" y="492379"/>
                </a:lnTo>
                <a:lnTo>
                  <a:pt x="4313504" y="517779"/>
                </a:lnTo>
                <a:lnTo>
                  <a:pt x="4338904" y="518287"/>
                </a:lnTo>
                <a:lnTo>
                  <a:pt x="4339539" y="492887"/>
                </a:lnTo>
                <a:close/>
              </a:path>
              <a:path w="4441190" h="930275">
                <a:moveTo>
                  <a:pt x="4390339" y="494030"/>
                </a:moveTo>
                <a:lnTo>
                  <a:pt x="4364939" y="493522"/>
                </a:lnTo>
                <a:lnTo>
                  <a:pt x="4364304" y="518922"/>
                </a:lnTo>
                <a:lnTo>
                  <a:pt x="4389704" y="519430"/>
                </a:lnTo>
                <a:lnTo>
                  <a:pt x="4390339" y="494030"/>
                </a:lnTo>
                <a:close/>
              </a:path>
              <a:path w="4441190" h="930275">
                <a:moveTo>
                  <a:pt x="4441139" y="495173"/>
                </a:moveTo>
                <a:lnTo>
                  <a:pt x="4415739" y="494665"/>
                </a:lnTo>
                <a:lnTo>
                  <a:pt x="4415104" y="520065"/>
                </a:lnTo>
                <a:lnTo>
                  <a:pt x="4440504" y="520573"/>
                </a:lnTo>
                <a:lnTo>
                  <a:pt x="4441139" y="495173"/>
                </a:lnTo>
                <a:close/>
              </a:path>
            </a:pathLst>
          </a:custGeom>
          <a:solidFill>
            <a:srgbClr val="000000"/>
          </a:solidFill>
        </p:spPr>
        <p:txBody>
          <a:bodyPr wrap="square" lIns="0" tIns="0" rIns="0" bIns="0" rtlCol="0"/>
          <a:lstStyle/>
          <a:p>
            <a:endParaRPr/>
          </a:p>
        </p:txBody>
      </p:sp>
      <p:sp>
        <p:nvSpPr>
          <p:cNvPr id="63" name="object 63"/>
          <p:cNvSpPr txBox="1"/>
          <p:nvPr/>
        </p:nvSpPr>
        <p:spPr>
          <a:xfrm>
            <a:off x="3274821" y="2602484"/>
            <a:ext cx="502284"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≥14</a:t>
            </a:r>
            <a:r>
              <a:rPr sz="1200" b="1" spc="-20" dirty="0">
                <a:latin typeface="Times New Roman"/>
                <a:cs typeface="Times New Roman"/>
              </a:rPr>
              <a:t> </a:t>
            </a:r>
            <a:r>
              <a:rPr sz="1200" b="1" spc="-25" dirty="0">
                <a:latin typeface="Times New Roman"/>
                <a:cs typeface="Times New Roman"/>
              </a:rPr>
              <a:t>yrs</a:t>
            </a:r>
            <a:endParaRPr sz="1200">
              <a:latin typeface="Times New Roman"/>
              <a:cs typeface="Times New Roman"/>
            </a:endParaRPr>
          </a:p>
        </p:txBody>
      </p:sp>
      <p:sp>
        <p:nvSpPr>
          <p:cNvPr id="64" name="object 64"/>
          <p:cNvSpPr txBox="1"/>
          <p:nvPr/>
        </p:nvSpPr>
        <p:spPr>
          <a:xfrm>
            <a:off x="1652397" y="2578734"/>
            <a:ext cx="505459"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&lt;14</a:t>
            </a:r>
            <a:r>
              <a:rPr sz="1200" b="1" spc="-10" dirty="0">
                <a:latin typeface="Times New Roman"/>
                <a:cs typeface="Times New Roman"/>
              </a:rPr>
              <a:t> </a:t>
            </a:r>
            <a:r>
              <a:rPr sz="1200" b="1" spc="-25" dirty="0">
                <a:latin typeface="Times New Roman"/>
                <a:cs typeface="Times New Roman"/>
              </a:rPr>
              <a:t>yrs</a:t>
            </a:r>
            <a:endParaRPr sz="1200">
              <a:latin typeface="Times New Roman"/>
              <a:cs typeface="Times New Roman"/>
            </a:endParaRPr>
          </a:p>
        </p:txBody>
      </p:sp>
      <p:sp>
        <p:nvSpPr>
          <p:cNvPr id="65" name="object 65"/>
          <p:cNvSpPr/>
          <p:nvPr/>
        </p:nvSpPr>
        <p:spPr>
          <a:xfrm>
            <a:off x="12037441" y="958469"/>
            <a:ext cx="76835" cy="5274310"/>
          </a:xfrm>
          <a:custGeom>
            <a:avLst/>
            <a:gdLst/>
            <a:ahLst/>
            <a:cxnLst/>
            <a:rect l="l" t="t" r="r" b="b"/>
            <a:pathLst>
              <a:path w="76834" h="5274310">
                <a:moveTo>
                  <a:pt x="57403" y="5248414"/>
                </a:moveTo>
                <a:lnTo>
                  <a:pt x="32003" y="5248414"/>
                </a:lnTo>
                <a:lnTo>
                  <a:pt x="32003" y="5273814"/>
                </a:lnTo>
                <a:lnTo>
                  <a:pt x="57403" y="5273814"/>
                </a:lnTo>
                <a:lnTo>
                  <a:pt x="57403" y="5248414"/>
                </a:lnTo>
                <a:close/>
              </a:path>
              <a:path w="76834" h="5274310">
                <a:moveTo>
                  <a:pt x="57276" y="5197614"/>
                </a:moveTo>
                <a:lnTo>
                  <a:pt x="31876" y="5197614"/>
                </a:lnTo>
                <a:lnTo>
                  <a:pt x="31876" y="5223014"/>
                </a:lnTo>
                <a:lnTo>
                  <a:pt x="57276" y="5223014"/>
                </a:lnTo>
                <a:lnTo>
                  <a:pt x="57276" y="5197614"/>
                </a:lnTo>
                <a:close/>
              </a:path>
              <a:path w="76834" h="5274310">
                <a:moveTo>
                  <a:pt x="57276" y="5146814"/>
                </a:moveTo>
                <a:lnTo>
                  <a:pt x="31876" y="5146814"/>
                </a:lnTo>
                <a:lnTo>
                  <a:pt x="31876" y="5172214"/>
                </a:lnTo>
                <a:lnTo>
                  <a:pt x="57276" y="5172214"/>
                </a:lnTo>
                <a:lnTo>
                  <a:pt x="57276" y="5146814"/>
                </a:lnTo>
                <a:close/>
              </a:path>
              <a:path w="76834" h="5274310">
                <a:moveTo>
                  <a:pt x="57150" y="5096014"/>
                </a:moveTo>
                <a:lnTo>
                  <a:pt x="31750" y="5096014"/>
                </a:lnTo>
                <a:lnTo>
                  <a:pt x="31750" y="5121414"/>
                </a:lnTo>
                <a:lnTo>
                  <a:pt x="57150" y="5121414"/>
                </a:lnTo>
                <a:lnTo>
                  <a:pt x="57150" y="5096014"/>
                </a:lnTo>
                <a:close/>
              </a:path>
              <a:path w="76834" h="5274310">
                <a:moveTo>
                  <a:pt x="57150" y="5045214"/>
                </a:moveTo>
                <a:lnTo>
                  <a:pt x="31750" y="5045214"/>
                </a:lnTo>
                <a:lnTo>
                  <a:pt x="31750" y="5070614"/>
                </a:lnTo>
                <a:lnTo>
                  <a:pt x="57150" y="5070614"/>
                </a:lnTo>
                <a:lnTo>
                  <a:pt x="57150" y="5045214"/>
                </a:lnTo>
                <a:close/>
              </a:path>
              <a:path w="76834" h="5274310">
                <a:moveTo>
                  <a:pt x="57023" y="4994414"/>
                </a:moveTo>
                <a:lnTo>
                  <a:pt x="31623" y="4994414"/>
                </a:lnTo>
                <a:lnTo>
                  <a:pt x="31623" y="5019814"/>
                </a:lnTo>
                <a:lnTo>
                  <a:pt x="57023" y="5019814"/>
                </a:lnTo>
                <a:lnTo>
                  <a:pt x="57023" y="4994414"/>
                </a:lnTo>
                <a:close/>
              </a:path>
              <a:path w="76834" h="5274310">
                <a:moveTo>
                  <a:pt x="57023" y="4943614"/>
                </a:moveTo>
                <a:lnTo>
                  <a:pt x="31623" y="4943614"/>
                </a:lnTo>
                <a:lnTo>
                  <a:pt x="31623" y="4969014"/>
                </a:lnTo>
                <a:lnTo>
                  <a:pt x="57023" y="4969014"/>
                </a:lnTo>
                <a:lnTo>
                  <a:pt x="57023" y="4943614"/>
                </a:lnTo>
                <a:close/>
              </a:path>
              <a:path w="76834" h="5274310">
                <a:moveTo>
                  <a:pt x="56895" y="4892814"/>
                </a:moveTo>
                <a:lnTo>
                  <a:pt x="31495" y="4892814"/>
                </a:lnTo>
                <a:lnTo>
                  <a:pt x="31495" y="4918214"/>
                </a:lnTo>
                <a:lnTo>
                  <a:pt x="56895" y="4918214"/>
                </a:lnTo>
                <a:lnTo>
                  <a:pt x="56895" y="4892814"/>
                </a:lnTo>
                <a:close/>
              </a:path>
              <a:path w="76834" h="5274310">
                <a:moveTo>
                  <a:pt x="56895" y="4842014"/>
                </a:moveTo>
                <a:lnTo>
                  <a:pt x="31495" y="4842014"/>
                </a:lnTo>
                <a:lnTo>
                  <a:pt x="31495" y="4867414"/>
                </a:lnTo>
                <a:lnTo>
                  <a:pt x="56895" y="4867414"/>
                </a:lnTo>
                <a:lnTo>
                  <a:pt x="56895" y="4842014"/>
                </a:lnTo>
                <a:close/>
              </a:path>
              <a:path w="76834" h="5274310">
                <a:moveTo>
                  <a:pt x="56768" y="4791214"/>
                </a:moveTo>
                <a:lnTo>
                  <a:pt x="31368" y="4791214"/>
                </a:lnTo>
                <a:lnTo>
                  <a:pt x="31368" y="4816614"/>
                </a:lnTo>
                <a:lnTo>
                  <a:pt x="56768" y="4816614"/>
                </a:lnTo>
                <a:lnTo>
                  <a:pt x="56768" y="4791214"/>
                </a:lnTo>
                <a:close/>
              </a:path>
              <a:path w="76834" h="5274310">
                <a:moveTo>
                  <a:pt x="56768" y="4740414"/>
                </a:moveTo>
                <a:lnTo>
                  <a:pt x="31368" y="4740414"/>
                </a:lnTo>
                <a:lnTo>
                  <a:pt x="31368" y="4765814"/>
                </a:lnTo>
                <a:lnTo>
                  <a:pt x="56768" y="4765814"/>
                </a:lnTo>
                <a:lnTo>
                  <a:pt x="56768" y="4740414"/>
                </a:lnTo>
                <a:close/>
              </a:path>
              <a:path w="76834" h="5274310">
                <a:moveTo>
                  <a:pt x="56641" y="4689614"/>
                </a:moveTo>
                <a:lnTo>
                  <a:pt x="31241" y="4689614"/>
                </a:lnTo>
                <a:lnTo>
                  <a:pt x="31241" y="4715014"/>
                </a:lnTo>
                <a:lnTo>
                  <a:pt x="56641" y="4715014"/>
                </a:lnTo>
                <a:lnTo>
                  <a:pt x="56641" y="4689614"/>
                </a:lnTo>
                <a:close/>
              </a:path>
              <a:path w="76834" h="5274310">
                <a:moveTo>
                  <a:pt x="56641" y="4638814"/>
                </a:moveTo>
                <a:lnTo>
                  <a:pt x="31241" y="4638814"/>
                </a:lnTo>
                <a:lnTo>
                  <a:pt x="31241" y="4664214"/>
                </a:lnTo>
                <a:lnTo>
                  <a:pt x="56641" y="4664214"/>
                </a:lnTo>
                <a:lnTo>
                  <a:pt x="56641" y="4638814"/>
                </a:lnTo>
                <a:close/>
              </a:path>
              <a:path w="76834" h="5274310">
                <a:moveTo>
                  <a:pt x="56514" y="4588002"/>
                </a:moveTo>
                <a:lnTo>
                  <a:pt x="31114" y="4588002"/>
                </a:lnTo>
                <a:lnTo>
                  <a:pt x="31114" y="4613402"/>
                </a:lnTo>
                <a:lnTo>
                  <a:pt x="56514" y="4613402"/>
                </a:lnTo>
                <a:lnTo>
                  <a:pt x="56514" y="4588002"/>
                </a:lnTo>
                <a:close/>
              </a:path>
              <a:path w="76834" h="5274310">
                <a:moveTo>
                  <a:pt x="56514" y="4537202"/>
                </a:moveTo>
                <a:lnTo>
                  <a:pt x="31114" y="4537202"/>
                </a:lnTo>
                <a:lnTo>
                  <a:pt x="31114" y="4562602"/>
                </a:lnTo>
                <a:lnTo>
                  <a:pt x="56514" y="4562602"/>
                </a:lnTo>
                <a:lnTo>
                  <a:pt x="56514" y="4537202"/>
                </a:lnTo>
                <a:close/>
              </a:path>
              <a:path w="76834" h="5274310">
                <a:moveTo>
                  <a:pt x="56387" y="4486402"/>
                </a:moveTo>
                <a:lnTo>
                  <a:pt x="30987" y="4486402"/>
                </a:lnTo>
                <a:lnTo>
                  <a:pt x="30987" y="4511802"/>
                </a:lnTo>
                <a:lnTo>
                  <a:pt x="56387" y="4511802"/>
                </a:lnTo>
                <a:lnTo>
                  <a:pt x="56387" y="4486402"/>
                </a:lnTo>
                <a:close/>
              </a:path>
              <a:path w="76834" h="5274310">
                <a:moveTo>
                  <a:pt x="56387" y="4435602"/>
                </a:moveTo>
                <a:lnTo>
                  <a:pt x="30987" y="4435602"/>
                </a:lnTo>
                <a:lnTo>
                  <a:pt x="30987" y="4461002"/>
                </a:lnTo>
                <a:lnTo>
                  <a:pt x="56387" y="4461002"/>
                </a:lnTo>
                <a:lnTo>
                  <a:pt x="56387" y="4435602"/>
                </a:lnTo>
                <a:close/>
              </a:path>
              <a:path w="76834" h="5274310">
                <a:moveTo>
                  <a:pt x="56260" y="4384802"/>
                </a:moveTo>
                <a:lnTo>
                  <a:pt x="30860" y="4384802"/>
                </a:lnTo>
                <a:lnTo>
                  <a:pt x="30860" y="4410202"/>
                </a:lnTo>
                <a:lnTo>
                  <a:pt x="56260" y="4410202"/>
                </a:lnTo>
                <a:lnTo>
                  <a:pt x="56260" y="4384802"/>
                </a:lnTo>
                <a:close/>
              </a:path>
              <a:path w="76834" h="5274310">
                <a:moveTo>
                  <a:pt x="56260" y="4334002"/>
                </a:moveTo>
                <a:lnTo>
                  <a:pt x="30860" y="4334002"/>
                </a:lnTo>
                <a:lnTo>
                  <a:pt x="30860" y="4359402"/>
                </a:lnTo>
                <a:lnTo>
                  <a:pt x="56260" y="4359402"/>
                </a:lnTo>
                <a:lnTo>
                  <a:pt x="56260" y="4334002"/>
                </a:lnTo>
                <a:close/>
              </a:path>
              <a:path w="76834" h="5274310">
                <a:moveTo>
                  <a:pt x="56133" y="4283202"/>
                </a:moveTo>
                <a:lnTo>
                  <a:pt x="30733" y="4283202"/>
                </a:lnTo>
                <a:lnTo>
                  <a:pt x="30733" y="4308602"/>
                </a:lnTo>
                <a:lnTo>
                  <a:pt x="56133" y="4308602"/>
                </a:lnTo>
                <a:lnTo>
                  <a:pt x="56133" y="4283202"/>
                </a:lnTo>
                <a:close/>
              </a:path>
              <a:path w="76834" h="5274310">
                <a:moveTo>
                  <a:pt x="56133" y="4232402"/>
                </a:moveTo>
                <a:lnTo>
                  <a:pt x="30733" y="4232402"/>
                </a:lnTo>
                <a:lnTo>
                  <a:pt x="30733" y="4257802"/>
                </a:lnTo>
                <a:lnTo>
                  <a:pt x="56133" y="4257802"/>
                </a:lnTo>
                <a:lnTo>
                  <a:pt x="56133" y="4232402"/>
                </a:lnTo>
                <a:close/>
              </a:path>
              <a:path w="76834" h="5274310">
                <a:moveTo>
                  <a:pt x="56006" y="4181602"/>
                </a:moveTo>
                <a:lnTo>
                  <a:pt x="30606" y="4181602"/>
                </a:lnTo>
                <a:lnTo>
                  <a:pt x="30606" y="4207002"/>
                </a:lnTo>
                <a:lnTo>
                  <a:pt x="56006" y="4207002"/>
                </a:lnTo>
                <a:lnTo>
                  <a:pt x="56006" y="4181602"/>
                </a:lnTo>
                <a:close/>
              </a:path>
              <a:path w="76834" h="5274310">
                <a:moveTo>
                  <a:pt x="56006" y="4130802"/>
                </a:moveTo>
                <a:lnTo>
                  <a:pt x="30606" y="4130802"/>
                </a:lnTo>
                <a:lnTo>
                  <a:pt x="30606" y="4156202"/>
                </a:lnTo>
                <a:lnTo>
                  <a:pt x="56006" y="4156202"/>
                </a:lnTo>
                <a:lnTo>
                  <a:pt x="56006" y="4130802"/>
                </a:lnTo>
                <a:close/>
              </a:path>
              <a:path w="76834" h="5274310">
                <a:moveTo>
                  <a:pt x="55879" y="4080002"/>
                </a:moveTo>
                <a:lnTo>
                  <a:pt x="30479" y="4080002"/>
                </a:lnTo>
                <a:lnTo>
                  <a:pt x="30479" y="4105402"/>
                </a:lnTo>
                <a:lnTo>
                  <a:pt x="55879" y="4105402"/>
                </a:lnTo>
                <a:lnTo>
                  <a:pt x="55879" y="4080002"/>
                </a:lnTo>
                <a:close/>
              </a:path>
              <a:path w="76834" h="5274310">
                <a:moveTo>
                  <a:pt x="55879" y="4029202"/>
                </a:moveTo>
                <a:lnTo>
                  <a:pt x="30479" y="4029202"/>
                </a:lnTo>
                <a:lnTo>
                  <a:pt x="30479" y="4054602"/>
                </a:lnTo>
                <a:lnTo>
                  <a:pt x="55879" y="4054602"/>
                </a:lnTo>
                <a:lnTo>
                  <a:pt x="55879" y="4029202"/>
                </a:lnTo>
                <a:close/>
              </a:path>
              <a:path w="76834" h="5274310">
                <a:moveTo>
                  <a:pt x="55752" y="3978402"/>
                </a:moveTo>
                <a:lnTo>
                  <a:pt x="30352" y="3978402"/>
                </a:lnTo>
                <a:lnTo>
                  <a:pt x="30352" y="4003802"/>
                </a:lnTo>
                <a:lnTo>
                  <a:pt x="55752" y="4003802"/>
                </a:lnTo>
                <a:lnTo>
                  <a:pt x="55752" y="3978402"/>
                </a:lnTo>
                <a:close/>
              </a:path>
              <a:path w="76834" h="5274310">
                <a:moveTo>
                  <a:pt x="55752" y="3927602"/>
                </a:moveTo>
                <a:lnTo>
                  <a:pt x="30352" y="3927602"/>
                </a:lnTo>
                <a:lnTo>
                  <a:pt x="30352" y="3953002"/>
                </a:lnTo>
                <a:lnTo>
                  <a:pt x="55752" y="3953002"/>
                </a:lnTo>
                <a:lnTo>
                  <a:pt x="55752" y="3927602"/>
                </a:lnTo>
                <a:close/>
              </a:path>
              <a:path w="76834" h="5274310">
                <a:moveTo>
                  <a:pt x="55625" y="3876802"/>
                </a:moveTo>
                <a:lnTo>
                  <a:pt x="30225" y="3876802"/>
                </a:lnTo>
                <a:lnTo>
                  <a:pt x="30225" y="3902202"/>
                </a:lnTo>
                <a:lnTo>
                  <a:pt x="55625" y="3902202"/>
                </a:lnTo>
                <a:lnTo>
                  <a:pt x="55625" y="3876802"/>
                </a:lnTo>
                <a:close/>
              </a:path>
              <a:path w="76834" h="5274310">
                <a:moveTo>
                  <a:pt x="55625" y="3826002"/>
                </a:moveTo>
                <a:lnTo>
                  <a:pt x="30225" y="3826002"/>
                </a:lnTo>
                <a:lnTo>
                  <a:pt x="30225" y="3851402"/>
                </a:lnTo>
                <a:lnTo>
                  <a:pt x="55625" y="3851402"/>
                </a:lnTo>
                <a:lnTo>
                  <a:pt x="55625" y="3826002"/>
                </a:lnTo>
                <a:close/>
              </a:path>
              <a:path w="76834" h="5274310">
                <a:moveTo>
                  <a:pt x="55499" y="3775202"/>
                </a:moveTo>
                <a:lnTo>
                  <a:pt x="30099" y="3775202"/>
                </a:lnTo>
                <a:lnTo>
                  <a:pt x="30099" y="3800602"/>
                </a:lnTo>
                <a:lnTo>
                  <a:pt x="55499" y="3800602"/>
                </a:lnTo>
                <a:lnTo>
                  <a:pt x="55499" y="3775202"/>
                </a:lnTo>
                <a:close/>
              </a:path>
              <a:path w="76834" h="5274310">
                <a:moveTo>
                  <a:pt x="55499" y="3724402"/>
                </a:moveTo>
                <a:lnTo>
                  <a:pt x="30099" y="3724402"/>
                </a:lnTo>
                <a:lnTo>
                  <a:pt x="30099" y="3749802"/>
                </a:lnTo>
                <a:lnTo>
                  <a:pt x="55499" y="3749802"/>
                </a:lnTo>
                <a:lnTo>
                  <a:pt x="55499" y="3724402"/>
                </a:lnTo>
                <a:close/>
              </a:path>
              <a:path w="76834" h="5274310">
                <a:moveTo>
                  <a:pt x="55372" y="3673602"/>
                </a:moveTo>
                <a:lnTo>
                  <a:pt x="29972" y="3673602"/>
                </a:lnTo>
                <a:lnTo>
                  <a:pt x="29972" y="3699002"/>
                </a:lnTo>
                <a:lnTo>
                  <a:pt x="55372" y="3699002"/>
                </a:lnTo>
                <a:lnTo>
                  <a:pt x="55372" y="3673602"/>
                </a:lnTo>
                <a:close/>
              </a:path>
              <a:path w="76834" h="5274310">
                <a:moveTo>
                  <a:pt x="55372" y="3622802"/>
                </a:moveTo>
                <a:lnTo>
                  <a:pt x="29972" y="3622802"/>
                </a:lnTo>
                <a:lnTo>
                  <a:pt x="29972" y="3648202"/>
                </a:lnTo>
                <a:lnTo>
                  <a:pt x="55372" y="3648202"/>
                </a:lnTo>
                <a:lnTo>
                  <a:pt x="55372" y="3622802"/>
                </a:lnTo>
                <a:close/>
              </a:path>
              <a:path w="76834" h="5274310">
                <a:moveTo>
                  <a:pt x="55244" y="3572002"/>
                </a:moveTo>
                <a:lnTo>
                  <a:pt x="29844" y="3572002"/>
                </a:lnTo>
                <a:lnTo>
                  <a:pt x="29844" y="3597402"/>
                </a:lnTo>
                <a:lnTo>
                  <a:pt x="55244" y="3597402"/>
                </a:lnTo>
                <a:lnTo>
                  <a:pt x="55244" y="3572002"/>
                </a:lnTo>
                <a:close/>
              </a:path>
              <a:path w="76834" h="5274310">
                <a:moveTo>
                  <a:pt x="55244" y="3521202"/>
                </a:moveTo>
                <a:lnTo>
                  <a:pt x="29844" y="3521202"/>
                </a:lnTo>
                <a:lnTo>
                  <a:pt x="29844" y="3546602"/>
                </a:lnTo>
                <a:lnTo>
                  <a:pt x="55244" y="3546602"/>
                </a:lnTo>
                <a:lnTo>
                  <a:pt x="55244" y="3521202"/>
                </a:lnTo>
                <a:close/>
              </a:path>
              <a:path w="76834" h="5274310">
                <a:moveTo>
                  <a:pt x="55117" y="3470402"/>
                </a:moveTo>
                <a:lnTo>
                  <a:pt x="29717" y="3470402"/>
                </a:lnTo>
                <a:lnTo>
                  <a:pt x="29717" y="3495802"/>
                </a:lnTo>
                <a:lnTo>
                  <a:pt x="55117" y="3495802"/>
                </a:lnTo>
                <a:lnTo>
                  <a:pt x="55117" y="3470402"/>
                </a:lnTo>
                <a:close/>
              </a:path>
              <a:path w="76834" h="5274310">
                <a:moveTo>
                  <a:pt x="55117" y="3419602"/>
                </a:moveTo>
                <a:lnTo>
                  <a:pt x="29717" y="3419602"/>
                </a:lnTo>
                <a:lnTo>
                  <a:pt x="29717" y="3445002"/>
                </a:lnTo>
                <a:lnTo>
                  <a:pt x="55117" y="3445002"/>
                </a:lnTo>
                <a:lnTo>
                  <a:pt x="55117" y="3419602"/>
                </a:lnTo>
                <a:close/>
              </a:path>
              <a:path w="76834" h="5274310">
                <a:moveTo>
                  <a:pt x="54990" y="3368802"/>
                </a:moveTo>
                <a:lnTo>
                  <a:pt x="29590" y="3368802"/>
                </a:lnTo>
                <a:lnTo>
                  <a:pt x="29590" y="3394202"/>
                </a:lnTo>
                <a:lnTo>
                  <a:pt x="54990" y="3394202"/>
                </a:lnTo>
                <a:lnTo>
                  <a:pt x="54990" y="3368802"/>
                </a:lnTo>
                <a:close/>
              </a:path>
              <a:path w="76834" h="5274310">
                <a:moveTo>
                  <a:pt x="54990" y="3318002"/>
                </a:moveTo>
                <a:lnTo>
                  <a:pt x="29590" y="3318002"/>
                </a:lnTo>
                <a:lnTo>
                  <a:pt x="29590" y="3343402"/>
                </a:lnTo>
                <a:lnTo>
                  <a:pt x="54990" y="3343402"/>
                </a:lnTo>
                <a:lnTo>
                  <a:pt x="54990" y="3318002"/>
                </a:lnTo>
                <a:close/>
              </a:path>
              <a:path w="76834" h="5274310">
                <a:moveTo>
                  <a:pt x="54863" y="3267202"/>
                </a:moveTo>
                <a:lnTo>
                  <a:pt x="29463" y="3267202"/>
                </a:lnTo>
                <a:lnTo>
                  <a:pt x="29463" y="3292602"/>
                </a:lnTo>
                <a:lnTo>
                  <a:pt x="54863" y="3292602"/>
                </a:lnTo>
                <a:lnTo>
                  <a:pt x="54863" y="3267202"/>
                </a:lnTo>
                <a:close/>
              </a:path>
              <a:path w="76834" h="5274310">
                <a:moveTo>
                  <a:pt x="54863" y="3216401"/>
                </a:moveTo>
                <a:lnTo>
                  <a:pt x="29463" y="3216401"/>
                </a:lnTo>
                <a:lnTo>
                  <a:pt x="29463" y="3241801"/>
                </a:lnTo>
                <a:lnTo>
                  <a:pt x="54863" y="3241801"/>
                </a:lnTo>
                <a:lnTo>
                  <a:pt x="54863" y="3216401"/>
                </a:lnTo>
                <a:close/>
              </a:path>
              <a:path w="76834" h="5274310">
                <a:moveTo>
                  <a:pt x="54736" y="3165601"/>
                </a:moveTo>
                <a:lnTo>
                  <a:pt x="29336" y="3165601"/>
                </a:lnTo>
                <a:lnTo>
                  <a:pt x="29336" y="3191001"/>
                </a:lnTo>
                <a:lnTo>
                  <a:pt x="54736" y="3191001"/>
                </a:lnTo>
                <a:lnTo>
                  <a:pt x="54736" y="3165601"/>
                </a:lnTo>
                <a:close/>
              </a:path>
              <a:path w="76834" h="5274310">
                <a:moveTo>
                  <a:pt x="54736" y="3114801"/>
                </a:moveTo>
                <a:lnTo>
                  <a:pt x="29209" y="3114801"/>
                </a:lnTo>
                <a:lnTo>
                  <a:pt x="29336" y="3140201"/>
                </a:lnTo>
                <a:lnTo>
                  <a:pt x="54736" y="3140201"/>
                </a:lnTo>
                <a:lnTo>
                  <a:pt x="54736" y="3114801"/>
                </a:lnTo>
                <a:close/>
              </a:path>
              <a:path w="76834" h="5274310">
                <a:moveTo>
                  <a:pt x="54609" y="3064001"/>
                </a:moveTo>
                <a:lnTo>
                  <a:pt x="29209" y="3064001"/>
                </a:lnTo>
                <a:lnTo>
                  <a:pt x="29209" y="3089401"/>
                </a:lnTo>
                <a:lnTo>
                  <a:pt x="54609" y="3089401"/>
                </a:lnTo>
                <a:lnTo>
                  <a:pt x="54609" y="3064001"/>
                </a:lnTo>
                <a:close/>
              </a:path>
              <a:path w="76834" h="5274310">
                <a:moveTo>
                  <a:pt x="54482" y="3013201"/>
                </a:moveTo>
                <a:lnTo>
                  <a:pt x="29082" y="3013201"/>
                </a:lnTo>
                <a:lnTo>
                  <a:pt x="29209" y="3038601"/>
                </a:lnTo>
                <a:lnTo>
                  <a:pt x="54609" y="3038601"/>
                </a:lnTo>
                <a:lnTo>
                  <a:pt x="54482" y="3013201"/>
                </a:lnTo>
                <a:close/>
              </a:path>
              <a:path w="76834" h="5274310">
                <a:moveTo>
                  <a:pt x="54482" y="2962401"/>
                </a:moveTo>
                <a:lnTo>
                  <a:pt x="29082" y="2962401"/>
                </a:lnTo>
                <a:lnTo>
                  <a:pt x="29082" y="2987801"/>
                </a:lnTo>
                <a:lnTo>
                  <a:pt x="54482" y="2987801"/>
                </a:lnTo>
                <a:lnTo>
                  <a:pt x="54482" y="2962401"/>
                </a:lnTo>
                <a:close/>
              </a:path>
              <a:path w="76834" h="5274310">
                <a:moveTo>
                  <a:pt x="54355" y="2911601"/>
                </a:moveTo>
                <a:lnTo>
                  <a:pt x="28955" y="2911601"/>
                </a:lnTo>
                <a:lnTo>
                  <a:pt x="29082" y="2937001"/>
                </a:lnTo>
                <a:lnTo>
                  <a:pt x="54482" y="2937001"/>
                </a:lnTo>
                <a:lnTo>
                  <a:pt x="54355" y="2911601"/>
                </a:lnTo>
                <a:close/>
              </a:path>
              <a:path w="76834" h="5274310">
                <a:moveTo>
                  <a:pt x="54355" y="2860801"/>
                </a:moveTo>
                <a:lnTo>
                  <a:pt x="28955" y="2860801"/>
                </a:lnTo>
                <a:lnTo>
                  <a:pt x="28955" y="2886201"/>
                </a:lnTo>
                <a:lnTo>
                  <a:pt x="54355" y="2886201"/>
                </a:lnTo>
                <a:lnTo>
                  <a:pt x="54355" y="2860801"/>
                </a:lnTo>
                <a:close/>
              </a:path>
              <a:path w="76834" h="5274310">
                <a:moveTo>
                  <a:pt x="54228" y="2810001"/>
                </a:moveTo>
                <a:lnTo>
                  <a:pt x="28828" y="2810001"/>
                </a:lnTo>
                <a:lnTo>
                  <a:pt x="28955" y="2835401"/>
                </a:lnTo>
                <a:lnTo>
                  <a:pt x="54355" y="2835401"/>
                </a:lnTo>
                <a:lnTo>
                  <a:pt x="54228" y="2810001"/>
                </a:lnTo>
                <a:close/>
              </a:path>
              <a:path w="76834" h="5274310">
                <a:moveTo>
                  <a:pt x="54228" y="2759201"/>
                </a:moveTo>
                <a:lnTo>
                  <a:pt x="28828" y="2759201"/>
                </a:lnTo>
                <a:lnTo>
                  <a:pt x="28828" y="2784601"/>
                </a:lnTo>
                <a:lnTo>
                  <a:pt x="54228" y="2784601"/>
                </a:lnTo>
                <a:lnTo>
                  <a:pt x="54228" y="2759201"/>
                </a:lnTo>
                <a:close/>
              </a:path>
              <a:path w="76834" h="5274310">
                <a:moveTo>
                  <a:pt x="54101" y="2708401"/>
                </a:moveTo>
                <a:lnTo>
                  <a:pt x="28701" y="2708401"/>
                </a:lnTo>
                <a:lnTo>
                  <a:pt x="28828" y="2733801"/>
                </a:lnTo>
                <a:lnTo>
                  <a:pt x="54228" y="2733801"/>
                </a:lnTo>
                <a:lnTo>
                  <a:pt x="54101" y="2708401"/>
                </a:lnTo>
                <a:close/>
              </a:path>
              <a:path w="76834" h="5274310">
                <a:moveTo>
                  <a:pt x="54101" y="2657601"/>
                </a:moveTo>
                <a:lnTo>
                  <a:pt x="28701" y="2657601"/>
                </a:lnTo>
                <a:lnTo>
                  <a:pt x="28701" y="2683001"/>
                </a:lnTo>
                <a:lnTo>
                  <a:pt x="54101" y="2683001"/>
                </a:lnTo>
                <a:lnTo>
                  <a:pt x="54101" y="2657601"/>
                </a:lnTo>
                <a:close/>
              </a:path>
              <a:path w="76834" h="5274310">
                <a:moveTo>
                  <a:pt x="53975" y="2606802"/>
                </a:moveTo>
                <a:lnTo>
                  <a:pt x="28575" y="2606802"/>
                </a:lnTo>
                <a:lnTo>
                  <a:pt x="28701" y="2632202"/>
                </a:lnTo>
                <a:lnTo>
                  <a:pt x="54101" y="2632202"/>
                </a:lnTo>
                <a:lnTo>
                  <a:pt x="53975" y="2606802"/>
                </a:lnTo>
                <a:close/>
              </a:path>
              <a:path w="76834" h="5274310">
                <a:moveTo>
                  <a:pt x="53975" y="2556002"/>
                </a:moveTo>
                <a:lnTo>
                  <a:pt x="28575" y="2556002"/>
                </a:lnTo>
                <a:lnTo>
                  <a:pt x="28575" y="2581402"/>
                </a:lnTo>
                <a:lnTo>
                  <a:pt x="53975" y="2581402"/>
                </a:lnTo>
                <a:lnTo>
                  <a:pt x="53975" y="2556002"/>
                </a:lnTo>
                <a:close/>
              </a:path>
              <a:path w="76834" h="5274310">
                <a:moveTo>
                  <a:pt x="53848" y="2505202"/>
                </a:moveTo>
                <a:lnTo>
                  <a:pt x="28448" y="2505202"/>
                </a:lnTo>
                <a:lnTo>
                  <a:pt x="28575" y="2530602"/>
                </a:lnTo>
                <a:lnTo>
                  <a:pt x="53975" y="2530602"/>
                </a:lnTo>
                <a:lnTo>
                  <a:pt x="53848" y="2505202"/>
                </a:lnTo>
                <a:close/>
              </a:path>
              <a:path w="76834" h="5274310">
                <a:moveTo>
                  <a:pt x="53848" y="2454402"/>
                </a:moveTo>
                <a:lnTo>
                  <a:pt x="28448" y="2454402"/>
                </a:lnTo>
                <a:lnTo>
                  <a:pt x="28448" y="2479802"/>
                </a:lnTo>
                <a:lnTo>
                  <a:pt x="53848" y="2479802"/>
                </a:lnTo>
                <a:lnTo>
                  <a:pt x="53848" y="2454402"/>
                </a:lnTo>
                <a:close/>
              </a:path>
              <a:path w="76834" h="5274310">
                <a:moveTo>
                  <a:pt x="53720" y="2403602"/>
                </a:moveTo>
                <a:lnTo>
                  <a:pt x="28320" y="2403602"/>
                </a:lnTo>
                <a:lnTo>
                  <a:pt x="28448" y="2429002"/>
                </a:lnTo>
                <a:lnTo>
                  <a:pt x="53848" y="2429002"/>
                </a:lnTo>
                <a:lnTo>
                  <a:pt x="53720" y="2403602"/>
                </a:lnTo>
                <a:close/>
              </a:path>
              <a:path w="76834" h="5274310">
                <a:moveTo>
                  <a:pt x="53720" y="2352802"/>
                </a:moveTo>
                <a:lnTo>
                  <a:pt x="28320" y="2352802"/>
                </a:lnTo>
                <a:lnTo>
                  <a:pt x="28320" y="2378202"/>
                </a:lnTo>
                <a:lnTo>
                  <a:pt x="53720" y="2378202"/>
                </a:lnTo>
                <a:lnTo>
                  <a:pt x="53720" y="2352802"/>
                </a:lnTo>
                <a:close/>
              </a:path>
              <a:path w="76834" h="5274310">
                <a:moveTo>
                  <a:pt x="53593" y="2302002"/>
                </a:moveTo>
                <a:lnTo>
                  <a:pt x="28193" y="2302002"/>
                </a:lnTo>
                <a:lnTo>
                  <a:pt x="28320" y="2327402"/>
                </a:lnTo>
                <a:lnTo>
                  <a:pt x="53720" y="2327402"/>
                </a:lnTo>
                <a:lnTo>
                  <a:pt x="53593" y="2302002"/>
                </a:lnTo>
                <a:close/>
              </a:path>
              <a:path w="76834" h="5274310">
                <a:moveTo>
                  <a:pt x="53593" y="2251202"/>
                </a:moveTo>
                <a:lnTo>
                  <a:pt x="28193" y="2251202"/>
                </a:lnTo>
                <a:lnTo>
                  <a:pt x="28193" y="2276602"/>
                </a:lnTo>
                <a:lnTo>
                  <a:pt x="53593" y="2276602"/>
                </a:lnTo>
                <a:lnTo>
                  <a:pt x="53593" y="2251202"/>
                </a:lnTo>
                <a:close/>
              </a:path>
              <a:path w="76834" h="5274310">
                <a:moveTo>
                  <a:pt x="53466" y="2200402"/>
                </a:moveTo>
                <a:lnTo>
                  <a:pt x="28066" y="2200402"/>
                </a:lnTo>
                <a:lnTo>
                  <a:pt x="28193" y="2225802"/>
                </a:lnTo>
                <a:lnTo>
                  <a:pt x="53593" y="2225802"/>
                </a:lnTo>
                <a:lnTo>
                  <a:pt x="53466" y="2200402"/>
                </a:lnTo>
                <a:close/>
              </a:path>
              <a:path w="76834" h="5274310">
                <a:moveTo>
                  <a:pt x="53466" y="2149602"/>
                </a:moveTo>
                <a:lnTo>
                  <a:pt x="28066" y="2149602"/>
                </a:lnTo>
                <a:lnTo>
                  <a:pt x="28066" y="2175002"/>
                </a:lnTo>
                <a:lnTo>
                  <a:pt x="53466" y="2175002"/>
                </a:lnTo>
                <a:lnTo>
                  <a:pt x="53466" y="2149602"/>
                </a:lnTo>
                <a:close/>
              </a:path>
              <a:path w="76834" h="5274310">
                <a:moveTo>
                  <a:pt x="53339" y="2098802"/>
                </a:moveTo>
                <a:lnTo>
                  <a:pt x="27939" y="2098802"/>
                </a:lnTo>
                <a:lnTo>
                  <a:pt x="28066" y="2124202"/>
                </a:lnTo>
                <a:lnTo>
                  <a:pt x="53466" y="2124202"/>
                </a:lnTo>
                <a:lnTo>
                  <a:pt x="53339" y="2098802"/>
                </a:lnTo>
                <a:close/>
              </a:path>
              <a:path w="76834" h="5274310">
                <a:moveTo>
                  <a:pt x="53339" y="2048002"/>
                </a:moveTo>
                <a:lnTo>
                  <a:pt x="27939" y="2048002"/>
                </a:lnTo>
                <a:lnTo>
                  <a:pt x="27939" y="2073402"/>
                </a:lnTo>
                <a:lnTo>
                  <a:pt x="53339" y="2073402"/>
                </a:lnTo>
                <a:lnTo>
                  <a:pt x="53339" y="2048002"/>
                </a:lnTo>
                <a:close/>
              </a:path>
              <a:path w="76834" h="5274310">
                <a:moveTo>
                  <a:pt x="53212" y="1997202"/>
                </a:moveTo>
                <a:lnTo>
                  <a:pt x="27812" y="1997202"/>
                </a:lnTo>
                <a:lnTo>
                  <a:pt x="27939" y="2022602"/>
                </a:lnTo>
                <a:lnTo>
                  <a:pt x="53339" y="2022602"/>
                </a:lnTo>
                <a:lnTo>
                  <a:pt x="53212" y="1997202"/>
                </a:lnTo>
                <a:close/>
              </a:path>
              <a:path w="76834" h="5274310">
                <a:moveTo>
                  <a:pt x="53212" y="1946402"/>
                </a:moveTo>
                <a:lnTo>
                  <a:pt x="27812" y="1946402"/>
                </a:lnTo>
                <a:lnTo>
                  <a:pt x="27812" y="1971802"/>
                </a:lnTo>
                <a:lnTo>
                  <a:pt x="53212" y="1971802"/>
                </a:lnTo>
                <a:lnTo>
                  <a:pt x="53212" y="1946402"/>
                </a:lnTo>
                <a:close/>
              </a:path>
              <a:path w="76834" h="5274310">
                <a:moveTo>
                  <a:pt x="53085" y="1895602"/>
                </a:moveTo>
                <a:lnTo>
                  <a:pt x="27685" y="1895602"/>
                </a:lnTo>
                <a:lnTo>
                  <a:pt x="27812" y="1921002"/>
                </a:lnTo>
                <a:lnTo>
                  <a:pt x="53212" y="1921002"/>
                </a:lnTo>
                <a:lnTo>
                  <a:pt x="53085" y="1895602"/>
                </a:lnTo>
                <a:close/>
              </a:path>
              <a:path w="76834" h="5274310">
                <a:moveTo>
                  <a:pt x="53085" y="1844802"/>
                </a:moveTo>
                <a:lnTo>
                  <a:pt x="27685" y="1844802"/>
                </a:lnTo>
                <a:lnTo>
                  <a:pt x="27685" y="1870202"/>
                </a:lnTo>
                <a:lnTo>
                  <a:pt x="53085" y="1870202"/>
                </a:lnTo>
                <a:lnTo>
                  <a:pt x="53085" y="1844802"/>
                </a:lnTo>
                <a:close/>
              </a:path>
              <a:path w="76834" h="5274310">
                <a:moveTo>
                  <a:pt x="52958" y="1794002"/>
                </a:moveTo>
                <a:lnTo>
                  <a:pt x="27558" y="1794002"/>
                </a:lnTo>
                <a:lnTo>
                  <a:pt x="27685" y="1819402"/>
                </a:lnTo>
                <a:lnTo>
                  <a:pt x="53085" y="1819402"/>
                </a:lnTo>
                <a:lnTo>
                  <a:pt x="52958" y="1794002"/>
                </a:lnTo>
                <a:close/>
              </a:path>
              <a:path w="76834" h="5274310">
                <a:moveTo>
                  <a:pt x="52958" y="1743202"/>
                </a:moveTo>
                <a:lnTo>
                  <a:pt x="27558" y="1743202"/>
                </a:lnTo>
                <a:lnTo>
                  <a:pt x="27558" y="1768602"/>
                </a:lnTo>
                <a:lnTo>
                  <a:pt x="52958" y="1768602"/>
                </a:lnTo>
                <a:lnTo>
                  <a:pt x="52958" y="1743202"/>
                </a:lnTo>
                <a:close/>
              </a:path>
              <a:path w="76834" h="5274310">
                <a:moveTo>
                  <a:pt x="52831" y="1692402"/>
                </a:moveTo>
                <a:lnTo>
                  <a:pt x="27431" y="1692402"/>
                </a:lnTo>
                <a:lnTo>
                  <a:pt x="27558" y="1717802"/>
                </a:lnTo>
                <a:lnTo>
                  <a:pt x="52958" y="1717802"/>
                </a:lnTo>
                <a:lnTo>
                  <a:pt x="52831" y="1692402"/>
                </a:lnTo>
                <a:close/>
              </a:path>
              <a:path w="76834" h="5274310">
                <a:moveTo>
                  <a:pt x="52831" y="1641602"/>
                </a:moveTo>
                <a:lnTo>
                  <a:pt x="27431" y="1641602"/>
                </a:lnTo>
                <a:lnTo>
                  <a:pt x="27431" y="1667002"/>
                </a:lnTo>
                <a:lnTo>
                  <a:pt x="52831" y="1667002"/>
                </a:lnTo>
                <a:lnTo>
                  <a:pt x="52831" y="1641602"/>
                </a:lnTo>
                <a:close/>
              </a:path>
              <a:path w="76834" h="5274310">
                <a:moveTo>
                  <a:pt x="52704" y="1590802"/>
                </a:moveTo>
                <a:lnTo>
                  <a:pt x="27304" y="1590802"/>
                </a:lnTo>
                <a:lnTo>
                  <a:pt x="27431" y="1616202"/>
                </a:lnTo>
                <a:lnTo>
                  <a:pt x="52831" y="1616202"/>
                </a:lnTo>
                <a:lnTo>
                  <a:pt x="52704" y="1590802"/>
                </a:lnTo>
                <a:close/>
              </a:path>
              <a:path w="76834" h="5274310">
                <a:moveTo>
                  <a:pt x="52704" y="1540002"/>
                </a:moveTo>
                <a:lnTo>
                  <a:pt x="27304" y="1540002"/>
                </a:lnTo>
                <a:lnTo>
                  <a:pt x="27304" y="1565402"/>
                </a:lnTo>
                <a:lnTo>
                  <a:pt x="52704" y="1565402"/>
                </a:lnTo>
                <a:lnTo>
                  <a:pt x="52704" y="1540002"/>
                </a:lnTo>
                <a:close/>
              </a:path>
              <a:path w="76834" h="5274310">
                <a:moveTo>
                  <a:pt x="52577" y="1489202"/>
                </a:moveTo>
                <a:lnTo>
                  <a:pt x="27177" y="1489202"/>
                </a:lnTo>
                <a:lnTo>
                  <a:pt x="27304" y="1514602"/>
                </a:lnTo>
                <a:lnTo>
                  <a:pt x="52704" y="1514602"/>
                </a:lnTo>
                <a:lnTo>
                  <a:pt x="52577" y="1489202"/>
                </a:lnTo>
                <a:close/>
              </a:path>
              <a:path w="76834" h="5274310">
                <a:moveTo>
                  <a:pt x="52577" y="1438402"/>
                </a:moveTo>
                <a:lnTo>
                  <a:pt x="27177" y="1438402"/>
                </a:lnTo>
                <a:lnTo>
                  <a:pt x="27177" y="1463802"/>
                </a:lnTo>
                <a:lnTo>
                  <a:pt x="52577" y="1463802"/>
                </a:lnTo>
                <a:lnTo>
                  <a:pt x="52577" y="1438402"/>
                </a:lnTo>
                <a:close/>
              </a:path>
              <a:path w="76834" h="5274310">
                <a:moveTo>
                  <a:pt x="52450" y="1387602"/>
                </a:moveTo>
                <a:lnTo>
                  <a:pt x="27050" y="1387602"/>
                </a:lnTo>
                <a:lnTo>
                  <a:pt x="27177" y="1413002"/>
                </a:lnTo>
                <a:lnTo>
                  <a:pt x="52577" y="1413002"/>
                </a:lnTo>
                <a:lnTo>
                  <a:pt x="52450" y="1387602"/>
                </a:lnTo>
                <a:close/>
              </a:path>
              <a:path w="76834" h="5274310">
                <a:moveTo>
                  <a:pt x="52450" y="1336802"/>
                </a:moveTo>
                <a:lnTo>
                  <a:pt x="27050" y="1336802"/>
                </a:lnTo>
                <a:lnTo>
                  <a:pt x="27050" y="1362202"/>
                </a:lnTo>
                <a:lnTo>
                  <a:pt x="52450" y="1362202"/>
                </a:lnTo>
                <a:lnTo>
                  <a:pt x="52450" y="1336802"/>
                </a:lnTo>
                <a:close/>
              </a:path>
              <a:path w="76834" h="5274310">
                <a:moveTo>
                  <a:pt x="52324" y="1286002"/>
                </a:moveTo>
                <a:lnTo>
                  <a:pt x="26924" y="1286002"/>
                </a:lnTo>
                <a:lnTo>
                  <a:pt x="27050" y="1311402"/>
                </a:lnTo>
                <a:lnTo>
                  <a:pt x="52450" y="1311402"/>
                </a:lnTo>
                <a:lnTo>
                  <a:pt x="52324" y="1286002"/>
                </a:lnTo>
                <a:close/>
              </a:path>
              <a:path w="76834" h="5274310">
                <a:moveTo>
                  <a:pt x="52324" y="1235202"/>
                </a:moveTo>
                <a:lnTo>
                  <a:pt x="26924" y="1235202"/>
                </a:lnTo>
                <a:lnTo>
                  <a:pt x="26924" y="1260602"/>
                </a:lnTo>
                <a:lnTo>
                  <a:pt x="52324" y="1260602"/>
                </a:lnTo>
                <a:lnTo>
                  <a:pt x="52324" y="1235202"/>
                </a:lnTo>
                <a:close/>
              </a:path>
              <a:path w="76834" h="5274310">
                <a:moveTo>
                  <a:pt x="52197" y="1184402"/>
                </a:moveTo>
                <a:lnTo>
                  <a:pt x="26797" y="1184402"/>
                </a:lnTo>
                <a:lnTo>
                  <a:pt x="26924" y="1209802"/>
                </a:lnTo>
                <a:lnTo>
                  <a:pt x="52324" y="1209802"/>
                </a:lnTo>
                <a:lnTo>
                  <a:pt x="52197" y="1184402"/>
                </a:lnTo>
                <a:close/>
              </a:path>
              <a:path w="76834" h="5274310">
                <a:moveTo>
                  <a:pt x="52197" y="1133602"/>
                </a:moveTo>
                <a:lnTo>
                  <a:pt x="26797" y="1133602"/>
                </a:lnTo>
                <a:lnTo>
                  <a:pt x="26797" y="1159002"/>
                </a:lnTo>
                <a:lnTo>
                  <a:pt x="52197" y="1159002"/>
                </a:lnTo>
                <a:lnTo>
                  <a:pt x="52197" y="1133602"/>
                </a:lnTo>
                <a:close/>
              </a:path>
              <a:path w="76834" h="5274310">
                <a:moveTo>
                  <a:pt x="52069" y="1082802"/>
                </a:moveTo>
                <a:lnTo>
                  <a:pt x="26669" y="1082802"/>
                </a:lnTo>
                <a:lnTo>
                  <a:pt x="26797" y="1108202"/>
                </a:lnTo>
                <a:lnTo>
                  <a:pt x="52197" y="1108202"/>
                </a:lnTo>
                <a:lnTo>
                  <a:pt x="52069" y="1082802"/>
                </a:lnTo>
                <a:close/>
              </a:path>
              <a:path w="76834" h="5274310">
                <a:moveTo>
                  <a:pt x="52069" y="1032001"/>
                </a:moveTo>
                <a:lnTo>
                  <a:pt x="26669" y="1032001"/>
                </a:lnTo>
                <a:lnTo>
                  <a:pt x="26669" y="1057402"/>
                </a:lnTo>
                <a:lnTo>
                  <a:pt x="52069" y="1057402"/>
                </a:lnTo>
                <a:lnTo>
                  <a:pt x="52069" y="1032001"/>
                </a:lnTo>
                <a:close/>
              </a:path>
              <a:path w="76834" h="5274310">
                <a:moveTo>
                  <a:pt x="51942" y="981201"/>
                </a:moveTo>
                <a:lnTo>
                  <a:pt x="26542" y="981201"/>
                </a:lnTo>
                <a:lnTo>
                  <a:pt x="26669" y="1006601"/>
                </a:lnTo>
                <a:lnTo>
                  <a:pt x="52069" y="1006601"/>
                </a:lnTo>
                <a:lnTo>
                  <a:pt x="51942" y="981201"/>
                </a:lnTo>
                <a:close/>
              </a:path>
              <a:path w="76834" h="5274310">
                <a:moveTo>
                  <a:pt x="51942" y="930401"/>
                </a:moveTo>
                <a:lnTo>
                  <a:pt x="26542" y="930401"/>
                </a:lnTo>
                <a:lnTo>
                  <a:pt x="26542" y="955801"/>
                </a:lnTo>
                <a:lnTo>
                  <a:pt x="51942" y="955801"/>
                </a:lnTo>
                <a:lnTo>
                  <a:pt x="51942" y="930401"/>
                </a:lnTo>
                <a:close/>
              </a:path>
              <a:path w="76834" h="5274310">
                <a:moveTo>
                  <a:pt x="51815" y="879601"/>
                </a:moveTo>
                <a:lnTo>
                  <a:pt x="26415" y="879601"/>
                </a:lnTo>
                <a:lnTo>
                  <a:pt x="26542" y="905001"/>
                </a:lnTo>
                <a:lnTo>
                  <a:pt x="51942" y="905001"/>
                </a:lnTo>
                <a:lnTo>
                  <a:pt x="51815" y="879601"/>
                </a:lnTo>
                <a:close/>
              </a:path>
              <a:path w="76834" h="5274310">
                <a:moveTo>
                  <a:pt x="51815" y="828801"/>
                </a:moveTo>
                <a:lnTo>
                  <a:pt x="26415" y="828801"/>
                </a:lnTo>
                <a:lnTo>
                  <a:pt x="26415" y="854201"/>
                </a:lnTo>
                <a:lnTo>
                  <a:pt x="51815" y="854201"/>
                </a:lnTo>
                <a:lnTo>
                  <a:pt x="51815" y="828801"/>
                </a:lnTo>
                <a:close/>
              </a:path>
              <a:path w="76834" h="5274310">
                <a:moveTo>
                  <a:pt x="51688" y="778001"/>
                </a:moveTo>
                <a:lnTo>
                  <a:pt x="26288" y="778001"/>
                </a:lnTo>
                <a:lnTo>
                  <a:pt x="26415" y="803401"/>
                </a:lnTo>
                <a:lnTo>
                  <a:pt x="51815" y="803401"/>
                </a:lnTo>
                <a:lnTo>
                  <a:pt x="51688" y="778001"/>
                </a:lnTo>
                <a:close/>
              </a:path>
              <a:path w="76834" h="5274310">
                <a:moveTo>
                  <a:pt x="51688" y="727201"/>
                </a:moveTo>
                <a:lnTo>
                  <a:pt x="26288" y="727201"/>
                </a:lnTo>
                <a:lnTo>
                  <a:pt x="26288" y="752601"/>
                </a:lnTo>
                <a:lnTo>
                  <a:pt x="51688" y="752601"/>
                </a:lnTo>
                <a:lnTo>
                  <a:pt x="51688" y="727201"/>
                </a:lnTo>
                <a:close/>
              </a:path>
              <a:path w="76834" h="5274310">
                <a:moveTo>
                  <a:pt x="51561" y="676401"/>
                </a:moveTo>
                <a:lnTo>
                  <a:pt x="26161" y="676401"/>
                </a:lnTo>
                <a:lnTo>
                  <a:pt x="26288" y="701801"/>
                </a:lnTo>
                <a:lnTo>
                  <a:pt x="51688" y="701801"/>
                </a:lnTo>
                <a:lnTo>
                  <a:pt x="51561" y="676401"/>
                </a:lnTo>
                <a:close/>
              </a:path>
              <a:path w="76834" h="5274310">
                <a:moveTo>
                  <a:pt x="51561" y="625601"/>
                </a:moveTo>
                <a:lnTo>
                  <a:pt x="26161" y="625601"/>
                </a:lnTo>
                <a:lnTo>
                  <a:pt x="26161" y="651001"/>
                </a:lnTo>
                <a:lnTo>
                  <a:pt x="51561" y="651001"/>
                </a:lnTo>
                <a:lnTo>
                  <a:pt x="51561" y="625601"/>
                </a:lnTo>
                <a:close/>
              </a:path>
              <a:path w="76834" h="5274310">
                <a:moveTo>
                  <a:pt x="51434" y="574801"/>
                </a:moveTo>
                <a:lnTo>
                  <a:pt x="26034" y="574801"/>
                </a:lnTo>
                <a:lnTo>
                  <a:pt x="26161" y="600201"/>
                </a:lnTo>
                <a:lnTo>
                  <a:pt x="51561" y="600201"/>
                </a:lnTo>
                <a:lnTo>
                  <a:pt x="51434" y="574801"/>
                </a:lnTo>
                <a:close/>
              </a:path>
              <a:path w="76834" h="5274310">
                <a:moveTo>
                  <a:pt x="51434" y="524001"/>
                </a:moveTo>
                <a:lnTo>
                  <a:pt x="26034" y="524001"/>
                </a:lnTo>
                <a:lnTo>
                  <a:pt x="26034" y="549401"/>
                </a:lnTo>
                <a:lnTo>
                  <a:pt x="51434" y="549401"/>
                </a:lnTo>
                <a:lnTo>
                  <a:pt x="51434" y="524001"/>
                </a:lnTo>
                <a:close/>
              </a:path>
              <a:path w="76834" h="5274310">
                <a:moveTo>
                  <a:pt x="51307" y="473201"/>
                </a:moveTo>
                <a:lnTo>
                  <a:pt x="25907" y="473201"/>
                </a:lnTo>
                <a:lnTo>
                  <a:pt x="26034" y="498601"/>
                </a:lnTo>
                <a:lnTo>
                  <a:pt x="51434" y="498601"/>
                </a:lnTo>
                <a:lnTo>
                  <a:pt x="51307" y="473201"/>
                </a:lnTo>
                <a:close/>
              </a:path>
              <a:path w="76834" h="5274310">
                <a:moveTo>
                  <a:pt x="51307" y="422401"/>
                </a:moveTo>
                <a:lnTo>
                  <a:pt x="25907" y="422401"/>
                </a:lnTo>
                <a:lnTo>
                  <a:pt x="25907" y="447801"/>
                </a:lnTo>
                <a:lnTo>
                  <a:pt x="51307" y="447801"/>
                </a:lnTo>
                <a:lnTo>
                  <a:pt x="51307" y="422401"/>
                </a:lnTo>
                <a:close/>
              </a:path>
              <a:path w="76834" h="5274310">
                <a:moveTo>
                  <a:pt x="51180" y="371601"/>
                </a:moveTo>
                <a:lnTo>
                  <a:pt x="25780" y="371601"/>
                </a:lnTo>
                <a:lnTo>
                  <a:pt x="25907" y="397001"/>
                </a:lnTo>
                <a:lnTo>
                  <a:pt x="51307" y="397001"/>
                </a:lnTo>
                <a:lnTo>
                  <a:pt x="51180" y="371601"/>
                </a:lnTo>
                <a:close/>
              </a:path>
              <a:path w="76834" h="5274310">
                <a:moveTo>
                  <a:pt x="51180" y="320801"/>
                </a:moveTo>
                <a:lnTo>
                  <a:pt x="25780" y="320801"/>
                </a:lnTo>
                <a:lnTo>
                  <a:pt x="25780" y="346201"/>
                </a:lnTo>
                <a:lnTo>
                  <a:pt x="51180" y="346201"/>
                </a:lnTo>
                <a:lnTo>
                  <a:pt x="51180" y="320801"/>
                </a:lnTo>
                <a:close/>
              </a:path>
              <a:path w="76834" h="5274310">
                <a:moveTo>
                  <a:pt x="51053" y="270001"/>
                </a:moveTo>
                <a:lnTo>
                  <a:pt x="25653" y="270001"/>
                </a:lnTo>
                <a:lnTo>
                  <a:pt x="25780" y="295401"/>
                </a:lnTo>
                <a:lnTo>
                  <a:pt x="51180" y="295401"/>
                </a:lnTo>
                <a:lnTo>
                  <a:pt x="51053" y="270001"/>
                </a:lnTo>
                <a:close/>
              </a:path>
              <a:path w="76834" h="5274310">
                <a:moveTo>
                  <a:pt x="51053" y="219201"/>
                </a:moveTo>
                <a:lnTo>
                  <a:pt x="25653" y="219201"/>
                </a:lnTo>
                <a:lnTo>
                  <a:pt x="25653" y="244601"/>
                </a:lnTo>
                <a:lnTo>
                  <a:pt x="51053" y="244601"/>
                </a:lnTo>
                <a:lnTo>
                  <a:pt x="51053" y="219201"/>
                </a:lnTo>
                <a:close/>
              </a:path>
              <a:path w="76834" h="5274310">
                <a:moveTo>
                  <a:pt x="50926" y="168401"/>
                </a:moveTo>
                <a:lnTo>
                  <a:pt x="25526" y="168401"/>
                </a:lnTo>
                <a:lnTo>
                  <a:pt x="25653" y="193801"/>
                </a:lnTo>
                <a:lnTo>
                  <a:pt x="51053" y="193801"/>
                </a:lnTo>
                <a:lnTo>
                  <a:pt x="50926" y="168401"/>
                </a:lnTo>
                <a:close/>
              </a:path>
              <a:path w="76834" h="5274310">
                <a:moveTo>
                  <a:pt x="50926" y="117601"/>
                </a:moveTo>
                <a:lnTo>
                  <a:pt x="25526" y="117601"/>
                </a:lnTo>
                <a:lnTo>
                  <a:pt x="25526" y="143001"/>
                </a:lnTo>
                <a:lnTo>
                  <a:pt x="50926" y="143001"/>
                </a:lnTo>
                <a:lnTo>
                  <a:pt x="50926" y="117601"/>
                </a:lnTo>
                <a:close/>
              </a:path>
              <a:path w="76834" h="5274310">
                <a:moveTo>
                  <a:pt x="50800" y="66801"/>
                </a:moveTo>
                <a:lnTo>
                  <a:pt x="25400" y="66801"/>
                </a:lnTo>
                <a:lnTo>
                  <a:pt x="25526" y="92201"/>
                </a:lnTo>
                <a:lnTo>
                  <a:pt x="50926" y="92201"/>
                </a:lnTo>
                <a:lnTo>
                  <a:pt x="50800" y="66801"/>
                </a:lnTo>
                <a:close/>
              </a:path>
              <a:path w="76834" h="5274310">
                <a:moveTo>
                  <a:pt x="38100" y="0"/>
                </a:moveTo>
                <a:lnTo>
                  <a:pt x="0" y="76326"/>
                </a:lnTo>
                <a:lnTo>
                  <a:pt x="25447" y="76326"/>
                </a:lnTo>
                <a:lnTo>
                  <a:pt x="25400" y="66801"/>
                </a:lnTo>
                <a:lnTo>
                  <a:pt x="71500" y="66801"/>
                </a:lnTo>
                <a:lnTo>
                  <a:pt x="38100" y="0"/>
                </a:lnTo>
                <a:close/>
              </a:path>
              <a:path w="76834" h="5274310">
                <a:moveTo>
                  <a:pt x="71500" y="66801"/>
                </a:moveTo>
                <a:lnTo>
                  <a:pt x="50800" y="66801"/>
                </a:lnTo>
                <a:lnTo>
                  <a:pt x="50847" y="76326"/>
                </a:lnTo>
                <a:lnTo>
                  <a:pt x="76263" y="76326"/>
                </a:lnTo>
                <a:lnTo>
                  <a:pt x="71500" y="66801"/>
                </a:lnTo>
                <a:close/>
              </a:path>
            </a:pathLst>
          </a:custGeom>
          <a:solidFill>
            <a:srgbClr val="000000"/>
          </a:solidFill>
        </p:spPr>
        <p:txBody>
          <a:bodyPr wrap="square" lIns="0" tIns="0" rIns="0" bIns="0" rtlCol="0"/>
          <a:lstStyle/>
          <a:p>
            <a:endParaRPr/>
          </a:p>
        </p:txBody>
      </p:sp>
      <p:graphicFrame>
        <p:nvGraphicFramePr>
          <p:cNvPr id="66" name="object 66"/>
          <p:cNvGraphicFramePr>
            <a:graphicFrameLocks noGrp="1"/>
          </p:cNvGraphicFramePr>
          <p:nvPr/>
        </p:nvGraphicFramePr>
        <p:xfrm>
          <a:off x="0" y="100076"/>
          <a:ext cx="12167867" cy="842645"/>
        </p:xfrm>
        <a:graphic>
          <a:graphicData uri="http://schemas.openxmlformats.org/drawingml/2006/table">
            <a:tbl>
              <a:tblPr firstRow="1" bandRow="1">
                <a:tableStyleId>{2D5ABB26-0587-4C30-8999-92F81FD0307C}</a:tableStyleId>
              </a:tblPr>
              <a:tblGrid>
                <a:gridCol w="314325">
                  <a:extLst>
                    <a:ext uri="{9D8B030D-6E8A-4147-A177-3AD203B41FA5}">
                      <a16:colId xmlns:a16="http://schemas.microsoft.com/office/drawing/2014/main" val="20000"/>
                    </a:ext>
                  </a:extLst>
                </a:gridCol>
                <a:gridCol w="3594100">
                  <a:extLst>
                    <a:ext uri="{9D8B030D-6E8A-4147-A177-3AD203B41FA5}">
                      <a16:colId xmlns:a16="http://schemas.microsoft.com/office/drawing/2014/main" val="20001"/>
                    </a:ext>
                  </a:extLst>
                </a:gridCol>
                <a:gridCol w="69214">
                  <a:extLst>
                    <a:ext uri="{9D8B030D-6E8A-4147-A177-3AD203B41FA5}">
                      <a16:colId xmlns:a16="http://schemas.microsoft.com/office/drawing/2014/main" val="20002"/>
                    </a:ext>
                  </a:extLst>
                </a:gridCol>
                <a:gridCol w="5488304">
                  <a:extLst>
                    <a:ext uri="{9D8B030D-6E8A-4147-A177-3AD203B41FA5}">
                      <a16:colId xmlns:a16="http://schemas.microsoft.com/office/drawing/2014/main" val="20003"/>
                    </a:ext>
                  </a:extLst>
                </a:gridCol>
                <a:gridCol w="87629">
                  <a:extLst>
                    <a:ext uri="{9D8B030D-6E8A-4147-A177-3AD203B41FA5}">
                      <a16:colId xmlns:a16="http://schemas.microsoft.com/office/drawing/2014/main" val="20004"/>
                    </a:ext>
                  </a:extLst>
                </a:gridCol>
                <a:gridCol w="2614295">
                  <a:extLst>
                    <a:ext uri="{9D8B030D-6E8A-4147-A177-3AD203B41FA5}">
                      <a16:colId xmlns:a16="http://schemas.microsoft.com/office/drawing/2014/main" val="20005"/>
                    </a:ext>
                  </a:extLst>
                </a:gridCol>
              </a:tblGrid>
              <a:tr h="434340">
                <a:tc gridSpan="6">
                  <a:txBody>
                    <a:bodyPr/>
                    <a:lstStyle/>
                    <a:p>
                      <a:pPr marL="158750">
                        <a:lnSpc>
                          <a:spcPct val="100000"/>
                        </a:lnSpc>
                        <a:spcBef>
                          <a:spcPts val="295"/>
                        </a:spcBef>
                      </a:pPr>
                      <a:r>
                        <a:rPr sz="2250" b="1" dirty="0">
                          <a:solidFill>
                            <a:srgbClr val="FFFFFF"/>
                          </a:solidFill>
                          <a:latin typeface="Times New Roman"/>
                          <a:cs typeface="Times New Roman"/>
                        </a:rPr>
                        <a:t>Integrated Diagnostic</a:t>
                      </a:r>
                      <a:r>
                        <a:rPr sz="2250" b="1" spc="-20" dirty="0">
                          <a:solidFill>
                            <a:srgbClr val="FFFFFF"/>
                          </a:solidFill>
                          <a:latin typeface="Times New Roman"/>
                          <a:cs typeface="Times New Roman"/>
                        </a:rPr>
                        <a:t> </a:t>
                      </a:r>
                      <a:r>
                        <a:rPr sz="2250" b="1" dirty="0">
                          <a:solidFill>
                            <a:srgbClr val="FFFFFF"/>
                          </a:solidFill>
                          <a:latin typeface="Times New Roman"/>
                          <a:cs typeface="Times New Roman"/>
                        </a:rPr>
                        <a:t>and</a:t>
                      </a:r>
                      <a:r>
                        <a:rPr sz="2250" b="1" spc="-20" dirty="0">
                          <a:solidFill>
                            <a:srgbClr val="FFFFFF"/>
                          </a:solidFill>
                          <a:latin typeface="Times New Roman"/>
                          <a:cs typeface="Times New Roman"/>
                        </a:rPr>
                        <a:t> </a:t>
                      </a:r>
                      <a:r>
                        <a:rPr sz="2250" b="1" spc="-30" dirty="0">
                          <a:solidFill>
                            <a:srgbClr val="FFFFFF"/>
                          </a:solidFill>
                          <a:latin typeface="Times New Roman"/>
                          <a:cs typeface="Times New Roman"/>
                        </a:rPr>
                        <a:t>Treatment</a:t>
                      </a:r>
                      <a:r>
                        <a:rPr sz="2250" b="1" spc="-130" dirty="0">
                          <a:solidFill>
                            <a:srgbClr val="FFFFFF"/>
                          </a:solidFill>
                          <a:latin typeface="Times New Roman"/>
                          <a:cs typeface="Times New Roman"/>
                        </a:rPr>
                        <a:t> </a:t>
                      </a:r>
                      <a:r>
                        <a:rPr sz="2250" b="1" dirty="0">
                          <a:solidFill>
                            <a:srgbClr val="FFFFFF"/>
                          </a:solidFill>
                          <a:latin typeface="Times New Roman"/>
                          <a:cs typeface="Times New Roman"/>
                        </a:rPr>
                        <a:t>Algorithm</a:t>
                      </a:r>
                      <a:r>
                        <a:rPr sz="2250" b="1" spc="-20" dirty="0">
                          <a:solidFill>
                            <a:srgbClr val="FFFFFF"/>
                          </a:solidFill>
                          <a:latin typeface="Times New Roman"/>
                          <a:cs typeface="Times New Roman"/>
                        </a:rPr>
                        <a:t> </a:t>
                      </a:r>
                      <a:r>
                        <a:rPr sz="2250" b="1" dirty="0">
                          <a:solidFill>
                            <a:srgbClr val="FFFFFF"/>
                          </a:solidFill>
                          <a:latin typeface="Times New Roman"/>
                          <a:cs typeface="Times New Roman"/>
                        </a:rPr>
                        <a:t>for</a:t>
                      </a:r>
                      <a:r>
                        <a:rPr sz="2250" b="1" spc="-15" dirty="0">
                          <a:solidFill>
                            <a:srgbClr val="FFFFFF"/>
                          </a:solidFill>
                          <a:latin typeface="Times New Roman"/>
                          <a:cs typeface="Times New Roman"/>
                        </a:rPr>
                        <a:t> </a:t>
                      </a:r>
                      <a:r>
                        <a:rPr sz="2250" b="1" dirty="0">
                          <a:solidFill>
                            <a:srgbClr val="FFFFFF"/>
                          </a:solidFill>
                          <a:latin typeface="Times New Roman"/>
                          <a:cs typeface="Times New Roman"/>
                        </a:rPr>
                        <a:t>Drug</a:t>
                      </a:r>
                      <a:r>
                        <a:rPr sz="2250" b="1" spc="10" dirty="0">
                          <a:solidFill>
                            <a:srgbClr val="FFFFFF"/>
                          </a:solidFill>
                          <a:latin typeface="Times New Roman"/>
                          <a:cs typeface="Times New Roman"/>
                        </a:rPr>
                        <a:t> </a:t>
                      </a:r>
                      <a:r>
                        <a:rPr sz="2250" b="1" dirty="0">
                          <a:solidFill>
                            <a:srgbClr val="FFFFFF"/>
                          </a:solidFill>
                          <a:latin typeface="Times New Roman"/>
                          <a:cs typeface="Times New Roman"/>
                        </a:rPr>
                        <a:t>Susceptible</a:t>
                      </a:r>
                      <a:r>
                        <a:rPr sz="2250" b="1" spc="10" dirty="0">
                          <a:solidFill>
                            <a:srgbClr val="FFFFFF"/>
                          </a:solidFill>
                          <a:latin typeface="Times New Roman"/>
                          <a:cs typeface="Times New Roman"/>
                        </a:rPr>
                        <a:t> </a:t>
                      </a:r>
                      <a:r>
                        <a:rPr sz="2250" b="1" dirty="0">
                          <a:solidFill>
                            <a:srgbClr val="FFFFFF"/>
                          </a:solidFill>
                          <a:latin typeface="Times New Roman"/>
                          <a:cs typeface="Times New Roman"/>
                        </a:rPr>
                        <a:t>and</a:t>
                      </a:r>
                      <a:r>
                        <a:rPr sz="2250" b="1" spc="5" dirty="0">
                          <a:solidFill>
                            <a:srgbClr val="FFFFFF"/>
                          </a:solidFill>
                          <a:latin typeface="Times New Roman"/>
                          <a:cs typeface="Times New Roman"/>
                        </a:rPr>
                        <a:t> </a:t>
                      </a:r>
                      <a:r>
                        <a:rPr sz="2250" b="1" dirty="0">
                          <a:solidFill>
                            <a:srgbClr val="FFFFFF"/>
                          </a:solidFill>
                          <a:latin typeface="Times New Roman"/>
                          <a:cs typeface="Times New Roman"/>
                        </a:rPr>
                        <a:t>Resistant</a:t>
                      </a:r>
                      <a:r>
                        <a:rPr sz="2250" b="1" spc="-45" dirty="0">
                          <a:solidFill>
                            <a:srgbClr val="FFFFFF"/>
                          </a:solidFill>
                          <a:latin typeface="Times New Roman"/>
                          <a:cs typeface="Times New Roman"/>
                        </a:rPr>
                        <a:t> </a:t>
                      </a:r>
                      <a:r>
                        <a:rPr sz="2250" b="1" spc="-10" dirty="0">
                          <a:solidFill>
                            <a:srgbClr val="FFFFFF"/>
                          </a:solidFill>
                          <a:latin typeface="Times New Roman"/>
                          <a:cs typeface="Times New Roman"/>
                        </a:rPr>
                        <a:t>Tuberculosis</a:t>
                      </a:r>
                      <a:endParaRPr sz="2250">
                        <a:latin typeface="Times New Roman"/>
                        <a:cs typeface="Times New Roman"/>
                      </a:endParaRPr>
                    </a:p>
                  </a:txBody>
                  <a:tcPr marL="0" marR="0" marT="3746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6F2F9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08305">
                <a:tc>
                  <a:txBody>
                    <a:bodyPr/>
                    <a:lstStyle/>
                    <a:p>
                      <a:pPr>
                        <a:lnSpc>
                          <a:spcPct val="100000"/>
                        </a:lnSpc>
                      </a:pPr>
                      <a:endParaRPr sz="1200">
                        <a:latin typeface="Times New Roman"/>
                        <a:cs typeface="Times New Roman"/>
                      </a:endParaRPr>
                    </a:p>
                  </a:txBody>
                  <a:tcPr marL="0" marR="0" marT="0" marB="0">
                    <a:lnR w="28575">
                      <a:solidFill>
                        <a:srgbClr val="000000"/>
                      </a:solidFill>
                      <a:prstDash val="solid"/>
                    </a:lnR>
                    <a:lnT w="9525">
                      <a:solidFill>
                        <a:srgbClr val="000000"/>
                      </a:solidFill>
                      <a:prstDash val="solid"/>
                    </a:lnT>
                  </a:tcPr>
                </a:tc>
                <a:tc>
                  <a:txBody>
                    <a:bodyPr/>
                    <a:lstStyle/>
                    <a:p>
                      <a:pPr marL="243840">
                        <a:lnSpc>
                          <a:spcPct val="100000"/>
                        </a:lnSpc>
                        <a:spcBef>
                          <a:spcPts val="950"/>
                        </a:spcBef>
                      </a:pPr>
                      <a:r>
                        <a:rPr sz="1200" b="1" dirty="0">
                          <a:latin typeface="Times New Roman"/>
                          <a:cs typeface="Times New Roman"/>
                        </a:rPr>
                        <a:t>All</a:t>
                      </a:r>
                      <a:r>
                        <a:rPr sz="1200" b="1" spc="-20" dirty="0">
                          <a:latin typeface="Times New Roman"/>
                          <a:cs typeface="Times New Roman"/>
                        </a:rPr>
                        <a:t> </a:t>
                      </a:r>
                      <a:r>
                        <a:rPr sz="1200" b="1" dirty="0">
                          <a:latin typeface="Times New Roman"/>
                          <a:cs typeface="Times New Roman"/>
                        </a:rPr>
                        <a:t>notified</a:t>
                      </a:r>
                      <a:r>
                        <a:rPr sz="1200" b="1" spc="-50" dirty="0">
                          <a:latin typeface="Times New Roman"/>
                          <a:cs typeface="Times New Roman"/>
                        </a:rPr>
                        <a:t> </a:t>
                      </a:r>
                      <a:r>
                        <a:rPr sz="1200" b="1" dirty="0">
                          <a:latin typeface="Times New Roman"/>
                          <a:cs typeface="Times New Roman"/>
                        </a:rPr>
                        <a:t>TB</a:t>
                      </a:r>
                      <a:r>
                        <a:rPr sz="1200" b="1" spc="-15" dirty="0">
                          <a:latin typeface="Times New Roman"/>
                          <a:cs typeface="Times New Roman"/>
                        </a:rPr>
                        <a:t> </a:t>
                      </a:r>
                      <a:r>
                        <a:rPr sz="1200" b="1" dirty="0">
                          <a:latin typeface="Times New Roman"/>
                          <a:cs typeface="Times New Roman"/>
                        </a:rPr>
                        <a:t>patients</a:t>
                      </a:r>
                      <a:r>
                        <a:rPr sz="1200" b="1" spc="-30" dirty="0">
                          <a:latin typeface="Times New Roman"/>
                          <a:cs typeface="Times New Roman"/>
                        </a:rPr>
                        <a:t> </a:t>
                      </a:r>
                      <a:r>
                        <a:rPr sz="1200" b="1" dirty="0">
                          <a:latin typeface="Times New Roman"/>
                          <a:cs typeface="Times New Roman"/>
                        </a:rPr>
                        <a:t>not</a:t>
                      </a:r>
                      <a:r>
                        <a:rPr sz="1200" b="1" spc="-20" dirty="0">
                          <a:latin typeface="Times New Roman"/>
                          <a:cs typeface="Times New Roman"/>
                        </a:rPr>
                        <a:t> </a:t>
                      </a:r>
                      <a:r>
                        <a:rPr sz="1200" b="1" dirty="0">
                          <a:latin typeface="Times New Roman"/>
                          <a:cs typeface="Times New Roman"/>
                        </a:rPr>
                        <a:t>offered</a:t>
                      </a:r>
                      <a:r>
                        <a:rPr sz="1200" b="1" spc="-10" dirty="0">
                          <a:latin typeface="Times New Roman"/>
                          <a:cs typeface="Times New Roman"/>
                        </a:rPr>
                        <a:t> RR-</a:t>
                      </a:r>
                      <a:r>
                        <a:rPr sz="1200" b="1" dirty="0">
                          <a:latin typeface="Times New Roman"/>
                          <a:cs typeface="Times New Roman"/>
                        </a:rPr>
                        <a:t>TB</a:t>
                      </a:r>
                      <a:r>
                        <a:rPr sz="1200" b="1" spc="-20" dirty="0">
                          <a:latin typeface="Times New Roman"/>
                          <a:cs typeface="Times New Roman"/>
                        </a:rPr>
                        <a:t> test</a:t>
                      </a:r>
                      <a:r>
                        <a:rPr sz="1200" b="1" spc="-30" baseline="24305" dirty="0">
                          <a:latin typeface="Times New Roman"/>
                          <a:cs typeface="Times New Roman"/>
                        </a:rPr>
                        <a:t>1</a:t>
                      </a:r>
                      <a:endParaRPr sz="1200" baseline="24305">
                        <a:latin typeface="Times New Roman"/>
                        <a:cs typeface="Times New Roman"/>
                      </a:endParaRPr>
                    </a:p>
                  </a:txBody>
                  <a:tcPr marL="0" marR="0" marT="120650" marB="0">
                    <a:lnL w="28575">
                      <a:solidFill>
                        <a:srgbClr val="000000"/>
                      </a:solidFill>
                      <a:prstDash val="solid"/>
                    </a:lnL>
                    <a:lnR w="28575">
                      <a:solidFill>
                        <a:srgbClr val="000000"/>
                      </a:solidFill>
                      <a:prstDash val="solid"/>
                    </a:lnR>
                    <a:lnT w="9525">
                      <a:solidFill>
                        <a:srgbClr val="000000"/>
                      </a:solidFill>
                      <a:prstDash val="solid"/>
                    </a:lnT>
                    <a:lnB w="28575">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28575">
                      <a:solidFill>
                        <a:srgbClr val="000000"/>
                      </a:solidFill>
                      <a:prstDash val="solid"/>
                    </a:lnL>
                    <a:lnR w="28575">
                      <a:solidFill>
                        <a:srgbClr val="000000"/>
                      </a:solidFill>
                      <a:prstDash val="solid"/>
                    </a:lnR>
                    <a:lnT w="9525">
                      <a:solidFill>
                        <a:srgbClr val="000000"/>
                      </a:solidFill>
                      <a:prstDash val="solid"/>
                    </a:lnT>
                  </a:tcPr>
                </a:tc>
                <a:tc>
                  <a:txBody>
                    <a:bodyPr/>
                    <a:lstStyle/>
                    <a:p>
                      <a:pPr algn="ctr">
                        <a:lnSpc>
                          <a:spcPct val="100000"/>
                        </a:lnSpc>
                        <a:spcBef>
                          <a:spcPts val="250"/>
                        </a:spcBef>
                      </a:pPr>
                      <a:r>
                        <a:rPr sz="1200" b="1" dirty="0">
                          <a:latin typeface="Times New Roman"/>
                          <a:cs typeface="Times New Roman"/>
                        </a:rPr>
                        <a:t>All</a:t>
                      </a:r>
                      <a:r>
                        <a:rPr sz="1200" b="1" spc="-20" dirty="0">
                          <a:latin typeface="Times New Roman"/>
                          <a:cs typeface="Times New Roman"/>
                        </a:rPr>
                        <a:t> </a:t>
                      </a:r>
                      <a:r>
                        <a:rPr sz="1200" b="1" dirty="0">
                          <a:latin typeface="Times New Roman"/>
                          <a:cs typeface="Times New Roman"/>
                        </a:rPr>
                        <a:t>presumptive</a:t>
                      </a:r>
                      <a:r>
                        <a:rPr sz="1200" b="1" spc="-25" dirty="0">
                          <a:latin typeface="Times New Roman"/>
                          <a:cs typeface="Times New Roman"/>
                        </a:rPr>
                        <a:t> </a:t>
                      </a:r>
                      <a:r>
                        <a:rPr sz="1200" b="1" dirty="0">
                          <a:latin typeface="Times New Roman"/>
                          <a:cs typeface="Times New Roman"/>
                        </a:rPr>
                        <a:t>TB</a:t>
                      </a:r>
                      <a:r>
                        <a:rPr sz="1200" b="1" spc="-30" dirty="0">
                          <a:latin typeface="Times New Roman"/>
                          <a:cs typeface="Times New Roman"/>
                        </a:rPr>
                        <a:t> </a:t>
                      </a:r>
                      <a:r>
                        <a:rPr sz="1200" b="1" dirty="0">
                          <a:latin typeface="Times New Roman"/>
                          <a:cs typeface="Times New Roman"/>
                        </a:rPr>
                        <a:t>/</a:t>
                      </a:r>
                      <a:r>
                        <a:rPr sz="1200" b="1" spc="-15" dirty="0">
                          <a:latin typeface="Times New Roman"/>
                          <a:cs typeface="Times New Roman"/>
                        </a:rPr>
                        <a:t> </a:t>
                      </a:r>
                      <a:r>
                        <a:rPr sz="1200" b="1" dirty="0">
                          <a:latin typeface="Times New Roman"/>
                          <a:cs typeface="Times New Roman"/>
                        </a:rPr>
                        <a:t>persons</a:t>
                      </a:r>
                      <a:r>
                        <a:rPr sz="1200" b="1" spc="-30" dirty="0">
                          <a:latin typeface="Times New Roman"/>
                          <a:cs typeface="Times New Roman"/>
                        </a:rPr>
                        <a:t> </a:t>
                      </a:r>
                      <a:r>
                        <a:rPr sz="1200" b="1" dirty="0">
                          <a:latin typeface="Times New Roman"/>
                          <a:cs typeface="Times New Roman"/>
                        </a:rPr>
                        <a:t>with</a:t>
                      </a:r>
                      <a:r>
                        <a:rPr sz="1200" b="1" spc="-30" dirty="0">
                          <a:latin typeface="Times New Roman"/>
                          <a:cs typeface="Times New Roman"/>
                        </a:rPr>
                        <a:t> </a:t>
                      </a:r>
                      <a:r>
                        <a:rPr sz="1200" b="1" dirty="0">
                          <a:latin typeface="Times New Roman"/>
                          <a:cs typeface="Times New Roman"/>
                        </a:rPr>
                        <a:t>abnormal</a:t>
                      </a:r>
                      <a:r>
                        <a:rPr sz="1200" b="1" spc="-10" dirty="0">
                          <a:latin typeface="Times New Roman"/>
                          <a:cs typeface="Times New Roman"/>
                        </a:rPr>
                        <a:t> </a:t>
                      </a:r>
                      <a:r>
                        <a:rPr sz="1200" b="1" dirty="0">
                          <a:latin typeface="Times New Roman"/>
                          <a:cs typeface="Times New Roman"/>
                        </a:rPr>
                        <a:t>Chest</a:t>
                      </a:r>
                      <a:r>
                        <a:rPr sz="1200" b="1" spc="-35" dirty="0">
                          <a:latin typeface="Times New Roman"/>
                          <a:cs typeface="Times New Roman"/>
                        </a:rPr>
                        <a:t> </a:t>
                      </a:r>
                      <a:r>
                        <a:rPr sz="1200" b="1" dirty="0">
                          <a:latin typeface="Times New Roman"/>
                          <a:cs typeface="Times New Roman"/>
                        </a:rPr>
                        <a:t>X-Ray</a:t>
                      </a:r>
                      <a:r>
                        <a:rPr sz="1200" b="1" spc="-15" dirty="0">
                          <a:latin typeface="Times New Roman"/>
                          <a:cs typeface="Times New Roman"/>
                        </a:rPr>
                        <a:t> </a:t>
                      </a:r>
                      <a:r>
                        <a:rPr sz="1200" b="1" dirty="0">
                          <a:latin typeface="Times New Roman"/>
                          <a:cs typeface="Times New Roman"/>
                        </a:rPr>
                        <a:t>with</a:t>
                      </a:r>
                      <a:r>
                        <a:rPr sz="1200" b="1" spc="-35" dirty="0">
                          <a:latin typeface="Times New Roman"/>
                          <a:cs typeface="Times New Roman"/>
                        </a:rPr>
                        <a:t> </a:t>
                      </a:r>
                      <a:r>
                        <a:rPr sz="1200" b="1" dirty="0">
                          <a:latin typeface="Times New Roman"/>
                          <a:cs typeface="Times New Roman"/>
                        </a:rPr>
                        <a:t>or</a:t>
                      </a:r>
                      <a:r>
                        <a:rPr sz="1200" b="1" spc="-40" dirty="0">
                          <a:latin typeface="Times New Roman"/>
                          <a:cs typeface="Times New Roman"/>
                        </a:rPr>
                        <a:t> </a:t>
                      </a:r>
                      <a:r>
                        <a:rPr sz="1200" b="1" spc="-10" dirty="0">
                          <a:latin typeface="Times New Roman"/>
                          <a:cs typeface="Times New Roman"/>
                        </a:rPr>
                        <a:t>without</a:t>
                      </a:r>
                      <a:endParaRPr sz="1200">
                        <a:latin typeface="Times New Roman"/>
                        <a:cs typeface="Times New Roman"/>
                      </a:endParaRPr>
                    </a:p>
                    <a:p>
                      <a:pPr algn="ctr">
                        <a:lnSpc>
                          <a:spcPts val="1425"/>
                        </a:lnSpc>
                      </a:pPr>
                      <a:r>
                        <a:rPr sz="1200" b="1" spc="-10" dirty="0">
                          <a:latin typeface="Times New Roman"/>
                          <a:cs typeface="Times New Roman"/>
                        </a:rPr>
                        <a:t>symptoms</a:t>
                      </a:r>
                      <a:r>
                        <a:rPr sz="1200" b="1" spc="-15" baseline="24305" dirty="0">
                          <a:latin typeface="Times New Roman"/>
                          <a:cs typeface="Times New Roman"/>
                        </a:rPr>
                        <a:t>2</a:t>
                      </a:r>
                      <a:endParaRPr sz="1200" baseline="24305">
                        <a:latin typeface="Times New Roman"/>
                        <a:cs typeface="Times New Roman"/>
                      </a:endParaRPr>
                    </a:p>
                  </a:txBody>
                  <a:tcPr marL="0" marR="0" marT="31750" marB="0">
                    <a:lnL w="28575">
                      <a:solidFill>
                        <a:srgbClr val="000000"/>
                      </a:solidFill>
                      <a:prstDash val="solid"/>
                    </a:lnL>
                    <a:lnR w="28575">
                      <a:solidFill>
                        <a:srgbClr val="000000"/>
                      </a:solidFill>
                      <a:prstDash val="solid"/>
                    </a:lnR>
                    <a:lnT w="9525">
                      <a:solidFill>
                        <a:srgbClr val="000000"/>
                      </a:solidFill>
                      <a:prstDash val="solid"/>
                    </a:lnT>
                    <a:lnB w="28575">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28575">
                      <a:solidFill>
                        <a:srgbClr val="000000"/>
                      </a:solidFill>
                      <a:prstDash val="solid"/>
                    </a:lnL>
                    <a:lnR w="28575">
                      <a:solidFill>
                        <a:srgbClr val="000000"/>
                      </a:solidFill>
                      <a:prstDash val="solid"/>
                    </a:lnR>
                    <a:lnT w="9525">
                      <a:solidFill>
                        <a:srgbClr val="000000"/>
                      </a:solidFill>
                      <a:prstDash val="solid"/>
                    </a:lnT>
                  </a:tcPr>
                </a:tc>
                <a:tc>
                  <a:txBody>
                    <a:bodyPr/>
                    <a:lstStyle/>
                    <a:p>
                      <a:pPr marL="274320">
                        <a:lnSpc>
                          <a:spcPct val="100000"/>
                        </a:lnSpc>
                        <a:spcBef>
                          <a:spcPts val="940"/>
                        </a:spcBef>
                      </a:pPr>
                      <a:r>
                        <a:rPr sz="1200" b="1" spc="-10" dirty="0">
                          <a:latin typeface="Times New Roman"/>
                          <a:cs typeface="Times New Roman"/>
                        </a:rPr>
                        <a:t>Non-responders</a:t>
                      </a:r>
                      <a:r>
                        <a:rPr sz="1200" b="1" dirty="0">
                          <a:latin typeface="Times New Roman"/>
                          <a:cs typeface="Times New Roman"/>
                        </a:rPr>
                        <a:t> to</a:t>
                      </a:r>
                      <a:r>
                        <a:rPr sz="1200" b="1" spc="25" dirty="0">
                          <a:latin typeface="Times New Roman"/>
                          <a:cs typeface="Times New Roman"/>
                        </a:rPr>
                        <a:t> </a:t>
                      </a:r>
                      <a:r>
                        <a:rPr sz="1200" b="1" dirty="0">
                          <a:latin typeface="Times New Roman"/>
                          <a:cs typeface="Times New Roman"/>
                        </a:rPr>
                        <a:t>any </a:t>
                      </a:r>
                      <a:r>
                        <a:rPr sz="1200" b="1" spc="-10" dirty="0">
                          <a:latin typeface="Times New Roman"/>
                          <a:cs typeface="Times New Roman"/>
                        </a:rPr>
                        <a:t>regimen</a:t>
                      </a:r>
                      <a:endParaRPr sz="1200">
                        <a:latin typeface="Times New Roman"/>
                        <a:cs typeface="Times New Roman"/>
                      </a:endParaRPr>
                    </a:p>
                  </a:txBody>
                  <a:tcPr marL="0" marR="0" marT="119380" marB="0">
                    <a:lnL w="28575">
                      <a:solidFill>
                        <a:srgbClr val="000000"/>
                      </a:solidFill>
                      <a:prstDash val="solid"/>
                    </a:lnL>
                    <a:lnR w="6350">
                      <a:solidFill>
                        <a:srgbClr val="000000"/>
                      </a:solidFill>
                      <a:prstDash val="solid"/>
                    </a:lnR>
                    <a:lnT w="952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bl>
          </a:graphicData>
        </a:graphic>
      </p:graphicFrame>
      <p:sp>
        <p:nvSpPr>
          <p:cNvPr id="67" name="object 67"/>
          <p:cNvSpPr/>
          <p:nvPr/>
        </p:nvSpPr>
        <p:spPr>
          <a:xfrm>
            <a:off x="2494661" y="4305553"/>
            <a:ext cx="1696085" cy="1785620"/>
          </a:xfrm>
          <a:custGeom>
            <a:avLst/>
            <a:gdLst/>
            <a:ahLst/>
            <a:cxnLst/>
            <a:rect l="l" t="t" r="r" b="b"/>
            <a:pathLst>
              <a:path w="1696085" h="1785620">
                <a:moveTo>
                  <a:pt x="76200" y="777367"/>
                </a:moveTo>
                <a:lnTo>
                  <a:pt x="50800" y="777367"/>
                </a:lnTo>
                <a:lnTo>
                  <a:pt x="50800" y="415163"/>
                </a:lnTo>
                <a:lnTo>
                  <a:pt x="25400" y="415163"/>
                </a:lnTo>
                <a:lnTo>
                  <a:pt x="25400" y="777367"/>
                </a:lnTo>
                <a:lnTo>
                  <a:pt x="0" y="777367"/>
                </a:lnTo>
                <a:lnTo>
                  <a:pt x="38100" y="853567"/>
                </a:lnTo>
                <a:lnTo>
                  <a:pt x="69850" y="790067"/>
                </a:lnTo>
                <a:lnTo>
                  <a:pt x="76200" y="777367"/>
                </a:lnTo>
                <a:close/>
              </a:path>
              <a:path w="1696085" h="1785620">
                <a:moveTo>
                  <a:pt x="1668526" y="50800"/>
                </a:moveTo>
                <a:lnTo>
                  <a:pt x="1643126" y="50800"/>
                </a:lnTo>
                <a:lnTo>
                  <a:pt x="1643126" y="76200"/>
                </a:lnTo>
                <a:lnTo>
                  <a:pt x="1668526" y="76200"/>
                </a:lnTo>
                <a:lnTo>
                  <a:pt x="1668526" y="50800"/>
                </a:lnTo>
                <a:close/>
              </a:path>
              <a:path w="1696085" h="1785620">
                <a:moveTo>
                  <a:pt x="1668526" y="0"/>
                </a:moveTo>
                <a:lnTo>
                  <a:pt x="1643126" y="0"/>
                </a:lnTo>
                <a:lnTo>
                  <a:pt x="1643126" y="25400"/>
                </a:lnTo>
                <a:lnTo>
                  <a:pt x="1668526" y="25400"/>
                </a:lnTo>
                <a:lnTo>
                  <a:pt x="1668526" y="0"/>
                </a:lnTo>
                <a:close/>
              </a:path>
              <a:path w="1696085" h="1785620">
                <a:moveTo>
                  <a:pt x="1668653" y="152400"/>
                </a:moveTo>
                <a:lnTo>
                  <a:pt x="1643253" y="152400"/>
                </a:lnTo>
                <a:lnTo>
                  <a:pt x="1643253" y="177800"/>
                </a:lnTo>
                <a:lnTo>
                  <a:pt x="1668653" y="177800"/>
                </a:lnTo>
                <a:lnTo>
                  <a:pt x="1668653" y="152400"/>
                </a:lnTo>
                <a:close/>
              </a:path>
              <a:path w="1696085" h="1785620">
                <a:moveTo>
                  <a:pt x="1668653" y="101600"/>
                </a:moveTo>
                <a:lnTo>
                  <a:pt x="1643253" y="101600"/>
                </a:lnTo>
                <a:lnTo>
                  <a:pt x="1643253" y="127000"/>
                </a:lnTo>
                <a:lnTo>
                  <a:pt x="1668653" y="127000"/>
                </a:lnTo>
                <a:lnTo>
                  <a:pt x="1668653" y="101600"/>
                </a:lnTo>
                <a:close/>
              </a:path>
              <a:path w="1696085" h="1785620">
                <a:moveTo>
                  <a:pt x="1668780" y="254000"/>
                </a:moveTo>
                <a:lnTo>
                  <a:pt x="1643380" y="254000"/>
                </a:lnTo>
                <a:lnTo>
                  <a:pt x="1643380" y="279400"/>
                </a:lnTo>
                <a:lnTo>
                  <a:pt x="1668780" y="279400"/>
                </a:lnTo>
                <a:lnTo>
                  <a:pt x="1668780" y="254000"/>
                </a:lnTo>
                <a:close/>
              </a:path>
              <a:path w="1696085" h="1785620">
                <a:moveTo>
                  <a:pt x="1668780" y="228600"/>
                </a:moveTo>
                <a:lnTo>
                  <a:pt x="1668653" y="203200"/>
                </a:lnTo>
                <a:lnTo>
                  <a:pt x="1643253" y="203200"/>
                </a:lnTo>
                <a:lnTo>
                  <a:pt x="1643380" y="228600"/>
                </a:lnTo>
                <a:lnTo>
                  <a:pt x="1668780" y="228600"/>
                </a:lnTo>
                <a:close/>
              </a:path>
              <a:path w="1696085" h="1785620">
                <a:moveTo>
                  <a:pt x="1668907" y="355600"/>
                </a:moveTo>
                <a:lnTo>
                  <a:pt x="1643507" y="355600"/>
                </a:lnTo>
                <a:lnTo>
                  <a:pt x="1643507" y="381000"/>
                </a:lnTo>
                <a:lnTo>
                  <a:pt x="1668907" y="381000"/>
                </a:lnTo>
                <a:lnTo>
                  <a:pt x="1668907" y="355600"/>
                </a:lnTo>
                <a:close/>
              </a:path>
              <a:path w="1696085" h="1785620">
                <a:moveTo>
                  <a:pt x="1668907" y="330200"/>
                </a:moveTo>
                <a:lnTo>
                  <a:pt x="1668780" y="304800"/>
                </a:lnTo>
                <a:lnTo>
                  <a:pt x="1643380" y="304800"/>
                </a:lnTo>
                <a:lnTo>
                  <a:pt x="1643507" y="330200"/>
                </a:lnTo>
                <a:lnTo>
                  <a:pt x="1668907" y="330200"/>
                </a:lnTo>
                <a:close/>
              </a:path>
              <a:path w="1696085" h="1785620">
                <a:moveTo>
                  <a:pt x="1669034" y="508000"/>
                </a:moveTo>
                <a:lnTo>
                  <a:pt x="1643634" y="508000"/>
                </a:lnTo>
                <a:lnTo>
                  <a:pt x="1643634" y="533400"/>
                </a:lnTo>
                <a:lnTo>
                  <a:pt x="1669034" y="533400"/>
                </a:lnTo>
                <a:lnTo>
                  <a:pt x="1669034" y="508000"/>
                </a:lnTo>
                <a:close/>
              </a:path>
              <a:path w="1696085" h="1785620">
                <a:moveTo>
                  <a:pt x="1669034" y="457200"/>
                </a:moveTo>
                <a:lnTo>
                  <a:pt x="1643634" y="457200"/>
                </a:lnTo>
                <a:lnTo>
                  <a:pt x="1643634" y="482600"/>
                </a:lnTo>
                <a:lnTo>
                  <a:pt x="1669034" y="482600"/>
                </a:lnTo>
                <a:lnTo>
                  <a:pt x="1669034" y="457200"/>
                </a:lnTo>
                <a:close/>
              </a:path>
              <a:path w="1696085" h="1785620">
                <a:moveTo>
                  <a:pt x="1669034" y="431800"/>
                </a:moveTo>
                <a:lnTo>
                  <a:pt x="1668907" y="406400"/>
                </a:lnTo>
                <a:lnTo>
                  <a:pt x="1643507" y="406400"/>
                </a:lnTo>
                <a:lnTo>
                  <a:pt x="1643634" y="431800"/>
                </a:lnTo>
                <a:lnTo>
                  <a:pt x="1669034" y="431800"/>
                </a:lnTo>
                <a:close/>
              </a:path>
              <a:path w="1696085" h="1785620">
                <a:moveTo>
                  <a:pt x="1669161" y="609600"/>
                </a:moveTo>
                <a:lnTo>
                  <a:pt x="1643761" y="609600"/>
                </a:lnTo>
                <a:lnTo>
                  <a:pt x="1643761" y="635000"/>
                </a:lnTo>
                <a:lnTo>
                  <a:pt x="1669161" y="635000"/>
                </a:lnTo>
                <a:lnTo>
                  <a:pt x="1669161" y="609600"/>
                </a:lnTo>
                <a:close/>
              </a:path>
              <a:path w="1696085" h="1785620">
                <a:moveTo>
                  <a:pt x="1669161" y="558800"/>
                </a:moveTo>
                <a:lnTo>
                  <a:pt x="1643761" y="558800"/>
                </a:lnTo>
                <a:lnTo>
                  <a:pt x="1643761" y="584200"/>
                </a:lnTo>
                <a:lnTo>
                  <a:pt x="1669161" y="584200"/>
                </a:lnTo>
                <a:lnTo>
                  <a:pt x="1669161" y="558800"/>
                </a:lnTo>
                <a:close/>
              </a:path>
              <a:path w="1696085" h="1785620">
                <a:moveTo>
                  <a:pt x="1669288" y="711200"/>
                </a:moveTo>
                <a:lnTo>
                  <a:pt x="1643888" y="711200"/>
                </a:lnTo>
                <a:lnTo>
                  <a:pt x="1643888" y="736600"/>
                </a:lnTo>
                <a:lnTo>
                  <a:pt x="1669288" y="736600"/>
                </a:lnTo>
                <a:lnTo>
                  <a:pt x="1669288" y="711200"/>
                </a:lnTo>
                <a:close/>
              </a:path>
              <a:path w="1696085" h="1785620">
                <a:moveTo>
                  <a:pt x="1669288" y="660400"/>
                </a:moveTo>
                <a:lnTo>
                  <a:pt x="1643888" y="660400"/>
                </a:lnTo>
                <a:lnTo>
                  <a:pt x="1643888" y="685800"/>
                </a:lnTo>
                <a:lnTo>
                  <a:pt x="1669288" y="685800"/>
                </a:lnTo>
                <a:lnTo>
                  <a:pt x="1669288" y="660400"/>
                </a:lnTo>
                <a:close/>
              </a:path>
              <a:path w="1696085" h="1785620">
                <a:moveTo>
                  <a:pt x="1669415" y="812800"/>
                </a:moveTo>
                <a:lnTo>
                  <a:pt x="1644015" y="812800"/>
                </a:lnTo>
                <a:lnTo>
                  <a:pt x="1644015" y="838200"/>
                </a:lnTo>
                <a:lnTo>
                  <a:pt x="1669415" y="838200"/>
                </a:lnTo>
                <a:lnTo>
                  <a:pt x="1669415" y="812800"/>
                </a:lnTo>
                <a:close/>
              </a:path>
              <a:path w="1696085" h="1785620">
                <a:moveTo>
                  <a:pt x="1669415" y="762000"/>
                </a:moveTo>
                <a:lnTo>
                  <a:pt x="1644015" y="762000"/>
                </a:lnTo>
                <a:lnTo>
                  <a:pt x="1644015" y="787400"/>
                </a:lnTo>
                <a:lnTo>
                  <a:pt x="1669415" y="787400"/>
                </a:lnTo>
                <a:lnTo>
                  <a:pt x="1669415" y="762000"/>
                </a:lnTo>
                <a:close/>
              </a:path>
              <a:path w="1696085" h="1785620">
                <a:moveTo>
                  <a:pt x="1669542" y="914412"/>
                </a:moveTo>
                <a:lnTo>
                  <a:pt x="1644142" y="914412"/>
                </a:lnTo>
                <a:lnTo>
                  <a:pt x="1644142" y="939800"/>
                </a:lnTo>
                <a:lnTo>
                  <a:pt x="1669542" y="939800"/>
                </a:lnTo>
                <a:lnTo>
                  <a:pt x="1669542" y="914412"/>
                </a:lnTo>
                <a:close/>
              </a:path>
              <a:path w="1696085" h="1785620">
                <a:moveTo>
                  <a:pt x="1669542" y="889012"/>
                </a:moveTo>
                <a:lnTo>
                  <a:pt x="1669415" y="863600"/>
                </a:lnTo>
                <a:lnTo>
                  <a:pt x="1644015" y="863600"/>
                </a:lnTo>
                <a:lnTo>
                  <a:pt x="1644142" y="889012"/>
                </a:lnTo>
                <a:lnTo>
                  <a:pt x="1669542" y="889012"/>
                </a:lnTo>
                <a:close/>
              </a:path>
              <a:path w="1696085" h="1785620">
                <a:moveTo>
                  <a:pt x="1669669" y="1016000"/>
                </a:moveTo>
                <a:lnTo>
                  <a:pt x="1644269" y="1016000"/>
                </a:lnTo>
                <a:lnTo>
                  <a:pt x="1644269" y="1041400"/>
                </a:lnTo>
                <a:lnTo>
                  <a:pt x="1669669" y="1041400"/>
                </a:lnTo>
                <a:lnTo>
                  <a:pt x="1669669" y="1016000"/>
                </a:lnTo>
                <a:close/>
              </a:path>
              <a:path w="1696085" h="1785620">
                <a:moveTo>
                  <a:pt x="1669669" y="990600"/>
                </a:moveTo>
                <a:lnTo>
                  <a:pt x="1669542" y="965200"/>
                </a:lnTo>
                <a:lnTo>
                  <a:pt x="1644142" y="965200"/>
                </a:lnTo>
                <a:lnTo>
                  <a:pt x="1644269" y="990600"/>
                </a:lnTo>
                <a:lnTo>
                  <a:pt x="1669669" y="990600"/>
                </a:lnTo>
                <a:close/>
              </a:path>
              <a:path w="1696085" h="1785620">
                <a:moveTo>
                  <a:pt x="1669796" y="1117600"/>
                </a:moveTo>
                <a:lnTo>
                  <a:pt x="1644396" y="1117600"/>
                </a:lnTo>
                <a:lnTo>
                  <a:pt x="1644396" y="1143000"/>
                </a:lnTo>
                <a:lnTo>
                  <a:pt x="1669796" y="1143000"/>
                </a:lnTo>
                <a:lnTo>
                  <a:pt x="1669796" y="1117600"/>
                </a:lnTo>
                <a:close/>
              </a:path>
              <a:path w="1696085" h="1785620">
                <a:moveTo>
                  <a:pt x="1669796" y="1092200"/>
                </a:moveTo>
                <a:lnTo>
                  <a:pt x="1669669" y="1066800"/>
                </a:lnTo>
                <a:lnTo>
                  <a:pt x="1644269" y="1066800"/>
                </a:lnTo>
                <a:lnTo>
                  <a:pt x="1644396" y="1092200"/>
                </a:lnTo>
                <a:lnTo>
                  <a:pt x="1669796" y="1092200"/>
                </a:lnTo>
                <a:close/>
              </a:path>
              <a:path w="1696085" h="1785620">
                <a:moveTo>
                  <a:pt x="1669923" y="1270000"/>
                </a:moveTo>
                <a:lnTo>
                  <a:pt x="1644523" y="1270000"/>
                </a:lnTo>
                <a:lnTo>
                  <a:pt x="1644523" y="1295438"/>
                </a:lnTo>
                <a:lnTo>
                  <a:pt x="1669923" y="1295438"/>
                </a:lnTo>
                <a:lnTo>
                  <a:pt x="1669923" y="1270000"/>
                </a:lnTo>
                <a:close/>
              </a:path>
              <a:path w="1696085" h="1785620">
                <a:moveTo>
                  <a:pt x="1669923" y="1219200"/>
                </a:moveTo>
                <a:lnTo>
                  <a:pt x="1644523" y="1219200"/>
                </a:lnTo>
                <a:lnTo>
                  <a:pt x="1644523" y="1244600"/>
                </a:lnTo>
                <a:lnTo>
                  <a:pt x="1669923" y="1244600"/>
                </a:lnTo>
                <a:lnTo>
                  <a:pt x="1669923" y="1219200"/>
                </a:lnTo>
                <a:close/>
              </a:path>
              <a:path w="1696085" h="1785620">
                <a:moveTo>
                  <a:pt x="1669923" y="1193800"/>
                </a:moveTo>
                <a:lnTo>
                  <a:pt x="1669796" y="1168400"/>
                </a:lnTo>
                <a:lnTo>
                  <a:pt x="1644396" y="1168400"/>
                </a:lnTo>
                <a:lnTo>
                  <a:pt x="1644523" y="1193800"/>
                </a:lnTo>
                <a:lnTo>
                  <a:pt x="1669923" y="1193800"/>
                </a:lnTo>
                <a:close/>
              </a:path>
              <a:path w="1696085" h="1785620">
                <a:moveTo>
                  <a:pt x="1670050" y="1371638"/>
                </a:moveTo>
                <a:lnTo>
                  <a:pt x="1644650" y="1371638"/>
                </a:lnTo>
                <a:lnTo>
                  <a:pt x="1644650" y="1397038"/>
                </a:lnTo>
                <a:lnTo>
                  <a:pt x="1670050" y="1397038"/>
                </a:lnTo>
                <a:lnTo>
                  <a:pt x="1670050" y="1371638"/>
                </a:lnTo>
                <a:close/>
              </a:path>
              <a:path w="1696085" h="1785620">
                <a:moveTo>
                  <a:pt x="1670050" y="1320838"/>
                </a:moveTo>
                <a:lnTo>
                  <a:pt x="1644650" y="1320838"/>
                </a:lnTo>
                <a:lnTo>
                  <a:pt x="1644650" y="1346238"/>
                </a:lnTo>
                <a:lnTo>
                  <a:pt x="1670050" y="1346238"/>
                </a:lnTo>
                <a:lnTo>
                  <a:pt x="1670050" y="1320838"/>
                </a:lnTo>
                <a:close/>
              </a:path>
              <a:path w="1696085" h="1785620">
                <a:moveTo>
                  <a:pt x="1670177" y="1473238"/>
                </a:moveTo>
                <a:lnTo>
                  <a:pt x="1644777" y="1473238"/>
                </a:lnTo>
                <a:lnTo>
                  <a:pt x="1644777" y="1498638"/>
                </a:lnTo>
                <a:lnTo>
                  <a:pt x="1670177" y="1498638"/>
                </a:lnTo>
                <a:lnTo>
                  <a:pt x="1670177" y="1473238"/>
                </a:lnTo>
                <a:close/>
              </a:path>
              <a:path w="1696085" h="1785620">
                <a:moveTo>
                  <a:pt x="1670177" y="1422438"/>
                </a:moveTo>
                <a:lnTo>
                  <a:pt x="1644777" y="1422438"/>
                </a:lnTo>
                <a:lnTo>
                  <a:pt x="1644777" y="1447838"/>
                </a:lnTo>
                <a:lnTo>
                  <a:pt x="1670177" y="1447838"/>
                </a:lnTo>
                <a:lnTo>
                  <a:pt x="1670177" y="1422438"/>
                </a:lnTo>
                <a:close/>
              </a:path>
              <a:path w="1696085" h="1785620">
                <a:moveTo>
                  <a:pt x="1670304" y="1574838"/>
                </a:moveTo>
                <a:lnTo>
                  <a:pt x="1644904" y="1574838"/>
                </a:lnTo>
                <a:lnTo>
                  <a:pt x="1644904" y="1600238"/>
                </a:lnTo>
                <a:lnTo>
                  <a:pt x="1670304" y="1600238"/>
                </a:lnTo>
                <a:lnTo>
                  <a:pt x="1670304" y="1574838"/>
                </a:lnTo>
                <a:close/>
              </a:path>
              <a:path w="1696085" h="1785620">
                <a:moveTo>
                  <a:pt x="1670304" y="1524038"/>
                </a:moveTo>
                <a:lnTo>
                  <a:pt x="1644904" y="1524038"/>
                </a:lnTo>
                <a:lnTo>
                  <a:pt x="1644904" y="1549438"/>
                </a:lnTo>
                <a:lnTo>
                  <a:pt x="1670304" y="1549438"/>
                </a:lnTo>
                <a:lnTo>
                  <a:pt x="1670304" y="1524038"/>
                </a:lnTo>
                <a:close/>
              </a:path>
              <a:path w="1696085" h="1785620">
                <a:moveTo>
                  <a:pt x="1670431" y="1676438"/>
                </a:moveTo>
                <a:lnTo>
                  <a:pt x="1645031" y="1676438"/>
                </a:lnTo>
                <a:lnTo>
                  <a:pt x="1645031" y="1701838"/>
                </a:lnTo>
                <a:lnTo>
                  <a:pt x="1670431" y="1701838"/>
                </a:lnTo>
                <a:lnTo>
                  <a:pt x="1670431" y="1676438"/>
                </a:lnTo>
                <a:close/>
              </a:path>
              <a:path w="1696085" h="1785620">
                <a:moveTo>
                  <a:pt x="1670431" y="1651038"/>
                </a:moveTo>
                <a:lnTo>
                  <a:pt x="1670304" y="1625638"/>
                </a:lnTo>
                <a:lnTo>
                  <a:pt x="1644904" y="1625638"/>
                </a:lnTo>
                <a:lnTo>
                  <a:pt x="1645031" y="1651038"/>
                </a:lnTo>
                <a:lnTo>
                  <a:pt x="1670431" y="1651038"/>
                </a:lnTo>
                <a:close/>
              </a:path>
              <a:path w="1696085" h="1785620">
                <a:moveTo>
                  <a:pt x="1695780" y="1708937"/>
                </a:moveTo>
                <a:lnTo>
                  <a:pt x="1619631" y="1708937"/>
                </a:lnTo>
                <a:lnTo>
                  <a:pt x="1657858" y="1785086"/>
                </a:lnTo>
                <a:lnTo>
                  <a:pt x="1695780" y="1708937"/>
                </a:lnTo>
                <a:close/>
              </a:path>
            </a:pathLst>
          </a:custGeom>
          <a:solidFill>
            <a:srgbClr val="000000"/>
          </a:solidFill>
        </p:spPr>
        <p:txBody>
          <a:bodyPr wrap="square" lIns="0" tIns="0" rIns="0" bIns="0" rtlCol="0"/>
          <a:lstStyle/>
          <a:p>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33985" rIns="0" bIns="0" rtlCol="0">
            <a:spAutoFit/>
          </a:bodyPr>
          <a:lstStyle/>
          <a:p>
            <a:pPr algn="ctr">
              <a:lnSpc>
                <a:spcPct val="100000"/>
              </a:lnSpc>
              <a:spcBef>
                <a:spcPts val="1055"/>
              </a:spcBef>
            </a:pPr>
            <a:r>
              <a:rPr sz="2800" dirty="0">
                <a:solidFill>
                  <a:srgbClr val="FFFFFF"/>
                </a:solidFill>
                <a:latin typeface="Calibri"/>
                <a:cs typeface="Calibri"/>
              </a:rPr>
              <a:t>Inclusion</a:t>
            </a:r>
            <a:r>
              <a:rPr sz="2800" spc="-90" dirty="0">
                <a:solidFill>
                  <a:srgbClr val="FFFFFF"/>
                </a:solidFill>
                <a:latin typeface="Calibri"/>
                <a:cs typeface="Calibri"/>
              </a:rPr>
              <a:t> </a:t>
            </a:r>
            <a:r>
              <a:rPr sz="2800" dirty="0">
                <a:solidFill>
                  <a:srgbClr val="FFFFFF"/>
                </a:solidFill>
                <a:latin typeface="Calibri"/>
                <a:cs typeface="Calibri"/>
              </a:rPr>
              <a:t>and</a:t>
            </a:r>
            <a:r>
              <a:rPr sz="2800" spc="-95" dirty="0">
                <a:solidFill>
                  <a:srgbClr val="FFFFFF"/>
                </a:solidFill>
                <a:latin typeface="Calibri"/>
                <a:cs typeface="Calibri"/>
              </a:rPr>
              <a:t> </a:t>
            </a:r>
            <a:r>
              <a:rPr sz="2800" dirty="0">
                <a:solidFill>
                  <a:srgbClr val="FFFFFF"/>
                </a:solidFill>
                <a:latin typeface="Calibri"/>
                <a:cs typeface="Calibri"/>
              </a:rPr>
              <a:t>exclusion</a:t>
            </a:r>
            <a:r>
              <a:rPr sz="2800" spc="-95" dirty="0">
                <a:solidFill>
                  <a:srgbClr val="FFFFFF"/>
                </a:solidFill>
                <a:latin typeface="Calibri"/>
                <a:cs typeface="Calibri"/>
              </a:rPr>
              <a:t> </a:t>
            </a:r>
            <a:r>
              <a:rPr sz="2800" dirty="0">
                <a:solidFill>
                  <a:srgbClr val="FFFFFF"/>
                </a:solidFill>
                <a:latin typeface="Calibri"/>
                <a:cs typeface="Calibri"/>
              </a:rPr>
              <a:t>criteria</a:t>
            </a:r>
            <a:r>
              <a:rPr sz="2800" spc="-70" dirty="0">
                <a:solidFill>
                  <a:srgbClr val="FFFFFF"/>
                </a:solidFill>
                <a:latin typeface="Calibri"/>
                <a:cs typeface="Calibri"/>
              </a:rPr>
              <a:t> </a:t>
            </a:r>
            <a:r>
              <a:rPr sz="2800" dirty="0">
                <a:solidFill>
                  <a:srgbClr val="FFFFFF"/>
                </a:solidFill>
                <a:latin typeface="Calibri"/>
                <a:cs typeface="Calibri"/>
              </a:rPr>
              <a:t>for</a:t>
            </a:r>
            <a:r>
              <a:rPr sz="2800" spc="-95" dirty="0">
                <a:solidFill>
                  <a:srgbClr val="FFFFFF"/>
                </a:solidFill>
                <a:latin typeface="Calibri"/>
                <a:cs typeface="Calibri"/>
              </a:rPr>
              <a:t> </a:t>
            </a:r>
            <a:r>
              <a:rPr sz="2800" dirty="0">
                <a:solidFill>
                  <a:srgbClr val="FFFFFF"/>
                </a:solidFill>
                <a:latin typeface="Calibri"/>
                <a:cs typeface="Calibri"/>
              </a:rPr>
              <a:t>the</a:t>
            </a:r>
            <a:r>
              <a:rPr sz="2800" spc="-75" dirty="0">
                <a:solidFill>
                  <a:srgbClr val="FFFFFF"/>
                </a:solidFill>
                <a:latin typeface="Calibri"/>
                <a:cs typeface="Calibri"/>
              </a:rPr>
              <a:t> </a:t>
            </a:r>
            <a:r>
              <a:rPr sz="2800" dirty="0">
                <a:solidFill>
                  <a:srgbClr val="FFFFFF"/>
                </a:solidFill>
                <a:latin typeface="Calibri"/>
                <a:cs typeface="Calibri"/>
              </a:rPr>
              <a:t>BPaLM</a:t>
            </a:r>
            <a:r>
              <a:rPr sz="2800" spc="-75" dirty="0">
                <a:solidFill>
                  <a:srgbClr val="FFFFFF"/>
                </a:solidFill>
                <a:latin typeface="Calibri"/>
                <a:cs typeface="Calibri"/>
              </a:rPr>
              <a:t> </a:t>
            </a:r>
            <a:r>
              <a:rPr sz="2800" spc="-25" dirty="0">
                <a:solidFill>
                  <a:srgbClr val="FFFFFF"/>
                </a:solidFill>
                <a:latin typeface="Calibri"/>
                <a:cs typeface="Calibri"/>
              </a:rPr>
              <a:t>(1)</a:t>
            </a:r>
            <a:endParaRPr sz="2800">
              <a:latin typeface="Calibri"/>
              <a:cs typeface="Calibri"/>
            </a:endParaRPr>
          </a:p>
        </p:txBody>
      </p:sp>
      <p:sp>
        <p:nvSpPr>
          <p:cNvPr id="3" name="object 3"/>
          <p:cNvSpPr txBox="1"/>
          <p:nvPr/>
        </p:nvSpPr>
        <p:spPr>
          <a:xfrm>
            <a:off x="207365" y="1228166"/>
            <a:ext cx="11440795" cy="4616450"/>
          </a:xfrm>
          <a:prstGeom prst="rect">
            <a:avLst/>
          </a:prstGeom>
        </p:spPr>
        <p:txBody>
          <a:bodyPr vert="horz" wrap="square" lIns="0" tIns="13335" rIns="0" bIns="0" rtlCol="0">
            <a:spAutoFit/>
          </a:bodyPr>
          <a:lstStyle/>
          <a:p>
            <a:pPr marL="12700">
              <a:lnSpc>
                <a:spcPct val="100000"/>
              </a:lnSpc>
              <a:spcBef>
                <a:spcPts val="105"/>
              </a:spcBef>
            </a:pPr>
            <a:r>
              <a:rPr sz="1700" b="1" u="sng" spc="-10" dirty="0">
                <a:uFill>
                  <a:solidFill>
                    <a:srgbClr val="000000"/>
                  </a:solidFill>
                </a:uFill>
                <a:latin typeface="Arial"/>
                <a:cs typeface="Arial"/>
              </a:rPr>
              <a:t>Inclusion</a:t>
            </a:r>
            <a:r>
              <a:rPr sz="1700" b="1" u="sng" spc="-70" dirty="0">
                <a:uFill>
                  <a:solidFill>
                    <a:srgbClr val="000000"/>
                  </a:solidFill>
                </a:uFill>
                <a:latin typeface="Arial"/>
                <a:cs typeface="Arial"/>
              </a:rPr>
              <a:t> </a:t>
            </a:r>
            <a:r>
              <a:rPr sz="1700" b="1" u="sng" spc="-10" dirty="0">
                <a:uFill>
                  <a:solidFill>
                    <a:srgbClr val="000000"/>
                  </a:solidFill>
                </a:uFill>
                <a:latin typeface="Arial"/>
                <a:cs typeface="Arial"/>
              </a:rPr>
              <a:t>Criteria</a:t>
            </a:r>
            <a:endParaRPr sz="1700">
              <a:latin typeface="Arial"/>
              <a:cs typeface="Arial"/>
            </a:endParaRPr>
          </a:p>
          <a:p>
            <a:pPr>
              <a:lnSpc>
                <a:spcPct val="100000"/>
              </a:lnSpc>
            </a:pPr>
            <a:endParaRPr sz="1700">
              <a:latin typeface="Arial"/>
              <a:cs typeface="Arial"/>
            </a:endParaRPr>
          </a:p>
          <a:p>
            <a:pPr>
              <a:lnSpc>
                <a:spcPct val="100000"/>
              </a:lnSpc>
              <a:spcBef>
                <a:spcPts val="145"/>
              </a:spcBef>
            </a:pPr>
            <a:endParaRPr sz="1700">
              <a:latin typeface="Arial"/>
              <a:cs typeface="Arial"/>
            </a:endParaRPr>
          </a:p>
          <a:p>
            <a:pPr marL="354965" indent="-342265">
              <a:lnSpc>
                <a:spcPct val="100000"/>
              </a:lnSpc>
              <a:spcBef>
                <a:spcPts val="5"/>
              </a:spcBef>
              <a:buSzPct val="73529"/>
              <a:buAutoNum type="romanLcPeriod"/>
              <a:tabLst>
                <a:tab pos="354965" algn="l"/>
              </a:tabLst>
            </a:pPr>
            <a:r>
              <a:rPr sz="1700" spc="-10" dirty="0">
                <a:latin typeface="Arial MT"/>
                <a:cs typeface="Arial MT"/>
              </a:rPr>
              <a:t>Persons</a:t>
            </a:r>
            <a:r>
              <a:rPr sz="1700" spc="-70" dirty="0">
                <a:latin typeface="Arial MT"/>
                <a:cs typeface="Arial MT"/>
              </a:rPr>
              <a:t> </a:t>
            </a:r>
            <a:r>
              <a:rPr sz="1700" dirty="0">
                <a:latin typeface="Arial MT"/>
                <a:cs typeface="Arial MT"/>
              </a:rPr>
              <a:t>with</a:t>
            </a:r>
            <a:r>
              <a:rPr sz="1700" spc="-65" dirty="0">
                <a:latin typeface="Arial MT"/>
                <a:cs typeface="Arial MT"/>
              </a:rPr>
              <a:t> </a:t>
            </a:r>
            <a:r>
              <a:rPr sz="1700" dirty="0">
                <a:latin typeface="Arial MT"/>
                <a:cs typeface="Arial MT"/>
              </a:rPr>
              <a:t>age</a:t>
            </a:r>
            <a:r>
              <a:rPr sz="1700" spc="-70" dirty="0">
                <a:latin typeface="Arial MT"/>
                <a:cs typeface="Arial MT"/>
              </a:rPr>
              <a:t> </a:t>
            </a:r>
            <a:r>
              <a:rPr sz="1700" dirty="0">
                <a:latin typeface="Arial MT"/>
                <a:cs typeface="Arial MT"/>
              </a:rPr>
              <a:t>14</a:t>
            </a:r>
            <a:r>
              <a:rPr sz="1700" spc="-75" dirty="0">
                <a:latin typeface="Arial MT"/>
                <a:cs typeface="Arial MT"/>
              </a:rPr>
              <a:t> </a:t>
            </a:r>
            <a:r>
              <a:rPr sz="1700" dirty="0">
                <a:latin typeface="Arial MT"/>
                <a:cs typeface="Arial MT"/>
              </a:rPr>
              <a:t>years</a:t>
            </a:r>
            <a:r>
              <a:rPr sz="1700" spc="-45" dirty="0">
                <a:latin typeface="Arial MT"/>
                <a:cs typeface="Arial MT"/>
              </a:rPr>
              <a:t> </a:t>
            </a:r>
            <a:r>
              <a:rPr sz="1700" dirty="0">
                <a:latin typeface="Arial MT"/>
                <a:cs typeface="Arial MT"/>
              </a:rPr>
              <a:t>and</a:t>
            </a:r>
            <a:r>
              <a:rPr sz="1700" spc="-65" dirty="0">
                <a:latin typeface="Arial MT"/>
                <a:cs typeface="Arial MT"/>
              </a:rPr>
              <a:t> </a:t>
            </a:r>
            <a:r>
              <a:rPr sz="1700" dirty="0">
                <a:latin typeface="Arial MT"/>
                <a:cs typeface="Arial MT"/>
              </a:rPr>
              <a:t>above,</a:t>
            </a:r>
            <a:r>
              <a:rPr sz="1700" spc="-55" dirty="0">
                <a:latin typeface="Arial MT"/>
                <a:cs typeface="Arial MT"/>
              </a:rPr>
              <a:t> </a:t>
            </a:r>
            <a:r>
              <a:rPr sz="1700" dirty="0">
                <a:latin typeface="Arial MT"/>
                <a:cs typeface="Arial MT"/>
              </a:rPr>
              <a:t>New</a:t>
            </a:r>
            <a:r>
              <a:rPr sz="1700" spc="-80" dirty="0">
                <a:latin typeface="Arial MT"/>
                <a:cs typeface="Arial MT"/>
              </a:rPr>
              <a:t> </a:t>
            </a:r>
            <a:r>
              <a:rPr sz="1700" spc="-20" dirty="0">
                <a:latin typeface="Arial MT"/>
                <a:cs typeface="Arial MT"/>
              </a:rPr>
              <a:t>microbiologically</a:t>
            </a:r>
            <a:r>
              <a:rPr sz="1700" spc="-90" dirty="0">
                <a:latin typeface="Arial MT"/>
                <a:cs typeface="Arial MT"/>
              </a:rPr>
              <a:t> </a:t>
            </a:r>
            <a:r>
              <a:rPr sz="1700" spc="-10" dirty="0">
                <a:latin typeface="Arial MT"/>
                <a:cs typeface="Arial MT"/>
              </a:rPr>
              <a:t>confirmed</a:t>
            </a:r>
            <a:r>
              <a:rPr sz="1700" spc="-70" dirty="0">
                <a:latin typeface="Arial MT"/>
                <a:cs typeface="Arial MT"/>
              </a:rPr>
              <a:t> </a:t>
            </a:r>
            <a:r>
              <a:rPr sz="1700" spc="-10" dirty="0">
                <a:latin typeface="Arial MT"/>
                <a:cs typeface="Arial MT"/>
              </a:rPr>
              <a:t>RR-</a:t>
            </a:r>
            <a:r>
              <a:rPr sz="1700" spc="-25" dirty="0">
                <a:latin typeface="Arial MT"/>
                <a:cs typeface="Arial MT"/>
              </a:rPr>
              <a:t>TB</a:t>
            </a:r>
            <a:endParaRPr sz="1700">
              <a:latin typeface="Arial MT"/>
              <a:cs typeface="Arial MT"/>
            </a:endParaRPr>
          </a:p>
          <a:p>
            <a:pPr>
              <a:lnSpc>
                <a:spcPct val="100000"/>
              </a:lnSpc>
              <a:buFont typeface="Arial MT"/>
              <a:buAutoNum type="romanLcPeriod"/>
            </a:pPr>
            <a:endParaRPr sz="1700">
              <a:latin typeface="Arial MT"/>
              <a:cs typeface="Arial MT"/>
            </a:endParaRPr>
          </a:p>
          <a:p>
            <a:pPr>
              <a:lnSpc>
                <a:spcPct val="100000"/>
              </a:lnSpc>
              <a:spcBef>
                <a:spcPts val="145"/>
              </a:spcBef>
              <a:buFont typeface="Arial MT"/>
              <a:buAutoNum type="romanLcPeriod"/>
            </a:pPr>
            <a:endParaRPr sz="1700">
              <a:latin typeface="Arial MT"/>
              <a:cs typeface="Arial MT"/>
            </a:endParaRPr>
          </a:p>
          <a:p>
            <a:pPr marL="354965" indent="-342265">
              <a:lnSpc>
                <a:spcPct val="100000"/>
              </a:lnSpc>
              <a:buSzPct val="73529"/>
              <a:buAutoNum type="romanLcPeriod"/>
              <a:tabLst>
                <a:tab pos="354965" algn="l"/>
              </a:tabLst>
            </a:pPr>
            <a:r>
              <a:rPr sz="1700" dirty="0">
                <a:latin typeface="Arial MT"/>
                <a:cs typeface="Arial MT"/>
              </a:rPr>
              <a:t>H/o</a:t>
            </a:r>
            <a:r>
              <a:rPr sz="1700" spc="-65" dirty="0">
                <a:latin typeface="Arial MT"/>
                <a:cs typeface="Arial MT"/>
              </a:rPr>
              <a:t> </a:t>
            </a:r>
            <a:r>
              <a:rPr sz="1700" spc="-10" dirty="0">
                <a:latin typeface="Arial MT"/>
                <a:cs typeface="Arial MT"/>
              </a:rPr>
              <a:t>exposure</a:t>
            </a:r>
            <a:endParaRPr sz="1700">
              <a:latin typeface="Arial MT"/>
              <a:cs typeface="Arial MT"/>
            </a:endParaRPr>
          </a:p>
          <a:p>
            <a:pPr>
              <a:lnSpc>
                <a:spcPct val="100000"/>
              </a:lnSpc>
              <a:spcBef>
                <a:spcPts val="1610"/>
              </a:spcBef>
              <a:buFont typeface="Arial MT"/>
              <a:buAutoNum type="romanLcPeriod"/>
            </a:pPr>
            <a:endParaRPr sz="1700">
              <a:latin typeface="Arial MT"/>
              <a:cs typeface="Arial MT"/>
            </a:endParaRPr>
          </a:p>
          <a:p>
            <a:pPr marL="812165" lvl="1" indent="-342265">
              <a:lnSpc>
                <a:spcPct val="100000"/>
              </a:lnSpc>
              <a:buSzPct val="73529"/>
              <a:buAutoNum type="alphaLcPeriod"/>
              <a:tabLst>
                <a:tab pos="812165" algn="l"/>
              </a:tabLst>
            </a:pPr>
            <a:r>
              <a:rPr sz="1700" dirty="0">
                <a:latin typeface="Arial MT"/>
                <a:cs typeface="Arial MT"/>
              </a:rPr>
              <a:t>less</a:t>
            </a:r>
            <a:r>
              <a:rPr sz="1700" spc="-90" dirty="0">
                <a:latin typeface="Arial MT"/>
                <a:cs typeface="Arial MT"/>
              </a:rPr>
              <a:t> </a:t>
            </a:r>
            <a:r>
              <a:rPr sz="1700" dirty="0">
                <a:latin typeface="Arial MT"/>
                <a:cs typeface="Arial MT"/>
              </a:rPr>
              <a:t>than</a:t>
            </a:r>
            <a:r>
              <a:rPr sz="1700" spc="-55" dirty="0">
                <a:latin typeface="Arial MT"/>
                <a:cs typeface="Arial MT"/>
              </a:rPr>
              <a:t> </a:t>
            </a:r>
            <a:r>
              <a:rPr sz="1700" dirty="0">
                <a:latin typeface="Arial MT"/>
                <a:cs typeface="Arial MT"/>
              </a:rPr>
              <a:t>one</a:t>
            </a:r>
            <a:r>
              <a:rPr sz="1700" spc="-70" dirty="0">
                <a:latin typeface="Arial MT"/>
                <a:cs typeface="Arial MT"/>
              </a:rPr>
              <a:t> </a:t>
            </a:r>
            <a:r>
              <a:rPr sz="1700" dirty="0">
                <a:latin typeface="Arial MT"/>
                <a:cs typeface="Arial MT"/>
              </a:rPr>
              <a:t>month</a:t>
            </a:r>
            <a:r>
              <a:rPr sz="1700" spc="-70" dirty="0">
                <a:latin typeface="Arial MT"/>
                <a:cs typeface="Arial MT"/>
              </a:rPr>
              <a:t> </a:t>
            </a:r>
            <a:r>
              <a:rPr sz="1700" dirty="0">
                <a:latin typeface="Arial MT"/>
                <a:cs typeface="Arial MT"/>
              </a:rPr>
              <a:t>intake</a:t>
            </a:r>
            <a:r>
              <a:rPr sz="1700" spc="-70" dirty="0">
                <a:latin typeface="Arial MT"/>
                <a:cs typeface="Arial MT"/>
              </a:rPr>
              <a:t> </a:t>
            </a:r>
            <a:r>
              <a:rPr sz="1700" dirty="0">
                <a:latin typeface="Arial MT"/>
                <a:cs typeface="Arial MT"/>
              </a:rPr>
              <a:t>of</a:t>
            </a:r>
            <a:r>
              <a:rPr sz="1700" spc="-60" dirty="0">
                <a:latin typeface="Arial MT"/>
                <a:cs typeface="Arial MT"/>
              </a:rPr>
              <a:t> </a:t>
            </a:r>
            <a:r>
              <a:rPr sz="1700" dirty="0">
                <a:latin typeface="Arial MT"/>
                <a:cs typeface="Arial MT"/>
              </a:rPr>
              <a:t>Bdq,</a:t>
            </a:r>
            <a:r>
              <a:rPr sz="1700" spc="-70" dirty="0">
                <a:latin typeface="Arial MT"/>
                <a:cs typeface="Arial MT"/>
              </a:rPr>
              <a:t> </a:t>
            </a:r>
            <a:r>
              <a:rPr sz="1700" dirty="0">
                <a:latin typeface="Arial MT"/>
                <a:cs typeface="Arial MT"/>
              </a:rPr>
              <a:t>Lzd</a:t>
            </a:r>
            <a:r>
              <a:rPr sz="1700" spc="-75" dirty="0">
                <a:latin typeface="Arial MT"/>
                <a:cs typeface="Arial MT"/>
              </a:rPr>
              <a:t> </a:t>
            </a:r>
            <a:r>
              <a:rPr sz="1700" dirty="0">
                <a:latin typeface="Arial MT"/>
                <a:cs typeface="Arial MT"/>
              </a:rPr>
              <a:t>and/</a:t>
            </a:r>
            <a:r>
              <a:rPr sz="1700" spc="-65" dirty="0">
                <a:latin typeface="Arial MT"/>
                <a:cs typeface="Arial MT"/>
              </a:rPr>
              <a:t> </a:t>
            </a:r>
            <a:r>
              <a:rPr sz="1700" dirty="0">
                <a:latin typeface="Arial MT"/>
                <a:cs typeface="Arial MT"/>
              </a:rPr>
              <a:t>or</a:t>
            </a:r>
            <a:r>
              <a:rPr sz="1700" spc="-75" dirty="0">
                <a:latin typeface="Arial MT"/>
                <a:cs typeface="Arial MT"/>
              </a:rPr>
              <a:t> </a:t>
            </a:r>
            <a:r>
              <a:rPr sz="1700" dirty="0">
                <a:latin typeface="Arial MT"/>
                <a:cs typeface="Arial MT"/>
              </a:rPr>
              <a:t>Pa</a:t>
            </a:r>
            <a:r>
              <a:rPr sz="1700" spc="-80" dirty="0">
                <a:latin typeface="Arial MT"/>
                <a:cs typeface="Arial MT"/>
              </a:rPr>
              <a:t> </a:t>
            </a:r>
            <a:r>
              <a:rPr sz="1700" dirty="0">
                <a:latin typeface="Arial MT"/>
                <a:cs typeface="Arial MT"/>
              </a:rPr>
              <a:t>in</a:t>
            </a:r>
            <a:r>
              <a:rPr sz="1700" spc="-80" dirty="0">
                <a:latin typeface="Arial MT"/>
                <a:cs typeface="Arial MT"/>
              </a:rPr>
              <a:t> </a:t>
            </a:r>
            <a:r>
              <a:rPr sz="1700" dirty="0">
                <a:latin typeface="Arial MT"/>
                <a:cs typeface="Arial MT"/>
              </a:rPr>
              <a:t>the</a:t>
            </a:r>
            <a:r>
              <a:rPr sz="1700" spc="-70" dirty="0">
                <a:latin typeface="Arial MT"/>
                <a:cs typeface="Arial MT"/>
              </a:rPr>
              <a:t> </a:t>
            </a:r>
            <a:r>
              <a:rPr sz="1700" spc="-20" dirty="0">
                <a:latin typeface="Arial MT"/>
                <a:cs typeface="Arial MT"/>
              </a:rPr>
              <a:t>past</a:t>
            </a:r>
            <a:endParaRPr sz="1700">
              <a:latin typeface="Arial MT"/>
              <a:cs typeface="Arial MT"/>
            </a:endParaRPr>
          </a:p>
          <a:p>
            <a:pPr lvl="1">
              <a:lnSpc>
                <a:spcPct val="100000"/>
              </a:lnSpc>
              <a:spcBef>
                <a:spcPts val="1610"/>
              </a:spcBef>
              <a:buFont typeface="Arial MT"/>
              <a:buAutoNum type="alphaLcPeriod"/>
            </a:pPr>
            <a:endParaRPr sz="1700">
              <a:latin typeface="Arial MT"/>
              <a:cs typeface="Arial MT"/>
            </a:endParaRPr>
          </a:p>
          <a:p>
            <a:pPr marL="812165" lvl="1" indent="-342265">
              <a:lnSpc>
                <a:spcPct val="100000"/>
              </a:lnSpc>
              <a:buSzPct val="73529"/>
              <a:buAutoNum type="alphaLcPeriod"/>
              <a:tabLst>
                <a:tab pos="812165" algn="l"/>
              </a:tabLst>
            </a:pPr>
            <a:r>
              <a:rPr sz="1700" dirty="0">
                <a:latin typeface="Arial MT"/>
                <a:cs typeface="Arial MT"/>
              </a:rPr>
              <a:t>more</a:t>
            </a:r>
            <a:r>
              <a:rPr sz="1700" spc="-80" dirty="0">
                <a:latin typeface="Arial MT"/>
                <a:cs typeface="Arial MT"/>
              </a:rPr>
              <a:t> </a:t>
            </a:r>
            <a:r>
              <a:rPr sz="1700" dirty="0">
                <a:latin typeface="Arial MT"/>
                <a:cs typeface="Arial MT"/>
              </a:rPr>
              <a:t>than</a:t>
            </a:r>
            <a:r>
              <a:rPr sz="1700" spc="-55" dirty="0">
                <a:latin typeface="Arial MT"/>
                <a:cs typeface="Arial MT"/>
              </a:rPr>
              <a:t> </a:t>
            </a:r>
            <a:r>
              <a:rPr sz="1700" dirty="0">
                <a:latin typeface="Arial MT"/>
                <a:cs typeface="Arial MT"/>
              </a:rPr>
              <a:t>one</a:t>
            </a:r>
            <a:r>
              <a:rPr sz="1700" spc="-70" dirty="0">
                <a:latin typeface="Arial MT"/>
                <a:cs typeface="Arial MT"/>
              </a:rPr>
              <a:t> </a:t>
            </a:r>
            <a:r>
              <a:rPr sz="1700" dirty="0">
                <a:latin typeface="Arial MT"/>
                <a:cs typeface="Arial MT"/>
              </a:rPr>
              <a:t>month</a:t>
            </a:r>
            <a:r>
              <a:rPr sz="1700" spc="-70" dirty="0">
                <a:latin typeface="Arial MT"/>
                <a:cs typeface="Arial MT"/>
              </a:rPr>
              <a:t> </a:t>
            </a:r>
            <a:r>
              <a:rPr sz="1700" dirty="0">
                <a:latin typeface="Arial MT"/>
                <a:cs typeface="Arial MT"/>
              </a:rPr>
              <a:t>intake</a:t>
            </a:r>
            <a:r>
              <a:rPr sz="1700" spc="-70" dirty="0">
                <a:latin typeface="Arial MT"/>
                <a:cs typeface="Arial MT"/>
              </a:rPr>
              <a:t> </a:t>
            </a:r>
            <a:r>
              <a:rPr sz="1700" dirty="0">
                <a:latin typeface="Arial MT"/>
                <a:cs typeface="Arial MT"/>
              </a:rPr>
              <a:t>of</a:t>
            </a:r>
            <a:r>
              <a:rPr sz="1700" spc="-55" dirty="0">
                <a:latin typeface="Arial MT"/>
                <a:cs typeface="Arial MT"/>
              </a:rPr>
              <a:t> </a:t>
            </a:r>
            <a:r>
              <a:rPr sz="1700" dirty="0">
                <a:latin typeface="Arial MT"/>
                <a:cs typeface="Arial MT"/>
              </a:rPr>
              <a:t>Bdq,</a:t>
            </a:r>
            <a:r>
              <a:rPr sz="1700" spc="-70" dirty="0">
                <a:latin typeface="Arial MT"/>
                <a:cs typeface="Arial MT"/>
              </a:rPr>
              <a:t> </a:t>
            </a:r>
            <a:r>
              <a:rPr sz="1700" dirty="0">
                <a:latin typeface="Arial MT"/>
                <a:cs typeface="Arial MT"/>
              </a:rPr>
              <a:t>Lzd</a:t>
            </a:r>
            <a:r>
              <a:rPr sz="1700" spc="-80" dirty="0">
                <a:latin typeface="Arial MT"/>
                <a:cs typeface="Arial MT"/>
              </a:rPr>
              <a:t> </a:t>
            </a:r>
            <a:r>
              <a:rPr sz="1700" dirty="0">
                <a:latin typeface="Arial MT"/>
                <a:cs typeface="Arial MT"/>
              </a:rPr>
              <a:t>and/</a:t>
            </a:r>
            <a:r>
              <a:rPr sz="1700" spc="-60" dirty="0">
                <a:latin typeface="Arial MT"/>
                <a:cs typeface="Arial MT"/>
              </a:rPr>
              <a:t> </a:t>
            </a:r>
            <a:r>
              <a:rPr sz="1700" dirty="0">
                <a:latin typeface="Arial MT"/>
                <a:cs typeface="Arial MT"/>
              </a:rPr>
              <a:t>or</a:t>
            </a:r>
            <a:r>
              <a:rPr sz="1700" spc="-80" dirty="0">
                <a:latin typeface="Arial MT"/>
                <a:cs typeface="Arial MT"/>
              </a:rPr>
              <a:t> </a:t>
            </a:r>
            <a:r>
              <a:rPr sz="1700" dirty="0">
                <a:latin typeface="Arial MT"/>
                <a:cs typeface="Arial MT"/>
              </a:rPr>
              <a:t>Pa</a:t>
            </a:r>
            <a:r>
              <a:rPr sz="1700" spc="-75" dirty="0">
                <a:latin typeface="Arial MT"/>
                <a:cs typeface="Arial MT"/>
              </a:rPr>
              <a:t> </a:t>
            </a:r>
            <a:r>
              <a:rPr sz="1700" dirty="0">
                <a:latin typeface="Arial MT"/>
                <a:cs typeface="Arial MT"/>
              </a:rPr>
              <a:t>and</a:t>
            </a:r>
            <a:r>
              <a:rPr sz="1700" spc="-70" dirty="0">
                <a:latin typeface="Arial MT"/>
                <a:cs typeface="Arial MT"/>
              </a:rPr>
              <a:t> </a:t>
            </a:r>
            <a:r>
              <a:rPr sz="1700" spc="-20" dirty="0">
                <a:latin typeface="Arial MT"/>
                <a:cs typeface="Arial MT"/>
              </a:rPr>
              <a:t>documented</a:t>
            </a:r>
            <a:r>
              <a:rPr sz="1700" spc="-55" dirty="0">
                <a:latin typeface="Arial MT"/>
                <a:cs typeface="Arial MT"/>
              </a:rPr>
              <a:t> </a:t>
            </a:r>
            <a:r>
              <a:rPr sz="1700" spc="-10" dirty="0">
                <a:latin typeface="Arial MT"/>
                <a:cs typeface="Arial MT"/>
              </a:rPr>
              <a:t>sensitivity</a:t>
            </a:r>
            <a:r>
              <a:rPr sz="1700" spc="-70" dirty="0">
                <a:latin typeface="Arial MT"/>
                <a:cs typeface="Arial MT"/>
              </a:rPr>
              <a:t> </a:t>
            </a:r>
            <a:r>
              <a:rPr sz="1700" dirty="0">
                <a:latin typeface="Arial MT"/>
                <a:cs typeface="Arial MT"/>
              </a:rPr>
              <a:t>to</a:t>
            </a:r>
            <a:r>
              <a:rPr sz="1700" spc="-80" dirty="0">
                <a:latin typeface="Arial MT"/>
                <a:cs typeface="Arial MT"/>
              </a:rPr>
              <a:t> </a:t>
            </a:r>
            <a:r>
              <a:rPr sz="1700" dirty="0">
                <a:latin typeface="Arial MT"/>
                <a:cs typeface="Arial MT"/>
              </a:rPr>
              <a:t>the</a:t>
            </a:r>
            <a:r>
              <a:rPr sz="1700" spc="-55" dirty="0">
                <a:latin typeface="Arial MT"/>
                <a:cs typeface="Arial MT"/>
              </a:rPr>
              <a:t> </a:t>
            </a:r>
            <a:r>
              <a:rPr sz="1700" spc="-10" dirty="0">
                <a:latin typeface="Arial MT"/>
                <a:cs typeface="Arial MT"/>
              </a:rPr>
              <a:t>drugs.</a:t>
            </a:r>
            <a:endParaRPr sz="1700">
              <a:latin typeface="Arial MT"/>
              <a:cs typeface="Arial MT"/>
            </a:endParaRPr>
          </a:p>
          <a:p>
            <a:pPr marL="812800" marR="5080" lvl="1" indent="-342900">
              <a:lnSpc>
                <a:spcPct val="250000"/>
              </a:lnSpc>
              <a:spcBef>
                <a:spcPts val="495"/>
              </a:spcBef>
              <a:buSzPct val="73529"/>
              <a:buAutoNum type="alphaLcPeriod"/>
              <a:tabLst>
                <a:tab pos="812800" algn="l"/>
              </a:tabLst>
            </a:pPr>
            <a:r>
              <a:rPr sz="1700" spc="-10" dirty="0">
                <a:latin typeface="Arial MT"/>
                <a:cs typeface="Arial MT"/>
              </a:rPr>
              <a:t>Persons</a:t>
            </a:r>
            <a:r>
              <a:rPr sz="1700" spc="-80" dirty="0">
                <a:latin typeface="Arial MT"/>
                <a:cs typeface="Arial MT"/>
              </a:rPr>
              <a:t> </a:t>
            </a:r>
            <a:r>
              <a:rPr sz="1700" dirty="0">
                <a:latin typeface="Arial MT"/>
                <a:cs typeface="Arial MT"/>
              </a:rPr>
              <a:t>who</a:t>
            </a:r>
            <a:r>
              <a:rPr sz="1700" spc="-75" dirty="0">
                <a:latin typeface="Arial MT"/>
                <a:cs typeface="Arial MT"/>
              </a:rPr>
              <a:t> </a:t>
            </a:r>
            <a:r>
              <a:rPr sz="1700" dirty="0">
                <a:latin typeface="Arial MT"/>
                <a:cs typeface="Arial MT"/>
              </a:rPr>
              <a:t>had</a:t>
            </a:r>
            <a:r>
              <a:rPr sz="1700" spc="-75" dirty="0">
                <a:latin typeface="Arial MT"/>
                <a:cs typeface="Arial MT"/>
              </a:rPr>
              <a:t> </a:t>
            </a:r>
            <a:r>
              <a:rPr sz="1700" dirty="0">
                <a:latin typeface="Arial MT"/>
                <a:cs typeface="Arial MT"/>
              </a:rPr>
              <a:t>not</a:t>
            </a:r>
            <a:r>
              <a:rPr sz="1700" spc="-80" dirty="0">
                <a:latin typeface="Arial MT"/>
                <a:cs typeface="Arial MT"/>
              </a:rPr>
              <a:t> </a:t>
            </a:r>
            <a:r>
              <a:rPr sz="1700" dirty="0">
                <a:latin typeface="Arial MT"/>
                <a:cs typeface="Arial MT"/>
              </a:rPr>
              <a:t>failed</a:t>
            </a:r>
            <a:r>
              <a:rPr sz="1700" spc="-75" dirty="0">
                <a:latin typeface="Arial MT"/>
                <a:cs typeface="Arial MT"/>
              </a:rPr>
              <a:t> </a:t>
            </a:r>
            <a:r>
              <a:rPr sz="1700" spc="-10" dirty="0">
                <a:latin typeface="Arial MT"/>
                <a:cs typeface="Arial MT"/>
              </a:rPr>
              <a:t>treatment</a:t>
            </a:r>
            <a:r>
              <a:rPr sz="1700" spc="-55" dirty="0">
                <a:latin typeface="Arial MT"/>
                <a:cs typeface="Arial MT"/>
              </a:rPr>
              <a:t> </a:t>
            </a:r>
            <a:r>
              <a:rPr sz="1700" dirty="0">
                <a:latin typeface="Arial MT"/>
                <a:cs typeface="Arial MT"/>
              </a:rPr>
              <a:t>with</a:t>
            </a:r>
            <a:r>
              <a:rPr sz="1700" spc="-60" dirty="0">
                <a:latin typeface="Arial MT"/>
                <a:cs typeface="Arial MT"/>
              </a:rPr>
              <a:t> </a:t>
            </a:r>
            <a:r>
              <a:rPr sz="1700" dirty="0">
                <a:latin typeface="Arial MT"/>
                <a:cs typeface="Arial MT"/>
              </a:rPr>
              <a:t>Bdq</a:t>
            </a:r>
            <a:r>
              <a:rPr sz="1700" spc="-70" dirty="0">
                <a:latin typeface="Arial MT"/>
                <a:cs typeface="Arial MT"/>
              </a:rPr>
              <a:t> </a:t>
            </a:r>
            <a:r>
              <a:rPr sz="1700" dirty="0">
                <a:latin typeface="Arial MT"/>
                <a:cs typeface="Arial MT"/>
              </a:rPr>
              <a:t>or</a:t>
            </a:r>
            <a:r>
              <a:rPr sz="1700" spc="-85" dirty="0">
                <a:latin typeface="Arial MT"/>
                <a:cs typeface="Arial MT"/>
              </a:rPr>
              <a:t> </a:t>
            </a:r>
            <a:r>
              <a:rPr sz="1700" dirty="0">
                <a:latin typeface="Arial MT"/>
                <a:cs typeface="Arial MT"/>
              </a:rPr>
              <a:t>Lzd</a:t>
            </a:r>
            <a:r>
              <a:rPr sz="1700" spc="-80" dirty="0">
                <a:latin typeface="Arial MT"/>
                <a:cs typeface="Arial MT"/>
              </a:rPr>
              <a:t> </a:t>
            </a:r>
            <a:r>
              <a:rPr sz="1700" spc="-10" dirty="0">
                <a:latin typeface="Arial MT"/>
                <a:cs typeface="Arial MT"/>
              </a:rPr>
              <a:t>containing</a:t>
            </a:r>
            <a:r>
              <a:rPr sz="1700" spc="-65" dirty="0">
                <a:latin typeface="Arial MT"/>
                <a:cs typeface="Arial MT"/>
              </a:rPr>
              <a:t> </a:t>
            </a:r>
            <a:r>
              <a:rPr sz="1700" spc="-10" dirty="0">
                <a:latin typeface="Arial MT"/>
                <a:cs typeface="Arial MT"/>
              </a:rPr>
              <a:t>shorter</a:t>
            </a:r>
            <a:r>
              <a:rPr sz="1700" spc="-75" dirty="0">
                <a:latin typeface="Arial MT"/>
                <a:cs typeface="Arial MT"/>
              </a:rPr>
              <a:t> </a:t>
            </a:r>
            <a:r>
              <a:rPr sz="1700" dirty="0">
                <a:latin typeface="Arial MT"/>
                <a:cs typeface="Arial MT"/>
              </a:rPr>
              <a:t>or</a:t>
            </a:r>
            <a:r>
              <a:rPr sz="1700" spc="-80" dirty="0">
                <a:latin typeface="Arial MT"/>
                <a:cs typeface="Arial MT"/>
              </a:rPr>
              <a:t> </a:t>
            </a:r>
            <a:r>
              <a:rPr sz="1700" dirty="0">
                <a:latin typeface="Arial MT"/>
                <a:cs typeface="Arial MT"/>
              </a:rPr>
              <a:t>longer</a:t>
            </a:r>
            <a:r>
              <a:rPr sz="1700" spc="-80" dirty="0">
                <a:latin typeface="Arial MT"/>
                <a:cs typeface="Arial MT"/>
              </a:rPr>
              <a:t> </a:t>
            </a:r>
            <a:r>
              <a:rPr sz="1700" spc="-10" dirty="0">
                <a:latin typeface="Arial MT"/>
                <a:cs typeface="Arial MT"/>
              </a:rPr>
              <a:t>regimen,</a:t>
            </a:r>
            <a:r>
              <a:rPr sz="1700" spc="-75" dirty="0">
                <a:latin typeface="Arial MT"/>
                <a:cs typeface="Arial MT"/>
              </a:rPr>
              <a:t> </a:t>
            </a:r>
            <a:r>
              <a:rPr sz="1700" dirty="0">
                <a:latin typeface="Arial MT"/>
                <a:cs typeface="Arial MT"/>
              </a:rPr>
              <a:t>and</a:t>
            </a:r>
            <a:r>
              <a:rPr sz="1700" spc="-80" dirty="0">
                <a:latin typeface="Arial MT"/>
                <a:cs typeface="Arial MT"/>
              </a:rPr>
              <a:t> </a:t>
            </a:r>
            <a:r>
              <a:rPr sz="1700" spc="-10" dirty="0">
                <a:latin typeface="Arial MT"/>
                <a:cs typeface="Arial MT"/>
              </a:rPr>
              <a:t>sensitivity</a:t>
            </a:r>
            <a:r>
              <a:rPr sz="1700" spc="-80" dirty="0">
                <a:latin typeface="Arial MT"/>
                <a:cs typeface="Arial MT"/>
              </a:rPr>
              <a:t> </a:t>
            </a:r>
            <a:r>
              <a:rPr sz="1700" dirty="0">
                <a:latin typeface="Arial MT"/>
                <a:cs typeface="Arial MT"/>
              </a:rPr>
              <a:t>to</a:t>
            </a:r>
            <a:r>
              <a:rPr sz="1700" spc="-75" dirty="0">
                <a:latin typeface="Arial MT"/>
                <a:cs typeface="Arial MT"/>
              </a:rPr>
              <a:t> </a:t>
            </a:r>
            <a:r>
              <a:rPr sz="1700" spc="-25" dirty="0">
                <a:latin typeface="Arial MT"/>
                <a:cs typeface="Arial MT"/>
              </a:rPr>
              <a:t>the </a:t>
            </a:r>
            <a:r>
              <a:rPr sz="1700" dirty="0">
                <a:latin typeface="Arial MT"/>
                <a:cs typeface="Arial MT"/>
              </a:rPr>
              <a:t>drugs</a:t>
            </a:r>
            <a:r>
              <a:rPr sz="1700" spc="-85" dirty="0">
                <a:latin typeface="Arial MT"/>
                <a:cs typeface="Arial MT"/>
              </a:rPr>
              <a:t> </a:t>
            </a:r>
            <a:r>
              <a:rPr sz="1700" dirty="0">
                <a:latin typeface="Arial MT"/>
                <a:cs typeface="Arial MT"/>
              </a:rPr>
              <a:t>are</a:t>
            </a:r>
            <a:r>
              <a:rPr sz="1700" spc="-95" dirty="0">
                <a:latin typeface="Arial MT"/>
                <a:cs typeface="Arial MT"/>
              </a:rPr>
              <a:t> </a:t>
            </a:r>
            <a:r>
              <a:rPr sz="1700" spc="-10" dirty="0">
                <a:latin typeface="Arial MT"/>
                <a:cs typeface="Arial MT"/>
              </a:rPr>
              <a:t>documented</a:t>
            </a:r>
            <a:endParaRPr sz="1700">
              <a:latin typeface="Arial MT"/>
              <a:cs typeface="Arial MT"/>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33985" rIns="0" bIns="0" rtlCol="0">
            <a:spAutoFit/>
          </a:bodyPr>
          <a:lstStyle/>
          <a:p>
            <a:pPr algn="ctr">
              <a:lnSpc>
                <a:spcPct val="100000"/>
              </a:lnSpc>
              <a:spcBef>
                <a:spcPts val="1055"/>
              </a:spcBef>
            </a:pPr>
            <a:r>
              <a:rPr sz="2800" dirty="0">
                <a:solidFill>
                  <a:srgbClr val="FFFFFF"/>
                </a:solidFill>
                <a:latin typeface="Calibri"/>
                <a:cs typeface="Calibri"/>
              </a:rPr>
              <a:t>Inclusion</a:t>
            </a:r>
            <a:r>
              <a:rPr sz="2800" spc="-90" dirty="0">
                <a:solidFill>
                  <a:srgbClr val="FFFFFF"/>
                </a:solidFill>
                <a:latin typeface="Calibri"/>
                <a:cs typeface="Calibri"/>
              </a:rPr>
              <a:t> </a:t>
            </a:r>
            <a:r>
              <a:rPr sz="2800" dirty="0">
                <a:solidFill>
                  <a:srgbClr val="FFFFFF"/>
                </a:solidFill>
                <a:latin typeface="Calibri"/>
                <a:cs typeface="Calibri"/>
              </a:rPr>
              <a:t>and</a:t>
            </a:r>
            <a:r>
              <a:rPr sz="2800" spc="-95" dirty="0">
                <a:solidFill>
                  <a:srgbClr val="FFFFFF"/>
                </a:solidFill>
                <a:latin typeface="Calibri"/>
                <a:cs typeface="Calibri"/>
              </a:rPr>
              <a:t> </a:t>
            </a:r>
            <a:r>
              <a:rPr sz="2800" dirty="0">
                <a:solidFill>
                  <a:srgbClr val="FFFFFF"/>
                </a:solidFill>
                <a:latin typeface="Calibri"/>
                <a:cs typeface="Calibri"/>
              </a:rPr>
              <a:t>exclusion</a:t>
            </a:r>
            <a:r>
              <a:rPr sz="2800" spc="-95" dirty="0">
                <a:solidFill>
                  <a:srgbClr val="FFFFFF"/>
                </a:solidFill>
                <a:latin typeface="Calibri"/>
                <a:cs typeface="Calibri"/>
              </a:rPr>
              <a:t> </a:t>
            </a:r>
            <a:r>
              <a:rPr sz="2800" dirty="0">
                <a:solidFill>
                  <a:srgbClr val="FFFFFF"/>
                </a:solidFill>
                <a:latin typeface="Calibri"/>
                <a:cs typeface="Calibri"/>
              </a:rPr>
              <a:t>criteria</a:t>
            </a:r>
            <a:r>
              <a:rPr sz="2800" spc="-70" dirty="0">
                <a:solidFill>
                  <a:srgbClr val="FFFFFF"/>
                </a:solidFill>
                <a:latin typeface="Calibri"/>
                <a:cs typeface="Calibri"/>
              </a:rPr>
              <a:t> </a:t>
            </a:r>
            <a:r>
              <a:rPr sz="2800" dirty="0">
                <a:solidFill>
                  <a:srgbClr val="FFFFFF"/>
                </a:solidFill>
                <a:latin typeface="Calibri"/>
                <a:cs typeface="Calibri"/>
              </a:rPr>
              <a:t>for</a:t>
            </a:r>
            <a:r>
              <a:rPr sz="2800" spc="-95" dirty="0">
                <a:solidFill>
                  <a:srgbClr val="FFFFFF"/>
                </a:solidFill>
                <a:latin typeface="Calibri"/>
                <a:cs typeface="Calibri"/>
              </a:rPr>
              <a:t> </a:t>
            </a:r>
            <a:r>
              <a:rPr sz="2800" dirty="0">
                <a:solidFill>
                  <a:srgbClr val="FFFFFF"/>
                </a:solidFill>
                <a:latin typeface="Calibri"/>
                <a:cs typeface="Calibri"/>
              </a:rPr>
              <a:t>the</a:t>
            </a:r>
            <a:r>
              <a:rPr sz="2800" spc="-75" dirty="0">
                <a:solidFill>
                  <a:srgbClr val="FFFFFF"/>
                </a:solidFill>
                <a:latin typeface="Calibri"/>
                <a:cs typeface="Calibri"/>
              </a:rPr>
              <a:t> </a:t>
            </a:r>
            <a:r>
              <a:rPr sz="2800" dirty="0">
                <a:solidFill>
                  <a:srgbClr val="FFFFFF"/>
                </a:solidFill>
                <a:latin typeface="Calibri"/>
                <a:cs typeface="Calibri"/>
              </a:rPr>
              <a:t>BPaLM</a:t>
            </a:r>
            <a:r>
              <a:rPr sz="2800" spc="-75" dirty="0">
                <a:solidFill>
                  <a:srgbClr val="FFFFFF"/>
                </a:solidFill>
                <a:latin typeface="Calibri"/>
                <a:cs typeface="Calibri"/>
              </a:rPr>
              <a:t> </a:t>
            </a:r>
            <a:r>
              <a:rPr sz="2800" spc="-25" dirty="0">
                <a:solidFill>
                  <a:srgbClr val="FFFFFF"/>
                </a:solidFill>
                <a:latin typeface="Calibri"/>
                <a:cs typeface="Calibri"/>
              </a:rPr>
              <a:t>(2)</a:t>
            </a:r>
            <a:endParaRPr sz="2800">
              <a:latin typeface="Calibri"/>
              <a:cs typeface="Calibri"/>
            </a:endParaRPr>
          </a:p>
        </p:txBody>
      </p:sp>
      <p:sp>
        <p:nvSpPr>
          <p:cNvPr id="3" name="object 3"/>
          <p:cNvSpPr txBox="1"/>
          <p:nvPr/>
        </p:nvSpPr>
        <p:spPr>
          <a:xfrm>
            <a:off x="207365" y="1227836"/>
            <a:ext cx="11729085" cy="4489450"/>
          </a:xfrm>
          <a:prstGeom prst="rect">
            <a:avLst/>
          </a:prstGeom>
        </p:spPr>
        <p:txBody>
          <a:bodyPr vert="horz" wrap="square" lIns="0" tIns="13335" rIns="0" bIns="0" rtlCol="0">
            <a:spAutoFit/>
          </a:bodyPr>
          <a:lstStyle/>
          <a:p>
            <a:pPr marL="12700">
              <a:lnSpc>
                <a:spcPct val="100000"/>
              </a:lnSpc>
              <a:spcBef>
                <a:spcPts val="105"/>
              </a:spcBef>
            </a:pPr>
            <a:r>
              <a:rPr sz="1700" b="1" u="sng" spc="-10" dirty="0">
                <a:uFill>
                  <a:solidFill>
                    <a:srgbClr val="000000"/>
                  </a:solidFill>
                </a:uFill>
                <a:latin typeface="Arial"/>
                <a:cs typeface="Arial"/>
              </a:rPr>
              <a:t>Inclusion</a:t>
            </a:r>
            <a:r>
              <a:rPr sz="1700" b="1" u="sng" spc="-75" dirty="0">
                <a:uFill>
                  <a:solidFill>
                    <a:srgbClr val="000000"/>
                  </a:solidFill>
                </a:uFill>
                <a:latin typeface="Arial"/>
                <a:cs typeface="Arial"/>
              </a:rPr>
              <a:t> </a:t>
            </a:r>
            <a:r>
              <a:rPr sz="1700" b="1" u="sng" spc="-10" dirty="0">
                <a:uFill>
                  <a:solidFill>
                    <a:srgbClr val="000000"/>
                  </a:solidFill>
                </a:uFill>
                <a:latin typeface="Arial"/>
                <a:cs typeface="Arial"/>
              </a:rPr>
              <a:t>Criteria</a:t>
            </a:r>
            <a:r>
              <a:rPr sz="1700" b="1" u="sng" spc="-65" dirty="0">
                <a:uFill>
                  <a:solidFill>
                    <a:srgbClr val="000000"/>
                  </a:solidFill>
                </a:uFill>
                <a:latin typeface="Arial"/>
                <a:cs typeface="Arial"/>
              </a:rPr>
              <a:t> </a:t>
            </a:r>
            <a:r>
              <a:rPr sz="1700" b="1" u="sng" spc="-10" dirty="0">
                <a:uFill>
                  <a:solidFill>
                    <a:srgbClr val="000000"/>
                  </a:solidFill>
                </a:uFill>
                <a:latin typeface="Arial"/>
                <a:cs typeface="Arial"/>
              </a:rPr>
              <a:t>continued..</a:t>
            </a:r>
            <a:endParaRPr sz="1700">
              <a:latin typeface="Arial"/>
              <a:cs typeface="Arial"/>
            </a:endParaRPr>
          </a:p>
          <a:p>
            <a:pPr>
              <a:lnSpc>
                <a:spcPct val="100000"/>
              </a:lnSpc>
            </a:pPr>
            <a:endParaRPr sz="1700">
              <a:latin typeface="Arial"/>
              <a:cs typeface="Arial"/>
            </a:endParaRPr>
          </a:p>
          <a:p>
            <a:pPr>
              <a:lnSpc>
                <a:spcPct val="100000"/>
              </a:lnSpc>
              <a:spcBef>
                <a:spcPts val="145"/>
              </a:spcBef>
            </a:pPr>
            <a:endParaRPr sz="1700">
              <a:latin typeface="Arial"/>
              <a:cs typeface="Arial"/>
            </a:endParaRPr>
          </a:p>
          <a:p>
            <a:pPr marL="284480" indent="-271780">
              <a:lnSpc>
                <a:spcPct val="100000"/>
              </a:lnSpc>
              <a:buFont typeface="Cambria"/>
              <a:buAutoNum type="romanLcPeriod" startAt="3"/>
              <a:tabLst>
                <a:tab pos="284480" algn="l"/>
              </a:tabLst>
            </a:pPr>
            <a:r>
              <a:rPr sz="1700" spc="-30" dirty="0">
                <a:latin typeface="Arial MT"/>
                <a:cs typeface="Arial MT"/>
              </a:rPr>
              <a:t>QTcF </a:t>
            </a:r>
            <a:r>
              <a:rPr sz="1700" dirty="0">
                <a:latin typeface="Arial MT"/>
                <a:cs typeface="Arial MT"/>
              </a:rPr>
              <a:t>in</a:t>
            </a:r>
            <a:r>
              <a:rPr sz="1700" spc="-20" dirty="0">
                <a:latin typeface="Arial MT"/>
                <a:cs typeface="Arial MT"/>
              </a:rPr>
              <a:t> </a:t>
            </a:r>
            <a:r>
              <a:rPr sz="1700" dirty="0">
                <a:latin typeface="Arial MT"/>
                <a:cs typeface="Arial MT"/>
              </a:rPr>
              <a:t>ECG</a:t>
            </a:r>
            <a:r>
              <a:rPr sz="1700" spc="-25" dirty="0">
                <a:latin typeface="Arial MT"/>
                <a:cs typeface="Arial MT"/>
              </a:rPr>
              <a:t> </a:t>
            </a:r>
            <a:r>
              <a:rPr sz="1700" dirty="0">
                <a:latin typeface="Arial MT"/>
                <a:cs typeface="Arial MT"/>
              </a:rPr>
              <a:t>is</a:t>
            </a:r>
            <a:r>
              <a:rPr sz="1700" spc="-15" dirty="0">
                <a:latin typeface="Arial MT"/>
                <a:cs typeface="Arial MT"/>
              </a:rPr>
              <a:t> </a:t>
            </a:r>
            <a:r>
              <a:rPr sz="1700" dirty="0">
                <a:latin typeface="Symbol"/>
                <a:cs typeface="Symbol"/>
              </a:rPr>
              <a:t></a:t>
            </a:r>
            <a:r>
              <a:rPr sz="1700" spc="25" dirty="0">
                <a:latin typeface="Times New Roman"/>
                <a:cs typeface="Times New Roman"/>
              </a:rPr>
              <a:t> </a:t>
            </a:r>
            <a:r>
              <a:rPr sz="1700" dirty="0">
                <a:latin typeface="Arial MT"/>
                <a:cs typeface="Arial MT"/>
              </a:rPr>
              <a:t>450 ms</a:t>
            </a:r>
            <a:r>
              <a:rPr sz="1700" spc="-20" dirty="0">
                <a:latin typeface="Arial MT"/>
                <a:cs typeface="Arial MT"/>
              </a:rPr>
              <a:t> </a:t>
            </a:r>
            <a:r>
              <a:rPr sz="1700" dirty="0">
                <a:latin typeface="Arial MT"/>
                <a:cs typeface="Arial MT"/>
              </a:rPr>
              <a:t>in</a:t>
            </a:r>
            <a:r>
              <a:rPr sz="1700" spc="-20" dirty="0">
                <a:latin typeface="Arial MT"/>
                <a:cs typeface="Arial MT"/>
              </a:rPr>
              <a:t> </a:t>
            </a:r>
            <a:r>
              <a:rPr sz="1700" dirty="0">
                <a:latin typeface="Arial MT"/>
                <a:cs typeface="Arial MT"/>
              </a:rPr>
              <a:t>males</a:t>
            </a:r>
            <a:r>
              <a:rPr sz="1700" spc="-30" dirty="0">
                <a:latin typeface="Arial MT"/>
                <a:cs typeface="Arial MT"/>
              </a:rPr>
              <a:t> </a:t>
            </a:r>
            <a:r>
              <a:rPr sz="1700" dirty="0">
                <a:latin typeface="Arial MT"/>
                <a:cs typeface="Arial MT"/>
              </a:rPr>
              <a:t>and</a:t>
            </a:r>
            <a:r>
              <a:rPr sz="1700" spc="-5" dirty="0">
                <a:latin typeface="Arial MT"/>
                <a:cs typeface="Arial MT"/>
              </a:rPr>
              <a:t> </a:t>
            </a:r>
            <a:r>
              <a:rPr sz="1700" dirty="0">
                <a:latin typeface="Symbol"/>
                <a:cs typeface="Symbol"/>
              </a:rPr>
              <a:t></a:t>
            </a:r>
            <a:r>
              <a:rPr sz="1700" spc="40" dirty="0">
                <a:latin typeface="Times New Roman"/>
                <a:cs typeface="Times New Roman"/>
              </a:rPr>
              <a:t> </a:t>
            </a:r>
            <a:r>
              <a:rPr sz="1700" dirty="0">
                <a:latin typeface="Arial MT"/>
                <a:cs typeface="Arial MT"/>
              </a:rPr>
              <a:t>470</a:t>
            </a:r>
            <a:r>
              <a:rPr sz="1700" spc="-10" dirty="0">
                <a:latin typeface="Arial MT"/>
                <a:cs typeface="Arial MT"/>
              </a:rPr>
              <a:t> </a:t>
            </a:r>
            <a:r>
              <a:rPr sz="1700" dirty="0">
                <a:latin typeface="Arial MT"/>
                <a:cs typeface="Arial MT"/>
              </a:rPr>
              <a:t>ms</a:t>
            </a:r>
            <a:r>
              <a:rPr sz="1700" spc="-20" dirty="0">
                <a:latin typeface="Arial MT"/>
                <a:cs typeface="Arial MT"/>
              </a:rPr>
              <a:t> </a:t>
            </a:r>
            <a:r>
              <a:rPr sz="1700" dirty="0">
                <a:latin typeface="Arial MT"/>
                <a:cs typeface="Arial MT"/>
              </a:rPr>
              <a:t>in</a:t>
            </a:r>
            <a:r>
              <a:rPr sz="1700" spc="-20" dirty="0">
                <a:latin typeface="Arial MT"/>
                <a:cs typeface="Arial MT"/>
              </a:rPr>
              <a:t> </a:t>
            </a:r>
            <a:r>
              <a:rPr sz="1700" dirty="0">
                <a:latin typeface="Arial MT"/>
                <a:cs typeface="Arial MT"/>
              </a:rPr>
              <a:t>females,</a:t>
            </a:r>
            <a:r>
              <a:rPr sz="1700" spc="-15" dirty="0">
                <a:latin typeface="Arial MT"/>
                <a:cs typeface="Arial MT"/>
              </a:rPr>
              <a:t> </a:t>
            </a:r>
            <a:r>
              <a:rPr sz="1700" spc="-25" dirty="0">
                <a:latin typeface="Arial MT"/>
                <a:cs typeface="Arial MT"/>
              </a:rPr>
              <a:t>or</a:t>
            </a:r>
            <a:endParaRPr sz="1700">
              <a:latin typeface="Arial MT"/>
              <a:cs typeface="Arial MT"/>
            </a:endParaRPr>
          </a:p>
          <a:p>
            <a:pPr marL="469900" marR="163195">
              <a:lnSpc>
                <a:spcPct val="250100"/>
              </a:lnSpc>
              <a:spcBef>
                <a:spcPts val="505"/>
              </a:spcBef>
            </a:pPr>
            <a:r>
              <a:rPr sz="1700" dirty="0">
                <a:latin typeface="Arial MT"/>
                <a:cs typeface="Arial MT"/>
              </a:rPr>
              <a:t>when</a:t>
            </a:r>
            <a:r>
              <a:rPr sz="1700" spc="-15" dirty="0">
                <a:latin typeface="Arial MT"/>
                <a:cs typeface="Arial MT"/>
              </a:rPr>
              <a:t> </a:t>
            </a:r>
            <a:r>
              <a:rPr sz="1700" dirty="0">
                <a:latin typeface="Arial MT"/>
                <a:cs typeface="Arial MT"/>
              </a:rPr>
              <a:t>serum</a:t>
            </a:r>
            <a:r>
              <a:rPr sz="1700" spc="-35" dirty="0">
                <a:latin typeface="Arial MT"/>
                <a:cs typeface="Arial MT"/>
              </a:rPr>
              <a:t> </a:t>
            </a:r>
            <a:r>
              <a:rPr sz="1700" dirty="0">
                <a:latin typeface="Arial MT"/>
                <a:cs typeface="Arial MT"/>
              </a:rPr>
              <a:t>electrolytes</a:t>
            </a:r>
            <a:r>
              <a:rPr sz="1700" spc="5" dirty="0">
                <a:latin typeface="Arial MT"/>
                <a:cs typeface="Arial MT"/>
              </a:rPr>
              <a:t> </a:t>
            </a:r>
            <a:r>
              <a:rPr sz="1700" dirty="0">
                <a:latin typeface="Arial MT"/>
                <a:cs typeface="Arial MT"/>
              </a:rPr>
              <a:t>are</a:t>
            </a:r>
            <a:r>
              <a:rPr sz="1700" spc="-25" dirty="0">
                <a:latin typeface="Arial MT"/>
                <a:cs typeface="Arial MT"/>
              </a:rPr>
              <a:t> </a:t>
            </a:r>
            <a:r>
              <a:rPr sz="1700" dirty="0">
                <a:latin typeface="Arial MT"/>
                <a:cs typeface="Arial MT"/>
              </a:rPr>
              <a:t>abnormal</a:t>
            </a:r>
            <a:r>
              <a:rPr sz="1700" spc="-25" dirty="0">
                <a:latin typeface="Arial MT"/>
                <a:cs typeface="Arial MT"/>
              </a:rPr>
              <a:t> </a:t>
            </a:r>
            <a:r>
              <a:rPr sz="1700" dirty="0">
                <a:latin typeface="Arial MT"/>
                <a:cs typeface="Arial MT"/>
              </a:rPr>
              <a:t>and</a:t>
            </a:r>
            <a:r>
              <a:rPr sz="1700" spc="-10" dirty="0">
                <a:latin typeface="Arial MT"/>
                <a:cs typeface="Arial MT"/>
              </a:rPr>
              <a:t> </a:t>
            </a:r>
            <a:r>
              <a:rPr sz="1700" b="1" spc="-10" dirty="0">
                <a:latin typeface="Arial"/>
                <a:cs typeface="Arial"/>
              </a:rPr>
              <a:t>QTcF</a:t>
            </a:r>
            <a:r>
              <a:rPr sz="1700" b="1" spc="-30" dirty="0">
                <a:latin typeface="Arial"/>
                <a:cs typeface="Arial"/>
              </a:rPr>
              <a:t> </a:t>
            </a:r>
            <a:r>
              <a:rPr sz="1700" b="1" dirty="0">
                <a:latin typeface="Arial"/>
                <a:cs typeface="Arial"/>
              </a:rPr>
              <a:t>is</a:t>
            </a:r>
            <a:r>
              <a:rPr sz="1700" b="1" spc="-20" dirty="0">
                <a:latin typeface="Arial"/>
                <a:cs typeface="Arial"/>
              </a:rPr>
              <a:t> </a:t>
            </a:r>
            <a:r>
              <a:rPr sz="1700" b="1" dirty="0">
                <a:latin typeface="Arial"/>
                <a:cs typeface="Arial"/>
              </a:rPr>
              <a:t>&gt;</a:t>
            </a:r>
            <a:r>
              <a:rPr sz="1700" b="1" spc="-25" dirty="0">
                <a:latin typeface="Arial"/>
                <a:cs typeface="Arial"/>
              </a:rPr>
              <a:t> </a:t>
            </a:r>
            <a:r>
              <a:rPr sz="1700" b="1" dirty="0">
                <a:latin typeface="Arial"/>
                <a:cs typeface="Arial"/>
              </a:rPr>
              <a:t>450</a:t>
            </a:r>
            <a:r>
              <a:rPr sz="1700" b="1" spc="-20" dirty="0">
                <a:latin typeface="Arial"/>
                <a:cs typeface="Arial"/>
              </a:rPr>
              <a:t> </a:t>
            </a:r>
            <a:r>
              <a:rPr sz="1700" b="1" dirty="0">
                <a:latin typeface="Arial"/>
                <a:cs typeface="Arial"/>
              </a:rPr>
              <a:t>ms</a:t>
            </a:r>
            <a:r>
              <a:rPr sz="1700" b="1" spc="-20" dirty="0">
                <a:latin typeface="Arial"/>
                <a:cs typeface="Arial"/>
              </a:rPr>
              <a:t> </a:t>
            </a:r>
            <a:r>
              <a:rPr sz="1700" dirty="0">
                <a:latin typeface="Arial MT"/>
                <a:cs typeface="Arial MT"/>
              </a:rPr>
              <a:t>in</a:t>
            </a:r>
            <a:r>
              <a:rPr sz="1700" spc="-25" dirty="0">
                <a:latin typeface="Arial MT"/>
                <a:cs typeface="Arial MT"/>
              </a:rPr>
              <a:t> </a:t>
            </a:r>
            <a:r>
              <a:rPr sz="1700" dirty="0">
                <a:latin typeface="Arial MT"/>
                <a:cs typeface="Arial MT"/>
              </a:rPr>
              <a:t>males</a:t>
            </a:r>
            <a:r>
              <a:rPr sz="1700" spc="-40" dirty="0">
                <a:latin typeface="Arial MT"/>
                <a:cs typeface="Arial MT"/>
              </a:rPr>
              <a:t> </a:t>
            </a:r>
            <a:r>
              <a:rPr sz="1700" dirty="0">
                <a:latin typeface="Arial MT"/>
                <a:cs typeface="Arial MT"/>
              </a:rPr>
              <a:t>&amp;</a:t>
            </a:r>
            <a:r>
              <a:rPr sz="1700" spc="-25" dirty="0">
                <a:latin typeface="Arial MT"/>
                <a:cs typeface="Arial MT"/>
              </a:rPr>
              <a:t> </a:t>
            </a:r>
            <a:r>
              <a:rPr sz="1700" b="1" spc="-20" dirty="0">
                <a:latin typeface="Arial"/>
                <a:cs typeface="Arial"/>
              </a:rPr>
              <a:t>QTcF</a:t>
            </a:r>
            <a:r>
              <a:rPr sz="1700" b="1" spc="-40" dirty="0">
                <a:latin typeface="Arial"/>
                <a:cs typeface="Arial"/>
              </a:rPr>
              <a:t> </a:t>
            </a:r>
            <a:r>
              <a:rPr sz="1700" b="1" dirty="0">
                <a:latin typeface="Arial"/>
                <a:cs typeface="Arial"/>
              </a:rPr>
              <a:t>is</a:t>
            </a:r>
            <a:r>
              <a:rPr sz="1700" b="1" spc="-10" dirty="0">
                <a:latin typeface="Arial"/>
                <a:cs typeface="Arial"/>
              </a:rPr>
              <a:t> </a:t>
            </a:r>
            <a:r>
              <a:rPr sz="1700" b="1" dirty="0">
                <a:latin typeface="Arial"/>
                <a:cs typeface="Arial"/>
              </a:rPr>
              <a:t>&gt;</a:t>
            </a:r>
            <a:r>
              <a:rPr sz="1700" b="1" spc="-45" dirty="0">
                <a:latin typeface="Arial"/>
                <a:cs typeface="Arial"/>
              </a:rPr>
              <a:t> </a:t>
            </a:r>
            <a:r>
              <a:rPr sz="1700" b="1" dirty="0">
                <a:latin typeface="Arial"/>
                <a:cs typeface="Arial"/>
              </a:rPr>
              <a:t>470</a:t>
            </a:r>
            <a:r>
              <a:rPr sz="1700" b="1" spc="-5" dirty="0">
                <a:latin typeface="Arial"/>
                <a:cs typeface="Arial"/>
              </a:rPr>
              <a:t> </a:t>
            </a:r>
            <a:r>
              <a:rPr sz="1700" b="1" dirty="0">
                <a:latin typeface="Arial"/>
                <a:cs typeface="Arial"/>
              </a:rPr>
              <a:t>ms</a:t>
            </a:r>
            <a:r>
              <a:rPr sz="1700" b="1" spc="-30" dirty="0">
                <a:latin typeface="Arial"/>
                <a:cs typeface="Arial"/>
              </a:rPr>
              <a:t> </a:t>
            </a:r>
            <a:r>
              <a:rPr sz="1700" b="1" dirty="0">
                <a:latin typeface="Arial"/>
                <a:cs typeface="Arial"/>
              </a:rPr>
              <a:t>in</a:t>
            </a:r>
            <a:r>
              <a:rPr sz="1700" b="1" spc="-15" dirty="0">
                <a:latin typeface="Arial"/>
                <a:cs typeface="Arial"/>
              </a:rPr>
              <a:t> </a:t>
            </a:r>
            <a:r>
              <a:rPr sz="1700" dirty="0">
                <a:latin typeface="Arial MT"/>
                <a:cs typeface="Arial MT"/>
              </a:rPr>
              <a:t>females</a:t>
            </a:r>
            <a:r>
              <a:rPr sz="1700" spc="-25" dirty="0">
                <a:latin typeface="Arial MT"/>
                <a:cs typeface="Arial MT"/>
              </a:rPr>
              <a:t> </a:t>
            </a:r>
            <a:r>
              <a:rPr sz="1700" dirty="0">
                <a:latin typeface="Arial MT"/>
                <a:cs typeface="Arial MT"/>
              </a:rPr>
              <a:t>in</a:t>
            </a:r>
            <a:r>
              <a:rPr sz="1700" spc="-25" dirty="0">
                <a:latin typeface="Arial MT"/>
                <a:cs typeface="Arial MT"/>
              </a:rPr>
              <a:t> </a:t>
            </a:r>
            <a:r>
              <a:rPr sz="1700" spc="-10" dirty="0">
                <a:latin typeface="Arial MT"/>
                <a:cs typeface="Arial MT"/>
              </a:rPr>
              <a:t>baseline </a:t>
            </a:r>
            <a:r>
              <a:rPr sz="1700" dirty="0">
                <a:latin typeface="Arial MT"/>
                <a:cs typeface="Arial MT"/>
              </a:rPr>
              <a:t>ECG,</a:t>
            </a:r>
            <a:r>
              <a:rPr sz="1700" spc="-35" dirty="0">
                <a:latin typeface="Arial MT"/>
                <a:cs typeface="Arial MT"/>
              </a:rPr>
              <a:t> </a:t>
            </a:r>
            <a:r>
              <a:rPr sz="1700" dirty="0">
                <a:latin typeface="Arial MT"/>
                <a:cs typeface="Arial MT"/>
              </a:rPr>
              <a:t>after</a:t>
            </a:r>
            <a:r>
              <a:rPr sz="1700" spc="-10" dirty="0">
                <a:latin typeface="Arial MT"/>
                <a:cs typeface="Arial MT"/>
              </a:rPr>
              <a:t> </a:t>
            </a:r>
            <a:r>
              <a:rPr sz="1700" dirty="0">
                <a:latin typeface="Arial MT"/>
                <a:cs typeface="Arial MT"/>
              </a:rPr>
              <a:t>correcting</a:t>
            </a:r>
            <a:r>
              <a:rPr sz="1700" spc="-20" dirty="0">
                <a:latin typeface="Arial MT"/>
                <a:cs typeface="Arial MT"/>
              </a:rPr>
              <a:t> </a:t>
            </a:r>
            <a:r>
              <a:rPr sz="1700" dirty="0">
                <a:latin typeface="Arial MT"/>
                <a:cs typeface="Arial MT"/>
              </a:rPr>
              <a:t>the</a:t>
            </a:r>
            <a:r>
              <a:rPr sz="1700" spc="-20" dirty="0">
                <a:latin typeface="Arial MT"/>
                <a:cs typeface="Arial MT"/>
              </a:rPr>
              <a:t> </a:t>
            </a:r>
            <a:r>
              <a:rPr sz="1700" dirty="0">
                <a:latin typeface="Arial MT"/>
                <a:cs typeface="Arial MT"/>
              </a:rPr>
              <a:t>electrolytes,</a:t>
            </a:r>
            <a:r>
              <a:rPr sz="1700" spc="10" dirty="0">
                <a:latin typeface="Arial MT"/>
                <a:cs typeface="Arial MT"/>
              </a:rPr>
              <a:t> </a:t>
            </a:r>
            <a:r>
              <a:rPr sz="1700" spc="-30" dirty="0">
                <a:latin typeface="Arial MT"/>
                <a:cs typeface="Arial MT"/>
              </a:rPr>
              <a:t>QTcF</a:t>
            </a:r>
            <a:r>
              <a:rPr sz="1700" spc="-35" dirty="0">
                <a:latin typeface="Arial MT"/>
                <a:cs typeface="Arial MT"/>
              </a:rPr>
              <a:t> </a:t>
            </a:r>
            <a:r>
              <a:rPr sz="1700" dirty="0">
                <a:latin typeface="Arial MT"/>
                <a:cs typeface="Arial MT"/>
              </a:rPr>
              <a:t>in</a:t>
            </a:r>
            <a:r>
              <a:rPr sz="1700" spc="-30" dirty="0">
                <a:latin typeface="Arial MT"/>
                <a:cs typeface="Arial MT"/>
              </a:rPr>
              <a:t> </a:t>
            </a:r>
            <a:r>
              <a:rPr sz="1700" dirty="0">
                <a:latin typeface="Arial MT"/>
                <a:cs typeface="Arial MT"/>
              </a:rPr>
              <a:t>repeat</a:t>
            </a:r>
            <a:r>
              <a:rPr sz="1700" spc="-15" dirty="0">
                <a:latin typeface="Arial MT"/>
                <a:cs typeface="Arial MT"/>
              </a:rPr>
              <a:t> </a:t>
            </a:r>
            <a:r>
              <a:rPr sz="1700" dirty="0">
                <a:latin typeface="Arial MT"/>
                <a:cs typeface="Arial MT"/>
              </a:rPr>
              <a:t>ECG</a:t>
            </a:r>
            <a:r>
              <a:rPr sz="1700" spc="-35" dirty="0">
                <a:latin typeface="Arial MT"/>
                <a:cs typeface="Arial MT"/>
              </a:rPr>
              <a:t> </a:t>
            </a:r>
            <a:r>
              <a:rPr sz="1700" dirty="0">
                <a:latin typeface="Arial MT"/>
                <a:cs typeface="Arial MT"/>
              </a:rPr>
              <a:t>comes</a:t>
            </a:r>
            <a:r>
              <a:rPr sz="1700" spc="-25" dirty="0">
                <a:latin typeface="Arial MT"/>
                <a:cs typeface="Arial MT"/>
              </a:rPr>
              <a:t> </a:t>
            </a:r>
            <a:r>
              <a:rPr sz="1700" dirty="0">
                <a:latin typeface="Symbol"/>
                <a:cs typeface="Symbol"/>
              </a:rPr>
              <a:t></a:t>
            </a:r>
            <a:r>
              <a:rPr sz="1700" spc="30" dirty="0">
                <a:latin typeface="Times New Roman"/>
                <a:cs typeface="Times New Roman"/>
              </a:rPr>
              <a:t> </a:t>
            </a:r>
            <a:r>
              <a:rPr sz="1700" dirty="0">
                <a:latin typeface="Arial MT"/>
                <a:cs typeface="Arial MT"/>
              </a:rPr>
              <a:t>450</a:t>
            </a:r>
            <a:r>
              <a:rPr sz="1700" spc="-20" dirty="0">
                <a:latin typeface="Arial MT"/>
                <a:cs typeface="Arial MT"/>
              </a:rPr>
              <a:t> </a:t>
            </a:r>
            <a:r>
              <a:rPr sz="1700" dirty="0">
                <a:latin typeface="Arial MT"/>
                <a:cs typeface="Arial MT"/>
              </a:rPr>
              <a:t>ms</a:t>
            </a:r>
            <a:r>
              <a:rPr sz="1700" spc="-30" dirty="0">
                <a:latin typeface="Arial MT"/>
                <a:cs typeface="Arial MT"/>
              </a:rPr>
              <a:t> </a:t>
            </a:r>
            <a:r>
              <a:rPr sz="1700" dirty="0">
                <a:latin typeface="Arial MT"/>
                <a:cs typeface="Arial MT"/>
              </a:rPr>
              <a:t>in</a:t>
            </a:r>
            <a:r>
              <a:rPr sz="1700" spc="-25" dirty="0">
                <a:latin typeface="Arial MT"/>
                <a:cs typeface="Arial MT"/>
              </a:rPr>
              <a:t> </a:t>
            </a:r>
            <a:r>
              <a:rPr sz="1700" dirty="0">
                <a:latin typeface="Arial MT"/>
                <a:cs typeface="Arial MT"/>
              </a:rPr>
              <a:t>males</a:t>
            </a:r>
            <a:r>
              <a:rPr sz="1700" spc="-25" dirty="0">
                <a:latin typeface="Arial MT"/>
                <a:cs typeface="Arial MT"/>
              </a:rPr>
              <a:t> </a:t>
            </a:r>
            <a:r>
              <a:rPr sz="1700" dirty="0">
                <a:latin typeface="Arial MT"/>
                <a:cs typeface="Arial MT"/>
              </a:rPr>
              <a:t>and</a:t>
            </a:r>
            <a:r>
              <a:rPr sz="1700" spc="-15" dirty="0">
                <a:latin typeface="Arial MT"/>
                <a:cs typeface="Arial MT"/>
              </a:rPr>
              <a:t> </a:t>
            </a:r>
            <a:r>
              <a:rPr sz="1700" dirty="0">
                <a:latin typeface="Symbol"/>
                <a:cs typeface="Symbol"/>
              </a:rPr>
              <a:t></a:t>
            </a:r>
            <a:r>
              <a:rPr sz="1700" spc="30" dirty="0">
                <a:latin typeface="Times New Roman"/>
                <a:cs typeface="Times New Roman"/>
              </a:rPr>
              <a:t> </a:t>
            </a:r>
            <a:r>
              <a:rPr sz="1700" dirty="0">
                <a:latin typeface="Arial MT"/>
                <a:cs typeface="Arial MT"/>
              </a:rPr>
              <a:t>470</a:t>
            </a:r>
            <a:r>
              <a:rPr sz="1700" spc="-15" dirty="0">
                <a:latin typeface="Arial MT"/>
                <a:cs typeface="Arial MT"/>
              </a:rPr>
              <a:t> </a:t>
            </a:r>
            <a:r>
              <a:rPr sz="1700" dirty="0">
                <a:latin typeface="Arial MT"/>
                <a:cs typeface="Arial MT"/>
              </a:rPr>
              <a:t>ms</a:t>
            </a:r>
            <a:r>
              <a:rPr sz="1700" spc="-30" dirty="0">
                <a:latin typeface="Arial MT"/>
                <a:cs typeface="Arial MT"/>
              </a:rPr>
              <a:t> </a:t>
            </a:r>
            <a:r>
              <a:rPr sz="1700" dirty="0">
                <a:latin typeface="Arial MT"/>
                <a:cs typeface="Arial MT"/>
              </a:rPr>
              <a:t>in</a:t>
            </a:r>
            <a:r>
              <a:rPr sz="1700" spc="-30" dirty="0">
                <a:latin typeface="Arial MT"/>
                <a:cs typeface="Arial MT"/>
              </a:rPr>
              <a:t> </a:t>
            </a:r>
            <a:r>
              <a:rPr sz="1700" dirty="0">
                <a:latin typeface="Arial MT"/>
                <a:cs typeface="Arial MT"/>
              </a:rPr>
              <a:t>females,</a:t>
            </a:r>
            <a:r>
              <a:rPr sz="1700" spc="-25" dirty="0">
                <a:latin typeface="Arial MT"/>
                <a:cs typeface="Arial MT"/>
              </a:rPr>
              <a:t> </a:t>
            </a:r>
            <a:r>
              <a:rPr sz="1700" spc="-20" dirty="0">
                <a:latin typeface="Arial MT"/>
                <a:cs typeface="Arial MT"/>
              </a:rPr>
              <a:t>then </a:t>
            </a:r>
            <a:r>
              <a:rPr sz="1700" dirty="0">
                <a:latin typeface="Arial MT"/>
                <a:cs typeface="Arial MT"/>
              </a:rPr>
              <a:t>patient</a:t>
            </a:r>
            <a:r>
              <a:rPr sz="1700" spc="-20" dirty="0">
                <a:latin typeface="Arial MT"/>
                <a:cs typeface="Arial MT"/>
              </a:rPr>
              <a:t> </a:t>
            </a:r>
            <a:r>
              <a:rPr sz="1700" dirty="0">
                <a:latin typeface="Arial MT"/>
                <a:cs typeface="Arial MT"/>
              </a:rPr>
              <a:t>can</a:t>
            </a:r>
            <a:r>
              <a:rPr sz="1700" spc="-35" dirty="0">
                <a:latin typeface="Arial MT"/>
                <a:cs typeface="Arial MT"/>
              </a:rPr>
              <a:t> </a:t>
            </a:r>
            <a:r>
              <a:rPr sz="1700" dirty="0">
                <a:latin typeface="Arial MT"/>
                <a:cs typeface="Arial MT"/>
              </a:rPr>
              <a:t>be</a:t>
            </a:r>
            <a:r>
              <a:rPr sz="1700" spc="-35" dirty="0">
                <a:latin typeface="Arial MT"/>
                <a:cs typeface="Arial MT"/>
              </a:rPr>
              <a:t> </a:t>
            </a:r>
            <a:r>
              <a:rPr sz="1700" dirty="0">
                <a:latin typeface="Arial MT"/>
                <a:cs typeface="Arial MT"/>
              </a:rPr>
              <a:t>given</a:t>
            </a:r>
            <a:r>
              <a:rPr sz="1700" spc="-25" dirty="0">
                <a:latin typeface="Arial MT"/>
                <a:cs typeface="Arial MT"/>
              </a:rPr>
              <a:t> </a:t>
            </a:r>
            <a:r>
              <a:rPr sz="1700" dirty="0">
                <a:latin typeface="Arial MT"/>
                <a:cs typeface="Arial MT"/>
              </a:rPr>
              <a:t>BPaLM</a:t>
            </a:r>
            <a:r>
              <a:rPr sz="1700" spc="-40" dirty="0">
                <a:latin typeface="Arial MT"/>
                <a:cs typeface="Arial MT"/>
              </a:rPr>
              <a:t> </a:t>
            </a:r>
            <a:r>
              <a:rPr sz="1700" spc="-10" dirty="0">
                <a:latin typeface="Arial MT"/>
                <a:cs typeface="Arial MT"/>
              </a:rPr>
              <a:t>regimen.</a:t>
            </a:r>
            <a:endParaRPr sz="1700">
              <a:latin typeface="Arial MT"/>
              <a:cs typeface="Arial MT"/>
            </a:endParaRPr>
          </a:p>
          <a:p>
            <a:pPr marL="12700" marR="5080" indent="259715">
              <a:lnSpc>
                <a:spcPct val="250000"/>
              </a:lnSpc>
              <a:spcBef>
                <a:spcPts val="994"/>
              </a:spcBef>
              <a:buAutoNum type="romanLcPeriod" startAt="4"/>
              <a:tabLst>
                <a:tab pos="272415" algn="l"/>
              </a:tabLst>
            </a:pPr>
            <a:r>
              <a:rPr sz="1700" spc="-10" dirty="0">
                <a:latin typeface="Arial MT"/>
                <a:cs typeface="Arial MT"/>
              </a:rPr>
              <a:t>Non-</a:t>
            </a:r>
            <a:r>
              <a:rPr sz="1700" dirty="0">
                <a:latin typeface="Arial MT"/>
                <a:cs typeface="Arial MT"/>
              </a:rPr>
              <a:t>lactating</a:t>
            </a:r>
            <a:r>
              <a:rPr sz="1700" spc="-40" dirty="0">
                <a:latin typeface="Arial MT"/>
                <a:cs typeface="Arial MT"/>
              </a:rPr>
              <a:t> </a:t>
            </a:r>
            <a:r>
              <a:rPr sz="1700" dirty="0">
                <a:latin typeface="Arial MT"/>
                <a:cs typeface="Arial MT"/>
              </a:rPr>
              <a:t>women,</a:t>
            </a:r>
            <a:r>
              <a:rPr sz="1700" spc="-25" dirty="0">
                <a:latin typeface="Arial MT"/>
                <a:cs typeface="Arial MT"/>
              </a:rPr>
              <a:t> </a:t>
            </a:r>
            <a:r>
              <a:rPr sz="1700" dirty="0">
                <a:latin typeface="Arial MT"/>
                <a:cs typeface="Arial MT"/>
              </a:rPr>
              <a:t>lactating</a:t>
            </a:r>
            <a:r>
              <a:rPr sz="1700" spc="-30" dirty="0">
                <a:latin typeface="Arial MT"/>
                <a:cs typeface="Arial MT"/>
              </a:rPr>
              <a:t> </a:t>
            </a:r>
            <a:r>
              <a:rPr sz="1700" dirty="0">
                <a:latin typeface="Arial MT"/>
                <a:cs typeface="Arial MT"/>
              </a:rPr>
              <a:t>women</a:t>
            </a:r>
            <a:r>
              <a:rPr sz="1700" spc="-25" dirty="0">
                <a:latin typeface="Arial MT"/>
                <a:cs typeface="Arial MT"/>
              </a:rPr>
              <a:t> </a:t>
            </a:r>
            <a:r>
              <a:rPr sz="1700" dirty="0">
                <a:latin typeface="Arial MT"/>
                <a:cs typeface="Arial MT"/>
              </a:rPr>
              <a:t>but</a:t>
            </a:r>
            <a:r>
              <a:rPr sz="1700" spc="-35" dirty="0">
                <a:latin typeface="Arial MT"/>
                <a:cs typeface="Arial MT"/>
              </a:rPr>
              <a:t> </a:t>
            </a:r>
            <a:r>
              <a:rPr sz="1700" dirty="0">
                <a:latin typeface="Arial MT"/>
                <a:cs typeface="Arial MT"/>
              </a:rPr>
              <a:t>not</a:t>
            </a:r>
            <a:r>
              <a:rPr sz="1700" spc="-25" dirty="0">
                <a:latin typeface="Arial MT"/>
                <a:cs typeface="Arial MT"/>
              </a:rPr>
              <a:t> </a:t>
            </a:r>
            <a:r>
              <a:rPr sz="1700" spc="-10" dirty="0">
                <a:latin typeface="Arial MT"/>
                <a:cs typeface="Arial MT"/>
              </a:rPr>
              <a:t>breast-</a:t>
            </a:r>
            <a:r>
              <a:rPr sz="1700" dirty="0">
                <a:latin typeface="Arial MT"/>
                <a:cs typeface="Arial MT"/>
              </a:rPr>
              <a:t>feeding,</a:t>
            </a:r>
            <a:r>
              <a:rPr sz="1700" spc="-25" dirty="0">
                <a:latin typeface="Arial MT"/>
                <a:cs typeface="Arial MT"/>
              </a:rPr>
              <a:t> </a:t>
            </a:r>
            <a:r>
              <a:rPr sz="1700" spc="-10" dirty="0">
                <a:latin typeface="Arial MT"/>
                <a:cs typeface="Arial MT"/>
              </a:rPr>
              <a:t>non-</a:t>
            </a:r>
            <a:r>
              <a:rPr sz="1700" dirty="0">
                <a:latin typeface="Arial MT"/>
                <a:cs typeface="Arial MT"/>
              </a:rPr>
              <a:t>pregnant</a:t>
            </a:r>
            <a:r>
              <a:rPr sz="1700" spc="-15" dirty="0">
                <a:latin typeface="Arial MT"/>
                <a:cs typeface="Arial MT"/>
              </a:rPr>
              <a:t> </a:t>
            </a:r>
            <a:r>
              <a:rPr sz="1700" dirty="0">
                <a:latin typeface="Arial MT"/>
                <a:cs typeface="Arial MT"/>
              </a:rPr>
              <a:t>or</a:t>
            </a:r>
            <a:r>
              <a:rPr sz="1700" spc="-45" dirty="0">
                <a:latin typeface="Arial MT"/>
                <a:cs typeface="Arial MT"/>
              </a:rPr>
              <a:t> </a:t>
            </a:r>
            <a:r>
              <a:rPr sz="1700" dirty="0">
                <a:latin typeface="Arial MT"/>
                <a:cs typeface="Arial MT"/>
              </a:rPr>
              <a:t>pregnant</a:t>
            </a:r>
            <a:r>
              <a:rPr sz="1700" spc="-25" dirty="0">
                <a:latin typeface="Arial MT"/>
                <a:cs typeface="Arial MT"/>
              </a:rPr>
              <a:t> </a:t>
            </a:r>
            <a:r>
              <a:rPr sz="1700" dirty="0">
                <a:latin typeface="Arial MT"/>
                <a:cs typeface="Arial MT"/>
              </a:rPr>
              <a:t>women</a:t>
            </a:r>
            <a:r>
              <a:rPr sz="1700" spc="-25" dirty="0">
                <a:latin typeface="Arial MT"/>
                <a:cs typeface="Arial MT"/>
              </a:rPr>
              <a:t> </a:t>
            </a:r>
            <a:r>
              <a:rPr sz="1700" dirty="0">
                <a:latin typeface="Arial MT"/>
                <a:cs typeface="Arial MT"/>
              </a:rPr>
              <a:t>with</a:t>
            </a:r>
            <a:r>
              <a:rPr sz="1700" spc="-20" dirty="0">
                <a:latin typeface="Arial MT"/>
                <a:cs typeface="Arial MT"/>
              </a:rPr>
              <a:t> </a:t>
            </a:r>
            <a:r>
              <a:rPr sz="1700" dirty="0">
                <a:latin typeface="Arial MT"/>
                <a:cs typeface="Arial MT"/>
              </a:rPr>
              <a:t>&lt;20</a:t>
            </a:r>
            <a:r>
              <a:rPr sz="1700" spc="-35" dirty="0">
                <a:latin typeface="Arial MT"/>
                <a:cs typeface="Arial MT"/>
              </a:rPr>
              <a:t> </a:t>
            </a:r>
            <a:r>
              <a:rPr sz="1700" dirty="0">
                <a:latin typeface="Arial MT"/>
                <a:cs typeface="Arial MT"/>
              </a:rPr>
              <a:t>or</a:t>
            </a:r>
            <a:r>
              <a:rPr sz="1700" spc="-45" dirty="0">
                <a:latin typeface="Arial MT"/>
                <a:cs typeface="Arial MT"/>
              </a:rPr>
              <a:t> </a:t>
            </a:r>
            <a:r>
              <a:rPr sz="1700" dirty="0">
                <a:latin typeface="Arial MT"/>
                <a:cs typeface="Arial MT"/>
              </a:rPr>
              <a:t>&lt;24</a:t>
            </a:r>
            <a:r>
              <a:rPr sz="1700" spc="-35" dirty="0">
                <a:latin typeface="Arial MT"/>
                <a:cs typeface="Arial MT"/>
              </a:rPr>
              <a:t> </a:t>
            </a:r>
            <a:r>
              <a:rPr sz="1700" spc="-10" dirty="0">
                <a:latin typeface="Arial MT"/>
                <a:cs typeface="Arial MT"/>
              </a:rPr>
              <a:t>weeks </a:t>
            </a:r>
            <a:r>
              <a:rPr sz="1700" dirty="0">
                <a:latin typeface="Arial MT"/>
                <a:cs typeface="Arial MT"/>
              </a:rPr>
              <a:t>gestation</a:t>
            </a:r>
            <a:r>
              <a:rPr sz="1700" spc="-25" dirty="0">
                <a:latin typeface="Arial MT"/>
                <a:cs typeface="Arial MT"/>
              </a:rPr>
              <a:t> </a:t>
            </a:r>
            <a:r>
              <a:rPr sz="1700" dirty="0">
                <a:latin typeface="Arial MT"/>
                <a:cs typeface="Arial MT"/>
              </a:rPr>
              <a:t>and</a:t>
            </a:r>
            <a:r>
              <a:rPr sz="1700" spc="-35" dirty="0">
                <a:latin typeface="Arial MT"/>
                <a:cs typeface="Arial MT"/>
              </a:rPr>
              <a:t> </a:t>
            </a:r>
            <a:r>
              <a:rPr sz="1700" dirty="0">
                <a:latin typeface="Arial MT"/>
                <a:cs typeface="Arial MT"/>
              </a:rPr>
              <a:t>who</a:t>
            </a:r>
            <a:r>
              <a:rPr sz="1700" spc="-25" dirty="0">
                <a:latin typeface="Arial MT"/>
                <a:cs typeface="Arial MT"/>
              </a:rPr>
              <a:t> </a:t>
            </a:r>
            <a:r>
              <a:rPr sz="1700" dirty="0">
                <a:latin typeface="Arial MT"/>
                <a:cs typeface="Arial MT"/>
              </a:rPr>
              <a:t>is</a:t>
            </a:r>
            <a:r>
              <a:rPr sz="1700" spc="-55" dirty="0">
                <a:latin typeface="Arial MT"/>
                <a:cs typeface="Arial MT"/>
              </a:rPr>
              <a:t> </a:t>
            </a:r>
            <a:r>
              <a:rPr sz="1700" dirty="0">
                <a:latin typeface="Arial MT"/>
                <a:cs typeface="Arial MT"/>
              </a:rPr>
              <a:t>willing</a:t>
            </a:r>
            <a:r>
              <a:rPr sz="1700" spc="-55" dirty="0">
                <a:latin typeface="Arial MT"/>
                <a:cs typeface="Arial MT"/>
              </a:rPr>
              <a:t> </a:t>
            </a:r>
            <a:r>
              <a:rPr sz="1700" dirty="0">
                <a:latin typeface="Arial MT"/>
                <a:cs typeface="Arial MT"/>
              </a:rPr>
              <a:t>for</a:t>
            </a:r>
            <a:r>
              <a:rPr sz="1700" spc="-25" dirty="0">
                <a:latin typeface="Arial MT"/>
                <a:cs typeface="Arial MT"/>
              </a:rPr>
              <a:t> </a:t>
            </a:r>
            <a:r>
              <a:rPr sz="1700" dirty="0">
                <a:latin typeface="Arial MT"/>
                <a:cs typeface="Arial MT"/>
              </a:rPr>
              <a:t>medical</a:t>
            </a:r>
            <a:r>
              <a:rPr sz="1700" spc="-45" dirty="0">
                <a:latin typeface="Arial MT"/>
                <a:cs typeface="Arial MT"/>
              </a:rPr>
              <a:t> </a:t>
            </a:r>
            <a:r>
              <a:rPr sz="1700" dirty="0">
                <a:latin typeface="Arial MT"/>
                <a:cs typeface="Arial MT"/>
              </a:rPr>
              <a:t>termination</a:t>
            </a:r>
            <a:r>
              <a:rPr sz="1700" spc="-40" dirty="0">
                <a:latin typeface="Arial MT"/>
                <a:cs typeface="Arial MT"/>
              </a:rPr>
              <a:t> </a:t>
            </a:r>
            <a:r>
              <a:rPr sz="1700" dirty="0">
                <a:latin typeface="Arial MT"/>
                <a:cs typeface="Arial MT"/>
              </a:rPr>
              <a:t>of</a:t>
            </a:r>
            <a:r>
              <a:rPr sz="1700" spc="-30" dirty="0">
                <a:latin typeface="Arial MT"/>
                <a:cs typeface="Arial MT"/>
              </a:rPr>
              <a:t> </a:t>
            </a:r>
            <a:r>
              <a:rPr sz="1700" dirty="0">
                <a:latin typeface="Arial MT"/>
                <a:cs typeface="Arial MT"/>
              </a:rPr>
              <a:t>pregnancy</a:t>
            </a:r>
            <a:r>
              <a:rPr sz="1700" spc="-30" dirty="0">
                <a:latin typeface="Arial MT"/>
                <a:cs typeface="Arial MT"/>
              </a:rPr>
              <a:t> </a:t>
            </a:r>
            <a:r>
              <a:rPr sz="1700" dirty="0">
                <a:latin typeface="Arial MT"/>
                <a:cs typeface="Arial MT"/>
              </a:rPr>
              <a:t>(as</a:t>
            </a:r>
            <a:r>
              <a:rPr sz="1700" spc="-50" dirty="0">
                <a:latin typeface="Arial MT"/>
                <a:cs typeface="Arial MT"/>
              </a:rPr>
              <a:t> </a:t>
            </a:r>
            <a:r>
              <a:rPr sz="1700" dirty="0">
                <a:latin typeface="Arial MT"/>
                <a:cs typeface="Arial MT"/>
              </a:rPr>
              <a:t>per</a:t>
            </a:r>
            <a:r>
              <a:rPr sz="1700" spc="-35" dirty="0">
                <a:latin typeface="Arial MT"/>
                <a:cs typeface="Arial MT"/>
              </a:rPr>
              <a:t> </a:t>
            </a:r>
            <a:r>
              <a:rPr sz="1700" dirty="0">
                <a:latin typeface="Arial MT"/>
                <a:cs typeface="Arial MT"/>
              </a:rPr>
              <a:t>latest</a:t>
            </a:r>
            <a:r>
              <a:rPr sz="1700" spc="-40" dirty="0">
                <a:latin typeface="Arial MT"/>
                <a:cs typeface="Arial MT"/>
              </a:rPr>
              <a:t> </a:t>
            </a:r>
            <a:r>
              <a:rPr sz="1700" dirty="0">
                <a:latin typeface="Arial MT"/>
                <a:cs typeface="Arial MT"/>
              </a:rPr>
              <a:t>MTP</a:t>
            </a:r>
            <a:r>
              <a:rPr sz="1700" spc="-80" dirty="0">
                <a:latin typeface="Arial MT"/>
                <a:cs typeface="Arial MT"/>
              </a:rPr>
              <a:t> </a:t>
            </a:r>
            <a:r>
              <a:rPr sz="1700" dirty="0">
                <a:latin typeface="Arial MT"/>
                <a:cs typeface="Arial MT"/>
              </a:rPr>
              <a:t>gazette</a:t>
            </a:r>
            <a:r>
              <a:rPr sz="1700" spc="-10" dirty="0">
                <a:latin typeface="Arial MT"/>
                <a:cs typeface="Arial MT"/>
              </a:rPr>
              <a:t> </a:t>
            </a:r>
            <a:r>
              <a:rPr sz="1700" dirty="0">
                <a:latin typeface="Arial MT"/>
                <a:cs typeface="Arial MT"/>
              </a:rPr>
              <a:t>notification,</a:t>
            </a:r>
            <a:r>
              <a:rPr sz="1700" spc="-40" dirty="0">
                <a:latin typeface="Arial MT"/>
                <a:cs typeface="Arial MT"/>
              </a:rPr>
              <a:t> </a:t>
            </a:r>
            <a:r>
              <a:rPr sz="1700" dirty="0">
                <a:latin typeface="Arial MT"/>
                <a:cs typeface="Arial MT"/>
              </a:rPr>
              <a:t>as</a:t>
            </a:r>
            <a:r>
              <a:rPr sz="1700" spc="-40" dirty="0">
                <a:latin typeface="Arial MT"/>
                <a:cs typeface="Arial MT"/>
              </a:rPr>
              <a:t> </a:t>
            </a:r>
            <a:r>
              <a:rPr sz="1700" spc="-10" dirty="0">
                <a:latin typeface="Arial MT"/>
                <a:cs typeface="Arial MT"/>
              </a:rPr>
              <a:t>applicable)</a:t>
            </a:r>
            <a:endParaRPr sz="1700">
              <a:latin typeface="Arial MT"/>
              <a:cs typeface="Arial M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33985" rIns="0" bIns="0" rtlCol="0">
            <a:spAutoFit/>
          </a:bodyPr>
          <a:lstStyle/>
          <a:p>
            <a:pPr algn="ctr">
              <a:lnSpc>
                <a:spcPct val="100000"/>
              </a:lnSpc>
              <a:spcBef>
                <a:spcPts val="1055"/>
              </a:spcBef>
            </a:pPr>
            <a:r>
              <a:rPr sz="2800" dirty="0">
                <a:solidFill>
                  <a:srgbClr val="FFFFFF"/>
                </a:solidFill>
                <a:latin typeface="Calibri"/>
                <a:cs typeface="Calibri"/>
              </a:rPr>
              <a:t>Inclusion</a:t>
            </a:r>
            <a:r>
              <a:rPr sz="2800" spc="-90" dirty="0">
                <a:solidFill>
                  <a:srgbClr val="FFFFFF"/>
                </a:solidFill>
                <a:latin typeface="Calibri"/>
                <a:cs typeface="Calibri"/>
              </a:rPr>
              <a:t> </a:t>
            </a:r>
            <a:r>
              <a:rPr sz="2800" dirty="0">
                <a:solidFill>
                  <a:srgbClr val="FFFFFF"/>
                </a:solidFill>
                <a:latin typeface="Calibri"/>
                <a:cs typeface="Calibri"/>
              </a:rPr>
              <a:t>and</a:t>
            </a:r>
            <a:r>
              <a:rPr sz="2800" spc="-95" dirty="0">
                <a:solidFill>
                  <a:srgbClr val="FFFFFF"/>
                </a:solidFill>
                <a:latin typeface="Calibri"/>
                <a:cs typeface="Calibri"/>
              </a:rPr>
              <a:t> </a:t>
            </a:r>
            <a:r>
              <a:rPr sz="2800" dirty="0">
                <a:solidFill>
                  <a:srgbClr val="FFFFFF"/>
                </a:solidFill>
                <a:latin typeface="Calibri"/>
                <a:cs typeface="Calibri"/>
              </a:rPr>
              <a:t>exclusion</a:t>
            </a:r>
            <a:r>
              <a:rPr sz="2800" spc="-95" dirty="0">
                <a:solidFill>
                  <a:srgbClr val="FFFFFF"/>
                </a:solidFill>
                <a:latin typeface="Calibri"/>
                <a:cs typeface="Calibri"/>
              </a:rPr>
              <a:t> </a:t>
            </a:r>
            <a:r>
              <a:rPr sz="2800" dirty="0">
                <a:solidFill>
                  <a:srgbClr val="FFFFFF"/>
                </a:solidFill>
                <a:latin typeface="Calibri"/>
                <a:cs typeface="Calibri"/>
              </a:rPr>
              <a:t>criteria</a:t>
            </a:r>
            <a:r>
              <a:rPr sz="2800" spc="-70" dirty="0">
                <a:solidFill>
                  <a:srgbClr val="FFFFFF"/>
                </a:solidFill>
                <a:latin typeface="Calibri"/>
                <a:cs typeface="Calibri"/>
              </a:rPr>
              <a:t> </a:t>
            </a:r>
            <a:r>
              <a:rPr sz="2800" dirty="0">
                <a:solidFill>
                  <a:srgbClr val="FFFFFF"/>
                </a:solidFill>
                <a:latin typeface="Calibri"/>
                <a:cs typeface="Calibri"/>
              </a:rPr>
              <a:t>for</a:t>
            </a:r>
            <a:r>
              <a:rPr sz="2800" spc="-95" dirty="0">
                <a:solidFill>
                  <a:srgbClr val="FFFFFF"/>
                </a:solidFill>
                <a:latin typeface="Calibri"/>
                <a:cs typeface="Calibri"/>
              </a:rPr>
              <a:t> </a:t>
            </a:r>
            <a:r>
              <a:rPr sz="2800" dirty="0">
                <a:solidFill>
                  <a:srgbClr val="FFFFFF"/>
                </a:solidFill>
                <a:latin typeface="Calibri"/>
                <a:cs typeface="Calibri"/>
              </a:rPr>
              <a:t>the</a:t>
            </a:r>
            <a:r>
              <a:rPr sz="2800" spc="-75" dirty="0">
                <a:solidFill>
                  <a:srgbClr val="FFFFFF"/>
                </a:solidFill>
                <a:latin typeface="Calibri"/>
                <a:cs typeface="Calibri"/>
              </a:rPr>
              <a:t> </a:t>
            </a:r>
            <a:r>
              <a:rPr sz="2800" dirty="0">
                <a:solidFill>
                  <a:srgbClr val="FFFFFF"/>
                </a:solidFill>
                <a:latin typeface="Calibri"/>
                <a:cs typeface="Calibri"/>
              </a:rPr>
              <a:t>BPaLM</a:t>
            </a:r>
            <a:r>
              <a:rPr sz="2800" spc="-75" dirty="0">
                <a:solidFill>
                  <a:srgbClr val="FFFFFF"/>
                </a:solidFill>
                <a:latin typeface="Calibri"/>
                <a:cs typeface="Calibri"/>
              </a:rPr>
              <a:t> </a:t>
            </a:r>
            <a:r>
              <a:rPr sz="2800" spc="-25" dirty="0">
                <a:solidFill>
                  <a:srgbClr val="FFFFFF"/>
                </a:solidFill>
                <a:latin typeface="Calibri"/>
                <a:cs typeface="Calibri"/>
              </a:rPr>
              <a:t>(3)</a:t>
            </a:r>
            <a:endParaRPr sz="2800">
              <a:latin typeface="Calibri"/>
              <a:cs typeface="Calibri"/>
            </a:endParaRPr>
          </a:p>
        </p:txBody>
      </p:sp>
      <p:sp>
        <p:nvSpPr>
          <p:cNvPr id="3" name="object 3"/>
          <p:cNvSpPr txBox="1"/>
          <p:nvPr/>
        </p:nvSpPr>
        <p:spPr>
          <a:xfrm>
            <a:off x="207365" y="1229055"/>
            <a:ext cx="11643360" cy="5046345"/>
          </a:xfrm>
          <a:prstGeom prst="rect">
            <a:avLst/>
          </a:prstGeom>
        </p:spPr>
        <p:txBody>
          <a:bodyPr vert="horz" wrap="square" lIns="0" tIns="13335" rIns="0" bIns="0" rtlCol="0">
            <a:spAutoFit/>
          </a:bodyPr>
          <a:lstStyle/>
          <a:p>
            <a:pPr marL="12700">
              <a:lnSpc>
                <a:spcPct val="100000"/>
              </a:lnSpc>
              <a:spcBef>
                <a:spcPts val="105"/>
              </a:spcBef>
            </a:pPr>
            <a:r>
              <a:rPr sz="2000" b="1" u="sng" spc="-10" dirty="0">
                <a:uFill>
                  <a:solidFill>
                    <a:srgbClr val="000000"/>
                  </a:solidFill>
                </a:uFill>
                <a:latin typeface="Arial"/>
                <a:cs typeface="Arial"/>
              </a:rPr>
              <a:t>Exclusion</a:t>
            </a:r>
            <a:r>
              <a:rPr sz="2000" b="1" u="sng" spc="-50" dirty="0">
                <a:uFill>
                  <a:solidFill>
                    <a:srgbClr val="000000"/>
                  </a:solidFill>
                </a:uFill>
                <a:latin typeface="Arial"/>
                <a:cs typeface="Arial"/>
              </a:rPr>
              <a:t> </a:t>
            </a:r>
            <a:r>
              <a:rPr sz="2000" b="1" u="sng" spc="-10" dirty="0">
                <a:uFill>
                  <a:solidFill>
                    <a:srgbClr val="000000"/>
                  </a:solidFill>
                </a:uFill>
                <a:latin typeface="Arial"/>
                <a:cs typeface="Arial"/>
              </a:rPr>
              <a:t>Criteria</a:t>
            </a:r>
            <a:endParaRPr sz="2000">
              <a:latin typeface="Arial"/>
              <a:cs typeface="Arial"/>
            </a:endParaRPr>
          </a:p>
          <a:p>
            <a:pPr>
              <a:lnSpc>
                <a:spcPct val="100000"/>
              </a:lnSpc>
              <a:spcBef>
                <a:spcPts val="1814"/>
              </a:spcBef>
            </a:pPr>
            <a:endParaRPr sz="2000">
              <a:latin typeface="Arial"/>
              <a:cs typeface="Arial"/>
            </a:endParaRPr>
          </a:p>
          <a:p>
            <a:pPr marL="12700">
              <a:lnSpc>
                <a:spcPct val="100000"/>
              </a:lnSpc>
              <a:spcBef>
                <a:spcPts val="5"/>
              </a:spcBef>
              <a:tabLst>
                <a:tab pos="354965" algn="l"/>
              </a:tabLst>
            </a:pPr>
            <a:r>
              <a:rPr sz="1000" spc="-25" dirty="0">
                <a:latin typeface="Arial MT"/>
                <a:cs typeface="Arial MT"/>
              </a:rPr>
              <a:t>i.</a:t>
            </a:r>
            <a:r>
              <a:rPr sz="1000" dirty="0">
                <a:latin typeface="Arial MT"/>
                <a:cs typeface="Arial MT"/>
              </a:rPr>
              <a:t>	</a:t>
            </a:r>
            <a:r>
              <a:rPr sz="2000" dirty="0">
                <a:latin typeface="Arial MT"/>
                <a:cs typeface="Arial MT"/>
              </a:rPr>
              <a:t>Persons</a:t>
            </a:r>
            <a:r>
              <a:rPr sz="2000" spc="-55" dirty="0">
                <a:latin typeface="Arial MT"/>
                <a:cs typeface="Arial MT"/>
              </a:rPr>
              <a:t> </a:t>
            </a:r>
            <a:r>
              <a:rPr sz="2000" dirty="0">
                <a:latin typeface="Arial MT"/>
                <a:cs typeface="Arial MT"/>
              </a:rPr>
              <a:t>with</a:t>
            </a:r>
            <a:r>
              <a:rPr sz="2000" spc="-20" dirty="0">
                <a:latin typeface="Arial MT"/>
                <a:cs typeface="Arial MT"/>
              </a:rPr>
              <a:t> </a:t>
            </a:r>
            <a:r>
              <a:rPr sz="2000" dirty="0">
                <a:latin typeface="Arial MT"/>
                <a:cs typeface="Arial MT"/>
              </a:rPr>
              <a:t>age</a:t>
            </a:r>
            <a:r>
              <a:rPr sz="2000" spc="-30" dirty="0">
                <a:latin typeface="Arial MT"/>
                <a:cs typeface="Arial MT"/>
              </a:rPr>
              <a:t> </a:t>
            </a:r>
            <a:r>
              <a:rPr sz="2000" dirty="0">
                <a:latin typeface="Arial MT"/>
                <a:cs typeface="Arial MT"/>
              </a:rPr>
              <a:t>below</a:t>
            </a:r>
            <a:r>
              <a:rPr sz="2000" spc="-30" dirty="0">
                <a:latin typeface="Arial MT"/>
                <a:cs typeface="Arial MT"/>
              </a:rPr>
              <a:t> </a:t>
            </a:r>
            <a:r>
              <a:rPr sz="2000" dirty="0">
                <a:latin typeface="Arial MT"/>
                <a:cs typeface="Arial MT"/>
              </a:rPr>
              <a:t>14</a:t>
            </a:r>
            <a:r>
              <a:rPr sz="2000" spc="-20" dirty="0">
                <a:latin typeface="Arial MT"/>
                <a:cs typeface="Arial MT"/>
              </a:rPr>
              <a:t> </a:t>
            </a:r>
            <a:r>
              <a:rPr sz="2000" spc="-10" dirty="0">
                <a:latin typeface="Arial MT"/>
                <a:cs typeface="Arial MT"/>
              </a:rPr>
              <a:t>years</a:t>
            </a:r>
            <a:endParaRPr sz="2000">
              <a:latin typeface="Arial MT"/>
              <a:cs typeface="Arial MT"/>
            </a:endParaRPr>
          </a:p>
          <a:p>
            <a:pPr>
              <a:lnSpc>
                <a:spcPct val="100000"/>
              </a:lnSpc>
              <a:spcBef>
                <a:spcPts val="1825"/>
              </a:spcBef>
            </a:pPr>
            <a:endParaRPr sz="2000">
              <a:latin typeface="Arial MT"/>
              <a:cs typeface="Arial MT"/>
            </a:endParaRPr>
          </a:p>
          <a:p>
            <a:pPr marL="12700">
              <a:lnSpc>
                <a:spcPct val="100000"/>
              </a:lnSpc>
              <a:tabLst>
                <a:tab pos="354965" algn="l"/>
              </a:tabLst>
            </a:pPr>
            <a:r>
              <a:rPr sz="1000" spc="-25" dirty="0">
                <a:latin typeface="Arial MT"/>
                <a:cs typeface="Arial MT"/>
              </a:rPr>
              <a:t>ii.</a:t>
            </a:r>
            <a:r>
              <a:rPr sz="1000" dirty="0">
                <a:latin typeface="Arial MT"/>
                <a:cs typeface="Arial MT"/>
              </a:rPr>
              <a:t>	</a:t>
            </a:r>
            <a:r>
              <a:rPr sz="2000" dirty="0">
                <a:latin typeface="Arial MT"/>
                <a:cs typeface="Arial MT"/>
              </a:rPr>
              <a:t>Person</a:t>
            </a:r>
            <a:r>
              <a:rPr sz="2000" spc="-45" dirty="0">
                <a:latin typeface="Arial MT"/>
                <a:cs typeface="Arial MT"/>
              </a:rPr>
              <a:t> </a:t>
            </a:r>
            <a:r>
              <a:rPr sz="2000" dirty="0">
                <a:latin typeface="Arial MT"/>
                <a:cs typeface="Arial MT"/>
              </a:rPr>
              <a:t>with</a:t>
            </a:r>
            <a:r>
              <a:rPr sz="2000" spc="-20" dirty="0">
                <a:latin typeface="Arial MT"/>
                <a:cs typeface="Arial MT"/>
              </a:rPr>
              <a:t> </a:t>
            </a:r>
            <a:r>
              <a:rPr sz="2000" dirty="0">
                <a:latin typeface="Arial MT"/>
                <a:cs typeface="Arial MT"/>
              </a:rPr>
              <a:t>documented</a:t>
            </a:r>
            <a:r>
              <a:rPr sz="2000" spc="-65" dirty="0">
                <a:latin typeface="Arial MT"/>
                <a:cs typeface="Arial MT"/>
              </a:rPr>
              <a:t> </a:t>
            </a:r>
            <a:r>
              <a:rPr sz="2000" dirty="0">
                <a:latin typeface="Arial MT"/>
                <a:cs typeface="Arial MT"/>
              </a:rPr>
              <a:t>resistance</a:t>
            </a:r>
            <a:r>
              <a:rPr sz="2000" spc="-65" dirty="0">
                <a:latin typeface="Arial MT"/>
                <a:cs typeface="Arial MT"/>
              </a:rPr>
              <a:t> </a:t>
            </a:r>
            <a:r>
              <a:rPr sz="2000" dirty="0">
                <a:latin typeface="Arial MT"/>
                <a:cs typeface="Arial MT"/>
              </a:rPr>
              <a:t>to</a:t>
            </a:r>
            <a:r>
              <a:rPr sz="2000" spc="-10" dirty="0">
                <a:latin typeface="Arial MT"/>
                <a:cs typeface="Arial MT"/>
              </a:rPr>
              <a:t> </a:t>
            </a:r>
            <a:r>
              <a:rPr sz="2000" dirty="0">
                <a:latin typeface="Arial MT"/>
                <a:cs typeface="Arial MT"/>
              </a:rPr>
              <a:t>Bdq,</a:t>
            </a:r>
            <a:r>
              <a:rPr sz="2000" spc="-35" dirty="0">
                <a:latin typeface="Arial MT"/>
                <a:cs typeface="Arial MT"/>
              </a:rPr>
              <a:t> </a:t>
            </a:r>
            <a:r>
              <a:rPr sz="2000" dirty="0">
                <a:latin typeface="Arial MT"/>
                <a:cs typeface="Arial MT"/>
              </a:rPr>
              <a:t>Lzd</a:t>
            </a:r>
            <a:r>
              <a:rPr sz="2000" spc="-25" dirty="0">
                <a:latin typeface="Arial MT"/>
                <a:cs typeface="Arial MT"/>
              </a:rPr>
              <a:t> </a:t>
            </a:r>
            <a:r>
              <a:rPr sz="2000" dirty="0">
                <a:latin typeface="Arial MT"/>
                <a:cs typeface="Arial MT"/>
              </a:rPr>
              <a:t>and/</a:t>
            </a:r>
            <a:r>
              <a:rPr sz="2000" spc="-30" dirty="0">
                <a:latin typeface="Arial MT"/>
                <a:cs typeface="Arial MT"/>
              </a:rPr>
              <a:t> </a:t>
            </a:r>
            <a:r>
              <a:rPr sz="2000" dirty="0">
                <a:latin typeface="Arial MT"/>
                <a:cs typeface="Arial MT"/>
              </a:rPr>
              <a:t>or</a:t>
            </a:r>
            <a:r>
              <a:rPr sz="2000" spc="-35" dirty="0">
                <a:latin typeface="Arial MT"/>
                <a:cs typeface="Arial MT"/>
              </a:rPr>
              <a:t> </a:t>
            </a:r>
            <a:r>
              <a:rPr sz="2000" spc="-25" dirty="0">
                <a:latin typeface="Arial MT"/>
                <a:cs typeface="Arial MT"/>
              </a:rPr>
              <a:t>Pa.</a:t>
            </a:r>
            <a:endParaRPr sz="2000">
              <a:latin typeface="Arial MT"/>
              <a:cs typeface="Arial MT"/>
            </a:endParaRPr>
          </a:p>
          <a:p>
            <a:pPr>
              <a:lnSpc>
                <a:spcPct val="100000"/>
              </a:lnSpc>
              <a:spcBef>
                <a:spcPts val="1820"/>
              </a:spcBef>
            </a:pPr>
            <a:endParaRPr sz="2000">
              <a:latin typeface="Arial MT"/>
              <a:cs typeface="Arial MT"/>
            </a:endParaRPr>
          </a:p>
          <a:p>
            <a:pPr marL="12700">
              <a:lnSpc>
                <a:spcPct val="100000"/>
              </a:lnSpc>
              <a:tabLst>
                <a:tab pos="354965" algn="l"/>
              </a:tabLst>
            </a:pPr>
            <a:r>
              <a:rPr sz="1000" spc="-20" dirty="0">
                <a:latin typeface="Arial MT"/>
                <a:cs typeface="Arial MT"/>
              </a:rPr>
              <a:t>iii.</a:t>
            </a:r>
            <a:r>
              <a:rPr sz="1000" dirty="0">
                <a:latin typeface="Arial MT"/>
                <a:cs typeface="Arial MT"/>
              </a:rPr>
              <a:t>	</a:t>
            </a:r>
            <a:r>
              <a:rPr sz="2000" dirty="0">
                <a:latin typeface="Arial MT"/>
                <a:cs typeface="Arial MT"/>
              </a:rPr>
              <a:t>Persons</a:t>
            </a:r>
            <a:r>
              <a:rPr sz="2000" spc="-50" dirty="0">
                <a:latin typeface="Arial MT"/>
                <a:cs typeface="Arial MT"/>
              </a:rPr>
              <a:t> </a:t>
            </a:r>
            <a:r>
              <a:rPr sz="2000" dirty="0">
                <a:latin typeface="Arial MT"/>
                <a:cs typeface="Arial MT"/>
              </a:rPr>
              <a:t>with</a:t>
            </a:r>
            <a:r>
              <a:rPr sz="2000" spc="-15" dirty="0">
                <a:latin typeface="Arial MT"/>
                <a:cs typeface="Arial MT"/>
              </a:rPr>
              <a:t> </a:t>
            </a:r>
            <a:r>
              <a:rPr sz="2000" dirty="0">
                <a:latin typeface="Arial MT"/>
                <a:cs typeface="Arial MT"/>
              </a:rPr>
              <a:t>significant</a:t>
            </a:r>
            <a:r>
              <a:rPr sz="2000" spc="-40" dirty="0">
                <a:latin typeface="Arial MT"/>
                <a:cs typeface="Arial MT"/>
              </a:rPr>
              <a:t> </a:t>
            </a:r>
            <a:r>
              <a:rPr sz="2000" dirty="0">
                <a:latin typeface="Arial MT"/>
                <a:cs typeface="Arial MT"/>
              </a:rPr>
              <a:t>liver</a:t>
            </a:r>
            <a:r>
              <a:rPr sz="2000" spc="-10" dirty="0">
                <a:latin typeface="Arial MT"/>
                <a:cs typeface="Arial MT"/>
              </a:rPr>
              <a:t> </a:t>
            </a:r>
            <a:r>
              <a:rPr sz="2000" dirty="0">
                <a:latin typeface="Arial MT"/>
                <a:cs typeface="Arial MT"/>
              </a:rPr>
              <a:t>dysfunction</a:t>
            </a:r>
            <a:r>
              <a:rPr sz="2000" spc="-60" dirty="0">
                <a:latin typeface="Arial MT"/>
                <a:cs typeface="Arial MT"/>
              </a:rPr>
              <a:t> </a:t>
            </a:r>
            <a:r>
              <a:rPr sz="2000" dirty="0">
                <a:latin typeface="Arial MT"/>
                <a:cs typeface="Arial MT"/>
              </a:rPr>
              <a:t>[LFT</a:t>
            </a:r>
            <a:r>
              <a:rPr sz="2000" spc="-55" dirty="0">
                <a:latin typeface="Arial MT"/>
                <a:cs typeface="Arial MT"/>
              </a:rPr>
              <a:t> </a:t>
            </a:r>
            <a:r>
              <a:rPr sz="2000" dirty="0">
                <a:latin typeface="Arial MT"/>
                <a:cs typeface="Arial MT"/>
              </a:rPr>
              <a:t>(Liver</a:t>
            </a:r>
            <a:r>
              <a:rPr sz="2000" spc="-40" dirty="0">
                <a:latin typeface="Arial MT"/>
                <a:cs typeface="Arial MT"/>
              </a:rPr>
              <a:t> </a:t>
            </a:r>
            <a:r>
              <a:rPr sz="2000" dirty="0">
                <a:latin typeface="Arial MT"/>
                <a:cs typeface="Arial MT"/>
              </a:rPr>
              <a:t>enzymes</a:t>
            </a:r>
            <a:r>
              <a:rPr sz="2000" spc="-40" dirty="0">
                <a:latin typeface="Arial MT"/>
                <a:cs typeface="Arial MT"/>
              </a:rPr>
              <a:t> </a:t>
            </a:r>
            <a:r>
              <a:rPr sz="2000" dirty="0">
                <a:latin typeface="Arial MT"/>
                <a:cs typeface="Arial MT"/>
              </a:rPr>
              <a:t>and/</a:t>
            </a:r>
            <a:r>
              <a:rPr sz="2000" spc="-45" dirty="0">
                <a:latin typeface="Arial MT"/>
                <a:cs typeface="Arial MT"/>
              </a:rPr>
              <a:t> </a:t>
            </a:r>
            <a:r>
              <a:rPr sz="2000" dirty="0">
                <a:latin typeface="Arial MT"/>
                <a:cs typeface="Arial MT"/>
              </a:rPr>
              <a:t>or</a:t>
            </a:r>
            <a:r>
              <a:rPr sz="2000" spc="-30" dirty="0">
                <a:latin typeface="Arial MT"/>
                <a:cs typeface="Arial MT"/>
              </a:rPr>
              <a:t> </a:t>
            </a:r>
            <a:r>
              <a:rPr sz="2000" dirty="0">
                <a:latin typeface="Arial MT"/>
                <a:cs typeface="Arial MT"/>
              </a:rPr>
              <a:t>total</a:t>
            </a:r>
            <a:r>
              <a:rPr sz="2000" spc="-15" dirty="0">
                <a:latin typeface="Arial MT"/>
                <a:cs typeface="Arial MT"/>
              </a:rPr>
              <a:t> </a:t>
            </a:r>
            <a:r>
              <a:rPr sz="2000" dirty="0">
                <a:latin typeface="Arial MT"/>
                <a:cs typeface="Arial MT"/>
              </a:rPr>
              <a:t>bilirubin)</a:t>
            </a:r>
            <a:r>
              <a:rPr sz="2000" spc="-30" dirty="0">
                <a:latin typeface="Arial MT"/>
                <a:cs typeface="Arial MT"/>
              </a:rPr>
              <a:t> </a:t>
            </a:r>
            <a:r>
              <a:rPr sz="2000" dirty="0">
                <a:latin typeface="Arial MT"/>
                <a:cs typeface="Arial MT"/>
              </a:rPr>
              <a:t>&gt;</a:t>
            </a:r>
            <a:r>
              <a:rPr sz="2000" b="1" dirty="0">
                <a:solidFill>
                  <a:srgbClr val="FF0000"/>
                </a:solidFill>
                <a:latin typeface="Arial"/>
                <a:cs typeface="Arial"/>
              </a:rPr>
              <a:t>3xUpper</a:t>
            </a:r>
            <a:r>
              <a:rPr sz="2000" b="1" spc="-50" dirty="0">
                <a:solidFill>
                  <a:srgbClr val="FF0000"/>
                </a:solidFill>
                <a:latin typeface="Arial"/>
                <a:cs typeface="Arial"/>
              </a:rPr>
              <a:t> </a:t>
            </a:r>
            <a:r>
              <a:rPr sz="2000" b="1" spc="-10" dirty="0">
                <a:solidFill>
                  <a:srgbClr val="FF0000"/>
                </a:solidFill>
                <a:latin typeface="Arial"/>
                <a:cs typeface="Arial"/>
              </a:rPr>
              <a:t>Limit</a:t>
            </a:r>
            <a:endParaRPr sz="2000">
              <a:latin typeface="Arial"/>
              <a:cs typeface="Arial"/>
            </a:endParaRPr>
          </a:p>
          <a:p>
            <a:pPr>
              <a:lnSpc>
                <a:spcPct val="100000"/>
              </a:lnSpc>
              <a:spcBef>
                <a:spcPts val="819"/>
              </a:spcBef>
            </a:pPr>
            <a:endParaRPr sz="2000">
              <a:latin typeface="Arial"/>
              <a:cs typeface="Arial"/>
            </a:endParaRPr>
          </a:p>
          <a:p>
            <a:pPr marL="355600">
              <a:lnSpc>
                <a:spcPct val="100000"/>
              </a:lnSpc>
            </a:pPr>
            <a:r>
              <a:rPr sz="2000" b="1" dirty="0">
                <a:solidFill>
                  <a:srgbClr val="FF0000"/>
                </a:solidFill>
                <a:latin typeface="Arial"/>
                <a:cs typeface="Arial"/>
              </a:rPr>
              <a:t>of</a:t>
            </a:r>
            <a:r>
              <a:rPr sz="2000" b="1" spc="-30" dirty="0">
                <a:solidFill>
                  <a:srgbClr val="FF0000"/>
                </a:solidFill>
                <a:latin typeface="Arial"/>
                <a:cs typeface="Arial"/>
              </a:rPr>
              <a:t> </a:t>
            </a:r>
            <a:r>
              <a:rPr sz="2000" b="1" dirty="0">
                <a:solidFill>
                  <a:srgbClr val="FF0000"/>
                </a:solidFill>
                <a:latin typeface="Arial"/>
                <a:cs typeface="Arial"/>
              </a:rPr>
              <a:t>Normal</a:t>
            </a:r>
            <a:r>
              <a:rPr sz="2000" b="1" spc="-35" dirty="0">
                <a:solidFill>
                  <a:srgbClr val="FF0000"/>
                </a:solidFill>
                <a:latin typeface="Arial"/>
                <a:cs typeface="Arial"/>
              </a:rPr>
              <a:t> </a:t>
            </a:r>
            <a:r>
              <a:rPr sz="2000" b="1" spc="-10" dirty="0">
                <a:solidFill>
                  <a:srgbClr val="FF0000"/>
                </a:solidFill>
                <a:latin typeface="Arial"/>
                <a:cs typeface="Arial"/>
              </a:rPr>
              <a:t>(ULN)]</a:t>
            </a:r>
            <a:endParaRPr sz="2000">
              <a:latin typeface="Arial"/>
              <a:cs typeface="Arial"/>
            </a:endParaRPr>
          </a:p>
          <a:p>
            <a:pPr>
              <a:lnSpc>
                <a:spcPct val="100000"/>
              </a:lnSpc>
              <a:spcBef>
                <a:spcPts val="1820"/>
              </a:spcBef>
            </a:pPr>
            <a:endParaRPr sz="2000">
              <a:latin typeface="Arial"/>
              <a:cs typeface="Arial"/>
            </a:endParaRPr>
          </a:p>
          <a:p>
            <a:pPr marL="12700">
              <a:lnSpc>
                <a:spcPct val="100000"/>
              </a:lnSpc>
              <a:tabLst>
                <a:tab pos="354965" algn="l"/>
              </a:tabLst>
            </a:pPr>
            <a:r>
              <a:rPr sz="1000" spc="-25" dirty="0">
                <a:latin typeface="Arial MT"/>
                <a:cs typeface="Arial MT"/>
              </a:rPr>
              <a:t>iv.</a:t>
            </a:r>
            <a:r>
              <a:rPr sz="1000" dirty="0">
                <a:latin typeface="Arial MT"/>
                <a:cs typeface="Arial MT"/>
              </a:rPr>
              <a:t>	</a:t>
            </a:r>
            <a:r>
              <a:rPr sz="2000" dirty="0">
                <a:latin typeface="Arial MT"/>
                <a:cs typeface="Arial MT"/>
              </a:rPr>
              <a:t>People</a:t>
            </a:r>
            <a:r>
              <a:rPr sz="2000" spc="-15" dirty="0">
                <a:latin typeface="Arial MT"/>
                <a:cs typeface="Arial MT"/>
              </a:rPr>
              <a:t> </a:t>
            </a:r>
            <a:r>
              <a:rPr sz="2000" dirty="0">
                <a:latin typeface="Arial MT"/>
                <a:cs typeface="Arial MT"/>
              </a:rPr>
              <a:t>with</a:t>
            </a:r>
            <a:r>
              <a:rPr sz="2000" spc="-35" dirty="0">
                <a:latin typeface="Arial MT"/>
                <a:cs typeface="Arial MT"/>
              </a:rPr>
              <a:t> </a:t>
            </a:r>
            <a:r>
              <a:rPr sz="2000" b="1" dirty="0">
                <a:solidFill>
                  <a:srgbClr val="FF0000"/>
                </a:solidFill>
                <a:latin typeface="Arial"/>
                <a:cs typeface="Arial"/>
              </a:rPr>
              <a:t>severe</a:t>
            </a:r>
            <a:r>
              <a:rPr sz="2000" b="1" spc="-15" dirty="0">
                <a:solidFill>
                  <a:srgbClr val="FF0000"/>
                </a:solidFill>
                <a:latin typeface="Arial"/>
                <a:cs typeface="Arial"/>
              </a:rPr>
              <a:t> </a:t>
            </a:r>
            <a:r>
              <a:rPr sz="2000" b="1" dirty="0">
                <a:solidFill>
                  <a:srgbClr val="FF0000"/>
                </a:solidFill>
                <a:latin typeface="Arial"/>
                <a:cs typeface="Arial"/>
              </a:rPr>
              <a:t>forms</a:t>
            </a:r>
            <a:r>
              <a:rPr sz="2000" b="1" spc="-30" dirty="0">
                <a:solidFill>
                  <a:srgbClr val="FF0000"/>
                </a:solidFill>
                <a:latin typeface="Arial"/>
                <a:cs typeface="Arial"/>
              </a:rPr>
              <a:t> </a:t>
            </a:r>
            <a:r>
              <a:rPr sz="2000" b="1" dirty="0">
                <a:solidFill>
                  <a:srgbClr val="FF0000"/>
                </a:solidFill>
                <a:latin typeface="Arial"/>
                <a:cs typeface="Arial"/>
              </a:rPr>
              <a:t>of</a:t>
            </a:r>
            <a:r>
              <a:rPr sz="2000" b="1" spc="-25" dirty="0">
                <a:solidFill>
                  <a:srgbClr val="FF0000"/>
                </a:solidFill>
                <a:latin typeface="Arial"/>
                <a:cs typeface="Arial"/>
              </a:rPr>
              <a:t> </a:t>
            </a:r>
            <a:r>
              <a:rPr sz="2000" b="1" spc="-10" dirty="0">
                <a:solidFill>
                  <a:srgbClr val="FF0000"/>
                </a:solidFill>
                <a:latin typeface="Arial"/>
                <a:cs typeface="Arial"/>
              </a:rPr>
              <a:t>extrapulmonary-</a:t>
            </a:r>
            <a:r>
              <a:rPr sz="2000" b="1" dirty="0">
                <a:solidFill>
                  <a:srgbClr val="FF0000"/>
                </a:solidFill>
                <a:latin typeface="Arial"/>
                <a:cs typeface="Arial"/>
              </a:rPr>
              <a:t>MDR-TB</a:t>
            </a:r>
            <a:r>
              <a:rPr sz="2000" b="1" spc="-50" dirty="0">
                <a:solidFill>
                  <a:srgbClr val="FF0000"/>
                </a:solidFill>
                <a:latin typeface="Arial"/>
                <a:cs typeface="Arial"/>
              </a:rPr>
              <a:t> </a:t>
            </a:r>
            <a:r>
              <a:rPr sz="2000" dirty="0">
                <a:latin typeface="Arial MT"/>
                <a:cs typeface="Arial MT"/>
              </a:rPr>
              <a:t>like</a:t>
            </a:r>
            <a:r>
              <a:rPr sz="2000" spc="-15" dirty="0">
                <a:latin typeface="Arial MT"/>
                <a:cs typeface="Arial MT"/>
              </a:rPr>
              <a:t> </a:t>
            </a:r>
            <a:r>
              <a:rPr sz="2000" dirty="0">
                <a:latin typeface="Arial MT"/>
                <a:cs typeface="Arial MT"/>
              </a:rPr>
              <a:t>CNS</a:t>
            </a:r>
            <a:r>
              <a:rPr sz="2000" spc="-55" dirty="0">
                <a:latin typeface="Arial MT"/>
                <a:cs typeface="Arial MT"/>
              </a:rPr>
              <a:t> </a:t>
            </a:r>
            <a:r>
              <a:rPr sz="2000" dirty="0">
                <a:latin typeface="Arial MT"/>
                <a:cs typeface="Arial MT"/>
              </a:rPr>
              <a:t>TB,</a:t>
            </a:r>
            <a:r>
              <a:rPr sz="2000" spc="-25" dirty="0">
                <a:latin typeface="Arial MT"/>
                <a:cs typeface="Arial MT"/>
              </a:rPr>
              <a:t> </a:t>
            </a:r>
            <a:r>
              <a:rPr sz="2000" dirty="0">
                <a:latin typeface="Arial MT"/>
                <a:cs typeface="Arial MT"/>
              </a:rPr>
              <a:t>spinal/</a:t>
            </a:r>
            <a:r>
              <a:rPr sz="2000" spc="-35" dirty="0">
                <a:latin typeface="Arial MT"/>
                <a:cs typeface="Arial MT"/>
              </a:rPr>
              <a:t> </a:t>
            </a:r>
            <a:r>
              <a:rPr sz="2000" dirty="0">
                <a:latin typeface="Arial MT"/>
                <a:cs typeface="Arial MT"/>
              </a:rPr>
              <a:t>skeletal</a:t>
            </a:r>
            <a:r>
              <a:rPr sz="2000" spc="-70" dirty="0">
                <a:latin typeface="Arial MT"/>
                <a:cs typeface="Arial MT"/>
              </a:rPr>
              <a:t> </a:t>
            </a:r>
            <a:r>
              <a:rPr sz="2000" dirty="0">
                <a:latin typeface="Arial MT"/>
                <a:cs typeface="Arial MT"/>
              </a:rPr>
              <a:t>TB</a:t>
            </a:r>
            <a:r>
              <a:rPr sz="2000" spc="-20" dirty="0">
                <a:latin typeface="Arial MT"/>
                <a:cs typeface="Arial MT"/>
              </a:rPr>
              <a:t> </a:t>
            </a:r>
            <a:r>
              <a:rPr sz="2000" spc="-25" dirty="0">
                <a:latin typeface="Arial MT"/>
                <a:cs typeface="Arial MT"/>
              </a:rPr>
              <a:t>or</a:t>
            </a:r>
            <a:endParaRPr sz="2000">
              <a:latin typeface="Arial MT"/>
              <a:cs typeface="Arial MT"/>
            </a:endParaRPr>
          </a:p>
          <a:p>
            <a:pPr>
              <a:lnSpc>
                <a:spcPct val="100000"/>
              </a:lnSpc>
              <a:spcBef>
                <a:spcPts val="819"/>
              </a:spcBef>
            </a:pPr>
            <a:endParaRPr sz="2000">
              <a:latin typeface="Arial MT"/>
              <a:cs typeface="Arial MT"/>
            </a:endParaRPr>
          </a:p>
          <a:p>
            <a:pPr marL="355600">
              <a:lnSpc>
                <a:spcPct val="100000"/>
              </a:lnSpc>
            </a:pPr>
            <a:r>
              <a:rPr sz="2000" dirty="0">
                <a:solidFill>
                  <a:srgbClr val="FF0000"/>
                </a:solidFill>
                <a:latin typeface="Arial MT"/>
                <a:cs typeface="Arial MT"/>
              </a:rPr>
              <a:t>disseminated</a:t>
            </a:r>
            <a:r>
              <a:rPr sz="2000" spc="-85" dirty="0">
                <a:solidFill>
                  <a:srgbClr val="FF0000"/>
                </a:solidFill>
                <a:latin typeface="Arial MT"/>
                <a:cs typeface="Arial MT"/>
              </a:rPr>
              <a:t> </a:t>
            </a:r>
            <a:r>
              <a:rPr sz="2000" dirty="0">
                <a:latin typeface="Arial MT"/>
                <a:cs typeface="Arial MT"/>
              </a:rPr>
              <a:t>TB</a:t>
            </a:r>
            <a:r>
              <a:rPr sz="2000" spc="-15" dirty="0">
                <a:latin typeface="Arial MT"/>
                <a:cs typeface="Arial MT"/>
              </a:rPr>
              <a:t> </a:t>
            </a:r>
            <a:r>
              <a:rPr sz="2000" dirty="0">
                <a:latin typeface="Arial MT"/>
                <a:cs typeface="Arial MT"/>
              </a:rPr>
              <a:t>(miliary</a:t>
            </a:r>
            <a:r>
              <a:rPr sz="2000" spc="-65" dirty="0">
                <a:latin typeface="Arial MT"/>
                <a:cs typeface="Arial MT"/>
              </a:rPr>
              <a:t> </a:t>
            </a:r>
            <a:r>
              <a:rPr sz="2000" dirty="0">
                <a:latin typeface="Arial MT"/>
                <a:cs typeface="Arial MT"/>
              </a:rPr>
              <a:t>TB,</a:t>
            </a:r>
            <a:r>
              <a:rPr sz="2000" spc="-60" dirty="0">
                <a:latin typeface="Arial MT"/>
                <a:cs typeface="Arial MT"/>
              </a:rPr>
              <a:t> </a:t>
            </a:r>
            <a:r>
              <a:rPr sz="2000" dirty="0">
                <a:latin typeface="Arial MT"/>
                <a:cs typeface="Arial MT"/>
              </a:rPr>
              <a:t>TB</a:t>
            </a:r>
            <a:r>
              <a:rPr sz="2000" spc="-15" dirty="0">
                <a:latin typeface="Arial MT"/>
                <a:cs typeface="Arial MT"/>
              </a:rPr>
              <a:t> </a:t>
            </a:r>
            <a:r>
              <a:rPr sz="2000" dirty="0">
                <a:latin typeface="Arial MT"/>
                <a:cs typeface="Arial MT"/>
              </a:rPr>
              <a:t>in</a:t>
            </a:r>
            <a:r>
              <a:rPr sz="2000" spc="-10" dirty="0">
                <a:latin typeface="Arial MT"/>
                <a:cs typeface="Arial MT"/>
              </a:rPr>
              <a:t> </a:t>
            </a:r>
            <a:r>
              <a:rPr sz="2000" dirty="0">
                <a:latin typeface="Arial MT"/>
                <a:cs typeface="Arial MT"/>
              </a:rPr>
              <a:t>one</a:t>
            </a:r>
            <a:r>
              <a:rPr sz="2000" spc="-30" dirty="0">
                <a:latin typeface="Arial MT"/>
                <a:cs typeface="Arial MT"/>
              </a:rPr>
              <a:t> </a:t>
            </a:r>
            <a:r>
              <a:rPr sz="2000" dirty="0">
                <a:latin typeface="Arial MT"/>
                <a:cs typeface="Arial MT"/>
              </a:rPr>
              <a:t>organ</a:t>
            </a:r>
            <a:r>
              <a:rPr sz="2000" spc="-35" dirty="0">
                <a:latin typeface="Arial MT"/>
                <a:cs typeface="Arial MT"/>
              </a:rPr>
              <a:t> </a:t>
            </a:r>
            <a:r>
              <a:rPr sz="2000" dirty="0">
                <a:latin typeface="Arial MT"/>
                <a:cs typeface="Arial MT"/>
              </a:rPr>
              <a:t>then</a:t>
            </a:r>
            <a:r>
              <a:rPr sz="2000" spc="-30" dirty="0">
                <a:latin typeface="Arial MT"/>
                <a:cs typeface="Arial MT"/>
              </a:rPr>
              <a:t> </a:t>
            </a:r>
            <a:r>
              <a:rPr sz="2000" dirty="0">
                <a:latin typeface="Arial MT"/>
                <a:cs typeface="Arial MT"/>
              </a:rPr>
              <a:t>rule</a:t>
            </a:r>
            <a:r>
              <a:rPr sz="2000" spc="-25" dirty="0">
                <a:latin typeface="Arial MT"/>
                <a:cs typeface="Arial MT"/>
              </a:rPr>
              <a:t> </a:t>
            </a:r>
            <a:r>
              <a:rPr sz="2000" dirty="0">
                <a:latin typeface="Arial MT"/>
                <a:cs typeface="Arial MT"/>
              </a:rPr>
              <a:t>out</a:t>
            </a:r>
            <a:r>
              <a:rPr sz="2000" spc="-30" dirty="0">
                <a:latin typeface="Arial MT"/>
                <a:cs typeface="Arial MT"/>
              </a:rPr>
              <a:t> </a:t>
            </a:r>
            <a:r>
              <a:rPr sz="2000" dirty="0">
                <a:latin typeface="Arial MT"/>
                <a:cs typeface="Arial MT"/>
              </a:rPr>
              <a:t>in</a:t>
            </a:r>
            <a:r>
              <a:rPr sz="2000" spc="-10" dirty="0">
                <a:latin typeface="Arial MT"/>
                <a:cs typeface="Arial MT"/>
              </a:rPr>
              <a:t> </a:t>
            </a:r>
            <a:r>
              <a:rPr sz="2000" dirty="0">
                <a:latin typeface="Arial MT"/>
                <a:cs typeface="Arial MT"/>
              </a:rPr>
              <a:t>other</a:t>
            </a:r>
            <a:r>
              <a:rPr sz="2000" spc="-40" dirty="0">
                <a:latin typeface="Arial MT"/>
                <a:cs typeface="Arial MT"/>
              </a:rPr>
              <a:t> </a:t>
            </a:r>
            <a:r>
              <a:rPr sz="2000" dirty="0">
                <a:latin typeface="Arial MT"/>
                <a:cs typeface="Arial MT"/>
              </a:rPr>
              <a:t>organs</a:t>
            </a:r>
            <a:r>
              <a:rPr sz="2000" spc="-40" dirty="0">
                <a:latin typeface="Arial MT"/>
                <a:cs typeface="Arial MT"/>
              </a:rPr>
              <a:t> </a:t>
            </a:r>
            <a:r>
              <a:rPr sz="2000" spc="-10" dirty="0">
                <a:latin typeface="Arial MT"/>
                <a:cs typeface="Arial MT"/>
              </a:rPr>
              <a:t>also)</a:t>
            </a:r>
            <a:endParaRPr sz="2000">
              <a:latin typeface="Arial MT"/>
              <a:cs typeface="Arial M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33985" rIns="0" bIns="0" rtlCol="0">
            <a:spAutoFit/>
          </a:bodyPr>
          <a:lstStyle/>
          <a:p>
            <a:pPr algn="ctr">
              <a:lnSpc>
                <a:spcPct val="100000"/>
              </a:lnSpc>
              <a:spcBef>
                <a:spcPts val="1055"/>
              </a:spcBef>
            </a:pPr>
            <a:r>
              <a:rPr sz="2800" dirty="0">
                <a:solidFill>
                  <a:srgbClr val="FFFFFF"/>
                </a:solidFill>
                <a:latin typeface="Calibri"/>
                <a:cs typeface="Calibri"/>
              </a:rPr>
              <a:t>Inclusion</a:t>
            </a:r>
            <a:r>
              <a:rPr sz="2800" spc="-90" dirty="0">
                <a:solidFill>
                  <a:srgbClr val="FFFFFF"/>
                </a:solidFill>
                <a:latin typeface="Calibri"/>
                <a:cs typeface="Calibri"/>
              </a:rPr>
              <a:t> </a:t>
            </a:r>
            <a:r>
              <a:rPr sz="2800" dirty="0">
                <a:solidFill>
                  <a:srgbClr val="FFFFFF"/>
                </a:solidFill>
                <a:latin typeface="Calibri"/>
                <a:cs typeface="Calibri"/>
              </a:rPr>
              <a:t>and</a:t>
            </a:r>
            <a:r>
              <a:rPr sz="2800" spc="-95" dirty="0">
                <a:solidFill>
                  <a:srgbClr val="FFFFFF"/>
                </a:solidFill>
                <a:latin typeface="Calibri"/>
                <a:cs typeface="Calibri"/>
              </a:rPr>
              <a:t> </a:t>
            </a:r>
            <a:r>
              <a:rPr sz="2800" dirty="0">
                <a:solidFill>
                  <a:srgbClr val="FFFFFF"/>
                </a:solidFill>
                <a:latin typeface="Calibri"/>
                <a:cs typeface="Calibri"/>
              </a:rPr>
              <a:t>exclusion</a:t>
            </a:r>
            <a:r>
              <a:rPr sz="2800" spc="-95" dirty="0">
                <a:solidFill>
                  <a:srgbClr val="FFFFFF"/>
                </a:solidFill>
                <a:latin typeface="Calibri"/>
                <a:cs typeface="Calibri"/>
              </a:rPr>
              <a:t> </a:t>
            </a:r>
            <a:r>
              <a:rPr sz="2800" dirty="0">
                <a:solidFill>
                  <a:srgbClr val="FFFFFF"/>
                </a:solidFill>
                <a:latin typeface="Calibri"/>
                <a:cs typeface="Calibri"/>
              </a:rPr>
              <a:t>criteria</a:t>
            </a:r>
            <a:r>
              <a:rPr sz="2800" spc="-70" dirty="0">
                <a:solidFill>
                  <a:srgbClr val="FFFFFF"/>
                </a:solidFill>
                <a:latin typeface="Calibri"/>
                <a:cs typeface="Calibri"/>
              </a:rPr>
              <a:t> </a:t>
            </a:r>
            <a:r>
              <a:rPr sz="2800" dirty="0">
                <a:solidFill>
                  <a:srgbClr val="FFFFFF"/>
                </a:solidFill>
                <a:latin typeface="Calibri"/>
                <a:cs typeface="Calibri"/>
              </a:rPr>
              <a:t>for</a:t>
            </a:r>
            <a:r>
              <a:rPr sz="2800" spc="-95" dirty="0">
                <a:solidFill>
                  <a:srgbClr val="FFFFFF"/>
                </a:solidFill>
                <a:latin typeface="Calibri"/>
                <a:cs typeface="Calibri"/>
              </a:rPr>
              <a:t> </a:t>
            </a:r>
            <a:r>
              <a:rPr sz="2800" dirty="0">
                <a:solidFill>
                  <a:srgbClr val="FFFFFF"/>
                </a:solidFill>
                <a:latin typeface="Calibri"/>
                <a:cs typeface="Calibri"/>
              </a:rPr>
              <a:t>the</a:t>
            </a:r>
            <a:r>
              <a:rPr sz="2800" spc="-75" dirty="0">
                <a:solidFill>
                  <a:srgbClr val="FFFFFF"/>
                </a:solidFill>
                <a:latin typeface="Calibri"/>
                <a:cs typeface="Calibri"/>
              </a:rPr>
              <a:t> </a:t>
            </a:r>
            <a:r>
              <a:rPr sz="2800" dirty="0">
                <a:solidFill>
                  <a:srgbClr val="FFFFFF"/>
                </a:solidFill>
                <a:latin typeface="Calibri"/>
                <a:cs typeface="Calibri"/>
              </a:rPr>
              <a:t>BPaLM</a:t>
            </a:r>
            <a:r>
              <a:rPr sz="2800" spc="-75" dirty="0">
                <a:solidFill>
                  <a:srgbClr val="FFFFFF"/>
                </a:solidFill>
                <a:latin typeface="Calibri"/>
                <a:cs typeface="Calibri"/>
              </a:rPr>
              <a:t> </a:t>
            </a:r>
            <a:r>
              <a:rPr sz="2800" spc="-25" dirty="0">
                <a:solidFill>
                  <a:srgbClr val="FFFFFF"/>
                </a:solidFill>
                <a:latin typeface="Calibri"/>
                <a:cs typeface="Calibri"/>
              </a:rPr>
              <a:t>(4)</a:t>
            </a:r>
            <a:endParaRPr sz="2800">
              <a:latin typeface="Calibri"/>
              <a:cs typeface="Calibri"/>
            </a:endParaRPr>
          </a:p>
        </p:txBody>
      </p:sp>
      <p:sp>
        <p:nvSpPr>
          <p:cNvPr id="3" name="object 3"/>
          <p:cNvSpPr txBox="1"/>
          <p:nvPr/>
        </p:nvSpPr>
        <p:spPr>
          <a:xfrm>
            <a:off x="207365" y="1121155"/>
            <a:ext cx="11712575" cy="5104130"/>
          </a:xfrm>
          <a:prstGeom prst="rect">
            <a:avLst/>
          </a:prstGeom>
        </p:spPr>
        <p:txBody>
          <a:bodyPr vert="horz" wrap="square" lIns="0" tIns="12065" rIns="0" bIns="0" rtlCol="0">
            <a:spAutoFit/>
          </a:bodyPr>
          <a:lstStyle/>
          <a:p>
            <a:pPr marL="12700">
              <a:lnSpc>
                <a:spcPct val="100000"/>
              </a:lnSpc>
              <a:spcBef>
                <a:spcPts val="95"/>
              </a:spcBef>
            </a:pPr>
            <a:r>
              <a:rPr sz="1600" b="1" u="sng" spc="-10" dirty="0">
                <a:uFill>
                  <a:solidFill>
                    <a:srgbClr val="000000"/>
                  </a:solidFill>
                </a:uFill>
                <a:latin typeface="Arial"/>
                <a:cs typeface="Arial"/>
              </a:rPr>
              <a:t>Exclusion</a:t>
            </a:r>
            <a:r>
              <a:rPr sz="1600" b="1" u="sng" spc="-75" dirty="0">
                <a:uFill>
                  <a:solidFill>
                    <a:srgbClr val="000000"/>
                  </a:solidFill>
                </a:uFill>
                <a:latin typeface="Arial"/>
                <a:cs typeface="Arial"/>
              </a:rPr>
              <a:t> </a:t>
            </a:r>
            <a:r>
              <a:rPr sz="1600" b="1" u="sng" spc="-10" dirty="0">
                <a:uFill>
                  <a:solidFill>
                    <a:srgbClr val="000000"/>
                  </a:solidFill>
                </a:uFill>
                <a:latin typeface="Arial"/>
                <a:cs typeface="Arial"/>
              </a:rPr>
              <a:t>Criteria</a:t>
            </a:r>
            <a:r>
              <a:rPr sz="1600" b="1" u="sng" spc="-60" dirty="0">
                <a:uFill>
                  <a:solidFill>
                    <a:srgbClr val="000000"/>
                  </a:solidFill>
                </a:uFill>
                <a:latin typeface="Arial"/>
                <a:cs typeface="Arial"/>
              </a:rPr>
              <a:t> </a:t>
            </a:r>
            <a:r>
              <a:rPr sz="1600" b="1" u="sng" spc="-10" dirty="0">
                <a:uFill>
                  <a:solidFill>
                    <a:srgbClr val="000000"/>
                  </a:solidFill>
                </a:uFill>
                <a:latin typeface="Arial"/>
                <a:cs typeface="Arial"/>
              </a:rPr>
              <a:t>continued</a:t>
            </a:r>
            <a:r>
              <a:rPr sz="1600" b="1" u="sng" spc="-50" dirty="0">
                <a:uFill>
                  <a:solidFill>
                    <a:srgbClr val="000000"/>
                  </a:solidFill>
                </a:uFill>
                <a:latin typeface="Arial"/>
                <a:cs typeface="Arial"/>
              </a:rPr>
              <a:t> :</a:t>
            </a:r>
            <a:endParaRPr sz="1600">
              <a:latin typeface="Arial"/>
              <a:cs typeface="Arial"/>
            </a:endParaRPr>
          </a:p>
          <a:p>
            <a:pPr marL="413384" marR="5080" indent="-401320">
              <a:lnSpc>
                <a:spcPct val="200000"/>
              </a:lnSpc>
              <a:spcBef>
                <a:spcPts val="1000"/>
              </a:spcBef>
              <a:buSzPct val="62500"/>
              <a:buAutoNum type="romanLcPeriod" startAt="5"/>
              <a:tabLst>
                <a:tab pos="413384" algn="l"/>
              </a:tabLst>
            </a:pPr>
            <a:r>
              <a:rPr sz="1600" spc="-10" dirty="0">
                <a:latin typeface="Arial MT"/>
                <a:cs typeface="Arial MT"/>
              </a:rPr>
              <a:t>Persons</a:t>
            </a:r>
            <a:r>
              <a:rPr sz="1600" spc="-80" dirty="0">
                <a:latin typeface="Arial MT"/>
                <a:cs typeface="Arial MT"/>
              </a:rPr>
              <a:t> </a:t>
            </a:r>
            <a:r>
              <a:rPr sz="1600" dirty="0">
                <a:latin typeface="Arial MT"/>
                <a:cs typeface="Arial MT"/>
              </a:rPr>
              <a:t>with</a:t>
            </a:r>
            <a:r>
              <a:rPr sz="1600" spc="-70" dirty="0">
                <a:latin typeface="Arial MT"/>
                <a:cs typeface="Arial MT"/>
              </a:rPr>
              <a:t> </a:t>
            </a:r>
            <a:r>
              <a:rPr sz="1600" b="1" spc="-10" dirty="0">
                <a:solidFill>
                  <a:srgbClr val="FF0000"/>
                </a:solidFill>
                <a:latin typeface="Arial"/>
                <a:cs typeface="Arial"/>
              </a:rPr>
              <a:t>significant</a:t>
            </a:r>
            <a:r>
              <a:rPr sz="1600" b="1" spc="-50" dirty="0">
                <a:solidFill>
                  <a:srgbClr val="FF0000"/>
                </a:solidFill>
                <a:latin typeface="Arial"/>
                <a:cs typeface="Arial"/>
              </a:rPr>
              <a:t> </a:t>
            </a:r>
            <a:r>
              <a:rPr sz="1600" b="1" dirty="0">
                <a:solidFill>
                  <a:srgbClr val="FF0000"/>
                </a:solidFill>
                <a:latin typeface="Arial"/>
                <a:cs typeface="Arial"/>
              </a:rPr>
              <a:t>Cardiac</a:t>
            </a:r>
            <a:r>
              <a:rPr sz="1600" b="1" spc="-60" dirty="0">
                <a:solidFill>
                  <a:srgbClr val="FF0000"/>
                </a:solidFill>
                <a:latin typeface="Arial"/>
                <a:cs typeface="Arial"/>
              </a:rPr>
              <a:t> </a:t>
            </a:r>
            <a:r>
              <a:rPr sz="1600" b="1" spc="-10" dirty="0">
                <a:solidFill>
                  <a:srgbClr val="FF0000"/>
                </a:solidFill>
                <a:latin typeface="Arial"/>
                <a:cs typeface="Arial"/>
              </a:rPr>
              <a:t>conduction</a:t>
            </a:r>
            <a:r>
              <a:rPr sz="1600" b="1" spc="-40" dirty="0">
                <a:solidFill>
                  <a:srgbClr val="FF0000"/>
                </a:solidFill>
                <a:latin typeface="Arial"/>
                <a:cs typeface="Arial"/>
              </a:rPr>
              <a:t> </a:t>
            </a:r>
            <a:r>
              <a:rPr sz="1600" b="1" spc="-10" dirty="0">
                <a:solidFill>
                  <a:srgbClr val="FF0000"/>
                </a:solidFill>
                <a:latin typeface="Arial"/>
                <a:cs typeface="Arial"/>
              </a:rPr>
              <a:t>abnormalities</a:t>
            </a:r>
            <a:r>
              <a:rPr sz="1600" b="1" spc="-40" dirty="0">
                <a:solidFill>
                  <a:srgbClr val="FF0000"/>
                </a:solidFill>
                <a:latin typeface="Arial"/>
                <a:cs typeface="Arial"/>
              </a:rPr>
              <a:t> </a:t>
            </a:r>
            <a:r>
              <a:rPr sz="1600" dirty="0">
                <a:latin typeface="Arial MT"/>
                <a:cs typeface="Arial MT"/>
              </a:rPr>
              <a:t>in</a:t>
            </a:r>
            <a:r>
              <a:rPr sz="1600" spc="-90" dirty="0">
                <a:latin typeface="Arial MT"/>
                <a:cs typeface="Arial MT"/>
              </a:rPr>
              <a:t> </a:t>
            </a:r>
            <a:r>
              <a:rPr sz="1600" dirty="0">
                <a:latin typeface="Arial MT"/>
                <a:cs typeface="Arial MT"/>
              </a:rPr>
              <a:t>the</a:t>
            </a:r>
            <a:r>
              <a:rPr sz="1600" spc="-70" dirty="0">
                <a:latin typeface="Arial MT"/>
                <a:cs typeface="Arial MT"/>
              </a:rPr>
              <a:t> </a:t>
            </a:r>
            <a:r>
              <a:rPr sz="1600" dirty="0">
                <a:latin typeface="Arial MT"/>
                <a:cs typeface="Arial MT"/>
              </a:rPr>
              <a:t>heart-</a:t>
            </a:r>
            <a:r>
              <a:rPr sz="1600" spc="-50" dirty="0">
                <a:latin typeface="Arial MT"/>
                <a:cs typeface="Arial MT"/>
              </a:rPr>
              <a:t> </a:t>
            </a:r>
            <a:r>
              <a:rPr sz="1600" spc="-10" dirty="0">
                <a:latin typeface="Arial MT"/>
                <a:cs typeface="Arial MT"/>
              </a:rPr>
              <a:t>including</a:t>
            </a:r>
            <a:r>
              <a:rPr sz="1600" spc="-105" dirty="0">
                <a:latin typeface="Arial MT"/>
                <a:cs typeface="Arial MT"/>
              </a:rPr>
              <a:t> </a:t>
            </a:r>
            <a:r>
              <a:rPr sz="1600" spc="-10" dirty="0">
                <a:latin typeface="Arial MT"/>
                <a:cs typeface="Arial MT"/>
              </a:rPr>
              <a:t>structural</a:t>
            </a:r>
            <a:r>
              <a:rPr sz="1600" spc="-60" dirty="0">
                <a:latin typeface="Arial MT"/>
                <a:cs typeface="Arial MT"/>
              </a:rPr>
              <a:t> </a:t>
            </a:r>
            <a:r>
              <a:rPr sz="1600" dirty="0">
                <a:latin typeface="Arial MT"/>
                <a:cs typeface="Arial MT"/>
              </a:rPr>
              <a:t>heart</a:t>
            </a:r>
            <a:r>
              <a:rPr sz="1600" spc="-60" dirty="0">
                <a:latin typeface="Arial MT"/>
                <a:cs typeface="Arial MT"/>
              </a:rPr>
              <a:t> </a:t>
            </a:r>
            <a:r>
              <a:rPr sz="1600" spc="-10" dirty="0">
                <a:latin typeface="Arial MT"/>
                <a:cs typeface="Arial MT"/>
              </a:rPr>
              <a:t>disease,</a:t>
            </a:r>
            <a:r>
              <a:rPr sz="1600" spc="-80" dirty="0">
                <a:latin typeface="Arial MT"/>
                <a:cs typeface="Arial MT"/>
              </a:rPr>
              <a:t> </a:t>
            </a:r>
            <a:r>
              <a:rPr sz="1600" spc="-10" dirty="0">
                <a:latin typeface="Arial MT"/>
                <a:cs typeface="Arial MT"/>
              </a:rPr>
              <a:t>syncope,</a:t>
            </a:r>
            <a:r>
              <a:rPr sz="1600" spc="-60" dirty="0">
                <a:latin typeface="Arial MT"/>
                <a:cs typeface="Arial MT"/>
              </a:rPr>
              <a:t> </a:t>
            </a:r>
            <a:r>
              <a:rPr sz="1600" dirty="0">
                <a:latin typeface="Arial MT"/>
                <a:cs typeface="Arial MT"/>
              </a:rPr>
              <a:t>long</a:t>
            </a:r>
            <a:r>
              <a:rPr sz="1600" spc="-90" dirty="0">
                <a:latin typeface="Arial MT"/>
                <a:cs typeface="Arial MT"/>
              </a:rPr>
              <a:t> </a:t>
            </a:r>
            <a:r>
              <a:rPr sz="1600" spc="-25" dirty="0">
                <a:latin typeface="Arial MT"/>
                <a:cs typeface="Arial MT"/>
              </a:rPr>
              <a:t>QT </a:t>
            </a:r>
            <a:r>
              <a:rPr sz="1600" spc="-20" dirty="0">
                <a:latin typeface="Arial MT"/>
                <a:cs typeface="Arial MT"/>
              </a:rPr>
              <a:t>syndrome,</a:t>
            </a:r>
            <a:r>
              <a:rPr sz="1600" spc="-95" dirty="0">
                <a:latin typeface="Arial MT"/>
                <a:cs typeface="Arial MT"/>
              </a:rPr>
              <a:t> </a:t>
            </a:r>
            <a:r>
              <a:rPr sz="1600" spc="-45" dirty="0">
                <a:latin typeface="Arial MT"/>
                <a:cs typeface="Arial MT"/>
              </a:rPr>
              <a:t>AV</a:t>
            </a:r>
            <a:r>
              <a:rPr sz="1600" spc="-65" dirty="0">
                <a:latin typeface="Arial MT"/>
                <a:cs typeface="Arial MT"/>
              </a:rPr>
              <a:t> </a:t>
            </a:r>
            <a:r>
              <a:rPr sz="1600" spc="-10" dirty="0">
                <a:latin typeface="Arial MT"/>
                <a:cs typeface="Arial MT"/>
              </a:rPr>
              <a:t>blocks,</a:t>
            </a:r>
            <a:r>
              <a:rPr sz="1600" spc="-105" dirty="0">
                <a:latin typeface="Arial MT"/>
                <a:cs typeface="Arial MT"/>
              </a:rPr>
              <a:t> </a:t>
            </a:r>
            <a:r>
              <a:rPr sz="1600" dirty="0">
                <a:latin typeface="Arial MT"/>
                <a:cs typeface="Arial MT"/>
              </a:rPr>
              <a:t>Reentry</a:t>
            </a:r>
            <a:r>
              <a:rPr sz="1600" spc="-90" dirty="0">
                <a:latin typeface="Arial MT"/>
                <a:cs typeface="Arial MT"/>
              </a:rPr>
              <a:t> </a:t>
            </a:r>
            <a:r>
              <a:rPr sz="1600" spc="-10" dirty="0">
                <a:latin typeface="Arial MT"/>
                <a:cs typeface="Arial MT"/>
              </a:rPr>
              <a:t>arrhythmias</a:t>
            </a:r>
            <a:r>
              <a:rPr sz="1600" spc="-30" dirty="0">
                <a:latin typeface="Arial MT"/>
                <a:cs typeface="Arial MT"/>
              </a:rPr>
              <a:t> </a:t>
            </a:r>
            <a:r>
              <a:rPr sz="1600" dirty="0">
                <a:latin typeface="Arial MT"/>
                <a:cs typeface="Arial MT"/>
              </a:rPr>
              <a:t>etc</a:t>
            </a:r>
            <a:r>
              <a:rPr sz="1600" spc="-80" dirty="0">
                <a:latin typeface="Arial MT"/>
                <a:cs typeface="Arial MT"/>
              </a:rPr>
              <a:t> </a:t>
            </a:r>
            <a:r>
              <a:rPr sz="1600" dirty="0">
                <a:latin typeface="Arial MT"/>
                <a:cs typeface="Arial MT"/>
              </a:rPr>
              <a:t>apart</a:t>
            </a:r>
            <a:r>
              <a:rPr sz="1600" spc="-65" dirty="0">
                <a:latin typeface="Arial MT"/>
                <a:cs typeface="Arial MT"/>
              </a:rPr>
              <a:t> </a:t>
            </a:r>
            <a:r>
              <a:rPr sz="1600" dirty="0">
                <a:latin typeface="Arial MT"/>
                <a:cs typeface="Arial MT"/>
              </a:rPr>
              <a:t>from</a:t>
            </a:r>
            <a:r>
              <a:rPr sz="1600" spc="-60" dirty="0">
                <a:latin typeface="Arial MT"/>
                <a:cs typeface="Arial MT"/>
              </a:rPr>
              <a:t> </a:t>
            </a:r>
            <a:r>
              <a:rPr sz="1600" spc="-10" dirty="0">
                <a:latin typeface="Arial MT"/>
                <a:cs typeface="Arial MT"/>
              </a:rPr>
              <a:t>asymptomatic</a:t>
            </a:r>
            <a:r>
              <a:rPr sz="1600" spc="-35" dirty="0">
                <a:latin typeface="Arial MT"/>
                <a:cs typeface="Arial MT"/>
              </a:rPr>
              <a:t> </a:t>
            </a:r>
            <a:r>
              <a:rPr sz="1600" spc="-10" dirty="0">
                <a:latin typeface="Arial MT"/>
                <a:cs typeface="Arial MT"/>
              </a:rPr>
              <a:t>QTcF&gt;500ms.</a:t>
            </a:r>
            <a:endParaRPr sz="1600">
              <a:latin typeface="Arial MT"/>
              <a:cs typeface="Arial MT"/>
            </a:endParaRPr>
          </a:p>
          <a:p>
            <a:pPr>
              <a:lnSpc>
                <a:spcPct val="100000"/>
              </a:lnSpc>
              <a:spcBef>
                <a:spcPts val="580"/>
              </a:spcBef>
              <a:buFont typeface="Arial MT"/>
              <a:buAutoNum type="romanLcPeriod" startAt="5"/>
            </a:pPr>
            <a:endParaRPr sz="1600">
              <a:latin typeface="Arial MT"/>
              <a:cs typeface="Arial MT"/>
            </a:endParaRPr>
          </a:p>
          <a:p>
            <a:pPr marL="697865" lvl="1" indent="-227965">
              <a:lnSpc>
                <a:spcPct val="100000"/>
              </a:lnSpc>
              <a:buSzPct val="62500"/>
              <a:buChar char="•"/>
              <a:tabLst>
                <a:tab pos="697865" algn="l"/>
              </a:tabLst>
            </a:pPr>
            <a:r>
              <a:rPr sz="1600" dirty="0">
                <a:latin typeface="Arial MT"/>
                <a:cs typeface="Arial MT"/>
              </a:rPr>
              <a:t>Persons</a:t>
            </a:r>
            <a:r>
              <a:rPr sz="1600" spc="-60" dirty="0">
                <a:latin typeface="Arial MT"/>
                <a:cs typeface="Arial MT"/>
              </a:rPr>
              <a:t> </a:t>
            </a:r>
            <a:r>
              <a:rPr sz="1600" dirty="0">
                <a:latin typeface="Arial MT"/>
                <a:cs typeface="Arial MT"/>
              </a:rPr>
              <a:t>currently</a:t>
            </a:r>
            <a:r>
              <a:rPr sz="1600" spc="-45" dirty="0">
                <a:latin typeface="Arial MT"/>
                <a:cs typeface="Arial MT"/>
              </a:rPr>
              <a:t> </a:t>
            </a:r>
            <a:r>
              <a:rPr sz="1600" dirty="0">
                <a:latin typeface="Arial MT"/>
                <a:cs typeface="Arial MT"/>
              </a:rPr>
              <a:t>having</a:t>
            </a:r>
            <a:r>
              <a:rPr sz="1600" spc="-75" dirty="0">
                <a:latin typeface="Arial MT"/>
                <a:cs typeface="Arial MT"/>
              </a:rPr>
              <a:t> </a:t>
            </a:r>
            <a:r>
              <a:rPr sz="1600" dirty="0">
                <a:latin typeface="Arial MT"/>
                <a:cs typeface="Arial MT"/>
              </a:rPr>
              <a:t>uncontrolled</a:t>
            </a:r>
            <a:r>
              <a:rPr sz="1600" spc="-65" dirty="0">
                <a:latin typeface="Arial MT"/>
                <a:cs typeface="Arial MT"/>
              </a:rPr>
              <a:t> </a:t>
            </a:r>
            <a:r>
              <a:rPr sz="1600" dirty="0">
                <a:latin typeface="Arial MT"/>
                <a:cs typeface="Arial MT"/>
              </a:rPr>
              <a:t>cardiac</a:t>
            </a:r>
            <a:r>
              <a:rPr sz="1600" spc="-65" dirty="0">
                <a:latin typeface="Arial MT"/>
                <a:cs typeface="Arial MT"/>
              </a:rPr>
              <a:t> </a:t>
            </a:r>
            <a:r>
              <a:rPr sz="1600" dirty="0">
                <a:latin typeface="Arial MT"/>
                <a:cs typeface="Arial MT"/>
              </a:rPr>
              <a:t>arrhythmia</a:t>
            </a:r>
            <a:r>
              <a:rPr sz="1600" spc="-20" dirty="0">
                <a:latin typeface="Arial MT"/>
                <a:cs typeface="Arial MT"/>
              </a:rPr>
              <a:t> </a:t>
            </a:r>
            <a:r>
              <a:rPr sz="1600" dirty="0">
                <a:latin typeface="Arial MT"/>
                <a:cs typeface="Arial MT"/>
              </a:rPr>
              <a:t>that</a:t>
            </a:r>
            <a:r>
              <a:rPr sz="1600" spc="-55" dirty="0">
                <a:latin typeface="Arial MT"/>
                <a:cs typeface="Arial MT"/>
              </a:rPr>
              <a:t> </a:t>
            </a:r>
            <a:r>
              <a:rPr sz="1600" dirty="0">
                <a:latin typeface="Arial MT"/>
                <a:cs typeface="Arial MT"/>
              </a:rPr>
              <a:t>requires</a:t>
            </a:r>
            <a:r>
              <a:rPr sz="1600" spc="-45" dirty="0">
                <a:latin typeface="Arial MT"/>
                <a:cs typeface="Arial MT"/>
              </a:rPr>
              <a:t> </a:t>
            </a:r>
            <a:r>
              <a:rPr sz="1600" spc="-10" dirty="0">
                <a:latin typeface="Arial MT"/>
                <a:cs typeface="Arial MT"/>
              </a:rPr>
              <a:t>medication</a:t>
            </a:r>
            <a:endParaRPr sz="1600">
              <a:latin typeface="Arial MT"/>
              <a:cs typeface="Arial MT"/>
            </a:endParaRPr>
          </a:p>
          <a:p>
            <a:pPr marL="698500" marR="104775" lvl="1" indent="-228600">
              <a:lnSpc>
                <a:spcPct val="200000"/>
              </a:lnSpc>
              <a:spcBef>
                <a:spcPts val="509"/>
              </a:spcBef>
              <a:buSzPct val="62500"/>
              <a:buChar char="•"/>
              <a:tabLst>
                <a:tab pos="698500" algn="l"/>
              </a:tabLst>
            </a:pPr>
            <a:r>
              <a:rPr sz="1600" dirty="0">
                <a:latin typeface="Arial MT"/>
                <a:cs typeface="Arial MT"/>
              </a:rPr>
              <a:t>Persons</a:t>
            </a:r>
            <a:r>
              <a:rPr sz="1600" spc="-35" dirty="0">
                <a:latin typeface="Arial MT"/>
                <a:cs typeface="Arial MT"/>
              </a:rPr>
              <a:t> </a:t>
            </a:r>
            <a:r>
              <a:rPr sz="1600" dirty="0">
                <a:latin typeface="Arial MT"/>
                <a:cs typeface="Arial MT"/>
              </a:rPr>
              <a:t>with</a:t>
            </a:r>
            <a:r>
              <a:rPr sz="1600" spc="-30" dirty="0">
                <a:latin typeface="Arial MT"/>
                <a:cs typeface="Arial MT"/>
              </a:rPr>
              <a:t> </a:t>
            </a:r>
            <a:r>
              <a:rPr sz="1600" dirty="0">
                <a:latin typeface="Arial MT"/>
                <a:cs typeface="Arial MT"/>
              </a:rPr>
              <a:t>history</a:t>
            </a:r>
            <a:r>
              <a:rPr sz="1600" spc="-40" dirty="0">
                <a:latin typeface="Arial MT"/>
                <a:cs typeface="Arial MT"/>
              </a:rPr>
              <a:t> </a:t>
            </a:r>
            <a:r>
              <a:rPr sz="1600" dirty="0">
                <a:latin typeface="Arial MT"/>
                <a:cs typeface="Arial MT"/>
              </a:rPr>
              <a:t>of</a:t>
            </a:r>
            <a:r>
              <a:rPr sz="1600" spc="-30" dirty="0">
                <a:latin typeface="Arial MT"/>
                <a:cs typeface="Arial MT"/>
              </a:rPr>
              <a:t> </a:t>
            </a:r>
            <a:r>
              <a:rPr sz="1600" dirty="0">
                <a:latin typeface="Arial MT"/>
                <a:cs typeface="Arial MT"/>
              </a:rPr>
              <a:t>additional</a:t>
            </a:r>
            <a:r>
              <a:rPr sz="1600" spc="-55" dirty="0">
                <a:latin typeface="Arial MT"/>
                <a:cs typeface="Arial MT"/>
              </a:rPr>
              <a:t> </a:t>
            </a:r>
            <a:r>
              <a:rPr sz="1600" dirty="0">
                <a:latin typeface="Arial MT"/>
                <a:cs typeface="Arial MT"/>
              </a:rPr>
              <a:t>risk</a:t>
            </a:r>
            <a:r>
              <a:rPr sz="1600" spc="-40" dirty="0">
                <a:latin typeface="Arial MT"/>
                <a:cs typeface="Arial MT"/>
              </a:rPr>
              <a:t> </a:t>
            </a:r>
            <a:r>
              <a:rPr sz="1600" dirty="0">
                <a:latin typeface="Arial MT"/>
                <a:cs typeface="Arial MT"/>
              </a:rPr>
              <a:t>factors</a:t>
            </a:r>
            <a:r>
              <a:rPr sz="1600" spc="-20" dirty="0">
                <a:latin typeface="Arial MT"/>
                <a:cs typeface="Arial MT"/>
              </a:rPr>
              <a:t> </a:t>
            </a:r>
            <a:r>
              <a:rPr sz="1600" dirty="0">
                <a:latin typeface="Arial MT"/>
                <a:cs typeface="Arial MT"/>
              </a:rPr>
              <a:t>for</a:t>
            </a:r>
            <a:r>
              <a:rPr sz="1600" spc="-55" dirty="0">
                <a:latin typeface="Arial MT"/>
                <a:cs typeface="Arial MT"/>
              </a:rPr>
              <a:t> </a:t>
            </a:r>
            <a:r>
              <a:rPr sz="1600" spc="-25" dirty="0">
                <a:latin typeface="Arial MT"/>
                <a:cs typeface="Arial MT"/>
              </a:rPr>
              <a:t>Torsade</a:t>
            </a:r>
            <a:r>
              <a:rPr sz="1600" spc="-30" dirty="0">
                <a:latin typeface="Arial MT"/>
                <a:cs typeface="Arial MT"/>
              </a:rPr>
              <a:t> </a:t>
            </a:r>
            <a:r>
              <a:rPr sz="1600" dirty="0">
                <a:latin typeface="Arial MT"/>
                <a:cs typeface="Arial MT"/>
              </a:rPr>
              <a:t>de</a:t>
            </a:r>
            <a:r>
              <a:rPr sz="1600" spc="-30" dirty="0">
                <a:latin typeface="Arial MT"/>
                <a:cs typeface="Arial MT"/>
              </a:rPr>
              <a:t> </a:t>
            </a:r>
            <a:r>
              <a:rPr sz="1600" dirty="0">
                <a:latin typeface="Arial MT"/>
                <a:cs typeface="Arial MT"/>
              </a:rPr>
              <a:t>Pointes,</a:t>
            </a:r>
            <a:r>
              <a:rPr sz="1600" spc="-5" dirty="0">
                <a:latin typeface="Arial MT"/>
                <a:cs typeface="Arial MT"/>
              </a:rPr>
              <a:t> </a:t>
            </a:r>
            <a:r>
              <a:rPr sz="1600" dirty="0">
                <a:latin typeface="Arial MT"/>
                <a:cs typeface="Arial MT"/>
              </a:rPr>
              <a:t>e.g.</a:t>
            </a:r>
            <a:r>
              <a:rPr sz="1600" spc="-30" dirty="0">
                <a:latin typeface="Arial MT"/>
                <a:cs typeface="Arial MT"/>
              </a:rPr>
              <a:t> </a:t>
            </a:r>
            <a:r>
              <a:rPr sz="1600" dirty="0">
                <a:latin typeface="Arial MT"/>
                <a:cs typeface="Arial MT"/>
              </a:rPr>
              <a:t>heart</a:t>
            </a:r>
            <a:r>
              <a:rPr sz="1600" spc="-20" dirty="0">
                <a:latin typeface="Arial MT"/>
                <a:cs typeface="Arial MT"/>
              </a:rPr>
              <a:t> </a:t>
            </a:r>
            <a:r>
              <a:rPr sz="1600" dirty="0">
                <a:latin typeface="Arial MT"/>
                <a:cs typeface="Arial MT"/>
              </a:rPr>
              <a:t>failure,</a:t>
            </a:r>
            <a:r>
              <a:rPr sz="1600" spc="-40" dirty="0">
                <a:latin typeface="Arial MT"/>
                <a:cs typeface="Arial MT"/>
              </a:rPr>
              <a:t> </a:t>
            </a:r>
            <a:r>
              <a:rPr sz="1600" dirty="0">
                <a:latin typeface="Arial MT"/>
                <a:cs typeface="Arial MT"/>
              </a:rPr>
              <a:t>hypokalemia,</a:t>
            </a:r>
            <a:r>
              <a:rPr sz="1600" spc="-30" dirty="0">
                <a:latin typeface="Arial MT"/>
                <a:cs typeface="Arial MT"/>
              </a:rPr>
              <a:t> </a:t>
            </a:r>
            <a:r>
              <a:rPr sz="1600" dirty="0">
                <a:latin typeface="Arial MT"/>
                <a:cs typeface="Arial MT"/>
              </a:rPr>
              <a:t>family</a:t>
            </a:r>
            <a:r>
              <a:rPr sz="1600" spc="-50" dirty="0">
                <a:latin typeface="Arial MT"/>
                <a:cs typeface="Arial MT"/>
              </a:rPr>
              <a:t> </a:t>
            </a:r>
            <a:r>
              <a:rPr sz="1600" dirty="0">
                <a:latin typeface="Arial MT"/>
                <a:cs typeface="Arial MT"/>
              </a:rPr>
              <a:t>history</a:t>
            </a:r>
            <a:r>
              <a:rPr sz="1600" spc="-30" dirty="0">
                <a:latin typeface="Arial MT"/>
                <a:cs typeface="Arial MT"/>
              </a:rPr>
              <a:t> </a:t>
            </a:r>
            <a:r>
              <a:rPr sz="1600" dirty="0">
                <a:latin typeface="Arial MT"/>
                <a:cs typeface="Arial MT"/>
              </a:rPr>
              <a:t>of</a:t>
            </a:r>
            <a:r>
              <a:rPr sz="1600" spc="-25" dirty="0">
                <a:latin typeface="Arial MT"/>
                <a:cs typeface="Arial MT"/>
              </a:rPr>
              <a:t> </a:t>
            </a:r>
            <a:r>
              <a:rPr sz="1600" spc="-20" dirty="0">
                <a:latin typeface="Arial MT"/>
                <a:cs typeface="Arial MT"/>
              </a:rPr>
              <a:t>long </a:t>
            </a:r>
            <a:r>
              <a:rPr sz="1600" dirty="0">
                <a:latin typeface="Arial MT"/>
                <a:cs typeface="Arial MT"/>
              </a:rPr>
              <a:t>QT</a:t>
            </a:r>
            <a:r>
              <a:rPr sz="1600" spc="-45" dirty="0">
                <a:latin typeface="Arial MT"/>
                <a:cs typeface="Arial MT"/>
              </a:rPr>
              <a:t> </a:t>
            </a:r>
            <a:r>
              <a:rPr sz="1600" spc="-10" dirty="0">
                <a:latin typeface="Arial MT"/>
                <a:cs typeface="Arial MT"/>
              </a:rPr>
              <a:t>syndrome.</a:t>
            </a:r>
            <a:endParaRPr sz="1600">
              <a:latin typeface="Arial MT"/>
              <a:cs typeface="Arial MT"/>
            </a:endParaRPr>
          </a:p>
          <a:p>
            <a:pPr lvl="1">
              <a:lnSpc>
                <a:spcPct val="100000"/>
              </a:lnSpc>
              <a:spcBef>
                <a:spcPts val="570"/>
              </a:spcBef>
              <a:buFont typeface="Arial MT"/>
              <a:buChar char="•"/>
            </a:pPr>
            <a:endParaRPr sz="1600">
              <a:latin typeface="Arial MT"/>
              <a:cs typeface="Arial MT"/>
            </a:endParaRPr>
          </a:p>
          <a:p>
            <a:pPr marL="697865" lvl="1" indent="-227965">
              <a:lnSpc>
                <a:spcPct val="100000"/>
              </a:lnSpc>
              <a:buSzPct val="62500"/>
              <a:buChar char="•"/>
              <a:tabLst>
                <a:tab pos="697865" algn="l"/>
              </a:tabLst>
            </a:pPr>
            <a:r>
              <a:rPr sz="1600" dirty="0">
                <a:latin typeface="Arial MT"/>
                <a:cs typeface="Arial MT"/>
              </a:rPr>
              <a:t>Baseline</a:t>
            </a:r>
            <a:r>
              <a:rPr sz="1600" spc="-50" dirty="0">
                <a:latin typeface="Arial MT"/>
                <a:cs typeface="Arial MT"/>
              </a:rPr>
              <a:t> </a:t>
            </a:r>
            <a:r>
              <a:rPr sz="1600" spc="-30" dirty="0">
                <a:latin typeface="Arial MT"/>
                <a:cs typeface="Arial MT"/>
              </a:rPr>
              <a:t>QTcF</a:t>
            </a:r>
            <a:r>
              <a:rPr sz="1600" spc="-10" dirty="0">
                <a:latin typeface="Arial MT"/>
                <a:cs typeface="Arial MT"/>
              </a:rPr>
              <a:t> </a:t>
            </a:r>
            <a:r>
              <a:rPr sz="1600" dirty="0">
                <a:latin typeface="Arial MT"/>
                <a:cs typeface="Arial MT"/>
              </a:rPr>
              <a:t>is</a:t>
            </a:r>
            <a:r>
              <a:rPr sz="1600" spc="-35" dirty="0">
                <a:latin typeface="Arial MT"/>
                <a:cs typeface="Arial MT"/>
              </a:rPr>
              <a:t> </a:t>
            </a:r>
            <a:r>
              <a:rPr sz="1600" dirty="0">
                <a:latin typeface="Arial MT"/>
                <a:cs typeface="Arial MT"/>
              </a:rPr>
              <a:t>&gt;</a:t>
            </a:r>
            <a:r>
              <a:rPr sz="1600" spc="-20" dirty="0">
                <a:latin typeface="Arial MT"/>
                <a:cs typeface="Arial MT"/>
              </a:rPr>
              <a:t> </a:t>
            </a:r>
            <a:r>
              <a:rPr sz="1600" dirty="0">
                <a:latin typeface="Arial MT"/>
                <a:cs typeface="Arial MT"/>
              </a:rPr>
              <a:t>450</a:t>
            </a:r>
            <a:r>
              <a:rPr sz="1600" spc="-30" dirty="0">
                <a:latin typeface="Arial MT"/>
                <a:cs typeface="Arial MT"/>
              </a:rPr>
              <a:t> </a:t>
            </a:r>
            <a:r>
              <a:rPr sz="1600" dirty="0">
                <a:latin typeface="Arial MT"/>
                <a:cs typeface="Arial MT"/>
              </a:rPr>
              <a:t>ms</a:t>
            </a:r>
            <a:r>
              <a:rPr sz="1600" spc="-15" dirty="0">
                <a:latin typeface="Arial MT"/>
                <a:cs typeface="Arial MT"/>
              </a:rPr>
              <a:t> </a:t>
            </a:r>
            <a:r>
              <a:rPr sz="1600" dirty="0">
                <a:latin typeface="Arial MT"/>
                <a:cs typeface="Arial MT"/>
              </a:rPr>
              <a:t>in</a:t>
            </a:r>
            <a:r>
              <a:rPr sz="1600" spc="-30" dirty="0">
                <a:latin typeface="Arial MT"/>
                <a:cs typeface="Arial MT"/>
              </a:rPr>
              <a:t> </a:t>
            </a:r>
            <a:r>
              <a:rPr sz="1600" dirty="0">
                <a:latin typeface="Arial MT"/>
                <a:cs typeface="Arial MT"/>
              </a:rPr>
              <a:t>males</a:t>
            </a:r>
            <a:r>
              <a:rPr sz="1600" spc="-40" dirty="0">
                <a:latin typeface="Arial MT"/>
                <a:cs typeface="Arial MT"/>
              </a:rPr>
              <a:t> </a:t>
            </a:r>
            <a:r>
              <a:rPr sz="1600" dirty="0">
                <a:latin typeface="Arial MT"/>
                <a:cs typeface="Arial MT"/>
              </a:rPr>
              <a:t>&amp;</a:t>
            </a:r>
            <a:r>
              <a:rPr sz="1600" spc="-15" dirty="0">
                <a:latin typeface="Arial MT"/>
                <a:cs typeface="Arial MT"/>
              </a:rPr>
              <a:t> </a:t>
            </a:r>
            <a:r>
              <a:rPr sz="1600" spc="-30" dirty="0">
                <a:latin typeface="Arial MT"/>
                <a:cs typeface="Arial MT"/>
              </a:rPr>
              <a:t>QTcF</a:t>
            </a:r>
            <a:r>
              <a:rPr sz="1600" spc="-10" dirty="0">
                <a:latin typeface="Arial MT"/>
                <a:cs typeface="Arial MT"/>
              </a:rPr>
              <a:t> </a:t>
            </a:r>
            <a:r>
              <a:rPr sz="1600" dirty="0">
                <a:latin typeface="Arial MT"/>
                <a:cs typeface="Arial MT"/>
              </a:rPr>
              <a:t>is</a:t>
            </a:r>
            <a:r>
              <a:rPr sz="1600" spc="-30" dirty="0">
                <a:latin typeface="Arial MT"/>
                <a:cs typeface="Arial MT"/>
              </a:rPr>
              <a:t> </a:t>
            </a:r>
            <a:r>
              <a:rPr sz="1600" dirty="0">
                <a:latin typeface="Arial MT"/>
                <a:cs typeface="Arial MT"/>
              </a:rPr>
              <a:t>&gt;</a:t>
            </a:r>
            <a:r>
              <a:rPr sz="1600" spc="-35" dirty="0">
                <a:latin typeface="Arial MT"/>
                <a:cs typeface="Arial MT"/>
              </a:rPr>
              <a:t> </a:t>
            </a:r>
            <a:r>
              <a:rPr sz="1600" dirty="0">
                <a:latin typeface="Arial MT"/>
                <a:cs typeface="Arial MT"/>
              </a:rPr>
              <a:t>470</a:t>
            </a:r>
            <a:r>
              <a:rPr sz="1600" spc="-10" dirty="0">
                <a:latin typeface="Arial MT"/>
                <a:cs typeface="Arial MT"/>
              </a:rPr>
              <a:t> </a:t>
            </a:r>
            <a:r>
              <a:rPr sz="1600" dirty="0">
                <a:latin typeface="Arial MT"/>
                <a:cs typeface="Arial MT"/>
              </a:rPr>
              <a:t>ms</a:t>
            </a:r>
            <a:r>
              <a:rPr sz="1600" spc="-2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females</a:t>
            </a:r>
            <a:r>
              <a:rPr sz="1600" spc="-2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baseline</a:t>
            </a:r>
            <a:r>
              <a:rPr sz="1600" spc="-50" dirty="0">
                <a:latin typeface="Arial MT"/>
                <a:cs typeface="Arial MT"/>
              </a:rPr>
              <a:t> </a:t>
            </a:r>
            <a:r>
              <a:rPr sz="1600" dirty="0">
                <a:latin typeface="Arial MT"/>
                <a:cs typeface="Arial MT"/>
              </a:rPr>
              <a:t>ECG,</a:t>
            </a:r>
            <a:r>
              <a:rPr sz="1600" spc="-15" dirty="0">
                <a:latin typeface="Arial MT"/>
                <a:cs typeface="Arial MT"/>
              </a:rPr>
              <a:t> </a:t>
            </a:r>
            <a:r>
              <a:rPr sz="1600" dirty="0">
                <a:latin typeface="Arial MT"/>
                <a:cs typeface="Arial MT"/>
              </a:rPr>
              <a:t>and</a:t>
            </a:r>
            <a:r>
              <a:rPr sz="1600" spc="-15" dirty="0">
                <a:latin typeface="Arial MT"/>
                <a:cs typeface="Arial MT"/>
              </a:rPr>
              <a:t> </a:t>
            </a:r>
            <a:r>
              <a:rPr sz="1600" dirty="0">
                <a:solidFill>
                  <a:srgbClr val="0431FF"/>
                </a:solidFill>
                <a:latin typeface="Arial MT"/>
                <a:cs typeface="Arial MT"/>
              </a:rPr>
              <a:t>if</a:t>
            </a:r>
            <a:r>
              <a:rPr sz="1600" spc="-30" dirty="0">
                <a:solidFill>
                  <a:srgbClr val="0431FF"/>
                </a:solidFill>
                <a:latin typeface="Arial MT"/>
                <a:cs typeface="Arial MT"/>
              </a:rPr>
              <a:t> </a:t>
            </a:r>
            <a:r>
              <a:rPr sz="1600" dirty="0">
                <a:solidFill>
                  <a:srgbClr val="0431FF"/>
                </a:solidFill>
                <a:latin typeface="Arial MT"/>
                <a:cs typeface="Arial MT"/>
              </a:rPr>
              <a:t>electrolytes are</a:t>
            </a:r>
            <a:r>
              <a:rPr sz="1600" spc="-20" dirty="0">
                <a:solidFill>
                  <a:srgbClr val="0431FF"/>
                </a:solidFill>
                <a:latin typeface="Arial MT"/>
                <a:cs typeface="Arial MT"/>
              </a:rPr>
              <a:t> </a:t>
            </a:r>
            <a:r>
              <a:rPr sz="1600" dirty="0">
                <a:solidFill>
                  <a:srgbClr val="0431FF"/>
                </a:solidFill>
                <a:latin typeface="Arial MT"/>
                <a:cs typeface="Arial MT"/>
              </a:rPr>
              <a:t>normal</a:t>
            </a:r>
            <a:r>
              <a:rPr sz="1600" spc="-25" dirty="0">
                <a:solidFill>
                  <a:srgbClr val="0431FF"/>
                </a:solidFill>
                <a:latin typeface="Arial MT"/>
                <a:cs typeface="Arial MT"/>
              </a:rPr>
              <a:t> </a:t>
            </a:r>
            <a:r>
              <a:rPr sz="1600" spc="-25" dirty="0">
                <a:solidFill>
                  <a:srgbClr val="FF0000"/>
                </a:solidFill>
                <a:latin typeface="Arial MT"/>
                <a:cs typeface="Arial MT"/>
              </a:rPr>
              <a:t>OR</a:t>
            </a:r>
            <a:endParaRPr sz="1600">
              <a:latin typeface="Arial MT"/>
              <a:cs typeface="Arial MT"/>
            </a:endParaRPr>
          </a:p>
          <a:p>
            <a:pPr marL="927100" marR="11430">
              <a:lnSpc>
                <a:spcPct val="200000"/>
              </a:lnSpc>
              <a:spcBef>
                <a:spcPts val="505"/>
              </a:spcBef>
            </a:pPr>
            <a:r>
              <a:rPr sz="1600" dirty="0">
                <a:latin typeface="Arial MT"/>
                <a:cs typeface="Arial MT"/>
              </a:rPr>
              <a:t>Baseline</a:t>
            </a:r>
            <a:r>
              <a:rPr sz="1600" spc="-50" dirty="0">
                <a:latin typeface="Arial MT"/>
                <a:cs typeface="Arial MT"/>
              </a:rPr>
              <a:t> </a:t>
            </a:r>
            <a:r>
              <a:rPr sz="1600" spc="-25" dirty="0">
                <a:latin typeface="Arial MT"/>
                <a:cs typeface="Arial MT"/>
              </a:rPr>
              <a:t>QTcF</a:t>
            </a:r>
            <a:r>
              <a:rPr sz="1600" spc="-20" dirty="0">
                <a:latin typeface="Arial MT"/>
                <a:cs typeface="Arial MT"/>
              </a:rPr>
              <a:t> </a:t>
            </a:r>
            <a:r>
              <a:rPr sz="1600" dirty="0">
                <a:latin typeface="Arial MT"/>
                <a:cs typeface="Arial MT"/>
              </a:rPr>
              <a:t>is</a:t>
            </a:r>
            <a:r>
              <a:rPr sz="1600" spc="-40" dirty="0">
                <a:latin typeface="Arial MT"/>
                <a:cs typeface="Arial MT"/>
              </a:rPr>
              <a:t> </a:t>
            </a:r>
            <a:r>
              <a:rPr sz="1600" dirty="0">
                <a:latin typeface="Arial MT"/>
                <a:cs typeface="Arial MT"/>
              </a:rPr>
              <a:t>&gt;</a:t>
            </a:r>
            <a:r>
              <a:rPr sz="1600" spc="-20" dirty="0">
                <a:latin typeface="Arial MT"/>
                <a:cs typeface="Arial MT"/>
              </a:rPr>
              <a:t> </a:t>
            </a:r>
            <a:r>
              <a:rPr sz="1600" dirty="0">
                <a:latin typeface="Arial MT"/>
                <a:cs typeface="Arial MT"/>
              </a:rPr>
              <a:t>450</a:t>
            </a:r>
            <a:r>
              <a:rPr sz="1600" spc="-35" dirty="0">
                <a:latin typeface="Arial MT"/>
                <a:cs typeface="Arial MT"/>
              </a:rPr>
              <a:t> </a:t>
            </a:r>
            <a:r>
              <a:rPr sz="1600" dirty="0">
                <a:latin typeface="Arial MT"/>
                <a:cs typeface="Arial MT"/>
              </a:rPr>
              <a:t>ms</a:t>
            </a:r>
            <a:r>
              <a:rPr sz="1600" spc="-1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males</a:t>
            </a:r>
            <a:r>
              <a:rPr sz="1600" spc="-40" dirty="0">
                <a:latin typeface="Arial MT"/>
                <a:cs typeface="Arial MT"/>
              </a:rPr>
              <a:t> </a:t>
            </a:r>
            <a:r>
              <a:rPr sz="1600" dirty="0">
                <a:latin typeface="Arial MT"/>
                <a:cs typeface="Arial MT"/>
              </a:rPr>
              <a:t>&amp;</a:t>
            </a:r>
            <a:r>
              <a:rPr sz="1600" spc="-25" dirty="0">
                <a:latin typeface="Arial MT"/>
                <a:cs typeface="Arial MT"/>
              </a:rPr>
              <a:t> </a:t>
            </a:r>
            <a:r>
              <a:rPr sz="1600" spc="-30" dirty="0">
                <a:latin typeface="Arial MT"/>
                <a:cs typeface="Arial MT"/>
              </a:rPr>
              <a:t>QTcF</a:t>
            </a:r>
            <a:r>
              <a:rPr sz="1600" spc="-10" dirty="0">
                <a:latin typeface="Arial MT"/>
                <a:cs typeface="Arial MT"/>
              </a:rPr>
              <a:t> </a:t>
            </a:r>
            <a:r>
              <a:rPr sz="1600" dirty="0">
                <a:latin typeface="Arial MT"/>
                <a:cs typeface="Arial MT"/>
              </a:rPr>
              <a:t>is</a:t>
            </a:r>
            <a:r>
              <a:rPr sz="1600" spc="-30" dirty="0">
                <a:latin typeface="Arial MT"/>
                <a:cs typeface="Arial MT"/>
              </a:rPr>
              <a:t> </a:t>
            </a:r>
            <a:r>
              <a:rPr sz="1600" dirty="0">
                <a:latin typeface="Arial MT"/>
                <a:cs typeface="Arial MT"/>
              </a:rPr>
              <a:t>&gt;</a:t>
            </a:r>
            <a:r>
              <a:rPr sz="1600" spc="-40" dirty="0">
                <a:latin typeface="Arial MT"/>
                <a:cs typeface="Arial MT"/>
              </a:rPr>
              <a:t> </a:t>
            </a:r>
            <a:r>
              <a:rPr sz="1600" dirty="0">
                <a:latin typeface="Arial MT"/>
                <a:cs typeface="Arial MT"/>
              </a:rPr>
              <a:t>470</a:t>
            </a:r>
            <a:r>
              <a:rPr sz="1600" spc="-15" dirty="0">
                <a:latin typeface="Arial MT"/>
                <a:cs typeface="Arial MT"/>
              </a:rPr>
              <a:t> </a:t>
            </a:r>
            <a:r>
              <a:rPr sz="1600" dirty="0">
                <a:latin typeface="Arial MT"/>
                <a:cs typeface="Arial MT"/>
              </a:rPr>
              <a:t>ms</a:t>
            </a:r>
            <a:r>
              <a:rPr sz="1600" spc="-2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females</a:t>
            </a:r>
            <a:r>
              <a:rPr sz="1600" spc="-3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baseline</a:t>
            </a:r>
            <a:r>
              <a:rPr sz="1600" spc="-55" dirty="0">
                <a:latin typeface="Arial MT"/>
                <a:cs typeface="Arial MT"/>
              </a:rPr>
              <a:t> </a:t>
            </a:r>
            <a:r>
              <a:rPr sz="1600" dirty="0">
                <a:latin typeface="Arial MT"/>
                <a:cs typeface="Arial MT"/>
              </a:rPr>
              <a:t>ECG,</a:t>
            </a:r>
            <a:r>
              <a:rPr sz="1600" spc="-15" dirty="0">
                <a:latin typeface="Arial MT"/>
                <a:cs typeface="Arial MT"/>
              </a:rPr>
              <a:t> </a:t>
            </a:r>
            <a:r>
              <a:rPr sz="1600" dirty="0">
                <a:latin typeface="Arial MT"/>
                <a:cs typeface="Arial MT"/>
              </a:rPr>
              <a:t>and</a:t>
            </a:r>
            <a:r>
              <a:rPr sz="1600" spc="-20" dirty="0">
                <a:latin typeface="Arial MT"/>
                <a:cs typeface="Arial MT"/>
              </a:rPr>
              <a:t> </a:t>
            </a:r>
            <a:r>
              <a:rPr sz="1600" dirty="0">
                <a:solidFill>
                  <a:srgbClr val="FF0000"/>
                </a:solidFill>
                <a:latin typeface="Arial MT"/>
                <a:cs typeface="Arial MT"/>
              </a:rPr>
              <a:t>electrolytes</a:t>
            </a:r>
            <a:r>
              <a:rPr sz="1600" spc="-15" dirty="0">
                <a:solidFill>
                  <a:srgbClr val="FF0000"/>
                </a:solidFill>
                <a:latin typeface="Arial MT"/>
                <a:cs typeface="Arial MT"/>
              </a:rPr>
              <a:t> </a:t>
            </a:r>
            <a:r>
              <a:rPr sz="1600" dirty="0">
                <a:solidFill>
                  <a:srgbClr val="FF0000"/>
                </a:solidFill>
                <a:latin typeface="Arial MT"/>
                <a:cs typeface="Arial MT"/>
              </a:rPr>
              <a:t>are</a:t>
            </a:r>
            <a:r>
              <a:rPr sz="1600" spc="-15" dirty="0">
                <a:solidFill>
                  <a:srgbClr val="FF0000"/>
                </a:solidFill>
                <a:latin typeface="Arial MT"/>
                <a:cs typeface="Arial MT"/>
              </a:rPr>
              <a:t> </a:t>
            </a:r>
            <a:r>
              <a:rPr sz="1600" dirty="0">
                <a:solidFill>
                  <a:srgbClr val="FF0000"/>
                </a:solidFill>
                <a:latin typeface="Arial MT"/>
                <a:cs typeface="Arial MT"/>
              </a:rPr>
              <a:t>abnormal</a:t>
            </a:r>
            <a:r>
              <a:rPr sz="1600" spc="-20" dirty="0">
                <a:solidFill>
                  <a:srgbClr val="FF0000"/>
                </a:solidFill>
                <a:latin typeface="Arial MT"/>
                <a:cs typeface="Arial MT"/>
              </a:rPr>
              <a:t> </a:t>
            </a:r>
            <a:r>
              <a:rPr sz="1600" spc="-25" dirty="0">
                <a:latin typeface="Arial MT"/>
                <a:cs typeface="Arial MT"/>
              </a:rPr>
              <a:t>and </a:t>
            </a:r>
            <a:r>
              <a:rPr sz="1600" dirty="0">
                <a:latin typeface="Arial MT"/>
                <a:cs typeface="Arial MT"/>
              </a:rPr>
              <a:t>even</a:t>
            </a:r>
            <a:r>
              <a:rPr sz="1600" spc="-35" dirty="0">
                <a:latin typeface="Arial MT"/>
                <a:cs typeface="Arial MT"/>
              </a:rPr>
              <a:t> </a:t>
            </a:r>
            <a:r>
              <a:rPr sz="1600" dirty="0">
                <a:latin typeface="Arial MT"/>
                <a:cs typeface="Arial MT"/>
              </a:rPr>
              <a:t>after</a:t>
            </a:r>
            <a:r>
              <a:rPr sz="1600" spc="-15" dirty="0">
                <a:latin typeface="Arial MT"/>
                <a:cs typeface="Arial MT"/>
              </a:rPr>
              <a:t> </a:t>
            </a:r>
            <a:r>
              <a:rPr sz="1600" dirty="0">
                <a:latin typeface="Arial MT"/>
                <a:cs typeface="Arial MT"/>
              </a:rPr>
              <a:t>correcting</a:t>
            </a:r>
            <a:r>
              <a:rPr sz="1600" spc="-20"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electrolytes</a:t>
            </a:r>
            <a:r>
              <a:rPr sz="1600" spc="15" dirty="0">
                <a:latin typeface="Arial MT"/>
                <a:cs typeface="Arial MT"/>
              </a:rPr>
              <a:t> </a:t>
            </a:r>
            <a:r>
              <a:rPr sz="1600" spc="-30" dirty="0">
                <a:latin typeface="Arial MT"/>
                <a:cs typeface="Arial MT"/>
              </a:rPr>
              <a:t>QTcF</a:t>
            </a:r>
            <a:r>
              <a:rPr sz="1600" spc="-10" dirty="0">
                <a:latin typeface="Arial MT"/>
                <a:cs typeface="Arial MT"/>
              </a:rPr>
              <a:t> </a:t>
            </a:r>
            <a:r>
              <a:rPr sz="1600" dirty="0">
                <a:latin typeface="Arial MT"/>
                <a:cs typeface="Arial MT"/>
              </a:rPr>
              <a:t>in</a:t>
            </a:r>
            <a:r>
              <a:rPr sz="1600" spc="-45" dirty="0">
                <a:latin typeface="Arial MT"/>
                <a:cs typeface="Arial MT"/>
              </a:rPr>
              <a:t> </a:t>
            </a:r>
            <a:r>
              <a:rPr sz="1600" dirty="0">
                <a:latin typeface="Arial MT"/>
                <a:cs typeface="Arial MT"/>
              </a:rPr>
              <a:t>repeat</a:t>
            </a:r>
            <a:r>
              <a:rPr sz="1600" spc="-10" dirty="0">
                <a:latin typeface="Arial MT"/>
                <a:cs typeface="Arial MT"/>
              </a:rPr>
              <a:t> </a:t>
            </a:r>
            <a:r>
              <a:rPr sz="1600" dirty="0">
                <a:latin typeface="Arial MT"/>
                <a:cs typeface="Arial MT"/>
              </a:rPr>
              <a:t>ECG,</a:t>
            </a:r>
            <a:r>
              <a:rPr sz="1600" spc="-30" dirty="0">
                <a:latin typeface="Arial MT"/>
                <a:cs typeface="Arial MT"/>
              </a:rPr>
              <a:t> </a:t>
            </a:r>
            <a:r>
              <a:rPr sz="1600" dirty="0">
                <a:latin typeface="Arial MT"/>
                <a:cs typeface="Arial MT"/>
              </a:rPr>
              <a:t>does</a:t>
            </a:r>
            <a:r>
              <a:rPr sz="1600" spc="-25" dirty="0">
                <a:latin typeface="Arial MT"/>
                <a:cs typeface="Arial MT"/>
              </a:rPr>
              <a:t> </a:t>
            </a:r>
            <a:r>
              <a:rPr sz="1600" dirty="0">
                <a:latin typeface="Arial MT"/>
                <a:cs typeface="Arial MT"/>
              </a:rPr>
              <a:t>not</a:t>
            </a:r>
            <a:r>
              <a:rPr sz="1600" spc="-20" dirty="0">
                <a:latin typeface="Arial MT"/>
                <a:cs typeface="Arial MT"/>
              </a:rPr>
              <a:t> </a:t>
            </a:r>
            <a:r>
              <a:rPr sz="1600" dirty="0">
                <a:latin typeface="Arial MT"/>
                <a:cs typeface="Arial MT"/>
              </a:rPr>
              <a:t>come</a:t>
            </a:r>
            <a:r>
              <a:rPr sz="1600" spc="-10" dirty="0">
                <a:latin typeface="Arial MT"/>
                <a:cs typeface="Arial MT"/>
              </a:rPr>
              <a:t> </a:t>
            </a:r>
            <a:r>
              <a:rPr sz="1600" dirty="0">
                <a:latin typeface="Symbol"/>
                <a:cs typeface="Symbol"/>
              </a:rPr>
              <a:t></a:t>
            </a:r>
            <a:r>
              <a:rPr sz="1600" spc="10" dirty="0">
                <a:latin typeface="Times New Roman"/>
                <a:cs typeface="Times New Roman"/>
              </a:rPr>
              <a:t> </a:t>
            </a:r>
            <a:r>
              <a:rPr sz="1600" dirty="0">
                <a:latin typeface="Arial MT"/>
                <a:cs typeface="Arial MT"/>
              </a:rPr>
              <a:t>450</a:t>
            </a:r>
            <a:r>
              <a:rPr sz="1600" spc="-20" dirty="0">
                <a:latin typeface="Arial MT"/>
                <a:cs typeface="Arial MT"/>
              </a:rPr>
              <a:t> </a:t>
            </a:r>
            <a:r>
              <a:rPr sz="1600" dirty="0">
                <a:latin typeface="Arial MT"/>
                <a:cs typeface="Arial MT"/>
              </a:rPr>
              <a:t>ms</a:t>
            </a:r>
            <a:r>
              <a:rPr sz="1600" spc="-25" dirty="0">
                <a:latin typeface="Arial MT"/>
                <a:cs typeface="Arial MT"/>
              </a:rPr>
              <a:t> </a:t>
            </a:r>
            <a:r>
              <a:rPr sz="1600" dirty="0">
                <a:latin typeface="Arial MT"/>
                <a:cs typeface="Arial MT"/>
              </a:rPr>
              <a:t>in</a:t>
            </a:r>
            <a:r>
              <a:rPr sz="1600" spc="-35" dirty="0">
                <a:latin typeface="Arial MT"/>
                <a:cs typeface="Arial MT"/>
              </a:rPr>
              <a:t> </a:t>
            </a:r>
            <a:r>
              <a:rPr sz="1600" dirty="0">
                <a:latin typeface="Arial MT"/>
                <a:cs typeface="Arial MT"/>
              </a:rPr>
              <a:t>males</a:t>
            </a:r>
            <a:r>
              <a:rPr sz="1600" spc="-30" dirty="0">
                <a:latin typeface="Arial MT"/>
                <a:cs typeface="Arial MT"/>
              </a:rPr>
              <a:t> </a:t>
            </a:r>
            <a:r>
              <a:rPr sz="1600" dirty="0">
                <a:latin typeface="Arial MT"/>
                <a:cs typeface="Arial MT"/>
              </a:rPr>
              <a:t>and</a:t>
            </a:r>
            <a:r>
              <a:rPr sz="1600" spc="-30" dirty="0">
                <a:latin typeface="Arial MT"/>
                <a:cs typeface="Arial MT"/>
              </a:rPr>
              <a:t> </a:t>
            </a:r>
            <a:r>
              <a:rPr sz="1600" dirty="0">
                <a:latin typeface="Symbol"/>
                <a:cs typeface="Symbol"/>
              </a:rPr>
              <a:t></a:t>
            </a:r>
            <a:r>
              <a:rPr sz="1600" spc="15" dirty="0">
                <a:latin typeface="Times New Roman"/>
                <a:cs typeface="Times New Roman"/>
              </a:rPr>
              <a:t> </a:t>
            </a:r>
            <a:r>
              <a:rPr sz="1600" dirty="0">
                <a:latin typeface="Arial MT"/>
                <a:cs typeface="Arial MT"/>
              </a:rPr>
              <a:t>470</a:t>
            </a:r>
            <a:r>
              <a:rPr sz="1600" spc="-25" dirty="0">
                <a:latin typeface="Arial MT"/>
                <a:cs typeface="Arial MT"/>
              </a:rPr>
              <a:t> </a:t>
            </a:r>
            <a:r>
              <a:rPr sz="1600" dirty="0">
                <a:latin typeface="Arial MT"/>
                <a:cs typeface="Arial MT"/>
              </a:rPr>
              <a:t>ms</a:t>
            </a:r>
            <a:r>
              <a:rPr sz="1600" spc="-25" dirty="0">
                <a:latin typeface="Arial MT"/>
                <a:cs typeface="Arial MT"/>
              </a:rPr>
              <a:t> </a:t>
            </a:r>
            <a:r>
              <a:rPr sz="1600" dirty="0">
                <a:latin typeface="Arial MT"/>
                <a:cs typeface="Arial MT"/>
              </a:rPr>
              <a:t>in</a:t>
            </a:r>
            <a:r>
              <a:rPr sz="1600" spc="-35" dirty="0">
                <a:latin typeface="Arial MT"/>
                <a:cs typeface="Arial MT"/>
              </a:rPr>
              <a:t> </a:t>
            </a:r>
            <a:r>
              <a:rPr sz="1600" spc="-10" dirty="0">
                <a:latin typeface="Arial MT"/>
                <a:cs typeface="Arial MT"/>
              </a:rPr>
              <a:t>females.</a:t>
            </a:r>
            <a:endParaRPr sz="1600">
              <a:latin typeface="Arial MT"/>
              <a:cs typeface="Arial MT"/>
            </a:endParaRPr>
          </a:p>
          <a:p>
            <a:pPr>
              <a:lnSpc>
                <a:spcPct val="100000"/>
              </a:lnSpc>
              <a:spcBef>
                <a:spcPts val="585"/>
              </a:spcBef>
            </a:pPr>
            <a:endParaRPr sz="1600">
              <a:latin typeface="Arial MT"/>
              <a:cs typeface="Arial MT"/>
            </a:endParaRPr>
          </a:p>
          <a:p>
            <a:pPr marL="697865" lvl="1" indent="-227965">
              <a:lnSpc>
                <a:spcPct val="100000"/>
              </a:lnSpc>
              <a:buSzPct val="62500"/>
              <a:buChar char="•"/>
              <a:tabLst>
                <a:tab pos="697865" algn="l"/>
              </a:tabLst>
            </a:pPr>
            <a:r>
              <a:rPr sz="1600" spc="-50" dirty="0">
                <a:latin typeface="Arial MT"/>
                <a:cs typeface="Arial MT"/>
              </a:rPr>
              <a:t>.</a:t>
            </a:r>
            <a:endParaRPr sz="1600">
              <a:latin typeface="Arial MT"/>
              <a:cs typeface="Arial MT"/>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33985" rIns="0" bIns="0" rtlCol="0">
            <a:spAutoFit/>
          </a:bodyPr>
          <a:lstStyle/>
          <a:p>
            <a:pPr algn="ctr">
              <a:lnSpc>
                <a:spcPct val="100000"/>
              </a:lnSpc>
              <a:spcBef>
                <a:spcPts val="1055"/>
              </a:spcBef>
            </a:pPr>
            <a:r>
              <a:rPr sz="2800" dirty="0">
                <a:solidFill>
                  <a:srgbClr val="FFFFFF"/>
                </a:solidFill>
                <a:latin typeface="Calibri"/>
                <a:cs typeface="Calibri"/>
              </a:rPr>
              <a:t>Inclusion</a:t>
            </a:r>
            <a:r>
              <a:rPr sz="2800" spc="-90" dirty="0">
                <a:solidFill>
                  <a:srgbClr val="FFFFFF"/>
                </a:solidFill>
                <a:latin typeface="Calibri"/>
                <a:cs typeface="Calibri"/>
              </a:rPr>
              <a:t> </a:t>
            </a:r>
            <a:r>
              <a:rPr sz="2800" dirty="0">
                <a:solidFill>
                  <a:srgbClr val="FFFFFF"/>
                </a:solidFill>
                <a:latin typeface="Calibri"/>
                <a:cs typeface="Calibri"/>
              </a:rPr>
              <a:t>and</a:t>
            </a:r>
            <a:r>
              <a:rPr sz="2800" spc="-95" dirty="0">
                <a:solidFill>
                  <a:srgbClr val="FFFFFF"/>
                </a:solidFill>
                <a:latin typeface="Calibri"/>
                <a:cs typeface="Calibri"/>
              </a:rPr>
              <a:t> </a:t>
            </a:r>
            <a:r>
              <a:rPr sz="2800" dirty="0">
                <a:solidFill>
                  <a:srgbClr val="FFFFFF"/>
                </a:solidFill>
                <a:latin typeface="Calibri"/>
                <a:cs typeface="Calibri"/>
              </a:rPr>
              <a:t>exclusion</a:t>
            </a:r>
            <a:r>
              <a:rPr sz="2800" spc="-95" dirty="0">
                <a:solidFill>
                  <a:srgbClr val="FFFFFF"/>
                </a:solidFill>
                <a:latin typeface="Calibri"/>
                <a:cs typeface="Calibri"/>
              </a:rPr>
              <a:t> </a:t>
            </a:r>
            <a:r>
              <a:rPr sz="2800" dirty="0">
                <a:solidFill>
                  <a:srgbClr val="FFFFFF"/>
                </a:solidFill>
                <a:latin typeface="Calibri"/>
                <a:cs typeface="Calibri"/>
              </a:rPr>
              <a:t>criteria</a:t>
            </a:r>
            <a:r>
              <a:rPr sz="2800" spc="-70" dirty="0">
                <a:solidFill>
                  <a:srgbClr val="FFFFFF"/>
                </a:solidFill>
                <a:latin typeface="Calibri"/>
                <a:cs typeface="Calibri"/>
              </a:rPr>
              <a:t> </a:t>
            </a:r>
            <a:r>
              <a:rPr sz="2800" dirty="0">
                <a:solidFill>
                  <a:srgbClr val="FFFFFF"/>
                </a:solidFill>
                <a:latin typeface="Calibri"/>
                <a:cs typeface="Calibri"/>
              </a:rPr>
              <a:t>for</a:t>
            </a:r>
            <a:r>
              <a:rPr sz="2800" spc="-95" dirty="0">
                <a:solidFill>
                  <a:srgbClr val="FFFFFF"/>
                </a:solidFill>
                <a:latin typeface="Calibri"/>
                <a:cs typeface="Calibri"/>
              </a:rPr>
              <a:t> </a:t>
            </a:r>
            <a:r>
              <a:rPr sz="2800" dirty="0">
                <a:solidFill>
                  <a:srgbClr val="FFFFFF"/>
                </a:solidFill>
                <a:latin typeface="Calibri"/>
                <a:cs typeface="Calibri"/>
              </a:rPr>
              <a:t>the</a:t>
            </a:r>
            <a:r>
              <a:rPr sz="2800" spc="-75" dirty="0">
                <a:solidFill>
                  <a:srgbClr val="FFFFFF"/>
                </a:solidFill>
                <a:latin typeface="Calibri"/>
                <a:cs typeface="Calibri"/>
              </a:rPr>
              <a:t> </a:t>
            </a:r>
            <a:r>
              <a:rPr sz="2800" dirty="0">
                <a:solidFill>
                  <a:srgbClr val="FFFFFF"/>
                </a:solidFill>
                <a:latin typeface="Calibri"/>
                <a:cs typeface="Calibri"/>
              </a:rPr>
              <a:t>BPaLM</a:t>
            </a:r>
            <a:r>
              <a:rPr sz="2800" spc="-75" dirty="0">
                <a:solidFill>
                  <a:srgbClr val="FFFFFF"/>
                </a:solidFill>
                <a:latin typeface="Calibri"/>
                <a:cs typeface="Calibri"/>
              </a:rPr>
              <a:t> </a:t>
            </a:r>
            <a:r>
              <a:rPr sz="2800" spc="-25" dirty="0">
                <a:solidFill>
                  <a:srgbClr val="FFFFFF"/>
                </a:solidFill>
                <a:latin typeface="Calibri"/>
                <a:cs typeface="Calibri"/>
              </a:rPr>
              <a:t>(5)</a:t>
            </a:r>
            <a:endParaRPr sz="2800">
              <a:latin typeface="Calibri"/>
              <a:cs typeface="Calibri"/>
            </a:endParaRPr>
          </a:p>
        </p:txBody>
      </p:sp>
      <p:sp>
        <p:nvSpPr>
          <p:cNvPr id="3" name="object 3"/>
          <p:cNvSpPr txBox="1"/>
          <p:nvPr/>
        </p:nvSpPr>
        <p:spPr>
          <a:xfrm>
            <a:off x="207365" y="906272"/>
            <a:ext cx="4441825" cy="452120"/>
          </a:xfrm>
          <a:prstGeom prst="rect">
            <a:avLst/>
          </a:prstGeom>
        </p:spPr>
        <p:txBody>
          <a:bodyPr vert="horz" wrap="square" lIns="0" tIns="12065" rIns="0" bIns="0" rtlCol="0">
            <a:spAutoFit/>
          </a:bodyPr>
          <a:lstStyle/>
          <a:p>
            <a:pPr marL="240029" indent="-227329">
              <a:lnSpc>
                <a:spcPct val="100000"/>
              </a:lnSpc>
              <a:spcBef>
                <a:spcPts val="95"/>
              </a:spcBef>
              <a:buFont typeface="Arial MT"/>
              <a:buChar char="•"/>
              <a:tabLst>
                <a:tab pos="240029" algn="l"/>
              </a:tabLst>
            </a:pPr>
            <a:r>
              <a:rPr sz="2800" b="1" dirty="0">
                <a:latin typeface="Arial"/>
                <a:cs typeface="Arial"/>
              </a:rPr>
              <a:t>Point</a:t>
            </a:r>
            <a:r>
              <a:rPr sz="2800" b="1" spc="-40" dirty="0">
                <a:latin typeface="Arial"/>
                <a:cs typeface="Arial"/>
              </a:rPr>
              <a:t> </a:t>
            </a:r>
            <a:r>
              <a:rPr sz="2800" b="1" dirty="0">
                <a:latin typeface="Arial"/>
                <a:cs typeface="Arial"/>
              </a:rPr>
              <a:t>to</a:t>
            </a:r>
            <a:r>
              <a:rPr sz="2800" b="1" spc="-55" dirty="0">
                <a:latin typeface="Arial"/>
                <a:cs typeface="Arial"/>
              </a:rPr>
              <a:t> </a:t>
            </a:r>
            <a:r>
              <a:rPr sz="2800" b="1" dirty="0">
                <a:latin typeface="Arial"/>
                <a:cs typeface="Arial"/>
              </a:rPr>
              <a:t>be</a:t>
            </a:r>
            <a:r>
              <a:rPr sz="2800" b="1" spc="-30" dirty="0">
                <a:latin typeface="Arial"/>
                <a:cs typeface="Arial"/>
              </a:rPr>
              <a:t> </a:t>
            </a:r>
            <a:r>
              <a:rPr sz="2800" b="1" spc="-10" dirty="0">
                <a:latin typeface="Arial"/>
                <a:cs typeface="Arial"/>
              </a:rPr>
              <a:t>remembered:</a:t>
            </a:r>
            <a:endParaRPr sz="2800">
              <a:latin typeface="Arial"/>
              <a:cs typeface="Arial"/>
            </a:endParaRPr>
          </a:p>
        </p:txBody>
      </p:sp>
      <p:sp>
        <p:nvSpPr>
          <p:cNvPr id="4" name="object 4"/>
          <p:cNvSpPr txBox="1"/>
          <p:nvPr/>
        </p:nvSpPr>
        <p:spPr>
          <a:xfrm>
            <a:off x="316763" y="1768094"/>
            <a:ext cx="11616055" cy="1661160"/>
          </a:xfrm>
          <a:prstGeom prst="rect">
            <a:avLst/>
          </a:prstGeom>
          <a:solidFill>
            <a:srgbClr val="FFF1CC"/>
          </a:solidFill>
        </p:spPr>
        <p:txBody>
          <a:bodyPr vert="horz" wrap="square" lIns="0" tIns="13335" rIns="0" bIns="0" rtlCol="0">
            <a:spAutoFit/>
          </a:bodyPr>
          <a:lstStyle/>
          <a:p>
            <a:pPr marL="548640" marR="82550" algn="just">
              <a:lnSpc>
                <a:spcPct val="120000"/>
              </a:lnSpc>
              <a:spcBef>
                <a:spcPts val="105"/>
              </a:spcBef>
            </a:pPr>
            <a:r>
              <a:rPr sz="1600" dirty="0">
                <a:latin typeface="Arial MT"/>
                <a:cs typeface="Arial MT"/>
              </a:rPr>
              <a:t>If</a:t>
            </a:r>
            <a:r>
              <a:rPr sz="1600" spc="120" dirty="0">
                <a:latin typeface="Arial MT"/>
                <a:cs typeface="Arial MT"/>
              </a:rPr>
              <a:t> </a:t>
            </a:r>
            <a:r>
              <a:rPr sz="1600" dirty="0">
                <a:latin typeface="Arial MT"/>
                <a:cs typeface="Arial MT"/>
              </a:rPr>
              <a:t>at</a:t>
            </a:r>
            <a:r>
              <a:rPr sz="1600" spc="120" dirty="0">
                <a:latin typeface="Arial MT"/>
                <a:cs typeface="Arial MT"/>
              </a:rPr>
              <a:t> </a:t>
            </a:r>
            <a:r>
              <a:rPr sz="1600" dirty="0">
                <a:latin typeface="Arial MT"/>
                <a:cs typeface="Arial MT"/>
              </a:rPr>
              <a:t>baseline</a:t>
            </a:r>
            <a:r>
              <a:rPr sz="1600" spc="114" dirty="0">
                <a:latin typeface="Arial MT"/>
                <a:cs typeface="Arial MT"/>
              </a:rPr>
              <a:t> </a:t>
            </a:r>
            <a:r>
              <a:rPr sz="1600" b="1" dirty="0">
                <a:solidFill>
                  <a:srgbClr val="FF0000"/>
                </a:solidFill>
                <a:latin typeface="Arial"/>
                <a:cs typeface="Arial"/>
              </a:rPr>
              <a:t>serum</a:t>
            </a:r>
            <a:r>
              <a:rPr sz="1600" b="1" spc="114" dirty="0">
                <a:solidFill>
                  <a:srgbClr val="FF0000"/>
                </a:solidFill>
                <a:latin typeface="Arial"/>
                <a:cs typeface="Arial"/>
              </a:rPr>
              <a:t> </a:t>
            </a:r>
            <a:r>
              <a:rPr sz="1600" b="1" dirty="0">
                <a:solidFill>
                  <a:srgbClr val="FF0000"/>
                </a:solidFill>
                <a:latin typeface="Arial"/>
                <a:cs typeface="Arial"/>
              </a:rPr>
              <a:t>chemistry</a:t>
            </a:r>
            <a:r>
              <a:rPr sz="1600" b="1" spc="100" dirty="0">
                <a:solidFill>
                  <a:srgbClr val="FF0000"/>
                </a:solidFill>
                <a:latin typeface="Arial"/>
                <a:cs typeface="Arial"/>
              </a:rPr>
              <a:t> </a:t>
            </a:r>
            <a:r>
              <a:rPr sz="1600" b="1" dirty="0">
                <a:solidFill>
                  <a:srgbClr val="FF0000"/>
                </a:solidFill>
                <a:latin typeface="Arial"/>
                <a:cs typeface="Arial"/>
              </a:rPr>
              <a:t>panel,</a:t>
            </a:r>
            <a:r>
              <a:rPr sz="1600" b="1" spc="135" dirty="0">
                <a:solidFill>
                  <a:srgbClr val="FF0000"/>
                </a:solidFill>
                <a:latin typeface="Arial"/>
                <a:cs typeface="Arial"/>
              </a:rPr>
              <a:t> </a:t>
            </a:r>
            <a:r>
              <a:rPr sz="1600" b="1" dirty="0">
                <a:solidFill>
                  <a:srgbClr val="FF0000"/>
                </a:solidFill>
                <a:latin typeface="Arial"/>
                <a:cs typeface="Arial"/>
              </a:rPr>
              <a:t>hematology</a:t>
            </a:r>
            <a:r>
              <a:rPr sz="1600" b="1" spc="105" dirty="0">
                <a:solidFill>
                  <a:srgbClr val="FF0000"/>
                </a:solidFill>
                <a:latin typeface="Arial"/>
                <a:cs typeface="Arial"/>
              </a:rPr>
              <a:t> </a:t>
            </a:r>
            <a:r>
              <a:rPr sz="1600" b="1" dirty="0">
                <a:solidFill>
                  <a:srgbClr val="FF0000"/>
                </a:solidFill>
                <a:latin typeface="Arial"/>
                <a:cs typeface="Arial"/>
              </a:rPr>
              <a:t>or</a:t>
            </a:r>
            <a:r>
              <a:rPr sz="1600" b="1" spc="120" dirty="0">
                <a:solidFill>
                  <a:srgbClr val="FF0000"/>
                </a:solidFill>
                <a:latin typeface="Arial"/>
                <a:cs typeface="Arial"/>
              </a:rPr>
              <a:t> </a:t>
            </a:r>
            <a:r>
              <a:rPr sz="1600" b="1" dirty="0">
                <a:solidFill>
                  <a:srgbClr val="FF0000"/>
                </a:solidFill>
                <a:latin typeface="Arial"/>
                <a:cs typeface="Arial"/>
              </a:rPr>
              <a:t>urinalysis</a:t>
            </a:r>
            <a:r>
              <a:rPr sz="1600" b="1" spc="114" dirty="0">
                <a:solidFill>
                  <a:srgbClr val="FF0000"/>
                </a:solidFill>
                <a:latin typeface="Arial"/>
                <a:cs typeface="Arial"/>
              </a:rPr>
              <a:t> </a:t>
            </a:r>
            <a:r>
              <a:rPr sz="1600" b="1" dirty="0">
                <a:solidFill>
                  <a:srgbClr val="FF0000"/>
                </a:solidFill>
                <a:latin typeface="Arial"/>
                <a:cs typeface="Arial"/>
              </a:rPr>
              <a:t>are</a:t>
            </a:r>
            <a:r>
              <a:rPr sz="1600" b="1" spc="120" dirty="0">
                <a:solidFill>
                  <a:srgbClr val="FF0000"/>
                </a:solidFill>
                <a:latin typeface="Arial"/>
                <a:cs typeface="Arial"/>
              </a:rPr>
              <a:t> </a:t>
            </a:r>
            <a:r>
              <a:rPr sz="1600" b="1" dirty="0">
                <a:solidFill>
                  <a:srgbClr val="FF0000"/>
                </a:solidFill>
                <a:latin typeface="Arial"/>
                <a:cs typeface="Arial"/>
              </a:rPr>
              <a:t>outside</a:t>
            </a:r>
            <a:r>
              <a:rPr sz="1600" b="1" spc="135" dirty="0">
                <a:solidFill>
                  <a:srgbClr val="FF0000"/>
                </a:solidFill>
                <a:latin typeface="Arial"/>
                <a:cs typeface="Arial"/>
              </a:rPr>
              <a:t> </a:t>
            </a:r>
            <a:r>
              <a:rPr sz="1600" b="1" dirty="0">
                <a:solidFill>
                  <a:srgbClr val="FF0000"/>
                </a:solidFill>
                <a:latin typeface="Arial"/>
                <a:cs typeface="Arial"/>
              </a:rPr>
              <a:t>the</a:t>
            </a:r>
            <a:r>
              <a:rPr sz="1600" b="1" spc="110" dirty="0">
                <a:solidFill>
                  <a:srgbClr val="FF0000"/>
                </a:solidFill>
                <a:latin typeface="Arial"/>
                <a:cs typeface="Arial"/>
              </a:rPr>
              <a:t> </a:t>
            </a:r>
            <a:r>
              <a:rPr sz="1600" b="1" dirty="0">
                <a:solidFill>
                  <a:srgbClr val="FF0000"/>
                </a:solidFill>
                <a:latin typeface="Arial"/>
                <a:cs typeface="Arial"/>
              </a:rPr>
              <a:t>normal</a:t>
            </a:r>
            <a:r>
              <a:rPr sz="1600" b="1" spc="120" dirty="0">
                <a:solidFill>
                  <a:srgbClr val="FF0000"/>
                </a:solidFill>
                <a:latin typeface="Arial"/>
                <a:cs typeface="Arial"/>
              </a:rPr>
              <a:t> </a:t>
            </a:r>
            <a:r>
              <a:rPr sz="1600" b="1" dirty="0">
                <a:solidFill>
                  <a:srgbClr val="FF0000"/>
                </a:solidFill>
                <a:latin typeface="Arial"/>
                <a:cs typeface="Arial"/>
              </a:rPr>
              <a:t>reference</a:t>
            </a:r>
            <a:r>
              <a:rPr sz="1600" b="1" spc="110" dirty="0">
                <a:solidFill>
                  <a:srgbClr val="FF0000"/>
                </a:solidFill>
                <a:latin typeface="Arial"/>
                <a:cs typeface="Arial"/>
              </a:rPr>
              <a:t> </a:t>
            </a:r>
            <a:r>
              <a:rPr sz="1600" b="1" dirty="0">
                <a:solidFill>
                  <a:srgbClr val="FF0000"/>
                </a:solidFill>
                <a:latin typeface="Arial"/>
                <a:cs typeface="Arial"/>
              </a:rPr>
              <a:t>range</a:t>
            </a:r>
            <a:r>
              <a:rPr sz="1600" b="1" spc="120" dirty="0">
                <a:solidFill>
                  <a:srgbClr val="FF0000"/>
                </a:solidFill>
                <a:latin typeface="Arial"/>
                <a:cs typeface="Arial"/>
              </a:rPr>
              <a:t> </a:t>
            </a:r>
            <a:r>
              <a:rPr sz="1600" spc="-10" dirty="0">
                <a:latin typeface="Arial MT"/>
                <a:cs typeface="Arial MT"/>
              </a:rPr>
              <a:t>(including </a:t>
            </a:r>
            <a:r>
              <a:rPr sz="1600" dirty="0">
                <a:latin typeface="Arial MT"/>
                <a:cs typeface="Arial MT"/>
              </a:rPr>
              <a:t>above</a:t>
            </a:r>
            <a:r>
              <a:rPr sz="1600" spc="30" dirty="0">
                <a:latin typeface="Arial MT"/>
                <a:cs typeface="Arial MT"/>
              </a:rPr>
              <a:t> </a:t>
            </a:r>
            <a:r>
              <a:rPr sz="1600" b="1" dirty="0">
                <a:solidFill>
                  <a:srgbClr val="FF0000"/>
                </a:solidFill>
                <a:latin typeface="Arial"/>
                <a:cs typeface="Arial"/>
              </a:rPr>
              <a:t>listed</a:t>
            </a:r>
            <a:r>
              <a:rPr sz="1600" b="1" spc="45" dirty="0">
                <a:solidFill>
                  <a:srgbClr val="FF0000"/>
                </a:solidFill>
                <a:latin typeface="Arial"/>
                <a:cs typeface="Arial"/>
              </a:rPr>
              <a:t> </a:t>
            </a:r>
            <a:r>
              <a:rPr sz="1600" b="1" dirty="0">
                <a:solidFill>
                  <a:srgbClr val="FF0000"/>
                </a:solidFill>
                <a:latin typeface="Arial"/>
                <a:cs typeface="Arial"/>
              </a:rPr>
              <a:t>parameters</a:t>
            </a:r>
            <a:r>
              <a:rPr sz="1600" dirty="0">
                <a:latin typeface="Arial MT"/>
                <a:cs typeface="Arial MT"/>
              </a:rPr>
              <a:t>),</a:t>
            </a:r>
            <a:r>
              <a:rPr sz="1600" spc="45" dirty="0">
                <a:latin typeface="Arial MT"/>
                <a:cs typeface="Arial MT"/>
              </a:rPr>
              <a:t> </a:t>
            </a:r>
            <a:r>
              <a:rPr sz="1600" dirty="0">
                <a:latin typeface="Arial MT"/>
                <a:cs typeface="Arial MT"/>
              </a:rPr>
              <a:t>the</a:t>
            </a:r>
            <a:r>
              <a:rPr sz="1600" spc="45" dirty="0">
                <a:latin typeface="Arial MT"/>
                <a:cs typeface="Arial MT"/>
              </a:rPr>
              <a:t> </a:t>
            </a:r>
            <a:r>
              <a:rPr sz="1600" dirty="0">
                <a:latin typeface="Arial MT"/>
                <a:cs typeface="Arial MT"/>
              </a:rPr>
              <a:t>patient</a:t>
            </a:r>
            <a:r>
              <a:rPr sz="1600" spc="40" dirty="0">
                <a:latin typeface="Arial MT"/>
                <a:cs typeface="Arial MT"/>
              </a:rPr>
              <a:t> </a:t>
            </a:r>
            <a:r>
              <a:rPr sz="1600" dirty="0">
                <a:latin typeface="Arial MT"/>
                <a:cs typeface="Arial MT"/>
              </a:rPr>
              <a:t>may</a:t>
            </a:r>
            <a:r>
              <a:rPr sz="1600" spc="30" dirty="0">
                <a:latin typeface="Arial MT"/>
                <a:cs typeface="Arial MT"/>
              </a:rPr>
              <a:t> </a:t>
            </a:r>
            <a:r>
              <a:rPr sz="1600" dirty="0">
                <a:latin typeface="Arial MT"/>
                <a:cs typeface="Arial MT"/>
              </a:rPr>
              <a:t>still</a:t>
            </a:r>
            <a:r>
              <a:rPr sz="1600" spc="45" dirty="0">
                <a:latin typeface="Arial MT"/>
                <a:cs typeface="Arial MT"/>
              </a:rPr>
              <a:t> </a:t>
            </a:r>
            <a:r>
              <a:rPr sz="1600" dirty="0">
                <a:latin typeface="Arial MT"/>
                <a:cs typeface="Arial MT"/>
              </a:rPr>
              <a:t>be</a:t>
            </a:r>
            <a:r>
              <a:rPr sz="1600" spc="40" dirty="0">
                <a:latin typeface="Arial MT"/>
                <a:cs typeface="Arial MT"/>
              </a:rPr>
              <a:t> </a:t>
            </a:r>
            <a:r>
              <a:rPr sz="1600" dirty="0">
                <a:latin typeface="Arial MT"/>
                <a:cs typeface="Arial MT"/>
              </a:rPr>
              <a:t>considered</a:t>
            </a:r>
            <a:r>
              <a:rPr sz="1600" spc="35" dirty="0">
                <a:latin typeface="Arial MT"/>
                <a:cs typeface="Arial MT"/>
              </a:rPr>
              <a:t> </a:t>
            </a:r>
            <a:r>
              <a:rPr sz="1600" dirty="0">
                <a:latin typeface="Arial MT"/>
                <a:cs typeface="Arial MT"/>
              </a:rPr>
              <a:t>if</a:t>
            </a:r>
            <a:r>
              <a:rPr sz="1600" spc="45" dirty="0">
                <a:latin typeface="Arial MT"/>
                <a:cs typeface="Arial MT"/>
              </a:rPr>
              <a:t> </a:t>
            </a:r>
            <a:r>
              <a:rPr sz="1600" dirty="0">
                <a:latin typeface="Arial MT"/>
                <a:cs typeface="Arial MT"/>
              </a:rPr>
              <a:t>the</a:t>
            </a:r>
            <a:r>
              <a:rPr sz="1600" spc="45" dirty="0">
                <a:latin typeface="Arial MT"/>
                <a:cs typeface="Arial MT"/>
              </a:rPr>
              <a:t> </a:t>
            </a:r>
            <a:r>
              <a:rPr sz="1600" dirty="0">
                <a:latin typeface="Arial MT"/>
                <a:cs typeface="Arial MT"/>
              </a:rPr>
              <a:t>physician</a:t>
            </a:r>
            <a:r>
              <a:rPr sz="1600" spc="45" dirty="0">
                <a:latin typeface="Arial MT"/>
                <a:cs typeface="Arial MT"/>
              </a:rPr>
              <a:t> </a:t>
            </a:r>
            <a:r>
              <a:rPr sz="1600" dirty="0">
                <a:latin typeface="Arial MT"/>
                <a:cs typeface="Arial MT"/>
              </a:rPr>
              <a:t>judges</a:t>
            </a:r>
            <a:r>
              <a:rPr sz="1600" spc="40" dirty="0">
                <a:latin typeface="Arial MT"/>
                <a:cs typeface="Arial MT"/>
              </a:rPr>
              <a:t> </a:t>
            </a:r>
            <a:r>
              <a:rPr sz="1600" dirty="0">
                <a:latin typeface="Arial MT"/>
                <a:cs typeface="Arial MT"/>
              </a:rPr>
              <a:t>that</a:t>
            </a:r>
            <a:r>
              <a:rPr sz="1600" spc="55" dirty="0">
                <a:latin typeface="Arial MT"/>
                <a:cs typeface="Arial MT"/>
              </a:rPr>
              <a:t> </a:t>
            </a:r>
            <a:r>
              <a:rPr sz="1600" dirty="0">
                <a:latin typeface="Arial MT"/>
                <a:cs typeface="Arial MT"/>
              </a:rPr>
              <a:t>the</a:t>
            </a:r>
            <a:r>
              <a:rPr sz="1600" spc="35" dirty="0">
                <a:latin typeface="Arial MT"/>
                <a:cs typeface="Arial MT"/>
              </a:rPr>
              <a:t> </a:t>
            </a:r>
            <a:r>
              <a:rPr sz="1600" dirty="0">
                <a:latin typeface="Arial MT"/>
                <a:cs typeface="Arial MT"/>
              </a:rPr>
              <a:t>abnormalities</a:t>
            </a:r>
            <a:r>
              <a:rPr sz="1600" spc="50" dirty="0">
                <a:latin typeface="Arial MT"/>
                <a:cs typeface="Arial MT"/>
              </a:rPr>
              <a:t> </a:t>
            </a:r>
            <a:r>
              <a:rPr sz="1600" dirty="0">
                <a:latin typeface="Arial MT"/>
                <a:cs typeface="Arial MT"/>
              </a:rPr>
              <a:t>or</a:t>
            </a:r>
            <a:r>
              <a:rPr sz="1600" spc="30" dirty="0">
                <a:latin typeface="Arial MT"/>
                <a:cs typeface="Arial MT"/>
              </a:rPr>
              <a:t> </a:t>
            </a:r>
            <a:r>
              <a:rPr sz="1600" spc="-10" dirty="0">
                <a:latin typeface="Arial MT"/>
                <a:cs typeface="Arial MT"/>
              </a:rPr>
              <a:t>deviations </a:t>
            </a:r>
            <a:r>
              <a:rPr sz="1600" dirty="0">
                <a:latin typeface="Arial MT"/>
                <a:cs typeface="Arial MT"/>
              </a:rPr>
              <a:t>from</a:t>
            </a:r>
            <a:r>
              <a:rPr sz="1600" spc="150" dirty="0">
                <a:latin typeface="Arial MT"/>
                <a:cs typeface="Arial MT"/>
              </a:rPr>
              <a:t> </a:t>
            </a:r>
            <a:r>
              <a:rPr sz="1600" dirty="0">
                <a:latin typeface="Arial MT"/>
                <a:cs typeface="Arial MT"/>
              </a:rPr>
              <a:t>normal</a:t>
            </a:r>
            <a:r>
              <a:rPr sz="1600" spc="155" dirty="0">
                <a:latin typeface="Arial MT"/>
                <a:cs typeface="Arial MT"/>
              </a:rPr>
              <a:t> </a:t>
            </a:r>
            <a:r>
              <a:rPr sz="1600" dirty="0">
                <a:latin typeface="Arial MT"/>
                <a:cs typeface="Arial MT"/>
              </a:rPr>
              <a:t>to</a:t>
            </a:r>
            <a:r>
              <a:rPr sz="1600" spc="145" dirty="0">
                <a:latin typeface="Arial MT"/>
                <a:cs typeface="Arial MT"/>
              </a:rPr>
              <a:t> </a:t>
            </a:r>
            <a:r>
              <a:rPr sz="1600" dirty="0">
                <a:latin typeface="Arial MT"/>
                <a:cs typeface="Arial MT"/>
              </a:rPr>
              <a:t>be</a:t>
            </a:r>
            <a:r>
              <a:rPr sz="1600" spc="145" dirty="0">
                <a:latin typeface="Arial MT"/>
                <a:cs typeface="Arial MT"/>
              </a:rPr>
              <a:t> </a:t>
            </a:r>
            <a:r>
              <a:rPr sz="1600" dirty="0">
                <a:latin typeface="Arial MT"/>
                <a:cs typeface="Arial MT"/>
              </a:rPr>
              <a:t>not</a:t>
            </a:r>
            <a:r>
              <a:rPr sz="1600" spc="160" dirty="0">
                <a:latin typeface="Arial MT"/>
                <a:cs typeface="Arial MT"/>
              </a:rPr>
              <a:t> </a:t>
            </a:r>
            <a:r>
              <a:rPr sz="1600" dirty="0">
                <a:latin typeface="Arial MT"/>
                <a:cs typeface="Arial MT"/>
              </a:rPr>
              <a:t>clinically</a:t>
            </a:r>
            <a:r>
              <a:rPr sz="1600" spc="130" dirty="0">
                <a:latin typeface="Arial MT"/>
                <a:cs typeface="Arial MT"/>
              </a:rPr>
              <a:t> </a:t>
            </a:r>
            <a:r>
              <a:rPr sz="1600" dirty="0">
                <a:latin typeface="Arial MT"/>
                <a:cs typeface="Arial MT"/>
              </a:rPr>
              <a:t>significant</a:t>
            </a:r>
            <a:r>
              <a:rPr sz="1600" spc="150" dirty="0">
                <a:latin typeface="Arial MT"/>
                <a:cs typeface="Arial MT"/>
              </a:rPr>
              <a:t> </a:t>
            </a:r>
            <a:r>
              <a:rPr sz="1600" dirty="0">
                <a:latin typeface="Arial MT"/>
                <a:cs typeface="Arial MT"/>
              </a:rPr>
              <a:t>or</a:t>
            </a:r>
            <a:r>
              <a:rPr sz="1600" spc="150" dirty="0">
                <a:latin typeface="Arial MT"/>
                <a:cs typeface="Arial MT"/>
              </a:rPr>
              <a:t> </a:t>
            </a:r>
            <a:r>
              <a:rPr sz="1600" dirty="0">
                <a:latin typeface="Arial MT"/>
                <a:cs typeface="Arial MT"/>
              </a:rPr>
              <a:t>to</a:t>
            </a:r>
            <a:r>
              <a:rPr sz="1600" spc="160" dirty="0">
                <a:latin typeface="Arial MT"/>
                <a:cs typeface="Arial MT"/>
              </a:rPr>
              <a:t> </a:t>
            </a:r>
            <a:r>
              <a:rPr sz="1600" dirty="0">
                <a:latin typeface="Arial MT"/>
                <a:cs typeface="Arial MT"/>
              </a:rPr>
              <a:t>be</a:t>
            </a:r>
            <a:r>
              <a:rPr sz="1600" spc="145" dirty="0">
                <a:latin typeface="Arial MT"/>
                <a:cs typeface="Arial MT"/>
              </a:rPr>
              <a:t> </a:t>
            </a:r>
            <a:r>
              <a:rPr sz="1600" dirty="0">
                <a:latin typeface="Arial MT"/>
                <a:cs typeface="Arial MT"/>
              </a:rPr>
              <a:t>appropriate</a:t>
            </a:r>
            <a:r>
              <a:rPr sz="1600" spc="150" dirty="0">
                <a:latin typeface="Arial MT"/>
                <a:cs typeface="Arial MT"/>
              </a:rPr>
              <a:t> </a:t>
            </a:r>
            <a:r>
              <a:rPr sz="1600" dirty="0">
                <a:latin typeface="Arial MT"/>
                <a:cs typeface="Arial MT"/>
              </a:rPr>
              <a:t>and</a:t>
            </a:r>
            <a:r>
              <a:rPr sz="1600" spc="150" dirty="0">
                <a:latin typeface="Arial MT"/>
                <a:cs typeface="Arial MT"/>
              </a:rPr>
              <a:t> </a:t>
            </a:r>
            <a:r>
              <a:rPr sz="1600" dirty="0">
                <a:latin typeface="Arial MT"/>
                <a:cs typeface="Arial MT"/>
              </a:rPr>
              <a:t>reasonable.</a:t>
            </a:r>
            <a:r>
              <a:rPr sz="1600" spc="145" dirty="0">
                <a:latin typeface="Arial MT"/>
                <a:cs typeface="Arial MT"/>
              </a:rPr>
              <a:t> </a:t>
            </a:r>
            <a:r>
              <a:rPr sz="1600" b="1" dirty="0">
                <a:solidFill>
                  <a:srgbClr val="FF0000"/>
                </a:solidFill>
                <a:latin typeface="Arial"/>
                <a:cs typeface="Arial"/>
              </a:rPr>
              <a:t>Hypokalemia,</a:t>
            </a:r>
            <a:r>
              <a:rPr sz="1600" b="1" spc="155" dirty="0">
                <a:solidFill>
                  <a:srgbClr val="FF0000"/>
                </a:solidFill>
                <a:latin typeface="Arial"/>
                <a:cs typeface="Arial"/>
              </a:rPr>
              <a:t> </a:t>
            </a:r>
            <a:r>
              <a:rPr sz="1600" b="1" dirty="0">
                <a:solidFill>
                  <a:srgbClr val="FF0000"/>
                </a:solidFill>
                <a:latin typeface="Arial"/>
                <a:cs typeface="Arial"/>
              </a:rPr>
              <a:t>hypomagnesemia</a:t>
            </a:r>
            <a:r>
              <a:rPr sz="1600" b="1" spc="165" dirty="0">
                <a:solidFill>
                  <a:srgbClr val="FF0000"/>
                </a:solidFill>
                <a:latin typeface="Arial"/>
                <a:cs typeface="Arial"/>
              </a:rPr>
              <a:t> </a:t>
            </a:r>
            <a:r>
              <a:rPr sz="1600" b="1" spc="-25" dirty="0">
                <a:solidFill>
                  <a:srgbClr val="FF0000"/>
                </a:solidFill>
                <a:latin typeface="Arial"/>
                <a:cs typeface="Arial"/>
              </a:rPr>
              <a:t>and </a:t>
            </a:r>
            <a:r>
              <a:rPr sz="1600" b="1" dirty="0">
                <a:solidFill>
                  <a:srgbClr val="FF0000"/>
                </a:solidFill>
                <a:latin typeface="Arial"/>
                <a:cs typeface="Arial"/>
              </a:rPr>
              <a:t>hypocalcemia</a:t>
            </a:r>
            <a:r>
              <a:rPr sz="1600" b="1" spc="5" dirty="0">
                <a:solidFill>
                  <a:srgbClr val="FF0000"/>
                </a:solidFill>
                <a:latin typeface="Arial"/>
                <a:cs typeface="Arial"/>
              </a:rPr>
              <a:t> </a:t>
            </a:r>
            <a:r>
              <a:rPr sz="1600" dirty="0">
                <a:solidFill>
                  <a:srgbClr val="FF0000"/>
                </a:solidFill>
                <a:latin typeface="Arial MT"/>
                <a:cs typeface="Arial MT"/>
              </a:rPr>
              <a:t>should</a:t>
            </a:r>
            <a:r>
              <a:rPr sz="1600" spc="-60" dirty="0">
                <a:solidFill>
                  <a:srgbClr val="FF0000"/>
                </a:solidFill>
                <a:latin typeface="Arial MT"/>
                <a:cs typeface="Arial MT"/>
              </a:rPr>
              <a:t> </a:t>
            </a:r>
            <a:r>
              <a:rPr sz="1600" dirty="0">
                <a:solidFill>
                  <a:srgbClr val="FF0000"/>
                </a:solidFill>
                <a:latin typeface="Arial MT"/>
                <a:cs typeface="Arial MT"/>
              </a:rPr>
              <a:t>be</a:t>
            </a:r>
            <a:r>
              <a:rPr sz="1600" spc="-60" dirty="0">
                <a:solidFill>
                  <a:srgbClr val="FF0000"/>
                </a:solidFill>
                <a:latin typeface="Arial MT"/>
                <a:cs typeface="Arial MT"/>
              </a:rPr>
              <a:t> </a:t>
            </a:r>
            <a:r>
              <a:rPr sz="1600" dirty="0">
                <a:solidFill>
                  <a:srgbClr val="FF0000"/>
                </a:solidFill>
                <a:latin typeface="Arial MT"/>
                <a:cs typeface="Arial MT"/>
              </a:rPr>
              <a:t>corrected</a:t>
            </a:r>
            <a:r>
              <a:rPr sz="1600" spc="-30" dirty="0">
                <a:solidFill>
                  <a:srgbClr val="FF0000"/>
                </a:solidFill>
                <a:latin typeface="Arial MT"/>
                <a:cs typeface="Arial MT"/>
              </a:rPr>
              <a:t> </a:t>
            </a:r>
            <a:r>
              <a:rPr sz="1600" dirty="0">
                <a:latin typeface="Arial MT"/>
                <a:cs typeface="Arial MT"/>
              </a:rPr>
              <a:t>prior</a:t>
            </a:r>
            <a:r>
              <a:rPr sz="1600" spc="-45" dirty="0">
                <a:latin typeface="Arial MT"/>
                <a:cs typeface="Arial MT"/>
              </a:rPr>
              <a:t> </a:t>
            </a:r>
            <a:r>
              <a:rPr sz="1600" dirty="0">
                <a:latin typeface="Arial MT"/>
                <a:cs typeface="Arial MT"/>
              </a:rPr>
              <a:t>to</a:t>
            </a:r>
            <a:r>
              <a:rPr sz="1600" spc="-40" dirty="0">
                <a:latin typeface="Arial MT"/>
                <a:cs typeface="Arial MT"/>
              </a:rPr>
              <a:t> </a:t>
            </a:r>
            <a:r>
              <a:rPr sz="1600" dirty="0">
                <a:latin typeface="Arial MT"/>
                <a:cs typeface="Arial MT"/>
              </a:rPr>
              <a:t>a</a:t>
            </a:r>
            <a:r>
              <a:rPr sz="1600" spc="-45" dirty="0">
                <a:latin typeface="Arial MT"/>
                <a:cs typeface="Arial MT"/>
              </a:rPr>
              <a:t> </a:t>
            </a:r>
            <a:r>
              <a:rPr sz="1600" dirty="0">
                <a:latin typeface="Arial MT"/>
                <a:cs typeface="Arial MT"/>
              </a:rPr>
              <a:t>patient</a:t>
            </a:r>
            <a:r>
              <a:rPr sz="1600" spc="-55" dirty="0">
                <a:latin typeface="Arial MT"/>
                <a:cs typeface="Arial MT"/>
              </a:rPr>
              <a:t> </a:t>
            </a:r>
            <a:r>
              <a:rPr sz="1600" dirty="0">
                <a:latin typeface="Arial MT"/>
                <a:cs typeface="Arial MT"/>
              </a:rPr>
              <a:t>receiving</a:t>
            </a:r>
            <a:r>
              <a:rPr sz="1600" spc="-60" dirty="0">
                <a:latin typeface="Arial MT"/>
                <a:cs typeface="Arial MT"/>
              </a:rPr>
              <a:t> </a:t>
            </a:r>
            <a:r>
              <a:rPr sz="1600" dirty="0">
                <a:latin typeface="Arial MT"/>
                <a:cs typeface="Arial MT"/>
              </a:rPr>
              <a:t>any</a:t>
            </a:r>
            <a:r>
              <a:rPr sz="1600" spc="-50" dirty="0">
                <a:latin typeface="Arial MT"/>
                <a:cs typeface="Arial MT"/>
              </a:rPr>
              <a:t> </a:t>
            </a:r>
            <a:r>
              <a:rPr sz="1600" spc="-40" dirty="0">
                <a:latin typeface="Arial MT"/>
                <a:cs typeface="Arial MT"/>
              </a:rPr>
              <a:t>QTc</a:t>
            </a:r>
            <a:r>
              <a:rPr sz="1600" spc="-25" dirty="0">
                <a:latin typeface="Arial MT"/>
                <a:cs typeface="Arial MT"/>
              </a:rPr>
              <a:t> </a:t>
            </a:r>
            <a:r>
              <a:rPr sz="1600" dirty="0">
                <a:latin typeface="Arial MT"/>
                <a:cs typeface="Arial MT"/>
              </a:rPr>
              <a:t>prolonging</a:t>
            </a:r>
            <a:r>
              <a:rPr sz="1600" spc="-65" dirty="0">
                <a:latin typeface="Arial MT"/>
                <a:cs typeface="Arial MT"/>
              </a:rPr>
              <a:t> </a:t>
            </a:r>
            <a:r>
              <a:rPr sz="1600" spc="-10" dirty="0">
                <a:latin typeface="Arial MT"/>
                <a:cs typeface="Arial MT"/>
              </a:rPr>
              <a:t>drugs.</a:t>
            </a:r>
            <a:endParaRPr sz="1600">
              <a:latin typeface="Arial MT"/>
              <a:cs typeface="Arial MT"/>
            </a:endParaRPr>
          </a:p>
        </p:txBody>
      </p:sp>
      <p:sp>
        <p:nvSpPr>
          <p:cNvPr id="5" name="object 5"/>
          <p:cNvSpPr txBox="1"/>
          <p:nvPr/>
        </p:nvSpPr>
        <p:spPr>
          <a:xfrm>
            <a:off x="528891" y="3983367"/>
            <a:ext cx="11616055" cy="774700"/>
          </a:xfrm>
          <a:prstGeom prst="rect">
            <a:avLst/>
          </a:prstGeom>
          <a:solidFill>
            <a:srgbClr val="FFF1CC"/>
          </a:solidFill>
        </p:spPr>
        <p:txBody>
          <a:bodyPr vert="horz" wrap="square" lIns="0" tIns="12065" rIns="0" bIns="0" rtlCol="0">
            <a:spAutoFit/>
          </a:bodyPr>
          <a:lstStyle/>
          <a:p>
            <a:pPr marL="548640" marR="84455">
              <a:lnSpc>
                <a:spcPct val="120000"/>
              </a:lnSpc>
              <a:spcBef>
                <a:spcPts val="95"/>
              </a:spcBef>
            </a:pPr>
            <a:r>
              <a:rPr sz="1700" b="1" dirty="0">
                <a:solidFill>
                  <a:srgbClr val="FF0000"/>
                </a:solidFill>
                <a:latin typeface="Arial"/>
                <a:cs typeface="Arial"/>
              </a:rPr>
              <a:t>*</a:t>
            </a:r>
            <a:r>
              <a:rPr sz="1700" b="1" dirty="0">
                <a:solidFill>
                  <a:srgbClr val="6F2F9F"/>
                </a:solidFill>
                <a:latin typeface="Arial"/>
                <a:cs typeface="Arial"/>
              </a:rPr>
              <a:t>PTE</a:t>
            </a:r>
            <a:r>
              <a:rPr sz="1700" b="1" spc="225" dirty="0">
                <a:solidFill>
                  <a:srgbClr val="6F2F9F"/>
                </a:solidFill>
                <a:latin typeface="Arial"/>
                <a:cs typeface="Arial"/>
              </a:rPr>
              <a:t> </a:t>
            </a:r>
            <a:r>
              <a:rPr sz="1700" b="1" dirty="0">
                <a:solidFill>
                  <a:srgbClr val="6F2F9F"/>
                </a:solidFill>
                <a:latin typeface="Arial"/>
                <a:cs typeface="Arial"/>
              </a:rPr>
              <a:t>&amp;</a:t>
            </a:r>
            <a:r>
              <a:rPr sz="1700" b="1" spc="229" dirty="0">
                <a:solidFill>
                  <a:srgbClr val="6F2F9F"/>
                </a:solidFill>
                <a:latin typeface="Arial"/>
                <a:cs typeface="Arial"/>
              </a:rPr>
              <a:t> </a:t>
            </a:r>
            <a:r>
              <a:rPr sz="1700" b="1" dirty="0">
                <a:solidFill>
                  <a:srgbClr val="6F2F9F"/>
                </a:solidFill>
                <a:latin typeface="Arial"/>
                <a:cs typeface="Arial"/>
              </a:rPr>
              <a:t>Relative</a:t>
            </a:r>
            <a:r>
              <a:rPr sz="1700" b="1" spc="229" dirty="0">
                <a:solidFill>
                  <a:srgbClr val="6F2F9F"/>
                </a:solidFill>
                <a:latin typeface="Arial"/>
                <a:cs typeface="Arial"/>
              </a:rPr>
              <a:t> </a:t>
            </a:r>
            <a:r>
              <a:rPr sz="1700" b="1" spc="-10" dirty="0">
                <a:solidFill>
                  <a:srgbClr val="6F2F9F"/>
                </a:solidFill>
                <a:latin typeface="Arial"/>
                <a:cs typeface="Arial"/>
              </a:rPr>
              <a:t>Contra-</a:t>
            </a:r>
            <a:r>
              <a:rPr sz="1700" b="1" dirty="0">
                <a:solidFill>
                  <a:srgbClr val="6F2F9F"/>
                </a:solidFill>
                <a:latin typeface="Arial"/>
                <a:cs typeface="Arial"/>
              </a:rPr>
              <a:t>indications,</a:t>
            </a:r>
            <a:r>
              <a:rPr sz="1700" b="1" spc="220" dirty="0">
                <a:solidFill>
                  <a:srgbClr val="6F2F9F"/>
                </a:solidFill>
                <a:latin typeface="Arial"/>
                <a:cs typeface="Arial"/>
              </a:rPr>
              <a:t> </a:t>
            </a:r>
            <a:r>
              <a:rPr sz="1700" b="1" dirty="0">
                <a:solidFill>
                  <a:srgbClr val="6F2F9F"/>
                </a:solidFill>
                <a:latin typeface="Arial"/>
                <a:cs typeface="Arial"/>
              </a:rPr>
              <a:t>used</a:t>
            </a:r>
            <a:r>
              <a:rPr sz="1700" b="1" spc="245" dirty="0">
                <a:solidFill>
                  <a:srgbClr val="6F2F9F"/>
                </a:solidFill>
                <a:latin typeface="Arial"/>
                <a:cs typeface="Arial"/>
              </a:rPr>
              <a:t> </a:t>
            </a:r>
            <a:r>
              <a:rPr sz="1700" b="1" dirty="0">
                <a:solidFill>
                  <a:srgbClr val="6F2F9F"/>
                </a:solidFill>
                <a:latin typeface="Arial"/>
                <a:cs typeface="Arial"/>
              </a:rPr>
              <a:t>to</a:t>
            </a:r>
            <a:r>
              <a:rPr sz="1700" b="1" spc="229" dirty="0">
                <a:solidFill>
                  <a:srgbClr val="6F2F9F"/>
                </a:solidFill>
                <a:latin typeface="Arial"/>
                <a:cs typeface="Arial"/>
              </a:rPr>
              <a:t> </a:t>
            </a:r>
            <a:r>
              <a:rPr sz="1700" b="1" dirty="0">
                <a:solidFill>
                  <a:srgbClr val="6F2F9F"/>
                </a:solidFill>
                <a:latin typeface="Arial"/>
                <a:cs typeface="Arial"/>
              </a:rPr>
              <a:t>decide</a:t>
            </a:r>
            <a:r>
              <a:rPr sz="1700" b="1" spc="240" dirty="0">
                <a:solidFill>
                  <a:srgbClr val="6F2F9F"/>
                </a:solidFill>
                <a:latin typeface="Arial"/>
                <a:cs typeface="Arial"/>
              </a:rPr>
              <a:t> </a:t>
            </a:r>
            <a:r>
              <a:rPr sz="1700" b="1" dirty="0">
                <a:solidFill>
                  <a:srgbClr val="6F2F9F"/>
                </a:solidFill>
                <a:latin typeface="Arial"/>
                <a:cs typeface="Arial"/>
              </a:rPr>
              <a:t>the</a:t>
            </a:r>
            <a:r>
              <a:rPr sz="1700" b="1" spc="225" dirty="0">
                <a:solidFill>
                  <a:srgbClr val="6F2F9F"/>
                </a:solidFill>
                <a:latin typeface="Arial"/>
                <a:cs typeface="Arial"/>
              </a:rPr>
              <a:t> </a:t>
            </a:r>
            <a:r>
              <a:rPr sz="1700" b="1" dirty="0">
                <a:solidFill>
                  <a:srgbClr val="6F2F9F"/>
                </a:solidFill>
                <a:latin typeface="Arial"/>
                <a:cs typeface="Arial"/>
              </a:rPr>
              <a:t>regimen,</a:t>
            </a:r>
            <a:r>
              <a:rPr sz="1700" b="1" spc="229" dirty="0">
                <a:solidFill>
                  <a:srgbClr val="6F2F9F"/>
                </a:solidFill>
                <a:latin typeface="Arial"/>
                <a:cs typeface="Arial"/>
              </a:rPr>
              <a:t> </a:t>
            </a:r>
            <a:r>
              <a:rPr sz="1700" b="1" dirty="0">
                <a:solidFill>
                  <a:srgbClr val="6F2F9F"/>
                </a:solidFill>
                <a:latin typeface="Arial"/>
                <a:cs typeface="Arial"/>
              </a:rPr>
              <a:t>are</a:t>
            </a:r>
            <a:r>
              <a:rPr sz="1700" b="1" spc="240" dirty="0">
                <a:solidFill>
                  <a:srgbClr val="6F2F9F"/>
                </a:solidFill>
                <a:latin typeface="Arial"/>
                <a:cs typeface="Arial"/>
              </a:rPr>
              <a:t> </a:t>
            </a:r>
            <a:r>
              <a:rPr sz="1700" b="1" dirty="0">
                <a:solidFill>
                  <a:srgbClr val="6F2F9F"/>
                </a:solidFill>
                <a:latin typeface="Arial"/>
                <a:cs typeface="Arial"/>
              </a:rPr>
              <a:t>mentioned</a:t>
            </a:r>
            <a:r>
              <a:rPr sz="1700" b="1" spc="229" dirty="0">
                <a:solidFill>
                  <a:srgbClr val="6F2F9F"/>
                </a:solidFill>
                <a:latin typeface="Arial"/>
                <a:cs typeface="Arial"/>
              </a:rPr>
              <a:t> </a:t>
            </a:r>
            <a:r>
              <a:rPr sz="1700" b="1" dirty="0">
                <a:solidFill>
                  <a:srgbClr val="6F2F9F"/>
                </a:solidFill>
                <a:latin typeface="Arial"/>
                <a:cs typeface="Arial"/>
              </a:rPr>
              <a:t>in</a:t>
            </a:r>
            <a:r>
              <a:rPr sz="1700" b="1" spc="225" dirty="0">
                <a:solidFill>
                  <a:srgbClr val="6F2F9F"/>
                </a:solidFill>
                <a:latin typeface="Arial"/>
                <a:cs typeface="Arial"/>
              </a:rPr>
              <a:t> </a:t>
            </a:r>
            <a:r>
              <a:rPr sz="1700" b="1" dirty="0">
                <a:solidFill>
                  <a:srgbClr val="6F2F9F"/>
                </a:solidFill>
                <a:latin typeface="Arial"/>
                <a:cs typeface="Arial"/>
              </a:rPr>
              <a:t>treatment</a:t>
            </a:r>
            <a:r>
              <a:rPr sz="1700" b="1" spc="235" dirty="0">
                <a:solidFill>
                  <a:srgbClr val="6F2F9F"/>
                </a:solidFill>
                <a:latin typeface="Arial"/>
                <a:cs typeface="Arial"/>
              </a:rPr>
              <a:t> </a:t>
            </a:r>
            <a:r>
              <a:rPr sz="1700" b="1" dirty="0">
                <a:solidFill>
                  <a:srgbClr val="6F2F9F"/>
                </a:solidFill>
                <a:latin typeface="Arial"/>
                <a:cs typeface="Arial"/>
              </a:rPr>
              <a:t>session</a:t>
            </a:r>
            <a:r>
              <a:rPr sz="1700" b="1" spc="245" dirty="0">
                <a:solidFill>
                  <a:srgbClr val="6F2F9F"/>
                </a:solidFill>
                <a:latin typeface="Arial"/>
                <a:cs typeface="Arial"/>
              </a:rPr>
              <a:t> </a:t>
            </a:r>
            <a:r>
              <a:rPr sz="1700" b="1" spc="-25" dirty="0">
                <a:solidFill>
                  <a:srgbClr val="6F2F9F"/>
                </a:solidFill>
                <a:latin typeface="Arial"/>
                <a:cs typeface="Arial"/>
              </a:rPr>
              <a:t>in </a:t>
            </a:r>
            <a:r>
              <a:rPr sz="1700" b="1" spc="-10" dirty="0">
                <a:solidFill>
                  <a:srgbClr val="6F2F9F"/>
                </a:solidFill>
                <a:latin typeface="Arial"/>
                <a:cs typeface="Arial"/>
              </a:rPr>
              <a:t>details</a:t>
            </a:r>
            <a:endParaRPr sz="1700">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8189" y="133642"/>
            <a:ext cx="10175875" cy="1111885"/>
          </a:xfrm>
          <a:prstGeom prst="rect">
            <a:avLst/>
          </a:prstGeom>
          <a:solidFill>
            <a:srgbClr val="6F2F9F"/>
          </a:solidFill>
        </p:spPr>
        <p:txBody>
          <a:bodyPr vert="horz" wrap="square" lIns="0" tIns="241935" rIns="0" bIns="0" rtlCol="0">
            <a:spAutoFit/>
          </a:bodyPr>
          <a:lstStyle/>
          <a:p>
            <a:pPr algn="ctr">
              <a:lnSpc>
                <a:spcPct val="100000"/>
              </a:lnSpc>
              <a:spcBef>
                <a:spcPts val="1905"/>
              </a:spcBef>
            </a:pPr>
            <a:r>
              <a:rPr sz="3600" spc="-40" dirty="0">
                <a:solidFill>
                  <a:srgbClr val="FFFFFF"/>
                </a:solidFill>
              </a:rPr>
              <a:t>Pre-</a:t>
            </a:r>
            <a:r>
              <a:rPr sz="3600" dirty="0">
                <a:solidFill>
                  <a:srgbClr val="FFFFFF"/>
                </a:solidFill>
              </a:rPr>
              <a:t>treatment</a:t>
            </a:r>
            <a:r>
              <a:rPr sz="3600" spc="-65" dirty="0">
                <a:solidFill>
                  <a:srgbClr val="FFFFFF"/>
                </a:solidFill>
              </a:rPr>
              <a:t> </a:t>
            </a:r>
            <a:r>
              <a:rPr sz="3600" spc="-10" dirty="0">
                <a:solidFill>
                  <a:srgbClr val="FFFFFF"/>
                </a:solidFill>
              </a:rPr>
              <a:t>evaluation</a:t>
            </a:r>
            <a:endParaRPr sz="3600"/>
          </a:p>
        </p:txBody>
      </p:sp>
      <p:sp>
        <p:nvSpPr>
          <p:cNvPr id="3" name="object 3"/>
          <p:cNvSpPr txBox="1"/>
          <p:nvPr/>
        </p:nvSpPr>
        <p:spPr>
          <a:xfrm>
            <a:off x="989787" y="1336039"/>
            <a:ext cx="10069830" cy="605155"/>
          </a:xfrm>
          <a:prstGeom prst="rect">
            <a:avLst/>
          </a:prstGeom>
        </p:spPr>
        <p:txBody>
          <a:bodyPr vert="horz" wrap="square" lIns="0" tIns="47625" rIns="0" bIns="0" rtlCol="0">
            <a:spAutoFit/>
          </a:bodyPr>
          <a:lstStyle/>
          <a:p>
            <a:pPr marL="12700" marR="5080">
              <a:lnSpc>
                <a:spcPts val="2160"/>
              </a:lnSpc>
              <a:spcBef>
                <a:spcPts val="375"/>
              </a:spcBef>
            </a:pPr>
            <a:r>
              <a:rPr sz="2000" dirty="0">
                <a:latin typeface="Cambria"/>
                <a:cs typeface="Cambria"/>
              </a:rPr>
              <a:t>All</a:t>
            </a:r>
            <a:r>
              <a:rPr sz="2000" spc="-35" dirty="0">
                <a:latin typeface="Cambria"/>
                <a:cs typeface="Cambria"/>
              </a:rPr>
              <a:t> </a:t>
            </a:r>
            <a:r>
              <a:rPr sz="2000" spc="-10" dirty="0">
                <a:latin typeface="Cambria"/>
                <a:cs typeface="Cambria"/>
              </a:rPr>
              <a:t>MDR/RR-</a:t>
            </a:r>
            <a:r>
              <a:rPr sz="2000" dirty="0">
                <a:latin typeface="Cambria"/>
                <a:cs typeface="Cambria"/>
              </a:rPr>
              <a:t>TB</a:t>
            </a:r>
            <a:r>
              <a:rPr sz="2000" spc="-60" dirty="0">
                <a:latin typeface="Cambria"/>
                <a:cs typeface="Cambria"/>
              </a:rPr>
              <a:t> </a:t>
            </a:r>
            <a:r>
              <a:rPr sz="2000" dirty="0">
                <a:latin typeface="Cambria"/>
                <a:cs typeface="Cambria"/>
              </a:rPr>
              <a:t>patients</a:t>
            </a:r>
            <a:r>
              <a:rPr sz="2000" spc="-45" dirty="0">
                <a:latin typeface="Cambria"/>
                <a:cs typeface="Cambria"/>
              </a:rPr>
              <a:t> </a:t>
            </a:r>
            <a:r>
              <a:rPr sz="2000" dirty="0">
                <a:latin typeface="Cambria"/>
                <a:cs typeface="Cambria"/>
              </a:rPr>
              <a:t>would</a:t>
            </a:r>
            <a:r>
              <a:rPr sz="2000" spc="-40" dirty="0">
                <a:latin typeface="Cambria"/>
                <a:cs typeface="Cambria"/>
              </a:rPr>
              <a:t> </a:t>
            </a:r>
            <a:r>
              <a:rPr sz="2000" dirty="0">
                <a:latin typeface="Cambria"/>
                <a:cs typeface="Cambria"/>
              </a:rPr>
              <a:t>be</a:t>
            </a:r>
            <a:r>
              <a:rPr sz="2000" spc="-15" dirty="0">
                <a:latin typeface="Cambria"/>
                <a:cs typeface="Cambria"/>
              </a:rPr>
              <a:t> </a:t>
            </a:r>
            <a:r>
              <a:rPr sz="2000" dirty="0">
                <a:latin typeface="Cambria"/>
                <a:cs typeface="Cambria"/>
              </a:rPr>
              <a:t>subjected</a:t>
            </a:r>
            <a:r>
              <a:rPr sz="2000" spc="-30" dirty="0">
                <a:latin typeface="Cambria"/>
                <a:cs typeface="Cambria"/>
              </a:rPr>
              <a:t> </a:t>
            </a:r>
            <a:r>
              <a:rPr sz="2000" dirty="0">
                <a:latin typeface="Cambria"/>
                <a:cs typeface="Cambria"/>
              </a:rPr>
              <a:t>to</a:t>
            </a:r>
            <a:r>
              <a:rPr sz="2000" spc="-40" dirty="0">
                <a:latin typeface="Cambria"/>
                <a:cs typeface="Cambria"/>
              </a:rPr>
              <a:t> </a:t>
            </a:r>
            <a:r>
              <a:rPr sz="2000" dirty="0">
                <a:latin typeface="Cambria"/>
                <a:cs typeface="Cambria"/>
              </a:rPr>
              <a:t>a</a:t>
            </a:r>
            <a:r>
              <a:rPr sz="2000" spc="-35" dirty="0">
                <a:latin typeface="Cambria"/>
                <a:cs typeface="Cambria"/>
              </a:rPr>
              <a:t> </a:t>
            </a:r>
            <a:r>
              <a:rPr sz="2000" dirty="0">
                <a:latin typeface="Cambria"/>
                <a:cs typeface="Cambria"/>
              </a:rPr>
              <a:t>thorough</a:t>
            </a:r>
            <a:r>
              <a:rPr sz="2000" spc="-65" dirty="0">
                <a:latin typeface="Cambria"/>
                <a:cs typeface="Cambria"/>
              </a:rPr>
              <a:t> </a:t>
            </a:r>
            <a:r>
              <a:rPr sz="2000" spc="-10" dirty="0">
                <a:latin typeface="Cambria"/>
                <a:cs typeface="Cambria"/>
              </a:rPr>
              <a:t>pre-</a:t>
            </a:r>
            <a:r>
              <a:rPr sz="2000" dirty="0">
                <a:latin typeface="Cambria"/>
                <a:cs typeface="Cambria"/>
              </a:rPr>
              <a:t>treatment</a:t>
            </a:r>
            <a:r>
              <a:rPr sz="2000" spc="-50" dirty="0">
                <a:latin typeface="Cambria"/>
                <a:cs typeface="Cambria"/>
              </a:rPr>
              <a:t> </a:t>
            </a:r>
            <a:r>
              <a:rPr sz="2000" spc="-10" dirty="0">
                <a:latin typeface="Cambria"/>
                <a:cs typeface="Cambria"/>
              </a:rPr>
              <a:t>evaluation</a:t>
            </a:r>
            <a:r>
              <a:rPr sz="2000" spc="-50" dirty="0">
                <a:latin typeface="Cambria"/>
                <a:cs typeface="Cambria"/>
              </a:rPr>
              <a:t> </a:t>
            </a:r>
            <a:r>
              <a:rPr sz="2000" dirty="0">
                <a:latin typeface="Cambria"/>
                <a:cs typeface="Cambria"/>
              </a:rPr>
              <a:t>(PTE)</a:t>
            </a:r>
            <a:r>
              <a:rPr sz="2000" spc="-30" dirty="0">
                <a:latin typeface="Cambria"/>
                <a:cs typeface="Cambria"/>
              </a:rPr>
              <a:t> </a:t>
            </a:r>
            <a:r>
              <a:rPr sz="2000" spc="-25" dirty="0">
                <a:latin typeface="Cambria"/>
                <a:cs typeface="Cambria"/>
              </a:rPr>
              <a:t>at </a:t>
            </a:r>
            <a:r>
              <a:rPr sz="2000" dirty="0">
                <a:latin typeface="Cambria"/>
                <a:cs typeface="Cambria"/>
              </a:rPr>
              <a:t>the</a:t>
            </a:r>
            <a:r>
              <a:rPr sz="2000" spc="-25" dirty="0">
                <a:latin typeface="Cambria"/>
                <a:cs typeface="Cambria"/>
              </a:rPr>
              <a:t> </a:t>
            </a:r>
            <a:r>
              <a:rPr sz="2000" spc="-10" dirty="0">
                <a:latin typeface="Cambria"/>
                <a:cs typeface="Cambria"/>
              </a:rPr>
              <a:t>N/DDR-</a:t>
            </a:r>
            <a:r>
              <a:rPr sz="2000" dirty="0">
                <a:latin typeface="Cambria"/>
                <a:cs typeface="Cambria"/>
              </a:rPr>
              <a:t>TB</a:t>
            </a:r>
            <a:r>
              <a:rPr sz="2000" spc="-25" dirty="0">
                <a:latin typeface="Cambria"/>
                <a:cs typeface="Cambria"/>
              </a:rPr>
              <a:t> </a:t>
            </a:r>
            <a:r>
              <a:rPr sz="2000" dirty="0">
                <a:latin typeface="Cambria"/>
                <a:cs typeface="Cambria"/>
              </a:rPr>
              <a:t>centres</a:t>
            </a:r>
            <a:r>
              <a:rPr sz="2000" spc="-35" dirty="0">
                <a:latin typeface="Cambria"/>
                <a:cs typeface="Cambria"/>
              </a:rPr>
              <a:t> </a:t>
            </a:r>
            <a:r>
              <a:rPr sz="2000" dirty="0">
                <a:latin typeface="Cambria"/>
                <a:cs typeface="Cambria"/>
              </a:rPr>
              <a:t>as</a:t>
            </a:r>
            <a:r>
              <a:rPr sz="2000" spc="-5" dirty="0">
                <a:latin typeface="Cambria"/>
                <a:cs typeface="Cambria"/>
              </a:rPr>
              <a:t> </a:t>
            </a:r>
            <a:r>
              <a:rPr sz="2000" dirty="0">
                <a:latin typeface="Cambria"/>
                <a:cs typeface="Cambria"/>
              </a:rPr>
              <a:t>per</a:t>
            </a:r>
            <a:r>
              <a:rPr sz="2000" spc="-20" dirty="0">
                <a:latin typeface="Cambria"/>
                <a:cs typeface="Cambria"/>
              </a:rPr>
              <a:t> </a:t>
            </a:r>
            <a:r>
              <a:rPr sz="2000" dirty="0">
                <a:latin typeface="Cambria"/>
                <a:cs typeface="Cambria"/>
              </a:rPr>
              <a:t>table</a:t>
            </a:r>
            <a:r>
              <a:rPr sz="2000" spc="-15" dirty="0">
                <a:latin typeface="Cambria"/>
                <a:cs typeface="Cambria"/>
              </a:rPr>
              <a:t> </a:t>
            </a:r>
            <a:r>
              <a:rPr sz="2000" spc="-10" dirty="0">
                <a:latin typeface="Cambria"/>
                <a:cs typeface="Cambria"/>
              </a:rPr>
              <a:t>below.</a:t>
            </a:r>
            <a:endParaRPr sz="2000">
              <a:latin typeface="Cambria"/>
              <a:cs typeface="Cambria"/>
            </a:endParaRPr>
          </a:p>
        </p:txBody>
      </p:sp>
      <p:sp>
        <p:nvSpPr>
          <p:cNvPr id="4" name="object 4"/>
          <p:cNvSpPr txBox="1"/>
          <p:nvPr/>
        </p:nvSpPr>
        <p:spPr>
          <a:xfrm>
            <a:off x="633476" y="5840069"/>
            <a:ext cx="6323330" cy="239395"/>
          </a:xfrm>
          <a:prstGeom prst="rect">
            <a:avLst/>
          </a:prstGeom>
        </p:spPr>
        <p:txBody>
          <a:bodyPr vert="horz" wrap="square" lIns="0" tIns="12700" rIns="0" bIns="0" rtlCol="0">
            <a:spAutoFit/>
          </a:bodyPr>
          <a:lstStyle/>
          <a:p>
            <a:pPr marL="12700">
              <a:lnSpc>
                <a:spcPct val="100000"/>
              </a:lnSpc>
              <a:spcBef>
                <a:spcPts val="100"/>
              </a:spcBef>
            </a:pPr>
            <a:r>
              <a:rPr sz="1400" i="1" dirty="0">
                <a:latin typeface="Cambria"/>
                <a:cs typeface="Cambria"/>
              </a:rPr>
              <a:t>#</a:t>
            </a:r>
            <a:r>
              <a:rPr sz="1400" i="1" spc="345" dirty="0">
                <a:latin typeface="Cambria"/>
                <a:cs typeface="Cambria"/>
              </a:rPr>
              <a:t> </a:t>
            </a:r>
            <a:r>
              <a:rPr sz="1400" i="1" dirty="0">
                <a:latin typeface="Cambria"/>
                <a:cs typeface="Cambria"/>
              </a:rPr>
              <a:t>HBsAG</a:t>
            </a:r>
            <a:r>
              <a:rPr sz="1400" i="1" spc="-10" dirty="0">
                <a:latin typeface="Cambria"/>
                <a:cs typeface="Cambria"/>
              </a:rPr>
              <a:t> </a:t>
            </a:r>
            <a:r>
              <a:rPr sz="1400" i="1" dirty="0">
                <a:latin typeface="Cambria"/>
                <a:cs typeface="Cambria"/>
              </a:rPr>
              <a:t>and</a:t>
            </a:r>
            <a:r>
              <a:rPr sz="1400" i="1" spc="-30" dirty="0">
                <a:latin typeface="Cambria"/>
                <a:cs typeface="Cambria"/>
              </a:rPr>
              <a:t> </a:t>
            </a:r>
            <a:r>
              <a:rPr sz="1400" i="1" dirty="0">
                <a:latin typeface="Cambria"/>
                <a:cs typeface="Cambria"/>
              </a:rPr>
              <a:t>other</a:t>
            </a:r>
            <a:r>
              <a:rPr sz="1400" i="1" spc="-10" dirty="0">
                <a:latin typeface="Cambria"/>
                <a:cs typeface="Cambria"/>
              </a:rPr>
              <a:t> </a:t>
            </a:r>
            <a:r>
              <a:rPr sz="1400" i="1" dirty="0">
                <a:latin typeface="Cambria"/>
                <a:cs typeface="Cambria"/>
              </a:rPr>
              <a:t>viral</a:t>
            </a:r>
            <a:r>
              <a:rPr sz="1400" i="1" spc="-35" dirty="0">
                <a:latin typeface="Cambria"/>
                <a:cs typeface="Cambria"/>
              </a:rPr>
              <a:t> </a:t>
            </a:r>
            <a:r>
              <a:rPr sz="1400" i="1" spc="-10" dirty="0">
                <a:latin typeface="Cambria"/>
                <a:cs typeface="Cambria"/>
              </a:rPr>
              <a:t>markers </a:t>
            </a:r>
            <a:r>
              <a:rPr sz="1400" i="1" dirty="0">
                <a:latin typeface="Cambria"/>
                <a:cs typeface="Cambria"/>
              </a:rPr>
              <a:t>(Hepatitis</a:t>
            </a:r>
            <a:r>
              <a:rPr sz="1400" i="1" spc="-35" dirty="0">
                <a:latin typeface="Cambria"/>
                <a:cs typeface="Cambria"/>
              </a:rPr>
              <a:t> </a:t>
            </a:r>
            <a:r>
              <a:rPr sz="1400" i="1" dirty="0">
                <a:latin typeface="Cambria"/>
                <a:cs typeface="Cambria"/>
              </a:rPr>
              <a:t>A,</a:t>
            </a:r>
            <a:r>
              <a:rPr sz="1400" i="1" spc="-30" dirty="0">
                <a:latin typeface="Cambria"/>
                <a:cs typeface="Cambria"/>
              </a:rPr>
              <a:t> </a:t>
            </a:r>
            <a:r>
              <a:rPr sz="1400" i="1" dirty="0">
                <a:latin typeface="Cambria"/>
                <a:cs typeface="Cambria"/>
              </a:rPr>
              <a:t>C</a:t>
            </a:r>
            <a:r>
              <a:rPr sz="1400" i="1" spc="-25" dirty="0">
                <a:latin typeface="Cambria"/>
                <a:cs typeface="Cambria"/>
              </a:rPr>
              <a:t> </a:t>
            </a:r>
            <a:r>
              <a:rPr sz="1400" i="1" dirty="0">
                <a:latin typeface="Cambria"/>
                <a:cs typeface="Cambria"/>
              </a:rPr>
              <a:t>and</a:t>
            </a:r>
            <a:r>
              <a:rPr sz="1400" i="1" spc="-25" dirty="0">
                <a:latin typeface="Cambria"/>
                <a:cs typeface="Cambria"/>
              </a:rPr>
              <a:t> </a:t>
            </a:r>
            <a:r>
              <a:rPr sz="1400" i="1" dirty="0">
                <a:latin typeface="Cambria"/>
                <a:cs typeface="Cambria"/>
              </a:rPr>
              <a:t>E)</a:t>
            </a:r>
            <a:r>
              <a:rPr sz="1400" i="1" spc="5" dirty="0">
                <a:latin typeface="Cambria"/>
                <a:cs typeface="Cambria"/>
              </a:rPr>
              <a:t> </a:t>
            </a:r>
            <a:r>
              <a:rPr sz="1400" i="1" dirty="0">
                <a:latin typeface="Cambria"/>
                <a:cs typeface="Cambria"/>
              </a:rPr>
              <a:t>to</a:t>
            </a:r>
            <a:r>
              <a:rPr sz="1400" i="1" spc="-5" dirty="0">
                <a:latin typeface="Cambria"/>
                <a:cs typeface="Cambria"/>
              </a:rPr>
              <a:t> </a:t>
            </a:r>
            <a:r>
              <a:rPr sz="1400" i="1" dirty="0">
                <a:latin typeface="Cambria"/>
                <a:cs typeface="Cambria"/>
              </a:rPr>
              <a:t>be</a:t>
            </a:r>
            <a:r>
              <a:rPr sz="1400" i="1" spc="-30" dirty="0">
                <a:latin typeface="Cambria"/>
                <a:cs typeface="Cambria"/>
              </a:rPr>
              <a:t> </a:t>
            </a:r>
            <a:r>
              <a:rPr sz="1400" i="1" dirty="0">
                <a:latin typeface="Cambria"/>
                <a:cs typeface="Cambria"/>
              </a:rPr>
              <a:t>done</a:t>
            </a:r>
            <a:r>
              <a:rPr sz="1400" i="1" spc="-15" dirty="0">
                <a:latin typeface="Cambria"/>
                <a:cs typeface="Cambria"/>
              </a:rPr>
              <a:t> </a:t>
            </a:r>
            <a:r>
              <a:rPr sz="1400" i="1" dirty="0">
                <a:latin typeface="Cambria"/>
                <a:cs typeface="Cambria"/>
              </a:rPr>
              <a:t>in</a:t>
            </a:r>
            <a:r>
              <a:rPr sz="1400" i="1" spc="-35" dirty="0">
                <a:latin typeface="Cambria"/>
                <a:cs typeface="Cambria"/>
              </a:rPr>
              <a:t> </a:t>
            </a:r>
            <a:r>
              <a:rPr sz="1400" i="1" dirty="0">
                <a:latin typeface="Cambria"/>
                <a:cs typeface="Cambria"/>
              </a:rPr>
              <a:t>case</a:t>
            </a:r>
            <a:r>
              <a:rPr sz="1400" i="1" spc="-25" dirty="0">
                <a:latin typeface="Cambria"/>
                <a:cs typeface="Cambria"/>
              </a:rPr>
              <a:t> </a:t>
            </a:r>
            <a:r>
              <a:rPr sz="1400" i="1" dirty="0">
                <a:latin typeface="Cambria"/>
                <a:cs typeface="Cambria"/>
              </a:rPr>
              <a:t>of</a:t>
            </a:r>
            <a:r>
              <a:rPr sz="1400" i="1" spc="-5" dirty="0">
                <a:latin typeface="Cambria"/>
                <a:cs typeface="Cambria"/>
              </a:rPr>
              <a:t> </a:t>
            </a:r>
            <a:r>
              <a:rPr sz="1400" i="1" spc="-10" dirty="0">
                <a:latin typeface="Cambria"/>
                <a:cs typeface="Cambria"/>
              </a:rPr>
              <a:t>jaundice</a:t>
            </a:r>
            <a:endParaRPr sz="1400">
              <a:latin typeface="Cambria"/>
              <a:cs typeface="Cambria"/>
            </a:endParaRPr>
          </a:p>
        </p:txBody>
      </p:sp>
      <p:graphicFrame>
        <p:nvGraphicFramePr>
          <p:cNvPr id="5" name="object 5"/>
          <p:cNvGraphicFramePr>
            <a:graphicFrameLocks noGrp="1"/>
          </p:cNvGraphicFramePr>
          <p:nvPr/>
        </p:nvGraphicFramePr>
        <p:xfrm>
          <a:off x="904430" y="1981580"/>
          <a:ext cx="10520045" cy="3754754"/>
        </p:xfrm>
        <a:graphic>
          <a:graphicData uri="http://schemas.openxmlformats.org/drawingml/2006/table">
            <a:tbl>
              <a:tblPr firstRow="1" bandRow="1">
                <a:tableStyleId>{2D5ABB26-0587-4C30-8999-92F81FD0307C}</a:tableStyleId>
              </a:tblPr>
              <a:tblGrid>
                <a:gridCol w="5229860">
                  <a:extLst>
                    <a:ext uri="{9D8B030D-6E8A-4147-A177-3AD203B41FA5}">
                      <a16:colId xmlns:a16="http://schemas.microsoft.com/office/drawing/2014/main" val="20000"/>
                    </a:ext>
                  </a:extLst>
                </a:gridCol>
                <a:gridCol w="5290185">
                  <a:extLst>
                    <a:ext uri="{9D8B030D-6E8A-4147-A177-3AD203B41FA5}">
                      <a16:colId xmlns:a16="http://schemas.microsoft.com/office/drawing/2014/main" val="20001"/>
                    </a:ext>
                  </a:extLst>
                </a:gridCol>
              </a:tblGrid>
              <a:tr h="371475">
                <a:tc>
                  <a:txBody>
                    <a:bodyPr/>
                    <a:lstStyle/>
                    <a:p>
                      <a:pPr marL="91440">
                        <a:lnSpc>
                          <a:spcPct val="100000"/>
                        </a:lnSpc>
                        <a:spcBef>
                          <a:spcPts val="315"/>
                        </a:spcBef>
                      </a:pPr>
                      <a:r>
                        <a:rPr sz="1800" b="1" dirty="0">
                          <a:solidFill>
                            <a:srgbClr val="FFFFFF"/>
                          </a:solidFill>
                          <a:latin typeface="Calibri"/>
                          <a:cs typeface="Calibri"/>
                        </a:rPr>
                        <a:t>Clinical</a:t>
                      </a:r>
                      <a:r>
                        <a:rPr sz="1800" b="1" spc="-40" dirty="0">
                          <a:solidFill>
                            <a:srgbClr val="FFFFFF"/>
                          </a:solidFill>
                          <a:latin typeface="Calibri"/>
                          <a:cs typeface="Calibri"/>
                        </a:rPr>
                        <a:t> </a:t>
                      </a:r>
                      <a:r>
                        <a:rPr sz="1800" b="1" spc="-10" dirty="0">
                          <a:solidFill>
                            <a:srgbClr val="FFFFFF"/>
                          </a:solidFill>
                          <a:latin typeface="Calibri"/>
                          <a:cs typeface="Calibri"/>
                        </a:rPr>
                        <a:t>evaluation</a:t>
                      </a:r>
                      <a:endParaRPr sz="1800">
                        <a:latin typeface="Calibri"/>
                        <a:cs typeface="Calibri"/>
                      </a:endParaRPr>
                    </a:p>
                  </a:txBody>
                  <a:tcPr marL="0" marR="0" marT="40005" marB="0">
                    <a:lnL w="12700">
                      <a:solidFill>
                        <a:srgbClr val="EC7C30"/>
                      </a:solidFill>
                      <a:prstDash val="solid"/>
                    </a:lnL>
                    <a:solidFill>
                      <a:srgbClr val="EC7C30"/>
                    </a:solidFill>
                  </a:tcPr>
                </a:tc>
                <a:tc>
                  <a:txBody>
                    <a:bodyPr/>
                    <a:lstStyle/>
                    <a:p>
                      <a:pPr marL="121920">
                        <a:lnSpc>
                          <a:spcPct val="100000"/>
                        </a:lnSpc>
                        <a:spcBef>
                          <a:spcPts val="315"/>
                        </a:spcBef>
                      </a:pPr>
                      <a:r>
                        <a:rPr sz="1800" b="1" spc="-10" dirty="0">
                          <a:solidFill>
                            <a:srgbClr val="FFFFFF"/>
                          </a:solidFill>
                          <a:latin typeface="Calibri"/>
                          <a:cs typeface="Calibri"/>
                        </a:rPr>
                        <a:t>Laboratory-</a:t>
                      </a:r>
                      <a:r>
                        <a:rPr sz="1800" b="1" spc="-30" dirty="0">
                          <a:solidFill>
                            <a:srgbClr val="FFFFFF"/>
                          </a:solidFill>
                          <a:latin typeface="Calibri"/>
                          <a:cs typeface="Calibri"/>
                        </a:rPr>
                        <a:t> </a:t>
                      </a:r>
                      <a:r>
                        <a:rPr sz="1800" b="1" dirty="0">
                          <a:solidFill>
                            <a:srgbClr val="FFFFFF"/>
                          </a:solidFill>
                          <a:latin typeface="Calibri"/>
                          <a:cs typeface="Calibri"/>
                        </a:rPr>
                        <a:t>based</a:t>
                      </a:r>
                      <a:r>
                        <a:rPr sz="1800" b="1" spc="-25" dirty="0">
                          <a:solidFill>
                            <a:srgbClr val="FFFFFF"/>
                          </a:solidFill>
                          <a:latin typeface="Calibri"/>
                          <a:cs typeface="Calibri"/>
                        </a:rPr>
                        <a:t> </a:t>
                      </a:r>
                      <a:r>
                        <a:rPr sz="1800" b="1" spc="-10" dirty="0">
                          <a:solidFill>
                            <a:srgbClr val="FFFFFF"/>
                          </a:solidFill>
                          <a:latin typeface="Calibri"/>
                          <a:cs typeface="Calibri"/>
                        </a:rPr>
                        <a:t>evaluation</a:t>
                      </a:r>
                      <a:endParaRPr sz="1800">
                        <a:latin typeface="Calibri"/>
                        <a:cs typeface="Calibri"/>
                      </a:endParaRPr>
                    </a:p>
                  </a:txBody>
                  <a:tcPr marL="0" marR="0" marT="40005" marB="0">
                    <a:lnR w="12700">
                      <a:solidFill>
                        <a:srgbClr val="EC7C30"/>
                      </a:solidFill>
                      <a:prstDash val="solid"/>
                    </a:lnR>
                    <a:solidFill>
                      <a:srgbClr val="EC7C30"/>
                    </a:solidFill>
                  </a:tcPr>
                </a:tc>
                <a:extLst>
                  <a:ext uri="{0D108BD9-81ED-4DB2-BD59-A6C34878D82A}">
                    <a16:rowId xmlns:a16="http://schemas.microsoft.com/office/drawing/2014/main" val="10000"/>
                  </a:ext>
                </a:extLst>
              </a:tr>
              <a:tr h="3383279">
                <a:tc>
                  <a:txBody>
                    <a:bodyPr/>
                    <a:lstStyle/>
                    <a:p>
                      <a:pPr marL="377825" marR="114300" indent="-287020">
                        <a:lnSpc>
                          <a:spcPct val="100000"/>
                        </a:lnSpc>
                        <a:spcBef>
                          <a:spcPts val="245"/>
                        </a:spcBef>
                        <a:buFont typeface="Arial MT"/>
                        <a:buChar char="•"/>
                        <a:tabLst>
                          <a:tab pos="377825" algn="l"/>
                        </a:tabLst>
                      </a:pPr>
                      <a:r>
                        <a:rPr sz="1800" dirty="0">
                          <a:latin typeface="Calibri"/>
                          <a:cs typeface="Calibri"/>
                        </a:rPr>
                        <a:t>History</a:t>
                      </a:r>
                      <a:r>
                        <a:rPr sz="1800" spc="-60" dirty="0">
                          <a:latin typeface="Calibri"/>
                          <a:cs typeface="Calibri"/>
                        </a:rPr>
                        <a:t> </a:t>
                      </a:r>
                      <a:r>
                        <a:rPr sz="1800" dirty="0">
                          <a:latin typeface="Calibri"/>
                          <a:cs typeface="Calibri"/>
                        </a:rPr>
                        <a:t>and</a:t>
                      </a:r>
                      <a:r>
                        <a:rPr sz="1800" spc="-50" dirty="0">
                          <a:latin typeface="Calibri"/>
                          <a:cs typeface="Calibri"/>
                        </a:rPr>
                        <a:t> </a:t>
                      </a:r>
                      <a:r>
                        <a:rPr sz="1800" dirty="0">
                          <a:latin typeface="Calibri"/>
                          <a:cs typeface="Calibri"/>
                        </a:rPr>
                        <a:t>physical</a:t>
                      </a:r>
                      <a:r>
                        <a:rPr sz="1800" spc="-50" dirty="0">
                          <a:latin typeface="Calibri"/>
                          <a:cs typeface="Calibri"/>
                        </a:rPr>
                        <a:t> </a:t>
                      </a:r>
                      <a:r>
                        <a:rPr sz="1800" spc="-10" dirty="0">
                          <a:latin typeface="Calibri"/>
                          <a:cs typeface="Calibri"/>
                        </a:rPr>
                        <a:t>examination</a:t>
                      </a:r>
                      <a:r>
                        <a:rPr sz="1800" spc="-65" dirty="0">
                          <a:latin typeface="Calibri"/>
                          <a:cs typeface="Calibri"/>
                        </a:rPr>
                        <a:t> </a:t>
                      </a:r>
                      <a:r>
                        <a:rPr sz="1800" spc="-10" dirty="0">
                          <a:latin typeface="Calibri"/>
                          <a:cs typeface="Calibri"/>
                        </a:rPr>
                        <a:t>(including </a:t>
                      </a:r>
                      <a:r>
                        <a:rPr sz="1800" dirty="0">
                          <a:latin typeface="Calibri"/>
                          <a:cs typeface="Calibri"/>
                        </a:rPr>
                        <a:t>previous</a:t>
                      </a:r>
                      <a:r>
                        <a:rPr sz="1800" spc="-50" dirty="0">
                          <a:latin typeface="Calibri"/>
                          <a:cs typeface="Calibri"/>
                        </a:rPr>
                        <a:t> </a:t>
                      </a:r>
                      <a:r>
                        <a:rPr sz="1800" dirty="0">
                          <a:latin typeface="Calibri"/>
                          <a:cs typeface="Calibri"/>
                        </a:rPr>
                        <a:t>drug</a:t>
                      </a:r>
                      <a:r>
                        <a:rPr sz="1800" spc="-60" dirty="0">
                          <a:latin typeface="Calibri"/>
                          <a:cs typeface="Calibri"/>
                        </a:rPr>
                        <a:t> </a:t>
                      </a:r>
                      <a:r>
                        <a:rPr sz="1800" dirty="0">
                          <a:latin typeface="Calibri"/>
                          <a:cs typeface="Calibri"/>
                        </a:rPr>
                        <a:t>use,</a:t>
                      </a:r>
                      <a:r>
                        <a:rPr sz="1800" spc="-55" dirty="0">
                          <a:latin typeface="Calibri"/>
                          <a:cs typeface="Calibri"/>
                        </a:rPr>
                        <a:t> </a:t>
                      </a:r>
                      <a:r>
                        <a:rPr sz="1800" spc="-10" dirty="0">
                          <a:latin typeface="Calibri"/>
                          <a:cs typeface="Calibri"/>
                        </a:rPr>
                        <a:t>alcohol/substance</a:t>
                      </a:r>
                      <a:r>
                        <a:rPr sz="1800" spc="-35" dirty="0">
                          <a:latin typeface="Calibri"/>
                          <a:cs typeface="Calibri"/>
                        </a:rPr>
                        <a:t> </a:t>
                      </a:r>
                      <a:r>
                        <a:rPr sz="1800" dirty="0">
                          <a:latin typeface="Calibri"/>
                          <a:cs typeface="Calibri"/>
                        </a:rPr>
                        <a:t>abuse,</a:t>
                      </a:r>
                      <a:r>
                        <a:rPr sz="1800" spc="-55" dirty="0">
                          <a:latin typeface="Calibri"/>
                          <a:cs typeface="Calibri"/>
                        </a:rPr>
                        <a:t> </a:t>
                      </a:r>
                      <a:r>
                        <a:rPr sz="1800" spc="-10" dirty="0">
                          <a:latin typeface="Calibri"/>
                          <a:cs typeface="Calibri"/>
                        </a:rPr>
                        <a:t>family </a:t>
                      </a:r>
                      <a:r>
                        <a:rPr sz="1800" dirty="0">
                          <a:latin typeface="Calibri"/>
                          <a:cs typeface="Calibri"/>
                        </a:rPr>
                        <a:t>planning</a:t>
                      </a:r>
                      <a:r>
                        <a:rPr sz="1800" spc="-70" dirty="0">
                          <a:latin typeface="Calibri"/>
                          <a:cs typeface="Calibri"/>
                        </a:rPr>
                        <a:t> </a:t>
                      </a:r>
                      <a:r>
                        <a:rPr sz="1800" dirty="0">
                          <a:latin typeface="Calibri"/>
                          <a:cs typeface="Calibri"/>
                        </a:rPr>
                        <a:t>methods</a:t>
                      </a:r>
                      <a:r>
                        <a:rPr sz="1800" spc="-65" dirty="0">
                          <a:latin typeface="Calibri"/>
                          <a:cs typeface="Calibri"/>
                        </a:rPr>
                        <a:t> </a:t>
                      </a:r>
                      <a:r>
                        <a:rPr sz="1800" spc="-20" dirty="0">
                          <a:latin typeface="Calibri"/>
                          <a:cs typeface="Calibri"/>
                        </a:rPr>
                        <a:t>etc.)</a:t>
                      </a:r>
                      <a:endParaRPr sz="1800">
                        <a:latin typeface="Calibri"/>
                        <a:cs typeface="Calibri"/>
                      </a:endParaRPr>
                    </a:p>
                    <a:p>
                      <a:pPr marL="377825" marR="339090" indent="-287020">
                        <a:lnSpc>
                          <a:spcPct val="100000"/>
                        </a:lnSpc>
                        <a:buFont typeface="Arial MT"/>
                        <a:buChar char="•"/>
                        <a:tabLst>
                          <a:tab pos="377825" algn="l"/>
                        </a:tabLst>
                      </a:pPr>
                      <a:r>
                        <a:rPr sz="1800" dirty="0">
                          <a:latin typeface="Calibri"/>
                          <a:cs typeface="Calibri"/>
                        </a:rPr>
                        <a:t>Previous</a:t>
                      </a:r>
                      <a:r>
                        <a:rPr sz="1800" spc="-45" dirty="0">
                          <a:latin typeface="Calibri"/>
                          <a:cs typeface="Calibri"/>
                        </a:rPr>
                        <a:t> </a:t>
                      </a:r>
                      <a:r>
                        <a:rPr sz="1800" dirty="0">
                          <a:latin typeface="Calibri"/>
                          <a:cs typeface="Calibri"/>
                        </a:rPr>
                        <a:t>history</a:t>
                      </a:r>
                      <a:r>
                        <a:rPr sz="1800" spc="-65" dirty="0">
                          <a:latin typeface="Calibri"/>
                          <a:cs typeface="Calibri"/>
                        </a:rPr>
                        <a:t> </a:t>
                      </a:r>
                      <a:r>
                        <a:rPr sz="1800" dirty="0">
                          <a:latin typeface="Calibri"/>
                          <a:cs typeface="Calibri"/>
                        </a:rPr>
                        <a:t>of</a:t>
                      </a:r>
                      <a:r>
                        <a:rPr sz="1800" spc="-45" dirty="0">
                          <a:latin typeface="Calibri"/>
                          <a:cs typeface="Calibri"/>
                        </a:rPr>
                        <a:t> </a:t>
                      </a:r>
                      <a:r>
                        <a:rPr sz="1800" spc="-20" dirty="0">
                          <a:latin typeface="Calibri"/>
                          <a:cs typeface="Calibri"/>
                        </a:rPr>
                        <a:t>ATT</a:t>
                      </a:r>
                      <a:r>
                        <a:rPr sz="1800" spc="-55" dirty="0">
                          <a:latin typeface="Calibri"/>
                          <a:cs typeface="Calibri"/>
                        </a:rPr>
                        <a:t> </a:t>
                      </a:r>
                      <a:r>
                        <a:rPr sz="1800" spc="-10" dirty="0">
                          <a:latin typeface="Calibri"/>
                          <a:cs typeface="Calibri"/>
                        </a:rPr>
                        <a:t>taken,</a:t>
                      </a:r>
                      <a:r>
                        <a:rPr sz="1800" spc="-50" dirty="0">
                          <a:latin typeface="Calibri"/>
                          <a:cs typeface="Calibri"/>
                        </a:rPr>
                        <a:t> </a:t>
                      </a:r>
                      <a:r>
                        <a:rPr sz="1800" dirty="0">
                          <a:latin typeface="Calibri"/>
                          <a:cs typeface="Calibri"/>
                        </a:rPr>
                        <a:t>especially</a:t>
                      </a:r>
                      <a:r>
                        <a:rPr sz="1800" spc="-25" dirty="0">
                          <a:latin typeface="Calibri"/>
                          <a:cs typeface="Calibri"/>
                        </a:rPr>
                        <a:t> </a:t>
                      </a:r>
                      <a:r>
                        <a:rPr sz="1800" dirty="0">
                          <a:latin typeface="Calibri"/>
                          <a:cs typeface="Calibri"/>
                        </a:rPr>
                        <a:t>Bdq,</a:t>
                      </a:r>
                      <a:r>
                        <a:rPr sz="1800" spc="-55" dirty="0">
                          <a:latin typeface="Calibri"/>
                          <a:cs typeface="Calibri"/>
                        </a:rPr>
                        <a:t> </a:t>
                      </a:r>
                      <a:r>
                        <a:rPr sz="1800" spc="-25" dirty="0">
                          <a:latin typeface="Calibri"/>
                          <a:cs typeface="Calibri"/>
                        </a:rPr>
                        <a:t>Pa, </a:t>
                      </a:r>
                      <a:r>
                        <a:rPr sz="1800" dirty="0">
                          <a:latin typeface="Calibri"/>
                          <a:cs typeface="Calibri"/>
                        </a:rPr>
                        <a:t>Dlm</a:t>
                      </a:r>
                      <a:r>
                        <a:rPr sz="1800" spc="-20" dirty="0">
                          <a:latin typeface="Calibri"/>
                          <a:cs typeface="Calibri"/>
                        </a:rPr>
                        <a:t> </a:t>
                      </a:r>
                      <a:r>
                        <a:rPr sz="1800" spc="-25" dirty="0">
                          <a:latin typeface="Calibri"/>
                          <a:cs typeface="Calibri"/>
                        </a:rPr>
                        <a:t>and</a:t>
                      </a:r>
                      <a:endParaRPr sz="1800">
                        <a:latin typeface="Calibri"/>
                        <a:cs typeface="Calibri"/>
                      </a:endParaRPr>
                    </a:p>
                    <a:p>
                      <a:pPr marL="377825" indent="-286385">
                        <a:lnSpc>
                          <a:spcPct val="100000"/>
                        </a:lnSpc>
                        <a:buFont typeface="Arial MT"/>
                        <a:buChar char="•"/>
                        <a:tabLst>
                          <a:tab pos="377825" algn="l"/>
                        </a:tabLst>
                      </a:pPr>
                      <a:r>
                        <a:rPr sz="1800" dirty="0">
                          <a:latin typeface="Calibri"/>
                          <a:cs typeface="Calibri"/>
                        </a:rPr>
                        <a:t>Lzd</a:t>
                      </a:r>
                      <a:r>
                        <a:rPr sz="1800" spc="-40" dirty="0">
                          <a:latin typeface="Calibri"/>
                          <a:cs typeface="Calibri"/>
                        </a:rPr>
                        <a:t> </a:t>
                      </a:r>
                      <a:r>
                        <a:rPr sz="1800" dirty="0">
                          <a:latin typeface="Calibri"/>
                          <a:cs typeface="Calibri"/>
                        </a:rPr>
                        <a:t>(defined</a:t>
                      </a:r>
                      <a:r>
                        <a:rPr sz="1800" spc="-25" dirty="0">
                          <a:latin typeface="Calibri"/>
                          <a:cs typeface="Calibri"/>
                        </a:rPr>
                        <a:t> </a:t>
                      </a:r>
                      <a:r>
                        <a:rPr sz="1800" dirty="0">
                          <a:latin typeface="Calibri"/>
                          <a:cs typeface="Calibri"/>
                        </a:rPr>
                        <a:t>as</a:t>
                      </a:r>
                      <a:r>
                        <a:rPr sz="1800" spc="-55" dirty="0">
                          <a:latin typeface="Calibri"/>
                          <a:cs typeface="Calibri"/>
                        </a:rPr>
                        <a:t> </a:t>
                      </a:r>
                      <a:r>
                        <a:rPr sz="1800" dirty="0">
                          <a:latin typeface="Calibri"/>
                          <a:cs typeface="Calibri"/>
                        </a:rPr>
                        <a:t>more</a:t>
                      </a:r>
                      <a:r>
                        <a:rPr sz="1800" spc="-35" dirty="0">
                          <a:latin typeface="Calibri"/>
                          <a:cs typeface="Calibri"/>
                        </a:rPr>
                        <a:t> </a:t>
                      </a:r>
                      <a:r>
                        <a:rPr sz="1800" dirty="0">
                          <a:latin typeface="Calibri"/>
                          <a:cs typeface="Calibri"/>
                        </a:rPr>
                        <a:t>than</a:t>
                      </a:r>
                      <a:r>
                        <a:rPr sz="1800" spc="-50" dirty="0">
                          <a:latin typeface="Calibri"/>
                          <a:cs typeface="Calibri"/>
                        </a:rPr>
                        <a:t> </a:t>
                      </a:r>
                      <a:r>
                        <a:rPr sz="1800" dirty="0">
                          <a:latin typeface="Calibri"/>
                          <a:cs typeface="Calibri"/>
                        </a:rPr>
                        <a:t>one</a:t>
                      </a:r>
                      <a:r>
                        <a:rPr sz="1800" spc="-35" dirty="0">
                          <a:latin typeface="Calibri"/>
                          <a:cs typeface="Calibri"/>
                        </a:rPr>
                        <a:t> </a:t>
                      </a:r>
                      <a:r>
                        <a:rPr sz="1800" dirty="0">
                          <a:latin typeface="Calibri"/>
                          <a:cs typeface="Calibri"/>
                        </a:rPr>
                        <a:t>month</a:t>
                      </a:r>
                      <a:r>
                        <a:rPr sz="1800" spc="-50" dirty="0">
                          <a:latin typeface="Calibri"/>
                          <a:cs typeface="Calibri"/>
                        </a:rPr>
                        <a:t> </a:t>
                      </a:r>
                      <a:r>
                        <a:rPr sz="1800" spc="-10" dirty="0">
                          <a:latin typeface="Calibri"/>
                          <a:cs typeface="Calibri"/>
                        </a:rPr>
                        <a:t>exposure)</a:t>
                      </a:r>
                      <a:endParaRPr sz="1800">
                        <a:latin typeface="Calibri"/>
                        <a:cs typeface="Calibri"/>
                      </a:endParaRPr>
                    </a:p>
                    <a:p>
                      <a:pPr marL="377825" indent="-286385">
                        <a:lnSpc>
                          <a:spcPct val="100000"/>
                        </a:lnSpc>
                        <a:buFont typeface="Arial MT"/>
                        <a:buChar char="•"/>
                        <a:tabLst>
                          <a:tab pos="377825" algn="l"/>
                        </a:tabLst>
                      </a:pPr>
                      <a:r>
                        <a:rPr sz="1800" dirty="0">
                          <a:latin typeface="Calibri"/>
                          <a:cs typeface="Calibri"/>
                        </a:rPr>
                        <a:t>A</a:t>
                      </a:r>
                      <a:r>
                        <a:rPr sz="1800" spc="-45" dirty="0">
                          <a:latin typeface="Calibri"/>
                          <a:cs typeface="Calibri"/>
                        </a:rPr>
                        <a:t> </a:t>
                      </a:r>
                      <a:r>
                        <a:rPr sz="1800" dirty="0">
                          <a:latin typeface="Calibri"/>
                          <a:cs typeface="Calibri"/>
                        </a:rPr>
                        <a:t>thorough</a:t>
                      </a:r>
                      <a:r>
                        <a:rPr sz="1800" spc="-30" dirty="0">
                          <a:latin typeface="Calibri"/>
                          <a:cs typeface="Calibri"/>
                        </a:rPr>
                        <a:t> </a:t>
                      </a:r>
                      <a:r>
                        <a:rPr sz="1800" dirty="0">
                          <a:latin typeface="Calibri"/>
                          <a:cs typeface="Calibri"/>
                        </a:rPr>
                        <a:t>clinical</a:t>
                      </a:r>
                      <a:r>
                        <a:rPr sz="1800" spc="-25" dirty="0">
                          <a:latin typeface="Calibri"/>
                          <a:cs typeface="Calibri"/>
                        </a:rPr>
                        <a:t> </a:t>
                      </a:r>
                      <a:r>
                        <a:rPr sz="1800" spc="-10" dirty="0">
                          <a:latin typeface="Calibri"/>
                          <a:cs typeface="Calibri"/>
                        </a:rPr>
                        <a:t>examination</a:t>
                      </a:r>
                      <a:endParaRPr sz="1800">
                        <a:latin typeface="Calibri"/>
                        <a:cs typeface="Calibri"/>
                      </a:endParaRPr>
                    </a:p>
                    <a:p>
                      <a:pPr marL="377825" marR="262255" indent="-287020">
                        <a:lnSpc>
                          <a:spcPct val="100000"/>
                        </a:lnSpc>
                        <a:buFont typeface="Arial MT"/>
                        <a:buChar char="•"/>
                        <a:tabLst>
                          <a:tab pos="377825" algn="l"/>
                        </a:tabLst>
                      </a:pPr>
                      <a:r>
                        <a:rPr sz="1800" dirty="0">
                          <a:latin typeface="Calibri"/>
                          <a:cs typeface="Calibri"/>
                        </a:rPr>
                        <a:t>Assess</a:t>
                      </a:r>
                      <a:r>
                        <a:rPr sz="1800" spc="-90" dirty="0">
                          <a:latin typeface="Calibri"/>
                          <a:cs typeface="Calibri"/>
                        </a:rPr>
                        <a:t> </a:t>
                      </a:r>
                      <a:r>
                        <a:rPr sz="1800" dirty="0">
                          <a:latin typeface="Calibri"/>
                          <a:cs typeface="Calibri"/>
                        </a:rPr>
                        <a:t>nutritional</a:t>
                      </a:r>
                      <a:r>
                        <a:rPr sz="1800" spc="-45" dirty="0">
                          <a:latin typeface="Calibri"/>
                          <a:cs typeface="Calibri"/>
                        </a:rPr>
                        <a:t> </a:t>
                      </a:r>
                      <a:r>
                        <a:rPr sz="1800" dirty="0">
                          <a:latin typeface="Calibri"/>
                          <a:cs typeface="Calibri"/>
                        </a:rPr>
                        <a:t>status</a:t>
                      </a:r>
                      <a:r>
                        <a:rPr sz="1800" spc="-65" dirty="0">
                          <a:latin typeface="Calibri"/>
                          <a:cs typeface="Calibri"/>
                        </a:rPr>
                        <a:t> </a:t>
                      </a:r>
                      <a:r>
                        <a:rPr sz="1800" dirty="0">
                          <a:latin typeface="Calibri"/>
                          <a:cs typeface="Calibri"/>
                        </a:rPr>
                        <a:t>[Height</a:t>
                      </a:r>
                      <a:r>
                        <a:rPr sz="1800" spc="-65" dirty="0">
                          <a:latin typeface="Calibri"/>
                          <a:cs typeface="Calibri"/>
                        </a:rPr>
                        <a:t> </a:t>
                      </a:r>
                      <a:r>
                        <a:rPr sz="1800" dirty="0">
                          <a:latin typeface="Calibri"/>
                          <a:cs typeface="Calibri"/>
                        </a:rPr>
                        <a:t>(m),</a:t>
                      </a:r>
                      <a:r>
                        <a:rPr sz="1800" spc="-45" dirty="0">
                          <a:latin typeface="Calibri"/>
                          <a:cs typeface="Calibri"/>
                        </a:rPr>
                        <a:t> </a:t>
                      </a:r>
                      <a:r>
                        <a:rPr sz="1800" spc="-10" dirty="0">
                          <a:latin typeface="Calibri"/>
                          <a:cs typeface="Calibri"/>
                        </a:rPr>
                        <a:t>Weight</a:t>
                      </a:r>
                      <a:r>
                        <a:rPr sz="1800" spc="-65" dirty="0">
                          <a:latin typeface="Calibri"/>
                          <a:cs typeface="Calibri"/>
                        </a:rPr>
                        <a:t> </a:t>
                      </a:r>
                      <a:r>
                        <a:rPr sz="1800" spc="-10" dirty="0">
                          <a:latin typeface="Calibri"/>
                          <a:cs typeface="Calibri"/>
                        </a:rPr>
                        <a:t>(kg), </a:t>
                      </a:r>
                      <a:r>
                        <a:rPr sz="1800" spc="-20" dirty="0">
                          <a:latin typeface="Calibri"/>
                          <a:cs typeface="Calibri"/>
                        </a:rPr>
                        <a:t>BMI]</a:t>
                      </a:r>
                      <a:endParaRPr sz="1800">
                        <a:latin typeface="Calibri"/>
                        <a:cs typeface="Calibri"/>
                      </a:endParaRPr>
                    </a:p>
                    <a:p>
                      <a:pPr marL="377825" indent="-286385">
                        <a:lnSpc>
                          <a:spcPct val="100000"/>
                        </a:lnSpc>
                        <a:buFont typeface="Arial MT"/>
                        <a:buChar char="•"/>
                        <a:tabLst>
                          <a:tab pos="377825" algn="l"/>
                        </a:tabLst>
                      </a:pPr>
                      <a:r>
                        <a:rPr sz="1800" spc="-10" dirty="0">
                          <a:latin typeface="Calibri"/>
                          <a:cs typeface="Calibri"/>
                        </a:rPr>
                        <a:t>Neurological</a:t>
                      </a:r>
                      <a:r>
                        <a:rPr sz="1800" dirty="0">
                          <a:latin typeface="Calibri"/>
                          <a:cs typeface="Calibri"/>
                        </a:rPr>
                        <a:t> </a:t>
                      </a:r>
                      <a:r>
                        <a:rPr sz="1800" spc="-10" dirty="0">
                          <a:latin typeface="Calibri"/>
                          <a:cs typeface="Calibri"/>
                        </a:rPr>
                        <a:t>evaluation, </a:t>
                      </a:r>
                      <a:r>
                        <a:rPr sz="1800" dirty="0">
                          <a:latin typeface="Calibri"/>
                          <a:cs typeface="Calibri"/>
                        </a:rPr>
                        <a:t>if</a:t>
                      </a:r>
                      <a:r>
                        <a:rPr sz="1800" spc="-20" dirty="0">
                          <a:latin typeface="Calibri"/>
                          <a:cs typeface="Calibri"/>
                        </a:rPr>
                        <a:t> </a:t>
                      </a:r>
                      <a:r>
                        <a:rPr sz="1800" spc="-10" dirty="0">
                          <a:latin typeface="Calibri"/>
                          <a:cs typeface="Calibri"/>
                        </a:rPr>
                        <a:t>required</a:t>
                      </a:r>
                      <a:endParaRPr sz="1800">
                        <a:latin typeface="Calibri"/>
                        <a:cs typeface="Calibri"/>
                      </a:endParaRPr>
                    </a:p>
                    <a:p>
                      <a:pPr marL="377825" marR="424815" indent="-287020">
                        <a:lnSpc>
                          <a:spcPts val="2190"/>
                        </a:lnSpc>
                        <a:spcBef>
                          <a:spcPts val="50"/>
                        </a:spcBef>
                        <a:buFont typeface="Arial MT"/>
                        <a:buChar char="•"/>
                        <a:tabLst>
                          <a:tab pos="377825" algn="l"/>
                        </a:tabLst>
                      </a:pPr>
                      <a:r>
                        <a:rPr sz="1800" b="1" dirty="0">
                          <a:solidFill>
                            <a:srgbClr val="FF0000"/>
                          </a:solidFill>
                          <a:latin typeface="Calibri"/>
                          <a:cs typeface="Calibri"/>
                        </a:rPr>
                        <a:t>Ophthalmic</a:t>
                      </a:r>
                      <a:r>
                        <a:rPr sz="1800" b="1" spc="-40" dirty="0">
                          <a:solidFill>
                            <a:srgbClr val="FF0000"/>
                          </a:solidFill>
                          <a:latin typeface="Calibri"/>
                          <a:cs typeface="Calibri"/>
                        </a:rPr>
                        <a:t> </a:t>
                      </a:r>
                      <a:r>
                        <a:rPr sz="1800" b="1" spc="-10" dirty="0">
                          <a:solidFill>
                            <a:srgbClr val="FF0000"/>
                          </a:solidFill>
                          <a:latin typeface="Calibri"/>
                          <a:cs typeface="Calibri"/>
                        </a:rPr>
                        <a:t>evaluation,</a:t>
                      </a:r>
                      <a:r>
                        <a:rPr sz="1800" b="1" spc="-40" dirty="0">
                          <a:solidFill>
                            <a:srgbClr val="FF0000"/>
                          </a:solidFill>
                          <a:latin typeface="Calibri"/>
                          <a:cs typeface="Calibri"/>
                        </a:rPr>
                        <a:t> </a:t>
                      </a:r>
                      <a:r>
                        <a:rPr sz="1800" b="1" dirty="0">
                          <a:solidFill>
                            <a:srgbClr val="FF0000"/>
                          </a:solidFill>
                          <a:latin typeface="Calibri"/>
                          <a:cs typeface="Calibri"/>
                        </a:rPr>
                        <a:t>visual</a:t>
                      </a:r>
                      <a:r>
                        <a:rPr sz="1800" b="1" spc="-35" dirty="0">
                          <a:solidFill>
                            <a:srgbClr val="FF0000"/>
                          </a:solidFill>
                          <a:latin typeface="Calibri"/>
                          <a:cs typeface="Calibri"/>
                        </a:rPr>
                        <a:t> </a:t>
                      </a:r>
                      <a:r>
                        <a:rPr sz="1800" b="1" spc="-10" dirty="0">
                          <a:solidFill>
                            <a:srgbClr val="FF0000"/>
                          </a:solidFill>
                          <a:latin typeface="Calibri"/>
                          <a:cs typeface="Calibri"/>
                        </a:rPr>
                        <a:t>acuity,</a:t>
                      </a:r>
                      <a:r>
                        <a:rPr sz="1800" b="1" spc="-25" dirty="0">
                          <a:solidFill>
                            <a:srgbClr val="FF0000"/>
                          </a:solidFill>
                          <a:latin typeface="Calibri"/>
                          <a:cs typeface="Calibri"/>
                        </a:rPr>
                        <a:t> </a:t>
                      </a:r>
                      <a:r>
                        <a:rPr sz="1800" b="1" dirty="0">
                          <a:solidFill>
                            <a:srgbClr val="FF0000"/>
                          </a:solidFill>
                          <a:latin typeface="Calibri"/>
                          <a:cs typeface="Calibri"/>
                        </a:rPr>
                        <a:t>and</a:t>
                      </a:r>
                      <a:r>
                        <a:rPr sz="1800" b="1" spc="-25" dirty="0">
                          <a:solidFill>
                            <a:srgbClr val="FF0000"/>
                          </a:solidFill>
                          <a:latin typeface="Calibri"/>
                          <a:cs typeface="Calibri"/>
                        </a:rPr>
                        <a:t> </a:t>
                      </a:r>
                      <a:r>
                        <a:rPr sz="1800" b="1" spc="-10" dirty="0">
                          <a:solidFill>
                            <a:srgbClr val="FF0000"/>
                          </a:solidFill>
                          <a:latin typeface="Calibri"/>
                          <a:cs typeface="Calibri"/>
                        </a:rPr>
                        <a:t>color </a:t>
                      </a:r>
                      <a:r>
                        <a:rPr sz="1800" b="1" dirty="0">
                          <a:solidFill>
                            <a:srgbClr val="FF0000"/>
                          </a:solidFill>
                          <a:latin typeface="Calibri"/>
                          <a:cs typeface="Calibri"/>
                        </a:rPr>
                        <a:t>vision</a:t>
                      </a:r>
                      <a:r>
                        <a:rPr sz="1800" b="1" spc="-40" dirty="0">
                          <a:solidFill>
                            <a:srgbClr val="FF0000"/>
                          </a:solidFill>
                          <a:latin typeface="Calibri"/>
                          <a:cs typeface="Calibri"/>
                        </a:rPr>
                        <a:t> </a:t>
                      </a:r>
                      <a:r>
                        <a:rPr sz="1800" b="1" spc="-20" dirty="0">
                          <a:solidFill>
                            <a:srgbClr val="FF0000"/>
                          </a:solidFill>
                          <a:latin typeface="Calibri"/>
                          <a:cs typeface="Calibri"/>
                        </a:rPr>
                        <a:t>test</a:t>
                      </a:r>
                      <a:endParaRPr sz="1800">
                        <a:latin typeface="Calibri"/>
                        <a:cs typeface="Calibri"/>
                      </a:endParaRPr>
                    </a:p>
                  </a:txBody>
                  <a:tcPr marL="0" marR="0" marT="31115" marB="0">
                    <a:lnL w="12700">
                      <a:solidFill>
                        <a:srgbClr val="EC7C30"/>
                      </a:solidFill>
                      <a:prstDash val="solid"/>
                    </a:lnL>
                    <a:lnB w="12700">
                      <a:solidFill>
                        <a:srgbClr val="EC7C30"/>
                      </a:solidFill>
                      <a:prstDash val="solid"/>
                    </a:lnB>
                    <a:solidFill>
                      <a:srgbClr val="FBEBE8"/>
                    </a:solidFill>
                  </a:tcPr>
                </a:tc>
                <a:tc>
                  <a:txBody>
                    <a:bodyPr/>
                    <a:lstStyle/>
                    <a:p>
                      <a:pPr marL="408940" indent="-287020">
                        <a:lnSpc>
                          <a:spcPct val="100000"/>
                        </a:lnSpc>
                        <a:spcBef>
                          <a:spcPts val="245"/>
                        </a:spcBef>
                        <a:buFont typeface="Arial MT"/>
                        <a:buChar char="•"/>
                        <a:tabLst>
                          <a:tab pos="408940" algn="l"/>
                        </a:tabLst>
                      </a:pPr>
                      <a:r>
                        <a:rPr sz="1800" dirty="0">
                          <a:latin typeface="Calibri"/>
                          <a:cs typeface="Calibri"/>
                        </a:rPr>
                        <a:t>Random</a:t>
                      </a:r>
                      <a:r>
                        <a:rPr sz="1800" spc="-55" dirty="0">
                          <a:latin typeface="Calibri"/>
                          <a:cs typeface="Calibri"/>
                        </a:rPr>
                        <a:t> </a:t>
                      </a:r>
                      <a:r>
                        <a:rPr sz="1800" dirty="0">
                          <a:latin typeface="Calibri"/>
                          <a:cs typeface="Calibri"/>
                        </a:rPr>
                        <a:t>blood</a:t>
                      </a:r>
                      <a:r>
                        <a:rPr sz="1800" spc="-55" dirty="0">
                          <a:latin typeface="Calibri"/>
                          <a:cs typeface="Calibri"/>
                        </a:rPr>
                        <a:t> </a:t>
                      </a:r>
                      <a:r>
                        <a:rPr sz="1800" dirty="0">
                          <a:latin typeface="Calibri"/>
                          <a:cs typeface="Calibri"/>
                        </a:rPr>
                        <a:t>sugar</a:t>
                      </a:r>
                      <a:r>
                        <a:rPr sz="1800" spc="-60" dirty="0">
                          <a:latin typeface="Calibri"/>
                          <a:cs typeface="Calibri"/>
                        </a:rPr>
                        <a:t> </a:t>
                      </a:r>
                      <a:r>
                        <a:rPr sz="1800" spc="-10" dirty="0">
                          <a:latin typeface="Calibri"/>
                          <a:cs typeface="Calibri"/>
                        </a:rPr>
                        <a:t>(RBS)</a:t>
                      </a:r>
                      <a:endParaRPr sz="1800">
                        <a:latin typeface="Calibri"/>
                        <a:cs typeface="Calibri"/>
                      </a:endParaRPr>
                    </a:p>
                    <a:p>
                      <a:pPr marL="408940" indent="-287020">
                        <a:lnSpc>
                          <a:spcPct val="100000"/>
                        </a:lnSpc>
                        <a:buFont typeface="Arial MT"/>
                        <a:buChar char="•"/>
                        <a:tabLst>
                          <a:tab pos="408940" algn="l"/>
                        </a:tabLst>
                      </a:pPr>
                      <a:r>
                        <a:rPr sz="1800" dirty="0">
                          <a:latin typeface="Calibri"/>
                          <a:cs typeface="Calibri"/>
                        </a:rPr>
                        <a:t>HIV</a:t>
                      </a:r>
                      <a:r>
                        <a:rPr sz="1800" spc="-55" dirty="0">
                          <a:latin typeface="Calibri"/>
                          <a:cs typeface="Calibri"/>
                        </a:rPr>
                        <a:t> </a:t>
                      </a:r>
                      <a:r>
                        <a:rPr sz="1800" dirty="0">
                          <a:latin typeface="Calibri"/>
                          <a:cs typeface="Calibri"/>
                        </a:rPr>
                        <a:t>testing</a:t>
                      </a:r>
                      <a:r>
                        <a:rPr sz="1800" spc="-45" dirty="0">
                          <a:latin typeface="Calibri"/>
                          <a:cs typeface="Calibri"/>
                        </a:rPr>
                        <a:t> </a:t>
                      </a:r>
                      <a:r>
                        <a:rPr sz="1800" spc="-10" dirty="0">
                          <a:latin typeface="Calibri"/>
                          <a:cs typeface="Calibri"/>
                        </a:rPr>
                        <a:t>following</a:t>
                      </a:r>
                      <a:r>
                        <a:rPr sz="1800" spc="-40" dirty="0">
                          <a:latin typeface="Calibri"/>
                          <a:cs typeface="Calibri"/>
                        </a:rPr>
                        <a:t> </a:t>
                      </a:r>
                      <a:r>
                        <a:rPr sz="1800" spc="-10" dirty="0">
                          <a:latin typeface="Calibri"/>
                          <a:cs typeface="Calibri"/>
                        </a:rPr>
                        <a:t>counselling</a:t>
                      </a:r>
                      <a:endParaRPr sz="1800">
                        <a:latin typeface="Calibri"/>
                        <a:cs typeface="Calibri"/>
                      </a:endParaRPr>
                    </a:p>
                    <a:p>
                      <a:pPr marL="408940" marR="695960" indent="-287020">
                        <a:lnSpc>
                          <a:spcPct val="100000"/>
                        </a:lnSpc>
                        <a:buFont typeface="Arial MT"/>
                        <a:buChar char="•"/>
                        <a:tabLst>
                          <a:tab pos="408940" algn="l"/>
                        </a:tabLst>
                      </a:pPr>
                      <a:r>
                        <a:rPr sz="1800" dirty="0">
                          <a:latin typeface="Calibri"/>
                          <a:cs typeface="Calibri"/>
                        </a:rPr>
                        <a:t>Complete</a:t>
                      </a:r>
                      <a:r>
                        <a:rPr sz="1800" spc="-55" dirty="0">
                          <a:latin typeface="Calibri"/>
                          <a:cs typeface="Calibri"/>
                        </a:rPr>
                        <a:t> </a:t>
                      </a:r>
                      <a:r>
                        <a:rPr sz="1800" dirty="0">
                          <a:latin typeface="Calibri"/>
                          <a:cs typeface="Calibri"/>
                        </a:rPr>
                        <a:t>blood</a:t>
                      </a:r>
                      <a:r>
                        <a:rPr sz="1800" spc="-65" dirty="0">
                          <a:latin typeface="Calibri"/>
                          <a:cs typeface="Calibri"/>
                        </a:rPr>
                        <a:t> </a:t>
                      </a:r>
                      <a:r>
                        <a:rPr sz="1800" dirty="0">
                          <a:latin typeface="Calibri"/>
                          <a:cs typeface="Calibri"/>
                        </a:rPr>
                        <a:t>count</a:t>
                      </a:r>
                      <a:r>
                        <a:rPr sz="1800" spc="-70" dirty="0">
                          <a:latin typeface="Calibri"/>
                          <a:cs typeface="Calibri"/>
                        </a:rPr>
                        <a:t> </a:t>
                      </a:r>
                      <a:r>
                        <a:rPr sz="1800" dirty="0">
                          <a:latin typeface="Calibri"/>
                          <a:cs typeface="Calibri"/>
                        </a:rPr>
                        <a:t>(Hb,</a:t>
                      </a:r>
                      <a:r>
                        <a:rPr sz="1800" spc="-45" dirty="0">
                          <a:latin typeface="Calibri"/>
                          <a:cs typeface="Calibri"/>
                        </a:rPr>
                        <a:t> </a:t>
                      </a:r>
                      <a:r>
                        <a:rPr sz="1800" dirty="0">
                          <a:latin typeface="Calibri"/>
                          <a:cs typeface="Calibri"/>
                        </a:rPr>
                        <a:t>TLC,</a:t>
                      </a:r>
                      <a:r>
                        <a:rPr sz="1800" spc="-60" dirty="0">
                          <a:latin typeface="Calibri"/>
                          <a:cs typeface="Calibri"/>
                        </a:rPr>
                        <a:t> </a:t>
                      </a:r>
                      <a:r>
                        <a:rPr sz="1800" dirty="0">
                          <a:latin typeface="Calibri"/>
                          <a:cs typeface="Calibri"/>
                        </a:rPr>
                        <a:t>DLC,</a:t>
                      </a:r>
                      <a:r>
                        <a:rPr sz="1800" spc="-50" dirty="0">
                          <a:latin typeface="Calibri"/>
                          <a:cs typeface="Calibri"/>
                        </a:rPr>
                        <a:t> </a:t>
                      </a:r>
                      <a:r>
                        <a:rPr sz="1800" spc="-10" dirty="0">
                          <a:latin typeface="Calibri"/>
                          <a:cs typeface="Calibri"/>
                        </a:rPr>
                        <a:t>platelet count)</a:t>
                      </a:r>
                      <a:endParaRPr sz="1800">
                        <a:latin typeface="Calibri"/>
                        <a:cs typeface="Calibri"/>
                      </a:endParaRPr>
                    </a:p>
                    <a:p>
                      <a:pPr marL="408940" indent="-287020">
                        <a:lnSpc>
                          <a:spcPct val="100000"/>
                        </a:lnSpc>
                        <a:buFont typeface="Arial MT"/>
                        <a:buChar char="•"/>
                        <a:tabLst>
                          <a:tab pos="408940" algn="l"/>
                        </a:tabLst>
                      </a:pPr>
                      <a:r>
                        <a:rPr sz="1800" dirty="0">
                          <a:latin typeface="Calibri"/>
                          <a:cs typeface="Calibri"/>
                        </a:rPr>
                        <a:t>Liver</a:t>
                      </a:r>
                      <a:r>
                        <a:rPr sz="1800" spc="-55" dirty="0">
                          <a:latin typeface="Calibri"/>
                          <a:cs typeface="Calibri"/>
                        </a:rPr>
                        <a:t> </a:t>
                      </a:r>
                      <a:r>
                        <a:rPr sz="1800" dirty="0">
                          <a:latin typeface="Calibri"/>
                          <a:cs typeface="Calibri"/>
                        </a:rPr>
                        <a:t>function</a:t>
                      </a:r>
                      <a:r>
                        <a:rPr sz="1800" spc="-50" dirty="0">
                          <a:latin typeface="Calibri"/>
                          <a:cs typeface="Calibri"/>
                        </a:rPr>
                        <a:t> </a:t>
                      </a:r>
                      <a:r>
                        <a:rPr sz="1800" spc="-10" dirty="0">
                          <a:latin typeface="Calibri"/>
                          <a:cs typeface="Calibri"/>
                        </a:rPr>
                        <a:t>tests#</a:t>
                      </a:r>
                      <a:endParaRPr sz="1800">
                        <a:latin typeface="Calibri"/>
                        <a:cs typeface="Calibri"/>
                      </a:endParaRPr>
                    </a:p>
                    <a:p>
                      <a:pPr marL="408940" indent="-287020">
                        <a:lnSpc>
                          <a:spcPct val="100000"/>
                        </a:lnSpc>
                        <a:buFont typeface="Arial MT"/>
                        <a:buChar char="•"/>
                        <a:tabLst>
                          <a:tab pos="408940" algn="l"/>
                        </a:tabLst>
                      </a:pPr>
                      <a:r>
                        <a:rPr sz="1800" dirty="0">
                          <a:latin typeface="Calibri"/>
                          <a:cs typeface="Calibri"/>
                        </a:rPr>
                        <a:t>Serum</a:t>
                      </a:r>
                      <a:r>
                        <a:rPr sz="1800" spc="-5" dirty="0">
                          <a:latin typeface="Calibri"/>
                          <a:cs typeface="Calibri"/>
                        </a:rPr>
                        <a:t> </a:t>
                      </a:r>
                      <a:r>
                        <a:rPr sz="1800" spc="-10" dirty="0">
                          <a:latin typeface="Calibri"/>
                          <a:cs typeface="Calibri"/>
                        </a:rPr>
                        <a:t>electrolytes</a:t>
                      </a:r>
                      <a:r>
                        <a:rPr sz="1800" spc="10" dirty="0">
                          <a:latin typeface="Calibri"/>
                          <a:cs typeface="Calibri"/>
                        </a:rPr>
                        <a:t> </a:t>
                      </a:r>
                      <a:r>
                        <a:rPr sz="1800" dirty="0">
                          <a:latin typeface="Calibri"/>
                          <a:cs typeface="Calibri"/>
                        </a:rPr>
                        <a:t>(Na, K, Mg, </a:t>
                      </a:r>
                      <a:r>
                        <a:rPr sz="1800" spc="-25" dirty="0">
                          <a:latin typeface="Calibri"/>
                          <a:cs typeface="Calibri"/>
                        </a:rPr>
                        <a:t>Ca)</a:t>
                      </a:r>
                      <a:endParaRPr sz="1800">
                        <a:latin typeface="Calibri"/>
                        <a:cs typeface="Calibri"/>
                      </a:endParaRPr>
                    </a:p>
                    <a:p>
                      <a:pPr marL="408940" marR="405130" indent="-287020">
                        <a:lnSpc>
                          <a:spcPct val="100000"/>
                        </a:lnSpc>
                        <a:buFont typeface="Arial MT"/>
                        <a:buChar char="•"/>
                        <a:tabLst>
                          <a:tab pos="408940" algn="l"/>
                        </a:tabLst>
                      </a:pPr>
                      <a:r>
                        <a:rPr sz="1800" dirty="0">
                          <a:latin typeface="Calibri"/>
                          <a:cs typeface="Calibri"/>
                        </a:rPr>
                        <a:t>Urine</a:t>
                      </a:r>
                      <a:r>
                        <a:rPr sz="1800" spc="-45" dirty="0">
                          <a:latin typeface="Calibri"/>
                          <a:cs typeface="Calibri"/>
                        </a:rPr>
                        <a:t> </a:t>
                      </a:r>
                      <a:r>
                        <a:rPr sz="1800" dirty="0">
                          <a:latin typeface="Calibri"/>
                          <a:cs typeface="Calibri"/>
                        </a:rPr>
                        <a:t>pregnancy</a:t>
                      </a:r>
                      <a:r>
                        <a:rPr sz="1800" spc="-50" dirty="0">
                          <a:latin typeface="Calibri"/>
                          <a:cs typeface="Calibri"/>
                        </a:rPr>
                        <a:t> </a:t>
                      </a:r>
                      <a:r>
                        <a:rPr sz="1800" dirty="0">
                          <a:latin typeface="Calibri"/>
                          <a:cs typeface="Calibri"/>
                        </a:rPr>
                        <a:t>test</a:t>
                      </a:r>
                      <a:r>
                        <a:rPr sz="1800" spc="-60" dirty="0">
                          <a:latin typeface="Calibri"/>
                          <a:cs typeface="Calibri"/>
                        </a:rPr>
                        <a:t> </a:t>
                      </a:r>
                      <a:r>
                        <a:rPr sz="1800" dirty="0">
                          <a:latin typeface="Calibri"/>
                          <a:cs typeface="Calibri"/>
                        </a:rPr>
                        <a:t>(in</a:t>
                      </a:r>
                      <a:r>
                        <a:rPr sz="1800" spc="-35" dirty="0">
                          <a:latin typeface="Calibri"/>
                          <a:cs typeface="Calibri"/>
                        </a:rPr>
                        <a:t> </a:t>
                      </a:r>
                      <a:r>
                        <a:rPr sz="1800" dirty="0">
                          <a:latin typeface="Calibri"/>
                          <a:cs typeface="Calibri"/>
                        </a:rPr>
                        <a:t>women</a:t>
                      </a:r>
                      <a:r>
                        <a:rPr sz="1800" spc="-60" dirty="0">
                          <a:latin typeface="Calibri"/>
                          <a:cs typeface="Calibri"/>
                        </a:rPr>
                        <a:t> </a:t>
                      </a:r>
                      <a:r>
                        <a:rPr sz="1800" dirty="0">
                          <a:latin typeface="Calibri"/>
                          <a:cs typeface="Calibri"/>
                        </a:rPr>
                        <a:t>of</a:t>
                      </a:r>
                      <a:r>
                        <a:rPr sz="1800" spc="-45" dirty="0">
                          <a:latin typeface="Calibri"/>
                          <a:cs typeface="Calibri"/>
                        </a:rPr>
                        <a:t> </a:t>
                      </a:r>
                      <a:r>
                        <a:rPr sz="1800" spc="-10" dirty="0">
                          <a:latin typeface="Calibri"/>
                          <a:cs typeface="Calibri"/>
                        </a:rPr>
                        <a:t>reproductive </a:t>
                      </a:r>
                      <a:r>
                        <a:rPr sz="1800" dirty="0">
                          <a:latin typeface="Calibri"/>
                          <a:cs typeface="Calibri"/>
                        </a:rPr>
                        <a:t>age</a:t>
                      </a:r>
                      <a:r>
                        <a:rPr sz="1800" spc="-35" dirty="0">
                          <a:latin typeface="Calibri"/>
                          <a:cs typeface="Calibri"/>
                        </a:rPr>
                        <a:t> </a:t>
                      </a:r>
                      <a:r>
                        <a:rPr sz="1800" spc="-10" dirty="0">
                          <a:latin typeface="Calibri"/>
                          <a:cs typeface="Calibri"/>
                        </a:rPr>
                        <a:t>group)</a:t>
                      </a:r>
                      <a:endParaRPr sz="1800">
                        <a:latin typeface="Calibri"/>
                        <a:cs typeface="Calibri"/>
                      </a:endParaRPr>
                    </a:p>
                    <a:p>
                      <a:pPr marL="408940" indent="-287020">
                        <a:lnSpc>
                          <a:spcPct val="100000"/>
                        </a:lnSpc>
                        <a:buFont typeface="Arial MT"/>
                        <a:buChar char="•"/>
                        <a:tabLst>
                          <a:tab pos="408940" algn="l"/>
                        </a:tabLst>
                      </a:pPr>
                      <a:r>
                        <a:rPr sz="1800" dirty="0">
                          <a:latin typeface="Calibri"/>
                          <a:cs typeface="Calibri"/>
                        </a:rPr>
                        <a:t>Chest</a:t>
                      </a:r>
                      <a:r>
                        <a:rPr sz="1800" spc="-45" dirty="0">
                          <a:latin typeface="Calibri"/>
                          <a:cs typeface="Calibri"/>
                        </a:rPr>
                        <a:t> </a:t>
                      </a:r>
                      <a:r>
                        <a:rPr sz="1800" spc="-10" dirty="0">
                          <a:latin typeface="Calibri"/>
                          <a:cs typeface="Calibri"/>
                        </a:rPr>
                        <a:t>X-</a:t>
                      </a:r>
                      <a:r>
                        <a:rPr sz="1800" spc="-25" dirty="0">
                          <a:latin typeface="Calibri"/>
                          <a:cs typeface="Calibri"/>
                        </a:rPr>
                        <a:t>ray</a:t>
                      </a:r>
                      <a:endParaRPr sz="1800">
                        <a:latin typeface="Calibri"/>
                        <a:cs typeface="Calibri"/>
                      </a:endParaRPr>
                    </a:p>
                    <a:p>
                      <a:pPr marL="408940" indent="-287020">
                        <a:lnSpc>
                          <a:spcPct val="100000"/>
                        </a:lnSpc>
                        <a:spcBef>
                          <a:spcPts val="25"/>
                        </a:spcBef>
                        <a:buFont typeface="Arial MT"/>
                        <a:buChar char="•"/>
                        <a:tabLst>
                          <a:tab pos="408940" algn="l"/>
                        </a:tabLst>
                      </a:pPr>
                      <a:r>
                        <a:rPr sz="1800" spc="-20" dirty="0">
                          <a:latin typeface="Calibri"/>
                          <a:cs typeface="Calibri"/>
                        </a:rPr>
                        <a:t>ECG.</a:t>
                      </a:r>
                      <a:endParaRPr sz="1800">
                        <a:latin typeface="Calibri"/>
                        <a:cs typeface="Calibri"/>
                      </a:endParaRPr>
                    </a:p>
                  </a:txBody>
                  <a:tcPr marL="0" marR="0" marT="31115" marB="0">
                    <a:lnR w="12700">
                      <a:solidFill>
                        <a:srgbClr val="EC7C30"/>
                      </a:solidFill>
                      <a:prstDash val="solid"/>
                    </a:lnR>
                    <a:lnB w="12700">
                      <a:solidFill>
                        <a:srgbClr val="EC7C30"/>
                      </a:solidFill>
                      <a:prstDash val="solid"/>
                    </a:lnB>
                    <a:solidFill>
                      <a:srgbClr val="FBEB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44780" rIns="0" bIns="0" rtlCol="0">
            <a:spAutoFit/>
          </a:bodyPr>
          <a:lstStyle/>
          <a:p>
            <a:pPr marL="1905" algn="ctr">
              <a:lnSpc>
                <a:spcPct val="100000"/>
              </a:lnSpc>
              <a:spcBef>
                <a:spcPts val="1140"/>
              </a:spcBef>
            </a:pPr>
            <a:r>
              <a:rPr sz="2800" spc="-30" dirty="0">
                <a:solidFill>
                  <a:srgbClr val="FFFFFF"/>
                </a:solidFill>
              </a:rPr>
              <a:t>Relative</a:t>
            </a:r>
            <a:r>
              <a:rPr sz="2800" spc="-85" dirty="0">
                <a:solidFill>
                  <a:srgbClr val="FFFFFF"/>
                </a:solidFill>
              </a:rPr>
              <a:t> </a:t>
            </a:r>
            <a:r>
              <a:rPr sz="2800" spc="-10" dirty="0">
                <a:solidFill>
                  <a:srgbClr val="FFFFFF"/>
                </a:solidFill>
              </a:rPr>
              <a:t>contraindications</a:t>
            </a:r>
            <a:r>
              <a:rPr sz="2800" spc="-80" dirty="0">
                <a:solidFill>
                  <a:srgbClr val="FFFFFF"/>
                </a:solidFill>
              </a:rPr>
              <a:t> </a:t>
            </a:r>
            <a:r>
              <a:rPr sz="2800" dirty="0">
                <a:solidFill>
                  <a:srgbClr val="FFFFFF"/>
                </a:solidFill>
              </a:rPr>
              <a:t>for</a:t>
            </a:r>
            <a:r>
              <a:rPr sz="2800" spc="-75" dirty="0">
                <a:solidFill>
                  <a:srgbClr val="FFFFFF"/>
                </a:solidFill>
              </a:rPr>
              <a:t> </a:t>
            </a:r>
            <a:r>
              <a:rPr sz="2800" spc="-10" dirty="0">
                <a:solidFill>
                  <a:srgbClr val="FFFFFF"/>
                </a:solidFill>
              </a:rPr>
              <a:t>BPaLM</a:t>
            </a:r>
            <a:endParaRPr sz="2800"/>
          </a:p>
        </p:txBody>
      </p:sp>
      <p:pic>
        <p:nvPicPr>
          <p:cNvPr id="3" name="object 3"/>
          <p:cNvPicPr/>
          <p:nvPr/>
        </p:nvPicPr>
        <p:blipFill>
          <a:blip r:embed="rId2" cstate="print"/>
          <a:stretch>
            <a:fillRect/>
          </a:stretch>
        </p:blipFill>
        <p:spPr>
          <a:xfrm>
            <a:off x="397257" y="1159893"/>
            <a:ext cx="11632180" cy="4749153"/>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0747" y="54559"/>
            <a:ext cx="10427335" cy="778510"/>
          </a:xfrm>
          <a:prstGeom prst="rect">
            <a:avLst/>
          </a:prstGeom>
          <a:solidFill>
            <a:srgbClr val="6F2F9F"/>
          </a:solidFill>
        </p:spPr>
        <p:txBody>
          <a:bodyPr vert="horz" wrap="square" lIns="0" tIns="144780" rIns="0" bIns="0" rtlCol="0">
            <a:spAutoFit/>
          </a:bodyPr>
          <a:lstStyle/>
          <a:p>
            <a:pPr marL="1905" algn="ctr">
              <a:lnSpc>
                <a:spcPct val="100000"/>
              </a:lnSpc>
              <a:spcBef>
                <a:spcPts val="1140"/>
              </a:spcBef>
            </a:pPr>
            <a:r>
              <a:rPr sz="2800" spc="-30" dirty="0">
                <a:solidFill>
                  <a:srgbClr val="FFFFFF"/>
                </a:solidFill>
              </a:rPr>
              <a:t>Relative</a:t>
            </a:r>
            <a:r>
              <a:rPr sz="2800" spc="-85" dirty="0">
                <a:solidFill>
                  <a:srgbClr val="FFFFFF"/>
                </a:solidFill>
              </a:rPr>
              <a:t> </a:t>
            </a:r>
            <a:r>
              <a:rPr sz="2800" spc="-10" dirty="0">
                <a:solidFill>
                  <a:srgbClr val="FFFFFF"/>
                </a:solidFill>
              </a:rPr>
              <a:t>contraindications</a:t>
            </a:r>
            <a:r>
              <a:rPr sz="2800" spc="-80" dirty="0">
                <a:solidFill>
                  <a:srgbClr val="FFFFFF"/>
                </a:solidFill>
              </a:rPr>
              <a:t> </a:t>
            </a:r>
            <a:r>
              <a:rPr sz="2800" dirty="0">
                <a:solidFill>
                  <a:srgbClr val="FFFFFF"/>
                </a:solidFill>
              </a:rPr>
              <a:t>for</a:t>
            </a:r>
            <a:r>
              <a:rPr sz="2800" spc="-75" dirty="0">
                <a:solidFill>
                  <a:srgbClr val="FFFFFF"/>
                </a:solidFill>
              </a:rPr>
              <a:t> </a:t>
            </a:r>
            <a:r>
              <a:rPr sz="2800" spc="-10" dirty="0">
                <a:solidFill>
                  <a:srgbClr val="FFFFFF"/>
                </a:solidFill>
              </a:rPr>
              <a:t>BPaLM</a:t>
            </a:r>
            <a:endParaRPr sz="2800"/>
          </a:p>
        </p:txBody>
      </p:sp>
      <p:pic>
        <p:nvPicPr>
          <p:cNvPr id="3" name="object 3"/>
          <p:cNvPicPr/>
          <p:nvPr/>
        </p:nvPicPr>
        <p:blipFill>
          <a:blip r:embed="rId2" cstate="print"/>
          <a:stretch>
            <a:fillRect/>
          </a:stretch>
        </p:blipFill>
        <p:spPr>
          <a:xfrm>
            <a:off x="613233" y="1201295"/>
            <a:ext cx="11260324" cy="4084696"/>
          </a:xfrm>
          <a:prstGeom prst="rect">
            <a:avLst/>
          </a:prstGeom>
        </p:spPr>
      </p:pic>
      <p:sp>
        <p:nvSpPr>
          <p:cNvPr id="4" name="object 4"/>
          <p:cNvSpPr txBox="1"/>
          <p:nvPr/>
        </p:nvSpPr>
        <p:spPr>
          <a:xfrm>
            <a:off x="326237" y="5550204"/>
            <a:ext cx="11384915" cy="756920"/>
          </a:xfrm>
          <a:prstGeom prst="rect">
            <a:avLst/>
          </a:prstGeom>
        </p:spPr>
        <p:txBody>
          <a:bodyPr vert="horz" wrap="square" lIns="0" tIns="12065" rIns="0" bIns="0" rtlCol="0">
            <a:spAutoFit/>
          </a:bodyPr>
          <a:lstStyle/>
          <a:p>
            <a:pPr marL="12700">
              <a:lnSpc>
                <a:spcPct val="100000"/>
              </a:lnSpc>
              <a:spcBef>
                <a:spcPts val="95"/>
              </a:spcBef>
            </a:pPr>
            <a:r>
              <a:rPr sz="1600" i="1" spc="-60" dirty="0">
                <a:latin typeface="Arial"/>
                <a:cs typeface="Arial"/>
              </a:rPr>
              <a:t>ALT:</a:t>
            </a:r>
            <a:r>
              <a:rPr sz="1600" i="1" spc="-55" dirty="0">
                <a:latin typeface="Arial"/>
                <a:cs typeface="Arial"/>
              </a:rPr>
              <a:t> </a:t>
            </a:r>
            <a:r>
              <a:rPr sz="1600" i="1" dirty="0">
                <a:latin typeface="Arial"/>
                <a:cs typeface="Arial"/>
              </a:rPr>
              <a:t>alanine</a:t>
            </a:r>
            <a:r>
              <a:rPr sz="1600" i="1" spc="-100" dirty="0">
                <a:latin typeface="Arial"/>
                <a:cs typeface="Arial"/>
              </a:rPr>
              <a:t> </a:t>
            </a:r>
            <a:r>
              <a:rPr sz="1600" i="1" spc="-10" dirty="0">
                <a:latin typeface="Arial"/>
                <a:cs typeface="Arial"/>
              </a:rPr>
              <a:t>transaminase;</a:t>
            </a:r>
            <a:r>
              <a:rPr sz="1600" i="1" spc="-100" dirty="0">
                <a:latin typeface="Arial"/>
                <a:cs typeface="Arial"/>
              </a:rPr>
              <a:t> </a:t>
            </a:r>
            <a:r>
              <a:rPr sz="1600" i="1" spc="-20" dirty="0">
                <a:latin typeface="Arial"/>
                <a:cs typeface="Arial"/>
              </a:rPr>
              <a:t>AST:</a:t>
            </a:r>
            <a:r>
              <a:rPr sz="1600" i="1" spc="-65" dirty="0">
                <a:latin typeface="Arial"/>
                <a:cs typeface="Arial"/>
              </a:rPr>
              <a:t> </a:t>
            </a:r>
            <a:r>
              <a:rPr sz="1600" i="1" dirty="0">
                <a:latin typeface="Arial"/>
                <a:cs typeface="Arial"/>
              </a:rPr>
              <a:t>aspartate</a:t>
            </a:r>
            <a:r>
              <a:rPr sz="1600" i="1" spc="-55" dirty="0">
                <a:latin typeface="Arial"/>
                <a:cs typeface="Arial"/>
              </a:rPr>
              <a:t> </a:t>
            </a:r>
            <a:r>
              <a:rPr sz="1600" i="1" dirty="0">
                <a:latin typeface="Arial"/>
                <a:cs typeface="Arial"/>
              </a:rPr>
              <a:t>transaminase;</a:t>
            </a:r>
            <a:r>
              <a:rPr sz="1600" i="1" spc="-40" dirty="0">
                <a:latin typeface="Arial"/>
                <a:cs typeface="Arial"/>
              </a:rPr>
              <a:t> </a:t>
            </a:r>
            <a:r>
              <a:rPr sz="1600" i="1" dirty="0">
                <a:latin typeface="Arial"/>
                <a:cs typeface="Arial"/>
              </a:rPr>
              <a:t>ULN:</a:t>
            </a:r>
            <a:r>
              <a:rPr sz="1600" i="1" spc="-55" dirty="0">
                <a:latin typeface="Arial"/>
                <a:cs typeface="Arial"/>
              </a:rPr>
              <a:t> </a:t>
            </a:r>
            <a:r>
              <a:rPr sz="1600" i="1" dirty="0">
                <a:latin typeface="Arial"/>
                <a:cs typeface="Arial"/>
              </a:rPr>
              <a:t>upper</a:t>
            </a:r>
            <a:r>
              <a:rPr sz="1600" i="1" spc="-60" dirty="0">
                <a:latin typeface="Arial"/>
                <a:cs typeface="Arial"/>
              </a:rPr>
              <a:t> </a:t>
            </a:r>
            <a:r>
              <a:rPr sz="1600" i="1" dirty="0">
                <a:latin typeface="Arial"/>
                <a:cs typeface="Arial"/>
              </a:rPr>
              <a:t>limits</a:t>
            </a:r>
            <a:r>
              <a:rPr sz="1600" i="1" spc="-70" dirty="0">
                <a:latin typeface="Arial"/>
                <a:cs typeface="Arial"/>
              </a:rPr>
              <a:t> </a:t>
            </a:r>
            <a:r>
              <a:rPr sz="1600" i="1" dirty="0">
                <a:latin typeface="Arial"/>
                <a:cs typeface="Arial"/>
              </a:rPr>
              <a:t>of</a:t>
            </a:r>
            <a:r>
              <a:rPr sz="1600" i="1" spc="-55" dirty="0">
                <a:latin typeface="Arial"/>
                <a:cs typeface="Arial"/>
              </a:rPr>
              <a:t> </a:t>
            </a:r>
            <a:r>
              <a:rPr sz="1600" i="1" spc="-10" dirty="0">
                <a:latin typeface="Arial"/>
                <a:cs typeface="Arial"/>
              </a:rPr>
              <a:t>normal.</a:t>
            </a:r>
            <a:endParaRPr sz="1600">
              <a:latin typeface="Arial"/>
              <a:cs typeface="Arial"/>
            </a:endParaRPr>
          </a:p>
          <a:p>
            <a:pPr marL="12700">
              <a:lnSpc>
                <a:spcPct val="100000"/>
              </a:lnSpc>
            </a:pPr>
            <a:r>
              <a:rPr sz="1600" i="1" dirty="0">
                <a:latin typeface="Arial"/>
                <a:cs typeface="Arial"/>
              </a:rPr>
              <a:t>*</a:t>
            </a:r>
            <a:r>
              <a:rPr sz="1600" i="1" spc="260" dirty="0">
                <a:latin typeface="Arial"/>
                <a:cs typeface="Arial"/>
              </a:rPr>
              <a:t> </a:t>
            </a:r>
            <a:r>
              <a:rPr sz="1600" i="1" dirty="0">
                <a:latin typeface="Arial"/>
                <a:cs typeface="Arial"/>
              </a:rPr>
              <a:t>Exceptions</a:t>
            </a:r>
            <a:r>
              <a:rPr sz="1600" i="1" spc="5" dirty="0">
                <a:latin typeface="Arial"/>
                <a:cs typeface="Arial"/>
              </a:rPr>
              <a:t> </a:t>
            </a:r>
            <a:r>
              <a:rPr sz="1600" i="1" dirty="0">
                <a:latin typeface="Arial"/>
                <a:cs typeface="Arial"/>
              </a:rPr>
              <a:t>may</a:t>
            </a:r>
            <a:r>
              <a:rPr sz="1600" i="1" spc="35" dirty="0">
                <a:latin typeface="Arial"/>
                <a:cs typeface="Arial"/>
              </a:rPr>
              <a:t> </a:t>
            </a:r>
            <a:r>
              <a:rPr sz="1600" i="1" dirty="0">
                <a:latin typeface="Arial"/>
                <a:cs typeface="Arial"/>
              </a:rPr>
              <a:t>be</a:t>
            </a:r>
            <a:r>
              <a:rPr sz="1600" i="1" spc="15" dirty="0">
                <a:latin typeface="Arial"/>
                <a:cs typeface="Arial"/>
              </a:rPr>
              <a:t> </a:t>
            </a:r>
            <a:r>
              <a:rPr sz="1600" i="1" dirty="0">
                <a:latin typeface="Arial"/>
                <a:cs typeface="Arial"/>
              </a:rPr>
              <a:t>made</a:t>
            </a:r>
            <a:r>
              <a:rPr sz="1600" i="1" spc="25" dirty="0">
                <a:latin typeface="Arial"/>
                <a:cs typeface="Arial"/>
              </a:rPr>
              <a:t> </a:t>
            </a:r>
            <a:r>
              <a:rPr sz="1600" i="1" dirty="0">
                <a:latin typeface="Arial"/>
                <a:cs typeface="Arial"/>
              </a:rPr>
              <a:t>for</a:t>
            </a:r>
            <a:r>
              <a:rPr sz="1600" i="1" spc="35" dirty="0">
                <a:latin typeface="Arial"/>
                <a:cs typeface="Arial"/>
              </a:rPr>
              <a:t> </a:t>
            </a:r>
            <a:r>
              <a:rPr sz="1600" i="1" dirty="0">
                <a:latin typeface="Arial"/>
                <a:cs typeface="Arial"/>
              </a:rPr>
              <a:t>patients</a:t>
            </a:r>
            <a:r>
              <a:rPr sz="1600" i="1" spc="10" dirty="0">
                <a:latin typeface="Arial"/>
                <a:cs typeface="Arial"/>
              </a:rPr>
              <a:t> </a:t>
            </a:r>
            <a:r>
              <a:rPr sz="1600" i="1" dirty="0">
                <a:latin typeface="Arial"/>
                <a:cs typeface="Arial"/>
              </a:rPr>
              <a:t>that</a:t>
            </a:r>
            <a:r>
              <a:rPr sz="1600" i="1" spc="30" dirty="0">
                <a:latin typeface="Arial"/>
                <a:cs typeface="Arial"/>
              </a:rPr>
              <a:t> </a:t>
            </a:r>
            <a:r>
              <a:rPr sz="1600" i="1" dirty="0">
                <a:latin typeface="Arial"/>
                <a:cs typeface="Arial"/>
              </a:rPr>
              <a:t>have</a:t>
            </a:r>
            <a:r>
              <a:rPr sz="1600" i="1" spc="5" dirty="0">
                <a:latin typeface="Arial"/>
                <a:cs typeface="Arial"/>
              </a:rPr>
              <a:t> </a:t>
            </a:r>
            <a:r>
              <a:rPr sz="1600" i="1" dirty="0">
                <a:latin typeface="Arial"/>
                <a:cs typeface="Arial"/>
              </a:rPr>
              <a:t>received</a:t>
            </a:r>
            <a:r>
              <a:rPr sz="1600" i="1" spc="10" dirty="0">
                <a:latin typeface="Arial"/>
                <a:cs typeface="Arial"/>
              </a:rPr>
              <a:t> </a:t>
            </a:r>
            <a:r>
              <a:rPr sz="1600" i="1" dirty="0">
                <a:latin typeface="Arial"/>
                <a:cs typeface="Arial"/>
              </a:rPr>
              <a:t>three</a:t>
            </a:r>
            <a:r>
              <a:rPr sz="1600" i="1" spc="-20" dirty="0">
                <a:latin typeface="Arial"/>
                <a:cs typeface="Arial"/>
              </a:rPr>
              <a:t> </a:t>
            </a:r>
            <a:r>
              <a:rPr sz="1600" i="1" dirty="0">
                <a:latin typeface="Arial"/>
                <a:cs typeface="Arial"/>
              </a:rPr>
              <a:t>days</a:t>
            </a:r>
            <a:r>
              <a:rPr sz="1600" i="1" spc="10" dirty="0">
                <a:latin typeface="Arial"/>
                <a:cs typeface="Arial"/>
              </a:rPr>
              <a:t> </a:t>
            </a:r>
            <a:r>
              <a:rPr sz="1600" i="1" dirty="0">
                <a:latin typeface="Arial"/>
                <a:cs typeface="Arial"/>
              </a:rPr>
              <a:t>or</a:t>
            </a:r>
            <a:r>
              <a:rPr sz="1600" i="1" spc="30" dirty="0">
                <a:latin typeface="Arial"/>
                <a:cs typeface="Arial"/>
              </a:rPr>
              <a:t> </a:t>
            </a:r>
            <a:r>
              <a:rPr sz="1600" i="1" dirty="0">
                <a:latin typeface="Arial"/>
                <a:cs typeface="Arial"/>
              </a:rPr>
              <a:t>less of</a:t>
            </a:r>
            <a:r>
              <a:rPr sz="1600" i="1" spc="20" dirty="0">
                <a:latin typeface="Arial"/>
                <a:cs typeface="Arial"/>
              </a:rPr>
              <a:t> </a:t>
            </a:r>
            <a:r>
              <a:rPr sz="1600" i="1" dirty="0">
                <a:latin typeface="Arial"/>
                <a:cs typeface="Arial"/>
              </a:rPr>
              <a:t>one</a:t>
            </a:r>
            <a:r>
              <a:rPr sz="1600" i="1" spc="15" dirty="0">
                <a:latin typeface="Arial"/>
                <a:cs typeface="Arial"/>
              </a:rPr>
              <a:t> </a:t>
            </a:r>
            <a:r>
              <a:rPr sz="1600" i="1" dirty="0">
                <a:latin typeface="Arial"/>
                <a:cs typeface="Arial"/>
              </a:rPr>
              <a:t>of</a:t>
            </a:r>
            <a:r>
              <a:rPr sz="1600" i="1" spc="20" dirty="0">
                <a:latin typeface="Arial"/>
                <a:cs typeface="Arial"/>
              </a:rPr>
              <a:t> </a:t>
            </a:r>
            <a:r>
              <a:rPr sz="1600" i="1" dirty="0">
                <a:latin typeface="Arial"/>
                <a:cs typeface="Arial"/>
              </a:rPr>
              <a:t>these</a:t>
            </a:r>
            <a:r>
              <a:rPr sz="1600" i="1" spc="15" dirty="0">
                <a:latin typeface="Arial"/>
                <a:cs typeface="Arial"/>
              </a:rPr>
              <a:t> </a:t>
            </a:r>
            <a:r>
              <a:rPr sz="1600" i="1" dirty="0">
                <a:latin typeface="Arial"/>
                <a:cs typeface="Arial"/>
              </a:rPr>
              <a:t>drugs</a:t>
            </a:r>
            <a:r>
              <a:rPr sz="1600" i="1" spc="20" dirty="0">
                <a:latin typeface="Arial"/>
                <a:cs typeface="Arial"/>
              </a:rPr>
              <a:t> </a:t>
            </a:r>
            <a:r>
              <a:rPr sz="1600" i="1" dirty="0">
                <a:latin typeface="Arial"/>
                <a:cs typeface="Arial"/>
              </a:rPr>
              <a:t>or</a:t>
            </a:r>
            <a:r>
              <a:rPr sz="1600" i="1" spc="15" dirty="0">
                <a:latin typeface="Arial"/>
                <a:cs typeface="Arial"/>
              </a:rPr>
              <a:t> </a:t>
            </a:r>
            <a:r>
              <a:rPr sz="1600" i="1" dirty="0">
                <a:latin typeface="Arial"/>
                <a:cs typeface="Arial"/>
              </a:rPr>
              <a:t>substances</a:t>
            </a:r>
            <a:r>
              <a:rPr sz="1600" i="1" spc="5" dirty="0">
                <a:latin typeface="Arial"/>
                <a:cs typeface="Arial"/>
              </a:rPr>
              <a:t> </a:t>
            </a:r>
            <a:r>
              <a:rPr sz="1600" i="1" dirty="0">
                <a:latin typeface="Arial"/>
                <a:cs typeface="Arial"/>
              </a:rPr>
              <a:t>if</a:t>
            </a:r>
            <a:r>
              <a:rPr sz="1600" i="1" spc="20" dirty="0">
                <a:latin typeface="Arial"/>
                <a:cs typeface="Arial"/>
              </a:rPr>
              <a:t> </a:t>
            </a:r>
            <a:r>
              <a:rPr sz="1600" i="1" dirty="0">
                <a:latin typeface="Arial"/>
                <a:cs typeface="Arial"/>
              </a:rPr>
              <a:t>there</a:t>
            </a:r>
            <a:r>
              <a:rPr sz="1600" i="1" spc="25" dirty="0">
                <a:latin typeface="Arial"/>
                <a:cs typeface="Arial"/>
              </a:rPr>
              <a:t> </a:t>
            </a:r>
            <a:r>
              <a:rPr sz="1600" i="1" spc="-25" dirty="0">
                <a:latin typeface="Arial"/>
                <a:cs typeface="Arial"/>
              </a:rPr>
              <a:t>has</a:t>
            </a:r>
            <a:endParaRPr sz="1600">
              <a:latin typeface="Arial"/>
              <a:cs typeface="Arial"/>
            </a:endParaRPr>
          </a:p>
          <a:p>
            <a:pPr marL="12700">
              <a:lnSpc>
                <a:spcPct val="100000"/>
              </a:lnSpc>
            </a:pPr>
            <a:r>
              <a:rPr sz="1600" i="1" dirty="0">
                <a:latin typeface="Arial"/>
                <a:cs typeface="Arial"/>
              </a:rPr>
              <a:t>been</a:t>
            </a:r>
            <a:r>
              <a:rPr sz="1600" i="1" spc="10" dirty="0">
                <a:latin typeface="Arial"/>
                <a:cs typeface="Arial"/>
              </a:rPr>
              <a:t> </a:t>
            </a:r>
            <a:r>
              <a:rPr sz="1600" i="1" dirty="0">
                <a:latin typeface="Arial"/>
                <a:cs typeface="Arial"/>
              </a:rPr>
              <a:t>a</a:t>
            </a:r>
            <a:r>
              <a:rPr sz="1600" i="1" spc="-110" dirty="0">
                <a:latin typeface="Arial"/>
                <a:cs typeface="Arial"/>
              </a:rPr>
              <a:t> </a:t>
            </a:r>
            <a:r>
              <a:rPr sz="1600" i="1" spc="-10" dirty="0">
                <a:latin typeface="Arial"/>
                <a:cs typeface="Arial"/>
              </a:rPr>
              <a:t>wash-</a:t>
            </a:r>
            <a:r>
              <a:rPr sz="1600" i="1" dirty="0">
                <a:latin typeface="Arial"/>
                <a:cs typeface="Arial"/>
              </a:rPr>
              <a:t>out</a:t>
            </a:r>
            <a:r>
              <a:rPr sz="1600" i="1" spc="-30" dirty="0">
                <a:latin typeface="Arial"/>
                <a:cs typeface="Arial"/>
              </a:rPr>
              <a:t> </a:t>
            </a:r>
            <a:r>
              <a:rPr sz="1600" i="1" dirty="0">
                <a:latin typeface="Arial"/>
                <a:cs typeface="Arial"/>
              </a:rPr>
              <a:t>period</a:t>
            </a:r>
            <a:r>
              <a:rPr sz="1600" i="1" spc="-35" dirty="0">
                <a:latin typeface="Arial"/>
                <a:cs typeface="Arial"/>
              </a:rPr>
              <a:t> </a:t>
            </a:r>
            <a:r>
              <a:rPr sz="1600" i="1" dirty="0">
                <a:latin typeface="Arial"/>
                <a:cs typeface="Arial"/>
              </a:rPr>
              <a:t>before</a:t>
            </a:r>
            <a:r>
              <a:rPr sz="1600" i="1" spc="-20" dirty="0">
                <a:latin typeface="Arial"/>
                <a:cs typeface="Arial"/>
              </a:rPr>
              <a:t> </a:t>
            </a:r>
            <a:r>
              <a:rPr sz="1600" i="1" dirty="0">
                <a:latin typeface="Arial"/>
                <a:cs typeface="Arial"/>
              </a:rPr>
              <a:t>administration</a:t>
            </a:r>
            <a:r>
              <a:rPr sz="1600" i="1" spc="-25" dirty="0">
                <a:latin typeface="Arial"/>
                <a:cs typeface="Arial"/>
              </a:rPr>
              <a:t> </a:t>
            </a:r>
            <a:r>
              <a:rPr sz="1600" i="1" dirty="0">
                <a:latin typeface="Arial"/>
                <a:cs typeface="Arial"/>
              </a:rPr>
              <a:t>of</a:t>
            </a:r>
            <a:r>
              <a:rPr sz="1600" i="1" spc="-25" dirty="0">
                <a:latin typeface="Arial"/>
                <a:cs typeface="Arial"/>
              </a:rPr>
              <a:t> </a:t>
            </a:r>
            <a:r>
              <a:rPr sz="1600" i="1" dirty="0">
                <a:latin typeface="Arial"/>
                <a:cs typeface="Arial"/>
              </a:rPr>
              <a:t>Bdq</a:t>
            </a:r>
            <a:r>
              <a:rPr sz="1600" i="1" spc="-35" dirty="0">
                <a:latin typeface="Arial"/>
                <a:cs typeface="Arial"/>
              </a:rPr>
              <a:t> </a:t>
            </a:r>
            <a:r>
              <a:rPr sz="1600" i="1" dirty="0">
                <a:latin typeface="Arial"/>
                <a:cs typeface="Arial"/>
              </a:rPr>
              <a:t>to</a:t>
            </a:r>
            <a:r>
              <a:rPr sz="1600" i="1" spc="-30" dirty="0">
                <a:latin typeface="Arial"/>
                <a:cs typeface="Arial"/>
              </a:rPr>
              <a:t> </a:t>
            </a:r>
            <a:r>
              <a:rPr sz="1600" i="1" dirty="0">
                <a:latin typeface="Arial"/>
                <a:cs typeface="Arial"/>
              </a:rPr>
              <a:t>at</a:t>
            </a:r>
            <a:r>
              <a:rPr sz="1600" i="1" spc="-25" dirty="0">
                <a:latin typeface="Arial"/>
                <a:cs typeface="Arial"/>
              </a:rPr>
              <a:t> </a:t>
            </a:r>
            <a:r>
              <a:rPr sz="1600" i="1" dirty="0">
                <a:latin typeface="Arial"/>
                <a:cs typeface="Arial"/>
              </a:rPr>
              <a:t>least</a:t>
            </a:r>
            <a:r>
              <a:rPr sz="1600" i="1" spc="-35" dirty="0">
                <a:latin typeface="Arial"/>
                <a:cs typeface="Arial"/>
              </a:rPr>
              <a:t> </a:t>
            </a:r>
            <a:r>
              <a:rPr sz="1600" i="1" dirty="0">
                <a:latin typeface="Arial"/>
                <a:cs typeface="Arial"/>
              </a:rPr>
              <a:t>five</a:t>
            </a:r>
            <a:r>
              <a:rPr sz="1600" i="1" spc="-25" dirty="0">
                <a:latin typeface="Arial"/>
                <a:cs typeface="Arial"/>
              </a:rPr>
              <a:t> </a:t>
            </a:r>
            <a:r>
              <a:rPr sz="1600" i="1" spc="-10" dirty="0">
                <a:latin typeface="Arial"/>
                <a:cs typeface="Arial"/>
              </a:rPr>
              <a:t>half-</a:t>
            </a:r>
            <a:r>
              <a:rPr sz="1600" i="1" dirty="0">
                <a:latin typeface="Arial"/>
                <a:cs typeface="Arial"/>
              </a:rPr>
              <a:t>lives</a:t>
            </a:r>
            <a:r>
              <a:rPr sz="1600" i="1" spc="-55" dirty="0">
                <a:latin typeface="Arial"/>
                <a:cs typeface="Arial"/>
              </a:rPr>
              <a:t> </a:t>
            </a:r>
            <a:r>
              <a:rPr sz="1600" i="1" dirty="0">
                <a:latin typeface="Arial"/>
                <a:cs typeface="Arial"/>
              </a:rPr>
              <a:t>of</a:t>
            </a:r>
            <a:r>
              <a:rPr sz="1600" i="1" spc="-25" dirty="0">
                <a:latin typeface="Arial"/>
                <a:cs typeface="Arial"/>
              </a:rPr>
              <a:t> </a:t>
            </a:r>
            <a:r>
              <a:rPr sz="1600" i="1" dirty="0">
                <a:latin typeface="Arial"/>
                <a:cs typeface="Arial"/>
              </a:rPr>
              <a:t>that</a:t>
            </a:r>
            <a:r>
              <a:rPr sz="1600" i="1" spc="-20" dirty="0">
                <a:latin typeface="Arial"/>
                <a:cs typeface="Arial"/>
              </a:rPr>
              <a:t> </a:t>
            </a:r>
            <a:r>
              <a:rPr sz="1600" i="1" dirty="0">
                <a:latin typeface="Arial"/>
                <a:cs typeface="Arial"/>
              </a:rPr>
              <a:t>drug</a:t>
            </a:r>
            <a:r>
              <a:rPr sz="1600" i="1" spc="-30" dirty="0">
                <a:latin typeface="Arial"/>
                <a:cs typeface="Arial"/>
              </a:rPr>
              <a:t> </a:t>
            </a:r>
            <a:r>
              <a:rPr sz="1600" i="1" dirty="0">
                <a:latin typeface="Arial"/>
                <a:cs typeface="Arial"/>
              </a:rPr>
              <a:t>or</a:t>
            </a:r>
            <a:r>
              <a:rPr sz="1600" i="1" spc="-15" dirty="0">
                <a:latin typeface="Arial"/>
                <a:cs typeface="Arial"/>
              </a:rPr>
              <a:t> </a:t>
            </a:r>
            <a:r>
              <a:rPr sz="1600" i="1" spc="-10" dirty="0">
                <a:latin typeface="Arial"/>
                <a:cs typeface="Arial"/>
              </a:rPr>
              <a:t>substance.</a:t>
            </a:r>
            <a:endParaRPr sz="16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7FF63-F1C6-471D-B072-6E6C8BB64098}"/>
              </a:ext>
            </a:extLst>
          </p:cNvPr>
          <p:cNvSpPr/>
          <p:nvPr/>
        </p:nvSpPr>
        <p:spPr>
          <a:xfrm>
            <a:off x="1524000" y="5219700"/>
            <a:ext cx="9144000" cy="1076325"/>
          </a:xfrm>
          <a:prstGeom prst="rect">
            <a:avLst/>
          </a:prstGeom>
          <a:solidFill>
            <a:srgbClr val="FFFF00"/>
          </a:solidFill>
        </p:spPr>
        <p:txBody>
          <a:bodyPr>
            <a:spAutoFit/>
          </a:bodyPr>
          <a:lstStyle/>
          <a:p>
            <a:pPr algn="ctr">
              <a:defRPr/>
            </a:pPr>
            <a:r>
              <a:rPr lang="en-US" sz="3200" b="1" dirty="0">
                <a:latin typeface="+mn-lt"/>
              </a:rPr>
              <a:t>Cy-Tb Intra-Dermal Skin Test For Detection of </a:t>
            </a:r>
          </a:p>
          <a:p>
            <a:pPr algn="ctr">
              <a:defRPr/>
            </a:pPr>
            <a:r>
              <a:rPr lang="en-US" sz="3200" b="1" dirty="0">
                <a:latin typeface="+mn-lt"/>
              </a:rPr>
              <a:t>TB Infection (TBI)</a:t>
            </a:r>
          </a:p>
        </p:txBody>
      </p:sp>
      <p:pic>
        <p:nvPicPr>
          <p:cNvPr id="10243" name="Picture 5">
            <a:extLst>
              <a:ext uri="{FF2B5EF4-FFF2-40B4-BE49-F238E27FC236}">
                <a16:creationId xmlns:a16="http://schemas.microsoft.com/office/drawing/2014/main" id="{8E38E1B4-4A9B-4B30-A9DC-1D71A0777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287338"/>
            <a:ext cx="447675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0262" y="2089188"/>
            <a:ext cx="10588625" cy="4462780"/>
          </a:xfrm>
          <a:custGeom>
            <a:avLst/>
            <a:gdLst/>
            <a:ahLst/>
            <a:cxnLst/>
            <a:rect l="l" t="t" r="r" b="b"/>
            <a:pathLst>
              <a:path w="10588625" h="4462780">
                <a:moveTo>
                  <a:pt x="10588625" y="0"/>
                </a:moveTo>
                <a:lnTo>
                  <a:pt x="0" y="0"/>
                </a:lnTo>
                <a:lnTo>
                  <a:pt x="0" y="4462780"/>
                </a:lnTo>
                <a:lnTo>
                  <a:pt x="10588625" y="4462780"/>
                </a:lnTo>
                <a:lnTo>
                  <a:pt x="10588625" y="0"/>
                </a:lnTo>
                <a:close/>
              </a:path>
            </a:pathLst>
          </a:custGeom>
          <a:solidFill>
            <a:srgbClr val="FFCCCC"/>
          </a:solidFill>
        </p:spPr>
        <p:txBody>
          <a:bodyPr wrap="square" lIns="0" tIns="0" rIns="0" bIns="0" rtlCol="0"/>
          <a:lstStyle/>
          <a:p>
            <a:endParaRPr/>
          </a:p>
        </p:txBody>
      </p:sp>
      <p:sp>
        <p:nvSpPr>
          <p:cNvPr id="3" name="object 3"/>
          <p:cNvSpPr txBox="1">
            <a:spLocks noGrp="1"/>
          </p:cNvSpPr>
          <p:nvPr>
            <p:ph type="title"/>
          </p:nvPr>
        </p:nvSpPr>
        <p:spPr>
          <a:xfrm>
            <a:off x="1232039" y="221348"/>
            <a:ext cx="9885680" cy="808355"/>
          </a:xfrm>
          <a:prstGeom prst="rect">
            <a:avLst/>
          </a:prstGeom>
          <a:solidFill>
            <a:srgbClr val="6F2F9F"/>
          </a:solidFill>
        </p:spPr>
        <p:txBody>
          <a:bodyPr vert="horz" wrap="square" lIns="0" tIns="123825" rIns="0" bIns="0" rtlCol="0">
            <a:spAutoFit/>
          </a:bodyPr>
          <a:lstStyle/>
          <a:p>
            <a:pPr marL="90170" algn="ctr">
              <a:lnSpc>
                <a:spcPct val="100000"/>
              </a:lnSpc>
              <a:spcBef>
                <a:spcPts val="975"/>
              </a:spcBef>
            </a:pPr>
            <a:r>
              <a:rPr sz="3200" dirty="0">
                <a:solidFill>
                  <a:srgbClr val="FFFFFF"/>
                </a:solidFill>
              </a:rPr>
              <a:t>Regimen,</a:t>
            </a:r>
            <a:r>
              <a:rPr sz="3200" spc="-45" dirty="0">
                <a:solidFill>
                  <a:srgbClr val="FFFFFF"/>
                </a:solidFill>
              </a:rPr>
              <a:t> </a:t>
            </a:r>
            <a:r>
              <a:rPr sz="3200" dirty="0">
                <a:solidFill>
                  <a:srgbClr val="FFFFFF"/>
                </a:solidFill>
              </a:rPr>
              <a:t>dosage</a:t>
            </a:r>
            <a:r>
              <a:rPr sz="3200" spc="-50" dirty="0">
                <a:solidFill>
                  <a:srgbClr val="FFFFFF"/>
                </a:solidFill>
              </a:rPr>
              <a:t> </a:t>
            </a:r>
            <a:r>
              <a:rPr sz="3200" dirty="0">
                <a:solidFill>
                  <a:srgbClr val="FFFFFF"/>
                </a:solidFill>
              </a:rPr>
              <a:t>and</a:t>
            </a:r>
            <a:r>
              <a:rPr sz="3200" spc="-30" dirty="0">
                <a:solidFill>
                  <a:srgbClr val="FFFFFF"/>
                </a:solidFill>
              </a:rPr>
              <a:t> </a:t>
            </a:r>
            <a:r>
              <a:rPr sz="3200" spc="-10" dirty="0">
                <a:solidFill>
                  <a:srgbClr val="FFFFFF"/>
                </a:solidFill>
              </a:rPr>
              <a:t>administration</a:t>
            </a:r>
            <a:endParaRPr sz="3200"/>
          </a:p>
        </p:txBody>
      </p:sp>
      <p:sp>
        <p:nvSpPr>
          <p:cNvPr id="4" name="object 4"/>
          <p:cNvSpPr txBox="1"/>
          <p:nvPr/>
        </p:nvSpPr>
        <p:spPr>
          <a:xfrm>
            <a:off x="642257" y="1197940"/>
            <a:ext cx="10911415" cy="5186676"/>
          </a:xfrm>
          <a:prstGeom prst="rect">
            <a:avLst/>
          </a:prstGeom>
        </p:spPr>
        <p:txBody>
          <a:bodyPr vert="horz" wrap="square" lIns="0" tIns="13335" rIns="0" bIns="0" rtlCol="0">
            <a:spAutoFit/>
          </a:bodyPr>
          <a:lstStyle/>
          <a:p>
            <a:pPr marL="240665" indent="-227965">
              <a:lnSpc>
                <a:spcPts val="2280"/>
              </a:lnSpc>
              <a:spcBef>
                <a:spcPts val="105"/>
              </a:spcBef>
              <a:buFont typeface="Arial MT"/>
              <a:buChar char="•"/>
              <a:tabLst>
                <a:tab pos="240665" algn="l"/>
              </a:tabLst>
            </a:pPr>
            <a:r>
              <a:rPr sz="2000" dirty="0">
                <a:latin typeface="Cambria"/>
                <a:cs typeface="Cambria"/>
              </a:rPr>
              <a:t>BPaLM</a:t>
            </a:r>
            <a:r>
              <a:rPr sz="2000" spc="-60" dirty="0">
                <a:latin typeface="Cambria"/>
                <a:cs typeface="Cambria"/>
              </a:rPr>
              <a:t> </a:t>
            </a:r>
            <a:r>
              <a:rPr sz="2000" dirty="0">
                <a:latin typeface="Cambria"/>
                <a:cs typeface="Cambria"/>
              </a:rPr>
              <a:t>regimen</a:t>
            </a:r>
            <a:r>
              <a:rPr sz="2000" spc="-45" dirty="0">
                <a:latin typeface="Cambria"/>
                <a:cs typeface="Cambria"/>
              </a:rPr>
              <a:t> </a:t>
            </a:r>
            <a:r>
              <a:rPr sz="2000" dirty="0">
                <a:latin typeface="Cambria"/>
                <a:cs typeface="Cambria"/>
              </a:rPr>
              <a:t>is</a:t>
            </a:r>
            <a:r>
              <a:rPr sz="2000" spc="-35" dirty="0">
                <a:latin typeface="Cambria"/>
                <a:cs typeface="Cambria"/>
              </a:rPr>
              <a:t> </a:t>
            </a:r>
            <a:r>
              <a:rPr sz="2000" dirty="0">
                <a:latin typeface="Cambria"/>
                <a:cs typeface="Cambria"/>
              </a:rPr>
              <a:t>to</a:t>
            </a:r>
            <a:r>
              <a:rPr sz="2000" spc="-40" dirty="0">
                <a:latin typeface="Cambria"/>
                <a:cs typeface="Cambria"/>
              </a:rPr>
              <a:t> </a:t>
            </a:r>
            <a:r>
              <a:rPr sz="2000" dirty="0">
                <a:latin typeface="Cambria"/>
                <a:cs typeface="Cambria"/>
              </a:rPr>
              <a:t>be</a:t>
            </a:r>
            <a:r>
              <a:rPr sz="2000" spc="-40" dirty="0">
                <a:latin typeface="Cambria"/>
                <a:cs typeface="Cambria"/>
              </a:rPr>
              <a:t> </a:t>
            </a:r>
            <a:r>
              <a:rPr sz="2000" spc="-10" dirty="0">
                <a:latin typeface="Cambria"/>
                <a:cs typeface="Cambria"/>
              </a:rPr>
              <a:t>administered</a:t>
            </a:r>
            <a:r>
              <a:rPr sz="2000" spc="-50" dirty="0">
                <a:latin typeface="Cambria"/>
                <a:cs typeface="Cambria"/>
              </a:rPr>
              <a:t> </a:t>
            </a:r>
            <a:r>
              <a:rPr sz="2000" spc="-10" dirty="0">
                <a:latin typeface="Cambria"/>
                <a:cs typeface="Cambria"/>
              </a:rPr>
              <a:t>orally</a:t>
            </a:r>
            <a:r>
              <a:rPr sz="2000" spc="-45" dirty="0">
                <a:latin typeface="Cambria"/>
                <a:cs typeface="Cambria"/>
              </a:rPr>
              <a:t> </a:t>
            </a:r>
            <a:r>
              <a:rPr sz="2000" dirty="0">
                <a:latin typeface="Cambria"/>
                <a:cs typeface="Cambria"/>
              </a:rPr>
              <a:t>with</a:t>
            </a:r>
            <a:r>
              <a:rPr sz="2000" spc="-40" dirty="0">
                <a:latin typeface="Cambria"/>
                <a:cs typeface="Cambria"/>
              </a:rPr>
              <a:t> </a:t>
            </a:r>
            <a:r>
              <a:rPr sz="2000" dirty="0">
                <a:latin typeface="Cambria"/>
                <a:cs typeface="Cambria"/>
              </a:rPr>
              <a:t>food</a:t>
            </a:r>
            <a:r>
              <a:rPr sz="2000" spc="-50" dirty="0">
                <a:latin typeface="Cambria"/>
                <a:cs typeface="Cambria"/>
              </a:rPr>
              <a:t> </a:t>
            </a:r>
            <a:r>
              <a:rPr sz="2000" dirty="0">
                <a:latin typeface="Cambria"/>
                <a:cs typeface="Cambria"/>
              </a:rPr>
              <a:t>and</a:t>
            </a:r>
            <a:r>
              <a:rPr sz="2000" spc="-40" dirty="0">
                <a:latin typeface="Cambria"/>
                <a:cs typeface="Cambria"/>
              </a:rPr>
              <a:t> </a:t>
            </a:r>
            <a:r>
              <a:rPr sz="2000" dirty="0">
                <a:latin typeface="Cambria"/>
                <a:cs typeface="Cambria"/>
              </a:rPr>
              <a:t>adequate</a:t>
            </a:r>
            <a:r>
              <a:rPr sz="2000" spc="-55" dirty="0">
                <a:latin typeface="Cambria"/>
                <a:cs typeface="Cambria"/>
              </a:rPr>
              <a:t> </a:t>
            </a:r>
            <a:r>
              <a:rPr sz="2000" dirty="0">
                <a:latin typeface="Cambria"/>
                <a:cs typeface="Cambria"/>
              </a:rPr>
              <a:t>water</a:t>
            </a:r>
            <a:r>
              <a:rPr sz="2000" spc="-55" dirty="0">
                <a:latin typeface="Cambria"/>
                <a:cs typeface="Cambria"/>
              </a:rPr>
              <a:t> </a:t>
            </a:r>
            <a:r>
              <a:rPr sz="2000" dirty="0">
                <a:latin typeface="Cambria"/>
                <a:cs typeface="Cambria"/>
              </a:rPr>
              <a:t>intake</a:t>
            </a:r>
            <a:r>
              <a:rPr sz="2000" spc="-50" dirty="0">
                <a:latin typeface="Cambria"/>
                <a:cs typeface="Cambria"/>
              </a:rPr>
              <a:t> </a:t>
            </a:r>
            <a:r>
              <a:rPr sz="2000" dirty="0">
                <a:latin typeface="Cambria"/>
                <a:cs typeface="Cambria"/>
              </a:rPr>
              <a:t>using</a:t>
            </a:r>
            <a:r>
              <a:rPr sz="2000" spc="-55" dirty="0">
                <a:latin typeface="Cambria"/>
                <a:cs typeface="Cambria"/>
              </a:rPr>
              <a:t> </a:t>
            </a:r>
            <a:r>
              <a:rPr sz="2000" dirty="0">
                <a:latin typeface="Cambria"/>
                <a:cs typeface="Cambria"/>
              </a:rPr>
              <a:t>dosages</a:t>
            </a:r>
            <a:r>
              <a:rPr sz="2000" spc="-40" dirty="0">
                <a:latin typeface="Cambria"/>
                <a:cs typeface="Cambria"/>
              </a:rPr>
              <a:t> </a:t>
            </a:r>
            <a:r>
              <a:rPr sz="2000" spc="-25" dirty="0">
                <a:latin typeface="Cambria"/>
                <a:cs typeface="Cambria"/>
              </a:rPr>
              <a:t>as</a:t>
            </a:r>
            <a:endParaRPr sz="2000" dirty="0">
              <a:latin typeface="Cambria"/>
              <a:cs typeface="Cambria"/>
            </a:endParaRPr>
          </a:p>
          <a:p>
            <a:pPr marL="241300">
              <a:lnSpc>
                <a:spcPts val="2280"/>
              </a:lnSpc>
            </a:pPr>
            <a:r>
              <a:rPr sz="2000" spc="-10" dirty="0">
                <a:latin typeface="Cambria"/>
                <a:cs typeface="Cambria"/>
              </a:rPr>
              <a:t>follows</a:t>
            </a:r>
            <a:endParaRPr sz="2000" dirty="0">
              <a:latin typeface="Cambria"/>
              <a:cs typeface="Cambria"/>
            </a:endParaRPr>
          </a:p>
          <a:p>
            <a:pPr>
              <a:lnSpc>
                <a:spcPct val="100000"/>
              </a:lnSpc>
              <a:spcBef>
                <a:spcPts val="310"/>
              </a:spcBef>
            </a:pPr>
            <a:endParaRPr sz="2000" dirty="0">
              <a:latin typeface="Cambria"/>
              <a:cs typeface="Cambria"/>
            </a:endParaRPr>
          </a:p>
          <a:p>
            <a:pPr marL="543560" lvl="1" indent="-287020">
              <a:lnSpc>
                <a:spcPct val="100000"/>
              </a:lnSpc>
              <a:buFont typeface="Arial MT"/>
              <a:buChar char="•"/>
              <a:tabLst>
                <a:tab pos="543560" algn="l"/>
              </a:tabLst>
            </a:pPr>
            <a:r>
              <a:rPr sz="2000" spc="-10" dirty="0">
                <a:latin typeface="Cambria"/>
                <a:cs typeface="Cambria"/>
              </a:rPr>
              <a:t>Bedaquiline</a:t>
            </a:r>
            <a:endParaRPr sz="2000" dirty="0">
              <a:latin typeface="Cambria"/>
              <a:cs typeface="Cambria"/>
            </a:endParaRPr>
          </a:p>
          <a:p>
            <a:pPr marL="1310640" lvl="2" indent="-139065">
              <a:lnSpc>
                <a:spcPct val="100000"/>
              </a:lnSpc>
              <a:buChar char="-"/>
              <a:tabLst>
                <a:tab pos="1310640" algn="l"/>
              </a:tabLst>
            </a:pPr>
            <a:r>
              <a:rPr sz="2000" spc="-20" dirty="0">
                <a:latin typeface="Cambria"/>
                <a:cs typeface="Cambria"/>
              </a:rPr>
              <a:t>Weeks</a:t>
            </a:r>
            <a:r>
              <a:rPr sz="2000" spc="-40" dirty="0">
                <a:latin typeface="Cambria"/>
                <a:cs typeface="Cambria"/>
              </a:rPr>
              <a:t> </a:t>
            </a:r>
            <a:r>
              <a:rPr sz="2000" dirty="0">
                <a:latin typeface="Cambria"/>
                <a:cs typeface="Cambria"/>
              </a:rPr>
              <a:t>one</a:t>
            </a:r>
            <a:r>
              <a:rPr sz="2000" spc="-40" dirty="0">
                <a:latin typeface="Cambria"/>
                <a:cs typeface="Cambria"/>
              </a:rPr>
              <a:t> </a:t>
            </a:r>
            <a:r>
              <a:rPr sz="2000" dirty="0">
                <a:latin typeface="Cambria"/>
                <a:cs typeface="Cambria"/>
              </a:rPr>
              <a:t>to</a:t>
            </a:r>
            <a:r>
              <a:rPr sz="2000" spc="-40" dirty="0">
                <a:latin typeface="Cambria"/>
                <a:cs typeface="Cambria"/>
              </a:rPr>
              <a:t> </a:t>
            </a:r>
            <a:r>
              <a:rPr sz="2000" dirty="0">
                <a:latin typeface="Cambria"/>
                <a:cs typeface="Cambria"/>
              </a:rPr>
              <a:t>two:</a:t>
            </a:r>
            <a:r>
              <a:rPr sz="2000" spc="-40" dirty="0">
                <a:latin typeface="Cambria"/>
                <a:cs typeface="Cambria"/>
              </a:rPr>
              <a:t> </a:t>
            </a:r>
            <a:r>
              <a:rPr sz="2000" dirty="0">
                <a:latin typeface="Cambria"/>
                <a:cs typeface="Cambria"/>
              </a:rPr>
              <a:t>400</a:t>
            </a:r>
            <a:r>
              <a:rPr sz="2000" spc="-5" dirty="0">
                <a:latin typeface="Cambria"/>
                <a:cs typeface="Cambria"/>
              </a:rPr>
              <a:t> </a:t>
            </a:r>
            <a:r>
              <a:rPr sz="2000" dirty="0">
                <a:latin typeface="Cambria"/>
                <a:cs typeface="Cambria"/>
              </a:rPr>
              <a:t>mg</a:t>
            </a:r>
            <a:r>
              <a:rPr sz="2000" spc="-40" dirty="0">
                <a:latin typeface="Cambria"/>
                <a:cs typeface="Cambria"/>
              </a:rPr>
              <a:t> </a:t>
            </a:r>
            <a:r>
              <a:rPr sz="2000" dirty="0">
                <a:latin typeface="Cambria"/>
                <a:cs typeface="Cambria"/>
              </a:rPr>
              <a:t>once</a:t>
            </a:r>
            <a:r>
              <a:rPr sz="2000" spc="-30" dirty="0">
                <a:latin typeface="Cambria"/>
                <a:cs typeface="Cambria"/>
              </a:rPr>
              <a:t> </a:t>
            </a:r>
            <a:r>
              <a:rPr sz="2000" spc="-10" dirty="0">
                <a:latin typeface="Cambria"/>
                <a:cs typeface="Cambria"/>
              </a:rPr>
              <a:t>daily</a:t>
            </a:r>
            <a:endParaRPr sz="2000" dirty="0">
              <a:latin typeface="Cambria"/>
              <a:cs typeface="Cambria"/>
            </a:endParaRPr>
          </a:p>
          <a:p>
            <a:pPr marL="1310640" lvl="2" indent="-139065">
              <a:lnSpc>
                <a:spcPct val="100000"/>
              </a:lnSpc>
              <a:buChar char="-"/>
              <a:tabLst>
                <a:tab pos="1310640" algn="l"/>
              </a:tabLst>
            </a:pPr>
            <a:r>
              <a:rPr sz="2000" spc="-20" dirty="0">
                <a:latin typeface="Cambria"/>
                <a:cs typeface="Cambria"/>
              </a:rPr>
              <a:t>Weeks</a:t>
            </a:r>
            <a:r>
              <a:rPr sz="2000" spc="-50" dirty="0">
                <a:latin typeface="Cambria"/>
                <a:cs typeface="Cambria"/>
              </a:rPr>
              <a:t> </a:t>
            </a:r>
            <a:r>
              <a:rPr sz="2000" dirty="0">
                <a:latin typeface="Cambria"/>
                <a:cs typeface="Cambria"/>
              </a:rPr>
              <a:t>3</a:t>
            </a:r>
            <a:r>
              <a:rPr sz="2000" spc="-40" dirty="0">
                <a:latin typeface="Cambria"/>
                <a:cs typeface="Cambria"/>
              </a:rPr>
              <a:t> </a:t>
            </a:r>
            <a:r>
              <a:rPr sz="2000" dirty="0">
                <a:latin typeface="Cambria"/>
                <a:cs typeface="Cambria"/>
              </a:rPr>
              <a:t>to</a:t>
            </a:r>
            <a:r>
              <a:rPr sz="2000" spc="-55" dirty="0">
                <a:latin typeface="Cambria"/>
                <a:cs typeface="Cambria"/>
              </a:rPr>
              <a:t> </a:t>
            </a:r>
            <a:r>
              <a:rPr sz="2000" dirty="0">
                <a:latin typeface="Cambria"/>
                <a:cs typeface="Cambria"/>
              </a:rPr>
              <a:t>26/39*:</a:t>
            </a:r>
            <a:r>
              <a:rPr sz="2000" spc="-25" dirty="0">
                <a:latin typeface="Cambria"/>
                <a:cs typeface="Cambria"/>
              </a:rPr>
              <a:t> </a:t>
            </a:r>
            <a:r>
              <a:rPr sz="2000" dirty="0">
                <a:latin typeface="Cambria"/>
                <a:cs typeface="Cambria"/>
              </a:rPr>
              <a:t>200</a:t>
            </a:r>
            <a:r>
              <a:rPr sz="2000" spc="-15" dirty="0">
                <a:latin typeface="Cambria"/>
                <a:cs typeface="Cambria"/>
              </a:rPr>
              <a:t> </a:t>
            </a:r>
            <a:r>
              <a:rPr sz="2000" dirty="0">
                <a:latin typeface="Cambria"/>
                <a:cs typeface="Cambria"/>
              </a:rPr>
              <a:t>mg</a:t>
            </a:r>
            <a:r>
              <a:rPr sz="2000" spc="-50" dirty="0">
                <a:latin typeface="Cambria"/>
                <a:cs typeface="Cambria"/>
              </a:rPr>
              <a:t> </a:t>
            </a:r>
            <a:r>
              <a:rPr sz="2000" dirty="0">
                <a:latin typeface="Cambria"/>
                <a:cs typeface="Cambria"/>
              </a:rPr>
              <a:t>3</a:t>
            </a:r>
            <a:r>
              <a:rPr sz="2000" spc="-40" dirty="0">
                <a:latin typeface="Cambria"/>
                <a:cs typeface="Cambria"/>
              </a:rPr>
              <a:t> </a:t>
            </a:r>
            <a:r>
              <a:rPr sz="2000" dirty="0">
                <a:latin typeface="Cambria"/>
                <a:cs typeface="Cambria"/>
              </a:rPr>
              <a:t>times</a:t>
            </a:r>
            <a:r>
              <a:rPr sz="2000" spc="-40" dirty="0">
                <a:latin typeface="Cambria"/>
                <a:cs typeface="Cambria"/>
              </a:rPr>
              <a:t> </a:t>
            </a:r>
            <a:r>
              <a:rPr sz="2000" dirty="0">
                <a:latin typeface="Cambria"/>
                <a:cs typeface="Cambria"/>
              </a:rPr>
              <a:t>a</a:t>
            </a:r>
            <a:r>
              <a:rPr sz="2000" spc="-50" dirty="0">
                <a:latin typeface="Cambria"/>
                <a:cs typeface="Cambria"/>
              </a:rPr>
              <a:t> </a:t>
            </a:r>
            <a:r>
              <a:rPr sz="2000" dirty="0">
                <a:latin typeface="Cambria"/>
                <a:cs typeface="Cambria"/>
              </a:rPr>
              <a:t>week;</a:t>
            </a:r>
            <a:r>
              <a:rPr sz="2000" spc="-35" dirty="0">
                <a:latin typeface="Cambria"/>
                <a:cs typeface="Cambria"/>
              </a:rPr>
              <a:t> </a:t>
            </a:r>
            <a:r>
              <a:rPr sz="2000" spc="-20" dirty="0">
                <a:latin typeface="Cambria"/>
                <a:cs typeface="Cambria"/>
              </a:rPr>
              <a:t>plus</a:t>
            </a:r>
            <a:endParaRPr sz="2000" dirty="0">
              <a:latin typeface="Cambria"/>
              <a:cs typeface="Cambria"/>
            </a:endParaRPr>
          </a:p>
          <a:p>
            <a:pPr>
              <a:lnSpc>
                <a:spcPct val="100000"/>
              </a:lnSpc>
              <a:spcBef>
                <a:spcPts val="60"/>
              </a:spcBef>
            </a:pPr>
            <a:endParaRPr sz="2000" dirty="0">
              <a:latin typeface="Cambria"/>
              <a:cs typeface="Cambria"/>
            </a:endParaRPr>
          </a:p>
          <a:p>
            <a:pPr marL="423545" indent="-167005">
              <a:lnSpc>
                <a:spcPct val="100000"/>
              </a:lnSpc>
              <a:buChar char="•"/>
              <a:tabLst>
                <a:tab pos="423545" algn="l"/>
              </a:tabLst>
            </a:pPr>
            <a:r>
              <a:rPr sz="2000" spc="-10" dirty="0">
                <a:latin typeface="Cambria"/>
                <a:cs typeface="Cambria"/>
              </a:rPr>
              <a:t>Pretomanid:</a:t>
            </a:r>
            <a:r>
              <a:rPr sz="2000" spc="-85" dirty="0">
                <a:latin typeface="Cambria"/>
                <a:cs typeface="Cambria"/>
              </a:rPr>
              <a:t> </a:t>
            </a:r>
            <a:r>
              <a:rPr sz="2000" dirty="0">
                <a:latin typeface="Cambria"/>
                <a:cs typeface="Cambria"/>
              </a:rPr>
              <a:t>-</a:t>
            </a:r>
            <a:r>
              <a:rPr sz="2000" spc="-20" dirty="0">
                <a:latin typeface="Cambria"/>
                <a:cs typeface="Cambria"/>
              </a:rPr>
              <a:t> Weeks</a:t>
            </a:r>
            <a:r>
              <a:rPr sz="2000" spc="-25" dirty="0">
                <a:latin typeface="Cambria"/>
                <a:cs typeface="Cambria"/>
              </a:rPr>
              <a:t> </a:t>
            </a:r>
            <a:r>
              <a:rPr sz="2000" dirty="0">
                <a:latin typeface="Cambria"/>
                <a:cs typeface="Cambria"/>
              </a:rPr>
              <a:t>one</a:t>
            </a:r>
            <a:r>
              <a:rPr sz="2000" spc="-50" dirty="0">
                <a:latin typeface="Cambria"/>
                <a:cs typeface="Cambria"/>
              </a:rPr>
              <a:t> </a:t>
            </a:r>
            <a:r>
              <a:rPr sz="2000" dirty="0">
                <a:latin typeface="Cambria"/>
                <a:cs typeface="Cambria"/>
              </a:rPr>
              <a:t>to</a:t>
            </a:r>
            <a:r>
              <a:rPr sz="2000" spc="-40" dirty="0">
                <a:latin typeface="Cambria"/>
                <a:cs typeface="Cambria"/>
              </a:rPr>
              <a:t> </a:t>
            </a:r>
            <a:r>
              <a:rPr sz="2000" dirty="0">
                <a:latin typeface="Cambria"/>
                <a:cs typeface="Cambria"/>
              </a:rPr>
              <a:t>26/39*:</a:t>
            </a:r>
            <a:r>
              <a:rPr sz="2000" spc="-15" dirty="0">
                <a:latin typeface="Cambria"/>
                <a:cs typeface="Cambria"/>
              </a:rPr>
              <a:t> </a:t>
            </a:r>
            <a:r>
              <a:rPr sz="2000" dirty="0">
                <a:latin typeface="Cambria"/>
                <a:cs typeface="Cambria"/>
              </a:rPr>
              <a:t>200 mg</a:t>
            </a:r>
            <a:r>
              <a:rPr sz="2000" spc="-40" dirty="0">
                <a:latin typeface="Cambria"/>
                <a:cs typeface="Cambria"/>
              </a:rPr>
              <a:t> </a:t>
            </a:r>
            <a:r>
              <a:rPr sz="2000" dirty="0">
                <a:latin typeface="Cambria"/>
                <a:cs typeface="Cambria"/>
              </a:rPr>
              <a:t>daily;</a:t>
            </a:r>
            <a:r>
              <a:rPr sz="2000" spc="-40" dirty="0">
                <a:latin typeface="Cambria"/>
                <a:cs typeface="Cambria"/>
              </a:rPr>
              <a:t> </a:t>
            </a:r>
            <a:r>
              <a:rPr sz="2000" spc="-20" dirty="0">
                <a:latin typeface="Cambria"/>
                <a:cs typeface="Cambria"/>
              </a:rPr>
              <a:t>plus</a:t>
            </a:r>
            <a:endParaRPr sz="2000" dirty="0">
              <a:latin typeface="Cambria"/>
              <a:cs typeface="Cambria"/>
            </a:endParaRPr>
          </a:p>
          <a:p>
            <a:pPr>
              <a:lnSpc>
                <a:spcPct val="100000"/>
              </a:lnSpc>
              <a:spcBef>
                <a:spcPts val="55"/>
              </a:spcBef>
              <a:buFont typeface="Cambria"/>
              <a:buChar char="•"/>
            </a:pPr>
            <a:endParaRPr sz="2000" dirty="0">
              <a:latin typeface="Cambria"/>
              <a:cs typeface="Cambria"/>
            </a:endParaRPr>
          </a:p>
          <a:p>
            <a:pPr marL="423545" indent="-167005">
              <a:lnSpc>
                <a:spcPct val="100000"/>
              </a:lnSpc>
              <a:buChar char="•"/>
              <a:tabLst>
                <a:tab pos="423545" algn="l"/>
              </a:tabLst>
            </a:pPr>
            <a:r>
              <a:rPr sz="2000" dirty="0">
                <a:latin typeface="Cambria"/>
                <a:cs typeface="Cambria"/>
              </a:rPr>
              <a:t>Linezolid:</a:t>
            </a:r>
            <a:r>
              <a:rPr sz="2000" spc="-60" dirty="0">
                <a:latin typeface="Cambria"/>
                <a:cs typeface="Cambria"/>
              </a:rPr>
              <a:t> </a:t>
            </a:r>
            <a:r>
              <a:rPr sz="2000" dirty="0">
                <a:latin typeface="Cambria"/>
                <a:cs typeface="Cambria"/>
              </a:rPr>
              <a:t>-</a:t>
            </a:r>
            <a:r>
              <a:rPr sz="2000" spc="-25" dirty="0">
                <a:latin typeface="Cambria"/>
                <a:cs typeface="Cambria"/>
              </a:rPr>
              <a:t> </a:t>
            </a:r>
            <a:r>
              <a:rPr sz="2000" spc="-20" dirty="0">
                <a:latin typeface="Cambria"/>
                <a:cs typeface="Cambria"/>
              </a:rPr>
              <a:t>Weeks</a:t>
            </a:r>
            <a:r>
              <a:rPr sz="2000" spc="-45" dirty="0">
                <a:latin typeface="Cambria"/>
                <a:cs typeface="Cambria"/>
              </a:rPr>
              <a:t> </a:t>
            </a:r>
            <a:r>
              <a:rPr sz="2000" dirty="0">
                <a:latin typeface="Cambria"/>
                <a:cs typeface="Cambria"/>
              </a:rPr>
              <a:t>one</a:t>
            </a:r>
            <a:r>
              <a:rPr sz="2000" spc="-35" dirty="0">
                <a:latin typeface="Cambria"/>
                <a:cs typeface="Cambria"/>
              </a:rPr>
              <a:t> </a:t>
            </a:r>
            <a:r>
              <a:rPr sz="2000" dirty="0">
                <a:latin typeface="Cambria"/>
                <a:cs typeface="Cambria"/>
              </a:rPr>
              <a:t>to</a:t>
            </a:r>
            <a:r>
              <a:rPr sz="2000" spc="-45" dirty="0">
                <a:latin typeface="Cambria"/>
                <a:cs typeface="Cambria"/>
              </a:rPr>
              <a:t> </a:t>
            </a:r>
            <a:r>
              <a:rPr sz="2000" dirty="0">
                <a:latin typeface="Cambria"/>
                <a:cs typeface="Cambria"/>
              </a:rPr>
              <a:t>26/39*:</a:t>
            </a:r>
            <a:r>
              <a:rPr sz="2000" spc="-20" dirty="0">
                <a:latin typeface="Cambria"/>
                <a:cs typeface="Cambria"/>
              </a:rPr>
              <a:t> </a:t>
            </a:r>
            <a:r>
              <a:rPr sz="2000" dirty="0">
                <a:latin typeface="Cambria"/>
                <a:cs typeface="Cambria"/>
              </a:rPr>
              <a:t>600</a:t>
            </a:r>
            <a:r>
              <a:rPr sz="2000" spc="-5" dirty="0">
                <a:latin typeface="Cambria"/>
                <a:cs typeface="Cambria"/>
              </a:rPr>
              <a:t> </a:t>
            </a:r>
            <a:r>
              <a:rPr sz="2000" dirty="0">
                <a:latin typeface="Cambria"/>
                <a:cs typeface="Cambria"/>
              </a:rPr>
              <a:t>mg</a:t>
            </a:r>
            <a:r>
              <a:rPr sz="2000" spc="-40" dirty="0">
                <a:latin typeface="Cambria"/>
                <a:cs typeface="Cambria"/>
              </a:rPr>
              <a:t> </a:t>
            </a:r>
            <a:r>
              <a:rPr sz="2000" dirty="0">
                <a:latin typeface="Cambria"/>
                <a:cs typeface="Cambria"/>
              </a:rPr>
              <a:t>once</a:t>
            </a:r>
            <a:r>
              <a:rPr sz="2000" spc="-30" dirty="0">
                <a:latin typeface="Cambria"/>
                <a:cs typeface="Cambria"/>
              </a:rPr>
              <a:t> </a:t>
            </a:r>
            <a:r>
              <a:rPr sz="2000" spc="-10" dirty="0">
                <a:latin typeface="Cambria"/>
                <a:cs typeface="Cambria"/>
              </a:rPr>
              <a:t>daily</a:t>
            </a:r>
            <a:endParaRPr sz="2000" dirty="0">
              <a:latin typeface="Cambria"/>
              <a:cs typeface="Cambria"/>
            </a:endParaRPr>
          </a:p>
          <a:p>
            <a:pPr>
              <a:lnSpc>
                <a:spcPct val="100000"/>
              </a:lnSpc>
              <a:spcBef>
                <a:spcPts val="55"/>
              </a:spcBef>
              <a:buFont typeface="Cambria"/>
              <a:buChar char="•"/>
            </a:pPr>
            <a:endParaRPr sz="2000" dirty="0">
              <a:latin typeface="Cambria"/>
              <a:cs typeface="Cambria"/>
            </a:endParaRPr>
          </a:p>
          <a:p>
            <a:pPr marL="423545" indent="-167005">
              <a:lnSpc>
                <a:spcPct val="100000"/>
              </a:lnSpc>
              <a:buChar char="•"/>
              <a:tabLst>
                <a:tab pos="423545" algn="l"/>
              </a:tabLst>
            </a:pPr>
            <a:r>
              <a:rPr sz="2000" spc="-10" dirty="0">
                <a:latin typeface="Cambria"/>
                <a:cs typeface="Cambria"/>
              </a:rPr>
              <a:t>Moxifloxacin:</a:t>
            </a:r>
            <a:r>
              <a:rPr sz="2000" spc="-85" dirty="0">
                <a:latin typeface="Cambria"/>
                <a:cs typeface="Cambria"/>
              </a:rPr>
              <a:t> </a:t>
            </a:r>
            <a:r>
              <a:rPr sz="2000" dirty="0">
                <a:latin typeface="Cambria"/>
                <a:cs typeface="Cambria"/>
              </a:rPr>
              <a:t>-</a:t>
            </a:r>
            <a:r>
              <a:rPr sz="2000" spc="-35" dirty="0">
                <a:latin typeface="Cambria"/>
                <a:cs typeface="Cambria"/>
              </a:rPr>
              <a:t> </a:t>
            </a:r>
            <a:r>
              <a:rPr sz="2000" spc="-20" dirty="0">
                <a:latin typeface="Cambria"/>
                <a:cs typeface="Cambria"/>
              </a:rPr>
              <a:t>Weeks</a:t>
            </a:r>
            <a:r>
              <a:rPr sz="2000" spc="-35" dirty="0">
                <a:latin typeface="Cambria"/>
                <a:cs typeface="Cambria"/>
              </a:rPr>
              <a:t> </a:t>
            </a:r>
            <a:r>
              <a:rPr sz="2000" dirty="0">
                <a:latin typeface="Cambria"/>
                <a:cs typeface="Cambria"/>
              </a:rPr>
              <a:t>one</a:t>
            </a:r>
            <a:r>
              <a:rPr sz="2000" spc="-45" dirty="0">
                <a:latin typeface="Cambria"/>
                <a:cs typeface="Cambria"/>
              </a:rPr>
              <a:t> </a:t>
            </a:r>
            <a:r>
              <a:rPr sz="2000" dirty="0">
                <a:latin typeface="Cambria"/>
                <a:cs typeface="Cambria"/>
              </a:rPr>
              <a:t>to</a:t>
            </a:r>
            <a:r>
              <a:rPr sz="2000" spc="-40" dirty="0">
                <a:latin typeface="Cambria"/>
                <a:cs typeface="Cambria"/>
              </a:rPr>
              <a:t> </a:t>
            </a:r>
            <a:r>
              <a:rPr sz="2000" dirty="0">
                <a:latin typeface="Cambria"/>
                <a:cs typeface="Cambria"/>
              </a:rPr>
              <a:t>26/39*:</a:t>
            </a:r>
            <a:r>
              <a:rPr sz="2000" spc="-20" dirty="0">
                <a:latin typeface="Cambria"/>
                <a:cs typeface="Cambria"/>
              </a:rPr>
              <a:t> </a:t>
            </a:r>
            <a:r>
              <a:rPr sz="2000" dirty="0">
                <a:latin typeface="Cambria"/>
                <a:cs typeface="Cambria"/>
              </a:rPr>
              <a:t>400</a:t>
            </a:r>
            <a:r>
              <a:rPr sz="2000" spc="-20" dirty="0">
                <a:latin typeface="Cambria"/>
                <a:cs typeface="Cambria"/>
              </a:rPr>
              <a:t> </a:t>
            </a:r>
            <a:r>
              <a:rPr sz="2000" dirty="0">
                <a:latin typeface="Cambria"/>
                <a:cs typeface="Cambria"/>
              </a:rPr>
              <a:t>mg</a:t>
            </a:r>
            <a:r>
              <a:rPr sz="2000" spc="-25" dirty="0">
                <a:latin typeface="Cambria"/>
                <a:cs typeface="Cambria"/>
              </a:rPr>
              <a:t> </a:t>
            </a:r>
            <a:r>
              <a:rPr sz="2000" dirty="0">
                <a:latin typeface="Cambria"/>
                <a:cs typeface="Cambria"/>
              </a:rPr>
              <a:t>once</a:t>
            </a:r>
            <a:r>
              <a:rPr sz="2000" spc="-40" dirty="0">
                <a:latin typeface="Cambria"/>
                <a:cs typeface="Cambria"/>
              </a:rPr>
              <a:t> </a:t>
            </a:r>
            <a:r>
              <a:rPr sz="2000" spc="-10" dirty="0">
                <a:latin typeface="Cambria"/>
                <a:cs typeface="Cambria"/>
              </a:rPr>
              <a:t>daily</a:t>
            </a:r>
            <a:endParaRPr sz="2000" dirty="0">
              <a:latin typeface="Cambria"/>
              <a:cs typeface="Cambria"/>
            </a:endParaRPr>
          </a:p>
          <a:p>
            <a:pPr>
              <a:lnSpc>
                <a:spcPct val="100000"/>
              </a:lnSpc>
              <a:spcBef>
                <a:spcPts val="65"/>
              </a:spcBef>
            </a:pPr>
            <a:endParaRPr sz="2000" dirty="0">
              <a:latin typeface="Cambria"/>
              <a:cs typeface="Cambria"/>
            </a:endParaRPr>
          </a:p>
          <a:p>
            <a:pPr marL="256540">
              <a:lnSpc>
                <a:spcPct val="100000"/>
              </a:lnSpc>
            </a:pPr>
            <a:r>
              <a:rPr sz="1200" i="1" dirty="0">
                <a:latin typeface="Cambria"/>
                <a:cs typeface="Cambria"/>
              </a:rPr>
              <a:t>*</a:t>
            </a:r>
            <a:r>
              <a:rPr sz="1800" i="1" dirty="0">
                <a:latin typeface="Arial"/>
                <a:cs typeface="Arial"/>
              </a:rPr>
              <a:t>Extension</a:t>
            </a:r>
            <a:r>
              <a:rPr sz="1800" i="1" spc="-35" dirty="0">
                <a:latin typeface="Arial"/>
                <a:cs typeface="Arial"/>
              </a:rPr>
              <a:t> </a:t>
            </a:r>
            <a:r>
              <a:rPr sz="1800" i="1" dirty="0">
                <a:latin typeface="Arial"/>
                <a:cs typeface="Arial"/>
              </a:rPr>
              <a:t>criteria</a:t>
            </a:r>
            <a:r>
              <a:rPr sz="1800" i="1" spc="-25" dirty="0">
                <a:latin typeface="Arial"/>
                <a:cs typeface="Arial"/>
              </a:rPr>
              <a:t> </a:t>
            </a:r>
            <a:r>
              <a:rPr sz="1800" i="1" dirty="0">
                <a:latin typeface="Arial"/>
                <a:cs typeface="Arial"/>
              </a:rPr>
              <a:t>has</a:t>
            </a:r>
            <a:r>
              <a:rPr sz="1800" i="1" spc="-10" dirty="0">
                <a:latin typeface="Arial"/>
                <a:cs typeface="Arial"/>
              </a:rPr>
              <a:t> </a:t>
            </a:r>
            <a:r>
              <a:rPr sz="1800" i="1" dirty="0">
                <a:latin typeface="Arial"/>
                <a:cs typeface="Arial"/>
              </a:rPr>
              <a:t>been</a:t>
            </a:r>
            <a:r>
              <a:rPr sz="1800" i="1" spc="-20" dirty="0">
                <a:latin typeface="Arial"/>
                <a:cs typeface="Arial"/>
              </a:rPr>
              <a:t> </a:t>
            </a:r>
            <a:r>
              <a:rPr sz="1800" i="1" dirty="0">
                <a:latin typeface="Arial"/>
                <a:cs typeface="Arial"/>
              </a:rPr>
              <a:t>described</a:t>
            </a:r>
            <a:r>
              <a:rPr sz="1800" i="1" spc="-20" dirty="0">
                <a:latin typeface="Arial"/>
                <a:cs typeface="Arial"/>
              </a:rPr>
              <a:t> </a:t>
            </a:r>
            <a:r>
              <a:rPr sz="1800" i="1" dirty="0">
                <a:latin typeface="Arial"/>
                <a:cs typeface="Arial"/>
              </a:rPr>
              <a:t>in</a:t>
            </a:r>
            <a:r>
              <a:rPr sz="1800" i="1" spc="-20" dirty="0">
                <a:latin typeface="Arial"/>
                <a:cs typeface="Arial"/>
              </a:rPr>
              <a:t> </a:t>
            </a:r>
            <a:r>
              <a:rPr sz="1800" i="1" dirty="0">
                <a:latin typeface="Arial"/>
                <a:cs typeface="Arial"/>
              </a:rPr>
              <a:t>subsequent</a:t>
            </a:r>
            <a:r>
              <a:rPr sz="1800" i="1" spc="-15" dirty="0">
                <a:latin typeface="Arial"/>
                <a:cs typeface="Arial"/>
              </a:rPr>
              <a:t> </a:t>
            </a:r>
            <a:r>
              <a:rPr sz="1800" i="1" spc="-10" dirty="0">
                <a:latin typeface="Arial"/>
                <a:cs typeface="Arial"/>
              </a:rPr>
              <a:t>section</a:t>
            </a:r>
            <a:endParaRPr sz="1800" dirty="0">
              <a:latin typeface="Arial"/>
              <a:cs typeface="Arial"/>
            </a:endParaRPr>
          </a:p>
          <a:p>
            <a:pPr>
              <a:lnSpc>
                <a:spcPct val="100000"/>
              </a:lnSpc>
              <a:spcBef>
                <a:spcPts val="20"/>
              </a:spcBef>
            </a:pPr>
            <a:endParaRPr sz="1800" dirty="0">
              <a:latin typeface="Arial"/>
              <a:cs typeface="Arial"/>
            </a:endParaRPr>
          </a:p>
          <a:p>
            <a:pPr marL="542925" indent="-286385">
              <a:lnSpc>
                <a:spcPct val="100000"/>
              </a:lnSpc>
              <a:buFont typeface="Wingdings"/>
              <a:buChar char=""/>
              <a:tabLst>
                <a:tab pos="542925" algn="l"/>
              </a:tabLst>
            </a:pPr>
            <a:r>
              <a:rPr sz="1800" dirty="0">
                <a:solidFill>
                  <a:srgbClr val="2E5496"/>
                </a:solidFill>
                <a:latin typeface="Calibri"/>
                <a:cs typeface="Calibri"/>
              </a:rPr>
              <a:t>All</a:t>
            </a:r>
            <a:r>
              <a:rPr sz="1800" spc="-50" dirty="0">
                <a:solidFill>
                  <a:srgbClr val="2E5496"/>
                </a:solidFill>
                <a:latin typeface="Calibri"/>
                <a:cs typeface="Calibri"/>
              </a:rPr>
              <a:t> </a:t>
            </a:r>
            <a:r>
              <a:rPr sz="1800" dirty="0">
                <a:solidFill>
                  <a:srgbClr val="2E5496"/>
                </a:solidFill>
                <a:latin typeface="Calibri"/>
                <a:cs typeface="Calibri"/>
              </a:rPr>
              <a:t>patients</a:t>
            </a:r>
            <a:r>
              <a:rPr sz="1800" spc="-60" dirty="0">
                <a:solidFill>
                  <a:srgbClr val="2E5496"/>
                </a:solidFill>
                <a:latin typeface="Calibri"/>
                <a:cs typeface="Calibri"/>
              </a:rPr>
              <a:t> </a:t>
            </a:r>
            <a:r>
              <a:rPr sz="1800" dirty="0">
                <a:solidFill>
                  <a:srgbClr val="2E5496"/>
                </a:solidFill>
                <a:latin typeface="Calibri"/>
                <a:cs typeface="Calibri"/>
              </a:rPr>
              <a:t>above</a:t>
            </a:r>
            <a:r>
              <a:rPr sz="1800" spc="-50" dirty="0">
                <a:solidFill>
                  <a:srgbClr val="2E5496"/>
                </a:solidFill>
                <a:latin typeface="Calibri"/>
                <a:cs typeface="Calibri"/>
              </a:rPr>
              <a:t> </a:t>
            </a:r>
            <a:r>
              <a:rPr sz="1800" dirty="0">
                <a:solidFill>
                  <a:srgbClr val="2E5496"/>
                </a:solidFill>
                <a:latin typeface="Calibri"/>
                <a:cs typeface="Calibri"/>
              </a:rPr>
              <a:t>14</a:t>
            </a:r>
            <a:r>
              <a:rPr sz="1800" spc="-40" dirty="0">
                <a:solidFill>
                  <a:srgbClr val="2E5496"/>
                </a:solidFill>
                <a:latin typeface="Calibri"/>
                <a:cs typeface="Calibri"/>
              </a:rPr>
              <a:t> </a:t>
            </a:r>
            <a:r>
              <a:rPr sz="1800" dirty="0">
                <a:solidFill>
                  <a:srgbClr val="2E5496"/>
                </a:solidFill>
                <a:latin typeface="Calibri"/>
                <a:cs typeface="Calibri"/>
              </a:rPr>
              <a:t>years</a:t>
            </a:r>
            <a:r>
              <a:rPr sz="1800" spc="-50" dirty="0">
                <a:solidFill>
                  <a:srgbClr val="2E5496"/>
                </a:solidFill>
                <a:latin typeface="Calibri"/>
                <a:cs typeface="Calibri"/>
              </a:rPr>
              <a:t> </a:t>
            </a:r>
            <a:r>
              <a:rPr sz="1800" dirty="0">
                <a:solidFill>
                  <a:srgbClr val="2E5496"/>
                </a:solidFill>
                <a:latin typeface="Calibri"/>
                <a:cs typeface="Calibri"/>
              </a:rPr>
              <a:t>of</a:t>
            </a:r>
            <a:r>
              <a:rPr sz="1800" spc="-50" dirty="0">
                <a:solidFill>
                  <a:srgbClr val="2E5496"/>
                </a:solidFill>
                <a:latin typeface="Calibri"/>
                <a:cs typeface="Calibri"/>
              </a:rPr>
              <a:t> </a:t>
            </a:r>
            <a:r>
              <a:rPr sz="1800" dirty="0">
                <a:solidFill>
                  <a:srgbClr val="2E5496"/>
                </a:solidFill>
                <a:latin typeface="Calibri"/>
                <a:cs typeface="Calibri"/>
              </a:rPr>
              <a:t>age</a:t>
            </a:r>
            <a:r>
              <a:rPr sz="1800" spc="-50" dirty="0">
                <a:solidFill>
                  <a:srgbClr val="2E5496"/>
                </a:solidFill>
                <a:latin typeface="Calibri"/>
                <a:cs typeface="Calibri"/>
              </a:rPr>
              <a:t> </a:t>
            </a:r>
            <a:r>
              <a:rPr sz="1800" dirty="0">
                <a:solidFill>
                  <a:srgbClr val="2E5496"/>
                </a:solidFill>
                <a:latin typeface="Calibri"/>
                <a:cs typeface="Calibri"/>
              </a:rPr>
              <a:t>would</a:t>
            </a:r>
            <a:r>
              <a:rPr sz="1800" spc="-40" dirty="0">
                <a:solidFill>
                  <a:srgbClr val="2E5496"/>
                </a:solidFill>
                <a:latin typeface="Calibri"/>
                <a:cs typeface="Calibri"/>
              </a:rPr>
              <a:t> </a:t>
            </a:r>
            <a:r>
              <a:rPr sz="1800" dirty="0">
                <a:solidFill>
                  <a:srgbClr val="2E5496"/>
                </a:solidFill>
                <a:latin typeface="Calibri"/>
                <a:cs typeface="Calibri"/>
              </a:rPr>
              <a:t>receive</a:t>
            </a:r>
            <a:r>
              <a:rPr sz="1800" spc="-35" dirty="0">
                <a:solidFill>
                  <a:srgbClr val="2E5496"/>
                </a:solidFill>
                <a:latin typeface="Calibri"/>
                <a:cs typeface="Calibri"/>
              </a:rPr>
              <a:t> </a:t>
            </a:r>
            <a:r>
              <a:rPr sz="1800" dirty="0">
                <a:solidFill>
                  <a:srgbClr val="2E5496"/>
                </a:solidFill>
                <a:latin typeface="Calibri"/>
                <a:cs typeface="Calibri"/>
              </a:rPr>
              <a:t>the</a:t>
            </a:r>
            <a:r>
              <a:rPr sz="1800" spc="-50" dirty="0">
                <a:solidFill>
                  <a:srgbClr val="2E5496"/>
                </a:solidFill>
                <a:latin typeface="Calibri"/>
                <a:cs typeface="Calibri"/>
              </a:rPr>
              <a:t> </a:t>
            </a:r>
            <a:r>
              <a:rPr sz="1800" dirty="0">
                <a:solidFill>
                  <a:srgbClr val="2E5496"/>
                </a:solidFill>
                <a:latin typeface="Calibri"/>
                <a:cs typeface="Calibri"/>
              </a:rPr>
              <a:t>above</a:t>
            </a:r>
            <a:r>
              <a:rPr sz="1800" spc="-50" dirty="0">
                <a:solidFill>
                  <a:srgbClr val="2E5496"/>
                </a:solidFill>
                <a:latin typeface="Calibri"/>
                <a:cs typeface="Calibri"/>
              </a:rPr>
              <a:t> </a:t>
            </a:r>
            <a:r>
              <a:rPr sz="1800" spc="-10" dirty="0">
                <a:solidFill>
                  <a:srgbClr val="2E5496"/>
                </a:solidFill>
                <a:latin typeface="Calibri"/>
                <a:cs typeface="Calibri"/>
              </a:rPr>
              <a:t>standard</a:t>
            </a:r>
            <a:r>
              <a:rPr sz="1800" spc="-40" dirty="0">
                <a:solidFill>
                  <a:srgbClr val="2E5496"/>
                </a:solidFill>
                <a:latin typeface="Calibri"/>
                <a:cs typeface="Calibri"/>
              </a:rPr>
              <a:t> </a:t>
            </a:r>
            <a:r>
              <a:rPr sz="1800" spc="-10" dirty="0">
                <a:solidFill>
                  <a:srgbClr val="2E5496"/>
                </a:solidFill>
                <a:latin typeface="Calibri"/>
                <a:cs typeface="Calibri"/>
              </a:rPr>
              <a:t>dosage</a:t>
            </a:r>
            <a:r>
              <a:rPr sz="1800" b="1" spc="-10" dirty="0">
                <a:solidFill>
                  <a:srgbClr val="2E5496"/>
                </a:solidFill>
                <a:latin typeface="Calibri"/>
                <a:cs typeface="Calibri"/>
              </a:rPr>
              <a:t>.</a:t>
            </a:r>
            <a:endParaRPr sz="1800" dirty="0">
              <a:latin typeface="Calibri"/>
              <a:cs typeface="Calibri"/>
            </a:endParaRPr>
          </a:p>
          <a:p>
            <a:pPr marL="542925" indent="-286385">
              <a:lnSpc>
                <a:spcPct val="100000"/>
              </a:lnSpc>
              <a:buFont typeface="Wingdings"/>
              <a:buChar char=""/>
              <a:tabLst>
                <a:tab pos="542925" algn="l"/>
              </a:tabLst>
            </a:pPr>
            <a:r>
              <a:rPr sz="1800" b="1" dirty="0">
                <a:solidFill>
                  <a:srgbClr val="2E5496"/>
                </a:solidFill>
                <a:latin typeface="Calibri"/>
                <a:cs typeface="Calibri"/>
              </a:rPr>
              <a:t>There</a:t>
            </a:r>
            <a:r>
              <a:rPr sz="1800" b="1" spc="-35" dirty="0">
                <a:solidFill>
                  <a:srgbClr val="2E5496"/>
                </a:solidFill>
                <a:latin typeface="Calibri"/>
                <a:cs typeface="Calibri"/>
              </a:rPr>
              <a:t> </a:t>
            </a:r>
            <a:r>
              <a:rPr sz="1800" b="1" dirty="0">
                <a:solidFill>
                  <a:srgbClr val="2E5496"/>
                </a:solidFill>
                <a:latin typeface="Calibri"/>
                <a:cs typeface="Calibri"/>
              </a:rPr>
              <a:t>will</a:t>
            </a:r>
            <a:r>
              <a:rPr sz="1800" b="1" spc="-40" dirty="0">
                <a:solidFill>
                  <a:srgbClr val="2E5496"/>
                </a:solidFill>
                <a:latin typeface="Calibri"/>
                <a:cs typeface="Calibri"/>
              </a:rPr>
              <a:t> </a:t>
            </a:r>
            <a:r>
              <a:rPr sz="1800" b="1" dirty="0">
                <a:solidFill>
                  <a:srgbClr val="2E5496"/>
                </a:solidFill>
                <a:latin typeface="Calibri"/>
                <a:cs typeface="Calibri"/>
              </a:rPr>
              <a:t>be</a:t>
            </a:r>
            <a:r>
              <a:rPr sz="1800" b="1" spc="-25" dirty="0">
                <a:solidFill>
                  <a:srgbClr val="2E5496"/>
                </a:solidFill>
                <a:latin typeface="Calibri"/>
                <a:cs typeface="Calibri"/>
              </a:rPr>
              <a:t> </a:t>
            </a:r>
            <a:r>
              <a:rPr sz="1800" b="1" dirty="0">
                <a:solidFill>
                  <a:srgbClr val="2E5496"/>
                </a:solidFill>
                <a:latin typeface="Calibri"/>
                <a:cs typeface="Calibri"/>
              </a:rPr>
              <a:t>no</a:t>
            </a:r>
            <a:r>
              <a:rPr sz="1800" b="1" spc="-20" dirty="0">
                <a:solidFill>
                  <a:srgbClr val="2E5496"/>
                </a:solidFill>
                <a:latin typeface="Calibri"/>
                <a:cs typeface="Calibri"/>
              </a:rPr>
              <a:t> </a:t>
            </a:r>
            <a:r>
              <a:rPr sz="1800" b="1" dirty="0">
                <a:solidFill>
                  <a:srgbClr val="2E5496"/>
                </a:solidFill>
                <a:latin typeface="Calibri"/>
                <a:cs typeface="Calibri"/>
              </a:rPr>
              <a:t>weight</a:t>
            </a:r>
            <a:r>
              <a:rPr sz="1800" b="1" spc="-60" dirty="0">
                <a:solidFill>
                  <a:srgbClr val="2E5496"/>
                </a:solidFill>
                <a:latin typeface="Calibri"/>
                <a:cs typeface="Calibri"/>
              </a:rPr>
              <a:t> </a:t>
            </a:r>
            <a:r>
              <a:rPr sz="1800" b="1" spc="-10" dirty="0">
                <a:solidFill>
                  <a:srgbClr val="2E5496"/>
                </a:solidFill>
                <a:latin typeface="Calibri"/>
                <a:cs typeface="Calibri"/>
              </a:rPr>
              <a:t>bands</a:t>
            </a:r>
            <a:r>
              <a:rPr sz="1800" spc="-10" dirty="0">
                <a:latin typeface="Calibri"/>
                <a:cs typeface="Calibri"/>
              </a:rPr>
              <a:t>.</a:t>
            </a:r>
            <a:endParaRPr sz="1800" dirty="0">
              <a:latin typeface="Calibri"/>
              <a:cs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222" y="1436369"/>
            <a:ext cx="12127865" cy="5389880"/>
            <a:chOff x="18222" y="1436369"/>
            <a:chExt cx="12127865" cy="5389880"/>
          </a:xfrm>
        </p:grpSpPr>
        <p:sp>
          <p:nvSpPr>
            <p:cNvPr id="3" name="object 3"/>
            <p:cNvSpPr/>
            <p:nvPr/>
          </p:nvSpPr>
          <p:spPr>
            <a:xfrm>
              <a:off x="31343" y="1442719"/>
              <a:ext cx="12108180" cy="640080"/>
            </a:xfrm>
            <a:custGeom>
              <a:avLst/>
              <a:gdLst/>
              <a:ahLst/>
              <a:cxnLst/>
              <a:rect l="l" t="t" r="r" b="b"/>
              <a:pathLst>
                <a:path w="12108180" h="640080">
                  <a:moveTo>
                    <a:pt x="4367276" y="0"/>
                  </a:moveTo>
                  <a:lnTo>
                    <a:pt x="0" y="0"/>
                  </a:lnTo>
                  <a:lnTo>
                    <a:pt x="0" y="640080"/>
                  </a:lnTo>
                  <a:lnTo>
                    <a:pt x="4367276" y="640080"/>
                  </a:lnTo>
                  <a:lnTo>
                    <a:pt x="4367276" y="0"/>
                  </a:lnTo>
                  <a:close/>
                </a:path>
                <a:path w="12108180" h="640080">
                  <a:moveTo>
                    <a:pt x="12108078" y="0"/>
                  </a:moveTo>
                  <a:lnTo>
                    <a:pt x="4367301" y="0"/>
                  </a:lnTo>
                  <a:lnTo>
                    <a:pt x="4367301" y="640080"/>
                  </a:lnTo>
                  <a:lnTo>
                    <a:pt x="12108078" y="640080"/>
                  </a:lnTo>
                  <a:lnTo>
                    <a:pt x="12108078" y="0"/>
                  </a:lnTo>
                  <a:close/>
                </a:path>
              </a:pathLst>
            </a:custGeom>
            <a:solidFill>
              <a:srgbClr val="EC7C30"/>
            </a:solidFill>
          </p:spPr>
          <p:txBody>
            <a:bodyPr wrap="square" lIns="0" tIns="0" rIns="0" bIns="0" rtlCol="0"/>
            <a:lstStyle/>
            <a:p>
              <a:endParaRPr/>
            </a:p>
          </p:txBody>
        </p:sp>
        <p:sp>
          <p:nvSpPr>
            <p:cNvPr id="4" name="object 4"/>
            <p:cNvSpPr/>
            <p:nvPr/>
          </p:nvSpPr>
          <p:spPr>
            <a:xfrm>
              <a:off x="31343" y="2082812"/>
              <a:ext cx="12108180" cy="3136900"/>
            </a:xfrm>
            <a:custGeom>
              <a:avLst/>
              <a:gdLst/>
              <a:ahLst/>
              <a:cxnLst/>
              <a:rect l="l" t="t" r="r" b="b"/>
              <a:pathLst>
                <a:path w="12108180" h="3136900">
                  <a:moveTo>
                    <a:pt x="4367276" y="2770873"/>
                  </a:moveTo>
                  <a:lnTo>
                    <a:pt x="0" y="2770873"/>
                  </a:lnTo>
                  <a:lnTo>
                    <a:pt x="0" y="3136633"/>
                  </a:lnTo>
                  <a:lnTo>
                    <a:pt x="4367276" y="3136633"/>
                  </a:lnTo>
                  <a:lnTo>
                    <a:pt x="4367276" y="2770873"/>
                  </a:lnTo>
                  <a:close/>
                </a:path>
                <a:path w="12108180" h="3136900">
                  <a:moveTo>
                    <a:pt x="4367276" y="1765033"/>
                  </a:moveTo>
                  <a:lnTo>
                    <a:pt x="0" y="1765033"/>
                  </a:lnTo>
                  <a:lnTo>
                    <a:pt x="0" y="2405113"/>
                  </a:lnTo>
                  <a:lnTo>
                    <a:pt x="4367276" y="2405113"/>
                  </a:lnTo>
                  <a:lnTo>
                    <a:pt x="4367276" y="1765033"/>
                  </a:lnTo>
                  <a:close/>
                </a:path>
                <a:path w="12108180" h="3136900">
                  <a:moveTo>
                    <a:pt x="4367276" y="0"/>
                  </a:moveTo>
                  <a:lnTo>
                    <a:pt x="0" y="0"/>
                  </a:lnTo>
                  <a:lnTo>
                    <a:pt x="0" y="576313"/>
                  </a:lnTo>
                  <a:lnTo>
                    <a:pt x="4367276" y="576313"/>
                  </a:lnTo>
                  <a:lnTo>
                    <a:pt x="4367276" y="0"/>
                  </a:lnTo>
                  <a:close/>
                </a:path>
                <a:path w="12108180" h="3136900">
                  <a:moveTo>
                    <a:pt x="12108078" y="2770873"/>
                  </a:moveTo>
                  <a:lnTo>
                    <a:pt x="4367301" y="2770873"/>
                  </a:lnTo>
                  <a:lnTo>
                    <a:pt x="4367301" y="3136633"/>
                  </a:lnTo>
                  <a:lnTo>
                    <a:pt x="12108078" y="3136633"/>
                  </a:lnTo>
                  <a:lnTo>
                    <a:pt x="12108078" y="2770873"/>
                  </a:lnTo>
                  <a:close/>
                </a:path>
                <a:path w="12108180" h="3136900">
                  <a:moveTo>
                    <a:pt x="12108078" y="1765033"/>
                  </a:moveTo>
                  <a:lnTo>
                    <a:pt x="4367301" y="1765033"/>
                  </a:lnTo>
                  <a:lnTo>
                    <a:pt x="4367301" y="2405113"/>
                  </a:lnTo>
                  <a:lnTo>
                    <a:pt x="12108078" y="2405113"/>
                  </a:lnTo>
                  <a:lnTo>
                    <a:pt x="12108078" y="1765033"/>
                  </a:lnTo>
                  <a:close/>
                </a:path>
                <a:path w="12108180" h="3136900">
                  <a:moveTo>
                    <a:pt x="12108078" y="0"/>
                  </a:moveTo>
                  <a:lnTo>
                    <a:pt x="4367301" y="0"/>
                  </a:lnTo>
                  <a:lnTo>
                    <a:pt x="4367301" y="576313"/>
                  </a:lnTo>
                  <a:lnTo>
                    <a:pt x="12108078" y="576313"/>
                  </a:lnTo>
                  <a:lnTo>
                    <a:pt x="12108078" y="0"/>
                  </a:lnTo>
                  <a:close/>
                </a:path>
              </a:pathLst>
            </a:custGeom>
            <a:solidFill>
              <a:srgbClr val="FBEBE8"/>
            </a:solidFill>
          </p:spPr>
          <p:txBody>
            <a:bodyPr wrap="square" lIns="0" tIns="0" rIns="0" bIns="0" rtlCol="0"/>
            <a:lstStyle/>
            <a:p>
              <a:endParaRPr/>
            </a:p>
          </p:txBody>
        </p:sp>
        <p:sp>
          <p:nvSpPr>
            <p:cNvPr id="5" name="object 5"/>
            <p:cNvSpPr/>
            <p:nvPr/>
          </p:nvSpPr>
          <p:spPr>
            <a:xfrm>
              <a:off x="31346" y="5219433"/>
              <a:ext cx="4367530" cy="1463040"/>
            </a:xfrm>
            <a:custGeom>
              <a:avLst/>
              <a:gdLst/>
              <a:ahLst/>
              <a:cxnLst/>
              <a:rect l="l" t="t" r="r" b="b"/>
              <a:pathLst>
                <a:path w="4367530" h="1463040">
                  <a:moveTo>
                    <a:pt x="4367276" y="0"/>
                  </a:moveTo>
                  <a:lnTo>
                    <a:pt x="0" y="0"/>
                  </a:lnTo>
                  <a:lnTo>
                    <a:pt x="0" y="1463040"/>
                  </a:lnTo>
                  <a:lnTo>
                    <a:pt x="4367276" y="1463040"/>
                  </a:lnTo>
                  <a:lnTo>
                    <a:pt x="4367276" y="0"/>
                  </a:lnTo>
                  <a:close/>
                </a:path>
              </a:pathLst>
            </a:custGeom>
            <a:solidFill>
              <a:srgbClr val="FFFFFF"/>
            </a:solidFill>
          </p:spPr>
          <p:txBody>
            <a:bodyPr wrap="square" lIns="0" tIns="0" rIns="0" bIns="0" rtlCol="0"/>
            <a:lstStyle/>
            <a:p>
              <a:endParaRPr/>
            </a:p>
          </p:txBody>
        </p:sp>
        <p:sp>
          <p:nvSpPr>
            <p:cNvPr id="6" name="object 6"/>
            <p:cNvSpPr/>
            <p:nvPr/>
          </p:nvSpPr>
          <p:spPr>
            <a:xfrm>
              <a:off x="24996" y="1436369"/>
              <a:ext cx="12120880" cy="5252720"/>
            </a:xfrm>
            <a:custGeom>
              <a:avLst/>
              <a:gdLst/>
              <a:ahLst/>
              <a:cxnLst/>
              <a:rect l="l" t="t" r="r" b="b"/>
              <a:pathLst>
                <a:path w="12120880" h="5252720">
                  <a:moveTo>
                    <a:pt x="0" y="646429"/>
                  </a:moveTo>
                  <a:lnTo>
                    <a:pt x="12120775" y="646429"/>
                  </a:lnTo>
                </a:path>
                <a:path w="12120880" h="5252720">
                  <a:moveTo>
                    <a:pt x="0" y="1222755"/>
                  </a:moveTo>
                  <a:lnTo>
                    <a:pt x="12120775" y="1222755"/>
                  </a:lnTo>
                </a:path>
                <a:path w="12120880" h="5252720">
                  <a:moveTo>
                    <a:pt x="0" y="2411475"/>
                  </a:moveTo>
                  <a:lnTo>
                    <a:pt x="12120775" y="2411475"/>
                  </a:lnTo>
                </a:path>
                <a:path w="12120880" h="5252720">
                  <a:moveTo>
                    <a:pt x="0" y="3051555"/>
                  </a:moveTo>
                  <a:lnTo>
                    <a:pt x="12120775" y="3051555"/>
                  </a:lnTo>
                </a:path>
                <a:path w="12120880" h="5252720">
                  <a:moveTo>
                    <a:pt x="0" y="3417316"/>
                  </a:moveTo>
                  <a:lnTo>
                    <a:pt x="12120775" y="3417316"/>
                  </a:lnTo>
                </a:path>
                <a:path w="12120880" h="5252720">
                  <a:moveTo>
                    <a:pt x="0" y="3783076"/>
                  </a:moveTo>
                  <a:lnTo>
                    <a:pt x="12120775" y="3783076"/>
                  </a:lnTo>
                </a:path>
                <a:path w="12120880" h="5252720">
                  <a:moveTo>
                    <a:pt x="6350" y="0"/>
                  </a:moveTo>
                  <a:lnTo>
                    <a:pt x="6350" y="5252453"/>
                  </a:lnTo>
                </a:path>
                <a:path w="12120880" h="5252720">
                  <a:moveTo>
                    <a:pt x="12114425" y="0"/>
                  </a:moveTo>
                  <a:lnTo>
                    <a:pt x="12114425" y="5252453"/>
                  </a:lnTo>
                </a:path>
                <a:path w="12120880" h="5252720">
                  <a:moveTo>
                    <a:pt x="0" y="6350"/>
                  </a:moveTo>
                  <a:lnTo>
                    <a:pt x="12120775" y="6350"/>
                  </a:lnTo>
                </a:path>
                <a:path w="12120880" h="5252720">
                  <a:moveTo>
                    <a:pt x="0" y="5246103"/>
                  </a:moveTo>
                  <a:lnTo>
                    <a:pt x="12120775" y="5246103"/>
                  </a:lnTo>
                </a:path>
              </a:pathLst>
            </a:custGeom>
            <a:ln w="12700">
              <a:solidFill>
                <a:srgbClr val="EC7C30"/>
              </a:solidFill>
            </a:ln>
          </p:spPr>
          <p:txBody>
            <a:bodyPr wrap="square" lIns="0" tIns="0" rIns="0" bIns="0" rtlCol="0"/>
            <a:lstStyle/>
            <a:p>
              <a:endParaRPr/>
            </a:p>
          </p:txBody>
        </p:sp>
      </p:grpSp>
      <p:sp>
        <p:nvSpPr>
          <p:cNvPr id="7" name="object 7"/>
          <p:cNvSpPr txBox="1">
            <a:spLocks noGrp="1"/>
          </p:cNvSpPr>
          <p:nvPr>
            <p:ph type="title"/>
          </p:nvPr>
        </p:nvSpPr>
        <p:spPr>
          <a:xfrm>
            <a:off x="965200" y="73926"/>
            <a:ext cx="10112375" cy="516890"/>
          </a:xfrm>
          <a:prstGeom prst="rect">
            <a:avLst/>
          </a:prstGeom>
          <a:solidFill>
            <a:srgbClr val="6F2F9F"/>
          </a:solidFill>
        </p:spPr>
        <p:txBody>
          <a:bodyPr vert="horz" wrap="square" lIns="0" tIns="0" rIns="0" bIns="0" rtlCol="0">
            <a:spAutoFit/>
          </a:bodyPr>
          <a:lstStyle/>
          <a:p>
            <a:pPr algn="ctr">
              <a:lnSpc>
                <a:spcPts val="3570"/>
              </a:lnSpc>
            </a:pPr>
            <a:r>
              <a:rPr sz="3000" spc="-25" dirty="0">
                <a:solidFill>
                  <a:srgbClr val="FFFFFF"/>
                </a:solidFill>
                <a:latin typeface="Arial"/>
                <a:cs typeface="Arial"/>
              </a:rPr>
              <a:t>Follow-</a:t>
            </a:r>
            <a:r>
              <a:rPr sz="3000" dirty="0">
                <a:solidFill>
                  <a:srgbClr val="FFFFFF"/>
                </a:solidFill>
                <a:latin typeface="Arial"/>
                <a:cs typeface="Arial"/>
              </a:rPr>
              <a:t>up</a:t>
            </a:r>
            <a:r>
              <a:rPr sz="3000" spc="45" dirty="0">
                <a:solidFill>
                  <a:srgbClr val="FFFFFF"/>
                </a:solidFill>
                <a:latin typeface="Arial"/>
                <a:cs typeface="Arial"/>
              </a:rPr>
              <a:t> </a:t>
            </a:r>
            <a:r>
              <a:rPr sz="3000" spc="-10" dirty="0">
                <a:solidFill>
                  <a:srgbClr val="FFFFFF"/>
                </a:solidFill>
                <a:latin typeface="Arial"/>
                <a:cs typeface="Arial"/>
              </a:rPr>
              <a:t>monitoring</a:t>
            </a:r>
            <a:endParaRPr sz="3000">
              <a:latin typeface="Arial"/>
              <a:cs typeface="Arial"/>
            </a:endParaRPr>
          </a:p>
        </p:txBody>
      </p:sp>
      <p:sp>
        <p:nvSpPr>
          <p:cNvPr id="8" name="object 8"/>
          <p:cNvSpPr txBox="1"/>
          <p:nvPr/>
        </p:nvSpPr>
        <p:spPr>
          <a:xfrm>
            <a:off x="68681" y="716102"/>
            <a:ext cx="11397615" cy="1687830"/>
          </a:xfrm>
          <a:prstGeom prst="rect">
            <a:avLst/>
          </a:prstGeom>
        </p:spPr>
        <p:txBody>
          <a:bodyPr vert="horz" wrap="square" lIns="0" tIns="13335" rIns="0" bIns="0" rtlCol="0">
            <a:spAutoFit/>
          </a:bodyPr>
          <a:lstStyle/>
          <a:p>
            <a:pPr marL="12700">
              <a:lnSpc>
                <a:spcPts val="2280"/>
              </a:lnSpc>
              <a:spcBef>
                <a:spcPts val="105"/>
              </a:spcBef>
            </a:pPr>
            <a:r>
              <a:rPr sz="2000" dirty="0">
                <a:latin typeface="Cambria"/>
                <a:cs typeface="Cambria"/>
              </a:rPr>
              <a:t>Once</a:t>
            </a:r>
            <a:r>
              <a:rPr sz="2000" spc="-25" dirty="0">
                <a:latin typeface="Cambria"/>
                <a:cs typeface="Cambria"/>
              </a:rPr>
              <a:t> </a:t>
            </a:r>
            <a:r>
              <a:rPr sz="2000" dirty="0">
                <a:latin typeface="Cambria"/>
                <a:cs typeface="Cambria"/>
              </a:rPr>
              <a:t>the</a:t>
            </a:r>
            <a:r>
              <a:rPr sz="2000" spc="-40" dirty="0">
                <a:latin typeface="Cambria"/>
                <a:cs typeface="Cambria"/>
              </a:rPr>
              <a:t> </a:t>
            </a:r>
            <a:r>
              <a:rPr sz="2000" spc="-10" dirty="0">
                <a:latin typeface="Cambria"/>
                <a:cs typeface="Cambria"/>
              </a:rPr>
              <a:t>BPaLM/BPaL</a:t>
            </a:r>
            <a:r>
              <a:rPr sz="2000" spc="-55" dirty="0">
                <a:latin typeface="Cambria"/>
                <a:cs typeface="Cambria"/>
              </a:rPr>
              <a:t> </a:t>
            </a:r>
            <a:r>
              <a:rPr sz="2000" dirty="0">
                <a:latin typeface="Cambria"/>
                <a:cs typeface="Cambria"/>
              </a:rPr>
              <a:t>regimen</a:t>
            </a:r>
            <a:r>
              <a:rPr sz="2000" spc="-35" dirty="0">
                <a:latin typeface="Cambria"/>
                <a:cs typeface="Cambria"/>
              </a:rPr>
              <a:t> </a:t>
            </a:r>
            <a:r>
              <a:rPr sz="2000" dirty="0">
                <a:latin typeface="Cambria"/>
                <a:cs typeface="Cambria"/>
              </a:rPr>
              <a:t>is</a:t>
            </a:r>
            <a:r>
              <a:rPr sz="2000" spc="-30" dirty="0">
                <a:latin typeface="Cambria"/>
                <a:cs typeface="Cambria"/>
              </a:rPr>
              <a:t> </a:t>
            </a:r>
            <a:r>
              <a:rPr sz="2000" dirty="0">
                <a:latin typeface="Cambria"/>
                <a:cs typeface="Cambria"/>
              </a:rPr>
              <a:t>started,</a:t>
            </a:r>
            <a:r>
              <a:rPr sz="2000" spc="-45" dirty="0">
                <a:latin typeface="Cambria"/>
                <a:cs typeface="Cambria"/>
              </a:rPr>
              <a:t> </a:t>
            </a:r>
            <a:r>
              <a:rPr sz="2000" dirty="0">
                <a:latin typeface="Cambria"/>
                <a:cs typeface="Cambria"/>
              </a:rPr>
              <a:t>the</a:t>
            </a:r>
            <a:r>
              <a:rPr sz="2000" spc="-25" dirty="0">
                <a:latin typeface="Cambria"/>
                <a:cs typeface="Cambria"/>
              </a:rPr>
              <a:t> </a:t>
            </a:r>
            <a:r>
              <a:rPr sz="2000" dirty="0">
                <a:latin typeface="Cambria"/>
                <a:cs typeface="Cambria"/>
              </a:rPr>
              <a:t>patient</a:t>
            </a:r>
            <a:r>
              <a:rPr sz="2000" spc="-55" dirty="0">
                <a:latin typeface="Cambria"/>
                <a:cs typeface="Cambria"/>
              </a:rPr>
              <a:t> </a:t>
            </a:r>
            <a:r>
              <a:rPr sz="2000" dirty="0">
                <a:latin typeface="Cambria"/>
                <a:cs typeface="Cambria"/>
              </a:rPr>
              <a:t>will</a:t>
            </a:r>
            <a:r>
              <a:rPr sz="2000" spc="-30" dirty="0">
                <a:latin typeface="Cambria"/>
                <a:cs typeface="Cambria"/>
              </a:rPr>
              <a:t> </a:t>
            </a:r>
            <a:r>
              <a:rPr sz="2000" dirty="0">
                <a:latin typeface="Cambria"/>
                <a:cs typeface="Cambria"/>
              </a:rPr>
              <a:t>be</a:t>
            </a:r>
            <a:r>
              <a:rPr sz="2000" spc="-15" dirty="0">
                <a:latin typeface="Cambria"/>
                <a:cs typeface="Cambria"/>
              </a:rPr>
              <a:t> </a:t>
            </a:r>
            <a:r>
              <a:rPr sz="2000" spc="-10" dirty="0">
                <a:latin typeface="Cambria"/>
                <a:cs typeface="Cambria"/>
              </a:rPr>
              <a:t>monitored</a:t>
            </a:r>
            <a:r>
              <a:rPr sz="2000" spc="-55" dirty="0">
                <a:latin typeface="Cambria"/>
                <a:cs typeface="Cambria"/>
              </a:rPr>
              <a:t> </a:t>
            </a:r>
            <a:r>
              <a:rPr sz="2000" dirty="0">
                <a:latin typeface="Cambria"/>
                <a:cs typeface="Cambria"/>
              </a:rPr>
              <a:t>with</a:t>
            </a:r>
            <a:r>
              <a:rPr sz="2000" spc="-20" dirty="0">
                <a:latin typeface="Cambria"/>
                <a:cs typeface="Cambria"/>
              </a:rPr>
              <a:t> </a:t>
            </a:r>
            <a:r>
              <a:rPr sz="2000" dirty="0">
                <a:latin typeface="Cambria"/>
                <a:cs typeface="Cambria"/>
              </a:rPr>
              <a:t>regular</a:t>
            </a:r>
            <a:r>
              <a:rPr sz="2000" spc="-55" dirty="0">
                <a:latin typeface="Cambria"/>
                <a:cs typeface="Cambria"/>
              </a:rPr>
              <a:t> </a:t>
            </a:r>
            <a:r>
              <a:rPr sz="2000" dirty="0">
                <a:latin typeface="Cambria"/>
                <a:cs typeface="Cambria"/>
              </a:rPr>
              <a:t>clinical,</a:t>
            </a:r>
            <a:r>
              <a:rPr sz="2000" spc="-40" dirty="0">
                <a:latin typeface="Cambria"/>
                <a:cs typeface="Cambria"/>
              </a:rPr>
              <a:t> </a:t>
            </a:r>
            <a:r>
              <a:rPr sz="2000" spc="-10" dirty="0">
                <a:latin typeface="Cambria"/>
                <a:cs typeface="Cambria"/>
              </a:rPr>
              <a:t>radiological,</a:t>
            </a:r>
            <a:endParaRPr sz="2000">
              <a:latin typeface="Cambria"/>
              <a:cs typeface="Cambria"/>
            </a:endParaRPr>
          </a:p>
          <a:p>
            <a:pPr marL="12700">
              <a:lnSpc>
                <a:spcPts val="2280"/>
              </a:lnSpc>
            </a:pPr>
            <a:r>
              <a:rPr sz="2000" dirty="0">
                <a:latin typeface="Cambria"/>
                <a:cs typeface="Cambria"/>
              </a:rPr>
              <a:t>ECG,</a:t>
            </a:r>
            <a:r>
              <a:rPr sz="2000" spc="-30" dirty="0">
                <a:latin typeface="Cambria"/>
                <a:cs typeface="Cambria"/>
              </a:rPr>
              <a:t> </a:t>
            </a:r>
            <a:r>
              <a:rPr sz="2000" dirty="0">
                <a:latin typeface="Cambria"/>
                <a:cs typeface="Cambria"/>
              </a:rPr>
              <a:t>biochemical</a:t>
            </a:r>
            <a:r>
              <a:rPr sz="2000" spc="-60" dirty="0">
                <a:latin typeface="Cambria"/>
                <a:cs typeface="Cambria"/>
              </a:rPr>
              <a:t> </a:t>
            </a:r>
            <a:r>
              <a:rPr sz="2000" spc="-10" dirty="0">
                <a:latin typeface="Cambria"/>
                <a:cs typeface="Cambria"/>
              </a:rPr>
              <a:t>investigations</a:t>
            </a:r>
            <a:r>
              <a:rPr sz="2000" spc="-50" dirty="0">
                <a:latin typeface="Cambria"/>
                <a:cs typeface="Cambria"/>
              </a:rPr>
              <a:t> </a:t>
            </a:r>
            <a:r>
              <a:rPr sz="2000" dirty="0">
                <a:latin typeface="Cambria"/>
                <a:cs typeface="Cambria"/>
              </a:rPr>
              <a:t>and</a:t>
            </a:r>
            <a:r>
              <a:rPr sz="2000" spc="-50" dirty="0">
                <a:latin typeface="Cambria"/>
                <a:cs typeface="Cambria"/>
              </a:rPr>
              <a:t> </a:t>
            </a:r>
            <a:r>
              <a:rPr sz="2000" dirty="0">
                <a:latin typeface="Cambria"/>
                <a:cs typeface="Cambria"/>
              </a:rPr>
              <a:t>specialist</a:t>
            </a:r>
            <a:r>
              <a:rPr sz="2000" spc="-50" dirty="0">
                <a:latin typeface="Cambria"/>
                <a:cs typeface="Cambria"/>
              </a:rPr>
              <a:t> </a:t>
            </a:r>
            <a:r>
              <a:rPr sz="2000" dirty="0">
                <a:latin typeface="Cambria"/>
                <a:cs typeface="Cambria"/>
              </a:rPr>
              <a:t>consultation,</a:t>
            </a:r>
            <a:r>
              <a:rPr sz="2000" spc="-65" dirty="0">
                <a:latin typeface="Cambria"/>
                <a:cs typeface="Cambria"/>
              </a:rPr>
              <a:t> </a:t>
            </a:r>
            <a:r>
              <a:rPr sz="2000" dirty="0">
                <a:latin typeface="Cambria"/>
                <a:cs typeface="Cambria"/>
              </a:rPr>
              <a:t>if</a:t>
            </a:r>
            <a:r>
              <a:rPr sz="2000" spc="-50" dirty="0">
                <a:latin typeface="Cambria"/>
                <a:cs typeface="Cambria"/>
              </a:rPr>
              <a:t> </a:t>
            </a:r>
            <a:r>
              <a:rPr sz="2000" dirty="0">
                <a:latin typeface="Cambria"/>
                <a:cs typeface="Cambria"/>
              </a:rPr>
              <a:t>needed,</a:t>
            </a:r>
            <a:r>
              <a:rPr sz="2000" spc="-25" dirty="0">
                <a:latin typeface="Cambria"/>
                <a:cs typeface="Cambria"/>
              </a:rPr>
              <a:t> </a:t>
            </a:r>
            <a:r>
              <a:rPr sz="2000" dirty="0">
                <a:latin typeface="Cambria"/>
                <a:cs typeface="Cambria"/>
              </a:rPr>
              <a:t>as</a:t>
            </a:r>
            <a:r>
              <a:rPr sz="2000" spc="-35" dirty="0">
                <a:latin typeface="Cambria"/>
                <a:cs typeface="Cambria"/>
              </a:rPr>
              <a:t> </a:t>
            </a:r>
            <a:r>
              <a:rPr sz="2000" dirty="0">
                <a:latin typeface="Cambria"/>
                <a:cs typeface="Cambria"/>
              </a:rPr>
              <a:t>shown</a:t>
            </a:r>
            <a:r>
              <a:rPr sz="2000" spc="-55" dirty="0">
                <a:latin typeface="Cambria"/>
                <a:cs typeface="Cambria"/>
              </a:rPr>
              <a:t> </a:t>
            </a:r>
            <a:r>
              <a:rPr sz="2000" dirty="0">
                <a:latin typeface="Cambria"/>
                <a:cs typeface="Cambria"/>
              </a:rPr>
              <a:t>in</a:t>
            </a:r>
            <a:r>
              <a:rPr sz="2000" spc="-45" dirty="0">
                <a:latin typeface="Cambria"/>
                <a:cs typeface="Cambria"/>
              </a:rPr>
              <a:t> </a:t>
            </a:r>
            <a:r>
              <a:rPr sz="2000" dirty="0">
                <a:latin typeface="Cambria"/>
                <a:cs typeface="Cambria"/>
              </a:rPr>
              <a:t>table</a:t>
            </a:r>
            <a:r>
              <a:rPr sz="2000" spc="-40" dirty="0">
                <a:latin typeface="Cambria"/>
                <a:cs typeface="Cambria"/>
              </a:rPr>
              <a:t> </a:t>
            </a:r>
            <a:r>
              <a:rPr sz="2000" spc="-10" dirty="0">
                <a:latin typeface="Cambria"/>
                <a:cs typeface="Cambria"/>
              </a:rPr>
              <a:t>below</a:t>
            </a:r>
            <a:endParaRPr sz="2000">
              <a:latin typeface="Cambria"/>
              <a:cs typeface="Cambria"/>
            </a:endParaRPr>
          </a:p>
          <a:p>
            <a:pPr marL="53975">
              <a:lnSpc>
                <a:spcPct val="100000"/>
              </a:lnSpc>
              <a:spcBef>
                <a:spcPts val="1320"/>
              </a:spcBef>
              <a:tabLst>
                <a:tab pos="4421505" algn="l"/>
              </a:tabLst>
            </a:pPr>
            <a:r>
              <a:rPr sz="1800" b="1" spc="-10" dirty="0">
                <a:solidFill>
                  <a:srgbClr val="FFFFFF"/>
                </a:solidFill>
                <a:latin typeface="Calibri"/>
                <a:cs typeface="Calibri"/>
              </a:rPr>
              <a:t>Follow-</a:t>
            </a:r>
            <a:r>
              <a:rPr sz="1800" b="1" dirty="0">
                <a:solidFill>
                  <a:srgbClr val="FFFFFF"/>
                </a:solidFill>
                <a:latin typeface="Calibri"/>
                <a:cs typeface="Calibri"/>
              </a:rPr>
              <a:t>up</a:t>
            </a:r>
            <a:r>
              <a:rPr sz="1800" b="1" spc="-5" dirty="0">
                <a:solidFill>
                  <a:srgbClr val="FFFFFF"/>
                </a:solidFill>
                <a:latin typeface="Calibri"/>
                <a:cs typeface="Calibri"/>
              </a:rPr>
              <a:t> </a:t>
            </a:r>
            <a:r>
              <a:rPr sz="1800" b="1" spc="-10" dirty="0">
                <a:solidFill>
                  <a:srgbClr val="FFFFFF"/>
                </a:solidFill>
                <a:latin typeface="Calibri"/>
                <a:cs typeface="Calibri"/>
              </a:rPr>
              <a:t>assessments</a:t>
            </a:r>
            <a:r>
              <a:rPr sz="1800" b="1" dirty="0">
                <a:solidFill>
                  <a:srgbClr val="FFFFFF"/>
                </a:solidFill>
                <a:latin typeface="Calibri"/>
                <a:cs typeface="Calibri"/>
              </a:rPr>
              <a:t>	</a:t>
            </a:r>
            <a:r>
              <a:rPr sz="1800" b="1" spc="-10" dirty="0">
                <a:solidFill>
                  <a:srgbClr val="FFFFFF"/>
                </a:solidFill>
                <a:latin typeface="Calibri"/>
                <a:cs typeface="Calibri"/>
              </a:rPr>
              <a:t>Timeline</a:t>
            </a:r>
            <a:endParaRPr sz="1800">
              <a:latin typeface="Calibri"/>
              <a:cs typeface="Calibri"/>
            </a:endParaRPr>
          </a:p>
          <a:p>
            <a:pPr>
              <a:lnSpc>
                <a:spcPct val="100000"/>
              </a:lnSpc>
              <a:spcBef>
                <a:spcPts val="685"/>
              </a:spcBef>
            </a:pPr>
            <a:endParaRPr sz="1800">
              <a:latin typeface="Calibri"/>
              <a:cs typeface="Calibri"/>
            </a:endParaRPr>
          </a:p>
          <a:p>
            <a:pPr marL="53975">
              <a:lnSpc>
                <a:spcPct val="100000"/>
              </a:lnSpc>
              <a:tabLst>
                <a:tab pos="4421505" algn="l"/>
              </a:tabLst>
            </a:pPr>
            <a:r>
              <a:rPr sz="1800" spc="-10" dirty="0">
                <a:latin typeface="Calibri"/>
                <a:cs typeface="Calibri"/>
              </a:rPr>
              <a:t>Duration</a:t>
            </a:r>
            <a:r>
              <a:rPr sz="1800" dirty="0">
                <a:latin typeface="Calibri"/>
                <a:cs typeface="Calibri"/>
              </a:rPr>
              <a:t>	26</a:t>
            </a:r>
            <a:r>
              <a:rPr sz="1800" spc="-45" dirty="0">
                <a:latin typeface="Calibri"/>
                <a:cs typeface="Calibri"/>
              </a:rPr>
              <a:t> </a:t>
            </a:r>
            <a:r>
              <a:rPr sz="1800" dirty="0">
                <a:latin typeface="Calibri"/>
                <a:cs typeface="Calibri"/>
              </a:rPr>
              <a:t>weeks</a:t>
            </a:r>
            <a:r>
              <a:rPr sz="1800" spc="-50" dirty="0">
                <a:latin typeface="Calibri"/>
                <a:cs typeface="Calibri"/>
              </a:rPr>
              <a:t> </a:t>
            </a:r>
            <a:r>
              <a:rPr sz="1800" dirty="0">
                <a:latin typeface="Calibri"/>
                <a:cs typeface="Calibri"/>
              </a:rPr>
              <a:t>(extended</a:t>
            </a:r>
            <a:r>
              <a:rPr sz="1800" spc="-20" dirty="0">
                <a:latin typeface="Calibri"/>
                <a:cs typeface="Calibri"/>
              </a:rPr>
              <a:t> </a:t>
            </a:r>
            <a:r>
              <a:rPr sz="1800" dirty="0">
                <a:latin typeface="Calibri"/>
                <a:cs typeface="Calibri"/>
              </a:rPr>
              <a:t>up</a:t>
            </a:r>
            <a:r>
              <a:rPr sz="1800" spc="-35" dirty="0">
                <a:latin typeface="Calibri"/>
                <a:cs typeface="Calibri"/>
              </a:rPr>
              <a:t> </a:t>
            </a:r>
            <a:r>
              <a:rPr sz="1800" dirty="0">
                <a:latin typeface="Calibri"/>
                <a:cs typeface="Calibri"/>
              </a:rPr>
              <a:t>to</a:t>
            </a:r>
            <a:r>
              <a:rPr sz="1800" spc="-45" dirty="0">
                <a:latin typeface="Calibri"/>
                <a:cs typeface="Calibri"/>
              </a:rPr>
              <a:t> </a:t>
            </a:r>
            <a:r>
              <a:rPr sz="1800" dirty="0">
                <a:latin typeface="Calibri"/>
                <a:cs typeface="Calibri"/>
              </a:rPr>
              <a:t>39</a:t>
            </a:r>
            <a:r>
              <a:rPr sz="1800" spc="-35" dirty="0">
                <a:latin typeface="Calibri"/>
                <a:cs typeface="Calibri"/>
              </a:rPr>
              <a:t> </a:t>
            </a:r>
            <a:r>
              <a:rPr sz="1800" spc="-10" dirty="0">
                <a:latin typeface="Calibri"/>
                <a:cs typeface="Calibri"/>
              </a:rPr>
              <a:t>weeks)</a:t>
            </a:r>
            <a:endParaRPr sz="1800">
              <a:latin typeface="Calibri"/>
              <a:cs typeface="Calibri"/>
            </a:endParaRPr>
          </a:p>
        </p:txBody>
      </p:sp>
      <p:sp>
        <p:nvSpPr>
          <p:cNvPr id="9" name="object 9"/>
          <p:cNvSpPr txBox="1"/>
          <p:nvPr/>
        </p:nvSpPr>
        <p:spPr>
          <a:xfrm>
            <a:off x="110134" y="2677414"/>
            <a:ext cx="400304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Calibri"/>
                <a:cs typeface="Calibri"/>
              </a:rPr>
              <a:t>Clinical</a:t>
            </a:r>
            <a:r>
              <a:rPr sz="1800" spc="-50" dirty="0">
                <a:latin typeface="Calibri"/>
                <a:cs typeface="Calibri"/>
              </a:rPr>
              <a:t> </a:t>
            </a:r>
            <a:r>
              <a:rPr sz="1800" spc="-30" dirty="0">
                <a:latin typeface="Calibri"/>
                <a:cs typeface="Calibri"/>
              </a:rPr>
              <a:t>review,</a:t>
            </a:r>
            <a:r>
              <a:rPr sz="1800" spc="-45" dirty="0">
                <a:latin typeface="Calibri"/>
                <a:cs typeface="Calibri"/>
              </a:rPr>
              <a:t> </a:t>
            </a:r>
            <a:r>
              <a:rPr sz="1800" dirty="0">
                <a:latin typeface="Calibri"/>
                <a:cs typeface="Calibri"/>
              </a:rPr>
              <a:t>including</a:t>
            </a:r>
            <a:r>
              <a:rPr sz="1800" spc="-30" dirty="0">
                <a:latin typeface="Calibri"/>
                <a:cs typeface="Calibri"/>
              </a:rPr>
              <a:t> </a:t>
            </a:r>
            <a:r>
              <a:rPr sz="1800" dirty="0">
                <a:latin typeface="Calibri"/>
                <a:cs typeface="Calibri"/>
              </a:rPr>
              <a:t>weight</a:t>
            </a:r>
            <a:r>
              <a:rPr sz="1800" spc="-65" dirty="0">
                <a:latin typeface="Calibri"/>
                <a:cs typeface="Calibri"/>
              </a:rPr>
              <a:t> </a:t>
            </a:r>
            <a:r>
              <a:rPr sz="1800" dirty="0">
                <a:latin typeface="Calibri"/>
                <a:cs typeface="Calibri"/>
              </a:rPr>
              <a:t>and</a:t>
            </a:r>
            <a:r>
              <a:rPr sz="1800" spc="-55" dirty="0">
                <a:latin typeface="Calibri"/>
                <a:cs typeface="Calibri"/>
              </a:rPr>
              <a:t> </a:t>
            </a:r>
            <a:r>
              <a:rPr sz="1800" spc="-20" dirty="0">
                <a:latin typeface="Calibri"/>
                <a:cs typeface="Calibri"/>
              </a:rPr>
              <a:t>BMI, </a:t>
            </a:r>
            <a:r>
              <a:rPr sz="1800" spc="-10" dirty="0">
                <a:latin typeface="Calibri"/>
                <a:cs typeface="Calibri"/>
              </a:rPr>
              <a:t>concomitant</a:t>
            </a:r>
            <a:r>
              <a:rPr sz="1800" spc="-20" dirty="0">
                <a:latin typeface="Calibri"/>
                <a:cs typeface="Calibri"/>
              </a:rPr>
              <a:t> </a:t>
            </a:r>
            <a:r>
              <a:rPr sz="1800" spc="-10" dirty="0">
                <a:latin typeface="Calibri"/>
                <a:cs typeface="Calibri"/>
              </a:rPr>
              <a:t>medication,</a:t>
            </a:r>
            <a:r>
              <a:rPr sz="1800" dirty="0">
                <a:latin typeface="Calibri"/>
                <a:cs typeface="Calibri"/>
              </a:rPr>
              <a:t> </a:t>
            </a:r>
            <a:r>
              <a:rPr sz="1800" spc="-10" dirty="0">
                <a:latin typeface="Calibri"/>
                <a:cs typeface="Calibri"/>
              </a:rPr>
              <a:t>adherence, signs/symptoms</a:t>
            </a:r>
            <a:r>
              <a:rPr sz="1800" spc="-95" dirty="0">
                <a:latin typeface="Calibri"/>
                <a:cs typeface="Calibri"/>
              </a:rPr>
              <a:t> </a:t>
            </a:r>
            <a:r>
              <a:rPr sz="1800" dirty="0">
                <a:latin typeface="Calibri"/>
                <a:cs typeface="Calibri"/>
              </a:rPr>
              <a:t>suggesting</a:t>
            </a:r>
            <a:r>
              <a:rPr sz="1800" spc="-80" dirty="0">
                <a:latin typeface="Calibri"/>
                <a:cs typeface="Calibri"/>
              </a:rPr>
              <a:t> </a:t>
            </a:r>
            <a:r>
              <a:rPr sz="1800" dirty="0">
                <a:latin typeface="Calibri"/>
                <a:cs typeface="Calibri"/>
              </a:rPr>
              <a:t>adverse</a:t>
            </a:r>
            <a:r>
              <a:rPr sz="1800" spc="-80" dirty="0">
                <a:latin typeface="Calibri"/>
                <a:cs typeface="Calibri"/>
              </a:rPr>
              <a:t> </a:t>
            </a:r>
            <a:r>
              <a:rPr sz="1800" spc="-10" dirty="0">
                <a:latin typeface="Calibri"/>
                <a:cs typeface="Calibri"/>
              </a:rPr>
              <a:t>events</a:t>
            </a:r>
            <a:endParaRPr sz="1800">
              <a:latin typeface="Calibri"/>
              <a:cs typeface="Calibri"/>
            </a:endParaRPr>
          </a:p>
        </p:txBody>
      </p:sp>
      <p:sp>
        <p:nvSpPr>
          <p:cNvPr id="10" name="object 10"/>
          <p:cNvSpPr txBox="1"/>
          <p:nvPr/>
        </p:nvSpPr>
        <p:spPr>
          <a:xfrm>
            <a:off x="4477892" y="2680461"/>
            <a:ext cx="81216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Monthly</a:t>
            </a:r>
            <a:endParaRPr sz="1800">
              <a:latin typeface="Calibri"/>
              <a:cs typeface="Calibri"/>
            </a:endParaRPr>
          </a:p>
        </p:txBody>
      </p:sp>
      <p:sp>
        <p:nvSpPr>
          <p:cNvPr id="11" name="object 11"/>
          <p:cNvSpPr txBox="1"/>
          <p:nvPr/>
        </p:nvSpPr>
        <p:spPr>
          <a:xfrm>
            <a:off x="110134" y="3869563"/>
            <a:ext cx="3338829"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CBC</a:t>
            </a:r>
            <a:r>
              <a:rPr sz="1800" spc="-35" dirty="0">
                <a:latin typeface="Calibri"/>
                <a:cs typeface="Calibri"/>
              </a:rPr>
              <a:t> </a:t>
            </a:r>
            <a:r>
              <a:rPr sz="1800" dirty="0">
                <a:latin typeface="Calibri"/>
                <a:cs typeface="Calibri"/>
              </a:rPr>
              <a:t>(with</a:t>
            </a:r>
            <a:r>
              <a:rPr sz="1800" spc="-10" dirty="0">
                <a:latin typeface="Calibri"/>
                <a:cs typeface="Calibri"/>
              </a:rPr>
              <a:t> </a:t>
            </a:r>
            <a:r>
              <a:rPr sz="1800" dirty="0">
                <a:latin typeface="Calibri"/>
                <a:cs typeface="Calibri"/>
              </a:rPr>
              <a:t>Hb,</a:t>
            </a:r>
            <a:r>
              <a:rPr sz="1800" spc="-10" dirty="0">
                <a:latin typeface="Calibri"/>
                <a:cs typeface="Calibri"/>
              </a:rPr>
              <a:t> platelets)^,</a:t>
            </a:r>
            <a:r>
              <a:rPr sz="1800" spc="-15" dirty="0">
                <a:latin typeface="Calibri"/>
                <a:cs typeface="Calibri"/>
              </a:rPr>
              <a:t> </a:t>
            </a:r>
            <a:r>
              <a:rPr sz="1800" dirty="0">
                <a:latin typeface="Calibri"/>
                <a:cs typeface="Calibri"/>
              </a:rPr>
              <a:t>and</a:t>
            </a:r>
            <a:r>
              <a:rPr sz="1800" spc="-15" dirty="0">
                <a:latin typeface="Calibri"/>
                <a:cs typeface="Calibri"/>
              </a:rPr>
              <a:t> </a:t>
            </a:r>
            <a:r>
              <a:rPr sz="1800" spc="-20" dirty="0">
                <a:latin typeface="Calibri"/>
                <a:cs typeface="Calibri"/>
              </a:rPr>
              <a:t>ECG$</a:t>
            </a:r>
            <a:endParaRPr sz="1800">
              <a:latin typeface="Calibri"/>
              <a:cs typeface="Calibri"/>
            </a:endParaRPr>
          </a:p>
        </p:txBody>
      </p:sp>
      <p:sp>
        <p:nvSpPr>
          <p:cNvPr id="12" name="object 12"/>
          <p:cNvSpPr txBox="1"/>
          <p:nvPr/>
        </p:nvSpPr>
        <p:spPr>
          <a:xfrm>
            <a:off x="4477892" y="3866515"/>
            <a:ext cx="74377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Day</a:t>
            </a:r>
            <a:r>
              <a:rPr sz="1800" spc="-40" dirty="0">
                <a:latin typeface="Calibri"/>
                <a:cs typeface="Calibri"/>
              </a:rPr>
              <a:t> </a:t>
            </a:r>
            <a:r>
              <a:rPr sz="1800" dirty="0">
                <a:latin typeface="Calibri"/>
                <a:cs typeface="Calibri"/>
              </a:rPr>
              <a:t>15,</a:t>
            </a:r>
            <a:r>
              <a:rPr sz="1800" spc="-45" dirty="0">
                <a:latin typeface="Calibri"/>
                <a:cs typeface="Calibri"/>
              </a:rPr>
              <a:t> </a:t>
            </a:r>
            <a:r>
              <a:rPr sz="1800" dirty="0">
                <a:latin typeface="Calibri"/>
                <a:cs typeface="Calibri"/>
              </a:rPr>
              <a:t>30,</a:t>
            </a:r>
            <a:r>
              <a:rPr sz="1800" spc="-45" dirty="0">
                <a:latin typeface="Calibri"/>
                <a:cs typeface="Calibri"/>
              </a:rPr>
              <a:t> </a:t>
            </a:r>
            <a:r>
              <a:rPr sz="1800" dirty="0">
                <a:latin typeface="Calibri"/>
                <a:cs typeface="Calibri"/>
              </a:rPr>
              <a:t>then</a:t>
            </a:r>
            <a:r>
              <a:rPr sz="1800" spc="-30" dirty="0">
                <a:latin typeface="Calibri"/>
                <a:cs typeface="Calibri"/>
              </a:rPr>
              <a:t> </a:t>
            </a:r>
            <a:r>
              <a:rPr sz="1800" dirty="0">
                <a:latin typeface="Calibri"/>
                <a:cs typeface="Calibri"/>
              </a:rPr>
              <a:t>monthly</a:t>
            </a:r>
            <a:r>
              <a:rPr sz="1800" spc="-45" dirty="0">
                <a:latin typeface="Calibri"/>
                <a:cs typeface="Calibri"/>
              </a:rPr>
              <a:t> </a:t>
            </a:r>
            <a:r>
              <a:rPr sz="1800" dirty="0">
                <a:latin typeface="Calibri"/>
                <a:cs typeface="Calibri"/>
              </a:rPr>
              <a:t>till</a:t>
            </a:r>
            <a:r>
              <a:rPr sz="1800" spc="-40" dirty="0">
                <a:latin typeface="Calibri"/>
                <a:cs typeface="Calibri"/>
              </a:rPr>
              <a:t> </a:t>
            </a:r>
            <a:r>
              <a:rPr sz="1800" dirty="0">
                <a:latin typeface="Calibri"/>
                <a:cs typeface="Calibri"/>
              </a:rPr>
              <a:t>month</a:t>
            </a:r>
            <a:r>
              <a:rPr sz="1800" spc="-35" dirty="0">
                <a:latin typeface="Calibri"/>
                <a:cs typeface="Calibri"/>
              </a:rPr>
              <a:t> </a:t>
            </a:r>
            <a:r>
              <a:rPr sz="1800" dirty="0">
                <a:latin typeface="Calibri"/>
                <a:cs typeface="Calibri"/>
              </a:rPr>
              <a:t>6,</a:t>
            </a:r>
            <a:r>
              <a:rPr sz="1800" spc="-45" dirty="0">
                <a:latin typeface="Calibri"/>
                <a:cs typeface="Calibri"/>
              </a:rPr>
              <a:t> </a:t>
            </a:r>
            <a:r>
              <a:rPr sz="1800" dirty="0">
                <a:latin typeface="Calibri"/>
                <a:cs typeface="Calibri"/>
              </a:rPr>
              <a:t>and</a:t>
            </a:r>
            <a:r>
              <a:rPr sz="1800" spc="-45" dirty="0">
                <a:latin typeface="Calibri"/>
                <a:cs typeface="Calibri"/>
              </a:rPr>
              <a:t> </a:t>
            </a:r>
            <a:r>
              <a:rPr sz="1800" dirty="0">
                <a:latin typeface="Calibri"/>
                <a:cs typeface="Calibri"/>
              </a:rPr>
              <a:t>more</a:t>
            </a:r>
            <a:r>
              <a:rPr sz="1800" spc="-30" dirty="0">
                <a:latin typeface="Calibri"/>
                <a:cs typeface="Calibri"/>
              </a:rPr>
              <a:t> </a:t>
            </a:r>
            <a:r>
              <a:rPr sz="1800" dirty="0">
                <a:latin typeface="Calibri"/>
                <a:cs typeface="Calibri"/>
              </a:rPr>
              <a:t>frequently</a:t>
            </a:r>
            <a:r>
              <a:rPr sz="1800" spc="-45" dirty="0">
                <a:latin typeface="Calibri"/>
                <a:cs typeface="Calibri"/>
              </a:rPr>
              <a:t> </a:t>
            </a:r>
            <a:r>
              <a:rPr sz="1800" dirty="0">
                <a:latin typeface="Calibri"/>
                <a:cs typeface="Calibri"/>
              </a:rPr>
              <a:t>if</a:t>
            </a:r>
            <a:r>
              <a:rPr sz="1800" spc="-35" dirty="0">
                <a:latin typeface="Calibri"/>
                <a:cs typeface="Calibri"/>
              </a:rPr>
              <a:t> </a:t>
            </a:r>
            <a:r>
              <a:rPr sz="1800" dirty="0">
                <a:latin typeface="Calibri"/>
                <a:cs typeface="Calibri"/>
              </a:rPr>
              <a:t>clinically</a:t>
            </a:r>
            <a:r>
              <a:rPr sz="1800" spc="-15" dirty="0">
                <a:latin typeface="Calibri"/>
                <a:cs typeface="Calibri"/>
              </a:rPr>
              <a:t> </a:t>
            </a:r>
            <a:r>
              <a:rPr sz="1800" spc="-10" dirty="0">
                <a:latin typeface="Calibri"/>
                <a:cs typeface="Calibri"/>
              </a:rPr>
              <a:t>indicated</a:t>
            </a:r>
            <a:endParaRPr sz="1800">
              <a:latin typeface="Calibri"/>
              <a:cs typeface="Calibri"/>
            </a:endParaRPr>
          </a:p>
        </p:txBody>
      </p:sp>
      <p:sp>
        <p:nvSpPr>
          <p:cNvPr id="13" name="object 13"/>
          <p:cNvSpPr txBox="1"/>
          <p:nvPr/>
        </p:nvSpPr>
        <p:spPr>
          <a:xfrm>
            <a:off x="110134" y="4509642"/>
            <a:ext cx="31483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Visual</a:t>
            </a:r>
            <a:r>
              <a:rPr sz="1800" spc="-40" dirty="0">
                <a:latin typeface="Calibri"/>
                <a:cs typeface="Calibri"/>
              </a:rPr>
              <a:t> </a:t>
            </a:r>
            <a:r>
              <a:rPr sz="1800" spc="-20" dirty="0">
                <a:latin typeface="Calibri"/>
                <a:cs typeface="Calibri"/>
              </a:rPr>
              <a:t>acuity,</a:t>
            </a:r>
            <a:r>
              <a:rPr sz="1800" spc="-25" dirty="0">
                <a:latin typeface="Calibri"/>
                <a:cs typeface="Calibri"/>
              </a:rPr>
              <a:t> </a:t>
            </a:r>
            <a:r>
              <a:rPr sz="1800" dirty="0">
                <a:latin typeface="Calibri"/>
                <a:cs typeface="Calibri"/>
              </a:rPr>
              <a:t>and</a:t>
            </a:r>
            <a:r>
              <a:rPr sz="1800" spc="-40" dirty="0">
                <a:latin typeface="Calibri"/>
                <a:cs typeface="Calibri"/>
              </a:rPr>
              <a:t> </a:t>
            </a:r>
            <a:r>
              <a:rPr sz="1800" dirty="0">
                <a:latin typeface="Calibri"/>
                <a:cs typeface="Calibri"/>
              </a:rPr>
              <a:t>color</a:t>
            </a:r>
            <a:r>
              <a:rPr sz="1800" spc="-25" dirty="0">
                <a:latin typeface="Calibri"/>
                <a:cs typeface="Calibri"/>
              </a:rPr>
              <a:t> </a:t>
            </a:r>
            <a:r>
              <a:rPr sz="1800" dirty="0">
                <a:latin typeface="Calibri"/>
                <a:cs typeface="Calibri"/>
              </a:rPr>
              <a:t>vision</a:t>
            </a:r>
            <a:r>
              <a:rPr sz="1800" spc="-45" dirty="0">
                <a:latin typeface="Calibri"/>
                <a:cs typeface="Calibri"/>
              </a:rPr>
              <a:t> </a:t>
            </a:r>
            <a:r>
              <a:rPr sz="1800" spc="-20" dirty="0">
                <a:latin typeface="Calibri"/>
                <a:cs typeface="Calibri"/>
              </a:rPr>
              <a:t>test</a:t>
            </a:r>
            <a:endParaRPr sz="1800">
              <a:latin typeface="Calibri"/>
              <a:cs typeface="Calibri"/>
            </a:endParaRPr>
          </a:p>
        </p:txBody>
      </p:sp>
      <p:sp>
        <p:nvSpPr>
          <p:cNvPr id="14" name="object 14"/>
          <p:cNvSpPr txBox="1"/>
          <p:nvPr/>
        </p:nvSpPr>
        <p:spPr>
          <a:xfrm>
            <a:off x="4477892" y="4509642"/>
            <a:ext cx="52895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Week</a:t>
            </a:r>
            <a:r>
              <a:rPr sz="1800" spc="-45" dirty="0">
                <a:latin typeface="Calibri"/>
                <a:cs typeface="Calibri"/>
              </a:rPr>
              <a:t> </a:t>
            </a:r>
            <a:r>
              <a:rPr sz="1800" dirty="0">
                <a:latin typeface="Calibri"/>
                <a:cs typeface="Calibri"/>
              </a:rPr>
              <a:t>9,</a:t>
            </a:r>
            <a:r>
              <a:rPr sz="1800" spc="-45" dirty="0">
                <a:latin typeface="Calibri"/>
                <a:cs typeface="Calibri"/>
              </a:rPr>
              <a:t> </a:t>
            </a:r>
            <a:r>
              <a:rPr sz="1800" dirty="0">
                <a:latin typeface="Calibri"/>
                <a:cs typeface="Calibri"/>
              </a:rPr>
              <a:t>13,</a:t>
            </a:r>
            <a:r>
              <a:rPr sz="1800" spc="-45" dirty="0">
                <a:latin typeface="Calibri"/>
                <a:cs typeface="Calibri"/>
              </a:rPr>
              <a:t> </a:t>
            </a:r>
            <a:r>
              <a:rPr sz="1800" dirty="0">
                <a:latin typeface="Calibri"/>
                <a:cs typeface="Calibri"/>
              </a:rPr>
              <a:t>26</a:t>
            </a:r>
            <a:r>
              <a:rPr sz="1800" spc="-45" dirty="0">
                <a:latin typeface="Calibri"/>
                <a:cs typeface="Calibri"/>
              </a:rPr>
              <a:t> </a:t>
            </a:r>
            <a:r>
              <a:rPr sz="1800" dirty="0">
                <a:latin typeface="Calibri"/>
                <a:cs typeface="Calibri"/>
              </a:rPr>
              <a:t>and</a:t>
            </a:r>
            <a:r>
              <a:rPr sz="1800" spc="-30" dirty="0">
                <a:latin typeface="Calibri"/>
                <a:cs typeface="Calibri"/>
              </a:rPr>
              <a:t> </a:t>
            </a:r>
            <a:r>
              <a:rPr sz="1800" dirty="0">
                <a:latin typeface="Calibri"/>
                <a:cs typeface="Calibri"/>
              </a:rPr>
              <a:t>more</a:t>
            </a:r>
            <a:r>
              <a:rPr sz="1800" spc="-40" dirty="0">
                <a:latin typeface="Calibri"/>
                <a:cs typeface="Calibri"/>
              </a:rPr>
              <a:t> </a:t>
            </a:r>
            <a:r>
              <a:rPr sz="1800" dirty="0">
                <a:latin typeface="Calibri"/>
                <a:cs typeface="Calibri"/>
              </a:rPr>
              <a:t>frequently</a:t>
            </a:r>
            <a:r>
              <a:rPr sz="1800" spc="-35" dirty="0">
                <a:latin typeface="Calibri"/>
                <a:cs typeface="Calibri"/>
              </a:rPr>
              <a:t> </a:t>
            </a:r>
            <a:r>
              <a:rPr sz="1800" dirty="0">
                <a:latin typeface="Calibri"/>
                <a:cs typeface="Calibri"/>
              </a:rPr>
              <a:t>if</a:t>
            </a:r>
            <a:r>
              <a:rPr sz="1800" spc="-50" dirty="0">
                <a:latin typeface="Calibri"/>
                <a:cs typeface="Calibri"/>
              </a:rPr>
              <a:t> </a:t>
            </a:r>
            <a:r>
              <a:rPr sz="1800" dirty="0">
                <a:latin typeface="Calibri"/>
                <a:cs typeface="Calibri"/>
              </a:rPr>
              <a:t>clinically</a:t>
            </a:r>
            <a:r>
              <a:rPr sz="1800" spc="-10" dirty="0">
                <a:latin typeface="Calibri"/>
                <a:cs typeface="Calibri"/>
              </a:rPr>
              <a:t> indicated</a:t>
            </a:r>
            <a:endParaRPr sz="1800">
              <a:latin typeface="Calibri"/>
              <a:cs typeface="Calibri"/>
            </a:endParaRPr>
          </a:p>
        </p:txBody>
      </p:sp>
      <p:sp>
        <p:nvSpPr>
          <p:cNvPr id="15" name="object 15"/>
          <p:cNvSpPr txBox="1"/>
          <p:nvPr/>
        </p:nvSpPr>
        <p:spPr>
          <a:xfrm>
            <a:off x="110134" y="4875098"/>
            <a:ext cx="192849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Smear </a:t>
            </a:r>
            <a:r>
              <a:rPr sz="1800" spc="-10" dirty="0">
                <a:latin typeface="Calibri"/>
                <a:cs typeface="Calibri"/>
              </a:rPr>
              <a:t>microscopy@</a:t>
            </a:r>
            <a:endParaRPr sz="1800">
              <a:latin typeface="Calibri"/>
              <a:cs typeface="Calibri"/>
            </a:endParaRPr>
          </a:p>
        </p:txBody>
      </p:sp>
      <p:sp>
        <p:nvSpPr>
          <p:cNvPr id="16" name="object 16"/>
          <p:cNvSpPr txBox="1"/>
          <p:nvPr/>
        </p:nvSpPr>
        <p:spPr>
          <a:xfrm>
            <a:off x="4477892" y="4875098"/>
            <a:ext cx="2806065"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With</a:t>
            </a:r>
            <a:r>
              <a:rPr sz="1800" spc="-40" dirty="0">
                <a:latin typeface="Calibri"/>
                <a:cs typeface="Calibri"/>
              </a:rPr>
              <a:t> </a:t>
            </a:r>
            <a:r>
              <a:rPr sz="1800" dirty="0">
                <a:latin typeface="Calibri"/>
                <a:cs typeface="Calibri"/>
              </a:rPr>
              <a:t>culture</a:t>
            </a:r>
            <a:r>
              <a:rPr sz="1800" spc="-15" dirty="0">
                <a:latin typeface="Calibri"/>
                <a:cs typeface="Calibri"/>
              </a:rPr>
              <a:t> </a:t>
            </a:r>
            <a:r>
              <a:rPr sz="1800" dirty="0">
                <a:latin typeface="Calibri"/>
                <a:cs typeface="Calibri"/>
              </a:rPr>
              <a:t>at</a:t>
            </a:r>
            <a:r>
              <a:rPr sz="1800" spc="-40" dirty="0">
                <a:latin typeface="Calibri"/>
                <a:cs typeface="Calibri"/>
              </a:rPr>
              <a:t> </a:t>
            </a:r>
            <a:r>
              <a:rPr sz="1800" dirty="0">
                <a:latin typeface="Calibri"/>
                <a:cs typeface="Calibri"/>
              </a:rPr>
              <a:t>the</a:t>
            </a:r>
            <a:r>
              <a:rPr sz="1800" spc="-40" dirty="0">
                <a:latin typeface="Calibri"/>
                <a:cs typeface="Calibri"/>
              </a:rPr>
              <a:t> </a:t>
            </a:r>
            <a:r>
              <a:rPr sz="1800" dirty="0">
                <a:latin typeface="Calibri"/>
                <a:cs typeface="Calibri"/>
              </a:rPr>
              <a:t>C&amp;DST</a:t>
            </a:r>
            <a:r>
              <a:rPr sz="1800" spc="-35" dirty="0">
                <a:latin typeface="Calibri"/>
                <a:cs typeface="Calibri"/>
              </a:rPr>
              <a:t> </a:t>
            </a:r>
            <a:r>
              <a:rPr sz="1800" spc="-25" dirty="0">
                <a:latin typeface="Calibri"/>
                <a:cs typeface="Calibri"/>
              </a:rPr>
              <a:t>lab</a:t>
            </a:r>
            <a:endParaRPr sz="1800">
              <a:latin typeface="Calibri"/>
              <a:cs typeface="Calibri"/>
            </a:endParaRPr>
          </a:p>
        </p:txBody>
      </p:sp>
      <p:sp>
        <p:nvSpPr>
          <p:cNvPr id="17" name="object 17"/>
          <p:cNvSpPr txBox="1"/>
          <p:nvPr/>
        </p:nvSpPr>
        <p:spPr>
          <a:xfrm>
            <a:off x="110134" y="5238369"/>
            <a:ext cx="91122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Culture@</a:t>
            </a:r>
            <a:endParaRPr sz="1800">
              <a:latin typeface="Calibri"/>
              <a:cs typeface="Calibri"/>
            </a:endParaRPr>
          </a:p>
        </p:txBody>
      </p:sp>
      <p:sp>
        <p:nvSpPr>
          <p:cNvPr id="18" name="object 18"/>
          <p:cNvSpPr txBox="1"/>
          <p:nvPr/>
        </p:nvSpPr>
        <p:spPr>
          <a:xfrm>
            <a:off x="4477892" y="5238369"/>
            <a:ext cx="7337425" cy="1400175"/>
          </a:xfrm>
          <a:prstGeom prst="rect">
            <a:avLst/>
          </a:prstGeom>
        </p:spPr>
        <p:txBody>
          <a:bodyPr vert="horz" wrap="square" lIns="0" tIns="11430" rIns="0" bIns="0" rtlCol="0">
            <a:spAutoFit/>
          </a:bodyPr>
          <a:lstStyle/>
          <a:p>
            <a:pPr marL="12700" marR="5080">
              <a:lnSpc>
                <a:spcPct val="100299"/>
              </a:lnSpc>
              <a:spcBef>
                <a:spcPts val="90"/>
              </a:spcBef>
            </a:pPr>
            <a:r>
              <a:rPr sz="1800" dirty="0">
                <a:latin typeface="Calibri"/>
                <a:cs typeface="Calibri"/>
              </a:rPr>
              <a:t>Monthly</a:t>
            </a:r>
            <a:r>
              <a:rPr sz="1800" spc="-40" dirty="0">
                <a:latin typeface="Calibri"/>
                <a:cs typeface="Calibri"/>
              </a:rPr>
              <a:t> </a:t>
            </a:r>
            <a:r>
              <a:rPr sz="1800" dirty="0">
                <a:latin typeface="Calibri"/>
                <a:cs typeface="Calibri"/>
              </a:rPr>
              <a:t>from</a:t>
            </a:r>
            <a:r>
              <a:rPr sz="1800" spc="-45" dirty="0">
                <a:latin typeface="Calibri"/>
                <a:cs typeface="Calibri"/>
              </a:rPr>
              <a:t> </a:t>
            </a:r>
            <a:r>
              <a:rPr sz="1800" dirty="0">
                <a:latin typeface="Calibri"/>
                <a:cs typeface="Calibri"/>
              </a:rPr>
              <a:t>month</a:t>
            </a:r>
            <a:r>
              <a:rPr sz="1800" spc="-50" dirty="0">
                <a:latin typeface="Calibri"/>
                <a:cs typeface="Calibri"/>
              </a:rPr>
              <a:t> </a:t>
            </a:r>
            <a:r>
              <a:rPr sz="1800" dirty="0">
                <a:latin typeface="Calibri"/>
                <a:cs typeface="Calibri"/>
              </a:rPr>
              <a:t>2</a:t>
            </a:r>
            <a:r>
              <a:rPr sz="1800" spc="-45" dirty="0">
                <a:latin typeface="Calibri"/>
                <a:cs typeface="Calibri"/>
              </a:rPr>
              <a:t> </a:t>
            </a:r>
            <a:r>
              <a:rPr sz="1800" spc="-10" dirty="0">
                <a:latin typeface="Calibri"/>
                <a:cs typeface="Calibri"/>
              </a:rPr>
              <a:t>onwards.</a:t>
            </a:r>
            <a:r>
              <a:rPr sz="1800" spc="-50" dirty="0">
                <a:latin typeface="Calibri"/>
                <a:cs typeface="Calibri"/>
              </a:rPr>
              <a:t> </a:t>
            </a:r>
            <a:r>
              <a:rPr sz="1800" dirty="0">
                <a:latin typeface="Calibri"/>
                <a:cs typeface="Calibri"/>
              </a:rPr>
              <a:t>If</a:t>
            </a:r>
            <a:r>
              <a:rPr sz="1800" spc="-50" dirty="0">
                <a:latin typeface="Calibri"/>
                <a:cs typeface="Calibri"/>
              </a:rPr>
              <a:t> </a:t>
            </a:r>
            <a:r>
              <a:rPr sz="1800" dirty="0">
                <a:latin typeface="Calibri"/>
                <a:cs typeface="Calibri"/>
              </a:rPr>
              <a:t>the</a:t>
            </a:r>
            <a:r>
              <a:rPr sz="1800" spc="-30" dirty="0">
                <a:latin typeface="Calibri"/>
                <a:cs typeface="Calibri"/>
              </a:rPr>
              <a:t> </a:t>
            </a:r>
            <a:r>
              <a:rPr sz="1800" dirty="0">
                <a:latin typeface="Calibri"/>
                <a:cs typeface="Calibri"/>
              </a:rPr>
              <a:t>culture</a:t>
            </a:r>
            <a:r>
              <a:rPr sz="1800" spc="-30" dirty="0">
                <a:latin typeface="Calibri"/>
                <a:cs typeface="Calibri"/>
              </a:rPr>
              <a:t> </a:t>
            </a:r>
            <a:r>
              <a:rPr sz="1800" dirty="0">
                <a:latin typeface="Calibri"/>
                <a:cs typeface="Calibri"/>
              </a:rPr>
              <a:t>results</a:t>
            </a:r>
            <a:r>
              <a:rPr sz="1800" spc="-50" dirty="0">
                <a:latin typeface="Calibri"/>
                <a:cs typeface="Calibri"/>
              </a:rPr>
              <a:t> </a:t>
            </a:r>
            <a:r>
              <a:rPr sz="1800" dirty="0">
                <a:latin typeface="Calibri"/>
                <a:cs typeface="Calibri"/>
              </a:rPr>
              <a:t>of</a:t>
            </a:r>
            <a:r>
              <a:rPr sz="1800" spc="-35" dirty="0">
                <a:latin typeface="Calibri"/>
                <a:cs typeface="Calibri"/>
              </a:rPr>
              <a:t> </a:t>
            </a:r>
            <a:r>
              <a:rPr sz="1800" dirty="0">
                <a:latin typeface="Calibri"/>
                <a:cs typeface="Calibri"/>
              </a:rPr>
              <a:t>month</a:t>
            </a:r>
            <a:r>
              <a:rPr sz="1800" spc="-50" dirty="0">
                <a:latin typeface="Calibri"/>
                <a:cs typeface="Calibri"/>
              </a:rPr>
              <a:t> </a:t>
            </a:r>
            <a:r>
              <a:rPr sz="1800" dirty="0">
                <a:latin typeface="Calibri"/>
                <a:cs typeface="Calibri"/>
              </a:rPr>
              <a:t>4</a:t>
            </a:r>
            <a:r>
              <a:rPr sz="1800" spc="-45" dirty="0">
                <a:latin typeface="Calibri"/>
                <a:cs typeface="Calibri"/>
              </a:rPr>
              <a:t> </a:t>
            </a:r>
            <a:r>
              <a:rPr sz="1800" dirty="0">
                <a:latin typeface="Calibri"/>
                <a:cs typeface="Calibri"/>
              </a:rPr>
              <a:t>or</a:t>
            </a:r>
            <a:r>
              <a:rPr sz="1800" spc="-40" dirty="0">
                <a:latin typeface="Calibri"/>
                <a:cs typeface="Calibri"/>
              </a:rPr>
              <a:t> </a:t>
            </a:r>
            <a:r>
              <a:rPr sz="1800" dirty="0">
                <a:latin typeface="Calibri"/>
                <a:cs typeface="Calibri"/>
              </a:rPr>
              <a:t>later</a:t>
            </a:r>
            <a:r>
              <a:rPr sz="1800" spc="-35" dirty="0">
                <a:latin typeface="Calibri"/>
                <a:cs typeface="Calibri"/>
              </a:rPr>
              <a:t> </a:t>
            </a:r>
            <a:r>
              <a:rPr sz="1800" spc="-25" dirty="0">
                <a:latin typeface="Calibri"/>
                <a:cs typeface="Calibri"/>
              </a:rPr>
              <a:t>are </a:t>
            </a:r>
            <a:r>
              <a:rPr sz="1800" dirty="0">
                <a:latin typeface="Calibri"/>
                <a:cs typeface="Calibri"/>
              </a:rPr>
              <a:t>positive,</a:t>
            </a:r>
            <a:r>
              <a:rPr sz="1800" spc="-50" dirty="0">
                <a:latin typeface="Calibri"/>
                <a:cs typeface="Calibri"/>
              </a:rPr>
              <a:t> </a:t>
            </a:r>
            <a:r>
              <a:rPr sz="1800" dirty="0">
                <a:latin typeface="Calibri"/>
                <a:cs typeface="Calibri"/>
              </a:rPr>
              <a:t>collect</a:t>
            </a:r>
            <a:r>
              <a:rPr sz="1800" spc="-45" dirty="0">
                <a:latin typeface="Calibri"/>
                <a:cs typeface="Calibri"/>
              </a:rPr>
              <a:t> </a:t>
            </a:r>
            <a:r>
              <a:rPr sz="1800" dirty="0">
                <a:latin typeface="Calibri"/>
                <a:cs typeface="Calibri"/>
              </a:rPr>
              <a:t>one</a:t>
            </a:r>
            <a:r>
              <a:rPr sz="1800" spc="-50" dirty="0">
                <a:latin typeface="Calibri"/>
                <a:cs typeface="Calibri"/>
              </a:rPr>
              <a:t> </a:t>
            </a:r>
            <a:r>
              <a:rPr sz="1800" dirty="0">
                <a:latin typeface="Calibri"/>
                <a:cs typeface="Calibri"/>
              </a:rPr>
              <a:t>repeat</a:t>
            </a:r>
            <a:r>
              <a:rPr sz="1800" spc="-50" dirty="0">
                <a:latin typeface="Calibri"/>
                <a:cs typeface="Calibri"/>
              </a:rPr>
              <a:t> </a:t>
            </a:r>
            <a:r>
              <a:rPr sz="1800" dirty="0">
                <a:latin typeface="Calibri"/>
                <a:cs typeface="Calibri"/>
              </a:rPr>
              <a:t>specimen</a:t>
            </a:r>
            <a:r>
              <a:rPr sz="1800" spc="-50" dirty="0">
                <a:latin typeface="Calibri"/>
                <a:cs typeface="Calibri"/>
              </a:rPr>
              <a:t> </a:t>
            </a:r>
            <a:r>
              <a:rPr sz="1800" spc="-10" dirty="0">
                <a:latin typeface="Calibri"/>
                <a:cs typeface="Calibri"/>
              </a:rPr>
              <a:t>immediately</a:t>
            </a:r>
            <a:r>
              <a:rPr sz="1800" spc="-50" dirty="0">
                <a:latin typeface="Calibri"/>
                <a:cs typeface="Calibri"/>
              </a:rPr>
              <a:t> </a:t>
            </a:r>
            <a:r>
              <a:rPr sz="1800" dirty="0">
                <a:latin typeface="Calibri"/>
                <a:cs typeface="Calibri"/>
              </a:rPr>
              <a:t>and</a:t>
            </a:r>
            <a:r>
              <a:rPr sz="1800" spc="-40" dirty="0">
                <a:latin typeface="Calibri"/>
                <a:cs typeface="Calibri"/>
              </a:rPr>
              <a:t> </a:t>
            </a:r>
            <a:r>
              <a:rPr sz="1800" dirty="0">
                <a:latin typeface="Calibri"/>
                <a:cs typeface="Calibri"/>
              </a:rPr>
              <a:t>send</a:t>
            </a:r>
            <a:r>
              <a:rPr sz="1800" spc="-55" dirty="0">
                <a:latin typeface="Calibri"/>
                <a:cs typeface="Calibri"/>
              </a:rPr>
              <a:t> </a:t>
            </a:r>
            <a:r>
              <a:rPr sz="1800" dirty="0">
                <a:latin typeface="Calibri"/>
                <a:cs typeface="Calibri"/>
              </a:rPr>
              <a:t>it</a:t>
            </a:r>
            <a:r>
              <a:rPr sz="1800" spc="-55" dirty="0">
                <a:latin typeface="Calibri"/>
                <a:cs typeface="Calibri"/>
              </a:rPr>
              <a:t> </a:t>
            </a:r>
            <a:r>
              <a:rPr sz="1800" dirty="0">
                <a:latin typeface="Calibri"/>
                <a:cs typeface="Calibri"/>
              </a:rPr>
              <a:t>for</a:t>
            </a:r>
            <a:r>
              <a:rPr sz="1800" spc="-55" dirty="0">
                <a:latin typeface="Calibri"/>
                <a:cs typeface="Calibri"/>
              </a:rPr>
              <a:t> </a:t>
            </a:r>
            <a:r>
              <a:rPr sz="1800" dirty="0">
                <a:latin typeface="Calibri"/>
                <a:cs typeface="Calibri"/>
              </a:rPr>
              <a:t>culture</a:t>
            </a:r>
            <a:r>
              <a:rPr sz="1800" spc="-30" dirty="0">
                <a:latin typeface="Calibri"/>
                <a:cs typeface="Calibri"/>
              </a:rPr>
              <a:t> </a:t>
            </a:r>
            <a:r>
              <a:rPr sz="1800" spc="-25" dirty="0">
                <a:latin typeface="Calibri"/>
                <a:cs typeface="Calibri"/>
              </a:rPr>
              <a:t>to </a:t>
            </a:r>
            <a:r>
              <a:rPr sz="1800" dirty="0">
                <a:latin typeface="Calibri"/>
                <a:cs typeface="Calibri"/>
              </a:rPr>
              <a:t>rapidly</a:t>
            </a:r>
            <a:r>
              <a:rPr sz="1800" spc="-45" dirty="0">
                <a:latin typeface="Calibri"/>
                <a:cs typeface="Calibri"/>
              </a:rPr>
              <a:t> </a:t>
            </a:r>
            <a:r>
              <a:rPr sz="1800" dirty="0">
                <a:latin typeface="Calibri"/>
                <a:cs typeface="Calibri"/>
              </a:rPr>
              <a:t>ascertain</a:t>
            </a:r>
            <a:r>
              <a:rPr sz="1800" spc="-35" dirty="0">
                <a:latin typeface="Calibri"/>
                <a:cs typeface="Calibri"/>
              </a:rPr>
              <a:t> </a:t>
            </a:r>
            <a:r>
              <a:rPr sz="1800" spc="-10" dirty="0">
                <a:latin typeface="Calibri"/>
                <a:cs typeface="Calibri"/>
              </a:rPr>
              <a:t>bacteriological</a:t>
            </a:r>
            <a:r>
              <a:rPr sz="1800" spc="-20" dirty="0">
                <a:latin typeface="Calibri"/>
                <a:cs typeface="Calibri"/>
              </a:rPr>
              <a:t> </a:t>
            </a:r>
            <a:r>
              <a:rPr sz="1800" spc="-10" dirty="0">
                <a:latin typeface="Calibri"/>
                <a:cs typeface="Calibri"/>
              </a:rPr>
              <a:t>conversion</a:t>
            </a:r>
            <a:r>
              <a:rPr sz="1800" spc="-50" dirty="0">
                <a:latin typeface="Calibri"/>
                <a:cs typeface="Calibri"/>
              </a:rPr>
              <a:t> </a:t>
            </a:r>
            <a:r>
              <a:rPr sz="1800" dirty="0">
                <a:latin typeface="Calibri"/>
                <a:cs typeface="Calibri"/>
              </a:rPr>
              <a:t>or</a:t>
            </a:r>
            <a:r>
              <a:rPr sz="1800" spc="-40" dirty="0">
                <a:latin typeface="Calibri"/>
                <a:cs typeface="Calibri"/>
              </a:rPr>
              <a:t> </a:t>
            </a:r>
            <a:r>
              <a:rPr sz="1800" spc="-10" dirty="0">
                <a:latin typeface="Calibri"/>
                <a:cs typeface="Calibri"/>
              </a:rPr>
              <a:t>reversion</a:t>
            </a:r>
            <a:r>
              <a:rPr sz="1800" spc="-35" dirty="0">
                <a:latin typeface="Calibri"/>
                <a:cs typeface="Calibri"/>
              </a:rPr>
              <a:t> </a:t>
            </a:r>
            <a:r>
              <a:rPr sz="1800" dirty="0">
                <a:latin typeface="Calibri"/>
                <a:cs typeface="Calibri"/>
              </a:rPr>
              <a:t>and</a:t>
            </a:r>
            <a:r>
              <a:rPr sz="1800" spc="-45" dirty="0">
                <a:latin typeface="Calibri"/>
                <a:cs typeface="Calibri"/>
              </a:rPr>
              <a:t> </a:t>
            </a:r>
            <a:r>
              <a:rPr sz="1800" dirty="0">
                <a:latin typeface="Calibri"/>
                <a:cs typeface="Calibri"/>
              </a:rPr>
              <a:t>if</a:t>
            </a:r>
            <a:r>
              <a:rPr sz="1800" spc="-45" dirty="0">
                <a:latin typeface="Calibri"/>
                <a:cs typeface="Calibri"/>
              </a:rPr>
              <a:t> </a:t>
            </a:r>
            <a:r>
              <a:rPr sz="1800" dirty="0">
                <a:latin typeface="Calibri"/>
                <a:cs typeface="Calibri"/>
              </a:rPr>
              <a:t>the</a:t>
            </a:r>
            <a:r>
              <a:rPr sz="1800" spc="-45" dirty="0">
                <a:latin typeface="Calibri"/>
                <a:cs typeface="Calibri"/>
              </a:rPr>
              <a:t> </a:t>
            </a:r>
            <a:r>
              <a:rPr sz="1800" spc="-10" dirty="0">
                <a:latin typeface="Calibri"/>
                <a:cs typeface="Calibri"/>
              </a:rPr>
              <a:t>repeat </a:t>
            </a:r>
            <a:r>
              <a:rPr sz="1800" dirty="0">
                <a:latin typeface="Calibri"/>
                <a:cs typeface="Calibri"/>
              </a:rPr>
              <a:t>specimen</a:t>
            </a:r>
            <a:r>
              <a:rPr sz="1800" spc="-35" dirty="0">
                <a:latin typeface="Calibri"/>
                <a:cs typeface="Calibri"/>
              </a:rPr>
              <a:t> </a:t>
            </a:r>
            <a:r>
              <a:rPr sz="1800" dirty="0">
                <a:latin typeface="Calibri"/>
                <a:cs typeface="Calibri"/>
              </a:rPr>
              <a:t>is</a:t>
            </a:r>
            <a:r>
              <a:rPr sz="1800" spc="-50" dirty="0">
                <a:latin typeface="Calibri"/>
                <a:cs typeface="Calibri"/>
              </a:rPr>
              <a:t> </a:t>
            </a:r>
            <a:r>
              <a:rPr sz="1800" dirty="0">
                <a:latin typeface="Calibri"/>
                <a:cs typeface="Calibri"/>
              </a:rPr>
              <a:t>culture</a:t>
            </a:r>
            <a:r>
              <a:rPr sz="1800" spc="-25" dirty="0">
                <a:latin typeface="Calibri"/>
                <a:cs typeface="Calibri"/>
              </a:rPr>
              <a:t> </a:t>
            </a:r>
            <a:r>
              <a:rPr sz="1800" spc="-10" dirty="0">
                <a:latin typeface="Calibri"/>
                <a:cs typeface="Calibri"/>
              </a:rPr>
              <a:t>negative,</a:t>
            </a:r>
            <a:r>
              <a:rPr sz="1800" spc="-45" dirty="0">
                <a:latin typeface="Calibri"/>
                <a:cs typeface="Calibri"/>
              </a:rPr>
              <a:t> </a:t>
            </a:r>
            <a:r>
              <a:rPr sz="1800" dirty="0">
                <a:latin typeface="Calibri"/>
                <a:cs typeface="Calibri"/>
              </a:rPr>
              <a:t>then</a:t>
            </a:r>
            <a:r>
              <a:rPr sz="1800" spc="-40" dirty="0">
                <a:latin typeface="Calibri"/>
                <a:cs typeface="Calibri"/>
              </a:rPr>
              <a:t> </a:t>
            </a:r>
            <a:r>
              <a:rPr sz="1800" dirty="0">
                <a:latin typeface="Calibri"/>
                <a:cs typeface="Calibri"/>
              </a:rPr>
              <a:t>collect</a:t>
            </a:r>
            <a:r>
              <a:rPr sz="1800" spc="-35" dirty="0">
                <a:latin typeface="Calibri"/>
                <a:cs typeface="Calibri"/>
              </a:rPr>
              <a:t> </a:t>
            </a:r>
            <a:r>
              <a:rPr sz="1800" dirty="0">
                <a:latin typeface="Calibri"/>
                <a:cs typeface="Calibri"/>
              </a:rPr>
              <a:t>and</a:t>
            </a:r>
            <a:r>
              <a:rPr sz="1800" spc="-50" dirty="0">
                <a:latin typeface="Calibri"/>
                <a:cs typeface="Calibri"/>
              </a:rPr>
              <a:t> </a:t>
            </a:r>
            <a:r>
              <a:rPr sz="1800" dirty="0">
                <a:latin typeface="Calibri"/>
                <a:cs typeface="Calibri"/>
              </a:rPr>
              <a:t>send</a:t>
            </a:r>
            <a:r>
              <a:rPr sz="1800" spc="-50" dirty="0">
                <a:latin typeface="Calibri"/>
                <a:cs typeface="Calibri"/>
              </a:rPr>
              <a:t> </a:t>
            </a:r>
            <a:r>
              <a:rPr sz="1800" dirty="0">
                <a:latin typeface="Calibri"/>
                <a:cs typeface="Calibri"/>
              </a:rPr>
              <a:t>the</a:t>
            </a:r>
            <a:r>
              <a:rPr sz="1800" spc="-35" dirty="0">
                <a:latin typeface="Calibri"/>
                <a:cs typeface="Calibri"/>
              </a:rPr>
              <a:t> </a:t>
            </a:r>
            <a:r>
              <a:rPr sz="1800" spc="-10" dirty="0">
                <a:latin typeface="Calibri"/>
                <a:cs typeface="Calibri"/>
              </a:rPr>
              <a:t>subsequent</a:t>
            </a:r>
            <a:r>
              <a:rPr sz="1800" spc="-50" dirty="0">
                <a:latin typeface="Calibri"/>
                <a:cs typeface="Calibri"/>
              </a:rPr>
              <a:t> </a:t>
            </a:r>
            <a:r>
              <a:rPr sz="1800" dirty="0">
                <a:latin typeface="Calibri"/>
                <a:cs typeface="Calibri"/>
              </a:rPr>
              <a:t>monthly</a:t>
            </a:r>
            <a:r>
              <a:rPr sz="1800" spc="-50" dirty="0">
                <a:latin typeface="Calibri"/>
                <a:cs typeface="Calibri"/>
              </a:rPr>
              <a:t> </a:t>
            </a:r>
            <a:r>
              <a:rPr sz="1800" spc="-25" dirty="0">
                <a:latin typeface="Calibri"/>
                <a:cs typeface="Calibri"/>
              </a:rPr>
              <a:t>or </a:t>
            </a:r>
            <a:r>
              <a:rPr sz="1800" spc="-10" dirty="0">
                <a:latin typeface="Calibri"/>
                <a:cs typeface="Calibri"/>
              </a:rPr>
              <a:t>end-</a:t>
            </a:r>
            <a:r>
              <a:rPr sz="1800" dirty="0">
                <a:latin typeface="Calibri"/>
                <a:cs typeface="Calibri"/>
              </a:rPr>
              <a:t>of-</a:t>
            </a:r>
            <a:r>
              <a:rPr sz="1800" spc="-20" dirty="0">
                <a:latin typeface="Calibri"/>
                <a:cs typeface="Calibri"/>
              </a:rPr>
              <a:t> </a:t>
            </a:r>
            <a:r>
              <a:rPr sz="1800" spc="-10" dirty="0">
                <a:latin typeface="Calibri"/>
                <a:cs typeface="Calibri"/>
              </a:rPr>
              <a:t>treatment</a:t>
            </a:r>
            <a:r>
              <a:rPr sz="1800" spc="-25" dirty="0">
                <a:latin typeface="Calibri"/>
                <a:cs typeface="Calibri"/>
              </a:rPr>
              <a:t> </a:t>
            </a:r>
            <a:r>
              <a:rPr sz="1800" spc="-10" dirty="0">
                <a:latin typeface="Calibri"/>
                <a:cs typeface="Calibri"/>
              </a:rPr>
              <a:t>specimen.</a:t>
            </a:r>
            <a:endParaRPr sz="1800">
              <a:latin typeface="Calibri"/>
              <a:cs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52361"/>
            <a:ext cx="10163175" cy="591185"/>
          </a:xfrm>
          <a:prstGeom prst="rect">
            <a:avLst/>
          </a:prstGeom>
          <a:solidFill>
            <a:srgbClr val="6F2F9F"/>
          </a:solidFill>
        </p:spPr>
        <p:txBody>
          <a:bodyPr vert="horz" wrap="square" lIns="0" tIns="15240" rIns="0" bIns="0" rtlCol="0">
            <a:spAutoFit/>
          </a:bodyPr>
          <a:lstStyle/>
          <a:p>
            <a:pPr algn="ctr">
              <a:lnSpc>
                <a:spcPct val="100000"/>
              </a:lnSpc>
              <a:spcBef>
                <a:spcPts val="120"/>
              </a:spcBef>
            </a:pPr>
            <a:r>
              <a:rPr sz="3200" spc="-10" dirty="0">
                <a:solidFill>
                  <a:srgbClr val="FFFFFF"/>
                </a:solidFill>
                <a:latin typeface="Arial"/>
                <a:cs typeface="Arial"/>
              </a:rPr>
              <a:t>Follow-</a:t>
            </a:r>
            <a:r>
              <a:rPr sz="3200" dirty="0">
                <a:solidFill>
                  <a:srgbClr val="FFFFFF"/>
                </a:solidFill>
                <a:latin typeface="Arial"/>
                <a:cs typeface="Arial"/>
              </a:rPr>
              <a:t>up</a:t>
            </a:r>
            <a:r>
              <a:rPr sz="3200" spc="-10" dirty="0">
                <a:solidFill>
                  <a:srgbClr val="FFFFFF"/>
                </a:solidFill>
                <a:latin typeface="Arial"/>
                <a:cs typeface="Arial"/>
              </a:rPr>
              <a:t> monitoring</a:t>
            </a:r>
            <a:endParaRPr sz="3200">
              <a:latin typeface="Arial"/>
              <a:cs typeface="Arial"/>
            </a:endParaRPr>
          </a:p>
        </p:txBody>
      </p:sp>
      <p:graphicFrame>
        <p:nvGraphicFramePr>
          <p:cNvPr id="3" name="object 3"/>
          <p:cNvGraphicFramePr>
            <a:graphicFrameLocks noGrp="1"/>
          </p:cNvGraphicFramePr>
          <p:nvPr/>
        </p:nvGraphicFramePr>
        <p:xfrm>
          <a:off x="555421" y="779652"/>
          <a:ext cx="11227435" cy="4591685"/>
        </p:xfrm>
        <a:graphic>
          <a:graphicData uri="http://schemas.openxmlformats.org/drawingml/2006/table">
            <a:tbl>
              <a:tblPr firstRow="1" bandRow="1">
                <a:tableStyleId>{2D5ABB26-0587-4C30-8999-92F81FD0307C}</a:tableStyleId>
              </a:tblPr>
              <a:tblGrid>
                <a:gridCol w="3173095">
                  <a:extLst>
                    <a:ext uri="{9D8B030D-6E8A-4147-A177-3AD203B41FA5}">
                      <a16:colId xmlns:a16="http://schemas.microsoft.com/office/drawing/2014/main" val="20000"/>
                    </a:ext>
                  </a:extLst>
                </a:gridCol>
                <a:gridCol w="8054340">
                  <a:extLst>
                    <a:ext uri="{9D8B030D-6E8A-4147-A177-3AD203B41FA5}">
                      <a16:colId xmlns:a16="http://schemas.microsoft.com/office/drawing/2014/main" val="20001"/>
                    </a:ext>
                  </a:extLst>
                </a:gridCol>
              </a:tblGrid>
              <a:tr h="646430">
                <a:tc>
                  <a:txBody>
                    <a:bodyPr/>
                    <a:lstStyle/>
                    <a:p>
                      <a:pPr marL="90805">
                        <a:lnSpc>
                          <a:spcPct val="100000"/>
                        </a:lnSpc>
                        <a:spcBef>
                          <a:spcPts val="315"/>
                        </a:spcBef>
                      </a:pPr>
                      <a:r>
                        <a:rPr sz="1800" b="1" spc="-10" dirty="0">
                          <a:solidFill>
                            <a:srgbClr val="FFFFFF"/>
                          </a:solidFill>
                          <a:latin typeface="Calibri"/>
                          <a:cs typeface="Calibri"/>
                        </a:rPr>
                        <a:t>Follow-</a:t>
                      </a:r>
                      <a:r>
                        <a:rPr sz="1800" b="1" dirty="0">
                          <a:solidFill>
                            <a:srgbClr val="FFFFFF"/>
                          </a:solidFill>
                          <a:latin typeface="Calibri"/>
                          <a:cs typeface="Calibri"/>
                        </a:rPr>
                        <a:t>up</a:t>
                      </a:r>
                      <a:r>
                        <a:rPr sz="1800" b="1" spc="-10" dirty="0">
                          <a:solidFill>
                            <a:srgbClr val="FFFFFF"/>
                          </a:solidFill>
                          <a:latin typeface="Calibri"/>
                          <a:cs typeface="Calibri"/>
                        </a:rPr>
                        <a:t> assessments</a:t>
                      </a:r>
                      <a:endParaRPr sz="1800">
                        <a:latin typeface="Calibri"/>
                        <a:cs typeface="Calibri"/>
                      </a:endParaRPr>
                    </a:p>
                  </a:txBody>
                  <a:tcPr marL="0" marR="0" marT="40005" marB="0">
                    <a:lnL w="12700">
                      <a:solidFill>
                        <a:srgbClr val="EC7C30"/>
                      </a:solidFill>
                      <a:prstDash val="solid"/>
                    </a:lnL>
                    <a:solidFill>
                      <a:srgbClr val="EC7C30"/>
                    </a:solidFill>
                  </a:tcPr>
                </a:tc>
                <a:tc>
                  <a:txBody>
                    <a:bodyPr/>
                    <a:lstStyle/>
                    <a:p>
                      <a:pPr marL="354330">
                        <a:lnSpc>
                          <a:spcPct val="100000"/>
                        </a:lnSpc>
                        <a:spcBef>
                          <a:spcPts val="290"/>
                        </a:spcBef>
                      </a:pPr>
                      <a:r>
                        <a:rPr sz="1800" b="1" spc="-10" dirty="0">
                          <a:solidFill>
                            <a:srgbClr val="FFFFFF"/>
                          </a:solidFill>
                          <a:latin typeface="Calibri"/>
                          <a:cs typeface="Calibri"/>
                        </a:rPr>
                        <a:t>Timeline</a:t>
                      </a:r>
                      <a:endParaRPr sz="1800">
                        <a:latin typeface="Calibri"/>
                        <a:cs typeface="Calibri"/>
                      </a:endParaRPr>
                    </a:p>
                  </a:txBody>
                  <a:tcPr marL="0" marR="0" marT="36830" marB="0">
                    <a:lnR w="12700">
                      <a:solidFill>
                        <a:srgbClr val="EC7C30"/>
                      </a:solidFill>
                      <a:prstDash val="solid"/>
                    </a:lnR>
                    <a:solidFill>
                      <a:srgbClr val="EC7C30"/>
                    </a:solidFill>
                  </a:tcPr>
                </a:tc>
                <a:extLst>
                  <a:ext uri="{0D108BD9-81ED-4DB2-BD59-A6C34878D82A}">
                    <a16:rowId xmlns:a16="http://schemas.microsoft.com/office/drawing/2014/main" val="10000"/>
                  </a:ext>
                </a:extLst>
              </a:tr>
              <a:tr h="914400">
                <a:tc>
                  <a:txBody>
                    <a:bodyPr/>
                    <a:lstStyle/>
                    <a:p>
                      <a:pPr marL="90805">
                        <a:lnSpc>
                          <a:spcPct val="100000"/>
                        </a:lnSpc>
                        <a:spcBef>
                          <a:spcPts val="240"/>
                        </a:spcBef>
                      </a:pPr>
                      <a:r>
                        <a:rPr sz="1800" spc="-20" dirty="0">
                          <a:latin typeface="Calibri"/>
                          <a:cs typeface="Calibri"/>
                        </a:rPr>
                        <a:t>DST@</a:t>
                      </a:r>
                      <a:endParaRPr sz="1800">
                        <a:latin typeface="Calibri"/>
                        <a:cs typeface="Calibri"/>
                      </a:endParaRPr>
                    </a:p>
                  </a:txBody>
                  <a:tcPr marL="0" marR="0" marT="30480" marB="0">
                    <a:lnL w="12700">
                      <a:solidFill>
                        <a:srgbClr val="EC7C30"/>
                      </a:solidFill>
                      <a:prstDash val="solid"/>
                    </a:lnL>
                    <a:lnB w="12700">
                      <a:solidFill>
                        <a:srgbClr val="EC7C30"/>
                      </a:solidFill>
                      <a:prstDash val="solid"/>
                    </a:lnB>
                    <a:solidFill>
                      <a:srgbClr val="FBEBE8"/>
                    </a:solidFill>
                  </a:tcPr>
                </a:tc>
                <a:tc>
                  <a:txBody>
                    <a:bodyPr/>
                    <a:lstStyle/>
                    <a:p>
                      <a:pPr marL="354330" marR="248920">
                        <a:lnSpc>
                          <a:spcPct val="100600"/>
                        </a:lnSpc>
                        <a:spcBef>
                          <a:spcPts val="229"/>
                        </a:spcBef>
                      </a:pPr>
                      <a:r>
                        <a:rPr sz="1800" spc="-20" dirty="0">
                          <a:latin typeface="Calibri"/>
                          <a:cs typeface="Calibri"/>
                        </a:rPr>
                        <a:t>NAAT</a:t>
                      </a:r>
                      <a:r>
                        <a:rPr sz="1800" spc="-50" dirty="0">
                          <a:latin typeface="Calibri"/>
                          <a:cs typeface="Calibri"/>
                        </a:rPr>
                        <a:t> </a:t>
                      </a:r>
                      <a:r>
                        <a:rPr sz="1800" dirty="0">
                          <a:latin typeface="Calibri"/>
                          <a:cs typeface="Calibri"/>
                        </a:rPr>
                        <a:t>MTB/XDR</a:t>
                      </a:r>
                      <a:r>
                        <a:rPr sz="1800" spc="-30" dirty="0">
                          <a:latin typeface="Calibri"/>
                          <a:cs typeface="Calibri"/>
                        </a:rPr>
                        <a:t> </a:t>
                      </a:r>
                      <a:r>
                        <a:rPr sz="1800" dirty="0">
                          <a:latin typeface="Calibri"/>
                          <a:cs typeface="Calibri"/>
                        </a:rPr>
                        <a:t>or</a:t>
                      </a:r>
                      <a:r>
                        <a:rPr sz="1800" spc="-30" dirty="0">
                          <a:latin typeface="Calibri"/>
                          <a:cs typeface="Calibri"/>
                        </a:rPr>
                        <a:t> </a:t>
                      </a:r>
                      <a:r>
                        <a:rPr sz="1800" dirty="0">
                          <a:latin typeface="Calibri"/>
                          <a:cs typeface="Calibri"/>
                        </a:rPr>
                        <a:t>FL</a:t>
                      </a:r>
                      <a:r>
                        <a:rPr sz="1800" spc="-25" dirty="0">
                          <a:latin typeface="Calibri"/>
                          <a:cs typeface="Calibri"/>
                        </a:rPr>
                        <a:t> </a:t>
                      </a:r>
                      <a:r>
                        <a:rPr sz="1800" dirty="0">
                          <a:latin typeface="Calibri"/>
                          <a:cs typeface="Calibri"/>
                        </a:rPr>
                        <a:t>and</a:t>
                      </a:r>
                      <a:r>
                        <a:rPr sz="1800" spc="-35" dirty="0">
                          <a:latin typeface="Calibri"/>
                          <a:cs typeface="Calibri"/>
                        </a:rPr>
                        <a:t> </a:t>
                      </a:r>
                      <a:r>
                        <a:rPr sz="1800" dirty="0">
                          <a:latin typeface="Calibri"/>
                          <a:cs typeface="Calibri"/>
                        </a:rPr>
                        <a:t>SL</a:t>
                      </a:r>
                      <a:r>
                        <a:rPr sz="1800" spc="-25" dirty="0">
                          <a:latin typeface="Calibri"/>
                          <a:cs typeface="Calibri"/>
                        </a:rPr>
                        <a:t> </a:t>
                      </a:r>
                      <a:r>
                        <a:rPr sz="1800" spc="-30" dirty="0">
                          <a:latin typeface="Calibri"/>
                          <a:cs typeface="Calibri"/>
                        </a:rPr>
                        <a:t>LPA</a:t>
                      </a:r>
                      <a:r>
                        <a:rPr sz="1800" spc="-35" dirty="0">
                          <a:latin typeface="Calibri"/>
                          <a:cs typeface="Calibri"/>
                        </a:rPr>
                        <a:t> </a:t>
                      </a:r>
                      <a:r>
                        <a:rPr sz="1800" dirty="0">
                          <a:latin typeface="Calibri"/>
                          <a:cs typeface="Calibri"/>
                        </a:rPr>
                        <a:t>(Lfx,</a:t>
                      </a:r>
                      <a:r>
                        <a:rPr sz="1800" spc="-20" dirty="0">
                          <a:latin typeface="Calibri"/>
                          <a:cs typeface="Calibri"/>
                        </a:rPr>
                        <a:t> </a:t>
                      </a:r>
                      <a:r>
                        <a:rPr sz="1800" dirty="0">
                          <a:latin typeface="Calibri"/>
                          <a:cs typeface="Calibri"/>
                        </a:rPr>
                        <a:t>Mfx,</a:t>
                      </a:r>
                      <a:r>
                        <a:rPr sz="1800" spc="-30" dirty="0">
                          <a:latin typeface="Calibri"/>
                          <a:cs typeface="Calibri"/>
                        </a:rPr>
                        <a:t> </a:t>
                      </a:r>
                      <a:r>
                        <a:rPr sz="1800" dirty="0">
                          <a:latin typeface="Calibri"/>
                          <a:cs typeface="Calibri"/>
                        </a:rPr>
                        <a:t>Am,</a:t>
                      </a:r>
                      <a:r>
                        <a:rPr sz="1800" spc="-35" dirty="0">
                          <a:latin typeface="Calibri"/>
                          <a:cs typeface="Calibri"/>
                        </a:rPr>
                        <a:t> </a:t>
                      </a:r>
                      <a:r>
                        <a:rPr sz="1800" dirty="0">
                          <a:latin typeface="Calibri"/>
                          <a:cs typeface="Calibri"/>
                        </a:rPr>
                        <a:t>Eto)</a:t>
                      </a:r>
                      <a:r>
                        <a:rPr sz="1800" spc="-35" dirty="0">
                          <a:latin typeface="Calibri"/>
                          <a:cs typeface="Calibri"/>
                        </a:rPr>
                        <a:t> </a:t>
                      </a:r>
                      <a:r>
                        <a:rPr sz="1800" dirty="0">
                          <a:latin typeface="Calibri"/>
                          <a:cs typeface="Calibri"/>
                        </a:rPr>
                        <a:t>and</a:t>
                      </a:r>
                      <a:r>
                        <a:rPr sz="1800" spc="-20" dirty="0">
                          <a:latin typeface="Calibri"/>
                          <a:cs typeface="Calibri"/>
                        </a:rPr>
                        <a:t> </a:t>
                      </a:r>
                      <a:r>
                        <a:rPr sz="1800" dirty="0">
                          <a:latin typeface="Calibri"/>
                          <a:cs typeface="Calibri"/>
                        </a:rPr>
                        <a:t>LC</a:t>
                      </a:r>
                      <a:r>
                        <a:rPr sz="1800" spc="-25" dirty="0">
                          <a:latin typeface="Calibri"/>
                          <a:cs typeface="Calibri"/>
                        </a:rPr>
                        <a:t> </a:t>
                      </a:r>
                      <a:r>
                        <a:rPr sz="1800" dirty="0">
                          <a:latin typeface="Calibri"/>
                          <a:cs typeface="Calibri"/>
                        </a:rPr>
                        <a:t>DST</a:t>
                      </a:r>
                      <a:r>
                        <a:rPr sz="1800" spc="-25" dirty="0">
                          <a:latin typeface="Calibri"/>
                          <a:cs typeface="Calibri"/>
                        </a:rPr>
                        <a:t> </a:t>
                      </a:r>
                      <a:r>
                        <a:rPr sz="1800" dirty="0">
                          <a:latin typeface="Calibri"/>
                          <a:cs typeface="Calibri"/>
                        </a:rPr>
                        <a:t>(Mfx</a:t>
                      </a:r>
                      <a:r>
                        <a:rPr sz="1800" spc="-25" dirty="0">
                          <a:latin typeface="Calibri"/>
                          <a:cs typeface="Calibri"/>
                        </a:rPr>
                        <a:t> </a:t>
                      </a:r>
                      <a:r>
                        <a:rPr sz="1800" dirty="0">
                          <a:latin typeface="Calibri"/>
                          <a:cs typeface="Calibri"/>
                        </a:rPr>
                        <a:t>1.0,</a:t>
                      </a:r>
                      <a:r>
                        <a:rPr sz="1800" spc="-45" dirty="0">
                          <a:latin typeface="Calibri"/>
                          <a:cs typeface="Calibri"/>
                        </a:rPr>
                        <a:t> </a:t>
                      </a:r>
                      <a:r>
                        <a:rPr sz="1800" dirty="0">
                          <a:latin typeface="Calibri"/>
                          <a:cs typeface="Calibri"/>
                        </a:rPr>
                        <a:t>Lzd,</a:t>
                      </a:r>
                      <a:r>
                        <a:rPr sz="1800" spc="-20" dirty="0">
                          <a:latin typeface="Calibri"/>
                          <a:cs typeface="Calibri"/>
                        </a:rPr>
                        <a:t> </a:t>
                      </a:r>
                      <a:r>
                        <a:rPr sz="1800" spc="-25" dirty="0">
                          <a:latin typeface="Calibri"/>
                          <a:cs typeface="Calibri"/>
                        </a:rPr>
                        <a:t>Z, </a:t>
                      </a:r>
                      <a:r>
                        <a:rPr sz="1800" dirty="0">
                          <a:latin typeface="Calibri"/>
                          <a:cs typeface="Calibri"/>
                        </a:rPr>
                        <a:t>Bdq,</a:t>
                      </a:r>
                      <a:r>
                        <a:rPr sz="1800" spc="-40" dirty="0">
                          <a:latin typeface="Calibri"/>
                          <a:cs typeface="Calibri"/>
                        </a:rPr>
                        <a:t> </a:t>
                      </a:r>
                      <a:r>
                        <a:rPr sz="1800" dirty="0">
                          <a:latin typeface="Calibri"/>
                          <a:cs typeface="Calibri"/>
                        </a:rPr>
                        <a:t>Pa*,</a:t>
                      </a:r>
                      <a:r>
                        <a:rPr sz="1800" spc="-25" dirty="0">
                          <a:latin typeface="Calibri"/>
                          <a:cs typeface="Calibri"/>
                        </a:rPr>
                        <a:t> </a:t>
                      </a:r>
                      <a:r>
                        <a:rPr sz="1800" dirty="0">
                          <a:latin typeface="Calibri"/>
                          <a:cs typeface="Calibri"/>
                        </a:rPr>
                        <a:t>Dlm*)</a:t>
                      </a:r>
                      <a:r>
                        <a:rPr sz="1800" spc="-15" dirty="0">
                          <a:latin typeface="Calibri"/>
                          <a:cs typeface="Calibri"/>
                        </a:rPr>
                        <a:t> </a:t>
                      </a:r>
                      <a:r>
                        <a:rPr sz="1800" dirty="0">
                          <a:latin typeface="Calibri"/>
                          <a:cs typeface="Calibri"/>
                        </a:rPr>
                        <a:t>if</a:t>
                      </a:r>
                      <a:r>
                        <a:rPr sz="1800" spc="-25" dirty="0">
                          <a:latin typeface="Calibri"/>
                          <a:cs typeface="Calibri"/>
                        </a:rPr>
                        <a:t> </a:t>
                      </a:r>
                      <a:r>
                        <a:rPr sz="1800" dirty="0">
                          <a:latin typeface="Calibri"/>
                          <a:cs typeface="Calibri"/>
                        </a:rPr>
                        <a:t>culture</a:t>
                      </a:r>
                      <a:r>
                        <a:rPr sz="1800" spc="-10" dirty="0">
                          <a:latin typeface="Calibri"/>
                          <a:cs typeface="Calibri"/>
                        </a:rPr>
                        <a:t> </a:t>
                      </a:r>
                      <a:r>
                        <a:rPr sz="1800" dirty="0">
                          <a:latin typeface="Calibri"/>
                          <a:cs typeface="Calibri"/>
                        </a:rPr>
                        <a:t>+ve</a:t>
                      </a:r>
                      <a:r>
                        <a:rPr sz="1800" spc="-45" dirty="0">
                          <a:latin typeface="Calibri"/>
                          <a:cs typeface="Calibri"/>
                        </a:rPr>
                        <a:t> </a:t>
                      </a:r>
                      <a:r>
                        <a:rPr sz="1800" dirty="0">
                          <a:latin typeface="Calibri"/>
                          <a:cs typeface="Calibri"/>
                        </a:rPr>
                        <a:t>at</a:t>
                      </a:r>
                      <a:r>
                        <a:rPr sz="1800" spc="-35" dirty="0">
                          <a:latin typeface="Calibri"/>
                          <a:cs typeface="Calibri"/>
                        </a:rPr>
                        <a:t> </a:t>
                      </a:r>
                      <a:r>
                        <a:rPr sz="1800" dirty="0">
                          <a:latin typeface="Calibri"/>
                          <a:cs typeface="Calibri"/>
                        </a:rPr>
                        <a:t>the</a:t>
                      </a:r>
                      <a:r>
                        <a:rPr sz="1800" spc="-25" dirty="0">
                          <a:latin typeface="Calibri"/>
                          <a:cs typeface="Calibri"/>
                        </a:rPr>
                        <a:t> </a:t>
                      </a:r>
                      <a:r>
                        <a:rPr sz="1800" dirty="0">
                          <a:latin typeface="Calibri"/>
                          <a:cs typeface="Calibri"/>
                        </a:rPr>
                        <a:t>end</a:t>
                      </a:r>
                      <a:r>
                        <a:rPr sz="1800" spc="-40" dirty="0">
                          <a:latin typeface="Calibri"/>
                          <a:cs typeface="Calibri"/>
                        </a:rPr>
                        <a:t> </a:t>
                      </a:r>
                      <a:r>
                        <a:rPr sz="1800" dirty="0">
                          <a:latin typeface="Calibri"/>
                          <a:cs typeface="Calibri"/>
                        </a:rPr>
                        <a:t>of</a:t>
                      </a:r>
                      <a:r>
                        <a:rPr sz="1800" spc="-20" dirty="0">
                          <a:latin typeface="Calibri"/>
                          <a:cs typeface="Calibri"/>
                        </a:rPr>
                        <a:t> </a:t>
                      </a:r>
                      <a:r>
                        <a:rPr sz="1800" dirty="0">
                          <a:latin typeface="Calibri"/>
                          <a:cs typeface="Calibri"/>
                        </a:rPr>
                        <a:t>month</a:t>
                      </a:r>
                      <a:r>
                        <a:rPr sz="1800" spc="-35" dirty="0">
                          <a:latin typeface="Calibri"/>
                          <a:cs typeface="Calibri"/>
                        </a:rPr>
                        <a:t> </a:t>
                      </a:r>
                      <a:r>
                        <a:rPr sz="1800" dirty="0">
                          <a:latin typeface="Calibri"/>
                          <a:cs typeface="Calibri"/>
                        </a:rPr>
                        <a:t>4,</a:t>
                      </a:r>
                      <a:r>
                        <a:rPr sz="1800" spc="-30" dirty="0">
                          <a:latin typeface="Calibri"/>
                          <a:cs typeface="Calibri"/>
                        </a:rPr>
                        <a:t> </a:t>
                      </a:r>
                      <a:r>
                        <a:rPr sz="1800" dirty="0">
                          <a:latin typeface="Calibri"/>
                          <a:cs typeface="Calibri"/>
                        </a:rPr>
                        <a:t>end</a:t>
                      </a:r>
                      <a:r>
                        <a:rPr sz="1800" spc="-25" dirty="0">
                          <a:latin typeface="Calibri"/>
                          <a:cs typeface="Calibri"/>
                        </a:rPr>
                        <a:t> </a:t>
                      </a:r>
                      <a:r>
                        <a:rPr sz="1800" dirty="0">
                          <a:latin typeface="Calibri"/>
                          <a:cs typeface="Calibri"/>
                        </a:rPr>
                        <a:t>of</a:t>
                      </a:r>
                      <a:r>
                        <a:rPr sz="1800" spc="-40" dirty="0">
                          <a:latin typeface="Calibri"/>
                          <a:cs typeface="Calibri"/>
                        </a:rPr>
                        <a:t> </a:t>
                      </a:r>
                      <a:r>
                        <a:rPr sz="1800" dirty="0">
                          <a:latin typeface="Calibri"/>
                          <a:cs typeface="Calibri"/>
                        </a:rPr>
                        <a:t>Rx</a:t>
                      </a:r>
                      <a:r>
                        <a:rPr sz="1800" spc="-35" dirty="0">
                          <a:latin typeface="Calibri"/>
                          <a:cs typeface="Calibri"/>
                        </a:rPr>
                        <a:t> </a:t>
                      </a:r>
                      <a:r>
                        <a:rPr sz="1800" dirty="0">
                          <a:latin typeface="Calibri"/>
                          <a:cs typeface="Calibri"/>
                        </a:rPr>
                        <a:t>and</a:t>
                      </a:r>
                      <a:r>
                        <a:rPr sz="1800" spc="-20" dirty="0">
                          <a:latin typeface="Calibri"/>
                          <a:cs typeface="Calibri"/>
                        </a:rPr>
                        <a:t> </a:t>
                      </a:r>
                      <a:r>
                        <a:rPr sz="1800" dirty="0">
                          <a:latin typeface="Calibri"/>
                          <a:cs typeface="Calibri"/>
                        </a:rPr>
                        <a:t>as</a:t>
                      </a:r>
                      <a:r>
                        <a:rPr sz="1800" spc="-45" dirty="0">
                          <a:latin typeface="Calibri"/>
                          <a:cs typeface="Calibri"/>
                        </a:rPr>
                        <a:t> </a:t>
                      </a:r>
                      <a:r>
                        <a:rPr sz="1800" dirty="0">
                          <a:latin typeface="Calibri"/>
                          <a:cs typeface="Calibri"/>
                        </a:rPr>
                        <a:t>and</a:t>
                      </a:r>
                      <a:r>
                        <a:rPr sz="1800" spc="-20" dirty="0">
                          <a:latin typeface="Calibri"/>
                          <a:cs typeface="Calibri"/>
                        </a:rPr>
                        <a:t> when </a:t>
                      </a:r>
                      <a:r>
                        <a:rPr sz="1800" dirty="0">
                          <a:latin typeface="Calibri"/>
                          <a:cs typeface="Calibri"/>
                        </a:rPr>
                        <a:t>clinically</a:t>
                      </a:r>
                      <a:r>
                        <a:rPr sz="1800" spc="-30" dirty="0">
                          <a:latin typeface="Calibri"/>
                          <a:cs typeface="Calibri"/>
                        </a:rPr>
                        <a:t> </a:t>
                      </a:r>
                      <a:r>
                        <a:rPr sz="1800" spc="-10" dirty="0">
                          <a:latin typeface="Calibri"/>
                          <a:cs typeface="Calibri"/>
                        </a:rPr>
                        <a:t>indicated</a:t>
                      </a:r>
                      <a:r>
                        <a:rPr sz="1800" spc="-35" dirty="0">
                          <a:latin typeface="Calibri"/>
                          <a:cs typeface="Calibri"/>
                        </a:rPr>
                        <a:t> </a:t>
                      </a:r>
                      <a:r>
                        <a:rPr sz="1800" dirty="0">
                          <a:latin typeface="Calibri"/>
                          <a:cs typeface="Calibri"/>
                        </a:rPr>
                        <a:t>during</a:t>
                      </a:r>
                      <a:r>
                        <a:rPr sz="1800" spc="-40" dirty="0">
                          <a:latin typeface="Calibri"/>
                          <a:cs typeface="Calibri"/>
                        </a:rPr>
                        <a:t> </a:t>
                      </a:r>
                      <a:r>
                        <a:rPr sz="1800" spc="-10" dirty="0">
                          <a:latin typeface="Calibri"/>
                          <a:cs typeface="Calibri"/>
                        </a:rPr>
                        <a:t>treatment</a:t>
                      </a:r>
                      <a:endParaRPr sz="1800">
                        <a:latin typeface="Calibri"/>
                        <a:cs typeface="Calibri"/>
                      </a:endParaRPr>
                    </a:p>
                  </a:txBody>
                  <a:tcPr marL="0" marR="0" marT="29209" marB="0">
                    <a:lnR w="12700">
                      <a:solidFill>
                        <a:srgbClr val="EC7C30"/>
                      </a:solidFill>
                      <a:prstDash val="solid"/>
                    </a:lnR>
                    <a:lnB w="12700">
                      <a:solidFill>
                        <a:srgbClr val="EC7C30"/>
                      </a:solidFill>
                      <a:prstDash val="solid"/>
                    </a:lnB>
                    <a:solidFill>
                      <a:srgbClr val="FBEBE8"/>
                    </a:solidFill>
                  </a:tcPr>
                </a:tc>
                <a:extLst>
                  <a:ext uri="{0D108BD9-81ED-4DB2-BD59-A6C34878D82A}">
                    <a16:rowId xmlns:a16="http://schemas.microsoft.com/office/drawing/2014/main" val="10001"/>
                  </a:ext>
                </a:extLst>
              </a:tr>
              <a:tr h="370205">
                <a:tc>
                  <a:txBody>
                    <a:bodyPr/>
                    <a:lstStyle/>
                    <a:p>
                      <a:pPr marL="90805">
                        <a:lnSpc>
                          <a:spcPct val="100000"/>
                        </a:lnSpc>
                        <a:spcBef>
                          <a:spcPts val="265"/>
                        </a:spcBef>
                      </a:pPr>
                      <a:r>
                        <a:rPr sz="1800" dirty="0">
                          <a:latin typeface="Calibri"/>
                          <a:cs typeface="Calibri"/>
                        </a:rPr>
                        <a:t>Urine</a:t>
                      </a:r>
                      <a:r>
                        <a:rPr sz="1800" spc="-60" dirty="0">
                          <a:latin typeface="Calibri"/>
                          <a:cs typeface="Calibri"/>
                        </a:rPr>
                        <a:t> </a:t>
                      </a:r>
                      <a:r>
                        <a:rPr sz="1800" dirty="0">
                          <a:latin typeface="Calibri"/>
                          <a:cs typeface="Calibri"/>
                        </a:rPr>
                        <a:t>pregnancy</a:t>
                      </a:r>
                      <a:r>
                        <a:rPr sz="1800" spc="-60" dirty="0">
                          <a:latin typeface="Calibri"/>
                          <a:cs typeface="Calibri"/>
                        </a:rPr>
                        <a:t> </a:t>
                      </a:r>
                      <a:r>
                        <a:rPr sz="1800" spc="-20" dirty="0">
                          <a:latin typeface="Calibri"/>
                          <a:cs typeface="Calibri"/>
                        </a:rPr>
                        <a:t>test</a:t>
                      </a:r>
                      <a:endParaRPr sz="1800">
                        <a:latin typeface="Calibri"/>
                        <a:cs typeface="Calibri"/>
                      </a:endParaRPr>
                    </a:p>
                  </a:txBody>
                  <a:tcPr marL="0" marR="0" marT="33655" marB="0">
                    <a:lnL w="12700">
                      <a:solidFill>
                        <a:srgbClr val="EC7C30"/>
                      </a:solidFill>
                      <a:prstDash val="solid"/>
                    </a:lnL>
                    <a:lnT w="12700">
                      <a:solidFill>
                        <a:srgbClr val="EC7C30"/>
                      </a:solidFill>
                      <a:prstDash val="solid"/>
                    </a:lnT>
                    <a:lnB w="12700">
                      <a:solidFill>
                        <a:srgbClr val="EC7C30"/>
                      </a:solidFill>
                      <a:prstDash val="solid"/>
                    </a:lnB>
                  </a:tcPr>
                </a:tc>
                <a:tc>
                  <a:txBody>
                    <a:bodyPr/>
                    <a:lstStyle/>
                    <a:p>
                      <a:pPr marL="354330">
                        <a:lnSpc>
                          <a:spcPct val="100000"/>
                        </a:lnSpc>
                        <a:spcBef>
                          <a:spcPts val="265"/>
                        </a:spcBef>
                      </a:pPr>
                      <a:r>
                        <a:rPr sz="1800" dirty="0">
                          <a:latin typeface="Calibri"/>
                          <a:cs typeface="Calibri"/>
                        </a:rPr>
                        <a:t>As</a:t>
                      </a:r>
                      <a:r>
                        <a:rPr sz="1800" spc="-55" dirty="0">
                          <a:latin typeface="Calibri"/>
                          <a:cs typeface="Calibri"/>
                        </a:rPr>
                        <a:t> </a:t>
                      </a:r>
                      <a:r>
                        <a:rPr sz="1800" dirty="0">
                          <a:latin typeface="Calibri"/>
                          <a:cs typeface="Calibri"/>
                        </a:rPr>
                        <a:t>and</a:t>
                      </a:r>
                      <a:r>
                        <a:rPr sz="1800" spc="-30" dirty="0">
                          <a:latin typeface="Calibri"/>
                          <a:cs typeface="Calibri"/>
                        </a:rPr>
                        <a:t> </a:t>
                      </a:r>
                      <a:r>
                        <a:rPr sz="1800" dirty="0">
                          <a:latin typeface="Calibri"/>
                          <a:cs typeface="Calibri"/>
                        </a:rPr>
                        <a:t>when</a:t>
                      </a:r>
                      <a:r>
                        <a:rPr sz="1800" spc="-30" dirty="0">
                          <a:latin typeface="Calibri"/>
                          <a:cs typeface="Calibri"/>
                        </a:rPr>
                        <a:t> </a:t>
                      </a:r>
                      <a:r>
                        <a:rPr sz="1800" dirty="0">
                          <a:latin typeface="Calibri"/>
                          <a:cs typeface="Calibri"/>
                        </a:rPr>
                        <a:t>clinically</a:t>
                      </a:r>
                      <a:r>
                        <a:rPr sz="1800" spc="-10" dirty="0">
                          <a:latin typeface="Calibri"/>
                          <a:cs typeface="Calibri"/>
                        </a:rPr>
                        <a:t> indicated</a:t>
                      </a:r>
                      <a:endParaRPr sz="1800">
                        <a:latin typeface="Calibri"/>
                        <a:cs typeface="Calibri"/>
                      </a:endParaRPr>
                    </a:p>
                  </a:txBody>
                  <a:tcPr marL="0" marR="0" marT="33655" marB="0">
                    <a:lnR w="12700">
                      <a:solidFill>
                        <a:srgbClr val="EC7C30"/>
                      </a:solidFill>
                      <a:prstDash val="solid"/>
                    </a:lnR>
                    <a:lnT w="12700">
                      <a:solidFill>
                        <a:srgbClr val="EC7C30"/>
                      </a:solidFill>
                      <a:prstDash val="solid"/>
                    </a:lnT>
                    <a:lnB w="12700">
                      <a:solidFill>
                        <a:srgbClr val="EC7C30"/>
                      </a:solidFill>
                      <a:prstDash val="solid"/>
                    </a:lnB>
                  </a:tcPr>
                </a:tc>
                <a:extLst>
                  <a:ext uri="{0D108BD9-81ED-4DB2-BD59-A6C34878D82A}">
                    <a16:rowId xmlns:a16="http://schemas.microsoft.com/office/drawing/2014/main" val="10002"/>
                  </a:ext>
                </a:extLst>
              </a:tr>
              <a:tr h="370205">
                <a:tc>
                  <a:txBody>
                    <a:bodyPr/>
                    <a:lstStyle/>
                    <a:p>
                      <a:pPr marL="90805">
                        <a:lnSpc>
                          <a:spcPct val="100000"/>
                        </a:lnSpc>
                        <a:spcBef>
                          <a:spcPts val="240"/>
                        </a:spcBef>
                      </a:pPr>
                      <a:r>
                        <a:rPr sz="1800" dirty="0">
                          <a:latin typeface="Calibri"/>
                          <a:cs typeface="Calibri"/>
                        </a:rPr>
                        <a:t>Chest</a:t>
                      </a:r>
                      <a:r>
                        <a:rPr sz="1800" spc="-60" dirty="0">
                          <a:latin typeface="Calibri"/>
                          <a:cs typeface="Calibri"/>
                        </a:rPr>
                        <a:t> </a:t>
                      </a:r>
                      <a:r>
                        <a:rPr sz="1800" spc="-10" dirty="0">
                          <a:latin typeface="Calibri"/>
                          <a:cs typeface="Calibri"/>
                        </a:rPr>
                        <a:t>X-</a:t>
                      </a:r>
                      <a:r>
                        <a:rPr sz="1800" dirty="0">
                          <a:latin typeface="Calibri"/>
                          <a:cs typeface="Calibri"/>
                        </a:rPr>
                        <a:t>ray</a:t>
                      </a:r>
                      <a:r>
                        <a:rPr sz="1800" spc="-40" dirty="0">
                          <a:latin typeface="Calibri"/>
                          <a:cs typeface="Calibri"/>
                        </a:rPr>
                        <a:t> </a:t>
                      </a:r>
                      <a:r>
                        <a:rPr sz="1800" dirty="0">
                          <a:latin typeface="Calibri"/>
                          <a:cs typeface="Calibri"/>
                        </a:rPr>
                        <a:t>and</a:t>
                      </a:r>
                      <a:r>
                        <a:rPr sz="1800" spc="-50" dirty="0">
                          <a:latin typeface="Calibri"/>
                          <a:cs typeface="Calibri"/>
                        </a:rPr>
                        <a:t> </a:t>
                      </a:r>
                      <a:r>
                        <a:rPr sz="1800" spc="-20" dirty="0">
                          <a:latin typeface="Calibri"/>
                          <a:cs typeface="Calibri"/>
                        </a:rPr>
                        <a:t>LFT</a:t>
                      </a:r>
                      <a:r>
                        <a:rPr sz="1800" spc="-30" baseline="25462" dirty="0">
                          <a:latin typeface="Calibri"/>
                          <a:cs typeface="Calibri"/>
                        </a:rPr>
                        <a:t>#</a:t>
                      </a:r>
                      <a:endParaRPr sz="1800" baseline="25462">
                        <a:latin typeface="Calibri"/>
                        <a:cs typeface="Calibri"/>
                      </a:endParaRPr>
                    </a:p>
                  </a:txBody>
                  <a:tcPr marL="0" marR="0" marT="30480" marB="0">
                    <a:lnL w="12700">
                      <a:solidFill>
                        <a:srgbClr val="EC7C30"/>
                      </a:solidFill>
                      <a:prstDash val="solid"/>
                    </a:lnL>
                    <a:lnT w="12700">
                      <a:solidFill>
                        <a:srgbClr val="EC7C30"/>
                      </a:solidFill>
                      <a:prstDash val="solid"/>
                    </a:lnT>
                    <a:lnB w="12700">
                      <a:solidFill>
                        <a:srgbClr val="EC7C30"/>
                      </a:solidFill>
                      <a:prstDash val="solid"/>
                    </a:lnB>
                    <a:solidFill>
                      <a:srgbClr val="FBEBE8"/>
                    </a:solidFill>
                  </a:tcPr>
                </a:tc>
                <a:tc>
                  <a:txBody>
                    <a:bodyPr/>
                    <a:lstStyle/>
                    <a:p>
                      <a:pPr marL="354330">
                        <a:lnSpc>
                          <a:spcPct val="100000"/>
                        </a:lnSpc>
                        <a:spcBef>
                          <a:spcPts val="265"/>
                        </a:spcBef>
                      </a:pPr>
                      <a:r>
                        <a:rPr sz="1800" dirty="0">
                          <a:latin typeface="Calibri"/>
                          <a:cs typeface="Calibri"/>
                        </a:rPr>
                        <a:t>At</a:t>
                      </a:r>
                      <a:r>
                        <a:rPr sz="1800" spc="-40" dirty="0">
                          <a:latin typeface="Calibri"/>
                          <a:cs typeface="Calibri"/>
                        </a:rPr>
                        <a:t> </a:t>
                      </a:r>
                      <a:r>
                        <a:rPr sz="1800" dirty="0">
                          <a:latin typeface="Calibri"/>
                          <a:cs typeface="Calibri"/>
                        </a:rPr>
                        <a:t>the</a:t>
                      </a:r>
                      <a:r>
                        <a:rPr sz="1800" spc="-25" dirty="0">
                          <a:latin typeface="Calibri"/>
                          <a:cs typeface="Calibri"/>
                        </a:rPr>
                        <a:t> </a:t>
                      </a:r>
                      <a:r>
                        <a:rPr sz="1800" dirty="0">
                          <a:latin typeface="Calibri"/>
                          <a:cs typeface="Calibri"/>
                        </a:rPr>
                        <a:t>end</a:t>
                      </a:r>
                      <a:r>
                        <a:rPr sz="1800" spc="-40" dirty="0">
                          <a:latin typeface="Calibri"/>
                          <a:cs typeface="Calibri"/>
                        </a:rPr>
                        <a:t> </a:t>
                      </a:r>
                      <a:r>
                        <a:rPr sz="1800" dirty="0">
                          <a:latin typeface="Calibri"/>
                          <a:cs typeface="Calibri"/>
                        </a:rPr>
                        <a:t>of</a:t>
                      </a:r>
                      <a:r>
                        <a:rPr sz="1800" spc="-20" dirty="0">
                          <a:latin typeface="Calibri"/>
                          <a:cs typeface="Calibri"/>
                        </a:rPr>
                        <a:t> </a:t>
                      </a:r>
                      <a:r>
                        <a:rPr sz="1800" dirty="0">
                          <a:latin typeface="Calibri"/>
                          <a:cs typeface="Calibri"/>
                        </a:rPr>
                        <a:t>month</a:t>
                      </a:r>
                      <a:r>
                        <a:rPr sz="1800" spc="-40" dirty="0">
                          <a:latin typeface="Calibri"/>
                          <a:cs typeface="Calibri"/>
                        </a:rPr>
                        <a:t> </a:t>
                      </a:r>
                      <a:r>
                        <a:rPr sz="1800" dirty="0">
                          <a:latin typeface="Calibri"/>
                          <a:cs typeface="Calibri"/>
                        </a:rPr>
                        <a:t>3,</a:t>
                      </a:r>
                      <a:r>
                        <a:rPr sz="1800" spc="-30" dirty="0">
                          <a:latin typeface="Calibri"/>
                          <a:cs typeface="Calibri"/>
                        </a:rPr>
                        <a:t> </a:t>
                      </a:r>
                      <a:r>
                        <a:rPr sz="1800" dirty="0">
                          <a:latin typeface="Calibri"/>
                          <a:cs typeface="Calibri"/>
                        </a:rPr>
                        <a:t>the</a:t>
                      </a:r>
                      <a:r>
                        <a:rPr sz="1800" spc="-35" dirty="0">
                          <a:latin typeface="Calibri"/>
                          <a:cs typeface="Calibri"/>
                        </a:rPr>
                        <a:t> </a:t>
                      </a:r>
                      <a:r>
                        <a:rPr sz="1800" dirty="0">
                          <a:latin typeface="Calibri"/>
                          <a:cs typeface="Calibri"/>
                        </a:rPr>
                        <a:t>end</a:t>
                      </a:r>
                      <a:r>
                        <a:rPr sz="1800" spc="-25" dirty="0">
                          <a:latin typeface="Calibri"/>
                          <a:cs typeface="Calibri"/>
                        </a:rPr>
                        <a:t> </a:t>
                      </a:r>
                      <a:r>
                        <a:rPr sz="1800" dirty="0">
                          <a:latin typeface="Calibri"/>
                          <a:cs typeface="Calibri"/>
                        </a:rPr>
                        <a:t>of</a:t>
                      </a:r>
                      <a:r>
                        <a:rPr sz="1800" spc="-25" dirty="0">
                          <a:latin typeface="Calibri"/>
                          <a:cs typeface="Calibri"/>
                        </a:rPr>
                        <a:t> </a:t>
                      </a:r>
                      <a:r>
                        <a:rPr sz="1800" spc="-10" dirty="0">
                          <a:latin typeface="Calibri"/>
                          <a:cs typeface="Calibri"/>
                        </a:rPr>
                        <a:t>treatment,</a:t>
                      </a:r>
                      <a:r>
                        <a:rPr sz="1800" spc="-40" dirty="0">
                          <a:latin typeface="Calibri"/>
                          <a:cs typeface="Calibri"/>
                        </a:rPr>
                        <a:t> </a:t>
                      </a:r>
                      <a:r>
                        <a:rPr sz="1800" dirty="0">
                          <a:latin typeface="Calibri"/>
                          <a:cs typeface="Calibri"/>
                        </a:rPr>
                        <a:t>as</a:t>
                      </a:r>
                      <a:r>
                        <a:rPr sz="1800" spc="-45" dirty="0">
                          <a:latin typeface="Calibri"/>
                          <a:cs typeface="Calibri"/>
                        </a:rPr>
                        <a:t> </a:t>
                      </a:r>
                      <a:r>
                        <a:rPr sz="1800" dirty="0">
                          <a:latin typeface="Calibri"/>
                          <a:cs typeface="Calibri"/>
                        </a:rPr>
                        <a:t>and</a:t>
                      </a:r>
                      <a:r>
                        <a:rPr sz="1800" spc="-20" dirty="0">
                          <a:latin typeface="Calibri"/>
                          <a:cs typeface="Calibri"/>
                        </a:rPr>
                        <a:t> </a:t>
                      </a:r>
                      <a:r>
                        <a:rPr sz="1800" dirty="0">
                          <a:latin typeface="Calibri"/>
                          <a:cs typeface="Calibri"/>
                        </a:rPr>
                        <a:t>when</a:t>
                      </a:r>
                      <a:r>
                        <a:rPr sz="1800" spc="-20" dirty="0">
                          <a:latin typeface="Calibri"/>
                          <a:cs typeface="Calibri"/>
                        </a:rPr>
                        <a:t> </a:t>
                      </a:r>
                      <a:r>
                        <a:rPr sz="1800" dirty="0">
                          <a:latin typeface="Calibri"/>
                          <a:cs typeface="Calibri"/>
                        </a:rPr>
                        <a:t>clinically</a:t>
                      </a:r>
                      <a:r>
                        <a:rPr sz="1800" spc="-5" dirty="0">
                          <a:latin typeface="Calibri"/>
                          <a:cs typeface="Calibri"/>
                        </a:rPr>
                        <a:t> </a:t>
                      </a:r>
                      <a:r>
                        <a:rPr sz="1800" spc="-10" dirty="0">
                          <a:latin typeface="Calibri"/>
                          <a:cs typeface="Calibri"/>
                        </a:rPr>
                        <a:t>indicated</a:t>
                      </a:r>
                      <a:endParaRPr sz="1800">
                        <a:latin typeface="Calibri"/>
                        <a:cs typeface="Calibri"/>
                      </a:endParaRPr>
                    </a:p>
                  </a:txBody>
                  <a:tcPr marL="0" marR="0" marT="33655" marB="0">
                    <a:lnR w="12700">
                      <a:solidFill>
                        <a:srgbClr val="EC7C30"/>
                      </a:solidFill>
                      <a:prstDash val="solid"/>
                    </a:lnR>
                    <a:lnT w="12700">
                      <a:solidFill>
                        <a:srgbClr val="EC7C30"/>
                      </a:solidFill>
                      <a:prstDash val="solid"/>
                    </a:lnT>
                    <a:lnB w="12700">
                      <a:solidFill>
                        <a:srgbClr val="EC7C30"/>
                      </a:solidFill>
                      <a:prstDash val="solid"/>
                    </a:lnB>
                    <a:solidFill>
                      <a:srgbClr val="FBEBE8"/>
                    </a:solidFill>
                  </a:tcPr>
                </a:tc>
                <a:extLst>
                  <a:ext uri="{0D108BD9-81ED-4DB2-BD59-A6C34878D82A}">
                    <a16:rowId xmlns:a16="http://schemas.microsoft.com/office/drawing/2014/main" val="10003"/>
                  </a:ext>
                </a:extLst>
              </a:tr>
              <a:tr h="370205">
                <a:tc>
                  <a:txBody>
                    <a:bodyPr/>
                    <a:lstStyle/>
                    <a:p>
                      <a:pPr marL="90805">
                        <a:lnSpc>
                          <a:spcPct val="100000"/>
                        </a:lnSpc>
                        <a:spcBef>
                          <a:spcPts val="270"/>
                        </a:spcBef>
                      </a:pPr>
                      <a:r>
                        <a:rPr sz="1800" dirty="0">
                          <a:latin typeface="Calibri"/>
                          <a:cs typeface="Calibri"/>
                        </a:rPr>
                        <a:t>S.</a:t>
                      </a:r>
                      <a:r>
                        <a:rPr sz="1800" spc="-40" dirty="0">
                          <a:latin typeface="Calibri"/>
                          <a:cs typeface="Calibri"/>
                        </a:rPr>
                        <a:t> </a:t>
                      </a:r>
                      <a:r>
                        <a:rPr sz="1800" dirty="0">
                          <a:latin typeface="Calibri"/>
                          <a:cs typeface="Calibri"/>
                        </a:rPr>
                        <a:t>Electrolytes</a:t>
                      </a:r>
                      <a:r>
                        <a:rPr sz="1800" spc="-25" dirty="0">
                          <a:latin typeface="Calibri"/>
                          <a:cs typeface="Calibri"/>
                        </a:rPr>
                        <a:t> </a:t>
                      </a:r>
                      <a:r>
                        <a:rPr sz="1800" dirty="0">
                          <a:latin typeface="Calibri"/>
                          <a:cs typeface="Calibri"/>
                        </a:rPr>
                        <a:t>(Na,</a:t>
                      </a:r>
                      <a:r>
                        <a:rPr sz="1800" spc="-20" dirty="0">
                          <a:latin typeface="Calibri"/>
                          <a:cs typeface="Calibri"/>
                        </a:rPr>
                        <a:t> </a:t>
                      </a:r>
                      <a:r>
                        <a:rPr sz="1800" dirty="0">
                          <a:latin typeface="Calibri"/>
                          <a:cs typeface="Calibri"/>
                        </a:rPr>
                        <a:t>K,</a:t>
                      </a:r>
                      <a:r>
                        <a:rPr sz="1800" spc="-30" dirty="0">
                          <a:latin typeface="Calibri"/>
                          <a:cs typeface="Calibri"/>
                        </a:rPr>
                        <a:t> </a:t>
                      </a:r>
                      <a:r>
                        <a:rPr sz="1800" dirty="0">
                          <a:latin typeface="Calibri"/>
                          <a:cs typeface="Calibri"/>
                        </a:rPr>
                        <a:t>Mg,</a:t>
                      </a:r>
                      <a:r>
                        <a:rPr sz="1800" spc="-35" dirty="0">
                          <a:latin typeface="Calibri"/>
                          <a:cs typeface="Calibri"/>
                        </a:rPr>
                        <a:t> </a:t>
                      </a:r>
                      <a:r>
                        <a:rPr sz="1800" spc="-25" dirty="0">
                          <a:latin typeface="Calibri"/>
                          <a:cs typeface="Calibri"/>
                        </a:rPr>
                        <a:t>Ca)</a:t>
                      </a:r>
                      <a:endParaRPr sz="1800">
                        <a:latin typeface="Calibri"/>
                        <a:cs typeface="Calibri"/>
                      </a:endParaRPr>
                    </a:p>
                  </a:txBody>
                  <a:tcPr marL="0" marR="0" marT="34290" marB="0">
                    <a:lnL w="12700">
                      <a:solidFill>
                        <a:srgbClr val="EC7C30"/>
                      </a:solidFill>
                      <a:prstDash val="solid"/>
                    </a:lnL>
                    <a:lnT w="12700">
                      <a:solidFill>
                        <a:srgbClr val="EC7C30"/>
                      </a:solidFill>
                      <a:prstDash val="solid"/>
                    </a:lnT>
                    <a:lnB w="12700">
                      <a:solidFill>
                        <a:srgbClr val="EC7C30"/>
                      </a:solidFill>
                      <a:prstDash val="solid"/>
                    </a:lnB>
                  </a:tcPr>
                </a:tc>
                <a:tc>
                  <a:txBody>
                    <a:bodyPr/>
                    <a:lstStyle/>
                    <a:p>
                      <a:pPr marL="354330">
                        <a:lnSpc>
                          <a:spcPct val="100000"/>
                        </a:lnSpc>
                        <a:spcBef>
                          <a:spcPts val="270"/>
                        </a:spcBef>
                      </a:pPr>
                      <a:r>
                        <a:rPr sz="1800" dirty="0">
                          <a:latin typeface="Calibri"/>
                          <a:cs typeface="Calibri"/>
                        </a:rPr>
                        <a:t>As</a:t>
                      </a:r>
                      <a:r>
                        <a:rPr sz="1800" spc="-50" dirty="0">
                          <a:latin typeface="Calibri"/>
                          <a:cs typeface="Calibri"/>
                        </a:rPr>
                        <a:t> </a:t>
                      </a:r>
                      <a:r>
                        <a:rPr sz="1800" dirty="0">
                          <a:latin typeface="Calibri"/>
                          <a:cs typeface="Calibri"/>
                        </a:rPr>
                        <a:t>and</a:t>
                      </a:r>
                      <a:r>
                        <a:rPr sz="1800" spc="-25" dirty="0">
                          <a:latin typeface="Calibri"/>
                          <a:cs typeface="Calibri"/>
                        </a:rPr>
                        <a:t> </a:t>
                      </a:r>
                      <a:r>
                        <a:rPr sz="1800" dirty="0">
                          <a:latin typeface="Calibri"/>
                          <a:cs typeface="Calibri"/>
                        </a:rPr>
                        <a:t>when</a:t>
                      </a:r>
                      <a:r>
                        <a:rPr sz="1800" spc="-25" dirty="0">
                          <a:latin typeface="Calibri"/>
                          <a:cs typeface="Calibri"/>
                        </a:rPr>
                        <a:t> </a:t>
                      </a:r>
                      <a:r>
                        <a:rPr sz="1800" dirty="0">
                          <a:latin typeface="Calibri"/>
                          <a:cs typeface="Calibri"/>
                        </a:rPr>
                        <a:t>clinically</a:t>
                      </a:r>
                      <a:r>
                        <a:rPr sz="1800" spc="-5" dirty="0">
                          <a:latin typeface="Calibri"/>
                          <a:cs typeface="Calibri"/>
                        </a:rPr>
                        <a:t> </a:t>
                      </a:r>
                      <a:r>
                        <a:rPr sz="1800" spc="-10" dirty="0">
                          <a:latin typeface="Calibri"/>
                          <a:cs typeface="Calibri"/>
                        </a:rPr>
                        <a:t>indicated</a:t>
                      </a:r>
                      <a:r>
                        <a:rPr sz="1800" spc="-25" dirty="0">
                          <a:latin typeface="Calibri"/>
                          <a:cs typeface="Calibri"/>
                        </a:rPr>
                        <a:t> </a:t>
                      </a:r>
                      <a:r>
                        <a:rPr sz="1800" dirty="0">
                          <a:latin typeface="Calibri"/>
                          <a:cs typeface="Calibri"/>
                        </a:rPr>
                        <a:t>in</a:t>
                      </a:r>
                      <a:r>
                        <a:rPr sz="1800" spc="-25" dirty="0">
                          <a:latin typeface="Calibri"/>
                          <a:cs typeface="Calibri"/>
                        </a:rPr>
                        <a:t> </a:t>
                      </a:r>
                      <a:r>
                        <a:rPr sz="1800" dirty="0">
                          <a:latin typeface="Calibri"/>
                          <a:cs typeface="Calibri"/>
                        </a:rPr>
                        <a:t>case</a:t>
                      </a:r>
                      <a:r>
                        <a:rPr sz="1800" spc="-40" dirty="0">
                          <a:latin typeface="Calibri"/>
                          <a:cs typeface="Calibri"/>
                        </a:rPr>
                        <a:t> </a:t>
                      </a:r>
                      <a:r>
                        <a:rPr sz="1800" dirty="0">
                          <a:latin typeface="Calibri"/>
                          <a:cs typeface="Calibri"/>
                        </a:rPr>
                        <a:t>of</a:t>
                      </a:r>
                      <a:r>
                        <a:rPr sz="1800" spc="-25" dirty="0">
                          <a:latin typeface="Calibri"/>
                          <a:cs typeface="Calibri"/>
                        </a:rPr>
                        <a:t> </a:t>
                      </a:r>
                      <a:r>
                        <a:rPr sz="1800" dirty="0">
                          <a:latin typeface="Calibri"/>
                          <a:cs typeface="Calibri"/>
                        </a:rPr>
                        <a:t>any</a:t>
                      </a:r>
                      <a:r>
                        <a:rPr sz="1800" spc="-5" dirty="0">
                          <a:latin typeface="Calibri"/>
                          <a:cs typeface="Calibri"/>
                        </a:rPr>
                        <a:t> </a:t>
                      </a:r>
                      <a:r>
                        <a:rPr sz="1800" spc="-50" dirty="0">
                          <a:latin typeface="Calibri"/>
                          <a:cs typeface="Calibri"/>
                        </a:rPr>
                        <a:t>QTcF</a:t>
                      </a:r>
                      <a:r>
                        <a:rPr sz="1800" spc="-40" dirty="0">
                          <a:latin typeface="Calibri"/>
                          <a:cs typeface="Calibri"/>
                        </a:rPr>
                        <a:t> </a:t>
                      </a:r>
                      <a:r>
                        <a:rPr sz="1800" spc="-10" dirty="0">
                          <a:latin typeface="Calibri"/>
                          <a:cs typeface="Calibri"/>
                        </a:rPr>
                        <a:t>prolongation</a:t>
                      </a:r>
                      <a:endParaRPr sz="1800">
                        <a:latin typeface="Calibri"/>
                        <a:cs typeface="Calibri"/>
                      </a:endParaRPr>
                    </a:p>
                  </a:txBody>
                  <a:tcPr marL="0" marR="0" marT="34290" marB="0">
                    <a:lnR w="12700">
                      <a:solidFill>
                        <a:srgbClr val="EC7C30"/>
                      </a:solidFill>
                      <a:prstDash val="solid"/>
                    </a:lnR>
                    <a:lnT w="12700">
                      <a:solidFill>
                        <a:srgbClr val="EC7C30"/>
                      </a:solidFill>
                      <a:prstDash val="solid"/>
                    </a:lnT>
                    <a:lnB w="12700">
                      <a:solidFill>
                        <a:srgbClr val="EC7C30"/>
                      </a:solidFill>
                      <a:prstDash val="solid"/>
                    </a:lnB>
                  </a:tcPr>
                </a:tc>
                <a:extLst>
                  <a:ext uri="{0D108BD9-81ED-4DB2-BD59-A6C34878D82A}">
                    <a16:rowId xmlns:a16="http://schemas.microsoft.com/office/drawing/2014/main" val="10004"/>
                  </a:ext>
                </a:extLst>
              </a:tr>
              <a:tr h="640080">
                <a:tc>
                  <a:txBody>
                    <a:bodyPr/>
                    <a:lstStyle/>
                    <a:p>
                      <a:pPr marL="90805" marR="636905">
                        <a:lnSpc>
                          <a:spcPct val="101099"/>
                        </a:lnSpc>
                        <a:spcBef>
                          <a:spcPts val="220"/>
                        </a:spcBef>
                      </a:pPr>
                      <a:r>
                        <a:rPr sz="1800" dirty="0">
                          <a:latin typeface="Calibri"/>
                          <a:cs typeface="Calibri"/>
                        </a:rPr>
                        <a:t>Specialist</a:t>
                      </a:r>
                      <a:r>
                        <a:rPr sz="1800" spc="-70" dirty="0">
                          <a:latin typeface="Calibri"/>
                          <a:cs typeface="Calibri"/>
                        </a:rPr>
                        <a:t> </a:t>
                      </a:r>
                      <a:r>
                        <a:rPr sz="1800" spc="-10" dirty="0">
                          <a:latin typeface="Calibri"/>
                          <a:cs typeface="Calibri"/>
                        </a:rPr>
                        <a:t>(Ophthalmic, Neurological)</a:t>
                      </a:r>
                      <a:r>
                        <a:rPr sz="1800" spc="-35" dirty="0">
                          <a:latin typeface="Calibri"/>
                          <a:cs typeface="Calibri"/>
                        </a:rPr>
                        <a:t> </a:t>
                      </a:r>
                      <a:r>
                        <a:rPr sz="1800" spc="-10" dirty="0">
                          <a:latin typeface="Calibri"/>
                          <a:cs typeface="Calibri"/>
                        </a:rPr>
                        <a:t>consultation</a:t>
                      </a:r>
                      <a:endParaRPr sz="1800">
                        <a:latin typeface="Calibri"/>
                        <a:cs typeface="Calibri"/>
                      </a:endParaRPr>
                    </a:p>
                  </a:txBody>
                  <a:tcPr marL="0" marR="0" marT="27940" marB="0">
                    <a:lnL w="12700">
                      <a:solidFill>
                        <a:srgbClr val="EC7C30"/>
                      </a:solidFill>
                      <a:prstDash val="solid"/>
                    </a:lnL>
                    <a:lnT w="12700">
                      <a:solidFill>
                        <a:srgbClr val="EC7C30"/>
                      </a:solidFill>
                      <a:prstDash val="solid"/>
                    </a:lnT>
                    <a:lnB w="12700">
                      <a:solidFill>
                        <a:srgbClr val="EC7C30"/>
                      </a:solidFill>
                      <a:prstDash val="solid"/>
                    </a:lnB>
                    <a:solidFill>
                      <a:srgbClr val="FBEBE8"/>
                    </a:solidFill>
                  </a:tcPr>
                </a:tc>
                <a:tc>
                  <a:txBody>
                    <a:bodyPr/>
                    <a:lstStyle/>
                    <a:p>
                      <a:pPr marL="354330">
                        <a:lnSpc>
                          <a:spcPct val="100000"/>
                        </a:lnSpc>
                        <a:spcBef>
                          <a:spcPts val="270"/>
                        </a:spcBef>
                      </a:pPr>
                      <a:r>
                        <a:rPr sz="1800" dirty="0">
                          <a:latin typeface="Calibri"/>
                          <a:cs typeface="Calibri"/>
                        </a:rPr>
                        <a:t>As</a:t>
                      </a:r>
                      <a:r>
                        <a:rPr sz="1800" spc="-55" dirty="0">
                          <a:latin typeface="Calibri"/>
                          <a:cs typeface="Calibri"/>
                        </a:rPr>
                        <a:t> </a:t>
                      </a:r>
                      <a:r>
                        <a:rPr sz="1800" dirty="0">
                          <a:latin typeface="Calibri"/>
                          <a:cs typeface="Calibri"/>
                        </a:rPr>
                        <a:t>and</a:t>
                      </a:r>
                      <a:r>
                        <a:rPr sz="1800" spc="-30" dirty="0">
                          <a:latin typeface="Calibri"/>
                          <a:cs typeface="Calibri"/>
                        </a:rPr>
                        <a:t> </a:t>
                      </a:r>
                      <a:r>
                        <a:rPr sz="1800" dirty="0">
                          <a:latin typeface="Calibri"/>
                          <a:cs typeface="Calibri"/>
                        </a:rPr>
                        <a:t>when</a:t>
                      </a:r>
                      <a:r>
                        <a:rPr sz="1800" spc="-30" dirty="0">
                          <a:latin typeface="Calibri"/>
                          <a:cs typeface="Calibri"/>
                        </a:rPr>
                        <a:t> </a:t>
                      </a:r>
                      <a:r>
                        <a:rPr sz="1800" dirty="0">
                          <a:latin typeface="Calibri"/>
                          <a:cs typeface="Calibri"/>
                        </a:rPr>
                        <a:t>clinically</a:t>
                      </a:r>
                      <a:r>
                        <a:rPr sz="1800" spc="-10" dirty="0">
                          <a:latin typeface="Calibri"/>
                          <a:cs typeface="Calibri"/>
                        </a:rPr>
                        <a:t> indicated</a:t>
                      </a:r>
                      <a:endParaRPr sz="1800">
                        <a:latin typeface="Calibri"/>
                        <a:cs typeface="Calibri"/>
                      </a:endParaRPr>
                    </a:p>
                  </a:txBody>
                  <a:tcPr marL="0" marR="0" marT="34290" marB="0">
                    <a:lnR w="12700">
                      <a:solidFill>
                        <a:srgbClr val="EC7C30"/>
                      </a:solidFill>
                      <a:prstDash val="solid"/>
                    </a:lnR>
                    <a:lnT w="12700">
                      <a:solidFill>
                        <a:srgbClr val="EC7C30"/>
                      </a:solidFill>
                      <a:prstDash val="solid"/>
                    </a:lnT>
                    <a:lnB w="12700">
                      <a:solidFill>
                        <a:srgbClr val="EC7C30"/>
                      </a:solidFill>
                      <a:prstDash val="solid"/>
                    </a:lnB>
                    <a:solidFill>
                      <a:srgbClr val="FBEBE8"/>
                    </a:solidFill>
                  </a:tcPr>
                </a:tc>
                <a:extLst>
                  <a:ext uri="{0D108BD9-81ED-4DB2-BD59-A6C34878D82A}">
                    <a16:rowId xmlns:a16="http://schemas.microsoft.com/office/drawing/2014/main" val="10005"/>
                  </a:ext>
                </a:extLst>
              </a:tr>
              <a:tr h="365760">
                <a:tc>
                  <a:txBody>
                    <a:bodyPr/>
                    <a:lstStyle/>
                    <a:p>
                      <a:pPr marL="90805">
                        <a:lnSpc>
                          <a:spcPct val="100000"/>
                        </a:lnSpc>
                        <a:spcBef>
                          <a:spcPts val="270"/>
                        </a:spcBef>
                      </a:pPr>
                      <a:r>
                        <a:rPr sz="1800" dirty="0">
                          <a:latin typeface="Calibri"/>
                          <a:cs typeface="Calibri"/>
                        </a:rPr>
                        <a:t>Surgical</a:t>
                      </a:r>
                      <a:r>
                        <a:rPr sz="1800" spc="-75" dirty="0">
                          <a:latin typeface="Calibri"/>
                          <a:cs typeface="Calibri"/>
                        </a:rPr>
                        <a:t> </a:t>
                      </a:r>
                      <a:r>
                        <a:rPr sz="1800" spc="-10" dirty="0">
                          <a:latin typeface="Calibri"/>
                          <a:cs typeface="Calibri"/>
                        </a:rPr>
                        <a:t>evaluation</a:t>
                      </a:r>
                      <a:endParaRPr sz="1800">
                        <a:latin typeface="Calibri"/>
                        <a:cs typeface="Calibri"/>
                      </a:endParaRPr>
                    </a:p>
                  </a:txBody>
                  <a:tcPr marL="0" marR="0" marT="34290" marB="0">
                    <a:lnL w="12700">
                      <a:solidFill>
                        <a:srgbClr val="EC7C30"/>
                      </a:solidFill>
                      <a:prstDash val="solid"/>
                    </a:lnL>
                    <a:lnT w="12700">
                      <a:solidFill>
                        <a:srgbClr val="EC7C30"/>
                      </a:solidFill>
                      <a:prstDash val="solid"/>
                    </a:lnT>
                    <a:lnB w="12700">
                      <a:solidFill>
                        <a:srgbClr val="EC7C30"/>
                      </a:solidFill>
                      <a:prstDash val="solid"/>
                    </a:lnB>
                  </a:tcPr>
                </a:tc>
                <a:tc>
                  <a:txBody>
                    <a:bodyPr/>
                    <a:lstStyle/>
                    <a:p>
                      <a:pPr marL="354330">
                        <a:lnSpc>
                          <a:spcPct val="100000"/>
                        </a:lnSpc>
                        <a:spcBef>
                          <a:spcPts val="270"/>
                        </a:spcBef>
                      </a:pPr>
                      <a:r>
                        <a:rPr sz="1800" dirty="0">
                          <a:latin typeface="Calibri"/>
                          <a:cs typeface="Calibri"/>
                        </a:rPr>
                        <a:t>After</a:t>
                      </a:r>
                      <a:r>
                        <a:rPr sz="1800" spc="-50" dirty="0">
                          <a:latin typeface="Calibri"/>
                          <a:cs typeface="Calibri"/>
                        </a:rPr>
                        <a:t> </a:t>
                      </a:r>
                      <a:r>
                        <a:rPr sz="1800" dirty="0">
                          <a:latin typeface="Calibri"/>
                          <a:cs typeface="Calibri"/>
                        </a:rPr>
                        <a:t>culture</a:t>
                      </a:r>
                      <a:r>
                        <a:rPr sz="1800" spc="-25" dirty="0">
                          <a:latin typeface="Calibri"/>
                          <a:cs typeface="Calibri"/>
                        </a:rPr>
                        <a:t> </a:t>
                      </a:r>
                      <a:r>
                        <a:rPr sz="1800" spc="-10" dirty="0">
                          <a:latin typeface="Calibri"/>
                          <a:cs typeface="Calibri"/>
                        </a:rPr>
                        <a:t>conversion</a:t>
                      </a:r>
                      <a:endParaRPr sz="1800">
                        <a:latin typeface="Calibri"/>
                        <a:cs typeface="Calibri"/>
                      </a:endParaRPr>
                    </a:p>
                  </a:txBody>
                  <a:tcPr marL="0" marR="0" marT="34290" marB="0">
                    <a:lnR w="12700">
                      <a:solidFill>
                        <a:srgbClr val="EC7C30"/>
                      </a:solidFill>
                      <a:prstDash val="solid"/>
                    </a:lnR>
                    <a:lnT w="12700">
                      <a:solidFill>
                        <a:srgbClr val="EC7C30"/>
                      </a:solidFill>
                      <a:prstDash val="solid"/>
                    </a:lnT>
                    <a:lnB w="12700">
                      <a:solidFill>
                        <a:srgbClr val="EC7C30"/>
                      </a:solidFill>
                      <a:prstDash val="solid"/>
                    </a:lnB>
                  </a:tcPr>
                </a:tc>
                <a:extLst>
                  <a:ext uri="{0D108BD9-81ED-4DB2-BD59-A6C34878D82A}">
                    <a16:rowId xmlns:a16="http://schemas.microsoft.com/office/drawing/2014/main" val="10006"/>
                  </a:ext>
                </a:extLst>
              </a:tr>
              <a:tr h="914400">
                <a:tc>
                  <a:txBody>
                    <a:bodyPr/>
                    <a:lstStyle/>
                    <a:p>
                      <a:pPr marL="90805">
                        <a:lnSpc>
                          <a:spcPct val="100000"/>
                        </a:lnSpc>
                        <a:spcBef>
                          <a:spcPts val="270"/>
                        </a:spcBef>
                      </a:pPr>
                      <a:r>
                        <a:rPr sz="1800" dirty="0">
                          <a:latin typeface="Calibri"/>
                          <a:cs typeface="Calibri"/>
                        </a:rPr>
                        <a:t>Long term</a:t>
                      </a:r>
                      <a:r>
                        <a:rPr sz="1800" spc="-5" dirty="0">
                          <a:latin typeface="Calibri"/>
                          <a:cs typeface="Calibri"/>
                        </a:rPr>
                        <a:t> </a:t>
                      </a:r>
                      <a:r>
                        <a:rPr sz="1800" spc="-25" dirty="0">
                          <a:latin typeface="Calibri"/>
                          <a:cs typeface="Calibri"/>
                        </a:rPr>
                        <a:t>follow-up</a:t>
                      </a:r>
                      <a:endParaRPr sz="1800">
                        <a:latin typeface="Calibri"/>
                        <a:cs typeface="Calibri"/>
                      </a:endParaRPr>
                    </a:p>
                  </a:txBody>
                  <a:tcPr marL="0" marR="0" marT="34290" marB="0">
                    <a:lnL w="12700">
                      <a:solidFill>
                        <a:srgbClr val="EC7C30"/>
                      </a:solidFill>
                      <a:prstDash val="solid"/>
                    </a:lnL>
                    <a:lnT w="12700">
                      <a:solidFill>
                        <a:srgbClr val="EC7C30"/>
                      </a:solidFill>
                      <a:prstDash val="solid"/>
                    </a:lnT>
                    <a:lnB w="12700">
                      <a:solidFill>
                        <a:srgbClr val="EC7C30"/>
                      </a:solidFill>
                      <a:prstDash val="solid"/>
                    </a:lnB>
                    <a:solidFill>
                      <a:srgbClr val="FBEBE8"/>
                    </a:solidFill>
                  </a:tcPr>
                </a:tc>
                <a:tc>
                  <a:txBody>
                    <a:bodyPr/>
                    <a:lstStyle/>
                    <a:p>
                      <a:pPr marL="354330" marR="340360">
                        <a:lnSpc>
                          <a:spcPct val="100600"/>
                        </a:lnSpc>
                        <a:spcBef>
                          <a:spcPts val="235"/>
                        </a:spcBef>
                      </a:pPr>
                      <a:r>
                        <a:rPr sz="1800" dirty="0">
                          <a:latin typeface="Calibri"/>
                          <a:cs typeface="Calibri"/>
                        </a:rPr>
                        <a:t>At</a:t>
                      </a:r>
                      <a:r>
                        <a:rPr sz="1800" spc="-50" dirty="0">
                          <a:latin typeface="Calibri"/>
                          <a:cs typeface="Calibri"/>
                        </a:rPr>
                        <a:t> </a:t>
                      </a:r>
                      <a:r>
                        <a:rPr sz="1800" dirty="0">
                          <a:latin typeface="Calibri"/>
                          <a:cs typeface="Calibri"/>
                        </a:rPr>
                        <a:t>6,</a:t>
                      </a:r>
                      <a:r>
                        <a:rPr sz="1800" spc="-45" dirty="0">
                          <a:latin typeface="Calibri"/>
                          <a:cs typeface="Calibri"/>
                        </a:rPr>
                        <a:t> </a:t>
                      </a:r>
                      <a:r>
                        <a:rPr sz="1800" dirty="0">
                          <a:latin typeface="Calibri"/>
                          <a:cs typeface="Calibri"/>
                        </a:rPr>
                        <a:t>12,</a:t>
                      </a:r>
                      <a:r>
                        <a:rPr sz="1800" spc="-45" dirty="0">
                          <a:latin typeface="Calibri"/>
                          <a:cs typeface="Calibri"/>
                        </a:rPr>
                        <a:t> </a:t>
                      </a:r>
                      <a:r>
                        <a:rPr sz="1800" dirty="0">
                          <a:latin typeface="Calibri"/>
                          <a:cs typeface="Calibri"/>
                        </a:rPr>
                        <a:t>18,</a:t>
                      </a:r>
                      <a:r>
                        <a:rPr sz="1800" spc="-45" dirty="0">
                          <a:latin typeface="Calibri"/>
                          <a:cs typeface="Calibri"/>
                        </a:rPr>
                        <a:t> </a:t>
                      </a:r>
                      <a:r>
                        <a:rPr sz="1800" dirty="0">
                          <a:latin typeface="Calibri"/>
                          <a:cs typeface="Calibri"/>
                        </a:rPr>
                        <a:t>and</a:t>
                      </a:r>
                      <a:r>
                        <a:rPr sz="1800" spc="-45" dirty="0">
                          <a:latin typeface="Calibri"/>
                          <a:cs typeface="Calibri"/>
                        </a:rPr>
                        <a:t> </a:t>
                      </a:r>
                      <a:r>
                        <a:rPr sz="1800" dirty="0">
                          <a:latin typeface="Calibri"/>
                          <a:cs typeface="Calibri"/>
                        </a:rPr>
                        <a:t>24</a:t>
                      </a:r>
                      <a:r>
                        <a:rPr sz="1800" spc="-35" dirty="0">
                          <a:latin typeface="Calibri"/>
                          <a:cs typeface="Calibri"/>
                        </a:rPr>
                        <a:t> </a:t>
                      </a:r>
                      <a:r>
                        <a:rPr sz="1800" dirty="0">
                          <a:latin typeface="Calibri"/>
                          <a:cs typeface="Calibri"/>
                        </a:rPr>
                        <a:t>months</a:t>
                      </a:r>
                      <a:r>
                        <a:rPr sz="1800" spc="-45" dirty="0">
                          <a:latin typeface="Calibri"/>
                          <a:cs typeface="Calibri"/>
                        </a:rPr>
                        <a:t> </a:t>
                      </a:r>
                      <a:r>
                        <a:rPr sz="1800" dirty="0">
                          <a:latin typeface="Calibri"/>
                          <a:cs typeface="Calibri"/>
                        </a:rPr>
                        <a:t>after</a:t>
                      </a:r>
                      <a:r>
                        <a:rPr sz="1800" spc="-45" dirty="0">
                          <a:latin typeface="Calibri"/>
                          <a:cs typeface="Calibri"/>
                        </a:rPr>
                        <a:t> </a:t>
                      </a:r>
                      <a:r>
                        <a:rPr sz="1800" dirty="0">
                          <a:latin typeface="Calibri"/>
                          <a:cs typeface="Calibri"/>
                        </a:rPr>
                        <a:t>completion</a:t>
                      </a:r>
                      <a:r>
                        <a:rPr sz="1800" spc="-30" dirty="0">
                          <a:latin typeface="Calibri"/>
                          <a:cs typeface="Calibri"/>
                        </a:rPr>
                        <a:t> </a:t>
                      </a:r>
                      <a:r>
                        <a:rPr sz="1800" dirty="0">
                          <a:latin typeface="Calibri"/>
                          <a:cs typeface="Calibri"/>
                        </a:rPr>
                        <a:t>of</a:t>
                      </a:r>
                      <a:r>
                        <a:rPr sz="1800" spc="-35" dirty="0">
                          <a:latin typeface="Calibri"/>
                          <a:cs typeface="Calibri"/>
                        </a:rPr>
                        <a:t> </a:t>
                      </a:r>
                      <a:r>
                        <a:rPr sz="1800" spc="-10" dirty="0">
                          <a:latin typeface="Calibri"/>
                          <a:cs typeface="Calibri"/>
                        </a:rPr>
                        <a:t>treatment</a:t>
                      </a:r>
                      <a:r>
                        <a:rPr sz="1800" spc="-55" dirty="0">
                          <a:latin typeface="Calibri"/>
                          <a:cs typeface="Calibri"/>
                        </a:rPr>
                        <a:t> </a:t>
                      </a:r>
                      <a:r>
                        <a:rPr sz="1800" dirty="0">
                          <a:latin typeface="Calibri"/>
                          <a:cs typeface="Calibri"/>
                        </a:rPr>
                        <a:t>(Clinical,</a:t>
                      </a:r>
                      <a:r>
                        <a:rPr sz="1800" spc="-15" dirty="0">
                          <a:latin typeface="Calibri"/>
                          <a:cs typeface="Calibri"/>
                        </a:rPr>
                        <a:t> </a:t>
                      </a:r>
                      <a:r>
                        <a:rPr sz="1800" dirty="0">
                          <a:latin typeface="Calibri"/>
                          <a:cs typeface="Calibri"/>
                        </a:rPr>
                        <a:t>CXR,</a:t>
                      </a:r>
                      <a:r>
                        <a:rPr sz="1800" spc="-45" dirty="0">
                          <a:latin typeface="Calibri"/>
                          <a:cs typeface="Calibri"/>
                        </a:rPr>
                        <a:t> </a:t>
                      </a:r>
                      <a:r>
                        <a:rPr sz="1800" spc="-10" dirty="0">
                          <a:latin typeface="Calibri"/>
                          <a:cs typeface="Calibri"/>
                        </a:rPr>
                        <a:t>Smear </a:t>
                      </a:r>
                      <a:r>
                        <a:rPr sz="1800" dirty="0">
                          <a:latin typeface="Calibri"/>
                          <a:cs typeface="Calibri"/>
                        </a:rPr>
                        <a:t>and</a:t>
                      </a:r>
                      <a:r>
                        <a:rPr sz="1800" spc="-35" dirty="0">
                          <a:latin typeface="Calibri"/>
                          <a:cs typeface="Calibri"/>
                        </a:rPr>
                        <a:t> </a:t>
                      </a:r>
                      <a:r>
                        <a:rPr sz="1800" dirty="0">
                          <a:latin typeface="Calibri"/>
                          <a:cs typeface="Calibri"/>
                        </a:rPr>
                        <a:t>C&amp;DST</a:t>
                      </a:r>
                      <a:r>
                        <a:rPr sz="1800" spc="-40" dirty="0">
                          <a:latin typeface="Calibri"/>
                          <a:cs typeface="Calibri"/>
                        </a:rPr>
                        <a:t> </a:t>
                      </a:r>
                      <a:r>
                        <a:rPr sz="1800" dirty="0">
                          <a:latin typeface="Calibri"/>
                          <a:cs typeface="Calibri"/>
                        </a:rPr>
                        <a:t>if</a:t>
                      </a:r>
                      <a:r>
                        <a:rPr sz="1800" spc="-50" dirty="0">
                          <a:latin typeface="Calibri"/>
                          <a:cs typeface="Calibri"/>
                        </a:rPr>
                        <a:t> </a:t>
                      </a:r>
                      <a:r>
                        <a:rPr sz="1800" spc="-10" dirty="0">
                          <a:latin typeface="Calibri"/>
                          <a:cs typeface="Calibri"/>
                        </a:rPr>
                        <a:t>symptomatic)</a:t>
                      </a:r>
                      <a:r>
                        <a:rPr sz="1800" spc="-45" dirty="0">
                          <a:latin typeface="Calibri"/>
                          <a:cs typeface="Calibri"/>
                        </a:rPr>
                        <a:t> </a:t>
                      </a:r>
                      <a:r>
                        <a:rPr sz="1800" dirty="0">
                          <a:latin typeface="Calibri"/>
                          <a:cs typeface="Calibri"/>
                        </a:rPr>
                        <a:t>and</a:t>
                      </a:r>
                      <a:r>
                        <a:rPr sz="1800" spc="-35" dirty="0">
                          <a:latin typeface="Calibri"/>
                          <a:cs typeface="Calibri"/>
                        </a:rPr>
                        <a:t> </a:t>
                      </a:r>
                      <a:r>
                        <a:rPr sz="1800" dirty="0">
                          <a:latin typeface="Calibri"/>
                          <a:cs typeface="Calibri"/>
                        </a:rPr>
                        <a:t>whenever</a:t>
                      </a:r>
                      <a:r>
                        <a:rPr sz="1800" spc="-45" dirty="0">
                          <a:latin typeface="Calibri"/>
                          <a:cs typeface="Calibri"/>
                        </a:rPr>
                        <a:t> </a:t>
                      </a:r>
                      <a:r>
                        <a:rPr sz="1800" dirty="0">
                          <a:latin typeface="Calibri"/>
                          <a:cs typeface="Calibri"/>
                        </a:rPr>
                        <a:t>the</a:t>
                      </a:r>
                      <a:r>
                        <a:rPr sz="1800" spc="-35" dirty="0">
                          <a:latin typeface="Calibri"/>
                          <a:cs typeface="Calibri"/>
                        </a:rPr>
                        <a:t> </a:t>
                      </a:r>
                      <a:r>
                        <a:rPr sz="1800" dirty="0">
                          <a:latin typeface="Calibri"/>
                          <a:cs typeface="Calibri"/>
                        </a:rPr>
                        <a:t>patient</a:t>
                      </a:r>
                      <a:r>
                        <a:rPr sz="1800" spc="-50" dirty="0">
                          <a:latin typeface="Calibri"/>
                          <a:cs typeface="Calibri"/>
                        </a:rPr>
                        <a:t> </a:t>
                      </a:r>
                      <a:r>
                        <a:rPr sz="1800" dirty="0">
                          <a:latin typeface="Calibri"/>
                          <a:cs typeface="Calibri"/>
                        </a:rPr>
                        <a:t>returns</a:t>
                      </a:r>
                      <a:r>
                        <a:rPr sz="1800" spc="-55" dirty="0">
                          <a:latin typeface="Calibri"/>
                          <a:cs typeface="Calibri"/>
                        </a:rPr>
                        <a:t> </a:t>
                      </a:r>
                      <a:r>
                        <a:rPr sz="1800" dirty="0">
                          <a:latin typeface="Calibri"/>
                          <a:cs typeface="Calibri"/>
                        </a:rPr>
                        <a:t>to</a:t>
                      </a:r>
                      <a:r>
                        <a:rPr sz="1800" spc="-50" dirty="0">
                          <a:latin typeface="Calibri"/>
                          <a:cs typeface="Calibri"/>
                        </a:rPr>
                        <a:t> </a:t>
                      </a:r>
                      <a:r>
                        <a:rPr sz="1800" dirty="0">
                          <a:latin typeface="Calibri"/>
                          <a:cs typeface="Calibri"/>
                        </a:rPr>
                        <a:t>the</a:t>
                      </a:r>
                      <a:r>
                        <a:rPr sz="1800" spc="-35" dirty="0">
                          <a:latin typeface="Calibri"/>
                          <a:cs typeface="Calibri"/>
                        </a:rPr>
                        <a:t> </a:t>
                      </a:r>
                      <a:r>
                        <a:rPr sz="1800" spc="-10" dirty="0">
                          <a:latin typeface="Calibri"/>
                          <a:cs typeface="Calibri"/>
                        </a:rPr>
                        <a:t>health system</a:t>
                      </a:r>
                      <a:endParaRPr sz="1800">
                        <a:latin typeface="Calibri"/>
                        <a:cs typeface="Calibri"/>
                      </a:endParaRPr>
                    </a:p>
                  </a:txBody>
                  <a:tcPr marL="0" marR="0" marT="29845" marB="0">
                    <a:lnR w="12700">
                      <a:solidFill>
                        <a:srgbClr val="EC7C30"/>
                      </a:solidFill>
                      <a:prstDash val="solid"/>
                    </a:lnR>
                    <a:lnT w="12700">
                      <a:solidFill>
                        <a:srgbClr val="EC7C30"/>
                      </a:solidFill>
                      <a:prstDash val="solid"/>
                    </a:lnT>
                    <a:lnB w="12700">
                      <a:solidFill>
                        <a:srgbClr val="EC7C30"/>
                      </a:solidFill>
                      <a:prstDash val="solid"/>
                    </a:lnB>
                    <a:solidFill>
                      <a:srgbClr val="FBEBE8"/>
                    </a:solidFill>
                  </a:tcPr>
                </a:tc>
                <a:extLst>
                  <a:ext uri="{0D108BD9-81ED-4DB2-BD59-A6C34878D82A}">
                    <a16:rowId xmlns:a16="http://schemas.microsoft.com/office/drawing/2014/main" val="10007"/>
                  </a:ext>
                </a:extLst>
              </a:tr>
            </a:tbl>
          </a:graphicData>
        </a:graphic>
      </p:graphicFrame>
      <p:sp>
        <p:nvSpPr>
          <p:cNvPr id="4" name="object 4"/>
          <p:cNvSpPr txBox="1"/>
          <p:nvPr/>
        </p:nvSpPr>
        <p:spPr>
          <a:xfrm>
            <a:off x="201269" y="5382590"/>
            <a:ext cx="11864340" cy="1253490"/>
          </a:xfrm>
          <a:prstGeom prst="rect">
            <a:avLst/>
          </a:prstGeom>
        </p:spPr>
        <p:txBody>
          <a:bodyPr vert="horz" wrap="square" lIns="0" tIns="13335" rIns="0" bIns="0" rtlCol="0">
            <a:spAutoFit/>
          </a:bodyPr>
          <a:lstStyle/>
          <a:p>
            <a:pPr marL="12700">
              <a:lnSpc>
                <a:spcPct val="100000"/>
              </a:lnSpc>
              <a:spcBef>
                <a:spcPts val="105"/>
              </a:spcBef>
            </a:pPr>
            <a:r>
              <a:rPr sz="1150" i="1" dirty="0">
                <a:latin typeface="Cambria"/>
                <a:cs typeface="Cambria"/>
              </a:rPr>
              <a:t>^</a:t>
            </a:r>
            <a:r>
              <a:rPr sz="1150" i="1" spc="220" dirty="0">
                <a:latin typeface="Cambria"/>
                <a:cs typeface="Cambria"/>
              </a:rPr>
              <a:t> </a:t>
            </a:r>
            <a:r>
              <a:rPr sz="1150" i="1" dirty="0">
                <a:latin typeface="Cambria"/>
                <a:cs typeface="Cambria"/>
              </a:rPr>
              <a:t>Lzd</a:t>
            </a:r>
            <a:r>
              <a:rPr sz="1150" i="1" spc="-25" dirty="0">
                <a:latin typeface="Cambria"/>
                <a:cs typeface="Cambria"/>
              </a:rPr>
              <a:t> </a:t>
            </a:r>
            <a:r>
              <a:rPr sz="1150" i="1" spc="-10" dirty="0">
                <a:latin typeface="Cambria"/>
                <a:cs typeface="Cambria"/>
              </a:rPr>
              <a:t>containing</a:t>
            </a:r>
            <a:r>
              <a:rPr sz="1150" i="1" spc="-5" dirty="0">
                <a:latin typeface="Cambria"/>
                <a:cs typeface="Cambria"/>
              </a:rPr>
              <a:t> </a:t>
            </a:r>
            <a:r>
              <a:rPr sz="1150" i="1" spc="-10" dirty="0">
                <a:latin typeface="Cambria"/>
                <a:cs typeface="Cambria"/>
              </a:rPr>
              <a:t>regimen</a:t>
            </a:r>
            <a:r>
              <a:rPr sz="1150" i="1" spc="-40" dirty="0">
                <a:latin typeface="Cambria"/>
                <a:cs typeface="Cambria"/>
              </a:rPr>
              <a:t> </a:t>
            </a:r>
            <a:r>
              <a:rPr sz="1150" i="1" dirty="0">
                <a:latin typeface="Cambria"/>
                <a:cs typeface="Cambria"/>
              </a:rPr>
              <a:t>to</a:t>
            </a:r>
            <a:r>
              <a:rPr sz="1150" i="1" spc="-20" dirty="0">
                <a:latin typeface="Cambria"/>
                <a:cs typeface="Cambria"/>
              </a:rPr>
              <a:t> </a:t>
            </a:r>
            <a:r>
              <a:rPr sz="1150" i="1" dirty="0">
                <a:latin typeface="Cambria"/>
                <a:cs typeface="Cambria"/>
              </a:rPr>
              <a:t>rule</a:t>
            </a:r>
            <a:r>
              <a:rPr sz="1150" i="1" spc="-15" dirty="0">
                <a:latin typeface="Cambria"/>
                <a:cs typeface="Cambria"/>
              </a:rPr>
              <a:t> </a:t>
            </a:r>
            <a:r>
              <a:rPr sz="1150" i="1" dirty="0">
                <a:latin typeface="Cambria"/>
                <a:cs typeface="Cambria"/>
              </a:rPr>
              <a:t>out</a:t>
            </a:r>
            <a:r>
              <a:rPr sz="1150" i="1" spc="-15" dirty="0">
                <a:latin typeface="Cambria"/>
                <a:cs typeface="Cambria"/>
              </a:rPr>
              <a:t> </a:t>
            </a:r>
            <a:r>
              <a:rPr sz="1150" i="1" dirty="0">
                <a:latin typeface="Cambria"/>
                <a:cs typeface="Cambria"/>
              </a:rPr>
              <a:t>bone</a:t>
            </a:r>
            <a:r>
              <a:rPr sz="1150" i="1" spc="-20" dirty="0">
                <a:latin typeface="Cambria"/>
                <a:cs typeface="Cambria"/>
              </a:rPr>
              <a:t> </a:t>
            </a:r>
            <a:r>
              <a:rPr sz="1150" i="1" dirty="0">
                <a:latin typeface="Cambria"/>
                <a:cs typeface="Cambria"/>
              </a:rPr>
              <a:t>marrow</a:t>
            </a:r>
            <a:r>
              <a:rPr sz="1150" i="1" spc="-30" dirty="0">
                <a:latin typeface="Cambria"/>
                <a:cs typeface="Cambria"/>
              </a:rPr>
              <a:t> </a:t>
            </a:r>
            <a:r>
              <a:rPr sz="1150" i="1" spc="-10" dirty="0">
                <a:latin typeface="Cambria"/>
                <a:cs typeface="Cambria"/>
              </a:rPr>
              <a:t>suppression</a:t>
            </a:r>
            <a:r>
              <a:rPr sz="1150" i="1" spc="-50" dirty="0">
                <a:latin typeface="Cambria"/>
                <a:cs typeface="Cambria"/>
              </a:rPr>
              <a:t> </a:t>
            </a:r>
            <a:r>
              <a:rPr sz="1150" i="1" dirty="0">
                <a:latin typeface="Cambria"/>
                <a:cs typeface="Cambria"/>
              </a:rPr>
              <a:t>and</a:t>
            </a:r>
            <a:r>
              <a:rPr sz="1150" i="1" spc="-15" dirty="0">
                <a:latin typeface="Cambria"/>
                <a:cs typeface="Cambria"/>
              </a:rPr>
              <a:t> </a:t>
            </a:r>
            <a:r>
              <a:rPr sz="1150" i="1" dirty="0">
                <a:latin typeface="Cambria"/>
                <a:cs typeface="Cambria"/>
              </a:rPr>
              <a:t>optic</a:t>
            </a:r>
            <a:r>
              <a:rPr sz="1150" i="1" spc="-35" dirty="0">
                <a:latin typeface="Cambria"/>
                <a:cs typeface="Cambria"/>
              </a:rPr>
              <a:t> </a:t>
            </a:r>
            <a:r>
              <a:rPr sz="1150" i="1" spc="-10" dirty="0">
                <a:latin typeface="Cambria"/>
                <a:cs typeface="Cambria"/>
              </a:rPr>
              <a:t>neuritis</a:t>
            </a:r>
            <a:endParaRPr sz="1150">
              <a:latin typeface="Cambria"/>
              <a:cs typeface="Cambria"/>
            </a:endParaRPr>
          </a:p>
          <a:p>
            <a:pPr marL="12700">
              <a:lnSpc>
                <a:spcPct val="100000"/>
              </a:lnSpc>
            </a:pPr>
            <a:r>
              <a:rPr sz="1150" i="1" dirty="0">
                <a:latin typeface="Cambria"/>
                <a:cs typeface="Cambria"/>
              </a:rPr>
              <a:t>$</a:t>
            </a:r>
            <a:r>
              <a:rPr sz="1150" i="1" spc="330" dirty="0">
                <a:latin typeface="Cambria"/>
                <a:cs typeface="Cambria"/>
              </a:rPr>
              <a:t> </a:t>
            </a:r>
            <a:r>
              <a:rPr sz="1150" i="1" dirty="0">
                <a:latin typeface="Cambria"/>
                <a:cs typeface="Cambria"/>
              </a:rPr>
              <a:t>In</a:t>
            </a:r>
            <a:r>
              <a:rPr sz="1150" i="1" spc="-45" dirty="0">
                <a:latin typeface="Cambria"/>
                <a:cs typeface="Cambria"/>
              </a:rPr>
              <a:t> </a:t>
            </a:r>
            <a:r>
              <a:rPr sz="1150" i="1" spc="-10" dirty="0">
                <a:latin typeface="Cambria"/>
                <a:cs typeface="Cambria"/>
              </a:rPr>
              <a:t>case</a:t>
            </a:r>
            <a:r>
              <a:rPr sz="1150" i="1" spc="-40" dirty="0">
                <a:latin typeface="Cambria"/>
                <a:cs typeface="Cambria"/>
              </a:rPr>
              <a:t> </a:t>
            </a:r>
            <a:r>
              <a:rPr sz="1150" i="1" dirty="0">
                <a:latin typeface="Cambria"/>
                <a:cs typeface="Cambria"/>
              </a:rPr>
              <a:t>of</a:t>
            </a:r>
            <a:r>
              <a:rPr sz="1150" i="1" spc="-40" dirty="0">
                <a:latin typeface="Cambria"/>
                <a:cs typeface="Cambria"/>
              </a:rPr>
              <a:t> </a:t>
            </a:r>
            <a:r>
              <a:rPr sz="1150" i="1" spc="-20" dirty="0">
                <a:latin typeface="Cambria"/>
                <a:cs typeface="Cambria"/>
              </a:rPr>
              <a:t>baseline</a:t>
            </a:r>
            <a:r>
              <a:rPr sz="1150" i="1" spc="-25" dirty="0">
                <a:latin typeface="Cambria"/>
                <a:cs typeface="Cambria"/>
              </a:rPr>
              <a:t> </a:t>
            </a:r>
            <a:r>
              <a:rPr sz="1150" i="1" spc="-10" dirty="0">
                <a:latin typeface="Cambria"/>
                <a:cs typeface="Cambria"/>
              </a:rPr>
              <a:t>ECG</a:t>
            </a:r>
            <a:r>
              <a:rPr sz="1150" i="1" spc="-30" dirty="0">
                <a:latin typeface="Cambria"/>
                <a:cs typeface="Cambria"/>
              </a:rPr>
              <a:t> </a:t>
            </a:r>
            <a:r>
              <a:rPr sz="1150" i="1" spc="-20" dirty="0">
                <a:latin typeface="Cambria"/>
                <a:cs typeface="Cambria"/>
              </a:rPr>
              <a:t>abnormality</a:t>
            </a:r>
            <a:r>
              <a:rPr sz="1150" i="1" spc="-25" dirty="0">
                <a:latin typeface="Cambria"/>
                <a:cs typeface="Cambria"/>
              </a:rPr>
              <a:t> </a:t>
            </a:r>
            <a:r>
              <a:rPr sz="1150" i="1" dirty="0">
                <a:latin typeface="Cambria"/>
                <a:cs typeface="Cambria"/>
              </a:rPr>
              <a:t>or</a:t>
            </a:r>
            <a:r>
              <a:rPr sz="1150" i="1" spc="-40" dirty="0">
                <a:latin typeface="Cambria"/>
                <a:cs typeface="Cambria"/>
              </a:rPr>
              <a:t> </a:t>
            </a:r>
            <a:r>
              <a:rPr sz="1150" i="1" spc="-10" dirty="0">
                <a:latin typeface="Cambria"/>
                <a:cs typeface="Cambria"/>
              </a:rPr>
              <a:t>QTcF</a:t>
            </a:r>
            <a:r>
              <a:rPr sz="1150" i="1" spc="-35" dirty="0">
                <a:latin typeface="Cambria"/>
                <a:cs typeface="Cambria"/>
              </a:rPr>
              <a:t> </a:t>
            </a:r>
            <a:r>
              <a:rPr sz="1150" i="1" spc="-20" dirty="0">
                <a:latin typeface="Cambria"/>
                <a:cs typeface="Cambria"/>
              </a:rPr>
              <a:t>between</a:t>
            </a:r>
            <a:r>
              <a:rPr sz="1150" i="1" spc="-45" dirty="0">
                <a:latin typeface="Cambria"/>
                <a:cs typeface="Cambria"/>
              </a:rPr>
              <a:t> </a:t>
            </a:r>
            <a:r>
              <a:rPr sz="1150" i="1" dirty="0">
                <a:latin typeface="Cambria"/>
                <a:cs typeface="Cambria"/>
              </a:rPr>
              <a:t>&gt;</a:t>
            </a:r>
            <a:r>
              <a:rPr sz="1150" i="1" spc="-25" dirty="0">
                <a:latin typeface="Cambria"/>
                <a:cs typeface="Cambria"/>
              </a:rPr>
              <a:t> </a:t>
            </a:r>
            <a:r>
              <a:rPr sz="1150" i="1" spc="-10" dirty="0">
                <a:latin typeface="Cambria"/>
                <a:cs typeface="Cambria"/>
              </a:rPr>
              <a:t>450</a:t>
            </a:r>
            <a:r>
              <a:rPr sz="1150" i="1" spc="-25" dirty="0">
                <a:latin typeface="Cambria"/>
                <a:cs typeface="Cambria"/>
              </a:rPr>
              <a:t> </a:t>
            </a:r>
            <a:r>
              <a:rPr sz="1150" i="1" dirty="0">
                <a:latin typeface="Cambria"/>
                <a:cs typeface="Cambria"/>
              </a:rPr>
              <a:t>to</a:t>
            </a:r>
            <a:r>
              <a:rPr sz="1150" i="1" spc="-25" dirty="0">
                <a:latin typeface="Cambria"/>
                <a:cs typeface="Cambria"/>
              </a:rPr>
              <a:t> </a:t>
            </a:r>
            <a:r>
              <a:rPr sz="1150" i="1" dirty="0">
                <a:latin typeface="Cambria"/>
                <a:cs typeface="Cambria"/>
              </a:rPr>
              <a:t>500</a:t>
            </a:r>
            <a:r>
              <a:rPr sz="1150" i="1" spc="-15" dirty="0">
                <a:latin typeface="Cambria"/>
                <a:cs typeface="Cambria"/>
              </a:rPr>
              <a:t> </a:t>
            </a:r>
            <a:r>
              <a:rPr sz="1150" i="1" dirty="0">
                <a:latin typeface="Cambria"/>
                <a:cs typeface="Cambria"/>
              </a:rPr>
              <a:t>ms</a:t>
            </a:r>
            <a:r>
              <a:rPr sz="1150" i="1" spc="-25" dirty="0">
                <a:latin typeface="Cambria"/>
                <a:cs typeface="Cambria"/>
              </a:rPr>
              <a:t> </a:t>
            </a:r>
            <a:r>
              <a:rPr sz="1150" i="1" dirty="0">
                <a:latin typeface="Cambria"/>
                <a:cs typeface="Cambria"/>
              </a:rPr>
              <a:t>in</a:t>
            </a:r>
            <a:r>
              <a:rPr sz="1150" i="1" spc="-45" dirty="0">
                <a:latin typeface="Cambria"/>
                <a:cs typeface="Cambria"/>
              </a:rPr>
              <a:t> </a:t>
            </a:r>
            <a:r>
              <a:rPr sz="1150" i="1" spc="-10" dirty="0">
                <a:latin typeface="Cambria"/>
                <a:cs typeface="Cambria"/>
              </a:rPr>
              <a:t>males</a:t>
            </a:r>
            <a:r>
              <a:rPr sz="1150" i="1" spc="-35" dirty="0">
                <a:latin typeface="Cambria"/>
                <a:cs typeface="Cambria"/>
              </a:rPr>
              <a:t> </a:t>
            </a:r>
            <a:r>
              <a:rPr sz="1150" i="1" spc="-20" dirty="0">
                <a:latin typeface="Cambria"/>
                <a:cs typeface="Cambria"/>
              </a:rPr>
              <a:t>and</a:t>
            </a:r>
            <a:r>
              <a:rPr sz="1150" i="1" spc="-45" dirty="0">
                <a:latin typeface="Cambria"/>
                <a:cs typeface="Cambria"/>
              </a:rPr>
              <a:t> </a:t>
            </a:r>
            <a:r>
              <a:rPr sz="1150" i="1" dirty="0">
                <a:latin typeface="Cambria"/>
                <a:cs typeface="Cambria"/>
              </a:rPr>
              <a:t>&gt;</a:t>
            </a:r>
            <a:r>
              <a:rPr sz="1150" i="1" spc="-25" dirty="0">
                <a:latin typeface="Cambria"/>
                <a:cs typeface="Cambria"/>
              </a:rPr>
              <a:t> </a:t>
            </a:r>
            <a:r>
              <a:rPr sz="1150" i="1" spc="-10" dirty="0">
                <a:latin typeface="Cambria"/>
                <a:cs typeface="Cambria"/>
              </a:rPr>
              <a:t>470</a:t>
            </a:r>
            <a:r>
              <a:rPr sz="1150" i="1" spc="-25" dirty="0">
                <a:latin typeface="Cambria"/>
                <a:cs typeface="Cambria"/>
              </a:rPr>
              <a:t> </a:t>
            </a:r>
            <a:r>
              <a:rPr sz="1150" i="1" dirty="0">
                <a:latin typeface="Cambria"/>
                <a:cs typeface="Cambria"/>
              </a:rPr>
              <a:t>to</a:t>
            </a:r>
            <a:r>
              <a:rPr sz="1150" i="1" spc="-25" dirty="0">
                <a:latin typeface="Cambria"/>
                <a:cs typeface="Cambria"/>
              </a:rPr>
              <a:t> </a:t>
            </a:r>
            <a:r>
              <a:rPr sz="1150" i="1" spc="-10" dirty="0">
                <a:latin typeface="Cambria"/>
                <a:cs typeface="Cambria"/>
              </a:rPr>
              <a:t>500</a:t>
            </a:r>
            <a:r>
              <a:rPr sz="1150" i="1" spc="-35" dirty="0">
                <a:latin typeface="Cambria"/>
                <a:cs typeface="Cambria"/>
              </a:rPr>
              <a:t> </a:t>
            </a:r>
            <a:r>
              <a:rPr sz="1150" i="1" dirty="0">
                <a:latin typeface="Cambria"/>
                <a:cs typeface="Cambria"/>
              </a:rPr>
              <a:t>ms</a:t>
            </a:r>
            <a:r>
              <a:rPr sz="1150" i="1" spc="-35" dirty="0">
                <a:latin typeface="Cambria"/>
                <a:cs typeface="Cambria"/>
              </a:rPr>
              <a:t> </a:t>
            </a:r>
            <a:r>
              <a:rPr sz="1150" i="1" dirty="0">
                <a:latin typeface="Cambria"/>
                <a:cs typeface="Cambria"/>
              </a:rPr>
              <a:t>in</a:t>
            </a:r>
            <a:r>
              <a:rPr sz="1150" i="1" spc="-30" dirty="0">
                <a:latin typeface="Cambria"/>
                <a:cs typeface="Cambria"/>
              </a:rPr>
              <a:t> </a:t>
            </a:r>
            <a:r>
              <a:rPr sz="1150" i="1" spc="-10" dirty="0">
                <a:latin typeface="Cambria"/>
                <a:cs typeface="Cambria"/>
              </a:rPr>
              <a:t>females,</a:t>
            </a:r>
            <a:r>
              <a:rPr sz="1150" i="1" spc="-25" dirty="0">
                <a:latin typeface="Cambria"/>
                <a:cs typeface="Cambria"/>
              </a:rPr>
              <a:t> </a:t>
            </a:r>
            <a:r>
              <a:rPr sz="1150" i="1" spc="-10" dirty="0">
                <a:latin typeface="Cambria"/>
                <a:cs typeface="Cambria"/>
              </a:rPr>
              <a:t>ECG</a:t>
            </a:r>
            <a:r>
              <a:rPr sz="1150" i="1" spc="-40" dirty="0">
                <a:latin typeface="Cambria"/>
                <a:cs typeface="Cambria"/>
              </a:rPr>
              <a:t> </a:t>
            </a:r>
            <a:r>
              <a:rPr sz="1150" i="1" spc="-10" dirty="0">
                <a:latin typeface="Cambria"/>
                <a:cs typeface="Cambria"/>
              </a:rPr>
              <a:t>must</a:t>
            </a:r>
            <a:r>
              <a:rPr sz="1150" i="1" spc="-40" dirty="0">
                <a:latin typeface="Cambria"/>
                <a:cs typeface="Cambria"/>
              </a:rPr>
              <a:t> </a:t>
            </a:r>
            <a:r>
              <a:rPr sz="1150" i="1" dirty="0">
                <a:latin typeface="Cambria"/>
                <a:cs typeface="Cambria"/>
              </a:rPr>
              <a:t>be</a:t>
            </a:r>
            <a:r>
              <a:rPr sz="1150" i="1" spc="-25" dirty="0">
                <a:latin typeface="Cambria"/>
                <a:cs typeface="Cambria"/>
              </a:rPr>
              <a:t> </a:t>
            </a:r>
            <a:r>
              <a:rPr sz="1150" i="1" spc="-20" dirty="0">
                <a:latin typeface="Cambria"/>
                <a:cs typeface="Cambria"/>
              </a:rPr>
              <a:t>done</a:t>
            </a:r>
            <a:r>
              <a:rPr sz="1150" i="1" spc="-35" dirty="0">
                <a:latin typeface="Cambria"/>
                <a:cs typeface="Cambria"/>
              </a:rPr>
              <a:t> </a:t>
            </a:r>
            <a:r>
              <a:rPr sz="1150" i="1" dirty="0">
                <a:latin typeface="Cambria"/>
                <a:cs typeface="Cambria"/>
              </a:rPr>
              <a:t>on</a:t>
            </a:r>
            <a:r>
              <a:rPr sz="1150" i="1" spc="-30" dirty="0">
                <a:latin typeface="Cambria"/>
                <a:cs typeface="Cambria"/>
              </a:rPr>
              <a:t> </a:t>
            </a:r>
            <a:r>
              <a:rPr sz="1150" i="1" dirty="0">
                <a:latin typeface="Cambria"/>
                <a:cs typeface="Cambria"/>
              </a:rPr>
              <a:t>a</a:t>
            </a:r>
            <a:r>
              <a:rPr sz="1150" i="1" spc="-45" dirty="0">
                <a:latin typeface="Cambria"/>
                <a:cs typeface="Cambria"/>
              </a:rPr>
              <a:t> </a:t>
            </a:r>
            <a:r>
              <a:rPr sz="1150" i="1" spc="-25" dirty="0">
                <a:latin typeface="Cambria"/>
                <a:cs typeface="Cambria"/>
              </a:rPr>
              <a:t>daily</a:t>
            </a:r>
            <a:r>
              <a:rPr sz="1150" i="1" spc="-40" dirty="0">
                <a:latin typeface="Cambria"/>
                <a:cs typeface="Cambria"/>
              </a:rPr>
              <a:t> </a:t>
            </a:r>
            <a:r>
              <a:rPr sz="1150" i="1" spc="-25" dirty="0">
                <a:latin typeface="Cambria"/>
                <a:cs typeface="Cambria"/>
              </a:rPr>
              <a:t>basis</a:t>
            </a:r>
            <a:r>
              <a:rPr sz="1150" i="1" spc="-35" dirty="0">
                <a:latin typeface="Cambria"/>
                <a:cs typeface="Cambria"/>
              </a:rPr>
              <a:t> </a:t>
            </a:r>
            <a:r>
              <a:rPr sz="1150" i="1" spc="-10" dirty="0">
                <a:latin typeface="Cambria"/>
                <a:cs typeface="Cambria"/>
              </a:rPr>
              <a:t>for</a:t>
            </a:r>
            <a:r>
              <a:rPr sz="1150" i="1" spc="-40" dirty="0">
                <a:latin typeface="Cambria"/>
                <a:cs typeface="Cambria"/>
              </a:rPr>
              <a:t> </a:t>
            </a:r>
            <a:r>
              <a:rPr sz="1150" i="1" spc="-25" dirty="0">
                <a:latin typeface="Cambria"/>
                <a:cs typeface="Cambria"/>
              </a:rPr>
              <a:t>initial</a:t>
            </a:r>
            <a:r>
              <a:rPr sz="1150" i="1" spc="-35" dirty="0">
                <a:latin typeface="Cambria"/>
                <a:cs typeface="Cambria"/>
              </a:rPr>
              <a:t> </a:t>
            </a:r>
            <a:r>
              <a:rPr sz="1150" i="1" spc="-20" dirty="0">
                <a:latin typeface="Cambria"/>
                <a:cs typeface="Cambria"/>
              </a:rPr>
              <a:t>three</a:t>
            </a:r>
            <a:r>
              <a:rPr sz="1150" i="1" spc="-35" dirty="0">
                <a:latin typeface="Cambria"/>
                <a:cs typeface="Cambria"/>
              </a:rPr>
              <a:t> </a:t>
            </a:r>
            <a:r>
              <a:rPr sz="1150" i="1" spc="-25" dirty="0">
                <a:latin typeface="Cambria"/>
                <a:cs typeface="Cambria"/>
              </a:rPr>
              <a:t>days</a:t>
            </a:r>
            <a:r>
              <a:rPr sz="1150" i="1" spc="-35" dirty="0">
                <a:latin typeface="Cambria"/>
                <a:cs typeface="Cambria"/>
              </a:rPr>
              <a:t> </a:t>
            </a:r>
            <a:r>
              <a:rPr sz="1150" i="1" spc="-10" dirty="0">
                <a:latin typeface="Cambria"/>
                <a:cs typeface="Cambria"/>
              </a:rPr>
              <a:t>or</a:t>
            </a:r>
            <a:r>
              <a:rPr sz="1150" i="1" spc="-40" dirty="0">
                <a:latin typeface="Cambria"/>
                <a:cs typeface="Cambria"/>
              </a:rPr>
              <a:t> </a:t>
            </a:r>
            <a:r>
              <a:rPr sz="1150" i="1" spc="-10" dirty="0">
                <a:latin typeface="Cambria"/>
                <a:cs typeface="Cambria"/>
              </a:rPr>
              <a:t>as</a:t>
            </a:r>
            <a:r>
              <a:rPr sz="1150" i="1" spc="-35" dirty="0">
                <a:latin typeface="Cambria"/>
                <a:cs typeface="Cambria"/>
              </a:rPr>
              <a:t> </a:t>
            </a:r>
            <a:r>
              <a:rPr sz="1150" i="1" spc="-30" dirty="0">
                <a:latin typeface="Cambria"/>
                <a:cs typeface="Cambria"/>
              </a:rPr>
              <a:t>suggested</a:t>
            </a:r>
            <a:r>
              <a:rPr sz="1150" i="1" spc="-45" dirty="0">
                <a:latin typeface="Cambria"/>
                <a:cs typeface="Cambria"/>
              </a:rPr>
              <a:t> </a:t>
            </a:r>
            <a:r>
              <a:rPr sz="1150" i="1" spc="-10" dirty="0">
                <a:latin typeface="Cambria"/>
                <a:cs typeface="Cambria"/>
              </a:rPr>
              <a:t>by</a:t>
            </a:r>
            <a:r>
              <a:rPr sz="1150" i="1" spc="-40" dirty="0">
                <a:latin typeface="Cambria"/>
                <a:cs typeface="Cambria"/>
              </a:rPr>
              <a:t> </a:t>
            </a:r>
            <a:r>
              <a:rPr sz="1150" i="1" dirty="0">
                <a:latin typeface="Cambria"/>
                <a:cs typeface="Cambria"/>
              </a:rPr>
              <a:t>a</a:t>
            </a:r>
            <a:r>
              <a:rPr sz="1150" i="1" spc="-45" dirty="0">
                <a:latin typeface="Cambria"/>
                <a:cs typeface="Cambria"/>
              </a:rPr>
              <a:t> </a:t>
            </a:r>
            <a:r>
              <a:rPr sz="1150" i="1" spc="-10" dirty="0">
                <a:latin typeface="Cambria"/>
                <a:cs typeface="Cambria"/>
              </a:rPr>
              <a:t>cardiologist.</a:t>
            </a:r>
            <a:endParaRPr sz="1150">
              <a:latin typeface="Cambria"/>
              <a:cs typeface="Cambria"/>
            </a:endParaRPr>
          </a:p>
          <a:p>
            <a:pPr marL="113030">
              <a:lnSpc>
                <a:spcPct val="100000"/>
              </a:lnSpc>
            </a:pPr>
            <a:r>
              <a:rPr sz="1150" i="1" spc="-25" dirty="0">
                <a:latin typeface="Cambria"/>
                <a:cs typeface="Cambria"/>
              </a:rPr>
              <a:t>Repeat</a:t>
            </a:r>
            <a:r>
              <a:rPr sz="1150" i="1" spc="-35" dirty="0">
                <a:latin typeface="Cambria"/>
                <a:cs typeface="Cambria"/>
              </a:rPr>
              <a:t> </a:t>
            </a:r>
            <a:r>
              <a:rPr sz="1150" i="1" spc="-20" dirty="0">
                <a:latin typeface="Cambria"/>
                <a:cs typeface="Cambria"/>
              </a:rPr>
              <a:t>ECG</a:t>
            </a:r>
            <a:r>
              <a:rPr sz="1150" i="1" spc="-30" dirty="0">
                <a:latin typeface="Cambria"/>
                <a:cs typeface="Cambria"/>
              </a:rPr>
              <a:t> </a:t>
            </a:r>
            <a:r>
              <a:rPr sz="1150" i="1" spc="-20" dirty="0">
                <a:latin typeface="Cambria"/>
                <a:cs typeface="Cambria"/>
              </a:rPr>
              <a:t>with long </a:t>
            </a:r>
            <a:r>
              <a:rPr sz="1150" i="1" spc="-10" dirty="0">
                <a:latin typeface="Cambria"/>
                <a:cs typeface="Cambria"/>
              </a:rPr>
              <a:t>II</a:t>
            </a:r>
            <a:r>
              <a:rPr sz="1150" i="1" spc="-55" dirty="0">
                <a:latin typeface="Cambria"/>
                <a:cs typeface="Cambria"/>
              </a:rPr>
              <a:t> </a:t>
            </a:r>
            <a:r>
              <a:rPr sz="1150" i="1" spc="-20" dirty="0">
                <a:latin typeface="Cambria"/>
                <a:cs typeface="Cambria"/>
              </a:rPr>
              <a:t>lead</a:t>
            </a:r>
            <a:r>
              <a:rPr sz="1150" i="1" spc="-10" dirty="0">
                <a:latin typeface="Cambria"/>
                <a:cs typeface="Cambria"/>
              </a:rPr>
              <a:t> </a:t>
            </a:r>
            <a:r>
              <a:rPr sz="1150" i="1" spc="-25" dirty="0">
                <a:latin typeface="Cambria"/>
                <a:cs typeface="Cambria"/>
              </a:rPr>
              <a:t>after </a:t>
            </a:r>
            <a:r>
              <a:rPr sz="1150" i="1" spc="-20" dirty="0">
                <a:latin typeface="Cambria"/>
                <a:cs typeface="Cambria"/>
              </a:rPr>
              <a:t>an</a:t>
            </a:r>
            <a:r>
              <a:rPr sz="1150" i="1" spc="-35" dirty="0">
                <a:latin typeface="Cambria"/>
                <a:cs typeface="Cambria"/>
              </a:rPr>
              <a:t> </a:t>
            </a:r>
            <a:r>
              <a:rPr sz="1150" i="1" spc="-25" dirty="0">
                <a:latin typeface="Cambria"/>
                <a:cs typeface="Cambria"/>
              </a:rPr>
              <a:t>hour</a:t>
            </a:r>
            <a:r>
              <a:rPr sz="1150" i="1" spc="-35" dirty="0">
                <a:latin typeface="Cambria"/>
                <a:cs typeface="Cambria"/>
              </a:rPr>
              <a:t> </a:t>
            </a:r>
            <a:r>
              <a:rPr sz="1150" i="1" spc="-10" dirty="0">
                <a:latin typeface="Cambria"/>
                <a:cs typeface="Cambria"/>
              </a:rPr>
              <a:t>to</a:t>
            </a:r>
            <a:r>
              <a:rPr sz="1150" i="1" spc="-15" dirty="0">
                <a:latin typeface="Cambria"/>
                <a:cs typeface="Cambria"/>
              </a:rPr>
              <a:t> </a:t>
            </a:r>
            <a:r>
              <a:rPr sz="1150" i="1" spc="-30" dirty="0">
                <a:latin typeface="Cambria"/>
                <a:cs typeface="Cambria"/>
              </a:rPr>
              <a:t>reconfirm</a:t>
            </a:r>
            <a:r>
              <a:rPr sz="1150" i="1" spc="-25" dirty="0">
                <a:latin typeface="Cambria"/>
                <a:cs typeface="Cambria"/>
              </a:rPr>
              <a:t> abnormal</a:t>
            </a:r>
            <a:r>
              <a:rPr sz="1150" i="1" spc="-5" dirty="0">
                <a:latin typeface="Cambria"/>
                <a:cs typeface="Cambria"/>
              </a:rPr>
              <a:t> </a:t>
            </a:r>
            <a:r>
              <a:rPr sz="1150" i="1" spc="-25" dirty="0">
                <a:latin typeface="Cambria"/>
                <a:cs typeface="Cambria"/>
              </a:rPr>
              <a:t>ECG</a:t>
            </a:r>
            <a:endParaRPr sz="1150">
              <a:latin typeface="Cambria"/>
              <a:cs typeface="Cambria"/>
            </a:endParaRPr>
          </a:p>
          <a:p>
            <a:pPr marL="113030" marR="42545" indent="-100965">
              <a:lnSpc>
                <a:spcPct val="100000"/>
              </a:lnSpc>
            </a:pPr>
            <a:r>
              <a:rPr sz="1150" i="1" dirty="0">
                <a:latin typeface="Cambria"/>
                <a:cs typeface="Cambria"/>
              </a:rPr>
              <a:t>@</a:t>
            </a:r>
            <a:r>
              <a:rPr sz="1150" i="1" spc="195" dirty="0">
                <a:latin typeface="Cambria"/>
                <a:cs typeface="Cambria"/>
              </a:rPr>
              <a:t> </a:t>
            </a:r>
            <a:r>
              <a:rPr sz="1150" i="1" dirty="0">
                <a:latin typeface="Cambria"/>
                <a:cs typeface="Cambria"/>
              </a:rPr>
              <a:t>During</a:t>
            </a:r>
            <a:r>
              <a:rPr sz="1150" i="1" spc="10" dirty="0">
                <a:latin typeface="Cambria"/>
                <a:cs typeface="Cambria"/>
              </a:rPr>
              <a:t> </a:t>
            </a:r>
            <a:r>
              <a:rPr sz="1150" i="1" dirty="0">
                <a:latin typeface="Cambria"/>
                <a:cs typeface="Cambria"/>
              </a:rPr>
              <a:t>clinical</a:t>
            </a:r>
            <a:r>
              <a:rPr sz="1150" i="1" spc="15" dirty="0">
                <a:latin typeface="Cambria"/>
                <a:cs typeface="Cambria"/>
              </a:rPr>
              <a:t> </a:t>
            </a:r>
            <a:r>
              <a:rPr sz="1150" i="1" spc="-10" dirty="0">
                <a:latin typeface="Cambria"/>
                <a:cs typeface="Cambria"/>
              </a:rPr>
              <a:t>follow-</a:t>
            </a:r>
            <a:r>
              <a:rPr sz="1150" i="1" dirty="0">
                <a:latin typeface="Cambria"/>
                <a:cs typeface="Cambria"/>
              </a:rPr>
              <a:t>up</a:t>
            </a:r>
            <a:r>
              <a:rPr sz="1150" i="1" spc="15" dirty="0">
                <a:latin typeface="Cambria"/>
                <a:cs typeface="Cambria"/>
              </a:rPr>
              <a:t> </a:t>
            </a:r>
            <a:r>
              <a:rPr sz="1150" i="1" dirty="0">
                <a:latin typeface="Cambria"/>
                <a:cs typeface="Cambria"/>
              </a:rPr>
              <a:t>if the patient</a:t>
            </a:r>
            <a:r>
              <a:rPr sz="1150" i="1" spc="5" dirty="0">
                <a:latin typeface="Cambria"/>
                <a:cs typeface="Cambria"/>
              </a:rPr>
              <a:t> </a:t>
            </a:r>
            <a:r>
              <a:rPr sz="1150" i="1" dirty="0">
                <a:latin typeface="Cambria"/>
                <a:cs typeface="Cambria"/>
              </a:rPr>
              <a:t>deteriorates</a:t>
            </a:r>
            <a:r>
              <a:rPr sz="1150" i="1" spc="15" dirty="0">
                <a:latin typeface="Cambria"/>
                <a:cs typeface="Cambria"/>
              </a:rPr>
              <a:t> </a:t>
            </a:r>
            <a:r>
              <a:rPr sz="1150" i="1" dirty="0">
                <a:latin typeface="Cambria"/>
                <a:cs typeface="Cambria"/>
              </a:rPr>
              <a:t>or shows</a:t>
            </a:r>
            <a:r>
              <a:rPr sz="1150" i="1" spc="5" dirty="0">
                <a:latin typeface="Cambria"/>
                <a:cs typeface="Cambria"/>
              </a:rPr>
              <a:t> </a:t>
            </a:r>
            <a:r>
              <a:rPr sz="1150" i="1" dirty="0">
                <a:latin typeface="Cambria"/>
                <a:cs typeface="Cambria"/>
              </a:rPr>
              <a:t>no</a:t>
            </a:r>
            <a:r>
              <a:rPr sz="1150" i="1" spc="15" dirty="0">
                <a:latin typeface="Cambria"/>
                <a:cs typeface="Cambria"/>
              </a:rPr>
              <a:t> </a:t>
            </a:r>
            <a:r>
              <a:rPr sz="1150" i="1" dirty="0">
                <a:latin typeface="Cambria"/>
                <a:cs typeface="Cambria"/>
              </a:rPr>
              <a:t>improvement</a:t>
            </a:r>
            <a:r>
              <a:rPr sz="1150" i="1" spc="15" dirty="0">
                <a:latin typeface="Cambria"/>
                <a:cs typeface="Cambria"/>
              </a:rPr>
              <a:t> </a:t>
            </a:r>
            <a:r>
              <a:rPr sz="1150" i="1" dirty="0">
                <a:latin typeface="Cambria"/>
                <a:cs typeface="Cambria"/>
              </a:rPr>
              <a:t>at</a:t>
            </a:r>
            <a:r>
              <a:rPr sz="1150" i="1" spc="-5" dirty="0">
                <a:latin typeface="Cambria"/>
                <a:cs typeface="Cambria"/>
              </a:rPr>
              <a:t> </a:t>
            </a:r>
            <a:r>
              <a:rPr sz="1150" i="1" dirty="0">
                <a:latin typeface="Cambria"/>
                <a:cs typeface="Cambria"/>
              </a:rPr>
              <a:t>month</a:t>
            </a:r>
            <a:r>
              <a:rPr sz="1150" i="1" spc="15" dirty="0">
                <a:latin typeface="Cambria"/>
                <a:cs typeface="Cambria"/>
              </a:rPr>
              <a:t> </a:t>
            </a:r>
            <a:r>
              <a:rPr sz="1150" i="1" dirty="0">
                <a:latin typeface="Cambria"/>
                <a:cs typeface="Cambria"/>
              </a:rPr>
              <a:t>two, send</a:t>
            </a:r>
            <a:r>
              <a:rPr sz="1150" i="1" spc="-5" dirty="0">
                <a:latin typeface="Cambria"/>
                <a:cs typeface="Cambria"/>
              </a:rPr>
              <a:t> </a:t>
            </a:r>
            <a:r>
              <a:rPr sz="1150" i="1" dirty="0">
                <a:latin typeface="Cambria"/>
                <a:cs typeface="Cambria"/>
              </a:rPr>
              <a:t>an</a:t>
            </a:r>
            <a:r>
              <a:rPr sz="1150" i="1" spc="10" dirty="0">
                <a:latin typeface="Cambria"/>
                <a:cs typeface="Cambria"/>
              </a:rPr>
              <a:t> </a:t>
            </a:r>
            <a:r>
              <a:rPr sz="1150" i="1" dirty="0">
                <a:latin typeface="Cambria"/>
                <a:cs typeface="Cambria"/>
              </a:rPr>
              <a:t>additional specimen</a:t>
            </a:r>
            <a:r>
              <a:rPr sz="1150" i="1" spc="10" dirty="0">
                <a:latin typeface="Cambria"/>
                <a:cs typeface="Cambria"/>
              </a:rPr>
              <a:t> </a:t>
            </a:r>
            <a:r>
              <a:rPr sz="1150" i="1" dirty="0">
                <a:latin typeface="Cambria"/>
                <a:cs typeface="Cambria"/>
              </a:rPr>
              <a:t>to</a:t>
            </a:r>
            <a:r>
              <a:rPr sz="1150" i="1" spc="15" dirty="0">
                <a:latin typeface="Cambria"/>
                <a:cs typeface="Cambria"/>
              </a:rPr>
              <a:t> </a:t>
            </a:r>
            <a:r>
              <a:rPr sz="1150" i="1" dirty="0">
                <a:latin typeface="Cambria"/>
                <a:cs typeface="Cambria"/>
              </a:rPr>
              <a:t>the</a:t>
            </a:r>
            <a:r>
              <a:rPr sz="1150" i="1" spc="10" dirty="0">
                <a:latin typeface="Cambria"/>
                <a:cs typeface="Cambria"/>
              </a:rPr>
              <a:t> </a:t>
            </a:r>
            <a:r>
              <a:rPr sz="1150" i="1" dirty="0">
                <a:latin typeface="Cambria"/>
                <a:cs typeface="Cambria"/>
              </a:rPr>
              <a:t>C&amp;DST</a:t>
            </a:r>
            <a:r>
              <a:rPr sz="1150" i="1" spc="15" dirty="0">
                <a:latin typeface="Cambria"/>
                <a:cs typeface="Cambria"/>
              </a:rPr>
              <a:t> </a:t>
            </a:r>
            <a:r>
              <a:rPr sz="1150" i="1" dirty="0">
                <a:latin typeface="Cambria"/>
                <a:cs typeface="Cambria"/>
              </a:rPr>
              <a:t>lab for</a:t>
            </a:r>
            <a:r>
              <a:rPr sz="1150" i="1" spc="5" dirty="0">
                <a:latin typeface="Cambria"/>
                <a:cs typeface="Cambria"/>
              </a:rPr>
              <a:t> </a:t>
            </a:r>
            <a:r>
              <a:rPr sz="1150" i="1" dirty="0">
                <a:latin typeface="Cambria"/>
                <a:cs typeface="Cambria"/>
              </a:rPr>
              <a:t>a</a:t>
            </a:r>
            <a:r>
              <a:rPr sz="1150" i="1" spc="-5" dirty="0">
                <a:latin typeface="Cambria"/>
                <a:cs typeface="Cambria"/>
              </a:rPr>
              <a:t> </a:t>
            </a:r>
            <a:r>
              <a:rPr sz="1150" i="1" dirty="0">
                <a:latin typeface="Cambria"/>
                <a:cs typeface="Cambria"/>
              </a:rPr>
              <a:t>smear, set</a:t>
            </a:r>
            <a:r>
              <a:rPr sz="1150" i="1" spc="15" dirty="0">
                <a:latin typeface="Cambria"/>
                <a:cs typeface="Cambria"/>
              </a:rPr>
              <a:t> </a:t>
            </a:r>
            <a:r>
              <a:rPr sz="1150" i="1" dirty="0">
                <a:latin typeface="Cambria"/>
                <a:cs typeface="Cambria"/>
              </a:rPr>
              <a:t>up</a:t>
            </a:r>
            <a:r>
              <a:rPr sz="1150" i="1" spc="5" dirty="0">
                <a:latin typeface="Cambria"/>
                <a:cs typeface="Cambria"/>
              </a:rPr>
              <a:t> </a:t>
            </a:r>
            <a:r>
              <a:rPr sz="1150" i="1" dirty="0">
                <a:latin typeface="Cambria"/>
                <a:cs typeface="Cambria"/>
              </a:rPr>
              <a:t>a culture</a:t>
            </a:r>
            <a:r>
              <a:rPr sz="1150" i="1" spc="15" dirty="0">
                <a:latin typeface="Cambria"/>
                <a:cs typeface="Cambria"/>
              </a:rPr>
              <a:t> </a:t>
            </a:r>
            <a:r>
              <a:rPr sz="1150" i="1" dirty="0">
                <a:latin typeface="Cambria"/>
                <a:cs typeface="Cambria"/>
              </a:rPr>
              <a:t>if</a:t>
            </a:r>
            <a:r>
              <a:rPr sz="1150" i="1" spc="-10" dirty="0">
                <a:latin typeface="Cambria"/>
                <a:cs typeface="Cambria"/>
              </a:rPr>
              <a:t> </a:t>
            </a:r>
            <a:r>
              <a:rPr sz="1150" i="1" dirty="0">
                <a:latin typeface="Cambria"/>
                <a:cs typeface="Cambria"/>
              </a:rPr>
              <a:t>smear</a:t>
            </a:r>
            <a:r>
              <a:rPr sz="1150" i="1" spc="-15" dirty="0">
                <a:latin typeface="Cambria"/>
                <a:cs typeface="Cambria"/>
              </a:rPr>
              <a:t> </a:t>
            </a:r>
            <a:r>
              <a:rPr sz="1150" i="1" dirty="0">
                <a:latin typeface="Cambria"/>
                <a:cs typeface="Cambria"/>
              </a:rPr>
              <a:t>is</a:t>
            </a:r>
            <a:r>
              <a:rPr sz="1150" i="1" spc="-10" dirty="0">
                <a:latin typeface="Cambria"/>
                <a:cs typeface="Cambria"/>
              </a:rPr>
              <a:t> positive </a:t>
            </a:r>
            <a:r>
              <a:rPr sz="1150" i="1" spc="-25" dirty="0">
                <a:latin typeface="Cambria"/>
                <a:cs typeface="Cambria"/>
              </a:rPr>
              <a:t>and </a:t>
            </a:r>
            <a:r>
              <a:rPr sz="1150" i="1" dirty="0">
                <a:latin typeface="Cambria"/>
                <a:cs typeface="Cambria"/>
              </a:rPr>
              <a:t>test</a:t>
            </a:r>
            <a:r>
              <a:rPr sz="1150" i="1" spc="-15" dirty="0">
                <a:latin typeface="Cambria"/>
                <a:cs typeface="Cambria"/>
              </a:rPr>
              <a:t> </a:t>
            </a:r>
            <a:r>
              <a:rPr sz="1150" i="1" dirty="0">
                <a:latin typeface="Cambria"/>
                <a:cs typeface="Cambria"/>
              </a:rPr>
              <a:t>on</a:t>
            </a:r>
            <a:r>
              <a:rPr sz="1150" i="1" spc="-15" dirty="0">
                <a:latin typeface="Cambria"/>
                <a:cs typeface="Cambria"/>
              </a:rPr>
              <a:t> </a:t>
            </a:r>
            <a:r>
              <a:rPr sz="1150" i="1" dirty="0">
                <a:latin typeface="Cambria"/>
                <a:cs typeface="Cambria"/>
              </a:rPr>
              <a:t>NAAT </a:t>
            </a:r>
            <a:r>
              <a:rPr sz="1150" i="1" spc="-10" dirty="0">
                <a:latin typeface="Cambria"/>
                <a:cs typeface="Cambria"/>
              </a:rPr>
              <a:t>M.tb/XDR</a:t>
            </a:r>
            <a:r>
              <a:rPr sz="1150" i="1" spc="-30" dirty="0">
                <a:latin typeface="Cambria"/>
                <a:cs typeface="Cambria"/>
              </a:rPr>
              <a:t> </a:t>
            </a:r>
            <a:r>
              <a:rPr sz="1150" i="1" dirty="0">
                <a:latin typeface="Cambria"/>
                <a:cs typeface="Cambria"/>
              </a:rPr>
              <a:t>or</a:t>
            </a:r>
            <a:r>
              <a:rPr sz="1150" i="1" spc="-10" dirty="0">
                <a:latin typeface="Cambria"/>
                <a:cs typeface="Cambria"/>
              </a:rPr>
              <a:t> SL-</a:t>
            </a:r>
            <a:r>
              <a:rPr sz="1150" i="1" dirty="0">
                <a:latin typeface="Cambria"/>
                <a:cs typeface="Cambria"/>
              </a:rPr>
              <a:t>LPA</a:t>
            </a:r>
            <a:r>
              <a:rPr sz="1150" i="1" spc="-25" dirty="0">
                <a:latin typeface="Cambria"/>
                <a:cs typeface="Cambria"/>
              </a:rPr>
              <a:t> </a:t>
            </a:r>
            <a:r>
              <a:rPr sz="1150" i="1" dirty="0">
                <a:latin typeface="Cambria"/>
                <a:cs typeface="Cambria"/>
              </a:rPr>
              <a:t>to</a:t>
            </a:r>
            <a:r>
              <a:rPr sz="1150" i="1" spc="-5" dirty="0">
                <a:latin typeface="Cambria"/>
                <a:cs typeface="Cambria"/>
              </a:rPr>
              <a:t> </a:t>
            </a:r>
            <a:r>
              <a:rPr sz="1150" i="1" dirty="0">
                <a:latin typeface="Cambria"/>
                <a:cs typeface="Cambria"/>
              </a:rPr>
              <a:t>assess</a:t>
            </a:r>
            <a:r>
              <a:rPr sz="1150" i="1" spc="-35" dirty="0">
                <a:latin typeface="Cambria"/>
                <a:cs typeface="Cambria"/>
              </a:rPr>
              <a:t> </a:t>
            </a:r>
            <a:r>
              <a:rPr sz="1150" i="1" spc="-10" dirty="0">
                <a:latin typeface="Cambria"/>
                <a:cs typeface="Cambria"/>
              </a:rPr>
              <a:t>amplification</a:t>
            </a:r>
            <a:r>
              <a:rPr sz="1150" i="1" spc="-20" dirty="0">
                <a:latin typeface="Cambria"/>
                <a:cs typeface="Cambria"/>
              </a:rPr>
              <a:t> </a:t>
            </a:r>
            <a:r>
              <a:rPr sz="1150" i="1" dirty="0">
                <a:latin typeface="Cambria"/>
                <a:cs typeface="Cambria"/>
              </a:rPr>
              <a:t>to</a:t>
            </a:r>
            <a:r>
              <a:rPr sz="1150" i="1" spc="-5" dirty="0">
                <a:latin typeface="Cambria"/>
                <a:cs typeface="Cambria"/>
              </a:rPr>
              <a:t> </a:t>
            </a:r>
            <a:r>
              <a:rPr sz="1150" i="1" dirty="0">
                <a:latin typeface="Cambria"/>
                <a:cs typeface="Cambria"/>
              </a:rPr>
              <a:t>FQ.</a:t>
            </a:r>
            <a:r>
              <a:rPr sz="1150" i="1" spc="-35" dirty="0">
                <a:latin typeface="Cambria"/>
                <a:cs typeface="Cambria"/>
              </a:rPr>
              <a:t> </a:t>
            </a:r>
            <a:r>
              <a:rPr sz="1150" i="1" dirty="0">
                <a:latin typeface="Cambria"/>
                <a:cs typeface="Cambria"/>
              </a:rPr>
              <a:t>All</a:t>
            </a:r>
            <a:r>
              <a:rPr sz="1150" i="1" spc="-5" dirty="0">
                <a:latin typeface="Cambria"/>
                <a:cs typeface="Cambria"/>
              </a:rPr>
              <a:t> </a:t>
            </a:r>
            <a:r>
              <a:rPr sz="1150" i="1" dirty="0">
                <a:latin typeface="Cambria"/>
                <a:cs typeface="Cambria"/>
              </a:rPr>
              <a:t>positive</a:t>
            </a:r>
            <a:r>
              <a:rPr sz="1150" i="1" spc="-25" dirty="0">
                <a:latin typeface="Cambria"/>
                <a:cs typeface="Cambria"/>
              </a:rPr>
              <a:t> </a:t>
            </a:r>
            <a:r>
              <a:rPr sz="1150" i="1" dirty="0">
                <a:latin typeface="Cambria"/>
                <a:cs typeface="Cambria"/>
              </a:rPr>
              <a:t>cultures</a:t>
            </a:r>
            <a:r>
              <a:rPr sz="1150" i="1" spc="-15" dirty="0">
                <a:latin typeface="Cambria"/>
                <a:cs typeface="Cambria"/>
              </a:rPr>
              <a:t> </a:t>
            </a:r>
            <a:r>
              <a:rPr sz="1150" i="1" dirty="0">
                <a:latin typeface="Cambria"/>
                <a:cs typeface="Cambria"/>
              </a:rPr>
              <a:t>of</a:t>
            </a:r>
            <a:r>
              <a:rPr sz="1150" i="1" spc="-10" dirty="0">
                <a:latin typeface="Cambria"/>
                <a:cs typeface="Cambria"/>
              </a:rPr>
              <a:t> </a:t>
            </a:r>
            <a:r>
              <a:rPr sz="1150" i="1" dirty="0">
                <a:latin typeface="Cambria"/>
                <a:cs typeface="Cambria"/>
              </a:rPr>
              <a:t>this</a:t>
            </a:r>
            <a:r>
              <a:rPr sz="1150" i="1" spc="-20" dirty="0">
                <a:latin typeface="Cambria"/>
                <a:cs typeface="Cambria"/>
              </a:rPr>
              <a:t> </a:t>
            </a:r>
            <a:r>
              <a:rPr sz="1150" i="1" dirty="0">
                <a:latin typeface="Cambria"/>
                <a:cs typeface="Cambria"/>
              </a:rPr>
              <a:t>time</a:t>
            </a:r>
            <a:r>
              <a:rPr sz="1150" i="1" spc="-20" dirty="0">
                <a:latin typeface="Cambria"/>
                <a:cs typeface="Cambria"/>
              </a:rPr>
              <a:t> </a:t>
            </a:r>
            <a:r>
              <a:rPr sz="1150" i="1" dirty="0">
                <a:latin typeface="Cambria"/>
                <a:cs typeface="Cambria"/>
              </a:rPr>
              <a:t>point</a:t>
            </a:r>
            <a:r>
              <a:rPr sz="1150" i="1" spc="-20" dirty="0">
                <a:latin typeface="Cambria"/>
                <a:cs typeface="Cambria"/>
              </a:rPr>
              <a:t> </a:t>
            </a:r>
            <a:r>
              <a:rPr sz="1150" i="1" dirty="0">
                <a:latin typeface="Cambria"/>
                <a:cs typeface="Cambria"/>
              </a:rPr>
              <a:t>should</a:t>
            </a:r>
            <a:r>
              <a:rPr sz="1150" i="1" spc="-5" dirty="0">
                <a:latin typeface="Cambria"/>
                <a:cs typeface="Cambria"/>
              </a:rPr>
              <a:t> </a:t>
            </a:r>
            <a:r>
              <a:rPr sz="1150" i="1" dirty="0">
                <a:latin typeface="Cambria"/>
                <a:cs typeface="Cambria"/>
              </a:rPr>
              <a:t>be</a:t>
            </a:r>
            <a:r>
              <a:rPr sz="1150" i="1" spc="-20" dirty="0">
                <a:latin typeface="Cambria"/>
                <a:cs typeface="Cambria"/>
              </a:rPr>
              <a:t> </a:t>
            </a:r>
            <a:r>
              <a:rPr sz="1150" i="1" dirty="0">
                <a:latin typeface="Cambria"/>
                <a:cs typeface="Cambria"/>
              </a:rPr>
              <a:t>preserved</a:t>
            </a:r>
            <a:r>
              <a:rPr sz="1150" i="1" spc="-45" dirty="0">
                <a:latin typeface="Cambria"/>
                <a:cs typeface="Cambria"/>
              </a:rPr>
              <a:t> </a:t>
            </a:r>
            <a:r>
              <a:rPr sz="1150" i="1" dirty="0">
                <a:latin typeface="Cambria"/>
                <a:cs typeface="Cambria"/>
              </a:rPr>
              <a:t>for</a:t>
            </a:r>
            <a:r>
              <a:rPr sz="1150" i="1" spc="-20" dirty="0">
                <a:latin typeface="Cambria"/>
                <a:cs typeface="Cambria"/>
              </a:rPr>
              <a:t> </a:t>
            </a:r>
            <a:r>
              <a:rPr sz="1150" i="1" dirty="0">
                <a:latin typeface="Cambria"/>
                <a:cs typeface="Cambria"/>
              </a:rPr>
              <a:t>such</a:t>
            </a:r>
            <a:r>
              <a:rPr sz="1150" i="1" spc="-15" dirty="0">
                <a:latin typeface="Cambria"/>
                <a:cs typeface="Cambria"/>
              </a:rPr>
              <a:t> </a:t>
            </a:r>
            <a:r>
              <a:rPr sz="1150" i="1" dirty="0">
                <a:latin typeface="Cambria"/>
                <a:cs typeface="Cambria"/>
              </a:rPr>
              <a:t>patients.</a:t>
            </a:r>
            <a:r>
              <a:rPr sz="1150" i="1" spc="-20" dirty="0">
                <a:latin typeface="Cambria"/>
                <a:cs typeface="Cambria"/>
              </a:rPr>
              <a:t> </a:t>
            </a:r>
            <a:r>
              <a:rPr sz="1150" i="1" dirty="0">
                <a:latin typeface="Cambria"/>
                <a:cs typeface="Cambria"/>
              </a:rPr>
              <a:t>Update</a:t>
            </a:r>
            <a:r>
              <a:rPr sz="1150" i="1" spc="-30" dirty="0">
                <a:latin typeface="Cambria"/>
                <a:cs typeface="Cambria"/>
              </a:rPr>
              <a:t> </a:t>
            </a:r>
            <a:r>
              <a:rPr sz="1150" i="1" dirty="0">
                <a:latin typeface="Cambria"/>
                <a:cs typeface="Cambria"/>
              </a:rPr>
              <a:t>the</a:t>
            </a:r>
            <a:r>
              <a:rPr sz="1150" i="1" spc="-20" dirty="0">
                <a:latin typeface="Cambria"/>
                <a:cs typeface="Cambria"/>
              </a:rPr>
              <a:t> </a:t>
            </a:r>
            <a:r>
              <a:rPr sz="1150" i="1" dirty="0">
                <a:latin typeface="Cambria"/>
                <a:cs typeface="Cambria"/>
              </a:rPr>
              <a:t>test</a:t>
            </a:r>
            <a:r>
              <a:rPr sz="1150" i="1" spc="-10" dirty="0">
                <a:latin typeface="Cambria"/>
                <a:cs typeface="Cambria"/>
              </a:rPr>
              <a:t> </a:t>
            </a:r>
            <a:r>
              <a:rPr sz="1150" i="1" dirty="0">
                <a:latin typeface="Cambria"/>
                <a:cs typeface="Cambria"/>
              </a:rPr>
              <a:t>results</a:t>
            </a:r>
            <a:r>
              <a:rPr sz="1150" i="1" spc="-30" dirty="0">
                <a:latin typeface="Cambria"/>
                <a:cs typeface="Cambria"/>
              </a:rPr>
              <a:t> </a:t>
            </a:r>
            <a:r>
              <a:rPr sz="1150" i="1" dirty="0">
                <a:latin typeface="Cambria"/>
                <a:cs typeface="Cambria"/>
              </a:rPr>
              <a:t>in</a:t>
            </a:r>
            <a:r>
              <a:rPr sz="1150" i="1" spc="-15" dirty="0">
                <a:latin typeface="Cambria"/>
                <a:cs typeface="Cambria"/>
              </a:rPr>
              <a:t> </a:t>
            </a:r>
            <a:r>
              <a:rPr sz="1150" i="1" spc="-10" dirty="0">
                <a:latin typeface="Cambria"/>
                <a:cs typeface="Cambria"/>
              </a:rPr>
              <a:t>Ni-</a:t>
            </a:r>
            <a:r>
              <a:rPr sz="1150" i="1" dirty="0">
                <a:latin typeface="Cambria"/>
                <a:cs typeface="Cambria"/>
              </a:rPr>
              <a:t>Kshay</a:t>
            </a:r>
            <a:r>
              <a:rPr sz="1150" i="1" spc="-45" dirty="0">
                <a:latin typeface="Cambria"/>
                <a:cs typeface="Cambria"/>
              </a:rPr>
              <a:t> </a:t>
            </a:r>
            <a:r>
              <a:rPr sz="1150" i="1" dirty="0">
                <a:latin typeface="Cambria"/>
                <a:cs typeface="Cambria"/>
              </a:rPr>
              <a:t>on</a:t>
            </a:r>
            <a:r>
              <a:rPr sz="1150" i="1" spc="-15" dirty="0">
                <a:latin typeface="Cambria"/>
                <a:cs typeface="Cambria"/>
              </a:rPr>
              <a:t> </a:t>
            </a:r>
            <a:r>
              <a:rPr sz="1150" i="1" dirty="0">
                <a:latin typeface="Cambria"/>
                <a:cs typeface="Cambria"/>
              </a:rPr>
              <a:t>the</a:t>
            </a:r>
            <a:r>
              <a:rPr sz="1150" i="1" spc="-20" dirty="0">
                <a:latin typeface="Cambria"/>
                <a:cs typeface="Cambria"/>
              </a:rPr>
              <a:t> </a:t>
            </a:r>
            <a:r>
              <a:rPr sz="1150" i="1" dirty="0">
                <a:latin typeface="Cambria"/>
                <a:cs typeface="Cambria"/>
              </a:rPr>
              <a:t>same</a:t>
            </a:r>
            <a:r>
              <a:rPr sz="1150" i="1" spc="-30" dirty="0">
                <a:latin typeface="Cambria"/>
                <a:cs typeface="Cambria"/>
              </a:rPr>
              <a:t> </a:t>
            </a:r>
            <a:r>
              <a:rPr sz="1150" i="1" spc="-25" dirty="0">
                <a:latin typeface="Cambria"/>
                <a:cs typeface="Cambria"/>
              </a:rPr>
              <a:t>day</a:t>
            </a:r>
            <a:endParaRPr sz="1150">
              <a:latin typeface="Cambria"/>
              <a:cs typeface="Cambria"/>
            </a:endParaRPr>
          </a:p>
          <a:p>
            <a:pPr marL="12700">
              <a:lnSpc>
                <a:spcPct val="100000"/>
              </a:lnSpc>
            </a:pPr>
            <a:r>
              <a:rPr sz="1150" i="1" dirty="0">
                <a:latin typeface="Cambria"/>
                <a:cs typeface="Cambria"/>
              </a:rPr>
              <a:t>*</a:t>
            </a:r>
            <a:r>
              <a:rPr sz="1150" i="1" spc="280" dirty="0">
                <a:latin typeface="Cambria"/>
                <a:cs typeface="Cambria"/>
              </a:rPr>
              <a:t> </a:t>
            </a:r>
            <a:r>
              <a:rPr sz="1150" i="1" dirty="0">
                <a:latin typeface="Cambria"/>
                <a:cs typeface="Cambria"/>
              </a:rPr>
              <a:t>DST</a:t>
            </a:r>
            <a:r>
              <a:rPr sz="1150" i="1" spc="-15" dirty="0">
                <a:latin typeface="Cambria"/>
                <a:cs typeface="Cambria"/>
              </a:rPr>
              <a:t> </a:t>
            </a:r>
            <a:r>
              <a:rPr sz="1150" i="1" dirty="0">
                <a:latin typeface="Cambria"/>
                <a:cs typeface="Cambria"/>
              </a:rPr>
              <a:t>whenever</a:t>
            </a:r>
            <a:r>
              <a:rPr sz="1150" i="1" spc="-25" dirty="0">
                <a:latin typeface="Cambria"/>
                <a:cs typeface="Cambria"/>
              </a:rPr>
              <a:t> </a:t>
            </a:r>
            <a:r>
              <a:rPr sz="1150" i="1" spc="-10" dirty="0">
                <a:latin typeface="Cambria"/>
                <a:cs typeface="Cambria"/>
              </a:rPr>
              <a:t>available</a:t>
            </a:r>
            <a:endParaRPr sz="1150">
              <a:latin typeface="Cambria"/>
              <a:cs typeface="Cambria"/>
            </a:endParaRPr>
          </a:p>
          <a:p>
            <a:pPr marL="12700">
              <a:lnSpc>
                <a:spcPct val="100000"/>
              </a:lnSpc>
            </a:pPr>
            <a:r>
              <a:rPr sz="1150" i="1" dirty="0">
                <a:latin typeface="Cambria"/>
                <a:cs typeface="Cambria"/>
              </a:rPr>
              <a:t>#</a:t>
            </a:r>
            <a:r>
              <a:rPr sz="1150" i="1" spc="345" dirty="0">
                <a:latin typeface="Cambria"/>
                <a:cs typeface="Cambria"/>
              </a:rPr>
              <a:t> </a:t>
            </a:r>
            <a:r>
              <a:rPr sz="1150" i="1" dirty="0">
                <a:latin typeface="Cambria"/>
                <a:cs typeface="Cambria"/>
              </a:rPr>
              <a:t>HBsAG</a:t>
            </a:r>
            <a:r>
              <a:rPr sz="1150" i="1" spc="-10" dirty="0">
                <a:latin typeface="Cambria"/>
                <a:cs typeface="Cambria"/>
              </a:rPr>
              <a:t> </a:t>
            </a:r>
            <a:r>
              <a:rPr sz="1150" i="1" dirty="0">
                <a:latin typeface="Cambria"/>
                <a:cs typeface="Cambria"/>
              </a:rPr>
              <a:t>and</a:t>
            </a:r>
            <a:r>
              <a:rPr sz="1150" i="1" spc="-10" dirty="0">
                <a:latin typeface="Cambria"/>
                <a:cs typeface="Cambria"/>
              </a:rPr>
              <a:t> </a:t>
            </a:r>
            <a:r>
              <a:rPr sz="1150" i="1" dirty="0">
                <a:latin typeface="Cambria"/>
                <a:cs typeface="Cambria"/>
              </a:rPr>
              <a:t>other</a:t>
            </a:r>
            <a:r>
              <a:rPr sz="1150" i="1" spc="-20" dirty="0">
                <a:latin typeface="Cambria"/>
                <a:cs typeface="Cambria"/>
              </a:rPr>
              <a:t> </a:t>
            </a:r>
            <a:r>
              <a:rPr sz="1150" i="1" dirty="0">
                <a:latin typeface="Cambria"/>
                <a:cs typeface="Cambria"/>
              </a:rPr>
              <a:t>viral</a:t>
            </a:r>
            <a:r>
              <a:rPr sz="1150" i="1" spc="-30" dirty="0">
                <a:latin typeface="Cambria"/>
                <a:cs typeface="Cambria"/>
              </a:rPr>
              <a:t> </a:t>
            </a:r>
            <a:r>
              <a:rPr sz="1150" i="1" dirty="0">
                <a:latin typeface="Cambria"/>
                <a:cs typeface="Cambria"/>
              </a:rPr>
              <a:t>markers</a:t>
            </a:r>
            <a:r>
              <a:rPr sz="1150" i="1" spc="-30" dirty="0">
                <a:latin typeface="Cambria"/>
                <a:cs typeface="Cambria"/>
              </a:rPr>
              <a:t> </a:t>
            </a:r>
            <a:r>
              <a:rPr sz="1150" i="1" spc="-10" dirty="0">
                <a:latin typeface="Cambria"/>
                <a:cs typeface="Cambria"/>
              </a:rPr>
              <a:t>(Hepatitis</a:t>
            </a:r>
            <a:r>
              <a:rPr sz="1150" i="1" spc="-65" dirty="0">
                <a:latin typeface="Cambria"/>
                <a:cs typeface="Cambria"/>
              </a:rPr>
              <a:t> </a:t>
            </a:r>
            <a:r>
              <a:rPr sz="1150" i="1" dirty="0">
                <a:latin typeface="Cambria"/>
                <a:cs typeface="Cambria"/>
              </a:rPr>
              <a:t>A,</a:t>
            </a:r>
            <a:r>
              <a:rPr sz="1150" i="1" spc="-15" dirty="0">
                <a:latin typeface="Cambria"/>
                <a:cs typeface="Cambria"/>
              </a:rPr>
              <a:t> </a:t>
            </a:r>
            <a:r>
              <a:rPr sz="1150" i="1" dirty="0">
                <a:latin typeface="Cambria"/>
                <a:cs typeface="Cambria"/>
              </a:rPr>
              <a:t>C</a:t>
            </a:r>
            <a:r>
              <a:rPr sz="1150" i="1" spc="-20" dirty="0">
                <a:latin typeface="Cambria"/>
                <a:cs typeface="Cambria"/>
              </a:rPr>
              <a:t> </a:t>
            </a:r>
            <a:r>
              <a:rPr sz="1150" i="1" dirty="0">
                <a:latin typeface="Cambria"/>
                <a:cs typeface="Cambria"/>
              </a:rPr>
              <a:t>and</a:t>
            </a:r>
            <a:r>
              <a:rPr sz="1150" i="1" spc="-10" dirty="0">
                <a:latin typeface="Cambria"/>
                <a:cs typeface="Cambria"/>
              </a:rPr>
              <a:t> </a:t>
            </a:r>
            <a:r>
              <a:rPr sz="1150" i="1" dirty="0">
                <a:latin typeface="Cambria"/>
                <a:cs typeface="Cambria"/>
              </a:rPr>
              <a:t>E)</a:t>
            </a:r>
            <a:r>
              <a:rPr sz="1150" i="1" spc="-30" dirty="0">
                <a:latin typeface="Cambria"/>
                <a:cs typeface="Cambria"/>
              </a:rPr>
              <a:t> </a:t>
            </a:r>
            <a:r>
              <a:rPr sz="1150" i="1" dirty="0">
                <a:latin typeface="Cambria"/>
                <a:cs typeface="Cambria"/>
              </a:rPr>
              <a:t>to</a:t>
            </a:r>
            <a:r>
              <a:rPr sz="1150" i="1" spc="-5" dirty="0">
                <a:latin typeface="Cambria"/>
                <a:cs typeface="Cambria"/>
              </a:rPr>
              <a:t> </a:t>
            </a:r>
            <a:r>
              <a:rPr sz="1150" i="1" dirty="0">
                <a:latin typeface="Cambria"/>
                <a:cs typeface="Cambria"/>
              </a:rPr>
              <a:t>be</a:t>
            </a:r>
            <a:r>
              <a:rPr sz="1150" i="1" spc="-25" dirty="0">
                <a:latin typeface="Cambria"/>
                <a:cs typeface="Cambria"/>
              </a:rPr>
              <a:t> </a:t>
            </a:r>
            <a:r>
              <a:rPr sz="1150" i="1" dirty="0">
                <a:latin typeface="Cambria"/>
                <a:cs typeface="Cambria"/>
              </a:rPr>
              <a:t>done</a:t>
            </a:r>
            <a:r>
              <a:rPr sz="1150" i="1" spc="-15" dirty="0">
                <a:latin typeface="Cambria"/>
                <a:cs typeface="Cambria"/>
              </a:rPr>
              <a:t> </a:t>
            </a:r>
            <a:r>
              <a:rPr sz="1150" i="1" dirty="0">
                <a:latin typeface="Cambria"/>
                <a:cs typeface="Cambria"/>
              </a:rPr>
              <a:t>in</a:t>
            </a:r>
            <a:r>
              <a:rPr sz="1150" i="1" spc="-15" dirty="0">
                <a:latin typeface="Cambria"/>
                <a:cs typeface="Cambria"/>
              </a:rPr>
              <a:t> </a:t>
            </a:r>
            <a:r>
              <a:rPr sz="1150" i="1" dirty="0">
                <a:latin typeface="Cambria"/>
                <a:cs typeface="Cambria"/>
              </a:rPr>
              <a:t>case</a:t>
            </a:r>
            <a:r>
              <a:rPr sz="1150" i="1" spc="-30" dirty="0">
                <a:latin typeface="Cambria"/>
                <a:cs typeface="Cambria"/>
              </a:rPr>
              <a:t> </a:t>
            </a:r>
            <a:r>
              <a:rPr sz="1150" i="1" dirty="0">
                <a:latin typeface="Cambria"/>
                <a:cs typeface="Cambria"/>
              </a:rPr>
              <a:t>of</a:t>
            </a:r>
            <a:r>
              <a:rPr sz="1150" i="1" spc="-10" dirty="0">
                <a:latin typeface="Cambria"/>
                <a:cs typeface="Cambria"/>
              </a:rPr>
              <a:t> jaundice</a:t>
            </a:r>
            <a:endParaRPr sz="1150">
              <a:latin typeface="Cambria"/>
              <a:cs typeface="Cambria"/>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7A43-90D6-44ED-A26D-39CD6BD74B11}"/>
              </a:ext>
            </a:extLst>
          </p:cNvPr>
          <p:cNvSpPr>
            <a:spLocks noGrp="1"/>
          </p:cNvSpPr>
          <p:nvPr>
            <p:ph type="title"/>
          </p:nvPr>
        </p:nvSpPr>
        <p:spPr>
          <a:xfrm>
            <a:off x="206829" y="365125"/>
            <a:ext cx="11901985" cy="796395"/>
          </a:xfrm>
        </p:spPr>
        <p:txBody>
          <a:bodyPr>
            <a:normAutofit fontScale="90000"/>
          </a:bodyPr>
          <a:lstStyle/>
          <a:p>
            <a:pPr algn="ctr"/>
            <a:r>
              <a:rPr lang="en-US" dirty="0"/>
              <a:t>National Strategic Plan 2017-25 for Ending TB in India (DR-TB strategies)</a:t>
            </a:r>
          </a:p>
        </p:txBody>
      </p:sp>
      <p:sp>
        <p:nvSpPr>
          <p:cNvPr id="5" name="Slide Number Placeholder 4">
            <a:extLst>
              <a:ext uri="{FF2B5EF4-FFF2-40B4-BE49-F238E27FC236}">
                <a16:creationId xmlns:a16="http://schemas.microsoft.com/office/drawing/2014/main" id="{533B338D-1FAA-458A-AF1B-FD6FA0C8AF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C1699-3BB0-4517-B6F1-ADF4FFD4CC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6" name="Diagram 6">
            <a:extLst>
              <a:ext uri="{FF2B5EF4-FFF2-40B4-BE49-F238E27FC236}">
                <a16:creationId xmlns:a16="http://schemas.microsoft.com/office/drawing/2014/main" id="{FC89AEDA-CCD0-53DE-D263-D0CC79E88197}"/>
              </a:ext>
            </a:extLst>
          </p:cNvPr>
          <p:cNvGrpSpPr>
            <a:grpSpLocks/>
          </p:cNvGrpSpPr>
          <p:nvPr/>
        </p:nvGrpSpPr>
        <p:grpSpPr>
          <a:xfrm>
            <a:off x="707565" y="1735455"/>
            <a:ext cx="10796451" cy="4282168"/>
            <a:chOff x="838200" y="1735455"/>
            <a:chExt cx="10516235" cy="4352290"/>
          </a:xfrm>
        </p:grpSpPr>
        <p:sp>
          <p:nvSpPr>
            <p:cNvPr id="8" name="Diagram 1">
              <a:extLst>
                <a:ext uri="{FF2B5EF4-FFF2-40B4-BE49-F238E27FC236}">
                  <a16:creationId xmlns:a16="http://schemas.microsoft.com/office/drawing/2014/main" id="{A8236F96-B86E-A7F5-69A4-CCC3A5A73B9C}"/>
                </a:ext>
              </a:extLst>
            </p:cNvPr>
            <p:cNvSpPr>
              <a:spLocks/>
            </p:cNvSpPr>
            <p:nvPr/>
          </p:nvSpPr>
          <p:spPr>
            <a:xfrm>
              <a:off x="3919855" y="1735455"/>
              <a:ext cx="4352290" cy="4352290"/>
            </a:xfrm>
            <a:prstGeom prst="quadArrow">
              <a:avLst>
                <a:gd name="adj1" fmla="val 2000"/>
                <a:gd name="adj2" fmla="val 4000"/>
                <a:gd name="adj3" fmla="val 5000"/>
              </a:avLst>
            </a:prstGeom>
            <a:solidFill>
              <a:schemeClr val="accent2">
                <a:tint val="40000"/>
              </a:schemeClr>
            </a:solidFill>
            <a:ln w="0" cap="flat" cmpd="sng">
              <a:solidFill>
                <a:schemeClr val="dk1">
                  <a:alpha val="100000"/>
                </a:schemeClr>
              </a:solidFill>
              <a:prstDash val="solid"/>
            </a:ln>
            <a:scene3d>
              <a:camera prst="orthographicFront"/>
              <a:lightRig rig="flat" dir="t"/>
            </a:scene3d>
            <a:sp3d z="-190500" extrusionH="12700" prstMaterial="plastic">
              <a:bevelT w="50800" h="50800"/>
            </a:sp3d>
          </p:spPr>
          <p:style>
            <a:lnRef idx="0">
              <a:schemeClr val="dk1"/>
            </a:lnRef>
            <a:fillRef idx="3">
              <a:schemeClr val="accent2">
                <a:tint val="40000"/>
              </a:schemeClr>
            </a:fillRef>
            <a:effectRef idx="0">
              <a:srgbClr val="000000"/>
            </a:effectRef>
            <a:fontRef idx="minor"/>
          </p:style>
          <p:txBody>
            <a:bodyPr vert="horz" wrap="square" lIns="0" tIns="0" rIns="0" bIns="0" anchor="t">
              <a:noAutofit/>
            </a:bodyPr>
            <a:lstStyle/>
            <a:p>
              <a:pPr marL="0" indent="0"/>
              <a:endParaRPr/>
            </a:p>
          </p:txBody>
        </p:sp>
        <p:sp>
          <p:nvSpPr>
            <p:cNvPr id="9" name="Diagram 2">
              <a:extLst>
                <a:ext uri="{FF2B5EF4-FFF2-40B4-BE49-F238E27FC236}">
                  <a16:creationId xmlns:a16="http://schemas.microsoft.com/office/drawing/2014/main" id="{7AE5C085-14DB-A4AA-226F-70A47B119196}"/>
                </a:ext>
              </a:extLst>
            </p:cNvPr>
            <p:cNvSpPr>
              <a:spLocks/>
            </p:cNvSpPr>
            <p:nvPr/>
          </p:nvSpPr>
          <p:spPr>
            <a:xfrm>
              <a:off x="4202430" y="2018030"/>
              <a:ext cx="1741170" cy="1741170"/>
            </a:xfrm>
            <a:prstGeom prst="roundRect">
              <a:avLst/>
            </a:prstGeom>
            <a:solidFill>
              <a:schemeClr val="accent2"/>
            </a:solidFill>
            <a:ln w="0" cap="flat" cmpd="sng">
              <a:solidFill>
                <a:schemeClr val="lt1">
                  <a:alpha val="100000"/>
                </a:schemeClr>
              </a:solidFill>
              <a:prstDash val="solid"/>
            </a:ln>
            <a:scene3d>
              <a:camera prst="orthographicFront"/>
              <a:lightRig rig="flat" dir="t"/>
            </a:scene3d>
            <a:sp3d prstMaterial="plastic">
              <a:bevelT w="120900" h="88900"/>
              <a:bevelB w="88900" h="31750" prst="angle"/>
            </a:sp3d>
          </p:spPr>
          <p:style>
            <a:lnRef idx="0">
              <a:schemeClr val="lt1"/>
            </a:lnRef>
            <a:fillRef idx="3">
              <a:schemeClr val="accent2"/>
            </a:fillRef>
            <a:effectRef idx="2">
              <a:srgbClr val="000000"/>
            </a:effectRef>
            <a:fontRef idx="minor">
              <a:schemeClr val="lt1"/>
            </a:fontRef>
          </p:style>
          <p:txBody>
            <a:bodyPr vert="horz" wrap="square" lIns="129540" tIns="129540" rIns="129540" bIns="129540" numCol="1" anchor="ctr" upright="1">
              <a:noAutofit/>
            </a:bodyPr>
            <a:lstStyle/>
            <a:p>
              <a:pPr marL="0" indent="0" algn="ctr" latinLnBrk="0">
                <a:buFontTx/>
                <a:buNone/>
              </a:pPr>
              <a:r>
                <a:rPr lang="en-IN" sz="3400" dirty="0">
                  <a:latin typeface="Calibri" charset="0"/>
                  <a:ea typeface="Vrinda" charset="0"/>
                  <a:cs typeface="+mn-cs"/>
                </a:rPr>
                <a:t>Detect</a:t>
              </a:r>
              <a:endParaRPr lang="ko-KR" altLang="en-US" sz="3400" dirty="0"/>
            </a:p>
          </p:txBody>
        </p:sp>
        <p:sp>
          <p:nvSpPr>
            <p:cNvPr id="10" name="Diagram 3">
              <a:extLst>
                <a:ext uri="{FF2B5EF4-FFF2-40B4-BE49-F238E27FC236}">
                  <a16:creationId xmlns:a16="http://schemas.microsoft.com/office/drawing/2014/main" id="{BF26CC9E-3DA4-24EB-966C-17FF635EE753}"/>
                </a:ext>
              </a:extLst>
            </p:cNvPr>
            <p:cNvSpPr>
              <a:spLocks/>
            </p:cNvSpPr>
            <p:nvPr/>
          </p:nvSpPr>
          <p:spPr>
            <a:xfrm>
              <a:off x="6247765" y="2018030"/>
              <a:ext cx="1741170" cy="1741170"/>
            </a:xfrm>
            <a:prstGeom prst="roundRect">
              <a:avLst/>
            </a:prstGeom>
            <a:solidFill>
              <a:srgbClr val="D17B5C"/>
            </a:solidFill>
            <a:ln w="0" cap="flat" cmpd="sng">
              <a:solidFill>
                <a:schemeClr val="lt1">
                  <a:alpha val="100000"/>
                </a:schemeClr>
              </a:solidFill>
              <a:prstDash val="solid"/>
            </a:ln>
            <a:scene3d>
              <a:camera prst="orthographicFront"/>
              <a:lightRig rig="flat" dir="t"/>
            </a:scene3d>
            <a:sp3d prstMaterial="plastic">
              <a:bevelT w="120900" h="88900"/>
              <a:bevelB w="88900" h="31750" prst="angle"/>
            </a:sp3d>
          </p:spPr>
          <p:style>
            <a:lnRef idx="0">
              <a:schemeClr val="lt1"/>
            </a:lnRef>
            <a:fillRef idx="3">
              <a:srgbClr val="D17B5C"/>
            </a:fillRef>
            <a:effectRef idx="2">
              <a:srgbClr val="000000"/>
            </a:effectRef>
            <a:fontRef idx="minor">
              <a:schemeClr val="lt1"/>
            </a:fontRef>
          </p:style>
          <p:txBody>
            <a:bodyPr vert="horz" wrap="square" lIns="129540" tIns="129540" rIns="129540" bIns="129540" numCol="1" anchor="ctr" upright="1">
              <a:noAutofit/>
            </a:bodyPr>
            <a:lstStyle/>
            <a:p>
              <a:pPr marL="0" indent="0" algn="ctr" latinLnBrk="0">
                <a:buFontTx/>
                <a:buNone/>
              </a:pPr>
              <a:r>
                <a:rPr lang="en-IN" sz="3400">
                  <a:latin typeface="Calibri" charset="0"/>
                  <a:ea typeface="Vrinda" charset="0"/>
                  <a:cs typeface="+mn-cs"/>
                </a:rPr>
                <a:t>Treat</a:t>
              </a:r>
              <a:endParaRPr lang="ko-KR" altLang="en-US" sz="3400"/>
            </a:p>
          </p:txBody>
        </p:sp>
        <p:sp>
          <p:nvSpPr>
            <p:cNvPr id="11" name="Diagram 4">
              <a:extLst>
                <a:ext uri="{FF2B5EF4-FFF2-40B4-BE49-F238E27FC236}">
                  <a16:creationId xmlns:a16="http://schemas.microsoft.com/office/drawing/2014/main" id="{FF62AF32-9F8B-44D2-4F39-A93CFC01020D}"/>
                </a:ext>
              </a:extLst>
            </p:cNvPr>
            <p:cNvSpPr>
              <a:spLocks/>
            </p:cNvSpPr>
            <p:nvPr/>
          </p:nvSpPr>
          <p:spPr>
            <a:xfrm>
              <a:off x="4202430" y="4063365"/>
              <a:ext cx="1741170" cy="1741170"/>
            </a:xfrm>
            <a:prstGeom prst="roundRect">
              <a:avLst/>
            </a:prstGeom>
            <a:solidFill>
              <a:srgbClr val="B98A82"/>
            </a:solidFill>
            <a:ln w="0" cap="flat" cmpd="sng">
              <a:solidFill>
                <a:schemeClr val="lt1">
                  <a:alpha val="100000"/>
                </a:schemeClr>
              </a:solidFill>
              <a:prstDash val="solid"/>
            </a:ln>
            <a:scene3d>
              <a:camera prst="orthographicFront"/>
              <a:lightRig rig="flat" dir="t"/>
            </a:scene3d>
            <a:sp3d prstMaterial="plastic">
              <a:bevelT w="120900" h="88900"/>
              <a:bevelB w="88900" h="31750" prst="angle"/>
            </a:sp3d>
          </p:spPr>
          <p:style>
            <a:lnRef idx="0">
              <a:schemeClr val="lt1"/>
            </a:lnRef>
            <a:fillRef idx="3">
              <a:srgbClr val="B98A82"/>
            </a:fillRef>
            <a:effectRef idx="2">
              <a:srgbClr val="000000"/>
            </a:effectRef>
            <a:fontRef idx="minor">
              <a:schemeClr val="lt1"/>
            </a:fontRef>
          </p:style>
          <p:txBody>
            <a:bodyPr vert="horz" wrap="square" lIns="129540" tIns="129540" rIns="129540" bIns="129540" numCol="1" anchor="ctr" upright="1">
              <a:noAutofit/>
            </a:bodyPr>
            <a:lstStyle/>
            <a:p>
              <a:pPr marL="0" indent="0" algn="ctr" latinLnBrk="0">
                <a:buFontTx/>
                <a:buNone/>
              </a:pPr>
              <a:r>
                <a:rPr lang="en-IN" sz="3400">
                  <a:latin typeface="Calibri" charset="0"/>
                  <a:ea typeface="Vrinda" charset="0"/>
                  <a:cs typeface="+mn-cs"/>
                </a:rPr>
                <a:t>Prevent</a:t>
              </a:r>
              <a:endParaRPr lang="ko-KR" altLang="en-US" sz="3400"/>
            </a:p>
          </p:txBody>
        </p:sp>
        <p:sp>
          <p:nvSpPr>
            <p:cNvPr id="12" name="Diagram 5">
              <a:extLst>
                <a:ext uri="{FF2B5EF4-FFF2-40B4-BE49-F238E27FC236}">
                  <a16:creationId xmlns:a16="http://schemas.microsoft.com/office/drawing/2014/main" id="{CFBD969C-C352-8911-B1B5-F711BBCA812D}"/>
                </a:ext>
              </a:extLst>
            </p:cNvPr>
            <p:cNvSpPr>
              <a:spLocks/>
            </p:cNvSpPr>
            <p:nvPr/>
          </p:nvSpPr>
          <p:spPr>
            <a:xfrm>
              <a:off x="6247765" y="4063365"/>
              <a:ext cx="1741170" cy="1741170"/>
            </a:xfrm>
            <a:prstGeom prst="roundRect">
              <a:avLst/>
            </a:prstGeom>
            <a:solidFill>
              <a:schemeClr val="accent3"/>
            </a:solidFill>
            <a:ln w="0" cap="flat" cmpd="sng">
              <a:solidFill>
                <a:schemeClr val="lt1">
                  <a:alpha val="100000"/>
                </a:schemeClr>
              </a:solidFill>
              <a:prstDash val="solid"/>
            </a:ln>
            <a:scene3d>
              <a:camera prst="orthographicFront"/>
              <a:lightRig rig="flat" dir="t"/>
            </a:scene3d>
            <a:sp3d prstMaterial="plastic">
              <a:bevelT w="120900" h="88900"/>
              <a:bevelB w="88900" h="31750" prst="angle"/>
            </a:sp3d>
          </p:spPr>
          <p:style>
            <a:lnRef idx="0">
              <a:schemeClr val="lt1"/>
            </a:lnRef>
            <a:fillRef idx="3">
              <a:schemeClr val="accent3"/>
            </a:fillRef>
            <a:effectRef idx="2">
              <a:srgbClr val="000000"/>
            </a:effectRef>
            <a:fontRef idx="minor">
              <a:schemeClr val="lt1"/>
            </a:fontRef>
          </p:style>
          <p:txBody>
            <a:bodyPr vert="horz" wrap="square" lIns="129540" tIns="129540" rIns="129540" bIns="129540" numCol="1" anchor="ctr" upright="1">
              <a:noAutofit/>
            </a:bodyPr>
            <a:lstStyle/>
            <a:p>
              <a:pPr marL="0" indent="0" algn="ctr" latinLnBrk="0">
                <a:buFontTx/>
                <a:buNone/>
              </a:pPr>
              <a:r>
                <a:rPr lang="en-IN" sz="3400">
                  <a:latin typeface="Calibri" charset="0"/>
                  <a:ea typeface="Vrinda" charset="0"/>
                  <a:cs typeface="+mn-cs"/>
                </a:rPr>
                <a:t>Build</a:t>
              </a:r>
              <a:endParaRPr lang="ko-KR" altLang="en-US" sz="3400"/>
            </a:p>
          </p:txBody>
        </p:sp>
      </p:grpSp>
      <p:sp>
        <p:nvSpPr>
          <p:cNvPr id="13" name="Content Placeholder 2">
            <a:extLst>
              <a:ext uri="{FF2B5EF4-FFF2-40B4-BE49-F238E27FC236}">
                <a16:creationId xmlns:a16="http://schemas.microsoft.com/office/drawing/2014/main" id="{D9DAE9E6-B9D6-717F-948E-38F48E75B744}"/>
              </a:ext>
            </a:extLst>
          </p:cNvPr>
          <p:cNvSpPr txBox="1">
            <a:spLocks/>
          </p:cNvSpPr>
          <p:nvPr/>
        </p:nvSpPr>
        <p:spPr>
          <a:xfrm>
            <a:off x="83185" y="1336592"/>
            <a:ext cx="3949700" cy="3103880"/>
          </a:xfrm>
          <a:prstGeom prst="rect">
            <a:avLst/>
          </a:prstGeom>
          <a:solidFill>
            <a:schemeClr val="accent2">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Decentralize TB &amp; DR-TB screening at AB-HWC levels</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Scale up Molecular Diagnostics to the Peripheral Levels for early detection of TB &amp;   DR-TB</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Vulnerability Mapping &amp; Active case finding</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Private Sector Engagement</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Post-treatment follow-up for two years of all TB patients</a:t>
            </a:r>
          </a:p>
          <a:p>
            <a:pPr algn="just">
              <a:lnSpc>
                <a:spcPct val="100000"/>
              </a:lnSpc>
              <a:spcBef>
                <a:spcPts val="600"/>
              </a:spcBef>
              <a:buFont typeface="Wingdings" panose="05000000000000000000" pitchFamily="2" charset="2"/>
              <a:buChar char="Ø"/>
            </a:pPr>
            <a:endParaRPr lang="en-US" sz="1800" b="1" dirty="0">
              <a:latin typeface="Calibri" panose="020F0502020204030204" pitchFamily="34" charset="0"/>
            </a:endParaRPr>
          </a:p>
          <a:p>
            <a:pPr algn="just">
              <a:lnSpc>
                <a:spcPct val="100000"/>
              </a:lnSpc>
              <a:spcBef>
                <a:spcPts val="600"/>
              </a:spcBef>
              <a:buFont typeface="Wingdings" panose="05000000000000000000" pitchFamily="2" charset="2"/>
              <a:buChar char="Ø"/>
            </a:pPr>
            <a:endParaRPr lang="en-US" sz="1800" b="1" dirty="0">
              <a:latin typeface="Calibri" panose="020F0502020204030204" pitchFamily="34" charset="0"/>
            </a:endParaRPr>
          </a:p>
        </p:txBody>
      </p:sp>
      <p:sp>
        <p:nvSpPr>
          <p:cNvPr id="14" name="Content Placeholder 2">
            <a:extLst>
              <a:ext uri="{FF2B5EF4-FFF2-40B4-BE49-F238E27FC236}">
                <a16:creationId xmlns:a16="http://schemas.microsoft.com/office/drawing/2014/main" id="{64195228-5A5D-459B-11BC-50636735CC89}"/>
              </a:ext>
            </a:extLst>
          </p:cNvPr>
          <p:cNvSpPr txBox="1">
            <a:spLocks/>
          </p:cNvSpPr>
          <p:nvPr/>
        </p:nvSpPr>
        <p:spPr>
          <a:xfrm>
            <a:off x="8159115" y="1249505"/>
            <a:ext cx="3949700" cy="2580005"/>
          </a:xfrm>
          <a:prstGeom prst="rect">
            <a:avLst/>
          </a:prstGeom>
          <a:solidFill>
            <a:schemeClr val="accent2">
              <a:lumMod val="40000"/>
              <a:lumOff val="6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Simplification of the treatment regimen for  DR-TB</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Injection-free treatment regimens</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Scale up of newer drugs</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Nutritional Support (Ni-</a:t>
            </a:r>
            <a:r>
              <a:rPr lang="en-US" sz="1800" b="1" dirty="0" err="1">
                <a:latin typeface="Calibri" panose="020F0502020204030204" pitchFamily="34" charset="0"/>
              </a:rPr>
              <a:t>kshay</a:t>
            </a:r>
            <a:r>
              <a:rPr lang="en-US" sz="1800" b="1" dirty="0">
                <a:latin typeface="Calibri" panose="020F0502020204030204" pitchFamily="34" charset="0"/>
              </a:rPr>
              <a:t> </a:t>
            </a:r>
            <a:r>
              <a:rPr lang="en-US" sz="1800" b="1" dirty="0" err="1">
                <a:latin typeface="Calibri" panose="020F0502020204030204" pitchFamily="34" charset="0"/>
              </a:rPr>
              <a:t>Poshan</a:t>
            </a:r>
            <a:r>
              <a:rPr lang="en-US" sz="1800" b="1" dirty="0">
                <a:latin typeface="Calibri" panose="020F0502020204030204" pitchFamily="34" charset="0"/>
              </a:rPr>
              <a:t> Yojana)</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Ensuring adherence and successful treatment outcome</a:t>
            </a:r>
          </a:p>
        </p:txBody>
      </p:sp>
      <p:sp>
        <p:nvSpPr>
          <p:cNvPr id="15" name="Content Placeholder 2">
            <a:extLst>
              <a:ext uri="{FF2B5EF4-FFF2-40B4-BE49-F238E27FC236}">
                <a16:creationId xmlns:a16="http://schemas.microsoft.com/office/drawing/2014/main" id="{B16FE6F4-CBC5-F710-B795-A331F3FF2284}"/>
              </a:ext>
            </a:extLst>
          </p:cNvPr>
          <p:cNvSpPr txBox="1">
            <a:spLocks/>
          </p:cNvSpPr>
          <p:nvPr/>
        </p:nvSpPr>
        <p:spPr>
          <a:xfrm>
            <a:off x="8159115" y="3814353"/>
            <a:ext cx="3949700" cy="2863941"/>
          </a:xfrm>
          <a:prstGeom prst="rect">
            <a:avLst/>
          </a:prstGeom>
          <a:solidFill>
            <a:schemeClr val="bg1">
              <a:lumMod val="85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Capacity building and human resources development</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Multi-sectoral collaboration</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Digital interventions</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Surveillance system</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Involvement of Panchayati Raj leaders and community engagement</a:t>
            </a:r>
          </a:p>
          <a:p>
            <a:pPr algn="just">
              <a:lnSpc>
                <a:spcPct val="100000"/>
              </a:lnSpc>
              <a:spcBef>
                <a:spcPts val="600"/>
              </a:spcBef>
              <a:buFont typeface="Wingdings" panose="05000000000000000000" pitchFamily="2" charset="2"/>
              <a:buChar char="Ø"/>
            </a:pPr>
            <a:r>
              <a:rPr lang="en-US" sz="1800" b="1" i="1" dirty="0">
                <a:latin typeface="Calibri" panose="020F0502020204030204" pitchFamily="34" charset="0"/>
              </a:rPr>
              <a:t>Pradhan Mantri TB </a:t>
            </a:r>
            <a:r>
              <a:rPr lang="en-US" sz="1800" b="1" i="1" dirty="0" err="1">
                <a:latin typeface="Calibri" panose="020F0502020204030204" pitchFamily="34" charset="0"/>
              </a:rPr>
              <a:t>Mukt</a:t>
            </a:r>
            <a:r>
              <a:rPr lang="en-US" sz="1800" b="1" i="1" dirty="0">
                <a:latin typeface="Calibri" panose="020F0502020204030204" pitchFamily="34" charset="0"/>
              </a:rPr>
              <a:t> Bharat Abhiyaan</a:t>
            </a:r>
          </a:p>
        </p:txBody>
      </p:sp>
      <p:sp>
        <p:nvSpPr>
          <p:cNvPr id="16" name="Content Placeholder 2">
            <a:extLst>
              <a:ext uri="{FF2B5EF4-FFF2-40B4-BE49-F238E27FC236}">
                <a16:creationId xmlns:a16="http://schemas.microsoft.com/office/drawing/2014/main" id="{F17B4D6C-634C-C3E1-937C-B62041709D73}"/>
              </a:ext>
            </a:extLst>
          </p:cNvPr>
          <p:cNvSpPr txBox="1">
            <a:spLocks/>
          </p:cNvSpPr>
          <p:nvPr/>
        </p:nvSpPr>
        <p:spPr>
          <a:xfrm>
            <a:off x="83185" y="4528457"/>
            <a:ext cx="3949700" cy="2093958"/>
          </a:xfrm>
          <a:prstGeom prst="rect">
            <a:avLst/>
          </a:prstGeom>
          <a:solidFill>
            <a:srgbClr val="DFA4F2"/>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Contact Tracing &amp; TB Preventive Treatment including contacts of TB and DR-TB patients and other risk groups</a:t>
            </a:r>
          </a:p>
          <a:p>
            <a:pPr algn="just">
              <a:lnSpc>
                <a:spcPct val="100000"/>
              </a:lnSpc>
              <a:spcBef>
                <a:spcPts val="600"/>
              </a:spcBef>
              <a:buFont typeface="Wingdings" panose="05000000000000000000" pitchFamily="2" charset="2"/>
              <a:buChar char="Ø"/>
            </a:pPr>
            <a:r>
              <a:rPr lang="en-US" sz="1800" b="1" dirty="0">
                <a:latin typeface="Calibri" panose="020F0502020204030204" pitchFamily="34" charset="0"/>
              </a:rPr>
              <a:t>Airborne Infection Control  in community and health Facilities</a:t>
            </a:r>
          </a:p>
          <a:p>
            <a:pPr marL="0" indent="0" algn="just">
              <a:lnSpc>
                <a:spcPct val="100000"/>
              </a:lnSpc>
              <a:spcBef>
                <a:spcPts val="600"/>
              </a:spcBef>
              <a:buNone/>
            </a:pPr>
            <a:endParaRPr lang="en-US" sz="1800" b="1" dirty="0">
              <a:latin typeface="Calibri" panose="020F0502020204030204" pitchFamily="34" charset="0"/>
            </a:endParaRPr>
          </a:p>
          <a:p>
            <a:pPr algn="just">
              <a:lnSpc>
                <a:spcPct val="100000"/>
              </a:lnSpc>
              <a:spcBef>
                <a:spcPts val="600"/>
              </a:spcBef>
              <a:buFont typeface="Wingdings" panose="05000000000000000000" pitchFamily="2" charset="2"/>
              <a:buChar char="Ø"/>
            </a:pPr>
            <a:endParaRPr lang="en-US" sz="1800" b="1" dirty="0">
              <a:latin typeface="Calibri" panose="020F0502020204030204" pitchFamily="34" charset="0"/>
            </a:endParaRPr>
          </a:p>
          <a:p>
            <a:pPr algn="just">
              <a:lnSpc>
                <a:spcPct val="100000"/>
              </a:lnSpc>
              <a:spcBef>
                <a:spcPts val="600"/>
              </a:spcBef>
              <a:buFont typeface="Wingdings" panose="05000000000000000000" pitchFamily="2" charset="2"/>
              <a:buChar char="Ø"/>
            </a:pPr>
            <a:endParaRPr lang="en-US" sz="1800" b="1" dirty="0">
              <a:latin typeface="Calibri" panose="020F0502020204030204" pitchFamily="34" charset="0"/>
            </a:endParaRPr>
          </a:p>
        </p:txBody>
      </p:sp>
    </p:spTree>
    <p:extLst>
      <p:ext uri="{BB962C8B-B14F-4D97-AF65-F5344CB8AC3E}">
        <p14:creationId xmlns:p14="http://schemas.microsoft.com/office/powerpoint/2010/main" val="15444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4E7E-1688-445B-817E-3078CFD4C4A8}"/>
              </a:ext>
            </a:extLst>
          </p:cNvPr>
          <p:cNvSpPr>
            <a:spLocks noGrp="1"/>
          </p:cNvSpPr>
          <p:nvPr>
            <p:ph type="title"/>
          </p:nvPr>
        </p:nvSpPr>
        <p:spPr>
          <a:xfrm>
            <a:off x="1097280" y="286604"/>
            <a:ext cx="10058400" cy="1041958"/>
          </a:xfrm>
        </p:spPr>
        <p:txBody>
          <a:bodyPr/>
          <a:lstStyle/>
          <a:p>
            <a:r>
              <a:rPr lang="en-US" dirty="0"/>
              <a:t>Causes of DR-TB</a:t>
            </a:r>
          </a:p>
        </p:txBody>
      </p:sp>
      <p:sp>
        <p:nvSpPr>
          <p:cNvPr id="4" name="Slide Number Placeholder 3">
            <a:extLst>
              <a:ext uri="{FF2B5EF4-FFF2-40B4-BE49-F238E27FC236}">
                <a16:creationId xmlns:a16="http://schemas.microsoft.com/office/drawing/2014/main" id="{5085585F-2B9F-4F7B-9275-B7287C6DBC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C1699-3BB0-4517-B6F1-ADF4FFD4CC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2">
            <a:extLst>
              <a:ext uri="{FF2B5EF4-FFF2-40B4-BE49-F238E27FC236}">
                <a16:creationId xmlns:a16="http://schemas.microsoft.com/office/drawing/2014/main" id="{CEC960D1-AA68-4A44-9E5E-927472D3C509}"/>
              </a:ext>
            </a:extLst>
          </p:cNvPr>
          <p:cNvSpPr>
            <a:spLocks noChangeArrowheads="1"/>
          </p:cNvSpPr>
          <p:nvPr/>
        </p:nvSpPr>
        <p:spPr bwMode="auto">
          <a:xfrm>
            <a:off x="-1" y="2413000"/>
            <a:ext cx="12375335" cy="0"/>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 name="Text Box 19">
            <a:extLst>
              <a:ext uri="{FF2B5EF4-FFF2-40B4-BE49-F238E27FC236}">
                <a16:creationId xmlns:a16="http://schemas.microsoft.com/office/drawing/2014/main" id="{6141FF5A-EC42-4ABE-8A0A-D85D4CFB928C}"/>
              </a:ext>
            </a:extLst>
          </p:cNvPr>
          <p:cNvSpPr txBox="1">
            <a:spLocks noChangeArrowheads="1"/>
          </p:cNvSpPr>
          <p:nvPr/>
        </p:nvSpPr>
        <p:spPr bwMode="auto">
          <a:xfrm>
            <a:off x="235860" y="6270890"/>
            <a:ext cx="1165344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en-US" altLang="en-US" sz="1000" b="0" i="1" u="none" strike="noStrike" kern="1200" cap="none" spc="0" normalizeH="0" baseline="0" noProof="0" dirty="0">
                <a:ln>
                  <a:noFill/>
                </a:ln>
                <a:solidFill>
                  <a:prstClr val="black"/>
                </a:solidFill>
                <a:effectLst/>
                <a:uLnTx/>
                <a:uFillTx/>
                <a:latin typeface="Calibri"/>
                <a:ea typeface="+mn-ea"/>
                <a:cs typeface="Arial" charset="0"/>
              </a:rPr>
              <a:t>*David HL. Drug-Resistance in M. tuberculosis and other mycobacteria. </a:t>
            </a:r>
            <a:r>
              <a:rPr kumimoji="0" lang="en-US" altLang="en-US" sz="1000" b="0" i="1" u="none" strike="noStrike" kern="1200" cap="none" spc="0" normalizeH="0" baseline="0" noProof="0" dirty="0" err="1">
                <a:ln>
                  <a:noFill/>
                </a:ln>
                <a:solidFill>
                  <a:prstClr val="black"/>
                </a:solidFill>
                <a:effectLst/>
                <a:uLnTx/>
                <a:uFillTx/>
                <a:latin typeface="Calibri"/>
                <a:ea typeface="+mn-ea"/>
                <a:cs typeface="Arial" charset="0"/>
              </a:rPr>
              <a:t>Clin</a:t>
            </a:r>
            <a:r>
              <a:rPr kumimoji="0" lang="en-US" altLang="en-US" sz="1000" b="0" i="1" u="none" strike="noStrike" kern="1200" cap="none" spc="0" normalizeH="0" baseline="0" noProof="0" dirty="0">
                <a:ln>
                  <a:noFill/>
                </a:ln>
                <a:solidFill>
                  <a:prstClr val="black"/>
                </a:solidFill>
                <a:effectLst/>
                <a:uLnTx/>
                <a:uFillTx/>
                <a:latin typeface="Calibri"/>
                <a:ea typeface="+mn-ea"/>
                <a:cs typeface="Arial" charset="0"/>
              </a:rPr>
              <a:t> Chest Med 1980; 1: 227-30. </a:t>
            </a:r>
          </a:p>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en-US" altLang="en-US" sz="1000" b="0" i="1" u="none" strike="noStrike" kern="1200" cap="none" spc="0" normalizeH="0" baseline="0" noProof="0" dirty="0">
                <a:ln>
                  <a:noFill/>
                </a:ln>
                <a:solidFill>
                  <a:prstClr val="black"/>
                </a:solidFill>
                <a:effectLst/>
                <a:uLnTx/>
                <a:uFillTx/>
                <a:latin typeface="Calibri"/>
                <a:ea typeface="+mn-ea"/>
                <a:cs typeface="Arial" charset="0"/>
              </a:rPr>
              <a:t>*David HL. Probability distribution of drug resistant mutants in unselected population of Mycobacterium tuberculosis. </a:t>
            </a:r>
            <a:r>
              <a:rPr kumimoji="0" lang="en-US" altLang="en-US" sz="1000" b="0" i="1" u="none" strike="noStrike" kern="1200" cap="none" spc="0" normalizeH="0" baseline="0" noProof="0" dirty="0" err="1">
                <a:ln>
                  <a:noFill/>
                </a:ln>
                <a:solidFill>
                  <a:prstClr val="black"/>
                </a:solidFill>
                <a:effectLst/>
                <a:uLnTx/>
                <a:uFillTx/>
                <a:latin typeface="Calibri"/>
                <a:ea typeface="+mn-ea"/>
                <a:cs typeface="Arial" charset="0"/>
              </a:rPr>
              <a:t>Appl</a:t>
            </a:r>
            <a:r>
              <a:rPr kumimoji="0" lang="en-US" altLang="en-US" sz="1000" b="0" i="1" u="none" strike="noStrike" kern="1200" cap="none" spc="0" normalizeH="0" baseline="0" noProof="0" dirty="0">
                <a:ln>
                  <a:noFill/>
                </a:ln>
                <a:solidFill>
                  <a:prstClr val="black"/>
                </a:solidFill>
                <a:effectLst/>
                <a:uLnTx/>
                <a:uFillTx/>
                <a:latin typeface="Calibri"/>
                <a:ea typeface="+mn-ea"/>
                <a:cs typeface="Arial" charset="0"/>
              </a:rPr>
              <a:t> </a:t>
            </a:r>
            <a:r>
              <a:rPr kumimoji="0" lang="en-US" altLang="en-US" sz="1000" b="0" i="1" u="none" strike="noStrike" kern="1200" cap="none" spc="0" normalizeH="0" baseline="0" noProof="0" dirty="0" err="1">
                <a:ln>
                  <a:noFill/>
                </a:ln>
                <a:solidFill>
                  <a:prstClr val="black"/>
                </a:solidFill>
                <a:effectLst/>
                <a:uLnTx/>
                <a:uFillTx/>
                <a:latin typeface="Calibri"/>
                <a:ea typeface="+mn-ea"/>
                <a:cs typeface="Arial" charset="0"/>
              </a:rPr>
              <a:t>Mcrobiol</a:t>
            </a:r>
            <a:r>
              <a:rPr kumimoji="0" lang="en-US" altLang="en-US" sz="1000" b="0" i="1" u="none" strike="noStrike" kern="1200" cap="none" spc="0" normalizeH="0" baseline="0" noProof="0" dirty="0">
                <a:ln>
                  <a:noFill/>
                </a:ln>
                <a:solidFill>
                  <a:prstClr val="black"/>
                </a:solidFill>
                <a:effectLst/>
                <a:uLnTx/>
                <a:uFillTx/>
                <a:latin typeface="Calibri"/>
                <a:ea typeface="+mn-ea"/>
                <a:cs typeface="Arial" charset="0"/>
              </a:rPr>
              <a:t> 1970;20:810-814. </a:t>
            </a:r>
          </a:p>
        </p:txBody>
      </p:sp>
      <p:graphicFrame>
        <p:nvGraphicFramePr>
          <p:cNvPr id="9" name="Group 3">
            <a:extLst>
              <a:ext uri="{FF2B5EF4-FFF2-40B4-BE49-F238E27FC236}">
                <a16:creationId xmlns:a16="http://schemas.microsoft.com/office/drawing/2014/main" id="{7386C88C-D413-4E1D-9F4A-0FECD4ADF7B4}"/>
              </a:ext>
            </a:extLst>
          </p:cNvPr>
          <p:cNvGraphicFramePr>
            <a:graphicFrameLocks noGrp="1"/>
          </p:cNvGraphicFramePr>
          <p:nvPr>
            <p:extLst>
              <p:ext uri="{D42A27DB-BD31-4B8C-83A1-F6EECF244321}">
                <p14:modId xmlns:p14="http://schemas.microsoft.com/office/powerpoint/2010/main" val="1732646064"/>
              </p:ext>
            </p:extLst>
          </p:nvPr>
        </p:nvGraphicFramePr>
        <p:xfrm>
          <a:off x="222070" y="1328562"/>
          <a:ext cx="11756568" cy="5013960"/>
        </p:xfrm>
        <a:graphic>
          <a:graphicData uri="http://schemas.openxmlformats.org/drawingml/2006/table">
            <a:tbl>
              <a:tblPr firstRow="1" bandRow="1">
                <a:tableStyleId>{B301B821-A1FF-4177-AEE7-76D212191A09}</a:tableStyleId>
              </a:tblPr>
              <a:tblGrid>
                <a:gridCol w="2939142">
                  <a:extLst>
                    <a:ext uri="{9D8B030D-6E8A-4147-A177-3AD203B41FA5}">
                      <a16:colId xmlns:a16="http://schemas.microsoft.com/office/drawing/2014/main" val="20000"/>
                    </a:ext>
                  </a:extLst>
                </a:gridCol>
                <a:gridCol w="2939142">
                  <a:extLst>
                    <a:ext uri="{9D8B030D-6E8A-4147-A177-3AD203B41FA5}">
                      <a16:colId xmlns:a16="http://schemas.microsoft.com/office/drawing/2014/main" val="20001"/>
                    </a:ext>
                  </a:extLst>
                </a:gridCol>
                <a:gridCol w="2939142">
                  <a:extLst>
                    <a:ext uri="{9D8B030D-6E8A-4147-A177-3AD203B41FA5}">
                      <a16:colId xmlns:a16="http://schemas.microsoft.com/office/drawing/2014/main" val="2880071525"/>
                    </a:ext>
                  </a:extLst>
                </a:gridCol>
                <a:gridCol w="2939142">
                  <a:extLst>
                    <a:ext uri="{9D8B030D-6E8A-4147-A177-3AD203B41FA5}">
                      <a16:colId xmlns:a16="http://schemas.microsoft.com/office/drawing/2014/main" val="20002"/>
                    </a:ext>
                  </a:extLst>
                </a:gridCol>
              </a:tblGrid>
              <a:tr h="4439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800" b="1" kern="1200" dirty="0">
                          <a:solidFill>
                            <a:schemeClr val="bg1"/>
                          </a:solidFill>
                        </a:rPr>
                        <a:t>Microbial</a:t>
                      </a:r>
                      <a:endParaRPr lang="en-GB" sz="2800" b="1" i="0" kern="1200" dirty="0">
                        <a:solidFill>
                          <a:schemeClr val="bg1"/>
                        </a:solidFill>
                        <a:latin typeface="+mn-lt"/>
                        <a:ea typeface="+mn-ea"/>
                        <a:cs typeface="Arial" charset="0"/>
                      </a:endParaRPr>
                    </a:p>
                  </a:txBody>
                  <a:tcPr horzOverflow="overflow"/>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kern="1200" dirty="0">
                          <a:solidFill>
                            <a:schemeClr val="bg1"/>
                          </a:solidFill>
                        </a:rPr>
                        <a:t>Programmatic</a:t>
                      </a:r>
                      <a:endParaRPr lang="nl-NL" sz="2800" b="1" i="0" kern="1200" dirty="0">
                        <a:solidFill>
                          <a:schemeClr val="bg1"/>
                        </a:solidFill>
                        <a:latin typeface="+mn-lt"/>
                        <a:ea typeface="+mn-ea"/>
                        <a:cs typeface="Arial" charset="0"/>
                      </a:endParaRPr>
                    </a:p>
                  </a:txBody>
                  <a:tcPr horzOverflow="overflow"/>
                </a:tc>
                <a:tc hMerge="1">
                  <a:txBody>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lang="nl-NL" sz="2000" b="1" i="1" kern="1200" dirty="0">
                        <a:solidFill>
                          <a:schemeClr val="tx1"/>
                        </a:solidFill>
                        <a:latin typeface="Calibri"/>
                        <a:ea typeface="+mn-ea"/>
                        <a:cs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kern="1200" dirty="0">
                          <a:solidFill>
                            <a:schemeClr val="bg1"/>
                          </a:solidFill>
                        </a:rPr>
                        <a:t>Clinical</a:t>
                      </a:r>
                      <a:endParaRPr lang="nl-NL" sz="2800" b="1" i="0" kern="1200" dirty="0">
                        <a:solidFill>
                          <a:schemeClr val="bg1"/>
                        </a:solidFill>
                        <a:latin typeface="+mn-lt"/>
                        <a:ea typeface="+mn-ea"/>
                        <a:cs typeface="Arial" charset="0"/>
                      </a:endParaRPr>
                    </a:p>
                  </a:txBody>
                  <a:tcPr horzOverflow="overflow"/>
                </a:tc>
                <a:extLst>
                  <a:ext uri="{0D108BD9-81ED-4DB2-BD59-A6C34878D82A}">
                    <a16:rowId xmlns:a16="http://schemas.microsoft.com/office/drawing/2014/main" val="10000"/>
                  </a:ext>
                </a:extLst>
              </a:tr>
              <a:tr h="861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000" b="1" kern="1200" dirty="0">
                          <a:solidFill>
                            <a:schemeClr val="tx1"/>
                          </a:solidFill>
                        </a:rPr>
                        <a:t>Genetic mutation</a:t>
                      </a:r>
                      <a:endParaRPr lang="en-GB" sz="2000" b="1" i="0" kern="1200" dirty="0">
                        <a:solidFill>
                          <a:schemeClr val="tx1"/>
                        </a:solidFill>
                        <a:latin typeface="+mn-lt"/>
                        <a:ea typeface="+mn-ea"/>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000" b="1" kern="1200" dirty="0">
                          <a:solidFill>
                            <a:schemeClr val="tx1"/>
                          </a:solidFill>
                        </a:rPr>
                        <a:t>Drugs</a:t>
                      </a:r>
                    </a:p>
                    <a:p>
                      <a:pPr marL="0" marR="0" lvl="0" indent="0" algn="ctr" defTabSz="914400" rtl="0" eaLnBrk="1" fontAlgn="base" latinLnBrk="0" hangingPunct="1">
                        <a:lnSpc>
                          <a:spcPct val="100000"/>
                        </a:lnSpc>
                        <a:spcBef>
                          <a:spcPct val="0"/>
                        </a:spcBef>
                        <a:spcAft>
                          <a:spcPct val="0"/>
                        </a:spcAft>
                        <a:buClrTx/>
                        <a:buSzTx/>
                        <a:buFontTx/>
                        <a:buNone/>
                        <a:tabLst/>
                      </a:pPr>
                      <a:r>
                        <a:rPr lang="nl-NL" sz="2000" b="1" kern="1200" dirty="0">
                          <a:solidFill>
                            <a:schemeClr val="tx1"/>
                          </a:solidFill>
                        </a:rPr>
                        <a:t>(Inadequate supply or poor quality)</a:t>
                      </a:r>
                      <a:endParaRPr lang="nl-NL" sz="2000" b="1" i="0" kern="1200" dirty="0">
                        <a:solidFill>
                          <a:schemeClr val="tx1"/>
                        </a:solidFill>
                        <a:latin typeface="+mn-lt"/>
                        <a:ea typeface="+mn-ea"/>
                        <a:cs typeface="Arial" charset="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b="1" kern="1200" dirty="0">
                          <a:solidFill>
                            <a:schemeClr val="tx1"/>
                          </a:solidFill>
                        </a:rPr>
                        <a:t>Providers/Programmes</a:t>
                      </a: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b="1" kern="1200" dirty="0">
                          <a:solidFill>
                            <a:schemeClr val="tx1"/>
                          </a:solidFill>
                        </a:rPr>
                        <a:t>(Inadequate regimen)</a:t>
                      </a:r>
                      <a:endParaRPr lang="en-US" sz="2000" b="1" i="0" kern="1200" dirty="0">
                        <a:solidFill>
                          <a:schemeClr val="tx1"/>
                        </a:solidFill>
                        <a:latin typeface="+mn-lt"/>
                        <a:ea typeface="+mn-ea"/>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sz="2000" b="1" kern="1200" dirty="0">
                          <a:solidFill>
                            <a:schemeClr val="tx1"/>
                          </a:solidFill>
                        </a:rPr>
                        <a:t>Inadequate drug intake</a:t>
                      </a:r>
                      <a:endParaRPr lang="en-GB" sz="2000" b="1" i="0" kern="1200" dirty="0">
                        <a:solidFill>
                          <a:schemeClr val="tx1"/>
                        </a:solidFill>
                        <a:latin typeface="+mn-lt"/>
                        <a:ea typeface="+mn-ea"/>
                        <a:cs typeface="Arial" charset="0"/>
                      </a:endParaRPr>
                    </a:p>
                  </a:txBody>
                  <a:tcPr anchor="ctr" horzOverflow="overflow"/>
                </a:tc>
                <a:extLst>
                  <a:ext uri="{0D108BD9-81ED-4DB2-BD59-A6C34878D82A}">
                    <a16:rowId xmlns:a16="http://schemas.microsoft.com/office/drawing/2014/main" val="2198028709"/>
                  </a:ext>
                </a:extLst>
              </a:tr>
              <a:tr h="2990231">
                <a:tc>
                  <a:txBody>
                    <a:bodyPr/>
                    <a:lstStyle/>
                    <a:p>
                      <a:pPr marL="0" lvl="0" indent="-660" fontAlgn="base">
                        <a:spcBef>
                          <a:spcPts val="600"/>
                        </a:spcBef>
                        <a:spcAft>
                          <a:spcPct val="0"/>
                        </a:spcAft>
                        <a:buFontTx/>
                        <a:buNone/>
                      </a:pPr>
                      <a:r>
                        <a:rPr lang="en-US" altLang="en-US" sz="1800" dirty="0"/>
                        <a:t>Caused by random chromosomal mutations at predictable frequencies </a:t>
                      </a:r>
                    </a:p>
                    <a:p>
                      <a:pPr marL="0" lvl="0" indent="-660" fontAlgn="base">
                        <a:spcBef>
                          <a:spcPts val="600"/>
                        </a:spcBef>
                        <a:spcAft>
                          <a:spcPct val="0"/>
                        </a:spcAft>
                      </a:pPr>
                      <a:endParaRPr lang="en-US" altLang="en-US" sz="1800" dirty="0">
                        <a:sym typeface="Symbol" pitchFamily="18" charset="2"/>
                      </a:endParaRPr>
                    </a:p>
                    <a:p>
                      <a:pPr marL="0" lvl="0" indent="-660" fontAlgn="base">
                        <a:spcBef>
                          <a:spcPts val="600"/>
                        </a:spcBef>
                        <a:spcAft>
                          <a:spcPct val="0"/>
                        </a:spcAft>
                      </a:pPr>
                      <a:r>
                        <a:rPr lang="en-US" altLang="en-US" sz="1800" dirty="0">
                          <a:sym typeface="Symbol" pitchFamily="18" charset="2"/>
                        </a:rPr>
                        <a:t>(</a:t>
                      </a:r>
                      <a:r>
                        <a:rPr lang="en-US" altLang="en-US" sz="1800" b="1" dirty="0"/>
                        <a:t>H</a:t>
                      </a:r>
                      <a:r>
                        <a:rPr lang="en-US" altLang="en-US" sz="1800" dirty="0"/>
                        <a:t> resistant bacilli 1 in 10</a:t>
                      </a:r>
                      <a:r>
                        <a:rPr lang="en-US" altLang="en-US" sz="1800" baseline="30000" dirty="0"/>
                        <a:t>6</a:t>
                      </a:r>
                      <a:r>
                        <a:rPr lang="en-US" altLang="en-US" sz="1800" dirty="0"/>
                        <a:t>, </a:t>
                      </a:r>
                      <a:r>
                        <a:rPr lang="en-US" altLang="en-US" sz="1800" b="1" dirty="0"/>
                        <a:t>R</a:t>
                      </a:r>
                      <a:r>
                        <a:rPr lang="en-US" altLang="en-US" sz="1800" dirty="0"/>
                        <a:t> 1 in 10</a:t>
                      </a:r>
                      <a:r>
                        <a:rPr lang="en-US" altLang="en-US" sz="1800" baseline="30000" dirty="0"/>
                        <a:t>8</a:t>
                      </a:r>
                      <a:r>
                        <a:rPr lang="en-US" altLang="en-US" sz="1800" dirty="0"/>
                        <a:t>, </a:t>
                      </a:r>
                      <a:r>
                        <a:rPr lang="en-US" altLang="en-US" sz="1800" b="1" dirty="0"/>
                        <a:t>HR</a:t>
                      </a:r>
                      <a:r>
                        <a:rPr lang="en-US" altLang="en-US" sz="1800" dirty="0"/>
                        <a:t> 1 in 10</a:t>
                      </a:r>
                      <a:r>
                        <a:rPr lang="en-US" altLang="en-US" sz="1800" baseline="30000" dirty="0"/>
                        <a:t>14</a:t>
                      </a:r>
                      <a:r>
                        <a:rPr lang="en-US" altLang="en-US" sz="1800" dirty="0"/>
                        <a:t>) </a:t>
                      </a:r>
                      <a:r>
                        <a:rPr lang="en-US" altLang="en-US" sz="2000" b="1" dirty="0"/>
                        <a:t>*</a:t>
                      </a:r>
                    </a:p>
                    <a:p>
                      <a:pPr marL="0" marR="0" lvl="0" indent="0" algn="l" defTabSz="914400" rtl="0" eaLnBrk="1" fontAlgn="base" latinLnBrk="0" hangingPunct="1">
                        <a:lnSpc>
                          <a:spcPct val="100000"/>
                        </a:lnSpc>
                        <a:spcBef>
                          <a:spcPts val="600"/>
                        </a:spcBef>
                        <a:spcAft>
                          <a:spcPct val="0"/>
                        </a:spcAft>
                        <a:buClrTx/>
                        <a:buSzTx/>
                        <a:buFontTx/>
                        <a:buChar char="•"/>
                        <a:tabLst/>
                      </a:pPr>
                      <a:endParaRPr kumimoji="0" lang="en-US" sz="1800" b="0" i="0" u="none" strike="noStrike" cap="none" normalizeH="0" baseline="0" dirty="0">
                        <a:ln>
                          <a:noFill/>
                        </a:ln>
                        <a:solidFill>
                          <a:schemeClr val="tx1"/>
                        </a:solidFill>
                        <a:effectLst/>
                        <a:latin typeface="+mn-lt"/>
                        <a:ea typeface="SimSun" pitchFamily="2" charset="-122"/>
                        <a:cs typeface="Times New Roman" pitchFamily="18" charset="0"/>
                      </a:endParaRPr>
                    </a:p>
                  </a:txBody>
                  <a:tcPr horzOverflow="overflow"/>
                </a:tc>
                <a:tc>
                  <a:txBody>
                    <a:bodyPr/>
                    <a:lstStyle/>
                    <a:p>
                      <a:pPr marL="228600" marR="0" lvl="0" indent="-228600" algn="l" defTabSz="914400" rtl="0" eaLnBrk="1" fontAlgn="base" latinLnBrk="0" hangingPunct="1">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Non-availability of certain drugs (stock-outs or delivery disruptions)</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Poor quality</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Poor storage conditions</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Wrong dosages or combination</a:t>
                      </a:r>
                      <a:endParaRPr kumimoji="0" lang="en-US" sz="1800" b="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228600" marR="0" lvl="0" indent="-228600" algn="l" defTabSz="914400" rtl="0" eaLnBrk="1" fontAlgn="base" latinLnBrk="0" hangingPunct="1">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Unsupervised treatment</a:t>
                      </a:r>
                    </a:p>
                    <a:p>
                      <a:pPr marL="228600" marR="0" lvl="0" indent="-228600" algn="l" defTabSz="914400" rtl="0" eaLnBrk="1" fontAlgn="base" latinLnBrk="0" hangingPunct="1">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Absence of guidelines or inappropriate guidelines</a:t>
                      </a:r>
                    </a:p>
                    <a:p>
                      <a:pPr marL="228600" marR="0" lvl="0" indent="-228600" algn="l" defTabSz="914400" rtl="0" eaLnBrk="1" fontAlgn="base" latinLnBrk="0" hangingPunct="1">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Non-compliance with guidelines</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Inadequate training of health staff</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No monitoring of treatment</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Poorly organized or funded TB control programmes</a:t>
                      </a:r>
                      <a:endParaRPr kumimoji="0" lang="en-US" sz="1800" b="0" u="none" strike="noStrike" kern="1200" cap="none" normalizeH="0" baseline="0" dirty="0">
                        <a:ln>
                          <a:noFill/>
                        </a:ln>
                        <a:solidFill>
                          <a:schemeClr val="tx1"/>
                        </a:solidFill>
                        <a:effectLst/>
                        <a:latin typeface="+mn-lt"/>
                        <a:ea typeface="+mn-ea"/>
                        <a:cs typeface="+mn-cs"/>
                      </a:endParaRPr>
                    </a:p>
                  </a:txBody>
                  <a:tcPr horzOverflow="overflow"/>
                </a:tc>
                <a:tc>
                  <a:txBody>
                    <a:bodyPr/>
                    <a:lstStyle/>
                    <a:p>
                      <a:pPr marL="228600" marR="0" lvl="0" indent="-228600" algn="l" defTabSz="914400" rtl="0" eaLnBrk="1" fontAlgn="base" latinLnBrk="0" hangingPunct="1">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Unobserved treatment</a:t>
                      </a:r>
                    </a:p>
                    <a:p>
                      <a:pPr marL="228600" marR="0" lvl="0" indent="-228600" algn="l" defTabSz="914400" rtl="0" eaLnBrk="1" fontAlgn="base" latinLnBrk="0" hangingPunct="1">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Poor adherence</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Lack of information</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Non-availability of free drugs</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Adverse drug reactions </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Social &amp; economic barriers</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Malabsorption</a:t>
                      </a:r>
                      <a:endParaRPr kumimoji="0" lang="en-US" sz="1800" b="0" u="none" strike="noStrike" kern="1200" cap="none" normalizeH="0" baseline="0" dirty="0">
                        <a:ln>
                          <a:noFill/>
                        </a:ln>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600"/>
                        </a:spcBef>
                        <a:spcAft>
                          <a:spcPct val="0"/>
                        </a:spcAft>
                        <a:buClrTx/>
                        <a:buSzTx/>
                        <a:buFontTx/>
                        <a:buChar char="•"/>
                        <a:tabLst/>
                      </a:pPr>
                      <a:r>
                        <a:rPr kumimoji="0" lang="en-GB" sz="1800" b="0" u="none" strike="noStrike" kern="1200" cap="none" normalizeH="0" baseline="0" dirty="0">
                          <a:ln>
                            <a:noFill/>
                          </a:ln>
                          <a:solidFill>
                            <a:schemeClr val="tx1"/>
                          </a:solidFill>
                          <a:effectLst/>
                          <a:latin typeface="+mn-lt"/>
                          <a:ea typeface="+mn-ea"/>
                          <a:cs typeface="+mn-cs"/>
                        </a:rPr>
                        <a:t>Substance abuse disorders</a:t>
                      </a:r>
                    </a:p>
                  </a:txBody>
                  <a:tcPr horzOverflow="overflow"/>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426964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Definitions</a:t>
            </a:r>
            <a:endParaRPr dirty="0">
              <a:solidFill>
                <a:schemeClr val="bg1"/>
              </a:solidFill>
            </a:endParaRPr>
          </a:p>
        </p:txBody>
      </p:sp>
      <p:sp>
        <p:nvSpPr>
          <p:cNvPr id="153" name="Google Shape;153;p9"/>
          <p:cNvSpPr txBox="1">
            <a:spLocks noGrp="1"/>
          </p:cNvSpPr>
          <p:nvPr>
            <p:ph idx="1"/>
          </p:nvPr>
        </p:nvSpPr>
        <p:spPr>
          <a:xfrm>
            <a:off x="222069" y="1368424"/>
            <a:ext cx="11756569" cy="5217906"/>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SzPts val="2400"/>
              <a:buChar char="•"/>
            </a:pPr>
            <a:r>
              <a:rPr lang="en-US" sz="2400" b="1">
                <a:latin typeface="Calibri"/>
                <a:ea typeface="Calibri"/>
                <a:cs typeface="Calibri"/>
                <a:sym typeface="Calibri"/>
              </a:rPr>
              <a:t>Multidrug-resistant TB (MDR-TB). </a:t>
            </a:r>
            <a:r>
              <a:rPr lang="en-US" sz="2400">
                <a:latin typeface="Calibri"/>
                <a:ea typeface="Calibri"/>
                <a:cs typeface="Calibri"/>
                <a:sym typeface="Calibri"/>
              </a:rPr>
              <a:t>A TB patient, whose biological specimen is resistant to both H and R with or without resistance to other first-line anti-TB drugs. MDR-TB patients may have additional resistance to any/all FQ or any other anti-TB drug.</a:t>
            </a:r>
            <a:endParaRPr/>
          </a:p>
          <a:p>
            <a:pPr marL="228600" lvl="0" indent="-228600" algn="just" rtl="0">
              <a:lnSpc>
                <a:spcPct val="100000"/>
              </a:lnSpc>
              <a:spcBef>
                <a:spcPts val="2400"/>
              </a:spcBef>
              <a:spcAft>
                <a:spcPts val="0"/>
              </a:spcAft>
              <a:buSzPts val="2400"/>
              <a:buChar char="•"/>
            </a:pPr>
            <a:r>
              <a:rPr lang="en-US" sz="2400" b="1">
                <a:latin typeface="Calibri"/>
                <a:ea typeface="Calibri"/>
                <a:cs typeface="Calibri"/>
                <a:sym typeface="Calibri"/>
              </a:rPr>
              <a:t>Pre-extensively drug resistant TB (Pre-XDR-TB).</a:t>
            </a:r>
            <a:r>
              <a:rPr lang="en-US" sz="2400">
                <a:latin typeface="Calibri"/>
                <a:ea typeface="Calibri"/>
                <a:cs typeface="Calibri"/>
                <a:sym typeface="Calibri"/>
              </a:rPr>
              <a:t> TB caused by </a:t>
            </a:r>
            <a:r>
              <a:rPr lang="en-US" sz="2400" i="1">
                <a:latin typeface="Calibri"/>
                <a:ea typeface="Calibri"/>
                <a:cs typeface="Calibri"/>
                <a:sym typeface="Calibri"/>
              </a:rPr>
              <a:t>Mycobacterium tuberculosis</a:t>
            </a:r>
            <a:r>
              <a:rPr lang="en-US" sz="2400">
                <a:latin typeface="Calibri"/>
                <a:ea typeface="Calibri"/>
                <a:cs typeface="Calibri"/>
                <a:sym typeface="Calibri"/>
              </a:rPr>
              <a:t> strains that fulfil the definition of MDR/RR-TB and are also resistant to any fluoroquinolone.</a:t>
            </a:r>
            <a:endParaRPr sz="2400" strike="sngStrike">
              <a:latin typeface="Calibri"/>
              <a:ea typeface="Calibri"/>
              <a:cs typeface="Calibri"/>
              <a:sym typeface="Calibri"/>
            </a:endParaRPr>
          </a:p>
          <a:p>
            <a:pPr marL="228600" marR="0" lvl="0" indent="-228600" algn="just" rtl="0">
              <a:lnSpc>
                <a:spcPct val="100000"/>
              </a:lnSpc>
              <a:spcBef>
                <a:spcPts val="2400"/>
              </a:spcBef>
              <a:spcAft>
                <a:spcPts val="0"/>
              </a:spcAft>
              <a:buSzPts val="2400"/>
              <a:buChar char="•"/>
            </a:pPr>
            <a:r>
              <a:rPr lang="en-US" sz="2400" b="1">
                <a:latin typeface="Calibri"/>
                <a:ea typeface="Calibri"/>
                <a:cs typeface="Calibri"/>
                <a:sym typeface="Calibri"/>
              </a:rPr>
              <a:t>Extensively drug resistant TB (XDR-TB).</a:t>
            </a:r>
            <a:r>
              <a:rPr lang="en-US" sz="2400">
                <a:latin typeface="Calibri"/>
                <a:ea typeface="Calibri"/>
                <a:cs typeface="Calibri"/>
                <a:sym typeface="Calibri"/>
              </a:rPr>
              <a:t> TB caused by </a:t>
            </a:r>
            <a:r>
              <a:rPr lang="en-US" sz="2400" i="1">
                <a:latin typeface="Calibri"/>
                <a:ea typeface="Calibri"/>
                <a:cs typeface="Calibri"/>
                <a:sym typeface="Calibri"/>
              </a:rPr>
              <a:t>Mycobacterium tuberculosis</a:t>
            </a:r>
            <a:r>
              <a:rPr lang="en-US" sz="2400">
                <a:latin typeface="Calibri"/>
                <a:ea typeface="Calibri"/>
                <a:cs typeface="Calibri"/>
                <a:sym typeface="Calibri"/>
              </a:rPr>
              <a:t> strains that fulfil the definition of MDR/RR-TB and are also resistant to any fluoroquinolone (levofloxacin or moxifloxacin) and at least one additional Group A drug (presently to either bedaquiline or linezolid [or both])</a:t>
            </a:r>
            <a:r>
              <a:rPr lang="en-US" sz="2400" i="1">
                <a:latin typeface="Calibri"/>
                <a:ea typeface="Calibri"/>
                <a:cs typeface="Calibri"/>
                <a:sym typeface="Calibri"/>
              </a:rPr>
              <a:t>.</a:t>
            </a:r>
            <a:endParaRPr sz="2400">
              <a:latin typeface="Calibri"/>
              <a:ea typeface="Calibri"/>
              <a:cs typeface="Calibri"/>
              <a:sym typeface="Calibri"/>
            </a:endParaRPr>
          </a:p>
        </p:txBody>
      </p:sp>
      <p:sp>
        <p:nvSpPr>
          <p:cNvPr id="154" name="Google Shape;154;p9"/>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5" name="Google Shape;175;p13"/>
          <p:cNvSpPr txBox="1">
            <a:spLocks noGrp="1"/>
          </p:cNvSpPr>
          <p:nvPr>
            <p:ph type="title"/>
          </p:nvPr>
        </p:nvSpPr>
        <p:spPr>
          <a:xfrm>
            <a:off x="120471" y="136525"/>
            <a:ext cx="1195106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Patient turnaround time (</a:t>
            </a:r>
            <a:r>
              <a:rPr lang="en-US" dirty="0">
                <a:solidFill>
                  <a:schemeClr val="bg1"/>
                </a:solidFill>
                <a:hlinkClick r:id="rId3" action="ppaction://hlinksldjump">
                  <a:extLst>
                    <a:ext uri="{A12FA001-AC4F-418D-AE19-62706E023703}">
                      <ahyp:hlinkClr xmlns:ahyp="http://schemas.microsoft.com/office/drawing/2018/hyperlinkcolor" val="tx"/>
                    </a:ext>
                  </a:extLst>
                </a:hlinkClick>
              </a:rPr>
              <a:t>P-TAT</a:t>
            </a:r>
            <a:r>
              <a:rPr lang="en-US" dirty="0">
                <a:solidFill>
                  <a:schemeClr val="bg1"/>
                </a:solidFill>
              </a:rPr>
              <a:t>)</a:t>
            </a:r>
            <a:endParaRPr dirty="0">
              <a:solidFill>
                <a:schemeClr val="bg1"/>
              </a:solidFill>
            </a:endParaRPr>
          </a:p>
        </p:txBody>
      </p:sp>
      <p:sp>
        <p:nvSpPr>
          <p:cNvPr id="173" name="Google Shape;173;p13"/>
          <p:cNvSpPr txBox="1">
            <a:spLocks noGrp="1"/>
          </p:cNvSpPr>
          <p:nvPr>
            <p:ph idx="1"/>
          </p:nvPr>
        </p:nvSpPr>
        <p:spPr>
          <a:xfrm>
            <a:off x="120467" y="1388169"/>
            <a:ext cx="11951060" cy="4862559"/>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SzPts val="2200"/>
              <a:buNone/>
            </a:pPr>
            <a:r>
              <a:rPr lang="en-US" sz="2200"/>
              <a:t>The DTO, MO-TU and the Senior DR-TB TB-HIV supervisor need to ensure that the patient turn-around time (P-TAT) from diagnosis, PTE to treatment initiation relative to the laboratory technology used should be well within the minimum acceptable timeline and monitored intensively.</a:t>
            </a:r>
            <a:endParaRPr/>
          </a:p>
        </p:txBody>
      </p:sp>
      <p:sp>
        <p:nvSpPr>
          <p:cNvPr id="174" name="Google Shape;174;p13"/>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126</a:t>
            </a:fld>
            <a:endParaRPr/>
          </a:p>
        </p:txBody>
      </p:sp>
      <p:graphicFrame>
        <p:nvGraphicFramePr>
          <p:cNvPr id="176" name="Google Shape;176;p13"/>
          <p:cNvGraphicFramePr/>
          <p:nvPr/>
        </p:nvGraphicFramePr>
        <p:xfrm>
          <a:off x="120472" y="2311400"/>
          <a:ext cx="11951075" cy="4304441"/>
        </p:xfrm>
        <a:graphic>
          <a:graphicData uri="http://schemas.openxmlformats.org/drawingml/2006/table">
            <a:tbl>
              <a:tblPr firstRow="1" bandRow="1">
                <a:noFill/>
              </a:tblPr>
              <a:tblGrid>
                <a:gridCol w="1735025">
                  <a:extLst>
                    <a:ext uri="{9D8B030D-6E8A-4147-A177-3AD203B41FA5}">
                      <a16:colId xmlns:a16="http://schemas.microsoft.com/office/drawing/2014/main" val="20000"/>
                    </a:ext>
                  </a:extLst>
                </a:gridCol>
                <a:gridCol w="2996575">
                  <a:extLst>
                    <a:ext uri="{9D8B030D-6E8A-4147-A177-3AD203B41FA5}">
                      <a16:colId xmlns:a16="http://schemas.microsoft.com/office/drawing/2014/main" val="20001"/>
                    </a:ext>
                  </a:extLst>
                </a:gridCol>
                <a:gridCol w="3287900">
                  <a:extLst>
                    <a:ext uri="{9D8B030D-6E8A-4147-A177-3AD203B41FA5}">
                      <a16:colId xmlns:a16="http://schemas.microsoft.com/office/drawing/2014/main" val="20002"/>
                    </a:ext>
                  </a:extLst>
                </a:gridCol>
                <a:gridCol w="1969975">
                  <a:extLst>
                    <a:ext uri="{9D8B030D-6E8A-4147-A177-3AD203B41FA5}">
                      <a16:colId xmlns:a16="http://schemas.microsoft.com/office/drawing/2014/main" val="20003"/>
                    </a:ext>
                  </a:extLst>
                </a:gridCol>
                <a:gridCol w="1961600">
                  <a:extLst>
                    <a:ext uri="{9D8B030D-6E8A-4147-A177-3AD203B41FA5}">
                      <a16:colId xmlns:a16="http://schemas.microsoft.com/office/drawing/2014/main" val="20004"/>
                    </a:ext>
                  </a:extLst>
                </a:gridCol>
              </a:tblGrid>
              <a:tr h="537175">
                <a:tc>
                  <a:txBody>
                    <a:bodyPr/>
                    <a:lstStyle/>
                    <a:p>
                      <a:pPr marL="0" marR="0" lvl="0" indent="0" algn="ctr" rtl="0">
                        <a:lnSpc>
                          <a:spcPct val="107000"/>
                        </a:lnSpc>
                        <a:spcBef>
                          <a:spcPts val="0"/>
                        </a:spcBef>
                        <a:spcAft>
                          <a:spcPts val="0"/>
                        </a:spcAft>
                        <a:buNone/>
                      </a:pPr>
                      <a:r>
                        <a:rPr lang="en-US" sz="1800" b="1" u="none" strike="noStrike" cap="none"/>
                        <a:t>Technology</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1" u="none" strike="noStrike" cap="none"/>
                        <a:t>Pre Lab TAT in Days*</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Clr>
                          <a:schemeClr val="dk1"/>
                        </a:buClr>
                        <a:buSzPts val="1800"/>
                        <a:buFont typeface="Calibri"/>
                        <a:buNone/>
                      </a:pPr>
                      <a:r>
                        <a:rPr lang="en-US" sz="1800" b="1" u="none" strike="noStrike" cap="none"/>
                        <a:t>Lab TAT in Days**</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1" u="none" strike="noStrike" cap="none"/>
                        <a:t>Post Lab TAT in Days</a:t>
                      </a:r>
                      <a:r>
                        <a:rPr lang="en-US" sz="1800" b="0" u="none" strike="noStrike" cap="none">
                          <a:latin typeface="Calibri"/>
                          <a:ea typeface="Calibri"/>
                          <a:cs typeface="Calibri"/>
                          <a:sym typeface="Calibri"/>
                        </a:rPr>
                        <a:t>***</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1" u="none" strike="noStrike" cap="none"/>
                        <a:t>Total Patient TAT in Days</a:t>
                      </a:r>
                      <a:endParaRPr sz="1800" b="1"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r h="262500">
                <a:tc>
                  <a:txBody>
                    <a:bodyPr/>
                    <a:lstStyle/>
                    <a:p>
                      <a:pPr marL="0" marR="0" lvl="0" indent="0" algn="l" rtl="0">
                        <a:lnSpc>
                          <a:spcPct val="107000"/>
                        </a:lnSpc>
                        <a:spcBef>
                          <a:spcPts val="0"/>
                        </a:spcBef>
                        <a:spcAft>
                          <a:spcPts val="0"/>
                        </a:spcAft>
                        <a:buNone/>
                      </a:pPr>
                      <a:r>
                        <a:rPr lang="en-US" sz="1800" b="1" u="none" strike="noStrike" cap="none"/>
                        <a:t>NAAT</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1-2</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1-2</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2-3</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4-7</a:t>
                      </a:r>
                      <a:endParaRPr sz="18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262500">
                <a:tc>
                  <a:txBody>
                    <a:bodyPr/>
                    <a:lstStyle/>
                    <a:p>
                      <a:pPr marL="0" marR="0" lvl="0" indent="0" algn="l" rtl="0">
                        <a:lnSpc>
                          <a:spcPct val="107000"/>
                        </a:lnSpc>
                        <a:spcBef>
                          <a:spcPts val="0"/>
                        </a:spcBef>
                        <a:spcAft>
                          <a:spcPts val="0"/>
                        </a:spcAft>
                        <a:buNone/>
                      </a:pPr>
                      <a:r>
                        <a:rPr lang="en-US" sz="1800" b="1" u="none" strike="noStrike" cap="none"/>
                        <a:t>LPA</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1-3</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2-3</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2-3</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5-9</a:t>
                      </a:r>
                      <a:endParaRPr sz="18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537175">
                <a:tc>
                  <a:txBody>
                    <a:bodyPr/>
                    <a:lstStyle/>
                    <a:p>
                      <a:pPr marL="0" marR="0" lvl="0" indent="0" algn="l" rtl="0">
                        <a:lnSpc>
                          <a:spcPct val="107000"/>
                        </a:lnSpc>
                        <a:spcBef>
                          <a:spcPts val="0"/>
                        </a:spcBef>
                        <a:spcAft>
                          <a:spcPts val="0"/>
                        </a:spcAft>
                        <a:buNone/>
                      </a:pPr>
                      <a:r>
                        <a:rPr lang="en-US" sz="1800" b="1" u="none" strike="noStrike" cap="none"/>
                        <a:t>LC DST</a:t>
                      </a:r>
                      <a:r>
                        <a:rPr lang="en-US" sz="1800" b="1" u="none" strike="noStrike" cap="none" baseline="30000"/>
                        <a:t>#</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NA</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Time till LPA testing – 5-7 days +</a:t>
                      </a:r>
                      <a:endParaRPr/>
                    </a:p>
                    <a:p>
                      <a:pPr marL="0" marR="0" lvl="0" indent="0" algn="ctr" rtl="0">
                        <a:lnSpc>
                          <a:spcPct val="107000"/>
                        </a:lnSpc>
                        <a:spcBef>
                          <a:spcPts val="0"/>
                        </a:spcBef>
                        <a:spcAft>
                          <a:spcPts val="0"/>
                        </a:spcAft>
                        <a:buNone/>
                      </a:pPr>
                      <a:r>
                        <a:rPr lang="en-US" sz="1800" b="0" u="none" strike="noStrike" cap="none" baseline="30000"/>
                        <a:t>@</a:t>
                      </a:r>
                      <a:r>
                        <a:rPr lang="en-US" sz="1800" b="0" u="none" strike="noStrike" cap="none"/>
                        <a:t>22 – 48 ( in most cases 30 days)</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2-3</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29-58 ( in most cases 40 days)</a:t>
                      </a:r>
                      <a:endParaRPr sz="18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558675">
                <a:tc>
                  <a:txBody>
                    <a:bodyPr/>
                    <a:lstStyle/>
                    <a:p>
                      <a:pPr marL="0" marR="0" lvl="0" indent="0" algn="l" rtl="0">
                        <a:lnSpc>
                          <a:spcPct val="107000"/>
                        </a:lnSpc>
                        <a:spcBef>
                          <a:spcPts val="0"/>
                        </a:spcBef>
                        <a:spcAft>
                          <a:spcPts val="0"/>
                        </a:spcAft>
                        <a:buNone/>
                      </a:pPr>
                      <a:r>
                        <a:rPr lang="en-US" sz="1800" b="1" u="none" strike="noStrike" cap="none"/>
                        <a:t>LC  for follow up</a:t>
                      </a:r>
                      <a:endParaRPr sz="1800" b="1"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2-3 days (for tracing patient and collecting specimen)</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8-42</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1-2</a:t>
                      </a:r>
                      <a:endParaRPr sz="1800" b="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800" b="0" u="none" strike="noStrike" cap="none"/>
                        <a:t>11-45</a:t>
                      </a:r>
                      <a:endParaRPr sz="1800" b="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2021550">
                <a:tc gridSpan="5">
                  <a:txBody>
                    <a:bodyPr/>
                    <a:lstStyle/>
                    <a:p>
                      <a:pPr marL="0" marR="0" lvl="0" indent="0" algn="l" rtl="0">
                        <a:lnSpc>
                          <a:spcPct val="107000"/>
                        </a:lnSpc>
                        <a:spcBef>
                          <a:spcPts val="0"/>
                        </a:spcBef>
                        <a:spcAft>
                          <a:spcPts val="0"/>
                        </a:spcAft>
                        <a:buNone/>
                      </a:pPr>
                      <a:r>
                        <a:rPr lang="en-US" sz="1400" b="0" u="none" strike="noStrike" cap="none" dirty="0">
                          <a:latin typeface="Calibri"/>
                          <a:ea typeface="Calibri"/>
                          <a:cs typeface="Calibri"/>
                          <a:sym typeface="Calibri"/>
                        </a:rPr>
                        <a:t>* Pre lab TAT for NAAT includes time from patient identification, counselling, collection and transport of 2 specimens to NAAT facility. Pre lab TAT for LPA &amp; LC-DST includes time from collection to NAAT and further transport of second specimen to C&amp;DST labs.</a:t>
                      </a:r>
                      <a:endParaRPr dirty="0"/>
                    </a:p>
                    <a:p>
                      <a:pPr marL="0" marR="0" lvl="0" indent="0" algn="l" rtl="0">
                        <a:lnSpc>
                          <a:spcPct val="107000"/>
                        </a:lnSpc>
                        <a:spcBef>
                          <a:spcPts val="0"/>
                        </a:spcBef>
                        <a:spcAft>
                          <a:spcPts val="0"/>
                        </a:spcAft>
                        <a:buNone/>
                      </a:pPr>
                      <a:r>
                        <a:rPr lang="en-US" sz="1400" b="0" u="none" strike="noStrike" cap="none" dirty="0">
                          <a:latin typeface="Calibri"/>
                          <a:ea typeface="Calibri"/>
                          <a:cs typeface="Calibri"/>
                          <a:sym typeface="Calibri"/>
                        </a:rPr>
                        <a:t>** Lab TAT includes the time from specimen receipt to results by technology.</a:t>
                      </a:r>
                      <a:endParaRPr dirty="0"/>
                    </a:p>
                    <a:p>
                      <a:pPr marL="0" marR="0" lvl="0" indent="0" algn="l" rtl="0">
                        <a:lnSpc>
                          <a:spcPct val="107000"/>
                        </a:lnSpc>
                        <a:spcBef>
                          <a:spcPts val="0"/>
                        </a:spcBef>
                        <a:spcAft>
                          <a:spcPts val="0"/>
                        </a:spcAft>
                        <a:buNone/>
                      </a:pPr>
                      <a:r>
                        <a:rPr lang="en-US" sz="1400" b="0" u="none" strike="noStrike" cap="none" dirty="0">
                          <a:latin typeface="Calibri"/>
                          <a:ea typeface="Calibri"/>
                          <a:cs typeface="Calibri"/>
                          <a:sym typeface="Calibri"/>
                        </a:rPr>
                        <a:t>***Post lab TAT included time from accessing test results, pre-treatment evaluation to treatment initiation.</a:t>
                      </a:r>
                      <a:endParaRPr dirty="0"/>
                    </a:p>
                    <a:p>
                      <a:pPr marL="0" marR="0" lvl="0" indent="0" algn="l" rtl="0">
                        <a:lnSpc>
                          <a:spcPct val="107000"/>
                        </a:lnSpc>
                        <a:spcBef>
                          <a:spcPts val="0"/>
                        </a:spcBef>
                        <a:spcAft>
                          <a:spcPts val="0"/>
                        </a:spcAft>
                        <a:buNone/>
                      </a:pPr>
                      <a:r>
                        <a:rPr lang="en-US" sz="1400" b="0" u="none" strike="noStrike" cap="none" dirty="0">
                          <a:latin typeface="Calibri"/>
                          <a:ea typeface="Calibri"/>
                          <a:cs typeface="Calibri"/>
                          <a:sym typeface="Calibri"/>
                        </a:rPr>
                        <a:t># For Z DST additional 7 days will be needed.</a:t>
                      </a:r>
                      <a:endParaRPr dirty="0"/>
                    </a:p>
                    <a:p>
                      <a:pPr marL="0" marR="0" lvl="0" indent="0" algn="l" rtl="0">
                        <a:lnSpc>
                          <a:spcPct val="107000"/>
                        </a:lnSpc>
                        <a:spcBef>
                          <a:spcPts val="0"/>
                        </a:spcBef>
                        <a:spcAft>
                          <a:spcPts val="0"/>
                        </a:spcAft>
                        <a:buNone/>
                      </a:pPr>
                      <a:r>
                        <a:rPr lang="en-US" sz="1400" b="0" u="none" strike="noStrike" cap="none" dirty="0">
                          <a:latin typeface="Calibri"/>
                          <a:ea typeface="Calibri"/>
                          <a:cs typeface="Calibri"/>
                          <a:sym typeface="Calibri"/>
                        </a:rPr>
                        <a:t>@ Includes culture and growth days for DST set up.</a:t>
                      </a:r>
                      <a:endParaRPr dirty="0"/>
                    </a:p>
                    <a:p>
                      <a:pPr marL="0" marR="0" lvl="0" indent="0" algn="l" rtl="0">
                        <a:lnSpc>
                          <a:spcPct val="107000"/>
                        </a:lnSpc>
                        <a:spcBef>
                          <a:spcPts val="0"/>
                        </a:spcBef>
                        <a:spcAft>
                          <a:spcPts val="0"/>
                        </a:spcAft>
                        <a:buNone/>
                      </a:pPr>
                      <a:r>
                        <a:rPr lang="en-US" sz="1400" b="0" u="none" strike="noStrike" cap="none" dirty="0">
                          <a:latin typeface="Calibri"/>
                          <a:ea typeface="Calibri"/>
                          <a:cs typeface="Calibri"/>
                          <a:sym typeface="Calibri"/>
                        </a:rPr>
                        <a:t>Fresh samples are collected from the patient and transported for follow-up on liquid culture.</a:t>
                      </a:r>
                      <a:endParaRPr sz="1400" b="1" u="none" strike="noStrike" cap="none" dirty="0">
                        <a:latin typeface="Calibri"/>
                        <a:ea typeface="Calibri"/>
                        <a:cs typeface="Calibri"/>
                        <a:sym typeface="Calibri"/>
                      </a:endParaRPr>
                    </a:p>
                  </a:txBody>
                  <a:tcPr marL="68575" marR="6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09B7C-258D-4395-96EC-9B83DB068EA0}"/>
              </a:ext>
            </a:extLst>
          </p:cNvPr>
          <p:cNvSpPr>
            <a:spLocks noGrp="1"/>
          </p:cNvSpPr>
          <p:nvPr>
            <p:ph type="title"/>
          </p:nvPr>
        </p:nvSpPr>
        <p:spPr/>
        <p:txBody>
          <a:bodyPr/>
          <a:lstStyle/>
          <a:p>
            <a:r>
              <a:rPr lang="en-US" dirty="0"/>
              <a:t>Shorter oral Bedaquiline-containing MDR/RR-TB regimen</a:t>
            </a:r>
          </a:p>
        </p:txBody>
      </p:sp>
      <p:sp>
        <p:nvSpPr>
          <p:cNvPr id="4" name="Slide Number Placeholder 3">
            <a:extLst>
              <a:ext uri="{FF2B5EF4-FFF2-40B4-BE49-F238E27FC236}">
                <a16:creationId xmlns:a16="http://schemas.microsoft.com/office/drawing/2014/main" id="{4EA59F01-2940-49EC-84AC-9A277303F21E}"/>
              </a:ext>
            </a:extLst>
          </p:cNvPr>
          <p:cNvSpPr>
            <a:spLocks noGrp="1"/>
          </p:cNvSpPr>
          <p:nvPr>
            <p:ph type="sldNum" sz="quarter" idx="12"/>
          </p:nvPr>
        </p:nvSpPr>
        <p:spPr/>
        <p:txBody>
          <a:bodyPr/>
          <a:lstStyle/>
          <a:p>
            <a:fld id="{75AC1699-3BB0-4517-B6F1-ADF4FFD4CCE6}" type="slidenum">
              <a:rPr lang="en-US" smtClean="0"/>
              <a:t>127</a:t>
            </a:fld>
            <a:endParaRPr lang="en-US"/>
          </a:p>
        </p:txBody>
      </p:sp>
    </p:spTree>
    <p:extLst>
      <p:ext uri="{BB962C8B-B14F-4D97-AF65-F5344CB8AC3E}">
        <p14:creationId xmlns:p14="http://schemas.microsoft.com/office/powerpoint/2010/main" val="17910108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49A9-086E-490E-804F-AF6195158AC7}"/>
              </a:ext>
            </a:extLst>
          </p:cNvPr>
          <p:cNvSpPr>
            <a:spLocks noGrp="1"/>
          </p:cNvSpPr>
          <p:nvPr>
            <p:ph type="title"/>
          </p:nvPr>
        </p:nvSpPr>
        <p:spPr>
          <a:xfrm>
            <a:off x="1097280" y="286603"/>
            <a:ext cx="10058400" cy="1100963"/>
          </a:xfrm>
          <a:solidFill>
            <a:srgbClr val="002060"/>
          </a:solidFill>
        </p:spPr>
        <p:txBody>
          <a:bodyPr anchor="ctr"/>
          <a:lstStyle/>
          <a:p>
            <a:pPr algn="ctr"/>
            <a:r>
              <a:rPr lang="en-US" dirty="0">
                <a:solidFill>
                  <a:schemeClr val="bg1"/>
                </a:solidFill>
              </a:rPr>
              <a:t>Eligibility – inclusion criteria</a:t>
            </a:r>
          </a:p>
        </p:txBody>
      </p:sp>
      <p:sp>
        <p:nvSpPr>
          <p:cNvPr id="7" name="Text Placeholder 6">
            <a:extLst>
              <a:ext uri="{FF2B5EF4-FFF2-40B4-BE49-F238E27FC236}">
                <a16:creationId xmlns:a16="http://schemas.microsoft.com/office/drawing/2014/main" id="{5D68115A-8CD0-45CB-9537-C4DE8E52CB82}"/>
              </a:ext>
            </a:extLst>
          </p:cNvPr>
          <p:cNvSpPr>
            <a:spLocks noGrp="1"/>
          </p:cNvSpPr>
          <p:nvPr>
            <p:ph type="body" idx="1"/>
          </p:nvPr>
        </p:nvSpPr>
        <p:spPr>
          <a:xfrm>
            <a:off x="222070" y="1387566"/>
            <a:ext cx="3387405" cy="1268548"/>
          </a:xfrm>
        </p:spPr>
        <p:txBody>
          <a:bodyPr/>
          <a:lstStyle/>
          <a:p>
            <a:r>
              <a:rPr lang="en-US" dirty="0"/>
              <a:t>1. DST based inclusion criteria</a:t>
            </a:r>
          </a:p>
        </p:txBody>
      </p:sp>
      <p:sp>
        <p:nvSpPr>
          <p:cNvPr id="8" name="Content Placeholder 7">
            <a:extLst>
              <a:ext uri="{FF2B5EF4-FFF2-40B4-BE49-F238E27FC236}">
                <a16:creationId xmlns:a16="http://schemas.microsoft.com/office/drawing/2014/main" id="{1F2E2CD9-49CD-4EB7-B426-DCD7E1B61E16}"/>
              </a:ext>
            </a:extLst>
          </p:cNvPr>
          <p:cNvSpPr>
            <a:spLocks noGrp="1"/>
          </p:cNvSpPr>
          <p:nvPr>
            <p:ph sz="half" idx="2"/>
          </p:nvPr>
        </p:nvSpPr>
        <p:spPr>
          <a:xfrm>
            <a:off x="222071" y="2345011"/>
            <a:ext cx="3387404" cy="4244475"/>
          </a:xfrm>
        </p:spPr>
        <p:txBody>
          <a:bodyPr>
            <a:noAutofit/>
          </a:bodyPr>
          <a:lstStyle/>
          <a:p>
            <a:pPr algn="just">
              <a:lnSpc>
                <a:spcPct val="100000"/>
              </a:lnSpc>
              <a:spcBef>
                <a:spcPts val="1200"/>
              </a:spcBef>
              <a:spcAft>
                <a:spcPts val="1200"/>
              </a:spcAft>
            </a:pPr>
            <a:r>
              <a:rPr lang="en-US" sz="2200" dirty="0">
                <a:latin typeface="Calibri" panose="020F0502020204030204" pitchFamily="34" charset="0"/>
                <a:cs typeface="Calibri" panose="020F0502020204030204" pitchFamily="34" charset="0"/>
              </a:rPr>
              <a:t>Rifampicin resistance detected/inferred</a:t>
            </a:r>
          </a:p>
          <a:p>
            <a:pPr algn="just">
              <a:lnSpc>
                <a:spcPct val="100000"/>
              </a:lnSpc>
              <a:spcBef>
                <a:spcPts val="1200"/>
              </a:spcBef>
              <a:spcAft>
                <a:spcPts val="1200"/>
              </a:spcAft>
            </a:pPr>
            <a:r>
              <a:rPr lang="en-US" sz="2200" dirty="0">
                <a:latin typeface="Calibri" panose="020F0502020204030204" pitchFamily="34" charset="0"/>
                <a:cs typeface="Calibri" panose="020F0502020204030204" pitchFamily="34" charset="0"/>
              </a:rPr>
              <a:t>MDR/RR-TB with H resistance detected/inferred based on </a:t>
            </a:r>
            <a:r>
              <a:rPr lang="en-US" sz="2200" dirty="0" err="1">
                <a:latin typeface="Calibri" panose="020F0502020204030204" pitchFamily="34" charset="0"/>
                <a:cs typeface="Calibri" panose="020F0502020204030204" pitchFamily="34" charset="0"/>
              </a:rPr>
              <a:t>InhA</a:t>
            </a:r>
            <a:r>
              <a:rPr lang="en-US" sz="2200" dirty="0">
                <a:latin typeface="Calibri" panose="020F0502020204030204" pitchFamily="34" charset="0"/>
                <a:cs typeface="Calibri" panose="020F0502020204030204" pitchFamily="34" charset="0"/>
              </a:rPr>
              <a:t> mutation only or based on </a:t>
            </a:r>
            <a:r>
              <a:rPr lang="en-US" sz="2200" dirty="0" err="1">
                <a:latin typeface="Calibri" panose="020F0502020204030204" pitchFamily="34" charset="0"/>
                <a:cs typeface="Calibri" panose="020F0502020204030204" pitchFamily="34" charset="0"/>
              </a:rPr>
              <a:t>KatG</a:t>
            </a:r>
            <a:r>
              <a:rPr lang="en-US" sz="2200" dirty="0">
                <a:latin typeface="Calibri" panose="020F0502020204030204" pitchFamily="34" charset="0"/>
                <a:cs typeface="Calibri" panose="020F0502020204030204" pitchFamily="34" charset="0"/>
              </a:rPr>
              <a:t> mutation only </a:t>
            </a:r>
            <a:r>
              <a:rPr lang="en-US" sz="2200" b="1" i="1" dirty="0">
                <a:latin typeface="Calibri" panose="020F0502020204030204" pitchFamily="34" charset="0"/>
                <a:cs typeface="Calibri" panose="020F0502020204030204" pitchFamily="34" charset="0"/>
              </a:rPr>
              <a:t>(not both)</a:t>
            </a:r>
          </a:p>
          <a:p>
            <a:pPr algn="just">
              <a:lnSpc>
                <a:spcPct val="100000"/>
              </a:lnSpc>
              <a:spcBef>
                <a:spcPts val="1200"/>
              </a:spcBef>
              <a:spcAft>
                <a:spcPts val="1200"/>
              </a:spcAft>
            </a:pPr>
            <a:r>
              <a:rPr lang="en-US" sz="2200" dirty="0">
                <a:latin typeface="Calibri" panose="020F0502020204030204" pitchFamily="34" charset="0"/>
                <a:cs typeface="Calibri" panose="020F0502020204030204" pitchFamily="34" charset="0"/>
              </a:rPr>
              <a:t>MDR/RR-TB with </a:t>
            </a:r>
            <a:r>
              <a:rPr lang="en-GB" sz="2200" b="1" i="1" dirty="0">
                <a:latin typeface="Calibri" panose="020F0502020204030204" pitchFamily="34" charset="0"/>
                <a:cs typeface="Calibri" panose="020F0502020204030204" pitchFamily="34" charset="0"/>
              </a:rPr>
              <a:t>FQ resistance not detected</a:t>
            </a:r>
            <a:endParaRPr lang="en-US" sz="2200" b="1" i="1" dirty="0">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84F403CE-1D0A-4C42-81CC-B752E4544107}"/>
              </a:ext>
            </a:extLst>
          </p:cNvPr>
          <p:cNvSpPr>
            <a:spLocks noGrp="1"/>
          </p:cNvSpPr>
          <p:nvPr>
            <p:ph type="body" sz="quarter" idx="3"/>
          </p:nvPr>
        </p:nvSpPr>
        <p:spPr>
          <a:xfrm>
            <a:off x="4076304" y="1387567"/>
            <a:ext cx="7869813" cy="1100962"/>
          </a:xfrm>
        </p:spPr>
        <p:txBody>
          <a:bodyPr/>
          <a:lstStyle/>
          <a:p>
            <a:r>
              <a:rPr lang="en-US" dirty="0"/>
              <a:t>2. Other inclusion criteria</a:t>
            </a:r>
          </a:p>
        </p:txBody>
      </p:sp>
      <p:sp>
        <p:nvSpPr>
          <p:cNvPr id="10" name="Content Placeholder 9">
            <a:extLst>
              <a:ext uri="{FF2B5EF4-FFF2-40B4-BE49-F238E27FC236}">
                <a16:creationId xmlns:a16="http://schemas.microsoft.com/office/drawing/2014/main" id="{9610596F-3D61-48B5-A97A-9320421A5CCD}"/>
              </a:ext>
            </a:extLst>
          </p:cNvPr>
          <p:cNvSpPr>
            <a:spLocks noGrp="1"/>
          </p:cNvSpPr>
          <p:nvPr>
            <p:ph sz="quarter" idx="4"/>
          </p:nvPr>
        </p:nvSpPr>
        <p:spPr>
          <a:xfrm>
            <a:off x="4066674" y="2345012"/>
            <a:ext cx="7911966" cy="4244474"/>
          </a:xfrm>
        </p:spPr>
        <p:txBody>
          <a:bodyPr>
            <a:noAutofit/>
          </a:bodyPr>
          <a:lstStyle/>
          <a:p>
            <a:pPr algn="just">
              <a:lnSpc>
                <a:spcPct val="100000"/>
              </a:lnSpc>
              <a:spcBef>
                <a:spcPts val="1200"/>
              </a:spcBef>
            </a:pPr>
            <a:r>
              <a:rPr lang="en-US" sz="2200" dirty="0">
                <a:effectLst/>
                <a:latin typeface="Calibri" panose="020F0502020204030204" pitchFamily="34" charset="0"/>
                <a:ea typeface="Calibri" panose="020F0502020204030204" pitchFamily="34" charset="0"/>
                <a:cs typeface="Calibri" panose="020F0502020204030204" pitchFamily="34" charset="0"/>
              </a:rPr>
              <a:t>Children, aged 5 years to less than 18 years of age and weighing at least 15 kg, given their special needs, in consultation with the pediatrician</a:t>
            </a:r>
            <a:endParaRPr lang="en-US" sz="22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0000"/>
              </a:lnSpc>
              <a:spcBef>
                <a:spcPts val="1200"/>
              </a:spcBef>
            </a:pPr>
            <a:r>
              <a:rPr lang="en-US" sz="2200" b="1" i="1" dirty="0">
                <a:effectLst/>
                <a:latin typeface="Calibri" panose="020F0502020204030204" pitchFamily="34" charset="0"/>
                <a:ea typeface="Calibri" panose="020F0502020204030204" pitchFamily="34" charset="0"/>
                <a:cs typeface="Calibri" panose="020F0502020204030204" pitchFamily="34" charset="0"/>
              </a:rPr>
              <a:t>No history of exposure to previous treatment with second-line medicines in the regimen (</a:t>
            </a:r>
            <a:r>
              <a:rPr lang="en-US" sz="2200" b="1" i="1" dirty="0" err="1">
                <a:effectLst/>
                <a:latin typeface="Calibri" panose="020F0502020204030204" pitchFamily="34" charset="0"/>
                <a:ea typeface="Calibri" panose="020F0502020204030204" pitchFamily="34" charset="0"/>
                <a:cs typeface="Calibri" panose="020F0502020204030204" pitchFamily="34" charset="0"/>
              </a:rPr>
              <a:t>Bdq</a:t>
            </a:r>
            <a:r>
              <a:rPr lang="en-US" sz="2200" b="1" i="1" dirty="0">
                <a:effectLst/>
                <a:latin typeface="Calibri" panose="020F0502020204030204" pitchFamily="34" charset="0"/>
                <a:ea typeface="Calibri" panose="020F0502020204030204" pitchFamily="34" charset="0"/>
                <a:cs typeface="Calibri" panose="020F0502020204030204" pitchFamily="34" charset="0"/>
              </a:rPr>
              <a:t>, </a:t>
            </a:r>
            <a:r>
              <a:rPr lang="en-US" sz="2200" b="1" i="1" dirty="0" err="1">
                <a:effectLst/>
                <a:latin typeface="Calibri" panose="020F0502020204030204" pitchFamily="34" charset="0"/>
                <a:ea typeface="Calibri" panose="020F0502020204030204" pitchFamily="34" charset="0"/>
                <a:cs typeface="Calibri" panose="020F0502020204030204" pitchFamily="34" charset="0"/>
              </a:rPr>
              <a:t>Lfx</a:t>
            </a:r>
            <a:r>
              <a:rPr lang="en-US" sz="2200" b="1" i="1" dirty="0">
                <a:effectLst/>
                <a:latin typeface="Calibri" panose="020F0502020204030204" pitchFamily="34" charset="0"/>
                <a:ea typeface="Calibri" panose="020F0502020204030204" pitchFamily="34" charset="0"/>
                <a:cs typeface="Calibri" panose="020F0502020204030204" pitchFamily="34" charset="0"/>
              </a:rPr>
              <a:t>, </a:t>
            </a:r>
            <a:r>
              <a:rPr lang="en-US" sz="2200" b="1" i="1" dirty="0" err="1">
                <a:effectLst/>
                <a:latin typeface="Calibri" panose="020F0502020204030204" pitchFamily="34" charset="0"/>
                <a:ea typeface="Calibri" panose="020F0502020204030204" pitchFamily="34" charset="0"/>
                <a:cs typeface="Calibri" panose="020F0502020204030204" pitchFamily="34" charset="0"/>
              </a:rPr>
              <a:t>Eto</a:t>
            </a:r>
            <a:r>
              <a:rPr lang="en-US" sz="2200" b="1" i="1" dirty="0">
                <a:effectLst/>
                <a:latin typeface="Calibri" panose="020F0502020204030204" pitchFamily="34" charset="0"/>
                <a:ea typeface="Calibri" panose="020F0502020204030204" pitchFamily="34" charset="0"/>
                <a:cs typeface="Calibri" panose="020F0502020204030204" pitchFamily="34" charset="0"/>
              </a:rPr>
              <a:t> or </a:t>
            </a:r>
            <a:r>
              <a:rPr lang="en-US" sz="2200" b="1" i="1" dirty="0" err="1">
                <a:effectLst/>
                <a:latin typeface="Calibri" panose="020F0502020204030204" pitchFamily="34" charset="0"/>
                <a:ea typeface="Calibri" panose="020F0502020204030204" pitchFamily="34" charset="0"/>
                <a:cs typeface="Calibri" panose="020F0502020204030204" pitchFamily="34" charset="0"/>
              </a:rPr>
              <a:t>Cfz</a:t>
            </a:r>
            <a:r>
              <a:rPr lang="en-US" sz="2200" b="1" i="1" dirty="0">
                <a:effectLst/>
                <a:latin typeface="Calibri" panose="020F0502020204030204" pitchFamily="34" charset="0"/>
                <a:ea typeface="Calibri" panose="020F0502020204030204" pitchFamily="34" charset="0"/>
                <a:cs typeface="Calibri" panose="020F0502020204030204" pitchFamily="34" charset="0"/>
              </a:rPr>
              <a:t>) for more than 1 month (unless susceptibility to these medicines is confirmed)</a:t>
            </a:r>
            <a:endParaRPr lang="en-US" sz="2200" b="1" i="1"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0000"/>
              </a:lnSpc>
              <a:spcBef>
                <a:spcPts val="1200"/>
              </a:spcBef>
            </a:pPr>
            <a:r>
              <a:rPr lang="en-US" sz="2200" dirty="0">
                <a:effectLst/>
                <a:latin typeface="Calibri" panose="020F0502020204030204" pitchFamily="34" charset="0"/>
                <a:ea typeface="Calibri" panose="020F0502020204030204" pitchFamily="34" charset="0"/>
                <a:cs typeface="Calibri" panose="020F0502020204030204" pitchFamily="34" charset="0"/>
              </a:rPr>
              <a:t>No extensive TB disease</a:t>
            </a:r>
          </a:p>
          <a:p>
            <a:pPr algn="just">
              <a:lnSpc>
                <a:spcPct val="100000"/>
              </a:lnSpc>
              <a:spcBef>
                <a:spcPts val="1200"/>
              </a:spcBef>
            </a:pPr>
            <a:r>
              <a:rPr lang="en-US" sz="2200" dirty="0">
                <a:effectLst/>
                <a:latin typeface="Calibri" panose="020F0502020204030204" pitchFamily="34" charset="0"/>
                <a:ea typeface="Calibri" panose="020F0502020204030204" pitchFamily="34" charset="0"/>
                <a:cs typeface="Calibri" panose="020F0502020204030204" pitchFamily="34" charset="0"/>
              </a:rPr>
              <a:t>No severe extra-pulmonary TB</a:t>
            </a:r>
            <a:endParaRPr lang="en-US" sz="2200" dirty="0">
              <a:effectLst/>
              <a:latin typeface="Calibri" panose="020F0502020204030204" pitchFamily="34" charset="0"/>
              <a:ea typeface="Calibri" panose="020F0502020204030204" pitchFamily="34" charset="0"/>
              <a:cs typeface="Mangal" panose="02040503050203030202" pitchFamily="18" charset="0"/>
            </a:endParaRPr>
          </a:p>
          <a:p>
            <a:pPr>
              <a:lnSpc>
                <a:spcPct val="100000"/>
              </a:lnSpc>
              <a:spcBef>
                <a:spcPts val="1200"/>
              </a:spcBef>
            </a:pPr>
            <a:r>
              <a:rPr lang="en-US" sz="2200" dirty="0">
                <a:effectLst/>
                <a:latin typeface="Calibri" panose="020F0502020204030204" pitchFamily="34" charset="0"/>
                <a:ea typeface="Times New Roman" panose="02020603050405020304" pitchFamily="18" charset="0"/>
                <a:cs typeface="Calibri" panose="020F0502020204030204" pitchFamily="34" charset="0"/>
              </a:rPr>
              <a:t>Women who are not pregnant or lactating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(further details in subsequent sections)</a:t>
            </a:r>
            <a:endParaRPr lang="en-US" sz="2200" b="1" dirty="0"/>
          </a:p>
        </p:txBody>
      </p:sp>
      <p:sp>
        <p:nvSpPr>
          <p:cNvPr id="4" name="Slide Number Placeholder 3">
            <a:extLst>
              <a:ext uri="{FF2B5EF4-FFF2-40B4-BE49-F238E27FC236}">
                <a16:creationId xmlns:a16="http://schemas.microsoft.com/office/drawing/2014/main" id="{D0D2A9E2-714C-42F0-B227-6A5845838B68}"/>
              </a:ext>
            </a:extLst>
          </p:cNvPr>
          <p:cNvSpPr>
            <a:spLocks noGrp="1"/>
          </p:cNvSpPr>
          <p:nvPr>
            <p:ph type="sldNum" sz="quarter" idx="12"/>
          </p:nvPr>
        </p:nvSpPr>
        <p:spPr/>
        <p:txBody>
          <a:bodyPr/>
          <a:lstStyle/>
          <a:p>
            <a:fld id="{75AC1699-3BB0-4517-B6F1-ADF4FFD4CCE6}" type="slidenum">
              <a:rPr lang="en-US" smtClean="0"/>
              <a:t>128</a:t>
            </a:fld>
            <a:endParaRPr lang="en-US"/>
          </a:p>
        </p:txBody>
      </p:sp>
    </p:spTree>
    <p:extLst>
      <p:ext uri="{BB962C8B-B14F-4D97-AF65-F5344CB8AC3E}">
        <p14:creationId xmlns:p14="http://schemas.microsoft.com/office/powerpoint/2010/main" val="31119398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49A9-086E-490E-804F-AF6195158AC7}"/>
              </a:ext>
            </a:extLst>
          </p:cNvPr>
          <p:cNvSpPr>
            <a:spLocks noGrp="1"/>
          </p:cNvSpPr>
          <p:nvPr>
            <p:ph type="title"/>
          </p:nvPr>
        </p:nvSpPr>
        <p:spPr>
          <a:xfrm>
            <a:off x="1097280" y="286603"/>
            <a:ext cx="10058400" cy="1100963"/>
          </a:xfrm>
          <a:solidFill>
            <a:srgbClr val="002060"/>
          </a:solidFill>
        </p:spPr>
        <p:txBody>
          <a:bodyPr anchor="ctr"/>
          <a:lstStyle/>
          <a:p>
            <a:pPr algn="ctr"/>
            <a:r>
              <a:rPr lang="en-US" dirty="0">
                <a:solidFill>
                  <a:schemeClr val="bg1"/>
                </a:solidFill>
              </a:rPr>
              <a:t>Eligibility – exclusion criteria</a:t>
            </a:r>
          </a:p>
        </p:txBody>
      </p:sp>
      <p:sp>
        <p:nvSpPr>
          <p:cNvPr id="7" name="Text Placeholder 6">
            <a:extLst>
              <a:ext uri="{FF2B5EF4-FFF2-40B4-BE49-F238E27FC236}">
                <a16:creationId xmlns:a16="http://schemas.microsoft.com/office/drawing/2014/main" id="{5D68115A-8CD0-45CB-9537-C4DE8E52CB82}"/>
              </a:ext>
            </a:extLst>
          </p:cNvPr>
          <p:cNvSpPr>
            <a:spLocks noGrp="1"/>
          </p:cNvSpPr>
          <p:nvPr>
            <p:ph type="body" idx="1"/>
          </p:nvPr>
        </p:nvSpPr>
        <p:spPr>
          <a:xfrm>
            <a:off x="222070" y="1387567"/>
            <a:ext cx="5775506" cy="529076"/>
          </a:xfrm>
        </p:spPr>
        <p:txBody>
          <a:bodyPr/>
          <a:lstStyle/>
          <a:p>
            <a:r>
              <a:rPr lang="en-US" dirty="0"/>
              <a:t>1. DST based exclusion criteria</a:t>
            </a:r>
          </a:p>
        </p:txBody>
      </p:sp>
      <p:sp>
        <p:nvSpPr>
          <p:cNvPr id="8" name="Content Placeholder 7">
            <a:extLst>
              <a:ext uri="{FF2B5EF4-FFF2-40B4-BE49-F238E27FC236}">
                <a16:creationId xmlns:a16="http://schemas.microsoft.com/office/drawing/2014/main" id="{1F2E2CD9-49CD-4EB7-B426-DCD7E1B61E16}"/>
              </a:ext>
            </a:extLst>
          </p:cNvPr>
          <p:cNvSpPr>
            <a:spLocks noGrp="1"/>
          </p:cNvSpPr>
          <p:nvPr>
            <p:ph sz="half" idx="2"/>
          </p:nvPr>
        </p:nvSpPr>
        <p:spPr>
          <a:xfrm>
            <a:off x="222070" y="1916643"/>
            <a:ext cx="5775505" cy="4629930"/>
          </a:xfrm>
        </p:spPr>
        <p:txBody>
          <a:bodyPr>
            <a:noAutofit/>
          </a:bodyPr>
          <a:lstStyle/>
          <a:p>
            <a:pPr algn="just">
              <a:lnSpc>
                <a:spcPct val="100000"/>
              </a:lnSpc>
              <a:spcBef>
                <a:spcPts val="600"/>
              </a:spcBef>
            </a:pPr>
            <a:r>
              <a:rPr lang="en-US" sz="2000" dirty="0">
                <a:latin typeface="Calibri" panose="020F0502020204030204" pitchFamily="34" charset="0"/>
                <a:cs typeface="Calibri" panose="020F0502020204030204" pitchFamily="34" charset="0"/>
              </a:rPr>
              <a:t>MDR/RR-TB patients with H resistance detected with </a:t>
            </a:r>
            <a:r>
              <a:rPr lang="en-US" sz="2000" b="1" i="1" dirty="0">
                <a:latin typeface="Calibri" panose="020F0502020204030204" pitchFamily="34" charset="0"/>
                <a:cs typeface="Calibri" panose="020F0502020204030204" pitchFamily="34" charset="0"/>
              </a:rPr>
              <a:t>both Kat G and </a:t>
            </a:r>
            <a:r>
              <a:rPr lang="en-US" sz="2000" b="1" i="1" dirty="0" err="1">
                <a:latin typeface="Calibri" panose="020F0502020204030204" pitchFamily="34" charset="0"/>
                <a:cs typeface="Calibri" panose="020F0502020204030204" pitchFamily="34" charset="0"/>
              </a:rPr>
              <a:t>Inh</a:t>
            </a:r>
            <a:r>
              <a:rPr lang="en-US" sz="2000" b="1" i="1" dirty="0">
                <a:latin typeface="Calibri" panose="020F0502020204030204" pitchFamily="34" charset="0"/>
                <a:cs typeface="Calibri" panose="020F0502020204030204" pitchFamily="34" charset="0"/>
              </a:rPr>
              <a:t> A mutation</a:t>
            </a:r>
            <a:r>
              <a:rPr lang="en-US" sz="2000" dirty="0">
                <a:latin typeface="Calibri" panose="020F0502020204030204" pitchFamily="34" charset="0"/>
                <a:cs typeface="Calibri" panose="020F0502020204030204" pitchFamily="34" charset="0"/>
              </a:rPr>
              <a:t>; and</a:t>
            </a:r>
          </a:p>
          <a:p>
            <a:pPr algn="just">
              <a:lnSpc>
                <a:spcPct val="100000"/>
              </a:lnSpc>
              <a:spcBef>
                <a:spcPts val="600"/>
              </a:spcBef>
            </a:pPr>
            <a:r>
              <a:rPr lang="en-US" sz="2000" dirty="0">
                <a:latin typeface="Calibri" panose="020F0502020204030204" pitchFamily="34" charset="0"/>
                <a:cs typeface="Calibri" panose="020F0502020204030204" pitchFamily="34" charset="0"/>
              </a:rPr>
              <a:t>MDR/RR-TB patients with </a:t>
            </a:r>
            <a:r>
              <a:rPr lang="en-US" sz="2000" b="1" i="1" dirty="0">
                <a:latin typeface="Calibri" panose="020F0502020204030204" pitchFamily="34" charset="0"/>
                <a:cs typeface="Calibri" panose="020F0502020204030204" pitchFamily="34" charset="0"/>
              </a:rPr>
              <a:t>FQ resistance detected</a:t>
            </a:r>
          </a:p>
        </p:txBody>
      </p:sp>
      <p:sp>
        <p:nvSpPr>
          <p:cNvPr id="9" name="Text Placeholder 8">
            <a:extLst>
              <a:ext uri="{FF2B5EF4-FFF2-40B4-BE49-F238E27FC236}">
                <a16:creationId xmlns:a16="http://schemas.microsoft.com/office/drawing/2014/main" id="{84F403CE-1D0A-4C42-81CC-B752E4544107}"/>
              </a:ext>
            </a:extLst>
          </p:cNvPr>
          <p:cNvSpPr>
            <a:spLocks noGrp="1"/>
          </p:cNvSpPr>
          <p:nvPr>
            <p:ph type="body" sz="quarter" idx="3"/>
          </p:nvPr>
        </p:nvSpPr>
        <p:spPr>
          <a:xfrm>
            <a:off x="6170611" y="1387567"/>
            <a:ext cx="5775505" cy="529076"/>
          </a:xfrm>
        </p:spPr>
        <p:txBody>
          <a:bodyPr/>
          <a:lstStyle/>
          <a:p>
            <a:r>
              <a:rPr lang="en-US" dirty="0"/>
              <a:t>2. Other exclusion criteria... Cont.</a:t>
            </a:r>
          </a:p>
        </p:txBody>
      </p:sp>
      <p:sp>
        <p:nvSpPr>
          <p:cNvPr id="10" name="Content Placeholder 9">
            <a:extLst>
              <a:ext uri="{FF2B5EF4-FFF2-40B4-BE49-F238E27FC236}">
                <a16:creationId xmlns:a16="http://schemas.microsoft.com/office/drawing/2014/main" id="{9610596F-3D61-48B5-A97A-9320421A5CCD}"/>
              </a:ext>
            </a:extLst>
          </p:cNvPr>
          <p:cNvSpPr>
            <a:spLocks noGrp="1"/>
          </p:cNvSpPr>
          <p:nvPr>
            <p:ph sz="quarter" idx="4"/>
          </p:nvPr>
        </p:nvSpPr>
        <p:spPr>
          <a:xfrm>
            <a:off x="6172200" y="1916642"/>
            <a:ext cx="5806440" cy="4273021"/>
          </a:xfrm>
        </p:spPr>
        <p:txBody>
          <a:bodyPr>
            <a:noAutofit/>
          </a:bodyPr>
          <a:lstStyle/>
          <a:p>
            <a:pPr algn="just">
              <a:lnSpc>
                <a:spcPct val="100000"/>
              </a:lnSpc>
              <a:spcBef>
                <a:spcPts val="0"/>
              </a:spcBef>
            </a:pPr>
            <a:r>
              <a:rPr lang="en-US" sz="2000" b="1" i="1" dirty="0">
                <a:effectLst/>
                <a:latin typeface="Calibri" panose="020F0502020204030204" pitchFamily="34" charset="0"/>
                <a:ea typeface="Calibri" panose="020F0502020204030204" pitchFamily="34" charset="0"/>
                <a:cs typeface="Calibri" panose="020F0502020204030204" pitchFamily="34" charset="0"/>
              </a:rPr>
              <a:t>Extensive TB disease found in presence of bilateral cavitary disease or extensive parenchymal damage </a:t>
            </a:r>
            <a:r>
              <a:rPr lang="en-US" sz="2000" dirty="0">
                <a:effectLst/>
                <a:latin typeface="Calibri" panose="020F0502020204030204" pitchFamily="34" charset="0"/>
                <a:ea typeface="Calibri" panose="020F0502020204030204" pitchFamily="34" charset="0"/>
                <a:cs typeface="Calibri" panose="020F0502020204030204" pitchFamily="34" charset="0"/>
              </a:rPr>
              <a:t>on chest radiography. In children aged under 15 years, presence of cavities or bilateral disease on chest radiography;</a:t>
            </a:r>
          </a:p>
          <a:p>
            <a:pPr algn="just">
              <a:lnSpc>
                <a:spcPct val="100000"/>
              </a:lnSpc>
              <a:spcBef>
                <a:spcPts val="0"/>
              </a:spcBef>
            </a:pPr>
            <a:r>
              <a:rPr lang="en-US" sz="2000" b="1" i="1" dirty="0">
                <a:effectLst/>
                <a:latin typeface="Calibri" panose="020F0502020204030204" pitchFamily="34" charset="0"/>
                <a:ea typeface="Calibri" panose="020F0502020204030204" pitchFamily="34" charset="0"/>
                <a:cs typeface="Calibri" panose="020F0502020204030204" pitchFamily="34" charset="0"/>
              </a:rPr>
              <a:t>Severe EP-TB disease where there is a presence of </a:t>
            </a:r>
            <a:r>
              <a:rPr lang="en-US" sz="2000" b="1" i="1" dirty="0" err="1">
                <a:effectLst/>
                <a:latin typeface="Calibri" panose="020F0502020204030204" pitchFamily="34" charset="0"/>
                <a:ea typeface="Calibri" panose="020F0502020204030204" pitchFamily="34" charset="0"/>
                <a:cs typeface="Calibri" panose="020F0502020204030204" pitchFamily="34" charset="0"/>
              </a:rPr>
              <a:t>miliary</a:t>
            </a:r>
            <a:r>
              <a:rPr lang="en-US" sz="2000" b="1" i="1" dirty="0">
                <a:effectLst/>
                <a:latin typeface="Calibri" panose="020F0502020204030204" pitchFamily="34" charset="0"/>
                <a:ea typeface="Calibri" panose="020F0502020204030204" pitchFamily="34" charset="0"/>
                <a:cs typeface="Calibri" panose="020F0502020204030204" pitchFamily="34" charset="0"/>
              </a:rPr>
              <a:t> TB or TB meningitis or central nervous system (CNS) TB</a:t>
            </a:r>
            <a:r>
              <a:rPr lang="en-US" sz="2000" dirty="0">
                <a:effectLst/>
                <a:latin typeface="Calibri" panose="020F0502020204030204" pitchFamily="34" charset="0"/>
                <a:ea typeface="Calibri" panose="020F0502020204030204" pitchFamily="34" charset="0"/>
                <a:cs typeface="Calibri" panose="020F0502020204030204" pitchFamily="34" charset="0"/>
              </a:rPr>
              <a:t>. In children aged under 15 years, </a:t>
            </a:r>
            <a:r>
              <a:rPr lang="en-US" sz="2000" b="1" i="1" dirty="0">
                <a:effectLst/>
                <a:latin typeface="Calibri" panose="020F0502020204030204" pitchFamily="34" charset="0"/>
                <a:ea typeface="Calibri" panose="020F0502020204030204" pitchFamily="34" charset="0"/>
                <a:cs typeface="Calibri" panose="020F0502020204030204" pitchFamily="34" charset="0"/>
              </a:rPr>
              <a:t>extrapulmonary forms of disease other than lymphadenopathy (peripheral nodes or isolated mediastinal mass without compression);</a:t>
            </a:r>
          </a:p>
          <a:p>
            <a:pPr algn="just">
              <a:lnSpc>
                <a:spcPct val="100000"/>
              </a:lnSpc>
              <a:spcBef>
                <a:spcPts val="0"/>
              </a:spcBef>
            </a:pPr>
            <a:r>
              <a:rPr lang="en-US" sz="2000" b="1" i="1" dirty="0">
                <a:effectLst/>
                <a:latin typeface="Calibri" panose="020F0502020204030204" pitchFamily="34" charset="0"/>
                <a:ea typeface="Calibri" panose="020F0502020204030204" pitchFamily="34" charset="0"/>
                <a:cs typeface="Calibri" panose="020F0502020204030204" pitchFamily="34" charset="0"/>
              </a:rPr>
              <a:t>Pregnant and lactating women </a:t>
            </a:r>
            <a:r>
              <a:rPr lang="en-US" sz="2000" dirty="0">
                <a:effectLst/>
                <a:latin typeface="Calibri" panose="020F0502020204030204" pitchFamily="34" charset="0"/>
                <a:ea typeface="Calibri" panose="020F0502020204030204" pitchFamily="34" charset="0"/>
                <a:cs typeface="Calibri" panose="020F0502020204030204" pitchFamily="34" charset="0"/>
              </a:rPr>
              <a:t>(for further details refer 4.7.7.1); and</a:t>
            </a:r>
          </a:p>
          <a:p>
            <a:pPr algn="just">
              <a:lnSpc>
                <a:spcPct val="100000"/>
              </a:lnSpc>
              <a:spcBef>
                <a:spcPts val="0"/>
              </a:spcBef>
            </a:pPr>
            <a:r>
              <a:rPr lang="en-US" sz="2000" b="1" i="1" dirty="0">
                <a:effectLst/>
                <a:latin typeface="Calibri" panose="020F0502020204030204" pitchFamily="34" charset="0"/>
                <a:ea typeface="Calibri" panose="020F0502020204030204" pitchFamily="34" charset="0"/>
                <a:cs typeface="Calibri" panose="020F0502020204030204" pitchFamily="34" charset="0"/>
              </a:rPr>
              <a:t>Children below 5 years </a:t>
            </a:r>
            <a:r>
              <a:rPr lang="en-US" sz="2000" dirty="0">
                <a:effectLst/>
                <a:latin typeface="Calibri" panose="020F0502020204030204" pitchFamily="34" charset="0"/>
                <a:ea typeface="Calibri" panose="020F0502020204030204" pitchFamily="34" charset="0"/>
                <a:cs typeface="Calibri" panose="020F0502020204030204" pitchFamily="34" charset="0"/>
              </a:rPr>
              <a:t>(for further details refer 4.6.6)</a:t>
            </a:r>
          </a:p>
        </p:txBody>
      </p:sp>
      <p:sp>
        <p:nvSpPr>
          <p:cNvPr id="4" name="Slide Number Placeholder 3">
            <a:extLst>
              <a:ext uri="{FF2B5EF4-FFF2-40B4-BE49-F238E27FC236}">
                <a16:creationId xmlns:a16="http://schemas.microsoft.com/office/drawing/2014/main" id="{D0D2A9E2-714C-42F0-B227-6A5845838B68}"/>
              </a:ext>
            </a:extLst>
          </p:cNvPr>
          <p:cNvSpPr>
            <a:spLocks noGrp="1"/>
          </p:cNvSpPr>
          <p:nvPr>
            <p:ph type="sldNum" sz="quarter" idx="12"/>
          </p:nvPr>
        </p:nvSpPr>
        <p:spPr/>
        <p:txBody>
          <a:bodyPr/>
          <a:lstStyle/>
          <a:p>
            <a:fld id="{75AC1699-3BB0-4517-B6F1-ADF4FFD4CCE6}" type="slidenum">
              <a:rPr lang="en-US" smtClean="0"/>
              <a:t>129</a:t>
            </a:fld>
            <a:endParaRPr lang="en-US"/>
          </a:p>
        </p:txBody>
      </p:sp>
      <p:sp>
        <p:nvSpPr>
          <p:cNvPr id="11" name="Text Placeholder 8">
            <a:extLst>
              <a:ext uri="{FF2B5EF4-FFF2-40B4-BE49-F238E27FC236}">
                <a16:creationId xmlns:a16="http://schemas.microsoft.com/office/drawing/2014/main" id="{37340A91-4703-415D-BF64-F742F5F2D1CE}"/>
              </a:ext>
            </a:extLst>
          </p:cNvPr>
          <p:cNvSpPr txBox="1">
            <a:spLocks/>
          </p:cNvSpPr>
          <p:nvPr/>
        </p:nvSpPr>
        <p:spPr>
          <a:xfrm>
            <a:off x="222070" y="3078449"/>
            <a:ext cx="5775505" cy="47240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4">
                  <a:lumMod val="50000"/>
                </a:schemeClr>
              </a:buClr>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2. Other exclusion criteria</a:t>
            </a:r>
          </a:p>
        </p:txBody>
      </p:sp>
      <p:sp>
        <p:nvSpPr>
          <p:cNvPr id="12" name="Content Placeholder 9">
            <a:extLst>
              <a:ext uri="{FF2B5EF4-FFF2-40B4-BE49-F238E27FC236}">
                <a16:creationId xmlns:a16="http://schemas.microsoft.com/office/drawing/2014/main" id="{753D01E7-1CAA-4AD7-ABCA-7AF0729B2903}"/>
              </a:ext>
            </a:extLst>
          </p:cNvPr>
          <p:cNvSpPr txBox="1">
            <a:spLocks/>
          </p:cNvSpPr>
          <p:nvPr/>
        </p:nvSpPr>
        <p:spPr>
          <a:xfrm>
            <a:off x="222069" y="3550856"/>
            <a:ext cx="5806440" cy="2995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pPr>
            <a:r>
              <a:rPr lang="en-US" sz="2000" dirty="0">
                <a:latin typeface="Calibri" panose="020F0502020204030204" pitchFamily="34" charset="0"/>
                <a:ea typeface="Calibri" panose="020F0502020204030204" pitchFamily="34" charset="0"/>
                <a:cs typeface="Calibri" panose="020F0502020204030204" pitchFamily="34" charset="0"/>
              </a:rPr>
              <a:t>If result for FL-LPA, SL-LPA and DST to Z, BDQ* &amp; </a:t>
            </a:r>
            <a:r>
              <a:rPr lang="en-US" sz="2000" dirty="0" err="1">
                <a:latin typeface="Calibri" panose="020F0502020204030204" pitchFamily="34" charset="0"/>
                <a:ea typeface="Calibri" panose="020F0502020204030204" pitchFamily="34" charset="0"/>
                <a:cs typeface="Calibri" panose="020F0502020204030204" pitchFamily="34" charset="0"/>
              </a:rPr>
              <a:t>Cfz</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i="1" dirty="0">
                <a:latin typeface="Calibri" panose="020F0502020204030204" pitchFamily="34" charset="0"/>
                <a:ea typeface="Calibri" panose="020F0502020204030204" pitchFamily="34" charset="0"/>
                <a:cs typeface="Calibri" panose="020F0502020204030204" pitchFamily="34" charset="0"/>
              </a:rPr>
              <a:t>is not available </a:t>
            </a:r>
            <a:r>
              <a:rPr lang="en-US" sz="2000" dirty="0">
                <a:latin typeface="Calibri" panose="020F0502020204030204" pitchFamily="34" charset="0"/>
                <a:ea typeface="Calibri" panose="020F0502020204030204" pitchFamily="34" charset="0"/>
                <a:cs typeface="Calibri" panose="020F0502020204030204" pitchFamily="34" charset="0"/>
              </a:rPr>
              <a:t>after pre-treatment evaluation is completed and it is a time to initiate the first dose of the regimen, then, </a:t>
            </a:r>
            <a:r>
              <a:rPr lang="en-US" sz="2000" b="1" i="1" dirty="0">
                <a:latin typeface="Calibri" panose="020F0502020204030204" pitchFamily="34" charset="0"/>
                <a:ea typeface="Calibri" panose="020F0502020204030204" pitchFamily="34" charset="0"/>
                <a:cs typeface="Calibri" panose="020F0502020204030204" pitchFamily="34" charset="0"/>
              </a:rPr>
              <a:t>exclude those with history of exposure for &gt; 1 month to </a:t>
            </a:r>
            <a:r>
              <a:rPr lang="en-US" sz="2000" b="1" i="1" dirty="0" err="1">
                <a:latin typeface="Calibri" panose="020F0502020204030204" pitchFamily="34" charset="0"/>
                <a:ea typeface="Calibri" panose="020F0502020204030204" pitchFamily="34" charset="0"/>
                <a:cs typeface="Calibri" panose="020F0502020204030204" pitchFamily="34" charset="0"/>
              </a:rPr>
              <a:t>Bdq</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Lfx</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Eto</a:t>
            </a:r>
            <a:r>
              <a:rPr lang="en-US" sz="2000" b="1" i="1" dirty="0">
                <a:latin typeface="Calibri" panose="020F0502020204030204" pitchFamily="34" charset="0"/>
                <a:ea typeface="Calibri" panose="020F0502020204030204" pitchFamily="34" charset="0"/>
                <a:cs typeface="Calibri" panose="020F0502020204030204" pitchFamily="34" charset="0"/>
              </a:rPr>
              <a:t> or </a:t>
            </a:r>
            <a:r>
              <a:rPr lang="en-US" sz="2000" b="1" i="1" dirty="0" err="1">
                <a:latin typeface="Calibri" panose="020F0502020204030204" pitchFamily="34" charset="0"/>
                <a:ea typeface="Calibri" panose="020F0502020204030204" pitchFamily="34" charset="0"/>
                <a:cs typeface="Calibri" panose="020F0502020204030204" pitchFamily="34" charset="0"/>
              </a:rPr>
              <a:t>Cfz</a:t>
            </a:r>
            <a:r>
              <a:rPr lang="en-US" sz="2000" dirty="0">
                <a:latin typeface="Calibri" panose="020F0502020204030204" pitchFamily="34" charset="0"/>
                <a:ea typeface="Calibri" panose="020F0502020204030204" pitchFamily="34" charset="0"/>
                <a:cs typeface="Calibri" panose="020F0502020204030204" pitchFamily="34" charset="0"/>
              </a:rPr>
              <a:t>;</a:t>
            </a:r>
          </a:p>
          <a:p>
            <a:pPr algn="just">
              <a:lnSpc>
                <a:spcPct val="100000"/>
              </a:lnSpc>
              <a:spcBef>
                <a:spcPts val="600"/>
              </a:spcBef>
            </a:pPr>
            <a:r>
              <a:rPr lang="en-US" sz="2000" b="1" i="1" dirty="0">
                <a:latin typeface="Calibri" panose="020F0502020204030204" pitchFamily="34" charset="0"/>
                <a:ea typeface="Calibri" panose="020F0502020204030204" pitchFamily="34" charset="0"/>
                <a:cs typeface="Calibri" panose="020F0502020204030204" pitchFamily="34" charset="0"/>
              </a:rPr>
              <a:t>Intolerance to any drug or risk of toxicity </a:t>
            </a:r>
            <a:r>
              <a:rPr lang="en-US" sz="2000" dirty="0">
                <a:latin typeface="Calibri" panose="020F0502020204030204" pitchFamily="34" charset="0"/>
                <a:ea typeface="Calibri" panose="020F0502020204030204" pitchFamily="34" charset="0"/>
                <a:cs typeface="Calibri" panose="020F0502020204030204" pitchFamily="34" charset="0"/>
              </a:rPr>
              <a:t>from a drug in shorter oral Bedaquiline-containing MDR/RR-TB regimen (e.g. drug–drug interactions); </a:t>
            </a:r>
          </a:p>
        </p:txBody>
      </p:sp>
    </p:spTree>
    <p:extLst>
      <p:ext uri="{BB962C8B-B14F-4D97-AF65-F5344CB8AC3E}">
        <p14:creationId xmlns:p14="http://schemas.microsoft.com/office/powerpoint/2010/main" val="3877822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4AB6A3-E46D-424D-8BC7-5D5F813D4177}"/>
              </a:ext>
            </a:extLst>
          </p:cNvPr>
          <p:cNvSpPr txBox="1">
            <a:spLocks/>
          </p:cNvSpPr>
          <p:nvPr/>
        </p:nvSpPr>
        <p:spPr bwMode="auto">
          <a:xfrm>
            <a:off x="0" y="0"/>
            <a:ext cx="12192000" cy="914400"/>
          </a:xfrm>
          <a:prstGeom prst="rect">
            <a:avLst/>
          </a:prstGeom>
          <a:solidFill>
            <a:schemeClr val="tx2">
              <a:lumMod val="75000"/>
              <a:lumOff val="25000"/>
            </a:schemeClr>
          </a:solidFill>
          <a:ln>
            <a:noFill/>
          </a:ln>
        </p:spPr>
        <p:txBody>
          <a:bodyPr anchor="ctr"/>
          <a:lst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j-ea"/>
                <a:cs typeface="+mj-cs"/>
              </a:rPr>
              <a:t>Cy – TB Intra-dermal Skin Test validated and approved by  ICMR &amp; Manufactured by Serum Institute of India, Pune</a:t>
            </a:r>
            <a:endParaRPr kumimoji="0" lang="en-IN" sz="2800" b="1" i="0" u="none" strike="noStrike" kern="1200" cap="none" spc="0" normalizeH="0" baseline="0" noProof="0" dirty="0">
              <a:ln>
                <a:noFill/>
              </a:ln>
              <a:solidFill>
                <a:prstClr val="white"/>
              </a:solidFill>
              <a:effectLst/>
              <a:uLnTx/>
              <a:uFillTx/>
              <a:latin typeface="Calibri"/>
              <a:ea typeface="+mj-ea"/>
              <a:cs typeface="+mj-cs"/>
            </a:endParaRPr>
          </a:p>
        </p:txBody>
      </p:sp>
      <p:pic>
        <p:nvPicPr>
          <p:cNvPr id="22531" name="Picture 6">
            <a:extLst>
              <a:ext uri="{FF2B5EF4-FFF2-40B4-BE49-F238E27FC236}">
                <a16:creationId xmlns:a16="http://schemas.microsoft.com/office/drawing/2014/main" id="{A4475CA9-089D-4B29-B765-49555D52FD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75" y="3978275"/>
            <a:ext cx="53228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a:extLst>
              <a:ext uri="{FF2B5EF4-FFF2-40B4-BE49-F238E27FC236}">
                <a16:creationId xmlns:a16="http://schemas.microsoft.com/office/drawing/2014/main" id="{588AD244-DFE0-43E4-962C-83F64BA289EB}"/>
              </a:ext>
            </a:extLst>
          </p:cNvPr>
          <p:cNvSpPr txBox="1">
            <a:spLocks/>
          </p:cNvSpPr>
          <p:nvPr/>
        </p:nvSpPr>
        <p:spPr bwMode="auto">
          <a:xfrm>
            <a:off x="0" y="1050925"/>
            <a:ext cx="12192000" cy="2743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marL="457200" marR="0" lvl="0"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Cy-Tb Skin Test recommended for detection of TB infection before it progresses to an active TB disease. </a:t>
            </a:r>
          </a:p>
          <a:p>
            <a:pPr marL="457200" marR="0" lvl="0"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Cy-Tb contains a 1:1 ratio of two recombinant proteins of rdESAT-6 and rCFP-10 produced by genetically modified Lactobacillus lactis. </a:t>
            </a:r>
          </a:p>
          <a:p>
            <a:pPr marL="457200" marR="0" lvl="0"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Cy-Tb selectively detects rdESAT-6 &amp; rCFP-10 which are Mycobacterium Tuberculosis (MTB) specific and therefore eliminates False Positivity in the previously BCG vaccinated population.</a:t>
            </a:r>
          </a:p>
          <a:p>
            <a:pPr marL="457200" marR="0" lvl="0"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Cy-Tb is more specific compared to Tuberculin Skin Test (TST) and not influenced by earlier BCG vaccination. </a:t>
            </a:r>
          </a:p>
          <a:p>
            <a:pPr marL="457200" marR="0" lvl="0" indent="-457200" algn="l" defTabSz="914400" rtl="0" eaLnBrk="0" fontAlgn="base" latinLnBrk="0" hangingPunct="0">
              <a:lnSpc>
                <a:spcPct val="100000"/>
              </a:lnSpc>
              <a:spcBef>
                <a:spcPts val="600"/>
              </a:spcBef>
              <a:spcAft>
                <a:spcPct val="0"/>
              </a:spcAft>
              <a:buClrTx/>
              <a:buSzTx/>
              <a:buFont typeface="Wingdings" panose="05000000000000000000" pitchFamily="2" charset="2"/>
              <a:buChar char="Ø"/>
              <a:tabLst/>
              <a:defRPr/>
            </a:pPr>
            <a:r>
              <a:rPr kumimoji="0" lang="en-US" alt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Intra-dermal injection of Cy-Tb is the same like Mantoux technique. </a:t>
            </a:r>
            <a:endParaRPr kumimoji="0" lang="en-IN" alt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2533" name="Picture 1">
            <a:extLst>
              <a:ext uri="{FF2B5EF4-FFF2-40B4-BE49-F238E27FC236}">
                <a16:creationId xmlns:a16="http://schemas.microsoft.com/office/drawing/2014/main" id="{53DC15D7-86EF-4E36-B936-0088AFA59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930650"/>
            <a:ext cx="1216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a:extLst>
              <a:ext uri="{FF2B5EF4-FFF2-40B4-BE49-F238E27FC236}">
                <a16:creationId xmlns:a16="http://schemas.microsoft.com/office/drawing/2014/main" id="{ED89502D-9A36-4944-AFE0-7DD24499A8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6288" y="3930650"/>
            <a:ext cx="12239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F7CE-1561-424F-9094-D685D7B510C4}"/>
              </a:ext>
            </a:extLst>
          </p:cNvPr>
          <p:cNvSpPr>
            <a:spLocks noGrp="1"/>
          </p:cNvSpPr>
          <p:nvPr>
            <p:ph type="title"/>
          </p:nvPr>
        </p:nvSpPr>
        <p:spPr>
          <a:xfrm>
            <a:off x="1097280" y="286603"/>
            <a:ext cx="10058400" cy="1081821"/>
          </a:xfrm>
        </p:spPr>
        <p:txBody>
          <a:bodyPr/>
          <a:lstStyle/>
          <a:p>
            <a:r>
              <a:rPr lang="en-US" dirty="0"/>
              <a:t>Pre-treatment evaluation (PTE)</a:t>
            </a:r>
          </a:p>
        </p:txBody>
      </p:sp>
      <p:sp>
        <p:nvSpPr>
          <p:cNvPr id="3" name="Content Placeholder 2">
            <a:extLst>
              <a:ext uri="{FF2B5EF4-FFF2-40B4-BE49-F238E27FC236}">
                <a16:creationId xmlns:a16="http://schemas.microsoft.com/office/drawing/2014/main" id="{510D7E67-2B76-4735-9DD8-11149BD04952}"/>
              </a:ext>
            </a:extLst>
          </p:cNvPr>
          <p:cNvSpPr>
            <a:spLocks noGrp="1"/>
          </p:cNvSpPr>
          <p:nvPr>
            <p:ph idx="1"/>
          </p:nvPr>
        </p:nvSpPr>
        <p:spPr>
          <a:xfrm>
            <a:off x="222069" y="1368424"/>
            <a:ext cx="11756569" cy="5209797"/>
          </a:xfrm>
        </p:spPr>
        <p:txBody>
          <a:bodyPr>
            <a:normAutofit/>
          </a:bodyPr>
          <a:lstStyle/>
          <a:p>
            <a:pPr>
              <a:lnSpc>
                <a:spcPct val="100000"/>
              </a:lnSpc>
              <a:spcBef>
                <a:spcPts val="1200"/>
              </a:spcBef>
              <a:spcAft>
                <a:spcPts val="600"/>
              </a:spcAft>
            </a:pPr>
            <a:r>
              <a:rPr lang="en-US" b="1" i="1" dirty="0">
                <a:effectLst/>
                <a:latin typeface="Calibri" panose="020F0502020204030204" pitchFamily="34" charset="0"/>
                <a:ea typeface="Times New Roman" panose="02020603050405020304" pitchFamily="18" charset="0"/>
                <a:cs typeface="Calibri" panose="020F0502020204030204" pitchFamily="34" charset="0"/>
              </a:rPr>
              <a:t>In majority </a:t>
            </a:r>
            <a:r>
              <a:rPr lang="en-US" dirty="0">
                <a:effectLst/>
                <a:latin typeface="Calibri" panose="020F0502020204030204" pitchFamily="34" charset="0"/>
                <a:ea typeface="Times New Roman" panose="02020603050405020304" pitchFamily="18" charset="0"/>
                <a:cs typeface="Calibri" panose="020F0502020204030204" pitchFamily="34" charset="0"/>
              </a:rPr>
              <a:t>of MDR/RR-TB patients, PTE can be done on an </a:t>
            </a:r>
            <a:r>
              <a:rPr lang="en-US" b="1" i="1" dirty="0">
                <a:effectLst/>
                <a:latin typeface="Calibri" panose="020F0502020204030204" pitchFamily="34" charset="0"/>
                <a:ea typeface="Times New Roman" panose="02020603050405020304" pitchFamily="18" charset="0"/>
                <a:cs typeface="Calibri" panose="020F0502020204030204" pitchFamily="34" charset="0"/>
              </a:rPr>
              <a:t>outpatient basis </a:t>
            </a:r>
          </a:p>
          <a:p>
            <a:pPr>
              <a:lnSpc>
                <a:spcPct val="100000"/>
              </a:lnSpc>
              <a:spcBef>
                <a:spcPts val="1200"/>
              </a:spcBef>
              <a:spcAft>
                <a:spcPts val="600"/>
              </a:spcAft>
            </a:pPr>
            <a:r>
              <a:rPr lang="en-US" dirty="0">
                <a:effectLst/>
                <a:latin typeface="Calibri" panose="020F0502020204030204" pitchFamily="34" charset="0"/>
                <a:ea typeface="Times New Roman" panose="02020603050405020304" pitchFamily="18" charset="0"/>
                <a:cs typeface="Calibri" panose="020F0502020204030204" pitchFamily="34" charset="0"/>
              </a:rPr>
              <a:t>DTO and MO-TU can arrange PTE at N/DDR-TBC or at sub-district level health facility, wherever feasible</a:t>
            </a:r>
            <a:endParaRPr lang="en-US" dirty="0">
              <a:latin typeface="Calibri" panose="020F0502020204030204" pitchFamily="34" charset="0"/>
              <a:ea typeface="Times New Roman" panose="02020603050405020304" pitchFamily="18" charset="0"/>
              <a:cs typeface="Calibri" panose="020F0502020204030204" pitchFamily="34" charset="0"/>
            </a:endParaRPr>
          </a:p>
          <a:p>
            <a:pPr>
              <a:lnSpc>
                <a:spcPct val="100000"/>
              </a:lnSpc>
              <a:spcBef>
                <a:spcPts val="1200"/>
              </a:spcBef>
              <a:spcAft>
                <a:spcPts val="600"/>
              </a:spcAft>
            </a:pPr>
            <a:r>
              <a:rPr lang="en-US" b="1" dirty="0">
                <a:effectLst/>
                <a:latin typeface="Calibri" panose="020F0502020204030204" pitchFamily="34" charset="0"/>
                <a:ea typeface="Times New Roman" panose="02020603050405020304" pitchFamily="18" charset="0"/>
                <a:cs typeface="Calibri" panose="020F0502020204030204" pitchFamily="34" charset="0"/>
              </a:rPr>
              <a:t>PTE </a:t>
            </a:r>
            <a:r>
              <a:rPr lang="en-US" dirty="0">
                <a:effectLst/>
                <a:latin typeface="Calibri" panose="020F0502020204030204" pitchFamily="34" charset="0"/>
                <a:ea typeface="Times New Roman" panose="02020603050405020304" pitchFamily="18" charset="0"/>
                <a:cs typeface="Calibri" panose="020F0502020204030204" pitchFamily="34" charset="0"/>
              </a:rPr>
              <a:t>carried out at the time of treatment initiation can be considered </a:t>
            </a:r>
            <a:r>
              <a:rPr lang="en-US" b="1" dirty="0">
                <a:effectLst/>
                <a:latin typeface="Calibri" panose="020F0502020204030204" pitchFamily="34" charset="0"/>
                <a:ea typeface="Times New Roman" panose="02020603050405020304" pitchFamily="18" charset="0"/>
                <a:cs typeface="Calibri" panose="020F0502020204030204" pitchFamily="34" charset="0"/>
              </a:rPr>
              <a:t>valid for 1 month from the date of test result </a:t>
            </a:r>
            <a:r>
              <a:rPr lang="en-US" dirty="0">
                <a:effectLst/>
                <a:latin typeface="Calibri" panose="020F0502020204030204" pitchFamily="34" charset="0"/>
                <a:ea typeface="Times New Roman" panose="02020603050405020304" pitchFamily="18" charset="0"/>
                <a:cs typeface="Calibri" panose="020F0502020204030204" pitchFamily="34" charset="0"/>
              </a:rPr>
              <a:t>and patient</a:t>
            </a:r>
            <a:r>
              <a:rPr lang="en-US" b="1" dirty="0">
                <a:effectLst/>
                <a:latin typeface="Calibri" panose="020F0502020204030204" pitchFamily="34" charset="0"/>
                <a:ea typeface="Times New Roman" panose="02020603050405020304" pitchFamily="18" charset="0"/>
                <a:cs typeface="Calibri" panose="020F0502020204030204" pitchFamily="34" charset="0"/>
              </a:rPr>
              <a:t> can be re-initiated on subsequent regimen considering the previously conducted pre-treatment tests</a:t>
            </a:r>
          </a:p>
          <a:p>
            <a:pPr>
              <a:lnSpc>
                <a:spcPct val="100000"/>
              </a:lnSpc>
              <a:spcBef>
                <a:spcPts val="1200"/>
              </a:spcBef>
              <a:spcAft>
                <a:spcPts val="600"/>
              </a:spcAft>
            </a:pPr>
            <a:r>
              <a:rPr lang="en-US" dirty="0">
                <a:effectLst/>
                <a:latin typeface="Calibri" panose="020F0502020204030204" pitchFamily="34" charset="0"/>
                <a:ea typeface="Times New Roman" panose="02020603050405020304" pitchFamily="18" charset="0"/>
                <a:cs typeface="Calibri" panose="020F0502020204030204" pitchFamily="34" charset="0"/>
              </a:rPr>
              <a:t>Active drug safety management and monitoring </a:t>
            </a:r>
            <a:r>
              <a:rPr lang="en-US" b="1" i="1" dirty="0">
                <a:effectLst/>
                <a:latin typeface="Calibri" panose="020F0502020204030204" pitchFamily="34" charset="0"/>
                <a:ea typeface="Times New Roman" panose="02020603050405020304" pitchFamily="18" charset="0"/>
                <a:cs typeface="Calibri" panose="020F0502020204030204" pitchFamily="34" charset="0"/>
              </a:rPr>
              <a:t>(aDSM) treatment initiation form </a:t>
            </a:r>
            <a:r>
              <a:rPr lang="en-US" dirty="0">
                <a:effectLst/>
                <a:latin typeface="Calibri" panose="020F0502020204030204" pitchFamily="34" charset="0"/>
                <a:ea typeface="Times New Roman" panose="02020603050405020304" pitchFamily="18" charset="0"/>
                <a:cs typeface="Calibri" panose="020F0502020204030204" pitchFamily="34" charset="0"/>
              </a:rPr>
              <a:t>needs to be completed for all DR-TB patients </a:t>
            </a:r>
            <a:r>
              <a:rPr lang="en-US" b="1" i="1" dirty="0">
                <a:effectLst/>
                <a:latin typeface="Calibri" panose="020F0502020204030204" pitchFamily="34" charset="0"/>
                <a:ea typeface="Times New Roman" panose="02020603050405020304" pitchFamily="18" charset="0"/>
                <a:cs typeface="Calibri" panose="020F0502020204030204" pitchFamily="34" charset="0"/>
              </a:rPr>
              <a:t>at the time of initiation of each new episode </a:t>
            </a:r>
            <a:r>
              <a:rPr lang="en-US" dirty="0">
                <a:effectLst/>
                <a:latin typeface="Calibri" panose="020F0502020204030204" pitchFamily="34" charset="0"/>
                <a:ea typeface="Times New Roman" panose="02020603050405020304" pitchFamily="18" charset="0"/>
                <a:cs typeface="Calibri" panose="020F0502020204030204" pitchFamily="34" charset="0"/>
              </a:rPr>
              <a:t>of treatment.</a:t>
            </a:r>
            <a:endParaRPr lang="en-US" sz="4000" b="1" dirty="0"/>
          </a:p>
        </p:txBody>
      </p:sp>
      <p:sp>
        <p:nvSpPr>
          <p:cNvPr id="4" name="Slide Number Placeholder 3">
            <a:extLst>
              <a:ext uri="{FF2B5EF4-FFF2-40B4-BE49-F238E27FC236}">
                <a16:creationId xmlns:a16="http://schemas.microsoft.com/office/drawing/2014/main" id="{A65BBEFB-D91B-47E3-BFA7-F180EA0A3F6E}"/>
              </a:ext>
            </a:extLst>
          </p:cNvPr>
          <p:cNvSpPr>
            <a:spLocks noGrp="1"/>
          </p:cNvSpPr>
          <p:nvPr>
            <p:ph type="sldNum" sz="quarter" idx="12"/>
          </p:nvPr>
        </p:nvSpPr>
        <p:spPr/>
        <p:txBody>
          <a:bodyPr/>
          <a:lstStyle/>
          <a:p>
            <a:fld id="{75AC1699-3BB0-4517-B6F1-ADF4FFD4CCE6}" type="slidenum">
              <a:rPr lang="en-US" smtClean="0"/>
              <a:t>130</a:t>
            </a:fld>
            <a:endParaRPr lang="en-US"/>
          </a:p>
        </p:txBody>
      </p:sp>
    </p:spTree>
    <p:extLst>
      <p:ext uri="{BB962C8B-B14F-4D97-AF65-F5344CB8AC3E}">
        <p14:creationId xmlns:p14="http://schemas.microsoft.com/office/powerpoint/2010/main" val="27891802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E2D7-6E69-4E98-BE88-C73C73186080}"/>
              </a:ext>
            </a:extLst>
          </p:cNvPr>
          <p:cNvSpPr>
            <a:spLocks noGrp="1"/>
          </p:cNvSpPr>
          <p:nvPr>
            <p:ph type="title"/>
          </p:nvPr>
        </p:nvSpPr>
        <p:spPr>
          <a:xfrm>
            <a:off x="326571" y="286603"/>
            <a:ext cx="11652067" cy="1085141"/>
          </a:xfrm>
        </p:spPr>
        <p:txBody>
          <a:bodyPr>
            <a:normAutofit fontScale="90000"/>
          </a:bodyPr>
          <a:lstStyle/>
          <a:p>
            <a:pPr algn="ctr"/>
            <a:r>
              <a:rPr lang="en-US" dirty="0"/>
              <a:t>PTE for shorter oral Bedaquiline-containing regimen for MDR/RR-TB patients</a:t>
            </a:r>
          </a:p>
        </p:txBody>
      </p:sp>
      <p:sp>
        <p:nvSpPr>
          <p:cNvPr id="4" name="Slide Number Placeholder 3">
            <a:extLst>
              <a:ext uri="{FF2B5EF4-FFF2-40B4-BE49-F238E27FC236}">
                <a16:creationId xmlns:a16="http://schemas.microsoft.com/office/drawing/2014/main" id="{04ABF74B-3688-4E6F-A962-0F596EBF6922}"/>
              </a:ext>
            </a:extLst>
          </p:cNvPr>
          <p:cNvSpPr>
            <a:spLocks noGrp="1"/>
          </p:cNvSpPr>
          <p:nvPr>
            <p:ph type="sldNum" sz="quarter" idx="12"/>
          </p:nvPr>
        </p:nvSpPr>
        <p:spPr/>
        <p:txBody>
          <a:bodyPr/>
          <a:lstStyle/>
          <a:p>
            <a:fld id="{75AC1699-3BB0-4517-B6F1-ADF4FFD4CCE6}" type="slidenum">
              <a:rPr lang="en-US" smtClean="0"/>
              <a:t>131</a:t>
            </a:fld>
            <a:endParaRPr lang="en-US"/>
          </a:p>
        </p:txBody>
      </p:sp>
      <p:graphicFrame>
        <p:nvGraphicFramePr>
          <p:cNvPr id="5" name="Table 4">
            <a:extLst>
              <a:ext uri="{FF2B5EF4-FFF2-40B4-BE49-F238E27FC236}">
                <a16:creationId xmlns:a16="http://schemas.microsoft.com/office/drawing/2014/main" id="{F672FDB7-0B9F-4F55-98A7-0B9F75686063}"/>
              </a:ext>
            </a:extLst>
          </p:cNvPr>
          <p:cNvGraphicFramePr>
            <a:graphicFrameLocks noGrp="1"/>
          </p:cNvGraphicFramePr>
          <p:nvPr/>
        </p:nvGraphicFramePr>
        <p:xfrm>
          <a:off x="222070" y="1371744"/>
          <a:ext cx="11756568" cy="5162406"/>
        </p:xfrm>
        <a:graphic>
          <a:graphicData uri="http://schemas.openxmlformats.org/drawingml/2006/table">
            <a:tbl>
              <a:tblPr firstRow="1" bandRow="1">
                <a:tableStyleId>{5C22544A-7EE6-4342-B048-85BDC9FD1C3A}</a:tableStyleId>
              </a:tblPr>
              <a:tblGrid>
                <a:gridCol w="4296921">
                  <a:extLst>
                    <a:ext uri="{9D8B030D-6E8A-4147-A177-3AD203B41FA5}">
                      <a16:colId xmlns:a16="http://schemas.microsoft.com/office/drawing/2014/main" val="850440183"/>
                    </a:ext>
                  </a:extLst>
                </a:gridCol>
                <a:gridCol w="7459647">
                  <a:extLst>
                    <a:ext uri="{9D8B030D-6E8A-4147-A177-3AD203B41FA5}">
                      <a16:colId xmlns:a16="http://schemas.microsoft.com/office/drawing/2014/main" val="4162018676"/>
                    </a:ext>
                  </a:extLst>
                </a:gridCol>
              </a:tblGrid>
              <a:tr h="493690">
                <a:tc>
                  <a:txBody>
                    <a:bodyPr/>
                    <a:lstStyle/>
                    <a:p>
                      <a:pPr marL="0" marR="0" algn="ctr">
                        <a:lnSpc>
                          <a:spcPct val="107000"/>
                        </a:lnSpc>
                        <a:spcBef>
                          <a:spcPts val="0"/>
                        </a:spcBef>
                        <a:spcAft>
                          <a:spcPts val="1200"/>
                        </a:spcAft>
                      </a:pPr>
                      <a:r>
                        <a:rPr lang="en-US" sz="2400">
                          <a:effectLst/>
                        </a:rPr>
                        <a:t>Clinical evaluation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rPr>
                        <a:t>Laboratory based evaluation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83921085"/>
                  </a:ext>
                </a:extLst>
              </a:tr>
              <a:tr h="493690">
                <a:tc>
                  <a:txBody>
                    <a:bodyPr/>
                    <a:lstStyle/>
                    <a:p>
                      <a:pPr marL="0" marR="0">
                        <a:lnSpc>
                          <a:spcPct val="107000"/>
                        </a:lnSpc>
                        <a:spcBef>
                          <a:spcPts val="0"/>
                        </a:spcBef>
                        <a:spcAft>
                          <a:spcPts val="0"/>
                        </a:spcAft>
                      </a:pPr>
                      <a:r>
                        <a:rPr lang="en-US" sz="2400">
                          <a:effectLst/>
                        </a:rPr>
                        <a:t>History and physical examination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762000" algn="l"/>
                          <a:tab pos="762635" algn="l"/>
                        </a:tabLst>
                      </a:pPr>
                      <a:r>
                        <a:rPr lang="en-US" sz="2400">
                          <a:effectLst/>
                        </a:rPr>
                        <a:t>Random blood sugar (RBS)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8717049"/>
                  </a:ext>
                </a:extLst>
              </a:tr>
              <a:tr h="493690">
                <a:tc>
                  <a:txBody>
                    <a:bodyPr/>
                    <a:lstStyle/>
                    <a:p>
                      <a:pPr marL="0" marR="0">
                        <a:lnSpc>
                          <a:spcPct val="107000"/>
                        </a:lnSpc>
                        <a:spcBef>
                          <a:spcPts val="0"/>
                        </a:spcBef>
                        <a:spcAft>
                          <a:spcPts val="0"/>
                        </a:spcAft>
                      </a:pPr>
                      <a:r>
                        <a:rPr lang="en-US" sz="2400">
                          <a:effectLst/>
                        </a:rPr>
                        <a:t>Height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HIV testing following counselling</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4278233"/>
                  </a:ext>
                </a:extLst>
              </a:tr>
              <a:tr h="493690">
                <a:tc>
                  <a:txBody>
                    <a:bodyPr/>
                    <a:lstStyle/>
                    <a:p>
                      <a:pPr marL="0" marR="0">
                        <a:lnSpc>
                          <a:spcPct val="107000"/>
                        </a:lnSpc>
                        <a:spcBef>
                          <a:spcPts val="0"/>
                        </a:spcBef>
                        <a:spcAft>
                          <a:spcPts val="0"/>
                        </a:spcAft>
                      </a:pPr>
                      <a:r>
                        <a:rPr lang="en-US" sz="2400">
                          <a:effectLst/>
                        </a:rPr>
                        <a:t>Weight</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Complete blood count (</a:t>
                      </a:r>
                      <a:r>
                        <a:rPr lang="en-US" sz="2400" dirty="0" err="1">
                          <a:effectLst/>
                        </a:rPr>
                        <a:t>Hb</a:t>
                      </a:r>
                      <a:r>
                        <a:rPr lang="en-US" sz="2400" dirty="0">
                          <a:effectLst/>
                        </a:rPr>
                        <a:t>, TLC, DLC, platelet count)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1955244"/>
                  </a:ext>
                </a:extLst>
              </a:tr>
              <a:tr h="523336">
                <a:tc>
                  <a:txBody>
                    <a:bodyPr/>
                    <a:lstStyle/>
                    <a:p>
                      <a:pPr marL="0" marR="0">
                        <a:lnSpc>
                          <a:spcPct val="107000"/>
                        </a:lnSpc>
                        <a:spcBef>
                          <a:spcPts val="0"/>
                        </a:spcBef>
                        <a:spcAft>
                          <a:spcPts val="0"/>
                        </a:spcAft>
                      </a:pPr>
                      <a:r>
                        <a:rPr lang="en-US" sz="2400">
                          <a:effectLst/>
                        </a:rPr>
                        <a:t>Psychiatric evaluation if required</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Liver function tests (including serum proteins)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96938251"/>
                  </a:ext>
                </a:extLst>
              </a:tr>
              <a:tr h="493690">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TSH levels</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21936188"/>
                  </a:ext>
                </a:extLst>
              </a:tr>
              <a:tr h="403662">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a:effectLst/>
                        </a:rPr>
                        <a:t>Urine examination – routine and microscopic</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4057303"/>
                  </a:ext>
                </a:extLst>
              </a:tr>
              <a:tr h="403662">
                <a:tc>
                  <a:txBody>
                    <a:bodyPr/>
                    <a:lstStyle/>
                    <a:p>
                      <a:pPr marL="0" marR="0">
                        <a:lnSpc>
                          <a:spcPct val="107000"/>
                        </a:lnSpc>
                        <a:spcBef>
                          <a:spcPts val="0"/>
                        </a:spcBef>
                        <a:spcAft>
                          <a:spcPts val="0"/>
                        </a:spcAft>
                      </a:pPr>
                      <a:r>
                        <a:rPr lang="en-US" sz="2400">
                          <a:effectLst/>
                        </a:rPr>
                        <a:t>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b="1" i="1" dirty="0">
                          <a:effectLst/>
                        </a:rPr>
                        <a:t>Serum electrolytes (Na, K, Mg, Ca)</a:t>
                      </a:r>
                      <a:endParaRPr lang="en-US" sz="2400" b="1"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1336388"/>
                  </a:ext>
                </a:extLst>
              </a:tr>
              <a:tr h="474354">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Urine pregnancy test (in women of reproductive age)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1923752"/>
                  </a:ext>
                </a:extLst>
              </a:tr>
              <a:tr h="485955">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Chest X-ray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0535743"/>
                  </a:ext>
                </a:extLst>
              </a:tr>
              <a:tr h="402987">
                <a:tc>
                  <a:txBody>
                    <a:bodyPr/>
                    <a:lstStyle/>
                    <a:p>
                      <a:pPr marL="0" marR="0">
                        <a:lnSpc>
                          <a:spcPct val="107000"/>
                        </a:lnSpc>
                        <a:spcBef>
                          <a:spcPts val="0"/>
                        </a:spcBef>
                        <a:spcAft>
                          <a:spcPts val="0"/>
                        </a:spcAft>
                      </a:pPr>
                      <a:r>
                        <a:rPr lang="en-US" sz="2400" dirty="0">
                          <a:effectLst/>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b="1" i="1" dirty="0">
                          <a:effectLst/>
                        </a:rPr>
                        <a:t>ECG</a:t>
                      </a:r>
                      <a:endParaRPr lang="en-US" sz="2400" b="1"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1423121"/>
                  </a:ext>
                </a:extLst>
              </a:tr>
            </a:tbl>
          </a:graphicData>
        </a:graphic>
      </p:graphicFrame>
      <p:sp>
        <p:nvSpPr>
          <p:cNvPr id="6" name="Arrow: Left 5">
            <a:extLst>
              <a:ext uri="{FF2B5EF4-FFF2-40B4-BE49-F238E27FC236}">
                <a16:creationId xmlns:a16="http://schemas.microsoft.com/office/drawing/2014/main" id="{48F44F73-C0F3-4BAD-8E34-16EE36FE2277}"/>
              </a:ext>
            </a:extLst>
          </p:cNvPr>
          <p:cNvSpPr/>
          <p:nvPr/>
        </p:nvSpPr>
        <p:spPr>
          <a:xfrm>
            <a:off x="9048750" y="4840606"/>
            <a:ext cx="1276350" cy="25526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
        <p:nvSpPr>
          <p:cNvPr id="7" name="Arrow: Left 6">
            <a:extLst>
              <a:ext uri="{FF2B5EF4-FFF2-40B4-BE49-F238E27FC236}">
                <a16:creationId xmlns:a16="http://schemas.microsoft.com/office/drawing/2014/main" id="{058CBDD6-6EBD-4BCE-9B56-807ED6C4536D}"/>
              </a:ext>
            </a:extLst>
          </p:cNvPr>
          <p:cNvSpPr/>
          <p:nvPr/>
        </p:nvSpPr>
        <p:spPr>
          <a:xfrm>
            <a:off x="5286375" y="6204676"/>
            <a:ext cx="1171575" cy="266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146254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9D65-2AA7-4E24-B67E-A1BAF26FC80B}"/>
              </a:ext>
            </a:extLst>
          </p:cNvPr>
          <p:cNvSpPr>
            <a:spLocks noGrp="1"/>
          </p:cNvSpPr>
          <p:nvPr>
            <p:ph type="title"/>
          </p:nvPr>
        </p:nvSpPr>
        <p:spPr>
          <a:xfrm>
            <a:off x="1097280" y="286603"/>
            <a:ext cx="10058400" cy="949191"/>
          </a:xfrm>
          <a:solidFill>
            <a:srgbClr val="002060"/>
          </a:solidFill>
        </p:spPr>
        <p:txBody>
          <a:bodyPr anchor="ctr"/>
          <a:lstStyle/>
          <a:p>
            <a:pPr algn="ctr"/>
            <a:r>
              <a:rPr lang="en-US" dirty="0">
                <a:solidFill>
                  <a:schemeClr val="bg1"/>
                </a:solidFill>
              </a:rPr>
              <a:t>Regimen and duration</a:t>
            </a:r>
          </a:p>
        </p:txBody>
      </p:sp>
      <p:sp>
        <p:nvSpPr>
          <p:cNvPr id="9" name="Text Placeholder 8">
            <a:extLst>
              <a:ext uri="{FF2B5EF4-FFF2-40B4-BE49-F238E27FC236}">
                <a16:creationId xmlns:a16="http://schemas.microsoft.com/office/drawing/2014/main" id="{7CC7EF1E-9B41-4ECE-B5EC-F996C8151C8E}"/>
              </a:ext>
            </a:extLst>
          </p:cNvPr>
          <p:cNvSpPr>
            <a:spLocks noGrp="1"/>
          </p:cNvSpPr>
          <p:nvPr>
            <p:ph type="body" idx="1"/>
          </p:nvPr>
        </p:nvSpPr>
        <p:spPr>
          <a:xfrm>
            <a:off x="6416496" y="1387567"/>
            <a:ext cx="5542692" cy="634960"/>
          </a:xfrm>
        </p:spPr>
        <p:txBody>
          <a:bodyPr/>
          <a:lstStyle/>
          <a:p>
            <a:endParaRPr lang="en-US" dirty="0"/>
          </a:p>
        </p:txBody>
      </p:sp>
      <p:graphicFrame>
        <p:nvGraphicFramePr>
          <p:cNvPr id="12" name="Content Placeholder 11">
            <a:extLst>
              <a:ext uri="{FF2B5EF4-FFF2-40B4-BE49-F238E27FC236}">
                <a16:creationId xmlns:a16="http://schemas.microsoft.com/office/drawing/2014/main" id="{B70345A8-B825-48FC-8001-E072BFAF2D3B}"/>
              </a:ext>
            </a:extLst>
          </p:cNvPr>
          <p:cNvGraphicFramePr>
            <a:graphicFrameLocks noGrp="1"/>
          </p:cNvGraphicFramePr>
          <p:nvPr>
            <p:ph sz="half" idx="2"/>
          </p:nvPr>
        </p:nvGraphicFramePr>
        <p:xfrm>
          <a:off x="232812" y="1387563"/>
          <a:ext cx="5935033" cy="1343604"/>
        </p:xfrm>
        <a:graphic>
          <a:graphicData uri="http://schemas.openxmlformats.org/drawingml/2006/table">
            <a:tbl>
              <a:tblPr firstRow="1" firstCol="1" bandRow="1">
                <a:tableStyleId>{21E4AEA4-8DFA-4A89-87EB-49C32662AFE0}</a:tableStyleId>
              </a:tblPr>
              <a:tblGrid>
                <a:gridCol w="5935033">
                  <a:extLst>
                    <a:ext uri="{9D8B030D-6E8A-4147-A177-3AD203B41FA5}">
                      <a16:colId xmlns:a16="http://schemas.microsoft.com/office/drawing/2014/main" val="317665826"/>
                    </a:ext>
                  </a:extLst>
                </a:gridCol>
              </a:tblGrid>
              <a:tr h="671802">
                <a:tc>
                  <a:txBody>
                    <a:bodyPr/>
                    <a:lstStyle/>
                    <a:p>
                      <a:pPr marL="0" marR="0" algn="ctr">
                        <a:lnSpc>
                          <a:spcPct val="107000"/>
                        </a:lnSpc>
                        <a:spcBef>
                          <a:spcPts val="0"/>
                        </a:spcBef>
                        <a:spcAft>
                          <a:spcPts val="1200"/>
                        </a:spcAft>
                      </a:pPr>
                      <a:r>
                        <a:rPr lang="en-US" sz="3200" dirty="0">
                          <a:solidFill>
                            <a:schemeClr val="tx1"/>
                          </a:solidFill>
                          <a:effectLst/>
                        </a:rPr>
                        <a:t>(4-6) </a:t>
                      </a:r>
                      <a:r>
                        <a:rPr lang="en-US" sz="3200" dirty="0" err="1">
                          <a:solidFill>
                            <a:schemeClr val="tx1"/>
                          </a:solidFill>
                          <a:effectLst/>
                        </a:rPr>
                        <a:t>Bdq</a:t>
                      </a:r>
                      <a:r>
                        <a:rPr lang="en-US" sz="3200" dirty="0">
                          <a:solidFill>
                            <a:schemeClr val="tx1"/>
                          </a:solidFill>
                          <a:effectLst/>
                        </a:rPr>
                        <a:t> </a:t>
                      </a:r>
                      <a:r>
                        <a:rPr lang="en-US" sz="3200" baseline="-25000" dirty="0">
                          <a:solidFill>
                            <a:schemeClr val="tx1"/>
                          </a:solidFill>
                          <a:effectLst/>
                        </a:rPr>
                        <a:t>(6 m),</a:t>
                      </a:r>
                      <a:r>
                        <a:rPr lang="en-US" sz="3200" dirty="0">
                          <a:solidFill>
                            <a:schemeClr val="tx1"/>
                          </a:solidFill>
                          <a:effectLst/>
                        </a:rPr>
                        <a:t> </a:t>
                      </a:r>
                      <a:r>
                        <a:rPr lang="en-US" sz="3200" i="1" dirty="0" err="1">
                          <a:solidFill>
                            <a:schemeClr val="tx1"/>
                          </a:solidFill>
                          <a:effectLst>
                            <a:outerShdw blurRad="38100" dist="38100" dir="2700000" algn="tl">
                              <a:srgbClr val="000000">
                                <a:alpha val="43137"/>
                              </a:srgbClr>
                            </a:outerShdw>
                          </a:effectLst>
                        </a:rPr>
                        <a:t>Lfx</a:t>
                      </a:r>
                      <a:r>
                        <a:rPr lang="en-US" sz="3200" dirty="0">
                          <a:solidFill>
                            <a:schemeClr val="tx1"/>
                          </a:solidFill>
                          <a:effectLst/>
                        </a:rPr>
                        <a:t>, </a:t>
                      </a:r>
                      <a:r>
                        <a:rPr lang="en-US" sz="3200" dirty="0" err="1">
                          <a:solidFill>
                            <a:schemeClr val="tx1"/>
                          </a:solidFill>
                          <a:effectLst/>
                        </a:rPr>
                        <a:t>Cfz</a:t>
                      </a:r>
                      <a:r>
                        <a:rPr lang="en-US" sz="3200" dirty="0">
                          <a:solidFill>
                            <a:schemeClr val="tx1"/>
                          </a:solidFill>
                          <a:effectLst/>
                        </a:rPr>
                        <a:t>, Z, E, </a:t>
                      </a:r>
                      <a:r>
                        <a:rPr lang="en-US" sz="3200" dirty="0" err="1">
                          <a:solidFill>
                            <a:schemeClr val="tx1"/>
                          </a:solidFill>
                          <a:effectLst/>
                        </a:rPr>
                        <a:t>H</a:t>
                      </a:r>
                      <a:r>
                        <a:rPr lang="en-US" sz="3200" baseline="30000" dirty="0" err="1">
                          <a:solidFill>
                            <a:schemeClr val="tx1"/>
                          </a:solidFill>
                          <a:effectLst/>
                        </a:rPr>
                        <a:t>h</a:t>
                      </a:r>
                      <a:r>
                        <a:rPr lang="en-US" sz="3200" dirty="0">
                          <a:solidFill>
                            <a:schemeClr val="tx1"/>
                          </a:solidFill>
                          <a:effectLst/>
                        </a:rPr>
                        <a:t>, </a:t>
                      </a:r>
                      <a:r>
                        <a:rPr lang="en-US" sz="3200" dirty="0" err="1">
                          <a:solidFill>
                            <a:schemeClr val="tx1"/>
                          </a:solidFill>
                          <a:effectLst/>
                        </a:rPr>
                        <a:t>Eto</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1361" marR="61361" marT="0" marB="0">
                    <a:solidFill>
                      <a:schemeClr val="accent5">
                        <a:lumMod val="40000"/>
                        <a:lumOff val="60000"/>
                      </a:schemeClr>
                    </a:solidFill>
                  </a:tcPr>
                </a:tc>
                <a:extLst>
                  <a:ext uri="{0D108BD9-81ED-4DB2-BD59-A6C34878D82A}">
                    <a16:rowId xmlns:a16="http://schemas.microsoft.com/office/drawing/2014/main" val="81019055"/>
                  </a:ext>
                </a:extLst>
              </a:tr>
              <a:tr h="671802">
                <a:tc>
                  <a:txBody>
                    <a:bodyPr/>
                    <a:lstStyle/>
                    <a:p>
                      <a:pPr marL="0" marR="0" algn="ctr">
                        <a:lnSpc>
                          <a:spcPct val="107000"/>
                        </a:lnSpc>
                        <a:spcBef>
                          <a:spcPts val="0"/>
                        </a:spcBef>
                        <a:spcAft>
                          <a:spcPts val="1200"/>
                        </a:spcAft>
                      </a:pPr>
                      <a:r>
                        <a:rPr lang="pl-PL" sz="3200" b="1" kern="1200" dirty="0">
                          <a:solidFill>
                            <a:schemeClr val="tx1"/>
                          </a:solidFill>
                          <a:effectLst/>
                          <a:latin typeface="+mn-lt"/>
                          <a:ea typeface="+mn-ea"/>
                          <a:cs typeface="+mn-cs"/>
                        </a:rPr>
                        <a:t>(5) </a:t>
                      </a:r>
                      <a:r>
                        <a:rPr lang="pl-PL" sz="3200" b="1" i="1" kern="1200" dirty="0">
                          <a:solidFill>
                            <a:schemeClr val="tx1"/>
                          </a:solidFill>
                          <a:effectLst>
                            <a:outerShdw blurRad="38100" dist="38100" dir="2700000" algn="tl">
                              <a:srgbClr val="000000">
                                <a:alpha val="43137"/>
                              </a:srgbClr>
                            </a:outerShdw>
                          </a:effectLst>
                          <a:latin typeface="+mn-lt"/>
                          <a:ea typeface="+mn-ea"/>
                          <a:cs typeface="+mn-cs"/>
                        </a:rPr>
                        <a:t>Lfx</a:t>
                      </a:r>
                      <a:r>
                        <a:rPr lang="pl-PL" sz="3200" b="1" kern="1200" dirty="0">
                          <a:solidFill>
                            <a:schemeClr val="tx1"/>
                          </a:solidFill>
                          <a:effectLst/>
                          <a:latin typeface="+mn-lt"/>
                          <a:ea typeface="+mn-ea"/>
                          <a:cs typeface="+mn-cs"/>
                        </a:rPr>
                        <a:t>, Cfz, Z, E</a:t>
                      </a:r>
                    </a:p>
                  </a:txBody>
                  <a:tcPr marL="61361" marR="61361" marT="0" marB="0">
                    <a:solidFill>
                      <a:schemeClr val="accent5">
                        <a:lumMod val="40000"/>
                        <a:lumOff val="60000"/>
                      </a:schemeClr>
                    </a:solidFill>
                  </a:tcPr>
                </a:tc>
                <a:extLst>
                  <a:ext uri="{0D108BD9-81ED-4DB2-BD59-A6C34878D82A}">
                    <a16:rowId xmlns:a16="http://schemas.microsoft.com/office/drawing/2014/main" val="3848359448"/>
                  </a:ext>
                </a:extLst>
              </a:tr>
            </a:tbl>
          </a:graphicData>
        </a:graphic>
      </p:graphicFrame>
      <p:sp>
        <p:nvSpPr>
          <p:cNvPr id="10" name="Content Placeholder 9">
            <a:extLst>
              <a:ext uri="{FF2B5EF4-FFF2-40B4-BE49-F238E27FC236}">
                <a16:creationId xmlns:a16="http://schemas.microsoft.com/office/drawing/2014/main" id="{7D75FB05-D50F-496B-BF7F-33EA284A90EC}"/>
              </a:ext>
            </a:extLst>
          </p:cNvPr>
          <p:cNvSpPr>
            <a:spLocks noGrp="1"/>
          </p:cNvSpPr>
          <p:nvPr>
            <p:ph sz="quarter" idx="4"/>
          </p:nvPr>
        </p:nvSpPr>
        <p:spPr>
          <a:xfrm>
            <a:off x="6167845" y="2052538"/>
            <a:ext cx="5806440" cy="3993014"/>
          </a:xfrm>
        </p:spPr>
        <p:txBody>
          <a:bodyPr>
            <a:normAutofit lnSpcReduction="10000"/>
          </a:bodyPr>
          <a:lstStyle/>
          <a:p>
            <a:pPr marL="342900" marR="0" lvl="0" indent="-342900" algn="just">
              <a:lnSpc>
                <a:spcPct val="100000"/>
              </a:lnSpc>
              <a:spcBef>
                <a:spcPts val="0"/>
              </a:spcBef>
              <a:spcAft>
                <a:spcPts val="12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From </a:t>
            </a:r>
            <a:r>
              <a:rPr lang="en-US" sz="2400" b="1" i="1" dirty="0">
                <a:effectLst/>
                <a:latin typeface="Calibri" panose="020F0502020204030204" pitchFamily="34" charset="0"/>
                <a:ea typeface="Calibri" panose="020F0502020204030204" pitchFamily="34" charset="0"/>
                <a:cs typeface="Calibri" panose="020F0502020204030204" pitchFamily="34" charset="0"/>
              </a:rPr>
              <a:t>start to end of 4 months</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Bdq</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Lfx</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Cfz</a:t>
            </a:r>
            <a:r>
              <a:rPr lang="en-US" sz="2400" dirty="0">
                <a:effectLst/>
                <a:latin typeface="Calibri" panose="020F0502020204030204" pitchFamily="34" charset="0"/>
                <a:ea typeface="Calibri" panose="020F0502020204030204" pitchFamily="34" charset="0"/>
                <a:cs typeface="Calibri" panose="020F0502020204030204" pitchFamily="34" charset="0"/>
              </a:rPr>
              <a:t>, Z, E, </a:t>
            </a:r>
            <a:r>
              <a:rPr lang="en-US" sz="2400" dirty="0" err="1">
                <a:effectLst/>
                <a:latin typeface="Calibri" panose="020F0502020204030204" pitchFamily="34" charset="0"/>
                <a:ea typeface="Calibri" panose="020F0502020204030204" pitchFamily="34" charset="0"/>
                <a:cs typeface="Calibri" panose="020F0502020204030204" pitchFamily="34" charset="0"/>
              </a:rPr>
              <a:t>H</a:t>
            </a:r>
            <a:r>
              <a:rPr lang="en-US" sz="2400" baseline="30000" dirty="0" err="1">
                <a:effectLst/>
                <a:latin typeface="Calibri" panose="020F0502020204030204" pitchFamily="34" charset="0"/>
                <a:ea typeface="Calibri" panose="020F0502020204030204" pitchFamily="34" charset="0"/>
                <a:cs typeface="Calibri" panose="020F0502020204030204" pitchFamily="34" charset="0"/>
              </a:rPr>
              <a:t>h</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Eto</a:t>
            </a:r>
            <a:endParaRPr lang="en-US" sz="24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00000"/>
              </a:lnSpc>
              <a:spcBef>
                <a:spcPts val="0"/>
              </a:spcBef>
              <a:spcAft>
                <a:spcPts val="12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From </a:t>
            </a:r>
            <a:r>
              <a:rPr lang="en-US" sz="2400" b="1" i="1" dirty="0">
                <a:effectLst/>
                <a:latin typeface="Calibri" panose="020F0502020204030204" pitchFamily="34" charset="0"/>
                <a:ea typeface="Calibri" panose="020F0502020204030204" pitchFamily="34" charset="0"/>
                <a:cs typeface="Calibri" panose="020F0502020204030204" pitchFamily="34" charset="0"/>
              </a:rPr>
              <a:t>start of 5 months to end of 6 months</a:t>
            </a:r>
            <a:r>
              <a:rPr lang="en-US" sz="2400" dirty="0">
                <a:effectLst/>
                <a:latin typeface="Calibri" panose="020F0502020204030204" pitchFamily="34" charset="0"/>
                <a:ea typeface="Calibri" panose="020F0502020204030204" pitchFamily="34" charset="0"/>
                <a:cs typeface="Calibri" panose="020F0502020204030204" pitchFamily="34" charset="0"/>
              </a:rPr>
              <a:t>(If IP not extended): </a:t>
            </a:r>
            <a:r>
              <a:rPr lang="en-US" sz="2400" dirty="0" err="1">
                <a:effectLst/>
                <a:latin typeface="Calibri" panose="020F0502020204030204" pitchFamily="34" charset="0"/>
                <a:ea typeface="Calibri" panose="020F0502020204030204" pitchFamily="34" charset="0"/>
                <a:cs typeface="Calibri" panose="020F0502020204030204" pitchFamily="34" charset="0"/>
              </a:rPr>
              <a:t>Bdq</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Lfx</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Cfz</a:t>
            </a:r>
            <a:r>
              <a:rPr lang="en-US" sz="2400" dirty="0">
                <a:effectLst/>
                <a:latin typeface="Calibri" panose="020F0502020204030204" pitchFamily="34" charset="0"/>
                <a:ea typeface="Calibri" panose="020F0502020204030204" pitchFamily="34" charset="0"/>
                <a:cs typeface="Calibri" panose="020F0502020204030204" pitchFamily="34" charset="0"/>
              </a:rPr>
              <a:t>, Z, E </a:t>
            </a:r>
            <a:endParaRPr lang="en-US" sz="24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00000"/>
              </a:lnSpc>
              <a:spcBef>
                <a:spcPts val="0"/>
              </a:spcBef>
              <a:spcAft>
                <a:spcPts val="1200"/>
              </a:spcAft>
              <a:buFont typeface="Symbol" panose="05050102010706020507" pitchFamily="18" charset="2"/>
              <a:buChar char=""/>
            </a:pPr>
            <a:r>
              <a:rPr lang="en-US" sz="2400" b="1" i="1" dirty="0">
                <a:effectLst/>
                <a:latin typeface="Calibri" panose="020F0502020204030204" pitchFamily="34" charset="0"/>
                <a:ea typeface="Calibri" panose="020F0502020204030204" pitchFamily="34" charset="0"/>
                <a:cs typeface="Calibri" panose="020F0502020204030204" pitchFamily="34" charset="0"/>
              </a:rPr>
              <a:t>From start of 7 months to end of 9 months</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Lfx</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Cfz</a:t>
            </a:r>
            <a:r>
              <a:rPr lang="en-US" sz="2400" dirty="0">
                <a:effectLst/>
                <a:latin typeface="Calibri" panose="020F0502020204030204" pitchFamily="34" charset="0"/>
                <a:ea typeface="Calibri" panose="020F0502020204030204" pitchFamily="34" charset="0"/>
                <a:cs typeface="Calibri" panose="020F0502020204030204" pitchFamily="34" charset="0"/>
              </a:rPr>
              <a:t>, Z, E</a:t>
            </a:r>
            <a:endParaRPr lang="en-US" sz="2400" dirty="0">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00000"/>
              </a:lnSpc>
              <a:spcBef>
                <a:spcPts val="0"/>
              </a:spcBef>
              <a:spcAft>
                <a:spcPts val="1200"/>
              </a:spcAft>
              <a:buFont typeface="Symbol" panose="05050102010706020507" pitchFamily="18" charset="2"/>
              <a:buChar char=""/>
            </a:pPr>
            <a:r>
              <a:rPr lang="en-US" sz="2400" b="1" i="1" dirty="0">
                <a:effectLst/>
                <a:latin typeface="Calibri" panose="020F0502020204030204" pitchFamily="34" charset="0"/>
                <a:ea typeface="Times New Roman" panose="02020603050405020304" pitchFamily="18" charset="0"/>
                <a:cs typeface="Calibri" panose="020F0502020204030204" pitchFamily="34" charset="0"/>
              </a:rPr>
              <a:t>If the IP is extended up to 6 months </a:t>
            </a:r>
            <a:r>
              <a:rPr lang="en-US" sz="2400" dirty="0">
                <a:effectLst/>
                <a:latin typeface="Calibri" panose="020F0502020204030204" pitchFamily="34" charset="0"/>
                <a:ea typeface="Times New Roman" panose="02020603050405020304" pitchFamily="18" charset="0"/>
                <a:cs typeface="Calibri" panose="020F0502020204030204" pitchFamily="34" charset="0"/>
              </a:rPr>
              <a:t>then all 3 drugs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Bdq</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a:t>
            </a:r>
            <a:r>
              <a:rPr lang="en-US" sz="2400" baseline="30000" dirty="0" err="1">
                <a:effectLst/>
                <a:latin typeface="Calibri" panose="020F0502020204030204" pitchFamily="34" charset="0"/>
                <a:ea typeface="Times New Roman" panose="02020603050405020304" pitchFamily="18" charset="0"/>
                <a:cs typeface="Calibri" panose="020F0502020204030204" pitchFamily="34" charset="0"/>
              </a:rPr>
              <a:t>h</a:t>
            </a:r>
            <a:r>
              <a:rPr lang="en-US" sz="2400" dirty="0">
                <a:effectLst/>
                <a:latin typeface="Calibri" panose="020F0502020204030204" pitchFamily="34" charset="0"/>
                <a:ea typeface="Times New Roman" panose="02020603050405020304" pitchFamily="18" charset="0"/>
                <a:cs typeface="Calibri" panose="020F0502020204030204" pitchFamily="34" charset="0"/>
              </a:rPr>
              <a:t> and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Eto</a:t>
            </a:r>
            <a:r>
              <a:rPr lang="en-US" sz="2400" dirty="0">
                <a:effectLst/>
                <a:latin typeface="Calibri" panose="020F0502020204030204" pitchFamily="34" charset="0"/>
                <a:ea typeface="Times New Roman" panose="02020603050405020304" pitchFamily="18" charset="0"/>
                <a:cs typeface="Calibri" panose="020F0502020204030204" pitchFamily="34" charset="0"/>
              </a:rPr>
              <a:t> are stopped together</a:t>
            </a:r>
            <a:endParaRPr lang="en-US" sz="3600" dirty="0"/>
          </a:p>
        </p:txBody>
      </p:sp>
      <p:sp>
        <p:nvSpPr>
          <p:cNvPr id="4" name="Slide Number Placeholder 3">
            <a:extLst>
              <a:ext uri="{FF2B5EF4-FFF2-40B4-BE49-F238E27FC236}">
                <a16:creationId xmlns:a16="http://schemas.microsoft.com/office/drawing/2014/main" id="{F8BD286C-A4EB-42CA-9321-502A5E792143}"/>
              </a:ext>
            </a:extLst>
          </p:cNvPr>
          <p:cNvSpPr>
            <a:spLocks noGrp="1"/>
          </p:cNvSpPr>
          <p:nvPr>
            <p:ph type="sldNum" sz="quarter" idx="12"/>
          </p:nvPr>
        </p:nvSpPr>
        <p:spPr/>
        <p:txBody>
          <a:bodyPr/>
          <a:lstStyle/>
          <a:p>
            <a:fld id="{75AC1699-3BB0-4517-B6F1-ADF4FFD4CCE6}" type="slidenum">
              <a:rPr lang="en-US" smtClean="0"/>
              <a:t>132</a:t>
            </a:fld>
            <a:endParaRPr lang="en-US"/>
          </a:p>
        </p:txBody>
      </p:sp>
      <p:graphicFrame>
        <p:nvGraphicFramePr>
          <p:cNvPr id="16" name="Diagram 15">
            <a:extLst>
              <a:ext uri="{FF2B5EF4-FFF2-40B4-BE49-F238E27FC236}">
                <a16:creationId xmlns:a16="http://schemas.microsoft.com/office/drawing/2014/main" id="{CB61A3AA-370E-4D3A-B083-320CD9D4964D}"/>
              </a:ext>
            </a:extLst>
          </p:cNvPr>
          <p:cNvGraphicFramePr/>
          <p:nvPr/>
        </p:nvGraphicFramePr>
        <p:xfrm>
          <a:off x="245883" y="2851483"/>
          <a:ext cx="5921961" cy="3181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Arrow: Left-Right 16">
            <a:extLst>
              <a:ext uri="{FF2B5EF4-FFF2-40B4-BE49-F238E27FC236}">
                <a16:creationId xmlns:a16="http://schemas.microsoft.com/office/drawing/2014/main" id="{3FD19EA1-480C-4B59-86D4-72B56433481B}"/>
              </a:ext>
            </a:extLst>
          </p:cNvPr>
          <p:cNvSpPr/>
          <p:nvPr/>
        </p:nvSpPr>
        <p:spPr>
          <a:xfrm>
            <a:off x="307250" y="5835317"/>
            <a:ext cx="11526941" cy="837824"/>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C</a:t>
            </a:r>
            <a:r>
              <a:rPr lang="en-US" sz="2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omposition or the duration of the initial or continuation phase cannot be changed</a:t>
            </a:r>
            <a:endParaRPr lang="en-US" sz="2400" b="1" dirty="0">
              <a:solidFill>
                <a:schemeClr val="tx1"/>
              </a:solidFill>
            </a:endParaRPr>
          </a:p>
        </p:txBody>
      </p:sp>
    </p:spTree>
    <p:extLst>
      <p:ext uri="{BB962C8B-B14F-4D97-AF65-F5344CB8AC3E}">
        <p14:creationId xmlns:p14="http://schemas.microsoft.com/office/powerpoint/2010/main" val="20476715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88EB23-E66E-46EF-94BB-E57AF03DE487}"/>
              </a:ext>
            </a:extLst>
          </p:cNvPr>
          <p:cNvSpPr>
            <a:spLocks noGrp="1"/>
          </p:cNvSpPr>
          <p:nvPr>
            <p:ph type="title"/>
          </p:nvPr>
        </p:nvSpPr>
        <p:spPr>
          <a:xfrm>
            <a:off x="1097280" y="286603"/>
            <a:ext cx="10058400" cy="967431"/>
          </a:xfrm>
        </p:spPr>
        <p:txBody>
          <a:bodyPr/>
          <a:lstStyle/>
          <a:p>
            <a:r>
              <a:rPr lang="en-US" dirty="0"/>
              <a:t>Treatment extension</a:t>
            </a:r>
          </a:p>
        </p:txBody>
      </p:sp>
      <p:sp>
        <p:nvSpPr>
          <p:cNvPr id="6" name="Slide Number Placeholder 5">
            <a:extLst>
              <a:ext uri="{FF2B5EF4-FFF2-40B4-BE49-F238E27FC236}">
                <a16:creationId xmlns:a16="http://schemas.microsoft.com/office/drawing/2014/main" id="{C1057C7B-4809-46F4-B46D-28138108EADD}"/>
              </a:ext>
            </a:extLst>
          </p:cNvPr>
          <p:cNvSpPr>
            <a:spLocks noGrp="1"/>
          </p:cNvSpPr>
          <p:nvPr>
            <p:ph type="sldNum" sz="quarter" idx="12"/>
          </p:nvPr>
        </p:nvSpPr>
        <p:spPr/>
        <p:txBody>
          <a:bodyPr/>
          <a:lstStyle/>
          <a:p>
            <a:fld id="{75AC1699-3BB0-4517-B6F1-ADF4FFD4CCE6}" type="slidenum">
              <a:rPr lang="en-US" smtClean="0"/>
              <a:t>133</a:t>
            </a:fld>
            <a:endParaRPr lang="en-US"/>
          </a:p>
        </p:txBody>
      </p:sp>
      <p:graphicFrame>
        <p:nvGraphicFramePr>
          <p:cNvPr id="9" name="Diagram 8">
            <a:extLst>
              <a:ext uri="{FF2B5EF4-FFF2-40B4-BE49-F238E27FC236}">
                <a16:creationId xmlns:a16="http://schemas.microsoft.com/office/drawing/2014/main" id="{2160A719-3534-46B6-8FF5-DE1AB6D8FDC8}"/>
              </a:ext>
            </a:extLst>
          </p:cNvPr>
          <p:cNvGraphicFramePr/>
          <p:nvPr/>
        </p:nvGraphicFramePr>
        <p:xfrm>
          <a:off x="222070" y="1254034"/>
          <a:ext cx="11756568" cy="5319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10433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23F-89DB-45A8-A82C-E33A05441D94}"/>
              </a:ext>
            </a:extLst>
          </p:cNvPr>
          <p:cNvSpPr>
            <a:spLocks noGrp="1"/>
          </p:cNvSpPr>
          <p:nvPr>
            <p:ph type="title"/>
          </p:nvPr>
        </p:nvSpPr>
        <p:spPr>
          <a:xfrm>
            <a:off x="1097280" y="286603"/>
            <a:ext cx="10058400" cy="702303"/>
          </a:xfrm>
        </p:spPr>
        <p:txBody>
          <a:bodyPr>
            <a:normAutofit/>
          </a:bodyPr>
          <a:lstStyle/>
          <a:p>
            <a:r>
              <a:rPr lang="en-US" dirty="0"/>
              <a:t>Follow-up monitoring (clinical)</a:t>
            </a:r>
          </a:p>
        </p:txBody>
      </p:sp>
      <p:sp>
        <p:nvSpPr>
          <p:cNvPr id="3" name="Content Placeholder 2">
            <a:extLst>
              <a:ext uri="{FF2B5EF4-FFF2-40B4-BE49-F238E27FC236}">
                <a16:creationId xmlns:a16="http://schemas.microsoft.com/office/drawing/2014/main" id="{F0561F50-959C-4F58-A584-B74D6EF1BA90}"/>
              </a:ext>
            </a:extLst>
          </p:cNvPr>
          <p:cNvSpPr>
            <a:spLocks noGrp="1"/>
          </p:cNvSpPr>
          <p:nvPr>
            <p:ph idx="1"/>
          </p:nvPr>
        </p:nvSpPr>
        <p:spPr>
          <a:xfrm>
            <a:off x="141513" y="1328057"/>
            <a:ext cx="11930743" cy="4561114"/>
          </a:xfrm>
        </p:spPr>
        <p:txBody>
          <a:bodyPr>
            <a:noAutofit/>
          </a:bodyPr>
          <a:lstStyle/>
          <a:p>
            <a:pPr marL="342900" marR="0" lvl="0" indent="-342900" algn="just">
              <a:lnSpc>
                <a:spcPct val="100000"/>
              </a:lnSpc>
              <a:spcBef>
                <a:spcPts val="0"/>
              </a:spcBef>
              <a:spcAft>
                <a:spcPts val="600"/>
              </a:spcAft>
              <a:buFont typeface="Symbol" panose="05050102010706020507" pitchFamily="18" charset="2"/>
              <a:buChar char=""/>
            </a:pPr>
            <a:r>
              <a:rPr lang="en-US" sz="2200" b="1" dirty="0">
                <a:effectLst/>
                <a:latin typeface="Calibri" panose="020F0502020204030204" pitchFamily="34" charset="0"/>
                <a:ea typeface="Calibri" panose="020F0502020204030204" pitchFamily="34" charset="0"/>
                <a:cs typeface="Calibri" panose="020F0502020204030204" pitchFamily="34" charset="0"/>
              </a:rPr>
              <a:t>A day may be identified by N/DDR-TBC for all monthly follow-up visits for every patient. </a:t>
            </a:r>
            <a:r>
              <a:rPr lang="en-US" sz="2200" dirty="0">
                <a:effectLst/>
                <a:latin typeface="Calibri" panose="020F0502020204030204" pitchFamily="34" charset="0"/>
                <a:ea typeface="Calibri" panose="020F0502020204030204" pitchFamily="34" charset="0"/>
                <a:cs typeface="Calibri" panose="020F0502020204030204" pitchFamily="34" charset="0"/>
              </a:rPr>
              <a:t>Patients on any DR-TB regimen should be seen by a doctor trained in NTEP PMDT guidelines for clinical evaluation on a monthly basis. </a:t>
            </a:r>
            <a:endParaRPr lang="en-US" sz="22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00000"/>
              </a:lnSpc>
              <a:spcBef>
                <a:spcPts val="0"/>
              </a:spcBef>
              <a:spcAft>
                <a:spcPts val="6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Calibri" panose="020F0502020204030204" pitchFamily="34" charset="0"/>
              </a:rPr>
              <a:t>The responsible doctor at N/DDR-TBC should </a:t>
            </a:r>
            <a:r>
              <a:rPr lang="en-US" sz="2200" i="1" u="sng" dirty="0">
                <a:effectLst/>
                <a:latin typeface="Calibri" panose="020F0502020204030204" pitchFamily="34" charset="0"/>
                <a:ea typeface="Calibri" panose="020F0502020204030204" pitchFamily="34" charset="0"/>
                <a:cs typeface="Calibri" panose="020F0502020204030204" pitchFamily="34" charset="0"/>
              </a:rPr>
              <a:t>assess clinical, bacteriological and radiological response to treatment, measure weight, assess possible adverse events and treatment adherence</a:t>
            </a:r>
            <a:r>
              <a:rPr lang="en-US" sz="2200" dirty="0">
                <a:effectLst/>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a:lnSpc>
                <a:spcPct val="100000"/>
              </a:lnSpc>
              <a:spcBef>
                <a:spcPts val="0"/>
              </a:spcBef>
              <a:spcAft>
                <a:spcPts val="600"/>
              </a:spcAft>
              <a:buFont typeface="Symbol" panose="05050102010706020507" pitchFamily="18" charset="2"/>
              <a:buChar char=""/>
            </a:pPr>
            <a:r>
              <a:rPr lang="en-US" sz="2200" b="1" dirty="0">
                <a:effectLst/>
                <a:latin typeface="Calibri" panose="020F0502020204030204" pitchFamily="34" charset="0"/>
                <a:ea typeface="Calibri" panose="020F0502020204030204" pitchFamily="34" charset="0"/>
                <a:cs typeface="Calibri" panose="020F0502020204030204" pitchFamily="34" charset="0"/>
              </a:rPr>
              <a:t>Sharing care responsibilities with a pediatrician for children </a:t>
            </a:r>
            <a:r>
              <a:rPr lang="en-US" sz="2200" dirty="0">
                <a:effectLst/>
                <a:latin typeface="Calibri" panose="020F0502020204030204" pitchFamily="34" charset="0"/>
                <a:ea typeface="Calibri" panose="020F0502020204030204" pitchFamily="34" charset="0"/>
                <a:cs typeface="Calibri" panose="020F0502020204030204" pitchFamily="34" charset="0"/>
              </a:rPr>
              <a:t>on </a:t>
            </a:r>
            <a:r>
              <a:rPr lang="en-GB" sz="2200" dirty="0">
                <a:effectLst/>
                <a:latin typeface="Calibri" panose="020F0502020204030204" pitchFamily="34" charset="0"/>
                <a:ea typeface="Calibri" panose="020F0502020204030204" pitchFamily="34" charset="0"/>
                <a:cs typeface="Calibri" panose="020F0502020204030204" pitchFamily="34" charset="0"/>
              </a:rPr>
              <a:t>shorter oral Bedaquiline-containing MDR/RR-TB regimen</a:t>
            </a:r>
            <a:r>
              <a:rPr lang="en-US" sz="2200" dirty="0">
                <a:effectLst/>
                <a:latin typeface="Calibri" panose="020F0502020204030204" pitchFamily="34" charset="0"/>
                <a:ea typeface="Calibri" panose="020F0502020204030204" pitchFamily="34" charset="0"/>
                <a:cs typeface="Calibri" panose="020F0502020204030204" pitchFamily="34" charset="0"/>
              </a:rPr>
              <a:t> is strongly advised. </a:t>
            </a:r>
          </a:p>
          <a:p>
            <a:pPr marL="342900" marR="0" lvl="0" indent="-342900" algn="just">
              <a:lnSpc>
                <a:spcPct val="100000"/>
              </a:lnSpc>
              <a:spcBef>
                <a:spcPts val="0"/>
              </a:spcBef>
              <a:spcAft>
                <a:spcPts val="6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Calibri" panose="020F0502020204030204" pitchFamily="34" charset="0"/>
              </a:rPr>
              <a:t>The follow-up visit should result in </a:t>
            </a:r>
            <a:r>
              <a:rPr lang="en-US" sz="2200" i="1" u="sng" dirty="0">
                <a:effectLst/>
                <a:latin typeface="Calibri" panose="020F0502020204030204" pitchFamily="34" charset="0"/>
                <a:ea typeface="Calibri" panose="020F0502020204030204" pitchFamily="34" charset="0"/>
                <a:cs typeface="Calibri" panose="020F0502020204030204" pitchFamily="34" charset="0"/>
              </a:rPr>
              <a:t>updating of treatment cards and Nikshay</a:t>
            </a:r>
            <a:r>
              <a:rPr lang="en-US" sz="2200" dirty="0">
                <a:effectLst/>
                <a:latin typeface="Calibri" panose="020F0502020204030204" pitchFamily="34" charset="0"/>
                <a:ea typeface="Calibri" panose="020F0502020204030204" pitchFamily="34" charset="0"/>
                <a:cs typeface="Calibri" panose="020F0502020204030204" pitchFamily="34" charset="0"/>
              </a:rPr>
              <a:t>. </a:t>
            </a:r>
            <a:endParaRPr lang="en-US" sz="2200" dirty="0">
              <a:effectLst/>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00000"/>
              </a:lnSpc>
              <a:spcBef>
                <a:spcPts val="0"/>
              </a:spcBef>
              <a:spcAft>
                <a:spcPts val="60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Calibri" panose="020F0502020204030204" pitchFamily="34" charset="0"/>
              </a:rPr>
              <a:t>Close monitoring of patients is necessary to ensure that the patient is adhering to treatment, progressing well and any adverse effects are recognized early by the treatment supporter. </a:t>
            </a:r>
            <a:endParaRPr lang="en-US" sz="2200" dirty="0">
              <a:latin typeface="Calibri" panose="020F0502020204030204" pitchFamily="34" charset="0"/>
              <a:ea typeface="Calibri" panose="020F0502020204030204" pitchFamily="34" charset="0"/>
              <a:cs typeface="Mangal" panose="02040503050203030202" pitchFamily="18" charset="0"/>
            </a:endParaRPr>
          </a:p>
          <a:p>
            <a:pPr marL="342900" marR="0" lvl="0" indent="-342900" algn="just">
              <a:lnSpc>
                <a:spcPct val="100000"/>
              </a:lnSpc>
              <a:spcBef>
                <a:spcPts val="0"/>
              </a:spcBef>
              <a:spcAft>
                <a:spcPts val="600"/>
              </a:spcAft>
              <a:buFont typeface="Symbol" panose="05050102010706020507" pitchFamily="18" charset="2"/>
              <a:buChar char=""/>
            </a:pPr>
            <a:r>
              <a:rPr lang="en-US" sz="2200" dirty="0">
                <a:effectLst/>
                <a:latin typeface="Calibri" panose="020F0502020204030204" pitchFamily="34" charset="0"/>
                <a:ea typeface="Times New Roman" panose="02020603050405020304" pitchFamily="18" charset="0"/>
                <a:cs typeface="Calibri" panose="020F0502020204030204" pitchFamily="34" charset="0"/>
              </a:rPr>
              <a:t>Other </a:t>
            </a:r>
            <a:r>
              <a:rPr lang="en-US" sz="2200" i="1" u="sng" dirty="0">
                <a:effectLst/>
                <a:latin typeface="Calibri" panose="020F0502020204030204" pitchFamily="34" charset="0"/>
                <a:ea typeface="Times New Roman" panose="02020603050405020304" pitchFamily="18" charset="0"/>
                <a:cs typeface="Calibri" panose="020F0502020204030204" pitchFamily="34" charset="0"/>
              </a:rPr>
              <a:t>relevant investigations may be done as and when clinically indicated</a:t>
            </a:r>
            <a:r>
              <a:rPr lang="en-US" sz="2200" dirty="0">
                <a:effectLst/>
                <a:latin typeface="Calibri" panose="020F0502020204030204" pitchFamily="34" charset="0"/>
                <a:ea typeface="Times New Roman" panose="02020603050405020304" pitchFamily="18" charset="0"/>
                <a:cs typeface="Calibri" panose="020F0502020204030204" pitchFamily="34" charset="0"/>
              </a:rPr>
              <a:t>. These investigations can be done at N/DDR-TBC or any institute as per local arrangement, however patients should not be charged for these investigations. </a:t>
            </a:r>
          </a:p>
          <a:p>
            <a:pPr marL="342900" marR="0" lvl="0" indent="-342900" algn="just">
              <a:lnSpc>
                <a:spcPct val="100000"/>
              </a:lnSpc>
              <a:spcBef>
                <a:spcPts val="0"/>
              </a:spcBef>
              <a:spcAft>
                <a:spcPts val="600"/>
              </a:spcAft>
              <a:buFont typeface="Symbol" panose="05050102010706020507" pitchFamily="18" charset="2"/>
              <a:buChar char=""/>
            </a:pPr>
            <a:r>
              <a:rPr lang="en-US" sz="2200" dirty="0">
                <a:latin typeface="Calibri" panose="020F0502020204030204" pitchFamily="34" charset="0"/>
                <a:ea typeface="Times New Roman" panose="02020603050405020304" pitchFamily="18" charset="0"/>
                <a:cs typeface="Calibri" panose="020F0502020204030204" pitchFamily="34" charset="0"/>
              </a:rPr>
              <a:t>P</a:t>
            </a:r>
            <a:r>
              <a:rPr lang="en-US" sz="2200" dirty="0">
                <a:effectLst/>
                <a:latin typeface="Calibri" panose="020F0502020204030204" pitchFamily="34" charset="0"/>
                <a:ea typeface="Times New Roman" panose="02020603050405020304" pitchFamily="18" charset="0"/>
                <a:cs typeface="Calibri" panose="020F0502020204030204" pitchFamily="34" charset="0"/>
              </a:rPr>
              <a:t>atients may </a:t>
            </a:r>
            <a:r>
              <a:rPr lang="en-US" sz="2200" i="1" u="sng" dirty="0">
                <a:effectLst/>
                <a:latin typeface="Calibri" panose="020F0502020204030204" pitchFamily="34" charset="0"/>
                <a:ea typeface="Times New Roman" panose="02020603050405020304" pitchFamily="18" charset="0"/>
                <a:cs typeface="Calibri" panose="020F0502020204030204" pitchFamily="34" charset="0"/>
              </a:rPr>
              <a:t>need to be hospitalized </a:t>
            </a:r>
            <a:r>
              <a:rPr lang="en-US" sz="2200" dirty="0">
                <a:effectLst/>
                <a:latin typeface="Calibri" panose="020F0502020204030204" pitchFamily="34" charset="0"/>
                <a:ea typeface="Times New Roman" panose="02020603050405020304" pitchFamily="18" charset="0"/>
                <a:cs typeface="Calibri" panose="020F0502020204030204" pitchFamily="34" charset="0"/>
              </a:rPr>
              <a:t>during treatment for medical/psychosocial reasons.</a:t>
            </a:r>
            <a:endParaRPr lang="en-US" sz="2200" dirty="0"/>
          </a:p>
        </p:txBody>
      </p:sp>
      <p:sp>
        <p:nvSpPr>
          <p:cNvPr id="4" name="Slide Number Placeholder 3">
            <a:extLst>
              <a:ext uri="{FF2B5EF4-FFF2-40B4-BE49-F238E27FC236}">
                <a16:creationId xmlns:a16="http://schemas.microsoft.com/office/drawing/2014/main" id="{B2CD5CC1-30FC-48CF-BF2D-34E0D440C635}"/>
              </a:ext>
            </a:extLst>
          </p:cNvPr>
          <p:cNvSpPr>
            <a:spLocks noGrp="1"/>
          </p:cNvSpPr>
          <p:nvPr>
            <p:ph type="sldNum" sz="quarter" idx="12"/>
          </p:nvPr>
        </p:nvSpPr>
        <p:spPr/>
        <p:txBody>
          <a:bodyPr/>
          <a:lstStyle/>
          <a:p>
            <a:fld id="{75AC1699-3BB0-4517-B6F1-ADF4FFD4CCE6}" type="slidenum">
              <a:rPr lang="en-US" smtClean="0"/>
              <a:t>134</a:t>
            </a:fld>
            <a:endParaRPr lang="en-US"/>
          </a:p>
        </p:txBody>
      </p:sp>
    </p:spTree>
    <p:extLst>
      <p:ext uri="{BB962C8B-B14F-4D97-AF65-F5344CB8AC3E}">
        <p14:creationId xmlns:p14="http://schemas.microsoft.com/office/powerpoint/2010/main" val="31417655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C009-C0D6-48A9-8B13-8B07DCB4AE21}"/>
              </a:ext>
            </a:extLst>
          </p:cNvPr>
          <p:cNvSpPr>
            <a:spLocks noGrp="1"/>
          </p:cNvSpPr>
          <p:nvPr>
            <p:ph type="title"/>
          </p:nvPr>
        </p:nvSpPr>
        <p:spPr>
          <a:xfrm>
            <a:off x="1097280" y="286604"/>
            <a:ext cx="10058400" cy="805006"/>
          </a:xfrm>
        </p:spPr>
        <p:txBody>
          <a:bodyPr/>
          <a:lstStyle/>
          <a:p>
            <a:r>
              <a:rPr lang="en-US" dirty="0"/>
              <a:t>Follow-up monitoring (evaluations)… 1</a:t>
            </a:r>
          </a:p>
        </p:txBody>
      </p:sp>
      <p:sp>
        <p:nvSpPr>
          <p:cNvPr id="4" name="Slide Number Placeholder 3">
            <a:extLst>
              <a:ext uri="{FF2B5EF4-FFF2-40B4-BE49-F238E27FC236}">
                <a16:creationId xmlns:a16="http://schemas.microsoft.com/office/drawing/2014/main" id="{252835A3-8841-40CE-AA10-133C568CBA92}"/>
              </a:ext>
            </a:extLst>
          </p:cNvPr>
          <p:cNvSpPr>
            <a:spLocks noGrp="1"/>
          </p:cNvSpPr>
          <p:nvPr>
            <p:ph type="sldNum" sz="quarter" idx="12"/>
          </p:nvPr>
        </p:nvSpPr>
        <p:spPr/>
        <p:txBody>
          <a:bodyPr/>
          <a:lstStyle/>
          <a:p>
            <a:fld id="{75AC1699-3BB0-4517-B6F1-ADF4FFD4CCE6}" type="slidenum">
              <a:rPr lang="en-US" smtClean="0"/>
              <a:t>135</a:t>
            </a:fld>
            <a:endParaRPr lang="en-US"/>
          </a:p>
        </p:txBody>
      </p:sp>
      <p:graphicFrame>
        <p:nvGraphicFramePr>
          <p:cNvPr id="5" name="Table 4">
            <a:extLst>
              <a:ext uri="{FF2B5EF4-FFF2-40B4-BE49-F238E27FC236}">
                <a16:creationId xmlns:a16="http://schemas.microsoft.com/office/drawing/2014/main" id="{0CEDA15F-4B31-411D-93EC-628AB4BE92EF}"/>
              </a:ext>
            </a:extLst>
          </p:cNvPr>
          <p:cNvGraphicFramePr>
            <a:graphicFrameLocks noGrp="1"/>
          </p:cNvGraphicFramePr>
          <p:nvPr/>
        </p:nvGraphicFramePr>
        <p:xfrm>
          <a:off x="222070" y="1311005"/>
          <a:ext cx="11756568" cy="5294509"/>
        </p:xfrm>
        <a:graphic>
          <a:graphicData uri="http://schemas.openxmlformats.org/drawingml/2006/table">
            <a:tbl>
              <a:tblPr firstRow="1" bandRow="1">
                <a:tableStyleId>{5C22544A-7EE6-4342-B048-85BDC9FD1C3A}</a:tableStyleId>
              </a:tblPr>
              <a:tblGrid>
                <a:gridCol w="2025830">
                  <a:extLst>
                    <a:ext uri="{9D8B030D-6E8A-4147-A177-3AD203B41FA5}">
                      <a16:colId xmlns:a16="http://schemas.microsoft.com/office/drawing/2014/main" val="361309849"/>
                    </a:ext>
                  </a:extLst>
                </a:gridCol>
                <a:gridCol w="9730738">
                  <a:extLst>
                    <a:ext uri="{9D8B030D-6E8A-4147-A177-3AD203B41FA5}">
                      <a16:colId xmlns:a16="http://schemas.microsoft.com/office/drawing/2014/main" val="3276494324"/>
                    </a:ext>
                  </a:extLst>
                </a:gridCol>
              </a:tblGrid>
              <a:tr h="358949">
                <a:tc>
                  <a:txBody>
                    <a:bodyPr/>
                    <a:lstStyle/>
                    <a:p>
                      <a:pPr marL="118110" marR="0">
                        <a:spcBef>
                          <a:spcPts val="300"/>
                        </a:spcBef>
                        <a:spcAft>
                          <a:spcPts val="600"/>
                        </a:spcAft>
                      </a:pPr>
                      <a:r>
                        <a:rPr lang="en-US" sz="2000" b="1" dirty="0">
                          <a:effectLst/>
                        </a:rPr>
                        <a:t>Regimen Class</a:t>
                      </a:r>
                      <a:endParaRPr lang="en-US" sz="2000" b="1" dirty="0">
                        <a:effectLst/>
                        <a:latin typeface="Carlito"/>
                        <a:ea typeface="Carlito"/>
                        <a:cs typeface="Carlito"/>
                      </a:endParaRPr>
                    </a:p>
                  </a:txBody>
                  <a:tcPr marL="68580" marR="68580" marT="0" marB="0"/>
                </a:tc>
                <a:tc>
                  <a:txBody>
                    <a:bodyPr/>
                    <a:lstStyle/>
                    <a:p>
                      <a:pPr marL="547370" marR="319405" indent="-213360">
                        <a:spcBef>
                          <a:spcPts val="300"/>
                        </a:spcBef>
                        <a:spcAft>
                          <a:spcPts val="0"/>
                        </a:spcAft>
                      </a:pPr>
                      <a:r>
                        <a:rPr lang="en-GB" sz="2000" dirty="0">
                          <a:effectLst/>
                        </a:rPr>
                        <a:t>Shorter oral Bedaquiline-containing MDR/RR-TB regimen</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3704440144"/>
                  </a:ext>
                </a:extLst>
              </a:tr>
              <a:tr h="358949">
                <a:tc>
                  <a:txBody>
                    <a:bodyPr/>
                    <a:lstStyle/>
                    <a:p>
                      <a:pPr marL="67945" marR="0">
                        <a:spcBef>
                          <a:spcPts val="300"/>
                        </a:spcBef>
                        <a:spcAft>
                          <a:spcPts val="600"/>
                        </a:spcAft>
                      </a:pPr>
                      <a:r>
                        <a:rPr lang="en-US" sz="2000" b="1">
                          <a:effectLst/>
                        </a:rPr>
                        <a:t>Duration</a:t>
                      </a:r>
                      <a:endParaRPr lang="en-US" sz="2000" b="1">
                        <a:effectLst/>
                        <a:latin typeface="Carlito"/>
                        <a:ea typeface="Carlito"/>
                        <a:cs typeface="Carlito"/>
                      </a:endParaRPr>
                    </a:p>
                  </a:txBody>
                  <a:tcPr marL="68580" marR="68580" marT="0" marB="0"/>
                </a:tc>
                <a:tc>
                  <a:txBody>
                    <a:bodyPr/>
                    <a:lstStyle/>
                    <a:p>
                      <a:pPr marL="67310" marR="0">
                        <a:spcBef>
                          <a:spcPts val="300"/>
                        </a:spcBef>
                        <a:spcAft>
                          <a:spcPts val="0"/>
                        </a:spcAft>
                      </a:pPr>
                      <a:r>
                        <a:rPr lang="en-US" sz="2000">
                          <a:effectLst/>
                        </a:rPr>
                        <a:t>9 – 11 months (4-6m IP, 5m CP)</a:t>
                      </a:r>
                      <a:endParaRPr lang="en-US" sz="2000">
                        <a:effectLst/>
                        <a:latin typeface="Carlito"/>
                        <a:ea typeface="Carlito"/>
                        <a:cs typeface="Carlito"/>
                      </a:endParaRPr>
                    </a:p>
                  </a:txBody>
                  <a:tcPr marL="68580" marR="68580" marT="0" marB="0"/>
                </a:tc>
                <a:extLst>
                  <a:ext uri="{0D108BD9-81ED-4DB2-BD59-A6C34878D82A}">
                    <a16:rowId xmlns:a16="http://schemas.microsoft.com/office/drawing/2014/main" val="2902684971"/>
                  </a:ext>
                </a:extLst>
              </a:tr>
              <a:tr h="358949">
                <a:tc>
                  <a:txBody>
                    <a:bodyPr/>
                    <a:lstStyle/>
                    <a:p>
                      <a:pPr marL="67945" marR="0">
                        <a:spcBef>
                          <a:spcPts val="300"/>
                        </a:spcBef>
                        <a:spcAft>
                          <a:spcPts val="600"/>
                        </a:spcAft>
                      </a:pPr>
                      <a:r>
                        <a:rPr lang="en-US" sz="2000" b="1">
                          <a:effectLst/>
                        </a:rPr>
                        <a:t>Clinical + Wt.</a:t>
                      </a:r>
                      <a:endParaRPr lang="en-US" sz="2000" b="1">
                        <a:effectLst/>
                        <a:latin typeface="Carlito"/>
                        <a:ea typeface="Carlito"/>
                        <a:cs typeface="Carlito"/>
                      </a:endParaRPr>
                    </a:p>
                  </a:txBody>
                  <a:tcPr marL="68580" marR="68580" marT="0" marB="0"/>
                </a:tc>
                <a:tc>
                  <a:txBody>
                    <a:bodyPr/>
                    <a:lstStyle/>
                    <a:p>
                      <a:pPr marL="67310" marR="0">
                        <a:spcBef>
                          <a:spcPts val="300"/>
                        </a:spcBef>
                        <a:spcAft>
                          <a:spcPts val="0"/>
                        </a:spcAft>
                      </a:pPr>
                      <a:r>
                        <a:rPr lang="en-US" sz="2000">
                          <a:effectLst/>
                        </a:rPr>
                        <a:t>Monthly in IP or extended IP if previous month S+ve, quarterly in CP</a:t>
                      </a:r>
                      <a:endParaRPr lang="en-US" sz="2000">
                        <a:effectLst/>
                        <a:latin typeface="Carlito"/>
                        <a:ea typeface="Carlito"/>
                        <a:cs typeface="Carlito"/>
                      </a:endParaRPr>
                    </a:p>
                  </a:txBody>
                  <a:tcPr marL="68580" marR="68580" marT="0" marB="0"/>
                </a:tc>
                <a:extLst>
                  <a:ext uri="{0D108BD9-81ED-4DB2-BD59-A6C34878D82A}">
                    <a16:rowId xmlns:a16="http://schemas.microsoft.com/office/drawing/2014/main" val="4061515744"/>
                  </a:ext>
                </a:extLst>
              </a:tr>
              <a:tr h="1525537">
                <a:tc>
                  <a:txBody>
                    <a:bodyPr/>
                    <a:lstStyle/>
                    <a:p>
                      <a:pPr marL="67945" marR="310515">
                        <a:spcBef>
                          <a:spcPts val="300"/>
                        </a:spcBef>
                        <a:spcAft>
                          <a:spcPts val="600"/>
                        </a:spcAft>
                      </a:pPr>
                      <a:r>
                        <a:rPr lang="en-US" sz="2000" b="1">
                          <a:effectLst/>
                        </a:rPr>
                        <a:t>Smear Microscopy</a:t>
                      </a:r>
                      <a:endParaRPr lang="en-US" sz="2000" b="1">
                        <a:effectLst/>
                        <a:latin typeface="Carlito"/>
                        <a:ea typeface="Carlito"/>
                        <a:cs typeface="Carlito"/>
                      </a:endParaRPr>
                    </a:p>
                  </a:txBody>
                  <a:tcPr marL="68580" marR="68580" marT="0" marB="0"/>
                </a:tc>
                <a:tc>
                  <a:txBody>
                    <a:bodyPr/>
                    <a:lstStyle/>
                    <a:p>
                      <a:pPr marL="67310" marR="131445">
                        <a:spcBef>
                          <a:spcPts val="300"/>
                        </a:spcBef>
                        <a:spcAft>
                          <a:spcPts val="0"/>
                        </a:spcAft>
                      </a:pPr>
                      <a:r>
                        <a:rPr lang="en-US" sz="2000">
                          <a:effectLst/>
                        </a:rPr>
                        <a:t>Monthly from 3</a:t>
                      </a:r>
                      <a:r>
                        <a:rPr lang="en-US" sz="2000" baseline="30000">
                          <a:effectLst/>
                        </a:rPr>
                        <a:t>rd</a:t>
                      </a:r>
                      <a:r>
                        <a:rPr lang="en-US" sz="2000">
                          <a:effectLst/>
                        </a:rPr>
                        <a:t> month onwards till end of IP </a:t>
                      </a:r>
                    </a:p>
                    <a:p>
                      <a:pPr marL="67310" marR="131445">
                        <a:spcBef>
                          <a:spcPts val="300"/>
                        </a:spcBef>
                        <a:spcAft>
                          <a:spcPts val="0"/>
                        </a:spcAft>
                      </a:pPr>
                      <a:r>
                        <a:rPr lang="en-US" sz="2000">
                          <a:effectLst/>
                        </a:rPr>
                        <a:t>Monthly in extended IP only if previous month S+ve</a:t>
                      </a:r>
                    </a:p>
                    <a:p>
                      <a:pPr marL="67310" marR="131445">
                        <a:spcBef>
                          <a:spcPts val="300"/>
                        </a:spcBef>
                        <a:spcAft>
                          <a:spcPts val="0"/>
                        </a:spcAft>
                      </a:pPr>
                      <a:r>
                        <a:rPr lang="en-US" sz="2000">
                          <a:effectLst/>
                        </a:rPr>
                        <a:t>Conduct SM within 7 days, if the smear at 6 months is positive to rapidly ascertain bacteriological conversion/reversion</a:t>
                      </a:r>
                      <a:endParaRPr lang="en-US" sz="2000">
                        <a:effectLst/>
                        <a:latin typeface="Carlito"/>
                        <a:ea typeface="Carlito"/>
                        <a:cs typeface="Carlito"/>
                      </a:endParaRPr>
                    </a:p>
                  </a:txBody>
                  <a:tcPr marL="68580" marR="68580" marT="0" marB="0"/>
                </a:tc>
                <a:extLst>
                  <a:ext uri="{0D108BD9-81ED-4DB2-BD59-A6C34878D82A}">
                    <a16:rowId xmlns:a16="http://schemas.microsoft.com/office/drawing/2014/main" val="3308538318"/>
                  </a:ext>
                </a:extLst>
              </a:tr>
              <a:tr h="1525537">
                <a:tc>
                  <a:txBody>
                    <a:bodyPr/>
                    <a:lstStyle/>
                    <a:p>
                      <a:pPr marL="67945" marR="0">
                        <a:spcBef>
                          <a:spcPts val="300"/>
                        </a:spcBef>
                        <a:spcAft>
                          <a:spcPts val="600"/>
                        </a:spcAft>
                      </a:pPr>
                      <a:r>
                        <a:rPr lang="en-US" sz="2000" b="1">
                          <a:effectLst/>
                        </a:rPr>
                        <a:t>Culture</a:t>
                      </a:r>
                      <a:endParaRPr lang="en-US" sz="2000" b="1">
                        <a:effectLst/>
                        <a:latin typeface="Carlito"/>
                        <a:ea typeface="Carlito"/>
                        <a:cs typeface="Carlito"/>
                      </a:endParaRPr>
                    </a:p>
                  </a:txBody>
                  <a:tcPr marL="68580" marR="68580" marT="0" marB="0"/>
                </a:tc>
                <a:tc>
                  <a:txBody>
                    <a:bodyPr/>
                    <a:lstStyle/>
                    <a:p>
                      <a:pPr marL="67310" marR="0">
                        <a:spcBef>
                          <a:spcPts val="300"/>
                        </a:spcBef>
                        <a:spcAft>
                          <a:spcPts val="0"/>
                        </a:spcAft>
                      </a:pPr>
                      <a:r>
                        <a:rPr lang="en-US" sz="2000" dirty="0">
                          <a:effectLst/>
                        </a:rPr>
                        <a:t>At the end of month 3, end of month 6 and/or end of treatment</a:t>
                      </a:r>
                    </a:p>
                    <a:p>
                      <a:pPr marL="67310" marR="0">
                        <a:spcBef>
                          <a:spcPts val="300"/>
                        </a:spcBef>
                        <a:spcAft>
                          <a:spcPts val="0"/>
                        </a:spcAft>
                      </a:pPr>
                      <a:r>
                        <a:rPr lang="en-US" sz="2000" dirty="0">
                          <a:effectLst/>
                        </a:rPr>
                        <a:t>If the culture results of month 6 is positive, collect one repeat sample immediately to rapidly ascertain the bacteriological conversion/reversion </a:t>
                      </a:r>
                    </a:p>
                    <a:p>
                      <a:pPr marL="67310" marR="0">
                        <a:spcBef>
                          <a:spcPts val="300"/>
                        </a:spcBef>
                        <a:spcAft>
                          <a:spcPts val="0"/>
                        </a:spcAft>
                      </a:pPr>
                      <a:r>
                        <a:rPr lang="en-US" sz="2000" dirty="0">
                          <a:effectLst/>
                        </a:rPr>
                        <a:t>If the repeat sample is culture negative, then do end of treatment specimen collection</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760384237"/>
                  </a:ext>
                </a:extLst>
              </a:tr>
              <a:tr h="1166588">
                <a:tc>
                  <a:txBody>
                    <a:bodyPr/>
                    <a:lstStyle/>
                    <a:p>
                      <a:pPr marL="67945" marR="0">
                        <a:spcBef>
                          <a:spcPts val="300"/>
                        </a:spcBef>
                        <a:spcAft>
                          <a:spcPts val="600"/>
                        </a:spcAft>
                      </a:pPr>
                      <a:r>
                        <a:rPr lang="en-US" sz="2000" b="1">
                          <a:effectLst/>
                        </a:rPr>
                        <a:t>DST</a:t>
                      </a:r>
                      <a:endParaRPr lang="en-US" sz="2000" b="1">
                        <a:effectLst/>
                        <a:latin typeface="Carlito"/>
                        <a:ea typeface="Carlito"/>
                        <a:cs typeface="Carlito"/>
                      </a:endParaRPr>
                    </a:p>
                  </a:txBody>
                  <a:tcPr marL="68580" marR="68580" marT="0" marB="0"/>
                </a:tc>
                <a:tc>
                  <a:txBody>
                    <a:bodyPr/>
                    <a:lstStyle/>
                    <a:p>
                      <a:pPr marL="67310" marR="0">
                        <a:spcBef>
                          <a:spcPts val="300"/>
                        </a:spcBef>
                        <a:spcAft>
                          <a:spcPts val="0"/>
                        </a:spcAft>
                      </a:pPr>
                      <a:r>
                        <a:rPr lang="en-US" sz="2000" dirty="0">
                          <a:effectLst/>
                        </a:rPr>
                        <a:t>FL-SL LPA (</a:t>
                      </a:r>
                      <a:r>
                        <a:rPr lang="en-US" sz="2000" dirty="0" err="1">
                          <a:effectLst/>
                        </a:rPr>
                        <a:t>Lfx</a:t>
                      </a:r>
                      <a:r>
                        <a:rPr lang="en-US" sz="2000" dirty="0">
                          <a:effectLst/>
                        </a:rPr>
                        <a:t>, </a:t>
                      </a:r>
                      <a:r>
                        <a:rPr lang="en-US" sz="2000" dirty="0" err="1">
                          <a:effectLst/>
                        </a:rPr>
                        <a:t>Mfx</a:t>
                      </a:r>
                      <a:r>
                        <a:rPr lang="en-US" sz="2000" dirty="0">
                          <a:effectLst/>
                        </a:rPr>
                        <a:t>, </a:t>
                      </a:r>
                      <a:r>
                        <a:rPr lang="en-US" sz="2000" dirty="0" err="1">
                          <a:effectLst/>
                        </a:rPr>
                        <a:t>Eto</a:t>
                      </a:r>
                      <a:r>
                        <a:rPr lang="en-US" sz="2000" dirty="0">
                          <a:effectLst/>
                        </a:rPr>
                        <a:t>) and LC-DST (Z, </a:t>
                      </a:r>
                      <a:r>
                        <a:rPr lang="en-US" sz="2000" dirty="0" err="1">
                          <a:effectLst/>
                        </a:rPr>
                        <a:t>Bdq</a:t>
                      </a:r>
                      <a:r>
                        <a:rPr lang="en-US" sz="2000" dirty="0">
                          <a:effectLst/>
                        </a:rPr>
                        <a:t>*, </a:t>
                      </a:r>
                      <a:r>
                        <a:rPr lang="en-US" sz="2000" dirty="0" err="1">
                          <a:effectLst/>
                        </a:rPr>
                        <a:t>Cfz</a:t>
                      </a:r>
                      <a:r>
                        <a:rPr lang="en-US" sz="2000" dirty="0">
                          <a:effectLst/>
                        </a:rPr>
                        <a:t>*, </a:t>
                      </a:r>
                      <a:r>
                        <a:rPr lang="en-US" sz="2000" dirty="0" err="1">
                          <a:effectLst/>
                        </a:rPr>
                        <a:t>Mfx</a:t>
                      </a:r>
                      <a:r>
                        <a:rPr lang="en-US" sz="2000" dirty="0">
                          <a:effectLst/>
                        </a:rPr>
                        <a:t>, </a:t>
                      </a:r>
                      <a:r>
                        <a:rPr lang="en-US" sz="2000" dirty="0" err="1">
                          <a:effectLst/>
                        </a:rPr>
                        <a:t>Lzd</a:t>
                      </a:r>
                      <a:r>
                        <a:rPr lang="en-US" sz="2000" dirty="0">
                          <a:effectLst/>
                        </a:rPr>
                        <a:t>, </a:t>
                      </a:r>
                      <a:r>
                        <a:rPr lang="en-US" sz="2000" dirty="0" err="1">
                          <a:effectLst/>
                        </a:rPr>
                        <a:t>Dlm</a:t>
                      </a:r>
                      <a:r>
                        <a:rPr lang="en-US" sz="2000" dirty="0">
                          <a:effectLst/>
                        </a:rPr>
                        <a:t>*) if any</a:t>
                      </a:r>
                    </a:p>
                    <a:p>
                      <a:pPr marL="342900" marR="0" lvl="0" indent="-342900">
                        <a:spcBef>
                          <a:spcPts val="300"/>
                        </a:spcBef>
                        <a:spcAft>
                          <a:spcPts val="0"/>
                        </a:spcAft>
                        <a:buFont typeface="Symbol" panose="05050102010706020507" pitchFamily="18" charset="2"/>
                        <a:buChar char=""/>
                      </a:pPr>
                      <a:r>
                        <a:rPr lang="en-US" sz="2000" dirty="0">
                          <a:effectLst/>
                        </a:rPr>
                        <a:t>culture +</a:t>
                      </a:r>
                      <a:r>
                        <a:rPr lang="en-US" sz="2000" dirty="0" err="1">
                          <a:effectLst/>
                        </a:rPr>
                        <a:t>ve</a:t>
                      </a:r>
                      <a:r>
                        <a:rPr lang="en-US" sz="2000" dirty="0">
                          <a:effectLst/>
                        </a:rPr>
                        <a:t> (end of month 3 or later and end of treatment) or </a:t>
                      </a:r>
                    </a:p>
                    <a:p>
                      <a:pPr marL="342900" marR="0" lvl="0" indent="-342900">
                        <a:spcBef>
                          <a:spcPts val="300"/>
                        </a:spcBef>
                        <a:spcAft>
                          <a:spcPts val="0"/>
                        </a:spcAft>
                        <a:buFont typeface="Symbol" panose="05050102010706020507" pitchFamily="18" charset="2"/>
                        <a:buChar char=""/>
                      </a:pPr>
                      <a:r>
                        <a:rPr lang="en-US" sz="2000" dirty="0">
                          <a:effectLst/>
                        </a:rPr>
                        <a:t>smear +</a:t>
                      </a:r>
                      <a:r>
                        <a:rPr lang="en-US" sz="2000" dirty="0" err="1">
                          <a:effectLst/>
                        </a:rPr>
                        <a:t>ve</a:t>
                      </a:r>
                      <a:r>
                        <a:rPr lang="en-US" sz="2000" dirty="0">
                          <a:effectLst/>
                        </a:rPr>
                        <a:t> at end of IP, end of extended IP and end of treatment</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1237336133"/>
                  </a:ext>
                </a:extLst>
              </a:tr>
            </a:tbl>
          </a:graphicData>
        </a:graphic>
      </p:graphicFrame>
    </p:spTree>
    <p:extLst>
      <p:ext uri="{BB962C8B-B14F-4D97-AF65-F5344CB8AC3E}">
        <p14:creationId xmlns:p14="http://schemas.microsoft.com/office/powerpoint/2010/main" val="42708111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C009-C0D6-48A9-8B13-8B07DCB4AE21}"/>
              </a:ext>
            </a:extLst>
          </p:cNvPr>
          <p:cNvSpPr>
            <a:spLocks noGrp="1"/>
          </p:cNvSpPr>
          <p:nvPr>
            <p:ph type="title"/>
          </p:nvPr>
        </p:nvSpPr>
        <p:spPr>
          <a:xfrm>
            <a:off x="1097280" y="286604"/>
            <a:ext cx="10058400" cy="899940"/>
          </a:xfrm>
        </p:spPr>
        <p:txBody>
          <a:bodyPr/>
          <a:lstStyle/>
          <a:p>
            <a:r>
              <a:rPr lang="en-US" dirty="0"/>
              <a:t>Follow-up monitoring (evaluations)… 2</a:t>
            </a:r>
          </a:p>
        </p:txBody>
      </p:sp>
      <p:sp>
        <p:nvSpPr>
          <p:cNvPr id="4" name="Slide Number Placeholder 3">
            <a:extLst>
              <a:ext uri="{FF2B5EF4-FFF2-40B4-BE49-F238E27FC236}">
                <a16:creationId xmlns:a16="http://schemas.microsoft.com/office/drawing/2014/main" id="{252835A3-8841-40CE-AA10-133C568CBA92}"/>
              </a:ext>
            </a:extLst>
          </p:cNvPr>
          <p:cNvSpPr>
            <a:spLocks noGrp="1"/>
          </p:cNvSpPr>
          <p:nvPr>
            <p:ph type="sldNum" sz="quarter" idx="12"/>
          </p:nvPr>
        </p:nvSpPr>
        <p:spPr/>
        <p:txBody>
          <a:bodyPr/>
          <a:lstStyle/>
          <a:p>
            <a:fld id="{75AC1699-3BB0-4517-B6F1-ADF4FFD4CCE6}" type="slidenum">
              <a:rPr lang="en-US" smtClean="0"/>
              <a:t>136</a:t>
            </a:fld>
            <a:endParaRPr lang="en-US"/>
          </a:p>
        </p:txBody>
      </p:sp>
      <p:graphicFrame>
        <p:nvGraphicFramePr>
          <p:cNvPr id="5" name="Table 4">
            <a:extLst>
              <a:ext uri="{FF2B5EF4-FFF2-40B4-BE49-F238E27FC236}">
                <a16:creationId xmlns:a16="http://schemas.microsoft.com/office/drawing/2014/main" id="{0CEDA15F-4B31-411D-93EC-628AB4BE92EF}"/>
              </a:ext>
            </a:extLst>
          </p:cNvPr>
          <p:cNvGraphicFramePr>
            <a:graphicFrameLocks noGrp="1"/>
          </p:cNvGraphicFramePr>
          <p:nvPr/>
        </p:nvGraphicFramePr>
        <p:xfrm>
          <a:off x="222070" y="1311006"/>
          <a:ext cx="11756568" cy="5240084"/>
        </p:xfrm>
        <a:graphic>
          <a:graphicData uri="http://schemas.openxmlformats.org/drawingml/2006/table">
            <a:tbl>
              <a:tblPr firstRow="1" bandRow="1">
                <a:tableStyleId>{5C22544A-7EE6-4342-B048-85BDC9FD1C3A}</a:tableStyleId>
              </a:tblPr>
              <a:tblGrid>
                <a:gridCol w="2025830">
                  <a:extLst>
                    <a:ext uri="{9D8B030D-6E8A-4147-A177-3AD203B41FA5}">
                      <a16:colId xmlns:a16="http://schemas.microsoft.com/office/drawing/2014/main" val="361309849"/>
                    </a:ext>
                  </a:extLst>
                </a:gridCol>
                <a:gridCol w="9730738">
                  <a:extLst>
                    <a:ext uri="{9D8B030D-6E8A-4147-A177-3AD203B41FA5}">
                      <a16:colId xmlns:a16="http://schemas.microsoft.com/office/drawing/2014/main" val="3276494324"/>
                    </a:ext>
                  </a:extLst>
                </a:gridCol>
              </a:tblGrid>
              <a:tr h="295230">
                <a:tc>
                  <a:txBody>
                    <a:bodyPr/>
                    <a:lstStyle/>
                    <a:p>
                      <a:pPr marL="118110" marR="0">
                        <a:spcBef>
                          <a:spcPts val="300"/>
                        </a:spcBef>
                        <a:spcAft>
                          <a:spcPts val="600"/>
                        </a:spcAft>
                      </a:pPr>
                      <a:r>
                        <a:rPr lang="en-US" sz="2000" b="1" dirty="0">
                          <a:effectLst/>
                        </a:rPr>
                        <a:t>Regimen Class</a:t>
                      </a:r>
                      <a:endParaRPr lang="en-US" sz="2000" b="1" dirty="0">
                        <a:effectLst/>
                        <a:latin typeface="Carlito"/>
                        <a:ea typeface="Carlito"/>
                        <a:cs typeface="Carlito"/>
                      </a:endParaRPr>
                    </a:p>
                  </a:txBody>
                  <a:tcPr marL="68580" marR="68580" marT="0" marB="0"/>
                </a:tc>
                <a:tc>
                  <a:txBody>
                    <a:bodyPr/>
                    <a:lstStyle/>
                    <a:p>
                      <a:pPr marL="547370" marR="319405" indent="-213360">
                        <a:spcBef>
                          <a:spcPts val="300"/>
                        </a:spcBef>
                        <a:spcAft>
                          <a:spcPts val="0"/>
                        </a:spcAft>
                      </a:pPr>
                      <a:r>
                        <a:rPr lang="en-GB" sz="2000" dirty="0">
                          <a:effectLst/>
                        </a:rPr>
                        <a:t>Shorter oral Bedaquiline-containing MDR/RR-TB regimen</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3704440144"/>
                  </a:ext>
                </a:extLst>
              </a:tr>
              <a:tr h="295230">
                <a:tc>
                  <a:txBody>
                    <a:bodyPr/>
                    <a:lstStyle/>
                    <a:p>
                      <a:pPr marL="67945" marR="0">
                        <a:spcBef>
                          <a:spcPts val="300"/>
                        </a:spcBef>
                        <a:spcAft>
                          <a:spcPts val="600"/>
                        </a:spcAft>
                      </a:pPr>
                      <a:r>
                        <a:rPr lang="en-US" sz="2000" b="1">
                          <a:effectLst/>
                        </a:rPr>
                        <a:t>UPT</a:t>
                      </a:r>
                      <a:endParaRPr lang="en-US" sz="2000" b="1">
                        <a:effectLst/>
                        <a:latin typeface="Carlito"/>
                        <a:ea typeface="Carlito"/>
                        <a:cs typeface="Carlito"/>
                      </a:endParaRPr>
                    </a:p>
                  </a:txBody>
                  <a:tcPr marL="68580" marR="68580" marT="0" marB="0"/>
                </a:tc>
                <a:tc>
                  <a:txBody>
                    <a:bodyPr/>
                    <a:lstStyle/>
                    <a:p>
                      <a:pPr marL="67310" marR="0">
                        <a:spcBef>
                          <a:spcPts val="300"/>
                        </a:spcBef>
                        <a:spcAft>
                          <a:spcPts val="0"/>
                        </a:spcAft>
                      </a:pPr>
                      <a:r>
                        <a:rPr lang="en-US" sz="2000" dirty="0">
                          <a:effectLst/>
                        </a:rPr>
                        <a:t>As and when clinically indicated</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2002997921"/>
                  </a:ext>
                </a:extLst>
              </a:tr>
              <a:tr h="295230">
                <a:tc>
                  <a:txBody>
                    <a:bodyPr/>
                    <a:lstStyle/>
                    <a:p>
                      <a:pPr marL="67945" marR="0">
                        <a:spcBef>
                          <a:spcPts val="300"/>
                        </a:spcBef>
                        <a:spcAft>
                          <a:spcPts val="600"/>
                        </a:spcAft>
                      </a:pPr>
                      <a:r>
                        <a:rPr lang="en-US" sz="2000" b="1">
                          <a:effectLst/>
                        </a:rPr>
                        <a:t>CBC</a:t>
                      </a:r>
                      <a:endParaRPr lang="en-US" sz="2000" b="1">
                        <a:effectLst/>
                        <a:latin typeface="Carlito"/>
                        <a:ea typeface="Carlito"/>
                        <a:cs typeface="Carlito"/>
                      </a:endParaRPr>
                    </a:p>
                  </a:txBody>
                  <a:tcPr marL="68580" marR="68580" marT="0" marB="0"/>
                </a:tc>
                <a:tc>
                  <a:txBody>
                    <a:bodyPr/>
                    <a:lstStyle/>
                    <a:p>
                      <a:pPr marL="67310" marR="271145">
                        <a:spcBef>
                          <a:spcPts val="300"/>
                        </a:spcBef>
                        <a:spcAft>
                          <a:spcPts val="0"/>
                        </a:spcAft>
                      </a:pPr>
                      <a:r>
                        <a:rPr lang="en-US" sz="2000" dirty="0">
                          <a:effectLst/>
                        </a:rPr>
                        <a:t>As and when clinically indicated</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286883861"/>
                  </a:ext>
                </a:extLst>
              </a:tr>
              <a:tr h="295230">
                <a:tc>
                  <a:txBody>
                    <a:bodyPr/>
                    <a:lstStyle/>
                    <a:p>
                      <a:pPr marL="67945" marR="0">
                        <a:spcBef>
                          <a:spcPts val="300"/>
                        </a:spcBef>
                        <a:spcAft>
                          <a:spcPts val="600"/>
                        </a:spcAft>
                      </a:pPr>
                      <a:r>
                        <a:rPr lang="en-US" sz="2000" b="1" dirty="0">
                          <a:effectLst/>
                        </a:rPr>
                        <a:t>TSH &amp; LFT</a:t>
                      </a:r>
                      <a:r>
                        <a:rPr lang="en-US" sz="2000" b="1" baseline="30000" dirty="0">
                          <a:effectLst/>
                        </a:rPr>
                        <a:t>#</a:t>
                      </a:r>
                      <a:endParaRPr lang="en-US" sz="2000" b="1" dirty="0">
                        <a:effectLst/>
                        <a:latin typeface="Carlito"/>
                        <a:ea typeface="Carlito"/>
                        <a:cs typeface="Carlito"/>
                      </a:endParaRPr>
                    </a:p>
                  </a:txBody>
                  <a:tcPr marL="68580" marR="68580" marT="0" marB="0"/>
                </a:tc>
                <a:tc>
                  <a:txBody>
                    <a:bodyPr/>
                    <a:lstStyle/>
                    <a:p>
                      <a:pPr marL="67310" marR="123190">
                        <a:spcBef>
                          <a:spcPts val="300"/>
                        </a:spcBef>
                        <a:spcAft>
                          <a:spcPts val="0"/>
                        </a:spcAft>
                      </a:pPr>
                      <a:r>
                        <a:rPr lang="en-US" sz="2000" dirty="0">
                          <a:effectLst/>
                        </a:rPr>
                        <a:t>At end of IP, then as and when clinically indicated</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2055218553"/>
                  </a:ext>
                </a:extLst>
              </a:tr>
              <a:tr h="295230">
                <a:tc>
                  <a:txBody>
                    <a:bodyPr/>
                    <a:lstStyle/>
                    <a:p>
                      <a:pPr marL="67945" marR="0">
                        <a:spcBef>
                          <a:spcPts val="300"/>
                        </a:spcBef>
                        <a:spcAft>
                          <a:spcPts val="600"/>
                        </a:spcAft>
                      </a:pPr>
                      <a:r>
                        <a:rPr lang="en-US" sz="2000" b="1">
                          <a:effectLst/>
                        </a:rPr>
                        <a:t>CXR</a:t>
                      </a:r>
                      <a:endParaRPr lang="en-US" sz="2000" b="1">
                        <a:effectLst/>
                        <a:latin typeface="Carlito"/>
                        <a:ea typeface="Carlito"/>
                        <a:cs typeface="Carlito"/>
                      </a:endParaRPr>
                    </a:p>
                  </a:txBody>
                  <a:tcPr marL="68580" marR="68580" marT="0" marB="0"/>
                </a:tc>
                <a:tc>
                  <a:txBody>
                    <a:bodyPr/>
                    <a:lstStyle/>
                    <a:p>
                      <a:pPr marL="67310" marR="125730">
                        <a:spcBef>
                          <a:spcPts val="300"/>
                        </a:spcBef>
                        <a:spcAft>
                          <a:spcPts val="0"/>
                        </a:spcAft>
                      </a:pPr>
                      <a:r>
                        <a:rPr lang="en-US" sz="2000">
                          <a:effectLst/>
                        </a:rPr>
                        <a:t>At end of IP, then as and when clinically indicated, end of treatment</a:t>
                      </a:r>
                      <a:endParaRPr lang="en-US" sz="2000">
                        <a:effectLst/>
                        <a:latin typeface="Carlito"/>
                        <a:ea typeface="Carlito"/>
                        <a:cs typeface="Carlito"/>
                      </a:endParaRPr>
                    </a:p>
                  </a:txBody>
                  <a:tcPr marL="68580" marR="68580" marT="0" marB="0"/>
                </a:tc>
                <a:extLst>
                  <a:ext uri="{0D108BD9-81ED-4DB2-BD59-A6C34878D82A}">
                    <a16:rowId xmlns:a16="http://schemas.microsoft.com/office/drawing/2014/main" val="451192214"/>
                  </a:ext>
                </a:extLst>
              </a:tr>
              <a:tr h="309992">
                <a:tc>
                  <a:txBody>
                    <a:bodyPr/>
                    <a:lstStyle/>
                    <a:p>
                      <a:pPr marL="67945" marR="0">
                        <a:spcBef>
                          <a:spcPts val="300"/>
                        </a:spcBef>
                        <a:spcAft>
                          <a:spcPts val="600"/>
                        </a:spcAft>
                      </a:pPr>
                      <a:r>
                        <a:rPr lang="en-US" sz="2000" b="1">
                          <a:effectLst/>
                        </a:rPr>
                        <a:t>ECG</a:t>
                      </a:r>
                      <a:r>
                        <a:rPr lang="en-US" sz="2000" b="1" baseline="30000">
                          <a:effectLst/>
                        </a:rPr>
                        <a:t>$</a:t>
                      </a:r>
                      <a:endParaRPr lang="en-US" sz="2000" b="1">
                        <a:effectLst/>
                        <a:latin typeface="Carlito"/>
                        <a:ea typeface="Carlito"/>
                        <a:cs typeface="Carlito"/>
                      </a:endParaRPr>
                    </a:p>
                  </a:txBody>
                  <a:tcPr marL="68580" marR="68580" marT="0" marB="0"/>
                </a:tc>
                <a:tc>
                  <a:txBody>
                    <a:bodyPr/>
                    <a:lstStyle/>
                    <a:p>
                      <a:pPr marL="67310" marR="182245">
                        <a:spcBef>
                          <a:spcPts val="300"/>
                        </a:spcBef>
                        <a:spcAft>
                          <a:spcPts val="0"/>
                        </a:spcAft>
                      </a:pPr>
                      <a:r>
                        <a:rPr lang="en-US" sz="2000">
                          <a:effectLst/>
                        </a:rPr>
                        <a:t>At 2 weeks, then monthly in first 6 months, then as and when clinically indicated</a:t>
                      </a:r>
                      <a:endParaRPr lang="en-US" sz="2000">
                        <a:effectLst/>
                        <a:latin typeface="Carlito"/>
                        <a:ea typeface="Carlito"/>
                        <a:cs typeface="Carlito"/>
                      </a:endParaRPr>
                    </a:p>
                  </a:txBody>
                  <a:tcPr marL="68580" marR="68580" marT="0" marB="0"/>
                </a:tc>
                <a:extLst>
                  <a:ext uri="{0D108BD9-81ED-4DB2-BD59-A6C34878D82A}">
                    <a16:rowId xmlns:a16="http://schemas.microsoft.com/office/drawing/2014/main" val="1741519241"/>
                  </a:ext>
                </a:extLst>
              </a:tr>
              <a:tr h="590460">
                <a:tc>
                  <a:txBody>
                    <a:bodyPr/>
                    <a:lstStyle/>
                    <a:p>
                      <a:pPr marL="67945" marR="122555">
                        <a:spcBef>
                          <a:spcPts val="300"/>
                        </a:spcBef>
                        <a:spcAft>
                          <a:spcPts val="600"/>
                        </a:spcAft>
                      </a:pPr>
                      <a:r>
                        <a:rPr lang="en-US" sz="2000" b="1" dirty="0">
                          <a:effectLst/>
                        </a:rPr>
                        <a:t>S. Electrolytes (Na, K, Mg, Ca)</a:t>
                      </a:r>
                      <a:endParaRPr lang="en-US" sz="2000" b="1" dirty="0">
                        <a:effectLst/>
                        <a:latin typeface="Carlito"/>
                        <a:ea typeface="Carlito"/>
                        <a:cs typeface="Carlito"/>
                      </a:endParaRPr>
                    </a:p>
                  </a:txBody>
                  <a:tcPr marL="68580" marR="68580" marT="0" marB="0"/>
                </a:tc>
                <a:tc>
                  <a:txBody>
                    <a:bodyPr/>
                    <a:lstStyle/>
                    <a:p>
                      <a:pPr marL="67310" marR="180975">
                        <a:spcBef>
                          <a:spcPts val="300"/>
                        </a:spcBef>
                        <a:spcAft>
                          <a:spcPts val="0"/>
                        </a:spcAft>
                      </a:pPr>
                      <a:r>
                        <a:rPr lang="en-US" sz="2000" dirty="0">
                          <a:effectLst/>
                        </a:rPr>
                        <a:t>As and when indicated and in case of any </a:t>
                      </a:r>
                      <a:r>
                        <a:rPr lang="en-US" sz="2000" dirty="0" err="1">
                          <a:effectLst/>
                        </a:rPr>
                        <a:t>QTcF</a:t>
                      </a:r>
                      <a:r>
                        <a:rPr lang="en-US" sz="2000" dirty="0">
                          <a:effectLst/>
                        </a:rPr>
                        <a:t> prolongation</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87422077"/>
                  </a:ext>
                </a:extLst>
              </a:tr>
              <a:tr h="590460">
                <a:tc>
                  <a:txBody>
                    <a:bodyPr/>
                    <a:lstStyle/>
                    <a:p>
                      <a:pPr marL="67945" marR="0">
                        <a:spcBef>
                          <a:spcPts val="300"/>
                        </a:spcBef>
                        <a:spcAft>
                          <a:spcPts val="600"/>
                        </a:spcAft>
                      </a:pPr>
                      <a:r>
                        <a:rPr lang="en-US" sz="2000" b="1">
                          <a:effectLst/>
                        </a:rPr>
                        <a:t>Specialist consultation</a:t>
                      </a:r>
                      <a:endParaRPr lang="en-US" sz="2000" b="1">
                        <a:effectLst/>
                        <a:latin typeface="Carlito"/>
                        <a:ea typeface="Carlito"/>
                        <a:cs typeface="Carlito"/>
                      </a:endParaRPr>
                    </a:p>
                  </a:txBody>
                  <a:tcPr marL="68580" marR="68580" marT="0" marB="0"/>
                </a:tc>
                <a:tc>
                  <a:txBody>
                    <a:bodyPr/>
                    <a:lstStyle/>
                    <a:p>
                      <a:pPr marL="67310" marR="0">
                        <a:spcBef>
                          <a:spcPts val="300"/>
                        </a:spcBef>
                        <a:spcAft>
                          <a:spcPts val="0"/>
                        </a:spcAft>
                      </a:pPr>
                      <a:r>
                        <a:rPr lang="en-US" sz="2000">
                          <a:effectLst/>
                        </a:rPr>
                        <a:t>As and when clinically indicated</a:t>
                      </a:r>
                      <a:endParaRPr lang="en-US" sz="2000">
                        <a:effectLst/>
                        <a:latin typeface="Carlito"/>
                        <a:ea typeface="Carlito"/>
                        <a:cs typeface="Carlito"/>
                      </a:endParaRPr>
                    </a:p>
                  </a:txBody>
                  <a:tcPr marL="68580" marR="68580" marT="0" marB="0"/>
                </a:tc>
                <a:extLst>
                  <a:ext uri="{0D108BD9-81ED-4DB2-BD59-A6C34878D82A}">
                    <a16:rowId xmlns:a16="http://schemas.microsoft.com/office/drawing/2014/main" val="1409230814"/>
                  </a:ext>
                </a:extLst>
              </a:tr>
              <a:tr h="295230">
                <a:tc>
                  <a:txBody>
                    <a:bodyPr/>
                    <a:lstStyle/>
                    <a:p>
                      <a:pPr marL="67945" marR="122555">
                        <a:spcBef>
                          <a:spcPts val="300"/>
                        </a:spcBef>
                        <a:spcAft>
                          <a:spcPts val="600"/>
                        </a:spcAft>
                      </a:pPr>
                      <a:r>
                        <a:rPr lang="en-US" sz="2000" b="1">
                          <a:effectLst/>
                        </a:rPr>
                        <a:t>Color vision test</a:t>
                      </a:r>
                      <a:endParaRPr lang="en-US" sz="2000" b="1">
                        <a:effectLst/>
                        <a:latin typeface="Carlito"/>
                        <a:ea typeface="Carlito"/>
                        <a:cs typeface="Carlito"/>
                      </a:endParaRPr>
                    </a:p>
                  </a:txBody>
                  <a:tcPr marL="68580" marR="68580" marT="0" marB="0"/>
                </a:tc>
                <a:tc>
                  <a:txBody>
                    <a:bodyPr/>
                    <a:lstStyle/>
                    <a:p>
                      <a:pPr marL="67310" marR="180975">
                        <a:spcBef>
                          <a:spcPts val="300"/>
                        </a:spcBef>
                        <a:spcAft>
                          <a:spcPts val="0"/>
                        </a:spcAft>
                      </a:pPr>
                      <a:r>
                        <a:rPr lang="en-US" sz="2000" dirty="0">
                          <a:effectLst/>
                        </a:rPr>
                        <a:t>Once in two months (in children)</a:t>
                      </a:r>
                      <a:endParaRPr lang="en-US" sz="2000" dirty="0">
                        <a:effectLst/>
                        <a:latin typeface="Carlito"/>
                        <a:ea typeface="Carlito"/>
                        <a:cs typeface="Carlito"/>
                      </a:endParaRPr>
                    </a:p>
                  </a:txBody>
                  <a:tcPr marL="68580" marR="68580" marT="0" marB="0"/>
                </a:tc>
                <a:extLst>
                  <a:ext uri="{0D108BD9-81ED-4DB2-BD59-A6C34878D82A}">
                    <a16:rowId xmlns:a16="http://schemas.microsoft.com/office/drawing/2014/main" val="969901006"/>
                  </a:ext>
                </a:extLst>
              </a:tr>
              <a:tr h="1882092">
                <a:tc gridSpan="2">
                  <a:txBody>
                    <a:bodyPr/>
                    <a:lstStyle/>
                    <a:p>
                      <a:pPr>
                        <a:lnSpc>
                          <a:spcPct val="150000"/>
                        </a:lnSpc>
                        <a:spcBef>
                          <a:spcPts val="300"/>
                        </a:spcBef>
                      </a:pPr>
                      <a:r>
                        <a:rPr lang="x-none" sz="2000" b="0" i="1" kern="1200" dirty="0">
                          <a:solidFill>
                            <a:schemeClr val="dk1"/>
                          </a:solidFill>
                          <a:effectLst/>
                          <a:latin typeface="+mn-lt"/>
                          <a:ea typeface="+mn-ea"/>
                          <a:cs typeface="+mn-cs"/>
                        </a:rPr>
                        <a:t># HBsAG and other viral markers (Hepatitis A, C &amp; E) to be done in case of Jaundice.</a:t>
                      </a:r>
                      <a:endParaRPr lang="en-US" sz="2000" b="0" kern="1200" dirty="0">
                        <a:solidFill>
                          <a:schemeClr val="dk1"/>
                        </a:solidFill>
                        <a:effectLst/>
                        <a:latin typeface="+mn-lt"/>
                        <a:ea typeface="+mn-ea"/>
                        <a:cs typeface="+mn-cs"/>
                      </a:endParaRPr>
                    </a:p>
                    <a:p>
                      <a:pPr>
                        <a:lnSpc>
                          <a:spcPct val="100000"/>
                        </a:lnSpc>
                        <a:spcBef>
                          <a:spcPts val="300"/>
                        </a:spcBef>
                      </a:pPr>
                      <a:r>
                        <a:rPr lang="x-none" sz="2000" b="0" i="1" kern="1200" dirty="0">
                          <a:solidFill>
                            <a:schemeClr val="dk1"/>
                          </a:solidFill>
                          <a:effectLst/>
                          <a:latin typeface="+mn-lt"/>
                          <a:ea typeface="+mn-ea"/>
                          <a:cs typeface="+mn-cs"/>
                        </a:rPr>
                        <a:t>$ In case of baseline ECG abnormality or QTcF ≥450ms with shorter oral </a:t>
                      </a:r>
                      <a:r>
                        <a:rPr lang="en-US" sz="2000" b="0" i="1" kern="1200" dirty="0">
                          <a:solidFill>
                            <a:schemeClr val="dk1"/>
                          </a:solidFill>
                          <a:effectLst/>
                          <a:latin typeface="+mn-lt"/>
                          <a:ea typeface="+mn-ea"/>
                          <a:cs typeface="+mn-cs"/>
                        </a:rPr>
                        <a:t>Bedaquiline</a:t>
                      </a:r>
                      <a:r>
                        <a:rPr lang="x-none" sz="2000" b="0" i="1" kern="1200" dirty="0">
                          <a:solidFill>
                            <a:schemeClr val="dk1"/>
                          </a:solidFill>
                          <a:effectLst/>
                          <a:latin typeface="+mn-lt"/>
                          <a:ea typeface="+mn-ea"/>
                          <a:cs typeface="+mn-cs"/>
                        </a:rPr>
                        <a:t>-containing MDR/RR-TB regimen that contains Bdq &amp; Cfz, ECG must be done on daily basis for initial 3 days or as suggested by cardiologist. Repeat ECG with long II lead after an hour to reconfirm abnormal ECG </a:t>
                      </a:r>
                      <a:endParaRPr lang="en-US" sz="2000" b="0" kern="1200" dirty="0">
                        <a:solidFill>
                          <a:schemeClr val="dk1"/>
                        </a:solidFill>
                        <a:effectLst/>
                        <a:latin typeface="+mn-lt"/>
                        <a:ea typeface="+mn-ea"/>
                        <a:cs typeface="+mn-cs"/>
                      </a:endParaRPr>
                    </a:p>
                    <a:p>
                      <a:pPr>
                        <a:lnSpc>
                          <a:spcPct val="150000"/>
                        </a:lnSpc>
                        <a:spcBef>
                          <a:spcPts val="300"/>
                        </a:spcBef>
                      </a:pPr>
                      <a:r>
                        <a:rPr lang="x-none" sz="2000" b="0" i="1" kern="1200" dirty="0">
                          <a:solidFill>
                            <a:schemeClr val="dk1"/>
                          </a:solidFill>
                          <a:effectLst/>
                          <a:latin typeface="+mn-lt"/>
                          <a:ea typeface="+mn-ea"/>
                          <a:cs typeface="+mn-cs"/>
                        </a:rPr>
                        <a:t>* DST whenever available</a:t>
                      </a:r>
                      <a:endParaRPr lang="en-US" sz="2000" b="0" kern="1200" dirty="0">
                        <a:solidFill>
                          <a:schemeClr val="dk1"/>
                        </a:solidFill>
                        <a:effectLst/>
                        <a:latin typeface="+mn-lt"/>
                        <a:ea typeface="+mn-ea"/>
                        <a:cs typeface="+mn-cs"/>
                      </a:endParaRPr>
                    </a:p>
                  </a:txBody>
                  <a:tcPr marL="68580" marR="68580" marT="0" marB="0"/>
                </a:tc>
                <a:tc hMerge="1">
                  <a:txBody>
                    <a:bodyPr/>
                    <a:lstStyle/>
                    <a:p>
                      <a:pPr marL="67310" marR="180975">
                        <a:spcBef>
                          <a:spcPts val="0"/>
                        </a:spcBef>
                        <a:spcAft>
                          <a:spcPts val="0"/>
                        </a:spcAft>
                      </a:pPr>
                      <a:endParaRPr lang="en-US" sz="1100" dirty="0">
                        <a:effectLst/>
                        <a:latin typeface="Carlito"/>
                        <a:ea typeface="Carlito"/>
                        <a:cs typeface="Carlito"/>
                      </a:endParaRPr>
                    </a:p>
                  </a:txBody>
                  <a:tcPr marL="68580" marR="68580" marT="0" marB="0"/>
                </a:tc>
                <a:extLst>
                  <a:ext uri="{0D108BD9-81ED-4DB2-BD59-A6C34878D82A}">
                    <a16:rowId xmlns:a16="http://schemas.microsoft.com/office/drawing/2014/main" val="1171624637"/>
                  </a:ext>
                </a:extLst>
              </a:tr>
            </a:tbl>
          </a:graphicData>
        </a:graphic>
      </p:graphicFrame>
    </p:spTree>
    <p:extLst>
      <p:ext uri="{BB962C8B-B14F-4D97-AF65-F5344CB8AC3E}">
        <p14:creationId xmlns:p14="http://schemas.microsoft.com/office/powerpoint/2010/main" val="4697995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BF4D-B966-4AFC-9B72-DC5CEB6BBE30}"/>
              </a:ext>
            </a:extLst>
          </p:cNvPr>
          <p:cNvSpPr>
            <a:spLocks noGrp="1"/>
          </p:cNvSpPr>
          <p:nvPr>
            <p:ph type="title"/>
          </p:nvPr>
        </p:nvSpPr>
        <p:spPr>
          <a:xfrm>
            <a:off x="1097280" y="286603"/>
            <a:ext cx="10058400" cy="997911"/>
          </a:xfrm>
        </p:spPr>
        <p:txBody>
          <a:bodyPr anchor="ctr">
            <a:normAutofit/>
          </a:bodyPr>
          <a:lstStyle/>
          <a:p>
            <a:pPr algn="ctr"/>
            <a:r>
              <a:rPr lang="en-US" dirty="0"/>
              <a:t>Role of surgery</a:t>
            </a:r>
          </a:p>
        </p:txBody>
      </p:sp>
      <p:sp>
        <p:nvSpPr>
          <p:cNvPr id="3" name="Content Placeholder 2">
            <a:extLst>
              <a:ext uri="{FF2B5EF4-FFF2-40B4-BE49-F238E27FC236}">
                <a16:creationId xmlns:a16="http://schemas.microsoft.com/office/drawing/2014/main" id="{A4849DA8-BA2D-4058-8317-0ED9B862FD0D}"/>
              </a:ext>
            </a:extLst>
          </p:cNvPr>
          <p:cNvSpPr>
            <a:spLocks noGrp="1"/>
          </p:cNvSpPr>
          <p:nvPr>
            <p:ph idx="1"/>
          </p:nvPr>
        </p:nvSpPr>
        <p:spPr>
          <a:xfrm>
            <a:off x="222069" y="1368424"/>
            <a:ext cx="11756569" cy="5223445"/>
          </a:xfrm>
        </p:spPr>
        <p:txBody>
          <a:bodyPr>
            <a:noAutofit/>
          </a:bodyPr>
          <a:lstStyle/>
          <a:p>
            <a:pPr>
              <a:lnSpc>
                <a:spcPct val="80000"/>
              </a:lnSpc>
              <a:spcBef>
                <a:spcPts val="600"/>
              </a:spcBef>
            </a:pPr>
            <a:r>
              <a:rPr lang="en-US" sz="2000" dirty="0"/>
              <a:t>In DR-TB patients with localized disease, surgery is an </a:t>
            </a:r>
            <a:r>
              <a:rPr lang="en-US" sz="2000" b="1" u="sng" dirty="0"/>
              <a:t>adjunct to chemotherapy </a:t>
            </a:r>
            <a:r>
              <a:rPr lang="en-US" sz="2000" dirty="0"/>
              <a:t>and can improve outcomes provided skilled thoracic surgeons and excellent postoperative care is available</a:t>
            </a:r>
          </a:p>
          <a:p>
            <a:pPr>
              <a:lnSpc>
                <a:spcPct val="80000"/>
              </a:lnSpc>
              <a:spcBef>
                <a:spcPts val="600"/>
              </a:spcBef>
            </a:pPr>
            <a:r>
              <a:rPr lang="en-US" sz="2000" b="1" dirty="0"/>
              <a:t>Consideration of surgery</a:t>
            </a:r>
            <a:r>
              <a:rPr lang="en-US" sz="2000" dirty="0"/>
              <a:t> in patient with unilateral resectable disease:</a:t>
            </a:r>
          </a:p>
          <a:p>
            <a:pPr lvl="1">
              <a:lnSpc>
                <a:spcPct val="80000"/>
              </a:lnSpc>
              <a:spcBef>
                <a:spcPts val="600"/>
              </a:spcBef>
              <a:buFont typeface="Courier New" panose="02070309020205020404" pitchFamily="49" charset="0"/>
              <a:buChar char="o"/>
            </a:pPr>
            <a:r>
              <a:rPr lang="en-US" sz="2000" dirty="0"/>
              <a:t>Absence of clinical or bacteriological response to chemotherapy despite 6 to 9 nine months of effective TB treatment</a:t>
            </a:r>
          </a:p>
          <a:p>
            <a:pPr lvl="1">
              <a:lnSpc>
                <a:spcPct val="80000"/>
              </a:lnSpc>
              <a:spcBef>
                <a:spcPts val="600"/>
              </a:spcBef>
              <a:buFont typeface="Courier New" panose="02070309020205020404" pitchFamily="49" charset="0"/>
              <a:buChar char="o"/>
            </a:pPr>
            <a:r>
              <a:rPr lang="en-US" sz="2000" dirty="0"/>
              <a:t>High risk of treatment failed or relapse due to high degree of resistance or extensive parenchymal involvement </a:t>
            </a:r>
          </a:p>
          <a:p>
            <a:pPr lvl="1">
              <a:lnSpc>
                <a:spcPct val="80000"/>
              </a:lnSpc>
              <a:spcBef>
                <a:spcPts val="600"/>
              </a:spcBef>
              <a:buFont typeface="Courier New" panose="02070309020205020404" pitchFamily="49" charset="0"/>
              <a:buChar char="o"/>
            </a:pPr>
            <a:r>
              <a:rPr lang="en-US" sz="2000" dirty="0"/>
              <a:t>Morbid complications of parenchymal disease e.g. </a:t>
            </a:r>
            <a:r>
              <a:rPr lang="en-US" sz="2000" dirty="0" err="1"/>
              <a:t>haemoptysis</a:t>
            </a:r>
            <a:r>
              <a:rPr lang="en-US" sz="2000" dirty="0"/>
              <a:t>, bronchiectasis, broncho-pleural fistula, or empyema; and</a:t>
            </a:r>
          </a:p>
          <a:p>
            <a:pPr lvl="1">
              <a:lnSpc>
                <a:spcPct val="80000"/>
              </a:lnSpc>
              <a:spcBef>
                <a:spcPts val="600"/>
              </a:spcBef>
              <a:buFont typeface="Courier New" panose="02070309020205020404" pitchFamily="49" charset="0"/>
              <a:buChar char="o"/>
            </a:pPr>
            <a:r>
              <a:rPr lang="en-US" sz="2000" dirty="0"/>
              <a:t>Relapse after completion of anti-TB treatment</a:t>
            </a:r>
          </a:p>
          <a:p>
            <a:pPr>
              <a:lnSpc>
                <a:spcPct val="80000"/>
              </a:lnSpc>
              <a:spcBef>
                <a:spcPts val="600"/>
              </a:spcBef>
            </a:pPr>
            <a:r>
              <a:rPr lang="en-US" sz="2000" dirty="0"/>
              <a:t>WHO has recommended surgical procedures like wedge resections or lobectomy in patients with localized lesions. </a:t>
            </a:r>
            <a:r>
              <a:rPr lang="en-US" sz="2000" dirty="0">
                <a:effectLst/>
                <a:latin typeface="Calibri" panose="020F0502020204030204" pitchFamily="34" charset="0"/>
                <a:ea typeface="Times New Roman" panose="02020603050405020304" pitchFamily="18" charset="0"/>
              </a:rPr>
              <a:t>If surgical option is under consideration,</a:t>
            </a:r>
            <a:r>
              <a:rPr lang="en-US" sz="2000" b="1" dirty="0">
                <a:effectLst/>
                <a:latin typeface="Calibri" panose="020F0502020204030204" pitchFamily="34" charset="0"/>
                <a:ea typeface="Times New Roman" panose="02020603050405020304" pitchFamily="18" charset="0"/>
              </a:rPr>
              <a:t> at least six to nine months of chemotherapy is recommended prior to surgery to ensure culture conversion</a:t>
            </a:r>
            <a:r>
              <a:rPr lang="en-US" sz="2000" dirty="0">
                <a:effectLst/>
                <a:latin typeface="Calibri" panose="020F0502020204030204" pitchFamily="34" charset="0"/>
                <a:ea typeface="Times New Roman" panose="02020603050405020304" pitchFamily="18" charset="0"/>
              </a:rPr>
              <a:t>. </a:t>
            </a:r>
            <a:endParaRPr lang="en-US" sz="2000" dirty="0"/>
          </a:p>
          <a:p>
            <a:pPr>
              <a:lnSpc>
                <a:spcPct val="80000"/>
              </a:lnSpc>
              <a:spcBef>
                <a:spcPts val="600"/>
              </a:spcBef>
            </a:pPr>
            <a:r>
              <a:rPr lang="en-US" sz="2000" b="1" dirty="0"/>
              <a:t>Linkages may be established with existing institutions with thoracic surgical facilities in the state </a:t>
            </a:r>
            <a:r>
              <a:rPr lang="en-US" sz="2000" dirty="0"/>
              <a:t>(government/ private through partnership options) where patients can be referred for expert opinion and decisions taken to provide surgical options after a detailed review of the patient. AB-PMJAY is a potential national insurance that can be leveraged to cover the cost of surgery.</a:t>
            </a:r>
          </a:p>
          <a:p>
            <a:pPr>
              <a:lnSpc>
                <a:spcPct val="80000"/>
              </a:lnSpc>
              <a:spcBef>
                <a:spcPts val="600"/>
              </a:spcBef>
            </a:pPr>
            <a:r>
              <a:rPr lang="en-US" sz="2000" b="1" dirty="0"/>
              <a:t>States need to identify institutes with capacity to conduct thoracic surgery </a:t>
            </a:r>
            <a:r>
              <a:rPr lang="en-US" sz="2000" dirty="0"/>
              <a:t>and link up DR-TBCs to such institutes with support to the patient to cover costs involved for surgery through innovative mechanisms.</a:t>
            </a:r>
          </a:p>
          <a:p>
            <a:pPr>
              <a:lnSpc>
                <a:spcPct val="80000"/>
              </a:lnSpc>
              <a:spcBef>
                <a:spcPts val="600"/>
              </a:spcBef>
            </a:pPr>
            <a:endParaRPr lang="en-US" sz="2000" dirty="0"/>
          </a:p>
        </p:txBody>
      </p:sp>
      <p:sp>
        <p:nvSpPr>
          <p:cNvPr id="4" name="Slide Number Placeholder 3">
            <a:extLst>
              <a:ext uri="{FF2B5EF4-FFF2-40B4-BE49-F238E27FC236}">
                <a16:creationId xmlns:a16="http://schemas.microsoft.com/office/drawing/2014/main" id="{73C9FF67-8253-4C94-9BB5-B110EE9ADCBD}"/>
              </a:ext>
            </a:extLst>
          </p:cNvPr>
          <p:cNvSpPr>
            <a:spLocks noGrp="1"/>
          </p:cNvSpPr>
          <p:nvPr>
            <p:ph type="sldNum" sz="quarter" idx="12"/>
          </p:nvPr>
        </p:nvSpPr>
        <p:spPr/>
        <p:txBody>
          <a:bodyPr/>
          <a:lstStyle/>
          <a:p>
            <a:fld id="{75AC1699-3BB0-4517-B6F1-ADF4FFD4CCE6}" type="slidenum">
              <a:rPr lang="en-US" smtClean="0"/>
              <a:t>137</a:t>
            </a:fld>
            <a:endParaRPr lang="en-US"/>
          </a:p>
        </p:txBody>
      </p:sp>
    </p:spTree>
    <p:extLst>
      <p:ext uri="{BB962C8B-B14F-4D97-AF65-F5344CB8AC3E}">
        <p14:creationId xmlns:p14="http://schemas.microsoft.com/office/powerpoint/2010/main" val="16988980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3CFE-2728-4B12-84F0-B3D314C15120}"/>
              </a:ext>
            </a:extLst>
          </p:cNvPr>
          <p:cNvSpPr>
            <a:spLocks noGrp="1"/>
          </p:cNvSpPr>
          <p:nvPr>
            <p:ph type="title"/>
          </p:nvPr>
        </p:nvSpPr>
        <p:spPr>
          <a:xfrm>
            <a:off x="838200" y="136525"/>
            <a:ext cx="10515600" cy="1311275"/>
          </a:xfrm>
        </p:spPr>
        <p:txBody>
          <a:bodyPr/>
          <a:lstStyle/>
          <a:p>
            <a:r>
              <a:rPr lang="en-US" dirty="0"/>
              <a:t>Adverse drug events</a:t>
            </a:r>
          </a:p>
        </p:txBody>
      </p:sp>
      <p:sp>
        <p:nvSpPr>
          <p:cNvPr id="3" name="Content Placeholder 2">
            <a:extLst>
              <a:ext uri="{FF2B5EF4-FFF2-40B4-BE49-F238E27FC236}">
                <a16:creationId xmlns:a16="http://schemas.microsoft.com/office/drawing/2014/main" id="{28D4EDBB-0607-4C8A-8E77-82275922F1BB}"/>
              </a:ext>
            </a:extLst>
          </p:cNvPr>
          <p:cNvSpPr>
            <a:spLocks noGrp="1"/>
          </p:cNvSpPr>
          <p:nvPr>
            <p:ph idx="1"/>
          </p:nvPr>
        </p:nvSpPr>
        <p:spPr>
          <a:xfrm>
            <a:off x="152400" y="1360714"/>
            <a:ext cx="12039600" cy="4816249"/>
          </a:xfrm>
        </p:spPr>
        <p:txBody>
          <a:bodyPr>
            <a:noAutofit/>
          </a:bodyPr>
          <a:lstStyle/>
          <a:p>
            <a:pPr>
              <a:spcBef>
                <a:spcPts val="600"/>
              </a:spcBef>
            </a:pPr>
            <a:r>
              <a:rPr lang="en-US" sz="2400" dirty="0"/>
              <a:t>Patients and their family members should be encouraged to report voluntarily if the patient experiences any adverse effects, </a:t>
            </a:r>
          </a:p>
          <a:p>
            <a:pPr>
              <a:spcBef>
                <a:spcPts val="600"/>
              </a:spcBef>
            </a:pPr>
            <a:r>
              <a:rPr lang="en-US" sz="2400" dirty="0"/>
              <a:t>Patients should not be asked any leading question to elicit any adverse reaction. </a:t>
            </a:r>
          </a:p>
          <a:p>
            <a:pPr>
              <a:spcBef>
                <a:spcPts val="600"/>
              </a:spcBef>
            </a:pPr>
            <a:r>
              <a:rPr lang="en-US" sz="2400" b="1" dirty="0"/>
              <a:t>The treatment supporter should be trained to recognize adverse events like nausea, vomiting, diarrhoea, skin rash, loss of hearing, reduced sensation, psychiatric symptoms, and jaundice</a:t>
            </a:r>
            <a:r>
              <a:rPr lang="en-US" sz="2400" dirty="0"/>
              <a:t>. </a:t>
            </a:r>
          </a:p>
          <a:p>
            <a:pPr>
              <a:spcBef>
                <a:spcPts val="600"/>
              </a:spcBef>
            </a:pPr>
            <a:r>
              <a:rPr lang="en-US" sz="2400" b="1" dirty="0"/>
              <a:t>Severe adverse events (SAEs) should be referred to an appropriate clinical facility</a:t>
            </a:r>
            <a:r>
              <a:rPr lang="en-US" sz="2400" dirty="0"/>
              <a:t>, which may include D/NDR-TBC coordinating care for the patient. </a:t>
            </a:r>
          </a:p>
          <a:p>
            <a:pPr>
              <a:spcBef>
                <a:spcPts val="600"/>
              </a:spcBef>
            </a:pPr>
            <a:r>
              <a:rPr lang="en-US" sz="2400" b="1" dirty="0"/>
              <a:t>ADR tool kit </a:t>
            </a:r>
            <a:r>
              <a:rPr lang="en-US" sz="2400" dirty="0"/>
              <a:t>which contains the material to build the capacity of treatment supporter to screen &amp; manage common ADRs during the course of treatment. </a:t>
            </a:r>
            <a:r>
              <a:rPr lang="en-US" sz="2400" dirty="0">
                <a:effectLst/>
                <a:latin typeface="Calibri" panose="020F0502020204030204" pitchFamily="34" charset="0"/>
                <a:ea typeface="Times New Roman" panose="02020603050405020304" pitchFamily="18" charset="0"/>
              </a:rPr>
              <a:t>The toolkit comprises  of a </a:t>
            </a:r>
            <a:r>
              <a:rPr lang="en-US" sz="2400" b="1" dirty="0">
                <a:effectLst/>
                <a:latin typeface="Calibri" panose="020F0502020204030204" pitchFamily="34" charset="0"/>
                <a:ea typeface="Times New Roman" panose="02020603050405020304" pitchFamily="18" charset="0"/>
              </a:rPr>
              <a:t>training guide </a:t>
            </a:r>
            <a:r>
              <a:rPr lang="en-US" sz="2400" dirty="0">
                <a:effectLst/>
                <a:latin typeface="Calibri" panose="020F0502020204030204" pitchFamily="34" charset="0"/>
                <a:ea typeface="Times New Roman" panose="02020603050405020304" pitchFamily="18" charset="0"/>
              </a:rPr>
              <a:t>for health workers; </a:t>
            </a:r>
            <a:r>
              <a:rPr lang="en-US" sz="2400" b="1" dirty="0">
                <a:effectLst/>
                <a:latin typeface="Calibri" panose="020F0502020204030204" pitchFamily="34" charset="0"/>
                <a:ea typeface="Times New Roman" panose="02020603050405020304" pitchFamily="18" charset="0"/>
              </a:rPr>
              <a:t>posters on common ADRs, causality assessment, grading and management protocol of common ADR; and ready reckoner for the doctor</a:t>
            </a:r>
            <a:r>
              <a:rPr lang="en-US" sz="2400" dirty="0">
                <a:effectLst/>
                <a:latin typeface="Calibri" panose="020F0502020204030204" pitchFamily="34" charset="0"/>
                <a:ea typeface="Times New Roman" panose="02020603050405020304" pitchFamily="18" charset="0"/>
              </a:rPr>
              <a:t>.</a:t>
            </a:r>
            <a:endParaRPr lang="en-US" sz="2400" dirty="0"/>
          </a:p>
          <a:p>
            <a:pPr>
              <a:spcBef>
                <a:spcPts val="600"/>
              </a:spcBef>
            </a:pPr>
            <a:r>
              <a:rPr lang="en-US" sz="2400" dirty="0"/>
              <a:t>CHO or HF doctor may advice the patient to temporarily suspend intake of certain offending drugs; </a:t>
            </a:r>
            <a:r>
              <a:rPr lang="en-US" sz="2400" b="1" dirty="0"/>
              <a:t>offending drugs should not be withheld continuously for more than 60 days </a:t>
            </a:r>
            <a:r>
              <a:rPr lang="en-US" sz="2400" dirty="0"/>
              <a:t>for it to be reintroduced.</a:t>
            </a:r>
          </a:p>
        </p:txBody>
      </p:sp>
      <p:sp>
        <p:nvSpPr>
          <p:cNvPr id="4" name="Slide Number Placeholder 3">
            <a:extLst>
              <a:ext uri="{FF2B5EF4-FFF2-40B4-BE49-F238E27FC236}">
                <a16:creationId xmlns:a16="http://schemas.microsoft.com/office/drawing/2014/main" id="{DCF6F9A8-5E4B-4BCD-86B4-F32F874BB87A}"/>
              </a:ext>
            </a:extLst>
          </p:cNvPr>
          <p:cNvSpPr>
            <a:spLocks noGrp="1"/>
          </p:cNvSpPr>
          <p:nvPr>
            <p:ph type="sldNum" sz="quarter" idx="12"/>
          </p:nvPr>
        </p:nvSpPr>
        <p:spPr/>
        <p:txBody>
          <a:bodyPr/>
          <a:lstStyle/>
          <a:p>
            <a:fld id="{75AC1699-3BB0-4517-B6F1-ADF4FFD4CCE6}" type="slidenum">
              <a:rPr lang="en-US" smtClean="0"/>
              <a:t>138</a:t>
            </a:fld>
            <a:endParaRPr lang="en-US"/>
          </a:p>
        </p:txBody>
      </p:sp>
    </p:spTree>
    <p:extLst>
      <p:ext uri="{BB962C8B-B14F-4D97-AF65-F5344CB8AC3E}">
        <p14:creationId xmlns:p14="http://schemas.microsoft.com/office/powerpoint/2010/main" val="4154588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6000"/>
              <a:buFont typeface="Cambria"/>
              <a:buNone/>
            </a:pPr>
            <a:r>
              <a:rPr lang="en-US" dirty="0"/>
              <a:t>Longer oral M/XDR-TB regimen</a:t>
            </a:r>
            <a:endParaRPr dirty="0"/>
          </a:p>
        </p:txBody>
      </p:sp>
      <p:sp>
        <p:nvSpPr>
          <p:cNvPr id="105" name="Google Shape;105;p2"/>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139</a:t>
            </a:fld>
            <a:endParaRPr/>
          </a:p>
        </p:txBody>
      </p:sp>
    </p:spTree>
    <p:extLst>
      <p:ext uri="{BB962C8B-B14F-4D97-AF65-F5344CB8AC3E}">
        <p14:creationId xmlns:p14="http://schemas.microsoft.com/office/powerpoint/2010/main" val="295814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a:extLst>
              <a:ext uri="{FF2B5EF4-FFF2-40B4-BE49-F238E27FC236}">
                <a16:creationId xmlns:a16="http://schemas.microsoft.com/office/drawing/2014/main" id="{A2FB7044-55F7-4933-9760-D601CC00329F}"/>
              </a:ext>
            </a:extLst>
          </p:cNvPr>
          <p:cNvSpPr>
            <a:spLocks noGrp="1"/>
          </p:cNvSpPr>
          <p:nvPr>
            <p:ph type="title"/>
          </p:nvPr>
        </p:nvSpPr>
        <p:spPr>
          <a:xfrm>
            <a:off x="0" y="7351"/>
            <a:ext cx="12192000" cy="828000"/>
          </a:xfrm>
          <a:solidFill>
            <a:schemeClr val="accent1"/>
          </a:solidFill>
        </p:spPr>
        <p:txBody>
          <a:bodyPr/>
          <a:lstStyle/>
          <a:p>
            <a:r>
              <a:rPr lang="en-US" altLang="en-US" sz="3200" dirty="0">
                <a:solidFill>
                  <a:schemeClr val="bg1"/>
                </a:solidFill>
              </a:rPr>
              <a:t>Who will be given Cy-Tb for detection of TB Infection in the first phase?</a:t>
            </a:r>
          </a:p>
        </p:txBody>
      </p:sp>
      <p:sp>
        <p:nvSpPr>
          <p:cNvPr id="6" name="Content Placeholder 5">
            <a:extLst>
              <a:ext uri="{FF2B5EF4-FFF2-40B4-BE49-F238E27FC236}">
                <a16:creationId xmlns:a16="http://schemas.microsoft.com/office/drawing/2014/main" id="{CDB6A4D2-AE67-4A96-AE32-20E1F8FCD83C}"/>
              </a:ext>
            </a:extLst>
          </p:cNvPr>
          <p:cNvSpPr>
            <a:spLocks noGrp="1"/>
          </p:cNvSpPr>
          <p:nvPr>
            <p:ph idx="1"/>
          </p:nvPr>
        </p:nvSpPr>
        <p:spPr>
          <a:xfrm>
            <a:off x="628650" y="1469341"/>
            <a:ext cx="6372225" cy="4552950"/>
          </a:xfrm>
          <a:ln>
            <a:solidFill>
              <a:schemeClr val="tx1"/>
            </a:solidFill>
          </a:ln>
        </p:spPr>
        <p:txBody>
          <a:bodyPr/>
          <a:lstStyle/>
          <a:p>
            <a:pPr>
              <a:defRPr/>
            </a:pPr>
            <a:r>
              <a:rPr lang="en-US" sz="2800" b="1" dirty="0"/>
              <a:t>Household contacts of Pulmonary Drug Sensitive TB patients</a:t>
            </a:r>
          </a:p>
          <a:p>
            <a:pPr>
              <a:defRPr/>
            </a:pPr>
            <a:r>
              <a:rPr lang="en-US" sz="2800" b="1" dirty="0"/>
              <a:t>Following high risk groups –</a:t>
            </a:r>
          </a:p>
          <a:p>
            <a:pPr lvl="1">
              <a:lnSpc>
                <a:spcPct val="115000"/>
              </a:lnSpc>
              <a:spcAft>
                <a:spcPts val="800"/>
              </a:spcAft>
              <a:buFont typeface="Courier New" panose="02070309020205020404" pitchFamily="49" charset="0"/>
              <a:buChar char="o"/>
              <a:tabLst>
                <a:tab pos="228600" algn="l"/>
              </a:tabLst>
              <a:defRPr/>
            </a:pPr>
            <a:r>
              <a:rPr lang="en-IN" sz="2000" b="1" kern="100" dirty="0"/>
              <a:t>Person on Immuno-suppressant or Anti-TNF treatment; Silicosis; Person on dialysis; Transplant recipient</a:t>
            </a:r>
          </a:p>
          <a:p>
            <a:pPr lvl="1">
              <a:lnSpc>
                <a:spcPct val="115000"/>
              </a:lnSpc>
              <a:spcAft>
                <a:spcPts val="800"/>
              </a:spcAft>
              <a:buFont typeface="Courier New" panose="02070309020205020404" pitchFamily="49" charset="0"/>
              <a:buChar char="o"/>
              <a:defRPr/>
            </a:pPr>
            <a:r>
              <a:rPr lang="en-IN" sz="2000" b="1" kern="100" dirty="0"/>
              <a:t>Malnourished, Diabetes etc.</a:t>
            </a:r>
            <a:endParaRPr lang="en-US" sz="2400" b="1" dirty="0"/>
          </a:p>
          <a:p>
            <a:pPr>
              <a:defRPr/>
            </a:pPr>
            <a:r>
              <a:rPr lang="en-US" sz="2800" b="1" dirty="0"/>
              <a:t>18 yrs. and above age group at present.</a:t>
            </a:r>
          </a:p>
          <a:p>
            <a:pPr>
              <a:buFont typeface="Arial" panose="020B0604020202020204" pitchFamily="34" charset="0"/>
              <a:buNone/>
              <a:defRPr/>
            </a:pPr>
            <a:endParaRPr lang="en-US" sz="2800" b="1" dirty="0"/>
          </a:p>
          <a:p>
            <a:pPr>
              <a:defRPr/>
            </a:pPr>
            <a:endParaRPr lang="en-US" sz="2800" b="1" dirty="0"/>
          </a:p>
        </p:txBody>
      </p:sp>
      <p:sp>
        <p:nvSpPr>
          <p:cNvPr id="7" name="TextBox 6">
            <a:extLst>
              <a:ext uri="{FF2B5EF4-FFF2-40B4-BE49-F238E27FC236}">
                <a16:creationId xmlns:a16="http://schemas.microsoft.com/office/drawing/2014/main" id="{6ECD25CB-3256-468C-B836-3F8AC3FBDC03}"/>
              </a:ext>
            </a:extLst>
          </p:cNvPr>
          <p:cNvSpPr txBox="1"/>
          <p:nvPr/>
        </p:nvSpPr>
        <p:spPr>
          <a:xfrm>
            <a:off x="7658100" y="1504218"/>
            <a:ext cx="4191000" cy="1563688"/>
          </a:xfrm>
          <a:prstGeom prst="rect">
            <a:avLst/>
          </a:prstGeom>
          <a:solidFill>
            <a:srgbClr val="FFFF00"/>
          </a:solidFill>
          <a:ln>
            <a:solidFill>
              <a:schemeClr val="tx1"/>
            </a:solidFill>
          </a:ln>
        </p:spPr>
        <p:txBody>
          <a:bodyPr>
            <a:spAutoFit/>
          </a:bodyPr>
          <a:lstStyle/>
          <a:p>
            <a:pPr marL="342900" indent="-342900">
              <a:spcBef>
                <a:spcPct val="20000"/>
              </a:spcBef>
              <a:buFont typeface="Arial" pitchFamily="34" charset="0"/>
              <a:buChar char="•"/>
              <a:defRPr/>
            </a:pPr>
            <a:r>
              <a:rPr lang="en-US" sz="2400" b="1" dirty="0">
                <a:latin typeface="+mn-lt"/>
              </a:rPr>
              <a:t>Exclusion criteria of Cy-Tb:</a:t>
            </a:r>
          </a:p>
          <a:p>
            <a:pPr marL="800100" lvl="1" indent="-342900">
              <a:spcBef>
                <a:spcPct val="20000"/>
              </a:spcBef>
              <a:buFont typeface="Arial" pitchFamily="34" charset="0"/>
              <a:buChar char="•"/>
              <a:defRPr/>
            </a:pPr>
            <a:r>
              <a:rPr lang="en-US" sz="2400" b="1" dirty="0">
                <a:latin typeface="+mn-lt"/>
              </a:rPr>
              <a:t>Less than 18 yrs of age</a:t>
            </a:r>
          </a:p>
          <a:p>
            <a:pPr marL="800100" lvl="1" indent="-342900">
              <a:spcBef>
                <a:spcPct val="20000"/>
              </a:spcBef>
              <a:buFont typeface="Arial" pitchFamily="34" charset="0"/>
              <a:buChar char="•"/>
              <a:defRPr/>
            </a:pPr>
            <a:r>
              <a:rPr lang="en-US" sz="2400" b="1" dirty="0">
                <a:latin typeface="+mn-lt"/>
              </a:rPr>
              <a:t>PLHIV / CLHIV</a:t>
            </a:r>
          </a:p>
          <a:p>
            <a:pPr>
              <a:defRPr/>
            </a:pPr>
            <a:endParaRPr lang="en-US" sz="14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Longer oral M/XDR-TB regimen</a:t>
            </a:r>
            <a:endParaRPr dirty="0">
              <a:solidFill>
                <a:schemeClr val="bg1"/>
              </a:solidFill>
            </a:endParaRPr>
          </a:p>
        </p:txBody>
      </p:sp>
      <p:sp>
        <p:nvSpPr>
          <p:cNvPr id="111" name="Google Shape;111;p3"/>
          <p:cNvSpPr txBox="1">
            <a:spLocks noGrp="1"/>
          </p:cNvSpPr>
          <p:nvPr>
            <p:ph idx="1"/>
          </p:nvPr>
        </p:nvSpPr>
        <p:spPr>
          <a:xfrm>
            <a:off x="222069" y="1368424"/>
            <a:ext cx="11756569" cy="4862559"/>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50000"/>
              </a:lnSpc>
              <a:spcBef>
                <a:spcPts val="0"/>
              </a:spcBef>
              <a:spcAft>
                <a:spcPts val="0"/>
              </a:spcAft>
              <a:buSzPct val="100000"/>
              <a:buChar char="•"/>
            </a:pPr>
            <a:r>
              <a:rPr lang="en-US" sz="3200" dirty="0">
                <a:latin typeface="Calibri"/>
                <a:ea typeface="Calibri"/>
                <a:cs typeface="Calibri"/>
                <a:sym typeface="Calibri"/>
              </a:rPr>
              <a:t>Recommended for MDR/RR-TB patients who are </a:t>
            </a:r>
            <a:r>
              <a:rPr lang="en-US" sz="3200" b="1" u="sng" dirty="0">
                <a:solidFill>
                  <a:srgbClr val="3366FF"/>
                </a:solidFill>
                <a:latin typeface="Calibri"/>
                <a:ea typeface="Calibri"/>
                <a:cs typeface="Calibri"/>
                <a:sym typeface="Calibri"/>
              </a:rPr>
              <a:t>excluded from shorter oral Bedaquiline-containing MDR/RR-TB regimen including for the XDR-TB patient.</a:t>
            </a:r>
            <a:endParaRPr dirty="0"/>
          </a:p>
          <a:p>
            <a:pPr marL="228600" lvl="0" indent="-228600" algn="l" rtl="0">
              <a:lnSpc>
                <a:spcPct val="150000"/>
              </a:lnSpc>
              <a:spcBef>
                <a:spcPts val="1000"/>
              </a:spcBef>
              <a:spcAft>
                <a:spcPts val="0"/>
              </a:spcAft>
              <a:buSzPct val="100000"/>
              <a:buChar char="•"/>
            </a:pPr>
            <a:r>
              <a:rPr lang="en-US" sz="3200" dirty="0">
                <a:latin typeface="Calibri"/>
                <a:ea typeface="Calibri"/>
                <a:cs typeface="Calibri"/>
                <a:sym typeface="Calibri"/>
              </a:rPr>
              <a:t>In case of additional resistance or intolerance or non-availability of any drug in use or emergence of exclusion criteria to shorter oral Bedaquiline-containing MDR/RR-TB regimen or any longer regimen, the patient would be </a:t>
            </a:r>
            <a:r>
              <a:rPr lang="en-US" sz="3200" b="1" u="sng" dirty="0">
                <a:solidFill>
                  <a:srgbClr val="3366FF"/>
                </a:solidFill>
                <a:latin typeface="Calibri"/>
                <a:ea typeface="Calibri"/>
                <a:cs typeface="Calibri"/>
                <a:sym typeface="Calibri"/>
              </a:rPr>
              <a:t>re-evaluated </a:t>
            </a:r>
            <a:r>
              <a:rPr lang="en-US" sz="3200" dirty="0">
                <a:latin typeface="Calibri"/>
                <a:ea typeface="Calibri"/>
                <a:cs typeface="Calibri"/>
                <a:sym typeface="Calibri"/>
              </a:rPr>
              <a:t>and initiated on longer oral M/XDR-TB regimen at N/DDR-TBC with any modifications, if additional resistance to any second-line drugs especially </a:t>
            </a:r>
            <a:r>
              <a:rPr lang="en-US" sz="3200" dirty="0" err="1">
                <a:latin typeface="Calibri"/>
                <a:ea typeface="Calibri"/>
                <a:cs typeface="Calibri"/>
                <a:sym typeface="Calibri"/>
              </a:rPr>
              <a:t>Lfx</a:t>
            </a:r>
            <a:r>
              <a:rPr lang="en-US" sz="3200" dirty="0">
                <a:latin typeface="Calibri"/>
                <a:ea typeface="Calibri"/>
                <a:cs typeface="Calibri"/>
                <a:sym typeface="Calibri"/>
              </a:rPr>
              <a:t>, </a:t>
            </a:r>
            <a:r>
              <a:rPr lang="en-US" sz="3200" dirty="0" err="1">
                <a:latin typeface="Calibri"/>
                <a:ea typeface="Calibri"/>
                <a:cs typeface="Calibri"/>
                <a:sym typeface="Calibri"/>
              </a:rPr>
              <a:t>Mfx</a:t>
            </a:r>
            <a:r>
              <a:rPr lang="en-US" sz="3200" dirty="0">
                <a:latin typeface="Calibri"/>
                <a:ea typeface="Calibri"/>
                <a:cs typeface="Calibri"/>
                <a:sym typeface="Calibri"/>
              </a:rPr>
              <a:t>, </a:t>
            </a:r>
            <a:r>
              <a:rPr lang="en-US" sz="3200" dirty="0" err="1">
                <a:latin typeface="Calibri"/>
                <a:ea typeface="Calibri"/>
                <a:cs typeface="Calibri"/>
                <a:sym typeface="Calibri"/>
              </a:rPr>
              <a:t>Bdq</a:t>
            </a:r>
            <a:r>
              <a:rPr lang="en-US" sz="3200" dirty="0">
                <a:latin typeface="Calibri"/>
                <a:ea typeface="Calibri"/>
                <a:cs typeface="Calibri"/>
                <a:sym typeface="Calibri"/>
              </a:rPr>
              <a:t>*, </a:t>
            </a:r>
            <a:r>
              <a:rPr lang="en-US" sz="3200" dirty="0" err="1">
                <a:latin typeface="Calibri"/>
                <a:ea typeface="Calibri"/>
                <a:cs typeface="Calibri"/>
                <a:sym typeface="Calibri"/>
              </a:rPr>
              <a:t>Lzd</a:t>
            </a:r>
            <a:r>
              <a:rPr lang="en-US" sz="3200" dirty="0">
                <a:latin typeface="Calibri"/>
                <a:ea typeface="Calibri"/>
                <a:cs typeface="Calibri"/>
                <a:sym typeface="Calibri"/>
              </a:rPr>
              <a:t>, </a:t>
            </a:r>
            <a:r>
              <a:rPr lang="en-US" sz="3200" dirty="0" err="1">
                <a:latin typeface="Calibri"/>
                <a:ea typeface="Calibri"/>
                <a:cs typeface="Calibri"/>
                <a:sym typeface="Calibri"/>
              </a:rPr>
              <a:t>Cfz</a:t>
            </a:r>
            <a:r>
              <a:rPr lang="en-US" sz="3200" dirty="0">
                <a:latin typeface="Calibri"/>
                <a:ea typeface="Calibri"/>
                <a:cs typeface="Calibri"/>
                <a:sym typeface="Calibri"/>
              </a:rPr>
              <a:t>*, </a:t>
            </a:r>
            <a:r>
              <a:rPr lang="en-US" sz="3200" dirty="0" err="1">
                <a:latin typeface="Calibri"/>
                <a:ea typeface="Calibri"/>
                <a:cs typeface="Calibri"/>
                <a:sym typeface="Calibri"/>
              </a:rPr>
              <a:t>Dlm</a:t>
            </a:r>
            <a:r>
              <a:rPr lang="en-US" sz="3200" dirty="0">
                <a:latin typeface="Calibri"/>
                <a:ea typeface="Calibri"/>
                <a:cs typeface="Calibri"/>
                <a:sym typeface="Calibri"/>
              </a:rPr>
              <a:t>* and Z (*whenever available). </a:t>
            </a:r>
            <a:endParaRPr dirty="0"/>
          </a:p>
        </p:txBody>
      </p:sp>
      <p:sp>
        <p:nvSpPr>
          <p:cNvPr id="112" name="Google Shape;112;p3"/>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140</a:t>
            </a:fld>
            <a:endParaRPr/>
          </a:p>
        </p:txBody>
      </p:sp>
    </p:spTree>
    <p:extLst>
      <p:ext uri="{BB962C8B-B14F-4D97-AF65-F5344CB8AC3E}">
        <p14:creationId xmlns:p14="http://schemas.microsoft.com/office/powerpoint/2010/main" val="10398530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body" idx="1"/>
          </p:nvPr>
        </p:nvSpPr>
        <p:spPr>
          <a:xfrm>
            <a:off x="222069" y="1387567"/>
            <a:ext cx="7032973" cy="5315584"/>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sz="2400">
                <a:latin typeface="Calibri"/>
                <a:ea typeface="Calibri"/>
                <a:cs typeface="Calibri"/>
                <a:sym typeface="Calibri"/>
              </a:rPr>
              <a:t>In majority of M/XDR-TB patients, PTE can be done on an </a:t>
            </a:r>
            <a:r>
              <a:rPr lang="en-US" sz="2400" b="1" u="sng">
                <a:solidFill>
                  <a:srgbClr val="3366FF"/>
                </a:solidFill>
                <a:latin typeface="Calibri"/>
                <a:ea typeface="Calibri"/>
                <a:cs typeface="Calibri"/>
                <a:sym typeface="Calibri"/>
              </a:rPr>
              <a:t>outpatient basis.</a:t>
            </a:r>
            <a:endParaRPr/>
          </a:p>
          <a:p>
            <a:pPr marL="228600" lvl="0" indent="-228600" algn="l" rtl="0">
              <a:lnSpc>
                <a:spcPct val="100000"/>
              </a:lnSpc>
              <a:spcBef>
                <a:spcPts val="1000"/>
              </a:spcBef>
              <a:spcAft>
                <a:spcPts val="0"/>
              </a:spcAft>
              <a:buSzPts val="2400"/>
              <a:buChar char="•"/>
            </a:pPr>
            <a:r>
              <a:rPr lang="en-US" sz="2400">
                <a:latin typeface="Calibri"/>
                <a:ea typeface="Calibri"/>
                <a:cs typeface="Calibri"/>
                <a:sym typeface="Calibri"/>
              </a:rPr>
              <a:t>DTO and MO-TU can arrange PTE at N/DDR-TBC or at sub-district level health facility, wherever feasible</a:t>
            </a:r>
            <a:endParaRPr sz="2400">
              <a:latin typeface="Calibri"/>
              <a:ea typeface="Calibri"/>
              <a:cs typeface="Calibri"/>
              <a:sym typeface="Calibri"/>
            </a:endParaRPr>
          </a:p>
          <a:p>
            <a:pPr marL="228600" lvl="0" indent="-228600" algn="l" rtl="0">
              <a:lnSpc>
                <a:spcPct val="100000"/>
              </a:lnSpc>
              <a:spcBef>
                <a:spcPts val="1000"/>
              </a:spcBef>
              <a:spcAft>
                <a:spcPts val="0"/>
              </a:spcAft>
              <a:buSzPts val="2400"/>
              <a:buChar char="•"/>
            </a:pPr>
            <a:r>
              <a:rPr lang="en-US" sz="2400" b="1" u="sng">
                <a:solidFill>
                  <a:srgbClr val="3366FF"/>
                </a:solidFill>
                <a:latin typeface="Calibri"/>
                <a:ea typeface="Calibri"/>
                <a:cs typeface="Calibri"/>
                <a:sym typeface="Calibri"/>
              </a:rPr>
              <a:t>PTE carried out at the time of treatment initiation can be considered valid for 1 month from the date of test result and patient can be re-initiated on subsequent regimen considering the previously conducted tests</a:t>
            </a:r>
            <a:endParaRPr/>
          </a:p>
          <a:p>
            <a:pPr marL="228600" lvl="0" indent="-228600" algn="l" rtl="0">
              <a:lnSpc>
                <a:spcPct val="100000"/>
              </a:lnSpc>
              <a:spcBef>
                <a:spcPts val="1000"/>
              </a:spcBef>
              <a:spcAft>
                <a:spcPts val="0"/>
              </a:spcAft>
              <a:buSzPts val="2400"/>
              <a:buChar char="•"/>
            </a:pPr>
            <a:r>
              <a:rPr lang="en-US" sz="2400">
                <a:latin typeface="Calibri"/>
                <a:ea typeface="Calibri"/>
                <a:cs typeface="Calibri"/>
                <a:sym typeface="Calibri"/>
              </a:rPr>
              <a:t>Active drug safety management and monitoring (aDSM) treatment initiation form needs to be completed for all DR-TB patients at the time of initiation of each new episode of treatment.</a:t>
            </a:r>
            <a:endParaRPr sz="2400" b="1"/>
          </a:p>
        </p:txBody>
      </p:sp>
      <p:sp>
        <p:nvSpPr>
          <p:cNvPr id="118" name="Google Shape;118;p4"/>
          <p:cNvSpPr txBox="1">
            <a:spLocks noGrp="1"/>
          </p:cNvSpPr>
          <p:nvPr>
            <p:ph type="body" idx="2"/>
          </p:nvPr>
        </p:nvSpPr>
        <p:spPr>
          <a:xfrm>
            <a:off x="6972432" y="1387567"/>
            <a:ext cx="4973684" cy="5976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400"/>
              <a:buNone/>
            </a:pPr>
            <a:r>
              <a:rPr lang="en-US"/>
              <a:t>List of investigations</a:t>
            </a:r>
            <a:endParaRPr/>
          </a:p>
        </p:txBody>
      </p:sp>
      <p:sp>
        <p:nvSpPr>
          <p:cNvPr id="119" name="Google Shape;119;p4"/>
          <p:cNvSpPr txBox="1">
            <a:spLocks noGrp="1"/>
          </p:cNvSpPr>
          <p:nvPr>
            <p:ph type="body" idx="3"/>
          </p:nvPr>
        </p:nvSpPr>
        <p:spPr>
          <a:xfrm>
            <a:off x="7543800" y="1985211"/>
            <a:ext cx="4434840" cy="459300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1E4E79"/>
              </a:buClr>
              <a:buSzPts val="2400"/>
              <a:buChar char="•"/>
            </a:pPr>
            <a:r>
              <a:rPr lang="en-US" sz="2400">
                <a:latin typeface="Calibri"/>
                <a:ea typeface="Calibri"/>
                <a:cs typeface="Calibri"/>
                <a:sym typeface="Calibri"/>
              </a:rPr>
              <a:t>The list of investigations enumerated for Shorter oral M/XDR-TB regimen </a:t>
            </a:r>
            <a:endParaRPr/>
          </a:p>
          <a:p>
            <a:pPr marL="228600" lvl="0" indent="-228600" algn="l" rtl="0">
              <a:lnSpc>
                <a:spcPct val="90000"/>
              </a:lnSpc>
              <a:spcBef>
                <a:spcPts val="1000"/>
              </a:spcBef>
              <a:spcAft>
                <a:spcPts val="0"/>
              </a:spcAft>
              <a:buClr>
                <a:srgbClr val="1E4E79"/>
              </a:buClr>
              <a:buSzPts val="2400"/>
              <a:buChar char="•"/>
            </a:pPr>
            <a:r>
              <a:rPr lang="en-US" sz="2400" b="1" u="sng">
                <a:solidFill>
                  <a:srgbClr val="3366FF"/>
                </a:solidFill>
                <a:latin typeface="Calibri"/>
                <a:ea typeface="Calibri"/>
                <a:cs typeface="Calibri"/>
                <a:sym typeface="Calibri"/>
              </a:rPr>
              <a:t>Additional investigations </a:t>
            </a:r>
            <a:r>
              <a:rPr lang="en-US" sz="2400">
                <a:latin typeface="Calibri"/>
                <a:ea typeface="Calibri"/>
                <a:cs typeface="Calibri"/>
                <a:sym typeface="Calibri"/>
              </a:rPr>
              <a:t>specific to group C drugs as needed</a:t>
            </a:r>
            <a:endParaRPr/>
          </a:p>
          <a:p>
            <a:pPr marL="685800" lvl="1" indent="-228600" algn="just" rtl="0">
              <a:lnSpc>
                <a:spcPct val="90000"/>
              </a:lnSpc>
              <a:spcBef>
                <a:spcPts val="500"/>
              </a:spcBef>
              <a:spcAft>
                <a:spcPts val="0"/>
              </a:spcAft>
              <a:buSzPts val="2200"/>
              <a:buFont typeface="Courier New"/>
              <a:buChar char="o"/>
            </a:pPr>
            <a:r>
              <a:rPr lang="en-US" sz="2200"/>
              <a:t>Blood Urea &amp; Serum Creatinine – if Am need to be added </a:t>
            </a:r>
            <a:endParaRPr/>
          </a:p>
          <a:p>
            <a:pPr marL="685800" lvl="1" indent="-228600" algn="just" rtl="0">
              <a:lnSpc>
                <a:spcPct val="90000"/>
              </a:lnSpc>
              <a:spcBef>
                <a:spcPts val="500"/>
              </a:spcBef>
              <a:spcAft>
                <a:spcPts val="0"/>
              </a:spcAft>
              <a:buSzPts val="2200"/>
              <a:buFont typeface="Courier New"/>
              <a:buChar char="o"/>
            </a:pPr>
            <a:r>
              <a:rPr lang="en-US" sz="2200"/>
              <a:t>Ophthalmologist opinion (for Linezolid) </a:t>
            </a:r>
            <a:endParaRPr/>
          </a:p>
          <a:p>
            <a:pPr marL="685800" lvl="1" indent="-228600" algn="just" rtl="0">
              <a:lnSpc>
                <a:spcPct val="90000"/>
              </a:lnSpc>
              <a:spcBef>
                <a:spcPts val="500"/>
              </a:spcBef>
              <a:spcAft>
                <a:spcPts val="0"/>
              </a:spcAft>
              <a:buSzPts val="2200"/>
              <a:buFont typeface="Courier New"/>
              <a:buChar char="o"/>
            </a:pPr>
            <a:r>
              <a:rPr lang="en-US" sz="2200"/>
              <a:t>Surgical evaluation for consideration after culture conversion is achieved</a:t>
            </a:r>
            <a:endParaRPr/>
          </a:p>
        </p:txBody>
      </p:sp>
      <p:sp>
        <p:nvSpPr>
          <p:cNvPr id="120" name="Google Shape;120;p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141</a:t>
            </a:fld>
            <a:endParaRPr/>
          </a:p>
        </p:txBody>
      </p:sp>
      <p:sp>
        <p:nvSpPr>
          <p:cNvPr id="121" name="Google Shape;121;p4"/>
          <p:cNvSpPr txBox="1">
            <a:spLocks noGrp="1"/>
          </p:cNvSpPr>
          <p:nvPr>
            <p:ph type="title"/>
          </p:nvPr>
        </p:nvSpPr>
        <p:spPr>
          <a:prstGeom prst="rect">
            <a:avLst/>
          </a:prstGeom>
          <a:solidFill>
            <a:srgbClr val="1F386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a:t>Pre-treatment evaluation (PTE)</a:t>
            </a:r>
            <a:endParaRPr/>
          </a:p>
        </p:txBody>
      </p:sp>
    </p:spTree>
    <p:extLst>
      <p:ext uri="{BB962C8B-B14F-4D97-AF65-F5344CB8AC3E}">
        <p14:creationId xmlns:p14="http://schemas.microsoft.com/office/powerpoint/2010/main" val="11931714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Regimen and duration</a:t>
            </a:r>
            <a:endParaRPr dirty="0">
              <a:solidFill>
                <a:schemeClr val="bg1"/>
              </a:solidFill>
            </a:endParaRPr>
          </a:p>
        </p:txBody>
      </p:sp>
      <p:sp>
        <p:nvSpPr>
          <p:cNvPr id="134" name="Google Shape;134;p6"/>
          <p:cNvSpPr txBox="1">
            <a:spLocks noGrp="1"/>
          </p:cNvSpPr>
          <p:nvPr>
            <p:ph type="body" idx="1"/>
          </p:nvPr>
        </p:nvSpPr>
        <p:spPr>
          <a:xfrm>
            <a:off x="222069" y="2698053"/>
            <a:ext cx="11756569" cy="400509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600"/>
              <a:buChar char="•"/>
            </a:pPr>
            <a:r>
              <a:rPr lang="en-US" sz="2600"/>
              <a:t>Duration: 18 – 20 months</a:t>
            </a:r>
            <a:endParaRPr/>
          </a:p>
          <a:p>
            <a:pPr marL="228600" lvl="0" indent="-228600" algn="l" rtl="0">
              <a:lnSpc>
                <a:spcPct val="100000"/>
              </a:lnSpc>
              <a:spcBef>
                <a:spcPts val="1800"/>
              </a:spcBef>
              <a:spcAft>
                <a:spcPts val="0"/>
              </a:spcAft>
              <a:buSzPts val="2600"/>
              <a:buChar char="•"/>
            </a:pPr>
            <a:r>
              <a:rPr lang="en-US" sz="2600" b="1" u="sng">
                <a:solidFill>
                  <a:srgbClr val="3366FF"/>
                </a:solidFill>
              </a:rPr>
              <a:t>No separate IP and CP</a:t>
            </a:r>
            <a:endParaRPr/>
          </a:p>
          <a:p>
            <a:pPr marL="228600" lvl="0" indent="-228600" algn="l" rtl="0">
              <a:lnSpc>
                <a:spcPct val="100000"/>
              </a:lnSpc>
              <a:spcBef>
                <a:spcPts val="1800"/>
              </a:spcBef>
              <a:spcAft>
                <a:spcPts val="0"/>
              </a:spcAft>
              <a:buSzPts val="2600"/>
              <a:buChar char="•"/>
            </a:pPr>
            <a:r>
              <a:rPr lang="en-US" sz="2600" i="1"/>
              <a:t>Bdq will be given for 6 months  &amp; extended beyond 6 months as an exception</a:t>
            </a:r>
            <a:endParaRPr sz="2600"/>
          </a:p>
          <a:p>
            <a:pPr marL="228600" lvl="0" indent="-228600" algn="l" rtl="0">
              <a:lnSpc>
                <a:spcPct val="100000"/>
              </a:lnSpc>
              <a:spcBef>
                <a:spcPts val="1800"/>
              </a:spcBef>
              <a:spcAft>
                <a:spcPts val="0"/>
              </a:spcAft>
              <a:buSzPts val="2600"/>
              <a:buChar char="•"/>
            </a:pPr>
            <a:r>
              <a:rPr lang="en-US" sz="2600" i="1">
                <a:solidFill>
                  <a:srgbClr val="000000"/>
                </a:solidFill>
                <a:latin typeface="Calibri"/>
                <a:ea typeface="Calibri"/>
                <a:cs typeface="Calibri"/>
                <a:sym typeface="Calibri"/>
              </a:rPr>
              <a:t>Pyridoxine to be given to all DR-TB patients as per weight band</a:t>
            </a:r>
            <a:endParaRPr/>
          </a:p>
          <a:p>
            <a:pPr marL="228600" lvl="0" indent="-228600" algn="l" rtl="0">
              <a:lnSpc>
                <a:spcPct val="100000"/>
              </a:lnSpc>
              <a:spcBef>
                <a:spcPts val="1800"/>
              </a:spcBef>
              <a:spcAft>
                <a:spcPts val="0"/>
              </a:spcAft>
              <a:buSzPts val="2600"/>
              <a:buChar char="•"/>
            </a:pPr>
            <a:r>
              <a:rPr lang="en-US" sz="2600" i="1">
                <a:solidFill>
                  <a:srgbClr val="000000"/>
                </a:solidFill>
              </a:rPr>
              <a:t>For Pre-XDR-TB and XDR-TB patients the </a:t>
            </a:r>
            <a:r>
              <a:rPr lang="en-US" sz="2600" i="1">
                <a:solidFill>
                  <a:srgbClr val="000000"/>
                </a:solidFill>
                <a:latin typeface="Calibri"/>
                <a:ea typeface="Calibri"/>
                <a:cs typeface="Calibri"/>
                <a:sym typeface="Calibri"/>
              </a:rPr>
              <a:t>duration of longer oral XDR-TB regimen would be for </a:t>
            </a:r>
            <a:r>
              <a:rPr lang="en-US" sz="2600" i="1">
                <a:solidFill>
                  <a:srgbClr val="000000"/>
                </a:solidFill>
              </a:rPr>
              <a:t>20 months with appropriate modifications</a:t>
            </a:r>
            <a:endParaRPr sz="2600"/>
          </a:p>
        </p:txBody>
      </p:sp>
      <p:sp>
        <p:nvSpPr>
          <p:cNvPr id="135" name="Google Shape;135;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142</a:t>
            </a:fld>
            <a:endParaRPr/>
          </a:p>
        </p:txBody>
      </p:sp>
      <p:sp>
        <p:nvSpPr>
          <p:cNvPr id="136" name="Google Shape;136;p6"/>
          <p:cNvSpPr txBox="1">
            <a:spLocks noGrp="1"/>
          </p:cNvSpPr>
          <p:nvPr>
            <p:ph type="body" idx="2"/>
          </p:nvPr>
        </p:nvSpPr>
        <p:spPr>
          <a:xfrm>
            <a:off x="222069" y="1339516"/>
            <a:ext cx="11756569" cy="1273055"/>
          </a:xfrm>
          <a:prstGeom prst="rect">
            <a:avLst/>
          </a:prstGeom>
          <a:solidFill>
            <a:srgbClr val="B3C6E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sz="4000" b="1" i="1">
                <a:solidFill>
                  <a:schemeClr val="dk1"/>
                </a:solidFill>
              </a:rPr>
              <a:t>(18-20) Lfx Bdq </a:t>
            </a:r>
            <a:r>
              <a:rPr lang="en-US" sz="4000" b="1" i="1" baseline="-25000">
                <a:solidFill>
                  <a:schemeClr val="dk1"/>
                </a:solidFill>
              </a:rPr>
              <a:t>(6 month or longer)</a:t>
            </a:r>
            <a:r>
              <a:rPr lang="en-US" sz="4000" b="1" i="1">
                <a:solidFill>
                  <a:schemeClr val="dk1"/>
                </a:solidFill>
              </a:rPr>
              <a:t> Lzd</a:t>
            </a:r>
            <a:r>
              <a:rPr lang="en-US" sz="4000" b="1" i="1" baseline="30000">
                <a:solidFill>
                  <a:schemeClr val="dk1"/>
                </a:solidFill>
              </a:rPr>
              <a:t>#</a:t>
            </a:r>
            <a:r>
              <a:rPr lang="en-US" sz="4000" b="1" i="1">
                <a:solidFill>
                  <a:schemeClr val="dk1"/>
                </a:solidFill>
              </a:rPr>
              <a:t> Cfz Cs</a:t>
            </a:r>
            <a:endParaRPr/>
          </a:p>
          <a:p>
            <a:pPr marL="0" lvl="0" indent="0" algn="ctr" rtl="0">
              <a:lnSpc>
                <a:spcPct val="90000"/>
              </a:lnSpc>
              <a:spcBef>
                <a:spcPts val="1000"/>
              </a:spcBef>
              <a:spcAft>
                <a:spcPts val="0"/>
              </a:spcAft>
              <a:buSzPts val="2400"/>
              <a:buNone/>
            </a:pPr>
            <a:r>
              <a:rPr lang="en-US" sz="2400" b="0" i="1" baseline="30000">
                <a:solidFill>
                  <a:schemeClr val="dk1"/>
                </a:solidFill>
              </a:rPr>
              <a:t>#</a:t>
            </a:r>
            <a:r>
              <a:rPr lang="en-US" sz="2400" b="0" i="1">
                <a:solidFill>
                  <a:schemeClr val="dk1"/>
                </a:solidFill>
              </a:rPr>
              <a:t>dose of Lzd will be tapered to 300 mg after the initial 6</a:t>
            </a:r>
            <a:r>
              <a:rPr lang="en-US" sz="2400" b="0">
                <a:solidFill>
                  <a:schemeClr val="dk1"/>
                </a:solidFill>
              </a:rPr>
              <a:t>–</a:t>
            </a:r>
            <a:r>
              <a:rPr lang="en-US" sz="2400" b="0" i="1">
                <a:solidFill>
                  <a:schemeClr val="dk1"/>
                </a:solidFill>
              </a:rPr>
              <a:t>8 months of treatment</a:t>
            </a:r>
            <a:endParaRPr sz="2400" b="0">
              <a:solidFill>
                <a:schemeClr val="dk1"/>
              </a:solidFill>
            </a:endParaRPr>
          </a:p>
        </p:txBody>
      </p:sp>
    </p:spTree>
    <p:extLst>
      <p:ext uri="{BB962C8B-B14F-4D97-AF65-F5344CB8AC3E}">
        <p14:creationId xmlns:p14="http://schemas.microsoft.com/office/powerpoint/2010/main" val="24510121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title"/>
          </p:nvPr>
        </p:nvSpPr>
        <p:spPr>
          <a:xfrm>
            <a:off x="222070" y="81105"/>
            <a:ext cx="1175657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mbria"/>
              <a:buNone/>
            </a:pPr>
            <a:r>
              <a:rPr lang="en-US" sz="3200" dirty="0">
                <a:solidFill>
                  <a:schemeClr val="bg1"/>
                </a:solidFill>
              </a:rPr>
              <a:t>Caution to be exercised while choosing group A and B drugs</a:t>
            </a:r>
            <a:endParaRPr dirty="0">
              <a:solidFill>
                <a:schemeClr val="bg1"/>
              </a:solidFill>
            </a:endParaRPr>
          </a:p>
        </p:txBody>
      </p:sp>
      <p:sp>
        <p:nvSpPr>
          <p:cNvPr id="142" name="Google Shape;142;p7"/>
          <p:cNvSpPr txBox="1">
            <a:spLocks noGrp="1"/>
          </p:cNvSpPr>
          <p:nvPr>
            <p:ph idx="1"/>
          </p:nvPr>
        </p:nvSpPr>
        <p:spPr>
          <a:xfrm>
            <a:off x="222069" y="1368424"/>
            <a:ext cx="11756569" cy="5334727"/>
          </a:xfrm>
          <a:prstGeom prst="rect">
            <a:avLst/>
          </a:prstGeom>
          <a:noFill/>
          <a:ln>
            <a:noFill/>
          </a:ln>
        </p:spPr>
        <p:txBody>
          <a:bodyPr spcFirstLastPara="1" wrap="square" lIns="91425" tIns="45700" rIns="91425" bIns="45700" anchor="t" anchorCtr="0">
            <a:noAutofit/>
          </a:bodyPr>
          <a:lstStyle/>
          <a:p>
            <a:pPr marL="342900" marR="60325" lvl="0" indent="-342900" algn="just" rtl="0">
              <a:lnSpc>
                <a:spcPct val="100000"/>
              </a:lnSpc>
              <a:spcBef>
                <a:spcPts val="0"/>
              </a:spcBef>
              <a:spcAft>
                <a:spcPts val="0"/>
              </a:spcAft>
              <a:buSzPts val="2600"/>
              <a:buFont typeface="Noto Sans Symbols"/>
              <a:buChar char="∙"/>
            </a:pPr>
            <a:r>
              <a:rPr lang="en-US" sz="2600">
                <a:latin typeface="Calibri"/>
                <a:ea typeface="Calibri"/>
                <a:cs typeface="Calibri"/>
                <a:sym typeface="Calibri"/>
              </a:rPr>
              <a:t>Bdq &amp; Cfz may lead to cardiotoxicity particularly QtcF prolongation. Hence, </a:t>
            </a:r>
            <a:r>
              <a:rPr lang="en-US" sz="2600" b="1" u="sng">
                <a:solidFill>
                  <a:srgbClr val="3366FF"/>
                </a:solidFill>
                <a:latin typeface="Calibri"/>
                <a:ea typeface="Calibri"/>
                <a:cs typeface="Calibri"/>
                <a:sym typeface="Calibri"/>
              </a:rPr>
              <a:t>baseline ECG, serum electrolytes must be assessed </a:t>
            </a:r>
            <a:r>
              <a:rPr lang="en-US" sz="2600">
                <a:latin typeface="Calibri"/>
                <a:ea typeface="Calibri"/>
                <a:cs typeface="Calibri"/>
                <a:sym typeface="Calibri"/>
              </a:rPr>
              <a:t>and corrected and if QtcF is between 450 to 500 ms, a cardiologist consultation must be taken prior to treatment initiation.</a:t>
            </a:r>
            <a:endParaRPr sz="2600">
              <a:latin typeface="Calibri"/>
              <a:ea typeface="Calibri"/>
              <a:cs typeface="Calibri"/>
              <a:sym typeface="Calibri"/>
            </a:endParaRPr>
          </a:p>
          <a:p>
            <a:pPr marL="342900" marR="60325" lvl="0" indent="-342900" algn="just" rtl="0">
              <a:lnSpc>
                <a:spcPct val="100000"/>
              </a:lnSpc>
              <a:spcBef>
                <a:spcPts val="600"/>
              </a:spcBef>
              <a:spcAft>
                <a:spcPts val="0"/>
              </a:spcAft>
              <a:buSzPts val="2600"/>
              <a:buFont typeface="Noto Sans Symbols"/>
              <a:buChar char="∙"/>
            </a:pPr>
            <a:r>
              <a:rPr lang="en-US" sz="2600" b="1" u="sng">
                <a:solidFill>
                  <a:srgbClr val="3366FF"/>
                </a:solidFill>
                <a:latin typeface="Calibri"/>
                <a:ea typeface="Calibri"/>
                <a:cs typeface="Calibri"/>
                <a:sym typeface="Calibri"/>
              </a:rPr>
              <a:t>Lzd</a:t>
            </a:r>
            <a:r>
              <a:rPr lang="en-US" sz="2600">
                <a:latin typeface="Calibri"/>
                <a:ea typeface="Calibri"/>
                <a:cs typeface="Calibri"/>
                <a:sym typeface="Calibri"/>
              </a:rPr>
              <a:t> may cause anaemia, thrombocytopenia, peripheral neuritis and optic neuritis. Adequate precaution may be taken accordingly.</a:t>
            </a:r>
            <a:endParaRPr sz="2600">
              <a:latin typeface="Calibri"/>
              <a:ea typeface="Calibri"/>
              <a:cs typeface="Calibri"/>
              <a:sym typeface="Calibri"/>
            </a:endParaRPr>
          </a:p>
          <a:p>
            <a:pPr marL="342900" marR="60325" lvl="0" indent="-342900" algn="just" rtl="0">
              <a:lnSpc>
                <a:spcPct val="100000"/>
              </a:lnSpc>
              <a:spcBef>
                <a:spcPts val="600"/>
              </a:spcBef>
              <a:spcAft>
                <a:spcPts val="0"/>
              </a:spcAft>
              <a:buSzPts val="2600"/>
              <a:buFont typeface="Noto Sans Symbols"/>
              <a:buChar char="∙"/>
            </a:pPr>
            <a:r>
              <a:rPr lang="en-US" sz="2600" b="1" u="sng">
                <a:solidFill>
                  <a:srgbClr val="3366FF"/>
                </a:solidFill>
                <a:latin typeface="Calibri"/>
                <a:ea typeface="Calibri"/>
                <a:cs typeface="Calibri"/>
                <a:sym typeface="Calibri"/>
              </a:rPr>
              <a:t>Cs</a:t>
            </a:r>
            <a:r>
              <a:rPr lang="en-US" sz="2600">
                <a:latin typeface="Calibri"/>
                <a:ea typeface="Calibri"/>
                <a:cs typeface="Calibri"/>
                <a:sym typeface="Calibri"/>
              </a:rPr>
              <a:t> should be used carefully in pre-existing seizure disorders not adequately control with medication. </a:t>
            </a:r>
            <a:r>
              <a:rPr lang="en-US" sz="2600" b="1" u="sng">
                <a:solidFill>
                  <a:srgbClr val="3366FF"/>
                </a:solidFill>
                <a:latin typeface="Calibri"/>
                <a:ea typeface="Calibri"/>
                <a:cs typeface="Calibri"/>
                <a:sym typeface="Calibri"/>
              </a:rPr>
              <a:t>Neurologist consultation </a:t>
            </a:r>
            <a:r>
              <a:rPr lang="en-US" sz="2600">
                <a:latin typeface="Calibri"/>
                <a:ea typeface="Calibri"/>
                <a:cs typeface="Calibri"/>
                <a:sym typeface="Calibri"/>
              </a:rPr>
              <a:t>should be taken prior to initiation of Cs in such patients, also </a:t>
            </a:r>
            <a:r>
              <a:rPr lang="en-US" sz="2600" b="1" u="sng">
                <a:solidFill>
                  <a:srgbClr val="3366FF"/>
                </a:solidFill>
                <a:latin typeface="Calibri"/>
                <a:ea typeface="Calibri"/>
                <a:cs typeface="Calibri"/>
                <a:sym typeface="Calibri"/>
              </a:rPr>
              <a:t>psychiatrist opinion </a:t>
            </a:r>
            <a:r>
              <a:rPr lang="en-US" sz="2600">
                <a:latin typeface="Calibri"/>
                <a:ea typeface="Calibri"/>
                <a:cs typeface="Calibri"/>
                <a:sym typeface="Calibri"/>
              </a:rPr>
              <a:t>should be taken in patients with signs of severe depression as Cs can aggravate depression and lead to suicidal tendency.</a:t>
            </a:r>
            <a:endParaRPr sz="2600">
              <a:latin typeface="Calibri"/>
              <a:ea typeface="Calibri"/>
              <a:cs typeface="Calibri"/>
              <a:sym typeface="Calibri"/>
            </a:endParaRPr>
          </a:p>
          <a:p>
            <a:pPr marL="342900" marR="60325" lvl="0" indent="-342900" algn="just" rtl="0">
              <a:lnSpc>
                <a:spcPct val="100000"/>
              </a:lnSpc>
              <a:spcBef>
                <a:spcPts val="600"/>
              </a:spcBef>
              <a:spcAft>
                <a:spcPts val="0"/>
              </a:spcAft>
              <a:buSzPts val="2600"/>
              <a:buFont typeface="Noto Sans Symbols"/>
              <a:buChar char="∙"/>
            </a:pPr>
            <a:r>
              <a:rPr lang="en-US" sz="2600" b="1" u="sng">
                <a:solidFill>
                  <a:srgbClr val="3366FF"/>
                </a:solidFill>
                <a:latin typeface="Calibri"/>
                <a:ea typeface="Calibri"/>
                <a:cs typeface="Calibri"/>
                <a:sym typeface="Calibri"/>
              </a:rPr>
              <a:t>Cfz</a:t>
            </a:r>
            <a:r>
              <a:rPr lang="en-US" sz="2600">
                <a:latin typeface="Calibri"/>
                <a:ea typeface="Calibri"/>
                <a:cs typeface="Calibri"/>
                <a:sym typeface="Calibri"/>
              </a:rPr>
              <a:t> also causes dark brown discoloration of the skin. Accordingly, the patient should be counselled prior to initiation of treatment.</a:t>
            </a:r>
            <a:endParaRPr sz="2600"/>
          </a:p>
        </p:txBody>
      </p:sp>
      <p:sp>
        <p:nvSpPr>
          <p:cNvPr id="143" name="Google Shape;143;p7"/>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143</a:t>
            </a:fld>
            <a:endParaRPr/>
          </a:p>
        </p:txBody>
      </p:sp>
    </p:spTree>
    <p:extLst>
      <p:ext uri="{BB962C8B-B14F-4D97-AF65-F5344CB8AC3E}">
        <p14:creationId xmlns:p14="http://schemas.microsoft.com/office/powerpoint/2010/main" val="40831198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7"/>
          <p:cNvSpPr txBox="1">
            <a:spLocks noGrp="1"/>
          </p:cNvSpPr>
          <p:nvPr>
            <p:ph type="body" idx="1"/>
          </p:nvPr>
        </p:nvSpPr>
        <p:spPr>
          <a:xfrm>
            <a:off x="120597" y="6190930"/>
            <a:ext cx="11669415" cy="8239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sz="1400" b="0" i="1"/>
              <a:t>* Reference: WHO Consolidated Guidelines for TB module 4: Treatment of DR-TB 2020</a:t>
            </a:r>
            <a:endParaRPr/>
          </a:p>
        </p:txBody>
      </p:sp>
      <p:sp>
        <p:nvSpPr>
          <p:cNvPr id="133" name="Google Shape;133;p7"/>
          <p:cNvSpPr txBox="1">
            <a:spLocks noGrp="1"/>
          </p:cNvSpPr>
          <p:nvPr>
            <p:ph type="body" idx="2"/>
          </p:nvPr>
        </p:nvSpPr>
        <p:spPr>
          <a:xfrm>
            <a:off x="7502062" y="1278383"/>
            <a:ext cx="4444054" cy="587007"/>
          </a:xfrm>
          <a:prstGeom prst="rect">
            <a:avLst/>
          </a:prstGeom>
          <a:noFill/>
          <a:ln>
            <a:noFill/>
          </a:ln>
        </p:spPr>
        <p:txBody>
          <a:bodyPr spcFirstLastPara="1" wrap="square" lIns="91425" tIns="45700" rIns="91425" bIns="45700" anchor="ctr" anchorCtr="0">
            <a:normAutofit fontScale="85000" lnSpcReduction="10000"/>
          </a:bodyPr>
          <a:lstStyle/>
          <a:p>
            <a:pPr marL="0" lvl="0" indent="0" algn="ctr" rtl="0">
              <a:lnSpc>
                <a:spcPct val="90000"/>
              </a:lnSpc>
              <a:spcBef>
                <a:spcPts val="0"/>
              </a:spcBef>
              <a:spcAft>
                <a:spcPts val="0"/>
              </a:spcAft>
              <a:buSzPts val="2400"/>
              <a:buNone/>
            </a:pPr>
            <a:r>
              <a:rPr lang="en-US"/>
              <a:t>Drugs not included in Groups A–C </a:t>
            </a:r>
            <a:endParaRPr/>
          </a:p>
        </p:txBody>
      </p:sp>
      <p:sp>
        <p:nvSpPr>
          <p:cNvPr id="134" name="Google Shape;134;p7"/>
          <p:cNvSpPr txBox="1">
            <a:spLocks noGrp="1"/>
          </p:cNvSpPr>
          <p:nvPr>
            <p:ph type="body" idx="3"/>
          </p:nvPr>
        </p:nvSpPr>
        <p:spPr>
          <a:xfrm>
            <a:off x="7519917" y="1825635"/>
            <a:ext cx="4458722" cy="4755819"/>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SzPts val="1800"/>
              <a:buChar char="•"/>
            </a:pPr>
            <a:r>
              <a:rPr lang="en-US" sz="1800" b="1"/>
              <a:t>Kanamycin and Capreomycin: </a:t>
            </a:r>
            <a:endParaRPr/>
          </a:p>
          <a:p>
            <a:pPr marL="685800" lvl="1" indent="-228600" algn="l" rtl="0">
              <a:lnSpc>
                <a:spcPct val="120000"/>
              </a:lnSpc>
              <a:spcBef>
                <a:spcPts val="0"/>
              </a:spcBef>
              <a:spcAft>
                <a:spcPts val="0"/>
              </a:spcAft>
              <a:buSzPts val="1600"/>
              <a:buFont typeface="Courier New"/>
              <a:buChar char="o"/>
            </a:pPr>
            <a:r>
              <a:rPr lang="en-US" sz="1600"/>
              <a:t>Associated with poorer outcomes </a:t>
            </a:r>
            <a:endParaRPr/>
          </a:p>
          <a:p>
            <a:pPr marL="685800" lvl="1" indent="-228600" algn="l" rtl="0">
              <a:lnSpc>
                <a:spcPct val="120000"/>
              </a:lnSpc>
              <a:spcBef>
                <a:spcPts val="0"/>
              </a:spcBef>
              <a:spcAft>
                <a:spcPts val="0"/>
              </a:spcAft>
              <a:buSzPts val="1600"/>
              <a:buFont typeface="Courier New"/>
              <a:buChar char="o"/>
            </a:pPr>
            <a:r>
              <a:rPr lang="en-US" sz="1600"/>
              <a:t>No longer recommended for use in MDR-TB regimens. </a:t>
            </a:r>
            <a:endParaRPr/>
          </a:p>
          <a:p>
            <a:pPr marL="228600" lvl="0" indent="-228600" algn="l" rtl="0">
              <a:lnSpc>
                <a:spcPct val="120000"/>
              </a:lnSpc>
              <a:spcBef>
                <a:spcPts val="0"/>
              </a:spcBef>
              <a:spcAft>
                <a:spcPts val="0"/>
              </a:spcAft>
              <a:buSzPts val="1800"/>
              <a:buChar char="•"/>
            </a:pPr>
            <a:r>
              <a:rPr lang="en-US" sz="1800" b="1"/>
              <a:t>Gatifloxacin</a:t>
            </a:r>
            <a:endParaRPr sz="1800" b="1"/>
          </a:p>
          <a:p>
            <a:pPr marL="685800" lvl="1" indent="-228600" algn="l" rtl="0">
              <a:lnSpc>
                <a:spcPct val="120000"/>
              </a:lnSpc>
              <a:spcBef>
                <a:spcPts val="0"/>
              </a:spcBef>
              <a:spcAft>
                <a:spcPts val="0"/>
              </a:spcAft>
              <a:buSzPts val="1600"/>
              <a:buFont typeface="Courier New"/>
              <a:buChar char="o"/>
            </a:pPr>
            <a:r>
              <a:rPr lang="en-US" sz="1600"/>
              <a:t>Non availability of quality-assured preparations due to concern about dysglycaemias. </a:t>
            </a:r>
            <a:endParaRPr/>
          </a:p>
          <a:p>
            <a:pPr marL="228600" lvl="0" indent="-228600" algn="l" rtl="0">
              <a:lnSpc>
                <a:spcPct val="120000"/>
              </a:lnSpc>
              <a:spcBef>
                <a:spcPts val="0"/>
              </a:spcBef>
              <a:spcAft>
                <a:spcPts val="0"/>
              </a:spcAft>
              <a:buSzPts val="1800"/>
              <a:buChar char="•"/>
            </a:pPr>
            <a:r>
              <a:rPr lang="en-US" sz="1800" b="1"/>
              <a:t>Thioacetazone </a:t>
            </a:r>
            <a:endParaRPr/>
          </a:p>
          <a:p>
            <a:pPr marL="685800" lvl="1" indent="-228600" algn="l" rtl="0">
              <a:lnSpc>
                <a:spcPct val="120000"/>
              </a:lnSpc>
              <a:spcBef>
                <a:spcPts val="0"/>
              </a:spcBef>
              <a:spcAft>
                <a:spcPts val="0"/>
              </a:spcAft>
              <a:buSzPts val="1600"/>
              <a:buFont typeface="Courier New"/>
              <a:buChar char="o"/>
            </a:pPr>
            <a:r>
              <a:rPr lang="en-US" sz="1600"/>
              <a:t>Not available in a quality-assured formulation.</a:t>
            </a:r>
            <a:endParaRPr/>
          </a:p>
          <a:p>
            <a:pPr marL="228600" lvl="0" indent="-228600" algn="l" rtl="0">
              <a:lnSpc>
                <a:spcPct val="120000"/>
              </a:lnSpc>
              <a:spcBef>
                <a:spcPts val="0"/>
              </a:spcBef>
              <a:spcAft>
                <a:spcPts val="0"/>
              </a:spcAft>
              <a:buSzPts val="1800"/>
              <a:buChar char="•"/>
            </a:pPr>
            <a:r>
              <a:rPr lang="en-US" sz="1800" b="1"/>
              <a:t>Clavulanic </a:t>
            </a:r>
            <a:r>
              <a:rPr lang="en-US" sz="2000" b="1"/>
              <a:t>acid </a:t>
            </a:r>
            <a:endParaRPr/>
          </a:p>
          <a:p>
            <a:pPr marL="685800" lvl="1" indent="-228600" algn="l" rtl="0">
              <a:lnSpc>
                <a:spcPct val="120000"/>
              </a:lnSpc>
              <a:spcBef>
                <a:spcPts val="0"/>
              </a:spcBef>
              <a:spcAft>
                <a:spcPts val="0"/>
              </a:spcAft>
              <a:buSzPts val="1600"/>
              <a:buFont typeface="Courier New"/>
              <a:buChar char="o"/>
            </a:pPr>
            <a:r>
              <a:rPr lang="en-US" sz="1600"/>
              <a:t>Only a companion agent to the carbapenems (Imp-Cln and Mpm)</a:t>
            </a:r>
            <a:endParaRPr/>
          </a:p>
          <a:p>
            <a:pPr marL="685800" lvl="1" indent="-228600" algn="l" rtl="0">
              <a:lnSpc>
                <a:spcPct val="120000"/>
              </a:lnSpc>
              <a:spcBef>
                <a:spcPts val="0"/>
              </a:spcBef>
              <a:spcAft>
                <a:spcPts val="0"/>
              </a:spcAft>
              <a:buSzPts val="1600"/>
              <a:buFont typeface="Courier New"/>
              <a:buChar char="o"/>
            </a:pPr>
            <a:r>
              <a:rPr lang="en-US" sz="1600"/>
              <a:t>Not to be counted as an effective TB agent</a:t>
            </a:r>
            <a:endParaRPr sz="1200"/>
          </a:p>
        </p:txBody>
      </p:sp>
      <p:sp>
        <p:nvSpPr>
          <p:cNvPr id="135" name="Google Shape;135;p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sp>
        <p:nvSpPr>
          <p:cNvPr id="136" name="Google Shape;136;p7"/>
          <p:cNvSpPr txBox="1">
            <a:spLocks noGrp="1"/>
          </p:cNvSpPr>
          <p:nvPr>
            <p:ph type="title"/>
          </p:nvPr>
        </p:nvSpPr>
        <p:spPr>
          <a:xfrm>
            <a:off x="245884" y="164194"/>
            <a:ext cx="11757025" cy="1117600"/>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Cambria"/>
              <a:buNone/>
            </a:pPr>
            <a:r>
              <a:rPr lang="en-US"/>
              <a:t>Grouping* of anti-TB drugs and other consideration</a:t>
            </a:r>
            <a:endParaRPr/>
          </a:p>
        </p:txBody>
      </p:sp>
      <p:graphicFrame>
        <p:nvGraphicFramePr>
          <p:cNvPr id="132" name="Google Shape;132;p7"/>
          <p:cNvGraphicFramePr/>
          <p:nvPr/>
        </p:nvGraphicFramePr>
        <p:xfrm>
          <a:off x="245884" y="1332352"/>
          <a:ext cx="7256150" cy="4858600"/>
        </p:xfrm>
        <a:graphic>
          <a:graphicData uri="http://schemas.openxmlformats.org/drawingml/2006/table">
            <a:tbl>
              <a:tblPr firstRow="1" bandRow="1" bandCol="1">
                <a:noFill/>
              </a:tblPr>
              <a:tblGrid>
                <a:gridCol w="2148750">
                  <a:extLst>
                    <a:ext uri="{9D8B030D-6E8A-4147-A177-3AD203B41FA5}">
                      <a16:colId xmlns:a16="http://schemas.microsoft.com/office/drawing/2014/main" val="20000"/>
                    </a:ext>
                  </a:extLst>
                </a:gridCol>
                <a:gridCol w="3048250">
                  <a:extLst>
                    <a:ext uri="{9D8B030D-6E8A-4147-A177-3AD203B41FA5}">
                      <a16:colId xmlns:a16="http://schemas.microsoft.com/office/drawing/2014/main" val="20001"/>
                    </a:ext>
                  </a:extLst>
                </a:gridCol>
                <a:gridCol w="2059150">
                  <a:extLst>
                    <a:ext uri="{9D8B030D-6E8A-4147-A177-3AD203B41FA5}">
                      <a16:colId xmlns:a16="http://schemas.microsoft.com/office/drawing/2014/main" val="20002"/>
                    </a:ext>
                  </a:extLst>
                </a:gridCol>
              </a:tblGrid>
              <a:tr h="2964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Groups &amp; steps</a:t>
                      </a:r>
                      <a:endParaRPr sz="18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Medicine</a:t>
                      </a:r>
                      <a:endParaRPr sz="18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Abbreviation</a:t>
                      </a:r>
                      <a:endParaRPr sz="18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527025">
                <a:tc rowSpan="3">
                  <a:txBody>
                    <a:bodyPr/>
                    <a:lstStyle/>
                    <a:p>
                      <a:pPr marL="0" marR="0" lvl="0" indent="0" algn="just" rtl="0">
                        <a:lnSpc>
                          <a:spcPct val="100000"/>
                        </a:lnSpc>
                        <a:spcBef>
                          <a:spcPts val="0"/>
                        </a:spcBef>
                        <a:spcAft>
                          <a:spcPts val="0"/>
                        </a:spcAft>
                        <a:buClr>
                          <a:srgbClr val="000000"/>
                        </a:buClr>
                        <a:buSzPts val="1600"/>
                        <a:buFont typeface="Arial"/>
                        <a:buNone/>
                      </a:pPr>
                      <a:r>
                        <a:rPr lang="en-US" sz="1600" u="sng" strike="noStrike" cap="none"/>
                        <a:t>Group A</a:t>
                      </a:r>
                      <a:endParaRPr sz="1600" u="none" strike="noStrike" cap="none"/>
                    </a:p>
                    <a:p>
                      <a:pPr marL="0" marR="0" lvl="0" indent="0" algn="just" rtl="0">
                        <a:lnSpc>
                          <a:spcPct val="100000"/>
                        </a:lnSpc>
                        <a:spcBef>
                          <a:spcPts val="600"/>
                        </a:spcBef>
                        <a:spcAft>
                          <a:spcPts val="0"/>
                        </a:spcAft>
                        <a:buClr>
                          <a:srgbClr val="000000"/>
                        </a:buClr>
                        <a:buSzPts val="1600"/>
                        <a:buFont typeface="Arial"/>
                        <a:buNone/>
                      </a:pPr>
                      <a:r>
                        <a:rPr lang="en-US" sz="1600" b="1" u="none" strike="noStrike" cap="none"/>
                        <a:t>Include all three medicines</a:t>
                      </a:r>
                      <a:endParaRPr sz="1600" b="1" u="none" strike="noStrike" cap="none">
                        <a:latin typeface="Arial"/>
                        <a:ea typeface="Arial"/>
                        <a:cs typeface="Arial"/>
                        <a:sym typeface="Arial"/>
                      </a:endParaRPr>
                    </a:p>
                  </a:txBody>
                  <a:tcPr marL="68575" marR="6857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Levofloxacin or</a:t>
                      </a:r>
                      <a:endParaRPr sz="16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Moxifloxacin</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Lfx</a:t>
                      </a: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u="none" strike="noStrike" cap="none"/>
                        <a:t>Mfx</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2635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Bedaquiline</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Bdq</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2635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Linezolid</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Lzd</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63525">
                <a:tc rowSpan="2">
                  <a:txBody>
                    <a:bodyPr/>
                    <a:lstStyle/>
                    <a:p>
                      <a:pPr marL="0" marR="0" lvl="0" indent="0" algn="just" rtl="0">
                        <a:lnSpc>
                          <a:spcPct val="100000"/>
                        </a:lnSpc>
                        <a:spcBef>
                          <a:spcPts val="0"/>
                        </a:spcBef>
                        <a:spcAft>
                          <a:spcPts val="0"/>
                        </a:spcAft>
                        <a:buClr>
                          <a:srgbClr val="000000"/>
                        </a:buClr>
                        <a:buSzPts val="1600"/>
                        <a:buFont typeface="Arial"/>
                        <a:buNone/>
                      </a:pPr>
                      <a:r>
                        <a:rPr lang="en-US" sz="1600" u="sng" strike="noStrike" cap="none"/>
                        <a:t>Group B</a:t>
                      </a:r>
                      <a:endParaRPr sz="1600" u="none" strike="noStrike" cap="none"/>
                    </a:p>
                    <a:p>
                      <a:pPr marL="0" marR="0" lvl="0" indent="0" algn="just" rtl="0">
                        <a:lnSpc>
                          <a:spcPct val="100000"/>
                        </a:lnSpc>
                        <a:spcBef>
                          <a:spcPts val="600"/>
                        </a:spcBef>
                        <a:spcAft>
                          <a:spcPts val="0"/>
                        </a:spcAft>
                        <a:buClr>
                          <a:srgbClr val="000000"/>
                        </a:buClr>
                        <a:buSzPts val="1600"/>
                        <a:buFont typeface="Arial"/>
                        <a:buNone/>
                      </a:pPr>
                      <a:r>
                        <a:rPr lang="en-US" sz="1600" b="1" u="none" strike="noStrike" cap="none"/>
                        <a:t>Add one or both medicines</a:t>
                      </a:r>
                      <a:endParaRPr sz="1600" b="1" u="none" strike="noStrike" cap="none">
                        <a:latin typeface="Arial"/>
                        <a:ea typeface="Arial"/>
                        <a:cs typeface="Arial"/>
                        <a:sym typeface="Arial"/>
                      </a:endParaRPr>
                    </a:p>
                  </a:txBody>
                  <a:tcPr marL="68575" marR="6857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Clofazimine</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Cfz</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609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Cycloserine or</a:t>
                      </a:r>
                      <a:endParaRPr sz="16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Terizidone</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Cs</a:t>
                      </a: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u="none" strike="noStrike" cap="none"/>
                        <a:t>Trd</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r h="263525">
                <a:tc rowSpan="7">
                  <a:txBody>
                    <a:bodyPr/>
                    <a:lstStyle/>
                    <a:p>
                      <a:pPr marL="0" marR="0" lvl="0" indent="0" algn="just" rtl="0">
                        <a:lnSpc>
                          <a:spcPct val="100000"/>
                        </a:lnSpc>
                        <a:spcBef>
                          <a:spcPts val="0"/>
                        </a:spcBef>
                        <a:spcAft>
                          <a:spcPts val="0"/>
                        </a:spcAft>
                        <a:buClr>
                          <a:srgbClr val="000000"/>
                        </a:buClr>
                        <a:buSzPts val="1600"/>
                        <a:buFont typeface="Arial"/>
                        <a:buNone/>
                      </a:pPr>
                      <a:r>
                        <a:rPr lang="en-US" sz="1600" u="sng" strike="noStrike" cap="none"/>
                        <a:t>Group C</a:t>
                      </a:r>
                      <a:endParaRPr sz="1600" u="none" strike="noStrike" cap="none"/>
                    </a:p>
                    <a:p>
                      <a:pPr marL="0" marR="0" lvl="0" indent="0" algn="just" rtl="0">
                        <a:lnSpc>
                          <a:spcPct val="100000"/>
                        </a:lnSpc>
                        <a:spcBef>
                          <a:spcPts val="600"/>
                        </a:spcBef>
                        <a:spcAft>
                          <a:spcPts val="0"/>
                        </a:spcAft>
                        <a:buClr>
                          <a:srgbClr val="000000"/>
                        </a:buClr>
                        <a:buSzPts val="1600"/>
                        <a:buFont typeface="Arial"/>
                        <a:buNone/>
                      </a:pPr>
                      <a:r>
                        <a:rPr lang="en-US" sz="1600" b="1" u="none" strike="noStrike" cap="none"/>
                        <a:t>Add to complete the regimen and when medicines from Group A and B cannot be used</a:t>
                      </a:r>
                      <a:endParaRPr sz="1600" b="1" u="none" strike="noStrike" cap="none">
                        <a:latin typeface="Arial"/>
                        <a:ea typeface="Arial"/>
                        <a:cs typeface="Arial"/>
                        <a:sym typeface="Arial"/>
                      </a:endParaRPr>
                    </a:p>
                  </a:txBody>
                  <a:tcPr marL="68575" marR="68575" marT="0" marB="0"/>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Ethambutol</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6"/>
                  </a:ext>
                </a:extLst>
              </a:tr>
              <a:tr h="2635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Delamanid</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Dlm</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7"/>
                  </a:ext>
                </a:extLst>
              </a:tr>
              <a:tr h="2635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Pyrazinamide</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Z</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8"/>
                  </a:ext>
                </a:extLst>
              </a:tr>
              <a:tr h="5270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Imipenem-cilastatin or Meropenem</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Ipm-Cln  </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u="none" strike="noStrike" cap="none"/>
                        <a:t>Mpm</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09"/>
                  </a:ext>
                </a:extLst>
              </a:tr>
              <a:tr h="5270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Amikacin</a:t>
                      </a:r>
                      <a:endParaRPr sz="16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(OR Streptomycin)</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Am</a:t>
                      </a: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u="none" strike="noStrike" cap="none"/>
                        <a:t>(S)</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10"/>
                  </a:ext>
                </a:extLst>
              </a:tr>
              <a:tr h="5270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Ethionamide or</a:t>
                      </a:r>
                      <a:endParaRPr sz="16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Prothionamide</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Eto</a:t>
                      </a:r>
                      <a:endParaRPr sz="16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u="none" strike="noStrike" cap="none"/>
                        <a:t>Pto</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11"/>
                  </a:ext>
                </a:extLst>
              </a:tr>
              <a:tr h="2635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p-aminosalicylic acid</a:t>
                      </a:r>
                      <a:endParaRPr sz="1600" u="none" strike="noStrike" cap="none">
                        <a:latin typeface="Arial"/>
                        <a:ea typeface="Arial"/>
                        <a:cs typeface="Arial"/>
                        <a:sym typeface="Arial"/>
                      </a:endParaRPr>
                    </a:p>
                  </a:txBody>
                  <a:tcPr marL="68575" marR="68575" marT="0" marB="0"/>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PAS</a:t>
                      </a:r>
                      <a:endParaRPr sz="1600" u="none" strike="noStrike" cap="none">
                        <a:latin typeface="Arial"/>
                        <a:ea typeface="Arial"/>
                        <a:cs typeface="Arial"/>
                        <a:sym typeface="Arial"/>
                      </a:endParaRPr>
                    </a:p>
                  </a:txBody>
                  <a:tcPr marL="68575" marR="68575" marT="0" marB="0"/>
                </a:tc>
                <a:extLst>
                  <a:ext uri="{0D108BD9-81ED-4DB2-BD59-A6C34878D82A}">
                    <a16:rowId xmlns:a16="http://schemas.microsoft.com/office/drawing/2014/main" val="10012"/>
                  </a:ext>
                </a:extLst>
              </a:tr>
            </a:tbl>
          </a:graphicData>
        </a:graphic>
      </p:graphicFrame>
      <p:sp>
        <p:nvSpPr>
          <p:cNvPr id="137" name="Google Shape;137;p7"/>
          <p:cNvSpPr txBox="1"/>
          <p:nvPr/>
        </p:nvSpPr>
        <p:spPr>
          <a:xfrm>
            <a:off x="120597" y="6420325"/>
            <a:ext cx="1129319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1" u="none" strike="noStrike" cap="none">
                <a:solidFill>
                  <a:schemeClr val="dk1"/>
                </a:solidFill>
                <a:latin typeface="Calibri"/>
                <a:ea typeface="Calibri"/>
                <a:cs typeface="Calibri"/>
                <a:sym typeface="Calibri"/>
              </a:rPr>
              <a:t>Annexure 11: evidences on efficacy and safety of the second-line anti-TB drugs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28313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8"/>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Treatment extension</a:t>
            </a:r>
            <a:endParaRPr dirty="0">
              <a:solidFill>
                <a:schemeClr val="bg1"/>
              </a:solidFill>
            </a:endParaRPr>
          </a:p>
        </p:txBody>
      </p:sp>
      <p:sp>
        <p:nvSpPr>
          <p:cNvPr id="149" name="Google Shape;149;p8"/>
          <p:cNvSpPr txBox="1">
            <a:spLocks noGrp="1"/>
          </p:cNvSpPr>
          <p:nvPr>
            <p:ph idx="1"/>
          </p:nvPr>
        </p:nvSpPr>
        <p:spPr>
          <a:xfrm>
            <a:off x="222069" y="1259240"/>
            <a:ext cx="11756569" cy="5237092"/>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SzPts val="2000"/>
              <a:buFont typeface="Noto Sans Symbols"/>
              <a:buChar char="∙"/>
            </a:pPr>
            <a:r>
              <a:rPr lang="en-US" sz="2000" b="1" u="sng">
                <a:solidFill>
                  <a:srgbClr val="3366FF"/>
                </a:solidFill>
                <a:latin typeface="Calibri"/>
                <a:ea typeface="Calibri"/>
                <a:cs typeface="Calibri"/>
                <a:sym typeface="Calibri"/>
              </a:rPr>
              <a:t>After month 6 of treatment- </a:t>
            </a:r>
            <a:endParaRPr/>
          </a:p>
          <a:p>
            <a:pPr marL="685800" lvl="1" indent="-228600" algn="just" rtl="0">
              <a:lnSpc>
                <a:spcPct val="100000"/>
              </a:lnSpc>
              <a:spcBef>
                <a:spcPts val="1200"/>
              </a:spcBef>
              <a:spcAft>
                <a:spcPts val="0"/>
              </a:spcAft>
              <a:buSzPts val="2000"/>
              <a:buFont typeface="Courier New"/>
              <a:buChar char="o"/>
            </a:pPr>
            <a:r>
              <a:rPr lang="en-US" sz="2000">
                <a:latin typeface="Calibri"/>
                <a:ea typeface="Calibri"/>
                <a:cs typeface="Calibri"/>
                <a:sym typeface="Calibri"/>
              </a:rPr>
              <a:t>The patient must be reviewed based on month 5 culture results. If month 5 culture result is not available at the end of month 6, decision to taper the dose of Lzd to 300 mg will be based on month 4 culture.</a:t>
            </a:r>
            <a:endParaRPr/>
          </a:p>
          <a:p>
            <a:pPr marL="685800" lvl="1" indent="-228600" algn="just" rtl="0">
              <a:lnSpc>
                <a:spcPct val="100000"/>
              </a:lnSpc>
              <a:spcBef>
                <a:spcPts val="1200"/>
              </a:spcBef>
              <a:spcAft>
                <a:spcPts val="0"/>
              </a:spcAft>
              <a:buSzPts val="2000"/>
              <a:buFont typeface="Courier New"/>
              <a:buChar char="o"/>
            </a:pPr>
            <a:r>
              <a:rPr lang="en-US" sz="2000" b="1" u="sng">
                <a:solidFill>
                  <a:srgbClr val="3366FF"/>
                </a:solidFill>
                <a:latin typeface="Calibri"/>
                <a:ea typeface="Calibri"/>
                <a:cs typeface="Calibri"/>
                <a:sym typeface="Calibri"/>
              </a:rPr>
              <a:t>If the month 5 or 4 culture result (whichever applicable) remains positive, the dose of Lzd (600 mg) and the regimen is extended by 1 month to month 7 and for a maximum till month 8</a:t>
            </a:r>
            <a:r>
              <a:rPr lang="en-US" sz="2000">
                <a:latin typeface="Calibri"/>
                <a:ea typeface="Calibri"/>
                <a:cs typeface="Calibri"/>
                <a:sym typeface="Calibri"/>
              </a:rPr>
              <a:t> based on monthly culture results of month 6 and 7 respectively and clinical/radiographic response. </a:t>
            </a:r>
            <a:endParaRPr/>
          </a:p>
          <a:p>
            <a:pPr marL="685800" lvl="1" indent="-228600" algn="just" rtl="0">
              <a:lnSpc>
                <a:spcPct val="100000"/>
              </a:lnSpc>
              <a:spcBef>
                <a:spcPts val="1200"/>
              </a:spcBef>
              <a:spcAft>
                <a:spcPts val="0"/>
              </a:spcAft>
              <a:buSzPts val="2000"/>
              <a:buFont typeface="Courier New"/>
              <a:buChar char="o"/>
            </a:pPr>
            <a:r>
              <a:rPr lang="en-US" sz="2000">
                <a:latin typeface="Calibri"/>
                <a:ea typeface="Calibri"/>
                <a:cs typeface="Calibri"/>
                <a:sym typeface="Calibri"/>
              </a:rPr>
              <a:t>If the month 8 culture is also positive, subject the culture isolate to FL-LPA and SL-LPA and C&amp;DST. If any additional resistant to Group A, B or C drugs in use is detected, the patient needs to be reassessed at N/DDR-TBC for modification of regimen immediately on receiving the report.</a:t>
            </a:r>
            <a:endParaRPr sz="2000">
              <a:latin typeface="Calibri"/>
              <a:ea typeface="Calibri"/>
              <a:cs typeface="Calibri"/>
              <a:sym typeface="Calibri"/>
            </a:endParaRPr>
          </a:p>
          <a:p>
            <a:pPr marL="342900" lvl="0" indent="-342900" algn="just" rtl="0">
              <a:lnSpc>
                <a:spcPct val="100000"/>
              </a:lnSpc>
              <a:spcBef>
                <a:spcPts val="1200"/>
              </a:spcBef>
              <a:spcAft>
                <a:spcPts val="0"/>
              </a:spcAft>
              <a:buSzPts val="2000"/>
              <a:buFont typeface="Noto Sans Symbols"/>
              <a:buChar char="∙"/>
            </a:pPr>
            <a:r>
              <a:rPr lang="en-US" sz="2000" b="1" u="sng">
                <a:solidFill>
                  <a:srgbClr val="3366FF"/>
                </a:solidFill>
                <a:latin typeface="Calibri"/>
                <a:ea typeface="Calibri"/>
                <a:cs typeface="Calibri"/>
                <a:sym typeface="Calibri"/>
              </a:rPr>
              <a:t>Maximum duration of treatment is not more than 20 months</a:t>
            </a:r>
            <a:r>
              <a:rPr lang="en-US" sz="2000">
                <a:latin typeface="Calibri"/>
                <a:ea typeface="Calibri"/>
                <a:cs typeface="Calibri"/>
                <a:sym typeface="Calibri"/>
              </a:rPr>
              <a:t>. A treatment duration of 15–17 months after culture conversion is suggested for most patients. The duration may be modified according to the patient’s response to treatment.</a:t>
            </a:r>
            <a:endParaRPr sz="2000"/>
          </a:p>
          <a:p>
            <a:pPr marL="342900" marR="0" lvl="0" indent="-342900" algn="just" rtl="0">
              <a:lnSpc>
                <a:spcPct val="100000"/>
              </a:lnSpc>
              <a:spcBef>
                <a:spcPts val="1200"/>
              </a:spcBef>
              <a:spcAft>
                <a:spcPts val="0"/>
              </a:spcAft>
              <a:buSzPts val="2000"/>
              <a:buFont typeface="Noto Sans Symbols"/>
              <a:buChar char="∙"/>
            </a:pPr>
            <a:r>
              <a:rPr lang="en-US" sz="2000" b="1">
                <a:latin typeface="Calibri"/>
                <a:ea typeface="Calibri"/>
                <a:cs typeface="Calibri"/>
                <a:sym typeface="Calibri"/>
              </a:rPr>
              <a:t>Extension of Bedaquiline: </a:t>
            </a:r>
            <a:r>
              <a:rPr lang="en-US" sz="2000">
                <a:latin typeface="Calibri"/>
                <a:ea typeface="Calibri"/>
                <a:cs typeface="Calibri"/>
                <a:sym typeface="Calibri"/>
              </a:rPr>
              <a:t>beyond 6 months is to be considered in patients in whom an effective regimen cannot otherwise be designed if only 2 of 5 drugs are available from Groups A &amp; B and adequate number of Group C drugs are not available due to high background resistance, non-availability or unreliability of DST.</a:t>
            </a:r>
            <a:endParaRPr sz="2000">
              <a:latin typeface="Calibri"/>
              <a:ea typeface="Calibri"/>
              <a:cs typeface="Calibri"/>
              <a:sym typeface="Calibri"/>
            </a:endParaRPr>
          </a:p>
        </p:txBody>
      </p:sp>
      <p:sp>
        <p:nvSpPr>
          <p:cNvPr id="150" name="Google Shape;150;p8"/>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145</a:t>
            </a:fld>
            <a:endParaRPr/>
          </a:p>
        </p:txBody>
      </p:sp>
    </p:spTree>
    <p:extLst>
      <p:ext uri="{BB962C8B-B14F-4D97-AF65-F5344CB8AC3E}">
        <p14:creationId xmlns:p14="http://schemas.microsoft.com/office/powerpoint/2010/main" val="8125330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9"/>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Follow up monitoring (evaluations)</a:t>
            </a:r>
            <a:endParaRPr dirty="0">
              <a:solidFill>
                <a:schemeClr val="bg1"/>
              </a:solidFill>
            </a:endParaRPr>
          </a:p>
        </p:txBody>
      </p:sp>
      <p:sp>
        <p:nvSpPr>
          <p:cNvPr id="231" name="Google Shape;231;p19"/>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146</a:t>
            </a:fld>
            <a:endParaRPr/>
          </a:p>
        </p:txBody>
      </p:sp>
      <p:graphicFrame>
        <p:nvGraphicFramePr>
          <p:cNvPr id="232" name="Google Shape;232;p19"/>
          <p:cNvGraphicFramePr/>
          <p:nvPr/>
        </p:nvGraphicFramePr>
        <p:xfrm>
          <a:off x="222070" y="1684420"/>
          <a:ext cx="11756575" cy="5018750"/>
        </p:xfrm>
        <a:graphic>
          <a:graphicData uri="http://schemas.openxmlformats.org/drawingml/2006/table">
            <a:tbl>
              <a:tblPr firstRow="1" bandRow="1">
                <a:noFill/>
              </a:tblPr>
              <a:tblGrid>
                <a:gridCol w="1943625">
                  <a:extLst>
                    <a:ext uri="{9D8B030D-6E8A-4147-A177-3AD203B41FA5}">
                      <a16:colId xmlns:a16="http://schemas.microsoft.com/office/drawing/2014/main" val="20000"/>
                    </a:ext>
                  </a:extLst>
                </a:gridCol>
                <a:gridCol w="9812950">
                  <a:extLst>
                    <a:ext uri="{9D8B030D-6E8A-4147-A177-3AD203B41FA5}">
                      <a16:colId xmlns:a16="http://schemas.microsoft.com/office/drawing/2014/main" val="20001"/>
                    </a:ext>
                  </a:extLst>
                </a:gridCol>
              </a:tblGrid>
              <a:tr h="313675">
                <a:tc>
                  <a:txBody>
                    <a:bodyPr/>
                    <a:lstStyle/>
                    <a:p>
                      <a:pPr marL="118745" marR="0" lvl="0" indent="0" algn="l" rtl="0">
                        <a:spcBef>
                          <a:spcPts val="0"/>
                        </a:spcBef>
                        <a:spcAft>
                          <a:spcPts val="0"/>
                        </a:spcAft>
                        <a:buNone/>
                      </a:pPr>
                      <a:r>
                        <a:rPr lang="en-US" sz="2000" b="1"/>
                        <a:t>Regimen Class</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Longer Oral M/XDR-TB Regimen</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313675">
                <a:tc>
                  <a:txBody>
                    <a:bodyPr/>
                    <a:lstStyle/>
                    <a:p>
                      <a:pPr marL="67945" marR="0" lvl="0" indent="0" algn="l" rtl="0">
                        <a:spcBef>
                          <a:spcPts val="0"/>
                        </a:spcBef>
                        <a:spcAft>
                          <a:spcPts val="0"/>
                        </a:spcAft>
                        <a:buNone/>
                      </a:pPr>
                      <a:r>
                        <a:rPr lang="en-US" sz="2000" b="1"/>
                        <a:t>Duration</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18-20 months (no separate IP/CP)</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627350">
                <a:tc>
                  <a:txBody>
                    <a:bodyPr/>
                    <a:lstStyle/>
                    <a:p>
                      <a:pPr marL="67945" marR="0" lvl="0" indent="0" algn="l" rtl="0">
                        <a:spcBef>
                          <a:spcPts val="0"/>
                        </a:spcBef>
                        <a:spcAft>
                          <a:spcPts val="0"/>
                        </a:spcAft>
                        <a:buNone/>
                      </a:pPr>
                      <a:r>
                        <a:rPr lang="en-US" sz="2000" b="1"/>
                        <a:t>Clinical + Wt.</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Monthly up to month 6 or 7 or 8 if previous month S+ve</a:t>
                      </a:r>
                      <a:endParaRPr/>
                    </a:p>
                    <a:p>
                      <a:pPr marL="0" marR="0" lvl="0" indent="0" algn="l" rtl="0">
                        <a:spcBef>
                          <a:spcPts val="0"/>
                        </a:spcBef>
                        <a:spcAft>
                          <a:spcPts val="0"/>
                        </a:spcAft>
                        <a:buNone/>
                      </a:pPr>
                      <a:r>
                        <a:rPr lang="en-US" sz="2000"/>
                        <a:t> Quarterly in from month 7 or 9 onwards</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1568350">
                <a:tc>
                  <a:txBody>
                    <a:bodyPr/>
                    <a:lstStyle/>
                    <a:p>
                      <a:pPr marL="67945" marR="76200" lvl="0" indent="0" algn="l" rtl="0">
                        <a:spcBef>
                          <a:spcPts val="0"/>
                        </a:spcBef>
                        <a:spcAft>
                          <a:spcPts val="0"/>
                        </a:spcAft>
                        <a:buNone/>
                      </a:pPr>
                      <a:r>
                        <a:rPr lang="en-US" sz="2000" b="1"/>
                        <a:t>Smear microscopy</a:t>
                      </a:r>
                      <a:endParaRPr sz="2000" b="1">
                        <a:latin typeface="Arial"/>
                        <a:ea typeface="Arial"/>
                        <a:cs typeface="Arial"/>
                        <a:sym typeface="Arial"/>
                      </a:endParaRPr>
                    </a:p>
                  </a:txBody>
                  <a:tcPr marL="68575" marR="68575" marT="0" marB="0"/>
                </a:tc>
                <a:tc>
                  <a:txBody>
                    <a:bodyPr/>
                    <a:lstStyle/>
                    <a:p>
                      <a:pPr marL="0" marR="310515" lvl="0" indent="0" algn="just" rtl="0">
                        <a:spcBef>
                          <a:spcPts val="0"/>
                        </a:spcBef>
                        <a:spcAft>
                          <a:spcPts val="0"/>
                        </a:spcAft>
                        <a:buNone/>
                      </a:pPr>
                      <a:r>
                        <a:rPr lang="en-US" sz="2000"/>
                        <a:t>With culture at C&amp;DST lab </a:t>
                      </a:r>
                      <a:endParaRPr/>
                    </a:p>
                    <a:p>
                      <a:pPr marL="0" marR="0" lvl="0" indent="0" algn="just" rtl="0">
                        <a:spcBef>
                          <a:spcPts val="0"/>
                        </a:spcBef>
                        <a:spcAft>
                          <a:spcPts val="0"/>
                        </a:spcAft>
                        <a:buNone/>
                      </a:pPr>
                      <a:r>
                        <a:rPr lang="en-US" sz="2000"/>
                        <a:t>Conduct SM within 7 days, if any smear at 6 month or later is positive to rapidly ascertain bacteriological conversion/reversion </a:t>
                      </a:r>
                      <a:endParaRPr/>
                    </a:p>
                    <a:p>
                      <a:pPr marL="0" marR="0" lvl="0" indent="0" algn="just" rtl="0">
                        <a:spcBef>
                          <a:spcPts val="0"/>
                        </a:spcBef>
                        <a:spcAft>
                          <a:spcPts val="0"/>
                        </a:spcAft>
                        <a:buNone/>
                      </a:pPr>
                      <a:r>
                        <a:rPr lang="en-US" sz="2000"/>
                        <a:t>C&amp;DST lab to update the result on Nikshay and inform the concerned field staff of collection center on same day</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195700">
                <a:tc>
                  <a:txBody>
                    <a:bodyPr/>
                    <a:lstStyle/>
                    <a:p>
                      <a:pPr marL="67945" marR="0" lvl="0" indent="0" algn="l" rtl="0">
                        <a:spcBef>
                          <a:spcPts val="0"/>
                        </a:spcBef>
                        <a:spcAft>
                          <a:spcPts val="0"/>
                        </a:spcAft>
                        <a:buNone/>
                      </a:pPr>
                      <a:r>
                        <a:rPr lang="en-US" sz="2000" b="1"/>
                        <a:t>Culture</a:t>
                      </a:r>
                      <a:endParaRPr sz="2000" b="1">
                        <a:latin typeface="Arial"/>
                        <a:ea typeface="Arial"/>
                        <a:cs typeface="Arial"/>
                        <a:sym typeface="Arial"/>
                      </a:endParaRPr>
                    </a:p>
                  </a:txBody>
                  <a:tcPr marL="68575" marR="68575" marT="0" marB="0"/>
                </a:tc>
                <a:tc>
                  <a:txBody>
                    <a:bodyPr/>
                    <a:lstStyle/>
                    <a:p>
                      <a:pPr marL="0" marR="0" lvl="0" indent="0" algn="just" rtl="0">
                        <a:spcBef>
                          <a:spcPts val="0"/>
                        </a:spcBef>
                        <a:spcAft>
                          <a:spcPts val="0"/>
                        </a:spcAft>
                        <a:buNone/>
                      </a:pPr>
                      <a:r>
                        <a:rPr lang="en-US" sz="2000"/>
                        <a:t>Monthly from month 3 onwards to end of 6 months or 7 or 8 if the previous month’s culture is +ve</a:t>
                      </a:r>
                      <a:endParaRPr sz="2000"/>
                    </a:p>
                    <a:p>
                      <a:pPr marL="0" marR="0" lvl="0" indent="0" algn="just" rtl="0">
                        <a:spcBef>
                          <a:spcPts val="0"/>
                        </a:spcBef>
                        <a:spcAft>
                          <a:spcPts val="0"/>
                        </a:spcAft>
                        <a:buNone/>
                      </a:pPr>
                      <a:r>
                        <a:rPr lang="en-US" sz="2000"/>
                        <a:t>Quarterly  month 6 or 7 or 8 onwards based on previous month’s culture results </a:t>
                      </a:r>
                      <a:endParaRPr/>
                    </a:p>
                    <a:p>
                      <a:pPr marL="0" marR="0" lvl="0" indent="0" algn="just" rtl="0">
                        <a:spcBef>
                          <a:spcPts val="0"/>
                        </a:spcBef>
                        <a:spcAft>
                          <a:spcPts val="0"/>
                        </a:spcAft>
                        <a:buNone/>
                      </a:pPr>
                      <a:r>
                        <a:rPr lang="en-US" sz="2000"/>
                        <a:t>If the culture results of month 6 or any of the quarterly culture is positive, collect one repeat specimen immediately and send it for culture to rapidly ascertain bacteriological conversion/reversion and if the repeat specimen is culture negative, then the subsequent quarterly or end of treatment specimen collection.</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bl>
          </a:graphicData>
        </a:graphic>
      </p:graphicFrame>
      <p:sp>
        <p:nvSpPr>
          <p:cNvPr id="233" name="Google Shape;233;p19"/>
          <p:cNvSpPr txBox="1"/>
          <p:nvPr/>
        </p:nvSpPr>
        <p:spPr>
          <a:xfrm>
            <a:off x="222070" y="1254034"/>
            <a:ext cx="9499446"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Clinical monitoring detailed earlier in section of shorter oral Bdq-containing MDR/RR-TB regimen</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30343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0"/>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Follow up monitoring (evaluations)… 2</a:t>
            </a:r>
            <a:endParaRPr dirty="0">
              <a:solidFill>
                <a:schemeClr val="bg1"/>
              </a:solidFill>
            </a:endParaRPr>
          </a:p>
        </p:txBody>
      </p:sp>
      <p:sp>
        <p:nvSpPr>
          <p:cNvPr id="239" name="Google Shape;239;p20"/>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147</a:t>
            </a:fld>
            <a:endParaRPr/>
          </a:p>
        </p:txBody>
      </p:sp>
      <p:graphicFrame>
        <p:nvGraphicFramePr>
          <p:cNvPr id="240" name="Google Shape;240;p20"/>
          <p:cNvGraphicFramePr/>
          <p:nvPr/>
        </p:nvGraphicFramePr>
        <p:xfrm>
          <a:off x="222070" y="1342324"/>
          <a:ext cx="11756575" cy="5303520"/>
        </p:xfrm>
        <a:graphic>
          <a:graphicData uri="http://schemas.openxmlformats.org/drawingml/2006/table">
            <a:tbl>
              <a:tblPr firstRow="1" bandRow="1">
                <a:noFill/>
              </a:tblPr>
              <a:tblGrid>
                <a:gridCol w="1943625">
                  <a:extLst>
                    <a:ext uri="{9D8B030D-6E8A-4147-A177-3AD203B41FA5}">
                      <a16:colId xmlns:a16="http://schemas.microsoft.com/office/drawing/2014/main" val="20000"/>
                    </a:ext>
                  </a:extLst>
                </a:gridCol>
                <a:gridCol w="9812950">
                  <a:extLst>
                    <a:ext uri="{9D8B030D-6E8A-4147-A177-3AD203B41FA5}">
                      <a16:colId xmlns:a16="http://schemas.microsoft.com/office/drawing/2014/main" val="20001"/>
                    </a:ext>
                  </a:extLst>
                </a:gridCol>
              </a:tblGrid>
              <a:tr h="200550">
                <a:tc>
                  <a:txBody>
                    <a:bodyPr/>
                    <a:lstStyle/>
                    <a:p>
                      <a:pPr marL="118745" marR="0" lvl="0" indent="0" algn="l" rtl="0">
                        <a:spcBef>
                          <a:spcPts val="0"/>
                        </a:spcBef>
                        <a:spcAft>
                          <a:spcPts val="0"/>
                        </a:spcAft>
                        <a:buNone/>
                      </a:pPr>
                      <a:r>
                        <a:rPr lang="en-US" sz="2000" b="1"/>
                        <a:t>Regimen Class</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Longer Oral M/XDR-TB Regimen</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0"/>
                  </a:ext>
                </a:extLst>
              </a:tr>
              <a:tr h="377100">
                <a:tc>
                  <a:txBody>
                    <a:bodyPr/>
                    <a:lstStyle/>
                    <a:p>
                      <a:pPr marL="67945" marR="0" lvl="0" indent="0" algn="l" rtl="0">
                        <a:spcBef>
                          <a:spcPts val="0"/>
                        </a:spcBef>
                        <a:spcAft>
                          <a:spcPts val="0"/>
                        </a:spcAft>
                        <a:buNone/>
                      </a:pPr>
                      <a:r>
                        <a:rPr lang="en-US" sz="2000" b="1"/>
                        <a:t>DST</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FL &amp; SL-LPA (Lfx, Mfx, Am, Eto) and LC-DST (Mfx, Lzd, Cfz*, Bdq*, Dlm*, Z) if culture +ve at the end of 6 months or any time beyond </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1"/>
                  </a:ext>
                </a:extLst>
              </a:tr>
              <a:tr h="179800">
                <a:tc>
                  <a:txBody>
                    <a:bodyPr/>
                    <a:lstStyle/>
                    <a:p>
                      <a:pPr marL="67945" marR="0" lvl="0" indent="0" algn="l" rtl="0">
                        <a:spcBef>
                          <a:spcPts val="0"/>
                        </a:spcBef>
                        <a:spcAft>
                          <a:spcPts val="0"/>
                        </a:spcAft>
                        <a:buNone/>
                      </a:pPr>
                      <a:r>
                        <a:rPr lang="en-US" sz="2000" b="1"/>
                        <a:t>UPT</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As and when clinically indicated</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2"/>
                  </a:ext>
                </a:extLst>
              </a:tr>
              <a:tr h="342700">
                <a:tc>
                  <a:txBody>
                    <a:bodyPr/>
                    <a:lstStyle/>
                    <a:p>
                      <a:pPr marL="67945" marR="0" lvl="0" indent="0" algn="l" rtl="0">
                        <a:spcBef>
                          <a:spcPts val="0"/>
                        </a:spcBef>
                        <a:spcAft>
                          <a:spcPts val="0"/>
                        </a:spcAft>
                        <a:buNone/>
                      </a:pPr>
                      <a:r>
                        <a:rPr lang="en-US" sz="2000" b="1"/>
                        <a:t>CBC/platelets^</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Day 15, monthly in first 6 months, 6 or 7 or 8 if previous month S+ve,  then as and when clinically indicated</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3"/>
                  </a:ext>
                </a:extLst>
              </a:tr>
              <a:tr h="221975">
                <a:tc>
                  <a:txBody>
                    <a:bodyPr/>
                    <a:lstStyle/>
                    <a:p>
                      <a:pPr marL="67945" marR="0" lvl="0" indent="0" algn="l" rtl="0">
                        <a:spcBef>
                          <a:spcPts val="0"/>
                        </a:spcBef>
                        <a:spcAft>
                          <a:spcPts val="0"/>
                        </a:spcAft>
                        <a:buNone/>
                      </a:pPr>
                      <a:r>
                        <a:rPr lang="en-US" sz="2000" b="1"/>
                        <a:t>TSH &amp; LFT</a:t>
                      </a:r>
                      <a:r>
                        <a:rPr lang="en-US" sz="2000" b="1" baseline="30000"/>
                        <a:t>#</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LFT quarterly, then as and when clinically indicated. TSH every 6 months</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4"/>
                  </a:ext>
                </a:extLst>
              </a:tr>
              <a:tr h="171350">
                <a:tc>
                  <a:txBody>
                    <a:bodyPr/>
                    <a:lstStyle/>
                    <a:p>
                      <a:pPr marL="67945" marR="0" lvl="0" indent="0" algn="l" rtl="0">
                        <a:spcBef>
                          <a:spcPts val="0"/>
                        </a:spcBef>
                        <a:spcAft>
                          <a:spcPts val="0"/>
                        </a:spcAft>
                        <a:buNone/>
                      </a:pPr>
                      <a:r>
                        <a:rPr lang="en-US" sz="2000" b="1"/>
                        <a:t>CXR</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At the end of month 6, end of treatment and as and when clinically indicated</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5"/>
                  </a:ext>
                </a:extLst>
              </a:tr>
              <a:tr h="342700">
                <a:tc>
                  <a:txBody>
                    <a:bodyPr/>
                    <a:lstStyle/>
                    <a:p>
                      <a:pPr marL="67945" marR="0" lvl="0" indent="0" algn="l" rtl="0">
                        <a:spcBef>
                          <a:spcPts val="0"/>
                        </a:spcBef>
                        <a:spcAft>
                          <a:spcPts val="0"/>
                        </a:spcAft>
                        <a:buNone/>
                      </a:pPr>
                      <a:r>
                        <a:rPr lang="en-US" sz="2000" b="1"/>
                        <a:t>ECG</a:t>
                      </a:r>
                      <a:r>
                        <a:rPr lang="en-US" sz="2000" b="1" baseline="30000"/>
                        <a:t>$</a:t>
                      </a:r>
                      <a:endParaRPr sz="2000" b="1">
                        <a:latin typeface="Arial"/>
                        <a:ea typeface="Arial"/>
                        <a:cs typeface="Arial"/>
                        <a:sym typeface="Arial"/>
                      </a:endParaRPr>
                    </a:p>
                  </a:txBody>
                  <a:tcPr marL="68575" marR="68575" marT="0" marB="0"/>
                </a:tc>
                <a:tc>
                  <a:txBody>
                    <a:bodyPr/>
                    <a:lstStyle/>
                    <a:p>
                      <a:pPr marL="0" marR="226059" lvl="0" indent="0" algn="l" rtl="0">
                        <a:spcBef>
                          <a:spcPts val="0"/>
                        </a:spcBef>
                        <a:spcAft>
                          <a:spcPts val="0"/>
                        </a:spcAft>
                        <a:buNone/>
                      </a:pPr>
                      <a:r>
                        <a:rPr lang="en-US" sz="2000"/>
                        <a:t>At 2 weeks, monthly in first 6 months and till Bdq/Mfx/Cfz/Dlm is extended, then as and when clinically indicated.</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6"/>
                  </a:ext>
                </a:extLst>
              </a:tr>
              <a:tr h="342700">
                <a:tc>
                  <a:txBody>
                    <a:bodyPr/>
                    <a:lstStyle/>
                    <a:p>
                      <a:pPr marL="67945" marR="0" lvl="0" indent="0" algn="l" rtl="0">
                        <a:spcBef>
                          <a:spcPts val="0"/>
                        </a:spcBef>
                        <a:spcAft>
                          <a:spcPts val="0"/>
                        </a:spcAft>
                        <a:buNone/>
                      </a:pPr>
                      <a:r>
                        <a:rPr lang="en-US" sz="2000" b="1"/>
                        <a:t>S. electrolytes (K, Mg, Ca)</a:t>
                      </a:r>
                      <a:endParaRPr sz="2000" b="1">
                        <a:latin typeface="Arial"/>
                        <a:ea typeface="Arial"/>
                        <a:cs typeface="Arial"/>
                        <a:sym typeface="Arial"/>
                      </a:endParaRPr>
                    </a:p>
                  </a:txBody>
                  <a:tcPr marL="68575" marR="68575" marT="0" marB="0"/>
                </a:tc>
                <a:tc>
                  <a:txBody>
                    <a:bodyPr/>
                    <a:lstStyle/>
                    <a:p>
                      <a:pPr marL="0" marR="0" lvl="0" indent="0" algn="l" rtl="0">
                        <a:spcBef>
                          <a:spcPts val="0"/>
                        </a:spcBef>
                        <a:spcAft>
                          <a:spcPts val="0"/>
                        </a:spcAft>
                        <a:buNone/>
                      </a:pPr>
                      <a:r>
                        <a:rPr lang="en-US" sz="2000"/>
                        <a:t>As and when indicated and in case of any QTcF prolongation</a:t>
                      </a:r>
                      <a:endParaRPr sz="2000">
                        <a:latin typeface="Arial"/>
                        <a:ea typeface="Arial"/>
                        <a:cs typeface="Arial"/>
                        <a:sym typeface="Arial"/>
                      </a:endParaRPr>
                    </a:p>
                  </a:txBody>
                  <a:tcPr marL="68575" marR="68575" marT="0" marB="0"/>
                </a:tc>
                <a:extLst>
                  <a:ext uri="{0D108BD9-81ED-4DB2-BD59-A6C34878D82A}">
                    <a16:rowId xmlns:a16="http://schemas.microsoft.com/office/drawing/2014/main" val="10007"/>
                  </a:ext>
                </a:extLst>
              </a:tr>
              <a:tr h="342700">
                <a:tc gridSpan="2">
                  <a:txBody>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 If Lzd is part of the regimen to rule out bone marrow suppression</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 HBsAG and other viral markers (Hepatitis A, C &amp; E) to be done in case of jaundice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 In case of baseline ECG abnormality or QTcF ≥450ms with longer oral M/XDR-TB regimen that contains Bdq, Mfx, Cfz or Dlm, ECG must be done on daily basis for initial 3 days or as suggested by cardiologist. Repeat ECG with long II lead after an hour to reconfirm abnormal ECG.</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 DST whenever available.</a:t>
                      </a:r>
                      <a:endParaRPr sz="1800">
                        <a:solidFill>
                          <a:schemeClr val="dk1"/>
                        </a:solidFill>
                        <a:latin typeface="Calibri"/>
                        <a:ea typeface="Calibri"/>
                        <a:cs typeface="Calibri"/>
                        <a:sym typeface="Calibri"/>
                      </a:endParaRPr>
                    </a:p>
                  </a:txBody>
                  <a:tcPr marL="68575" marR="68575" marT="0" marB="0"/>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1311785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8"/>
          <p:cNvSpPr txBox="1">
            <a:spLocks noGrp="1"/>
          </p:cNvSpPr>
          <p:nvPr>
            <p:ph type="title"/>
          </p:nvPr>
        </p:nvSpPr>
        <p:spPr>
          <a:xfrm>
            <a:off x="222070" y="136525"/>
            <a:ext cx="11756570" cy="1117509"/>
          </a:xfrm>
          <a:prstGeom prst="rect">
            <a:avLst/>
          </a:prstGeom>
          <a:solidFill>
            <a:srgbClr val="00206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Cambria"/>
              <a:buNone/>
            </a:pPr>
            <a:r>
              <a:rPr lang="en-US" sz="3600"/>
              <a:t>Additional monitoring during pregnancy &amp; lactation in woman with Shorter / Longer oral MDR-TB regimen</a:t>
            </a:r>
            <a:endParaRPr/>
          </a:p>
        </p:txBody>
      </p:sp>
      <p:sp>
        <p:nvSpPr>
          <p:cNvPr id="326" name="Google Shape;326;p28"/>
          <p:cNvSpPr txBox="1">
            <a:spLocks noGrp="1"/>
          </p:cNvSpPr>
          <p:nvPr>
            <p:ph idx="1"/>
          </p:nvPr>
        </p:nvSpPr>
        <p:spPr>
          <a:xfrm>
            <a:off x="222069" y="1426121"/>
            <a:ext cx="11756569" cy="5334727"/>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SzPts val="2000"/>
              <a:buFont typeface="Calibri"/>
              <a:buAutoNum type="arabicPeriod"/>
            </a:pPr>
            <a:r>
              <a:rPr lang="en-US" sz="2000"/>
              <a:t>If the basal TSH in pre-treatment evaluation is deranged, then TSH must be done monthly and once it is normal (less than 2.5) then quarterly during treatment. Check infant for early evidence of hypothyroidism.</a:t>
            </a:r>
            <a:endParaRPr/>
          </a:p>
          <a:p>
            <a:pPr marL="514350" lvl="0" indent="-514350" algn="l" rtl="0">
              <a:lnSpc>
                <a:spcPct val="100000"/>
              </a:lnSpc>
              <a:spcBef>
                <a:spcPts val="400"/>
              </a:spcBef>
              <a:spcAft>
                <a:spcPts val="0"/>
              </a:spcAft>
              <a:buSzPts val="2000"/>
              <a:buFont typeface="Calibri"/>
              <a:buAutoNum type="arabicPeriod"/>
            </a:pPr>
            <a:r>
              <a:rPr lang="en-US" sz="2000" b="1" u="sng">
                <a:solidFill>
                  <a:srgbClr val="3366FF"/>
                </a:solidFill>
              </a:rPr>
              <a:t>In case PAS, Eto or Lzd is given (causes hypothyroidism or myelosuppression) and a newborn who has been exposed to a cocktail of drugs, certain baseline investigations at birth like CBC, TSH  should be done</a:t>
            </a:r>
            <a:r>
              <a:rPr lang="en-US" sz="2000"/>
              <a:t>.</a:t>
            </a:r>
            <a:endParaRPr/>
          </a:p>
          <a:p>
            <a:pPr marL="514350" lvl="0" indent="-514350" algn="l" rtl="0">
              <a:lnSpc>
                <a:spcPct val="100000"/>
              </a:lnSpc>
              <a:spcBef>
                <a:spcPts val="400"/>
              </a:spcBef>
              <a:spcAft>
                <a:spcPts val="0"/>
              </a:spcAft>
              <a:buSzPts val="2000"/>
              <a:buFont typeface="Calibri"/>
              <a:buAutoNum type="arabicPeriod"/>
            </a:pPr>
            <a:r>
              <a:rPr lang="en-US" sz="2000"/>
              <a:t>Mothers should deliver in a tertiary care institute or at least at a place where a paediatrician is available.</a:t>
            </a:r>
            <a:endParaRPr/>
          </a:p>
          <a:p>
            <a:pPr marL="514350" lvl="0" indent="-514350" algn="l" rtl="0">
              <a:lnSpc>
                <a:spcPct val="100000"/>
              </a:lnSpc>
              <a:spcBef>
                <a:spcPts val="400"/>
              </a:spcBef>
              <a:spcAft>
                <a:spcPts val="0"/>
              </a:spcAft>
              <a:buSzPts val="2000"/>
              <a:buFont typeface="Calibri"/>
              <a:buAutoNum type="arabicPeriod"/>
            </a:pPr>
            <a:r>
              <a:rPr lang="en-US" sz="2000" b="1" u="sng">
                <a:solidFill>
                  <a:srgbClr val="3366FF"/>
                </a:solidFill>
              </a:rPr>
              <a:t>USG foetal anomalies scan at 18 weeks and USG growth scan at 32 weeks.</a:t>
            </a:r>
            <a:endParaRPr/>
          </a:p>
          <a:p>
            <a:pPr marL="514350" lvl="0" indent="-514350" algn="l" rtl="0">
              <a:lnSpc>
                <a:spcPct val="100000"/>
              </a:lnSpc>
              <a:spcBef>
                <a:spcPts val="400"/>
              </a:spcBef>
              <a:spcAft>
                <a:spcPts val="0"/>
              </a:spcAft>
              <a:buSzPts val="2000"/>
              <a:buFont typeface="Calibri"/>
              <a:buAutoNum type="arabicPeriod"/>
            </a:pPr>
            <a:r>
              <a:rPr lang="en-US" sz="2000"/>
              <a:t>Option of 2nd trimester MTP can be considered if the mother is fit for it, based on fetal scan of 2nd trimester.</a:t>
            </a:r>
            <a:endParaRPr/>
          </a:p>
          <a:p>
            <a:pPr marL="514350" lvl="0" indent="-514350" algn="l" rtl="0">
              <a:lnSpc>
                <a:spcPct val="100000"/>
              </a:lnSpc>
              <a:spcBef>
                <a:spcPts val="400"/>
              </a:spcBef>
              <a:spcAft>
                <a:spcPts val="0"/>
              </a:spcAft>
              <a:buSzPts val="2000"/>
              <a:buFont typeface="Calibri"/>
              <a:buAutoNum type="arabicPeriod"/>
            </a:pPr>
            <a:r>
              <a:rPr lang="en-US" sz="2000"/>
              <a:t>Foetal echo to be done only if there is an abnormality on scan.</a:t>
            </a:r>
            <a:endParaRPr/>
          </a:p>
          <a:p>
            <a:pPr marL="514350" lvl="0" indent="-514350" algn="l" rtl="0">
              <a:lnSpc>
                <a:spcPct val="100000"/>
              </a:lnSpc>
              <a:spcBef>
                <a:spcPts val="400"/>
              </a:spcBef>
              <a:spcAft>
                <a:spcPts val="0"/>
              </a:spcAft>
              <a:buSzPts val="2000"/>
              <a:buFont typeface="Calibri"/>
              <a:buAutoNum type="arabicPeriod"/>
            </a:pPr>
            <a:r>
              <a:rPr lang="en-US" sz="2000"/>
              <a:t>Strict active drug safety monitoring and management to be done. </a:t>
            </a:r>
            <a:endParaRPr/>
          </a:p>
          <a:p>
            <a:pPr marL="514350" lvl="0" indent="-514350" algn="l" rtl="0">
              <a:lnSpc>
                <a:spcPct val="100000"/>
              </a:lnSpc>
              <a:spcBef>
                <a:spcPts val="400"/>
              </a:spcBef>
              <a:spcAft>
                <a:spcPts val="0"/>
              </a:spcAft>
              <a:buSzPts val="2000"/>
              <a:buFont typeface="Calibri"/>
              <a:buAutoNum type="arabicPeriod"/>
            </a:pPr>
            <a:r>
              <a:rPr lang="en-US" sz="2000"/>
              <a:t>More frequent ECG, serum electrolytes and CBC may be considered as clinically indicated. </a:t>
            </a:r>
            <a:endParaRPr/>
          </a:p>
          <a:p>
            <a:pPr marL="514350" lvl="0" indent="-514350" algn="l" rtl="0">
              <a:lnSpc>
                <a:spcPct val="100000"/>
              </a:lnSpc>
              <a:spcBef>
                <a:spcPts val="400"/>
              </a:spcBef>
              <a:spcAft>
                <a:spcPts val="0"/>
              </a:spcAft>
              <a:buSzPts val="2000"/>
              <a:buFont typeface="Calibri"/>
              <a:buAutoNum type="arabicPeriod"/>
            </a:pPr>
            <a:r>
              <a:rPr lang="en-US" sz="2000"/>
              <a:t>ANC registration &amp; OB/GY follow-up to be done regularly. </a:t>
            </a:r>
            <a:endParaRPr/>
          </a:p>
        </p:txBody>
      </p:sp>
      <p:sp>
        <p:nvSpPr>
          <p:cNvPr id="327" name="Google Shape;327;p28"/>
          <p:cNvSpPr txBox="1">
            <a:spLocks noGrp="1"/>
          </p:cNvSpPr>
          <p:nvPr>
            <p:ph type="sldNum" sz="quarter" idx="12"/>
          </p:nvPr>
        </p:nvSpPr>
        <p:spPr>
          <a:xfrm>
            <a:off x="9235438" y="63380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148</a:t>
            </a:fld>
            <a:endParaRPr/>
          </a:p>
        </p:txBody>
      </p:sp>
    </p:spTree>
    <p:extLst>
      <p:ext uri="{BB962C8B-B14F-4D97-AF65-F5344CB8AC3E}">
        <p14:creationId xmlns:p14="http://schemas.microsoft.com/office/powerpoint/2010/main" val="15090685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09B7C-258D-4395-96EC-9B83DB068EA0}"/>
              </a:ext>
            </a:extLst>
          </p:cNvPr>
          <p:cNvSpPr>
            <a:spLocks noGrp="1"/>
          </p:cNvSpPr>
          <p:nvPr>
            <p:ph type="title"/>
          </p:nvPr>
        </p:nvSpPr>
        <p:spPr/>
        <p:txBody>
          <a:bodyPr>
            <a:normAutofit/>
          </a:bodyPr>
          <a:lstStyle/>
          <a:p>
            <a:r>
              <a:rPr lang="en-US" dirty="0"/>
              <a:t>Isoniazid (H) mono/poly DR-TB regimen</a:t>
            </a:r>
          </a:p>
        </p:txBody>
      </p:sp>
      <p:sp>
        <p:nvSpPr>
          <p:cNvPr id="4" name="Slide Number Placeholder 3">
            <a:extLst>
              <a:ext uri="{FF2B5EF4-FFF2-40B4-BE49-F238E27FC236}">
                <a16:creationId xmlns:a16="http://schemas.microsoft.com/office/drawing/2014/main" id="{4EA59F01-2940-49EC-84AC-9A277303F21E}"/>
              </a:ext>
            </a:extLst>
          </p:cNvPr>
          <p:cNvSpPr>
            <a:spLocks noGrp="1"/>
          </p:cNvSpPr>
          <p:nvPr>
            <p:ph type="sldNum" sz="quarter" idx="12"/>
          </p:nvPr>
        </p:nvSpPr>
        <p:spPr/>
        <p:txBody>
          <a:bodyPr/>
          <a:lstStyle/>
          <a:p>
            <a:fld id="{75AC1699-3BB0-4517-B6F1-ADF4FFD4CCE6}" type="slidenum">
              <a:rPr lang="en-US" smtClean="0"/>
              <a:t>149</a:t>
            </a:fld>
            <a:endParaRPr lang="en-US"/>
          </a:p>
        </p:txBody>
      </p:sp>
    </p:spTree>
    <p:extLst>
      <p:ext uri="{BB962C8B-B14F-4D97-AF65-F5344CB8AC3E}">
        <p14:creationId xmlns:p14="http://schemas.microsoft.com/office/powerpoint/2010/main" val="26156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2B7503AF-C5FD-405B-9AC8-5FFC671409DB}"/>
              </a:ext>
            </a:extLst>
          </p:cNvPr>
          <p:cNvSpPr>
            <a:spLocks noGrp="1"/>
          </p:cNvSpPr>
          <p:nvPr>
            <p:ph idx="1"/>
          </p:nvPr>
        </p:nvSpPr>
        <p:spPr>
          <a:xfrm>
            <a:off x="63500" y="769938"/>
            <a:ext cx="12065000" cy="5903912"/>
          </a:xfrm>
        </p:spPr>
        <p:txBody>
          <a:bodyPr>
            <a:normAutofit fontScale="92500"/>
          </a:bodyPr>
          <a:lstStyle/>
          <a:p>
            <a:r>
              <a:rPr lang="en-US" altLang="en-US" sz="2200" b="1" dirty="0"/>
              <a:t>It is stored in 2–8 degree Celsius temperature.</a:t>
            </a:r>
            <a:endParaRPr lang="en-US" altLang="en-US" sz="2200" dirty="0"/>
          </a:p>
          <a:p>
            <a:r>
              <a:rPr lang="en-US" altLang="en-US" sz="2200" b="1" dirty="0"/>
              <a:t>Cy-Tb</a:t>
            </a:r>
            <a:r>
              <a:rPr lang="en-US" altLang="en-US" sz="2200" dirty="0"/>
              <a:t> vials </a:t>
            </a:r>
            <a:r>
              <a:rPr lang="en-US" altLang="en-US" sz="2200" b="1" dirty="0"/>
              <a:t>can be kept in the refrigerator section of domestic fridge</a:t>
            </a:r>
            <a:r>
              <a:rPr lang="en-US" altLang="en-US" sz="2200" dirty="0"/>
              <a:t> but </a:t>
            </a:r>
            <a:r>
              <a:rPr lang="en-US" altLang="en-US" sz="2200" b="1" dirty="0">
                <a:solidFill>
                  <a:srgbClr val="FF0000"/>
                </a:solidFill>
              </a:rPr>
              <a:t>should not be stored in freezer section – </a:t>
            </a:r>
            <a:r>
              <a:rPr lang="en-US" altLang="en-US" sz="2200" b="1" dirty="0"/>
              <a:t>at peripheral health facilities. </a:t>
            </a:r>
          </a:p>
          <a:p>
            <a:r>
              <a:rPr lang="en-US" altLang="en-US" sz="2200" b="1" dirty="0"/>
              <a:t>Cy-Tb </a:t>
            </a:r>
            <a:r>
              <a:rPr lang="en-US" altLang="en-US" sz="2200" dirty="0"/>
              <a:t>can be done easily at the </a:t>
            </a:r>
            <a:r>
              <a:rPr lang="en-US" altLang="en-US" sz="2200" b="1" dirty="0"/>
              <a:t>point of care level </a:t>
            </a:r>
            <a:r>
              <a:rPr lang="en-US" altLang="en-US" sz="2200" dirty="0"/>
              <a:t>- both at health facility and in the field.</a:t>
            </a:r>
          </a:p>
          <a:p>
            <a:r>
              <a:rPr lang="en-US" altLang="en-US" sz="2200" b="1" dirty="0"/>
              <a:t>Who can be given Cy-TB – </a:t>
            </a:r>
            <a:r>
              <a:rPr lang="en-US" altLang="en-US" sz="2200" dirty="0"/>
              <a:t>For diagnosis of TB infection in the age group of </a:t>
            </a:r>
            <a:r>
              <a:rPr lang="en-US" altLang="en-US" sz="2200" b="1" dirty="0"/>
              <a:t>18 years and above at present. </a:t>
            </a:r>
          </a:p>
          <a:p>
            <a:r>
              <a:rPr lang="en-US" altLang="en-US" sz="2200" b="1" dirty="0"/>
              <a:t>Cy-Tb administration (dosage) – </a:t>
            </a:r>
            <a:r>
              <a:rPr lang="en-US" altLang="en-US" sz="2200" dirty="0"/>
              <a:t>0.1 ml intra-dermal injection with 0.1 ml AD syringe.</a:t>
            </a:r>
          </a:p>
          <a:p>
            <a:r>
              <a:rPr lang="en-US" altLang="en-US" sz="2200" b="1" dirty="0"/>
              <a:t>Cy-Tb Reading –</a:t>
            </a:r>
            <a:r>
              <a:rPr lang="en-US" altLang="en-US" sz="2200" dirty="0"/>
              <a:t> The test should be read between 48–72 hours (Not before 48 hours or after 72 hours).</a:t>
            </a:r>
          </a:p>
          <a:p>
            <a:r>
              <a:rPr lang="en-US" altLang="en-US" sz="2200" b="1" dirty="0"/>
              <a:t>Cy-Tb Result –</a:t>
            </a:r>
            <a:r>
              <a:rPr lang="en-US" altLang="en-US" sz="2200" dirty="0"/>
              <a:t> An </a:t>
            </a:r>
            <a:r>
              <a:rPr lang="en-US" altLang="en-US" sz="2200" b="1" dirty="0">
                <a:solidFill>
                  <a:srgbClr val="002060"/>
                </a:solidFill>
              </a:rPr>
              <a:t>induration of ≥ 5 mm is considered as a positive</a:t>
            </a:r>
            <a:r>
              <a:rPr lang="en-US" altLang="en-US" sz="2200" dirty="0">
                <a:solidFill>
                  <a:srgbClr val="002060"/>
                </a:solidFill>
              </a:rPr>
              <a:t> </a:t>
            </a:r>
            <a:r>
              <a:rPr lang="en-US" altLang="en-US" sz="2200" dirty="0"/>
              <a:t>test result, which indicates infection with Mycobacterium tuberculosis. Such cases must be evaluated further for active TB disease as per NTEP algorithm.</a:t>
            </a:r>
          </a:p>
          <a:p>
            <a:pPr>
              <a:spcAft>
                <a:spcPts val="600"/>
              </a:spcAft>
            </a:pPr>
            <a:r>
              <a:rPr lang="en-US" altLang="en-US" sz="2200" dirty="0"/>
              <a:t>Positive for Cy-Tb reflect positive for TB infection. </a:t>
            </a:r>
            <a:r>
              <a:rPr lang="en-US" altLang="en-US" sz="2200" b="1" dirty="0">
                <a:solidFill>
                  <a:srgbClr val="FF0000"/>
                </a:solidFill>
              </a:rPr>
              <a:t>Positive test does not mean TB disease.</a:t>
            </a:r>
          </a:p>
          <a:p>
            <a:pPr>
              <a:spcAft>
                <a:spcPts val="600"/>
              </a:spcAft>
            </a:pPr>
            <a:r>
              <a:rPr lang="en-US" altLang="en-US" sz="2200" b="1" dirty="0"/>
              <a:t>If Cy- Tb is positive i.e. Induration is ≥ 5 mm, </a:t>
            </a:r>
            <a:r>
              <a:rPr lang="en-US" altLang="en-US" sz="2200" b="1" dirty="0">
                <a:solidFill>
                  <a:srgbClr val="002060"/>
                </a:solidFill>
              </a:rPr>
              <a:t>TPT</a:t>
            </a:r>
            <a:r>
              <a:rPr lang="en-US" altLang="en-US" sz="2200" b="1" dirty="0">
                <a:solidFill>
                  <a:srgbClr val="2291D7"/>
                </a:solidFill>
              </a:rPr>
              <a:t> </a:t>
            </a:r>
            <a:r>
              <a:rPr lang="en-US" altLang="en-US" sz="2200" b="1" dirty="0"/>
              <a:t>to be provided as per guideline after ruling out active TB.</a:t>
            </a:r>
          </a:p>
          <a:p>
            <a:endParaRPr lang="en-US" altLang="en-US" sz="2200" dirty="0"/>
          </a:p>
          <a:p>
            <a:pPr marL="0" indent="0">
              <a:spcAft>
                <a:spcPts val="600"/>
              </a:spcAft>
              <a:buNone/>
            </a:pPr>
            <a:r>
              <a:rPr lang="en-US" altLang="en-US" sz="2200" dirty="0"/>
              <a:t> </a:t>
            </a:r>
          </a:p>
          <a:p>
            <a:pPr>
              <a:spcAft>
                <a:spcPts val="600"/>
              </a:spcAft>
            </a:pPr>
            <a:endParaRPr lang="en-US" altLang="en-US" sz="2200" b="1" dirty="0">
              <a:solidFill>
                <a:srgbClr val="FF0000"/>
              </a:solidFill>
            </a:endParaRPr>
          </a:p>
          <a:p>
            <a:endParaRPr lang="en-US" altLang="en-US" sz="2200" dirty="0"/>
          </a:p>
          <a:p>
            <a:endParaRPr lang="en-US" altLang="en-US" sz="2200" dirty="0"/>
          </a:p>
        </p:txBody>
      </p:sp>
      <p:sp>
        <p:nvSpPr>
          <p:cNvPr id="5" name="Title 1">
            <a:extLst>
              <a:ext uri="{FF2B5EF4-FFF2-40B4-BE49-F238E27FC236}">
                <a16:creationId xmlns:a16="http://schemas.microsoft.com/office/drawing/2014/main" id="{1713C7CB-752B-4921-ACC8-94B754E90EDF}"/>
              </a:ext>
            </a:extLst>
          </p:cNvPr>
          <p:cNvSpPr txBox="1">
            <a:spLocks/>
          </p:cNvSpPr>
          <p:nvPr/>
        </p:nvSpPr>
        <p:spPr bwMode="auto">
          <a:xfrm>
            <a:off x="0" y="0"/>
            <a:ext cx="12192000" cy="731838"/>
          </a:xfrm>
          <a:prstGeom prst="rect">
            <a:avLst/>
          </a:prstGeom>
          <a:solidFill>
            <a:schemeClr val="tx2">
              <a:lumMod val="75000"/>
              <a:lumOff val="25000"/>
            </a:schemeClr>
          </a:solidFill>
          <a:ln>
            <a:noFill/>
          </a:ln>
        </p:spPr>
        <p:txBody>
          <a:bodyPr anchor="ctr"/>
          <a:lst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200" dirty="0">
                <a:solidFill>
                  <a:schemeClr val="bg1"/>
                </a:solidFill>
              </a:rPr>
              <a:t>Cy – Tb : Technical information</a:t>
            </a:r>
            <a:endParaRPr lang="en-IN" sz="3200" dirty="0">
              <a:solidFill>
                <a:schemeClr val="bg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A7824A-1296-405E-9B01-E505494DAB91}"/>
              </a:ext>
            </a:extLst>
          </p:cNvPr>
          <p:cNvSpPr>
            <a:spLocks noGrp="1"/>
          </p:cNvSpPr>
          <p:nvPr>
            <p:ph type="title"/>
          </p:nvPr>
        </p:nvSpPr>
        <p:spPr>
          <a:xfrm>
            <a:off x="1097280" y="286603"/>
            <a:ext cx="10058400" cy="999933"/>
          </a:xfrm>
        </p:spPr>
        <p:txBody>
          <a:bodyPr/>
          <a:lstStyle/>
          <a:p>
            <a:r>
              <a:rPr lang="en-US" dirty="0"/>
              <a:t>Isoniazid (H) mono/poly DR-TB regimen</a:t>
            </a:r>
          </a:p>
        </p:txBody>
      </p:sp>
      <p:sp>
        <p:nvSpPr>
          <p:cNvPr id="5" name="Content Placeholder 4">
            <a:extLst>
              <a:ext uri="{FF2B5EF4-FFF2-40B4-BE49-F238E27FC236}">
                <a16:creationId xmlns:a16="http://schemas.microsoft.com/office/drawing/2014/main" id="{C609FE4C-37F3-4C4B-B3A2-18804CADD7B4}"/>
              </a:ext>
            </a:extLst>
          </p:cNvPr>
          <p:cNvSpPr>
            <a:spLocks noGrp="1"/>
          </p:cNvSpPr>
          <p:nvPr>
            <p:ph idx="1"/>
          </p:nvPr>
        </p:nvSpPr>
        <p:spPr>
          <a:xfrm>
            <a:off x="222069" y="1286536"/>
            <a:ext cx="11756569" cy="5221062"/>
          </a:xfrm>
        </p:spPr>
        <p:txBody>
          <a:bodyPr>
            <a:noAutofit/>
          </a:bodyPr>
          <a:lstStyle/>
          <a:p>
            <a:pPr marR="0">
              <a:lnSpc>
                <a:spcPct val="100000"/>
              </a:lnSpc>
              <a:spcBef>
                <a:spcPts val="0"/>
              </a:spcBef>
            </a:pPr>
            <a:r>
              <a:rPr lang="en-US" sz="2500" dirty="0">
                <a:latin typeface="Calibri" panose="020F0502020204030204" pitchFamily="34" charset="0"/>
              </a:rPr>
              <a:t>If H resistance is detected on FL-LPA (serves as a surrogate of first-line poly resistance as per NDRS), </a:t>
            </a:r>
          </a:p>
          <a:p>
            <a:pPr lvl="1">
              <a:lnSpc>
                <a:spcPct val="100000"/>
              </a:lnSpc>
              <a:spcBef>
                <a:spcPts val="0"/>
              </a:spcBef>
            </a:pPr>
            <a:r>
              <a:rPr lang="en-US" sz="2100" dirty="0">
                <a:latin typeface="Calibri" panose="020F0502020204030204" pitchFamily="34" charset="0"/>
              </a:rPr>
              <a:t>LPA deposit must be subjected to SL-LPA and LC-DST to </a:t>
            </a:r>
            <a:r>
              <a:rPr lang="en-US" sz="2100" dirty="0" err="1">
                <a:latin typeface="Calibri" panose="020F0502020204030204" pitchFamily="34" charset="0"/>
              </a:rPr>
              <a:t>Mfx</a:t>
            </a:r>
            <a:r>
              <a:rPr lang="en-US" sz="2100" dirty="0">
                <a:latin typeface="Calibri" panose="020F0502020204030204" pitchFamily="34" charset="0"/>
              </a:rPr>
              <a:t>, Z, </a:t>
            </a:r>
            <a:r>
              <a:rPr lang="en-US" sz="2100" dirty="0" err="1">
                <a:latin typeface="Calibri" panose="020F0502020204030204" pitchFamily="34" charset="0"/>
              </a:rPr>
              <a:t>Lzd</a:t>
            </a:r>
            <a:r>
              <a:rPr lang="en-US" sz="2100" dirty="0">
                <a:latin typeface="Calibri" panose="020F0502020204030204" pitchFamily="34" charset="0"/>
              </a:rPr>
              <a:t>, </a:t>
            </a:r>
            <a:r>
              <a:rPr lang="en-US" sz="2100" dirty="0" err="1">
                <a:latin typeface="Calibri" panose="020F0502020204030204" pitchFamily="34" charset="0"/>
              </a:rPr>
              <a:t>Cfz</a:t>
            </a:r>
            <a:r>
              <a:rPr lang="en-US" sz="2100" dirty="0">
                <a:latin typeface="Calibri" panose="020F0502020204030204" pitchFamily="34" charset="0"/>
              </a:rPr>
              <a:t>* </a:t>
            </a:r>
          </a:p>
          <a:p>
            <a:pPr lvl="1">
              <a:lnSpc>
                <a:spcPct val="100000"/>
              </a:lnSpc>
              <a:spcBef>
                <a:spcPts val="0"/>
              </a:spcBef>
            </a:pPr>
            <a:r>
              <a:rPr lang="en-US" sz="2100" dirty="0">
                <a:latin typeface="Calibri" panose="020F0502020204030204" pitchFamily="34" charset="0"/>
              </a:rPr>
              <a:t>Test result must simultaneously be uploaded by a microbiologist at the C&amp;DST lab on Nikshay on the same day </a:t>
            </a:r>
          </a:p>
          <a:p>
            <a:pPr lvl="1">
              <a:lnSpc>
                <a:spcPct val="100000"/>
              </a:lnSpc>
              <a:spcBef>
                <a:spcPts val="0"/>
              </a:spcBef>
            </a:pPr>
            <a:r>
              <a:rPr lang="en-US" sz="2100" dirty="0">
                <a:latin typeface="Calibri" panose="020F0502020204030204" pitchFamily="34" charset="0"/>
              </a:rPr>
              <a:t>The health facility doctor and staff to login on Nikshay at least once daily to check for  results and inform the patient and  concerned field staff on the same day. </a:t>
            </a:r>
          </a:p>
          <a:p>
            <a:pPr marR="0">
              <a:lnSpc>
                <a:spcPct val="100000"/>
              </a:lnSpc>
              <a:spcBef>
                <a:spcPts val="0"/>
              </a:spcBef>
            </a:pPr>
            <a:r>
              <a:rPr lang="en-US" sz="2500" dirty="0">
                <a:latin typeface="Calibri" panose="020F0502020204030204" pitchFamily="34" charset="0"/>
              </a:rPr>
              <a:t>Appropriate clinical evaluation is conducted by the treating doctor and H mono/poly DR-TB regimen is initiated at the respective health facility itself while waiting for the results of SL-LPA and LC-DST. </a:t>
            </a:r>
          </a:p>
          <a:p>
            <a:pPr marR="0">
              <a:lnSpc>
                <a:spcPct val="100000"/>
              </a:lnSpc>
              <a:spcBef>
                <a:spcPts val="0"/>
              </a:spcBef>
            </a:pPr>
            <a:r>
              <a:rPr lang="en-US" sz="2500" dirty="0">
                <a:latin typeface="Calibri" panose="020F0502020204030204" pitchFamily="34" charset="0"/>
              </a:rPr>
              <a:t>These patients need not be sent to the DDR-TBC, unless deemed necessary on medical or other grounds. </a:t>
            </a:r>
          </a:p>
          <a:p>
            <a:pPr>
              <a:lnSpc>
                <a:spcPct val="100000"/>
              </a:lnSpc>
              <a:spcBef>
                <a:spcPts val="0"/>
              </a:spcBef>
            </a:pPr>
            <a:r>
              <a:rPr lang="en-US" sz="2500" dirty="0">
                <a:latin typeface="Calibri" panose="020F0502020204030204" pitchFamily="34" charset="0"/>
              </a:rPr>
              <a:t>As soon as the results of SL-LPA and LC-DST are available, the microbiologist at C&amp;DST lab must upload them on Nikshay and inform the concerned health facility and DTO about the same. </a:t>
            </a:r>
          </a:p>
          <a:p>
            <a:pPr marR="0">
              <a:lnSpc>
                <a:spcPct val="100000"/>
              </a:lnSpc>
              <a:spcBef>
                <a:spcPts val="0"/>
              </a:spcBef>
            </a:pPr>
            <a:endParaRPr lang="en-US" sz="2500"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DDE94ECA-68F4-4102-9421-ED0306AF15F5}"/>
              </a:ext>
            </a:extLst>
          </p:cNvPr>
          <p:cNvSpPr>
            <a:spLocks noGrp="1"/>
          </p:cNvSpPr>
          <p:nvPr>
            <p:ph type="sldNum" sz="quarter" idx="12"/>
          </p:nvPr>
        </p:nvSpPr>
        <p:spPr/>
        <p:txBody>
          <a:bodyPr/>
          <a:lstStyle/>
          <a:p>
            <a:fld id="{75AC1699-3BB0-4517-B6F1-ADF4FFD4CCE6}" type="slidenum">
              <a:rPr lang="en-US" smtClean="0"/>
              <a:t>150</a:t>
            </a:fld>
            <a:endParaRPr lang="en-US"/>
          </a:p>
        </p:txBody>
      </p:sp>
    </p:spTree>
    <p:extLst>
      <p:ext uri="{BB962C8B-B14F-4D97-AF65-F5344CB8AC3E}">
        <p14:creationId xmlns:p14="http://schemas.microsoft.com/office/powerpoint/2010/main" val="32093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A7824A-1296-405E-9B01-E505494DAB91}"/>
              </a:ext>
            </a:extLst>
          </p:cNvPr>
          <p:cNvSpPr>
            <a:spLocks noGrp="1"/>
          </p:cNvSpPr>
          <p:nvPr>
            <p:ph type="title"/>
          </p:nvPr>
        </p:nvSpPr>
        <p:spPr/>
        <p:txBody>
          <a:bodyPr/>
          <a:lstStyle/>
          <a:p>
            <a:r>
              <a:rPr lang="en-US" dirty="0"/>
              <a:t>Isoniazid (H) mono/poly DR-TB regimen</a:t>
            </a:r>
          </a:p>
        </p:txBody>
      </p:sp>
      <p:sp>
        <p:nvSpPr>
          <p:cNvPr id="5" name="Content Placeholder 4">
            <a:extLst>
              <a:ext uri="{FF2B5EF4-FFF2-40B4-BE49-F238E27FC236}">
                <a16:creationId xmlns:a16="http://schemas.microsoft.com/office/drawing/2014/main" id="{C609FE4C-37F3-4C4B-B3A2-18804CADD7B4}"/>
              </a:ext>
            </a:extLst>
          </p:cNvPr>
          <p:cNvSpPr>
            <a:spLocks noGrp="1"/>
          </p:cNvSpPr>
          <p:nvPr>
            <p:ph idx="1"/>
          </p:nvPr>
        </p:nvSpPr>
        <p:spPr>
          <a:xfrm>
            <a:off x="222069" y="1368424"/>
            <a:ext cx="11756569" cy="5221062"/>
          </a:xfrm>
        </p:spPr>
        <p:txBody>
          <a:bodyPr>
            <a:noAutofit/>
          </a:bodyPr>
          <a:lstStyle/>
          <a:p>
            <a:pPr>
              <a:lnSpc>
                <a:spcPct val="100000"/>
              </a:lnSpc>
              <a:spcBef>
                <a:spcPts val="1200"/>
              </a:spcBef>
              <a:spcAft>
                <a:spcPts val="600"/>
              </a:spcAft>
            </a:pPr>
            <a:endParaRPr lang="en-US" sz="2500" dirty="0">
              <a:latin typeface="Calibri" panose="020F0502020204030204" pitchFamily="34" charset="0"/>
            </a:endParaRPr>
          </a:p>
          <a:p>
            <a:pPr>
              <a:lnSpc>
                <a:spcPct val="100000"/>
              </a:lnSpc>
              <a:spcBef>
                <a:spcPts val="1200"/>
              </a:spcBef>
              <a:spcAft>
                <a:spcPts val="600"/>
              </a:spcAft>
            </a:pPr>
            <a:r>
              <a:rPr lang="en-US" sz="2500" dirty="0">
                <a:latin typeface="Calibri" panose="020F0502020204030204" pitchFamily="34" charset="0"/>
              </a:rPr>
              <a:t>According to the results, the treating doctor may need to modify the regimen using the replacement sequence detailed later in the event of additional resistance </a:t>
            </a:r>
          </a:p>
          <a:p>
            <a:pPr>
              <a:lnSpc>
                <a:spcPct val="100000"/>
              </a:lnSpc>
              <a:spcBef>
                <a:spcPts val="1200"/>
              </a:spcBef>
              <a:spcAft>
                <a:spcPts val="600"/>
              </a:spcAft>
            </a:pPr>
            <a:r>
              <a:rPr lang="en-US" sz="2500" dirty="0">
                <a:latin typeface="Calibri" panose="020F0502020204030204" pitchFamily="34" charset="0"/>
              </a:rPr>
              <a:t>May also be modified due to intolerance or non-availability of any drug in use or emergence of exclusion criteria. </a:t>
            </a:r>
          </a:p>
          <a:p>
            <a:pPr>
              <a:lnSpc>
                <a:spcPct val="100000"/>
              </a:lnSpc>
              <a:spcBef>
                <a:spcPts val="1200"/>
              </a:spcBef>
              <a:spcAft>
                <a:spcPts val="600"/>
              </a:spcAft>
            </a:pPr>
            <a:r>
              <a:rPr lang="en-US" sz="2500" dirty="0">
                <a:latin typeface="Calibri" panose="020F0502020204030204" pitchFamily="34" charset="0"/>
              </a:rPr>
              <a:t>At any time during the treatment with DS-TB or H mono/poly DR-TB regimen, with or without modifications, if there are signs of non-response, the patient must be subjected to NAAT again to rule out amplification of rifampicin resistance and further LPA and DST at specific time points as detailed in the follow-up monitoring</a:t>
            </a:r>
          </a:p>
        </p:txBody>
      </p:sp>
      <p:sp>
        <p:nvSpPr>
          <p:cNvPr id="3" name="Slide Number Placeholder 2">
            <a:extLst>
              <a:ext uri="{FF2B5EF4-FFF2-40B4-BE49-F238E27FC236}">
                <a16:creationId xmlns:a16="http://schemas.microsoft.com/office/drawing/2014/main" id="{DDE94ECA-68F4-4102-9421-ED0306AF15F5}"/>
              </a:ext>
            </a:extLst>
          </p:cNvPr>
          <p:cNvSpPr>
            <a:spLocks noGrp="1"/>
          </p:cNvSpPr>
          <p:nvPr>
            <p:ph type="sldNum" sz="quarter" idx="12"/>
          </p:nvPr>
        </p:nvSpPr>
        <p:spPr/>
        <p:txBody>
          <a:bodyPr/>
          <a:lstStyle/>
          <a:p>
            <a:fld id="{75AC1699-3BB0-4517-B6F1-ADF4FFD4CCE6}" type="slidenum">
              <a:rPr lang="en-US" smtClean="0"/>
              <a:t>151</a:t>
            </a:fld>
            <a:endParaRPr lang="en-US"/>
          </a:p>
        </p:txBody>
      </p:sp>
    </p:spTree>
    <p:extLst>
      <p:ext uri="{BB962C8B-B14F-4D97-AF65-F5344CB8AC3E}">
        <p14:creationId xmlns:p14="http://schemas.microsoft.com/office/powerpoint/2010/main" val="13145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5">
            <a:extLst>
              <a:ext uri="{FF2B5EF4-FFF2-40B4-BE49-F238E27FC236}">
                <a16:creationId xmlns:a16="http://schemas.microsoft.com/office/drawing/2014/main" id="{5DBD02EC-E88F-4303-A211-CF232451DCC2}"/>
              </a:ext>
            </a:extLst>
          </p:cNvPr>
          <p:cNvSpPr>
            <a:spLocks noChangeArrowheads="1"/>
          </p:cNvSpPr>
          <p:nvPr/>
        </p:nvSpPr>
        <p:spPr bwMode="auto">
          <a:xfrm>
            <a:off x="615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extBox 31">
            <a:extLst>
              <a:ext uri="{FF2B5EF4-FFF2-40B4-BE49-F238E27FC236}">
                <a16:creationId xmlns:a16="http://schemas.microsoft.com/office/drawing/2014/main" id="{9852C02E-03FE-4133-A799-61FCF37E8CA6}"/>
              </a:ext>
            </a:extLst>
          </p:cNvPr>
          <p:cNvSpPr txBox="1"/>
          <p:nvPr/>
        </p:nvSpPr>
        <p:spPr>
          <a:xfrm>
            <a:off x="6666398" y="1408187"/>
            <a:ext cx="5287027" cy="5078313"/>
          </a:xfrm>
          <a:prstGeom prst="rect">
            <a:avLst/>
          </a:prstGeom>
          <a:noFill/>
        </p:spPr>
        <p:txBody>
          <a:bodyPr wrap="square" rtlCol="0">
            <a:spAutoFit/>
          </a:bodyPr>
          <a:lstStyle/>
          <a:p>
            <a:pPr marL="457200" indent="-457200">
              <a:buFont typeface="+mj-lt"/>
              <a:buAutoNum type="arabicPeriod" startAt="3"/>
            </a:pPr>
            <a:r>
              <a:rPr lang="en-US" dirty="0"/>
              <a:t>CBNAAT or </a:t>
            </a:r>
            <a:r>
              <a:rPr lang="en-US" dirty="0" err="1"/>
              <a:t>Truenat</a:t>
            </a:r>
            <a:r>
              <a:rPr lang="en-US" dirty="0"/>
              <a:t>. All EP-TB specimen except FNAC of peripheral LNs &amp; CSF to be sent directly to C&amp;DST laboratory for further processing. For processing FNAC &amp; CSF specimen at NAAT sites, refer to the text.</a:t>
            </a:r>
          </a:p>
          <a:p>
            <a:pPr marL="457200" indent="-457200">
              <a:buFont typeface="+mj-lt"/>
              <a:buAutoNum type="arabicPeriod" startAt="3"/>
            </a:pPr>
            <a:r>
              <a:rPr lang="en-US" dirty="0"/>
              <a:t>As per mutation pattern, includes resistance inferred.  </a:t>
            </a:r>
          </a:p>
          <a:p>
            <a:pPr marL="457200" indent="-457200">
              <a:buFont typeface="+mj-lt"/>
              <a:buAutoNum type="arabicPeriod" startAt="3"/>
            </a:pPr>
            <a:r>
              <a:rPr lang="en-US" dirty="0"/>
              <a:t>Discordance in RR results between NAAT &amp; FL-LPA to be resolved with a repeat NAAT at C-DST lab and microbiologists will provide the final decision. </a:t>
            </a:r>
            <a:r>
              <a:rPr lang="en-US" dirty="0" err="1"/>
              <a:t>inhA</a:t>
            </a:r>
            <a:r>
              <a:rPr lang="en-US" dirty="0"/>
              <a:t> mutation associated with </a:t>
            </a:r>
            <a:r>
              <a:rPr lang="en-US" dirty="0" err="1"/>
              <a:t>Eto</a:t>
            </a:r>
            <a:r>
              <a:rPr lang="en-US" dirty="0"/>
              <a:t> resistance. Use other exclusion criteria to decide regimen if FL-LPA is done on culture isolates for patients with smear negative specimen. </a:t>
            </a:r>
          </a:p>
          <a:p>
            <a:pPr marL="457200" indent="-457200">
              <a:buFont typeface="+mj-lt"/>
              <a:buAutoNum type="arabicPeriod" startAt="3"/>
            </a:pPr>
            <a:r>
              <a:rPr lang="en-US" dirty="0"/>
              <a:t>To assess </a:t>
            </a:r>
            <a:r>
              <a:rPr lang="en-US" dirty="0" err="1"/>
              <a:t>Lfx</a:t>
            </a:r>
            <a:r>
              <a:rPr lang="en-US" dirty="0"/>
              <a:t>, </a:t>
            </a:r>
            <a:r>
              <a:rPr lang="en-US" dirty="0" err="1"/>
              <a:t>Mfx</a:t>
            </a:r>
            <a:r>
              <a:rPr lang="en-US" dirty="0"/>
              <a:t> and Am resistance. </a:t>
            </a:r>
          </a:p>
          <a:p>
            <a:pPr marL="457200" indent="-457200">
              <a:buFont typeface="+mj-lt"/>
              <a:buAutoNum type="arabicPeriod" startAt="3"/>
            </a:pPr>
            <a:r>
              <a:rPr lang="en-US" dirty="0"/>
              <a:t>Start treatment based on LPA results &amp; modify based on LC-DST results later.</a:t>
            </a:r>
          </a:p>
          <a:p>
            <a:pPr marL="457200" indent="-457200">
              <a:buFont typeface="+mj-lt"/>
              <a:buAutoNum type="arabicPeriod" startAt="3"/>
            </a:pPr>
            <a:r>
              <a:rPr lang="en-US" dirty="0"/>
              <a:t>Whenever DST is available.</a:t>
            </a:r>
          </a:p>
        </p:txBody>
      </p:sp>
      <p:grpSp>
        <p:nvGrpSpPr>
          <p:cNvPr id="2" name="Group 1"/>
          <p:cNvGrpSpPr/>
          <p:nvPr/>
        </p:nvGrpSpPr>
        <p:grpSpPr>
          <a:xfrm>
            <a:off x="334984" y="1291495"/>
            <a:ext cx="6126145" cy="5374467"/>
            <a:chOff x="929900" y="1291496"/>
            <a:chExt cx="5811645" cy="5151232"/>
          </a:xfrm>
        </p:grpSpPr>
        <p:cxnSp>
          <p:nvCxnSpPr>
            <p:cNvPr id="67" name="Straight Arrow Connector 66">
              <a:extLst>
                <a:ext uri="{FF2B5EF4-FFF2-40B4-BE49-F238E27FC236}">
                  <a16:creationId xmlns:a16="http://schemas.microsoft.com/office/drawing/2014/main" id="{0E437DCA-FC17-45BF-A61E-6E808834916B}"/>
                </a:ext>
              </a:extLst>
            </p:cNvPr>
            <p:cNvCxnSpPr>
              <a:cxnSpLocks/>
            </p:cNvCxnSpPr>
            <p:nvPr/>
          </p:nvCxnSpPr>
          <p:spPr>
            <a:xfrm>
              <a:off x="5715488" y="2267034"/>
              <a:ext cx="1" cy="309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FC6AC0C-65D8-4FD0-B609-34D897E2B914}"/>
                </a:ext>
              </a:extLst>
            </p:cNvPr>
            <p:cNvCxnSpPr>
              <a:cxnSpLocks/>
            </p:cNvCxnSpPr>
            <p:nvPr/>
          </p:nvCxnSpPr>
          <p:spPr>
            <a:xfrm flipV="1">
              <a:off x="5709713" y="2882437"/>
              <a:ext cx="0" cy="196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632074D-9FF2-4BC8-9D40-A39BE6E53242}"/>
                </a:ext>
              </a:extLst>
            </p:cNvPr>
            <p:cNvCxnSpPr>
              <a:cxnSpLocks/>
            </p:cNvCxnSpPr>
            <p:nvPr/>
          </p:nvCxnSpPr>
          <p:spPr>
            <a:xfrm>
              <a:off x="3525953" y="6169084"/>
              <a:ext cx="9112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7C82877-9BCA-4C71-B35F-7066FEF03B0C}"/>
                </a:ext>
              </a:extLst>
            </p:cNvPr>
            <p:cNvCxnSpPr>
              <a:cxnSpLocks/>
            </p:cNvCxnSpPr>
            <p:nvPr/>
          </p:nvCxnSpPr>
          <p:spPr>
            <a:xfrm flipV="1">
              <a:off x="4543575" y="2077917"/>
              <a:ext cx="746247" cy="2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CC78525-B86F-48CD-BC07-833ABCC461C6}"/>
                </a:ext>
              </a:extLst>
            </p:cNvPr>
            <p:cNvCxnSpPr>
              <a:cxnSpLocks/>
            </p:cNvCxnSpPr>
            <p:nvPr/>
          </p:nvCxnSpPr>
          <p:spPr>
            <a:xfrm>
              <a:off x="3352334" y="2681734"/>
              <a:ext cx="5967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71FF0C3-ED4D-4A4F-9459-6E59E9B109A5}"/>
                </a:ext>
              </a:extLst>
            </p:cNvPr>
            <p:cNvCxnSpPr>
              <a:cxnSpLocks/>
            </p:cNvCxnSpPr>
            <p:nvPr/>
          </p:nvCxnSpPr>
          <p:spPr>
            <a:xfrm>
              <a:off x="2308463" y="2843401"/>
              <a:ext cx="0" cy="1072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1FA18E4-7B3A-4F57-AFE0-9CC5CFF0BD52}"/>
                </a:ext>
              </a:extLst>
            </p:cNvPr>
            <p:cNvCxnSpPr>
              <a:cxnSpLocks/>
            </p:cNvCxnSpPr>
            <p:nvPr/>
          </p:nvCxnSpPr>
          <p:spPr>
            <a:xfrm>
              <a:off x="3506022" y="4109733"/>
              <a:ext cx="9124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FF64C7E-378C-4732-A05F-0266844B4F2C}"/>
                </a:ext>
              </a:extLst>
            </p:cNvPr>
            <p:cNvCxnSpPr>
              <a:cxnSpLocks/>
            </p:cNvCxnSpPr>
            <p:nvPr/>
          </p:nvCxnSpPr>
          <p:spPr>
            <a:xfrm>
              <a:off x="2281827" y="2278326"/>
              <a:ext cx="0" cy="2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76C2C30-0788-4A27-A5B9-6B66EBADF998}"/>
                </a:ext>
              </a:extLst>
            </p:cNvPr>
            <p:cNvCxnSpPr>
              <a:cxnSpLocks/>
            </p:cNvCxnSpPr>
            <p:nvPr/>
          </p:nvCxnSpPr>
          <p:spPr>
            <a:xfrm>
              <a:off x="2279577" y="1700287"/>
              <a:ext cx="0" cy="2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25775AD-02A8-4E7E-99E9-C1400C1CAF4F}"/>
                </a:ext>
              </a:extLst>
            </p:cNvPr>
            <p:cNvCxnSpPr>
              <a:cxnSpLocks/>
            </p:cNvCxnSpPr>
            <p:nvPr/>
          </p:nvCxnSpPr>
          <p:spPr>
            <a:xfrm>
              <a:off x="4057614" y="1677288"/>
              <a:ext cx="0" cy="2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71F441A-9B56-4426-9EB9-C10EAD498D0F}"/>
                </a:ext>
              </a:extLst>
            </p:cNvPr>
            <p:cNvSpPr/>
            <p:nvPr/>
          </p:nvSpPr>
          <p:spPr>
            <a:xfrm>
              <a:off x="977898" y="1291496"/>
              <a:ext cx="3732994" cy="421491"/>
            </a:xfrm>
            <a:prstGeom prst="rect">
              <a:avLst/>
            </a:prstGeom>
            <a:solidFill>
              <a:schemeClr val="accent6">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effectLst/>
                  <a:ea typeface="Calibri" panose="020F0502020204030204" pitchFamily="34" charset="0"/>
                  <a:cs typeface="Times New Roman" panose="02020603050405020304" pitchFamily="18" charset="0"/>
                </a:rPr>
                <a:t>Rifampicin </a:t>
              </a:r>
              <a:r>
                <a:rPr lang="en-GB" sz="1400" b="1" dirty="0">
                  <a:ea typeface="Calibri" panose="020F0502020204030204" pitchFamily="34" charset="0"/>
                  <a:cs typeface="Times New Roman" panose="02020603050405020304" pitchFamily="18" charset="0"/>
                </a:rPr>
                <a:t>r</a:t>
              </a:r>
              <a:r>
                <a:rPr lang="en-GB" sz="1400" b="1" dirty="0">
                  <a:effectLst/>
                  <a:ea typeface="Calibri" panose="020F0502020204030204" pitchFamily="34" charset="0"/>
                  <a:cs typeface="Times New Roman" panose="02020603050405020304" pitchFamily="18" charset="0"/>
                </a:rPr>
                <a:t>esistance </a:t>
              </a:r>
              <a:r>
                <a:rPr lang="en-GB" sz="1400" b="1" dirty="0">
                  <a:ea typeface="Calibri" panose="020F0502020204030204" pitchFamily="34" charset="0"/>
                  <a:cs typeface="Times New Roman" panose="02020603050405020304" pitchFamily="18" charset="0"/>
                </a:rPr>
                <a:t>n</a:t>
              </a:r>
              <a:r>
                <a:rPr lang="en-GB" sz="1400" b="1" dirty="0">
                  <a:effectLst/>
                  <a:ea typeface="Calibri" panose="020F0502020204030204" pitchFamily="34" charset="0"/>
                  <a:cs typeface="Times New Roman" panose="02020603050405020304" pitchFamily="18" charset="0"/>
                </a:rPr>
                <a:t>ot </a:t>
              </a:r>
              <a:r>
                <a:rPr lang="en-GB" sz="1400" b="1" dirty="0">
                  <a:ea typeface="Calibri" panose="020F0502020204030204" pitchFamily="34" charset="0"/>
                  <a:cs typeface="Times New Roman" panose="02020603050405020304" pitchFamily="18" charset="0"/>
                </a:rPr>
                <a:t>d</a:t>
              </a:r>
              <a:r>
                <a:rPr lang="en-GB" sz="1400" b="1" dirty="0">
                  <a:effectLst/>
                  <a:ea typeface="Calibri" panose="020F0502020204030204" pitchFamily="34" charset="0"/>
                  <a:cs typeface="Times New Roman" panose="02020603050405020304" pitchFamily="18" charset="0"/>
                </a:rPr>
                <a:t>etected</a:t>
              </a:r>
              <a:r>
                <a:rPr lang="en-GB" sz="1400" dirty="0">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
          <p:nvSpPr>
            <p:cNvPr id="45" name="Rectangle 44">
              <a:extLst>
                <a:ext uri="{FF2B5EF4-FFF2-40B4-BE49-F238E27FC236}">
                  <a16:creationId xmlns:a16="http://schemas.microsoft.com/office/drawing/2014/main" id="{8CCA3619-65AB-4E88-884A-15AB96457FD4}"/>
                </a:ext>
              </a:extLst>
            </p:cNvPr>
            <p:cNvSpPr/>
            <p:nvPr/>
          </p:nvSpPr>
          <p:spPr>
            <a:xfrm>
              <a:off x="3352334" y="1920805"/>
              <a:ext cx="1378827" cy="300486"/>
            </a:xfrm>
            <a:prstGeom prst="rect">
              <a:avLst/>
            </a:prstGeom>
            <a:solidFill>
              <a:schemeClr val="accent1">
                <a:lumMod val="50000"/>
              </a:scheme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DS-TB </a:t>
              </a:r>
              <a:r>
                <a:rPr lang="en-US" sz="1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r</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egimen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Rectangle 45">
              <a:extLst>
                <a:ext uri="{FF2B5EF4-FFF2-40B4-BE49-F238E27FC236}">
                  <a16:creationId xmlns:a16="http://schemas.microsoft.com/office/drawing/2014/main" id="{DDBC1AF5-D1FC-42B1-B86D-FA70B8384BD1}"/>
                </a:ext>
              </a:extLst>
            </p:cNvPr>
            <p:cNvSpPr/>
            <p:nvPr/>
          </p:nvSpPr>
          <p:spPr>
            <a:xfrm>
              <a:off x="1802624" y="1929612"/>
              <a:ext cx="872474" cy="278197"/>
            </a:xfrm>
            <a:prstGeom prst="rect">
              <a:avLst/>
            </a:prstGeom>
            <a:solidFill>
              <a:srgbClr val="B94D1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effectLst/>
                  <a:ea typeface="Calibri" panose="020F0502020204030204" pitchFamily="34" charset="0"/>
                  <a:cs typeface="Times New Roman" panose="02020603050405020304" pitchFamily="18" charset="0"/>
                </a:rPr>
                <a:t>FL-LPA</a:t>
              </a:r>
              <a:r>
                <a:rPr lang="en-GB" sz="1400" b="1" baseline="30000" dirty="0">
                  <a:ea typeface="Calibri" panose="020F0502020204030204" pitchFamily="34" charset="0"/>
                  <a:cs typeface="Times New Roman" panose="02020603050405020304" pitchFamily="18" charset="0"/>
                </a:rPr>
                <a:t> 5</a:t>
              </a:r>
              <a:endParaRPr lang="en-GB" sz="1400" b="1" baseline="30000" dirty="0">
                <a:effectLst/>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6DDA2484-E457-4C89-A1AC-0A7B91E635E4}"/>
                </a:ext>
              </a:extLst>
            </p:cNvPr>
            <p:cNvSpPr/>
            <p:nvPr/>
          </p:nvSpPr>
          <p:spPr>
            <a:xfrm>
              <a:off x="1047165" y="4558205"/>
              <a:ext cx="2553071" cy="1123846"/>
            </a:xfrm>
            <a:prstGeom prst="rect">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400" b="1" dirty="0">
                  <a:ea typeface="Calibri" panose="020F0502020204030204" pitchFamily="34" charset="0"/>
                  <a:cs typeface="Times New Roman" panose="02020603050405020304" pitchFamily="18" charset="0"/>
                </a:rPr>
                <a:t>Additional resistance or </a:t>
              </a:r>
              <a:r>
                <a:rPr lang="en-US" sz="1400" b="1" dirty="0">
                  <a:ea typeface="Calibri" panose="020F0502020204030204" pitchFamily="34" charset="0"/>
                  <a:cs typeface="Times New Roman" panose="02020603050405020304" pitchFamily="18" charset="0"/>
                </a:rPr>
                <a:t>intolerance or non-availability of any drug in use or emergence of  exclusion criteria</a:t>
              </a:r>
              <a:endParaRPr lang="en-US" sz="1600" dirty="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9F9D787A-F5E9-4676-8DF7-494282FED8CE}"/>
                </a:ext>
              </a:extLst>
            </p:cNvPr>
            <p:cNvSpPr/>
            <p:nvPr/>
          </p:nvSpPr>
          <p:spPr>
            <a:xfrm>
              <a:off x="1014428" y="3935734"/>
              <a:ext cx="2470037" cy="380645"/>
            </a:xfrm>
            <a:prstGeom prst="rect">
              <a:avLst/>
            </a:prstGeom>
            <a:solidFill>
              <a:srgbClr val="7030A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 mono/poly DR-TB regimen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48">
              <a:extLst>
                <a:ext uri="{FF2B5EF4-FFF2-40B4-BE49-F238E27FC236}">
                  <a16:creationId xmlns:a16="http://schemas.microsoft.com/office/drawing/2014/main" id="{1DC7463A-41FC-4A35-8B09-036619EC4DEB}"/>
                </a:ext>
              </a:extLst>
            </p:cNvPr>
            <p:cNvSpPr/>
            <p:nvPr/>
          </p:nvSpPr>
          <p:spPr>
            <a:xfrm>
              <a:off x="929900" y="5922799"/>
              <a:ext cx="2816583" cy="519929"/>
            </a:xfrm>
            <a:prstGeom prst="rect">
              <a:avLst/>
            </a:prstGeom>
            <a:solidFill>
              <a:srgbClr val="7030A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Modify</a:t>
              </a:r>
              <a:r>
                <a:rPr lang="en-US" sz="1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 H </a:t>
              </a:r>
              <a:r>
                <a:rPr lang="en-US"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mono/poly DR-TB regimen as per replacement table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808BE29F-D452-41FE-900D-F14DC5D70E17}"/>
                </a:ext>
              </a:extLst>
            </p:cNvPr>
            <p:cNvCxnSpPr>
              <a:cxnSpLocks/>
            </p:cNvCxnSpPr>
            <p:nvPr/>
          </p:nvCxnSpPr>
          <p:spPr>
            <a:xfrm>
              <a:off x="2311634" y="4316379"/>
              <a:ext cx="0" cy="2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FDA23A5-F1AF-4427-93A6-1BCCF6ABE517}"/>
                </a:ext>
              </a:extLst>
            </p:cNvPr>
            <p:cNvCxnSpPr>
              <a:cxnSpLocks/>
            </p:cNvCxnSpPr>
            <p:nvPr/>
          </p:nvCxnSpPr>
          <p:spPr>
            <a:xfrm>
              <a:off x="2334784" y="5654083"/>
              <a:ext cx="0" cy="2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100F2DDD-04EC-42DE-8A8C-D13F57CCACCE}"/>
                </a:ext>
              </a:extLst>
            </p:cNvPr>
            <p:cNvSpPr/>
            <p:nvPr/>
          </p:nvSpPr>
          <p:spPr>
            <a:xfrm>
              <a:off x="1395755" y="2520993"/>
              <a:ext cx="2125519" cy="3473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1400" b="1" dirty="0">
                  <a:ea typeface="Calibri" panose="020F0502020204030204" pitchFamily="34" charset="0"/>
                  <a:cs typeface="Times New Roman" panose="02020603050405020304" pitchFamily="18" charset="0"/>
                </a:rPr>
                <a:t>H resistance detected</a:t>
              </a:r>
              <a:r>
                <a:rPr lang="en-GB" sz="1400" b="1" baseline="30000" dirty="0">
                  <a:ea typeface="Calibri" panose="020F0502020204030204" pitchFamily="34" charset="0"/>
                  <a:cs typeface="Times New Roman" panose="02020603050405020304" pitchFamily="18" charset="0"/>
                </a:rPr>
                <a:t>4</a:t>
              </a:r>
              <a:endParaRPr lang="en-GB" sz="1400" b="1" dirty="0">
                <a:ea typeface="Calibri" panose="020F0502020204030204" pitchFamily="34" charset="0"/>
                <a:cs typeface="Times New Roman" panose="02020603050405020304" pitchFamily="18" charset="0"/>
              </a:endParaRPr>
            </a:p>
          </p:txBody>
        </p:sp>
        <p:sp>
          <p:nvSpPr>
            <p:cNvPr id="53" name="Rectangle 4">
              <a:extLst>
                <a:ext uri="{FF2B5EF4-FFF2-40B4-BE49-F238E27FC236}">
                  <a16:creationId xmlns:a16="http://schemas.microsoft.com/office/drawing/2014/main" id="{9BB910CC-6101-48A1-90A1-4B1A5F9D4620}"/>
                </a:ext>
              </a:extLst>
            </p:cNvPr>
            <p:cNvSpPr>
              <a:spLocks noChangeArrowheads="1"/>
            </p:cNvSpPr>
            <p:nvPr/>
          </p:nvSpPr>
          <p:spPr bwMode="auto">
            <a:xfrm>
              <a:off x="4115489" y="4868824"/>
              <a:ext cx="1841766" cy="408582"/>
            </a:xfrm>
            <a:prstGeom prst="rect">
              <a:avLst/>
            </a:prstGeom>
            <a:solidFill>
              <a:schemeClr val="tx2"/>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Non-responders</a:t>
              </a:r>
              <a:endParaRPr kumimoji="0" lang="en-GB" altLang="en-US" sz="1400" b="0" i="0" u="none" strike="noStrike" cap="none" normalizeH="0" baseline="0" dirty="0">
                <a:ln>
                  <a:noFill/>
                </a:ln>
                <a:solidFill>
                  <a:schemeClr val="bg1"/>
                </a:solidFill>
                <a:effectLst/>
                <a:latin typeface="Arial" panose="020B0604020202020204" pitchFamily="34" charset="0"/>
              </a:endParaRPr>
            </a:p>
          </p:txBody>
        </p:sp>
        <p:cxnSp>
          <p:nvCxnSpPr>
            <p:cNvPr id="54" name="Straight Arrow Connector 53">
              <a:extLst>
                <a:ext uri="{FF2B5EF4-FFF2-40B4-BE49-F238E27FC236}">
                  <a16:creationId xmlns:a16="http://schemas.microsoft.com/office/drawing/2014/main" id="{FD54C349-FF5E-45C7-AA90-4A91E4F3F1F3}"/>
                </a:ext>
              </a:extLst>
            </p:cNvPr>
            <p:cNvCxnSpPr>
              <a:cxnSpLocks/>
            </p:cNvCxnSpPr>
            <p:nvPr/>
          </p:nvCxnSpPr>
          <p:spPr>
            <a:xfrm flipH="1">
              <a:off x="3602720" y="5013284"/>
              <a:ext cx="240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59F1758E-14B1-474D-995A-1C99995F6CAD}"/>
                </a:ext>
              </a:extLst>
            </p:cNvPr>
            <p:cNvSpPr/>
            <p:nvPr/>
          </p:nvSpPr>
          <p:spPr>
            <a:xfrm>
              <a:off x="2438003" y="3123558"/>
              <a:ext cx="2235411" cy="474466"/>
            </a:xfrm>
            <a:prstGeom prst="rect">
              <a:avLst/>
            </a:prstGeom>
            <a:solidFill>
              <a:srgbClr val="B94D1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1400" b="1" dirty="0">
                  <a:ea typeface="Calibri" panose="020F0502020204030204" pitchFamily="34" charset="0"/>
                  <a:cs typeface="Times New Roman" panose="02020603050405020304" pitchFamily="18" charset="0"/>
                </a:rPr>
                <a:t>Reflex testing for SL-LPA</a:t>
              </a:r>
              <a:r>
                <a:rPr lang="en-GB" sz="1400" b="1" baseline="30000" dirty="0">
                  <a:ea typeface="Calibri" panose="020F0502020204030204" pitchFamily="34" charset="0"/>
                  <a:cs typeface="Times New Roman" panose="02020603050405020304" pitchFamily="18" charset="0"/>
                </a:rPr>
                <a:t> 6</a:t>
              </a:r>
              <a:r>
                <a:rPr lang="en-GB" sz="1400" b="1" dirty="0">
                  <a:ea typeface="Calibri" panose="020F0502020204030204" pitchFamily="34" charset="0"/>
                  <a:cs typeface="Times New Roman" panose="02020603050405020304" pitchFamily="18" charset="0"/>
                </a:rPr>
                <a:t> + LC DST</a:t>
              </a:r>
              <a:r>
                <a:rPr lang="en-GB" sz="1400" b="1" baseline="30000" dirty="0">
                  <a:ea typeface="Calibri" panose="020F0502020204030204" pitchFamily="34" charset="0"/>
                  <a:cs typeface="Times New Roman" panose="02020603050405020304" pitchFamily="18" charset="0"/>
                </a:rPr>
                <a:t>7</a:t>
              </a:r>
              <a:r>
                <a:rPr lang="en-GB" sz="1400" b="1" dirty="0">
                  <a:ea typeface="Calibri" panose="020F0502020204030204" pitchFamily="34" charset="0"/>
                  <a:cs typeface="Times New Roman" panose="02020603050405020304" pitchFamily="18" charset="0"/>
                </a:rPr>
                <a:t> – </a:t>
              </a:r>
              <a:r>
                <a:rPr lang="en-GB" sz="1400" b="1" dirty="0" err="1">
                  <a:ea typeface="Calibri" panose="020F0502020204030204" pitchFamily="34" charset="0"/>
                  <a:cs typeface="Times New Roman" panose="02020603050405020304" pitchFamily="18" charset="0"/>
                </a:rPr>
                <a:t>Mfx</a:t>
              </a:r>
              <a:r>
                <a:rPr lang="en-GB" sz="1400" b="1" dirty="0">
                  <a:ea typeface="Calibri" panose="020F0502020204030204" pitchFamily="34" charset="0"/>
                  <a:cs typeface="Times New Roman" panose="02020603050405020304" pitchFamily="18" charset="0"/>
                </a:rPr>
                <a:t>, Z, </a:t>
              </a:r>
              <a:r>
                <a:rPr lang="en-GB" sz="1400" b="1" dirty="0" err="1">
                  <a:ea typeface="Calibri" panose="020F0502020204030204" pitchFamily="34" charset="0"/>
                  <a:cs typeface="Times New Roman" panose="02020603050405020304" pitchFamily="18" charset="0"/>
                </a:rPr>
                <a:t>Lzd</a:t>
              </a:r>
              <a:r>
                <a:rPr lang="en-GB" sz="1400" b="1" dirty="0">
                  <a:ea typeface="Calibri" panose="020F0502020204030204" pitchFamily="34" charset="0"/>
                  <a:cs typeface="Times New Roman" panose="02020603050405020304" pitchFamily="18" charset="0"/>
                </a:rPr>
                <a:t>, Cfz</a:t>
              </a:r>
              <a:r>
                <a:rPr lang="en-GB" sz="1400" b="1" baseline="30000" dirty="0">
                  <a:ea typeface="Calibri" panose="020F0502020204030204" pitchFamily="34" charset="0"/>
                  <a:cs typeface="Times New Roman" panose="02020603050405020304" pitchFamily="18" charset="0"/>
                </a:rPr>
                <a:t>8</a:t>
              </a:r>
              <a:endParaRPr lang="en-US" sz="1400" b="1" dirty="0">
                <a:ea typeface="Calibri" panose="020F0502020204030204" pitchFamily="34" charset="0"/>
                <a:cs typeface="Times New Roman" panose="02020603050405020304" pitchFamily="18" charset="0"/>
              </a:endParaRPr>
            </a:p>
          </p:txBody>
        </p:sp>
        <p:cxnSp>
          <p:nvCxnSpPr>
            <p:cNvPr id="56" name="Straight Arrow Connector 55">
              <a:extLst>
                <a:ext uri="{FF2B5EF4-FFF2-40B4-BE49-F238E27FC236}">
                  <a16:creationId xmlns:a16="http://schemas.microsoft.com/office/drawing/2014/main" id="{F4D3DE2E-74CE-4AD4-9830-2282046ECDCF}"/>
                </a:ext>
              </a:extLst>
            </p:cNvPr>
            <p:cNvCxnSpPr>
              <a:cxnSpLocks/>
            </p:cNvCxnSpPr>
            <p:nvPr/>
          </p:nvCxnSpPr>
          <p:spPr>
            <a:xfrm>
              <a:off x="2962417" y="2868360"/>
              <a:ext cx="0" cy="2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AE26877-D792-45DC-A09D-A23C79478DA8}"/>
                </a:ext>
              </a:extLst>
            </p:cNvPr>
            <p:cNvCxnSpPr>
              <a:cxnSpLocks/>
            </p:cNvCxnSpPr>
            <p:nvPr/>
          </p:nvCxnSpPr>
          <p:spPr>
            <a:xfrm>
              <a:off x="4437183" y="4109733"/>
              <a:ext cx="0" cy="738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98B0EC1-0D8F-49BF-BF68-9D2F715562B6}"/>
                </a:ext>
              </a:extLst>
            </p:cNvPr>
            <p:cNvCxnSpPr>
              <a:cxnSpLocks/>
            </p:cNvCxnSpPr>
            <p:nvPr/>
          </p:nvCxnSpPr>
          <p:spPr>
            <a:xfrm flipH="1">
              <a:off x="3839089" y="3598024"/>
              <a:ext cx="3706" cy="1426835"/>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A52F23AD-824B-411C-92F3-08041029D1D9}"/>
                </a:ext>
              </a:extLst>
            </p:cNvPr>
            <p:cNvCxnSpPr>
              <a:cxnSpLocks/>
            </p:cNvCxnSpPr>
            <p:nvPr/>
          </p:nvCxnSpPr>
          <p:spPr>
            <a:xfrm flipV="1">
              <a:off x="4459228" y="5315111"/>
              <a:ext cx="0" cy="853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0FC869F1-937E-4483-AA17-6F11DC163F49}"/>
                </a:ext>
              </a:extLst>
            </p:cNvPr>
            <p:cNvSpPr/>
            <p:nvPr/>
          </p:nvSpPr>
          <p:spPr>
            <a:xfrm>
              <a:off x="3953440" y="2463117"/>
              <a:ext cx="1113164" cy="4744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1400" b="1" dirty="0">
                  <a:ea typeface="Calibri" panose="020F0502020204030204" pitchFamily="34" charset="0"/>
                  <a:cs typeface="Times New Roman" panose="02020603050405020304" pitchFamily="18" charset="0"/>
                </a:rPr>
                <a:t>Stop DS-TB regimen</a:t>
              </a:r>
            </a:p>
          </p:txBody>
        </p:sp>
        <p:sp>
          <p:nvSpPr>
            <p:cNvPr id="63" name="Rectangle 62">
              <a:extLst>
                <a:ext uri="{FF2B5EF4-FFF2-40B4-BE49-F238E27FC236}">
                  <a16:creationId xmlns:a16="http://schemas.microsoft.com/office/drawing/2014/main" id="{EAEBF558-DAAF-4F0E-AC8C-CAA5B1346A89}"/>
                </a:ext>
              </a:extLst>
            </p:cNvPr>
            <p:cNvSpPr/>
            <p:nvPr/>
          </p:nvSpPr>
          <p:spPr>
            <a:xfrm>
              <a:off x="5400693" y="2566560"/>
              <a:ext cx="1130458" cy="301103"/>
            </a:xfrm>
            <a:prstGeom prst="rect">
              <a:avLst/>
            </a:prstGeom>
            <a:solidFill>
              <a:srgbClr val="B94D1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GB" sz="1400" b="1" dirty="0">
                  <a:effectLst/>
                  <a:ea typeface="Calibri" panose="020F0502020204030204" pitchFamily="34" charset="0"/>
                  <a:cs typeface="Times New Roman" panose="02020603050405020304" pitchFamily="18" charset="0"/>
                </a:rPr>
                <a:t>NAAT</a:t>
              </a:r>
              <a:r>
                <a:rPr lang="en-GB" sz="1400" b="1" baseline="30000" dirty="0">
                  <a:ea typeface="Calibri" panose="020F0502020204030204" pitchFamily="34" charset="0"/>
                  <a:cs typeface="Times New Roman" panose="02020603050405020304" pitchFamily="18" charset="0"/>
                </a:rPr>
                <a:t>3</a:t>
              </a:r>
              <a:endParaRPr lang="en-US" sz="1400" baseline="30000" dirty="0">
                <a:effectLst/>
                <a:ea typeface="Calibri" panose="020F0502020204030204" pitchFamily="34" charset="0"/>
                <a:cs typeface="Times New Roman" panose="02020603050405020304" pitchFamily="18" charset="0"/>
              </a:endParaRPr>
            </a:p>
          </p:txBody>
        </p:sp>
        <p:sp>
          <p:nvSpPr>
            <p:cNvPr id="65" name="Rectangle 4">
              <a:extLst>
                <a:ext uri="{FF2B5EF4-FFF2-40B4-BE49-F238E27FC236}">
                  <a16:creationId xmlns:a16="http://schemas.microsoft.com/office/drawing/2014/main" id="{6423170C-EC52-4529-B0A3-84825163C18B}"/>
                </a:ext>
              </a:extLst>
            </p:cNvPr>
            <p:cNvSpPr>
              <a:spLocks noChangeArrowheads="1"/>
            </p:cNvSpPr>
            <p:nvPr/>
          </p:nvSpPr>
          <p:spPr bwMode="auto">
            <a:xfrm>
              <a:off x="5298033" y="1942358"/>
              <a:ext cx="1443512" cy="408582"/>
            </a:xfrm>
            <a:prstGeom prst="rect">
              <a:avLst/>
            </a:prstGeom>
            <a:solidFill>
              <a:schemeClr val="tx2"/>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Non-responders</a:t>
              </a:r>
              <a:endParaRPr kumimoji="0" lang="en-GB" altLang="en-US" sz="1400" b="0" i="0" u="none" strike="noStrike" cap="none" normalizeH="0" baseline="0" dirty="0">
                <a:ln>
                  <a:noFill/>
                </a:ln>
                <a:solidFill>
                  <a:schemeClr val="bg1"/>
                </a:solidFill>
                <a:effectLst/>
                <a:latin typeface="Arial" panose="020B0604020202020204" pitchFamily="34" charset="0"/>
              </a:endParaRPr>
            </a:p>
          </p:txBody>
        </p:sp>
        <p:cxnSp>
          <p:nvCxnSpPr>
            <p:cNvPr id="62" name="Straight Arrow Connector 61">
              <a:extLst>
                <a:ext uri="{FF2B5EF4-FFF2-40B4-BE49-F238E27FC236}">
                  <a16:creationId xmlns:a16="http://schemas.microsoft.com/office/drawing/2014/main" id="{B9EF566E-8C10-4E3F-9733-8A3ACE4D159D}"/>
                </a:ext>
              </a:extLst>
            </p:cNvPr>
            <p:cNvCxnSpPr>
              <a:cxnSpLocks/>
            </p:cNvCxnSpPr>
            <p:nvPr/>
          </p:nvCxnSpPr>
          <p:spPr>
            <a:xfrm flipV="1">
              <a:off x="3442586" y="2238177"/>
              <a:ext cx="0" cy="271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9A3C38-5EF6-4E98-877D-F9A50DD8C837}"/>
                </a:ext>
              </a:extLst>
            </p:cNvPr>
            <p:cNvSpPr txBox="1"/>
            <p:nvPr/>
          </p:nvSpPr>
          <p:spPr>
            <a:xfrm>
              <a:off x="3534100" y="2417302"/>
              <a:ext cx="387849" cy="253916"/>
            </a:xfrm>
            <a:prstGeom prst="rect">
              <a:avLst/>
            </a:prstGeom>
            <a:noFill/>
          </p:spPr>
          <p:txBody>
            <a:bodyPr wrap="square" rtlCol="0">
              <a:spAutoFit/>
            </a:bodyPr>
            <a:lstStyle/>
            <a:p>
              <a:r>
                <a:rPr lang="en-US" sz="1050" b="1" dirty="0"/>
                <a:t>Yes</a:t>
              </a:r>
            </a:p>
          </p:txBody>
        </p:sp>
        <p:sp>
          <p:nvSpPr>
            <p:cNvPr id="66" name="TextBox 65">
              <a:extLst>
                <a:ext uri="{FF2B5EF4-FFF2-40B4-BE49-F238E27FC236}">
                  <a16:creationId xmlns:a16="http://schemas.microsoft.com/office/drawing/2014/main" id="{D25492F9-EFB8-499E-9E34-A776C66ECBE8}"/>
                </a:ext>
              </a:extLst>
            </p:cNvPr>
            <p:cNvSpPr txBox="1"/>
            <p:nvPr/>
          </p:nvSpPr>
          <p:spPr>
            <a:xfrm>
              <a:off x="3062242" y="2246741"/>
              <a:ext cx="387849" cy="253916"/>
            </a:xfrm>
            <a:prstGeom prst="rect">
              <a:avLst/>
            </a:prstGeom>
            <a:noFill/>
          </p:spPr>
          <p:txBody>
            <a:bodyPr wrap="square" rtlCol="0">
              <a:spAutoFit/>
            </a:bodyPr>
            <a:lstStyle/>
            <a:p>
              <a:r>
                <a:rPr lang="en-US" sz="1050" b="1" dirty="0"/>
                <a:t>No</a:t>
              </a:r>
            </a:p>
          </p:txBody>
        </p:sp>
      </p:grpSp>
      <p:sp>
        <p:nvSpPr>
          <p:cNvPr id="42" name="Title 1">
            <a:extLst>
              <a:ext uri="{FF2B5EF4-FFF2-40B4-BE49-F238E27FC236}">
                <a16:creationId xmlns:a16="http://schemas.microsoft.com/office/drawing/2014/main" id="{3EC720D3-5F31-4C29-B1A7-DE14252C4141}"/>
              </a:ext>
            </a:extLst>
          </p:cNvPr>
          <p:cNvSpPr txBox="1">
            <a:spLocks/>
          </p:cNvSpPr>
          <p:nvPr/>
        </p:nvSpPr>
        <p:spPr>
          <a:xfrm>
            <a:off x="222070" y="136525"/>
            <a:ext cx="11756570" cy="1117509"/>
          </a:xfrm>
          <a:prstGeom prst="rect">
            <a:avLst/>
          </a:prstGeom>
          <a:solidFill>
            <a:srgbClr val="002060"/>
          </a:solidFill>
        </p:spPr>
        <p:txBody>
          <a:bodyPr vert="horz" lIns="91440" tIns="45720" rIns="91440" bIns="45720" rtlCol="0" anchor="ctr">
            <a:normAutofit fontScale="75000" lnSpcReduction="20000"/>
          </a:bodyPr>
          <a:lstStyle>
            <a:lvl1pPr algn="ctr" defTabSz="914400" rtl="0" eaLnBrk="1" latinLnBrk="0" hangingPunct="1">
              <a:lnSpc>
                <a:spcPct val="90000"/>
              </a:lnSpc>
              <a:spcBef>
                <a:spcPct val="0"/>
              </a:spcBef>
              <a:buNone/>
              <a:defRPr sz="6000" b="1" kern="1200">
                <a:solidFill>
                  <a:schemeClr val="bg1"/>
                </a:solidFill>
                <a:latin typeface="Cambria" panose="02040503050406030204" pitchFamily="18" charset="0"/>
                <a:ea typeface="Cambria" panose="02040503050406030204" pitchFamily="18" charset="0"/>
                <a:cs typeface="+mj-cs"/>
              </a:defRPr>
            </a:lvl1pPr>
          </a:lstStyle>
          <a:p>
            <a:r>
              <a:rPr lang="en-US"/>
              <a:t>Isoniazid (H) mono/poly regimen</a:t>
            </a:r>
            <a:br>
              <a:rPr lang="en-US"/>
            </a:br>
            <a:r>
              <a:rPr lang="en-US"/>
              <a:t>Treatment algorithm</a:t>
            </a:r>
            <a:endParaRPr lang="en-US" dirty="0"/>
          </a:p>
        </p:txBody>
      </p:sp>
    </p:spTree>
    <p:extLst>
      <p:ext uri="{BB962C8B-B14F-4D97-AF65-F5344CB8AC3E}">
        <p14:creationId xmlns:p14="http://schemas.microsoft.com/office/powerpoint/2010/main" val="28595837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F7CE-1561-424F-9094-D685D7B510C4}"/>
              </a:ext>
            </a:extLst>
          </p:cNvPr>
          <p:cNvSpPr>
            <a:spLocks noGrp="1"/>
          </p:cNvSpPr>
          <p:nvPr>
            <p:ph type="title"/>
          </p:nvPr>
        </p:nvSpPr>
        <p:spPr>
          <a:xfrm>
            <a:off x="1097280" y="286603"/>
            <a:ext cx="10058400" cy="1081821"/>
          </a:xfrm>
        </p:spPr>
        <p:txBody>
          <a:bodyPr/>
          <a:lstStyle/>
          <a:p>
            <a:r>
              <a:rPr lang="en-US" dirty="0"/>
              <a:t>Pre-treatment evaluation (PTE)</a:t>
            </a:r>
          </a:p>
        </p:txBody>
      </p:sp>
      <p:sp>
        <p:nvSpPr>
          <p:cNvPr id="3" name="Content Placeholder 2">
            <a:extLst>
              <a:ext uri="{FF2B5EF4-FFF2-40B4-BE49-F238E27FC236}">
                <a16:creationId xmlns:a16="http://schemas.microsoft.com/office/drawing/2014/main" id="{510D7E67-2B76-4735-9DD8-11149BD04952}"/>
              </a:ext>
            </a:extLst>
          </p:cNvPr>
          <p:cNvSpPr>
            <a:spLocks noGrp="1"/>
          </p:cNvSpPr>
          <p:nvPr>
            <p:ph idx="1"/>
          </p:nvPr>
        </p:nvSpPr>
        <p:spPr>
          <a:xfrm>
            <a:off x="222069" y="1368424"/>
            <a:ext cx="11756569" cy="5223445"/>
          </a:xfrm>
        </p:spPr>
        <p:txBody>
          <a:bodyPr>
            <a:noAutofit/>
          </a:bodyPr>
          <a:lstStyle/>
          <a:p>
            <a:pPr>
              <a:lnSpc>
                <a:spcPct val="100000"/>
              </a:lnSpc>
              <a:spcBef>
                <a:spcPts val="600"/>
              </a:spcBef>
            </a:pPr>
            <a:r>
              <a:rPr lang="en-US" sz="2400" dirty="0">
                <a:effectLst/>
                <a:latin typeface="Calibri" panose="020F0502020204030204" pitchFamily="34" charset="0"/>
                <a:ea typeface="Times New Roman" panose="02020603050405020304" pitchFamily="18" charset="0"/>
                <a:cs typeface="Calibri" panose="020F0502020204030204" pitchFamily="34" charset="0"/>
              </a:rPr>
              <a:t>Pre-treatment evaluation for any TB patient must include a thorough clinical evaluation by a doctor  with </a:t>
            </a:r>
          </a:p>
          <a:p>
            <a:pPr lvl="1">
              <a:lnSpc>
                <a:spcPct val="100000"/>
              </a:lnSpc>
              <a:spcBef>
                <a:spcPts val="0"/>
              </a:spcBef>
              <a:buFont typeface="Courier New" panose="02070309020205020404" pitchFamily="49" charset="0"/>
              <a:buChar char="o"/>
            </a:pPr>
            <a:r>
              <a:rPr lang="en-US" sz="2200" dirty="0">
                <a:effectLst/>
                <a:latin typeface="Calibri" panose="020F0502020204030204" pitchFamily="34" charset="0"/>
                <a:ea typeface="Times New Roman" panose="02020603050405020304" pitchFamily="18" charset="0"/>
                <a:cs typeface="Calibri" panose="020F0502020204030204" pitchFamily="34" charset="0"/>
              </a:rPr>
              <a:t>History and physical examination</a:t>
            </a:r>
          </a:p>
          <a:p>
            <a:pPr lvl="1">
              <a:lnSpc>
                <a:spcPct val="100000"/>
              </a:lnSpc>
              <a:spcBef>
                <a:spcPts val="0"/>
              </a:spcBef>
              <a:buFont typeface="Courier New" panose="02070309020205020404" pitchFamily="49" charset="0"/>
              <a:buChar char="o"/>
            </a:pPr>
            <a:r>
              <a:rPr lang="en-US" sz="2200" dirty="0">
                <a:effectLst/>
                <a:latin typeface="Calibri" panose="020F0502020204030204" pitchFamily="34" charset="0"/>
                <a:ea typeface="Times New Roman" panose="02020603050405020304" pitchFamily="18" charset="0"/>
                <a:cs typeface="Calibri" panose="020F0502020204030204" pitchFamily="34" charset="0"/>
              </a:rPr>
              <a:t>Height/weight</a:t>
            </a:r>
          </a:p>
          <a:p>
            <a:pPr lvl="1">
              <a:lnSpc>
                <a:spcPct val="100000"/>
              </a:lnSpc>
              <a:spcBef>
                <a:spcPts val="0"/>
              </a:spcBef>
              <a:buFont typeface="Courier New" panose="02070309020205020404" pitchFamily="49" charset="0"/>
              <a:buChar char="o"/>
            </a:pPr>
            <a:r>
              <a:rPr lang="en-US" sz="2200" dirty="0">
                <a:effectLst/>
                <a:latin typeface="Calibri" panose="020F0502020204030204" pitchFamily="34" charset="0"/>
                <a:ea typeface="Times New Roman" panose="02020603050405020304" pitchFamily="18" charset="0"/>
                <a:cs typeface="Calibri" panose="020F0502020204030204" pitchFamily="34" charset="0"/>
              </a:rPr>
              <a:t>Random blood sugar (RBS)</a:t>
            </a:r>
          </a:p>
          <a:p>
            <a:pPr lvl="1">
              <a:lnSpc>
                <a:spcPct val="100000"/>
              </a:lnSpc>
              <a:spcBef>
                <a:spcPts val="0"/>
              </a:spcBef>
              <a:buFont typeface="Courier New" panose="02070309020205020404" pitchFamily="49" charset="0"/>
              <a:buChar char="o"/>
            </a:pPr>
            <a:r>
              <a:rPr lang="en-US" sz="2200" dirty="0">
                <a:effectLst/>
                <a:latin typeface="Calibri" panose="020F0502020204030204" pitchFamily="34" charset="0"/>
                <a:ea typeface="Times New Roman" panose="02020603050405020304" pitchFamily="18" charset="0"/>
                <a:cs typeface="Calibri" panose="020F0502020204030204" pitchFamily="34" charset="0"/>
              </a:rPr>
              <a:t>Chest X-ray</a:t>
            </a:r>
          </a:p>
          <a:p>
            <a:pPr lvl="1">
              <a:lnSpc>
                <a:spcPct val="100000"/>
              </a:lnSpc>
              <a:spcBef>
                <a:spcPts val="0"/>
              </a:spcBef>
              <a:buFont typeface="Courier New" panose="02070309020205020404" pitchFamily="49" charset="0"/>
              <a:buChar char="o"/>
            </a:pPr>
            <a:r>
              <a:rPr lang="en-US" sz="2200" dirty="0">
                <a:effectLst/>
                <a:latin typeface="Calibri" panose="020F0502020204030204" pitchFamily="34" charset="0"/>
                <a:ea typeface="Times New Roman" panose="02020603050405020304" pitchFamily="18" charset="0"/>
                <a:cs typeface="Calibri" panose="020F0502020204030204" pitchFamily="34" charset="0"/>
              </a:rPr>
              <a:t>HIV test</a:t>
            </a:r>
          </a:p>
          <a:p>
            <a:pPr>
              <a:lnSpc>
                <a:spcPct val="100000"/>
              </a:lnSpc>
              <a:spcBef>
                <a:spcPts val="600"/>
              </a:spcBef>
            </a:pPr>
            <a:r>
              <a:rPr lang="en-US" sz="2400" dirty="0">
                <a:effectLst/>
                <a:latin typeface="Calibri" panose="020F0502020204030204" pitchFamily="34" charset="0"/>
                <a:ea typeface="Times New Roman" panose="02020603050405020304" pitchFamily="18" charset="0"/>
                <a:cs typeface="Calibri" panose="020F0502020204030204" pitchFamily="34" charset="0"/>
              </a:rPr>
              <a:t>No additional investigations are required unless clinically indicated. </a:t>
            </a:r>
          </a:p>
          <a:p>
            <a:pPr>
              <a:lnSpc>
                <a:spcPct val="100000"/>
              </a:lnSpc>
              <a:spcBef>
                <a:spcPts val="600"/>
              </a:spcBef>
            </a:pPr>
            <a:r>
              <a:rPr lang="en-US" sz="2400" dirty="0">
                <a:effectLst/>
                <a:latin typeface="Calibri" panose="020F0502020204030204" pitchFamily="34" charset="0"/>
                <a:ea typeface="Times New Roman" panose="02020603050405020304" pitchFamily="18" charset="0"/>
                <a:cs typeface="Calibri" panose="020F0502020204030204" pitchFamily="34" charset="0"/>
              </a:rPr>
              <a:t>PTE carried out at the time of treatment initiation can be considered valid for 1 month from the date of test result and patient can be re-initiated on subsequent regimen considering the previously conducted tests</a:t>
            </a:r>
          </a:p>
          <a:p>
            <a:pPr>
              <a:lnSpc>
                <a:spcPct val="100000"/>
              </a:lnSpc>
              <a:spcBef>
                <a:spcPts val="600"/>
              </a:spcBef>
            </a:pPr>
            <a:r>
              <a:rPr lang="en-US" sz="2400" dirty="0">
                <a:effectLst/>
                <a:latin typeface="Calibri" panose="020F0502020204030204" pitchFamily="34" charset="0"/>
                <a:ea typeface="Times New Roman" panose="02020603050405020304" pitchFamily="18" charset="0"/>
                <a:cs typeface="Calibri" panose="020F0502020204030204" pitchFamily="34" charset="0"/>
              </a:rPr>
              <a:t>Active drug safety management and monitoring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aDSM</a:t>
            </a:r>
            <a:r>
              <a:rPr lang="en-US" sz="2400" dirty="0">
                <a:effectLst/>
                <a:latin typeface="Calibri" panose="020F0502020204030204" pitchFamily="34" charset="0"/>
                <a:ea typeface="Times New Roman" panose="02020603050405020304" pitchFamily="18" charset="0"/>
                <a:cs typeface="Calibri" panose="020F0502020204030204" pitchFamily="34" charset="0"/>
              </a:rPr>
              <a:t>) treatment initiation form needs to be completed for all DR-TB patients at the time of initiation of each new episode.</a:t>
            </a:r>
            <a:endParaRPr lang="en-US" sz="2400" dirty="0"/>
          </a:p>
        </p:txBody>
      </p:sp>
      <p:sp>
        <p:nvSpPr>
          <p:cNvPr id="4" name="Slide Number Placeholder 3">
            <a:extLst>
              <a:ext uri="{FF2B5EF4-FFF2-40B4-BE49-F238E27FC236}">
                <a16:creationId xmlns:a16="http://schemas.microsoft.com/office/drawing/2014/main" id="{A65BBEFB-D91B-47E3-BFA7-F180EA0A3F6E}"/>
              </a:ext>
            </a:extLst>
          </p:cNvPr>
          <p:cNvSpPr>
            <a:spLocks noGrp="1"/>
          </p:cNvSpPr>
          <p:nvPr>
            <p:ph type="sldNum" sz="quarter" idx="12"/>
          </p:nvPr>
        </p:nvSpPr>
        <p:spPr/>
        <p:txBody>
          <a:bodyPr/>
          <a:lstStyle/>
          <a:p>
            <a:fld id="{75AC1699-3BB0-4517-B6F1-ADF4FFD4CCE6}" type="slidenum">
              <a:rPr lang="en-US" smtClean="0"/>
              <a:t>153</a:t>
            </a:fld>
            <a:endParaRPr lang="en-US"/>
          </a:p>
        </p:txBody>
      </p:sp>
    </p:spTree>
    <p:extLst>
      <p:ext uri="{BB962C8B-B14F-4D97-AF65-F5344CB8AC3E}">
        <p14:creationId xmlns:p14="http://schemas.microsoft.com/office/powerpoint/2010/main" val="40209045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DFB8-C437-4763-BE80-DDF8FE1E2C43}"/>
              </a:ext>
            </a:extLst>
          </p:cNvPr>
          <p:cNvSpPr>
            <a:spLocks noGrp="1"/>
          </p:cNvSpPr>
          <p:nvPr>
            <p:ph type="title"/>
          </p:nvPr>
        </p:nvSpPr>
        <p:spPr/>
        <p:txBody>
          <a:bodyPr>
            <a:normAutofit/>
          </a:bodyPr>
          <a:lstStyle/>
          <a:p>
            <a:r>
              <a:rPr lang="en-US" dirty="0"/>
              <a:t>Inclusion, exclusion criteria and </a:t>
            </a:r>
            <a:br>
              <a:rPr lang="en-US" dirty="0"/>
            </a:br>
            <a:r>
              <a:rPr lang="en-US" dirty="0"/>
              <a:t>regimen &amp; duration</a:t>
            </a:r>
          </a:p>
        </p:txBody>
      </p:sp>
      <p:sp>
        <p:nvSpPr>
          <p:cNvPr id="4" name="Slide Number Placeholder 3">
            <a:extLst>
              <a:ext uri="{FF2B5EF4-FFF2-40B4-BE49-F238E27FC236}">
                <a16:creationId xmlns:a16="http://schemas.microsoft.com/office/drawing/2014/main" id="{D542F758-C4C4-472D-8F8C-3CAE45B5B6C7}"/>
              </a:ext>
            </a:extLst>
          </p:cNvPr>
          <p:cNvSpPr>
            <a:spLocks noGrp="1"/>
          </p:cNvSpPr>
          <p:nvPr>
            <p:ph type="sldNum" sz="quarter" idx="12"/>
          </p:nvPr>
        </p:nvSpPr>
        <p:spPr/>
        <p:txBody>
          <a:bodyPr/>
          <a:lstStyle/>
          <a:p>
            <a:fld id="{75AC1699-3BB0-4517-B6F1-ADF4FFD4CCE6}" type="slidenum">
              <a:rPr lang="en-US" smtClean="0"/>
              <a:t>154</a:t>
            </a:fld>
            <a:endParaRPr lang="en-US"/>
          </a:p>
        </p:txBody>
      </p:sp>
      <p:graphicFrame>
        <p:nvGraphicFramePr>
          <p:cNvPr id="9" name="Diagram 8">
            <a:extLst>
              <a:ext uri="{FF2B5EF4-FFF2-40B4-BE49-F238E27FC236}">
                <a16:creationId xmlns:a16="http://schemas.microsoft.com/office/drawing/2014/main" id="{4B792A8D-9106-4EBB-A28A-5146D6D6F7F0}"/>
              </a:ext>
            </a:extLst>
          </p:cNvPr>
          <p:cNvGraphicFramePr/>
          <p:nvPr/>
        </p:nvGraphicFramePr>
        <p:xfrm>
          <a:off x="222069" y="1364776"/>
          <a:ext cx="11732506" cy="3913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9E8115C6-12A8-4E61-8293-7E5EAC4E38DF}"/>
              </a:ext>
            </a:extLst>
          </p:cNvPr>
          <p:cNvSpPr txBox="1">
            <a:spLocks/>
          </p:cNvSpPr>
          <p:nvPr/>
        </p:nvSpPr>
        <p:spPr>
          <a:xfrm>
            <a:off x="222069" y="5402177"/>
            <a:ext cx="11756569" cy="1240814"/>
          </a:xfrm>
          <a:prstGeom prst="rect">
            <a:avLst/>
          </a:prstGeom>
          <a:solidFill>
            <a:schemeClr val="accent3">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b="1" dirty="0">
                <a:effectLst/>
                <a:latin typeface="Calibri" panose="020F0502020204030204" pitchFamily="34" charset="0"/>
                <a:ea typeface="Times New Roman" panose="02020603050405020304" pitchFamily="18" charset="0"/>
              </a:rPr>
              <a:t>In exceptional situations of unavailability of loose drug R or E or Z, the use of 4 FDC (HREZ) with </a:t>
            </a:r>
            <a:r>
              <a:rPr lang="en-US" sz="2400" b="1" dirty="0" err="1">
                <a:effectLst/>
                <a:latin typeface="Calibri" panose="020F0502020204030204" pitchFamily="34" charset="0"/>
                <a:ea typeface="Times New Roman" panose="02020603050405020304" pitchFamily="18" charset="0"/>
              </a:rPr>
              <a:t>Lfx</a:t>
            </a:r>
            <a:r>
              <a:rPr lang="en-US" sz="2400" b="1" dirty="0">
                <a:effectLst/>
                <a:latin typeface="Calibri" panose="020F0502020204030204" pitchFamily="34" charset="0"/>
                <a:ea typeface="Times New Roman" panose="02020603050405020304" pitchFamily="18" charset="0"/>
              </a:rPr>
              <a:t> loose tablets may be considered as an option rather than not starting the H mono/poly DR-TB patients on treatment.</a:t>
            </a:r>
            <a:endParaRPr lang="en-US" b="1" dirty="0"/>
          </a:p>
        </p:txBody>
      </p:sp>
    </p:spTree>
    <p:extLst>
      <p:ext uri="{BB962C8B-B14F-4D97-AF65-F5344CB8AC3E}">
        <p14:creationId xmlns:p14="http://schemas.microsoft.com/office/powerpoint/2010/main" val="23602655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23F-89DB-45A8-A82C-E33A05441D94}"/>
              </a:ext>
            </a:extLst>
          </p:cNvPr>
          <p:cNvSpPr>
            <a:spLocks noGrp="1"/>
          </p:cNvSpPr>
          <p:nvPr>
            <p:ph type="title"/>
          </p:nvPr>
        </p:nvSpPr>
        <p:spPr>
          <a:xfrm>
            <a:off x="222070" y="233510"/>
            <a:ext cx="11756570" cy="1117509"/>
          </a:xfrm>
        </p:spPr>
        <p:txBody>
          <a:bodyPr>
            <a:normAutofit/>
          </a:bodyPr>
          <a:lstStyle/>
          <a:p>
            <a:r>
              <a:rPr lang="en-US" dirty="0"/>
              <a:t>Follow-up monitoring (evaluations)… 1</a:t>
            </a:r>
          </a:p>
        </p:txBody>
      </p:sp>
      <p:sp>
        <p:nvSpPr>
          <p:cNvPr id="4" name="Slide Number Placeholder 3">
            <a:extLst>
              <a:ext uri="{FF2B5EF4-FFF2-40B4-BE49-F238E27FC236}">
                <a16:creationId xmlns:a16="http://schemas.microsoft.com/office/drawing/2014/main" id="{B2CD5CC1-30FC-48CF-BF2D-34E0D440C635}"/>
              </a:ext>
            </a:extLst>
          </p:cNvPr>
          <p:cNvSpPr>
            <a:spLocks noGrp="1"/>
          </p:cNvSpPr>
          <p:nvPr>
            <p:ph type="sldNum" sz="quarter" idx="12"/>
          </p:nvPr>
        </p:nvSpPr>
        <p:spPr>
          <a:xfrm>
            <a:off x="9235438" y="6435011"/>
            <a:ext cx="2743200" cy="365125"/>
          </a:xfrm>
        </p:spPr>
        <p:txBody>
          <a:bodyPr/>
          <a:lstStyle/>
          <a:p>
            <a:fld id="{75AC1699-3BB0-4517-B6F1-ADF4FFD4CCE6}" type="slidenum">
              <a:rPr lang="en-US" smtClean="0"/>
              <a:t>155</a:t>
            </a:fld>
            <a:endParaRPr lang="en-US"/>
          </a:p>
        </p:txBody>
      </p:sp>
      <p:graphicFrame>
        <p:nvGraphicFramePr>
          <p:cNvPr id="7" name="Table 6">
            <a:extLst>
              <a:ext uri="{FF2B5EF4-FFF2-40B4-BE49-F238E27FC236}">
                <a16:creationId xmlns:a16="http://schemas.microsoft.com/office/drawing/2014/main" id="{4EF1BA57-5215-4AE6-B38D-6E0D6973D72E}"/>
              </a:ext>
            </a:extLst>
          </p:cNvPr>
          <p:cNvGraphicFramePr>
            <a:graphicFrameLocks noGrp="1"/>
          </p:cNvGraphicFramePr>
          <p:nvPr/>
        </p:nvGraphicFramePr>
        <p:xfrm>
          <a:off x="222070" y="1844780"/>
          <a:ext cx="11747860" cy="4810760"/>
        </p:xfrm>
        <a:graphic>
          <a:graphicData uri="http://schemas.openxmlformats.org/drawingml/2006/table">
            <a:tbl>
              <a:tblPr firstRow="1" bandRow="1">
                <a:tableStyleId>{5C22544A-7EE6-4342-B048-85BDC9FD1C3A}</a:tableStyleId>
              </a:tblPr>
              <a:tblGrid>
                <a:gridCol w="2091639">
                  <a:extLst>
                    <a:ext uri="{9D8B030D-6E8A-4147-A177-3AD203B41FA5}">
                      <a16:colId xmlns:a16="http://schemas.microsoft.com/office/drawing/2014/main" val="2299554798"/>
                    </a:ext>
                  </a:extLst>
                </a:gridCol>
                <a:gridCol w="9656221">
                  <a:extLst>
                    <a:ext uri="{9D8B030D-6E8A-4147-A177-3AD203B41FA5}">
                      <a16:colId xmlns:a16="http://schemas.microsoft.com/office/drawing/2014/main" val="523907667"/>
                    </a:ext>
                  </a:extLst>
                </a:gridCol>
              </a:tblGrid>
              <a:tr h="370059">
                <a:tc>
                  <a:txBody>
                    <a:bodyPr/>
                    <a:lstStyle/>
                    <a:p>
                      <a:pPr marL="118110" marR="0" algn="ctr">
                        <a:spcBef>
                          <a:spcPts val="0"/>
                        </a:spcBef>
                        <a:spcAft>
                          <a:spcPts val="600"/>
                        </a:spcAft>
                      </a:pPr>
                      <a:r>
                        <a:rPr lang="en-US" sz="2000">
                          <a:effectLst/>
                        </a:rPr>
                        <a:t>Regimen class</a:t>
                      </a:r>
                      <a:endParaRPr lang="en-US" sz="2000">
                        <a:effectLst/>
                        <a:latin typeface="Carlito"/>
                        <a:ea typeface="Carlito"/>
                        <a:cs typeface="Carlito"/>
                      </a:endParaRPr>
                    </a:p>
                  </a:txBody>
                  <a:tcPr marL="62119" marR="62119" marT="0" marB="0"/>
                </a:tc>
                <a:tc>
                  <a:txBody>
                    <a:bodyPr/>
                    <a:lstStyle/>
                    <a:p>
                      <a:pPr marL="74295" marR="71120" algn="ctr">
                        <a:spcBef>
                          <a:spcPts val="0"/>
                        </a:spcBef>
                        <a:spcAft>
                          <a:spcPts val="0"/>
                        </a:spcAft>
                      </a:pPr>
                      <a:r>
                        <a:rPr lang="en-US" sz="2000" dirty="0">
                          <a:effectLst/>
                        </a:rPr>
                        <a:t>H mono/poly DR-TB regimen</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2427928969"/>
                  </a:ext>
                </a:extLst>
              </a:tr>
              <a:tr h="370059">
                <a:tc>
                  <a:txBody>
                    <a:bodyPr/>
                    <a:lstStyle/>
                    <a:p>
                      <a:pPr marL="67945" marR="0" algn="just">
                        <a:spcBef>
                          <a:spcPts val="0"/>
                        </a:spcBef>
                        <a:spcAft>
                          <a:spcPts val="600"/>
                        </a:spcAft>
                      </a:pPr>
                      <a:r>
                        <a:rPr lang="en-US" sz="2000">
                          <a:effectLst/>
                        </a:rPr>
                        <a:t>Duration</a:t>
                      </a:r>
                      <a:endParaRPr lang="en-US" sz="200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6 or 9 months (no separate IP/CP)</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2810811062"/>
                  </a:ext>
                </a:extLst>
              </a:tr>
              <a:tr h="370059">
                <a:tc>
                  <a:txBody>
                    <a:bodyPr/>
                    <a:lstStyle/>
                    <a:p>
                      <a:pPr marL="67945" marR="0" algn="just">
                        <a:spcBef>
                          <a:spcPts val="0"/>
                        </a:spcBef>
                        <a:spcAft>
                          <a:spcPts val="600"/>
                        </a:spcAft>
                      </a:pPr>
                      <a:r>
                        <a:rPr lang="en-US" sz="2000" dirty="0">
                          <a:effectLst/>
                        </a:rPr>
                        <a:t>Clinical + Wt.</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a:effectLst/>
                        </a:rPr>
                        <a:t>Monthly till the end of treatment</a:t>
                      </a:r>
                      <a:endParaRPr lang="en-US" sz="2000">
                        <a:effectLst/>
                        <a:latin typeface="Carlito"/>
                        <a:ea typeface="Carlito"/>
                        <a:cs typeface="Carlito"/>
                      </a:endParaRPr>
                    </a:p>
                  </a:txBody>
                  <a:tcPr marL="62119" marR="62119" marT="0" marB="0"/>
                </a:tc>
                <a:extLst>
                  <a:ext uri="{0D108BD9-81ED-4DB2-BD59-A6C34878D82A}">
                    <a16:rowId xmlns:a16="http://schemas.microsoft.com/office/drawing/2014/main" val="3404889075"/>
                  </a:ext>
                </a:extLst>
              </a:tr>
              <a:tr h="1110175">
                <a:tc>
                  <a:txBody>
                    <a:bodyPr/>
                    <a:lstStyle/>
                    <a:p>
                      <a:pPr marL="67945" marR="44450" algn="just">
                        <a:spcBef>
                          <a:spcPts val="0"/>
                        </a:spcBef>
                        <a:spcAft>
                          <a:spcPts val="600"/>
                        </a:spcAft>
                      </a:pPr>
                      <a:r>
                        <a:rPr lang="en-US" sz="2000" dirty="0">
                          <a:effectLst/>
                        </a:rPr>
                        <a:t>Smear microscopy</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Monthly from month 3 onwards till the end of treatment</a:t>
                      </a:r>
                    </a:p>
                    <a:p>
                      <a:pPr marL="68580" marR="0" algn="just">
                        <a:spcBef>
                          <a:spcPts val="0"/>
                        </a:spcBef>
                        <a:spcAft>
                          <a:spcPts val="0"/>
                        </a:spcAft>
                      </a:pPr>
                      <a:r>
                        <a:rPr lang="en-US" sz="2000" dirty="0">
                          <a:effectLst/>
                        </a:rPr>
                        <a:t>Conduct SM within 7 days, if the smear at month 4 or later is positive to rapidly ascertain bacteriological conversion/reversion</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2857792405"/>
                  </a:ext>
                </a:extLst>
              </a:tr>
              <a:tr h="1480233">
                <a:tc>
                  <a:txBody>
                    <a:bodyPr/>
                    <a:lstStyle/>
                    <a:p>
                      <a:pPr marL="67945" marR="0" algn="just">
                        <a:spcBef>
                          <a:spcPts val="0"/>
                        </a:spcBef>
                        <a:spcAft>
                          <a:spcPts val="600"/>
                        </a:spcAft>
                      </a:pPr>
                      <a:r>
                        <a:rPr lang="en-US" sz="2000" dirty="0">
                          <a:effectLst/>
                        </a:rPr>
                        <a:t>Culture</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At end of month 3, end of treatment (month 6 and/or 9 if applicable) </a:t>
                      </a:r>
                    </a:p>
                    <a:p>
                      <a:pPr marL="68580" marR="0" algn="just">
                        <a:spcBef>
                          <a:spcPts val="0"/>
                        </a:spcBef>
                        <a:spcAft>
                          <a:spcPts val="0"/>
                        </a:spcAft>
                      </a:pPr>
                      <a:r>
                        <a:rPr lang="en-US" sz="2000" dirty="0">
                          <a:effectLst/>
                        </a:rPr>
                        <a:t>If the culture results of month 3 are positive, collect one repeat specimen for culture to rapidly ascertain bacteriological conversion/ reversion. If the repeat specimen is culture negative, then ensure specimen collection at the end of treatment</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1987670071"/>
                  </a:ext>
                </a:extLst>
              </a:tr>
              <a:tr h="740116">
                <a:tc>
                  <a:txBody>
                    <a:bodyPr/>
                    <a:lstStyle/>
                    <a:p>
                      <a:pPr marL="67945" marR="0" algn="just">
                        <a:spcBef>
                          <a:spcPts val="0"/>
                        </a:spcBef>
                        <a:spcAft>
                          <a:spcPts val="600"/>
                        </a:spcAft>
                      </a:pPr>
                      <a:r>
                        <a:rPr lang="en-US" sz="2000" dirty="0">
                          <a:effectLst/>
                        </a:rPr>
                        <a:t>DST</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NAAT, FL LPA, SL LPA (R, </a:t>
                      </a:r>
                      <a:r>
                        <a:rPr lang="en-US" sz="2000" dirty="0" err="1">
                          <a:effectLst/>
                        </a:rPr>
                        <a:t>Eto</a:t>
                      </a:r>
                      <a:r>
                        <a:rPr lang="en-US" sz="2000" dirty="0">
                          <a:effectLst/>
                        </a:rPr>
                        <a:t>,</a:t>
                      </a:r>
                      <a:r>
                        <a:rPr lang="en-US" sz="2000" baseline="0" dirty="0">
                          <a:effectLst/>
                        </a:rPr>
                        <a:t> </a:t>
                      </a:r>
                      <a:r>
                        <a:rPr lang="en-US" sz="2000" dirty="0" err="1">
                          <a:effectLst/>
                        </a:rPr>
                        <a:t>Lfx</a:t>
                      </a:r>
                      <a:r>
                        <a:rPr lang="en-US" sz="2000" dirty="0">
                          <a:effectLst/>
                        </a:rPr>
                        <a:t>, </a:t>
                      </a:r>
                      <a:r>
                        <a:rPr lang="en-US" sz="2000" dirty="0" err="1">
                          <a:effectLst/>
                        </a:rPr>
                        <a:t>Mfx</a:t>
                      </a:r>
                      <a:r>
                        <a:rPr lang="en-US" sz="2000" dirty="0">
                          <a:effectLst/>
                        </a:rPr>
                        <a:t>) and LC DST (</a:t>
                      </a:r>
                      <a:r>
                        <a:rPr lang="en-US" sz="2000" dirty="0" err="1">
                          <a:effectLst/>
                        </a:rPr>
                        <a:t>Mfx</a:t>
                      </a:r>
                      <a:r>
                        <a:rPr lang="en-US" sz="2000" dirty="0">
                          <a:effectLst/>
                        </a:rPr>
                        <a:t>, Z, </a:t>
                      </a:r>
                      <a:r>
                        <a:rPr lang="en-US" sz="2000" dirty="0" err="1">
                          <a:effectLst/>
                        </a:rPr>
                        <a:t>Lzd</a:t>
                      </a:r>
                      <a:r>
                        <a:rPr lang="en-US" sz="2000" dirty="0">
                          <a:effectLst/>
                        </a:rPr>
                        <a:t> &amp; </a:t>
                      </a:r>
                      <a:r>
                        <a:rPr lang="en-US" sz="2000" dirty="0" err="1">
                          <a:effectLst/>
                        </a:rPr>
                        <a:t>Cfz</a:t>
                      </a:r>
                      <a:r>
                        <a:rPr lang="en-US" sz="2000" dirty="0">
                          <a:effectLst/>
                        </a:rPr>
                        <a:t>*) if smear/ culture +</a:t>
                      </a:r>
                      <a:r>
                        <a:rPr lang="en-US" sz="2000" dirty="0" err="1">
                          <a:effectLst/>
                        </a:rPr>
                        <a:t>ve</a:t>
                      </a:r>
                      <a:r>
                        <a:rPr lang="en-US" sz="2000" dirty="0">
                          <a:effectLst/>
                        </a:rPr>
                        <a:t> at month 3, end of treatment (month 6 and/or 9 if applicable) </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2703178736"/>
                  </a:ext>
                </a:extLst>
              </a:tr>
              <a:tr h="370059">
                <a:tc>
                  <a:txBody>
                    <a:bodyPr/>
                    <a:lstStyle/>
                    <a:p>
                      <a:pPr marL="67945" marR="0" algn="just">
                        <a:spcBef>
                          <a:spcPts val="0"/>
                        </a:spcBef>
                        <a:spcAft>
                          <a:spcPts val="600"/>
                        </a:spcAft>
                      </a:pPr>
                      <a:r>
                        <a:rPr lang="en-US" sz="2000" dirty="0">
                          <a:effectLst/>
                        </a:rPr>
                        <a:t>UPT</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As and when clinically indicated</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1063465962"/>
                  </a:ext>
                </a:extLst>
              </a:tr>
            </a:tbl>
          </a:graphicData>
        </a:graphic>
      </p:graphicFrame>
      <p:sp>
        <p:nvSpPr>
          <p:cNvPr id="5" name="TextBox 4"/>
          <p:cNvSpPr txBox="1"/>
          <p:nvPr/>
        </p:nvSpPr>
        <p:spPr>
          <a:xfrm>
            <a:off x="222070" y="1447353"/>
            <a:ext cx="9499446" cy="369332"/>
          </a:xfrm>
          <a:prstGeom prst="rect">
            <a:avLst/>
          </a:prstGeom>
          <a:noFill/>
        </p:spPr>
        <p:txBody>
          <a:bodyPr wrap="square" rtlCol="0">
            <a:spAutoFit/>
          </a:bodyPr>
          <a:lstStyle/>
          <a:p>
            <a:pPr marL="285750" indent="-285750">
              <a:buFont typeface="Arial" panose="020B0604020202020204" pitchFamily="34" charset="0"/>
              <a:buChar char="•"/>
            </a:pPr>
            <a:r>
              <a:rPr lang="en-IN" dirty="0"/>
              <a:t>Clinical monitoring detailed earlier in section of shorter oral </a:t>
            </a:r>
            <a:r>
              <a:rPr lang="en-IN" dirty="0" err="1"/>
              <a:t>Bdq</a:t>
            </a:r>
            <a:r>
              <a:rPr lang="en-IN" dirty="0"/>
              <a:t>-containing MDR/RR-TB regimen</a:t>
            </a:r>
            <a:endParaRPr lang="en-US" dirty="0"/>
          </a:p>
        </p:txBody>
      </p:sp>
    </p:spTree>
    <p:extLst>
      <p:ext uri="{BB962C8B-B14F-4D97-AF65-F5344CB8AC3E}">
        <p14:creationId xmlns:p14="http://schemas.microsoft.com/office/powerpoint/2010/main" val="40241324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23F-89DB-45A8-A82C-E33A05441D94}"/>
              </a:ext>
            </a:extLst>
          </p:cNvPr>
          <p:cNvSpPr>
            <a:spLocks noGrp="1"/>
          </p:cNvSpPr>
          <p:nvPr>
            <p:ph type="title"/>
          </p:nvPr>
        </p:nvSpPr>
        <p:spPr>
          <a:xfrm>
            <a:off x="1097280" y="286603"/>
            <a:ext cx="10058400" cy="1050561"/>
          </a:xfrm>
        </p:spPr>
        <p:txBody>
          <a:bodyPr/>
          <a:lstStyle/>
          <a:p>
            <a:r>
              <a:rPr lang="en-US" dirty="0"/>
              <a:t>Follow-up monitoring (evaluations)… 2</a:t>
            </a:r>
          </a:p>
        </p:txBody>
      </p:sp>
      <p:sp>
        <p:nvSpPr>
          <p:cNvPr id="4" name="Slide Number Placeholder 3">
            <a:extLst>
              <a:ext uri="{FF2B5EF4-FFF2-40B4-BE49-F238E27FC236}">
                <a16:creationId xmlns:a16="http://schemas.microsoft.com/office/drawing/2014/main" id="{B2CD5CC1-30FC-48CF-BF2D-34E0D440C635}"/>
              </a:ext>
            </a:extLst>
          </p:cNvPr>
          <p:cNvSpPr>
            <a:spLocks noGrp="1"/>
          </p:cNvSpPr>
          <p:nvPr>
            <p:ph type="sldNum" sz="quarter" idx="12"/>
          </p:nvPr>
        </p:nvSpPr>
        <p:spPr/>
        <p:txBody>
          <a:bodyPr/>
          <a:lstStyle/>
          <a:p>
            <a:fld id="{75AC1699-3BB0-4517-B6F1-ADF4FFD4CCE6}" type="slidenum">
              <a:rPr lang="en-US" smtClean="0"/>
              <a:t>156</a:t>
            </a:fld>
            <a:endParaRPr lang="en-US"/>
          </a:p>
        </p:txBody>
      </p:sp>
      <p:graphicFrame>
        <p:nvGraphicFramePr>
          <p:cNvPr id="7" name="Table 6">
            <a:extLst>
              <a:ext uri="{FF2B5EF4-FFF2-40B4-BE49-F238E27FC236}">
                <a16:creationId xmlns:a16="http://schemas.microsoft.com/office/drawing/2014/main" id="{4EF1BA57-5215-4AE6-B38D-6E0D6973D72E}"/>
              </a:ext>
            </a:extLst>
          </p:cNvPr>
          <p:cNvGraphicFramePr>
            <a:graphicFrameLocks noGrp="1"/>
          </p:cNvGraphicFramePr>
          <p:nvPr/>
        </p:nvGraphicFramePr>
        <p:xfrm>
          <a:off x="222070" y="1337164"/>
          <a:ext cx="11747860" cy="5280205"/>
        </p:xfrm>
        <a:graphic>
          <a:graphicData uri="http://schemas.openxmlformats.org/drawingml/2006/table">
            <a:tbl>
              <a:tblPr firstRow="1" bandRow="1">
                <a:tableStyleId>{5C22544A-7EE6-4342-B048-85BDC9FD1C3A}</a:tableStyleId>
              </a:tblPr>
              <a:tblGrid>
                <a:gridCol w="2562694">
                  <a:extLst>
                    <a:ext uri="{9D8B030D-6E8A-4147-A177-3AD203B41FA5}">
                      <a16:colId xmlns:a16="http://schemas.microsoft.com/office/drawing/2014/main" val="2299554798"/>
                    </a:ext>
                  </a:extLst>
                </a:gridCol>
                <a:gridCol w="9185166">
                  <a:extLst>
                    <a:ext uri="{9D8B030D-6E8A-4147-A177-3AD203B41FA5}">
                      <a16:colId xmlns:a16="http://schemas.microsoft.com/office/drawing/2014/main" val="523907667"/>
                    </a:ext>
                  </a:extLst>
                </a:gridCol>
              </a:tblGrid>
              <a:tr h="330013">
                <a:tc>
                  <a:txBody>
                    <a:bodyPr/>
                    <a:lstStyle/>
                    <a:p>
                      <a:pPr marL="118110" marR="0" algn="ctr">
                        <a:spcBef>
                          <a:spcPts val="0"/>
                        </a:spcBef>
                        <a:spcAft>
                          <a:spcPts val="600"/>
                        </a:spcAft>
                      </a:pPr>
                      <a:r>
                        <a:rPr lang="en-US" sz="2000">
                          <a:effectLst/>
                        </a:rPr>
                        <a:t>Regimen class</a:t>
                      </a:r>
                      <a:endParaRPr lang="en-US" sz="2000">
                        <a:effectLst/>
                        <a:latin typeface="Carlito"/>
                        <a:ea typeface="Carlito"/>
                        <a:cs typeface="Carlito"/>
                      </a:endParaRPr>
                    </a:p>
                  </a:txBody>
                  <a:tcPr marL="62119" marR="62119" marT="0" marB="0"/>
                </a:tc>
                <a:tc>
                  <a:txBody>
                    <a:bodyPr/>
                    <a:lstStyle/>
                    <a:p>
                      <a:pPr marL="74295" marR="71120" algn="ctr">
                        <a:spcBef>
                          <a:spcPts val="0"/>
                        </a:spcBef>
                        <a:spcAft>
                          <a:spcPts val="0"/>
                        </a:spcAft>
                      </a:pPr>
                      <a:r>
                        <a:rPr lang="en-US" sz="2000">
                          <a:effectLst/>
                        </a:rPr>
                        <a:t>H mono/poly DR-TB regimen</a:t>
                      </a:r>
                      <a:endParaRPr lang="en-US" sz="2000">
                        <a:effectLst/>
                        <a:latin typeface="Carlito"/>
                        <a:ea typeface="Carlito"/>
                        <a:cs typeface="Carlito"/>
                      </a:endParaRPr>
                    </a:p>
                  </a:txBody>
                  <a:tcPr marL="62119" marR="62119" marT="0" marB="0"/>
                </a:tc>
                <a:extLst>
                  <a:ext uri="{0D108BD9-81ED-4DB2-BD59-A6C34878D82A}">
                    <a16:rowId xmlns:a16="http://schemas.microsoft.com/office/drawing/2014/main" val="2427928969"/>
                  </a:ext>
                </a:extLst>
              </a:tr>
              <a:tr h="330013">
                <a:tc>
                  <a:txBody>
                    <a:bodyPr/>
                    <a:lstStyle/>
                    <a:p>
                      <a:pPr marL="67945" marR="0" algn="just">
                        <a:spcBef>
                          <a:spcPts val="0"/>
                        </a:spcBef>
                        <a:spcAft>
                          <a:spcPts val="600"/>
                        </a:spcAft>
                      </a:pPr>
                      <a:r>
                        <a:rPr lang="en-US" sz="2000">
                          <a:effectLst/>
                        </a:rPr>
                        <a:t>CBC/platelets^</a:t>
                      </a:r>
                      <a:endParaRPr lang="en-US" sz="200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As and when clinically indicated</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1382461373"/>
                  </a:ext>
                </a:extLst>
              </a:tr>
              <a:tr h="330013">
                <a:tc>
                  <a:txBody>
                    <a:bodyPr/>
                    <a:lstStyle/>
                    <a:p>
                      <a:pPr marL="67945" marR="0" algn="just">
                        <a:spcBef>
                          <a:spcPts val="0"/>
                        </a:spcBef>
                        <a:spcAft>
                          <a:spcPts val="600"/>
                        </a:spcAft>
                      </a:pPr>
                      <a:r>
                        <a:rPr lang="en-US" sz="2000">
                          <a:effectLst/>
                        </a:rPr>
                        <a:t>TSH &amp; LFT</a:t>
                      </a:r>
                      <a:r>
                        <a:rPr lang="en-US" sz="2000" baseline="30000">
                          <a:effectLst/>
                        </a:rPr>
                        <a:t>#</a:t>
                      </a:r>
                      <a:endParaRPr lang="en-US" sz="200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a:effectLst/>
                        </a:rPr>
                        <a:t>As and when clinically indicated</a:t>
                      </a:r>
                      <a:endParaRPr lang="en-US" sz="2000">
                        <a:effectLst/>
                        <a:latin typeface="Carlito"/>
                        <a:ea typeface="Carlito"/>
                        <a:cs typeface="Carlito"/>
                      </a:endParaRPr>
                    </a:p>
                  </a:txBody>
                  <a:tcPr marL="62119" marR="62119" marT="0" marB="0"/>
                </a:tc>
                <a:extLst>
                  <a:ext uri="{0D108BD9-81ED-4DB2-BD59-A6C34878D82A}">
                    <a16:rowId xmlns:a16="http://schemas.microsoft.com/office/drawing/2014/main" val="1728327866"/>
                  </a:ext>
                </a:extLst>
              </a:tr>
              <a:tr h="330013">
                <a:tc>
                  <a:txBody>
                    <a:bodyPr/>
                    <a:lstStyle/>
                    <a:p>
                      <a:pPr marL="67945" marR="0" algn="just">
                        <a:spcBef>
                          <a:spcPts val="0"/>
                        </a:spcBef>
                        <a:spcAft>
                          <a:spcPts val="600"/>
                        </a:spcAft>
                      </a:pPr>
                      <a:r>
                        <a:rPr lang="en-US" sz="2000">
                          <a:effectLst/>
                        </a:rPr>
                        <a:t>CXR</a:t>
                      </a:r>
                      <a:endParaRPr lang="en-US" sz="200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a:effectLst/>
                        </a:rPr>
                        <a:t>As and when clinically indicated and at end of treatment</a:t>
                      </a:r>
                      <a:endParaRPr lang="en-US" sz="2000">
                        <a:effectLst/>
                        <a:latin typeface="Carlito"/>
                        <a:ea typeface="Carlito"/>
                        <a:cs typeface="Carlito"/>
                      </a:endParaRPr>
                    </a:p>
                  </a:txBody>
                  <a:tcPr marL="62119" marR="62119" marT="0" marB="0"/>
                </a:tc>
                <a:extLst>
                  <a:ext uri="{0D108BD9-81ED-4DB2-BD59-A6C34878D82A}">
                    <a16:rowId xmlns:a16="http://schemas.microsoft.com/office/drawing/2014/main" val="3782844772"/>
                  </a:ext>
                </a:extLst>
              </a:tr>
              <a:tr h="330013">
                <a:tc>
                  <a:txBody>
                    <a:bodyPr/>
                    <a:lstStyle/>
                    <a:p>
                      <a:pPr marL="67945" marR="0" algn="just">
                        <a:spcBef>
                          <a:spcPts val="0"/>
                        </a:spcBef>
                        <a:spcAft>
                          <a:spcPts val="600"/>
                        </a:spcAft>
                      </a:pPr>
                      <a:r>
                        <a:rPr lang="en-US" sz="2000">
                          <a:effectLst/>
                        </a:rPr>
                        <a:t>ECG</a:t>
                      </a:r>
                      <a:r>
                        <a:rPr lang="en-US" sz="2000" baseline="30000">
                          <a:effectLst/>
                        </a:rPr>
                        <a:t>$</a:t>
                      </a:r>
                      <a:endParaRPr lang="en-US" sz="200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As and when clinically indicated</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395746786"/>
                  </a:ext>
                </a:extLst>
              </a:tr>
              <a:tr h="742528">
                <a:tc>
                  <a:txBody>
                    <a:bodyPr/>
                    <a:lstStyle/>
                    <a:p>
                      <a:pPr marL="67945" marR="104775" algn="just">
                        <a:spcBef>
                          <a:spcPts val="0"/>
                        </a:spcBef>
                        <a:spcAft>
                          <a:spcPts val="600"/>
                        </a:spcAft>
                      </a:pPr>
                      <a:r>
                        <a:rPr lang="en-US" sz="2000" dirty="0">
                          <a:effectLst/>
                        </a:rPr>
                        <a:t>S. Electrolytes </a:t>
                      </a:r>
                    </a:p>
                    <a:p>
                      <a:pPr marL="67945" marR="104775" algn="just">
                        <a:spcBef>
                          <a:spcPts val="0"/>
                        </a:spcBef>
                        <a:spcAft>
                          <a:spcPts val="600"/>
                        </a:spcAft>
                      </a:pPr>
                      <a:r>
                        <a:rPr lang="en-US" sz="2000" dirty="0">
                          <a:effectLst/>
                        </a:rPr>
                        <a:t>( K, Mg, Ca)</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a:effectLst/>
                        </a:rPr>
                        <a:t>As and when clinically indicated</a:t>
                      </a:r>
                      <a:endParaRPr lang="en-US" sz="2000">
                        <a:effectLst/>
                        <a:latin typeface="Carlito"/>
                        <a:ea typeface="Carlito"/>
                        <a:cs typeface="Carlito"/>
                      </a:endParaRPr>
                    </a:p>
                  </a:txBody>
                  <a:tcPr marL="62119" marR="62119" marT="0" marB="0"/>
                </a:tc>
                <a:extLst>
                  <a:ext uri="{0D108BD9-81ED-4DB2-BD59-A6C34878D82A}">
                    <a16:rowId xmlns:a16="http://schemas.microsoft.com/office/drawing/2014/main" val="894263421"/>
                  </a:ext>
                </a:extLst>
              </a:tr>
              <a:tr h="330013">
                <a:tc>
                  <a:txBody>
                    <a:bodyPr/>
                    <a:lstStyle/>
                    <a:p>
                      <a:pPr marL="38100" marR="0" algn="just">
                        <a:spcBef>
                          <a:spcPts val="0"/>
                        </a:spcBef>
                        <a:spcAft>
                          <a:spcPts val="600"/>
                        </a:spcAft>
                      </a:pPr>
                      <a:r>
                        <a:rPr lang="en-US" sz="2000" dirty="0">
                          <a:effectLst/>
                        </a:rPr>
                        <a:t>Specialist consultation</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a:effectLst/>
                        </a:rPr>
                        <a:t>As and when clinically indicated</a:t>
                      </a:r>
                      <a:endParaRPr lang="en-US" sz="2000">
                        <a:effectLst/>
                        <a:latin typeface="Carlito"/>
                        <a:ea typeface="Carlito"/>
                        <a:cs typeface="Carlito"/>
                      </a:endParaRPr>
                    </a:p>
                  </a:txBody>
                  <a:tcPr marL="62119" marR="62119" marT="0" marB="0"/>
                </a:tc>
                <a:extLst>
                  <a:ext uri="{0D108BD9-81ED-4DB2-BD59-A6C34878D82A}">
                    <a16:rowId xmlns:a16="http://schemas.microsoft.com/office/drawing/2014/main" val="3613187889"/>
                  </a:ext>
                </a:extLst>
              </a:tr>
              <a:tr h="330013">
                <a:tc>
                  <a:txBody>
                    <a:bodyPr/>
                    <a:lstStyle/>
                    <a:p>
                      <a:pPr marL="67945" marR="0" algn="l">
                        <a:spcBef>
                          <a:spcPts val="0"/>
                        </a:spcBef>
                        <a:spcAft>
                          <a:spcPts val="600"/>
                        </a:spcAft>
                      </a:pPr>
                      <a:r>
                        <a:rPr lang="en-US" sz="2000" dirty="0" err="1">
                          <a:effectLst/>
                        </a:rPr>
                        <a:t>Colour</a:t>
                      </a:r>
                      <a:r>
                        <a:rPr lang="en-US" sz="2000" dirty="0">
                          <a:effectLst/>
                        </a:rPr>
                        <a:t> vision test</a:t>
                      </a:r>
                      <a:endParaRPr lang="en-US" sz="2000" dirty="0">
                        <a:effectLst/>
                        <a:latin typeface="Carlito"/>
                        <a:ea typeface="Carlito"/>
                        <a:cs typeface="Carlito"/>
                      </a:endParaRPr>
                    </a:p>
                  </a:txBody>
                  <a:tcPr marL="62119" marR="62119" marT="0" marB="0"/>
                </a:tc>
                <a:tc>
                  <a:txBody>
                    <a:bodyPr/>
                    <a:lstStyle/>
                    <a:p>
                      <a:pPr marL="68580" marR="0" algn="just">
                        <a:spcBef>
                          <a:spcPts val="0"/>
                        </a:spcBef>
                        <a:spcAft>
                          <a:spcPts val="0"/>
                        </a:spcAft>
                      </a:pPr>
                      <a:r>
                        <a:rPr lang="en-US" sz="2000" dirty="0">
                          <a:effectLst/>
                        </a:rPr>
                        <a:t>Once in two months (in children)</a:t>
                      </a:r>
                      <a:endParaRPr lang="en-US" sz="2000" dirty="0">
                        <a:effectLst/>
                        <a:latin typeface="Carlito"/>
                        <a:ea typeface="Carlito"/>
                        <a:cs typeface="Carlito"/>
                      </a:endParaRPr>
                    </a:p>
                  </a:txBody>
                  <a:tcPr marL="62119" marR="62119" marT="0" marB="0"/>
                </a:tc>
                <a:extLst>
                  <a:ext uri="{0D108BD9-81ED-4DB2-BD59-A6C34878D82A}">
                    <a16:rowId xmlns:a16="http://schemas.microsoft.com/office/drawing/2014/main" val="2561055640"/>
                  </a:ext>
                </a:extLst>
              </a:tr>
              <a:tr h="2227586">
                <a:tc gridSpan="2">
                  <a:txBody>
                    <a:bodyPr/>
                    <a:lstStyle/>
                    <a:p>
                      <a:pPr marL="67945" marR="0" algn="l">
                        <a:spcBef>
                          <a:spcPts val="0"/>
                        </a:spcBef>
                        <a:spcAft>
                          <a:spcPts val="600"/>
                        </a:spcAft>
                      </a:pP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Lzd</a:t>
                      </a:r>
                      <a:r>
                        <a:rPr lang="en-US" sz="2000" kern="1200" dirty="0">
                          <a:solidFill>
                            <a:schemeClr val="dk1"/>
                          </a:solidFill>
                          <a:effectLst/>
                          <a:latin typeface="+mn-lt"/>
                          <a:ea typeface="+mn-ea"/>
                          <a:cs typeface="+mn-cs"/>
                        </a:rPr>
                        <a:t> containing regimen to rule out bone marrow suppression</a:t>
                      </a:r>
                    </a:p>
                    <a:p>
                      <a:pPr marL="67945" marR="0" algn="l">
                        <a:spcBef>
                          <a:spcPts val="0"/>
                        </a:spcBef>
                        <a:spcAft>
                          <a:spcPts val="600"/>
                        </a:spcAft>
                      </a:pP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HBsAG</a:t>
                      </a:r>
                      <a:r>
                        <a:rPr lang="en-US" sz="2000" kern="1200" dirty="0">
                          <a:solidFill>
                            <a:schemeClr val="dk1"/>
                          </a:solidFill>
                          <a:effectLst/>
                          <a:latin typeface="+mn-lt"/>
                          <a:ea typeface="+mn-ea"/>
                          <a:cs typeface="+mn-cs"/>
                        </a:rPr>
                        <a:t> and other viral markers (Hepatitis A, C &amp; E) to be done in case of Jaundice</a:t>
                      </a:r>
                    </a:p>
                    <a:p>
                      <a:pPr marL="67945" marR="0" algn="l">
                        <a:spcBef>
                          <a:spcPts val="0"/>
                        </a:spcBef>
                        <a:spcAft>
                          <a:spcPts val="600"/>
                        </a:spcAft>
                      </a:pPr>
                      <a:r>
                        <a:rPr lang="en-US" sz="2000" kern="1200" dirty="0">
                          <a:solidFill>
                            <a:schemeClr val="dk1"/>
                          </a:solidFill>
                          <a:effectLst/>
                          <a:latin typeface="+mn-lt"/>
                          <a:ea typeface="+mn-ea"/>
                          <a:cs typeface="+mn-cs"/>
                        </a:rPr>
                        <a:t>$ In case of baseline ECG abnormality or </a:t>
                      </a:r>
                      <a:r>
                        <a:rPr lang="en-US" sz="2000" kern="1200" dirty="0" err="1">
                          <a:solidFill>
                            <a:schemeClr val="dk1"/>
                          </a:solidFill>
                          <a:effectLst/>
                          <a:latin typeface="+mn-lt"/>
                          <a:ea typeface="+mn-ea"/>
                          <a:cs typeface="+mn-cs"/>
                        </a:rPr>
                        <a:t>QTcF</a:t>
                      </a:r>
                      <a:r>
                        <a:rPr lang="en-US" sz="2000" kern="1200" dirty="0">
                          <a:solidFill>
                            <a:schemeClr val="dk1"/>
                          </a:solidFill>
                          <a:effectLst/>
                          <a:latin typeface="+mn-lt"/>
                          <a:ea typeface="+mn-ea"/>
                          <a:cs typeface="+mn-cs"/>
                        </a:rPr>
                        <a:t> ≥450ms for regimen contains </a:t>
                      </a:r>
                      <a:r>
                        <a:rPr lang="en-US" sz="2000" kern="1200" dirty="0" err="1">
                          <a:solidFill>
                            <a:schemeClr val="dk1"/>
                          </a:solidFill>
                          <a:effectLst/>
                          <a:latin typeface="+mn-lt"/>
                          <a:ea typeface="+mn-ea"/>
                          <a:cs typeface="+mn-cs"/>
                        </a:rPr>
                        <a:t>Mfx</a:t>
                      </a:r>
                      <a:r>
                        <a:rPr lang="en-US" sz="2000" kern="1200" dirty="0">
                          <a:solidFill>
                            <a:schemeClr val="dk1"/>
                          </a:solidFill>
                          <a:effectLst/>
                          <a:latin typeface="+mn-lt"/>
                          <a:ea typeface="+mn-ea"/>
                          <a:cs typeface="+mn-cs"/>
                        </a:rPr>
                        <a:t>(h) or </a:t>
                      </a:r>
                      <a:r>
                        <a:rPr lang="en-US" sz="2000" kern="1200" dirty="0" err="1">
                          <a:solidFill>
                            <a:schemeClr val="dk1"/>
                          </a:solidFill>
                          <a:effectLst/>
                          <a:latin typeface="+mn-lt"/>
                          <a:ea typeface="+mn-ea"/>
                          <a:cs typeface="+mn-cs"/>
                        </a:rPr>
                        <a:t>Cfz</a:t>
                      </a:r>
                      <a:r>
                        <a:rPr lang="en-US" sz="2000" kern="1200" dirty="0">
                          <a:solidFill>
                            <a:schemeClr val="dk1"/>
                          </a:solidFill>
                          <a:effectLst/>
                          <a:latin typeface="+mn-lt"/>
                          <a:ea typeface="+mn-ea"/>
                          <a:cs typeface="+mn-cs"/>
                        </a:rPr>
                        <a:t>, ECG must be done on daily basis for initial 3 days or as suggested by cardiologist. Repeat ECG with long II lead after an hour to reconfirm abnormal ECG.</a:t>
                      </a:r>
                    </a:p>
                    <a:p>
                      <a:pPr marL="67945" marR="0" algn="l">
                        <a:spcBef>
                          <a:spcPts val="0"/>
                        </a:spcBef>
                        <a:spcAft>
                          <a:spcPts val="600"/>
                        </a:spcAft>
                      </a:pPr>
                      <a:r>
                        <a:rPr lang="en-US" sz="2000" kern="1200" dirty="0">
                          <a:solidFill>
                            <a:schemeClr val="dk1"/>
                          </a:solidFill>
                          <a:effectLst/>
                          <a:latin typeface="+mn-lt"/>
                          <a:ea typeface="+mn-ea"/>
                          <a:cs typeface="+mn-cs"/>
                        </a:rPr>
                        <a:t>* DST whenever available</a:t>
                      </a:r>
                    </a:p>
                  </a:txBody>
                  <a:tcPr marL="62119" marR="62119" marT="0" marB="0"/>
                </a:tc>
                <a:tc hMerge="1">
                  <a:txBody>
                    <a:bodyPr/>
                    <a:lstStyle/>
                    <a:p>
                      <a:pPr marL="68580" marR="0" algn="just">
                        <a:spcBef>
                          <a:spcPts val="0"/>
                        </a:spcBef>
                        <a:spcAft>
                          <a:spcPts val="0"/>
                        </a:spcAft>
                      </a:pPr>
                      <a:endParaRPr lang="en-US" sz="2400" dirty="0">
                        <a:effectLst/>
                        <a:latin typeface="Carlito"/>
                        <a:ea typeface="Carlito"/>
                        <a:cs typeface="Carlito"/>
                      </a:endParaRPr>
                    </a:p>
                  </a:txBody>
                  <a:tcPr marL="62119" marR="62119" marT="0" marB="0"/>
                </a:tc>
                <a:extLst>
                  <a:ext uri="{0D108BD9-81ED-4DB2-BD59-A6C34878D82A}">
                    <a16:rowId xmlns:a16="http://schemas.microsoft.com/office/drawing/2014/main" val="2284384022"/>
                  </a:ext>
                </a:extLst>
              </a:tr>
            </a:tbl>
          </a:graphicData>
        </a:graphic>
      </p:graphicFrame>
    </p:spTree>
    <p:extLst>
      <p:ext uri="{BB962C8B-B14F-4D97-AF65-F5344CB8AC3E}">
        <p14:creationId xmlns:p14="http://schemas.microsoft.com/office/powerpoint/2010/main" val="32309617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05651" y="-19807"/>
            <a:ext cx="1018047" cy="220917"/>
          </a:xfrm>
          <a:prstGeom prst="rect">
            <a:avLst/>
          </a:prstGeom>
        </p:spPr>
        <p:txBody>
          <a:bodyPr vert="horz" wrap="square" lIns="0" tIns="11516" rIns="0" bIns="0" rtlCol="0">
            <a:spAutoFit/>
          </a:bodyPr>
          <a:lstStyle/>
          <a:p>
            <a:pPr marL="11516">
              <a:spcBef>
                <a:spcPts val="91"/>
              </a:spcBef>
            </a:pPr>
            <a:r>
              <a:rPr sz="1360" b="1" dirty="0">
                <a:latin typeface="Calibri"/>
                <a:cs typeface="Calibri"/>
              </a:rPr>
              <a:t>Annexure</a:t>
            </a:r>
            <a:r>
              <a:rPr sz="1360" b="1" spc="-32" dirty="0">
                <a:latin typeface="Calibri"/>
                <a:cs typeface="Calibri"/>
              </a:rPr>
              <a:t> </a:t>
            </a:r>
            <a:r>
              <a:rPr sz="1360" b="1" spc="-23" dirty="0">
                <a:latin typeface="Calibri"/>
                <a:cs typeface="Calibri"/>
              </a:rPr>
              <a:t>15E</a:t>
            </a:r>
            <a:endParaRPr sz="1360">
              <a:latin typeface="Calibri"/>
              <a:cs typeface="Calibri"/>
            </a:endParaRPr>
          </a:p>
        </p:txBody>
      </p:sp>
      <p:sp>
        <p:nvSpPr>
          <p:cNvPr id="3" name="object 3"/>
          <p:cNvSpPr txBox="1">
            <a:spLocks noGrp="1"/>
          </p:cNvSpPr>
          <p:nvPr>
            <p:ph type="title"/>
          </p:nvPr>
        </p:nvSpPr>
        <p:spPr>
          <a:xfrm>
            <a:off x="2242622" y="1326502"/>
            <a:ext cx="9120967" cy="248938"/>
          </a:xfrm>
          <a:prstGeom prst="rect">
            <a:avLst/>
          </a:prstGeom>
        </p:spPr>
        <p:txBody>
          <a:bodyPr vert="horz" wrap="square" lIns="0" tIns="11516" rIns="0" bIns="0" rtlCol="0" anchor="b">
            <a:spAutoFit/>
          </a:bodyPr>
          <a:lstStyle/>
          <a:p>
            <a:pPr marL="11516">
              <a:lnSpc>
                <a:spcPct val="100000"/>
              </a:lnSpc>
              <a:spcBef>
                <a:spcPts val="91"/>
              </a:spcBef>
            </a:pPr>
            <a:r>
              <a:rPr dirty="0"/>
              <a:t>RNTCP</a:t>
            </a:r>
            <a:r>
              <a:rPr spc="-45" dirty="0"/>
              <a:t> </a:t>
            </a:r>
            <a:r>
              <a:rPr dirty="0"/>
              <a:t>PMDT</a:t>
            </a:r>
            <a:r>
              <a:rPr spc="-27" dirty="0"/>
              <a:t> </a:t>
            </a:r>
            <a:r>
              <a:rPr dirty="0"/>
              <a:t>Treatment</a:t>
            </a:r>
            <a:r>
              <a:rPr spc="-41" dirty="0"/>
              <a:t> </a:t>
            </a:r>
            <a:r>
              <a:rPr spc="-18" dirty="0"/>
              <a:t>Card</a:t>
            </a:r>
          </a:p>
        </p:txBody>
      </p:sp>
      <p:sp>
        <p:nvSpPr>
          <p:cNvPr id="15" name="object 15"/>
          <p:cNvSpPr txBox="1">
            <a:spLocks noGrp="1"/>
          </p:cNvSpPr>
          <p:nvPr>
            <p:ph type="sldNum" sz="quarter" idx="7"/>
          </p:nvPr>
        </p:nvSpPr>
        <p:spPr>
          <a:xfrm>
            <a:off x="10225353" y="5958335"/>
            <a:ext cx="1189746" cy="129907"/>
          </a:xfrm>
          <a:prstGeom prst="rect">
            <a:avLst/>
          </a:prstGeom>
        </p:spPr>
        <p:txBody>
          <a:bodyPr vert="horz" wrap="square" lIns="0" tIns="0" rIns="0" bIns="0" rtlCol="0" anchor="ctr">
            <a:spAutoFit/>
          </a:bodyPr>
          <a:lstStyle/>
          <a:p>
            <a:pPr marL="34549">
              <a:lnSpc>
                <a:spcPts val="1043"/>
              </a:lnSpc>
            </a:pPr>
            <a:r>
              <a:rPr spc="-23" dirty="0"/>
              <a:t>254</a:t>
            </a:r>
          </a:p>
        </p:txBody>
      </p:sp>
      <p:graphicFrame>
        <p:nvGraphicFramePr>
          <p:cNvPr id="4" name="object 4"/>
          <p:cNvGraphicFramePr>
            <a:graphicFrameLocks noGrp="1"/>
          </p:cNvGraphicFramePr>
          <p:nvPr/>
        </p:nvGraphicFramePr>
        <p:xfrm>
          <a:off x="5653885" y="391096"/>
          <a:ext cx="2185808" cy="547028"/>
        </p:xfrm>
        <a:graphic>
          <a:graphicData uri="http://schemas.openxmlformats.org/drawingml/2006/table">
            <a:tbl>
              <a:tblPr firstRow="1" bandRow="1">
                <a:tableStyleId>{2D5ABB26-0587-4C30-8999-92F81FD0307C}</a:tableStyleId>
              </a:tblPr>
              <a:tblGrid>
                <a:gridCol w="1123998">
                  <a:extLst>
                    <a:ext uri="{9D8B030D-6E8A-4147-A177-3AD203B41FA5}">
                      <a16:colId xmlns:a16="http://schemas.microsoft.com/office/drawing/2014/main" val="20000"/>
                    </a:ext>
                  </a:extLst>
                </a:gridCol>
                <a:gridCol w="1061810">
                  <a:extLst>
                    <a:ext uri="{9D8B030D-6E8A-4147-A177-3AD203B41FA5}">
                      <a16:colId xmlns:a16="http://schemas.microsoft.com/office/drawing/2014/main" val="20001"/>
                    </a:ext>
                  </a:extLst>
                </a:gridCol>
              </a:tblGrid>
              <a:tr h="256815">
                <a:tc>
                  <a:txBody>
                    <a:bodyPr/>
                    <a:lstStyle/>
                    <a:p>
                      <a:pPr marL="635" algn="ctr">
                        <a:lnSpc>
                          <a:spcPct val="100000"/>
                        </a:lnSpc>
                        <a:spcBef>
                          <a:spcPts val="85"/>
                        </a:spcBef>
                      </a:pPr>
                      <a:r>
                        <a:rPr sz="1000" b="1" dirty="0">
                          <a:latin typeface="Calibri"/>
                          <a:cs typeface="Calibri"/>
                        </a:rPr>
                        <a:t>Episode</a:t>
                      </a:r>
                      <a:r>
                        <a:rPr sz="1000" b="1" spc="-20" dirty="0">
                          <a:latin typeface="Calibri"/>
                          <a:cs typeface="Calibri"/>
                        </a:rPr>
                        <a:t> </a:t>
                      </a:r>
                      <a:r>
                        <a:rPr sz="1000" b="1" spc="-25" dirty="0">
                          <a:latin typeface="Calibri"/>
                          <a:cs typeface="Calibri"/>
                        </a:rPr>
                        <a:t>ID</a:t>
                      </a:r>
                      <a:endParaRPr sz="1000">
                        <a:latin typeface="Calibri"/>
                        <a:cs typeface="Calibri"/>
                      </a:endParaRPr>
                    </a:p>
                  </a:txBody>
                  <a:tcPr marL="0" marR="0" marT="978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90213">
                <a:tc>
                  <a:txBody>
                    <a:bodyPr/>
                    <a:lstStyle/>
                    <a:p>
                      <a:pPr algn="ctr">
                        <a:lnSpc>
                          <a:spcPct val="100000"/>
                        </a:lnSpc>
                        <a:spcBef>
                          <a:spcPts val="229"/>
                        </a:spcBef>
                      </a:pPr>
                      <a:r>
                        <a:rPr sz="1000" b="1" dirty="0">
                          <a:latin typeface="Calibri"/>
                          <a:cs typeface="Calibri"/>
                        </a:rPr>
                        <a:t>Patient</a:t>
                      </a:r>
                      <a:r>
                        <a:rPr sz="1000" b="1" spc="-35" dirty="0">
                          <a:latin typeface="Calibri"/>
                          <a:cs typeface="Calibri"/>
                        </a:rPr>
                        <a:t> </a:t>
                      </a:r>
                      <a:r>
                        <a:rPr sz="1000" b="1" spc="-25" dirty="0">
                          <a:latin typeface="Calibri"/>
                          <a:cs typeface="Calibri"/>
                        </a:rPr>
                        <a:t>ID</a:t>
                      </a:r>
                      <a:endParaRPr sz="1000">
                        <a:latin typeface="Calibri"/>
                        <a:cs typeface="Calibri"/>
                      </a:endParaRPr>
                    </a:p>
                  </a:txBody>
                  <a:tcPr marL="0" marR="0" marT="264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sp>
        <p:nvSpPr>
          <p:cNvPr id="5" name="object 5"/>
          <p:cNvSpPr/>
          <p:nvPr/>
        </p:nvSpPr>
        <p:spPr>
          <a:xfrm>
            <a:off x="1873637" y="2109642"/>
            <a:ext cx="2899823" cy="0"/>
          </a:xfrm>
          <a:custGeom>
            <a:avLst/>
            <a:gdLst/>
            <a:ahLst/>
            <a:cxnLst/>
            <a:rect l="l" t="t" r="r" b="b"/>
            <a:pathLst>
              <a:path w="3197860">
                <a:moveTo>
                  <a:pt x="0" y="0"/>
                </a:moveTo>
                <a:lnTo>
                  <a:pt x="3197864" y="0"/>
                </a:lnTo>
              </a:path>
            </a:pathLst>
          </a:custGeom>
          <a:ln w="9113">
            <a:solidFill>
              <a:srgbClr val="000000"/>
            </a:solidFill>
          </a:ln>
        </p:spPr>
        <p:txBody>
          <a:bodyPr wrap="square" lIns="0" tIns="0" rIns="0" bIns="0" rtlCol="0"/>
          <a:lstStyle/>
          <a:p>
            <a:endParaRPr sz="1632"/>
          </a:p>
        </p:txBody>
      </p:sp>
      <p:sp>
        <p:nvSpPr>
          <p:cNvPr id="6" name="object 6"/>
          <p:cNvSpPr txBox="1"/>
          <p:nvPr/>
        </p:nvSpPr>
        <p:spPr>
          <a:xfrm>
            <a:off x="1807303" y="1641677"/>
            <a:ext cx="3263396" cy="1963835"/>
          </a:xfrm>
          <a:prstGeom prst="rect">
            <a:avLst/>
          </a:prstGeom>
        </p:spPr>
        <p:txBody>
          <a:bodyPr vert="horz" wrap="square" lIns="0" tIns="12092" rIns="0" bIns="0" rtlCol="0">
            <a:spAutoFit/>
          </a:bodyPr>
          <a:lstStyle/>
          <a:p>
            <a:pPr marL="11516">
              <a:spcBef>
                <a:spcPts val="95"/>
              </a:spcBef>
              <a:tabLst>
                <a:tab pos="2951643" algn="l"/>
              </a:tabLst>
            </a:pPr>
            <a:r>
              <a:rPr sz="997" dirty="0">
                <a:latin typeface="Calibri"/>
                <a:cs typeface="Calibri"/>
              </a:rPr>
              <a:t>Patient’s name: </a:t>
            </a:r>
            <a:r>
              <a:rPr sz="997" u="sng" dirty="0">
                <a:uFill>
                  <a:solidFill>
                    <a:srgbClr val="000000"/>
                  </a:solidFill>
                </a:uFill>
                <a:latin typeface="Calibri"/>
                <a:cs typeface="Calibri"/>
              </a:rPr>
              <a:t>	</a:t>
            </a:r>
            <a:endParaRPr sz="997" dirty="0">
              <a:latin typeface="Calibri"/>
              <a:cs typeface="Calibri"/>
            </a:endParaRPr>
          </a:p>
          <a:p>
            <a:pPr marL="11516">
              <a:spcBef>
                <a:spcPts val="1106"/>
              </a:spcBef>
              <a:tabLst>
                <a:tab pos="712287" algn="l"/>
                <a:tab pos="1149909" algn="l"/>
              </a:tabLst>
            </a:pPr>
            <a:r>
              <a:rPr sz="997" dirty="0">
                <a:latin typeface="Calibri"/>
                <a:cs typeface="Calibri"/>
              </a:rPr>
              <a:t>Age: </a:t>
            </a:r>
            <a:r>
              <a:rPr sz="997" u="sng" dirty="0">
                <a:uFill>
                  <a:solidFill>
                    <a:srgbClr val="000000"/>
                  </a:solidFill>
                </a:uFill>
                <a:latin typeface="Calibri"/>
                <a:cs typeface="Calibri"/>
              </a:rPr>
              <a:t>	</a:t>
            </a:r>
            <a:r>
              <a:rPr sz="997" spc="-23" dirty="0">
                <a:latin typeface="Calibri"/>
                <a:cs typeface="Calibri"/>
              </a:rPr>
              <a:t>yrs</a:t>
            </a:r>
            <a:r>
              <a:rPr sz="997" dirty="0">
                <a:latin typeface="Calibri"/>
                <a:cs typeface="Calibri"/>
              </a:rPr>
              <a:t>	Gender: </a:t>
            </a:r>
            <a:r>
              <a:rPr sz="997" dirty="0">
                <a:latin typeface="Wingdings"/>
                <a:cs typeface="Wingdings"/>
              </a:rPr>
              <a:t></a:t>
            </a:r>
            <a:r>
              <a:rPr sz="997" spc="-36" dirty="0">
                <a:latin typeface="Times New Roman"/>
                <a:cs typeface="Times New Roman"/>
              </a:rPr>
              <a:t> </a:t>
            </a:r>
            <a:r>
              <a:rPr sz="997" dirty="0">
                <a:latin typeface="Calibri"/>
                <a:cs typeface="Calibri"/>
              </a:rPr>
              <a:t>M</a:t>
            </a:r>
            <a:r>
              <a:rPr sz="997" spc="-14" dirty="0">
                <a:latin typeface="Calibri"/>
                <a:cs typeface="Calibri"/>
              </a:rPr>
              <a:t> </a:t>
            </a:r>
            <a:r>
              <a:rPr sz="997" dirty="0">
                <a:latin typeface="Wingdings"/>
                <a:cs typeface="Wingdings"/>
              </a:rPr>
              <a:t></a:t>
            </a:r>
            <a:r>
              <a:rPr sz="997" spc="-27" dirty="0">
                <a:latin typeface="Times New Roman"/>
                <a:cs typeface="Times New Roman"/>
              </a:rPr>
              <a:t> </a:t>
            </a:r>
            <a:r>
              <a:rPr sz="997" dirty="0">
                <a:latin typeface="Calibri"/>
                <a:cs typeface="Calibri"/>
              </a:rPr>
              <a:t>F</a:t>
            </a:r>
            <a:r>
              <a:rPr sz="997" spc="-23" dirty="0">
                <a:latin typeface="Calibri"/>
                <a:cs typeface="Calibri"/>
              </a:rPr>
              <a:t> </a:t>
            </a:r>
            <a:r>
              <a:rPr sz="997" dirty="0">
                <a:latin typeface="Wingdings"/>
                <a:cs typeface="Wingdings"/>
              </a:rPr>
              <a:t></a:t>
            </a:r>
            <a:r>
              <a:rPr sz="997" spc="-27" dirty="0">
                <a:latin typeface="Times New Roman"/>
                <a:cs typeface="Times New Roman"/>
              </a:rPr>
              <a:t> </a:t>
            </a:r>
            <a:r>
              <a:rPr sz="997" spc="-23" dirty="0">
                <a:latin typeface="Calibri"/>
                <a:cs typeface="Calibri"/>
              </a:rPr>
              <a:t>TG</a:t>
            </a:r>
            <a:endParaRPr sz="997" dirty="0">
              <a:latin typeface="Calibri"/>
              <a:cs typeface="Calibri"/>
            </a:endParaRPr>
          </a:p>
          <a:p>
            <a:pPr marL="11516">
              <a:spcBef>
                <a:spcPts val="1111"/>
              </a:spcBef>
              <a:tabLst>
                <a:tab pos="2974676" algn="l"/>
              </a:tabLst>
            </a:pPr>
            <a:r>
              <a:rPr sz="997" dirty="0">
                <a:latin typeface="Calibri"/>
                <a:cs typeface="Calibri"/>
              </a:rPr>
              <a:t>Address: </a:t>
            </a:r>
            <a:r>
              <a:rPr sz="997" u="sng" dirty="0">
                <a:uFill>
                  <a:solidFill>
                    <a:srgbClr val="000000"/>
                  </a:solidFill>
                </a:uFill>
                <a:latin typeface="Calibri"/>
                <a:cs typeface="Calibri"/>
              </a:rPr>
              <a:t>	</a:t>
            </a:r>
            <a:endParaRPr sz="997" dirty="0">
              <a:latin typeface="Calibri"/>
              <a:cs typeface="Calibri"/>
            </a:endParaRPr>
          </a:p>
          <a:p>
            <a:pPr>
              <a:spcBef>
                <a:spcPts val="725"/>
              </a:spcBef>
            </a:pPr>
            <a:endParaRPr sz="997" dirty="0">
              <a:latin typeface="Calibri"/>
              <a:cs typeface="Calibri"/>
            </a:endParaRPr>
          </a:p>
          <a:p>
            <a:pPr marL="11516" marR="20154" algn="just">
              <a:lnSpc>
                <a:spcPct val="162400"/>
              </a:lnSpc>
              <a:tabLst>
                <a:tab pos="2909608" algn="l"/>
                <a:tab pos="2947612" algn="l"/>
              </a:tabLst>
            </a:pPr>
            <a:r>
              <a:rPr sz="997" dirty="0">
                <a:latin typeface="Calibri"/>
                <a:cs typeface="Calibri"/>
              </a:rPr>
              <a:t>Marital status: </a:t>
            </a:r>
            <a:r>
              <a:rPr sz="997" u="sng" dirty="0">
                <a:uFill>
                  <a:solidFill>
                    <a:srgbClr val="000000"/>
                  </a:solidFill>
                </a:uFill>
                <a:latin typeface="Calibri"/>
                <a:cs typeface="Calibri"/>
              </a:rPr>
              <a:t>		</a:t>
            </a:r>
            <a:r>
              <a:rPr sz="997" dirty="0">
                <a:latin typeface="Calibri"/>
                <a:cs typeface="Calibri"/>
              </a:rPr>
              <a:t> Occupation: </a:t>
            </a:r>
            <a:r>
              <a:rPr sz="997" u="sng" dirty="0">
                <a:uFill>
                  <a:solidFill>
                    <a:srgbClr val="000000"/>
                  </a:solidFill>
                </a:uFill>
                <a:latin typeface="Calibri"/>
                <a:cs typeface="Calibri"/>
              </a:rPr>
              <a:t>		</a:t>
            </a:r>
            <a:r>
              <a:rPr sz="997" dirty="0">
                <a:latin typeface="Calibri"/>
                <a:cs typeface="Calibri"/>
              </a:rPr>
              <a:t> Contact No: </a:t>
            </a:r>
            <a:r>
              <a:rPr sz="997" u="sng" dirty="0">
                <a:uFill>
                  <a:solidFill>
                    <a:srgbClr val="000000"/>
                  </a:solidFill>
                </a:uFill>
                <a:latin typeface="Calibri"/>
                <a:cs typeface="Calibri"/>
              </a:rPr>
              <a:t>		</a:t>
            </a:r>
            <a:r>
              <a:rPr sz="997" dirty="0">
                <a:latin typeface="Calibri"/>
                <a:cs typeface="Calibri"/>
              </a:rPr>
              <a:t> Aadhar ID </a:t>
            </a:r>
            <a:r>
              <a:rPr sz="997" u="sng" dirty="0">
                <a:uFill>
                  <a:solidFill>
                    <a:srgbClr val="000000"/>
                  </a:solidFill>
                </a:uFill>
                <a:latin typeface="Calibri"/>
                <a:cs typeface="Calibri"/>
              </a:rPr>
              <a:t>	</a:t>
            </a:r>
            <a:endParaRPr sz="997" dirty="0">
              <a:latin typeface="Calibri"/>
              <a:cs typeface="Calibri"/>
            </a:endParaRPr>
          </a:p>
        </p:txBody>
      </p:sp>
      <p:sp>
        <p:nvSpPr>
          <p:cNvPr id="7" name="object 7"/>
          <p:cNvSpPr txBox="1"/>
          <p:nvPr/>
        </p:nvSpPr>
        <p:spPr>
          <a:xfrm>
            <a:off x="5298261" y="1197932"/>
            <a:ext cx="4840907" cy="1486588"/>
          </a:xfrm>
          <a:prstGeom prst="rect">
            <a:avLst/>
          </a:prstGeom>
        </p:spPr>
        <p:txBody>
          <a:bodyPr vert="horz" wrap="square" lIns="0" tIns="12092" rIns="0" bIns="0" rtlCol="0">
            <a:spAutoFit/>
          </a:bodyPr>
          <a:lstStyle/>
          <a:p>
            <a:pPr marL="11516">
              <a:spcBef>
                <a:spcPts val="95"/>
              </a:spcBef>
              <a:tabLst>
                <a:tab pos="4818445" algn="l"/>
              </a:tabLst>
            </a:pPr>
            <a:r>
              <a:rPr sz="997" dirty="0">
                <a:latin typeface="Calibri"/>
                <a:cs typeface="Calibri"/>
              </a:rPr>
              <a:t>Name, designation</a:t>
            </a:r>
            <a:r>
              <a:rPr sz="997" spc="-18" dirty="0">
                <a:latin typeface="Calibri"/>
                <a:cs typeface="Calibri"/>
              </a:rPr>
              <a:t> </a:t>
            </a:r>
            <a:r>
              <a:rPr sz="997" dirty="0">
                <a:latin typeface="Calibri"/>
                <a:cs typeface="Calibri"/>
              </a:rPr>
              <a:t>of</a:t>
            </a:r>
            <a:r>
              <a:rPr sz="997" spc="-18" dirty="0">
                <a:latin typeface="Calibri"/>
                <a:cs typeface="Calibri"/>
              </a:rPr>
              <a:t> </a:t>
            </a:r>
            <a:r>
              <a:rPr sz="997" dirty="0">
                <a:latin typeface="Calibri"/>
                <a:cs typeface="Calibri"/>
              </a:rPr>
              <a:t>treatment</a:t>
            </a:r>
            <a:r>
              <a:rPr sz="997" spc="-14" dirty="0">
                <a:latin typeface="Calibri"/>
                <a:cs typeface="Calibri"/>
              </a:rPr>
              <a:t> </a:t>
            </a:r>
            <a:r>
              <a:rPr sz="997" dirty="0">
                <a:latin typeface="Calibri"/>
                <a:cs typeface="Calibri"/>
              </a:rPr>
              <a:t>supporter:</a:t>
            </a:r>
            <a:r>
              <a:rPr sz="997" spc="-9" dirty="0">
                <a:latin typeface="Calibri"/>
                <a:cs typeface="Calibri"/>
              </a:rPr>
              <a:t> </a:t>
            </a:r>
            <a:r>
              <a:rPr sz="997" u="sng" dirty="0">
                <a:uFill>
                  <a:solidFill>
                    <a:srgbClr val="000000"/>
                  </a:solidFill>
                </a:uFill>
                <a:latin typeface="Calibri"/>
                <a:cs typeface="Calibri"/>
              </a:rPr>
              <a:t>	</a:t>
            </a:r>
            <a:endParaRPr sz="997">
              <a:latin typeface="Calibri"/>
              <a:cs typeface="Calibri"/>
            </a:endParaRPr>
          </a:p>
          <a:p>
            <a:pPr marL="11516">
              <a:spcBef>
                <a:spcPts val="1106"/>
              </a:spcBef>
              <a:tabLst>
                <a:tab pos="2155863" algn="l"/>
                <a:tab pos="4794836" algn="l"/>
              </a:tabLst>
            </a:pPr>
            <a:r>
              <a:rPr sz="997" u="sng" dirty="0">
                <a:uFill>
                  <a:solidFill>
                    <a:srgbClr val="000000"/>
                  </a:solidFill>
                </a:uFill>
                <a:latin typeface="Calibri"/>
                <a:cs typeface="Calibri"/>
              </a:rPr>
              <a:t>	</a:t>
            </a:r>
            <a:r>
              <a:rPr sz="997" dirty="0">
                <a:latin typeface="Calibri"/>
                <a:cs typeface="Calibri"/>
              </a:rPr>
              <a:t>Contact </a:t>
            </a:r>
            <a:r>
              <a:rPr sz="997" spc="-23" dirty="0">
                <a:latin typeface="Calibri"/>
                <a:cs typeface="Calibri"/>
              </a:rPr>
              <a:t>no:</a:t>
            </a:r>
            <a:r>
              <a:rPr sz="997" u="sng" dirty="0">
                <a:uFill>
                  <a:solidFill>
                    <a:srgbClr val="000000"/>
                  </a:solidFill>
                </a:uFill>
                <a:latin typeface="Calibri"/>
                <a:cs typeface="Calibri"/>
              </a:rPr>
              <a:t>	</a:t>
            </a:r>
            <a:endParaRPr sz="997">
              <a:latin typeface="Calibri"/>
              <a:cs typeface="Calibri"/>
            </a:endParaRPr>
          </a:p>
          <a:p>
            <a:pPr marL="11516" marR="4607">
              <a:lnSpc>
                <a:spcPct val="117300"/>
              </a:lnSpc>
              <a:spcBef>
                <a:spcPts val="901"/>
              </a:spcBef>
              <a:tabLst>
                <a:tab pos="1474094" algn="l"/>
                <a:tab pos="1825343" algn="l"/>
                <a:tab pos="3352412" algn="l"/>
                <a:tab pos="4828810" algn="l"/>
              </a:tabLst>
            </a:pPr>
            <a:r>
              <a:rPr sz="997" spc="-9" dirty="0">
                <a:latin typeface="Calibri"/>
                <a:cs typeface="Calibri"/>
              </a:rPr>
              <a:t>State:</a:t>
            </a:r>
            <a:r>
              <a:rPr sz="997" u="sng" dirty="0">
                <a:uFill>
                  <a:solidFill>
                    <a:srgbClr val="000000"/>
                  </a:solidFill>
                </a:uFill>
                <a:latin typeface="Calibri"/>
                <a:cs typeface="Calibri"/>
              </a:rPr>
              <a:t>	</a:t>
            </a:r>
            <a:r>
              <a:rPr sz="997" spc="453" dirty="0">
                <a:latin typeface="Calibri"/>
                <a:cs typeface="Calibri"/>
              </a:rPr>
              <a:t> </a:t>
            </a:r>
            <a:r>
              <a:rPr sz="997" dirty="0">
                <a:latin typeface="Calibri"/>
                <a:cs typeface="Calibri"/>
              </a:rPr>
              <a:t>District: </a:t>
            </a:r>
            <a:r>
              <a:rPr sz="997" u="sng" dirty="0">
                <a:uFill>
                  <a:solidFill>
                    <a:srgbClr val="000000"/>
                  </a:solidFill>
                </a:uFill>
                <a:latin typeface="Calibri"/>
                <a:cs typeface="Calibri"/>
              </a:rPr>
              <a:t>	</a:t>
            </a:r>
            <a:r>
              <a:rPr sz="997" dirty="0">
                <a:latin typeface="Calibri"/>
                <a:cs typeface="Calibri"/>
              </a:rPr>
              <a:t>TB Unit: </a:t>
            </a:r>
            <a:r>
              <a:rPr sz="997" u="sng" dirty="0">
                <a:uFill>
                  <a:solidFill>
                    <a:srgbClr val="000000"/>
                  </a:solidFill>
                </a:uFill>
                <a:latin typeface="Calibri"/>
                <a:cs typeface="Calibri"/>
              </a:rPr>
              <a:t>	</a:t>
            </a:r>
            <a:r>
              <a:rPr sz="997" dirty="0">
                <a:latin typeface="Calibri"/>
                <a:cs typeface="Calibri"/>
              </a:rPr>
              <a:t> </a:t>
            </a:r>
            <a:r>
              <a:rPr sz="997" spc="-18" dirty="0">
                <a:latin typeface="Calibri"/>
                <a:cs typeface="Calibri"/>
              </a:rPr>
              <a:t>PHI:</a:t>
            </a:r>
            <a:r>
              <a:rPr sz="997" u="sng" dirty="0">
                <a:uFill>
                  <a:solidFill>
                    <a:srgbClr val="000000"/>
                  </a:solidFill>
                </a:uFill>
                <a:latin typeface="Calibri"/>
                <a:cs typeface="Calibri"/>
              </a:rPr>
              <a:t>		</a:t>
            </a:r>
            <a:endParaRPr sz="997">
              <a:latin typeface="Calibri"/>
              <a:cs typeface="Calibri"/>
            </a:endParaRPr>
          </a:p>
          <a:p>
            <a:pPr marL="11516" marR="932825">
              <a:lnSpc>
                <a:spcPct val="192700"/>
              </a:lnSpc>
              <a:spcBef>
                <a:spcPts val="5"/>
              </a:spcBef>
              <a:tabLst>
                <a:tab pos="1509795" algn="l"/>
                <a:tab pos="2198473" algn="l"/>
                <a:tab pos="2791566" algn="l"/>
                <a:tab pos="3744544" algn="l"/>
                <a:tab pos="3900591" algn="l"/>
              </a:tabLst>
            </a:pPr>
            <a:r>
              <a:rPr sz="997" dirty="0">
                <a:latin typeface="Calibri"/>
                <a:cs typeface="Calibri"/>
              </a:rPr>
              <a:t>Initial home</a:t>
            </a:r>
            <a:r>
              <a:rPr sz="997" spc="-5" dirty="0">
                <a:latin typeface="Calibri"/>
                <a:cs typeface="Calibri"/>
              </a:rPr>
              <a:t> </a:t>
            </a:r>
            <a:r>
              <a:rPr sz="997" dirty="0">
                <a:latin typeface="Calibri"/>
                <a:cs typeface="Calibri"/>
              </a:rPr>
              <a:t>visit:</a:t>
            </a:r>
            <a:r>
              <a:rPr sz="997" spc="230" dirty="0">
                <a:latin typeface="Calibri"/>
                <a:cs typeface="Calibri"/>
              </a:rPr>
              <a:t> </a:t>
            </a:r>
            <a:r>
              <a:rPr sz="997" dirty="0">
                <a:latin typeface="Calibri"/>
                <a:cs typeface="Calibri"/>
              </a:rPr>
              <a:t>Date </a:t>
            </a:r>
            <a:r>
              <a:rPr sz="997" u="sng" dirty="0">
                <a:uFill>
                  <a:solidFill>
                    <a:srgbClr val="000000"/>
                  </a:solidFill>
                </a:uFill>
                <a:latin typeface="Calibri"/>
                <a:cs typeface="Calibri"/>
              </a:rPr>
              <a:t>		</a:t>
            </a:r>
            <a:r>
              <a:rPr sz="997" spc="-23" dirty="0">
                <a:latin typeface="Calibri"/>
                <a:cs typeface="Calibri"/>
              </a:rPr>
              <a:t>By:</a:t>
            </a:r>
            <a:r>
              <a:rPr sz="997" u="sng" dirty="0">
                <a:uFill>
                  <a:solidFill>
                    <a:srgbClr val="000000"/>
                  </a:solidFill>
                </a:uFill>
                <a:latin typeface="Calibri"/>
                <a:cs typeface="Calibri"/>
              </a:rPr>
              <a:t>			</a:t>
            </a:r>
            <a:r>
              <a:rPr sz="997" dirty="0">
                <a:latin typeface="Calibri"/>
                <a:cs typeface="Calibri"/>
              </a:rPr>
              <a:t> DR</a:t>
            </a:r>
            <a:r>
              <a:rPr sz="997" spc="-9" dirty="0">
                <a:latin typeface="Calibri"/>
                <a:cs typeface="Calibri"/>
              </a:rPr>
              <a:t> </a:t>
            </a:r>
            <a:r>
              <a:rPr sz="997" dirty="0">
                <a:latin typeface="Calibri"/>
                <a:cs typeface="Calibri"/>
              </a:rPr>
              <a:t>TB</a:t>
            </a:r>
            <a:r>
              <a:rPr sz="997" spc="-9" dirty="0">
                <a:latin typeface="Calibri"/>
                <a:cs typeface="Calibri"/>
              </a:rPr>
              <a:t> Centre:</a:t>
            </a:r>
            <a:r>
              <a:rPr sz="997" u="sng" dirty="0">
                <a:uFill>
                  <a:solidFill>
                    <a:srgbClr val="000000"/>
                  </a:solidFill>
                </a:uFill>
                <a:latin typeface="Calibri"/>
                <a:cs typeface="Calibri"/>
              </a:rPr>
              <a:t>	</a:t>
            </a:r>
            <a:r>
              <a:rPr sz="997" dirty="0">
                <a:latin typeface="Calibri"/>
                <a:cs typeface="Calibri"/>
              </a:rPr>
              <a:t>District </a:t>
            </a:r>
            <a:r>
              <a:rPr sz="997" u="sng" dirty="0">
                <a:uFill>
                  <a:solidFill>
                    <a:srgbClr val="000000"/>
                  </a:solidFill>
                </a:uFill>
                <a:latin typeface="Calibri"/>
                <a:cs typeface="Calibri"/>
              </a:rPr>
              <a:t>		</a:t>
            </a:r>
            <a:r>
              <a:rPr sz="997" dirty="0">
                <a:latin typeface="Calibri"/>
                <a:cs typeface="Calibri"/>
              </a:rPr>
              <a:t>State </a:t>
            </a:r>
            <a:r>
              <a:rPr sz="997" u="sng" dirty="0">
                <a:uFill>
                  <a:solidFill>
                    <a:srgbClr val="000000"/>
                  </a:solidFill>
                </a:uFill>
                <a:latin typeface="Calibri"/>
                <a:cs typeface="Calibri"/>
              </a:rPr>
              <a:t>	</a:t>
            </a:r>
            <a:endParaRPr sz="997">
              <a:latin typeface="Calibri"/>
              <a:cs typeface="Calibri"/>
            </a:endParaRPr>
          </a:p>
        </p:txBody>
      </p:sp>
      <p:graphicFrame>
        <p:nvGraphicFramePr>
          <p:cNvPr id="8" name="object 8"/>
          <p:cNvGraphicFramePr>
            <a:graphicFrameLocks noGrp="1"/>
          </p:cNvGraphicFramePr>
          <p:nvPr>
            <p:extLst>
              <p:ext uri="{D42A27DB-BD31-4B8C-83A1-F6EECF244321}">
                <p14:modId xmlns:p14="http://schemas.microsoft.com/office/powerpoint/2010/main" val="778682734"/>
              </p:ext>
            </p:extLst>
          </p:nvPr>
        </p:nvGraphicFramePr>
        <p:xfrm>
          <a:off x="1807302" y="3727043"/>
          <a:ext cx="3121513" cy="2477815"/>
        </p:xfrm>
        <a:graphic>
          <a:graphicData uri="http://schemas.openxmlformats.org/drawingml/2006/table">
            <a:tbl>
              <a:tblPr firstRow="1" bandRow="1">
                <a:tableStyleId>{2D5ABB26-0587-4C30-8999-92F81FD0307C}</a:tableStyleId>
              </a:tblPr>
              <a:tblGrid>
                <a:gridCol w="799236">
                  <a:extLst>
                    <a:ext uri="{9D8B030D-6E8A-4147-A177-3AD203B41FA5}">
                      <a16:colId xmlns:a16="http://schemas.microsoft.com/office/drawing/2014/main" val="20000"/>
                    </a:ext>
                  </a:extLst>
                </a:gridCol>
                <a:gridCol w="2322277">
                  <a:extLst>
                    <a:ext uri="{9D8B030D-6E8A-4147-A177-3AD203B41FA5}">
                      <a16:colId xmlns:a16="http://schemas.microsoft.com/office/drawing/2014/main" val="20001"/>
                    </a:ext>
                  </a:extLst>
                </a:gridCol>
              </a:tblGrid>
              <a:tr h="295684">
                <a:tc gridSpan="2">
                  <a:txBody>
                    <a:bodyPr/>
                    <a:lstStyle/>
                    <a:p>
                      <a:pPr algn="ctr">
                        <a:lnSpc>
                          <a:spcPct val="100000"/>
                        </a:lnSpc>
                        <a:spcBef>
                          <a:spcPts val="470"/>
                        </a:spcBef>
                      </a:pPr>
                      <a:r>
                        <a:rPr sz="1000" b="1" dirty="0">
                          <a:latin typeface="Calibri"/>
                          <a:cs typeface="Calibri"/>
                        </a:rPr>
                        <a:t>Reason</a:t>
                      </a:r>
                      <a:r>
                        <a:rPr sz="1000" b="1" spc="-15" dirty="0">
                          <a:latin typeface="Calibri"/>
                          <a:cs typeface="Calibri"/>
                        </a:rPr>
                        <a:t> </a:t>
                      </a:r>
                      <a:r>
                        <a:rPr sz="1000" b="1" dirty="0">
                          <a:latin typeface="Calibri"/>
                          <a:cs typeface="Calibri"/>
                        </a:rPr>
                        <a:t>for</a:t>
                      </a:r>
                      <a:r>
                        <a:rPr sz="1000" b="1" spc="-10" dirty="0">
                          <a:latin typeface="Calibri"/>
                          <a:cs typeface="Calibri"/>
                        </a:rPr>
                        <a:t> Testing</a:t>
                      </a:r>
                      <a:endParaRPr sz="1000">
                        <a:latin typeface="Calibri"/>
                        <a:cs typeface="Calibri"/>
                      </a:endParaRPr>
                    </a:p>
                  </a:txBody>
                  <a:tcPr marL="0" marR="0" marT="541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295684">
                <a:tc gridSpan="2">
                  <a:txBody>
                    <a:bodyPr/>
                    <a:lstStyle/>
                    <a:p>
                      <a:pPr marL="67945">
                        <a:lnSpc>
                          <a:spcPct val="100000"/>
                        </a:lnSpc>
                        <a:spcBef>
                          <a:spcPts val="470"/>
                        </a:spcBef>
                        <a:tabLst>
                          <a:tab pos="1211580" algn="l"/>
                        </a:tabLst>
                      </a:pPr>
                      <a:r>
                        <a:rPr sz="1000" dirty="0">
                          <a:latin typeface="Wingdings"/>
                          <a:cs typeface="Wingdings"/>
                        </a:rPr>
                        <a:t></a:t>
                      </a:r>
                      <a:r>
                        <a:rPr sz="1000" spc="-25" dirty="0">
                          <a:latin typeface="Times New Roman"/>
                          <a:cs typeface="Times New Roman"/>
                        </a:rPr>
                        <a:t> </a:t>
                      </a:r>
                      <a:r>
                        <a:rPr sz="1000" spc="-25" dirty="0">
                          <a:latin typeface="Calibri"/>
                          <a:cs typeface="Calibri"/>
                        </a:rPr>
                        <a:t>New</a:t>
                      </a:r>
                      <a:r>
                        <a:rPr sz="1000" dirty="0">
                          <a:latin typeface="Calibri"/>
                          <a:cs typeface="Calibri"/>
                        </a:rPr>
                        <a:t>	</a:t>
                      </a:r>
                      <a:r>
                        <a:rPr sz="1000" dirty="0">
                          <a:latin typeface="Wingdings"/>
                          <a:cs typeface="Wingdings"/>
                        </a:rPr>
                        <a:t></a:t>
                      </a:r>
                      <a:r>
                        <a:rPr sz="1000" spc="-55" dirty="0">
                          <a:latin typeface="Times New Roman"/>
                          <a:cs typeface="Times New Roman"/>
                        </a:rPr>
                        <a:t> </a:t>
                      </a:r>
                      <a:r>
                        <a:rPr sz="1000" dirty="0">
                          <a:latin typeface="Calibri"/>
                          <a:cs typeface="Calibri"/>
                        </a:rPr>
                        <a:t>Previously</a:t>
                      </a:r>
                      <a:r>
                        <a:rPr sz="1000" spc="-30" dirty="0">
                          <a:latin typeface="Calibri"/>
                          <a:cs typeface="Calibri"/>
                        </a:rPr>
                        <a:t> </a:t>
                      </a:r>
                      <a:r>
                        <a:rPr sz="1000" spc="-10" dirty="0">
                          <a:latin typeface="Calibri"/>
                          <a:cs typeface="Calibri"/>
                        </a:rPr>
                        <a:t>Treated</a:t>
                      </a:r>
                      <a:endParaRPr sz="1000">
                        <a:latin typeface="Calibri"/>
                        <a:cs typeface="Calibri"/>
                      </a:endParaRPr>
                    </a:p>
                  </a:txBody>
                  <a:tcPr marL="0" marR="0" marT="541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436176">
                <a:tc gridSpan="2">
                  <a:txBody>
                    <a:bodyPr/>
                    <a:lstStyle/>
                    <a:p>
                      <a:pPr marL="67945">
                        <a:lnSpc>
                          <a:spcPts val="1290"/>
                        </a:lnSpc>
                      </a:pPr>
                      <a:r>
                        <a:rPr sz="1000" dirty="0">
                          <a:latin typeface="Wingdings"/>
                          <a:cs typeface="Wingdings"/>
                        </a:rPr>
                        <a:t></a:t>
                      </a:r>
                      <a:r>
                        <a:rPr sz="1000" spc="-35" dirty="0">
                          <a:latin typeface="Times New Roman"/>
                          <a:cs typeface="Times New Roman"/>
                        </a:rPr>
                        <a:t> </a:t>
                      </a:r>
                      <a:r>
                        <a:rPr sz="1000" dirty="0">
                          <a:latin typeface="Calibri"/>
                          <a:cs typeface="Calibri"/>
                        </a:rPr>
                        <a:t>Presumptive</a:t>
                      </a:r>
                      <a:r>
                        <a:rPr sz="1000" spc="-20" dirty="0">
                          <a:latin typeface="Calibri"/>
                          <a:cs typeface="Calibri"/>
                        </a:rPr>
                        <a:t> </a:t>
                      </a:r>
                      <a:r>
                        <a:rPr sz="1000" dirty="0">
                          <a:latin typeface="Calibri"/>
                          <a:cs typeface="Calibri"/>
                        </a:rPr>
                        <a:t>TB</a:t>
                      </a:r>
                      <a:r>
                        <a:rPr sz="1000" spc="475" dirty="0">
                          <a:latin typeface="Calibri"/>
                          <a:cs typeface="Calibri"/>
                        </a:rPr>
                        <a:t> </a:t>
                      </a:r>
                      <a:r>
                        <a:rPr sz="1000" dirty="0">
                          <a:latin typeface="Wingdings"/>
                          <a:cs typeface="Wingdings"/>
                        </a:rPr>
                        <a:t></a:t>
                      </a:r>
                      <a:r>
                        <a:rPr sz="1000" spc="-45" dirty="0">
                          <a:latin typeface="Times New Roman"/>
                          <a:cs typeface="Times New Roman"/>
                        </a:rPr>
                        <a:t> </a:t>
                      </a:r>
                      <a:r>
                        <a:rPr sz="1000" dirty="0">
                          <a:latin typeface="Calibri"/>
                          <a:cs typeface="Calibri"/>
                        </a:rPr>
                        <a:t>Contact</a:t>
                      </a:r>
                      <a:r>
                        <a:rPr sz="1000" spc="-15" dirty="0">
                          <a:latin typeface="Calibri"/>
                          <a:cs typeface="Calibri"/>
                        </a:rPr>
                        <a:t> </a:t>
                      </a:r>
                      <a:r>
                        <a:rPr sz="1000" dirty="0">
                          <a:latin typeface="Calibri"/>
                          <a:cs typeface="Calibri"/>
                        </a:rPr>
                        <a:t>of</a:t>
                      </a:r>
                      <a:r>
                        <a:rPr sz="1000" spc="-20" dirty="0">
                          <a:latin typeface="Calibri"/>
                          <a:cs typeface="Calibri"/>
                        </a:rPr>
                        <a:t> </a:t>
                      </a:r>
                      <a:r>
                        <a:rPr sz="1000" dirty="0">
                          <a:latin typeface="Calibri"/>
                          <a:cs typeface="Calibri"/>
                        </a:rPr>
                        <a:t>MDR/RR</a:t>
                      </a:r>
                      <a:r>
                        <a:rPr sz="1000" spc="-10" dirty="0">
                          <a:latin typeface="Calibri"/>
                          <a:cs typeface="Calibri"/>
                        </a:rPr>
                        <a:t> </a:t>
                      </a:r>
                      <a:r>
                        <a:rPr sz="1000" spc="-25" dirty="0">
                          <a:latin typeface="Calibri"/>
                          <a:cs typeface="Calibri"/>
                        </a:rPr>
                        <a:t>TB</a:t>
                      </a:r>
                      <a:endParaRPr sz="1000">
                        <a:latin typeface="Calibri"/>
                        <a:cs typeface="Calibri"/>
                      </a:endParaRPr>
                    </a:p>
                    <a:p>
                      <a:pPr marL="224154" indent="-156210">
                        <a:lnSpc>
                          <a:spcPct val="100000"/>
                        </a:lnSpc>
                        <a:spcBef>
                          <a:spcPts val="225"/>
                        </a:spcBef>
                        <a:buFont typeface="Wingdings"/>
                        <a:buChar char=""/>
                        <a:tabLst>
                          <a:tab pos="224154" algn="l"/>
                        </a:tabLst>
                      </a:pPr>
                      <a:r>
                        <a:rPr sz="1000" dirty="0">
                          <a:latin typeface="Calibri"/>
                          <a:cs typeface="Calibri"/>
                        </a:rPr>
                        <a:t>Presumptive</a:t>
                      </a:r>
                      <a:r>
                        <a:rPr sz="1000" spc="-50" dirty="0">
                          <a:latin typeface="Calibri"/>
                          <a:cs typeface="Calibri"/>
                        </a:rPr>
                        <a:t> </a:t>
                      </a:r>
                      <a:r>
                        <a:rPr sz="1000" spc="-25" dirty="0">
                          <a:latin typeface="Calibri"/>
                          <a:cs typeface="Calibri"/>
                        </a:rPr>
                        <a:t>NTM</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472638">
                <a:tc>
                  <a:txBody>
                    <a:bodyPr/>
                    <a:lstStyle/>
                    <a:p>
                      <a:pPr marL="19685" algn="ctr">
                        <a:lnSpc>
                          <a:spcPts val="1290"/>
                        </a:lnSpc>
                      </a:pPr>
                      <a:r>
                        <a:rPr sz="1000" spc="-10" dirty="0">
                          <a:latin typeface="Calibri"/>
                          <a:cs typeface="Calibri"/>
                        </a:rPr>
                        <a:t>Presumptive</a:t>
                      </a:r>
                      <a:endParaRPr sz="1000">
                        <a:latin typeface="Calibri"/>
                        <a:cs typeface="Calibri"/>
                      </a:endParaRPr>
                    </a:p>
                    <a:p>
                      <a:pPr marL="22225" algn="ctr">
                        <a:lnSpc>
                          <a:spcPct val="100000"/>
                        </a:lnSpc>
                        <a:spcBef>
                          <a:spcPts val="215"/>
                        </a:spcBef>
                      </a:pPr>
                      <a:r>
                        <a:rPr sz="1000" dirty="0">
                          <a:latin typeface="Calibri"/>
                          <a:cs typeface="Calibri"/>
                        </a:rPr>
                        <a:t>MDR</a:t>
                      </a:r>
                      <a:r>
                        <a:rPr sz="1000" spc="-25" dirty="0">
                          <a:latin typeface="Calibri"/>
                          <a:cs typeface="Calibri"/>
                        </a:rPr>
                        <a:t> TB</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47015" indent="-156210">
                        <a:lnSpc>
                          <a:spcPts val="1290"/>
                        </a:lnSpc>
                        <a:buFont typeface="Wingdings"/>
                        <a:buChar char=""/>
                        <a:tabLst>
                          <a:tab pos="247015" algn="l"/>
                        </a:tabLst>
                      </a:pPr>
                      <a:r>
                        <a:rPr sz="1000" dirty="0">
                          <a:latin typeface="Calibri"/>
                          <a:cs typeface="Calibri"/>
                        </a:rPr>
                        <a:t>At</a:t>
                      </a:r>
                      <a:r>
                        <a:rPr sz="1000" spc="-10" dirty="0">
                          <a:latin typeface="Calibri"/>
                          <a:cs typeface="Calibri"/>
                        </a:rPr>
                        <a:t> diagnosis</a:t>
                      </a:r>
                      <a:endParaRPr sz="1000">
                        <a:latin typeface="Calibri"/>
                        <a:cs typeface="Calibri"/>
                      </a:endParaRPr>
                    </a:p>
                    <a:p>
                      <a:pPr marL="247015" indent="-156210">
                        <a:lnSpc>
                          <a:spcPct val="100000"/>
                        </a:lnSpc>
                        <a:spcBef>
                          <a:spcPts val="215"/>
                        </a:spcBef>
                        <a:buFont typeface="Wingdings"/>
                        <a:buChar char=""/>
                        <a:tabLst>
                          <a:tab pos="247015" algn="l"/>
                        </a:tabLst>
                      </a:pPr>
                      <a:r>
                        <a:rPr sz="1000" dirty="0">
                          <a:latin typeface="Calibri"/>
                          <a:cs typeface="Calibri"/>
                        </a:rPr>
                        <a:t>Follow</a:t>
                      </a:r>
                      <a:r>
                        <a:rPr sz="1000" spc="5" dirty="0">
                          <a:latin typeface="Calibri"/>
                          <a:cs typeface="Calibri"/>
                        </a:rPr>
                        <a:t> </a:t>
                      </a:r>
                      <a:r>
                        <a:rPr sz="1000" dirty="0">
                          <a:latin typeface="Calibri"/>
                          <a:cs typeface="Calibri"/>
                        </a:rPr>
                        <a:t>up</a:t>
                      </a:r>
                      <a:r>
                        <a:rPr sz="1000" spc="-5" dirty="0">
                          <a:latin typeface="Calibri"/>
                          <a:cs typeface="Calibri"/>
                        </a:rPr>
                        <a:t> </a:t>
                      </a:r>
                      <a:r>
                        <a:rPr sz="1000" spc="-20" dirty="0">
                          <a:latin typeface="Calibri"/>
                          <a:cs typeface="Calibri"/>
                        </a:rPr>
                        <a:t>Sm+ve</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72281">
                <a:tc gridSpan="2">
                  <a:txBody>
                    <a:bodyPr/>
                    <a:lstStyle/>
                    <a:p>
                      <a:pPr marL="224154" indent="-156210">
                        <a:lnSpc>
                          <a:spcPct val="100000"/>
                        </a:lnSpc>
                        <a:spcBef>
                          <a:spcPts val="470"/>
                        </a:spcBef>
                        <a:buFont typeface="Wingdings"/>
                        <a:buChar char=""/>
                        <a:tabLst>
                          <a:tab pos="224154" algn="l"/>
                        </a:tabLst>
                      </a:pPr>
                      <a:r>
                        <a:rPr sz="1000" dirty="0">
                          <a:latin typeface="Calibri"/>
                          <a:cs typeface="Calibri"/>
                        </a:rPr>
                        <a:t>Presumptive</a:t>
                      </a:r>
                      <a:r>
                        <a:rPr sz="1000" spc="-30" dirty="0">
                          <a:latin typeface="Calibri"/>
                          <a:cs typeface="Calibri"/>
                        </a:rPr>
                        <a:t> </a:t>
                      </a:r>
                      <a:r>
                        <a:rPr sz="1000" dirty="0">
                          <a:latin typeface="Calibri"/>
                          <a:cs typeface="Calibri"/>
                        </a:rPr>
                        <a:t>H</a:t>
                      </a:r>
                      <a:r>
                        <a:rPr sz="1000" spc="-35" dirty="0">
                          <a:latin typeface="Calibri"/>
                          <a:cs typeface="Calibri"/>
                        </a:rPr>
                        <a:t> </a:t>
                      </a:r>
                      <a:r>
                        <a:rPr sz="1000" spc="-10" dirty="0">
                          <a:latin typeface="Calibri"/>
                          <a:cs typeface="Calibri"/>
                        </a:rPr>
                        <a:t>mono/poly</a:t>
                      </a:r>
                      <a:endParaRPr sz="1000">
                        <a:latin typeface="Calibri"/>
                        <a:cs typeface="Calibri"/>
                      </a:endParaRPr>
                    </a:p>
                  </a:txBody>
                  <a:tcPr marL="0" marR="0" marT="541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r h="705352">
                <a:tc>
                  <a:txBody>
                    <a:bodyPr/>
                    <a:lstStyle/>
                    <a:p>
                      <a:pPr marL="222250" marR="87630" indent="-152400">
                        <a:lnSpc>
                          <a:spcPct val="117300"/>
                        </a:lnSpc>
                        <a:spcBef>
                          <a:spcPts val="1085"/>
                        </a:spcBef>
                      </a:pPr>
                      <a:r>
                        <a:rPr sz="1000" spc="-10" dirty="0">
                          <a:latin typeface="Calibri"/>
                          <a:cs typeface="Calibri"/>
                        </a:rPr>
                        <a:t>Presumptive </a:t>
                      </a:r>
                      <a:r>
                        <a:rPr sz="1000" dirty="0">
                          <a:latin typeface="Calibri"/>
                          <a:cs typeface="Calibri"/>
                        </a:rPr>
                        <a:t>XDR</a:t>
                      </a:r>
                      <a:r>
                        <a:rPr sz="1000" spc="-25" dirty="0">
                          <a:latin typeface="Calibri"/>
                          <a:cs typeface="Calibri"/>
                        </a:rPr>
                        <a:t> TB</a:t>
                      </a:r>
                      <a:endParaRPr sz="1000">
                        <a:latin typeface="Calibri"/>
                        <a:cs typeface="Calibri"/>
                      </a:endParaRPr>
                    </a:p>
                  </a:txBody>
                  <a:tcPr marL="0" marR="0" marT="12495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1295" indent="-156210">
                        <a:lnSpc>
                          <a:spcPct val="100000"/>
                        </a:lnSpc>
                        <a:spcBef>
                          <a:spcPts val="844"/>
                        </a:spcBef>
                        <a:buFont typeface="Wingdings"/>
                        <a:buChar char=""/>
                        <a:tabLst>
                          <a:tab pos="201295" algn="l"/>
                        </a:tabLst>
                      </a:pPr>
                      <a:r>
                        <a:rPr sz="1000" dirty="0">
                          <a:latin typeface="Calibri"/>
                          <a:cs typeface="Calibri"/>
                        </a:rPr>
                        <a:t>MDR/RR</a:t>
                      </a:r>
                      <a:r>
                        <a:rPr sz="1000" spc="-25" dirty="0">
                          <a:latin typeface="Calibri"/>
                          <a:cs typeface="Calibri"/>
                        </a:rPr>
                        <a:t> </a:t>
                      </a:r>
                      <a:r>
                        <a:rPr sz="1000" dirty="0">
                          <a:latin typeface="Calibri"/>
                          <a:cs typeface="Calibri"/>
                        </a:rPr>
                        <a:t>TB</a:t>
                      </a:r>
                      <a:r>
                        <a:rPr sz="1000" spc="-10" dirty="0">
                          <a:latin typeface="Calibri"/>
                          <a:cs typeface="Calibri"/>
                        </a:rPr>
                        <a:t> </a:t>
                      </a:r>
                      <a:r>
                        <a:rPr sz="1000" dirty="0">
                          <a:latin typeface="Calibri"/>
                          <a:cs typeface="Calibri"/>
                        </a:rPr>
                        <a:t>at</a:t>
                      </a:r>
                      <a:r>
                        <a:rPr sz="1000" spc="-25" dirty="0">
                          <a:latin typeface="Calibri"/>
                          <a:cs typeface="Calibri"/>
                        </a:rPr>
                        <a:t> </a:t>
                      </a:r>
                      <a:r>
                        <a:rPr sz="1000" spc="-10" dirty="0">
                          <a:latin typeface="Calibri"/>
                          <a:cs typeface="Calibri"/>
                        </a:rPr>
                        <a:t>Diagnosis</a:t>
                      </a:r>
                      <a:endParaRPr sz="1000" dirty="0">
                        <a:latin typeface="Calibri"/>
                        <a:cs typeface="Calibri"/>
                      </a:endParaRPr>
                    </a:p>
                    <a:p>
                      <a:pPr marL="201295" indent="-156210">
                        <a:lnSpc>
                          <a:spcPct val="100000"/>
                        </a:lnSpc>
                        <a:spcBef>
                          <a:spcPts val="25"/>
                        </a:spcBef>
                        <a:buFont typeface="Wingdings"/>
                        <a:buChar char=""/>
                        <a:tabLst>
                          <a:tab pos="201295" algn="l"/>
                        </a:tabLst>
                      </a:pPr>
                      <a:r>
                        <a:rPr sz="1000" dirty="0">
                          <a:latin typeface="Calibri"/>
                          <a:cs typeface="Calibri"/>
                        </a:rPr>
                        <a:t>Failure</a:t>
                      </a:r>
                      <a:r>
                        <a:rPr sz="1000" spc="-5" dirty="0">
                          <a:latin typeface="Calibri"/>
                          <a:cs typeface="Calibri"/>
                        </a:rPr>
                        <a:t> </a:t>
                      </a:r>
                      <a:r>
                        <a:rPr sz="1000" dirty="0">
                          <a:latin typeface="Calibri"/>
                          <a:cs typeface="Calibri"/>
                        </a:rPr>
                        <a:t>of</a:t>
                      </a:r>
                      <a:r>
                        <a:rPr sz="1000" spc="-5" dirty="0">
                          <a:latin typeface="Calibri"/>
                          <a:cs typeface="Calibri"/>
                        </a:rPr>
                        <a:t> </a:t>
                      </a:r>
                      <a:r>
                        <a:rPr sz="1000" spc="-10" dirty="0">
                          <a:latin typeface="Calibri"/>
                          <a:cs typeface="Calibri"/>
                        </a:rPr>
                        <a:t>MDR/RR-</a:t>
                      </a:r>
                      <a:r>
                        <a:rPr sz="1000" dirty="0">
                          <a:latin typeface="Calibri"/>
                          <a:cs typeface="Calibri"/>
                        </a:rPr>
                        <a:t>TB</a:t>
                      </a:r>
                      <a:r>
                        <a:rPr sz="1000" spc="10" dirty="0">
                          <a:latin typeface="Calibri"/>
                          <a:cs typeface="Calibri"/>
                        </a:rPr>
                        <a:t> </a:t>
                      </a:r>
                      <a:r>
                        <a:rPr sz="1000" spc="-10" dirty="0">
                          <a:latin typeface="Calibri"/>
                          <a:cs typeface="Calibri"/>
                        </a:rPr>
                        <a:t>regimen</a:t>
                      </a:r>
                      <a:endParaRPr sz="1000" dirty="0">
                        <a:latin typeface="Calibri"/>
                        <a:cs typeface="Calibri"/>
                      </a:endParaRPr>
                    </a:p>
                    <a:p>
                      <a:pPr marL="201295" indent="-156210">
                        <a:lnSpc>
                          <a:spcPct val="100000"/>
                        </a:lnSpc>
                        <a:spcBef>
                          <a:spcPts val="25"/>
                        </a:spcBef>
                        <a:buFont typeface="Wingdings"/>
                        <a:buChar char=""/>
                        <a:tabLst>
                          <a:tab pos="201295" algn="l"/>
                        </a:tabLst>
                      </a:pPr>
                      <a:r>
                        <a:rPr sz="1000" dirty="0">
                          <a:latin typeface="Calibri"/>
                          <a:cs typeface="Calibri"/>
                        </a:rPr>
                        <a:t>Recurrent</a:t>
                      </a:r>
                      <a:r>
                        <a:rPr sz="1000" spc="-15" dirty="0">
                          <a:latin typeface="Calibri"/>
                          <a:cs typeface="Calibri"/>
                        </a:rPr>
                        <a:t> </a:t>
                      </a:r>
                      <a:r>
                        <a:rPr sz="1000" dirty="0">
                          <a:latin typeface="Calibri"/>
                          <a:cs typeface="Calibri"/>
                        </a:rPr>
                        <a:t>of</a:t>
                      </a:r>
                      <a:r>
                        <a:rPr sz="1000" spc="-10" dirty="0">
                          <a:latin typeface="Calibri"/>
                          <a:cs typeface="Calibri"/>
                        </a:rPr>
                        <a:t> MDR/RR-</a:t>
                      </a:r>
                      <a:r>
                        <a:rPr sz="1000" dirty="0">
                          <a:latin typeface="Calibri"/>
                          <a:cs typeface="Calibri"/>
                        </a:rPr>
                        <a:t>TB</a:t>
                      </a:r>
                      <a:r>
                        <a:rPr sz="1000" spc="-5" dirty="0">
                          <a:latin typeface="Calibri"/>
                          <a:cs typeface="Calibri"/>
                        </a:rPr>
                        <a:t> </a:t>
                      </a:r>
                      <a:r>
                        <a:rPr sz="1000" spc="-10" dirty="0">
                          <a:latin typeface="Calibri"/>
                          <a:cs typeface="Calibri"/>
                        </a:rPr>
                        <a:t>regimen</a:t>
                      </a:r>
                      <a:endParaRPr sz="1000" dirty="0">
                        <a:latin typeface="Calibri"/>
                        <a:cs typeface="Calibri"/>
                      </a:endParaRPr>
                    </a:p>
                  </a:txBody>
                  <a:tcPr marL="0" marR="0" marT="9731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9" name="object 9"/>
          <p:cNvSpPr/>
          <p:nvPr/>
        </p:nvSpPr>
        <p:spPr>
          <a:xfrm>
            <a:off x="7898428" y="3588110"/>
            <a:ext cx="123225" cy="142803"/>
          </a:xfrm>
          <a:custGeom>
            <a:avLst/>
            <a:gdLst/>
            <a:ahLst/>
            <a:cxnLst/>
            <a:rect l="l" t="t" r="r" b="b"/>
            <a:pathLst>
              <a:path w="135890" h="157479">
                <a:moveTo>
                  <a:pt x="135635" y="0"/>
                </a:moveTo>
                <a:lnTo>
                  <a:pt x="0" y="0"/>
                </a:lnTo>
                <a:lnTo>
                  <a:pt x="0" y="157276"/>
                </a:lnTo>
                <a:lnTo>
                  <a:pt x="135635" y="157276"/>
                </a:lnTo>
                <a:lnTo>
                  <a:pt x="135635" y="0"/>
                </a:lnTo>
                <a:close/>
              </a:path>
            </a:pathLst>
          </a:custGeom>
          <a:solidFill>
            <a:srgbClr val="FFFF00"/>
          </a:solidFill>
        </p:spPr>
        <p:txBody>
          <a:bodyPr wrap="square" lIns="0" tIns="0" rIns="0" bIns="0" rtlCol="0"/>
          <a:lstStyle/>
          <a:p>
            <a:endParaRPr sz="1632"/>
          </a:p>
        </p:txBody>
      </p:sp>
      <p:sp>
        <p:nvSpPr>
          <p:cNvPr id="10" name="object 10"/>
          <p:cNvSpPr/>
          <p:nvPr/>
        </p:nvSpPr>
        <p:spPr>
          <a:xfrm>
            <a:off x="8127833" y="3575672"/>
            <a:ext cx="124377" cy="155471"/>
          </a:xfrm>
          <a:custGeom>
            <a:avLst/>
            <a:gdLst/>
            <a:ahLst/>
            <a:cxnLst/>
            <a:rect l="l" t="t" r="r" b="b"/>
            <a:pathLst>
              <a:path w="137159" h="171450">
                <a:moveTo>
                  <a:pt x="137159" y="0"/>
                </a:moveTo>
                <a:lnTo>
                  <a:pt x="0" y="0"/>
                </a:lnTo>
                <a:lnTo>
                  <a:pt x="0" y="170992"/>
                </a:lnTo>
                <a:lnTo>
                  <a:pt x="137159" y="170992"/>
                </a:lnTo>
                <a:lnTo>
                  <a:pt x="137159" y="0"/>
                </a:lnTo>
                <a:close/>
              </a:path>
            </a:pathLst>
          </a:custGeom>
          <a:solidFill>
            <a:srgbClr val="FFFF00"/>
          </a:solidFill>
        </p:spPr>
        <p:txBody>
          <a:bodyPr wrap="square" lIns="0" tIns="0" rIns="0" bIns="0" rtlCol="0"/>
          <a:lstStyle/>
          <a:p>
            <a:endParaRPr sz="1632"/>
          </a:p>
        </p:txBody>
      </p:sp>
      <p:sp>
        <p:nvSpPr>
          <p:cNvPr id="11" name="object 11"/>
          <p:cNvSpPr/>
          <p:nvPr/>
        </p:nvSpPr>
        <p:spPr>
          <a:xfrm>
            <a:off x="8358621" y="3346266"/>
            <a:ext cx="124953" cy="384647"/>
          </a:xfrm>
          <a:custGeom>
            <a:avLst/>
            <a:gdLst/>
            <a:ahLst/>
            <a:cxnLst/>
            <a:rect l="l" t="t" r="r" b="b"/>
            <a:pathLst>
              <a:path w="137795" h="424179">
                <a:moveTo>
                  <a:pt x="137464" y="0"/>
                </a:moveTo>
                <a:lnTo>
                  <a:pt x="0" y="0"/>
                </a:lnTo>
                <a:lnTo>
                  <a:pt x="0" y="423976"/>
                </a:lnTo>
                <a:lnTo>
                  <a:pt x="137464" y="423976"/>
                </a:lnTo>
                <a:lnTo>
                  <a:pt x="137464" y="0"/>
                </a:lnTo>
                <a:close/>
              </a:path>
            </a:pathLst>
          </a:custGeom>
          <a:solidFill>
            <a:srgbClr val="FFFF00"/>
          </a:solidFill>
        </p:spPr>
        <p:txBody>
          <a:bodyPr wrap="square" lIns="0" tIns="0" rIns="0" bIns="0" rtlCol="0"/>
          <a:lstStyle/>
          <a:p>
            <a:endParaRPr sz="1632"/>
          </a:p>
        </p:txBody>
      </p:sp>
      <p:graphicFrame>
        <p:nvGraphicFramePr>
          <p:cNvPr id="12" name="object 12"/>
          <p:cNvGraphicFramePr>
            <a:graphicFrameLocks noGrp="1"/>
          </p:cNvGraphicFramePr>
          <p:nvPr/>
        </p:nvGraphicFramePr>
        <p:xfrm>
          <a:off x="5070698" y="3013259"/>
          <a:ext cx="5279094" cy="1214978"/>
        </p:xfrm>
        <a:graphic>
          <a:graphicData uri="http://schemas.openxmlformats.org/drawingml/2006/table">
            <a:tbl>
              <a:tblPr firstRow="1" bandRow="1">
                <a:tableStyleId>{2D5ABB26-0587-4C30-8999-92F81FD0307C}</a:tableStyleId>
              </a:tblPr>
              <a:tblGrid>
                <a:gridCol w="229175">
                  <a:extLst>
                    <a:ext uri="{9D8B030D-6E8A-4147-A177-3AD203B41FA5}">
                      <a16:colId xmlns:a16="http://schemas.microsoft.com/office/drawing/2014/main" val="20000"/>
                    </a:ext>
                  </a:extLst>
                </a:gridCol>
                <a:gridCol w="230327">
                  <a:extLst>
                    <a:ext uri="{9D8B030D-6E8A-4147-A177-3AD203B41FA5}">
                      <a16:colId xmlns:a16="http://schemas.microsoft.com/office/drawing/2014/main" val="20001"/>
                    </a:ext>
                  </a:extLst>
                </a:gridCol>
                <a:gridCol w="230327">
                  <a:extLst>
                    <a:ext uri="{9D8B030D-6E8A-4147-A177-3AD203B41FA5}">
                      <a16:colId xmlns:a16="http://schemas.microsoft.com/office/drawing/2014/main" val="20002"/>
                    </a:ext>
                  </a:extLst>
                </a:gridCol>
                <a:gridCol w="229175">
                  <a:extLst>
                    <a:ext uri="{9D8B030D-6E8A-4147-A177-3AD203B41FA5}">
                      <a16:colId xmlns:a16="http://schemas.microsoft.com/office/drawing/2014/main" val="20003"/>
                    </a:ext>
                  </a:extLst>
                </a:gridCol>
                <a:gridCol w="230327">
                  <a:extLst>
                    <a:ext uri="{9D8B030D-6E8A-4147-A177-3AD203B41FA5}">
                      <a16:colId xmlns:a16="http://schemas.microsoft.com/office/drawing/2014/main" val="20004"/>
                    </a:ext>
                  </a:extLst>
                </a:gridCol>
                <a:gridCol w="230327">
                  <a:extLst>
                    <a:ext uri="{9D8B030D-6E8A-4147-A177-3AD203B41FA5}">
                      <a16:colId xmlns:a16="http://schemas.microsoft.com/office/drawing/2014/main" val="20005"/>
                    </a:ext>
                  </a:extLst>
                </a:gridCol>
                <a:gridCol w="228600">
                  <a:extLst>
                    <a:ext uri="{9D8B030D-6E8A-4147-A177-3AD203B41FA5}">
                      <a16:colId xmlns:a16="http://schemas.microsoft.com/office/drawing/2014/main" val="20006"/>
                    </a:ext>
                  </a:extLst>
                </a:gridCol>
                <a:gridCol w="229751">
                  <a:extLst>
                    <a:ext uri="{9D8B030D-6E8A-4147-A177-3AD203B41FA5}">
                      <a16:colId xmlns:a16="http://schemas.microsoft.com/office/drawing/2014/main" val="20007"/>
                    </a:ext>
                  </a:extLst>
                </a:gridCol>
                <a:gridCol w="229751">
                  <a:extLst>
                    <a:ext uri="{9D8B030D-6E8A-4147-A177-3AD203B41FA5}">
                      <a16:colId xmlns:a16="http://schemas.microsoft.com/office/drawing/2014/main" val="20008"/>
                    </a:ext>
                  </a:extLst>
                </a:gridCol>
                <a:gridCol w="228599">
                  <a:extLst>
                    <a:ext uri="{9D8B030D-6E8A-4147-A177-3AD203B41FA5}">
                      <a16:colId xmlns:a16="http://schemas.microsoft.com/office/drawing/2014/main" val="20009"/>
                    </a:ext>
                  </a:extLst>
                </a:gridCol>
                <a:gridCol w="229751">
                  <a:extLst>
                    <a:ext uri="{9D8B030D-6E8A-4147-A177-3AD203B41FA5}">
                      <a16:colId xmlns:a16="http://schemas.microsoft.com/office/drawing/2014/main" val="20010"/>
                    </a:ext>
                  </a:extLst>
                </a:gridCol>
                <a:gridCol w="228599">
                  <a:extLst>
                    <a:ext uri="{9D8B030D-6E8A-4147-A177-3AD203B41FA5}">
                      <a16:colId xmlns:a16="http://schemas.microsoft.com/office/drawing/2014/main" val="20011"/>
                    </a:ext>
                  </a:extLst>
                </a:gridCol>
                <a:gridCol w="229752">
                  <a:extLst>
                    <a:ext uri="{9D8B030D-6E8A-4147-A177-3AD203B41FA5}">
                      <a16:colId xmlns:a16="http://schemas.microsoft.com/office/drawing/2014/main" val="20012"/>
                    </a:ext>
                  </a:extLst>
                </a:gridCol>
                <a:gridCol w="229751">
                  <a:extLst>
                    <a:ext uri="{9D8B030D-6E8A-4147-A177-3AD203B41FA5}">
                      <a16:colId xmlns:a16="http://schemas.microsoft.com/office/drawing/2014/main" val="20013"/>
                    </a:ext>
                  </a:extLst>
                </a:gridCol>
                <a:gridCol w="230327">
                  <a:extLst>
                    <a:ext uri="{9D8B030D-6E8A-4147-A177-3AD203B41FA5}">
                      <a16:colId xmlns:a16="http://schemas.microsoft.com/office/drawing/2014/main" val="20014"/>
                    </a:ext>
                  </a:extLst>
                </a:gridCol>
                <a:gridCol w="228600">
                  <a:extLst>
                    <a:ext uri="{9D8B030D-6E8A-4147-A177-3AD203B41FA5}">
                      <a16:colId xmlns:a16="http://schemas.microsoft.com/office/drawing/2014/main" val="20015"/>
                    </a:ext>
                  </a:extLst>
                </a:gridCol>
                <a:gridCol w="229751">
                  <a:extLst>
                    <a:ext uri="{9D8B030D-6E8A-4147-A177-3AD203B41FA5}">
                      <a16:colId xmlns:a16="http://schemas.microsoft.com/office/drawing/2014/main" val="20016"/>
                    </a:ext>
                  </a:extLst>
                </a:gridCol>
                <a:gridCol w="229751">
                  <a:extLst>
                    <a:ext uri="{9D8B030D-6E8A-4147-A177-3AD203B41FA5}">
                      <a16:colId xmlns:a16="http://schemas.microsoft.com/office/drawing/2014/main" val="20017"/>
                    </a:ext>
                  </a:extLst>
                </a:gridCol>
                <a:gridCol w="228600">
                  <a:extLst>
                    <a:ext uri="{9D8B030D-6E8A-4147-A177-3AD203B41FA5}">
                      <a16:colId xmlns:a16="http://schemas.microsoft.com/office/drawing/2014/main" val="20018"/>
                    </a:ext>
                  </a:extLst>
                </a:gridCol>
                <a:gridCol w="229751">
                  <a:extLst>
                    <a:ext uri="{9D8B030D-6E8A-4147-A177-3AD203B41FA5}">
                      <a16:colId xmlns:a16="http://schemas.microsoft.com/office/drawing/2014/main" val="20019"/>
                    </a:ext>
                  </a:extLst>
                </a:gridCol>
                <a:gridCol w="229751">
                  <a:extLst>
                    <a:ext uri="{9D8B030D-6E8A-4147-A177-3AD203B41FA5}">
                      <a16:colId xmlns:a16="http://schemas.microsoft.com/office/drawing/2014/main" val="20020"/>
                    </a:ext>
                  </a:extLst>
                </a:gridCol>
                <a:gridCol w="228600">
                  <a:extLst>
                    <a:ext uri="{9D8B030D-6E8A-4147-A177-3AD203B41FA5}">
                      <a16:colId xmlns:a16="http://schemas.microsoft.com/office/drawing/2014/main" val="20021"/>
                    </a:ext>
                  </a:extLst>
                </a:gridCol>
                <a:gridCol w="229751">
                  <a:extLst>
                    <a:ext uri="{9D8B030D-6E8A-4147-A177-3AD203B41FA5}">
                      <a16:colId xmlns:a16="http://schemas.microsoft.com/office/drawing/2014/main" val="20022"/>
                    </a:ext>
                  </a:extLst>
                </a:gridCol>
              </a:tblGrid>
              <a:tr h="160078">
                <a:tc gridSpan="14">
                  <a:txBody>
                    <a:bodyPr/>
                    <a:lstStyle/>
                    <a:p>
                      <a:pPr marL="68580">
                        <a:lnSpc>
                          <a:spcPts val="1290"/>
                        </a:lnSpc>
                      </a:pPr>
                      <a:r>
                        <a:rPr sz="1000" dirty="0">
                          <a:latin typeface="Calibri"/>
                          <a:cs typeface="Calibri"/>
                        </a:rPr>
                        <a:t>Drug</a:t>
                      </a:r>
                      <a:r>
                        <a:rPr sz="1000" spc="-15" dirty="0">
                          <a:latin typeface="Calibri"/>
                          <a:cs typeface="Calibri"/>
                        </a:rPr>
                        <a:t> </a:t>
                      </a:r>
                      <a:r>
                        <a:rPr sz="1000" dirty="0">
                          <a:latin typeface="Calibri"/>
                          <a:cs typeface="Calibri"/>
                        </a:rPr>
                        <a:t>Susceptibility</a:t>
                      </a:r>
                      <a:r>
                        <a:rPr sz="1000" spc="-5" dirty="0">
                          <a:latin typeface="Calibri"/>
                          <a:cs typeface="Calibri"/>
                        </a:rPr>
                        <a:t> </a:t>
                      </a:r>
                      <a:r>
                        <a:rPr sz="1000" dirty="0">
                          <a:latin typeface="Calibri"/>
                          <a:cs typeface="Calibri"/>
                        </a:rPr>
                        <a:t>Test</a:t>
                      </a:r>
                      <a:r>
                        <a:rPr sz="1000" spc="-15" dirty="0">
                          <a:latin typeface="Calibri"/>
                          <a:cs typeface="Calibri"/>
                        </a:rPr>
                        <a:t> </a:t>
                      </a:r>
                      <a:r>
                        <a:rPr sz="1000" dirty="0">
                          <a:latin typeface="Calibri"/>
                          <a:cs typeface="Calibri"/>
                        </a:rPr>
                        <a:t>(DST)</a:t>
                      </a:r>
                      <a:r>
                        <a:rPr sz="1000" spc="-10" dirty="0">
                          <a:latin typeface="Calibri"/>
                          <a:cs typeface="Calibri"/>
                        </a:rPr>
                        <a:t> </a:t>
                      </a:r>
                      <a:r>
                        <a:rPr sz="1000" dirty="0">
                          <a:latin typeface="Calibri"/>
                          <a:cs typeface="Calibri"/>
                        </a:rPr>
                        <a:t>results</a:t>
                      </a:r>
                      <a:r>
                        <a:rPr sz="1000" spc="5" dirty="0">
                          <a:latin typeface="Calibri"/>
                          <a:cs typeface="Calibri"/>
                        </a:rPr>
                        <a:t> </a:t>
                      </a:r>
                      <a:r>
                        <a:rPr sz="1000" dirty="0">
                          <a:latin typeface="Calibri"/>
                          <a:cs typeface="Calibri"/>
                        </a:rPr>
                        <a:t>at</a:t>
                      </a:r>
                      <a:r>
                        <a:rPr sz="1000" spc="-20" dirty="0">
                          <a:latin typeface="Calibri"/>
                          <a:cs typeface="Calibri"/>
                        </a:rPr>
                        <a:t> </a:t>
                      </a:r>
                      <a:r>
                        <a:rPr sz="1000" spc="-10" dirty="0">
                          <a:latin typeface="Calibri"/>
                          <a:cs typeface="Calibri"/>
                        </a:rPr>
                        <a:t>Diagnosis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9">
                  <a:txBody>
                    <a:bodyPr/>
                    <a:lstStyle/>
                    <a:p>
                      <a:pPr marL="66675">
                        <a:lnSpc>
                          <a:spcPts val="1290"/>
                        </a:lnSpc>
                      </a:pPr>
                      <a:r>
                        <a:rPr sz="1000" dirty="0">
                          <a:latin typeface="Calibri"/>
                          <a:cs typeface="Calibri"/>
                        </a:rPr>
                        <a:t>Spec.</a:t>
                      </a:r>
                      <a:r>
                        <a:rPr sz="1000" spc="5" dirty="0">
                          <a:latin typeface="Calibri"/>
                          <a:cs typeface="Calibri"/>
                        </a:rPr>
                        <a:t> </a:t>
                      </a:r>
                      <a:r>
                        <a:rPr sz="1000" dirty="0">
                          <a:latin typeface="Calibri"/>
                          <a:cs typeface="Calibri"/>
                        </a:rPr>
                        <a:t>coll.</a:t>
                      </a:r>
                      <a:r>
                        <a:rPr sz="1000" spc="-5" dirty="0">
                          <a:latin typeface="Calibri"/>
                          <a:cs typeface="Calibri"/>
                        </a:rPr>
                        <a:t> </a:t>
                      </a:r>
                      <a:r>
                        <a:rPr sz="1000" spc="-10" dirty="0">
                          <a:latin typeface="Calibri"/>
                          <a:cs typeface="Calibri"/>
                        </a:rPr>
                        <a:t>Date:</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56817">
                <a:tc>
                  <a:txBody>
                    <a:bodyPr/>
                    <a:lstStyle/>
                    <a:p>
                      <a:pPr marL="2540">
                        <a:lnSpc>
                          <a:spcPct val="100000"/>
                        </a:lnSpc>
                        <a:spcBef>
                          <a:spcPts val="505"/>
                        </a:spcBef>
                      </a:pPr>
                      <a:r>
                        <a:rPr sz="800" spc="-50" dirty="0">
                          <a:latin typeface="Arial MT"/>
                          <a:cs typeface="Arial MT"/>
                        </a:rPr>
                        <a:t>R</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dirty="0">
                          <a:latin typeface="Arial MT"/>
                          <a:cs typeface="Arial MT"/>
                        </a:rPr>
                        <a:t>H</a:t>
                      </a:r>
                      <a:r>
                        <a:rPr sz="800" spc="-10" dirty="0">
                          <a:latin typeface="Arial MT"/>
                          <a:cs typeface="Arial MT"/>
                        </a:rPr>
                        <a:t> (inhA)</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dirty="0">
                          <a:latin typeface="Arial MT"/>
                          <a:cs typeface="Arial MT"/>
                        </a:rPr>
                        <a:t>H</a:t>
                      </a:r>
                      <a:r>
                        <a:rPr sz="800" spc="-10" dirty="0">
                          <a:latin typeface="Arial MT"/>
                          <a:cs typeface="Arial MT"/>
                        </a:rPr>
                        <a:t> (katG)</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50" dirty="0">
                          <a:latin typeface="Arial MT"/>
                          <a:cs typeface="Arial MT"/>
                        </a:rPr>
                        <a:t>S</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spc="-50" dirty="0">
                          <a:latin typeface="Arial MT"/>
                          <a:cs typeface="Arial MT"/>
                        </a:rPr>
                        <a:t>E</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50" dirty="0">
                          <a:latin typeface="Arial MT"/>
                          <a:cs typeface="Arial MT"/>
                        </a:rPr>
                        <a:t>Z</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Km</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spc="-25" dirty="0">
                          <a:latin typeface="Arial MT"/>
                          <a:cs typeface="Arial MT"/>
                        </a:rPr>
                        <a:t>Cm</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Am</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Lfx</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0"/>
                        </a:spcBef>
                      </a:pPr>
                      <a:r>
                        <a:rPr sz="800" dirty="0">
                          <a:latin typeface="Arial MT"/>
                          <a:cs typeface="Arial MT"/>
                        </a:rPr>
                        <a:t>Mfx</a:t>
                      </a:r>
                      <a:r>
                        <a:rPr sz="800" spc="240" dirty="0">
                          <a:latin typeface="Arial MT"/>
                          <a:cs typeface="Arial MT"/>
                        </a:rPr>
                        <a:t> </a:t>
                      </a:r>
                      <a:r>
                        <a:rPr sz="800" spc="-10" dirty="0">
                          <a:latin typeface="Arial MT"/>
                          <a:cs typeface="Arial MT"/>
                        </a:rPr>
                        <a:t>(1.0)</a:t>
                      </a:r>
                      <a:endParaRPr sz="800">
                        <a:latin typeface="Arial MT"/>
                        <a:cs typeface="Arial MT"/>
                      </a:endParaRPr>
                    </a:p>
                  </a:txBody>
                  <a:tcPr marL="0" marR="0" marT="57582"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dirty="0">
                          <a:latin typeface="Arial MT"/>
                          <a:cs typeface="Arial MT"/>
                        </a:rPr>
                        <a:t>Mfx</a:t>
                      </a:r>
                      <a:r>
                        <a:rPr sz="800" spc="240" dirty="0">
                          <a:latin typeface="Arial MT"/>
                          <a:cs typeface="Arial MT"/>
                        </a:rPr>
                        <a:t> </a:t>
                      </a:r>
                      <a:r>
                        <a:rPr sz="800" spc="-10" dirty="0">
                          <a:latin typeface="Arial MT"/>
                          <a:cs typeface="Arial MT"/>
                        </a:rPr>
                        <a:t>(2.0)</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spc="-25" dirty="0">
                          <a:latin typeface="Arial MT"/>
                          <a:cs typeface="Arial MT"/>
                        </a:rPr>
                        <a:t>FQ</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SLI</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5"/>
                        </a:spcBef>
                      </a:pPr>
                      <a:r>
                        <a:rPr sz="800" dirty="0">
                          <a:latin typeface="Arial MT"/>
                          <a:cs typeface="Arial MT"/>
                        </a:rPr>
                        <a:t>SLI</a:t>
                      </a:r>
                      <a:r>
                        <a:rPr sz="800" spc="-10" dirty="0">
                          <a:latin typeface="Arial MT"/>
                          <a:cs typeface="Arial MT"/>
                        </a:rPr>
                        <a:t> (eis)</a:t>
                      </a:r>
                      <a:endParaRPr sz="800">
                        <a:latin typeface="Arial MT"/>
                        <a:cs typeface="Arial MT"/>
                      </a:endParaRPr>
                    </a:p>
                  </a:txBody>
                  <a:tcPr marL="0" marR="0" marT="5700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Eto</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spc="-25" dirty="0">
                          <a:latin typeface="Arial MT"/>
                          <a:cs typeface="Arial MT"/>
                        </a:rPr>
                        <a:t>PAS</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Lzd</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Cfz</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spc="-25" dirty="0">
                          <a:latin typeface="Arial MT"/>
                          <a:cs typeface="Arial MT"/>
                        </a:rPr>
                        <a:t>Clr</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Azi</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490"/>
                        </a:spcBef>
                      </a:pPr>
                      <a:r>
                        <a:rPr sz="800" spc="-25" dirty="0">
                          <a:latin typeface="Arial MT"/>
                          <a:cs typeface="Arial MT"/>
                        </a:rPr>
                        <a:t>Bdq</a:t>
                      </a:r>
                      <a:endParaRPr sz="800">
                        <a:latin typeface="Arial MT"/>
                        <a:cs typeface="Arial MT"/>
                      </a:endParaRPr>
                    </a:p>
                  </a:txBody>
                  <a:tcPr marL="0" marR="0" marT="56430"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nSpc>
                          <a:spcPct val="100000"/>
                        </a:lnSpc>
                        <a:spcBef>
                          <a:spcPts val="505"/>
                        </a:spcBef>
                      </a:pPr>
                      <a:r>
                        <a:rPr sz="800" spc="-25" dirty="0">
                          <a:latin typeface="Arial MT"/>
                          <a:cs typeface="Arial MT"/>
                        </a:rPr>
                        <a:t>Dlm</a:t>
                      </a:r>
                      <a:endParaRPr sz="800">
                        <a:latin typeface="Arial MT"/>
                        <a:cs typeface="Arial MT"/>
                      </a:endParaRPr>
                    </a:p>
                  </a:txBody>
                  <a:tcPr marL="0" marR="0" marT="58158"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88485">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09598">
                <a:tc gridSpan="5">
                  <a:txBody>
                    <a:bodyPr/>
                    <a:lstStyle/>
                    <a:p>
                      <a:pPr marL="68580">
                        <a:lnSpc>
                          <a:spcPts val="1290"/>
                        </a:lnSpc>
                      </a:pPr>
                      <a:r>
                        <a:rPr sz="1000" dirty="0">
                          <a:latin typeface="Calibri"/>
                          <a:cs typeface="Calibri"/>
                        </a:rPr>
                        <a:t>Name</a:t>
                      </a:r>
                      <a:r>
                        <a:rPr sz="1000" spc="-15" dirty="0">
                          <a:latin typeface="Calibri"/>
                          <a:cs typeface="Calibri"/>
                        </a:rPr>
                        <a:t> </a:t>
                      </a:r>
                      <a:r>
                        <a:rPr sz="1000" dirty="0">
                          <a:latin typeface="Calibri"/>
                          <a:cs typeface="Calibri"/>
                        </a:rPr>
                        <a:t>of</a:t>
                      </a:r>
                      <a:r>
                        <a:rPr sz="1000" spc="-10" dirty="0">
                          <a:latin typeface="Calibri"/>
                          <a:cs typeface="Calibri"/>
                        </a:rPr>
                        <a:t> </a:t>
                      </a:r>
                      <a:r>
                        <a:rPr sz="1000" dirty="0">
                          <a:latin typeface="Calibri"/>
                          <a:cs typeface="Calibri"/>
                        </a:rPr>
                        <a:t>the </a:t>
                      </a:r>
                      <a:r>
                        <a:rPr sz="1000" spc="-25" dirty="0">
                          <a:latin typeface="Calibri"/>
                          <a:cs typeface="Calibri"/>
                        </a:rPr>
                        <a:t>lab</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9">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L="66675">
                        <a:lnSpc>
                          <a:spcPts val="1290"/>
                        </a:lnSpc>
                      </a:pPr>
                      <a:r>
                        <a:rPr sz="1000" dirty="0">
                          <a:latin typeface="Calibri"/>
                          <a:cs typeface="Calibri"/>
                        </a:rPr>
                        <a:t>Result</a:t>
                      </a:r>
                      <a:r>
                        <a:rPr sz="1000" spc="-15" dirty="0">
                          <a:latin typeface="Calibri"/>
                          <a:cs typeface="Calibri"/>
                        </a:rPr>
                        <a:t> </a:t>
                      </a:r>
                      <a:r>
                        <a:rPr sz="1000" dirty="0">
                          <a:latin typeface="Calibri"/>
                          <a:cs typeface="Calibri"/>
                        </a:rPr>
                        <a:t>report</a:t>
                      </a:r>
                      <a:r>
                        <a:rPr sz="1000" spc="-30" dirty="0">
                          <a:latin typeface="Calibri"/>
                          <a:cs typeface="Calibri"/>
                        </a:rPr>
                        <a:t> </a:t>
                      </a:r>
                      <a:r>
                        <a:rPr sz="1000" spc="-20" dirty="0">
                          <a:latin typeface="Calibri"/>
                          <a:cs typeface="Calibri"/>
                        </a:rPr>
                        <a:t>date</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
        <p:nvSpPr>
          <p:cNvPr id="13" name="object 13"/>
          <p:cNvSpPr txBox="1"/>
          <p:nvPr/>
        </p:nvSpPr>
        <p:spPr>
          <a:xfrm>
            <a:off x="5124132" y="4216719"/>
            <a:ext cx="4669889" cy="150638"/>
          </a:xfrm>
          <a:prstGeom prst="rect">
            <a:avLst/>
          </a:prstGeom>
        </p:spPr>
        <p:txBody>
          <a:bodyPr vert="horz" wrap="square" lIns="0" tIns="10941" rIns="0" bIns="0" rtlCol="0">
            <a:spAutoFit/>
          </a:bodyPr>
          <a:lstStyle/>
          <a:p>
            <a:pPr marL="11516">
              <a:spcBef>
                <a:spcPts val="86"/>
              </a:spcBef>
            </a:pPr>
            <a:r>
              <a:rPr sz="907" i="1" dirty="0">
                <a:latin typeface="Arial"/>
                <a:cs typeface="Arial"/>
              </a:rPr>
              <a:t>R:</a:t>
            </a:r>
            <a:r>
              <a:rPr sz="907" i="1" spc="-23" dirty="0">
                <a:latin typeface="Arial"/>
                <a:cs typeface="Arial"/>
              </a:rPr>
              <a:t> </a:t>
            </a:r>
            <a:r>
              <a:rPr sz="907" i="1" dirty="0">
                <a:latin typeface="Arial"/>
                <a:cs typeface="Arial"/>
              </a:rPr>
              <a:t>Resistant</a:t>
            </a:r>
            <a:r>
              <a:rPr sz="907" i="1" spc="-18" dirty="0">
                <a:latin typeface="Arial"/>
                <a:cs typeface="Arial"/>
              </a:rPr>
              <a:t> </a:t>
            </a:r>
            <a:r>
              <a:rPr sz="907" i="1" dirty="0">
                <a:latin typeface="Arial"/>
                <a:cs typeface="Arial"/>
              </a:rPr>
              <a:t>detected;</a:t>
            </a:r>
            <a:r>
              <a:rPr sz="907" i="1" spc="-9" dirty="0">
                <a:latin typeface="Arial"/>
                <a:cs typeface="Arial"/>
              </a:rPr>
              <a:t> </a:t>
            </a:r>
            <a:r>
              <a:rPr sz="907" i="1" dirty="0">
                <a:latin typeface="Arial"/>
                <a:cs typeface="Arial"/>
              </a:rPr>
              <a:t>S:</a:t>
            </a:r>
            <a:r>
              <a:rPr sz="907" i="1" spc="-14" dirty="0">
                <a:latin typeface="Arial"/>
                <a:cs typeface="Arial"/>
              </a:rPr>
              <a:t> </a:t>
            </a:r>
            <a:r>
              <a:rPr sz="907" i="1" dirty="0">
                <a:latin typeface="Arial"/>
                <a:cs typeface="Arial"/>
              </a:rPr>
              <a:t>Resistance</a:t>
            </a:r>
            <a:r>
              <a:rPr sz="907" i="1" spc="-9" dirty="0">
                <a:latin typeface="Arial"/>
                <a:cs typeface="Arial"/>
              </a:rPr>
              <a:t> </a:t>
            </a:r>
            <a:r>
              <a:rPr sz="907" i="1" dirty="0">
                <a:latin typeface="Arial"/>
                <a:cs typeface="Arial"/>
              </a:rPr>
              <a:t>not</a:t>
            </a:r>
            <a:r>
              <a:rPr sz="907" i="1" spc="-9" dirty="0">
                <a:latin typeface="Arial"/>
                <a:cs typeface="Arial"/>
              </a:rPr>
              <a:t> </a:t>
            </a:r>
            <a:r>
              <a:rPr sz="907" i="1" dirty="0">
                <a:latin typeface="Arial"/>
                <a:cs typeface="Arial"/>
              </a:rPr>
              <a:t>detected;</a:t>
            </a:r>
            <a:r>
              <a:rPr sz="907" i="1" spc="-18" dirty="0">
                <a:latin typeface="Arial"/>
                <a:cs typeface="Arial"/>
              </a:rPr>
              <a:t> </a:t>
            </a:r>
            <a:r>
              <a:rPr sz="907" i="1" dirty="0">
                <a:latin typeface="Arial"/>
                <a:cs typeface="Arial"/>
              </a:rPr>
              <a:t>C:</a:t>
            </a:r>
            <a:r>
              <a:rPr sz="907" i="1" spc="-5" dirty="0">
                <a:latin typeface="Arial"/>
                <a:cs typeface="Arial"/>
              </a:rPr>
              <a:t> </a:t>
            </a:r>
            <a:r>
              <a:rPr sz="907" b="1" i="1" dirty="0">
                <a:latin typeface="Arial"/>
                <a:cs typeface="Arial"/>
              </a:rPr>
              <a:t>Contaminated</a:t>
            </a:r>
            <a:r>
              <a:rPr sz="907" i="1" dirty="0">
                <a:latin typeface="Arial"/>
                <a:cs typeface="Arial"/>
              </a:rPr>
              <a:t>;</a:t>
            </a:r>
            <a:r>
              <a:rPr sz="907" i="1" spc="-18" dirty="0">
                <a:latin typeface="Arial"/>
                <a:cs typeface="Arial"/>
              </a:rPr>
              <a:t> </a:t>
            </a:r>
            <a:r>
              <a:rPr sz="907" b="1" i="1" spc="-9" dirty="0">
                <a:latin typeface="Arial"/>
                <a:cs typeface="Arial"/>
              </a:rPr>
              <a:t>-</a:t>
            </a:r>
            <a:r>
              <a:rPr sz="907" b="1" i="1" dirty="0">
                <a:latin typeface="Arial"/>
                <a:cs typeface="Arial"/>
              </a:rPr>
              <a:t>-</a:t>
            </a:r>
            <a:r>
              <a:rPr sz="907" b="1" i="1" spc="-14" dirty="0">
                <a:latin typeface="Arial"/>
                <a:cs typeface="Arial"/>
              </a:rPr>
              <a:t> </a:t>
            </a:r>
            <a:r>
              <a:rPr sz="907" i="1" dirty="0">
                <a:latin typeface="Arial"/>
                <a:cs typeface="Arial"/>
              </a:rPr>
              <a:t>Not</a:t>
            </a:r>
            <a:r>
              <a:rPr sz="907" i="1" spc="-14" dirty="0">
                <a:latin typeface="Arial"/>
                <a:cs typeface="Arial"/>
              </a:rPr>
              <a:t> </a:t>
            </a:r>
            <a:r>
              <a:rPr sz="907" i="1" spc="-9" dirty="0">
                <a:latin typeface="Arial"/>
                <a:cs typeface="Arial"/>
              </a:rPr>
              <a:t>done/available</a:t>
            </a:r>
            <a:endParaRPr sz="907">
              <a:latin typeface="Arial"/>
              <a:cs typeface="Arial"/>
            </a:endParaRPr>
          </a:p>
        </p:txBody>
      </p:sp>
      <p:graphicFrame>
        <p:nvGraphicFramePr>
          <p:cNvPr id="14" name="object 14"/>
          <p:cNvGraphicFramePr>
            <a:graphicFrameLocks noGrp="1"/>
          </p:cNvGraphicFramePr>
          <p:nvPr/>
        </p:nvGraphicFramePr>
        <p:xfrm>
          <a:off x="5127358" y="4562672"/>
          <a:ext cx="5204825" cy="1754690"/>
        </p:xfrm>
        <a:graphic>
          <a:graphicData uri="http://schemas.openxmlformats.org/drawingml/2006/table">
            <a:tbl>
              <a:tblPr firstRow="1" bandRow="1">
                <a:tableStyleId>{2D5ABB26-0587-4C30-8999-92F81FD0307C}</a:tableStyleId>
              </a:tblPr>
              <a:tblGrid>
                <a:gridCol w="2199051">
                  <a:extLst>
                    <a:ext uri="{9D8B030D-6E8A-4147-A177-3AD203B41FA5}">
                      <a16:colId xmlns:a16="http://schemas.microsoft.com/office/drawing/2014/main" val="20000"/>
                    </a:ext>
                  </a:extLst>
                </a:gridCol>
                <a:gridCol w="518237">
                  <a:extLst>
                    <a:ext uri="{9D8B030D-6E8A-4147-A177-3AD203B41FA5}">
                      <a16:colId xmlns:a16="http://schemas.microsoft.com/office/drawing/2014/main" val="20001"/>
                    </a:ext>
                  </a:extLst>
                </a:gridCol>
                <a:gridCol w="466989">
                  <a:extLst>
                    <a:ext uri="{9D8B030D-6E8A-4147-A177-3AD203B41FA5}">
                      <a16:colId xmlns:a16="http://schemas.microsoft.com/office/drawing/2014/main" val="20002"/>
                    </a:ext>
                  </a:extLst>
                </a:gridCol>
                <a:gridCol w="2020548">
                  <a:extLst>
                    <a:ext uri="{9D8B030D-6E8A-4147-A177-3AD203B41FA5}">
                      <a16:colId xmlns:a16="http://schemas.microsoft.com/office/drawing/2014/main" val="20003"/>
                    </a:ext>
                  </a:extLst>
                </a:gridCol>
              </a:tblGrid>
              <a:tr h="200384">
                <a:tc>
                  <a:txBody>
                    <a:bodyPr/>
                    <a:lstStyle/>
                    <a:p>
                      <a:pPr marL="67945">
                        <a:lnSpc>
                          <a:spcPts val="1405"/>
                        </a:lnSpc>
                      </a:pPr>
                      <a:r>
                        <a:rPr sz="1100" dirty="0">
                          <a:latin typeface="Calibri"/>
                          <a:cs typeface="Calibri"/>
                        </a:rPr>
                        <a:t>Contact</a:t>
                      </a:r>
                      <a:r>
                        <a:rPr sz="1100" spc="-25" dirty="0">
                          <a:latin typeface="Calibri"/>
                          <a:cs typeface="Calibri"/>
                        </a:rPr>
                        <a:t> </a:t>
                      </a:r>
                      <a:r>
                        <a:rPr sz="1100" spc="-10" dirty="0">
                          <a:latin typeface="Calibri"/>
                          <a:cs typeface="Calibri"/>
                        </a:rPr>
                        <a:t>tracing</a:t>
                      </a:r>
                      <a:endParaRPr sz="11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405"/>
                        </a:lnSpc>
                      </a:pPr>
                      <a:r>
                        <a:rPr sz="1100" b="1" spc="-10" dirty="0">
                          <a:latin typeface="Calibri"/>
                          <a:cs typeface="Calibri"/>
                        </a:rPr>
                        <a:t>&lt;6yrs</a:t>
                      </a:r>
                      <a:endParaRPr sz="11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405"/>
                        </a:lnSpc>
                      </a:pPr>
                      <a:r>
                        <a:rPr sz="1100" b="1" spc="-10" dirty="0">
                          <a:latin typeface="Calibri"/>
                          <a:cs typeface="Calibri"/>
                        </a:rPr>
                        <a:t>&gt;6yrs</a:t>
                      </a:r>
                      <a:endParaRPr sz="11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90"/>
                        </a:lnSpc>
                      </a:pPr>
                      <a:r>
                        <a:rPr sz="1000" dirty="0">
                          <a:latin typeface="Calibri"/>
                          <a:cs typeface="Calibri"/>
                        </a:rPr>
                        <a:t>HIV</a:t>
                      </a:r>
                      <a:r>
                        <a:rPr sz="1000" spc="-10" dirty="0">
                          <a:latin typeface="Calibri"/>
                          <a:cs typeface="Calibri"/>
                        </a:rPr>
                        <a:t> Testing:</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0"/>
                  </a:ext>
                </a:extLst>
              </a:tr>
              <a:tr h="183686">
                <a:tc>
                  <a:txBody>
                    <a:bodyPr/>
                    <a:lstStyle/>
                    <a:p>
                      <a:pPr marL="67945">
                        <a:lnSpc>
                          <a:spcPts val="1290"/>
                        </a:lnSpc>
                      </a:pPr>
                      <a:r>
                        <a:rPr sz="1000" dirty="0">
                          <a:latin typeface="Calibri"/>
                          <a:cs typeface="Calibri"/>
                        </a:rPr>
                        <a:t>No of</a:t>
                      </a:r>
                      <a:r>
                        <a:rPr sz="1000" spc="240" dirty="0">
                          <a:latin typeface="Calibri"/>
                          <a:cs typeface="Calibri"/>
                        </a:rPr>
                        <a:t> </a:t>
                      </a:r>
                      <a:r>
                        <a:rPr sz="1000" dirty="0">
                          <a:latin typeface="Calibri"/>
                          <a:cs typeface="Calibri"/>
                        </a:rPr>
                        <a:t>household</a:t>
                      </a:r>
                      <a:r>
                        <a:rPr sz="1000" spc="-20" dirty="0">
                          <a:latin typeface="Calibri"/>
                          <a:cs typeface="Calibri"/>
                        </a:rPr>
                        <a:t> </a:t>
                      </a:r>
                      <a:r>
                        <a:rPr sz="1000" spc="-10" dirty="0">
                          <a:latin typeface="Calibri"/>
                          <a:cs typeface="Calibri"/>
                        </a:rPr>
                        <a:t>contacts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7">
                  <a:txBody>
                    <a:bodyPr/>
                    <a:lstStyle/>
                    <a:p>
                      <a:pPr marL="66675">
                        <a:lnSpc>
                          <a:spcPct val="100000"/>
                        </a:lnSpc>
                        <a:spcBef>
                          <a:spcPts val="240"/>
                        </a:spcBef>
                        <a:tabLst>
                          <a:tab pos="1199515" algn="l"/>
                        </a:tabLst>
                      </a:pPr>
                      <a:r>
                        <a:rPr sz="1000" dirty="0">
                          <a:latin typeface="Calibri"/>
                          <a:cs typeface="Calibri"/>
                        </a:rPr>
                        <a:t>Date: </a:t>
                      </a:r>
                      <a:r>
                        <a:rPr sz="1000" u="sng" dirty="0">
                          <a:uFill>
                            <a:solidFill>
                              <a:srgbClr val="000000"/>
                            </a:solidFill>
                          </a:uFill>
                          <a:latin typeface="Calibri"/>
                          <a:cs typeface="Calibri"/>
                        </a:rPr>
                        <a:t>	</a:t>
                      </a:r>
                      <a:endParaRPr sz="1000">
                        <a:latin typeface="Calibri"/>
                        <a:cs typeface="Calibri"/>
                      </a:endParaRPr>
                    </a:p>
                    <a:p>
                      <a:pPr marL="66675" marR="342265">
                        <a:lnSpc>
                          <a:spcPct val="152700"/>
                        </a:lnSpc>
                        <a:spcBef>
                          <a:spcPts val="5"/>
                        </a:spcBef>
                        <a:tabLst>
                          <a:tab pos="1668145" algn="l"/>
                          <a:tab pos="1798955" algn="l"/>
                        </a:tabLst>
                      </a:pPr>
                      <a:r>
                        <a:rPr sz="1000" dirty="0">
                          <a:latin typeface="Calibri"/>
                          <a:cs typeface="Calibri"/>
                        </a:rPr>
                        <a:t>□ Reactive</a:t>
                      </a:r>
                      <a:r>
                        <a:rPr sz="1000" spc="-15" dirty="0">
                          <a:latin typeface="Calibri"/>
                          <a:cs typeface="Calibri"/>
                        </a:rPr>
                        <a:t> </a:t>
                      </a:r>
                      <a:r>
                        <a:rPr sz="1000" dirty="0">
                          <a:latin typeface="Calibri"/>
                          <a:cs typeface="Calibri"/>
                        </a:rPr>
                        <a:t>□</a:t>
                      </a:r>
                      <a:r>
                        <a:rPr sz="1000" spc="-5" dirty="0">
                          <a:latin typeface="Calibri"/>
                          <a:cs typeface="Calibri"/>
                        </a:rPr>
                        <a:t> </a:t>
                      </a:r>
                      <a:r>
                        <a:rPr sz="1000" spc="-10" dirty="0">
                          <a:latin typeface="Calibri"/>
                          <a:cs typeface="Calibri"/>
                        </a:rPr>
                        <a:t>Non-</a:t>
                      </a:r>
                      <a:r>
                        <a:rPr sz="1000" dirty="0">
                          <a:latin typeface="Calibri"/>
                          <a:cs typeface="Calibri"/>
                        </a:rPr>
                        <a:t>reactive</a:t>
                      </a:r>
                      <a:r>
                        <a:rPr sz="1000" spc="-25" dirty="0">
                          <a:latin typeface="Calibri"/>
                          <a:cs typeface="Calibri"/>
                        </a:rPr>
                        <a:t> </a:t>
                      </a:r>
                      <a:r>
                        <a:rPr sz="1000" dirty="0">
                          <a:latin typeface="Calibri"/>
                          <a:cs typeface="Calibri"/>
                        </a:rPr>
                        <a:t>□</a:t>
                      </a:r>
                      <a:r>
                        <a:rPr sz="1000" spc="-5" dirty="0">
                          <a:latin typeface="Calibri"/>
                          <a:cs typeface="Calibri"/>
                        </a:rPr>
                        <a:t> </a:t>
                      </a:r>
                      <a:r>
                        <a:rPr sz="1000" spc="-25" dirty="0">
                          <a:latin typeface="Calibri"/>
                          <a:cs typeface="Calibri"/>
                        </a:rPr>
                        <a:t>UN </a:t>
                      </a:r>
                      <a:r>
                        <a:rPr sz="1000" dirty="0">
                          <a:latin typeface="Calibri"/>
                          <a:cs typeface="Calibri"/>
                        </a:rPr>
                        <a:t>PID number: </a:t>
                      </a:r>
                      <a:r>
                        <a:rPr sz="1000" u="sng" dirty="0">
                          <a:uFill>
                            <a:solidFill>
                              <a:srgbClr val="000000"/>
                            </a:solidFill>
                          </a:uFill>
                          <a:latin typeface="Calibri"/>
                          <a:cs typeface="Calibri"/>
                        </a:rPr>
                        <a:t>	</a:t>
                      </a:r>
                      <a:r>
                        <a:rPr sz="1000" u="sng" spc="-204" dirty="0">
                          <a:uFill>
                            <a:solidFill>
                              <a:srgbClr val="000000"/>
                            </a:solidFill>
                          </a:uFill>
                          <a:latin typeface="Calibri"/>
                          <a:cs typeface="Calibri"/>
                        </a:rPr>
                        <a:t> </a:t>
                      </a:r>
                      <a:r>
                        <a:rPr sz="1000" dirty="0">
                          <a:latin typeface="Calibri"/>
                          <a:cs typeface="Calibri"/>
                        </a:rPr>
                        <a:t> CPT start date: </a:t>
                      </a:r>
                      <a:r>
                        <a:rPr sz="1000" u="sng" dirty="0">
                          <a:uFill>
                            <a:solidFill>
                              <a:srgbClr val="000000"/>
                            </a:solidFill>
                          </a:uFill>
                          <a:latin typeface="Calibri"/>
                          <a:cs typeface="Calibri"/>
                        </a:rPr>
                        <a:t>		</a:t>
                      </a:r>
                      <a:r>
                        <a:rPr sz="1000" dirty="0">
                          <a:latin typeface="Calibri"/>
                          <a:cs typeface="Calibri"/>
                        </a:rPr>
                        <a:t> ART start date: </a:t>
                      </a:r>
                      <a:r>
                        <a:rPr sz="1000" u="sng" dirty="0">
                          <a:uFill>
                            <a:solidFill>
                              <a:srgbClr val="000000"/>
                            </a:solidFill>
                          </a:uFill>
                          <a:latin typeface="Calibri"/>
                          <a:cs typeface="Calibri"/>
                        </a:rPr>
                        <a:t>	</a:t>
                      </a:r>
                      <a:endParaRPr sz="1000">
                        <a:latin typeface="Calibri"/>
                        <a:cs typeface="Calibri"/>
                      </a:endParaRPr>
                    </a:p>
                  </a:txBody>
                  <a:tcPr marL="0" marR="0" marT="27639"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1"/>
                  </a:ext>
                </a:extLst>
              </a:tr>
              <a:tr h="182535">
                <a:tc>
                  <a:txBody>
                    <a:bodyPr/>
                    <a:lstStyle/>
                    <a:p>
                      <a:pPr marL="67945">
                        <a:lnSpc>
                          <a:spcPts val="1290"/>
                        </a:lnSpc>
                      </a:pPr>
                      <a:r>
                        <a:rPr sz="1000" dirty="0">
                          <a:latin typeface="Calibri"/>
                          <a:cs typeface="Calibri"/>
                        </a:rPr>
                        <a:t>No</a:t>
                      </a:r>
                      <a:r>
                        <a:rPr sz="1000" spc="-5" dirty="0">
                          <a:latin typeface="Calibri"/>
                          <a:cs typeface="Calibri"/>
                        </a:rPr>
                        <a:t> </a:t>
                      </a:r>
                      <a:r>
                        <a:rPr sz="1000" dirty="0">
                          <a:latin typeface="Calibri"/>
                          <a:cs typeface="Calibri"/>
                        </a:rPr>
                        <a:t>of</a:t>
                      </a:r>
                      <a:r>
                        <a:rPr sz="1000" spc="220" dirty="0">
                          <a:latin typeface="Calibri"/>
                          <a:cs typeface="Calibri"/>
                        </a:rPr>
                        <a:t> </a:t>
                      </a:r>
                      <a:r>
                        <a:rPr sz="1000" dirty="0">
                          <a:latin typeface="Calibri"/>
                          <a:cs typeface="Calibri"/>
                        </a:rPr>
                        <a:t>members</a:t>
                      </a:r>
                      <a:r>
                        <a:rPr sz="1000" spc="-20" dirty="0">
                          <a:latin typeface="Calibri"/>
                          <a:cs typeface="Calibri"/>
                        </a:rPr>
                        <a:t> </a:t>
                      </a:r>
                      <a:r>
                        <a:rPr sz="1000" spc="-10" dirty="0">
                          <a:latin typeface="Calibri"/>
                          <a:cs typeface="Calibri"/>
                        </a:rPr>
                        <a:t>screened</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04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2"/>
                  </a:ext>
                </a:extLst>
              </a:tr>
              <a:tr h="183686">
                <a:tc>
                  <a:txBody>
                    <a:bodyPr/>
                    <a:lstStyle/>
                    <a:p>
                      <a:pPr marL="67945">
                        <a:lnSpc>
                          <a:spcPts val="1300"/>
                        </a:lnSpc>
                      </a:pPr>
                      <a:r>
                        <a:rPr sz="1000" dirty="0">
                          <a:latin typeface="Calibri"/>
                          <a:cs typeface="Calibri"/>
                        </a:rPr>
                        <a:t>No</a:t>
                      </a:r>
                      <a:r>
                        <a:rPr sz="1000" spc="10" dirty="0">
                          <a:latin typeface="Calibri"/>
                          <a:cs typeface="Calibri"/>
                        </a:rPr>
                        <a:t> </a:t>
                      </a:r>
                      <a:r>
                        <a:rPr sz="1000" dirty="0">
                          <a:latin typeface="Calibri"/>
                          <a:cs typeface="Calibri"/>
                        </a:rPr>
                        <a:t>of</a:t>
                      </a:r>
                      <a:r>
                        <a:rPr sz="1000" spc="254" dirty="0">
                          <a:latin typeface="Calibri"/>
                          <a:cs typeface="Calibri"/>
                        </a:rPr>
                        <a:t> </a:t>
                      </a:r>
                      <a:r>
                        <a:rPr sz="1000" spc="-10" dirty="0">
                          <a:latin typeface="Calibri"/>
                          <a:cs typeface="Calibri"/>
                        </a:rPr>
                        <a:t>presumptive</a:t>
                      </a:r>
                      <a:r>
                        <a:rPr sz="1000" dirty="0">
                          <a:latin typeface="Calibri"/>
                          <a:cs typeface="Calibri"/>
                        </a:rPr>
                        <a:t> TB</a:t>
                      </a:r>
                      <a:r>
                        <a:rPr sz="1000" spc="5" dirty="0">
                          <a:latin typeface="Calibri"/>
                          <a:cs typeface="Calibri"/>
                        </a:rPr>
                        <a:t> </a:t>
                      </a:r>
                      <a:r>
                        <a:rPr sz="1000" dirty="0">
                          <a:latin typeface="Calibri"/>
                          <a:cs typeface="Calibri"/>
                        </a:rPr>
                        <a:t>cases</a:t>
                      </a:r>
                      <a:r>
                        <a:rPr sz="1000" spc="5" dirty="0">
                          <a:latin typeface="Calibri"/>
                          <a:cs typeface="Calibri"/>
                        </a:rPr>
                        <a:t> </a:t>
                      </a:r>
                      <a:r>
                        <a:rPr sz="1000" spc="-10" dirty="0">
                          <a:latin typeface="Calibri"/>
                          <a:cs typeface="Calibri"/>
                        </a:rPr>
                        <a:t>identified</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04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3"/>
                  </a:ext>
                </a:extLst>
              </a:tr>
              <a:tr h="183686">
                <a:tc>
                  <a:txBody>
                    <a:bodyPr/>
                    <a:lstStyle/>
                    <a:p>
                      <a:pPr marL="67945">
                        <a:lnSpc>
                          <a:spcPts val="1300"/>
                        </a:lnSpc>
                      </a:pPr>
                      <a:r>
                        <a:rPr sz="1000" dirty="0">
                          <a:latin typeface="Calibri"/>
                          <a:cs typeface="Calibri"/>
                        </a:rPr>
                        <a:t>No</a:t>
                      </a:r>
                      <a:r>
                        <a:rPr sz="1000" spc="10" dirty="0">
                          <a:latin typeface="Calibri"/>
                          <a:cs typeface="Calibri"/>
                        </a:rPr>
                        <a:t> </a:t>
                      </a:r>
                      <a:r>
                        <a:rPr sz="1000" dirty="0">
                          <a:latin typeface="Calibri"/>
                          <a:cs typeface="Calibri"/>
                        </a:rPr>
                        <a:t>of</a:t>
                      </a:r>
                      <a:r>
                        <a:rPr sz="1000" spc="254" dirty="0">
                          <a:latin typeface="Calibri"/>
                          <a:cs typeface="Calibri"/>
                        </a:rPr>
                        <a:t> </a:t>
                      </a:r>
                      <a:r>
                        <a:rPr sz="1000" spc="-10" dirty="0">
                          <a:latin typeface="Calibri"/>
                          <a:cs typeface="Calibri"/>
                        </a:rPr>
                        <a:t>presumptive</a:t>
                      </a:r>
                      <a:r>
                        <a:rPr sz="1000" dirty="0">
                          <a:latin typeface="Calibri"/>
                          <a:cs typeface="Calibri"/>
                        </a:rPr>
                        <a:t> TB</a:t>
                      </a:r>
                      <a:r>
                        <a:rPr sz="1000" spc="5" dirty="0">
                          <a:latin typeface="Calibri"/>
                          <a:cs typeface="Calibri"/>
                        </a:rPr>
                        <a:t> </a:t>
                      </a:r>
                      <a:r>
                        <a:rPr sz="1000" dirty="0">
                          <a:latin typeface="Calibri"/>
                          <a:cs typeface="Calibri"/>
                        </a:rPr>
                        <a:t>cases</a:t>
                      </a:r>
                      <a:r>
                        <a:rPr sz="1000" spc="5" dirty="0">
                          <a:latin typeface="Calibri"/>
                          <a:cs typeface="Calibri"/>
                        </a:rPr>
                        <a:t> </a:t>
                      </a:r>
                      <a:r>
                        <a:rPr sz="1000" spc="-10" dirty="0">
                          <a:latin typeface="Calibri"/>
                          <a:cs typeface="Calibri"/>
                        </a:rPr>
                        <a:t>evaluated</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04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4"/>
                  </a:ext>
                </a:extLst>
              </a:tr>
              <a:tr h="183686">
                <a:tc>
                  <a:txBody>
                    <a:bodyPr/>
                    <a:lstStyle/>
                    <a:p>
                      <a:pPr marL="67945">
                        <a:lnSpc>
                          <a:spcPts val="1290"/>
                        </a:lnSpc>
                      </a:pPr>
                      <a:r>
                        <a:rPr sz="1000" dirty="0">
                          <a:latin typeface="Calibri"/>
                          <a:cs typeface="Calibri"/>
                        </a:rPr>
                        <a:t>No diagnosed</a:t>
                      </a:r>
                      <a:r>
                        <a:rPr sz="1000" spc="-5" dirty="0">
                          <a:latin typeface="Calibri"/>
                          <a:cs typeface="Calibri"/>
                        </a:rPr>
                        <a:t> </a:t>
                      </a:r>
                      <a:r>
                        <a:rPr sz="1000" dirty="0">
                          <a:latin typeface="Calibri"/>
                          <a:cs typeface="Calibri"/>
                        </a:rPr>
                        <a:t>with</a:t>
                      </a:r>
                      <a:r>
                        <a:rPr sz="1000" spc="-20" dirty="0">
                          <a:latin typeface="Calibri"/>
                          <a:cs typeface="Calibri"/>
                        </a:rPr>
                        <a:t> </a:t>
                      </a:r>
                      <a:r>
                        <a:rPr sz="1000" spc="-25" dirty="0">
                          <a:latin typeface="Calibri"/>
                          <a:cs typeface="Calibri"/>
                        </a:rPr>
                        <a:t>TB</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04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5"/>
                  </a:ext>
                </a:extLst>
              </a:tr>
              <a:tr h="183686">
                <a:tc>
                  <a:txBody>
                    <a:bodyPr/>
                    <a:lstStyle/>
                    <a:p>
                      <a:pPr marL="67945">
                        <a:lnSpc>
                          <a:spcPts val="1290"/>
                        </a:lnSpc>
                      </a:pPr>
                      <a:r>
                        <a:rPr sz="1000" dirty="0">
                          <a:latin typeface="Calibri"/>
                          <a:cs typeface="Calibri"/>
                        </a:rPr>
                        <a:t>No</a:t>
                      </a:r>
                      <a:r>
                        <a:rPr sz="1000" spc="5" dirty="0">
                          <a:latin typeface="Calibri"/>
                          <a:cs typeface="Calibri"/>
                        </a:rPr>
                        <a:t> </a:t>
                      </a:r>
                      <a:r>
                        <a:rPr sz="1000" dirty="0">
                          <a:latin typeface="Calibri"/>
                          <a:cs typeface="Calibri"/>
                        </a:rPr>
                        <a:t>of</a:t>
                      </a:r>
                      <a:r>
                        <a:rPr sz="1000" spc="235" dirty="0">
                          <a:latin typeface="Calibri"/>
                          <a:cs typeface="Calibri"/>
                        </a:rPr>
                        <a:t> </a:t>
                      </a:r>
                      <a:r>
                        <a:rPr sz="1000" dirty="0">
                          <a:latin typeface="Calibri"/>
                          <a:cs typeface="Calibri"/>
                        </a:rPr>
                        <a:t>DR-TB </a:t>
                      </a:r>
                      <a:r>
                        <a:rPr sz="1000" spc="-10" dirty="0">
                          <a:latin typeface="Calibri"/>
                          <a:cs typeface="Calibri"/>
                        </a:rPr>
                        <a:t>diagnosed</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04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6"/>
                  </a:ext>
                </a:extLst>
              </a:tr>
              <a:tr h="183686">
                <a:tc>
                  <a:txBody>
                    <a:bodyPr/>
                    <a:lstStyle/>
                    <a:p>
                      <a:pPr marL="67945">
                        <a:lnSpc>
                          <a:spcPts val="1290"/>
                        </a:lnSpc>
                      </a:pPr>
                      <a:r>
                        <a:rPr sz="1000" dirty="0">
                          <a:latin typeface="Calibri"/>
                          <a:cs typeface="Calibri"/>
                        </a:rPr>
                        <a:t>No.</a:t>
                      </a:r>
                      <a:r>
                        <a:rPr sz="1000" spc="5" dirty="0">
                          <a:latin typeface="Calibri"/>
                          <a:cs typeface="Calibri"/>
                        </a:rPr>
                        <a:t> </a:t>
                      </a:r>
                      <a:r>
                        <a:rPr sz="1000" dirty="0">
                          <a:latin typeface="Calibri"/>
                          <a:cs typeface="Calibri"/>
                        </a:rPr>
                        <a:t>put</a:t>
                      </a:r>
                      <a:r>
                        <a:rPr sz="1000" spc="-5" dirty="0">
                          <a:latin typeface="Calibri"/>
                          <a:cs typeface="Calibri"/>
                        </a:rPr>
                        <a:t> </a:t>
                      </a:r>
                      <a:r>
                        <a:rPr sz="1000" dirty="0">
                          <a:latin typeface="Calibri"/>
                          <a:cs typeface="Calibri"/>
                        </a:rPr>
                        <a:t>on </a:t>
                      </a:r>
                      <a:r>
                        <a:rPr sz="1000" spc="-10" dirty="0">
                          <a:latin typeface="Calibri"/>
                          <a:cs typeface="Calibri"/>
                        </a:rPr>
                        <a:t>treatment</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048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158</a:t>
            </a:fld>
            <a:endParaRPr spc="-23" dirty="0"/>
          </a:p>
        </p:txBody>
      </p:sp>
      <p:graphicFrame>
        <p:nvGraphicFramePr>
          <p:cNvPr id="2" name="object 2"/>
          <p:cNvGraphicFramePr>
            <a:graphicFrameLocks noGrp="1"/>
          </p:cNvGraphicFramePr>
          <p:nvPr/>
        </p:nvGraphicFramePr>
        <p:xfrm>
          <a:off x="1796246" y="474014"/>
          <a:ext cx="8553206" cy="5343024"/>
        </p:xfrm>
        <a:graphic>
          <a:graphicData uri="http://schemas.openxmlformats.org/drawingml/2006/table">
            <a:tbl>
              <a:tblPr firstRow="1" bandRow="1">
                <a:tableStyleId>{2D5ABB26-0587-4C30-8999-92F81FD0307C}</a:tableStyleId>
              </a:tblPr>
              <a:tblGrid>
                <a:gridCol w="1123998">
                  <a:extLst>
                    <a:ext uri="{9D8B030D-6E8A-4147-A177-3AD203B41FA5}">
                      <a16:colId xmlns:a16="http://schemas.microsoft.com/office/drawing/2014/main" val="20000"/>
                    </a:ext>
                  </a:extLst>
                </a:gridCol>
                <a:gridCol w="815358">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307684">
                  <a:extLst>
                    <a:ext uri="{9D8B030D-6E8A-4147-A177-3AD203B41FA5}">
                      <a16:colId xmlns:a16="http://schemas.microsoft.com/office/drawing/2014/main" val="20003"/>
                    </a:ext>
                  </a:extLst>
                </a:gridCol>
                <a:gridCol w="735319">
                  <a:extLst>
                    <a:ext uri="{9D8B030D-6E8A-4147-A177-3AD203B41FA5}">
                      <a16:colId xmlns:a16="http://schemas.microsoft.com/office/drawing/2014/main" val="20004"/>
                    </a:ext>
                  </a:extLst>
                </a:gridCol>
                <a:gridCol w="2284847">
                  <a:extLst>
                    <a:ext uri="{9D8B030D-6E8A-4147-A177-3AD203B41FA5}">
                      <a16:colId xmlns:a16="http://schemas.microsoft.com/office/drawing/2014/main" val="20005"/>
                    </a:ext>
                  </a:extLst>
                </a:gridCol>
              </a:tblGrid>
              <a:tr h="276393">
                <a:tc gridSpan="6">
                  <a:txBody>
                    <a:bodyPr/>
                    <a:lstStyle/>
                    <a:p>
                      <a:pPr marL="68580">
                        <a:lnSpc>
                          <a:spcPts val="1290"/>
                        </a:lnSpc>
                      </a:pPr>
                      <a:r>
                        <a:rPr sz="1000" b="1" spc="-10" dirty="0">
                          <a:latin typeface="Calibri"/>
                          <a:cs typeface="Calibri"/>
                        </a:rPr>
                        <a:t>Pre-</a:t>
                      </a:r>
                      <a:r>
                        <a:rPr sz="1000" b="1" dirty="0">
                          <a:latin typeface="Calibri"/>
                          <a:cs typeface="Calibri"/>
                        </a:rPr>
                        <a:t>treatment</a:t>
                      </a:r>
                      <a:r>
                        <a:rPr sz="1000" b="1" spc="-20" dirty="0">
                          <a:latin typeface="Calibri"/>
                          <a:cs typeface="Calibri"/>
                        </a:rPr>
                        <a:t> </a:t>
                      </a:r>
                      <a:r>
                        <a:rPr sz="1000" b="1" spc="-10" dirty="0">
                          <a:latin typeface="Calibri"/>
                          <a:cs typeface="Calibri"/>
                        </a:rPr>
                        <a:t>investigation</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83686">
                <a:tc>
                  <a:txBody>
                    <a:bodyPr/>
                    <a:lstStyle/>
                    <a:p>
                      <a:pPr marL="68580">
                        <a:lnSpc>
                          <a:spcPts val="1290"/>
                        </a:lnSpc>
                      </a:pPr>
                      <a:r>
                        <a:rPr sz="1000" b="1" spc="-20" dirty="0">
                          <a:latin typeface="Calibri"/>
                          <a:cs typeface="Calibri"/>
                        </a:rPr>
                        <a:t>Test</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000" b="1" spc="-20" dirty="0">
                          <a:latin typeface="Calibri"/>
                          <a:cs typeface="Calibri"/>
                        </a:rPr>
                        <a:t>Date</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000" b="1" dirty="0">
                          <a:latin typeface="Calibri"/>
                          <a:cs typeface="Calibri"/>
                        </a:rPr>
                        <a:t>Result</a:t>
                      </a:r>
                      <a:r>
                        <a:rPr sz="1000" b="1" spc="-10" dirty="0">
                          <a:latin typeface="Calibri"/>
                          <a:cs typeface="Calibri"/>
                        </a:rPr>
                        <a:t> (units)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000" b="1" spc="-20" dirty="0">
                          <a:latin typeface="Calibri"/>
                          <a:cs typeface="Calibri"/>
                        </a:rPr>
                        <a:t>Test</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000" b="1" spc="-20" dirty="0">
                          <a:latin typeface="Calibri"/>
                          <a:cs typeface="Calibri"/>
                        </a:rPr>
                        <a:t>Date</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000" b="1" dirty="0">
                          <a:latin typeface="Calibri"/>
                          <a:cs typeface="Calibri"/>
                        </a:rPr>
                        <a:t>Result</a:t>
                      </a:r>
                      <a:r>
                        <a:rPr sz="1000" b="1" spc="-10" dirty="0">
                          <a:latin typeface="Calibri"/>
                          <a:cs typeface="Calibri"/>
                        </a:rPr>
                        <a:t> (units)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36086">
                <a:tc>
                  <a:txBody>
                    <a:bodyPr/>
                    <a:lstStyle/>
                    <a:p>
                      <a:pPr marL="68580">
                        <a:lnSpc>
                          <a:spcPct val="100000"/>
                        </a:lnSpc>
                        <a:spcBef>
                          <a:spcPts val="280"/>
                        </a:spcBef>
                      </a:pPr>
                      <a:r>
                        <a:rPr sz="900" dirty="0">
                          <a:latin typeface="Calibri"/>
                          <a:cs typeface="Calibri"/>
                        </a:rPr>
                        <a:t>ALT</a:t>
                      </a:r>
                      <a:r>
                        <a:rPr sz="900" spc="-35" dirty="0">
                          <a:latin typeface="Calibri"/>
                          <a:cs typeface="Calibri"/>
                        </a:rPr>
                        <a:t> </a:t>
                      </a:r>
                      <a:r>
                        <a:rPr sz="900" spc="-10" dirty="0">
                          <a:latin typeface="Calibri"/>
                          <a:cs typeface="Calibri"/>
                        </a:rPr>
                        <a:t>(SGPT)</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4">
                  <a:txBody>
                    <a:bodyPr/>
                    <a:lstStyle/>
                    <a:p>
                      <a:pPr marL="68580">
                        <a:lnSpc>
                          <a:spcPct val="100000"/>
                        </a:lnSpc>
                        <a:spcBef>
                          <a:spcPts val="280"/>
                        </a:spcBef>
                      </a:pPr>
                      <a:r>
                        <a:rPr sz="900" dirty="0">
                          <a:latin typeface="Calibri"/>
                          <a:cs typeface="Calibri"/>
                        </a:rPr>
                        <a:t>Chest</a:t>
                      </a:r>
                      <a:r>
                        <a:rPr sz="900" spc="-20" dirty="0">
                          <a:latin typeface="Calibri"/>
                          <a:cs typeface="Calibri"/>
                        </a:rPr>
                        <a:t> </a:t>
                      </a:r>
                      <a:r>
                        <a:rPr sz="900" spc="-10" dirty="0">
                          <a:latin typeface="Calibri"/>
                          <a:cs typeface="Calibri"/>
                        </a:rPr>
                        <a:t>X-</a:t>
                      </a:r>
                      <a:r>
                        <a:rPr sz="900" dirty="0">
                          <a:latin typeface="Calibri"/>
                          <a:cs typeface="Calibri"/>
                        </a:rPr>
                        <a:t>Ray</a:t>
                      </a:r>
                      <a:r>
                        <a:rPr sz="900" spc="-10" dirty="0">
                          <a:latin typeface="Calibri"/>
                          <a:cs typeface="Calibri"/>
                        </a:rPr>
                        <a:t> findings</a:t>
                      </a:r>
                      <a:endParaRPr sz="900">
                        <a:latin typeface="Calibri"/>
                        <a:cs typeface="Calibri"/>
                      </a:endParaRPr>
                    </a:p>
                    <a:p>
                      <a:pPr marL="68580">
                        <a:lnSpc>
                          <a:spcPct val="100000"/>
                        </a:lnSpc>
                        <a:spcBef>
                          <a:spcPts val="505"/>
                        </a:spcBef>
                      </a:pPr>
                      <a:r>
                        <a:rPr sz="900" dirty="0">
                          <a:latin typeface="Calibri"/>
                          <a:cs typeface="Calibri"/>
                        </a:rPr>
                        <a:t>Cavities</a:t>
                      </a:r>
                      <a:r>
                        <a:rPr sz="900" spc="-30" dirty="0">
                          <a:latin typeface="Calibri"/>
                          <a:cs typeface="Calibri"/>
                        </a:rPr>
                        <a:t> </a:t>
                      </a:r>
                      <a:r>
                        <a:rPr sz="900" spc="-10" dirty="0">
                          <a:latin typeface="Calibri"/>
                          <a:cs typeface="Calibri"/>
                        </a:rPr>
                        <a:t>(Y/N)</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4">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4">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36086">
                <a:tc>
                  <a:txBody>
                    <a:bodyPr/>
                    <a:lstStyle/>
                    <a:p>
                      <a:pPr marL="68580">
                        <a:lnSpc>
                          <a:spcPct val="100000"/>
                        </a:lnSpc>
                        <a:spcBef>
                          <a:spcPts val="284"/>
                        </a:spcBef>
                      </a:pPr>
                      <a:r>
                        <a:rPr sz="900" dirty="0">
                          <a:latin typeface="Calibri"/>
                          <a:cs typeface="Calibri"/>
                        </a:rPr>
                        <a:t>AST</a:t>
                      </a:r>
                      <a:r>
                        <a:rPr sz="900" spc="-40" dirty="0">
                          <a:latin typeface="Calibri"/>
                          <a:cs typeface="Calibri"/>
                        </a:rPr>
                        <a:t> </a:t>
                      </a:r>
                      <a:r>
                        <a:rPr sz="900" spc="-10" dirty="0">
                          <a:latin typeface="Calibri"/>
                          <a:cs typeface="Calibri"/>
                        </a:rPr>
                        <a:t>(SGOT)</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33591">
                <a:tc>
                  <a:txBody>
                    <a:bodyPr/>
                    <a:lstStyle/>
                    <a:p>
                      <a:pPr marR="354965" algn="r">
                        <a:lnSpc>
                          <a:spcPct val="100000"/>
                        </a:lnSpc>
                        <a:spcBef>
                          <a:spcPts val="295"/>
                        </a:spcBef>
                      </a:pPr>
                      <a:r>
                        <a:rPr sz="900" dirty="0">
                          <a:latin typeface="Calibri"/>
                          <a:cs typeface="Calibri"/>
                        </a:rPr>
                        <a:t>Bilirubin-</a:t>
                      </a:r>
                      <a:r>
                        <a:rPr sz="900" spc="-45" dirty="0">
                          <a:latin typeface="Calibri"/>
                          <a:cs typeface="Calibri"/>
                        </a:rPr>
                        <a:t> </a:t>
                      </a:r>
                      <a:r>
                        <a:rPr sz="900" spc="-10" dirty="0">
                          <a:latin typeface="Calibri"/>
                          <a:cs typeface="Calibri"/>
                        </a:rPr>
                        <a:t>Direct</a:t>
                      </a:r>
                      <a:endParaRPr sz="900">
                        <a:latin typeface="Calibri"/>
                        <a:cs typeface="Calibri"/>
                      </a:endParaRPr>
                    </a:p>
                    <a:p>
                      <a:pPr marR="294005" algn="r">
                        <a:lnSpc>
                          <a:spcPct val="100000"/>
                        </a:lnSpc>
                        <a:spcBef>
                          <a:spcPts val="505"/>
                        </a:spcBef>
                      </a:pPr>
                      <a:r>
                        <a:rPr sz="900" spc="-10" dirty="0">
                          <a:latin typeface="Calibri"/>
                          <a:cs typeface="Calibri"/>
                        </a:rPr>
                        <a:t>-Indirect</a:t>
                      </a:r>
                      <a:endParaRPr sz="900">
                        <a:latin typeface="Calibri"/>
                        <a:cs typeface="Calibri"/>
                      </a:endParaRPr>
                    </a:p>
                  </a:txBody>
                  <a:tcPr marL="0" marR="0" marT="33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36086">
                <a:tc>
                  <a:txBody>
                    <a:bodyPr/>
                    <a:lstStyle/>
                    <a:p>
                      <a:pPr marL="68580">
                        <a:lnSpc>
                          <a:spcPct val="100000"/>
                        </a:lnSpc>
                        <a:spcBef>
                          <a:spcPts val="280"/>
                        </a:spcBef>
                      </a:pPr>
                      <a:r>
                        <a:rPr sz="900" dirty="0">
                          <a:latin typeface="Calibri"/>
                          <a:cs typeface="Calibri"/>
                        </a:rPr>
                        <a:t>S.</a:t>
                      </a:r>
                      <a:r>
                        <a:rPr sz="900" spc="-15" dirty="0">
                          <a:latin typeface="Calibri"/>
                          <a:cs typeface="Calibri"/>
                        </a:rPr>
                        <a:t> </a:t>
                      </a:r>
                      <a:r>
                        <a:rPr sz="900" spc="-10" dirty="0">
                          <a:latin typeface="Calibri"/>
                          <a:cs typeface="Calibri"/>
                        </a:rPr>
                        <a:t>Albumin</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432439">
                <a:tc>
                  <a:txBody>
                    <a:bodyPr/>
                    <a:lstStyle/>
                    <a:p>
                      <a:pPr marL="68580">
                        <a:lnSpc>
                          <a:spcPct val="100000"/>
                        </a:lnSpc>
                        <a:spcBef>
                          <a:spcPts val="285"/>
                        </a:spcBef>
                      </a:pPr>
                      <a:r>
                        <a:rPr sz="900" dirty="0">
                          <a:latin typeface="Calibri"/>
                          <a:cs typeface="Calibri"/>
                        </a:rPr>
                        <a:t>WBC</a:t>
                      </a:r>
                      <a:r>
                        <a:rPr sz="900" spc="-35" dirty="0">
                          <a:latin typeface="Calibri"/>
                          <a:cs typeface="Calibri"/>
                        </a:rPr>
                        <a:t> </a:t>
                      </a:r>
                      <a:r>
                        <a:rPr sz="900" spc="-10" dirty="0">
                          <a:latin typeface="Calibri"/>
                          <a:cs typeface="Calibri"/>
                        </a:rPr>
                        <a:t>(TC/DC)</a:t>
                      </a:r>
                      <a:endParaRPr sz="900">
                        <a:latin typeface="Calibri"/>
                        <a:cs typeface="Calibri"/>
                      </a:endParaRPr>
                    </a:p>
                  </a:txBody>
                  <a:tcPr marL="0" marR="0" marT="3282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402590">
                        <a:lnSpc>
                          <a:spcPct val="117000"/>
                        </a:lnSpc>
                        <a:spcBef>
                          <a:spcPts val="80"/>
                        </a:spcBef>
                      </a:pPr>
                      <a:r>
                        <a:rPr sz="900" dirty="0">
                          <a:latin typeface="Calibri"/>
                          <a:cs typeface="Calibri"/>
                        </a:rPr>
                        <a:t>ECG</a:t>
                      </a:r>
                      <a:r>
                        <a:rPr sz="900" spc="-25" dirty="0">
                          <a:latin typeface="Calibri"/>
                          <a:cs typeface="Calibri"/>
                        </a:rPr>
                        <a:t> </a:t>
                      </a:r>
                      <a:r>
                        <a:rPr sz="900" dirty="0">
                          <a:latin typeface="Calibri"/>
                          <a:cs typeface="Calibri"/>
                        </a:rPr>
                        <a:t>(QTcF</a:t>
                      </a:r>
                      <a:r>
                        <a:rPr sz="900" spc="-20" dirty="0">
                          <a:latin typeface="Calibri"/>
                          <a:cs typeface="Calibri"/>
                        </a:rPr>
                        <a:t> </a:t>
                      </a:r>
                      <a:r>
                        <a:rPr sz="900" dirty="0">
                          <a:latin typeface="Calibri"/>
                          <a:cs typeface="Calibri"/>
                        </a:rPr>
                        <a:t>&amp;</a:t>
                      </a:r>
                      <a:r>
                        <a:rPr sz="900" spc="-20" dirty="0">
                          <a:latin typeface="Calibri"/>
                          <a:cs typeface="Calibri"/>
                        </a:rPr>
                        <a:t> other </a:t>
                      </a:r>
                      <a:r>
                        <a:rPr sz="900" spc="-10" dirty="0">
                          <a:latin typeface="Calibri"/>
                          <a:cs typeface="Calibri"/>
                        </a:rPr>
                        <a:t>findings)</a:t>
                      </a:r>
                      <a:endParaRPr sz="900">
                        <a:latin typeface="Calibri"/>
                        <a:cs typeface="Calibri"/>
                      </a:endParaRPr>
                    </a:p>
                  </a:txBody>
                  <a:tcPr marL="0" marR="0" marT="921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36086">
                <a:tc>
                  <a:txBody>
                    <a:bodyPr/>
                    <a:lstStyle/>
                    <a:p>
                      <a:pPr marL="68580">
                        <a:lnSpc>
                          <a:spcPct val="100000"/>
                        </a:lnSpc>
                        <a:spcBef>
                          <a:spcPts val="284"/>
                        </a:spcBef>
                      </a:pPr>
                      <a:r>
                        <a:rPr sz="900" spc="-10" dirty="0">
                          <a:latin typeface="Calibri"/>
                          <a:cs typeface="Calibri"/>
                        </a:rPr>
                        <a:t>Haemoglobin</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4"/>
                        </a:spcBef>
                      </a:pPr>
                      <a:r>
                        <a:rPr sz="900" spc="-10" dirty="0">
                          <a:latin typeface="Calibri"/>
                          <a:cs typeface="Calibri"/>
                        </a:rPr>
                        <a:t>Creatinine</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36086">
                <a:tc>
                  <a:txBody>
                    <a:bodyPr/>
                    <a:lstStyle/>
                    <a:p>
                      <a:pPr marL="68580">
                        <a:lnSpc>
                          <a:spcPct val="100000"/>
                        </a:lnSpc>
                        <a:spcBef>
                          <a:spcPts val="284"/>
                        </a:spcBef>
                      </a:pPr>
                      <a:r>
                        <a:rPr sz="900" spc="-25" dirty="0">
                          <a:latin typeface="Calibri"/>
                          <a:cs typeface="Calibri"/>
                        </a:rPr>
                        <a:t>ESR</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4"/>
                        </a:spcBef>
                      </a:pPr>
                      <a:r>
                        <a:rPr sz="900" dirty="0">
                          <a:latin typeface="Calibri"/>
                          <a:cs typeface="Calibri"/>
                        </a:rPr>
                        <a:t>Creatinine</a:t>
                      </a:r>
                      <a:r>
                        <a:rPr sz="900" spc="-55" dirty="0">
                          <a:latin typeface="Calibri"/>
                          <a:cs typeface="Calibri"/>
                        </a:rPr>
                        <a:t> </a:t>
                      </a:r>
                      <a:r>
                        <a:rPr sz="900" spc="-10" dirty="0">
                          <a:latin typeface="Calibri"/>
                          <a:cs typeface="Calibri"/>
                        </a:rPr>
                        <a:t>Clearance</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36086">
                <a:tc>
                  <a:txBody>
                    <a:bodyPr/>
                    <a:lstStyle/>
                    <a:p>
                      <a:pPr marL="68580">
                        <a:lnSpc>
                          <a:spcPct val="100000"/>
                        </a:lnSpc>
                        <a:spcBef>
                          <a:spcPts val="280"/>
                        </a:spcBef>
                      </a:pPr>
                      <a:r>
                        <a:rPr sz="900" dirty="0">
                          <a:latin typeface="Calibri"/>
                          <a:cs typeface="Calibri"/>
                        </a:rPr>
                        <a:t>Platelet</a:t>
                      </a:r>
                      <a:r>
                        <a:rPr sz="900" spc="-30" dirty="0">
                          <a:latin typeface="Calibri"/>
                          <a:cs typeface="Calibri"/>
                        </a:rPr>
                        <a:t> </a:t>
                      </a:r>
                      <a:r>
                        <a:rPr sz="900" spc="-10" dirty="0">
                          <a:latin typeface="Calibri"/>
                          <a:cs typeface="Calibri"/>
                        </a:rPr>
                        <a:t>count</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0"/>
                        </a:spcBef>
                      </a:pPr>
                      <a:r>
                        <a:rPr sz="900" dirty="0">
                          <a:latin typeface="Calibri"/>
                          <a:cs typeface="Calibri"/>
                        </a:rPr>
                        <a:t>Blood</a:t>
                      </a:r>
                      <a:r>
                        <a:rPr sz="900" spc="-40" dirty="0">
                          <a:latin typeface="Calibri"/>
                          <a:cs typeface="Calibri"/>
                        </a:rPr>
                        <a:t> </a:t>
                      </a:r>
                      <a:r>
                        <a:rPr sz="900" spc="-20" dirty="0">
                          <a:latin typeface="Calibri"/>
                          <a:cs typeface="Calibri"/>
                        </a:rPr>
                        <a:t>Urea</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36086">
                <a:tc>
                  <a:txBody>
                    <a:bodyPr/>
                    <a:lstStyle/>
                    <a:p>
                      <a:pPr marL="68580">
                        <a:lnSpc>
                          <a:spcPct val="100000"/>
                        </a:lnSpc>
                        <a:spcBef>
                          <a:spcPts val="280"/>
                        </a:spcBef>
                      </a:pPr>
                      <a:r>
                        <a:rPr sz="900" dirty="0">
                          <a:latin typeface="Calibri"/>
                          <a:cs typeface="Calibri"/>
                        </a:rPr>
                        <a:t>Lactic</a:t>
                      </a:r>
                      <a:r>
                        <a:rPr sz="900" spc="-30" dirty="0">
                          <a:latin typeface="Calibri"/>
                          <a:cs typeface="Calibri"/>
                        </a:rPr>
                        <a:t> </a:t>
                      </a:r>
                      <a:r>
                        <a:rPr sz="900" spc="-20" dirty="0">
                          <a:latin typeface="Calibri"/>
                          <a:cs typeface="Calibri"/>
                        </a:rPr>
                        <a:t>acid</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0"/>
                        </a:spcBef>
                      </a:pPr>
                      <a:r>
                        <a:rPr sz="900" dirty="0">
                          <a:latin typeface="Calibri"/>
                          <a:cs typeface="Calibri"/>
                        </a:rPr>
                        <a:t>Visual</a:t>
                      </a:r>
                      <a:r>
                        <a:rPr sz="900" spc="-20" dirty="0">
                          <a:latin typeface="Calibri"/>
                          <a:cs typeface="Calibri"/>
                        </a:rPr>
                        <a:t> </a:t>
                      </a:r>
                      <a:r>
                        <a:rPr sz="900" spc="-10" dirty="0">
                          <a:latin typeface="Calibri"/>
                          <a:cs typeface="Calibri"/>
                        </a:rPr>
                        <a:t>acuity</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237813">
                <a:tc>
                  <a:txBody>
                    <a:bodyPr/>
                    <a:lstStyle/>
                    <a:p>
                      <a:pPr marL="68580">
                        <a:lnSpc>
                          <a:spcPct val="100000"/>
                        </a:lnSpc>
                        <a:spcBef>
                          <a:spcPts val="295"/>
                        </a:spcBef>
                      </a:pPr>
                      <a:r>
                        <a:rPr sz="900" spc="-25" dirty="0">
                          <a:latin typeface="Calibri"/>
                          <a:cs typeface="Calibri"/>
                        </a:rPr>
                        <a:t>RBS</a:t>
                      </a:r>
                      <a:endParaRPr sz="900">
                        <a:latin typeface="Calibri"/>
                        <a:cs typeface="Calibri"/>
                      </a:endParaRPr>
                    </a:p>
                  </a:txBody>
                  <a:tcPr marL="0" marR="0" marT="33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8580">
                        <a:lnSpc>
                          <a:spcPct val="100000"/>
                        </a:lnSpc>
                        <a:spcBef>
                          <a:spcPts val="295"/>
                        </a:spcBef>
                      </a:pPr>
                      <a:r>
                        <a:rPr sz="900" spc="-10" dirty="0">
                          <a:latin typeface="Calibri"/>
                          <a:cs typeface="Calibri"/>
                        </a:rPr>
                        <a:t>Audiogram</a:t>
                      </a:r>
                      <a:endParaRPr sz="900">
                        <a:latin typeface="Calibri"/>
                        <a:cs typeface="Calibri"/>
                      </a:endParaRPr>
                    </a:p>
                  </a:txBody>
                  <a:tcPr marL="0" marR="0" marT="33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3608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36086">
                <a:tc>
                  <a:txBody>
                    <a:bodyPr/>
                    <a:lstStyle/>
                    <a:p>
                      <a:pPr marL="68580">
                        <a:lnSpc>
                          <a:spcPct val="100000"/>
                        </a:lnSpc>
                        <a:spcBef>
                          <a:spcPts val="284"/>
                        </a:spcBef>
                      </a:pPr>
                      <a:r>
                        <a:rPr sz="900" dirty="0">
                          <a:latin typeface="Calibri"/>
                          <a:cs typeface="Calibri"/>
                        </a:rPr>
                        <a:t>CD4</a:t>
                      </a:r>
                      <a:r>
                        <a:rPr sz="900" spc="-40" dirty="0">
                          <a:latin typeface="Calibri"/>
                          <a:cs typeface="Calibri"/>
                        </a:rPr>
                        <a:t> </a:t>
                      </a:r>
                      <a:r>
                        <a:rPr sz="900" spc="-10" dirty="0">
                          <a:latin typeface="Calibri"/>
                          <a:cs typeface="Calibri"/>
                        </a:rPr>
                        <a:t>Count</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4"/>
                        </a:spcBef>
                      </a:pPr>
                      <a:r>
                        <a:rPr sz="900" dirty="0">
                          <a:latin typeface="Calibri"/>
                          <a:cs typeface="Calibri"/>
                        </a:rPr>
                        <a:t>Psychiatric</a:t>
                      </a:r>
                      <a:r>
                        <a:rPr sz="900" spc="200" dirty="0">
                          <a:latin typeface="Calibri"/>
                          <a:cs typeface="Calibri"/>
                        </a:rPr>
                        <a:t> </a:t>
                      </a:r>
                      <a:r>
                        <a:rPr sz="900" spc="-10" dirty="0">
                          <a:latin typeface="Calibri"/>
                          <a:cs typeface="Calibri"/>
                        </a:rPr>
                        <a:t>evaluation</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284"/>
                        </a:spcBef>
                      </a:pPr>
                      <a:r>
                        <a:rPr sz="900" dirty="0">
                          <a:latin typeface="Calibri"/>
                          <a:cs typeface="Calibri"/>
                        </a:rPr>
                        <a:t>Yes/</a:t>
                      </a:r>
                      <a:r>
                        <a:rPr sz="900" spc="-30" dirty="0">
                          <a:latin typeface="Calibri"/>
                          <a:cs typeface="Calibri"/>
                        </a:rPr>
                        <a:t> </a:t>
                      </a:r>
                      <a:r>
                        <a:rPr sz="900" spc="-25" dirty="0">
                          <a:latin typeface="Calibri"/>
                          <a:cs typeface="Calibri"/>
                        </a:rPr>
                        <a:t>No</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236086">
                <a:tc>
                  <a:txBody>
                    <a:bodyPr/>
                    <a:lstStyle/>
                    <a:p>
                      <a:pPr marL="68580">
                        <a:lnSpc>
                          <a:spcPct val="100000"/>
                        </a:lnSpc>
                        <a:spcBef>
                          <a:spcPts val="280"/>
                        </a:spcBef>
                      </a:pPr>
                      <a:r>
                        <a:rPr sz="900" dirty="0">
                          <a:latin typeface="Calibri"/>
                          <a:cs typeface="Calibri"/>
                        </a:rPr>
                        <a:t>Hepatitis</a:t>
                      </a:r>
                      <a:r>
                        <a:rPr sz="900" spc="-45" dirty="0">
                          <a:latin typeface="Calibri"/>
                          <a:cs typeface="Calibri"/>
                        </a:rPr>
                        <a:t> </a:t>
                      </a:r>
                      <a:r>
                        <a:rPr sz="900" spc="-10" dirty="0">
                          <a:latin typeface="Calibri"/>
                          <a:cs typeface="Calibri"/>
                        </a:rPr>
                        <a:t>markers</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0"/>
                        </a:spcBef>
                      </a:pPr>
                      <a:r>
                        <a:rPr sz="900" dirty="0">
                          <a:latin typeface="Calibri"/>
                          <a:cs typeface="Calibri"/>
                        </a:rPr>
                        <a:t>Surgical</a:t>
                      </a:r>
                      <a:r>
                        <a:rPr sz="900" spc="-35" dirty="0">
                          <a:latin typeface="Calibri"/>
                          <a:cs typeface="Calibri"/>
                        </a:rPr>
                        <a:t> </a:t>
                      </a:r>
                      <a:r>
                        <a:rPr sz="900" spc="-10" dirty="0">
                          <a:latin typeface="Calibri"/>
                          <a:cs typeface="Calibri"/>
                        </a:rPr>
                        <a:t>evaluation</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280"/>
                        </a:spcBef>
                      </a:pPr>
                      <a:r>
                        <a:rPr sz="900" dirty="0">
                          <a:latin typeface="Calibri"/>
                          <a:cs typeface="Calibri"/>
                        </a:rPr>
                        <a:t>Yes/</a:t>
                      </a:r>
                      <a:r>
                        <a:rPr sz="900" spc="-30" dirty="0">
                          <a:latin typeface="Calibri"/>
                          <a:cs typeface="Calibri"/>
                        </a:rPr>
                        <a:t> </a:t>
                      </a:r>
                      <a:r>
                        <a:rPr sz="900" spc="-25" dirty="0">
                          <a:latin typeface="Calibri"/>
                          <a:cs typeface="Calibri"/>
                        </a:rPr>
                        <a:t>No</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36086">
                <a:tc>
                  <a:txBody>
                    <a:bodyPr/>
                    <a:lstStyle/>
                    <a:p>
                      <a:pPr marL="68580">
                        <a:lnSpc>
                          <a:spcPct val="100000"/>
                        </a:lnSpc>
                        <a:spcBef>
                          <a:spcPts val="284"/>
                        </a:spcBef>
                      </a:pPr>
                      <a:r>
                        <a:rPr sz="900" spc="-25" dirty="0">
                          <a:latin typeface="Calibri"/>
                          <a:cs typeface="Calibri"/>
                        </a:rPr>
                        <a:t>TSH</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284"/>
                        </a:spcBef>
                      </a:pPr>
                      <a:r>
                        <a:rPr sz="900" dirty="0">
                          <a:latin typeface="Calibri"/>
                          <a:cs typeface="Calibri"/>
                        </a:rPr>
                        <a:t>Ophthalmic</a:t>
                      </a:r>
                      <a:r>
                        <a:rPr sz="900" spc="-45" dirty="0">
                          <a:latin typeface="Calibri"/>
                          <a:cs typeface="Calibri"/>
                        </a:rPr>
                        <a:t> </a:t>
                      </a:r>
                      <a:r>
                        <a:rPr sz="900" spc="-10" dirty="0">
                          <a:latin typeface="Calibri"/>
                          <a:cs typeface="Calibri"/>
                        </a:rPr>
                        <a:t>evaluation</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284"/>
                        </a:spcBef>
                      </a:pPr>
                      <a:r>
                        <a:rPr sz="900" dirty="0">
                          <a:latin typeface="Calibri"/>
                          <a:cs typeface="Calibri"/>
                        </a:rPr>
                        <a:t>Yes/</a:t>
                      </a:r>
                      <a:r>
                        <a:rPr sz="900" spc="-30" dirty="0">
                          <a:latin typeface="Calibri"/>
                          <a:cs typeface="Calibri"/>
                        </a:rPr>
                        <a:t> </a:t>
                      </a:r>
                      <a:r>
                        <a:rPr sz="900" spc="-25" dirty="0">
                          <a:latin typeface="Calibri"/>
                          <a:cs typeface="Calibri"/>
                        </a:rPr>
                        <a:t>No</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36086">
                <a:tc>
                  <a:txBody>
                    <a:bodyPr/>
                    <a:lstStyle/>
                    <a:p>
                      <a:pPr marL="68580">
                        <a:lnSpc>
                          <a:spcPct val="100000"/>
                        </a:lnSpc>
                        <a:spcBef>
                          <a:spcPts val="284"/>
                        </a:spcBef>
                      </a:pPr>
                      <a:r>
                        <a:rPr sz="900" dirty="0">
                          <a:latin typeface="Calibri"/>
                          <a:cs typeface="Calibri"/>
                        </a:rPr>
                        <a:t>Urine</a:t>
                      </a:r>
                      <a:r>
                        <a:rPr sz="900" spc="-40" dirty="0">
                          <a:latin typeface="Calibri"/>
                          <a:cs typeface="Calibri"/>
                        </a:rPr>
                        <a:t> </a:t>
                      </a:r>
                      <a:r>
                        <a:rPr sz="900" spc="-10" dirty="0">
                          <a:latin typeface="Calibri"/>
                          <a:cs typeface="Calibri"/>
                        </a:rPr>
                        <a:t>(R/M)</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236661">
                <a:tc>
                  <a:txBody>
                    <a:bodyPr/>
                    <a:lstStyle/>
                    <a:p>
                      <a:pPr marL="68580">
                        <a:lnSpc>
                          <a:spcPct val="100000"/>
                        </a:lnSpc>
                        <a:spcBef>
                          <a:spcPts val="295"/>
                        </a:spcBef>
                      </a:pPr>
                      <a:r>
                        <a:rPr sz="900" spc="-25" dirty="0">
                          <a:latin typeface="Calibri"/>
                          <a:cs typeface="Calibri"/>
                        </a:rPr>
                        <a:t>UPT</a:t>
                      </a:r>
                      <a:endParaRPr sz="900">
                        <a:latin typeface="Calibri"/>
                        <a:cs typeface="Calibri"/>
                      </a:endParaRPr>
                    </a:p>
                  </a:txBody>
                  <a:tcPr marL="0" marR="0" marT="33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237237">
                <a:tc>
                  <a:txBody>
                    <a:bodyPr/>
                    <a:lstStyle/>
                    <a:p>
                      <a:pPr marL="68580">
                        <a:lnSpc>
                          <a:spcPct val="100000"/>
                        </a:lnSpc>
                        <a:spcBef>
                          <a:spcPts val="295"/>
                        </a:spcBef>
                      </a:pPr>
                      <a:r>
                        <a:rPr sz="900" spc="-10" dirty="0">
                          <a:latin typeface="Calibri"/>
                          <a:cs typeface="Calibri"/>
                        </a:rPr>
                        <a:t>Potassium</a:t>
                      </a:r>
                      <a:endParaRPr sz="900">
                        <a:latin typeface="Calibri"/>
                        <a:cs typeface="Calibri"/>
                      </a:endParaRPr>
                    </a:p>
                  </a:txBody>
                  <a:tcPr marL="0" marR="0" marT="3397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236086">
                <a:tc>
                  <a:txBody>
                    <a:bodyPr/>
                    <a:lstStyle/>
                    <a:p>
                      <a:pPr marL="68580">
                        <a:lnSpc>
                          <a:spcPct val="100000"/>
                        </a:lnSpc>
                        <a:spcBef>
                          <a:spcPts val="284"/>
                        </a:spcBef>
                      </a:pPr>
                      <a:r>
                        <a:rPr sz="900" spc="-10" dirty="0">
                          <a:latin typeface="Calibri"/>
                          <a:cs typeface="Calibri"/>
                        </a:rPr>
                        <a:t>Magnesium</a:t>
                      </a:r>
                      <a:endParaRPr sz="900">
                        <a:latin typeface="Calibri"/>
                        <a:cs typeface="Calibri"/>
                      </a:endParaRPr>
                    </a:p>
                  </a:txBody>
                  <a:tcPr marL="0" marR="0" marT="3282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236086">
                <a:tc>
                  <a:txBody>
                    <a:bodyPr/>
                    <a:lstStyle/>
                    <a:p>
                      <a:pPr marL="68580">
                        <a:lnSpc>
                          <a:spcPct val="100000"/>
                        </a:lnSpc>
                        <a:spcBef>
                          <a:spcPts val="280"/>
                        </a:spcBef>
                      </a:pPr>
                      <a:r>
                        <a:rPr sz="900" spc="-10" dirty="0">
                          <a:latin typeface="Calibri"/>
                          <a:cs typeface="Calibri"/>
                        </a:rPr>
                        <a:t>Calcium</a:t>
                      </a:r>
                      <a:endParaRPr sz="900">
                        <a:latin typeface="Calibri"/>
                        <a:cs typeface="Calibri"/>
                      </a:endParaRPr>
                    </a:p>
                  </a:txBody>
                  <a:tcPr marL="0" marR="0" marT="3224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612446" y="3329729"/>
          <a:ext cx="9101965" cy="2664313"/>
        </p:xfrm>
        <a:graphic>
          <a:graphicData uri="http://schemas.openxmlformats.org/drawingml/2006/table">
            <a:tbl>
              <a:tblPr firstRow="1" bandRow="1">
                <a:tableStyleId>{2D5ABB26-0587-4C30-8999-92F81FD0307C}</a:tableStyleId>
              </a:tblPr>
              <a:tblGrid>
                <a:gridCol w="906914">
                  <a:extLst>
                    <a:ext uri="{9D8B030D-6E8A-4147-A177-3AD203B41FA5}">
                      <a16:colId xmlns:a16="http://schemas.microsoft.com/office/drawing/2014/main" val="20000"/>
                    </a:ext>
                  </a:extLst>
                </a:gridCol>
                <a:gridCol w="8195051">
                  <a:extLst>
                    <a:ext uri="{9D8B030D-6E8A-4147-A177-3AD203B41FA5}">
                      <a16:colId xmlns:a16="http://schemas.microsoft.com/office/drawing/2014/main" val="20001"/>
                    </a:ext>
                  </a:extLst>
                </a:gridCol>
              </a:tblGrid>
              <a:tr h="489446">
                <a:tc gridSpan="2">
                  <a:txBody>
                    <a:bodyPr/>
                    <a:lstStyle/>
                    <a:p>
                      <a:pPr marL="68580" marR="158115">
                        <a:lnSpc>
                          <a:spcPts val="1200"/>
                        </a:lnSpc>
                        <a:spcBef>
                          <a:spcPts val="25"/>
                        </a:spcBef>
                      </a:pPr>
                      <a:r>
                        <a:rPr sz="1100" b="1" spc="-10" dirty="0">
                          <a:latin typeface="Calibri"/>
                          <a:cs typeface="Calibri"/>
                        </a:rPr>
                        <a:t>DR-</a:t>
                      </a:r>
                      <a:r>
                        <a:rPr sz="1100" b="1" dirty="0">
                          <a:latin typeface="Calibri"/>
                          <a:cs typeface="Calibri"/>
                        </a:rPr>
                        <a:t>TB</a:t>
                      </a:r>
                      <a:r>
                        <a:rPr sz="1100" b="1" spc="-25" dirty="0">
                          <a:latin typeface="Calibri"/>
                          <a:cs typeface="Calibri"/>
                        </a:rPr>
                        <a:t> </a:t>
                      </a:r>
                      <a:r>
                        <a:rPr sz="1100" b="1" dirty="0">
                          <a:latin typeface="Calibri"/>
                          <a:cs typeface="Calibri"/>
                        </a:rPr>
                        <a:t>Centre</a:t>
                      </a:r>
                      <a:r>
                        <a:rPr sz="1100" b="1" spc="-20" dirty="0">
                          <a:latin typeface="Calibri"/>
                          <a:cs typeface="Calibri"/>
                        </a:rPr>
                        <a:t> </a:t>
                      </a:r>
                      <a:r>
                        <a:rPr sz="1100" b="1" dirty="0">
                          <a:latin typeface="Calibri"/>
                          <a:cs typeface="Calibri"/>
                        </a:rPr>
                        <a:t>Committee</a:t>
                      </a:r>
                      <a:r>
                        <a:rPr sz="1100" b="1" spc="-20" dirty="0">
                          <a:latin typeface="Calibri"/>
                          <a:cs typeface="Calibri"/>
                        </a:rPr>
                        <a:t> </a:t>
                      </a:r>
                      <a:r>
                        <a:rPr sz="1100" b="1" dirty="0">
                          <a:latin typeface="Calibri"/>
                          <a:cs typeface="Calibri"/>
                        </a:rPr>
                        <a:t>–</a:t>
                      </a:r>
                      <a:r>
                        <a:rPr sz="1100" b="1" spc="-15" dirty="0">
                          <a:latin typeface="Calibri"/>
                          <a:cs typeface="Calibri"/>
                        </a:rPr>
                        <a:t> </a:t>
                      </a:r>
                      <a:r>
                        <a:rPr sz="1100" b="1" dirty="0">
                          <a:latin typeface="Calibri"/>
                          <a:cs typeface="Calibri"/>
                        </a:rPr>
                        <a:t>dates</a:t>
                      </a:r>
                      <a:r>
                        <a:rPr sz="1100" b="1" spc="-20" dirty="0">
                          <a:latin typeface="Calibri"/>
                          <a:cs typeface="Calibri"/>
                        </a:rPr>
                        <a:t> </a:t>
                      </a:r>
                      <a:r>
                        <a:rPr sz="1100" b="1" dirty="0">
                          <a:latin typeface="Calibri"/>
                          <a:cs typeface="Calibri"/>
                        </a:rPr>
                        <a:t>and</a:t>
                      </a:r>
                      <a:r>
                        <a:rPr sz="1100" b="1" spc="-25" dirty="0">
                          <a:latin typeface="Calibri"/>
                          <a:cs typeface="Calibri"/>
                        </a:rPr>
                        <a:t> </a:t>
                      </a:r>
                      <a:r>
                        <a:rPr sz="1100" b="1" dirty="0">
                          <a:latin typeface="Calibri"/>
                          <a:cs typeface="Calibri"/>
                        </a:rPr>
                        <a:t>decisions</a:t>
                      </a:r>
                      <a:r>
                        <a:rPr sz="1100" b="1" spc="-20" dirty="0">
                          <a:latin typeface="Calibri"/>
                          <a:cs typeface="Calibri"/>
                        </a:rPr>
                        <a:t> </a:t>
                      </a:r>
                      <a:r>
                        <a:rPr sz="1100" b="1" dirty="0">
                          <a:latin typeface="Calibri"/>
                          <a:cs typeface="Calibri"/>
                        </a:rPr>
                        <a:t>on</a:t>
                      </a:r>
                      <a:r>
                        <a:rPr sz="1100" b="1" spc="-15" dirty="0">
                          <a:latin typeface="Calibri"/>
                          <a:cs typeface="Calibri"/>
                        </a:rPr>
                        <a:t> </a:t>
                      </a:r>
                      <a:r>
                        <a:rPr sz="1100" b="1" dirty="0">
                          <a:latin typeface="Calibri"/>
                          <a:cs typeface="Calibri"/>
                        </a:rPr>
                        <a:t>regimen</a:t>
                      </a:r>
                      <a:r>
                        <a:rPr sz="1100" b="1" spc="-15" dirty="0">
                          <a:latin typeface="Calibri"/>
                          <a:cs typeface="Calibri"/>
                        </a:rPr>
                        <a:t> </a:t>
                      </a:r>
                      <a:r>
                        <a:rPr sz="1100" b="1" spc="-10" dirty="0">
                          <a:latin typeface="Calibri"/>
                          <a:cs typeface="Calibri"/>
                        </a:rPr>
                        <a:t>composition,</a:t>
                      </a:r>
                      <a:r>
                        <a:rPr sz="1100" b="1" spc="-5" dirty="0">
                          <a:latin typeface="Calibri"/>
                          <a:cs typeface="Calibri"/>
                        </a:rPr>
                        <a:t> </a:t>
                      </a:r>
                      <a:r>
                        <a:rPr sz="1100" b="1" dirty="0">
                          <a:latin typeface="Calibri"/>
                          <a:cs typeface="Calibri"/>
                        </a:rPr>
                        <a:t>extension</a:t>
                      </a:r>
                      <a:r>
                        <a:rPr sz="1100" b="1" spc="-15" dirty="0">
                          <a:latin typeface="Calibri"/>
                          <a:cs typeface="Calibri"/>
                        </a:rPr>
                        <a:t> </a:t>
                      </a:r>
                      <a:r>
                        <a:rPr sz="1100" b="1" dirty="0">
                          <a:latin typeface="Calibri"/>
                          <a:cs typeface="Calibri"/>
                        </a:rPr>
                        <a:t>of</a:t>
                      </a:r>
                      <a:r>
                        <a:rPr sz="1100" b="1" spc="-15" dirty="0">
                          <a:latin typeface="Calibri"/>
                          <a:cs typeface="Calibri"/>
                        </a:rPr>
                        <a:t> </a:t>
                      </a:r>
                      <a:r>
                        <a:rPr sz="1100" b="1" dirty="0">
                          <a:latin typeface="Calibri"/>
                          <a:cs typeface="Calibri"/>
                        </a:rPr>
                        <a:t>IP/</a:t>
                      </a:r>
                      <a:r>
                        <a:rPr sz="1100" b="1" spc="-30" dirty="0">
                          <a:latin typeface="Calibri"/>
                          <a:cs typeface="Calibri"/>
                        </a:rPr>
                        <a:t> </a:t>
                      </a:r>
                      <a:r>
                        <a:rPr sz="1100" b="1" dirty="0">
                          <a:latin typeface="Calibri"/>
                          <a:cs typeface="Calibri"/>
                        </a:rPr>
                        <a:t>first</a:t>
                      </a:r>
                      <a:r>
                        <a:rPr sz="1100" b="1" spc="-25" dirty="0">
                          <a:latin typeface="Calibri"/>
                          <a:cs typeface="Calibri"/>
                        </a:rPr>
                        <a:t> </a:t>
                      </a:r>
                      <a:r>
                        <a:rPr sz="1100" b="1" dirty="0">
                          <a:latin typeface="Calibri"/>
                          <a:cs typeface="Calibri"/>
                        </a:rPr>
                        <a:t>phase;</a:t>
                      </a:r>
                      <a:r>
                        <a:rPr sz="1100" b="1" spc="-15" dirty="0">
                          <a:latin typeface="Calibri"/>
                          <a:cs typeface="Calibri"/>
                        </a:rPr>
                        <a:t> </a:t>
                      </a:r>
                      <a:r>
                        <a:rPr sz="1100" b="1" dirty="0">
                          <a:latin typeface="Calibri"/>
                          <a:cs typeface="Calibri"/>
                        </a:rPr>
                        <a:t>change</a:t>
                      </a:r>
                      <a:r>
                        <a:rPr sz="1100" b="1" spc="-25" dirty="0">
                          <a:latin typeface="Calibri"/>
                          <a:cs typeface="Calibri"/>
                        </a:rPr>
                        <a:t> </a:t>
                      </a:r>
                      <a:r>
                        <a:rPr sz="1100" b="1" dirty="0">
                          <a:latin typeface="Calibri"/>
                          <a:cs typeface="Calibri"/>
                        </a:rPr>
                        <a:t>of</a:t>
                      </a:r>
                      <a:r>
                        <a:rPr sz="1100" b="1" spc="-25" dirty="0">
                          <a:latin typeface="Calibri"/>
                          <a:cs typeface="Calibri"/>
                        </a:rPr>
                        <a:t> </a:t>
                      </a:r>
                      <a:r>
                        <a:rPr sz="1100" b="1" dirty="0">
                          <a:latin typeface="Calibri"/>
                          <a:cs typeface="Calibri"/>
                        </a:rPr>
                        <a:t>IP</a:t>
                      </a:r>
                      <a:r>
                        <a:rPr sz="1100" b="1" spc="-25" dirty="0">
                          <a:latin typeface="Calibri"/>
                          <a:cs typeface="Calibri"/>
                        </a:rPr>
                        <a:t> </a:t>
                      </a:r>
                      <a:r>
                        <a:rPr sz="1100" b="1" dirty="0">
                          <a:latin typeface="Calibri"/>
                          <a:cs typeface="Calibri"/>
                        </a:rPr>
                        <a:t>to</a:t>
                      </a:r>
                      <a:r>
                        <a:rPr sz="1100" b="1" spc="-15" dirty="0">
                          <a:latin typeface="Calibri"/>
                          <a:cs typeface="Calibri"/>
                        </a:rPr>
                        <a:t> </a:t>
                      </a:r>
                      <a:r>
                        <a:rPr sz="1100" b="1" dirty="0">
                          <a:latin typeface="Calibri"/>
                          <a:cs typeface="Calibri"/>
                        </a:rPr>
                        <a:t>CP</a:t>
                      </a:r>
                      <a:r>
                        <a:rPr sz="1100" b="1" spc="-20" dirty="0">
                          <a:latin typeface="Calibri"/>
                          <a:cs typeface="Calibri"/>
                        </a:rPr>
                        <a:t> </a:t>
                      </a:r>
                      <a:r>
                        <a:rPr sz="1100" b="1" dirty="0">
                          <a:latin typeface="Calibri"/>
                          <a:cs typeface="Calibri"/>
                        </a:rPr>
                        <a:t>or</a:t>
                      </a:r>
                      <a:r>
                        <a:rPr sz="1100" b="1" spc="-10" dirty="0">
                          <a:latin typeface="Calibri"/>
                          <a:cs typeface="Calibri"/>
                        </a:rPr>
                        <a:t> </a:t>
                      </a:r>
                      <a:r>
                        <a:rPr sz="1100" b="1" dirty="0">
                          <a:latin typeface="Calibri"/>
                          <a:cs typeface="Calibri"/>
                        </a:rPr>
                        <a:t>first</a:t>
                      </a:r>
                      <a:r>
                        <a:rPr sz="1100" b="1" spc="-15" dirty="0">
                          <a:latin typeface="Calibri"/>
                          <a:cs typeface="Calibri"/>
                        </a:rPr>
                        <a:t> </a:t>
                      </a:r>
                      <a:r>
                        <a:rPr sz="1100" b="1" dirty="0">
                          <a:latin typeface="Calibri"/>
                          <a:cs typeface="Calibri"/>
                        </a:rPr>
                        <a:t>phase</a:t>
                      </a:r>
                      <a:r>
                        <a:rPr sz="1100" b="1" spc="-25" dirty="0">
                          <a:latin typeface="Calibri"/>
                          <a:cs typeface="Calibri"/>
                        </a:rPr>
                        <a:t> </a:t>
                      </a:r>
                      <a:r>
                        <a:rPr sz="1100" b="1" dirty="0">
                          <a:latin typeface="Calibri"/>
                          <a:cs typeface="Calibri"/>
                        </a:rPr>
                        <a:t>to</a:t>
                      </a:r>
                      <a:r>
                        <a:rPr sz="1100" b="1" spc="-30" dirty="0">
                          <a:latin typeface="Calibri"/>
                          <a:cs typeface="Calibri"/>
                        </a:rPr>
                        <a:t> </a:t>
                      </a:r>
                      <a:r>
                        <a:rPr sz="1100" b="1" dirty="0">
                          <a:latin typeface="Calibri"/>
                          <a:cs typeface="Calibri"/>
                        </a:rPr>
                        <a:t>second</a:t>
                      </a:r>
                      <a:r>
                        <a:rPr sz="1100" b="1" spc="-40" dirty="0">
                          <a:latin typeface="Calibri"/>
                          <a:cs typeface="Calibri"/>
                        </a:rPr>
                        <a:t> </a:t>
                      </a:r>
                      <a:r>
                        <a:rPr sz="1100" b="1" spc="-10" dirty="0">
                          <a:latin typeface="Calibri"/>
                          <a:cs typeface="Calibri"/>
                        </a:rPr>
                        <a:t>phase; </a:t>
                      </a:r>
                      <a:r>
                        <a:rPr sz="1100" b="1" dirty="0">
                          <a:latin typeface="Calibri"/>
                          <a:cs typeface="Calibri"/>
                        </a:rPr>
                        <a:t>completion</a:t>
                      </a:r>
                      <a:r>
                        <a:rPr sz="1100" b="1" spc="-25" dirty="0">
                          <a:latin typeface="Calibri"/>
                          <a:cs typeface="Calibri"/>
                        </a:rPr>
                        <a:t> </a:t>
                      </a:r>
                      <a:r>
                        <a:rPr sz="1100" b="1" dirty="0">
                          <a:latin typeface="Calibri"/>
                          <a:cs typeface="Calibri"/>
                        </a:rPr>
                        <a:t>of</a:t>
                      </a:r>
                      <a:r>
                        <a:rPr sz="1100" b="1" spc="-20" dirty="0">
                          <a:latin typeface="Calibri"/>
                          <a:cs typeface="Calibri"/>
                        </a:rPr>
                        <a:t> </a:t>
                      </a:r>
                      <a:r>
                        <a:rPr sz="1100" b="1" dirty="0">
                          <a:latin typeface="Calibri"/>
                          <a:cs typeface="Calibri"/>
                        </a:rPr>
                        <a:t>treatment;</a:t>
                      </a:r>
                      <a:r>
                        <a:rPr sz="1100" b="1" spc="-20" dirty="0">
                          <a:latin typeface="Calibri"/>
                          <a:cs typeface="Calibri"/>
                        </a:rPr>
                        <a:t> </a:t>
                      </a:r>
                      <a:r>
                        <a:rPr sz="1100" b="1" dirty="0">
                          <a:latin typeface="Calibri"/>
                          <a:cs typeface="Calibri"/>
                        </a:rPr>
                        <a:t>severe</a:t>
                      </a:r>
                      <a:r>
                        <a:rPr sz="1100" b="1" spc="-30" dirty="0">
                          <a:latin typeface="Calibri"/>
                          <a:cs typeface="Calibri"/>
                        </a:rPr>
                        <a:t> </a:t>
                      </a:r>
                      <a:r>
                        <a:rPr sz="1100" b="1" dirty="0">
                          <a:latin typeface="Calibri"/>
                          <a:cs typeface="Calibri"/>
                        </a:rPr>
                        <a:t>adverse</a:t>
                      </a:r>
                      <a:r>
                        <a:rPr sz="1100" b="1" spc="-30" dirty="0">
                          <a:latin typeface="Calibri"/>
                          <a:cs typeface="Calibri"/>
                        </a:rPr>
                        <a:t> </a:t>
                      </a:r>
                      <a:r>
                        <a:rPr sz="1100" b="1" dirty="0">
                          <a:latin typeface="Calibri"/>
                          <a:cs typeface="Calibri"/>
                        </a:rPr>
                        <a:t>reactions;</a:t>
                      </a:r>
                      <a:r>
                        <a:rPr sz="1100" b="1" spc="-25" dirty="0">
                          <a:latin typeface="Calibri"/>
                          <a:cs typeface="Calibri"/>
                        </a:rPr>
                        <a:t> </a:t>
                      </a:r>
                      <a:r>
                        <a:rPr sz="1100" b="1" dirty="0">
                          <a:latin typeface="Calibri"/>
                          <a:cs typeface="Calibri"/>
                        </a:rPr>
                        <a:t>change</a:t>
                      </a:r>
                      <a:r>
                        <a:rPr sz="1100" b="1" spc="-30" dirty="0">
                          <a:latin typeface="Calibri"/>
                          <a:cs typeface="Calibri"/>
                        </a:rPr>
                        <a:t> </a:t>
                      </a:r>
                      <a:r>
                        <a:rPr sz="1100" b="1" dirty="0">
                          <a:latin typeface="Calibri"/>
                          <a:cs typeface="Calibri"/>
                        </a:rPr>
                        <a:t>of</a:t>
                      </a:r>
                      <a:r>
                        <a:rPr sz="1100" b="1" spc="-30" dirty="0">
                          <a:latin typeface="Calibri"/>
                          <a:cs typeface="Calibri"/>
                        </a:rPr>
                        <a:t> </a:t>
                      </a:r>
                      <a:r>
                        <a:rPr sz="1100" b="1" dirty="0">
                          <a:latin typeface="Calibri"/>
                          <a:cs typeface="Calibri"/>
                        </a:rPr>
                        <a:t>treatment,</a:t>
                      </a:r>
                      <a:r>
                        <a:rPr sz="1100" b="1" spc="-30" dirty="0">
                          <a:latin typeface="Calibri"/>
                          <a:cs typeface="Calibri"/>
                        </a:rPr>
                        <a:t> </a:t>
                      </a:r>
                      <a:r>
                        <a:rPr sz="1100" b="1" dirty="0">
                          <a:latin typeface="Calibri"/>
                          <a:cs typeface="Calibri"/>
                        </a:rPr>
                        <a:t>declaring</a:t>
                      </a:r>
                      <a:r>
                        <a:rPr sz="1100" b="1" spc="-35" dirty="0">
                          <a:latin typeface="Calibri"/>
                          <a:cs typeface="Calibri"/>
                        </a:rPr>
                        <a:t> </a:t>
                      </a:r>
                      <a:r>
                        <a:rPr sz="1100" b="1" dirty="0">
                          <a:latin typeface="Calibri"/>
                          <a:cs typeface="Calibri"/>
                        </a:rPr>
                        <a:t>treatment</a:t>
                      </a:r>
                      <a:r>
                        <a:rPr sz="1100" b="1" spc="-20" dirty="0">
                          <a:latin typeface="Calibri"/>
                          <a:cs typeface="Calibri"/>
                        </a:rPr>
                        <a:t> </a:t>
                      </a:r>
                      <a:r>
                        <a:rPr sz="1100" b="1" dirty="0">
                          <a:latin typeface="Calibri"/>
                          <a:cs typeface="Calibri"/>
                        </a:rPr>
                        <a:t>outcome</a:t>
                      </a:r>
                      <a:r>
                        <a:rPr sz="1100" b="1" spc="20" dirty="0">
                          <a:latin typeface="Calibri"/>
                          <a:cs typeface="Calibri"/>
                        </a:rPr>
                        <a:t> </a:t>
                      </a:r>
                      <a:r>
                        <a:rPr sz="1100" b="1" spc="-10" dirty="0">
                          <a:latin typeface="Calibri"/>
                          <a:cs typeface="Calibri"/>
                        </a:rPr>
                        <a:t>stop/reintroduction/dosage</a:t>
                      </a:r>
                      <a:r>
                        <a:rPr sz="1100" b="1" spc="-30" dirty="0">
                          <a:latin typeface="Calibri"/>
                          <a:cs typeface="Calibri"/>
                        </a:rPr>
                        <a:t> </a:t>
                      </a:r>
                      <a:r>
                        <a:rPr sz="1100" b="1" dirty="0">
                          <a:latin typeface="Calibri"/>
                          <a:cs typeface="Calibri"/>
                        </a:rPr>
                        <a:t>adjustment</a:t>
                      </a:r>
                      <a:r>
                        <a:rPr sz="1100" b="1" spc="-25" dirty="0">
                          <a:latin typeface="Calibri"/>
                          <a:cs typeface="Calibri"/>
                        </a:rPr>
                        <a:t> </a:t>
                      </a:r>
                      <a:r>
                        <a:rPr sz="1100" b="1" dirty="0">
                          <a:latin typeface="Calibri"/>
                          <a:cs typeface="Calibri"/>
                        </a:rPr>
                        <a:t>of</a:t>
                      </a:r>
                      <a:r>
                        <a:rPr sz="1100" b="1" spc="-20" dirty="0">
                          <a:latin typeface="Calibri"/>
                          <a:cs typeface="Calibri"/>
                        </a:rPr>
                        <a:t> </a:t>
                      </a:r>
                      <a:r>
                        <a:rPr sz="1100" b="1" dirty="0">
                          <a:latin typeface="Calibri"/>
                          <a:cs typeface="Calibri"/>
                        </a:rPr>
                        <a:t>drugs</a:t>
                      </a:r>
                      <a:r>
                        <a:rPr sz="1100" b="1" spc="-30" dirty="0">
                          <a:latin typeface="Calibri"/>
                          <a:cs typeface="Calibri"/>
                        </a:rPr>
                        <a:t> </a:t>
                      </a:r>
                      <a:r>
                        <a:rPr sz="1100" b="1" spc="-25" dirty="0">
                          <a:latin typeface="Calibri"/>
                          <a:cs typeface="Calibri"/>
                        </a:rPr>
                        <a:t>at </a:t>
                      </a:r>
                      <a:r>
                        <a:rPr sz="1100" b="1" dirty="0">
                          <a:latin typeface="Calibri"/>
                          <a:cs typeface="Calibri"/>
                        </a:rPr>
                        <a:t>the</a:t>
                      </a:r>
                      <a:r>
                        <a:rPr sz="1100" b="1" spc="-25" dirty="0">
                          <a:latin typeface="Calibri"/>
                          <a:cs typeface="Calibri"/>
                        </a:rPr>
                        <a:t> </a:t>
                      </a:r>
                      <a:r>
                        <a:rPr sz="1100" b="1" dirty="0">
                          <a:latin typeface="Calibri"/>
                          <a:cs typeface="Calibri"/>
                        </a:rPr>
                        <a:t>time</a:t>
                      </a:r>
                      <a:r>
                        <a:rPr sz="1100" b="1" spc="-25" dirty="0">
                          <a:latin typeface="Calibri"/>
                          <a:cs typeface="Calibri"/>
                        </a:rPr>
                        <a:t> </a:t>
                      </a:r>
                      <a:r>
                        <a:rPr sz="1100" b="1" dirty="0">
                          <a:latin typeface="Calibri"/>
                          <a:cs typeface="Calibri"/>
                        </a:rPr>
                        <a:t>of</a:t>
                      </a:r>
                      <a:r>
                        <a:rPr sz="1100" b="1" spc="-25" dirty="0">
                          <a:latin typeface="Calibri"/>
                          <a:cs typeface="Calibri"/>
                        </a:rPr>
                        <a:t> </a:t>
                      </a:r>
                      <a:r>
                        <a:rPr sz="1100" b="1" dirty="0">
                          <a:latin typeface="Calibri"/>
                          <a:cs typeface="Calibri"/>
                        </a:rPr>
                        <a:t>ADR,</a:t>
                      </a:r>
                      <a:r>
                        <a:rPr sz="1100" b="1" spc="-10" dirty="0">
                          <a:latin typeface="Calibri"/>
                          <a:cs typeface="Calibri"/>
                        </a:rPr>
                        <a:t> </a:t>
                      </a:r>
                      <a:r>
                        <a:rPr sz="1100" b="1" dirty="0">
                          <a:latin typeface="Calibri"/>
                          <a:cs typeface="Calibri"/>
                        </a:rPr>
                        <a:t>change</a:t>
                      </a:r>
                      <a:r>
                        <a:rPr sz="1100" b="1" spc="-25" dirty="0">
                          <a:latin typeface="Calibri"/>
                          <a:cs typeface="Calibri"/>
                        </a:rPr>
                        <a:t> </a:t>
                      </a:r>
                      <a:r>
                        <a:rPr sz="1100" b="1" dirty="0">
                          <a:latin typeface="Calibri"/>
                          <a:cs typeface="Calibri"/>
                        </a:rPr>
                        <a:t>in</a:t>
                      </a:r>
                      <a:r>
                        <a:rPr sz="1100" b="1" spc="-25" dirty="0">
                          <a:latin typeface="Calibri"/>
                          <a:cs typeface="Calibri"/>
                        </a:rPr>
                        <a:t> </a:t>
                      </a:r>
                      <a:r>
                        <a:rPr sz="1100" b="1" dirty="0">
                          <a:latin typeface="Calibri"/>
                          <a:cs typeface="Calibri"/>
                        </a:rPr>
                        <a:t>regimen</a:t>
                      </a:r>
                      <a:r>
                        <a:rPr sz="1100" b="1" spc="-15" dirty="0">
                          <a:latin typeface="Calibri"/>
                          <a:cs typeface="Calibri"/>
                        </a:rPr>
                        <a:t> </a:t>
                      </a:r>
                      <a:r>
                        <a:rPr sz="1100" b="1" spc="-10" dirty="0">
                          <a:latin typeface="Calibri"/>
                          <a:cs typeface="Calibri"/>
                        </a:rPr>
                        <a:t>composition,</a:t>
                      </a:r>
                      <a:r>
                        <a:rPr sz="1100" b="1" spc="-15" dirty="0">
                          <a:latin typeface="Calibri"/>
                          <a:cs typeface="Calibri"/>
                        </a:rPr>
                        <a:t> </a:t>
                      </a:r>
                      <a:r>
                        <a:rPr sz="1100" b="1" dirty="0">
                          <a:latin typeface="Calibri"/>
                          <a:cs typeface="Calibri"/>
                        </a:rPr>
                        <a:t>patient</a:t>
                      </a:r>
                      <a:r>
                        <a:rPr sz="1100" b="1" spc="-10" dirty="0">
                          <a:latin typeface="Calibri"/>
                          <a:cs typeface="Calibri"/>
                        </a:rPr>
                        <a:t> </a:t>
                      </a:r>
                      <a:r>
                        <a:rPr sz="1100" b="1" dirty="0">
                          <a:latin typeface="Calibri"/>
                          <a:cs typeface="Calibri"/>
                        </a:rPr>
                        <a:t>transfer,</a:t>
                      </a:r>
                      <a:r>
                        <a:rPr sz="1100" b="1" spc="15" dirty="0">
                          <a:latin typeface="Calibri"/>
                          <a:cs typeface="Calibri"/>
                        </a:rPr>
                        <a:t> </a:t>
                      </a:r>
                      <a:r>
                        <a:rPr sz="1100" b="1" spc="-25" dirty="0">
                          <a:latin typeface="Calibri"/>
                          <a:cs typeface="Calibri"/>
                        </a:rPr>
                        <a:t>etc</a:t>
                      </a:r>
                      <a:endParaRPr sz="1100">
                        <a:latin typeface="Calibri"/>
                        <a:cs typeface="Calibri"/>
                      </a:endParaRPr>
                    </a:p>
                  </a:txBody>
                  <a:tcPr marL="0" marR="0" marT="28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32823">
                <a:tc>
                  <a:txBody>
                    <a:bodyPr/>
                    <a:lstStyle/>
                    <a:p>
                      <a:pPr marL="1905" algn="ctr">
                        <a:lnSpc>
                          <a:spcPct val="100000"/>
                        </a:lnSpc>
                        <a:spcBef>
                          <a:spcPts val="265"/>
                        </a:spcBef>
                      </a:pPr>
                      <a:r>
                        <a:rPr sz="1000" spc="-20" dirty="0">
                          <a:latin typeface="Calibri"/>
                          <a:cs typeface="Calibri"/>
                        </a:rPr>
                        <a:t>Date</a:t>
                      </a:r>
                      <a:endParaRPr sz="1000">
                        <a:latin typeface="Calibri"/>
                        <a:cs typeface="Calibri"/>
                      </a:endParaRPr>
                    </a:p>
                  </a:txBody>
                  <a:tcPr marL="0" marR="0" marT="3051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5080" algn="ctr">
                        <a:lnSpc>
                          <a:spcPct val="100000"/>
                        </a:lnSpc>
                        <a:spcBef>
                          <a:spcPts val="265"/>
                        </a:spcBef>
                      </a:pPr>
                      <a:r>
                        <a:rPr sz="1000" spc="-10" dirty="0">
                          <a:latin typeface="Calibri"/>
                          <a:cs typeface="Calibri"/>
                        </a:rPr>
                        <a:t>Decision</a:t>
                      </a:r>
                      <a:endParaRPr sz="1000">
                        <a:latin typeface="Calibri"/>
                        <a:cs typeface="Calibri"/>
                      </a:endParaRPr>
                    </a:p>
                  </a:txBody>
                  <a:tcPr marL="0" marR="0" marT="3051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33975">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10942">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98274">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02305">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98274">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98274">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3" name="object 3"/>
          <p:cNvSpPr txBox="1"/>
          <p:nvPr/>
        </p:nvSpPr>
        <p:spPr>
          <a:xfrm>
            <a:off x="4766791" y="342266"/>
            <a:ext cx="75432" cy="150638"/>
          </a:xfrm>
          <a:prstGeom prst="rect">
            <a:avLst/>
          </a:prstGeom>
        </p:spPr>
        <p:txBody>
          <a:bodyPr vert="horz" wrap="square" lIns="0" tIns="10941" rIns="0" bIns="0" rtlCol="0">
            <a:spAutoFit/>
          </a:bodyPr>
          <a:lstStyle/>
          <a:p>
            <a:pPr>
              <a:spcBef>
                <a:spcPts val="86"/>
              </a:spcBef>
            </a:pPr>
            <a:r>
              <a:rPr sz="907" spc="-23" dirty="0">
                <a:latin typeface="Calibri"/>
                <a:cs typeface="Calibri"/>
              </a:rPr>
              <a:t>If</a:t>
            </a:r>
            <a:endParaRPr sz="907">
              <a:latin typeface="Calibri"/>
              <a:cs typeface="Calibri"/>
            </a:endParaRPr>
          </a:p>
        </p:txBody>
      </p:sp>
      <p:sp>
        <p:nvSpPr>
          <p:cNvPr id="4" name="object 4"/>
          <p:cNvSpPr txBox="1"/>
          <p:nvPr/>
        </p:nvSpPr>
        <p:spPr>
          <a:xfrm>
            <a:off x="1698127" y="318219"/>
            <a:ext cx="2687346" cy="340295"/>
          </a:xfrm>
          <a:prstGeom prst="rect">
            <a:avLst/>
          </a:prstGeom>
        </p:spPr>
        <p:txBody>
          <a:bodyPr vert="horz" wrap="square" lIns="0" tIns="35125" rIns="0" bIns="0" rtlCol="0">
            <a:spAutoFit/>
          </a:bodyPr>
          <a:lstStyle/>
          <a:p>
            <a:pPr>
              <a:spcBef>
                <a:spcPts val="277"/>
              </a:spcBef>
              <a:tabLst>
                <a:tab pos="490021" algn="l"/>
                <a:tab pos="1257587" algn="l"/>
              </a:tabLst>
            </a:pPr>
            <a:r>
              <a:rPr sz="907" b="1" dirty="0">
                <a:latin typeface="Calibri"/>
                <a:cs typeface="Calibri"/>
              </a:rPr>
              <a:t>TB</a:t>
            </a:r>
            <a:r>
              <a:rPr sz="907" b="1" spc="-23" dirty="0">
                <a:latin typeface="Calibri"/>
                <a:cs typeface="Calibri"/>
              </a:rPr>
              <a:t> </a:t>
            </a:r>
            <a:r>
              <a:rPr sz="907" b="1" spc="-9" dirty="0">
                <a:latin typeface="Calibri"/>
                <a:cs typeface="Calibri"/>
              </a:rPr>
              <a:t>Site:</a:t>
            </a:r>
            <a:r>
              <a:rPr sz="907" b="1" dirty="0">
                <a:latin typeface="Calibri"/>
                <a:cs typeface="Calibri"/>
              </a:rPr>
              <a:t>	</a:t>
            </a:r>
            <a:r>
              <a:rPr sz="907" dirty="0">
                <a:latin typeface="Wingdings"/>
                <a:cs typeface="Wingdings"/>
              </a:rPr>
              <a:t></a:t>
            </a:r>
            <a:r>
              <a:rPr sz="907" spc="-18" dirty="0">
                <a:latin typeface="Times New Roman"/>
                <a:cs typeface="Times New Roman"/>
              </a:rPr>
              <a:t> </a:t>
            </a:r>
            <a:r>
              <a:rPr sz="907" spc="-9" dirty="0">
                <a:latin typeface="Calibri"/>
                <a:cs typeface="Calibri"/>
              </a:rPr>
              <a:t>Pulmonary</a:t>
            </a:r>
            <a:r>
              <a:rPr sz="907" dirty="0">
                <a:latin typeface="Calibri"/>
                <a:cs typeface="Calibri"/>
              </a:rPr>
              <a:t>	</a:t>
            </a:r>
            <a:r>
              <a:rPr sz="907" dirty="0">
                <a:latin typeface="Wingdings"/>
                <a:cs typeface="Wingdings"/>
              </a:rPr>
              <a:t></a:t>
            </a:r>
            <a:r>
              <a:rPr sz="907" spc="-45" dirty="0">
                <a:latin typeface="Times New Roman"/>
                <a:cs typeface="Times New Roman"/>
              </a:rPr>
              <a:t> </a:t>
            </a:r>
            <a:r>
              <a:rPr sz="907" dirty="0">
                <a:latin typeface="Calibri"/>
                <a:cs typeface="Calibri"/>
              </a:rPr>
              <a:t>Extra</a:t>
            </a:r>
            <a:r>
              <a:rPr sz="907" spc="-14" dirty="0">
                <a:latin typeface="Calibri"/>
                <a:cs typeface="Calibri"/>
              </a:rPr>
              <a:t> </a:t>
            </a:r>
            <a:r>
              <a:rPr sz="907" spc="-9" dirty="0">
                <a:latin typeface="Calibri"/>
                <a:cs typeface="Calibri"/>
              </a:rPr>
              <a:t>Pulmonary</a:t>
            </a:r>
            <a:endParaRPr sz="907">
              <a:latin typeface="Calibri"/>
              <a:cs typeface="Calibri"/>
            </a:endParaRPr>
          </a:p>
          <a:p>
            <a:pPr>
              <a:spcBef>
                <a:spcPts val="181"/>
              </a:spcBef>
              <a:tabLst>
                <a:tab pos="2675250" algn="l"/>
              </a:tabLst>
            </a:pPr>
            <a:r>
              <a:rPr sz="907" dirty="0">
                <a:latin typeface="Calibri"/>
                <a:cs typeface="Calibri"/>
              </a:rPr>
              <a:t>extra</a:t>
            </a:r>
            <a:r>
              <a:rPr sz="907" spc="-18" dirty="0">
                <a:latin typeface="Calibri"/>
                <a:cs typeface="Calibri"/>
              </a:rPr>
              <a:t> </a:t>
            </a:r>
            <a:r>
              <a:rPr sz="907" dirty="0">
                <a:latin typeface="Calibri"/>
                <a:cs typeface="Calibri"/>
              </a:rPr>
              <a:t>pulmonary,</a:t>
            </a:r>
            <a:r>
              <a:rPr sz="907" spc="-18" dirty="0">
                <a:latin typeface="Calibri"/>
                <a:cs typeface="Calibri"/>
              </a:rPr>
              <a:t> </a:t>
            </a:r>
            <a:r>
              <a:rPr sz="907" dirty="0">
                <a:latin typeface="Calibri"/>
                <a:cs typeface="Calibri"/>
              </a:rPr>
              <a:t>please</a:t>
            </a:r>
            <a:r>
              <a:rPr sz="907" spc="-23" dirty="0">
                <a:latin typeface="Calibri"/>
                <a:cs typeface="Calibri"/>
              </a:rPr>
              <a:t> </a:t>
            </a:r>
            <a:r>
              <a:rPr sz="907" dirty="0">
                <a:latin typeface="Calibri"/>
                <a:cs typeface="Calibri"/>
              </a:rPr>
              <a:t>specify</a:t>
            </a:r>
            <a:r>
              <a:rPr sz="907" spc="-18" dirty="0">
                <a:latin typeface="Calibri"/>
                <a:cs typeface="Calibri"/>
              </a:rPr>
              <a:t> </a:t>
            </a:r>
            <a:r>
              <a:rPr sz="907" u="sng" dirty="0">
                <a:uFill>
                  <a:solidFill>
                    <a:srgbClr val="000000"/>
                  </a:solidFill>
                </a:uFill>
                <a:latin typeface="Calibri"/>
                <a:cs typeface="Calibri"/>
              </a:rPr>
              <a:t>	</a:t>
            </a:r>
            <a:endParaRPr sz="907">
              <a:latin typeface="Calibri"/>
              <a:cs typeface="Calibri"/>
            </a:endParaRPr>
          </a:p>
        </p:txBody>
      </p:sp>
      <p:sp>
        <p:nvSpPr>
          <p:cNvPr id="5" name="object 5"/>
          <p:cNvSpPr txBox="1"/>
          <p:nvPr/>
        </p:nvSpPr>
        <p:spPr>
          <a:xfrm>
            <a:off x="1698127" y="732210"/>
            <a:ext cx="1444729" cy="2079374"/>
          </a:xfrm>
          <a:prstGeom prst="rect">
            <a:avLst/>
          </a:prstGeom>
        </p:spPr>
        <p:txBody>
          <a:bodyPr vert="horz" wrap="square" lIns="0" tIns="11516" rIns="0" bIns="0" rtlCol="0">
            <a:spAutoFit/>
          </a:bodyPr>
          <a:lstStyle/>
          <a:p>
            <a:pPr>
              <a:spcBef>
                <a:spcPts val="91"/>
              </a:spcBef>
            </a:pPr>
            <a:r>
              <a:rPr sz="997" b="1" dirty="0">
                <a:latin typeface="Calibri"/>
                <a:cs typeface="Calibri"/>
              </a:rPr>
              <a:t>Type</a:t>
            </a:r>
            <a:r>
              <a:rPr sz="997" b="1" spc="-14" dirty="0">
                <a:latin typeface="Calibri"/>
                <a:cs typeface="Calibri"/>
              </a:rPr>
              <a:t> </a:t>
            </a:r>
            <a:r>
              <a:rPr sz="997" b="1" dirty="0">
                <a:latin typeface="Calibri"/>
                <a:cs typeface="Calibri"/>
              </a:rPr>
              <a:t>of</a:t>
            </a:r>
            <a:r>
              <a:rPr sz="997" b="1" spc="-14" dirty="0">
                <a:latin typeface="Calibri"/>
                <a:cs typeface="Calibri"/>
              </a:rPr>
              <a:t> </a:t>
            </a:r>
            <a:r>
              <a:rPr sz="997" b="1" spc="-18" dirty="0">
                <a:latin typeface="Calibri"/>
                <a:cs typeface="Calibri"/>
              </a:rPr>
              <a:t>Case</a:t>
            </a:r>
            <a:endParaRPr sz="997">
              <a:latin typeface="Calibri"/>
              <a:cs typeface="Calibri"/>
            </a:endParaRPr>
          </a:p>
          <a:p>
            <a:pPr marL="133590" indent="-133590">
              <a:spcBef>
                <a:spcPts val="1106"/>
              </a:spcBef>
              <a:buFont typeface="Wingdings"/>
              <a:buChar char=""/>
              <a:tabLst>
                <a:tab pos="133590" algn="l"/>
              </a:tabLst>
            </a:pPr>
            <a:r>
              <a:rPr sz="907" dirty="0">
                <a:latin typeface="Arial MT"/>
                <a:cs typeface="Arial MT"/>
              </a:rPr>
              <a:t>H</a:t>
            </a:r>
            <a:r>
              <a:rPr sz="907" spc="-23" dirty="0">
                <a:latin typeface="Arial MT"/>
                <a:cs typeface="Arial MT"/>
              </a:rPr>
              <a:t> </a:t>
            </a:r>
            <a:r>
              <a:rPr sz="907" dirty="0">
                <a:latin typeface="Arial MT"/>
                <a:cs typeface="Arial MT"/>
              </a:rPr>
              <a:t>mono/poly</a:t>
            </a:r>
            <a:r>
              <a:rPr sz="907" spc="-18" dirty="0">
                <a:latin typeface="Arial MT"/>
                <a:cs typeface="Arial MT"/>
              </a:rPr>
              <a:t> </a:t>
            </a:r>
            <a:r>
              <a:rPr sz="907" spc="-23" dirty="0">
                <a:latin typeface="Arial MT"/>
                <a:cs typeface="Arial MT"/>
              </a:rPr>
              <a:t>TB</a:t>
            </a:r>
            <a:endParaRPr sz="907">
              <a:latin typeface="Arial MT"/>
              <a:cs typeface="Arial MT"/>
            </a:endParaRPr>
          </a:p>
          <a:p>
            <a:pPr marL="133590" indent="-133590">
              <a:spcBef>
                <a:spcPts val="1020"/>
              </a:spcBef>
              <a:buFont typeface="Wingdings"/>
              <a:buChar char=""/>
              <a:tabLst>
                <a:tab pos="133590" algn="l"/>
              </a:tabLst>
            </a:pPr>
            <a:r>
              <a:rPr sz="907" dirty="0">
                <a:latin typeface="Arial MT"/>
                <a:cs typeface="Arial MT"/>
              </a:rPr>
              <a:t>MDR/RR</a:t>
            </a:r>
            <a:r>
              <a:rPr sz="907" spc="-36" dirty="0">
                <a:latin typeface="Arial MT"/>
                <a:cs typeface="Arial MT"/>
              </a:rPr>
              <a:t> </a:t>
            </a:r>
            <a:r>
              <a:rPr sz="907" spc="-23" dirty="0">
                <a:latin typeface="Arial MT"/>
                <a:cs typeface="Arial MT"/>
              </a:rPr>
              <a:t>TB</a:t>
            </a:r>
            <a:endParaRPr sz="907">
              <a:latin typeface="Arial MT"/>
              <a:cs typeface="Arial MT"/>
            </a:endParaRPr>
          </a:p>
          <a:p>
            <a:pPr marL="133590" indent="-133590">
              <a:spcBef>
                <a:spcPts val="1016"/>
              </a:spcBef>
              <a:buFont typeface="Wingdings"/>
              <a:buChar char=""/>
              <a:tabLst>
                <a:tab pos="133590" algn="l"/>
              </a:tabLst>
            </a:pPr>
            <a:r>
              <a:rPr sz="907" dirty="0">
                <a:latin typeface="Arial MT"/>
                <a:cs typeface="Arial MT"/>
              </a:rPr>
              <a:t>XDR</a:t>
            </a:r>
            <a:r>
              <a:rPr sz="907" spc="-9" dirty="0">
                <a:latin typeface="Arial MT"/>
                <a:cs typeface="Arial MT"/>
              </a:rPr>
              <a:t> </a:t>
            </a:r>
            <a:r>
              <a:rPr sz="907" spc="-23" dirty="0">
                <a:latin typeface="Arial MT"/>
                <a:cs typeface="Arial MT"/>
              </a:rPr>
              <a:t>TB</a:t>
            </a:r>
            <a:endParaRPr sz="907">
              <a:latin typeface="Arial MT"/>
              <a:cs typeface="Arial MT"/>
            </a:endParaRPr>
          </a:p>
          <a:p>
            <a:pPr>
              <a:spcBef>
                <a:spcPts val="1029"/>
              </a:spcBef>
            </a:pPr>
            <a:r>
              <a:rPr sz="997" b="1" dirty="0">
                <a:latin typeface="Calibri"/>
                <a:cs typeface="Calibri"/>
              </a:rPr>
              <a:t>Treatment</a:t>
            </a:r>
            <a:r>
              <a:rPr sz="997" b="1" spc="-36" dirty="0">
                <a:latin typeface="Calibri"/>
                <a:cs typeface="Calibri"/>
              </a:rPr>
              <a:t> </a:t>
            </a:r>
            <a:r>
              <a:rPr sz="997" b="1" dirty="0">
                <a:latin typeface="Calibri"/>
                <a:cs typeface="Calibri"/>
              </a:rPr>
              <a:t>regimen</a:t>
            </a:r>
            <a:r>
              <a:rPr sz="997" b="1" spc="-23" dirty="0">
                <a:latin typeface="Calibri"/>
                <a:cs typeface="Calibri"/>
              </a:rPr>
              <a:t> </a:t>
            </a:r>
            <a:r>
              <a:rPr sz="997" b="1" spc="-18" dirty="0">
                <a:latin typeface="Calibri"/>
                <a:cs typeface="Calibri"/>
              </a:rPr>
              <a:t>type</a:t>
            </a:r>
            <a:endParaRPr sz="997">
              <a:latin typeface="Calibri"/>
              <a:cs typeface="Calibri"/>
            </a:endParaRPr>
          </a:p>
          <a:p>
            <a:pPr marL="133590" indent="-133590">
              <a:spcBef>
                <a:spcPts val="1106"/>
              </a:spcBef>
              <a:buFont typeface="Wingdings"/>
              <a:buChar char=""/>
              <a:tabLst>
                <a:tab pos="133590" algn="l"/>
              </a:tabLst>
            </a:pPr>
            <a:r>
              <a:rPr sz="907" dirty="0">
                <a:latin typeface="Arial MT"/>
                <a:cs typeface="Arial MT"/>
              </a:rPr>
              <a:t>All</a:t>
            </a:r>
            <a:r>
              <a:rPr sz="907" spc="-23" dirty="0">
                <a:latin typeface="Arial MT"/>
                <a:cs typeface="Arial MT"/>
              </a:rPr>
              <a:t> </a:t>
            </a:r>
            <a:r>
              <a:rPr sz="907" dirty="0">
                <a:latin typeface="Arial MT"/>
                <a:cs typeface="Arial MT"/>
              </a:rPr>
              <a:t>oral</a:t>
            </a:r>
            <a:r>
              <a:rPr sz="907" spc="-27" dirty="0">
                <a:latin typeface="Arial MT"/>
                <a:cs typeface="Arial MT"/>
              </a:rPr>
              <a:t> </a:t>
            </a:r>
            <a:r>
              <a:rPr sz="907" dirty="0">
                <a:latin typeface="Arial MT"/>
                <a:cs typeface="Arial MT"/>
              </a:rPr>
              <a:t>H</a:t>
            </a:r>
            <a:r>
              <a:rPr sz="907" spc="-14" dirty="0">
                <a:latin typeface="Arial MT"/>
                <a:cs typeface="Arial MT"/>
              </a:rPr>
              <a:t> </a:t>
            </a:r>
            <a:r>
              <a:rPr sz="907" dirty="0">
                <a:latin typeface="Arial MT"/>
                <a:cs typeface="Arial MT"/>
              </a:rPr>
              <a:t>mono/poly</a:t>
            </a:r>
            <a:r>
              <a:rPr sz="907" spc="-23" dirty="0">
                <a:latin typeface="Arial MT"/>
                <a:cs typeface="Arial MT"/>
              </a:rPr>
              <a:t> TB</a:t>
            </a:r>
            <a:endParaRPr sz="907">
              <a:latin typeface="Arial MT"/>
              <a:cs typeface="Arial MT"/>
            </a:endParaRPr>
          </a:p>
          <a:p>
            <a:pPr marL="133590" indent="-133590">
              <a:spcBef>
                <a:spcPts val="1011"/>
              </a:spcBef>
              <a:buFont typeface="Wingdings"/>
              <a:buChar char=""/>
              <a:tabLst>
                <a:tab pos="133590" algn="l"/>
              </a:tabLst>
            </a:pPr>
            <a:r>
              <a:rPr sz="907" dirty="0">
                <a:latin typeface="Arial MT"/>
                <a:cs typeface="Arial MT"/>
              </a:rPr>
              <a:t>Shorter</a:t>
            </a:r>
            <a:r>
              <a:rPr sz="907" spc="-14" dirty="0">
                <a:latin typeface="Arial MT"/>
                <a:cs typeface="Arial MT"/>
              </a:rPr>
              <a:t> </a:t>
            </a:r>
            <a:r>
              <a:rPr sz="907" dirty="0">
                <a:latin typeface="Arial MT"/>
                <a:cs typeface="Arial MT"/>
              </a:rPr>
              <a:t>MDR</a:t>
            </a:r>
            <a:r>
              <a:rPr sz="907" spc="-18" dirty="0">
                <a:latin typeface="Arial MT"/>
                <a:cs typeface="Arial MT"/>
              </a:rPr>
              <a:t> </a:t>
            </a:r>
            <a:r>
              <a:rPr sz="907" dirty="0">
                <a:latin typeface="Arial MT"/>
                <a:cs typeface="Arial MT"/>
              </a:rPr>
              <a:t>TB</a:t>
            </a:r>
            <a:r>
              <a:rPr sz="907" spc="-14" dirty="0">
                <a:latin typeface="Arial MT"/>
                <a:cs typeface="Arial MT"/>
              </a:rPr>
              <a:t> </a:t>
            </a:r>
            <a:r>
              <a:rPr sz="907" spc="-9" dirty="0">
                <a:latin typeface="Arial MT"/>
                <a:cs typeface="Arial MT"/>
              </a:rPr>
              <a:t>regimen</a:t>
            </a:r>
            <a:endParaRPr sz="907">
              <a:latin typeface="Arial MT"/>
              <a:cs typeface="Arial MT"/>
            </a:endParaRPr>
          </a:p>
          <a:p>
            <a:pPr marL="133590" indent="-133590">
              <a:spcBef>
                <a:spcPts val="1020"/>
              </a:spcBef>
              <a:buFont typeface="Wingdings"/>
              <a:buChar char=""/>
              <a:tabLst>
                <a:tab pos="133590" algn="l"/>
              </a:tabLst>
            </a:pPr>
            <a:r>
              <a:rPr sz="907" dirty="0">
                <a:latin typeface="Arial MT"/>
                <a:cs typeface="Arial MT"/>
              </a:rPr>
              <a:t>All</a:t>
            </a:r>
            <a:r>
              <a:rPr sz="907" spc="-23" dirty="0">
                <a:latin typeface="Arial MT"/>
                <a:cs typeface="Arial MT"/>
              </a:rPr>
              <a:t> </a:t>
            </a:r>
            <a:r>
              <a:rPr sz="907" dirty="0">
                <a:latin typeface="Arial MT"/>
                <a:cs typeface="Arial MT"/>
              </a:rPr>
              <a:t>oral</a:t>
            </a:r>
            <a:r>
              <a:rPr sz="907" spc="-23" dirty="0">
                <a:latin typeface="Arial MT"/>
                <a:cs typeface="Arial MT"/>
              </a:rPr>
              <a:t> </a:t>
            </a:r>
            <a:r>
              <a:rPr sz="907" dirty="0">
                <a:latin typeface="Arial MT"/>
                <a:cs typeface="Arial MT"/>
              </a:rPr>
              <a:t>longer</a:t>
            </a:r>
            <a:r>
              <a:rPr sz="907" spc="-27" dirty="0">
                <a:latin typeface="Arial MT"/>
                <a:cs typeface="Arial MT"/>
              </a:rPr>
              <a:t> </a:t>
            </a:r>
            <a:r>
              <a:rPr sz="907" spc="-9" dirty="0">
                <a:latin typeface="Arial MT"/>
                <a:cs typeface="Arial MT"/>
              </a:rPr>
              <a:t>regimen</a:t>
            </a:r>
            <a:endParaRPr sz="907">
              <a:latin typeface="Arial MT"/>
              <a:cs typeface="Arial MT"/>
            </a:endParaRPr>
          </a:p>
        </p:txBody>
      </p:sp>
      <p:sp>
        <p:nvSpPr>
          <p:cNvPr id="6" name="object 6"/>
          <p:cNvSpPr/>
          <p:nvPr/>
        </p:nvSpPr>
        <p:spPr>
          <a:xfrm>
            <a:off x="1633175" y="234934"/>
            <a:ext cx="3333990" cy="2803661"/>
          </a:xfrm>
          <a:custGeom>
            <a:avLst/>
            <a:gdLst/>
            <a:ahLst/>
            <a:cxnLst/>
            <a:rect l="l" t="t" r="r" b="b"/>
            <a:pathLst>
              <a:path w="3676650" h="3091815">
                <a:moveTo>
                  <a:pt x="6083" y="0"/>
                </a:moveTo>
                <a:lnTo>
                  <a:pt x="0" y="0"/>
                </a:lnTo>
                <a:lnTo>
                  <a:pt x="0" y="6096"/>
                </a:lnTo>
                <a:lnTo>
                  <a:pt x="0" y="3085211"/>
                </a:lnTo>
                <a:lnTo>
                  <a:pt x="0" y="3091307"/>
                </a:lnTo>
                <a:lnTo>
                  <a:pt x="6083" y="3091307"/>
                </a:lnTo>
                <a:lnTo>
                  <a:pt x="6083" y="3085211"/>
                </a:lnTo>
                <a:lnTo>
                  <a:pt x="6083" y="6096"/>
                </a:lnTo>
                <a:lnTo>
                  <a:pt x="6083" y="0"/>
                </a:lnTo>
                <a:close/>
              </a:path>
              <a:path w="3676650" h="3091815">
                <a:moveTo>
                  <a:pt x="3670414" y="3085211"/>
                </a:moveTo>
                <a:lnTo>
                  <a:pt x="6096" y="3085211"/>
                </a:lnTo>
                <a:lnTo>
                  <a:pt x="6096" y="3091307"/>
                </a:lnTo>
                <a:lnTo>
                  <a:pt x="3670414" y="3091307"/>
                </a:lnTo>
                <a:lnTo>
                  <a:pt x="3670414" y="3085211"/>
                </a:lnTo>
                <a:close/>
              </a:path>
              <a:path w="3676650" h="3091815">
                <a:moveTo>
                  <a:pt x="3670414" y="0"/>
                </a:moveTo>
                <a:lnTo>
                  <a:pt x="6096" y="0"/>
                </a:lnTo>
                <a:lnTo>
                  <a:pt x="6096" y="6096"/>
                </a:lnTo>
                <a:lnTo>
                  <a:pt x="3670414" y="6096"/>
                </a:lnTo>
                <a:lnTo>
                  <a:pt x="3670414" y="0"/>
                </a:lnTo>
                <a:close/>
              </a:path>
              <a:path w="3676650" h="3091815">
                <a:moveTo>
                  <a:pt x="3676523" y="0"/>
                </a:moveTo>
                <a:lnTo>
                  <a:pt x="3670427" y="0"/>
                </a:lnTo>
                <a:lnTo>
                  <a:pt x="3670427" y="6096"/>
                </a:lnTo>
                <a:lnTo>
                  <a:pt x="3670427" y="3085211"/>
                </a:lnTo>
                <a:lnTo>
                  <a:pt x="3670427" y="3091307"/>
                </a:lnTo>
                <a:lnTo>
                  <a:pt x="3676523" y="3091307"/>
                </a:lnTo>
                <a:lnTo>
                  <a:pt x="3676523" y="3085211"/>
                </a:lnTo>
                <a:lnTo>
                  <a:pt x="3676523" y="6096"/>
                </a:lnTo>
                <a:lnTo>
                  <a:pt x="3676523" y="0"/>
                </a:lnTo>
                <a:close/>
              </a:path>
            </a:pathLst>
          </a:custGeom>
          <a:solidFill>
            <a:srgbClr val="000000"/>
          </a:solidFill>
        </p:spPr>
        <p:txBody>
          <a:bodyPr wrap="square" lIns="0" tIns="0" rIns="0" bIns="0" rtlCol="0"/>
          <a:lstStyle/>
          <a:p>
            <a:endParaRPr sz="1632"/>
          </a:p>
        </p:txBody>
      </p:sp>
      <p:graphicFrame>
        <p:nvGraphicFramePr>
          <p:cNvPr id="7" name="object 7"/>
          <p:cNvGraphicFramePr>
            <a:graphicFrameLocks noGrp="1"/>
          </p:cNvGraphicFramePr>
          <p:nvPr/>
        </p:nvGraphicFramePr>
        <p:xfrm>
          <a:off x="5108009" y="279157"/>
          <a:ext cx="5612496" cy="2824986"/>
        </p:xfrm>
        <a:graphic>
          <a:graphicData uri="http://schemas.openxmlformats.org/drawingml/2006/table">
            <a:tbl>
              <a:tblPr firstRow="1" bandRow="1">
                <a:tableStyleId>{2D5ABB26-0587-4C30-8999-92F81FD0307C}</a:tableStyleId>
              </a:tblPr>
              <a:tblGrid>
                <a:gridCol w="521116">
                  <a:extLst>
                    <a:ext uri="{9D8B030D-6E8A-4147-A177-3AD203B41FA5}">
                      <a16:colId xmlns:a16="http://schemas.microsoft.com/office/drawing/2014/main" val="20000"/>
                    </a:ext>
                  </a:extLst>
                </a:gridCol>
                <a:gridCol w="255663">
                  <a:extLst>
                    <a:ext uri="{9D8B030D-6E8A-4147-A177-3AD203B41FA5}">
                      <a16:colId xmlns:a16="http://schemas.microsoft.com/office/drawing/2014/main" val="20001"/>
                    </a:ext>
                  </a:extLst>
                </a:gridCol>
                <a:gridCol w="255663">
                  <a:extLst>
                    <a:ext uri="{9D8B030D-6E8A-4147-A177-3AD203B41FA5}">
                      <a16:colId xmlns:a16="http://schemas.microsoft.com/office/drawing/2014/main" val="20002"/>
                    </a:ext>
                  </a:extLst>
                </a:gridCol>
                <a:gridCol w="257390">
                  <a:extLst>
                    <a:ext uri="{9D8B030D-6E8A-4147-A177-3AD203B41FA5}">
                      <a16:colId xmlns:a16="http://schemas.microsoft.com/office/drawing/2014/main" val="20003"/>
                    </a:ext>
                  </a:extLst>
                </a:gridCol>
                <a:gridCol w="255663">
                  <a:extLst>
                    <a:ext uri="{9D8B030D-6E8A-4147-A177-3AD203B41FA5}">
                      <a16:colId xmlns:a16="http://schemas.microsoft.com/office/drawing/2014/main" val="20004"/>
                    </a:ext>
                  </a:extLst>
                </a:gridCol>
                <a:gridCol w="255663">
                  <a:extLst>
                    <a:ext uri="{9D8B030D-6E8A-4147-A177-3AD203B41FA5}">
                      <a16:colId xmlns:a16="http://schemas.microsoft.com/office/drawing/2014/main" val="20005"/>
                    </a:ext>
                  </a:extLst>
                </a:gridCol>
                <a:gridCol w="255663">
                  <a:extLst>
                    <a:ext uri="{9D8B030D-6E8A-4147-A177-3AD203B41FA5}">
                      <a16:colId xmlns:a16="http://schemas.microsoft.com/office/drawing/2014/main" val="20006"/>
                    </a:ext>
                  </a:extLst>
                </a:gridCol>
                <a:gridCol w="255663">
                  <a:extLst>
                    <a:ext uri="{9D8B030D-6E8A-4147-A177-3AD203B41FA5}">
                      <a16:colId xmlns:a16="http://schemas.microsoft.com/office/drawing/2014/main" val="20007"/>
                    </a:ext>
                  </a:extLst>
                </a:gridCol>
                <a:gridCol w="255663">
                  <a:extLst>
                    <a:ext uri="{9D8B030D-6E8A-4147-A177-3AD203B41FA5}">
                      <a16:colId xmlns:a16="http://schemas.microsoft.com/office/drawing/2014/main" val="20008"/>
                    </a:ext>
                  </a:extLst>
                </a:gridCol>
                <a:gridCol w="256815">
                  <a:extLst>
                    <a:ext uri="{9D8B030D-6E8A-4147-A177-3AD203B41FA5}">
                      <a16:colId xmlns:a16="http://schemas.microsoft.com/office/drawing/2014/main" val="20009"/>
                    </a:ext>
                  </a:extLst>
                </a:gridCol>
                <a:gridCol w="255663">
                  <a:extLst>
                    <a:ext uri="{9D8B030D-6E8A-4147-A177-3AD203B41FA5}">
                      <a16:colId xmlns:a16="http://schemas.microsoft.com/office/drawing/2014/main" val="20010"/>
                    </a:ext>
                  </a:extLst>
                </a:gridCol>
                <a:gridCol w="256239">
                  <a:extLst>
                    <a:ext uri="{9D8B030D-6E8A-4147-A177-3AD203B41FA5}">
                      <a16:colId xmlns:a16="http://schemas.microsoft.com/office/drawing/2014/main" val="20011"/>
                    </a:ext>
                  </a:extLst>
                </a:gridCol>
                <a:gridCol w="255663">
                  <a:extLst>
                    <a:ext uri="{9D8B030D-6E8A-4147-A177-3AD203B41FA5}">
                      <a16:colId xmlns:a16="http://schemas.microsoft.com/office/drawing/2014/main" val="20012"/>
                    </a:ext>
                  </a:extLst>
                </a:gridCol>
                <a:gridCol w="255663">
                  <a:extLst>
                    <a:ext uri="{9D8B030D-6E8A-4147-A177-3AD203B41FA5}">
                      <a16:colId xmlns:a16="http://schemas.microsoft.com/office/drawing/2014/main" val="20013"/>
                    </a:ext>
                  </a:extLst>
                </a:gridCol>
                <a:gridCol w="256815">
                  <a:extLst>
                    <a:ext uri="{9D8B030D-6E8A-4147-A177-3AD203B41FA5}">
                      <a16:colId xmlns:a16="http://schemas.microsoft.com/office/drawing/2014/main" val="20014"/>
                    </a:ext>
                  </a:extLst>
                </a:gridCol>
                <a:gridCol w="255663">
                  <a:extLst>
                    <a:ext uri="{9D8B030D-6E8A-4147-A177-3AD203B41FA5}">
                      <a16:colId xmlns:a16="http://schemas.microsoft.com/office/drawing/2014/main" val="20015"/>
                    </a:ext>
                  </a:extLst>
                </a:gridCol>
                <a:gridCol w="262573">
                  <a:extLst>
                    <a:ext uri="{9D8B030D-6E8A-4147-A177-3AD203B41FA5}">
                      <a16:colId xmlns:a16="http://schemas.microsoft.com/office/drawing/2014/main" val="20016"/>
                    </a:ext>
                  </a:extLst>
                </a:gridCol>
                <a:gridCol w="248754">
                  <a:extLst>
                    <a:ext uri="{9D8B030D-6E8A-4147-A177-3AD203B41FA5}">
                      <a16:colId xmlns:a16="http://schemas.microsoft.com/office/drawing/2014/main" val="20017"/>
                    </a:ext>
                  </a:extLst>
                </a:gridCol>
                <a:gridCol w="255663">
                  <a:extLst>
                    <a:ext uri="{9D8B030D-6E8A-4147-A177-3AD203B41FA5}">
                      <a16:colId xmlns:a16="http://schemas.microsoft.com/office/drawing/2014/main" val="20018"/>
                    </a:ext>
                  </a:extLst>
                </a:gridCol>
                <a:gridCol w="255663">
                  <a:extLst>
                    <a:ext uri="{9D8B030D-6E8A-4147-A177-3AD203B41FA5}">
                      <a16:colId xmlns:a16="http://schemas.microsoft.com/office/drawing/2014/main" val="20019"/>
                    </a:ext>
                  </a:extLst>
                </a:gridCol>
                <a:gridCol w="229175">
                  <a:extLst>
                    <a:ext uri="{9D8B030D-6E8A-4147-A177-3AD203B41FA5}">
                      <a16:colId xmlns:a16="http://schemas.microsoft.com/office/drawing/2014/main" val="20020"/>
                    </a:ext>
                  </a:extLst>
                </a:gridCol>
              </a:tblGrid>
              <a:tr h="172746">
                <a:tc gridSpan="21">
                  <a:txBody>
                    <a:bodyPr/>
                    <a:lstStyle/>
                    <a:p>
                      <a:pPr algn="ctr">
                        <a:lnSpc>
                          <a:spcPts val="1290"/>
                        </a:lnSpc>
                      </a:pPr>
                      <a:r>
                        <a:rPr sz="1000" b="1" dirty="0">
                          <a:latin typeface="Calibri"/>
                          <a:cs typeface="Calibri"/>
                        </a:rPr>
                        <a:t>Drugs</a:t>
                      </a:r>
                      <a:r>
                        <a:rPr sz="1000" b="1" spc="-15" dirty="0">
                          <a:latin typeface="Calibri"/>
                          <a:cs typeface="Calibri"/>
                        </a:rPr>
                        <a:t> </a:t>
                      </a:r>
                      <a:r>
                        <a:rPr sz="1000" b="1" dirty="0">
                          <a:latin typeface="Calibri"/>
                          <a:cs typeface="Calibri"/>
                        </a:rPr>
                        <a:t>and</a:t>
                      </a:r>
                      <a:r>
                        <a:rPr sz="1000" b="1" spc="-5" dirty="0">
                          <a:latin typeface="Calibri"/>
                          <a:cs typeface="Calibri"/>
                        </a:rPr>
                        <a:t> </a:t>
                      </a:r>
                      <a:r>
                        <a:rPr sz="1000" b="1" spc="-10" dirty="0">
                          <a:latin typeface="Calibri"/>
                          <a:cs typeface="Calibri"/>
                        </a:rPr>
                        <a:t>Dosages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49907">
                <a:tc>
                  <a:txBody>
                    <a:bodyPr/>
                    <a:lstStyle/>
                    <a:p>
                      <a:pPr>
                        <a:lnSpc>
                          <a:spcPct val="100000"/>
                        </a:lnSpc>
                        <a:spcBef>
                          <a:spcPts val="395"/>
                        </a:spcBef>
                      </a:pPr>
                      <a:endParaRPr sz="1000">
                        <a:latin typeface="Times New Roman"/>
                        <a:cs typeface="Times New Roman"/>
                      </a:endParaRPr>
                    </a:p>
                    <a:p>
                      <a:pPr marL="121920">
                        <a:lnSpc>
                          <a:spcPct val="100000"/>
                        </a:lnSpc>
                      </a:pPr>
                      <a:r>
                        <a:rPr sz="1000" spc="-10" dirty="0">
                          <a:latin typeface="Calibri"/>
                          <a:cs typeface="Calibri"/>
                        </a:rPr>
                        <a:t>Drugs</a:t>
                      </a:r>
                      <a:endParaRPr sz="1000">
                        <a:latin typeface="Calibri"/>
                        <a:cs typeface="Calibri"/>
                      </a:endParaRPr>
                    </a:p>
                  </a:txBody>
                  <a:tcPr marL="0" marR="0" marT="4549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50" dirty="0">
                          <a:latin typeface="Calibri"/>
                          <a:cs typeface="Calibri"/>
                        </a:rPr>
                        <a:t>H</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50" dirty="0">
                          <a:latin typeface="Calibri"/>
                          <a:cs typeface="Calibri"/>
                        </a:rPr>
                        <a:t>R</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50"/>
                        </a:spcBef>
                      </a:pPr>
                      <a:r>
                        <a:rPr sz="1000" spc="-50" dirty="0">
                          <a:latin typeface="Calibri"/>
                          <a:cs typeface="Calibri"/>
                        </a:rPr>
                        <a:t>Z</a:t>
                      </a:r>
                      <a:endParaRPr sz="1000">
                        <a:latin typeface="Calibri"/>
                        <a:cs typeface="Calibri"/>
                      </a:endParaRPr>
                    </a:p>
                  </a:txBody>
                  <a:tcPr marL="0" marR="0" marT="7485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50" dirty="0">
                          <a:latin typeface="Calibri"/>
                          <a:cs typeface="Calibri"/>
                        </a:rPr>
                        <a:t>E</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25" dirty="0">
                          <a:latin typeface="Calibri"/>
                          <a:cs typeface="Calibri"/>
                        </a:rPr>
                        <a:t>Km</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25" dirty="0">
                          <a:latin typeface="Calibri"/>
                          <a:cs typeface="Calibri"/>
                        </a:rPr>
                        <a:t>Am</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25" dirty="0">
                          <a:latin typeface="Calibri"/>
                          <a:cs typeface="Calibri"/>
                        </a:rPr>
                        <a:t>Cm</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ct val="100000"/>
                        </a:lnSpc>
                        <a:spcBef>
                          <a:spcPts val="650"/>
                        </a:spcBef>
                      </a:pPr>
                      <a:r>
                        <a:rPr sz="1000" spc="-25" dirty="0">
                          <a:latin typeface="Calibri"/>
                          <a:cs typeface="Calibri"/>
                        </a:rPr>
                        <a:t>Lfx</a:t>
                      </a:r>
                      <a:endParaRPr sz="1000">
                        <a:latin typeface="Calibri"/>
                        <a:cs typeface="Calibri"/>
                      </a:endParaRPr>
                    </a:p>
                  </a:txBody>
                  <a:tcPr marL="0" marR="0" marT="7485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1770">
                        <a:lnSpc>
                          <a:spcPct val="100000"/>
                        </a:lnSpc>
                        <a:spcBef>
                          <a:spcPts val="650"/>
                        </a:spcBef>
                      </a:pPr>
                      <a:r>
                        <a:rPr sz="1000" spc="-25" dirty="0">
                          <a:latin typeface="Calibri"/>
                          <a:cs typeface="Calibri"/>
                        </a:rPr>
                        <a:t>Mfx</a:t>
                      </a:r>
                      <a:endParaRPr sz="1000">
                        <a:latin typeface="Calibri"/>
                        <a:cs typeface="Calibri"/>
                      </a:endParaRPr>
                    </a:p>
                  </a:txBody>
                  <a:tcPr marL="0" marR="0" marT="7485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1770">
                        <a:lnSpc>
                          <a:spcPct val="100000"/>
                        </a:lnSpc>
                        <a:spcBef>
                          <a:spcPts val="640"/>
                        </a:spcBef>
                      </a:pPr>
                      <a:r>
                        <a:rPr sz="1000" spc="-25" dirty="0">
                          <a:latin typeface="Calibri"/>
                          <a:cs typeface="Calibri"/>
                        </a:rPr>
                        <a:t>Bdq</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87325">
                        <a:lnSpc>
                          <a:spcPct val="100000"/>
                        </a:lnSpc>
                        <a:spcBef>
                          <a:spcPts val="640"/>
                        </a:spcBef>
                      </a:pPr>
                      <a:r>
                        <a:rPr sz="1000" spc="-25" dirty="0">
                          <a:latin typeface="Calibri"/>
                          <a:cs typeface="Calibri"/>
                        </a:rPr>
                        <a:t>Dlm</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25" dirty="0">
                          <a:latin typeface="Calibri"/>
                          <a:cs typeface="Calibri"/>
                        </a:rPr>
                        <a:t>Lzd</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50"/>
                        </a:spcBef>
                      </a:pPr>
                      <a:r>
                        <a:rPr sz="1000" spc="-25" dirty="0">
                          <a:latin typeface="Calibri"/>
                          <a:cs typeface="Calibri"/>
                        </a:rPr>
                        <a:t>Cfz</a:t>
                      </a:r>
                      <a:endParaRPr sz="1000">
                        <a:latin typeface="Calibri"/>
                        <a:cs typeface="Calibri"/>
                      </a:endParaRPr>
                    </a:p>
                  </a:txBody>
                  <a:tcPr marL="0" marR="0" marT="7485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50"/>
                        </a:spcBef>
                      </a:pPr>
                      <a:r>
                        <a:rPr sz="1000" spc="-25" dirty="0">
                          <a:latin typeface="Calibri"/>
                          <a:cs typeface="Calibri"/>
                        </a:rPr>
                        <a:t>Cs</a:t>
                      </a:r>
                      <a:endParaRPr sz="1000">
                        <a:latin typeface="Calibri"/>
                        <a:cs typeface="Calibri"/>
                      </a:endParaRPr>
                    </a:p>
                  </a:txBody>
                  <a:tcPr marL="0" marR="0" marT="7485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640"/>
                        </a:spcBef>
                      </a:pPr>
                      <a:r>
                        <a:rPr sz="1000" spc="-25" dirty="0">
                          <a:latin typeface="Calibri"/>
                          <a:cs typeface="Calibri"/>
                        </a:rPr>
                        <a:t>Eto</a:t>
                      </a:r>
                      <a:endParaRPr sz="1000">
                        <a:latin typeface="Calibri"/>
                        <a:cs typeface="Calibri"/>
                      </a:endParaRPr>
                    </a:p>
                  </a:txBody>
                  <a:tcPr marL="0" marR="0" marT="73705"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3185">
                        <a:lnSpc>
                          <a:spcPct val="100000"/>
                        </a:lnSpc>
                        <a:spcBef>
                          <a:spcPts val="675"/>
                        </a:spcBef>
                      </a:pPr>
                      <a:r>
                        <a:rPr sz="1000" dirty="0">
                          <a:latin typeface="Calibri"/>
                          <a:cs typeface="Calibri"/>
                        </a:rPr>
                        <a:t>Amx</a:t>
                      </a:r>
                      <a:r>
                        <a:rPr sz="1000" spc="-10" dirty="0">
                          <a:latin typeface="Calibri"/>
                          <a:cs typeface="Calibri"/>
                        </a:rPr>
                        <a:t> </a:t>
                      </a:r>
                      <a:r>
                        <a:rPr sz="1000" spc="-25" dirty="0">
                          <a:latin typeface="Calibri"/>
                          <a:cs typeface="Calibri"/>
                        </a:rPr>
                        <a:t>clv</a:t>
                      </a:r>
                      <a:endParaRPr sz="1000">
                        <a:latin typeface="Calibri"/>
                        <a:cs typeface="Calibri"/>
                      </a:endParaRPr>
                    </a:p>
                  </a:txBody>
                  <a:tcPr marL="0" marR="0" marT="7773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3040">
                        <a:lnSpc>
                          <a:spcPct val="100000"/>
                        </a:lnSpc>
                        <a:spcBef>
                          <a:spcPts val="615"/>
                        </a:spcBef>
                      </a:pPr>
                      <a:r>
                        <a:rPr sz="1000" spc="-25" dirty="0">
                          <a:latin typeface="Calibri"/>
                          <a:cs typeface="Calibri"/>
                        </a:rPr>
                        <a:t>PAS</a:t>
                      </a:r>
                      <a:endParaRPr sz="1000">
                        <a:latin typeface="Calibri"/>
                        <a:cs typeface="Calibri"/>
                      </a:endParaRPr>
                    </a:p>
                  </a:txBody>
                  <a:tcPr marL="0" marR="0" marT="70826" marB="0" vert="vert27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677163">
                <a:tc>
                  <a:txBody>
                    <a:bodyPr/>
                    <a:lstStyle/>
                    <a:p>
                      <a:pPr>
                        <a:lnSpc>
                          <a:spcPct val="100000"/>
                        </a:lnSpc>
                        <a:spcBef>
                          <a:spcPts val="250"/>
                        </a:spcBef>
                      </a:pPr>
                      <a:endParaRPr sz="1000">
                        <a:latin typeface="Times New Roman"/>
                        <a:cs typeface="Times New Roman"/>
                      </a:endParaRPr>
                    </a:p>
                    <a:p>
                      <a:pPr marL="68580" marR="74930">
                        <a:lnSpc>
                          <a:spcPct val="101800"/>
                        </a:lnSpc>
                      </a:pPr>
                      <a:r>
                        <a:rPr sz="1000" dirty="0">
                          <a:latin typeface="Calibri"/>
                          <a:cs typeface="Calibri"/>
                        </a:rPr>
                        <a:t>IP</a:t>
                      </a:r>
                      <a:r>
                        <a:rPr sz="1000" spc="10" dirty="0">
                          <a:latin typeface="Calibri"/>
                          <a:cs typeface="Calibri"/>
                        </a:rPr>
                        <a:t> </a:t>
                      </a:r>
                      <a:r>
                        <a:rPr sz="1000" spc="-20" dirty="0">
                          <a:latin typeface="Calibri"/>
                          <a:cs typeface="Calibri"/>
                        </a:rPr>
                        <a:t>Dose (mg)</a:t>
                      </a:r>
                      <a:endParaRPr sz="1000">
                        <a:latin typeface="Calibri"/>
                        <a:cs typeface="Calibri"/>
                      </a:endParaRPr>
                    </a:p>
                  </a:txBody>
                  <a:tcPr marL="0" marR="0" marT="2879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725531">
                <a:tc>
                  <a:txBody>
                    <a:bodyPr/>
                    <a:lstStyle/>
                    <a:p>
                      <a:pPr marL="68580">
                        <a:lnSpc>
                          <a:spcPct val="100000"/>
                        </a:lnSpc>
                        <a:spcBef>
                          <a:spcPts val="1080"/>
                        </a:spcBef>
                      </a:pPr>
                      <a:r>
                        <a:rPr sz="1000" spc="-25" dirty="0">
                          <a:latin typeface="Calibri"/>
                          <a:cs typeface="Calibri"/>
                        </a:rPr>
                        <a:t>CP</a:t>
                      </a:r>
                      <a:endParaRPr sz="1000">
                        <a:latin typeface="Calibri"/>
                        <a:cs typeface="Calibri"/>
                      </a:endParaRPr>
                    </a:p>
                    <a:p>
                      <a:pPr marL="68580" marR="213360">
                        <a:lnSpc>
                          <a:spcPts val="1350"/>
                        </a:lnSpc>
                        <a:spcBef>
                          <a:spcPts val="35"/>
                        </a:spcBef>
                      </a:pPr>
                      <a:r>
                        <a:rPr sz="1000" spc="-20" dirty="0">
                          <a:latin typeface="Calibri"/>
                          <a:cs typeface="Calibri"/>
                        </a:rPr>
                        <a:t>Dose (mg)</a:t>
                      </a:r>
                      <a:endParaRPr sz="1000">
                        <a:latin typeface="Calibri"/>
                        <a:cs typeface="Calibri"/>
                      </a:endParaRPr>
                    </a:p>
                  </a:txBody>
                  <a:tcPr marL="0" marR="0" marT="12437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25915">
                <a:tc gridSpan="21">
                  <a:txBody>
                    <a:bodyPr/>
                    <a:lstStyle/>
                    <a:p>
                      <a:pPr>
                        <a:lnSpc>
                          <a:spcPct val="100000"/>
                        </a:lnSpc>
                        <a:spcBef>
                          <a:spcPts val="715"/>
                        </a:spcBef>
                      </a:pPr>
                      <a:endParaRPr sz="1000">
                        <a:latin typeface="Times New Roman"/>
                        <a:cs typeface="Times New Roman"/>
                      </a:endParaRPr>
                    </a:p>
                    <a:p>
                      <a:pPr marL="68580">
                        <a:lnSpc>
                          <a:spcPct val="100000"/>
                        </a:lnSpc>
                        <a:spcBef>
                          <a:spcPts val="5"/>
                        </a:spcBef>
                        <a:tabLst>
                          <a:tab pos="5663565" algn="l"/>
                        </a:tabLst>
                      </a:pPr>
                      <a:r>
                        <a:rPr sz="1000" b="1" dirty="0">
                          <a:latin typeface="Calibri"/>
                          <a:cs typeface="Calibri"/>
                        </a:rPr>
                        <a:t>Name</a:t>
                      </a:r>
                      <a:r>
                        <a:rPr sz="1000" b="1" spc="-10" dirty="0">
                          <a:latin typeface="Calibri"/>
                          <a:cs typeface="Calibri"/>
                        </a:rPr>
                        <a:t> </a:t>
                      </a:r>
                      <a:r>
                        <a:rPr sz="1000" b="1" dirty="0">
                          <a:latin typeface="Calibri"/>
                          <a:cs typeface="Calibri"/>
                        </a:rPr>
                        <a:t>&amp;</a:t>
                      </a:r>
                      <a:r>
                        <a:rPr sz="1000" b="1" spc="-20" dirty="0">
                          <a:latin typeface="Calibri"/>
                          <a:cs typeface="Calibri"/>
                        </a:rPr>
                        <a:t> </a:t>
                      </a:r>
                      <a:r>
                        <a:rPr sz="1000" b="1" dirty="0">
                          <a:latin typeface="Calibri"/>
                          <a:cs typeface="Calibri"/>
                        </a:rPr>
                        <a:t>Signature</a:t>
                      </a:r>
                      <a:r>
                        <a:rPr sz="1000" b="1" spc="-15" dirty="0">
                          <a:latin typeface="Calibri"/>
                          <a:cs typeface="Calibri"/>
                        </a:rPr>
                        <a:t> </a:t>
                      </a:r>
                      <a:r>
                        <a:rPr sz="1000" b="1" dirty="0">
                          <a:latin typeface="Calibri"/>
                          <a:cs typeface="Calibri"/>
                        </a:rPr>
                        <a:t>of</a:t>
                      </a:r>
                      <a:r>
                        <a:rPr sz="1000" b="1" spc="-20" dirty="0">
                          <a:latin typeface="Calibri"/>
                          <a:cs typeface="Calibri"/>
                        </a:rPr>
                        <a:t> </a:t>
                      </a:r>
                      <a:r>
                        <a:rPr sz="1000" b="1" dirty="0">
                          <a:latin typeface="Calibri"/>
                          <a:cs typeface="Calibri"/>
                        </a:rPr>
                        <a:t>Treating</a:t>
                      </a:r>
                      <a:r>
                        <a:rPr sz="1000" b="1" spc="-10" dirty="0">
                          <a:latin typeface="Calibri"/>
                          <a:cs typeface="Calibri"/>
                        </a:rPr>
                        <a:t> </a:t>
                      </a:r>
                      <a:r>
                        <a:rPr sz="1000" b="1" dirty="0">
                          <a:latin typeface="Calibri"/>
                          <a:cs typeface="Calibri"/>
                        </a:rPr>
                        <a:t>Physician:</a:t>
                      </a:r>
                      <a:r>
                        <a:rPr sz="1000" b="1" spc="-15" dirty="0">
                          <a:latin typeface="Calibri"/>
                          <a:cs typeface="Calibri"/>
                        </a:rPr>
                        <a:t> </a:t>
                      </a:r>
                      <a:r>
                        <a:rPr sz="1000" b="1" u="heavy" dirty="0">
                          <a:uFill>
                            <a:solidFill>
                              <a:srgbClr val="000000"/>
                            </a:solidFill>
                          </a:uFill>
                          <a:latin typeface="Calibri"/>
                          <a:cs typeface="Calibri"/>
                        </a:rPr>
                        <a:t>	</a:t>
                      </a:r>
                      <a:endParaRPr sz="1000">
                        <a:latin typeface="Calibri"/>
                        <a:cs typeface="Calibri"/>
                      </a:endParaRPr>
                    </a:p>
                  </a:txBody>
                  <a:tcPr marL="0" marR="0" marT="823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8" name="object 8"/>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159</a:t>
            </a:fld>
            <a:endParaRPr spc="-2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6810AB1D-3ADF-4765-97FC-1420BA45C6F2}"/>
              </a:ext>
            </a:extLst>
          </p:cNvPr>
          <p:cNvSpPr>
            <a:spLocks noGrp="1"/>
          </p:cNvSpPr>
          <p:nvPr>
            <p:ph idx="1"/>
          </p:nvPr>
        </p:nvSpPr>
        <p:spPr>
          <a:xfrm>
            <a:off x="114300" y="946150"/>
            <a:ext cx="7289800" cy="5241925"/>
          </a:xfrm>
        </p:spPr>
        <p:txBody>
          <a:bodyPr>
            <a:normAutofit/>
          </a:bodyPr>
          <a:lstStyle/>
          <a:p>
            <a:pPr>
              <a:defRPr/>
            </a:pPr>
            <a:r>
              <a:rPr lang="en-US" sz="2800" dirty="0"/>
              <a:t>The administration procedure is identical to </a:t>
            </a:r>
            <a:r>
              <a:rPr lang="en-US" sz="2800" b="1" dirty="0"/>
              <a:t>intradermal injection</a:t>
            </a:r>
            <a:r>
              <a:rPr lang="en-US" sz="2800" dirty="0"/>
              <a:t> for </a:t>
            </a:r>
            <a:r>
              <a:rPr lang="en-US" sz="2800" dirty="0">
                <a:solidFill>
                  <a:srgbClr val="0070C0"/>
                </a:solidFill>
              </a:rPr>
              <a:t>Mantoux technique </a:t>
            </a:r>
            <a:r>
              <a:rPr lang="en-US" sz="2800" dirty="0"/>
              <a:t>on forearm. </a:t>
            </a:r>
          </a:p>
          <a:p>
            <a:pPr>
              <a:defRPr/>
            </a:pPr>
            <a:r>
              <a:rPr lang="en-US" sz="2800" dirty="0"/>
              <a:t>Wash your hands with </a:t>
            </a:r>
            <a:r>
              <a:rPr lang="en-US" sz="2800" b="1" dirty="0"/>
              <a:t>soap and water</a:t>
            </a:r>
            <a:r>
              <a:rPr lang="en-US" sz="2800" dirty="0"/>
              <a:t>.</a:t>
            </a:r>
          </a:p>
          <a:p>
            <a:pPr>
              <a:defRPr/>
            </a:pPr>
            <a:r>
              <a:rPr lang="en-US" sz="2800" dirty="0"/>
              <a:t>Wear the </a:t>
            </a:r>
            <a:r>
              <a:rPr lang="en-US" sz="2800" b="1" dirty="0"/>
              <a:t>gloves</a:t>
            </a:r>
            <a:r>
              <a:rPr lang="en-US" sz="2800" dirty="0"/>
              <a:t>.</a:t>
            </a:r>
          </a:p>
          <a:p>
            <a:pPr>
              <a:defRPr/>
            </a:pPr>
            <a:r>
              <a:rPr lang="en-US" sz="2800" dirty="0"/>
              <a:t>On a firm, well-illuminated surface, </a:t>
            </a:r>
            <a:r>
              <a:rPr lang="en-US" sz="2800" b="1" dirty="0"/>
              <a:t>expose the person’s arm </a:t>
            </a:r>
            <a:r>
              <a:rPr lang="en-US" sz="2800" dirty="0"/>
              <a:t>and slightly flex at the elbow. </a:t>
            </a:r>
          </a:p>
          <a:p>
            <a:pPr>
              <a:defRPr/>
            </a:pPr>
            <a:r>
              <a:rPr lang="en-US" sz="2800" dirty="0"/>
              <a:t>The injection is to be administered on the </a:t>
            </a:r>
            <a:r>
              <a:rPr lang="en-US" sz="2800" b="1" dirty="0"/>
              <a:t>palm-side-up surface of the forearm (preferably left forearm), </a:t>
            </a:r>
            <a:r>
              <a:rPr lang="en-US" sz="2800" dirty="0"/>
              <a:t>about 2 to 4 inches below the elbow. Avoid areas of skin with veins, sores, rashes, scars or excess hair. </a:t>
            </a:r>
          </a:p>
          <a:p>
            <a:pPr marL="0" indent="0">
              <a:buFont typeface="Arial" panose="020B0604020202020204" pitchFamily="34" charset="0"/>
              <a:buNone/>
              <a:defRPr/>
            </a:pPr>
            <a:endParaRPr lang="en-US" sz="2800" dirty="0"/>
          </a:p>
          <a:p>
            <a:pPr>
              <a:defRPr/>
            </a:pPr>
            <a:endParaRPr lang="en-US" sz="2800" dirty="0"/>
          </a:p>
        </p:txBody>
      </p:sp>
      <p:sp>
        <p:nvSpPr>
          <p:cNvPr id="5" name="Title 1">
            <a:extLst>
              <a:ext uri="{FF2B5EF4-FFF2-40B4-BE49-F238E27FC236}">
                <a16:creationId xmlns:a16="http://schemas.microsoft.com/office/drawing/2014/main" id="{DC769B74-4C11-41B8-ADC1-A5709D452A63}"/>
              </a:ext>
            </a:extLst>
          </p:cNvPr>
          <p:cNvSpPr txBox="1">
            <a:spLocks/>
          </p:cNvSpPr>
          <p:nvPr/>
        </p:nvSpPr>
        <p:spPr bwMode="auto">
          <a:xfrm>
            <a:off x="0" y="14288"/>
            <a:ext cx="12192000" cy="914400"/>
          </a:xfrm>
          <a:prstGeom prst="rect">
            <a:avLst/>
          </a:prstGeom>
          <a:solidFill>
            <a:schemeClr val="tx2">
              <a:lumMod val="75000"/>
              <a:lumOff val="25000"/>
            </a:schemeClr>
          </a:solidFill>
          <a:ln>
            <a:noFill/>
          </a:ln>
        </p:spPr>
        <p:txBody>
          <a:bodyPr anchor="ctr"/>
          <a:lst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en-US" sz="2400" dirty="0">
              <a:solidFill>
                <a:schemeClr val="bg1"/>
              </a:solidFill>
            </a:endParaRPr>
          </a:p>
          <a:p>
            <a:pPr>
              <a:defRPr/>
            </a:pPr>
            <a:r>
              <a:rPr lang="en-US" sz="2800" dirty="0">
                <a:solidFill>
                  <a:schemeClr val="bg1"/>
                </a:solidFill>
              </a:rPr>
              <a:t>Cy – Tb : Administration of skin test </a:t>
            </a:r>
          </a:p>
          <a:p>
            <a:pPr>
              <a:defRPr/>
            </a:pPr>
            <a:r>
              <a:rPr lang="en-US" sz="2400" dirty="0">
                <a:solidFill>
                  <a:schemeClr val="bg1"/>
                </a:solidFill>
              </a:rPr>
              <a:t>(syringes must be filled immediately prior to administration).</a:t>
            </a:r>
          </a:p>
          <a:p>
            <a:pPr>
              <a:defRPr/>
            </a:pPr>
            <a:endParaRPr lang="en-IN" sz="2400" dirty="0">
              <a:solidFill>
                <a:schemeClr val="bg1"/>
              </a:solidFill>
            </a:endParaRPr>
          </a:p>
        </p:txBody>
      </p:sp>
      <p:pic>
        <p:nvPicPr>
          <p:cNvPr id="19460" name="Picture 3">
            <a:extLst>
              <a:ext uri="{FF2B5EF4-FFF2-40B4-BE49-F238E27FC236}">
                <a16:creationId xmlns:a16="http://schemas.microsoft.com/office/drawing/2014/main" id="{5724B4A2-C6D2-42CC-897D-64E2C17949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4100" y="1587500"/>
            <a:ext cx="467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554403" y="409062"/>
          <a:ext cx="7175849" cy="5351662"/>
        </p:xfrm>
        <a:graphic>
          <a:graphicData uri="http://schemas.openxmlformats.org/drawingml/2006/table">
            <a:tbl>
              <a:tblPr firstRow="1" bandRow="1">
                <a:tableStyleId>{2D5ABB26-0587-4C30-8999-92F81FD0307C}</a:tableStyleId>
              </a:tblPr>
              <a:tblGrid>
                <a:gridCol w="534936">
                  <a:extLst>
                    <a:ext uri="{9D8B030D-6E8A-4147-A177-3AD203B41FA5}">
                      <a16:colId xmlns:a16="http://schemas.microsoft.com/office/drawing/2014/main" val="20000"/>
                    </a:ext>
                  </a:extLst>
                </a:gridCol>
                <a:gridCol w="426106">
                  <a:extLst>
                    <a:ext uri="{9D8B030D-6E8A-4147-A177-3AD203B41FA5}">
                      <a16:colId xmlns:a16="http://schemas.microsoft.com/office/drawing/2014/main" val="20001"/>
                    </a:ext>
                  </a:extLst>
                </a:gridCol>
                <a:gridCol w="443955">
                  <a:extLst>
                    <a:ext uri="{9D8B030D-6E8A-4147-A177-3AD203B41FA5}">
                      <a16:colId xmlns:a16="http://schemas.microsoft.com/office/drawing/2014/main" val="20002"/>
                    </a:ext>
                  </a:extLst>
                </a:gridCol>
                <a:gridCol w="409407">
                  <a:extLst>
                    <a:ext uri="{9D8B030D-6E8A-4147-A177-3AD203B41FA5}">
                      <a16:colId xmlns:a16="http://schemas.microsoft.com/office/drawing/2014/main" val="20003"/>
                    </a:ext>
                  </a:extLst>
                </a:gridCol>
                <a:gridCol w="408255">
                  <a:extLst>
                    <a:ext uri="{9D8B030D-6E8A-4147-A177-3AD203B41FA5}">
                      <a16:colId xmlns:a16="http://schemas.microsoft.com/office/drawing/2014/main" val="20004"/>
                    </a:ext>
                  </a:extLst>
                </a:gridCol>
                <a:gridCol w="387526">
                  <a:extLst>
                    <a:ext uri="{9D8B030D-6E8A-4147-A177-3AD203B41FA5}">
                      <a16:colId xmlns:a16="http://schemas.microsoft.com/office/drawing/2014/main" val="20005"/>
                    </a:ext>
                  </a:extLst>
                </a:gridCol>
                <a:gridCol w="726682">
                  <a:extLst>
                    <a:ext uri="{9D8B030D-6E8A-4147-A177-3AD203B41FA5}">
                      <a16:colId xmlns:a16="http://schemas.microsoft.com/office/drawing/2014/main" val="20006"/>
                    </a:ext>
                  </a:extLst>
                </a:gridCol>
                <a:gridCol w="518813">
                  <a:extLst>
                    <a:ext uri="{9D8B030D-6E8A-4147-A177-3AD203B41FA5}">
                      <a16:colId xmlns:a16="http://schemas.microsoft.com/office/drawing/2014/main" val="20007"/>
                    </a:ext>
                  </a:extLst>
                </a:gridCol>
                <a:gridCol w="986377">
                  <a:extLst>
                    <a:ext uri="{9D8B030D-6E8A-4147-A177-3AD203B41FA5}">
                      <a16:colId xmlns:a16="http://schemas.microsoft.com/office/drawing/2014/main" val="20008"/>
                    </a:ext>
                  </a:extLst>
                </a:gridCol>
                <a:gridCol w="1140696">
                  <a:extLst>
                    <a:ext uri="{9D8B030D-6E8A-4147-A177-3AD203B41FA5}">
                      <a16:colId xmlns:a16="http://schemas.microsoft.com/office/drawing/2014/main" val="20009"/>
                    </a:ext>
                  </a:extLst>
                </a:gridCol>
                <a:gridCol w="466413">
                  <a:extLst>
                    <a:ext uri="{9D8B030D-6E8A-4147-A177-3AD203B41FA5}">
                      <a16:colId xmlns:a16="http://schemas.microsoft.com/office/drawing/2014/main" val="20010"/>
                    </a:ext>
                  </a:extLst>
                </a:gridCol>
                <a:gridCol w="726683">
                  <a:extLst>
                    <a:ext uri="{9D8B030D-6E8A-4147-A177-3AD203B41FA5}">
                      <a16:colId xmlns:a16="http://schemas.microsoft.com/office/drawing/2014/main" val="20011"/>
                    </a:ext>
                  </a:extLst>
                </a:gridCol>
              </a:tblGrid>
              <a:tr h="281575">
                <a:tc rowSpan="2">
                  <a:txBody>
                    <a:bodyPr/>
                    <a:lstStyle/>
                    <a:p>
                      <a:pPr>
                        <a:lnSpc>
                          <a:spcPct val="100000"/>
                        </a:lnSpc>
                        <a:spcBef>
                          <a:spcPts val="350"/>
                        </a:spcBef>
                      </a:pPr>
                      <a:endParaRPr sz="800">
                        <a:latin typeface="Times New Roman"/>
                        <a:cs typeface="Times New Roman"/>
                      </a:endParaRPr>
                    </a:p>
                    <a:p>
                      <a:pPr marL="17780" marR="60960">
                        <a:lnSpc>
                          <a:spcPct val="116900"/>
                        </a:lnSpc>
                        <a:spcBef>
                          <a:spcPts val="5"/>
                        </a:spcBef>
                      </a:pPr>
                      <a:r>
                        <a:rPr sz="800" b="1" dirty="0">
                          <a:latin typeface="Calibri"/>
                          <a:cs typeface="Calibri"/>
                        </a:rPr>
                        <a:t>Month</a:t>
                      </a:r>
                      <a:r>
                        <a:rPr sz="800" b="1" spc="-45" dirty="0">
                          <a:latin typeface="Calibri"/>
                          <a:cs typeface="Calibri"/>
                        </a:rPr>
                        <a:t> </a:t>
                      </a:r>
                      <a:r>
                        <a:rPr sz="800" b="1" spc="-25" dirty="0">
                          <a:latin typeface="Calibri"/>
                          <a:cs typeface="Calibri"/>
                        </a:rPr>
                        <a:t>of</a:t>
                      </a:r>
                      <a:r>
                        <a:rPr sz="800" b="1" spc="500" dirty="0">
                          <a:latin typeface="Calibri"/>
                          <a:cs typeface="Calibri"/>
                        </a:rPr>
                        <a:t> </a:t>
                      </a:r>
                      <a:r>
                        <a:rPr sz="800" b="1" spc="-10" dirty="0">
                          <a:latin typeface="Calibri"/>
                          <a:cs typeface="Calibri"/>
                        </a:rPr>
                        <a:t>Treatment</a:t>
                      </a:r>
                      <a:endParaRPr sz="800">
                        <a:latin typeface="Calibri"/>
                        <a:cs typeface="Calibri"/>
                      </a:endParaRPr>
                    </a:p>
                  </a:txBody>
                  <a:tcPr marL="0" marR="0" marT="403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4">
                  <a:txBody>
                    <a:bodyPr/>
                    <a:lstStyle/>
                    <a:p>
                      <a:pPr marL="396240">
                        <a:lnSpc>
                          <a:spcPct val="100000"/>
                        </a:lnSpc>
                        <a:spcBef>
                          <a:spcPts val="790"/>
                        </a:spcBef>
                      </a:pPr>
                      <a:r>
                        <a:rPr sz="800" b="1" spc="-10" dirty="0">
                          <a:latin typeface="Calibri"/>
                          <a:cs typeface="Calibri"/>
                        </a:rPr>
                        <a:t>Smear/Culture</a:t>
                      </a:r>
                      <a:r>
                        <a:rPr sz="800" b="1" spc="30" dirty="0">
                          <a:latin typeface="Calibri"/>
                          <a:cs typeface="Calibri"/>
                        </a:rPr>
                        <a:t> </a:t>
                      </a:r>
                      <a:r>
                        <a:rPr sz="800" b="1" spc="-10" dirty="0">
                          <a:latin typeface="Calibri"/>
                          <a:cs typeface="Calibri"/>
                        </a:rPr>
                        <a:t>Results</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7">
                  <a:txBody>
                    <a:bodyPr/>
                    <a:lstStyle/>
                    <a:p>
                      <a:pPr algn="ctr">
                        <a:lnSpc>
                          <a:spcPct val="100000"/>
                        </a:lnSpc>
                        <a:spcBef>
                          <a:spcPts val="790"/>
                        </a:spcBef>
                      </a:pPr>
                      <a:r>
                        <a:rPr sz="800" b="1" dirty="0">
                          <a:latin typeface="Calibri"/>
                          <a:cs typeface="Calibri"/>
                        </a:rPr>
                        <a:t>Other</a:t>
                      </a:r>
                      <a:r>
                        <a:rPr sz="800" b="1" spc="-30" dirty="0">
                          <a:latin typeface="Calibri"/>
                          <a:cs typeface="Calibri"/>
                        </a:rPr>
                        <a:t> </a:t>
                      </a:r>
                      <a:r>
                        <a:rPr sz="800" b="1" spc="-10" dirty="0">
                          <a:latin typeface="Calibri"/>
                          <a:cs typeface="Calibri"/>
                        </a:rPr>
                        <a:t>Investigations</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12094">
                <a:tc vMerge="1">
                  <a:txBody>
                    <a:bodyPr/>
                    <a:lstStyle/>
                    <a:p>
                      <a:endParaRPr/>
                    </a:p>
                  </a:txBody>
                  <a:tcPr marL="0" marR="0" marT="444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780">
                        <a:lnSpc>
                          <a:spcPct val="100000"/>
                        </a:lnSpc>
                        <a:spcBef>
                          <a:spcPts val="790"/>
                        </a:spcBef>
                      </a:pPr>
                      <a:r>
                        <a:rPr sz="800" b="1" spc="-20" dirty="0">
                          <a:latin typeface="Calibri"/>
                          <a:cs typeface="Calibri"/>
                        </a:rPr>
                        <a:t>Date</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780">
                        <a:lnSpc>
                          <a:spcPct val="100000"/>
                        </a:lnSpc>
                        <a:spcBef>
                          <a:spcPts val="790"/>
                        </a:spcBef>
                      </a:pPr>
                      <a:r>
                        <a:rPr sz="800" b="1" dirty="0">
                          <a:latin typeface="Calibri"/>
                          <a:cs typeface="Calibri"/>
                        </a:rPr>
                        <a:t>Lab</a:t>
                      </a:r>
                      <a:r>
                        <a:rPr sz="800" b="1" spc="-30" dirty="0">
                          <a:latin typeface="Calibri"/>
                          <a:cs typeface="Calibri"/>
                        </a:rPr>
                        <a:t> </a:t>
                      </a:r>
                      <a:r>
                        <a:rPr sz="800" b="1" spc="-25" dirty="0">
                          <a:latin typeface="Calibri"/>
                          <a:cs typeface="Calibri"/>
                        </a:rPr>
                        <a:t>No</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780">
                        <a:lnSpc>
                          <a:spcPct val="100000"/>
                        </a:lnSpc>
                        <a:spcBef>
                          <a:spcPts val="790"/>
                        </a:spcBef>
                      </a:pPr>
                      <a:r>
                        <a:rPr sz="800" b="1" spc="-10" dirty="0">
                          <a:latin typeface="Calibri"/>
                          <a:cs typeface="Calibri"/>
                        </a:rPr>
                        <a:t>Smear</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8260">
                        <a:lnSpc>
                          <a:spcPct val="100000"/>
                        </a:lnSpc>
                        <a:spcBef>
                          <a:spcPts val="790"/>
                        </a:spcBef>
                      </a:pPr>
                      <a:r>
                        <a:rPr sz="800" b="1" spc="-10" dirty="0">
                          <a:latin typeface="Calibri"/>
                          <a:cs typeface="Calibri"/>
                        </a:rPr>
                        <a:t>Culture</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7950">
                        <a:lnSpc>
                          <a:spcPct val="100000"/>
                        </a:lnSpc>
                        <a:spcBef>
                          <a:spcPts val="790"/>
                        </a:spcBef>
                      </a:pPr>
                      <a:r>
                        <a:rPr sz="800" b="1" dirty="0">
                          <a:latin typeface="Calibri"/>
                          <a:cs typeface="Calibri"/>
                        </a:rPr>
                        <a:t>S.</a:t>
                      </a:r>
                      <a:r>
                        <a:rPr sz="800" b="1" spc="-15" dirty="0">
                          <a:latin typeface="Calibri"/>
                          <a:cs typeface="Calibri"/>
                        </a:rPr>
                        <a:t> </a:t>
                      </a:r>
                      <a:r>
                        <a:rPr sz="800" b="1" spc="-35" dirty="0">
                          <a:latin typeface="Calibri"/>
                          <a:cs typeface="Calibri"/>
                        </a:rPr>
                        <a:t>Cr</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790"/>
                        </a:spcBef>
                      </a:pPr>
                      <a:r>
                        <a:rPr sz="800" b="1" spc="-25" dirty="0">
                          <a:latin typeface="Calibri"/>
                          <a:cs typeface="Calibri"/>
                        </a:rPr>
                        <a:t>LFT</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7305">
                        <a:lnSpc>
                          <a:spcPct val="100000"/>
                        </a:lnSpc>
                        <a:spcBef>
                          <a:spcPts val="790"/>
                        </a:spcBef>
                      </a:pPr>
                      <a:r>
                        <a:rPr sz="800" b="1" spc="-10" dirty="0">
                          <a:latin typeface="Calibri"/>
                          <a:cs typeface="Calibri"/>
                        </a:rPr>
                        <a:t>ECG*-</a:t>
                      </a:r>
                      <a:r>
                        <a:rPr sz="800" b="1" spc="-20" dirty="0">
                          <a:latin typeface="Calibri"/>
                          <a:cs typeface="Calibri"/>
                        </a:rPr>
                        <a:t>QTcF</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05104">
                        <a:lnSpc>
                          <a:spcPct val="100000"/>
                        </a:lnSpc>
                        <a:spcBef>
                          <a:spcPts val="790"/>
                        </a:spcBef>
                      </a:pPr>
                      <a:r>
                        <a:rPr sz="800" b="1" dirty="0">
                          <a:latin typeface="Calibri"/>
                          <a:cs typeface="Calibri"/>
                        </a:rPr>
                        <a:t>CBC/</a:t>
                      </a:r>
                      <a:r>
                        <a:rPr sz="800" b="1" spc="-15" dirty="0">
                          <a:latin typeface="Calibri"/>
                          <a:cs typeface="Calibri"/>
                        </a:rPr>
                        <a:t> </a:t>
                      </a:r>
                      <a:r>
                        <a:rPr sz="800" b="1" spc="-10" dirty="0">
                          <a:latin typeface="Calibri"/>
                          <a:cs typeface="Calibri"/>
                        </a:rPr>
                        <a:t>Platelets</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3505">
                        <a:lnSpc>
                          <a:spcPct val="100000"/>
                        </a:lnSpc>
                        <a:spcBef>
                          <a:spcPts val="790"/>
                        </a:spcBef>
                      </a:pPr>
                      <a:r>
                        <a:rPr sz="800" b="1" dirty="0">
                          <a:latin typeface="Calibri"/>
                          <a:cs typeface="Calibri"/>
                        </a:rPr>
                        <a:t>Electrolyte</a:t>
                      </a:r>
                      <a:r>
                        <a:rPr sz="800" b="1" spc="-20" dirty="0">
                          <a:latin typeface="Calibri"/>
                          <a:cs typeface="Calibri"/>
                        </a:rPr>
                        <a:t> </a:t>
                      </a:r>
                      <a:r>
                        <a:rPr sz="700" b="1" dirty="0">
                          <a:latin typeface="Calibri"/>
                          <a:cs typeface="Calibri"/>
                        </a:rPr>
                        <a:t>(</a:t>
                      </a:r>
                      <a:r>
                        <a:rPr sz="800" b="1" dirty="0">
                          <a:latin typeface="Calibri"/>
                          <a:cs typeface="Calibri"/>
                        </a:rPr>
                        <a:t>K,</a:t>
                      </a:r>
                      <a:r>
                        <a:rPr sz="800" b="1" spc="-30" dirty="0">
                          <a:latin typeface="Calibri"/>
                          <a:cs typeface="Calibri"/>
                        </a:rPr>
                        <a:t> </a:t>
                      </a:r>
                      <a:r>
                        <a:rPr sz="800" b="1" dirty="0">
                          <a:latin typeface="Calibri"/>
                          <a:cs typeface="Calibri"/>
                        </a:rPr>
                        <a:t>Mg,</a:t>
                      </a:r>
                      <a:r>
                        <a:rPr sz="800" b="1" spc="-25" dirty="0">
                          <a:latin typeface="Calibri"/>
                          <a:cs typeface="Calibri"/>
                        </a:rPr>
                        <a:t> Ca)</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64465">
                        <a:lnSpc>
                          <a:spcPct val="100000"/>
                        </a:lnSpc>
                        <a:spcBef>
                          <a:spcPts val="790"/>
                        </a:spcBef>
                      </a:pPr>
                      <a:r>
                        <a:rPr sz="800" b="1" spc="-25" dirty="0">
                          <a:latin typeface="Calibri"/>
                          <a:cs typeface="Calibri"/>
                        </a:rPr>
                        <a:t>RBS</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8430">
                        <a:lnSpc>
                          <a:spcPct val="100000"/>
                        </a:lnSpc>
                        <a:spcBef>
                          <a:spcPts val="790"/>
                        </a:spcBef>
                      </a:pPr>
                      <a:r>
                        <a:rPr sz="800" b="1" dirty="0">
                          <a:latin typeface="Calibri"/>
                          <a:cs typeface="Calibri"/>
                        </a:rPr>
                        <a:t>TSH,</a:t>
                      </a:r>
                      <a:r>
                        <a:rPr sz="800" b="1" spc="-20" dirty="0">
                          <a:latin typeface="Calibri"/>
                          <a:cs typeface="Calibri"/>
                        </a:rPr>
                        <a:t> </a:t>
                      </a:r>
                      <a:r>
                        <a:rPr sz="800" b="1" dirty="0">
                          <a:latin typeface="Calibri"/>
                          <a:cs typeface="Calibri"/>
                        </a:rPr>
                        <a:t>T3,</a:t>
                      </a:r>
                      <a:r>
                        <a:rPr sz="800" b="1" spc="-20" dirty="0">
                          <a:latin typeface="Calibri"/>
                          <a:cs typeface="Calibri"/>
                        </a:rPr>
                        <a:t> </a:t>
                      </a:r>
                      <a:r>
                        <a:rPr sz="800" b="1" spc="-25" dirty="0">
                          <a:latin typeface="Calibri"/>
                          <a:cs typeface="Calibri"/>
                        </a:rPr>
                        <a:t>T4</a:t>
                      </a:r>
                      <a:endParaRPr sz="800">
                        <a:latin typeface="Calibri"/>
                        <a:cs typeface="Calibri"/>
                      </a:endParaRPr>
                    </a:p>
                  </a:txBody>
                  <a:tcPr marL="0" marR="0" marT="9097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16508">
                <a:tc>
                  <a:txBody>
                    <a:bodyPr/>
                    <a:lstStyle/>
                    <a:p>
                      <a:pPr algn="ctr">
                        <a:lnSpc>
                          <a:spcPct val="100000"/>
                        </a:lnSpc>
                        <a:spcBef>
                          <a:spcPts val="335"/>
                        </a:spcBef>
                      </a:pPr>
                      <a:r>
                        <a:rPr sz="800" dirty="0">
                          <a:latin typeface="Calibri"/>
                          <a:cs typeface="Calibri"/>
                        </a:rPr>
                        <a:t>2 </a:t>
                      </a:r>
                      <a:r>
                        <a:rPr sz="800" spc="-10" dirty="0">
                          <a:latin typeface="Calibri"/>
                          <a:cs typeface="Calibri"/>
                        </a:rPr>
                        <a:t>Weeks</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16508">
                <a:tc>
                  <a:txBody>
                    <a:bodyPr/>
                    <a:lstStyle/>
                    <a:p>
                      <a:pPr algn="ctr">
                        <a:lnSpc>
                          <a:spcPct val="100000"/>
                        </a:lnSpc>
                        <a:spcBef>
                          <a:spcPts val="335"/>
                        </a:spcBef>
                      </a:pPr>
                      <a:r>
                        <a:rPr sz="800" spc="-50" dirty="0">
                          <a:latin typeface="Calibri"/>
                          <a:cs typeface="Calibri"/>
                        </a:rPr>
                        <a:t>1</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16508">
                <a:tc>
                  <a:txBody>
                    <a:bodyPr/>
                    <a:lstStyle/>
                    <a:p>
                      <a:pPr algn="ctr">
                        <a:lnSpc>
                          <a:spcPct val="100000"/>
                        </a:lnSpc>
                        <a:spcBef>
                          <a:spcPts val="335"/>
                        </a:spcBef>
                      </a:pPr>
                      <a:r>
                        <a:rPr sz="800" spc="-50" dirty="0">
                          <a:latin typeface="Calibri"/>
                          <a:cs typeface="Calibri"/>
                        </a:rPr>
                        <a:t>2</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16508">
                <a:tc>
                  <a:txBody>
                    <a:bodyPr/>
                    <a:lstStyle/>
                    <a:p>
                      <a:pPr algn="ctr">
                        <a:lnSpc>
                          <a:spcPct val="100000"/>
                        </a:lnSpc>
                        <a:spcBef>
                          <a:spcPts val="335"/>
                        </a:spcBef>
                      </a:pPr>
                      <a:r>
                        <a:rPr sz="800" spc="-50" dirty="0">
                          <a:latin typeface="Calibri"/>
                          <a:cs typeface="Calibri"/>
                        </a:rPr>
                        <a:t>3</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16508">
                <a:tc>
                  <a:txBody>
                    <a:bodyPr/>
                    <a:lstStyle/>
                    <a:p>
                      <a:pPr algn="ctr">
                        <a:lnSpc>
                          <a:spcPct val="100000"/>
                        </a:lnSpc>
                        <a:spcBef>
                          <a:spcPts val="335"/>
                        </a:spcBef>
                      </a:pPr>
                      <a:r>
                        <a:rPr sz="800" spc="-50" dirty="0">
                          <a:latin typeface="Calibri"/>
                          <a:cs typeface="Calibri"/>
                        </a:rPr>
                        <a:t>4</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17084">
                <a:tc>
                  <a:txBody>
                    <a:bodyPr/>
                    <a:lstStyle/>
                    <a:p>
                      <a:pPr algn="ctr">
                        <a:lnSpc>
                          <a:spcPct val="100000"/>
                        </a:lnSpc>
                        <a:spcBef>
                          <a:spcPts val="335"/>
                        </a:spcBef>
                      </a:pPr>
                      <a:r>
                        <a:rPr sz="800" spc="-50" dirty="0">
                          <a:latin typeface="Calibri"/>
                          <a:cs typeface="Calibri"/>
                        </a:rPr>
                        <a:t>5</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16508">
                <a:tc>
                  <a:txBody>
                    <a:bodyPr/>
                    <a:lstStyle/>
                    <a:p>
                      <a:pPr algn="ctr">
                        <a:lnSpc>
                          <a:spcPct val="100000"/>
                        </a:lnSpc>
                        <a:spcBef>
                          <a:spcPts val="335"/>
                        </a:spcBef>
                      </a:pPr>
                      <a:r>
                        <a:rPr sz="800" spc="-50" dirty="0">
                          <a:latin typeface="Calibri"/>
                          <a:cs typeface="Calibri"/>
                        </a:rPr>
                        <a:t>6</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16508">
                <a:tc>
                  <a:txBody>
                    <a:bodyPr/>
                    <a:lstStyle/>
                    <a:p>
                      <a:pPr algn="ctr">
                        <a:lnSpc>
                          <a:spcPct val="100000"/>
                        </a:lnSpc>
                        <a:spcBef>
                          <a:spcPts val="320"/>
                        </a:spcBef>
                      </a:pPr>
                      <a:r>
                        <a:rPr sz="800" spc="-50" dirty="0">
                          <a:latin typeface="Calibri"/>
                          <a:cs typeface="Calibri"/>
                        </a:rPr>
                        <a:t>7</a:t>
                      </a:r>
                      <a:endParaRPr sz="800">
                        <a:latin typeface="Calibri"/>
                        <a:cs typeface="Calibri"/>
                      </a:endParaRPr>
                    </a:p>
                  </a:txBody>
                  <a:tcPr marL="0" marR="0" marT="368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16508">
                <a:tc>
                  <a:txBody>
                    <a:bodyPr/>
                    <a:lstStyle/>
                    <a:p>
                      <a:pPr algn="ctr">
                        <a:lnSpc>
                          <a:spcPct val="100000"/>
                        </a:lnSpc>
                        <a:spcBef>
                          <a:spcPts val="320"/>
                        </a:spcBef>
                      </a:pPr>
                      <a:r>
                        <a:rPr sz="800" spc="-50" dirty="0">
                          <a:latin typeface="Calibri"/>
                          <a:cs typeface="Calibri"/>
                        </a:rPr>
                        <a:t>8</a:t>
                      </a:r>
                      <a:endParaRPr sz="800">
                        <a:latin typeface="Calibri"/>
                        <a:cs typeface="Calibri"/>
                      </a:endParaRPr>
                    </a:p>
                  </a:txBody>
                  <a:tcPr marL="0" marR="0" marT="368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216508">
                <a:tc>
                  <a:txBody>
                    <a:bodyPr/>
                    <a:lstStyle/>
                    <a:p>
                      <a:pPr algn="ctr">
                        <a:lnSpc>
                          <a:spcPct val="100000"/>
                        </a:lnSpc>
                        <a:spcBef>
                          <a:spcPts val="325"/>
                        </a:spcBef>
                      </a:pPr>
                      <a:r>
                        <a:rPr sz="800" spc="-50" dirty="0">
                          <a:latin typeface="Calibri"/>
                          <a:cs typeface="Calibri"/>
                        </a:rPr>
                        <a:t>9</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16508">
                <a:tc>
                  <a:txBody>
                    <a:bodyPr/>
                    <a:lstStyle/>
                    <a:p>
                      <a:pPr algn="ctr">
                        <a:lnSpc>
                          <a:spcPct val="100000"/>
                        </a:lnSpc>
                        <a:spcBef>
                          <a:spcPts val="325"/>
                        </a:spcBef>
                      </a:pPr>
                      <a:r>
                        <a:rPr sz="800" spc="-25" dirty="0">
                          <a:latin typeface="Calibri"/>
                          <a:cs typeface="Calibri"/>
                        </a:rPr>
                        <a:t>10</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16508">
                <a:tc>
                  <a:txBody>
                    <a:bodyPr/>
                    <a:lstStyle/>
                    <a:p>
                      <a:pPr algn="ctr">
                        <a:lnSpc>
                          <a:spcPct val="100000"/>
                        </a:lnSpc>
                        <a:spcBef>
                          <a:spcPts val="325"/>
                        </a:spcBef>
                      </a:pPr>
                      <a:r>
                        <a:rPr sz="800" spc="-25" dirty="0">
                          <a:latin typeface="Calibri"/>
                          <a:cs typeface="Calibri"/>
                        </a:rPr>
                        <a:t>11</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217084">
                <a:tc>
                  <a:txBody>
                    <a:bodyPr/>
                    <a:lstStyle/>
                    <a:p>
                      <a:pPr algn="ctr">
                        <a:lnSpc>
                          <a:spcPct val="100000"/>
                        </a:lnSpc>
                        <a:spcBef>
                          <a:spcPts val="325"/>
                        </a:spcBef>
                      </a:pPr>
                      <a:r>
                        <a:rPr sz="800" spc="-25" dirty="0">
                          <a:latin typeface="Calibri"/>
                          <a:cs typeface="Calibri"/>
                        </a:rPr>
                        <a:t>12</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16508">
                <a:tc>
                  <a:txBody>
                    <a:bodyPr/>
                    <a:lstStyle/>
                    <a:p>
                      <a:pPr algn="ctr">
                        <a:lnSpc>
                          <a:spcPct val="100000"/>
                        </a:lnSpc>
                        <a:spcBef>
                          <a:spcPts val="325"/>
                        </a:spcBef>
                      </a:pPr>
                      <a:r>
                        <a:rPr sz="800" spc="-25" dirty="0">
                          <a:latin typeface="Calibri"/>
                          <a:cs typeface="Calibri"/>
                        </a:rPr>
                        <a:t>13</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16508">
                <a:tc>
                  <a:txBody>
                    <a:bodyPr/>
                    <a:lstStyle/>
                    <a:p>
                      <a:pPr algn="ctr">
                        <a:lnSpc>
                          <a:spcPct val="100000"/>
                        </a:lnSpc>
                        <a:spcBef>
                          <a:spcPts val="325"/>
                        </a:spcBef>
                      </a:pPr>
                      <a:r>
                        <a:rPr sz="800" spc="-25" dirty="0">
                          <a:latin typeface="Calibri"/>
                          <a:cs typeface="Calibri"/>
                        </a:rPr>
                        <a:t>14</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216508">
                <a:tc>
                  <a:txBody>
                    <a:bodyPr/>
                    <a:lstStyle/>
                    <a:p>
                      <a:pPr algn="ctr">
                        <a:lnSpc>
                          <a:spcPct val="100000"/>
                        </a:lnSpc>
                        <a:spcBef>
                          <a:spcPts val="325"/>
                        </a:spcBef>
                      </a:pPr>
                      <a:r>
                        <a:rPr sz="800" spc="-25" dirty="0">
                          <a:latin typeface="Calibri"/>
                          <a:cs typeface="Calibri"/>
                        </a:rPr>
                        <a:t>15</a:t>
                      </a:r>
                      <a:endParaRPr sz="800">
                        <a:latin typeface="Calibri"/>
                        <a:cs typeface="Calibri"/>
                      </a:endParaRPr>
                    </a:p>
                  </a:txBody>
                  <a:tcPr marL="0" marR="0" marT="3742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216508">
                <a:tc>
                  <a:txBody>
                    <a:bodyPr/>
                    <a:lstStyle/>
                    <a:p>
                      <a:pPr algn="ctr">
                        <a:lnSpc>
                          <a:spcPct val="100000"/>
                        </a:lnSpc>
                        <a:spcBef>
                          <a:spcPts val="320"/>
                        </a:spcBef>
                      </a:pPr>
                      <a:r>
                        <a:rPr sz="800" spc="-25" dirty="0">
                          <a:latin typeface="Calibri"/>
                          <a:cs typeface="Calibri"/>
                        </a:rPr>
                        <a:t>16</a:t>
                      </a:r>
                      <a:endParaRPr sz="800">
                        <a:latin typeface="Calibri"/>
                        <a:cs typeface="Calibri"/>
                      </a:endParaRPr>
                    </a:p>
                  </a:txBody>
                  <a:tcPr marL="0" marR="0" marT="368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216508">
                <a:tc>
                  <a:txBody>
                    <a:bodyPr/>
                    <a:lstStyle/>
                    <a:p>
                      <a:pPr algn="ctr">
                        <a:lnSpc>
                          <a:spcPct val="100000"/>
                        </a:lnSpc>
                        <a:spcBef>
                          <a:spcPts val="320"/>
                        </a:spcBef>
                      </a:pPr>
                      <a:r>
                        <a:rPr sz="800" spc="-25" dirty="0">
                          <a:latin typeface="Calibri"/>
                          <a:cs typeface="Calibri"/>
                        </a:rPr>
                        <a:t>17</a:t>
                      </a:r>
                      <a:endParaRPr sz="800">
                        <a:latin typeface="Calibri"/>
                        <a:cs typeface="Calibri"/>
                      </a:endParaRPr>
                    </a:p>
                  </a:txBody>
                  <a:tcPr marL="0" marR="0" marT="368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215356">
                <a:tc>
                  <a:txBody>
                    <a:bodyPr/>
                    <a:lstStyle/>
                    <a:p>
                      <a:pPr algn="ctr">
                        <a:lnSpc>
                          <a:spcPct val="100000"/>
                        </a:lnSpc>
                        <a:spcBef>
                          <a:spcPts val="320"/>
                        </a:spcBef>
                      </a:pPr>
                      <a:r>
                        <a:rPr sz="800" spc="-25" dirty="0">
                          <a:latin typeface="Calibri"/>
                          <a:cs typeface="Calibri"/>
                        </a:rPr>
                        <a:t>18</a:t>
                      </a:r>
                      <a:endParaRPr sz="800">
                        <a:latin typeface="Calibri"/>
                        <a:cs typeface="Calibri"/>
                      </a:endParaRPr>
                    </a:p>
                  </a:txBody>
                  <a:tcPr marL="0" marR="0" marT="3685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216508">
                <a:tc>
                  <a:txBody>
                    <a:bodyPr/>
                    <a:lstStyle/>
                    <a:p>
                      <a:pPr algn="ctr">
                        <a:lnSpc>
                          <a:spcPct val="100000"/>
                        </a:lnSpc>
                        <a:spcBef>
                          <a:spcPts val="335"/>
                        </a:spcBef>
                      </a:pPr>
                      <a:r>
                        <a:rPr sz="800" spc="-25" dirty="0">
                          <a:latin typeface="Calibri"/>
                          <a:cs typeface="Calibri"/>
                        </a:rPr>
                        <a:t>19</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r h="216508">
                <a:tc>
                  <a:txBody>
                    <a:bodyPr/>
                    <a:lstStyle/>
                    <a:p>
                      <a:pPr algn="ctr">
                        <a:lnSpc>
                          <a:spcPct val="100000"/>
                        </a:lnSpc>
                        <a:spcBef>
                          <a:spcPts val="335"/>
                        </a:spcBef>
                      </a:pPr>
                      <a:r>
                        <a:rPr sz="800" spc="-25" dirty="0">
                          <a:latin typeface="Calibri"/>
                          <a:cs typeface="Calibri"/>
                        </a:rPr>
                        <a:t>20</a:t>
                      </a:r>
                      <a:endParaRPr sz="800">
                        <a:latin typeface="Calibri"/>
                        <a:cs typeface="Calibri"/>
                      </a:endParaRPr>
                    </a:p>
                  </a:txBody>
                  <a:tcPr marL="0" marR="0" marT="385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r h="211325">
                <a:tc gridSpan="12">
                  <a:txBody>
                    <a:bodyPr/>
                    <a:lstStyle/>
                    <a:p>
                      <a:pPr marL="17780">
                        <a:lnSpc>
                          <a:spcPct val="100000"/>
                        </a:lnSpc>
                        <a:spcBef>
                          <a:spcPts val="180"/>
                        </a:spcBef>
                      </a:pPr>
                      <a:r>
                        <a:rPr sz="1000" dirty="0">
                          <a:latin typeface="Calibri"/>
                          <a:cs typeface="Calibri"/>
                        </a:rPr>
                        <a:t>*</a:t>
                      </a:r>
                      <a:r>
                        <a:rPr sz="1000" spc="-10" dirty="0">
                          <a:latin typeface="Calibri"/>
                          <a:cs typeface="Calibri"/>
                        </a:rPr>
                        <a:t> </a:t>
                      </a:r>
                      <a:r>
                        <a:rPr sz="1000" dirty="0">
                          <a:latin typeface="Calibri"/>
                          <a:cs typeface="Calibri"/>
                        </a:rPr>
                        <a:t>If</a:t>
                      </a:r>
                      <a:r>
                        <a:rPr sz="1000" spc="-15" dirty="0">
                          <a:latin typeface="Calibri"/>
                          <a:cs typeface="Calibri"/>
                        </a:rPr>
                        <a:t> </a:t>
                      </a:r>
                      <a:r>
                        <a:rPr sz="1000" dirty="0">
                          <a:latin typeface="Calibri"/>
                          <a:cs typeface="Calibri"/>
                        </a:rPr>
                        <a:t>baseline</a:t>
                      </a:r>
                      <a:r>
                        <a:rPr sz="1000" spc="-15" dirty="0">
                          <a:latin typeface="Calibri"/>
                          <a:cs typeface="Calibri"/>
                        </a:rPr>
                        <a:t> </a:t>
                      </a:r>
                      <a:r>
                        <a:rPr sz="1000" dirty="0">
                          <a:latin typeface="Calibri"/>
                          <a:cs typeface="Calibri"/>
                        </a:rPr>
                        <a:t>ECG</a:t>
                      </a:r>
                      <a:r>
                        <a:rPr sz="1000" spc="-15" dirty="0">
                          <a:latin typeface="Calibri"/>
                          <a:cs typeface="Calibri"/>
                        </a:rPr>
                        <a:t> </a:t>
                      </a:r>
                      <a:r>
                        <a:rPr sz="1000" dirty="0">
                          <a:latin typeface="Calibri"/>
                          <a:cs typeface="Calibri"/>
                        </a:rPr>
                        <a:t>is</a:t>
                      </a:r>
                      <a:r>
                        <a:rPr sz="1000" spc="-15" dirty="0">
                          <a:latin typeface="Calibri"/>
                          <a:cs typeface="Calibri"/>
                        </a:rPr>
                        <a:t> </a:t>
                      </a:r>
                      <a:r>
                        <a:rPr sz="1000" dirty="0">
                          <a:latin typeface="Calibri"/>
                          <a:cs typeface="Calibri"/>
                        </a:rPr>
                        <a:t>normal,</a:t>
                      </a:r>
                      <a:r>
                        <a:rPr sz="1000" spc="-25" dirty="0">
                          <a:latin typeface="Calibri"/>
                          <a:cs typeface="Calibri"/>
                        </a:rPr>
                        <a:t> </a:t>
                      </a:r>
                      <a:r>
                        <a:rPr sz="1000" dirty="0">
                          <a:latin typeface="Calibri"/>
                          <a:cs typeface="Calibri"/>
                        </a:rPr>
                        <a:t>repeat</a:t>
                      </a:r>
                      <a:r>
                        <a:rPr sz="1000" spc="-20" dirty="0">
                          <a:latin typeface="Calibri"/>
                          <a:cs typeface="Calibri"/>
                        </a:rPr>
                        <a:t> </a:t>
                      </a:r>
                      <a:r>
                        <a:rPr sz="1000" dirty="0">
                          <a:latin typeface="Calibri"/>
                          <a:cs typeface="Calibri"/>
                        </a:rPr>
                        <a:t>to</a:t>
                      </a:r>
                      <a:r>
                        <a:rPr sz="1000" spc="-10" dirty="0">
                          <a:latin typeface="Calibri"/>
                          <a:cs typeface="Calibri"/>
                        </a:rPr>
                        <a:t> </a:t>
                      </a:r>
                      <a:r>
                        <a:rPr sz="1000" dirty="0">
                          <a:latin typeface="Calibri"/>
                          <a:cs typeface="Calibri"/>
                        </a:rPr>
                        <a:t>be</a:t>
                      </a:r>
                      <a:r>
                        <a:rPr sz="1000" spc="-15" dirty="0">
                          <a:latin typeface="Calibri"/>
                          <a:cs typeface="Calibri"/>
                        </a:rPr>
                        <a:t> </a:t>
                      </a:r>
                      <a:r>
                        <a:rPr sz="1000" dirty="0">
                          <a:latin typeface="Calibri"/>
                          <a:cs typeface="Calibri"/>
                        </a:rPr>
                        <a:t>done</a:t>
                      </a:r>
                      <a:r>
                        <a:rPr sz="1000" spc="-10" dirty="0">
                          <a:latin typeface="Calibri"/>
                          <a:cs typeface="Calibri"/>
                        </a:rPr>
                        <a:t> </a:t>
                      </a:r>
                      <a:r>
                        <a:rPr sz="1000" dirty="0">
                          <a:latin typeface="Calibri"/>
                          <a:cs typeface="Calibri"/>
                        </a:rPr>
                        <a:t>after</a:t>
                      </a:r>
                      <a:r>
                        <a:rPr sz="1000" spc="-20" dirty="0">
                          <a:latin typeface="Calibri"/>
                          <a:cs typeface="Calibri"/>
                        </a:rPr>
                        <a:t> </a:t>
                      </a:r>
                      <a:r>
                        <a:rPr sz="1000" dirty="0">
                          <a:latin typeface="Calibri"/>
                          <a:cs typeface="Calibri"/>
                        </a:rPr>
                        <a:t>two</a:t>
                      </a:r>
                      <a:r>
                        <a:rPr sz="1000" spc="-10" dirty="0">
                          <a:latin typeface="Calibri"/>
                          <a:cs typeface="Calibri"/>
                        </a:rPr>
                        <a:t> </a:t>
                      </a:r>
                      <a:r>
                        <a:rPr sz="1000" dirty="0">
                          <a:latin typeface="Calibri"/>
                          <a:cs typeface="Calibri"/>
                        </a:rPr>
                        <a:t>weeks,</a:t>
                      </a:r>
                      <a:r>
                        <a:rPr sz="1000" spc="-10" dirty="0">
                          <a:latin typeface="Calibri"/>
                          <a:cs typeface="Calibri"/>
                        </a:rPr>
                        <a:t> </a:t>
                      </a:r>
                      <a:r>
                        <a:rPr sz="1000" dirty="0">
                          <a:latin typeface="Calibri"/>
                          <a:cs typeface="Calibri"/>
                        </a:rPr>
                        <a:t>then</a:t>
                      </a:r>
                      <a:r>
                        <a:rPr sz="1000" spc="-15" dirty="0">
                          <a:latin typeface="Calibri"/>
                          <a:cs typeface="Calibri"/>
                        </a:rPr>
                        <a:t> </a:t>
                      </a:r>
                      <a:r>
                        <a:rPr sz="1000" dirty="0">
                          <a:latin typeface="Calibri"/>
                          <a:cs typeface="Calibri"/>
                        </a:rPr>
                        <a:t>monthly in</a:t>
                      </a:r>
                      <a:r>
                        <a:rPr sz="1000" spc="-25" dirty="0">
                          <a:latin typeface="Calibri"/>
                          <a:cs typeface="Calibri"/>
                        </a:rPr>
                        <a:t> </a:t>
                      </a:r>
                      <a:r>
                        <a:rPr sz="1000" dirty="0">
                          <a:latin typeface="Calibri"/>
                          <a:cs typeface="Calibri"/>
                        </a:rPr>
                        <a:t>IP,</a:t>
                      </a:r>
                      <a:r>
                        <a:rPr sz="1000" spc="-15" dirty="0">
                          <a:latin typeface="Calibri"/>
                          <a:cs typeface="Calibri"/>
                        </a:rPr>
                        <a:t> </a:t>
                      </a:r>
                      <a:r>
                        <a:rPr sz="1000" dirty="0">
                          <a:latin typeface="Calibri"/>
                          <a:cs typeface="Calibri"/>
                        </a:rPr>
                        <a:t>and</a:t>
                      </a:r>
                      <a:r>
                        <a:rPr sz="1000" spc="-30" dirty="0">
                          <a:latin typeface="Calibri"/>
                          <a:cs typeface="Calibri"/>
                        </a:rPr>
                        <a:t> </a:t>
                      </a:r>
                      <a:r>
                        <a:rPr sz="1000" dirty="0">
                          <a:latin typeface="Calibri"/>
                          <a:cs typeface="Calibri"/>
                        </a:rPr>
                        <a:t>when</a:t>
                      </a:r>
                      <a:r>
                        <a:rPr sz="1000" spc="-15" dirty="0">
                          <a:latin typeface="Calibri"/>
                          <a:cs typeface="Calibri"/>
                        </a:rPr>
                        <a:t> </a:t>
                      </a:r>
                      <a:r>
                        <a:rPr sz="1000" dirty="0">
                          <a:latin typeface="Calibri"/>
                          <a:cs typeface="Calibri"/>
                        </a:rPr>
                        <a:t>clinically</a:t>
                      </a:r>
                      <a:r>
                        <a:rPr sz="1000" spc="-10" dirty="0">
                          <a:latin typeface="Calibri"/>
                          <a:cs typeface="Calibri"/>
                        </a:rPr>
                        <a:t> indicated</a:t>
                      </a:r>
                      <a:endParaRPr sz="1000">
                        <a:latin typeface="Calibri"/>
                        <a:cs typeface="Calibri"/>
                      </a:endParaRPr>
                    </a:p>
                  </a:txBody>
                  <a:tcPr marL="0" marR="0" marT="207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3"/>
                  </a:ext>
                </a:extLst>
              </a:tr>
            </a:tbl>
          </a:graphicData>
        </a:graphic>
      </p:graphicFrame>
      <p:pic>
        <p:nvPicPr>
          <p:cNvPr id="3" name="object 3"/>
          <p:cNvPicPr/>
          <p:nvPr/>
        </p:nvPicPr>
        <p:blipFill>
          <a:blip r:embed="rId2" cstate="print"/>
          <a:stretch>
            <a:fillRect/>
          </a:stretch>
        </p:blipFill>
        <p:spPr>
          <a:xfrm>
            <a:off x="9196104" y="469903"/>
            <a:ext cx="985743" cy="626444"/>
          </a:xfrm>
          <a:prstGeom prst="rect">
            <a:avLst/>
          </a:prstGeom>
        </p:spPr>
      </p:pic>
      <p:sp>
        <p:nvSpPr>
          <p:cNvPr id="4" name="object 4"/>
          <p:cNvSpPr txBox="1"/>
          <p:nvPr/>
        </p:nvSpPr>
        <p:spPr>
          <a:xfrm>
            <a:off x="9184921" y="1153710"/>
            <a:ext cx="1308836" cy="316951"/>
          </a:xfrm>
          <a:prstGeom prst="rect">
            <a:avLst/>
          </a:prstGeom>
        </p:spPr>
        <p:txBody>
          <a:bodyPr vert="horz" wrap="square" lIns="0" tIns="9213" rIns="0" bIns="0" rtlCol="0">
            <a:spAutoFit/>
          </a:bodyPr>
          <a:lstStyle/>
          <a:p>
            <a:pPr marL="11516" marR="4607">
              <a:lnSpc>
                <a:spcPct val="101800"/>
              </a:lnSpc>
              <a:spcBef>
                <a:spcPts val="73"/>
              </a:spcBef>
              <a:tabLst>
                <a:tab pos="1102116" algn="l"/>
                <a:tab pos="1296742" algn="l"/>
              </a:tabLst>
            </a:pPr>
            <a:r>
              <a:rPr sz="997" dirty="0">
                <a:latin typeface="Calibri"/>
                <a:cs typeface="Calibri"/>
              </a:rPr>
              <a:t>Date</a:t>
            </a:r>
            <a:r>
              <a:rPr sz="997" spc="-9" dirty="0">
                <a:latin typeface="Calibri"/>
                <a:cs typeface="Calibri"/>
              </a:rPr>
              <a:t> </a:t>
            </a:r>
            <a:r>
              <a:rPr sz="997" spc="-45" dirty="0">
                <a:latin typeface="Calibri"/>
                <a:cs typeface="Calibri"/>
              </a:rPr>
              <a:t>:</a:t>
            </a:r>
            <a:r>
              <a:rPr sz="997" u="sng" dirty="0">
                <a:uFill>
                  <a:solidFill>
                    <a:srgbClr val="000000"/>
                  </a:solidFill>
                </a:uFill>
                <a:latin typeface="Calibri"/>
                <a:cs typeface="Calibri"/>
              </a:rPr>
              <a:t>	</a:t>
            </a:r>
            <a:r>
              <a:rPr sz="997" dirty="0">
                <a:latin typeface="Calibri"/>
                <a:cs typeface="Calibri"/>
              </a:rPr>
              <a:t> Finding: </a:t>
            </a:r>
            <a:r>
              <a:rPr sz="997" u="sng" dirty="0">
                <a:uFill>
                  <a:solidFill>
                    <a:srgbClr val="000000"/>
                  </a:solidFill>
                </a:uFill>
                <a:latin typeface="Calibri"/>
                <a:cs typeface="Calibri"/>
              </a:rPr>
              <a:t>		</a:t>
            </a:r>
            <a:endParaRPr sz="997">
              <a:latin typeface="Calibri"/>
              <a:cs typeface="Calibri"/>
            </a:endParaRPr>
          </a:p>
        </p:txBody>
      </p:sp>
      <p:pic>
        <p:nvPicPr>
          <p:cNvPr id="5" name="object 5"/>
          <p:cNvPicPr/>
          <p:nvPr/>
        </p:nvPicPr>
        <p:blipFill>
          <a:blip r:embed="rId2" cstate="print"/>
          <a:stretch>
            <a:fillRect/>
          </a:stretch>
        </p:blipFill>
        <p:spPr>
          <a:xfrm>
            <a:off x="9228350" y="1894478"/>
            <a:ext cx="985743" cy="626444"/>
          </a:xfrm>
          <a:prstGeom prst="rect">
            <a:avLst/>
          </a:prstGeom>
        </p:spPr>
      </p:pic>
      <p:sp>
        <p:nvSpPr>
          <p:cNvPr id="6" name="object 6"/>
          <p:cNvSpPr txBox="1"/>
          <p:nvPr/>
        </p:nvSpPr>
        <p:spPr>
          <a:xfrm>
            <a:off x="9216706" y="2578862"/>
            <a:ext cx="1308836" cy="316951"/>
          </a:xfrm>
          <a:prstGeom prst="rect">
            <a:avLst/>
          </a:prstGeom>
        </p:spPr>
        <p:txBody>
          <a:bodyPr vert="horz" wrap="square" lIns="0" tIns="9213" rIns="0" bIns="0" rtlCol="0">
            <a:spAutoFit/>
          </a:bodyPr>
          <a:lstStyle/>
          <a:p>
            <a:pPr marL="11516" marR="4607">
              <a:lnSpc>
                <a:spcPct val="101800"/>
              </a:lnSpc>
              <a:spcBef>
                <a:spcPts val="73"/>
              </a:spcBef>
              <a:tabLst>
                <a:tab pos="1102116" algn="l"/>
                <a:tab pos="1296742" algn="l"/>
              </a:tabLst>
            </a:pPr>
            <a:r>
              <a:rPr sz="997" dirty="0">
                <a:latin typeface="Calibri"/>
                <a:cs typeface="Calibri"/>
              </a:rPr>
              <a:t>Date</a:t>
            </a:r>
            <a:r>
              <a:rPr sz="997" spc="-9" dirty="0">
                <a:latin typeface="Calibri"/>
                <a:cs typeface="Calibri"/>
              </a:rPr>
              <a:t> </a:t>
            </a:r>
            <a:r>
              <a:rPr sz="997" spc="-45" dirty="0">
                <a:latin typeface="Calibri"/>
                <a:cs typeface="Calibri"/>
              </a:rPr>
              <a:t>:</a:t>
            </a:r>
            <a:r>
              <a:rPr sz="997" u="sng" dirty="0">
                <a:uFill>
                  <a:solidFill>
                    <a:srgbClr val="000000"/>
                  </a:solidFill>
                </a:uFill>
                <a:latin typeface="Calibri"/>
                <a:cs typeface="Calibri"/>
              </a:rPr>
              <a:t>	</a:t>
            </a:r>
            <a:r>
              <a:rPr sz="997" dirty="0">
                <a:latin typeface="Calibri"/>
                <a:cs typeface="Calibri"/>
              </a:rPr>
              <a:t> Finding: </a:t>
            </a:r>
            <a:r>
              <a:rPr sz="997" u="sng" dirty="0">
                <a:uFill>
                  <a:solidFill>
                    <a:srgbClr val="000000"/>
                  </a:solidFill>
                </a:uFill>
                <a:latin typeface="Calibri"/>
                <a:cs typeface="Calibri"/>
              </a:rPr>
              <a:t>		</a:t>
            </a:r>
            <a:endParaRPr sz="997">
              <a:latin typeface="Calibri"/>
              <a:cs typeface="Calibri"/>
            </a:endParaRPr>
          </a:p>
        </p:txBody>
      </p:sp>
      <p:pic>
        <p:nvPicPr>
          <p:cNvPr id="7" name="object 7"/>
          <p:cNvPicPr/>
          <p:nvPr/>
        </p:nvPicPr>
        <p:blipFill>
          <a:blip r:embed="rId2" cstate="print"/>
          <a:stretch>
            <a:fillRect/>
          </a:stretch>
        </p:blipFill>
        <p:spPr>
          <a:xfrm>
            <a:off x="9263676" y="4714838"/>
            <a:ext cx="936832" cy="626444"/>
          </a:xfrm>
          <a:prstGeom prst="rect">
            <a:avLst/>
          </a:prstGeom>
        </p:spPr>
      </p:pic>
      <p:sp>
        <p:nvSpPr>
          <p:cNvPr id="8" name="object 8"/>
          <p:cNvSpPr txBox="1"/>
          <p:nvPr/>
        </p:nvSpPr>
        <p:spPr>
          <a:xfrm>
            <a:off x="9256784" y="5398644"/>
            <a:ext cx="1114209" cy="316951"/>
          </a:xfrm>
          <a:prstGeom prst="rect">
            <a:avLst/>
          </a:prstGeom>
        </p:spPr>
        <p:txBody>
          <a:bodyPr vert="horz" wrap="square" lIns="0" tIns="9213" rIns="0" bIns="0" rtlCol="0">
            <a:spAutoFit/>
          </a:bodyPr>
          <a:lstStyle/>
          <a:p>
            <a:pPr marL="11516" marR="4607">
              <a:lnSpc>
                <a:spcPct val="101800"/>
              </a:lnSpc>
              <a:spcBef>
                <a:spcPts val="73"/>
              </a:spcBef>
              <a:tabLst>
                <a:tab pos="1102116" algn="l"/>
              </a:tabLst>
            </a:pPr>
            <a:r>
              <a:rPr sz="997" dirty="0">
                <a:latin typeface="Calibri"/>
                <a:cs typeface="Calibri"/>
              </a:rPr>
              <a:t>Date</a:t>
            </a:r>
            <a:r>
              <a:rPr sz="997" spc="-9" dirty="0">
                <a:latin typeface="Calibri"/>
                <a:cs typeface="Calibri"/>
              </a:rPr>
              <a:t> </a:t>
            </a:r>
            <a:r>
              <a:rPr sz="997" spc="-45" dirty="0">
                <a:latin typeface="Calibri"/>
                <a:cs typeface="Calibri"/>
              </a:rPr>
              <a:t>:</a:t>
            </a:r>
            <a:r>
              <a:rPr sz="997" u="sng" dirty="0">
                <a:uFill>
                  <a:solidFill>
                    <a:srgbClr val="000000"/>
                  </a:solidFill>
                </a:uFill>
                <a:latin typeface="Calibri"/>
                <a:cs typeface="Calibri"/>
              </a:rPr>
              <a:t>	</a:t>
            </a:r>
            <a:r>
              <a:rPr sz="997" dirty="0">
                <a:latin typeface="Calibri"/>
                <a:cs typeface="Calibri"/>
              </a:rPr>
              <a:t> </a:t>
            </a:r>
            <a:r>
              <a:rPr sz="997" spc="-9" dirty="0">
                <a:latin typeface="Calibri"/>
                <a:cs typeface="Calibri"/>
              </a:rPr>
              <a:t>Finding:</a:t>
            </a:r>
            <a:endParaRPr sz="997">
              <a:latin typeface="Calibri"/>
              <a:cs typeface="Calibri"/>
            </a:endParaRPr>
          </a:p>
        </p:txBody>
      </p:sp>
      <p:pic>
        <p:nvPicPr>
          <p:cNvPr id="9" name="object 9"/>
          <p:cNvPicPr/>
          <p:nvPr/>
        </p:nvPicPr>
        <p:blipFill>
          <a:blip r:embed="rId2" cstate="print"/>
          <a:stretch>
            <a:fillRect/>
          </a:stretch>
        </p:blipFill>
        <p:spPr>
          <a:xfrm>
            <a:off x="9226046" y="3254562"/>
            <a:ext cx="985743" cy="626444"/>
          </a:xfrm>
          <a:prstGeom prst="rect">
            <a:avLst/>
          </a:prstGeom>
        </p:spPr>
      </p:pic>
      <p:sp>
        <p:nvSpPr>
          <p:cNvPr id="10" name="object 10"/>
          <p:cNvSpPr txBox="1"/>
          <p:nvPr/>
        </p:nvSpPr>
        <p:spPr>
          <a:xfrm>
            <a:off x="9213942" y="3938944"/>
            <a:ext cx="1308836" cy="316951"/>
          </a:xfrm>
          <a:prstGeom prst="rect">
            <a:avLst/>
          </a:prstGeom>
        </p:spPr>
        <p:txBody>
          <a:bodyPr vert="horz" wrap="square" lIns="0" tIns="9213" rIns="0" bIns="0" rtlCol="0">
            <a:spAutoFit/>
          </a:bodyPr>
          <a:lstStyle/>
          <a:p>
            <a:pPr marL="11516" marR="4607">
              <a:lnSpc>
                <a:spcPct val="101800"/>
              </a:lnSpc>
              <a:spcBef>
                <a:spcPts val="73"/>
              </a:spcBef>
              <a:tabLst>
                <a:tab pos="1102116" algn="l"/>
                <a:tab pos="1296742" algn="l"/>
              </a:tabLst>
            </a:pPr>
            <a:r>
              <a:rPr sz="997" dirty="0">
                <a:latin typeface="Calibri"/>
                <a:cs typeface="Calibri"/>
              </a:rPr>
              <a:t>Date</a:t>
            </a:r>
            <a:r>
              <a:rPr sz="997" spc="-9" dirty="0">
                <a:latin typeface="Calibri"/>
                <a:cs typeface="Calibri"/>
              </a:rPr>
              <a:t> </a:t>
            </a:r>
            <a:r>
              <a:rPr sz="997" spc="-45" dirty="0">
                <a:latin typeface="Calibri"/>
                <a:cs typeface="Calibri"/>
              </a:rPr>
              <a:t>:</a:t>
            </a:r>
            <a:r>
              <a:rPr sz="997" u="sng" dirty="0">
                <a:uFill>
                  <a:solidFill>
                    <a:srgbClr val="000000"/>
                  </a:solidFill>
                </a:uFill>
                <a:latin typeface="Calibri"/>
                <a:cs typeface="Calibri"/>
              </a:rPr>
              <a:t>	</a:t>
            </a:r>
            <a:r>
              <a:rPr sz="997" dirty="0">
                <a:latin typeface="Calibri"/>
                <a:cs typeface="Calibri"/>
              </a:rPr>
              <a:t> Finding: </a:t>
            </a:r>
            <a:r>
              <a:rPr sz="997" u="sng" dirty="0">
                <a:uFill>
                  <a:solidFill>
                    <a:srgbClr val="000000"/>
                  </a:solidFill>
                </a:uFill>
                <a:latin typeface="Calibri"/>
                <a:cs typeface="Calibri"/>
              </a:rPr>
              <a:t>		</a:t>
            </a:r>
            <a:endParaRPr sz="997">
              <a:latin typeface="Calibri"/>
              <a:cs typeface="Calibri"/>
            </a:endParaRPr>
          </a:p>
        </p:txBody>
      </p:sp>
      <p:sp>
        <p:nvSpPr>
          <p:cNvPr id="11" name="object 11"/>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160</a:t>
            </a:fld>
            <a:endParaRPr spc="-23"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622119" y="2091144"/>
          <a:ext cx="3731879" cy="3830921"/>
        </p:xfrm>
        <a:graphic>
          <a:graphicData uri="http://schemas.openxmlformats.org/drawingml/2006/table">
            <a:tbl>
              <a:tblPr firstRow="1" bandRow="1">
                <a:tableStyleId>{2D5ABB26-0587-4C30-8999-92F81FD0307C}</a:tableStyleId>
              </a:tblPr>
              <a:tblGrid>
                <a:gridCol w="737048">
                  <a:extLst>
                    <a:ext uri="{9D8B030D-6E8A-4147-A177-3AD203B41FA5}">
                      <a16:colId xmlns:a16="http://schemas.microsoft.com/office/drawing/2014/main" val="20000"/>
                    </a:ext>
                  </a:extLst>
                </a:gridCol>
                <a:gridCol w="1292136">
                  <a:extLst>
                    <a:ext uri="{9D8B030D-6E8A-4147-A177-3AD203B41FA5}">
                      <a16:colId xmlns:a16="http://schemas.microsoft.com/office/drawing/2014/main" val="20001"/>
                    </a:ext>
                  </a:extLst>
                </a:gridCol>
                <a:gridCol w="1702695">
                  <a:extLst>
                    <a:ext uri="{9D8B030D-6E8A-4147-A177-3AD203B41FA5}">
                      <a16:colId xmlns:a16="http://schemas.microsoft.com/office/drawing/2014/main" val="20002"/>
                    </a:ext>
                  </a:extLst>
                </a:gridCol>
              </a:tblGrid>
              <a:tr h="285030">
                <a:tc gridSpan="3">
                  <a:txBody>
                    <a:bodyPr/>
                    <a:lstStyle/>
                    <a:p>
                      <a:pPr algn="ctr">
                        <a:lnSpc>
                          <a:spcPct val="100000"/>
                        </a:lnSpc>
                        <a:spcBef>
                          <a:spcPts val="595"/>
                        </a:spcBef>
                      </a:pPr>
                      <a:r>
                        <a:rPr sz="900" b="1" dirty="0">
                          <a:latin typeface="Calibri"/>
                          <a:cs typeface="Calibri"/>
                        </a:rPr>
                        <a:t>Details</a:t>
                      </a:r>
                      <a:r>
                        <a:rPr sz="900" b="1" spc="-30" dirty="0">
                          <a:latin typeface="Calibri"/>
                          <a:cs typeface="Calibri"/>
                        </a:rPr>
                        <a:t> </a:t>
                      </a:r>
                      <a:r>
                        <a:rPr sz="900" b="1" dirty="0">
                          <a:latin typeface="Calibri"/>
                          <a:cs typeface="Calibri"/>
                        </a:rPr>
                        <a:t>of</a:t>
                      </a:r>
                      <a:r>
                        <a:rPr sz="900" b="1" spc="-30" dirty="0">
                          <a:latin typeface="Calibri"/>
                          <a:cs typeface="Calibri"/>
                        </a:rPr>
                        <a:t> </a:t>
                      </a:r>
                      <a:r>
                        <a:rPr sz="900" b="1" dirty="0">
                          <a:latin typeface="Calibri"/>
                          <a:cs typeface="Calibri"/>
                        </a:rPr>
                        <a:t>change</a:t>
                      </a:r>
                      <a:r>
                        <a:rPr sz="900" b="1" spc="-15" dirty="0">
                          <a:latin typeface="Calibri"/>
                          <a:cs typeface="Calibri"/>
                        </a:rPr>
                        <a:t> </a:t>
                      </a:r>
                      <a:r>
                        <a:rPr sz="900" b="1" dirty="0">
                          <a:latin typeface="Calibri"/>
                          <a:cs typeface="Calibri"/>
                        </a:rPr>
                        <a:t>in</a:t>
                      </a:r>
                      <a:r>
                        <a:rPr sz="900" b="1" spc="-20" dirty="0">
                          <a:latin typeface="Calibri"/>
                          <a:cs typeface="Calibri"/>
                        </a:rPr>
                        <a:t> </a:t>
                      </a:r>
                      <a:r>
                        <a:rPr sz="900" b="1" dirty="0">
                          <a:latin typeface="Calibri"/>
                          <a:cs typeface="Calibri"/>
                        </a:rPr>
                        <a:t>regimen</a:t>
                      </a:r>
                      <a:r>
                        <a:rPr sz="900" b="1" spc="-15" dirty="0">
                          <a:latin typeface="Calibri"/>
                          <a:cs typeface="Calibri"/>
                        </a:rPr>
                        <a:t> </a:t>
                      </a:r>
                      <a:r>
                        <a:rPr sz="900" b="1" dirty="0">
                          <a:latin typeface="Calibri"/>
                          <a:cs typeface="Calibri"/>
                        </a:rPr>
                        <a:t>composition</a:t>
                      </a:r>
                      <a:r>
                        <a:rPr sz="900" b="1" spc="-20" dirty="0">
                          <a:latin typeface="Calibri"/>
                          <a:cs typeface="Calibri"/>
                        </a:rPr>
                        <a:t> </a:t>
                      </a:r>
                      <a:r>
                        <a:rPr sz="900" b="1" dirty="0">
                          <a:latin typeface="Calibri"/>
                          <a:cs typeface="Calibri"/>
                        </a:rPr>
                        <a:t>during</a:t>
                      </a:r>
                      <a:r>
                        <a:rPr sz="900" b="1" spc="-35" dirty="0">
                          <a:latin typeface="Calibri"/>
                          <a:cs typeface="Calibri"/>
                        </a:rPr>
                        <a:t> </a:t>
                      </a:r>
                      <a:r>
                        <a:rPr sz="900" b="1" spc="-10" dirty="0">
                          <a:latin typeface="Calibri"/>
                          <a:cs typeface="Calibri"/>
                        </a:rPr>
                        <a:t>treatment</a:t>
                      </a:r>
                      <a:endParaRPr sz="900">
                        <a:latin typeface="Calibri"/>
                        <a:cs typeface="Calibri"/>
                      </a:endParaRPr>
                    </a:p>
                  </a:txBody>
                  <a:tcPr marL="0" marR="0" marT="6852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84454">
                <a:tc>
                  <a:txBody>
                    <a:bodyPr/>
                    <a:lstStyle/>
                    <a:p>
                      <a:pPr marL="67945">
                        <a:lnSpc>
                          <a:spcPct val="100000"/>
                        </a:lnSpc>
                        <a:spcBef>
                          <a:spcPts val="580"/>
                        </a:spcBef>
                      </a:pPr>
                      <a:r>
                        <a:rPr sz="900" spc="-20" dirty="0">
                          <a:latin typeface="Calibri"/>
                          <a:cs typeface="Calibri"/>
                        </a:rPr>
                        <a:t>Date</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580"/>
                        </a:spcBef>
                      </a:pPr>
                      <a:r>
                        <a:rPr sz="900" dirty="0">
                          <a:latin typeface="Calibri"/>
                          <a:cs typeface="Calibri"/>
                        </a:rPr>
                        <a:t>Changed</a:t>
                      </a:r>
                      <a:r>
                        <a:rPr sz="900" spc="-45" dirty="0">
                          <a:latin typeface="Calibri"/>
                          <a:cs typeface="Calibri"/>
                        </a:rPr>
                        <a:t> </a:t>
                      </a:r>
                      <a:r>
                        <a:rPr sz="900" dirty="0">
                          <a:latin typeface="Calibri"/>
                          <a:cs typeface="Calibri"/>
                        </a:rPr>
                        <a:t>regimen</a:t>
                      </a:r>
                      <a:r>
                        <a:rPr sz="900" spc="-45" dirty="0">
                          <a:latin typeface="Calibri"/>
                          <a:cs typeface="Calibri"/>
                        </a:rPr>
                        <a:t> </a:t>
                      </a:r>
                      <a:r>
                        <a:rPr sz="900" spc="-20" dirty="0">
                          <a:latin typeface="Calibri"/>
                          <a:cs typeface="Calibri"/>
                        </a:rPr>
                        <a:t>drugs</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580"/>
                        </a:spcBef>
                      </a:pPr>
                      <a:r>
                        <a:rPr sz="900" dirty="0">
                          <a:latin typeface="Calibri"/>
                          <a:cs typeface="Calibri"/>
                        </a:rPr>
                        <a:t>Reason</a:t>
                      </a:r>
                      <a:r>
                        <a:rPr sz="900" spc="-15" dirty="0">
                          <a:latin typeface="Calibri"/>
                          <a:cs typeface="Calibri"/>
                        </a:rPr>
                        <a:t> </a:t>
                      </a:r>
                      <a:r>
                        <a:rPr sz="900" dirty="0">
                          <a:latin typeface="Calibri"/>
                          <a:cs typeface="Calibri"/>
                        </a:rPr>
                        <a:t>for</a:t>
                      </a:r>
                      <a:r>
                        <a:rPr sz="900" spc="-10" dirty="0">
                          <a:latin typeface="Calibri"/>
                          <a:cs typeface="Calibri"/>
                        </a:rPr>
                        <a:t> change</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882730">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88330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724380">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771021">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object 3"/>
          <p:cNvSpPr txBox="1"/>
          <p:nvPr/>
        </p:nvSpPr>
        <p:spPr>
          <a:xfrm>
            <a:off x="1649759" y="508563"/>
            <a:ext cx="3729577" cy="1278481"/>
          </a:xfrm>
          <a:prstGeom prst="rect">
            <a:avLst/>
          </a:prstGeom>
          <a:ln w="6096">
            <a:solidFill>
              <a:srgbClr val="000000"/>
            </a:solidFill>
          </a:ln>
        </p:spPr>
        <p:txBody>
          <a:bodyPr vert="horz" wrap="square" lIns="0" tIns="24184" rIns="0" bIns="0" rtlCol="0">
            <a:spAutoFit/>
          </a:bodyPr>
          <a:lstStyle/>
          <a:p>
            <a:pPr marL="61613" marR="603457">
              <a:lnSpc>
                <a:spcPct val="185000"/>
              </a:lnSpc>
              <a:spcBef>
                <a:spcPts val="190"/>
              </a:spcBef>
              <a:tabLst>
                <a:tab pos="1205187" algn="l"/>
                <a:tab pos="2315940" algn="l"/>
                <a:tab pos="3118054" algn="l"/>
              </a:tabLst>
            </a:pPr>
            <a:r>
              <a:rPr sz="907" dirty="0">
                <a:latin typeface="Calibri"/>
                <a:cs typeface="Calibri"/>
              </a:rPr>
              <a:t>Patient</a:t>
            </a:r>
            <a:r>
              <a:rPr sz="907" spc="-18" dirty="0">
                <a:latin typeface="Calibri"/>
                <a:cs typeface="Calibri"/>
              </a:rPr>
              <a:t> </a:t>
            </a:r>
            <a:r>
              <a:rPr sz="907" dirty="0">
                <a:latin typeface="Calibri"/>
                <a:cs typeface="Calibri"/>
              </a:rPr>
              <a:t>name</a:t>
            </a:r>
            <a:r>
              <a:rPr sz="907" spc="-27" dirty="0">
                <a:latin typeface="Calibri"/>
                <a:cs typeface="Calibri"/>
              </a:rPr>
              <a:t> </a:t>
            </a:r>
            <a:r>
              <a:rPr sz="907" spc="-45" dirty="0">
                <a:latin typeface="Calibri"/>
                <a:cs typeface="Calibri"/>
              </a:rPr>
              <a:t>:</a:t>
            </a:r>
            <a:r>
              <a:rPr sz="907" u="sng" dirty="0">
                <a:uFill>
                  <a:solidFill>
                    <a:srgbClr val="000000"/>
                  </a:solidFill>
                </a:uFill>
                <a:latin typeface="Calibri"/>
                <a:cs typeface="Calibri"/>
              </a:rPr>
              <a:t>			</a:t>
            </a:r>
            <a:r>
              <a:rPr sz="907" dirty="0">
                <a:latin typeface="Calibri"/>
                <a:cs typeface="Calibri"/>
              </a:rPr>
              <a:t> Initial</a:t>
            </a:r>
            <a:r>
              <a:rPr sz="907" spc="-5" dirty="0">
                <a:latin typeface="Calibri"/>
                <a:cs typeface="Calibri"/>
              </a:rPr>
              <a:t> </a:t>
            </a:r>
            <a:r>
              <a:rPr sz="907" dirty="0">
                <a:latin typeface="Calibri"/>
                <a:cs typeface="Calibri"/>
              </a:rPr>
              <a:t>Weight:</a:t>
            </a:r>
            <a:r>
              <a:rPr sz="907" spc="-5" dirty="0">
                <a:latin typeface="Calibri"/>
                <a:cs typeface="Calibri"/>
              </a:rPr>
              <a:t> </a:t>
            </a:r>
            <a:r>
              <a:rPr sz="907" u="sng" dirty="0">
                <a:uFill>
                  <a:solidFill>
                    <a:srgbClr val="000000"/>
                  </a:solidFill>
                </a:uFill>
                <a:latin typeface="Calibri"/>
                <a:cs typeface="Calibri"/>
              </a:rPr>
              <a:t>	</a:t>
            </a:r>
            <a:r>
              <a:rPr sz="907" dirty="0">
                <a:latin typeface="Calibri"/>
                <a:cs typeface="Calibri"/>
              </a:rPr>
              <a:t>kgs</a:t>
            </a:r>
            <a:r>
              <a:rPr sz="907" spc="199" dirty="0">
                <a:latin typeface="Calibri"/>
                <a:cs typeface="Calibri"/>
              </a:rPr>
              <a:t>  </a:t>
            </a:r>
            <a:r>
              <a:rPr sz="907" spc="-9" dirty="0">
                <a:latin typeface="Calibri"/>
                <a:cs typeface="Calibri"/>
              </a:rPr>
              <a:t>Height:</a:t>
            </a:r>
            <a:r>
              <a:rPr sz="907" u="sng" dirty="0">
                <a:uFill>
                  <a:solidFill>
                    <a:srgbClr val="000000"/>
                  </a:solidFill>
                </a:uFill>
                <a:latin typeface="Calibri"/>
                <a:cs typeface="Calibri"/>
              </a:rPr>
              <a:t>	</a:t>
            </a:r>
            <a:r>
              <a:rPr sz="907" spc="-23" dirty="0">
                <a:latin typeface="Calibri"/>
                <a:cs typeface="Calibri"/>
              </a:rPr>
              <a:t>cms</a:t>
            </a:r>
            <a:endParaRPr sz="907">
              <a:latin typeface="Calibri"/>
              <a:cs typeface="Calibri"/>
            </a:endParaRPr>
          </a:p>
          <a:p>
            <a:pPr marL="61613">
              <a:spcBef>
                <a:spcPts val="924"/>
              </a:spcBef>
            </a:pPr>
            <a:r>
              <a:rPr sz="907" dirty="0">
                <a:latin typeface="Calibri"/>
                <a:cs typeface="Calibri"/>
              </a:rPr>
              <a:t>Weight band:</a:t>
            </a:r>
            <a:r>
              <a:rPr sz="907" spc="199" dirty="0">
                <a:latin typeface="Calibri"/>
                <a:cs typeface="Calibri"/>
              </a:rPr>
              <a:t> </a:t>
            </a:r>
            <a:r>
              <a:rPr sz="907" dirty="0">
                <a:latin typeface="Wingdings"/>
                <a:cs typeface="Wingdings"/>
              </a:rPr>
              <a:t></a:t>
            </a:r>
            <a:r>
              <a:rPr sz="907" spc="-27" dirty="0">
                <a:latin typeface="Times New Roman"/>
                <a:cs typeface="Times New Roman"/>
              </a:rPr>
              <a:t> </a:t>
            </a:r>
            <a:r>
              <a:rPr sz="907" dirty="0">
                <a:latin typeface="Calibri"/>
                <a:cs typeface="Calibri"/>
              </a:rPr>
              <a:t>&lt;16</a:t>
            </a:r>
            <a:r>
              <a:rPr sz="907" spc="-5" dirty="0">
                <a:latin typeface="Calibri"/>
                <a:cs typeface="Calibri"/>
              </a:rPr>
              <a:t> </a:t>
            </a:r>
            <a:r>
              <a:rPr sz="725" dirty="0">
                <a:latin typeface="Calibri"/>
                <a:cs typeface="Calibri"/>
              </a:rPr>
              <a:t>Kg </a:t>
            </a:r>
            <a:r>
              <a:rPr sz="907" dirty="0">
                <a:latin typeface="Wingdings"/>
                <a:cs typeface="Wingdings"/>
              </a:rPr>
              <a:t></a:t>
            </a:r>
            <a:r>
              <a:rPr sz="907" spc="-27" dirty="0">
                <a:latin typeface="Times New Roman"/>
                <a:cs typeface="Times New Roman"/>
              </a:rPr>
              <a:t> </a:t>
            </a:r>
            <a:r>
              <a:rPr sz="907" spc="-9" dirty="0">
                <a:latin typeface="Calibri"/>
                <a:cs typeface="Calibri"/>
              </a:rPr>
              <a:t>16-</a:t>
            </a:r>
            <a:r>
              <a:rPr sz="907" dirty="0">
                <a:latin typeface="Calibri"/>
                <a:cs typeface="Calibri"/>
              </a:rPr>
              <a:t>29</a:t>
            </a:r>
            <a:r>
              <a:rPr sz="907" spc="-5" dirty="0">
                <a:latin typeface="Calibri"/>
                <a:cs typeface="Calibri"/>
              </a:rPr>
              <a:t> </a:t>
            </a:r>
            <a:r>
              <a:rPr sz="725" dirty="0">
                <a:latin typeface="Calibri"/>
                <a:cs typeface="Calibri"/>
              </a:rPr>
              <a:t>Kg </a:t>
            </a:r>
            <a:r>
              <a:rPr sz="907" dirty="0">
                <a:latin typeface="Wingdings"/>
                <a:cs typeface="Wingdings"/>
              </a:rPr>
              <a:t></a:t>
            </a:r>
            <a:r>
              <a:rPr sz="907" spc="-27" dirty="0">
                <a:latin typeface="Times New Roman"/>
                <a:cs typeface="Times New Roman"/>
              </a:rPr>
              <a:t> </a:t>
            </a:r>
            <a:r>
              <a:rPr sz="907" spc="-18" dirty="0">
                <a:latin typeface="Calibri"/>
                <a:cs typeface="Calibri"/>
              </a:rPr>
              <a:t>30-</a:t>
            </a:r>
            <a:r>
              <a:rPr sz="907" dirty="0">
                <a:latin typeface="Calibri"/>
                <a:cs typeface="Calibri"/>
              </a:rPr>
              <a:t>45</a:t>
            </a:r>
            <a:r>
              <a:rPr sz="907" spc="-5" dirty="0">
                <a:latin typeface="Calibri"/>
                <a:cs typeface="Calibri"/>
              </a:rPr>
              <a:t> </a:t>
            </a:r>
            <a:r>
              <a:rPr sz="725" dirty="0">
                <a:latin typeface="Calibri"/>
                <a:cs typeface="Calibri"/>
              </a:rPr>
              <a:t>Kg </a:t>
            </a:r>
            <a:r>
              <a:rPr sz="907" dirty="0">
                <a:latin typeface="Wingdings"/>
                <a:cs typeface="Wingdings"/>
              </a:rPr>
              <a:t></a:t>
            </a:r>
            <a:r>
              <a:rPr sz="907" spc="-27" dirty="0">
                <a:latin typeface="Times New Roman"/>
                <a:cs typeface="Times New Roman"/>
              </a:rPr>
              <a:t> </a:t>
            </a:r>
            <a:r>
              <a:rPr sz="907" spc="-18" dirty="0">
                <a:latin typeface="Calibri"/>
                <a:cs typeface="Calibri"/>
              </a:rPr>
              <a:t>46-</a:t>
            </a:r>
            <a:r>
              <a:rPr sz="907" dirty="0">
                <a:latin typeface="Calibri"/>
                <a:cs typeface="Calibri"/>
              </a:rPr>
              <a:t>70 </a:t>
            </a:r>
            <a:r>
              <a:rPr sz="725" dirty="0">
                <a:latin typeface="Calibri"/>
                <a:cs typeface="Calibri"/>
              </a:rPr>
              <a:t>Kg</a:t>
            </a:r>
            <a:r>
              <a:rPr sz="725" spc="-9" dirty="0">
                <a:latin typeface="Calibri"/>
                <a:cs typeface="Calibri"/>
              </a:rPr>
              <a:t> </a:t>
            </a:r>
            <a:r>
              <a:rPr sz="907" dirty="0">
                <a:latin typeface="Wingdings"/>
                <a:cs typeface="Wingdings"/>
              </a:rPr>
              <a:t></a:t>
            </a:r>
            <a:r>
              <a:rPr sz="907" spc="-27" dirty="0">
                <a:latin typeface="Times New Roman"/>
                <a:cs typeface="Times New Roman"/>
              </a:rPr>
              <a:t> </a:t>
            </a:r>
            <a:r>
              <a:rPr sz="907" dirty="0">
                <a:latin typeface="Calibri"/>
                <a:cs typeface="Calibri"/>
              </a:rPr>
              <a:t>&gt;70</a:t>
            </a:r>
            <a:r>
              <a:rPr sz="907" spc="-5" dirty="0">
                <a:latin typeface="Calibri"/>
                <a:cs typeface="Calibri"/>
              </a:rPr>
              <a:t> </a:t>
            </a:r>
            <a:r>
              <a:rPr sz="725" spc="-23" dirty="0">
                <a:latin typeface="Calibri"/>
                <a:cs typeface="Calibri"/>
              </a:rPr>
              <a:t>Kg</a:t>
            </a:r>
            <a:endParaRPr sz="725">
              <a:latin typeface="Calibri"/>
              <a:cs typeface="Calibri"/>
            </a:endParaRPr>
          </a:p>
          <a:p>
            <a:pPr marL="61613" marR="688678">
              <a:lnSpc>
                <a:spcPct val="185000"/>
              </a:lnSpc>
              <a:tabLst>
                <a:tab pos="2885424" algn="l"/>
                <a:tab pos="3032833" algn="l"/>
              </a:tabLst>
            </a:pPr>
            <a:r>
              <a:rPr sz="907" dirty="0">
                <a:latin typeface="Calibri"/>
                <a:cs typeface="Calibri"/>
              </a:rPr>
              <a:t>Date</a:t>
            </a:r>
            <a:r>
              <a:rPr sz="907" spc="-18" dirty="0">
                <a:latin typeface="Calibri"/>
                <a:cs typeface="Calibri"/>
              </a:rPr>
              <a:t> </a:t>
            </a:r>
            <a:r>
              <a:rPr sz="907" dirty="0">
                <a:latin typeface="Calibri"/>
                <a:cs typeface="Calibri"/>
              </a:rPr>
              <a:t>of</a:t>
            </a:r>
            <a:r>
              <a:rPr sz="907" spc="-18" dirty="0">
                <a:latin typeface="Calibri"/>
                <a:cs typeface="Calibri"/>
              </a:rPr>
              <a:t> </a:t>
            </a:r>
            <a:r>
              <a:rPr sz="907" dirty="0">
                <a:latin typeface="Calibri"/>
                <a:cs typeface="Calibri"/>
              </a:rPr>
              <a:t>starting</a:t>
            </a:r>
            <a:r>
              <a:rPr sz="907" spc="-9" dirty="0">
                <a:latin typeface="Calibri"/>
                <a:cs typeface="Calibri"/>
              </a:rPr>
              <a:t> </a:t>
            </a:r>
            <a:r>
              <a:rPr sz="907" dirty="0">
                <a:latin typeface="Calibri"/>
                <a:cs typeface="Calibri"/>
              </a:rPr>
              <a:t>intensive</a:t>
            </a:r>
            <a:r>
              <a:rPr sz="907" spc="-14" dirty="0">
                <a:latin typeface="Calibri"/>
                <a:cs typeface="Calibri"/>
              </a:rPr>
              <a:t> </a:t>
            </a:r>
            <a:r>
              <a:rPr sz="907" dirty="0">
                <a:latin typeface="Calibri"/>
                <a:cs typeface="Calibri"/>
              </a:rPr>
              <a:t>phase:</a:t>
            </a:r>
            <a:r>
              <a:rPr sz="907" spc="-18" dirty="0">
                <a:latin typeface="Calibri"/>
                <a:cs typeface="Calibri"/>
              </a:rPr>
              <a:t> </a:t>
            </a:r>
            <a:r>
              <a:rPr sz="907" u="sng" dirty="0">
                <a:uFill>
                  <a:solidFill>
                    <a:srgbClr val="000000"/>
                  </a:solidFill>
                </a:uFill>
                <a:latin typeface="Calibri"/>
                <a:cs typeface="Calibri"/>
              </a:rPr>
              <a:t>	</a:t>
            </a:r>
            <a:r>
              <a:rPr sz="907" dirty="0">
                <a:latin typeface="Calibri"/>
                <a:cs typeface="Calibri"/>
              </a:rPr>
              <a:t> Date</a:t>
            </a:r>
            <a:r>
              <a:rPr sz="907" spc="-5" dirty="0">
                <a:latin typeface="Calibri"/>
                <a:cs typeface="Calibri"/>
              </a:rPr>
              <a:t> </a:t>
            </a:r>
            <a:r>
              <a:rPr sz="907" dirty="0">
                <a:latin typeface="Calibri"/>
                <a:cs typeface="Calibri"/>
              </a:rPr>
              <a:t>of</a:t>
            </a:r>
            <a:r>
              <a:rPr sz="907" spc="-5" dirty="0">
                <a:latin typeface="Calibri"/>
                <a:cs typeface="Calibri"/>
              </a:rPr>
              <a:t> </a:t>
            </a:r>
            <a:r>
              <a:rPr sz="907" dirty="0">
                <a:latin typeface="Calibri"/>
                <a:cs typeface="Calibri"/>
              </a:rPr>
              <a:t>starting</a:t>
            </a:r>
            <a:r>
              <a:rPr sz="907" spc="9" dirty="0">
                <a:latin typeface="Calibri"/>
                <a:cs typeface="Calibri"/>
              </a:rPr>
              <a:t> </a:t>
            </a:r>
            <a:r>
              <a:rPr sz="907" spc="-9" dirty="0">
                <a:latin typeface="Calibri"/>
                <a:cs typeface="Calibri"/>
              </a:rPr>
              <a:t>continuation</a:t>
            </a:r>
            <a:r>
              <a:rPr sz="907" dirty="0">
                <a:latin typeface="Calibri"/>
                <a:cs typeface="Calibri"/>
              </a:rPr>
              <a:t> </a:t>
            </a:r>
            <a:r>
              <a:rPr sz="907" spc="-9" dirty="0">
                <a:latin typeface="Calibri"/>
                <a:cs typeface="Calibri"/>
              </a:rPr>
              <a:t>phase:</a:t>
            </a:r>
            <a:r>
              <a:rPr sz="907" u="sng" dirty="0">
                <a:uFill>
                  <a:solidFill>
                    <a:srgbClr val="000000"/>
                  </a:solidFill>
                </a:uFill>
                <a:latin typeface="Calibri"/>
                <a:cs typeface="Calibri"/>
              </a:rPr>
              <a:t>		</a:t>
            </a:r>
            <a:endParaRPr sz="907">
              <a:latin typeface="Calibri"/>
              <a:cs typeface="Calibri"/>
            </a:endParaRPr>
          </a:p>
        </p:txBody>
      </p:sp>
      <p:sp>
        <p:nvSpPr>
          <p:cNvPr id="4" name="object 4"/>
          <p:cNvSpPr/>
          <p:nvPr/>
        </p:nvSpPr>
        <p:spPr>
          <a:xfrm>
            <a:off x="6161067" y="4103860"/>
            <a:ext cx="130135" cy="141076"/>
          </a:xfrm>
          <a:custGeom>
            <a:avLst/>
            <a:gdLst/>
            <a:ahLst/>
            <a:cxnLst/>
            <a:rect l="l" t="t" r="r" b="b"/>
            <a:pathLst>
              <a:path w="143510" h="155575">
                <a:moveTo>
                  <a:pt x="143255" y="0"/>
                </a:moveTo>
                <a:lnTo>
                  <a:pt x="0" y="0"/>
                </a:lnTo>
                <a:lnTo>
                  <a:pt x="0" y="155448"/>
                </a:lnTo>
                <a:lnTo>
                  <a:pt x="143255" y="155448"/>
                </a:lnTo>
                <a:lnTo>
                  <a:pt x="143255" y="0"/>
                </a:lnTo>
                <a:close/>
              </a:path>
            </a:pathLst>
          </a:custGeom>
          <a:solidFill>
            <a:srgbClr val="FFFF00"/>
          </a:solidFill>
        </p:spPr>
        <p:txBody>
          <a:bodyPr wrap="square" lIns="0" tIns="0" rIns="0" bIns="0" rtlCol="0"/>
          <a:lstStyle/>
          <a:p>
            <a:endParaRPr sz="1632"/>
          </a:p>
        </p:txBody>
      </p:sp>
      <p:sp>
        <p:nvSpPr>
          <p:cNvPr id="5" name="object 5"/>
          <p:cNvSpPr/>
          <p:nvPr/>
        </p:nvSpPr>
        <p:spPr>
          <a:xfrm>
            <a:off x="6125136" y="4313917"/>
            <a:ext cx="200384" cy="141076"/>
          </a:xfrm>
          <a:custGeom>
            <a:avLst/>
            <a:gdLst/>
            <a:ahLst/>
            <a:cxnLst/>
            <a:rect l="l" t="t" r="r" b="b"/>
            <a:pathLst>
              <a:path w="220979" h="155575">
                <a:moveTo>
                  <a:pt x="220979" y="0"/>
                </a:moveTo>
                <a:lnTo>
                  <a:pt x="0" y="0"/>
                </a:lnTo>
                <a:lnTo>
                  <a:pt x="0" y="155448"/>
                </a:lnTo>
                <a:lnTo>
                  <a:pt x="220979" y="155448"/>
                </a:lnTo>
                <a:lnTo>
                  <a:pt x="220979" y="0"/>
                </a:lnTo>
                <a:close/>
              </a:path>
            </a:pathLst>
          </a:custGeom>
          <a:solidFill>
            <a:srgbClr val="FFFF00"/>
          </a:solidFill>
        </p:spPr>
        <p:txBody>
          <a:bodyPr wrap="square" lIns="0" tIns="0" rIns="0" bIns="0" rtlCol="0"/>
          <a:lstStyle/>
          <a:p>
            <a:endParaRPr sz="1632"/>
          </a:p>
        </p:txBody>
      </p:sp>
      <p:sp>
        <p:nvSpPr>
          <p:cNvPr id="6" name="object 6"/>
          <p:cNvSpPr/>
          <p:nvPr/>
        </p:nvSpPr>
        <p:spPr>
          <a:xfrm>
            <a:off x="6047745" y="4523977"/>
            <a:ext cx="355856" cy="139924"/>
          </a:xfrm>
          <a:custGeom>
            <a:avLst/>
            <a:gdLst/>
            <a:ahLst/>
            <a:cxnLst/>
            <a:rect l="l" t="t" r="r" b="b"/>
            <a:pathLst>
              <a:path w="392429" h="154304">
                <a:moveTo>
                  <a:pt x="391972" y="0"/>
                </a:moveTo>
                <a:lnTo>
                  <a:pt x="0" y="0"/>
                </a:lnTo>
                <a:lnTo>
                  <a:pt x="0" y="153924"/>
                </a:lnTo>
                <a:lnTo>
                  <a:pt x="391972" y="153924"/>
                </a:lnTo>
                <a:lnTo>
                  <a:pt x="391972" y="0"/>
                </a:lnTo>
                <a:close/>
              </a:path>
            </a:pathLst>
          </a:custGeom>
          <a:solidFill>
            <a:srgbClr val="FFFF00"/>
          </a:solidFill>
        </p:spPr>
        <p:txBody>
          <a:bodyPr wrap="square" lIns="0" tIns="0" rIns="0" bIns="0" rtlCol="0"/>
          <a:lstStyle/>
          <a:p>
            <a:endParaRPr sz="1632"/>
          </a:p>
        </p:txBody>
      </p:sp>
      <p:graphicFrame>
        <p:nvGraphicFramePr>
          <p:cNvPr id="7" name="object 7"/>
          <p:cNvGraphicFramePr>
            <a:graphicFrameLocks noGrp="1"/>
          </p:cNvGraphicFramePr>
          <p:nvPr/>
        </p:nvGraphicFramePr>
        <p:xfrm>
          <a:off x="5659414" y="605300"/>
          <a:ext cx="4614610" cy="5342091"/>
        </p:xfrm>
        <a:graphic>
          <a:graphicData uri="http://schemas.openxmlformats.org/drawingml/2006/table">
            <a:tbl>
              <a:tblPr firstRow="1" bandRow="1">
                <a:tableStyleId>{2D5ABB26-0587-4C30-8999-92F81FD0307C}</a:tableStyleId>
              </a:tblPr>
              <a:tblGrid>
                <a:gridCol w="1128029">
                  <a:extLst>
                    <a:ext uri="{9D8B030D-6E8A-4147-A177-3AD203B41FA5}">
                      <a16:colId xmlns:a16="http://schemas.microsoft.com/office/drawing/2014/main" val="20000"/>
                    </a:ext>
                  </a:extLst>
                </a:gridCol>
                <a:gridCol w="870638">
                  <a:extLst>
                    <a:ext uri="{9D8B030D-6E8A-4147-A177-3AD203B41FA5}">
                      <a16:colId xmlns:a16="http://schemas.microsoft.com/office/drawing/2014/main" val="20001"/>
                    </a:ext>
                  </a:extLst>
                </a:gridCol>
                <a:gridCol w="872365">
                  <a:extLst>
                    <a:ext uri="{9D8B030D-6E8A-4147-A177-3AD203B41FA5}">
                      <a16:colId xmlns:a16="http://schemas.microsoft.com/office/drawing/2014/main" val="20002"/>
                    </a:ext>
                  </a:extLst>
                </a:gridCol>
                <a:gridCol w="871789">
                  <a:extLst>
                    <a:ext uri="{9D8B030D-6E8A-4147-A177-3AD203B41FA5}">
                      <a16:colId xmlns:a16="http://schemas.microsoft.com/office/drawing/2014/main" val="20003"/>
                    </a:ext>
                  </a:extLst>
                </a:gridCol>
                <a:gridCol w="871789">
                  <a:extLst>
                    <a:ext uri="{9D8B030D-6E8A-4147-A177-3AD203B41FA5}">
                      <a16:colId xmlns:a16="http://schemas.microsoft.com/office/drawing/2014/main" val="20004"/>
                    </a:ext>
                  </a:extLst>
                </a:gridCol>
              </a:tblGrid>
              <a:tr h="258543">
                <a:tc gridSpan="5">
                  <a:txBody>
                    <a:bodyPr/>
                    <a:lstStyle/>
                    <a:p>
                      <a:pPr algn="ctr">
                        <a:lnSpc>
                          <a:spcPct val="100000"/>
                        </a:lnSpc>
                        <a:spcBef>
                          <a:spcPts val="465"/>
                        </a:spcBef>
                      </a:pPr>
                      <a:r>
                        <a:rPr sz="900" b="1" dirty="0">
                          <a:latin typeface="Calibri"/>
                          <a:cs typeface="Calibri"/>
                        </a:rPr>
                        <a:t>DST</a:t>
                      </a:r>
                      <a:r>
                        <a:rPr sz="900" b="1" spc="-25" dirty="0">
                          <a:latin typeface="Calibri"/>
                          <a:cs typeface="Calibri"/>
                        </a:rPr>
                        <a:t> </a:t>
                      </a:r>
                      <a:r>
                        <a:rPr sz="900" b="1" dirty="0">
                          <a:latin typeface="Calibri"/>
                          <a:cs typeface="Calibri"/>
                        </a:rPr>
                        <a:t>result</a:t>
                      </a:r>
                      <a:r>
                        <a:rPr sz="900" b="1" spc="-25" dirty="0">
                          <a:latin typeface="Calibri"/>
                          <a:cs typeface="Calibri"/>
                        </a:rPr>
                        <a:t> </a:t>
                      </a:r>
                      <a:r>
                        <a:rPr sz="900" b="1" dirty="0">
                          <a:latin typeface="Calibri"/>
                          <a:cs typeface="Calibri"/>
                        </a:rPr>
                        <a:t>during</a:t>
                      </a:r>
                      <a:r>
                        <a:rPr sz="900" b="1" spc="-35" dirty="0">
                          <a:latin typeface="Calibri"/>
                          <a:cs typeface="Calibri"/>
                        </a:rPr>
                        <a:t> </a:t>
                      </a:r>
                      <a:r>
                        <a:rPr sz="900" b="1" dirty="0">
                          <a:latin typeface="Calibri"/>
                          <a:cs typeface="Calibri"/>
                        </a:rPr>
                        <a:t>course</a:t>
                      </a:r>
                      <a:r>
                        <a:rPr sz="900" b="1" spc="-25" dirty="0">
                          <a:latin typeface="Calibri"/>
                          <a:cs typeface="Calibri"/>
                        </a:rPr>
                        <a:t> </a:t>
                      </a:r>
                      <a:r>
                        <a:rPr sz="900" b="1" dirty="0">
                          <a:latin typeface="Calibri"/>
                          <a:cs typeface="Calibri"/>
                        </a:rPr>
                        <a:t>of</a:t>
                      </a:r>
                      <a:r>
                        <a:rPr sz="900" b="1" spc="-30" dirty="0">
                          <a:latin typeface="Calibri"/>
                          <a:cs typeface="Calibri"/>
                        </a:rPr>
                        <a:t> </a:t>
                      </a:r>
                      <a:r>
                        <a:rPr sz="900" b="1" dirty="0">
                          <a:latin typeface="Calibri"/>
                          <a:cs typeface="Calibri"/>
                        </a:rPr>
                        <a:t>treatment </a:t>
                      </a:r>
                      <a:r>
                        <a:rPr sz="900" spc="-10" dirty="0">
                          <a:latin typeface="Calibri"/>
                          <a:cs typeface="Calibri"/>
                        </a:rPr>
                        <a:t>(LJ/LC/LPA/CBNAAT)</a:t>
                      </a:r>
                      <a:endParaRPr sz="900">
                        <a:latin typeface="Calibri"/>
                        <a:cs typeface="Calibri"/>
                      </a:endParaRPr>
                    </a:p>
                  </a:txBody>
                  <a:tcPr marL="0" marR="0" marT="5355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14973">
                <a:tc>
                  <a:txBody>
                    <a:bodyPr/>
                    <a:lstStyle/>
                    <a:p>
                      <a:pPr algn="ctr">
                        <a:lnSpc>
                          <a:spcPts val="1290"/>
                        </a:lnSpc>
                      </a:pPr>
                      <a:r>
                        <a:rPr sz="1000" spc="-10" dirty="0">
                          <a:latin typeface="Calibri"/>
                          <a:cs typeface="Calibri"/>
                        </a:rPr>
                        <a:t>Specimen</a:t>
                      </a:r>
                      <a:endParaRPr sz="1000">
                        <a:latin typeface="Calibri"/>
                        <a:cs typeface="Calibri"/>
                      </a:endParaRPr>
                    </a:p>
                    <a:p>
                      <a:pPr algn="ctr">
                        <a:lnSpc>
                          <a:spcPct val="100000"/>
                        </a:lnSpc>
                        <a:spcBef>
                          <a:spcPts val="25"/>
                        </a:spcBef>
                      </a:pPr>
                      <a:r>
                        <a:rPr sz="1000" dirty="0">
                          <a:latin typeface="Calibri"/>
                          <a:cs typeface="Calibri"/>
                        </a:rPr>
                        <a:t>collection</a:t>
                      </a:r>
                      <a:r>
                        <a:rPr sz="1000" spc="5" dirty="0">
                          <a:latin typeface="Calibri"/>
                          <a:cs typeface="Calibri"/>
                        </a:rPr>
                        <a:t> </a:t>
                      </a:r>
                      <a:r>
                        <a:rPr sz="1000" spc="-20" dirty="0">
                          <a:latin typeface="Calibri"/>
                          <a:cs typeface="Calibri"/>
                        </a:rPr>
                        <a:t>date</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61229">
                <a:tc>
                  <a:txBody>
                    <a:bodyPr/>
                    <a:lstStyle/>
                    <a:p>
                      <a:pPr algn="ctr">
                        <a:lnSpc>
                          <a:spcPts val="1185"/>
                        </a:lnSpc>
                      </a:pPr>
                      <a:r>
                        <a:rPr sz="900" spc="-20" dirty="0">
                          <a:latin typeface="Calibri"/>
                          <a:cs typeface="Calibri"/>
                        </a:rPr>
                        <a:t>Drug</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300"/>
                        </a:lnSpc>
                        <a:tabLst>
                          <a:tab pos="694055" algn="l"/>
                        </a:tabLst>
                      </a:pPr>
                      <a:r>
                        <a:rPr sz="1000" spc="-10" dirty="0">
                          <a:latin typeface="Calibri"/>
                          <a:cs typeface="Calibri"/>
                        </a:rPr>
                        <a:t>Month</a:t>
                      </a:r>
                      <a:r>
                        <a:rPr sz="1000" u="sng" dirty="0">
                          <a:uFill>
                            <a:solidFill>
                              <a:srgbClr val="000000"/>
                            </a:solidFill>
                          </a:uFill>
                          <a:latin typeface="Calibri"/>
                          <a:cs typeface="Calibri"/>
                        </a:rPr>
                        <a:t>	</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300"/>
                        </a:lnSpc>
                        <a:tabLst>
                          <a:tab pos="694055" algn="l"/>
                        </a:tabLst>
                      </a:pPr>
                      <a:r>
                        <a:rPr sz="1000" spc="-10" dirty="0">
                          <a:latin typeface="Calibri"/>
                          <a:cs typeface="Calibri"/>
                        </a:rPr>
                        <a:t>Month</a:t>
                      </a:r>
                      <a:r>
                        <a:rPr sz="1000" u="sng" dirty="0">
                          <a:uFill>
                            <a:solidFill>
                              <a:srgbClr val="000000"/>
                            </a:solidFill>
                          </a:uFill>
                          <a:latin typeface="Calibri"/>
                          <a:cs typeface="Calibri"/>
                        </a:rPr>
                        <a:t>	</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300"/>
                        </a:lnSpc>
                        <a:tabLst>
                          <a:tab pos="694055" algn="l"/>
                        </a:tabLst>
                      </a:pPr>
                      <a:r>
                        <a:rPr sz="1000" spc="-10" dirty="0">
                          <a:latin typeface="Calibri"/>
                          <a:cs typeface="Calibri"/>
                        </a:rPr>
                        <a:t>Month</a:t>
                      </a:r>
                      <a:r>
                        <a:rPr sz="1000" u="sng" dirty="0">
                          <a:uFill>
                            <a:solidFill>
                              <a:srgbClr val="000000"/>
                            </a:solidFill>
                          </a:uFill>
                          <a:latin typeface="Calibri"/>
                          <a:cs typeface="Calibri"/>
                        </a:rPr>
                        <a:t>	</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300"/>
                        </a:lnSpc>
                        <a:tabLst>
                          <a:tab pos="694055" algn="l"/>
                        </a:tabLst>
                      </a:pPr>
                      <a:r>
                        <a:rPr sz="1000" spc="-10" dirty="0">
                          <a:latin typeface="Calibri"/>
                          <a:cs typeface="Calibri"/>
                        </a:rPr>
                        <a:t>Month</a:t>
                      </a:r>
                      <a:r>
                        <a:rPr sz="1000" u="sng" dirty="0">
                          <a:uFill>
                            <a:solidFill>
                              <a:srgbClr val="000000"/>
                            </a:solidFill>
                          </a:uFill>
                          <a:latin typeface="Calibri"/>
                          <a:cs typeface="Calibri"/>
                        </a:rPr>
                        <a:t>	</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09598">
                <a:tc>
                  <a:txBody>
                    <a:bodyPr/>
                    <a:lstStyle/>
                    <a:p>
                      <a:pPr algn="ctr">
                        <a:lnSpc>
                          <a:spcPts val="1185"/>
                        </a:lnSpc>
                      </a:pPr>
                      <a:r>
                        <a:rPr sz="900" dirty="0">
                          <a:latin typeface="Calibri"/>
                          <a:cs typeface="Calibri"/>
                        </a:rPr>
                        <a:t>Type</a:t>
                      </a:r>
                      <a:r>
                        <a:rPr sz="900" spc="-20" dirty="0">
                          <a:latin typeface="Calibri"/>
                          <a:cs typeface="Calibri"/>
                        </a:rPr>
                        <a:t> </a:t>
                      </a:r>
                      <a:r>
                        <a:rPr sz="900" dirty="0">
                          <a:latin typeface="Calibri"/>
                          <a:cs typeface="Calibri"/>
                        </a:rPr>
                        <a:t>of</a:t>
                      </a:r>
                      <a:r>
                        <a:rPr sz="900" spc="-20" dirty="0">
                          <a:latin typeface="Calibri"/>
                          <a:cs typeface="Calibri"/>
                        </a:rPr>
                        <a:t> test</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09598">
                <a:tc>
                  <a:txBody>
                    <a:bodyPr/>
                    <a:lstStyle/>
                    <a:p>
                      <a:pPr algn="ctr">
                        <a:lnSpc>
                          <a:spcPct val="100000"/>
                        </a:lnSpc>
                        <a:spcBef>
                          <a:spcPts val="259"/>
                        </a:spcBef>
                      </a:pPr>
                      <a:r>
                        <a:rPr sz="900" spc="-50" dirty="0">
                          <a:latin typeface="Calibri"/>
                          <a:cs typeface="Calibri"/>
                        </a:rPr>
                        <a:t>R</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08446">
                <a:tc>
                  <a:txBody>
                    <a:bodyPr/>
                    <a:lstStyle/>
                    <a:p>
                      <a:pPr algn="ctr">
                        <a:lnSpc>
                          <a:spcPct val="100000"/>
                        </a:lnSpc>
                        <a:spcBef>
                          <a:spcPts val="260"/>
                        </a:spcBef>
                      </a:pPr>
                      <a:r>
                        <a:rPr sz="900" dirty="0">
                          <a:latin typeface="Calibri"/>
                          <a:cs typeface="Calibri"/>
                        </a:rPr>
                        <a:t>H</a:t>
                      </a:r>
                      <a:r>
                        <a:rPr sz="900" spc="-5" dirty="0">
                          <a:latin typeface="Calibri"/>
                          <a:cs typeface="Calibri"/>
                        </a:rPr>
                        <a:t> </a:t>
                      </a:r>
                      <a:r>
                        <a:rPr sz="900" spc="-10" dirty="0">
                          <a:latin typeface="Calibri"/>
                          <a:cs typeface="Calibri"/>
                        </a:rPr>
                        <a:t>(InhA)</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10174">
                <a:tc>
                  <a:txBody>
                    <a:bodyPr/>
                    <a:lstStyle/>
                    <a:p>
                      <a:pPr algn="ctr">
                        <a:lnSpc>
                          <a:spcPct val="100000"/>
                        </a:lnSpc>
                        <a:spcBef>
                          <a:spcPts val="260"/>
                        </a:spcBef>
                      </a:pPr>
                      <a:r>
                        <a:rPr sz="900" dirty="0">
                          <a:latin typeface="Calibri"/>
                          <a:cs typeface="Calibri"/>
                        </a:rPr>
                        <a:t>H</a:t>
                      </a:r>
                      <a:r>
                        <a:rPr sz="900" spc="-5" dirty="0">
                          <a:latin typeface="Calibri"/>
                          <a:cs typeface="Calibri"/>
                        </a:rPr>
                        <a:t> </a:t>
                      </a:r>
                      <a:r>
                        <a:rPr sz="900" spc="-10" dirty="0">
                          <a:latin typeface="Calibri"/>
                          <a:cs typeface="Calibri"/>
                        </a:rPr>
                        <a:t>(KatG)</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09598">
                <a:tc>
                  <a:txBody>
                    <a:bodyPr/>
                    <a:lstStyle/>
                    <a:p>
                      <a:pPr algn="ctr">
                        <a:lnSpc>
                          <a:spcPct val="100000"/>
                        </a:lnSpc>
                        <a:spcBef>
                          <a:spcPts val="260"/>
                        </a:spcBef>
                      </a:pPr>
                      <a:r>
                        <a:rPr sz="900" spc="-50" dirty="0">
                          <a:latin typeface="Calibri"/>
                          <a:cs typeface="Calibri"/>
                        </a:rPr>
                        <a:t>E</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08446">
                <a:tc>
                  <a:txBody>
                    <a:bodyPr/>
                    <a:lstStyle/>
                    <a:p>
                      <a:pPr algn="ctr">
                        <a:lnSpc>
                          <a:spcPct val="100000"/>
                        </a:lnSpc>
                        <a:spcBef>
                          <a:spcPts val="259"/>
                        </a:spcBef>
                      </a:pPr>
                      <a:r>
                        <a:rPr sz="900" spc="-50" dirty="0">
                          <a:latin typeface="Calibri"/>
                          <a:cs typeface="Calibri"/>
                        </a:rPr>
                        <a:t>Z</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09598">
                <a:tc>
                  <a:txBody>
                    <a:bodyPr/>
                    <a:lstStyle/>
                    <a:p>
                      <a:pPr algn="ctr">
                        <a:lnSpc>
                          <a:spcPct val="100000"/>
                        </a:lnSpc>
                        <a:spcBef>
                          <a:spcPts val="260"/>
                        </a:spcBef>
                      </a:pPr>
                      <a:r>
                        <a:rPr sz="900" spc="-25" dirty="0">
                          <a:latin typeface="Calibri"/>
                          <a:cs typeface="Calibri"/>
                        </a:rPr>
                        <a:t>Km</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09598">
                <a:tc>
                  <a:txBody>
                    <a:bodyPr/>
                    <a:lstStyle/>
                    <a:p>
                      <a:pPr algn="ctr">
                        <a:lnSpc>
                          <a:spcPct val="100000"/>
                        </a:lnSpc>
                        <a:spcBef>
                          <a:spcPts val="260"/>
                        </a:spcBef>
                      </a:pPr>
                      <a:r>
                        <a:rPr sz="900" spc="-25" dirty="0">
                          <a:latin typeface="Calibri"/>
                          <a:cs typeface="Calibri"/>
                        </a:rPr>
                        <a:t>Cm</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208446">
                <a:tc>
                  <a:txBody>
                    <a:bodyPr/>
                    <a:lstStyle/>
                    <a:p>
                      <a:pPr algn="ctr">
                        <a:lnSpc>
                          <a:spcPct val="100000"/>
                        </a:lnSpc>
                        <a:spcBef>
                          <a:spcPts val="259"/>
                        </a:spcBef>
                      </a:pPr>
                      <a:r>
                        <a:rPr sz="900" spc="-25" dirty="0">
                          <a:latin typeface="Calibri"/>
                          <a:cs typeface="Calibri"/>
                        </a:rPr>
                        <a:t>Am</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09598">
                <a:tc>
                  <a:txBody>
                    <a:bodyPr/>
                    <a:lstStyle/>
                    <a:p>
                      <a:pPr algn="ctr">
                        <a:lnSpc>
                          <a:spcPct val="100000"/>
                        </a:lnSpc>
                        <a:spcBef>
                          <a:spcPts val="259"/>
                        </a:spcBef>
                      </a:pPr>
                      <a:r>
                        <a:rPr sz="900" spc="-50" dirty="0">
                          <a:latin typeface="Calibri"/>
                          <a:cs typeface="Calibri"/>
                        </a:rPr>
                        <a:t>S</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10174">
                <a:tc>
                  <a:txBody>
                    <a:bodyPr/>
                    <a:lstStyle/>
                    <a:p>
                      <a:pPr algn="ctr">
                        <a:lnSpc>
                          <a:spcPct val="100000"/>
                        </a:lnSpc>
                        <a:spcBef>
                          <a:spcPts val="260"/>
                        </a:spcBef>
                      </a:pPr>
                      <a:r>
                        <a:rPr sz="900" spc="-25" dirty="0">
                          <a:latin typeface="Calibri"/>
                          <a:cs typeface="Calibri"/>
                        </a:rPr>
                        <a:t>Lfx</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208446">
                <a:tc>
                  <a:txBody>
                    <a:bodyPr/>
                    <a:lstStyle/>
                    <a:p>
                      <a:pPr algn="ctr">
                        <a:lnSpc>
                          <a:spcPct val="100000"/>
                        </a:lnSpc>
                        <a:spcBef>
                          <a:spcPts val="259"/>
                        </a:spcBef>
                      </a:pPr>
                      <a:r>
                        <a:rPr sz="900" dirty="0">
                          <a:latin typeface="Calibri"/>
                          <a:cs typeface="Calibri"/>
                        </a:rPr>
                        <a:t>Mfx</a:t>
                      </a:r>
                      <a:r>
                        <a:rPr sz="900" spc="-20" dirty="0">
                          <a:latin typeface="Calibri"/>
                          <a:cs typeface="Calibri"/>
                        </a:rPr>
                        <a:t> </a:t>
                      </a:r>
                      <a:r>
                        <a:rPr sz="900" spc="-10" dirty="0">
                          <a:latin typeface="Calibri"/>
                          <a:cs typeface="Calibri"/>
                        </a:rPr>
                        <a:t>(1.0)</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09598">
                <a:tc>
                  <a:txBody>
                    <a:bodyPr/>
                    <a:lstStyle/>
                    <a:p>
                      <a:pPr algn="ctr">
                        <a:lnSpc>
                          <a:spcPct val="100000"/>
                        </a:lnSpc>
                        <a:spcBef>
                          <a:spcPts val="259"/>
                        </a:spcBef>
                      </a:pPr>
                      <a:r>
                        <a:rPr sz="900" spc="-10" dirty="0">
                          <a:latin typeface="Calibri"/>
                          <a:cs typeface="Calibri"/>
                        </a:rPr>
                        <a:t>Mfx(2.0)</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09598">
                <a:tc>
                  <a:txBody>
                    <a:bodyPr/>
                    <a:lstStyle/>
                    <a:p>
                      <a:pPr algn="ctr">
                        <a:lnSpc>
                          <a:spcPct val="100000"/>
                        </a:lnSpc>
                        <a:spcBef>
                          <a:spcPts val="260"/>
                        </a:spcBef>
                      </a:pPr>
                      <a:r>
                        <a:rPr sz="900" spc="-25" dirty="0">
                          <a:latin typeface="Calibri"/>
                          <a:cs typeface="Calibri"/>
                        </a:rPr>
                        <a:t>FQ</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208446">
                <a:tc>
                  <a:txBody>
                    <a:bodyPr/>
                    <a:lstStyle/>
                    <a:p>
                      <a:pPr algn="ctr">
                        <a:lnSpc>
                          <a:spcPct val="100000"/>
                        </a:lnSpc>
                        <a:spcBef>
                          <a:spcPts val="260"/>
                        </a:spcBef>
                      </a:pPr>
                      <a:r>
                        <a:rPr sz="900" spc="-20" dirty="0">
                          <a:latin typeface="Calibri"/>
                          <a:cs typeface="Calibri"/>
                        </a:rPr>
                        <a:t>SLID</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209598">
                <a:tc>
                  <a:txBody>
                    <a:bodyPr/>
                    <a:lstStyle/>
                    <a:p>
                      <a:pPr algn="ctr">
                        <a:lnSpc>
                          <a:spcPct val="100000"/>
                        </a:lnSpc>
                        <a:spcBef>
                          <a:spcPts val="259"/>
                        </a:spcBef>
                      </a:pPr>
                      <a:r>
                        <a:rPr sz="900" dirty="0">
                          <a:latin typeface="Calibri"/>
                          <a:cs typeface="Calibri"/>
                        </a:rPr>
                        <a:t>SLI</a:t>
                      </a:r>
                      <a:r>
                        <a:rPr sz="900" spc="-15" dirty="0">
                          <a:latin typeface="Calibri"/>
                          <a:cs typeface="Calibri"/>
                        </a:rPr>
                        <a:t> </a:t>
                      </a:r>
                      <a:r>
                        <a:rPr sz="900" spc="-10" dirty="0">
                          <a:latin typeface="Calibri"/>
                          <a:cs typeface="Calibri"/>
                        </a:rPr>
                        <a:t>(eis)</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209598">
                <a:tc>
                  <a:txBody>
                    <a:bodyPr/>
                    <a:lstStyle/>
                    <a:p>
                      <a:pPr algn="ctr">
                        <a:lnSpc>
                          <a:spcPct val="100000"/>
                        </a:lnSpc>
                        <a:spcBef>
                          <a:spcPts val="260"/>
                        </a:spcBef>
                      </a:pPr>
                      <a:r>
                        <a:rPr sz="900" spc="-20" dirty="0">
                          <a:latin typeface="Calibri"/>
                          <a:cs typeface="Calibri"/>
                        </a:rPr>
                        <a:t>Eto*</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209021">
                <a:tc>
                  <a:txBody>
                    <a:bodyPr/>
                    <a:lstStyle/>
                    <a:p>
                      <a:pPr algn="ctr">
                        <a:lnSpc>
                          <a:spcPct val="100000"/>
                        </a:lnSpc>
                        <a:spcBef>
                          <a:spcPts val="260"/>
                        </a:spcBef>
                      </a:pPr>
                      <a:r>
                        <a:rPr sz="900" spc="-20" dirty="0">
                          <a:latin typeface="Calibri"/>
                          <a:cs typeface="Calibri"/>
                        </a:rPr>
                        <a:t>PAS*</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209598">
                <a:tc>
                  <a:txBody>
                    <a:bodyPr/>
                    <a:lstStyle/>
                    <a:p>
                      <a:pPr algn="ctr">
                        <a:lnSpc>
                          <a:spcPct val="100000"/>
                        </a:lnSpc>
                        <a:spcBef>
                          <a:spcPts val="259"/>
                        </a:spcBef>
                      </a:pPr>
                      <a:r>
                        <a:rPr sz="900" spc="-25" dirty="0">
                          <a:latin typeface="Calibri"/>
                          <a:cs typeface="Calibri"/>
                        </a:rPr>
                        <a:t>Lzd</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r h="209598">
                <a:tc>
                  <a:txBody>
                    <a:bodyPr/>
                    <a:lstStyle/>
                    <a:p>
                      <a:pPr algn="ctr">
                        <a:lnSpc>
                          <a:spcPct val="100000"/>
                        </a:lnSpc>
                        <a:spcBef>
                          <a:spcPts val="260"/>
                        </a:spcBef>
                      </a:pPr>
                      <a:r>
                        <a:rPr sz="900" spc="-20" dirty="0">
                          <a:latin typeface="Calibri"/>
                          <a:cs typeface="Calibri"/>
                        </a:rPr>
                        <a:t>Cfz*</a:t>
                      </a:r>
                      <a:endParaRPr sz="900">
                        <a:latin typeface="Calibri"/>
                        <a:cs typeface="Calibri"/>
                      </a:endParaRPr>
                    </a:p>
                  </a:txBody>
                  <a:tcPr marL="0" marR="0" marT="299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r h="208446">
                <a:tc>
                  <a:txBody>
                    <a:bodyPr/>
                    <a:lstStyle/>
                    <a:p>
                      <a:pPr algn="ctr">
                        <a:lnSpc>
                          <a:spcPct val="100000"/>
                        </a:lnSpc>
                        <a:spcBef>
                          <a:spcPts val="259"/>
                        </a:spcBef>
                      </a:pPr>
                      <a:r>
                        <a:rPr sz="900" spc="-20" dirty="0">
                          <a:latin typeface="Calibri"/>
                          <a:cs typeface="Calibri"/>
                        </a:rPr>
                        <a:t>Bdq*</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3"/>
                  </a:ext>
                </a:extLst>
              </a:tr>
              <a:tr h="209598">
                <a:tc>
                  <a:txBody>
                    <a:bodyPr/>
                    <a:lstStyle/>
                    <a:p>
                      <a:pPr algn="ctr">
                        <a:lnSpc>
                          <a:spcPct val="100000"/>
                        </a:lnSpc>
                        <a:spcBef>
                          <a:spcPts val="259"/>
                        </a:spcBef>
                      </a:pPr>
                      <a:r>
                        <a:rPr sz="900" spc="-20" dirty="0">
                          <a:latin typeface="Calibri"/>
                          <a:cs typeface="Calibri"/>
                        </a:rPr>
                        <a:t>Dlm*</a:t>
                      </a:r>
                      <a:endParaRPr sz="900">
                        <a:latin typeface="Calibri"/>
                        <a:cs typeface="Calibri"/>
                      </a:endParaRPr>
                    </a:p>
                  </a:txBody>
                  <a:tcPr marL="0" marR="0" marT="2994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4"/>
                  </a:ext>
                </a:extLst>
              </a:tr>
            </a:tbl>
          </a:graphicData>
        </a:graphic>
      </p:graphicFrame>
      <p:sp>
        <p:nvSpPr>
          <p:cNvPr id="9" name="object 9"/>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161</a:t>
            </a:fld>
            <a:endParaRPr spc="-23" dirty="0"/>
          </a:p>
        </p:txBody>
      </p:sp>
      <p:sp>
        <p:nvSpPr>
          <p:cNvPr id="8" name="object 8"/>
          <p:cNvSpPr txBox="1"/>
          <p:nvPr/>
        </p:nvSpPr>
        <p:spPr>
          <a:xfrm>
            <a:off x="5712850" y="5950003"/>
            <a:ext cx="1109603" cy="165068"/>
          </a:xfrm>
          <a:prstGeom prst="rect">
            <a:avLst/>
          </a:prstGeom>
        </p:spPr>
        <p:txBody>
          <a:bodyPr vert="horz" wrap="square" lIns="0" tIns="11516" rIns="0" bIns="0" rtlCol="0">
            <a:spAutoFit/>
          </a:bodyPr>
          <a:lstStyle/>
          <a:p>
            <a:pPr marL="11516">
              <a:spcBef>
                <a:spcPts val="91"/>
              </a:spcBef>
            </a:pPr>
            <a:r>
              <a:rPr sz="997" dirty="0">
                <a:latin typeface="Calibri"/>
                <a:cs typeface="Calibri"/>
              </a:rPr>
              <a:t>*Whenever</a:t>
            </a:r>
            <a:r>
              <a:rPr sz="997" spc="-41" dirty="0">
                <a:latin typeface="Calibri"/>
                <a:cs typeface="Calibri"/>
              </a:rPr>
              <a:t> </a:t>
            </a:r>
            <a:r>
              <a:rPr sz="997" spc="-9" dirty="0">
                <a:latin typeface="Calibri"/>
                <a:cs typeface="Calibri"/>
              </a:rPr>
              <a:t>available</a:t>
            </a:r>
            <a:endParaRPr sz="997">
              <a:latin typeface="Calibri"/>
              <a:cs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62234" y="281460"/>
            <a:ext cx="3145121" cy="192508"/>
          </a:xfrm>
          <a:prstGeom prst="rect">
            <a:avLst/>
          </a:prstGeom>
        </p:spPr>
        <p:txBody>
          <a:bodyPr vert="horz" wrap="square" lIns="0" tIns="10941" rIns="0" bIns="0" rtlCol="0">
            <a:spAutoFit/>
          </a:bodyPr>
          <a:lstStyle/>
          <a:p>
            <a:pPr marL="11516">
              <a:spcBef>
                <a:spcPts val="86"/>
              </a:spcBef>
            </a:pPr>
            <a:r>
              <a:rPr sz="1179" b="1" spc="-9" dirty="0">
                <a:latin typeface="Calibri"/>
                <a:cs typeface="Calibri"/>
              </a:rPr>
              <a:t>ADMINISTRATION</a:t>
            </a:r>
            <a:r>
              <a:rPr sz="1179" b="1" spc="-18" dirty="0">
                <a:latin typeface="Calibri"/>
                <a:cs typeface="Calibri"/>
              </a:rPr>
              <a:t> </a:t>
            </a:r>
            <a:r>
              <a:rPr sz="1179" b="1" dirty="0">
                <a:latin typeface="Calibri"/>
                <a:cs typeface="Calibri"/>
              </a:rPr>
              <a:t>OF</a:t>
            </a:r>
            <a:r>
              <a:rPr sz="1179" b="1" spc="-9" dirty="0">
                <a:latin typeface="Calibri"/>
                <a:cs typeface="Calibri"/>
              </a:rPr>
              <a:t> </a:t>
            </a:r>
            <a:r>
              <a:rPr sz="1179" b="1" dirty="0">
                <a:latin typeface="Calibri"/>
                <a:cs typeface="Calibri"/>
              </a:rPr>
              <a:t>DRUGS</a:t>
            </a:r>
            <a:r>
              <a:rPr sz="1179" b="1" spc="-18" dirty="0">
                <a:latin typeface="Calibri"/>
                <a:cs typeface="Calibri"/>
              </a:rPr>
              <a:t> </a:t>
            </a:r>
            <a:r>
              <a:rPr sz="1179" b="1" dirty="0">
                <a:latin typeface="Calibri"/>
                <a:cs typeface="Calibri"/>
              </a:rPr>
              <a:t>(one</a:t>
            </a:r>
            <a:r>
              <a:rPr sz="1179" b="1" spc="-18" dirty="0">
                <a:latin typeface="Calibri"/>
                <a:cs typeface="Calibri"/>
              </a:rPr>
              <a:t> </a:t>
            </a:r>
            <a:r>
              <a:rPr sz="1179" b="1" dirty="0">
                <a:latin typeface="Calibri"/>
                <a:cs typeface="Calibri"/>
              </a:rPr>
              <a:t>line</a:t>
            </a:r>
            <a:r>
              <a:rPr sz="1179" b="1" spc="-32" dirty="0">
                <a:latin typeface="Calibri"/>
                <a:cs typeface="Calibri"/>
              </a:rPr>
              <a:t> </a:t>
            </a:r>
            <a:r>
              <a:rPr sz="1179" b="1" dirty="0">
                <a:latin typeface="Calibri"/>
                <a:cs typeface="Calibri"/>
              </a:rPr>
              <a:t>per</a:t>
            </a:r>
            <a:r>
              <a:rPr sz="1179" b="1" spc="-18" dirty="0">
                <a:latin typeface="Calibri"/>
                <a:cs typeface="Calibri"/>
              </a:rPr>
              <a:t> </a:t>
            </a:r>
            <a:r>
              <a:rPr sz="1179" b="1" spc="-9" dirty="0">
                <a:latin typeface="Calibri"/>
                <a:cs typeface="Calibri"/>
              </a:rPr>
              <a:t>month)</a:t>
            </a:r>
            <a:endParaRPr sz="1179">
              <a:latin typeface="Calibri"/>
              <a:cs typeface="Calibri"/>
            </a:endParaRPr>
          </a:p>
        </p:txBody>
      </p:sp>
      <p:sp>
        <p:nvSpPr>
          <p:cNvPr id="3" name="object 3"/>
          <p:cNvSpPr txBox="1"/>
          <p:nvPr/>
        </p:nvSpPr>
        <p:spPr>
          <a:xfrm>
            <a:off x="5670010" y="281460"/>
            <a:ext cx="3286772" cy="192508"/>
          </a:xfrm>
          <a:prstGeom prst="rect">
            <a:avLst/>
          </a:prstGeom>
        </p:spPr>
        <p:txBody>
          <a:bodyPr vert="horz" wrap="square" lIns="0" tIns="10941" rIns="0" bIns="0" rtlCol="0">
            <a:spAutoFit/>
          </a:bodyPr>
          <a:lstStyle/>
          <a:p>
            <a:pPr marL="11516">
              <a:spcBef>
                <a:spcPts val="86"/>
              </a:spcBef>
              <a:tabLst>
                <a:tab pos="3274677" algn="l"/>
              </a:tabLst>
            </a:pPr>
            <a:r>
              <a:rPr sz="1179" b="1" dirty="0">
                <a:latin typeface="Calibri"/>
                <a:cs typeface="Calibri"/>
              </a:rPr>
              <a:t>Patient’s</a:t>
            </a:r>
            <a:r>
              <a:rPr sz="1179" b="1" spc="-32" dirty="0">
                <a:latin typeface="Calibri"/>
                <a:cs typeface="Calibri"/>
              </a:rPr>
              <a:t> </a:t>
            </a:r>
            <a:r>
              <a:rPr sz="1179" b="1" spc="-9" dirty="0">
                <a:latin typeface="Calibri"/>
                <a:cs typeface="Calibri"/>
              </a:rPr>
              <a:t>Name:</a:t>
            </a:r>
            <a:r>
              <a:rPr sz="1179" u="heavy" dirty="0">
                <a:uFill>
                  <a:solidFill>
                    <a:srgbClr val="000000"/>
                  </a:solidFill>
                </a:uFill>
                <a:latin typeface="Times New Roman"/>
                <a:cs typeface="Times New Roman"/>
              </a:rPr>
              <a:t>	</a:t>
            </a:r>
            <a:endParaRPr sz="1179">
              <a:latin typeface="Times New Roman"/>
              <a:cs typeface="Times New Roman"/>
            </a:endParaRPr>
          </a:p>
        </p:txBody>
      </p:sp>
      <p:graphicFrame>
        <p:nvGraphicFramePr>
          <p:cNvPr id="4" name="object 4"/>
          <p:cNvGraphicFramePr>
            <a:graphicFrameLocks noGrp="1"/>
          </p:cNvGraphicFramePr>
          <p:nvPr/>
        </p:nvGraphicFramePr>
        <p:xfrm>
          <a:off x="1606918" y="595627"/>
          <a:ext cx="8609632" cy="5200221"/>
        </p:xfrm>
        <a:graphic>
          <a:graphicData uri="http://schemas.openxmlformats.org/drawingml/2006/table">
            <a:tbl>
              <a:tblPr firstRow="1" bandRow="1">
                <a:tableStyleId>{2D5ABB26-0587-4C30-8999-92F81FD0307C}</a:tableStyleId>
              </a:tblPr>
              <a:tblGrid>
                <a:gridCol w="583304">
                  <a:extLst>
                    <a:ext uri="{9D8B030D-6E8A-4147-A177-3AD203B41FA5}">
                      <a16:colId xmlns:a16="http://schemas.microsoft.com/office/drawing/2014/main" val="20000"/>
                    </a:ext>
                  </a:extLst>
                </a:gridCol>
                <a:gridCol w="210174">
                  <a:extLst>
                    <a:ext uri="{9D8B030D-6E8A-4147-A177-3AD203B41FA5}">
                      <a16:colId xmlns:a16="http://schemas.microsoft.com/office/drawing/2014/main" val="20001"/>
                    </a:ext>
                  </a:extLst>
                </a:gridCol>
                <a:gridCol w="210174">
                  <a:extLst>
                    <a:ext uri="{9D8B030D-6E8A-4147-A177-3AD203B41FA5}">
                      <a16:colId xmlns:a16="http://schemas.microsoft.com/office/drawing/2014/main" val="20002"/>
                    </a:ext>
                  </a:extLst>
                </a:gridCol>
                <a:gridCol w="209022">
                  <a:extLst>
                    <a:ext uri="{9D8B030D-6E8A-4147-A177-3AD203B41FA5}">
                      <a16:colId xmlns:a16="http://schemas.microsoft.com/office/drawing/2014/main" val="20003"/>
                    </a:ext>
                  </a:extLst>
                </a:gridCol>
                <a:gridCol w="210174">
                  <a:extLst>
                    <a:ext uri="{9D8B030D-6E8A-4147-A177-3AD203B41FA5}">
                      <a16:colId xmlns:a16="http://schemas.microsoft.com/office/drawing/2014/main" val="20004"/>
                    </a:ext>
                  </a:extLst>
                </a:gridCol>
                <a:gridCol w="210174">
                  <a:extLst>
                    <a:ext uri="{9D8B030D-6E8A-4147-A177-3AD203B41FA5}">
                      <a16:colId xmlns:a16="http://schemas.microsoft.com/office/drawing/2014/main" val="20005"/>
                    </a:ext>
                  </a:extLst>
                </a:gridCol>
                <a:gridCol w="209022">
                  <a:extLst>
                    <a:ext uri="{9D8B030D-6E8A-4147-A177-3AD203B41FA5}">
                      <a16:colId xmlns:a16="http://schemas.microsoft.com/office/drawing/2014/main" val="20006"/>
                    </a:ext>
                  </a:extLst>
                </a:gridCol>
                <a:gridCol w="210174">
                  <a:extLst>
                    <a:ext uri="{9D8B030D-6E8A-4147-A177-3AD203B41FA5}">
                      <a16:colId xmlns:a16="http://schemas.microsoft.com/office/drawing/2014/main" val="20007"/>
                    </a:ext>
                  </a:extLst>
                </a:gridCol>
                <a:gridCol w="209022">
                  <a:extLst>
                    <a:ext uri="{9D8B030D-6E8A-4147-A177-3AD203B41FA5}">
                      <a16:colId xmlns:a16="http://schemas.microsoft.com/office/drawing/2014/main" val="20008"/>
                    </a:ext>
                  </a:extLst>
                </a:gridCol>
                <a:gridCol w="209022">
                  <a:extLst>
                    <a:ext uri="{9D8B030D-6E8A-4147-A177-3AD203B41FA5}">
                      <a16:colId xmlns:a16="http://schemas.microsoft.com/office/drawing/2014/main" val="20009"/>
                    </a:ext>
                  </a:extLst>
                </a:gridCol>
                <a:gridCol w="253360">
                  <a:extLst>
                    <a:ext uri="{9D8B030D-6E8A-4147-A177-3AD203B41FA5}">
                      <a16:colId xmlns:a16="http://schemas.microsoft.com/office/drawing/2014/main" val="20010"/>
                    </a:ext>
                  </a:extLst>
                </a:gridCol>
                <a:gridCol w="251632">
                  <a:extLst>
                    <a:ext uri="{9D8B030D-6E8A-4147-A177-3AD203B41FA5}">
                      <a16:colId xmlns:a16="http://schemas.microsoft.com/office/drawing/2014/main" val="20011"/>
                    </a:ext>
                  </a:extLst>
                </a:gridCol>
                <a:gridCol w="252783">
                  <a:extLst>
                    <a:ext uri="{9D8B030D-6E8A-4147-A177-3AD203B41FA5}">
                      <a16:colId xmlns:a16="http://schemas.microsoft.com/office/drawing/2014/main" val="20012"/>
                    </a:ext>
                  </a:extLst>
                </a:gridCol>
                <a:gridCol w="251633">
                  <a:extLst>
                    <a:ext uri="{9D8B030D-6E8A-4147-A177-3AD203B41FA5}">
                      <a16:colId xmlns:a16="http://schemas.microsoft.com/office/drawing/2014/main" val="20013"/>
                    </a:ext>
                  </a:extLst>
                </a:gridCol>
                <a:gridCol w="252783">
                  <a:extLst>
                    <a:ext uri="{9D8B030D-6E8A-4147-A177-3AD203B41FA5}">
                      <a16:colId xmlns:a16="http://schemas.microsoft.com/office/drawing/2014/main" val="20014"/>
                    </a:ext>
                  </a:extLst>
                </a:gridCol>
                <a:gridCol w="251633">
                  <a:extLst>
                    <a:ext uri="{9D8B030D-6E8A-4147-A177-3AD203B41FA5}">
                      <a16:colId xmlns:a16="http://schemas.microsoft.com/office/drawing/2014/main" val="20015"/>
                    </a:ext>
                  </a:extLst>
                </a:gridCol>
                <a:gridCol w="252783">
                  <a:extLst>
                    <a:ext uri="{9D8B030D-6E8A-4147-A177-3AD203B41FA5}">
                      <a16:colId xmlns:a16="http://schemas.microsoft.com/office/drawing/2014/main" val="20016"/>
                    </a:ext>
                  </a:extLst>
                </a:gridCol>
                <a:gridCol w="251633">
                  <a:extLst>
                    <a:ext uri="{9D8B030D-6E8A-4147-A177-3AD203B41FA5}">
                      <a16:colId xmlns:a16="http://schemas.microsoft.com/office/drawing/2014/main" val="20017"/>
                    </a:ext>
                  </a:extLst>
                </a:gridCol>
                <a:gridCol w="252783">
                  <a:extLst>
                    <a:ext uri="{9D8B030D-6E8A-4147-A177-3AD203B41FA5}">
                      <a16:colId xmlns:a16="http://schemas.microsoft.com/office/drawing/2014/main" val="20018"/>
                    </a:ext>
                  </a:extLst>
                </a:gridCol>
                <a:gridCol w="251633">
                  <a:extLst>
                    <a:ext uri="{9D8B030D-6E8A-4147-A177-3AD203B41FA5}">
                      <a16:colId xmlns:a16="http://schemas.microsoft.com/office/drawing/2014/main" val="20019"/>
                    </a:ext>
                  </a:extLst>
                </a:gridCol>
                <a:gridCol w="252783">
                  <a:extLst>
                    <a:ext uri="{9D8B030D-6E8A-4147-A177-3AD203B41FA5}">
                      <a16:colId xmlns:a16="http://schemas.microsoft.com/office/drawing/2014/main" val="20020"/>
                    </a:ext>
                  </a:extLst>
                </a:gridCol>
                <a:gridCol w="251633">
                  <a:extLst>
                    <a:ext uri="{9D8B030D-6E8A-4147-A177-3AD203B41FA5}">
                      <a16:colId xmlns:a16="http://schemas.microsoft.com/office/drawing/2014/main" val="20021"/>
                    </a:ext>
                  </a:extLst>
                </a:gridCol>
                <a:gridCol w="252783">
                  <a:extLst>
                    <a:ext uri="{9D8B030D-6E8A-4147-A177-3AD203B41FA5}">
                      <a16:colId xmlns:a16="http://schemas.microsoft.com/office/drawing/2014/main" val="20022"/>
                    </a:ext>
                  </a:extLst>
                </a:gridCol>
                <a:gridCol w="251633">
                  <a:extLst>
                    <a:ext uri="{9D8B030D-6E8A-4147-A177-3AD203B41FA5}">
                      <a16:colId xmlns:a16="http://schemas.microsoft.com/office/drawing/2014/main" val="20023"/>
                    </a:ext>
                  </a:extLst>
                </a:gridCol>
                <a:gridCol w="252784">
                  <a:extLst>
                    <a:ext uri="{9D8B030D-6E8A-4147-A177-3AD203B41FA5}">
                      <a16:colId xmlns:a16="http://schemas.microsoft.com/office/drawing/2014/main" val="20024"/>
                    </a:ext>
                  </a:extLst>
                </a:gridCol>
                <a:gridCol w="251633">
                  <a:extLst>
                    <a:ext uri="{9D8B030D-6E8A-4147-A177-3AD203B41FA5}">
                      <a16:colId xmlns:a16="http://schemas.microsoft.com/office/drawing/2014/main" val="20025"/>
                    </a:ext>
                  </a:extLst>
                </a:gridCol>
                <a:gridCol w="252784">
                  <a:extLst>
                    <a:ext uri="{9D8B030D-6E8A-4147-A177-3AD203B41FA5}">
                      <a16:colId xmlns:a16="http://schemas.microsoft.com/office/drawing/2014/main" val="20026"/>
                    </a:ext>
                  </a:extLst>
                </a:gridCol>
                <a:gridCol w="251633">
                  <a:extLst>
                    <a:ext uri="{9D8B030D-6E8A-4147-A177-3AD203B41FA5}">
                      <a16:colId xmlns:a16="http://schemas.microsoft.com/office/drawing/2014/main" val="20027"/>
                    </a:ext>
                  </a:extLst>
                </a:gridCol>
                <a:gridCol w="252784">
                  <a:extLst>
                    <a:ext uri="{9D8B030D-6E8A-4147-A177-3AD203B41FA5}">
                      <a16:colId xmlns:a16="http://schemas.microsoft.com/office/drawing/2014/main" val="20028"/>
                    </a:ext>
                  </a:extLst>
                </a:gridCol>
                <a:gridCol w="251633">
                  <a:extLst>
                    <a:ext uri="{9D8B030D-6E8A-4147-A177-3AD203B41FA5}">
                      <a16:colId xmlns:a16="http://schemas.microsoft.com/office/drawing/2014/main" val="20029"/>
                    </a:ext>
                  </a:extLst>
                </a:gridCol>
                <a:gridCol w="252784">
                  <a:extLst>
                    <a:ext uri="{9D8B030D-6E8A-4147-A177-3AD203B41FA5}">
                      <a16:colId xmlns:a16="http://schemas.microsoft.com/office/drawing/2014/main" val="20030"/>
                    </a:ext>
                  </a:extLst>
                </a:gridCol>
                <a:gridCol w="251633">
                  <a:extLst>
                    <a:ext uri="{9D8B030D-6E8A-4147-A177-3AD203B41FA5}">
                      <a16:colId xmlns:a16="http://schemas.microsoft.com/office/drawing/2014/main" val="20031"/>
                    </a:ext>
                  </a:extLst>
                </a:gridCol>
                <a:gridCol w="590214">
                  <a:extLst>
                    <a:ext uri="{9D8B030D-6E8A-4147-A177-3AD203B41FA5}">
                      <a16:colId xmlns:a16="http://schemas.microsoft.com/office/drawing/2014/main" val="20032"/>
                    </a:ext>
                  </a:extLst>
                </a:gridCol>
              </a:tblGrid>
              <a:tr h="276393">
                <a:tc rowSpan="2">
                  <a:txBody>
                    <a:bodyPr/>
                    <a:lstStyle/>
                    <a:p>
                      <a:pPr>
                        <a:lnSpc>
                          <a:spcPct val="100000"/>
                        </a:lnSpc>
                        <a:spcBef>
                          <a:spcPts val="1055"/>
                        </a:spcBef>
                      </a:pPr>
                      <a:endParaRPr sz="900">
                        <a:latin typeface="Times New Roman"/>
                        <a:cs typeface="Times New Roman"/>
                      </a:endParaRPr>
                    </a:p>
                    <a:p>
                      <a:pPr marL="28575">
                        <a:lnSpc>
                          <a:spcPct val="100000"/>
                        </a:lnSpc>
                      </a:pPr>
                      <a:r>
                        <a:rPr sz="900" spc="-10" dirty="0">
                          <a:latin typeface="Calibri"/>
                          <a:cs typeface="Calibri"/>
                        </a:rPr>
                        <a:t>Month/Yr)</a:t>
                      </a:r>
                      <a:endParaRPr sz="900">
                        <a:latin typeface="Calibri"/>
                        <a:cs typeface="Calibri"/>
                      </a:endParaRPr>
                    </a:p>
                  </a:txBody>
                  <a:tcPr marL="0" marR="0" marT="12149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1">
                  <a:txBody>
                    <a:bodyPr/>
                    <a:lstStyle/>
                    <a:p>
                      <a:pPr marL="2540" algn="ctr">
                        <a:lnSpc>
                          <a:spcPts val="1290"/>
                        </a:lnSpc>
                      </a:pPr>
                      <a:r>
                        <a:rPr sz="1000" b="1" spc="-25" dirty="0">
                          <a:latin typeface="Calibri"/>
                          <a:cs typeface="Calibri"/>
                        </a:rPr>
                        <a:t>Day</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a:txBody>
                    <a:bodyPr/>
                    <a:lstStyle/>
                    <a:p>
                      <a:pPr marL="266700" marR="69215" indent="-190500">
                        <a:lnSpc>
                          <a:spcPct val="102000"/>
                        </a:lnSpc>
                        <a:spcBef>
                          <a:spcPts val="550"/>
                        </a:spcBef>
                      </a:pPr>
                      <a:r>
                        <a:rPr sz="900" dirty="0">
                          <a:latin typeface="Calibri"/>
                          <a:cs typeface="Calibri"/>
                        </a:rPr>
                        <a:t>Weight</a:t>
                      </a:r>
                      <a:r>
                        <a:rPr sz="900" spc="-45" dirty="0">
                          <a:latin typeface="Calibri"/>
                          <a:cs typeface="Calibri"/>
                        </a:rPr>
                        <a:t> </a:t>
                      </a:r>
                      <a:r>
                        <a:rPr sz="900" spc="-25" dirty="0">
                          <a:latin typeface="Calibri"/>
                          <a:cs typeface="Calibri"/>
                        </a:rPr>
                        <a:t>in</a:t>
                      </a:r>
                      <a:r>
                        <a:rPr sz="900" spc="500" dirty="0">
                          <a:latin typeface="Calibri"/>
                          <a:cs typeface="Calibri"/>
                        </a:rPr>
                        <a:t> </a:t>
                      </a:r>
                      <a:r>
                        <a:rPr sz="900" spc="-25" dirty="0">
                          <a:latin typeface="Calibri"/>
                          <a:cs typeface="Calibri"/>
                        </a:rPr>
                        <a:t>kg</a:t>
                      </a:r>
                      <a:endParaRPr sz="900">
                        <a:latin typeface="Calibri"/>
                        <a:cs typeface="Calibri"/>
                      </a:endParaRPr>
                    </a:p>
                  </a:txBody>
                  <a:tcPr marL="0" marR="0" marT="633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60846">
                <a:tc vMerge="1">
                  <a:txBody>
                    <a:bodyPr/>
                    <a:lstStyle/>
                    <a:p>
                      <a:endParaRPr/>
                    </a:p>
                  </a:txBody>
                  <a:tcPr marL="0" marR="0" marT="133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185"/>
                        </a:lnSpc>
                      </a:pPr>
                      <a:r>
                        <a:rPr sz="900" spc="-50" dirty="0">
                          <a:latin typeface="Calibri"/>
                          <a:cs typeface="Calibri"/>
                        </a:rPr>
                        <a:t>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85"/>
                        </a:lnSpc>
                      </a:pPr>
                      <a:r>
                        <a:rPr sz="900" spc="-50" dirty="0">
                          <a:latin typeface="Calibri"/>
                          <a:cs typeface="Calibri"/>
                        </a:rPr>
                        <a:t>2</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185"/>
                        </a:lnSpc>
                      </a:pPr>
                      <a:r>
                        <a:rPr sz="900" spc="-50" dirty="0">
                          <a:latin typeface="Calibri"/>
                          <a:cs typeface="Calibri"/>
                        </a:rPr>
                        <a:t>3</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185"/>
                        </a:lnSpc>
                      </a:pPr>
                      <a:r>
                        <a:rPr sz="900" spc="-50" dirty="0">
                          <a:latin typeface="Calibri"/>
                          <a:cs typeface="Calibri"/>
                        </a:rPr>
                        <a:t>4</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85"/>
                        </a:lnSpc>
                      </a:pPr>
                      <a:r>
                        <a:rPr sz="900" spc="-50" dirty="0">
                          <a:latin typeface="Calibri"/>
                          <a:cs typeface="Calibri"/>
                        </a:rPr>
                        <a:t>5</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185"/>
                        </a:lnSpc>
                      </a:pPr>
                      <a:r>
                        <a:rPr sz="900" spc="-50" dirty="0">
                          <a:latin typeface="Calibri"/>
                          <a:cs typeface="Calibri"/>
                        </a:rPr>
                        <a:t>6</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85"/>
                        </a:lnSpc>
                      </a:pPr>
                      <a:r>
                        <a:rPr sz="900" spc="-50" dirty="0">
                          <a:latin typeface="Calibri"/>
                          <a:cs typeface="Calibri"/>
                        </a:rPr>
                        <a:t>7</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85"/>
                        </a:lnSpc>
                      </a:pPr>
                      <a:r>
                        <a:rPr sz="900" spc="-50" dirty="0">
                          <a:latin typeface="Calibri"/>
                          <a:cs typeface="Calibri"/>
                        </a:rPr>
                        <a:t>8</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85"/>
                        </a:lnSpc>
                      </a:pPr>
                      <a:r>
                        <a:rPr sz="900" spc="-50" dirty="0">
                          <a:latin typeface="Calibri"/>
                          <a:cs typeface="Calibri"/>
                        </a:rPr>
                        <a:t>9</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10</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12</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13</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14</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15</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16</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17</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18</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19</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20</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22</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23</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24</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25</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26</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930">
                        <a:lnSpc>
                          <a:spcPts val="1185"/>
                        </a:lnSpc>
                      </a:pPr>
                      <a:r>
                        <a:rPr sz="900" spc="-25" dirty="0">
                          <a:latin typeface="Calibri"/>
                          <a:cs typeface="Calibri"/>
                        </a:rPr>
                        <a:t>27</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28</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29</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30</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85"/>
                        </a:lnSpc>
                      </a:pPr>
                      <a:r>
                        <a:rPr sz="900" spc="-25" dirty="0">
                          <a:latin typeface="Calibri"/>
                          <a:cs typeface="Calibri"/>
                        </a:rPr>
                        <a:t>31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698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3205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33782">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3205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233782">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23320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23205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234358">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bl>
          </a:graphicData>
        </a:graphic>
      </p:graphicFrame>
      <p:sp>
        <p:nvSpPr>
          <p:cNvPr id="5" name="object 5"/>
          <p:cNvSpPr txBox="1"/>
          <p:nvPr/>
        </p:nvSpPr>
        <p:spPr>
          <a:xfrm>
            <a:off x="4720386" y="5792459"/>
            <a:ext cx="4154531" cy="150638"/>
          </a:xfrm>
          <a:prstGeom prst="rect">
            <a:avLst/>
          </a:prstGeom>
        </p:spPr>
        <p:txBody>
          <a:bodyPr vert="horz" wrap="square" lIns="0" tIns="10941" rIns="0" bIns="0" rtlCol="0">
            <a:spAutoFit/>
          </a:bodyPr>
          <a:lstStyle/>
          <a:p>
            <a:pPr marL="11516">
              <a:spcBef>
                <a:spcPts val="86"/>
              </a:spcBef>
            </a:pPr>
            <a:r>
              <a:rPr sz="907" dirty="0">
                <a:latin typeface="Calibri"/>
                <a:cs typeface="Calibri"/>
              </a:rPr>
              <a:t>=</a:t>
            </a:r>
            <a:r>
              <a:rPr sz="907" spc="-23" dirty="0">
                <a:latin typeface="Calibri"/>
                <a:cs typeface="Calibri"/>
              </a:rPr>
              <a:t> </a:t>
            </a:r>
            <a:r>
              <a:rPr sz="907" dirty="0">
                <a:latin typeface="Calibri"/>
                <a:cs typeface="Calibri"/>
              </a:rPr>
              <a:t>drugs</a:t>
            </a:r>
            <a:r>
              <a:rPr sz="907" spc="-14" dirty="0">
                <a:latin typeface="Calibri"/>
                <a:cs typeface="Calibri"/>
              </a:rPr>
              <a:t> </a:t>
            </a:r>
            <a:r>
              <a:rPr sz="907" dirty="0">
                <a:latin typeface="Calibri"/>
                <a:cs typeface="Calibri"/>
              </a:rPr>
              <a:t>not</a:t>
            </a:r>
            <a:r>
              <a:rPr sz="907" spc="-14" dirty="0">
                <a:latin typeface="Calibri"/>
                <a:cs typeface="Calibri"/>
              </a:rPr>
              <a:t> </a:t>
            </a:r>
            <a:r>
              <a:rPr sz="907" dirty="0">
                <a:latin typeface="Calibri"/>
                <a:cs typeface="Calibri"/>
              </a:rPr>
              <a:t>taken;</a:t>
            </a:r>
            <a:r>
              <a:rPr sz="907" spc="-18" dirty="0">
                <a:latin typeface="Calibri"/>
                <a:cs typeface="Calibri"/>
              </a:rPr>
              <a:t> </a:t>
            </a:r>
            <a:r>
              <a:rPr sz="907" dirty="0">
                <a:latin typeface="Calibri"/>
                <a:cs typeface="Calibri"/>
              </a:rPr>
              <a:t>X</a:t>
            </a:r>
            <a:r>
              <a:rPr sz="907" spc="9" dirty="0">
                <a:latin typeface="Calibri"/>
                <a:cs typeface="Calibri"/>
              </a:rPr>
              <a:t> </a:t>
            </a:r>
            <a:r>
              <a:rPr sz="907" dirty="0">
                <a:latin typeface="Calibri"/>
                <a:cs typeface="Calibri"/>
              </a:rPr>
              <a:t>=</a:t>
            </a:r>
            <a:r>
              <a:rPr sz="907" spc="-18" dirty="0">
                <a:latin typeface="Calibri"/>
                <a:cs typeface="Calibri"/>
              </a:rPr>
              <a:t> </a:t>
            </a:r>
            <a:r>
              <a:rPr sz="907" dirty="0">
                <a:latin typeface="Calibri"/>
                <a:cs typeface="Calibri"/>
              </a:rPr>
              <a:t>initiation</a:t>
            </a:r>
            <a:r>
              <a:rPr sz="907" spc="-14" dirty="0">
                <a:latin typeface="Calibri"/>
                <a:cs typeface="Calibri"/>
              </a:rPr>
              <a:t> </a:t>
            </a:r>
            <a:r>
              <a:rPr sz="907" dirty="0">
                <a:latin typeface="Calibri"/>
                <a:cs typeface="Calibri"/>
              </a:rPr>
              <a:t>of</a:t>
            </a:r>
            <a:r>
              <a:rPr sz="907" spc="-23" dirty="0">
                <a:latin typeface="Calibri"/>
                <a:cs typeface="Calibri"/>
              </a:rPr>
              <a:t> </a:t>
            </a:r>
            <a:r>
              <a:rPr sz="907" dirty="0">
                <a:latin typeface="Calibri"/>
                <a:cs typeface="Calibri"/>
              </a:rPr>
              <a:t>new</a:t>
            </a:r>
            <a:r>
              <a:rPr sz="907" spc="-18" dirty="0">
                <a:latin typeface="Calibri"/>
                <a:cs typeface="Calibri"/>
              </a:rPr>
              <a:t> </a:t>
            </a:r>
            <a:r>
              <a:rPr sz="907" dirty="0">
                <a:latin typeface="Calibri"/>
                <a:cs typeface="Calibri"/>
              </a:rPr>
              <a:t>box;</a:t>
            </a:r>
            <a:r>
              <a:rPr sz="907" spc="-23" dirty="0">
                <a:latin typeface="Calibri"/>
                <a:cs typeface="Calibri"/>
              </a:rPr>
              <a:t> </a:t>
            </a:r>
            <a:r>
              <a:rPr sz="907" dirty="0">
                <a:latin typeface="Calibri"/>
                <a:cs typeface="Calibri"/>
              </a:rPr>
              <a:t>Recording</a:t>
            </a:r>
            <a:r>
              <a:rPr sz="907" spc="-18" dirty="0">
                <a:latin typeface="Calibri"/>
                <a:cs typeface="Calibri"/>
              </a:rPr>
              <a:t> </a:t>
            </a:r>
            <a:r>
              <a:rPr sz="907" dirty="0">
                <a:latin typeface="Calibri"/>
                <a:cs typeface="Calibri"/>
              </a:rPr>
              <a:t>of</a:t>
            </a:r>
            <a:r>
              <a:rPr sz="907" spc="-23" dirty="0">
                <a:latin typeface="Calibri"/>
                <a:cs typeface="Calibri"/>
              </a:rPr>
              <a:t> </a:t>
            </a:r>
            <a:r>
              <a:rPr sz="907" dirty="0">
                <a:latin typeface="Calibri"/>
                <a:cs typeface="Calibri"/>
              </a:rPr>
              <a:t>CP</a:t>
            </a:r>
            <a:r>
              <a:rPr sz="907" spc="-14" dirty="0">
                <a:latin typeface="Calibri"/>
                <a:cs typeface="Calibri"/>
              </a:rPr>
              <a:t> </a:t>
            </a:r>
            <a:r>
              <a:rPr sz="907" dirty="0">
                <a:latin typeface="Calibri"/>
                <a:cs typeface="Calibri"/>
              </a:rPr>
              <a:t>should</a:t>
            </a:r>
            <a:r>
              <a:rPr sz="907" spc="-14" dirty="0">
                <a:latin typeface="Calibri"/>
                <a:cs typeface="Calibri"/>
              </a:rPr>
              <a:t> </a:t>
            </a:r>
            <a:r>
              <a:rPr sz="907" dirty="0">
                <a:latin typeface="Calibri"/>
                <a:cs typeface="Calibri"/>
              </a:rPr>
              <a:t>start</a:t>
            </a:r>
            <a:r>
              <a:rPr sz="907" spc="-14" dirty="0">
                <a:latin typeface="Calibri"/>
                <a:cs typeface="Calibri"/>
              </a:rPr>
              <a:t> </a:t>
            </a:r>
            <a:r>
              <a:rPr sz="907" dirty="0">
                <a:latin typeface="Calibri"/>
                <a:cs typeface="Calibri"/>
              </a:rPr>
              <a:t>from</a:t>
            </a:r>
            <a:r>
              <a:rPr sz="907" spc="-18" dirty="0">
                <a:latin typeface="Calibri"/>
                <a:cs typeface="Calibri"/>
              </a:rPr>
              <a:t> </a:t>
            </a:r>
            <a:r>
              <a:rPr sz="907" dirty="0">
                <a:latin typeface="Calibri"/>
                <a:cs typeface="Calibri"/>
              </a:rPr>
              <a:t>fresh</a:t>
            </a:r>
            <a:r>
              <a:rPr sz="907" spc="-14" dirty="0">
                <a:latin typeface="Calibri"/>
                <a:cs typeface="Calibri"/>
              </a:rPr>
              <a:t> </a:t>
            </a:r>
            <a:r>
              <a:rPr sz="907" spc="-9" dirty="0">
                <a:latin typeface="Calibri"/>
                <a:cs typeface="Calibri"/>
              </a:rPr>
              <a:t>line.</a:t>
            </a:r>
            <a:endParaRPr sz="907">
              <a:latin typeface="Calibri"/>
              <a:cs typeface="Calibri"/>
            </a:endParaRPr>
          </a:p>
        </p:txBody>
      </p:sp>
      <p:pic>
        <p:nvPicPr>
          <p:cNvPr id="6" name="object 6"/>
          <p:cNvPicPr/>
          <p:nvPr/>
        </p:nvPicPr>
        <p:blipFill>
          <a:blip r:embed="rId2" cstate="print"/>
          <a:stretch>
            <a:fillRect/>
          </a:stretch>
        </p:blipFill>
        <p:spPr>
          <a:xfrm>
            <a:off x="3553473" y="5798609"/>
            <a:ext cx="174473" cy="174473"/>
          </a:xfrm>
          <a:prstGeom prst="rect">
            <a:avLst/>
          </a:prstGeom>
        </p:spPr>
      </p:pic>
      <p:sp>
        <p:nvSpPr>
          <p:cNvPr id="7" name="object 7"/>
          <p:cNvSpPr txBox="1"/>
          <p:nvPr/>
        </p:nvSpPr>
        <p:spPr>
          <a:xfrm>
            <a:off x="1539201" y="5780021"/>
            <a:ext cx="2991954" cy="165132"/>
          </a:xfrm>
          <a:prstGeom prst="rect">
            <a:avLst/>
          </a:prstGeom>
        </p:spPr>
        <p:txBody>
          <a:bodyPr vert="horz" wrap="square" lIns="0" tIns="11516" rIns="0" bIns="0" rtlCol="0">
            <a:spAutoFit/>
          </a:bodyPr>
          <a:lstStyle/>
          <a:p>
            <a:pPr marL="34549">
              <a:spcBef>
                <a:spcPts val="91"/>
              </a:spcBef>
            </a:pPr>
            <a:r>
              <a:rPr sz="907" dirty="0">
                <a:latin typeface="Calibri"/>
                <a:cs typeface="Calibri"/>
              </a:rPr>
              <a:t>Mark</a:t>
            </a:r>
            <a:r>
              <a:rPr sz="907" spc="-9" dirty="0">
                <a:latin typeface="Calibri"/>
                <a:cs typeface="Calibri"/>
              </a:rPr>
              <a:t> </a:t>
            </a:r>
            <a:r>
              <a:rPr sz="907" dirty="0">
                <a:latin typeface="Calibri"/>
                <a:cs typeface="Calibri"/>
              </a:rPr>
              <a:t>in</a:t>
            </a:r>
            <a:r>
              <a:rPr sz="907" spc="-5" dirty="0">
                <a:latin typeface="Calibri"/>
                <a:cs typeface="Calibri"/>
              </a:rPr>
              <a:t> </a:t>
            </a:r>
            <a:r>
              <a:rPr sz="907" dirty="0">
                <a:latin typeface="Calibri"/>
                <a:cs typeface="Calibri"/>
              </a:rPr>
              <a:t>the</a:t>
            </a:r>
            <a:r>
              <a:rPr sz="907" spc="-9" dirty="0">
                <a:latin typeface="Calibri"/>
                <a:cs typeface="Calibri"/>
              </a:rPr>
              <a:t> </a:t>
            </a:r>
            <a:r>
              <a:rPr sz="907" dirty="0">
                <a:latin typeface="Calibri"/>
                <a:cs typeface="Calibri"/>
              </a:rPr>
              <a:t>boxes:</a:t>
            </a:r>
            <a:r>
              <a:rPr sz="907" spc="399" dirty="0">
                <a:latin typeface="Calibri"/>
                <a:cs typeface="Calibri"/>
              </a:rPr>
              <a:t> </a:t>
            </a:r>
            <a:r>
              <a:rPr sz="907" dirty="0">
                <a:latin typeface="Arial MT"/>
                <a:cs typeface="Arial MT"/>
              </a:rPr>
              <a:t>🗸</a:t>
            </a:r>
            <a:r>
              <a:rPr sz="907" dirty="0">
                <a:latin typeface="Calibri"/>
                <a:cs typeface="Calibri"/>
              </a:rPr>
              <a:t>=</a:t>
            </a:r>
            <a:r>
              <a:rPr sz="907" spc="-9" dirty="0">
                <a:latin typeface="Calibri"/>
                <a:cs typeface="Calibri"/>
              </a:rPr>
              <a:t> </a:t>
            </a:r>
            <a:r>
              <a:rPr sz="907" dirty="0">
                <a:latin typeface="Calibri"/>
                <a:cs typeface="Calibri"/>
              </a:rPr>
              <a:t>directly</a:t>
            </a:r>
            <a:r>
              <a:rPr sz="907" spc="-5" dirty="0">
                <a:latin typeface="Calibri"/>
                <a:cs typeface="Calibri"/>
              </a:rPr>
              <a:t> </a:t>
            </a:r>
            <a:r>
              <a:rPr sz="907" dirty="0">
                <a:latin typeface="Calibri"/>
                <a:cs typeface="Calibri"/>
              </a:rPr>
              <a:t>observed</a:t>
            </a:r>
            <a:r>
              <a:rPr sz="907" spc="199" dirty="0">
                <a:latin typeface="Calibri"/>
                <a:cs typeface="Calibri"/>
              </a:rPr>
              <a:t> </a:t>
            </a:r>
            <a:r>
              <a:rPr sz="907" dirty="0">
                <a:latin typeface="Calibri"/>
                <a:cs typeface="Calibri"/>
              </a:rPr>
              <a:t>;</a:t>
            </a:r>
            <a:r>
              <a:rPr sz="1496" b="1" baseline="-10101" dirty="0">
                <a:latin typeface="Arial"/>
                <a:cs typeface="Arial"/>
              </a:rPr>
              <a:t>🗸</a:t>
            </a:r>
            <a:r>
              <a:rPr sz="1496" b="1" spc="265" baseline="-10101" dirty="0">
                <a:latin typeface="Arial"/>
                <a:cs typeface="Arial"/>
              </a:rPr>
              <a:t> </a:t>
            </a:r>
            <a:r>
              <a:rPr sz="907" dirty="0">
                <a:latin typeface="Calibri"/>
                <a:cs typeface="Calibri"/>
              </a:rPr>
              <a:t>=</a:t>
            </a:r>
            <a:r>
              <a:rPr sz="907" spc="-9" dirty="0">
                <a:latin typeface="Calibri"/>
                <a:cs typeface="Calibri"/>
              </a:rPr>
              <a:t> Unsupervised;</a:t>
            </a:r>
            <a:endParaRPr sz="907">
              <a:latin typeface="Calibri"/>
              <a:cs typeface="Calibri"/>
            </a:endParaRPr>
          </a:p>
        </p:txBody>
      </p:sp>
      <p:pic>
        <p:nvPicPr>
          <p:cNvPr id="8" name="object 8"/>
          <p:cNvPicPr/>
          <p:nvPr/>
        </p:nvPicPr>
        <p:blipFill>
          <a:blip r:embed="rId3" cstate="print"/>
          <a:stretch>
            <a:fillRect/>
          </a:stretch>
        </p:blipFill>
        <p:spPr>
          <a:xfrm>
            <a:off x="4550791" y="5797469"/>
            <a:ext cx="174473" cy="174473"/>
          </a:xfrm>
          <a:prstGeom prst="rect">
            <a:avLst/>
          </a:prstGeom>
        </p:spPr>
      </p:pic>
      <p:sp>
        <p:nvSpPr>
          <p:cNvPr id="9" name="object 9"/>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162</a:t>
            </a:fld>
            <a:endParaRPr spc="-23"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606918" y="255664"/>
          <a:ext cx="8599829" cy="6004062"/>
        </p:xfrm>
        <a:graphic>
          <a:graphicData uri="http://schemas.openxmlformats.org/drawingml/2006/table">
            <a:tbl>
              <a:tblPr firstRow="1" bandRow="1">
                <a:tableStyleId>{2D5ABB26-0587-4C30-8999-92F81FD0307C}</a:tableStyleId>
              </a:tblPr>
              <a:tblGrid>
                <a:gridCol w="548755">
                  <a:extLst>
                    <a:ext uri="{9D8B030D-6E8A-4147-A177-3AD203B41FA5}">
                      <a16:colId xmlns:a16="http://schemas.microsoft.com/office/drawing/2014/main" val="20000"/>
                    </a:ext>
                  </a:extLst>
                </a:gridCol>
                <a:gridCol w="210174">
                  <a:extLst>
                    <a:ext uri="{9D8B030D-6E8A-4147-A177-3AD203B41FA5}">
                      <a16:colId xmlns:a16="http://schemas.microsoft.com/office/drawing/2014/main" val="20001"/>
                    </a:ext>
                  </a:extLst>
                </a:gridCol>
                <a:gridCol w="208445">
                  <a:extLst>
                    <a:ext uri="{9D8B030D-6E8A-4147-A177-3AD203B41FA5}">
                      <a16:colId xmlns:a16="http://schemas.microsoft.com/office/drawing/2014/main" val="20002"/>
                    </a:ext>
                  </a:extLst>
                </a:gridCol>
                <a:gridCol w="209598">
                  <a:extLst>
                    <a:ext uri="{9D8B030D-6E8A-4147-A177-3AD203B41FA5}">
                      <a16:colId xmlns:a16="http://schemas.microsoft.com/office/drawing/2014/main" val="20003"/>
                    </a:ext>
                  </a:extLst>
                </a:gridCol>
                <a:gridCol w="209598">
                  <a:extLst>
                    <a:ext uri="{9D8B030D-6E8A-4147-A177-3AD203B41FA5}">
                      <a16:colId xmlns:a16="http://schemas.microsoft.com/office/drawing/2014/main" val="20004"/>
                    </a:ext>
                  </a:extLst>
                </a:gridCol>
                <a:gridCol w="209597">
                  <a:extLst>
                    <a:ext uri="{9D8B030D-6E8A-4147-A177-3AD203B41FA5}">
                      <a16:colId xmlns:a16="http://schemas.microsoft.com/office/drawing/2014/main" val="20005"/>
                    </a:ext>
                  </a:extLst>
                </a:gridCol>
                <a:gridCol w="208445">
                  <a:extLst>
                    <a:ext uri="{9D8B030D-6E8A-4147-A177-3AD203B41FA5}">
                      <a16:colId xmlns:a16="http://schemas.microsoft.com/office/drawing/2014/main" val="20006"/>
                    </a:ext>
                  </a:extLst>
                </a:gridCol>
                <a:gridCol w="209597">
                  <a:extLst>
                    <a:ext uri="{9D8B030D-6E8A-4147-A177-3AD203B41FA5}">
                      <a16:colId xmlns:a16="http://schemas.microsoft.com/office/drawing/2014/main" val="20007"/>
                    </a:ext>
                  </a:extLst>
                </a:gridCol>
                <a:gridCol w="209597">
                  <a:extLst>
                    <a:ext uri="{9D8B030D-6E8A-4147-A177-3AD203B41FA5}">
                      <a16:colId xmlns:a16="http://schemas.microsoft.com/office/drawing/2014/main" val="20008"/>
                    </a:ext>
                  </a:extLst>
                </a:gridCol>
                <a:gridCol w="209597">
                  <a:extLst>
                    <a:ext uri="{9D8B030D-6E8A-4147-A177-3AD203B41FA5}">
                      <a16:colId xmlns:a16="http://schemas.microsoft.com/office/drawing/2014/main" val="20009"/>
                    </a:ext>
                  </a:extLst>
                </a:gridCol>
                <a:gridCol w="252209">
                  <a:extLst>
                    <a:ext uri="{9D8B030D-6E8A-4147-A177-3AD203B41FA5}">
                      <a16:colId xmlns:a16="http://schemas.microsoft.com/office/drawing/2014/main" val="20010"/>
                    </a:ext>
                  </a:extLst>
                </a:gridCol>
                <a:gridCol w="252783">
                  <a:extLst>
                    <a:ext uri="{9D8B030D-6E8A-4147-A177-3AD203B41FA5}">
                      <a16:colId xmlns:a16="http://schemas.microsoft.com/office/drawing/2014/main" val="20011"/>
                    </a:ext>
                  </a:extLst>
                </a:gridCol>
                <a:gridCol w="253935">
                  <a:extLst>
                    <a:ext uri="{9D8B030D-6E8A-4147-A177-3AD203B41FA5}">
                      <a16:colId xmlns:a16="http://schemas.microsoft.com/office/drawing/2014/main" val="20012"/>
                    </a:ext>
                  </a:extLst>
                </a:gridCol>
                <a:gridCol w="252783">
                  <a:extLst>
                    <a:ext uri="{9D8B030D-6E8A-4147-A177-3AD203B41FA5}">
                      <a16:colId xmlns:a16="http://schemas.microsoft.com/office/drawing/2014/main" val="20013"/>
                    </a:ext>
                  </a:extLst>
                </a:gridCol>
                <a:gridCol w="252783">
                  <a:extLst>
                    <a:ext uri="{9D8B030D-6E8A-4147-A177-3AD203B41FA5}">
                      <a16:colId xmlns:a16="http://schemas.microsoft.com/office/drawing/2014/main" val="20014"/>
                    </a:ext>
                  </a:extLst>
                </a:gridCol>
                <a:gridCol w="253936">
                  <a:extLst>
                    <a:ext uri="{9D8B030D-6E8A-4147-A177-3AD203B41FA5}">
                      <a16:colId xmlns:a16="http://schemas.microsoft.com/office/drawing/2014/main" val="20015"/>
                    </a:ext>
                  </a:extLst>
                </a:gridCol>
                <a:gridCol w="252783">
                  <a:extLst>
                    <a:ext uri="{9D8B030D-6E8A-4147-A177-3AD203B41FA5}">
                      <a16:colId xmlns:a16="http://schemas.microsoft.com/office/drawing/2014/main" val="20016"/>
                    </a:ext>
                  </a:extLst>
                </a:gridCol>
                <a:gridCol w="252783">
                  <a:extLst>
                    <a:ext uri="{9D8B030D-6E8A-4147-A177-3AD203B41FA5}">
                      <a16:colId xmlns:a16="http://schemas.microsoft.com/office/drawing/2014/main" val="20017"/>
                    </a:ext>
                  </a:extLst>
                </a:gridCol>
                <a:gridCol w="253936">
                  <a:extLst>
                    <a:ext uri="{9D8B030D-6E8A-4147-A177-3AD203B41FA5}">
                      <a16:colId xmlns:a16="http://schemas.microsoft.com/office/drawing/2014/main" val="20018"/>
                    </a:ext>
                  </a:extLst>
                </a:gridCol>
                <a:gridCol w="252783">
                  <a:extLst>
                    <a:ext uri="{9D8B030D-6E8A-4147-A177-3AD203B41FA5}">
                      <a16:colId xmlns:a16="http://schemas.microsoft.com/office/drawing/2014/main" val="20019"/>
                    </a:ext>
                  </a:extLst>
                </a:gridCol>
                <a:gridCol w="252783">
                  <a:extLst>
                    <a:ext uri="{9D8B030D-6E8A-4147-A177-3AD203B41FA5}">
                      <a16:colId xmlns:a16="http://schemas.microsoft.com/office/drawing/2014/main" val="20020"/>
                    </a:ext>
                  </a:extLst>
                </a:gridCol>
                <a:gridCol w="253936">
                  <a:extLst>
                    <a:ext uri="{9D8B030D-6E8A-4147-A177-3AD203B41FA5}">
                      <a16:colId xmlns:a16="http://schemas.microsoft.com/office/drawing/2014/main" val="20021"/>
                    </a:ext>
                  </a:extLst>
                </a:gridCol>
                <a:gridCol w="252783">
                  <a:extLst>
                    <a:ext uri="{9D8B030D-6E8A-4147-A177-3AD203B41FA5}">
                      <a16:colId xmlns:a16="http://schemas.microsoft.com/office/drawing/2014/main" val="20022"/>
                    </a:ext>
                  </a:extLst>
                </a:gridCol>
                <a:gridCol w="252784">
                  <a:extLst>
                    <a:ext uri="{9D8B030D-6E8A-4147-A177-3AD203B41FA5}">
                      <a16:colId xmlns:a16="http://schemas.microsoft.com/office/drawing/2014/main" val="20023"/>
                    </a:ext>
                  </a:extLst>
                </a:gridCol>
                <a:gridCol w="253935">
                  <a:extLst>
                    <a:ext uri="{9D8B030D-6E8A-4147-A177-3AD203B41FA5}">
                      <a16:colId xmlns:a16="http://schemas.microsoft.com/office/drawing/2014/main" val="20024"/>
                    </a:ext>
                  </a:extLst>
                </a:gridCol>
                <a:gridCol w="252784">
                  <a:extLst>
                    <a:ext uri="{9D8B030D-6E8A-4147-A177-3AD203B41FA5}">
                      <a16:colId xmlns:a16="http://schemas.microsoft.com/office/drawing/2014/main" val="20025"/>
                    </a:ext>
                  </a:extLst>
                </a:gridCol>
                <a:gridCol w="252784">
                  <a:extLst>
                    <a:ext uri="{9D8B030D-6E8A-4147-A177-3AD203B41FA5}">
                      <a16:colId xmlns:a16="http://schemas.microsoft.com/office/drawing/2014/main" val="20026"/>
                    </a:ext>
                  </a:extLst>
                </a:gridCol>
                <a:gridCol w="254512">
                  <a:extLst>
                    <a:ext uri="{9D8B030D-6E8A-4147-A177-3AD203B41FA5}">
                      <a16:colId xmlns:a16="http://schemas.microsoft.com/office/drawing/2014/main" val="20027"/>
                    </a:ext>
                  </a:extLst>
                </a:gridCol>
                <a:gridCol w="252784">
                  <a:extLst>
                    <a:ext uri="{9D8B030D-6E8A-4147-A177-3AD203B41FA5}">
                      <a16:colId xmlns:a16="http://schemas.microsoft.com/office/drawing/2014/main" val="20028"/>
                    </a:ext>
                  </a:extLst>
                </a:gridCol>
                <a:gridCol w="252784">
                  <a:extLst>
                    <a:ext uri="{9D8B030D-6E8A-4147-A177-3AD203B41FA5}">
                      <a16:colId xmlns:a16="http://schemas.microsoft.com/office/drawing/2014/main" val="20029"/>
                    </a:ext>
                  </a:extLst>
                </a:gridCol>
                <a:gridCol w="253935">
                  <a:extLst>
                    <a:ext uri="{9D8B030D-6E8A-4147-A177-3AD203B41FA5}">
                      <a16:colId xmlns:a16="http://schemas.microsoft.com/office/drawing/2014/main" val="20030"/>
                    </a:ext>
                  </a:extLst>
                </a:gridCol>
                <a:gridCol w="252784">
                  <a:extLst>
                    <a:ext uri="{9D8B030D-6E8A-4147-A177-3AD203B41FA5}">
                      <a16:colId xmlns:a16="http://schemas.microsoft.com/office/drawing/2014/main" val="20031"/>
                    </a:ext>
                  </a:extLst>
                </a:gridCol>
                <a:gridCol w="597124">
                  <a:extLst>
                    <a:ext uri="{9D8B030D-6E8A-4147-A177-3AD203B41FA5}">
                      <a16:colId xmlns:a16="http://schemas.microsoft.com/office/drawing/2014/main" val="20032"/>
                    </a:ext>
                  </a:extLst>
                </a:gridCol>
              </a:tblGrid>
              <a:tr h="274665">
                <a:tc rowSpan="2">
                  <a:txBody>
                    <a:bodyPr/>
                    <a:lstStyle/>
                    <a:p>
                      <a:pPr>
                        <a:lnSpc>
                          <a:spcPct val="100000"/>
                        </a:lnSpc>
                        <a:spcBef>
                          <a:spcPts val="1050"/>
                        </a:spcBef>
                      </a:pPr>
                      <a:endParaRPr sz="900">
                        <a:latin typeface="Times New Roman"/>
                        <a:cs typeface="Times New Roman"/>
                      </a:endParaRPr>
                    </a:p>
                    <a:p>
                      <a:pPr marL="28575">
                        <a:lnSpc>
                          <a:spcPct val="100000"/>
                        </a:lnSpc>
                        <a:spcBef>
                          <a:spcPts val="5"/>
                        </a:spcBef>
                      </a:pPr>
                      <a:r>
                        <a:rPr sz="900" spc="-10" dirty="0">
                          <a:latin typeface="Calibri"/>
                          <a:cs typeface="Calibri"/>
                        </a:rPr>
                        <a:t>Month/Yr</a:t>
                      </a:r>
                      <a:endParaRPr sz="900">
                        <a:latin typeface="Calibri"/>
                        <a:cs typeface="Calibri"/>
                      </a:endParaRPr>
                    </a:p>
                  </a:txBody>
                  <a:tcPr marL="0" marR="0" marT="12092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1">
                  <a:txBody>
                    <a:bodyPr/>
                    <a:lstStyle/>
                    <a:p>
                      <a:pPr algn="ctr">
                        <a:lnSpc>
                          <a:spcPts val="1290"/>
                        </a:lnSpc>
                      </a:pPr>
                      <a:r>
                        <a:rPr sz="1000" b="1" spc="-25" dirty="0">
                          <a:latin typeface="Calibri"/>
                          <a:cs typeface="Calibri"/>
                        </a:rPr>
                        <a:t>Day</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a:txBody>
                    <a:bodyPr/>
                    <a:lstStyle/>
                    <a:p>
                      <a:pPr marL="67945" marR="84455">
                        <a:lnSpc>
                          <a:spcPct val="102000"/>
                        </a:lnSpc>
                        <a:spcBef>
                          <a:spcPts val="545"/>
                        </a:spcBef>
                      </a:pPr>
                      <a:r>
                        <a:rPr sz="900" dirty="0">
                          <a:latin typeface="Calibri"/>
                          <a:cs typeface="Calibri"/>
                        </a:rPr>
                        <a:t>Weight</a:t>
                      </a:r>
                      <a:r>
                        <a:rPr sz="900" spc="-45" dirty="0">
                          <a:latin typeface="Calibri"/>
                          <a:cs typeface="Calibri"/>
                        </a:rPr>
                        <a:t> </a:t>
                      </a:r>
                      <a:r>
                        <a:rPr sz="900" spc="-25" dirty="0">
                          <a:latin typeface="Calibri"/>
                          <a:cs typeface="Calibri"/>
                        </a:rPr>
                        <a:t>in</a:t>
                      </a:r>
                      <a:r>
                        <a:rPr sz="900" spc="500" dirty="0">
                          <a:latin typeface="Calibri"/>
                          <a:cs typeface="Calibri"/>
                        </a:rPr>
                        <a:t> </a:t>
                      </a:r>
                      <a:r>
                        <a:rPr sz="900" spc="-25" dirty="0">
                          <a:latin typeface="Calibri"/>
                          <a:cs typeface="Calibri"/>
                        </a:rPr>
                        <a:t>kg</a:t>
                      </a:r>
                      <a:endParaRPr sz="900">
                        <a:latin typeface="Calibri"/>
                        <a:cs typeface="Calibri"/>
                      </a:endParaRPr>
                    </a:p>
                  </a:txBody>
                  <a:tcPr marL="0" marR="0" marT="6276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62573">
                <a:tc vMerge="1">
                  <a:txBody>
                    <a:bodyPr/>
                    <a:lstStyle/>
                    <a:p>
                      <a:endParaRPr/>
                    </a:p>
                  </a:txBody>
                  <a:tcPr marL="0" marR="0" marT="133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95"/>
                        </a:lnSpc>
                      </a:pPr>
                      <a:r>
                        <a:rPr sz="900" spc="-50" dirty="0">
                          <a:latin typeface="Calibri"/>
                          <a:cs typeface="Calibri"/>
                        </a:rPr>
                        <a:t>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195"/>
                        </a:lnSpc>
                      </a:pPr>
                      <a:r>
                        <a:rPr sz="900" spc="-50" dirty="0">
                          <a:latin typeface="Calibri"/>
                          <a:cs typeface="Calibri"/>
                        </a:rPr>
                        <a:t>2</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95"/>
                        </a:lnSpc>
                      </a:pPr>
                      <a:r>
                        <a:rPr sz="900" spc="-50" dirty="0">
                          <a:latin typeface="Calibri"/>
                          <a:cs typeface="Calibri"/>
                        </a:rPr>
                        <a:t>3</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195"/>
                        </a:lnSpc>
                      </a:pPr>
                      <a:r>
                        <a:rPr sz="900" spc="-50" dirty="0">
                          <a:latin typeface="Calibri"/>
                          <a:cs typeface="Calibri"/>
                        </a:rPr>
                        <a:t>4</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95"/>
                        </a:lnSpc>
                      </a:pPr>
                      <a:r>
                        <a:rPr sz="900" spc="-50" dirty="0">
                          <a:latin typeface="Calibri"/>
                          <a:cs typeface="Calibri"/>
                        </a:rPr>
                        <a:t>5</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ts val="1195"/>
                        </a:lnSpc>
                      </a:pPr>
                      <a:r>
                        <a:rPr sz="900" spc="-50" dirty="0">
                          <a:latin typeface="Calibri"/>
                          <a:cs typeface="Calibri"/>
                        </a:rPr>
                        <a:t>6</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540" algn="ctr">
                        <a:lnSpc>
                          <a:spcPts val="1195"/>
                        </a:lnSpc>
                      </a:pPr>
                      <a:r>
                        <a:rPr sz="900" spc="-50" dirty="0">
                          <a:latin typeface="Calibri"/>
                          <a:cs typeface="Calibri"/>
                        </a:rPr>
                        <a:t>7</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95"/>
                        </a:lnSpc>
                      </a:pPr>
                      <a:r>
                        <a:rPr sz="900" spc="-50" dirty="0">
                          <a:latin typeface="Calibri"/>
                          <a:cs typeface="Calibri"/>
                        </a:rPr>
                        <a:t>8</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195"/>
                        </a:lnSpc>
                      </a:pPr>
                      <a:r>
                        <a:rPr sz="900" spc="-50" dirty="0">
                          <a:latin typeface="Calibri"/>
                          <a:cs typeface="Calibri"/>
                        </a:rPr>
                        <a:t>9</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10</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930">
                        <a:lnSpc>
                          <a:spcPts val="1195"/>
                        </a:lnSpc>
                      </a:pPr>
                      <a:r>
                        <a:rPr sz="900" spc="-25" dirty="0">
                          <a:latin typeface="Calibri"/>
                          <a:cs typeface="Calibri"/>
                        </a:rPr>
                        <a:t>11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5565">
                        <a:lnSpc>
                          <a:spcPts val="1195"/>
                        </a:lnSpc>
                      </a:pPr>
                      <a:r>
                        <a:rPr sz="900" spc="-25" dirty="0">
                          <a:latin typeface="Calibri"/>
                          <a:cs typeface="Calibri"/>
                        </a:rPr>
                        <a:t>12</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13</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14</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5565">
                        <a:lnSpc>
                          <a:spcPts val="1195"/>
                        </a:lnSpc>
                      </a:pPr>
                      <a:r>
                        <a:rPr sz="900" spc="-25" dirty="0">
                          <a:latin typeface="Calibri"/>
                          <a:cs typeface="Calibri"/>
                        </a:rPr>
                        <a:t>15</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16</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17</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5565">
                        <a:lnSpc>
                          <a:spcPts val="1195"/>
                        </a:lnSpc>
                      </a:pPr>
                      <a:r>
                        <a:rPr sz="900" spc="-25" dirty="0">
                          <a:latin typeface="Calibri"/>
                          <a:cs typeface="Calibri"/>
                        </a:rPr>
                        <a:t>18</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930">
                        <a:lnSpc>
                          <a:spcPts val="1195"/>
                        </a:lnSpc>
                      </a:pPr>
                      <a:r>
                        <a:rPr sz="900" spc="-25" dirty="0">
                          <a:latin typeface="Calibri"/>
                          <a:cs typeface="Calibri"/>
                        </a:rPr>
                        <a:t>19</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20</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0">
                        <a:lnSpc>
                          <a:spcPts val="1195"/>
                        </a:lnSpc>
                      </a:pPr>
                      <a:r>
                        <a:rPr sz="900" spc="-25" dirty="0">
                          <a:latin typeface="Calibri"/>
                          <a:cs typeface="Calibri"/>
                        </a:rPr>
                        <a:t>21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22</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23</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0">
                        <a:lnSpc>
                          <a:spcPts val="1195"/>
                        </a:lnSpc>
                      </a:pPr>
                      <a:r>
                        <a:rPr sz="900" spc="-25" dirty="0">
                          <a:latin typeface="Calibri"/>
                          <a:cs typeface="Calibri"/>
                        </a:rPr>
                        <a:t>24</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25</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26</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0">
                        <a:lnSpc>
                          <a:spcPts val="1195"/>
                        </a:lnSpc>
                      </a:pPr>
                      <a:r>
                        <a:rPr sz="900" spc="-25" dirty="0">
                          <a:latin typeface="Calibri"/>
                          <a:cs typeface="Calibri"/>
                        </a:rPr>
                        <a:t>27</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28</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29</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6200">
                        <a:lnSpc>
                          <a:spcPts val="1195"/>
                        </a:lnSpc>
                      </a:pPr>
                      <a:r>
                        <a:rPr sz="900" spc="-25" dirty="0">
                          <a:latin typeface="Calibri"/>
                          <a:cs typeface="Calibri"/>
                        </a:rPr>
                        <a:t>30</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74295">
                        <a:lnSpc>
                          <a:spcPts val="1195"/>
                        </a:lnSpc>
                      </a:pPr>
                      <a:r>
                        <a:rPr sz="900" spc="-25" dirty="0">
                          <a:latin typeface="Calibri"/>
                          <a:cs typeface="Calibri"/>
                        </a:rPr>
                        <a:t>31</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692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7178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7178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27351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bl>
          </a:graphicData>
        </a:graphic>
      </p:graphicFrame>
      <p:sp>
        <p:nvSpPr>
          <p:cNvPr id="3" name="object 3"/>
          <p:cNvSpPr txBox="1"/>
          <p:nvPr/>
        </p:nvSpPr>
        <p:spPr>
          <a:xfrm>
            <a:off x="4720386" y="6254036"/>
            <a:ext cx="4154531" cy="150638"/>
          </a:xfrm>
          <a:prstGeom prst="rect">
            <a:avLst/>
          </a:prstGeom>
        </p:spPr>
        <p:txBody>
          <a:bodyPr vert="horz" wrap="square" lIns="0" tIns="10941" rIns="0" bIns="0" rtlCol="0">
            <a:spAutoFit/>
          </a:bodyPr>
          <a:lstStyle/>
          <a:p>
            <a:pPr marL="11516">
              <a:spcBef>
                <a:spcPts val="86"/>
              </a:spcBef>
            </a:pPr>
            <a:r>
              <a:rPr sz="907" dirty="0">
                <a:latin typeface="Calibri"/>
                <a:cs typeface="Calibri"/>
              </a:rPr>
              <a:t>=</a:t>
            </a:r>
            <a:r>
              <a:rPr sz="907" spc="-23" dirty="0">
                <a:latin typeface="Calibri"/>
                <a:cs typeface="Calibri"/>
              </a:rPr>
              <a:t> </a:t>
            </a:r>
            <a:r>
              <a:rPr sz="907" dirty="0">
                <a:latin typeface="Calibri"/>
                <a:cs typeface="Calibri"/>
              </a:rPr>
              <a:t>drugs</a:t>
            </a:r>
            <a:r>
              <a:rPr sz="907" spc="-14" dirty="0">
                <a:latin typeface="Calibri"/>
                <a:cs typeface="Calibri"/>
              </a:rPr>
              <a:t> </a:t>
            </a:r>
            <a:r>
              <a:rPr sz="907" dirty="0">
                <a:latin typeface="Calibri"/>
                <a:cs typeface="Calibri"/>
              </a:rPr>
              <a:t>not</a:t>
            </a:r>
            <a:r>
              <a:rPr sz="907" spc="-14" dirty="0">
                <a:latin typeface="Calibri"/>
                <a:cs typeface="Calibri"/>
              </a:rPr>
              <a:t> </a:t>
            </a:r>
            <a:r>
              <a:rPr sz="907" dirty="0">
                <a:latin typeface="Calibri"/>
                <a:cs typeface="Calibri"/>
              </a:rPr>
              <a:t>taken;</a:t>
            </a:r>
            <a:r>
              <a:rPr sz="907" spc="-18" dirty="0">
                <a:latin typeface="Calibri"/>
                <a:cs typeface="Calibri"/>
              </a:rPr>
              <a:t> </a:t>
            </a:r>
            <a:r>
              <a:rPr sz="907" dirty="0">
                <a:latin typeface="Calibri"/>
                <a:cs typeface="Calibri"/>
              </a:rPr>
              <a:t>X</a:t>
            </a:r>
            <a:r>
              <a:rPr sz="907" spc="9" dirty="0">
                <a:latin typeface="Calibri"/>
                <a:cs typeface="Calibri"/>
              </a:rPr>
              <a:t> </a:t>
            </a:r>
            <a:r>
              <a:rPr sz="907" dirty="0">
                <a:latin typeface="Calibri"/>
                <a:cs typeface="Calibri"/>
              </a:rPr>
              <a:t>=</a:t>
            </a:r>
            <a:r>
              <a:rPr sz="907" spc="-18" dirty="0">
                <a:latin typeface="Calibri"/>
                <a:cs typeface="Calibri"/>
              </a:rPr>
              <a:t> </a:t>
            </a:r>
            <a:r>
              <a:rPr sz="907" dirty="0">
                <a:latin typeface="Calibri"/>
                <a:cs typeface="Calibri"/>
              </a:rPr>
              <a:t>initiation</a:t>
            </a:r>
            <a:r>
              <a:rPr sz="907" spc="-14" dirty="0">
                <a:latin typeface="Calibri"/>
                <a:cs typeface="Calibri"/>
              </a:rPr>
              <a:t> </a:t>
            </a:r>
            <a:r>
              <a:rPr sz="907" dirty="0">
                <a:latin typeface="Calibri"/>
                <a:cs typeface="Calibri"/>
              </a:rPr>
              <a:t>of</a:t>
            </a:r>
            <a:r>
              <a:rPr sz="907" spc="-23" dirty="0">
                <a:latin typeface="Calibri"/>
                <a:cs typeface="Calibri"/>
              </a:rPr>
              <a:t> </a:t>
            </a:r>
            <a:r>
              <a:rPr sz="907" dirty="0">
                <a:latin typeface="Calibri"/>
                <a:cs typeface="Calibri"/>
              </a:rPr>
              <a:t>new</a:t>
            </a:r>
            <a:r>
              <a:rPr sz="907" spc="-18" dirty="0">
                <a:latin typeface="Calibri"/>
                <a:cs typeface="Calibri"/>
              </a:rPr>
              <a:t> </a:t>
            </a:r>
            <a:r>
              <a:rPr sz="907" dirty="0">
                <a:latin typeface="Calibri"/>
                <a:cs typeface="Calibri"/>
              </a:rPr>
              <a:t>box;</a:t>
            </a:r>
            <a:r>
              <a:rPr sz="907" spc="-23" dirty="0">
                <a:latin typeface="Calibri"/>
                <a:cs typeface="Calibri"/>
              </a:rPr>
              <a:t> </a:t>
            </a:r>
            <a:r>
              <a:rPr sz="907" dirty="0">
                <a:latin typeface="Calibri"/>
                <a:cs typeface="Calibri"/>
              </a:rPr>
              <a:t>Recording</a:t>
            </a:r>
            <a:r>
              <a:rPr sz="907" spc="-18" dirty="0">
                <a:latin typeface="Calibri"/>
                <a:cs typeface="Calibri"/>
              </a:rPr>
              <a:t> </a:t>
            </a:r>
            <a:r>
              <a:rPr sz="907" dirty="0">
                <a:latin typeface="Calibri"/>
                <a:cs typeface="Calibri"/>
              </a:rPr>
              <a:t>of</a:t>
            </a:r>
            <a:r>
              <a:rPr sz="907" spc="-23" dirty="0">
                <a:latin typeface="Calibri"/>
                <a:cs typeface="Calibri"/>
              </a:rPr>
              <a:t> </a:t>
            </a:r>
            <a:r>
              <a:rPr sz="907" dirty="0">
                <a:latin typeface="Calibri"/>
                <a:cs typeface="Calibri"/>
              </a:rPr>
              <a:t>CP</a:t>
            </a:r>
            <a:r>
              <a:rPr sz="907" spc="-14" dirty="0">
                <a:latin typeface="Calibri"/>
                <a:cs typeface="Calibri"/>
              </a:rPr>
              <a:t> </a:t>
            </a:r>
            <a:r>
              <a:rPr sz="907" dirty="0">
                <a:latin typeface="Calibri"/>
                <a:cs typeface="Calibri"/>
              </a:rPr>
              <a:t>should</a:t>
            </a:r>
            <a:r>
              <a:rPr sz="907" spc="-14" dirty="0">
                <a:latin typeface="Calibri"/>
                <a:cs typeface="Calibri"/>
              </a:rPr>
              <a:t> </a:t>
            </a:r>
            <a:r>
              <a:rPr sz="907" dirty="0">
                <a:latin typeface="Calibri"/>
                <a:cs typeface="Calibri"/>
              </a:rPr>
              <a:t>start</a:t>
            </a:r>
            <a:r>
              <a:rPr sz="907" spc="-14" dirty="0">
                <a:latin typeface="Calibri"/>
                <a:cs typeface="Calibri"/>
              </a:rPr>
              <a:t> </a:t>
            </a:r>
            <a:r>
              <a:rPr sz="907" dirty="0">
                <a:latin typeface="Calibri"/>
                <a:cs typeface="Calibri"/>
              </a:rPr>
              <a:t>from</a:t>
            </a:r>
            <a:r>
              <a:rPr sz="907" spc="-18" dirty="0">
                <a:latin typeface="Calibri"/>
                <a:cs typeface="Calibri"/>
              </a:rPr>
              <a:t> </a:t>
            </a:r>
            <a:r>
              <a:rPr sz="907" dirty="0">
                <a:latin typeface="Calibri"/>
                <a:cs typeface="Calibri"/>
              </a:rPr>
              <a:t>fresh</a:t>
            </a:r>
            <a:r>
              <a:rPr sz="907" spc="-14" dirty="0">
                <a:latin typeface="Calibri"/>
                <a:cs typeface="Calibri"/>
              </a:rPr>
              <a:t> </a:t>
            </a:r>
            <a:r>
              <a:rPr sz="907" spc="-9" dirty="0">
                <a:latin typeface="Calibri"/>
                <a:cs typeface="Calibri"/>
              </a:rPr>
              <a:t>line.</a:t>
            </a:r>
            <a:endParaRPr sz="907">
              <a:latin typeface="Calibri"/>
              <a:cs typeface="Calibri"/>
            </a:endParaRPr>
          </a:p>
        </p:txBody>
      </p:sp>
      <p:pic>
        <p:nvPicPr>
          <p:cNvPr id="4" name="object 4"/>
          <p:cNvPicPr/>
          <p:nvPr/>
        </p:nvPicPr>
        <p:blipFill>
          <a:blip r:embed="rId2" cstate="print"/>
          <a:stretch>
            <a:fillRect/>
          </a:stretch>
        </p:blipFill>
        <p:spPr>
          <a:xfrm>
            <a:off x="3538501" y="6260496"/>
            <a:ext cx="174472" cy="174473"/>
          </a:xfrm>
          <a:prstGeom prst="rect">
            <a:avLst/>
          </a:prstGeom>
        </p:spPr>
      </p:pic>
      <p:sp>
        <p:nvSpPr>
          <p:cNvPr id="5" name="object 5"/>
          <p:cNvSpPr txBox="1"/>
          <p:nvPr/>
        </p:nvSpPr>
        <p:spPr>
          <a:xfrm>
            <a:off x="1539201" y="6241598"/>
            <a:ext cx="2991954" cy="165132"/>
          </a:xfrm>
          <a:prstGeom prst="rect">
            <a:avLst/>
          </a:prstGeom>
        </p:spPr>
        <p:txBody>
          <a:bodyPr vert="horz" wrap="square" lIns="0" tIns="11516" rIns="0" bIns="0" rtlCol="0">
            <a:spAutoFit/>
          </a:bodyPr>
          <a:lstStyle/>
          <a:p>
            <a:pPr marL="34549">
              <a:spcBef>
                <a:spcPts val="91"/>
              </a:spcBef>
            </a:pPr>
            <a:r>
              <a:rPr sz="907" dirty="0">
                <a:latin typeface="Calibri"/>
                <a:cs typeface="Calibri"/>
              </a:rPr>
              <a:t>Mark</a:t>
            </a:r>
            <a:r>
              <a:rPr sz="907" spc="-9" dirty="0">
                <a:latin typeface="Calibri"/>
                <a:cs typeface="Calibri"/>
              </a:rPr>
              <a:t> </a:t>
            </a:r>
            <a:r>
              <a:rPr sz="907" dirty="0">
                <a:latin typeface="Calibri"/>
                <a:cs typeface="Calibri"/>
              </a:rPr>
              <a:t>in</a:t>
            </a:r>
            <a:r>
              <a:rPr sz="907" spc="-5" dirty="0">
                <a:latin typeface="Calibri"/>
                <a:cs typeface="Calibri"/>
              </a:rPr>
              <a:t> </a:t>
            </a:r>
            <a:r>
              <a:rPr sz="907" dirty="0">
                <a:latin typeface="Calibri"/>
                <a:cs typeface="Calibri"/>
              </a:rPr>
              <a:t>the</a:t>
            </a:r>
            <a:r>
              <a:rPr sz="907" spc="-9" dirty="0">
                <a:latin typeface="Calibri"/>
                <a:cs typeface="Calibri"/>
              </a:rPr>
              <a:t> </a:t>
            </a:r>
            <a:r>
              <a:rPr sz="907" dirty="0">
                <a:latin typeface="Calibri"/>
                <a:cs typeface="Calibri"/>
              </a:rPr>
              <a:t>boxes:</a:t>
            </a:r>
            <a:r>
              <a:rPr sz="907" spc="404" dirty="0">
                <a:latin typeface="Calibri"/>
                <a:cs typeface="Calibri"/>
              </a:rPr>
              <a:t> </a:t>
            </a:r>
            <a:r>
              <a:rPr sz="907" dirty="0">
                <a:latin typeface="Arial MT"/>
                <a:cs typeface="Arial MT"/>
              </a:rPr>
              <a:t>🗸</a:t>
            </a:r>
            <a:r>
              <a:rPr sz="907" dirty="0">
                <a:latin typeface="Calibri"/>
                <a:cs typeface="Calibri"/>
              </a:rPr>
              <a:t>=</a:t>
            </a:r>
            <a:r>
              <a:rPr sz="907" spc="-9" dirty="0">
                <a:latin typeface="Calibri"/>
                <a:cs typeface="Calibri"/>
              </a:rPr>
              <a:t> </a:t>
            </a:r>
            <a:r>
              <a:rPr sz="907" dirty="0">
                <a:latin typeface="Calibri"/>
                <a:cs typeface="Calibri"/>
              </a:rPr>
              <a:t>directly</a:t>
            </a:r>
            <a:r>
              <a:rPr sz="907" spc="-5" dirty="0">
                <a:latin typeface="Calibri"/>
                <a:cs typeface="Calibri"/>
              </a:rPr>
              <a:t> </a:t>
            </a:r>
            <a:r>
              <a:rPr sz="907" dirty="0">
                <a:latin typeface="Calibri"/>
                <a:cs typeface="Calibri"/>
              </a:rPr>
              <a:t>observed;</a:t>
            </a:r>
            <a:r>
              <a:rPr sz="907" spc="77" dirty="0">
                <a:latin typeface="Calibri"/>
                <a:cs typeface="Calibri"/>
              </a:rPr>
              <a:t> </a:t>
            </a:r>
            <a:r>
              <a:rPr sz="1496" b="1" baseline="-10101" dirty="0">
                <a:latin typeface="Arial"/>
                <a:cs typeface="Arial"/>
              </a:rPr>
              <a:t>🗸</a:t>
            </a:r>
            <a:r>
              <a:rPr sz="1496" b="1" spc="442" baseline="-10101" dirty="0">
                <a:latin typeface="Arial"/>
                <a:cs typeface="Arial"/>
              </a:rPr>
              <a:t> </a:t>
            </a:r>
            <a:r>
              <a:rPr sz="907" dirty="0">
                <a:latin typeface="Calibri"/>
                <a:cs typeface="Calibri"/>
              </a:rPr>
              <a:t>=</a:t>
            </a:r>
            <a:r>
              <a:rPr sz="907" spc="-9" dirty="0">
                <a:latin typeface="Calibri"/>
                <a:cs typeface="Calibri"/>
              </a:rPr>
              <a:t> Unsupervised;</a:t>
            </a:r>
            <a:endParaRPr sz="907">
              <a:latin typeface="Calibri"/>
              <a:cs typeface="Calibri"/>
            </a:endParaRPr>
          </a:p>
        </p:txBody>
      </p:sp>
      <p:pic>
        <p:nvPicPr>
          <p:cNvPr id="6" name="object 6"/>
          <p:cNvPicPr/>
          <p:nvPr/>
        </p:nvPicPr>
        <p:blipFill>
          <a:blip r:embed="rId3" cstate="print"/>
          <a:stretch>
            <a:fillRect/>
          </a:stretch>
        </p:blipFill>
        <p:spPr>
          <a:xfrm>
            <a:off x="4539850" y="6248404"/>
            <a:ext cx="174472" cy="174472"/>
          </a:xfrm>
          <a:prstGeom prst="rect">
            <a:avLst/>
          </a:prstGeom>
        </p:spPr>
      </p:pic>
      <p:sp>
        <p:nvSpPr>
          <p:cNvPr id="7" name="object 7"/>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163</a:t>
            </a:fld>
            <a:endParaRPr spc="-23"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508798" y="255663"/>
          <a:ext cx="4702708" cy="6511128"/>
        </p:xfrm>
        <a:graphic>
          <a:graphicData uri="http://schemas.openxmlformats.org/drawingml/2006/table">
            <a:tbl>
              <a:tblPr firstRow="1" bandRow="1">
                <a:tableStyleId>{2D5ABB26-0587-4C30-8999-92F81FD0307C}</a:tableStyleId>
              </a:tblPr>
              <a:tblGrid>
                <a:gridCol w="602306">
                  <a:extLst>
                    <a:ext uri="{9D8B030D-6E8A-4147-A177-3AD203B41FA5}">
                      <a16:colId xmlns:a16="http://schemas.microsoft.com/office/drawing/2014/main" val="20000"/>
                    </a:ext>
                  </a:extLst>
                </a:gridCol>
                <a:gridCol w="947222">
                  <a:extLst>
                    <a:ext uri="{9D8B030D-6E8A-4147-A177-3AD203B41FA5}">
                      <a16:colId xmlns:a16="http://schemas.microsoft.com/office/drawing/2014/main" val="20001"/>
                    </a:ext>
                  </a:extLst>
                </a:gridCol>
                <a:gridCol w="374858">
                  <a:extLst>
                    <a:ext uri="{9D8B030D-6E8A-4147-A177-3AD203B41FA5}">
                      <a16:colId xmlns:a16="http://schemas.microsoft.com/office/drawing/2014/main" val="20002"/>
                    </a:ext>
                  </a:extLst>
                </a:gridCol>
                <a:gridCol w="275816">
                  <a:extLst>
                    <a:ext uri="{9D8B030D-6E8A-4147-A177-3AD203B41FA5}">
                      <a16:colId xmlns:a16="http://schemas.microsoft.com/office/drawing/2014/main" val="20003"/>
                    </a:ext>
                  </a:extLst>
                </a:gridCol>
                <a:gridCol w="327065">
                  <a:extLst>
                    <a:ext uri="{9D8B030D-6E8A-4147-A177-3AD203B41FA5}">
                      <a16:colId xmlns:a16="http://schemas.microsoft.com/office/drawing/2014/main" val="20004"/>
                    </a:ext>
                  </a:extLst>
                </a:gridCol>
                <a:gridCol w="538965">
                  <a:extLst>
                    <a:ext uri="{9D8B030D-6E8A-4147-A177-3AD203B41FA5}">
                      <a16:colId xmlns:a16="http://schemas.microsoft.com/office/drawing/2014/main" val="20005"/>
                    </a:ext>
                  </a:extLst>
                </a:gridCol>
                <a:gridCol w="236086">
                  <a:extLst>
                    <a:ext uri="{9D8B030D-6E8A-4147-A177-3AD203B41FA5}">
                      <a16:colId xmlns:a16="http://schemas.microsoft.com/office/drawing/2014/main" val="20006"/>
                    </a:ext>
                  </a:extLst>
                </a:gridCol>
                <a:gridCol w="1328989">
                  <a:extLst>
                    <a:ext uri="{9D8B030D-6E8A-4147-A177-3AD203B41FA5}">
                      <a16:colId xmlns:a16="http://schemas.microsoft.com/office/drawing/2014/main" val="20007"/>
                    </a:ext>
                  </a:extLst>
                </a:gridCol>
                <a:gridCol w="71401">
                  <a:extLst>
                    <a:ext uri="{9D8B030D-6E8A-4147-A177-3AD203B41FA5}">
                      <a16:colId xmlns:a16="http://schemas.microsoft.com/office/drawing/2014/main" val="20008"/>
                    </a:ext>
                  </a:extLst>
                </a:gridCol>
              </a:tblGrid>
              <a:tr h="684073">
                <a:tc>
                  <a:txBody>
                    <a:bodyPr/>
                    <a:lstStyle/>
                    <a:p>
                      <a:pPr marL="107950" marR="101600" indent="30480" algn="just">
                        <a:lnSpc>
                          <a:spcPct val="102000"/>
                        </a:lnSpc>
                        <a:spcBef>
                          <a:spcPts val="570"/>
                        </a:spcBef>
                      </a:pPr>
                      <a:r>
                        <a:rPr sz="900" b="1" dirty="0">
                          <a:latin typeface="Calibri"/>
                          <a:cs typeface="Calibri"/>
                        </a:rPr>
                        <a:t>Date</a:t>
                      </a:r>
                      <a:r>
                        <a:rPr sz="900" b="1" spc="-15" dirty="0">
                          <a:latin typeface="Calibri"/>
                          <a:cs typeface="Calibri"/>
                        </a:rPr>
                        <a:t> </a:t>
                      </a:r>
                      <a:r>
                        <a:rPr sz="900" b="1" spc="-25" dirty="0">
                          <a:latin typeface="Calibri"/>
                          <a:cs typeface="Calibri"/>
                        </a:rPr>
                        <a:t>of</a:t>
                      </a:r>
                      <a:r>
                        <a:rPr sz="900" b="1" spc="-10" dirty="0">
                          <a:latin typeface="Calibri"/>
                          <a:cs typeface="Calibri"/>
                        </a:rPr>
                        <a:t> retrieval action</a:t>
                      </a:r>
                      <a:endParaRPr sz="900">
                        <a:latin typeface="Calibri"/>
                        <a:cs typeface="Calibri"/>
                      </a:endParaRPr>
                    </a:p>
                  </a:txBody>
                  <a:tcPr marL="0" marR="0" marT="6564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670"/>
                        </a:spcBef>
                      </a:pPr>
                      <a:endParaRPr sz="900">
                        <a:latin typeface="Times New Roman"/>
                        <a:cs typeface="Times New Roman"/>
                      </a:endParaRPr>
                    </a:p>
                    <a:p>
                      <a:pPr marL="266700">
                        <a:lnSpc>
                          <a:spcPct val="100000"/>
                        </a:lnSpc>
                      </a:pPr>
                      <a:r>
                        <a:rPr sz="900" b="1" dirty="0">
                          <a:latin typeface="Calibri"/>
                          <a:cs typeface="Calibri"/>
                        </a:rPr>
                        <a:t>By</a:t>
                      </a:r>
                      <a:r>
                        <a:rPr sz="900" b="1" spc="-20" dirty="0">
                          <a:latin typeface="Calibri"/>
                          <a:cs typeface="Calibri"/>
                        </a:rPr>
                        <a:t> whom</a:t>
                      </a:r>
                      <a:endParaRPr sz="900">
                        <a:latin typeface="Calibri"/>
                        <a:cs typeface="Calibri"/>
                      </a:endParaRPr>
                    </a:p>
                  </a:txBody>
                  <a:tcPr marL="0" marR="0" marT="771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87630" marR="97155" indent="19685" algn="just">
                        <a:lnSpc>
                          <a:spcPts val="1220"/>
                        </a:lnSpc>
                        <a:spcBef>
                          <a:spcPts val="5"/>
                        </a:spcBef>
                      </a:pPr>
                      <a:r>
                        <a:rPr sz="900" b="1" dirty="0">
                          <a:latin typeface="Calibri"/>
                          <a:cs typeface="Calibri"/>
                        </a:rPr>
                        <a:t>Who</a:t>
                      </a:r>
                      <a:r>
                        <a:rPr sz="900" b="1" spc="-15" dirty="0">
                          <a:latin typeface="Calibri"/>
                          <a:cs typeface="Calibri"/>
                        </a:rPr>
                        <a:t> </a:t>
                      </a:r>
                      <a:r>
                        <a:rPr sz="900" b="1" spc="-25" dirty="0">
                          <a:latin typeface="Calibri"/>
                          <a:cs typeface="Calibri"/>
                        </a:rPr>
                        <a:t>was</a:t>
                      </a:r>
                      <a:r>
                        <a:rPr sz="900" b="1" spc="-10" dirty="0">
                          <a:latin typeface="Calibri"/>
                          <a:cs typeface="Calibri"/>
                        </a:rPr>
                        <a:t> contacted (patient/</a:t>
                      </a:r>
                      <a:endParaRPr sz="900">
                        <a:latin typeface="Calibri"/>
                        <a:cs typeface="Calibri"/>
                      </a:endParaRPr>
                    </a:p>
                    <a:p>
                      <a:pPr marL="130175">
                        <a:lnSpc>
                          <a:spcPts val="1190"/>
                        </a:lnSpc>
                      </a:pPr>
                      <a:r>
                        <a:rPr sz="900" b="1" spc="-10" dirty="0">
                          <a:latin typeface="Calibri"/>
                          <a:cs typeface="Calibri"/>
                        </a:rPr>
                        <a:t>relative)</a:t>
                      </a:r>
                      <a:endParaRPr sz="900">
                        <a:latin typeface="Calibri"/>
                        <a:cs typeface="Calibri"/>
                      </a:endParaRPr>
                    </a:p>
                  </a:txBody>
                  <a:tcPr marL="0" marR="0" marT="5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spcBef>
                          <a:spcPts val="30"/>
                        </a:spcBef>
                      </a:pPr>
                      <a:endParaRPr sz="900">
                        <a:latin typeface="Times New Roman"/>
                        <a:cs typeface="Times New Roman"/>
                      </a:endParaRPr>
                    </a:p>
                    <a:p>
                      <a:pPr marL="458470" marR="118745" indent="-332740">
                        <a:lnSpc>
                          <a:spcPct val="102000"/>
                        </a:lnSpc>
                        <a:spcBef>
                          <a:spcPts val="5"/>
                        </a:spcBef>
                      </a:pPr>
                      <a:r>
                        <a:rPr sz="900" b="1" dirty="0">
                          <a:latin typeface="Calibri"/>
                          <a:cs typeface="Calibri"/>
                        </a:rPr>
                        <a:t>Reason</a:t>
                      </a:r>
                      <a:r>
                        <a:rPr sz="900" b="1" spc="-10" dirty="0">
                          <a:latin typeface="Calibri"/>
                          <a:cs typeface="Calibri"/>
                        </a:rPr>
                        <a:t> </a:t>
                      </a:r>
                      <a:r>
                        <a:rPr sz="900" b="1" dirty="0">
                          <a:latin typeface="Calibri"/>
                          <a:cs typeface="Calibri"/>
                        </a:rPr>
                        <a:t>for</a:t>
                      </a:r>
                      <a:r>
                        <a:rPr sz="900" b="1" spc="-10" dirty="0">
                          <a:latin typeface="Calibri"/>
                          <a:cs typeface="Calibri"/>
                        </a:rPr>
                        <a:t> missed doses</a:t>
                      </a:r>
                      <a:endParaRPr sz="900">
                        <a:latin typeface="Calibri"/>
                        <a:cs typeface="Calibri"/>
                      </a:endParaRPr>
                    </a:p>
                  </a:txBody>
                  <a:tcPr marL="0" marR="0" marT="34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spcBef>
                          <a:spcPts val="30"/>
                        </a:spcBef>
                      </a:pPr>
                      <a:endParaRPr sz="900">
                        <a:latin typeface="Times New Roman"/>
                        <a:cs typeface="Times New Roman"/>
                      </a:endParaRPr>
                    </a:p>
                    <a:p>
                      <a:pPr marL="609600" marR="215265" indent="-386080">
                        <a:lnSpc>
                          <a:spcPct val="102000"/>
                        </a:lnSpc>
                        <a:spcBef>
                          <a:spcPts val="5"/>
                        </a:spcBef>
                      </a:pPr>
                      <a:r>
                        <a:rPr sz="900" b="1" dirty="0">
                          <a:latin typeface="Calibri"/>
                          <a:cs typeface="Calibri"/>
                        </a:rPr>
                        <a:t>Outcome</a:t>
                      </a:r>
                      <a:r>
                        <a:rPr sz="900" b="1" spc="-20" dirty="0">
                          <a:latin typeface="Calibri"/>
                          <a:cs typeface="Calibri"/>
                        </a:rPr>
                        <a:t> </a:t>
                      </a:r>
                      <a:r>
                        <a:rPr sz="900" b="1" dirty="0">
                          <a:latin typeface="Calibri"/>
                          <a:cs typeface="Calibri"/>
                        </a:rPr>
                        <a:t>of</a:t>
                      </a:r>
                      <a:r>
                        <a:rPr sz="900" b="1" spc="-25" dirty="0">
                          <a:latin typeface="Calibri"/>
                          <a:cs typeface="Calibri"/>
                        </a:rPr>
                        <a:t> </a:t>
                      </a:r>
                      <a:r>
                        <a:rPr sz="900" b="1" spc="-10" dirty="0">
                          <a:latin typeface="Calibri"/>
                          <a:cs typeface="Calibri"/>
                        </a:rPr>
                        <a:t>retrieval action</a:t>
                      </a:r>
                      <a:endParaRPr sz="900">
                        <a:latin typeface="Calibri"/>
                        <a:cs typeface="Calibri"/>
                      </a:endParaRPr>
                    </a:p>
                  </a:txBody>
                  <a:tcPr marL="0" marR="0" marT="345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26084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26084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26084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262573">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r h="261422">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5"/>
                  </a:ext>
                </a:extLst>
              </a:tr>
              <a:tr h="26372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6"/>
                  </a:ext>
                </a:extLst>
              </a:tr>
              <a:tr h="27754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7"/>
                  </a:ext>
                </a:extLst>
              </a:tr>
              <a:tr h="301153">
                <a:tc gridSpan="8">
                  <a:txBody>
                    <a:bodyPr/>
                    <a:lstStyle/>
                    <a:p>
                      <a:pPr algn="ctr">
                        <a:lnSpc>
                          <a:spcPct val="100000"/>
                        </a:lnSpc>
                        <a:spcBef>
                          <a:spcPts val="725"/>
                        </a:spcBef>
                      </a:pPr>
                      <a:r>
                        <a:rPr sz="900" b="1" dirty="0">
                          <a:latin typeface="Calibri"/>
                          <a:cs typeface="Calibri"/>
                        </a:rPr>
                        <a:t>Date</a:t>
                      </a:r>
                      <a:r>
                        <a:rPr sz="900" b="1" spc="-20" dirty="0">
                          <a:latin typeface="Calibri"/>
                          <a:cs typeface="Calibri"/>
                        </a:rPr>
                        <a:t> </a:t>
                      </a:r>
                      <a:r>
                        <a:rPr sz="900" b="1" dirty="0">
                          <a:latin typeface="Calibri"/>
                          <a:cs typeface="Calibri"/>
                        </a:rPr>
                        <a:t>of</a:t>
                      </a:r>
                      <a:r>
                        <a:rPr sz="900" b="1" spc="-20" dirty="0">
                          <a:latin typeface="Calibri"/>
                          <a:cs typeface="Calibri"/>
                        </a:rPr>
                        <a:t> </a:t>
                      </a:r>
                      <a:r>
                        <a:rPr sz="900" b="1" dirty="0">
                          <a:latin typeface="Calibri"/>
                          <a:cs typeface="Calibri"/>
                        </a:rPr>
                        <a:t>clinical</a:t>
                      </a:r>
                      <a:r>
                        <a:rPr sz="900" b="1" spc="-20" dirty="0">
                          <a:latin typeface="Calibri"/>
                          <a:cs typeface="Calibri"/>
                        </a:rPr>
                        <a:t> </a:t>
                      </a:r>
                      <a:r>
                        <a:rPr sz="900" b="1" dirty="0">
                          <a:latin typeface="Calibri"/>
                          <a:cs typeface="Calibri"/>
                        </a:rPr>
                        <a:t>follow</a:t>
                      </a:r>
                      <a:r>
                        <a:rPr sz="900" b="1" spc="-20" dirty="0">
                          <a:latin typeface="Calibri"/>
                          <a:cs typeface="Calibri"/>
                        </a:rPr>
                        <a:t> </a:t>
                      </a:r>
                      <a:r>
                        <a:rPr sz="900" b="1" dirty="0">
                          <a:latin typeface="Calibri"/>
                          <a:cs typeface="Calibri"/>
                        </a:rPr>
                        <a:t>up</a:t>
                      </a:r>
                      <a:r>
                        <a:rPr sz="900" b="1" spc="-20" dirty="0">
                          <a:latin typeface="Calibri"/>
                          <a:cs typeface="Calibri"/>
                        </a:rPr>
                        <a:t> </a:t>
                      </a:r>
                      <a:r>
                        <a:rPr sz="900" b="1" spc="-10" dirty="0">
                          <a:latin typeface="Calibri"/>
                          <a:cs typeface="Calibri"/>
                        </a:rPr>
                        <a:t>visits</a:t>
                      </a:r>
                      <a:endParaRPr sz="900">
                        <a:latin typeface="Calibri"/>
                        <a:cs typeface="Calibri"/>
                      </a:endParaRPr>
                    </a:p>
                  </a:txBody>
                  <a:tcPr marL="0" marR="0" marT="8349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T w="6350">
                      <a:solidFill>
                        <a:srgbClr val="000000"/>
                      </a:solidFill>
                      <a:prstDash val="solid"/>
                    </a:lnT>
                  </a:tcPr>
                </a:tc>
                <a:extLst>
                  <a:ext uri="{0D108BD9-81ED-4DB2-BD59-A6C34878D82A}">
                    <a16:rowId xmlns:a16="http://schemas.microsoft.com/office/drawing/2014/main" val="10008"/>
                  </a:ext>
                </a:extLst>
              </a:tr>
              <a:tr h="284454">
                <a:tc gridSpan="2">
                  <a:txBody>
                    <a:bodyPr/>
                    <a:lstStyle/>
                    <a:p>
                      <a:pPr marL="67945">
                        <a:lnSpc>
                          <a:spcPct val="100000"/>
                        </a:lnSpc>
                        <a:spcBef>
                          <a:spcPts val="580"/>
                        </a:spcBef>
                        <a:tabLst>
                          <a:tab pos="1510665" algn="l"/>
                        </a:tabLst>
                      </a:pPr>
                      <a:r>
                        <a:rPr sz="900" b="1" dirty="0">
                          <a:latin typeface="Calibri"/>
                          <a:cs typeface="Calibri"/>
                        </a:rPr>
                        <a:t>1</a:t>
                      </a:r>
                      <a:r>
                        <a:rPr sz="900" b="1" baseline="29914" dirty="0">
                          <a:latin typeface="Calibri"/>
                          <a:cs typeface="Calibri"/>
                        </a:rPr>
                        <a:t>st</a:t>
                      </a:r>
                      <a:r>
                        <a:rPr sz="900" b="1" spc="97"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4">
                  <a:txBody>
                    <a:bodyPr/>
                    <a:lstStyle/>
                    <a:p>
                      <a:pPr marL="85725">
                        <a:lnSpc>
                          <a:spcPct val="100000"/>
                        </a:lnSpc>
                        <a:spcBef>
                          <a:spcPts val="580"/>
                        </a:spcBef>
                        <a:tabLst>
                          <a:tab pos="1540510" algn="l"/>
                        </a:tabLst>
                      </a:pPr>
                      <a:r>
                        <a:rPr sz="900" b="1" dirty="0">
                          <a:latin typeface="Calibri"/>
                          <a:cs typeface="Calibri"/>
                        </a:rPr>
                        <a:t>6</a:t>
                      </a:r>
                      <a:r>
                        <a:rPr sz="900" b="1" baseline="29914" dirty="0">
                          <a:latin typeface="Calibri"/>
                          <a:cs typeface="Calibri"/>
                        </a:rPr>
                        <a:t>th</a:t>
                      </a:r>
                      <a:r>
                        <a:rPr sz="900" b="1" spc="82"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7945">
                        <a:lnSpc>
                          <a:spcPct val="100000"/>
                        </a:lnSpc>
                        <a:spcBef>
                          <a:spcPts val="580"/>
                        </a:spcBef>
                        <a:tabLst>
                          <a:tab pos="1586865" algn="l"/>
                        </a:tabLst>
                      </a:pPr>
                      <a:r>
                        <a:rPr sz="900" b="1" dirty="0">
                          <a:latin typeface="Calibri"/>
                          <a:cs typeface="Calibri"/>
                        </a:rPr>
                        <a:t>11</a:t>
                      </a:r>
                      <a:r>
                        <a:rPr sz="900" b="1" baseline="29914" dirty="0">
                          <a:latin typeface="Calibri"/>
                          <a:cs typeface="Calibri"/>
                        </a:rPr>
                        <a:t>th</a:t>
                      </a:r>
                      <a:r>
                        <a:rPr sz="900" b="1" spc="60"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09"/>
                  </a:ext>
                </a:extLst>
              </a:tr>
              <a:tr h="284454">
                <a:tc gridSpan="2">
                  <a:txBody>
                    <a:bodyPr/>
                    <a:lstStyle/>
                    <a:p>
                      <a:pPr marL="67945">
                        <a:lnSpc>
                          <a:spcPct val="100000"/>
                        </a:lnSpc>
                        <a:spcBef>
                          <a:spcPts val="580"/>
                        </a:spcBef>
                        <a:tabLst>
                          <a:tab pos="1567180" algn="l"/>
                        </a:tabLst>
                      </a:pPr>
                      <a:r>
                        <a:rPr sz="900" b="1" dirty="0">
                          <a:latin typeface="Calibri"/>
                          <a:cs typeface="Calibri"/>
                        </a:rPr>
                        <a:t>2</a:t>
                      </a:r>
                      <a:r>
                        <a:rPr sz="900" b="1" baseline="29914" dirty="0">
                          <a:latin typeface="Calibri"/>
                          <a:cs typeface="Calibri"/>
                        </a:rPr>
                        <a:t>nd</a:t>
                      </a:r>
                      <a:r>
                        <a:rPr sz="900" b="1" spc="120" baseline="29914" dirty="0">
                          <a:latin typeface="Calibri"/>
                          <a:cs typeface="Calibri"/>
                        </a:rPr>
                        <a:t> </a:t>
                      </a:r>
                      <a:r>
                        <a:rPr sz="900" b="1" dirty="0">
                          <a:latin typeface="Calibri"/>
                          <a:cs typeface="Calibri"/>
                        </a:rPr>
                        <a:t>visit: </a:t>
                      </a:r>
                      <a:r>
                        <a:rPr sz="900" b="1" u="sng" dirty="0">
                          <a:uFill>
                            <a:solidFill>
                              <a:srgbClr val="000000"/>
                            </a:solidFill>
                          </a:uFill>
                          <a:latin typeface="Calibri"/>
                          <a:cs typeface="Calibri"/>
                        </a:rPr>
                        <a:t>	</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4">
                  <a:txBody>
                    <a:bodyPr/>
                    <a:lstStyle/>
                    <a:p>
                      <a:pPr marL="85725">
                        <a:lnSpc>
                          <a:spcPct val="100000"/>
                        </a:lnSpc>
                        <a:spcBef>
                          <a:spcPts val="580"/>
                        </a:spcBef>
                        <a:tabLst>
                          <a:tab pos="1567815" algn="l"/>
                        </a:tabLst>
                      </a:pPr>
                      <a:r>
                        <a:rPr sz="900" b="1" dirty="0">
                          <a:latin typeface="Calibri"/>
                          <a:cs typeface="Calibri"/>
                        </a:rPr>
                        <a:t>7</a:t>
                      </a:r>
                      <a:r>
                        <a:rPr sz="900" b="1" baseline="29914" dirty="0">
                          <a:latin typeface="Calibri"/>
                          <a:cs typeface="Calibri"/>
                        </a:rPr>
                        <a:t>th</a:t>
                      </a:r>
                      <a:r>
                        <a:rPr sz="900" b="1" spc="120" baseline="29914" dirty="0">
                          <a:latin typeface="Calibri"/>
                          <a:cs typeface="Calibri"/>
                        </a:rPr>
                        <a:t> </a:t>
                      </a:r>
                      <a:r>
                        <a:rPr sz="900" b="1" dirty="0">
                          <a:latin typeface="Calibri"/>
                          <a:cs typeface="Calibri"/>
                        </a:rPr>
                        <a:t>visit: </a:t>
                      </a:r>
                      <a:r>
                        <a:rPr sz="900" b="1" u="sng" dirty="0">
                          <a:uFill>
                            <a:solidFill>
                              <a:srgbClr val="000000"/>
                            </a:solidFill>
                          </a:uFill>
                          <a:latin typeface="Calibri"/>
                          <a:cs typeface="Calibri"/>
                        </a:rPr>
                        <a:t>	</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7945">
                        <a:lnSpc>
                          <a:spcPct val="100000"/>
                        </a:lnSpc>
                        <a:spcBef>
                          <a:spcPts val="580"/>
                        </a:spcBef>
                        <a:tabLst>
                          <a:tab pos="1616075" algn="l"/>
                        </a:tabLst>
                      </a:pPr>
                      <a:r>
                        <a:rPr sz="900" b="1" dirty="0">
                          <a:latin typeface="Calibri"/>
                          <a:cs typeface="Calibri"/>
                        </a:rPr>
                        <a:t>12</a:t>
                      </a:r>
                      <a:r>
                        <a:rPr sz="900" b="1" baseline="29914" dirty="0">
                          <a:latin typeface="Calibri"/>
                          <a:cs typeface="Calibri"/>
                        </a:rPr>
                        <a:t>th</a:t>
                      </a:r>
                      <a:r>
                        <a:rPr sz="900" b="1" spc="104" baseline="29914" dirty="0">
                          <a:latin typeface="Calibri"/>
                          <a:cs typeface="Calibri"/>
                        </a:rPr>
                        <a:t> </a:t>
                      </a:r>
                      <a:r>
                        <a:rPr sz="900" b="1" dirty="0">
                          <a:latin typeface="Calibri"/>
                          <a:cs typeface="Calibri"/>
                        </a:rPr>
                        <a:t>visit:</a:t>
                      </a:r>
                      <a:r>
                        <a:rPr sz="900" b="1" spc="-10" dirty="0">
                          <a:latin typeface="Calibri"/>
                          <a:cs typeface="Calibri"/>
                        </a:rPr>
                        <a:t> </a:t>
                      </a:r>
                      <a:r>
                        <a:rPr sz="900" b="1" u="sng" dirty="0">
                          <a:uFill>
                            <a:solidFill>
                              <a:srgbClr val="000000"/>
                            </a:solidFill>
                          </a:uFill>
                          <a:latin typeface="Calibri"/>
                          <a:cs typeface="Calibri"/>
                        </a:rPr>
                        <a:t>	</a:t>
                      </a:r>
                      <a:endParaRPr sz="900">
                        <a:latin typeface="Calibri"/>
                        <a:cs typeface="Calibri"/>
                      </a:endParaRPr>
                    </a:p>
                  </a:txBody>
                  <a:tcPr marL="0" marR="0" marT="667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10"/>
                  </a:ext>
                </a:extLst>
              </a:tr>
              <a:tr h="284454">
                <a:tc gridSpan="2">
                  <a:txBody>
                    <a:bodyPr/>
                    <a:lstStyle/>
                    <a:p>
                      <a:pPr marL="67945">
                        <a:lnSpc>
                          <a:spcPct val="100000"/>
                        </a:lnSpc>
                        <a:spcBef>
                          <a:spcPts val="585"/>
                        </a:spcBef>
                        <a:tabLst>
                          <a:tab pos="1522730" algn="l"/>
                        </a:tabLst>
                      </a:pPr>
                      <a:r>
                        <a:rPr sz="900" b="1" dirty="0">
                          <a:latin typeface="Calibri"/>
                          <a:cs typeface="Calibri"/>
                        </a:rPr>
                        <a:t>3</a:t>
                      </a:r>
                      <a:r>
                        <a:rPr sz="900" b="1" baseline="29914" dirty="0">
                          <a:latin typeface="Calibri"/>
                          <a:cs typeface="Calibri"/>
                        </a:rPr>
                        <a:t>rd</a:t>
                      </a:r>
                      <a:r>
                        <a:rPr sz="900" b="1" spc="82"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73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4">
                  <a:txBody>
                    <a:bodyPr/>
                    <a:lstStyle/>
                    <a:p>
                      <a:pPr marL="85725">
                        <a:lnSpc>
                          <a:spcPct val="100000"/>
                        </a:lnSpc>
                        <a:spcBef>
                          <a:spcPts val="585"/>
                        </a:spcBef>
                        <a:tabLst>
                          <a:tab pos="1602740" algn="l"/>
                        </a:tabLst>
                      </a:pPr>
                      <a:r>
                        <a:rPr sz="900" b="1" dirty="0">
                          <a:latin typeface="Calibri"/>
                          <a:cs typeface="Calibri"/>
                        </a:rPr>
                        <a:t>8</a:t>
                      </a:r>
                      <a:r>
                        <a:rPr sz="900" b="1" baseline="29914" dirty="0">
                          <a:latin typeface="Calibri"/>
                          <a:cs typeface="Calibri"/>
                        </a:rPr>
                        <a:t>th</a:t>
                      </a:r>
                      <a:r>
                        <a:rPr sz="900" b="1" spc="82"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73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7945">
                        <a:lnSpc>
                          <a:spcPct val="100000"/>
                        </a:lnSpc>
                        <a:spcBef>
                          <a:spcPts val="585"/>
                        </a:spcBef>
                        <a:tabLst>
                          <a:tab pos="1576070" algn="l"/>
                        </a:tabLst>
                      </a:pPr>
                      <a:r>
                        <a:rPr sz="900" b="1" spc="-10" dirty="0">
                          <a:latin typeface="Calibri"/>
                          <a:cs typeface="Calibri"/>
                        </a:rPr>
                        <a:t>13</a:t>
                      </a:r>
                      <a:r>
                        <a:rPr sz="900" b="1" spc="-15" baseline="29914" dirty="0">
                          <a:latin typeface="Calibri"/>
                          <a:cs typeface="Calibri"/>
                        </a:rPr>
                        <a:t>th</a:t>
                      </a:r>
                      <a:r>
                        <a:rPr sz="900" b="1" spc="-7"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73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11"/>
                  </a:ext>
                </a:extLst>
              </a:tr>
              <a:tr h="283303">
                <a:tc gridSpan="2">
                  <a:txBody>
                    <a:bodyPr/>
                    <a:lstStyle/>
                    <a:p>
                      <a:pPr marL="67945">
                        <a:lnSpc>
                          <a:spcPct val="100000"/>
                        </a:lnSpc>
                        <a:spcBef>
                          <a:spcPts val="585"/>
                        </a:spcBef>
                        <a:tabLst>
                          <a:tab pos="1522730" algn="l"/>
                        </a:tabLst>
                      </a:pPr>
                      <a:r>
                        <a:rPr sz="900" b="1" dirty="0">
                          <a:latin typeface="Calibri"/>
                          <a:cs typeface="Calibri"/>
                        </a:rPr>
                        <a:t>4</a:t>
                      </a:r>
                      <a:r>
                        <a:rPr sz="900" b="1" baseline="29914" dirty="0">
                          <a:latin typeface="Calibri"/>
                          <a:cs typeface="Calibri"/>
                        </a:rPr>
                        <a:t>th</a:t>
                      </a:r>
                      <a:r>
                        <a:rPr sz="900" b="1" spc="82"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73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4">
                  <a:txBody>
                    <a:bodyPr/>
                    <a:lstStyle/>
                    <a:p>
                      <a:pPr marL="85725">
                        <a:lnSpc>
                          <a:spcPct val="100000"/>
                        </a:lnSpc>
                        <a:spcBef>
                          <a:spcPts val="585"/>
                        </a:spcBef>
                        <a:tabLst>
                          <a:tab pos="1540510" algn="l"/>
                        </a:tabLst>
                      </a:pPr>
                      <a:r>
                        <a:rPr sz="900" b="1" dirty="0">
                          <a:latin typeface="Calibri"/>
                          <a:cs typeface="Calibri"/>
                        </a:rPr>
                        <a:t>9</a:t>
                      </a:r>
                      <a:r>
                        <a:rPr sz="900" b="1" baseline="29914" dirty="0">
                          <a:latin typeface="Calibri"/>
                          <a:cs typeface="Calibri"/>
                        </a:rPr>
                        <a:t>th</a:t>
                      </a:r>
                      <a:r>
                        <a:rPr sz="900" b="1" spc="82"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73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7945">
                        <a:lnSpc>
                          <a:spcPct val="100000"/>
                        </a:lnSpc>
                        <a:spcBef>
                          <a:spcPts val="585"/>
                        </a:spcBef>
                        <a:tabLst>
                          <a:tab pos="1586865" algn="l"/>
                        </a:tabLst>
                      </a:pPr>
                      <a:r>
                        <a:rPr sz="900" b="1" dirty="0">
                          <a:latin typeface="Calibri"/>
                          <a:cs typeface="Calibri"/>
                        </a:rPr>
                        <a:t>14</a:t>
                      </a:r>
                      <a:r>
                        <a:rPr sz="900" b="1" baseline="29914" dirty="0">
                          <a:latin typeface="Calibri"/>
                          <a:cs typeface="Calibri"/>
                        </a:rPr>
                        <a:t>th</a:t>
                      </a:r>
                      <a:r>
                        <a:rPr sz="900" b="1" spc="60" baseline="29914" dirty="0">
                          <a:latin typeface="Calibri"/>
                          <a:cs typeface="Calibri"/>
                        </a:rPr>
                        <a:t> </a:t>
                      </a:r>
                      <a:r>
                        <a:rPr sz="900" b="1" spc="-10" dirty="0">
                          <a:latin typeface="Calibri"/>
                          <a:cs typeface="Calibri"/>
                        </a:rPr>
                        <a:t>visit:</a:t>
                      </a:r>
                      <a:r>
                        <a:rPr sz="900" b="1" u="sng" dirty="0">
                          <a:uFill>
                            <a:solidFill>
                              <a:srgbClr val="000000"/>
                            </a:solidFill>
                          </a:uFill>
                          <a:latin typeface="Calibri"/>
                          <a:cs typeface="Calibri"/>
                        </a:rPr>
                        <a:t>	</a:t>
                      </a:r>
                      <a:endParaRPr sz="900">
                        <a:latin typeface="Calibri"/>
                        <a:cs typeface="Calibri"/>
                      </a:endParaRPr>
                    </a:p>
                  </a:txBody>
                  <a:tcPr marL="0" marR="0" marT="6737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12"/>
                  </a:ext>
                </a:extLst>
              </a:tr>
              <a:tr h="284454">
                <a:tc gridSpan="2">
                  <a:txBody>
                    <a:bodyPr/>
                    <a:lstStyle/>
                    <a:p>
                      <a:pPr marL="67945">
                        <a:lnSpc>
                          <a:spcPct val="100000"/>
                        </a:lnSpc>
                        <a:spcBef>
                          <a:spcPts val="595"/>
                        </a:spcBef>
                        <a:tabLst>
                          <a:tab pos="1550670" algn="l"/>
                        </a:tabLst>
                      </a:pPr>
                      <a:r>
                        <a:rPr sz="900" b="1" dirty="0">
                          <a:latin typeface="Calibri"/>
                          <a:cs typeface="Calibri"/>
                        </a:rPr>
                        <a:t>5</a:t>
                      </a:r>
                      <a:r>
                        <a:rPr sz="900" b="1" baseline="29914" dirty="0">
                          <a:latin typeface="Calibri"/>
                          <a:cs typeface="Calibri"/>
                        </a:rPr>
                        <a:t>th</a:t>
                      </a:r>
                      <a:r>
                        <a:rPr sz="900" b="1" spc="120" baseline="29914" dirty="0">
                          <a:latin typeface="Calibri"/>
                          <a:cs typeface="Calibri"/>
                        </a:rPr>
                        <a:t> </a:t>
                      </a:r>
                      <a:r>
                        <a:rPr sz="900" b="1" dirty="0">
                          <a:latin typeface="Calibri"/>
                          <a:cs typeface="Calibri"/>
                        </a:rPr>
                        <a:t>visit: </a:t>
                      </a:r>
                      <a:r>
                        <a:rPr sz="900" b="1" u="sng" dirty="0">
                          <a:uFill>
                            <a:solidFill>
                              <a:srgbClr val="000000"/>
                            </a:solidFill>
                          </a:uFill>
                          <a:latin typeface="Calibri"/>
                          <a:cs typeface="Calibri"/>
                        </a:rPr>
                        <a:t>	</a:t>
                      </a:r>
                      <a:endParaRPr sz="900">
                        <a:latin typeface="Calibri"/>
                        <a:cs typeface="Calibri"/>
                      </a:endParaRPr>
                    </a:p>
                  </a:txBody>
                  <a:tcPr marL="0" marR="0" marT="6852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4">
                  <a:txBody>
                    <a:bodyPr/>
                    <a:lstStyle/>
                    <a:p>
                      <a:pPr marL="85725">
                        <a:lnSpc>
                          <a:spcPct val="100000"/>
                        </a:lnSpc>
                        <a:spcBef>
                          <a:spcPts val="595"/>
                        </a:spcBef>
                        <a:tabLst>
                          <a:tab pos="1569720" algn="l"/>
                        </a:tabLst>
                      </a:pPr>
                      <a:r>
                        <a:rPr sz="900" b="1" dirty="0">
                          <a:latin typeface="Calibri"/>
                          <a:cs typeface="Calibri"/>
                        </a:rPr>
                        <a:t>10</a:t>
                      </a:r>
                      <a:r>
                        <a:rPr sz="900" b="1" baseline="29914" dirty="0">
                          <a:latin typeface="Calibri"/>
                          <a:cs typeface="Calibri"/>
                        </a:rPr>
                        <a:t>th</a:t>
                      </a:r>
                      <a:r>
                        <a:rPr sz="900" b="1" spc="104" baseline="29914" dirty="0">
                          <a:latin typeface="Calibri"/>
                          <a:cs typeface="Calibri"/>
                        </a:rPr>
                        <a:t> </a:t>
                      </a:r>
                      <a:r>
                        <a:rPr sz="900" b="1" dirty="0">
                          <a:latin typeface="Calibri"/>
                          <a:cs typeface="Calibri"/>
                        </a:rPr>
                        <a:t>visit:</a:t>
                      </a:r>
                      <a:r>
                        <a:rPr sz="900" b="1" spc="-10" dirty="0">
                          <a:latin typeface="Calibri"/>
                          <a:cs typeface="Calibri"/>
                        </a:rPr>
                        <a:t> </a:t>
                      </a:r>
                      <a:r>
                        <a:rPr sz="900" b="1" u="sng" dirty="0">
                          <a:uFill>
                            <a:solidFill>
                              <a:srgbClr val="000000"/>
                            </a:solidFill>
                          </a:uFill>
                          <a:latin typeface="Calibri"/>
                          <a:cs typeface="Calibri"/>
                        </a:rPr>
                        <a:t>	</a:t>
                      </a:r>
                      <a:endParaRPr sz="900">
                        <a:latin typeface="Calibri"/>
                        <a:cs typeface="Calibri"/>
                      </a:endParaRPr>
                    </a:p>
                  </a:txBody>
                  <a:tcPr marL="0" marR="0" marT="6852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7945">
                        <a:lnSpc>
                          <a:spcPct val="100000"/>
                        </a:lnSpc>
                        <a:spcBef>
                          <a:spcPts val="595"/>
                        </a:spcBef>
                        <a:tabLst>
                          <a:tab pos="1616075" algn="l"/>
                        </a:tabLst>
                      </a:pPr>
                      <a:r>
                        <a:rPr sz="900" b="1" dirty="0">
                          <a:latin typeface="Calibri"/>
                          <a:cs typeface="Calibri"/>
                        </a:rPr>
                        <a:t>15</a:t>
                      </a:r>
                      <a:r>
                        <a:rPr sz="900" b="1" baseline="29914" dirty="0">
                          <a:latin typeface="Calibri"/>
                          <a:cs typeface="Calibri"/>
                        </a:rPr>
                        <a:t>th</a:t>
                      </a:r>
                      <a:r>
                        <a:rPr sz="900" b="1" spc="104" baseline="29914" dirty="0">
                          <a:latin typeface="Calibri"/>
                          <a:cs typeface="Calibri"/>
                        </a:rPr>
                        <a:t> </a:t>
                      </a:r>
                      <a:r>
                        <a:rPr sz="900" b="1" dirty="0">
                          <a:latin typeface="Calibri"/>
                          <a:cs typeface="Calibri"/>
                        </a:rPr>
                        <a:t>visit:</a:t>
                      </a:r>
                      <a:r>
                        <a:rPr sz="900" b="1" spc="-10" dirty="0">
                          <a:latin typeface="Calibri"/>
                          <a:cs typeface="Calibri"/>
                        </a:rPr>
                        <a:t> </a:t>
                      </a:r>
                      <a:r>
                        <a:rPr sz="900" b="1" u="sng" dirty="0">
                          <a:uFill>
                            <a:solidFill>
                              <a:srgbClr val="000000"/>
                            </a:solidFill>
                          </a:uFill>
                          <a:latin typeface="Calibri"/>
                          <a:cs typeface="Calibri"/>
                        </a:rPr>
                        <a:t>	</a:t>
                      </a:r>
                      <a:endParaRPr sz="900">
                        <a:latin typeface="Calibri"/>
                        <a:cs typeface="Calibri"/>
                      </a:endParaRPr>
                    </a:p>
                  </a:txBody>
                  <a:tcPr marL="0" marR="0" marT="6852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13"/>
                  </a:ext>
                </a:extLst>
              </a:tr>
              <a:tr h="722652">
                <a:tc gridSpan="3">
                  <a:txBody>
                    <a:bodyPr/>
                    <a:lstStyle/>
                    <a:p>
                      <a:pPr marL="67945" marR="103505">
                        <a:lnSpc>
                          <a:spcPct val="101899"/>
                        </a:lnSpc>
                        <a:spcBef>
                          <a:spcPts val="375"/>
                        </a:spcBef>
                      </a:pPr>
                      <a:r>
                        <a:rPr sz="1000" b="1" dirty="0">
                          <a:latin typeface="Calibri"/>
                          <a:cs typeface="Calibri"/>
                        </a:rPr>
                        <a:t>Treatment</a:t>
                      </a:r>
                      <a:r>
                        <a:rPr sz="1000" b="1" spc="-35" dirty="0">
                          <a:latin typeface="Calibri"/>
                          <a:cs typeface="Calibri"/>
                        </a:rPr>
                        <a:t> </a:t>
                      </a:r>
                      <a:r>
                        <a:rPr sz="1000" b="1" dirty="0">
                          <a:latin typeface="Calibri"/>
                          <a:cs typeface="Calibri"/>
                        </a:rPr>
                        <a:t>outcome</a:t>
                      </a:r>
                      <a:r>
                        <a:rPr sz="1000" b="1" spc="-40" dirty="0">
                          <a:latin typeface="Calibri"/>
                          <a:cs typeface="Calibri"/>
                        </a:rPr>
                        <a:t> </a:t>
                      </a:r>
                      <a:r>
                        <a:rPr sz="1000" b="1" spc="-10" dirty="0">
                          <a:latin typeface="Calibri"/>
                          <a:cs typeface="Calibri"/>
                        </a:rPr>
                        <a:t>(</a:t>
                      </a:r>
                      <a:r>
                        <a:rPr sz="1000" spc="-10" dirty="0">
                          <a:latin typeface="Calibri"/>
                          <a:cs typeface="Calibri"/>
                        </a:rPr>
                        <a:t>Cured, </a:t>
                      </a:r>
                      <a:r>
                        <a:rPr sz="1000" dirty="0">
                          <a:latin typeface="Calibri"/>
                          <a:cs typeface="Calibri"/>
                        </a:rPr>
                        <a:t>Treatment</a:t>
                      </a:r>
                      <a:r>
                        <a:rPr sz="1000" spc="-30" dirty="0">
                          <a:latin typeface="Calibri"/>
                          <a:cs typeface="Calibri"/>
                        </a:rPr>
                        <a:t> </a:t>
                      </a:r>
                      <a:r>
                        <a:rPr sz="1000" dirty="0">
                          <a:latin typeface="Calibri"/>
                          <a:cs typeface="Calibri"/>
                        </a:rPr>
                        <a:t>completed,</a:t>
                      </a:r>
                      <a:r>
                        <a:rPr sz="1000" spc="-25" dirty="0">
                          <a:latin typeface="Calibri"/>
                          <a:cs typeface="Calibri"/>
                        </a:rPr>
                        <a:t> </a:t>
                      </a:r>
                      <a:r>
                        <a:rPr sz="1000" spc="-20" dirty="0">
                          <a:latin typeface="Calibri"/>
                          <a:cs typeface="Calibri"/>
                        </a:rPr>
                        <a:t>Died, </a:t>
                      </a:r>
                      <a:r>
                        <a:rPr sz="1000" dirty="0">
                          <a:latin typeface="Calibri"/>
                          <a:cs typeface="Calibri"/>
                        </a:rPr>
                        <a:t>Failure,</a:t>
                      </a:r>
                      <a:r>
                        <a:rPr sz="1000" spc="-10" dirty="0">
                          <a:latin typeface="Calibri"/>
                          <a:cs typeface="Calibri"/>
                        </a:rPr>
                        <a:t> </a:t>
                      </a:r>
                      <a:r>
                        <a:rPr sz="1000" dirty="0">
                          <a:latin typeface="Calibri"/>
                          <a:cs typeface="Calibri"/>
                        </a:rPr>
                        <a:t>lost to follow up,</a:t>
                      </a:r>
                      <a:r>
                        <a:rPr sz="1000" spc="-10" dirty="0">
                          <a:latin typeface="Calibri"/>
                          <a:cs typeface="Calibri"/>
                        </a:rPr>
                        <a:t> Regimen </a:t>
                      </a:r>
                      <a:r>
                        <a:rPr sz="1000" dirty="0">
                          <a:latin typeface="Calibri"/>
                          <a:cs typeface="Calibri"/>
                        </a:rPr>
                        <a:t>Change,</a:t>
                      </a:r>
                      <a:r>
                        <a:rPr sz="1000" spc="-10" dirty="0">
                          <a:latin typeface="Calibri"/>
                          <a:cs typeface="Calibri"/>
                        </a:rPr>
                        <a:t> </a:t>
                      </a:r>
                      <a:r>
                        <a:rPr sz="1000" dirty="0">
                          <a:latin typeface="Calibri"/>
                          <a:cs typeface="Calibri"/>
                        </a:rPr>
                        <a:t>Not</a:t>
                      </a:r>
                      <a:r>
                        <a:rPr sz="1000" spc="-20" dirty="0">
                          <a:latin typeface="Calibri"/>
                          <a:cs typeface="Calibri"/>
                        </a:rPr>
                        <a:t> </a:t>
                      </a:r>
                      <a:r>
                        <a:rPr sz="1000" spc="-10" dirty="0">
                          <a:latin typeface="Calibri"/>
                          <a:cs typeface="Calibri"/>
                        </a:rPr>
                        <a:t>evaluated)</a:t>
                      </a:r>
                      <a:endParaRPr sz="1000">
                        <a:latin typeface="Calibri"/>
                        <a:cs typeface="Calibri"/>
                      </a:endParaRPr>
                    </a:p>
                  </a:txBody>
                  <a:tcPr marL="0" marR="0" marT="4318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spcBef>
                          <a:spcPts val="1150"/>
                        </a:spcBef>
                      </a:pPr>
                      <a:endParaRPr sz="1000">
                        <a:latin typeface="Times New Roman"/>
                        <a:cs typeface="Times New Roman"/>
                      </a:endParaRPr>
                    </a:p>
                    <a:p>
                      <a:pPr marL="67945">
                        <a:lnSpc>
                          <a:spcPct val="100000"/>
                        </a:lnSpc>
                      </a:pPr>
                      <a:r>
                        <a:rPr sz="1000" b="1" spc="-20" dirty="0">
                          <a:latin typeface="Calibri"/>
                          <a:cs typeface="Calibri"/>
                        </a:rPr>
                        <a:t>Date</a:t>
                      </a:r>
                      <a:endParaRPr sz="1000">
                        <a:latin typeface="Calibri"/>
                        <a:cs typeface="Calibri"/>
                      </a:endParaRPr>
                    </a:p>
                  </a:txBody>
                  <a:tcPr marL="0" marR="0" marT="132438"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67945">
                        <a:lnSpc>
                          <a:spcPts val="1290"/>
                        </a:lnSpc>
                      </a:pPr>
                      <a:r>
                        <a:rPr sz="1000" b="1" dirty="0">
                          <a:latin typeface="Calibri"/>
                          <a:cs typeface="Calibri"/>
                        </a:rPr>
                        <a:t>Remarks</a:t>
                      </a:r>
                      <a:r>
                        <a:rPr sz="1000" b="1" spc="-25" dirty="0">
                          <a:latin typeface="Calibri"/>
                          <a:cs typeface="Calibri"/>
                        </a:rPr>
                        <a:t> </a:t>
                      </a:r>
                      <a:r>
                        <a:rPr sz="1000" b="1" dirty="0">
                          <a:latin typeface="Calibri"/>
                          <a:cs typeface="Calibri"/>
                        </a:rPr>
                        <a:t>(</a:t>
                      </a:r>
                      <a:r>
                        <a:rPr sz="900" dirty="0">
                          <a:latin typeface="Calibri"/>
                          <a:cs typeface="Calibri"/>
                        </a:rPr>
                        <a:t>provide</a:t>
                      </a:r>
                      <a:r>
                        <a:rPr sz="900" spc="-20" dirty="0">
                          <a:latin typeface="Calibri"/>
                          <a:cs typeface="Calibri"/>
                        </a:rPr>
                        <a:t> </a:t>
                      </a:r>
                      <a:r>
                        <a:rPr sz="900" dirty="0">
                          <a:latin typeface="Calibri"/>
                          <a:cs typeface="Calibri"/>
                        </a:rPr>
                        <a:t>cause</a:t>
                      </a:r>
                      <a:r>
                        <a:rPr sz="900" spc="-20" dirty="0">
                          <a:latin typeface="Calibri"/>
                          <a:cs typeface="Calibri"/>
                        </a:rPr>
                        <a:t> </a:t>
                      </a:r>
                      <a:r>
                        <a:rPr sz="900" dirty="0">
                          <a:latin typeface="Calibri"/>
                          <a:cs typeface="Calibri"/>
                        </a:rPr>
                        <a:t>of</a:t>
                      </a:r>
                      <a:r>
                        <a:rPr sz="900" spc="-20" dirty="0">
                          <a:latin typeface="Calibri"/>
                          <a:cs typeface="Calibri"/>
                        </a:rPr>
                        <a:t> </a:t>
                      </a:r>
                      <a:r>
                        <a:rPr sz="900" dirty="0">
                          <a:latin typeface="Calibri"/>
                          <a:cs typeface="Calibri"/>
                        </a:rPr>
                        <a:t>death,</a:t>
                      </a:r>
                      <a:r>
                        <a:rPr sz="900" spc="-15" dirty="0">
                          <a:latin typeface="Calibri"/>
                          <a:cs typeface="Calibri"/>
                        </a:rPr>
                        <a:t> </a:t>
                      </a:r>
                      <a:r>
                        <a:rPr sz="900" spc="-10" dirty="0">
                          <a:latin typeface="Calibri"/>
                          <a:cs typeface="Calibri"/>
                        </a:rPr>
                        <a:t>reason</a:t>
                      </a:r>
                      <a:endParaRPr sz="900">
                        <a:latin typeface="Calibri"/>
                        <a:cs typeface="Calibri"/>
                      </a:endParaRPr>
                    </a:p>
                    <a:p>
                      <a:pPr marL="67945" marR="166370">
                        <a:lnSpc>
                          <a:spcPct val="101699"/>
                        </a:lnSpc>
                        <a:spcBef>
                          <a:spcPts val="5"/>
                        </a:spcBef>
                      </a:pPr>
                      <a:r>
                        <a:rPr sz="900" dirty="0">
                          <a:latin typeface="Calibri"/>
                          <a:cs typeface="Calibri"/>
                        </a:rPr>
                        <a:t>for</a:t>
                      </a:r>
                      <a:r>
                        <a:rPr sz="900" spc="-10" dirty="0">
                          <a:latin typeface="Calibri"/>
                          <a:cs typeface="Calibri"/>
                        </a:rPr>
                        <a:t> </a:t>
                      </a:r>
                      <a:r>
                        <a:rPr sz="900" dirty="0">
                          <a:latin typeface="Calibri"/>
                          <a:cs typeface="Calibri"/>
                        </a:rPr>
                        <a:t>lost</a:t>
                      </a:r>
                      <a:r>
                        <a:rPr sz="900" spc="-10" dirty="0">
                          <a:latin typeface="Calibri"/>
                          <a:cs typeface="Calibri"/>
                        </a:rPr>
                        <a:t> </a:t>
                      </a:r>
                      <a:r>
                        <a:rPr sz="900" dirty="0">
                          <a:latin typeface="Calibri"/>
                          <a:cs typeface="Calibri"/>
                        </a:rPr>
                        <a:t>to</a:t>
                      </a:r>
                      <a:r>
                        <a:rPr sz="900" spc="-10" dirty="0">
                          <a:latin typeface="Calibri"/>
                          <a:cs typeface="Calibri"/>
                        </a:rPr>
                        <a:t> </a:t>
                      </a:r>
                      <a:r>
                        <a:rPr sz="900" dirty="0">
                          <a:latin typeface="Calibri"/>
                          <a:cs typeface="Calibri"/>
                        </a:rPr>
                        <a:t>follow</a:t>
                      </a:r>
                      <a:r>
                        <a:rPr sz="900" spc="-10" dirty="0">
                          <a:latin typeface="Calibri"/>
                          <a:cs typeface="Calibri"/>
                        </a:rPr>
                        <a:t> up/Failure</a:t>
                      </a:r>
                      <a:r>
                        <a:rPr sz="900" spc="-15" dirty="0">
                          <a:latin typeface="Calibri"/>
                          <a:cs typeface="Calibri"/>
                        </a:rPr>
                        <a:t> </a:t>
                      </a:r>
                      <a:r>
                        <a:rPr sz="900" dirty="0">
                          <a:latin typeface="Calibri"/>
                          <a:cs typeface="Calibri"/>
                        </a:rPr>
                        <a:t>(culture</a:t>
                      </a:r>
                      <a:r>
                        <a:rPr sz="900" spc="-15" dirty="0">
                          <a:latin typeface="Calibri"/>
                          <a:cs typeface="Calibri"/>
                        </a:rPr>
                        <a:t> </a:t>
                      </a:r>
                      <a:r>
                        <a:rPr sz="900" spc="-25" dirty="0">
                          <a:latin typeface="Calibri"/>
                          <a:cs typeface="Calibri"/>
                        </a:rPr>
                        <a:t>non</a:t>
                      </a:r>
                      <a:r>
                        <a:rPr sz="900" dirty="0">
                          <a:latin typeface="Calibri"/>
                          <a:cs typeface="Calibri"/>
                        </a:rPr>
                        <a:t> conversion,</a:t>
                      </a:r>
                      <a:r>
                        <a:rPr sz="900" spc="-30" dirty="0">
                          <a:latin typeface="Calibri"/>
                          <a:cs typeface="Calibri"/>
                        </a:rPr>
                        <a:t> </a:t>
                      </a:r>
                      <a:r>
                        <a:rPr sz="900" dirty="0">
                          <a:latin typeface="Calibri"/>
                          <a:cs typeface="Calibri"/>
                        </a:rPr>
                        <a:t>reversion,</a:t>
                      </a:r>
                      <a:r>
                        <a:rPr sz="900" spc="-25" dirty="0">
                          <a:latin typeface="Calibri"/>
                          <a:cs typeface="Calibri"/>
                        </a:rPr>
                        <a:t> </a:t>
                      </a:r>
                      <a:r>
                        <a:rPr sz="900" dirty="0">
                          <a:latin typeface="Calibri"/>
                          <a:cs typeface="Calibri"/>
                        </a:rPr>
                        <a:t>ADR,</a:t>
                      </a:r>
                      <a:r>
                        <a:rPr sz="900" spc="-30" dirty="0">
                          <a:latin typeface="Calibri"/>
                          <a:cs typeface="Calibri"/>
                        </a:rPr>
                        <a:t> </a:t>
                      </a:r>
                      <a:r>
                        <a:rPr sz="900" spc="-10" dirty="0">
                          <a:latin typeface="Calibri"/>
                          <a:cs typeface="Calibri"/>
                        </a:rPr>
                        <a:t>Additional </a:t>
                      </a:r>
                      <a:r>
                        <a:rPr sz="900" dirty="0">
                          <a:latin typeface="Calibri"/>
                          <a:cs typeface="Calibri"/>
                        </a:rPr>
                        <a:t>drug</a:t>
                      </a:r>
                      <a:r>
                        <a:rPr sz="900" spc="-25" dirty="0">
                          <a:latin typeface="Calibri"/>
                          <a:cs typeface="Calibri"/>
                        </a:rPr>
                        <a:t> </a:t>
                      </a:r>
                      <a:r>
                        <a:rPr sz="900" dirty="0">
                          <a:latin typeface="Calibri"/>
                          <a:cs typeface="Calibri"/>
                        </a:rPr>
                        <a:t>resistance),</a:t>
                      </a:r>
                      <a:r>
                        <a:rPr sz="900" spc="-20" dirty="0">
                          <a:latin typeface="Calibri"/>
                          <a:cs typeface="Calibri"/>
                        </a:rPr>
                        <a:t> </a:t>
                      </a:r>
                      <a:r>
                        <a:rPr sz="900" dirty="0">
                          <a:latin typeface="Calibri"/>
                          <a:cs typeface="Calibri"/>
                        </a:rPr>
                        <a:t>latest</a:t>
                      </a:r>
                      <a:r>
                        <a:rPr sz="900" spc="-25" dirty="0">
                          <a:latin typeface="Calibri"/>
                          <a:cs typeface="Calibri"/>
                        </a:rPr>
                        <a:t> </a:t>
                      </a:r>
                      <a:r>
                        <a:rPr sz="900" dirty="0">
                          <a:latin typeface="Calibri"/>
                          <a:cs typeface="Calibri"/>
                        </a:rPr>
                        <a:t>TB</a:t>
                      </a:r>
                      <a:r>
                        <a:rPr sz="900" spc="-25" dirty="0">
                          <a:latin typeface="Calibri"/>
                          <a:cs typeface="Calibri"/>
                        </a:rPr>
                        <a:t> </a:t>
                      </a:r>
                      <a:r>
                        <a:rPr sz="900" dirty="0">
                          <a:latin typeface="Calibri"/>
                          <a:cs typeface="Calibri"/>
                        </a:rPr>
                        <a:t>no.</a:t>
                      </a:r>
                      <a:r>
                        <a:rPr sz="900" spc="-20" dirty="0">
                          <a:latin typeface="Calibri"/>
                          <a:cs typeface="Calibri"/>
                        </a:rPr>
                        <a:t> </a:t>
                      </a:r>
                      <a:r>
                        <a:rPr sz="900" dirty="0">
                          <a:latin typeface="Calibri"/>
                          <a:cs typeface="Calibri"/>
                        </a:rPr>
                        <a:t>in</a:t>
                      </a:r>
                      <a:r>
                        <a:rPr sz="900" spc="-20" dirty="0">
                          <a:latin typeface="Calibri"/>
                          <a:cs typeface="Calibri"/>
                        </a:rPr>
                        <a:t> </a:t>
                      </a:r>
                      <a:r>
                        <a:rPr sz="900" dirty="0">
                          <a:latin typeface="Calibri"/>
                          <a:cs typeface="Calibri"/>
                        </a:rPr>
                        <a:t>case</a:t>
                      </a:r>
                      <a:r>
                        <a:rPr sz="900" spc="-25" dirty="0">
                          <a:latin typeface="Calibri"/>
                          <a:cs typeface="Calibri"/>
                        </a:rPr>
                        <a:t> of</a:t>
                      </a:r>
                      <a:r>
                        <a:rPr sz="900" dirty="0">
                          <a:latin typeface="Calibri"/>
                          <a:cs typeface="Calibri"/>
                        </a:rPr>
                        <a:t> failure</a:t>
                      </a:r>
                      <a:r>
                        <a:rPr sz="900" spc="-10" dirty="0">
                          <a:latin typeface="Calibri"/>
                          <a:cs typeface="Calibri"/>
                        </a:rPr>
                        <a:t> </a:t>
                      </a:r>
                      <a:r>
                        <a:rPr sz="900" dirty="0">
                          <a:latin typeface="Calibri"/>
                          <a:cs typeface="Calibri"/>
                        </a:rPr>
                        <a:t>and</a:t>
                      </a:r>
                      <a:r>
                        <a:rPr sz="900" spc="-5" dirty="0">
                          <a:latin typeface="Calibri"/>
                          <a:cs typeface="Calibri"/>
                        </a:rPr>
                        <a:t> </a:t>
                      </a:r>
                      <a:r>
                        <a:rPr sz="900" dirty="0">
                          <a:latin typeface="Calibri"/>
                          <a:cs typeface="Calibri"/>
                        </a:rPr>
                        <a:t>put</a:t>
                      </a:r>
                      <a:r>
                        <a:rPr sz="900" spc="-5" dirty="0">
                          <a:latin typeface="Calibri"/>
                          <a:cs typeface="Calibri"/>
                        </a:rPr>
                        <a:t> </a:t>
                      </a:r>
                      <a:r>
                        <a:rPr sz="900" dirty="0">
                          <a:latin typeface="Calibri"/>
                          <a:cs typeface="Calibri"/>
                        </a:rPr>
                        <a:t>on</a:t>
                      </a:r>
                      <a:r>
                        <a:rPr sz="900" spc="-5" dirty="0">
                          <a:latin typeface="Calibri"/>
                          <a:cs typeface="Calibri"/>
                        </a:rPr>
                        <a:t> </a:t>
                      </a:r>
                      <a:r>
                        <a:rPr sz="900" spc="-10" dirty="0">
                          <a:latin typeface="Calibri"/>
                          <a:cs typeface="Calibri"/>
                        </a:rPr>
                        <a:t>treatment</a:t>
                      </a:r>
                      <a:r>
                        <a:rPr sz="900" spc="-5" dirty="0">
                          <a:latin typeface="Calibri"/>
                          <a:cs typeface="Calibri"/>
                        </a:rPr>
                        <a:t> </a:t>
                      </a:r>
                      <a:r>
                        <a:rPr sz="900" spc="-10" dirty="0">
                          <a:latin typeface="Calibri"/>
                          <a:cs typeface="Calibri"/>
                        </a:rPr>
                        <a:t>further)</a:t>
                      </a:r>
                      <a:endParaRPr sz="9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14"/>
                  </a:ext>
                </a:extLst>
              </a:tr>
              <a:tr h="835513">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tcPr>
                </a:tc>
                <a:extLst>
                  <a:ext uri="{0D108BD9-81ED-4DB2-BD59-A6C34878D82A}">
                    <a16:rowId xmlns:a16="http://schemas.microsoft.com/office/drawing/2014/main" val="10015"/>
                  </a:ext>
                </a:extLst>
              </a:tr>
            </a:tbl>
          </a:graphicData>
        </a:graphic>
      </p:graphicFrame>
      <p:graphicFrame>
        <p:nvGraphicFramePr>
          <p:cNvPr id="3" name="object 3"/>
          <p:cNvGraphicFramePr>
            <a:graphicFrameLocks noGrp="1"/>
          </p:cNvGraphicFramePr>
          <p:nvPr/>
        </p:nvGraphicFramePr>
        <p:xfrm>
          <a:off x="6428016" y="281921"/>
          <a:ext cx="3735336" cy="2249724"/>
        </p:xfrm>
        <a:graphic>
          <a:graphicData uri="http://schemas.openxmlformats.org/drawingml/2006/table">
            <a:tbl>
              <a:tblPr firstRow="1" bandRow="1">
                <a:tableStyleId>{2D5ABB26-0587-4C30-8999-92F81FD0307C}</a:tableStyleId>
              </a:tblPr>
              <a:tblGrid>
                <a:gridCol w="715743">
                  <a:extLst>
                    <a:ext uri="{9D8B030D-6E8A-4147-A177-3AD203B41FA5}">
                      <a16:colId xmlns:a16="http://schemas.microsoft.com/office/drawing/2014/main" val="20000"/>
                    </a:ext>
                  </a:extLst>
                </a:gridCol>
                <a:gridCol w="1387723">
                  <a:extLst>
                    <a:ext uri="{9D8B030D-6E8A-4147-A177-3AD203B41FA5}">
                      <a16:colId xmlns:a16="http://schemas.microsoft.com/office/drawing/2014/main" val="20001"/>
                    </a:ext>
                  </a:extLst>
                </a:gridCol>
                <a:gridCol w="1631870">
                  <a:extLst>
                    <a:ext uri="{9D8B030D-6E8A-4147-A177-3AD203B41FA5}">
                      <a16:colId xmlns:a16="http://schemas.microsoft.com/office/drawing/2014/main" val="20002"/>
                    </a:ext>
                  </a:extLst>
                </a:gridCol>
              </a:tblGrid>
              <a:tr h="541845">
                <a:tc>
                  <a:txBody>
                    <a:bodyPr/>
                    <a:lstStyle/>
                    <a:p>
                      <a:pPr marL="77470" marR="17780" indent="149225">
                        <a:lnSpc>
                          <a:spcPts val="1210"/>
                        </a:lnSpc>
                        <a:spcBef>
                          <a:spcPts val="15"/>
                        </a:spcBef>
                      </a:pPr>
                      <a:r>
                        <a:rPr sz="900" b="1" dirty="0">
                          <a:latin typeface="Calibri"/>
                          <a:cs typeface="Calibri"/>
                        </a:rPr>
                        <a:t>Date</a:t>
                      </a:r>
                      <a:r>
                        <a:rPr sz="900" b="1" spc="-15" dirty="0">
                          <a:latin typeface="Calibri"/>
                          <a:cs typeface="Calibri"/>
                        </a:rPr>
                        <a:t> </a:t>
                      </a:r>
                      <a:r>
                        <a:rPr sz="900" b="1" spc="-25" dirty="0">
                          <a:latin typeface="Calibri"/>
                          <a:cs typeface="Calibri"/>
                        </a:rPr>
                        <a:t>of</a:t>
                      </a:r>
                      <a:r>
                        <a:rPr sz="900" b="1" dirty="0">
                          <a:latin typeface="Calibri"/>
                          <a:cs typeface="Calibri"/>
                        </a:rPr>
                        <a:t> adverse</a:t>
                      </a:r>
                      <a:r>
                        <a:rPr sz="900" b="1" spc="-25" dirty="0">
                          <a:latin typeface="Calibri"/>
                          <a:cs typeface="Calibri"/>
                        </a:rPr>
                        <a:t> </a:t>
                      </a:r>
                      <a:r>
                        <a:rPr sz="900" b="1" spc="-20" dirty="0">
                          <a:latin typeface="Calibri"/>
                          <a:cs typeface="Calibri"/>
                        </a:rPr>
                        <a:t>drug</a:t>
                      </a:r>
                      <a:endParaRPr sz="900">
                        <a:latin typeface="Calibri"/>
                        <a:cs typeface="Calibri"/>
                      </a:endParaRPr>
                    </a:p>
                    <a:p>
                      <a:pPr marL="202565">
                        <a:lnSpc>
                          <a:spcPts val="1185"/>
                        </a:lnSpc>
                      </a:pPr>
                      <a:r>
                        <a:rPr sz="900" b="1" spc="-10" dirty="0">
                          <a:latin typeface="Calibri"/>
                          <a:cs typeface="Calibri"/>
                        </a:rPr>
                        <a:t>reaction</a:t>
                      </a:r>
                      <a:endParaRPr sz="900">
                        <a:latin typeface="Calibri"/>
                        <a:cs typeface="Calibri"/>
                      </a:endParaRPr>
                    </a:p>
                  </a:txBody>
                  <a:tcPr marL="0" marR="0" marT="172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5"/>
                        </a:spcBef>
                      </a:pPr>
                      <a:endParaRPr sz="900">
                        <a:latin typeface="Times New Roman"/>
                        <a:cs typeface="Times New Roman"/>
                      </a:endParaRPr>
                    </a:p>
                    <a:p>
                      <a:pPr marL="281940">
                        <a:lnSpc>
                          <a:spcPct val="100000"/>
                        </a:lnSpc>
                      </a:pPr>
                      <a:r>
                        <a:rPr sz="900" b="1" dirty="0">
                          <a:latin typeface="Calibri"/>
                          <a:cs typeface="Calibri"/>
                        </a:rPr>
                        <a:t>Details</a:t>
                      </a:r>
                      <a:r>
                        <a:rPr sz="900" b="1" spc="-20" dirty="0">
                          <a:latin typeface="Calibri"/>
                          <a:cs typeface="Calibri"/>
                        </a:rPr>
                        <a:t> </a:t>
                      </a:r>
                      <a:r>
                        <a:rPr sz="900" b="1" dirty="0">
                          <a:latin typeface="Calibri"/>
                          <a:cs typeface="Calibri"/>
                        </a:rPr>
                        <a:t>of</a:t>
                      </a:r>
                      <a:r>
                        <a:rPr sz="900" b="1" spc="-10" dirty="0">
                          <a:latin typeface="Calibri"/>
                          <a:cs typeface="Calibri"/>
                        </a:rPr>
                        <a:t> symptoms</a:t>
                      </a:r>
                      <a:endParaRPr sz="900">
                        <a:latin typeface="Calibri"/>
                        <a:cs typeface="Calibri"/>
                      </a:endParaRPr>
                    </a:p>
                  </a:txBody>
                  <a:tcPr marL="0" marR="0" marT="63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5"/>
                        </a:spcBef>
                      </a:pPr>
                      <a:endParaRPr sz="900">
                        <a:latin typeface="Times New Roman"/>
                        <a:cs typeface="Times New Roman"/>
                      </a:endParaRPr>
                    </a:p>
                    <a:p>
                      <a:pPr marL="583565">
                        <a:lnSpc>
                          <a:spcPct val="100000"/>
                        </a:lnSpc>
                      </a:pPr>
                      <a:r>
                        <a:rPr sz="900" b="1" dirty="0">
                          <a:latin typeface="Calibri"/>
                          <a:cs typeface="Calibri"/>
                        </a:rPr>
                        <a:t>Action</a:t>
                      </a:r>
                      <a:r>
                        <a:rPr sz="900" b="1" spc="-15" dirty="0">
                          <a:latin typeface="Calibri"/>
                          <a:cs typeface="Calibri"/>
                        </a:rPr>
                        <a:t> </a:t>
                      </a:r>
                      <a:r>
                        <a:rPr sz="900" b="1" spc="-10" dirty="0">
                          <a:latin typeface="Calibri"/>
                          <a:cs typeface="Calibri"/>
                        </a:rPr>
                        <a:t>taken</a:t>
                      </a:r>
                      <a:endParaRPr sz="900">
                        <a:latin typeface="Calibri"/>
                        <a:cs typeface="Calibri"/>
                      </a:endParaRPr>
                    </a:p>
                  </a:txBody>
                  <a:tcPr marL="0" marR="0" marT="633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4491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4376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43764">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44340">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31096">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4" name="object 4"/>
          <p:cNvSpPr txBox="1"/>
          <p:nvPr/>
        </p:nvSpPr>
        <p:spPr>
          <a:xfrm>
            <a:off x="6453814" y="2761281"/>
            <a:ext cx="3775067" cy="179047"/>
          </a:xfrm>
          <a:prstGeom prst="rect">
            <a:avLst/>
          </a:prstGeom>
        </p:spPr>
        <p:txBody>
          <a:bodyPr vert="horz" wrap="square" lIns="0" tIns="11516" rIns="0" bIns="0" rtlCol="0">
            <a:spAutoFit/>
          </a:bodyPr>
          <a:lstStyle/>
          <a:p>
            <a:pPr marL="11516">
              <a:spcBef>
                <a:spcPts val="91"/>
              </a:spcBef>
              <a:tabLst>
                <a:tab pos="3762971" algn="l"/>
              </a:tabLst>
            </a:pPr>
            <a:r>
              <a:rPr sz="1088" b="1" dirty="0">
                <a:latin typeface="Calibri"/>
                <a:cs typeface="Calibri"/>
              </a:rPr>
              <a:t>Comments:</a:t>
            </a:r>
            <a:r>
              <a:rPr sz="1088" b="1" spc="-9" dirty="0">
                <a:latin typeface="Calibri"/>
                <a:cs typeface="Calibri"/>
              </a:rPr>
              <a:t> </a:t>
            </a:r>
            <a:r>
              <a:rPr sz="1088" b="1" u="sng" dirty="0">
                <a:uFill>
                  <a:solidFill>
                    <a:srgbClr val="000000"/>
                  </a:solidFill>
                </a:uFill>
                <a:latin typeface="Calibri"/>
                <a:cs typeface="Calibri"/>
              </a:rPr>
              <a:t>	</a:t>
            </a:r>
            <a:endParaRPr sz="1088">
              <a:latin typeface="Calibri"/>
              <a:cs typeface="Calibri"/>
            </a:endParaRPr>
          </a:p>
        </p:txBody>
      </p:sp>
      <p:sp>
        <p:nvSpPr>
          <p:cNvPr id="5" name="object 5"/>
          <p:cNvSpPr/>
          <p:nvPr/>
        </p:nvSpPr>
        <p:spPr>
          <a:xfrm>
            <a:off x="6465330" y="3190256"/>
            <a:ext cx="3727850" cy="0"/>
          </a:xfrm>
          <a:custGeom>
            <a:avLst/>
            <a:gdLst/>
            <a:ahLst/>
            <a:cxnLst/>
            <a:rect l="l" t="t" r="r" b="b"/>
            <a:pathLst>
              <a:path w="4110990">
                <a:moveTo>
                  <a:pt x="0" y="0"/>
                </a:moveTo>
                <a:lnTo>
                  <a:pt x="4110361" y="0"/>
                </a:lnTo>
              </a:path>
            </a:pathLst>
          </a:custGeom>
          <a:ln w="8221">
            <a:solidFill>
              <a:srgbClr val="000000"/>
            </a:solidFill>
          </a:ln>
        </p:spPr>
        <p:txBody>
          <a:bodyPr wrap="square" lIns="0" tIns="0" rIns="0" bIns="0" rtlCol="0"/>
          <a:lstStyle/>
          <a:p>
            <a:endParaRPr sz="1632"/>
          </a:p>
        </p:txBody>
      </p:sp>
      <p:sp>
        <p:nvSpPr>
          <p:cNvPr id="6" name="object 6"/>
          <p:cNvSpPr/>
          <p:nvPr/>
        </p:nvSpPr>
        <p:spPr>
          <a:xfrm>
            <a:off x="6465330" y="3445919"/>
            <a:ext cx="3728426" cy="0"/>
          </a:xfrm>
          <a:custGeom>
            <a:avLst/>
            <a:gdLst/>
            <a:ahLst/>
            <a:cxnLst/>
            <a:rect l="l" t="t" r="r" b="b"/>
            <a:pathLst>
              <a:path w="4111625">
                <a:moveTo>
                  <a:pt x="0" y="0"/>
                </a:moveTo>
                <a:lnTo>
                  <a:pt x="4111123" y="0"/>
                </a:lnTo>
              </a:path>
            </a:pathLst>
          </a:custGeom>
          <a:ln w="8221">
            <a:solidFill>
              <a:srgbClr val="000000"/>
            </a:solidFill>
          </a:ln>
        </p:spPr>
        <p:txBody>
          <a:bodyPr wrap="square" lIns="0" tIns="0" rIns="0" bIns="0" rtlCol="0"/>
          <a:lstStyle/>
          <a:p>
            <a:endParaRPr sz="1632"/>
          </a:p>
        </p:txBody>
      </p:sp>
      <p:sp>
        <p:nvSpPr>
          <p:cNvPr id="7" name="object 7"/>
          <p:cNvSpPr/>
          <p:nvPr/>
        </p:nvSpPr>
        <p:spPr>
          <a:xfrm>
            <a:off x="6465330" y="3701813"/>
            <a:ext cx="3727850" cy="0"/>
          </a:xfrm>
          <a:custGeom>
            <a:avLst/>
            <a:gdLst/>
            <a:ahLst/>
            <a:cxnLst/>
            <a:rect l="l" t="t" r="r" b="b"/>
            <a:pathLst>
              <a:path w="4110990">
                <a:moveTo>
                  <a:pt x="0" y="0"/>
                </a:moveTo>
                <a:lnTo>
                  <a:pt x="4110365" y="0"/>
                </a:lnTo>
              </a:path>
            </a:pathLst>
          </a:custGeom>
          <a:ln w="8221">
            <a:solidFill>
              <a:srgbClr val="000000"/>
            </a:solidFill>
          </a:ln>
        </p:spPr>
        <p:txBody>
          <a:bodyPr wrap="square" lIns="0" tIns="0" rIns="0" bIns="0" rtlCol="0"/>
          <a:lstStyle/>
          <a:p>
            <a:endParaRPr sz="1632"/>
          </a:p>
        </p:txBody>
      </p:sp>
      <p:sp>
        <p:nvSpPr>
          <p:cNvPr id="8" name="object 8"/>
          <p:cNvSpPr txBox="1"/>
          <p:nvPr/>
        </p:nvSpPr>
        <p:spPr>
          <a:xfrm>
            <a:off x="6453814" y="3811804"/>
            <a:ext cx="3712303" cy="316951"/>
          </a:xfrm>
          <a:prstGeom prst="rect">
            <a:avLst/>
          </a:prstGeom>
        </p:spPr>
        <p:txBody>
          <a:bodyPr vert="horz" wrap="square" lIns="0" tIns="9213" rIns="0" bIns="0" rtlCol="0">
            <a:spAutoFit/>
          </a:bodyPr>
          <a:lstStyle/>
          <a:p>
            <a:pPr marL="11516" marR="4607">
              <a:lnSpc>
                <a:spcPct val="101800"/>
              </a:lnSpc>
              <a:spcBef>
                <a:spcPts val="73"/>
              </a:spcBef>
            </a:pPr>
            <a:r>
              <a:rPr sz="997" b="1" dirty="0">
                <a:latin typeface="Calibri"/>
                <a:cs typeface="Calibri"/>
              </a:rPr>
              <a:t>Name</a:t>
            </a:r>
            <a:r>
              <a:rPr sz="997" b="1" spc="-9" dirty="0">
                <a:latin typeface="Calibri"/>
                <a:cs typeface="Calibri"/>
              </a:rPr>
              <a:t> </a:t>
            </a:r>
            <a:r>
              <a:rPr sz="997" b="1" dirty="0">
                <a:latin typeface="Calibri"/>
                <a:cs typeface="Calibri"/>
              </a:rPr>
              <a:t>&amp;</a:t>
            </a:r>
            <a:r>
              <a:rPr sz="997" b="1" spc="-18" dirty="0">
                <a:latin typeface="Calibri"/>
                <a:cs typeface="Calibri"/>
              </a:rPr>
              <a:t> </a:t>
            </a:r>
            <a:r>
              <a:rPr sz="997" b="1" dirty="0">
                <a:latin typeface="Calibri"/>
                <a:cs typeface="Calibri"/>
              </a:rPr>
              <a:t>Signature</a:t>
            </a:r>
            <a:r>
              <a:rPr sz="997" b="1" spc="-14" dirty="0">
                <a:latin typeface="Calibri"/>
                <a:cs typeface="Calibri"/>
              </a:rPr>
              <a:t> </a:t>
            </a:r>
            <a:r>
              <a:rPr sz="997" b="1" dirty="0">
                <a:latin typeface="Calibri"/>
                <a:cs typeface="Calibri"/>
              </a:rPr>
              <a:t>of</a:t>
            </a:r>
            <a:r>
              <a:rPr sz="997" b="1" spc="-18" dirty="0">
                <a:latin typeface="Calibri"/>
                <a:cs typeface="Calibri"/>
              </a:rPr>
              <a:t> </a:t>
            </a:r>
            <a:r>
              <a:rPr sz="997" b="1" dirty="0">
                <a:latin typeface="Calibri"/>
                <a:cs typeface="Calibri"/>
              </a:rPr>
              <a:t>Treating</a:t>
            </a:r>
            <a:r>
              <a:rPr sz="997" b="1" spc="-9" dirty="0">
                <a:latin typeface="Calibri"/>
                <a:cs typeface="Calibri"/>
              </a:rPr>
              <a:t> Physician/MO </a:t>
            </a:r>
            <a:r>
              <a:rPr sz="997" b="1" dirty="0">
                <a:latin typeface="Calibri"/>
                <a:cs typeface="Calibri"/>
              </a:rPr>
              <a:t>(at</a:t>
            </a:r>
            <a:r>
              <a:rPr sz="997" b="1" spc="-14" dirty="0">
                <a:latin typeface="Calibri"/>
                <a:cs typeface="Calibri"/>
              </a:rPr>
              <a:t> </a:t>
            </a:r>
            <a:r>
              <a:rPr sz="997" b="1" dirty="0">
                <a:latin typeface="Calibri"/>
                <a:cs typeface="Calibri"/>
              </a:rPr>
              <a:t>the</a:t>
            </a:r>
            <a:r>
              <a:rPr sz="997" b="1" spc="-14" dirty="0">
                <a:latin typeface="Calibri"/>
                <a:cs typeface="Calibri"/>
              </a:rPr>
              <a:t> </a:t>
            </a:r>
            <a:r>
              <a:rPr sz="997" b="1" dirty="0">
                <a:latin typeface="Calibri"/>
                <a:cs typeface="Calibri"/>
              </a:rPr>
              <a:t>time</a:t>
            </a:r>
            <a:r>
              <a:rPr sz="997" b="1" spc="-9" dirty="0">
                <a:latin typeface="Calibri"/>
                <a:cs typeface="Calibri"/>
              </a:rPr>
              <a:t> </a:t>
            </a:r>
            <a:r>
              <a:rPr sz="997" b="1" dirty="0">
                <a:latin typeface="Calibri"/>
                <a:cs typeface="Calibri"/>
              </a:rPr>
              <a:t>of</a:t>
            </a:r>
            <a:r>
              <a:rPr sz="997" b="1" spc="-9" dirty="0">
                <a:latin typeface="Calibri"/>
                <a:cs typeface="Calibri"/>
              </a:rPr>
              <a:t> treatment outcome):</a:t>
            </a:r>
            <a:endParaRPr sz="997">
              <a:latin typeface="Calibri"/>
              <a:cs typeface="Calibri"/>
            </a:endParaRPr>
          </a:p>
        </p:txBody>
      </p:sp>
      <p:graphicFrame>
        <p:nvGraphicFramePr>
          <p:cNvPr id="9" name="object 9"/>
          <p:cNvGraphicFramePr>
            <a:graphicFrameLocks noGrp="1"/>
          </p:cNvGraphicFramePr>
          <p:nvPr/>
        </p:nvGraphicFramePr>
        <p:xfrm>
          <a:off x="6403142" y="4613804"/>
          <a:ext cx="3828617" cy="1485737"/>
        </p:xfrm>
        <a:graphic>
          <a:graphicData uri="http://schemas.openxmlformats.org/drawingml/2006/table">
            <a:tbl>
              <a:tblPr firstRow="1" bandRow="1">
                <a:tableStyleId>{2D5ABB26-0587-4C30-8999-92F81FD0307C}</a:tableStyleId>
              </a:tblPr>
              <a:tblGrid>
                <a:gridCol w="718622">
                  <a:extLst>
                    <a:ext uri="{9D8B030D-6E8A-4147-A177-3AD203B41FA5}">
                      <a16:colId xmlns:a16="http://schemas.microsoft.com/office/drawing/2014/main" val="20000"/>
                    </a:ext>
                  </a:extLst>
                </a:gridCol>
                <a:gridCol w="725531">
                  <a:extLst>
                    <a:ext uri="{9D8B030D-6E8A-4147-A177-3AD203B41FA5}">
                      <a16:colId xmlns:a16="http://schemas.microsoft.com/office/drawing/2014/main" val="20001"/>
                    </a:ext>
                  </a:extLst>
                </a:gridCol>
                <a:gridCol w="518237">
                  <a:extLst>
                    <a:ext uri="{9D8B030D-6E8A-4147-A177-3AD203B41FA5}">
                      <a16:colId xmlns:a16="http://schemas.microsoft.com/office/drawing/2014/main" val="20002"/>
                    </a:ext>
                  </a:extLst>
                </a:gridCol>
                <a:gridCol w="518812">
                  <a:extLst>
                    <a:ext uri="{9D8B030D-6E8A-4147-A177-3AD203B41FA5}">
                      <a16:colId xmlns:a16="http://schemas.microsoft.com/office/drawing/2014/main" val="20003"/>
                    </a:ext>
                  </a:extLst>
                </a:gridCol>
                <a:gridCol w="673131">
                  <a:extLst>
                    <a:ext uri="{9D8B030D-6E8A-4147-A177-3AD203B41FA5}">
                      <a16:colId xmlns:a16="http://schemas.microsoft.com/office/drawing/2014/main" val="20004"/>
                    </a:ext>
                  </a:extLst>
                </a:gridCol>
                <a:gridCol w="674284">
                  <a:extLst>
                    <a:ext uri="{9D8B030D-6E8A-4147-A177-3AD203B41FA5}">
                      <a16:colId xmlns:a16="http://schemas.microsoft.com/office/drawing/2014/main" val="20005"/>
                    </a:ext>
                  </a:extLst>
                </a:gridCol>
              </a:tblGrid>
              <a:tr h="173897">
                <a:tc gridSpan="6">
                  <a:txBody>
                    <a:bodyPr/>
                    <a:lstStyle/>
                    <a:p>
                      <a:pPr marL="168910">
                        <a:lnSpc>
                          <a:spcPts val="1405"/>
                        </a:lnSpc>
                      </a:pPr>
                      <a:r>
                        <a:rPr sz="1100" b="1" dirty="0">
                          <a:latin typeface="Calibri"/>
                          <a:cs typeface="Calibri"/>
                        </a:rPr>
                        <a:t>Post</a:t>
                      </a:r>
                      <a:r>
                        <a:rPr sz="1100" b="1" spc="-25" dirty="0">
                          <a:latin typeface="Calibri"/>
                          <a:cs typeface="Calibri"/>
                        </a:rPr>
                        <a:t> </a:t>
                      </a:r>
                      <a:r>
                        <a:rPr sz="1100" b="1" dirty="0">
                          <a:latin typeface="Calibri"/>
                          <a:cs typeface="Calibri"/>
                        </a:rPr>
                        <a:t>treatment</a:t>
                      </a:r>
                      <a:r>
                        <a:rPr sz="1100" b="1" spc="-25" dirty="0">
                          <a:latin typeface="Calibri"/>
                          <a:cs typeface="Calibri"/>
                        </a:rPr>
                        <a:t> </a:t>
                      </a:r>
                      <a:r>
                        <a:rPr sz="1100" b="1" dirty="0">
                          <a:latin typeface="Calibri"/>
                          <a:cs typeface="Calibri"/>
                        </a:rPr>
                        <a:t>follow</a:t>
                      </a:r>
                      <a:r>
                        <a:rPr sz="1100" b="1" spc="-25" dirty="0">
                          <a:latin typeface="Calibri"/>
                          <a:cs typeface="Calibri"/>
                        </a:rPr>
                        <a:t> </a:t>
                      </a:r>
                      <a:r>
                        <a:rPr sz="1100" b="1" dirty="0">
                          <a:latin typeface="Calibri"/>
                          <a:cs typeface="Calibri"/>
                        </a:rPr>
                        <a:t>up</a:t>
                      </a:r>
                      <a:r>
                        <a:rPr sz="1100" b="1" spc="-20" dirty="0">
                          <a:latin typeface="Calibri"/>
                          <a:cs typeface="Calibri"/>
                        </a:rPr>
                        <a:t> </a:t>
                      </a:r>
                      <a:r>
                        <a:rPr sz="1100" b="1" dirty="0">
                          <a:latin typeface="Calibri"/>
                          <a:cs typeface="Calibri"/>
                        </a:rPr>
                        <a:t>clinical</a:t>
                      </a:r>
                      <a:r>
                        <a:rPr sz="1100" b="1" spc="-25" dirty="0">
                          <a:latin typeface="Calibri"/>
                          <a:cs typeface="Calibri"/>
                        </a:rPr>
                        <a:t> </a:t>
                      </a:r>
                      <a:r>
                        <a:rPr sz="1100" b="1" dirty="0">
                          <a:latin typeface="Calibri"/>
                          <a:cs typeface="Calibri"/>
                        </a:rPr>
                        <a:t>&amp;</a:t>
                      </a:r>
                      <a:r>
                        <a:rPr sz="1100" b="1" spc="-30" dirty="0">
                          <a:latin typeface="Calibri"/>
                          <a:cs typeface="Calibri"/>
                        </a:rPr>
                        <a:t> </a:t>
                      </a:r>
                      <a:r>
                        <a:rPr sz="1100" b="1" dirty="0">
                          <a:latin typeface="Calibri"/>
                          <a:cs typeface="Calibri"/>
                        </a:rPr>
                        <a:t>sputum</a:t>
                      </a:r>
                      <a:r>
                        <a:rPr sz="1100" b="1" spc="-45" dirty="0">
                          <a:latin typeface="Calibri"/>
                          <a:cs typeface="Calibri"/>
                        </a:rPr>
                        <a:t> </a:t>
                      </a:r>
                      <a:r>
                        <a:rPr sz="1100" b="1" dirty="0">
                          <a:latin typeface="Calibri"/>
                          <a:cs typeface="Calibri"/>
                        </a:rPr>
                        <a:t>(Result</a:t>
                      </a:r>
                      <a:r>
                        <a:rPr sz="1100" b="1" spc="-30" dirty="0">
                          <a:latin typeface="Calibri"/>
                          <a:cs typeface="Calibri"/>
                        </a:rPr>
                        <a:t> </a:t>
                      </a:r>
                      <a:r>
                        <a:rPr sz="1100" b="1" dirty="0">
                          <a:latin typeface="Calibri"/>
                          <a:cs typeface="Calibri"/>
                        </a:rPr>
                        <a:t>with</a:t>
                      </a:r>
                      <a:r>
                        <a:rPr sz="1100" b="1" spc="-35" dirty="0">
                          <a:latin typeface="Calibri"/>
                          <a:cs typeface="Calibri"/>
                        </a:rPr>
                        <a:t> </a:t>
                      </a:r>
                      <a:r>
                        <a:rPr sz="1100" b="1" spc="-10" dirty="0">
                          <a:latin typeface="Calibri"/>
                          <a:cs typeface="Calibri"/>
                        </a:rPr>
                        <a:t>date)</a:t>
                      </a:r>
                      <a:endParaRPr sz="11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57967">
                <a:tc>
                  <a:txBody>
                    <a:bodyPr/>
                    <a:lstStyle/>
                    <a:p>
                      <a:pPr marL="69850">
                        <a:lnSpc>
                          <a:spcPts val="1290"/>
                        </a:lnSpc>
                      </a:pPr>
                      <a:r>
                        <a:rPr sz="1000" b="1" dirty="0">
                          <a:latin typeface="Calibri"/>
                          <a:cs typeface="Calibri"/>
                        </a:rPr>
                        <a:t>Follow</a:t>
                      </a:r>
                      <a:r>
                        <a:rPr sz="1000" b="1" spc="-20" dirty="0">
                          <a:latin typeface="Calibri"/>
                          <a:cs typeface="Calibri"/>
                        </a:rPr>
                        <a:t> </a:t>
                      </a:r>
                      <a:r>
                        <a:rPr sz="1000" b="1" spc="-25" dirty="0">
                          <a:latin typeface="Calibri"/>
                          <a:cs typeface="Calibri"/>
                        </a:rPr>
                        <a:t>up</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055"/>
                        </a:lnSpc>
                      </a:pPr>
                      <a:r>
                        <a:rPr sz="800" b="1" spc="-20" dirty="0">
                          <a:latin typeface="Calibri"/>
                          <a:cs typeface="Calibri"/>
                        </a:rPr>
                        <a:t>Date</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15570">
                        <a:lnSpc>
                          <a:spcPts val="1055"/>
                        </a:lnSpc>
                      </a:pPr>
                      <a:r>
                        <a:rPr sz="800" b="1" spc="-10" dirty="0">
                          <a:latin typeface="Calibri"/>
                          <a:cs typeface="Calibri"/>
                        </a:rPr>
                        <a:t>Clinical</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3985">
                        <a:lnSpc>
                          <a:spcPts val="1055"/>
                        </a:lnSpc>
                      </a:pPr>
                      <a:r>
                        <a:rPr sz="800" b="1" spc="-10" dirty="0">
                          <a:latin typeface="Calibri"/>
                          <a:cs typeface="Calibri"/>
                        </a:rPr>
                        <a:t>Smear</a:t>
                      </a:r>
                      <a:endParaRPr sz="800">
                        <a:latin typeface="Calibri"/>
                        <a:cs typeface="Calibri"/>
                      </a:endParaRPr>
                    </a:p>
                    <a:p>
                      <a:pPr marL="86995">
                        <a:lnSpc>
                          <a:spcPts val="1065"/>
                        </a:lnSpc>
                        <a:spcBef>
                          <a:spcPts val="25"/>
                        </a:spcBef>
                      </a:pPr>
                      <a:r>
                        <a:rPr sz="800" b="1" spc="-10" dirty="0">
                          <a:latin typeface="Calibri"/>
                          <a:cs typeface="Calibri"/>
                        </a:rPr>
                        <a:t>/Culture</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055"/>
                        </a:lnSpc>
                      </a:pPr>
                      <a:r>
                        <a:rPr sz="800" b="1" spc="-25" dirty="0">
                          <a:latin typeface="Calibri"/>
                          <a:cs typeface="Calibri"/>
                        </a:rPr>
                        <a:t>CXR</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09220">
                        <a:lnSpc>
                          <a:spcPts val="1055"/>
                        </a:lnSpc>
                      </a:pPr>
                      <a:r>
                        <a:rPr sz="800" b="1" spc="-10" dirty="0">
                          <a:latin typeface="Calibri"/>
                          <a:cs typeface="Calibri"/>
                        </a:rPr>
                        <a:t>Impression</a:t>
                      </a:r>
                      <a:endParaRPr sz="8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42995">
                <a:tc>
                  <a:txBody>
                    <a:bodyPr/>
                    <a:lstStyle/>
                    <a:p>
                      <a:pPr marL="69850">
                        <a:lnSpc>
                          <a:spcPts val="1290"/>
                        </a:lnSpc>
                      </a:pPr>
                      <a:r>
                        <a:rPr sz="1000" b="1" dirty="0">
                          <a:latin typeface="Calibri"/>
                          <a:cs typeface="Calibri"/>
                        </a:rPr>
                        <a:t>6</a:t>
                      </a:r>
                      <a:r>
                        <a:rPr sz="1000" b="1" spc="-10" dirty="0">
                          <a:latin typeface="Calibri"/>
                          <a:cs typeface="Calibri"/>
                        </a:rPr>
                        <a:t> months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44147">
                <a:tc>
                  <a:txBody>
                    <a:bodyPr/>
                    <a:lstStyle/>
                    <a:p>
                      <a:pPr marL="69850">
                        <a:lnSpc>
                          <a:spcPts val="1300"/>
                        </a:lnSpc>
                      </a:pPr>
                      <a:r>
                        <a:rPr sz="1000" b="1" dirty="0">
                          <a:latin typeface="Calibri"/>
                          <a:cs typeface="Calibri"/>
                        </a:rPr>
                        <a:t>12</a:t>
                      </a:r>
                      <a:r>
                        <a:rPr sz="1000" b="1" spc="-25" dirty="0">
                          <a:latin typeface="Calibri"/>
                          <a:cs typeface="Calibri"/>
                        </a:rPr>
                        <a:t> </a:t>
                      </a:r>
                      <a:r>
                        <a:rPr sz="1000" b="1" spc="-10" dirty="0">
                          <a:latin typeface="Calibri"/>
                          <a:cs typeface="Calibri"/>
                        </a:rPr>
                        <a:t>months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99426">
                <a:tc>
                  <a:txBody>
                    <a:bodyPr/>
                    <a:lstStyle/>
                    <a:p>
                      <a:pPr marL="69850">
                        <a:lnSpc>
                          <a:spcPts val="1290"/>
                        </a:lnSpc>
                      </a:pPr>
                      <a:r>
                        <a:rPr sz="1000" b="1" dirty="0">
                          <a:latin typeface="Calibri"/>
                          <a:cs typeface="Calibri"/>
                        </a:rPr>
                        <a:t>18</a:t>
                      </a:r>
                      <a:r>
                        <a:rPr sz="1000" b="1" spc="-25" dirty="0">
                          <a:latin typeface="Calibri"/>
                          <a:cs typeface="Calibri"/>
                        </a:rPr>
                        <a:t> </a:t>
                      </a:r>
                      <a:r>
                        <a:rPr sz="1000" b="1" spc="-10" dirty="0">
                          <a:latin typeface="Calibri"/>
                          <a:cs typeface="Calibri"/>
                        </a:rPr>
                        <a:t>months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53936">
                <a:tc>
                  <a:txBody>
                    <a:bodyPr/>
                    <a:lstStyle/>
                    <a:p>
                      <a:pPr marL="69850">
                        <a:lnSpc>
                          <a:spcPts val="1290"/>
                        </a:lnSpc>
                      </a:pPr>
                      <a:r>
                        <a:rPr sz="1000" b="1" dirty="0">
                          <a:latin typeface="Calibri"/>
                          <a:cs typeface="Calibri"/>
                        </a:rPr>
                        <a:t>24</a:t>
                      </a:r>
                      <a:r>
                        <a:rPr sz="1000" b="1" spc="-25" dirty="0">
                          <a:latin typeface="Calibri"/>
                          <a:cs typeface="Calibri"/>
                        </a:rPr>
                        <a:t> </a:t>
                      </a:r>
                      <a:r>
                        <a:rPr sz="1000" b="1" spc="-10" dirty="0">
                          <a:latin typeface="Calibri"/>
                          <a:cs typeface="Calibri"/>
                        </a:rPr>
                        <a:t>months</a:t>
                      </a:r>
                      <a:endParaRPr sz="100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10" name="object 10"/>
          <p:cNvSpPr/>
          <p:nvPr/>
        </p:nvSpPr>
        <p:spPr>
          <a:xfrm>
            <a:off x="6465330" y="4392952"/>
            <a:ext cx="2208840" cy="0"/>
          </a:xfrm>
          <a:custGeom>
            <a:avLst/>
            <a:gdLst/>
            <a:ahLst/>
            <a:cxnLst/>
            <a:rect l="l" t="t" r="r" b="b"/>
            <a:pathLst>
              <a:path w="2435859">
                <a:moveTo>
                  <a:pt x="0" y="0"/>
                </a:moveTo>
                <a:lnTo>
                  <a:pt x="2435297" y="0"/>
                </a:lnTo>
              </a:path>
            </a:pathLst>
          </a:custGeom>
          <a:ln w="12758">
            <a:solidFill>
              <a:srgbClr val="000000"/>
            </a:solidFill>
          </a:ln>
        </p:spPr>
        <p:txBody>
          <a:bodyPr wrap="square" lIns="0" tIns="0" rIns="0" bIns="0" rtlCol="0"/>
          <a:lstStyle/>
          <a:p>
            <a:endParaRPr sz="1632"/>
          </a:p>
        </p:txBody>
      </p:sp>
      <p:sp>
        <p:nvSpPr>
          <p:cNvPr id="11" name="object 11"/>
          <p:cNvSpPr txBox="1">
            <a:spLocks noGrp="1"/>
          </p:cNvSpPr>
          <p:nvPr>
            <p:ph type="sldNum" sz="quarter" idx="12"/>
          </p:nvPr>
        </p:nvSpPr>
        <p:spPr>
          <a:prstGeom prst="rect">
            <a:avLst/>
          </a:prstGeom>
        </p:spPr>
        <p:txBody>
          <a:bodyPr vert="horz" wrap="square" lIns="0" tIns="0" rIns="0" bIns="0" rtlCol="0">
            <a:spAutoFit/>
          </a:bodyPr>
          <a:lstStyle>
            <a:defPPr>
              <a:defRPr kern="0"/>
            </a:defPPr>
            <a:lvl1pPr>
              <a:defRPr sz="1100" b="0" i="0">
                <a:solidFill>
                  <a:schemeClr val="tx1"/>
                </a:solidFill>
                <a:latin typeface="Calibri"/>
                <a:cs typeface="Calibri"/>
              </a:defRPr>
            </a:lvl1pPr>
          </a:lstStyle>
          <a:p>
            <a:pPr marL="34549">
              <a:lnSpc>
                <a:spcPts val="1043"/>
              </a:lnSpc>
            </a:pPr>
            <a:fld id="{81D60167-4931-47E6-BA6A-407CBD079E47}" type="slidenum">
              <a:rPr lang="en-IN" spc="-25" smtClean="0"/>
              <a:pPr marL="38100">
                <a:lnSpc>
                  <a:spcPts val="1150"/>
                </a:lnSpc>
              </a:pPr>
              <a:t>164</a:t>
            </a:fld>
            <a:endParaRPr spc="-23"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a:spLocks noGrp="1"/>
          </p:cNvSpPr>
          <p:nvPr>
            <p:ph type="title"/>
          </p:nvPr>
        </p:nvSpPr>
        <p:spPr>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mbria"/>
              <a:buNone/>
            </a:pPr>
            <a:r>
              <a:rPr lang="en-US" dirty="0">
                <a:solidFill>
                  <a:schemeClr val="bg1"/>
                </a:solidFill>
              </a:rPr>
              <a:t>Conditions warrant initial hospitalization</a:t>
            </a:r>
            <a:endParaRPr dirty="0">
              <a:solidFill>
                <a:schemeClr val="bg1"/>
              </a:solidFill>
            </a:endParaRPr>
          </a:p>
        </p:txBody>
      </p:sp>
      <p:sp>
        <p:nvSpPr>
          <p:cNvPr id="225" name="Google Shape;225;p20"/>
          <p:cNvSpPr txBox="1">
            <a:spLocks noGrp="1"/>
          </p:cNvSpPr>
          <p:nvPr>
            <p:ph type="body" idx="1"/>
          </p:nvPr>
        </p:nvSpPr>
        <p:spPr>
          <a:xfrm>
            <a:off x="222069" y="1989221"/>
            <a:ext cx="5873931" cy="456170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1800"/>
              <a:buFont typeface="Calibri"/>
              <a:buAutoNum type="arabicPeriod"/>
            </a:pPr>
            <a:r>
              <a:rPr lang="en-US" sz="1800" b="1">
                <a:solidFill>
                  <a:schemeClr val="accent1"/>
                </a:solidFill>
              </a:rPr>
              <a:t>Children under 5 years with DR-TB</a:t>
            </a:r>
            <a:endParaRPr/>
          </a:p>
          <a:p>
            <a:pPr marL="457200" lvl="0" indent="-457200" algn="l" rtl="0">
              <a:lnSpc>
                <a:spcPct val="100000"/>
              </a:lnSpc>
              <a:spcBef>
                <a:spcPts val="1000"/>
              </a:spcBef>
              <a:spcAft>
                <a:spcPts val="0"/>
              </a:spcAft>
              <a:buSzPts val="1800"/>
              <a:buFont typeface="Calibri"/>
              <a:buAutoNum type="arabicPeriod"/>
            </a:pPr>
            <a:r>
              <a:rPr lang="en-US" sz="1800" b="1">
                <a:solidFill>
                  <a:schemeClr val="accent1"/>
                </a:solidFill>
              </a:rPr>
              <a:t>Extensive TB disease </a:t>
            </a:r>
            <a:r>
              <a:rPr lang="en-US" sz="1800"/>
              <a:t>– presence of bilateral cavitary disease or extensive parenchymal damage on chest radiography. In children aged under 15 years, presence of cavities or bilateral disease on chest radiography</a:t>
            </a:r>
            <a:endParaRPr/>
          </a:p>
          <a:p>
            <a:pPr marL="457200" lvl="0" indent="-457200" algn="l" rtl="0">
              <a:lnSpc>
                <a:spcPct val="100000"/>
              </a:lnSpc>
              <a:spcBef>
                <a:spcPts val="1000"/>
              </a:spcBef>
              <a:spcAft>
                <a:spcPts val="0"/>
              </a:spcAft>
              <a:buSzPts val="1800"/>
              <a:buFont typeface="Calibri"/>
              <a:buAutoNum type="arabicPeriod"/>
            </a:pPr>
            <a:r>
              <a:rPr lang="en-US" sz="1800" b="1">
                <a:solidFill>
                  <a:schemeClr val="accent1"/>
                </a:solidFill>
              </a:rPr>
              <a:t>Severe EP-TB disease </a:t>
            </a:r>
            <a:r>
              <a:rPr lang="en-US" sz="1800"/>
              <a:t>- presence of miliary TB or TB meningitis or CNS TB. In children aged under 15 years, extrapulmonary forms of disease other than lymphadenopathy (peripheral nodes or isolated mediastinal mass without compression)</a:t>
            </a:r>
            <a:endParaRPr/>
          </a:p>
          <a:p>
            <a:pPr marL="457200" lvl="0" indent="-457200" algn="l" rtl="0">
              <a:lnSpc>
                <a:spcPct val="100000"/>
              </a:lnSpc>
              <a:spcBef>
                <a:spcPts val="1000"/>
              </a:spcBef>
              <a:spcAft>
                <a:spcPts val="0"/>
              </a:spcAft>
              <a:buSzPts val="1800"/>
              <a:buFont typeface="Calibri"/>
              <a:buAutoNum type="arabicPeriod"/>
            </a:pPr>
            <a:r>
              <a:rPr lang="en-US" sz="1800" b="1">
                <a:solidFill>
                  <a:schemeClr val="accent1"/>
                </a:solidFill>
              </a:rPr>
              <a:t>Intolerance to any drug </a:t>
            </a:r>
            <a:r>
              <a:rPr lang="en-US" sz="1800"/>
              <a:t>in the shorter/longer oral MDR-TB regimen or risk of toxicity from a drug (e.g. drug–drug interactions)</a:t>
            </a:r>
            <a:endParaRPr/>
          </a:p>
          <a:p>
            <a:pPr marL="457200" lvl="0" indent="-457200" algn="l" rtl="0">
              <a:lnSpc>
                <a:spcPct val="100000"/>
              </a:lnSpc>
              <a:spcBef>
                <a:spcPts val="1000"/>
              </a:spcBef>
              <a:spcAft>
                <a:spcPts val="0"/>
              </a:spcAft>
              <a:buSzPts val="1800"/>
              <a:buFont typeface="Calibri"/>
              <a:buAutoNum type="arabicPeriod"/>
            </a:pPr>
            <a:r>
              <a:rPr lang="en-US" sz="1800" b="1">
                <a:solidFill>
                  <a:schemeClr val="accent1"/>
                </a:solidFill>
              </a:rPr>
              <a:t>Severely malnourished </a:t>
            </a:r>
            <a:r>
              <a:rPr lang="en-US" sz="1800"/>
              <a:t>(HB &lt; 7 g/dl, BMI &lt; 16 with pedal edema, MUAC &lt; 16cm)</a:t>
            </a:r>
            <a:endParaRPr/>
          </a:p>
          <a:p>
            <a:pPr marL="457200" lvl="0" indent="-342900" algn="l" rtl="0">
              <a:lnSpc>
                <a:spcPct val="100000"/>
              </a:lnSpc>
              <a:spcBef>
                <a:spcPts val="1000"/>
              </a:spcBef>
              <a:spcAft>
                <a:spcPts val="0"/>
              </a:spcAft>
              <a:buSzPts val="1800"/>
              <a:buFont typeface="Calibri"/>
              <a:buNone/>
            </a:pPr>
            <a:endParaRPr sz="1800"/>
          </a:p>
        </p:txBody>
      </p:sp>
      <p:sp>
        <p:nvSpPr>
          <p:cNvPr id="226" name="Google Shape;226;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165</a:t>
            </a:fld>
            <a:endParaRPr/>
          </a:p>
        </p:txBody>
      </p:sp>
      <p:sp>
        <p:nvSpPr>
          <p:cNvPr id="227" name="Google Shape;227;p20"/>
          <p:cNvSpPr txBox="1">
            <a:spLocks noGrp="1"/>
          </p:cNvSpPr>
          <p:nvPr>
            <p:ph type="body" idx="2"/>
          </p:nvPr>
        </p:nvSpPr>
        <p:spPr>
          <a:prstGeom prst="rect">
            <a:avLst/>
          </a:prstGeom>
          <a:solidFill>
            <a:srgbClr val="B3C6E7"/>
          </a:solidFill>
          <a:ln>
            <a:noFill/>
          </a:ln>
        </p:spPr>
        <p:txBody>
          <a:bodyPr spcFirstLastPara="1" wrap="square" lIns="91425" tIns="45700" rIns="91425" bIns="45700" anchor="ctr" anchorCtr="0">
            <a:normAutofit fontScale="77500" lnSpcReduction="20000"/>
          </a:bodyPr>
          <a:lstStyle/>
          <a:p>
            <a:pPr marL="0" lvl="0" indent="0" algn="l" rtl="0">
              <a:lnSpc>
                <a:spcPct val="90000"/>
              </a:lnSpc>
              <a:spcBef>
                <a:spcPts val="0"/>
              </a:spcBef>
              <a:spcAft>
                <a:spcPts val="0"/>
              </a:spcAft>
              <a:buClr>
                <a:srgbClr val="1F3864"/>
              </a:buClr>
              <a:buSzPct val="100000"/>
              <a:buNone/>
            </a:pPr>
            <a:r>
              <a:rPr lang="en-US"/>
              <a:t>The following conditions </a:t>
            </a:r>
            <a:r>
              <a:rPr lang="en-US" b="1"/>
              <a:t>warrant initial hospitalization </a:t>
            </a:r>
            <a:r>
              <a:rPr lang="en-US"/>
              <a:t>of the DR-TB patient for a period of 7-14 days</a:t>
            </a:r>
            <a:endParaRPr/>
          </a:p>
        </p:txBody>
      </p:sp>
      <p:sp>
        <p:nvSpPr>
          <p:cNvPr id="228" name="Google Shape;228;p20"/>
          <p:cNvSpPr txBox="1"/>
          <p:nvPr/>
        </p:nvSpPr>
        <p:spPr>
          <a:xfrm>
            <a:off x="6104707" y="1989221"/>
            <a:ext cx="5873931" cy="4561704"/>
          </a:xfrm>
          <a:prstGeom prst="rect">
            <a:avLst/>
          </a:prstGeom>
          <a:noFill/>
          <a:ln>
            <a:noFill/>
          </a:ln>
        </p:spPr>
        <p:txBody>
          <a:bodyPr spcFirstLastPara="1" wrap="square" lIns="91425" tIns="45700" rIns="91425" bIns="45700" anchor="t" anchorCtr="0">
            <a:normAutofit fontScale="62500" lnSpcReduction="20000"/>
          </a:bodyPr>
          <a:lstStyle/>
          <a:p>
            <a:pPr marL="514350" marR="0" lvl="0" indent="-514350" algn="l" rtl="0">
              <a:lnSpc>
                <a:spcPct val="120000"/>
              </a:lnSpc>
              <a:spcBef>
                <a:spcPts val="0"/>
              </a:spcBef>
              <a:spcAft>
                <a:spcPts val="0"/>
              </a:spcAft>
              <a:buClr>
                <a:srgbClr val="1F3864"/>
              </a:buClr>
              <a:buSzPct val="100000"/>
              <a:buFont typeface="Calibri"/>
              <a:buAutoNum type="arabicPeriod" startAt="6"/>
            </a:pPr>
            <a:r>
              <a:rPr lang="en-US" sz="2800" b="1" dirty="0">
                <a:solidFill>
                  <a:schemeClr val="accent1"/>
                </a:solidFill>
                <a:latin typeface="Calibri"/>
                <a:ea typeface="Calibri"/>
                <a:cs typeface="Calibri"/>
                <a:sym typeface="Calibri"/>
              </a:rPr>
              <a:t>Hypotension </a:t>
            </a:r>
            <a:r>
              <a:rPr lang="en-US" sz="2800" dirty="0">
                <a:solidFill>
                  <a:schemeClr val="dk1"/>
                </a:solidFill>
                <a:latin typeface="Calibri"/>
                <a:ea typeface="Calibri"/>
                <a:cs typeface="Calibri"/>
                <a:sym typeface="Calibri"/>
              </a:rPr>
              <a:t>(Diastolic below 60mm)</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b="1" dirty="0">
                <a:solidFill>
                  <a:schemeClr val="accent1"/>
                </a:solidFill>
                <a:latin typeface="Calibri"/>
                <a:ea typeface="Calibri"/>
                <a:cs typeface="Calibri"/>
                <a:sym typeface="Calibri"/>
              </a:rPr>
              <a:t>Oxygen saturation </a:t>
            </a:r>
            <a:r>
              <a:rPr lang="en-US" sz="2800" dirty="0">
                <a:solidFill>
                  <a:schemeClr val="dk1"/>
                </a:solidFill>
                <a:latin typeface="Calibri"/>
                <a:ea typeface="Calibri"/>
                <a:cs typeface="Calibri"/>
                <a:sym typeface="Calibri"/>
              </a:rPr>
              <a:t>(SpO2 below 85%)</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b="1" dirty="0" err="1">
                <a:solidFill>
                  <a:schemeClr val="accent1"/>
                </a:solidFill>
                <a:latin typeface="Calibri"/>
                <a:ea typeface="Calibri"/>
                <a:cs typeface="Calibri"/>
                <a:sym typeface="Calibri"/>
              </a:rPr>
              <a:t>Haemoptysis</a:t>
            </a:r>
            <a:r>
              <a:rPr lang="en-US" sz="2800" dirty="0">
                <a:solidFill>
                  <a:schemeClr val="dk1"/>
                </a:solidFill>
                <a:latin typeface="Calibri"/>
                <a:ea typeface="Calibri"/>
                <a:cs typeface="Calibri"/>
                <a:sym typeface="Calibri"/>
              </a:rPr>
              <a:t> &gt;100 ml </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b="1" dirty="0">
                <a:solidFill>
                  <a:schemeClr val="accent1"/>
                </a:solidFill>
                <a:latin typeface="Calibri"/>
                <a:ea typeface="Calibri"/>
                <a:cs typeface="Calibri"/>
                <a:sym typeface="Calibri"/>
              </a:rPr>
              <a:t>General condition </a:t>
            </a:r>
            <a:r>
              <a:rPr lang="en-US" sz="2800" dirty="0">
                <a:solidFill>
                  <a:schemeClr val="dk1"/>
                </a:solidFill>
                <a:latin typeface="Calibri"/>
                <a:ea typeface="Calibri"/>
                <a:cs typeface="Calibri"/>
                <a:sym typeface="Calibri"/>
              </a:rPr>
              <a:t>– drowsy state of consciousness</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b="1" dirty="0">
                <a:solidFill>
                  <a:schemeClr val="accent1"/>
                </a:solidFill>
                <a:latin typeface="Calibri"/>
                <a:ea typeface="Calibri"/>
                <a:cs typeface="Calibri"/>
                <a:sym typeface="Calibri"/>
              </a:rPr>
              <a:t>Pregnancy related complications </a:t>
            </a:r>
            <a:r>
              <a:rPr lang="en-US" sz="2800" dirty="0">
                <a:solidFill>
                  <a:schemeClr val="dk1"/>
                </a:solidFill>
                <a:latin typeface="Calibri"/>
                <a:ea typeface="Calibri"/>
                <a:cs typeface="Calibri"/>
                <a:sym typeface="Calibri"/>
              </a:rPr>
              <a:t>with DR-TB</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dirty="0">
                <a:solidFill>
                  <a:schemeClr val="dk1"/>
                </a:solidFill>
                <a:latin typeface="Calibri"/>
                <a:ea typeface="Calibri"/>
                <a:cs typeface="Calibri"/>
                <a:sym typeface="Calibri"/>
              </a:rPr>
              <a:t>Patients exceptionally being considered for </a:t>
            </a:r>
            <a:r>
              <a:rPr lang="en-US" sz="2800" b="1" dirty="0">
                <a:solidFill>
                  <a:schemeClr val="accent1"/>
                </a:solidFill>
                <a:latin typeface="Calibri"/>
                <a:ea typeface="Calibri"/>
                <a:cs typeface="Calibri"/>
                <a:sym typeface="Calibri"/>
              </a:rPr>
              <a:t>BPaL </a:t>
            </a:r>
            <a:r>
              <a:rPr lang="en-US" sz="2800" dirty="0">
                <a:solidFill>
                  <a:schemeClr val="dk1"/>
                </a:solidFill>
                <a:latin typeface="Calibri"/>
                <a:ea typeface="Calibri"/>
                <a:cs typeface="Calibri"/>
                <a:sym typeface="Calibri"/>
              </a:rPr>
              <a:t>regimen</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dirty="0">
                <a:solidFill>
                  <a:schemeClr val="dk1"/>
                </a:solidFill>
                <a:latin typeface="Calibri"/>
                <a:ea typeface="Calibri"/>
                <a:cs typeface="Calibri"/>
                <a:sym typeface="Calibri"/>
              </a:rPr>
              <a:t>Underlying </a:t>
            </a:r>
            <a:r>
              <a:rPr lang="en-US" sz="2800" b="1" dirty="0">
                <a:solidFill>
                  <a:schemeClr val="accent1"/>
                </a:solidFill>
                <a:latin typeface="Calibri"/>
                <a:ea typeface="Calibri"/>
                <a:cs typeface="Calibri"/>
                <a:sym typeface="Calibri"/>
              </a:rPr>
              <a:t>severe co-morbid </a:t>
            </a:r>
            <a:r>
              <a:rPr lang="en-US" sz="2800" dirty="0">
                <a:solidFill>
                  <a:schemeClr val="dk1"/>
                </a:solidFill>
                <a:latin typeface="Calibri"/>
                <a:ea typeface="Calibri"/>
                <a:cs typeface="Calibri"/>
                <a:sym typeface="Calibri"/>
              </a:rPr>
              <a:t>or other systemic disease (hepatitis, nephritis, underlying cardiac conditions etc.)</a:t>
            </a:r>
            <a:endParaRPr dirty="0"/>
          </a:p>
          <a:p>
            <a:pPr marL="457200" marR="0" lvl="0" indent="-457200" algn="l" rtl="0">
              <a:lnSpc>
                <a:spcPct val="120000"/>
              </a:lnSpc>
              <a:spcBef>
                <a:spcPts val="1000"/>
              </a:spcBef>
              <a:spcAft>
                <a:spcPts val="0"/>
              </a:spcAft>
              <a:buClr>
                <a:srgbClr val="1F3864"/>
              </a:buClr>
              <a:buSzPct val="100000"/>
              <a:buFont typeface="Calibri"/>
              <a:buAutoNum type="arabicPeriod" startAt="6"/>
            </a:pPr>
            <a:r>
              <a:rPr lang="en-US" sz="2800" dirty="0">
                <a:solidFill>
                  <a:schemeClr val="dk1"/>
                </a:solidFill>
                <a:latin typeface="Calibri"/>
                <a:ea typeface="Calibri"/>
                <a:cs typeface="Calibri"/>
                <a:sym typeface="Calibri"/>
              </a:rPr>
              <a:t>Any </a:t>
            </a:r>
            <a:r>
              <a:rPr lang="en-US" sz="2800" b="1" dirty="0">
                <a:solidFill>
                  <a:schemeClr val="accent1"/>
                </a:solidFill>
                <a:latin typeface="Calibri"/>
                <a:ea typeface="Calibri"/>
                <a:cs typeface="Calibri"/>
                <a:sym typeface="Calibri"/>
              </a:rPr>
              <a:t>surgical intervention </a:t>
            </a:r>
            <a:r>
              <a:rPr lang="en-US" sz="2800" dirty="0">
                <a:solidFill>
                  <a:schemeClr val="dk1"/>
                </a:solidFill>
                <a:latin typeface="Calibri"/>
                <a:ea typeface="Calibri"/>
                <a:cs typeface="Calibri"/>
                <a:sym typeface="Calibri"/>
              </a:rPr>
              <a:t>required in the chest for any emergency like pleural complications and elective surgeries for patients with localized lesions after bacteriological conversion.</a:t>
            </a:r>
            <a:endParaRPr dirty="0"/>
          </a:p>
        </p:txBody>
      </p:sp>
    </p:spTree>
    <p:extLst>
      <p:ext uri="{BB962C8B-B14F-4D97-AF65-F5344CB8AC3E}">
        <p14:creationId xmlns:p14="http://schemas.microsoft.com/office/powerpoint/2010/main" val="19459932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657339-9C06-430F-AFB1-7B97280CC0D9}"/>
              </a:ext>
            </a:extLst>
          </p:cNvPr>
          <p:cNvGrpSpPr>
            <a:grpSpLocks/>
          </p:cNvGrpSpPr>
          <p:nvPr/>
        </p:nvGrpSpPr>
        <p:grpSpPr bwMode="auto">
          <a:xfrm>
            <a:off x="222070" y="1385331"/>
            <a:ext cx="6152543" cy="5189849"/>
            <a:chOff x="110" y="1440"/>
            <a:chExt cx="11565" cy="10845"/>
          </a:xfrm>
        </p:grpSpPr>
        <p:sp>
          <p:nvSpPr>
            <p:cNvPr id="6" name="Freeform 531">
              <a:extLst>
                <a:ext uri="{FF2B5EF4-FFF2-40B4-BE49-F238E27FC236}">
                  <a16:creationId xmlns:a16="http://schemas.microsoft.com/office/drawing/2014/main" id="{CE4B9145-3944-4B31-B072-462FA9EA0313}"/>
                </a:ext>
              </a:extLst>
            </p:cNvPr>
            <p:cNvSpPr>
              <a:spLocks/>
            </p:cNvSpPr>
            <p:nvPr/>
          </p:nvSpPr>
          <p:spPr bwMode="auto">
            <a:xfrm>
              <a:off x="110" y="1440"/>
              <a:ext cx="433" cy="2169"/>
            </a:xfrm>
            <a:custGeom>
              <a:avLst/>
              <a:gdLst>
                <a:gd name="T0" fmla="*/ 0 w 433"/>
                <a:gd name="T1" fmla="*/ 3609 h 2169"/>
                <a:gd name="T2" fmla="*/ 0 w 433"/>
                <a:gd name="T3" fmla="*/ 1512 h 2169"/>
                <a:gd name="T4" fmla="*/ 3 w 433"/>
                <a:gd name="T5" fmla="*/ 1490 h 2169"/>
                <a:gd name="T6" fmla="*/ 47 w 433"/>
                <a:gd name="T7" fmla="*/ 1444 h 2169"/>
                <a:gd name="T8" fmla="*/ 433 w 433"/>
                <a:gd name="T9" fmla="*/ 1440 h 2169"/>
                <a:gd name="T10" fmla="*/ 433 w 433"/>
                <a:gd name="T11" fmla="*/ 3609 h 2169"/>
                <a:gd name="T12" fmla="*/ 0 w 433"/>
                <a:gd name="T13" fmla="*/ 3609 h 2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 h="2169">
                  <a:moveTo>
                    <a:pt x="0" y="2169"/>
                  </a:moveTo>
                  <a:lnTo>
                    <a:pt x="0" y="72"/>
                  </a:lnTo>
                  <a:lnTo>
                    <a:pt x="3" y="50"/>
                  </a:lnTo>
                  <a:lnTo>
                    <a:pt x="47" y="4"/>
                  </a:lnTo>
                  <a:lnTo>
                    <a:pt x="433" y="0"/>
                  </a:lnTo>
                  <a:lnTo>
                    <a:pt x="433" y="2169"/>
                  </a:lnTo>
                  <a:lnTo>
                    <a:pt x="0" y="2169"/>
                  </a:lnTo>
                  <a:close/>
                </a:path>
              </a:pathLst>
            </a:custGeom>
            <a:solidFill>
              <a:srgbClr val="3177C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Freeform 532">
              <a:extLst>
                <a:ext uri="{FF2B5EF4-FFF2-40B4-BE49-F238E27FC236}">
                  <a16:creationId xmlns:a16="http://schemas.microsoft.com/office/drawing/2014/main" id="{46AA0CBE-53E2-406D-9DB0-4D94BFCBEEA5}"/>
                </a:ext>
              </a:extLst>
            </p:cNvPr>
            <p:cNvSpPr>
              <a:spLocks/>
            </p:cNvSpPr>
            <p:nvPr/>
          </p:nvSpPr>
          <p:spPr bwMode="auto">
            <a:xfrm>
              <a:off x="110" y="1440"/>
              <a:ext cx="433" cy="2169"/>
            </a:xfrm>
            <a:custGeom>
              <a:avLst/>
              <a:gdLst>
                <a:gd name="T0" fmla="*/ 0 w 433"/>
                <a:gd name="T1" fmla="*/ 3609 h 2169"/>
                <a:gd name="T2" fmla="*/ 0 w 433"/>
                <a:gd name="T3" fmla="*/ 1512 h 2169"/>
                <a:gd name="T4" fmla="*/ 3 w 433"/>
                <a:gd name="T5" fmla="*/ 1490 h 2169"/>
                <a:gd name="T6" fmla="*/ 47 w 433"/>
                <a:gd name="T7" fmla="*/ 1444 h 2169"/>
                <a:gd name="T8" fmla="*/ 72 w 433"/>
                <a:gd name="T9" fmla="*/ 1440 h 2169"/>
                <a:gd name="T10" fmla="*/ 433 w 433"/>
                <a:gd name="T11" fmla="*/ 1440 h 2169"/>
                <a:gd name="T12" fmla="*/ 433 w 433"/>
                <a:gd name="T13" fmla="*/ 3609 h 2169"/>
                <a:gd name="T14" fmla="*/ 0 w 433"/>
                <a:gd name="T15" fmla="*/ 3609 h 2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 h="2169">
                  <a:moveTo>
                    <a:pt x="0" y="2169"/>
                  </a:moveTo>
                  <a:lnTo>
                    <a:pt x="0" y="72"/>
                  </a:lnTo>
                  <a:lnTo>
                    <a:pt x="3" y="50"/>
                  </a:lnTo>
                  <a:lnTo>
                    <a:pt x="47" y="4"/>
                  </a:lnTo>
                  <a:lnTo>
                    <a:pt x="72" y="0"/>
                  </a:lnTo>
                  <a:lnTo>
                    <a:pt x="433" y="0"/>
                  </a:lnTo>
                  <a:lnTo>
                    <a:pt x="433" y="2169"/>
                  </a:lnTo>
                  <a:lnTo>
                    <a:pt x="0" y="2169"/>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8" name="Freeform 533">
              <a:extLst>
                <a:ext uri="{FF2B5EF4-FFF2-40B4-BE49-F238E27FC236}">
                  <a16:creationId xmlns:a16="http://schemas.microsoft.com/office/drawing/2014/main" id="{06FE908F-8429-44DC-BFF2-1DFD3218A66A}"/>
                </a:ext>
              </a:extLst>
            </p:cNvPr>
            <p:cNvSpPr>
              <a:spLocks/>
            </p:cNvSpPr>
            <p:nvPr/>
          </p:nvSpPr>
          <p:spPr bwMode="auto">
            <a:xfrm>
              <a:off x="110" y="3609"/>
              <a:ext cx="433" cy="2169"/>
            </a:xfrm>
            <a:custGeom>
              <a:avLst/>
              <a:gdLst>
                <a:gd name="T0" fmla="*/ 0 w 433"/>
                <a:gd name="T1" fmla="*/ 3609 h 2169"/>
                <a:gd name="T2" fmla="*/ 433 w 433"/>
                <a:gd name="T3" fmla="*/ 3609 h 2169"/>
                <a:gd name="T4" fmla="*/ 433 w 433"/>
                <a:gd name="T5" fmla="*/ 5778 h 2169"/>
                <a:gd name="T6" fmla="*/ 0 w 433"/>
                <a:gd name="T7" fmla="*/ 5778 h 2169"/>
                <a:gd name="T8" fmla="*/ 0 w 433"/>
                <a:gd name="T9" fmla="*/ 3609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2169">
                  <a:moveTo>
                    <a:pt x="0" y="0"/>
                  </a:moveTo>
                  <a:lnTo>
                    <a:pt x="433" y="0"/>
                  </a:lnTo>
                  <a:lnTo>
                    <a:pt x="433" y="2169"/>
                  </a:lnTo>
                  <a:lnTo>
                    <a:pt x="0" y="2169"/>
                  </a:lnTo>
                  <a:lnTo>
                    <a:pt x="0" y="0"/>
                  </a:lnTo>
                  <a:close/>
                </a:path>
              </a:pathLst>
            </a:custGeom>
            <a:solidFill>
              <a:srgbClr val="3177C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534">
              <a:extLst>
                <a:ext uri="{FF2B5EF4-FFF2-40B4-BE49-F238E27FC236}">
                  <a16:creationId xmlns:a16="http://schemas.microsoft.com/office/drawing/2014/main" id="{3F4EC222-66A1-4ED2-A454-409749087E87}"/>
                </a:ext>
              </a:extLst>
            </p:cNvPr>
            <p:cNvSpPr>
              <a:spLocks/>
            </p:cNvSpPr>
            <p:nvPr/>
          </p:nvSpPr>
          <p:spPr bwMode="auto">
            <a:xfrm>
              <a:off x="110" y="3609"/>
              <a:ext cx="433" cy="2169"/>
            </a:xfrm>
            <a:custGeom>
              <a:avLst/>
              <a:gdLst>
                <a:gd name="T0" fmla="*/ 0 w 433"/>
                <a:gd name="T1" fmla="*/ 3609 h 2169"/>
                <a:gd name="T2" fmla="*/ 433 w 433"/>
                <a:gd name="T3" fmla="*/ 3609 h 2169"/>
                <a:gd name="T4" fmla="*/ 433 w 433"/>
                <a:gd name="T5" fmla="*/ 5778 h 2169"/>
                <a:gd name="T6" fmla="*/ 0 w 433"/>
                <a:gd name="T7" fmla="*/ 5778 h 2169"/>
                <a:gd name="T8" fmla="*/ 0 w 433"/>
                <a:gd name="T9" fmla="*/ 3609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2169">
                  <a:moveTo>
                    <a:pt x="0" y="0"/>
                  </a:moveTo>
                  <a:lnTo>
                    <a:pt x="433" y="0"/>
                  </a:lnTo>
                  <a:lnTo>
                    <a:pt x="433"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 name="Freeform 535">
              <a:extLst>
                <a:ext uri="{FF2B5EF4-FFF2-40B4-BE49-F238E27FC236}">
                  <a16:creationId xmlns:a16="http://schemas.microsoft.com/office/drawing/2014/main" id="{BC98EC57-E973-4EAB-AA89-C5A6625E6839}"/>
                </a:ext>
              </a:extLst>
            </p:cNvPr>
            <p:cNvSpPr>
              <a:spLocks/>
            </p:cNvSpPr>
            <p:nvPr/>
          </p:nvSpPr>
          <p:spPr bwMode="auto">
            <a:xfrm>
              <a:off x="110" y="5778"/>
              <a:ext cx="433" cy="2169"/>
            </a:xfrm>
            <a:custGeom>
              <a:avLst/>
              <a:gdLst>
                <a:gd name="T0" fmla="*/ 0 w 433"/>
                <a:gd name="T1" fmla="*/ 5778 h 2169"/>
                <a:gd name="T2" fmla="*/ 433 w 433"/>
                <a:gd name="T3" fmla="*/ 5778 h 2169"/>
                <a:gd name="T4" fmla="*/ 433 w 433"/>
                <a:gd name="T5" fmla="*/ 7947 h 2169"/>
                <a:gd name="T6" fmla="*/ 0 w 433"/>
                <a:gd name="T7" fmla="*/ 7947 h 2169"/>
                <a:gd name="T8" fmla="*/ 0 w 433"/>
                <a:gd name="T9" fmla="*/ 5778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2169">
                  <a:moveTo>
                    <a:pt x="0" y="0"/>
                  </a:moveTo>
                  <a:lnTo>
                    <a:pt x="433" y="0"/>
                  </a:lnTo>
                  <a:lnTo>
                    <a:pt x="433" y="2169"/>
                  </a:lnTo>
                  <a:lnTo>
                    <a:pt x="0" y="2169"/>
                  </a:lnTo>
                  <a:lnTo>
                    <a:pt x="0" y="0"/>
                  </a:lnTo>
                  <a:close/>
                </a:path>
              </a:pathLst>
            </a:custGeom>
            <a:solidFill>
              <a:srgbClr val="3177C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536">
              <a:extLst>
                <a:ext uri="{FF2B5EF4-FFF2-40B4-BE49-F238E27FC236}">
                  <a16:creationId xmlns:a16="http://schemas.microsoft.com/office/drawing/2014/main" id="{864980B2-8D23-4AEB-8FCF-C1AA80B46C05}"/>
                </a:ext>
              </a:extLst>
            </p:cNvPr>
            <p:cNvSpPr>
              <a:spLocks/>
            </p:cNvSpPr>
            <p:nvPr/>
          </p:nvSpPr>
          <p:spPr bwMode="auto">
            <a:xfrm>
              <a:off x="110" y="5778"/>
              <a:ext cx="433" cy="2169"/>
            </a:xfrm>
            <a:custGeom>
              <a:avLst/>
              <a:gdLst>
                <a:gd name="T0" fmla="*/ 0 w 433"/>
                <a:gd name="T1" fmla="*/ 5778 h 2169"/>
                <a:gd name="T2" fmla="*/ 433 w 433"/>
                <a:gd name="T3" fmla="*/ 5778 h 2169"/>
                <a:gd name="T4" fmla="*/ 433 w 433"/>
                <a:gd name="T5" fmla="*/ 7947 h 2169"/>
                <a:gd name="T6" fmla="*/ 0 w 433"/>
                <a:gd name="T7" fmla="*/ 7947 h 2169"/>
                <a:gd name="T8" fmla="*/ 0 w 433"/>
                <a:gd name="T9" fmla="*/ 5778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2169">
                  <a:moveTo>
                    <a:pt x="0" y="0"/>
                  </a:moveTo>
                  <a:lnTo>
                    <a:pt x="433" y="0"/>
                  </a:lnTo>
                  <a:lnTo>
                    <a:pt x="433"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 name="Freeform 537">
              <a:extLst>
                <a:ext uri="{FF2B5EF4-FFF2-40B4-BE49-F238E27FC236}">
                  <a16:creationId xmlns:a16="http://schemas.microsoft.com/office/drawing/2014/main" id="{7F76AFF4-D2FD-4EE5-9243-41F063874EBB}"/>
                </a:ext>
              </a:extLst>
            </p:cNvPr>
            <p:cNvSpPr>
              <a:spLocks/>
            </p:cNvSpPr>
            <p:nvPr/>
          </p:nvSpPr>
          <p:spPr bwMode="auto">
            <a:xfrm>
              <a:off x="110" y="7947"/>
              <a:ext cx="433" cy="2169"/>
            </a:xfrm>
            <a:custGeom>
              <a:avLst/>
              <a:gdLst>
                <a:gd name="T0" fmla="*/ 0 w 433"/>
                <a:gd name="T1" fmla="*/ 7947 h 2169"/>
                <a:gd name="T2" fmla="*/ 433 w 433"/>
                <a:gd name="T3" fmla="*/ 7947 h 2169"/>
                <a:gd name="T4" fmla="*/ 433 w 433"/>
                <a:gd name="T5" fmla="*/ 10116 h 2169"/>
                <a:gd name="T6" fmla="*/ 0 w 433"/>
                <a:gd name="T7" fmla="*/ 10116 h 2169"/>
                <a:gd name="T8" fmla="*/ 0 w 433"/>
                <a:gd name="T9" fmla="*/ 7947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2169">
                  <a:moveTo>
                    <a:pt x="0" y="0"/>
                  </a:moveTo>
                  <a:lnTo>
                    <a:pt x="433" y="0"/>
                  </a:lnTo>
                  <a:lnTo>
                    <a:pt x="433" y="2169"/>
                  </a:lnTo>
                  <a:lnTo>
                    <a:pt x="0" y="2169"/>
                  </a:lnTo>
                  <a:lnTo>
                    <a:pt x="0" y="0"/>
                  </a:lnTo>
                  <a:close/>
                </a:path>
              </a:pathLst>
            </a:custGeom>
            <a:solidFill>
              <a:srgbClr val="3177C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38">
              <a:extLst>
                <a:ext uri="{FF2B5EF4-FFF2-40B4-BE49-F238E27FC236}">
                  <a16:creationId xmlns:a16="http://schemas.microsoft.com/office/drawing/2014/main" id="{182F31CF-D1D4-4866-A467-B5B2FFF6F7C3}"/>
                </a:ext>
              </a:extLst>
            </p:cNvPr>
            <p:cNvSpPr>
              <a:spLocks/>
            </p:cNvSpPr>
            <p:nvPr/>
          </p:nvSpPr>
          <p:spPr bwMode="auto">
            <a:xfrm>
              <a:off x="110" y="7947"/>
              <a:ext cx="433" cy="2169"/>
            </a:xfrm>
            <a:custGeom>
              <a:avLst/>
              <a:gdLst>
                <a:gd name="T0" fmla="*/ 0 w 433"/>
                <a:gd name="T1" fmla="*/ 7947 h 2169"/>
                <a:gd name="T2" fmla="*/ 433 w 433"/>
                <a:gd name="T3" fmla="*/ 7947 h 2169"/>
                <a:gd name="T4" fmla="*/ 433 w 433"/>
                <a:gd name="T5" fmla="*/ 10116 h 2169"/>
                <a:gd name="T6" fmla="*/ 0 w 433"/>
                <a:gd name="T7" fmla="*/ 10116 h 2169"/>
                <a:gd name="T8" fmla="*/ 0 w 433"/>
                <a:gd name="T9" fmla="*/ 7947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2169">
                  <a:moveTo>
                    <a:pt x="0" y="0"/>
                  </a:moveTo>
                  <a:lnTo>
                    <a:pt x="433" y="0"/>
                  </a:lnTo>
                  <a:lnTo>
                    <a:pt x="433"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4" name="Freeform 539">
              <a:extLst>
                <a:ext uri="{FF2B5EF4-FFF2-40B4-BE49-F238E27FC236}">
                  <a16:creationId xmlns:a16="http://schemas.microsoft.com/office/drawing/2014/main" id="{25020CBF-0288-4156-9E6A-C0EA1C278133}"/>
                </a:ext>
              </a:extLst>
            </p:cNvPr>
            <p:cNvSpPr>
              <a:spLocks/>
            </p:cNvSpPr>
            <p:nvPr/>
          </p:nvSpPr>
          <p:spPr bwMode="auto">
            <a:xfrm>
              <a:off x="110" y="10116"/>
              <a:ext cx="433" cy="2169"/>
            </a:xfrm>
            <a:custGeom>
              <a:avLst/>
              <a:gdLst>
                <a:gd name="T0" fmla="*/ 433 w 433"/>
                <a:gd name="T1" fmla="*/ 12285 h 2169"/>
                <a:gd name="T2" fmla="*/ 72 w 433"/>
                <a:gd name="T3" fmla="*/ 12285 h 2169"/>
                <a:gd name="T4" fmla="*/ 49 w 433"/>
                <a:gd name="T5" fmla="*/ 12281 h 2169"/>
                <a:gd name="T6" fmla="*/ 4 w 433"/>
                <a:gd name="T7" fmla="*/ 12236 h 2169"/>
                <a:gd name="T8" fmla="*/ 0 w 433"/>
                <a:gd name="T9" fmla="*/ 10116 h 2169"/>
                <a:gd name="T10" fmla="*/ 433 w 433"/>
                <a:gd name="T11" fmla="*/ 10116 h 2169"/>
                <a:gd name="T12" fmla="*/ 433 w 433"/>
                <a:gd name="T13" fmla="*/ 12285 h 2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 h="2169">
                  <a:moveTo>
                    <a:pt x="433" y="2169"/>
                  </a:moveTo>
                  <a:lnTo>
                    <a:pt x="72" y="2169"/>
                  </a:lnTo>
                  <a:lnTo>
                    <a:pt x="49" y="2165"/>
                  </a:lnTo>
                  <a:lnTo>
                    <a:pt x="4" y="2120"/>
                  </a:lnTo>
                  <a:lnTo>
                    <a:pt x="0" y="0"/>
                  </a:lnTo>
                  <a:lnTo>
                    <a:pt x="433" y="0"/>
                  </a:lnTo>
                  <a:lnTo>
                    <a:pt x="433" y="2169"/>
                  </a:lnTo>
                  <a:close/>
                </a:path>
              </a:pathLst>
            </a:custGeom>
            <a:solidFill>
              <a:srgbClr val="3177C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540">
              <a:extLst>
                <a:ext uri="{FF2B5EF4-FFF2-40B4-BE49-F238E27FC236}">
                  <a16:creationId xmlns:a16="http://schemas.microsoft.com/office/drawing/2014/main" id="{6D458EE9-0B1C-4906-BF1A-279D9197670A}"/>
                </a:ext>
              </a:extLst>
            </p:cNvPr>
            <p:cNvSpPr>
              <a:spLocks/>
            </p:cNvSpPr>
            <p:nvPr/>
          </p:nvSpPr>
          <p:spPr bwMode="auto">
            <a:xfrm>
              <a:off x="110" y="10116"/>
              <a:ext cx="433" cy="2169"/>
            </a:xfrm>
            <a:custGeom>
              <a:avLst/>
              <a:gdLst>
                <a:gd name="T0" fmla="*/ 433 w 433"/>
                <a:gd name="T1" fmla="*/ 12285 h 2169"/>
                <a:gd name="T2" fmla="*/ 72 w 433"/>
                <a:gd name="T3" fmla="*/ 12285 h 2169"/>
                <a:gd name="T4" fmla="*/ 49 w 433"/>
                <a:gd name="T5" fmla="*/ 12281 h 2169"/>
                <a:gd name="T6" fmla="*/ 4 w 433"/>
                <a:gd name="T7" fmla="*/ 12236 h 2169"/>
                <a:gd name="T8" fmla="*/ 0 w 433"/>
                <a:gd name="T9" fmla="*/ 12213 h 2169"/>
                <a:gd name="T10" fmla="*/ 0 w 433"/>
                <a:gd name="T11" fmla="*/ 10116 h 2169"/>
                <a:gd name="T12" fmla="*/ 433 w 433"/>
                <a:gd name="T13" fmla="*/ 10116 h 2169"/>
                <a:gd name="T14" fmla="*/ 433 w 433"/>
                <a:gd name="T15" fmla="*/ 12285 h 2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3" h="2169">
                  <a:moveTo>
                    <a:pt x="433" y="2169"/>
                  </a:moveTo>
                  <a:lnTo>
                    <a:pt x="72" y="2169"/>
                  </a:lnTo>
                  <a:lnTo>
                    <a:pt x="49" y="2165"/>
                  </a:lnTo>
                  <a:lnTo>
                    <a:pt x="4" y="2120"/>
                  </a:lnTo>
                  <a:lnTo>
                    <a:pt x="0" y="2097"/>
                  </a:lnTo>
                  <a:lnTo>
                    <a:pt x="0" y="0"/>
                  </a:lnTo>
                  <a:lnTo>
                    <a:pt x="433" y="0"/>
                  </a:lnTo>
                  <a:lnTo>
                    <a:pt x="433" y="2169"/>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 name="Freeform 541">
              <a:extLst>
                <a:ext uri="{FF2B5EF4-FFF2-40B4-BE49-F238E27FC236}">
                  <a16:creationId xmlns:a16="http://schemas.microsoft.com/office/drawing/2014/main" id="{94B6D844-81D5-487E-85F9-FAD60FBFDF2A}"/>
                </a:ext>
              </a:extLst>
            </p:cNvPr>
            <p:cNvSpPr>
              <a:spLocks/>
            </p:cNvSpPr>
            <p:nvPr/>
          </p:nvSpPr>
          <p:spPr bwMode="auto">
            <a:xfrm>
              <a:off x="543" y="1440"/>
              <a:ext cx="11132" cy="2169"/>
            </a:xfrm>
            <a:custGeom>
              <a:avLst/>
              <a:gdLst>
                <a:gd name="T0" fmla="*/ 0 w 11132"/>
                <a:gd name="T1" fmla="*/ 1440 h 2169"/>
                <a:gd name="T2" fmla="*/ 11060 w 11132"/>
                <a:gd name="T3" fmla="*/ 1440 h 2169"/>
                <a:gd name="T4" fmla="*/ 11081 w 11132"/>
                <a:gd name="T5" fmla="*/ 1444 h 2169"/>
                <a:gd name="T6" fmla="*/ 11127 w 11132"/>
                <a:gd name="T7" fmla="*/ 1488 h 2169"/>
                <a:gd name="T8" fmla="*/ 11132 w 11132"/>
                <a:gd name="T9" fmla="*/ 1512 h 2169"/>
                <a:gd name="T10" fmla="*/ 11132 w 11132"/>
                <a:gd name="T11" fmla="*/ 3609 h 2169"/>
                <a:gd name="T12" fmla="*/ 0 w 11132"/>
                <a:gd name="T13" fmla="*/ 3609 h 2169"/>
                <a:gd name="T14" fmla="*/ 0 w 11132"/>
                <a:gd name="T15" fmla="*/ 1440 h 2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32" h="2169">
                  <a:moveTo>
                    <a:pt x="0" y="0"/>
                  </a:moveTo>
                  <a:lnTo>
                    <a:pt x="11060" y="0"/>
                  </a:lnTo>
                  <a:lnTo>
                    <a:pt x="11081" y="4"/>
                  </a:lnTo>
                  <a:lnTo>
                    <a:pt x="11127" y="48"/>
                  </a:lnTo>
                  <a:lnTo>
                    <a:pt x="11132" y="72"/>
                  </a:lnTo>
                  <a:lnTo>
                    <a:pt x="11132"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7" name="Freeform 542">
              <a:extLst>
                <a:ext uri="{FF2B5EF4-FFF2-40B4-BE49-F238E27FC236}">
                  <a16:creationId xmlns:a16="http://schemas.microsoft.com/office/drawing/2014/main" id="{A3658B7E-F52C-42AE-9EC7-C9193233E599}"/>
                </a:ext>
              </a:extLst>
            </p:cNvPr>
            <p:cNvSpPr>
              <a:spLocks/>
            </p:cNvSpPr>
            <p:nvPr/>
          </p:nvSpPr>
          <p:spPr bwMode="auto">
            <a:xfrm>
              <a:off x="543" y="3609"/>
              <a:ext cx="11132" cy="2169"/>
            </a:xfrm>
            <a:custGeom>
              <a:avLst/>
              <a:gdLst>
                <a:gd name="T0" fmla="*/ 0 w 11132"/>
                <a:gd name="T1" fmla="*/ 3609 h 2169"/>
                <a:gd name="T2" fmla="*/ 11132 w 11132"/>
                <a:gd name="T3" fmla="*/ 3609 h 2169"/>
                <a:gd name="T4" fmla="*/ 11132 w 11132"/>
                <a:gd name="T5" fmla="*/ 5778 h 2169"/>
                <a:gd name="T6" fmla="*/ 0 w 11132"/>
                <a:gd name="T7" fmla="*/ 5778 h 2169"/>
                <a:gd name="T8" fmla="*/ 0 w 11132"/>
                <a:gd name="T9" fmla="*/ 3609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32" h="2169">
                  <a:moveTo>
                    <a:pt x="0" y="0"/>
                  </a:moveTo>
                  <a:lnTo>
                    <a:pt x="11132" y="0"/>
                  </a:lnTo>
                  <a:lnTo>
                    <a:pt x="11132"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8" name="Freeform 543">
              <a:extLst>
                <a:ext uri="{FF2B5EF4-FFF2-40B4-BE49-F238E27FC236}">
                  <a16:creationId xmlns:a16="http://schemas.microsoft.com/office/drawing/2014/main" id="{454BC116-6AC5-4902-9A1F-E83BAD3F9193}"/>
                </a:ext>
              </a:extLst>
            </p:cNvPr>
            <p:cNvSpPr>
              <a:spLocks/>
            </p:cNvSpPr>
            <p:nvPr/>
          </p:nvSpPr>
          <p:spPr bwMode="auto">
            <a:xfrm>
              <a:off x="543" y="5778"/>
              <a:ext cx="11132" cy="2169"/>
            </a:xfrm>
            <a:custGeom>
              <a:avLst/>
              <a:gdLst>
                <a:gd name="T0" fmla="*/ 0 w 11132"/>
                <a:gd name="T1" fmla="*/ 5778 h 2169"/>
                <a:gd name="T2" fmla="*/ 11132 w 11132"/>
                <a:gd name="T3" fmla="*/ 5778 h 2169"/>
                <a:gd name="T4" fmla="*/ 11132 w 11132"/>
                <a:gd name="T5" fmla="*/ 7947 h 2169"/>
                <a:gd name="T6" fmla="*/ 0 w 11132"/>
                <a:gd name="T7" fmla="*/ 7947 h 2169"/>
                <a:gd name="T8" fmla="*/ 0 w 11132"/>
                <a:gd name="T9" fmla="*/ 5778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32" h="2169">
                  <a:moveTo>
                    <a:pt x="0" y="0"/>
                  </a:moveTo>
                  <a:lnTo>
                    <a:pt x="11132" y="0"/>
                  </a:lnTo>
                  <a:lnTo>
                    <a:pt x="11132"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9" name="Freeform 544">
              <a:extLst>
                <a:ext uri="{FF2B5EF4-FFF2-40B4-BE49-F238E27FC236}">
                  <a16:creationId xmlns:a16="http://schemas.microsoft.com/office/drawing/2014/main" id="{4EEA2EAC-4CF2-4404-9023-687EBB7893D3}"/>
                </a:ext>
              </a:extLst>
            </p:cNvPr>
            <p:cNvSpPr>
              <a:spLocks/>
            </p:cNvSpPr>
            <p:nvPr/>
          </p:nvSpPr>
          <p:spPr bwMode="auto">
            <a:xfrm>
              <a:off x="543" y="7947"/>
              <a:ext cx="11132" cy="2169"/>
            </a:xfrm>
            <a:custGeom>
              <a:avLst/>
              <a:gdLst>
                <a:gd name="T0" fmla="*/ 0 w 11132"/>
                <a:gd name="T1" fmla="*/ 7947 h 2169"/>
                <a:gd name="T2" fmla="*/ 11132 w 11132"/>
                <a:gd name="T3" fmla="*/ 7947 h 2169"/>
                <a:gd name="T4" fmla="*/ 11132 w 11132"/>
                <a:gd name="T5" fmla="*/ 10116 h 2169"/>
                <a:gd name="T6" fmla="*/ 0 w 11132"/>
                <a:gd name="T7" fmla="*/ 10116 h 2169"/>
                <a:gd name="T8" fmla="*/ 0 w 11132"/>
                <a:gd name="T9" fmla="*/ 7947 h 2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32" h="2169">
                  <a:moveTo>
                    <a:pt x="0" y="0"/>
                  </a:moveTo>
                  <a:lnTo>
                    <a:pt x="11132" y="0"/>
                  </a:lnTo>
                  <a:lnTo>
                    <a:pt x="11132" y="2169"/>
                  </a:lnTo>
                  <a:lnTo>
                    <a:pt x="0" y="2169"/>
                  </a:lnTo>
                  <a:lnTo>
                    <a:pt x="0"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 name="Freeform 545">
              <a:extLst>
                <a:ext uri="{FF2B5EF4-FFF2-40B4-BE49-F238E27FC236}">
                  <a16:creationId xmlns:a16="http://schemas.microsoft.com/office/drawing/2014/main" id="{96E15B8A-1F53-471E-A09C-82777B82B05A}"/>
                </a:ext>
              </a:extLst>
            </p:cNvPr>
            <p:cNvSpPr>
              <a:spLocks/>
            </p:cNvSpPr>
            <p:nvPr/>
          </p:nvSpPr>
          <p:spPr bwMode="auto">
            <a:xfrm>
              <a:off x="543" y="10116"/>
              <a:ext cx="11132" cy="2169"/>
            </a:xfrm>
            <a:custGeom>
              <a:avLst/>
              <a:gdLst>
                <a:gd name="T0" fmla="*/ 11132 w 11132"/>
                <a:gd name="T1" fmla="*/ 10116 h 2169"/>
                <a:gd name="T2" fmla="*/ 11132 w 11132"/>
                <a:gd name="T3" fmla="*/ 12213 h 2169"/>
                <a:gd name="T4" fmla="*/ 11128 w 11132"/>
                <a:gd name="T5" fmla="*/ 12234 h 2169"/>
                <a:gd name="T6" fmla="*/ 11083 w 11132"/>
                <a:gd name="T7" fmla="*/ 12280 h 2169"/>
                <a:gd name="T8" fmla="*/ 11060 w 11132"/>
                <a:gd name="T9" fmla="*/ 12285 h 2169"/>
                <a:gd name="T10" fmla="*/ 0 w 11132"/>
                <a:gd name="T11" fmla="*/ 12285 h 2169"/>
                <a:gd name="T12" fmla="*/ 0 w 11132"/>
                <a:gd name="T13" fmla="*/ 10116 h 2169"/>
                <a:gd name="T14" fmla="*/ 11132 w 11132"/>
                <a:gd name="T15" fmla="*/ 10116 h 2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32" h="2169">
                  <a:moveTo>
                    <a:pt x="11132" y="0"/>
                  </a:moveTo>
                  <a:lnTo>
                    <a:pt x="11132" y="2097"/>
                  </a:lnTo>
                  <a:lnTo>
                    <a:pt x="11128" y="2118"/>
                  </a:lnTo>
                  <a:lnTo>
                    <a:pt x="11083" y="2164"/>
                  </a:lnTo>
                  <a:lnTo>
                    <a:pt x="11060" y="2169"/>
                  </a:lnTo>
                  <a:lnTo>
                    <a:pt x="0" y="2169"/>
                  </a:lnTo>
                  <a:lnTo>
                    <a:pt x="0" y="0"/>
                  </a:lnTo>
                  <a:lnTo>
                    <a:pt x="11132" y="0"/>
                  </a:lnTo>
                  <a:close/>
                </a:path>
              </a:pathLst>
            </a:custGeom>
            <a:noFill/>
            <a:ln w="11430">
              <a:solidFill>
                <a:srgbClr val="B1B1B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1" name="Freeform 546">
              <a:extLst>
                <a:ext uri="{FF2B5EF4-FFF2-40B4-BE49-F238E27FC236}">
                  <a16:creationId xmlns:a16="http://schemas.microsoft.com/office/drawing/2014/main" id="{E56CA81C-5BBB-48E1-A67D-3C24FB212324}"/>
                </a:ext>
              </a:extLst>
            </p:cNvPr>
            <p:cNvSpPr>
              <a:spLocks/>
            </p:cNvSpPr>
            <p:nvPr/>
          </p:nvSpPr>
          <p:spPr bwMode="auto">
            <a:xfrm>
              <a:off x="238" y="3366"/>
              <a:ext cx="130" cy="127"/>
            </a:xfrm>
            <a:custGeom>
              <a:avLst/>
              <a:gdLst>
                <a:gd name="T0" fmla="*/ 130 w 130"/>
                <a:gd name="T1" fmla="*/ 3387 h 127"/>
                <a:gd name="T2" fmla="*/ 130 w 130"/>
                <a:gd name="T3" fmla="*/ 3493 h 127"/>
                <a:gd name="T4" fmla="*/ 0 w 130"/>
                <a:gd name="T5" fmla="*/ 3468 h 127"/>
                <a:gd name="T6" fmla="*/ 0 w 130"/>
                <a:gd name="T7" fmla="*/ 3366 h 127"/>
                <a:gd name="T8" fmla="*/ 21 w 130"/>
                <a:gd name="T9" fmla="*/ 3370 h 127"/>
                <a:gd name="T10" fmla="*/ 21 w 130"/>
                <a:gd name="T11" fmla="*/ 3445 h 127"/>
                <a:gd name="T12" fmla="*/ 54 w 130"/>
                <a:gd name="T13" fmla="*/ 3451 h 127"/>
                <a:gd name="T14" fmla="*/ 54 w 130"/>
                <a:gd name="T15" fmla="*/ 3382 h 127"/>
                <a:gd name="T16" fmla="*/ 75 w 130"/>
                <a:gd name="T17" fmla="*/ 3385 h 127"/>
                <a:gd name="T18" fmla="*/ 75 w 130"/>
                <a:gd name="T19" fmla="*/ 3455 h 127"/>
                <a:gd name="T20" fmla="*/ 109 w 130"/>
                <a:gd name="T21" fmla="*/ 3461 h 127"/>
                <a:gd name="T22" fmla="*/ 109 w 130"/>
                <a:gd name="T23" fmla="*/ 3383 h 127"/>
                <a:gd name="T24" fmla="*/ 130 w 130"/>
                <a:gd name="T25" fmla="*/ 3387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0" h="127">
                  <a:moveTo>
                    <a:pt x="130" y="21"/>
                  </a:moveTo>
                  <a:lnTo>
                    <a:pt x="130" y="127"/>
                  </a:lnTo>
                  <a:lnTo>
                    <a:pt x="0" y="102"/>
                  </a:lnTo>
                  <a:lnTo>
                    <a:pt x="0" y="0"/>
                  </a:lnTo>
                  <a:lnTo>
                    <a:pt x="21" y="4"/>
                  </a:lnTo>
                  <a:lnTo>
                    <a:pt x="21" y="79"/>
                  </a:lnTo>
                  <a:lnTo>
                    <a:pt x="54" y="85"/>
                  </a:lnTo>
                  <a:lnTo>
                    <a:pt x="54" y="16"/>
                  </a:lnTo>
                  <a:lnTo>
                    <a:pt x="75" y="19"/>
                  </a:lnTo>
                  <a:lnTo>
                    <a:pt x="75" y="89"/>
                  </a:lnTo>
                  <a:lnTo>
                    <a:pt x="109" y="95"/>
                  </a:lnTo>
                  <a:lnTo>
                    <a:pt x="109" y="17"/>
                  </a:lnTo>
                  <a:lnTo>
                    <a:pt x="13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Freeform 547">
              <a:extLst>
                <a:ext uri="{FF2B5EF4-FFF2-40B4-BE49-F238E27FC236}">
                  <a16:creationId xmlns:a16="http://schemas.microsoft.com/office/drawing/2014/main" id="{8C4B4C42-6258-4726-A4D8-26F70C1B4AC3}"/>
                </a:ext>
              </a:extLst>
            </p:cNvPr>
            <p:cNvSpPr>
              <a:spLocks/>
            </p:cNvSpPr>
            <p:nvPr/>
          </p:nvSpPr>
          <p:spPr bwMode="auto">
            <a:xfrm>
              <a:off x="266" y="3264"/>
              <a:ext cx="102" cy="104"/>
            </a:xfrm>
            <a:custGeom>
              <a:avLst/>
              <a:gdLst>
                <a:gd name="T0" fmla="*/ 83 w 102"/>
                <a:gd name="T1" fmla="*/ 3337 h 104"/>
                <a:gd name="T2" fmla="*/ 102 w 102"/>
                <a:gd name="T3" fmla="*/ 3341 h 104"/>
                <a:gd name="T4" fmla="*/ 102 w 102"/>
                <a:gd name="T5" fmla="*/ 3367 h 104"/>
                <a:gd name="T6" fmla="*/ 2 w 102"/>
                <a:gd name="T7" fmla="*/ 3348 h 104"/>
                <a:gd name="T8" fmla="*/ 2 w 102"/>
                <a:gd name="T9" fmla="*/ 3324 h 104"/>
                <a:gd name="T10" fmla="*/ 19 w 102"/>
                <a:gd name="T11" fmla="*/ 3326 h 104"/>
                <a:gd name="T12" fmla="*/ 9 w 102"/>
                <a:gd name="T13" fmla="*/ 3318 h 104"/>
                <a:gd name="T14" fmla="*/ 0 w 102"/>
                <a:gd name="T15" fmla="*/ 3308 h 104"/>
                <a:gd name="T16" fmla="*/ 0 w 102"/>
                <a:gd name="T17" fmla="*/ 3291 h 104"/>
                <a:gd name="T18" fmla="*/ 5 w 102"/>
                <a:gd name="T19" fmla="*/ 3274 h 104"/>
                <a:gd name="T20" fmla="*/ 16 w 102"/>
                <a:gd name="T21" fmla="*/ 3265 h 104"/>
                <a:gd name="T22" fmla="*/ 32 w 102"/>
                <a:gd name="T23" fmla="*/ 3264 h 104"/>
                <a:gd name="T24" fmla="*/ 52 w 102"/>
                <a:gd name="T25" fmla="*/ 3266 h 104"/>
                <a:gd name="T26" fmla="*/ 72 w 102"/>
                <a:gd name="T27" fmla="*/ 3271 h 104"/>
                <a:gd name="T28" fmla="*/ 91 w 102"/>
                <a:gd name="T29" fmla="*/ 3275 h 104"/>
                <a:gd name="T30" fmla="*/ 102 w 102"/>
                <a:gd name="T31" fmla="*/ 3277 h 104"/>
                <a:gd name="T32" fmla="*/ 102 w 102"/>
                <a:gd name="T33" fmla="*/ 3302 h 104"/>
                <a:gd name="T34" fmla="*/ 32 w 102"/>
                <a:gd name="T35" fmla="*/ 3289 h 104"/>
                <a:gd name="T36" fmla="*/ 21 w 102"/>
                <a:gd name="T37" fmla="*/ 3302 h 104"/>
                <a:gd name="T38" fmla="*/ 27 w 102"/>
                <a:gd name="T39" fmla="*/ 3320 h 104"/>
                <a:gd name="T40" fmla="*/ 43 w 102"/>
                <a:gd name="T41" fmla="*/ 3329 h 104"/>
                <a:gd name="T42" fmla="*/ 62 w 102"/>
                <a:gd name="T43" fmla="*/ 3334 h 104"/>
                <a:gd name="T44" fmla="*/ 83 w 102"/>
                <a:gd name="T45" fmla="*/ 3337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2" h="104">
                  <a:moveTo>
                    <a:pt x="83" y="73"/>
                  </a:moveTo>
                  <a:lnTo>
                    <a:pt x="102" y="77"/>
                  </a:lnTo>
                  <a:lnTo>
                    <a:pt x="102" y="103"/>
                  </a:lnTo>
                  <a:lnTo>
                    <a:pt x="2" y="84"/>
                  </a:lnTo>
                  <a:lnTo>
                    <a:pt x="2" y="60"/>
                  </a:lnTo>
                  <a:lnTo>
                    <a:pt x="19" y="62"/>
                  </a:lnTo>
                  <a:lnTo>
                    <a:pt x="9" y="54"/>
                  </a:lnTo>
                  <a:lnTo>
                    <a:pt x="0" y="44"/>
                  </a:lnTo>
                  <a:lnTo>
                    <a:pt x="0" y="27"/>
                  </a:lnTo>
                  <a:lnTo>
                    <a:pt x="5" y="10"/>
                  </a:lnTo>
                  <a:lnTo>
                    <a:pt x="16" y="1"/>
                  </a:lnTo>
                  <a:lnTo>
                    <a:pt x="32" y="0"/>
                  </a:lnTo>
                  <a:lnTo>
                    <a:pt x="52" y="2"/>
                  </a:lnTo>
                  <a:lnTo>
                    <a:pt x="72" y="7"/>
                  </a:lnTo>
                  <a:lnTo>
                    <a:pt x="91" y="11"/>
                  </a:lnTo>
                  <a:lnTo>
                    <a:pt x="102" y="13"/>
                  </a:lnTo>
                  <a:lnTo>
                    <a:pt x="102" y="38"/>
                  </a:lnTo>
                  <a:lnTo>
                    <a:pt x="32" y="25"/>
                  </a:lnTo>
                  <a:lnTo>
                    <a:pt x="21" y="38"/>
                  </a:lnTo>
                  <a:lnTo>
                    <a:pt x="27" y="56"/>
                  </a:lnTo>
                  <a:lnTo>
                    <a:pt x="43" y="65"/>
                  </a:lnTo>
                  <a:lnTo>
                    <a:pt x="62" y="70"/>
                  </a:lnTo>
                  <a:lnTo>
                    <a:pt x="83"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Freeform 548">
              <a:extLst>
                <a:ext uri="{FF2B5EF4-FFF2-40B4-BE49-F238E27FC236}">
                  <a16:creationId xmlns:a16="http://schemas.microsoft.com/office/drawing/2014/main" id="{52FA5098-122F-4796-8D3A-55FEEF223B2E}"/>
                </a:ext>
              </a:extLst>
            </p:cNvPr>
            <p:cNvSpPr>
              <a:spLocks/>
            </p:cNvSpPr>
            <p:nvPr/>
          </p:nvSpPr>
          <p:spPr bwMode="auto">
            <a:xfrm>
              <a:off x="267" y="3174"/>
              <a:ext cx="101" cy="79"/>
            </a:xfrm>
            <a:custGeom>
              <a:avLst/>
              <a:gdLst>
                <a:gd name="T0" fmla="*/ 1 w 101"/>
                <a:gd name="T1" fmla="*/ 3174 h 79"/>
                <a:gd name="T2" fmla="*/ 22 w 101"/>
                <a:gd name="T3" fmla="*/ 3178 h 79"/>
                <a:gd name="T4" fmla="*/ 23 w 101"/>
                <a:gd name="T5" fmla="*/ 3197 h 79"/>
                <a:gd name="T6" fmla="*/ 32 w 101"/>
                <a:gd name="T7" fmla="*/ 3209 h 79"/>
                <a:gd name="T8" fmla="*/ 49 w 101"/>
                <a:gd name="T9" fmla="*/ 3216 h 79"/>
                <a:gd name="T10" fmla="*/ 69 w 101"/>
                <a:gd name="T11" fmla="*/ 3221 h 79"/>
                <a:gd name="T12" fmla="*/ 89 w 101"/>
                <a:gd name="T13" fmla="*/ 3224 h 79"/>
                <a:gd name="T14" fmla="*/ 101 w 101"/>
                <a:gd name="T15" fmla="*/ 3226 h 79"/>
                <a:gd name="T16" fmla="*/ 101 w 101"/>
                <a:gd name="T17" fmla="*/ 3252 h 79"/>
                <a:gd name="T18" fmla="*/ 1 w 101"/>
                <a:gd name="T19" fmla="*/ 3234 h 79"/>
                <a:gd name="T20" fmla="*/ 1 w 101"/>
                <a:gd name="T21" fmla="*/ 3209 h 79"/>
                <a:gd name="T22" fmla="*/ 22 w 101"/>
                <a:gd name="T23" fmla="*/ 3212 h 79"/>
                <a:gd name="T24" fmla="*/ 7 w 101"/>
                <a:gd name="T25" fmla="*/ 3201 h 79"/>
                <a:gd name="T26" fmla="*/ 0 w 101"/>
                <a:gd name="T27" fmla="*/ 3185 h 79"/>
                <a:gd name="T28" fmla="*/ 1 w 101"/>
                <a:gd name="T29" fmla="*/ 3174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79">
                  <a:moveTo>
                    <a:pt x="1" y="0"/>
                  </a:moveTo>
                  <a:lnTo>
                    <a:pt x="22" y="4"/>
                  </a:lnTo>
                  <a:lnTo>
                    <a:pt x="23" y="23"/>
                  </a:lnTo>
                  <a:lnTo>
                    <a:pt x="32" y="35"/>
                  </a:lnTo>
                  <a:lnTo>
                    <a:pt x="49" y="42"/>
                  </a:lnTo>
                  <a:lnTo>
                    <a:pt x="69" y="47"/>
                  </a:lnTo>
                  <a:lnTo>
                    <a:pt x="89" y="50"/>
                  </a:lnTo>
                  <a:lnTo>
                    <a:pt x="101" y="52"/>
                  </a:lnTo>
                  <a:lnTo>
                    <a:pt x="101" y="78"/>
                  </a:lnTo>
                  <a:lnTo>
                    <a:pt x="1" y="60"/>
                  </a:lnTo>
                  <a:lnTo>
                    <a:pt x="1" y="35"/>
                  </a:lnTo>
                  <a:lnTo>
                    <a:pt x="22" y="38"/>
                  </a:lnTo>
                  <a:lnTo>
                    <a:pt x="7" y="27"/>
                  </a:lnTo>
                  <a:lnTo>
                    <a:pt x="0" y="1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 name="Freeform 549">
              <a:extLst>
                <a:ext uri="{FF2B5EF4-FFF2-40B4-BE49-F238E27FC236}">
                  <a16:creationId xmlns:a16="http://schemas.microsoft.com/office/drawing/2014/main" id="{D22A2088-6347-4CA6-A53C-96498A5655D4}"/>
                </a:ext>
              </a:extLst>
            </p:cNvPr>
            <p:cNvSpPr>
              <a:spLocks/>
            </p:cNvSpPr>
            <p:nvPr/>
          </p:nvSpPr>
          <p:spPr bwMode="auto">
            <a:xfrm>
              <a:off x="266" y="3073"/>
              <a:ext cx="104" cy="76"/>
            </a:xfrm>
            <a:custGeom>
              <a:avLst/>
              <a:gdLst>
                <a:gd name="T0" fmla="*/ 39 w 104"/>
                <a:gd name="T1" fmla="*/ 3073 h 76"/>
                <a:gd name="T2" fmla="*/ 64 w 104"/>
                <a:gd name="T3" fmla="*/ 3077 h 76"/>
                <a:gd name="T4" fmla="*/ 83 w 104"/>
                <a:gd name="T5" fmla="*/ 3086 h 76"/>
                <a:gd name="T6" fmla="*/ 97 w 104"/>
                <a:gd name="T7" fmla="*/ 3102 h 76"/>
                <a:gd name="T8" fmla="*/ 103 w 104"/>
                <a:gd name="T9" fmla="*/ 3123 h 76"/>
                <a:gd name="T10" fmla="*/ 104 w 104"/>
                <a:gd name="T11" fmla="*/ 3133 h 76"/>
                <a:gd name="T12" fmla="*/ 76 w 104"/>
                <a:gd name="T13" fmla="*/ 3150 h 76"/>
                <a:gd name="T14" fmla="*/ 86 w 104"/>
                <a:gd name="T15" fmla="*/ 3144 h 76"/>
                <a:gd name="T16" fmla="*/ 86 w 104"/>
                <a:gd name="T17" fmla="*/ 3130 h 76"/>
                <a:gd name="T18" fmla="*/ 78 w 104"/>
                <a:gd name="T19" fmla="*/ 3110 h 76"/>
                <a:gd name="T20" fmla="*/ 59 w 104"/>
                <a:gd name="T21" fmla="*/ 3102 h 76"/>
                <a:gd name="T22" fmla="*/ 41 w 104"/>
                <a:gd name="T23" fmla="*/ 3100 h 76"/>
                <a:gd name="T24" fmla="*/ 27 w 104"/>
                <a:gd name="T25" fmla="*/ 3100 h 76"/>
                <a:gd name="T26" fmla="*/ 18 w 104"/>
                <a:gd name="T27" fmla="*/ 3106 h 76"/>
                <a:gd name="T28" fmla="*/ 18 w 104"/>
                <a:gd name="T29" fmla="*/ 3119 h 76"/>
                <a:gd name="T30" fmla="*/ 26 w 104"/>
                <a:gd name="T31" fmla="*/ 3139 h 76"/>
                <a:gd name="T32" fmla="*/ 46 w 104"/>
                <a:gd name="T33" fmla="*/ 3147 h 76"/>
                <a:gd name="T34" fmla="*/ 7 w 104"/>
                <a:gd name="T35" fmla="*/ 3147 h 76"/>
                <a:gd name="T36" fmla="*/ 1 w 104"/>
                <a:gd name="T37" fmla="*/ 3125 h 76"/>
                <a:gd name="T38" fmla="*/ 0 w 104"/>
                <a:gd name="T39" fmla="*/ 3117 h 76"/>
                <a:gd name="T40" fmla="*/ 5 w 104"/>
                <a:gd name="T41" fmla="*/ 3094 h 76"/>
                <a:gd name="T42" fmla="*/ 18 w 104"/>
                <a:gd name="T43" fmla="*/ 3078 h 76"/>
                <a:gd name="T44" fmla="*/ 39 w 104"/>
                <a:gd name="T45" fmla="*/ 3073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76">
                  <a:moveTo>
                    <a:pt x="39" y="0"/>
                  </a:moveTo>
                  <a:lnTo>
                    <a:pt x="64" y="4"/>
                  </a:lnTo>
                  <a:lnTo>
                    <a:pt x="83" y="13"/>
                  </a:lnTo>
                  <a:lnTo>
                    <a:pt x="97" y="29"/>
                  </a:lnTo>
                  <a:lnTo>
                    <a:pt x="103" y="50"/>
                  </a:lnTo>
                  <a:lnTo>
                    <a:pt x="104" y="60"/>
                  </a:lnTo>
                  <a:lnTo>
                    <a:pt x="76" y="77"/>
                  </a:lnTo>
                  <a:lnTo>
                    <a:pt x="86" y="71"/>
                  </a:lnTo>
                  <a:lnTo>
                    <a:pt x="86" y="57"/>
                  </a:lnTo>
                  <a:lnTo>
                    <a:pt x="78" y="37"/>
                  </a:lnTo>
                  <a:lnTo>
                    <a:pt x="59" y="29"/>
                  </a:lnTo>
                  <a:lnTo>
                    <a:pt x="41" y="27"/>
                  </a:lnTo>
                  <a:lnTo>
                    <a:pt x="27" y="27"/>
                  </a:lnTo>
                  <a:lnTo>
                    <a:pt x="18" y="33"/>
                  </a:lnTo>
                  <a:lnTo>
                    <a:pt x="18" y="46"/>
                  </a:lnTo>
                  <a:lnTo>
                    <a:pt x="26" y="66"/>
                  </a:lnTo>
                  <a:lnTo>
                    <a:pt x="46" y="74"/>
                  </a:lnTo>
                  <a:lnTo>
                    <a:pt x="7" y="74"/>
                  </a:lnTo>
                  <a:lnTo>
                    <a:pt x="1" y="52"/>
                  </a:lnTo>
                  <a:lnTo>
                    <a:pt x="0" y="44"/>
                  </a:lnTo>
                  <a:lnTo>
                    <a:pt x="5" y="21"/>
                  </a:lnTo>
                  <a:lnTo>
                    <a:pt x="18" y="5"/>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 name="Freeform 550">
              <a:extLst>
                <a:ext uri="{FF2B5EF4-FFF2-40B4-BE49-F238E27FC236}">
                  <a16:creationId xmlns:a16="http://schemas.microsoft.com/office/drawing/2014/main" id="{7065D9B4-0CE4-4BDB-936D-2A58C64A6930}"/>
                </a:ext>
              </a:extLst>
            </p:cNvPr>
            <p:cNvSpPr>
              <a:spLocks/>
            </p:cNvSpPr>
            <p:nvPr/>
          </p:nvSpPr>
          <p:spPr bwMode="auto">
            <a:xfrm>
              <a:off x="273" y="3133"/>
              <a:ext cx="97" cy="43"/>
            </a:xfrm>
            <a:custGeom>
              <a:avLst/>
              <a:gdLst>
                <a:gd name="T0" fmla="*/ 92 w 97"/>
                <a:gd name="T1" fmla="*/ 3156 h 43"/>
                <a:gd name="T2" fmla="*/ 78 w 97"/>
                <a:gd name="T3" fmla="*/ 3171 h 43"/>
                <a:gd name="T4" fmla="*/ 56 w 97"/>
                <a:gd name="T5" fmla="*/ 3176 h 43"/>
                <a:gd name="T6" fmla="*/ 32 w 97"/>
                <a:gd name="T7" fmla="*/ 3173 h 43"/>
                <a:gd name="T8" fmla="*/ 13 w 97"/>
                <a:gd name="T9" fmla="*/ 3163 h 43"/>
                <a:gd name="T10" fmla="*/ 0 w 97"/>
                <a:gd name="T11" fmla="*/ 3147 h 43"/>
                <a:gd name="T12" fmla="*/ 39 w 97"/>
                <a:gd name="T13" fmla="*/ 3147 h 43"/>
                <a:gd name="T14" fmla="*/ 55 w 97"/>
                <a:gd name="T15" fmla="*/ 3149 h 43"/>
                <a:gd name="T16" fmla="*/ 69 w 97"/>
                <a:gd name="T17" fmla="*/ 3150 h 43"/>
                <a:gd name="T18" fmla="*/ 97 w 97"/>
                <a:gd name="T19" fmla="*/ 3133 h 43"/>
                <a:gd name="T20" fmla="*/ 92 w 97"/>
                <a:gd name="T21" fmla="*/ 3156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43">
                  <a:moveTo>
                    <a:pt x="92" y="23"/>
                  </a:moveTo>
                  <a:lnTo>
                    <a:pt x="78" y="38"/>
                  </a:lnTo>
                  <a:lnTo>
                    <a:pt x="56" y="43"/>
                  </a:lnTo>
                  <a:lnTo>
                    <a:pt x="32" y="40"/>
                  </a:lnTo>
                  <a:lnTo>
                    <a:pt x="13" y="30"/>
                  </a:lnTo>
                  <a:lnTo>
                    <a:pt x="0" y="14"/>
                  </a:lnTo>
                  <a:lnTo>
                    <a:pt x="39" y="14"/>
                  </a:lnTo>
                  <a:lnTo>
                    <a:pt x="55" y="16"/>
                  </a:lnTo>
                  <a:lnTo>
                    <a:pt x="69" y="17"/>
                  </a:lnTo>
                  <a:lnTo>
                    <a:pt x="97" y="0"/>
                  </a:lnTo>
                  <a:lnTo>
                    <a:pt x="92"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 name="Freeform 551">
              <a:extLst>
                <a:ext uri="{FF2B5EF4-FFF2-40B4-BE49-F238E27FC236}">
                  <a16:creationId xmlns:a16="http://schemas.microsoft.com/office/drawing/2014/main" id="{54E5B79A-10C4-49D5-8792-EFA44917FD71}"/>
                </a:ext>
              </a:extLst>
            </p:cNvPr>
            <p:cNvSpPr>
              <a:spLocks/>
            </p:cNvSpPr>
            <p:nvPr/>
          </p:nvSpPr>
          <p:spPr bwMode="auto">
            <a:xfrm>
              <a:off x="231" y="3012"/>
              <a:ext cx="137" cy="52"/>
            </a:xfrm>
            <a:custGeom>
              <a:avLst/>
              <a:gdLst>
                <a:gd name="T0" fmla="*/ 137 w 137"/>
                <a:gd name="T1" fmla="*/ 3064 h 52"/>
                <a:gd name="T2" fmla="*/ 0 w 137"/>
                <a:gd name="T3" fmla="*/ 3038 h 52"/>
                <a:gd name="T4" fmla="*/ 0 w 137"/>
                <a:gd name="T5" fmla="*/ 3012 h 52"/>
                <a:gd name="T6" fmla="*/ 137 w 137"/>
                <a:gd name="T7" fmla="*/ 3039 h 52"/>
                <a:gd name="T8" fmla="*/ 137 w 137"/>
                <a:gd name="T9" fmla="*/ 30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52">
                  <a:moveTo>
                    <a:pt x="137" y="52"/>
                  </a:moveTo>
                  <a:lnTo>
                    <a:pt x="0" y="26"/>
                  </a:lnTo>
                  <a:lnTo>
                    <a:pt x="0" y="0"/>
                  </a:lnTo>
                  <a:lnTo>
                    <a:pt x="137" y="27"/>
                  </a:lnTo>
                  <a:lnTo>
                    <a:pt x="13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Freeform 552">
              <a:extLst>
                <a:ext uri="{FF2B5EF4-FFF2-40B4-BE49-F238E27FC236}">
                  <a16:creationId xmlns:a16="http://schemas.microsoft.com/office/drawing/2014/main" id="{CF1C9B86-6705-4823-842B-352C2EAE420A}"/>
                </a:ext>
              </a:extLst>
            </p:cNvPr>
            <p:cNvSpPr>
              <a:spLocks/>
            </p:cNvSpPr>
            <p:nvPr/>
          </p:nvSpPr>
          <p:spPr bwMode="auto">
            <a:xfrm>
              <a:off x="231" y="2960"/>
              <a:ext cx="137" cy="52"/>
            </a:xfrm>
            <a:custGeom>
              <a:avLst/>
              <a:gdLst>
                <a:gd name="T0" fmla="*/ 137 w 137"/>
                <a:gd name="T1" fmla="*/ 3012 h 52"/>
                <a:gd name="T2" fmla="*/ 0 w 137"/>
                <a:gd name="T3" fmla="*/ 2985 h 52"/>
                <a:gd name="T4" fmla="*/ 0 w 137"/>
                <a:gd name="T5" fmla="*/ 2960 h 52"/>
                <a:gd name="T6" fmla="*/ 137 w 137"/>
                <a:gd name="T7" fmla="*/ 2986 h 52"/>
                <a:gd name="T8" fmla="*/ 137 w 137"/>
                <a:gd name="T9" fmla="*/ 301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52">
                  <a:moveTo>
                    <a:pt x="137" y="52"/>
                  </a:moveTo>
                  <a:lnTo>
                    <a:pt x="0" y="25"/>
                  </a:lnTo>
                  <a:lnTo>
                    <a:pt x="0" y="0"/>
                  </a:lnTo>
                  <a:lnTo>
                    <a:pt x="137" y="26"/>
                  </a:lnTo>
                  <a:lnTo>
                    <a:pt x="137"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 name="Freeform 553">
              <a:extLst>
                <a:ext uri="{FF2B5EF4-FFF2-40B4-BE49-F238E27FC236}">
                  <a16:creationId xmlns:a16="http://schemas.microsoft.com/office/drawing/2014/main" id="{0D1293A9-2DD6-44D9-A541-742C7E89E96D}"/>
                </a:ext>
              </a:extLst>
            </p:cNvPr>
            <p:cNvSpPr>
              <a:spLocks/>
            </p:cNvSpPr>
            <p:nvPr/>
          </p:nvSpPr>
          <p:spPr bwMode="auto">
            <a:xfrm>
              <a:off x="266" y="2804"/>
              <a:ext cx="102" cy="156"/>
            </a:xfrm>
            <a:custGeom>
              <a:avLst/>
              <a:gdLst>
                <a:gd name="T0" fmla="*/ 31 w 102"/>
                <a:gd name="T1" fmla="*/ 2829 h 156"/>
                <a:gd name="T2" fmla="*/ 20 w 102"/>
                <a:gd name="T3" fmla="*/ 2839 h 156"/>
                <a:gd name="T4" fmla="*/ 26 w 102"/>
                <a:gd name="T5" fmla="*/ 2854 h 156"/>
                <a:gd name="T6" fmla="*/ 35 w 102"/>
                <a:gd name="T7" fmla="*/ 2861 h 156"/>
                <a:gd name="T8" fmla="*/ 54 w 102"/>
                <a:gd name="T9" fmla="*/ 2866 h 156"/>
                <a:gd name="T10" fmla="*/ 74 w 102"/>
                <a:gd name="T11" fmla="*/ 2870 h 156"/>
                <a:gd name="T12" fmla="*/ 94 w 102"/>
                <a:gd name="T13" fmla="*/ 2874 h 156"/>
                <a:gd name="T14" fmla="*/ 102 w 102"/>
                <a:gd name="T15" fmla="*/ 2875 h 156"/>
                <a:gd name="T16" fmla="*/ 102 w 102"/>
                <a:gd name="T17" fmla="*/ 2901 h 156"/>
                <a:gd name="T18" fmla="*/ 31 w 102"/>
                <a:gd name="T19" fmla="*/ 2888 h 156"/>
                <a:gd name="T20" fmla="*/ 16 w 102"/>
                <a:gd name="T21" fmla="*/ 2887 h 156"/>
                <a:gd name="T22" fmla="*/ 19 w 102"/>
                <a:gd name="T23" fmla="*/ 2908 h 156"/>
                <a:gd name="T24" fmla="*/ 27 w 102"/>
                <a:gd name="T25" fmla="*/ 2914 h 156"/>
                <a:gd name="T26" fmla="*/ 44 w 102"/>
                <a:gd name="T27" fmla="*/ 2922 h 156"/>
                <a:gd name="T28" fmla="*/ 63 w 102"/>
                <a:gd name="T29" fmla="*/ 2926 h 156"/>
                <a:gd name="T30" fmla="*/ 84 w 102"/>
                <a:gd name="T31" fmla="*/ 2930 h 156"/>
                <a:gd name="T32" fmla="*/ 102 w 102"/>
                <a:gd name="T33" fmla="*/ 2933 h 156"/>
                <a:gd name="T34" fmla="*/ 102 w 102"/>
                <a:gd name="T35" fmla="*/ 2960 h 156"/>
                <a:gd name="T36" fmla="*/ 2 w 102"/>
                <a:gd name="T37" fmla="*/ 2941 h 156"/>
                <a:gd name="T38" fmla="*/ 2 w 102"/>
                <a:gd name="T39" fmla="*/ 2916 h 156"/>
                <a:gd name="T40" fmla="*/ 8 w 102"/>
                <a:gd name="T41" fmla="*/ 2916 h 156"/>
                <a:gd name="T42" fmla="*/ 15 w 102"/>
                <a:gd name="T43" fmla="*/ 2919 h 156"/>
                <a:gd name="T44" fmla="*/ 19 w 102"/>
                <a:gd name="T45" fmla="*/ 2918 h 156"/>
                <a:gd name="T46" fmla="*/ 9 w 102"/>
                <a:gd name="T47" fmla="*/ 2911 h 156"/>
                <a:gd name="T48" fmla="*/ 0 w 102"/>
                <a:gd name="T49" fmla="*/ 2904 h 156"/>
                <a:gd name="T50" fmla="*/ 0 w 102"/>
                <a:gd name="T51" fmla="*/ 2872 h 156"/>
                <a:gd name="T52" fmla="*/ 8 w 102"/>
                <a:gd name="T53" fmla="*/ 2864 h 156"/>
                <a:gd name="T54" fmla="*/ 22 w 102"/>
                <a:gd name="T55" fmla="*/ 2862 h 156"/>
                <a:gd name="T56" fmla="*/ 11 w 102"/>
                <a:gd name="T57" fmla="*/ 2854 h 156"/>
                <a:gd name="T58" fmla="*/ 0 w 102"/>
                <a:gd name="T59" fmla="*/ 2847 h 156"/>
                <a:gd name="T60" fmla="*/ 0 w 102"/>
                <a:gd name="T61" fmla="*/ 2829 h 156"/>
                <a:gd name="T62" fmla="*/ 5 w 102"/>
                <a:gd name="T63" fmla="*/ 2813 h 156"/>
                <a:gd name="T64" fmla="*/ 16 w 102"/>
                <a:gd name="T65" fmla="*/ 2805 h 156"/>
                <a:gd name="T66" fmla="*/ 33 w 102"/>
                <a:gd name="T67" fmla="*/ 2804 h 156"/>
                <a:gd name="T68" fmla="*/ 53 w 102"/>
                <a:gd name="T69" fmla="*/ 2807 h 156"/>
                <a:gd name="T70" fmla="*/ 74 w 102"/>
                <a:gd name="T71" fmla="*/ 2811 h 156"/>
                <a:gd name="T72" fmla="*/ 93 w 102"/>
                <a:gd name="T73" fmla="*/ 2816 h 156"/>
                <a:gd name="T74" fmla="*/ 102 w 102"/>
                <a:gd name="T75" fmla="*/ 2817 h 156"/>
                <a:gd name="T76" fmla="*/ 102 w 102"/>
                <a:gd name="T77" fmla="*/ 2842 h 156"/>
                <a:gd name="T78" fmla="*/ 31 w 102"/>
                <a:gd name="T79" fmla="*/ 2829 h 1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2" h="156">
                  <a:moveTo>
                    <a:pt x="31" y="25"/>
                  </a:moveTo>
                  <a:lnTo>
                    <a:pt x="20" y="35"/>
                  </a:lnTo>
                  <a:lnTo>
                    <a:pt x="26" y="50"/>
                  </a:lnTo>
                  <a:lnTo>
                    <a:pt x="35" y="57"/>
                  </a:lnTo>
                  <a:lnTo>
                    <a:pt x="54" y="62"/>
                  </a:lnTo>
                  <a:lnTo>
                    <a:pt x="74" y="66"/>
                  </a:lnTo>
                  <a:lnTo>
                    <a:pt x="94" y="70"/>
                  </a:lnTo>
                  <a:lnTo>
                    <a:pt x="102" y="71"/>
                  </a:lnTo>
                  <a:lnTo>
                    <a:pt x="102" y="97"/>
                  </a:lnTo>
                  <a:lnTo>
                    <a:pt x="31" y="84"/>
                  </a:lnTo>
                  <a:lnTo>
                    <a:pt x="16" y="83"/>
                  </a:lnTo>
                  <a:lnTo>
                    <a:pt x="19" y="104"/>
                  </a:lnTo>
                  <a:lnTo>
                    <a:pt x="27" y="110"/>
                  </a:lnTo>
                  <a:lnTo>
                    <a:pt x="44" y="118"/>
                  </a:lnTo>
                  <a:lnTo>
                    <a:pt x="63" y="122"/>
                  </a:lnTo>
                  <a:lnTo>
                    <a:pt x="84" y="126"/>
                  </a:lnTo>
                  <a:lnTo>
                    <a:pt x="102" y="129"/>
                  </a:lnTo>
                  <a:lnTo>
                    <a:pt x="102" y="156"/>
                  </a:lnTo>
                  <a:lnTo>
                    <a:pt x="2" y="137"/>
                  </a:lnTo>
                  <a:lnTo>
                    <a:pt x="2" y="112"/>
                  </a:lnTo>
                  <a:lnTo>
                    <a:pt x="8" y="112"/>
                  </a:lnTo>
                  <a:lnTo>
                    <a:pt x="15" y="115"/>
                  </a:lnTo>
                  <a:lnTo>
                    <a:pt x="19" y="114"/>
                  </a:lnTo>
                  <a:lnTo>
                    <a:pt x="9" y="107"/>
                  </a:lnTo>
                  <a:lnTo>
                    <a:pt x="0" y="100"/>
                  </a:lnTo>
                  <a:lnTo>
                    <a:pt x="0" y="68"/>
                  </a:lnTo>
                  <a:lnTo>
                    <a:pt x="8" y="60"/>
                  </a:lnTo>
                  <a:lnTo>
                    <a:pt x="22" y="58"/>
                  </a:lnTo>
                  <a:lnTo>
                    <a:pt x="11" y="50"/>
                  </a:lnTo>
                  <a:lnTo>
                    <a:pt x="0" y="43"/>
                  </a:lnTo>
                  <a:lnTo>
                    <a:pt x="0" y="25"/>
                  </a:lnTo>
                  <a:lnTo>
                    <a:pt x="5" y="9"/>
                  </a:lnTo>
                  <a:lnTo>
                    <a:pt x="16" y="1"/>
                  </a:lnTo>
                  <a:lnTo>
                    <a:pt x="33" y="0"/>
                  </a:lnTo>
                  <a:lnTo>
                    <a:pt x="53" y="3"/>
                  </a:lnTo>
                  <a:lnTo>
                    <a:pt x="74" y="7"/>
                  </a:lnTo>
                  <a:lnTo>
                    <a:pt x="93" y="12"/>
                  </a:lnTo>
                  <a:lnTo>
                    <a:pt x="102" y="13"/>
                  </a:lnTo>
                  <a:lnTo>
                    <a:pt x="102" y="38"/>
                  </a:lnTo>
                  <a:lnTo>
                    <a:pt x="3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 name="Freeform 554">
              <a:extLst>
                <a:ext uri="{FF2B5EF4-FFF2-40B4-BE49-F238E27FC236}">
                  <a16:creationId xmlns:a16="http://schemas.microsoft.com/office/drawing/2014/main" id="{AFC1D0C7-4EAD-4519-B884-5587AF3A2F9C}"/>
                </a:ext>
              </a:extLst>
            </p:cNvPr>
            <p:cNvSpPr>
              <a:spLocks/>
            </p:cNvSpPr>
            <p:nvPr/>
          </p:nvSpPr>
          <p:spPr bwMode="auto">
            <a:xfrm>
              <a:off x="266" y="2715"/>
              <a:ext cx="32" cy="47"/>
            </a:xfrm>
            <a:custGeom>
              <a:avLst/>
              <a:gdLst>
                <a:gd name="T0" fmla="*/ 17 w 32"/>
                <a:gd name="T1" fmla="*/ 2734 h 47"/>
                <a:gd name="T2" fmla="*/ 21 w 32"/>
                <a:gd name="T3" fmla="*/ 2749 h 47"/>
                <a:gd name="T4" fmla="*/ 29 w 32"/>
                <a:gd name="T5" fmla="*/ 2755 h 47"/>
                <a:gd name="T6" fmla="*/ 32 w 32"/>
                <a:gd name="T7" fmla="*/ 2756 h 47"/>
                <a:gd name="T8" fmla="*/ 7 w 32"/>
                <a:gd name="T9" fmla="*/ 2762 h 47"/>
                <a:gd name="T10" fmla="*/ 1 w 32"/>
                <a:gd name="T11" fmla="*/ 2740 h 47"/>
                <a:gd name="T12" fmla="*/ 0 w 32"/>
                <a:gd name="T13" fmla="*/ 2736 h 47"/>
                <a:gd name="T14" fmla="*/ 4 w 32"/>
                <a:gd name="T15" fmla="*/ 2715 h 47"/>
                <a:gd name="T16" fmla="*/ 24 w 32"/>
                <a:gd name="T17" fmla="*/ 2722 h 47"/>
                <a:gd name="T18" fmla="*/ 17 w 32"/>
                <a:gd name="T19" fmla="*/ 2734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7">
                  <a:moveTo>
                    <a:pt x="17" y="19"/>
                  </a:moveTo>
                  <a:lnTo>
                    <a:pt x="21" y="34"/>
                  </a:lnTo>
                  <a:lnTo>
                    <a:pt x="29" y="40"/>
                  </a:lnTo>
                  <a:lnTo>
                    <a:pt x="32" y="41"/>
                  </a:lnTo>
                  <a:lnTo>
                    <a:pt x="7" y="47"/>
                  </a:lnTo>
                  <a:lnTo>
                    <a:pt x="1" y="25"/>
                  </a:lnTo>
                  <a:lnTo>
                    <a:pt x="0" y="21"/>
                  </a:lnTo>
                  <a:lnTo>
                    <a:pt x="4" y="0"/>
                  </a:lnTo>
                  <a:lnTo>
                    <a:pt x="24" y="7"/>
                  </a:lnTo>
                  <a:lnTo>
                    <a:pt x="1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 name="Freeform 555">
              <a:extLst>
                <a:ext uri="{FF2B5EF4-FFF2-40B4-BE49-F238E27FC236}">
                  <a16:creationId xmlns:a16="http://schemas.microsoft.com/office/drawing/2014/main" id="{5A7F3C18-0B8C-4781-A6A9-B27E4B68F26D}"/>
                </a:ext>
              </a:extLst>
            </p:cNvPr>
            <p:cNvSpPr>
              <a:spLocks/>
            </p:cNvSpPr>
            <p:nvPr/>
          </p:nvSpPr>
          <p:spPr bwMode="auto">
            <a:xfrm>
              <a:off x="270" y="2696"/>
              <a:ext cx="100" cy="94"/>
            </a:xfrm>
            <a:custGeom>
              <a:avLst/>
              <a:gdLst>
                <a:gd name="T0" fmla="*/ 32 w 100"/>
                <a:gd name="T1" fmla="*/ 2758 h 94"/>
                <a:gd name="T2" fmla="*/ 37 w 100"/>
                <a:gd name="T3" fmla="*/ 2759 h 94"/>
                <a:gd name="T4" fmla="*/ 37 w 100"/>
                <a:gd name="T5" fmla="*/ 2720 h 94"/>
                <a:gd name="T6" fmla="*/ 20 w 100"/>
                <a:gd name="T7" fmla="*/ 2722 h 94"/>
                <a:gd name="T8" fmla="*/ 0 w 100"/>
                <a:gd name="T9" fmla="*/ 2715 h 94"/>
                <a:gd name="T10" fmla="*/ 13 w 100"/>
                <a:gd name="T11" fmla="*/ 2701 h 94"/>
                <a:gd name="T12" fmla="*/ 31 w 100"/>
                <a:gd name="T13" fmla="*/ 2696 h 94"/>
                <a:gd name="T14" fmla="*/ 54 w 100"/>
                <a:gd name="T15" fmla="*/ 2698 h 94"/>
                <a:gd name="T16" fmla="*/ 54 w 100"/>
                <a:gd name="T17" fmla="*/ 2762 h 94"/>
                <a:gd name="T18" fmla="*/ 69 w 100"/>
                <a:gd name="T19" fmla="*/ 2764 h 94"/>
                <a:gd name="T20" fmla="*/ 83 w 100"/>
                <a:gd name="T21" fmla="*/ 2762 h 94"/>
                <a:gd name="T22" fmla="*/ 82 w 100"/>
                <a:gd name="T23" fmla="*/ 2746 h 94"/>
                <a:gd name="T24" fmla="*/ 82 w 100"/>
                <a:gd name="T25" fmla="*/ 2735 h 94"/>
                <a:gd name="T26" fmla="*/ 75 w 100"/>
                <a:gd name="T27" fmla="*/ 2729 h 94"/>
                <a:gd name="T28" fmla="*/ 67 w 100"/>
                <a:gd name="T29" fmla="*/ 2727 h 94"/>
                <a:gd name="T30" fmla="*/ 74 w 100"/>
                <a:gd name="T31" fmla="*/ 2704 h 94"/>
                <a:gd name="T32" fmla="*/ 90 w 100"/>
                <a:gd name="T33" fmla="*/ 2715 h 94"/>
                <a:gd name="T34" fmla="*/ 99 w 100"/>
                <a:gd name="T35" fmla="*/ 2733 h 94"/>
                <a:gd name="T36" fmla="*/ 100 w 100"/>
                <a:gd name="T37" fmla="*/ 2748 h 94"/>
                <a:gd name="T38" fmla="*/ 95 w 100"/>
                <a:gd name="T39" fmla="*/ 2771 h 94"/>
                <a:gd name="T40" fmla="*/ 81 w 100"/>
                <a:gd name="T41" fmla="*/ 2785 h 94"/>
                <a:gd name="T42" fmla="*/ 60 w 100"/>
                <a:gd name="T43" fmla="*/ 2789 h 94"/>
                <a:gd name="T44" fmla="*/ 35 w 100"/>
                <a:gd name="T45" fmla="*/ 2786 h 94"/>
                <a:gd name="T46" fmla="*/ 16 w 100"/>
                <a:gd name="T47" fmla="*/ 2777 h 94"/>
                <a:gd name="T48" fmla="*/ 3 w 100"/>
                <a:gd name="T49" fmla="*/ 2762 h 94"/>
                <a:gd name="T50" fmla="*/ 28 w 100"/>
                <a:gd name="T51" fmla="*/ 2756 h 94"/>
                <a:gd name="T52" fmla="*/ 32 w 100"/>
                <a:gd name="T53" fmla="*/ 2758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94">
                  <a:moveTo>
                    <a:pt x="32" y="62"/>
                  </a:moveTo>
                  <a:lnTo>
                    <a:pt x="37" y="63"/>
                  </a:lnTo>
                  <a:lnTo>
                    <a:pt x="37" y="24"/>
                  </a:lnTo>
                  <a:lnTo>
                    <a:pt x="20" y="26"/>
                  </a:lnTo>
                  <a:lnTo>
                    <a:pt x="0" y="19"/>
                  </a:lnTo>
                  <a:lnTo>
                    <a:pt x="13" y="5"/>
                  </a:lnTo>
                  <a:lnTo>
                    <a:pt x="31" y="0"/>
                  </a:lnTo>
                  <a:lnTo>
                    <a:pt x="54" y="2"/>
                  </a:lnTo>
                  <a:lnTo>
                    <a:pt x="54" y="66"/>
                  </a:lnTo>
                  <a:lnTo>
                    <a:pt x="69" y="68"/>
                  </a:lnTo>
                  <a:lnTo>
                    <a:pt x="83" y="66"/>
                  </a:lnTo>
                  <a:lnTo>
                    <a:pt x="82" y="50"/>
                  </a:lnTo>
                  <a:lnTo>
                    <a:pt x="82" y="39"/>
                  </a:lnTo>
                  <a:lnTo>
                    <a:pt x="75" y="33"/>
                  </a:lnTo>
                  <a:lnTo>
                    <a:pt x="67" y="31"/>
                  </a:lnTo>
                  <a:lnTo>
                    <a:pt x="74" y="8"/>
                  </a:lnTo>
                  <a:lnTo>
                    <a:pt x="90" y="19"/>
                  </a:lnTo>
                  <a:lnTo>
                    <a:pt x="99" y="37"/>
                  </a:lnTo>
                  <a:lnTo>
                    <a:pt x="100" y="52"/>
                  </a:lnTo>
                  <a:lnTo>
                    <a:pt x="95" y="75"/>
                  </a:lnTo>
                  <a:lnTo>
                    <a:pt x="81" y="89"/>
                  </a:lnTo>
                  <a:lnTo>
                    <a:pt x="60" y="93"/>
                  </a:lnTo>
                  <a:lnTo>
                    <a:pt x="35" y="90"/>
                  </a:lnTo>
                  <a:lnTo>
                    <a:pt x="16" y="81"/>
                  </a:lnTo>
                  <a:lnTo>
                    <a:pt x="3" y="66"/>
                  </a:lnTo>
                  <a:lnTo>
                    <a:pt x="28" y="60"/>
                  </a:lnTo>
                  <a:lnTo>
                    <a:pt x="32"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 name="Freeform 556">
              <a:extLst>
                <a:ext uri="{FF2B5EF4-FFF2-40B4-BE49-F238E27FC236}">
                  <a16:creationId xmlns:a16="http://schemas.microsoft.com/office/drawing/2014/main" id="{A98AC1AB-0F46-44C0-A443-7BBCD13EF289}"/>
                </a:ext>
              </a:extLst>
            </p:cNvPr>
            <p:cNvSpPr>
              <a:spLocks/>
            </p:cNvSpPr>
            <p:nvPr/>
          </p:nvSpPr>
          <p:spPr bwMode="auto">
            <a:xfrm>
              <a:off x="266" y="2584"/>
              <a:ext cx="102" cy="104"/>
            </a:xfrm>
            <a:custGeom>
              <a:avLst/>
              <a:gdLst>
                <a:gd name="T0" fmla="*/ 83 w 102"/>
                <a:gd name="T1" fmla="*/ 2657 h 104"/>
                <a:gd name="T2" fmla="*/ 102 w 102"/>
                <a:gd name="T3" fmla="*/ 2661 h 104"/>
                <a:gd name="T4" fmla="*/ 102 w 102"/>
                <a:gd name="T5" fmla="*/ 2687 h 104"/>
                <a:gd name="T6" fmla="*/ 2 w 102"/>
                <a:gd name="T7" fmla="*/ 2668 h 104"/>
                <a:gd name="T8" fmla="*/ 2 w 102"/>
                <a:gd name="T9" fmla="*/ 2644 h 104"/>
                <a:gd name="T10" fmla="*/ 19 w 102"/>
                <a:gd name="T11" fmla="*/ 2646 h 104"/>
                <a:gd name="T12" fmla="*/ 9 w 102"/>
                <a:gd name="T13" fmla="*/ 2638 h 104"/>
                <a:gd name="T14" fmla="*/ 0 w 102"/>
                <a:gd name="T15" fmla="*/ 2629 h 104"/>
                <a:gd name="T16" fmla="*/ 0 w 102"/>
                <a:gd name="T17" fmla="*/ 2611 h 104"/>
                <a:gd name="T18" fmla="*/ 5 w 102"/>
                <a:gd name="T19" fmla="*/ 2594 h 104"/>
                <a:gd name="T20" fmla="*/ 16 w 102"/>
                <a:gd name="T21" fmla="*/ 2586 h 104"/>
                <a:gd name="T22" fmla="*/ 32 w 102"/>
                <a:gd name="T23" fmla="*/ 2584 h 104"/>
                <a:gd name="T24" fmla="*/ 52 w 102"/>
                <a:gd name="T25" fmla="*/ 2586 h 104"/>
                <a:gd name="T26" fmla="*/ 72 w 102"/>
                <a:gd name="T27" fmla="*/ 2591 h 104"/>
                <a:gd name="T28" fmla="*/ 91 w 102"/>
                <a:gd name="T29" fmla="*/ 2595 h 104"/>
                <a:gd name="T30" fmla="*/ 102 w 102"/>
                <a:gd name="T31" fmla="*/ 2597 h 104"/>
                <a:gd name="T32" fmla="*/ 102 w 102"/>
                <a:gd name="T33" fmla="*/ 2622 h 104"/>
                <a:gd name="T34" fmla="*/ 32 w 102"/>
                <a:gd name="T35" fmla="*/ 2609 h 104"/>
                <a:gd name="T36" fmla="*/ 21 w 102"/>
                <a:gd name="T37" fmla="*/ 2622 h 104"/>
                <a:gd name="T38" fmla="*/ 27 w 102"/>
                <a:gd name="T39" fmla="*/ 2640 h 104"/>
                <a:gd name="T40" fmla="*/ 43 w 102"/>
                <a:gd name="T41" fmla="*/ 2649 h 104"/>
                <a:gd name="T42" fmla="*/ 62 w 102"/>
                <a:gd name="T43" fmla="*/ 2654 h 104"/>
                <a:gd name="T44" fmla="*/ 83 w 102"/>
                <a:gd name="T45" fmla="*/ 2657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2" h="104">
                  <a:moveTo>
                    <a:pt x="83" y="73"/>
                  </a:moveTo>
                  <a:lnTo>
                    <a:pt x="102" y="77"/>
                  </a:lnTo>
                  <a:lnTo>
                    <a:pt x="102" y="103"/>
                  </a:lnTo>
                  <a:lnTo>
                    <a:pt x="2" y="84"/>
                  </a:lnTo>
                  <a:lnTo>
                    <a:pt x="2" y="60"/>
                  </a:lnTo>
                  <a:lnTo>
                    <a:pt x="19" y="62"/>
                  </a:lnTo>
                  <a:lnTo>
                    <a:pt x="9" y="54"/>
                  </a:lnTo>
                  <a:lnTo>
                    <a:pt x="0" y="45"/>
                  </a:lnTo>
                  <a:lnTo>
                    <a:pt x="0" y="27"/>
                  </a:lnTo>
                  <a:lnTo>
                    <a:pt x="5" y="10"/>
                  </a:lnTo>
                  <a:lnTo>
                    <a:pt x="16" y="2"/>
                  </a:lnTo>
                  <a:lnTo>
                    <a:pt x="32" y="0"/>
                  </a:lnTo>
                  <a:lnTo>
                    <a:pt x="52" y="2"/>
                  </a:lnTo>
                  <a:lnTo>
                    <a:pt x="72" y="7"/>
                  </a:lnTo>
                  <a:lnTo>
                    <a:pt x="91" y="11"/>
                  </a:lnTo>
                  <a:lnTo>
                    <a:pt x="102" y="13"/>
                  </a:lnTo>
                  <a:lnTo>
                    <a:pt x="102" y="38"/>
                  </a:lnTo>
                  <a:lnTo>
                    <a:pt x="32" y="25"/>
                  </a:lnTo>
                  <a:lnTo>
                    <a:pt x="21" y="38"/>
                  </a:lnTo>
                  <a:lnTo>
                    <a:pt x="27" y="56"/>
                  </a:lnTo>
                  <a:lnTo>
                    <a:pt x="43" y="65"/>
                  </a:lnTo>
                  <a:lnTo>
                    <a:pt x="62" y="70"/>
                  </a:lnTo>
                  <a:lnTo>
                    <a:pt x="83"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 name="Freeform 557">
              <a:extLst>
                <a:ext uri="{FF2B5EF4-FFF2-40B4-BE49-F238E27FC236}">
                  <a16:creationId xmlns:a16="http://schemas.microsoft.com/office/drawing/2014/main" id="{DADB8470-168F-45AA-9215-A92A2736A9AE}"/>
                </a:ext>
              </a:extLst>
            </p:cNvPr>
            <p:cNvSpPr>
              <a:spLocks/>
            </p:cNvSpPr>
            <p:nvPr/>
          </p:nvSpPr>
          <p:spPr bwMode="auto">
            <a:xfrm>
              <a:off x="245" y="2507"/>
              <a:ext cx="125" cy="61"/>
            </a:xfrm>
            <a:custGeom>
              <a:avLst/>
              <a:gdLst>
                <a:gd name="T0" fmla="*/ 89 w 125"/>
                <a:gd name="T1" fmla="*/ 2564 h 61"/>
                <a:gd name="T2" fmla="*/ 41 w 125"/>
                <a:gd name="T3" fmla="*/ 2554 h 61"/>
                <a:gd name="T4" fmla="*/ 41 w 125"/>
                <a:gd name="T5" fmla="*/ 2568 h 61"/>
                <a:gd name="T6" fmla="*/ 23 w 125"/>
                <a:gd name="T7" fmla="*/ 2564 h 61"/>
                <a:gd name="T8" fmla="*/ 23 w 125"/>
                <a:gd name="T9" fmla="*/ 2550 h 61"/>
                <a:gd name="T10" fmla="*/ 0 w 125"/>
                <a:gd name="T11" fmla="*/ 2537 h 61"/>
                <a:gd name="T12" fmla="*/ 0 w 125"/>
                <a:gd name="T13" fmla="*/ 2521 h 61"/>
                <a:gd name="T14" fmla="*/ 23 w 125"/>
                <a:gd name="T15" fmla="*/ 2525 h 61"/>
                <a:gd name="T16" fmla="*/ 23 w 125"/>
                <a:gd name="T17" fmla="*/ 2507 h 61"/>
                <a:gd name="T18" fmla="*/ 41 w 125"/>
                <a:gd name="T19" fmla="*/ 2510 h 61"/>
                <a:gd name="T20" fmla="*/ 41 w 125"/>
                <a:gd name="T21" fmla="*/ 2529 h 61"/>
                <a:gd name="T22" fmla="*/ 90 w 125"/>
                <a:gd name="T23" fmla="*/ 2538 h 61"/>
                <a:gd name="T24" fmla="*/ 102 w 125"/>
                <a:gd name="T25" fmla="*/ 2542 h 61"/>
                <a:gd name="T26" fmla="*/ 110 w 125"/>
                <a:gd name="T27" fmla="*/ 2535 h 61"/>
                <a:gd name="T28" fmla="*/ 106 w 125"/>
                <a:gd name="T29" fmla="*/ 2521 h 61"/>
                <a:gd name="T30" fmla="*/ 122 w 125"/>
                <a:gd name="T31" fmla="*/ 2524 h 61"/>
                <a:gd name="T32" fmla="*/ 125 w 125"/>
                <a:gd name="T33" fmla="*/ 2543 h 61"/>
                <a:gd name="T34" fmla="*/ 118 w 125"/>
                <a:gd name="T35" fmla="*/ 2558 h 61"/>
                <a:gd name="T36" fmla="*/ 102 w 125"/>
                <a:gd name="T37" fmla="*/ 2565 h 61"/>
                <a:gd name="T38" fmla="*/ 89 w 125"/>
                <a:gd name="T39" fmla="*/ 2564 h 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61">
                  <a:moveTo>
                    <a:pt x="89" y="57"/>
                  </a:moveTo>
                  <a:lnTo>
                    <a:pt x="41" y="47"/>
                  </a:lnTo>
                  <a:lnTo>
                    <a:pt x="41" y="61"/>
                  </a:lnTo>
                  <a:lnTo>
                    <a:pt x="23" y="57"/>
                  </a:lnTo>
                  <a:lnTo>
                    <a:pt x="23" y="43"/>
                  </a:lnTo>
                  <a:lnTo>
                    <a:pt x="0" y="30"/>
                  </a:lnTo>
                  <a:lnTo>
                    <a:pt x="0" y="14"/>
                  </a:lnTo>
                  <a:lnTo>
                    <a:pt x="23" y="18"/>
                  </a:lnTo>
                  <a:lnTo>
                    <a:pt x="23" y="0"/>
                  </a:lnTo>
                  <a:lnTo>
                    <a:pt x="41" y="3"/>
                  </a:lnTo>
                  <a:lnTo>
                    <a:pt x="41" y="22"/>
                  </a:lnTo>
                  <a:lnTo>
                    <a:pt x="90" y="31"/>
                  </a:lnTo>
                  <a:lnTo>
                    <a:pt x="102" y="35"/>
                  </a:lnTo>
                  <a:lnTo>
                    <a:pt x="110" y="28"/>
                  </a:lnTo>
                  <a:lnTo>
                    <a:pt x="106" y="14"/>
                  </a:lnTo>
                  <a:lnTo>
                    <a:pt x="122" y="17"/>
                  </a:lnTo>
                  <a:lnTo>
                    <a:pt x="125" y="36"/>
                  </a:lnTo>
                  <a:lnTo>
                    <a:pt x="118" y="51"/>
                  </a:lnTo>
                  <a:lnTo>
                    <a:pt x="102" y="58"/>
                  </a:lnTo>
                  <a:lnTo>
                    <a:pt x="89"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 name="Freeform 558">
              <a:extLst>
                <a:ext uri="{FF2B5EF4-FFF2-40B4-BE49-F238E27FC236}">
                  <a16:creationId xmlns:a16="http://schemas.microsoft.com/office/drawing/2014/main" id="{8DB27DF1-9FF6-419E-AF53-5698E8963367}"/>
                </a:ext>
              </a:extLst>
            </p:cNvPr>
            <p:cNvSpPr>
              <a:spLocks/>
            </p:cNvSpPr>
            <p:nvPr/>
          </p:nvSpPr>
          <p:spPr bwMode="auto">
            <a:xfrm>
              <a:off x="231" y="2444"/>
              <a:ext cx="140" cy="76"/>
            </a:xfrm>
            <a:custGeom>
              <a:avLst/>
              <a:gdLst>
                <a:gd name="T0" fmla="*/ 141 w 140"/>
                <a:gd name="T1" fmla="*/ 2520 h 76"/>
                <a:gd name="T2" fmla="*/ 0 w 140"/>
                <a:gd name="T3" fmla="*/ 2466 h 76"/>
                <a:gd name="T4" fmla="*/ 0 w 140"/>
                <a:gd name="T5" fmla="*/ 2444 h 76"/>
                <a:gd name="T6" fmla="*/ 141 w 140"/>
                <a:gd name="T7" fmla="*/ 2498 h 76"/>
                <a:gd name="T8" fmla="*/ 141 w 140"/>
                <a:gd name="T9" fmla="*/ 252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76">
                  <a:moveTo>
                    <a:pt x="141" y="76"/>
                  </a:moveTo>
                  <a:lnTo>
                    <a:pt x="0" y="22"/>
                  </a:lnTo>
                  <a:lnTo>
                    <a:pt x="0" y="0"/>
                  </a:lnTo>
                  <a:lnTo>
                    <a:pt x="141" y="54"/>
                  </a:lnTo>
                  <a:lnTo>
                    <a:pt x="14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 name="Freeform 559">
              <a:extLst>
                <a:ext uri="{FF2B5EF4-FFF2-40B4-BE49-F238E27FC236}">
                  <a16:creationId xmlns:a16="http://schemas.microsoft.com/office/drawing/2014/main" id="{79C8465B-C554-44B9-883E-AAE4A448C560}"/>
                </a:ext>
              </a:extLst>
            </p:cNvPr>
            <p:cNvSpPr>
              <a:spLocks/>
            </p:cNvSpPr>
            <p:nvPr/>
          </p:nvSpPr>
          <p:spPr bwMode="auto">
            <a:xfrm>
              <a:off x="236" y="2338"/>
              <a:ext cx="134" cy="122"/>
            </a:xfrm>
            <a:custGeom>
              <a:avLst/>
              <a:gdLst>
                <a:gd name="T0" fmla="*/ 94 w 134"/>
                <a:gd name="T1" fmla="*/ 2432 h 122"/>
                <a:gd name="T2" fmla="*/ 109 w 134"/>
                <a:gd name="T3" fmla="*/ 2423 h 122"/>
                <a:gd name="T4" fmla="*/ 114 w 134"/>
                <a:gd name="T5" fmla="*/ 2403 h 122"/>
                <a:gd name="T6" fmla="*/ 110 w 134"/>
                <a:gd name="T7" fmla="*/ 2383 h 122"/>
                <a:gd name="T8" fmla="*/ 96 w 134"/>
                <a:gd name="T9" fmla="*/ 2372 h 122"/>
                <a:gd name="T10" fmla="*/ 95 w 134"/>
                <a:gd name="T11" fmla="*/ 2372 h 122"/>
                <a:gd name="T12" fmla="*/ 83 w 134"/>
                <a:gd name="T13" fmla="*/ 2380 h 122"/>
                <a:gd name="T14" fmla="*/ 76 w 134"/>
                <a:gd name="T15" fmla="*/ 2393 h 122"/>
                <a:gd name="T16" fmla="*/ 72 w 134"/>
                <a:gd name="T17" fmla="*/ 2408 h 122"/>
                <a:gd name="T18" fmla="*/ 67 w 134"/>
                <a:gd name="T19" fmla="*/ 2423 h 122"/>
                <a:gd name="T20" fmla="*/ 58 w 134"/>
                <a:gd name="T21" fmla="*/ 2435 h 122"/>
                <a:gd name="T22" fmla="*/ 42 w 134"/>
                <a:gd name="T23" fmla="*/ 2441 h 122"/>
                <a:gd name="T24" fmla="*/ 37 w 134"/>
                <a:gd name="T25" fmla="*/ 2442 h 122"/>
                <a:gd name="T26" fmla="*/ 19 w 134"/>
                <a:gd name="T27" fmla="*/ 2436 h 122"/>
                <a:gd name="T28" fmla="*/ 7 w 134"/>
                <a:gd name="T29" fmla="*/ 2422 h 122"/>
                <a:gd name="T30" fmla="*/ 1 w 134"/>
                <a:gd name="T31" fmla="*/ 2402 h 122"/>
                <a:gd name="T32" fmla="*/ 0 w 134"/>
                <a:gd name="T33" fmla="*/ 2380 h 122"/>
                <a:gd name="T34" fmla="*/ 6 w 134"/>
                <a:gd name="T35" fmla="*/ 2360 h 122"/>
                <a:gd name="T36" fmla="*/ 16 w 134"/>
                <a:gd name="T37" fmla="*/ 2344 h 122"/>
                <a:gd name="T38" fmla="*/ 31 w 134"/>
                <a:gd name="T39" fmla="*/ 2338 h 122"/>
                <a:gd name="T40" fmla="*/ 38 w 134"/>
                <a:gd name="T41" fmla="*/ 2364 h 122"/>
                <a:gd name="T42" fmla="*/ 24 w 134"/>
                <a:gd name="T43" fmla="*/ 2374 h 122"/>
                <a:gd name="T44" fmla="*/ 19 w 134"/>
                <a:gd name="T45" fmla="*/ 2393 h 122"/>
                <a:gd name="T46" fmla="*/ 26 w 134"/>
                <a:gd name="T47" fmla="*/ 2410 h 122"/>
                <a:gd name="T48" fmla="*/ 36 w 134"/>
                <a:gd name="T49" fmla="*/ 2414 h 122"/>
                <a:gd name="T50" fmla="*/ 50 w 134"/>
                <a:gd name="T51" fmla="*/ 2403 h 122"/>
                <a:gd name="T52" fmla="*/ 55 w 134"/>
                <a:gd name="T53" fmla="*/ 2384 h 122"/>
                <a:gd name="T54" fmla="*/ 61 w 134"/>
                <a:gd name="T55" fmla="*/ 2368 h 122"/>
                <a:gd name="T56" fmla="*/ 72 w 134"/>
                <a:gd name="T57" fmla="*/ 2354 h 122"/>
                <a:gd name="T58" fmla="*/ 84 w 134"/>
                <a:gd name="T59" fmla="*/ 2347 h 122"/>
                <a:gd name="T60" fmla="*/ 98 w 134"/>
                <a:gd name="T61" fmla="*/ 2347 h 122"/>
                <a:gd name="T62" fmla="*/ 110 w 134"/>
                <a:gd name="T63" fmla="*/ 2352 h 122"/>
                <a:gd name="T64" fmla="*/ 121 w 134"/>
                <a:gd name="T65" fmla="*/ 2362 h 122"/>
                <a:gd name="T66" fmla="*/ 130 w 134"/>
                <a:gd name="T67" fmla="*/ 2375 h 122"/>
                <a:gd name="T68" fmla="*/ 134 w 134"/>
                <a:gd name="T69" fmla="*/ 2392 h 122"/>
                <a:gd name="T70" fmla="*/ 134 w 134"/>
                <a:gd name="T71" fmla="*/ 2406 h 122"/>
                <a:gd name="T72" fmla="*/ 129 w 134"/>
                <a:gd name="T73" fmla="*/ 2431 h 122"/>
                <a:gd name="T74" fmla="*/ 120 w 134"/>
                <a:gd name="T75" fmla="*/ 2448 h 122"/>
                <a:gd name="T76" fmla="*/ 103 w 134"/>
                <a:gd name="T77" fmla="*/ 2458 h 122"/>
                <a:gd name="T78" fmla="*/ 98 w 134"/>
                <a:gd name="T79" fmla="*/ 2459 h 122"/>
                <a:gd name="T80" fmla="*/ 94 w 134"/>
                <a:gd name="T81" fmla="*/ 2432 h 1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4" h="122">
                  <a:moveTo>
                    <a:pt x="94" y="94"/>
                  </a:moveTo>
                  <a:lnTo>
                    <a:pt x="109" y="85"/>
                  </a:lnTo>
                  <a:lnTo>
                    <a:pt x="114" y="65"/>
                  </a:lnTo>
                  <a:lnTo>
                    <a:pt x="110" y="45"/>
                  </a:lnTo>
                  <a:lnTo>
                    <a:pt x="96" y="34"/>
                  </a:lnTo>
                  <a:lnTo>
                    <a:pt x="95" y="34"/>
                  </a:lnTo>
                  <a:lnTo>
                    <a:pt x="83" y="42"/>
                  </a:lnTo>
                  <a:lnTo>
                    <a:pt x="76" y="55"/>
                  </a:lnTo>
                  <a:lnTo>
                    <a:pt x="72" y="70"/>
                  </a:lnTo>
                  <a:lnTo>
                    <a:pt x="67" y="85"/>
                  </a:lnTo>
                  <a:lnTo>
                    <a:pt x="58" y="97"/>
                  </a:lnTo>
                  <a:lnTo>
                    <a:pt x="42" y="103"/>
                  </a:lnTo>
                  <a:lnTo>
                    <a:pt x="37" y="104"/>
                  </a:lnTo>
                  <a:lnTo>
                    <a:pt x="19" y="98"/>
                  </a:lnTo>
                  <a:lnTo>
                    <a:pt x="7" y="84"/>
                  </a:lnTo>
                  <a:lnTo>
                    <a:pt x="1" y="64"/>
                  </a:lnTo>
                  <a:lnTo>
                    <a:pt x="0" y="42"/>
                  </a:lnTo>
                  <a:lnTo>
                    <a:pt x="6" y="22"/>
                  </a:lnTo>
                  <a:lnTo>
                    <a:pt x="16" y="6"/>
                  </a:lnTo>
                  <a:lnTo>
                    <a:pt x="31" y="0"/>
                  </a:lnTo>
                  <a:lnTo>
                    <a:pt x="38" y="26"/>
                  </a:lnTo>
                  <a:lnTo>
                    <a:pt x="24" y="36"/>
                  </a:lnTo>
                  <a:lnTo>
                    <a:pt x="19" y="55"/>
                  </a:lnTo>
                  <a:lnTo>
                    <a:pt x="26" y="72"/>
                  </a:lnTo>
                  <a:lnTo>
                    <a:pt x="36" y="76"/>
                  </a:lnTo>
                  <a:lnTo>
                    <a:pt x="50" y="65"/>
                  </a:lnTo>
                  <a:lnTo>
                    <a:pt x="55" y="46"/>
                  </a:lnTo>
                  <a:lnTo>
                    <a:pt x="61" y="30"/>
                  </a:lnTo>
                  <a:lnTo>
                    <a:pt x="72" y="16"/>
                  </a:lnTo>
                  <a:lnTo>
                    <a:pt x="84" y="9"/>
                  </a:lnTo>
                  <a:lnTo>
                    <a:pt x="98" y="9"/>
                  </a:lnTo>
                  <a:lnTo>
                    <a:pt x="110" y="14"/>
                  </a:lnTo>
                  <a:lnTo>
                    <a:pt x="121" y="24"/>
                  </a:lnTo>
                  <a:lnTo>
                    <a:pt x="130" y="37"/>
                  </a:lnTo>
                  <a:lnTo>
                    <a:pt x="134" y="54"/>
                  </a:lnTo>
                  <a:lnTo>
                    <a:pt x="134" y="68"/>
                  </a:lnTo>
                  <a:lnTo>
                    <a:pt x="129" y="93"/>
                  </a:lnTo>
                  <a:lnTo>
                    <a:pt x="120" y="110"/>
                  </a:lnTo>
                  <a:lnTo>
                    <a:pt x="103" y="120"/>
                  </a:lnTo>
                  <a:lnTo>
                    <a:pt x="98" y="121"/>
                  </a:lnTo>
                  <a:lnTo>
                    <a:pt x="9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 name="Freeform 560">
              <a:extLst>
                <a:ext uri="{FF2B5EF4-FFF2-40B4-BE49-F238E27FC236}">
                  <a16:creationId xmlns:a16="http://schemas.microsoft.com/office/drawing/2014/main" id="{3490C15B-D740-4442-8875-2FA1A2494CB8}"/>
                </a:ext>
              </a:extLst>
            </p:cNvPr>
            <p:cNvSpPr>
              <a:spLocks/>
            </p:cNvSpPr>
            <p:nvPr/>
          </p:nvSpPr>
          <p:spPr bwMode="auto">
            <a:xfrm>
              <a:off x="267" y="2233"/>
              <a:ext cx="103" cy="96"/>
            </a:xfrm>
            <a:custGeom>
              <a:avLst/>
              <a:gdLst>
                <a:gd name="T0" fmla="*/ 99 w 103"/>
                <a:gd name="T1" fmla="*/ 2310 h 96"/>
                <a:gd name="T2" fmla="*/ 85 w 103"/>
                <a:gd name="T3" fmla="*/ 2324 h 96"/>
                <a:gd name="T4" fmla="*/ 64 w 103"/>
                <a:gd name="T5" fmla="*/ 2329 h 96"/>
                <a:gd name="T6" fmla="*/ 56 w 103"/>
                <a:gd name="T7" fmla="*/ 2329 h 96"/>
                <a:gd name="T8" fmla="*/ 35 w 103"/>
                <a:gd name="T9" fmla="*/ 2325 h 96"/>
                <a:gd name="T10" fmla="*/ 18 w 103"/>
                <a:gd name="T11" fmla="*/ 2315 h 96"/>
                <a:gd name="T12" fmla="*/ 6 w 103"/>
                <a:gd name="T13" fmla="*/ 2301 h 96"/>
                <a:gd name="T14" fmla="*/ 0 w 103"/>
                <a:gd name="T15" fmla="*/ 2283 h 96"/>
                <a:gd name="T16" fmla="*/ 1 w 103"/>
                <a:gd name="T17" fmla="*/ 2262 h 96"/>
                <a:gd name="T18" fmla="*/ 2 w 103"/>
                <a:gd name="T19" fmla="*/ 2256 h 96"/>
                <a:gd name="T20" fmla="*/ 6 w 103"/>
                <a:gd name="T21" fmla="*/ 2242 h 96"/>
                <a:gd name="T22" fmla="*/ 17 w 103"/>
                <a:gd name="T23" fmla="*/ 2235 h 96"/>
                <a:gd name="T24" fmla="*/ 33 w 103"/>
                <a:gd name="T25" fmla="*/ 2233 h 96"/>
                <a:gd name="T26" fmla="*/ 35 w 103"/>
                <a:gd name="T27" fmla="*/ 2259 h 96"/>
                <a:gd name="T28" fmla="*/ 24 w 103"/>
                <a:gd name="T29" fmla="*/ 2260 h 96"/>
                <a:gd name="T30" fmla="*/ 17 w 103"/>
                <a:gd name="T31" fmla="*/ 2264 h 96"/>
                <a:gd name="T32" fmla="*/ 17 w 103"/>
                <a:gd name="T33" fmla="*/ 2275 h 96"/>
                <a:gd name="T34" fmla="*/ 27 w 103"/>
                <a:gd name="T35" fmla="*/ 2293 h 96"/>
                <a:gd name="T36" fmla="*/ 48 w 103"/>
                <a:gd name="T37" fmla="*/ 2300 h 96"/>
                <a:gd name="T38" fmla="*/ 70 w 103"/>
                <a:gd name="T39" fmla="*/ 2302 h 96"/>
                <a:gd name="T40" fmla="*/ 85 w 103"/>
                <a:gd name="T41" fmla="*/ 2292 h 96"/>
                <a:gd name="T42" fmla="*/ 85 w 103"/>
                <a:gd name="T43" fmla="*/ 2286 h 96"/>
                <a:gd name="T44" fmla="*/ 84 w 103"/>
                <a:gd name="T45" fmla="*/ 2274 h 96"/>
                <a:gd name="T46" fmla="*/ 77 w 103"/>
                <a:gd name="T47" fmla="*/ 2269 h 96"/>
                <a:gd name="T48" fmla="*/ 66 w 103"/>
                <a:gd name="T49" fmla="*/ 2266 h 96"/>
                <a:gd name="T50" fmla="*/ 71 w 103"/>
                <a:gd name="T51" fmla="*/ 2241 h 96"/>
                <a:gd name="T52" fmla="*/ 89 w 103"/>
                <a:gd name="T53" fmla="*/ 2250 h 96"/>
                <a:gd name="T54" fmla="*/ 100 w 103"/>
                <a:gd name="T55" fmla="*/ 2267 h 96"/>
                <a:gd name="T56" fmla="*/ 103 w 103"/>
                <a:gd name="T57" fmla="*/ 2288 h 96"/>
                <a:gd name="T58" fmla="*/ 99 w 103"/>
                <a:gd name="T59" fmla="*/ 2310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 h="96">
                  <a:moveTo>
                    <a:pt x="99" y="77"/>
                  </a:moveTo>
                  <a:lnTo>
                    <a:pt x="85" y="91"/>
                  </a:lnTo>
                  <a:lnTo>
                    <a:pt x="64" y="96"/>
                  </a:lnTo>
                  <a:lnTo>
                    <a:pt x="56" y="96"/>
                  </a:lnTo>
                  <a:lnTo>
                    <a:pt x="35" y="92"/>
                  </a:lnTo>
                  <a:lnTo>
                    <a:pt x="18" y="82"/>
                  </a:lnTo>
                  <a:lnTo>
                    <a:pt x="6" y="68"/>
                  </a:lnTo>
                  <a:lnTo>
                    <a:pt x="0" y="50"/>
                  </a:lnTo>
                  <a:lnTo>
                    <a:pt x="1" y="29"/>
                  </a:lnTo>
                  <a:lnTo>
                    <a:pt x="2" y="23"/>
                  </a:lnTo>
                  <a:lnTo>
                    <a:pt x="6" y="9"/>
                  </a:lnTo>
                  <a:lnTo>
                    <a:pt x="17" y="2"/>
                  </a:lnTo>
                  <a:lnTo>
                    <a:pt x="33" y="0"/>
                  </a:lnTo>
                  <a:lnTo>
                    <a:pt x="35" y="26"/>
                  </a:lnTo>
                  <a:lnTo>
                    <a:pt x="24" y="27"/>
                  </a:lnTo>
                  <a:lnTo>
                    <a:pt x="17" y="31"/>
                  </a:lnTo>
                  <a:lnTo>
                    <a:pt x="17" y="42"/>
                  </a:lnTo>
                  <a:lnTo>
                    <a:pt x="27" y="60"/>
                  </a:lnTo>
                  <a:lnTo>
                    <a:pt x="48" y="67"/>
                  </a:lnTo>
                  <a:lnTo>
                    <a:pt x="70" y="69"/>
                  </a:lnTo>
                  <a:lnTo>
                    <a:pt x="85" y="59"/>
                  </a:lnTo>
                  <a:lnTo>
                    <a:pt x="85" y="53"/>
                  </a:lnTo>
                  <a:lnTo>
                    <a:pt x="84" y="41"/>
                  </a:lnTo>
                  <a:lnTo>
                    <a:pt x="77" y="36"/>
                  </a:lnTo>
                  <a:lnTo>
                    <a:pt x="66" y="33"/>
                  </a:lnTo>
                  <a:lnTo>
                    <a:pt x="71" y="8"/>
                  </a:lnTo>
                  <a:lnTo>
                    <a:pt x="89" y="17"/>
                  </a:lnTo>
                  <a:lnTo>
                    <a:pt x="100" y="34"/>
                  </a:lnTo>
                  <a:lnTo>
                    <a:pt x="103" y="55"/>
                  </a:lnTo>
                  <a:lnTo>
                    <a:pt x="99"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 name="Freeform 561">
              <a:extLst>
                <a:ext uri="{FF2B5EF4-FFF2-40B4-BE49-F238E27FC236}">
                  <a16:creationId xmlns:a16="http://schemas.microsoft.com/office/drawing/2014/main" id="{D669081D-7251-4CDC-8325-C3A8B65B9D0B}"/>
                </a:ext>
              </a:extLst>
            </p:cNvPr>
            <p:cNvSpPr>
              <a:spLocks/>
            </p:cNvSpPr>
            <p:nvPr/>
          </p:nvSpPr>
          <p:spPr bwMode="auto">
            <a:xfrm>
              <a:off x="267" y="2149"/>
              <a:ext cx="101" cy="79"/>
            </a:xfrm>
            <a:custGeom>
              <a:avLst/>
              <a:gdLst>
                <a:gd name="T0" fmla="*/ 1 w 101"/>
                <a:gd name="T1" fmla="*/ 2149 h 79"/>
                <a:gd name="T2" fmla="*/ 22 w 101"/>
                <a:gd name="T3" fmla="*/ 2153 h 79"/>
                <a:gd name="T4" fmla="*/ 23 w 101"/>
                <a:gd name="T5" fmla="*/ 2172 h 79"/>
                <a:gd name="T6" fmla="*/ 32 w 101"/>
                <a:gd name="T7" fmla="*/ 2184 h 79"/>
                <a:gd name="T8" fmla="*/ 49 w 101"/>
                <a:gd name="T9" fmla="*/ 2191 h 79"/>
                <a:gd name="T10" fmla="*/ 69 w 101"/>
                <a:gd name="T11" fmla="*/ 2196 h 79"/>
                <a:gd name="T12" fmla="*/ 89 w 101"/>
                <a:gd name="T13" fmla="*/ 2199 h 79"/>
                <a:gd name="T14" fmla="*/ 101 w 101"/>
                <a:gd name="T15" fmla="*/ 2201 h 79"/>
                <a:gd name="T16" fmla="*/ 101 w 101"/>
                <a:gd name="T17" fmla="*/ 2228 h 79"/>
                <a:gd name="T18" fmla="*/ 1 w 101"/>
                <a:gd name="T19" fmla="*/ 2209 h 79"/>
                <a:gd name="T20" fmla="*/ 1 w 101"/>
                <a:gd name="T21" fmla="*/ 2184 h 79"/>
                <a:gd name="T22" fmla="*/ 22 w 101"/>
                <a:gd name="T23" fmla="*/ 2187 h 79"/>
                <a:gd name="T24" fmla="*/ 7 w 101"/>
                <a:gd name="T25" fmla="*/ 2176 h 79"/>
                <a:gd name="T26" fmla="*/ 0 w 101"/>
                <a:gd name="T27" fmla="*/ 2160 h 79"/>
                <a:gd name="T28" fmla="*/ 1 w 101"/>
                <a:gd name="T29" fmla="*/ 2149 h 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79">
                  <a:moveTo>
                    <a:pt x="1" y="0"/>
                  </a:moveTo>
                  <a:lnTo>
                    <a:pt x="22" y="4"/>
                  </a:lnTo>
                  <a:lnTo>
                    <a:pt x="23" y="23"/>
                  </a:lnTo>
                  <a:lnTo>
                    <a:pt x="32" y="35"/>
                  </a:lnTo>
                  <a:lnTo>
                    <a:pt x="49" y="42"/>
                  </a:lnTo>
                  <a:lnTo>
                    <a:pt x="69" y="47"/>
                  </a:lnTo>
                  <a:lnTo>
                    <a:pt x="89" y="50"/>
                  </a:lnTo>
                  <a:lnTo>
                    <a:pt x="101" y="52"/>
                  </a:lnTo>
                  <a:lnTo>
                    <a:pt x="101" y="79"/>
                  </a:lnTo>
                  <a:lnTo>
                    <a:pt x="1" y="60"/>
                  </a:lnTo>
                  <a:lnTo>
                    <a:pt x="1" y="35"/>
                  </a:lnTo>
                  <a:lnTo>
                    <a:pt x="22" y="38"/>
                  </a:lnTo>
                  <a:lnTo>
                    <a:pt x="7" y="27"/>
                  </a:lnTo>
                  <a:lnTo>
                    <a:pt x="0" y="1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 name="Freeform 562">
              <a:extLst>
                <a:ext uri="{FF2B5EF4-FFF2-40B4-BE49-F238E27FC236}">
                  <a16:creationId xmlns:a16="http://schemas.microsoft.com/office/drawing/2014/main" id="{81090F42-3296-47BA-9279-6AFD4CAD8C0F}"/>
                </a:ext>
              </a:extLst>
            </p:cNvPr>
            <p:cNvSpPr>
              <a:spLocks/>
            </p:cNvSpPr>
            <p:nvPr/>
          </p:nvSpPr>
          <p:spPr bwMode="auto">
            <a:xfrm>
              <a:off x="266" y="2077"/>
              <a:ext cx="32" cy="47"/>
            </a:xfrm>
            <a:custGeom>
              <a:avLst/>
              <a:gdLst>
                <a:gd name="T0" fmla="*/ 17 w 32"/>
                <a:gd name="T1" fmla="*/ 2096 h 47"/>
                <a:gd name="T2" fmla="*/ 21 w 32"/>
                <a:gd name="T3" fmla="*/ 2111 h 47"/>
                <a:gd name="T4" fmla="*/ 29 w 32"/>
                <a:gd name="T5" fmla="*/ 2117 h 47"/>
                <a:gd name="T6" fmla="*/ 32 w 32"/>
                <a:gd name="T7" fmla="*/ 2119 h 47"/>
                <a:gd name="T8" fmla="*/ 7 w 32"/>
                <a:gd name="T9" fmla="*/ 2124 h 47"/>
                <a:gd name="T10" fmla="*/ 1 w 32"/>
                <a:gd name="T11" fmla="*/ 2102 h 47"/>
                <a:gd name="T12" fmla="*/ 0 w 32"/>
                <a:gd name="T13" fmla="*/ 2098 h 47"/>
                <a:gd name="T14" fmla="*/ 4 w 32"/>
                <a:gd name="T15" fmla="*/ 2077 h 47"/>
                <a:gd name="T16" fmla="*/ 24 w 32"/>
                <a:gd name="T17" fmla="*/ 2084 h 47"/>
                <a:gd name="T18" fmla="*/ 17 w 32"/>
                <a:gd name="T19" fmla="*/ 2096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7">
                  <a:moveTo>
                    <a:pt x="17" y="19"/>
                  </a:moveTo>
                  <a:lnTo>
                    <a:pt x="21" y="34"/>
                  </a:lnTo>
                  <a:lnTo>
                    <a:pt x="29" y="40"/>
                  </a:lnTo>
                  <a:lnTo>
                    <a:pt x="32" y="42"/>
                  </a:lnTo>
                  <a:lnTo>
                    <a:pt x="7" y="47"/>
                  </a:lnTo>
                  <a:lnTo>
                    <a:pt x="1" y="25"/>
                  </a:lnTo>
                  <a:lnTo>
                    <a:pt x="0" y="21"/>
                  </a:lnTo>
                  <a:lnTo>
                    <a:pt x="4" y="0"/>
                  </a:lnTo>
                  <a:lnTo>
                    <a:pt x="24" y="7"/>
                  </a:lnTo>
                  <a:lnTo>
                    <a:pt x="1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 name="Freeform 563">
              <a:extLst>
                <a:ext uri="{FF2B5EF4-FFF2-40B4-BE49-F238E27FC236}">
                  <a16:creationId xmlns:a16="http://schemas.microsoft.com/office/drawing/2014/main" id="{D338E413-4F82-4978-B180-E586E14B72BB}"/>
                </a:ext>
              </a:extLst>
            </p:cNvPr>
            <p:cNvSpPr>
              <a:spLocks/>
            </p:cNvSpPr>
            <p:nvPr/>
          </p:nvSpPr>
          <p:spPr bwMode="auto">
            <a:xfrm>
              <a:off x="270" y="2058"/>
              <a:ext cx="100" cy="94"/>
            </a:xfrm>
            <a:custGeom>
              <a:avLst/>
              <a:gdLst>
                <a:gd name="T0" fmla="*/ 32 w 100"/>
                <a:gd name="T1" fmla="*/ 2120 h 94"/>
                <a:gd name="T2" fmla="*/ 37 w 100"/>
                <a:gd name="T3" fmla="*/ 2121 h 94"/>
                <a:gd name="T4" fmla="*/ 37 w 100"/>
                <a:gd name="T5" fmla="*/ 2082 h 94"/>
                <a:gd name="T6" fmla="*/ 20 w 100"/>
                <a:gd name="T7" fmla="*/ 2084 h 94"/>
                <a:gd name="T8" fmla="*/ 0 w 100"/>
                <a:gd name="T9" fmla="*/ 2077 h 94"/>
                <a:gd name="T10" fmla="*/ 13 w 100"/>
                <a:gd name="T11" fmla="*/ 2064 h 94"/>
                <a:gd name="T12" fmla="*/ 31 w 100"/>
                <a:gd name="T13" fmla="*/ 2058 h 94"/>
                <a:gd name="T14" fmla="*/ 54 w 100"/>
                <a:gd name="T15" fmla="*/ 2060 h 94"/>
                <a:gd name="T16" fmla="*/ 54 w 100"/>
                <a:gd name="T17" fmla="*/ 2124 h 94"/>
                <a:gd name="T18" fmla="*/ 69 w 100"/>
                <a:gd name="T19" fmla="*/ 2126 h 94"/>
                <a:gd name="T20" fmla="*/ 83 w 100"/>
                <a:gd name="T21" fmla="*/ 2124 h 94"/>
                <a:gd name="T22" fmla="*/ 82 w 100"/>
                <a:gd name="T23" fmla="*/ 2108 h 94"/>
                <a:gd name="T24" fmla="*/ 82 w 100"/>
                <a:gd name="T25" fmla="*/ 2097 h 94"/>
                <a:gd name="T26" fmla="*/ 75 w 100"/>
                <a:gd name="T27" fmla="*/ 2091 h 94"/>
                <a:gd name="T28" fmla="*/ 67 w 100"/>
                <a:gd name="T29" fmla="*/ 2089 h 94"/>
                <a:gd name="T30" fmla="*/ 74 w 100"/>
                <a:gd name="T31" fmla="*/ 2066 h 94"/>
                <a:gd name="T32" fmla="*/ 90 w 100"/>
                <a:gd name="T33" fmla="*/ 2077 h 94"/>
                <a:gd name="T34" fmla="*/ 99 w 100"/>
                <a:gd name="T35" fmla="*/ 2096 h 94"/>
                <a:gd name="T36" fmla="*/ 100 w 100"/>
                <a:gd name="T37" fmla="*/ 2110 h 94"/>
                <a:gd name="T38" fmla="*/ 95 w 100"/>
                <a:gd name="T39" fmla="*/ 2133 h 94"/>
                <a:gd name="T40" fmla="*/ 81 w 100"/>
                <a:gd name="T41" fmla="*/ 2147 h 94"/>
                <a:gd name="T42" fmla="*/ 60 w 100"/>
                <a:gd name="T43" fmla="*/ 2152 h 94"/>
                <a:gd name="T44" fmla="*/ 35 w 100"/>
                <a:gd name="T45" fmla="*/ 2149 h 94"/>
                <a:gd name="T46" fmla="*/ 16 w 100"/>
                <a:gd name="T47" fmla="*/ 2139 h 94"/>
                <a:gd name="T48" fmla="*/ 3 w 100"/>
                <a:gd name="T49" fmla="*/ 2124 h 94"/>
                <a:gd name="T50" fmla="*/ 28 w 100"/>
                <a:gd name="T51" fmla="*/ 2119 h 94"/>
                <a:gd name="T52" fmla="*/ 32 w 100"/>
                <a:gd name="T53" fmla="*/ 2120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94">
                  <a:moveTo>
                    <a:pt x="32" y="62"/>
                  </a:moveTo>
                  <a:lnTo>
                    <a:pt x="37" y="63"/>
                  </a:lnTo>
                  <a:lnTo>
                    <a:pt x="37" y="24"/>
                  </a:lnTo>
                  <a:lnTo>
                    <a:pt x="20" y="26"/>
                  </a:lnTo>
                  <a:lnTo>
                    <a:pt x="0" y="19"/>
                  </a:lnTo>
                  <a:lnTo>
                    <a:pt x="13" y="6"/>
                  </a:lnTo>
                  <a:lnTo>
                    <a:pt x="31" y="0"/>
                  </a:lnTo>
                  <a:lnTo>
                    <a:pt x="54" y="2"/>
                  </a:lnTo>
                  <a:lnTo>
                    <a:pt x="54" y="66"/>
                  </a:lnTo>
                  <a:lnTo>
                    <a:pt x="69" y="68"/>
                  </a:lnTo>
                  <a:lnTo>
                    <a:pt x="83" y="66"/>
                  </a:lnTo>
                  <a:lnTo>
                    <a:pt x="82" y="50"/>
                  </a:lnTo>
                  <a:lnTo>
                    <a:pt x="82" y="39"/>
                  </a:lnTo>
                  <a:lnTo>
                    <a:pt x="75" y="33"/>
                  </a:lnTo>
                  <a:lnTo>
                    <a:pt x="67" y="31"/>
                  </a:lnTo>
                  <a:lnTo>
                    <a:pt x="74" y="8"/>
                  </a:lnTo>
                  <a:lnTo>
                    <a:pt x="90" y="19"/>
                  </a:lnTo>
                  <a:lnTo>
                    <a:pt x="99" y="38"/>
                  </a:lnTo>
                  <a:lnTo>
                    <a:pt x="100" y="52"/>
                  </a:lnTo>
                  <a:lnTo>
                    <a:pt x="95" y="75"/>
                  </a:lnTo>
                  <a:lnTo>
                    <a:pt x="81" y="89"/>
                  </a:lnTo>
                  <a:lnTo>
                    <a:pt x="60" y="94"/>
                  </a:lnTo>
                  <a:lnTo>
                    <a:pt x="35" y="91"/>
                  </a:lnTo>
                  <a:lnTo>
                    <a:pt x="16" y="81"/>
                  </a:lnTo>
                  <a:lnTo>
                    <a:pt x="3" y="66"/>
                  </a:lnTo>
                  <a:lnTo>
                    <a:pt x="28" y="61"/>
                  </a:lnTo>
                  <a:lnTo>
                    <a:pt x="32"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 name="Freeform 564">
              <a:extLst>
                <a:ext uri="{FF2B5EF4-FFF2-40B4-BE49-F238E27FC236}">
                  <a16:creationId xmlns:a16="http://schemas.microsoft.com/office/drawing/2014/main" id="{754A61EB-9041-453F-BD4A-CAFDDFE4086C}"/>
                </a:ext>
              </a:extLst>
            </p:cNvPr>
            <p:cNvSpPr>
              <a:spLocks/>
            </p:cNvSpPr>
            <p:nvPr/>
          </p:nvSpPr>
          <p:spPr bwMode="auto">
            <a:xfrm>
              <a:off x="266" y="1972"/>
              <a:ext cx="32" cy="47"/>
            </a:xfrm>
            <a:custGeom>
              <a:avLst/>
              <a:gdLst>
                <a:gd name="T0" fmla="*/ 17 w 32"/>
                <a:gd name="T1" fmla="*/ 1991 h 47"/>
                <a:gd name="T2" fmla="*/ 21 w 32"/>
                <a:gd name="T3" fmla="*/ 2006 h 47"/>
                <a:gd name="T4" fmla="*/ 29 w 32"/>
                <a:gd name="T5" fmla="*/ 2012 h 47"/>
                <a:gd name="T6" fmla="*/ 32 w 32"/>
                <a:gd name="T7" fmla="*/ 2014 h 47"/>
                <a:gd name="T8" fmla="*/ 7 w 32"/>
                <a:gd name="T9" fmla="*/ 2019 h 47"/>
                <a:gd name="T10" fmla="*/ 1 w 32"/>
                <a:gd name="T11" fmla="*/ 1997 h 47"/>
                <a:gd name="T12" fmla="*/ 0 w 32"/>
                <a:gd name="T13" fmla="*/ 1993 h 47"/>
                <a:gd name="T14" fmla="*/ 4 w 32"/>
                <a:gd name="T15" fmla="*/ 1972 h 47"/>
                <a:gd name="T16" fmla="*/ 24 w 32"/>
                <a:gd name="T17" fmla="*/ 1979 h 47"/>
                <a:gd name="T18" fmla="*/ 17 w 32"/>
                <a:gd name="T19" fmla="*/ 1991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7">
                  <a:moveTo>
                    <a:pt x="17" y="19"/>
                  </a:moveTo>
                  <a:lnTo>
                    <a:pt x="21" y="34"/>
                  </a:lnTo>
                  <a:lnTo>
                    <a:pt x="29" y="40"/>
                  </a:lnTo>
                  <a:lnTo>
                    <a:pt x="32" y="42"/>
                  </a:lnTo>
                  <a:lnTo>
                    <a:pt x="7" y="47"/>
                  </a:lnTo>
                  <a:lnTo>
                    <a:pt x="1" y="25"/>
                  </a:lnTo>
                  <a:lnTo>
                    <a:pt x="0" y="21"/>
                  </a:lnTo>
                  <a:lnTo>
                    <a:pt x="4" y="0"/>
                  </a:lnTo>
                  <a:lnTo>
                    <a:pt x="24" y="7"/>
                  </a:lnTo>
                  <a:lnTo>
                    <a:pt x="1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 name="Freeform 565">
              <a:extLst>
                <a:ext uri="{FF2B5EF4-FFF2-40B4-BE49-F238E27FC236}">
                  <a16:creationId xmlns:a16="http://schemas.microsoft.com/office/drawing/2014/main" id="{E3EA2B1B-3370-4B5B-B390-F3CB223E08B3}"/>
                </a:ext>
              </a:extLst>
            </p:cNvPr>
            <p:cNvSpPr>
              <a:spLocks/>
            </p:cNvSpPr>
            <p:nvPr/>
          </p:nvSpPr>
          <p:spPr bwMode="auto">
            <a:xfrm>
              <a:off x="270" y="1953"/>
              <a:ext cx="100" cy="94"/>
            </a:xfrm>
            <a:custGeom>
              <a:avLst/>
              <a:gdLst>
                <a:gd name="T0" fmla="*/ 32 w 100"/>
                <a:gd name="T1" fmla="*/ 2015 h 94"/>
                <a:gd name="T2" fmla="*/ 37 w 100"/>
                <a:gd name="T3" fmla="*/ 2016 h 94"/>
                <a:gd name="T4" fmla="*/ 37 w 100"/>
                <a:gd name="T5" fmla="*/ 1977 h 94"/>
                <a:gd name="T6" fmla="*/ 20 w 100"/>
                <a:gd name="T7" fmla="*/ 1979 h 94"/>
                <a:gd name="T8" fmla="*/ 0 w 100"/>
                <a:gd name="T9" fmla="*/ 1972 h 94"/>
                <a:gd name="T10" fmla="*/ 13 w 100"/>
                <a:gd name="T11" fmla="*/ 1959 h 94"/>
                <a:gd name="T12" fmla="*/ 31 w 100"/>
                <a:gd name="T13" fmla="*/ 1953 h 94"/>
                <a:gd name="T14" fmla="*/ 54 w 100"/>
                <a:gd name="T15" fmla="*/ 1955 h 94"/>
                <a:gd name="T16" fmla="*/ 54 w 100"/>
                <a:gd name="T17" fmla="*/ 2020 h 94"/>
                <a:gd name="T18" fmla="*/ 69 w 100"/>
                <a:gd name="T19" fmla="*/ 2021 h 94"/>
                <a:gd name="T20" fmla="*/ 83 w 100"/>
                <a:gd name="T21" fmla="*/ 2019 h 94"/>
                <a:gd name="T22" fmla="*/ 82 w 100"/>
                <a:gd name="T23" fmla="*/ 2003 h 94"/>
                <a:gd name="T24" fmla="*/ 82 w 100"/>
                <a:gd name="T25" fmla="*/ 1992 h 94"/>
                <a:gd name="T26" fmla="*/ 75 w 100"/>
                <a:gd name="T27" fmla="*/ 1987 h 94"/>
                <a:gd name="T28" fmla="*/ 67 w 100"/>
                <a:gd name="T29" fmla="*/ 1984 h 94"/>
                <a:gd name="T30" fmla="*/ 74 w 100"/>
                <a:gd name="T31" fmla="*/ 1961 h 94"/>
                <a:gd name="T32" fmla="*/ 90 w 100"/>
                <a:gd name="T33" fmla="*/ 1973 h 94"/>
                <a:gd name="T34" fmla="*/ 99 w 100"/>
                <a:gd name="T35" fmla="*/ 1991 h 94"/>
                <a:gd name="T36" fmla="*/ 100 w 100"/>
                <a:gd name="T37" fmla="*/ 2005 h 94"/>
                <a:gd name="T38" fmla="*/ 95 w 100"/>
                <a:gd name="T39" fmla="*/ 2028 h 94"/>
                <a:gd name="T40" fmla="*/ 81 w 100"/>
                <a:gd name="T41" fmla="*/ 2042 h 94"/>
                <a:gd name="T42" fmla="*/ 60 w 100"/>
                <a:gd name="T43" fmla="*/ 2047 h 94"/>
                <a:gd name="T44" fmla="*/ 35 w 100"/>
                <a:gd name="T45" fmla="*/ 2044 h 94"/>
                <a:gd name="T46" fmla="*/ 16 w 100"/>
                <a:gd name="T47" fmla="*/ 2035 h 94"/>
                <a:gd name="T48" fmla="*/ 3 w 100"/>
                <a:gd name="T49" fmla="*/ 2019 h 94"/>
                <a:gd name="T50" fmla="*/ 28 w 100"/>
                <a:gd name="T51" fmla="*/ 2014 h 94"/>
                <a:gd name="T52" fmla="*/ 32 w 100"/>
                <a:gd name="T53" fmla="*/ 2015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94">
                  <a:moveTo>
                    <a:pt x="32" y="62"/>
                  </a:moveTo>
                  <a:lnTo>
                    <a:pt x="37" y="63"/>
                  </a:lnTo>
                  <a:lnTo>
                    <a:pt x="37" y="24"/>
                  </a:lnTo>
                  <a:lnTo>
                    <a:pt x="20" y="26"/>
                  </a:lnTo>
                  <a:lnTo>
                    <a:pt x="0" y="19"/>
                  </a:lnTo>
                  <a:lnTo>
                    <a:pt x="13" y="6"/>
                  </a:lnTo>
                  <a:lnTo>
                    <a:pt x="31" y="0"/>
                  </a:lnTo>
                  <a:lnTo>
                    <a:pt x="54" y="2"/>
                  </a:lnTo>
                  <a:lnTo>
                    <a:pt x="54" y="67"/>
                  </a:lnTo>
                  <a:lnTo>
                    <a:pt x="69" y="68"/>
                  </a:lnTo>
                  <a:lnTo>
                    <a:pt x="83" y="66"/>
                  </a:lnTo>
                  <a:lnTo>
                    <a:pt x="82" y="50"/>
                  </a:lnTo>
                  <a:lnTo>
                    <a:pt x="82" y="39"/>
                  </a:lnTo>
                  <a:lnTo>
                    <a:pt x="75" y="34"/>
                  </a:lnTo>
                  <a:lnTo>
                    <a:pt x="67" y="31"/>
                  </a:lnTo>
                  <a:lnTo>
                    <a:pt x="74" y="8"/>
                  </a:lnTo>
                  <a:lnTo>
                    <a:pt x="90" y="20"/>
                  </a:lnTo>
                  <a:lnTo>
                    <a:pt x="99" y="38"/>
                  </a:lnTo>
                  <a:lnTo>
                    <a:pt x="100" y="52"/>
                  </a:lnTo>
                  <a:lnTo>
                    <a:pt x="95" y="75"/>
                  </a:lnTo>
                  <a:lnTo>
                    <a:pt x="81" y="89"/>
                  </a:lnTo>
                  <a:lnTo>
                    <a:pt x="60" y="94"/>
                  </a:lnTo>
                  <a:lnTo>
                    <a:pt x="35" y="91"/>
                  </a:lnTo>
                  <a:lnTo>
                    <a:pt x="16" y="82"/>
                  </a:lnTo>
                  <a:lnTo>
                    <a:pt x="3" y="66"/>
                  </a:lnTo>
                  <a:lnTo>
                    <a:pt x="28" y="61"/>
                  </a:lnTo>
                  <a:lnTo>
                    <a:pt x="32"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 name="Freeform 566">
              <a:extLst>
                <a:ext uri="{FF2B5EF4-FFF2-40B4-BE49-F238E27FC236}">
                  <a16:creationId xmlns:a16="http://schemas.microsoft.com/office/drawing/2014/main" id="{D08B9F57-F6B2-4AE6-A2BA-0AAA53ABF533}"/>
                </a:ext>
              </a:extLst>
            </p:cNvPr>
            <p:cNvSpPr>
              <a:spLocks/>
            </p:cNvSpPr>
            <p:nvPr/>
          </p:nvSpPr>
          <p:spPr bwMode="auto">
            <a:xfrm>
              <a:off x="266" y="1841"/>
              <a:ext cx="102" cy="104"/>
            </a:xfrm>
            <a:custGeom>
              <a:avLst/>
              <a:gdLst>
                <a:gd name="T0" fmla="*/ 83 w 102"/>
                <a:gd name="T1" fmla="*/ 1915 h 104"/>
                <a:gd name="T2" fmla="*/ 102 w 102"/>
                <a:gd name="T3" fmla="*/ 1919 h 104"/>
                <a:gd name="T4" fmla="*/ 102 w 102"/>
                <a:gd name="T5" fmla="*/ 1945 h 104"/>
                <a:gd name="T6" fmla="*/ 2 w 102"/>
                <a:gd name="T7" fmla="*/ 1926 h 104"/>
                <a:gd name="T8" fmla="*/ 2 w 102"/>
                <a:gd name="T9" fmla="*/ 1901 h 104"/>
                <a:gd name="T10" fmla="*/ 19 w 102"/>
                <a:gd name="T11" fmla="*/ 1903 h 104"/>
                <a:gd name="T12" fmla="*/ 9 w 102"/>
                <a:gd name="T13" fmla="*/ 1896 h 104"/>
                <a:gd name="T14" fmla="*/ 0 w 102"/>
                <a:gd name="T15" fmla="*/ 1886 h 104"/>
                <a:gd name="T16" fmla="*/ 0 w 102"/>
                <a:gd name="T17" fmla="*/ 1869 h 104"/>
                <a:gd name="T18" fmla="*/ 5 w 102"/>
                <a:gd name="T19" fmla="*/ 1851 h 104"/>
                <a:gd name="T20" fmla="*/ 16 w 102"/>
                <a:gd name="T21" fmla="*/ 1843 h 104"/>
                <a:gd name="T22" fmla="*/ 32 w 102"/>
                <a:gd name="T23" fmla="*/ 1841 h 104"/>
                <a:gd name="T24" fmla="*/ 52 w 102"/>
                <a:gd name="T25" fmla="*/ 1844 h 104"/>
                <a:gd name="T26" fmla="*/ 72 w 102"/>
                <a:gd name="T27" fmla="*/ 1848 h 104"/>
                <a:gd name="T28" fmla="*/ 91 w 102"/>
                <a:gd name="T29" fmla="*/ 1853 h 104"/>
                <a:gd name="T30" fmla="*/ 102 w 102"/>
                <a:gd name="T31" fmla="*/ 1854 h 104"/>
                <a:gd name="T32" fmla="*/ 102 w 102"/>
                <a:gd name="T33" fmla="*/ 1880 h 104"/>
                <a:gd name="T34" fmla="*/ 32 w 102"/>
                <a:gd name="T35" fmla="*/ 1867 h 104"/>
                <a:gd name="T36" fmla="*/ 21 w 102"/>
                <a:gd name="T37" fmla="*/ 1879 h 104"/>
                <a:gd name="T38" fmla="*/ 27 w 102"/>
                <a:gd name="T39" fmla="*/ 1898 h 104"/>
                <a:gd name="T40" fmla="*/ 43 w 102"/>
                <a:gd name="T41" fmla="*/ 1906 h 104"/>
                <a:gd name="T42" fmla="*/ 62 w 102"/>
                <a:gd name="T43" fmla="*/ 1911 h 104"/>
                <a:gd name="T44" fmla="*/ 83 w 102"/>
                <a:gd name="T45" fmla="*/ 1915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2" h="104">
                  <a:moveTo>
                    <a:pt x="83" y="74"/>
                  </a:moveTo>
                  <a:lnTo>
                    <a:pt x="102" y="78"/>
                  </a:lnTo>
                  <a:lnTo>
                    <a:pt x="102" y="104"/>
                  </a:lnTo>
                  <a:lnTo>
                    <a:pt x="2" y="85"/>
                  </a:lnTo>
                  <a:lnTo>
                    <a:pt x="2" y="60"/>
                  </a:lnTo>
                  <a:lnTo>
                    <a:pt x="19" y="62"/>
                  </a:lnTo>
                  <a:lnTo>
                    <a:pt x="9" y="55"/>
                  </a:lnTo>
                  <a:lnTo>
                    <a:pt x="0" y="45"/>
                  </a:lnTo>
                  <a:lnTo>
                    <a:pt x="0" y="28"/>
                  </a:lnTo>
                  <a:lnTo>
                    <a:pt x="5" y="10"/>
                  </a:lnTo>
                  <a:lnTo>
                    <a:pt x="16" y="2"/>
                  </a:lnTo>
                  <a:lnTo>
                    <a:pt x="32" y="0"/>
                  </a:lnTo>
                  <a:lnTo>
                    <a:pt x="52" y="3"/>
                  </a:lnTo>
                  <a:lnTo>
                    <a:pt x="72" y="7"/>
                  </a:lnTo>
                  <a:lnTo>
                    <a:pt x="91" y="12"/>
                  </a:lnTo>
                  <a:lnTo>
                    <a:pt x="102" y="13"/>
                  </a:lnTo>
                  <a:lnTo>
                    <a:pt x="102" y="39"/>
                  </a:lnTo>
                  <a:lnTo>
                    <a:pt x="32" y="26"/>
                  </a:lnTo>
                  <a:lnTo>
                    <a:pt x="21" y="38"/>
                  </a:lnTo>
                  <a:lnTo>
                    <a:pt x="27" y="57"/>
                  </a:lnTo>
                  <a:lnTo>
                    <a:pt x="43" y="65"/>
                  </a:lnTo>
                  <a:lnTo>
                    <a:pt x="62" y="70"/>
                  </a:lnTo>
                  <a:lnTo>
                    <a:pt x="83"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 name="Freeform 567">
              <a:extLst>
                <a:ext uri="{FF2B5EF4-FFF2-40B4-BE49-F238E27FC236}">
                  <a16:creationId xmlns:a16="http://schemas.microsoft.com/office/drawing/2014/main" id="{888E377C-CBA6-4AC8-AA53-02DEBF9157F6}"/>
                </a:ext>
              </a:extLst>
            </p:cNvPr>
            <p:cNvSpPr>
              <a:spLocks/>
            </p:cNvSpPr>
            <p:nvPr/>
          </p:nvSpPr>
          <p:spPr bwMode="auto">
            <a:xfrm>
              <a:off x="231" y="1778"/>
              <a:ext cx="19" cy="29"/>
            </a:xfrm>
            <a:custGeom>
              <a:avLst/>
              <a:gdLst>
                <a:gd name="T0" fmla="*/ 20 w 19"/>
                <a:gd name="T1" fmla="*/ 1781 h 29"/>
                <a:gd name="T2" fmla="*/ 20 w 19"/>
                <a:gd name="T3" fmla="*/ 1807 h 29"/>
                <a:gd name="T4" fmla="*/ 0 w 19"/>
                <a:gd name="T5" fmla="*/ 1803 h 29"/>
                <a:gd name="T6" fmla="*/ 0 w 19"/>
                <a:gd name="T7" fmla="*/ 1778 h 29"/>
                <a:gd name="T8" fmla="*/ 20 w 19"/>
                <a:gd name="T9" fmla="*/ 1781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a:moveTo>
                    <a:pt x="20" y="3"/>
                  </a:moveTo>
                  <a:lnTo>
                    <a:pt x="20" y="29"/>
                  </a:lnTo>
                  <a:lnTo>
                    <a:pt x="0" y="25"/>
                  </a:lnTo>
                  <a:lnTo>
                    <a:pt x="0" y="0"/>
                  </a:lnTo>
                  <a:lnTo>
                    <a:pt x="2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 name="Freeform 568">
              <a:extLst>
                <a:ext uri="{FF2B5EF4-FFF2-40B4-BE49-F238E27FC236}">
                  <a16:creationId xmlns:a16="http://schemas.microsoft.com/office/drawing/2014/main" id="{84D5E81E-03BA-4BF5-834C-258062C6C61F}"/>
                </a:ext>
              </a:extLst>
            </p:cNvPr>
            <p:cNvSpPr>
              <a:spLocks/>
            </p:cNvSpPr>
            <p:nvPr/>
          </p:nvSpPr>
          <p:spPr bwMode="auto">
            <a:xfrm>
              <a:off x="268" y="1785"/>
              <a:ext cx="100" cy="45"/>
            </a:xfrm>
            <a:custGeom>
              <a:avLst/>
              <a:gdLst>
                <a:gd name="T0" fmla="*/ 100 w 100"/>
                <a:gd name="T1" fmla="*/ 1804 h 45"/>
                <a:gd name="T2" fmla="*/ 100 w 100"/>
                <a:gd name="T3" fmla="*/ 1830 h 45"/>
                <a:gd name="T4" fmla="*/ 0 w 100"/>
                <a:gd name="T5" fmla="*/ 1811 h 45"/>
                <a:gd name="T6" fmla="*/ 0 w 100"/>
                <a:gd name="T7" fmla="*/ 1785 h 45"/>
                <a:gd name="T8" fmla="*/ 100 w 100"/>
                <a:gd name="T9" fmla="*/ 180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 h="45">
                  <a:moveTo>
                    <a:pt x="100" y="19"/>
                  </a:moveTo>
                  <a:lnTo>
                    <a:pt x="100" y="45"/>
                  </a:lnTo>
                  <a:lnTo>
                    <a:pt x="0" y="26"/>
                  </a:lnTo>
                  <a:lnTo>
                    <a:pt x="0" y="0"/>
                  </a:lnTo>
                  <a:lnTo>
                    <a:pt x="10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 name="Freeform 569">
              <a:extLst>
                <a:ext uri="{FF2B5EF4-FFF2-40B4-BE49-F238E27FC236}">
                  <a16:creationId xmlns:a16="http://schemas.microsoft.com/office/drawing/2014/main" id="{5152F918-1D46-44C1-A4F6-BF0F324614F2}"/>
                </a:ext>
              </a:extLst>
            </p:cNvPr>
            <p:cNvSpPr>
              <a:spLocks/>
            </p:cNvSpPr>
            <p:nvPr/>
          </p:nvSpPr>
          <p:spPr bwMode="auto">
            <a:xfrm>
              <a:off x="266" y="1674"/>
              <a:ext cx="102" cy="104"/>
            </a:xfrm>
            <a:custGeom>
              <a:avLst/>
              <a:gdLst>
                <a:gd name="T0" fmla="*/ 83 w 102"/>
                <a:gd name="T1" fmla="*/ 1748 h 104"/>
                <a:gd name="T2" fmla="*/ 102 w 102"/>
                <a:gd name="T3" fmla="*/ 1751 h 104"/>
                <a:gd name="T4" fmla="*/ 102 w 102"/>
                <a:gd name="T5" fmla="*/ 1778 h 104"/>
                <a:gd name="T6" fmla="*/ 2 w 102"/>
                <a:gd name="T7" fmla="*/ 1759 h 104"/>
                <a:gd name="T8" fmla="*/ 2 w 102"/>
                <a:gd name="T9" fmla="*/ 1734 h 104"/>
                <a:gd name="T10" fmla="*/ 19 w 102"/>
                <a:gd name="T11" fmla="*/ 1736 h 104"/>
                <a:gd name="T12" fmla="*/ 9 w 102"/>
                <a:gd name="T13" fmla="*/ 1728 h 104"/>
                <a:gd name="T14" fmla="*/ 0 w 102"/>
                <a:gd name="T15" fmla="*/ 1719 h 104"/>
                <a:gd name="T16" fmla="*/ 0 w 102"/>
                <a:gd name="T17" fmla="*/ 1702 h 104"/>
                <a:gd name="T18" fmla="*/ 5 w 102"/>
                <a:gd name="T19" fmla="*/ 1684 h 104"/>
                <a:gd name="T20" fmla="*/ 16 w 102"/>
                <a:gd name="T21" fmla="*/ 1676 h 104"/>
                <a:gd name="T22" fmla="*/ 32 w 102"/>
                <a:gd name="T23" fmla="*/ 1674 h 104"/>
                <a:gd name="T24" fmla="*/ 52 w 102"/>
                <a:gd name="T25" fmla="*/ 1677 h 104"/>
                <a:gd name="T26" fmla="*/ 72 w 102"/>
                <a:gd name="T27" fmla="*/ 1681 h 104"/>
                <a:gd name="T28" fmla="*/ 91 w 102"/>
                <a:gd name="T29" fmla="*/ 1686 h 104"/>
                <a:gd name="T30" fmla="*/ 102 w 102"/>
                <a:gd name="T31" fmla="*/ 1687 h 104"/>
                <a:gd name="T32" fmla="*/ 102 w 102"/>
                <a:gd name="T33" fmla="*/ 1713 h 104"/>
                <a:gd name="T34" fmla="*/ 32 w 102"/>
                <a:gd name="T35" fmla="*/ 1700 h 104"/>
                <a:gd name="T36" fmla="*/ 21 w 102"/>
                <a:gd name="T37" fmla="*/ 1712 h 104"/>
                <a:gd name="T38" fmla="*/ 27 w 102"/>
                <a:gd name="T39" fmla="*/ 1730 h 104"/>
                <a:gd name="T40" fmla="*/ 43 w 102"/>
                <a:gd name="T41" fmla="*/ 1739 h 104"/>
                <a:gd name="T42" fmla="*/ 62 w 102"/>
                <a:gd name="T43" fmla="*/ 1744 h 104"/>
                <a:gd name="T44" fmla="*/ 83 w 102"/>
                <a:gd name="T45" fmla="*/ 1748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2" h="104">
                  <a:moveTo>
                    <a:pt x="83" y="74"/>
                  </a:moveTo>
                  <a:lnTo>
                    <a:pt x="102" y="77"/>
                  </a:lnTo>
                  <a:lnTo>
                    <a:pt x="102" y="104"/>
                  </a:lnTo>
                  <a:lnTo>
                    <a:pt x="2" y="85"/>
                  </a:lnTo>
                  <a:lnTo>
                    <a:pt x="2" y="60"/>
                  </a:lnTo>
                  <a:lnTo>
                    <a:pt x="19" y="62"/>
                  </a:lnTo>
                  <a:lnTo>
                    <a:pt x="9" y="54"/>
                  </a:lnTo>
                  <a:lnTo>
                    <a:pt x="0" y="45"/>
                  </a:lnTo>
                  <a:lnTo>
                    <a:pt x="0" y="28"/>
                  </a:lnTo>
                  <a:lnTo>
                    <a:pt x="5" y="10"/>
                  </a:lnTo>
                  <a:lnTo>
                    <a:pt x="16" y="2"/>
                  </a:lnTo>
                  <a:lnTo>
                    <a:pt x="32" y="0"/>
                  </a:lnTo>
                  <a:lnTo>
                    <a:pt x="52" y="3"/>
                  </a:lnTo>
                  <a:lnTo>
                    <a:pt x="72" y="7"/>
                  </a:lnTo>
                  <a:lnTo>
                    <a:pt x="91" y="12"/>
                  </a:lnTo>
                  <a:lnTo>
                    <a:pt x="102" y="13"/>
                  </a:lnTo>
                  <a:lnTo>
                    <a:pt x="102" y="39"/>
                  </a:lnTo>
                  <a:lnTo>
                    <a:pt x="32" y="26"/>
                  </a:lnTo>
                  <a:lnTo>
                    <a:pt x="21" y="38"/>
                  </a:lnTo>
                  <a:lnTo>
                    <a:pt x="27" y="56"/>
                  </a:lnTo>
                  <a:lnTo>
                    <a:pt x="43" y="65"/>
                  </a:lnTo>
                  <a:lnTo>
                    <a:pt x="62" y="70"/>
                  </a:lnTo>
                  <a:lnTo>
                    <a:pt x="83"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 name="Freeform 570">
              <a:extLst>
                <a:ext uri="{FF2B5EF4-FFF2-40B4-BE49-F238E27FC236}">
                  <a16:creationId xmlns:a16="http://schemas.microsoft.com/office/drawing/2014/main" id="{55A1FC02-1CB2-4626-937C-78E44DD3F87A}"/>
                </a:ext>
              </a:extLst>
            </p:cNvPr>
            <p:cNvSpPr>
              <a:spLocks/>
            </p:cNvSpPr>
            <p:nvPr/>
          </p:nvSpPr>
          <p:spPr bwMode="auto">
            <a:xfrm>
              <a:off x="278" y="1612"/>
              <a:ext cx="90" cy="47"/>
            </a:xfrm>
            <a:custGeom>
              <a:avLst/>
              <a:gdLst>
                <a:gd name="T0" fmla="*/ 15 w 90"/>
                <a:gd name="T1" fmla="*/ 1651 h 47"/>
                <a:gd name="T2" fmla="*/ 1 w 90"/>
                <a:gd name="T3" fmla="*/ 1643 h 47"/>
                <a:gd name="T4" fmla="*/ 0 w 90"/>
                <a:gd name="T5" fmla="*/ 1643 h 47"/>
                <a:gd name="T6" fmla="*/ 65 w 90"/>
                <a:gd name="T7" fmla="*/ 1633 h 47"/>
                <a:gd name="T8" fmla="*/ 73 w 90"/>
                <a:gd name="T9" fmla="*/ 1628 h 47"/>
                <a:gd name="T10" fmla="*/ 72 w 90"/>
                <a:gd name="T11" fmla="*/ 1617 h 47"/>
                <a:gd name="T12" fmla="*/ 90 w 90"/>
                <a:gd name="T13" fmla="*/ 1612 h 47"/>
                <a:gd name="T14" fmla="*/ 90 w 90"/>
                <a:gd name="T15" fmla="*/ 1629 h 47"/>
                <a:gd name="T16" fmla="*/ 86 w 90"/>
                <a:gd name="T17" fmla="*/ 1647 h 47"/>
                <a:gd name="T18" fmla="*/ 73 w 90"/>
                <a:gd name="T19" fmla="*/ 1657 h 47"/>
                <a:gd name="T20" fmla="*/ 54 w 90"/>
                <a:gd name="T21" fmla="*/ 1660 h 47"/>
                <a:gd name="T22" fmla="*/ 34 w 90"/>
                <a:gd name="T23" fmla="*/ 1657 h 47"/>
                <a:gd name="T24" fmla="*/ 15 w 90"/>
                <a:gd name="T25" fmla="*/ 165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47">
                  <a:moveTo>
                    <a:pt x="15" y="39"/>
                  </a:moveTo>
                  <a:lnTo>
                    <a:pt x="1" y="31"/>
                  </a:lnTo>
                  <a:lnTo>
                    <a:pt x="0" y="31"/>
                  </a:lnTo>
                  <a:lnTo>
                    <a:pt x="65" y="21"/>
                  </a:lnTo>
                  <a:lnTo>
                    <a:pt x="73" y="16"/>
                  </a:lnTo>
                  <a:lnTo>
                    <a:pt x="72" y="5"/>
                  </a:lnTo>
                  <a:lnTo>
                    <a:pt x="90" y="0"/>
                  </a:lnTo>
                  <a:lnTo>
                    <a:pt x="90" y="17"/>
                  </a:lnTo>
                  <a:lnTo>
                    <a:pt x="86" y="35"/>
                  </a:lnTo>
                  <a:lnTo>
                    <a:pt x="73" y="45"/>
                  </a:lnTo>
                  <a:lnTo>
                    <a:pt x="54" y="48"/>
                  </a:lnTo>
                  <a:lnTo>
                    <a:pt x="34" y="45"/>
                  </a:lnTo>
                  <a:lnTo>
                    <a:pt x="15"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 name="Freeform 571">
              <a:extLst>
                <a:ext uri="{FF2B5EF4-FFF2-40B4-BE49-F238E27FC236}">
                  <a16:creationId xmlns:a16="http://schemas.microsoft.com/office/drawing/2014/main" id="{4F7F051F-2336-4C6A-BE9D-9E33B3DFDA4E}"/>
                </a:ext>
              </a:extLst>
            </p:cNvPr>
            <p:cNvSpPr>
              <a:spLocks/>
            </p:cNvSpPr>
            <p:nvPr/>
          </p:nvSpPr>
          <p:spPr bwMode="auto">
            <a:xfrm>
              <a:off x="268" y="1554"/>
              <a:ext cx="139" cy="113"/>
            </a:xfrm>
            <a:custGeom>
              <a:avLst/>
              <a:gdLst>
                <a:gd name="T0" fmla="*/ 12 w 139"/>
                <a:gd name="T1" fmla="*/ 1582 h 113"/>
                <a:gd name="T2" fmla="*/ 6 w 139"/>
                <a:gd name="T3" fmla="*/ 1580 h 113"/>
                <a:gd name="T4" fmla="*/ 0 w 139"/>
                <a:gd name="T5" fmla="*/ 1579 h 113"/>
                <a:gd name="T6" fmla="*/ 0 w 139"/>
                <a:gd name="T7" fmla="*/ 1554 h 113"/>
                <a:gd name="T8" fmla="*/ 99 w 139"/>
                <a:gd name="T9" fmla="*/ 1574 h 113"/>
                <a:gd name="T10" fmla="*/ 117 w 139"/>
                <a:gd name="T11" fmla="*/ 1579 h 113"/>
                <a:gd name="T12" fmla="*/ 130 w 139"/>
                <a:gd name="T13" fmla="*/ 1592 h 113"/>
                <a:gd name="T14" fmla="*/ 138 w 139"/>
                <a:gd name="T15" fmla="*/ 1610 h 113"/>
                <a:gd name="T16" fmla="*/ 139 w 139"/>
                <a:gd name="T17" fmla="*/ 1630 h 113"/>
                <a:gd name="T18" fmla="*/ 135 w 139"/>
                <a:gd name="T19" fmla="*/ 1650 h 113"/>
                <a:gd name="T20" fmla="*/ 132 w 139"/>
                <a:gd name="T21" fmla="*/ 1655 h 113"/>
                <a:gd name="T22" fmla="*/ 129 w 139"/>
                <a:gd name="T23" fmla="*/ 1661 h 113"/>
                <a:gd name="T24" fmla="*/ 122 w 139"/>
                <a:gd name="T25" fmla="*/ 1666 h 113"/>
                <a:gd name="T26" fmla="*/ 113 w 139"/>
                <a:gd name="T27" fmla="*/ 1667 h 113"/>
                <a:gd name="T28" fmla="*/ 110 w 139"/>
                <a:gd name="T29" fmla="*/ 1640 h 113"/>
                <a:gd name="T30" fmla="*/ 122 w 139"/>
                <a:gd name="T31" fmla="*/ 1627 h 113"/>
                <a:gd name="T32" fmla="*/ 116 w 139"/>
                <a:gd name="T33" fmla="*/ 1608 h 113"/>
                <a:gd name="T34" fmla="*/ 116 w 139"/>
                <a:gd name="T35" fmla="*/ 1607 h 113"/>
                <a:gd name="T36" fmla="*/ 109 w 139"/>
                <a:gd name="T37" fmla="*/ 1601 h 113"/>
                <a:gd name="T38" fmla="*/ 93 w 139"/>
                <a:gd name="T39" fmla="*/ 1597 h 113"/>
                <a:gd name="T40" fmla="*/ 82 w 139"/>
                <a:gd name="T41" fmla="*/ 1596 h 113"/>
                <a:gd name="T42" fmla="*/ 92 w 139"/>
                <a:gd name="T43" fmla="*/ 1603 h 113"/>
                <a:gd name="T44" fmla="*/ 100 w 139"/>
                <a:gd name="T45" fmla="*/ 1612 h 113"/>
                <a:gd name="T46" fmla="*/ 82 w 139"/>
                <a:gd name="T47" fmla="*/ 1617 h 113"/>
                <a:gd name="T48" fmla="*/ 73 w 139"/>
                <a:gd name="T49" fmla="*/ 1598 h 113"/>
                <a:gd name="T50" fmla="*/ 53 w 139"/>
                <a:gd name="T51" fmla="*/ 1590 h 113"/>
                <a:gd name="T52" fmla="*/ 37 w 139"/>
                <a:gd name="T53" fmla="*/ 1588 h 113"/>
                <a:gd name="T54" fmla="*/ 24 w 139"/>
                <a:gd name="T55" fmla="*/ 1588 h 113"/>
                <a:gd name="T56" fmla="*/ 16 w 139"/>
                <a:gd name="T57" fmla="*/ 1594 h 113"/>
                <a:gd name="T58" fmla="*/ 16 w 139"/>
                <a:gd name="T59" fmla="*/ 1606 h 113"/>
                <a:gd name="T60" fmla="*/ 25 w 139"/>
                <a:gd name="T61" fmla="*/ 1625 h 113"/>
                <a:gd name="T62" fmla="*/ 46 w 139"/>
                <a:gd name="T63" fmla="*/ 1632 h 113"/>
                <a:gd name="T64" fmla="*/ 63 w 139"/>
                <a:gd name="T65" fmla="*/ 1633 h 113"/>
                <a:gd name="T66" fmla="*/ 75 w 139"/>
                <a:gd name="T67" fmla="*/ 1633 h 113"/>
                <a:gd name="T68" fmla="*/ 10 w 139"/>
                <a:gd name="T69" fmla="*/ 1643 h 113"/>
                <a:gd name="T70" fmla="*/ 1 w 139"/>
                <a:gd name="T71" fmla="*/ 1626 h 113"/>
                <a:gd name="T72" fmla="*/ 0 w 139"/>
                <a:gd name="T73" fmla="*/ 1605 h 113"/>
                <a:gd name="T74" fmla="*/ 8 w 139"/>
                <a:gd name="T75" fmla="*/ 1588 h 113"/>
                <a:gd name="T76" fmla="*/ 18 w 139"/>
                <a:gd name="T77" fmla="*/ 1583 h 113"/>
                <a:gd name="T78" fmla="*/ 12 w 139"/>
                <a:gd name="T79" fmla="*/ 1582 h 11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9" h="113">
                  <a:moveTo>
                    <a:pt x="12" y="28"/>
                  </a:moveTo>
                  <a:lnTo>
                    <a:pt x="6" y="26"/>
                  </a:lnTo>
                  <a:lnTo>
                    <a:pt x="0" y="25"/>
                  </a:lnTo>
                  <a:lnTo>
                    <a:pt x="0" y="0"/>
                  </a:lnTo>
                  <a:lnTo>
                    <a:pt x="99" y="20"/>
                  </a:lnTo>
                  <a:lnTo>
                    <a:pt x="117" y="25"/>
                  </a:lnTo>
                  <a:lnTo>
                    <a:pt x="130" y="38"/>
                  </a:lnTo>
                  <a:lnTo>
                    <a:pt x="138" y="56"/>
                  </a:lnTo>
                  <a:lnTo>
                    <a:pt x="139" y="76"/>
                  </a:lnTo>
                  <a:lnTo>
                    <a:pt x="135" y="96"/>
                  </a:lnTo>
                  <a:lnTo>
                    <a:pt x="132" y="101"/>
                  </a:lnTo>
                  <a:lnTo>
                    <a:pt x="129" y="107"/>
                  </a:lnTo>
                  <a:lnTo>
                    <a:pt x="122" y="112"/>
                  </a:lnTo>
                  <a:lnTo>
                    <a:pt x="113" y="113"/>
                  </a:lnTo>
                  <a:lnTo>
                    <a:pt x="110" y="86"/>
                  </a:lnTo>
                  <a:lnTo>
                    <a:pt x="122" y="73"/>
                  </a:lnTo>
                  <a:lnTo>
                    <a:pt x="116" y="54"/>
                  </a:lnTo>
                  <a:lnTo>
                    <a:pt x="116" y="53"/>
                  </a:lnTo>
                  <a:lnTo>
                    <a:pt x="109" y="47"/>
                  </a:lnTo>
                  <a:lnTo>
                    <a:pt x="93" y="43"/>
                  </a:lnTo>
                  <a:lnTo>
                    <a:pt x="82" y="42"/>
                  </a:lnTo>
                  <a:lnTo>
                    <a:pt x="92" y="49"/>
                  </a:lnTo>
                  <a:lnTo>
                    <a:pt x="100" y="58"/>
                  </a:lnTo>
                  <a:lnTo>
                    <a:pt x="82" y="63"/>
                  </a:lnTo>
                  <a:lnTo>
                    <a:pt x="73" y="44"/>
                  </a:lnTo>
                  <a:lnTo>
                    <a:pt x="53" y="36"/>
                  </a:lnTo>
                  <a:lnTo>
                    <a:pt x="37" y="34"/>
                  </a:lnTo>
                  <a:lnTo>
                    <a:pt x="24" y="34"/>
                  </a:lnTo>
                  <a:lnTo>
                    <a:pt x="16" y="40"/>
                  </a:lnTo>
                  <a:lnTo>
                    <a:pt x="16" y="52"/>
                  </a:lnTo>
                  <a:lnTo>
                    <a:pt x="25" y="71"/>
                  </a:lnTo>
                  <a:lnTo>
                    <a:pt x="46" y="78"/>
                  </a:lnTo>
                  <a:lnTo>
                    <a:pt x="63" y="79"/>
                  </a:lnTo>
                  <a:lnTo>
                    <a:pt x="75" y="79"/>
                  </a:lnTo>
                  <a:lnTo>
                    <a:pt x="10" y="89"/>
                  </a:lnTo>
                  <a:lnTo>
                    <a:pt x="1" y="72"/>
                  </a:lnTo>
                  <a:lnTo>
                    <a:pt x="0" y="51"/>
                  </a:lnTo>
                  <a:lnTo>
                    <a:pt x="8" y="34"/>
                  </a:lnTo>
                  <a:lnTo>
                    <a:pt x="18" y="29"/>
                  </a:lnTo>
                  <a:lnTo>
                    <a:pt x="1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 name="Freeform 572">
              <a:extLst>
                <a:ext uri="{FF2B5EF4-FFF2-40B4-BE49-F238E27FC236}">
                  <a16:creationId xmlns:a16="http://schemas.microsoft.com/office/drawing/2014/main" id="{4C1A2843-E136-4DAC-84B5-492B1011AD55}"/>
                </a:ext>
              </a:extLst>
            </p:cNvPr>
            <p:cNvSpPr>
              <a:spLocks/>
            </p:cNvSpPr>
            <p:nvPr/>
          </p:nvSpPr>
          <p:spPr bwMode="auto">
            <a:xfrm>
              <a:off x="217" y="5029"/>
              <a:ext cx="164" cy="176"/>
            </a:xfrm>
            <a:custGeom>
              <a:avLst/>
              <a:gdLst>
                <a:gd name="T0" fmla="*/ 163 w 164"/>
                <a:gd name="T1" fmla="*/ 5158 h 176"/>
                <a:gd name="T2" fmla="*/ 163 w 164"/>
                <a:gd name="T3" fmla="*/ 5205 h 176"/>
                <a:gd name="T4" fmla="*/ 154 w 164"/>
                <a:gd name="T5" fmla="*/ 5204 h 176"/>
                <a:gd name="T6" fmla="*/ 150 w 164"/>
                <a:gd name="T7" fmla="*/ 5182 h 176"/>
                <a:gd name="T8" fmla="*/ 12 w 164"/>
                <a:gd name="T9" fmla="*/ 5158 h 176"/>
                <a:gd name="T10" fmla="*/ 9 w 164"/>
                <a:gd name="T11" fmla="*/ 5178 h 176"/>
                <a:gd name="T12" fmla="*/ 0 w 164"/>
                <a:gd name="T13" fmla="*/ 5176 h 176"/>
                <a:gd name="T14" fmla="*/ 0 w 164"/>
                <a:gd name="T15" fmla="*/ 5150 h 176"/>
                <a:gd name="T16" fmla="*/ 0 w 164"/>
                <a:gd name="T17" fmla="*/ 5125 h 176"/>
                <a:gd name="T18" fmla="*/ 1 w 164"/>
                <a:gd name="T19" fmla="*/ 5100 h 176"/>
                <a:gd name="T20" fmla="*/ 16 w 164"/>
                <a:gd name="T21" fmla="*/ 5098 h 176"/>
                <a:gd name="T22" fmla="*/ 14 w 164"/>
                <a:gd name="T23" fmla="*/ 5122 h 176"/>
                <a:gd name="T24" fmla="*/ 149 w 164"/>
                <a:gd name="T25" fmla="*/ 5146 h 176"/>
                <a:gd name="T26" fmla="*/ 149 w 164"/>
                <a:gd name="T27" fmla="*/ 5121 h 176"/>
                <a:gd name="T28" fmla="*/ 143 w 164"/>
                <a:gd name="T29" fmla="*/ 5101 h 176"/>
                <a:gd name="T30" fmla="*/ 131 w 164"/>
                <a:gd name="T31" fmla="*/ 5086 h 176"/>
                <a:gd name="T32" fmla="*/ 115 w 164"/>
                <a:gd name="T33" fmla="*/ 5076 h 176"/>
                <a:gd name="T34" fmla="*/ 95 w 164"/>
                <a:gd name="T35" fmla="*/ 5069 h 176"/>
                <a:gd name="T36" fmla="*/ 71 w 164"/>
                <a:gd name="T37" fmla="*/ 5067 h 176"/>
                <a:gd name="T38" fmla="*/ 69 w 164"/>
                <a:gd name="T39" fmla="*/ 5067 h 176"/>
                <a:gd name="T40" fmla="*/ 44 w 164"/>
                <a:gd name="T41" fmla="*/ 5070 h 176"/>
                <a:gd name="T42" fmla="*/ 27 w 164"/>
                <a:gd name="T43" fmla="*/ 5081 h 176"/>
                <a:gd name="T44" fmla="*/ 5 w 164"/>
                <a:gd name="T45" fmla="*/ 5079 h 176"/>
                <a:gd name="T46" fmla="*/ 12 w 164"/>
                <a:gd name="T47" fmla="*/ 5060 h 176"/>
                <a:gd name="T48" fmla="*/ 23 w 164"/>
                <a:gd name="T49" fmla="*/ 5045 h 176"/>
                <a:gd name="T50" fmla="*/ 38 w 164"/>
                <a:gd name="T51" fmla="*/ 5034 h 176"/>
                <a:gd name="T52" fmla="*/ 59 w 164"/>
                <a:gd name="T53" fmla="*/ 5029 h 176"/>
                <a:gd name="T54" fmla="*/ 67 w 164"/>
                <a:gd name="T55" fmla="*/ 5029 h 176"/>
                <a:gd name="T56" fmla="*/ 91 w 164"/>
                <a:gd name="T57" fmla="*/ 5031 h 176"/>
                <a:gd name="T58" fmla="*/ 111 w 164"/>
                <a:gd name="T59" fmla="*/ 5038 h 176"/>
                <a:gd name="T60" fmla="*/ 128 w 164"/>
                <a:gd name="T61" fmla="*/ 5047 h 176"/>
                <a:gd name="T62" fmla="*/ 142 w 164"/>
                <a:gd name="T63" fmla="*/ 5061 h 176"/>
                <a:gd name="T64" fmla="*/ 152 w 164"/>
                <a:gd name="T65" fmla="*/ 5077 h 176"/>
                <a:gd name="T66" fmla="*/ 159 w 164"/>
                <a:gd name="T67" fmla="*/ 5097 h 176"/>
                <a:gd name="T68" fmla="*/ 163 w 164"/>
                <a:gd name="T69" fmla="*/ 5119 h 176"/>
                <a:gd name="T70" fmla="*/ 164 w 164"/>
                <a:gd name="T71" fmla="*/ 5144 h 176"/>
                <a:gd name="T72" fmla="*/ 163 w 164"/>
                <a:gd name="T73" fmla="*/ 5158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4" h="176">
                  <a:moveTo>
                    <a:pt x="163" y="129"/>
                  </a:moveTo>
                  <a:lnTo>
                    <a:pt x="163" y="176"/>
                  </a:lnTo>
                  <a:lnTo>
                    <a:pt x="154" y="175"/>
                  </a:lnTo>
                  <a:lnTo>
                    <a:pt x="150" y="153"/>
                  </a:lnTo>
                  <a:lnTo>
                    <a:pt x="12" y="129"/>
                  </a:lnTo>
                  <a:lnTo>
                    <a:pt x="9" y="149"/>
                  </a:lnTo>
                  <a:lnTo>
                    <a:pt x="0" y="147"/>
                  </a:lnTo>
                  <a:lnTo>
                    <a:pt x="0" y="121"/>
                  </a:lnTo>
                  <a:lnTo>
                    <a:pt x="0" y="96"/>
                  </a:lnTo>
                  <a:lnTo>
                    <a:pt x="1" y="71"/>
                  </a:lnTo>
                  <a:lnTo>
                    <a:pt x="16" y="69"/>
                  </a:lnTo>
                  <a:lnTo>
                    <a:pt x="14" y="93"/>
                  </a:lnTo>
                  <a:lnTo>
                    <a:pt x="149" y="117"/>
                  </a:lnTo>
                  <a:lnTo>
                    <a:pt x="149" y="92"/>
                  </a:lnTo>
                  <a:lnTo>
                    <a:pt x="143" y="72"/>
                  </a:lnTo>
                  <a:lnTo>
                    <a:pt x="131" y="57"/>
                  </a:lnTo>
                  <a:lnTo>
                    <a:pt x="115" y="47"/>
                  </a:lnTo>
                  <a:lnTo>
                    <a:pt x="95" y="40"/>
                  </a:lnTo>
                  <a:lnTo>
                    <a:pt x="71" y="38"/>
                  </a:lnTo>
                  <a:lnTo>
                    <a:pt x="69" y="38"/>
                  </a:lnTo>
                  <a:lnTo>
                    <a:pt x="44" y="41"/>
                  </a:lnTo>
                  <a:lnTo>
                    <a:pt x="27" y="52"/>
                  </a:lnTo>
                  <a:lnTo>
                    <a:pt x="5" y="50"/>
                  </a:lnTo>
                  <a:lnTo>
                    <a:pt x="12" y="31"/>
                  </a:lnTo>
                  <a:lnTo>
                    <a:pt x="23" y="16"/>
                  </a:lnTo>
                  <a:lnTo>
                    <a:pt x="38" y="5"/>
                  </a:lnTo>
                  <a:lnTo>
                    <a:pt x="59" y="0"/>
                  </a:lnTo>
                  <a:lnTo>
                    <a:pt x="67" y="0"/>
                  </a:lnTo>
                  <a:lnTo>
                    <a:pt x="91" y="2"/>
                  </a:lnTo>
                  <a:lnTo>
                    <a:pt x="111" y="9"/>
                  </a:lnTo>
                  <a:lnTo>
                    <a:pt x="128" y="18"/>
                  </a:lnTo>
                  <a:lnTo>
                    <a:pt x="142" y="32"/>
                  </a:lnTo>
                  <a:lnTo>
                    <a:pt x="152" y="48"/>
                  </a:lnTo>
                  <a:lnTo>
                    <a:pt x="159" y="68"/>
                  </a:lnTo>
                  <a:lnTo>
                    <a:pt x="163" y="90"/>
                  </a:lnTo>
                  <a:lnTo>
                    <a:pt x="164" y="115"/>
                  </a:lnTo>
                  <a:lnTo>
                    <a:pt x="163"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 name="Freeform 573">
              <a:extLst>
                <a:ext uri="{FF2B5EF4-FFF2-40B4-BE49-F238E27FC236}">
                  <a16:creationId xmlns:a16="http://schemas.microsoft.com/office/drawing/2014/main" id="{6DA5E0C8-71F5-456B-93CE-E8329879D48F}"/>
                </a:ext>
              </a:extLst>
            </p:cNvPr>
            <p:cNvSpPr>
              <a:spLocks/>
            </p:cNvSpPr>
            <p:nvPr/>
          </p:nvSpPr>
          <p:spPr bwMode="auto">
            <a:xfrm>
              <a:off x="217" y="5029"/>
              <a:ext cx="164" cy="176"/>
            </a:xfrm>
            <a:custGeom>
              <a:avLst/>
              <a:gdLst>
                <a:gd name="T0" fmla="*/ 16 w 164"/>
                <a:gd name="T1" fmla="*/ 5098 h 176"/>
                <a:gd name="T2" fmla="*/ 1 w 164"/>
                <a:gd name="T3" fmla="*/ 5100 h 176"/>
                <a:gd name="T4" fmla="*/ 5 w 164"/>
                <a:gd name="T5" fmla="*/ 5079 h 176"/>
                <a:gd name="T6" fmla="*/ 27 w 164"/>
                <a:gd name="T7" fmla="*/ 5081 h 176"/>
                <a:gd name="T8" fmla="*/ 16 w 164"/>
                <a:gd name="T9" fmla="*/ 5098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176">
                  <a:moveTo>
                    <a:pt x="16" y="69"/>
                  </a:moveTo>
                  <a:lnTo>
                    <a:pt x="1" y="71"/>
                  </a:lnTo>
                  <a:lnTo>
                    <a:pt x="5" y="50"/>
                  </a:lnTo>
                  <a:lnTo>
                    <a:pt x="27" y="52"/>
                  </a:lnTo>
                  <a:lnTo>
                    <a:pt x="16"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 name="Freeform 574">
              <a:extLst>
                <a:ext uri="{FF2B5EF4-FFF2-40B4-BE49-F238E27FC236}">
                  <a16:creationId xmlns:a16="http://schemas.microsoft.com/office/drawing/2014/main" id="{C3FB0E29-3D5F-4B00-A3A3-707C320070CD}"/>
                </a:ext>
              </a:extLst>
            </p:cNvPr>
            <p:cNvSpPr>
              <a:spLocks/>
            </p:cNvSpPr>
            <p:nvPr/>
          </p:nvSpPr>
          <p:spPr bwMode="auto">
            <a:xfrm>
              <a:off x="266" y="4965"/>
              <a:ext cx="114" cy="53"/>
            </a:xfrm>
            <a:custGeom>
              <a:avLst/>
              <a:gdLst>
                <a:gd name="T0" fmla="*/ 103 w 114"/>
                <a:gd name="T1" fmla="*/ 4984 h 53"/>
                <a:gd name="T2" fmla="*/ 106 w 114"/>
                <a:gd name="T3" fmla="*/ 4969 h 53"/>
                <a:gd name="T4" fmla="*/ 114 w 114"/>
                <a:gd name="T5" fmla="*/ 4971 h 53"/>
                <a:gd name="T6" fmla="*/ 114 w 114"/>
                <a:gd name="T7" fmla="*/ 5018 h 53"/>
                <a:gd name="T8" fmla="*/ 11 w 114"/>
                <a:gd name="T9" fmla="*/ 5000 h 53"/>
                <a:gd name="T10" fmla="*/ 8 w 114"/>
                <a:gd name="T11" fmla="*/ 5011 h 53"/>
                <a:gd name="T12" fmla="*/ 0 w 114"/>
                <a:gd name="T13" fmla="*/ 5010 h 53"/>
                <a:gd name="T14" fmla="*/ 0 w 114"/>
                <a:gd name="T15" fmla="*/ 4965 h 53"/>
                <a:gd name="T16" fmla="*/ 103 w 114"/>
                <a:gd name="T17" fmla="*/ 4984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 h="53">
                  <a:moveTo>
                    <a:pt x="103" y="19"/>
                  </a:moveTo>
                  <a:lnTo>
                    <a:pt x="106" y="4"/>
                  </a:lnTo>
                  <a:lnTo>
                    <a:pt x="114" y="6"/>
                  </a:lnTo>
                  <a:lnTo>
                    <a:pt x="114" y="53"/>
                  </a:lnTo>
                  <a:lnTo>
                    <a:pt x="11" y="35"/>
                  </a:lnTo>
                  <a:lnTo>
                    <a:pt x="8" y="46"/>
                  </a:lnTo>
                  <a:lnTo>
                    <a:pt x="0" y="45"/>
                  </a:lnTo>
                  <a:lnTo>
                    <a:pt x="0" y="0"/>
                  </a:lnTo>
                  <a:lnTo>
                    <a:pt x="10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 name="Freeform 575">
              <a:extLst>
                <a:ext uri="{FF2B5EF4-FFF2-40B4-BE49-F238E27FC236}">
                  <a16:creationId xmlns:a16="http://schemas.microsoft.com/office/drawing/2014/main" id="{D66C4B6F-3668-4D8F-BBD0-B929B8D35D7A}"/>
                </a:ext>
              </a:extLst>
            </p:cNvPr>
            <p:cNvSpPr>
              <a:spLocks/>
            </p:cNvSpPr>
            <p:nvPr/>
          </p:nvSpPr>
          <p:spPr bwMode="auto">
            <a:xfrm>
              <a:off x="207" y="4957"/>
              <a:ext cx="35" cy="37"/>
            </a:xfrm>
            <a:custGeom>
              <a:avLst/>
              <a:gdLst>
                <a:gd name="T0" fmla="*/ 8 w 35"/>
                <a:gd name="T1" fmla="*/ 4957 h 37"/>
                <a:gd name="T2" fmla="*/ 19 w 35"/>
                <a:gd name="T3" fmla="*/ 4957 h 37"/>
                <a:gd name="T4" fmla="*/ 35 w 35"/>
                <a:gd name="T5" fmla="*/ 4965 h 37"/>
                <a:gd name="T6" fmla="*/ 36 w 35"/>
                <a:gd name="T7" fmla="*/ 4982 h 37"/>
                <a:gd name="T8" fmla="*/ 23 w 35"/>
                <a:gd name="T9" fmla="*/ 4993 h 37"/>
                <a:gd name="T10" fmla="*/ 19 w 35"/>
                <a:gd name="T11" fmla="*/ 4994 h 37"/>
                <a:gd name="T12" fmla="*/ 8 w 35"/>
                <a:gd name="T13" fmla="*/ 4994 h 37"/>
                <a:gd name="T14" fmla="*/ 0 w 35"/>
                <a:gd name="T15" fmla="*/ 4987 h 37"/>
                <a:gd name="T16" fmla="*/ 0 w 35"/>
                <a:gd name="T17" fmla="*/ 4963 h 37"/>
                <a:gd name="T18" fmla="*/ 8 w 35"/>
                <a:gd name="T19" fmla="*/ 495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7">
                  <a:moveTo>
                    <a:pt x="8" y="0"/>
                  </a:moveTo>
                  <a:lnTo>
                    <a:pt x="19" y="0"/>
                  </a:lnTo>
                  <a:lnTo>
                    <a:pt x="35" y="8"/>
                  </a:lnTo>
                  <a:lnTo>
                    <a:pt x="36" y="25"/>
                  </a:lnTo>
                  <a:lnTo>
                    <a:pt x="23" y="36"/>
                  </a:lnTo>
                  <a:lnTo>
                    <a:pt x="19" y="37"/>
                  </a:lnTo>
                  <a:lnTo>
                    <a:pt x="8" y="37"/>
                  </a:lnTo>
                  <a:lnTo>
                    <a:pt x="0" y="30"/>
                  </a:lnTo>
                  <a:lnTo>
                    <a:pt x="0" y="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 name="Freeform 576">
              <a:extLst>
                <a:ext uri="{FF2B5EF4-FFF2-40B4-BE49-F238E27FC236}">
                  <a16:creationId xmlns:a16="http://schemas.microsoft.com/office/drawing/2014/main" id="{6773FAC1-13D5-4D90-8AD6-C7D0584DC03A}"/>
                </a:ext>
              </a:extLst>
            </p:cNvPr>
            <p:cNvSpPr>
              <a:spLocks/>
            </p:cNvSpPr>
            <p:nvPr/>
          </p:nvSpPr>
          <p:spPr bwMode="auto">
            <a:xfrm>
              <a:off x="263" y="4837"/>
              <a:ext cx="119" cy="115"/>
            </a:xfrm>
            <a:custGeom>
              <a:avLst/>
              <a:gdLst>
                <a:gd name="T0" fmla="*/ 57 w 119"/>
                <a:gd name="T1" fmla="*/ 4950 h 115"/>
                <a:gd name="T2" fmla="*/ 38 w 119"/>
                <a:gd name="T3" fmla="*/ 4944 h 115"/>
                <a:gd name="T4" fmla="*/ 23 w 119"/>
                <a:gd name="T5" fmla="*/ 4934 h 115"/>
                <a:gd name="T6" fmla="*/ 11 w 119"/>
                <a:gd name="T7" fmla="*/ 4920 h 115"/>
                <a:gd name="T8" fmla="*/ 74 w 119"/>
                <a:gd name="T9" fmla="*/ 4921 h 115"/>
                <a:gd name="T10" fmla="*/ 93 w 119"/>
                <a:gd name="T11" fmla="*/ 4917 h 115"/>
                <a:gd name="T12" fmla="*/ 100 w 119"/>
                <a:gd name="T13" fmla="*/ 4905 h 115"/>
                <a:gd name="T14" fmla="*/ 95 w 119"/>
                <a:gd name="T15" fmla="*/ 4892 h 115"/>
                <a:gd name="T16" fmla="*/ 91 w 119"/>
                <a:gd name="T17" fmla="*/ 4889 h 115"/>
                <a:gd name="T18" fmla="*/ 89 w 119"/>
                <a:gd name="T19" fmla="*/ 4888 h 115"/>
                <a:gd name="T20" fmla="*/ 87 w 119"/>
                <a:gd name="T21" fmla="*/ 4886 h 115"/>
                <a:gd name="T22" fmla="*/ 84 w 119"/>
                <a:gd name="T23" fmla="*/ 4884 h 115"/>
                <a:gd name="T24" fmla="*/ 16 w 119"/>
                <a:gd name="T25" fmla="*/ 4872 h 115"/>
                <a:gd name="T26" fmla="*/ 13 w 119"/>
                <a:gd name="T27" fmla="*/ 4890 h 115"/>
                <a:gd name="T28" fmla="*/ 20 w 119"/>
                <a:gd name="T29" fmla="*/ 4903 h 115"/>
                <a:gd name="T30" fmla="*/ 3 w 119"/>
                <a:gd name="T31" fmla="*/ 4903 h 115"/>
                <a:gd name="T32" fmla="*/ 0 w 119"/>
                <a:gd name="T33" fmla="*/ 4884 h 115"/>
                <a:gd name="T34" fmla="*/ 3 w 119"/>
                <a:gd name="T35" fmla="*/ 4863 h 115"/>
                <a:gd name="T36" fmla="*/ 5 w 119"/>
                <a:gd name="T37" fmla="*/ 4854 h 115"/>
                <a:gd name="T38" fmla="*/ 3 w 119"/>
                <a:gd name="T39" fmla="*/ 4849 h 115"/>
                <a:gd name="T40" fmla="*/ 0 w 119"/>
                <a:gd name="T41" fmla="*/ 4845 h 115"/>
                <a:gd name="T42" fmla="*/ 1 w 119"/>
                <a:gd name="T43" fmla="*/ 4837 h 115"/>
                <a:gd name="T44" fmla="*/ 106 w 119"/>
                <a:gd name="T45" fmla="*/ 4855 h 115"/>
                <a:gd name="T46" fmla="*/ 110 w 119"/>
                <a:gd name="T47" fmla="*/ 4842 h 115"/>
                <a:gd name="T48" fmla="*/ 117 w 119"/>
                <a:gd name="T49" fmla="*/ 4843 h 115"/>
                <a:gd name="T50" fmla="*/ 117 w 119"/>
                <a:gd name="T51" fmla="*/ 4886 h 115"/>
                <a:gd name="T52" fmla="*/ 100 w 119"/>
                <a:gd name="T53" fmla="*/ 4886 h 115"/>
                <a:gd name="T54" fmla="*/ 109 w 119"/>
                <a:gd name="T55" fmla="*/ 4894 h 115"/>
                <a:gd name="T56" fmla="*/ 120 w 119"/>
                <a:gd name="T57" fmla="*/ 4904 h 115"/>
                <a:gd name="T58" fmla="*/ 120 w 119"/>
                <a:gd name="T59" fmla="*/ 4920 h 115"/>
                <a:gd name="T60" fmla="*/ 113 w 119"/>
                <a:gd name="T61" fmla="*/ 4941 h 115"/>
                <a:gd name="T62" fmla="*/ 94 w 119"/>
                <a:gd name="T63" fmla="*/ 4951 h 115"/>
                <a:gd name="T64" fmla="*/ 78 w 119"/>
                <a:gd name="T65" fmla="*/ 4953 h 115"/>
                <a:gd name="T66" fmla="*/ 57 w 119"/>
                <a:gd name="T67" fmla="*/ 4950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9" h="115">
                  <a:moveTo>
                    <a:pt x="57" y="113"/>
                  </a:moveTo>
                  <a:lnTo>
                    <a:pt x="38" y="107"/>
                  </a:lnTo>
                  <a:lnTo>
                    <a:pt x="23" y="97"/>
                  </a:lnTo>
                  <a:lnTo>
                    <a:pt x="11" y="83"/>
                  </a:lnTo>
                  <a:lnTo>
                    <a:pt x="74" y="84"/>
                  </a:lnTo>
                  <a:lnTo>
                    <a:pt x="93" y="80"/>
                  </a:lnTo>
                  <a:lnTo>
                    <a:pt x="100" y="68"/>
                  </a:lnTo>
                  <a:lnTo>
                    <a:pt x="95" y="55"/>
                  </a:lnTo>
                  <a:lnTo>
                    <a:pt x="91" y="52"/>
                  </a:lnTo>
                  <a:lnTo>
                    <a:pt x="89" y="51"/>
                  </a:lnTo>
                  <a:lnTo>
                    <a:pt x="87" y="49"/>
                  </a:lnTo>
                  <a:lnTo>
                    <a:pt x="84" y="47"/>
                  </a:lnTo>
                  <a:lnTo>
                    <a:pt x="16" y="35"/>
                  </a:lnTo>
                  <a:lnTo>
                    <a:pt x="13" y="53"/>
                  </a:lnTo>
                  <a:lnTo>
                    <a:pt x="20" y="66"/>
                  </a:lnTo>
                  <a:lnTo>
                    <a:pt x="3" y="66"/>
                  </a:lnTo>
                  <a:lnTo>
                    <a:pt x="0" y="47"/>
                  </a:lnTo>
                  <a:lnTo>
                    <a:pt x="3" y="26"/>
                  </a:lnTo>
                  <a:lnTo>
                    <a:pt x="5" y="17"/>
                  </a:lnTo>
                  <a:lnTo>
                    <a:pt x="3" y="12"/>
                  </a:lnTo>
                  <a:lnTo>
                    <a:pt x="0" y="8"/>
                  </a:lnTo>
                  <a:lnTo>
                    <a:pt x="1" y="0"/>
                  </a:lnTo>
                  <a:lnTo>
                    <a:pt x="106" y="18"/>
                  </a:lnTo>
                  <a:lnTo>
                    <a:pt x="110" y="5"/>
                  </a:lnTo>
                  <a:lnTo>
                    <a:pt x="117" y="6"/>
                  </a:lnTo>
                  <a:lnTo>
                    <a:pt x="117" y="49"/>
                  </a:lnTo>
                  <a:lnTo>
                    <a:pt x="100" y="49"/>
                  </a:lnTo>
                  <a:lnTo>
                    <a:pt x="109" y="57"/>
                  </a:lnTo>
                  <a:lnTo>
                    <a:pt x="120" y="67"/>
                  </a:lnTo>
                  <a:lnTo>
                    <a:pt x="120" y="83"/>
                  </a:lnTo>
                  <a:lnTo>
                    <a:pt x="113" y="104"/>
                  </a:lnTo>
                  <a:lnTo>
                    <a:pt x="94" y="114"/>
                  </a:lnTo>
                  <a:lnTo>
                    <a:pt x="78" y="116"/>
                  </a:lnTo>
                  <a:lnTo>
                    <a:pt x="57"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 name="Freeform 577">
              <a:extLst>
                <a:ext uri="{FF2B5EF4-FFF2-40B4-BE49-F238E27FC236}">
                  <a16:creationId xmlns:a16="http://schemas.microsoft.com/office/drawing/2014/main" id="{6D408C57-E5E3-45DE-BBBC-163E1C88A40D}"/>
                </a:ext>
              </a:extLst>
            </p:cNvPr>
            <p:cNvSpPr>
              <a:spLocks/>
            </p:cNvSpPr>
            <p:nvPr/>
          </p:nvSpPr>
          <p:spPr bwMode="auto">
            <a:xfrm>
              <a:off x="266" y="4903"/>
              <a:ext cx="71" cy="18"/>
            </a:xfrm>
            <a:custGeom>
              <a:avLst/>
              <a:gdLst>
                <a:gd name="T0" fmla="*/ 17 w 71"/>
                <a:gd name="T1" fmla="*/ 4903 h 18"/>
                <a:gd name="T2" fmla="*/ 31 w 71"/>
                <a:gd name="T3" fmla="*/ 4912 h 18"/>
                <a:gd name="T4" fmla="*/ 50 w 71"/>
                <a:gd name="T5" fmla="*/ 4918 h 18"/>
                <a:gd name="T6" fmla="*/ 69 w 71"/>
                <a:gd name="T7" fmla="*/ 4921 h 18"/>
                <a:gd name="T8" fmla="*/ 71 w 71"/>
                <a:gd name="T9" fmla="*/ 4921 h 18"/>
                <a:gd name="T10" fmla="*/ 8 w 71"/>
                <a:gd name="T11" fmla="*/ 4920 h 18"/>
                <a:gd name="T12" fmla="*/ 0 w 71"/>
                <a:gd name="T13" fmla="*/ 4903 h 18"/>
                <a:gd name="T14" fmla="*/ 17 w 71"/>
                <a:gd name="T15" fmla="*/ 4903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18">
                  <a:moveTo>
                    <a:pt x="17" y="0"/>
                  </a:moveTo>
                  <a:lnTo>
                    <a:pt x="31" y="9"/>
                  </a:lnTo>
                  <a:lnTo>
                    <a:pt x="50" y="15"/>
                  </a:lnTo>
                  <a:lnTo>
                    <a:pt x="69" y="18"/>
                  </a:lnTo>
                  <a:lnTo>
                    <a:pt x="71" y="18"/>
                  </a:lnTo>
                  <a:lnTo>
                    <a:pt x="8" y="17"/>
                  </a:lnTo>
                  <a:lnTo>
                    <a:pt x="0"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 name="Freeform 578">
              <a:extLst>
                <a:ext uri="{FF2B5EF4-FFF2-40B4-BE49-F238E27FC236}">
                  <a16:creationId xmlns:a16="http://schemas.microsoft.com/office/drawing/2014/main" id="{9BD32FD4-B600-4BE3-9449-850D5FDED6AF}"/>
                </a:ext>
              </a:extLst>
            </p:cNvPr>
            <p:cNvSpPr>
              <a:spLocks/>
            </p:cNvSpPr>
            <p:nvPr/>
          </p:nvSpPr>
          <p:spPr bwMode="auto">
            <a:xfrm>
              <a:off x="337" y="4779"/>
              <a:ext cx="46" cy="17"/>
            </a:xfrm>
            <a:custGeom>
              <a:avLst/>
              <a:gdLst>
                <a:gd name="T0" fmla="*/ 46 w 46"/>
                <a:gd name="T1" fmla="*/ 4796 h 17"/>
                <a:gd name="T2" fmla="*/ 0 w 46"/>
                <a:gd name="T3" fmla="*/ 4796 h 17"/>
                <a:gd name="T4" fmla="*/ 18 w 46"/>
                <a:gd name="T5" fmla="*/ 4792 h 17"/>
                <a:gd name="T6" fmla="*/ 46 w 46"/>
                <a:gd name="T7" fmla="*/ 4779 h 17"/>
                <a:gd name="T8" fmla="*/ 46 w 46"/>
                <a:gd name="T9" fmla="*/ 479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46" y="17"/>
                  </a:moveTo>
                  <a:lnTo>
                    <a:pt x="0" y="17"/>
                  </a:lnTo>
                  <a:lnTo>
                    <a:pt x="18" y="13"/>
                  </a:lnTo>
                  <a:lnTo>
                    <a:pt x="46" y="0"/>
                  </a:lnTo>
                  <a:lnTo>
                    <a:pt x="46"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 name="Freeform 579">
              <a:extLst>
                <a:ext uri="{FF2B5EF4-FFF2-40B4-BE49-F238E27FC236}">
                  <a16:creationId xmlns:a16="http://schemas.microsoft.com/office/drawing/2014/main" id="{2765799F-F463-47DA-89C4-1D2C6B1A2B35}"/>
                </a:ext>
              </a:extLst>
            </p:cNvPr>
            <p:cNvSpPr>
              <a:spLocks/>
            </p:cNvSpPr>
            <p:nvPr/>
          </p:nvSpPr>
          <p:spPr bwMode="auto">
            <a:xfrm>
              <a:off x="263" y="4713"/>
              <a:ext cx="170" cy="123"/>
            </a:xfrm>
            <a:custGeom>
              <a:avLst/>
              <a:gdLst>
                <a:gd name="T0" fmla="*/ 57 w 170"/>
                <a:gd name="T1" fmla="*/ 4826 h 123"/>
                <a:gd name="T2" fmla="*/ 38 w 170"/>
                <a:gd name="T3" fmla="*/ 4820 h 123"/>
                <a:gd name="T4" fmla="*/ 23 w 170"/>
                <a:gd name="T5" fmla="*/ 4810 h 123"/>
                <a:gd name="T6" fmla="*/ 11 w 170"/>
                <a:gd name="T7" fmla="*/ 4796 h 123"/>
                <a:gd name="T8" fmla="*/ 4 w 170"/>
                <a:gd name="T9" fmla="*/ 4779 h 123"/>
                <a:gd name="T10" fmla="*/ 0 w 170"/>
                <a:gd name="T11" fmla="*/ 4760 h 123"/>
                <a:gd name="T12" fmla="*/ 0 w 170"/>
                <a:gd name="T13" fmla="*/ 4738 h 123"/>
                <a:gd name="T14" fmla="*/ 5 w 170"/>
                <a:gd name="T15" fmla="*/ 4714 h 123"/>
                <a:gd name="T16" fmla="*/ 5 w 170"/>
                <a:gd name="T17" fmla="*/ 4713 h 123"/>
                <a:gd name="T18" fmla="*/ 25 w 170"/>
                <a:gd name="T19" fmla="*/ 4717 h 123"/>
                <a:gd name="T20" fmla="*/ 45 w 170"/>
                <a:gd name="T21" fmla="*/ 4721 h 123"/>
                <a:gd name="T22" fmla="*/ 65 w 170"/>
                <a:gd name="T23" fmla="*/ 4724 h 123"/>
                <a:gd name="T24" fmla="*/ 85 w 170"/>
                <a:gd name="T25" fmla="*/ 4727 h 123"/>
                <a:gd name="T26" fmla="*/ 105 w 170"/>
                <a:gd name="T27" fmla="*/ 4731 h 123"/>
                <a:gd name="T28" fmla="*/ 124 w 170"/>
                <a:gd name="T29" fmla="*/ 4736 h 123"/>
                <a:gd name="T30" fmla="*/ 142 w 170"/>
                <a:gd name="T31" fmla="*/ 4741 h 123"/>
                <a:gd name="T32" fmla="*/ 157 w 170"/>
                <a:gd name="T33" fmla="*/ 4752 h 123"/>
                <a:gd name="T34" fmla="*/ 166 w 170"/>
                <a:gd name="T35" fmla="*/ 4769 h 123"/>
                <a:gd name="T36" fmla="*/ 170 w 170"/>
                <a:gd name="T37" fmla="*/ 4790 h 123"/>
                <a:gd name="T38" fmla="*/ 169 w 170"/>
                <a:gd name="T39" fmla="*/ 4811 h 123"/>
                <a:gd name="T40" fmla="*/ 164 w 170"/>
                <a:gd name="T41" fmla="*/ 4831 h 123"/>
                <a:gd name="T42" fmla="*/ 161 w 170"/>
                <a:gd name="T43" fmla="*/ 4836 h 123"/>
                <a:gd name="T44" fmla="*/ 131 w 170"/>
                <a:gd name="T45" fmla="*/ 4833 h 123"/>
                <a:gd name="T46" fmla="*/ 131 w 170"/>
                <a:gd name="T47" fmla="*/ 4826 h 123"/>
                <a:gd name="T48" fmla="*/ 150 w 170"/>
                <a:gd name="T49" fmla="*/ 4817 h 123"/>
                <a:gd name="T50" fmla="*/ 156 w 170"/>
                <a:gd name="T51" fmla="*/ 4795 h 123"/>
                <a:gd name="T52" fmla="*/ 156 w 170"/>
                <a:gd name="T53" fmla="*/ 4795 h 123"/>
                <a:gd name="T54" fmla="*/ 150 w 170"/>
                <a:gd name="T55" fmla="*/ 4777 h 123"/>
                <a:gd name="T56" fmla="*/ 134 w 170"/>
                <a:gd name="T57" fmla="*/ 4769 h 123"/>
                <a:gd name="T58" fmla="*/ 113 w 170"/>
                <a:gd name="T59" fmla="*/ 4765 h 123"/>
                <a:gd name="T60" fmla="*/ 100 w 170"/>
                <a:gd name="T61" fmla="*/ 4761 h 123"/>
                <a:gd name="T62" fmla="*/ 109 w 170"/>
                <a:gd name="T63" fmla="*/ 4770 h 123"/>
                <a:gd name="T64" fmla="*/ 120 w 170"/>
                <a:gd name="T65" fmla="*/ 4779 h 123"/>
                <a:gd name="T66" fmla="*/ 92 w 170"/>
                <a:gd name="T67" fmla="*/ 4792 h 123"/>
                <a:gd name="T68" fmla="*/ 101 w 170"/>
                <a:gd name="T69" fmla="*/ 4782 h 123"/>
                <a:gd name="T70" fmla="*/ 97 w 170"/>
                <a:gd name="T71" fmla="*/ 4772 h 123"/>
                <a:gd name="T72" fmla="*/ 94 w 170"/>
                <a:gd name="T73" fmla="*/ 4768 h 123"/>
                <a:gd name="T74" fmla="*/ 90 w 170"/>
                <a:gd name="T75" fmla="*/ 4764 h 123"/>
                <a:gd name="T76" fmla="*/ 85 w 170"/>
                <a:gd name="T77" fmla="*/ 4761 h 123"/>
                <a:gd name="T78" fmla="*/ 15 w 170"/>
                <a:gd name="T79" fmla="*/ 4748 h 123"/>
                <a:gd name="T80" fmla="*/ 13 w 170"/>
                <a:gd name="T81" fmla="*/ 4766 h 123"/>
                <a:gd name="T82" fmla="*/ 21 w 170"/>
                <a:gd name="T83" fmla="*/ 4780 h 123"/>
                <a:gd name="T84" fmla="*/ 36 w 170"/>
                <a:gd name="T85" fmla="*/ 4789 h 123"/>
                <a:gd name="T86" fmla="*/ 56 w 170"/>
                <a:gd name="T87" fmla="*/ 4794 h 123"/>
                <a:gd name="T88" fmla="*/ 74 w 170"/>
                <a:gd name="T89" fmla="*/ 4796 h 123"/>
                <a:gd name="T90" fmla="*/ 120 w 170"/>
                <a:gd name="T91" fmla="*/ 4796 h 123"/>
                <a:gd name="T92" fmla="*/ 113 w 170"/>
                <a:gd name="T93" fmla="*/ 4816 h 123"/>
                <a:gd name="T94" fmla="*/ 94 w 170"/>
                <a:gd name="T95" fmla="*/ 4826 h 123"/>
                <a:gd name="T96" fmla="*/ 79 w 170"/>
                <a:gd name="T97" fmla="*/ 4828 h 123"/>
                <a:gd name="T98" fmla="*/ 57 w 170"/>
                <a:gd name="T99" fmla="*/ 4826 h 1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70" h="123">
                  <a:moveTo>
                    <a:pt x="57" y="113"/>
                  </a:moveTo>
                  <a:lnTo>
                    <a:pt x="38" y="107"/>
                  </a:lnTo>
                  <a:lnTo>
                    <a:pt x="23" y="97"/>
                  </a:lnTo>
                  <a:lnTo>
                    <a:pt x="11" y="83"/>
                  </a:lnTo>
                  <a:lnTo>
                    <a:pt x="4" y="66"/>
                  </a:lnTo>
                  <a:lnTo>
                    <a:pt x="0" y="47"/>
                  </a:lnTo>
                  <a:lnTo>
                    <a:pt x="0" y="25"/>
                  </a:lnTo>
                  <a:lnTo>
                    <a:pt x="5" y="1"/>
                  </a:lnTo>
                  <a:lnTo>
                    <a:pt x="5" y="0"/>
                  </a:lnTo>
                  <a:lnTo>
                    <a:pt x="25" y="4"/>
                  </a:lnTo>
                  <a:lnTo>
                    <a:pt x="45" y="8"/>
                  </a:lnTo>
                  <a:lnTo>
                    <a:pt x="65" y="11"/>
                  </a:lnTo>
                  <a:lnTo>
                    <a:pt x="85" y="14"/>
                  </a:lnTo>
                  <a:lnTo>
                    <a:pt x="105" y="18"/>
                  </a:lnTo>
                  <a:lnTo>
                    <a:pt x="124" y="23"/>
                  </a:lnTo>
                  <a:lnTo>
                    <a:pt x="142" y="28"/>
                  </a:lnTo>
                  <a:lnTo>
                    <a:pt x="157" y="39"/>
                  </a:lnTo>
                  <a:lnTo>
                    <a:pt x="166" y="56"/>
                  </a:lnTo>
                  <a:lnTo>
                    <a:pt x="170" y="77"/>
                  </a:lnTo>
                  <a:lnTo>
                    <a:pt x="169" y="98"/>
                  </a:lnTo>
                  <a:lnTo>
                    <a:pt x="164" y="118"/>
                  </a:lnTo>
                  <a:lnTo>
                    <a:pt x="161" y="123"/>
                  </a:lnTo>
                  <a:lnTo>
                    <a:pt x="131" y="120"/>
                  </a:lnTo>
                  <a:lnTo>
                    <a:pt x="131" y="113"/>
                  </a:lnTo>
                  <a:lnTo>
                    <a:pt x="150" y="104"/>
                  </a:lnTo>
                  <a:lnTo>
                    <a:pt x="156" y="82"/>
                  </a:lnTo>
                  <a:lnTo>
                    <a:pt x="150" y="64"/>
                  </a:lnTo>
                  <a:lnTo>
                    <a:pt x="134" y="56"/>
                  </a:lnTo>
                  <a:lnTo>
                    <a:pt x="113" y="52"/>
                  </a:lnTo>
                  <a:lnTo>
                    <a:pt x="100" y="48"/>
                  </a:lnTo>
                  <a:lnTo>
                    <a:pt x="109" y="57"/>
                  </a:lnTo>
                  <a:lnTo>
                    <a:pt x="120" y="66"/>
                  </a:lnTo>
                  <a:lnTo>
                    <a:pt x="92" y="79"/>
                  </a:lnTo>
                  <a:lnTo>
                    <a:pt x="101" y="69"/>
                  </a:lnTo>
                  <a:lnTo>
                    <a:pt x="97" y="59"/>
                  </a:lnTo>
                  <a:lnTo>
                    <a:pt x="94" y="55"/>
                  </a:lnTo>
                  <a:lnTo>
                    <a:pt x="90" y="51"/>
                  </a:lnTo>
                  <a:lnTo>
                    <a:pt x="85" y="48"/>
                  </a:lnTo>
                  <a:lnTo>
                    <a:pt x="15" y="35"/>
                  </a:lnTo>
                  <a:lnTo>
                    <a:pt x="13" y="53"/>
                  </a:lnTo>
                  <a:lnTo>
                    <a:pt x="21" y="67"/>
                  </a:lnTo>
                  <a:lnTo>
                    <a:pt x="36" y="76"/>
                  </a:lnTo>
                  <a:lnTo>
                    <a:pt x="56" y="81"/>
                  </a:lnTo>
                  <a:lnTo>
                    <a:pt x="74" y="83"/>
                  </a:lnTo>
                  <a:lnTo>
                    <a:pt x="120" y="83"/>
                  </a:lnTo>
                  <a:lnTo>
                    <a:pt x="113" y="103"/>
                  </a:lnTo>
                  <a:lnTo>
                    <a:pt x="94" y="113"/>
                  </a:lnTo>
                  <a:lnTo>
                    <a:pt x="79" y="115"/>
                  </a:lnTo>
                  <a:lnTo>
                    <a:pt x="57"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 name="Freeform 580">
              <a:extLst>
                <a:ext uri="{FF2B5EF4-FFF2-40B4-BE49-F238E27FC236}">
                  <a16:creationId xmlns:a16="http://schemas.microsoft.com/office/drawing/2014/main" id="{FB1FC258-DC48-4279-9BE7-1497AED2885C}"/>
                </a:ext>
              </a:extLst>
            </p:cNvPr>
            <p:cNvSpPr>
              <a:spLocks/>
            </p:cNvSpPr>
            <p:nvPr/>
          </p:nvSpPr>
          <p:spPr bwMode="auto">
            <a:xfrm>
              <a:off x="263" y="4580"/>
              <a:ext cx="117" cy="122"/>
            </a:xfrm>
            <a:custGeom>
              <a:avLst/>
              <a:gdLst>
                <a:gd name="T0" fmla="*/ 3 w 117"/>
                <a:gd name="T1" fmla="*/ 4693 h 122"/>
                <a:gd name="T2" fmla="*/ 3 w 117"/>
                <a:gd name="T3" fmla="*/ 4652 h 122"/>
                <a:gd name="T4" fmla="*/ 24 w 117"/>
                <a:gd name="T5" fmla="*/ 4654 h 122"/>
                <a:gd name="T6" fmla="*/ 10 w 117"/>
                <a:gd name="T7" fmla="*/ 4640 h 122"/>
                <a:gd name="T8" fmla="*/ 1 w 117"/>
                <a:gd name="T9" fmla="*/ 4622 h 122"/>
                <a:gd name="T10" fmla="*/ 0 w 117"/>
                <a:gd name="T11" fmla="*/ 4607 h 122"/>
                <a:gd name="T12" fmla="*/ 4 w 117"/>
                <a:gd name="T13" fmla="*/ 4591 h 122"/>
                <a:gd name="T14" fmla="*/ 15 w 117"/>
                <a:gd name="T15" fmla="*/ 4583 h 122"/>
                <a:gd name="T16" fmla="*/ 32 w 117"/>
                <a:gd name="T17" fmla="*/ 4582 h 122"/>
                <a:gd name="T18" fmla="*/ 52 w 117"/>
                <a:gd name="T19" fmla="*/ 4584 h 122"/>
                <a:gd name="T20" fmla="*/ 73 w 117"/>
                <a:gd name="T21" fmla="*/ 4589 h 122"/>
                <a:gd name="T22" fmla="*/ 93 w 117"/>
                <a:gd name="T23" fmla="*/ 4593 h 122"/>
                <a:gd name="T24" fmla="*/ 106 w 117"/>
                <a:gd name="T25" fmla="*/ 4595 h 122"/>
                <a:gd name="T26" fmla="*/ 109 w 117"/>
                <a:gd name="T27" fmla="*/ 4580 h 122"/>
                <a:gd name="T28" fmla="*/ 117 w 117"/>
                <a:gd name="T29" fmla="*/ 4583 h 122"/>
                <a:gd name="T30" fmla="*/ 117 w 117"/>
                <a:gd name="T31" fmla="*/ 4629 h 122"/>
                <a:gd name="T32" fmla="*/ 29 w 117"/>
                <a:gd name="T33" fmla="*/ 4614 h 122"/>
                <a:gd name="T34" fmla="*/ 18 w 117"/>
                <a:gd name="T35" fmla="*/ 4624 h 122"/>
                <a:gd name="T36" fmla="*/ 22 w 117"/>
                <a:gd name="T37" fmla="*/ 4638 h 122"/>
                <a:gd name="T38" fmla="*/ 33 w 117"/>
                <a:gd name="T39" fmla="*/ 4650 h 122"/>
                <a:gd name="T40" fmla="*/ 52 w 117"/>
                <a:gd name="T41" fmla="*/ 4658 h 122"/>
                <a:gd name="T42" fmla="*/ 72 w 117"/>
                <a:gd name="T43" fmla="*/ 4662 h 122"/>
                <a:gd name="T44" fmla="*/ 92 w 117"/>
                <a:gd name="T45" fmla="*/ 4665 h 122"/>
                <a:gd name="T46" fmla="*/ 112 w 117"/>
                <a:gd name="T47" fmla="*/ 4668 h 122"/>
                <a:gd name="T48" fmla="*/ 117 w 117"/>
                <a:gd name="T49" fmla="*/ 4669 h 122"/>
                <a:gd name="T50" fmla="*/ 117 w 117"/>
                <a:gd name="T51" fmla="*/ 4702 h 122"/>
                <a:gd name="T52" fmla="*/ 14 w 117"/>
                <a:gd name="T53" fmla="*/ 4684 h 122"/>
                <a:gd name="T54" fmla="*/ 11 w 117"/>
                <a:gd name="T55" fmla="*/ 4694 h 122"/>
                <a:gd name="T56" fmla="*/ 3 w 117"/>
                <a:gd name="T57" fmla="*/ 4693 h 1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22">
                  <a:moveTo>
                    <a:pt x="3" y="113"/>
                  </a:moveTo>
                  <a:lnTo>
                    <a:pt x="3" y="72"/>
                  </a:lnTo>
                  <a:lnTo>
                    <a:pt x="24" y="74"/>
                  </a:lnTo>
                  <a:lnTo>
                    <a:pt x="10" y="60"/>
                  </a:lnTo>
                  <a:lnTo>
                    <a:pt x="1" y="42"/>
                  </a:lnTo>
                  <a:lnTo>
                    <a:pt x="0" y="27"/>
                  </a:lnTo>
                  <a:lnTo>
                    <a:pt x="4" y="11"/>
                  </a:lnTo>
                  <a:lnTo>
                    <a:pt x="15" y="3"/>
                  </a:lnTo>
                  <a:lnTo>
                    <a:pt x="32" y="2"/>
                  </a:lnTo>
                  <a:lnTo>
                    <a:pt x="52" y="4"/>
                  </a:lnTo>
                  <a:lnTo>
                    <a:pt x="73" y="9"/>
                  </a:lnTo>
                  <a:lnTo>
                    <a:pt x="93" y="13"/>
                  </a:lnTo>
                  <a:lnTo>
                    <a:pt x="106" y="15"/>
                  </a:lnTo>
                  <a:lnTo>
                    <a:pt x="109" y="0"/>
                  </a:lnTo>
                  <a:lnTo>
                    <a:pt x="117" y="3"/>
                  </a:lnTo>
                  <a:lnTo>
                    <a:pt x="117" y="49"/>
                  </a:lnTo>
                  <a:lnTo>
                    <a:pt x="29" y="34"/>
                  </a:lnTo>
                  <a:lnTo>
                    <a:pt x="18" y="44"/>
                  </a:lnTo>
                  <a:lnTo>
                    <a:pt x="22" y="58"/>
                  </a:lnTo>
                  <a:lnTo>
                    <a:pt x="33" y="70"/>
                  </a:lnTo>
                  <a:lnTo>
                    <a:pt x="52" y="78"/>
                  </a:lnTo>
                  <a:lnTo>
                    <a:pt x="72" y="82"/>
                  </a:lnTo>
                  <a:lnTo>
                    <a:pt x="92" y="85"/>
                  </a:lnTo>
                  <a:lnTo>
                    <a:pt x="112" y="88"/>
                  </a:lnTo>
                  <a:lnTo>
                    <a:pt x="117" y="89"/>
                  </a:lnTo>
                  <a:lnTo>
                    <a:pt x="117" y="122"/>
                  </a:lnTo>
                  <a:lnTo>
                    <a:pt x="14" y="104"/>
                  </a:lnTo>
                  <a:lnTo>
                    <a:pt x="11" y="114"/>
                  </a:lnTo>
                  <a:lnTo>
                    <a:pt x="3"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 name="Freeform 581">
              <a:extLst>
                <a:ext uri="{FF2B5EF4-FFF2-40B4-BE49-F238E27FC236}">
                  <a16:creationId xmlns:a16="http://schemas.microsoft.com/office/drawing/2014/main" id="{92DD2C73-F2D0-4F39-82F8-2CFF67AE8042}"/>
                </a:ext>
              </a:extLst>
            </p:cNvPr>
            <p:cNvSpPr>
              <a:spLocks/>
            </p:cNvSpPr>
            <p:nvPr/>
          </p:nvSpPr>
          <p:spPr bwMode="auto">
            <a:xfrm>
              <a:off x="263" y="4498"/>
              <a:ext cx="62" cy="40"/>
            </a:xfrm>
            <a:custGeom>
              <a:avLst/>
              <a:gdLst>
                <a:gd name="T0" fmla="*/ 62 w 62"/>
                <a:gd name="T1" fmla="*/ 4532 h 40"/>
                <a:gd name="T2" fmla="*/ 12 w 62"/>
                <a:gd name="T3" fmla="*/ 4538 h 40"/>
                <a:gd name="T4" fmla="*/ 2 w 62"/>
                <a:gd name="T5" fmla="*/ 4519 h 40"/>
                <a:gd name="T6" fmla="*/ 0 w 62"/>
                <a:gd name="T7" fmla="*/ 4498 h 40"/>
                <a:gd name="T8" fmla="*/ 12 w 62"/>
                <a:gd name="T9" fmla="*/ 4501 h 40"/>
                <a:gd name="T10" fmla="*/ 22 w 62"/>
                <a:gd name="T11" fmla="*/ 4517 h 40"/>
                <a:gd name="T12" fmla="*/ 40 w 62"/>
                <a:gd name="T13" fmla="*/ 4527 h 40"/>
                <a:gd name="T14" fmla="*/ 62 w 62"/>
                <a:gd name="T15" fmla="*/ 4532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0">
                  <a:moveTo>
                    <a:pt x="62" y="34"/>
                  </a:moveTo>
                  <a:lnTo>
                    <a:pt x="12" y="40"/>
                  </a:lnTo>
                  <a:lnTo>
                    <a:pt x="2" y="21"/>
                  </a:lnTo>
                  <a:lnTo>
                    <a:pt x="0" y="0"/>
                  </a:lnTo>
                  <a:lnTo>
                    <a:pt x="12" y="3"/>
                  </a:lnTo>
                  <a:lnTo>
                    <a:pt x="22" y="19"/>
                  </a:lnTo>
                  <a:lnTo>
                    <a:pt x="40" y="29"/>
                  </a:lnTo>
                  <a:lnTo>
                    <a:pt x="6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 name="Freeform 582">
              <a:extLst>
                <a:ext uri="{FF2B5EF4-FFF2-40B4-BE49-F238E27FC236}">
                  <a16:creationId xmlns:a16="http://schemas.microsoft.com/office/drawing/2014/main" id="{DFEF7F86-C67C-4B00-9518-FEBE1D6AECED}"/>
                </a:ext>
              </a:extLst>
            </p:cNvPr>
            <p:cNvSpPr>
              <a:spLocks/>
            </p:cNvSpPr>
            <p:nvPr/>
          </p:nvSpPr>
          <p:spPr bwMode="auto">
            <a:xfrm>
              <a:off x="263" y="4453"/>
              <a:ext cx="120" cy="112"/>
            </a:xfrm>
            <a:custGeom>
              <a:avLst/>
              <a:gdLst>
                <a:gd name="T0" fmla="*/ 62 w 120"/>
                <a:gd name="T1" fmla="*/ 4532 h 112"/>
                <a:gd name="T2" fmla="*/ 78 w 120"/>
                <a:gd name="T3" fmla="*/ 4533 h 112"/>
                <a:gd name="T4" fmla="*/ 93 w 120"/>
                <a:gd name="T5" fmla="*/ 4533 h 112"/>
                <a:gd name="T6" fmla="*/ 106 w 120"/>
                <a:gd name="T7" fmla="*/ 4529 h 112"/>
                <a:gd name="T8" fmla="*/ 107 w 120"/>
                <a:gd name="T9" fmla="*/ 4517 h 112"/>
                <a:gd name="T10" fmla="*/ 98 w 120"/>
                <a:gd name="T11" fmla="*/ 4501 h 112"/>
                <a:gd name="T12" fmla="*/ 80 w 120"/>
                <a:gd name="T13" fmla="*/ 4491 h 112"/>
                <a:gd name="T14" fmla="*/ 57 w 120"/>
                <a:gd name="T15" fmla="*/ 4487 h 112"/>
                <a:gd name="T16" fmla="*/ 41 w 120"/>
                <a:gd name="T17" fmla="*/ 4486 h 112"/>
                <a:gd name="T18" fmla="*/ 25 w 120"/>
                <a:gd name="T19" fmla="*/ 4485 h 112"/>
                <a:gd name="T20" fmla="*/ 13 w 120"/>
                <a:gd name="T21" fmla="*/ 4489 h 112"/>
                <a:gd name="T22" fmla="*/ 12 w 120"/>
                <a:gd name="T23" fmla="*/ 4501 h 112"/>
                <a:gd name="T24" fmla="*/ 0 w 120"/>
                <a:gd name="T25" fmla="*/ 4498 h 112"/>
                <a:gd name="T26" fmla="*/ 4 w 120"/>
                <a:gd name="T27" fmla="*/ 4475 h 112"/>
                <a:gd name="T28" fmla="*/ 18 w 120"/>
                <a:gd name="T29" fmla="*/ 4460 h 112"/>
                <a:gd name="T30" fmla="*/ 40 w 120"/>
                <a:gd name="T31" fmla="*/ 4453 h 112"/>
                <a:gd name="T32" fmla="*/ 48 w 120"/>
                <a:gd name="T33" fmla="*/ 4453 h 112"/>
                <a:gd name="T34" fmla="*/ 72 w 120"/>
                <a:gd name="T35" fmla="*/ 4456 h 112"/>
                <a:gd name="T36" fmla="*/ 92 w 120"/>
                <a:gd name="T37" fmla="*/ 4465 h 112"/>
                <a:gd name="T38" fmla="*/ 107 w 120"/>
                <a:gd name="T39" fmla="*/ 4479 h 112"/>
                <a:gd name="T40" fmla="*/ 117 w 120"/>
                <a:gd name="T41" fmla="*/ 4498 h 112"/>
                <a:gd name="T42" fmla="*/ 120 w 120"/>
                <a:gd name="T43" fmla="*/ 4520 h 112"/>
                <a:gd name="T44" fmla="*/ 115 w 120"/>
                <a:gd name="T45" fmla="*/ 4542 h 112"/>
                <a:gd name="T46" fmla="*/ 101 w 120"/>
                <a:gd name="T47" fmla="*/ 4557 h 112"/>
                <a:gd name="T48" fmla="*/ 79 w 120"/>
                <a:gd name="T49" fmla="*/ 4564 h 112"/>
                <a:gd name="T50" fmla="*/ 71 w 120"/>
                <a:gd name="T51" fmla="*/ 4565 h 112"/>
                <a:gd name="T52" fmla="*/ 47 w 120"/>
                <a:gd name="T53" fmla="*/ 4562 h 112"/>
                <a:gd name="T54" fmla="*/ 27 w 120"/>
                <a:gd name="T55" fmla="*/ 4553 h 112"/>
                <a:gd name="T56" fmla="*/ 12 w 120"/>
                <a:gd name="T57" fmla="*/ 4538 h 112"/>
                <a:gd name="T58" fmla="*/ 62 w 120"/>
                <a:gd name="T59" fmla="*/ 4532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112">
                  <a:moveTo>
                    <a:pt x="62" y="79"/>
                  </a:moveTo>
                  <a:lnTo>
                    <a:pt x="78" y="80"/>
                  </a:lnTo>
                  <a:lnTo>
                    <a:pt x="93" y="80"/>
                  </a:lnTo>
                  <a:lnTo>
                    <a:pt x="106" y="76"/>
                  </a:lnTo>
                  <a:lnTo>
                    <a:pt x="107" y="64"/>
                  </a:lnTo>
                  <a:lnTo>
                    <a:pt x="98" y="48"/>
                  </a:lnTo>
                  <a:lnTo>
                    <a:pt x="80" y="38"/>
                  </a:lnTo>
                  <a:lnTo>
                    <a:pt x="57" y="34"/>
                  </a:lnTo>
                  <a:lnTo>
                    <a:pt x="41" y="33"/>
                  </a:lnTo>
                  <a:lnTo>
                    <a:pt x="25" y="32"/>
                  </a:lnTo>
                  <a:lnTo>
                    <a:pt x="13" y="36"/>
                  </a:lnTo>
                  <a:lnTo>
                    <a:pt x="12" y="48"/>
                  </a:lnTo>
                  <a:lnTo>
                    <a:pt x="0" y="45"/>
                  </a:lnTo>
                  <a:lnTo>
                    <a:pt x="4" y="22"/>
                  </a:lnTo>
                  <a:lnTo>
                    <a:pt x="18" y="7"/>
                  </a:lnTo>
                  <a:lnTo>
                    <a:pt x="40" y="0"/>
                  </a:lnTo>
                  <a:lnTo>
                    <a:pt x="48" y="0"/>
                  </a:lnTo>
                  <a:lnTo>
                    <a:pt x="72" y="3"/>
                  </a:lnTo>
                  <a:lnTo>
                    <a:pt x="92" y="12"/>
                  </a:lnTo>
                  <a:lnTo>
                    <a:pt x="107" y="26"/>
                  </a:lnTo>
                  <a:lnTo>
                    <a:pt x="117" y="45"/>
                  </a:lnTo>
                  <a:lnTo>
                    <a:pt x="120" y="67"/>
                  </a:lnTo>
                  <a:lnTo>
                    <a:pt x="115" y="89"/>
                  </a:lnTo>
                  <a:lnTo>
                    <a:pt x="101" y="104"/>
                  </a:lnTo>
                  <a:lnTo>
                    <a:pt x="79" y="111"/>
                  </a:lnTo>
                  <a:lnTo>
                    <a:pt x="71" y="112"/>
                  </a:lnTo>
                  <a:lnTo>
                    <a:pt x="47" y="109"/>
                  </a:lnTo>
                  <a:lnTo>
                    <a:pt x="27" y="100"/>
                  </a:lnTo>
                  <a:lnTo>
                    <a:pt x="12" y="85"/>
                  </a:lnTo>
                  <a:lnTo>
                    <a:pt x="62"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8" name="Freeform 583">
              <a:extLst>
                <a:ext uri="{FF2B5EF4-FFF2-40B4-BE49-F238E27FC236}">
                  <a16:creationId xmlns:a16="http://schemas.microsoft.com/office/drawing/2014/main" id="{03F448CF-4F5E-4337-9A0B-A8D926F2EE92}"/>
                </a:ext>
              </a:extLst>
            </p:cNvPr>
            <p:cNvSpPr>
              <a:spLocks/>
            </p:cNvSpPr>
            <p:nvPr/>
          </p:nvSpPr>
          <p:spPr bwMode="auto">
            <a:xfrm>
              <a:off x="263" y="4355"/>
              <a:ext cx="119" cy="90"/>
            </a:xfrm>
            <a:custGeom>
              <a:avLst/>
              <a:gdLst>
                <a:gd name="T0" fmla="*/ 1 w 119"/>
                <a:gd name="T1" fmla="*/ 4366 h 90"/>
                <a:gd name="T2" fmla="*/ 4 w 119"/>
                <a:gd name="T3" fmla="*/ 4355 h 90"/>
                <a:gd name="T4" fmla="*/ 33 w 119"/>
                <a:gd name="T5" fmla="*/ 4361 h 90"/>
                <a:gd name="T6" fmla="*/ 33 w 119"/>
                <a:gd name="T7" fmla="*/ 4368 h 90"/>
                <a:gd name="T8" fmla="*/ 20 w 119"/>
                <a:gd name="T9" fmla="*/ 4370 h 90"/>
                <a:gd name="T10" fmla="*/ 12 w 119"/>
                <a:gd name="T11" fmla="*/ 4381 h 90"/>
                <a:gd name="T12" fmla="*/ 13 w 119"/>
                <a:gd name="T13" fmla="*/ 4394 h 90"/>
                <a:gd name="T14" fmla="*/ 20 w 119"/>
                <a:gd name="T15" fmla="*/ 4405 h 90"/>
                <a:gd name="T16" fmla="*/ 30 w 119"/>
                <a:gd name="T17" fmla="*/ 4407 h 90"/>
                <a:gd name="T18" fmla="*/ 37 w 119"/>
                <a:gd name="T19" fmla="*/ 4401 h 90"/>
                <a:gd name="T20" fmla="*/ 49 w 119"/>
                <a:gd name="T21" fmla="*/ 4384 h 90"/>
                <a:gd name="T22" fmla="*/ 61 w 119"/>
                <a:gd name="T23" fmla="*/ 4368 h 90"/>
                <a:gd name="T24" fmla="*/ 81 w 119"/>
                <a:gd name="T25" fmla="*/ 4360 h 90"/>
                <a:gd name="T26" fmla="*/ 100 w 119"/>
                <a:gd name="T27" fmla="*/ 4364 h 90"/>
                <a:gd name="T28" fmla="*/ 112 w 119"/>
                <a:gd name="T29" fmla="*/ 4377 h 90"/>
                <a:gd name="T30" fmla="*/ 118 w 119"/>
                <a:gd name="T31" fmla="*/ 4396 h 90"/>
                <a:gd name="T32" fmla="*/ 119 w 119"/>
                <a:gd name="T33" fmla="*/ 4418 h 90"/>
                <a:gd name="T34" fmla="*/ 115 w 119"/>
                <a:gd name="T35" fmla="*/ 4439 h 90"/>
                <a:gd name="T36" fmla="*/ 113 w 119"/>
                <a:gd name="T37" fmla="*/ 4446 h 90"/>
                <a:gd name="T38" fmla="*/ 81 w 119"/>
                <a:gd name="T39" fmla="*/ 4440 h 90"/>
                <a:gd name="T40" fmla="*/ 81 w 119"/>
                <a:gd name="T41" fmla="*/ 4432 h 90"/>
                <a:gd name="T42" fmla="*/ 98 w 119"/>
                <a:gd name="T43" fmla="*/ 4433 h 90"/>
                <a:gd name="T44" fmla="*/ 109 w 119"/>
                <a:gd name="T45" fmla="*/ 4426 h 90"/>
                <a:gd name="T46" fmla="*/ 108 w 119"/>
                <a:gd name="T47" fmla="*/ 4409 h 90"/>
                <a:gd name="T48" fmla="*/ 107 w 119"/>
                <a:gd name="T49" fmla="*/ 4396 h 90"/>
                <a:gd name="T50" fmla="*/ 102 w 119"/>
                <a:gd name="T51" fmla="*/ 4388 h 90"/>
                <a:gd name="T52" fmla="*/ 89 w 119"/>
                <a:gd name="T53" fmla="*/ 4387 h 90"/>
                <a:gd name="T54" fmla="*/ 74 w 119"/>
                <a:gd name="T55" fmla="*/ 4397 h 90"/>
                <a:gd name="T56" fmla="*/ 65 w 119"/>
                <a:gd name="T57" fmla="*/ 4412 h 90"/>
                <a:gd name="T58" fmla="*/ 54 w 119"/>
                <a:gd name="T59" fmla="*/ 4426 h 90"/>
                <a:gd name="T60" fmla="*/ 35 w 119"/>
                <a:gd name="T61" fmla="*/ 4433 h 90"/>
                <a:gd name="T62" fmla="*/ 34 w 119"/>
                <a:gd name="T63" fmla="*/ 4433 h 90"/>
                <a:gd name="T64" fmla="*/ 14 w 119"/>
                <a:gd name="T65" fmla="*/ 4427 h 90"/>
                <a:gd name="T66" fmla="*/ 3 w 119"/>
                <a:gd name="T67" fmla="*/ 4411 h 90"/>
                <a:gd name="T68" fmla="*/ 0 w 119"/>
                <a:gd name="T69" fmla="*/ 4389 h 90"/>
                <a:gd name="T70" fmla="*/ 1 w 119"/>
                <a:gd name="T71" fmla="*/ 4366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9" h="90">
                  <a:moveTo>
                    <a:pt x="1" y="11"/>
                  </a:moveTo>
                  <a:lnTo>
                    <a:pt x="4" y="0"/>
                  </a:lnTo>
                  <a:lnTo>
                    <a:pt x="33" y="6"/>
                  </a:lnTo>
                  <a:lnTo>
                    <a:pt x="33" y="13"/>
                  </a:lnTo>
                  <a:lnTo>
                    <a:pt x="20" y="15"/>
                  </a:lnTo>
                  <a:lnTo>
                    <a:pt x="12" y="26"/>
                  </a:lnTo>
                  <a:lnTo>
                    <a:pt x="13" y="39"/>
                  </a:lnTo>
                  <a:lnTo>
                    <a:pt x="20" y="50"/>
                  </a:lnTo>
                  <a:lnTo>
                    <a:pt x="30" y="52"/>
                  </a:lnTo>
                  <a:lnTo>
                    <a:pt x="37" y="46"/>
                  </a:lnTo>
                  <a:lnTo>
                    <a:pt x="49" y="29"/>
                  </a:lnTo>
                  <a:lnTo>
                    <a:pt x="61" y="13"/>
                  </a:lnTo>
                  <a:lnTo>
                    <a:pt x="81" y="5"/>
                  </a:lnTo>
                  <a:lnTo>
                    <a:pt x="100" y="9"/>
                  </a:lnTo>
                  <a:lnTo>
                    <a:pt x="112" y="22"/>
                  </a:lnTo>
                  <a:lnTo>
                    <a:pt x="118" y="41"/>
                  </a:lnTo>
                  <a:lnTo>
                    <a:pt x="119" y="63"/>
                  </a:lnTo>
                  <a:lnTo>
                    <a:pt x="115" y="84"/>
                  </a:lnTo>
                  <a:lnTo>
                    <a:pt x="113" y="91"/>
                  </a:lnTo>
                  <a:lnTo>
                    <a:pt x="81" y="85"/>
                  </a:lnTo>
                  <a:lnTo>
                    <a:pt x="81" y="77"/>
                  </a:lnTo>
                  <a:lnTo>
                    <a:pt x="98" y="78"/>
                  </a:lnTo>
                  <a:lnTo>
                    <a:pt x="109" y="71"/>
                  </a:lnTo>
                  <a:lnTo>
                    <a:pt x="108" y="54"/>
                  </a:lnTo>
                  <a:lnTo>
                    <a:pt x="107" y="41"/>
                  </a:lnTo>
                  <a:lnTo>
                    <a:pt x="102" y="33"/>
                  </a:lnTo>
                  <a:lnTo>
                    <a:pt x="89" y="32"/>
                  </a:lnTo>
                  <a:lnTo>
                    <a:pt x="74" y="42"/>
                  </a:lnTo>
                  <a:lnTo>
                    <a:pt x="65" y="57"/>
                  </a:lnTo>
                  <a:lnTo>
                    <a:pt x="54" y="71"/>
                  </a:lnTo>
                  <a:lnTo>
                    <a:pt x="35" y="78"/>
                  </a:lnTo>
                  <a:lnTo>
                    <a:pt x="34" y="78"/>
                  </a:lnTo>
                  <a:lnTo>
                    <a:pt x="14" y="72"/>
                  </a:lnTo>
                  <a:lnTo>
                    <a:pt x="3" y="56"/>
                  </a:lnTo>
                  <a:lnTo>
                    <a:pt x="0" y="34"/>
                  </a:lnTo>
                  <a:lnTo>
                    <a:pt x="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9" name="Freeform 584">
              <a:extLst>
                <a:ext uri="{FF2B5EF4-FFF2-40B4-BE49-F238E27FC236}">
                  <a16:creationId xmlns:a16="http://schemas.microsoft.com/office/drawing/2014/main" id="{B8960A96-1BB2-4235-98D3-0B6BFFC65049}"/>
                </a:ext>
              </a:extLst>
            </p:cNvPr>
            <p:cNvSpPr>
              <a:spLocks/>
            </p:cNvSpPr>
            <p:nvPr/>
          </p:nvSpPr>
          <p:spPr bwMode="auto">
            <a:xfrm>
              <a:off x="266" y="4288"/>
              <a:ext cx="114" cy="53"/>
            </a:xfrm>
            <a:custGeom>
              <a:avLst/>
              <a:gdLst>
                <a:gd name="T0" fmla="*/ 103 w 114"/>
                <a:gd name="T1" fmla="*/ 4307 h 53"/>
                <a:gd name="T2" fmla="*/ 106 w 114"/>
                <a:gd name="T3" fmla="*/ 4293 h 53"/>
                <a:gd name="T4" fmla="*/ 114 w 114"/>
                <a:gd name="T5" fmla="*/ 4294 h 53"/>
                <a:gd name="T6" fmla="*/ 114 w 114"/>
                <a:gd name="T7" fmla="*/ 4342 h 53"/>
                <a:gd name="T8" fmla="*/ 11 w 114"/>
                <a:gd name="T9" fmla="*/ 4323 h 53"/>
                <a:gd name="T10" fmla="*/ 8 w 114"/>
                <a:gd name="T11" fmla="*/ 4334 h 53"/>
                <a:gd name="T12" fmla="*/ 0 w 114"/>
                <a:gd name="T13" fmla="*/ 4333 h 53"/>
                <a:gd name="T14" fmla="*/ 0 w 114"/>
                <a:gd name="T15" fmla="*/ 4288 h 53"/>
                <a:gd name="T16" fmla="*/ 103 w 114"/>
                <a:gd name="T17" fmla="*/ 4307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 h="53">
                  <a:moveTo>
                    <a:pt x="103" y="19"/>
                  </a:moveTo>
                  <a:lnTo>
                    <a:pt x="106" y="5"/>
                  </a:lnTo>
                  <a:lnTo>
                    <a:pt x="114" y="6"/>
                  </a:lnTo>
                  <a:lnTo>
                    <a:pt x="114" y="54"/>
                  </a:lnTo>
                  <a:lnTo>
                    <a:pt x="11" y="35"/>
                  </a:lnTo>
                  <a:lnTo>
                    <a:pt x="8" y="46"/>
                  </a:lnTo>
                  <a:lnTo>
                    <a:pt x="0" y="45"/>
                  </a:lnTo>
                  <a:lnTo>
                    <a:pt x="0" y="0"/>
                  </a:lnTo>
                  <a:lnTo>
                    <a:pt x="10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0" name="Freeform 585">
              <a:extLst>
                <a:ext uri="{FF2B5EF4-FFF2-40B4-BE49-F238E27FC236}">
                  <a16:creationId xmlns:a16="http://schemas.microsoft.com/office/drawing/2014/main" id="{BEB22E2F-4FC7-4840-BE0C-38DC5B801B35}"/>
                </a:ext>
              </a:extLst>
            </p:cNvPr>
            <p:cNvSpPr>
              <a:spLocks/>
            </p:cNvSpPr>
            <p:nvPr/>
          </p:nvSpPr>
          <p:spPr bwMode="auto">
            <a:xfrm>
              <a:off x="207" y="4280"/>
              <a:ext cx="35" cy="37"/>
            </a:xfrm>
            <a:custGeom>
              <a:avLst/>
              <a:gdLst>
                <a:gd name="T0" fmla="*/ 8 w 35"/>
                <a:gd name="T1" fmla="*/ 4280 h 37"/>
                <a:gd name="T2" fmla="*/ 19 w 35"/>
                <a:gd name="T3" fmla="*/ 4280 h 37"/>
                <a:gd name="T4" fmla="*/ 35 w 35"/>
                <a:gd name="T5" fmla="*/ 4289 h 37"/>
                <a:gd name="T6" fmla="*/ 36 w 35"/>
                <a:gd name="T7" fmla="*/ 4305 h 37"/>
                <a:gd name="T8" fmla="*/ 23 w 35"/>
                <a:gd name="T9" fmla="*/ 4317 h 37"/>
                <a:gd name="T10" fmla="*/ 19 w 35"/>
                <a:gd name="T11" fmla="*/ 4317 h 37"/>
                <a:gd name="T12" fmla="*/ 8 w 35"/>
                <a:gd name="T13" fmla="*/ 4317 h 37"/>
                <a:gd name="T14" fmla="*/ 0 w 35"/>
                <a:gd name="T15" fmla="*/ 4310 h 37"/>
                <a:gd name="T16" fmla="*/ 0 w 35"/>
                <a:gd name="T17" fmla="*/ 4286 h 37"/>
                <a:gd name="T18" fmla="*/ 8 w 35"/>
                <a:gd name="T19" fmla="*/ 428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7">
                  <a:moveTo>
                    <a:pt x="8" y="0"/>
                  </a:moveTo>
                  <a:lnTo>
                    <a:pt x="19" y="0"/>
                  </a:lnTo>
                  <a:lnTo>
                    <a:pt x="35" y="9"/>
                  </a:lnTo>
                  <a:lnTo>
                    <a:pt x="36" y="25"/>
                  </a:lnTo>
                  <a:lnTo>
                    <a:pt x="23" y="37"/>
                  </a:lnTo>
                  <a:lnTo>
                    <a:pt x="19" y="37"/>
                  </a:lnTo>
                  <a:lnTo>
                    <a:pt x="8" y="37"/>
                  </a:lnTo>
                  <a:lnTo>
                    <a:pt x="0" y="30"/>
                  </a:lnTo>
                  <a:lnTo>
                    <a:pt x="0" y="6"/>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1" name="Freeform 586">
              <a:extLst>
                <a:ext uri="{FF2B5EF4-FFF2-40B4-BE49-F238E27FC236}">
                  <a16:creationId xmlns:a16="http://schemas.microsoft.com/office/drawing/2014/main" id="{93127679-D671-4F07-9454-669AA254ED53}"/>
                </a:ext>
              </a:extLst>
            </p:cNvPr>
            <p:cNvSpPr>
              <a:spLocks/>
            </p:cNvSpPr>
            <p:nvPr/>
          </p:nvSpPr>
          <p:spPr bwMode="auto">
            <a:xfrm>
              <a:off x="263" y="4190"/>
              <a:ext cx="119" cy="90"/>
            </a:xfrm>
            <a:custGeom>
              <a:avLst/>
              <a:gdLst>
                <a:gd name="T0" fmla="*/ 1 w 119"/>
                <a:gd name="T1" fmla="*/ 4200 h 90"/>
                <a:gd name="T2" fmla="*/ 4 w 119"/>
                <a:gd name="T3" fmla="*/ 4190 h 90"/>
                <a:gd name="T4" fmla="*/ 33 w 119"/>
                <a:gd name="T5" fmla="*/ 4195 h 90"/>
                <a:gd name="T6" fmla="*/ 33 w 119"/>
                <a:gd name="T7" fmla="*/ 4203 h 90"/>
                <a:gd name="T8" fmla="*/ 20 w 119"/>
                <a:gd name="T9" fmla="*/ 4204 h 90"/>
                <a:gd name="T10" fmla="*/ 12 w 119"/>
                <a:gd name="T11" fmla="*/ 4215 h 90"/>
                <a:gd name="T12" fmla="*/ 13 w 119"/>
                <a:gd name="T13" fmla="*/ 4229 h 90"/>
                <a:gd name="T14" fmla="*/ 20 w 119"/>
                <a:gd name="T15" fmla="*/ 4239 h 90"/>
                <a:gd name="T16" fmla="*/ 30 w 119"/>
                <a:gd name="T17" fmla="*/ 4241 h 90"/>
                <a:gd name="T18" fmla="*/ 37 w 119"/>
                <a:gd name="T19" fmla="*/ 4235 h 90"/>
                <a:gd name="T20" fmla="*/ 49 w 119"/>
                <a:gd name="T21" fmla="*/ 4218 h 90"/>
                <a:gd name="T22" fmla="*/ 61 w 119"/>
                <a:gd name="T23" fmla="*/ 4202 h 90"/>
                <a:gd name="T24" fmla="*/ 81 w 119"/>
                <a:gd name="T25" fmla="*/ 4195 h 90"/>
                <a:gd name="T26" fmla="*/ 100 w 119"/>
                <a:gd name="T27" fmla="*/ 4199 h 90"/>
                <a:gd name="T28" fmla="*/ 112 w 119"/>
                <a:gd name="T29" fmla="*/ 4212 h 90"/>
                <a:gd name="T30" fmla="*/ 118 w 119"/>
                <a:gd name="T31" fmla="*/ 4230 h 90"/>
                <a:gd name="T32" fmla="*/ 119 w 119"/>
                <a:gd name="T33" fmla="*/ 4252 h 90"/>
                <a:gd name="T34" fmla="*/ 115 w 119"/>
                <a:gd name="T35" fmla="*/ 4273 h 90"/>
                <a:gd name="T36" fmla="*/ 113 w 119"/>
                <a:gd name="T37" fmla="*/ 4280 h 90"/>
                <a:gd name="T38" fmla="*/ 81 w 119"/>
                <a:gd name="T39" fmla="*/ 4275 h 90"/>
                <a:gd name="T40" fmla="*/ 81 w 119"/>
                <a:gd name="T41" fmla="*/ 4266 h 90"/>
                <a:gd name="T42" fmla="*/ 98 w 119"/>
                <a:gd name="T43" fmla="*/ 4267 h 90"/>
                <a:gd name="T44" fmla="*/ 109 w 119"/>
                <a:gd name="T45" fmla="*/ 4260 h 90"/>
                <a:gd name="T46" fmla="*/ 108 w 119"/>
                <a:gd name="T47" fmla="*/ 4243 h 90"/>
                <a:gd name="T48" fmla="*/ 107 w 119"/>
                <a:gd name="T49" fmla="*/ 4230 h 90"/>
                <a:gd name="T50" fmla="*/ 102 w 119"/>
                <a:gd name="T51" fmla="*/ 4222 h 90"/>
                <a:gd name="T52" fmla="*/ 89 w 119"/>
                <a:gd name="T53" fmla="*/ 4221 h 90"/>
                <a:gd name="T54" fmla="*/ 74 w 119"/>
                <a:gd name="T55" fmla="*/ 4231 h 90"/>
                <a:gd name="T56" fmla="*/ 65 w 119"/>
                <a:gd name="T57" fmla="*/ 4247 h 90"/>
                <a:gd name="T58" fmla="*/ 54 w 119"/>
                <a:gd name="T59" fmla="*/ 4261 h 90"/>
                <a:gd name="T60" fmla="*/ 35 w 119"/>
                <a:gd name="T61" fmla="*/ 4267 h 90"/>
                <a:gd name="T62" fmla="*/ 34 w 119"/>
                <a:gd name="T63" fmla="*/ 4267 h 90"/>
                <a:gd name="T64" fmla="*/ 14 w 119"/>
                <a:gd name="T65" fmla="*/ 4261 h 90"/>
                <a:gd name="T66" fmla="*/ 3 w 119"/>
                <a:gd name="T67" fmla="*/ 4245 h 90"/>
                <a:gd name="T68" fmla="*/ 0 w 119"/>
                <a:gd name="T69" fmla="*/ 4224 h 90"/>
                <a:gd name="T70" fmla="*/ 1 w 119"/>
                <a:gd name="T71" fmla="*/ 4200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9" h="90">
                  <a:moveTo>
                    <a:pt x="1" y="10"/>
                  </a:moveTo>
                  <a:lnTo>
                    <a:pt x="4" y="0"/>
                  </a:lnTo>
                  <a:lnTo>
                    <a:pt x="33" y="5"/>
                  </a:lnTo>
                  <a:lnTo>
                    <a:pt x="33" y="13"/>
                  </a:lnTo>
                  <a:lnTo>
                    <a:pt x="20" y="14"/>
                  </a:lnTo>
                  <a:lnTo>
                    <a:pt x="12" y="25"/>
                  </a:lnTo>
                  <a:lnTo>
                    <a:pt x="13" y="39"/>
                  </a:lnTo>
                  <a:lnTo>
                    <a:pt x="20" y="49"/>
                  </a:lnTo>
                  <a:lnTo>
                    <a:pt x="30" y="51"/>
                  </a:lnTo>
                  <a:lnTo>
                    <a:pt x="37" y="45"/>
                  </a:lnTo>
                  <a:lnTo>
                    <a:pt x="49" y="28"/>
                  </a:lnTo>
                  <a:lnTo>
                    <a:pt x="61" y="12"/>
                  </a:lnTo>
                  <a:lnTo>
                    <a:pt x="81" y="5"/>
                  </a:lnTo>
                  <a:lnTo>
                    <a:pt x="100" y="9"/>
                  </a:lnTo>
                  <a:lnTo>
                    <a:pt x="112" y="22"/>
                  </a:lnTo>
                  <a:lnTo>
                    <a:pt x="118" y="40"/>
                  </a:lnTo>
                  <a:lnTo>
                    <a:pt x="119" y="62"/>
                  </a:lnTo>
                  <a:lnTo>
                    <a:pt x="115" y="83"/>
                  </a:lnTo>
                  <a:lnTo>
                    <a:pt x="113" y="90"/>
                  </a:lnTo>
                  <a:lnTo>
                    <a:pt x="81" y="85"/>
                  </a:lnTo>
                  <a:lnTo>
                    <a:pt x="81" y="76"/>
                  </a:lnTo>
                  <a:lnTo>
                    <a:pt x="98" y="77"/>
                  </a:lnTo>
                  <a:lnTo>
                    <a:pt x="109" y="70"/>
                  </a:lnTo>
                  <a:lnTo>
                    <a:pt x="108" y="53"/>
                  </a:lnTo>
                  <a:lnTo>
                    <a:pt x="107" y="40"/>
                  </a:lnTo>
                  <a:lnTo>
                    <a:pt x="102" y="32"/>
                  </a:lnTo>
                  <a:lnTo>
                    <a:pt x="89" y="31"/>
                  </a:lnTo>
                  <a:lnTo>
                    <a:pt x="74" y="41"/>
                  </a:lnTo>
                  <a:lnTo>
                    <a:pt x="65" y="57"/>
                  </a:lnTo>
                  <a:lnTo>
                    <a:pt x="54" y="71"/>
                  </a:lnTo>
                  <a:lnTo>
                    <a:pt x="35" y="77"/>
                  </a:lnTo>
                  <a:lnTo>
                    <a:pt x="34" y="77"/>
                  </a:lnTo>
                  <a:lnTo>
                    <a:pt x="14" y="71"/>
                  </a:lnTo>
                  <a:lnTo>
                    <a:pt x="3" y="55"/>
                  </a:lnTo>
                  <a:lnTo>
                    <a:pt x="0" y="34"/>
                  </a:lnTo>
                  <a:lnTo>
                    <a:pt x="1"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2" name="Freeform 587">
              <a:extLst>
                <a:ext uri="{FF2B5EF4-FFF2-40B4-BE49-F238E27FC236}">
                  <a16:creationId xmlns:a16="http://schemas.microsoft.com/office/drawing/2014/main" id="{9CBB33A9-44DE-4547-B5E1-C597549B8E72}"/>
                </a:ext>
              </a:extLst>
            </p:cNvPr>
            <p:cNvSpPr>
              <a:spLocks/>
            </p:cNvSpPr>
            <p:nvPr/>
          </p:nvSpPr>
          <p:spPr bwMode="auto">
            <a:xfrm>
              <a:off x="217" y="7228"/>
              <a:ext cx="163" cy="142"/>
            </a:xfrm>
            <a:custGeom>
              <a:avLst/>
              <a:gdLst>
                <a:gd name="T0" fmla="*/ 0 w 163"/>
                <a:gd name="T1" fmla="*/ 7362 h 142"/>
                <a:gd name="T2" fmla="*/ 0 w 163"/>
                <a:gd name="T3" fmla="*/ 7228 h 142"/>
                <a:gd name="T4" fmla="*/ 46 w 163"/>
                <a:gd name="T5" fmla="*/ 7236 h 142"/>
                <a:gd name="T6" fmla="*/ 46 w 163"/>
                <a:gd name="T7" fmla="*/ 7246 h 142"/>
                <a:gd name="T8" fmla="*/ 15 w 163"/>
                <a:gd name="T9" fmla="*/ 7245 h 142"/>
                <a:gd name="T10" fmla="*/ 13 w 163"/>
                <a:gd name="T11" fmla="*/ 7279 h 142"/>
                <a:gd name="T12" fmla="*/ 150 w 163"/>
                <a:gd name="T13" fmla="*/ 7304 h 142"/>
                <a:gd name="T14" fmla="*/ 154 w 163"/>
                <a:gd name="T15" fmla="*/ 7279 h 142"/>
                <a:gd name="T16" fmla="*/ 163 w 163"/>
                <a:gd name="T17" fmla="*/ 7280 h 142"/>
                <a:gd name="T18" fmla="*/ 163 w 163"/>
                <a:gd name="T19" fmla="*/ 7368 h 142"/>
                <a:gd name="T20" fmla="*/ 154 w 163"/>
                <a:gd name="T21" fmla="*/ 7366 h 142"/>
                <a:gd name="T22" fmla="*/ 150 w 163"/>
                <a:gd name="T23" fmla="*/ 7339 h 142"/>
                <a:gd name="T24" fmla="*/ 13 w 163"/>
                <a:gd name="T25" fmla="*/ 7315 h 142"/>
                <a:gd name="T26" fmla="*/ 15 w 163"/>
                <a:gd name="T27" fmla="*/ 7350 h 142"/>
                <a:gd name="T28" fmla="*/ 46 w 163"/>
                <a:gd name="T29" fmla="*/ 7359 h 142"/>
                <a:gd name="T30" fmla="*/ 46 w 163"/>
                <a:gd name="T31" fmla="*/ 7370 h 142"/>
                <a:gd name="T32" fmla="*/ 0 w 163"/>
                <a:gd name="T33" fmla="*/ 7362 h 1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3" h="142">
                  <a:moveTo>
                    <a:pt x="0" y="134"/>
                  </a:moveTo>
                  <a:lnTo>
                    <a:pt x="0" y="0"/>
                  </a:lnTo>
                  <a:lnTo>
                    <a:pt x="46" y="8"/>
                  </a:lnTo>
                  <a:lnTo>
                    <a:pt x="46" y="18"/>
                  </a:lnTo>
                  <a:lnTo>
                    <a:pt x="15" y="17"/>
                  </a:lnTo>
                  <a:lnTo>
                    <a:pt x="13" y="51"/>
                  </a:lnTo>
                  <a:lnTo>
                    <a:pt x="150" y="76"/>
                  </a:lnTo>
                  <a:lnTo>
                    <a:pt x="154" y="51"/>
                  </a:lnTo>
                  <a:lnTo>
                    <a:pt x="163" y="52"/>
                  </a:lnTo>
                  <a:lnTo>
                    <a:pt x="163" y="140"/>
                  </a:lnTo>
                  <a:lnTo>
                    <a:pt x="154" y="138"/>
                  </a:lnTo>
                  <a:lnTo>
                    <a:pt x="150" y="111"/>
                  </a:lnTo>
                  <a:lnTo>
                    <a:pt x="13" y="87"/>
                  </a:lnTo>
                  <a:lnTo>
                    <a:pt x="15" y="122"/>
                  </a:lnTo>
                  <a:lnTo>
                    <a:pt x="46" y="131"/>
                  </a:lnTo>
                  <a:lnTo>
                    <a:pt x="46" y="142"/>
                  </a:lnTo>
                  <a:lnTo>
                    <a:pt x="0" y="1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3" name="Freeform 588">
              <a:extLst>
                <a:ext uri="{FF2B5EF4-FFF2-40B4-BE49-F238E27FC236}">
                  <a16:creationId xmlns:a16="http://schemas.microsoft.com/office/drawing/2014/main" id="{63E0E93C-DAF9-4D74-A978-21D157887F45}"/>
                </a:ext>
              </a:extLst>
            </p:cNvPr>
            <p:cNvSpPr>
              <a:spLocks/>
            </p:cNvSpPr>
            <p:nvPr/>
          </p:nvSpPr>
          <p:spPr bwMode="auto">
            <a:xfrm>
              <a:off x="264" y="7147"/>
              <a:ext cx="116" cy="94"/>
            </a:xfrm>
            <a:custGeom>
              <a:avLst/>
              <a:gdLst>
                <a:gd name="T0" fmla="*/ 41 w 116"/>
                <a:gd name="T1" fmla="*/ 7154 h 94"/>
                <a:gd name="T2" fmla="*/ 41 w 116"/>
                <a:gd name="T3" fmla="*/ 7161 h 94"/>
                <a:gd name="T4" fmla="*/ 24 w 116"/>
                <a:gd name="T5" fmla="*/ 7166 h 94"/>
                <a:gd name="T6" fmla="*/ 25 w 116"/>
                <a:gd name="T7" fmla="*/ 7181 h 94"/>
                <a:gd name="T8" fmla="*/ 34 w 116"/>
                <a:gd name="T9" fmla="*/ 7188 h 94"/>
                <a:gd name="T10" fmla="*/ 43 w 116"/>
                <a:gd name="T11" fmla="*/ 7195 h 94"/>
                <a:gd name="T12" fmla="*/ 116 w 116"/>
                <a:gd name="T13" fmla="*/ 7208 h 94"/>
                <a:gd name="T14" fmla="*/ 116 w 116"/>
                <a:gd name="T15" fmla="*/ 7241 h 94"/>
                <a:gd name="T16" fmla="*/ 13 w 116"/>
                <a:gd name="T17" fmla="*/ 7222 h 94"/>
                <a:gd name="T18" fmla="*/ 10 w 116"/>
                <a:gd name="T19" fmla="*/ 7237 h 94"/>
                <a:gd name="T20" fmla="*/ 2 w 116"/>
                <a:gd name="T21" fmla="*/ 7235 h 94"/>
                <a:gd name="T22" fmla="*/ 2 w 116"/>
                <a:gd name="T23" fmla="*/ 7190 h 94"/>
                <a:gd name="T24" fmla="*/ 26 w 116"/>
                <a:gd name="T25" fmla="*/ 7192 h 94"/>
                <a:gd name="T26" fmla="*/ 11 w 116"/>
                <a:gd name="T27" fmla="*/ 7182 h 94"/>
                <a:gd name="T28" fmla="*/ 1 w 116"/>
                <a:gd name="T29" fmla="*/ 7166 h 94"/>
                <a:gd name="T30" fmla="*/ 0 w 116"/>
                <a:gd name="T31" fmla="*/ 7147 h 94"/>
                <a:gd name="T32" fmla="*/ 41 w 116"/>
                <a:gd name="T33" fmla="*/ 7154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6" h="94">
                  <a:moveTo>
                    <a:pt x="41" y="7"/>
                  </a:moveTo>
                  <a:lnTo>
                    <a:pt x="41" y="14"/>
                  </a:lnTo>
                  <a:lnTo>
                    <a:pt x="24" y="19"/>
                  </a:lnTo>
                  <a:lnTo>
                    <a:pt x="25" y="34"/>
                  </a:lnTo>
                  <a:lnTo>
                    <a:pt x="34" y="41"/>
                  </a:lnTo>
                  <a:lnTo>
                    <a:pt x="43" y="48"/>
                  </a:lnTo>
                  <a:lnTo>
                    <a:pt x="116" y="61"/>
                  </a:lnTo>
                  <a:lnTo>
                    <a:pt x="116" y="94"/>
                  </a:lnTo>
                  <a:lnTo>
                    <a:pt x="13" y="75"/>
                  </a:lnTo>
                  <a:lnTo>
                    <a:pt x="10" y="90"/>
                  </a:lnTo>
                  <a:lnTo>
                    <a:pt x="2" y="88"/>
                  </a:lnTo>
                  <a:lnTo>
                    <a:pt x="2" y="43"/>
                  </a:lnTo>
                  <a:lnTo>
                    <a:pt x="26" y="45"/>
                  </a:lnTo>
                  <a:lnTo>
                    <a:pt x="11" y="35"/>
                  </a:lnTo>
                  <a:lnTo>
                    <a:pt x="1" y="19"/>
                  </a:lnTo>
                  <a:lnTo>
                    <a:pt x="0" y="0"/>
                  </a:lnTo>
                  <a:lnTo>
                    <a:pt x="4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4" name="Freeform 589">
              <a:extLst>
                <a:ext uri="{FF2B5EF4-FFF2-40B4-BE49-F238E27FC236}">
                  <a16:creationId xmlns:a16="http://schemas.microsoft.com/office/drawing/2014/main" id="{FC3BB2C2-D26C-484D-804A-D2834A9FA7C8}"/>
                </a:ext>
              </a:extLst>
            </p:cNvPr>
            <p:cNvSpPr>
              <a:spLocks/>
            </p:cNvSpPr>
            <p:nvPr/>
          </p:nvSpPr>
          <p:spPr bwMode="auto">
            <a:xfrm>
              <a:off x="266" y="7052"/>
              <a:ext cx="115" cy="92"/>
            </a:xfrm>
            <a:custGeom>
              <a:avLst/>
              <a:gdLst>
                <a:gd name="T0" fmla="*/ 23 w 115"/>
                <a:gd name="T1" fmla="*/ 7098 h 92"/>
                <a:gd name="T2" fmla="*/ 32 w 115"/>
                <a:gd name="T3" fmla="*/ 7102 h 92"/>
                <a:gd name="T4" fmla="*/ 41 w 115"/>
                <a:gd name="T5" fmla="*/ 7106 h 92"/>
                <a:gd name="T6" fmla="*/ 66 w 115"/>
                <a:gd name="T7" fmla="*/ 7110 h 92"/>
                <a:gd name="T8" fmla="*/ 88 w 115"/>
                <a:gd name="T9" fmla="*/ 7107 h 92"/>
                <a:gd name="T10" fmla="*/ 101 w 115"/>
                <a:gd name="T11" fmla="*/ 7093 h 92"/>
                <a:gd name="T12" fmla="*/ 101 w 115"/>
                <a:gd name="T13" fmla="*/ 7088 h 92"/>
                <a:gd name="T14" fmla="*/ 101 w 115"/>
                <a:gd name="T15" fmla="*/ 7074 h 92"/>
                <a:gd name="T16" fmla="*/ 95 w 115"/>
                <a:gd name="T17" fmla="*/ 7065 h 92"/>
                <a:gd name="T18" fmla="*/ 90 w 115"/>
                <a:gd name="T19" fmla="*/ 7057 h 92"/>
                <a:gd name="T20" fmla="*/ 97 w 115"/>
                <a:gd name="T21" fmla="*/ 7052 h 92"/>
                <a:gd name="T22" fmla="*/ 108 w 115"/>
                <a:gd name="T23" fmla="*/ 7066 h 92"/>
                <a:gd name="T24" fmla="*/ 114 w 115"/>
                <a:gd name="T25" fmla="*/ 7084 h 92"/>
                <a:gd name="T26" fmla="*/ 115 w 115"/>
                <a:gd name="T27" fmla="*/ 7104 h 92"/>
                <a:gd name="T28" fmla="*/ 111 w 115"/>
                <a:gd name="T29" fmla="*/ 7122 h 92"/>
                <a:gd name="T30" fmla="*/ 99 w 115"/>
                <a:gd name="T31" fmla="*/ 7136 h 92"/>
                <a:gd name="T32" fmla="*/ 81 w 115"/>
                <a:gd name="T33" fmla="*/ 7143 h 92"/>
                <a:gd name="T34" fmla="*/ 74 w 115"/>
                <a:gd name="T35" fmla="*/ 7143 h 92"/>
                <a:gd name="T36" fmla="*/ 54 w 115"/>
                <a:gd name="T37" fmla="*/ 7141 h 92"/>
                <a:gd name="T38" fmla="*/ 36 w 115"/>
                <a:gd name="T39" fmla="*/ 7134 h 92"/>
                <a:gd name="T40" fmla="*/ 20 w 115"/>
                <a:gd name="T41" fmla="*/ 7125 h 92"/>
                <a:gd name="T42" fmla="*/ 8 w 115"/>
                <a:gd name="T43" fmla="*/ 7112 h 92"/>
                <a:gd name="T44" fmla="*/ 0 w 115"/>
                <a:gd name="T45" fmla="*/ 7097 h 92"/>
                <a:gd name="T46" fmla="*/ 18 w 115"/>
                <a:gd name="T47" fmla="*/ 7094 h 92"/>
                <a:gd name="T48" fmla="*/ 23 w 115"/>
                <a:gd name="T49" fmla="*/ 7098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5" h="92">
                  <a:moveTo>
                    <a:pt x="23" y="46"/>
                  </a:moveTo>
                  <a:lnTo>
                    <a:pt x="32" y="50"/>
                  </a:lnTo>
                  <a:lnTo>
                    <a:pt x="41" y="54"/>
                  </a:lnTo>
                  <a:lnTo>
                    <a:pt x="66" y="58"/>
                  </a:lnTo>
                  <a:lnTo>
                    <a:pt x="88" y="55"/>
                  </a:lnTo>
                  <a:lnTo>
                    <a:pt x="101" y="41"/>
                  </a:lnTo>
                  <a:lnTo>
                    <a:pt x="101" y="36"/>
                  </a:lnTo>
                  <a:lnTo>
                    <a:pt x="101" y="22"/>
                  </a:lnTo>
                  <a:lnTo>
                    <a:pt x="95" y="13"/>
                  </a:lnTo>
                  <a:lnTo>
                    <a:pt x="90" y="5"/>
                  </a:lnTo>
                  <a:lnTo>
                    <a:pt x="97" y="0"/>
                  </a:lnTo>
                  <a:lnTo>
                    <a:pt x="108" y="14"/>
                  </a:lnTo>
                  <a:lnTo>
                    <a:pt x="114" y="32"/>
                  </a:lnTo>
                  <a:lnTo>
                    <a:pt x="115" y="52"/>
                  </a:lnTo>
                  <a:lnTo>
                    <a:pt x="111" y="70"/>
                  </a:lnTo>
                  <a:lnTo>
                    <a:pt x="99" y="84"/>
                  </a:lnTo>
                  <a:lnTo>
                    <a:pt x="81" y="91"/>
                  </a:lnTo>
                  <a:lnTo>
                    <a:pt x="74" y="91"/>
                  </a:lnTo>
                  <a:lnTo>
                    <a:pt x="54" y="89"/>
                  </a:lnTo>
                  <a:lnTo>
                    <a:pt x="36" y="82"/>
                  </a:lnTo>
                  <a:lnTo>
                    <a:pt x="20" y="73"/>
                  </a:lnTo>
                  <a:lnTo>
                    <a:pt x="8" y="60"/>
                  </a:lnTo>
                  <a:lnTo>
                    <a:pt x="0" y="45"/>
                  </a:lnTo>
                  <a:lnTo>
                    <a:pt x="18" y="42"/>
                  </a:lnTo>
                  <a:lnTo>
                    <a:pt x="23"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5" name="Freeform 590">
              <a:extLst>
                <a:ext uri="{FF2B5EF4-FFF2-40B4-BE49-F238E27FC236}">
                  <a16:creationId xmlns:a16="http://schemas.microsoft.com/office/drawing/2014/main" id="{89B4364F-C2DC-49C4-ACF7-306E2D0DEEFF}"/>
                </a:ext>
              </a:extLst>
            </p:cNvPr>
            <p:cNvSpPr>
              <a:spLocks/>
            </p:cNvSpPr>
            <p:nvPr/>
          </p:nvSpPr>
          <p:spPr bwMode="auto">
            <a:xfrm>
              <a:off x="263" y="7044"/>
              <a:ext cx="68" cy="66"/>
            </a:xfrm>
            <a:custGeom>
              <a:avLst/>
              <a:gdLst>
                <a:gd name="T0" fmla="*/ 57 w 68"/>
                <a:gd name="T1" fmla="*/ 7066 h 66"/>
                <a:gd name="T2" fmla="*/ 64 w 68"/>
                <a:gd name="T3" fmla="*/ 7088 h 66"/>
                <a:gd name="T4" fmla="*/ 69 w 68"/>
                <a:gd name="T5" fmla="*/ 7110 h 66"/>
                <a:gd name="T6" fmla="*/ 44 w 68"/>
                <a:gd name="T7" fmla="*/ 7106 h 66"/>
                <a:gd name="T8" fmla="*/ 55 w 68"/>
                <a:gd name="T9" fmla="*/ 7107 h 66"/>
                <a:gd name="T10" fmla="*/ 48 w 68"/>
                <a:gd name="T11" fmla="*/ 7087 h 66"/>
                <a:gd name="T12" fmla="*/ 31 w 68"/>
                <a:gd name="T13" fmla="*/ 7075 h 66"/>
                <a:gd name="T14" fmla="*/ 23 w 68"/>
                <a:gd name="T15" fmla="*/ 7074 h 66"/>
                <a:gd name="T16" fmla="*/ 13 w 68"/>
                <a:gd name="T17" fmla="*/ 7083 h 66"/>
                <a:gd name="T18" fmla="*/ 21 w 68"/>
                <a:gd name="T19" fmla="*/ 7094 h 66"/>
                <a:gd name="T20" fmla="*/ 3 w 68"/>
                <a:gd name="T21" fmla="*/ 7097 h 66"/>
                <a:gd name="T22" fmla="*/ 0 w 68"/>
                <a:gd name="T23" fmla="*/ 7080 h 66"/>
                <a:gd name="T24" fmla="*/ 4 w 68"/>
                <a:gd name="T25" fmla="*/ 7062 h 66"/>
                <a:gd name="T26" fmla="*/ 7 w 68"/>
                <a:gd name="T27" fmla="*/ 7054 h 66"/>
                <a:gd name="T28" fmla="*/ 11 w 68"/>
                <a:gd name="T29" fmla="*/ 7047 h 66"/>
                <a:gd name="T30" fmla="*/ 16 w 68"/>
                <a:gd name="T31" fmla="*/ 7044 h 66"/>
                <a:gd name="T32" fmla="*/ 24 w 68"/>
                <a:gd name="T33" fmla="*/ 7044 h 66"/>
                <a:gd name="T34" fmla="*/ 44 w 68"/>
                <a:gd name="T35" fmla="*/ 7050 h 66"/>
                <a:gd name="T36" fmla="*/ 57 w 68"/>
                <a:gd name="T37" fmla="*/ 7066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66">
                  <a:moveTo>
                    <a:pt x="57" y="22"/>
                  </a:moveTo>
                  <a:lnTo>
                    <a:pt x="64" y="44"/>
                  </a:lnTo>
                  <a:lnTo>
                    <a:pt x="69" y="66"/>
                  </a:lnTo>
                  <a:lnTo>
                    <a:pt x="44" y="62"/>
                  </a:lnTo>
                  <a:lnTo>
                    <a:pt x="55" y="63"/>
                  </a:lnTo>
                  <a:lnTo>
                    <a:pt x="48" y="43"/>
                  </a:lnTo>
                  <a:lnTo>
                    <a:pt x="31" y="31"/>
                  </a:lnTo>
                  <a:lnTo>
                    <a:pt x="23" y="30"/>
                  </a:lnTo>
                  <a:lnTo>
                    <a:pt x="13" y="39"/>
                  </a:lnTo>
                  <a:lnTo>
                    <a:pt x="21" y="50"/>
                  </a:lnTo>
                  <a:lnTo>
                    <a:pt x="3" y="53"/>
                  </a:lnTo>
                  <a:lnTo>
                    <a:pt x="0" y="36"/>
                  </a:lnTo>
                  <a:lnTo>
                    <a:pt x="4" y="18"/>
                  </a:lnTo>
                  <a:lnTo>
                    <a:pt x="7" y="10"/>
                  </a:lnTo>
                  <a:lnTo>
                    <a:pt x="11" y="3"/>
                  </a:lnTo>
                  <a:lnTo>
                    <a:pt x="16" y="0"/>
                  </a:lnTo>
                  <a:lnTo>
                    <a:pt x="24" y="0"/>
                  </a:lnTo>
                  <a:lnTo>
                    <a:pt x="44" y="6"/>
                  </a:lnTo>
                  <a:lnTo>
                    <a:pt x="5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6" name="Freeform 591">
              <a:extLst>
                <a:ext uri="{FF2B5EF4-FFF2-40B4-BE49-F238E27FC236}">
                  <a16:creationId xmlns:a16="http://schemas.microsoft.com/office/drawing/2014/main" id="{FF22C171-5860-42CE-99AE-AEB96D48BF3E}"/>
                </a:ext>
              </a:extLst>
            </p:cNvPr>
            <p:cNvSpPr>
              <a:spLocks/>
            </p:cNvSpPr>
            <p:nvPr/>
          </p:nvSpPr>
          <p:spPr bwMode="auto">
            <a:xfrm>
              <a:off x="263" y="6921"/>
              <a:ext cx="119" cy="115"/>
            </a:xfrm>
            <a:custGeom>
              <a:avLst/>
              <a:gdLst>
                <a:gd name="T0" fmla="*/ 57 w 119"/>
                <a:gd name="T1" fmla="*/ 7034 h 115"/>
                <a:gd name="T2" fmla="*/ 38 w 119"/>
                <a:gd name="T3" fmla="*/ 7028 h 115"/>
                <a:gd name="T4" fmla="*/ 23 w 119"/>
                <a:gd name="T5" fmla="*/ 7018 h 115"/>
                <a:gd name="T6" fmla="*/ 11 w 119"/>
                <a:gd name="T7" fmla="*/ 7004 h 115"/>
                <a:gd name="T8" fmla="*/ 74 w 119"/>
                <a:gd name="T9" fmla="*/ 7005 h 115"/>
                <a:gd name="T10" fmla="*/ 93 w 119"/>
                <a:gd name="T11" fmla="*/ 7000 h 115"/>
                <a:gd name="T12" fmla="*/ 100 w 119"/>
                <a:gd name="T13" fmla="*/ 6989 h 115"/>
                <a:gd name="T14" fmla="*/ 95 w 119"/>
                <a:gd name="T15" fmla="*/ 6976 h 115"/>
                <a:gd name="T16" fmla="*/ 91 w 119"/>
                <a:gd name="T17" fmla="*/ 6973 h 115"/>
                <a:gd name="T18" fmla="*/ 89 w 119"/>
                <a:gd name="T19" fmla="*/ 6971 h 115"/>
                <a:gd name="T20" fmla="*/ 87 w 119"/>
                <a:gd name="T21" fmla="*/ 6969 h 115"/>
                <a:gd name="T22" fmla="*/ 84 w 119"/>
                <a:gd name="T23" fmla="*/ 6968 h 115"/>
                <a:gd name="T24" fmla="*/ 16 w 119"/>
                <a:gd name="T25" fmla="*/ 6956 h 115"/>
                <a:gd name="T26" fmla="*/ 13 w 119"/>
                <a:gd name="T27" fmla="*/ 6974 h 115"/>
                <a:gd name="T28" fmla="*/ 20 w 119"/>
                <a:gd name="T29" fmla="*/ 6987 h 115"/>
                <a:gd name="T30" fmla="*/ 3 w 119"/>
                <a:gd name="T31" fmla="*/ 6987 h 115"/>
                <a:gd name="T32" fmla="*/ 0 w 119"/>
                <a:gd name="T33" fmla="*/ 6968 h 115"/>
                <a:gd name="T34" fmla="*/ 3 w 119"/>
                <a:gd name="T35" fmla="*/ 6947 h 115"/>
                <a:gd name="T36" fmla="*/ 5 w 119"/>
                <a:gd name="T37" fmla="*/ 6938 h 115"/>
                <a:gd name="T38" fmla="*/ 3 w 119"/>
                <a:gd name="T39" fmla="*/ 6933 h 115"/>
                <a:gd name="T40" fmla="*/ 0 w 119"/>
                <a:gd name="T41" fmla="*/ 6929 h 115"/>
                <a:gd name="T42" fmla="*/ 1 w 119"/>
                <a:gd name="T43" fmla="*/ 6921 h 115"/>
                <a:gd name="T44" fmla="*/ 106 w 119"/>
                <a:gd name="T45" fmla="*/ 6939 h 115"/>
                <a:gd name="T46" fmla="*/ 110 w 119"/>
                <a:gd name="T47" fmla="*/ 6926 h 115"/>
                <a:gd name="T48" fmla="*/ 117 w 119"/>
                <a:gd name="T49" fmla="*/ 6927 h 115"/>
                <a:gd name="T50" fmla="*/ 117 w 119"/>
                <a:gd name="T51" fmla="*/ 6969 h 115"/>
                <a:gd name="T52" fmla="*/ 100 w 119"/>
                <a:gd name="T53" fmla="*/ 6969 h 115"/>
                <a:gd name="T54" fmla="*/ 109 w 119"/>
                <a:gd name="T55" fmla="*/ 6978 h 115"/>
                <a:gd name="T56" fmla="*/ 120 w 119"/>
                <a:gd name="T57" fmla="*/ 6987 h 115"/>
                <a:gd name="T58" fmla="*/ 120 w 119"/>
                <a:gd name="T59" fmla="*/ 7004 h 115"/>
                <a:gd name="T60" fmla="*/ 113 w 119"/>
                <a:gd name="T61" fmla="*/ 7024 h 115"/>
                <a:gd name="T62" fmla="*/ 94 w 119"/>
                <a:gd name="T63" fmla="*/ 7034 h 115"/>
                <a:gd name="T64" fmla="*/ 78 w 119"/>
                <a:gd name="T65" fmla="*/ 7036 h 115"/>
                <a:gd name="T66" fmla="*/ 57 w 119"/>
                <a:gd name="T67" fmla="*/ 7034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9" h="115">
                  <a:moveTo>
                    <a:pt x="57" y="113"/>
                  </a:moveTo>
                  <a:lnTo>
                    <a:pt x="38" y="107"/>
                  </a:lnTo>
                  <a:lnTo>
                    <a:pt x="23" y="97"/>
                  </a:lnTo>
                  <a:lnTo>
                    <a:pt x="11" y="83"/>
                  </a:lnTo>
                  <a:lnTo>
                    <a:pt x="74" y="84"/>
                  </a:lnTo>
                  <a:lnTo>
                    <a:pt x="93" y="79"/>
                  </a:lnTo>
                  <a:lnTo>
                    <a:pt x="100" y="68"/>
                  </a:lnTo>
                  <a:lnTo>
                    <a:pt x="95" y="55"/>
                  </a:lnTo>
                  <a:lnTo>
                    <a:pt x="91" y="52"/>
                  </a:lnTo>
                  <a:lnTo>
                    <a:pt x="89" y="50"/>
                  </a:lnTo>
                  <a:lnTo>
                    <a:pt x="87" y="48"/>
                  </a:lnTo>
                  <a:lnTo>
                    <a:pt x="84" y="47"/>
                  </a:lnTo>
                  <a:lnTo>
                    <a:pt x="16" y="35"/>
                  </a:lnTo>
                  <a:lnTo>
                    <a:pt x="13" y="53"/>
                  </a:lnTo>
                  <a:lnTo>
                    <a:pt x="20" y="66"/>
                  </a:lnTo>
                  <a:lnTo>
                    <a:pt x="3" y="66"/>
                  </a:lnTo>
                  <a:lnTo>
                    <a:pt x="0" y="47"/>
                  </a:lnTo>
                  <a:lnTo>
                    <a:pt x="3" y="26"/>
                  </a:lnTo>
                  <a:lnTo>
                    <a:pt x="5" y="17"/>
                  </a:lnTo>
                  <a:lnTo>
                    <a:pt x="3" y="12"/>
                  </a:lnTo>
                  <a:lnTo>
                    <a:pt x="0" y="8"/>
                  </a:lnTo>
                  <a:lnTo>
                    <a:pt x="1" y="0"/>
                  </a:lnTo>
                  <a:lnTo>
                    <a:pt x="106" y="18"/>
                  </a:lnTo>
                  <a:lnTo>
                    <a:pt x="110" y="5"/>
                  </a:lnTo>
                  <a:lnTo>
                    <a:pt x="117" y="6"/>
                  </a:lnTo>
                  <a:lnTo>
                    <a:pt x="117" y="48"/>
                  </a:lnTo>
                  <a:lnTo>
                    <a:pt x="100" y="48"/>
                  </a:lnTo>
                  <a:lnTo>
                    <a:pt x="109" y="57"/>
                  </a:lnTo>
                  <a:lnTo>
                    <a:pt x="120" y="66"/>
                  </a:lnTo>
                  <a:lnTo>
                    <a:pt x="120" y="83"/>
                  </a:lnTo>
                  <a:lnTo>
                    <a:pt x="113" y="103"/>
                  </a:lnTo>
                  <a:lnTo>
                    <a:pt x="94" y="113"/>
                  </a:lnTo>
                  <a:lnTo>
                    <a:pt x="78" y="115"/>
                  </a:lnTo>
                  <a:lnTo>
                    <a:pt x="57"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7" name="Freeform 592">
              <a:extLst>
                <a:ext uri="{FF2B5EF4-FFF2-40B4-BE49-F238E27FC236}">
                  <a16:creationId xmlns:a16="http://schemas.microsoft.com/office/drawing/2014/main" id="{C3D7337D-2A1D-4627-A1B2-BE3CFB5862EC}"/>
                </a:ext>
              </a:extLst>
            </p:cNvPr>
            <p:cNvSpPr>
              <a:spLocks/>
            </p:cNvSpPr>
            <p:nvPr/>
          </p:nvSpPr>
          <p:spPr bwMode="auto">
            <a:xfrm>
              <a:off x="266" y="6987"/>
              <a:ext cx="71" cy="18"/>
            </a:xfrm>
            <a:custGeom>
              <a:avLst/>
              <a:gdLst>
                <a:gd name="T0" fmla="*/ 17 w 71"/>
                <a:gd name="T1" fmla="*/ 6987 h 18"/>
                <a:gd name="T2" fmla="*/ 31 w 71"/>
                <a:gd name="T3" fmla="*/ 6996 h 18"/>
                <a:gd name="T4" fmla="*/ 50 w 71"/>
                <a:gd name="T5" fmla="*/ 7002 h 18"/>
                <a:gd name="T6" fmla="*/ 69 w 71"/>
                <a:gd name="T7" fmla="*/ 7004 h 18"/>
                <a:gd name="T8" fmla="*/ 71 w 71"/>
                <a:gd name="T9" fmla="*/ 7005 h 18"/>
                <a:gd name="T10" fmla="*/ 8 w 71"/>
                <a:gd name="T11" fmla="*/ 7004 h 18"/>
                <a:gd name="T12" fmla="*/ 0 w 71"/>
                <a:gd name="T13" fmla="*/ 6987 h 18"/>
                <a:gd name="T14" fmla="*/ 17 w 71"/>
                <a:gd name="T15" fmla="*/ 698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18">
                  <a:moveTo>
                    <a:pt x="17" y="0"/>
                  </a:moveTo>
                  <a:lnTo>
                    <a:pt x="31" y="9"/>
                  </a:lnTo>
                  <a:lnTo>
                    <a:pt x="50" y="15"/>
                  </a:lnTo>
                  <a:lnTo>
                    <a:pt x="69" y="17"/>
                  </a:lnTo>
                  <a:lnTo>
                    <a:pt x="71" y="18"/>
                  </a:lnTo>
                  <a:lnTo>
                    <a:pt x="8" y="17"/>
                  </a:lnTo>
                  <a:lnTo>
                    <a:pt x="0"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8" name="Freeform 593">
              <a:extLst>
                <a:ext uri="{FF2B5EF4-FFF2-40B4-BE49-F238E27FC236}">
                  <a16:creationId xmlns:a16="http://schemas.microsoft.com/office/drawing/2014/main" id="{0D5A4DA0-85BA-4190-AB3A-06FC9987391F}"/>
                </a:ext>
              </a:extLst>
            </p:cNvPr>
            <p:cNvSpPr>
              <a:spLocks/>
            </p:cNvSpPr>
            <p:nvPr/>
          </p:nvSpPr>
          <p:spPr bwMode="auto">
            <a:xfrm>
              <a:off x="240" y="6840"/>
              <a:ext cx="142" cy="68"/>
            </a:xfrm>
            <a:custGeom>
              <a:avLst/>
              <a:gdLst>
                <a:gd name="T0" fmla="*/ 26 w 142"/>
                <a:gd name="T1" fmla="*/ 6859 h 68"/>
                <a:gd name="T2" fmla="*/ 26 w 142"/>
                <a:gd name="T3" fmla="*/ 6840 h 68"/>
                <a:gd name="T4" fmla="*/ 38 w 142"/>
                <a:gd name="T5" fmla="*/ 6842 h 68"/>
                <a:gd name="T6" fmla="*/ 38 w 142"/>
                <a:gd name="T7" fmla="*/ 6861 h 68"/>
                <a:gd name="T8" fmla="*/ 101 w 142"/>
                <a:gd name="T9" fmla="*/ 6872 h 68"/>
                <a:gd name="T10" fmla="*/ 112 w 142"/>
                <a:gd name="T11" fmla="*/ 6875 h 68"/>
                <a:gd name="T12" fmla="*/ 127 w 142"/>
                <a:gd name="T13" fmla="*/ 6876 h 68"/>
                <a:gd name="T14" fmla="*/ 127 w 142"/>
                <a:gd name="T15" fmla="*/ 6863 h 68"/>
                <a:gd name="T16" fmla="*/ 127 w 142"/>
                <a:gd name="T17" fmla="*/ 6858 h 68"/>
                <a:gd name="T18" fmla="*/ 125 w 142"/>
                <a:gd name="T19" fmla="*/ 6854 h 68"/>
                <a:gd name="T20" fmla="*/ 124 w 142"/>
                <a:gd name="T21" fmla="*/ 6849 h 68"/>
                <a:gd name="T22" fmla="*/ 132 w 142"/>
                <a:gd name="T23" fmla="*/ 6846 h 68"/>
                <a:gd name="T24" fmla="*/ 140 w 142"/>
                <a:gd name="T25" fmla="*/ 6862 h 68"/>
                <a:gd name="T26" fmla="*/ 142 w 142"/>
                <a:gd name="T27" fmla="*/ 6881 h 68"/>
                <a:gd name="T28" fmla="*/ 136 w 142"/>
                <a:gd name="T29" fmla="*/ 6897 h 68"/>
                <a:gd name="T30" fmla="*/ 122 w 142"/>
                <a:gd name="T31" fmla="*/ 6906 h 68"/>
                <a:gd name="T32" fmla="*/ 110 w 142"/>
                <a:gd name="T33" fmla="*/ 6906 h 68"/>
                <a:gd name="T34" fmla="*/ 38 w 142"/>
                <a:gd name="T35" fmla="*/ 6893 h 68"/>
                <a:gd name="T36" fmla="*/ 38 w 142"/>
                <a:gd name="T37" fmla="*/ 6907 h 68"/>
                <a:gd name="T38" fmla="*/ 31 w 142"/>
                <a:gd name="T39" fmla="*/ 6906 h 68"/>
                <a:gd name="T40" fmla="*/ 26 w 142"/>
                <a:gd name="T41" fmla="*/ 6889 h 68"/>
                <a:gd name="T42" fmla="*/ 0 w 142"/>
                <a:gd name="T43" fmla="*/ 6872 h 68"/>
                <a:gd name="T44" fmla="*/ 0 w 142"/>
                <a:gd name="T45" fmla="*/ 6854 h 68"/>
                <a:gd name="T46" fmla="*/ 26 w 142"/>
                <a:gd name="T47" fmla="*/ 6859 h 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2" h="68">
                  <a:moveTo>
                    <a:pt x="26" y="19"/>
                  </a:moveTo>
                  <a:lnTo>
                    <a:pt x="26" y="0"/>
                  </a:lnTo>
                  <a:lnTo>
                    <a:pt x="38" y="2"/>
                  </a:lnTo>
                  <a:lnTo>
                    <a:pt x="38" y="21"/>
                  </a:lnTo>
                  <a:lnTo>
                    <a:pt x="101" y="32"/>
                  </a:lnTo>
                  <a:lnTo>
                    <a:pt x="112" y="35"/>
                  </a:lnTo>
                  <a:lnTo>
                    <a:pt x="127" y="36"/>
                  </a:lnTo>
                  <a:lnTo>
                    <a:pt x="127" y="23"/>
                  </a:lnTo>
                  <a:lnTo>
                    <a:pt x="127" y="18"/>
                  </a:lnTo>
                  <a:lnTo>
                    <a:pt x="125" y="14"/>
                  </a:lnTo>
                  <a:lnTo>
                    <a:pt x="124" y="9"/>
                  </a:lnTo>
                  <a:lnTo>
                    <a:pt x="132" y="6"/>
                  </a:lnTo>
                  <a:lnTo>
                    <a:pt x="140" y="22"/>
                  </a:lnTo>
                  <a:lnTo>
                    <a:pt x="142" y="41"/>
                  </a:lnTo>
                  <a:lnTo>
                    <a:pt x="136" y="57"/>
                  </a:lnTo>
                  <a:lnTo>
                    <a:pt x="122" y="66"/>
                  </a:lnTo>
                  <a:lnTo>
                    <a:pt x="110" y="66"/>
                  </a:lnTo>
                  <a:lnTo>
                    <a:pt x="38" y="53"/>
                  </a:lnTo>
                  <a:lnTo>
                    <a:pt x="38" y="67"/>
                  </a:lnTo>
                  <a:lnTo>
                    <a:pt x="31" y="66"/>
                  </a:lnTo>
                  <a:lnTo>
                    <a:pt x="26" y="49"/>
                  </a:lnTo>
                  <a:lnTo>
                    <a:pt x="0" y="32"/>
                  </a:lnTo>
                  <a:lnTo>
                    <a:pt x="0" y="14"/>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69" name="Freeform 594">
              <a:extLst>
                <a:ext uri="{FF2B5EF4-FFF2-40B4-BE49-F238E27FC236}">
                  <a16:creationId xmlns:a16="http://schemas.microsoft.com/office/drawing/2014/main" id="{93E4910B-00F3-472B-986D-B54A0DC0BF1A}"/>
                </a:ext>
              </a:extLst>
            </p:cNvPr>
            <p:cNvSpPr>
              <a:spLocks/>
            </p:cNvSpPr>
            <p:nvPr/>
          </p:nvSpPr>
          <p:spPr bwMode="auto">
            <a:xfrm>
              <a:off x="263" y="6664"/>
              <a:ext cx="116" cy="177"/>
            </a:xfrm>
            <a:custGeom>
              <a:avLst/>
              <a:gdLst>
                <a:gd name="T0" fmla="*/ 60 w 116"/>
                <a:gd name="T1" fmla="*/ 6799 h 177"/>
                <a:gd name="T2" fmla="*/ 81 w 116"/>
                <a:gd name="T3" fmla="*/ 6802 h 177"/>
                <a:gd name="T4" fmla="*/ 102 w 116"/>
                <a:gd name="T5" fmla="*/ 6805 h 177"/>
                <a:gd name="T6" fmla="*/ 117 w 116"/>
                <a:gd name="T7" fmla="*/ 6809 h 177"/>
                <a:gd name="T8" fmla="*/ 117 w 116"/>
                <a:gd name="T9" fmla="*/ 6841 h 177"/>
                <a:gd name="T10" fmla="*/ 14 w 116"/>
                <a:gd name="T11" fmla="*/ 6823 h 177"/>
                <a:gd name="T12" fmla="*/ 11 w 116"/>
                <a:gd name="T13" fmla="*/ 6834 h 177"/>
                <a:gd name="T14" fmla="*/ 3 w 116"/>
                <a:gd name="T15" fmla="*/ 6832 h 177"/>
                <a:gd name="T16" fmla="*/ 3 w 116"/>
                <a:gd name="T17" fmla="*/ 6793 h 177"/>
                <a:gd name="T18" fmla="*/ 23 w 116"/>
                <a:gd name="T19" fmla="*/ 6793 h 177"/>
                <a:gd name="T20" fmla="*/ 11 w 116"/>
                <a:gd name="T21" fmla="*/ 6782 h 177"/>
                <a:gd name="T22" fmla="*/ 3 w 116"/>
                <a:gd name="T23" fmla="*/ 6766 h 177"/>
                <a:gd name="T24" fmla="*/ 0 w 116"/>
                <a:gd name="T25" fmla="*/ 6749 h 177"/>
                <a:gd name="T26" fmla="*/ 7 w 116"/>
                <a:gd name="T27" fmla="*/ 6735 h 177"/>
                <a:gd name="T28" fmla="*/ 24 w 116"/>
                <a:gd name="T29" fmla="*/ 6729 h 177"/>
                <a:gd name="T30" fmla="*/ 10 w 116"/>
                <a:gd name="T31" fmla="*/ 6719 h 177"/>
                <a:gd name="T32" fmla="*/ 2 w 116"/>
                <a:gd name="T33" fmla="*/ 6704 h 177"/>
                <a:gd name="T34" fmla="*/ 1 w 116"/>
                <a:gd name="T35" fmla="*/ 6688 h 177"/>
                <a:gd name="T36" fmla="*/ 8 w 116"/>
                <a:gd name="T37" fmla="*/ 6675 h 177"/>
                <a:gd name="T38" fmla="*/ 23 w 116"/>
                <a:gd name="T39" fmla="*/ 6667 h 177"/>
                <a:gd name="T40" fmla="*/ 42 w 116"/>
                <a:gd name="T41" fmla="*/ 6667 h 177"/>
                <a:gd name="T42" fmla="*/ 106 w 116"/>
                <a:gd name="T43" fmla="*/ 6679 h 177"/>
                <a:gd name="T44" fmla="*/ 109 w 116"/>
                <a:gd name="T45" fmla="*/ 6664 h 177"/>
                <a:gd name="T46" fmla="*/ 117 w 116"/>
                <a:gd name="T47" fmla="*/ 6666 h 177"/>
                <a:gd name="T48" fmla="*/ 117 w 116"/>
                <a:gd name="T49" fmla="*/ 6713 h 177"/>
                <a:gd name="T50" fmla="*/ 29 w 116"/>
                <a:gd name="T51" fmla="*/ 6698 h 177"/>
                <a:gd name="T52" fmla="*/ 18 w 116"/>
                <a:gd name="T53" fmla="*/ 6706 h 177"/>
                <a:gd name="T54" fmla="*/ 25 w 116"/>
                <a:gd name="T55" fmla="*/ 6720 h 177"/>
                <a:gd name="T56" fmla="*/ 43 w 116"/>
                <a:gd name="T57" fmla="*/ 6730 h 177"/>
                <a:gd name="T58" fmla="*/ 62 w 116"/>
                <a:gd name="T59" fmla="*/ 6735 h 177"/>
                <a:gd name="T60" fmla="*/ 83 w 116"/>
                <a:gd name="T61" fmla="*/ 6738 h 177"/>
                <a:gd name="T62" fmla="*/ 103 w 116"/>
                <a:gd name="T63" fmla="*/ 6742 h 177"/>
                <a:gd name="T64" fmla="*/ 117 w 116"/>
                <a:gd name="T65" fmla="*/ 6744 h 177"/>
                <a:gd name="T66" fmla="*/ 117 w 116"/>
                <a:gd name="T67" fmla="*/ 6777 h 177"/>
                <a:gd name="T68" fmla="*/ 29 w 116"/>
                <a:gd name="T69" fmla="*/ 6762 h 177"/>
                <a:gd name="T70" fmla="*/ 13 w 116"/>
                <a:gd name="T71" fmla="*/ 6761 h 177"/>
                <a:gd name="T72" fmla="*/ 17 w 116"/>
                <a:gd name="T73" fmla="*/ 6780 h 177"/>
                <a:gd name="T74" fmla="*/ 26 w 116"/>
                <a:gd name="T75" fmla="*/ 6785 h 177"/>
                <a:gd name="T76" fmla="*/ 41 w 116"/>
                <a:gd name="T77" fmla="*/ 6794 h 177"/>
                <a:gd name="T78" fmla="*/ 60 w 116"/>
                <a:gd name="T79" fmla="*/ 6799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6" h="177">
                  <a:moveTo>
                    <a:pt x="60" y="135"/>
                  </a:moveTo>
                  <a:lnTo>
                    <a:pt x="81" y="138"/>
                  </a:lnTo>
                  <a:lnTo>
                    <a:pt x="102" y="141"/>
                  </a:lnTo>
                  <a:lnTo>
                    <a:pt x="117" y="145"/>
                  </a:lnTo>
                  <a:lnTo>
                    <a:pt x="117" y="177"/>
                  </a:lnTo>
                  <a:lnTo>
                    <a:pt x="14" y="159"/>
                  </a:lnTo>
                  <a:lnTo>
                    <a:pt x="11" y="170"/>
                  </a:lnTo>
                  <a:lnTo>
                    <a:pt x="3" y="168"/>
                  </a:lnTo>
                  <a:lnTo>
                    <a:pt x="3" y="129"/>
                  </a:lnTo>
                  <a:lnTo>
                    <a:pt x="23" y="129"/>
                  </a:lnTo>
                  <a:lnTo>
                    <a:pt x="11" y="118"/>
                  </a:lnTo>
                  <a:lnTo>
                    <a:pt x="3" y="102"/>
                  </a:lnTo>
                  <a:lnTo>
                    <a:pt x="0" y="85"/>
                  </a:lnTo>
                  <a:lnTo>
                    <a:pt x="7" y="71"/>
                  </a:lnTo>
                  <a:lnTo>
                    <a:pt x="24" y="65"/>
                  </a:lnTo>
                  <a:lnTo>
                    <a:pt x="10" y="55"/>
                  </a:lnTo>
                  <a:lnTo>
                    <a:pt x="2" y="40"/>
                  </a:lnTo>
                  <a:lnTo>
                    <a:pt x="1" y="24"/>
                  </a:lnTo>
                  <a:lnTo>
                    <a:pt x="8" y="11"/>
                  </a:lnTo>
                  <a:lnTo>
                    <a:pt x="23" y="3"/>
                  </a:lnTo>
                  <a:lnTo>
                    <a:pt x="42" y="3"/>
                  </a:lnTo>
                  <a:lnTo>
                    <a:pt x="106" y="15"/>
                  </a:lnTo>
                  <a:lnTo>
                    <a:pt x="109" y="0"/>
                  </a:lnTo>
                  <a:lnTo>
                    <a:pt x="117" y="2"/>
                  </a:lnTo>
                  <a:lnTo>
                    <a:pt x="117" y="49"/>
                  </a:lnTo>
                  <a:lnTo>
                    <a:pt x="29" y="34"/>
                  </a:lnTo>
                  <a:lnTo>
                    <a:pt x="18" y="42"/>
                  </a:lnTo>
                  <a:lnTo>
                    <a:pt x="25" y="56"/>
                  </a:lnTo>
                  <a:lnTo>
                    <a:pt x="43" y="66"/>
                  </a:lnTo>
                  <a:lnTo>
                    <a:pt x="62" y="71"/>
                  </a:lnTo>
                  <a:lnTo>
                    <a:pt x="83" y="74"/>
                  </a:lnTo>
                  <a:lnTo>
                    <a:pt x="103" y="78"/>
                  </a:lnTo>
                  <a:lnTo>
                    <a:pt x="117" y="80"/>
                  </a:lnTo>
                  <a:lnTo>
                    <a:pt x="117" y="113"/>
                  </a:lnTo>
                  <a:lnTo>
                    <a:pt x="29" y="98"/>
                  </a:lnTo>
                  <a:lnTo>
                    <a:pt x="13" y="97"/>
                  </a:lnTo>
                  <a:lnTo>
                    <a:pt x="17" y="116"/>
                  </a:lnTo>
                  <a:lnTo>
                    <a:pt x="26" y="121"/>
                  </a:lnTo>
                  <a:lnTo>
                    <a:pt x="41" y="130"/>
                  </a:lnTo>
                  <a:lnTo>
                    <a:pt x="60"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0" name="Freeform 595">
              <a:extLst>
                <a:ext uri="{FF2B5EF4-FFF2-40B4-BE49-F238E27FC236}">
                  <a16:creationId xmlns:a16="http://schemas.microsoft.com/office/drawing/2014/main" id="{1CD7A1E8-0399-4D76-B79A-AC79F0169AED}"/>
                </a:ext>
              </a:extLst>
            </p:cNvPr>
            <p:cNvSpPr>
              <a:spLocks/>
            </p:cNvSpPr>
            <p:nvPr/>
          </p:nvSpPr>
          <p:spPr bwMode="auto">
            <a:xfrm>
              <a:off x="266" y="6555"/>
              <a:ext cx="115" cy="92"/>
            </a:xfrm>
            <a:custGeom>
              <a:avLst/>
              <a:gdLst>
                <a:gd name="T0" fmla="*/ 23 w 115"/>
                <a:gd name="T1" fmla="*/ 6601 h 92"/>
                <a:gd name="T2" fmla="*/ 32 w 115"/>
                <a:gd name="T3" fmla="*/ 6606 h 92"/>
                <a:gd name="T4" fmla="*/ 41 w 115"/>
                <a:gd name="T5" fmla="*/ 6610 h 92"/>
                <a:gd name="T6" fmla="*/ 66 w 115"/>
                <a:gd name="T7" fmla="*/ 6613 h 92"/>
                <a:gd name="T8" fmla="*/ 88 w 115"/>
                <a:gd name="T9" fmla="*/ 6611 h 92"/>
                <a:gd name="T10" fmla="*/ 101 w 115"/>
                <a:gd name="T11" fmla="*/ 6597 h 92"/>
                <a:gd name="T12" fmla="*/ 101 w 115"/>
                <a:gd name="T13" fmla="*/ 6592 h 92"/>
                <a:gd name="T14" fmla="*/ 101 w 115"/>
                <a:gd name="T15" fmla="*/ 6578 h 92"/>
                <a:gd name="T16" fmla="*/ 95 w 115"/>
                <a:gd name="T17" fmla="*/ 6569 h 92"/>
                <a:gd name="T18" fmla="*/ 90 w 115"/>
                <a:gd name="T19" fmla="*/ 6561 h 92"/>
                <a:gd name="T20" fmla="*/ 97 w 115"/>
                <a:gd name="T21" fmla="*/ 6555 h 92"/>
                <a:gd name="T22" fmla="*/ 108 w 115"/>
                <a:gd name="T23" fmla="*/ 6569 h 92"/>
                <a:gd name="T24" fmla="*/ 114 w 115"/>
                <a:gd name="T25" fmla="*/ 6588 h 92"/>
                <a:gd name="T26" fmla="*/ 115 w 115"/>
                <a:gd name="T27" fmla="*/ 6607 h 92"/>
                <a:gd name="T28" fmla="*/ 111 w 115"/>
                <a:gd name="T29" fmla="*/ 6626 h 92"/>
                <a:gd name="T30" fmla="*/ 99 w 115"/>
                <a:gd name="T31" fmla="*/ 6640 h 92"/>
                <a:gd name="T32" fmla="*/ 81 w 115"/>
                <a:gd name="T33" fmla="*/ 6647 h 92"/>
                <a:gd name="T34" fmla="*/ 74 w 115"/>
                <a:gd name="T35" fmla="*/ 6647 h 92"/>
                <a:gd name="T36" fmla="*/ 54 w 115"/>
                <a:gd name="T37" fmla="*/ 6644 h 92"/>
                <a:gd name="T38" fmla="*/ 36 w 115"/>
                <a:gd name="T39" fmla="*/ 6638 h 92"/>
                <a:gd name="T40" fmla="*/ 20 w 115"/>
                <a:gd name="T41" fmla="*/ 6628 h 92"/>
                <a:gd name="T42" fmla="*/ 8 w 115"/>
                <a:gd name="T43" fmla="*/ 6616 h 92"/>
                <a:gd name="T44" fmla="*/ 0 w 115"/>
                <a:gd name="T45" fmla="*/ 6601 h 92"/>
                <a:gd name="T46" fmla="*/ 18 w 115"/>
                <a:gd name="T47" fmla="*/ 6598 h 92"/>
                <a:gd name="T48" fmla="*/ 23 w 115"/>
                <a:gd name="T49" fmla="*/ 6601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5" h="92">
                  <a:moveTo>
                    <a:pt x="23" y="46"/>
                  </a:moveTo>
                  <a:lnTo>
                    <a:pt x="32" y="51"/>
                  </a:lnTo>
                  <a:lnTo>
                    <a:pt x="41" y="55"/>
                  </a:lnTo>
                  <a:lnTo>
                    <a:pt x="66" y="58"/>
                  </a:lnTo>
                  <a:lnTo>
                    <a:pt x="88" y="56"/>
                  </a:lnTo>
                  <a:lnTo>
                    <a:pt x="101" y="42"/>
                  </a:lnTo>
                  <a:lnTo>
                    <a:pt x="101" y="37"/>
                  </a:lnTo>
                  <a:lnTo>
                    <a:pt x="101" y="23"/>
                  </a:lnTo>
                  <a:lnTo>
                    <a:pt x="95" y="14"/>
                  </a:lnTo>
                  <a:lnTo>
                    <a:pt x="90" y="6"/>
                  </a:lnTo>
                  <a:lnTo>
                    <a:pt x="97" y="0"/>
                  </a:lnTo>
                  <a:lnTo>
                    <a:pt x="108" y="14"/>
                  </a:lnTo>
                  <a:lnTo>
                    <a:pt x="114" y="33"/>
                  </a:lnTo>
                  <a:lnTo>
                    <a:pt x="115" y="52"/>
                  </a:lnTo>
                  <a:lnTo>
                    <a:pt x="111" y="71"/>
                  </a:lnTo>
                  <a:lnTo>
                    <a:pt x="99" y="85"/>
                  </a:lnTo>
                  <a:lnTo>
                    <a:pt x="81" y="92"/>
                  </a:lnTo>
                  <a:lnTo>
                    <a:pt x="74" y="92"/>
                  </a:lnTo>
                  <a:lnTo>
                    <a:pt x="54" y="89"/>
                  </a:lnTo>
                  <a:lnTo>
                    <a:pt x="36" y="83"/>
                  </a:lnTo>
                  <a:lnTo>
                    <a:pt x="20" y="73"/>
                  </a:lnTo>
                  <a:lnTo>
                    <a:pt x="8" y="61"/>
                  </a:lnTo>
                  <a:lnTo>
                    <a:pt x="0" y="46"/>
                  </a:lnTo>
                  <a:lnTo>
                    <a:pt x="18" y="43"/>
                  </a:lnTo>
                  <a:lnTo>
                    <a:pt x="23"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1" name="Freeform 596">
              <a:extLst>
                <a:ext uri="{FF2B5EF4-FFF2-40B4-BE49-F238E27FC236}">
                  <a16:creationId xmlns:a16="http://schemas.microsoft.com/office/drawing/2014/main" id="{A023F20D-F067-4E41-84C2-3D94E612B452}"/>
                </a:ext>
              </a:extLst>
            </p:cNvPr>
            <p:cNvSpPr>
              <a:spLocks/>
            </p:cNvSpPr>
            <p:nvPr/>
          </p:nvSpPr>
          <p:spPr bwMode="auto">
            <a:xfrm>
              <a:off x="263" y="6548"/>
              <a:ext cx="68" cy="66"/>
            </a:xfrm>
            <a:custGeom>
              <a:avLst/>
              <a:gdLst>
                <a:gd name="T0" fmla="*/ 57 w 68"/>
                <a:gd name="T1" fmla="*/ 6570 h 66"/>
                <a:gd name="T2" fmla="*/ 64 w 68"/>
                <a:gd name="T3" fmla="*/ 6591 h 66"/>
                <a:gd name="T4" fmla="*/ 69 w 68"/>
                <a:gd name="T5" fmla="*/ 6613 h 66"/>
                <a:gd name="T6" fmla="*/ 44 w 68"/>
                <a:gd name="T7" fmla="*/ 6610 h 66"/>
                <a:gd name="T8" fmla="*/ 55 w 68"/>
                <a:gd name="T9" fmla="*/ 6611 h 66"/>
                <a:gd name="T10" fmla="*/ 48 w 68"/>
                <a:gd name="T11" fmla="*/ 6590 h 66"/>
                <a:gd name="T12" fmla="*/ 31 w 68"/>
                <a:gd name="T13" fmla="*/ 6579 h 66"/>
                <a:gd name="T14" fmla="*/ 23 w 68"/>
                <a:gd name="T15" fmla="*/ 6577 h 66"/>
                <a:gd name="T16" fmla="*/ 13 w 68"/>
                <a:gd name="T17" fmla="*/ 6586 h 66"/>
                <a:gd name="T18" fmla="*/ 21 w 68"/>
                <a:gd name="T19" fmla="*/ 6598 h 66"/>
                <a:gd name="T20" fmla="*/ 3 w 68"/>
                <a:gd name="T21" fmla="*/ 6601 h 66"/>
                <a:gd name="T22" fmla="*/ 0 w 68"/>
                <a:gd name="T23" fmla="*/ 6584 h 66"/>
                <a:gd name="T24" fmla="*/ 4 w 68"/>
                <a:gd name="T25" fmla="*/ 6565 h 66"/>
                <a:gd name="T26" fmla="*/ 7 w 68"/>
                <a:gd name="T27" fmla="*/ 6557 h 66"/>
                <a:gd name="T28" fmla="*/ 11 w 68"/>
                <a:gd name="T29" fmla="*/ 6551 h 66"/>
                <a:gd name="T30" fmla="*/ 16 w 68"/>
                <a:gd name="T31" fmla="*/ 6548 h 66"/>
                <a:gd name="T32" fmla="*/ 24 w 68"/>
                <a:gd name="T33" fmla="*/ 6548 h 66"/>
                <a:gd name="T34" fmla="*/ 44 w 68"/>
                <a:gd name="T35" fmla="*/ 6554 h 66"/>
                <a:gd name="T36" fmla="*/ 57 w 68"/>
                <a:gd name="T37" fmla="*/ 657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66">
                  <a:moveTo>
                    <a:pt x="57" y="22"/>
                  </a:moveTo>
                  <a:lnTo>
                    <a:pt x="64" y="43"/>
                  </a:lnTo>
                  <a:lnTo>
                    <a:pt x="69" y="65"/>
                  </a:lnTo>
                  <a:lnTo>
                    <a:pt x="44" y="62"/>
                  </a:lnTo>
                  <a:lnTo>
                    <a:pt x="55" y="63"/>
                  </a:lnTo>
                  <a:lnTo>
                    <a:pt x="48" y="42"/>
                  </a:lnTo>
                  <a:lnTo>
                    <a:pt x="31" y="31"/>
                  </a:lnTo>
                  <a:lnTo>
                    <a:pt x="23" y="29"/>
                  </a:lnTo>
                  <a:lnTo>
                    <a:pt x="13" y="38"/>
                  </a:lnTo>
                  <a:lnTo>
                    <a:pt x="21" y="50"/>
                  </a:lnTo>
                  <a:lnTo>
                    <a:pt x="3" y="53"/>
                  </a:lnTo>
                  <a:lnTo>
                    <a:pt x="0" y="36"/>
                  </a:lnTo>
                  <a:lnTo>
                    <a:pt x="4" y="17"/>
                  </a:lnTo>
                  <a:lnTo>
                    <a:pt x="7" y="9"/>
                  </a:lnTo>
                  <a:lnTo>
                    <a:pt x="11" y="3"/>
                  </a:lnTo>
                  <a:lnTo>
                    <a:pt x="16" y="0"/>
                  </a:lnTo>
                  <a:lnTo>
                    <a:pt x="24" y="0"/>
                  </a:lnTo>
                  <a:lnTo>
                    <a:pt x="44" y="6"/>
                  </a:lnTo>
                  <a:lnTo>
                    <a:pt x="57"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2" name="Freeform 597">
              <a:extLst>
                <a:ext uri="{FF2B5EF4-FFF2-40B4-BE49-F238E27FC236}">
                  <a16:creationId xmlns:a16="http://schemas.microsoft.com/office/drawing/2014/main" id="{0C56C16D-D079-48F2-8AFD-0A6B2F426918}"/>
                </a:ext>
              </a:extLst>
            </p:cNvPr>
            <p:cNvSpPr>
              <a:spLocks/>
            </p:cNvSpPr>
            <p:nvPr/>
          </p:nvSpPr>
          <p:spPr bwMode="auto">
            <a:xfrm>
              <a:off x="263" y="6416"/>
              <a:ext cx="117" cy="122"/>
            </a:xfrm>
            <a:custGeom>
              <a:avLst/>
              <a:gdLst>
                <a:gd name="T0" fmla="*/ 3 w 117"/>
                <a:gd name="T1" fmla="*/ 6529 h 122"/>
                <a:gd name="T2" fmla="*/ 3 w 117"/>
                <a:gd name="T3" fmla="*/ 6488 h 122"/>
                <a:gd name="T4" fmla="*/ 24 w 117"/>
                <a:gd name="T5" fmla="*/ 6490 h 122"/>
                <a:gd name="T6" fmla="*/ 10 w 117"/>
                <a:gd name="T7" fmla="*/ 6476 h 122"/>
                <a:gd name="T8" fmla="*/ 1 w 117"/>
                <a:gd name="T9" fmla="*/ 6458 h 122"/>
                <a:gd name="T10" fmla="*/ 0 w 117"/>
                <a:gd name="T11" fmla="*/ 6443 h 122"/>
                <a:gd name="T12" fmla="*/ 4 w 117"/>
                <a:gd name="T13" fmla="*/ 6427 h 122"/>
                <a:gd name="T14" fmla="*/ 15 w 117"/>
                <a:gd name="T15" fmla="*/ 6419 h 122"/>
                <a:gd name="T16" fmla="*/ 32 w 117"/>
                <a:gd name="T17" fmla="*/ 6418 h 122"/>
                <a:gd name="T18" fmla="*/ 52 w 117"/>
                <a:gd name="T19" fmla="*/ 6420 h 122"/>
                <a:gd name="T20" fmla="*/ 73 w 117"/>
                <a:gd name="T21" fmla="*/ 6425 h 122"/>
                <a:gd name="T22" fmla="*/ 93 w 117"/>
                <a:gd name="T23" fmla="*/ 6429 h 122"/>
                <a:gd name="T24" fmla="*/ 106 w 117"/>
                <a:gd name="T25" fmla="*/ 6431 h 122"/>
                <a:gd name="T26" fmla="*/ 109 w 117"/>
                <a:gd name="T27" fmla="*/ 6416 h 122"/>
                <a:gd name="T28" fmla="*/ 117 w 117"/>
                <a:gd name="T29" fmla="*/ 6418 h 122"/>
                <a:gd name="T30" fmla="*/ 117 w 117"/>
                <a:gd name="T31" fmla="*/ 6465 h 122"/>
                <a:gd name="T32" fmla="*/ 29 w 117"/>
                <a:gd name="T33" fmla="*/ 6450 h 122"/>
                <a:gd name="T34" fmla="*/ 18 w 117"/>
                <a:gd name="T35" fmla="*/ 6460 h 122"/>
                <a:gd name="T36" fmla="*/ 22 w 117"/>
                <a:gd name="T37" fmla="*/ 6474 h 122"/>
                <a:gd name="T38" fmla="*/ 33 w 117"/>
                <a:gd name="T39" fmla="*/ 6486 h 122"/>
                <a:gd name="T40" fmla="*/ 52 w 117"/>
                <a:gd name="T41" fmla="*/ 6494 h 122"/>
                <a:gd name="T42" fmla="*/ 72 w 117"/>
                <a:gd name="T43" fmla="*/ 6498 h 122"/>
                <a:gd name="T44" fmla="*/ 92 w 117"/>
                <a:gd name="T45" fmla="*/ 6501 h 122"/>
                <a:gd name="T46" fmla="*/ 112 w 117"/>
                <a:gd name="T47" fmla="*/ 6504 h 122"/>
                <a:gd name="T48" fmla="*/ 117 w 117"/>
                <a:gd name="T49" fmla="*/ 6505 h 122"/>
                <a:gd name="T50" fmla="*/ 117 w 117"/>
                <a:gd name="T51" fmla="*/ 6538 h 122"/>
                <a:gd name="T52" fmla="*/ 14 w 117"/>
                <a:gd name="T53" fmla="*/ 6520 h 122"/>
                <a:gd name="T54" fmla="*/ 11 w 117"/>
                <a:gd name="T55" fmla="*/ 6530 h 122"/>
                <a:gd name="T56" fmla="*/ 3 w 117"/>
                <a:gd name="T57" fmla="*/ 6529 h 1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122">
                  <a:moveTo>
                    <a:pt x="3" y="113"/>
                  </a:moveTo>
                  <a:lnTo>
                    <a:pt x="3" y="72"/>
                  </a:lnTo>
                  <a:lnTo>
                    <a:pt x="24" y="74"/>
                  </a:lnTo>
                  <a:lnTo>
                    <a:pt x="10" y="60"/>
                  </a:lnTo>
                  <a:lnTo>
                    <a:pt x="1" y="42"/>
                  </a:lnTo>
                  <a:lnTo>
                    <a:pt x="0" y="27"/>
                  </a:lnTo>
                  <a:lnTo>
                    <a:pt x="4" y="11"/>
                  </a:lnTo>
                  <a:lnTo>
                    <a:pt x="15" y="3"/>
                  </a:lnTo>
                  <a:lnTo>
                    <a:pt x="32" y="2"/>
                  </a:lnTo>
                  <a:lnTo>
                    <a:pt x="52" y="4"/>
                  </a:lnTo>
                  <a:lnTo>
                    <a:pt x="73" y="9"/>
                  </a:lnTo>
                  <a:lnTo>
                    <a:pt x="93" y="13"/>
                  </a:lnTo>
                  <a:lnTo>
                    <a:pt x="106" y="15"/>
                  </a:lnTo>
                  <a:lnTo>
                    <a:pt x="109" y="0"/>
                  </a:lnTo>
                  <a:lnTo>
                    <a:pt x="117" y="2"/>
                  </a:lnTo>
                  <a:lnTo>
                    <a:pt x="117" y="49"/>
                  </a:lnTo>
                  <a:lnTo>
                    <a:pt x="29" y="34"/>
                  </a:lnTo>
                  <a:lnTo>
                    <a:pt x="18" y="44"/>
                  </a:lnTo>
                  <a:lnTo>
                    <a:pt x="22" y="58"/>
                  </a:lnTo>
                  <a:lnTo>
                    <a:pt x="33" y="70"/>
                  </a:lnTo>
                  <a:lnTo>
                    <a:pt x="52" y="78"/>
                  </a:lnTo>
                  <a:lnTo>
                    <a:pt x="72" y="82"/>
                  </a:lnTo>
                  <a:lnTo>
                    <a:pt x="92" y="85"/>
                  </a:lnTo>
                  <a:lnTo>
                    <a:pt x="112" y="88"/>
                  </a:lnTo>
                  <a:lnTo>
                    <a:pt x="117" y="89"/>
                  </a:lnTo>
                  <a:lnTo>
                    <a:pt x="117" y="122"/>
                  </a:lnTo>
                  <a:lnTo>
                    <a:pt x="14" y="104"/>
                  </a:lnTo>
                  <a:lnTo>
                    <a:pt x="11" y="114"/>
                  </a:lnTo>
                  <a:lnTo>
                    <a:pt x="3"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3" name="Freeform 598">
              <a:extLst>
                <a:ext uri="{FF2B5EF4-FFF2-40B4-BE49-F238E27FC236}">
                  <a16:creationId xmlns:a16="http://schemas.microsoft.com/office/drawing/2014/main" id="{F9834532-5324-462F-B741-694CBDDB0DA6}"/>
                </a:ext>
              </a:extLst>
            </p:cNvPr>
            <p:cNvSpPr>
              <a:spLocks/>
            </p:cNvSpPr>
            <p:nvPr/>
          </p:nvSpPr>
          <p:spPr bwMode="auto">
            <a:xfrm>
              <a:off x="240" y="6329"/>
              <a:ext cx="142" cy="68"/>
            </a:xfrm>
            <a:custGeom>
              <a:avLst/>
              <a:gdLst>
                <a:gd name="T0" fmla="*/ 26 w 142"/>
                <a:gd name="T1" fmla="*/ 6349 h 68"/>
                <a:gd name="T2" fmla="*/ 26 w 142"/>
                <a:gd name="T3" fmla="*/ 6329 h 68"/>
                <a:gd name="T4" fmla="*/ 38 w 142"/>
                <a:gd name="T5" fmla="*/ 6331 h 68"/>
                <a:gd name="T6" fmla="*/ 38 w 142"/>
                <a:gd name="T7" fmla="*/ 6351 h 68"/>
                <a:gd name="T8" fmla="*/ 101 w 142"/>
                <a:gd name="T9" fmla="*/ 6362 h 68"/>
                <a:gd name="T10" fmla="*/ 112 w 142"/>
                <a:gd name="T11" fmla="*/ 6365 h 68"/>
                <a:gd name="T12" fmla="*/ 127 w 142"/>
                <a:gd name="T13" fmla="*/ 6366 h 68"/>
                <a:gd name="T14" fmla="*/ 127 w 142"/>
                <a:gd name="T15" fmla="*/ 6353 h 68"/>
                <a:gd name="T16" fmla="*/ 127 w 142"/>
                <a:gd name="T17" fmla="*/ 6347 h 68"/>
                <a:gd name="T18" fmla="*/ 125 w 142"/>
                <a:gd name="T19" fmla="*/ 6344 h 68"/>
                <a:gd name="T20" fmla="*/ 124 w 142"/>
                <a:gd name="T21" fmla="*/ 6339 h 68"/>
                <a:gd name="T22" fmla="*/ 132 w 142"/>
                <a:gd name="T23" fmla="*/ 6336 h 68"/>
                <a:gd name="T24" fmla="*/ 140 w 142"/>
                <a:gd name="T25" fmla="*/ 6352 h 68"/>
                <a:gd name="T26" fmla="*/ 142 w 142"/>
                <a:gd name="T27" fmla="*/ 6370 h 68"/>
                <a:gd name="T28" fmla="*/ 136 w 142"/>
                <a:gd name="T29" fmla="*/ 6387 h 68"/>
                <a:gd name="T30" fmla="*/ 122 w 142"/>
                <a:gd name="T31" fmla="*/ 6396 h 68"/>
                <a:gd name="T32" fmla="*/ 110 w 142"/>
                <a:gd name="T33" fmla="*/ 6396 h 68"/>
                <a:gd name="T34" fmla="*/ 38 w 142"/>
                <a:gd name="T35" fmla="*/ 6383 h 68"/>
                <a:gd name="T36" fmla="*/ 38 w 142"/>
                <a:gd name="T37" fmla="*/ 6397 h 68"/>
                <a:gd name="T38" fmla="*/ 31 w 142"/>
                <a:gd name="T39" fmla="*/ 6396 h 68"/>
                <a:gd name="T40" fmla="*/ 26 w 142"/>
                <a:gd name="T41" fmla="*/ 6378 h 68"/>
                <a:gd name="T42" fmla="*/ 0 w 142"/>
                <a:gd name="T43" fmla="*/ 6362 h 68"/>
                <a:gd name="T44" fmla="*/ 0 w 142"/>
                <a:gd name="T45" fmla="*/ 6344 h 68"/>
                <a:gd name="T46" fmla="*/ 26 w 142"/>
                <a:gd name="T47" fmla="*/ 6349 h 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2" h="68">
                  <a:moveTo>
                    <a:pt x="26" y="20"/>
                  </a:moveTo>
                  <a:lnTo>
                    <a:pt x="26" y="0"/>
                  </a:lnTo>
                  <a:lnTo>
                    <a:pt x="38" y="2"/>
                  </a:lnTo>
                  <a:lnTo>
                    <a:pt x="38" y="22"/>
                  </a:lnTo>
                  <a:lnTo>
                    <a:pt x="101" y="33"/>
                  </a:lnTo>
                  <a:lnTo>
                    <a:pt x="112" y="36"/>
                  </a:lnTo>
                  <a:lnTo>
                    <a:pt x="127" y="37"/>
                  </a:lnTo>
                  <a:lnTo>
                    <a:pt x="127" y="24"/>
                  </a:lnTo>
                  <a:lnTo>
                    <a:pt x="127" y="18"/>
                  </a:lnTo>
                  <a:lnTo>
                    <a:pt x="125" y="15"/>
                  </a:lnTo>
                  <a:lnTo>
                    <a:pt x="124" y="10"/>
                  </a:lnTo>
                  <a:lnTo>
                    <a:pt x="132" y="7"/>
                  </a:lnTo>
                  <a:lnTo>
                    <a:pt x="140" y="23"/>
                  </a:lnTo>
                  <a:lnTo>
                    <a:pt x="142" y="41"/>
                  </a:lnTo>
                  <a:lnTo>
                    <a:pt x="136" y="58"/>
                  </a:lnTo>
                  <a:lnTo>
                    <a:pt x="122" y="67"/>
                  </a:lnTo>
                  <a:lnTo>
                    <a:pt x="110" y="67"/>
                  </a:lnTo>
                  <a:lnTo>
                    <a:pt x="38" y="54"/>
                  </a:lnTo>
                  <a:lnTo>
                    <a:pt x="38" y="68"/>
                  </a:lnTo>
                  <a:lnTo>
                    <a:pt x="31" y="67"/>
                  </a:lnTo>
                  <a:lnTo>
                    <a:pt x="26" y="49"/>
                  </a:lnTo>
                  <a:lnTo>
                    <a:pt x="0" y="33"/>
                  </a:lnTo>
                  <a:lnTo>
                    <a:pt x="0" y="15"/>
                  </a:lnTo>
                  <a:lnTo>
                    <a:pt x="2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4" name="Freeform 599">
              <a:extLst>
                <a:ext uri="{FF2B5EF4-FFF2-40B4-BE49-F238E27FC236}">
                  <a16:creationId xmlns:a16="http://schemas.microsoft.com/office/drawing/2014/main" id="{1F33EDCE-003F-43D0-9919-7C85E1328958}"/>
                </a:ext>
              </a:extLst>
            </p:cNvPr>
            <p:cNvSpPr>
              <a:spLocks/>
            </p:cNvSpPr>
            <p:nvPr/>
          </p:nvSpPr>
          <p:spPr bwMode="auto">
            <a:xfrm>
              <a:off x="217" y="9421"/>
              <a:ext cx="163" cy="162"/>
            </a:xfrm>
            <a:custGeom>
              <a:avLst/>
              <a:gdLst>
                <a:gd name="T0" fmla="*/ 112 w 163"/>
                <a:gd name="T1" fmla="*/ 9460 h 162"/>
                <a:gd name="T2" fmla="*/ 112 w 163"/>
                <a:gd name="T3" fmla="*/ 9470 h 162"/>
                <a:gd name="T4" fmla="*/ 91 w 163"/>
                <a:gd name="T5" fmla="*/ 9470 h 162"/>
                <a:gd name="T6" fmla="*/ 91 w 163"/>
                <a:gd name="T7" fmla="*/ 9515 h 162"/>
                <a:gd name="T8" fmla="*/ 150 w 163"/>
                <a:gd name="T9" fmla="*/ 9526 h 162"/>
                <a:gd name="T10" fmla="*/ 154 w 163"/>
                <a:gd name="T11" fmla="*/ 9499 h 162"/>
                <a:gd name="T12" fmla="*/ 163 w 163"/>
                <a:gd name="T13" fmla="*/ 9500 h 162"/>
                <a:gd name="T14" fmla="*/ 163 w 163"/>
                <a:gd name="T15" fmla="*/ 9582 h 162"/>
                <a:gd name="T16" fmla="*/ 154 w 163"/>
                <a:gd name="T17" fmla="*/ 9581 h 162"/>
                <a:gd name="T18" fmla="*/ 150 w 163"/>
                <a:gd name="T19" fmla="*/ 9561 h 162"/>
                <a:gd name="T20" fmla="*/ 12 w 163"/>
                <a:gd name="T21" fmla="*/ 9537 h 162"/>
                <a:gd name="T22" fmla="*/ 9 w 163"/>
                <a:gd name="T23" fmla="*/ 9557 h 162"/>
                <a:gd name="T24" fmla="*/ 0 w 163"/>
                <a:gd name="T25" fmla="*/ 9555 h 162"/>
                <a:gd name="T26" fmla="*/ 0 w 163"/>
                <a:gd name="T27" fmla="*/ 9421 h 162"/>
                <a:gd name="T28" fmla="*/ 44 w 163"/>
                <a:gd name="T29" fmla="*/ 9428 h 162"/>
                <a:gd name="T30" fmla="*/ 44 w 163"/>
                <a:gd name="T31" fmla="*/ 9440 h 162"/>
                <a:gd name="T32" fmla="*/ 15 w 163"/>
                <a:gd name="T33" fmla="*/ 9439 h 162"/>
                <a:gd name="T34" fmla="*/ 14 w 163"/>
                <a:gd name="T35" fmla="*/ 9501 h 162"/>
                <a:gd name="T36" fmla="*/ 78 w 163"/>
                <a:gd name="T37" fmla="*/ 9513 h 162"/>
                <a:gd name="T38" fmla="*/ 78 w 163"/>
                <a:gd name="T39" fmla="*/ 9468 h 162"/>
                <a:gd name="T40" fmla="*/ 57 w 163"/>
                <a:gd name="T41" fmla="*/ 9461 h 162"/>
                <a:gd name="T42" fmla="*/ 57 w 163"/>
                <a:gd name="T43" fmla="*/ 9450 h 162"/>
                <a:gd name="T44" fmla="*/ 112 w 163"/>
                <a:gd name="T45" fmla="*/ 9460 h 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3" h="162">
                  <a:moveTo>
                    <a:pt x="112" y="39"/>
                  </a:moveTo>
                  <a:lnTo>
                    <a:pt x="112" y="49"/>
                  </a:lnTo>
                  <a:lnTo>
                    <a:pt x="91" y="49"/>
                  </a:lnTo>
                  <a:lnTo>
                    <a:pt x="91" y="94"/>
                  </a:lnTo>
                  <a:lnTo>
                    <a:pt x="150" y="105"/>
                  </a:lnTo>
                  <a:lnTo>
                    <a:pt x="154" y="78"/>
                  </a:lnTo>
                  <a:lnTo>
                    <a:pt x="163" y="79"/>
                  </a:lnTo>
                  <a:lnTo>
                    <a:pt x="163" y="161"/>
                  </a:lnTo>
                  <a:lnTo>
                    <a:pt x="154" y="160"/>
                  </a:lnTo>
                  <a:lnTo>
                    <a:pt x="150" y="140"/>
                  </a:lnTo>
                  <a:lnTo>
                    <a:pt x="12" y="116"/>
                  </a:lnTo>
                  <a:lnTo>
                    <a:pt x="9" y="136"/>
                  </a:lnTo>
                  <a:lnTo>
                    <a:pt x="0" y="134"/>
                  </a:lnTo>
                  <a:lnTo>
                    <a:pt x="0" y="0"/>
                  </a:lnTo>
                  <a:lnTo>
                    <a:pt x="44" y="7"/>
                  </a:lnTo>
                  <a:lnTo>
                    <a:pt x="44" y="19"/>
                  </a:lnTo>
                  <a:lnTo>
                    <a:pt x="15" y="18"/>
                  </a:lnTo>
                  <a:lnTo>
                    <a:pt x="14" y="80"/>
                  </a:lnTo>
                  <a:lnTo>
                    <a:pt x="78" y="92"/>
                  </a:lnTo>
                  <a:lnTo>
                    <a:pt x="78" y="47"/>
                  </a:lnTo>
                  <a:lnTo>
                    <a:pt x="57" y="40"/>
                  </a:lnTo>
                  <a:lnTo>
                    <a:pt x="57" y="29"/>
                  </a:lnTo>
                  <a:lnTo>
                    <a:pt x="112"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5" name="Freeform 600">
              <a:extLst>
                <a:ext uri="{FF2B5EF4-FFF2-40B4-BE49-F238E27FC236}">
                  <a16:creationId xmlns:a16="http://schemas.microsoft.com/office/drawing/2014/main" id="{B66058CB-99B0-4D86-8B59-874480D84872}"/>
                </a:ext>
              </a:extLst>
            </p:cNvPr>
            <p:cNvSpPr>
              <a:spLocks/>
            </p:cNvSpPr>
            <p:nvPr/>
          </p:nvSpPr>
          <p:spPr bwMode="auto">
            <a:xfrm>
              <a:off x="263" y="9346"/>
              <a:ext cx="62" cy="40"/>
            </a:xfrm>
            <a:custGeom>
              <a:avLst/>
              <a:gdLst>
                <a:gd name="T0" fmla="*/ 62 w 62"/>
                <a:gd name="T1" fmla="*/ 9380 h 40"/>
                <a:gd name="T2" fmla="*/ 12 w 62"/>
                <a:gd name="T3" fmla="*/ 9386 h 40"/>
                <a:gd name="T4" fmla="*/ 2 w 62"/>
                <a:gd name="T5" fmla="*/ 9367 h 40"/>
                <a:gd name="T6" fmla="*/ 0 w 62"/>
                <a:gd name="T7" fmla="*/ 9346 h 40"/>
                <a:gd name="T8" fmla="*/ 12 w 62"/>
                <a:gd name="T9" fmla="*/ 9349 h 40"/>
                <a:gd name="T10" fmla="*/ 22 w 62"/>
                <a:gd name="T11" fmla="*/ 9365 h 40"/>
                <a:gd name="T12" fmla="*/ 40 w 62"/>
                <a:gd name="T13" fmla="*/ 9375 h 40"/>
                <a:gd name="T14" fmla="*/ 62 w 62"/>
                <a:gd name="T15" fmla="*/ 938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0">
                  <a:moveTo>
                    <a:pt x="62" y="34"/>
                  </a:moveTo>
                  <a:lnTo>
                    <a:pt x="12" y="40"/>
                  </a:lnTo>
                  <a:lnTo>
                    <a:pt x="2" y="21"/>
                  </a:lnTo>
                  <a:lnTo>
                    <a:pt x="0" y="0"/>
                  </a:lnTo>
                  <a:lnTo>
                    <a:pt x="12" y="3"/>
                  </a:lnTo>
                  <a:lnTo>
                    <a:pt x="22" y="19"/>
                  </a:lnTo>
                  <a:lnTo>
                    <a:pt x="40" y="29"/>
                  </a:lnTo>
                  <a:lnTo>
                    <a:pt x="6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6" name="Freeform 601">
              <a:extLst>
                <a:ext uri="{FF2B5EF4-FFF2-40B4-BE49-F238E27FC236}">
                  <a16:creationId xmlns:a16="http://schemas.microsoft.com/office/drawing/2014/main" id="{3FE196DA-5A0B-458C-9200-75496FE6FFB7}"/>
                </a:ext>
              </a:extLst>
            </p:cNvPr>
            <p:cNvSpPr>
              <a:spLocks/>
            </p:cNvSpPr>
            <p:nvPr/>
          </p:nvSpPr>
          <p:spPr bwMode="auto">
            <a:xfrm>
              <a:off x="263" y="9301"/>
              <a:ext cx="120" cy="112"/>
            </a:xfrm>
            <a:custGeom>
              <a:avLst/>
              <a:gdLst>
                <a:gd name="T0" fmla="*/ 62 w 120"/>
                <a:gd name="T1" fmla="*/ 9380 h 112"/>
                <a:gd name="T2" fmla="*/ 78 w 120"/>
                <a:gd name="T3" fmla="*/ 9381 h 112"/>
                <a:gd name="T4" fmla="*/ 93 w 120"/>
                <a:gd name="T5" fmla="*/ 9381 h 112"/>
                <a:gd name="T6" fmla="*/ 106 w 120"/>
                <a:gd name="T7" fmla="*/ 9377 h 112"/>
                <a:gd name="T8" fmla="*/ 107 w 120"/>
                <a:gd name="T9" fmla="*/ 9365 h 112"/>
                <a:gd name="T10" fmla="*/ 98 w 120"/>
                <a:gd name="T11" fmla="*/ 9349 h 112"/>
                <a:gd name="T12" fmla="*/ 80 w 120"/>
                <a:gd name="T13" fmla="*/ 9339 h 112"/>
                <a:gd name="T14" fmla="*/ 57 w 120"/>
                <a:gd name="T15" fmla="*/ 9335 h 112"/>
                <a:gd name="T16" fmla="*/ 41 w 120"/>
                <a:gd name="T17" fmla="*/ 9334 h 112"/>
                <a:gd name="T18" fmla="*/ 25 w 120"/>
                <a:gd name="T19" fmla="*/ 9333 h 112"/>
                <a:gd name="T20" fmla="*/ 13 w 120"/>
                <a:gd name="T21" fmla="*/ 9337 h 112"/>
                <a:gd name="T22" fmla="*/ 12 w 120"/>
                <a:gd name="T23" fmla="*/ 9349 h 112"/>
                <a:gd name="T24" fmla="*/ 0 w 120"/>
                <a:gd name="T25" fmla="*/ 9346 h 112"/>
                <a:gd name="T26" fmla="*/ 4 w 120"/>
                <a:gd name="T27" fmla="*/ 9323 h 112"/>
                <a:gd name="T28" fmla="*/ 18 w 120"/>
                <a:gd name="T29" fmla="*/ 9308 h 112"/>
                <a:gd name="T30" fmla="*/ 40 w 120"/>
                <a:gd name="T31" fmla="*/ 9301 h 112"/>
                <a:gd name="T32" fmla="*/ 48 w 120"/>
                <a:gd name="T33" fmla="*/ 9301 h 112"/>
                <a:gd name="T34" fmla="*/ 72 w 120"/>
                <a:gd name="T35" fmla="*/ 9304 h 112"/>
                <a:gd name="T36" fmla="*/ 92 w 120"/>
                <a:gd name="T37" fmla="*/ 9312 h 112"/>
                <a:gd name="T38" fmla="*/ 107 w 120"/>
                <a:gd name="T39" fmla="*/ 9327 h 112"/>
                <a:gd name="T40" fmla="*/ 117 w 120"/>
                <a:gd name="T41" fmla="*/ 9346 h 112"/>
                <a:gd name="T42" fmla="*/ 120 w 120"/>
                <a:gd name="T43" fmla="*/ 9368 h 112"/>
                <a:gd name="T44" fmla="*/ 115 w 120"/>
                <a:gd name="T45" fmla="*/ 9390 h 112"/>
                <a:gd name="T46" fmla="*/ 101 w 120"/>
                <a:gd name="T47" fmla="*/ 9405 h 112"/>
                <a:gd name="T48" fmla="*/ 79 w 120"/>
                <a:gd name="T49" fmla="*/ 9412 h 112"/>
                <a:gd name="T50" fmla="*/ 71 w 120"/>
                <a:gd name="T51" fmla="*/ 9412 h 112"/>
                <a:gd name="T52" fmla="*/ 47 w 120"/>
                <a:gd name="T53" fmla="*/ 9409 h 112"/>
                <a:gd name="T54" fmla="*/ 27 w 120"/>
                <a:gd name="T55" fmla="*/ 9401 h 112"/>
                <a:gd name="T56" fmla="*/ 12 w 120"/>
                <a:gd name="T57" fmla="*/ 9386 h 112"/>
                <a:gd name="T58" fmla="*/ 62 w 120"/>
                <a:gd name="T59" fmla="*/ 9380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112">
                  <a:moveTo>
                    <a:pt x="62" y="79"/>
                  </a:moveTo>
                  <a:lnTo>
                    <a:pt x="78" y="80"/>
                  </a:lnTo>
                  <a:lnTo>
                    <a:pt x="93" y="80"/>
                  </a:lnTo>
                  <a:lnTo>
                    <a:pt x="106" y="76"/>
                  </a:lnTo>
                  <a:lnTo>
                    <a:pt x="107" y="64"/>
                  </a:lnTo>
                  <a:lnTo>
                    <a:pt x="98" y="48"/>
                  </a:lnTo>
                  <a:lnTo>
                    <a:pt x="80" y="38"/>
                  </a:lnTo>
                  <a:lnTo>
                    <a:pt x="57" y="34"/>
                  </a:lnTo>
                  <a:lnTo>
                    <a:pt x="41" y="33"/>
                  </a:lnTo>
                  <a:lnTo>
                    <a:pt x="25" y="32"/>
                  </a:lnTo>
                  <a:lnTo>
                    <a:pt x="13" y="36"/>
                  </a:lnTo>
                  <a:lnTo>
                    <a:pt x="12" y="48"/>
                  </a:lnTo>
                  <a:lnTo>
                    <a:pt x="0" y="45"/>
                  </a:lnTo>
                  <a:lnTo>
                    <a:pt x="4" y="22"/>
                  </a:lnTo>
                  <a:lnTo>
                    <a:pt x="18" y="7"/>
                  </a:lnTo>
                  <a:lnTo>
                    <a:pt x="40" y="0"/>
                  </a:lnTo>
                  <a:lnTo>
                    <a:pt x="48" y="0"/>
                  </a:lnTo>
                  <a:lnTo>
                    <a:pt x="72" y="3"/>
                  </a:lnTo>
                  <a:lnTo>
                    <a:pt x="92" y="11"/>
                  </a:lnTo>
                  <a:lnTo>
                    <a:pt x="107" y="26"/>
                  </a:lnTo>
                  <a:lnTo>
                    <a:pt x="117" y="45"/>
                  </a:lnTo>
                  <a:lnTo>
                    <a:pt x="120" y="67"/>
                  </a:lnTo>
                  <a:lnTo>
                    <a:pt x="115" y="89"/>
                  </a:lnTo>
                  <a:lnTo>
                    <a:pt x="101" y="104"/>
                  </a:lnTo>
                  <a:lnTo>
                    <a:pt x="79" y="111"/>
                  </a:lnTo>
                  <a:lnTo>
                    <a:pt x="71" y="111"/>
                  </a:lnTo>
                  <a:lnTo>
                    <a:pt x="47" y="108"/>
                  </a:lnTo>
                  <a:lnTo>
                    <a:pt x="27" y="100"/>
                  </a:lnTo>
                  <a:lnTo>
                    <a:pt x="12" y="85"/>
                  </a:lnTo>
                  <a:lnTo>
                    <a:pt x="62"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7" name="Freeform 602">
              <a:extLst>
                <a:ext uri="{FF2B5EF4-FFF2-40B4-BE49-F238E27FC236}">
                  <a16:creationId xmlns:a16="http://schemas.microsoft.com/office/drawing/2014/main" id="{AF0DD543-6497-45E2-8C0D-4F9933C0FE51}"/>
                </a:ext>
              </a:extLst>
            </p:cNvPr>
            <p:cNvSpPr>
              <a:spLocks/>
            </p:cNvSpPr>
            <p:nvPr/>
          </p:nvSpPr>
          <p:spPr bwMode="auto">
            <a:xfrm>
              <a:off x="207" y="9224"/>
              <a:ext cx="173" cy="63"/>
            </a:xfrm>
            <a:custGeom>
              <a:avLst/>
              <a:gdLst>
                <a:gd name="T0" fmla="*/ 162 w 173"/>
                <a:gd name="T1" fmla="*/ 9252 h 63"/>
                <a:gd name="T2" fmla="*/ 165 w 173"/>
                <a:gd name="T3" fmla="*/ 9238 h 63"/>
                <a:gd name="T4" fmla="*/ 173 w 173"/>
                <a:gd name="T5" fmla="*/ 9239 h 63"/>
                <a:gd name="T6" fmla="*/ 173 w 173"/>
                <a:gd name="T7" fmla="*/ 9287 h 63"/>
                <a:gd name="T8" fmla="*/ 11 w 173"/>
                <a:gd name="T9" fmla="*/ 9259 h 63"/>
                <a:gd name="T10" fmla="*/ 9 w 173"/>
                <a:gd name="T11" fmla="*/ 9270 h 63"/>
                <a:gd name="T12" fmla="*/ 0 w 173"/>
                <a:gd name="T13" fmla="*/ 9268 h 63"/>
                <a:gd name="T14" fmla="*/ 0 w 173"/>
                <a:gd name="T15" fmla="*/ 9224 h 63"/>
                <a:gd name="T16" fmla="*/ 162 w 173"/>
                <a:gd name="T17" fmla="*/ 925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3" h="63">
                  <a:moveTo>
                    <a:pt x="162" y="28"/>
                  </a:moveTo>
                  <a:lnTo>
                    <a:pt x="165" y="14"/>
                  </a:lnTo>
                  <a:lnTo>
                    <a:pt x="173" y="15"/>
                  </a:lnTo>
                  <a:lnTo>
                    <a:pt x="173" y="63"/>
                  </a:lnTo>
                  <a:lnTo>
                    <a:pt x="11" y="35"/>
                  </a:lnTo>
                  <a:lnTo>
                    <a:pt x="9" y="46"/>
                  </a:lnTo>
                  <a:lnTo>
                    <a:pt x="0" y="44"/>
                  </a:lnTo>
                  <a:lnTo>
                    <a:pt x="0" y="0"/>
                  </a:lnTo>
                  <a:lnTo>
                    <a:pt x="16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8" name="Freeform 603">
              <a:extLst>
                <a:ext uri="{FF2B5EF4-FFF2-40B4-BE49-F238E27FC236}">
                  <a16:creationId xmlns:a16="http://schemas.microsoft.com/office/drawing/2014/main" id="{014A18AB-713D-454A-86F9-EF5E56B772E3}"/>
                </a:ext>
              </a:extLst>
            </p:cNvPr>
            <p:cNvSpPr>
              <a:spLocks/>
            </p:cNvSpPr>
            <p:nvPr/>
          </p:nvSpPr>
          <p:spPr bwMode="auto">
            <a:xfrm>
              <a:off x="207" y="9155"/>
              <a:ext cx="173" cy="63"/>
            </a:xfrm>
            <a:custGeom>
              <a:avLst/>
              <a:gdLst>
                <a:gd name="T0" fmla="*/ 162 w 173"/>
                <a:gd name="T1" fmla="*/ 9183 h 63"/>
                <a:gd name="T2" fmla="*/ 165 w 173"/>
                <a:gd name="T3" fmla="*/ 9169 h 63"/>
                <a:gd name="T4" fmla="*/ 173 w 173"/>
                <a:gd name="T5" fmla="*/ 9170 h 63"/>
                <a:gd name="T6" fmla="*/ 173 w 173"/>
                <a:gd name="T7" fmla="*/ 9218 h 63"/>
                <a:gd name="T8" fmla="*/ 11 w 173"/>
                <a:gd name="T9" fmla="*/ 9189 h 63"/>
                <a:gd name="T10" fmla="*/ 9 w 173"/>
                <a:gd name="T11" fmla="*/ 9201 h 63"/>
                <a:gd name="T12" fmla="*/ 0 w 173"/>
                <a:gd name="T13" fmla="*/ 9199 h 63"/>
                <a:gd name="T14" fmla="*/ 0 w 173"/>
                <a:gd name="T15" fmla="*/ 9155 h 63"/>
                <a:gd name="T16" fmla="*/ 162 w 173"/>
                <a:gd name="T17" fmla="*/ 9183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3" h="63">
                  <a:moveTo>
                    <a:pt x="162" y="28"/>
                  </a:moveTo>
                  <a:lnTo>
                    <a:pt x="165" y="14"/>
                  </a:lnTo>
                  <a:lnTo>
                    <a:pt x="173" y="15"/>
                  </a:lnTo>
                  <a:lnTo>
                    <a:pt x="173" y="63"/>
                  </a:lnTo>
                  <a:lnTo>
                    <a:pt x="11" y="34"/>
                  </a:lnTo>
                  <a:lnTo>
                    <a:pt x="9" y="46"/>
                  </a:lnTo>
                  <a:lnTo>
                    <a:pt x="0" y="44"/>
                  </a:lnTo>
                  <a:lnTo>
                    <a:pt x="0" y="0"/>
                  </a:lnTo>
                  <a:lnTo>
                    <a:pt x="162"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9" name="Freeform 604">
              <a:extLst>
                <a:ext uri="{FF2B5EF4-FFF2-40B4-BE49-F238E27FC236}">
                  <a16:creationId xmlns:a16="http://schemas.microsoft.com/office/drawing/2014/main" id="{9FB16BB7-E307-480E-80A9-59C43A68F296}"/>
                </a:ext>
              </a:extLst>
            </p:cNvPr>
            <p:cNvSpPr>
              <a:spLocks/>
            </p:cNvSpPr>
            <p:nvPr/>
          </p:nvSpPr>
          <p:spPr bwMode="auto">
            <a:xfrm>
              <a:off x="263" y="9084"/>
              <a:ext cx="62" cy="40"/>
            </a:xfrm>
            <a:custGeom>
              <a:avLst/>
              <a:gdLst>
                <a:gd name="T0" fmla="*/ 62 w 62"/>
                <a:gd name="T1" fmla="*/ 9118 h 40"/>
                <a:gd name="T2" fmla="*/ 12 w 62"/>
                <a:gd name="T3" fmla="*/ 9124 h 40"/>
                <a:gd name="T4" fmla="*/ 2 w 62"/>
                <a:gd name="T5" fmla="*/ 9105 h 40"/>
                <a:gd name="T6" fmla="*/ 0 w 62"/>
                <a:gd name="T7" fmla="*/ 9084 h 40"/>
                <a:gd name="T8" fmla="*/ 12 w 62"/>
                <a:gd name="T9" fmla="*/ 9087 h 40"/>
                <a:gd name="T10" fmla="*/ 22 w 62"/>
                <a:gd name="T11" fmla="*/ 9103 h 40"/>
                <a:gd name="T12" fmla="*/ 40 w 62"/>
                <a:gd name="T13" fmla="*/ 9113 h 40"/>
                <a:gd name="T14" fmla="*/ 62 w 62"/>
                <a:gd name="T15" fmla="*/ 9118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0">
                  <a:moveTo>
                    <a:pt x="62" y="34"/>
                  </a:moveTo>
                  <a:lnTo>
                    <a:pt x="12" y="40"/>
                  </a:lnTo>
                  <a:lnTo>
                    <a:pt x="2" y="21"/>
                  </a:lnTo>
                  <a:lnTo>
                    <a:pt x="0" y="0"/>
                  </a:lnTo>
                  <a:lnTo>
                    <a:pt x="12" y="3"/>
                  </a:lnTo>
                  <a:lnTo>
                    <a:pt x="22" y="19"/>
                  </a:lnTo>
                  <a:lnTo>
                    <a:pt x="40" y="29"/>
                  </a:lnTo>
                  <a:lnTo>
                    <a:pt x="6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0" name="Freeform 605">
              <a:extLst>
                <a:ext uri="{FF2B5EF4-FFF2-40B4-BE49-F238E27FC236}">
                  <a16:creationId xmlns:a16="http://schemas.microsoft.com/office/drawing/2014/main" id="{E55EEDB9-F83B-4039-9D67-D3AC2E481D40}"/>
                </a:ext>
              </a:extLst>
            </p:cNvPr>
            <p:cNvSpPr>
              <a:spLocks/>
            </p:cNvSpPr>
            <p:nvPr/>
          </p:nvSpPr>
          <p:spPr bwMode="auto">
            <a:xfrm>
              <a:off x="263" y="9038"/>
              <a:ext cx="120" cy="112"/>
            </a:xfrm>
            <a:custGeom>
              <a:avLst/>
              <a:gdLst>
                <a:gd name="T0" fmla="*/ 62 w 120"/>
                <a:gd name="T1" fmla="*/ 9118 h 112"/>
                <a:gd name="T2" fmla="*/ 78 w 120"/>
                <a:gd name="T3" fmla="*/ 9118 h 112"/>
                <a:gd name="T4" fmla="*/ 93 w 120"/>
                <a:gd name="T5" fmla="*/ 9118 h 112"/>
                <a:gd name="T6" fmla="*/ 106 w 120"/>
                <a:gd name="T7" fmla="*/ 9114 h 112"/>
                <a:gd name="T8" fmla="*/ 107 w 120"/>
                <a:gd name="T9" fmla="*/ 9102 h 112"/>
                <a:gd name="T10" fmla="*/ 98 w 120"/>
                <a:gd name="T11" fmla="*/ 9086 h 112"/>
                <a:gd name="T12" fmla="*/ 80 w 120"/>
                <a:gd name="T13" fmla="*/ 9077 h 112"/>
                <a:gd name="T14" fmla="*/ 57 w 120"/>
                <a:gd name="T15" fmla="*/ 9073 h 112"/>
                <a:gd name="T16" fmla="*/ 41 w 120"/>
                <a:gd name="T17" fmla="*/ 9071 h 112"/>
                <a:gd name="T18" fmla="*/ 25 w 120"/>
                <a:gd name="T19" fmla="*/ 9071 h 112"/>
                <a:gd name="T20" fmla="*/ 13 w 120"/>
                <a:gd name="T21" fmla="*/ 9074 h 112"/>
                <a:gd name="T22" fmla="*/ 12 w 120"/>
                <a:gd name="T23" fmla="*/ 9087 h 112"/>
                <a:gd name="T24" fmla="*/ 0 w 120"/>
                <a:gd name="T25" fmla="*/ 9084 h 112"/>
                <a:gd name="T26" fmla="*/ 4 w 120"/>
                <a:gd name="T27" fmla="*/ 9061 h 112"/>
                <a:gd name="T28" fmla="*/ 18 w 120"/>
                <a:gd name="T29" fmla="*/ 9046 h 112"/>
                <a:gd name="T30" fmla="*/ 40 w 120"/>
                <a:gd name="T31" fmla="*/ 9039 h 112"/>
                <a:gd name="T32" fmla="*/ 48 w 120"/>
                <a:gd name="T33" fmla="*/ 9038 h 112"/>
                <a:gd name="T34" fmla="*/ 72 w 120"/>
                <a:gd name="T35" fmla="*/ 9041 h 112"/>
                <a:gd name="T36" fmla="*/ 92 w 120"/>
                <a:gd name="T37" fmla="*/ 9050 h 112"/>
                <a:gd name="T38" fmla="*/ 107 w 120"/>
                <a:gd name="T39" fmla="*/ 9064 h 112"/>
                <a:gd name="T40" fmla="*/ 117 w 120"/>
                <a:gd name="T41" fmla="*/ 9084 h 112"/>
                <a:gd name="T42" fmla="*/ 120 w 120"/>
                <a:gd name="T43" fmla="*/ 9105 h 112"/>
                <a:gd name="T44" fmla="*/ 115 w 120"/>
                <a:gd name="T45" fmla="*/ 9128 h 112"/>
                <a:gd name="T46" fmla="*/ 101 w 120"/>
                <a:gd name="T47" fmla="*/ 9143 h 112"/>
                <a:gd name="T48" fmla="*/ 79 w 120"/>
                <a:gd name="T49" fmla="*/ 9150 h 112"/>
                <a:gd name="T50" fmla="*/ 71 w 120"/>
                <a:gd name="T51" fmla="*/ 9150 h 112"/>
                <a:gd name="T52" fmla="*/ 47 w 120"/>
                <a:gd name="T53" fmla="*/ 9147 h 112"/>
                <a:gd name="T54" fmla="*/ 27 w 120"/>
                <a:gd name="T55" fmla="*/ 9138 h 112"/>
                <a:gd name="T56" fmla="*/ 12 w 120"/>
                <a:gd name="T57" fmla="*/ 9124 h 112"/>
                <a:gd name="T58" fmla="*/ 62 w 120"/>
                <a:gd name="T59" fmla="*/ 9118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112">
                  <a:moveTo>
                    <a:pt x="62" y="80"/>
                  </a:moveTo>
                  <a:lnTo>
                    <a:pt x="78" y="80"/>
                  </a:lnTo>
                  <a:lnTo>
                    <a:pt x="93" y="80"/>
                  </a:lnTo>
                  <a:lnTo>
                    <a:pt x="106" y="76"/>
                  </a:lnTo>
                  <a:lnTo>
                    <a:pt x="107" y="64"/>
                  </a:lnTo>
                  <a:lnTo>
                    <a:pt x="98" y="48"/>
                  </a:lnTo>
                  <a:lnTo>
                    <a:pt x="80" y="39"/>
                  </a:lnTo>
                  <a:lnTo>
                    <a:pt x="57" y="35"/>
                  </a:lnTo>
                  <a:lnTo>
                    <a:pt x="41" y="33"/>
                  </a:lnTo>
                  <a:lnTo>
                    <a:pt x="25" y="33"/>
                  </a:lnTo>
                  <a:lnTo>
                    <a:pt x="13" y="36"/>
                  </a:lnTo>
                  <a:lnTo>
                    <a:pt x="12" y="49"/>
                  </a:lnTo>
                  <a:lnTo>
                    <a:pt x="0" y="46"/>
                  </a:lnTo>
                  <a:lnTo>
                    <a:pt x="4" y="23"/>
                  </a:lnTo>
                  <a:lnTo>
                    <a:pt x="18" y="8"/>
                  </a:lnTo>
                  <a:lnTo>
                    <a:pt x="40" y="1"/>
                  </a:lnTo>
                  <a:lnTo>
                    <a:pt x="48" y="0"/>
                  </a:lnTo>
                  <a:lnTo>
                    <a:pt x="72" y="3"/>
                  </a:lnTo>
                  <a:lnTo>
                    <a:pt x="92" y="12"/>
                  </a:lnTo>
                  <a:lnTo>
                    <a:pt x="107" y="26"/>
                  </a:lnTo>
                  <a:lnTo>
                    <a:pt x="117" y="46"/>
                  </a:lnTo>
                  <a:lnTo>
                    <a:pt x="120" y="67"/>
                  </a:lnTo>
                  <a:lnTo>
                    <a:pt x="115" y="90"/>
                  </a:lnTo>
                  <a:lnTo>
                    <a:pt x="101" y="105"/>
                  </a:lnTo>
                  <a:lnTo>
                    <a:pt x="79" y="112"/>
                  </a:lnTo>
                  <a:lnTo>
                    <a:pt x="71" y="112"/>
                  </a:lnTo>
                  <a:lnTo>
                    <a:pt x="47" y="109"/>
                  </a:lnTo>
                  <a:lnTo>
                    <a:pt x="27" y="100"/>
                  </a:lnTo>
                  <a:lnTo>
                    <a:pt x="12" y="86"/>
                  </a:lnTo>
                  <a:lnTo>
                    <a:pt x="62"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1" name="Freeform 606">
              <a:extLst>
                <a:ext uri="{FF2B5EF4-FFF2-40B4-BE49-F238E27FC236}">
                  <a16:creationId xmlns:a16="http://schemas.microsoft.com/office/drawing/2014/main" id="{B9A8B37E-505C-4837-9FBB-93E0CA696254}"/>
                </a:ext>
              </a:extLst>
            </p:cNvPr>
            <p:cNvSpPr>
              <a:spLocks/>
            </p:cNvSpPr>
            <p:nvPr/>
          </p:nvSpPr>
          <p:spPr bwMode="auto">
            <a:xfrm>
              <a:off x="266" y="8864"/>
              <a:ext cx="117" cy="166"/>
            </a:xfrm>
            <a:custGeom>
              <a:avLst/>
              <a:gdLst>
                <a:gd name="T0" fmla="*/ 117 w 117"/>
                <a:gd name="T1" fmla="*/ 9000 h 166"/>
                <a:gd name="T2" fmla="*/ 11 w 117"/>
                <a:gd name="T3" fmla="*/ 9020 h 166"/>
                <a:gd name="T4" fmla="*/ 8 w 117"/>
                <a:gd name="T5" fmla="*/ 9030 h 166"/>
                <a:gd name="T6" fmla="*/ 0 w 117"/>
                <a:gd name="T7" fmla="*/ 9029 h 166"/>
                <a:gd name="T8" fmla="*/ 0 w 117"/>
                <a:gd name="T9" fmla="*/ 8991 h 166"/>
                <a:gd name="T10" fmla="*/ 79 w 117"/>
                <a:gd name="T11" fmla="*/ 8976 h 166"/>
                <a:gd name="T12" fmla="*/ 11 w 117"/>
                <a:gd name="T13" fmla="*/ 8939 h 166"/>
                <a:gd name="T14" fmla="*/ 11 w 117"/>
                <a:gd name="T15" fmla="*/ 8926 h 166"/>
                <a:gd name="T16" fmla="*/ 79 w 117"/>
                <a:gd name="T17" fmla="*/ 8913 h 166"/>
                <a:gd name="T18" fmla="*/ 62 w 117"/>
                <a:gd name="T19" fmla="*/ 8904 h 166"/>
                <a:gd name="T20" fmla="*/ 46 w 117"/>
                <a:gd name="T21" fmla="*/ 8894 h 166"/>
                <a:gd name="T22" fmla="*/ 27 w 117"/>
                <a:gd name="T23" fmla="*/ 8888 h 166"/>
                <a:gd name="T24" fmla="*/ 14 w 117"/>
                <a:gd name="T25" fmla="*/ 8887 h 166"/>
                <a:gd name="T26" fmla="*/ 10 w 117"/>
                <a:gd name="T27" fmla="*/ 8888 h 166"/>
                <a:gd name="T28" fmla="*/ 9 w 117"/>
                <a:gd name="T29" fmla="*/ 8894 h 166"/>
                <a:gd name="T30" fmla="*/ 8 w 117"/>
                <a:gd name="T31" fmla="*/ 8898 h 166"/>
                <a:gd name="T32" fmla="*/ 0 w 117"/>
                <a:gd name="T33" fmla="*/ 8897 h 166"/>
                <a:gd name="T34" fmla="*/ 0 w 117"/>
                <a:gd name="T35" fmla="*/ 8879 h 166"/>
                <a:gd name="T36" fmla="*/ 3 w 117"/>
                <a:gd name="T37" fmla="*/ 8865 h 166"/>
                <a:gd name="T38" fmla="*/ 18 w 117"/>
                <a:gd name="T39" fmla="*/ 8864 h 166"/>
                <a:gd name="T40" fmla="*/ 20 w 117"/>
                <a:gd name="T41" fmla="*/ 8865 h 166"/>
                <a:gd name="T42" fmla="*/ 38 w 117"/>
                <a:gd name="T43" fmla="*/ 8873 h 166"/>
                <a:gd name="T44" fmla="*/ 56 w 117"/>
                <a:gd name="T45" fmla="*/ 8883 h 166"/>
                <a:gd name="T46" fmla="*/ 73 w 117"/>
                <a:gd name="T47" fmla="*/ 8894 h 166"/>
                <a:gd name="T48" fmla="*/ 90 w 117"/>
                <a:gd name="T49" fmla="*/ 8904 h 166"/>
                <a:gd name="T50" fmla="*/ 107 w 117"/>
                <a:gd name="T51" fmla="*/ 8915 h 166"/>
                <a:gd name="T52" fmla="*/ 117 w 117"/>
                <a:gd name="T53" fmla="*/ 8920 h 166"/>
                <a:gd name="T54" fmla="*/ 117 w 117"/>
                <a:gd name="T55" fmla="*/ 8935 h 166"/>
                <a:gd name="T56" fmla="*/ 51 w 117"/>
                <a:gd name="T57" fmla="*/ 8947 h 166"/>
                <a:gd name="T58" fmla="*/ 117 w 117"/>
                <a:gd name="T59" fmla="*/ 8983 h 166"/>
                <a:gd name="T60" fmla="*/ 117 w 117"/>
                <a:gd name="T61" fmla="*/ 9000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7" h="166">
                  <a:moveTo>
                    <a:pt x="117" y="136"/>
                  </a:moveTo>
                  <a:lnTo>
                    <a:pt x="11" y="156"/>
                  </a:lnTo>
                  <a:lnTo>
                    <a:pt x="8" y="166"/>
                  </a:lnTo>
                  <a:lnTo>
                    <a:pt x="0" y="165"/>
                  </a:lnTo>
                  <a:lnTo>
                    <a:pt x="0" y="127"/>
                  </a:lnTo>
                  <a:lnTo>
                    <a:pt x="79" y="112"/>
                  </a:lnTo>
                  <a:lnTo>
                    <a:pt x="11" y="75"/>
                  </a:lnTo>
                  <a:lnTo>
                    <a:pt x="11" y="62"/>
                  </a:lnTo>
                  <a:lnTo>
                    <a:pt x="79" y="49"/>
                  </a:lnTo>
                  <a:lnTo>
                    <a:pt x="62" y="40"/>
                  </a:lnTo>
                  <a:lnTo>
                    <a:pt x="46" y="30"/>
                  </a:lnTo>
                  <a:lnTo>
                    <a:pt x="27" y="24"/>
                  </a:lnTo>
                  <a:lnTo>
                    <a:pt x="14" y="23"/>
                  </a:lnTo>
                  <a:lnTo>
                    <a:pt x="10" y="24"/>
                  </a:lnTo>
                  <a:lnTo>
                    <a:pt x="9" y="30"/>
                  </a:lnTo>
                  <a:lnTo>
                    <a:pt x="8" y="34"/>
                  </a:lnTo>
                  <a:lnTo>
                    <a:pt x="0" y="33"/>
                  </a:lnTo>
                  <a:lnTo>
                    <a:pt x="0" y="15"/>
                  </a:lnTo>
                  <a:lnTo>
                    <a:pt x="3" y="1"/>
                  </a:lnTo>
                  <a:lnTo>
                    <a:pt x="18" y="0"/>
                  </a:lnTo>
                  <a:lnTo>
                    <a:pt x="20" y="1"/>
                  </a:lnTo>
                  <a:lnTo>
                    <a:pt x="38" y="9"/>
                  </a:lnTo>
                  <a:lnTo>
                    <a:pt x="56" y="19"/>
                  </a:lnTo>
                  <a:lnTo>
                    <a:pt x="73" y="30"/>
                  </a:lnTo>
                  <a:lnTo>
                    <a:pt x="90" y="40"/>
                  </a:lnTo>
                  <a:lnTo>
                    <a:pt x="107" y="51"/>
                  </a:lnTo>
                  <a:lnTo>
                    <a:pt x="117" y="56"/>
                  </a:lnTo>
                  <a:lnTo>
                    <a:pt x="117" y="71"/>
                  </a:lnTo>
                  <a:lnTo>
                    <a:pt x="51" y="83"/>
                  </a:lnTo>
                  <a:lnTo>
                    <a:pt x="117" y="119"/>
                  </a:lnTo>
                  <a:lnTo>
                    <a:pt x="117"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2" name="Freeform 607">
              <a:extLst>
                <a:ext uri="{FF2B5EF4-FFF2-40B4-BE49-F238E27FC236}">
                  <a16:creationId xmlns:a16="http://schemas.microsoft.com/office/drawing/2014/main" id="{64DEE087-9A47-495A-9443-71611E7D546D}"/>
                </a:ext>
              </a:extLst>
            </p:cNvPr>
            <p:cNvSpPr>
              <a:spLocks/>
            </p:cNvSpPr>
            <p:nvPr/>
          </p:nvSpPr>
          <p:spPr bwMode="auto">
            <a:xfrm>
              <a:off x="311" y="8790"/>
              <a:ext cx="21" cy="68"/>
            </a:xfrm>
            <a:custGeom>
              <a:avLst/>
              <a:gdLst>
                <a:gd name="T0" fmla="*/ 21 w 21"/>
                <a:gd name="T1" fmla="*/ 8859 h 68"/>
                <a:gd name="T2" fmla="*/ 0 w 21"/>
                <a:gd name="T3" fmla="*/ 8855 h 68"/>
                <a:gd name="T4" fmla="*/ 0 w 21"/>
                <a:gd name="T5" fmla="*/ 8790 h 68"/>
                <a:gd name="T6" fmla="*/ 21 w 21"/>
                <a:gd name="T7" fmla="*/ 8795 h 68"/>
                <a:gd name="T8" fmla="*/ 21 w 21"/>
                <a:gd name="T9" fmla="*/ 8859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68">
                  <a:moveTo>
                    <a:pt x="21" y="69"/>
                  </a:moveTo>
                  <a:lnTo>
                    <a:pt x="0" y="65"/>
                  </a:lnTo>
                  <a:lnTo>
                    <a:pt x="0" y="0"/>
                  </a:lnTo>
                  <a:lnTo>
                    <a:pt x="21" y="5"/>
                  </a:lnTo>
                  <a:lnTo>
                    <a:pt x="21"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3" name="Freeform 608">
              <a:extLst>
                <a:ext uri="{FF2B5EF4-FFF2-40B4-BE49-F238E27FC236}">
                  <a16:creationId xmlns:a16="http://schemas.microsoft.com/office/drawing/2014/main" id="{E73F2AE9-6D2B-4081-AFFE-413EB4CEF2BD}"/>
                </a:ext>
              </a:extLst>
            </p:cNvPr>
            <p:cNvSpPr>
              <a:spLocks/>
            </p:cNvSpPr>
            <p:nvPr/>
          </p:nvSpPr>
          <p:spPr bwMode="auto">
            <a:xfrm>
              <a:off x="217" y="8592"/>
              <a:ext cx="165" cy="170"/>
            </a:xfrm>
            <a:custGeom>
              <a:avLst/>
              <a:gdLst>
                <a:gd name="T0" fmla="*/ 12 w 165"/>
                <a:gd name="T1" fmla="*/ 8708 h 170"/>
                <a:gd name="T2" fmla="*/ 116 w 165"/>
                <a:gd name="T3" fmla="*/ 8725 h 170"/>
                <a:gd name="T4" fmla="*/ 135 w 165"/>
                <a:gd name="T5" fmla="*/ 8721 h 170"/>
                <a:gd name="T6" fmla="*/ 145 w 165"/>
                <a:gd name="T7" fmla="*/ 8709 h 170"/>
                <a:gd name="T8" fmla="*/ 148 w 165"/>
                <a:gd name="T9" fmla="*/ 8692 h 170"/>
                <a:gd name="T10" fmla="*/ 144 w 165"/>
                <a:gd name="T11" fmla="*/ 8674 h 170"/>
                <a:gd name="T12" fmla="*/ 135 w 165"/>
                <a:gd name="T13" fmla="*/ 8658 h 170"/>
                <a:gd name="T14" fmla="*/ 123 w 165"/>
                <a:gd name="T15" fmla="*/ 8650 h 170"/>
                <a:gd name="T16" fmla="*/ 105 w 165"/>
                <a:gd name="T17" fmla="*/ 8645 h 170"/>
                <a:gd name="T18" fmla="*/ 85 w 165"/>
                <a:gd name="T19" fmla="*/ 8640 h 170"/>
                <a:gd name="T20" fmla="*/ 65 w 165"/>
                <a:gd name="T21" fmla="*/ 8637 h 170"/>
                <a:gd name="T22" fmla="*/ 45 w 165"/>
                <a:gd name="T23" fmla="*/ 8633 h 170"/>
                <a:gd name="T24" fmla="*/ 25 w 165"/>
                <a:gd name="T25" fmla="*/ 8630 h 170"/>
                <a:gd name="T26" fmla="*/ 12 w 165"/>
                <a:gd name="T27" fmla="*/ 8627 h 170"/>
                <a:gd name="T28" fmla="*/ 9 w 165"/>
                <a:gd name="T29" fmla="*/ 8649 h 170"/>
                <a:gd name="T30" fmla="*/ 0 w 165"/>
                <a:gd name="T31" fmla="*/ 8648 h 170"/>
                <a:gd name="T32" fmla="*/ 0 w 165"/>
                <a:gd name="T33" fmla="*/ 8592 h 170"/>
                <a:gd name="T34" fmla="*/ 9 w 165"/>
                <a:gd name="T35" fmla="*/ 8594 h 170"/>
                <a:gd name="T36" fmla="*/ 12 w 165"/>
                <a:gd name="T37" fmla="*/ 8612 h 170"/>
                <a:gd name="T38" fmla="*/ 32 w 165"/>
                <a:gd name="T39" fmla="*/ 8616 h 170"/>
                <a:gd name="T40" fmla="*/ 52 w 165"/>
                <a:gd name="T41" fmla="*/ 8619 h 170"/>
                <a:gd name="T42" fmla="*/ 73 w 165"/>
                <a:gd name="T43" fmla="*/ 8623 h 170"/>
                <a:gd name="T44" fmla="*/ 92 w 165"/>
                <a:gd name="T45" fmla="*/ 8626 h 170"/>
                <a:gd name="T46" fmla="*/ 112 w 165"/>
                <a:gd name="T47" fmla="*/ 8631 h 170"/>
                <a:gd name="T48" fmla="*/ 130 w 165"/>
                <a:gd name="T49" fmla="*/ 8636 h 170"/>
                <a:gd name="T50" fmla="*/ 144 w 165"/>
                <a:gd name="T51" fmla="*/ 8644 h 170"/>
                <a:gd name="T52" fmla="*/ 155 w 165"/>
                <a:gd name="T53" fmla="*/ 8657 h 170"/>
                <a:gd name="T54" fmla="*/ 162 w 165"/>
                <a:gd name="T55" fmla="*/ 8673 h 170"/>
                <a:gd name="T56" fmla="*/ 165 w 165"/>
                <a:gd name="T57" fmla="*/ 8691 h 170"/>
                <a:gd name="T58" fmla="*/ 165 w 165"/>
                <a:gd name="T59" fmla="*/ 8709 h 170"/>
                <a:gd name="T60" fmla="*/ 160 w 165"/>
                <a:gd name="T61" fmla="*/ 8727 h 170"/>
                <a:gd name="T62" fmla="*/ 152 w 165"/>
                <a:gd name="T63" fmla="*/ 8742 h 170"/>
                <a:gd name="T64" fmla="*/ 140 w 165"/>
                <a:gd name="T65" fmla="*/ 8753 h 170"/>
                <a:gd name="T66" fmla="*/ 123 w 165"/>
                <a:gd name="T67" fmla="*/ 8760 h 170"/>
                <a:gd name="T68" fmla="*/ 104 w 165"/>
                <a:gd name="T69" fmla="*/ 8759 h 170"/>
                <a:gd name="T70" fmla="*/ 12 w 165"/>
                <a:gd name="T71" fmla="*/ 8744 h 170"/>
                <a:gd name="T72" fmla="*/ 9 w 165"/>
                <a:gd name="T73" fmla="*/ 8762 h 170"/>
                <a:gd name="T74" fmla="*/ 0 w 165"/>
                <a:gd name="T75" fmla="*/ 8760 h 170"/>
                <a:gd name="T76" fmla="*/ 0 w 165"/>
                <a:gd name="T77" fmla="*/ 8685 h 170"/>
                <a:gd name="T78" fmla="*/ 9 w 165"/>
                <a:gd name="T79" fmla="*/ 8687 h 170"/>
                <a:gd name="T80" fmla="*/ 12 w 165"/>
                <a:gd name="T81" fmla="*/ 8708 h 1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5" h="170">
                  <a:moveTo>
                    <a:pt x="12" y="116"/>
                  </a:moveTo>
                  <a:lnTo>
                    <a:pt x="116" y="133"/>
                  </a:lnTo>
                  <a:lnTo>
                    <a:pt x="135" y="129"/>
                  </a:lnTo>
                  <a:lnTo>
                    <a:pt x="145" y="117"/>
                  </a:lnTo>
                  <a:lnTo>
                    <a:pt x="148" y="100"/>
                  </a:lnTo>
                  <a:lnTo>
                    <a:pt x="144" y="82"/>
                  </a:lnTo>
                  <a:lnTo>
                    <a:pt x="135" y="66"/>
                  </a:lnTo>
                  <a:lnTo>
                    <a:pt x="123" y="58"/>
                  </a:lnTo>
                  <a:lnTo>
                    <a:pt x="105" y="53"/>
                  </a:lnTo>
                  <a:lnTo>
                    <a:pt x="85" y="48"/>
                  </a:lnTo>
                  <a:lnTo>
                    <a:pt x="65" y="45"/>
                  </a:lnTo>
                  <a:lnTo>
                    <a:pt x="45" y="41"/>
                  </a:lnTo>
                  <a:lnTo>
                    <a:pt x="25" y="38"/>
                  </a:lnTo>
                  <a:lnTo>
                    <a:pt x="12" y="35"/>
                  </a:lnTo>
                  <a:lnTo>
                    <a:pt x="9" y="57"/>
                  </a:lnTo>
                  <a:lnTo>
                    <a:pt x="0" y="56"/>
                  </a:lnTo>
                  <a:lnTo>
                    <a:pt x="0" y="0"/>
                  </a:lnTo>
                  <a:lnTo>
                    <a:pt x="9" y="2"/>
                  </a:lnTo>
                  <a:lnTo>
                    <a:pt x="12" y="20"/>
                  </a:lnTo>
                  <a:lnTo>
                    <a:pt x="32" y="24"/>
                  </a:lnTo>
                  <a:lnTo>
                    <a:pt x="52" y="27"/>
                  </a:lnTo>
                  <a:lnTo>
                    <a:pt x="73" y="31"/>
                  </a:lnTo>
                  <a:lnTo>
                    <a:pt x="92" y="34"/>
                  </a:lnTo>
                  <a:lnTo>
                    <a:pt x="112" y="39"/>
                  </a:lnTo>
                  <a:lnTo>
                    <a:pt x="130" y="44"/>
                  </a:lnTo>
                  <a:lnTo>
                    <a:pt x="144" y="52"/>
                  </a:lnTo>
                  <a:lnTo>
                    <a:pt x="155" y="65"/>
                  </a:lnTo>
                  <a:lnTo>
                    <a:pt x="162" y="81"/>
                  </a:lnTo>
                  <a:lnTo>
                    <a:pt x="165" y="99"/>
                  </a:lnTo>
                  <a:lnTo>
                    <a:pt x="165" y="117"/>
                  </a:lnTo>
                  <a:lnTo>
                    <a:pt x="160" y="135"/>
                  </a:lnTo>
                  <a:lnTo>
                    <a:pt x="152" y="150"/>
                  </a:lnTo>
                  <a:lnTo>
                    <a:pt x="140" y="161"/>
                  </a:lnTo>
                  <a:lnTo>
                    <a:pt x="123" y="168"/>
                  </a:lnTo>
                  <a:lnTo>
                    <a:pt x="104" y="167"/>
                  </a:lnTo>
                  <a:lnTo>
                    <a:pt x="12" y="152"/>
                  </a:lnTo>
                  <a:lnTo>
                    <a:pt x="9" y="170"/>
                  </a:lnTo>
                  <a:lnTo>
                    <a:pt x="0" y="168"/>
                  </a:lnTo>
                  <a:lnTo>
                    <a:pt x="0" y="93"/>
                  </a:lnTo>
                  <a:lnTo>
                    <a:pt x="9" y="95"/>
                  </a:lnTo>
                  <a:lnTo>
                    <a:pt x="12"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4" name="Freeform 609">
              <a:extLst>
                <a:ext uri="{FF2B5EF4-FFF2-40B4-BE49-F238E27FC236}">
                  <a16:creationId xmlns:a16="http://schemas.microsoft.com/office/drawing/2014/main" id="{3E313D7E-9A94-46FB-930E-4E493A6A2C8E}"/>
                </a:ext>
              </a:extLst>
            </p:cNvPr>
            <p:cNvSpPr>
              <a:spLocks/>
            </p:cNvSpPr>
            <p:nvPr/>
          </p:nvSpPr>
          <p:spPr bwMode="auto">
            <a:xfrm>
              <a:off x="263" y="8487"/>
              <a:ext cx="171" cy="135"/>
            </a:xfrm>
            <a:custGeom>
              <a:avLst/>
              <a:gdLst>
                <a:gd name="T0" fmla="*/ 170 w 171"/>
                <a:gd name="T1" fmla="*/ 8556 h 135"/>
                <a:gd name="T2" fmla="*/ 170 w 171"/>
                <a:gd name="T3" fmla="*/ 8621 h 135"/>
                <a:gd name="T4" fmla="*/ 162 w 171"/>
                <a:gd name="T5" fmla="*/ 8620 h 135"/>
                <a:gd name="T6" fmla="*/ 159 w 171"/>
                <a:gd name="T7" fmla="*/ 8607 h 135"/>
                <a:gd name="T8" fmla="*/ 13 w 171"/>
                <a:gd name="T9" fmla="*/ 8581 h 135"/>
                <a:gd name="T10" fmla="*/ 10 w 171"/>
                <a:gd name="T11" fmla="*/ 8593 h 135"/>
                <a:gd name="T12" fmla="*/ 3 w 171"/>
                <a:gd name="T13" fmla="*/ 8592 h 135"/>
                <a:gd name="T14" fmla="*/ 3 w 171"/>
                <a:gd name="T15" fmla="*/ 8549 h 135"/>
                <a:gd name="T16" fmla="*/ 20 w 171"/>
                <a:gd name="T17" fmla="*/ 8550 h 135"/>
                <a:gd name="T18" fmla="*/ 9 w 171"/>
                <a:gd name="T19" fmla="*/ 8543 h 135"/>
                <a:gd name="T20" fmla="*/ 29 w 171"/>
                <a:gd name="T21" fmla="*/ 8549 h 135"/>
                <a:gd name="T22" fmla="*/ 34 w 171"/>
                <a:gd name="T23" fmla="*/ 8552 h 135"/>
                <a:gd name="T24" fmla="*/ 102 w 171"/>
                <a:gd name="T25" fmla="*/ 8564 h 135"/>
                <a:gd name="T26" fmla="*/ 106 w 171"/>
                <a:gd name="T27" fmla="*/ 8548 h 135"/>
                <a:gd name="T28" fmla="*/ 100 w 171"/>
                <a:gd name="T29" fmla="*/ 8535 h 135"/>
                <a:gd name="T30" fmla="*/ 86 w 171"/>
                <a:gd name="T31" fmla="*/ 8526 h 135"/>
                <a:gd name="T32" fmla="*/ 68 w 171"/>
                <a:gd name="T33" fmla="*/ 8521 h 135"/>
                <a:gd name="T34" fmla="*/ 49 w 171"/>
                <a:gd name="T35" fmla="*/ 8518 h 135"/>
                <a:gd name="T36" fmla="*/ 46 w 171"/>
                <a:gd name="T37" fmla="*/ 8518 h 135"/>
                <a:gd name="T38" fmla="*/ 0 w 171"/>
                <a:gd name="T39" fmla="*/ 8518 h 135"/>
                <a:gd name="T40" fmla="*/ 7 w 171"/>
                <a:gd name="T41" fmla="*/ 8498 h 135"/>
                <a:gd name="T42" fmla="*/ 26 w 171"/>
                <a:gd name="T43" fmla="*/ 8488 h 135"/>
                <a:gd name="T44" fmla="*/ 40 w 171"/>
                <a:gd name="T45" fmla="*/ 8487 h 135"/>
                <a:gd name="T46" fmla="*/ 62 w 171"/>
                <a:gd name="T47" fmla="*/ 8489 h 135"/>
                <a:gd name="T48" fmla="*/ 81 w 171"/>
                <a:gd name="T49" fmla="*/ 8494 h 135"/>
                <a:gd name="T50" fmla="*/ 97 w 171"/>
                <a:gd name="T51" fmla="*/ 8504 h 135"/>
                <a:gd name="T52" fmla="*/ 110 w 171"/>
                <a:gd name="T53" fmla="*/ 8517 h 135"/>
                <a:gd name="T54" fmla="*/ 117 w 171"/>
                <a:gd name="T55" fmla="*/ 8534 h 135"/>
                <a:gd name="T56" fmla="*/ 118 w 171"/>
                <a:gd name="T57" fmla="*/ 8553 h 135"/>
                <a:gd name="T58" fmla="*/ 116 w 171"/>
                <a:gd name="T59" fmla="*/ 8567 h 135"/>
                <a:gd name="T60" fmla="*/ 159 w 171"/>
                <a:gd name="T61" fmla="*/ 8574 h 135"/>
                <a:gd name="T62" fmla="*/ 162 w 171"/>
                <a:gd name="T63" fmla="*/ 8554 h 135"/>
                <a:gd name="T64" fmla="*/ 170 w 171"/>
                <a:gd name="T65" fmla="*/ 8556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1" h="135">
                  <a:moveTo>
                    <a:pt x="170" y="69"/>
                  </a:moveTo>
                  <a:lnTo>
                    <a:pt x="170" y="134"/>
                  </a:lnTo>
                  <a:lnTo>
                    <a:pt x="162" y="133"/>
                  </a:lnTo>
                  <a:lnTo>
                    <a:pt x="159" y="120"/>
                  </a:lnTo>
                  <a:lnTo>
                    <a:pt x="13" y="94"/>
                  </a:lnTo>
                  <a:lnTo>
                    <a:pt x="10" y="106"/>
                  </a:lnTo>
                  <a:lnTo>
                    <a:pt x="3" y="105"/>
                  </a:lnTo>
                  <a:lnTo>
                    <a:pt x="3" y="62"/>
                  </a:lnTo>
                  <a:lnTo>
                    <a:pt x="20" y="63"/>
                  </a:lnTo>
                  <a:lnTo>
                    <a:pt x="9" y="56"/>
                  </a:lnTo>
                  <a:lnTo>
                    <a:pt x="29" y="62"/>
                  </a:lnTo>
                  <a:lnTo>
                    <a:pt x="34" y="65"/>
                  </a:lnTo>
                  <a:lnTo>
                    <a:pt x="102" y="77"/>
                  </a:lnTo>
                  <a:lnTo>
                    <a:pt x="106" y="61"/>
                  </a:lnTo>
                  <a:lnTo>
                    <a:pt x="100" y="48"/>
                  </a:lnTo>
                  <a:lnTo>
                    <a:pt x="86" y="39"/>
                  </a:lnTo>
                  <a:lnTo>
                    <a:pt x="68" y="34"/>
                  </a:lnTo>
                  <a:lnTo>
                    <a:pt x="49" y="31"/>
                  </a:lnTo>
                  <a:lnTo>
                    <a:pt x="46" y="31"/>
                  </a:lnTo>
                  <a:lnTo>
                    <a:pt x="0" y="31"/>
                  </a:lnTo>
                  <a:lnTo>
                    <a:pt x="7" y="11"/>
                  </a:lnTo>
                  <a:lnTo>
                    <a:pt x="26" y="1"/>
                  </a:lnTo>
                  <a:lnTo>
                    <a:pt x="40" y="0"/>
                  </a:lnTo>
                  <a:lnTo>
                    <a:pt x="62" y="2"/>
                  </a:lnTo>
                  <a:lnTo>
                    <a:pt x="81" y="7"/>
                  </a:lnTo>
                  <a:lnTo>
                    <a:pt x="97" y="17"/>
                  </a:lnTo>
                  <a:lnTo>
                    <a:pt x="110" y="30"/>
                  </a:lnTo>
                  <a:lnTo>
                    <a:pt x="117" y="47"/>
                  </a:lnTo>
                  <a:lnTo>
                    <a:pt x="118" y="66"/>
                  </a:lnTo>
                  <a:lnTo>
                    <a:pt x="116" y="80"/>
                  </a:lnTo>
                  <a:lnTo>
                    <a:pt x="159" y="87"/>
                  </a:lnTo>
                  <a:lnTo>
                    <a:pt x="162" y="67"/>
                  </a:lnTo>
                  <a:lnTo>
                    <a:pt x="170"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5" name="Freeform 610">
              <a:extLst>
                <a:ext uri="{FF2B5EF4-FFF2-40B4-BE49-F238E27FC236}">
                  <a16:creationId xmlns:a16="http://schemas.microsoft.com/office/drawing/2014/main" id="{B55D5ADB-0C26-4A12-9E3B-B424C299D99D}"/>
                </a:ext>
              </a:extLst>
            </p:cNvPr>
            <p:cNvSpPr>
              <a:spLocks/>
            </p:cNvSpPr>
            <p:nvPr/>
          </p:nvSpPr>
          <p:spPr bwMode="auto">
            <a:xfrm>
              <a:off x="263" y="8487"/>
              <a:ext cx="171" cy="135"/>
            </a:xfrm>
            <a:custGeom>
              <a:avLst/>
              <a:gdLst>
                <a:gd name="T0" fmla="*/ 46 w 171"/>
                <a:gd name="T1" fmla="*/ 8518 h 135"/>
                <a:gd name="T2" fmla="*/ 28 w 171"/>
                <a:gd name="T3" fmla="*/ 8522 h 135"/>
                <a:gd name="T4" fmla="*/ 18 w 171"/>
                <a:gd name="T5" fmla="*/ 8531 h 135"/>
                <a:gd name="T6" fmla="*/ 23 w 171"/>
                <a:gd name="T7" fmla="*/ 8542 h 135"/>
                <a:gd name="T8" fmla="*/ 26 w 171"/>
                <a:gd name="T9" fmla="*/ 8545 h 135"/>
                <a:gd name="T10" fmla="*/ 29 w 171"/>
                <a:gd name="T11" fmla="*/ 8549 h 135"/>
                <a:gd name="T12" fmla="*/ 9 w 171"/>
                <a:gd name="T13" fmla="*/ 8543 h 135"/>
                <a:gd name="T14" fmla="*/ 0 w 171"/>
                <a:gd name="T15" fmla="*/ 8533 h 135"/>
                <a:gd name="T16" fmla="*/ 0 w 171"/>
                <a:gd name="T17" fmla="*/ 8518 h 135"/>
                <a:gd name="T18" fmla="*/ 46 w 171"/>
                <a:gd name="T19" fmla="*/ 8518 h 1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1" h="135">
                  <a:moveTo>
                    <a:pt x="46" y="31"/>
                  </a:moveTo>
                  <a:lnTo>
                    <a:pt x="28" y="35"/>
                  </a:lnTo>
                  <a:lnTo>
                    <a:pt x="18" y="44"/>
                  </a:lnTo>
                  <a:lnTo>
                    <a:pt x="23" y="55"/>
                  </a:lnTo>
                  <a:lnTo>
                    <a:pt x="26" y="58"/>
                  </a:lnTo>
                  <a:lnTo>
                    <a:pt x="29" y="62"/>
                  </a:lnTo>
                  <a:lnTo>
                    <a:pt x="9" y="56"/>
                  </a:lnTo>
                  <a:lnTo>
                    <a:pt x="0" y="46"/>
                  </a:lnTo>
                  <a:lnTo>
                    <a:pt x="0" y="31"/>
                  </a:lnTo>
                  <a:lnTo>
                    <a:pt x="4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6" name="Freeform 611">
              <a:extLst>
                <a:ext uri="{FF2B5EF4-FFF2-40B4-BE49-F238E27FC236}">
                  <a16:creationId xmlns:a16="http://schemas.microsoft.com/office/drawing/2014/main" id="{61347D3E-6F7A-4DD2-8724-016AA50947F8}"/>
                </a:ext>
              </a:extLst>
            </p:cNvPr>
            <p:cNvSpPr>
              <a:spLocks/>
            </p:cNvSpPr>
            <p:nvPr/>
          </p:nvSpPr>
          <p:spPr bwMode="auto">
            <a:xfrm>
              <a:off x="246" y="11559"/>
              <a:ext cx="133" cy="44"/>
            </a:xfrm>
            <a:custGeom>
              <a:avLst/>
              <a:gdLst>
                <a:gd name="T0" fmla="*/ 29 w 133"/>
                <a:gd name="T1" fmla="*/ 11559 h 44"/>
                <a:gd name="T2" fmla="*/ 48 w 133"/>
                <a:gd name="T3" fmla="*/ 11568 h 44"/>
                <a:gd name="T4" fmla="*/ 72 w 133"/>
                <a:gd name="T5" fmla="*/ 11572 h 44"/>
                <a:gd name="T6" fmla="*/ 75 w 133"/>
                <a:gd name="T7" fmla="*/ 11572 h 44"/>
                <a:gd name="T8" fmla="*/ 133 w 133"/>
                <a:gd name="T9" fmla="*/ 11563 h 44"/>
                <a:gd name="T10" fmla="*/ 123 w 133"/>
                <a:gd name="T11" fmla="*/ 11582 h 44"/>
                <a:gd name="T12" fmla="*/ 107 w 133"/>
                <a:gd name="T13" fmla="*/ 11595 h 44"/>
                <a:gd name="T14" fmla="*/ 86 w 133"/>
                <a:gd name="T15" fmla="*/ 11601 h 44"/>
                <a:gd name="T16" fmla="*/ 75 w 133"/>
                <a:gd name="T17" fmla="*/ 11602 h 44"/>
                <a:gd name="T18" fmla="*/ 51 w 133"/>
                <a:gd name="T19" fmla="*/ 11600 h 44"/>
                <a:gd name="T20" fmla="*/ 30 w 133"/>
                <a:gd name="T21" fmla="*/ 11592 h 44"/>
                <a:gd name="T22" fmla="*/ 12 w 133"/>
                <a:gd name="T23" fmla="*/ 11581 h 44"/>
                <a:gd name="T24" fmla="*/ 0 w 133"/>
                <a:gd name="T25" fmla="*/ 11564 h 44"/>
                <a:gd name="T26" fmla="*/ 29 w 133"/>
                <a:gd name="T27" fmla="*/ 11559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3" h="44">
                  <a:moveTo>
                    <a:pt x="29" y="0"/>
                  </a:moveTo>
                  <a:lnTo>
                    <a:pt x="48" y="9"/>
                  </a:lnTo>
                  <a:lnTo>
                    <a:pt x="72" y="13"/>
                  </a:lnTo>
                  <a:lnTo>
                    <a:pt x="75" y="13"/>
                  </a:lnTo>
                  <a:lnTo>
                    <a:pt x="133" y="4"/>
                  </a:lnTo>
                  <a:lnTo>
                    <a:pt x="123" y="23"/>
                  </a:lnTo>
                  <a:lnTo>
                    <a:pt x="107" y="36"/>
                  </a:lnTo>
                  <a:lnTo>
                    <a:pt x="86" y="42"/>
                  </a:lnTo>
                  <a:lnTo>
                    <a:pt x="75" y="43"/>
                  </a:lnTo>
                  <a:lnTo>
                    <a:pt x="51" y="41"/>
                  </a:lnTo>
                  <a:lnTo>
                    <a:pt x="30" y="33"/>
                  </a:lnTo>
                  <a:lnTo>
                    <a:pt x="12" y="22"/>
                  </a:lnTo>
                  <a:lnTo>
                    <a:pt x="0" y="5"/>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7" name="Freeform 612">
              <a:extLst>
                <a:ext uri="{FF2B5EF4-FFF2-40B4-BE49-F238E27FC236}">
                  <a16:creationId xmlns:a16="http://schemas.microsoft.com/office/drawing/2014/main" id="{900E0065-D36E-4474-94DB-AA1116D7ABA2}"/>
                </a:ext>
              </a:extLst>
            </p:cNvPr>
            <p:cNvSpPr>
              <a:spLocks/>
            </p:cNvSpPr>
            <p:nvPr/>
          </p:nvSpPr>
          <p:spPr bwMode="auto">
            <a:xfrm>
              <a:off x="235" y="11454"/>
              <a:ext cx="148" cy="118"/>
            </a:xfrm>
            <a:custGeom>
              <a:avLst/>
              <a:gdLst>
                <a:gd name="T0" fmla="*/ 86 w 148"/>
                <a:gd name="T1" fmla="*/ 11572 h 118"/>
                <a:gd name="T2" fmla="*/ 108 w 148"/>
                <a:gd name="T3" fmla="*/ 11567 h 118"/>
                <a:gd name="T4" fmla="*/ 121 w 148"/>
                <a:gd name="T5" fmla="*/ 11552 h 118"/>
                <a:gd name="T6" fmla="*/ 123 w 148"/>
                <a:gd name="T7" fmla="*/ 11537 h 118"/>
                <a:gd name="T8" fmla="*/ 119 w 148"/>
                <a:gd name="T9" fmla="*/ 11514 h 118"/>
                <a:gd name="T10" fmla="*/ 106 w 148"/>
                <a:gd name="T11" fmla="*/ 11498 h 118"/>
                <a:gd name="T12" fmla="*/ 87 w 148"/>
                <a:gd name="T13" fmla="*/ 11489 h 118"/>
                <a:gd name="T14" fmla="*/ 68 w 148"/>
                <a:gd name="T15" fmla="*/ 11485 h 118"/>
                <a:gd name="T16" fmla="*/ 44 w 148"/>
                <a:gd name="T17" fmla="*/ 11487 h 118"/>
                <a:gd name="T18" fmla="*/ 29 w 148"/>
                <a:gd name="T19" fmla="*/ 11499 h 118"/>
                <a:gd name="T20" fmla="*/ 23 w 148"/>
                <a:gd name="T21" fmla="*/ 11519 h 118"/>
                <a:gd name="T22" fmla="*/ 28 w 148"/>
                <a:gd name="T23" fmla="*/ 11543 h 118"/>
                <a:gd name="T24" fmla="*/ 40 w 148"/>
                <a:gd name="T25" fmla="*/ 11559 h 118"/>
                <a:gd name="T26" fmla="*/ 11 w 148"/>
                <a:gd name="T27" fmla="*/ 11564 h 118"/>
                <a:gd name="T28" fmla="*/ 2 w 148"/>
                <a:gd name="T29" fmla="*/ 11544 h 118"/>
                <a:gd name="T30" fmla="*/ 0 w 148"/>
                <a:gd name="T31" fmla="*/ 11519 h 118"/>
                <a:gd name="T32" fmla="*/ 0 w 148"/>
                <a:gd name="T33" fmla="*/ 11518 h 118"/>
                <a:gd name="T34" fmla="*/ 3 w 148"/>
                <a:gd name="T35" fmla="*/ 11493 h 118"/>
                <a:gd name="T36" fmla="*/ 12 w 148"/>
                <a:gd name="T37" fmla="*/ 11474 h 118"/>
                <a:gd name="T38" fmla="*/ 27 w 148"/>
                <a:gd name="T39" fmla="*/ 11461 h 118"/>
                <a:gd name="T40" fmla="*/ 49 w 148"/>
                <a:gd name="T41" fmla="*/ 11454 h 118"/>
                <a:gd name="T42" fmla="*/ 58 w 148"/>
                <a:gd name="T43" fmla="*/ 11454 h 118"/>
                <a:gd name="T44" fmla="*/ 83 w 148"/>
                <a:gd name="T45" fmla="*/ 11456 h 118"/>
                <a:gd name="T46" fmla="*/ 105 w 148"/>
                <a:gd name="T47" fmla="*/ 11463 h 118"/>
                <a:gd name="T48" fmla="*/ 122 w 148"/>
                <a:gd name="T49" fmla="*/ 11475 h 118"/>
                <a:gd name="T50" fmla="*/ 135 w 148"/>
                <a:gd name="T51" fmla="*/ 11491 h 118"/>
                <a:gd name="T52" fmla="*/ 144 w 148"/>
                <a:gd name="T53" fmla="*/ 11511 h 118"/>
                <a:gd name="T54" fmla="*/ 147 w 148"/>
                <a:gd name="T55" fmla="*/ 11535 h 118"/>
                <a:gd name="T56" fmla="*/ 147 w 148"/>
                <a:gd name="T57" fmla="*/ 11538 h 118"/>
                <a:gd name="T58" fmla="*/ 144 w 148"/>
                <a:gd name="T59" fmla="*/ 11563 h 118"/>
                <a:gd name="T60" fmla="*/ 86 w 148"/>
                <a:gd name="T61" fmla="*/ 11572 h 1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8" h="118">
                  <a:moveTo>
                    <a:pt x="86" y="118"/>
                  </a:moveTo>
                  <a:lnTo>
                    <a:pt x="108" y="113"/>
                  </a:lnTo>
                  <a:lnTo>
                    <a:pt x="121" y="98"/>
                  </a:lnTo>
                  <a:lnTo>
                    <a:pt x="123" y="83"/>
                  </a:lnTo>
                  <a:lnTo>
                    <a:pt x="119" y="60"/>
                  </a:lnTo>
                  <a:lnTo>
                    <a:pt x="106" y="44"/>
                  </a:lnTo>
                  <a:lnTo>
                    <a:pt x="87" y="35"/>
                  </a:lnTo>
                  <a:lnTo>
                    <a:pt x="68" y="31"/>
                  </a:lnTo>
                  <a:lnTo>
                    <a:pt x="44" y="33"/>
                  </a:lnTo>
                  <a:lnTo>
                    <a:pt x="29" y="45"/>
                  </a:lnTo>
                  <a:lnTo>
                    <a:pt x="23" y="65"/>
                  </a:lnTo>
                  <a:lnTo>
                    <a:pt x="28" y="89"/>
                  </a:lnTo>
                  <a:lnTo>
                    <a:pt x="40" y="105"/>
                  </a:lnTo>
                  <a:lnTo>
                    <a:pt x="11" y="110"/>
                  </a:lnTo>
                  <a:lnTo>
                    <a:pt x="2" y="90"/>
                  </a:lnTo>
                  <a:lnTo>
                    <a:pt x="0" y="65"/>
                  </a:lnTo>
                  <a:lnTo>
                    <a:pt x="0" y="64"/>
                  </a:lnTo>
                  <a:lnTo>
                    <a:pt x="3" y="39"/>
                  </a:lnTo>
                  <a:lnTo>
                    <a:pt x="12" y="20"/>
                  </a:lnTo>
                  <a:lnTo>
                    <a:pt x="27" y="7"/>
                  </a:lnTo>
                  <a:lnTo>
                    <a:pt x="49" y="0"/>
                  </a:lnTo>
                  <a:lnTo>
                    <a:pt x="58" y="0"/>
                  </a:lnTo>
                  <a:lnTo>
                    <a:pt x="83" y="2"/>
                  </a:lnTo>
                  <a:lnTo>
                    <a:pt x="105" y="9"/>
                  </a:lnTo>
                  <a:lnTo>
                    <a:pt x="122" y="21"/>
                  </a:lnTo>
                  <a:lnTo>
                    <a:pt x="135" y="37"/>
                  </a:lnTo>
                  <a:lnTo>
                    <a:pt x="144" y="57"/>
                  </a:lnTo>
                  <a:lnTo>
                    <a:pt x="147" y="81"/>
                  </a:lnTo>
                  <a:lnTo>
                    <a:pt x="147" y="84"/>
                  </a:lnTo>
                  <a:lnTo>
                    <a:pt x="144" y="109"/>
                  </a:lnTo>
                  <a:lnTo>
                    <a:pt x="86"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8" name="Freeform 613">
              <a:extLst>
                <a:ext uri="{FF2B5EF4-FFF2-40B4-BE49-F238E27FC236}">
                  <a16:creationId xmlns:a16="http://schemas.microsoft.com/office/drawing/2014/main" id="{97E4E1B3-57F0-4257-BD97-5438272D8086}"/>
                </a:ext>
              </a:extLst>
            </p:cNvPr>
            <p:cNvSpPr>
              <a:spLocks/>
            </p:cNvSpPr>
            <p:nvPr/>
          </p:nvSpPr>
          <p:spPr bwMode="auto">
            <a:xfrm>
              <a:off x="270" y="11326"/>
              <a:ext cx="112" cy="115"/>
            </a:xfrm>
            <a:custGeom>
              <a:avLst/>
              <a:gdLst>
                <a:gd name="T0" fmla="*/ 98 w 112"/>
                <a:gd name="T1" fmla="*/ 11438 h 115"/>
                <a:gd name="T2" fmla="*/ 82 w 112"/>
                <a:gd name="T3" fmla="*/ 11441 h 115"/>
                <a:gd name="T4" fmla="*/ 64 w 112"/>
                <a:gd name="T5" fmla="*/ 11440 h 115"/>
                <a:gd name="T6" fmla="*/ 44 w 112"/>
                <a:gd name="T7" fmla="*/ 11436 h 115"/>
                <a:gd name="T8" fmla="*/ 24 w 112"/>
                <a:gd name="T9" fmla="*/ 11431 h 115"/>
                <a:gd name="T10" fmla="*/ 5 w 112"/>
                <a:gd name="T11" fmla="*/ 11427 h 115"/>
                <a:gd name="T12" fmla="*/ 0 w 112"/>
                <a:gd name="T13" fmla="*/ 11427 h 115"/>
                <a:gd name="T14" fmla="*/ 0 w 112"/>
                <a:gd name="T15" fmla="*/ 11398 h 115"/>
                <a:gd name="T16" fmla="*/ 77 w 112"/>
                <a:gd name="T17" fmla="*/ 11413 h 115"/>
                <a:gd name="T18" fmla="*/ 89 w 112"/>
                <a:gd name="T19" fmla="*/ 11403 h 115"/>
                <a:gd name="T20" fmla="*/ 88 w 112"/>
                <a:gd name="T21" fmla="*/ 11387 h 115"/>
                <a:gd name="T22" fmla="*/ 77 w 112"/>
                <a:gd name="T23" fmla="*/ 11374 h 115"/>
                <a:gd name="T24" fmla="*/ 73 w 112"/>
                <a:gd name="T25" fmla="*/ 11372 h 115"/>
                <a:gd name="T26" fmla="*/ 55 w 112"/>
                <a:gd name="T27" fmla="*/ 11366 h 115"/>
                <a:gd name="T28" fmla="*/ 35 w 112"/>
                <a:gd name="T29" fmla="*/ 11362 h 115"/>
                <a:gd name="T30" fmla="*/ 15 w 112"/>
                <a:gd name="T31" fmla="*/ 11359 h 115"/>
                <a:gd name="T32" fmla="*/ 0 w 112"/>
                <a:gd name="T33" fmla="*/ 11355 h 115"/>
                <a:gd name="T34" fmla="*/ 0 w 112"/>
                <a:gd name="T35" fmla="*/ 11326 h 115"/>
                <a:gd name="T36" fmla="*/ 110 w 112"/>
                <a:gd name="T37" fmla="*/ 11347 h 115"/>
                <a:gd name="T38" fmla="*/ 110 w 112"/>
                <a:gd name="T39" fmla="*/ 11374 h 115"/>
                <a:gd name="T40" fmla="*/ 104 w 112"/>
                <a:gd name="T41" fmla="*/ 11374 h 115"/>
                <a:gd name="T42" fmla="*/ 95 w 112"/>
                <a:gd name="T43" fmla="*/ 11372 h 115"/>
                <a:gd name="T44" fmla="*/ 91 w 112"/>
                <a:gd name="T45" fmla="*/ 11373 h 115"/>
                <a:gd name="T46" fmla="*/ 105 w 112"/>
                <a:gd name="T47" fmla="*/ 11386 h 115"/>
                <a:gd name="T48" fmla="*/ 112 w 112"/>
                <a:gd name="T49" fmla="*/ 11406 h 115"/>
                <a:gd name="T50" fmla="*/ 112 w 112"/>
                <a:gd name="T51" fmla="*/ 11410 h 115"/>
                <a:gd name="T52" fmla="*/ 108 w 112"/>
                <a:gd name="T53" fmla="*/ 11428 h 115"/>
                <a:gd name="T54" fmla="*/ 98 w 112"/>
                <a:gd name="T55" fmla="*/ 11438 h 1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 h="115">
                  <a:moveTo>
                    <a:pt x="98" y="112"/>
                  </a:moveTo>
                  <a:lnTo>
                    <a:pt x="82" y="115"/>
                  </a:lnTo>
                  <a:lnTo>
                    <a:pt x="64" y="114"/>
                  </a:lnTo>
                  <a:lnTo>
                    <a:pt x="44" y="110"/>
                  </a:lnTo>
                  <a:lnTo>
                    <a:pt x="24" y="105"/>
                  </a:lnTo>
                  <a:lnTo>
                    <a:pt x="5" y="101"/>
                  </a:lnTo>
                  <a:lnTo>
                    <a:pt x="0" y="101"/>
                  </a:lnTo>
                  <a:lnTo>
                    <a:pt x="0" y="72"/>
                  </a:lnTo>
                  <a:lnTo>
                    <a:pt x="77" y="87"/>
                  </a:lnTo>
                  <a:lnTo>
                    <a:pt x="89" y="77"/>
                  </a:lnTo>
                  <a:lnTo>
                    <a:pt x="88" y="61"/>
                  </a:lnTo>
                  <a:lnTo>
                    <a:pt x="77" y="48"/>
                  </a:lnTo>
                  <a:lnTo>
                    <a:pt x="73" y="46"/>
                  </a:lnTo>
                  <a:lnTo>
                    <a:pt x="55" y="40"/>
                  </a:lnTo>
                  <a:lnTo>
                    <a:pt x="35" y="36"/>
                  </a:lnTo>
                  <a:lnTo>
                    <a:pt x="15" y="33"/>
                  </a:lnTo>
                  <a:lnTo>
                    <a:pt x="0" y="29"/>
                  </a:lnTo>
                  <a:lnTo>
                    <a:pt x="0" y="0"/>
                  </a:lnTo>
                  <a:lnTo>
                    <a:pt x="110" y="21"/>
                  </a:lnTo>
                  <a:lnTo>
                    <a:pt x="110" y="48"/>
                  </a:lnTo>
                  <a:lnTo>
                    <a:pt x="104" y="48"/>
                  </a:lnTo>
                  <a:lnTo>
                    <a:pt x="95" y="46"/>
                  </a:lnTo>
                  <a:lnTo>
                    <a:pt x="91" y="47"/>
                  </a:lnTo>
                  <a:lnTo>
                    <a:pt x="105" y="60"/>
                  </a:lnTo>
                  <a:lnTo>
                    <a:pt x="112" y="80"/>
                  </a:lnTo>
                  <a:lnTo>
                    <a:pt x="112" y="84"/>
                  </a:lnTo>
                  <a:lnTo>
                    <a:pt x="108" y="102"/>
                  </a:lnTo>
                  <a:lnTo>
                    <a:pt x="98"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9" name="Freeform 614">
              <a:extLst>
                <a:ext uri="{FF2B5EF4-FFF2-40B4-BE49-F238E27FC236}">
                  <a16:creationId xmlns:a16="http://schemas.microsoft.com/office/drawing/2014/main" id="{C3A72DFA-CD69-48A7-9835-626D0D1B4D57}"/>
                </a:ext>
              </a:extLst>
            </p:cNvPr>
            <p:cNvSpPr>
              <a:spLocks/>
            </p:cNvSpPr>
            <p:nvPr/>
          </p:nvSpPr>
          <p:spPr bwMode="auto">
            <a:xfrm>
              <a:off x="244" y="11247"/>
              <a:ext cx="138" cy="68"/>
            </a:xfrm>
            <a:custGeom>
              <a:avLst/>
              <a:gdLst>
                <a:gd name="T0" fmla="*/ 45 w 138"/>
                <a:gd name="T1" fmla="*/ 11300 h 68"/>
                <a:gd name="T2" fmla="*/ 45 w 138"/>
                <a:gd name="T3" fmla="*/ 11315 h 68"/>
                <a:gd name="T4" fmla="*/ 26 w 138"/>
                <a:gd name="T5" fmla="*/ 11311 h 68"/>
                <a:gd name="T6" fmla="*/ 26 w 138"/>
                <a:gd name="T7" fmla="*/ 11295 h 68"/>
                <a:gd name="T8" fmla="*/ 0 w 138"/>
                <a:gd name="T9" fmla="*/ 11281 h 68"/>
                <a:gd name="T10" fmla="*/ 0 w 138"/>
                <a:gd name="T11" fmla="*/ 11263 h 68"/>
                <a:gd name="T12" fmla="*/ 26 w 138"/>
                <a:gd name="T13" fmla="*/ 11267 h 68"/>
                <a:gd name="T14" fmla="*/ 26 w 138"/>
                <a:gd name="T15" fmla="*/ 11247 h 68"/>
                <a:gd name="T16" fmla="*/ 45 w 138"/>
                <a:gd name="T17" fmla="*/ 11250 h 68"/>
                <a:gd name="T18" fmla="*/ 45 w 138"/>
                <a:gd name="T19" fmla="*/ 11271 h 68"/>
                <a:gd name="T20" fmla="*/ 99 w 138"/>
                <a:gd name="T21" fmla="*/ 11282 h 68"/>
                <a:gd name="T22" fmla="*/ 113 w 138"/>
                <a:gd name="T23" fmla="*/ 11286 h 68"/>
                <a:gd name="T24" fmla="*/ 122 w 138"/>
                <a:gd name="T25" fmla="*/ 11279 h 68"/>
                <a:gd name="T26" fmla="*/ 117 w 138"/>
                <a:gd name="T27" fmla="*/ 11263 h 68"/>
                <a:gd name="T28" fmla="*/ 135 w 138"/>
                <a:gd name="T29" fmla="*/ 11267 h 68"/>
                <a:gd name="T30" fmla="*/ 138 w 138"/>
                <a:gd name="T31" fmla="*/ 11286 h 68"/>
                <a:gd name="T32" fmla="*/ 132 w 138"/>
                <a:gd name="T33" fmla="*/ 11301 h 68"/>
                <a:gd name="T34" fmla="*/ 118 w 138"/>
                <a:gd name="T35" fmla="*/ 11310 h 68"/>
                <a:gd name="T36" fmla="*/ 99 w 138"/>
                <a:gd name="T37" fmla="*/ 11310 h 68"/>
                <a:gd name="T38" fmla="*/ 45 w 138"/>
                <a:gd name="T39" fmla="*/ 1130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8" h="68">
                  <a:moveTo>
                    <a:pt x="45" y="53"/>
                  </a:moveTo>
                  <a:lnTo>
                    <a:pt x="45" y="68"/>
                  </a:lnTo>
                  <a:lnTo>
                    <a:pt x="26" y="64"/>
                  </a:lnTo>
                  <a:lnTo>
                    <a:pt x="26" y="48"/>
                  </a:lnTo>
                  <a:lnTo>
                    <a:pt x="0" y="34"/>
                  </a:lnTo>
                  <a:lnTo>
                    <a:pt x="0" y="16"/>
                  </a:lnTo>
                  <a:lnTo>
                    <a:pt x="26" y="20"/>
                  </a:lnTo>
                  <a:lnTo>
                    <a:pt x="26" y="0"/>
                  </a:lnTo>
                  <a:lnTo>
                    <a:pt x="45" y="3"/>
                  </a:lnTo>
                  <a:lnTo>
                    <a:pt x="45" y="24"/>
                  </a:lnTo>
                  <a:lnTo>
                    <a:pt x="99" y="35"/>
                  </a:lnTo>
                  <a:lnTo>
                    <a:pt x="113" y="39"/>
                  </a:lnTo>
                  <a:lnTo>
                    <a:pt x="122" y="32"/>
                  </a:lnTo>
                  <a:lnTo>
                    <a:pt x="117" y="16"/>
                  </a:lnTo>
                  <a:lnTo>
                    <a:pt x="135" y="20"/>
                  </a:lnTo>
                  <a:lnTo>
                    <a:pt x="138" y="39"/>
                  </a:lnTo>
                  <a:lnTo>
                    <a:pt x="132" y="54"/>
                  </a:lnTo>
                  <a:lnTo>
                    <a:pt x="118" y="63"/>
                  </a:lnTo>
                  <a:lnTo>
                    <a:pt x="99" y="63"/>
                  </a:lnTo>
                  <a:lnTo>
                    <a:pt x="45"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0" name="Freeform 615">
              <a:extLst>
                <a:ext uri="{FF2B5EF4-FFF2-40B4-BE49-F238E27FC236}">
                  <a16:creationId xmlns:a16="http://schemas.microsoft.com/office/drawing/2014/main" id="{E41C3134-4140-4E39-8F57-C5A363010D42}"/>
                </a:ext>
              </a:extLst>
            </p:cNvPr>
            <p:cNvSpPr>
              <a:spLocks/>
            </p:cNvSpPr>
            <p:nvPr/>
          </p:nvSpPr>
          <p:spPr bwMode="auto">
            <a:xfrm>
              <a:off x="268" y="11142"/>
              <a:ext cx="115" cy="106"/>
            </a:xfrm>
            <a:custGeom>
              <a:avLst/>
              <a:gdLst>
                <a:gd name="T0" fmla="*/ 37 w 115"/>
                <a:gd name="T1" fmla="*/ 11142 h 106"/>
                <a:gd name="T2" fmla="*/ 39 w 115"/>
                <a:gd name="T3" fmla="*/ 11171 h 106"/>
                <a:gd name="T4" fmla="*/ 27 w 115"/>
                <a:gd name="T5" fmla="*/ 11171 h 106"/>
                <a:gd name="T6" fmla="*/ 19 w 115"/>
                <a:gd name="T7" fmla="*/ 11176 h 106"/>
                <a:gd name="T8" fmla="*/ 19 w 115"/>
                <a:gd name="T9" fmla="*/ 11187 h 106"/>
                <a:gd name="T10" fmla="*/ 28 w 115"/>
                <a:gd name="T11" fmla="*/ 11206 h 106"/>
                <a:gd name="T12" fmla="*/ 48 w 115"/>
                <a:gd name="T13" fmla="*/ 11214 h 106"/>
                <a:gd name="T14" fmla="*/ 53 w 115"/>
                <a:gd name="T15" fmla="*/ 11216 h 106"/>
                <a:gd name="T16" fmla="*/ 75 w 115"/>
                <a:gd name="T17" fmla="*/ 11218 h 106"/>
                <a:gd name="T18" fmla="*/ 92 w 115"/>
                <a:gd name="T19" fmla="*/ 11210 h 106"/>
                <a:gd name="T20" fmla="*/ 95 w 115"/>
                <a:gd name="T21" fmla="*/ 11200 h 106"/>
                <a:gd name="T22" fmla="*/ 93 w 115"/>
                <a:gd name="T23" fmla="*/ 11187 h 106"/>
                <a:gd name="T24" fmla="*/ 85 w 115"/>
                <a:gd name="T25" fmla="*/ 11182 h 106"/>
                <a:gd name="T26" fmla="*/ 73 w 115"/>
                <a:gd name="T27" fmla="*/ 11178 h 106"/>
                <a:gd name="T28" fmla="*/ 78 w 115"/>
                <a:gd name="T29" fmla="*/ 11150 h 106"/>
                <a:gd name="T30" fmla="*/ 97 w 115"/>
                <a:gd name="T31" fmla="*/ 11159 h 106"/>
                <a:gd name="T32" fmla="*/ 109 w 115"/>
                <a:gd name="T33" fmla="*/ 11175 h 106"/>
                <a:gd name="T34" fmla="*/ 114 w 115"/>
                <a:gd name="T35" fmla="*/ 11197 h 106"/>
                <a:gd name="T36" fmla="*/ 114 w 115"/>
                <a:gd name="T37" fmla="*/ 11202 h 106"/>
                <a:gd name="T38" fmla="*/ 110 w 115"/>
                <a:gd name="T39" fmla="*/ 11224 h 106"/>
                <a:gd name="T40" fmla="*/ 98 w 115"/>
                <a:gd name="T41" fmla="*/ 11240 h 106"/>
                <a:gd name="T42" fmla="*/ 79 w 115"/>
                <a:gd name="T43" fmla="*/ 11247 h 106"/>
                <a:gd name="T44" fmla="*/ 62 w 115"/>
                <a:gd name="T45" fmla="*/ 11248 h 106"/>
                <a:gd name="T46" fmla="*/ 41 w 115"/>
                <a:gd name="T47" fmla="*/ 11243 h 106"/>
                <a:gd name="T48" fmla="*/ 24 w 115"/>
                <a:gd name="T49" fmla="*/ 11235 h 106"/>
                <a:gd name="T50" fmla="*/ 10 w 115"/>
                <a:gd name="T51" fmla="*/ 11222 h 106"/>
                <a:gd name="T52" fmla="*/ 2 w 115"/>
                <a:gd name="T53" fmla="*/ 11205 h 106"/>
                <a:gd name="T54" fmla="*/ 0 w 115"/>
                <a:gd name="T55" fmla="*/ 11185 h 106"/>
                <a:gd name="T56" fmla="*/ 2 w 115"/>
                <a:gd name="T57" fmla="*/ 11167 h 106"/>
                <a:gd name="T58" fmla="*/ 14 w 115"/>
                <a:gd name="T59" fmla="*/ 11150 h 106"/>
                <a:gd name="T60" fmla="*/ 34 w 115"/>
                <a:gd name="T61" fmla="*/ 11142 h 106"/>
                <a:gd name="T62" fmla="*/ 37 w 115"/>
                <a:gd name="T63" fmla="*/ 11142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 h="106">
                  <a:moveTo>
                    <a:pt x="37" y="0"/>
                  </a:moveTo>
                  <a:lnTo>
                    <a:pt x="39" y="29"/>
                  </a:lnTo>
                  <a:lnTo>
                    <a:pt x="27" y="29"/>
                  </a:lnTo>
                  <a:lnTo>
                    <a:pt x="19" y="34"/>
                  </a:lnTo>
                  <a:lnTo>
                    <a:pt x="19" y="45"/>
                  </a:lnTo>
                  <a:lnTo>
                    <a:pt x="28" y="64"/>
                  </a:lnTo>
                  <a:lnTo>
                    <a:pt x="48" y="72"/>
                  </a:lnTo>
                  <a:lnTo>
                    <a:pt x="53" y="74"/>
                  </a:lnTo>
                  <a:lnTo>
                    <a:pt x="75" y="76"/>
                  </a:lnTo>
                  <a:lnTo>
                    <a:pt x="92" y="68"/>
                  </a:lnTo>
                  <a:lnTo>
                    <a:pt x="95" y="58"/>
                  </a:lnTo>
                  <a:lnTo>
                    <a:pt x="93" y="45"/>
                  </a:lnTo>
                  <a:lnTo>
                    <a:pt x="85" y="40"/>
                  </a:lnTo>
                  <a:lnTo>
                    <a:pt x="73" y="36"/>
                  </a:lnTo>
                  <a:lnTo>
                    <a:pt x="78" y="8"/>
                  </a:lnTo>
                  <a:lnTo>
                    <a:pt x="97" y="17"/>
                  </a:lnTo>
                  <a:lnTo>
                    <a:pt x="109" y="33"/>
                  </a:lnTo>
                  <a:lnTo>
                    <a:pt x="114" y="55"/>
                  </a:lnTo>
                  <a:lnTo>
                    <a:pt x="114" y="60"/>
                  </a:lnTo>
                  <a:lnTo>
                    <a:pt x="110" y="82"/>
                  </a:lnTo>
                  <a:lnTo>
                    <a:pt x="98" y="98"/>
                  </a:lnTo>
                  <a:lnTo>
                    <a:pt x="79" y="105"/>
                  </a:lnTo>
                  <a:lnTo>
                    <a:pt x="62" y="106"/>
                  </a:lnTo>
                  <a:lnTo>
                    <a:pt x="41" y="101"/>
                  </a:lnTo>
                  <a:lnTo>
                    <a:pt x="24" y="93"/>
                  </a:lnTo>
                  <a:lnTo>
                    <a:pt x="10" y="80"/>
                  </a:lnTo>
                  <a:lnTo>
                    <a:pt x="2" y="63"/>
                  </a:lnTo>
                  <a:lnTo>
                    <a:pt x="0" y="43"/>
                  </a:lnTo>
                  <a:lnTo>
                    <a:pt x="2" y="25"/>
                  </a:lnTo>
                  <a:lnTo>
                    <a:pt x="14" y="8"/>
                  </a:lnTo>
                  <a:lnTo>
                    <a:pt x="34" y="0"/>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1" name="Freeform 616">
              <a:extLst>
                <a:ext uri="{FF2B5EF4-FFF2-40B4-BE49-F238E27FC236}">
                  <a16:creationId xmlns:a16="http://schemas.microsoft.com/office/drawing/2014/main" id="{C36089CD-09B3-43AA-9DEB-FC8A57717D1F}"/>
                </a:ext>
              </a:extLst>
            </p:cNvPr>
            <p:cNvSpPr>
              <a:spLocks/>
            </p:cNvSpPr>
            <p:nvPr/>
          </p:nvSpPr>
          <p:spPr bwMode="auto">
            <a:xfrm>
              <a:off x="268" y="11018"/>
              <a:ext cx="115" cy="85"/>
            </a:xfrm>
            <a:custGeom>
              <a:avLst/>
              <a:gdLst>
                <a:gd name="T0" fmla="*/ 45 w 115"/>
                <a:gd name="T1" fmla="*/ 11048 h 85"/>
                <a:gd name="T2" fmla="*/ 29 w 115"/>
                <a:gd name="T3" fmla="*/ 11048 h 85"/>
                <a:gd name="T4" fmla="*/ 19 w 115"/>
                <a:gd name="T5" fmla="*/ 11054 h 85"/>
                <a:gd name="T6" fmla="*/ 19 w 115"/>
                <a:gd name="T7" fmla="*/ 11069 h 85"/>
                <a:gd name="T8" fmla="*/ 26 w 115"/>
                <a:gd name="T9" fmla="*/ 11089 h 85"/>
                <a:gd name="T10" fmla="*/ 45 w 115"/>
                <a:gd name="T11" fmla="*/ 11099 h 85"/>
                <a:gd name="T12" fmla="*/ 2 w 115"/>
                <a:gd name="T13" fmla="*/ 11086 h 85"/>
                <a:gd name="T14" fmla="*/ 0 w 115"/>
                <a:gd name="T15" fmla="*/ 11067 h 85"/>
                <a:gd name="T16" fmla="*/ 3 w 115"/>
                <a:gd name="T17" fmla="*/ 11043 h 85"/>
                <a:gd name="T18" fmla="*/ 15 w 115"/>
                <a:gd name="T19" fmla="*/ 11026 h 85"/>
                <a:gd name="T20" fmla="*/ 36 w 115"/>
                <a:gd name="T21" fmla="*/ 11019 h 85"/>
                <a:gd name="T22" fmla="*/ 42 w 115"/>
                <a:gd name="T23" fmla="*/ 11018 h 85"/>
                <a:gd name="T24" fmla="*/ 67 w 115"/>
                <a:gd name="T25" fmla="*/ 11021 h 85"/>
                <a:gd name="T26" fmla="*/ 88 w 115"/>
                <a:gd name="T27" fmla="*/ 11030 h 85"/>
                <a:gd name="T28" fmla="*/ 103 w 115"/>
                <a:gd name="T29" fmla="*/ 11044 h 85"/>
                <a:gd name="T30" fmla="*/ 112 w 115"/>
                <a:gd name="T31" fmla="*/ 11063 h 85"/>
                <a:gd name="T32" fmla="*/ 114 w 115"/>
                <a:gd name="T33" fmla="*/ 11084 h 85"/>
                <a:gd name="T34" fmla="*/ 84 w 115"/>
                <a:gd name="T35" fmla="*/ 11103 h 85"/>
                <a:gd name="T36" fmla="*/ 94 w 115"/>
                <a:gd name="T37" fmla="*/ 11096 h 85"/>
                <a:gd name="T38" fmla="*/ 95 w 115"/>
                <a:gd name="T39" fmla="*/ 11081 h 85"/>
                <a:gd name="T40" fmla="*/ 87 w 115"/>
                <a:gd name="T41" fmla="*/ 11061 h 85"/>
                <a:gd name="T42" fmla="*/ 69 w 115"/>
                <a:gd name="T43" fmla="*/ 11051 h 85"/>
                <a:gd name="T44" fmla="*/ 45 w 115"/>
                <a:gd name="T45" fmla="*/ 11048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5" h="85">
                  <a:moveTo>
                    <a:pt x="45" y="30"/>
                  </a:moveTo>
                  <a:lnTo>
                    <a:pt x="29" y="30"/>
                  </a:lnTo>
                  <a:lnTo>
                    <a:pt x="19" y="36"/>
                  </a:lnTo>
                  <a:lnTo>
                    <a:pt x="19" y="51"/>
                  </a:lnTo>
                  <a:lnTo>
                    <a:pt x="26" y="71"/>
                  </a:lnTo>
                  <a:lnTo>
                    <a:pt x="45" y="81"/>
                  </a:lnTo>
                  <a:lnTo>
                    <a:pt x="2" y="68"/>
                  </a:lnTo>
                  <a:lnTo>
                    <a:pt x="0" y="49"/>
                  </a:lnTo>
                  <a:lnTo>
                    <a:pt x="3" y="25"/>
                  </a:lnTo>
                  <a:lnTo>
                    <a:pt x="15" y="8"/>
                  </a:lnTo>
                  <a:lnTo>
                    <a:pt x="36" y="1"/>
                  </a:lnTo>
                  <a:lnTo>
                    <a:pt x="42" y="0"/>
                  </a:lnTo>
                  <a:lnTo>
                    <a:pt x="67" y="3"/>
                  </a:lnTo>
                  <a:lnTo>
                    <a:pt x="88" y="12"/>
                  </a:lnTo>
                  <a:lnTo>
                    <a:pt x="103" y="26"/>
                  </a:lnTo>
                  <a:lnTo>
                    <a:pt x="112" y="45"/>
                  </a:lnTo>
                  <a:lnTo>
                    <a:pt x="114" y="66"/>
                  </a:lnTo>
                  <a:lnTo>
                    <a:pt x="84" y="85"/>
                  </a:lnTo>
                  <a:lnTo>
                    <a:pt x="94" y="78"/>
                  </a:lnTo>
                  <a:lnTo>
                    <a:pt x="95" y="63"/>
                  </a:lnTo>
                  <a:lnTo>
                    <a:pt x="87" y="43"/>
                  </a:lnTo>
                  <a:lnTo>
                    <a:pt x="69" y="33"/>
                  </a:lnTo>
                  <a:lnTo>
                    <a:pt x="45"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2" name="Freeform 617">
              <a:extLst>
                <a:ext uri="{FF2B5EF4-FFF2-40B4-BE49-F238E27FC236}">
                  <a16:creationId xmlns:a16="http://schemas.microsoft.com/office/drawing/2014/main" id="{B247FA53-F2B7-43F7-8CF8-1411F98D2469}"/>
                </a:ext>
              </a:extLst>
            </p:cNvPr>
            <p:cNvSpPr>
              <a:spLocks/>
            </p:cNvSpPr>
            <p:nvPr/>
          </p:nvSpPr>
          <p:spPr bwMode="auto">
            <a:xfrm>
              <a:off x="270" y="11084"/>
              <a:ext cx="113" cy="48"/>
            </a:xfrm>
            <a:custGeom>
              <a:avLst/>
              <a:gdLst>
                <a:gd name="T0" fmla="*/ 108 w 113"/>
                <a:gd name="T1" fmla="*/ 11108 h 48"/>
                <a:gd name="T2" fmla="*/ 95 w 113"/>
                <a:gd name="T3" fmla="*/ 11124 h 48"/>
                <a:gd name="T4" fmla="*/ 75 w 113"/>
                <a:gd name="T5" fmla="*/ 11132 h 48"/>
                <a:gd name="T6" fmla="*/ 67 w 113"/>
                <a:gd name="T7" fmla="*/ 11132 h 48"/>
                <a:gd name="T8" fmla="*/ 42 w 113"/>
                <a:gd name="T9" fmla="*/ 11129 h 48"/>
                <a:gd name="T10" fmla="*/ 22 w 113"/>
                <a:gd name="T11" fmla="*/ 11120 h 48"/>
                <a:gd name="T12" fmla="*/ 8 w 113"/>
                <a:gd name="T13" fmla="*/ 11106 h 48"/>
                <a:gd name="T14" fmla="*/ 0 w 113"/>
                <a:gd name="T15" fmla="*/ 11086 h 48"/>
                <a:gd name="T16" fmla="*/ 43 w 113"/>
                <a:gd name="T17" fmla="*/ 11099 h 48"/>
                <a:gd name="T18" fmla="*/ 66 w 113"/>
                <a:gd name="T19" fmla="*/ 11102 h 48"/>
                <a:gd name="T20" fmla="*/ 82 w 113"/>
                <a:gd name="T21" fmla="*/ 11103 h 48"/>
                <a:gd name="T22" fmla="*/ 112 w 113"/>
                <a:gd name="T23" fmla="*/ 11084 h 48"/>
                <a:gd name="T24" fmla="*/ 108 w 113"/>
                <a:gd name="T25" fmla="*/ 11108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48">
                  <a:moveTo>
                    <a:pt x="108" y="24"/>
                  </a:moveTo>
                  <a:lnTo>
                    <a:pt x="95" y="40"/>
                  </a:lnTo>
                  <a:lnTo>
                    <a:pt x="75" y="48"/>
                  </a:lnTo>
                  <a:lnTo>
                    <a:pt x="67" y="48"/>
                  </a:lnTo>
                  <a:lnTo>
                    <a:pt x="42" y="45"/>
                  </a:lnTo>
                  <a:lnTo>
                    <a:pt x="22" y="36"/>
                  </a:lnTo>
                  <a:lnTo>
                    <a:pt x="8" y="22"/>
                  </a:lnTo>
                  <a:lnTo>
                    <a:pt x="0" y="2"/>
                  </a:lnTo>
                  <a:lnTo>
                    <a:pt x="43" y="15"/>
                  </a:lnTo>
                  <a:lnTo>
                    <a:pt x="66" y="18"/>
                  </a:lnTo>
                  <a:lnTo>
                    <a:pt x="82" y="19"/>
                  </a:lnTo>
                  <a:lnTo>
                    <a:pt x="112" y="0"/>
                  </a:lnTo>
                  <a:lnTo>
                    <a:pt x="10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3" name="Freeform 618">
              <a:extLst>
                <a:ext uri="{FF2B5EF4-FFF2-40B4-BE49-F238E27FC236}">
                  <a16:creationId xmlns:a16="http://schemas.microsoft.com/office/drawing/2014/main" id="{3C8CAE6A-5E86-41F8-AE6D-35DBCF9C24C9}"/>
                </a:ext>
              </a:extLst>
            </p:cNvPr>
            <p:cNvSpPr>
              <a:spLocks/>
            </p:cNvSpPr>
            <p:nvPr/>
          </p:nvSpPr>
          <p:spPr bwMode="auto">
            <a:xfrm>
              <a:off x="268" y="10836"/>
              <a:ext cx="112" cy="173"/>
            </a:xfrm>
            <a:custGeom>
              <a:avLst/>
              <a:gdLst>
                <a:gd name="T0" fmla="*/ 38 w 112"/>
                <a:gd name="T1" fmla="*/ 10899 h 173"/>
                <a:gd name="T2" fmla="*/ 57 w 112"/>
                <a:gd name="T3" fmla="*/ 10904 h 173"/>
                <a:gd name="T4" fmla="*/ 77 w 112"/>
                <a:gd name="T5" fmla="*/ 10908 h 173"/>
                <a:gd name="T6" fmla="*/ 97 w 112"/>
                <a:gd name="T7" fmla="*/ 10912 h 173"/>
                <a:gd name="T8" fmla="*/ 112 w 112"/>
                <a:gd name="T9" fmla="*/ 10915 h 173"/>
                <a:gd name="T10" fmla="*/ 112 w 112"/>
                <a:gd name="T11" fmla="*/ 10943 h 173"/>
                <a:gd name="T12" fmla="*/ 33 w 112"/>
                <a:gd name="T13" fmla="*/ 10929 h 173"/>
                <a:gd name="T14" fmla="*/ 21 w 112"/>
                <a:gd name="T15" fmla="*/ 10939 h 173"/>
                <a:gd name="T16" fmla="*/ 27 w 112"/>
                <a:gd name="T17" fmla="*/ 10956 h 173"/>
                <a:gd name="T18" fmla="*/ 29 w 112"/>
                <a:gd name="T19" fmla="*/ 10958 h 173"/>
                <a:gd name="T20" fmla="*/ 45 w 112"/>
                <a:gd name="T21" fmla="*/ 10966 h 173"/>
                <a:gd name="T22" fmla="*/ 65 w 112"/>
                <a:gd name="T23" fmla="*/ 10971 h 173"/>
                <a:gd name="T24" fmla="*/ 86 w 112"/>
                <a:gd name="T25" fmla="*/ 10974 h 173"/>
                <a:gd name="T26" fmla="*/ 106 w 112"/>
                <a:gd name="T27" fmla="*/ 10978 h 173"/>
                <a:gd name="T28" fmla="*/ 112 w 112"/>
                <a:gd name="T29" fmla="*/ 10979 h 173"/>
                <a:gd name="T30" fmla="*/ 112 w 112"/>
                <a:gd name="T31" fmla="*/ 11008 h 173"/>
                <a:gd name="T32" fmla="*/ 2 w 112"/>
                <a:gd name="T33" fmla="*/ 10988 h 173"/>
                <a:gd name="T34" fmla="*/ 2 w 112"/>
                <a:gd name="T35" fmla="*/ 10960 h 173"/>
                <a:gd name="T36" fmla="*/ 8 w 112"/>
                <a:gd name="T37" fmla="*/ 10960 h 173"/>
                <a:gd name="T38" fmla="*/ 16 w 112"/>
                <a:gd name="T39" fmla="*/ 10963 h 173"/>
                <a:gd name="T40" fmla="*/ 20 w 112"/>
                <a:gd name="T41" fmla="*/ 10962 h 173"/>
                <a:gd name="T42" fmla="*/ 9 w 112"/>
                <a:gd name="T43" fmla="*/ 10955 h 173"/>
                <a:gd name="T44" fmla="*/ 0 w 112"/>
                <a:gd name="T45" fmla="*/ 10946 h 173"/>
                <a:gd name="T46" fmla="*/ 0 w 112"/>
                <a:gd name="T47" fmla="*/ 10912 h 173"/>
                <a:gd name="T48" fmla="*/ 8 w 112"/>
                <a:gd name="T49" fmla="*/ 10902 h 173"/>
                <a:gd name="T50" fmla="*/ 23 w 112"/>
                <a:gd name="T51" fmla="*/ 10900 h 173"/>
                <a:gd name="T52" fmla="*/ 8 w 112"/>
                <a:gd name="T53" fmla="*/ 10887 h 173"/>
                <a:gd name="T54" fmla="*/ 0 w 112"/>
                <a:gd name="T55" fmla="*/ 10868 h 173"/>
                <a:gd name="T56" fmla="*/ 0 w 112"/>
                <a:gd name="T57" fmla="*/ 10864 h 173"/>
                <a:gd name="T58" fmla="*/ 4 w 112"/>
                <a:gd name="T59" fmla="*/ 10847 h 173"/>
                <a:gd name="T60" fmla="*/ 14 w 112"/>
                <a:gd name="T61" fmla="*/ 10838 h 173"/>
                <a:gd name="T62" fmla="*/ 30 w 112"/>
                <a:gd name="T63" fmla="*/ 10836 h 173"/>
                <a:gd name="T64" fmla="*/ 49 w 112"/>
                <a:gd name="T65" fmla="*/ 10838 h 173"/>
                <a:gd name="T66" fmla="*/ 70 w 112"/>
                <a:gd name="T67" fmla="*/ 10842 h 173"/>
                <a:gd name="T68" fmla="*/ 90 w 112"/>
                <a:gd name="T69" fmla="*/ 10847 h 173"/>
                <a:gd name="T70" fmla="*/ 109 w 112"/>
                <a:gd name="T71" fmla="*/ 10850 h 173"/>
                <a:gd name="T72" fmla="*/ 112 w 112"/>
                <a:gd name="T73" fmla="*/ 10850 h 173"/>
                <a:gd name="T74" fmla="*/ 112 w 112"/>
                <a:gd name="T75" fmla="*/ 10879 h 173"/>
                <a:gd name="T76" fmla="*/ 33 w 112"/>
                <a:gd name="T77" fmla="*/ 10864 h 173"/>
                <a:gd name="T78" fmla="*/ 22 w 112"/>
                <a:gd name="T79" fmla="*/ 10874 h 173"/>
                <a:gd name="T80" fmla="*/ 26 w 112"/>
                <a:gd name="T81" fmla="*/ 10888 h 173"/>
                <a:gd name="T82" fmla="*/ 38 w 112"/>
                <a:gd name="T83" fmla="*/ 10899 h 173"/>
                <a:gd name="T84" fmla="*/ 38 w 112"/>
                <a:gd name="T85" fmla="*/ 1089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 h="173">
                  <a:moveTo>
                    <a:pt x="38" y="63"/>
                  </a:moveTo>
                  <a:lnTo>
                    <a:pt x="57" y="68"/>
                  </a:lnTo>
                  <a:lnTo>
                    <a:pt x="77" y="72"/>
                  </a:lnTo>
                  <a:lnTo>
                    <a:pt x="97" y="76"/>
                  </a:lnTo>
                  <a:lnTo>
                    <a:pt x="112" y="79"/>
                  </a:lnTo>
                  <a:lnTo>
                    <a:pt x="112" y="107"/>
                  </a:lnTo>
                  <a:lnTo>
                    <a:pt x="33" y="93"/>
                  </a:lnTo>
                  <a:lnTo>
                    <a:pt x="21" y="103"/>
                  </a:lnTo>
                  <a:lnTo>
                    <a:pt x="27" y="120"/>
                  </a:lnTo>
                  <a:lnTo>
                    <a:pt x="29" y="122"/>
                  </a:lnTo>
                  <a:lnTo>
                    <a:pt x="45" y="130"/>
                  </a:lnTo>
                  <a:lnTo>
                    <a:pt x="65" y="135"/>
                  </a:lnTo>
                  <a:lnTo>
                    <a:pt x="86" y="138"/>
                  </a:lnTo>
                  <a:lnTo>
                    <a:pt x="106" y="142"/>
                  </a:lnTo>
                  <a:lnTo>
                    <a:pt x="112" y="143"/>
                  </a:lnTo>
                  <a:lnTo>
                    <a:pt x="112" y="172"/>
                  </a:lnTo>
                  <a:lnTo>
                    <a:pt x="2" y="152"/>
                  </a:lnTo>
                  <a:lnTo>
                    <a:pt x="2" y="124"/>
                  </a:lnTo>
                  <a:lnTo>
                    <a:pt x="8" y="124"/>
                  </a:lnTo>
                  <a:lnTo>
                    <a:pt x="16" y="127"/>
                  </a:lnTo>
                  <a:lnTo>
                    <a:pt x="20" y="126"/>
                  </a:lnTo>
                  <a:lnTo>
                    <a:pt x="9" y="119"/>
                  </a:lnTo>
                  <a:lnTo>
                    <a:pt x="0" y="110"/>
                  </a:lnTo>
                  <a:lnTo>
                    <a:pt x="0" y="76"/>
                  </a:lnTo>
                  <a:lnTo>
                    <a:pt x="8" y="66"/>
                  </a:lnTo>
                  <a:lnTo>
                    <a:pt x="23" y="64"/>
                  </a:lnTo>
                  <a:lnTo>
                    <a:pt x="8" y="51"/>
                  </a:lnTo>
                  <a:lnTo>
                    <a:pt x="0" y="32"/>
                  </a:lnTo>
                  <a:lnTo>
                    <a:pt x="0" y="28"/>
                  </a:lnTo>
                  <a:lnTo>
                    <a:pt x="4" y="11"/>
                  </a:lnTo>
                  <a:lnTo>
                    <a:pt x="14" y="2"/>
                  </a:lnTo>
                  <a:lnTo>
                    <a:pt x="30" y="0"/>
                  </a:lnTo>
                  <a:lnTo>
                    <a:pt x="49" y="2"/>
                  </a:lnTo>
                  <a:lnTo>
                    <a:pt x="70" y="6"/>
                  </a:lnTo>
                  <a:lnTo>
                    <a:pt x="90" y="11"/>
                  </a:lnTo>
                  <a:lnTo>
                    <a:pt x="109" y="14"/>
                  </a:lnTo>
                  <a:lnTo>
                    <a:pt x="112" y="14"/>
                  </a:lnTo>
                  <a:lnTo>
                    <a:pt x="112" y="43"/>
                  </a:lnTo>
                  <a:lnTo>
                    <a:pt x="33" y="28"/>
                  </a:lnTo>
                  <a:lnTo>
                    <a:pt x="22" y="38"/>
                  </a:lnTo>
                  <a:lnTo>
                    <a:pt x="26" y="52"/>
                  </a:lnTo>
                  <a:lnTo>
                    <a:pt x="3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4" name="Freeform 619">
              <a:extLst>
                <a:ext uri="{FF2B5EF4-FFF2-40B4-BE49-F238E27FC236}">
                  <a16:creationId xmlns:a16="http://schemas.microsoft.com/office/drawing/2014/main" id="{9EF0D2FB-5BBF-4B0F-9DF7-D3861A14E776}"/>
                </a:ext>
              </a:extLst>
            </p:cNvPr>
            <p:cNvSpPr>
              <a:spLocks/>
            </p:cNvSpPr>
            <p:nvPr/>
          </p:nvSpPr>
          <p:spPr bwMode="auto">
            <a:xfrm>
              <a:off x="271" y="10717"/>
              <a:ext cx="111" cy="103"/>
            </a:xfrm>
            <a:custGeom>
              <a:avLst/>
              <a:gdLst>
                <a:gd name="T0" fmla="*/ 60 w 111"/>
                <a:gd name="T1" fmla="*/ 10719 h 103"/>
                <a:gd name="T2" fmla="*/ 60 w 111"/>
                <a:gd name="T3" fmla="*/ 10790 h 103"/>
                <a:gd name="T4" fmla="*/ 76 w 111"/>
                <a:gd name="T5" fmla="*/ 10792 h 103"/>
                <a:gd name="T6" fmla="*/ 92 w 111"/>
                <a:gd name="T7" fmla="*/ 10789 h 103"/>
                <a:gd name="T8" fmla="*/ 92 w 111"/>
                <a:gd name="T9" fmla="*/ 10772 h 103"/>
                <a:gd name="T10" fmla="*/ 91 w 111"/>
                <a:gd name="T11" fmla="*/ 10760 h 103"/>
                <a:gd name="T12" fmla="*/ 84 w 111"/>
                <a:gd name="T13" fmla="*/ 10754 h 103"/>
                <a:gd name="T14" fmla="*/ 75 w 111"/>
                <a:gd name="T15" fmla="*/ 10751 h 103"/>
                <a:gd name="T16" fmla="*/ 82 w 111"/>
                <a:gd name="T17" fmla="*/ 10725 h 103"/>
                <a:gd name="T18" fmla="*/ 99 w 111"/>
                <a:gd name="T19" fmla="*/ 10736 h 103"/>
                <a:gd name="T20" fmla="*/ 109 w 111"/>
                <a:gd name="T21" fmla="*/ 10754 h 103"/>
                <a:gd name="T22" fmla="*/ 111 w 111"/>
                <a:gd name="T23" fmla="*/ 10774 h 103"/>
                <a:gd name="T24" fmla="*/ 107 w 111"/>
                <a:gd name="T25" fmla="*/ 10797 h 103"/>
                <a:gd name="T26" fmla="*/ 94 w 111"/>
                <a:gd name="T27" fmla="*/ 10813 h 103"/>
                <a:gd name="T28" fmla="*/ 72 w 111"/>
                <a:gd name="T29" fmla="*/ 10820 h 103"/>
                <a:gd name="T30" fmla="*/ 67 w 111"/>
                <a:gd name="T31" fmla="*/ 10820 h 103"/>
                <a:gd name="T32" fmla="*/ 42 w 111"/>
                <a:gd name="T33" fmla="*/ 10817 h 103"/>
                <a:gd name="T34" fmla="*/ 22 w 111"/>
                <a:gd name="T35" fmla="*/ 10809 h 103"/>
                <a:gd name="T36" fmla="*/ 7 w 111"/>
                <a:gd name="T37" fmla="*/ 10795 h 103"/>
                <a:gd name="T38" fmla="*/ 41 w 111"/>
                <a:gd name="T39" fmla="*/ 10787 h 103"/>
                <a:gd name="T40" fmla="*/ 41 w 111"/>
                <a:gd name="T41" fmla="*/ 10743 h 103"/>
                <a:gd name="T42" fmla="*/ 24 w 111"/>
                <a:gd name="T43" fmla="*/ 10744 h 103"/>
                <a:gd name="T44" fmla="*/ 0 w 111"/>
                <a:gd name="T45" fmla="*/ 10739 h 103"/>
                <a:gd name="T46" fmla="*/ 11 w 111"/>
                <a:gd name="T47" fmla="*/ 10725 h 103"/>
                <a:gd name="T48" fmla="*/ 28 w 111"/>
                <a:gd name="T49" fmla="*/ 10717 h 103"/>
                <a:gd name="T50" fmla="*/ 50 w 111"/>
                <a:gd name="T51" fmla="*/ 10717 h 103"/>
                <a:gd name="T52" fmla="*/ 60 w 111"/>
                <a:gd name="T53" fmla="*/ 10719 h 1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 h="103">
                  <a:moveTo>
                    <a:pt x="60" y="2"/>
                  </a:moveTo>
                  <a:lnTo>
                    <a:pt x="60" y="73"/>
                  </a:lnTo>
                  <a:lnTo>
                    <a:pt x="76" y="75"/>
                  </a:lnTo>
                  <a:lnTo>
                    <a:pt x="92" y="72"/>
                  </a:lnTo>
                  <a:lnTo>
                    <a:pt x="92" y="55"/>
                  </a:lnTo>
                  <a:lnTo>
                    <a:pt x="91" y="43"/>
                  </a:lnTo>
                  <a:lnTo>
                    <a:pt x="84" y="37"/>
                  </a:lnTo>
                  <a:lnTo>
                    <a:pt x="75" y="34"/>
                  </a:lnTo>
                  <a:lnTo>
                    <a:pt x="82" y="8"/>
                  </a:lnTo>
                  <a:lnTo>
                    <a:pt x="99" y="19"/>
                  </a:lnTo>
                  <a:lnTo>
                    <a:pt x="109" y="37"/>
                  </a:lnTo>
                  <a:lnTo>
                    <a:pt x="111" y="57"/>
                  </a:lnTo>
                  <a:lnTo>
                    <a:pt x="107" y="80"/>
                  </a:lnTo>
                  <a:lnTo>
                    <a:pt x="94" y="96"/>
                  </a:lnTo>
                  <a:lnTo>
                    <a:pt x="72" y="103"/>
                  </a:lnTo>
                  <a:lnTo>
                    <a:pt x="67" y="103"/>
                  </a:lnTo>
                  <a:lnTo>
                    <a:pt x="42" y="100"/>
                  </a:lnTo>
                  <a:lnTo>
                    <a:pt x="22" y="92"/>
                  </a:lnTo>
                  <a:lnTo>
                    <a:pt x="7" y="78"/>
                  </a:lnTo>
                  <a:lnTo>
                    <a:pt x="41" y="70"/>
                  </a:lnTo>
                  <a:lnTo>
                    <a:pt x="41" y="26"/>
                  </a:lnTo>
                  <a:lnTo>
                    <a:pt x="24" y="27"/>
                  </a:lnTo>
                  <a:lnTo>
                    <a:pt x="0" y="22"/>
                  </a:lnTo>
                  <a:lnTo>
                    <a:pt x="11" y="8"/>
                  </a:lnTo>
                  <a:lnTo>
                    <a:pt x="28" y="0"/>
                  </a:lnTo>
                  <a:lnTo>
                    <a:pt x="50" y="0"/>
                  </a:lnTo>
                  <a:lnTo>
                    <a:pt x="6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5" name="Freeform 620">
              <a:extLst>
                <a:ext uri="{FF2B5EF4-FFF2-40B4-BE49-F238E27FC236}">
                  <a16:creationId xmlns:a16="http://schemas.microsoft.com/office/drawing/2014/main" id="{4B47C044-B323-4F97-80DB-AFBC991DCC17}"/>
                </a:ext>
              </a:extLst>
            </p:cNvPr>
            <p:cNvSpPr>
              <a:spLocks/>
            </p:cNvSpPr>
            <p:nvPr/>
          </p:nvSpPr>
          <p:spPr bwMode="auto">
            <a:xfrm>
              <a:off x="268" y="10739"/>
              <a:ext cx="45" cy="56"/>
            </a:xfrm>
            <a:custGeom>
              <a:avLst/>
              <a:gdLst>
                <a:gd name="T0" fmla="*/ 31 w 45"/>
                <a:gd name="T1" fmla="*/ 10782 h 56"/>
                <a:gd name="T2" fmla="*/ 35 w 45"/>
                <a:gd name="T3" fmla="*/ 10784 h 56"/>
                <a:gd name="T4" fmla="*/ 39 w 45"/>
                <a:gd name="T5" fmla="*/ 10785 h 56"/>
                <a:gd name="T6" fmla="*/ 44 w 45"/>
                <a:gd name="T7" fmla="*/ 10787 h 56"/>
                <a:gd name="T8" fmla="*/ 10 w 45"/>
                <a:gd name="T9" fmla="*/ 10795 h 56"/>
                <a:gd name="T10" fmla="*/ 1 w 45"/>
                <a:gd name="T11" fmla="*/ 10775 h 56"/>
                <a:gd name="T12" fmla="*/ 0 w 45"/>
                <a:gd name="T13" fmla="*/ 10760 h 56"/>
                <a:gd name="T14" fmla="*/ 3 w 45"/>
                <a:gd name="T15" fmla="*/ 10739 h 56"/>
                <a:gd name="T16" fmla="*/ 27 w 45"/>
                <a:gd name="T17" fmla="*/ 10744 h 56"/>
                <a:gd name="T18" fmla="*/ 19 w 45"/>
                <a:gd name="T19" fmla="*/ 10756 h 56"/>
                <a:gd name="T20" fmla="*/ 20 w 45"/>
                <a:gd name="T21" fmla="*/ 10771 h 56"/>
                <a:gd name="T22" fmla="*/ 31 w 45"/>
                <a:gd name="T23" fmla="*/ 10782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56">
                  <a:moveTo>
                    <a:pt x="31" y="43"/>
                  </a:moveTo>
                  <a:lnTo>
                    <a:pt x="35" y="45"/>
                  </a:lnTo>
                  <a:lnTo>
                    <a:pt x="39" y="46"/>
                  </a:lnTo>
                  <a:lnTo>
                    <a:pt x="44" y="48"/>
                  </a:lnTo>
                  <a:lnTo>
                    <a:pt x="10" y="56"/>
                  </a:lnTo>
                  <a:lnTo>
                    <a:pt x="1" y="36"/>
                  </a:lnTo>
                  <a:lnTo>
                    <a:pt x="0" y="21"/>
                  </a:lnTo>
                  <a:lnTo>
                    <a:pt x="3" y="0"/>
                  </a:lnTo>
                  <a:lnTo>
                    <a:pt x="27" y="5"/>
                  </a:lnTo>
                  <a:lnTo>
                    <a:pt x="19" y="17"/>
                  </a:lnTo>
                  <a:lnTo>
                    <a:pt x="20" y="32"/>
                  </a:lnTo>
                  <a:lnTo>
                    <a:pt x="31"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6" name="Picture 95">
              <a:extLst>
                <a:ext uri="{FF2B5EF4-FFF2-40B4-BE49-F238E27FC236}">
                  <a16:creationId xmlns:a16="http://schemas.microsoft.com/office/drawing/2014/main" id="{27C8E7A3-8B2C-407F-8C3D-CDE36157D8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36" y="1642"/>
              <a:ext cx="3754"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a:extLst>
                <a:ext uri="{FF2B5EF4-FFF2-40B4-BE49-F238E27FC236}">
                  <a16:creationId xmlns:a16="http://schemas.microsoft.com/office/drawing/2014/main" id="{3DF912A1-4B21-4EA7-B09A-AD5EEB35CB6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34" y="1626"/>
              <a:ext cx="160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Freeform 623">
              <a:extLst>
                <a:ext uri="{FF2B5EF4-FFF2-40B4-BE49-F238E27FC236}">
                  <a16:creationId xmlns:a16="http://schemas.microsoft.com/office/drawing/2014/main" id="{E9A958D4-E162-484E-92C0-455ABD1B6C7A}"/>
                </a:ext>
              </a:extLst>
            </p:cNvPr>
            <p:cNvSpPr>
              <a:spLocks/>
            </p:cNvSpPr>
            <p:nvPr/>
          </p:nvSpPr>
          <p:spPr bwMode="auto">
            <a:xfrm>
              <a:off x="5945" y="2177"/>
              <a:ext cx="388" cy="10"/>
            </a:xfrm>
            <a:custGeom>
              <a:avLst/>
              <a:gdLst>
                <a:gd name="T0" fmla="*/ 0 w 388"/>
                <a:gd name="T1" fmla="*/ 2187 h 10"/>
                <a:gd name="T2" fmla="*/ 261 w 388"/>
                <a:gd name="T3" fmla="*/ 2187 h 10"/>
                <a:gd name="T4" fmla="*/ 263 w 388"/>
                <a:gd name="T5" fmla="*/ 2187 h 10"/>
                <a:gd name="T6" fmla="*/ 265 w 388"/>
                <a:gd name="T7" fmla="*/ 2185 h 10"/>
                <a:gd name="T8" fmla="*/ 265 w 388"/>
                <a:gd name="T9" fmla="*/ 2183 h 10"/>
                <a:gd name="T10" fmla="*/ 265 w 388"/>
                <a:gd name="T11" fmla="*/ 2180 h 10"/>
                <a:gd name="T12" fmla="*/ 267 w 388"/>
                <a:gd name="T13" fmla="*/ 2177 h 10"/>
                <a:gd name="T14" fmla="*/ 270 w 388"/>
                <a:gd name="T15" fmla="*/ 2177 h 10"/>
                <a:gd name="T16" fmla="*/ 387 w 388"/>
                <a:gd name="T17" fmla="*/ 217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8" h="10">
                  <a:moveTo>
                    <a:pt x="0" y="10"/>
                  </a:moveTo>
                  <a:lnTo>
                    <a:pt x="261" y="10"/>
                  </a:lnTo>
                  <a:lnTo>
                    <a:pt x="263" y="10"/>
                  </a:lnTo>
                  <a:lnTo>
                    <a:pt x="265" y="8"/>
                  </a:lnTo>
                  <a:lnTo>
                    <a:pt x="265" y="6"/>
                  </a:lnTo>
                  <a:lnTo>
                    <a:pt x="265" y="3"/>
                  </a:lnTo>
                  <a:lnTo>
                    <a:pt x="267" y="0"/>
                  </a:lnTo>
                  <a:lnTo>
                    <a:pt x="270" y="0"/>
                  </a:lnTo>
                  <a:lnTo>
                    <a:pt x="387" y="0"/>
                  </a:lnTo>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99" name="Freeform 624">
              <a:extLst>
                <a:ext uri="{FF2B5EF4-FFF2-40B4-BE49-F238E27FC236}">
                  <a16:creationId xmlns:a16="http://schemas.microsoft.com/office/drawing/2014/main" id="{38CC6ADB-B0C7-4D31-8A7C-8F4A3FBC871C}"/>
                </a:ext>
              </a:extLst>
            </p:cNvPr>
            <p:cNvSpPr>
              <a:spLocks/>
            </p:cNvSpPr>
            <p:nvPr/>
          </p:nvSpPr>
          <p:spPr bwMode="auto">
            <a:xfrm>
              <a:off x="5940" y="2187"/>
              <a:ext cx="5" cy="0"/>
            </a:xfrm>
            <a:custGeom>
              <a:avLst/>
              <a:gdLst>
                <a:gd name="T0" fmla="*/ 0 w 5"/>
                <a:gd name="T1" fmla="*/ 5 w 5"/>
                <a:gd name="T2" fmla="*/ 0 60000 65536"/>
                <a:gd name="T3" fmla="*/ 0 60000 65536"/>
              </a:gdLst>
              <a:ahLst/>
              <a:cxnLst>
                <a:cxn ang="T2">
                  <a:pos x="T0" y="0"/>
                </a:cxn>
                <a:cxn ang="T3">
                  <a:pos x="T1" y="0"/>
                </a:cxn>
              </a:cxnLst>
              <a:rect l="0" t="0" r="r" b="b"/>
              <a:pathLst>
                <a:path w="5">
                  <a:moveTo>
                    <a:pt x="0" y="0"/>
                  </a:moveTo>
                  <a:lnTo>
                    <a:pt x="5" y="0"/>
                  </a:lnTo>
                </a:path>
              </a:pathLst>
            </a:custGeom>
            <a:noFill/>
            <a:ln w="698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0" name="Freeform 625">
              <a:extLst>
                <a:ext uri="{FF2B5EF4-FFF2-40B4-BE49-F238E27FC236}">
                  <a16:creationId xmlns:a16="http://schemas.microsoft.com/office/drawing/2014/main" id="{AB84AFEF-7ABC-42AC-BE80-145A6848F601}"/>
                </a:ext>
              </a:extLst>
            </p:cNvPr>
            <p:cNvSpPr>
              <a:spLocks/>
            </p:cNvSpPr>
            <p:nvPr/>
          </p:nvSpPr>
          <p:spPr bwMode="auto">
            <a:xfrm>
              <a:off x="6337" y="2136"/>
              <a:ext cx="129" cy="84"/>
            </a:xfrm>
            <a:custGeom>
              <a:avLst/>
              <a:gdLst>
                <a:gd name="T0" fmla="*/ 129 w 129"/>
                <a:gd name="T1" fmla="*/ 2177 h 84"/>
                <a:gd name="T2" fmla="*/ 0 w 129"/>
                <a:gd name="T3" fmla="*/ 2219 h 84"/>
                <a:gd name="T4" fmla="*/ 0 w 129"/>
                <a:gd name="T5" fmla="*/ 2136 h 84"/>
                <a:gd name="T6" fmla="*/ 129 w 129"/>
                <a:gd name="T7" fmla="*/ 2177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84">
                  <a:moveTo>
                    <a:pt x="129" y="41"/>
                  </a:moveTo>
                  <a:lnTo>
                    <a:pt x="0" y="83"/>
                  </a:lnTo>
                  <a:lnTo>
                    <a:pt x="0" y="0"/>
                  </a:lnTo>
                  <a:lnTo>
                    <a:pt x="129"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1" name="Freeform 626">
              <a:extLst>
                <a:ext uri="{FF2B5EF4-FFF2-40B4-BE49-F238E27FC236}">
                  <a16:creationId xmlns:a16="http://schemas.microsoft.com/office/drawing/2014/main" id="{FC35137A-16C4-4F67-870D-96E32E84916E}"/>
                </a:ext>
              </a:extLst>
            </p:cNvPr>
            <p:cNvSpPr>
              <a:spLocks/>
            </p:cNvSpPr>
            <p:nvPr/>
          </p:nvSpPr>
          <p:spPr bwMode="auto">
            <a:xfrm>
              <a:off x="6337" y="2136"/>
              <a:ext cx="129" cy="84"/>
            </a:xfrm>
            <a:custGeom>
              <a:avLst/>
              <a:gdLst>
                <a:gd name="T0" fmla="*/ 129 w 129"/>
                <a:gd name="T1" fmla="*/ 2177 h 84"/>
                <a:gd name="T2" fmla="*/ 0 w 129"/>
                <a:gd name="T3" fmla="*/ 2219 h 84"/>
                <a:gd name="T4" fmla="*/ 0 w 129"/>
                <a:gd name="T5" fmla="*/ 2136 h 84"/>
                <a:gd name="T6" fmla="*/ 129 w 129"/>
                <a:gd name="T7" fmla="*/ 2177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84">
                  <a:moveTo>
                    <a:pt x="129" y="41"/>
                  </a:moveTo>
                  <a:lnTo>
                    <a:pt x="0" y="83"/>
                  </a:lnTo>
                  <a:lnTo>
                    <a:pt x="0" y="0"/>
                  </a:lnTo>
                  <a:lnTo>
                    <a:pt x="129" y="41"/>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pic>
          <p:nvPicPr>
            <p:cNvPr id="102" name="Picture 101">
              <a:extLst>
                <a:ext uri="{FF2B5EF4-FFF2-40B4-BE49-F238E27FC236}">
                  <a16:creationId xmlns:a16="http://schemas.microsoft.com/office/drawing/2014/main" id="{EEFFD323-AC4C-419D-97E8-5FDA96EED97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91" y="1637"/>
              <a:ext cx="1458"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Freeform 628">
              <a:extLst>
                <a:ext uri="{FF2B5EF4-FFF2-40B4-BE49-F238E27FC236}">
                  <a16:creationId xmlns:a16="http://schemas.microsoft.com/office/drawing/2014/main" id="{04D9802C-0CBC-498D-A93A-5D2189935E6B}"/>
                </a:ext>
              </a:extLst>
            </p:cNvPr>
            <p:cNvSpPr>
              <a:spLocks/>
            </p:cNvSpPr>
            <p:nvPr/>
          </p:nvSpPr>
          <p:spPr bwMode="auto">
            <a:xfrm>
              <a:off x="6480" y="1637"/>
              <a:ext cx="1260" cy="1080"/>
            </a:xfrm>
            <a:custGeom>
              <a:avLst/>
              <a:gdLst>
                <a:gd name="T0" fmla="*/ 0 w 1260"/>
                <a:gd name="T1" fmla="*/ 1709 h 1080"/>
                <a:gd name="T2" fmla="*/ 13 w 1260"/>
                <a:gd name="T3" fmla="*/ 1667 h 1080"/>
                <a:gd name="T4" fmla="*/ 48 w 1260"/>
                <a:gd name="T5" fmla="*/ 1641 h 1080"/>
                <a:gd name="T6" fmla="*/ 1188 w 1260"/>
                <a:gd name="T7" fmla="*/ 1637 h 1080"/>
                <a:gd name="T8" fmla="*/ 1210 w 1260"/>
                <a:gd name="T9" fmla="*/ 1641 h 1080"/>
                <a:gd name="T10" fmla="*/ 1245 w 1260"/>
                <a:gd name="T11" fmla="*/ 1666 h 1080"/>
                <a:gd name="T12" fmla="*/ 1260 w 1260"/>
                <a:gd name="T13" fmla="*/ 1707 h 1080"/>
                <a:gd name="T14" fmla="*/ 1260 w 1260"/>
                <a:gd name="T15" fmla="*/ 2645 h 1080"/>
                <a:gd name="T16" fmla="*/ 1256 w 1260"/>
                <a:gd name="T17" fmla="*/ 2667 h 1080"/>
                <a:gd name="T18" fmla="*/ 1231 w 1260"/>
                <a:gd name="T19" fmla="*/ 2702 h 1080"/>
                <a:gd name="T20" fmla="*/ 1190 w 1260"/>
                <a:gd name="T21" fmla="*/ 2717 h 1080"/>
                <a:gd name="T22" fmla="*/ 72 w 1260"/>
                <a:gd name="T23" fmla="*/ 2717 h 1080"/>
                <a:gd name="T24" fmla="*/ 50 w 1260"/>
                <a:gd name="T25" fmla="*/ 2714 h 1080"/>
                <a:gd name="T26" fmla="*/ 15 w 1260"/>
                <a:gd name="T27" fmla="*/ 2689 h 1080"/>
                <a:gd name="T28" fmla="*/ 0 w 1260"/>
                <a:gd name="T29" fmla="*/ 2647 h 1080"/>
                <a:gd name="T30" fmla="*/ 0 w 1260"/>
                <a:gd name="T31" fmla="*/ 1709 h 10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0" h="1080">
                  <a:moveTo>
                    <a:pt x="0" y="72"/>
                  </a:moveTo>
                  <a:lnTo>
                    <a:pt x="13" y="30"/>
                  </a:lnTo>
                  <a:lnTo>
                    <a:pt x="48" y="4"/>
                  </a:lnTo>
                  <a:lnTo>
                    <a:pt x="1188" y="0"/>
                  </a:lnTo>
                  <a:lnTo>
                    <a:pt x="1210" y="4"/>
                  </a:lnTo>
                  <a:lnTo>
                    <a:pt x="1245" y="29"/>
                  </a:lnTo>
                  <a:lnTo>
                    <a:pt x="1260" y="70"/>
                  </a:lnTo>
                  <a:lnTo>
                    <a:pt x="1260" y="1008"/>
                  </a:lnTo>
                  <a:lnTo>
                    <a:pt x="1256" y="1030"/>
                  </a:lnTo>
                  <a:lnTo>
                    <a:pt x="1231" y="1065"/>
                  </a:lnTo>
                  <a:lnTo>
                    <a:pt x="1190" y="1080"/>
                  </a:lnTo>
                  <a:lnTo>
                    <a:pt x="72" y="1080"/>
                  </a:lnTo>
                  <a:lnTo>
                    <a:pt x="50" y="1077"/>
                  </a:lnTo>
                  <a:lnTo>
                    <a:pt x="15" y="1052"/>
                  </a:lnTo>
                  <a:lnTo>
                    <a:pt x="0" y="1010"/>
                  </a:lnTo>
                  <a:lnTo>
                    <a:pt x="0" y="72"/>
                  </a:lnTo>
                  <a:close/>
                </a:path>
              </a:pathLst>
            </a:custGeom>
            <a:solidFill>
              <a:srgbClr val="3177C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4" name="Freeform 629">
              <a:extLst>
                <a:ext uri="{FF2B5EF4-FFF2-40B4-BE49-F238E27FC236}">
                  <a16:creationId xmlns:a16="http://schemas.microsoft.com/office/drawing/2014/main" id="{CA193500-AC48-4B0A-A6C1-599AFAD42358}"/>
                </a:ext>
              </a:extLst>
            </p:cNvPr>
            <p:cNvSpPr>
              <a:spLocks/>
            </p:cNvSpPr>
            <p:nvPr/>
          </p:nvSpPr>
          <p:spPr bwMode="auto">
            <a:xfrm>
              <a:off x="6480" y="1637"/>
              <a:ext cx="1260" cy="1080"/>
            </a:xfrm>
            <a:custGeom>
              <a:avLst/>
              <a:gdLst>
                <a:gd name="T0" fmla="*/ 0 w 1260"/>
                <a:gd name="T1" fmla="*/ 1709 h 1080"/>
                <a:gd name="T2" fmla="*/ 13 w 1260"/>
                <a:gd name="T3" fmla="*/ 1667 h 1080"/>
                <a:gd name="T4" fmla="*/ 48 w 1260"/>
                <a:gd name="T5" fmla="*/ 1641 h 1080"/>
                <a:gd name="T6" fmla="*/ 72 w 1260"/>
                <a:gd name="T7" fmla="*/ 1637 h 1080"/>
                <a:gd name="T8" fmla="*/ 1188 w 1260"/>
                <a:gd name="T9" fmla="*/ 1637 h 1080"/>
                <a:gd name="T10" fmla="*/ 1230 w 1260"/>
                <a:gd name="T11" fmla="*/ 1651 h 1080"/>
                <a:gd name="T12" fmla="*/ 1256 w 1260"/>
                <a:gd name="T13" fmla="*/ 1685 h 1080"/>
                <a:gd name="T14" fmla="*/ 1260 w 1260"/>
                <a:gd name="T15" fmla="*/ 1709 h 1080"/>
                <a:gd name="T16" fmla="*/ 1260 w 1260"/>
                <a:gd name="T17" fmla="*/ 2645 h 1080"/>
                <a:gd name="T18" fmla="*/ 1247 w 1260"/>
                <a:gd name="T19" fmla="*/ 2687 h 1080"/>
                <a:gd name="T20" fmla="*/ 1212 w 1260"/>
                <a:gd name="T21" fmla="*/ 2713 h 1080"/>
                <a:gd name="T22" fmla="*/ 1188 w 1260"/>
                <a:gd name="T23" fmla="*/ 2717 h 1080"/>
                <a:gd name="T24" fmla="*/ 72 w 1260"/>
                <a:gd name="T25" fmla="*/ 2717 h 1080"/>
                <a:gd name="T26" fmla="*/ 30 w 1260"/>
                <a:gd name="T27" fmla="*/ 2704 h 1080"/>
                <a:gd name="T28" fmla="*/ 4 w 1260"/>
                <a:gd name="T29" fmla="*/ 2669 h 1080"/>
                <a:gd name="T30" fmla="*/ 0 w 1260"/>
                <a:gd name="T31" fmla="*/ 2645 h 1080"/>
                <a:gd name="T32" fmla="*/ 0 w 1260"/>
                <a:gd name="T33" fmla="*/ 1709 h 10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0" h="1080">
                  <a:moveTo>
                    <a:pt x="0" y="72"/>
                  </a:moveTo>
                  <a:lnTo>
                    <a:pt x="13" y="30"/>
                  </a:lnTo>
                  <a:lnTo>
                    <a:pt x="48" y="4"/>
                  </a:lnTo>
                  <a:lnTo>
                    <a:pt x="72" y="0"/>
                  </a:lnTo>
                  <a:lnTo>
                    <a:pt x="1188" y="0"/>
                  </a:lnTo>
                  <a:lnTo>
                    <a:pt x="1230" y="14"/>
                  </a:lnTo>
                  <a:lnTo>
                    <a:pt x="1256" y="48"/>
                  </a:lnTo>
                  <a:lnTo>
                    <a:pt x="1260" y="72"/>
                  </a:lnTo>
                  <a:lnTo>
                    <a:pt x="1260" y="1008"/>
                  </a:lnTo>
                  <a:lnTo>
                    <a:pt x="1247" y="1050"/>
                  </a:lnTo>
                  <a:lnTo>
                    <a:pt x="1212" y="1076"/>
                  </a:lnTo>
                  <a:lnTo>
                    <a:pt x="1188" y="1080"/>
                  </a:lnTo>
                  <a:lnTo>
                    <a:pt x="72" y="1080"/>
                  </a:lnTo>
                  <a:lnTo>
                    <a:pt x="30" y="1067"/>
                  </a:lnTo>
                  <a:lnTo>
                    <a:pt x="4" y="1032"/>
                  </a:lnTo>
                  <a:lnTo>
                    <a:pt x="0" y="1008"/>
                  </a:lnTo>
                  <a:lnTo>
                    <a:pt x="0" y="72"/>
                  </a:lnTo>
                  <a:close/>
                </a:path>
              </a:pathLst>
            </a:custGeom>
            <a:noFill/>
            <a:ln w="11430">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5" name="Freeform 630">
              <a:extLst>
                <a:ext uri="{FF2B5EF4-FFF2-40B4-BE49-F238E27FC236}">
                  <a16:creationId xmlns:a16="http://schemas.microsoft.com/office/drawing/2014/main" id="{800572CC-B3F4-45F4-BC35-65CBB65ED6A1}"/>
                </a:ext>
              </a:extLst>
            </p:cNvPr>
            <p:cNvSpPr>
              <a:spLocks/>
            </p:cNvSpPr>
            <p:nvPr/>
          </p:nvSpPr>
          <p:spPr bwMode="auto">
            <a:xfrm>
              <a:off x="6593" y="2114"/>
              <a:ext cx="107" cy="113"/>
            </a:xfrm>
            <a:custGeom>
              <a:avLst/>
              <a:gdLst>
                <a:gd name="T0" fmla="*/ 0 w 107"/>
                <a:gd name="T1" fmla="*/ 2226 h 113"/>
                <a:gd name="T2" fmla="*/ 22 w 107"/>
                <a:gd name="T3" fmla="*/ 2114 h 113"/>
                <a:gd name="T4" fmla="*/ 48 w 107"/>
                <a:gd name="T5" fmla="*/ 2114 h 113"/>
                <a:gd name="T6" fmla="*/ 72 w 107"/>
                <a:gd name="T7" fmla="*/ 2117 h 113"/>
                <a:gd name="T8" fmla="*/ 90 w 107"/>
                <a:gd name="T9" fmla="*/ 2125 h 113"/>
                <a:gd name="T10" fmla="*/ 87 w 107"/>
                <a:gd name="T11" fmla="*/ 2142 h 113"/>
                <a:gd name="T12" fmla="*/ 72 w 107"/>
                <a:gd name="T13" fmla="*/ 2130 h 113"/>
                <a:gd name="T14" fmla="*/ 50 w 107"/>
                <a:gd name="T15" fmla="*/ 2126 h 113"/>
                <a:gd name="T16" fmla="*/ 35 w 107"/>
                <a:gd name="T17" fmla="*/ 2127 h 113"/>
                <a:gd name="T18" fmla="*/ 18 w 107"/>
                <a:gd name="T19" fmla="*/ 2214 h 113"/>
                <a:gd name="T20" fmla="*/ 44 w 107"/>
                <a:gd name="T21" fmla="*/ 2214 h 113"/>
                <a:gd name="T22" fmla="*/ 65 w 107"/>
                <a:gd name="T23" fmla="*/ 2208 h 113"/>
                <a:gd name="T24" fmla="*/ 81 w 107"/>
                <a:gd name="T25" fmla="*/ 2197 h 113"/>
                <a:gd name="T26" fmla="*/ 90 w 107"/>
                <a:gd name="T27" fmla="*/ 2179 h 113"/>
                <a:gd name="T28" fmla="*/ 92 w 107"/>
                <a:gd name="T29" fmla="*/ 2164 h 113"/>
                <a:gd name="T30" fmla="*/ 94 w 107"/>
                <a:gd name="T31" fmla="*/ 2204 h 113"/>
                <a:gd name="T32" fmla="*/ 79 w 107"/>
                <a:gd name="T33" fmla="*/ 2216 h 113"/>
                <a:gd name="T34" fmla="*/ 60 w 107"/>
                <a:gd name="T35" fmla="*/ 2223 h 113"/>
                <a:gd name="T36" fmla="*/ 37 w 107"/>
                <a:gd name="T37" fmla="*/ 2226 h 113"/>
                <a:gd name="T38" fmla="*/ 11 w 107"/>
                <a:gd name="T39" fmla="*/ 2227 h 113"/>
                <a:gd name="T40" fmla="*/ 0 w 107"/>
                <a:gd name="T41" fmla="*/ 2226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 h="113">
                  <a:moveTo>
                    <a:pt x="0" y="112"/>
                  </a:moveTo>
                  <a:lnTo>
                    <a:pt x="22" y="0"/>
                  </a:lnTo>
                  <a:lnTo>
                    <a:pt x="48" y="0"/>
                  </a:lnTo>
                  <a:lnTo>
                    <a:pt x="72" y="3"/>
                  </a:lnTo>
                  <a:lnTo>
                    <a:pt x="90" y="11"/>
                  </a:lnTo>
                  <a:lnTo>
                    <a:pt x="87" y="28"/>
                  </a:lnTo>
                  <a:lnTo>
                    <a:pt x="72" y="16"/>
                  </a:lnTo>
                  <a:lnTo>
                    <a:pt x="50" y="12"/>
                  </a:lnTo>
                  <a:lnTo>
                    <a:pt x="35" y="13"/>
                  </a:lnTo>
                  <a:lnTo>
                    <a:pt x="18" y="100"/>
                  </a:lnTo>
                  <a:lnTo>
                    <a:pt x="44" y="100"/>
                  </a:lnTo>
                  <a:lnTo>
                    <a:pt x="65" y="94"/>
                  </a:lnTo>
                  <a:lnTo>
                    <a:pt x="81" y="83"/>
                  </a:lnTo>
                  <a:lnTo>
                    <a:pt x="90" y="65"/>
                  </a:lnTo>
                  <a:lnTo>
                    <a:pt x="92" y="50"/>
                  </a:lnTo>
                  <a:lnTo>
                    <a:pt x="94" y="90"/>
                  </a:lnTo>
                  <a:lnTo>
                    <a:pt x="79" y="102"/>
                  </a:lnTo>
                  <a:lnTo>
                    <a:pt x="60" y="109"/>
                  </a:lnTo>
                  <a:lnTo>
                    <a:pt x="37" y="112"/>
                  </a:lnTo>
                  <a:lnTo>
                    <a:pt x="11" y="113"/>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6" name="Freeform 631">
              <a:extLst>
                <a:ext uri="{FF2B5EF4-FFF2-40B4-BE49-F238E27FC236}">
                  <a16:creationId xmlns:a16="http://schemas.microsoft.com/office/drawing/2014/main" id="{F9D58E2E-9586-482E-BDC3-75B5F13BDAC7}"/>
                </a:ext>
              </a:extLst>
            </p:cNvPr>
            <p:cNvSpPr>
              <a:spLocks/>
            </p:cNvSpPr>
            <p:nvPr/>
          </p:nvSpPr>
          <p:spPr bwMode="auto">
            <a:xfrm>
              <a:off x="6593" y="2114"/>
              <a:ext cx="107" cy="113"/>
            </a:xfrm>
            <a:custGeom>
              <a:avLst/>
              <a:gdLst>
                <a:gd name="T0" fmla="*/ 104 w 107"/>
                <a:gd name="T1" fmla="*/ 2187 h 113"/>
                <a:gd name="T2" fmla="*/ 94 w 107"/>
                <a:gd name="T3" fmla="*/ 2204 h 113"/>
                <a:gd name="T4" fmla="*/ 92 w 107"/>
                <a:gd name="T5" fmla="*/ 2164 h 113"/>
                <a:gd name="T6" fmla="*/ 87 w 107"/>
                <a:gd name="T7" fmla="*/ 2142 h 113"/>
                <a:gd name="T8" fmla="*/ 90 w 107"/>
                <a:gd name="T9" fmla="*/ 2125 h 113"/>
                <a:gd name="T10" fmla="*/ 102 w 107"/>
                <a:gd name="T11" fmla="*/ 2139 h 113"/>
                <a:gd name="T12" fmla="*/ 107 w 107"/>
                <a:gd name="T13" fmla="*/ 2161 h 113"/>
                <a:gd name="T14" fmla="*/ 107 w 107"/>
                <a:gd name="T15" fmla="*/ 2164 h 113"/>
                <a:gd name="T16" fmla="*/ 104 w 107"/>
                <a:gd name="T17" fmla="*/ 2187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3">
                  <a:moveTo>
                    <a:pt x="104" y="73"/>
                  </a:moveTo>
                  <a:lnTo>
                    <a:pt x="94" y="90"/>
                  </a:lnTo>
                  <a:lnTo>
                    <a:pt x="92" y="50"/>
                  </a:lnTo>
                  <a:lnTo>
                    <a:pt x="87" y="28"/>
                  </a:lnTo>
                  <a:lnTo>
                    <a:pt x="90" y="11"/>
                  </a:lnTo>
                  <a:lnTo>
                    <a:pt x="102" y="25"/>
                  </a:lnTo>
                  <a:lnTo>
                    <a:pt x="107" y="47"/>
                  </a:lnTo>
                  <a:lnTo>
                    <a:pt x="107" y="50"/>
                  </a:lnTo>
                  <a:lnTo>
                    <a:pt x="104"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7" name="Freeform 632">
              <a:extLst>
                <a:ext uri="{FF2B5EF4-FFF2-40B4-BE49-F238E27FC236}">
                  <a16:creationId xmlns:a16="http://schemas.microsoft.com/office/drawing/2014/main" id="{75BC6C44-F1A6-4684-82EE-E4691F68CA87}"/>
                </a:ext>
              </a:extLst>
            </p:cNvPr>
            <p:cNvSpPr>
              <a:spLocks/>
            </p:cNvSpPr>
            <p:nvPr/>
          </p:nvSpPr>
          <p:spPr bwMode="auto">
            <a:xfrm>
              <a:off x="6710" y="2139"/>
              <a:ext cx="79" cy="89"/>
            </a:xfrm>
            <a:custGeom>
              <a:avLst/>
              <a:gdLst>
                <a:gd name="T0" fmla="*/ 77 w 79"/>
                <a:gd name="T1" fmla="*/ 2187 h 89"/>
                <a:gd name="T2" fmla="*/ 15 w 79"/>
                <a:gd name="T3" fmla="*/ 2187 h 89"/>
                <a:gd name="T4" fmla="*/ 17 w 79"/>
                <a:gd name="T5" fmla="*/ 2208 h 89"/>
                <a:gd name="T6" fmla="*/ 34 w 79"/>
                <a:gd name="T7" fmla="*/ 2217 h 89"/>
                <a:gd name="T8" fmla="*/ 35 w 79"/>
                <a:gd name="T9" fmla="*/ 2217 h 89"/>
                <a:gd name="T10" fmla="*/ 48 w 79"/>
                <a:gd name="T11" fmla="*/ 2217 h 89"/>
                <a:gd name="T12" fmla="*/ 55 w 79"/>
                <a:gd name="T13" fmla="*/ 2211 h 89"/>
                <a:gd name="T14" fmla="*/ 59 w 79"/>
                <a:gd name="T15" fmla="*/ 2203 h 89"/>
                <a:gd name="T16" fmla="*/ 70 w 79"/>
                <a:gd name="T17" fmla="*/ 2208 h 89"/>
                <a:gd name="T18" fmla="*/ 57 w 79"/>
                <a:gd name="T19" fmla="*/ 2222 h 89"/>
                <a:gd name="T20" fmla="*/ 36 w 79"/>
                <a:gd name="T21" fmla="*/ 2228 h 89"/>
                <a:gd name="T22" fmla="*/ 34 w 79"/>
                <a:gd name="T23" fmla="*/ 2228 h 89"/>
                <a:gd name="T24" fmla="*/ 12 w 79"/>
                <a:gd name="T25" fmla="*/ 2222 h 89"/>
                <a:gd name="T26" fmla="*/ 1 w 79"/>
                <a:gd name="T27" fmla="*/ 2204 h 89"/>
                <a:gd name="T28" fmla="*/ 0 w 79"/>
                <a:gd name="T29" fmla="*/ 2194 h 89"/>
                <a:gd name="T30" fmla="*/ 4 w 79"/>
                <a:gd name="T31" fmla="*/ 2170 h 89"/>
                <a:gd name="T32" fmla="*/ 14 w 79"/>
                <a:gd name="T33" fmla="*/ 2152 h 89"/>
                <a:gd name="T34" fmla="*/ 20 w 79"/>
                <a:gd name="T35" fmla="*/ 2166 h 89"/>
                <a:gd name="T36" fmla="*/ 18 w 79"/>
                <a:gd name="T37" fmla="*/ 2170 h 89"/>
                <a:gd name="T38" fmla="*/ 17 w 79"/>
                <a:gd name="T39" fmla="*/ 2175 h 89"/>
                <a:gd name="T40" fmla="*/ 65 w 79"/>
                <a:gd name="T41" fmla="*/ 2175 h 89"/>
                <a:gd name="T42" fmla="*/ 62 w 79"/>
                <a:gd name="T43" fmla="*/ 2157 h 89"/>
                <a:gd name="T44" fmla="*/ 48 w 79"/>
                <a:gd name="T45" fmla="*/ 2150 h 89"/>
                <a:gd name="T46" fmla="*/ 32 w 79"/>
                <a:gd name="T47" fmla="*/ 2141 h 89"/>
                <a:gd name="T48" fmla="*/ 45 w 79"/>
                <a:gd name="T49" fmla="*/ 2139 h 89"/>
                <a:gd name="T50" fmla="*/ 65 w 79"/>
                <a:gd name="T51" fmla="*/ 2143 h 89"/>
                <a:gd name="T52" fmla="*/ 77 w 79"/>
                <a:gd name="T53" fmla="*/ 2157 h 89"/>
                <a:gd name="T54" fmla="*/ 79 w 79"/>
                <a:gd name="T55" fmla="*/ 2178 h 89"/>
                <a:gd name="T56" fmla="*/ 77 w 79"/>
                <a:gd name="T57" fmla="*/ 2187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9" h="89">
                  <a:moveTo>
                    <a:pt x="77" y="48"/>
                  </a:moveTo>
                  <a:lnTo>
                    <a:pt x="15" y="48"/>
                  </a:lnTo>
                  <a:lnTo>
                    <a:pt x="17" y="69"/>
                  </a:lnTo>
                  <a:lnTo>
                    <a:pt x="34" y="78"/>
                  </a:lnTo>
                  <a:lnTo>
                    <a:pt x="35" y="78"/>
                  </a:lnTo>
                  <a:lnTo>
                    <a:pt x="48" y="78"/>
                  </a:lnTo>
                  <a:lnTo>
                    <a:pt x="55" y="72"/>
                  </a:lnTo>
                  <a:lnTo>
                    <a:pt x="59" y="64"/>
                  </a:lnTo>
                  <a:lnTo>
                    <a:pt x="70" y="69"/>
                  </a:lnTo>
                  <a:lnTo>
                    <a:pt x="57" y="83"/>
                  </a:lnTo>
                  <a:lnTo>
                    <a:pt x="36" y="89"/>
                  </a:lnTo>
                  <a:lnTo>
                    <a:pt x="34" y="89"/>
                  </a:lnTo>
                  <a:lnTo>
                    <a:pt x="12" y="83"/>
                  </a:lnTo>
                  <a:lnTo>
                    <a:pt x="1" y="65"/>
                  </a:lnTo>
                  <a:lnTo>
                    <a:pt x="0" y="55"/>
                  </a:lnTo>
                  <a:lnTo>
                    <a:pt x="4" y="31"/>
                  </a:lnTo>
                  <a:lnTo>
                    <a:pt x="14" y="13"/>
                  </a:lnTo>
                  <a:lnTo>
                    <a:pt x="20" y="27"/>
                  </a:lnTo>
                  <a:lnTo>
                    <a:pt x="18" y="31"/>
                  </a:lnTo>
                  <a:lnTo>
                    <a:pt x="17" y="36"/>
                  </a:lnTo>
                  <a:lnTo>
                    <a:pt x="65" y="36"/>
                  </a:lnTo>
                  <a:lnTo>
                    <a:pt x="62" y="18"/>
                  </a:lnTo>
                  <a:lnTo>
                    <a:pt x="48" y="11"/>
                  </a:lnTo>
                  <a:lnTo>
                    <a:pt x="32" y="2"/>
                  </a:lnTo>
                  <a:lnTo>
                    <a:pt x="45" y="0"/>
                  </a:lnTo>
                  <a:lnTo>
                    <a:pt x="65" y="4"/>
                  </a:lnTo>
                  <a:lnTo>
                    <a:pt x="77" y="18"/>
                  </a:lnTo>
                  <a:lnTo>
                    <a:pt x="79" y="39"/>
                  </a:lnTo>
                  <a:lnTo>
                    <a:pt x="77"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633">
              <a:extLst>
                <a:ext uri="{FF2B5EF4-FFF2-40B4-BE49-F238E27FC236}">
                  <a16:creationId xmlns:a16="http://schemas.microsoft.com/office/drawing/2014/main" id="{26B07DE0-A581-469C-B073-9048E6B76AD2}"/>
                </a:ext>
              </a:extLst>
            </p:cNvPr>
            <p:cNvSpPr>
              <a:spLocks/>
            </p:cNvSpPr>
            <p:nvPr/>
          </p:nvSpPr>
          <p:spPr bwMode="auto">
            <a:xfrm>
              <a:off x="6724" y="2141"/>
              <a:ext cx="34" cy="25"/>
            </a:xfrm>
            <a:custGeom>
              <a:avLst/>
              <a:gdLst>
                <a:gd name="T0" fmla="*/ 18 w 34"/>
                <a:gd name="T1" fmla="*/ 2141 h 25"/>
                <a:gd name="T2" fmla="*/ 34 w 34"/>
                <a:gd name="T3" fmla="*/ 2150 h 25"/>
                <a:gd name="T4" fmla="*/ 18 w 34"/>
                <a:gd name="T5" fmla="*/ 2153 h 25"/>
                <a:gd name="T6" fmla="*/ 8 w 34"/>
                <a:gd name="T7" fmla="*/ 2163 h 25"/>
                <a:gd name="T8" fmla="*/ 6 w 34"/>
                <a:gd name="T9" fmla="*/ 2166 h 25"/>
                <a:gd name="T10" fmla="*/ 0 w 34"/>
                <a:gd name="T11" fmla="*/ 2152 h 25"/>
                <a:gd name="T12" fmla="*/ 18 w 34"/>
                <a:gd name="T13" fmla="*/ 2141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5">
                  <a:moveTo>
                    <a:pt x="18" y="0"/>
                  </a:moveTo>
                  <a:lnTo>
                    <a:pt x="34" y="9"/>
                  </a:lnTo>
                  <a:lnTo>
                    <a:pt x="18" y="12"/>
                  </a:lnTo>
                  <a:lnTo>
                    <a:pt x="8" y="22"/>
                  </a:lnTo>
                  <a:lnTo>
                    <a:pt x="6" y="25"/>
                  </a:lnTo>
                  <a:lnTo>
                    <a:pt x="0" y="11"/>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9" name="Freeform 634">
              <a:extLst>
                <a:ext uri="{FF2B5EF4-FFF2-40B4-BE49-F238E27FC236}">
                  <a16:creationId xmlns:a16="http://schemas.microsoft.com/office/drawing/2014/main" id="{3F59C7B7-C9C1-44C3-A15E-921E6F2DAD71}"/>
                </a:ext>
              </a:extLst>
            </p:cNvPr>
            <p:cNvSpPr>
              <a:spLocks/>
            </p:cNvSpPr>
            <p:nvPr/>
          </p:nvSpPr>
          <p:spPr bwMode="auto">
            <a:xfrm>
              <a:off x="6798" y="2139"/>
              <a:ext cx="124" cy="87"/>
            </a:xfrm>
            <a:custGeom>
              <a:avLst/>
              <a:gdLst>
                <a:gd name="T0" fmla="*/ 73 w 124"/>
                <a:gd name="T1" fmla="*/ 2174 h 87"/>
                <a:gd name="T2" fmla="*/ 69 w 124"/>
                <a:gd name="T3" fmla="*/ 2195 h 87"/>
                <a:gd name="T4" fmla="*/ 66 w 124"/>
                <a:gd name="T5" fmla="*/ 2216 h 87"/>
                <a:gd name="T6" fmla="*/ 63 w 124"/>
                <a:gd name="T7" fmla="*/ 2226 h 87"/>
                <a:gd name="T8" fmla="*/ 49 w 124"/>
                <a:gd name="T9" fmla="*/ 2226 h 87"/>
                <a:gd name="T10" fmla="*/ 61 w 124"/>
                <a:gd name="T11" fmla="*/ 2162 h 87"/>
                <a:gd name="T12" fmla="*/ 51 w 124"/>
                <a:gd name="T13" fmla="*/ 2150 h 87"/>
                <a:gd name="T14" fmla="*/ 34 w 124"/>
                <a:gd name="T15" fmla="*/ 2156 h 87"/>
                <a:gd name="T16" fmla="*/ 32 w 124"/>
                <a:gd name="T17" fmla="*/ 2158 h 87"/>
                <a:gd name="T18" fmla="*/ 24 w 124"/>
                <a:gd name="T19" fmla="*/ 2174 h 87"/>
                <a:gd name="T20" fmla="*/ 20 w 124"/>
                <a:gd name="T21" fmla="*/ 2194 h 87"/>
                <a:gd name="T22" fmla="*/ 16 w 124"/>
                <a:gd name="T23" fmla="*/ 2215 h 87"/>
                <a:gd name="T24" fmla="*/ 14 w 124"/>
                <a:gd name="T25" fmla="*/ 2226 h 87"/>
                <a:gd name="T26" fmla="*/ 0 w 124"/>
                <a:gd name="T27" fmla="*/ 2226 h 87"/>
                <a:gd name="T28" fmla="*/ 16 w 124"/>
                <a:gd name="T29" fmla="*/ 2141 h 87"/>
                <a:gd name="T30" fmla="*/ 29 w 124"/>
                <a:gd name="T31" fmla="*/ 2141 h 87"/>
                <a:gd name="T32" fmla="*/ 29 w 124"/>
                <a:gd name="T33" fmla="*/ 2145 h 87"/>
                <a:gd name="T34" fmla="*/ 27 w 124"/>
                <a:gd name="T35" fmla="*/ 2151 h 87"/>
                <a:gd name="T36" fmla="*/ 28 w 124"/>
                <a:gd name="T37" fmla="*/ 2155 h 87"/>
                <a:gd name="T38" fmla="*/ 40 w 124"/>
                <a:gd name="T39" fmla="*/ 2142 h 87"/>
                <a:gd name="T40" fmla="*/ 58 w 124"/>
                <a:gd name="T41" fmla="*/ 2140 h 87"/>
                <a:gd name="T42" fmla="*/ 73 w 124"/>
                <a:gd name="T43" fmla="*/ 2149 h 87"/>
                <a:gd name="T44" fmla="*/ 75 w 124"/>
                <a:gd name="T45" fmla="*/ 2157 h 87"/>
                <a:gd name="T46" fmla="*/ 81 w 124"/>
                <a:gd name="T47" fmla="*/ 2147 h 87"/>
                <a:gd name="T48" fmla="*/ 88 w 124"/>
                <a:gd name="T49" fmla="*/ 2139 h 87"/>
                <a:gd name="T50" fmla="*/ 102 w 124"/>
                <a:gd name="T51" fmla="*/ 2139 h 87"/>
                <a:gd name="T52" fmla="*/ 118 w 124"/>
                <a:gd name="T53" fmla="*/ 2144 h 87"/>
                <a:gd name="T54" fmla="*/ 124 w 124"/>
                <a:gd name="T55" fmla="*/ 2157 h 87"/>
                <a:gd name="T56" fmla="*/ 123 w 124"/>
                <a:gd name="T57" fmla="*/ 2175 h 87"/>
                <a:gd name="T58" fmla="*/ 119 w 124"/>
                <a:gd name="T59" fmla="*/ 2196 h 87"/>
                <a:gd name="T60" fmla="*/ 114 w 124"/>
                <a:gd name="T61" fmla="*/ 2215 h 87"/>
                <a:gd name="T62" fmla="*/ 113 w 124"/>
                <a:gd name="T63" fmla="*/ 2226 h 87"/>
                <a:gd name="T64" fmla="*/ 99 w 124"/>
                <a:gd name="T65" fmla="*/ 2226 h 87"/>
                <a:gd name="T66" fmla="*/ 109 w 124"/>
                <a:gd name="T67" fmla="*/ 2176 h 87"/>
                <a:gd name="T68" fmla="*/ 111 w 124"/>
                <a:gd name="T69" fmla="*/ 2165 h 87"/>
                <a:gd name="T70" fmla="*/ 113 w 124"/>
                <a:gd name="T71" fmla="*/ 2149 h 87"/>
                <a:gd name="T72" fmla="*/ 98 w 124"/>
                <a:gd name="T73" fmla="*/ 2150 h 87"/>
                <a:gd name="T74" fmla="*/ 82 w 124"/>
                <a:gd name="T75" fmla="*/ 2158 h 87"/>
                <a:gd name="T76" fmla="*/ 73 w 124"/>
                <a:gd name="T77" fmla="*/ 2174 h 8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4" h="87">
                  <a:moveTo>
                    <a:pt x="73" y="35"/>
                  </a:moveTo>
                  <a:lnTo>
                    <a:pt x="69" y="56"/>
                  </a:lnTo>
                  <a:lnTo>
                    <a:pt x="66" y="77"/>
                  </a:lnTo>
                  <a:lnTo>
                    <a:pt x="63" y="87"/>
                  </a:lnTo>
                  <a:lnTo>
                    <a:pt x="49" y="87"/>
                  </a:lnTo>
                  <a:lnTo>
                    <a:pt x="61" y="23"/>
                  </a:lnTo>
                  <a:lnTo>
                    <a:pt x="51" y="11"/>
                  </a:lnTo>
                  <a:lnTo>
                    <a:pt x="34" y="17"/>
                  </a:lnTo>
                  <a:lnTo>
                    <a:pt x="32" y="19"/>
                  </a:lnTo>
                  <a:lnTo>
                    <a:pt x="24" y="35"/>
                  </a:lnTo>
                  <a:lnTo>
                    <a:pt x="20" y="55"/>
                  </a:lnTo>
                  <a:lnTo>
                    <a:pt x="16" y="76"/>
                  </a:lnTo>
                  <a:lnTo>
                    <a:pt x="14" y="87"/>
                  </a:lnTo>
                  <a:lnTo>
                    <a:pt x="0" y="87"/>
                  </a:lnTo>
                  <a:lnTo>
                    <a:pt x="16" y="2"/>
                  </a:lnTo>
                  <a:lnTo>
                    <a:pt x="29" y="2"/>
                  </a:lnTo>
                  <a:lnTo>
                    <a:pt x="29" y="6"/>
                  </a:lnTo>
                  <a:lnTo>
                    <a:pt x="27" y="12"/>
                  </a:lnTo>
                  <a:lnTo>
                    <a:pt x="28" y="16"/>
                  </a:lnTo>
                  <a:lnTo>
                    <a:pt x="40" y="3"/>
                  </a:lnTo>
                  <a:lnTo>
                    <a:pt x="58" y="1"/>
                  </a:lnTo>
                  <a:lnTo>
                    <a:pt x="73" y="10"/>
                  </a:lnTo>
                  <a:lnTo>
                    <a:pt x="75" y="18"/>
                  </a:lnTo>
                  <a:lnTo>
                    <a:pt x="81" y="8"/>
                  </a:lnTo>
                  <a:lnTo>
                    <a:pt x="88" y="0"/>
                  </a:lnTo>
                  <a:lnTo>
                    <a:pt x="102" y="0"/>
                  </a:lnTo>
                  <a:lnTo>
                    <a:pt x="118" y="5"/>
                  </a:lnTo>
                  <a:lnTo>
                    <a:pt x="124" y="18"/>
                  </a:lnTo>
                  <a:lnTo>
                    <a:pt x="123" y="36"/>
                  </a:lnTo>
                  <a:lnTo>
                    <a:pt x="119" y="57"/>
                  </a:lnTo>
                  <a:lnTo>
                    <a:pt x="114" y="76"/>
                  </a:lnTo>
                  <a:lnTo>
                    <a:pt x="113" y="87"/>
                  </a:lnTo>
                  <a:lnTo>
                    <a:pt x="99" y="87"/>
                  </a:lnTo>
                  <a:lnTo>
                    <a:pt x="109" y="37"/>
                  </a:lnTo>
                  <a:lnTo>
                    <a:pt x="111" y="26"/>
                  </a:lnTo>
                  <a:lnTo>
                    <a:pt x="113" y="10"/>
                  </a:lnTo>
                  <a:lnTo>
                    <a:pt x="98" y="11"/>
                  </a:lnTo>
                  <a:lnTo>
                    <a:pt x="82" y="19"/>
                  </a:lnTo>
                  <a:lnTo>
                    <a:pt x="73"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Freeform 635">
              <a:extLst>
                <a:ext uri="{FF2B5EF4-FFF2-40B4-BE49-F238E27FC236}">
                  <a16:creationId xmlns:a16="http://schemas.microsoft.com/office/drawing/2014/main" id="{A2CB6622-60A7-49A3-931F-420273CD7E2C}"/>
                </a:ext>
              </a:extLst>
            </p:cNvPr>
            <p:cNvSpPr>
              <a:spLocks/>
            </p:cNvSpPr>
            <p:nvPr/>
          </p:nvSpPr>
          <p:spPr bwMode="auto">
            <a:xfrm>
              <a:off x="6943" y="2140"/>
              <a:ext cx="52" cy="53"/>
            </a:xfrm>
            <a:custGeom>
              <a:avLst/>
              <a:gdLst>
                <a:gd name="T0" fmla="*/ 7 w 52"/>
                <a:gd name="T1" fmla="*/ 2193 h 53"/>
                <a:gd name="T2" fmla="*/ 0 w 52"/>
                <a:gd name="T3" fmla="*/ 2160 h 53"/>
                <a:gd name="T4" fmla="*/ 13 w 52"/>
                <a:gd name="T5" fmla="*/ 2147 h 53"/>
                <a:gd name="T6" fmla="*/ 30 w 52"/>
                <a:gd name="T7" fmla="*/ 2140 h 53"/>
                <a:gd name="T8" fmla="*/ 49 w 52"/>
                <a:gd name="T9" fmla="*/ 2141 h 53"/>
                <a:gd name="T10" fmla="*/ 52 w 52"/>
                <a:gd name="T11" fmla="*/ 2149 h 53"/>
                <a:gd name="T12" fmla="*/ 37 w 52"/>
                <a:gd name="T13" fmla="*/ 2150 h 53"/>
                <a:gd name="T14" fmla="*/ 17 w 52"/>
                <a:gd name="T15" fmla="*/ 2158 h 53"/>
                <a:gd name="T16" fmla="*/ 8 w 52"/>
                <a:gd name="T17" fmla="*/ 2177 h 53"/>
                <a:gd name="T18" fmla="*/ 7 w 52"/>
                <a:gd name="T19" fmla="*/ 219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 h="53">
                  <a:moveTo>
                    <a:pt x="7" y="53"/>
                  </a:moveTo>
                  <a:lnTo>
                    <a:pt x="0" y="20"/>
                  </a:lnTo>
                  <a:lnTo>
                    <a:pt x="13" y="7"/>
                  </a:lnTo>
                  <a:lnTo>
                    <a:pt x="30" y="0"/>
                  </a:lnTo>
                  <a:lnTo>
                    <a:pt x="49" y="1"/>
                  </a:lnTo>
                  <a:lnTo>
                    <a:pt x="52" y="9"/>
                  </a:lnTo>
                  <a:lnTo>
                    <a:pt x="37" y="10"/>
                  </a:lnTo>
                  <a:lnTo>
                    <a:pt x="17" y="18"/>
                  </a:lnTo>
                  <a:lnTo>
                    <a:pt x="8" y="37"/>
                  </a:lnTo>
                  <a:lnTo>
                    <a:pt x="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1" name="Freeform 636">
              <a:extLst>
                <a:ext uri="{FF2B5EF4-FFF2-40B4-BE49-F238E27FC236}">
                  <a16:creationId xmlns:a16="http://schemas.microsoft.com/office/drawing/2014/main" id="{211F56E4-2BF7-41EA-9D7C-215D381647DE}"/>
                </a:ext>
              </a:extLst>
            </p:cNvPr>
            <p:cNvSpPr>
              <a:spLocks/>
            </p:cNvSpPr>
            <p:nvPr/>
          </p:nvSpPr>
          <p:spPr bwMode="auto">
            <a:xfrm>
              <a:off x="6936" y="2141"/>
              <a:ext cx="79" cy="87"/>
            </a:xfrm>
            <a:custGeom>
              <a:avLst/>
              <a:gdLst>
                <a:gd name="T0" fmla="*/ 4 w 79"/>
                <a:gd name="T1" fmla="*/ 2168 h 87"/>
                <a:gd name="T2" fmla="*/ 7 w 79"/>
                <a:gd name="T3" fmla="*/ 2160 h 87"/>
                <a:gd name="T4" fmla="*/ 14 w 79"/>
                <a:gd name="T5" fmla="*/ 2193 h 87"/>
                <a:gd name="T6" fmla="*/ 14 w 79"/>
                <a:gd name="T7" fmla="*/ 2208 h 87"/>
                <a:gd name="T8" fmla="*/ 19 w 79"/>
                <a:gd name="T9" fmla="*/ 2217 h 87"/>
                <a:gd name="T10" fmla="*/ 33 w 79"/>
                <a:gd name="T11" fmla="*/ 2217 h 87"/>
                <a:gd name="T12" fmla="*/ 53 w 79"/>
                <a:gd name="T13" fmla="*/ 2209 h 87"/>
                <a:gd name="T14" fmla="*/ 62 w 79"/>
                <a:gd name="T15" fmla="*/ 2190 h 87"/>
                <a:gd name="T16" fmla="*/ 64 w 79"/>
                <a:gd name="T17" fmla="*/ 2172 h 87"/>
                <a:gd name="T18" fmla="*/ 64 w 79"/>
                <a:gd name="T19" fmla="*/ 2158 h 87"/>
                <a:gd name="T20" fmla="*/ 59 w 79"/>
                <a:gd name="T21" fmla="*/ 2149 h 87"/>
                <a:gd name="T22" fmla="*/ 56 w 79"/>
                <a:gd name="T23" fmla="*/ 2141 h 87"/>
                <a:gd name="T24" fmla="*/ 72 w 79"/>
                <a:gd name="T25" fmla="*/ 2149 h 87"/>
                <a:gd name="T26" fmla="*/ 79 w 79"/>
                <a:gd name="T27" fmla="*/ 2166 h 87"/>
                <a:gd name="T28" fmla="*/ 79 w 79"/>
                <a:gd name="T29" fmla="*/ 2172 h 87"/>
                <a:gd name="T30" fmla="*/ 74 w 79"/>
                <a:gd name="T31" fmla="*/ 2196 h 87"/>
                <a:gd name="T32" fmla="*/ 65 w 79"/>
                <a:gd name="T33" fmla="*/ 2214 h 87"/>
                <a:gd name="T34" fmla="*/ 48 w 79"/>
                <a:gd name="T35" fmla="*/ 2225 h 87"/>
                <a:gd name="T36" fmla="*/ 32 w 79"/>
                <a:gd name="T37" fmla="*/ 2228 h 87"/>
                <a:gd name="T38" fmla="*/ 14 w 79"/>
                <a:gd name="T39" fmla="*/ 2223 h 87"/>
                <a:gd name="T40" fmla="*/ 3 w 79"/>
                <a:gd name="T41" fmla="*/ 2208 h 87"/>
                <a:gd name="T42" fmla="*/ 0 w 79"/>
                <a:gd name="T43" fmla="*/ 2188 h 87"/>
                <a:gd name="T44" fmla="*/ 4 w 79"/>
                <a:gd name="T45" fmla="*/ 2168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87">
                  <a:moveTo>
                    <a:pt x="4" y="27"/>
                  </a:moveTo>
                  <a:lnTo>
                    <a:pt x="7" y="19"/>
                  </a:lnTo>
                  <a:lnTo>
                    <a:pt x="14" y="52"/>
                  </a:lnTo>
                  <a:lnTo>
                    <a:pt x="14" y="67"/>
                  </a:lnTo>
                  <a:lnTo>
                    <a:pt x="19" y="76"/>
                  </a:lnTo>
                  <a:lnTo>
                    <a:pt x="33" y="76"/>
                  </a:lnTo>
                  <a:lnTo>
                    <a:pt x="53" y="68"/>
                  </a:lnTo>
                  <a:lnTo>
                    <a:pt x="62" y="49"/>
                  </a:lnTo>
                  <a:lnTo>
                    <a:pt x="64" y="31"/>
                  </a:lnTo>
                  <a:lnTo>
                    <a:pt x="64" y="17"/>
                  </a:lnTo>
                  <a:lnTo>
                    <a:pt x="59" y="8"/>
                  </a:lnTo>
                  <a:lnTo>
                    <a:pt x="56" y="0"/>
                  </a:lnTo>
                  <a:lnTo>
                    <a:pt x="72" y="8"/>
                  </a:lnTo>
                  <a:lnTo>
                    <a:pt x="79" y="25"/>
                  </a:lnTo>
                  <a:lnTo>
                    <a:pt x="79" y="31"/>
                  </a:lnTo>
                  <a:lnTo>
                    <a:pt x="74" y="55"/>
                  </a:lnTo>
                  <a:lnTo>
                    <a:pt x="65" y="73"/>
                  </a:lnTo>
                  <a:lnTo>
                    <a:pt x="48" y="84"/>
                  </a:lnTo>
                  <a:lnTo>
                    <a:pt x="32" y="87"/>
                  </a:lnTo>
                  <a:lnTo>
                    <a:pt x="14" y="82"/>
                  </a:lnTo>
                  <a:lnTo>
                    <a:pt x="3" y="67"/>
                  </a:lnTo>
                  <a:lnTo>
                    <a:pt x="0" y="47"/>
                  </a:lnTo>
                  <a:lnTo>
                    <a:pt x="4"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2" name="Freeform 637">
              <a:extLst>
                <a:ext uri="{FF2B5EF4-FFF2-40B4-BE49-F238E27FC236}">
                  <a16:creationId xmlns:a16="http://schemas.microsoft.com/office/drawing/2014/main" id="{011D3E43-88F0-4B96-82B6-4F7F814EA55C}"/>
                </a:ext>
              </a:extLst>
            </p:cNvPr>
            <p:cNvSpPr>
              <a:spLocks/>
            </p:cNvSpPr>
            <p:nvPr/>
          </p:nvSpPr>
          <p:spPr bwMode="auto">
            <a:xfrm>
              <a:off x="7020" y="2139"/>
              <a:ext cx="88" cy="121"/>
            </a:xfrm>
            <a:custGeom>
              <a:avLst/>
              <a:gdLst>
                <a:gd name="T0" fmla="*/ 2 w 88"/>
                <a:gd name="T1" fmla="*/ 2246 h 121"/>
                <a:gd name="T2" fmla="*/ 0 w 88"/>
                <a:gd name="T3" fmla="*/ 2240 h 121"/>
                <a:gd name="T4" fmla="*/ 13 w 88"/>
                <a:gd name="T5" fmla="*/ 2237 h 121"/>
                <a:gd name="T6" fmla="*/ 25 w 88"/>
                <a:gd name="T7" fmla="*/ 2248 h 121"/>
                <a:gd name="T8" fmla="*/ 44 w 88"/>
                <a:gd name="T9" fmla="*/ 2246 h 121"/>
                <a:gd name="T10" fmla="*/ 54 w 88"/>
                <a:gd name="T11" fmla="*/ 2235 h 121"/>
                <a:gd name="T12" fmla="*/ 56 w 88"/>
                <a:gd name="T13" fmla="*/ 2228 h 121"/>
                <a:gd name="T14" fmla="*/ 58 w 88"/>
                <a:gd name="T15" fmla="*/ 2218 h 121"/>
                <a:gd name="T16" fmla="*/ 60 w 88"/>
                <a:gd name="T17" fmla="*/ 2210 h 121"/>
                <a:gd name="T18" fmla="*/ 54 w 88"/>
                <a:gd name="T19" fmla="*/ 2219 h 121"/>
                <a:gd name="T20" fmla="*/ 47 w 88"/>
                <a:gd name="T21" fmla="*/ 2227 h 121"/>
                <a:gd name="T22" fmla="*/ 55 w 88"/>
                <a:gd name="T23" fmla="*/ 2208 h 121"/>
                <a:gd name="T24" fmla="*/ 65 w 88"/>
                <a:gd name="T25" fmla="*/ 2189 h 121"/>
                <a:gd name="T26" fmla="*/ 67 w 88"/>
                <a:gd name="T27" fmla="*/ 2170 h 121"/>
                <a:gd name="T28" fmla="*/ 67 w 88"/>
                <a:gd name="T29" fmla="*/ 2157 h 121"/>
                <a:gd name="T30" fmla="*/ 60 w 88"/>
                <a:gd name="T31" fmla="*/ 2150 h 121"/>
                <a:gd name="T32" fmla="*/ 48 w 88"/>
                <a:gd name="T33" fmla="*/ 2150 h 121"/>
                <a:gd name="T34" fmla="*/ 29 w 88"/>
                <a:gd name="T35" fmla="*/ 2158 h 121"/>
                <a:gd name="T36" fmla="*/ 22 w 88"/>
                <a:gd name="T37" fmla="*/ 2179 h 121"/>
                <a:gd name="T38" fmla="*/ 21 w 88"/>
                <a:gd name="T39" fmla="*/ 2196 h 121"/>
                <a:gd name="T40" fmla="*/ 20 w 88"/>
                <a:gd name="T41" fmla="*/ 2209 h 121"/>
                <a:gd name="T42" fmla="*/ 17 w 88"/>
                <a:gd name="T43" fmla="*/ 2153 h 121"/>
                <a:gd name="T44" fmla="*/ 33 w 88"/>
                <a:gd name="T45" fmla="*/ 2141 h 121"/>
                <a:gd name="T46" fmla="*/ 46 w 88"/>
                <a:gd name="T47" fmla="*/ 2139 h 121"/>
                <a:gd name="T48" fmla="*/ 59 w 88"/>
                <a:gd name="T49" fmla="*/ 2139 h 121"/>
                <a:gd name="T50" fmla="*/ 67 w 88"/>
                <a:gd name="T51" fmla="*/ 2145 h 121"/>
                <a:gd name="T52" fmla="*/ 71 w 88"/>
                <a:gd name="T53" fmla="*/ 2155 h 121"/>
                <a:gd name="T54" fmla="*/ 72 w 88"/>
                <a:gd name="T55" fmla="*/ 2150 h 121"/>
                <a:gd name="T56" fmla="*/ 74 w 88"/>
                <a:gd name="T57" fmla="*/ 2145 h 121"/>
                <a:gd name="T58" fmla="*/ 75 w 88"/>
                <a:gd name="T59" fmla="*/ 2141 h 121"/>
                <a:gd name="T60" fmla="*/ 89 w 88"/>
                <a:gd name="T61" fmla="*/ 2141 h 121"/>
                <a:gd name="T62" fmla="*/ 72 w 88"/>
                <a:gd name="T63" fmla="*/ 2224 h 121"/>
                <a:gd name="T64" fmla="*/ 66 w 88"/>
                <a:gd name="T65" fmla="*/ 2242 h 121"/>
                <a:gd name="T66" fmla="*/ 54 w 88"/>
                <a:gd name="T67" fmla="*/ 2254 h 121"/>
                <a:gd name="T68" fmla="*/ 36 w 88"/>
                <a:gd name="T69" fmla="*/ 2260 h 121"/>
                <a:gd name="T70" fmla="*/ 17 w 88"/>
                <a:gd name="T71" fmla="*/ 2258 h 121"/>
                <a:gd name="T72" fmla="*/ 9 w 88"/>
                <a:gd name="T73" fmla="*/ 2254 h 121"/>
                <a:gd name="T74" fmla="*/ 4 w 88"/>
                <a:gd name="T75" fmla="*/ 2251 h 121"/>
                <a:gd name="T76" fmla="*/ 2 w 88"/>
                <a:gd name="T77" fmla="*/ 2246 h 1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8" h="121">
                  <a:moveTo>
                    <a:pt x="2" y="107"/>
                  </a:moveTo>
                  <a:lnTo>
                    <a:pt x="0" y="101"/>
                  </a:lnTo>
                  <a:lnTo>
                    <a:pt x="13" y="98"/>
                  </a:lnTo>
                  <a:lnTo>
                    <a:pt x="25" y="109"/>
                  </a:lnTo>
                  <a:lnTo>
                    <a:pt x="44" y="107"/>
                  </a:lnTo>
                  <a:lnTo>
                    <a:pt x="54" y="96"/>
                  </a:lnTo>
                  <a:lnTo>
                    <a:pt x="56" y="89"/>
                  </a:lnTo>
                  <a:lnTo>
                    <a:pt x="58" y="79"/>
                  </a:lnTo>
                  <a:lnTo>
                    <a:pt x="60" y="71"/>
                  </a:lnTo>
                  <a:lnTo>
                    <a:pt x="54" y="80"/>
                  </a:lnTo>
                  <a:lnTo>
                    <a:pt x="47" y="88"/>
                  </a:lnTo>
                  <a:lnTo>
                    <a:pt x="55" y="69"/>
                  </a:lnTo>
                  <a:lnTo>
                    <a:pt x="65" y="50"/>
                  </a:lnTo>
                  <a:lnTo>
                    <a:pt x="67" y="31"/>
                  </a:lnTo>
                  <a:lnTo>
                    <a:pt x="67" y="18"/>
                  </a:lnTo>
                  <a:lnTo>
                    <a:pt x="60" y="11"/>
                  </a:lnTo>
                  <a:lnTo>
                    <a:pt x="48" y="11"/>
                  </a:lnTo>
                  <a:lnTo>
                    <a:pt x="29" y="19"/>
                  </a:lnTo>
                  <a:lnTo>
                    <a:pt x="22" y="40"/>
                  </a:lnTo>
                  <a:lnTo>
                    <a:pt x="21" y="57"/>
                  </a:lnTo>
                  <a:lnTo>
                    <a:pt x="20" y="70"/>
                  </a:lnTo>
                  <a:lnTo>
                    <a:pt x="17" y="14"/>
                  </a:lnTo>
                  <a:lnTo>
                    <a:pt x="33" y="2"/>
                  </a:lnTo>
                  <a:lnTo>
                    <a:pt x="46" y="0"/>
                  </a:lnTo>
                  <a:lnTo>
                    <a:pt x="59" y="0"/>
                  </a:lnTo>
                  <a:lnTo>
                    <a:pt x="67" y="6"/>
                  </a:lnTo>
                  <a:lnTo>
                    <a:pt x="71" y="16"/>
                  </a:lnTo>
                  <a:lnTo>
                    <a:pt x="72" y="11"/>
                  </a:lnTo>
                  <a:lnTo>
                    <a:pt x="74" y="6"/>
                  </a:lnTo>
                  <a:lnTo>
                    <a:pt x="75" y="2"/>
                  </a:lnTo>
                  <a:lnTo>
                    <a:pt x="89" y="2"/>
                  </a:lnTo>
                  <a:lnTo>
                    <a:pt x="72" y="85"/>
                  </a:lnTo>
                  <a:lnTo>
                    <a:pt x="66" y="103"/>
                  </a:lnTo>
                  <a:lnTo>
                    <a:pt x="54" y="115"/>
                  </a:lnTo>
                  <a:lnTo>
                    <a:pt x="36" y="121"/>
                  </a:lnTo>
                  <a:lnTo>
                    <a:pt x="17" y="119"/>
                  </a:lnTo>
                  <a:lnTo>
                    <a:pt x="9" y="115"/>
                  </a:lnTo>
                  <a:lnTo>
                    <a:pt x="4" y="112"/>
                  </a:lnTo>
                  <a:lnTo>
                    <a:pt x="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3" name="Freeform 638">
              <a:extLst>
                <a:ext uri="{FF2B5EF4-FFF2-40B4-BE49-F238E27FC236}">
                  <a16:creationId xmlns:a16="http://schemas.microsoft.com/office/drawing/2014/main" id="{2A5E640F-9F24-4EE4-9CA7-6E65A1D70BE7}"/>
                </a:ext>
              </a:extLst>
            </p:cNvPr>
            <p:cNvSpPr>
              <a:spLocks/>
            </p:cNvSpPr>
            <p:nvPr/>
          </p:nvSpPr>
          <p:spPr bwMode="auto">
            <a:xfrm>
              <a:off x="7025" y="2153"/>
              <a:ext cx="50" cy="74"/>
            </a:xfrm>
            <a:custGeom>
              <a:avLst/>
              <a:gdLst>
                <a:gd name="T0" fmla="*/ 3 w 50"/>
                <a:gd name="T1" fmla="*/ 2173 h 74"/>
                <a:gd name="T2" fmla="*/ 12 w 50"/>
                <a:gd name="T3" fmla="*/ 2153 h 74"/>
                <a:gd name="T4" fmla="*/ 15 w 50"/>
                <a:gd name="T5" fmla="*/ 2209 h 74"/>
                <a:gd name="T6" fmla="*/ 20 w 50"/>
                <a:gd name="T7" fmla="*/ 2216 h 74"/>
                <a:gd name="T8" fmla="*/ 32 w 50"/>
                <a:gd name="T9" fmla="*/ 2216 h 74"/>
                <a:gd name="T10" fmla="*/ 50 w 50"/>
                <a:gd name="T11" fmla="*/ 2208 h 74"/>
                <a:gd name="T12" fmla="*/ 42 w 50"/>
                <a:gd name="T13" fmla="*/ 2227 h 74"/>
                <a:gd name="T14" fmla="*/ 9 w 50"/>
                <a:gd name="T15" fmla="*/ 2227 h 74"/>
                <a:gd name="T16" fmla="*/ 0 w 50"/>
                <a:gd name="T17" fmla="*/ 2215 h 74"/>
                <a:gd name="T18" fmla="*/ 0 w 50"/>
                <a:gd name="T19" fmla="*/ 2198 h 74"/>
                <a:gd name="T20" fmla="*/ 3 w 50"/>
                <a:gd name="T21" fmla="*/ 2173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74">
                  <a:moveTo>
                    <a:pt x="3" y="20"/>
                  </a:moveTo>
                  <a:lnTo>
                    <a:pt x="12" y="0"/>
                  </a:lnTo>
                  <a:lnTo>
                    <a:pt x="15" y="56"/>
                  </a:lnTo>
                  <a:lnTo>
                    <a:pt x="20" y="63"/>
                  </a:lnTo>
                  <a:lnTo>
                    <a:pt x="32" y="63"/>
                  </a:lnTo>
                  <a:lnTo>
                    <a:pt x="50" y="55"/>
                  </a:lnTo>
                  <a:lnTo>
                    <a:pt x="42" y="74"/>
                  </a:lnTo>
                  <a:lnTo>
                    <a:pt x="9" y="74"/>
                  </a:lnTo>
                  <a:lnTo>
                    <a:pt x="0" y="62"/>
                  </a:lnTo>
                  <a:lnTo>
                    <a:pt x="0" y="45"/>
                  </a:lnTo>
                  <a:lnTo>
                    <a:pt x="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4" name="Freeform 639">
              <a:extLst>
                <a:ext uri="{FF2B5EF4-FFF2-40B4-BE49-F238E27FC236}">
                  <a16:creationId xmlns:a16="http://schemas.microsoft.com/office/drawing/2014/main" id="{DB1E7705-607D-4810-A860-E1BE1EDFA7D9}"/>
                </a:ext>
              </a:extLst>
            </p:cNvPr>
            <p:cNvSpPr>
              <a:spLocks/>
            </p:cNvSpPr>
            <p:nvPr/>
          </p:nvSpPr>
          <p:spPr bwMode="auto">
            <a:xfrm>
              <a:off x="7113" y="2140"/>
              <a:ext cx="57" cy="86"/>
            </a:xfrm>
            <a:custGeom>
              <a:avLst/>
              <a:gdLst>
                <a:gd name="T0" fmla="*/ 14 w 57"/>
                <a:gd name="T1" fmla="*/ 2226 h 86"/>
                <a:gd name="T2" fmla="*/ 0 w 57"/>
                <a:gd name="T3" fmla="*/ 2226 h 86"/>
                <a:gd name="T4" fmla="*/ 16 w 57"/>
                <a:gd name="T5" fmla="*/ 2141 h 86"/>
                <a:gd name="T6" fmla="*/ 29 w 57"/>
                <a:gd name="T7" fmla="*/ 2141 h 86"/>
                <a:gd name="T8" fmla="*/ 27 w 57"/>
                <a:gd name="T9" fmla="*/ 2158 h 86"/>
                <a:gd name="T10" fmla="*/ 37 w 57"/>
                <a:gd name="T11" fmla="*/ 2143 h 86"/>
                <a:gd name="T12" fmla="*/ 55 w 57"/>
                <a:gd name="T13" fmla="*/ 2140 h 86"/>
                <a:gd name="T14" fmla="*/ 56 w 57"/>
                <a:gd name="T15" fmla="*/ 2140 h 86"/>
                <a:gd name="T16" fmla="*/ 54 w 57"/>
                <a:gd name="T17" fmla="*/ 2152 h 86"/>
                <a:gd name="T18" fmla="*/ 36 w 57"/>
                <a:gd name="T19" fmla="*/ 2155 h 86"/>
                <a:gd name="T20" fmla="*/ 26 w 57"/>
                <a:gd name="T21" fmla="*/ 2168 h 86"/>
                <a:gd name="T22" fmla="*/ 21 w 57"/>
                <a:gd name="T23" fmla="*/ 2187 h 86"/>
                <a:gd name="T24" fmla="*/ 18 w 57"/>
                <a:gd name="T25" fmla="*/ 2208 h 86"/>
                <a:gd name="T26" fmla="*/ 14 w 57"/>
                <a:gd name="T27" fmla="*/ 2226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7" h="86">
                  <a:moveTo>
                    <a:pt x="14" y="86"/>
                  </a:moveTo>
                  <a:lnTo>
                    <a:pt x="0" y="86"/>
                  </a:lnTo>
                  <a:lnTo>
                    <a:pt x="16" y="1"/>
                  </a:lnTo>
                  <a:lnTo>
                    <a:pt x="29" y="1"/>
                  </a:lnTo>
                  <a:lnTo>
                    <a:pt x="27" y="18"/>
                  </a:lnTo>
                  <a:lnTo>
                    <a:pt x="37" y="3"/>
                  </a:lnTo>
                  <a:lnTo>
                    <a:pt x="55" y="0"/>
                  </a:lnTo>
                  <a:lnTo>
                    <a:pt x="56" y="0"/>
                  </a:lnTo>
                  <a:lnTo>
                    <a:pt x="54" y="12"/>
                  </a:lnTo>
                  <a:lnTo>
                    <a:pt x="36" y="15"/>
                  </a:lnTo>
                  <a:lnTo>
                    <a:pt x="26" y="28"/>
                  </a:lnTo>
                  <a:lnTo>
                    <a:pt x="21" y="47"/>
                  </a:lnTo>
                  <a:lnTo>
                    <a:pt x="18" y="68"/>
                  </a:lnTo>
                  <a:lnTo>
                    <a:pt x="1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5" name="Freeform 640">
              <a:extLst>
                <a:ext uri="{FF2B5EF4-FFF2-40B4-BE49-F238E27FC236}">
                  <a16:creationId xmlns:a16="http://schemas.microsoft.com/office/drawing/2014/main" id="{B172E12C-862B-456D-A02F-48EEA817E9B9}"/>
                </a:ext>
              </a:extLst>
            </p:cNvPr>
            <p:cNvSpPr>
              <a:spLocks/>
            </p:cNvSpPr>
            <p:nvPr/>
          </p:nvSpPr>
          <p:spPr bwMode="auto">
            <a:xfrm>
              <a:off x="7167" y="2139"/>
              <a:ext cx="81" cy="90"/>
            </a:xfrm>
            <a:custGeom>
              <a:avLst/>
              <a:gdLst>
                <a:gd name="T0" fmla="*/ 0 w 81"/>
                <a:gd name="T1" fmla="*/ 2219 h 90"/>
                <a:gd name="T2" fmla="*/ 0 w 81"/>
                <a:gd name="T3" fmla="*/ 2204 h 90"/>
                <a:gd name="T4" fmla="*/ 7 w 81"/>
                <a:gd name="T5" fmla="*/ 2185 h 90"/>
                <a:gd name="T6" fmla="*/ 26 w 81"/>
                <a:gd name="T7" fmla="*/ 2176 h 90"/>
                <a:gd name="T8" fmla="*/ 50 w 81"/>
                <a:gd name="T9" fmla="*/ 2174 h 90"/>
                <a:gd name="T10" fmla="*/ 62 w 81"/>
                <a:gd name="T11" fmla="*/ 2174 h 90"/>
                <a:gd name="T12" fmla="*/ 67 w 81"/>
                <a:gd name="T13" fmla="*/ 2162 h 90"/>
                <a:gd name="T14" fmla="*/ 62 w 81"/>
                <a:gd name="T15" fmla="*/ 2149 h 90"/>
                <a:gd name="T16" fmla="*/ 48 w 81"/>
                <a:gd name="T17" fmla="*/ 2150 h 90"/>
                <a:gd name="T18" fmla="*/ 37 w 81"/>
                <a:gd name="T19" fmla="*/ 2150 h 90"/>
                <a:gd name="T20" fmla="*/ 29 w 81"/>
                <a:gd name="T21" fmla="*/ 2154 h 90"/>
                <a:gd name="T22" fmla="*/ 27 w 81"/>
                <a:gd name="T23" fmla="*/ 2164 h 90"/>
                <a:gd name="T24" fmla="*/ 13 w 81"/>
                <a:gd name="T25" fmla="*/ 2161 h 90"/>
                <a:gd name="T26" fmla="*/ 21 w 81"/>
                <a:gd name="T27" fmla="*/ 2147 h 90"/>
                <a:gd name="T28" fmla="*/ 37 w 81"/>
                <a:gd name="T29" fmla="*/ 2140 h 90"/>
                <a:gd name="T30" fmla="*/ 56 w 81"/>
                <a:gd name="T31" fmla="*/ 2139 h 90"/>
                <a:gd name="T32" fmla="*/ 71 w 81"/>
                <a:gd name="T33" fmla="*/ 2147 h 90"/>
                <a:gd name="T34" fmla="*/ 78 w 81"/>
                <a:gd name="T35" fmla="*/ 2162 h 90"/>
                <a:gd name="T36" fmla="*/ 78 w 81"/>
                <a:gd name="T37" fmla="*/ 2168 h 90"/>
                <a:gd name="T38" fmla="*/ 75 w 81"/>
                <a:gd name="T39" fmla="*/ 2181 h 90"/>
                <a:gd name="T40" fmla="*/ 74 w 81"/>
                <a:gd name="T41" fmla="*/ 2192 h 90"/>
                <a:gd name="T42" fmla="*/ 71 w 81"/>
                <a:gd name="T43" fmla="*/ 2205 h 90"/>
                <a:gd name="T44" fmla="*/ 69 w 81"/>
                <a:gd name="T45" fmla="*/ 2213 h 90"/>
                <a:gd name="T46" fmla="*/ 71 w 81"/>
                <a:gd name="T47" fmla="*/ 2220 h 90"/>
                <a:gd name="T48" fmla="*/ 81 w 81"/>
                <a:gd name="T49" fmla="*/ 2217 h 90"/>
                <a:gd name="T50" fmla="*/ 80 w 81"/>
                <a:gd name="T51" fmla="*/ 2226 h 90"/>
                <a:gd name="T52" fmla="*/ 67 w 81"/>
                <a:gd name="T53" fmla="*/ 2229 h 90"/>
                <a:gd name="T54" fmla="*/ 52 w 81"/>
                <a:gd name="T55" fmla="*/ 2226 h 90"/>
                <a:gd name="T56" fmla="*/ 56 w 81"/>
                <a:gd name="T57" fmla="*/ 2210 h 90"/>
                <a:gd name="T58" fmla="*/ 56 w 81"/>
                <a:gd name="T59" fmla="*/ 2210 h 90"/>
                <a:gd name="T60" fmla="*/ 56 w 81"/>
                <a:gd name="T61" fmla="*/ 2201 h 90"/>
                <a:gd name="T62" fmla="*/ 59 w 81"/>
                <a:gd name="T63" fmla="*/ 2196 h 90"/>
                <a:gd name="T64" fmla="*/ 59 w 81"/>
                <a:gd name="T65" fmla="*/ 2190 h 90"/>
                <a:gd name="T66" fmla="*/ 61 w 81"/>
                <a:gd name="T67" fmla="*/ 2184 h 90"/>
                <a:gd name="T68" fmla="*/ 37 w 81"/>
                <a:gd name="T69" fmla="*/ 2185 h 90"/>
                <a:gd name="T70" fmla="*/ 19 w 81"/>
                <a:gd name="T71" fmla="*/ 2191 h 90"/>
                <a:gd name="T72" fmla="*/ 15 w 81"/>
                <a:gd name="T73" fmla="*/ 2204 h 90"/>
                <a:gd name="T74" fmla="*/ 25 w 81"/>
                <a:gd name="T75" fmla="*/ 2228 h 90"/>
                <a:gd name="T76" fmla="*/ 10 w 81"/>
                <a:gd name="T77" fmla="*/ 2228 h 90"/>
                <a:gd name="T78" fmla="*/ 0 w 81"/>
                <a:gd name="T79" fmla="*/ 2219 h 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1" h="90">
                  <a:moveTo>
                    <a:pt x="0" y="80"/>
                  </a:moveTo>
                  <a:lnTo>
                    <a:pt x="0" y="65"/>
                  </a:lnTo>
                  <a:lnTo>
                    <a:pt x="7" y="46"/>
                  </a:lnTo>
                  <a:lnTo>
                    <a:pt x="26" y="37"/>
                  </a:lnTo>
                  <a:lnTo>
                    <a:pt x="50" y="35"/>
                  </a:lnTo>
                  <a:lnTo>
                    <a:pt x="62" y="35"/>
                  </a:lnTo>
                  <a:lnTo>
                    <a:pt x="67" y="23"/>
                  </a:lnTo>
                  <a:lnTo>
                    <a:pt x="62" y="10"/>
                  </a:lnTo>
                  <a:lnTo>
                    <a:pt x="48" y="11"/>
                  </a:lnTo>
                  <a:lnTo>
                    <a:pt x="37" y="11"/>
                  </a:lnTo>
                  <a:lnTo>
                    <a:pt x="29" y="15"/>
                  </a:lnTo>
                  <a:lnTo>
                    <a:pt x="27" y="25"/>
                  </a:lnTo>
                  <a:lnTo>
                    <a:pt x="13" y="22"/>
                  </a:lnTo>
                  <a:lnTo>
                    <a:pt x="21" y="8"/>
                  </a:lnTo>
                  <a:lnTo>
                    <a:pt x="37" y="1"/>
                  </a:lnTo>
                  <a:lnTo>
                    <a:pt x="56" y="0"/>
                  </a:lnTo>
                  <a:lnTo>
                    <a:pt x="71" y="8"/>
                  </a:lnTo>
                  <a:lnTo>
                    <a:pt x="78" y="23"/>
                  </a:lnTo>
                  <a:lnTo>
                    <a:pt x="78" y="29"/>
                  </a:lnTo>
                  <a:lnTo>
                    <a:pt x="75" y="42"/>
                  </a:lnTo>
                  <a:lnTo>
                    <a:pt x="74" y="53"/>
                  </a:lnTo>
                  <a:lnTo>
                    <a:pt x="71" y="66"/>
                  </a:lnTo>
                  <a:lnTo>
                    <a:pt x="69" y="74"/>
                  </a:lnTo>
                  <a:lnTo>
                    <a:pt x="71" y="81"/>
                  </a:lnTo>
                  <a:lnTo>
                    <a:pt x="81" y="78"/>
                  </a:lnTo>
                  <a:lnTo>
                    <a:pt x="80" y="87"/>
                  </a:lnTo>
                  <a:lnTo>
                    <a:pt x="67" y="90"/>
                  </a:lnTo>
                  <a:lnTo>
                    <a:pt x="52" y="87"/>
                  </a:lnTo>
                  <a:lnTo>
                    <a:pt x="56" y="71"/>
                  </a:lnTo>
                  <a:lnTo>
                    <a:pt x="56" y="62"/>
                  </a:lnTo>
                  <a:lnTo>
                    <a:pt x="59" y="57"/>
                  </a:lnTo>
                  <a:lnTo>
                    <a:pt x="59" y="51"/>
                  </a:lnTo>
                  <a:lnTo>
                    <a:pt x="61" y="45"/>
                  </a:lnTo>
                  <a:lnTo>
                    <a:pt x="37" y="46"/>
                  </a:lnTo>
                  <a:lnTo>
                    <a:pt x="19" y="52"/>
                  </a:lnTo>
                  <a:lnTo>
                    <a:pt x="15" y="65"/>
                  </a:lnTo>
                  <a:lnTo>
                    <a:pt x="25" y="89"/>
                  </a:lnTo>
                  <a:lnTo>
                    <a:pt x="10" y="89"/>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6" name="Freeform 641">
              <a:extLst>
                <a:ext uri="{FF2B5EF4-FFF2-40B4-BE49-F238E27FC236}">
                  <a16:creationId xmlns:a16="http://schemas.microsoft.com/office/drawing/2014/main" id="{FB3B4E7E-7D2F-46CD-B59A-2BA4933CA56D}"/>
                </a:ext>
              </a:extLst>
            </p:cNvPr>
            <p:cNvSpPr>
              <a:spLocks/>
            </p:cNvSpPr>
            <p:nvPr/>
          </p:nvSpPr>
          <p:spPr bwMode="auto">
            <a:xfrm>
              <a:off x="7182" y="2201"/>
              <a:ext cx="40" cy="27"/>
            </a:xfrm>
            <a:custGeom>
              <a:avLst/>
              <a:gdLst>
                <a:gd name="T0" fmla="*/ 41 w 40"/>
                <a:gd name="T1" fmla="*/ 2201 h 27"/>
                <a:gd name="T2" fmla="*/ 41 w 40"/>
                <a:gd name="T3" fmla="*/ 2210 h 27"/>
                <a:gd name="T4" fmla="*/ 34 w 40"/>
                <a:gd name="T5" fmla="*/ 2220 h 27"/>
                <a:gd name="T6" fmla="*/ 26 w 40"/>
                <a:gd name="T7" fmla="*/ 2228 h 27"/>
                <a:gd name="T8" fmla="*/ 10 w 40"/>
                <a:gd name="T9" fmla="*/ 2228 h 27"/>
                <a:gd name="T10" fmla="*/ 0 w 40"/>
                <a:gd name="T11" fmla="*/ 2204 h 27"/>
                <a:gd name="T12" fmla="*/ 10 w 40"/>
                <a:gd name="T13" fmla="*/ 2216 h 27"/>
                <a:gd name="T14" fmla="*/ 27 w 40"/>
                <a:gd name="T15" fmla="*/ 2214 h 27"/>
                <a:gd name="T16" fmla="*/ 40 w 40"/>
                <a:gd name="T17" fmla="*/ 2203 h 27"/>
                <a:gd name="T18" fmla="*/ 41 w 40"/>
                <a:gd name="T19" fmla="*/ 220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27">
                  <a:moveTo>
                    <a:pt x="41" y="0"/>
                  </a:moveTo>
                  <a:lnTo>
                    <a:pt x="41" y="9"/>
                  </a:lnTo>
                  <a:lnTo>
                    <a:pt x="34" y="19"/>
                  </a:lnTo>
                  <a:lnTo>
                    <a:pt x="26" y="27"/>
                  </a:lnTo>
                  <a:lnTo>
                    <a:pt x="10" y="27"/>
                  </a:lnTo>
                  <a:lnTo>
                    <a:pt x="0" y="3"/>
                  </a:lnTo>
                  <a:lnTo>
                    <a:pt x="10" y="15"/>
                  </a:lnTo>
                  <a:lnTo>
                    <a:pt x="27" y="13"/>
                  </a:lnTo>
                  <a:lnTo>
                    <a:pt x="40" y="2"/>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642">
              <a:extLst>
                <a:ext uri="{FF2B5EF4-FFF2-40B4-BE49-F238E27FC236}">
                  <a16:creationId xmlns:a16="http://schemas.microsoft.com/office/drawing/2014/main" id="{AF95D43F-AF51-470B-A81C-C3CF7C46105C}"/>
                </a:ext>
              </a:extLst>
            </p:cNvPr>
            <p:cNvSpPr>
              <a:spLocks/>
            </p:cNvSpPr>
            <p:nvPr/>
          </p:nvSpPr>
          <p:spPr bwMode="auto">
            <a:xfrm>
              <a:off x="7250" y="2144"/>
              <a:ext cx="89" cy="88"/>
            </a:xfrm>
            <a:custGeom>
              <a:avLst/>
              <a:gdLst>
                <a:gd name="T0" fmla="*/ 83 w 89"/>
                <a:gd name="T1" fmla="*/ 2199 h 88"/>
                <a:gd name="T2" fmla="*/ 73 w 89"/>
                <a:gd name="T3" fmla="*/ 2217 h 88"/>
                <a:gd name="T4" fmla="*/ 55 w 89"/>
                <a:gd name="T5" fmla="*/ 2227 h 88"/>
                <a:gd name="T6" fmla="*/ 47 w 89"/>
                <a:gd name="T7" fmla="*/ 2228 h 88"/>
                <a:gd name="T8" fmla="*/ 34 w 89"/>
                <a:gd name="T9" fmla="*/ 2228 h 88"/>
                <a:gd name="T10" fmla="*/ 27 w 89"/>
                <a:gd name="T11" fmla="*/ 2221 h 88"/>
                <a:gd name="T12" fmla="*/ 23 w 89"/>
                <a:gd name="T13" fmla="*/ 2212 h 88"/>
                <a:gd name="T14" fmla="*/ 29 w 89"/>
                <a:gd name="T15" fmla="*/ 2177 h 88"/>
                <a:gd name="T16" fmla="*/ 27 w 89"/>
                <a:gd name="T17" fmla="*/ 2196 h 88"/>
                <a:gd name="T18" fmla="*/ 27 w 89"/>
                <a:gd name="T19" fmla="*/ 2209 h 88"/>
                <a:gd name="T20" fmla="*/ 33 w 89"/>
                <a:gd name="T21" fmla="*/ 2217 h 88"/>
                <a:gd name="T22" fmla="*/ 46 w 89"/>
                <a:gd name="T23" fmla="*/ 2217 h 88"/>
                <a:gd name="T24" fmla="*/ 65 w 89"/>
                <a:gd name="T25" fmla="*/ 2208 h 88"/>
                <a:gd name="T26" fmla="*/ 73 w 89"/>
                <a:gd name="T27" fmla="*/ 2188 h 88"/>
                <a:gd name="T28" fmla="*/ 74 w 89"/>
                <a:gd name="T29" fmla="*/ 2169 h 88"/>
                <a:gd name="T30" fmla="*/ 77 w 89"/>
                <a:gd name="T31" fmla="*/ 2144 h 88"/>
                <a:gd name="T32" fmla="*/ 87 w 89"/>
                <a:gd name="T33" fmla="*/ 2156 h 88"/>
                <a:gd name="T34" fmla="*/ 88 w 89"/>
                <a:gd name="T35" fmla="*/ 2176 h 88"/>
                <a:gd name="T36" fmla="*/ 83 w 89"/>
                <a:gd name="T37" fmla="*/ 2199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9" h="88">
                  <a:moveTo>
                    <a:pt x="83" y="55"/>
                  </a:moveTo>
                  <a:lnTo>
                    <a:pt x="73" y="73"/>
                  </a:lnTo>
                  <a:lnTo>
                    <a:pt x="55" y="83"/>
                  </a:lnTo>
                  <a:lnTo>
                    <a:pt x="47" y="84"/>
                  </a:lnTo>
                  <a:lnTo>
                    <a:pt x="34" y="84"/>
                  </a:lnTo>
                  <a:lnTo>
                    <a:pt x="27" y="77"/>
                  </a:lnTo>
                  <a:lnTo>
                    <a:pt x="23" y="68"/>
                  </a:lnTo>
                  <a:lnTo>
                    <a:pt x="29" y="33"/>
                  </a:lnTo>
                  <a:lnTo>
                    <a:pt x="27" y="52"/>
                  </a:lnTo>
                  <a:lnTo>
                    <a:pt x="27" y="65"/>
                  </a:lnTo>
                  <a:lnTo>
                    <a:pt x="33" y="73"/>
                  </a:lnTo>
                  <a:lnTo>
                    <a:pt x="46" y="73"/>
                  </a:lnTo>
                  <a:lnTo>
                    <a:pt x="65" y="64"/>
                  </a:lnTo>
                  <a:lnTo>
                    <a:pt x="73" y="44"/>
                  </a:lnTo>
                  <a:lnTo>
                    <a:pt x="74" y="25"/>
                  </a:lnTo>
                  <a:lnTo>
                    <a:pt x="77" y="0"/>
                  </a:lnTo>
                  <a:lnTo>
                    <a:pt x="87" y="12"/>
                  </a:lnTo>
                  <a:lnTo>
                    <a:pt x="88" y="32"/>
                  </a:lnTo>
                  <a:lnTo>
                    <a:pt x="83"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8" name="Freeform 643">
              <a:extLst>
                <a:ext uri="{FF2B5EF4-FFF2-40B4-BE49-F238E27FC236}">
                  <a16:creationId xmlns:a16="http://schemas.microsoft.com/office/drawing/2014/main" id="{9A7FD462-1441-4409-A46D-A0A6377DF7EE}"/>
                </a:ext>
              </a:extLst>
            </p:cNvPr>
            <p:cNvSpPr>
              <a:spLocks/>
            </p:cNvSpPr>
            <p:nvPr/>
          </p:nvSpPr>
          <p:spPr bwMode="auto">
            <a:xfrm>
              <a:off x="7250" y="2144"/>
              <a:ext cx="89" cy="88"/>
            </a:xfrm>
            <a:custGeom>
              <a:avLst/>
              <a:gdLst>
                <a:gd name="T0" fmla="*/ 22 w 89"/>
                <a:gd name="T1" fmla="*/ 2141 h 88"/>
                <a:gd name="T2" fmla="*/ 35 w 89"/>
                <a:gd name="T3" fmla="*/ 2141 h 88"/>
                <a:gd name="T4" fmla="*/ 35 w 89"/>
                <a:gd name="T5" fmla="*/ 2145 h 88"/>
                <a:gd name="T6" fmla="*/ 35 w 89"/>
                <a:gd name="T7" fmla="*/ 2150 h 88"/>
                <a:gd name="T8" fmla="*/ 34 w 89"/>
                <a:gd name="T9" fmla="*/ 2153 h 88"/>
                <a:gd name="T10" fmla="*/ 46 w 89"/>
                <a:gd name="T11" fmla="*/ 2143 h 88"/>
                <a:gd name="T12" fmla="*/ 62 w 89"/>
                <a:gd name="T13" fmla="*/ 2140 h 88"/>
                <a:gd name="T14" fmla="*/ 77 w 89"/>
                <a:gd name="T15" fmla="*/ 2144 h 88"/>
                <a:gd name="T16" fmla="*/ 74 w 89"/>
                <a:gd name="T17" fmla="*/ 2169 h 88"/>
                <a:gd name="T18" fmla="*/ 74 w 89"/>
                <a:gd name="T19" fmla="*/ 2158 h 88"/>
                <a:gd name="T20" fmla="*/ 69 w 89"/>
                <a:gd name="T21" fmla="*/ 2150 h 88"/>
                <a:gd name="T22" fmla="*/ 58 w 89"/>
                <a:gd name="T23" fmla="*/ 2150 h 88"/>
                <a:gd name="T24" fmla="*/ 39 w 89"/>
                <a:gd name="T25" fmla="*/ 2158 h 88"/>
                <a:gd name="T26" fmla="*/ 29 w 89"/>
                <a:gd name="T27" fmla="*/ 2177 h 88"/>
                <a:gd name="T28" fmla="*/ 23 w 89"/>
                <a:gd name="T29" fmla="*/ 2212 h 88"/>
                <a:gd name="T30" fmla="*/ 19 w 89"/>
                <a:gd name="T31" fmla="*/ 2232 h 88"/>
                <a:gd name="T32" fmla="*/ 15 w 89"/>
                <a:gd name="T33" fmla="*/ 2251 h 88"/>
                <a:gd name="T34" fmla="*/ 14 w 89"/>
                <a:gd name="T35" fmla="*/ 2260 h 88"/>
                <a:gd name="T36" fmla="*/ 0 w 89"/>
                <a:gd name="T37" fmla="*/ 2260 h 88"/>
                <a:gd name="T38" fmla="*/ 22 w 89"/>
                <a:gd name="T39" fmla="*/ 2141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 h="88">
                  <a:moveTo>
                    <a:pt x="22" y="-3"/>
                  </a:moveTo>
                  <a:lnTo>
                    <a:pt x="35" y="-3"/>
                  </a:lnTo>
                  <a:lnTo>
                    <a:pt x="35" y="1"/>
                  </a:lnTo>
                  <a:lnTo>
                    <a:pt x="35" y="6"/>
                  </a:lnTo>
                  <a:lnTo>
                    <a:pt x="34" y="9"/>
                  </a:lnTo>
                  <a:lnTo>
                    <a:pt x="46" y="-1"/>
                  </a:lnTo>
                  <a:lnTo>
                    <a:pt x="62" y="-4"/>
                  </a:lnTo>
                  <a:lnTo>
                    <a:pt x="77" y="0"/>
                  </a:lnTo>
                  <a:lnTo>
                    <a:pt x="74" y="25"/>
                  </a:lnTo>
                  <a:lnTo>
                    <a:pt x="74" y="14"/>
                  </a:lnTo>
                  <a:lnTo>
                    <a:pt x="69" y="6"/>
                  </a:lnTo>
                  <a:lnTo>
                    <a:pt x="58" y="6"/>
                  </a:lnTo>
                  <a:lnTo>
                    <a:pt x="39" y="14"/>
                  </a:lnTo>
                  <a:lnTo>
                    <a:pt x="29" y="33"/>
                  </a:lnTo>
                  <a:lnTo>
                    <a:pt x="23" y="68"/>
                  </a:lnTo>
                  <a:lnTo>
                    <a:pt x="19" y="88"/>
                  </a:lnTo>
                  <a:lnTo>
                    <a:pt x="15" y="107"/>
                  </a:lnTo>
                  <a:lnTo>
                    <a:pt x="14" y="116"/>
                  </a:lnTo>
                  <a:lnTo>
                    <a:pt x="0" y="116"/>
                  </a:lnTo>
                  <a:lnTo>
                    <a:pt x="22"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9" name="Freeform 644">
              <a:extLst>
                <a:ext uri="{FF2B5EF4-FFF2-40B4-BE49-F238E27FC236}">
                  <a16:creationId xmlns:a16="http://schemas.microsoft.com/office/drawing/2014/main" id="{732CF7FB-080E-40FE-AAAF-1BCCA17C50E2}"/>
                </a:ext>
              </a:extLst>
            </p:cNvPr>
            <p:cNvSpPr>
              <a:spLocks/>
            </p:cNvSpPr>
            <p:nvPr/>
          </p:nvSpPr>
          <p:spPr bwMode="auto">
            <a:xfrm>
              <a:off x="7346" y="2109"/>
              <a:ext cx="79" cy="118"/>
            </a:xfrm>
            <a:custGeom>
              <a:avLst/>
              <a:gdLst>
                <a:gd name="T0" fmla="*/ 75 w 79"/>
                <a:gd name="T1" fmla="*/ 2194 h 118"/>
                <a:gd name="T2" fmla="*/ 71 w 79"/>
                <a:gd name="T3" fmla="*/ 2214 h 118"/>
                <a:gd name="T4" fmla="*/ 69 w 79"/>
                <a:gd name="T5" fmla="*/ 2226 h 118"/>
                <a:gd name="T6" fmla="*/ 55 w 79"/>
                <a:gd name="T7" fmla="*/ 2226 h 118"/>
                <a:gd name="T8" fmla="*/ 66 w 79"/>
                <a:gd name="T9" fmla="*/ 2163 h 118"/>
                <a:gd name="T10" fmla="*/ 56 w 79"/>
                <a:gd name="T11" fmla="*/ 2151 h 118"/>
                <a:gd name="T12" fmla="*/ 37 w 79"/>
                <a:gd name="T13" fmla="*/ 2155 h 118"/>
                <a:gd name="T14" fmla="*/ 34 w 79"/>
                <a:gd name="T15" fmla="*/ 2158 h 118"/>
                <a:gd name="T16" fmla="*/ 26 w 79"/>
                <a:gd name="T17" fmla="*/ 2174 h 118"/>
                <a:gd name="T18" fmla="*/ 21 w 79"/>
                <a:gd name="T19" fmla="*/ 2194 h 118"/>
                <a:gd name="T20" fmla="*/ 17 w 79"/>
                <a:gd name="T21" fmla="*/ 2215 h 118"/>
                <a:gd name="T22" fmla="*/ 14 w 79"/>
                <a:gd name="T23" fmla="*/ 2226 h 118"/>
                <a:gd name="T24" fmla="*/ 0 w 79"/>
                <a:gd name="T25" fmla="*/ 2226 h 118"/>
                <a:gd name="T26" fmla="*/ 23 w 79"/>
                <a:gd name="T27" fmla="*/ 2109 h 118"/>
                <a:gd name="T28" fmla="*/ 37 w 79"/>
                <a:gd name="T29" fmla="*/ 2109 h 118"/>
                <a:gd name="T30" fmla="*/ 28 w 79"/>
                <a:gd name="T31" fmla="*/ 2155 h 118"/>
                <a:gd name="T32" fmla="*/ 35 w 79"/>
                <a:gd name="T33" fmla="*/ 2146 h 118"/>
                <a:gd name="T34" fmla="*/ 42 w 79"/>
                <a:gd name="T35" fmla="*/ 2139 h 118"/>
                <a:gd name="T36" fmla="*/ 57 w 79"/>
                <a:gd name="T37" fmla="*/ 2139 h 118"/>
                <a:gd name="T38" fmla="*/ 73 w 79"/>
                <a:gd name="T39" fmla="*/ 2144 h 118"/>
                <a:gd name="T40" fmla="*/ 80 w 79"/>
                <a:gd name="T41" fmla="*/ 2156 h 118"/>
                <a:gd name="T42" fmla="*/ 79 w 79"/>
                <a:gd name="T43" fmla="*/ 2174 h 118"/>
                <a:gd name="T44" fmla="*/ 75 w 79"/>
                <a:gd name="T45" fmla="*/ 2194 h 1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118">
                  <a:moveTo>
                    <a:pt x="75" y="85"/>
                  </a:moveTo>
                  <a:lnTo>
                    <a:pt x="71" y="105"/>
                  </a:lnTo>
                  <a:lnTo>
                    <a:pt x="69" y="117"/>
                  </a:lnTo>
                  <a:lnTo>
                    <a:pt x="55" y="117"/>
                  </a:lnTo>
                  <a:lnTo>
                    <a:pt x="66" y="54"/>
                  </a:lnTo>
                  <a:lnTo>
                    <a:pt x="56" y="42"/>
                  </a:lnTo>
                  <a:lnTo>
                    <a:pt x="37" y="46"/>
                  </a:lnTo>
                  <a:lnTo>
                    <a:pt x="34" y="49"/>
                  </a:lnTo>
                  <a:lnTo>
                    <a:pt x="26" y="65"/>
                  </a:lnTo>
                  <a:lnTo>
                    <a:pt x="21" y="85"/>
                  </a:lnTo>
                  <a:lnTo>
                    <a:pt x="17" y="106"/>
                  </a:lnTo>
                  <a:lnTo>
                    <a:pt x="14" y="117"/>
                  </a:lnTo>
                  <a:lnTo>
                    <a:pt x="0" y="117"/>
                  </a:lnTo>
                  <a:lnTo>
                    <a:pt x="23" y="0"/>
                  </a:lnTo>
                  <a:lnTo>
                    <a:pt x="37" y="0"/>
                  </a:lnTo>
                  <a:lnTo>
                    <a:pt x="28" y="46"/>
                  </a:lnTo>
                  <a:lnTo>
                    <a:pt x="35" y="37"/>
                  </a:lnTo>
                  <a:lnTo>
                    <a:pt x="42" y="30"/>
                  </a:lnTo>
                  <a:lnTo>
                    <a:pt x="57" y="30"/>
                  </a:lnTo>
                  <a:lnTo>
                    <a:pt x="73" y="35"/>
                  </a:lnTo>
                  <a:lnTo>
                    <a:pt x="80" y="47"/>
                  </a:lnTo>
                  <a:lnTo>
                    <a:pt x="79" y="65"/>
                  </a:lnTo>
                  <a:lnTo>
                    <a:pt x="75"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Freeform 645">
              <a:extLst>
                <a:ext uri="{FF2B5EF4-FFF2-40B4-BE49-F238E27FC236}">
                  <a16:creationId xmlns:a16="http://schemas.microsoft.com/office/drawing/2014/main" id="{5215CB18-F082-4D52-A803-45456A8EB16C}"/>
                </a:ext>
              </a:extLst>
            </p:cNvPr>
            <p:cNvSpPr>
              <a:spLocks/>
            </p:cNvSpPr>
            <p:nvPr/>
          </p:nvSpPr>
          <p:spPr bwMode="auto">
            <a:xfrm>
              <a:off x="7456" y="2109"/>
              <a:ext cx="17" cy="14"/>
            </a:xfrm>
            <a:custGeom>
              <a:avLst/>
              <a:gdLst>
                <a:gd name="T0" fmla="*/ 15 w 17"/>
                <a:gd name="T1" fmla="*/ 2122 h 14"/>
                <a:gd name="T2" fmla="*/ 0 w 17"/>
                <a:gd name="T3" fmla="*/ 2122 h 14"/>
                <a:gd name="T4" fmla="*/ 3 w 17"/>
                <a:gd name="T5" fmla="*/ 2109 h 14"/>
                <a:gd name="T6" fmla="*/ 18 w 17"/>
                <a:gd name="T7" fmla="*/ 2109 h 14"/>
                <a:gd name="T8" fmla="*/ 15 w 17"/>
                <a:gd name="T9" fmla="*/ 212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4">
                  <a:moveTo>
                    <a:pt x="15" y="13"/>
                  </a:moveTo>
                  <a:lnTo>
                    <a:pt x="0" y="13"/>
                  </a:lnTo>
                  <a:lnTo>
                    <a:pt x="3" y="0"/>
                  </a:lnTo>
                  <a:lnTo>
                    <a:pt x="18" y="0"/>
                  </a:lnTo>
                  <a:lnTo>
                    <a:pt x="1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1" name="Freeform 646">
              <a:extLst>
                <a:ext uri="{FF2B5EF4-FFF2-40B4-BE49-F238E27FC236}">
                  <a16:creationId xmlns:a16="http://schemas.microsoft.com/office/drawing/2014/main" id="{4D8E8D9C-DC89-4548-9E41-00626D95DC43}"/>
                </a:ext>
              </a:extLst>
            </p:cNvPr>
            <p:cNvSpPr>
              <a:spLocks/>
            </p:cNvSpPr>
            <p:nvPr/>
          </p:nvSpPr>
          <p:spPr bwMode="auto">
            <a:xfrm>
              <a:off x="7437" y="2141"/>
              <a:ext cx="31" cy="86"/>
            </a:xfrm>
            <a:custGeom>
              <a:avLst/>
              <a:gdLst>
                <a:gd name="T0" fmla="*/ 14 w 31"/>
                <a:gd name="T1" fmla="*/ 2226 h 86"/>
                <a:gd name="T2" fmla="*/ 0 w 31"/>
                <a:gd name="T3" fmla="*/ 2226 h 86"/>
                <a:gd name="T4" fmla="*/ 16 w 31"/>
                <a:gd name="T5" fmla="*/ 2141 h 86"/>
                <a:gd name="T6" fmla="*/ 30 w 31"/>
                <a:gd name="T7" fmla="*/ 2141 h 86"/>
                <a:gd name="T8" fmla="*/ 14 w 31"/>
                <a:gd name="T9" fmla="*/ 2226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86">
                  <a:moveTo>
                    <a:pt x="14" y="85"/>
                  </a:moveTo>
                  <a:lnTo>
                    <a:pt x="0" y="85"/>
                  </a:lnTo>
                  <a:lnTo>
                    <a:pt x="16" y="0"/>
                  </a:lnTo>
                  <a:lnTo>
                    <a:pt x="30" y="0"/>
                  </a:lnTo>
                  <a:lnTo>
                    <a:pt x="14"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2" name="Freeform 647">
              <a:extLst>
                <a:ext uri="{FF2B5EF4-FFF2-40B4-BE49-F238E27FC236}">
                  <a16:creationId xmlns:a16="http://schemas.microsoft.com/office/drawing/2014/main" id="{5FE18F47-871B-4F38-8845-3CED2F31D14E}"/>
                </a:ext>
              </a:extLst>
            </p:cNvPr>
            <p:cNvSpPr>
              <a:spLocks/>
            </p:cNvSpPr>
            <p:nvPr/>
          </p:nvSpPr>
          <p:spPr bwMode="auto">
            <a:xfrm>
              <a:off x="7475" y="2139"/>
              <a:ext cx="74" cy="89"/>
            </a:xfrm>
            <a:custGeom>
              <a:avLst/>
              <a:gdLst>
                <a:gd name="T0" fmla="*/ 59 w 74"/>
                <a:gd name="T1" fmla="*/ 2156 h 89"/>
                <a:gd name="T2" fmla="*/ 54 w 74"/>
                <a:gd name="T3" fmla="*/ 2150 h 89"/>
                <a:gd name="T4" fmla="*/ 44 w 74"/>
                <a:gd name="T5" fmla="*/ 2150 h 89"/>
                <a:gd name="T6" fmla="*/ 24 w 74"/>
                <a:gd name="T7" fmla="*/ 2158 h 89"/>
                <a:gd name="T8" fmla="*/ 16 w 74"/>
                <a:gd name="T9" fmla="*/ 2178 h 89"/>
                <a:gd name="T10" fmla="*/ 14 w 74"/>
                <a:gd name="T11" fmla="*/ 2196 h 89"/>
                <a:gd name="T12" fmla="*/ 14 w 74"/>
                <a:gd name="T13" fmla="*/ 2209 h 89"/>
                <a:gd name="T14" fmla="*/ 19 w 74"/>
                <a:gd name="T15" fmla="*/ 2217 h 89"/>
                <a:gd name="T16" fmla="*/ 45 w 74"/>
                <a:gd name="T17" fmla="*/ 2217 h 89"/>
                <a:gd name="T18" fmla="*/ 50 w 74"/>
                <a:gd name="T19" fmla="*/ 2208 h 89"/>
                <a:gd name="T20" fmla="*/ 54 w 74"/>
                <a:gd name="T21" fmla="*/ 2198 h 89"/>
                <a:gd name="T22" fmla="*/ 67 w 74"/>
                <a:gd name="T23" fmla="*/ 2202 h 89"/>
                <a:gd name="T24" fmla="*/ 56 w 74"/>
                <a:gd name="T25" fmla="*/ 2219 h 89"/>
                <a:gd name="T26" fmla="*/ 36 w 74"/>
                <a:gd name="T27" fmla="*/ 2228 h 89"/>
                <a:gd name="T28" fmla="*/ 31 w 74"/>
                <a:gd name="T29" fmla="*/ 2228 h 89"/>
                <a:gd name="T30" fmla="*/ 11 w 74"/>
                <a:gd name="T31" fmla="*/ 2222 h 89"/>
                <a:gd name="T32" fmla="*/ 1 w 74"/>
                <a:gd name="T33" fmla="*/ 2204 h 89"/>
                <a:gd name="T34" fmla="*/ 0 w 74"/>
                <a:gd name="T35" fmla="*/ 2188 h 89"/>
                <a:gd name="T36" fmla="*/ 4 w 74"/>
                <a:gd name="T37" fmla="*/ 2169 h 89"/>
                <a:gd name="T38" fmla="*/ 13 w 74"/>
                <a:gd name="T39" fmla="*/ 2154 h 89"/>
                <a:gd name="T40" fmla="*/ 26 w 74"/>
                <a:gd name="T41" fmla="*/ 2143 h 89"/>
                <a:gd name="T42" fmla="*/ 42 w 74"/>
                <a:gd name="T43" fmla="*/ 2139 h 89"/>
                <a:gd name="T44" fmla="*/ 59 w 74"/>
                <a:gd name="T45" fmla="*/ 2142 h 89"/>
                <a:gd name="T46" fmla="*/ 66 w 74"/>
                <a:gd name="T47" fmla="*/ 2146 h 89"/>
                <a:gd name="T48" fmla="*/ 71 w 74"/>
                <a:gd name="T49" fmla="*/ 2150 h 89"/>
                <a:gd name="T50" fmla="*/ 72 w 74"/>
                <a:gd name="T51" fmla="*/ 2156 h 89"/>
                <a:gd name="T52" fmla="*/ 74 w 74"/>
                <a:gd name="T53" fmla="*/ 2164 h 89"/>
                <a:gd name="T54" fmla="*/ 60 w 74"/>
                <a:gd name="T55" fmla="*/ 2166 h 89"/>
                <a:gd name="T56" fmla="*/ 59 w 74"/>
                <a:gd name="T57" fmla="*/ 2156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89">
                  <a:moveTo>
                    <a:pt x="59" y="17"/>
                  </a:moveTo>
                  <a:lnTo>
                    <a:pt x="54" y="11"/>
                  </a:lnTo>
                  <a:lnTo>
                    <a:pt x="44" y="11"/>
                  </a:lnTo>
                  <a:lnTo>
                    <a:pt x="24" y="19"/>
                  </a:lnTo>
                  <a:lnTo>
                    <a:pt x="16" y="39"/>
                  </a:lnTo>
                  <a:lnTo>
                    <a:pt x="14" y="57"/>
                  </a:lnTo>
                  <a:lnTo>
                    <a:pt x="14" y="70"/>
                  </a:lnTo>
                  <a:lnTo>
                    <a:pt x="19" y="78"/>
                  </a:lnTo>
                  <a:lnTo>
                    <a:pt x="45" y="78"/>
                  </a:lnTo>
                  <a:lnTo>
                    <a:pt x="50" y="69"/>
                  </a:lnTo>
                  <a:lnTo>
                    <a:pt x="54" y="59"/>
                  </a:lnTo>
                  <a:lnTo>
                    <a:pt x="67" y="63"/>
                  </a:lnTo>
                  <a:lnTo>
                    <a:pt x="56" y="80"/>
                  </a:lnTo>
                  <a:lnTo>
                    <a:pt x="36" y="89"/>
                  </a:lnTo>
                  <a:lnTo>
                    <a:pt x="31" y="89"/>
                  </a:lnTo>
                  <a:lnTo>
                    <a:pt x="11" y="83"/>
                  </a:lnTo>
                  <a:lnTo>
                    <a:pt x="1" y="65"/>
                  </a:lnTo>
                  <a:lnTo>
                    <a:pt x="0" y="49"/>
                  </a:lnTo>
                  <a:lnTo>
                    <a:pt x="4" y="30"/>
                  </a:lnTo>
                  <a:lnTo>
                    <a:pt x="13" y="15"/>
                  </a:lnTo>
                  <a:lnTo>
                    <a:pt x="26" y="4"/>
                  </a:lnTo>
                  <a:lnTo>
                    <a:pt x="42" y="0"/>
                  </a:lnTo>
                  <a:lnTo>
                    <a:pt x="59" y="3"/>
                  </a:lnTo>
                  <a:lnTo>
                    <a:pt x="66" y="7"/>
                  </a:lnTo>
                  <a:lnTo>
                    <a:pt x="71" y="11"/>
                  </a:lnTo>
                  <a:lnTo>
                    <a:pt x="72" y="17"/>
                  </a:lnTo>
                  <a:lnTo>
                    <a:pt x="74" y="25"/>
                  </a:lnTo>
                  <a:lnTo>
                    <a:pt x="60" y="27"/>
                  </a:lnTo>
                  <a:lnTo>
                    <a:pt x="59"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3" name="Freeform 648">
              <a:extLst>
                <a:ext uri="{FF2B5EF4-FFF2-40B4-BE49-F238E27FC236}">
                  <a16:creationId xmlns:a16="http://schemas.microsoft.com/office/drawing/2014/main" id="{33139A40-1597-43BB-A7CF-08521000056C}"/>
                </a:ext>
              </a:extLst>
            </p:cNvPr>
            <p:cNvSpPr>
              <a:spLocks/>
            </p:cNvSpPr>
            <p:nvPr/>
          </p:nvSpPr>
          <p:spPr bwMode="auto">
            <a:xfrm>
              <a:off x="7551" y="2139"/>
              <a:ext cx="77" cy="88"/>
            </a:xfrm>
            <a:custGeom>
              <a:avLst/>
              <a:gdLst>
                <a:gd name="T0" fmla="*/ 17 w 77"/>
                <a:gd name="T1" fmla="*/ 2178 h 88"/>
                <a:gd name="T2" fmla="*/ 11 w 77"/>
                <a:gd name="T3" fmla="*/ 2163 h 88"/>
                <a:gd name="T4" fmla="*/ 19 w 77"/>
                <a:gd name="T5" fmla="*/ 2146 h 88"/>
                <a:gd name="T6" fmla="*/ 38 w 77"/>
                <a:gd name="T7" fmla="*/ 2139 h 88"/>
                <a:gd name="T8" fmla="*/ 59 w 77"/>
                <a:gd name="T9" fmla="*/ 2141 h 88"/>
                <a:gd name="T10" fmla="*/ 75 w 77"/>
                <a:gd name="T11" fmla="*/ 2151 h 88"/>
                <a:gd name="T12" fmla="*/ 78 w 77"/>
                <a:gd name="T13" fmla="*/ 2159 h 88"/>
                <a:gd name="T14" fmla="*/ 64 w 77"/>
                <a:gd name="T15" fmla="*/ 2161 h 88"/>
                <a:gd name="T16" fmla="*/ 51 w 77"/>
                <a:gd name="T17" fmla="*/ 2150 h 88"/>
                <a:gd name="T18" fmla="*/ 30 w 77"/>
                <a:gd name="T19" fmla="*/ 2152 h 88"/>
                <a:gd name="T20" fmla="*/ 24 w 77"/>
                <a:gd name="T21" fmla="*/ 2161 h 88"/>
                <a:gd name="T22" fmla="*/ 34 w 77"/>
                <a:gd name="T23" fmla="*/ 2173 h 88"/>
                <a:gd name="T24" fmla="*/ 51 w 77"/>
                <a:gd name="T25" fmla="*/ 2179 h 88"/>
                <a:gd name="T26" fmla="*/ 65 w 77"/>
                <a:gd name="T27" fmla="*/ 2186 h 88"/>
                <a:gd name="T28" fmla="*/ 71 w 77"/>
                <a:gd name="T29" fmla="*/ 2201 h 88"/>
                <a:gd name="T30" fmla="*/ 64 w 77"/>
                <a:gd name="T31" fmla="*/ 2218 h 88"/>
                <a:gd name="T32" fmla="*/ 46 w 77"/>
                <a:gd name="T33" fmla="*/ 2227 h 88"/>
                <a:gd name="T34" fmla="*/ 25 w 77"/>
                <a:gd name="T35" fmla="*/ 2228 h 88"/>
                <a:gd name="T36" fmla="*/ 7 w 77"/>
                <a:gd name="T37" fmla="*/ 2220 h 88"/>
                <a:gd name="T38" fmla="*/ 0 w 77"/>
                <a:gd name="T39" fmla="*/ 2209 h 88"/>
                <a:gd name="T40" fmla="*/ 12 w 77"/>
                <a:gd name="T41" fmla="*/ 2204 h 88"/>
                <a:gd name="T42" fmla="*/ 25 w 77"/>
                <a:gd name="T43" fmla="*/ 2216 h 88"/>
                <a:gd name="T44" fmla="*/ 46 w 77"/>
                <a:gd name="T45" fmla="*/ 2216 h 88"/>
                <a:gd name="T46" fmla="*/ 58 w 77"/>
                <a:gd name="T47" fmla="*/ 2203 h 88"/>
                <a:gd name="T48" fmla="*/ 58 w 77"/>
                <a:gd name="T49" fmla="*/ 2202 h 88"/>
                <a:gd name="T50" fmla="*/ 48 w 77"/>
                <a:gd name="T51" fmla="*/ 2191 h 88"/>
                <a:gd name="T52" fmla="*/ 32 w 77"/>
                <a:gd name="T53" fmla="*/ 2185 h 88"/>
                <a:gd name="T54" fmla="*/ 17 w 77"/>
                <a:gd name="T55" fmla="*/ 2178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 h="88">
                  <a:moveTo>
                    <a:pt x="17" y="39"/>
                  </a:moveTo>
                  <a:lnTo>
                    <a:pt x="11" y="24"/>
                  </a:lnTo>
                  <a:lnTo>
                    <a:pt x="19" y="7"/>
                  </a:lnTo>
                  <a:lnTo>
                    <a:pt x="38" y="0"/>
                  </a:lnTo>
                  <a:lnTo>
                    <a:pt x="59" y="2"/>
                  </a:lnTo>
                  <a:lnTo>
                    <a:pt x="75" y="12"/>
                  </a:lnTo>
                  <a:lnTo>
                    <a:pt x="78" y="20"/>
                  </a:lnTo>
                  <a:lnTo>
                    <a:pt x="64" y="22"/>
                  </a:lnTo>
                  <a:lnTo>
                    <a:pt x="51" y="11"/>
                  </a:lnTo>
                  <a:lnTo>
                    <a:pt x="30" y="13"/>
                  </a:lnTo>
                  <a:lnTo>
                    <a:pt x="24" y="22"/>
                  </a:lnTo>
                  <a:lnTo>
                    <a:pt x="34" y="34"/>
                  </a:lnTo>
                  <a:lnTo>
                    <a:pt x="51" y="40"/>
                  </a:lnTo>
                  <a:lnTo>
                    <a:pt x="65" y="47"/>
                  </a:lnTo>
                  <a:lnTo>
                    <a:pt x="71" y="62"/>
                  </a:lnTo>
                  <a:lnTo>
                    <a:pt x="64" y="79"/>
                  </a:lnTo>
                  <a:lnTo>
                    <a:pt x="46" y="88"/>
                  </a:lnTo>
                  <a:lnTo>
                    <a:pt x="25" y="89"/>
                  </a:lnTo>
                  <a:lnTo>
                    <a:pt x="7" y="81"/>
                  </a:lnTo>
                  <a:lnTo>
                    <a:pt x="0" y="70"/>
                  </a:lnTo>
                  <a:lnTo>
                    <a:pt x="12" y="65"/>
                  </a:lnTo>
                  <a:lnTo>
                    <a:pt x="25" y="77"/>
                  </a:lnTo>
                  <a:lnTo>
                    <a:pt x="46" y="77"/>
                  </a:lnTo>
                  <a:lnTo>
                    <a:pt x="58" y="64"/>
                  </a:lnTo>
                  <a:lnTo>
                    <a:pt x="58" y="63"/>
                  </a:lnTo>
                  <a:lnTo>
                    <a:pt x="48" y="52"/>
                  </a:lnTo>
                  <a:lnTo>
                    <a:pt x="32" y="46"/>
                  </a:lnTo>
                  <a:lnTo>
                    <a:pt x="1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4" name="Picture 123">
              <a:extLst>
                <a:ext uri="{FF2B5EF4-FFF2-40B4-BE49-F238E27FC236}">
                  <a16:creationId xmlns:a16="http://schemas.microsoft.com/office/drawing/2014/main" id="{E434B5E2-9DBD-4311-8F03-2A16AB5742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 y="1695"/>
              <a:ext cx="10495" cy="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Freeform 650">
              <a:extLst>
                <a:ext uri="{FF2B5EF4-FFF2-40B4-BE49-F238E27FC236}">
                  <a16:creationId xmlns:a16="http://schemas.microsoft.com/office/drawing/2014/main" id="{84DE5543-FAED-46EF-AD13-0F5BF35EAC92}"/>
                </a:ext>
              </a:extLst>
            </p:cNvPr>
            <p:cNvSpPr>
              <a:spLocks/>
            </p:cNvSpPr>
            <p:nvPr/>
          </p:nvSpPr>
          <p:spPr bwMode="auto">
            <a:xfrm>
              <a:off x="1335" y="6148"/>
              <a:ext cx="1153" cy="1024"/>
            </a:xfrm>
            <a:custGeom>
              <a:avLst/>
              <a:gdLst>
                <a:gd name="T0" fmla="*/ 523 w 1153"/>
                <a:gd name="T1" fmla="*/ 6168 h 1024"/>
                <a:gd name="T2" fmla="*/ 539 w 1153"/>
                <a:gd name="T3" fmla="*/ 6157 h 1024"/>
                <a:gd name="T4" fmla="*/ 557 w 1153"/>
                <a:gd name="T5" fmla="*/ 6150 h 1024"/>
                <a:gd name="T6" fmla="*/ 577 w 1153"/>
                <a:gd name="T7" fmla="*/ 6148 h 1024"/>
                <a:gd name="T8" fmla="*/ 596 w 1153"/>
                <a:gd name="T9" fmla="*/ 6150 h 1024"/>
                <a:gd name="T10" fmla="*/ 631 w 1153"/>
                <a:gd name="T11" fmla="*/ 6168 h 1024"/>
                <a:gd name="T12" fmla="*/ 1131 w 1153"/>
                <a:gd name="T13" fmla="*/ 6612 h 1024"/>
                <a:gd name="T14" fmla="*/ 1151 w 1153"/>
                <a:gd name="T15" fmla="*/ 6645 h 1024"/>
                <a:gd name="T16" fmla="*/ 1153 w 1153"/>
                <a:gd name="T17" fmla="*/ 6664 h 1024"/>
                <a:gd name="T18" fmla="*/ 1149 w 1153"/>
                <a:gd name="T19" fmla="*/ 6682 h 1024"/>
                <a:gd name="T20" fmla="*/ 631 w 1153"/>
                <a:gd name="T21" fmla="*/ 7152 h 1024"/>
                <a:gd name="T22" fmla="*/ 596 w 1153"/>
                <a:gd name="T23" fmla="*/ 7170 h 1024"/>
                <a:gd name="T24" fmla="*/ 577 w 1153"/>
                <a:gd name="T25" fmla="*/ 7172 h 1024"/>
                <a:gd name="T26" fmla="*/ 557 w 1153"/>
                <a:gd name="T27" fmla="*/ 7170 h 1024"/>
                <a:gd name="T28" fmla="*/ 523 w 1153"/>
                <a:gd name="T29" fmla="*/ 7152 h 1024"/>
                <a:gd name="T30" fmla="*/ 22 w 1153"/>
                <a:gd name="T31" fmla="*/ 6708 h 1024"/>
                <a:gd name="T32" fmla="*/ 2 w 1153"/>
                <a:gd name="T33" fmla="*/ 6675 h 1024"/>
                <a:gd name="T34" fmla="*/ 0 w 1153"/>
                <a:gd name="T35" fmla="*/ 6656 h 1024"/>
                <a:gd name="T36" fmla="*/ 4 w 1153"/>
                <a:gd name="T37" fmla="*/ 6638 h 1024"/>
                <a:gd name="T38" fmla="*/ 13 w 1153"/>
                <a:gd name="T39" fmla="*/ 6622 h 1024"/>
                <a:gd name="T40" fmla="*/ 22 w 1153"/>
                <a:gd name="T41" fmla="*/ 6612 h 1024"/>
                <a:gd name="T42" fmla="*/ 523 w 1153"/>
                <a:gd name="T43" fmla="*/ 6168 h 10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3" h="1024">
                  <a:moveTo>
                    <a:pt x="523" y="20"/>
                  </a:moveTo>
                  <a:lnTo>
                    <a:pt x="539" y="9"/>
                  </a:lnTo>
                  <a:lnTo>
                    <a:pt x="557" y="2"/>
                  </a:lnTo>
                  <a:lnTo>
                    <a:pt x="577" y="0"/>
                  </a:lnTo>
                  <a:lnTo>
                    <a:pt x="596" y="2"/>
                  </a:lnTo>
                  <a:lnTo>
                    <a:pt x="631" y="20"/>
                  </a:lnTo>
                  <a:lnTo>
                    <a:pt x="1131" y="464"/>
                  </a:lnTo>
                  <a:lnTo>
                    <a:pt x="1151" y="497"/>
                  </a:lnTo>
                  <a:lnTo>
                    <a:pt x="1153" y="516"/>
                  </a:lnTo>
                  <a:lnTo>
                    <a:pt x="1149" y="534"/>
                  </a:lnTo>
                  <a:lnTo>
                    <a:pt x="631" y="1004"/>
                  </a:lnTo>
                  <a:lnTo>
                    <a:pt x="596" y="1022"/>
                  </a:lnTo>
                  <a:lnTo>
                    <a:pt x="577" y="1024"/>
                  </a:lnTo>
                  <a:lnTo>
                    <a:pt x="557" y="1022"/>
                  </a:lnTo>
                  <a:lnTo>
                    <a:pt x="523" y="1004"/>
                  </a:lnTo>
                  <a:lnTo>
                    <a:pt x="22" y="560"/>
                  </a:lnTo>
                  <a:lnTo>
                    <a:pt x="2" y="527"/>
                  </a:lnTo>
                  <a:lnTo>
                    <a:pt x="0" y="508"/>
                  </a:lnTo>
                  <a:lnTo>
                    <a:pt x="4" y="490"/>
                  </a:lnTo>
                  <a:lnTo>
                    <a:pt x="13" y="474"/>
                  </a:lnTo>
                  <a:lnTo>
                    <a:pt x="22" y="464"/>
                  </a:lnTo>
                  <a:lnTo>
                    <a:pt x="52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6" name="Freeform 651">
              <a:extLst>
                <a:ext uri="{FF2B5EF4-FFF2-40B4-BE49-F238E27FC236}">
                  <a16:creationId xmlns:a16="http://schemas.microsoft.com/office/drawing/2014/main" id="{89C861EF-DC53-4BA9-AD97-163E30929857}"/>
                </a:ext>
              </a:extLst>
            </p:cNvPr>
            <p:cNvSpPr>
              <a:spLocks/>
            </p:cNvSpPr>
            <p:nvPr/>
          </p:nvSpPr>
          <p:spPr bwMode="auto">
            <a:xfrm>
              <a:off x="1335" y="6148"/>
              <a:ext cx="1153" cy="1024"/>
            </a:xfrm>
            <a:custGeom>
              <a:avLst/>
              <a:gdLst>
                <a:gd name="T0" fmla="*/ 523 w 1153"/>
                <a:gd name="T1" fmla="*/ 6168 h 1024"/>
                <a:gd name="T2" fmla="*/ 539 w 1153"/>
                <a:gd name="T3" fmla="*/ 6157 h 1024"/>
                <a:gd name="T4" fmla="*/ 557 w 1153"/>
                <a:gd name="T5" fmla="*/ 6150 h 1024"/>
                <a:gd name="T6" fmla="*/ 577 w 1153"/>
                <a:gd name="T7" fmla="*/ 6148 h 1024"/>
                <a:gd name="T8" fmla="*/ 596 w 1153"/>
                <a:gd name="T9" fmla="*/ 6150 h 1024"/>
                <a:gd name="T10" fmla="*/ 631 w 1153"/>
                <a:gd name="T11" fmla="*/ 6168 h 1024"/>
                <a:gd name="T12" fmla="*/ 1131 w 1153"/>
                <a:gd name="T13" fmla="*/ 6612 h 1024"/>
                <a:gd name="T14" fmla="*/ 1151 w 1153"/>
                <a:gd name="T15" fmla="*/ 6645 h 1024"/>
                <a:gd name="T16" fmla="*/ 1153 w 1153"/>
                <a:gd name="T17" fmla="*/ 6664 h 1024"/>
                <a:gd name="T18" fmla="*/ 1149 w 1153"/>
                <a:gd name="T19" fmla="*/ 6682 h 1024"/>
                <a:gd name="T20" fmla="*/ 631 w 1153"/>
                <a:gd name="T21" fmla="*/ 7152 h 1024"/>
                <a:gd name="T22" fmla="*/ 596 w 1153"/>
                <a:gd name="T23" fmla="*/ 7170 h 1024"/>
                <a:gd name="T24" fmla="*/ 577 w 1153"/>
                <a:gd name="T25" fmla="*/ 7172 h 1024"/>
                <a:gd name="T26" fmla="*/ 557 w 1153"/>
                <a:gd name="T27" fmla="*/ 7170 h 1024"/>
                <a:gd name="T28" fmla="*/ 523 w 1153"/>
                <a:gd name="T29" fmla="*/ 7152 h 1024"/>
                <a:gd name="T30" fmla="*/ 22 w 1153"/>
                <a:gd name="T31" fmla="*/ 6708 h 1024"/>
                <a:gd name="T32" fmla="*/ 2 w 1153"/>
                <a:gd name="T33" fmla="*/ 6675 h 1024"/>
                <a:gd name="T34" fmla="*/ 0 w 1153"/>
                <a:gd name="T35" fmla="*/ 6656 h 1024"/>
                <a:gd name="T36" fmla="*/ 4 w 1153"/>
                <a:gd name="T37" fmla="*/ 6638 h 1024"/>
                <a:gd name="T38" fmla="*/ 13 w 1153"/>
                <a:gd name="T39" fmla="*/ 6622 h 1024"/>
                <a:gd name="T40" fmla="*/ 22 w 1153"/>
                <a:gd name="T41" fmla="*/ 6612 h 1024"/>
                <a:gd name="T42" fmla="*/ 523 w 1153"/>
                <a:gd name="T43" fmla="*/ 6168 h 10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3" h="1024">
                  <a:moveTo>
                    <a:pt x="523" y="20"/>
                  </a:moveTo>
                  <a:lnTo>
                    <a:pt x="539" y="9"/>
                  </a:lnTo>
                  <a:lnTo>
                    <a:pt x="557" y="2"/>
                  </a:lnTo>
                  <a:lnTo>
                    <a:pt x="577" y="0"/>
                  </a:lnTo>
                  <a:lnTo>
                    <a:pt x="596" y="2"/>
                  </a:lnTo>
                  <a:lnTo>
                    <a:pt x="631" y="20"/>
                  </a:lnTo>
                  <a:lnTo>
                    <a:pt x="1131" y="464"/>
                  </a:lnTo>
                  <a:lnTo>
                    <a:pt x="1151" y="497"/>
                  </a:lnTo>
                  <a:lnTo>
                    <a:pt x="1153" y="516"/>
                  </a:lnTo>
                  <a:lnTo>
                    <a:pt x="1149" y="534"/>
                  </a:lnTo>
                  <a:lnTo>
                    <a:pt x="631" y="1004"/>
                  </a:lnTo>
                  <a:lnTo>
                    <a:pt x="596" y="1022"/>
                  </a:lnTo>
                  <a:lnTo>
                    <a:pt x="577" y="1024"/>
                  </a:lnTo>
                  <a:lnTo>
                    <a:pt x="557" y="1022"/>
                  </a:lnTo>
                  <a:lnTo>
                    <a:pt x="523" y="1004"/>
                  </a:lnTo>
                  <a:lnTo>
                    <a:pt x="22" y="560"/>
                  </a:lnTo>
                  <a:lnTo>
                    <a:pt x="2" y="527"/>
                  </a:lnTo>
                  <a:lnTo>
                    <a:pt x="0" y="508"/>
                  </a:lnTo>
                  <a:lnTo>
                    <a:pt x="4" y="490"/>
                  </a:lnTo>
                  <a:lnTo>
                    <a:pt x="13" y="474"/>
                  </a:lnTo>
                  <a:lnTo>
                    <a:pt x="22" y="464"/>
                  </a:lnTo>
                  <a:lnTo>
                    <a:pt x="523" y="20"/>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27" name="Freeform 652">
              <a:extLst>
                <a:ext uri="{FF2B5EF4-FFF2-40B4-BE49-F238E27FC236}">
                  <a16:creationId xmlns:a16="http://schemas.microsoft.com/office/drawing/2014/main" id="{BA021ECA-C7D8-4BCD-92CF-EE10311655E3}"/>
                </a:ext>
              </a:extLst>
            </p:cNvPr>
            <p:cNvSpPr>
              <a:spLocks/>
            </p:cNvSpPr>
            <p:nvPr/>
          </p:nvSpPr>
          <p:spPr bwMode="auto">
            <a:xfrm>
              <a:off x="1775" y="6272"/>
              <a:ext cx="103" cy="115"/>
            </a:xfrm>
            <a:custGeom>
              <a:avLst/>
              <a:gdLst>
                <a:gd name="T0" fmla="*/ 4 w 103"/>
                <a:gd name="T1" fmla="*/ 6352 h 115"/>
                <a:gd name="T2" fmla="*/ 0 w 103"/>
                <a:gd name="T3" fmla="*/ 6328 h 115"/>
                <a:gd name="T4" fmla="*/ 2 w 103"/>
                <a:gd name="T5" fmla="*/ 6308 h 115"/>
                <a:gd name="T6" fmla="*/ 11 w 103"/>
                <a:gd name="T7" fmla="*/ 6292 h 115"/>
                <a:gd name="T8" fmla="*/ 24 w 103"/>
                <a:gd name="T9" fmla="*/ 6280 h 115"/>
                <a:gd name="T10" fmla="*/ 41 w 103"/>
                <a:gd name="T11" fmla="*/ 6273 h 115"/>
                <a:gd name="T12" fmla="*/ 60 w 103"/>
                <a:gd name="T13" fmla="*/ 6272 h 115"/>
                <a:gd name="T14" fmla="*/ 79 w 103"/>
                <a:gd name="T15" fmla="*/ 6276 h 115"/>
                <a:gd name="T16" fmla="*/ 84 w 103"/>
                <a:gd name="T17" fmla="*/ 6278 h 115"/>
                <a:gd name="T18" fmla="*/ 93 w 103"/>
                <a:gd name="T19" fmla="*/ 6283 h 115"/>
                <a:gd name="T20" fmla="*/ 98 w 103"/>
                <a:gd name="T21" fmla="*/ 6290 h 115"/>
                <a:gd name="T22" fmla="*/ 102 w 103"/>
                <a:gd name="T23" fmla="*/ 6299 h 115"/>
                <a:gd name="T24" fmla="*/ 87 w 103"/>
                <a:gd name="T25" fmla="*/ 6304 h 115"/>
                <a:gd name="T26" fmla="*/ 83 w 103"/>
                <a:gd name="T27" fmla="*/ 6292 h 115"/>
                <a:gd name="T28" fmla="*/ 72 w 103"/>
                <a:gd name="T29" fmla="*/ 6284 h 115"/>
                <a:gd name="T30" fmla="*/ 55 w 103"/>
                <a:gd name="T31" fmla="*/ 6284 h 115"/>
                <a:gd name="T32" fmla="*/ 32 w 103"/>
                <a:gd name="T33" fmla="*/ 6290 h 115"/>
                <a:gd name="T34" fmla="*/ 19 w 103"/>
                <a:gd name="T35" fmla="*/ 6306 h 115"/>
                <a:gd name="T36" fmla="*/ 15 w 103"/>
                <a:gd name="T37" fmla="*/ 6328 h 115"/>
                <a:gd name="T38" fmla="*/ 20 w 103"/>
                <a:gd name="T39" fmla="*/ 6352 h 115"/>
                <a:gd name="T40" fmla="*/ 33 w 103"/>
                <a:gd name="T41" fmla="*/ 6368 h 115"/>
                <a:gd name="T42" fmla="*/ 55 w 103"/>
                <a:gd name="T43" fmla="*/ 6374 h 115"/>
                <a:gd name="T44" fmla="*/ 55 w 103"/>
                <a:gd name="T45" fmla="*/ 6374 h 115"/>
                <a:gd name="T46" fmla="*/ 77 w 103"/>
                <a:gd name="T47" fmla="*/ 6368 h 115"/>
                <a:gd name="T48" fmla="*/ 89 w 103"/>
                <a:gd name="T49" fmla="*/ 6352 h 115"/>
                <a:gd name="T50" fmla="*/ 91 w 103"/>
                <a:gd name="T51" fmla="*/ 6350 h 115"/>
                <a:gd name="T52" fmla="*/ 103 w 103"/>
                <a:gd name="T53" fmla="*/ 6357 h 115"/>
                <a:gd name="T54" fmla="*/ 91 w 103"/>
                <a:gd name="T55" fmla="*/ 6373 h 115"/>
                <a:gd name="T56" fmla="*/ 74 w 103"/>
                <a:gd name="T57" fmla="*/ 6383 h 115"/>
                <a:gd name="T58" fmla="*/ 55 w 103"/>
                <a:gd name="T59" fmla="*/ 6386 h 115"/>
                <a:gd name="T60" fmla="*/ 31 w 103"/>
                <a:gd name="T61" fmla="*/ 6382 h 115"/>
                <a:gd name="T62" fmla="*/ 14 w 103"/>
                <a:gd name="T63" fmla="*/ 6371 h 115"/>
                <a:gd name="T64" fmla="*/ 4 w 103"/>
                <a:gd name="T65" fmla="*/ 6352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3" h="115">
                  <a:moveTo>
                    <a:pt x="4" y="80"/>
                  </a:moveTo>
                  <a:lnTo>
                    <a:pt x="0" y="56"/>
                  </a:lnTo>
                  <a:lnTo>
                    <a:pt x="2" y="36"/>
                  </a:lnTo>
                  <a:lnTo>
                    <a:pt x="11" y="20"/>
                  </a:lnTo>
                  <a:lnTo>
                    <a:pt x="24" y="8"/>
                  </a:lnTo>
                  <a:lnTo>
                    <a:pt x="41" y="1"/>
                  </a:lnTo>
                  <a:lnTo>
                    <a:pt x="60" y="0"/>
                  </a:lnTo>
                  <a:lnTo>
                    <a:pt x="79" y="4"/>
                  </a:lnTo>
                  <a:lnTo>
                    <a:pt x="84" y="6"/>
                  </a:lnTo>
                  <a:lnTo>
                    <a:pt x="93" y="11"/>
                  </a:lnTo>
                  <a:lnTo>
                    <a:pt x="98" y="18"/>
                  </a:lnTo>
                  <a:lnTo>
                    <a:pt x="102" y="27"/>
                  </a:lnTo>
                  <a:lnTo>
                    <a:pt x="87" y="32"/>
                  </a:lnTo>
                  <a:lnTo>
                    <a:pt x="83" y="20"/>
                  </a:lnTo>
                  <a:lnTo>
                    <a:pt x="72" y="12"/>
                  </a:lnTo>
                  <a:lnTo>
                    <a:pt x="55" y="12"/>
                  </a:lnTo>
                  <a:lnTo>
                    <a:pt x="32" y="18"/>
                  </a:lnTo>
                  <a:lnTo>
                    <a:pt x="19" y="34"/>
                  </a:lnTo>
                  <a:lnTo>
                    <a:pt x="15" y="56"/>
                  </a:lnTo>
                  <a:lnTo>
                    <a:pt x="20" y="80"/>
                  </a:lnTo>
                  <a:lnTo>
                    <a:pt x="33" y="96"/>
                  </a:lnTo>
                  <a:lnTo>
                    <a:pt x="55" y="102"/>
                  </a:lnTo>
                  <a:lnTo>
                    <a:pt x="77" y="96"/>
                  </a:lnTo>
                  <a:lnTo>
                    <a:pt x="89" y="80"/>
                  </a:lnTo>
                  <a:lnTo>
                    <a:pt x="91" y="78"/>
                  </a:lnTo>
                  <a:lnTo>
                    <a:pt x="103" y="85"/>
                  </a:lnTo>
                  <a:lnTo>
                    <a:pt x="91" y="101"/>
                  </a:lnTo>
                  <a:lnTo>
                    <a:pt x="74" y="111"/>
                  </a:lnTo>
                  <a:lnTo>
                    <a:pt x="55" y="114"/>
                  </a:lnTo>
                  <a:lnTo>
                    <a:pt x="31" y="110"/>
                  </a:lnTo>
                  <a:lnTo>
                    <a:pt x="14" y="99"/>
                  </a:lnTo>
                  <a:lnTo>
                    <a:pt x="4" y="8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8" name="Freeform 653">
              <a:extLst>
                <a:ext uri="{FF2B5EF4-FFF2-40B4-BE49-F238E27FC236}">
                  <a16:creationId xmlns:a16="http://schemas.microsoft.com/office/drawing/2014/main" id="{15D6E49E-1C88-4DCB-BEA1-658FBD7247BC}"/>
                </a:ext>
              </a:extLst>
            </p:cNvPr>
            <p:cNvSpPr>
              <a:spLocks/>
            </p:cNvSpPr>
            <p:nvPr/>
          </p:nvSpPr>
          <p:spPr bwMode="auto">
            <a:xfrm>
              <a:off x="1890" y="6317"/>
              <a:ext cx="58" cy="70"/>
            </a:xfrm>
            <a:custGeom>
              <a:avLst/>
              <a:gdLst>
                <a:gd name="T0" fmla="*/ 15 w 58"/>
                <a:gd name="T1" fmla="*/ 6370 h 70"/>
                <a:gd name="T2" fmla="*/ 26 w 58"/>
                <a:gd name="T3" fmla="*/ 6386 h 70"/>
                <a:gd name="T4" fmla="*/ 10 w 58"/>
                <a:gd name="T5" fmla="*/ 6386 h 70"/>
                <a:gd name="T6" fmla="*/ 0 w 58"/>
                <a:gd name="T7" fmla="*/ 6377 h 70"/>
                <a:gd name="T8" fmla="*/ 0 w 58"/>
                <a:gd name="T9" fmla="*/ 6361 h 70"/>
                <a:gd name="T10" fmla="*/ 7 w 58"/>
                <a:gd name="T11" fmla="*/ 6342 h 70"/>
                <a:gd name="T12" fmla="*/ 26 w 58"/>
                <a:gd name="T13" fmla="*/ 6334 h 70"/>
                <a:gd name="T14" fmla="*/ 51 w 58"/>
                <a:gd name="T15" fmla="*/ 6332 h 70"/>
                <a:gd name="T16" fmla="*/ 57 w 58"/>
                <a:gd name="T17" fmla="*/ 6332 h 70"/>
                <a:gd name="T18" fmla="*/ 58 w 58"/>
                <a:gd name="T19" fmla="*/ 6317 h 70"/>
                <a:gd name="T20" fmla="*/ 57 w 58"/>
                <a:gd name="T21" fmla="*/ 6348 h 70"/>
                <a:gd name="T22" fmla="*/ 57 w 58"/>
                <a:gd name="T23" fmla="*/ 6342 h 70"/>
                <a:gd name="T24" fmla="*/ 33 w 58"/>
                <a:gd name="T25" fmla="*/ 6343 h 70"/>
                <a:gd name="T26" fmla="*/ 17 w 58"/>
                <a:gd name="T27" fmla="*/ 6352 h 70"/>
                <a:gd name="T28" fmla="*/ 15 w 58"/>
                <a:gd name="T29" fmla="*/ 6361 h 70"/>
                <a:gd name="T30" fmla="*/ 15 w 58"/>
                <a:gd name="T31" fmla="*/ 6370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69"/>
                  </a:lnTo>
                  <a:lnTo>
                    <a:pt x="10" y="69"/>
                  </a:lnTo>
                  <a:lnTo>
                    <a:pt x="0" y="60"/>
                  </a:lnTo>
                  <a:lnTo>
                    <a:pt x="0" y="44"/>
                  </a:lnTo>
                  <a:lnTo>
                    <a:pt x="7" y="25"/>
                  </a:lnTo>
                  <a:lnTo>
                    <a:pt x="26" y="17"/>
                  </a:lnTo>
                  <a:lnTo>
                    <a:pt x="51" y="15"/>
                  </a:lnTo>
                  <a:lnTo>
                    <a:pt x="57" y="15"/>
                  </a:lnTo>
                  <a:lnTo>
                    <a:pt x="58" y="0"/>
                  </a:lnTo>
                  <a:lnTo>
                    <a:pt x="57" y="31"/>
                  </a:lnTo>
                  <a:lnTo>
                    <a:pt x="57" y="25"/>
                  </a:lnTo>
                  <a:lnTo>
                    <a:pt x="33" y="26"/>
                  </a:lnTo>
                  <a:lnTo>
                    <a:pt x="17" y="35"/>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9" name="Freeform 654">
              <a:extLst>
                <a:ext uri="{FF2B5EF4-FFF2-40B4-BE49-F238E27FC236}">
                  <a16:creationId xmlns:a16="http://schemas.microsoft.com/office/drawing/2014/main" id="{125636D2-E759-4DB6-BB56-9C3AA26E526A}"/>
                </a:ext>
              </a:extLst>
            </p:cNvPr>
            <p:cNvSpPr>
              <a:spLocks/>
            </p:cNvSpPr>
            <p:nvPr/>
          </p:nvSpPr>
          <p:spPr bwMode="auto">
            <a:xfrm>
              <a:off x="1894" y="6297"/>
              <a:ext cx="79" cy="91"/>
            </a:xfrm>
            <a:custGeom>
              <a:avLst/>
              <a:gdLst>
                <a:gd name="T0" fmla="*/ 53 w 79"/>
                <a:gd name="T1" fmla="*/ 6368 h 91"/>
                <a:gd name="T2" fmla="*/ 46 w 79"/>
                <a:gd name="T3" fmla="*/ 6378 h 91"/>
                <a:gd name="T4" fmla="*/ 39 w 79"/>
                <a:gd name="T5" fmla="*/ 6387 h 91"/>
                <a:gd name="T6" fmla="*/ 22 w 79"/>
                <a:gd name="T7" fmla="*/ 6386 h 91"/>
                <a:gd name="T8" fmla="*/ 11 w 79"/>
                <a:gd name="T9" fmla="*/ 6370 h 91"/>
                <a:gd name="T10" fmla="*/ 17 w 79"/>
                <a:gd name="T11" fmla="*/ 6376 h 91"/>
                <a:gd name="T12" fmla="*/ 26 w 79"/>
                <a:gd name="T13" fmla="*/ 6376 h 91"/>
                <a:gd name="T14" fmla="*/ 45 w 79"/>
                <a:gd name="T15" fmla="*/ 6368 h 91"/>
                <a:gd name="T16" fmla="*/ 53 w 79"/>
                <a:gd name="T17" fmla="*/ 6348 h 91"/>
                <a:gd name="T18" fmla="*/ 54 w 79"/>
                <a:gd name="T19" fmla="*/ 6317 h 91"/>
                <a:gd name="T20" fmla="*/ 48 w 79"/>
                <a:gd name="T21" fmla="*/ 6308 h 91"/>
                <a:gd name="T22" fmla="*/ 34 w 79"/>
                <a:gd name="T23" fmla="*/ 6308 h 91"/>
                <a:gd name="T24" fmla="*/ 23 w 79"/>
                <a:gd name="T25" fmla="*/ 6309 h 91"/>
                <a:gd name="T26" fmla="*/ 16 w 79"/>
                <a:gd name="T27" fmla="*/ 6311 h 91"/>
                <a:gd name="T28" fmla="*/ 15 w 79"/>
                <a:gd name="T29" fmla="*/ 6322 h 91"/>
                <a:gd name="T30" fmla="*/ 0 w 79"/>
                <a:gd name="T31" fmla="*/ 6321 h 91"/>
                <a:gd name="T32" fmla="*/ 10 w 79"/>
                <a:gd name="T33" fmla="*/ 6303 h 91"/>
                <a:gd name="T34" fmla="*/ 33 w 79"/>
                <a:gd name="T35" fmla="*/ 6297 h 91"/>
                <a:gd name="T36" fmla="*/ 35 w 79"/>
                <a:gd name="T37" fmla="*/ 6297 h 91"/>
                <a:gd name="T38" fmla="*/ 57 w 79"/>
                <a:gd name="T39" fmla="*/ 6303 h 91"/>
                <a:gd name="T40" fmla="*/ 67 w 79"/>
                <a:gd name="T41" fmla="*/ 6322 h 91"/>
                <a:gd name="T42" fmla="*/ 67 w 79"/>
                <a:gd name="T43" fmla="*/ 6326 h 91"/>
                <a:gd name="T44" fmla="*/ 67 w 79"/>
                <a:gd name="T45" fmla="*/ 6363 h 91"/>
                <a:gd name="T46" fmla="*/ 66 w 79"/>
                <a:gd name="T47" fmla="*/ 6372 h 91"/>
                <a:gd name="T48" fmla="*/ 70 w 79"/>
                <a:gd name="T49" fmla="*/ 6377 h 91"/>
                <a:gd name="T50" fmla="*/ 80 w 79"/>
                <a:gd name="T51" fmla="*/ 6375 h 91"/>
                <a:gd name="T52" fmla="*/ 80 w 79"/>
                <a:gd name="T53" fmla="*/ 6384 h 91"/>
                <a:gd name="T54" fmla="*/ 66 w 79"/>
                <a:gd name="T55" fmla="*/ 6388 h 91"/>
                <a:gd name="T56" fmla="*/ 52 w 79"/>
                <a:gd name="T57" fmla="*/ 6383 h 91"/>
                <a:gd name="T58" fmla="*/ 53 w 79"/>
                <a:gd name="T59" fmla="*/ 6368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3" y="71"/>
                  </a:moveTo>
                  <a:lnTo>
                    <a:pt x="46" y="81"/>
                  </a:lnTo>
                  <a:lnTo>
                    <a:pt x="39" y="90"/>
                  </a:lnTo>
                  <a:lnTo>
                    <a:pt x="22" y="89"/>
                  </a:lnTo>
                  <a:lnTo>
                    <a:pt x="11" y="73"/>
                  </a:lnTo>
                  <a:lnTo>
                    <a:pt x="17" y="79"/>
                  </a:lnTo>
                  <a:lnTo>
                    <a:pt x="26" y="79"/>
                  </a:lnTo>
                  <a:lnTo>
                    <a:pt x="45" y="71"/>
                  </a:lnTo>
                  <a:lnTo>
                    <a:pt x="53" y="51"/>
                  </a:lnTo>
                  <a:lnTo>
                    <a:pt x="54" y="20"/>
                  </a:lnTo>
                  <a:lnTo>
                    <a:pt x="48" y="11"/>
                  </a:lnTo>
                  <a:lnTo>
                    <a:pt x="34" y="11"/>
                  </a:lnTo>
                  <a:lnTo>
                    <a:pt x="23" y="12"/>
                  </a:lnTo>
                  <a:lnTo>
                    <a:pt x="16" y="14"/>
                  </a:lnTo>
                  <a:lnTo>
                    <a:pt x="15" y="25"/>
                  </a:lnTo>
                  <a:lnTo>
                    <a:pt x="0" y="24"/>
                  </a:lnTo>
                  <a:lnTo>
                    <a:pt x="10" y="6"/>
                  </a:lnTo>
                  <a:lnTo>
                    <a:pt x="33" y="0"/>
                  </a:lnTo>
                  <a:lnTo>
                    <a:pt x="35" y="0"/>
                  </a:lnTo>
                  <a:lnTo>
                    <a:pt x="57" y="6"/>
                  </a:lnTo>
                  <a:lnTo>
                    <a:pt x="67" y="25"/>
                  </a:lnTo>
                  <a:lnTo>
                    <a:pt x="67" y="29"/>
                  </a:lnTo>
                  <a:lnTo>
                    <a:pt x="67" y="66"/>
                  </a:lnTo>
                  <a:lnTo>
                    <a:pt x="66" y="75"/>
                  </a:lnTo>
                  <a:lnTo>
                    <a:pt x="70" y="80"/>
                  </a:lnTo>
                  <a:lnTo>
                    <a:pt x="80" y="78"/>
                  </a:lnTo>
                  <a:lnTo>
                    <a:pt x="80" y="87"/>
                  </a:lnTo>
                  <a:lnTo>
                    <a:pt x="66" y="91"/>
                  </a:lnTo>
                  <a:lnTo>
                    <a:pt x="52" y="86"/>
                  </a:lnTo>
                  <a:lnTo>
                    <a:pt x="53"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655">
              <a:extLst>
                <a:ext uri="{FF2B5EF4-FFF2-40B4-BE49-F238E27FC236}">
                  <a16:creationId xmlns:a16="http://schemas.microsoft.com/office/drawing/2014/main" id="{3B423C9D-E97C-482D-B155-38FCDE481276}"/>
                </a:ext>
              </a:extLst>
            </p:cNvPr>
            <p:cNvSpPr>
              <a:spLocks/>
            </p:cNvSpPr>
            <p:nvPr/>
          </p:nvSpPr>
          <p:spPr bwMode="auto">
            <a:xfrm>
              <a:off x="1984" y="6297"/>
              <a:ext cx="69" cy="87"/>
            </a:xfrm>
            <a:custGeom>
              <a:avLst/>
              <a:gdLst>
                <a:gd name="T0" fmla="*/ 0 w 69"/>
                <a:gd name="T1" fmla="*/ 6299 h 87"/>
                <a:gd name="T2" fmla="*/ 14 w 69"/>
                <a:gd name="T3" fmla="*/ 6299 h 87"/>
                <a:gd name="T4" fmla="*/ 14 w 69"/>
                <a:gd name="T5" fmla="*/ 6304 h 87"/>
                <a:gd name="T6" fmla="*/ 13 w 69"/>
                <a:gd name="T7" fmla="*/ 6310 h 87"/>
                <a:gd name="T8" fmla="*/ 15 w 69"/>
                <a:gd name="T9" fmla="*/ 6314 h 87"/>
                <a:gd name="T10" fmla="*/ 20 w 69"/>
                <a:gd name="T11" fmla="*/ 6304 h 87"/>
                <a:gd name="T12" fmla="*/ 28 w 69"/>
                <a:gd name="T13" fmla="*/ 6298 h 87"/>
                <a:gd name="T14" fmla="*/ 42 w 69"/>
                <a:gd name="T15" fmla="*/ 6297 h 87"/>
                <a:gd name="T16" fmla="*/ 59 w 69"/>
                <a:gd name="T17" fmla="*/ 6302 h 87"/>
                <a:gd name="T18" fmla="*/ 67 w 69"/>
                <a:gd name="T19" fmla="*/ 6314 h 87"/>
                <a:gd name="T20" fmla="*/ 70 w 69"/>
                <a:gd name="T21" fmla="*/ 6333 h 87"/>
                <a:gd name="T22" fmla="*/ 69 w 69"/>
                <a:gd name="T23" fmla="*/ 6354 h 87"/>
                <a:gd name="T24" fmla="*/ 69 w 69"/>
                <a:gd name="T25" fmla="*/ 6376 h 87"/>
                <a:gd name="T26" fmla="*/ 69 w 69"/>
                <a:gd name="T27" fmla="*/ 6385 h 87"/>
                <a:gd name="T28" fmla="*/ 55 w 69"/>
                <a:gd name="T29" fmla="*/ 6385 h 87"/>
                <a:gd name="T30" fmla="*/ 55 w 69"/>
                <a:gd name="T31" fmla="*/ 6316 h 87"/>
                <a:gd name="T32" fmla="*/ 51 w 69"/>
                <a:gd name="T33" fmla="*/ 6308 h 87"/>
                <a:gd name="T34" fmla="*/ 37 w 69"/>
                <a:gd name="T35" fmla="*/ 6309 h 87"/>
                <a:gd name="T36" fmla="*/ 22 w 69"/>
                <a:gd name="T37" fmla="*/ 6315 h 87"/>
                <a:gd name="T38" fmla="*/ 15 w 69"/>
                <a:gd name="T39" fmla="*/ 6331 h 87"/>
                <a:gd name="T40" fmla="*/ 15 w 69"/>
                <a:gd name="T41" fmla="*/ 6352 h 87"/>
                <a:gd name="T42" fmla="*/ 15 w 69"/>
                <a:gd name="T43" fmla="*/ 6375 h 87"/>
                <a:gd name="T44" fmla="*/ 15 w 69"/>
                <a:gd name="T45" fmla="*/ 6385 h 87"/>
                <a:gd name="T46" fmla="*/ 1 w 69"/>
                <a:gd name="T47" fmla="*/ 6385 h 87"/>
                <a:gd name="T48" fmla="*/ 0 w 69"/>
                <a:gd name="T49" fmla="*/ 6299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0" y="2"/>
                  </a:moveTo>
                  <a:lnTo>
                    <a:pt x="14" y="2"/>
                  </a:lnTo>
                  <a:lnTo>
                    <a:pt x="14" y="7"/>
                  </a:lnTo>
                  <a:lnTo>
                    <a:pt x="13" y="13"/>
                  </a:lnTo>
                  <a:lnTo>
                    <a:pt x="15" y="17"/>
                  </a:lnTo>
                  <a:lnTo>
                    <a:pt x="20" y="7"/>
                  </a:lnTo>
                  <a:lnTo>
                    <a:pt x="28" y="1"/>
                  </a:lnTo>
                  <a:lnTo>
                    <a:pt x="42" y="0"/>
                  </a:lnTo>
                  <a:lnTo>
                    <a:pt x="59" y="5"/>
                  </a:lnTo>
                  <a:lnTo>
                    <a:pt x="67" y="17"/>
                  </a:lnTo>
                  <a:lnTo>
                    <a:pt x="70" y="36"/>
                  </a:lnTo>
                  <a:lnTo>
                    <a:pt x="69" y="57"/>
                  </a:lnTo>
                  <a:lnTo>
                    <a:pt x="69" y="79"/>
                  </a:lnTo>
                  <a:lnTo>
                    <a:pt x="69" y="88"/>
                  </a:lnTo>
                  <a:lnTo>
                    <a:pt x="55" y="88"/>
                  </a:lnTo>
                  <a:lnTo>
                    <a:pt x="55" y="19"/>
                  </a:lnTo>
                  <a:lnTo>
                    <a:pt x="51" y="11"/>
                  </a:lnTo>
                  <a:lnTo>
                    <a:pt x="37" y="12"/>
                  </a:lnTo>
                  <a:lnTo>
                    <a:pt x="22" y="18"/>
                  </a:lnTo>
                  <a:lnTo>
                    <a:pt x="15" y="34"/>
                  </a:lnTo>
                  <a:lnTo>
                    <a:pt x="15" y="55"/>
                  </a:lnTo>
                  <a:lnTo>
                    <a:pt x="15" y="78"/>
                  </a:lnTo>
                  <a:lnTo>
                    <a:pt x="15" y="88"/>
                  </a:lnTo>
                  <a:lnTo>
                    <a:pt x="1" y="88"/>
                  </a:lnTo>
                  <a:lnTo>
                    <a:pt x="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Freeform 656">
              <a:extLst>
                <a:ext uri="{FF2B5EF4-FFF2-40B4-BE49-F238E27FC236}">
                  <a16:creationId xmlns:a16="http://schemas.microsoft.com/office/drawing/2014/main" id="{F383CB93-D9C2-4E61-9F1A-2E1794A16AC6}"/>
                </a:ext>
              </a:extLst>
            </p:cNvPr>
            <p:cNvSpPr>
              <a:spLocks/>
            </p:cNvSpPr>
            <p:nvPr/>
          </p:nvSpPr>
          <p:spPr bwMode="auto">
            <a:xfrm>
              <a:off x="1577" y="6467"/>
              <a:ext cx="92" cy="112"/>
            </a:xfrm>
            <a:custGeom>
              <a:avLst/>
              <a:gdLst>
                <a:gd name="T0" fmla="*/ 54 w 92"/>
                <a:gd name="T1" fmla="*/ 6480 h 112"/>
                <a:gd name="T2" fmla="*/ 54 w 92"/>
                <a:gd name="T3" fmla="*/ 6579 h 112"/>
                <a:gd name="T4" fmla="*/ 39 w 92"/>
                <a:gd name="T5" fmla="*/ 6579 h 112"/>
                <a:gd name="T6" fmla="*/ 39 w 92"/>
                <a:gd name="T7" fmla="*/ 6480 h 112"/>
                <a:gd name="T8" fmla="*/ 0 w 92"/>
                <a:gd name="T9" fmla="*/ 6480 h 112"/>
                <a:gd name="T10" fmla="*/ 0 w 92"/>
                <a:gd name="T11" fmla="*/ 6467 h 112"/>
                <a:gd name="T12" fmla="*/ 92 w 92"/>
                <a:gd name="T13" fmla="*/ 6467 h 112"/>
                <a:gd name="T14" fmla="*/ 92 w 92"/>
                <a:gd name="T15" fmla="*/ 6480 h 112"/>
                <a:gd name="T16" fmla="*/ 54 w 92"/>
                <a:gd name="T17" fmla="*/ 6480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12">
                  <a:moveTo>
                    <a:pt x="54" y="13"/>
                  </a:moveTo>
                  <a:lnTo>
                    <a:pt x="54" y="112"/>
                  </a:lnTo>
                  <a:lnTo>
                    <a:pt x="39" y="112"/>
                  </a:lnTo>
                  <a:lnTo>
                    <a:pt x="39" y="13"/>
                  </a:lnTo>
                  <a:lnTo>
                    <a:pt x="0" y="13"/>
                  </a:lnTo>
                  <a:lnTo>
                    <a:pt x="0" y="0"/>
                  </a:lnTo>
                  <a:lnTo>
                    <a:pt x="92" y="0"/>
                  </a:lnTo>
                  <a:lnTo>
                    <a:pt x="92" y="13"/>
                  </a:lnTo>
                  <a:lnTo>
                    <a:pt x="54" y="1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657">
              <a:extLst>
                <a:ext uri="{FF2B5EF4-FFF2-40B4-BE49-F238E27FC236}">
                  <a16:creationId xmlns:a16="http://schemas.microsoft.com/office/drawing/2014/main" id="{8EDF238B-749A-49B3-B333-2DE3CECEAB6D}"/>
                </a:ext>
              </a:extLst>
            </p:cNvPr>
            <p:cNvSpPr>
              <a:spLocks/>
            </p:cNvSpPr>
            <p:nvPr/>
          </p:nvSpPr>
          <p:spPr bwMode="auto">
            <a:xfrm>
              <a:off x="1701" y="6515"/>
              <a:ext cx="29" cy="12"/>
            </a:xfrm>
            <a:custGeom>
              <a:avLst/>
              <a:gdLst>
                <a:gd name="T0" fmla="*/ 24 w 29"/>
                <a:gd name="T1" fmla="*/ 6515 h 12"/>
                <a:gd name="T2" fmla="*/ 28 w 29"/>
                <a:gd name="T3" fmla="*/ 6527 h 12"/>
                <a:gd name="T4" fmla="*/ 5 w 29"/>
                <a:gd name="T5" fmla="*/ 6527 h 12"/>
                <a:gd name="T6" fmla="*/ 0 w 29"/>
                <a:gd name="T7" fmla="*/ 6527 h 12"/>
                <a:gd name="T8" fmla="*/ 0 w 29"/>
                <a:gd name="T9" fmla="*/ 6515 h 12"/>
                <a:gd name="T10" fmla="*/ 24 w 29"/>
                <a:gd name="T11" fmla="*/ 651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2">
                  <a:moveTo>
                    <a:pt x="24" y="0"/>
                  </a:moveTo>
                  <a:lnTo>
                    <a:pt x="28" y="12"/>
                  </a:lnTo>
                  <a:lnTo>
                    <a:pt x="5" y="12"/>
                  </a:lnTo>
                  <a:lnTo>
                    <a:pt x="0" y="12"/>
                  </a:lnTo>
                  <a:lnTo>
                    <a:pt x="0" y="0"/>
                  </a:lnTo>
                  <a:lnTo>
                    <a:pt x="2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658">
              <a:extLst>
                <a:ext uri="{FF2B5EF4-FFF2-40B4-BE49-F238E27FC236}">
                  <a16:creationId xmlns:a16="http://schemas.microsoft.com/office/drawing/2014/main" id="{B58F20F9-0EEA-4A9A-99AB-636B34892E1D}"/>
                </a:ext>
              </a:extLst>
            </p:cNvPr>
            <p:cNvSpPr>
              <a:spLocks/>
            </p:cNvSpPr>
            <p:nvPr/>
          </p:nvSpPr>
          <p:spPr bwMode="auto">
            <a:xfrm>
              <a:off x="1686" y="6467"/>
              <a:ext cx="80" cy="53"/>
            </a:xfrm>
            <a:custGeom>
              <a:avLst/>
              <a:gdLst>
                <a:gd name="T0" fmla="*/ 79 w 80"/>
                <a:gd name="T1" fmla="*/ 6494 h 53"/>
                <a:gd name="T2" fmla="*/ 79 w 80"/>
                <a:gd name="T3" fmla="*/ 6509 h 53"/>
                <a:gd name="T4" fmla="*/ 71 w 80"/>
                <a:gd name="T5" fmla="*/ 6517 h 53"/>
                <a:gd name="T6" fmla="*/ 58 w 80"/>
                <a:gd name="T7" fmla="*/ 6520 h 53"/>
                <a:gd name="T8" fmla="*/ 58 w 80"/>
                <a:gd name="T9" fmla="*/ 6510 h 53"/>
                <a:gd name="T10" fmla="*/ 64 w 80"/>
                <a:gd name="T11" fmla="*/ 6496 h 53"/>
                <a:gd name="T12" fmla="*/ 55 w 80"/>
                <a:gd name="T13" fmla="*/ 6482 h 53"/>
                <a:gd name="T14" fmla="*/ 34 w 80"/>
                <a:gd name="T15" fmla="*/ 6479 h 53"/>
                <a:gd name="T16" fmla="*/ 15 w 80"/>
                <a:gd name="T17" fmla="*/ 6480 h 53"/>
                <a:gd name="T18" fmla="*/ 0 w 80"/>
                <a:gd name="T19" fmla="*/ 6467 h 53"/>
                <a:gd name="T20" fmla="*/ 23 w 80"/>
                <a:gd name="T21" fmla="*/ 6467 h 53"/>
                <a:gd name="T22" fmla="*/ 46 w 80"/>
                <a:gd name="T23" fmla="*/ 6468 h 53"/>
                <a:gd name="T24" fmla="*/ 66 w 80"/>
                <a:gd name="T25" fmla="*/ 6472 h 53"/>
                <a:gd name="T26" fmla="*/ 77 w 80"/>
                <a:gd name="T27" fmla="*/ 6483 h 53"/>
                <a:gd name="T28" fmla="*/ 79 w 80"/>
                <a:gd name="T29" fmla="*/ 6494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53">
                  <a:moveTo>
                    <a:pt x="79" y="27"/>
                  </a:moveTo>
                  <a:lnTo>
                    <a:pt x="79" y="42"/>
                  </a:lnTo>
                  <a:lnTo>
                    <a:pt x="71" y="50"/>
                  </a:lnTo>
                  <a:lnTo>
                    <a:pt x="58" y="53"/>
                  </a:lnTo>
                  <a:lnTo>
                    <a:pt x="58" y="43"/>
                  </a:lnTo>
                  <a:lnTo>
                    <a:pt x="64" y="29"/>
                  </a:lnTo>
                  <a:lnTo>
                    <a:pt x="55" y="15"/>
                  </a:lnTo>
                  <a:lnTo>
                    <a:pt x="34" y="12"/>
                  </a:lnTo>
                  <a:lnTo>
                    <a:pt x="15" y="13"/>
                  </a:lnTo>
                  <a:lnTo>
                    <a:pt x="0" y="0"/>
                  </a:lnTo>
                  <a:lnTo>
                    <a:pt x="23" y="0"/>
                  </a:lnTo>
                  <a:lnTo>
                    <a:pt x="46" y="1"/>
                  </a:lnTo>
                  <a:lnTo>
                    <a:pt x="66" y="5"/>
                  </a:lnTo>
                  <a:lnTo>
                    <a:pt x="77" y="16"/>
                  </a:lnTo>
                  <a:lnTo>
                    <a:pt x="79"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4" name="Freeform 659">
              <a:extLst>
                <a:ext uri="{FF2B5EF4-FFF2-40B4-BE49-F238E27FC236}">
                  <a16:creationId xmlns:a16="http://schemas.microsoft.com/office/drawing/2014/main" id="{D1EADEAB-3F91-45DA-A431-761076A944C7}"/>
                </a:ext>
              </a:extLst>
            </p:cNvPr>
            <p:cNvSpPr>
              <a:spLocks/>
            </p:cNvSpPr>
            <p:nvPr/>
          </p:nvSpPr>
          <p:spPr bwMode="auto">
            <a:xfrm>
              <a:off x="1686" y="6467"/>
              <a:ext cx="86" cy="112"/>
            </a:xfrm>
            <a:custGeom>
              <a:avLst/>
              <a:gdLst>
                <a:gd name="T0" fmla="*/ 15 w 86"/>
                <a:gd name="T1" fmla="*/ 6567 h 112"/>
                <a:gd name="T2" fmla="*/ 38 w 86"/>
                <a:gd name="T3" fmla="*/ 6567 h 112"/>
                <a:gd name="T4" fmla="*/ 58 w 86"/>
                <a:gd name="T5" fmla="*/ 6565 h 112"/>
                <a:gd name="T6" fmla="*/ 70 w 86"/>
                <a:gd name="T7" fmla="*/ 6553 h 112"/>
                <a:gd name="T8" fmla="*/ 70 w 86"/>
                <a:gd name="T9" fmla="*/ 6547 h 112"/>
                <a:gd name="T10" fmla="*/ 62 w 86"/>
                <a:gd name="T11" fmla="*/ 6531 h 112"/>
                <a:gd name="T12" fmla="*/ 43 w 86"/>
                <a:gd name="T13" fmla="*/ 6527 h 112"/>
                <a:gd name="T14" fmla="*/ 39 w 86"/>
                <a:gd name="T15" fmla="*/ 6515 h 112"/>
                <a:gd name="T16" fmla="*/ 58 w 86"/>
                <a:gd name="T17" fmla="*/ 6510 h 112"/>
                <a:gd name="T18" fmla="*/ 58 w 86"/>
                <a:gd name="T19" fmla="*/ 6520 h 112"/>
                <a:gd name="T20" fmla="*/ 74 w 86"/>
                <a:gd name="T21" fmla="*/ 6522 h 112"/>
                <a:gd name="T22" fmla="*/ 86 w 86"/>
                <a:gd name="T23" fmla="*/ 6530 h 112"/>
                <a:gd name="T24" fmla="*/ 86 w 86"/>
                <a:gd name="T25" fmla="*/ 6548 h 112"/>
                <a:gd name="T26" fmla="*/ 80 w 86"/>
                <a:gd name="T27" fmla="*/ 6566 h 112"/>
                <a:gd name="T28" fmla="*/ 66 w 86"/>
                <a:gd name="T29" fmla="*/ 6575 h 112"/>
                <a:gd name="T30" fmla="*/ 46 w 86"/>
                <a:gd name="T31" fmla="*/ 6579 h 112"/>
                <a:gd name="T32" fmla="*/ 22 w 86"/>
                <a:gd name="T33" fmla="*/ 6579 h 112"/>
                <a:gd name="T34" fmla="*/ 0 w 86"/>
                <a:gd name="T35" fmla="*/ 6579 h 112"/>
                <a:gd name="T36" fmla="*/ 0 w 86"/>
                <a:gd name="T37" fmla="*/ 6467 h 112"/>
                <a:gd name="T38" fmla="*/ 15 w 86"/>
                <a:gd name="T39" fmla="*/ 6480 h 112"/>
                <a:gd name="T40" fmla="*/ 15 w 86"/>
                <a:gd name="T41" fmla="*/ 6567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112">
                  <a:moveTo>
                    <a:pt x="15" y="100"/>
                  </a:moveTo>
                  <a:lnTo>
                    <a:pt x="38" y="100"/>
                  </a:lnTo>
                  <a:lnTo>
                    <a:pt x="58" y="98"/>
                  </a:lnTo>
                  <a:lnTo>
                    <a:pt x="70" y="86"/>
                  </a:lnTo>
                  <a:lnTo>
                    <a:pt x="70" y="80"/>
                  </a:lnTo>
                  <a:lnTo>
                    <a:pt x="62" y="64"/>
                  </a:lnTo>
                  <a:lnTo>
                    <a:pt x="43" y="60"/>
                  </a:lnTo>
                  <a:lnTo>
                    <a:pt x="39" y="48"/>
                  </a:lnTo>
                  <a:lnTo>
                    <a:pt x="58" y="43"/>
                  </a:lnTo>
                  <a:lnTo>
                    <a:pt x="58" y="53"/>
                  </a:lnTo>
                  <a:lnTo>
                    <a:pt x="74" y="55"/>
                  </a:lnTo>
                  <a:lnTo>
                    <a:pt x="86" y="63"/>
                  </a:lnTo>
                  <a:lnTo>
                    <a:pt x="86" y="81"/>
                  </a:lnTo>
                  <a:lnTo>
                    <a:pt x="80" y="99"/>
                  </a:lnTo>
                  <a:lnTo>
                    <a:pt x="66" y="108"/>
                  </a:lnTo>
                  <a:lnTo>
                    <a:pt x="46" y="112"/>
                  </a:lnTo>
                  <a:lnTo>
                    <a:pt x="22" y="112"/>
                  </a:lnTo>
                  <a:lnTo>
                    <a:pt x="0" y="112"/>
                  </a:lnTo>
                  <a:lnTo>
                    <a:pt x="0" y="0"/>
                  </a:lnTo>
                  <a:lnTo>
                    <a:pt x="15" y="13"/>
                  </a:lnTo>
                  <a:lnTo>
                    <a:pt x="15" y="1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Freeform 660">
              <a:extLst>
                <a:ext uri="{FF2B5EF4-FFF2-40B4-BE49-F238E27FC236}">
                  <a16:creationId xmlns:a16="http://schemas.microsoft.com/office/drawing/2014/main" id="{69A90F96-88A2-41CB-9CDB-DFE7DFA574DE}"/>
                </a:ext>
              </a:extLst>
            </p:cNvPr>
            <p:cNvSpPr>
              <a:spLocks/>
            </p:cNvSpPr>
            <p:nvPr/>
          </p:nvSpPr>
          <p:spPr bwMode="auto">
            <a:xfrm>
              <a:off x="1839" y="6467"/>
              <a:ext cx="96" cy="112"/>
            </a:xfrm>
            <a:custGeom>
              <a:avLst/>
              <a:gdLst>
                <a:gd name="T0" fmla="*/ 0 w 96"/>
                <a:gd name="T1" fmla="*/ 6523 h 112"/>
                <a:gd name="T2" fmla="*/ 0 w 96"/>
                <a:gd name="T3" fmla="*/ 6467 h 112"/>
                <a:gd name="T4" fmla="*/ 23 w 96"/>
                <a:gd name="T5" fmla="*/ 6467 h 112"/>
                <a:gd name="T6" fmla="*/ 46 w 96"/>
                <a:gd name="T7" fmla="*/ 6467 h 112"/>
                <a:gd name="T8" fmla="*/ 67 w 96"/>
                <a:gd name="T9" fmla="*/ 6470 h 112"/>
                <a:gd name="T10" fmla="*/ 82 w 96"/>
                <a:gd name="T11" fmla="*/ 6477 h 112"/>
                <a:gd name="T12" fmla="*/ 76 w 96"/>
                <a:gd name="T13" fmla="*/ 6500 h 112"/>
                <a:gd name="T14" fmla="*/ 69 w 96"/>
                <a:gd name="T15" fmla="*/ 6484 h 112"/>
                <a:gd name="T16" fmla="*/ 51 w 96"/>
                <a:gd name="T17" fmla="*/ 6480 h 112"/>
                <a:gd name="T18" fmla="*/ 28 w 96"/>
                <a:gd name="T19" fmla="*/ 6480 h 112"/>
                <a:gd name="T20" fmla="*/ 15 w 96"/>
                <a:gd name="T21" fmla="*/ 6480 h 112"/>
                <a:gd name="T22" fmla="*/ 0 w 96"/>
                <a:gd name="T23" fmla="*/ 6523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12">
                  <a:moveTo>
                    <a:pt x="0" y="56"/>
                  </a:moveTo>
                  <a:lnTo>
                    <a:pt x="0" y="0"/>
                  </a:lnTo>
                  <a:lnTo>
                    <a:pt x="23" y="0"/>
                  </a:lnTo>
                  <a:lnTo>
                    <a:pt x="46" y="0"/>
                  </a:lnTo>
                  <a:lnTo>
                    <a:pt x="67" y="3"/>
                  </a:lnTo>
                  <a:lnTo>
                    <a:pt x="82" y="10"/>
                  </a:lnTo>
                  <a:lnTo>
                    <a:pt x="76" y="33"/>
                  </a:lnTo>
                  <a:lnTo>
                    <a:pt x="69" y="17"/>
                  </a:lnTo>
                  <a:lnTo>
                    <a:pt x="51" y="13"/>
                  </a:lnTo>
                  <a:lnTo>
                    <a:pt x="28" y="13"/>
                  </a:lnTo>
                  <a:lnTo>
                    <a:pt x="15" y="13"/>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661">
              <a:extLst>
                <a:ext uri="{FF2B5EF4-FFF2-40B4-BE49-F238E27FC236}">
                  <a16:creationId xmlns:a16="http://schemas.microsoft.com/office/drawing/2014/main" id="{595A69EA-5F8D-480F-A832-35AF7452FA73}"/>
                </a:ext>
              </a:extLst>
            </p:cNvPr>
            <p:cNvSpPr>
              <a:spLocks/>
            </p:cNvSpPr>
            <p:nvPr/>
          </p:nvSpPr>
          <p:spPr bwMode="auto">
            <a:xfrm>
              <a:off x="1839" y="6467"/>
              <a:ext cx="96" cy="112"/>
            </a:xfrm>
            <a:custGeom>
              <a:avLst/>
              <a:gdLst>
                <a:gd name="T0" fmla="*/ 84 w 96"/>
                <a:gd name="T1" fmla="*/ 6521 h 112"/>
                <a:gd name="T2" fmla="*/ 66 w 96"/>
                <a:gd name="T3" fmla="*/ 6531 h 112"/>
                <a:gd name="T4" fmla="*/ 64 w 96"/>
                <a:gd name="T5" fmla="*/ 6531 h 112"/>
                <a:gd name="T6" fmla="*/ 96 w 96"/>
                <a:gd name="T7" fmla="*/ 6579 h 112"/>
                <a:gd name="T8" fmla="*/ 78 w 96"/>
                <a:gd name="T9" fmla="*/ 6579 h 112"/>
                <a:gd name="T10" fmla="*/ 49 w 96"/>
                <a:gd name="T11" fmla="*/ 6533 h 112"/>
                <a:gd name="T12" fmla="*/ 15 w 96"/>
                <a:gd name="T13" fmla="*/ 6533 h 112"/>
                <a:gd name="T14" fmla="*/ 15 w 96"/>
                <a:gd name="T15" fmla="*/ 6579 h 112"/>
                <a:gd name="T16" fmla="*/ 0 w 96"/>
                <a:gd name="T17" fmla="*/ 6579 h 112"/>
                <a:gd name="T18" fmla="*/ 0 w 96"/>
                <a:gd name="T19" fmla="*/ 6523 h 112"/>
                <a:gd name="T20" fmla="*/ 15 w 96"/>
                <a:gd name="T21" fmla="*/ 6480 h 112"/>
                <a:gd name="T22" fmla="*/ 15 w 96"/>
                <a:gd name="T23" fmla="*/ 6521 h 112"/>
                <a:gd name="T24" fmla="*/ 38 w 96"/>
                <a:gd name="T25" fmla="*/ 6521 h 112"/>
                <a:gd name="T26" fmla="*/ 60 w 96"/>
                <a:gd name="T27" fmla="*/ 6519 h 112"/>
                <a:gd name="T28" fmla="*/ 74 w 96"/>
                <a:gd name="T29" fmla="*/ 6510 h 112"/>
                <a:gd name="T30" fmla="*/ 76 w 96"/>
                <a:gd name="T31" fmla="*/ 6500 h 112"/>
                <a:gd name="T32" fmla="*/ 82 w 96"/>
                <a:gd name="T33" fmla="*/ 6477 h 112"/>
                <a:gd name="T34" fmla="*/ 90 w 96"/>
                <a:gd name="T35" fmla="*/ 6492 h 112"/>
                <a:gd name="T36" fmla="*/ 91 w 96"/>
                <a:gd name="T37" fmla="*/ 6499 h 112"/>
                <a:gd name="T38" fmla="*/ 84 w 96"/>
                <a:gd name="T39" fmla="*/ 6521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84" y="54"/>
                  </a:moveTo>
                  <a:lnTo>
                    <a:pt x="66" y="64"/>
                  </a:lnTo>
                  <a:lnTo>
                    <a:pt x="64" y="64"/>
                  </a:lnTo>
                  <a:lnTo>
                    <a:pt x="96" y="112"/>
                  </a:lnTo>
                  <a:lnTo>
                    <a:pt x="78" y="112"/>
                  </a:lnTo>
                  <a:lnTo>
                    <a:pt x="49" y="66"/>
                  </a:lnTo>
                  <a:lnTo>
                    <a:pt x="15" y="66"/>
                  </a:lnTo>
                  <a:lnTo>
                    <a:pt x="15" y="112"/>
                  </a:lnTo>
                  <a:lnTo>
                    <a:pt x="0" y="112"/>
                  </a:lnTo>
                  <a:lnTo>
                    <a:pt x="0" y="56"/>
                  </a:lnTo>
                  <a:lnTo>
                    <a:pt x="15" y="13"/>
                  </a:lnTo>
                  <a:lnTo>
                    <a:pt x="15" y="54"/>
                  </a:lnTo>
                  <a:lnTo>
                    <a:pt x="38" y="54"/>
                  </a:lnTo>
                  <a:lnTo>
                    <a:pt x="60" y="52"/>
                  </a:lnTo>
                  <a:lnTo>
                    <a:pt x="74" y="43"/>
                  </a:lnTo>
                  <a:lnTo>
                    <a:pt x="76" y="33"/>
                  </a:lnTo>
                  <a:lnTo>
                    <a:pt x="82" y="10"/>
                  </a:lnTo>
                  <a:lnTo>
                    <a:pt x="90" y="25"/>
                  </a:lnTo>
                  <a:lnTo>
                    <a:pt x="91" y="32"/>
                  </a:lnTo>
                  <a:lnTo>
                    <a:pt x="84" y="5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Freeform 662">
              <a:extLst>
                <a:ext uri="{FF2B5EF4-FFF2-40B4-BE49-F238E27FC236}">
                  <a16:creationId xmlns:a16="http://schemas.microsoft.com/office/drawing/2014/main" id="{E8A24219-B8CC-4C61-8C68-C2EC3A366861}"/>
                </a:ext>
              </a:extLst>
            </p:cNvPr>
            <p:cNvSpPr>
              <a:spLocks/>
            </p:cNvSpPr>
            <p:nvPr/>
          </p:nvSpPr>
          <p:spPr bwMode="auto">
            <a:xfrm>
              <a:off x="1944" y="6494"/>
              <a:ext cx="77" cy="85"/>
            </a:xfrm>
            <a:custGeom>
              <a:avLst/>
              <a:gdLst>
                <a:gd name="T0" fmla="*/ 15 w 77"/>
                <a:gd name="T1" fmla="*/ 6579 h 85"/>
                <a:gd name="T2" fmla="*/ 0 w 77"/>
                <a:gd name="T3" fmla="*/ 6579 h 85"/>
                <a:gd name="T4" fmla="*/ 30 w 77"/>
                <a:gd name="T5" fmla="*/ 6535 h 85"/>
                <a:gd name="T6" fmla="*/ 1 w 77"/>
                <a:gd name="T7" fmla="*/ 6494 h 85"/>
                <a:gd name="T8" fmla="*/ 17 w 77"/>
                <a:gd name="T9" fmla="*/ 6494 h 85"/>
                <a:gd name="T10" fmla="*/ 38 w 77"/>
                <a:gd name="T11" fmla="*/ 6527 h 85"/>
                <a:gd name="T12" fmla="*/ 59 w 77"/>
                <a:gd name="T13" fmla="*/ 6494 h 85"/>
                <a:gd name="T14" fmla="*/ 75 w 77"/>
                <a:gd name="T15" fmla="*/ 6494 h 85"/>
                <a:gd name="T16" fmla="*/ 46 w 77"/>
                <a:gd name="T17" fmla="*/ 6535 h 85"/>
                <a:gd name="T18" fmla="*/ 77 w 77"/>
                <a:gd name="T19" fmla="*/ 6579 h 85"/>
                <a:gd name="T20" fmla="*/ 61 w 77"/>
                <a:gd name="T21" fmla="*/ 6579 h 85"/>
                <a:gd name="T22" fmla="*/ 38 w 77"/>
                <a:gd name="T23" fmla="*/ 6544 h 85"/>
                <a:gd name="T24" fmla="*/ 15 w 77"/>
                <a:gd name="T25" fmla="*/ 6579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85">
                  <a:moveTo>
                    <a:pt x="15" y="85"/>
                  </a:moveTo>
                  <a:lnTo>
                    <a:pt x="0" y="85"/>
                  </a:lnTo>
                  <a:lnTo>
                    <a:pt x="30" y="41"/>
                  </a:lnTo>
                  <a:lnTo>
                    <a:pt x="1" y="0"/>
                  </a:lnTo>
                  <a:lnTo>
                    <a:pt x="17" y="0"/>
                  </a:lnTo>
                  <a:lnTo>
                    <a:pt x="38" y="33"/>
                  </a:lnTo>
                  <a:lnTo>
                    <a:pt x="59" y="0"/>
                  </a:lnTo>
                  <a:lnTo>
                    <a:pt x="75" y="0"/>
                  </a:lnTo>
                  <a:lnTo>
                    <a:pt x="46" y="41"/>
                  </a:lnTo>
                  <a:lnTo>
                    <a:pt x="77" y="85"/>
                  </a:lnTo>
                  <a:lnTo>
                    <a:pt x="61" y="85"/>
                  </a:lnTo>
                  <a:lnTo>
                    <a:pt x="38" y="50"/>
                  </a:lnTo>
                  <a:lnTo>
                    <a:pt x="15" y="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663">
              <a:extLst>
                <a:ext uri="{FF2B5EF4-FFF2-40B4-BE49-F238E27FC236}">
                  <a16:creationId xmlns:a16="http://schemas.microsoft.com/office/drawing/2014/main" id="{C46F2192-5906-485F-A0EC-677489AF1DF0}"/>
                </a:ext>
              </a:extLst>
            </p:cNvPr>
            <p:cNvSpPr>
              <a:spLocks/>
            </p:cNvSpPr>
            <p:nvPr/>
          </p:nvSpPr>
          <p:spPr bwMode="auto">
            <a:xfrm>
              <a:off x="2078" y="6462"/>
              <a:ext cx="61" cy="119"/>
            </a:xfrm>
            <a:custGeom>
              <a:avLst/>
              <a:gdLst>
                <a:gd name="T0" fmla="*/ 0 w 61"/>
                <a:gd name="T1" fmla="*/ 6579 h 119"/>
                <a:gd name="T2" fmla="*/ 1 w 61"/>
                <a:gd name="T3" fmla="*/ 6462 h 119"/>
                <a:gd name="T4" fmla="*/ 15 w 61"/>
                <a:gd name="T5" fmla="*/ 6462 h 119"/>
                <a:gd name="T6" fmla="*/ 15 w 61"/>
                <a:gd name="T7" fmla="*/ 6507 h 119"/>
                <a:gd name="T8" fmla="*/ 19 w 61"/>
                <a:gd name="T9" fmla="*/ 6497 h 119"/>
                <a:gd name="T10" fmla="*/ 28 w 61"/>
                <a:gd name="T11" fmla="*/ 6492 h 119"/>
                <a:gd name="T12" fmla="*/ 42 w 61"/>
                <a:gd name="T13" fmla="*/ 6492 h 119"/>
                <a:gd name="T14" fmla="*/ 62 w 61"/>
                <a:gd name="T15" fmla="*/ 6499 h 119"/>
                <a:gd name="T16" fmla="*/ 58 w 61"/>
                <a:gd name="T17" fmla="*/ 6536 h 119"/>
                <a:gd name="T18" fmla="*/ 58 w 61"/>
                <a:gd name="T19" fmla="*/ 6518 h 119"/>
                <a:gd name="T20" fmla="*/ 56 w 61"/>
                <a:gd name="T21" fmla="*/ 6503 h 119"/>
                <a:gd name="T22" fmla="*/ 38 w 61"/>
                <a:gd name="T23" fmla="*/ 6503 h 119"/>
                <a:gd name="T24" fmla="*/ 20 w 61"/>
                <a:gd name="T25" fmla="*/ 6512 h 119"/>
                <a:gd name="T26" fmla="*/ 15 w 61"/>
                <a:gd name="T27" fmla="*/ 6536 h 119"/>
                <a:gd name="T28" fmla="*/ 15 w 61"/>
                <a:gd name="T29" fmla="*/ 6537 h 119"/>
                <a:gd name="T30" fmla="*/ 19 w 61"/>
                <a:gd name="T31" fmla="*/ 6561 h 119"/>
                <a:gd name="T32" fmla="*/ 38 w 61"/>
                <a:gd name="T33" fmla="*/ 6570 h 119"/>
                <a:gd name="T34" fmla="*/ 42 w 61"/>
                <a:gd name="T35" fmla="*/ 6581 h 119"/>
                <a:gd name="T36" fmla="*/ 28 w 61"/>
                <a:gd name="T37" fmla="*/ 6580 h 119"/>
                <a:gd name="T38" fmla="*/ 19 w 61"/>
                <a:gd name="T39" fmla="*/ 6576 h 119"/>
                <a:gd name="T40" fmla="*/ 15 w 61"/>
                <a:gd name="T41" fmla="*/ 6566 h 119"/>
                <a:gd name="T42" fmla="*/ 14 w 61"/>
                <a:gd name="T43" fmla="*/ 6579 h 119"/>
                <a:gd name="T44" fmla="*/ 0 w 61"/>
                <a:gd name="T45" fmla="*/ 6579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119">
                  <a:moveTo>
                    <a:pt x="0" y="117"/>
                  </a:moveTo>
                  <a:lnTo>
                    <a:pt x="1" y="0"/>
                  </a:lnTo>
                  <a:lnTo>
                    <a:pt x="15" y="0"/>
                  </a:lnTo>
                  <a:lnTo>
                    <a:pt x="15" y="45"/>
                  </a:lnTo>
                  <a:lnTo>
                    <a:pt x="19" y="35"/>
                  </a:lnTo>
                  <a:lnTo>
                    <a:pt x="28" y="30"/>
                  </a:lnTo>
                  <a:lnTo>
                    <a:pt x="42" y="30"/>
                  </a:lnTo>
                  <a:lnTo>
                    <a:pt x="62" y="37"/>
                  </a:lnTo>
                  <a:lnTo>
                    <a:pt x="58" y="74"/>
                  </a:lnTo>
                  <a:lnTo>
                    <a:pt x="58" y="56"/>
                  </a:lnTo>
                  <a:lnTo>
                    <a:pt x="56" y="41"/>
                  </a:lnTo>
                  <a:lnTo>
                    <a:pt x="38" y="41"/>
                  </a:lnTo>
                  <a:lnTo>
                    <a:pt x="20" y="50"/>
                  </a:lnTo>
                  <a:lnTo>
                    <a:pt x="15" y="74"/>
                  </a:lnTo>
                  <a:lnTo>
                    <a:pt x="15" y="75"/>
                  </a:lnTo>
                  <a:lnTo>
                    <a:pt x="19" y="99"/>
                  </a:lnTo>
                  <a:lnTo>
                    <a:pt x="38" y="108"/>
                  </a:lnTo>
                  <a:lnTo>
                    <a:pt x="42" y="119"/>
                  </a:lnTo>
                  <a:lnTo>
                    <a:pt x="28" y="118"/>
                  </a:lnTo>
                  <a:lnTo>
                    <a:pt x="19" y="114"/>
                  </a:lnTo>
                  <a:lnTo>
                    <a:pt x="15" y="104"/>
                  </a:lnTo>
                  <a:lnTo>
                    <a:pt x="14" y="117"/>
                  </a:lnTo>
                  <a:lnTo>
                    <a:pt x="0" y="11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664">
              <a:extLst>
                <a:ext uri="{FF2B5EF4-FFF2-40B4-BE49-F238E27FC236}">
                  <a16:creationId xmlns:a16="http://schemas.microsoft.com/office/drawing/2014/main" id="{CBF1E066-5209-44D5-8E5F-65C2A45952E5}"/>
                </a:ext>
              </a:extLst>
            </p:cNvPr>
            <p:cNvSpPr>
              <a:spLocks/>
            </p:cNvSpPr>
            <p:nvPr/>
          </p:nvSpPr>
          <p:spPr bwMode="auto">
            <a:xfrm>
              <a:off x="2116" y="6499"/>
              <a:ext cx="35" cy="82"/>
            </a:xfrm>
            <a:custGeom>
              <a:avLst/>
              <a:gdLst>
                <a:gd name="T0" fmla="*/ 31 w 35"/>
                <a:gd name="T1" fmla="*/ 6563 h 82"/>
                <a:gd name="T2" fmla="*/ 18 w 35"/>
                <a:gd name="T3" fmla="*/ 6578 h 82"/>
                <a:gd name="T4" fmla="*/ 4 w 35"/>
                <a:gd name="T5" fmla="*/ 6581 h 82"/>
                <a:gd name="T6" fmla="*/ 0 w 35"/>
                <a:gd name="T7" fmla="*/ 6570 h 82"/>
                <a:gd name="T8" fmla="*/ 18 w 35"/>
                <a:gd name="T9" fmla="*/ 6570 h 82"/>
                <a:gd name="T10" fmla="*/ 20 w 35"/>
                <a:gd name="T11" fmla="*/ 6555 h 82"/>
                <a:gd name="T12" fmla="*/ 20 w 35"/>
                <a:gd name="T13" fmla="*/ 6536 h 82"/>
                <a:gd name="T14" fmla="*/ 24 w 35"/>
                <a:gd name="T15" fmla="*/ 6499 h 82"/>
                <a:gd name="T16" fmla="*/ 33 w 35"/>
                <a:gd name="T17" fmla="*/ 6517 h 82"/>
                <a:gd name="T18" fmla="*/ 35 w 35"/>
                <a:gd name="T19" fmla="*/ 6536 h 82"/>
                <a:gd name="T20" fmla="*/ 31 w 35"/>
                <a:gd name="T21" fmla="*/ 6563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82">
                  <a:moveTo>
                    <a:pt x="31" y="64"/>
                  </a:moveTo>
                  <a:lnTo>
                    <a:pt x="18" y="79"/>
                  </a:lnTo>
                  <a:lnTo>
                    <a:pt x="4" y="82"/>
                  </a:lnTo>
                  <a:lnTo>
                    <a:pt x="0" y="71"/>
                  </a:lnTo>
                  <a:lnTo>
                    <a:pt x="18" y="71"/>
                  </a:lnTo>
                  <a:lnTo>
                    <a:pt x="20" y="56"/>
                  </a:lnTo>
                  <a:lnTo>
                    <a:pt x="20" y="37"/>
                  </a:lnTo>
                  <a:lnTo>
                    <a:pt x="24" y="0"/>
                  </a:lnTo>
                  <a:lnTo>
                    <a:pt x="33" y="18"/>
                  </a:lnTo>
                  <a:lnTo>
                    <a:pt x="35" y="37"/>
                  </a:lnTo>
                  <a:lnTo>
                    <a:pt x="31" y="6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665">
              <a:extLst>
                <a:ext uri="{FF2B5EF4-FFF2-40B4-BE49-F238E27FC236}">
                  <a16:creationId xmlns:a16="http://schemas.microsoft.com/office/drawing/2014/main" id="{359C5AF0-6198-45BF-A5F9-028E4980E858}"/>
                </a:ext>
              </a:extLst>
            </p:cNvPr>
            <p:cNvSpPr>
              <a:spLocks/>
            </p:cNvSpPr>
            <p:nvPr/>
          </p:nvSpPr>
          <p:spPr bwMode="auto">
            <a:xfrm>
              <a:off x="2164" y="6492"/>
              <a:ext cx="76" cy="89"/>
            </a:xfrm>
            <a:custGeom>
              <a:avLst/>
              <a:gdLst>
                <a:gd name="T0" fmla="*/ 16 w 76"/>
                <a:gd name="T1" fmla="*/ 6557 h 89"/>
                <a:gd name="T2" fmla="*/ 22 w 76"/>
                <a:gd name="T3" fmla="*/ 6570 h 89"/>
                <a:gd name="T4" fmla="*/ 40 w 76"/>
                <a:gd name="T5" fmla="*/ 6570 h 89"/>
                <a:gd name="T6" fmla="*/ 51 w 76"/>
                <a:gd name="T7" fmla="*/ 6571 h 89"/>
                <a:gd name="T8" fmla="*/ 59 w 76"/>
                <a:gd name="T9" fmla="*/ 6565 h 89"/>
                <a:gd name="T10" fmla="*/ 62 w 76"/>
                <a:gd name="T11" fmla="*/ 6557 h 89"/>
                <a:gd name="T12" fmla="*/ 74 w 76"/>
                <a:gd name="T13" fmla="*/ 6561 h 89"/>
                <a:gd name="T14" fmla="*/ 62 w 76"/>
                <a:gd name="T15" fmla="*/ 6575 h 89"/>
                <a:gd name="T16" fmla="*/ 40 w 76"/>
                <a:gd name="T17" fmla="*/ 6581 h 89"/>
                <a:gd name="T18" fmla="*/ 18 w 76"/>
                <a:gd name="T19" fmla="*/ 6576 h 89"/>
                <a:gd name="T20" fmla="*/ 5 w 76"/>
                <a:gd name="T21" fmla="*/ 6560 h 89"/>
                <a:gd name="T22" fmla="*/ 0 w 76"/>
                <a:gd name="T23" fmla="*/ 6536 h 89"/>
                <a:gd name="T24" fmla="*/ 1 w 76"/>
                <a:gd name="T25" fmla="*/ 6536 h 89"/>
                <a:gd name="T26" fmla="*/ 5 w 76"/>
                <a:gd name="T27" fmla="*/ 6512 h 89"/>
                <a:gd name="T28" fmla="*/ 18 w 76"/>
                <a:gd name="T29" fmla="*/ 6497 h 89"/>
                <a:gd name="T30" fmla="*/ 39 w 76"/>
                <a:gd name="T31" fmla="*/ 6492 h 89"/>
                <a:gd name="T32" fmla="*/ 43 w 76"/>
                <a:gd name="T33" fmla="*/ 6503 h 89"/>
                <a:gd name="T34" fmla="*/ 27 w 76"/>
                <a:gd name="T35" fmla="*/ 6506 h 89"/>
                <a:gd name="T36" fmla="*/ 19 w 76"/>
                <a:gd name="T37" fmla="*/ 6516 h 89"/>
                <a:gd name="T38" fmla="*/ 17 w 76"/>
                <a:gd name="T39" fmla="*/ 6519 h 89"/>
                <a:gd name="T40" fmla="*/ 16 w 76"/>
                <a:gd name="T41" fmla="*/ 6523 h 89"/>
                <a:gd name="T42" fmla="*/ 16 w 76"/>
                <a:gd name="T43" fmla="*/ 6528 h 89"/>
                <a:gd name="T44" fmla="*/ 62 w 76"/>
                <a:gd name="T45" fmla="*/ 6528 h 89"/>
                <a:gd name="T46" fmla="*/ 73 w 76"/>
                <a:gd name="T47" fmla="*/ 6513 h 89"/>
                <a:gd name="T48" fmla="*/ 77 w 76"/>
                <a:gd name="T49" fmla="*/ 6537 h 89"/>
                <a:gd name="T50" fmla="*/ 77 w 76"/>
                <a:gd name="T51" fmla="*/ 6539 h 89"/>
                <a:gd name="T52" fmla="*/ 16 w 76"/>
                <a:gd name="T53" fmla="*/ 6539 h 89"/>
                <a:gd name="T54" fmla="*/ 16 w 76"/>
                <a:gd name="T55" fmla="*/ 655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5"/>
                  </a:moveTo>
                  <a:lnTo>
                    <a:pt x="22" y="78"/>
                  </a:lnTo>
                  <a:lnTo>
                    <a:pt x="40" y="78"/>
                  </a:lnTo>
                  <a:lnTo>
                    <a:pt x="51" y="79"/>
                  </a:lnTo>
                  <a:lnTo>
                    <a:pt x="59" y="73"/>
                  </a:lnTo>
                  <a:lnTo>
                    <a:pt x="62" y="65"/>
                  </a:lnTo>
                  <a:lnTo>
                    <a:pt x="74" y="69"/>
                  </a:lnTo>
                  <a:lnTo>
                    <a:pt x="62" y="83"/>
                  </a:lnTo>
                  <a:lnTo>
                    <a:pt x="40" y="89"/>
                  </a:lnTo>
                  <a:lnTo>
                    <a:pt x="18" y="84"/>
                  </a:lnTo>
                  <a:lnTo>
                    <a:pt x="5" y="68"/>
                  </a:lnTo>
                  <a:lnTo>
                    <a:pt x="0" y="44"/>
                  </a:lnTo>
                  <a:lnTo>
                    <a:pt x="1" y="44"/>
                  </a:lnTo>
                  <a:lnTo>
                    <a:pt x="5" y="20"/>
                  </a:lnTo>
                  <a:lnTo>
                    <a:pt x="18" y="5"/>
                  </a:lnTo>
                  <a:lnTo>
                    <a:pt x="39" y="0"/>
                  </a:lnTo>
                  <a:lnTo>
                    <a:pt x="43" y="11"/>
                  </a:lnTo>
                  <a:lnTo>
                    <a:pt x="27" y="14"/>
                  </a:lnTo>
                  <a:lnTo>
                    <a:pt x="19" y="24"/>
                  </a:lnTo>
                  <a:lnTo>
                    <a:pt x="17" y="27"/>
                  </a:lnTo>
                  <a:lnTo>
                    <a:pt x="16" y="31"/>
                  </a:lnTo>
                  <a:lnTo>
                    <a:pt x="16" y="36"/>
                  </a:lnTo>
                  <a:lnTo>
                    <a:pt x="62" y="36"/>
                  </a:lnTo>
                  <a:lnTo>
                    <a:pt x="73" y="21"/>
                  </a:lnTo>
                  <a:lnTo>
                    <a:pt x="77" y="45"/>
                  </a:lnTo>
                  <a:lnTo>
                    <a:pt x="77" y="47"/>
                  </a:lnTo>
                  <a:lnTo>
                    <a:pt x="16" y="47"/>
                  </a:lnTo>
                  <a:lnTo>
                    <a:pt x="16"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666">
              <a:extLst>
                <a:ext uri="{FF2B5EF4-FFF2-40B4-BE49-F238E27FC236}">
                  <a16:creationId xmlns:a16="http://schemas.microsoft.com/office/drawing/2014/main" id="{380B2B54-391F-4AD4-A229-11E1EC58EFB2}"/>
                </a:ext>
              </a:extLst>
            </p:cNvPr>
            <p:cNvSpPr>
              <a:spLocks/>
            </p:cNvSpPr>
            <p:nvPr/>
          </p:nvSpPr>
          <p:spPr bwMode="auto">
            <a:xfrm>
              <a:off x="2203" y="6492"/>
              <a:ext cx="34" cy="36"/>
            </a:xfrm>
            <a:custGeom>
              <a:avLst/>
              <a:gdLst>
                <a:gd name="T0" fmla="*/ 22 w 34"/>
                <a:gd name="T1" fmla="*/ 6497 h 36"/>
                <a:gd name="T2" fmla="*/ 34 w 34"/>
                <a:gd name="T3" fmla="*/ 6513 h 36"/>
                <a:gd name="T4" fmla="*/ 23 w 34"/>
                <a:gd name="T5" fmla="*/ 6528 h 36"/>
                <a:gd name="T6" fmla="*/ 18 w 34"/>
                <a:gd name="T7" fmla="*/ 6511 h 36"/>
                <a:gd name="T8" fmla="*/ 4 w 34"/>
                <a:gd name="T9" fmla="*/ 6503 h 36"/>
                <a:gd name="T10" fmla="*/ 0 w 34"/>
                <a:gd name="T11" fmla="*/ 6492 h 36"/>
                <a:gd name="T12" fmla="*/ 22 w 34"/>
                <a:gd name="T13" fmla="*/ 649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2" name="Freeform 667">
              <a:extLst>
                <a:ext uri="{FF2B5EF4-FFF2-40B4-BE49-F238E27FC236}">
                  <a16:creationId xmlns:a16="http://schemas.microsoft.com/office/drawing/2014/main" id="{8F3A1571-1D94-4DBC-96B2-6662C23D0508}"/>
                </a:ext>
              </a:extLst>
            </p:cNvPr>
            <p:cNvSpPr>
              <a:spLocks/>
            </p:cNvSpPr>
            <p:nvPr/>
          </p:nvSpPr>
          <p:spPr bwMode="auto">
            <a:xfrm>
              <a:off x="1627" y="6687"/>
              <a:ext cx="71" cy="88"/>
            </a:xfrm>
            <a:custGeom>
              <a:avLst/>
              <a:gdLst>
                <a:gd name="T0" fmla="*/ 8 w 71"/>
                <a:gd name="T1" fmla="*/ 6722 h 88"/>
                <a:gd name="T2" fmla="*/ 4 w 71"/>
                <a:gd name="T3" fmla="*/ 6710 h 88"/>
                <a:gd name="T4" fmla="*/ 11 w 71"/>
                <a:gd name="T5" fmla="*/ 6694 h 88"/>
                <a:gd name="T6" fmla="*/ 29 w 71"/>
                <a:gd name="T7" fmla="*/ 6687 h 88"/>
                <a:gd name="T8" fmla="*/ 50 w 71"/>
                <a:gd name="T9" fmla="*/ 6688 h 88"/>
                <a:gd name="T10" fmla="*/ 59 w 71"/>
                <a:gd name="T11" fmla="*/ 6692 h 88"/>
                <a:gd name="T12" fmla="*/ 64 w 71"/>
                <a:gd name="T13" fmla="*/ 6695 h 88"/>
                <a:gd name="T14" fmla="*/ 68 w 71"/>
                <a:gd name="T15" fmla="*/ 6700 h 88"/>
                <a:gd name="T16" fmla="*/ 70 w 71"/>
                <a:gd name="T17" fmla="*/ 6707 h 88"/>
                <a:gd name="T18" fmla="*/ 57 w 71"/>
                <a:gd name="T19" fmla="*/ 6709 h 88"/>
                <a:gd name="T20" fmla="*/ 43 w 71"/>
                <a:gd name="T21" fmla="*/ 6698 h 88"/>
                <a:gd name="T22" fmla="*/ 23 w 71"/>
                <a:gd name="T23" fmla="*/ 6700 h 88"/>
                <a:gd name="T24" fmla="*/ 18 w 71"/>
                <a:gd name="T25" fmla="*/ 6709 h 88"/>
                <a:gd name="T26" fmla="*/ 26 w 71"/>
                <a:gd name="T27" fmla="*/ 6720 h 88"/>
                <a:gd name="T28" fmla="*/ 41 w 71"/>
                <a:gd name="T29" fmla="*/ 6724 h 88"/>
                <a:gd name="T30" fmla="*/ 56 w 71"/>
                <a:gd name="T31" fmla="*/ 6728 h 88"/>
                <a:gd name="T32" fmla="*/ 68 w 71"/>
                <a:gd name="T33" fmla="*/ 6737 h 88"/>
                <a:gd name="T34" fmla="*/ 71 w 71"/>
                <a:gd name="T35" fmla="*/ 6750 h 88"/>
                <a:gd name="T36" fmla="*/ 65 w 71"/>
                <a:gd name="T37" fmla="*/ 6766 h 88"/>
                <a:gd name="T38" fmla="*/ 48 w 71"/>
                <a:gd name="T39" fmla="*/ 6775 h 88"/>
                <a:gd name="T40" fmla="*/ 27 w 71"/>
                <a:gd name="T41" fmla="*/ 6775 h 88"/>
                <a:gd name="T42" fmla="*/ 9 w 71"/>
                <a:gd name="T43" fmla="*/ 6768 h 88"/>
                <a:gd name="T44" fmla="*/ 0 w 71"/>
                <a:gd name="T45" fmla="*/ 6753 h 88"/>
                <a:gd name="T46" fmla="*/ 13 w 71"/>
                <a:gd name="T47" fmla="*/ 6751 h 88"/>
                <a:gd name="T48" fmla="*/ 25 w 71"/>
                <a:gd name="T49" fmla="*/ 6763 h 88"/>
                <a:gd name="T50" fmla="*/ 46 w 71"/>
                <a:gd name="T51" fmla="*/ 6764 h 88"/>
                <a:gd name="T52" fmla="*/ 57 w 71"/>
                <a:gd name="T53" fmla="*/ 6751 h 88"/>
                <a:gd name="T54" fmla="*/ 49 w 71"/>
                <a:gd name="T55" fmla="*/ 6740 h 88"/>
                <a:gd name="T56" fmla="*/ 35 w 71"/>
                <a:gd name="T57" fmla="*/ 6735 h 88"/>
                <a:gd name="T58" fmla="*/ 20 w 71"/>
                <a:gd name="T59" fmla="*/ 6731 h 88"/>
                <a:gd name="T60" fmla="*/ 8 w 71"/>
                <a:gd name="T61" fmla="*/ 6722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8" y="35"/>
                  </a:moveTo>
                  <a:lnTo>
                    <a:pt x="4" y="23"/>
                  </a:lnTo>
                  <a:lnTo>
                    <a:pt x="11" y="7"/>
                  </a:lnTo>
                  <a:lnTo>
                    <a:pt x="29" y="0"/>
                  </a:lnTo>
                  <a:lnTo>
                    <a:pt x="50" y="1"/>
                  </a:lnTo>
                  <a:lnTo>
                    <a:pt x="59" y="5"/>
                  </a:lnTo>
                  <a:lnTo>
                    <a:pt x="64" y="8"/>
                  </a:lnTo>
                  <a:lnTo>
                    <a:pt x="68" y="13"/>
                  </a:lnTo>
                  <a:lnTo>
                    <a:pt x="70" y="20"/>
                  </a:lnTo>
                  <a:lnTo>
                    <a:pt x="57" y="22"/>
                  </a:lnTo>
                  <a:lnTo>
                    <a:pt x="43" y="11"/>
                  </a:lnTo>
                  <a:lnTo>
                    <a:pt x="23" y="13"/>
                  </a:lnTo>
                  <a:lnTo>
                    <a:pt x="18" y="22"/>
                  </a:lnTo>
                  <a:lnTo>
                    <a:pt x="26" y="33"/>
                  </a:lnTo>
                  <a:lnTo>
                    <a:pt x="41" y="37"/>
                  </a:lnTo>
                  <a:lnTo>
                    <a:pt x="56" y="41"/>
                  </a:lnTo>
                  <a:lnTo>
                    <a:pt x="68" y="50"/>
                  </a:lnTo>
                  <a:lnTo>
                    <a:pt x="71" y="63"/>
                  </a:lnTo>
                  <a:lnTo>
                    <a:pt x="65" y="79"/>
                  </a:lnTo>
                  <a:lnTo>
                    <a:pt x="48" y="88"/>
                  </a:lnTo>
                  <a:lnTo>
                    <a:pt x="27" y="88"/>
                  </a:lnTo>
                  <a:lnTo>
                    <a:pt x="9" y="81"/>
                  </a:lnTo>
                  <a:lnTo>
                    <a:pt x="0" y="66"/>
                  </a:lnTo>
                  <a:lnTo>
                    <a:pt x="13" y="64"/>
                  </a:lnTo>
                  <a:lnTo>
                    <a:pt x="25" y="76"/>
                  </a:lnTo>
                  <a:lnTo>
                    <a:pt x="46" y="77"/>
                  </a:lnTo>
                  <a:lnTo>
                    <a:pt x="57" y="64"/>
                  </a:lnTo>
                  <a:lnTo>
                    <a:pt x="49" y="53"/>
                  </a:lnTo>
                  <a:lnTo>
                    <a:pt x="35" y="48"/>
                  </a:lnTo>
                  <a:lnTo>
                    <a:pt x="20" y="44"/>
                  </a:lnTo>
                  <a:lnTo>
                    <a:pt x="8"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Freeform 668">
              <a:extLst>
                <a:ext uri="{FF2B5EF4-FFF2-40B4-BE49-F238E27FC236}">
                  <a16:creationId xmlns:a16="http://schemas.microsoft.com/office/drawing/2014/main" id="{E583331F-824C-42D2-B3E3-18C9C3953206}"/>
                </a:ext>
              </a:extLst>
            </p:cNvPr>
            <p:cNvSpPr>
              <a:spLocks/>
            </p:cNvSpPr>
            <p:nvPr/>
          </p:nvSpPr>
          <p:spPr bwMode="auto">
            <a:xfrm>
              <a:off x="1706" y="6669"/>
              <a:ext cx="41" cy="105"/>
            </a:xfrm>
            <a:custGeom>
              <a:avLst/>
              <a:gdLst>
                <a:gd name="T0" fmla="*/ 11 w 41"/>
                <a:gd name="T1" fmla="*/ 6688 h 105"/>
                <a:gd name="T2" fmla="*/ 15 w 41"/>
                <a:gd name="T3" fmla="*/ 6669 h 105"/>
                <a:gd name="T4" fmla="*/ 25 w 41"/>
                <a:gd name="T5" fmla="*/ 6669 h 105"/>
                <a:gd name="T6" fmla="*/ 25 w 41"/>
                <a:gd name="T7" fmla="*/ 6688 h 105"/>
                <a:gd name="T8" fmla="*/ 40 w 41"/>
                <a:gd name="T9" fmla="*/ 6688 h 105"/>
                <a:gd name="T10" fmla="*/ 40 w 41"/>
                <a:gd name="T11" fmla="*/ 6698 h 105"/>
                <a:gd name="T12" fmla="*/ 25 w 41"/>
                <a:gd name="T13" fmla="*/ 6698 h 105"/>
                <a:gd name="T14" fmla="*/ 25 w 41"/>
                <a:gd name="T15" fmla="*/ 6752 h 105"/>
                <a:gd name="T16" fmla="*/ 24 w 41"/>
                <a:gd name="T17" fmla="*/ 6763 h 105"/>
                <a:gd name="T18" fmla="*/ 33 w 41"/>
                <a:gd name="T19" fmla="*/ 6765 h 105"/>
                <a:gd name="T20" fmla="*/ 42 w 41"/>
                <a:gd name="T21" fmla="*/ 6762 h 105"/>
                <a:gd name="T22" fmla="*/ 42 w 41"/>
                <a:gd name="T23" fmla="*/ 6773 h 105"/>
                <a:gd name="T24" fmla="*/ 21 w 41"/>
                <a:gd name="T25" fmla="*/ 6774 h 105"/>
                <a:gd name="T26" fmla="*/ 10 w 41"/>
                <a:gd name="T27" fmla="*/ 6757 h 105"/>
                <a:gd name="T28" fmla="*/ 10 w 41"/>
                <a:gd name="T29" fmla="*/ 6755 h 105"/>
                <a:gd name="T30" fmla="*/ 10 w 41"/>
                <a:gd name="T31" fmla="*/ 6698 h 105"/>
                <a:gd name="T32" fmla="*/ 0 w 41"/>
                <a:gd name="T33" fmla="*/ 6698 h 105"/>
                <a:gd name="T34" fmla="*/ 0 w 41"/>
                <a:gd name="T35" fmla="*/ 6688 h 105"/>
                <a:gd name="T36" fmla="*/ 11 w 41"/>
                <a:gd name="T37" fmla="*/ 668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19"/>
                  </a:moveTo>
                  <a:lnTo>
                    <a:pt x="15" y="0"/>
                  </a:lnTo>
                  <a:lnTo>
                    <a:pt x="25" y="0"/>
                  </a:lnTo>
                  <a:lnTo>
                    <a:pt x="25" y="19"/>
                  </a:lnTo>
                  <a:lnTo>
                    <a:pt x="40" y="19"/>
                  </a:lnTo>
                  <a:lnTo>
                    <a:pt x="40" y="29"/>
                  </a:lnTo>
                  <a:lnTo>
                    <a:pt x="25" y="29"/>
                  </a:lnTo>
                  <a:lnTo>
                    <a:pt x="25" y="83"/>
                  </a:lnTo>
                  <a:lnTo>
                    <a:pt x="24" y="94"/>
                  </a:lnTo>
                  <a:lnTo>
                    <a:pt x="33" y="96"/>
                  </a:lnTo>
                  <a:lnTo>
                    <a:pt x="42" y="93"/>
                  </a:lnTo>
                  <a:lnTo>
                    <a:pt x="42" y="104"/>
                  </a:lnTo>
                  <a:lnTo>
                    <a:pt x="21" y="105"/>
                  </a:lnTo>
                  <a:lnTo>
                    <a:pt x="10" y="88"/>
                  </a:lnTo>
                  <a:lnTo>
                    <a:pt x="10" y="86"/>
                  </a:lnTo>
                  <a:lnTo>
                    <a:pt x="10" y="29"/>
                  </a:lnTo>
                  <a:lnTo>
                    <a:pt x="0" y="29"/>
                  </a:lnTo>
                  <a:lnTo>
                    <a:pt x="0" y="19"/>
                  </a:lnTo>
                  <a:lnTo>
                    <a:pt x="11"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Freeform 669">
              <a:extLst>
                <a:ext uri="{FF2B5EF4-FFF2-40B4-BE49-F238E27FC236}">
                  <a16:creationId xmlns:a16="http://schemas.microsoft.com/office/drawing/2014/main" id="{9CA402AC-56D5-4633-8980-D67C51A8C75A}"/>
                </a:ext>
              </a:extLst>
            </p:cNvPr>
            <p:cNvSpPr>
              <a:spLocks/>
            </p:cNvSpPr>
            <p:nvPr/>
          </p:nvSpPr>
          <p:spPr bwMode="auto">
            <a:xfrm>
              <a:off x="1756" y="6706"/>
              <a:ext cx="58" cy="70"/>
            </a:xfrm>
            <a:custGeom>
              <a:avLst/>
              <a:gdLst>
                <a:gd name="T0" fmla="*/ 15 w 58"/>
                <a:gd name="T1" fmla="*/ 6759 h 70"/>
                <a:gd name="T2" fmla="*/ 26 w 58"/>
                <a:gd name="T3" fmla="*/ 6775 h 70"/>
                <a:gd name="T4" fmla="*/ 10 w 58"/>
                <a:gd name="T5" fmla="*/ 6775 h 70"/>
                <a:gd name="T6" fmla="*/ 0 w 58"/>
                <a:gd name="T7" fmla="*/ 6766 h 70"/>
                <a:gd name="T8" fmla="*/ 0 w 58"/>
                <a:gd name="T9" fmla="*/ 6750 h 70"/>
                <a:gd name="T10" fmla="*/ 7 w 58"/>
                <a:gd name="T11" fmla="*/ 6730 h 70"/>
                <a:gd name="T12" fmla="*/ 26 w 58"/>
                <a:gd name="T13" fmla="*/ 6723 h 70"/>
                <a:gd name="T14" fmla="*/ 50 w 58"/>
                <a:gd name="T15" fmla="*/ 6721 h 70"/>
                <a:gd name="T16" fmla="*/ 56 w 58"/>
                <a:gd name="T17" fmla="*/ 6721 h 70"/>
                <a:gd name="T18" fmla="*/ 57 w 58"/>
                <a:gd name="T19" fmla="*/ 6706 h 70"/>
                <a:gd name="T20" fmla="*/ 56 w 58"/>
                <a:gd name="T21" fmla="*/ 6737 h 70"/>
                <a:gd name="T22" fmla="*/ 56 w 58"/>
                <a:gd name="T23" fmla="*/ 6731 h 70"/>
                <a:gd name="T24" fmla="*/ 32 w 58"/>
                <a:gd name="T25" fmla="*/ 6732 h 70"/>
                <a:gd name="T26" fmla="*/ 16 w 58"/>
                <a:gd name="T27" fmla="*/ 6741 h 70"/>
                <a:gd name="T28" fmla="*/ 15 w 58"/>
                <a:gd name="T29" fmla="*/ 6750 h 70"/>
                <a:gd name="T30" fmla="*/ 15 w 58"/>
                <a:gd name="T31" fmla="*/ 6759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69"/>
                  </a:lnTo>
                  <a:lnTo>
                    <a:pt x="10" y="69"/>
                  </a:lnTo>
                  <a:lnTo>
                    <a:pt x="0" y="60"/>
                  </a:lnTo>
                  <a:lnTo>
                    <a:pt x="0" y="44"/>
                  </a:lnTo>
                  <a:lnTo>
                    <a:pt x="7" y="24"/>
                  </a:lnTo>
                  <a:lnTo>
                    <a:pt x="26" y="17"/>
                  </a:lnTo>
                  <a:lnTo>
                    <a:pt x="50" y="15"/>
                  </a:lnTo>
                  <a:lnTo>
                    <a:pt x="56" y="15"/>
                  </a:lnTo>
                  <a:lnTo>
                    <a:pt x="57" y="0"/>
                  </a:lnTo>
                  <a:lnTo>
                    <a:pt x="56" y="31"/>
                  </a:lnTo>
                  <a:lnTo>
                    <a:pt x="56" y="25"/>
                  </a:lnTo>
                  <a:lnTo>
                    <a:pt x="32" y="26"/>
                  </a:lnTo>
                  <a:lnTo>
                    <a:pt x="16" y="35"/>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Freeform 670">
              <a:extLst>
                <a:ext uri="{FF2B5EF4-FFF2-40B4-BE49-F238E27FC236}">
                  <a16:creationId xmlns:a16="http://schemas.microsoft.com/office/drawing/2014/main" id="{2130345A-1D43-4F8F-A418-ECA606701C95}"/>
                </a:ext>
              </a:extLst>
            </p:cNvPr>
            <p:cNvSpPr>
              <a:spLocks/>
            </p:cNvSpPr>
            <p:nvPr/>
          </p:nvSpPr>
          <p:spPr bwMode="auto">
            <a:xfrm>
              <a:off x="1760" y="6686"/>
              <a:ext cx="79" cy="91"/>
            </a:xfrm>
            <a:custGeom>
              <a:avLst/>
              <a:gdLst>
                <a:gd name="T0" fmla="*/ 52 w 79"/>
                <a:gd name="T1" fmla="*/ 6757 h 91"/>
                <a:gd name="T2" fmla="*/ 46 w 79"/>
                <a:gd name="T3" fmla="*/ 6767 h 91"/>
                <a:gd name="T4" fmla="*/ 38 w 79"/>
                <a:gd name="T5" fmla="*/ 6776 h 91"/>
                <a:gd name="T6" fmla="*/ 22 w 79"/>
                <a:gd name="T7" fmla="*/ 6775 h 91"/>
                <a:gd name="T8" fmla="*/ 11 w 79"/>
                <a:gd name="T9" fmla="*/ 6759 h 91"/>
                <a:gd name="T10" fmla="*/ 16 w 79"/>
                <a:gd name="T11" fmla="*/ 6764 h 91"/>
                <a:gd name="T12" fmla="*/ 25 w 79"/>
                <a:gd name="T13" fmla="*/ 6764 h 91"/>
                <a:gd name="T14" fmla="*/ 44 w 79"/>
                <a:gd name="T15" fmla="*/ 6757 h 91"/>
                <a:gd name="T16" fmla="*/ 52 w 79"/>
                <a:gd name="T17" fmla="*/ 6737 h 91"/>
                <a:gd name="T18" fmla="*/ 53 w 79"/>
                <a:gd name="T19" fmla="*/ 6706 h 91"/>
                <a:gd name="T20" fmla="*/ 48 w 79"/>
                <a:gd name="T21" fmla="*/ 6697 h 91"/>
                <a:gd name="T22" fmla="*/ 34 w 79"/>
                <a:gd name="T23" fmla="*/ 6697 h 91"/>
                <a:gd name="T24" fmla="*/ 23 w 79"/>
                <a:gd name="T25" fmla="*/ 6697 h 91"/>
                <a:gd name="T26" fmla="*/ 15 w 79"/>
                <a:gd name="T27" fmla="*/ 6700 h 91"/>
                <a:gd name="T28" fmla="*/ 15 w 79"/>
                <a:gd name="T29" fmla="*/ 6711 h 91"/>
                <a:gd name="T30" fmla="*/ 0 w 79"/>
                <a:gd name="T31" fmla="*/ 6710 h 91"/>
                <a:gd name="T32" fmla="*/ 10 w 79"/>
                <a:gd name="T33" fmla="*/ 6692 h 91"/>
                <a:gd name="T34" fmla="*/ 32 w 79"/>
                <a:gd name="T35" fmla="*/ 6686 h 91"/>
                <a:gd name="T36" fmla="*/ 34 w 79"/>
                <a:gd name="T37" fmla="*/ 6686 h 91"/>
                <a:gd name="T38" fmla="*/ 56 w 79"/>
                <a:gd name="T39" fmla="*/ 6692 h 91"/>
                <a:gd name="T40" fmla="*/ 66 w 79"/>
                <a:gd name="T41" fmla="*/ 6711 h 91"/>
                <a:gd name="T42" fmla="*/ 66 w 79"/>
                <a:gd name="T43" fmla="*/ 6715 h 91"/>
                <a:gd name="T44" fmla="*/ 66 w 79"/>
                <a:gd name="T45" fmla="*/ 6752 h 91"/>
                <a:gd name="T46" fmla="*/ 66 w 79"/>
                <a:gd name="T47" fmla="*/ 6761 h 91"/>
                <a:gd name="T48" fmla="*/ 70 w 79"/>
                <a:gd name="T49" fmla="*/ 6766 h 91"/>
                <a:gd name="T50" fmla="*/ 79 w 79"/>
                <a:gd name="T51" fmla="*/ 6764 h 91"/>
                <a:gd name="T52" fmla="*/ 79 w 79"/>
                <a:gd name="T53" fmla="*/ 6773 h 91"/>
                <a:gd name="T54" fmla="*/ 65 w 79"/>
                <a:gd name="T55" fmla="*/ 6777 h 91"/>
                <a:gd name="T56" fmla="*/ 52 w 79"/>
                <a:gd name="T57" fmla="*/ 6772 h 91"/>
                <a:gd name="T58" fmla="*/ 52 w 79"/>
                <a:gd name="T59" fmla="*/ 6757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2" y="71"/>
                  </a:moveTo>
                  <a:lnTo>
                    <a:pt x="46" y="81"/>
                  </a:lnTo>
                  <a:lnTo>
                    <a:pt x="38" y="90"/>
                  </a:lnTo>
                  <a:lnTo>
                    <a:pt x="22" y="89"/>
                  </a:lnTo>
                  <a:lnTo>
                    <a:pt x="11" y="73"/>
                  </a:lnTo>
                  <a:lnTo>
                    <a:pt x="16" y="78"/>
                  </a:lnTo>
                  <a:lnTo>
                    <a:pt x="25" y="78"/>
                  </a:lnTo>
                  <a:lnTo>
                    <a:pt x="44" y="71"/>
                  </a:lnTo>
                  <a:lnTo>
                    <a:pt x="52" y="51"/>
                  </a:lnTo>
                  <a:lnTo>
                    <a:pt x="53" y="20"/>
                  </a:lnTo>
                  <a:lnTo>
                    <a:pt x="48" y="11"/>
                  </a:lnTo>
                  <a:lnTo>
                    <a:pt x="34" y="11"/>
                  </a:lnTo>
                  <a:lnTo>
                    <a:pt x="23" y="11"/>
                  </a:lnTo>
                  <a:lnTo>
                    <a:pt x="15" y="14"/>
                  </a:lnTo>
                  <a:lnTo>
                    <a:pt x="15" y="25"/>
                  </a:lnTo>
                  <a:lnTo>
                    <a:pt x="0" y="24"/>
                  </a:lnTo>
                  <a:lnTo>
                    <a:pt x="10" y="6"/>
                  </a:lnTo>
                  <a:lnTo>
                    <a:pt x="32" y="0"/>
                  </a:lnTo>
                  <a:lnTo>
                    <a:pt x="34" y="0"/>
                  </a:lnTo>
                  <a:lnTo>
                    <a:pt x="56" y="6"/>
                  </a:lnTo>
                  <a:lnTo>
                    <a:pt x="66" y="25"/>
                  </a:lnTo>
                  <a:lnTo>
                    <a:pt x="66" y="29"/>
                  </a:lnTo>
                  <a:lnTo>
                    <a:pt x="66" y="66"/>
                  </a:lnTo>
                  <a:lnTo>
                    <a:pt x="66" y="75"/>
                  </a:lnTo>
                  <a:lnTo>
                    <a:pt x="70" y="80"/>
                  </a:lnTo>
                  <a:lnTo>
                    <a:pt x="79" y="78"/>
                  </a:lnTo>
                  <a:lnTo>
                    <a:pt x="79" y="87"/>
                  </a:lnTo>
                  <a:lnTo>
                    <a:pt x="65" y="91"/>
                  </a:lnTo>
                  <a:lnTo>
                    <a:pt x="52" y="86"/>
                  </a:lnTo>
                  <a:lnTo>
                    <a:pt x="52"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6" name="Freeform 671">
              <a:extLst>
                <a:ext uri="{FF2B5EF4-FFF2-40B4-BE49-F238E27FC236}">
                  <a16:creationId xmlns:a16="http://schemas.microsoft.com/office/drawing/2014/main" id="{F01FA70C-0C3D-4E65-AA1A-04250F764444}"/>
                </a:ext>
              </a:extLst>
            </p:cNvPr>
            <p:cNvSpPr>
              <a:spLocks/>
            </p:cNvSpPr>
            <p:nvPr/>
          </p:nvSpPr>
          <p:spPr bwMode="auto">
            <a:xfrm>
              <a:off x="1850" y="6683"/>
              <a:ext cx="41" cy="90"/>
            </a:xfrm>
            <a:custGeom>
              <a:avLst/>
              <a:gdLst>
                <a:gd name="T0" fmla="*/ 15 w 41"/>
                <a:gd name="T1" fmla="*/ 6773 h 90"/>
                <a:gd name="T2" fmla="*/ 0 w 41"/>
                <a:gd name="T3" fmla="*/ 6773 h 90"/>
                <a:gd name="T4" fmla="*/ 0 w 41"/>
                <a:gd name="T5" fmla="*/ 6688 h 90"/>
                <a:gd name="T6" fmla="*/ 13 w 41"/>
                <a:gd name="T7" fmla="*/ 6688 h 90"/>
                <a:gd name="T8" fmla="*/ 14 w 41"/>
                <a:gd name="T9" fmla="*/ 6693 h 90"/>
                <a:gd name="T10" fmla="*/ 13 w 41"/>
                <a:gd name="T11" fmla="*/ 6701 h 90"/>
                <a:gd name="T12" fmla="*/ 14 w 41"/>
                <a:gd name="T13" fmla="*/ 6706 h 90"/>
                <a:gd name="T14" fmla="*/ 17 w 41"/>
                <a:gd name="T15" fmla="*/ 6693 h 90"/>
                <a:gd name="T16" fmla="*/ 25 w 41"/>
                <a:gd name="T17" fmla="*/ 6683 h 90"/>
                <a:gd name="T18" fmla="*/ 40 w 41"/>
                <a:gd name="T19" fmla="*/ 6687 h 90"/>
                <a:gd name="T20" fmla="*/ 40 w 41"/>
                <a:gd name="T21" fmla="*/ 6700 h 90"/>
                <a:gd name="T22" fmla="*/ 24 w 41"/>
                <a:gd name="T23" fmla="*/ 6702 h 90"/>
                <a:gd name="T24" fmla="*/ 17 w 41"/>
                <a:gd name="T25" fmla="*/ 6713 h 90"/>
                <a:gd name="T26" fmla="*/ 14 w 41"/>
                <a:gd name="T27" fmla="*/ 6732 h 90"/>
                <a:gd name="T28" fmla="*/ 15 w 41"/>
                <a:gd name="T29" fmla="*/ 6753 h 90"/>
                <a:gd name="T30" fmla="*/ 15 w 41"/>
                <a:gd name="T31" fmla="*/ 677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 h="90">
                  <a:moveTo>
                    <a:pt x="15" y="90"/>
                  </a:moveTo>
                  <a:lnTo>
                    <a:pt x="0" y="90"/>
                  </a:lnTo>
                  <a:lnTo>
                    <a:pt x="0" y="5"/>
                  </a:lnTo>
                  <a:lnTo>
                    <a:pt x="13" y="5"/>
                  </a:lnTo>
                  <a:lnTo>
                    <a:pt x="14" y="10"/>
                  </a:lnTo>
                  <a:lnTo>
                    <a:pt x="13" y="18"/>
                  </a:lnTo>
                  <a:lnTo>
                    <a:pt x="14" y="23"/>
                  </a:lnTo>
                  <a:lnTo>
                    <a:pt x="17" y="10"/>
                  </a:lnTo>
                  <a:lnTo>
                    <a:pt x="25" y="0"/>
                  </a:lnTo>
                  <a:lnTo>
                    <a:pt x="40" y="4"/>
                  </a:lnTo>
                  <a:lnTo>
                    <a:pt x="40" y="17"/>
                  </a:lnTo>
                  <a:lnTo>
                    <a:pt x="24" y="19"/>
                  </a:lnTo>
                  <a:lnTo>
                    <a:pt x="17" y="30"/>
                  </a:lnTo>
                  <a:lnTo>
                    <a:pt x="14" y="49"/>
                  </a:lnTo>
                  <a:lnTo>
                    <a:pt x="15" y="70"/>
                  </a:lnTo>
                  <a:lnTo>
                    <a:pt x="15"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7" name="Freeform 672">
              <a:extLst>
                <a:ext uri="{FF2B5EF4-FFF2-40B4-BE49-F238E27FC236}">
                  <a16:creationId xmlns:a16="http://schemas.microsoft.com/office/drawing/2014/main" id="{0C728C8E-D918-4DF2-8A69-D71196DD3E6A}"/>
                </a:ext>
              </a:extLst>
            </p:cNvPr>
            <p:cNvSpPr>
              <a:spLocks/>
            </p:cNvSpPr>
            <p:nvPr/>
          </p:nvSpPr>
          <p:spPr bwMode="auto">
            <a:xfrm>
              <a:off x="1895" y="6669"/>
              <a:ext cx="41" cy="105"/>
            </a:xfrm>
            <a:custGeom>
              <a:avLst/>
              <a:gdLst>
                <a:gd name="T0" fmla="*/ 11 w 41"/>
                <a:gd name="T1" fmla="*/ 6688 h 105"/>
                <a:gd name="T2" fmla="*/ 15 w 41"/>
                <a:gd name="T3" fmla="*/ 6669 h 105"/>
                <a:gd name="T4" fmla="*/ 24 w 41"/>
                <a:gd name="T5" fmla="*/ 6669 h 105"/>
                <a:gd name="T6" fmla="*/ 24 w 41"/>
                <a:gd name="T7" fmla="*/ 6688 h 105"/>
                <a:gd name="T8" fmla="*/ 40 w 41"/>
                <a:gd name="T9" fmla="*/ 6688 h 105"/>
                <a:gd name="T10" fmla="*/ 40 w 41"/>
                <a:gd name="T11" fmla="*/ 6698 h 105"/>
                <a:gd name="T12" fmla="*/ 24 w 41"/>
                <a:gd name="T13" fmla="*/ 6698 h 105"/>
                <a:gd name="T14" fmla="*/ 24 w 41"/>
                <a:gd name="T15" fmla="*/ 6752 h 105"/>
                <a:gd name="T16" fmla="*/ 23 w 41"/>
                <a:gd name="T17" fmla="*/ 6763 h 105"/>
                <a:gd name="T18" fmla="*/ 32 w 41"/>
                <a:gd name="T19" fmla="*/ 6765 h 105"/>
                <a:gd name="T20" fmla="*/ 41 w 41"/>
                <a:gd name="T21" fmla="*/ 6762 h 105"/>
                <a:gd name="T22" fmla="*/ 41 w 41"/>
                <a:gd name="T23" fmla="*/ 6773 h 105"/>
                <a:gd name="T24" fmla="*/ 20 w 41"/>
                <a:gd name="T25" fmla="*/ 6774 h 105"/>
                <a:gd name="T26" fmla="*/ 10 w 41"/>
                <a:gd name="T27" fmla="*/ 6757 h 105"/>
                <a:gd name="T28" fmla="*/ 10 w 41"/>
                <a:gd name="T29" fmla="*/ 6755 h 105"/>
                <a:gd name="T30" fmla="*/ 10 w 41"/>
                <a:gd name="T31" fmla="*/ 6698 h 105"/>
                <a:gd name="T32" fmla="*/ 0 w 41"/>
                <a:gd name="T33" fmla="*/ 6698 h 105"/>
                <a:gd name="T34" fmla="*/ 0 w 41"/>
                <a:gd name="T35" fmla="*/ 6688 h 105"/>
                <a:gd name="T36" fmla="*/ 11 w 41"/>
                <a:gd name="T37" fmla="*/ 668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19"/>
                  </a:moveTo>
                  <a:lnTo>
                    <a:pt x="15" y="0"/>
                  </a:lnTo>
                  <a:lnTo>
                    <a:pt x="24" y="0"/>
                  </a:lnTo>
                  <a:lnTo>
                    <a:pt x="24" y="19"/>
                  </a:lnTo>
                  <a:lnTo>
                    <a:pt x="40" y="19"/>
                  </a:lnTo>
                  <a:lnTo>
                    <a:pt x="40" y="29"/>
                  </a:lnTo>
                  <a:lnTo>
                    <a:pt x="24" y="29"/>
                  </a:lnTo>
                  <a:lnTo>
                    <a:pt x="24" y="83"/>
                  </a:lnTo>
                  <a:lnTo>
                    <a:pt x="23" y="94"/>
                  </a:lnTo>
                  <a:lnTo>
                    <a:pt x="32" y="96"/>
                  </a:lnTo>
                  <a:lnTo>
                    <a:pt x="41" y="93"/>
                  </a:lnTo>
                  <a:lnTo>
                    <a:pt x="41" y="104"/>
                  </a:lnTo>
                  <a:lnTo>
                    <a:pt x="20" y="105"/>
                  </a:lnTo>
                  <a:lnTo>
                    <a:pt x="10" y="88"/>
                  </a:lnTo>
                  <a:lnTo>
                    <a:pt x="10" y="86"/>
                  </a:lnTo>
                  <a:lnTo>
                    <a:pt x="10" y="29"/>
                  </a:lnTo>
                  <a:lnTo>
                    <a:pt x="0" y="29"/>
                  </a:lnTo>
                  <a:lnTo>
                    <a:pt x="0" y="19"/>
                  </a:lnTo>
                  <a:lnTo>
                    <a:pt x="11"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673">
              <a:extLst>
                <a:ext uri="{FF2B5EF4-FFF2-40B4-BE49-F238E27FC236}">
                  <a16:creationId xmlns:a16="http://schemas.microsoft.com/office/drawing/2014/main" id="{07337337-3EB4-4381-88C5-A0B59F6AEA50}"/>
                </a:ext>
              </a:extLst>
            </p:cNvPr>
            <p:cNvSpPr>
              <a:spLocks/>
            </p:cNvSpPr>
            <p:nvPr/>
          </p:nvSpPr>
          <p:spPr bwMode="auto">
            <a:xfrm>
              <a:off x="1944" y="6686"/>
              <a:ext cx="76" cy="89"/>
            </a:xfrm>
            <a:custGeom>
              <a:avLst/>
              <a:gdLst>
                <a:gd name="T0" fmla="*/ 16 w 76"/>
                <a:gd name="T1" fmla="*/ 6752 h 89"/>
                <a:gd name="T2" fmla="*/ 22 w 76"/>
                <a:gd name="T3" fmla="*/ 6764 h 89"/>
                <a:gd name="T4" fmla="*/ 39 w 76"/>
                <a:gd name="T5" fmla="*/ 6764 h 89"/>
                <a:gd name="T6" fmla="*/ 51 w 76"/>
                <a:gd name="T7" fmla="*/ 6765 h 89"/>
                <a:gd name="T8" fmla="*/ 59 w 76"/>
                <a:gd name="T9" fmla="*/ 6759 h 89"/>
                <a:gd name="T10" fmla="*/ 61 w 76"/>
                <a:gd name="T11" fmla="*/ 6751 h 89"/>
                <a:gd name="T12" fmla="*/ 74 w 76"/>
                <a:gd name="T13" fmla="*/ 6755 h 89"/>
                <a:gd name="T14" fmla="*/ 62 w 76"/>
                <a:gd name="T15" fmla="*/ 6770 h 89"/>
                <a:gd name="T16" fmla="*/ 40 w 76"/>
                <a:gd name="T17" fmla="*/ 6775 h 89"/>
                <a:gd name="T18" fmla="*/ 18 w 76"/>
                <a:gd name="T19" fmla="*/ 6770 h 89"/>
                <a:gd name="T20" fmla="*/ 4 w 76"/>
                <a:gd name="T21" fmla="*/ 6755 h 89"/>
                <a:gd name="T22" fmla="*/ 0 w 76"/>
                <a:gd name="T23" fmla="*/ 6731 h 89"/>
                <a:gd name="T24" fmla="*/ 0 w 76"/>
                <a:gd name="T25" fmla="*/ 6730 h 89"/>
                <a:gd name="T26" fmla="*/ 5 w 76"/>
                <a:gd name="T27" fmla="*/ 6706 h 89"/>
                <a:gd name="T28" fmla="*/ 18 w 76"/>
                <a:gd name="T29" fmla="*/ 6691 h 89"/>
                <a:gd name="T30" fmla="*/ 39 w 76"/>
                <a:gd name="T31" fmla="*/ 6686 h 89"/>
                <a:gd name="T32" fmla="*/ 43 w 76"/>
                <a:gd name="T33" fmla="*/ 6698 h 89"/>
                <a:gd name="T34" fmla="*/ 27 w 76"/>
                <a:gd name="T35" fmla="*/ 6700 h 89"/>
                <a:gd name="T36" fmla="*/ 18 w 76"/>
                <a:gd name="T37" fmla="*/ 6710 h 89"/>
                <a:gd name="T38" fmla="*/ 17 w 76"/>
                <a:gd name="T39" fmla="*/ 6713 h 89"/>
                <a:gd name="T40" fmla="*/ 16 w 76"/>
                <a:gd name="T41" fmla="*/ 6718 h 89"/>
                <a:gd name="T42" fmla="*/ 16 w 76"/>
                <a:gd name="T43" fmla="*/ 6723 h 89"/>
                <a:gd name="T44" fmla="*/ 62 w 76"/>
                <a:gd name="T45" fmla="*/ 6723 h 89"/>
                <a:gd name="T46" fmla="*/ 73 w 76"/>
                <a:gd name="T47" fmla="*/ 6707 h 89"/>
                <a:gd name="T48" fmla="*/ 76 w 76"/>
                <a:gd name="T49" fmla="*/ 6731 h 89"/>
                <a:gd name="T50" fmla="*/ 76 w 76"/>
                <a:gd name="T51" fmla="*/ 6734 h 89"/>
                <a:gd name="T52" fmla="*/ 16 w 76"/>
                <a:gd name="T53" fmla="*/ 6734 h 89"/>
                <a:gd name="T54" fmla="*/ 16 w 76"/>
                <a:gd name="T55" fmla="*/ 6752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8"/>
                  </a:lnTo>
                  <a:lnTo>
                    <a:pt x="51" y="79"/>
                  </a:lnTo>
                  <a:lnTo>
                    <a:pt x="59" y="73"/>
                  </a:lnTo>
                  <a:lnTo>
                    <a:pt x="61" y="65"/>
                  </a:lnTo>
                  <a:lnTo>
                    <a:pt x="74" y="69"/>
                  </a:lnTo>
                  <a:lnTo>
                    <a:pt x="62" y="84"/>
                  </a:lnTo>
                  <a:lnTo>
                    <a:pt x="40" y="89"/>
                  </a:lnTo>
                  <a:lnTo>
                    <a:pt x="18" y="84"/>
                  </a:lnTo>
                  <a:lnTo>
                    <a:pt x="4" y="69"/>
                  </a:lnTo>
                  <a:lnTo>
                    <a:pt x="0" y="45"/>
                  </a:lnTo>
                  <a:lnTo>
                    <a:pt x="0" y="44"/>
                  </a:lnTo>
                  <a:lnTo>
                    <a:pt x="5" y="20"/>
                  </a:lnTo>
                  <a:lnTo>
                    <a:pt x="18" y="5"/>
                  </a:lnTo>
                  <a:lnTo>
                    <a:pt x="39" y="0"/>
                  </a:lnTo>
                  <a:lnTo>
                    <a:pt x="43" y="12"/>
                  </a:lnTo>
                  <a:lnTo>
                    <a:pt x="27" y="14"/>
                  </a:lnTo>
                  <a:lnTo>
                    <a:pt x="18" y="24"/>
                  </a:lnTo>
                  <a:lnTo>
                    <a:pt x="17" y="27"/>
                  </a:lnTo>
                  <a:lnTo>
                    <a:pt x="16" y="32"/>
                  </a:lnTo>
                  <a:lnTo>
                    <a:pt x="16" y="37"/>
                  </a:lnTo>
                  <a:lnTo>
                    <a:pt x="62" y="37"/>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Freeform 674">
              <a:extLst>
                <a:ext uri="{FF2B5EF4-FFF2-40B4-BE49-F238E27FC236}">
                  <a16:creationId xmlns:a16="http://schemas.microsoft.com/office/drawing/2014/main" id="{810EF6B1-A576-482E-A735-E78E0F463685}"/>
                </a:ext>
              </a:extLst>
            </p:cNvPr>
            <p:cNvSpPr>
              <a:spLocks/>
            </p:cNvSpPr>
            <p:nvPr/>
          </p:nvSpPr>
          <p:spPr bwMode="auto">
            <a:xfrm>
              <a:off x="1983" y="6686"/>
              <a:ext cx="34" cy="36"/>
            </a:xfrm>
            <a:custGeom>
              <a:avLst/>
              <a:gdLst>
                <a:gd name="T0" fmla="*/ 22 w 34"/>
                <a:gd name="T1" fmla="*/ 6692 h 36"/>
                <a:gd name="T2" fmla="*/ 34 w 34"/>
                <a:gd name="T3" fmla="*/ 6707 h 36"/>
                <a:gd name="T4" fmla="*/ 23 w 34"/>
                <a:gd name="T5" fmla="*/ 6723 h 36"/>
                <a:gd name="T6" fmla="*/ 18 w 34"/>
                <a:gd name="T7" fmla="*/ 6705 h 36"/>
                <a:gd name="T8" fmla="*/ 4 w 34"/>
                <a:gd name="T9" fmla="*/ 6698 h 36"/>
                <a:gd name="T10" fmla="*/ 0 w 34"/>
                <a:gd name="T11" fmla="*/ 6686 h 36"/>
                <a:gd name="T12" fmla="*/ 22 w 34"/>
                <a:gd name="T13" fmla="*/ 6692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675">
              <a:extLst>
                <a:ext uri="{FF2B5EF4-FFF2-40B4-BE49-F238E27FC236}">
                  <a16:creationId xmlns:a16="http://schemas.microsoft.com/office/drawing/2014/main" id="{0DB88FE8-9695-4AD9-A69A-EB140E256EC0}"/>
                </a:ext>
              </a:extLst>
            </p:cNvPr>
            <p:cNvSpPr>
              <a:spLocks/>
            </p:cNvSpPr>
            <p:nvPr/>
          </p:nvSpPr>
          <p:spPr bwMode="auto">
            <a:xfrm>
              <a:off x="2034" y="6686"/>
              <a:ext cx="54" cy="82"/>
            </a:xfrm>
            <a:custGeom>
              <a:avLst/>
              <a:gdLst>
                <a:gd name="T0" fmla="*/ 54 w 54"/>
                <a:gd name="T1" fmla="*/ 6706 h 82"/>
                <a:gd name="T2" fmla="*/ 37 w 54"/>
                <a:gd name="T3" fmla="*/ 6697 h 82"/>
                <a:gd name="T4" fmla="*/ 36 w 54"/>
                <a:gd name="T5" fmla="*/ 6697 h 82"/>
                <a:gd name="T6" fmla="*/ 18 w 54"/>
                <a:gd name="T7" fmla="*/ 6697 h 82"/>
                <a:gd name="T8" fmla="*/ 15 w 54"/>
                <a:gd name="T9" fmla="*/ 6712 h 82"/>
                <a:gd name="T10" fmla="*/ 12 w 54"/>
                <a:gd name="T11" fmla="*/ 6769 h 82"/>
                <a:gd name="T12" fmla="*/ 2 w 54"/>
                <a:gd name="T13" fmla="*/ 6750 h 82"/>
                <a:gd name="T14" fmla="*/ 0 w 54"/>
                <a:gd name="T15" fmla="*/ 6731 h 82"/>
                <a:gd name="T16" fmla="*/ 4 w 54"/>
                <a:gd name="T17" fmla="*/ 6705 h 82"/>
                <a:gd name="T18" fmla="*/ 17 w 54"/>
                <a:gd name="T19" fmla="*/ 6690 h 82"/>
                <a:gd name="T20" fmla="*/ 32 w 54"/>
                <a:gd name="T21" fmla="*/ 6686 h 82"/>
                <a:gd name="T22" fmla="*/ 46 w 54"/>
                <a:gd name="T23" fmla="*/ 6686 h 82"/>
                <a:gd name="T24" fmla="*/ 54 w 54"/>
                <a:gd name="T25" fmla="*/ 6706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82">
                  <a:moveTo>
                    <a:pt x="54" y="20"/>
                  </a:moveTo>
                  <a:lnTo>
                    <a:pt x="37" y="11"/>
                  </a:lnTo>
                  <a:lnTo>
                    <a:pt x="36" y="11"/>
                  </a:lnTo>
                  <a:lnTo>
                    <a:pt x="18" y="11"/>
                  </a:lnTo>
                  <a:lnTo>
                    <a:pt x="15" y="26"/>
                  </a:lnTo>
                  <a:lnTo>
                    <a:pt x="12" y="83"/>
                  </a:lnTo>
                  <a:lnTo>
                    <a:pt x="2" y="64"/>
                  </a:lnTo>
                  <a:lnTo>
                    <a:pt x="0" y="45"/>
                  </a:lnTo>
                  <a:lnTo>
                    <a:pt x="4" y="19"/>
                  </a:lnTo>
                  <a:lnTo>
                    <a:pt x="17" y="4"/>
                  </a:lnTo>
                  <a:lnTo>
                    <a:pt x="32" y="0"/>
                  </a:lnTo>
                  <a:lnTo>
                    <a:pt x="46" y="0"/>
                  </a:lnTo>
                  <a:lnTo>
                    <a:pt x="54"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Freeform 676">
              <a:extLst>
                <a:ext uri="{FF2B5EF4-FFF2-40B4-BE49-F238E27FC236}">
                  <a16:creationId xmlns:a16="http://schemas.microsoft.com/office/drawing/2014/main" id="{709B1084-4DF7-492F-8CC4-3FF2BD13B542}"/>
                </a:ext>
              </a:extLst>
            </p:cNvPr>
            <p:cNvSpPr>
              <a:spLocks/>
            </p:cNvSpPr>
            <p:nvPr/>
          </p:nvSpPr>
          <p:spPr bwMode="auto">
            <a:xfrm>
              <a:off x="2046" y="6656"/>
              <a:ext cx="61" cy="119"/>
            </a:xfrm>
            <a:custGeom>
              <a:avLst/>
              <a:gdLst>
                <a:gd name="T0" fmla="*/ 48 w 61"/>
                <a:gd name="T1" fmla="*/ 6773 h 119"/>
                <a:gd name="T2" fmla="*/ 47 w 61"/>
                <a:gd name="T3" fmla="*/ 6769 h 119"/>
                <a:gd name="T4" fmla="*/ 48 w 61"/>
                <a:gd name="T5" fmla="*/ 6763 h 119"/>
                <a:gd name="T6" fmla="*/ 46 w 61"/>
                <a:gd name="T7" fmla="*/ 6760 h 119"/>
                <a:gd name="T8" fmla="*/ 42 w 61"/>
                <a:gd name="T9" fmla="*/ 6770 h 119"/>
                <a:gd name="T10" fmla="*/ 34 w 61"/>
                <a:gd name="T11" fmla="*/ 6775 h 119"/>
                <a:gd name="T12" fmla="*/ 20 w 61"/>
                <a:gd name="T13" fmla="*/ 6775 h 119"/>
                <a:gd name="T14" fmla="*/ 0 w 61"/>
                <a:gd name="T15" fmla="*/ 6769 h 119"/>
                <a:gd name="T16" fmla="*/ 3 w 61"/>
                <a:gd name="T17" fmla="*/ 6712 h 119"/>
                <a:gd name="T18" fmla="*/ 3 w 61"/>
                <a:gd name="T19" fmla="*/ 6749 h 119"/>
                <a:gd name="T20" fmla="*/ 6 w 61"/>
                <a:gd name="T21" fmla="*/ 6764 h 119"/>
                <a:gd name="T22" fmla="*/ 23 w 61"/>
                <a:gd name="T23" fmla="*/ 6764 h 119"/>
                <a:gd name="T24" fmla="*/ 42 w 61"/>
                <a:gd name="T25" fmla="*/ 6755 h 119"/>
                <a:gd name="T26" fmla="*/ 46 w 61"/>
                <a:gd name="T27" fmla="*/ 6732 h 119"/>
                <a:gd name="T28" fmla="*/ 46 w 61"/>
                <a:gd name="T29" fmla="*/ 6730 h 119"/>
                <a:gd name="T30" fmla="*/ 42 w 61"/>
                <a:gd name="T31" fmla="*/ 6706 h 119"/>
                <a:gd name="T32" fmla="*/ 34 w 61"/>
                <a:gd name="T33" fmla="*/ 6686 h 119"/>
                <a:gd name="T34" fmla="*/ 41 w 61"/>
                <a:gd name="T35" fmla="*/ 6692 h 119"/>
                <a:gd name="T36" fmla="*/ 47 w 61"/>
                <a:gd name="T37" fmla="*/ 6701 h 119"/>
                <a:gd name="T38" fmla="*/ 46 w 61"/>
                <a:gd name="T39" fmla="*/ 6656 h 119"/>
                <a:gd name="T40" fmla="*/ 61 w 61"/>
                <a:gd name="T41" fmla="*/ 6656 h 119"/>
                <a:gd name="T42" fmla="*/ 61 w 61"/>
                <a:gd name="T43" fmla="*/ 6773 h 119"/>
                <a:gd name="T44" fmla="*/ 48 w 61"/>
                <a:gd name="T45" fmla="*/ 6773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119">
                  <a:moveTo>
                    <a:pt x="48" y="117"/>
                  </a:moveTo>
                  <a:lnTo>
                    <a:pt x="47" y="113"/>
                  </a:lnTo>
                  <a:lnTo>
                    <a:pt x="48" y="107"/>
                  </a:lnTo>
                  <a:lnTo>
                    <a:pt x="46" y="104"/>
                  </a:lnTo>
                  <a:lnTo>
                    <a:pt x="42" y="114"/>
                  </a:lnTo>
                  <a:lnTo>
                    <a:pt x="34" y="119"/>
                  </a:lnTo>
                  <a:lnTo>
                    <a:pt x="20" y="119"/>
                  </a:lnTo>
                  <a:lnTo>
                    <a:pt x="0" y="113"/>
                  </a:lnTo>
                  <a:lnTo>
                    <a:pt x="3" y="56"/>
                  </a:lnTo>
                  <a:lnTo>
                    <a:pt x="3" y="93"/>
                  </a:lnTo>
                  <a:lnTo>
                    <a:pt x="6" y="108"/>
                  </a:lnTo>
                  <a:lnTo>
                    <a:pt x="23" y="108"/>
                  </a:lnTo>
                  <a:lnTo>
                    <a:pt x="42" y="99"/>
                  </a:lnTo>
                  <a:lnTo>
                    <a:pt x="46" y="76"/>
                  </a:lnTo>
                  <a:lnTo>
                    <a:pt x="46" y="74"/>
                  </a:lnTo>
                  <a:lnTo>
                    <a:pt x="42" y="50"/>
                  </a:lnTo>
                  <a:lnTo>
                    <a:pt x="34" y="30"/>
                  </a:lnTo>
                  <a:lnTo>
                    <a:pt x="41" y="36"/>
                  </a:lnTo>
                  <a:lnTo>
                    <a:pt x="47" y="45"/>
                  </a:lnTo>
                  <a:lnTo>
                    <a:pt x="46" y="0"/>
                  </a:lnTo>
                  <a:lnTo>
                    <a:pt x="61" y="0"/>
                  </a:lnTo>
                  <a:lnTo>
                    <a:pt x="61" y="117"/>
                  </a:lnTo>
                  <a:lnTo>
                    <a:pt x="48" y="11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Freeform 677">
              <a:extLst>
                <a:ext uri="{FF2B5EF4-FFF2-40B4-BE49-F238E27FC236}">
                  <a16:creationId xmlns:a16="http://schemas.microsoft.com/office/drawing/2014/main" id="{CABA4161-6A04-4993-B01D-3CD564D88975}"/>
                </a:ext>
              </a:extLst>
            </p:cNvPr>
            <p:cNvSpPr>
              <a:spLocks/>
            </p:cNvSpPr>
            <p:nvPr/>
          </p:nvSpPr>
          <p:spPr bwMode="auto">
            <a:xfrm>
              <a:off x="2124" y="6661"/>
              <a:ext cx="76" cy="83"/>
            </a:xfrm>
            <a:custGeom>
              <a:avLst/>
              <a:gdLst>
                <a:gd name="T0" fmla="*/ 36 w 76"/>
                <a:gd name="T1" fmla="*/ 6725 h 83"/>
                <a:gd name="T2" fmla="*/ 50 w 76"/>
                <a:gd name="T3" fmla="*/ 6714 h 83"/>
                <a:gd name="T4" fmla="*/ 62 w 76"/>
                <a:gd name="T5" fmla="*/ 6701 h 83"/>
                <a:gd name="T6" fmla="*/ 63 w 76"/>
                <a:gd name="T7" fmla="*/ 6692 h 83"/>
                <a:gd name="T8" fmla="*/ 63 w 76"/>
                <a:gd name="T9" fmla="*/ 6679 h 83"/>
                <a:gd name="T10" fmla="*/ 54 w 76"/>
                <a:gd name="T11" fmla="*/ 6674 h 83"/>
                <a:gd name="T12" fmla="*/ 40 w 76"/>
                <a:gd name="T13" fmla="*/ 6673 h 83"/>
                <a:gd name="T14" fmla="*/ 25 w 76"/>
                <a:gd name="T15" fmla="*/ 6673 h 83"/>
                <a:gd name="T16" fmla="*/ 16 w 76"/>
                <a:gd name="T17" fmla="*/ 6681 h 83"/>
                <a:gd name="T18" fmla="*/ 15 w 76"/>
                <a:gd name="T19" fmla="*/ 6694 h 83"/>
                <a:gd name="T20" fmla="*/ 0 w 76"/>
                <a:gd name="T21" fmla="*/ 6693 h 83"/>
                <a:gd name="T22" fmla="*/ 8 w 76"/>
                <a:gd name="T23" fmla="*/ 6673 h 83"/>
                <a:gd name="T24" fmla="*/ 26 w 76"/>
                <a:gd name="T25" fmla="*/ 6662 h 83"/>
                <a:gd name="T26" fmla="*/ 40 w 76"/>
                <a:gd name="T27" fmla="*/ 6661 h 83"/>
                <a:gd name="T28" fmla="*/ 59 w 76"/>
                <a:gd name="T29" fmla="*/ 6665 h 83"/>
                <a:gd name="T30" fmla="*/ 72 w 76"/>
                <a:gd name="T31" fmla="*/ 6677 h 83"/>
                <a:gd name="T32" fmla="*/ 77 w 76"/>
                <a:gd name="T33" fmla="*/ 6693 h 83"/>
                <a:gd name="T34" fmla="*/ 73 w 76"/>
                <a:gd name="T35" fmla="*/ 6708 h 83"/>
                <a:gd name="T36" fmla="*/ 60 w 76"/>
                <a:gd name="T37" fmla="*/ 6720 h 83"/>
                <a:gd name="T38" fmla="*/ 52 w 76"/>
                <a:gd name="T39" fmla="*/ 6725 h 83"/>
                <a:gd name="T40" fmla="*/ 43 w 76"/>
                <a:gd name="T41" fmla="*/ 6731 h 83"/>
                <a:gd name="T42" fmla="*/ 43 w 76"/>
                <a:gd name="T43" fmla="*/ 6744 h 83"/>
                <a:gd name="T44" fmla="*/ 29 w 76"/>
                <a:gd name="T45" fmla="*/ 6744 h 83"/>
                <a:gd name="T46" fmla="*/ 36 w 76"/>
                <a:gd name="T47" fmla="*/ 6725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83">
                  <a:moveTo>
                    <a:pt x="36" y="64"/>
                  </a:moveTo>
                  <a:lnTo>
                    <a:pt x="50" y="53"/>
                  </a:lnTo>
                  <a:lnTo>
                    <a:pt x="62" y="40"/>
                  </a:lnTo>
                  <a:lnTo>
                    <a:pt x="63" y="31"/>
                  </a:lnTo>
                  <a:lnTo>
                    <a:pt x="63" y="18"/>
                  </a:lnTo>
                  <a:lnTo>
                    <a:pt x="54" y="13"/>
                  </a:lnTo>
                  <a:lnTo>
                    <a:pt x="40" y="12"/>
                  </a:lnTo>
                  <a:lnTo>
                    <a:pt x="25" y="12"/>
                  </a:lnTo>
                  <a:lnTo>
                    <a:pt x="16" y="20"/>
                  </a:lnTo>
                  <a:lnTo>
                    <a:pt x="15" y="33"/>
                  </a:lnTo>
                  <a:lnTo>
                    <a:pt x="0" y="32"/>
                  </a:lnTo>
                  <a:lnTo>
                    <a:pt x="8" y="12"/>
                  </a:lnTo>
                  <a:lnTo>
                    <a:pt x="26" y="1"/>
                  </a:lnTo>
                  <a:lnTo>
                    <a:pt x="40" y="0"/>
                  </a:lnTo>
                  <a:lnTo>
                    <a:pt x="59" y="4"/>
                  </a:lnTo>
                  <a:lnTo>
                    <a:pt x="72" y="16"/>
                  </a:lnTo>
                  <a:lnTo>
                    <a:pt x="77" y="32"/>
                  </a:lnTo>
                  <a:lnTo>
                    <a:pt x="73" y="47"/>
                  </a:lnTo>
                  <a:lnTo>
                    <a:pt x="60" y="59"/>
                  </a:lnTo>
                  <a:lnTo>
                    <a:pt x="52" y="64"/>
                  </a:lnTo>
                  <a:lnTo>
                    <a:pt x="43" y="70"/>
                  </a:lnTo>
                  <a:lnTo>
                    <a:pt x="43" y="83"/>
                  </a:lnTo>
                  <a:lnTo>
                    <a:pt x="29" y="83"/>
                  </a:lnTo>
                  <a:lnTo>
                    <a:pt x="36" y="6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678">
              <a:extLst>
                <a:ext uri="{FF2B5EF4-FFF2-40B4-BE49-F238E27FC236}">
                  <a16:creationId xmlns:a16="http://schemas.microsoft.com/office/drawing/2014/main" id="{D3F75866-AB41-4DC2-907B-8A6F2761ACA4}"/>
                </a:ext>
              </a:extLst>
            </p:cNvPr>
            <p:cNvSpPr>
              <a:spLocks/>
            </p:cNvSpPr>
            <p:nvPr/>
          </p:nvSpPr>
          <p:spPr bwMode="auto">
            <a:xfrm>
              <a:off x="2152" y="6766"/>
              <a:ext cx="15" cy="0"/>
            </a:xfrm>
            <a:custGeom>
              <a:avLst/>
              <a:gdLst>
                <a:gd name="T0" fmla="*/ 0 w 15"/>
                <a:gd name="T1" fmla="*/ 15 w 15"/>
                <a:gd name="T2" fmla="*/ 0 60000 65536"/>
                <a:gd name="T3" fmla="*/ 0 60000 65536"/>
              </a:gdLst>
              <a:ahLst/>
              <a:cxnLst>
                <a:cxn ang="T2">
                  <a:pos x="T0" y="0"/>
                </a:cxn>
                <a:cxn ang="T3">
                  <a:pos x="T1" y="0"/>
                </a:cxn>
              </a:cxnLst>
              <a:rect l="0" t="0" r="r" b="b"/>
              <a:pathLst>
                <a:path w="15">
                  <a:moveTo>
                    <a:pt x="0" y="0"/>
                  </a:moveTo>
                  <a:lnTo>
                    <a:pt x="15" y="0"/>
                  </a:lnTo>
                </a:path>
              </a:pathLst>
            </a:custGeom>
            <a:noFill/>
            <a:ln w="11271">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54" name="Freeform 679">
              <a:extLst>
                <a:ext uri="{FF2B5EF4-FFF2-40B4-BE49-F238E27FC236}">
                  <a16:creationId xmlns:a16="http://schemas.microsoft.com/office/drawing/2014/main" id="{F7A49E1B-02D6-467B-AF13-43D8B05AB7B7}"/>
                </a:ext>
              </a:extLst>
            </p:cNvPr>
            <p:cNvSpPr>
              <a:spLocks/>
            </p:cNvSpPr>
            <p:nvPr/>
          </p:nvSpPr>
          <p:spPr bwMode="auto">
            <a:xfrm>
              <a:off x="7242" y="6127"/>
              <a:ext cx="1371" cy="1030"/>
            </a:xfrm>
            <a:custGeom>
              <a:avLst/>
              <a:gdLst>
                <a:gd name="T0" fmla="*/ 629 w 1371"/>
                <a:gd name="T1" fmla="*/ 6145 h 1030"/>
                <a:gd name="T2" fmla="*/ 645 w 1371"/>
                <a:gd name="T3" fmla="*/ 6135 h 1030"/>
                <a:gd name="T4" fmla="*/ 664 w 1371"/>
                <a:gd name="T5" fmla="*/ 6129 h 1030"/>
                <a:gd name="T6" fmla="*/ 684 w 1371"/>
                <a:gd name="T7" fmla="*/ 6127 h 1030"/>
                <a:gd name="T8" fmla="*/ 704 w 1371"/>
                <a:gd name="T9" fmla="*/ 6128 h 1030"/>
                <a:gd name="T10" fmla="*/ 1349 w 1371"/>
                <a:gd name="T11" fmla="*/ 6599 h 1030"/>
                <a:gd name="T12" fmla="*/ 1372 w 1371"/>
                <a:gd name="T13" fmla="*/ 6648 h 1030"/>
                <a:gd name="T14" fmla="*/ 1366 w 1371"/>
                <a:gd name="T15" fmla="*/ 6665 h 1030"/>
                <a:gd name="T16" fmla="*/ 744 w 1371"/>
                <a:gd name="T17" fmla="*/ 7139 h 1030"/>
                <a:gd name="T18" fmla="*/ 689 w 1371"/>
                <a:gd name="T19" fmla="*/ 7157 h 1030"/>
                <a:gd name="T20" fmla="*/ 669 w 1371"/>
                <a:gd name="T21" fmla="*/ 7156 h 1030"/>
                <a:gd name="T22" fmla="*/ 24 w 1371"/>
                <a:gd name="T23" fmla="*/ 6685 h 1030"/>
                <a:gd name="T24" fmla="*/ 0 w 1371"/>
                <a:gd name="T25" fmla="*/ 6636 h 1030"/>
                <a:gd name="T26" fmla="*/ 6 w 1371"/>
                <a:gd name="T27" fmla="*/ 6619 h 1030"/>
                <a:gd name="T28" fmla="*/ 18 w 1371"/>
                <a:gd name="T29" fmla="*/ 6604 h 1030"/>
                <a:gd name="T30" fmla="*/ 24 w 1371"/>
                <a:gd name="T31" fmla="*/ 6599 h 1030"/>
                <a:gd name="T32" fmla="*/ 629 w 1371"/>
                <a:gd name="T33" fmla="*/ 6145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1" h="1030">
                  <a:moveTo>
                    <a:pt x="629" y="18"/>
                  </a:moveTo>
                  <a:lnTo>
                    <a:pt x="645" y="8"/>
                  </a:lnTo>
                  <a:lnTo>
                    <a:pt x="664" y="2"/>
                  </a:lnTo>
                  <a:lnTo>
                    <a:pt x="684" y="0"/>
                  </a:lnTo>
                  <a:lnTo>
                    <a:pt x="704" y="1"/>
                  </a:lnTo>
                  <a:lnTo>
                    <a:pt x="1349" y="472"/>
                  </a:lnTo>
                  <a:lnTo>
                    <a:pt x="1372" y="521"/>
                  </a:lnTo>
                  <a:lnTo>
                    <a:pt x="1366" y="538"/>
                  </a:lnTo>
                  <a:lnTo>
                    <a:pt x="744" y="1012"/>
                  </a:lnTo>
                  <a:lnTo>
                    <a:pt x="689" y="1030"/>
                  </a:lnTo>
                  <a:lnTo>
                    <a:pt x="669" y="1029"/>
                  </a:lnTo>
                  <a:lnTo>
                    <a:pt x="24" y="558"/>
                  </a:lnTo>
                  <a:lnTo>
                    <a:pt x="0" y="509"/>
                  </a:lnTo>
                  <a:lnTo>
                    <a:pt x="6" y="492"/>
                  </a:lnTo>
                  <a:lnTo>
                    <a:pt x="18" y="477"/>
                  </a:lnTo>
                  <a:lnTo>
                    <a:pt x="24" y="472"/>
                  </a:lnTo>
                  <a:lnTo>
                    <a:pt x="6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Freeform 680">
              <a:extLst>
                <a:ext uri="{FF2B5EF4-FFF2-40B4-BE49-F238E27FC236}">
                  <a16:creationId xmlns:a16="http://schemas.microsoft.com/office/drawing/2014/main" id="{372BA5CB-7DF9-4C4E-9109-0CC904E407FE}"/>
                </a:ext>
              </a:extLst>
            </p:cNvPr>
            <p:cNvSpPr>
              <a:spLocks/>
            </p:cNvSpPr>
            <p:nvPr/>
          </p:nvSpPr>
          <p:spPr bwMode="auto">
            <a:xfrm>
              <a:off x="7242" y="6127"/>
              <a:ext cx="1371" cy="1030"/>
            </a:xfrm>
            <a:custGeom>
              <a:avLst/>
              <a:gdLst>
                <a:gd name="T0" fmla="*/ 629 w 1371"/>
                <a:gd name="T1" fmla="*/ 6145 h 1030"/>
                <a:gd name="T2" fmla="*/ 645 w 1371"/>
                <a:gd name="T3" fmla="*/ 6135 h 1030"/>
                <a:gd name="T4" fmla="*/ 664 w 1371"/>
                <a:gd name="T5" fmla="*/ 6129 h 1030"/>
                <a:gd name="T6" fmla="*/ 684 w 1371"/>
                <a:gd name="T7" fmla="*/ 6127 h 1030"/>
                <a:gd name="T8" fmla="*/ 704 w 1371"/>
                <a:gd name="T9" fmla="*/ 6128 h 1030"/>
                <a:gd name="T10" fmla="*/ 1349 w 1371"/>
                <a:gd name="T11" fmla="*/ 6599 h 1030"/>
                <a:gd name="T12" fmla="*/ 1372 w 1371"/>
                <a:gd name="T13" fmla="*/ 6648 h 1030"/>
                <a:gd name="T14" fmla="*/ 1366 w 1371"/>
                <a:gd name="T15" fmla="*/ 6665 h 1030"/>
                <a:gd name="T16" fmla="*/ 744 w 1371"/>
                <a:gd name="T17" fmla="*/ 7139 h 1030"/>
                <a:gd name="T18" fmla="*/ 689 w 1371"/>
                <a:gd name="T19" fmla="*/ 7157 h 1030"/>
                <a:gd name="T20" fmla="*/ 669 w 1371"/>
                <a:gd name="T21" fmla="*/ 7156 h 1030"/>
                <a:gd name="T22" fmla="*/ 24 w 1371"/>
                <a:gd name="T23" fmla="*/ 6685 h 1030"/>
                <a:gd name="T24" fmla="*/ 0 w 1371"/>
                <a:gd name="T25" fmla="*/ 6636 h 1030"/>
                <a:gd name="T26" fmla="*/ 6 w 1371"/>
                <a:gd name="T27" fmla="*/ 6619 h 1030"/>
                <a:gd name="T28" fmla="*/ 18 w 1371"/>
                <a:gd name="T29" fmla="*/ 6604 h 1030"/>
                <a:gd name="T30" fmla="*/ 24 w 1371"/>
                <a:gd name="T31" fmla="*/ 6599 h 1030"/>
                <a:gd name="T32" fmla="*/ 629 w 1371"/>
                <a:gd name="T33" fmla="*/ 6145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1" h="1030">
                  <a:moveTo>
                    <a:pt x="629" y="18"/>
                  </a:moveTo>
                  <a:lnTo>
                    <a:pt x="645" y="8"/>
                  </a:lnTo>
                  <a:lnTo>
                    <a:pt x="664" y="2"/>
                  </a:lnTo>
                  <a:lnTo>
                    <a:pt x="684" y="0"/>
                  </a:lnTo>
                  <a:lnTo>
                    <a:pt x="704" y="1"/>
                  </a:lnTo>
                  <a:lnTo>
                    <a:pt x="1349" y="472"/>
                  </a:lnTo>
                  <a:lnTo>
                    <a:pt x="1372" y="521"/>
                  </a:lnTo>
                  <a:lnTo>
                    <a:pt x="1366" y="538"/>
                  </a:lnTo>
                  <a:lnTo>
                    <a:pt x="744" y="1012"/>
                  </a:lnTo>
                  <a:lnTo>
                    <a:pt x="689" y="1030"/>
                  </a:lnTo>
                  <a:lnTo>
                    <a:pt x="669" y="1029"/>
                  </a:lnTo>
                  <a:lnTo>
                    <a:pt x="24" y="558"/>
                  </a:lnTo>
                  <a:lnTo>
                    <a:pt x="0" y="509"/>
                  </a:lnTo>
                  <a:lnTo>
                    <a:pt x="6" y="492"/>
                  </a:lnTo>
                  <a:lnTo>
                    <a:pt x="18" y="477"/>
                  </a:lnTo>
                  <a:lnTo>
                    <a:pt x="24" y="472"/>
                  </a:lnTo>
                  <a:lnTo>
                    <a:pt x="629" y="18"/>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56" name="Freeform 681">
              <a:extLst>
                <a:ext uri="{FF2B5EF4-FFF2-40B4-BE49-F238E27FC236}">
                  <a16:creationId xmlns:a16="http://schemas.microsoft.com/office/drawing/2014/main" id="{B3CBA412-749B-4AC5-B891-A6703B1EF3F2}"/>
                </a:ext>
              </a:extLst>
            </p:cNvPr>
            <p:cNvSpPr>
              <a:spLocks/>
            </p:cNvSpPr>
            <p:nvPr/>
          </p:nvSpPr>
          <p:spPr bwMode="auto">
            <a:xfrm>
              <a:off x="7681" y="6648"/>
              <a:ext cx="81" cy="31"/>
            </a:xfrm>
            <a:custGeom>
              <a:avLst/>
              <a:gdLst>
                <a:gd name="T0" fmla="*/ 15 w 81"/>
                <a:gd name="T1" fmla="*/ 6667 h 31"/>
                <a:gd name="T2" fmla="*/ 41 w 81"/>
                <a:gd name="T3" fmla="*/ 6667 h 31"/>
                <a:gd name="T4" fmla="*/ 61 w 81"/>
                <a:gd name="T5" fmla="*/ 6661 h 31"/>
                <a:gd name="T6" fmla="*/ 75 w 81"/>
                <a:gd name="T7" fmla="*/ 6648 h 31"/>
                <a:gd name="T8" fmla="*/ 81 w 81"/>
                <a:gd name="T9" fmla="*/ 6664 h 31"/>
                <a:gd name="T10" fmla="*/ 63 w 81"/>
                <a:gd name="T11" fmla="*/ 6675 h 31"/>
                <a:gd name="T12" fmla="*/ 41 w 81"/>
                <a:gd name="T13" fmla="*/ 6679 h 31"/>
                <a:gd name="T14" fmla="*/ 0 w 81"/>
                <a:gd name="T15" fmla="*/ 6679 h 31"/>
                <a:gd name="T16" fmla="*/ 15 w 81"/>
                <a:gd name="T17" fmla="*/ 666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31">
                  <a:moveTo>
                    <a:pt x="15" y="19"/>
                  </a:moveTo>
                  <a:lnTo>
                    <a:pt x="41" y="19"/>
                  </a:lnTo>
                  <a:lnTo>
                    <a:pt x="61" y="13"/>
                  </a:lnTo>
                  <a:lnTo>
                    <a:pt x="75" y="0"/>
                  </a:lnTo>
                  <a:lnTo>
                    <a:pt x="81" y="16"/>
                  </a:lnTo>
                  <a:lnTo>
                    <a:pt x="63" y="27"/>
                  </a:lnTo>
                  <a:lnTo>
                    <a:pt x="41" y="31"/>
                  </a:lnTo>
                  <a:lnTo>
                    <a:pt x="0" y="31"/>
                  </a:lnTo>
                  <a:lnTo>
                    <a:pt x="15"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682">
              <a:extLst>
                <a:ext uri="{FF2B5EF4-FFF2-40B4-BE49-F238E27FC236}">
                  <a16:creationId xmlns:a16="http://schemas.microsoft.com/office/drawing/2014/main" id="{74DE4EF5-138D-4F88-925A-452BBE2D42FA}"/>
                </a:ext>
              </a:extLst>
            </p:cNvPr>
            <p:cNvSpPr>
              <a:spLocks/>
            </p:cNvSpPr>
            <p:nvPr/>
          </p:nvSpPr>
          <p:spPr bwMode="auto">
            <a:xfrm>
              <a:off x="7681" y="6567"/>
              <a:ext cx="96" cy="112"/>
            </a:xfrm>
            <a:custGeom>
              <a:avLst/>
              <a:gdLst>
                <a:gd name="T0" fmla="*/ 75 w 96"/>
                <a:gd name="T1" fmla="*/ 6648 h 112"/>
                <a:gd name="T2" fmla="*/ 80 w 96"/>
                <a:gd name="T3" fmla="*/ 6627 h 112"/>
                <a:gd name="T4" fmla="*/ 80 w 96"/>
                <a:gd name="T5" fmla="*/ 6622 h 112"/>
                <a:gd name="T6" fmla="*/ 76 w 96"/>
                <a:gd name="T7" fmla="*/ 6600 h 112"/>
                <a:gd name="T8" fmla="*/ 63 w 96"/>
                <a:gd name="T9" fmla="*/ 6586 h 112"/>
                <a:gd name="T10" fmla="*/ 43 w 96"/>
                <a:gd name="T11" fmla="*/ 6580 h 112"/>
                <a:gd name="T12" fmla="*/ 17 w 96"/>
                <a:gd name="T13" fmla="*/ 6579 h 112"/>
                <a:gd name="T14" fmla="*/ 15 w 96"/>
                <a:gd name="T15" fmla="*/ 6579 h 112"/>
                <a:gd name="T16" fmla="*/ 15 w 96"/>
                <a:gd name="T17" fmla="*/ 6667 h 112"/>
                <a:gd name="T18" fmla="*/ 0 w 96"/>
                <a:gd name="T19" fmla="*/ 6679 h 112"/>
                <a:gd name="T20" fmla="*/ 0 w 96"/>
                <a:gd name="T21" fmla="*/ 6567 h 112"/>
                <a:gd name="T22" fmla="*/ 26 w 96"/>
                <a:gd name="T23" fmla="*/ 6567 h 112"/>
                <a:gd name="T24" fmla="*/ 50 w 96"/>
                <a:gd name="T25" fmla="*/ 6569 h 112"/>
                <a:gd name="T26" fmla="*/ 70 w 96"/>
                <a:gd name="T27" fmla="*/ 6575 h 112"/>
                <a:gd name="T28" fmla="*/ 85 w 96"/>
                <a:gd name="T29" fmla="*/ 6586 h 112"/>
                <a:gd name="T30" fmla="*/ 94 w 96"/>
                <a:gd name="T31" fmla="*/ 6603 h 112"/>
                <a:gd name="T32" fmla="*/ 96 w 96"/>
                <a:gd name="T33" fmla="*/ 6622 h 112"/>
                <a:gd name="T34" fmla="*/ 91 w 96"/>
                <a:gd name="T35" fmla="*/ 6646 h 112"/>
                <a:gd name="T36" fmla="*/ 81 w 96"/>
                <a:gd name="T37" fmla="*/ 6664 h 112"/>
                <a:gd name="T38" fmla="*/ 75 w 96"/>
                <a:gd name="T39" fmla="*/ 6648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75" y="81"/>
                  </a:moveTo>
                  <a:lnTo>
                    <a:pt x="80" y="60"/>
                  </a:lnTo>
                  <a:lnTo>
                    <a:pt x="80" y="55"/>
                  </a:lnTo>
                  <a:lnTo>
                    <a:pt x="76" y="33"/>
                  </a:lnTo>
                  <a:lnTo>
                    <a:pt x="63" y="19"/>
                  </a:lnTo>
                  <a:lnTo>
                    <a:pt x="43" y="13"/>
                  </a:lnTo>
                  <a:lnTo>
                    <a:pt x="17" y="12"/>
                  </a:lnTo>
                  <a:lnTo>
                    <a:pt x="15" y="12"/>
                  </a:lnTo>
                  <a:lnTo>
                    <a:pt x="15" y="100"/>
                  </a:lnTo>
                  <a:lnTo>
                    <a:pt x="0" y="112"/>
                  </a:lnTo>
                  <a:lnTo>
                    <a:pt x="0" y="0"/>
                  </a:lnTo>
                  <a:lnTo>
                    <a:pt x="26" y="0"/>
                  </a:lnTo>
                  <a:lnTo>
                    <a:pt x="50" y="2"/>
                  </a:lnTo>
                  <a:lnTo>
                    <a:pt x="70" y="8"/>
                  </a:lnTo>
                  <a:lnTo>
                    <a:pt x="85" y="19"/>
                  </a:lnTo>
                  <a:lnTo>
                    <a:pt x="94" y="36"/>
                  </a:lnTo>
                  <a:lnTo>
                    <a:pt x="96" y="55"/>
                  </a:lnTo>
                  <a:lnTo>
                    <a:pt x="91" y="79"/>
                  </a:lnTo>
                  <a:lnTo>
                    <a:pt x="81" y="97"/>
                  </a:lnTo>
                  <a:lnTo>
                    <a:pt x="75" y="8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8" name="Freeform 683">
              <a:extLst>
                <a:ext uri="{FF2B5EF4-FFF2-40B4-BE49-F238E27FC236}">
                  <a16:creationId xmlns:a16="http://schemas.microsoft.com/office/drawing/2014/main" id="{B01B0327-DD85-487A-BE9C-C19A2904CA68}"/>
                </a:ext>
              </a:extLst>
            </p:cNvPr>
            <p:cNvSpPr>
              <a:spLocks/>
            </p:cNvSpPr>
            <p:nvPr/>
          </p:nvSpPr>
          <p:spPr bwMode="auto">
            <a:xfrm>
              <a:off x="7791" y="6591"/>
              <a:ext cx="76" cy="89"/>
            </a:xfrm>
            <a:custGeom>
              <a:avLst/>
              <a:gdLst>
                <a:gd name="T0" fmla="*/ 15 w 76"/>
                <a:gd name="T1" fmla="*/ 6657 h 89"/>
                <a:gd name="T2" fmla="*/ 21 w 76"/>
                <a:gd name="T3" fmla="*/ 6669 h 89"/>
                <a:gd name="T4" fmla="*/ 39 w 76"/>
                <a:gd name="T5" fmla="*/ 6670 h 89"/>
                <a:gd name="T6" fmla="*/ 51 w 76"/>
                <a:gd name="T7" fmla="*/ 6670 h 89"/>
                <a:gd name="T8" fmla="*/ 58 w 76"/>
                <a:gd name="T9" fmla="*/ 6664 h 89"/>
                <a:gd name="T10" fmla="*/ 61 w 76"/>
                <a:gd name="T11" fmla="*/ 6657 h 89"/>
                <a:gd name="T12" fmla="*/ 73 w 76"/>
                <a:gd name="T13" fmla="*/ 6660 h 89"/>
                <a:gd name="T14" fmla="*/ 61 w 76"/>
                <a:gd name="T15" fmla="*/ 6675 h 89"/>
                <a:gd name="T16" fmla="*/ 39 w 76"/>
                <a:gd name="T17" fmla="*/ 6681 h 89"/>
                <a:gd name="T18" fmla="*/ 17 w 76"/>
                <a:gd name="T19" fmla="*/ 6675 h 89"/>
                <a:gd name="T20" fmla="*/ 4 w 76"/>
                <a:gd name="T21" fmla="*/ 6660 h 89"/>
                <a:gd name="T22" fmla="*/ 0 w 76"/>
                <a:gd name="T23" fmla="*/ 6636 h 89"/>
                <a:gd name="T24" fmla="*/ 0 w 76"/>
                <a:gd name="T25" fmla="*/ 6636 h 89"/>
                <a:gd name="T26" fmla="*/ 4 w 76"/>
                <a:gd name="T27" fmla="*/ 6611 h 89"/>
                <a:gd name="T28" fmla="*/ 17 w 76"/>
                <a:gd name="T29" fmla="*/ 6596 h 89"/>
                <a:gd name="T30" fmla="*/ 38 w 76"/>
                <a:gd name="T31" fmla="*/ 6591 h 89"/>
                <a:gd name="T32" fmla="*/ 42 w 76"/>
                <a:gd name="T33" fmla="*/ 6603 h 89"/>
                <a:gd name="T34" fmla="*/ 26 w 76"/>
                <a:gd name="T35" fmla="*/ 6606 h 89"/>
                <a:gd name="T36" fmla="*/ 18 w 76"/>
                <a:gd name="T37" fmla="*/ 6615 h 89"/>
                <a:gd name="T38" fmla="*/ 16 w 76"/>
                <a:gd name="T39" fmla="*/ 6618 h 89"/>
                <a:gd name="T40" fmla="*/ 15 w 76"/>
                <a:gd name="T41" fmla="*/ 6623 h 89"/>
                <a:gd name="T42" fmla="*/ 15 w 76"/>
                <a:gd name="T43" fmla="*/ 6628 h 89"/>
                <a:gd name="T44" fmla="*/ 61 w 76"/>
                <a:gd name="T45" fmla="*/ 6628 h 89"/>
                <a:gd name="T46" fmla="*/ 72 w 76"/>
                <a:gd name="T47" fmla="*/ 6613 h 89"/>
                <a:gd name="T48" fmla="*/ 76 w 76"/>
                <a:gd name="T49" fmla="*/ 6636 h 89"/>
                <a:gd name="T50" fmla="*/ 76 w 76"/>
                <a:gd name="T51" fmla="*/ 6639 h 89"/>
                <a:gd name="T52" fmla="*/ 15 w 76"/>
                <a:gd name="T53" fmla="*/ 6639 h 89"/>
                <a:gd name="T54" fmla="*/ 15 w 76"/>
                <a:gd name="T55" fmla="*/ 665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9"/>
                  </a:lnTo>
                  <a:lnTo>
                    <a:pt x="51" y="79"/>
                  </a:lnTo>
                  <a:lnTo>
                    <a:pt x="58" y="73"/>
                  </a:lnTo>
                  <a:lnTo>
                    <a:pt x="61" y="66"/>
                  </a:lnTo>
                  <a:lnTo>
                    <a:pt x="73" y="69"/>
                  </a:lnTo>
                  <a:lnTo>
                    <a:pt x="61" y="84"/>
                  </a:lnTo>
                  <a:lnTo>
                    <a:pt x="39" y="90"/>
                  </a:lnTo>
                  <a:lnTo>
                    <a:pt x="17" y="84"/>
                  </a:lnTo>
                  <a:lnTo>
                    <a:pt x="4" y="69"/>
                  </a:lnTo>
                  <a:lnTo>
                    <a:pt x="0" y="45"/>
                  </a:lnTo>
                  <a:lnTo>
                    <a:pt x="4" y="20"/>
                  </a:lnTo>
                  <a:lnTo>
                    <a:pt x="17" y="5"/>
                  </a:lnTo>
                  <a:lnTo>
                    <a:pt x="38" y="0"/>
                  </a:lnTo>
                  <a:lnTo>
                    <a:pt x="42" y="12"/>
                  </a:lnTo>
                  <a:lnTo>
                    <a:pt x="26" y="15"/>
                  </a:lnTo>
                  <a:lnTo>
                    <a:pt x="18" y="24"/>
                  </a:lnTo>
                  <a:lnTo>
                    <a:pt x="16" y="27"/>
                  </a:lnTo>
                  <a:lnTo>
                    <a:pt x="15" y="32"/>
                  </a:lnTo>
                  <a:lnTo>
                    <a:pt x="15" y="37"/>
                  </a:lnTo>
                  <a:lnTo>
                    <a:pt x="61" y="37"/>
                  </a:lnTo>
                  <a:lnTo>
                    <a:pt x="72" y="22"/>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Freeform 684">
              <a:extLst>
                <a:ext uri="{FF2B5EF4-FFF2-40B4-BE49-F238E27FC236}">
                  <a16:creationId xmlns:a16="http://schemas.microsoft.com/office/drawing/2014/main" id="{E1D606B7-78D8-4DBB-BF8E-F3C87C453FCC}"/>
                </a:ext>
              </a:extLst>
            </p:cNvPr>
            <p:cNvSpPr>
              <a:spLocks/>
            </p:cNvSpPr>
            <p:nvPr/>
          </p:nvSpPr>
          <p:spPr bwMode="auto">
            <a:xfrm>
              <a:off x="7829" y="6591"/>
              <a:ext cx="34" cy="36"/>
            </a:xfrm>
            <a:custGeom>
              <a:avLst/>
              <a:gdLst>
                <a:gd name="T0" fmla="*/ 22 w 34"/>
                <a:gd name="T1" fmla="*/ 6597 h 36"/>
                <a:gd name="T2" fmla="*/ 34 w 34"/>
                <a:gd name="T3" fmla="*/ 6613 h 36"/>
                <a:gd name="T4" fmla="*/ 23 w 34"/>
                <a:gd name="T5" fmla="*/ 6628 h 36"/>
                <a:gd name="T6" fmla="*/ 18 w 34"/>
                <a:gd name="T7" fmla="*/ 6611 h 36"/>
                <a:gd name="T8" fmla="*/ 4 w 34"/>
                <a:gd name="T9" fmla="*/ 6603 h 36"/>
                <a:gd name="T10" fmla="*/ 0 w 34"/>
                <a:gd name="T11" fmla="*/ 6591 h 36"/>
                <a:gd name="T12" fmla="*/ 22 w 34"/>
                <a:gd name="T13" fmla="*/ 659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2"/>
                  </a:lnTo>
                  <a:lnTo>
                    <a:pt x="23" y="37"/>
                  </a:lnTo>
                  <a:lnTo>
                    <a:pt x="18" y="20"/>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685">
              <a:extLst>
                <a:ext uri="{FF2B5EF4-FFF2-40B4-BE49-F238E27FC236}">
                  <a16:creationId xmlns:a16="http://schemas.microsoft.com/office/drawing/2014/main" id="{E36411BA-EB18-4EF1-AE0A-F247D2E7B78A}"/>
                </a:ext>
              </a:extLst>
            </p:cNvPr>
            <p:cNvSpPr>
              <a:spLocks/>
            </p:cNvSpPr>
            <p:nvPr/>
          </p:nvSpPr>
          <p:spPr bwMode="auto">
            <a:xfrm>
              <a:off x="7881" y="6611"/>
              <a:ext cx="58" cy="70"/>
            </a:xfrm>
            <a:custGeom>
              <a:avLst/>
              <a:gdLst>
                <a:gd name="T0" fmla="*/ 15 w 58"/>
                <a:gd name="T1" fmla="*/ 6664 h 70"/>
                <a:gd name="T2" fmla="*/ 26 w 58"/>
                <a:gd name="T3" fmla="*/ 6681 h 70"/>
                <a:gd name="T4" fmla="*/ 10 w 58"/>
                <a:gd name="T5" fmla="*/ 6680 h 70"/>
                <a:gd name="T6" fmla="*/ 0 w 58"/>
                <a:gd name="T7" fmla="*/ 6671 h 70"/>
                <a:gd name="T8" fmla="*/ 0 w 58"/>
                <a:gd name="T9" fmla="*/ 6655 h 70"/>
                <a:gd name="T10" fmla="*/ 7 w 58"/>
                <a:gd name="T11" fmla="*/ 6636 h 70"/>
                <a:gd name="T12" fmla="*/ 26 w 58"/>
                <a:gd name="T13" fmla="*/ 6628 h 70"/>
                <a:gd name="T14" fmla="*/ 50 w 58"/>
                <a:gd name="T15" fmla="*/ 6627 h 70"/>
                <a:gd name="T16" fmla="*/ 56 w 58"/>
                <a:gd name="T17" fmla="*/ 6627 h 70"/>
                <a:gd name="T18" fmla="*/ 57 w 58"/>
                <a:gd name="T19" fmla="*/ 6611 h 70"/>
                <a:gd name="T20" fmla="*/ 56 w 58"/>
                <a:gd name="T21" fmla="*/ 6642 h 70"/>
                <a:gd name="T22" fmla="*/ 56 w 58"/>
                <a:gd name="T23" fmla="*/ 6636 h 70"/>
                <a:gd name="T24" fmla="*/ 32 w 58"/>
                <a:gd name="T25" fmla="*/ 6637 h 70"/>
                <a:gd name="T26" fmla="*/ 16 w 58"/>
                <a:gd name="T27" fmla="*/ 6646 h 70"/>
                <a:gd name="T28" fmla="*/ 15 w 58"/>
                <a:gd name="T29" fmla="*/ 6655 h 70"/>
                <a:gd name="T30" fmla="*/ 15 w 58"/>
                <a:gd name="T31" fmla="*/ 6664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70"/>
                  </a:lnTo>
                  <a:lnTo>
                    <a:pt x="10" y="69"/>
                  </a:lnTo>
                  <a:lnTo>
                    <a:pt x="0" y="60"/>
                  </a:lnTo>
                  <a:lnTo>
                    <a:pt x="0" y="44"/>
                  </a:lnTo>
                  <a:lnTo>
                    <a:pt x="7" y="25"/>
                  </a:lnTo>
                  <a:lnTo>
                    <a:pt x="26" y="17"/>
                  </a:lnTo>
                  <a:lnTo>
                    <a:pt x="50" y="16"/>
                  </a:lnTo>
                  <a:lnTo>
                    <a:pt x="56" y="16"/>
                  </a:lnTo>
                  <a:lnTo>
                    <a:pt x="57" y="0"/>
                  </a:lnTo>
                  <a:lnTo>
                    <a:pt x="56" y="31"/>
                  </a:lnTo>
                  <a:lnTo>
                    <a:pt x="56" y="25"/>
                  </a:lnTo>
                  <a:lnTo>
                    <a:pt x="32" y="26"/>
                  </a:lnTo>
                  <a:lnTo>
                    <a:pt x="16" y="35"/>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686">
              <a:extLst>
                <a:ext uri="{FF2B5EF4-FFF2-40B4-BE49-F238E27FC236}">
                  <a16:creationId xmlns:a16="http://schemas.microsoft.com/office/drawing/2014/main" id="{B59F0232-78F2-4104-BEA5-9243E845B98F}"/>
                </a:ext>
              </a:extLst>
            </p:cNvPr>
            <p:cNvSpPr>
              <a:spLocks/>
            </p:cNvSpPr>
            <p:nvPr/>
          </p:nvSpPr>
          <p:spPr bwMode="auto">
            <a:xfrm>
              <a:off x="7885" y="6591"/>
              <a:ext cx="79" cy="91"/>
            </a:xfrm>
            <a:custGeom>
              <a:avLst/>
              <a:gdLst>
                <a:gd name="T0" fmla="*/ 52 w 79"/>
                <a:gd name="T1" fmla="*/ 6663 h 91"/>
                <a:gd name="T2" fmla="*/ 46 w 79"/>
                <a:gd name="T3" fmla="*/ 6672 h 91"/>
                <a:gd name="T4" fmla="*/ 38 w 79"/>
                <a:gd name="T5" fmla="*/ 6681 h 91"/>
                <a:gd name="T6" fmla="*/ 22 w 79"/>
                <a:gd name="T7" fmla="*/ 6681 h 91"/>
                <a:gd name="T8" fmla="*/ 11 w 79"/>
                <a:gd name="T9" fmla="*/ 6664 h 91"/>
                <a:gd name="T10" fmla="*/ 16 w 79"/>
                <a:gd name="T11" fmla="*/ 6670 h 91"/>
                <a:gd name="T12" fmla="*/ 25 w 79"/>
                <a:gd name="T13" fmla="*/ 6670 h 91"/>
                <a:gd name="T14" fmla="*/ 44 w 79"/>
                <a:gd name="T15" fmla="*/ 6662 h 91"/>
                <a:gd name="T16" fmla="*/ 52 w 79"/>
                <a:gd name="T17" fmla="*/ 6642 h 91"/>
                <a:gd name="T18" fmla="*/ 53 w 79"/>
                <a:gd name="T19" fmla="*/ 6611 h 91"/>
                <a:gd name="T20" fmla="*/ 48 w 79"/>
                <a:gd name="T21" fmla="*/ 6602 h 91"/>
                <a:gd name="T22" fmla="*/ 33 w 79"/>
                <a:gd name="T23" fmla="*/ 6602 h 91"/>
                <a:gd name="T24" fmla="*/ 23 w 79"/>
                <a:gd name="T25" fmla="*/ 6603 h 91"/>
                <a:gd name="T26" fmla="*/ 15 w 79"/>
                <a:gd name="T27" fmla="*/ 6605 h 91"/>
                <a:gd name="T28" fmla="*/ 15 w 79"/>
                <a:gd name="T29" fmla="*/ 6616 h 91"/>
                <a:gd name="T30" fmla="*/ 0 w 79"/>
                <a:gd name="T31" fmla="*/ 6615 h 91"/>
                <a:gd name="T32" fmla="*/ 10 w 79"/>
                <a:gd name="T33" fmla="*/ 6597 h 91"/>
                <a:gd name="T34" fmla="*/ 32 w 79"/>
                <a:gd name="T35" fmla="*/ 6591 h 91"/>
                <a:gd name="T36" fmla="*/ 34 w 79"/>
                <a:gd name="T37" fmla="*/ 6591 h 91"/>
                <a:gd name="T38" fmla="*/ 56 w 79"/>
                <a:gd name="T39" fmla="*/ 6597 h 91"/>
                <a:gd name="T40" fmla="*/ 66 w 79"/>
                <a:gd name="T41" fmla="*/ 6616 h 91"/>
                <a:gd name="T42" fmla="*/ 66 w 79"/>
                <a:gd name="T43" fmla="*/ 6620 h 91"/>
                <a:gd name="T44" fmla="*/ 66 w 79"/>
                <a:gd name="T45" fmla="*/ 6657 h 91"/>
                <a:gd name="T46" fmla="*/ 66 w 79"/>
                <a:gd name="T47" fmla="*/ 6666 h 91"/>
                <a:gd name="T48" fmla="*/ 69 w 79"/>
                <a:gd name="T49" fmla="*/ 6672 h 91"/>
                <a:gd name="T50" fmla="*/ 79 w 79"/>
                <a:gd name="T51" fmla="*/ 6669 h 91"/>
                <a:gd name="T52" fmla="*/ 79 w 79"/>
                <a:gd name="T53" fmla="*/ 6678 h 91"/>
                <a:gd name="T54" fmla="*/ 65 w 79"/>
                <a:gd name="T55" fmla="*/ 6682 h 91"/>
                <a:gd name="T56" fmla="*/ 51 w 79"/>
                <a:gd name="T57" fmla="*/ 6677 h 91"/>
                <a:gd name="T58" fmla="*/ 52 w 79"/>
                <a:gd name="T59" fmla="*/ 6663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2" y="72"/>
                  </a:moveTo>
                  <a:lnTo>
                    <a:pt x="46" y="81"/>
                  </a:lnTo>
                  <a:lnTo>
                    <a:pt x="38" y="90"/>
                  </a:lnTo>
                  <a:lnTo>
                    <a:pt x="22" y="90"/>
                  </a:lnTo>
                  <a:lnTo>
                    <a:pt x="11" y="73"/>
                  </a:lnTo>
                  <a:lnTo>
                    <a:pt x="16" y="79"/>
                  </a:lnTo>
                  <a:lnTo>
                    <a:pt x="25" y="79"/>
                  </a:lnTo>
                  <a:lnTo>
                    <a:pt x="44" y="71"/>
                  </a:lnTo>
                  <a:lnTo>
                    <a:pt x="52" y="51"/>
                  </a:lnTo>
                  <a:lnTo>
                    <a:pt x="53" y="20"/>
                  </a:lnTo>
                  <a:lnTo>
                    <a:pt x="48" y="11"/>
                  </a:lnTo>
                  <a:lnTo>
                    <a:pt x="33" y="11"/>
                  </a:lnTo>
                  <a:lnTo>
                    <a:pt x="23" y="12"/>
                  </a:lnTo>
                  <a:lnTo>
                    <a:pt x="15" y="14"/>
                  </a:lnTo>
                  <a:lnTo>
                    <a:pt x="15" y="25"/>
                  </a:lnTo>
                  <a:lnTo>
                    <a:pt x="0" y="24"/>
                  </a:lnTo>
                  <a:lnTo>
                    <a:pt x="10" y="6"/>
                  </a:lnTo>
                  <a:lnTo>
                    <a:pt x="32" y="0"/>
                  </a:lnTo>
                  <a:lnTo>
                    <a:pt x="34" y="0"/>
                  </a:lnTo>
                  <a:lnTo>
                    <a:pt x="56" y="6"/>
                  </a:lnTo>
                  <a:lnTo>
                    <a:pt x="66" y="25"/>
                  </a:lnTo>
                  <a:lnTo>
                    <a:pt x="66" y="29"/>
                  </a:lnTo>
                  <a:lnTo>
                    <a:pt x="66" y="66"/>
                  </a:lnTo>
                  <a:lnTo>
                    <a:pt x="66" y="75"/>
                  </a:lnTo>
                  <a:lnTo>
                    <a:pt x="69" y="81"/>
                  </a:lnTo>
                  <a:lnTo>
                    <a:pt x="79" y="78"/>
                  </a:lnTo>
                  <a:lnTo>
                    <a:pt x="79" y="87"/>
                  </a:lnTo>
                  <a:lnTo>
                    <a:pt x="65" y="91"/>
                  </a:lnTo>
                  <a:lnTo>
                    <a:pt x="51" y="86"/>
                  </a:lnTo>
                  <a:lnTo>
                    <a:pt x="52" y="7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687">
              <a:extLst>
                <a:ext uri="{FF2B5EF4-FFF2-40B4-BE49-F238E27FC236}">
                  <a16:creationId xmlns:a16="http://schemas.microsoft.com/office/drawing/2014/main" id="{0B120386-DFBA-43ED-BE57-7D150CDF3C9B}"/>
                </a:ext>
              </a:extLst>
            </p:cNvPr>
            <p:cNvSpPr>
              <a:spLocks/>
            </p:cNvSpPr>
            <p:nvPr/>
          </p:nvSpPr>
          <p:spPr bwMode="auto">
            <a:xfrm>
              <a:off x="7966" y="6574"/>
              <a:ext cx="41" cy="105"/>
            </a:xfrm>
            <a:custGeom>
              <a:avLst/>
              <a:gdLst>
                <a:gd name="T0" fmla="*/ 11 w 41"/>
                <a:gd name="T1" fmla="*/ 6593 h 105"/>
                <a:gd name="T2" fmla="*/ 15 w 41"/>
                <a:gd name="T3" fmla="*/ 6574 h 105"/>
                <a:gd name="T4" fmla="*/ 24 w 41"/>
                <a:gd name="T5" fmla="*/ 6574 h 105"/>
                <a:gd name="T6" fmla="*/ 24 w 41"/>
                <a:gd name="T7" fmla="*/ 6593 h 105"/>
                <a:gd name="T8" fmla="*/ 40 w 41"/>
                <a:gd name="T9" fmla="*/ 6593 h 105"/>
                <a:gd name="T10" fmla="*/ 40 w 41"/>
                <a:gd name="T11" fmla="*/ 6604 h 105"/>
                <a:gd name="T12" fmla="*/ 24 w 41"/>
                <a:gd name="T13" fmla="*/ 6604 h 105"/>
                <a:gd name="T14" fmla="*/ 24 w 41"/>
                <a:gd name="T15" fmla="*/ 6658 h 105"/>
                <a:gd name="T16" fmla="*/ 24 w 41"/>
                <a:gd name="T17" fmla="*/ 6668 h 105"/>
                <a:gd name="T18" fmla="*/ 33 w 41"/>
                <a:gd name="T19" fmla="*/ 6671 h 105"/>
                <a:gd name="T20" fmla="*/ 42 w 41"/>
                <a:gd name="T21" fmla="*/ 6667 h 105"/>
                <a:gd name="T22" fmla="*/ 42 w 41"/>
                <a:gd name="T23" fmla="*/ 6678 h 105"/>
                <a:gd name="T24" fmla="*/ 21 w 41"/>
                <a:gd name="T25" fmla="*/ 6679 h 105"/>
                <a:gd name="T26" fmla="*/ 10 w 41"/>
                <a:gd name="T27" fmla="*/ 6662 h 105"/>
                <a:gd name="T28" fmla="*/ 10 w 41"/>
                <a:gd name="T29" fmla="*/ 6661 h 105"/>
                <a:gd name="T30" fmla="*/ 10 w 41"/>
                <a:gd name="T31" fmla="*/ 6604 h 105"/>
                <a:gd name="T32" fmla="*/ 0 w 41"/>
                <a:gd name="T33" fmla="*/ 6604 h 105"/>
                <a:gd name="T34" fmla="*/ 0 w 41"/>
                <a:gd name="T35" fmla="*/ 6593 h 105"/>
                <a:gd name="T36" fmla="*/ 11 w 41"/>
                <a:gd name="T37" fmla="*/ 6593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19"/>
                  </a:moveTo>
                  <a:lnTo>
                    <a:pt x="15" y="0"/>
                  </a:lnTo>
                  <a:lnTo>
                    <a:pt x="24" y="0"/>
                  </a:lnTo>
                  <a:lnTo>
                    <a:pt x="24" y="19"/>
                  </a:lnTo>
                  <a:lnTo>
                    <a:pt x="40" y="19"/>
                  </a:lnTo>
                  <a:lnTo>
                    <a:pt x="40" y="30"/>
                  </a:lnTo>
                  <a:lnTo>
                    <a:pt x="24" y="30"/>
                  </a:lnTo>
                  <a:lnTo>
                    <a:pt x="24" y="84"/>
                  </a:lnTo>
                  <a:lnTo>
                    <a:pt x="24" y="94"/>
                  </a:lnTo>
                  <a:lnTo>
                    <a:pt x="33" y="97"/>
                  </a:lnTo>
                  <a:lnTo>
                    <a:pt x="42" y="93"/>
                  </a:lnTo>
                  <a:lnTo>
                    <a:pt x="42" y="104"/>
                  </a:lnTo>
                  <a:lnTo>
                    <a:pt x="21" y="105"/>
                  </a:lnTo>
                  <a:lnTo>
                    <a:pt x="10" y="88"/>
                  </a:lnTo>
                  <a:lnTo>
                    <a:pt x="10" y="87"/>
                  </a:lnTo>
                  <a:lnTo>
                    <a:pt x="10" y="30"/>
                  </a:lnTo>
                  <a:lnTo>
                    <a:pt x="0" y="30"/>
                  </a:lnTo>
                  <a:lnTo>
                    <a:pt x="0" y="19"/>
                  </a:lnTo>
                  <a:lnTo>
                    <a:pt x="11"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3" name="Freeform 688">
              <a:extLst>
                <a:ext uri="{FF2B5EF4-FFF2-40B4-BE49-F238E27FC236}">
                  <a16:creationId xmlns:a16="http://schemas.microsoft.com/office/drawing/2014/main" id="{9D6C0FC9-7DC8-40BD-9F90-C6E20161918E}"/>
                </a:ext>
              </a:extLst>
            </p:cNvPr>
            <p:cNvSpPr>
              <a:spLocks/>
            </p:cNvSpPr>
            <p:nvPr/>
          </p:nvSpPr>
          <p:spPr bwMode="auto">
            <a:xfrm>
              <a:off x="8020" y="6561"/>
              <a:ext cx="69" cy="117"/>
            </a:xfrm>
            <a:custGeom>
              <a:avLst/>
              <a:gdLst>
                <a:gd name="T0" fmla="*/ 14 w 69"/>
                <a:gd name="T1" fmla="*/ 6646 h 117"/>
                <a:gd name="T2" fmla="*/ 15 w 69"/>
                <a:gd name="T3" fmla="*/ 6669 h 117"/>
                <a:gd name="T4" fmla="*/ 15 w 69"/>
                <a:gd name="T5" fmla="*/ 6679 h 117"/>
                <a:gd name="T6" fmla="*/ 0 w 69"/>
                <a:gd name="T7" fmla="*/ 6679 h 117"/>
                <a:gd name="T8" fmla="*/ 0 w 69"/>
                <a:gd name="T9" fmla="*/ 6561 h 117"/>
                <a:gd name="T10" fmla="*/ 15 w 69"/>
                <a:gd name="T11" fmla="*/ 6561 h 117"/>
                <a:gd name="T12" fmla="*/ 14 w 69"/>
                <a:gd name="T13" fmla="*/ 6608 h 117"/>
                <a:gd name="T14" fmla="*/ 20 w 69"/>
                <a:gd name="T15" fmla="*/ 6598 h 117"/>
                <a:gd name="T16" fmla="*/ 27 w 69"/>
                <a:gd name="T17" fmla="*/ 6591 h 117"/>
                <a:gd name="T18" fmla="*/ 42 w 69"/>
                <a:gd name="T19" fmla="*/ 6591 h 117"/>
                <a:gd name="T20" fmla="*/ 59 w 69"/>
                <a:gd name="T21" fmla="*/ 6597 h 117"/>
                <a:gd name="T22" fmla="*/ 67 w 69"/>
                <a:gd name="T23" fmla="*/ 6610 h 117"/>
                <a:gd name="T24" fmla="*/ 69 w 69"/>
                <a:gd name="T25" fmla="*/ 6629 h 117"/>
                <a:gd name="T26" fmla="*/ 69 w 69"/>
                <a:gd name="T27" fmla="*/ 6651 h 117"/>
                <a:gd name="T28" fmla="*/ 68 w 69"/>
                <a:gd name="T29" fmla="*/ 6673 h 117"/>
                <a:gd name="T30" fmla="*/ 69 w 69"/>
                <a:gd name="T31" fmla="*/ 6679 h 117"/>
                <a:gd name="T32" fmla="*/ 54 w 69"/>
                <a:gd name="T33" fmla="*/ 6679 h 117"/>
                <a:gd name="T34" fmla="*/ 54 w 69"/>
                <a:gd name="T35" fmla="*/ 6624 h 117"/>
                <a:gd name="T36" fmla="*/ 55 w 69"/>
                <a:gd name="T37" fmla="*/ 6610 h 117"/>
                <a:gd name="T38" fmla="*/ 51 w 69"/>
                <a:gd name="T39" fmla="*/ 6602 h 117"/>
                <a:gd name="T40" fmla="*/ 37 w 69"/>
                <a:gd name="T41" fmla="*/ 6603 h 117"/>
                <a:gd name="T42" fmla="*/ 21 w 69"/>
                <a:gd name="T43" fmla="*/ 6609 h 117"/>
                <a:gd name="T44" fmla="*/ 15 w 69"/>
                <a:gd name="T45" fmla="*/ 6625 h 117"/>
                <a:gd name="T46" fmla="*/ 14 w 69"/>
                <a:gd name="T47" fmla="*/ 6646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9" h="117">
                  <a:moveTo>
                    <a:pt x="14" y="85"/>
                  </a:moveTo>
                  <a:lnTo>
                    <a:pt x="15" y="108"/>
                  </a:lnTo>
                  <a:lnTo>
                    <a:pt x="15" y="118"/>
                  </a:lnTo>
                  <a:lnTo>
                    <a:pt x="0" y="118"/>
                  </a:lnTo>
                  <a:lnTo>
                    <a:pt x="0" y="0"/>
                  </a:lnTo>
                  <a:lnTo>
                    <a:pt x="15" y="0"/>
                  </a:lnTo>
                  <a:lnTo>
                    <a:pt x="14" y="47"/>
                  </a:lnTo>
                  <a:lnTo>
                    <a:pt x="20" y="37"/>
                  </a:lnTo>
                  <a:lnTo>
                    <a:pt x="27" y="30"/>
                  </a:lnTo>
                  <a:lnTo>
                    <a:pt x="42" y="30"/>
                  </a:lnTo>
                  <a:lnTo>
                    <a:pt x="59" y="36"/>
                  </a:lnTo>
                  <a:lnTo>
                    <a:pt x="67" y="49"/>
                  </a:lnTo>
                  <a:lnTo>
                    <a:pt x="69" y="68"/>
                  </a:lnTo>
                  <a:lnTo>
                    <a:pt x="69" y="90"/>
                  </a:lnTo>
                  <a:lnTo>
                    <a:pt x="68" y="112"/>
                  </a:lnTo>
                  <a:lnTo>
                    <a:pt x="69" y="118"/>
                  </a:lnTo>
                  <a:lnTo>
                    <a:pt x="54" y="118"/>
                  </a:lnTo>
                  <a:lnTo>
                    <a:pt x="54" y="63"/>
                  </a:lnTo>
                  <a:lnTo>
                    <a:pt x="55" y="49"/>
                  </a:lnTo>
                  <a:lnTo>
                    <a:pt x="51" y="41"/>
                  </a:lnTo>
                  <a:lnTo>
                    <a:pt x="37" y="42"/>
                  </a:lnTo>
                  <a:lnTo>
                    <a:pt x="21" y="48"/>
                  </a:lnTo>
                  <a:lnTo>
                    <a:pt x="15" y="64"/>
                  </a:lnTo>
                  <a:lnTo>
                    <a:pt x="14" y="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4" name="Freeform 689">
              <a:extLst>
                <a:ext uri="{FF2B5EF4-FFF2-40B4-BE49-F238E27FC236}">
                  <a16:creationId xmlns:a16="http://schemas.microsoft.com/office/drawing/2014/main" id="{29CAC076-9E45-4AC5-8104-7DD58EF39CFF}"/>
                </a:ext>
              </a:extLst>
            </p:cNvPr>
            <p:cNvSpPr>
              <a:spLocks/>
            </p:cNvSpPr>
            <p:nvPr/>
          </p:nvSpPr>
          <p:spPr bwMode="auto">
            <a:xfrm>
              <a:off x="8106" y="6566"/>
              <a:ext cx="76" cy="83"/>
            </a:xfrm>
            <a:custGeom>
              <a:avLst/>
              <a:gdLst>
                <a:gd name="T0" fmla="*/ 35 w 76"/>
                <a:gd name="T1" fmla="*/ 6631 h 83"/>
                <a:gd name="T2" fmla="*/ 50 w 76"/>
                <a:gd name="T3" fmla="*/ 6620 h 83"/>
                <a:gd name="T4" fmla="*/ 61 w 76"/>
                <a:gd name="T5" fmla="*/ 6606 h 83"/>
                <a:gd name="T6" fmla="*/ 63 w 76"/>
                <a:gd name="T7" fmla="*/ 6598 h 83"/>
                <a:gd name="T8" fmla="*/ 63 w 76"/>
                <a:gd name="T9" fmla="*/ 6584 h 83"/>
                <a:gd name="T10" fmla="*/ 53 w 76"/>
                <a:gd name="T11" fmla="*/ 6579 h 83"/>
                <a:gd name="T12" fmla="*/ 39 w 76"/>
                <a:gd name="T13" fmla="*/ 6578 h 83"/>
                <a:gd name="T14" fmla="*/ 25 w 76"/>
                <a:gd name="T15" fmla="*/ 6578 h 83"/>
                <a:gd name="T16" fmla="*/ 15 w 76"/>
                <a:gd name="T17" fmla="*/ 6586 h 83"/>
                <a:gd name="T18" fmla="*/ 14 w 76"/>
                <a:gd name="T19" fmla="*/ 6599 h 83"/>
                <a:gd name="T20" fmla="*/ 0 w 76"/>
                <a:gd name="T21" fmla="*/ 6598 h 83"/>
                <a:gd name="T22" fmla="*/ 8 w 76"/>
                <a:gd name="T23" fmla="*/ 6578 h 83"/>
                <a:gd name="T24" fmla="*/ 25 w 76"/>
                <a:gd name="T25" fmla="*/ 6567 h 83"/>
                <a:gd name="T26" fmla="*/ 39 w 76"/>
                <a:gd name="T27" fmla="*/ 6566 h 83"/>
                <a:gd name="T28" fmla="*/ 59 w 76"/>
                <a:gd name="T29" fmla="*/ 6570 h 83"/>
                <a:gd name="T30" fmla="*/ 71 w 76"/>
                <a:gd name="T31" fmla="*/ 6582 h 83"/>
                <a:gd name="T32" fmla="*/ 76 w 76"/>
                <a:gd name="T33" fmla="*/ 6598 h 83"/>
                <a:gd name="T34" fmla="*/ 72 w 76"/>
                <a:gd name="T35" fmla="*/ 6613 h 83"/>
                <a:gd name="T36" fmla="*/ 60 w 76"/>
                <a:gd name="T37" fmla="*/ 6626 h 83"/>
                <a:gd name="T38" fmla="*/ 51 w 76"/>
                <a:gd name="T39" fmla="*/ 6630 h 83"/>
                <a:gd name="T40" fmla="*/ 43 w 76"/>
                <a:gd name="T41" fmla="*/ 6636 h 83"/>
                <a:gd name="T42" fmla="*/ 42 w 76"/>
                <a:gd name="T43" fmla="*/ 6649 h 83"/>
                <a:gd name="T44" fmla="*/ 28 w 76"/>
                <a:gd name="T45" fmla="*/ 6649 h 83"/>
                <a:gd name="T46" fmla="*/ 35 w 76"/>
                <a:gd name="T47" fmla="*/ 6631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83">
                  <a:moveTo>
                    <a:pt x="35" y="65"/>
                  </a:moveTo>
                  <a:lnTo>
                    <a:pt x="50" y="54"/>
                  </a:lnTo>
                  <a:lnTo>
                    <a:pt x="61" y="40"/>
                  </a:lnTo>
                  <a:lnTo>
                    <a:pt x="63" y="32"/>
                  </a:lnTo>
                  <a:lnTo>
                    <a:pt x="63" y="18"/>
                  </a:lnTo>
                  <a:lnTo>
                    <a:pt x="53" y="13"/>
                  </a:lnTo>
                  <a:lnTo>
                    <a:pt x="39" y="12"/>
                  </a:lnTo>
                  <a:lnTo>
                    <a:pt x="25" y="12"/>
                  </a:lnTo>
                  <a:lnTo>
                    <a:pt x="15" y="20"/>
                  </a:lnTo>
                  <a:lnTo>
                    <a:pt x="14" y="33"/>
                  </a:lnTo>
                  <a:lnTo>
                    <a:pt x="0" y="32"/>
                  </a:lnTo>
                  <a:lnTo>
                    <a:pt x="8" y="12"/>
                  </a:lnTo>
                  <a:lnTo>
                    <a:pt x="25" y="1"/>
                  </a:lnTo>
                  <a:lnTo>
                    <a:pt x="39" y="0"/>
                  </a:lnTo>
                  <a:lnTo>
                    <a:pt x="59" y="4"/>
                  </a:lnTo>
                  <a:lnTo>
                    <a:pt x="71" y="16"/>
                  </a:lnTo>
                  <a:lnTo>
                    <a:pt x="76" y="32"/>
                  </a:lnTo>
                  <a:lnTo>
                    <a:pt x="72" y="47"/>
                  </a:lnTo>
                  <a:lnTo>
                    <a:pt x="60" y="60"/>
                  </a:lnTo>
                  <a:lnTo>
                    <a:pt x="51" y="64"/>
                  </a:lnTo>
                  <a:lnTo>
                    <a:pt x="43" y="70"/>
                  </a:lnTo>
                  <a:lnTo>
                    <a:pt x="42" y="83"/>
                  </a:lnTo>
                  <a:lnTo>
                    <a:pt x="28" y="83"/>
                  </a:lnTo>
                  <a:lnTo>
                    <a:pt x="35"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Freeform 690">
              <a:extLst>
                <a:ext uri="{FF2B5EF4-FFF2-40B4-BE49-F238E27FC236}">
                  <a16:creationId xmlns:a16="http://schemas.microsoft.com/office/drawing/2014/main" id="{0C62E9FF-4C57-47F9-B25C-F6965C542941}"/>
                </a:ext>
              </a:extLst>
            </p:cNvPr>
            <p:cNvSpPr>
              <a:spLocks/>
            </p:cNvSpPr>
            <p:nvPr/>
          </p:nvSpPr>
          <p:spPr bwMode="auto">
            <a:xfrm>
              <a:off x="8134" y="6671"/>
              <a:ext cx="15" cy="0"/>
            </a:xfrm>
            <a:custGeom>
              <a:avLst/>
              <a:gdLst>
                <a:gd name="T0" fmla="*/ 0 w 15"/>
                <a:gd name="T1" fmla="*/ 15 w 15"/>
                <a:gd name="T2" fmla="*/ 0 60000 65536"/>
                <a:gd name="T3" fmla="*/ 0 60000 65536"/>
              </a:gdLst>
              <a:ahLst/>
              <a:cxnLst>
                <a:cxn ang="T2">
                  <a:pos x="T0" y="0"/>
                </a:cxn>
                <a:cxn ang="T3">
                  <a:pos x="T1" y="0"/>
                </a:cxn>
              </a:cxnLst>
              <a:rect l="0" t="0" r="r" b="b"/>
              <a:pathLst>
                <a:path w="15">
                  <a:moveTo>
                    <a:pt x="0" y="0"/>
                  </a:moveTo>
                  <a:lnTo>
                    <a:pt x="15" y="0"/>
                  </a:lnTo>
                </a:path>
              </a:pathLst>
            </a:custGeom>
            <a:noFill/>
            <a:ln w="11271">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6" name="Freeform 691">
              <a:extLst>
                <a:ext uri="{FF2B5EF4-FFF2-40B4-BE49-F238E27FC236}">
                  <a16:creationId xmlns:a16="http://schemas.microsoft.com/office/drawing/2014/main" id="{D9D6A5ED-A1EA-4B2D-A25D-68C52AEC1ED5}"/>
                </a:ext>
              </a:extLst>
            </p:cNvPr>
            <p:cNvSpPr>
              <a:spLocks/>
            </p:cNvSpPr>
            <p:nvPr/>
          </p:nvSpPr>
          <p:spPr bwMode="auto">
            <a:xfrm>
              <a:off x="3034" y="6120"/>
              <a:ext cx="745" cy="1080"/>
            </a:xfrm>
            <a:custGeom>
              <a:avLst/>
              <a:gdLst>
                <a:gd name="T0" fmla="*/ 0 w 745"/>
                <a:gd name="T1" fmla="*/ 6192 h 1080"/>
                <a:gd name="T2" fmla="*/ 13 w 745"/>
                <a:gd name="T3" fmla="*/ 6150 h 1080"/>
                <a:gd name="T4" fmla="*/ 48 w 745"/>
                <a:gd name="T5" fmla="*/ 6124 h 1080"/>
                <a:gd name="T6" fmla="*/ 673 w 745"/>
                <a:gd name="T7" fmla="*/ 6120 h 1080"/>
                <a:gd name="T8" fmla="*/ 695 w 745"/>
                <a:gd name="T9" fmla="*/ 6124 h 1080"/>
                <a:gd name="T10" fmla="*/ 730 w 745"/>
                <a:gd name="T11" fmla="*/ 6149 h 1080"/>
                <a:gd name="T12" fmla="*/ 745 w 745"/>
                <a:gd name="T13" fmla="*/ 6190 h 1080"/>
                <a:gd name="T14" fmla="*/ 745 w 745"/>
                <a:gd name="T15" fmla="*/ 7128 h 1080"/>
                <a:gd name="T16" fmla="*/ 742 w 745"/>
                <a:gd name="T17" fmla="*/ 7150 h 1080"/>
                <a:gd name="T18" fmla="*/ 717 w 745"/>
                <a:gd name="T19" fmla="*/ 7185 h 1080"/>
                <a:gd name="T20" fmla="*/ 675 w 745"/>
                <a:gd name="T21" fmla="*/ 7200 h 1080"/>
                <a:gd name="T22" fmla="*/ 72 w 745"/>
                <a:gd name="T23" fmla="*/ 7200 h 1080"/>
                <a:gd name="T24" fmla="*/ 50 w 745"/>
                <a:gd name="T25" fmla="*/ 7196 h 1080"/>
                <a:gd name="T26" fmla="*/ 15 w 745"/>
                <a:gd name="T27" fmla="*/ 7171 h 1080"/>
                <a:gd name="T28" fmla="*/ 0 w 745"/>
                <a:gd name="T29" fmla="*/ 7130 h 1080"/>
                <a:gd name="T30" fmla="*/ 0 w 745"/>
                <a:gd name="T31" fmla="*/ 6192 h 10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45" h="1080">
                  <a:moveTo>
                    <a:pt x="0" y="72"/>
                  </a:moveTo>
                  <a:lnTo>
                    <a:pt x="13" y="30"/>
                  </a:lnTo>
                  <a:lnTo>
                    <a:pt x="48" y="4"/>
                  </a:lnTo>
                  <a:lnTo>
                    <a:pt x="673" y="0"/>
                  </a:lnTo>
                  <a:lnTo>
                    <a:pt x="695" y="4"/>
                  </a:lnTo>
                  <a:lnTo>
                    <a:pt x="730" y="29"/>
                  </a:lnTo>
                  <a:lnTo>
                    <a:pt x="745" y="70"/>
                  </a:lnTo>
                  <a:lnTo>
                    <a:pt x="745" y="1008"/>
                  </a:lnTo>
                  <a:lnTo>
                    <a:pt x="742" y="1030"/>
                  </a:lnTo>
                  <a:lnTo>
                    <a:pt x="717" y="1065"/>
                  </a:lnTo>
                  <a:lnTo>
                    <a:pt x="675" y="1080"/>
                  </a:lnTo>
                  <a:lnTo>
                    <a:pt x="72" y="1080"/>
                  </a:lnTo>
                  <a:lnTo>
                    <a:pt x="50" y="1076"/>
                  </a:lnTo>
                  <a:lnTo>
                    <a:pt x="15" y="1051"/>
                  </a:lnTo>
                  <a:lnTo>
                    <a:pt x="0" y="1010"/>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Freeform 692">
              <a:extLst>
                <a:ext uri="{FF2B5EF4-FFF2-40B4-BE49-F238E27FC236}">
                  <a16:creationId xmlns:a16="http://schemas.microsoft.com/office/drawing/2014/main" id="{DF0E9147-EFCC-4EFE-8EA4-E6154FA60E86}"/>
                </a:ext>
              </a:extLst>
            </p:cNvPr>
            <p:cNvSpPr>
              <a:spLocks/>
            </p:cNvSpPr>
            <p:nvPr/>
          </p:nvSpPr>
          <p:spPr bwMode="auto">
            <a:xfrm>
              <a:off x="3034" y="6120"/>
              <a:ext cx="745" cy="1080"/>
            </a:xfrm>
            <a:custGeom>
              <a:avLst/>
              <a:gdLst>
                <a:gd name="T0" fmla="*/ 0 w 745"/>
                <a:gd name="T1" fmla="*/ 6192 h 1080"/>
                <a:gd name="T2" fmla="*/ 13 w 745"/>
                <a:gd name="T3" fmla="*/ 6150 h 1080"/>
                <a:gd name="T4" fmla="*/ 48 w 745"/>
                <a:gd name="T5" fmla="*/ 6124 h 1080"/>
                <a:gd name="T6" fmla="*/ 72 w 745"/>
                <a:gd name="T7" fmla="*/ 6120 h 1080"/>
                <a:gd name="T8" fmla="*/ 673 w 745"/>
                <a:gd name="T9" fmla="*/ 6120 h 1080"/>
                <a:gd name="T10" fmla="*/ 715 w 745"/>
                <a:gd name="T11" fmla="*/ 6133 h 1080"/>
                <a:gd name="T12" fmla="*/ 741 w 745"/>
                <a:gd name="T13" fmla="*/ 6168 h 1080"/>
                <a:gd name="T14" fmla="*/ 745 w 745"/>
                <a:gd name="T15" fmla="*/ 6192 h 1080"/>
                <a:gd name="T16" fmla="*/ 745 w 745"/>
                <a:gd name="T17" fmla="*/ 7128 h 1080"/>
                <a:gd name="T18" fmla="*/ 732 w 745"/>
                <a:gd name="T19" fmla="*/ 7170 h 1080"/>
                <a:gd name="T20" fmla="*/ 697 w 745"/>
                <a:gd name="T21" fmla="*/ 7196 h 1080"/>
                <a:gd name="T22" fmla="*/ 673 w 745"/>
                <a:gd name="T23" fmla="*/ 7200 h 1080"/>
                <a:gd name="T24" fmla="*/ 72 w 745"/>
                <a:gd name="T25" fmla="*/ 7200 h 1080"/>
                <a:gd name="T26" fmla="*/ 30 w 745"/>
                <a:gd name="T27" fmla="*/ 7187 h 1080"/>
                <a:gd name="T28" fmla="*/ 4 w 745"/>
                <a:gd name="T29" fmla="*/ 7152 h 1080"/>
                <a:gd name="T30" fmla="*/ 0 w 745"/>
                <a:gd name="T31" fmla="*/ 7128 h 1080"/>
                <a:gd name="T32" fmla="*/ 0 w 745"/>
                <a:gd name="T33" fmla="*/ 6192 h 10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5" h="1080">
                  <a:moveTo>
                    <a:pt x="0" y="72"/>
                  </a:moveTo>
                  <a:lnTo>
                    <a:pt x="13" y="30"/>
                  </a:lnTo>
                  <a:lnTo>
                    <a:pt x="48" y="4"/>
                  </a:lnTo>
                  <a:lnTo>
                    <a:pt x="72" y="0"/>
                  </a:lnTo>
                  <a:lnTo>
                    <a:pt x="673" y="0"/>
                  </a:lnTo>
                  <a:lnTo>
                    <a:pt x="715" y="13"/>
                  </a:lnTo>
                  <a:lnTo>
                    <a:pt x="741" y="48"/>
                  </a:lnTo>
                  <a:lnTo>
                    <a:pt x="745" y="72"/>
                  </a:lnTo>
                  <a:lnTo>
                    <a:pt x="745" y="1008"/>
                  </a:lnTo>
                  <a:lnTo>
                    <a:pt x="732" y="1050"/>
                  </a:lnTo>
                  <a:lnTo>
                    <a:pt x="697" y="1076"/>
                  </a:lnTo>
                  <a:lnTo>
                    <a:pt x="673" y="1080"/>
                  </a:lnTo>
                  <a:lnTo>
                    <a:pt x="72" y="1080"/>
                  </a:lnTo>
                  <a:lnTo>
                    <a:pt x="30" y="1067"/>
                  </a:lnTo>
                  <a:lnTo>
                    <a:pt x="4" y="1032"/>
                  </a:lnTo>
                  <a:lnTo>
                    <a:pt x="0" y="1008"/>
                  </a:lnTo>
                  <a:lnTo>
                    <a:pt x="0" y="72"/>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68" name="Freeform 693">
              <a:extLst>
                <a:ext uri="{FF2B5EF4-FFF2-40B4-BE49-F238E27FC236}">
                  <a16:creationId xmlns:a16="http://schemas.microsoft.com/office/drawing/2014/main" id="{D1E9F1CA-9028-4EA4-8B1F-3324E1A58821}"/>
                </a:ext>
              </a:extLst>
            </p:cNvPr>
            <p:cNvSpPr>
              <a:spLocks/>
            </p:cNvSpPr>
            <p:nvPr/>
          </p:nvSpPr>
          <p:spPr bwMode="auto">
            <a:xfrm>
              <a:off x="3186" y="6570"/>
              <a:ext cx="92" cy="112"/>
            </a:xfrm>
            <a:custGeom>
              <a:avLst/>
              <a:gdLst>
                <a:gd name="T0" fmla="*/ 54 w 92"/>
                <a:gd name="T1" fmla="*/ 6583 h 112"/>
                <a:gd name="T2" fmla="*/ 54 w 92"/>
                <a:gd name="T3" fmla="*/ 6682 h 112"/>
                <a:gd name="T4" fmla="*/ 39 w 92"/>
                <a:gd name="T5" fmla="*/ 6682 h 112"/>
                <a:gd name="T6" fmla="*/ 39 w 92"/>
                <a:gd name="T7" fmla="*/ 6583 h 112"/>
                <a:gd name="T8" fmla="*/ 0 w 92"/>
                <a:gd name="T9" fmla="*/ 6583 h 112"/>
                <a:gd name="T10" fmla="*/ 0 w 92"/>
                <a:gd name="T11" fmla="*/ 6570 h 112"/>
                <a:gd name="T12" fmla="*/ 92 w 92"/>
                <a:gd name="T13" fmla="*/ 6570 h 112"/>
                <a:gd name="T14" fmla="*/ 92 w 92"/>
                <a:gd name="T15" fmla="*/ 6583 h 112"/>
                <a:gd name="T16" fmla="*/ 54 w 92"/>
                <a:gd name="T17" fmla="*/ 6583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12">
                  <a:moveTo>
                    <a:pt x="54" y="13"/>
                  </a:moveTo>
                  <a:lnTo>
                    <a:pt x="54" y="112"/>
                  </a:lnTo>
                  <a:lnTo>
                    <a:pt x="39" y="112"/>
                  </a:lnTo>
                  <a:lnTo>
                    <a:pt x="39" y="13"/>
                  </a:lnTo>
                  <a:lnTo>
                    <a:pt x="0" y="13"/>
                  </a:lnTo>
                  <a:lnTo>
                    <a:pt x="0" y="0"/>
                  </a:lnTo>
                  <a:lnTo>
                    <a:pt x="92" y="0"/>
                  </a:lnTo>
                  <a:lnTo>
                    <a:pt x="92" y="13"/>
                  </a:lnTo>
                  <a:lnTo>
                    <a:pt x="54" y="1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694">
              <a:extLst>
                <a:ext uri="{FF2B5EF4-FFF2-40B4-BE49-F238E27FC236}">
                  <a16:creationId xmlns:a16="http://schemas.microsoft.com/office/drawing/2014/main" id="{4F5AEF4D-317D-4D9F-B594-2DD26001F36D}"/>
                </a:ext>
              </a:extLst>
            </p:cNvPr>
            <p:cNvSpPr>
              <a:spLocks/>
            </p:cNvSpPr>
            <p:nvPr/>
          </p:nvSpPr>
          <p:spPr bwMode="auto">
            <a:xfrm>
              <a:off x="3310" y="6618"/>
              <a:ext cx="29" cy="12"/>
            </a:xfrm>
            <a:custGeom>
              <a:avLst/>
              <a:gdLst>
                <a:gd name="T0" fmla="*/ 24 w 29"/>
                <a:gd name="T1" fmla="*/ 6618 h 12"/>
                <a:gd name="T2" fmla="*/ 28 w 29"/>
                <a:gd name="T3" fmla="*/ 6629 h 12"/>
                <a:gd name="T4" fmla="*/ 5 w 29"/>
                <a:gd name="T5" fmla="*/ 6629 h 12"/>
                <a:gd name="T6" fmla="*/ 0 w 29"/>
                <a:gd name="T7" fmla="*/ 6629 h 12"/>
                <a:gd name="T8" fmla="*/ 0 w 29"/>
                <a:gd name="T9" fmla="*/ 6618 h 12"/>
                <a:gd name="T10" fmla="*/ 24 w 29"/>
                <a:gd name="T11" fmla="*/ 66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2">
                  <a:moveTo>
                    <a:pt x="24" y="0"/>
                  </a:moveTo>
                  <a:lnTo>
                    <a:pt x="28" y="11"/>
                  </a:lnTo>
                  <a:lnTo>
                    <a:pt x="5" y="11"/>
                  </a:lnTo>
                  <a:lnTo>
                    <a:pt x="0" y="11"/>
                  </a:lnTo>
                  <a:lnTo>
                    <a:pt x="0" y="0"/>
                  </a:lnTo>
                  <a:lnTo>
                    <a:pt x="2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695">
              <a:extLst>
                <a:ext uri="{FF2B5EF4-FFF2-40B4-BE49-F238E27FC236}">
                  <a16:creationId xmlns:a16="http://schemas.microsoft.com/office/drawing/2014/main" id="{C6F0FC54-2F19-4910-86CB-8B6625458D28}"/>
                </a:ext>
              </a:extLst>
            </p:cNvPr>
            <p:cNvSpPr>
              <a:spLocks/>
            </p:cNvSpPr>
            <p:nvPr/>
          </p:nvSpPr>
          <p:spPr bwMode="auto">
            <a:xfrm>
              <a:off x="3295" y="6570"/>
              <a:ext cx="80" cy="53"/>
            </a:xfrm>
            <a:custGeom>
              <a:avLst/>
              <a:gdLst>
                <a:gd name="T0" fmla="*/ 80 w 80"/>
                <a:gd name="T1" fmla="*/ 6597 h 53"/>
                <a:gd name="T2" fmla="*/ 80 w 80"/>
                <a:gd name="T3" fmla="*/ 6612 h 53"/>
                <a:gd name="T4" fmla="*/ 71 w 80"/>
                <a:gd name="T5" fmla="*/ 6620 h 53"/>
                <a:gd name="T6" fmla="*/ 58 w 80"/>
                <a:gd name="T7" fmla="*/ 6623 h 53"/>
                <a:gd name="T8" fmla="*/ 58 w 80"/>
                <a:gd name="T9" fmla="*/ 6613 h 53"/>
                <a:gd name="T10" fmla="*/ 64 w 80"/>
                <a:gd name="T11" fmla="*/ 6599 h 53"/>
                <a:gd name="T12" fmla="*/ 55 w 80"/>
                <a:gd name="T13" fmla="*/ 6585 h 53"/>
                <a:gd name="T14" fmla="*/ 34 w 80"/>
                <a:gd name="T15" fmla="*/ 6582 h 53"/>
                <a:gd name="T16" fmla="*/ 15 w 80"/>
                <a:gd name="T17" fmla="*/ 6582 h 53"/>
                <a:gd name="T18" fmla="*/ 0 w 80"/>
                <a:gd name="T19" fmla="*/ 6570 h 53"/>
                <a:gd name="T20" fmla="*/ 23 w 80"/>
                <a:gd name="T21" fmla="*/ 6570 h 53"/>
                <a:gd name="T22" fmla="*/ 46 w 80"/>
                <a:gd name="T23" fmla="*/ 6570 h 53"/>
                <a:gd name="T24" fmla="*/ 66 w 80"/>
                <a:gd name="T25" fmla="*/ 6575 h 53"/>
                <a:gd name="T26" fmla="*/ 78 w 80"/>
                <a:gd name="T27" fmla="*/ 6586 h 53"/>
                <a:gd name="T28" fmla="*/ 80 w 80"/>
                <a:gd name="T29" fmla="*/ 659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53">
                  <a:moveTo>
                    <a:pt x="80" y="27"/>
                  </a:moveTo>
                  <a:lnTo>
                    <a:pt x="80" y="42"/>
                  </a:lnTo>
                  <a:lnTo>
                    <a:pt x="71" y="50"/>
                  </a:lnTo>
                  <a:lnTo>
                    <a:pt x="58" y="53"/>
                  </a:lnTo>
                  <a:lnTo>
                    <a:pt x="58" y="43"/>
                  </a:lnTo>
                  <a:lnTo>
                    <a:pt x="64" y="29"/>
                  </a:lnTo>
                  <a:lnTo>
                    <a:pt x="55" y="15"/>
                  </a:lnTo>
                  <a:lnTo>
                    <a:pt x="34" y="12"/>
                  </a:lnTo>
                  <a:lnTo>
                    <a:pt x="15" y="12"/>
                  </a:lnTo>
                  <a:lnTo>
                    <a:pt x="0" y="0"/>
                  </a:lnTo>
                  <a:lnTo>
                    <a:pt x="23" y="0"/>
                  </a:lnTo>
                  <a:lnTo>
                    <a:pt x="46" y="0"/>
                  </a:lnTo>
                  <a:lnTo>
                    <a:pt x="66" y="5"/>
                  </a:lnTo>
                  <a:lnTo>
                    <a:pt x="78" y="16"/>
                  </a:lnTo>
                  <a:lnTo>
                    <a:pt x="80"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696">
              <a:extLst>
                <a:ext uri="{FF2B5EF4-FFF2-40B4-BE49-F238E27FC236}">
                  <a16:creationId xmlns:a16="http://schemas.microsoft.com/office/drawing/2014/main" id="{C3FECDB8-9375-42A3-B43D-DDEF80839EAA}"/>
                </a:ext>
              </a:extLst>
            </p:cNvPr>
            <p:cNvSpPr>
              <a:spLocks/>
            </p:cNvSpPr>
            <p:nvPr/>
          </p:nvSpPr>
          <p:spPr bwMode="auto">
            <a:xfrm>
              <a:off x="3295" y="6570"/>
              <a:ext cx="86" cy="112"/>
            </a:xfrm>
            <a:custGeom>
              <a:avLst/>
              <a:gdLst>
                <a:gd name="T0" fmla="*/ 15 w 86"/>
                <a:gd name="T1" fmla="*/ 6669 h 112"/>
                <a:gd name="T2" fmla="*/ 38 w 86"/>
                <a:gd name="T3" fmla="*/ 6670 h 112"/>
                <a:gd name="T4" fmla="*/ 59 w 86"/>
                <a:gd name="T5" fmla="*/ 6667 h 112"/>
                <a:gd name="T6" fmla="*/ 70 w 86"/>
                <a:gd name="T7" fmla="*/ 6655 h 112"/>
                <a:gd name="T8" fmla="*/ 71 w 86"/>
                <a:gd name="T9" fmla="*/ 6649 h 112"/>
                <a:gd name="T10" fmla="*/ 63 w 86"/>
                <a:gd name="T11" fmla="*/ 6634 h 112"/>
                <a:gd name="T12" fmla="*/ 43 w 86"/>
                <a:gd name="T13" fmla="*/ 6629 h 112"/>
                <a:gd name="T14" fmla="*/ 39 w 86"/>
                <a:gd name="T15" fmla="*/ 6618 h 112"/>
                <a:gd name="T16" fmla="*/ 58 w 86"/>
                <a:gd name="T17" fmla="*/ 6613 h 112"/>
                <a:gd name="T18" fmla="*/ 58 w 86"/>
                <a:gd name="T19" fmla="*/ 6623 h 112"/>
                <a:gd name="T20" fmla="*/ 74 w 86"/>
                <a:gd name="T21" fmla="*/ 6625 h 112"/>
                <a:gd name="T22" fmla="*/ 86 w 86"/>
                <a:gd name="T23" fmla="*/ 6633 h 112"/>
                <a:gd name="T24" fmla="*/ 86 w 86"/>
                <a:gd name="T25" fmla="*/ 6650 h 112"/>
                <a:gd name="T26" fmla="*/ 80 w 86"/>
                <a:gd name="T27" fmla="*/ 6668 h 112"/>
                <a:gd name="T28" fmla="*/ 66 w 86"/>
                <a:gd name="T29" fmla="*/ 6678 h 112"/>
                <a:gd name="T30" fmla="*/ 46 w 86"/>
                <a:gd name="T31" fmla="*/ 6681 h 112"/>
                <a:gd name="T32" fmla="*/ 22 w 86"/>
                <a:gd name="T33" fmla="*/ 6682 h 112"/>
                <a:gd name="T34" fmla="*/ 0 w 86"/>
                <a:gd name="T35" fmla="*/ 6682 h 112"/>
                <a:gd name="T36" fmla="*/ 0 w 86"/>
                <a:gd name="T37" fmla="*/ 6570 h 112"/>
                <a:gd name="T38" fmla="*/ 15 w 86"/>
                <a:gd name="T39" fmla="*/ 6582 h 112"/>
                <a:gd name="T40" fmla="*/ 15 w 86"/>
                <a:gd name="T41" fmla="*/ 6669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112">
                  <a:moveTo>
                    <a:pt x="15" y="99"/>
                  </a:moveTo>
                  <a:lnTo>
                    <a:pt x="38" y="100"/>
                  </a:lnTo>
                  <a:lnTo>
                    <a:pt x="59" y="97"/>
                  </a:lnTo>
                  <a:lnTo>
                    <a:pt x="70" y="85"/>
                  </a:lnTo>
                  <a:lnTo>
                    <a:pt x="71" y="79"/>
                  </a:lnTo>
                  <a:lnTo>
                    <a:pt x="63" y="64"/>
                  </a:lnTo>
                  <a:lnTo>
                    <a:pt x="43" y="59"/>
                  </a:lnTo>
                  <a:lnTo>
                    <a:pt x="39" y="48"/>
                  </a:lnTo>
                  <a:lnTo>
                    <a:pt x="58" y="43"/>
                  </a:lnTo>
                  <a:lnTo>
                    <a:pt x="58" y="53"/>
                  </a:lnTo>
                  <a:lnTo>
                    <a:pt x="74" y="55"/>
                  </a:lnTo>
                  <a:lnTo>
                    <a:pt x="86" y="63"/>
                  </a:lnTo>
                  <a:lnTo>
                    <a:pt x="86" y="80"/>
                  </a:lnTo>
                  <a:lnTo>
                    <a:pt x="80" y="98"/>
                  </a:lnTo>
                  <a:lnTo>
                    <a:pt x="66" y="108"/>
                  </a:lnTo>
                  <a:lnTo>
                    <a:pt x="46" y="111"/>
                  </a:lnTo>
                  <a:lnTo>
                    <a:pt x="22" y="112"/>
                  </a:lnTo>
                  <a:lnTo>
                    <a:pt x="0" y="112"/>
                  </a:lnTo>
                  <a:lnTo>
                    <a:pt x="0" y="0"/>
                  </a:lnTo>
                  <a:lnTo>
                    <a:pt x="15" y="12"/>
                  </a:lnTo>
                  <a:lnTo>
                    <a:pt x="15" y="9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Freeform 697">
              <a:extLst>
                <a:ext uri="{FF2B5EF4-FFF2-40B4-BE49-F238E27FC236}">
                  <a16:creationId xmlns:a16="http://schemas.microsoft.com/office/drawing/2014/main" id="{AC7B2938-E85A-427C-A78B-4C6CEF9768E0}"/>
                </a:ext>
              </a:extLst>
            </p:cNvPr>
            <p:cNvSpPr>
              <a:spLocks/>
            </p:cNvSpPr>
            <p:nvPr/>
          </p:nvSpPr>
          <p:spPr bwMode="auto">
            <a:xfrm>
              <a:off x="3448" y="6570"/>
              <a:ext cx="96" cy="112"/>
            </a:xfrm>
            <a:custGeom>
              <a:avLst/>
              <a:gdLst>
                <a:gd name="T0" fmla="*/ 0 w 96"/>
                <a:gd name="T1" fmla="*/ 6626 h 112"/>
                <a:gd name="T2" fmla="*/ 0 w 96"/>
                <a:gd name="T3" fmla="*/ 6570 h 112"/>
                <a:gd name="T4" fmla="*/ 23 w 96"/>
                <a:gd name="T5" fmla="*/ 6570 h 112"/>
                <a:gd name="T6" fmla="*/ 46 w 96"/>
                <a:gd name="T7" fmla="*/ 6570 h 112"/>
                <a:gd name="T8" fmla="*/ 67 w 96"/>
                <a:gd name="T9" fmla="*/ 6572 h 112"/>
                <a:gd name="T10" fmla="*/ 83 w 96"/>
                <a:gd name="T11" fmla="*/ 6579 h 112"/>
                <a:gd name="T12" fmla="*/ 76 w 96"/>
                <a:gd name="T13" fmla="*/ 6602 h 112"/>
                <a:gd name="T14" fmla="*/ 69 w 96"/>
                <a:gd name="T15" fmla="*/ 6587 h 112"/>
                <a:gd name="T16" fmla="*/ 51 w 96"/>
                <a:gd name="T17" fmla="*/ 6582 h 112"/>
                <a:gd name="T18" fmla="*/ 28 w 96"/>
                <a:gd name="T19" fmla="*/ 6582 h 112"/>
                <a:gd name="T20" fmla="*/ 15 w 96"/>
                <a:gd name="T21" fmla="*/ 6582 h 112"/>
                <a:gd name="T22" fmla="*/ 0 w 96"/>
                <a:gd name="T23" fmla="*/ 6626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12">
                  <a:moveTo>
                    <a:pt x="0" y="56"/>
                  </a:moveTo>
                  <a:lnTo>
                    <a:pt x="0" y="0"/>
                  </a:lnTo>
                  <a:lnTo>
                    <a:pt x="23" y="0"/>
                  </a:lnTo>
                  <a:lnTo>
                    <a:pt x="46" y="0"/>
                  </a:lnTo>
                  <a:lnTo>
                    <a:pt x="67" y="2"/>
                  </a:lnTo>
                  <a:lnTo>
                    <a:pt x="83" y="9"/>
                  </a:lnTo>
                  <a:lnTo>
                    <a:pt x="76" y="32"/>
                  </a:lnTo>
                  <a:lnTo>
                    <a:pt x="69" y="17"/>
                  </a:lnTo>
                  <a:lnTo>
                    <a:pt x="51" y="12"/>
                  </a:lnTo>
                  <a:lnTo>
                    <a:pt x="28" y="12"/>
                  </a:lnTo>
                  <a:lnTo>
                    <a:pt x="15" y="12"/>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698">
              <a:extLst>
                <a:ext uri="{FF2B5EF4-FFF2-40B4-BE49-F238E27FC236}">
                  <a16:creationId xmlns:a16="http://schemas.microsoft.com/office/drawing/2014/main" id="{4B41E6A6-289C-4519-86A9-4933ECAE843C}"/>
                </a:ext>
              </a:extLst>
            </p:cNvPr>
            <p:cNvSpPr>
              <a:spLocks/>
            </p:cNvSpPr>
            <p:nvPr/>
          </p:nvSpPr>
          <p:spPr bwMode="auto">
            <a:xfrm>
              <a:off x="3448" y="6570"/>
              <a:ext cx="96" cy="112"/>
            </a:xfrm>
            <a:custGeom>
              <a:avLst/>
              <a:gdLst>
                <a:gd name="T0" fmla="*/ 84 w 96"/>
                <a:gd name="T1" fmla="*/ 6623 h 112"/>
                <a:gd name="T2" fmla="*/ 66 w 96"/>
                <a:gd name="T3" fmla="*/ 6633 h 112"/>
                <a:gd name="T4" fmla="*/ 64 w 96"/>
                <a:gd name="T5" fmla="*/ 6633 h 112"/>
                <a:gd name="T6" fmla="*/ 96 w 96"/>
                <a:gd name="T7" fmla="*/ 6682 h 112"/>
                <a:gd name="T8" fmla="*/ 79 w 96"/>
                <a:gd name="T9" fmla="*/ 6682 h 112"/>
                <a:gd name="T10" fmla="*/ 49 w 96"/>
                <a:gd name="T11" fmla="*/ 6635 h 112"/>
                <a:gd name="T12" fmla="*/ 15 w 96"/>
                <a:gd name="T13" fmla="*/ 6635 h 112"/>
                <a:gd name="T14" fmla="*/ 15 w 96"/>
                <a:gd name="T15" fmla="*/ 6682 h 112"/>
                <a:gd name="T16" fmla="*/ 0 w 96"/>
                <a:gd name="T17" fmla="*/ 6682 h 112"/>
                <a:gd name="T18" fmla="*/ 0 w 96"/>
                <a:gd name="T19" fmla="*/ 6626 h 112"/>
                <a:gd name="T20" fmla="*/ 15 w 96"/>
                <a:gd name="T21" fmla="*/ 6582 h 112"/>
                <a:gd name="T22" fmla="*/ 15 w 96"/>
                <a:gd name="T23" fmla="*/ 6624 h 112"/>
                <a:gd name="T24" fmla="*/ 39 w 96"/>
                <a:gd name="T25" fmla="*/ 6624 h 112"/>
                <a:gd name="T26" fmla="*/ 60 w 96"/>
                <a:gd name="T27" fmla="*/ 6622 h 112"/>
                <a:gd name="T28" fmla="*/ 74 w 96"/>
                <a:gd name="T29" fmla="*/ 6612 h 112"/>
                <a:gd name="T30" fmla="*/ 76 w 96"/>
                <a:gd name="T31" fmla="*/ 6602 h 112"/>
                <a:gd name="T32" fmla="*/ 83 w 96"/>
                <a:gd name="T33" fmla="*/ 6579 h 112"/>
                <a:gd name="T34" fmla="*/ 91 w 96"/>
                <a:gd name="T35" fmla="*/ 6594 h 112"/>
                <a:gd name="T36" fmla="*/ 91 w 96"/>
                <a:gd name="T37" fmla="*/ 6602 h 112"/>
                <a:gd name="T38" fmla="*/ 84 w 96"/>
                <a:gd name="T39" fmla="*/ 6623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84" y="53"/>
                  </a:moveTo>
                  <a:lnTo>
                    <a:pt x="66" y="63"/>
                  </a:lnTo>
                  <a:lnTo>
                    <a:pt x="64" y="63"/>
                  </a:lnTo>
                  <a:lnTo>
                    <a:pt x="96" y="112"/>
                  </a:lnTo>
                  <a:lnTo>
                    <a:pt x="79" y="112"/>
                  </a:lnTo>
                  <a:lnTo>
                    <a:pt x="49" y="65"/>
                  </a:lnTo>
                  <a:lnTo>
                    <a:pt x="15" y="65"/>
                  </a:lnTo>
                  <a:lnTo>
                    <a:pt x="15" y="112"/>
                  </a:lnTo>
                  <a:lnTo>
                    <a:pt x="0" y="112"/>
                  </a:lnTo>
                  <a:lnTo>
                    <a:pt x="0" y="56"/>
                  </a:lnTo>
                  <a:lnTo>
                    <a:pt x="15" y="12"/>
                  </a:lnTo>
                  <a:lnTo>
                    <a:pt x="15" y="54"/>
                  </a:lnTo>
                  <a:lnTo>
                    <a:pt x="39" y="54"/>
                  </a:lnTo>
                  <a:lnTo>
                    <a:pt x="60" y="52"/>
                  </a:lnTo>
                  <a:lnTo>
                    <a:pt x="74" y="42"/>
                  </a:lnTo>
                  <a:lnTo>
                    <a:pt x="76" y="32"/>
                  </a:lnTo>
                  <a:lnTo>
                    <a:pt x="83" y="9"/>
                  </a:lnTo>
                  <a:lnTo>
                    <a:pt x="91" y="24"/>
                  </a:lnTo>
                  <a:lnTo>
                    <a:pt x="91" y="32"/>
                  </a:lnTo>
                  <a:lnTo>
                    <a:pt x="84"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699">
              <a:extLst>
                <a:ext uri="{FF2B5EF4-FFF2-40B4-BE49-F238E27FC236}">
                  <a16:creationId xmlns:a16="http://schemas.microsoft.com/office/drawing/2014/main" id="{47993AC5-86EE-462C-B36F-BA70452593E7}"/>
                </a:ext>
              </a:extLst>
            </p:cNvPr>
            <p:cNvSpPr>
              <a:spLocks/>
            </p:cNvSpPr>
            <p:nvPr/>
          </p:nvSpPr>
          <p:spPr bwMode="auto">
            <a:xfrm>
              <a:off x="3553" y="6596"/>
              <a:ext cx="77" cy="85"/>
            </a:xfrm>
            <a:custGeom>
              <a:avLst/>
              <a:gdLst>
                <a:gd name="T0" fmla="*/ 15 w 77"/>
                <a:gd name="T1" fmla="*/ 6682 h 85"/>
                <a:gd name="T2" fmla="*/ 0 w 77"/>
                <a:gd name="T3" fmla="*/ 6682 h 85"/>
                <a:gd name="T4" fmla="*/ 30 w 77"/>
                <a:gd name="T5" fmla="*/ 6638 h 85"/>
                <a:gd name="T6" fmla="*/ 1 w 77"/>
                <a:gd name="T7" fmla="*/ 6596 h 85"/>
                <a:gd name="T8" fmla="*/ 17 w 77"/>
                <a:gd name="T9" fmla="*/ 6596 h 85"/>
                <a:gd name="T10" fmla="*/ 38 w 77"/>
                <a:gd name="T11" fmla="*/ 6629 h 85"/>
                <a:gd name="T12" fmla="*/ 60 w 77"/>
                <a:gd name="T13" fmla="*/ 6596 h 85"/>
                <a:gd name="T14" fmla="*/ 75 w 77"/>
                <a:gd name="T15" fmla="*/ 6596 h 85"/>
                <a:gd name="T16" fmla="*/ 47 w 77"/>
                <a:gd name="T17" fmla="*/ 6638 h 85"/>
                <a:gd name="T18" fmla="*/ 77 w 77"/>
                <a:gd name="T19" fmla="*/ 6682 h 85"/>
                <a:gd name="T20" fmla="*/ 61 w 77"/>
                <a:gd name="T21" fmla="*/ 6682 h 85"/>
                <a:gd name="T22" fmla="*/ 38 w 77"/>
                <a:gd name="T23" fmla="*/ 6647 h 85"/>
                <a:gd name="T24" fmla="*/ 15 w 77"/>
                <a:gd name="T25" fmla="*/ 6682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85">
                  <a:moveTo>
                    <a:pt x="15" y="86"/>
                  </a:moveTo>
                  <a:lnTo>
                    <a:pt x="0" y="86"/>
                  </a:lnTo>
                  <a:lnTo>
                    <a:pt x="30" y="42"/>
                  </a:lnTo>
                  <a:lnTo>
                    <a:pt x="1" y="0"/>
                  </a:lnTo>
                  <a:lnTo>
                    <a:pt x="17" y="0"/>
                  </a:lnTo>
                  <a:lnTo>
                    <a:pt x="38" y="33"/>
                  </a:lnTo>
                  <a:lnTo>
                    <a:pt x="60" y="0"/>
                  </a:lnTo>
                  <a:lnTo>
                    <a:pt x="75" y="0"/>
                  </a:lnTo>
                  <a:lnTo>
                    <a:pt x="47" y="42"/>
                  </a:lnTo>
                  <a:lnTo>
                    <a:pt x="77" y="86"/>
                  </a:lnTo>
                  <a:lnTo>
                    <a:pt x="61" y="86"/>
                  </a:lnTo>
                  <a:lnTo>
                    <a:pt x="38" y="51"/>
                  </a:lnTo>
                  <a:lnTo>
                    <a:pt x="15" y="8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700">
              <a:extLst>
                <a:ext uri="{FF2B5EF4-FFF2-40B4-BE49-F238E27FC236}">
                  <a16:creationId xmlns:a16="http://schemas.microsoft.com/office/drawing/2014/main" id="{7825BEB8-13BE-42B5-8F9A-9B2043717709}"/>
                </a:ext>
              </a:extLst>
            </p:cNvPr>
            <p:cNvSpPr>
              <a:spLocks/>
            </p:cNvSpPr>
            <p:nvPr/>
          </p:nvSpPr>
          <p:spPr bwMode="auto">
            <a:xfrm>
              <a:off x="5335" y="6145"/>
              <a:ext cx="1371" cy="1030"/>
            </a:xfrm>
            <a:custGeom>
              <a:avLst/>
              <a:gdLst>
                <a:gd name="T0" fmla="*/ 628 w 1371"/>
                <a:gd name="T1" fmla="*/ 6163 h 1030"/>
                <a:gd name="T2" fmla="*/ 645 w 1371"/>
                <a:gd name="T3" fmla="*/ 6153 h 1030"/>
                <a:gd name="T4" fmla="*/ 664 w 1371"/>
                <a:gd name="T5" fmla="*/ 6147 h 1030"/>
                <a:gd name="T6" fmla="*/ 683 w 1371"/>
                <a:gd name="T7" fmla="*/ 6145 h 1030"/>
                <a:gd name="T8" fmla="*/ 703 w 1371"/>
                <a:gd name="T9" fmla="*/ 6146 h 1030"/>
                <a:gd name="T10" fmla="*/ 1348 w 1371"/>
                <a:gd name="T11" fmla="*/ 6617 h 1030"/>
                <a:gd name="T12" fmla="*/ 1372 w 1371"/>
                <a:gd name="T13" fmla="*/ 6666 h 1030"/>
                <a:gd name="T14" fmla="*/ 1366 w 1371"/>
                <a:gd name="T15" fmla="*/ 6683 h 1030"/>
                <a:gd name="T16" fmla="*/ 744 w 1371"/>
                <a:gd name="T17" fmla="*/ 7157 h 1030"/>
                <a:gd name="T18" fmla="*/ 689 w 1371"/>
                <a:gd name="T19" fmla="*/ 7175 h 1030"/>
                <a:gd name="T20" fmla="*/ 669 w 1371"/>
                <a:gd name="T21" fmla="*/ 7174 h 1030"/>
                <a:gd name="T22" fmla="*/ 24 w 1371"/>
                <a:gd name="T23" fmla="*/ 6703 h 1030"/>
                <a:gd name="T24" fmla="*/ 0 w 1371"/>
                <a:gd name="T25" fmla="*/ 6654 h 1030"/>
                <a:gd name="T26" fmla="*/ 6 w 1371"/>
                <a:gd name="T27" fmla="*/ 6637 h 1030"/>
                <a:gd name="T28" fmla="*/ 18 w 1371"/>
                <a:gd name="T29" fmla="*/ 6622 h 1030"/>
                <a:gd name="T30" fmla="*/ 24 w 1371"/>
                <a:gd name="T31" fmla="*/ 6617 h 1030"/>
                <a:gd name="T32" fmla="*/ 628 w 1371"/>
                <a:gd name="T33" fmla="*/ 6163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1" h="1030">
                  <a:moveTo>
                    <a:pt x="628" y="18"/>
                  </a:moveTo>
                  <a:lnTo>
                    <a:pt x="645" y="8"/>
                  </a:lnTo>
                  <a:lnTo>
                    <a:pt x="664" y="2"/>
                  </a:lnTo>
                  <a:lnTo>
                    <a:pt x="683" y="0"/>
                  </a:lnTo>
                  <a:lnTo>
                    <a:pt x="703" y="1"/>
                  </a:lnTo>
                  <a:lnTo>
                    <a:pt x="1348" y="472"/>
                  </a:lnTo>
                  <a:lnTo>
                    <a:pt x="1372" y="521"/>
                  </a:lnTo>
                  <a:lnTo>
                    <a:pt x="1366" y="538"/>
                  </a:lnTo>
                  <a:lnTo>
                    <a:pt x="744" y="1012"/>
                  </a:lnTo>
                  <a:lnTo>
                    <a:pt x="689" y="1030"/>
                  </a:lnTo>
                  <a:lnTo>
                    <a:pt x="669" y="1029"/>
                  </a:lnTo>
                  <a:lnTo>
                    <a:pt x="24" y="558"/>
                  </a:lnTo>
                  <a:lnTo>
                    <a:pt x="0" y="509"/>
                  </a:lnTo>
                  <a:lnTo>
                    <a:pt x="6" y="492"/>
                  </a:lnTo>
                  <a:lnTo>
                    <a:pt x="18" y="477"/>
                  </a:lnTo>
                  <a:lnTo>
                    <a:pt x="24" y="472"/>
                  </a:lnTo>
                  <a:lnTo>
                    <a:pt x="62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701">
              <a:extLst>
                <a:ext uri="{FF2B5EF4-FFF2-40B4-BE49-F238E27FC236}">
                  <a16:creationId xmlns:a16="http://schemas.microsoft.com/office/drawing/2014/main" id="{31E16ED1-3468-49C0-BDCF-B7F561C61EB4}"/>
                </a:ext>
              </a:extLst>
            </p:cNvPr>
            <p:cNvSpPr>
              <a:spLocks/>
            </p:cNvSpPr>
            <p:nvPr/>
          </p:nvSpPr>
          <p:spPr bwMode="auto">
            <a:xfrm>
              <a:off x="5335" y="6145"/>
              <a:ext cx="1371" cy="1030"/>
            </a:xfrm>
            <a:custGeom>
              <a:avLst/>
              <a:gdLst>
                <a:gd name="T0" fmla="*/ 628 w 1371"/>
                <a:gd name="T1" fmla="*/ 6163 h 1030"/>
                <a:gd name="T2" fmla="*/ 645 w 1371"/>
                <a:gd name="T3" fmla="*/ 6153 h 1030"/>
                <a:gd name="T4" fmla="*/ 664 w 1371"/>
                <a:gd name="T5" fmla="*/ 6147 h 1030"/>
                <a:gd name="T6" fmla="*/ 683 w 1371"/>
                <a:gd name="T7" fmla="*/ 6145 h 1030"/>
                <a:gd name="T8" fmla="*/ 703 w 1371"/>
                <a:gd name="T9" fmla="*/ 6146 h 1030"/>
                <a:gd name="T10" fmla="*/ 1348 w 1371"/>
                <a:gd name="T11" fmla="*/ 6617 h 1030"/>
                <a:gd name="T12" fmla="*/ 1372 w 1371"/>
                <a:gd name="T13" fmla="*/ 6666 h 1030"/>
                <a:gd name="T14" fmla="*/ 1366 w 1371"/>
                <a:gd name="T15" fmla="*/ 6683 h 1030"/>
                <a:gd name="T16" fmla="*/ 744 w 1371"/>
                <a:gd name="T17" fmla="*/ 7157 h 1030"/>
                <a:gd name="T18" fmla="*/ 689 w 1371"/>
                <a:gd name="T19" fmla="*/ 7175 h 1030"/>
                <a:gd name="T20" fmla="*/ 669 w 1371"/>
                <a:gd name="T21" fmla="*/ 7174 h 1030"/>
                <a:gd name="T22" fmla="*/ 24 w 1371"/>
                <a:gd name="T23" fmla="*/ 6703 h 1030"/>
                <a:gd name="T24" fmla="*/ 0 w 1371"/>
                <a:gd name="T25" fmla="*/ 6654 h 1030"/>
                <a:gd name="T26" fmla="*/ 6 w 1371"/>
                <a:gd name="T27" fmla="*/ 6637 h 1030"/>
                <a:gd name="T28" fmla="*/ 18 w 1371"/>
                <a:gd name="T29" fmla="*/ 6622 h 1030"/>
                <a:gd name="T30" fmla="*/ 24 w 1371"/>
                <a:gd name="T31" fmla="*/ 6617 h 1030"/>
                <a:gd name="T32" fmla="*/ 628 w 1371"/>
                <a:gd name="T33" fmla="*/ 6163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1" h="1030">
                  <a:moveTo>
                    <a:pt x="628" y="18"/>
                  </a:moveTo>
                  <a:lnTo>
                    <a:pt x="645" y="8"/>
                  </a:lnTo>
                  <a:lnTo>
                    <a:pt x="664" y="2"/>
                  </a:lnTo>
                  <a:lnTo>
                    <a:pt x="683" y="0"/>
                  </a:lnTo>
                  <a:lnTo>
                    <a:pt x="703" y="1"/>
                  </a:lnTo>
                  <a:lnTo>
                    <a:pt x="1348" y="472"/>
                  </a:lnTo>
                  <a:lnTo>
                    <a:pt x="1372" y="521"/>
                  </a:lnTo>
                  <a:lnTo>
                    <a:pt x="1366" y="538"/>
                  </a:lnTo>
                  <a:lnTo>
                    <a:pt x="744" y="1012"/>
                  </a:lnTo>
                  <a:lnTo>
                    <a:pt x="689" y="1030"/>
                  </a:lnTo>
                  <a:lnTo>
                    <a:pt x="669" y="1029"/>
                  </a:lnTo>
                  <a:lnTo>
                    <a:pt x="24" y="558"/>
                  </a:lnTo>
                  <a:lnTo>
                    <a:pt x="0" y="509"/>
                  </a:lnTo>
                  <a:lnTo>
                    <a:pt x="6" y="492"/>
                  </a:lnTo>
                  <a:lnTo>
                    <a:pt x="18" y="477"/>
                  </a:lnTo>
                  <a:lnTo>
                    <a:pt x="24" y="472"/>
                  </a:lnTo>
                  <a:lnTo>
                    <a:pt x="628" y="18"/>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77" name="Freeform 702">
              <a:extLst>
                <a:ext uri="{FF2B5EF4-FFF2-40B4-BE49-F238E27FC236}">
                  <a16:creationId xmlns:a16="http://schemas.microsoft.com/office/drawing/2014/main" id="{41421CC5-3E60-4906-9B34-1F2E43694E2A}"/>
                </a:ext>
              </a:extLst>
            </p:cNvPr>
            <p:cNvSpPr>
              <a:spLocks/>
            </p:cNvSpPr>
            <p:nvPr/>
          </p:nvSpPr>
          <p:spPr bwMode="auto">
            <a:xfrm>
              <a:off x="5711" y="6492"/>
              <a:ext cx="96" cy="112"/>
            </a:xfrm>
            <a:custGeom>
              <a:avLst/>
              <a:gdLst>
                <a:gd name="T0" fmla="*/ 0 w 96"/>
                <a:gd name="T1" fmla="*/ 6548 h 112"/>
                <a:gd name="T2" fmla="*/ 0 w 96"/>
                <a:gd name="T3" fmla="*/ 6492 h 112"/>
                <a:gd name="T4" fmla="*/ 23 w 96"/>
                <a:gd name="T5" fmla="*/ 6492 h 112"/>
                <a:gd name="T6" fmla="*/ 46 w 96"/>
                <a:gd name="T7" fmla="*/ 6492 h 112"/>
                <a:gd name="T8" fmla="*/ 67 w 96"/>
                <a:gd name="T9" fmla="*/ 6494 h 112"/>
                <a:gd name="T10" fmla="*/ 83 w 96"/>
                <a:gd name="T11" fmla="*/ 6502 h 112"/>
                <a:gd name="T12" fmla="*/ 77 w 96"/>
                <a:gd name="T13" fmla="*/ 6525 h 112"/>
                <a:gd name="T14" fmla="*/ 69 w 96"/>
                <a:gd name="T15" fmla="*/ 6509 h 112"/>
                <a:gd name="T16" fmla="*/ 51 w 96"/>
                <a:gd name="T17" fmla="*/ 6504 h 112"/>
                <a:gd name="T18" fmla="*/ 29 w 96"/>
                <a:gd name="T19" fmla="*/ 6505 h 112"/>
                <a:gd name="T20" fmla="*/ 15 w 96"/>
                <a:gd name="T21" fmla="*/ 6504 h 112"/>
                <a:gd name="T22" fmla="*/ 0 w 96"/>
                <a:gd name="T23" fmla="*/ 6548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12">
                  <a:moveTo>
                    <a:pt x="0" y="56"/>
                  </a:moveTo>
                  <a:lnTo>
                    <a:pt x="0" y="0"/>
                  </a:lnTo>
                  <a:lnTo>
                    <a:pt x="23" y="0"/>
                  </a:lnTo>
                  <a:lnTo>
                    <a:pt x="46" y="0"/>
                  </a:lnTo>
                  <a:lnTo>
                    <a:pt x="67" y="2"/>
                  </a:lnTo>
                  <a:lnTo>
                    <a:pt x="83" y="10"/>
                  </a:lnTo>
                  <a:lnTo>
                    <a:pt x="77" y="33"/>
                  </a:lnTo>
                  <a:lnTo>
                    <a:pt x="69" y="17"/>
                  </a:lnTo>
                  <a:lnTo>
                    <a:pt x="51" y="12"/>
                  </a:lnTo>
                  <a:lnTo>
                    <a:pt x="29" y="13"/>
                  </a:lnTo>
                  <a:lnTo>
                    <a:pt x="15" y="12"/>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Freeform 703">
              <a:extLst>
                <a:ext uri="{FF2B5EF4-FFF2-40B4-BE49-F238E27FC236}">
                  <a16:creationId xmlns:a16="http://schemas.microsoft.com/office/drawing/2014/main" id="{D0246A74-D7FF-4A96-99CB-D5BDD753ECF5}"/>
                </a:ext>
              </a:extLst>
            </p:cNvPr>
            <p:cNvSpPr>
              <a:spLocks/>
            </p:cNvSpPr>
            <p:nvPr/>
          </p:nvSpPr>
          <p:spPr bwMode="auto">
            <a:xfrm>
              <a:off x="5711" y="6492"/>
              <a:ext cx="96" cy="112"/>
            </a:xfrm>
            <a:custGeom>
              <a:avLst/>
              <a:gdLst>
                <a:gd name="T0" fmla="*/ 85 w 96"/>
                <a:gd name="T1" fmla="*/ 6545 h 112"/>
                <a:gd name="T2" fmla="*/ 66 w 96"/>
                <a:gd name="T3" fmla="*/ 6555 h 112"/>
                <a:gd name="T4" fmla="*/ 65 w 96"/>
                <a:gd name="T5" fmla="*/ 6556 h 112"/>
                <a:gd name="T6" fmla="*/ 96 w 96"/>
                <a:gd name="T7" fmla="*/ 6604 h 112"/>
                <a:gd name="T8" fmla="*/ 79 w 96"/>
                <a:gd name="T9" fmla="*/ 6604 h 112"/>
                <a:gd name="T10" fmla="*/ 50 w 96"/>
                <a:gd name="T11" fmla="*/ 6558 h 112"/>
                <a:gd name="T12" fmla="*/ 15 w 96"/>
                <a:gd name="T13" fmla="*/ 6558 h 112"/>
                <a:gd name="T14" fmla="*/ 15 w 96"/>
                <a:gd name="T15" fmla="*/ 6604 h 112"/>
                <a:gd name="T16" fmla="*/ 0 w 96"/>
                <a:gd name="T17" fmla="*/ 6604 h 112"/>
                <a:gd name="T18" fmla="*/ 0 w 96"/>
                <a:gd name="T19" fmla="*/ 6548 h 112"/>
                <a:gd name="T20" fmla="*/ 15 w 96"/>
                <a:gd name="T21" fmla="*/ 6504 h 112"/>
                <a:gd name="T22" fmla="*/ 15 w 96"/>
                <a:gd name="T23" fmla="*/ 6546 h 112"/>
                <a:gd name="T24" fmla="*/ 39 w 96"/>
                <a:gd name="T25" fmla="*/ 6546 h 112"/>
                <a:gd name="T26" fmla="*/ 61 w 96"/>
                <a:gd name="T27" fmla="*/ 6544 h 112"/>
                <a:gd name="T28" fmla="*/ 74 w 96"/>
                <a:gd name="T29" fmla="*/ 6535 h 112"/>
                <a:gd name="T30" fmla="*/ 77 w 96"/>
                <a:gd name="T31" fmla="*/ 6525 h 112"/>
                <a:gd name="T32" fmla="*/ 83 w 96"/>
                <a:gd name="T33" fmla="*/ 6502 h 112"/>
                <a:gd name="T34" fmla="*/ 91 w 96"/>
                <a:gd name="T35" fmla="*/ 6516 h 112"/>
                <a:gd name="T36" fmla="*/ 92 w 96"/>
                <a:gd name="T37" fmla="*/ 6524 h 112"/>
                <a:gd name="T38" fmla="*/ 85 w 96"/>
                <a:gd name="T39" fmla="*/ 6545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85" y="53"/>
                  </a:moveTo>
                  <a:lnTo>
                    <a:pt x="66" y="63"/>
                  </a:lnTo>
                  <a:lnTo>
                    <a:pt x="65" y="64"/>
                  </a:lnTo>
                  <a:lnTo>
                    <a:pt x="96" y="112"/>
                  </a:lnTo>
                  <a:lnTo>
                    <a:pt x="79" y="112"/>
                  </a:lnTo>
                  <a:lnTo>
                    <a:pt x="50" y="66"/>
                  </a:lnTo>
                  <a:lnTo>
                    <a:pt x="15" y="66"/>
                  </a:lnTo>
                  <a:lnTo>
                    <a:pt x="15" y="112"/>
                  </a:lnTo>
                  <a:lnTo>
                    <a:pt x="0" y="112"/>
                  </a:lnTo>
                  <a:lnTo>
                    <a:pt x="0" y="56"/>
                  </a:lnTo>
                  <a:lnTo>
                    <a:pt x="15" y="12"/>
                  </a:lnTo>
                  <a:lnTo>
                    <a:pt x="15" y="54"/>
                  </a:lnTo>
                  <a:lnTo>
                    <a:pt x="39" y="54"/>
                  </a:lnTo>
                  <a:lnTo>
                    <a:pt x="61" y="52"/>
                  </a:lnTo>
                  <a:lnTo>
                    <a:pt x="74" y="43"/>
                  </a:lnTo>
                  <a:lnTo>
                    <a:pt x="77" y="33"/>
                  </a:lnTo>
                  <a:lnTo>
                    <a:pt x="83" y="10"/>
                  </a:lnTo>
                  <a:lnTo>
                    <a:pt x="91" y="24"/>
                  </a:lnTo>
                  <a:lnTo>
                    <a:pt x="92" y="32"/>
                  </a:lnTo>
                  <a:lnTo>
                    <a:pt x="8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9" name="Freeform 704">
              <a:extLst>
                <a:ext uri="{FF2B5EF4-FFF2-40B4-BE49-F238E27FC236}">
                  <a16:creationId xmlns:a16="http://schemas.microsoft.com/office/drawing/2014/main" id="{93F2A4B2-C2FC-4578-A486-481F5D9DC5BF}"/>
                </a:ext>
              </a:extLst>
            </p:cNvPr>
            <p:cNvSpPr>
              <a:spLocks/>
            </p:cNvSpPr>
            <p:nvPr/>
          </p:nvSpPr>
          <p:spPr bwMode="auto">
            <a:xfrm>
              <a:off x="5821" y="6517"/>
              <a:ext cx="76" cy="89"/>
            </a:xfrm>
            <a:custGeom>
              <a:avLst/>
              <a:gdLst>
                <a:gd name="T0" fmla="*/ 15 w 76"/>
                <a:gd name="T1" fmla="*/ 6582 h 89"/>
                <a:gd name="T2" fmla="*/ 22 w 76"/>
                <a:gd name="T3" fmla="*/ 6594 h 89"/>
                <a:gd name="T4" fmla="*/ 39 w 76"/>
                <a:gd name="T5" fmla="*/ 6595 h 89"/>
                <a:gd name="T6" fmla="*/ 51 w 76"/>
                <a:gd name="T7" fmla="*/ 6595 h 89"/>
                <a:gd name="T8" fmla="*/ 59 w 76"/>
                <a:gd name="T9" fmla="*/ 6590 h 89"/>
                <a:gd name="T10" fmla="*/ 61 w 76"/>
                <a:gd name="T11" fmla="*/ 6582 h 89"/>
                <a:gd name="T12" fmla="*/ 74 w 76"/>
                <a:gd name="T13" fmla="*/ 6585 h 89"/>
                <a:gd name="T14" fmla="*/ 61 w 76"/>
                <a:gd name="T15" fmla="*/ 6600 h 89"/>
                <a:gd name="T16" fmla="*/ 39 w 76"/>
                <a:gd name="T17" fmla="*/ 6606 h 89"/>
                <a:gd name="T18" fmla="*/ 17 w 76"/>
                <a:gd name="T19" fmla="*/ 6600 h 89"/>
                <a:gd name="T20" fmla="*/ 4 w 76"/>
                <a:gd name="T21" fmla="*/ 6585 h 89"/>
                <a:gd name="T22" fmla="*/ 0 w 76"/>
                <a:gd name="T23" fmla="*/ 6561 h 89"/>
                <a:gd name="T24" fmla="*/ 0 w 76"/>
                <a:gd name="T25" fmla="*/ 6561 h 89"/>
                <a:gd name="T26" fmla="*/ 4 w 76"/>
                <a:gd name="T27" fmla="*/ 6537 h 89"/>
                <a:gd name="T28" fmla="*/ 18 w 76"/>
                <a:gd name="T29" fmla="*/ 6521 h 89"/>
                <a:gd name="T30" fmla="*/ 38 w 76"/>
                <a:gd name="T31" fmla="*/ 6517 h 89"/>
                <a:gd name="T32" fmla="*/ 42 w 76"/>
                <a:gd name="T33" fmla="*/ 6528 h 89"/>
                <a:gd name="T34" fmla="*/ 26 w 76"/>
                <a:gd name="T35" fmla="*/ 6531 h 89"/>
                <a:gd name="T36" fmla="*/ 18 w 76"/>
                <a:gd name="T37" fmla="*/ 6540 h 89"/>
                <a:gd name="T38" fmla="*/ 17 w 76"/>
                <a:gd name="T39" fmla="*/ 6544 h 89"/>
                <a:gd name="T40" fmla="*/ 15 w 76"/>
                <a:gd name="T41" fmla="*/ 6548 h 89"/>
                <a:gd name="T42" fmla="*/ 15 w 76"/>
                <a:gd name="T43" fmla="*/ 6553 h 89"/>
                <a:gd name="T44" fmla="*/ 62 w 76"/>
                <a:gd name="T45" fmla="*/ 6553 h 89"/>
                <a:gd name="T46" fmla="*/ 72 w 76"/>
                <a:gd name="T47" fmla="*/ 6538 h 89"/>
                <a:gd name="T48" fmla="*/ 76 w 76"/>
                <a:gd name="T49" fmla="*/ 6562 h 89"/>
                <a:gd name="T50" fmla="*/ 76 w 76"/>
                <a:gd name="T51" fmla="*/ 6564 h 89"/>
                <a:gd name="T52" fmla="*/ 15 w 76"/>
                <a:gd name="T53" fmla="*/ 6564 h 89"/>
                <a:gd name="T54" fmla="*/ 15 w 76"/>
                <a:gd name="T55" fmla="*/ 6582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5"/>
                  </a:moveTo>
                  <a:lnTo>
                    <a:pt x="22" y="77"/>
                  </a:lnTo>
                  <a:lnTo>
                    <a:pt x="39" y="78"/>
                  </a:lnTo>
                  <a:lnTo>
                    <a:pt x="51" y="78"/>
                  </a:lnTo>
                  <a:lnTo>
                    <a:pt x="59" y="73"/>
                  </a:lnTo>
                  <a:lnTo>
                    <a:pt x="61" y="65"/>
                  </a:lnTo>
                  <a:lnTo>
                    <a:pt x="74" y="68"/>
                  </a:lnTo>
                  <a:lnTo>
                    <a:pt x="61" y="83"/>
                  </a:lnTo>
                  <a:lnTo>
                    <a:pt x="39" y="89"/>
                  </a:lnTo>
                  <a:lnTo>
                    <a:pt x="17" y="83"/>
                  </a:lnTo>
                  <a:lnTo>
                    <a:pt x="4" y="68"/>
                  </a:lnTo>
                  <a:lnTo>
                    <a:pt x="0" y="44"/>
                  </a:lnTo>
                  <a:lnTo>
                    <a:pt x="4" y="20"/>
                  </a:lnTo>
                  <a:lnTo>
                    <a:pt x="18" y="4"/>
                  </a:lnTo>
                  <a:lnTo>
                    <a:pt x="38" y="0"/>
                  </a:lnTo>
                  <a:lnTo>
                    <a:pt x="42" y="11"/>
                  </a:lnTo>
                  <a:lnTo>
                    <a:pt x="26" y="14"/>
                  </a:lnTo>
                  <a:lnTo>
                    <a:pt x="18" y="23"/>
                  </a:lnTo>
                  <a:lnTo>
                    <a:pt x="17" y="27"/>
                  </a:lnTo>
                  <a:lnTo>
                    <a:pt x="15" y="31"/>
                  </a:lnTo>
                  <a:lnTo>
                    <a:pt x="15" y="36"/>
                  </a:lnTo>
                  <a:lnTo>
                    <a:pt x="62" y="36"/>
                  </a:lnTo>
                  <a:lnTo>
                    <a:pt x="72" y="21"/>
                  </a:lnTo>
                  <a:lnTo>
                    <a:pt x="76" y="45"/>
                  </a:lnTo>
                  <a:lnTo>
                    <a:pt x="76" y="47"/>
                  </a:lnTo>
                  <a:lnTo>
                    <a:pt x="15" y="47"/>
                  </a:lnTo>
                  <a:lnTo>
                    <a:pt x="15"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0" name="Freeform 705">
              <a:extLst>
                <a:ext uri="{FF2B5EF4-FFF2-40B4-BE49-F238E27FC236}">
                  <a16:creationId xmlns:a16="http://schemas.microsoft.com/office/drawing/2014/main" id="{79487DBC-43E9-497D-80A4-BF2CE1267336}"/>
                </a:ext>
              </a:extLst>
            </p:cNvPr>
            <p:cNvSpPr>
              <a:spLocks/>
            </p:cNvSpPr>
            <p:nvPr/>
          </p:nvSpPr>
          <p:spPr bwMode="auto">
            <a:xfrm>
              <a:off x="5859" y="6517"/>
              <a:ext cx="34" cy="36"/>
            </a:xfrm>
            <a:custGeom>
              <a:avLst/>
              <a:gdLst>
                <a:gd name="T0" fmla="*/ 22 w 34"/>
                <a:gd name="T1" fmla="*/ 6522 h 36"/>
                <a:gd name="T2" fmla="*/ 34 w 34"/>
                <a:gd name="T3" fmla="*/ 6538 h 36"/>
                <a:gd name="T4" fmla="*/ 24 w 34"/>
                <a:gd name="T5" fmla="*/ 6553 h 36"/>
                <a:gd name="T6" fmla="*/ 19 w 34"/>
                <a:gd name="T7" fmla="*/ 6536 h 36"/>
                <a:gd name="T8" fmla="*/ 4 w 34"/>
                <a:gd name="T9" fmla="*/ 6528 h 36"/>
                <a:gd name="T10" fmla="*/ 0 w 34"/>
                <a:gd name="T11" fmla="*/ 6517 h 36"/>
                <a:gd name="T12" fmla="*/ 22 w 34"/>
                <a:gd name="T13" fmla="*/ 6522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4" y="36"/>
                  </a:lnTo>
                  <a:lnTo>
                    <a:pt x="19"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706">
              <a:extLst>
                <a:ext uri="{FF2B5EF4-FFF2-40B4-BE49-F238E27FC236}">
                  <a16:creationId xmlns:a16="http://schemas.microsoft.com/office/drawing/2014/main" id="{23459797-68B5-41BE-A5F7-453EC59A85C5}"/>
                </a:ext>
              </a:extLst>
            </p:cNvPr>
            <p:cNvSpPr>
              <a:spLocks/>
            </p:cNvSpPr>
            <p:nvPr/>
          </p:nvSpPr>
          <p:spPr bwMode="auto">
            <a:xfrm>
              <a:off x="5926" y="6517"/>
              <a:ext cx="30" cy="26"/>
            </a:xfrm>
            <a:custGeom>
              <a:avLst/>
              <a:gdLst>
                <a:gd name="T0" fmla="*/ 0 w 30"/>
                <a:gd name="T1" fmla="*/ 6543 h 26"/>
                <a:gd name="T2" fmla="*/ 1 w 30"/>
                <a:gd name="T3" fmla="*/ 6521 h 26"/>
                <a:gd name="T4" fmla="*/ 17 w 30"/>
                <a:gd name="T5" fmla="*/ 6517 h 26"/>
                <a:gd name="T6" fmla="*/ 30 w 30"/>
                <a:gd name="T7" fmla="*/ 6517 h 26"/>
                <a:gd name="T8" fmla="*/ 21 w 30"/>
                <a:gd name="T9" fmla="*/ 6527 h 26"/>
                <a:gd name="T10" fmla="*/ 21 w 30"/>
                <a:gd name="T11" fmla="*/ 6527 h 26"/>
                <a:gd name="T12" fmla="*/ 3 w 30"/>
                <a:gd name="T13" fmla="*/ 6527 h 26"/>
                <a:gd name="T14" fmla="*/ 0 w 30"/>
                <a:gd name="T15" fmla="*/ 6543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26">
                  <a:moveTo>
                    <a:pt x="0" y="26"/>
                  </a:moveTo>
                  <a:lnTo>
                    <a:pt x="1" y="4"/>
                  </a:lnTo>
                  <a:lnTo>
                    <a:pt x="17" y="0"/>
                  </a:lnTo>
                  <a:lnTo>
                    <a:pt x="30" y="0"/>
                  </a:lnTo>
                  <a:lnTo>
                    <a:pt x="21" y="10"/>
                  </a:lnTo>
                  <a:lnTo>
                    <a:pt x="3" y="10"/>
                  </a:lnTo>
                  <a:lnTo>
                    <a:pt x="0"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707">
              <a:extLst>
                <a:ext uri="{FF2B5EF4-FFF2-40B4-BE49-F238E27FC236}">
                  <a16:creationId xmlns:a16="http://schemas.microsoft.com/office/drawing/2014/main" id="{FD7B152D-109E-4891-8A21-2DCA9A720FF3}"/>
                </a:ext>
              </a:extLst>
            </p:cNvPr>
            <p:cNvSpPr>
              <a:spLocks/>
            </p:cNvSpPr>
            <p:nvPr/>
          </p:nvSpPr>
          <p:spPr bwMode="auto">
            <a:xfrm>
              <a:off x="5911" y="6517"/>
              <a:ext cx="73" cy="121"/>
            </a:xfrm>
            <a:custGeom>
              <a:avLst/>
              <a:gdLst>
                <a:gd name="T0" fmla="*/ 59 w 73"/>
                <a:gd name="T1" fmla="*/ 6518 h 121"/>
                <a:gd name="T2" fmla="*/ 73 w 73"/>
                <a:gd name="T3" fmla="*/ 6518 h 121"/>
                <a:gd name="T4" fmla="*/ 72 w 73"/>
                <a:gd name="T5" fmla="*/ 6538 h 121"/>
                <a:gd name="T6" fmla="*/ 73 w 73"/>
                <a:gd name="T7" fmla="*/ 6559 h 121"/>
                <a:gd name="T8" fmla="*/ 73 w 73"/>
                <a:gd name="T9" fmla="*/ 6579 h 121"/>
                <a:gd name="T10" fmla="*/ 73 w 73"/>
                <a:gd name="T11" fmla="*/ 6597 h 121"/>
                <a:gd name="T12" fmla="*/ 70 w 73"/>
                <a:gd name="T13" fmla="*/ 6614 h 121"/>
                <a:gd name="T14" fmla="*/ 64 w 73"/>
                <a:gd name="T15" fmla="*/ 6626 h 121"/>
                <a:gd name="T16" fmla="*/ 54 w 73"/>
                <a:gd name="T17" fmla="*/ 6635 h 121"/>
                <a:gd name="T18" fmla="*/ 39 w 73"/>
                <a:gd name="T19" fmla="*/ 6638 h 121"/>
                <a:gd name="T20" fmla="*/ 23 w 73"/>
                <a:gd name="T21" fmla="*/ 6636 h 121"/>
                <a:gd name="T22" fmla="*/ 13 w 73"/>
                <a:gd name="T23" fmla="*/ 6633 h 121"/>
                <a:gd name="T24" fmla="*/ 6 w 73"/>
                <a:gd name="T25" fmla="*/ 6627 h 121"/>
                <a:gd name="T26" fmla="*/ 4 w 73"/>
                <a:gd name="T27" fmla="*/ 6617 h 121"/>
                <a:gd name="T28" fmla="*/ 18 w 73"/>
                <a:gd name="T29" fmla="*/ 6614 h 121"/>
                <a:gd name="T30" fmla="*/ 29 w 73"/>
                <a:gd name="T31" fmla="*/ 6625 h 121"/>
                <a:gd name="T32" fmla="*/ 45 w 73"/>
                <a:gd name="T33" fmla="*/ 6625 h 121"/>
                <a:gd name="T34" fmla="*/ 57 w 73"/>
                <a:gd name="T35" fmla="*/ 6615 h 121"/>
                <a:gd name="T36" fmla="*/ 58 w 73"/>
                <a:gd name="T37" fmla="*/ 6602 h 121"/>
                <a:gd name="T38" fmla="*/ 58 w 73"/>
                <a:gd name="T39" fmla="*/ 6588 h 121"/>
                <a:gd name="T40" fmla="*/ 53 w 73"/>
                <a:gd name="T41" fmla="*/ 6598 h 121"/>
                <a:gd name="T42" fmla="*/ 45 w 73"/>
                <a:gd name="T43" fmla="*/ 6604 h 121"/>
                <a:gd name="T44" fmla="*/ 31 w 73"/>
                <a:gd name="T45" fmla="*/ 6604 h 121"/>
                <a:gd name="T46" fmla="*/ 10 w 73"/>
                <a:gd name="T47" fmla="*/ 6597 h 121"/>
                <a:gd name="T48" fmla="*/ 1 w 73"/>
                <a:gd name="T49" fmla="*/ 6578 h 121"/>
                <a:gd name="T50" fmla="*/ 0 w 73"/>
                <a:gd name="T51" fmla="*/ 6561 h 121"/>
                <a:gd name="T52" fmla="*/ 3 w 73"/>
                <a:gd name="T53" fmla="*/ 6537 h 121"/>
                <a:gd name="T54" fmla="*/ 16 w 73"/>
                <a:gd name="T55" fmla="*/ 6521 h 121"/>
                <a:gd name="T56" fmla="*/ 15 w 73"/>
                <a:gd name="T57" fmla="*/ 6543 h 121"/>
                <a:gd name="T58" fmla="*/ 15 w 73"/>
                <a:gd name="T59" fmla="*/ 6580 h 121"/>
                <a:gd name="T60" fmla="*/ 18 w 73"/>
                <a:gd name="T61" fmla="*/ 6594 h 121"/>
                <a:gd name="T62" fmla="*/ 52 w 73"/>
                <a:gd name="T63" fmla="*/ 6594 h 121"/>
                <a:gd name="T64" fmla="*/ 58 w 73"/>
                <a:gd name="T65" fmla="*/ 6580 h 121"/>
                <a:gd name="T66" fmla="*/ 58 w 73"/>
                <a:gd name="T67" fmla="*/ 6561 h 121"/>
                <a:gd name="T68" fmla="*/ 53 w 73"/>
                <a:gd name="T69" fmla="*/ 6537 h 121"/>
                <a:gd name="T70" fmla="*/ 36 w 73"/>
                <a:gd name="T71" fmla="*/ 6527 h 121"/>
                <a:gd name="T72" fmla="*/ 45 w 73"/>
                <a:gd name="T73" fmla="*/ 6517 h 121"/>
                <a:gd name="T74" fmla="*/ 54 w 73"/>
                <a:gd name="T75" fmla="*/ 6524 h 121"/>
                <a:gd name="T76" fmla="*/ 59 w 73"/>
                <a:gd name="T77" fmla="*/ 6533 h 121"/>
                <a:gd name="T78" fmla="*/ 59 w 73"/>
                <a:gd name="T79" fmla="*/ 6528 h 121"/>
                <a:gd name="T80" fmla="*/ 59 w 73"/>
                <a:gd name="T81" fmla="*/ 6522 h 121"/>
                <a:gd name="T82" fmla="*/ 59 w 73"/>
                <a:gd name="T83" fmla="*/ 6518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3" h="121">
                  <a:moveTo>
                    <a:pt x="59" y="1"/>
                  </a:moveTo>
                  <a:lnTo>
                    <a:pt x="73" y="1"/>
                  </a:lnTo>
                  <a:lnTo>
                    <a:pt x="72" y="21"/>
                  </a:lnTo>
                  <a:lnTo>
                    <a:pt x="73" y="42"/>
                  </a:lnTo>
                  <a:lnTo>
                    <a:pt x="73" y="62"/>
                  </a:lnTo>
                  <a:lnTo>
                    <a:pt x="73" y="80"/>
                  </a:lnTo>
                  <a:lnTo>
                    <a:pt x="70" y="97"/>
                  </a:lnTo>
                  <a:lnTo>
                    <a:pt x="64" y="109"/>
                  </a:lnTo>
                  <a:lnTo>
                    <a:pt x="54" y="118"/>
                  </a:lnTo>
                  <a:lnTo>
                    <a:pt x="39" y="121"/>
                  </a:lnTo>
                  <a:lnTo>
                    <a:pt x="23" y="119"/>
                  </a:lnTo>
                  <a:lnTo>
                    <a:pt x="13" y="116"/>
                  </a:lnTo>
                  <a:lnTo>
                    <a:pt x="6" y="110"/>
                  </a:lnTo>
                  <a:lnTo>
                    <a:pt x="4" y="100"/>
                  </a:lnTo>
                  <a:lnTo>
                    <a:pt x="18" y="97"/>
                  </a:lnTo>
                  <a:lnTo>
                    <a:pt x="29" y="108"/>
                  </a:lnTo>
                  <a:lnTo>
                    <a:pt x="45" y="108"/>
                  </a:lnTo>
                  <a:lnTo>
                    <a:pt x="57" y="98"/>
                  </a:lnTo>
                  <a:lnTo>
                    <a:pt x="58" y="85"/>
                  </a:lnTo>
                  <a:lnTo>
                    <a:pt x="58" y="71"/>
                  </a:lnTo>
                  <a:lnTo>
                    <a:pt x="53" y="81"/>
                  </a:lnTo>
                  <a:lnTo>
                    <a:pt x="45" y="87"/>
                  </a:lnTo>
                  <a:lnTo>
                    <a:pt x="31" y="87"/>
                  </a:lnTo>
                  <a:lnTo>
                    <a:pt x="10" y="80"/>
                  </a:lnTo>
                  <a:lnTo>
                    <a:pt x="1" y="61"/>
                  </a:lnTo>
                  <a:lnTo>
                    <a:pt x="0" y="44"/>
                  </a:lnTo>
                  <a:lnTo>
                    <a:pt x="3" y="20"/>
                  </a:lnTo>
                  <a:lnTo>
                    <a:pt x="16" y="4"/>
                  </a:lnTo>
                  <a:lnTo>
                    <a:pt x="15" y="26"/>
                  </a:lnTo>
                  <a:lnTo>
                    <a:pt x="15" y="63"/>
                  </a:lnTo>
                  <a:lnTo>
                    <a:pt x="18" y="77"/>
                  </a:lnTo>
                  <a:lnTo>
                    <a:pt x="52" y="77"/>
                  </a:lnTo>
                  <a:lnTo>
                    <a:pt x="58" y="63"/>
                  </a:lnTo>
                  <a:lnTo>
                    <a:pt x="58" y="44"/>
                  </a:lnTo>
                  <a:lnTo>
                    <a:pt x="53" y="20"/>
                  </a:lnTo>
                  <a:lnTo>
                    <a:pt x="36" y="10"/>
                  </a:lnTo>
                  <a:lnTo>
                    <a:pt x="45" y="0"/>
                  </a:lnTo>
                  <a:lnTo>
                    <a:pt x="54" y="7"/>
                  </a:lnTo>
                  <a:lnTo>
                    <a:pt x="59" y="16"/>
                  </a:lnTo>
                  <a:lnTo>
                    <a:pt x="59" y="11"/>
                  </a:lnTo>
                  <a:lnTo>
                    <a:pt x="59" y="5"/>
                  </a:lnTo>
                  <a:lnTo>
                    <a:pt x="59" y="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3" name="Freeform 708">
              <a:extLst>
                <a:ext uri="{FF2B5EF4-FFF2-40B4-BE49-F238E27FC236}">
                  <a16:creationId xmlns:a16="http://schemas.microsoft.com/office/drawing/2014/main" id="{689C3F26-23C3-4173-8630-2846432D0E32}"/>
                </a:ext>
              </a:extLst>
            </p:cNvPr>
            <p:cNvSpPr>
              <a:spLocks/>
            </p:cNvSpPr>
            <p:nvPr/>
          </p:nvSpPr>
          <p:spPr bwMode="auto">
            <a:xfrm>
              <a:off x="6012" y="6486"/>
              <a:ext cx="0" cy="118"/>
            </a:xfrm>
            <a:custGeom>
              <a:avLst/>
              <a:gdLst>
                <a:gd name="T0" fmla="*/ 6604 h 118"/>
                <a:gd name="T1" fmla="*/ 6486 h 118"/>
                <a:gd name="T2" fmla="*/ 0 60000 65536"/>
                <a:gd name="T3" fmla="*/ 0 60000 65536"/>
              </a:gdLst>
              <a:ahLst/>
              <a:cxnLst>
                <a:cxn ang="T2">
                  <a:pos x="0" y="T0"/>
                </a:cxn>
                <a:cxn ang="T3">
                  <a:pos x="0" y="T1"/>
                </a:cxn>
              </a:cxnLst>
              <a:rect l="0" t="0" r="r" b="b"/>
              <a:pathLst>
                <a:path h="118">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84" name="Freeform 709">
              <a:extLst>
                <a:ext uri="{FF2B5EF4-FFF2-40B4-BE49-F238E27FC236}">
                  <a16:creationId xmlns:a16="http://schemas.microsoft.com/office/drawing/2014/main" id="{0DF6D2C6-4269-4655-AF2B-9A39BFF6A649}"/>
                </a:ext>
              </a:extLst>
            </p:cNvPr>
            <p:cNvSpPr>
              <a:spLocks/>
            </p:cNvSpPr>
            <p:nvPr/>
          </p:nvSpPr>
          <p:spPr bwMode="auto">
            <a:xfrm>
              <a:off x="6041" y="6517"/>
              <a:ext cx="114" cy="87"/>
            </a:xfrm>
            <a:custGeom>
              <a:avLst/>
              <a:gdLst>
                <a:gd name="T0" fmla="*/ 113 w 114"/>
                <a:gd name="T1" fmla="*/ 6576 h 87"/>
                <a:gd name="T2" fmla="*/ 113 w 114"/>
                <a:gd name="T3" fmla="*/ 6597 h 87"/>
                <a:gd name="T4" fmla="*/ 113 w 114"/>
                <a:gd name="T5" fmla="*/ 6604 h 87"/>
                <a:gd name="T6" fmla="*/ 99 w 114"/>
                <a:gd name="T7" fmla="*/ 6604 h 87"/>
                <a:gd name="T8" fmla="*/ 99 w 114"/>
                <a:gd name="T9" fmla="*/ 6536 h 87"/>
                <a:gd name="T10" fmla="*/ 97 w 114"/>
                <a:gd name="T11" fmla="*/ 6527 h 87"/>
                <a:gd name="T12" fmla="*/ 83 w 114"/>
                <a:gd name="T13" fmla="*/ 6528 h 87"/>
                <a:gd name="T14" fmla="*/ 69 w 114"/>
                <a:gd name="T15" fmla="*/ 6535 h 87"/>
                <a:gd name="T16" fmla="*/ 63 w 114"/>
                <a:gd name="T17" fmla="*/ 6551 h 87"/>
                <a:gd name="T18" fmla="*/ 63 w 114"/>
                <a:gd name="T19" fmla="*/ 6573 h 87"/>
                <a:gd name="T20" fmla="*/ 64 w 114"/>
                <a:gd name="T21" fmla="*/ 6595 h 87"/>
                <a:gd name="T22" fmla="*/ 64 w 114"/>
                <a:gd name="T23" fmla="*/ 6604 h 87"/>
                <a:gd name="T24" fmla="*/ 50 w 114"/>
                <a:gd name="T25" fmla="*/ 6604 h 87"/>
                <a:gd name="T26" fmla="*/ 50 w 114"/>
                <a:gd name="T27" fmla="*/ 6536 h 87"/>
                <a:gd name="T28" fmla="*/ 47 w 114"/>
                <a:gd name="T29" fmla="*/ 6527 h 87"/>
                <a:gd name="T30" fmla="*/ 34 w 114"/>
                <a:gd name="T31" fmla="*/ 6528 h 87"/>
                <a:gd name="T32" fmla="*/ 19 w 114"/>
                <a:gd name="T33" fmla="*/ 6535 h 87"/>
                <a:gd name="T34" fmla="*/ 14 w 114"/>
                <a:gd name="T35" fmla="*/ 6551 h 87"/>
                <a:gd name="T36" fmla="*/ 14 w 114"/>
                <a:gd name="T37" fmla="*/ 6573 h 87"/>
                <a:gd name="T38" fmla="*/ 14 w 114"/>
                <a:gd name="T39" fmla="*/ 6595 h 87"/>
                <a:gd name="T40" fmla="*/ 14 w 114"/>
                <a:gd name="T41" fmla="*/ 6604 h 87"/>
                <a:gd name="T42" fmla="*/ 0 w 114"/>
                <a:gd name="T43" fmla="*/ 6604 h 87"/>
                <a:gd name="T44" fmla="*/ 0 w 114"/>
                <a:gd name="T45" fmla="*/ 6518 h 87"/>
                <a:gd name="T46" fmla="*/ 13 w 114"/>
                <a:gd name="T47" fmla="*/ 6518 h 87"/>
                <a:gd name="T48" fmla="*/ 14 w 114"/>
                <a:gd name="T49" fmla="*/ 6523 h 87"/>
                <a:gd name="T50" fmla="*/ 13 w 114"/>
                <a:gd name="T51" fmla="*/ 6529 h 87"/>
                <a:gd name="T52" fmla="*/ 14 w 114"/>
                <a:gd name="T53" fmla="*/ 6533 h 87"/>
                <a:gd name="T54" fmla="*/ 26 w 114"/>
                <a:gd name="T55" fmla="*/ 6520 h 87"/>
                <a:gd name="T56" fmla="*/ 45 w 114"/>
                <a:gd name="T57" fmla="*/ 6517 h 87"/>
                <a:gd name="T58" fmla="*/ 60 w 114"/>
                <a:gd name="T59" fmla="*/ 6527 h 87"/>
                <a:gd name="T60" fmla="*/ 62 w 114"/>
                <a:gd name="T61" fmla="*/ 6533 h 87"/>
                <a:gd name="T62" fmla="*/ 67 w 114"/>
                <a:gd name="T63" fmla="*/ 6523 h 87"/>
                <a:gd name="T64" fmla="*/ 74 w 114"/>
                <a:gd name="T65" fmla="*/ 6517 h 87"/>
                <a:gd name="T66" fmla="*/ 88 w 114"/>
                <a:gd name="T67" fmla="*/ 6517 h 87"/>
                <a:gd name="T68" fmla="*/ 104 w 114"/>
                <a:gd name="T69" fmla="*/ 6521 h 87"/>
                <a:gd name="T70" fmla="*/ 112 w 114"/>
                <a:gd name="T71" fmla="*/ 6535 h 87"/>
                <a:gd name="T72" fmla="*/ 114 w 114"/>
                <a:gd name="T73" fmla="*/ 6554 h 87"/>
                <a:gd name="T74" fmla="*/ 113 w 114"/>
                <a:gd name="T75" fmla="*/ 6576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4" h="87">
                  <a:moveTo>
                    <a:pt x="113" y="59"/>
                  </a:moveTo>
                  <a:lnTo>
                    <a:pt x="113" y="80"/>
                  </a:lnTo>
                  <a:lnTo>
                    <a:pt x="113" y="87"/>
                  </a:lnTo>
                  <a:lnTo>
                    <a:pt x="99" y="87"/>
                  </a:lnTo>
                  <a:lnTo>
                    <a:pt x="99" y="19"/>
                  </a:lnTo>
                  <a:lnTo>
                    <a:pt x="97" y="10"/>
                  </a:lnTo>
                  <a:lnTo>
                    <a:pt x="83" y="11"/>
                  </a:lnTo>
                  <a:lnTo>
                    <a:pt x="69" y="18"/>
                  </a:lnTo>
                  <a:lnTo>
                    <a:pt x="63" y="34"/>
                  </a:lnTo>
                  <a:lnTo>
                    <a:pt x="63" y="56"/>
                  </a:lnTo>
                  <a:lnTo>
                    <a:pt x="64" y="78"/>
                  </a:lnTo>
                  <a:lnTo>
                    <a:pt x="64" y="87"/>
                  </a:lnTo>
                  <a:lnTo>
                    <a:pt x="50" y="87"/>
                  </a:lnTo>
                  <a:lnTo>
                    <a:pt x="50" y="19"/>
                  </a:lnTo>
                  <a:lnTo>
                    <a:pt x="47" y="10"/>
                  </a:lnTo>
                  <a:lnTo>
                    <a:pt x="34" y="11"/>
                  </a:lnTo>
                  <a:lnTo>
                    <a:pt x="19" y="18"/>
                  </a:lnTo>
                  <a:lnTo>
                    <a:pt x="14" y="34"/>
                  </a:lnTo>
                  <a:lnTo>
                    <a:pt x="14" y="56"/>
                  </a:lnTo>
                  <a:lnTo>
                    <a:pt x="14" y="78"/>
                  </a:lnTo>
                  <a:lnTo>
                    <a:pt x="14" y="87"/>
                  </a:lnTo>
                  <a:lnTo>
                    <a:pt x="0" y="87"/>
                  </a:lnTo>
                  <a:lnTo>
                    <a:pt x="0" y="1"/>
                  </a:lnTo>
                  <a:lnTo>
                    <a:pt x="13" y="1"/>
                  </a:lnTo>
                  <a:lnTo>
                    <a:pt x="14" y="6"/>
                  </a:lnTo>
                  <a:lnTo>
                    <a:pt x="13" y="12"/>
                  </a:lnTo>
                  <a:lnTo>
                    <a:pt x="14" y="16"/>
                  </a:lnTo>
                  <a:lnTo>
                    <a:pt x="26" y="3"/>
                  </a:lnTo>
                  <a:lnTo>
                    <a:pt x="45" y="0"/>
                  </a:lnTo>
                  <a:lnTo>
                    <a:pt x="60" y="10"/>
                  </a:lnTo>
                  <a:lnTo>
                    <a:pt x="62" y="16"/>
                  </a:lnTo>
                  <a:lnTo>
                    <a:pt x="67" y="6"/>
                  </a:lnTo>
                  <a:lnTo>
                    <a:pt x="74" y="0"/>
                  </a:lnTo>
                  <a:lnTo>
                    <a:pt x="88" y="0"/>
                  </a:lnTo>
                  <a:lnTo>
                    <a:pt x="104" y="4"/>
                  </a:lnTo>
                  <a:lnTo>
                    <a:pt x="112" y="18"/>
                  </a:lnTo>
                  <a:lnTo>
                    <a:pt x="114" y="37"/>
                  </a:lnTo>
                  <a:lnTo>
                    <a:pt x="113"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710">
              <a:extLst>
                <a:ext uri="{FF2B5EF4-FFF2-40B4-BE49-F238E27FC236}">
                  <a16:creationId xmlns:a16="http://schemas.microsoft.com/office/drawing/2014/main" id="{D9AD8B0E-4588-44AC-9B6A-F8F56E5B3220}"/>
                </a:ext>
              </a:extLst>
            </p:cNvPr>
            <p:cNvSpPr>
              <a:spLocks/>
            </p:cNvSpPr>
            <p:nvPr/>
          </p:nvSpPr>
          <p:spPr bwMode="auto">
            <a:xfrm>
              <a:off x="6171" y="6517"/>
              <a:ext cx="76" cy="89"/>
            </a:xfrm>
            <a:custGeom>
              <a:avLst/>
              <a:gdLst>
                <a:gd name="T0" fmla="*/ 15 w 76"/>
                <a:gd name="T1" fmla="*/ 6582 h 89"/>
                <a:gd name="T2" fmla="*/ 22 w 76"/>
                <a:gd name="T3" fmla="*/ 6594 h 89"/>
                <a:gd name="T4" fmla="*/ 39 w 76"/>
                <a:gd name="T5" fmla="*/ 6595 h 89"/>
                <a:gd name="T6" fmla="*/ 51 w 76"/>
                <a:gd name="T7" fmla="*/ 6595 h 89"/>
                <a:gd name="T8" fmla="*/ 59 w 76"/>
                <a:gd name="T9" fmla="*/ 6590 h 89"/>
                <a:gd name="T10" fmla="*/ 61 w 76"/>
                <a:gd name="T11" fmla="*/ 6582 h 89"/>
                <a:gd name="T12" fmla="*/ 74 w 76"/>
                <a:gd name="T13" fmla="*/ 6585 h 89"/>
                <a:gd name="T14" fmla="*/ 62 w 76"/>
                <a:gd name="T15" fmla="*/ 6600 h 89"/>
                <a:gd name="T16" fmla="*/ 39 w 76"/>
                <a:gd name="T17" fmla="*/ 6606 h 89"/>
                <a:gd name="T18" fmla="*/ 17 w 76"/>
                <a:gd name="T19" fmla="*/ 6600 h 89"/>
                <a:gd name="T20" fmla="*/ 4 w 76"/>
                <a:gd name="T21" fmla="*/ 6585 h 89"/>
                <a:gd name="T22" fmla="*/ 0 w 76"/>
                <a:gd name="T23" fmla="*/ 6561 h 89"/>
                <a:gd name="T24" fmla="*/ 0 w 76"/>
                <a:gd name="T25" fmla="*/ 6561 h 89"/>
                <a:gd name="T26" fmla="*/ 5 w 76"/>
                <a:gd name="T27" fmla="*/ 6537 h 89"/>
                <a:gd name="T28" fmla="*/ 18 w 76"/>
                <a:gd name="T29" fmla="*/ 6521 h 89"/>
                <a:gd name="T30" fmla="*/ 38 w 76"/>
                <a:gd name="T31" fmla="*/ 6517 h 89"/>
                <a:gd name="T32" fmla="*/ 42 w 76"/>
                <a:gd name="T33" fmla="*/ 6528 h 89"/>
                <a:gd name="T34" fmla="*/ 27 w 76"/>
                <a:gd name="T35" fmla="*/ 6531 h 89"/>
                <a:gd name="T36" fmla="*/ 18 w 76"/>
                <a:gd name="T37" fmla="*/ 6540 h 89"/>
                <a:gd name="T38" fmla="*/ 17 w 76"/>
                <a:gd name="T39" fmla="*/ 6544 h 89"/>
                <a:gd name="T40" fmla="*/ 15 w 76"/>
                <a:gd name="T41" fmla="*/ 6548 h 89"/>
                <a:gd name="T42" fmla="*/ 15 w 76"/>
                <a:gd name="T43" fmla="*/ 6553 h 89"/>
                <a:gd name="T44" fmla="*/ 62 w 76"/>
                <a:gd name="T45" fmla="*/ 6553 h 89"/>
                <a:gd name="T46" fmla="*/ 73 w 76"/>
                <a:gd name="T47" fmla="*/ 6538 h 89"/>
                <a:gd name="T48" fmla="*/ 76 w 76"/>
                <a:gd name="T49" fmla="*/ 6562 h 89"/>
                <a:gd name="T50" fmla="*/ 76 w 76"/>
                <a:gd name="T51" fmla="*/ 6564 h 89"/>
                <a:gd name="T52" fmla="*/ 15 w 76"/>
                <a:gd name="T53" fmla="*/ 6564 h 89"/>
                <a:gd name="T54" fmla="*/ 15 w 76"/>
                <a:gd name="T55" fmla="*/ 6582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5"/>
                  </a:moveTo>
                  <a:lnTo>
                    <a:pt x="22" y="77"/>
                  </a:lnTo>
                  <a:lnTo>
                    <a:pt x="39" y="78"/>
                  </a:lnTo>
                  <a:lnTo>
                    <a:pt x="51" y="78"/>
                  </a:lnTo>
                  <a:lnTo>
                    <a:pt x="59" y="73"/>
                  </a:lnTo>
                  <a:lnTo>
                    <a:pt x="61" y="65"/>
                  </a:lnTo>
                  <a:lnTo>
                    <a:pt x="74" y="68"/>
                  </a:lnTo>
                  <a:lnTo>
                    <a:pt x="62" y="83"/>
                  </a:lnTo>
                  <a:lnTo>
                    <a:pt x="39" y="89"/>
                  </a:lnTo>
                  <a:lnTo>
                    <a:pt x="17" y="83"/>
                  </a:lnTo>
                  <a:lnTo>
                    <a:pt x="4" y="68"/>
                  </a:lnTo>
                  <a:lnTo>
                    <a:pt x="0" y="44"/>
                  </a:lnTo>
                  <a:lnTo>
                    <a:pt x="5" y="20"/>
                  </a:lnTo>
                  <a:lnTo>
                    <a:pt x="18" y="4"/>
                  </a:lnTo>
                  <a:lnTo>
                    <a:pt x="38" y="0"/>
                  </a:lnTo>
                  <a:lnTo>
                    <a:pt x="42" y="11"/>
                  </a:lnTo>
                  <a:lnTo>
                    <a:pt x="27" y="14"/>
                  </a:lnTo>
                  <a:lnTo>
                    <a:pt x="18" y="23"/>
                  </a:lnTo>
                  <a:lnTo>
                    <a:pt x="17" y="27"/>
                  </a:lnTo>
                  <a:lnTo>
                    <a:pt x="15" y="31"/>
                  </a:lnTo>
                  <a:lnTo>
                    <a:pt x="15" y="36"/>
                  </a:lnTo>
                  <a:lnTo>
                    <a:pt x="62" y="36"/>
                  </a:lnTo>
                  <a:lnTo>
                    <a:pt x="73" y="21"/>
                  </a:lnTo>
                  <a:lnTo>
                    <a:pt x="76" y="45"/>
                  </a:lnTo>
                  <a:lnTo>
                    <a:pt x="76" y="47"/>
                  </a:lnTo>
                  <a:lnTo>
                    <a:pt x="15" y="47"/>
                  </a:lnTo>
                  <a:lnTo>
                    <a:pt x="15"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711">
              <a:extLst>
                <a:ext uri="{FF2B5EF4-FFF2-40B4-BE49-F238E27FC236}">
                  <a16:creationId xmlns:a16="http://schemas.microsoft.com/office/drawing/2014/main" id="{2A58BF07-1DA2-41AF-85BA-5B6A20A3E1C8}"/>
                </a:ext>
              </a:extLst>
            </p:cNvPr>
            <p:cNvSpPr>
              <a:spLocks/>
            </p:cNvSpPr>
            <p:nvPr/>
          </p:nvSpPr>
          <p:spPr bwMode="auto">
            <a:xfrm>
              <a:off x="6209" y="6517"/>
              <a:ext cx="34" cy="36"/>
            </a:xfrm>
            <a:custGeom>
              <a:avLst/>
              <a:gdLst>
                <a:gd name="T0" fmla="*/ 22 w 34"/>
                <a:gd name="T1" fmla="*/ 6522 h 36"/>
                <a:gd name="T2" fmla="*/ 35 w 34"/>
                <a:gd name="T3" fmla="*/ 6538 h 36"/>
                <a:gd name="T4" fmla="*/ 24 w 34"/>
                <a:gd name="T5" fmla="*/ 6553 h 36"/>
                <a:gd name="T6" fmla="*/ 19 w 34"/>
                <a:gd name="T7" fmla="*/ 6536 h 36"/>
                <a:gd name="T8" fmla="*/ 4 w 34"/>
                <a:gd name="T9" fmla="*/ 6528 h 36"/>
                <a:gd name="T10" fmla="*/ 0 w 34"/>
                <a:gd name="T11" fmla="*/ 6517 h 36"/>
                <a:gd name="T12" fmla="*/ 22 w 34"/>
                <a:gd name="T13" fmla="*/ 6522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5" y="21"/>
                  </a:lnTo>
                  <a:lnTo>
                    <a:pt x="24" y="36"/>
                  </a:lnTo>
                  <a:lnTo>
                    <a:pt x="19"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712">
              <a:extLst>
                <a:ext uri="{FF2B5EF4-FFF2-40B4-BE49-F238E27FC236}">
                  <a16:creationId xmlns:a16="http://schemas.microsoft.com/office/drawing/2014/main" id="{D24B77E4-8EBC-4CEC-850C-39E01C222047}"/>
                </a:ext>
              </a:extLst>
            </p:cNvPr>
            <p:cNvSpPr>
              <a:spLocks/>
            </p:cNvSpPr>
            <p:nvPr/>
          </p:nvSpPr>
          <p:spPr bwMode="auto">
            <a:xfrm>
              <a:off x="6265" y="6517"/>
              <a:ext cx="69" cy="87"/>
            </a:xfrm>
            <a:custGeom>
              <a:avLst/>
              <a:gdLst>
                <a:gd name="T0" fmla="*/ 0 w 69"/>
                <a:gd name="T1" fmla="*/ 6518 h 87"/>
                <a:gd name="T2" fmla="*/ 14 w 69"/>
                <a:gd name="T3" fmla="*/ 6518 h 87"/>
                <a:gd name="T4" fmla="*/ 14 w 69"/>
                <a:gd name="T5" fmla="*/ 6523 h 87"/>
                <a:gd name="T6" fmla="*/ 13 w 69"/>
                <a:gd name="T7" fmla="*/ 6529 h 87"/>
                <a:gd name="T8" fmla="*/ 15 w 69"/>
                <a:gd name="T9" fmla="*/ 6533 h 87"/>
                <a:gd name="T10" fmla="*/ 20 w 69"/>
                <a:gd name="T11" fmla="*/ 6523 h 87"/>
                <a:gd name="T12" fmla="*/ 28 w 69"/>
                <a:gd name="T13" fmla="*/ 6517 h 87"/>
                <a:gd name="T14" fmla="*/ 42 w 69"/>
                <a:gd name="T15" fmla="*/ 6517 h 87"/>
                <a:gd name="T16" fmla="*/ 59 w 69"/>
                <a:gd name="T17" fmla="*/ 6521 h 87"/>
                <a:gd name="T18" fmla="*/ 67 w 69"/>
                <a:gd name="T19" fmla="*/ 6534 h 87"/>
                <a:gd name="T20" fmla="*/ 70 w 69"/>
                <a:gd name="T21" fmla="*/ 6552 h 87"/>
                <a:gd name="T22" fmla="*/ 69 w 69"/>
                <a:gd name="T23" fmla="*/ 6574 h 87"/>
                <a:gd name="T24" fmla="*/ 69 w 69"/>
                <a:gd name="T25" fmla="*/ 6595 h 87"/>
                <a:gd name="T26" fmla="*/ 69 w 69"/>
                <a:gd name="T27" fmla="*/ 6604 h 87"/>
                <a:gd name="T28" fmla="*/ 55 w 69"/>
                <a:gd name="T29" fmla="*/ 6604 h 87"/>
                <a:gd name="T30" fmla="*/ 55 w 69"/>
                <a:gd name="T31" fmla="*/ 6536 h 87"/>
                <a:gd name="T32" fmla="*/ 51 w 69"/>
                <a:gd name="T33" fmla="*/ 6527 h 87"/>
                <a:gd name="T34" fmla="*/ 37 w 69"/>
                <a:gd name="T35" fmla="*/ 6528 h 87"/>
                <a:gd name="T36" fmla="*/ 21 w 69"/>
                <a:gd name="T37" fmla="*/ 6534 h 87"/>
                <a:gd name="T38" fmla="*/ 15 w 69"/>
                <a:gd name="T39" fmla="*/ 6550 h 87"/>
                <a:gd name="T40" fmla="*/ 15 w 69"/>
                <a:gd name="T41" fmla="*/ 6571 h 87"/>
                <a:gd name="T42" fmla="*/ 15 w 69"/>
                <a:gd name="T43" fmla="*/ 6594 h 87"/>
                <a:gd name="T44" fmla="*/ 15 w 69"/>
                <a:gd name="T45" fmla="*/ 6604 h 87"/>
                <a:gd name="T46" fmla="*/ 1 w 69"/>
                <a:gd name="T47" fmla="*/ 6604 h 87"/>
                <a:gd name="T48" fmla="*/ 0 w 69"/>
                <a:gd name="T49" fmla="*/ 6518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0" y="1"/>
                  </a:moveTo>
                  <a:lnTo>
                    <a:pt x="14" y="1"/>
                  </a:lnTo>
                  <a:lnTo>
                    <a:pt x="14" y="6"/>
                  </a:lnTo>
                  <a:lnTo>
                    <a:pt x="13" y="12"/>
                  </a:lnTo>
                  <a:lnTo>
                    <a:pt x="15" y="16"/>
                  </a:lnTo>
                  <a:lnTo>
                    <a:pt x="20" y="6"/>
                  </a:lnTo>
                  <a:lnTo>
                    <a:pt x="28" y="0"/>
                  </a:lnTo>
                  <a:lnTo>
                    <a:pt x="42" y="0"/>
                  </a:lnTo>
                  <a:lnTo>
                    <a:pt x="59" y="4"/>
                  </a:lnTo>
                  <a:lnTo>
                    <a:pt x="67" y="17"/>
                  </a:lnTo>
                  <a:lnTo>
                    <a:pt x="70" y="35"/>
                  </a:lnTo>
                  <a:lnTo>
                    <a:pt x="69" y="57"/>
                  </a:lnTo>
                  <a:lnTo>
                    <a:pt x="69" y="78"/>
                  </a:lnTo>
                  <a:lnTo>
                    <a:pt x="69" y="87"/>
                  </a:lnTo>
                  <a:lnTo>
                    <a:pt x="55" y="87"/>
                  </a:lnTo>
                  <a:lnTo>
                    <a:pt x="55" y="19"/>
                  </a:lnTo>
                  <a:lnTo>
                    <a:pt x="51" y="10"/>
                  </a:lnTo>
                  <a:lnTo>
                    <a:pt x="37" y="11"/>
                  </a:lnTo>
                  <a:lnTo>
                    <a:pt x="21" y="17"/>
                  </a:lnTo>
                  <a:lnTo>
                    <a:pt x="15" y="33"/>
                  </a:lnTo>
                  <a:lnTo>
                    <a:pt x="15" y="54"/>
                  </a:lnTo>
                  <a:lnTo>
                    <a:pt x="15" y="77"/>
                  </a:lnTo>
                  <a:lnTo>
                    <a:pt x="15" y="87"/>
                  </a:lnTo>
                  <a:lnTo>
                    <a:pt x="1" y="87"/>
                  </a:lnTo>
                  <a:lnTo>
                    <a:pt x="0" y="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713">
              <a:extLst>
                <a:ext uri="{FF2B5EF4-FFF2-40B4-BE49-F238E27FC236}">
                  <a16:creationId xmlns:a16="http://schemas.microsoft.com/office/drawing/2014/main" id="{6AEA93F7-A1E3-4571-8570-A70694A5951D}"/>
                </a:ext>
              </a:extLst>
            </p:cNvPr>
            <p:cNvSpPr>
              <a:spLocks/>
            </p:cNvSpPr>
            <p:nvPr/>
          </p:nvSpPr>
          <p:spPr bwMode="auto">
            <a:xfrm>
              <a:off x="5701" y="6686"/>
              <a:ext cx="103" cy="115"/>
            </a:xfrm>
            <a:custGeom>
              <a:avLst/>
              <a:gdLst>
                <a:gd name="T0" fmla="*/ 4 w 103"/>
                <a:gd name="T1" fmla="*/ 6766 h 115"/>
                <a:gd name="T2" fmla="*/ 0 w 103"/>
                <a:gd name="T3" fmla="*/ 6742 h 115"/>
                <a:gd name="T4" fmla="*/ 2 w 103"/>
                <a:gd name="T5" fmla="*/ 6722 h 115"/>
                <a:gd name="T6" fmla="*/ 11 w 103"/>
                <a:gd name="T7" fmla="*/ 6705 h 115"/>
                <a:gd name="T8" fmla="*/ 24 w 103"/>
                <a:gd name="T9" fmla="*/ 6694 h 115"/>
                <a:gd name="T10" fmla="*/ 41 w 103"/>
                <a:gd name="T11" fmla="*/ 6687 h 115"/>
                <a:gd name="T12" fmla="*/ 60 w 103"/>
                <a:gd name="T13" fmla="*/ 6686 h 115"/>
                <a:gd name="T14" fmla="*/ 79 w 103"/>
                <a:gd name="T15" fmla="*/ 6690 h 115"/>
                <a:gd name="T16" fmla="*/ 84 w 103"/>
                <a:gd name="T17" fmla="*/ 6692 h 115"/>
                <a:gd name="T18" fmla="*/ 93 w 103"/>
                <a:gd name="T19" fmla="*/ 6696 h 115"/>
                <a:gd name="T20" fmla="*/ 98 w 103"/>
                <a:gd name="T21" fmla="*/ 6704 h 115"/>
                <a:gd name="T22" fmla="*/ 102 w 103"/>
                <a:gd name="T23" fmla="*/ 6713 h 115"/>
                <a:gd name="T24" fmla="*/ 87 w 103"/>
                <a:gd name="T25" fmla="*/ 6718 h 115"/>
                <a:gd name="T26" fmla="*/ 83 w 103"/>
                <a:gd name="T27" fmla="*/ 6705 h 115"/>
                <a:gd name="T28" fmla="*/ 71 w 103"/>
                <a:gd name="T29" fmla="*/ 6698 h 115"/>
                <a:gd name="T30" fmla="*/ 54 w 103"/>
                <a:gd name="T31" fmla="*/ 6698 h 115"/>
                <a:gd name="T32" fmla="*/ 32 w 103"/>
                <a:gd name="T33" fmla="*/ 6703 h 115"/>
                <a:gd name="T34" fmla="*/ 19 w 103"/>
                <a:gd name="T35" fmla="*/ 6719 h 115"/>
                <a:gd name="T36" fmla="*/ 15 w 103"/>
                <a:gd name="T37" fmla="*/ 6742 h 115"/>
                <a:gd name="T38" fmla="*/ 19 w 103"/>
                <a:gd name="T39" fmla="*/ 6766 h 115"/>
                <a:gd name="T40" fmla="*/ 32 w 103"/>
                <a:gd name="T41" fmla="*/ 6782 h 115"/>
                <a:gd name="T42" fmla="*/ 54 w 103"/>
                <a:gd name="T43" fmla="*/ 6788 h 115"/>
                <a:gd name="T44" fmla="*/ 55 w 103"/>
                <a:gd name="T45" fmla="*/ 6788 h 115"/>
                <a:gd name="T46" fmla="*/ 76 w 103"/>
                <a:gd name="T47" fmla="*/ 6781 h 115"/>
                <a:gd name="T48" fmla="*/ 89 w 103"/>
                <a:gd name="T49" fmla="*/ 6766 h 115"/>
                <a:gd name="T50" fmla="*/ 90 w 103"/>
                <a:gd name="T51" fmla="*/ 6764 h 115"/>
                <a:gd name="T52" fmla="*/ 102 w 103"/>
                <a:gd name="T53" fmla="*/ 6770 h 115"/>
                <a:gd name="T54" fmla="*/ 91 w 103"/>
                <a:gd name="T55" fmla="*/ 6787 h 115"/>
                <a:gd name="T56" fmla="*/ 74 w 103"/>
                <a:gd name="T57" fmla="*/ 6797 h 115"/>
                <a:gd name="T58" fmla="*/ 54 w 103"/>
                <a:gd name="T59" fmla="*/ 6800 h 115"/>
                <a:gd name="T60" fmla="*/ 31 w 103"/>
                <a:gd name="T61" fmla="*/ 6796 h 115"/>
                <a:gd name="T62" fmla="*/ 14 w 103"/>
                <a:gd name="T63" fmla="*/ 6784 h 115"/>
                <a:gd name="T64" fmla="*/ 4 w 103"/>
                <a:gd name="T65" fmla="*/ 6766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3" h="115">
                  <a:moveTo>
                    <a:pt x="4" y="80"/>
                  </a:moveTo>
                  <a:lnTo>
                    <a:pt x="0" y="56"/>
                  </a:lnTo>
                  <a:lnTo>
                    <a:pt x="2" y="36"/>
                  </a:lnTo>
                  <a:lnTo>
                    <a:pt x="11" y="19"/>
                  </a:lnTo>
                  <a:lnTo>
                    <a:pt x="24" y="8"/>
                  </a:lnTo>
                  <a:lnTo>
                    <a:pt x="41" y="1"/>
                  </a:lnTo>
                  <a:lnTo>
                    <a:pt x="60" y="0"/>
                  </a:lnTo>
                  <a:lnTo>
                    <a:pt x="79" y="4"/>
                  </a:lnTo>
                  <a:lnTo>
                    <a:pt x="84" y="6"/>
                  </a:lnTo>
                  <a:lnTo>
                    <a:pt x="93" y="10"/>
                  </a:lnTo>
                  <a:lnTo>
                    <a:pt x="98" y="18"/>
                  </a:lnTo>
                  <a:lnTo>
                    <a:pt x="102" y="27"/>
                  </a:lnTo>
                  <a:lnTo>
                    <a:pt x="87" y="32"/>
                  </a:lnTo>
                  <a:lnTo>
                    <a:pt x="83" y="19"/>
                  </a:lnTo>
                  <a:lnTo>
                    <a:pt x="71" y="12"/>
                  </a:lnTo>
                  <a:lnTo>
                    <a:pt x="54" y="12"/>
                  </a:lnTo>
                  <a:lnTo>
                    <a:pt x="32" y="17"/>
                  </a:lnTo>
                  <a:lnTo>
                    <a:pt x="19" y="33"/>
                  </a:lnTo>
                  <a:lnTo>
                    <a:pt x="15" y="56"/>
                  </a:lnTo>
                  <a:lnTo>
                    <a:pt x="19" y="80"/>
                  </a:lnTo>
                  <a:lnTo>
                    <a:pt x="32" y="96"/>
                  </a:lnTo>
                  <a:lnTo>
                    <a:pt x="54" y="102"/>
                  </a:lnTo>
                  <a:lnTo>
                    <a:pt x="55" y="102"/>
                  </a:lnTo>
                  <a:lnTo>
                    <a:pt x="76" y="95"/>
                  </a:lnTo>
                  <a:lnTo>
                    <a:pt x="89" y="80"/>
                  </a:lnTo>
                  <a:lnTo>
                    <a:pt x="90" y="78"/>
                  </a:lnTo>
                  <a:lnTo>
                    <a:pt x="102" y="84"/>
                  </a:lnTo>
                  <a:lnTo>
                    <a:pt x="91" y="101"/>
                  </a:lnTo>
                  <a:lnTo>
                    <a:pt x="74" y="111"/>
                  </a:lnTo>
                  <a:lnTo>
                    <a:pt x="54" y="114"/>
                  </a:lnTo>
                  <a:lnTo>
                    <a:pt x="31" y="110"/>
                  </a:lnTo>
                  <a:lnTo>
                    <a:pt x="14" y="98"/>
                  </a:lnTo>
                  <a:lnTo>
                    <a:pt x="4" y="8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9" name="Freeform 714">
              <a:extLst>
                <a:ext uri="{FF2B5EF4-FFF2-40B4-BE49-F238E27FC236}">
                  <a16:creationId xmlns:a16="http://schemas.microsoft.com/office/drawing/2014/main" id="{EC98F428-6FDD-4534-9A14-95291C13A70A}"/>
                </a:ext>
              </a:extLst>
            </p:cNvPr>
            <p:cNvSpPr>
              <a:spLocks/>
            </p:cNvSpPr>
            <p:nvPr/>
          </p:nvSpPr>
          <p:spPr bwMode="auto">
            <a:xfrm>
              <a:off x="5821" y="6681"/>
              <a:ext cx="69" cy="117"/>
            </a:xfrm>
            <a:custGeom>
              <a:avLst/>
              <a:gdLst>
                <a:gd name="T0" fmla="*/ 13 w 69"/>
                <a:gd name="T1" fmla="*/ 6766 h 117"/>
                <a:gd name="T2" fmla="*/ 14 w 69"/>
                <a:gd name="T3" fmla="*/ 6788 h 117"/>
                <a:gd name="T4" fmla="*/ 14 w 69"/>
                <a:gd name="T5" fmla="*/ 6798 h 117"/>
                <a:gd name="T6" fmla="*/ 0 w 69"/>
                <a:gd name="T7" fmla="*/ 6798 h 117"/>
                <a:gd name="T8" fmla="*/ 0 w 69"/>
                <a:gd name="T9" fmla="*/ 6681 h 117"/>
                <a:gd name="T10" fmla="*/ 14 w 69"/>
                <a:gd name="T11" fmla="*/ 6681 h 117"/>
                <a:gd name="T12" fmla="*/ 14 w 69"/>
                <a:gd name="T13" fmla="*/ 6727 h 117"/>
                <a:gd name="T14" fmla="*/ 19 w 69"/>
                <a:gd name="T15" fmla="*/ 6718 h 117"/>
                <a:gd name="T16" fmla="*/ 26 w 69"/>
                <a:gd name="T17" fmla="*/ 6711 h 117"/>
                <a:gd name="T18" fmla="*/ 41 w 69"/>
                <a:gd name="T19" fmla="*/ 6711 h 117"/>
                <a:gd name="T20" fmla="*/ 58 w 69"/>
                <a:gd name="T21" fmla="*/ 6716 h 117"/>
                <a:gd name="T22" fmla="*/ 66 w 69"/>
                <a:gd name="T23" fmla="*/ 6730 h 117"/>
                <a:gd name="T24" fmla="*/ 69 w 69"/>
                <a:gd name="T25" fmla="*/ 6749 h 117"/>
                <a:gd name="T26" fmla="*/ 68 w 69"/>
                <a:gd name="T27" fmla="*/ 6771 h 117"/>
                <a:gd name="T28" fmla="*/ 68 w 69"/>
                <a:gd name="T29" fmla="*/ 6793 h 117"/>
                <a:gd name="T30" fmla="*/ 68 w 69"/>
                <a:gd name="T31" fmla="*/ 6798 h 117"/>
                <a:gd name="T32" fmla="*/ 54 w 69"/>
                <a:gd name="T33" fmla="*/ 6798 h 117"/>
                <a:gd name="T34" fmla="*/ 54 w 69"/>
                <a:gd name="T35" fmla="*/ 6744 h 117"/>
                <a:gd name="T36" fmla="*/ 54 w 69"/>
                <a:gd name="T37" fmla="*/ 6729 h 117"/>
                <a:gd name="T38" fmla="*/ 50 w 69"/>
                <a:gd name="T39" fmla="*/ 6722 h 117"/>
                <a:gd name="T40" fmla="*/ 36 w 69"/>
                <a:gd name="T41" fmla="*/ 6722 h 117"/>
                <a:gd name="T42" fmla="*/ 20 w 69"/>
                <a:gd name="T43" fmla="*/ 6728 h 117"/>
                <a:gd name="T44" fmla="*/ 14 w 69"/>
                <a:gd name="T45" fmla="*/ 6744 h 117"/>
                <a:gd name="T46" fmla="*/ 13 w 69"/>
                <a:gd name="T47" fmla="*/ 6766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9" h="117">
                  <a:moveTo>
                    <a:pt x="13" y="85"/>
                  </a:moveTo>
                  <a:lnTo>
                    <a:pt x="14" y="107"/>
                  </a:lnTo>
                  <a:lnTo>
                    <a:pt x="14" y="117"/>
                  </a:lnTo>
                  <a:lnTo>
                    <a:pt x="0" y="117"/>
                  </a:lnTo>
                  <a:lnTo>
                    <a:pt x="0" y="0"/>
                  </a:lnTo>
                  <a:lnTo>
                    <a:pt x="14" y="0"/>
                  </a:lnTo>
                  <a:lnTo>
                    <a:pt x="14" y="46"/>
                  </a:lnTo>
                  <a:lnTo>
                    <a:pt x="19" y="37"/>
                  </a:lnTo>
                  <a:lnTo>
                    <a:pt x="26" y="30"/>
                  </a:lnTo>
                  <a:lnTo>
                    <a:pt x="41" y="30"/>
                  </a:lnTo>
                  <a:lnTo>
                    <a:pt x="58" y="35"/>
                  </a:lnTo>
                  <a:lnTo>
                    <a:pt x="66" y="49"/>
                  </a:lnTo>
                  <a:lnTo>
                    <a:pt x="69" y="68"/>
                  </a:lnTo>
                  <a:lnTo>
                    <a:pt x="68" y="90"/>
                  </a:lnTo>
                  <a:lnTo>
                    <a:pt x="68" y="112"/>
                  </a:lnTo>
                  <a:lnTo>
                    <a:pt x="68" y="117"/>
                  </a:lnTo>
                  <a:lnTo>
                    <a:pt x="54" y="117"/>
                  </a:lnTo>
                  <a:lnTo>
                    <a:pt x="54" y="63"/>
                  </a:lnTo>
                  <a:lnTo>
                    <a:pt x="54" y="48"/>
                  </a:lnTo>
                  <a:lnTo>
                    <a:pt x="50" y="41"/>
                  </a:lnTo>
                  <a:lnTo>
                    <a:pt x="36" y="41"/>
                  </a:lnTo>
                  <a:lnTo>
                    <a:pt x="20" y="47"/>
                  </a:lnTo>
                  <a:lnTo>
                    <a:pt x="14" y="63"/>
                  </a:lnTo>
                  <a:lnTo>
                    <a:pt x="13" y="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0" name="Freeform 715">
              <a:extLst>
                <a:ext uri="{FF2B5EF4-FFF2-40B4-BE49-F238E27FC236}">
                  <a16:creationId xmlns:a16="http://schemas.microsoft.com/office/drawing/2014/main" id="{9F8D844A-164E-41B8-8CB2-BCE9E6D711DA}"/>
                </a:ext>
              </a:extLst>
            </p:cNvPr>
            <p:cNvSpPr>
              <a:spLocks/>
            </p:cNvSpPr>
            <p:nvPr/>
          </p:nvSpPr>
          <p:spPr bwMode="auto">
            <a:xfrm>
              <a:off x="5906" y="6730"/>
              <a:ext cx="58" cy="70"/>
            </a:xfrm>
            <a:custGeom>
              <a:avLst/>
              <a:gdLst>
                <a:gd name="T0" fmla="*/ 15 w 58"/>
                <a:gd name="T1" fmla="*/ 6783 h 70"/>
                <a:gd name="T2" fmla="*/ 26 w 58"/>
                <a:gd name="T3" fmla="*/ 6800 h 70"/>
                <a:gd name="T4" fmla="*/ 10 w 58"/>
                <a:gd name="T5" fmla="*/ 6800 h 70"/>
                <a:gd name="T6" fmla="*/ 0 w 58"/>
                <a:gd name="T7" fmla="*/ 6791 h 70"/>
                <a:gd name="T8" fmla="*/ 0 w 58"/>
                <a:gd name="T9" fmla="*/ 6774 h 70"/>
                <a:gd name="T10" fmla="*/ 7 w 58"/>
                <a:gd name="T11" fmla="*/ 6755 h 70"/>
                <a:gd name="T12" fmla="*/ 26 w 58"/>
                <a:gd name="T13" fmla="*/ 6748 h 70"/>
                <a:gd name="T14" fmla="*/ 51 w 58"/>
                <a:gd name="T15" fmla="*/ 6746 h 70"/>
                <a:gd name="T16" fmla="*/ 56 w 58"/>
                <a:gd name="T17" fmla="*/ 6746 h 70"/>
                <a:gd name="T18" fmla="*/ 58 w 58"/>
                <a:gd name="T19" fmla="*/ 6730 h 70"/>
                <a:gd name="T20" fmla="*/ 56 w 58"/>
                <a:gd name="T21" fmla="*/ 6762 h 70"/>
                <a:gd name="T22" fmla="*/ 56 w 58"/>
                <a:gd name="T23" fmla="*/ 6756 h 70"/>
                <a:gd name="T24" fmla="*/ 33 w 58"/>
                <a:gd name="T25" fmla="*/ 6757 h 70"/>
                <a:gd name="T26" fmla="*/ 17 w 58"/>
                <a:gd name="T27" fmla="*/ 6766 h 70"/>
                <a:gd name="T28" fmla="*/ 15 w 58"/>
                <a:gd name="T29" fmla="*/ 6774 h 70"/>
                <a:gd name="T30" fmla="*/ 15 w 58"/>
                <a:gd name="T31" fmla="*/ 6783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70"/>
                  </a:lnTo>
                  <a:lnTo>
                    <a:pt x="10" y="70"/>
                  </a:lnTo>
                  <a:lnTo>
                    <a:pt x="0" y="61"/>
                  </a:lnTo>
                  <a:lnTo>
                    <a:pt x="0" y="44"/>
                  </a:lnTo>
                  <a:lnTo>
                    <a:pt x="7" y="25"/>
                  </a:lnTo>
                  <a:lnTo>
                    <a:pt x="26" y="18"/>
                  </a:lnTo>
                  <a:lnTo>
                    <a:pt x="51" y="16"/>
                  </a:lnTo>
                  <a:lnTo>
                    <a:pt x="56" y="16"/>
                  </a:lnTo>
                  <a:lnTo>
                    <a:pt x="58" y="0"/>
                  </a:lnTo>
                  <a:lnTo>
                    <a:pt x="56" y="32"/>
                  </a:lnTo>
                  <a:lnTo>
                    <a:pt x="56" y="26"/>
                  </a:lnTo>
                  <a:lnTo>
                    <a:pt x="33" y="27"/>
                  </a:lnTo>
                  <a:lnTo>
                    <a:pt x="17" y="36"/>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716">
              <a:extLst>
                <a:ext uri="{FF2B5EF4-FFF2-40B4-BE49-F238E27FC236}">
                  <a16:creationId xmlns:a16="http://schemas.microsoft.com/office/drawing/2014/main" id="{E3789260-4AA1-43F7-9FFA-52D86F1A4092}"/>
                </a:ext>
              </a:extLst>
            </p:cNvPr>
            <p:cNvSpPr>
              <a:spLocks/>
            </p:cNvSpPr>
            <p:nvPr/>
          </p:nvSpPr>
          <p:spPr bwMode="auto">
            <a:xfrm>
              <a:off x="5910" y="6711"/>
              <a:ext cx="79" cy="91"/>
            </a:xfrm>
            <a:custGeom>
              <a:avLst/>
              <a:gdLst>
                <a:gd name="T0" fmla="*/ 53 w 79"/>
                <a:gd name="T1" fmla="*/ 6782 h 91"/>
                <a:gd name="T2" fmla="*/ 46 w 79"/>
                <a:gd name="T3" fmla="*/ 6792 h 91"/>
                <a:gd name="T4" fmla="*/ 39 w 79"/>
                <a:gd name="T5" fmla="*/ 6801 h 91"/>
                <a:gd name="T6" fmla="*/ 22 w 79"/>
                <a:gd name="T7" fmla="*/ 6800 h 91"/>
                <a:gd name="T8" fmla="*/ 11 w 79"/>
                <a:gd name="T9" fmla="*/ 6783 h 91"/>
                <a:gd name="T10" fmla="*/ 16 w 79"/>
                <a:gd name="T11" fmla="*/ 6789 h 91"/>
                <a:gd name="T12" fmla="*/ 25 w 79"/>
                <a:gd name="T13" fmla="*/ 6789 h 91"/>
                <a:gd name="T14" fmla="*/ 45 w 79"/>
                <a:gd name="T15" fmla="*/ 6781 h 91"/>
                <a:gd name="T16" fmla="*/ 52 w 79"/>
                <a:gd name="T17" fmla="*/ 6762 h 91"/>
                <a:gd name="T18" fmla="*/ 54 w 79"/>
                <a:gd name="T19" fmla="*/ 6730 h 91"/>
                <a:gd name="T20" fmla="*/ 48 w 79"/>
                <a:gd name="T21" fmla="*/ 6722 h 91"/>
                <a:gd name="T22" fmla="*/ 34 w 79"/>
                <a:gd name="T23" fmla="*/ 6722 h 91"/>
                <a:gd name="T24" fmla="*/ 23 w 79"/>
                <a:gd name="T25" fmla="*/ 6722 h 91"/>
                <a:gd name="T26" fmla="*/ 15 w 79"/>
                <a:gd name="T27" fmla="*/ 6725 h 91"/>
                <a:gd name="T28" fmla="*/ 15 w 79"/>
                <a:gd name="T29" fmla="*/ 6736 h 91"/>
                <a:gd name="T30" fmla="*/ 0 w 79"/>
                <a:gd name="T31" fmla="*/ 6734 h 91"/>
                <a:gd name="T32" fmla="*/ 10 w 79"/>
                <a:gd name="T33" fmla="*/ 6717 h 91"/>
                <a:gd name="T34" fmla="*/ 32 w 79"/>
                <a:gd name="T35" fmla="*/ 6711 h 91"/>
                <a:gd name="T36" fmla="*/ 34 w 79"/>
                <a:gd name="T37" fmla="*/ 6711 h 91"/>
                <a:gd name="T38" fmla="*/ 57 w 79"/>
                <a:gd name="T39" fmla="*/ 6717 h 91"/>
                <a:gd name="T40" fmla="*/ 67 w 79"/>
                <a:gd name="T41" fmla="*/ 6735 h 91"/>
                <a:gd name="T42" fmla="*/ 67 w 79"/>
                <a:gd name="T43" fmla="*/ 6740 h 91"/>
                <a:gd name="T44" fmla="*/ 67 w 79"/>
                <a:gd name="T45" fmla="*/ 6777 h 91"/>
                <a:gd name="T46" fmla="*/ 66 w 79"/>
                <a:gd name="T47" fmla="*/ 6786 h 91"/>
                <a:gd name="T48" fmla="*/ 70 w 79"/>
                <a:gd name="T49" fmla="*/ 6791 h 91"/>
                <a:gd name="T50" fmla="*/ 79 w 79"/>
                <a:gd name="T51" fmla="*/ 6789 h 91"/>
                <a:gd name="T52" fmla="*/ 79 w 79"/>
                <a:gd name="T53" fmla="*/ 6798 h 91"/>
                <a:gd name="T54" fmla="*/ 65 w 79"/>
                <a:gd name="T55" fmla="*/ 6802 h 91"/>
                <a:gd name="T56" fmla="*/ 52 w 79"/>
                <a:gd name="T57" fmla="*/ 6797 h 91"/>
                <a:gd name="T58" fmla="*/ 53 w 79"/>
                <a:gd name="T59" fmla="*/ 6782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3" y="71"/>
                  </a:moveTo>
                  <a:lnTo>
                    <a:pt x="46" y="81"/>
                  </a:lnTo>
                  <a:lnTo>
                    <a:pt x="39" y="90"/>
                  </a:lnTo>
                  <a:lnTo>
                    <a:pt x="22" y="89"/>
                  </a:lnTo>
                  <a:lnTo>
                    <a:pt x="11" y="72"/>
                  </a:lnTo>
                  <a:lnTo>
                    <a:pt x="16" y="78"/>
                  </a:lnTo>
                  <a:lnTo>
                    <a:pt x="25" y="78"/>
                  </a:lnTo>
                  <a:lnTo>
                    <a:pt x="45" y="70"/>
                  </a:lnTo>
                  <a:lnTo>
                    <a:pt x="52" y="51"/>
                  </a:lnTo>
                  <a:lnTo>
                    <a:pt x="54" y="19"/>
                  </a:lnTo>
                  <a:lnTo>
                    <a:pt x="48" y="11"/>
                  </a:lnTo>
                  <a:lnTo>
                    <a:pt x="34" y="11"/>
                  </a:lnTo>
                  <a:lnTo>
                    <a:pt x="23" y="11"/>
                  </a:lnTo>
                  <a:lnTo>
                    <a:pt x="15" y="14"/>
                  </a:lnTo>
                  <a:lnTo>
                    <a:pt x="15" y="25"/>
                  </a:lnTo>
                  <a:lnTo>
                    <a:pt x="0" y="23"/>
                  </a:lnTo>
                  <a:lnTo>
                    <a:pt x="10" y="6"/>
                  </a:lnTo>
                  <a:lnTo>
                    <a:pt x="32" y="0"/>
                  </a:lnTo>
                  <a:lnTo>
                    <a:pt x="34" y="0"/>
                  </a:lnTo>
                  <a:lnTo>
                    <a:pt x="57" y="6"/>
                  </a:lnTo>
                  <a:lnTo>
                    <a:pt x="67" y="24"/>
                  </a:lnTo>
                  <a:lnTo>
                    <a:pt x="67" y="29"/>
                  </a:lnTo>
                  <a:lnTo>
                    <a:pt x="67" y="66"/>
                  </a:lnTo>
                  <a:lnTo>
                    <a:pt x="66" y="75"/>
                  </a:lnTo>
                  <a:lnTo>
                    <a:pt x="70" y="80"/>
                  </a:lnTo>
                  <a:lnTo>
                    <a:pt x="79" y="78"/>
                  </a:lnTo>
                  <a:lnTo>
                    <a:pt x="79" y="87"/>
                  </a:lnTo>
                  <a:lnTo>
                    <a:pt x="65" y="91"/>
                  </a:lnTo>
                  <a:lnTo>
                    <a:pt x="52" y="86"/>
                  </a:lnTo>
                  <a:lnTo>
                    <a:pt x="53"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717">
              <a:extLst>
                <a:ext uri="{FF2B5EF4-FFF2-40B4-BE49-F238E27FC236}">
                  <a16:creationId xmlns:a16="http://schemas.microsoft.com/office/drawing/2014/main" id="{6B777382-5800-41CF-9CAB-3CC3A1B07F85}"/>
                </a:ext>
              </a:extLst>
            </p:cNvPr>
            <p:cNvSpPr>
              <a:spLocks/>
            </p:cNvSpPr>
            <p:nvPr/>
          </p:nvSpPr>
          <p:spPr bwMode="auto">
            <a:xfrm>
              <a:off x="6000" y="6711"/>
              <a:ext cx="69" cy="87"/>
            </a:xfrm>
            <a:custGeom>
              <a:avLst/>
              <a:gdLst>
                <a:gd name="T0" fmla="*/ 0 w 69"/>
                <a:gd name="T1" fmla="*/ 6713 h 87"/>
                <a:gd name="T2" fmla="*/ 14 w 69"/>
                <a:gd name="T3" fmla="*/ 6713 h 87"/>
                <a:gd name="T4" fmla="*/ 14 w 69"/>
                <a:gd name="T5" fmla="*/ 6717 h 87"/>
                <a:gd name="T6" fmla="*/ 13 w 69"/>
                <a:gd name="T7" fmla="*/ 6724 h 87"/>
                <a:gd name="T8" fmla="*/ 15 w 69"/>
                <a:gd name="T9" fmla="*/ 6727 h 87"/>
                <a:gd name="T10" fmla="*/ 19 w 69"/>
                <a:gd name="T11" fmla="*/ 6717 h 87"/>
                <a:gd name="T12" fmla="*/ 28 w 69"/>
                <a:gd name="T13" fmla="*/ 6711 h 87"/>
                <a:gd name="T14" fmla="*/ 42 w 69"/>
                <a:gd name="T15" fmla="*/ 6711 h 87"/>
                <a:gd name="T16" fmla="*/ 59 w 69"/>
                <a:gd name="T17" fmla="*/ 6715 h 87"/>
                <a:gd name="T18" fmla="*/ 67 w 69"/>
                <a:gd name="T19" fmla="*/ 6728 h 87"/>
                <a:gd name="T20" fmla="*/ 70 w 69"/>
                <a:gd name="T21" fmla="*/ 6747 h 87"/>
                <a:gd name="T22" fmla="*/ 69 w 69"/>
                <a:gd name="T23" fmla="*/ 6768 h 87"/>
                <a:gd name="T24" fmla="*/ 69 w 69"/>
                <a:gd name="T25" fmla="*/ 6790 h 87"/>
                <a:gd name="T26" fmla="*/ 69 w 69"/>
                <a:gd name="T27" fmla="*/ 6798 h 87"/>
                <a:gd name="T28" fmla="*/ 55 w 69"/>
                <a:gd name="T29" fmla="*/ 6798 h 87"/>
                <a:gd name="T30" fmla="*/ 55 w 69"/>
                <a:gd name="T31" fmla="*/ 6730 h 87"/>
                <a:gd name="T32" fmla="*/ 51 w 69"/>
                <a:gd name="T33" fmla="*/ 6722 h 87"/>
                <a:gd name="T34" fmla="*/ 37 w 69"/>
                <a:gd name="T35" fmla="*/ 6722 h 87"/>
                <a:gd name="T36" fmla="*/ 21 w 69"/>
                <a:gd name="T37" fmla="*/ 6729 h 87"/>
                <a:gd name="T38" fmla="*/ 15 w 69"/>
                <a:gd name="T39" fmla="*/ 6745 h 87"/>
                <a:gd name="T40" fmla="*/ 14 w 69"/>
                <a:gd name="T41" fmla="*/ 6766 h 87"/>
                <a:gd name="T42" fmla="*/ 15 w 69"/>
                <a:gd name="T43" fmla="*/ 6788 h 87"/>
                <a:gd name="T44" fmla="*/ 15 w 69"/>
                <a:gd name="T45" fmla="*/ 6798 h 87"/>
                <a:gd name="T46" fmla="*/ 1 w 69"/>
                <a:gd name="T47" fmla="*/ 6798 h 87"/>
                <a:gd name="T48" fmla="*/ 0 w 69"/>
                <a:gd name="T49" fmla="*/ 6713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0" y="2"/>
                  </a:moveTo>
                  <a:lnTo>
                    <a:pt x="14" y="2"/>
                  </a:lnTo>
                  <a:lnTo>
                    <a:pt x="14" y="6"/>
                  </a:lnTo>
                  <a:lnTo>
                    <a:pt x="13" y="13"/>
                  </a:lnTo>
                  <a:lnTo>
                    <a:pt x="15" y="16"/>
                  </a:lnTo>
                  <a:lnTo>
                    <a:pt x="19" y="6"/>
                  </a:lnTo>
                  <a:lnTo>
                    <a:pt x="28" y="0"/>
                  </a:lnTo>
                  <a:lnTo>
                    <a:pt x="42" y="0"/>
                  </a:lnTo>
                  <a:lnTo>
                    <a:pt x="59" y="4"/>
                  </a:lnTo>
                  <a:lnTo>
                    <a:pt x="67" y="17"/>
                  </a:lnTo>
                  <a:lnTo>
                    <a:pt x="70" y="36"/>
                  </a:lnTo>
                  <a:lnTo>
                    <a:pt x="69" y="57"/>
                  </a:lnTo>
                  <a:lnTo>
                    <a:pt x="69" y="79"/>
                  </a:lnTo>
                  <a:lnTo>
                    <a:pt x="69" y="87"/>
                  </a:lnTo>
                  <a:lnTo>
                    <a:pt x="55" y="87"/>
                  </a:lnTo>
                  <a:lnTo>
                    <a:pt x="55" y="19"/>
                  </a:lnTo>
                  <a:lnTo>
                    <a:pt x="51" y="11"/>
                  </a:lnTo>
                  <a:lnTo>
                    <a:pt x="37" y="11"/>
                  </a:lnTo>
                  <a:lnTo>
                    <a:pt x="21" y="18"/>
                  </a:lnTo>
                  <a:lnTo>
                    <a:pt x="15" y="34"/>
                  </a:lnTo>
                  <a:lnTo>
                    <a:pt x="14" y="55"/>
                  </a:lnTo>
                  <a:lnTo>
                    <a:pt x="15" y="77"/>
                  </a:lnTo>
                  <a:lnTo>
                    <a:pt x="15" y="87"/>
                  </a:lnTo>
                  <a:lnTo>
                    <a:pt x="1" y="87"/>
                  </a:lnTo>
                  <a:lnTo>
                    <a:pt x="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3" name="Freeform 718">
              <a:extLst>
                <a:ext uri="{FF2B5EF4-FFF2-40B4-BE49-F238E27FC236}">
                  <a16:creationId xmlns:a16="http://schemas.microsoft.com/office/drawing/2014/main" id="{00D761CA-D65C-4BED-B05E-DE704671702C}"/>
                </a:ext>
              </a:extLst>
            </p:cNvPr>
            <p:cNvSpPr>
              <a:spLocks/>
            </p:cNvSpPr>
            <p:nvPr/>
          </p:nvSpPr>
          <p:spPr bwMode="auto">
            <a:xfrm>
              <a:off x="6101" y="6711"/>
              <a:ext cx="30" cy="26"/>
            </a:xfrm>
            <a:custGeom>
              <a:avLst/>
              <a:gdLst>
                <a:gd name="T0" fmla="*/ 0 w 30"/>
                <a:gd name="T1" fmla="*/ 6737 h 26"/>
                <a:gd name="T2" fmla="*/ 1 w 30"/>
                <a:gd name="T3" fmla="*/ 6715 h 26"/>
                <a:gd name="T4" fmla="*/ 17 w 30"/>
                <a:gd name="T5" fmla="*/ 6711 h 26"/>
                <a:gd name="T6" fmla="*/ 30 w 30"/>
                <a:gd name="T7" fmla="*/ 6711 h 26"/>
                <a:gd name="T8" fmla="*/ 21 w 30"/>
                <a:gd name="T9" fmla="*/ 6722 h 26"/>
                <a:gd name="T10" fmla="*/ 21 w 30"/>
                <a:gd name="T11" fmla="*/ 6722 h 26"/>
                <a:gd name="T12" fmla="*/ 3 w 30"/>
                <a:gd name="T13" fmla="*/ 6722 h 26"/>
                <a:gd name="T14" fmla="*/ 0 w 30"/>
                <a:gd name="T15" fmla="*/ 6737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26">
                  <a:moveTo>
                    <a:pt x="0" y="26"/>
                  </a:moveTo>
                  <a:lnTo>
                    <a:pt x="1" y="4"/>
                  </a:lnTo>
                  <a:lnTo>
                    <a:pt x="17" y="0"/>
                  </a:lnTo>
                  <a:lnTo>
                    <a:pt x="30" y="0"/>
                  </a:lnTo>
                  <a:lnTo>
                    <a:pt x="21" y="11"/>
                  </a:lnTo>
                  <a:lnTo>
                    <a:pt x="3" y="11"/>
                  </a:lnTo>
                  <a:lnTo>
                    <a:pt x="0"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4" name="Freeform 719">
              <a:extLst>
                <a:ext uri="{FF2B5EF4-FFF2-40B4-BE49-F238E27FC236}">
                  <a16:creationId xmlns:a16="http://schemas.microsoft.com/office/drawing/2014/main" id="{2DDF9597-BEDD-4C75-A212-8795CD8722A6}"/>
                </a:ext>
              </a:extLst>
            </p:cNvPr>
            <p:cNvSpPr>
              <a:spLocks/>
            </p:cNvSpPr>
            <p:nvPr/>
          </p:nvSpPr>
          <p:spPr bwMode="auto">
            <a:xfrm>
              <a:off x="6086" y="6711"/>
              <a:ext cx="73" cy="121"/>
            </a:xfrm>
            <a:custGeom>
              <a:avLst/>
              <a:gdLst>
                <a:gd name="T0" fmla="*/ 59 w 73"/>
                <a:gd name="T1" fmla="*/ 6713 h 121"/>
                <a:gd name="T2" fmla="*/ 73 w 73"/>
                <a:gd name="T3" fmla="*/ 6713 h 121"/>
                <a:gd name="T4" fmla="*/ 72 w 73"/>
                <a:gd name="T5" fmla="*/ 6733 h 121"/>
                <a:gd name="T6" fmla="*/ 73 w 73"/>
                <a:gd name="T7" fmla="*/ 6753 h 121"/>
                <a:gd name="T8" fmla="*/ 73 w 73"/>
                <a:gd name="T9" fmla="*/ 6773 h 121"/>
                <a:gd name="T10" fmla="*/ 73 w 73"/>
                <a:gd name="T11" fmla="*/ 6792 h 121"/>
                <a:gd name="T12" fmla="*/ 70 w 73"/>
                <a:gd name="T13" fmla="*/ 6808 h 121"/>
                <a:gd name="T14" fmla="*/ 64 w 73"/>
                <a:gd name="T15" fmla="*/ 6821 h 121"/>
                <a:gd name="T16" fmla="*/ 54 w 73"/>
                <a:gd name="T17" fmla="*/ 6829 h 121"/>
                <a:gd name="T18" fmla="*/ 39 w 73"/>
                <a:gd name="T19" fmla="*/ 6832 h 121"/>
                <a:gd name="T20" fmla="*/ 23 w 73"/>
                <a:gd name="T21" fmla="*/ 6830 h 121"/>
                <a:gd name="T22" fmla="*/ 13 w 73"/>
                <a:gd name="T23" fmla="*/ 6828 h 121"/>
                <a:gd name="T24" fmla="*/ 6 w 73"/>
                <a:gd name="T25" fmla="*/ 6821 h 121"/>
                <a:gd name="T26" fmla="*/ 4 w 73"/>
                <a:gd name="T27" fmla="*/ 6811 h 121"/>
                <a:gd name="T28" fmla="*/ 18 w 73"/>
                <a:gd name="T29" fmla="*/ 6809 h 121"/>
                <a:gd name="T30" fmla="*/ 29 w 73"/>
                <a:gd name="T31" fmla="*/ 6820 h 121"/>
                <a:gd name="T32" fmla="*/ 45 w 73"/>
                <a:gd name="T33" fmla="*/ 6820 h 121"/>
                <a:gd name="T34" fmla="*/ 57 w 73"/>
                <a:gd name="T35" fmla="*/ 6809 h 121"/>
                <a:gd name="T36" fmla="*/ 58 w 73"/>
                <a:gd name="T37" fmla="*/ 6796 h 121"/>
                <a:gd name="T38" fmla="*/ 58 w 73"/>
                <a:gd name="T39" fmla="*/ 6783 h 121"/>
                <a:gd name="T40" fmla="*/ 53 w 73"/>
                <a:gd name="T41" fmla="*/ 6792 h 121"/>
                <a:gd name="T42" fmla="*/ 45 w 73"/>
                <a:gd name="T43" fmla="*/ 6799 h 121"/>
                <a:gd name="T44" fmla="*/ 31 w 73"/>
                <a:gd name="T45" fmla="*/ 6799 h 121"/>
                <a:gd name="T46" fmla="*/ 10 w 73"/>
                <a:gd name="T47" fmla="*/ 6792 h 121"/>
                <a:gd name="T48" fmla="*/ 1 w 73"/>
                <a:gd name="T49" fmla="*/ 6772 h 121"/>
                <a:gd name="T50" fmla="*/ 0 w 73"/>
                <a:gd name="T51" fmla="*/ 6756 h 121"/>
                <a:gd name="T52" fmla="*/ 3 w 73"/>
                <a:gd name="T53" fmla="*/ 6731 h 121"/>
                <a:gd name="T54" fmla="*/ 16 w 73"/>
                <a:gd name="T55" fmla="*/ 6715 h 121"/>
                <a:gd name="T56" fmla="*/ 15 w 73"/>
                <a:gd name="T57" fmla="*/ 6737 h 121"/>
                <a:gd name="T58" fmla="*/ 15 w 73"/>
                <a:gd name="T59" fmla="*/ 6774 h 121"/>
                <a:gd name="T60" fmla="*/ 18 w 73"/>
                <a:gd name="T61" fmla="*/ 6788 h 121"/>
                <a:gd name="T62" fmla="*/ 52 w 73"/>
                <a:gd name="T63" fmla="*/ 6788 h 121"/>
                <a:gd name="T64" fmla="*/ 58 w 73"/>
                <a:gd name="T65" fmla="*/ 6774 h 121"/>
                <a:gd name="T66" fmla="*/ 58 w 73"/>
                <a:gd name="T67" fmla="*/ 6756 h 121"/>
                <a:gd name="T68" fmla="*/ 53 w 73"/>
                <a:gd name="T69" fmla="*/ 6732 h 121"/>
                <a:gd name="T70" fmla="*/ 36 w 73"/>
                <a:gd name="T71" fmla="*/ 6722 h 121"/>
                <a:gd name="T72" fmla="*/ 45 w 73"/>
                <a:gd name="T73" fmla="*/ 6711 h 121"/>
                <a:gd name="T74" fmla="*/ 54 w 73"/>
                <a:gd name="T75" fmla="*/ 6719 h 121"/>
                <a:gd name="T76" fmla="*/ 59 w 73"/>
                <a:gd name="T77" fmla="*/ 6727 h 121"/>
                <a:gd name="T78" fmla="*/ 59 w 73"/>
                <a:gd name="T79" fmla="*/ 6723 h 121"/>
                <a:gd name="T80" fmla="*/ 59 w 73"/>
                <a:gd name="T81" fmla="*/ 6717 h 121"/>
                <a:gd name="T82" fmla="*/ 59 w 73"/>
                <a:gd name="T83" fmla="*/ 6713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3" h="121">
                  <a:moveTo>
                    <a:pt x="59" y="2"/>
                  </a:moveTo>
                  <a:lnTo>
                    <a:pt x="73" y="2"/>
                  </a:lnTo>
                  <a:lnTo>
                    <a:pt x="72" y="22"/>
                  </a:lnTo>
                  <a:lnTo>
                    <a:pt x="73" y="42"/>
                  </a:lnTo>
                  <a:lnTo>
                    <a:pt x="73" y="62"/>
                  </a:lnTo>
                  <a:lnTo>
                    <a:pt x="73" y="81"/>
                  </a:lnTo>
                  <a:lnTo>
                    <a:pt x="70" y="97"/>
                  </a:lnTo>
                  <a:lnTo>
                    <a:pt x="64" y="110"/>
                  </a:lnTo>
                  <a:lnTo>
                    <a:pt x="54" y="118"/>
                  </a:lnTo>
                  <a:lnTo>
                    <a:pt x="39" y="121"/>
                  </a:lnTo>
                  <a:lnTo>
                    <a:pt x="23" y="119"/>
                  </a:lnTo>
                  <a:lnTo>
                    <a:pt x="13" y="117"/>
                  </a:lnTo>
                  <a:lnTo>
                    <a:pt x="6" y="110"/>
                  </a:lnTo>
                  <a:lnTo>
                    <a:pt x="4" y="100"/>
                  </a:lnTo>
                  <a:lnTo>
                    <a:pt x="18" y="98"/>
                  </a:lnTo>
                  <a:lnTo>
                    <a:pt x="29" y="109"/>
                  </a:lnTo>
                  <a:lnTo>
                    <a:pt x="45" y="109"/>
                  </a:lnTo>
                  <a:lnTo>
                    <a:pt x="57" y="98"/>
                  </a:lnTo>
                  <a:lnTo>
                    <a:pt x="58" y="85"/>
                  </a:lnTo>
                  <a:lnTo>
                    <a:pt x="58" y="72"/>
                  </a:lnTo>
                  <a:lnTo>
                    <a:pt x="53" y="81"/>
                  </a:lnTo>
                  <a:lnTo>
                    <a:pt x="45" y="88"/>
                  </a:lnTo>
                  <a:lnTo>
                    <a:pt x="31" y="88"/>
                  </a:lnTo>
                  <a:lnTo>
                    <a:pt x="10" y="81"/>
                  </a:lnTo>
                  <a:lnTo>
                    <a:pt x="1" y="61"/>
                  </a:lnTo>
                  <a:lnTo>
                    <a:pt x="0" y="45"/>
                  </a:lnTo>
                  <a:lnTo>
                    <a:pt x="3" y="20"/>
                  </a:lnTo>
                  <a:lnTo>
                    <a:pt x="16" y="4"/>
                  </a:lnTo>
                  <a:lnTo>
                    <a:pt x="15" y="26"/>
                  </a:lnTo>
                  <a:lnTo>
                    <a:pt x="15" y="63"/>
                  </a:lnTo>
                  <a:lnTo>
                    <a:pt x="18" y="77"/>
                  </a:lnTo>
                  <a:lnTo>
                    <a:pt x="52" y="77"/>
                  </a:lnTo>
                  <a:lnTo>
                    <a:pt x="58" y="63"/>
                  </a:lnTo>
                  <a:lnTo>
                    <a:pt x="58" y="45"/>
                  </a:lnTo>
                  <a:lnTo>
                    <a:pt x="53" y="21"/>
                  </a:lnTo>
                  <a:lnTo>
                    <a:pt x="36" y="11"/>
                  </a:lnTo>
                  <a:lnTo>
                    <a:pt x="45" y="0"/>
                  </a:lnTo>
                  <a:lnTo>
                    <a:pt x="54" y="8"/>
                  </a:lnTo>
                  <a:lnTo>
                    <a:pt x="59" y="16"/>
                  </a:lnTo>
                  <a:lnTo>
                    <a:pt x="59" y="12"/>
                  </a:lnTo>
                  <a:lnTo>
                    <a:pt x="59" y="6"/>
                  </a:lnTo>
                  <a:lnTo>
                    <a:pt x="59"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5" name="Freeform 720">
              <a:extLst>
                <a:ext uri="{FF2B5EF4-FFF2-40B4-BE49-F238E27FC236}">
                  <a16:creationId xmlns:a16="http://schemas.microsoft.com/office/drawing/2014/main" id="{670309CE-6C39-476F-B9BE-59776847ED0B}"/>
                </a:ext>
              </a:extLst>
            </p:cNvPr>
            <p:cNvSpPr>
              <a:spLocks/>
            </p:cNvSpPr>
            <p:nvPr/>
          </p:nvSpPr>
          <p:spPr bwMode="auto">
            <a:xfrm>
              <a:off x="6176" y="6711"/>
              <a:ext cx="76" cy="89"/>
            </a:xfrm>
            <a:custGeom>
              <a:avLst/>
              <a:gdLst>
                <a:gd name="T0" fmla="*/ 15 w 76"/>
                <a:gd name="T1" fmla="*/ 6777 h 89"/>
                <a:gd name="T2" fmla="*/ 22 w 76"/>
                <a:gd name="T3" fmla="*/ 6789 h 89"/>
                <a:gd name="T4" fmla="*/ 39 w 76"/>
                <a:gd name="T5" fmla="*/ 6789 h 89"/>
                <a:gd name="T6" fmla="*/ 51 w 76"/>
                <a:gd name="T7" fmla="*/ 6790 h 89"/>
                <a:gd name="T8" fmla="*/ 59 w 76"/>
                <a:gd name="T9" fmla="*/ 6784 h 89"/>
                <a:gd name="T10" fmla="*/ 61 w 76"/>
                <a:gd name="T11" fmla="*/ 6776 h 89"/>
                <a:gd name="T12" fmla="*/ 74 w 76"/>
                <a:gd name="T13" fmla="*/ 6780 h 89"/>
                <a:gd name="T14" fmla="*/ 61 w 76"/>
                <a:gd name="T15" fmla="*/ 6795 h 89"/>
                <a:gd name="T16" fmla="*/ 39 w 76"/>
                <a:gd name="T17" fmla="*/ 6800 h 89"/>
                <a:gd name="T18" fmla="*/ 17 w 76"/>
                <a:gd name="T19" fmla="*/ 6795 h 89"/>
                <a:gd name="T20" fmla="*/ 4 w 76"/>
                <a:gd name="T21" fmla="*/ 6780 h 89"/>
                <a:gd name="T22" fmla="*/ 0 w 76"/>
                <a:gd name="T23" fmla="*/ 6755 h 89"/>
                <a:gd name="T24" fmla="*/ 0 w 76"/>
                <a:gd name="T25" fmla="*/ 6755 h 89"/>
                <a:gd name="T26" fmla="*/ 5 w 76"/>
                <a:gd name="T27" fmla="*/ 6731 h 89"/>
                <a:gd name="T28" fmla="*/ 18 w 76"/>
                <a:gd name="T29" fmla="*/ 6716 h 89"/>
                <a:gd name="T30" fmla="*/ 38 w 76"/>
                <a:gd name="T31" fmla="*/ 6711 h 89"/>
                <a:gd name="T32" fmla="*/ 42 w 76"/>
                <a:gd name="T33" fmla="*/ 6722 h 89"/>
                <a:gd name="T34" fmla="*/ 26 w 76"/>
                <a:gd name="T35" fmla="*/ 6725 h 89"/>
                <a:gd name="T36" fmla="*/ 18 w 76"/>
                <a:gd name="T37" fmla="*/ 6735 h 89"/>
                <a:gd name="T38" fmla="*/ 17 w 76"/>
                <a:gd name="T39" fmla="*/ 6738 h 89"/>
                <a:gd name="T40" fmla="*/ 15 w 76"/>
                <a:gd name="T41" fmla="*/ 6743 h 89"/>
                <a:gd name="T42" fmla="*/ 15 w 76"/>
                <a:gd name="T43" fmla="*/ 6747 h 89"/>
                <a:gd name="T44" fmla="*/ 62 w 76"/>
                <a:gd name="T45" fmla="*/ 6747 h 89"/>
                <a:gd name="T46" fmla="*/ 73 w 76"/>
                <a:gd name="T47" fmla="*/ 6732 h 89"/>
                <a:gd name="T48" fmla="*/ 76 w 76"/>
                <a:gd name="T49" fmla="*/ 6756 h 89"/>
                <a:gd name="T50" fmla="*/ 76 w 76"/>
                <a:gd name="T51" fmla="*/ 6759 h 89"/>
                <a:gd name="T52" fmla="*/ 15 w 76"/>
                <a:gd name="T53" fmla="*/ 6759 h 89"/>
                <a:gd name="T54" fmla="*/ 15 w 76"/>
                <a:gd name="T55" fmla="*/ 677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8"/>
                  </a:lnTo>
                  <a:lnTo>
                    <a:pt x="51" y="79"/>
                  </a:lnTo>
                  <a:lnTo>
                    <a:pt x="59" y="73"/>
                  </a:lnTo>
                  <a:lnTo>
                    <a:pt x="61" y="65"/>
                  </a:lnTo>
                  <a:lnTo>
                    <a:pt x="74" y="69"/>
                  </a:lnTo>
                  <a:lnTo>
                    <a:pt x="61" y="84"/>
                  </a:lnTo>
                  <a:lnTo>
                    <a:pt x="39" y="89"/>
                  </a:lnTo>
                  <a:lnTo>
                    <a:pt x="17" y="84"/>
                  </a:lnTo>
                  <a:lnTo>
                    <a:pt x="4" y="69"/>
                  </a:lnTo>
                  <a:lnTo>
                    <a:pt x="0" y="44"/>
                  </a:lnTo>
                  <a:lnTo>
                    <a:pt x="5" y="20"/>
                  </a:lnTo>
                  <a:lnTo>
                    <a:pt x="18" y="5"/>
                  </a:lnTo>
                  <a:lnTo>
                    <a:pt x="38" y="0"/>
                  </a:lnTo>
                  <a:lnTo>
                    <a:pt x="42" y="11"/>
                  </a:lnTo>
                  <a:lnTo>
                    <a:pt x="26" y="14"/>
                  </a:lnTo>
                  <a:lnTo>
                    <a:pt x="18" y="24"/>
                  </a:lnTo>
                  <a:lnTo>
                    <a:pt x="17" y="27"/>
                  </a:lnTo>
                  <a:lnTo>
                    <a:pt x="15" y="32"/>
                  </a:lnTo>
                  <a:lnTo>
                    <a:pt x="15" y="36"/>
                  </a:lnTo>
                  <a:lnTo>
                    <a:pt x="62" y="36"/>
                  </a:lnTo>
                  <a:lnTo>
                    <a:pt x="73"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721">
              <a:extLst>
                <a:ext uri="{FF2B5EF4-FFF2-40B4-BE49-F238E27FC236}">
                  <a16:creationId xmlns:a16="http://schemas.microsoft.com/office/drawing/2014/main" id="{627FF167-F4F1-4F94-B23A-8C3ACD298BDE}"/>
                </a:ext>
              </a:extLst>
            </p:cNvPr>
            <p:cNvSpPr>
              <a:spLocks/>
            </p:cNvSpPr>
            <p:nvPr/>
          </p:nvSpPr>
          <p:spPr bwMode="auto">
            <a:xfrm>
              <a:off x="6214" y="6711"/>
              <a:ext cx="34" cy="36"/>
            </a:xfrm>
            <a:custGeom>
              <a:avLst/>
              <a:gdLst>
                <a:gd name="T0" fmla="*/ 22 w 34"/>
                <a:gd name="T1" fmla="*/ 6717 h 36"/>
                <a:gd name="T2" fmla="*/ 35 w 34"/>
                <a:gd name="T3" fmla="*/ 6732 h 36"/>
                <a:gd name="T4" fmla="*/ 24 w 34"/>
                <a:gd name="T5" fmla="*/ 6747 h 36"/>
                <a:gd name="T6" fmla="*/ 19 w 34"/>
                <a:gd name="T7" fmla="*/ 6730 h 36"/>
                <a:gd name="T8" fmla="*/ 4 w 34"/>
                <a:gd name="T9" fmla="*/ 6722 h 36"/>
                <a:gd name="T10" fmla="*/ 0 w 34"/>
                <a:gd name="T11" fmla="*/ 6711 h 36"/>
                <a:gd name="T12" fmla="*/ 22 w 34"/>
                <a:gd name="T13" fmla="*/ 67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5" y="21"/>
                  </a:lnTo>
                  <a:lnTo>
                    <a:pt x="24" y="36"/>
                  </a:lnTo>
                  <a:lnTo>
                    <a:pt x="19" y="19"/>
                  </a:lnTo>
                  <a:lnTo>
                    <a:pt x="4" y="11"/>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7" name="Freeform 722">
              <a:extLst>
                <a:ext uri="{FF2B5EF4-FFF2-40B4-BE49-F238E27FC236}">
                  <a16:creationId xmlns:a16="http://schemas.microsoft.com/office/drawing/2014/main" id="{D8D6586F-EE34-4E1A-833E-767086B6F2AC}"/>
                </a:ext>
              </a:extLst>
            </p:cNvPr>
            <p:cNvSpPr>
              <a:spLocks/>
            </p:cNvSpPr>
            <p:nvPr/>
          </p:nvSpPr>
          <p:spPr bwMode="auto">
            <a:xfrm>
              <a:off x="6266" y="6685"/>
              <a:ext cx="76" cy="83"/>
            </a:xfrm>
            <a:custGeom>
              <a:avLst/>
              <a:gdLst>
                <a:gd name="T0" fmla="*/ 36 w 76"/>
                <a:gd name="T1" fmla="*/ 6750 h 83"/>
                <a:gd name="T2" fmla="*/ 50 w 76"/>
                <a:gd name="T3" fmla="*/ 6739 h 83"/>
                <a:gd name="T4" fmla="*/ 62 w 76"/>
                <a:gd name="T5" fmla="*/ 6726 h 83"/>
                <a:gd name="T6" fmla="*/ 63 w 76"/>
                <a:gd name="T7" fmla="*/ 6717 h 83"/>
                <a:gd name="T8" fmla="*/ 63 w 76"/>
                <a:gd name="T9" fmla="*/ 6704 h 83"/>
                <a:gd name="T10" fmla="*/ 54 w 76"/>
                <a:gd name="T11" fmla="*/ 6698 h 83"/>
                <a:gd name="T12" fmla="*/ 40 w 76"/>
                <a:gd name="T13" fmla="*/ 6698 h 83"/>
                <a:gd name="T14" fmla="*/ 25 w 76"/>
                <a:gd name="T15" fmla="*/ 6698 h 83"/>
                <a:gd name="T16" fmla="*/ 16 w 76"/>
                <a:gd name="T17" fmla="*/ 6706 h 83"/>
                <a:gd name="T18" fmla="*/ 14 w 76"/>
                <a:gd name="T19" fmla="*/ 6719 h 83"/>
                <a:gd name="T20" fmla="*/ 0 w 76"/>
                <a:gd name="T21" fmla="*/ 6718 h 83"/>
                <a:gd name="T22" fmla="*/ 8 w 76"/>
                <a:gd name="T23" fmla="*/ 6698 h 83"/>
                <a:gd name="T24" fmla="*/ 25 w 76"/>
                <a:gd name="T25" fmla="*/ 6687 h 83"/>
                <a:gd name="T26" fmla="*/ 40 w 76"/>
                <a:gd name="T27" fmla="*/ 6685 h 83"/>
                <a:gd name="T28" fmla="*/ 59 w 76"/>
                <a:gd name="T29" fmla="*/ 6690 h 83"/>
                <a:gd name="T30" fmla="*/ 72 w 76"/>
                <a:gd name="T31" fmla="*/ 6702 h 83"/>
                <a:gd name="T32" fmla="*/ 77 w 76"/>
                <a:gd name="T33" fmla="*/ 6717 h 83"/>
                <a:gd name="T34" fmla="*/ 73 w 76"/>
                <a:gd name="T35" fmla="*/ 6733 h 83"/>
                <a:gd name="T36" fmla="*/ 60 w 76"/>
                <a:gd name="T37" fmla="*/ 6745 h 83"/>
                <a:gd name="T38" fmla="*/ 51 w 76"/>
                <a:gd name="T39" fmla="*/ 6750 h 83"/>
                <a:gd name="T40" fmla="*/ 43 w 76"/>
                <a:gd name="T41" fmla="*/ 6756 h 83"/>
                <a:gd name="T42" fmla="*/ 42 w 76"/>
                <a:gd name="T43" fmla="*/ 6769 h 83"/>
                <a:gd name="T44" fmla="*/ 28 w 76"/>
                <a:gd name="T45" fmla="*/ 6769 h 83"/>
                <a:gd name="T46" fmla="*/ 36 w 76"/>
                <a:gd name="T47" fmla="*/ 6750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83">
                  <a:moveTo>
                    <a:pt x="36" y="65"/>
                  </a:moveTo>
                  <a:lnTo>
                    <a:pt x="50" y="54"/>
                  </a:lnTo>
                  <a:lnTo>
                    <a:pt x="62" y="41"/>
                  </a:lnTo>
                  <a:lnTo>
                    <a:pt x="63" y="32"/>
                  </a:lnTo>
                  <a:lnTo>
                    <a:pt x="63" y="19"/>
                  </a:lnTo>
                  <a:lnTo>
                    <a:pt x="54" y="13"/>
                  </a:lnTo>
                  <a:lnTo>
                    <a:pt x="40" y="13"/>
                  </a:lnTo>
                  <a:lnTo>
                    <a:pt x="25" y="13"/>
                  </a:lnTo>
                  <a:lnTo>
                    <a:pt x="16" y="21"/>
                  </a:lnTo>
                  <a:lnTo>
                    <a:pt x="14" y="34"/>
                  </a:lnTo>
                  <a:lnTo>
                    <a:pt x="0" y="33"/>
                  </a:lnTo>
                  <a:lnTo>
                    <a:pt x="8" y="13"/>
                  </a:lnTo>
                  <a:lnTo>
                    <a:pt x="25" y="2"/>
                  </a:lnTo>
                  <a:lnTo>
                    <a:pt x="40" y="0"/>
                  </a:lnTo>
                  <a:lnTo>
                    <a:pt x="59" y="5"/>
                  </a:lnTo>
                  <a:lnTo>
                    <a:pt x="72" y="17"/>
                  </a:lnTo>
                  <a:lnTo>
                    <a:pt x="77" y="32"/>
                  </a:lnTo>
                  <a:lnTo>
                    <a:pt x="73" y="48"/>
                  </a:lnTo>
                  <a:lnTo>
                    <a:pt x="60" y="60"/>
                  </a:lnTo>
                  <a:lnTo>
                    <a:pt x="51" y="65"/>
                  </a:lnTo>
                  <a:lnTo>
                    <a:pt x="43" y="71"/>
                  </a:lnTo>
                  <a:lnTo>
                    <a:pt x="42" y="84"/>
                  </a:lnTo>
                  <a:lnTo>
                    <a:pt x="28" y="84"/>
                  </a:lnTo>
                  <a:lnTo>
                    <a:pt x="36"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8" name="Freeform 723">
              <a:extLst>
                <a:ext uri="{FF2B5EF4-FFF2-40B4-BE49-F238E27FC236}">
                  <a16:creationId xmlns:a16="http://schemas.microsoft.com/office/drawing/2014/main" id="{F1234305-4FB1-45DF-B76A-A4562DC5ED28}"/>
                </a:ext>
              </a:extLst>
            </p:cNvPr>
            <p:cNvSpPr>
              <a:spLocks/>
            </p:cNvSpPr>
            <p:nvPr/>
          </p:nvSpPr>
          <p:spPr bwMode="auto">
            <a:xfrm>
              <a:off x="6294" y="6790"/>
              <a:ext cx="15" cy="0"/>
            </a:xfrm>
            <a:custGeom>
              <a:avLst/>
              <a:gdLst>
                <a:gd name="T0" fmla="*/ 0 w 15"/>
                <a:gd name="T1" fmla="*/ 15 w 15"/>
                <a:gd name="T2" fmla="*/ 0 60000 65536"/>
                <a:gd name="T3" fmla="*/ 0 60000 65536"/>
              </a:gdLst>
              <a:ahLst/>
              <a:cxnLst>
                <a:cxn ang="T2">
                  <a:pos x="T0" y="0"/>
                </a:cxn>
                <a:cxn ang="T3">
                  <a:pos x="T1" y="0"/>
                </a:cxn>
              </a:cxnLst>
              <a:rect l="0" t="0" r="r" b="b"/>
              <a:pathLst>
                <a:path w="15">
                  <a:moveTo>
                    <a:pt x="0" y="0"/>
                  </a:moveTo>
                  <a:lnTo>
                    <a:pt x="15" y="0"/>
                  </a:lnTo>
                </a:path>
              </a:pathLst>
            </a:custGeom>
            <a:noFill/>
            <a:ln w="11271">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99" name="Freeform 724">
              <a:extLst>
                <a:ext uri="{FF2B5EF4-FFF2-40B4-BE49-F238E27FC236}">
                  <a16:creationId xmlns:a16="http://schemas.microsoft.com/office/drawing/2014/main" id="{76E986FA-B7C8-4BE2-BF91-3130611549DB}"/>
                </a:ext>
              </a:extLst>
            </p:cNvPr>
            <p:cNvSpPr>
              <a:spLocks/>
            </p:cNvSpPr>
            <p:nvPr/>
          </p:nvSpPr>
          <p:spPr bwMode="auto">
            <a:xfrm>
              <a:off x="2734" y="8396"/>
              <a:ext cx="1371" cy="1030"/>
            </a:xfrm>
            <a:custGeom>
              <a:avLst/>
              <a:gdLst>
                <a:gd name="T0" fmla="*/ 628 w 1371"/>
                <a:gd name="T1" fmla="*/ 8414 h 1030"/>
                <a:gd name="T2" fmla="*/ 645 w 1371"/>
                <a:gd name="T3" fmla="*/ 8404 h 1030"/>
                <a:gd name="T4" fmla="*/ 664 w 1371"/>
                <a:gd name="T5" fmla="*/ 8398 h 1030"/>
                <a:gd name="T6" fmla="*/ 683 w 1371"/>
                <a:gd name="T7" fmla="*/ 8396 h 1030"/>
                <a:gd name="T8" fmla="*/ 703 w 1371"/>
                <a:gd name="T9" fmla="*/ 8397 h 1030"/>
                <a:gd name="T10" fmla="*/ 1348 w 1371"/>
                <a:gd name="T11" fmla="*/ 8868 h 1030"/>
                <a:gd name="T12" fmla="*/ 1372 w 1371"/>
                <a:gd name="T13" fmla="*/ 8917 h 1030"/>
                <a:gd name="T14" fmla="*/ 1366 w 1371"/>
                <a:gd name="T15" fmla="*/ 8934 h 1030"/>
                <a:gd name="T16" fmla="*/ 744 w 1371"/>
                <a:gd name="T17" fmla="*/ 9408 h 1030"/>
                <a:gd name="T18" fmla="*/ 689 w 1371"/>
                <a:gd name="T19" fmla="*/ 9426 h 1030"/>
                <a:gd name="T20" fmla="*/ 669 w 1371"/>
                <a:gd name="T21" fmla="*/ 9424 h 1030"/>
                <a:gd name="T22" fmla="*/ 24 w 1371"/>
                <a:gd name="T23" fmla="*/ 8954 h 1030"/>
                <a:gd name="T24" fmla="*/ 0 w 1371"/>
                <a:gd name="T25" fmla="*/ 8905 h 1030"/>
                <a:gd name="T26" fmla="*/ 6 w 1371"/>
                <a:gd name="T27" fmla="*/ 8888 h 1030"/>
                <a:gd name="T28" fmla="*/ 18 w 1371"/>
                <a:gd name="T29" fmla="*/ 8873 h 1030"/>
                <a:gd name="T30" fmla="*/ 24 w 1371"/>
                <a:gd name="T31" fmla="*/ 8868 h 1030"/>
                <a:gd name="T32" fmla="*/ 628 w 1371"/>
                <a:gd name="T33" fmla="*/ 8414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1" h="1030">
                  <a:moveTo>
                    <a:pt x="628" y="18"/>
                  </a:moveTo>
                  <a:lnTo>
                    <a:pt x="645" y="8"/>
                  </a:lnTo>
                  <a:lnTo>
                    <a:pt x="664" y="2"/>
                  </a:lnTo>
                  <a:lnTo>
                    <a:pt x="683" y="0"/>
                  </a:lnTo>
                  <a:lnTo>
                    <a:pt x="703" y="1"/>
                  </a:lnTo>
                  <a:lnTo>
                    <a:pt x="1348" y="472"/>
                  </a:lnTo>
                  <a:lnTo>
                    <a:pt x="1372" y="521"/>
                  </a:lnTo>
                  <a:lnTo>
                    <a:pt x="1366" y="538"/>
                  </a:lnTo>
                  <a:lnTo>
                    <a:pt x="744" y="1012"/>
                  </a:lnTo>
                  <a:lnTo>
                    <a:pt x="689" y="1030"/>
                  </a:lnTo>
                  <a:lnTo>
                    <a:pt x="669" y="1028"/>
                  </a:lnTo>
                  <a:lnTo>
                    <a:pt x="24" y="558"/>
                  </a:lnTo>
                  <a:lnTo>
                    <a:pt x="0" y="509"/>
                  </a:lnTo>
                  <a:lnTo>
                    <a:pt x="6" y="492"/>
                  </a:lnTo>
                  <a:lnTo>
                    <a:pt x="18" y="477"/>
                  </a:lnTo>
                  <a:lnTo>
                    <a:pt x="24" y="472"/>
                  </a:lnTo>
                  <a:lnTo>
                    <a:pt x="62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725">
              <a:extLst>
                <a:ext uri="{FF2B5EF4-FFF2-40B4-BE49-F238E27FC236}">
                  <a16:creationId xmlns:a16="http://schemas.microsoft.com/office/drawing/2014/main" id="{D32702FE-95B1-42ED-AF16-52A9595AA610}"/>
                </a:ext>
              </a:extLst>
            </p:cNvPr>
            <p:cNvSpPr>
              <a:spLocks/>
            </p:cNvSpPr>
            <p:nvPr/>
          </p:nvSpPr>
          <p:spPr bwMode="auto">
            <a:xfrm>
              <a:off x="2734" y="8396"/>
              <a:ext cx="1371" cy="1030"/>
            </a:xfrm>
            <a:custGeom>
              <a:avLst/>
              <a:gdLst>
                <a:gd name="T0" fmla="*/ 628 w 1371"/>
                <a:gd name="T1" fmla="*/ 8414 h 1030"/>
                <a:gd name="T2" fmla="*/ 645 w 1371"/>
                <a:gd name="T3" fmla="*/ 8404 h 1030"/>
                <a:gd name="T4" fmla="*/ 664 w 1371"/>
                <a:gd name="T5" fmla="*/ 8398 h 1030"/>
                <a:gd name="T6" fmla="*/ 683 w 1371"/>
                <a:gd name="T7" fmla="*/ 8396 h 1030"/>
                <a:gd name="T8" fmla="*/ 703 w 1371"/>
                <a:gd name="T9" fmla="*/ 8397 h 1030"/>
                <a:gd name="T10" fmla="*/ 1348 w 1371"/>
                <a:gd name="T11" fmla="*/ 8868 h 1030"/>
                <a:gd name="T12" fmla="*/ 1372 w 1371"/>
                <a:gd name="T13" fmla="*/ 8917 h 1030"/>
                <a:gd name="T14" fmla="*/ 1366 w 1371"/>
                <a:gd name="T15" fmla="*/ 8934 h 1030"/>
                <a:gd name="T16" fmla="*/ 744 w 1371"/>
                <a:gd name="T17" fmla="*/ 9408 h 1030"/>
                <a:gd name="T18" fmla="*/ 689 w 1371"/>
                <a:gd name="T19" fmla="*/ 9426 h 1030"/>
                <a:gd name="T20" fmla="*/ 669 w 1371"/>
                <a:gd name="T21" fmla="*/ 9424 h 1030"/>
                <a:gd name="T22" fmla="*/ 24 w 1371"/>
                <a:gd name="T23" fmla="*/ 8954 h 1030"/>
                <a:gd name="T24" fmla="*/ 0 w 1371"/>
                <a:gd name="T25" fmla="*/ 8905 h 1030"/>
                <a:gd name="T26" fmla="*/ 6 w 1371"/>
                <a:gd name="T27" fmla="*/ 8888 h 1030"/>
                <a:gd name="T28" fmla="*/ 18 w 1371"/>
                <a:gd name="T29" fmla="*/ 8873 h 1030"/>
                <a:gd name="T30" fmla="*/ 24 w 1371"/>
                <a:gd name="T31" fmla="*/ 8868 h 1030"/>
                <a:gd name="T32" fmla="*/ 628 w 1371"/>
                <a:gd name="T33" fmla="*/ 8414 h 10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1" h="1030">
                  <a:moveTo>
                    <a:pt x="628" y="18"/>
                  </a:moveTo>
                  <a:lnTo>
                    <a:pt x="645" y="8"/>
                  </a:lnTo>
                  <a:lnTo>
                    <a:pt x="664" y="2"/>
                  </a:lnTo>
                  <a:lnTo>
                    <a:pt x="683" y="0"/>
                  </a:lnTo>
                  <a:lnTo>
                    <a:pt x="703" y="1"/>
                  </a:lnTo>
                  <a:lnTo>
                    <a:pt x="1348" y="472"/>
                  </a:lnTo>
                  <a:lnTo>
                    <a:pt x="1372" y="521"/>
                  </a:lnTo>
                  <a:lnTo>
                    <a:pt x="1366" y="538"/>
                  </a:lnTo>
                  <a:lnTo>
                    <a:pt x="744" y="1012"/>
                  </a:lnTo>
                  <a:lnTo>
                    <a:pt x="689" y="1030"/>
                  </a:lnTo>
                  <a:lnTo>
                    <a:pt x="669" y="1028"/>
                  </a:lnTo>
                  <a:lnTo>
                    <a:pt x="24" y="558"/>
                  </a:lnTo>
                  <a:lnTo>
                    <a:pt x="0" y="509"/>
                  </a:lnTo>
                  <a:lnTo>
                    <a:pt x="6" y="492"/>
                  </a:lnTo>
                  <a:lnTo>
                    <a:pt x="18" y="477"/>
                  </a:lnTo>
                  <a:lnTo>
                    <a:pt x="24" y="472"/>
                  </a:lnTo>
                  <a:lnTo>
                    <a:pt x="628" y="18"/>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1" name="Freeform 726">
              <a:extLst>
                <a:ext uri="{FF2B5EF4-FFF2-40B4-BE49-F238E27FC236}">
                  <a16:creationId xmlns:a16="http://schemas.microsoft.com/office/drawing/2014/main" id="{035DD9CD-7B6D-4905-8AA5-B71A2D43AC40}"/>
                </a:ext>
              </a:extLst>
            </p:cNvPr>
            <p:cNvSpPr>
              <a:spLocks/>
            </p:cNvSpPr>
            <p:nvPr/>
          </p:nvSpPr>
          <p:spPr bwMode="auto">
            <a:xfrm>
              <a:off x="2998" y="8743"/>
              <a:ext cx="0" cy="112"/>
            </a:xfrm>
            <a:custGeom>
              <a:avLst/>
              <a:gdLst>
                <a:gd name="T0" fmla="*/ 8855 h 112"/>
                <a:gd name="T1" fmla="*/ 8743 h 112"/>
                <a:gd name="T2" fmla="*/ 0 60000 65536"/>
                <a:gd name="T3" fmla="*/ 0 60000 65536"/>
              </a:gdLst>
              <a:ahLst/>
              <a:cxnLst>
                <a:cxn ang="T2">
                  <a:pos x="0" y="T0"/>
                </a:cxn>
                <a:cxn ang="T3">
                  <a:pos x="0" y="T1"/>
                </a:cxn>
              </a:cxnLst>
              <a:rect l="0" t="0" r="r" b="b"/>
              <a:pathLst>
                <a:path h="112">
                  <a:moveTo>
                    <a:pt x="0" y="112"/>
                  </a:moveTo>
                  <a:lnTo>
                    <a:pt x="0" y="0"/>
                  </a:lnTo>
                </a:path>
              </a:pathLst>
            </a:custGeom>
            <a:noFill/>
            <a:ln w="10986">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2" name="Freeform 727">
              <a:extLst>
                <a:ext uri="{FF2B5EF4-FFF2-40B4-BE49-F238E27FC236}">
                  <a16:creationId xmlns:a16="http://schemas.microsoft.com/office/drawing/2014/main" id="{15A4CDF5-EA10-4053-9927-CEF61C911A54}"/>
                </a:ext>
              </a:extLst>
            </p:cNvPr>
            <p:cNvSpPr>
              <a:spLocks/>
            </p:cNvSpPr>
            <p:nvPr/>
          </p:nvSpPr>
          <p:spPr bwMode="auto">
            <a:xfrm>
              <a:off x="3025" y="8768"/>
              <a:ext cx="71" cy="88"/>
            </a:xfrm>
            <a:custGeom>
              <a:avLst/>
              <a:gdLst>
                <a:gd name="T0" fmla="*/ 7 w 71"/>
                <a:gd name="T1" fmla="*/ 8804 h 88"/>
                <a:gd name="T2" fmla="*/ 4 w 71"/>
                <a:gd name="T3" fmla="*/ 8792 h 88"/>
                <a:gd name="T4" fmla="*/ 11 w 71"/>
                <a:gd name="T5" fmla="*/ 8775 h 88"/>
                <a:gd name="T6" fmla="*/ 29 w 71"/>
                <a:gd name="T7" fmla="*/ 8768 h 88"/>
                <a:gd name="T8" fmla="*/ 50 w 71"/>
                <a:gd name="T9" fmla="*/ 8770 h 88"/>
                <a:gd name="T10" fmla="*/ 59 w 71"/>
                <a:gd name="T11" fmla="*/ 8773 h 88"/>
                <a:gd name="T12" fmla="*/ 64 w 71"/>
                <a:gd name="T13" fmla="*/ 8776 h 88"/>
                <a:gd name="T14" fmla="*/ 68 w 71"/>
                <a:gd name="T15" fmla="*/ 8781 h 88"/>
                <a:gd name="T16" fmla="*/ 69 w 71"/>
                <a:gd name="T17" fmla="*/ 8789 h 88"/>
                <a:gd name="T18" fmla="*/ 56 w 71"/>
                <a:gd name="T19" fmla="*/ 8790 h 88"/>
                <a:gd name="T20" fmla="*/ 43 w 71"/>
                <a:gd name="T21" fmla="*/ 8779 h 88"/>
                <a:gd name="T22" fmla="*/ 23 w 71"/>
                <a:gd name="T23" fmla="*/ 8782 h 88"/>
                <a:gd name="T24" fmla="*/ 17 w 71"/>
                <a:gd name="T25" fmla="*/ 8790 h 88"/>
                <a:gd name="T26" fmla="*/ 26 w 71"/>
                <a:gd name="T27" fmla="*/ 8801 h 88"/>
                <a:gd name="T28" fmla="*/ 40 w 71"/>
                <a:gd name="T29" fmla="*/ 8805 h 88"/>
                <a:gd name="T30" fmla="*/ 56 w 71"/>
                <a:gd name="T31" fmla="*/ 8809 h 88"/>
                <a:gd name="T32" fmla="*/ 67 w 71"/>
                <a:gd name="T33" fmla="*/ 8818 h 88"/>
                <a:gd name="T34" fmla="*/ 71 w 71"/>
                <a:gd name="T35" fmla="*/ 8831 h 88"/>
                <a:gd name="T36" fmla="*/ 64 w 71"/>
                <a:gd name="T37" fmla="*/ 8848 h 88"/>
                <a:gd name="T38" fmla="*/ 48 w 71"/>
                <a:gd name="T39" fmla="*/ 8856 h 88"/>
                <a:gd name="T40" fmla="*/ 27 w 71"/>
                <a:gd name="T41" fmla="*/ 8856 h 88"/>
                <a:gd name="T42" fmla="*/ 9 w 71"/>
                <a:gd name="T43" fmla="*/ 8849 h 88"/>
                <a:gd name="T44" fmla="*/ 0 w 71"/>
                <a:gd name="T45" fmla="*/ 8835 h 88"/>
                <a:gd name="T46" fmla="*/ 13 w 71"/>
                <a:gd name="T47" fmla="*/ 8832 h 88"/>
                <a:gd name="T48" fmla="*/ 25 w 71"/>
                <a:gd name="T49" fmla="*/ 8844 h 88"/>
                <a:gd name="T50" fmla="*/ 46 w 71"/>
                <a:gd name="T51" fmla="*/ 8845 h 88"/>
                <a:gd name="T52" fmla="*/ 57 w 71"/>
                <a:gd name="T53" fmla="*/ 8832 h 88"/>
                <a:gd name="T54" fmla="*/ 49 w 71"/>
                <a:gd name="T55" fmla="*/ 8821 h 88"/>
                <a:gd name="T56" fmla="*/ 35 w 71"/>
                <a:gd name="T57" fmla="*/ 8816 h 88"/>
                <a:gd name="T58" fmla="*/ 19 w 71"/>
                <a:gd name="T59" fmla="*/ 8812 h 88"/>
                <a:gd name="T60" fmla="*/ 7 w 71"/>
                <a:gd name="T61" fmla="*/ 8804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6"/>
                  </a:moveTo>
                  <a:lnTo>
                    <a:pt x="4" y="24"/>
                  </a:lnTo>
                  <a:lnTo>
                    <a:pt x="11" y="7"/>
                  </a:lnTo>
                  <a:lnTo>
                    <a:pt x="29" y="0"/>
                  </a:lnTo>
                  <a:lnTo>
                    <a:pt x="50" y="2"/>
                  </a:lnTo>
                  <a:lnTo>
                    <a:pt x="59" y="5"/>
                  </a:lnTo>
                  <a:lnTo>
                    <a:pt x="64" y="8"/>
                  </a:lnTo>
                  <a:lnTo>
                    <a:pt x="68" y="13"/>
                  </a:lnTo>
                  <a:lnTo>
                    <a:pt x="69" y="21"/>
                  </a:lnTo>
                  <a:lnTo>
                    <a:pt x="56" y="22"/>
                  </a:lnTo>
                  <a:lnTo>
                    <a:pt x="43" y="11"/>
                  </a:lnTo>
                  <a:lnTo>
                    <a:pt x="23" y="14"/>
                  </a:lnTo>
                  <a:lnTo>
                    <a:pt x="17" y="22"/>
                  </a:lnTo>
                  <a:lnTo>
                    <a:pt x="26" y="33"/>
                  </a:lnTo>
                  <a:lnTo>
                    <a:pt x="40" y="37"/>
                  </a:lnTo>
                  <a:lnTo>
                    <a:pt x="56" y="41"/>
                  </a:lnTo>
                  <a:lnTo>
                    <a:pt x="67" y="50"/>
                  </a:lnTo>
                  <a:lnTo>
                    <a:pt x="71" y="63"/>
                  </a:lnTo>
                  <a:lnTo>
                    <a:pt x="64" y="80"/>
                  </a:lnTo>
                  <a:lnTo>
                    <a:pt x="48" y="88"/>
                  </a:lnTo>
                  <a:lnTo>
                    <a:pt x="27" y="88"/>
                  </a:lnTo>
                  <a:lnTo>
                    <a:pt x="9" y="81"/>
                  </a:lnTo>
                  <a:lnTo>
                    <a:pt x="0" y="67"/>
                  </a:lnTo>
                  <a:lnTo>
                    <a:pt x="13" y="64"/>
                  </a:lnTo>
                  <a:lnTo>
                    <a:pt x="25" y="76"/>
                  </a:lnTo>
                  <a:lnTo>
                    <a:pt x="46" y="77"/>
                  </a:lnTo>
                  <a:lnTo>
                    <a:pt x="57" y="64"/>
                  </a:lnTo>
                  <a:lnTo>
                    <a:pt x="49" y="53"/>
                  </a:lnTo>
                  <a:lnTo>
                    <a:pt x="35" y="48"/>
                  </a:lnTo>
                  <a:lnTo>
                    <a:pt x="19" y="44"/>
                  </a:lnTo>
                  <a:lnTo>
                    <a:pt x="7" y="3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3" name="Freeform 728">
              <a:extLst>
                <a:ext uri="{FF2B5EF4-FFF2-40B4-BE49-F238E27FC236}">
                  <a16:creationId xmlns:a16="http://schemas.microsoft.com/office/drawing/2014/main" id="{B2BC553B-791F-4456-B02D-C76FFC0F3FF5}"/>
                </a:ext>
              </a:extLst>
            </p:cNvPr>
            <p:cNvSpPr>
              <a:spLocks/>
            </p:cNvSpPr>
            <p:nvPr/>
          </p:nvSpPr>
          <p:spPr bwMode="auto">
            <a:xfrm>
              <a:off x="3160" y="8743"/>
              <a:ext cx="79" cy="112"/>
            </a:xfrm>
            <a:custGeom>
              <a:avLst/>
              <a:gdLst>
                <a:gd name="T0" fmla="*/ 0 w 79"/>
                <a:gd name="T1" fmla="*/ 8799 h 112"/>
                <a:gd name="T2" fmla="*/ 0 w 79"/>
                <a:gd name="T3" fmla="*/ 8743 h 112"/>
                <a:gd name="T4" fmla="*/ 79 w 79"/>
                <a:gd name="T5" fmla="*/ 8743 h 112"/>
                <a:gd name="T6" fmla="*/ 79 w 79"/>
                <a:gd name="T7" fmla="*/ 8756 h 112"/>
                <a:gd name="T8" fmla="*/ 15 w 79"/>
                <a:gd name="T9" fmla="*/ 8756 h 112"/>
                <a:gd name="T10" fmla="*/ 15 w 79"/>
                <a:gd name="T11" fmla="*/ 8797 h 112"/>
                <a:gd name="T12" fmla="*/ 77 w 79"/>
                <a:gd name="T13" fmla="*/ 8797 h 112"/>
                <a:gd name="T14" fmla="*/ 77 w 79"/>
                <a:gd name="T15" fmla="*/ 8810 h 112"/>
                <a:gd name="T16" fmla="*/ 15 w 79"/>
                <a:gd name="T17" fmla="*/ 8810 h 112"/>
                <a:gd name="T18" fmla="*/ 15 w 79"/>
                <a:gd name="T19" fmla="*/ 8855 h 112"/>
                <a:gd name="T20" fmla="*/ 0 w 79"/>
                <a:gd name="T21" fmla="*/ 8855 h 112"/>
                <a:gd name="T22" fmla="*/ 0 w 79"/>
                <a:gd name="T23" fmla="*/ 8799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112">
                  <a:moveTo>
                    <a:pt x="0" y="56"/>
                  </a:moveTo>
                  <a:lnTo>
                    <a:pt x="0" y="0"/>
                  </a:lnTo>
                  <a:lnTo>
                    <a:pt x="79" y="0"/>
                  </a:lnTo>
                  <a:lnTo>
                    <a:pt x="79" y="13"/>
                  </a:lnTo>
                  <a:lnTo>
                    <a:pt x="15" y="13"/>
                  </a:lnTo>
                  <a:lnTo>
                    <a:pt x="15" y="54"/>
                  </a:lnTo>
                  <a:lnTo>
                    <a:pt x="77" y="54"/>
                  </a:lnTo>
                  <a:lnTo>
                    <a:pt x="77" y="67"/>
                  </a:lnTo>
                  <a:lnTo>
                    <a:pt x="15" y="67"/>
                  </a:lnTo>
                  <a:lnTo>
                    <a:pt x="15" y="112"/>
                  </a:lnTo>
                  <a:lnTo>
                    <a:pt x="0" y="112"/>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729">
              <a:extLst>
                <a:ext uri="{FF2B5EF4-FFF2-40B4-BE49-F238E27FC236}">
                  <a16:creationId xmlns:a16="http://schemas.microsoft.com/office/drawing/2014/main" id="{7E31B050-550D-4195-8BEF-9D835EA4EBA2}"/>
                </a:ext>
              </a:extLst>
            </p:cNvPr>
            <p:cNvSpPr>
              <a:spLocks/>
            </p:cNvSpPr>
            <p:nvPr/>
          </p:nvSpPr>
          <p:spPr bwMode="auto">
            <a:xfrm>
              <a:off x="3252" y="8768"/>
              <a:ext cx="61" cy="89"/>
            </a:xfrm>
            <a:custGeom>
              <a:avLst/>
              <a:gdLst>
                <a:gd name="T0" fmla="*/ 58 w 61"/>
                <a:gd name="T1" fmla="*/ 8788 h 89"/>
                <a:gd name="T2" fmla="*/ 40 w 61"/>
                <a:gd name="T3" fmla="*/ 8778 h 89"/>
                <a:gd name="T4" fmla="*/ 39 w 61"/>
                <a:gd name="T5" fmla="*/ 8778 h 89"/>
                <a:gd name="T6" fmla="*/ 20 w 61"/>
                <a:gd name="T7" fmla="*/ 8787 h 89"/>
                <a:gd name="T8" fmla="*/ 15 w 61"/>
                <a:gd name="T9" fmla="*/ 8810 h 89"/>
                <a:gd name="T10" fmla="*/ 15 w 61"/>
                <a:gd name="T11" fmla="*/ 8812 h 89"/>
                <a:gd name="T12" fmla="*/ 19 w 61"/>
                <a:gd name="T13" fmla="*/ 8836 h 89"/>
                <a:gd name="T14" fmla="*/ 37 w 61"/>
                <a:gd name="T15" fmla="*/ 8846 h 89"/>
                <a:gd name="T16" fmla="*/ 38 w 61"/>
                <a:gd name="T17" fmla="*/ 8857 h 89"/>
                <a:gd name="T18" fmla="*/ 16 w 61"/>
                <a:gd name="T19" fmla="*/ 8851 h 89"/>
                <a:gd name="T20" fmla="*/ 4 w 61"/>
                <a:gd name="T21" fmla="*/ 8835 h 89"/>
                <a:gd name="T22" fmla="*/ 0 w 61"/>
                <a:gd name="T23" fmla="*/ 8812 h 89"/>
                <a:gd name="T24" fmla="*/ 4 w 61"/>
                <a:gd name="T25" fmla="*/ 8787 h 89"/>
                <a:gd name="T26" fmla="*/ 18 w 61"/>
                <a:gd name="T27" fmla="*/ 8772 h 89"/>
                <a:gd name="T28" fmla="*/ 38 w 61"/>
                <a:gd name="T29" fmla="*/ 8768 h 89"/>
                <a:gd name="T30" fmla="*/ 61 w 61"/>
                <a:gd name="T31" fmla="*/ 8773 h 89"/>
                <a:gd name="T32" fmla="*/ 58 w 61"/>
                <a:gd name="T33" fmla="*/ 8788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0"/>
                  </a:moveTo>
                  <a:lnTo>
                    <a:pt x="40" y="10"/>
                  </a:lnTo>
                  <a:lnTo>
                    <a:pt x="39" y="10"/>
                  </a:lnTo>
                  <a:lnTo>
                    <a:pt x="20" y="19"/>
                  </a:lnTo>
                  <a:lnTo>
                    <a:pt x="15" y="42"/>
                  </a:lnTo>
                  <a:lnTo>
                    <a:pt x="15" y="44"/>
                  </a:lnTo>
                  <a:lnTo>
                    <a:pt x="19" y="68"/>
                  </a:lnTo>
                  <a:lnTo>
                    <a:pt x="37" y="78"/>
                  </a:lnTo>
                  <a:lnTo>
                    <a:pt x="38" y="89"/>
                  </a:lnTo>
                  <a:lnTo>
                    <a:pt x="16" y="83"/>
                  </a:lnTo>
                  <a:lnTo>
                    <a:pt x="4" y="67"/>
                  </a:lnTo>
                  <a:lnTo>
                    <a:pt x="0" y="44"/>
                  </a:lnTo>
                  <a:lnTo>
                    <a:pt x="4" y="19"/>
                  </a:lnTo>
                  <a:lnTo>
                    <a:pt x="18" y="4"/>
                  </a:lnTo>
                  <a:lnTo>
                    <a:pt x="38" y="0"/>
                  </a:lnTo>
                  <a:lnTo>
                    <a:pt x="61" y="5"/>
                  </a:lnTo>
                  <a:lnTo>
                    <a:pt x="58"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730">
              <a:extLst>
                <a:ext uri="{FF2B5EF4-FFF2-40B4-BE49-F238E27FC236}">
                  <a16:creationId xmlns:a16="http://schemas.microsoft.com/office/drawing/2014/main" id="{639AEEF0-ADDE-453D-B2D3-8F224320B703}"/>
                </a:ext>
              </a:extLst>
            </p:cNvPr>
            <p:cNvSpPr>
              <a:spLocks/>
            </p:cNvSpPr>
            <p:nvPr/>
          </p:nvSpPr>
          <p:spPr bwMode="auto">
            <a:xfrm>
              <a:off x="3289" y="8773"/>
              <a:ext cx="40" cy="84"/>
            </a:xfrm>
            <a:custGeom>
              <a:avLst/>
              <a:gdLst>
                <a:gd name="T0" fmla="*/ 0 w 40"/>
                <a:gd name="T1" fmla="*/ 8846 h 84"/>
                <a:gd name="T2" fmla="*/ 1 w 40"/>
                <a:gd name="T3" fmla="*/ 8846 h 84"/>
                <a:gd name="T4" fmla="*/ 20 w 40"/>
                <a:gd name="T5" fmla="*/ 8837 h 84"/>
                <a:gd name="T6" fmla="*/ 25 w 40"/>
                <a:gd name="T7" fmla="*/ 8815 h 84"/>
                <a:gd name="T8" fmla="*/ 25 w 40"/>
                <a:gd name="T9" fmla="*/ 8812 h 84"/>
                <a:gd name="T10" fmla="*/ 21 w 40"/>
                <a:gd name="T11" fmla="*/ 8788 h 84"/>
                <a:gd name="T12" fmla="*/ 24 w 40"/>
                <a:gd name="T13" fmla="*/ 8773 h 84"/>
                <a:gd name="T14" fmla="*/ 36 w 40"/>
                <a:gd name="T15" fmla="*/ 8788 h 84"/>
                <a:gd name="T16" fmla="*/ 39 w 40"/>
                <a:gd name="T17" fmla="*/ 8812 h 84"/>
                <a:gd name="T18" fmla="*/ 35 w 40"/>
                <a:gd name="T19" fmla="*/ 8836 h 84"/>
                <a:gd name="T20" fmla="*/ 22 w 40"/>
                <a:gd name="T21" fmla="*/ 8852 h 84"/>
                <a:gd name="T22" fmla="*/ 1 w 40"/>
                <a:gd name="T23" fmla="*/ 8857 h 84"/>
                <a:gd name="T24" fmla="*/ 0 w 40"/>
                <a:gd name="T25" fmla="*/ 8846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5"/>
                  </a:lnTo>
                  <a:lnTo>
                    <a:pt x="39" y="39"/>
                  </a:lnTo>
                  <a:lnTo>
                    <a:pt x="35" y="63"/>
                  </a:lnTo>
                  <a:lnTo>
                    <a:pt x="22"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731">
              <a:extLst>
                <a:ext uri="{FF2B5EF4-FFF2-40B4-BE49-F238E27FC236}">
                  <a16:creationId xmlns:a16="http://schemas.microsoft.com/office/drawing/2014/main" id="{A448E6CE-92EF-4A20-BB53-BD12FC86622E}"/>
                </a:ext>
              </a:extLst>
            </p:cNvPr>
            <p:cNvSpPr>
              <a:spLocks/>
            </p:cNvSpPr>
            <p:nvPr/>
          </p:nvSpPr>
          <p:spPr bwMode="auto">
            <a:xfrm>
              <a:off x="3353" y="8737"/>
              <a:ext cx="0" cy="117"/>
            </a:xfrm>
            <a:custGeom>
              <a:avLst/>
              <a:gdLst>
                <a:gd name="T0" fmla="*/ 8855 h 117"/>
                <a:gd name="T1" fmla="*/ 8737 h 117"/>
                <a:gd name="T2" fmla="*/ 0 60000 65536"/>
                <a:gd name="T3" fmla="*/ 0 60000 65536"/>
              </a:gdLst>
              <a:ahLst/>
              <a:cxnLst>
                <a:cxn ang="T2">
                  <a:pos x="0" y="T0"/>
                </a:cxn>
                <a:cxn ang="T3">
                  <a:pos x="0" y="T1"/>
                </a:cxn>
              </a:cxnLst>
              <a:rect l="0" t="0" r="r" b="b"/>
              <a:pathLst>
                <a:path h="117">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7" name="Freeform 732">
              <a:extLst>
                <a:ext uri="{FF2B5EF4-FFF2-40B4-BE49-F238E27FC236}">
                  <a16:creationId xmlns:a16="http://schemas.microsoft.com/office/drawing/2014/main" id="{AD8C9C8A-8D4E-4496-A90A-1A4D1B7D61F0}"/>
                </a:ext>
              </a:extLst>
            </p:cNvPr>
            <p:cNvSpPr>
              <a:spLocks/>
            </p:cNvSpPr>
            <p:nvPr/>
          </p:nvSpPr>
          <p:spPr bwMode="auto">
            <a:xfrm>
              <a:off x="3389" y="8737"/>
              <a:ext cx="0" cy="117"/>
            </a:xfrm>
            <a:custGeom>
              <a:avLst/>
              <a:gdLst>
                <a:gd name="T0" fmla="*/ 8855 h 117"/>
                <a:gd name="T1" fmla="*/ 8737 h 117"/>
                <a:gd name="T2" fmla="*/ 0 60000 65536"/>
                <a:gd name="T3" fmla="*/ 0 60000 65536"/>
              </a:gdLst>
              <a:ahLst/>
              <a:cxnLst>
                <a:cxn ang="T2">
                  <a:pos x="0" y="T0"/>
                </a:cxn>
                <a:cxn ang="T3">
                  <a:pos x="0" y="T1"/>
                </a:cxn>
              </a:cxnLst>
              <a:rect l="0" t="0" r="r" b="b"/>
              <a:pathLst>
                <a:path h="117">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08" name="Freeform 733">
              <a:extLst>
                <a:ext uri="{FF2B5EF4-FFF2-40B4-BE49-F238E27FC236}">
                  <a16:creationId xmlns:a16="http://schemas.microsoft.com/office/drawing/2014/main" id="{77C73F3B-2B94-4787-AB01-6288006E15F5}"/>
                </a:ext>
              </a:extLst>
            </p:cNvPr>
            <p:cNvSpPr>
              <a:spLocks/>
            </p:cNvSpPr>
            <p:nvPr/>
          </p:nvSpPr>
          <p:spPr bwMode="auto">
            <a:xfrm>
              <a:off x="3413" y="8768"/>
              <a:ext cx="61" cy="89"/>
            </a:xfrm>
            <a:custGeom>
              <a:avLst/>
              <a:gdLst>
                <a:gd name="T0" fmla="*/ 58 w 61"/>
                <a:gd name="T1" fmla="*/ 8788 h 89"/>
                <a:gd name="T2" fmla="*/ 40 w 61"/>
                <a:gd name="T3" fmla="*/ 8778 h 89"/>
                <a:gd name="T4" fmla="*/ 39 w 61"/>
                <a:gd name="T5" fmla="*/ 8778 h 89"/>
                <a:gd name="T6" fmla="*/ 20 w 61"/>
                <a:gd name="T7" fmla="*/ 8787 h 89"/>
                <a:gd name="T8" fmla="*/ 15 w 61"/>
                <a:gd name="T9" fmla="*/ 8810 h 89"/>
                <a:gd name="T10" fmla="*/ 15 w 61"/>
                <a:gd name="T11" fmla="*/ 8812 h 89"/>
                <a:gd name="T12" fmla="*/ 19 w 61"/>
                <a:gd name="T13" fmla="*/ 8836 h 89"/>
                <a:gd name="T14" fmla="*/ 37 w 61"/>
                <a:gd name="T15" fmla="*/ 8846 h 89"/>
                <a:gd name="T16" fmla="*/ 38 w 61"/>
                <a:gd name="T17" fmla="*/ 8857 h 89"/>
                <a:gd name="T18" fmla="*/ 16 w 61"/>
                <a:gd name="T19" fmla="*/ 8851 h 89"/>
                <a:gd name="T20" fmla="*/ 4 w 61"/>
                <a:gd name="T21" fmla="*/ 8835 h 89"/>
                <a:gd name="T22" fmla="*/ 0 w 61"/>
                <a:gd name="T23" fmla="*/ 8812 h 89"/>
                <a:gd name="T24" fmla="*/ 4 w 61"/>
                <a:gd name="T25" fmla="*/ 8787 h 89"/>
                <a:gd name="T26" fmla="*/ 18 w 61"/>
                <a:gd name="T27" fmla="*/ 8772 h 89"/>
                <a:gd name="T28" fmla="*/ 38 w 61"/>
                <a:gd name="T29" fmla="*/ 8768 h 89"/>
                <a:gd name="T30" fmla="*/ 61 w 61"/>
                <a:gd name="T31" fmla="*/ 8773 h 89"/>
                <a:gd name="T32" fmla="*/ 58 w 61"/>
                <a:gd name="T33" fmla="*/ 8788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0"/>
                  </a:moveTo>
                  <a:lnTo>
                    <a:pt x="40" y="10"/>
                  </a:lnTo>
                  <a:lnTo>
                    <a:pt x="39" y="10"/>
                  </a:lnTo>
                  <a:lnTo>
                    <a:pt x="20" y="19"/>
                  </a:lnTo>
                  <a:lnTo>
                    <a:pt x="15" y="42"/>
                  </a:lnTo>
                  <a:lnTo>
                    <a:pt x="15" y="44"/>
                  </a:lnTo>
                  <a:lnTo>
                    <a:pt x="19" y="68"/>
                  </a:lnTo>
                  <a:lnTo>
                    <a:pt x="37" y="78"/>
                  </a:lnTo>
                  <a:lnTo>
                    <a:pt x="38" y="89"/>
                  </a:lnTo>
                  <a:lnTo>
                    <a:pt x="16" y="83"/>
                  </a:lnTo>
                  <a:lnTo>
                    <a:pt x="4" y="67"/>
                  </a:lnTo>
                  <a:lnTo>
                    <a:pt x="0" y="44"/>
                  </a:lnTo>
                  <a:lnTo>
                    <a:pt x="4" y="19"/>
                  </a:lnTo>
                  <a:lnTo>
                    <a:pt x="18" y="4"/>
                  </a:lnTo>
                  <a:lnTo>
                    <a:pt x="38" y="0"/>
                  </a:lnTo>
                  <a:lnTo>
                    <a:pt x="61" y="5"/>
                  </a:lnTo>
                  <a:lnTo>
                    <a:pt x="58"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9" name="Freeform 734">
              <a:extLst>
                <a:ext uri="{FF2B5EF4-FFF2-40B4-BE49-F238E27FC236}">
                  <a16:creationId xmlns:a16="http://schemas.microsoft.com/office/drawing/2014/main" id="{6D10CEFC-3764-4D62-95D4-02EDD571BEC8}"/>
                </a:ext>
              </a:extLst>
            </p:cNvPr>
            <p:cNvSpPr>
              <a:spLocks/>
            </p:cNvSpPr>
            <p:nvPr/>
          </p:nvSpPr>
          <p:spPr bwMode="auto">
            <a:xfrm>
              <a:off x="3450" y="8773"/>
              <a:ext cx="40" cy="84"/>
            </a:xfrm>
            <a:custGeom>
              <a:avLst/>
              <a:gdLst>
                <a:gd name="T0" fmla="*/ 0 w 40"/>
                <a:gd name="T1" fmla="*/ 8846 h 84"/>
                <a:gd name="T2" fmla="*/ 1 w 40"/>
                <a:gd name="T3" fmla="*/ 8846 h 84"/>
                <a:gd name="T4" fmla="*/ 20 w 40"/>
                <a:gd name="T5" fmla="*/ 8837 h 84"/>
                <a:gd name="T6" fmla="*/ 25 w 40"/>
                <a:gd name="T7" fmla="*/ 8815 h 84"/>
                <a:gd name="T8" fmla="*/ 25 w 40"/>
                <a:gd name="T9" fmla="*/ 8812 h 84"/>
                <a:gd name="T10" fmla="*/ 21 w 40"/>
                <a:gd name="T11" fmla="*/ 8788 h 84"/>
                <a:gd name="T12" fmla="*/ 24 w 40"/>
                <a:gd name="T13" fmla="*/ 8773 h 84"/>
                <a:gd name="T14" fmla="*/ 36 w 40"/>
                <a:gd name="T15" fmla="*/ 8788 h 84"/>
                <a:gd name="T16" fmla="*/ 40 w 40"/>
                <a:gd name="T17" fmla="*/ 8812 h 84"/>
                <a:gd name="T18" fmla="*/ 36 w 40"/>
                <a:gd name="T19" fmla="*/ 8836 h 84"/>
                <a:gd name="T20" fmla="*/ 23 w 40"/>
                <a:gd name="T21" fmla="*/ 8852 h 84"/>
                <a:gd name="T22" fmla="*/ 1 w 40"/>
                <a:gd name="T23" fmla="*/ 8857 h 84"/>
                <a:gd name="T24" fmla="*/ 0 w 40"/>
                <a:gd name="T25" fmla="*/ 8846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5"/>
                  </a:lnTo>
                  <a:lnTo>
                    <a:pt x="40" y="39"/>
                  </a:lnTo>
                  <a:lnTo>
                    <a:pt x="36" y="63"/>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735">
              <a:extLst>
                <a:ext uri="{FF2B5EF4-FFF2-40B4-BE49-F238E27FC236}">
                  <a16:creationId xmlns:a16="http://schemas.microsoft.com/office/drawing/2014/main" id="{C4F95E6A-790C-4CC9-BAEF-C741849230F8}"/>
                </a:ext>
              </a:extLst>
            </p:cNvPr>
            <p:cNvSpPr>
              <a:spLocks/>
            </p:cNvSpPr>
            <p:nvPr/>
          </p:nvSpPr>
          <p:spPr bwMode="auto">
            <a:xfrm>
              <a:off x="3496" y="8769"/>
              <a:ext cx="118" cy="85"/>
            </a:xfrm>
            <a:custGeom>
              <a:avLst/>
              <a:gdLst>
                <a:gd name="T0" fmla="*/ 0 w 118"/>
                <a:gd name="T1" fmla="*/ 8769 h 85"/>
                <a:gd name="T2" fmla="*/ 14 w 118"/>
                <a:gd name="T3" fmla="*/ 8769 h 85"/>
                <a:gd name="T4" fmla="*/ 32 w 118"/>
                <a:gd name="T5" fmla="*/ 8843 h 85"/>
                <a:gd name="T6" fmla="*/ 51 w 118"/>
                <a:gd name="T7" fmla="*/ 8769 h 85"/>
                <a:gd name="T8" fmla="*/ 66 w 118"/>
                <a:gd name="T9" fmla="*/ 8769 h 85"/>
                <a:gd name="T10" fmla="*/ 85 w 118"/>
                <a:gd name="T11" fmla="*/ 8843 h 85"/>
                <a:gd name="T12" fmla="*/ 104 w 118"/>
                <a:gd name="T13" fmla="*/ 8769 h 85"/>
                <a:gd name="T14" fmla="*/ 118 w 118"/>
                <a:gd name="T15" fmla="*/ 8769 h 85"/>
                <a:gd name="T16" fmla="*/ 93 w 118"/>
                <a:gd name="T17" fmla="*/ 8855 h 85"/>
                <a:gd name="T18" fmla="*/ 77 w 118"/>
                <a:gd name="T19" fmla="*/ 8855 h 85"/>
                <a:gd name="T20" fmla="*/ 59 w 118"/>
                <a:gd name="T21" fmla="*/ 8781 h 85"/>
                <a:gd name="T22" fmla="*/ 40 w 118"/>
                <a:gd name="T23" fmla="*/ 8855 h 85"/>
                <a:gd name="T24" fmla="*/ 24 w 118"/>
                <a:gd name="T25" fmla="*/ 8855 h 85"/>
                <a:gd name="T26" fmla="*/ 0 w 118"/>
                <a:gd name="T27" fmla="*/ 8769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 h="85">
                  <a:moveTo>
                    <a:pt x="0" y="0"/>
                  </a:moveTo>
                  <a:lnTo>
                    <a:pt x="14" y="0"/>
                  </a:lnTo>
                  <a:lnTo>
                    <a:pt x="32" y="74"/>
                  </a:lnTo>
                  <a:lnTo>
                    <a:pt x="51" y="0"/>
                  </a:lnTo>
                  <a:lnTo>
                    <a:pt x="66" y="0"/>
                  </a:lnTo>
                  <a:lnTo>
                    <a:pt x="85" y="74"/>
                  </a:lnTo>
                  <a:lnTo>
                    <a:pt x="104" y="0"/>
                  </a:lnTo>
                  <a:lnTo>
                    <a:pt x="118" y="0"/>
                  </a:lnTo>
                  <a:lnTo>
                    <a:pt x="93" y="86"/>
                  </a:lnTo>
                  <a:lnTo>
                    <a:pt x="77" y="86"/>
                  </a:lnTo>
                  <a:lnTo>
                    <a:pt x="59" y="12"/>
                  </a:lnTo>
                  <a:lnTo>
                    <a:pt x="40" y="86"/>
                  </a:lnTo>
                  <a:lnTo>
                    <a:pt x="24" y="86"/>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1" name="Freeform 736">
              <a:extLst>
                <a:ext uri="{FF2B5EF4-FFF2-40B4-BE49-F238E27FC236}">
                  <a16:creationId xmlns:a16="http://schemas.microsoft.com/office/drawing/2014/main" id="{E6D2CE6E-EB9F-4AB8-9329-435430C13193}"/>
                </a:ext>
              </a:extLst>
            </p:cNvPr>
            <p:cNvSpPr>
              <a:spLocks/>
            </p:cNvSpPr>
            <p:nvPr/>
          </p:nvSpPr>
          <p:spPr bwMode="auto">
            <a:xfrm>
              <a:off x="3670" y="8743"/>
              <a:ext cx="92" cy="113"/>
            </a:xfrm>
            <a:custGeom>
              <a:avLst/>
              <a:gdLst>
                <a:gd name="T0" fmla="*/ 14 w 92"/>
                <a:gd name="T1" fmla="*/ 8787 h 113"/>
                <a:gd name="T2" fmla="*/ 15 w 92"/>
                <a:gd name="T3" fmla="*/ 8808 h 113"/>
                <a:gd name="T4" fmla="*/ 18 w 92"/>
                <a:gd name="T5" fmla="*/ 8826 h 113"/>
                <a:gd name="T6" fmla="*/ 27 w 92"/>
                <a:gd name="T7" fmla="*/ 8839 h 113"/>
                <a:gd name="T8" fmla="*/ 44 w 92"/>
                <a:gd name="T9" fmla="*/ 8844 h 113"/>
                <a:gd name="T10" fmla="*/ 45 w 92"/>
                <a:gd name="T11" fmla="*/ 8844 h 113"/>
                <a:gd name="T12" fmla="*/ 63 w 92"/>
                <a:gd name="T13" fmla="*/ 8839 h 113"/>
                <a:gd name="T14" fmla="*/ 73 w 92"/>
                <a:gd name="T15" fmla="*/ 8827 h 113"/>
                <a:gd name="T16" fmla="*/ 77 w 92"/>
                <a:gd name="T17" fmla="*/ 8809 h 113"/>
                <a:gd name="T18" fmla="*/ 78 w 92"/>
                <a:gd name="T19" fmla="*/ 8788 h 113"/>
                <a:gd name="T20" fmla="*/ 77 w 92"/>
                <a:gd name="T21" fmla="*/ 8765 h 113"/>
                <a:gd name="T22" fmla="*/ 77 w 92"/>
                <a:gd name="T23" fmla="*/ 8744 h 113"/>
                <a:gd name="T24" fmla="*/ 77 w 92"/>
                <a:gd name="T25" fmla="*/ 8743 h 113"/>
                <a:gd name="T26" fmla="*/ 92 w 92"/>
                <a:gd name="T27" fmla="*/ 8743 h 113"/>
                <a:gd name="T28" fmla="*/ 92 w 92"/>
                <a:gd name="T29" fmla="*/ 8813 h 113"/>
                <a:gd name="T30" fmla="*/ 87 w 92"/>
                <a:gd name="T31" fmla="*/ 8836 h 113"/>
                <a:gd name="T32" fmla="*/ 73 w 92"/>
                <a:gd name="T33" fmla="*/ 8851 h 113"/>
                <a:gd name="T34" fmla="*/ 50 w 92"/>
                <a:gd name="T35" fmla="*/ 8856 h 113"/>
                <a:gd name="T36" fmla="*/ 45 w 92"/>
                <a:gd name="T37" fmla="*/ 8857 h 113"/>
                <a:gd name="T38" fmla="*/ 22 w 92"/>
                <a:gd name="T39" fmla="*/ 8852 h 113"/>
                <a:gd name="T40" fmla="*/ 6 w 92"/>
                <a:gd name="T41" fmla="*/ 8839 h 113"/>
                <a:gd name="T42" fmla="*/ 0 w 92"/>
                <a:gd name="T43" fmla="*/ 8817 h 113"/>
                <a:gd name="T44" fmla="*/ 0 w 92"/>
                <a:gd name="T45" fmla="*/ 8814 h 113"/>
                <a:gd name="T46" fmla="*/ 0 w 92"/>
                <a:gd name="T47" fmla="*/ 8743 h 113"/>
                <a:gd name="T48" fmla="*/ 15 w 92"/>
                <a:gd name="T49" fmla="*/ 8743 h 113"/>
                <a:gd name="T50" fmla="*/ 15 w 92"/>
                <a:gd name="T51" fmla="*/ 8764 h 113"/>
                <a:gd name="T52" fmla="*/ 14 w 92"/>
                <a:gd name="T53" fmla="*/ 8787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2" h="113">
                  <a:moveTo>
                    <a:pt x="14" y="44"/>
                  </a:moveTo>
                  <a:lnTo>
                    <a:pt x="15" y="65"/>
                  </a:lnTo>
                  <a:lnTo>
                    <a:pt x="18" y="83"/>
                  </a:lnTo>
                  <a:lnTo>
                    <a:pt x="27" y="96"/>
                  </a:lnTo>
                  <a:lnTo>
                    <a:pt x="44" y="101"/>
                  </a:lnTo>
                  <a:lnTo>
                    <a:pt x="45" y="101"/>
                  </a:lnTo>
                  <a:lnTo>
                    <a:pt x="63" y="96"/>
                  </a:lnTo>
                  <a:lnTo>
                    <a:pt x="73" y="84"/>
                  </a:lnTo>
                  <a:lnTo>
                    <a:pt x="77" y="66"/>
                  </a:lnTo>
                  <a:lnTo>
                    <a:pt x="78" y="45"/>
                  </a:lnTo>
                  <a:lnTo>
                    <a:pt x="77" y="22"/>
                  </a:lnTo>
                  <a:lnTo>
                    <a:pt x="77" y="1"/>
                  </a:lnTo>
                  <a:lnTo>
                    <a:pt x="77" y="0"/>
                  </a:lnTo>
                  <a:lnTo>
                    <a:pt x="92" y="0"/>
                  </a:lnTo>
                  <a:lnTo>
                    <a:pt x="92" y="70"/>
                  </a:lnTo>
                  <a:lnTo>
                    <a:pt x="87" y="93"/>
                  </a:lnTo>
                  <a:lnTo>
                    <a:pt x="73" y="108"/>
                  </a:lnTo>
                  <a:lnTo>
                    <a:pt x="50" y="113"/>
                  </a:lnTo>
                  <a:lnTo>
                    <a:pt x="45" y="114"/>
                  </a:lnTo>
                  <a:lnTo>
                    <a:pt x="22" y="109"/>
                  </a:lnTo>
                  <a:lnTo>
                    <a:pt x="6" y="96"/>
                  </a:lnTo>
                  <a:lnTo>
                    <a:pt x="0" y="74"/>
                  </a:lnTo>
                  <a:lnTo>
                    <a:pt x="0" y="71"/>
                  </a:lnTo>
                  <a:lnTo>
                    <a:pt x="0" y="0"/>
                  </a:lnTo>
                  <a:lnTo>
                    <a:pt x="15" y="0"/>
                  </a:lnTo>
                  <a:lnTo>
                    <a:pt x="15" y="21"/>
                  </a:lnTo>
                  <a:lnTo>
                    <a:pt x="14" y="4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2" name="Freeform 737">
              <a:extLst>
                <a:ext uri="{FF2B5EF4-FFF2-40B4-BE49-F238E27FC236}">
                  <a16:creationId xmlns:a16="http://schemas.microsoft.com/office/drawing/2014/main" id="{25099860-3E0F-4B52-9237-AC19F81134EC}"/>
                </a:ext>
              </a:extLst>
            </p:cNvPr>
            <p:cNvSpPr>
              <a:spLocks/>
            </p:cNvSpPr>
            <p:nvPr/>
          </p:nvSpPr>
          <p:spPr bwMode="auto">
            <a:xfrm>
              <a:off x="3785" y="8768"/>
              <a:ext cx="55" cy="121"/>
            </a:xfrm>
            <a:custGeom>
              <a:avLst/>
              <a:gdLst>
                <a:gd name="T0" fmla="*/ 27 w 55"/>
                <a:gd name="T1" fmla="*/ 8857 h 121"/>
                <a:gd name="T2" fmla="*/ 19 w 55"/>
                <a:gd name="T3" fmla="*/ 8851 h 121"/>
                <a:gd name="T4" fmla="*/ 14 w 55"/>
                <a:gd name="T5" fmla="*/ 8841 h 121"/>
                <a:gd name="T6" fmla="*/ 14 w 55"/>
                <a:gd name="T7" fmla="*/ 8889 h 121"/>
                <a:gd name="T8" fmla="*/ 0 w 55"/>
                <a:gd name="T9" fmla="*/ 8889 h 121"/>
                <a:gd name="T10" fmla="*/ 0 w 55"/>
                <a:gd name="T11" fmla="*/ 8769 h 121"/>
                <a:gd name="T12" fmla="*/ 13 w 55"/>
                <a:gd name="T13" fmla="*/ 8769 h 121"/>
                <a:gd name="T14" fmla="*/ 14 w 55"/>
                <a:gd name="T15" fmla="*/ 8783 h 121"/>
                <a:gd name="T16" fmla="*/ 19 w 55"/>
                <a:gd name="T17" fmla="*/ 8773 h 121"/>
                <a:gd name="T18" fmla="*/ 27 w 55"/>
                <a:gd name="T19" fmla="*/ 8768 h 121"/>
                <a:gd name="T20" fmla="*/ 41 w 55"/>
                <a:gd name="T21" fmla="*/ 8768 h 121"/>
                <a:gd name="T22" fmla="*/ 55 w 55"/>
                <a:gd name="T23" fmla="*/ 8779 h 121"/>
                <a:gd name="T24" fmla="*/ 37 w 55"/>
                <a:gd name="T25" fmla="*/ 8779 h 121"/>
                <a:gd name="T26" fmla="*/ 19 w 55"/>
                <a:gd name="T27" fmla="*/ 8788 h 121"/>
                <a:gd name="T28" fmla="*/ 14 w 55"/>
                <a:gd name="T29" fmla="*/ 8811 h 121"/>
                <a:gd name="T30" fmla="*/ 14 w 55"/>
                <a:gd name="T31" fmla="*/ 8813 h 121"/>
                <a:gd name="T32" fmla="*/ 19 w 55"/>
                <a:gd name="T33" fmla="*/ 8837 h 121"/>
                <a:gd name="T34" fmla="*/ 37 w 55"/>
                <a:gd name="T35" fmla="*/ 8846 h 121"/>
                <a:gd name="T36" fmla="*/ 41 w 55"/>
                <a:gd name="T37" fmla="*/ 8857 h 121"/>
                <a:gd name="T38" fmla="*/ 27 w 55"/>
                <a:gd name="T39" fmla="*/ 8857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3"/>
                  </a:lnTo>
                  <a:lnTo>
                    <a:pt x="14" y="73"/>
                  </a:lnTo>
                  <a:lnTo>
                    <a:pt x="14" y="121"/>
                  </a:lnTo>
                  <a:lnTo>
                    <a:pt x="0" y="121"/>
                  </a:lnTo>
                  <a:lnTo>
                    <a:pt x="0" y="1"/>
                  </a:lnTo>
                  <a:lnTo>
                    <a:pt x="13" y="1"/>
                  </a:lnTo>
                  <a:lnTo>
                    <a:pt x="14" y="15"/>
                  </a:lnTo>
                  <a:lnTo>
                    <a:pt x="19" y="5"/>
                  </a:lnTo>
                  <a:lnTo>
                    <a:pt x="27" y="0"/>
                  </a:lnTo>
                  <a:lnTo>
                    <a:pt x="41" y="0"/>
                  </a:lnTo>
                  <a:lnTo>
                    <a:pt x="55" y="11"/>
                  </a:lnTo>
                  <a:lnTo>
                    <a:pt x="37" y="11"/>
                  </a:lnTo>
                  <a:lnTo>
                    <a:pt x="19" y="20"/>
                  </a:lnTo>
                  <a:lnTo>
                    <a:pt x="14" y="43"/>
                  </a:lnTo>
                  <a:lnTo>
                    <a:pt x="14" y="45"/>
                  </a:lnTo>
                  <a:lnTo>
                    <a:pt x="19" y="69"/>
                  </a:lnTo>
                  <a:lnTo>
                    <a:pt x="37" y="78"/>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738">
              <a:extLst>
                <a:ext uri="{FF2B5EF4-FFF2-40B4-BE49-F238E27FC236}">
                  <a16:creationId xmlns:a16="http://schemas.microsoft.com/office/drawing/2014/main" id="{9FBBC2F0-4A86-47CD-8DFB-A96227946E11}"/>
                </a:ext>
              </a:extLst>
            </p:cNvPr>
            <p:cNvSpPr>
              <a:spLocks/>
            </p:cNvSpPr>
            <p:nvPr/>
          </p:nvSpPr>
          <p:spPr bwMode="auto">
            <a:xfrm>
              <a:off x="3822" y="8768"/>
              <a:ext cx="35" cy="89"/>
            </a:xfrm>
            <a:custGeom>
              <a:avLst/>
              <a:gdLst>
                <a:gd name="T0" fmla="*/ 32 w 35"/>
                <a:gd name="T1" fmla="*/ 8836 h 89"/>
                <a:gd name="T2" fmla="*/ 20 w 35"/>
                <a:gd name="T3" fmla="*/ 8852 h 89"/>
                <a:gd name="T4" fmla="*/ 4 w 35"/>
                <a:gd name="T5" fmla="*/ 8857 h 89"/>
                <a:gd name="T6" fmla="*/ 0 w 35"/>
                <a:gd name="T7" fmla="*/ 8846 h 89"/>
                <a:gd name="T8" fmla="*/ 18 w 35"/>
                <a:gd name="T9" fmla="*/ 8846 h 89"/>
                <a:gd name="T10" fmla="*/ 21 w 35"/>
                <a:gd name="T11" fmla="*/ 8831 h 89"/>
                <a:gd name="T12" fmla="*/ 21 w 35"/>
                <a:gd name="T13" fmla="*/ 8794 h 89"/>
                <a:gd name="T14" fmla="*/ 18 w 35"/>
                <a:gd name="T15" fmla="*/ 8779 h 89"/>
                <a:gd name="T16" fmla="*/ 4 w 35"/>
                <a:gd name="T17" fmla="*/ 8768 h 89"/>
                <a:gd name="T18" fmla="*/ 25 w 35"/>
                <a:gd name="T19" fmla="*/ 8775 h 89"/>
                <a:gd name="T20" fmla="*/ 34 w 35"/>
                <a:gd name="T21" fmla="*/ 8793 h 89"/>
                <a:gd name="T22" fmla="*/ 35 w 35"/>
                <a:gd name="T23" fmla="*/ 8812 h 89"/>
                <a:gd name="T24" fmla="*/ 32 w 35"/>
                <a:gd name="T25" fmla="*/ 8836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8"/>
                  </a:moveTo>
                  <a:lnTo>
                    <a:pt x="20" y="84"/>
                  </a:lnTo>
                  <a:lnTo>
                    <a:pt x="4" y="89"/>
                  </a:lnTo>
                  <a:lnTo>
                    <a:pt x="0" y="78"/>
                  </a:lnTo>
                  <a:lnTo>
                    <a:pt x="18" y="78"/>
                  </a:lnTo>
                  <a:lnTo>
                    <a:pt x="21" y="63"/>
                  </a:lnTo>
                  <a:lnTo>
                    <a:pt x="21" y="26"/>
                  </a:lnTo>
                  <a:lnTo>
                    <a:pt x="18" y="11"/>
                  </a:lnTo>
                  <a:lnTo>
                    <a:pt x="4" y="0"/>
                  </a:lnTo>
                  <a:lnTo>
                    <a:pt x="25" y="7"/>
                  </a:lnTo>
                  <a:lnTo>
                    <a:pt x="34" y="25"/>
                  </a:lnTo>
                  <a:lnTo>
                    <a:pt x="35" y="44"/>
                  </a:lnTo>
                  <a:lnTo>
                    <a:pt x="32" y="6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739">
              <a:extLst>
                <a:ext uri="{FF2B5EF4-FFF2-40B4-BE49-F238E27FC236}">
                  <a16:creationId xmlns:a16="http://schemas.microsoft.com/office/drawing/2014/main" id="{E860B1E0-04F5-4B98-91BE-A3EE7BF09E2F}"/>
                </a:ext>
              </a:extLst>
            </p:cNvPr>
            <p:cNvSpPr>
              <a:spLocks/>
            </p:cNvSpPr>
            <p:nvPr/>
          </p:nvSpPr>
          <p:spPr bwMode="auto">
            <a:xfrm>
              <a:off x="3103" y="8937"/>
              <a:ext cx="50" cy="34"/>
            </a:xfrm>
            <a:custGeom>
              <a:avLst/>
              <a:gdLst>
                <a:gd name="T0" fmla="*/ 0 w 50"/>
                <a:gd name="T1" fmla="*/ 8950 h 34"/>
                <a:gd name="T2" fmla="*/ 4 w 50"/>
                <a:gd name="T3" fmla="*/ 8937 h 34"/>
                <a:gd name="T4" fmla="*/ 28 w 50"/>
                <a:gd name="T5" fmla="*/ 8938 h 34"/>
                <a:gd name="T6" fmla="*/ 48 w 50"/>
                <a:gd name="T7" fmla="*/ 8942 h 34"/>
                <a:gd name="T8" fmla="*/ 51 w 50"/>
                <a:gd name="T9" fmla="*/ 8971 h 34"/>
                <a:gd name="T10" fmla="*/ 43 w 50"/>
                <a:gd name="T11" fmla="*/ 8955 h 34"/>
                <a:gd name="T12" fmla="*/ 24 w 50"/>
                <a:gd name="T13" fmla="*/ 8950 h 34"/>
                <a:gd name="T14" fmla="*/ 0 w 50"/>
                <a:gd name="T15" fmla="*/ 8950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 h="34">
                  <a:moveTo>
                    <a:pt x="0" y="13"/>
                  </a:moveTo>
                  <a:lnTo>
                    <a:pt x="4" y="0"/>
                  </a:lnTo>
                  <a:lnTo>
                    <a:pt x="28" y="1"/>
                  </a:lnTo>
                  <a:lnTo>
                    <a:pt x="48" y="5"/>
                  </a:lnTo>
                  <a:lnTo>
                    <a:pt x="51" y="34"/>
                  </a:lnTo>
                  <a:lnTo>
                    <a:pt x="43" y="18"/>
                  </a:lnTo>
                  <a:lnTo>
                    <a:pt x="24" y="13"/>
                  </a:lnTo>
                  <a:lnTo>
                    <a:pt x="0" y="1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740">
              <a:extLst>
                <a:ext uri="{FF2B5EF4-FFF2-40B4-BE49-F238E27FC236}">
                  <a16:creationId xmlns:a16="http://schemas.microsoft.com/office/drawing/2014/main" id="{FD5158A2-6004-492D-9FD9-4A38726AC71F}"/>
                </a:ext>
              </a:extLst>
            </p:cNvPr>
            <p:cNvSpPr>
              <a:spLocks/>
            </p:cNvSpPr>
            <p:nvPr/>
          </p:nvSpPr>
          <p:spPr bwMode="auto">
            <a:xfrm>
              <a:off x="3083" y="8937"/>
              <a:ext cx="86" cy="112"/>
            </a:xfrm>
            <a:custGeom>
              <a:avLst/>
              <a:gdLst>
                <a:gd name="T0" fmla="*/ 68 w 86"/>
                <a:gd name="T1" fmla="*/ 8942 h 112"/>
                <a:gd name="T2" fmla="*/ 81 w 86"/>
                <a:gd name="T3" fmla="*/ 8953 h 112"/>
                <a:gd name="T4" fmla="*/ 86 w 86"/>
                <a:gd name="T5" fmla="*/ 8971 h 112"/>
                <a:gd name="T6" fmla="*/ 80 w 86"/>
                <a:gd name="T7" fmla="*/ 8992 h 112"/>
                <a:gd name="T8" fmla="*/ 64 w 86"/>
                <a:gd name="T9" fmla="*/ 9002 h 112"/>
                <a:gd name="T10" fmla="*/ 42 w 86"/>
                <a:gd name="T11" fmla="*/ 9006 h 112"/>
                <a:gd name="T12" fmla="*/ 16 w 86"/>
                <a:gd name="T13" fmla="*/ 9006 h 112"/>
                <a:gd name="T14" fmla="*/ 15 w 86"/>
                <a:gd name="T15" fmla="*/ 9006 h 112"/>
                <a:gd name="T16" fmla="*/ 15 w 86"/>
                <a:gd name="T17" fmla="*/ 9049 h 112"/>
                <a:gd name="T18" fmla="*/ 0 w 86"/>
                <a:gd name="T19" fmla="*/ 9049 h 112"/>
                <a:gd name="T20" fmla="*/ 0 w 86"/>
                <a:gd name="T21" fmla="*/ 8938 h 112"/>
                <a:gd name="T22" fmla="*/ 24 w 86"/>
                <a:gd name="T23" fmla="*/ 8937 h 112"/>
                <a:gd name="T24" fmla="*/ 20 w 86"/>
                <a:gd name="T25" fmla="*/ 8950 h 112"/>
                <a:gd name="T26" fmla="*/ 15 w 86"/>
                <a:gd name="T27" fmla="*/ 8950 h 112"/>
                <a:gd name="T28" fmla="*/ 15 w 86"/>
                <a:gd name="T29" fmla="*/ 8994 h 112"/>
                <a:gd name="T30" fmla="*/ 39 w 86"/>
                <a:gd name="T31" fmla="*/ 8994 h 112"/>
                <a:gd name="T32" fmla="*/ 59 w 86"/>
                <a:gd name="T33" fmla="*/ 8991 h 112"/>
                <a:gd name="T34" fmla="*/ 70 w 86"/>
                <a:gd name="T35" fmla="*/ 8977 h 112"/>
                <a:gd name="T36" fmla="*/ 71 w 86"/>
                <a:gd name="T37" fmla="*/ 8971 h 112"/>
                <a:gd name="T38" fmla="*/ 68 w 86"/>
                <a:gd name="T39" fmla="*/ 8942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 h="112">
                  <a:moveTo>
                    <a:pt x="68" y="5"/>
                  </a:moveTo>
                  <a:lnTo>
                    <a:pt x="81" y="16"/>
                  </a:lnTo>
                  <a:lnTo>
                    <a:pt x="86" y="34"/>
                  </a:lnTo>
                  <a:lnTo>
                    <a:pt x="80" y="55"/>
                  </a:lnTo>
                  <a:lnTo>
                    <a:pt x="64" y="65"/>
                  </a:lnTo>
                  <a:lnTo>
                    <a:pt x="42" y="69"/>
                  </a:lnTo>
                  <a:lnTo>
                    <a:pt x="16" y="69"/>
                  </a:lnTo>
                  <a:lnTo>
                    <a:pt x="15" y="69"/>
                  </a:lnTo>
                  <a:lnTo>
                    <a:pt x="15" y="112"/>
                  </a:lnTo>
                  <a:lnTo>
                    <a:pt x="0" y="112"/>
                  </a:lnTo>
                  <a:lnTo>
                    <a:pt x="0" y="1"/>
                  </a:lnTo>
                  <a:lnTo>
                    <a:pt x="24" y="0"/>
                  </a:lnTo>
                  <a:lnTo>
                    <a:pt x="20" y="13"/>
                  </a:lnTo>
                  <a:lnTo>
                    <a:pt x="15" y="13"/>
                  </a:lnTo>
                  <a:lnTo>
                    <a:pt x="15" y="57"/>
                  </a:lnTo>
                  <a:lnTo>
                    <a:pt x="39" y="57"/>
                  </a:lnTo>
                  <a:lnTo>
                    <a:pt x="59" y="54"/>
                  </a:lnTo>
                  <a:lnTo>
                    <a:pt x="70" y="40"/>
                  </a:lnTo>
                  <a:lnTo>
                    <a:pt x="71" y="34"/>
                  </a:lnTo>
                  <a:lnTo>
                    <a:pt x="68"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6" name="Freeform 741">
              <a:extLst>
                <a:ext uri="{FF2B5EF4-FFF2-40B4-BE49-F238E27FC236}">
                  <a16:creationId xmlns:a16="http://schemas.microsoft.com/office/drawing/2014/main" id="{367946C7-B7B2-43DC-9121-2E4F73DF8F47}"/>
                </a:ext>
              </a:extLst>
            </p:cNvPr>
            <p:cNvSpPr>
              <a:spLocks/>
            </p:cNvSpPr>
            <p:nvPr/>
          </p:nvSpPr>
          <p:spPr bwMode="auto">
            <a:xfrm>
              <a:off x="3184" y="8962"/>
              <a:ext cx="61" cy="89"/>
            </a:xfrm>
            <a:custGeom>
              <a:avLst/>
              <a:gdLst>
                <a:gd name="T0" fmla="*/ 58 w 61"/>
                <a:gd name="T1" fmla="*/ 8983 h 89"/>
                <a:gd name="T2" fmla="*/ 40 w 61"/>
                <a:gd name="T3" fmla="*/ 8973 h 89"/>
                <a:gd name="T4" fmla="*/ 39 w 61"/>
                <a:gd name="T5" fmla="*/ 8973 h 89"/>
                <a:gd name="T6" fmla="*/ 20 w 61"/>
                <a:gd name="T7" fmla="*/ 8982 h 89"/>
                <a:gd name="T8" fmla="*/ 15 w 61"/>
                <a:gd name="T9" fmla="*/ 9005 h 89"/>
                <a:gd name="T10" fmla="*/ 15 w 61"/>
                <a:gd name="T11" fmla="*/ 9006 h 89"/>
                <a:gd name="T12" fmla="*/ 19 w 61"/>
                <a:gd name="T13" fmla="*/ 9030 h 89"/>
                <a:gd name="T14" fmla="*/ 37 w 61"/>
                <a:gd name="T15" fmla="*/ 9040 h 89"/>
                <a:gd name="T16" fmla="*/ 38 w 61"/>
                <a:gd name="T17" fmla="*/ 9051 h 89"/>
                <a:gd name="T18" fmla="*/ 16 w 61"/>
                <a:gd name="T19" fmla="*/ 9045 h 89"/>
                <a:gd name="T20" fmla="*/ 4 w 61"/>
                <a:gd name="T21" fmla="*/ 9029 h 89"/>
                <a:gd name="T22" fmla="*/ 0 w 61"/>
                <a:gd name="T23" fmla="*/ 9006 h 89"/>
                <a:gd name="T24" fmla="*/ 5 w 61"/>
                <a:gd name="T25" fmla="*/ 8981 h 89"/>
                <a:gd name="T26" fmla="*/ 18 w 61"/>
                <a:gd name="T27" fmla="*/ 8966 h 89"/>
                <a:gd name="T28" fmla="*/ 38 w 61"/>
                <a:gd name="T29" fmla="*/ 8962 h 89"/>
                <a:gd name="T30" fmla="*/ 61 w 61"/>
                <a:gd name="T31" fmla="*/ 8967 h 89"/>
                <a:gd name="T32" fmla="*/ 58 w 61"/>
                <a:gd name="T33" fmla="*/ 8983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5" y="19"/>
                  </a:lnTo>
                  <a:lnTo>
                    <a:pt x="18" y="4"/>
                  </a:lnTo>
                  <a:lnTo>
                    <a:pt x="38"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7" name="Freeform 742">
              <a:extLst>
                <a:ext uri="{FF2B5EF4-FFF2-40B4-BE49-F238E27FC236}">
                  <a16:creationId xmlns:a16="http://schemas.microsoft.com/office/drawing/2014/main" id="{39455D64-61C3-4680-95CE-9EBA3A055552}"/>
                </a:ext>
              </a:extLst>
            </p:cNvPr>
            <p:cNvSpPr>
              <a:spLocks/>
            </p:cNvSpPr>
            <p:nvPr/>
          </p:nvSpPr>
          <p:spPr bwMode="auto">
            <a:xfrm>
              <a:off x="3221" y="8967"/>
              <a:ext cx="40" cy="84"/>
            </a:xfrm>
            <a:custGeom>
              <a:avLst/>
              <a:gdLst>
                <a:gd name="T0" fmla="*/ 0 w 40"/>
                <a:gd name="T1" fmla="*/ 9040 h 84"/>
                <a:gd name="T2" fmla="*/ 1 w 40"/>
                <a:gd name="T3" fmla="*/ 9040 h 84"/>
                <a:gd name="T4" fmla="*/ 20 w 40"/>
                <a:gd name="T5" fmla="*/ 9032 h 84"/>
                <a:gd name="T6" fmla="*/ 25 w 40"/>
                <a:gd name="T7" fmla="*/ 9009 h 84"/>
                <a:gd name="T8" fmla="*/ 25 w 40"/>
                <a:gd name="T9" fmla="*/ 9006 h 84"/>
                <a:gd name="T10" fmla="*/ 21 w 40"/>
                <a:gd name="T11" fmla="*/ 8983 h 84"/>
                <a:gd name="T12" fmla="*/ 24 w 40"/>
                <a:gd name="T13" fmla="*/ 8967 h 84"/>
                <a:gd name="T14" fmla="*/ 36 w 40"/>
                <a:gd name="T15" fmla="*/ 8983 h 84"/>
                <a:gd name="T16" fmla="*/ 40 w 40"/>
                <a:gd name="T17" fmla="*/ 9006 h 84"/>
                <a:gd name="T18" fmla="*/ 36 w 40"/>
                <a:gd name="T19" fmla="*/ 9031 h 84"/>
                <a:gd name="T20" fmla="*/ 23 w 40"/>
                <a:gd name="T21" fmla="*/ 9046 h 84"/>
                <a:gd name="T22" fmla="*/ 1 w 40"/>
                <a:gd name="T23" fmla="*/ 9051 h 84"/>
                <a:gd name="T24" fmla="*/ 0 w 40"/>
                <a:gd name="T25" fmla="*/ 904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8" name="Freeform 743">
              <a:extLst>
                <a:ext uri="{FF2B5EF4-FFF2-40B4-BE49-F238E27FC236}">
                  <a16:creationId xmlns:a16="http://schemas.microsoft.com/office/drawing/2014/main" id="{4F3C9244-0359-4FAD-807A-D264180DDC18}"/>
                </a:ext>
              </a:extLst>
            </p:cNvPr>
            <p:cNvSpPr>
              <a:spLocks/>
            </p:cNvSpPr>
            <p:nvPr/>
          </p:nvSpPr>
          <p:spPr bwMode="auto">
            <a:xfrm>
              <a:off x="3272" y="8963"/>
              <a:ext cx="71" cy="88"/>
            </a:xfrm>
            <a:custGeom>
              <a:avLst/>
              <a:gdLst>
                <a:gd name="T0" fmla="*/ 7 w 71"/>
                <a:gd name="T1" fmla="*/ 8998 h 88"/>
                <a:gd name="T2" fmla="*/ 4 w 71"/>
                <a:gd name="T3" fmla="*/ 8986 h 88"/>
                <a:gd name="T4" fmla="*/ 11 w 71"/>
                <a:gd name="T5" fmla="*/ 8970 h 88"/>
                <a:gd name="T6" fmla="*/ 29 w 71"/>
                <a:gd name="T7" fmla="*/ 8963 h 88"/>
                <a:gd name="T8" fmla="*/ 50 w 71"/>
                <a:gd name="T9" fmla="*/ 8964 h 88"/>
                <a:gd name="T10" fmla="*/ 58 w 71"/>
                <a:gd name="T11" fmla="*/ 8967 h 88"/>
                <a:gd name="T12" fmla="*/ 64 w 71"/>
                <a:gd name="T13" fmla="*/ 8970 h 88"/>
                <a:gd name="T14" fmla="*/ 68 w 71"/>
                <a:gd name="T15" fmla="*/ 8976 h 88"/>
                <a:gd name="T16" fmla="*/ 69 w 71"/>
                <a:gd name="T17" fmla="*/ 8983 h 88"/>
                <a:gd name="T18" fmla="*/ 56 w 71"/>
                <a:gd name="T19" fmla="*/ 8985 h 88"/>
                <a:gd name="T20" fmla="*/ 43 w 71"/>
                <a:gd name="T21" fmla="*/ 8974 h 88"/>
                <a:gd name="T22" fmla="*/ 22 w 71"/>
                <a:gd name="T23" fmla="*/ 8976 h 88"/>
                <a:gd name="T24" fmla="*/ 17 w 71"/>
                <a:gd name="T25" fmla="*/ 8985 h 88"/>
                <a:gd name="T26" fmla="*/ 26 w 71"/>
                <a:gd name="T27" fmla="*/ 8995 h 88"/>
                <a:gd name="T28" fmla="*/ 40 w 71"/>
                <a:gd name="T29" fmla="*/ 9000 h 88"/>
                <a:gd name="T30" fmla="*/ 55 w 71"/>
                <a:gd name="T31" fmla="*/ 9004 h 88"/>
                <a:gd name="T32" fmla="*/ 67 w 71"/>
                <a:gd name="T33" fmla="*/ 9013 h 88"/>
                <a:gd name="T34" fmla="*/ 71 w 71"/>
                <a:gd name="T35" fmla="*/ 9025 h 88"/>
                <a:gd name="T36" fmla="*/ 64 w 71"/>
                <a:gd name="T37" fmla="*/ 9042 h 88"/>
                <a:gd name="T38" fmla="*/ 47 w 71"/>
                <a:gd name="T39" fmla="*/ 9050 h 88"/>
                <a:gd name="T40" fmla="*/ 27 w 71"/>
                <a:gd name="T41" fmla="*/ 9051 h 88"/>
                <a:gd name="T42" fmla="*/ 9 w 71"/>
                <a:gd name="T43" fmla="*/ 9043 h 88"/>
                <a:gd name="T44" fmla="*/ 0 w 71"/>
                <a:gd name="T45" fmla="*/ 9029 h 88"/>
                <a:gd name="T46" fmla="*/ 13 w 71"/>
                <a:gd name="T47" fmla="*/ 9027 h 88"/>
                <a:gd name="T48" fmla="*/ 25 w 71"/>
                <a:gd name="T49" fmla="*/ 9038 h 88"/>
                <a:gd name="T50" fmla="*/ 45 w 71"/>
                <a:gd name="T51" fmla="*/ 9039 h 88"/>
                <a:gd name="T52" fmla="*/ 57 w 71"/>
                <a:gd name="T53" fmla="*/ 9027 h 88"/>
                <a:gd name="T54" fmla="*/ 49 w 71"/>
                <a:gd name="T55" fmla="*/ 9016 h 88"/>
                <a:gd name="T56" fmla="*/ 35 w 71"/>
                <a:gd name="T57" fmla="*/ 9011 h 88"/>
                <a:gd name="T58" fmla="*/ 19 w 71"/>
                <a:gd name="T59" fmla="*/ 9007 h 88"/>
                <a:gd name="T60" fmla="*/ 7 w 71"/>
                <a:gd name="T61" fmla="*/ 8998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3"/>
                  </a:lnTo>
                  <a:lnTo>
                    <a:pt x="11" y="7"/>
                  </a:lnTo>
                  <a:lnTo>
                    <a:pt x="29" y="0"/>
                  </a:lnTo>
                  <a:lnTo>
                    <a:pt x="50" y="1"/>
                  </a:lnTo>
                  <a:lnTo>
                    <a:pt x="58" y="4"/>
                  </a:lnTo>
                  <a:lnTo>
                    <a:pt x="64" y="7"/>
                  </a:lnTo>
                  <a:lnTo>
                    <a:pt x="68" y="13"/>
                  </a:lnTo>
                  <a:lnTo>
                    <a:pt x="69" y="20"/>
                  </a:lnTo>
                  <a:lnTo>
                    <a:pt x="56" y="22"/>
                  </a:lnTo>
                  <a:lnTo>
                    <a:pt x="43" y="11"/>
                  </a:lnTo>
                  <a:lnTo>
                    <a:pt x="22" y="13"/>
                  </a:lnTo>
                  <a:lnTo>
                    <a:pt x="17" y="22"/>
                  </a:lnTo>
                  <a:lnTo>
                    <a:pt x="26" y="32"/>
                  </a:lnTo>
                  <a:lnTo>
                    <a:pt x="40" y="37"/>
                  </a:lnTo>
                  <a:lnTo>
                    <a:pt x="55" y="41"/>
                  </a:lnTo>
                  <a:lnTo>
                    <a:pt x="67" y="50"/>
                  </a:lnTo>
                  <a:lnTo>
                    <a:pt x="71" y="62"/>
                  </a:lnTo>
                  <a:lnTo>
                    <a:pt x="64" y="79"/>
                  </a:lnTo>
                  <a:lnTo>
                    <a:pt x="47" y="87"/>
                  </a:lnTo>
                  <a:lnTo>
                    <a:pt x="27" y="88"/>
                  </a:lnTo>
                  <a:lnTo>
                    <a:pt x="9" y="80"/>
                  </a:lnTo>
                  <a:lnTo>
                    <a:pt x="0" y="66"/>
                  </a:lnTo>
                  <a:lnTo>
                    <a:pt x="13" y="64"/>
                  </a:lnTo>
                  <a:lnTo>
                    <a:pt x="25" y="75"/>
                  </a:lnTo>
                  <a:lnTo>
                    <a:pt x="45" y="76"/>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9" name="Freeform 744">
              <a:extLst>
                <a:ext uri="{FF2B5EF4-FFF2-40B4-BE49-F238E27FC236}">
                  <a16:creationId xmlns:a16="http://schemas.microsoft.com/office/drawing/2014/main" id="{E08ACFB6-B20C-462D-B145-7133E15AD999}"/>
                </a:ext>
              </a:extLst>
            </p:cNvPr>
            <p:cNvSpPr>
              <a:spLocks/>
            </p:cNvSpPr>
            <p:nvPr/>
          </p:nvSpPr>
          <p:spPr bwMode="auto">
            <a:xfrm>
              <a:off x="3353" y="8963"/>
              <a:ext cx="71" cy="88"/>
            </a:xfrm>
            <a:custGeom>
              <a:avLst/>
              <a:gdLst>
                <a:gd name="T0" fmla="*/ 7 w 71"/>
                <a:gd name="T1" fmla="*/ 8998 h 88"/>
                <a:gd name="T2" fmla="*/ 4 w 71"/>
                <a:gd name="T3" fmla="*/ 8986 h 88"/>
                <a:gd name="T4" fmla="*/ 11 w 71"/>
                <a:gd name="T5" fmla="*/ 8970 h 88"/>
                <a:gd name="T6" fmla="*/ 29 w 71"/>
                <a:gd name="T7" fmla="*/ 8963 h 88"/>
                <a:gd name="T8" fmla="*/ 50 w 71"/>
                <a:gd name="T9" fmla="*/ 8964 h 88"/>
                <a:gd name="T10" fmla="*/ 58 w 71"/>
                <a:gd name="T11" fmla="*/ 8967 h 88"/>
                <a:gd name="T12" fmla="*/ 64 w 71"/>
                <a:gd name="T13" fmla="*/ 8970 h 88"/>
                <a:gd name="T14" fmla="*/ 68 w 71"/>
                <a:gd name="T15" fmla="*/ 8976 h 88"/>
                <a:gd name="T16" fmla="*/ 69 w 71"/>
                <a:gd name="T17" fmla="*/ 8983 h 88"/>
                <a:gd name="T18" fmla="*/ 56 w 71"/>
                <a:gd name="T19" fmla="*/ 8985 h 88"/>
                <a:gd name="T20" fmla="*/ 43 w 71"/>
                <a:gd name="T21" fmla="*/ 8974 h 88"/>
                <a:gd name="T22" fmla="*/ 22 w 71"/>
                <a:gd name="T23" fmla="*/ 8976 h 88"/>
                <a:gd name="T24" fmla="*/ 17 w 71"/>
                <a:gd name="T25" fmla="*/ 8985 h 88"/>
                <a:gd name="T26" fmla="*/ 26 w 71"/>
                <a:gd name="T27" fmla="*/ 8995 h 88"/>
                <a:gd name="T28" fmla="*/ 40 w 71"/>
                <a:gd name="T29" fmla="*/ 9000 h 88"/>
                <a:gd name="T30" fmla="*/ 55 w 71"/>
                <a:gd name="T31" fmla="*/ 9004 h 88"/>
                <a:gd name="T32" fmla="*/ 67 w 71"/>
                <a:gd name="T33" fmla="*/ 9013 h 88"/>
                <a:gd name="T34" fmla="*/ 71 w 71"/>
                <a:gd name="T35" fmla="*/ 9025 h 88"/>
                <a:gd name="T36" fmla="*/ 64 w 71"/>
                <a:gd name="T37" fmla="*/ 9042 h 88"/>
                <a:gd name="T38" fmla="*/ 47 w 71"/>
                <a:gd name="T39" fmla="*/ 9050 h 88"/>
                <a:gd name="T40" fmla="*/ 27 w 71"/>
                <a:gd name="T41" fmla="*/ 9051 h 88"/>
                <a:gd name="T42" fmla="*/ 9 w 71"/>
                <a:gd name="T43" fmla="*/ 9043 h 88"/>
                <a:gd name="T44" fmla="*/ 0 w 71"/>
                <a:gd name="T45" fmla="*/ 9029 h 88"/>
                <a:gd name="T46" fmla="*/ 13 w 71"/>
                <a:gd name="T47" fmla="*/ 9027 h 88"/>
                <a:gd name="T48" fmla="*/ 25 w 71"/>
                <a:gd name="T49" fmla="*/ 9038 h 88"/>
                <a:gd name="T50" fmla="*/ 45 w 71"/>
                <a:gd name="T51" fmla="*/ 9039 h 88"/>
                <a:gd name="T52" fmla="*/ 57 w 71"/>
                <a:gd name="T53" fmla="*/ 9027 h 88"/>
                <a:gd name="T54" fmla="*/ 49 w 71"/>
                <a:gd name="T55" fmla="*/ 9016 h 88"/>
                <a:gd name="T56" fmla="*/ 35 w 71"/>
                <a:gd name="T57" fmla="*/ 9011 h 88"/>
                <a:gd name="T58" fmla="*/ 19 w 71"/>
                <a:gd name="T59" fmla="*/ 9007 h 88"/>
                <a:gd name="T60" fmla="*/ 7 w 71"/>
                <a:gd name="T61" fmla="*/ 8998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3"/>
                  </a:lnTo>
                  <a:lnTo>
                    <a:pt x="11" y="7"/>
                  </a:lnTo>
                  <a:lnTo>
                    <a:pt x="29" y="0"/>
                  </a:lnTo>
                  <a:lnTo>
                    <a:pt x="50" y="1"/>
                  </a:lnTo>
                  <a:lnTo>
                    <a:pt x="58" y="4"/>
                  </a:lnTo>
                  <a:lnTo>
                    <a:pt x="64" y="7"/>
                  </a:lnTo>
                  <a:lnTo>
                    <a:pt x="68" y="13"/>
                  </a:lnTo>
                  <a:lnTo>
                    <a:pt x="69" y="20"/>
                  </a:lnTo>
                  <a:lnTo>
                    <a:pt x="56" y="22"/>
                  </a:lnTo>
                  <a:lnTo>
                    <a:pt x="43" y="11"/>
                  </a:lnTo>
                  <a:lnTo>
                    <a:pt x="22" y="13"/>
                  </a:lnTo>
                  <a:lnTo>
                    <a:pt x="17" y="22"/>
                  </a:lnTo>
                  <a:lnTo>
                    <a:pt x="26" y="32"/>
                  </a:lnTo>
                  <a:lnTo>
                    <a:pt x="40" y="37"/>
                  </a:lnTo>
                  <a:lnTo>
                    <a:pt x="55" y="41"/>
                  </a:lnTo>
                  <a:lnTo>
                    <a:pt x="67" y="50"/>
                  </a:lnTo>
                  <a:lnTo>
                    <a:pt x="71" y="62"/>
                  </a:lnTo>
                  <a:lnTo>
                    <a:pt x="64" y="79"/>
                  </a:lnTo>
                  <a:lnTo>
                    <a:pt x="47" y="87"/>
                  </a:lnTo>
                  <a:lnTo>
                    <a:pt x="27" y="88"/>
                  </a:lnTo>
                  <a:lnTo>
                    <a:pt x="9" y="80"/>
                  </a:lnTo>
                  <a:lnTo>
                    <a:pt x="0" y="66"/>
                  </a:lnTo>
                  <a:lnTo>
                    <a:pt x="13" y="64"/>
                  </a:lnTo>
                  <a:lnTo>
                    <a:pt x="25" y="75"/>
                  </a:lnTo>
                  <a:lnTo>
                    <a:pt x="45" y="76"/>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0" name="Freeform 745">
              <a:extLst>
                <a:ext uri="{FF2B5EF4-FFF2-40B4-BE49-F238E27FC236}">
                  <a16:creationId xmlns:a16="http://schemas.microsoft.com/office/drawing/2014/main" id="{22BB3B84-A53A-44C6-AF8A-B2299DDB6FCB}"/>
                </a:ext>
              </a:extLst>
            </p:cNvPr>
            <p:cNvSpPr>
              <a:spLocks/>
            </p:cNvSpPr>
            <p:nvPr/>
          </p:nvSpPr>
          <p:spPr bwMode="auto">
            <a:xfrm>
              <a:off x="3447" y="8931"/>
              <a:ext cx="0" cy="118"/>
            </a:xfrm>
            <a:custGeom>
              <a:avLst/>
              <a:gdLst>
                <a:gd name="T0" fmla="*/ 9049 h 118"/>
                <a:gd name="T1" fmla="*/ 8931 h 118"/>
                <a:gd name="T2" fmla="*/ 0 60000 65536"/>
                <a:gd name="T3" fmla="*/ 0 60000 65536"/>
              </a:gdLst>
              <a:ahLst/>
              <a:cxnLst>
                <a:cxn ang="T2">
                  <a:pos x="0" y="T0"/>
                </a:cxn>
                <a:cxn ang="T3">
                  <a:pos x="0" y="T1"/>
                </a:cxn>
              </a:cxnLst>
              <a:rect l="0" t="0" r="r" b="b"/>
              <a:pathLst>
                <a:path h="118">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21" name="Freeform 746">
              <a:extLst>
                <a:ext uri="{FF2B5EF4-FFF2-40B4-BE49-F238E27FC236}">
                  <a16:creationId xmlns:a16="http://schemas.microsoft.com/office/drawing/2014/main" id="{BBBCD7E6-056F-4961-9C3B-5547BDC1F3E2}"/>
                </a:ext>
              </a:extLst>
            </p:cNvPr>
            <p:cNvSpPr>
              <a:spLocks/>
            </p:cNvSpPr>
            <p:nvPr/>
          </p:nvSpPr>
          <p:spPr bwMode="auto">
            <a:xfrm>
              <a:off x="3475" y="8932"/>
              <a:ext cx="61" cy="119"/>
            </a:xfrm>
            <a:custGeom>
              <a:avLst/>
              <a:gdLst>
                <a:gd name="T0" fmla="*/ 0 w 61"/>
                <a:gd name="T1" fmla="*/ 9049 h 119"/>
                <a:gd name="T2" fmla="*/ 1 w 61"/>
                <a:gd name="T3" fmla="*/ 8932 h 119"/>
                <a:gd name="T4" fmla="*/ 15 w 61"/>
                <a:gd name="T5" fmla="*/ 8932 h 119"/>
                <a:gd name="T6" fmla="*/ 15 w 61"/>
                <a:gd name="T7" fmla="*/ 8977 h 119"/>
                <a:gd name="T8" fmla="*/ 20 w 61"/>
                <a:gd name="T9" fmla="*/ 8967 h 119"/>
                <a:gd name="T10" fmla="*/ 28 w 61"/>
                <a:gd name="T11" fmla="*/ 8962 h 119"/>
                <a:gd name="T12" fmla="*/ 42 w 61"/>
                <a:gd name="T13" fmla="*/ 8962 h 119"/>
                <a:gd name="T14" fmla="*/ 62 w 61"/>
                <a:gd name="T15" fmla="*/ 8969 h 119"/>
                <a:gd name="T16" fmla="*/ 58 w 61"/>
                <a:gd name="T17" fmla="*/ 9006 h 119"/>
                <a:gd name="T18" fmla="*/ 58 w 61"/>
                <a:gd name="T19" fmla="*/ 8988 h 119"/>
                <a:gd name="T20" fmla="*/ 56 w 61"/>
                <a:gd name="T21" fmla="*/ 8973 h 119"/>
                <a:gd name="T22" fmla="*/ 38 w 61"/>
                <a:gd name="T23" fmla="*/ 8973 h 119"/>
                <a:gd name="T24" fmla="*/ 20 w 61"/>
                <a:gd name="T25" fmla="*/ 8982 h 119"/>
                <a:gd name="T26" fmla="*/ 15 w 61"/>
                <a:gd name="T27" fmla="*/ 9006 h 119"/>
                <a:gd name="T28" fmla="*/ 15 w 61"/>
                <a:gd name="T29" fmla="*/ 9007 h 119"/>
                <a:gd name="T30" fmla="*/ 20 w 61"/>
                <a:gd name="T31" fmla="*/ 9031 h 119"/>
                <a:gd name="T32" fmla="*/ 38 w 61"/>
                <a:gd name="T33" fmla="*/ 9040 h 119"/>
                <a:gd name="T34" fmla="*/ 42 w 61"/>
                <a:gd name="T35" fmla="*/ 9051 h 119"/>
                <a:gd name="T36" fmla="*/ 28 w 61"/>
                <a:gd name="T37" fmla="*/ 9051 h 119"/>
                <a:gd name="T38" fmla="*/ 20 w 61"/>
                <a:gd name="T39" fmla="*/ 9046 h 119"/>
                <a:gd name="T40" fmla="*/ 15 w 61"/>
                <a:gd name="T41" fmla="*/ 9036 h 119"/>
                <a:gd name="T42" fmla="*/ 14 w 61"/>
                <a:gd name="T43" fmla="*/ 9049 h 119"/>
                <a:gd name="T44" fmla="*/ 0 w 61"/>
                <a:gd name="T45" fmla="*/ 9049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119">
                  <a:moveTo>
                    <a:pt x="0" y="117"/>
                  </a:moveTo>
                  <a:lnTo>
                    <a:pt x="1" y="0"/>
                  </a:lnTo>
                  <a:lnTo>
                    <a:pt x="15" y="0"/>
                  </a:lnTo>
                  <a:lnTo>
                    <a:pt x="15" y="45"/>
                  </a:lnTo>
                  <a:lnTo>
                    <a:pt x="20" y="35"/>
                  </a:lnTo>
                  <a:lnTo>
                    <a:pt x="28" y="30"/>
                  </a:lnTo>
                  <a:lnTo>
                    <a:pt x="42" y="30"/>
                  </a:lnTo>
                  <a:lnTo>
                    <a:pt x="62" y="37"/>
                  </a:lnTo>
                  <a:lnTo>
                    <a:pt x="58" y="74"/>
                  </a:lnTo>
                  <a:lnTo>
                    <a:pt x="58" y="56"/>
                  </a:lnTo>
                  <a:lnTo>
                    <a:pt x="56" y="41"/>
                  </a:lnTo>
                  <a:lnTo>
                    <a:pt x="38" y="41"/>
                  </a:lnTo>
                  <a:lnTo>
                    <a:pt x="20" y="50"/>
                  </a:lnTo>
                  <a:lnTo>
                    <a:pt x="15" y="74"/>
                  </a:lnTo>
                  <a:lnTo>
                    <a:pt x="15" y="75"/>
                  </a:lnTo>
                  <a:lnTo>
                    <a:pt x="20" y="99"/>
                  </a:lnTo>
                  <a:lnTo>
                    <a:pt x="38" y="108"/>
                  </a:lnTo>
                  <a:lnTo>
                    <a:pt x="42" y="119"/>
                  </a:lnTo>
                  <a:lnTo>
                    <a:pt x="28" y="119"/>
                  </a:lnTo>
                  <a:lnTo>
                    <a:pt x="20" y="114"/>
                  </a:lnTo>
                  <a:lnTo>
                    <a:pt x="15" y="104"/>
                  </a:lnTo>
                  <a:lnTo>
                    <a:pt x="14" y="117"/>
                  </a:lnTo>
                  <a:lnTo>
                    <a:pt x="0" y="11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2" name="Freeform 747">
              <a:extLst>
                <a:ext uri="{FF2B5EF4-FFF2-40B4-BE49-F238E27FC236}">
                  <a16:creationId xmlns:a16="http://schemas.microsoft.com/office/drawing/2014/main" id="{C1D6E377-E855-4095-80D7-4AF02AF2F894}"/>
                </a:ext>
              </a:extLst>
            </p:cNvPr>
            <p:cNvSpPr>
              <a:spLocks/>
            </p:cNvSpPr>
            <p:nvPr/>
          </p:nvSpPr>
          <p:spPr bwMode="auto">
            <a:xfrm>
              <a:off x="3513" y="8969"/>
              <a:ext cx="35" cy="82"/>
            </a:xfrm>
            <a:custGeom>
              <a:avLst/>
              <a:gdLst>
                <a:gd name="T0" fmla="*/ 31 w 35"/>
                <a:gd name="T1" fmla="*/ 9033 h 82"/>
                <a:gd name="T2" fmla="*/ 19 w 35"/>
                <a:gd name="T3" fmla="*/ 9048 h 82"/>
                <a:gd name="T4" fmla="*/ 4 w 35"/>
                <a:gd name="T5" fmla="*/ 9051 h 82"/>
                <a:gd name="T6" fmla="*/ 0 w 35"/>
                <a:gd name="T7" fmla="*/ 9040 h 82"/>
                <a:gd name="T8" fmla="*/ 18 w 35"/>
                <a:gd name="T9" fmla="*/ 9040 h 82"/>
                <a:gd name="T10" fmla="*/ 20 w 35"/>
                <a:gd name="T11" fmla="*/ 9025 h 82"/>
                <a:gd name="T12" fmla="*/ 20 w 35"/>
                <a:gd name="T13" fmla="*/ 9006 h 82"/>
                <a:gd name="T14" fmla="*/ 24 w 35"/>
                <a:gd name="T15" fmla="*/ 8969 h 82"/>
                <a:gd name="T16" fmla="*/ 33 w 35"/>
                <a:gd name="T17" fmla="*/ 8987 h 82"/>
                <a:gd name="T18" fmla="*/ 35 w 35"/>
                <a:gd name="T19" fmla="*/ 9006 h 82"/>
                <a:gd name="T20" fmla="*/ 31 w 35"/>
                <a:gd name="T21" fmla="*/ 9033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 h="82">
                  <a:moveTo>
                    <a:pt x="31" y="64"/>
                  </a:moveTo>
                  <a:lnTo>
                    <a:pt x="19" y="79"/>
                  </a:lnTo>
                  <a:lnTo>
                    <a:pt x="4" y="82"/>
                  </a:lnTo>
                  <a:lnTo>
                    <a:pt x="0" y="71"/>
                  </a:lnTo>
                  <a:lnTo>
                    <a:pt x="18" y="71"/>
                  </a:lnTo>
                  <a:lnTo>
                    <a:pt x="20" y="56"/>
                  </a:lnTo>
                  <a:lnTo>
                    <a:pt x="20" y="37"/>
                  </a:lnTo>
                  <a:lnTo>
                    <a:pt x="24" y="0"/>
                  </a:lnTo>
                  <a:lnTo>
                    <a:pt x="33" y="18"/>
                  </a:lnTo>
                  <a:lnTo>
                    <a:pt x="35" y="37"/>
                  </a:lnTo>
                  <a:lnTo>
                    <a:pt x="31" y="6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3" name="Freeform 748">
              <a:extLst>
                <a:ext uri="{FF2B5EF4-FFF2-40B4-BE49-F238E27FC236}">
                  <a16:creationId xmlns:a16="http://schemas.microsoft.com/office/drawing/2014/main" id="{5EAF8B5F-1C9C-4D30-8436-AE0470D44972}"/>
                </a:ext>
              </a:extLst>
            </p:cNvPr>
            <p:cNvSpPr>
              <a:spLocks/>
            </p:cNvSpPr>
            <p:nvPr/>
          </p:nvSpPr>
          <p:spPr bwMode="auto">
            <a:xfrm>
              <a:off x="3573" y="8932"/>
              <a:ext cx="0" cy="117"/>
            </a:xfrm>
            <a:custGeom>
              <a:avLst/>
              <a:gdLst>
                <a:gd name="T0" fmla="*/ 9049 h 117"/>
                <a:gd name="T1" fmla="*/ 8932 h 117"/>
                <a:gd name="T2" fmla="*/ 0 60000 65536"/>
                <a:gd name="T3" fmla="*/ 0 60000 65536"/>
              </a:gdLst>
              <a:ahLst/>
              <a:cxnLst>
                <a:cxn ang="T2">
                  <a:pos x="0" y="T0"/>
                </a:cxn>
                <a:cxn ang="T3">
                  <a:pos x="0" y="T1"/>
                </a:cxn>
              </a:cxnLst>
              <a:rect l="0" t="0" r="r" b="b"/>
              <a:pathLst>
                <a:path h="117">
                  <a:moveTo>
                    <a:pt x="0" y="117"/>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24" name="Freeform 749">
              <a:extLst>
                <a:ext uri="{FF2B5EF4-FFF2-40B4-BE49-F238E27FC236}">
                  <a16:creationId xmlns:a16="http://schemas.microsoft.com/office/drawing/2014/main" id="{8FAAC47B-A8E2-4E4C-8F2F-B662F1568A92}"/>
                </a:ext>
              </a:extLst>
            </p:cNvPr>
            <p:cNvSpPr>
              <a:spLocks/>
            </p:cNvSpPr>
            <p:nvPr/>
          </p:nvSpPr>
          <p:spPr bwMode="auto">
            <a:xfrm>
              <a:off x="3597" y="8962"/>
              <a:ext cx="76" cy="89"/>
            </a:xfrm>
            <a:custGeom>
              <a:avLst/>
              <a:gdLst>
                <a:gd name="T0" fmla="*/ 16 w 76"/>
                <a:gd name="T1" fmla="*/ 9028 h 89"/>
                <a:gd name="T2" fmla="*/ 22 w 76"/>
                <a:gd name="T3" fmla="*/ 9040 h 89"/>
                <a:gd name="T4" fmla="*/ 39 w 76"/>
                <a:gd name="T5" fmla="*/ 9040 h 89"/>
                <a:gd name="T6" fmla="*/ 51 w 76"/>
                <a:gd name="T7" fmla="*/ 9041 h 89"/>
                <a:gd name="T8" fmla="*/ 59 w 76"/>
                <a:gd name="T9" fmla="*/ 9035 h 89"/>
                <a:gd name="T10" fmla="*/ 62 w 76"/>
                <a:gd name="T11" fmla="*/ 9027 h 89"/>
                <a:gd name="T12" fmla="*/ 74 w 76"/>
                <a:gd name="T13" fmla="*/ 9031 h 89"/>
                <a:gd name="T14" fmla="*/ 62 w 76"/>
                <a:gd name="T15" fmla="*/ 9046 h 89"/>
                <a:gd name="T16" fmla="*/ 40 w 76"/>
                <a:gd name="T17" fmla="*/ 9051 h 89"/>
                <a:gd name="T18" fmla="*/ 18 w 76"/>
                <a:gd name="T19" fmla="*/ 9046 h 89"/>
                <a:gd name="T20" fmla="*/ 5 w 76"/>
                <a:gd name="T21" fmla="*/ 9030 h 89"/>
                <a:gd name="T22" fmla="*/ 0 w 76"/>
                <a:gd name="T23" fmla="*/ 9006 h 89"/>
                <a:gd name="T24" fmla="*/ 0 w 76"/>
                <a:gd name="T25" fmla="*/ 9006 h 89"/>
                <a:gd name="T26" fmla="*/ 5 w 76"/>
                <a:gd name="T27" fmla="*/ 8982 h 89"/>
                <a:gd name="T28" fmla="*/ 18 w 76"/>
                <a:gd name="T29" fmla="*/ 8967 h 89"/>
                <a:gd name="T30" fmla="*/ 39 w 76"/>
                <a:gd name="T31" fmla="*/ 8962 h 89"/>
                <a:gd name="T32" fmla="*/ 43 w 76"/>
                <a:gd name="T33" fmla="*/ 8973 h 89"/>
                <a:gd name="T34" fmla="*/ 27 w 76"/>
                <a:gd name="T35" fmla="*/ 8976 h 89"/>
                <a:gd name="T36" fmla="*/ 18 w 76"/>
                <a:gd name="T37" fmla="*/ 8986 h 89"/>
                <a:gd name="T38" fmla="*/ 17 w 76"/>
                <a:gd name="T39" fmla="*/ 8989 h 89"/>
                <a:gd name="T40" fmla="*/ 16 w 76"/>
                <a:gd name="T41" fmla="*/ 8993 h 89"/>
                <a:gd name="T42" fmla="*/ 16 w 76"/>
                <a:gd name="T43" fmla="*/ 8998 h 89"/>
                <a:gd name="T44" fmla="*/ 62 w 76"/>
                <a:gd name="T45" fmla="*/ 8998 h 89"/>
                <a:gd name="T46" fmla="*/ 73 w 76"/>
                <a:gd name="T47" fmla="*/ 8983 h 89"/>
                <a:gd name="T48" fmla="*/ 76 w 76"/>
                <a:gd name="T49" fmla="*/ 9007 h 89"/>
                <a:gd name="T50" fmla="*/ 76 w 76"/>
                <a:gd name="T51" fmla="*/ 9010 h 89"/>
                <a:gd name="T52" fmla="*/ 16 w 76"/>
                <a:gd name="T53" fmla="*/ 9010 h 89"/>
                <a:gd name="T54" fmla="*/ 16 w 76"/>
                <a:gd name="T55" fmla="*/ 9028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8"/>
                  </a:lnTo>
                  <a:lnTo>
                    <a:pt x="51" y="79"/>
                  </a:lnTo>
                  <a:lnTo>
                    <a:pt x="59" y="73"/>
                  </a:lnTo>
                  <a:lnTo>
                    <a:pt x="62" y="65"/>
                  </a:lnTo>
                  <a:lnTo>
                    <a:pt x="74" y="69"/>
                  </a:lnTo>
                  <a:lnTo>
                    <a:pt x="62" y="84"/>
                  </a:lnTo>
                  <a:lnTo>
                    <a:pt x="40" y="89"/>
                  </a:lnTo>
                  <a:lnTo>
                    <a:pt x="18" y="84"/>
                  </a:lnTo>
                  <a:lnTo>
                    <a:pt x="5" y="68"/>
                  </a:lnTo>
                  <a:lnTo>
                    <a:pt x="0" y="44"/>
                  </a:lnTo>
                  <a:lnTo>
                    <a:pt x="5" y="20"/>
                  </a:lnTo>
                  <a:lnTo>
                    <a:pt x="18" y="5"/>
                  </a:lnTo>
                  <a:lnTo>
                    <a:pt x="39" y="0"/>
                  </a:lnTo>
                  <a:lnTo>
                    <a:pt x="43" y="11"/>
                  </a:lnTo>
                  <a:lnTo>
                    <a:pt x="27" y="14"/>
                  </a:lnTo>
                  <a:lnTo>
                    <a:pt x="18" y="24"/>
                  </a:lnTo>
                  <a:lnTo>
                    <a:pt x="17" y="27"/>
                  </a:lnTo>
                  <a:lnTo>
                    <a:pt x="16" y="31"/>
                  </a:lnTo>
                  <a:lnTo>
                    <a:pt x="16" y="36"/>
                  </a:lnTo>
                  <a:lnTo>
                    <a:pt x="62" y="36"/>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Freeform 750">
              <a:extLst>
                <a:ext uri="{FF2B5EF4-FFF2-40B4-BE49-F238E27FC236}">
                  <a16:creationId xmlns:a16="http://schemas.microsoft.com/office/drawing/2014/main" id="{727D9AA4-16E8-40EE-A969-1595F99BEF4A}"/>
                </a:ext>
              </a:extLst>
            </p:cNvPr>
            <p:cNvSpPr>
              <a:spLocks/>
            </p:cNvSpPr>
            <p:nvPr/>
          </p:nvSpPr>
          <p:spPr bwMode="auto">
            <a:xfrm>
              <a:off x="3636" y="8962"/>
              <a:ext cx="34" cy="36"/>
            </a:xfrm>
            <a:custGeom>
              <a:avLst/>
              <a:gdLst>
                <a:gd name="T0" fmla="*/ 22 w 34"/>
                <a:gd name="T1" fmla="*/ 8968 h 36"/>
                <a:gd name="T2" fmla="*/ 34 w 34"/>
                <a:gd name="T3" fmla="*/ 8983 h 36"/>
                <a:gd name="T4" fmla="*/ 23 w 34"/>
                <a:gd name="T5" fmla="*/ 8998 h 36"/>
                <a:gd name="T6" fmla="*/ 18 w 34"/>
                <a:gd name="T7" fmla="*/ 8981 h 36"/>
                <a:gd name="T8" fmla="*/ 4 w 34"/>
                <a:gd name="T9" fmla="*/ 8973 h 36"/>
                <a:gd name="T10" fmla="*/ 0 w 34"/>
                <a:gd name="T11" fmla="*/ 8962 h 36"/>
                <a:gd name="T12" fmla="*/ 22 w 34"/>
                <a:gd name="T13" fmla="*/ 8968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6"/>
                  </a:lnTo>
                  <a:lnTo>
                    <a:pt x="18" y="19"/>
                  </a:lnTo>
                  <a:lnTo>
                    <a:pt x="4" y="11"/>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6" name="Freeform 751">
              <a:extLst>
                <a:ext uri="{FF2B5EF4-FFF2-40B4-BE49-F238E27FC236}">
                  <a16:creationId xmlns:a16="http://schemas.microsoft.com/office/drawing/2014/main" id="{E1BE0A3C-030E-452F-AC5E-94206B9DF9DF}"/>
                </a:ext>
              </a:extLst>
            </p:cNvPr>
            <p:cNvSpPr>
              <a:spLocks/>
            </p:cNvSpPr>
            <p:nvPr/>
          </p:nvSpPr>
          <p:spPr bwMode="auto">
            <a:xfrm>
              <a:off x="3687" y="8936"/>
              <a:ext cx="76" cy="83"/>
            </a:xfrm>
            <a:custGeom>
              <a:avLst/>
              <a:gdLst>
                <a:gd name="T0" fmla="*/ 36 w 76"/>
                <a:gd name="T1" fmla="*/ 9001 h 83"/>
                <a:gd name="T2" fmla="*/ 51 w 76"/>
                <a:gd name="T3" fmla="*/ 8990 h 83"/>
                <a:gd name="T4" fmla="*/ 62 w 76"/>
                <a:gd name="T5" fmla="*/ 8976 h 83"/>
                <a:gd name="T6" fmla="*/ 63 w 76"/>
                <a:gd name="T7" fmla="*/ 8968 h 83"/>
                <a:gd name="T8" fmla="*/ 63 w 76"/>
                <a:gd name="T9" fmla="*/ 8955 h 83"/>
                <a:gd name="T10" fmla="*/ 54 w 76"/>
                <a:gd name="T11" fmla="*/ 8949 h 83"/>
                <a:gd name="T12" fmla="*/ 40 w 76"/>
                <a:gd name="T13" fmla="*/ 8949 h 83"/>
                <a:gd name="T14" fmla="*/ 26 w 76"/>
                <a:gd name="T15" fmla="*/ 8949 h 83"/>
                <a:gd name="T16" fmla="*/ 16 w 76"/>
                <a:gd name="T17" fmla="*/ 8957 h 83"/>
                <a:gd name="T18" fmla="*/ 15 w 76"/>
                <a:gd name="T19" fmla="*/ 8970 h 83"/>
                <a:gd name="T20" fmla="*/ 0 w 76"/>
                <a:gd name="T21" fmla="*/ 8969 h 83"/>
                <a:gd name="T22" fmla="*/ 8 w 76"/>
                <a:gd name="T23" fmla="*/ 8949 h 83"/>
                <a:gd name="T24" fmla="*/ 26 w 76"/>
                <a:gd name="T25" fmla="*/ 8938 h 83"/>
                <a:gd name="T26" fmla="*/ 40 w 76"/>
                <a:gd name="T27" fmla="*/ 8936 h 83"/>
                <a:gd name="T28" fmla="*/ 59 w 76"/>
                <a:gd name="T29" fmla="*/ 8941 h 83"/>
                <a:gd name="T30" fmla="*/ 72 w 76"/>
                <a:gd name="T31" fmla="*/ 8953 h 83"/>
                <a:gd name="T32" fmla="*/ 77 w 76"/>
                <a:gd name="T33" fmla="*/ 8968 h 83"/>
                <a:gd name="T34" fmla="*/ 73 w 76"/>
                <a:gd name="T35" fmla="*/ 8984 h 83"/>
                <a:gd name="T36" fmla="*/ 60 w 76"/>
                <a:gd name="T37" fmla="*/ 8996 h 83"/>
                <a:gd name="T38" fmla="*/ 52 w 76"/>
                <a:gd name="T39" fmla="*/ 9001 h 83"/>
                <a:gd name="T40" fmla="*/ 44 w 76"/>
                <a:gd name="T41" fmla="*/ 9007 h 83"/>
                <a:gd name="T42" fmla="*/ 43 w 76"/>
                <a:gd name="T43" fmla="*/ 9020 h 83"/>
                <a:gd name="T44" fmla="*/ 29 w 76"/>
                <a:gd name="T45" fmla="*/ 9020 h 83"/>
                <a:gd name="T46" fmla="*/ 36 w 76"/>
                <a:gd name="T47" fmla="*/ 9001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83">
                  <a:moveTo>
                    <a:pt x="36" y="65"/>
                  </a:moveTo>
                  <a:lnTo>
                    <a:pt x="51" y="54"/>
                  </a:lnTo>
                  <a:lnTo>
                    <a:pt x="62" y="40"/>
                  </a:lnTo>
                  <a:lnTo>
                    <a:pt x="63" y="32"/>
                  </a:lnTo>
                  <a:lnTo>
                    <a:pt x="63" y="19"/>
                  </a:lnTo>
                  <a:lnTo>
                    <a:pt x="54" y="13"/>
                  </a:lnTo>
                  <a:lnTo>
                    <a:pt x="40" y="13"/>
                  </a:lnTo>
                  <a:lnTo>
                    <a:pt x="26" y="13"/>
                  </a:lnTo>
                  <a:lnTo>
                    <a:pt x="16" y="21"/>
                  </a:lnTo>
                  <a:lnTo>
                    <a:pt x="15" y="34"/>
                  </a:lnTo>
                  <a:lnTo>
                    <a:pt x="0" y="33"/>
                  </a:lnTo>
                  <a:lnTo>
                    <a:pt x="8" y="13"/>
                  </a:lnTo>
                  <a:lnTo>
                    <a:pt x="26" y="2"/>
                  </a:lnTo>
                  <a:lnTo>
                    <a:pt x="40" y="0"/>
                  </a:lnTo>
                  <a:lnTo>
                    <a:pt x="59" y="5"/>
                  </a:lnTo>
                  <a:lnTo>
                    <a:pt x="72" y="17"/>
                  </a:lnTo>
                  <a:lnTo>
                    <a:pt x="77" y="32"/>
                  </a:lnTo>
                  <a:lnTo>
                    <a:pt x="73" y="48"/>
                  </a:lnTo>
                  <a:lnTo>
                    <a:pt x="60" y="60"/>
                  </a:lnTo>
                  <a:lnTo>
                    <a:pt x="52" y="65"/>
                  </a:lnTo>
                  <a:lnTo>
                    <a:pt x="44" y="71"/>
                  </a:lnTo>
                  <a:lnTo>
                    <a:pt x="43" y="84"/>
                  </a:lnTo>
                  <a:lnTo>
                    <a:pt x="29" y="84"/>
                  </a:lnTo>
                  <a:lnTo>
                    <a:pt x="36"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7" name="Freeform 752">
              <a:extLst>
                <a:ext uri="{FF2B5EF4-FFF2-40B4-BE49-F238E27FC236}">
                  <a16:creationId xmlns:a16="http://schemas.microsoft.com/office/drawing/2014/main" id="{1D277559-1F3F-4C1F-B116-8F3FC69CAC7D}"/>
                </a:ext>
              </a:extLst>
            </p:cNvPr>
            <p:cNvSpPr>
              <a:spLocks/>
            </p:cNvSpPr>
            <p:nvPr/>
          </p:nvSpPr>
          <p:spPr bwMode="auto">
            <a:xfrm>
              <a:off x="3715" y="9041"/>
              <a:ext cx="15" cy="0"/>
            </a:xfrm>
            <a:custGeom>
              <a:avLst/>
              <a:gdLst>
                <a:gd name="T0" fmla="*/ 0 w 15"/>
                <a:gd name="T1" fmla="*/ 16 w 15"/>
                <a:gd name="T2" fmla="*/ 0 60000 65536"/>
                <a:gd name="T3" fmla="*/ 0 60000 65536"/>
              </a:gdLst>
              <a:ahLst/>
              <a:cxnLst>
                <a:cxn ang="T2">
                  <a:pos x="T0" y="0"/>
                </a:cxn>
                <a:cxn ang="T3">
                  <a:pos x="T1" y="0"/>
                </a:cxn>
              </a:cxnLst>
              <a:rect l="0" t="0" r="r" b="b"/>
              <a:pathLst>
                <a:path w="15">
                  <a:moveTo>
                    <a:pt x="0" y="0"/>
                  </a:moveTo>
                  <a:lnTo>
                    <a:pt x="16" y="0"/>
                  </a:lnTo>
                </a:path>
              </a:pathLst>
            </a:custGeom>
            <a:noFill/>
            <a:ln w="11271">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28" name="Freeform 753">
              <a:extLst>
                <a:ext uri="{FF2B5EF4-FFF2-40B4-BE49-F238E27FC236}">
                  <a16:creationId xmlns:a16="http://schemas.microsoft.com/office/drawing/2014/main" id="{6495A136-1661-456F-9032-A449F14978D1}"/>
                </a:ext>
              </a:extLst>
            </p:cNvPr>
            <p:cNvSpPr>
              <a:spLocks/>
            </p:cNvSpPr>
            <p:nvPr/>
          </p:nvSpPr>
          <p:spPr bwMode="auto">
            <a:xfrm>
              <a:off x="1625" y="3157"/>
              <a:ext cx="7029" cy="563"/>
            </a:xfrm>
            <a:custGeom>
              <a:avLst/>
              <a:gdLst>
                <a:gd name="T0" fmla="*/ 39 w 7029"/>
                <a:gd name="T1" fmla="*/ 3360 h 563"/>
                <a:gd name="T2" fmla="*/ 30 w 7029"/>
                <a:gd name="T3" fmla="*/ 3382 h 563"/>
                <a:gd name="T4" fmla="*/ 27 w 7029"/>
                <a:gd name="T5" fmla="*/ 3407 h 563"/>
                <a:gd name="T6" fmla="*/ 27 w 7029"/>
                <a:gd name="T7" fmla="*/ 3720 h 563"/>
                <a:gd name="T8" fmla="*/ 0 w 7029"/>
                <a:gd name="T9" fmla="*/ 3720 h 563"/>
                <a:gd name="T10" fmla="*/ 0 w 7029"/>
                <a:gd name="T11" fmla="*/ 3406 h 563"/>
                <a:gd name="T12" fmla="*/ 4 w 7029"/>
                <a:gd name="T13" fmla="*/ 3375 h 563"/>
                <a:gd name="T14" fmla="*/ 36 w 7029"/>
                <a:gd name="T15" fmla="*/ 3320 h 563"/>
                <a:gd name="T16" fmla="*/ 90 w 7029"/>
                <a:gd name="T17" fmla="*/ 3289 h 563"/>
                <a:gd name="T18" fmla="*/ 120 w 7029"/>
                <a:gd name="T19" fmla="*/ 3285 h 563"/>
                <a:gd name="T20" fmla="*/ 6906 w 7029"/>
                <a:gd name="T21" fmla="*/ 3285 h 563"/>
                <a:gd name="T22" fmla="*/ 6931 w 7029"/>
                <a:gd name="T23" fmla="*/ 3281 h 563"/>
                <a:gd name="T24" fmla="*/ 6954 w 7029"/>
                <a:gd name="T25" fmla="*/ 3272 h 563"/>
                <a:gd name="T26" fmla="*/ 6974 w 7029"/>
                <a:gd name="T27" fmla="*/ 3257 h 563"/>
                <a:gd name="T28" fmla="*/ 6989 w 7029"/>
                <a:gd name="T29" fmla="*/ 3237 h 563"/>
                <a:gd name="T30" fmla="*/ 6998 w 7029"/>
                <a:gd name="T31" fmla="*/ 3215 h 563"/>
                <a:gd name="T32" fmla="*/ 7002 w 7029"/>
                <a:gd name="T33" fmla="*/ 3190 h 563"/>
                <a:gd name="T34" fmla="*/ 7002 w 7029"/>
                <a:gd name="T35" fmla="*/ 3157 h 563"/>
                <a:gd name="T36" fmla="*/ 7029 w 7029"/>
                <a:gd name="T37" fmla="*/ 3157 h 563"/>
                <a:gd name="T38" fmla="*/ 7029 w 7029"/>
                <a:gd name="T39" fmla="*/ 3191 h 563"/>
                <a:gd name="T40" fmla="*/ 7025 w 7029"/>
                <a:gd name="T41" fmla="*/ 3222 h 563"/>
                <a:gd name="T42" fmla="*/ 6993 w 7029"/>
                <a:gd name="T43" fmla="*/ 3276 h 563"/>
                <a:gd name="T44" fmla="*/ 6939 w 7029"/>
                <a:gd name="T45" fmla="*/ 3308 h 563"/>
                <a:gd name="T46" fmla="*/ 6908 w 7029"/>
                <a:gd name="T47" fmla="*/ 3312 h 563"/>
                <a:gd name="T48" fmla="*/ 122 w 7029"/>
                <a:gd name="T49" fmla="*/ 3312 h 563"/>
                <a:gd name="T50" fmla="*/ 97 w 7029"/>
                <a:gd name="T51" fmla="*/ 3316 h 563"/>
                <a:gd name="T52" fmla="*/ 74 w 7029"/>
                <a:gd name="T53" fmla="*/ 3325 h 563"/>
                <a:gd name="T54" fmla="*/ 54 w 7029"/>
                <a:gd name="T55" fmla="*/ 3340 h 563"/>
                <a:gd name="T56" fmla="*/ 39 w 7029"/>
                <a:gd name="T57" fmla="*/ 3360 h 5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029" h="563">
                  <a:moveTo>
                    <a:pt x="39" y="203"/>
                  </a:moveTo>
                  <a:lnTo>
                    <a:pt x="30" y="225"/>
                  </a:lnTo>
                  <a:lnTo>
                    <a:pt x="27" y="250"/>
                  </a:lnTo>
                  <a:lnTo>
                    <a:pt x="27" y="563"/>
                  </a:lnTo>
                  <a:lnTo>
                    <a:pt x="0" y="563"/>
                  </a:lnTo>
                  <a:lnTo>
                    <a:pt x="0" y="249"/>
                  </a:lnTo>
                  <a:lnTo>
                    <a:pt x="4" y="218"/>
                  </a:lnTo>
                  <a:lnTo>
                    <a:pt x="36" y="163"/>
                  </a:lnTo>
                  <a:lnTo>
                    <a:pt x="90" y="132"/>
                  </a:lnTo>
                  <a:lnTo>
                    <a:pt x="120" y="128"/>
                  </a:lnTo>
                  <a:lnTo>
                    <a:pt x="6906" y="128"/>
                  </a:lnTo>
                  <a:lnTo>
                    <a:pt x="6931" y="124"/>
                  </a:lnTo>
                  <a:lnTo>
                    <a:pt x="6954" y="115"/>
                  </a:lnTo>
                  <a:lnTo>
                    <a:pt x="6974" y="100"/>
                  </a:lnTo>
                  <a:lnTo>
                    <a:pt x="6989" y="80"/>
                  </a:lnTo>
                  <a:lnTo>
                    <a:pt x="6998" y="58"/>
                  </a:lnTo>
                  <a:lnTo>
                    <a:pt x="7002" y="33"/>
                  </a:lnTo>
                  <a:lnTo>
                    <a:pt x="7002" y="0"/>
                  </a:lnTo>
                  <a:lnTo>
                    <a:pt x="7029" y="0"/>
                  </a:lnTo>
                  <a:lnTo>
                    <a:pt x="7029" y="34"/>
                  </a:lnTo>
                  <a:lnTo>
                    <a:pt x="7025" y="65"/>
                  </a:lnTo>
                  <a:lnTo>
                    <a:pt x="6993" y="119"/>
                  </a:lnTo>
                  <a:lnTo>
                    <a:pt x="6939" y="151"/>
                  </a:lnTo>
                  <a:lnTo>
                    <a:pt x="6908" y="155"/>
                  </a:lnTo>
                  <a:lnTo>
                    <a:pt x="122" y="155"/>
                  </a:lnTo>
                  <a:lnTo>
                    <a:pt x="97" y="159"/>
                  </a:lnTo>
                  <a:lnTo>
                    <a:pt x="74" y="168"/>
                  </a:lnTo>
                  <a:lnTo>
                    <a:pt x="54" y="183"/>
                  </a:lnTo>
                  <a:lnTo>
                    <a:pt x="39" y="20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754">
              <a:extLst>
                <a:ext uri="{FF2B5EF4-FFF2-40B4-BE49-F238E27FC236}">
                  <a16:creationId xmlns:a16="http://schemas.microsoft.com/office/drawing/2014/main" id="{B266BA6C-2481-45C4-8E25-07B8C7D14DDB}"/>
                </a:ext>
              </a:extLst>
            </p:cNvPr>
            <p:cNvSpPr>
              <a:spLocks/>
            </p:cNvSpPr>
            <p:nvPr/>
          </p:nvSpPr>
          <p:spPr bwMode="auto">
            <a:xfrm>
              <a:off x="1597" y="3733"/>
              <a:ext cx="84" cy="128"/>
            </a:xfrm>
            <a:custGeom>
              <a:avLst/>
              <a:gdLst>
                <a:gd name="T0" fmla="*/ 41 w 84"/>
                <a:gd name="T1" fmla="*/ 3861 h 128"/>
                <a:gd name="T2" fmla="*/ 0 w 84"/>
                <a:gd name="T3" fmla="*/ 3733 h 128"/>
                <a:gd name="T4" fmla="*/ 83 w 84"/>
                <a:gd name="T5" fmla="*/ 3733 h 128"/>
                <a:gd name="T6" fmla="*/ 41 w 84"/>
                <a:gd name="T7" fmla="*/ 3861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128">
                  <a:moveTo>
                    <a:pt x="41" y="128"/>
                  </a:moveTo>
                  <a:lnTo>
                    <a:pt x="0" y="0"/>
                  </a:lnTo>
                  <a:lnTo>
                    <a:pt x="83" y="0"/>
                  </a:lnTo>
                  <a:lnTo>
                    <a:pt x="41" y="1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0" name="Freeform 755">
              <a:extLst>
                <a:ext uri="{FF2B5EF4-FFF2-40B4-BE49-F238E27FC236}">
                  <a16:creationId xmlns:a16="http://schemas.microsoft.com/office/drawing/2014/main" id="{1D138990-A9C6-43BB-96C6-DFB7E3CB9989}"/>
                </a:ext>
              </a:extLst>
            </p:cNvPr>
            <p:cNvSpPr>
              <a:spLocks/>
            </p:cNvSpPr>
            <p:nvPr/>
          </p:nvSpPr>
          <p:spPr bwMode="auto">
            <a:xfrm>
              <a:off x="1578" y="3720"/>
              <a:ext cx="121" cy="185"/>
            </a:xfrm>
            <a:custGeom>
              <a:avLst/>
              <a:gdLst>
                <a:gd name="T0" fmla="*/ 60 w 121"/>
                <a:gd name="T1" fmla="*/ 3905 h 185"/>
                <a:gd name="T2" fmla="*/ 0 w 121"/>
                <a:gd name="T3" fmla="*/ 3720 h 185"/>
                <a:gd name="T4" fmla="*/ 120 w 121"/>
                <a:gd name="T5" fmla="*/ 3720 h 185"/>
                <a:gd name="T6" fmla="*/ 60 w 121"/>
                <a:gd name="T7" fmla="*/ 3905 h 185"/>
                <a:gd name="T8" fmla="*/ 37 w 121"/>
                <a:gd name="T9" fmla="*/ 3747 h 185"/>
                <a:gd name="T10" fmla="*/ 60 w 121"/>
                <a:gd name="T11" fmla="*/ 3818 h 185"/>
                <a:gd name="T12" fmla="*/ 83 w 121"/>
                <a:gd name="T13" fmla="*/ 3747 h 185"/>
                <a:gd name="T14" fmla="*/ 37 w 121"/>
                <a:gd name="T15" fmla="*/ 3747 h 185"/>
                <a:gd name="T16" fmla="*/ 60 w 121"/>
                <a:gd name="T17" fmla="*/ 3905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85">
                  <a:moveTo>
                    <a:pt x="60" y="185"/>
                  </a:moveTo>
                  <a:lnTo>
                    <a:pt x="0" y="0"/>
                  </a:lnTo>
                  <a:lnTo>
                    <a:pt x="120" y="0"/>
                  </a:lnTo>
                  <a:lnTo>
                    <a:pt x="60" y="185"/>
                  </a:lnTo>
                  <a:lnTo>
                    <a:pt x="37" y="27"/>
                  </a:lnTo>
                  <a:lnTo>
                    <a:pt x="60" y="98"/>
                  </a:lnTo>
                  <a:lnTo>
                    <a:pt x="83" y="27"/>
                  </a:lnTo>
                  <a:lnTo>
                    <a:pt x="37" y="27"/>
                  </a:lnTo>
                  <a:lnTo>
                    <a:pt x="60" y="1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1" name="Freeform 756">
              <a:extLst>
                <a:ext uri="{FF2B5EF4-FFF2-40B4-BE49-F238E27FC236}">
                  <a16:creationId xmlns:a16="http://schemas.microsoft.com/office/drawing/2014/main" id="{9B97F496-BDCD-4401-8487-C29C1E6DD5E2}"/>
                </a:ext>
              </a:extLst>
            </p:cNvPr>
            <p:cNvSpPr>
              <a:spLocks/>
            </p:cNvSpPr>
            <p:nvPr/>
          </p:nvSpPr>
          <p:spPr bwMode="auto">
            <a:xfrm>
              <a:off x="8511" y="2981"/>
              <a:ext cx="101" cy="112"/>
            </a:xfrm>
            <a:custGeom>
              <a:avLst/>
              <a:gdLst>
                <a:gd name="T0" fmla="*/ 58 w 101"/>
                <a:gd name="T1" fmla="*/ 3046 h 112"/>
                <a:gd name="T2" fmla="*/ 58 w 101"/>
                <a:gd name="T3" fmla="*/ 3092 h 112"/>
                <a:gd name="T4" fmla="*/ 43 w 101"/>
                <a:gd name="T5" fmla="*/ 3092 h 112"/>
                <a:gd name="T6" fmla="*/ 43 w 101"/>
                <a:gd name="T7" fmla="*/ 3046 h 112"/>
                <a:gd name="T8" fmla="*/ 0 w 101"/>
                <a:gd name="T9" fmla="*/ 2981 h 112"/>
                <a:gd name="T10" fmla="*/ 17 w 101"/>
                <a:gd name="T11" fmla="*/ 2981 h 112"/>
                <a:gd name="T12" fmla="*/ 51 w 101"/>
                <a:gd name="T13" fmla="*/ 3034 h 112"/>
                <a:gd name="T14" fmla="*/ 84 w 101"/>
                <a:gd name="T15" fmla="*/ 2981 h 112"/>
                <a:gd name="T16" fmla="*/ 101 w 101"/>
                <a:gd name="T17" fmla="*/ 2981 h 112"/>
                <a:gd name="T18" fmla="*/ 58 w 101"/>
                <a:gd name="T19" fmla="*/ 304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1"/>
                  </a:lnTo>
                  <a:lnTo>
                    <a:pt x="43" y="111"/>
                  </a:lnTo>
                  <a:lnTo>
                    <a:pt x="43" y="65"/>
                  </a:lnTo>
                  <a:lnTo>
                    <a:pt x="0" y="0"/>
                  </a:lnTo>
                  <a:lnTo>
                    <a:pt x="17" y="0"/>
                  </a:lnTo>
                  <a:lnTo>
                    <a:pt x="51" y="53"/>
                  </a:lnTo>
                  <a:lnTo>
                    <a:pt x="84" y="0"/>
                  </a:lnTo>
                  <a:lnTo>
                    <a:pt x="101"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757">
              <a:extLst>
                <a:ext uri="{FF2B5EF4-FFF2-40B4-BE49-F238E27FC236}">
                  <a16:creationId xmlns:a16="http://schemas.microsoft.com/office/drawing/2014/main" id="{34DC77E9-FF22-4AAF-8E27-6A510E46B832}"/>
                </a:ext>
              </a:extLst>
            </p:cNvPr>
            <p:cNvSpPr>
              <a:spLocks/>
            </p:cNvSpPr>
            <p:nvPr/>
          </p:nvSpPr>
          <p:spPr bwMode="auto">
            <a:xfrm>
              <a:off x="8608" y="3005"/>
              <a:ext cx="76" cy="89"/>
            </a:xfrm>
            <a:custGeom>
              <a:avLst/>
              <a:gdLst>
                <a:gd name="T0" fmla="*/ 15 w 76"/>
                <a:gd name="T1" fmla="*/ 3071 h 89"/>
                <a:gd name="T2" fmla="*/ 21 w 76"/>
                <a:gd name="T3" fmla="*/ 3083 h 89"/>
                <a:gd name="T4" fmla="*/ 39 w 76"/>
                <a:gd name="T5" fmla="*/ 3083 h 89"/>
                <a:gd name="T6" fmla="*/ 50 w 76"/>
                <a:gd name="T7" fmla="*/ 3084 h 89"/>
                <a:gd name="T8" fmla="*/ 58 w 76"/>
                <a:gd name="T9" fmla="*/ 3078 h 89"/>
                <a:gd name="T10" fmla="*/ 61 w 76"/>
                <a:gd name="T11" fmla="*/ 3070 h 89"/>
                <a:gd name="T12" fmla="*/ 73 w 76"/>
                <a:gd name="T13" fmla="*/ 3074 h 89"/>
                <a:gd name="T14" fmla="*/ 61 w 76"/>
                <a:gd name="T15" fmla="*/ 3089 h 89"/>
                <a:gd name="T16" fmla="*/ 39 w 76"/>
                <a:gd name="T17" fmla="*/ 3094 h 89"/>
                <a:gd name="T18" fmla="*/ 17 w 76"/>
                <a:gd name="T19" fmla="*/ 3089 h 89"/>
                <a:gd name="T20" fmla="*/ 4 w 76"/>
                <a:gd name="T21" fmla="*/ 3074 h 89"/>
                <a:gd name="T22" fmla="*/ 0 w 76"/>
                <a:gd name="T23" fmla="*/ 3050 h 89"/>
                <a:gd name="T24" fmla="*/ 0 w 76"/>
                <a:gd name="T25" fmla="*/ 3049 h 89"/>
                <a:gd name="T26" fmla="*/ 4 w 76"/>
                <a:gd name="T27" fmla="*/ 3025 h 89"/>
                <a:gd name="T28" fmla="*/ 17 w 76"/>
                <a:gd name="T29" fmla="*/ 3010 h 89"/>
                <a:gd name="T30" fmla="*/ 38 w 76"/>
                <a:gd name="T31" fmla="*/ 3005 h 89"/>
                <a:gd name="T32" fmla="*/ 42 w 76"/>
                <a:gd name="T33" fmla="*/ 3016 h 89"/>
                <a:gd name="T34" fmla="*/ 26 w 76"/>
                <a:gd name="T35" fmla="*/ 3019 h 89"/>
                <a:gd name="T36" fmla="*/ 18 w 76"/>
                <a:gd name="T37" fmla="*/ 3029 h 89"/>
                <a:gd name="T38" fmla="*/ 16 w 76"/>
                <a:gd name="T39" fmla="*/ 3032 h 89"/>
                <a:gd name="T40" fmla="*/ 15 w 76"/>
                <a:gd name="T41" fmla="*/ 3037 h 89"/>
                <a:gd name="T42" fmla="*/ 15 w 76"/>
                <a:gd name="T43" fmla="*/ 3042 h 89"/>
                <a:gd name="T44" fmla="*/ 61 w 76"/>
                <a:gd name="T45" fmla="*/ 3042 h 89"/>
                <a:gd name="T46" fmla="*/ 72 w 76"/>
                <a:gd name="T47" fmla="*/ 3026 h 89"/>
                <a:gd name="T48" fmla="*/ 76 w 76"/>
                <a:gd name="T49" fmla="*/ 3050 h 89"/>
                <a:gd name="T50" fmla="*/ 76 w 76"/>
                <a:gd name="T51" fmla="*/ 3053 h 89"/>
                <a:gd name="T52" fmla="*/ 15 w 76"/>
                <a:gd name="T53" fmla="*/ 3053 h 89"/>
                <a:gd name="T54" fmla="*/ 15 w 76"/>
                <a:gd name="T55" fmla="*/ 307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8"/>
                  </a:lnTo>
                  <a:lnTo>
                    <a:pt x="50" y="79"/>
                  </a:lnTo>
                  <a:lnTo>
                    <a:pt x="58" y="73"/>
                  </a:lnTo>
                  <a:lnTo>
                    <a:pt x="61" y="65"/>
                  </a:lnTo>
                  <a:lnTo>
                    <a:pt x="73" y="69"/>
                  </a:lnTo>
                  <a:lnTo>
                    <a:pt x="61" y="84"/>
                  </a:lnTo>
                  <a:lnTo>
                    <a:pt x="39" y="89"/>
                  </a:lnTo>
                  <a:lnTo>
                    <a:pt x="17" y="84"/>
                  </a:lnTo>
                  <a:lnTo>
                    <a:pt x="4" y="69"/>
                  </a:lnTo>
                  <a:lnTo>
                    <a:pt x="0" y="45"/>
                  </a:lnTo>
                  <a:lnTo>
                    <a:pt x="0" y="44"/>
                  </a:lnTo>
                  <a:lnTo>
                    <a:pt x="4" y="20"/>
                  </a:lnTo>
                  <a:lnTo>
                    <a:pt x="17" y="5"/>
                  </a:lnTo>
                  <a:lnTo>
                    <a:pt x="38" y="0"/>
                  </a:lnTo>
                  <a:lnTo>
                    <a:pt x="42" y="11"/>
                  </a:lnTo>
                  <a:lnTo>
                    <a:pt x="26" y="14"/>
                  </a:lnTo>
                  <a:lnTo>
                    <a:pt x="18" y="24"/>
                  </a:lnTo>
                  <a:lnTo>
                    <a:pt x="16" y="27"/>
                  </a:lnTo>
                  <a:lnTo>
                    <a:pt x="15" y="32"/>
                  </a:lnTo>
                  <a:lnTo>
                    <a:pt x="15" y="37"/>
                  </a:lnTo>
                  <a:lnTo>
                    <a:pt x="61"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Freeform 758">
              <a:extLst>
                <a:ext uri="{FF2B5EF4-FFF2-40B4-BE49-F238E27FC236}">
                  <a16:creationId xmlns:a16="http://schemas.microsoft.com/office/drawing/2014/main" id="{F5AE80DF-158A-4EFE-A550-8882EEBA0B08}"/>
                </a:ext>
              </a:extLst>
            </p:cNvPr>
            <p:cNvSpPr>
              <a:spLocks/>
            </p:cNvSpPr>
            <p:nvPr/>
          </p:nvSpPr>
          <p:spPr bwMode="auto">
            <a:xfrm>
              <a:off x="8646" y="3005"/>
              <a:ext cx="34" cy="36"/>
            </a:xfrm>
            <a:custGeom>
              <a:avLst/>
              <a:gdLst>
                <a:gd name="T0" fmla="*/ 22 w 34"/>
                <a:gd name="T1" fmla="*/ 3011 h 36"/>
                <a:gd name="T2" fmla="*/ 34 w 34"/>
                <a:gd name="T3" fmla="*/ 3026 h 36"/>
                <a:gd name="T4" fmla="*/ 23 w 34"/>
                <a:gd name="T5" fmla="*/ 3042 h 36"/>
                <a:gd name="T6" fmla="*/ 18 w 34"/>
                <a:gd name="T7" fmla="*/ 3024 h 36"/>
                <a:gd name="T8" fmla="*/ 4 w 34"/>
                <a:gd name="T9" fmla="*/ 3016 h 36"/>
                <a:gd name="T10" fmla="*/ 0 w 34"/>
                <a:gd name="T11" fmla="*/ 3005 h 36"/>
                <a:gd name="T12" fmla="*/ 22 w 34"/>
                <a:gd name="T13" fmla="*/ 301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1"/>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4" name="Freeform 759">
              <a:extLst>
                <a:ext uri="{FF2B5EF4-FFF2-40B4-BE49-F238E27FC236}">
                  <a16:creationId xmlns:a16="http://schemas.microsoft.com/office/drawing/2014/main" id="{CF14B141-60CB-486B-ABE0-7E54D36B53A0}"/>
                </a:ext>
              </a:extLst>
            </p:cNvPr>
            <p:cNvSpPr>
              <a:spLocks/>
            </p:cNvSpPr>
            <p:nvPr/>
          </p:nvSpPr>
          <p:spPr bwMode="auto">
            <a:xfrm>
              <a:off x="8695" y="3006"/>
              <a:ext cx="71" cy="88"/>
            </a:xfrm>
            <a:custGeom>
              <a:avLst/>
              <a:gdLst>
                <a:gd name="T0" fmla="*/ 8 w 71"/>
                <a:gd name="T1" fmla="*/ 3041 h 88"/>
                <a:gd name="T2" fmla="*/ 4 w 71"/>
                <a:gd name="T3" fmla="*/ 3029 h 88"/>
                <a:gd name="T4" fmla="*/ 11 w 71"/>
                <a:gd name="T5" fmla="*/ 3013 h 88"/>
                <a:gd name="T6" fmla="*/ 29 w 71"/>
                <a:gd name="T7" fmla="*/ 3006 h 88"/>
                <a:gd name="T8" fmla="*/ 50 w 71"/>
                <a:gd name="T9" fmla="*/ 3007 h 88"/>
                <a:gd name="T10" fmla="*/ 59 w 71"/>
                <a:gd name="T11" fmla="*/ 3011 h 88"/>
                <a:gd name="T12" fmla="*/ 64 w 71"/>
                <a:gd name="T13" fmla="*/ 3014 h 88"/>
                <a:gd name="T14" fmla="*/ 68 w 71"/>
                <a:gd name="T15" fmla="*/ 3019 h 88"/>
                <a:gd name="T16" fmla="*/ 70 w 71"/>
                <a:gd name="T17" fmla="*/ 3026 h 88"/>
                <a:gd name="T18" fmla="*/ 57 w 71"/>
                <a:gd name="T19" fmla="*/ 3028 h 88"/>
                <a:gd name="T20" fmla="*/ 43 w 71"/>
                <a:gd name="T21" fmla="*/ 3017 h 88"/>
                <a:gd name="T22" fmla="*/ 23 w 71"/>
                <a:gd name="T23" fmla="*/ 3019 h 88"/>
                <a:gd name="T24" fmla="*/ 17 w 71"/>
                <a:gd name="T25" fmla="*/ 3028 h 88"/>
                <a:gd name="T26" fmla="*/ 26 w 71"/>
                <a:gd name="T27" fmla="*/ 3038 h 88"/>
                <a:gd name="T28" fmla="*/ 41 w 71"/>
                <a:gd name="T29" fmla="*/ 3043 h 88"/>
                <a:gd name="T30" fmla="*/ 56 w 71"/>
                <a:gd name="T31" fmla="*/ 3047 h 88"/>
                <a:gd name="T32" fmla="*/ 68 w 71"/>
                <a:gd name="T33" fmla="*/ 3056 h 88"/>
                <a:gd name="T34" fmla="*/ 71 w 71"/>
                <a:gd name="T35" fmla="*/ 3069 h 88"/>
                <a:gd name="T36" fmla="*/ 65 w 71"/>
                <a:gd name="T37" fmla="*/ 3085 h 88"/>
                <a:gd name="T38" fmla="*/ 48 w 71"/>
                <a:gd name="T39" fmla="*/ 3094 h 88"/>
                <a:gd name="T40" fmla="*/ 27 w 71"/>
                <a:gd name="T41" fmla="*/ 3094 h 88"/>
                <a:gd name="T42" fmla="*/ 9 w 71"/>
                <a:gd name="T43" fmla="*/ 3086 h 88"/>
                <a:gd name="T44" fmla="*/ 0 w 71"/>
                <a:gd name="T45" fmla="*/ 3072 h 88"/>
                <a:gd name="T46" fmla="*/ 13 w 71"/>
                <a:gd name="T47" fmla="*/ 3070 h 88"/>
                <a:gd name="T48" fmla="*/ 25 w 71"/>
                <a:gd name="T49" fmla="*/ 3082 h 88"/>
                <a:gd name="T50" fmla="*/ 46 w 71"/>
                <a:gd name="T51" fmla="*/ 3082 h 88"/>
                <a:gd name="T52" fmla="*/ 57 w 71"/>
                <a:gd name="T53" fmla="*/ 3070 h 88"/>
                <a:gd name="T54" fmla="*/ 49 w 71"/>
                <a:gd name="T55" fmla="*/ 3059 h 88"/>
                <a:gd name="T56" fmla="*/ 35 w 71"/>
                <a:gd name="T57" fmla="*/ 3054 h 88"/>
                <a:gd name="T58" fmla="*/ 20 w 71"/>
                <a:gd name="T59" fmla="*/ 3050 h 88"/>
                <a:gd name="T60" fmla="*/ 8 w 71"/>
                <a:gd name="T61" fmla="*/ 3041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8" y="35"/>
                  </a:moveTo>
                  <a:lnTo>
                    <a:pt x="4" y="23"/>
                  </a:lnTo>
                  <a:lnTo>
                    <a:pt x="11" y="7"/>
                  </a:lnTo>
                  <a:lnTo>
                    <a:pt x="29" y="0"/>
                  </a:lnTo>
                  <a:lnTo>
                    <a:pt x="50" y="1"/>
                  </a:lnTo>
                  <a:lnTo>
                    <a:pt x="59" y="5"/>
                  </a:lnTo>
                  <a:lnTo>
                    <a:pt x="64" y="8"/>
                  </a:lnTo>
                  <a:lnTo>
                    <a:pt x="68" y="13"/>
                  </a:lnTo>
                  <a:lnTo>
                    <a:pt x="70" y="20"/>
                  </a:lnTo>
                  <a:lnTo>
                    <a:pt x="57" y="22"/>
                  </a:lnTo>
                  <a:lnTo>
                    <a:pt x="43" y="11"/>
                  </a:lnTo>
                  <a:lnTo>
                    <a:pt x="23" y="13"/>
                  </a:lnTo>
                  <a:lnTo>
                    <a:pt x="17" y="22"/>
                  </a:lnTo>
                  <a:lnTo>
                    <a:pt x="26" y="32"/>
                  </a:lnTo>
                  <a:lnTo>
                    <a:pt x="41" y="37"/>
                  </a:lnTo>
                  <a:lnTo>
                    <a:pt x="56" y="41"/>
                  </a:lnTo>
                  <a:lnTo>
                    <a:pt x="68" y="50"/>
                  </a:lnTo>
                  <a:lnTo>
                    <a:pt x="71" y="63"/>
                  </a:lnTo>
                  <a:lnTo>
                    <a:pt x="65" y="79"/>
                  </a:lnTo>
                  <a:lnTo>
                    <a:pt x="48" y="88"/>
                  </a:lnTo>
                  <a:lnTo>
                    <a:pt x="27" y="88"/>
                  </a:lnTo>
                  <a:lnTo>
                    <a:pt x="9" y="80"/>
                  </a:lnTo>
                  <a:lnTo>
                    <a:pt x="0" y="66"/>
                  </a:lnTo>
                  <a:lnTo>
                    <a:pt x="13" y="64"/>
                  </a:lnTo>
                  <a:lnTo>
                    <a:pt x="25" y="76"/>
                  </a:lnTo>
                  <a:lnTo>
                    <a:pt x="46" y="76"/>
                  </a:lnTo>
                  <a:lnTo>
                    <a:pt x="57" y="64"/>
                  </a:lnTo>
                  <a:lnTo>
                    <a:pt x="49" y="53"/>
                  </a:lnTo>
                  <a:lnTo>
                    <a:pt x="35" y="48"/>
                  </a:lnTo>
                  <a:lnTo>
                    <a:pt x="20" y="44"/>
                  </a:lnTo>
                  <a:lnTo>
                    <a:pt x="8"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5" name="Freeform 760">
              <a:extLst>
                <a:ext uri="{FF2B5EF4-FFF2-40B4-BE49-F238E27FC236}">
                  <a16:creationId xmlns:a16="http://schemas.microsoft.com/office/drawing/2014/main" id="{8A43A312-35C8-4637-9D6E-A27DDDCF2088}"/>
                </a:ext>
              </a:extLst>
            </p:cNvPr>
            <p:cNvSpPr>
              <a:spLocks/>
            </p:cNvSpPr>
            <p:nvPr/>
          </p:nvSpPr>
          <p:spPr bwMode="auto">
            <a:xfrm>
              <a:off x="2498" y="6660"/>
              <a:ext cx="131" cy="0"/>
            </a:xfrm>
            <a:custGeom>
              <a:avLst/>
              <a:gdLst>
                <a:gd name="T0" fmla="*/ 0 w 131"/>
                <a:gd name="T1" fmla="*/ 131 w 131"/>
                <a:gd name="T2" fmla="*/ 0 60000 65536"/>
                <a:gd name="T3" fmla="*/ 0 60000 65536"/>
              </a:gdLst>
              <a:ahLst/>
              <a:cxnLst>
                <a:cxn ang="T2">
                  <a:pos x="T0" y="0"/>
                </a:cxn>
                <a:cxn ang="T3">
                  <a:pos x="T1" y="0"/>
                </a:cxn>
              </a:cxnLst>
              <a:rect l="0" t="0" r="r" b="b"/>
              <a:pathLst>
                <a:path w="131">
                  <a:moveTo>
                    <a:pt x="0" y="0"/>
                  </a:moveTo>
                  <a:lnTo>
                    <a:pt x="131" y="0"/>
                  </a:lnTo>
                </a:path>
              </a:pathLst>
            </a:custGeom>
            <a:noFill/>
            <a:ln w="698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36" name="Freeform 761">
              <a:extLst>
                <a:ext uri="{FF2B5EF4-FFF2-40B4-BE49-F238E27FC236}">
                  <a16:creationId xmlns:a16="http://schemas.microsoft.com/office/drawing/2014/main" id="{73A7CB0D-41CE-4E5E-BF1B-D8D7B8E6CE8E}"/>
                </a:ext>
              </a:extLst>
            </p:cNvPr>
            <p:cNvSpPr>
              <a:spLocks/>
            </p:cNvSpPr>
            <p:nvPr/>
          </p:nvSpPr>
          <p:spPr bwMode="auto">
            <a:xfrm>
              <a:off x="2492" y="6656"/>
              <a:ext cx="5" cy="9"/>
            </a:xfrm>
            <a:custGeom>
              <a:avLst/>
              <a:gdLst>
                <a:gd name="T0" fmla="*/ 6 w 5"/>
                <a:gd name="T1" fmla="*/ 6665 h 9"/>
                <a:gd name="T2" fmla="*/ 0 w 5"/>
                <a:gd name="T3" fmla="*/ 6665 h 9"/>
                <a:gd name="T4" fmla="*/ 1 w 5"/>
                <a:gd name="T5" fmla="*/ 6656 h 9"/>
                <a:gd name="T6" fmla="*/ 6 w 5"/>
                <a:gd name="T7" fmla="*/ 6656 h 9"/>
                <a:gd name="T8" fmla="*/ 6 w 5"/>
                <a:gd name="T9" fmla="*/ 666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9">
                  <a:moveTo>
                    <a:pt x="6" y="9"/>
                  </a:moveTo>
                  <a:lnTo>
                    <a:pt x="0" y="9"/>
                  </a:lnTo>
                  <a:lnTo>
                    <a:pt x="1" y="0"/>
                  </a:lnTo>
                  <a:lnTo>
                    <a:pt x="6" y="0"/>
                  </a:lnTo>
                  <a:lnTo>
                    <a:pt x="6" y="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7" name="Freeform 762">
              <a:extLst>
                <a:ext uri="{FF2B5EF4-FFF2-40B4-BE49-F238E27FC236}">
                  <a16:creationId xmlns:a16="http://schemas.microsoft.com/office/drawing/2014/main" id="{561B3D64-205F-4D0A-978F-8A53786D608E}"/>
                </a:ext>
              </a:extLst>
            </p:cNvPr>
            <p:cNvSpPr>
              <a:spLocks/>
            </p:cNvSpPr>
            <p:nvPr/>
          </p:nvSpPr>
          <p:spPr bwMode="auto">
            <a:xfrm>
              <a:off x="2894" y="6620"/>
              <a:ext cx="122" cy="79"/>
            </a:xfrm>
            <a:custGeom>
              <a:avLst/>
              <a:gdLst>
                <a:gd name="T0" fmla="*/ 122 w 122"/>
                <a:gd name="T1" fmla="*/ 6660 h 79"/>
                <a:gd name="T2" fmla="*/ 0 w 122"/>
                <a:gd name="T3" fmla="*/ 6700 h 79"/>
                <a:gd name="T4" fmla="*/ 0 w 122"/>
                <a:gd name="T5" fmla="*/ 6620 h 79"/>
                <a:gd name="T6" fmla="*/ 122 w 122"/>
                <a:gd name="T7" fmla="*/ 666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79">
                  <a:moveTo>
                    <a:pt x="122" y="40"/>
                  </a:moveTo>
                  <a:lnTo>
                    <a:pt x="0" y="80"/>
                  </a:lnTo>
                  <a:lnTo>
                    <a:pt x="0" y="0"/>
                  </a:lnTo>
                  <a:lnTo>
                    <a:pt x="122" y="4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8" name="Freeform 763">
              <a:extLst>
                <a:ext uri="{FF2B5EF4-FFF2-40B4-BE49-F238E27FC236}">
                  <a16:creationId xmlns:a16="http://schemas.microsoft.com/office/drawing/2014/main" id="{81CC3075-1CCB-4E31-9987-694F0F843931}"/>
                </a:ext>
              </a:extLst>
            </p:cNvPr>
            <p:cNvSpPr>
              <a:spLocks/>
            </p:cNvSpPr>
            <p:nvPr/>
          </p:nvSpPr>
          <p:spPr bwMode="auto">
            <a:xfrm>
              <a:off x="2894" y="6616"/>
              <a:ext cx="137" cy="88"/>
            </a:xfrm>
            <a:custGeom>
              <a:avLst/>
              <a:gdLst>
                <a:gd name="T0" fmla="*/ 136 w 137"/>
                <a:gd name="T1" fmla="*/ 6660 h 88"/>
                <a:gd name="T2" fmla="*/ 0 w 137"/>
                <a:gd name="T3" fmla="*/ 6704 h 88"/>
                <a:gd name="T4" fmla="*/ 0 w 137"/>
                <a:gd name="T5" fmla="*/ 6695 h 88"/>
                <a:gd name="T6" fmla="*/ 108 w 137"/>
                <a:gd name="T7" fmla="*/ 6660 h 88"/>
                <a:gd name="T8" fmla="*/ 0 w 137"/>
                <a:gd name="T9" fmla="*/ 6625 h 88"/>
                <a:gd name="T10" fmla="*/ 0 w 137"/>
                <a:gd name="T11" fmla="*/ 6616 h 88"/>
                <a:gd name="T12" fmla="*/ 136 w 137"/>
                <a:gd name="T13" fmla="*/ 6660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88">
                  <a:moveTo>
                    <a:pt x="136" y="44"/>
                  </a:moveTo>
                  <a:lnTo>
                    <a:pt x="0" y="88"/>
                  </a:lnTo>
                  <a:lnTo>
                    <a:pt x="0" y="79"/>
                  </a:lnTo>
                  <a:lnTo>
                    <a:pt x="108" y="44"/>
                  </a:lnTo>
                  <a:lnTo>
                    <a:pt x="0" y="9"/>
                  </a:lnTo>
                  <a:lnTo>
                    <a:pt x="0" y="0"/>
                  </a:lnTo>
                  <a:lnTo>
                    <a:pt x="136" y="4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9" name="Freeform 764">
              <a:extLst>
                <a:ext uri="{FF2B5EF4-FFF2-40B4-BE49-F238E27FC236}">
                  <a16:creationId xmlns:a16="http://schemas.microsoft.com/office/drawing/2014/main" id="{9E6253B0-C08B-41E2-BBCF-2319ED6186B3}"/>
                </a:ext>
              </a:extLst>
            </p:cNvPr>
            <p:cNvSpPr>
              <a:spLocks/>
            </p:cNvSpPr>
            <p:nvPr/>
          </p:nvSpPr>
          <p:spPr bwMode="auto">
            <a:xfrm>
              <a:off x="2633" y="6581"/>
              <a:ext cx="101" cy="112"/>
            </a:xfrm>
            <a:custGeom>
              <a:avLst/>
              <a:gdLst>
                <a:gd name="T0" fmla="*/ 58 w 101"/>
                <a:gd name="T1" fmla="*/ 6646 h 112"/>
                <a:gd name="T2" fmla="*/ 58 w 101"/>
                <a:gd name="T3" fmla="*/ 6692 h 112"/>
                <a:gd name="T4" fmla="*/ 42 w 101"/>
                <a:gd name="T5" fmla="*/ 6692 h 112"/>
                <a:gd name="T6" fmla="*/ 42 w 101"/>
                <a:gd name="T7" fmla="*/ 6646 h 112"/>
                <a:gd name="T8" fmla="*/ 0 w 101"/>
                <a:gd name="T9" fmla="*/ 6581 h 112"/>
                <a:gd name="T10" fmla="*/ 16 w 101"/>
                <a:gd name="T11" fmla="*/ 6581 h 112"/>
                <a:gd name="T12" fmla="*/ 50 w 101"/>
                <a:gd name="T13" fmla="*/ 6634 h 112"/>
                <a:gd name="T14" fmla="*/ 84 w 101"/>
                <a:gd name="T15" fmla="*/ 6581 h 112"/>
                <a:gd name="T16" fmla="*/ 100 w 101"/>
                <a:gd name="T17" fmla="*/ 6581 h 112"/>
                <a:gd name="T18" fmla="*/ 58 w 101"/>
                <a:gd name="T19" fmla="*/ 664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1"/>
                  </a:lnTo>
                  <a:lnTo>
                    <a:pt x="42" y="111"/>
                  </a:lnTo>
                  <a:lnTo>
                    <a:pt x="42" y="65"/>
                  </a:lnTo>
                  <a:lnTo>
                    <a:pt x="0" y="0"/>
                  </a:lnTo>
                  <a:lnTo>
                    <a:pt x="16" y="0"/>
                  </a:lnTo>
                  <a:lnTo>
                    <a:pt x="50" y="53"/>
                  </a:lnTo>
                  <a:lnTo>
                    <a:pt x="84" y="0"/>
                  </a:lnTo>
                  <a:lnTo>
                    <a:pt x="100"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0" name="Freeform 765">
              <a:extLst>
                <a:ext uri="{FF2B5EF4-FFF2-40B4-BE49-F238E27FC236}">
                  <a16:creationId xmlns:a16="http://schemas.microsoft.com/office/drawing/2014/main" id="{CE062D8C-4A66-4BED-B581-D1BB9A487AD8}"/>
                </a:ext>
              </a:extLst>
            </p:cNvPr>
            <p:cNvSpPr>
              <a:spLocks/>
            </p:cNvSpPr>
            <p:nvPr/>
          </p:nvSpPr>
          <p:spPr bwMode="auto">
            <a:xfrm>
              <a:off x="2729" y="6605"/>
              <a:ext cx="76" cy="89"/>
            </a:xfrm>
            <a:custGeom>
              <a:avLst/>
              <a:gdLst>
                <a:gd name="T0" fmla="*/ 15 w 76"/>
                <a:gd name="T1" fmla="*/ 6671 h 89"/>
                <a:gd name="T2" fmla="*/ 21 w 76"/>
                <a:gd name="T3" fmla="*/ 6683 h 89"/>
                <a:gd name="T4" fmla="*/ 39 w 76"/>
                <a:gd name="T5" fmla="*/ 6683 h 89"/>
                <a:gd name="T6" fmla="*/ 51 w 76"/>
                <a:gd name="T7" fmla="*/ 6684 h 89"/>
                <a:gd name="T8" fmla="*/ 58 w 76"/>
                <a:gd name="T9" fmla="*/ 6678 h 89"/>
                <a:gd name="T10" fmla="*/ 61 w 76"/>
                <a:gd name="T11" fmla="*/ 6670 h 89"/>
                <a:gd name="T12" fmla="*/ 74 w 76"/>
                <a:gd name="T13" fmla="*/ 6674 h 89"/>
                <a:gd name="T14" fmla="*/ 61 w 76"/>
                <a:gd name="T15" fmla="*/ 6689 h 89"/>
                <a:gd name="T16" fmla="*/ 39 w 76"/>
                <a:gd name="T17" fmla="*/ 6694 h 89"/>
                <a:gd name="T18" fmla="*/ 17 w 76"/>
                <a:gd name="T19" fmla="*/ 6689 h 89"/>
                <a:gd name="T20" fmla="*/ 4 w 76"/>
                <a:gd name="T21" fmla="*/ 6674 h 89"/>
                <a:gd name="T22" fmla="*/ 0 w 76"/>
                <a:gd name="T23" fmla="*/ 6650 h 89"/>
                <a:gd name="T24" fmla="*/ 0 w 76"/>
                <a:gd name="T25" fmla="*/ 6649 h 89"/>
                <a:gd name="T26" fmla="*/ 4 w 76"/>
                <a:gd name="T27" fmla="*/ 6625 h 89"/>
                <a:gd name="T28" fmla="*/ 17 w 76"/>
                <a:gd name="T29" fmla="*/ 6610 h 89"/>
                <a:gd name="T30" fmla="*/ 38 w 76"/>
                <a:gd name="T31" fmla="*/ 6605 h 89"/>
                <a:gd name="T32" fmla="*/ 42 w 76"/>
                <a:gd name="T33" fmla="*/ 6616 h 89"/>
                <a:gd name="T34" fmla="*/ 26 w 76"/>
                <a:gd name="T35" fmla="*/ 6619 h 89"/>
                <a:gd name="T36" fmla="*/ 18 w 76"/>
                <a:gd name="T37" fmla="*/ 6629 h 89"/>
                <a:gd name="T38" fmla="*/ 16 w 76"/>
                <a:gd name="T39" fmla="*/ 6632 h 89"/>
                <a:gd name="T40" fmla="*/ 15 w 76"/>
                <a:gd name="T41" fmla="*/ 6637 h 89"/>
                <a:gd name="T42" fmla="*/ 15 w 76"/>
                <a:gd name="T43" fmla="*/ 6642 h 89"/>
                <a:gd name="T44" fmla="*/ 61 w 76"/>
                <a:gd name="T45" fmla="*/ 6642 h 89"/>
                <a:gd name="T46" fmla="*/ 72 w 76"/>
                <a:gd name="T47" fmla="*/ 6626 h 89"/>
                <a:gd name="T48" fmla="*/ 76 w 76"/>
                <a:gd name="T49" fmla="*/ 6650 h 89"/>
                <a:gd name="T50" fmla="*/ 76 w 76"/>
                <a:gd name="T51" fmla="*/ 6653 h 89"/>
                <a:gd name="T52" fmla="*/ 15 w 76"/>
                <a:gd name="T53" fmla="*/ 6653 h 89"/>
                <a:gd name="T54" fmla="*/ 15 w 76"/>
                <a:gd name="T55" fmla="*/ 667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8"/>
                  </a:lnTo>
                  <a:lnTo>
                    <a:pt x="51" y="79"/>
                  </a:lnTo>
                  <a:lnTo>
                    <a:pt x="58" y="73"/>
                  </a:lnTo>
                  <a:lnTo>
                    <a:pt x="61" y="65"/>
                  </a:lnTo>
                  <a:lnTo>
                    <a:pt x="74" y="69"/>
                  </a:lnTo>
                  <a:lnTo>
                    <a:pt x="61" y="84"/>
                  </a:lnTo>
                  <a:lnTo>
                    <a:pt x="39" y="89"/>
                  </a:lnTo>
                  <a:lnTo>
                    <a:pt x="17" y="84"/>
                  </a:lnTo>
                  <a:lnTo>
                    <a:pt x="4" y="69"/>
                  </a:lnTo>
                  <a:lnTo>
                    <a:pt x="0" y="45"/>
                  </a:lnTo>
                  <a:lnTo>
                    <a:pt x="0" y="44"/>
                  </a:lnTo>
                  <a:lnTo>
                    <a:pt x="4" y="20"/>
                  </a:lnTo>
                  <a:lnTo>
                    <a:pt x="17" y="5"/>
                  </a:lnTo>
                  <a:lnTo>
                    <a:pt x="38" y="0"/>
                  </a:lnTo>
                  <a:lnTo>
                    <a:pt x="42" y="11"/>
                  </a:lnTo>
                  <a:lnTo>
                    <a:pt x="26" y="14"/>
                  </a:lnTo>
                  <a:lnTo>
                    <a:pt x="18" y="24"/>
                  </a:lnTo>
                  <a:lnTo>
                    <a:pt x="16" y="27"/>
                  </a:lnTo>
                  <a:lnTo>
                    <a:pt x="15" y="32"/>
                  </a:lnTo>
                  <a:lnTo>
                    <a:pt x="15" y="37"/>
                  </a:lnTo>
                  <a:lnTo>
                    <a:pt x="61"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1" name="Freeform 766">
              <a:extLst>
                <a:ext uri="{FF2B5EF4-FFF2-40B4-BE49-F238E27FC236}">
                  <a16:creationId xmlns:a16="http://schemas.microsoft.com/office/drawing/2014/main" id="{359EA799-F2C1-4C43-ACD4-CAC25E89820F}"/>
                </a:ext>
              </a:extLst>
            </p:cNvPr>
            <p:cNvSpPr>
              <a:spLocks/>
            </p:cNvSpPr>
            <p:nvPr/>
          </p:nvSpPr>
          <p:spPr bwMode="auto">
            <a:xfrm>
              <a:off x="2767" y="6605"/>
              <a:ext cx="34" cy="36"/>
            </a:xfrm>
            <a:custGeom>
              <a:avLst/>
              <a:gdLst>
                <a:gd name="T0" fmla="*/ 22 w 34"/>
                <a:gd name="T1" fmla="*/ 6611 h 36"/>
                <a:gd name="T2" fmla="*/ 34 w 34"/>
                <a:gd name="T3" fmla="*/ 6626 h 36"/>
                <a:gd name="T4" fmla="*/ 23 w 34"/>
                <a:gd name="T5" fmla="*/ 6642 h 36"/>
                <a:gd name="T6" fmla="*/ 18 w 34"/>
                <a:gd name="T7" fmla="*/ 6624 h 36"/>
                <a:gd name="T8" fmla="*/ 4 w 34"/>
                <a:gd name="T9" fmla="*/ 6616 h 36"/>
                <a:gd name="T10" fmla="*/ 0 w 34"/>
                <a:gd name="T11" fmla="*/ 6605 h 36"/>
                <a:gd name="T12" fmla="*/ 22 w 34"/>
                <a:gd name="T13" fmla="*/ 661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1"/>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767">
              <a:extLst>
                <a:ext uri="{FF2B5EF4-FFF2-40B4-BE49-F238E27FC236}">
                  <a16:creationId xmlns:a16="http://schemas.microsoft.com/office/drawing/2014/main" id="{19216A3B-209C-40C9-A985-CD87B5A42696}"/>
                </a:ext>
              </a:extLst>
            </p:cNvPr>
            <p:cNvSpPr>
              <a:spLocks/>
            </p:cNvSpPr>
            <p:nvPr/>
          </p:nvSpPr>
          <p:spPr bwMode="auto">
            <a:xfrm>
              <a:off x="2817" y="6606"/>
              <a:ext cx="71" cy="88"/>
            </a:xfrm>
            <a:custGeom>
              <a:avLst/>
              <a:gdLst>
                <a:gd name="T0" fmla="*/ 7 w 71"/>
                <a:gd name="T1" fmla="*/ 6641 h 88"/>
                <a:gd name="T2" fmla="*/ 3 w 71"/>
                <a:gd name="T3" fmla="*/ 6629 h 88"/>
                <a:gd name="T4" fmla="*/ 10 w 71"/>
                <a:gd name="T5" fmla="*/ 6613 h 88"/>
                <a:gd name="T6" fmla="*/ 29 w 71"/>
                <a:gd name="T7" fmla="*/ 6606 h 88"/>
                <a:gd name="T8" fmla="*/ 50 w 71"/>
                <a:gd name="T9" fmla="*/ 6607 h 88"/>
                <a:gd name="T10" fmla="*/ 58 w 71"/>
                <a:gd name="T11" fmla="*/ 6611 h 88"/>
                <a:gd name="T12" fmla="*/ 63 w 71"/>
                <a:gd name="T13" fmla="*/ 6614 h 88"/>
                <a:gd name="T14" fmla="*/ 68 w 71"/>
                <a:gd name="T15" fmla="*/ 6619 h 88"/>
                <a:gd name="T16" fmla="*/ 69 w 71"/>
                <a:gd name="T17" fmla="*/ 6626 h 88"/>
                <a:gd name="T18" fmla="*/ 56 w 71"/>
                <a:gd name="T19" fmla="*/ 6628 h 88"/>
                <a:gd name="T20" fmla="*/ 42 w 71"/>
                <a:gd name="T21" fmla="*/ 6617 h 88"/>
                <a:gd name="T22" fmla="*/ 22 w 71"/>
                <a:gd name="T23" fmla="*/ 6619 h 88"/>
                <a:gd name="T24" fmla="*/ 17 w 71"/>
                <a:gd name="T25" fmla="*/ 6628 h 88"/>
                <a:gd name="T26" fmla="*/ 25 w 71"/>
                <a:gd name="T27" fmla="*/ 6638 h 88"/>
                <a:gd name="T28" fmla="*/ 40 w 71"/>
                <a:gd name="T29" fmla="*/ 6643 h 88"/>
                <a:gd name="T30" fmla="*/ 55 w 71"/>
                <a:gd name="T31" fmla="*/ 6647 h 88"/>
                <a:gd name="T32" fmla="*/ 67 w 71"/>
                <a:gd name="T33" fmla="*/ 6656 h 88"/>
                <a:gd name="T34" fmla="*/ 70 w 71"/>
                <a:gd name="T35" fmla="*/ 6669 h 88"/>
                <a:gd name="T36" fmla="*/ 64 w 71"/>
                <a:gd name="T37" fmla="*/ 6685 h 88"/>
                <a:gd name="T38" fmla="*/ 47 w 71"/>
                <a:gd name="T39" fmla="*/ 6694 h 88"/>
                <a:gd name="T40" fmla="*/ 26 w 71"/>
                <a:gd name="T41" fmla="*/ 6694 h 88"/>
                <a:gd name="T42" fmla="*/ 8 w 71"/>
                <a:gd name="T43" fmla="*/ 6686 h 88"/>
                <a:gd name="T44" fmla="*/ 0 w 71"/>
                <a:gd name="T45" fmla="*/ 6672 h 88"/>
                <a:gd name="T46" fmla="*/ 12 w 71"/>
                <a:gd name="T47" fmla="*/ 6670 h 88"/>
                <a:gd name="T48" fmla="*/ 24 w 71"/>
                <a:gd name="T49" fmla="*/ 6682 h 88"/>
                <a:gd name="T50" fmla="*/ 45 w 71"/>
                <a:gd name="T51" fmla="*/ 6682 h 88"/>
                <a:gd name="T52" fmla="*/ 56 w 71"/>
                <a:gd name="T53" fmla="*/ 6670 h 88"/>
                <a:gd name="T54" fmla="*/ 49 w 71"/>
                <a:gd name="T55" fmla="*/ 6659 h 88"/>
                <a:gd name="T56" fmla="*/ 34 w 71"/>
                <a:gd name="T57" fmla="*/ 6654 h 88"/>
                <a:gd name="T58" fmla="*/ 19 w 71"/>
                <a:gd name="T59" fmla="*/ 6650 h 88"/>
                <a:gd name="T60" fmla="*/ 7 w 71"/>
                <a:gd name="T61" fmla="*/ 6641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3"/>
                  </a:lnTo>
                  <a:lnTo>
                    <a:pt x="10" y="7"/>
                  </a:lnTo>
                  <a:lnTo>
                    <a:pt x="29" y="0"/>
                  </a:lnTo>
                  <a:lnTo>
                    <a:pt x="50" y="1"/>
                  </a:lnTo>
                  <a:lnTo>
                    <a:pt x="58" y="5"/>
                  </a:lnTo>
                  <a:lnTo>
                    <a:pt x="63" y="8"/>
                  </a:lnTo>
                  <a:lnTo>
                    <a:pt x="68" y="13"/>
                  </a:lnTo>
                  <a:lnTo>
                    <a:pt x="69" y="20"/>
                  </a:lnTo>
                  <a:lnTo>
                    <a:pt x="56" y="22"/>
                  </a:lnTo>
                  <a:lnTo>
                    <a:pt x="42" y="11"/>
                  </a:lnTo>
                  <a:lnTo>
                    <a:pt x="22" y="13"/>
                  </a:lnTo>
                  <a:lnTo>
                    <a:pt x="17" y="22"/>
                  </a:lnTo>
                  <a:lnTo>
                    <a:pt x="25" y="32"/>
                  </a:lnTo>
                  <a:lnTo>
                    <a:pt x="40" y="37"/>
                  </a:lnTo>
                  <a:lnTo>
                    <a:pt x="55" y="41"/>
                  </a:lnTo>
                  <a:lnTo>
                    <a:pt x="67" y="50"/>
                  </a:lnTo>
                  <a:lnTo>
                    <a:pt x="70" y="63"/>
                  </a:lnTo>
                  <a:lnTo>
                    <a:pt x="64" y="79"/>
                  </a:lnTo>
                  <a:lnTo>
                    <a:pt x="47" y="88"/>
                  </a:lnTo>
                  <a:lnTo>
                    <a:pt x="26" y="88"/>
                  </a:lnTo>
                  <a:lnTo>
                    <a:pt x="8" y="80"/>
                  </a:lnTo>
                  <a:lnTo>
                    <a:pt x="0" y="66"/>
                  </a:lnTo>
                  <a:lnTo>
                    <a:pt x="12" y="64"/>
                  </a:lnTo>
                  <a:lnTo>
                    <a:pt x="24" y="76"/>
                  </a:lnTo>
                  <a:lnTo>
                    <a:pt x="45" y="76"/>
                  </a:lnTo>
                  <a:lnTo>
                    <a:pt x="56" y="64"/>
                  </a:lnTo>
                  <a:lnTo>
                    <a:pt x="49" y="53"/>
                  </a:lnTo>
                  <a:lnTo>
                    <a:pt x="34"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3" name="Freeform 768">
              <a:extLst>
                <a:ext uri="{FF2B5EF4-FFF2-40B4-BE49-F238E27FC236}">
                  <a16:creationId xmlns:a16="http://schemas.microsoft.com/office/drawing/2014/main" id="{7EBC4F80-1FD6-4BAD-A6DA-9E618EE80F9B}"/>
                </a:ext>
              </a:extLst>
            </p:cNvPr>
            <p:cNvSpPr>
              <a:spLocks/>
            </p:cNvSpPr>
            <p:nvPr/>
          </p:nvSpPr>
          <p:spPr bwMode="auto">
            <a:xfrm>
              <a:off x="4833" y="6660"/>
              <a:ext cx="352" cy="0"/>
            </a:xfrm>
            <a:custGeom>
              <a:avLst/>
              <a:gdLst>
                <a:gd name="T0" fmla="*/ 0 w 352"/>
                <a:gd name="T1" fmla="*/ 352 w 352"/>
                <a:gd name="T2" fmla="*/ 0 60000 65536"/>
                <a:gd name="T3" fmla="*/ 0 60000 65536"/>
              </a:gdLst>
              <a:ahLst/>
              <a:cxnLst>
                <a:cxn ang="T2">
                  <a:pos x="T0" y="0"/>
                </a:cxn>
                <a:cxn ang="T3">
                  <a:pos x="T1" y="0"/>
                </a:cxn>
              </a:cxnLst>
              <a:rect l="0" t="0" r="r" b="b"/>
              <a:pathLst>
                <a:path w="352">
                  <a:moveTo>
                    <a:pt x="0" y="0"/>
                  </a:moveTo>
                  <a:lnTo>
                    <a:pt x="352" y="0"/>
                  </a:lnTo>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4" name="Freeform 769">
              <a:extLst>
                <a:ext uri="{FF2B5EF4-FFF2-40B4-BE49-F238E27FC236}">
                  <a16:creationId xmlns:a16="http://schemas.microsoft.com/office/drawing/2014/main" id="{43618AD3-AD0B-427A-AEAE-3B31AB94878F}"/>
                </a:ext>
              </a:extLst>
            </p:cNvPr>
            <p:cNvSpPr>
              <a:spLocks/>
            </p:cNvSpPr>
            <p:nvPr/>
          </p:nvSpPr>
          <p:spPr bwMode="auto">
            <a:xfrm>
              <a:off x="4829" y="6660"/>
              <a:ext cx="4" cy="0"/>
            </a:xfrm>
            <a:custGeom>
              <a:avLst/>
              <a:gdLst>
                <a:gd name="T0" fmla="*/ 0 w 4"/>
                <a:gd name="T1" fmla="*/ 4 w 4"/>
                <a:gd name="T2" fmla="*/ 0 60000 65536"/>
                <a:gd name="T3" fmla="*/ 0 60000 65536"/>
              </a:gdLst>
              <a:ahLst/>
              <a:cxnLst>
                <a:cxn ang="T2">
                  <a:pos x="T0" y="0"/>
                </a:cxn>
                <a:cxn ang="T3">
                  <a:pos x="T1" y="0"/>
                </a:cxn>
              </a:cxnLst>
              <a:rect l="0" t="0" r="r" b="b"/>
              <a:pathLst>
                <a:path w="4">
                  <a:moveTo>
                    <a:pt x="0" y="0"/>
                  </a:moveTo>
                  <a:lnTo>
                    <a:pt x="4" y="0"/>
                  </a:lnTo>
                </a:path>
              </a:pathLst>
            </a:custGeom>
            <a:noFill/>
            <a:ln w="698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5" name="Freeform 770">
              <a:extLst>
                <a:ext uri="{FF2B5EF4-FFF2-40B4-BE49-F238E27FC236}">
                  <a16:creationId xmlns:a16="http://schemas.microsoft.com/office/drawing/2014/main" id="{C1942ACC-83A5-40A4-9B2C-9FF5B0ABD2B8}"/>
                </a:ext>
              </a:extLst>
            </p:cNvPr>
            <p:cNvSpPr>
              <a:spLocks/>
            </p:cNvSpPr>
            <p:nvPr/>
          </p:nvSpPr>
          <p:spPr bwMode="auto">
            <a:xfrm>
              <a:off x="5189" y="6619"/>
              <a:ext cx="128" cy="83"/>
            </a:xfrm>
            <a:custGeom>
              <a:avLst/>
              <a:gdLst>
                <a:gd name="T0" fmla="*/ 128 w 128"/>
                <a:gd name="T1" fmla="*/ 6660 h 83"/>
                <a:gd name="T2" fmla="*/ 0 w 128"/>
                <a:gd name="T3" fmla="*/ 6701 h 83"/>
                <a:gd name="T4" fmla="*/ 0 w 128"/>
                <a:gd name="T5" fmla="*/ 6619 h 83"/>
                <a:gd name="T6" fmla="*/ 128 w 128"/>
                <a:gd name="T7" fmla="*/ 6660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3">
                  <a:moveTo>
                    <a:pt x="128" y="41"/>
                  </a:moveTo>
                  <a:lnTo>
                    <a:pt x="0" y="82"/>
                  </a:lnTo>
                  <a:lnTo>
                    <a:pt x="0" y="0"/>
                  </a:lnTo>
                  <a:lnTo>
                    <a:pt x="128"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6" name="Freeform 771">
              <a:extLst>
                <a:ext uri="{FF2B5EF4-FFF2-40B4-BE49-F238E27FC236}">
                  <a16:creationId xmlns:a16="http://schemas.microsoft.com/office/drawing/2014/main" id="{ED30C67E-713A-44C8-9B85-61A890C7EBBC}"/>
                </a:ext>
              </a:extLst>
            </p:cNvPr>
            <p:cNvSpPr>
              <a:spLocks/>
            </p:cNvSpPr>
            <p:nvPr/>
          </p:nvSpPr>
          <p:spPr bwMode="auto">
            <a:xfrm>
              <a:off x="5189" y="6619"/>
              <a:ext cx="128" cy="83"/>
            </a:xfrm>
            <a:custGeom>
              <a:avLst/>
              <a:gdLst>
                <a:gd name="T0" fmla="*/ 128 w 128"/>
                <a:gd name="T1" fmla="*/ 6660 h 83"/>
                <a:gd name="T2" fmla="*/ 0 w 128"/>
                <a:gd name="T3" fmla="*/ 6701 h 83"/>
                <a:gd name="T4" fmla="*/ 0 w 128"/>
                <a:gd name="T5" fmla="*/ 6619 h 83"/>
                <a:gd name="T6" fmla="*/ 128 w 128"/>
                <a:gd name="T7" fmla="*/ 6660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3">
                  <a:moveTo>
                    <a:pt x="128" y="41"/>
                  </a:moveTo>
                  <a:lnTo>
                    <a:pt x="0" y="82"/>
                  </a:lnTo>
                  <a:lnTo>
                    <a:pt x="0" y="0"/>
                  </a:lnTo>
                  <a:lnTo>
                    <a:pt x="128" y="41"/>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7" name="Freeform 772">
              <a:extLst>
                <a:ext uri="{FF2B5EF4-FFF2-40B4-BE49-F238E27FC236}">
                  <a16:creationId xmlns:a16="http://schemas.microsoft.com/office/drawing/2014/main" id="{8A38B7B4-ACEB-44B7-B08F-0E7399427705}"/>
                </a:ext>
              </a:extLst>
            </p:cNvPr>
            <p:cNvSpPr>
              <a:spLocks/>
            </p:cNvSpPr>
            <p:nvPr/>
          </p:nvSpPr>
          <p:spPr bwMode="auto">
            <a:xfrm>
              <a:off x="3789" y="6660"/>
              <a:ext cx="138" cy="0"/>
            </a:xfrm>
            <a:custGeom>
              <a:avLst/>
              <a:gdLst>
                <a:gd name="T0" fmla="*/ 0 w 138"/>
                <a:gd name="T1" fmla="*/ 138 w 138"/>
                <a:gd name="T2" fmla="*/ 0 60000 65536"/>
                <a:gd name="T3" fmla="*/ 0 60000 65536"/>
              </a:gdLst>
              <a:ahLst/>
              <a:cxnLst>
                <a:cxn ang="T2">
                  <a:pos x="T0" y="0"/>
                </a:cxn>
                <a:cxn ang="T3">
                  <a:pos x="T1" y="0"/>
                </a:cxn>
              </a:cxnLst>
              <a:rect l="0" t="0" r="r" b="b"/>
              <a:pathLst>
                <a:path w="138">
                  <a:moveTo>
                    <a:pt x="0" y="0"/>
                  </a:moveTo>
                  <a:lnTo>
                    <a:pt x="138" y="0"/>
                  </a:lnTo>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8" name="Freeform 773">
              <a:extLst>
                <a:ext uri="{FF2B5EF4-FFF2-40B4-BE49-F238E27FC236}">
                  <a16:creationId xmlns:a16="http://schemas.microsoft.com/office/drawing/2014/main" id="{88008507-A968-4CA3-B96E-9D9CA96C7F91}"/>
                </a:ext>
              </a:extLst>
            </p:cNvPr>
            <p:cNvSpPr>
              <a:spLocks/>
            </p:cNvSpPr>
            <p:nvPr/>
          </p:nvSpPr>
          <p:spPr bwMode="auto">
            <a:xfrm>
              <a:off x="3785" y="6660"/>
              <a:ext cx="5" cy="0"/>
            </a:xfrm>
            <a:custGeom>
              <a:avLst/>
              <a:gdLst>
                <a:gd name="T0" fmla="*/ 0 w 5"/>
                <a:gd name="T1" fmla="*/ 4 w 5"/>
                <a:gd name="T2" fmla="*/ 0 60000 65536"/>
                <a:gd name="T3" fmla="*/ 0 60000 65536"/>
              </a:gdLst>
              <a:ahLst/>
              <a:cxnLst>
                <a:cxn ang="T2">
                  <a:pos x="T0" y="0"/>
                </a:cxn>
                <a:cxn ang="T3">
                  <a:pos x="T1" y="0"/>
                </a:cxn>
              </a:cxnLst>
              <a:rect l="0" t="0" r="r" b="b"/>
              <a:pathLst>
                <a:path w="5">
                  <a:moveTo>
                    <a:pt x="0" y="0"/>
                  </a:moveTo>
                  <a:lnTo>
                    <a:pt x="4" y="0"/>
                  </a:lnTo>
                </a:path>
              </a:pathLst>
            </a:custGeom>
            <a:noFill/>
            <a:ln w="698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49" name="Freeform 774">
              <a:extLst>
                <a:ext uri="{FF2B5EF4-FFF2-40B4-BE49-F238E27FC236}">
                  <a16:creationId xmlns:a16="http://schemas.microsoft.com/office/drawing/2014/main" id="{5A4F8693-95B6-4375-B73B-21DDD42F5C23}"/>
                </a:ext>
              </a:extLst>
            </p:cNvPr>
            <p:cNvSpPr>
              <a:spLocks/>
            </p:cNvSpPr>
            <p:nvPr/>
          </p:nvSpPr>
          <p:spPr bwMode="auto">
            <a:xfrm>
              <a:off x="3931" y="6619"/>
              <a:ext cx="128" cy="83"/>
            </a:xfrm>
            <a:custGeom>
              <a:avLst/>
              <a:gdLst>
                <a:gd name="T0" fmla="*/ 128 w 128"/>
                <a:gd name="T1" fmla="*/ 6660 h 83"/>
                <a:gd name="T2" fmla="*/ 0 w 128"/>
                <a:gd name="T3" fmla="*/ 6701 h 83"/>
                <a:gd name="T4" fmla="*/ 0 w 128"/>
                <a:gd name="T5" fmla="*/ 6619 h 83"/>
                <a:gd name="T6" fmla="*/ 128 w 128"/>
                <a:gd name="T7" fmla="*/ 6660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3">
                  <a:moveTo>
                    <a:pt x="128" y="41"/>
                  </a:moveTo>
                  <a:lnTo>
                    <a:pt x="0" y="82"/>
                  </a:lnTo>
                  <a:lnTo>
                    <a:pt x="0" y="0"/>
                  </a:lnTo>
                  <a:lnTo>
                    <a:pt x="128"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775">
              <a:extLst>
                <a:ext uri="{FF2B5EF4-FFF2-40B4-BE49-F238E27FC236}">
                  <a16:creationId xmlns:a16="http://schemas.microsoft.com/office/drawing/2014/main" id="{8EDB5703-5C57-4BCE-874C-2BEEF4E80D11}"/>
                </a:ext>
              </a:extLst>
            </p:cNvPr>
            <p:cNvSpPr>
              <a:spLocks/>
            </p:cNvSpPr>
            <p:nvPr/>
          </p:nvSpPr>
          <p:spPr bwMode="auto">
            <a:xfrm>
              <a:off x="3931" y="6619"/>
              <a:ext cx="128" cy="83"/>
            </a:xfrm>
            <a:custGeom>
              <a:avLst/>
              <a:gdLst>
                <a:gd name="T0" fmla="*/ 128 w 128"/>
                <a:gd name="T1" fmla="*/ 6660 h 83"/>
                <a:gd name="T2" fmla="*/ 0 w 128"/>
                <a:gd name="T3" fmla="*/ 6701 h 83"/>
                <a:gd name="T4" fmla="*/ 0 w 128"/>
                <a:gd name="T5" fmla="*/ 6619 h 83"/>
                <a:gd name="T6" fmla="*/ 128 w 128"/>
                <a:gd name="T7" fmla="*/ 6660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3">
                  <a:moveTo>
                    <a:pt x="128" y="41"/>
                  </a:moveTo>
                  <a:lnTo>
                    <a:pt x="0" y="82"/>
                  </a:lnTo>
                  <a:lnTo>
                    <a:pt x="0" y="0"/>
                  </a:lnTo>
                  <a:lnTo>
                    <a:pt x="128" y="41"/>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51" name="Freeform 776">
              <a:extLst>
                <a:ext uri="{FF2B5EF4-FFF2-40B4-BE49-F238E27FC236}">
                  <a16:creationId xmlns:a16="http://schemas.microsoft.com/office/drawing/2014/main" id="{B408A776-1FCF-4F66-B566-2EA2AF173768}"/>
                </a:ext>
              </a:extLst>
            </p:cNvPr>
            <p:cNvSpPr>
              <a:spLocks/>
            </p:cNvSpPr>
            <p:nvPr/>
          </p:nvSpPr>
          <p:spPr bwMode="auto">
            <a:xfrm>
              <a:off x="6725" y="6660"/>
              <a:ext cx="148" cy="0"/>
            </a:xfrm>
            <a:custGeom>
              <a:avLst/>
              <a:gdLst>
                <a:gd name="T0" fmla="*/ 0 w 148"/>
                <a:gd name="T1" fmla="*/ 147 w 148"/>
                <a:gd name="T2" fmla="*/ 0 60000 65536"/>
                <a:gd name="T3" fmla="*/ 0 60000 65536"/>
              </a:gdLst>
              <a:ahLst/>
              <a:cxnLst>
                <a:cxn ang="T2">
                  <a:pos x="T0" y="0"/>
                </a:cxn>
                <a:cxn ang="T3">
                  <a:pos x="T1" y="0"/>
                </a:cxn>
              </a:cxnLst>
              <a:rect l="0" t="0" r="r" b="b"/>
              <a:pathLst>
                <a:path w="148">
                  <a:moveTo>
                    <a:pt x="0" y="0"/>
                  </a:moveTo>
                  <a:lnTo>
                    <a:pt x="147"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52" name="Freeform 777">
              <a:extLst>
                <a:ext uri="{FF2B5EF4-FFF2-40B4-BE49-F238E27FC236}">
                  <a16:creationId xmlns:a16="http://schemas.microsoft.com/office/drawing/2014/main" id="{72BBDEF9-4859-41BA-874D-331EFB2FE7F4}"/>
                </a:ext>
              </a:extLst>
            </p:cNvPr>
            <p:cNvSpPr>
              <a:spLocks/>
            </p:cNvSpPr>
            <p:nvPr/>
          </p:nvSpPr>
          <p:spPr bwMode="auto">
            <a:xfrm>
              <a:off x="6710" y="6647"/>
              <a:ext cx="15" cy="27"/>
            </a:xfrm>
            <a:custGeom>
              <a:avLst/>
              <a:gdLst>
                <a:gd name="T0" fmla="*/ 16 w 15"/>
                <a:gd name="T1" fmla="*/ 6674 h 27"/>
                <a:gd name="T2" fmla="*/ 0 w 15"/>
                <a:gd name="T3" fmla="*/ 6674 h 27"/>
                <a:gd name="T4" fmla="*/ 2 w 15"/>
                <a:gd name="T5" fmla="*/ 6652 h 27"/>
                <a:gd name="T6" fmla="*/ 0 w 15"/>
                <a:gd name="T7" fmla="*/ 6647 h 27"/>
                <a:gd name="T8" fmla="*/ 16 w 15"/>
                <a:gd name="T9" fmla="*/ 6647 h 27"/>
                <a:gd name="T10" fmla="*/ 16 w 15"/>
                <a:gd name="T11" fmla="*/ 667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7">
                  <a:moveTo>
                    <a:pt x="16" y="27"/>
                  </a:moveTo>
                  <a:lnTo>
                    <a:pt x="0" y="27"/>
                  </a:lnTo>
                  <a:lnTo>
                    <a:pt x="2" y="5"/>
                  </a:lnTo>
                  <a:lnTo>
                    <a:pt x="0" y="0"/>
                  </a:lnTo>
                  <a:lnTo>
                    <a:pt x="16" y="0"/>
                  </a:lnTo>
                  <a:lnTo>
                    <a:pt x="16"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3" name="Freeform 778">
              <a:extLst>
                <a:ext uri="{FF2B5EF4-FFF2-40B4-BE49-F238E27FC236}">
                  <a16:creationId xmlns:a16="http://schemas.microsoft.com/office/drawing/2014/main" id="{C7244D92-31D7-40B9-A435-9FA8D5FB0A73}"/>
                </a:ext>
              </a:extLst>
            </p:cNvPr>
            <p:cNvSpPr>
              <a:spLocks/>
            </p:cNvSpPr>
            <p:nvPr/>
          </p:nvSpPr>
          <p:spPr bwMode="auto">
            <a:xfrm>
              <a:off x="7079" y="6605"/>
              <a:ext cx="117" cy="76"/>
            </a:xfrm>
            <a:custGeom>
              <a:avLst/>
              <a:gdLst>
                <a:gd name="T0" fmla="*/ 117 w 117"/>
                <a:gd name="T1" fmla="*/ 6643 h 76"/>
                <a:gd name="T2" fmla="*/ 0 w 117"/>
                <a:gd name="T3" fmla="*/ 6681 h 76"/>
                <a:gd name="T4" fmla="*/ 0 w 117"/>
                <a:gd name="T5" fmla="*/ 6605 h 76"/>
                <a:gd name="T6" fmla="*/ 117 w 117"/>
                <a:gd name="T7" fmla="*/ 6643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 h="76">
                  <a:moveTo>
                    <a:pt x="117" y="38"/>
                  </a:moveTo>
                  <a:lnTo>
                    <a:pt x="0" y="76"/>
                  </a:lnTo>
                  <a:lnTo>
                    <a:pt x="0" y="0"/>
                  </a:lnTo>
                  <a:lnTo>
                    <a:pt x="117" y="3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4" name="Freeform 779">
              <a:extLst>
                <a:ext uri="{FF2B5EF4-FFF2-40B4-BE49-F238E27FC236}">
                  <a16:creationId xmlns:a16="http://schemas.microsoft.com/office/drawing/2014/main" id="{C2FD62DA-EFE9-4001-862C-552179A514EB}"/>
                </a:ext>
              </a:extLst>
            </p:cNvPr>
            <p:cNvSpPr>
              <a:spLocks/>
            </p:cNvSpPr>
            <p:nvPr/>
          </p:nvSpPr>
          <p:spPr bwMode="auto">
            <a:xfrm>
              <a:off x="7079" y="6591"/>
              <a:ext cx="160" cy="104"/>
            </a:xfrm>
            <a:custGeom>
              <a:avLst/>
              <a:gdLst>
                <a:gd name="T0" fmla="*/ 72 w 160"/>
                <a:gd name="T1" fmla="*/ 6643 h 104"/>
                <a:gd name="T2" fmla="*/ 160 w 160"/>
                <a:gd name="T3" fmla="*/ 6643 h 104"/>
                <a:gd name="T4" fmla="*/ 0 w 160"/>
                <a:gd name="T5" fmla="*/ 6695 h 104"/>
                <a:gd name="T6" fmla="*/ 0 w 160"/>
                <a:gd name="T7" fmla="*/ 6591 h 104"/>
                <a:gd name="T8" fmla="*/ 160 w 160"/>
                <a:gd name="T9" fmla="*/ 6643 h 104"/>
                <a:gd name="T10" fmla="*/ 1 w 160"/>
                <a:gd name="T11" fmla="*/ 6620 h 104"/>
                <a:gd name="T12" fmla="*/ 1 w 160"/>
                <a:gd name="T13" fmla="*/ 6666 h 104"/>
                <a:gd name="T14" fmla="*/ 72 w 160"/>
                <a:gd name="T15" fmla="*/ 6643 h 1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0" h="104">
                  <a:moveTo>
                    <a:pt x="72" y="52"/>
                  </a:moveTo>
                  <a:lnTo>
                    <a:pt x="160" y="52"/>
                  </a:lnTo>
                  <a:lnTo>
                    <a:pt x="0" y="104"/>
                  </a:lnTo>
                  <a:lnTo>
                    <a:pt x="0" y="0"/>
                  </a:lnTo>
                  <a:lnTo>
                    <a:pt x="160" y="52"/>
                  </a:lnTo>
                  <a:lnTo>
                    <a:pt x="1" y="29"/>
                  </a:lnTo>
                  <a:lnTo>
                    <a:pt x="1" y="75"/>
                  </a:lnTo>
                  <a:lnTo>
                    <a:pt x="72" y="5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5" name="Freeform 780">
              <a:extLst>
                <a:ext uri="{FF2B5EF4-FFF2-40B4-BE49-F238E27FC236}">
                  <a16:creationId xmlns:a16="http://schemas.microsoft.com/office/drawing/2014/main" id="{D64CA29A-AE7C-4DFC-85F7-8235B3B5122A}"/>
                </a:ext>
              </a:extLst>
            </p:cNvPr>
            <p:cNvSpPr>
              <a:spLocks/>
            </p:cNvSpPr>
            <p:nvPr/>
          </p:nvSpPr>
          <p:spPr bwMode="auto">
            <a:xfrm>
              <a:off x="7079" y="6591"/>
              <a:ext cx="160" cy="104"/>
            </a:xfrm>
            <a:custGeom>
              <a:avLst/>
              <a:gdLst>
                <a:gd name="T0" fmla="*/ 1 w 160"/>
                <a:gd name="T1" fmla="*/ 6620 h 104"/>
                <a:gd name="T2" fmla="*/ 160 w 160"/>
                <a:gd name="T3" fmla="*/ 6643 h 104"/>
                <a:gd name="T4" fmla="*/ 72 w 160"/>
                <a:gd name="T5" fmla="*/ 6643 h 104"/>
                <a:gd name="T6" fmla="*/ 1 w 160"/>
                <a:gd name="T7" fmla="*/ 6620 h 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104">
                  <a:moveTo>
                    <a:pt x="1" y="29"/>
                  </a:moveTo>
                  <a:lnTo>
                    <a:pt x="160" y="52"/>
                  </a:lnTo>
                  <a:lnTo>
                    <a:pt x="72" y="52"/>
                  </a:lnTo>
                  <a:lnTo>
                    <a:pt x="1" y="2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6" name="Freeform 781">
              <a:extLst>
                <a:ext uri="{FF2B5EF4-FFF2-40B4-BE49-F238E27FC236}">
                  <a16:creationId xmlns:a16="http://schemas.microsoft.com/office/drawing/2014/main" id="{A03E8E65-3EA9-4ACE-ACD7-7FEB407EDBDA}"/>
                </a:ext>
              </a:extLst>
            </p:cNvPr>
            <p:cNvSpPr>
              <a:spLocks/>
            </p:cNvSpPr>
            <p:nvPr/>
          </p:nvSpPr>
          <p:spPr bwMode="auto">
            <a:xfrm>
              <a:off x="6885" y="6572"/>
              <a:ext cx="90" cy="112"/>
            </a:xfrm>
            <a:custGeom>
              <a:avLst/>
              <a:gdLst>
                <a:gd name="T0" fmla="*/ 90 w 90"/>
                <a:gd name="T1" fmla="*/ 6683 h 112"/>
                <a:gd name="T2" fmla="*/ 72 w 90"/>
                <a:gd name="T3" fmla="*/ 6683 h 112"/>
                <a:gd name="T4" fmla="*/ 13 w 90"/>
                <a:gd name="T5" fmla="*/ 6588 h 112"/>
                <a:gd name="T6" fmla="*/ 13 w 90"/>
                <a:gd name="T7" fmla="*/ 6683 h 112"/>
                <a:gd name="T8" fmla="*/ 0 w 90"/>
                <a:gd name="T9" fmla="*/ 6683 h 112"/>
                <a:gd name="T10" fmla="*/ 0 w 90"/>
                <a:gd name="T11" fmla="*/ 6572 h 112"/>
                <a:gd name="T12" fmla="*/ 18 w 90"/>
                <a:gd name="T13" fmla="*/ 6572 h 112"/>
                <a:gd name="T14" fmla="*/ 77 w 90"/>
                <a:gd name="T15" fmla="*/ 6668 h 112"/>
                <a:gd name="T16" fmla="*/ 77 w 90"/>
                <a:gd name="T17" fmla="*/ 6572 h 112"/>
                <a:gd name="T18" fmla="*/ 90 w 90"/>
                <a:gd name="T19" fmla="*/ 6572 h 112"/>
                <a:gd name="T20" fmla="*/ 90 w 90"/>
                <a:gd name="T21" fmla="*/ 668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0" y="111"/>
                  </a:moveTo>
                  <a:lnTo>
                    <a:pt x="72" y="111"/>
                  </a:lnTo>
                  <a:lnTo>
                    <a:pt x="13" y="16"/>
                  </a:lnTo>
                  <a:lnTo>
                    <a:pt x="13" y="111"/>
                  </a:lnTo>
                  <a:lnTo>
                    <a:pt x="0" y="111"/>
                  </a:lnTo>
                  <a:lnTo>
                    <a:pt x="0" y="0"/>
                  </a:lnTo>
                  <a:lnTo>
                    <a:pt x="18" y="0"/>
                  </a:lnTo>
                  <a:lnTo>
                    <a:pt x="77" y="96"/>
                  </a:lnTo>
                  <a:lnTo>
                    <a:pt x="77" y="0"/>
                  </a:lnTo>
                  <a:lnTo>
                    <a:pt x="90" y="0"/>
                  </a:lnTo>
                  <a:lnTo>
                    <a:pt x="90"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782">
              <a:extLst>
                <a:ext uri="{FF2B5EF4-FFF2-40B4-BE49-F238E27FC236}">
                  <a16:creationId xmlns:a16="http://schemas.microsoft.com/office/drawing/2014/main" id="{96EFD578-E35F-4DF3-8C88-4C08F9033E7E}"/>
                </a:ext>
              </a:extLst>
            </p:cNvPr>
            <p:cNvSpPr>
              <a:spLocks/>
            </p:cNvSpPr>
            <p:nvPr/>
          </p:nvSpPr>
          <p:spPr bwMode="auto">
            <a:xfrm>
              <a:off x="6995" y="6596"/>
              <a:ext cx="61" cy="89"/>
            </a:xfrm>
            <a:custGeom>
              <a:avLst/>
              <a:gdLst>
                <a:gd name="T0" fmla="*/ 57 w 61"/>
                <a:gd name="T1" fmla="*/ 6617 h 89"/>
                <a:gd name="T2" fmla="*/ 40 w 61"/>
                <a:gd name="T3" fmla="*/ 6607 h 89"/>
                <a:gd name="T4" fmla="*/ 39 w 61"/>
                <a:gd name="T5" fmla="*/ 6607 h 89"/>
                <a:gd name="T6" fmla="*/ 20 w 61"/>
                <a:gd name="T7" fmla="*/ 6616 h 89"/>
                <a:gd name="T8" fmla="*/ 15 w 61"/>
                <a:gd name="T9" fmla="*/ 6639 h 89"/>
                <a:gd name="T10" fmla="*/ 15 w 61"/>
                <a:gd name="T11" fmla="*/ 6641 h 89"/>
                <a:gd name="T12" fmla="*/ 19 w 61"/>
                <a:gd name="T13" fmla="*/ 6664 h 89"/>
                <a:gd name="T14" fmla="*/ 37 w 61"/>
                <a:gd name="T15" fmla="*/ 6674 h 89"/>
                <a:gd name="T16" fmla="*/ 38 w 61"/>
                <a:gd name="T17" fmla="*/ 6685 h 89"/>
                <a:gd name="T18" fmla="*/ 16 w 61"/>
                <a:gd name="T19" fmla="*/ 6679 h 89"/>
                <a:gd name="T20" fmla="*/ 4 w 61"/>
                <a:gd name="T21" fmla="*/ 6663 h 89"/>
                <a:gd name="T22" fmla="*/ 0 w 61"/>
                <a:gd name="T23" fmla="*/ 6641 h 89"/>
                <a:gd name="T24" fmla="*/ 4 w 61"/>
                <a:gd name="T25" fmla="*/ 6615 h 89"/>
                <a:gd name="T26" fmla="*/ 18 w 61"/>
                <a:gd name="T27" fmla="*/ 6601 h 89"/>
                <a:gd name="T28" fmla="*/ 38 w 61"/>
                <a:gd name="T29" fmla="*/ 6596 h 89"/>
                <a:gd name="T30" fmla="*/ 61 w 61"/>
                <a:gd name="T31" fmla="*/ 6601 h 89"/>
                <a:gd name="T32" fmla="*/ 57 w 61"/>
                <a:gd name="T33" fmla="*/ 661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1"/>
                  </a:moveTo>
                  <a:lnTo>
                    <a:pt x="40" y="11"/>
                  </a:lnTo>
                  <a:lnTo>
                    <a:pt x="39" y="11"/>
                  </a:lnTo>
                  <a:lnTo>
                    <a:pt x="20" y="20"/>
                  </a:lnTo>
                  <a:lnTo>
                    <a:pt x="15" y="43"/>
                  </a:lnTo>
                  <a:lnTo>
                    <a:pt x="15" y="45"/>
                  </a:lnTo>
                  <a:lnTo>
                    <a:pt x="19" y="68"/>
                  </a:lnTo>
                  <a:lnTo>
                    <a:pt x="37" y="78"/>
                  </a:lnTo>
                  <a:lnTo>
                    <a:pt x="38" y="89"/>
                  </a:lnTo>
                  <a:lnTo>
                    <a:pt x="16" y="83"/>
                  </a:lnTo>
                  <a:lnTo>
                    <a:pt x="4" y="67"/>
                  </a:lnTo>
                  <a:lnTo>
                    <a:pt x="0" y="45"/>
                  </a:lnTo>
                  <a:lnTo>
                    <a:pt x="4" y="19"/>
                  </a:lnTo>
                  <a:lnTo>
                    <a:pt x="18" y="5"/>
                  </a:lnTo>
                  <a:lnTo>
                    <a:pt x="38" y="0"/>
                  </a:lnTo>
                  <a:lnTo>
                    <a:pt x="61" y="5"/>
                  </a:lnTo>
                  <a:lnTo>
                    <a:pt x="57"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8" name="Freeform 783">
              <a:extLst>
                <a:ext uri="{FF2B5EF4-FFF2-40B4-BE49-F238E27FC236}">
                  <a16:creationId xmlns:a16="http://schemas.microsoft.com/office/drawing/2014/main" id="{707148CF-364D-4186-84B0-0E762312E1A3}"/>
                </a:ext>
              </a:extLst>
            </p:cNvPr>
            <p:cNvSpPr>
              <a:spLocks/>
            </p:cNvSpPr>
            <p:nvPr/>
          </p:nvSpPr>
          <p:spPr bwMode="auto">
            <a:xfrm>
              <a:off x="7032" y="6601"/>
              <a:ext cx="40" cy="84"/>
            </a:xfrm>
            <a:custGeom>
              <a:avLst/>
              <a:gdLst>
                <a:gd name="T0" fmla="*/ 0 w 40"/>
                <a:gd name="T1" fmla="*/ 6674 h 84"/>
                <a:gd name="T2" fmla="*/ 1 w 40"/>
                <a:gd name="T3" fmla="*/ 6674 h 84"/>
                <a:gd name="T4" fmla="*/ 19 w 40"/>
                <a:gd name="T5" fmla="*/ 6666 h 84"/>
                <a:gd name="T6" fmla="*/ 24 w 40"/>
                <a:gd name="T7" fmla="*/ 6644 h 84"/>
                <a:gd name="T8" fmla="*/ 24 w 40"/>
                <a:gd name="T9" fmla="*/ 6641 h 84"/>
                <a:gd name="T10" fmla="*/ 20 w 40"/>
                <a:gd name="T11" fmla="*/ 6617 h 84"/>
                <a:gd name="T12" fmla="*/ 24 w 40"/>
                <a:gd name="T13" fmla="*/ 6601 h 84"/>
                <a:gd name="T14" fmla="*/ 36 w 40"/>
                <a:gd name="T15" fmla="*/ 6617 h 84"/>
                <a:gd name="T16" fmla="*/ 39 w 40"/>
                <a:gd name="T17" fmla="*/ 6641 h 84"/>
                <a:gd name="T18" fmla="*/ 35 w 40"/>
                <a:gd name="T19" fmla="*/ 6665 h 84"/>
                <a:gd name="T20" fmla="*/ 22 w 40"/>
                <a:gd name="T21" fmla="*/ 6680 h 84"/>
                <a:gd name="T22" fmla="*/ 1 w 40"/>
                <a:gd name="T23" fmla="*/ 6685 h 84"/>
                <a:gd name="T24" fmla="*/ 0 w 40"/>
                <a:gd name="T25" fmla="*/ 667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19" y="65"/>
                  </a:lnTo>
                  <a:lnTo>
                    <a:pt x="24" y="43"/>
                  </a:lnTo>
                  <a:lnTo>
                    <a:pt x="24" y="40"/>
                  </a:lnTo>
                  <a:lnTo>
                    <a:pt x="20" y="16"/>
                  </a:lnTo>
                  <a:lnTo>
                    <a:pt x="24" y="0"/>
                  </a:lnTo>
                  <a:lnTo>
                    <a:pt x="36" y="16"/>
                  </a:lnTo>
                  <a:lnTo>
                    <a:pt x="39" y="40"/>
                  </a:lnTo>
                  <a:lnTo>
                    <a:pt x="35" y="64"/>
                  </a:lnTo>
                  <a:lnTo>
                    <a:pt x="22"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9" name="Picture 258">
              <a:extLst>
                <a:ext uri="{FF2B5EF4-FFF2-40B4-BE49-F238E27FC236}">
                  <a16:creationId xmlns:a16="http://schemas.microsoft.com/office/drawing/2014/main" id="{2D0E7D99-0328-493A-8F66-BFEF05A7BD5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612" y="5965"/>
              <a:ext cx="1983" cy="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785">
              <a:extLst>
                <a:ext uri="{FF2B5EF4-FFF2-40B4-BE49-F238E27FC236}">
                  <a16:creationId xmlns:a16="http://schemas.microsoft.com/office/drawing/2014/main" id="{FBF9AF65-0F4C-430A-8743-BC501A15BEA0}"/>
                </a:ext>
              </a:extLst>
            </p:cNvPr>
            <p:cNvSpPr>
              <a:spLocks/>
            </p:cNvSpPr>
            <p:nvPr/>
          </p:nvSpPr>
          <p:spPr bwMode="auto">
            <a:xfrm>
              <a:off x="4078" y="6120"/>
              <a:ext cx="745" cy="1080"/>
            </a:xfrm>
            <a:custGeom>
              <a:avLst/>
              <a:gdLst>
                <a:gd name="T0" fmla="*/ 0 w 745"/>
                <a:gd name="T1" fmla="*/ 6192 h 1080"/>
                <a:gd name="T2" fmla="*/ 13 w 745"/>
                <a:gd name="T3" fmla="*/ 6150 h 1080"/>
                <a:gd name="T4" fmla="*/ 48 w 745"/>
                <a:gd name="T5" fmla="*/ 6124 h 1080"/>
                <a:gd name="T6" fmla="*/ 673 w 745"/>
                <a:gd name="T7" fmla="*/ 6120 h 1080"/>
                <a:gd name="T8" fmla="*/ 695 w 745"/>
                <a:gd name="T9" fmla="*/ 6124 h 1080"/>
                <a:gd name="T10" fmla="*/ 730 w 745"/>
                <a:gd name="T11" fmla="*/ 6149 h 1080"/>
                <a:gd name="T12" fmla="*/ 745 w 745"/>
                <a:gd name="T13" fmla="*/ 6190 h 1080"/>
                <a:gd name="T14" fmla="*/ 745 w 745"/>
                <a:gd name="T15" fmla="*/ 7128 h 1080"/>
                <a:gd name="T16" fmla="*/ 742 w 745"/>
                <a:gd name="T17" fmla="*/ 7150 h 1080"/>
                <a:gd name="T18" fmla="*/ 717 w 745"/>
                <a:gd name="T19" fmla="*/ 7185 h 1080"/>
                <a:gd name="T20" fmla="*/ 675 w 745"/>
                <a:gd name="T21" fmla="*/ 7200 h 1080"/>
                <a:gd name="T22" fmla="*/ 72 w 745"/>
                <a:gd name="T23" fmla="*/ 7200 h 1080"/>
                <a:gd name="T24" fmla="*/ 50 w 745"/>
                <a:gd name="T25" fmla="*/ 7196 h 1080"/>
                <a:gd name="T26" fmla="*/ 15 w 745"/>
                <a:gd name="T27" fmla="*/ 7171 h 1080"/>
                <a:gd name="T28" fmla="*/ 0 w 745"/>
                <a:gd name="T29" fmla="*/ 7130 h 1080"/>
                <a:gd name="T30" fmla="*/ 0 w 745"/>
                <a:gd name="T31" fmla="*/ 6192 h 10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45" h="1080">
                  <a:moveTo>
                    <a:pt x="0" y="72"/>
                  </a:moveTo>
                  <a:lnTo>
                    <a:pt x="13" y="30"/>
                  </a:lnTo>
                  <a:lnTo>
                    <a:pt x="48" y="4"/>
                  </a:lnTo>
                  <a:lnTo>
                    <a:pt x="673" y="0"/>
                  </a:lnTo>
                  <a:lnTo>
                    <a:pt x="695" y="4"/>
                  </a:lnTo>
                  <a:lnTo>
                    <a:pt x="730" y="29"/>
                  </a:lnTo>
                  <a:lnTo>
                    <a:pt x="745" y="70"/>
                  </a:lnTo>
                  <a:lnTo>
                    <a:pt x="745" y="1008"/>
                  </a:lnTo>
                  <a:lnTo>
                    <a:pt x="742" y="1030"/>
                  </a:lnTo>
                  <a:lnTo>
                    <a:pt x="717" y="1065"/>
                  </a:lnTo>
                  <a:lnTo>
                    <a:pt x="675" y="1080"/>
                  </a:lnTo>
                  <a:lnTo>
                    <a:pt x="72" y="1080"/>
                  </a:lnTo>
                  <a:lnTo>
                    <a:pt x="50" y="1076"/>
                  </a:lnTo>
                  <a:lnTo>
                    <a:pt x="15" y="1051"/>
                  </a:lnTo>
                  <a:lnTo>
                    <a:pt x="0" y="1010"/>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1" name="Freeform 786">
              <a:extLst>
                <a:ext uri="{FF2B5EF4-FFF2-40B4-BE49-F238E27FC236}">
                  <a16:creationId xmlns:a16="http://schemas.microsoft.com/office/drawing/2014/main" id="{54EF6E7A-D878-480F-9BAB-4B836121187B}"/>
                </a:ext>
              </a:extLst>
            </p:cNvPr>
            <p:cNvSpPr>
              <a:spLocks/>
            </p:cNvSpPr>
            <p:nvPr/>
          </p:nvSpPr>
          <p:spPr bwMode="auto">
            <a:xfrm>
              <a:off x="4078" y="6120"/>
              <a:ext cx="745" cy="1080"/>
            </a:xfrm>
            <a:custGeom>
              <a:avLst/>
              <a:gdLst>
                <a:gd name="T0" fmla="*/ 0 w 745"/>
                <a:gd name="T1" fmla="*/ 6192 h 1080"/>
                <a:gd name="T2" fmla="*/ 13 w 745"/>
                <a:gd name="T3" fmla="*/ 6150 h 1080"/>
                <a:gd name="T4" fmla="*/ 48 w 745"/>
                <a:gd name="T5" fmla="*/ 6124 h 1080"/>
                <a:gd name="T6" fmla="*/ 72 w 745"/>
                <a:gd name="T7" fmla="*/ 6120 h 1080"/>
                <a:gd name="T8" fmla="*/ 673 w 745"/>
                <a:gd name="T9" fmla="*/ 6120 h 1080"/>
                <a:gd name="T10" fmla="*/ 715 w 745"/>
                <a:gd name="T11" fmla="*/ 6133 h 1080"/>
                <a:gd name="T12" fmla="*/ 741 w 745"/>
                <a:gd name="T13" fmla="*/ 6168 h 1080"/>
                <a:gd name="T14" fmla="*/ 745 w 745"/>
                <a:gd name="T15" fmla="*/ 6192 h 1080"/>
                <a:gd name="T16" fmla="*/ 745 w 745"/>
                <a:gd name="T17" fmla="*/ 7128 h 1080"/>
                <a:gd name="T18" fmla="*/ 732 w 745"/>
                <a:gd name="T19" fmla="*/ 7170 h 1080"/>
                <a:gd name="T20" fmla="*/ 697 w 745"/>
                <a:gd name="T21" fmla="*/ 7196 h 1080"/>
                <a:gd name="T22" fmla="*/ 673 w 745"/>
                <a:gd name="T23" fmla="*/ 7200 h 1080"/>
                <a:gd name="T24" fmla="*/ 72 w 745"/>
                <a:gd name="T25" fmla="*/ 7200 h 1080"/>
                <a:gd name="T26" fmla="*/ 30 w 745"/>
                <a:gd name="T27" fmla="*/ 7187 h 1080"/>
                <a:gd name="T28" fmla="*/ 4 w 745"/>
                <a:gd name="T29" fmla="*/ 7152 h 1080"/>
                <a:gd name="T30" fmla="*/ 0 w 745"/>
                <a:gd name="T31" fmla="*/ 7128 h 1080"/>
                <a:gd name="T32" fmla="*/ 0 w 745"/>
                <a:gd name="T33" fmla="*/ 6192 h 10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5" h="1080">
                  <a:moveTo>
                    <a:pt x="0" y="72"/>
                  </a:moveTo>
                  <a:lnTo>
                    <a:pt x="13" y="30"/>
                  </a:lnTo>
                  <a:lnTo>
                    <a:pt x="48" y="4"/>
                  </a:lnTo>
                  <a:lnTo>
                    <a:pt x="72" y="0"/>
                  </a:lnTo>
                  <a:lnTo>
                    <a:pt x="673" y="0"/>
                  </a:lnTo>
                  <a:lnTo>
                    <a:pt x="715" y="13"/>
                  </a:lnTo>
                  <a:lnTo>
                    <a:pt x="741" y="48"/>
                  </a:lnTo>
                  <a:lnTo>
                    <a:pt x="745" y="72"/>
                  </a:lnTo>
                  <a:lnTo>
                    <a:pt x="745" y="1008"/>
                  </a:lnTo>
                  <a:lnTo>
                    <a:pt x="732" y="1050"/>
                  </a:lnTo>
                  <a:lnTo>
                    <a:pt x="697" y="1076"/>
                  </a:lnTo>
                  <a:lnTo>
                    <a:pt x="673" y="1080"/>
                  </a:lnTo>
                  <a:lnTo>
                    <a:pt x="72" y="1080"/>
                  </a:lnTo>
                  <a:lnTo>
                    <a:pt x="30" y="1067"/>
                  </a:lnTo>
                  <a:lnTo>
                    <a:pt x="4" y="1032"/>
                  </a:lnTo>
                  <a:lnTo>
                    <a:pt x="0" y="1008"/>
                  </a:lnTo>
                  <a:lnTo>
                    <a:pt x="0" y="72"/>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62" name="Freeform 787">
              <a:extLst>
                <a:ext uri="{FF2B5EF4-FFF2-40B4-BE49-F238E27FC236}">
                  <a16:creationId xmlns:a16="http://schemas.microsoft.com/office/drawing/2014/main" id="{042B572E-48A7-4455-90A3-ACA457530D6E}"/>
                </a:ext>
              </a:extLst>
            </p:cNvPr>
            <p:cNvSpPr>
              <a:spLocks/>
            </p:cNvSpPr>
            <p:nvPr/>
          </p:nvSpPr>
          <p:spPr bwMode="auto">
            <a:xfrm>
              <a:off x="4230" y="6484"/>
              <a:ext cx="92" cy="112"/>
            </a:xfrm>
            <a:custGeom>
              <a:avLst/>
              <a:gdLst>
                <a:gd name="T0" fmla="*/ 54 w 92"/>
                <a:gd name="T1" fmla="*/ 6496 h 112"/>
                <a:gd name="T2" fmla="*/ 54 w 92"/>
                <a:gd name="T3" fmla="*/ 6595 h 112"/>
                <a:gd name="T4" fmla="*/ 39 w 92"/>
                <a:gd name="T5" fmla="*/ 6595 h 112"/>
                <a:gd name="T6" fmla="*/ 39 w 92"/>
                <a:gd name="T7" fmla="*/ 6496 h 112"/>
                <a:gd name="T8" fmla="*/ 0 w 92"/>
                <a:gd name="T9" fmla="*/ 6496 h 112"/>
                <a:gd name="T10" fmla="*/ 0 w 92"/>
                <a:gd name="T11" fmla="*/ 6484 h 112"/>
                <a:gd name="T12" fmla="*/ 92 w 92"/>
                <a:gd name="T13" fmla="*/ 6484 h 112"/>
                <a:gd name="T14" fmla="*/ 92 w 92"/>
                <a:gd name="T15" fmla="*/ 6496 h 112"/>
                <a:gd name="T16" fmla="*/ 54 w 92"/>
                <a:gd name="T17" fmla="*/ 649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12">
                  <a:moveTo>
                    <a:pt x="54" y="12"/>
                  </a:moveTo>
                  <a:lnTo>
                    <a:pt x="54" y="111"/>
                  </a:lnTo>
                  <a:lnTo>
                    <a:pt x="39" y="111"/>
                  </a:lnTo>
                  <a:lnTo>
                    <a:pt x="39" y="12"/>
                  </a:lnTo>
                  <a:lnTo>
                    <a:pt x="0" y="12"/>
                  </a:lnTo>
                  <a:lnTo>
                    <a:pt x="0" y="0"/>
                  </a:lnTo>
                  <a:lnTo>
                    <a:pt x="92" y="0"/>
                  </a:lnTo>
                  <a:lnTo>
                    <a:pt x="92" y="12"/>
                  </a:lnTo>
                  <a:lnTo>
                    <a:pt x="54"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3" name="Freeform 788">
              <a:extLst>
                <a:ext uri="{FF2B5EF4-FFF2-40B4-BE49-F238E27FC236}">
                  <a16:creationId xmlns:a16="http://schemas.microsoft.com/office/drawing/2014/main" id="{27A4CBF2-D4D1-44AC-9B77-24B09CB30875}"/>
                </a:ext>
              </a:extLst>
            </p:cNvPr>
            <p:cNvSpPr>
              <a:spLocks/>
            </p:cNvSpPr>
            <p:nvPr/>
          </p:nvSpPr>
          <p:spPr bwMode="auto">
            <a:xfrm>
              <a:off x="4354" y="6531"/>
              <a:ext cx="29" cy="12"/>
            </a:xfrm>
            <a:custGeom>
              <a:avLst/>
              <a:gdLst>
                <a:gd name="T0" fmla="*/ 24 w 29"/>
                <a:gd name="T1" fmla="*/ 6531 h 12"/>
                <a:gd name="T2" fmla="*/ 28 w 29"/>
                <a:gd name="T3" fmla="*/ 6543 h 12"/>
                <a:gd name="T4" fmla="*/ 5 w 29"/>
                <a:gd name="T5" fmla="*/ 6543 h 12"/>
                <a:gd name="T6" fmla="*/ 0 w 29"/>
                <a:gd name="T7" fmla="*/ 6543 h 12"/>
                <a:gd name="T8" fmla="*/ 0 w 29"/>
                <a:gd name="T9" fmla="*/ 6531 h 12"/>
                <a:gd name="T10" fmla="*/ 24 w 29"/>
                <a:gd name="T11" fmla="*/ 653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2">
                  <a:moveTo>
                    <a:pt x="24" y="0"/>
                  </a:moveTo>
                  <a:lnTo>
                    <a:pt x="28" y="12"/>
                  </a:lnTo>
                  <a:lnTo>
                    <a:pt x="5" y="12"/>
                  </a:lnTo>
                  <a:lnTo>
                    <a:pt x="0" y="12"/>
                  </a:lnTo>
                  <a:lnTo>
                    <a:pt x="0" y="0"/>
                  </a:lnTo>
                  <a:lnTo>
                    <a:pt x="2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4" name="Freeform 789">
              <a:extLst>
                <a:ext uri="{FF2B5EF4-FFF2-40B4-BE49-F238E27FC236}">
                  <a16:creationId xmlns:a16="http://schemas.microsoft.com/office/drawing/2014/main" id="{69349C2E-E4E2-4586-BC2F-00F5443E9300}"/>
                </a:ext>
              </a:extLst>
            </p:cNvPr>
            <p:cNvSpPr>
              <a:spLocks/>
            </p:cNvSpPr>
            <p:nvPr/>
          </p:nvSpPr>
          <p:spPr bwMode="auto">
            <a:xfrm>
              <a:off x="4339" y="6484"/>
              <a:ext cx="80" cy="53"/>
            </a:xfrm>
            <a:custGeom>
              <a:avLst/>
              <a:gdLst>
                <a:gd name="T0" fmla="*/ 80 w 80"/>
                <a:gd name="T1" fmla="*/ 6511 h 53"/>
                <a:gd name="T2" fmla="*/ 80 w 80"/>
                <a:gd name="T3" fmla="*/ 6525 h 53"/>
                <a:gd name="T4" fmla="*/ 71 w 80"/>
                <a:gd name="T5" fmla="*/ 6533 h 53"/>
                <a:gd name="T6" fmla="*/ 58 w 80"/>
                <a:gd name="T7" fmla="*/ 6536 h 53"/>
                <a:gd name="T8" fmla="*/ 58 w 80"/>
                <a:gd name="T9" fmla="*/ 6526 h 53"/>
                <a:gd name="T10" fmla="*/ 64 w 80"/>
                <a:gd name="T11" fmla="*/ 6512 h 53"/>
                <a:gd name="T12" fmla="*/ 55 w 80"/>
                <a:gd name="T13" fmla="*/ 6498 h 53"/>
                <a:gd name="T14" fmla="*/ 34 w 80"/>
                <a:gd name="T15" fmla="*/ 6496 h 53"/>
                <a:gd name="T16" fmla="*/ 15 w 80"/>
                <a:gd name="T17" fmla="*/ 6496 h 53"/>
                <a:gd name="T18" fmla="*/ 0 w 80"/>
                <a:gd name="T19" fmla="*/ 6484 h 53"/>
                <a:gd name="T20" fmla="*/ 23 w 80"/>
                <a:gd name="T21" fmla="*/ 6484 h 53"/>
                <a:gd name="T22" fmla="*/ 46 w 80"/>
                <a:gd name="T23" fmla="*/ 6484 h 53"/>
                <a:gd name="T24" fmla="*/ 66 w 80"/>
                <a:gd name="T25" fmla="*/ 6488 h 53"/>
                <a:gd name="T26" fmla="*/ 78 w 80"/>
                <a:gd name="T27" fmla="*/ 6500 h 53"/>
                <a:gd name="T28" fmla="*/ 80 w 80"/>
                <a:gd name="T29" fmla="*/ 6511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53">
                  <a:moveTo>
                    <a:pt x="80" y="27"/>
                  </a:moveTo>
                  <a:lnTo>
                    <a:pt x="80" y="41"/>
                  </a:lnTo>
                  <a:lnTo>
                    <a:pt x="71" y="49"/>
                  </a:lnTo>
                  <a:lnTo>
                    <a:pt x="58" y="52"/>
                  </a:lnTo>
                  <a:lnTo>
                    <a:pt x="58" y="42"/>
                  </a:lnTo>
                  <a:lnTo>
                    <a:pt x="64" y="28"/>
                  </a:lnTo>
                  <a:lnTo>
                    <a:pt x="55" y="14"/>
                  </a:lnTo>
                  <a:lnTo>
                    <a:pt x="34" y="12"/>
                  </a:lnTo>
                  <a:lnTo>
                    <a:pt x="15" y="12"/>
                  </a:lnTo>
                  <a:lnTo>
                    <a:pt x="0" y="0"/>
                  </a:lnTo>
                  <a:lnTo>
                    <a:pt x="23" y="0"/>
                  </a:lnTo>
                  <a:lnTo>
                    <a:pt x="46" y="0"/>
                  </a:lnTo>
                  <a:lnTo>
                    <a:pt x="66" y="4"/>
                  </a:lnTo>
                  <a:lnTo>
                    <a:pt x="78" y="16"/>
                  </a:lnTo>
                  <a:lnTo>
                    <a:pt x="80"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5" name="Freeform 790">
              <a:extLst>
                <a:ext uri="{FF2B5EF4-FFF2-40B4-BE49-F238E27FC236}">
                  <a16:creationId xmlns:a16="http://schemas.microsoft.com/office/drawing/2014/main" id="{CE70C9E9-1144-408E-88D6-E4B22801EE49}"/>
                </a:ext>
              </a:extLst>
            </p:cNvPr>
            <p:cNvSpPr>
              <a:spLocks/>
            </p:cNvSpPr>
            <p:nvPr/>
          </p:nvSpPr>
          <p:spPr bwMode="auto">
            <a:xfrm>
              <a:off x="4339" y="6484"/>
              <a:ext cx="86" cy="112"/>
            </a:xfrm>
            <a:custGeom>
              <a:avLst/>
              <a:gdLst>
                <a:gd name="T0" fmla="*/ 15 w 86"/>
                <a:gd name="T1" fmla="*/ 6583 h 112"/>
                <a:gd name="T2" fmla="*/ 38 w 86"/>
                <a:gd name="T3" fmla="*/ 6583 h 112"/>
                <a:gd name="T4" fmla="*/ 59 w 86"/>
                <a:gd name="T5" fmla="*/ 6581 h 112"/>
                <a:gd name="T6" fmla="*/ 70 w 86"/>
                <a:gd name="T7" fmla="*/ 6569 h 112"/>
                <a:gd name="T8" fmla="*/ 71 w 86"/>
                <a:gd name="T9" fmla="*/ 6563 h 112"/>
                <a:gd name="T10" fmla="*/ 63 w 86"/>
                <a:gd name="T11" fmla="*/ 6547 h 112"/>
                <a:gd name="T12" fmla="*/ 43 w 86"/>
                <a:gd name="T13" fmla="*/ 6543 h 112"/>
                <a:gd name="T14" fmla="*/ 39 w 86"/>
                <a:gd name="T15" fmla="*/ 6531 h 112"/>
                <a:gd name="T16" fmla="*/ 58 w 86"/>
                <a:gd name="T17" fmla="*/ 6526 h 112"/>
                <a:gd name="T18" fmla="*/ 58 w 86"/>
                <a:gd name="T19" fmla="*/ 6536 h 112"/>
                <a:gd name="T20" fmla="*/ 74 w 86"/>
                <a:gd name="T21" fmla="*/ 6539 h 112"/>
                <a:gd name="T22" fmla="*/ 86 w 86"/>
                <a:gd name="T23" fmla="*/ 6547 h 112"/>
                <a:gd name="T24" fmla="*/ 86 w 86"/>
                <a:gd name="T25" fmla="*/ 6564 h 112"/>
                <a:gd name="T26" fmla="*/ 80 w 86"/>
                <a:gd name="T27" fmla="*/ 6582 h 112"/>
                <a:gd name="T28" fmla="*/ 66 w 86"/>
                <a:gd name="T29" fmla="*/ 6592 h 112"/>
                <a:gd name="T30" fmla="*/ 46 w 86"/>
                <a:gd name="T31" fmla="*/ 6595 h 112"/>
                <a:gd name="T32" fmla="*/ 22 w 86"/>
                <a:gd name="T33" fmla="*/ 6595 h 112"/>
                <a:gd name="T34" fmla="*/ 0 w 86"/>
                <a:gd name="T35" fmla="*/ 6595 h 112"/>
                <a:gd name="T36" fmla="*/ 0 w 86"/>
                <a:gd name="T37" fmla="*/ 6484 h 112"/>
                <a:gd name="T38" fmla="*/ 15 w 86"/>
                <a:gd name="T39" fmla="*/ 6496 h 112"/>
                <a:gd name="T40" fmla="*/ 15 w 86"/>
                <a:gd name="T41" fmla="*/ 6583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112">
                  <a:moveTo>
                    <a:pt x="15" y="99"/>
                  </a:moveTo>
                  <a:lnTo>
                    <a:pt x="38" y="99"/>
                  </a:lnTo>
                  <a:lnTo>
                    <a:pt x="59" y="97"/>
                  </a:lnTo>
                  <a:lnTo>
                    <a:pt x="70" y="85"/>
                  </a:lnTo>
                  <a:lnTo>
                    <a:pt x="71" y="79"/>
                  </a:lnTo>
                  <a:lnTo>
                    <a:pt x="63" y="63"/>
                  </a:lnTo>
                  <a:lnTo>
                    <a:pt x="43" y="59"/>
                  </a:lnTo>
                  <a:lnTo>
                    <a:pt x="39" y="47"/>
                  </a:lnTo>
                  <a:lnTo>
                    <a:pt x="58" y="42"/>
                  </a:lnTo>
                  <a:lnTo>
                    <a:pt x="58" y="52"/>
                  </a:lnTo>
                  <a:lnTo>
                    <a:pt x="74" y="55"/>
                  </a:lnTo>
                  <a:lnTo>
                    <a:pt x="86" y="63"/>
                  </a:lnTo>
                  <a:lnTo>
                    <a:pt x="86" y="80"/>
                  </a:lnTo>
                  <a:lnTo>
                    <a:pt x="80" y="98"/>
                  </a:lnTo>
                  <a:lnTo>
                    <a:pt x="66" y="108"/>
                  </a:lnTo>
                  <a:lnTo>
                    <a:pt x="46" y="111"/>
                  </a:lnTo>
                  <a:lnTo>
                    <a:pt x="22" y="111"/>
                  </a:lnTo>
                  <a:lnTo>
                    <a:pt x="0" y="111"/>
                  </a:lnTo>
                  <a:lnTo>
                    <a:pt x="0" y="0"/>
                  </a:lnTo>
                  <a:lnTo>
                    <a:pt x="15" y="12"/>
                  </a:lnTo>
                  <a:lnTo>
                    <a:pt x="15" y="9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791">
              <a:extLst>
                <a:ext uri="{FF2B5EF4-FFF2-40B4-BE49-F238E27FC236}">
                  <a16:creationId xmlns:a16="http://schemas.microsoft.com/office/drawing/2014/main" id="{4978A5EF-75CA-4A52-B381-241B9618CC7C}"/>
                </a:ext>
              </a:extLst>
            </p:cNvPr>
            <p:cNvSpPr>
              <a:spLocks/>
            </p:cNvSpPr>
            <p:nvPr/>
          </p:nvSpPr>
          <p:spPr bwMode="auto">
            <a:xfrm>
              <a:off x="4492" y="6483"/>
              <a:ext cx="96" cy="112"/>
            </a:xfrm>
            <a:custGeom>
              <a:avLst/>
              <a:gdLst>
                <a:gd name="T0" fmla="*/ 0 w 96"/>
                <a:gd name="T1" fmla="*/ 6539 h 112"/>
                <a:gd name="T2" fmla="*/ 0 w 96"/>
                <a:gd name="T3" fmla="*/ 6484 h 112"/>
                <a:gd name="T4" fmla="*/ 23 w 96"/>
                <a:gd name="T5" fmla="*/ 6484 h 112"/>
                <a:gd name="T6" fmla="*/ 46 w 96"/>
                <a:gd name="T7" fmla="*/ 6483 h 112"/>
                <a:gd name="T8" fmla="*/ 67 w 96"/>
                <a:gd name="T9" fmla="*/ 6486 h 112"/>
                <a:gd name="T10" fmla="*/ 83 w 96"/>
                <a:gd name="T11" fmla="*/ 6493 h 112"/>
                <a:gd name="T12" fmla="*/ 76 w 96"/>
                <a:gd name="T13" fmla="*/ 6516 h 112"/>
                <a:gd name="T14" fmla="*/ 69 w 96"/>
                <a:gd name="T15" fmla="*/ 6500 h 112"/>
                <a:gd name="T16" fmla="*/ 51 w 96"/>
                <a:gd name="T17" fmla="*/ 6496 h 112"/>
                <a:gd name="T18" fmla="*/ 28 w 96"/>
                <a:gd name="T19" fmla="*/ 6496 h 112"/>
                <a:gd name="T20" fmla="*/ 15 w 96"/>
                <a:gd name="T21" fmla="*/ 6496 h 112"/>
                <a:gd name="T22" fmla="*/ 0 w 96"/>
                <a:gd name="T23" fmla="*/ 6539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12">
                  <a:moveTo>
                    <a:pt x="0" y="56"/>
                  </a:moveTo>
                  <a:lnTo>
                    <a:pt x="0" y="1"/>
                  </a:lnTo>
                  <a:lnTo>
                    <a:pt x="23" y="1"/>
                  </a:lnTo>
                  <a:lnTo>
                    <a:pt x="46" y="0"/>
                  </a:lnTo>
                  <a:lnTo>
                    <a:pt x="67" y="3"/>
                  </a:lnTo>
                  <a:lnTo>
                    <a:pt x="83" y="10"/>
                  </a:lnTo>
                  <a:lnTo>
                    <a:pt x="76" y="33"/>
                  </a:lnTo>
                  <a:lnTo>
                    <a:pt x="69" y="17"/>
                  </a:lnTo>
                  <a:lnTo>
                    <a:pt x="51" y="13"/>
                  </a:lnTo>
                  <a:lnTo>
                    <a:pt x="28" y="13"/>
                  </a:lnTo>
                  <a:lnTo>
                    <a:pt x="15" y="13"/>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792">
              <a:extLst>
                <a:ext uri="{FF2B5EF4-FFF2-40B4-BE49-F238E27FC236}">
                  <a16:creationId xmlns:a16="http://schemas.microsoft.com/office/drawing/2014/main" id="{9537A14C-22B5-49D7-AABF-9BB9241C845A}"/>
                </a:ext>
              </a:extLst>
            </p:cNvPr>
            <p:cNvSpPr>
              <a:spLocks/>
            </p:cNvSpPr>
            <p:nvPr/>
          </p:nvSpPr>
          <p:spPr bwMode="auto">
            <a:xfrm>
              <a:off x="4492" y="6483"/>
              <a:ext cx="96" cy="112"/>
            </a:xfrm>
            <a:custGeom>
              <a:avLst/>
              <a:gdLst>
                <a:gd name="T0" fmla="*/ 84 w 96"/>
                <a:gd name="T1" fmla="*/ 6537 h 112"/>
                <a:gd name="T2" fmla="*/ 66 w 96"/>
                <a:gd name="T3" fmla="*/ 6547 h 112"/>
                <a:gd name="T4" fmla="*/ 64 w 96"/>
                <a:gd name="T5" fmla="*/ 6547 h 112"/>
                <a:gd name="T6" fmla="*/ 96 w 96"/>
                <a:gd name="T7" fmla="*/ 6595 h 112"/>
                <a:gd name="T8" fmla="*/ 79 w 96"/>
                <a:gd name="T9" fmla="*/ 6595 h 112"/>
                <a:gd name="T10" fmla="*/ 49 w 96"/>
                <a:gd name="T11" fmla="*/ 6549 h 112"/>
                <a:gd name="T12" fmla="*/ 15 w 96"/>
                <a:gd name="T13" fmla="*/ 6549 h 112"/>
                <a:gd name="T14" fmla="*/ 15 w 96"/>
                <a:gd name="T15" fmla="*/ 6595 h 112"/>
                <a:gd name="T16" fmla="*/ 0 w 96"/>
                <a:gd name="T17" fmla="*/ 6595 h 112"/>
                <a:gd name="T18" fmla="*/ 0 w 96"/>
                <a:gd name="T19" fmla="*/ 6539 h 112"/>
                <a:gd name="T20" fmla="*/ 15 w 96"/>
                <a:gd name="T21" fmla="*/ 6496 h 112"/>
                <a:gd name="T22" fmla="*/ 15 w 96"/>
                <a:gd name="T23" fmla="*/ 6537 h 112"/>
                <a:gd name="T24" fmla="*/ 39 w 96"/>
                <a:gd name="T25" fmla="*/ 6537 h 112"/>
                <a:gd name="T26" fmla="*/ 60 w 96"/>
                <a:gd name="T27" fmla="*/ 6535 h 112"/>
                <a:gd name="T28" fmla="*/ 74 w 96"/>
                <a:gd name="T29" fmla="*/ 6526 h 112"/>
                <a:gd name="T30" fmla="*/ 76 w 96"/>
                <a:gd name="T31" fmla="*/ 6516 h 112"/>
                <a:gd name="T32" fmla="*/ 83 w 96"/>
                <a:gd name="T33" fmla="*/ 6493 h 112"/>
                <a:gd name="T34" fmla="*/ 91 w 96"/>
                <a:gd name="T35" fmla="*/ 6508 h 112"/>
                <a:gd name="T36" fmla="*/ 91 w 96"/>
                <a:gd name="T37" fmla="*/ 6516 h 112"/>
                <a:gd name="T38" fmla="*/ 84 w 96"/>
                <a:gd name="T39" fmla="*/ 653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84" y="54"/>
                  </a:moveTo>
                  <a:lnTo>
                    <a:pt x="66" y="64"/>
                  </a:lnTo>
                  <a:lnTo>
                    <a:pt x="64" y="64"/>
                  </a:lnTo>
                  <a:lnTo>
                    <a:pt x="96" y="112"/>
                  </a:lnTo>
                  <a:lnTo>
                    <a:pt x="79" y="112"/>
                  </a:lnTo>
                  <a:lnTo>
                    <a:pt x="49" y="66"/>
                  </a:lnTo>
                  <a:lnTo>
                    <a:pt x="15" y="66"/>
                  </a:lnTo>
                  <a:lnTo>
                    <a:pt x="15" y="112"/>
                  </a:lnTo>
                  <a:lnTo>
                    <a:pt x="0" y="112"/>
                  </a:lnTo>
                  <a:lnTo>
                    <a:pt x="0" y="56"/>
                  </a:lnTo>
                  <a:lnTo>
                    <a:pt x="15" y="13"/>
                  </a:lnTo>
                  <a:lnTo>
                    <a:pt x="15" y="54"/>
                  </a:lnTo>
                  <a:lnTo>
                    <a:pt x="39" y="54"/>
                  </a:lnTo>
                  <a:lnTo>
                    <a:pt x="60" y="52"/>
                  </a:lnTo>
                  <a:lnTo>
                    <a:pt x="74" y="43"/>
                  </a:lnTo>
                  <a:lnTo>
                    <a:pt x="76" y="33"/>
                  </a:lnTo>
                  <a:lnTo>
                    <a:pt x="83" y="10"/>
                  </a:lnTo>
                  <a:lnTo>
                    <a:pt x="91" y="25"/>
                  </a:lnTo>
                  <a:lnTo>
                    <a:pt x="91" y="33"/>
                  </a:lnTo>
                  <a:lnTo>
                    <a:pt x="84" y="5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793">
              <a:extLst>
                <a:ext uri="{FF2B5EF4-FFF2-40B4-BE49-F238E27FC236}">
                  <a16:creationId xmlns:a16="http://schemas.microsoft.com/office/drawing/2014/main" id="{C7E7BC78-9C5D-4C96-9ABF-87EF5BBE74C4}"/>
                </a:ext>
              </a:extLst>
            </p:cNvPr>
            <p:cNvSpPr>
              <a:spLocks/>
            </p:cNvSpPr>
            <p:nvPr/>
          </p:nvSpPr>
          <p:spPr bwMode="auto">
            <a:xfrm>
              <a:off x="4597" y="6510"/>
              <a:ext cx="77" cy="85"/>
            </a:xfrm>
            <a:custGeom>
              <a:avLst/>
              <a:gdLst>
                <a:gd name="T0" fmla="*/ 15 w 77"/>
                <a:gd name="T1" fmla="*/ 6595 h 85"/>
                <a:gd name="T2" fmla="*/ 0 w 77"/>
                <a:gd name="T3" fmla="*/ 6595 h 85"/>
                <a:gd name="T4" fmla="*/ 30 w 77"/>
                <a:gd name="T5" fmla="*/ 6551 h 85"/>
                <a:gd name="T6" fmla="*/ 1 w 77"/>
                <a:gd name="T7" fmla="*/ 6510 h 85"/>
                <a:gd name="T8" fmla="*/ 17 w 77"/>
                <a:gd name="T9" fmla="*/ 6510 h 85"/>
                <a:gd name="T10" fmla="*/ 38 w 77"/>
                <a:gd name="T11" fmla="*/ 6543 h 85"/>
                <a:gd name="T12" fmla="*/ 60 w 77"/>
                <a:gd name="T13" fmla="*/ 6510 h 85"/>
                <a:gd name="T14" fmla="*/ 75 w 77"/>
                <a:gd name="T15" fmla="*/ 6510 h 85"/>
                <a:gd name="T16" fmla="*/ 47 w 77"/>
                <a:gd name="T17" fmla="*/ 6551 h 85"/>
                <a:gd name="T18" fmla="*/ 77 w 77"/>
                <a:gd name="T19" fmla="*/ 6595 h 85"/>
                <a:gd name="T20" fmla="*/ 61 w 77"/>
                <a:gd name="T21" fmla="*/ 6595 h 85"/>
                <a:gd name="T22" fmla="*/ 38 w 77"/>
                <a:gd name="T23" fmla="*/ 6560 h 85"/>
                <a:gd name="T24" fmla="*/ 15 w 77"/>
                <a:gd name="T25" fmla="*/ 659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85">
                  <a:moveTo>
                    <a:pt x="15" y="85"/>
                  </a:moveTo>
                  <a:lnTo>
                    <a:pt x="0" y="85"/>
                  </a:lnTo>
                  <a:lnTo>
                    <a:pt x="30" y="41"/>
                  </a:lnTo>
                  <a:lnTo>
                    <a:pt x="1" y="0"/>
                  </a:lnTo>
                  <a:lnTo>
                    <a:pt x="17" y="0"/>
                  </a:lnTo>
                  <a:lnTo>
                    <a:pt x="38" y="33"/>
                  </a:lnTo>
                  <a:lnTo>
                    <a:pt x="60" y="0"/>
                  </a:lnTo>
                  <a:lnTo>
                    <a:pt x="75" y="0"/>
                  </a:lnTo>
                  <a:lnTo>
                    <a:pt x="47" y="41"/>
                  </a:lnTo>
                  <a:lnTo>
                    <a:pt x="77" y="85"/>
                  </a:lnTo>
                  <a:lnTo>
                    <a:pt x="61" y="85"/>
                  </a:lnTo>
                  <a:lnTo>
                    <a:pt x="38" y="50"/>
                  </a:lnTo>
                  <a:lnTo>
                    <a:pt x="15" y="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794">
              <a:extLst>
                <a:ext uri="{FF2B5EF4-FFF2-40B4-BE49-F238E27FC236}">
                  <a16:creationId xmlns:a16="http://schemas.microsoft.com/office/drawing/2014/main" id="{F9761CD6-2494-4F19-BC91-82A74B66B1A6}"/>
                </a:ext>
              </a:extLst>
            </p:cNvPr>
            <p:cNvSpPr>
              <a:spLocks/>
            </p:cNvSpPr>
            <p:nvPr/>
          </p:nvSpPr>
          <p:spPr bwMode="auto">
            <a:xfrm>
              <a:off x="4131" y="6677"/>
              <a:ext cx="111" cy="115"/>
            </a:xfrm>
            <a:custGeom>
              <a:avLst/>
              <a:gdLst>
                <a:gd name="T0" fmla="*/ 3 w 111"/>
                <a:gd name="T1" fmla="*/ 6709 h 115"/>
                <a:gd name="T2" fmla="*/ 14 w 111"/>
                <a:gd name="T3" fmla="*/ 6691 h 115"/>
                <a:gd name="T4" fmla="*/ 32 w 111"/>
                <a:gd name="T5" fmla="*/ 6680 h 115"/>
                <a:gd name="T6" fmla="*/ 55 w 111"/>
                <a:gd name="T7" fmla="*/ 6677 h 115"/>
                <a:gd name="T8" fmla="*/ 79 w 111"/>
                <a:gd name="T9" fmla="*/ 6681 h 115"/>
                <a:gd name="T10" fmla="*/ 97 w 111"/>
                <a:gd name="T11" fmla="*/ 6692 h 115"/>
                <a:gd name="T12" fmla="*/ 107 w 111"/>
                <a:gd name="T13" fmla="*/ 6710 h 115"/>
                <a:gd name="T14" fmla="*/ 110 w 111"/>
                <a:gd name="T15" fmla="*/ 6733 h 115"/>
                <a:gd name="T16" fmla="*/ 107 w 111"/>
                <a:gd name="T17" fmla="*/ 6757 h 115"/>
                <a:gd name="T18" fmla="*/ 96 w 111"/>
                <a:gd name="T19" fmla="*/ 6776 h 115"/>
                <a:gd name="T20" fmla="*/ 79 w 111"/>
                <a:gd name="T21" fmla="*/ 6787 h 115"/>
                <a:gd name="T22" fmla="*/ 55 w 111"/>
                <a:gd name="T23" fmla="*/ 6791 h 115"/>
                <a:gd name="T24" fmla="*/ 78 w 111"/>
                <a:gd name="T25" fmla="*/ 6773 h 115"/>
                <a:gd name="T26" fmla="*/ 91 w 111"/>
                <a:gd name="T27" fmla="*/ 6758 h 115"/>
                <a:gd name="T28" fmla="*/ 95 w 111"/>
                <a:gd name="T29" fmla="*/ 6734 h 115"/>
                <a:gd name="T30" fmla="*/ 95 w 111"/>
                <a:gd name="T31" fmla="*/ 6733 h 115"/>
                <a:gd name="T32" fmla="*/ 91 w 111"/>
                <a:gd name="T33" fmla="*/ 6710 h 115"/>
                <a:gd name="T34" fmla="*/ 77 w 111"/>
                <a:gd name="T35" fmla="*/ 6694 h 115"/>
                <a:gd name="T36" fmla="*/ 55 w 111"/>
                <a:gd name="T37" fmla="*/ 6689 h 115"/>
                <a:gd name="T38" fmla="*/ 33 w 111"/>
                <a:gd name="T39" fmla="*/ 6694 h 115"/>
                <a:gd name="T40" fmla="*/ 19 w 111"/>
                <a:gd name="T41" fmla="*/ 6710 h 115"/>
                <a:gd name="T42" fmla="*/ 15 w 111"/>
                <a:gd name="T43" fmla="*/ 6733 h 115"/>
                <a:gd name="T44" fmla="*/ 19 w 111"/>
                <a:gd name="T45" fmla="*/ 6757 h 115"/>
                <a:gd name="T46" fmla="*/ 32 w 111"/>
                <a:gd name="T47" fmla="*/ 6773 h 115"/>
                <a:gd name="T48" fmla="*/ 31 w 111"/>
                <a:gd name="T49" fmla="*/ 6787 h 115"/>
                <a:gd name="T50" fmla="*/ 14 w 111"/>
                <a:gd name="T51" fmla="*/ 6776 h 115"/>
                <a:gd name="T52" fmla="*/ 3 w 111"/>
                <a:gd name="T53" fmla="*/ 6758 h 115"/>
                <a:gd name="T54" fmla="*/ 0 w 111"/>
                <a:gd name="T55" fmla="*/ 6734 h 115"/>
                <a:gd name="T56" fmla="*/ 0 w 111"/>
                <a:gd name="T57" fmla="*/ 6733 h 115"/>
                <a:gd name="T58" fmla="*/ 3 w 111"/>
                <a:gd name="T59" fmla="*/ 6709 h 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1" h="115">
                  <a:moveTo>
                    <a:pt x="3" y="32"/>
                  </a:moveTo>
                  <a:lnTo>
                    <a:pt x="14" y="14"/>
                  </a:lnTo>
                  <a:lnTo>
                    <a:pt x="32" y="3"/>
                  </a:lnTo>
                  <a:lnTo>
                    <a:pt x="55" y="0"/>
                  </a:lnTo>
                  <a:lnTo>
                    <a:pt x="79" y="4"/>
                  </a:lnTo>
                  <a:lnTo>
                    <a:pt x="97" y="15"/>
                  </a:lnTo>
                  <a:lnTo>
                    <a:pt x="107" y="33"/>
                  </a:lnTo>
                  <a:lnTo>
                    <a:pt x="110" y="56"/>
                  </a:lnTo>
                  <a:lnTo>
                    <a:pt x="107" y="80"/>
                  </a:lnTo>
                  <a:lnTo>
                    <a:pt x="96" y="99"/>
                  </a:lnTo>
                  <a:lnTo>
                    <a:pt x="79" y="110"/>
                  </a:lnTo>
                  <a:lnTo>
                    <a:pt x="55" y="114"/>
                  </a:lnTo>
                  <a:lnTo>
                    <a:pt x="78" y="96"/>
                  </a:lnTo>
                  <a:lnTo>
                    <a:pt x="91" y="81"/>
                  </a:lnTo>
                  <a:lnTo>
                    <a:pt x="95" y="57"/>
                  </a:lnTo>
                  <a:lnTo>
                    <a:pt x="95" y="56"/>
                  </a:lnTo>
                  <a:lnTo>
                    <a:pt x="91" y="33"/>
                  </a:lnTo>
                  <a:lnTo>
                    <a:pt x="77" y="17"/>
                  </a:lnTo>
                  <a:lnTo>
                    <a:pt x="55" y="12"/>
                  </a:lnTo>
                  <a:lnTo>
                    <a:pt x="33" y="17"/>
                  </a:lnTo>
                  <a:lnTo>
                    <a:pt x="19" y="33"/>
                  </a:lnTo>
                  <a:lnTo>
                    <a:pt x="15" y="56"/>
                  </a:lnTo>
                  <a:lnTo>
                    <a:pt x="19" y="80"/>
                  </a:lnTo>
                  <a:lnTo>
                    <a:pt x="32" y="96"/>
                  </a:lnTo>
                  <a:lnTo>
                    <a:pt x="31" y="110"/>
                  </a:lnTo>
                  <a:lnTo>
                    <a:pt x="14" y="99"/>
                  </a:lnTo>
                  <a:lnTo>
                    <a:pt x="3" y="81"/>
                  </a:lnTo>
                  <a:lnTo>
                    <a:pt x="0" y="57"/>
                  </a:lnTo>
                  <a:lnTo>
                    <a:pt x="0" y="56"/>
                  </a:lnTo>
                  <a:lnTo>
                    <a:pt x="3" y="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795">
              <a:extLst>
                <a:ext uri="{FF2B5EF4-FFF2-40B4-BE49-F238E27FC236}">
                  <a16:creationId xmlns:a16="http://schemas.microsoft.com/office/drawing/2014/main" id="{C515F9DC-F85D-44DE-B15E-6FA213092993}"/>
                </a:ext>
              </a:extLst>
            </p:cNvPr>
            <p:cNvSpPr>
              <a:spLocks/>
            </p:cNvSpPr>
            <p:nvPr/>
          </p:nvSpPr>
          <p:spPr bwMode="auto">
            <a:xfrm>
              <a:off x="4162" y="6773"/>
              <a:ext cx="47" cy="19"/>
            </a:xfrm>
            <a:custGeom>
              <a:avLst/>
              <a:gdLst>
                <a:gd name="T0" fmla="*/ 24 w 47"/>
                <a:gd name="T1" fmla="*/ 6791 h 19"/>
                <a:gd name="T2" fmla="*/ 0 w 47"/>
                <a:gd name="T3" fmla="*/ 6787 h 19"/>
                <a:gd name="T4" fmla="*/ 1 w 47"/>
                <a:gd name="T5" fmla="*/ 6773 h 19"/>
                <a:gd name="T6" fmla="*/ 23 w 47"/>
                <a:gd name="T7" fmla="*/ 6779 h 19"/>
                <a:gd name="T8" fmla="*/ 24 w 47"/>
                <a:gd name="T9" fmla="*/ 6779 h 19"/>
                <a:gd name="T10" fmla="*/ 47 w 47"/>
                <a:gd name="T11" fmla="*/ 6773 h 19"/>
                <a:gd name="T12" fmla="*/ 24 w 47"/>
                <a:gd name="T13" fmla="*/ 6791 h 19"/>
                <a:gd name="T14" fmla="*/ 24 w 47"/>
                <a:gd name="T15" fmla="*/ 6791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 h="19">
                  <a:moveTo>
                    <a:pt x="24" y="18"/>
                  </a:moveTo>
                  <a:lnTo>
                    <a:pt x="0" y="14"/>
                  </a:lnTo>
                  <a:lnTo>
                    <a:pt x="1" y="0"/>
                  </a:lnTo>
                  <a:lnTo>
                    <a:pt x="23" y="6"/>
                  </a:lnTo>
                  <a:lnTo>
                    <a:pt x="24" y="6"/>
                  </a:lnTo>
                  <a:lnTo>
                    <a:pt x="47" y="0"/>
                  </a:lnTo>
                  <a:lnTo>
                    <a:pt x="24" y="1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1" name="Freeform 796">
              <a:extLst>
                <a:ext uri="{FF2B5EF4-FFF2-40B4-BE49-F238E27FC236}">
                  <a16:creationId xmlns:a16="http://schemas.microsoft.com/office/drawing/2014/main" id="{4C63FAB2-5C1E-484E-B0EE-161125700755}"/>
                </a:ext>
              </a:extLst>
            </p:cNvPr>
            <p:cNvSpPr>
              <a:spLocks/>
            </p:cNvSpPr>
            <p:nvPr/>
          </p:nvSpPr>
          <p:spPr bwMode="auto">
            <a:xfrm>
              <a:off x="4259" y="6704"/>
              <a:ext cx="69" cy="87"/>
            </a:xfrm>
            <a:custGeom>
              <a:avLst/>
              <a:gdLst>
                <a:gd name="T0" fmla="*/ 55 w 69"/>
                <a:gd name="T1" fmla="*/ 6737 h 87"/>
                <a:gd name="T2" fmla="*/ 55 w 69"/>
                <a:gd name="T3" fmla="*/ 6714 h 87"/>
                <a:gd name="T4" fmla="*/ 55 w 69"/>
                <a:gd name="T5" fmla="*/ 6704 h 87"/>
                <a:gd name="T6" fmla="*/ 69 w 69"/>
                <a:gd name="T7" fmla="*/ 6704 h 87"/>
                <a:gd name="T8" fmla="*/ 69 w 69"/>
                <a:gd name="T9" fmla="*/ 6790 h 87"/>
                <a:gd name="T10" fmla="*/ 56 w 69"/>
                <a:gd name="T11" fmla="*/ 6790 h 87"/>
                <a:gd name="T12" fmla="*/ 55 w 69"/>
                <a:gd name="T13" fmla="*/ 6785 h 87"/>
                <a:gd name="T14" fmla="*/ 56 w 69"/>
                <a:gd name="T15" fmla="*/ 6778 h 87"/>
                <a:gd name="T16" fmla="*/ 55 w 69"/>
                <a:gd name="T17" fmla="*/ 6775 h 87"/>
                <a:gd name="T18" fmla="*/ 50 w 69"/>
                <a:gd name="T19" fmla="*/ 6785 h 87"/>
                <a:gd name="T20" fmla="*/ 42 w 69"/>
                <a:gd name="T21" fmla="*/ 6791 h 87"/>
                <a:gd name="T22" fmla="*/ 28 w 69"/>
                <a:gd name="T23" fmla="*/ 6791 h 87"/>
                <a:gd name="T24" fmla="*/ 11 w 69"/>
                <a:gd name="T25" fmla="*/ 6787 h 87"/>
                <a:gd name="T26" fmla="*/ 3 w 69"/>
                <a:gd name="T27" fmla="*/ 6774 h 87"/>
                <a:gd name="T28" fmla="*/ 0 w 69"/>
                <a:gd name="T29" fmla="*/ 6756 h 87"/>
                <a:gd name="T30" fmla="*/ 0 w 69"/>
                <a:gd name="T31" fmla="*/ 6734 h 87"/>
                <a:gd name="T32" fmla="*/ 1 w 69"/>
                <a:gd name="T33" fmla="*/ 6713 h 87"/>
                <a:gd name="T34" fmla="*/ 0 w 69"/>
                <a:gd name="T35" fmla="*/ 6704 h 87"/>
                <a:gd name="T36" fmla="*/ 15 w 69"/>
                <a:gd name="T37" fmla="*/ 6704 h 87"/>
                <a:gd name="T38" fmla="*/ 15 w 69"/>
                <a:gd name="T39" fmla="*/ 6772 h 87"/>
                <a:gd name="T40" fmla="*/ 18 w 69"/>
                <a:gd name="T41" fmla="*/ 6781 h 87"/>
                <a:gd name="T42" fmla="*/ 32 w 69"/>
                <a:gd name="T43" fmla="*/ 6780 h 87"/>
                <a:gd name="T44" fmla="*/ 48 w 69"/>
                <a:gd name="T45" fmla="*/ 6774 h 87"/>
                <a:gd name="T46" fmla="*/ 54 w 69"/>
                <a:gd name="T47" fmla="*/ 6758 h 87"/>
                <a:gd name="T48" fmla="*/ 55 w 69"/>
                <a:gd name="T49" fmla="*/ 6737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55" y="33"/>
                  </a:moveTo>
                  <a:lnTo>
                    <a:pt x="55" y="10"/>
                  </a:lnTo>
                  <a:lnTo>
                    <a:pt x="55" y="0"/>
                  </a:lnTo>
                  <a:lnTo>
                    <a:pt x="69" y="0"/>
                  </a:lnTo>
                  <a:lnTo>
                    <a:pt x="69" y="86"/>
                  </a:lnTo>
                  <a:lnTo>
                    <a:pt x="56" y="86"/>
                  </a:lnTo>
                  <a:lnTo>
                    <a:pt x="55" y="81"/>
                  </a:lnTo>
                  <a:lnTo>
                    <a:pt x="56" y="74"/>
                  </a:lnTo>
                  <a:lnTo>
                    <a:pt x="55" y="71"/>
                  </a:lnTo>
                  <a:lnTo>
                    <a:pt x="50" y="81"/>
                  </a:lnTo>
                  <a:lnTo>
                    <a:pt x="42" y="87"/>
                  </a:lnTo>
                  <a:lnTo>
                    <a:pt x="28" y="87"/>
                  </a:lnTo>
                  <a:lnTo>
                    <a:pt x="11" y="83"/>
                  </a:lnTo>
                  <a:lnTo>
                    <a:pt x="3" y="70"/>
                  </a:lnTo>
                  <a:lnTo>
                    <a:pt x="0" y="52"/>
                  </a:lnTo>
                  <a:lnTo>
                    <a:pt x="0" y="30"/>
                  </a:lnTo>
                  <a:lnTo>
                    <a:pt x="1" y="9"/>
                  </a:lnTo>
                  <a:lnTo>
                    <a:pt x="0" y="0"/>
                  </a:lnTo>
                  <a:lnTo>
                    <a:pt x="15" y="0"/>
                  </a:lnTo>
                  <a:lnTo>
                    <a:pt x="15" y="68"/>
                  </a:lnTo>
                  <a:lnTo>
                    <a:pt x="18" y="77"/>
                  </a:lnTo>
                  <a:lnTo>
                    <a:pt x="32" y="76"/>
                  </a:lnTo>
                  <a:lnTo>
                    <a:pt x="48" y="70"/>
                  </a:lnTo>
                  <a:lnTo>
                    <a:pt x="54" y="54"/>
                  </a:lnTo>
                  <a:lnTo>
                    <a:pt x="55" y="3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2" name="Freeform 797">
              <a:extLst>
                <a:ext uri="{FF2B5EF4-FFF2-40B4-BE49-F238E27FC236}">
                  <a16:creationId xmlns:a16="http://schemas.microsoft.com/office/drawing/2014/main" id="{848C4408-0DCF-4148-8BA6-3CA5BDB40826}"/>
                </a:ext>
              </a:extLst>
            </p:cNvPr>
            <p:cNvSpPr>
              <a:spLocks/>
            </p:cNvSpPr>
            <p:nvPr/>
          </p:nvSpPr>
          <p:spPr bwMode="auto">
            <a:xfrm>
              <a:off x="4341" y="6685"/>
              <a:ext cx="41" cy="105"/>
            </a:xfrm>
            <a:custGeom>
              <a:avLst/>
              <a:gdLst>
                <a:gd name="T0" fmla="*/ 11 w 41"/>
                <a:gd name="T1" fmla="*/ 6704 h 105"/>
                <a:gd name="T2" fmla="*/ 15 w 41"/>
                <a:gd name="T3" fmla="*/ 6685 h 105"/>
                <a:gd name="T4" fmla="*/ 25 w 41"/>
                <a:gd name="T5" fmla="*/ 6685 h 105"/>
                <a:gd name="T6" fmla="*/ 25 w 41"/>
                <a:gd name="T7" fmla="*/ 6704 h 105"/>
                <a:gd name="T8" fmla="*/ 40 w 41"/>
                <a:gd name="T9" fmla="*/ 6704 h 105"/>
                <a:gd name="T10" fmla="*/ 40 w 41"/>
                <a:gd name="T11" fmla="*/ 6714 h 105"/>
                <a:gd name="T12" fmla="*/ 25 w 41"/>
                <a:gd name="T13" fmla="*/ 6714 h 105"/>
                <a:gd name="T14" fmla="*/ 25 w 41"/>
                <a:gd name="T15" fmla="*/ 6768 h 105"/>
                <a:gd name="T16" fmla="*/ 24 w 41"/>
                <a:gd name="T17" fmla="*/ 6779 h 105"/>
                <a:gd name="T18" fmla="*/ 33 w 41"/>
                <a:gd name="T19" fmla="*/ 6782 h 105"/>
                <a:gd name="T20" fmla="*/ 42 w 41"/>
                <a:gd name="T21" fmla="*/ 6778 h 105"/>
                <a:gd name="T22" fmla="*/ 42 w 41"/>
                <a:gd name="T23" fmla="*/ 6789 h 105"/>
                <a:gd name="T24" fmla="*/ 21 w 41"/>
                <a:gd name="T25" fmla="*/ 6790 h 105"/>
                <a:gd name="T26" fmla="*/ 10 w 41"/>
                <a:gd name="T27" fmla="*/ 6773 h 105"/>
                <a:gd name="T28" fmla="*/ 10 w 41"/>
                <a:gd name="T29" fmla="*/ 6772 h 105"/>
                <a:gd name="T30" fmla="*/ 10 w 41"/>
                <a:gd name="T31" fmla="*/ 6714 h 105"/>
                <a:gd name="T32" fmla="*/ 0 w 41"/>
                <a:gd name="T33" fmla="*/ 6714 h 105"/>
                <a:gd name="T34" fmla="*/ 0 w 41"/>
                <a:gd name="T35" fmla="*/ 6704 h 105"/>
                <a:gd name="T36" fmla="*/ 11 w 41"/>
                <a:gd name="T37" fmla="*/ 6704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19"/>
                  </a:moveTo>
                  <a:lnTo>
                    <a:pt x="15" y="0"/>
                  </a:lnTo>
                  <a:lnTo>
                    <a:pt x="25" y="0"/>
                  </a:lnTo>
                  <a:lnTo>
                    <a:pt x="25" y="19"/>
                  </a:lnTo>
                  <a:lnTo>
                    <a:pt x="40" y="19"/>
                  </a:lnTo>
                  <a:lnTo>
                    <a:pt x="40" y="29"/>
                  </a:lnTo>
                  <a:lnTo>
                    <a:pt x="25" y="29"/>
                  </a:lnTo>
                  <a:lnTo>
                    <a:pt x="25" y="83"/>
                  </a:lnTo>
                  <a:lnTo>
                    <a:pt x="24" y="94"/>
                  </a:lnTo>
                  <a:lnTo>
                    <a:pt x="33" y="97"/>
                  </a:lnTo>
                  <a:lnTo>
                    <a:pt x="42" y="93"/>
                  </a:lnTo>
                  <a:lnTo>
                    <a:pt x="42" y="104"/>
                  </a:lnTo>
                  <a:lnTo>
                    <a:pt x="21" y="105"/>
                  </a:lnTo>
                  <a:lnTo>
                    <a:pt x="10" y="88"/>
                  </a:lnTo>
                  <a:lnTo>
                    <a:pt x="10" y="87"/>
                  </a:lnTo>
                  <a:lnTo>
                    <a:pt x="10" y="29"/>
                  </a:lnTo>
                  <a:lnTo>
                    <a:pt x="0" y="29"/>
                  </a:lnTo>
                  <a:lnTo>
                    <a:pt x="0" y="19"/>
                  </a:lnTo>
                  <a:lnTo>
                    <a:pt x="11"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3" name="Freeform 798">
              <a:extLst>
                <a:ext uri="{FF2B5EF4-FFF2-40B4-BE49-F238E27FC236}">
                  <a16:creationId xmlns:a16="http://schemas.microsoft.com/office/drawing/2014/main" id="{4751B829-5DB5-4F87-9B2D-4FF342F4647D}"/>
                </a:ext>
              </a:extLst>
            </p:cNvPr>
            <p:cNvSpPr>
              <a:spLocks/>
            </p:cNvSpPr>
            <p:nvPr/>
          </p:nvSpPr>
          <p:spPr bwMode="auto">
            <a:xfrm>
              <a:off x="4391" y="6703"/>
              <a:ext cx="70" cy="88"/>
            </a:xfrm>
            <a:custGeom>
              <a:avLst/>
              <a:gdLst>
                <a:gd name="T0" fmla="*/ 55 w 70"/>
                <a:gd name="T1" fmla="*/ 6729 h 88"/>
                <a:gd name="T2" fmla="*/ 53 w 70"/>
                <a:gd name="T3" fmla="*/ 6720 h 88"/>
                <a:gd name="T4" fmla="*/ 48 w 70"/>
                <a:gd name="T5" fmla="*/ 6714 h 88"/>
                <a:gd name="T6" fmla="*/ 18 w 70"/>
                <a:gd name="T7" fmla="*/ 6714 h 88"/>
                <a:gd name="T8" fmla="*/ 15 w 70"/>
                <a:gd name="T9" fmla="*/ 6728 h 88"/>
                <a:gd name="T10" fmla="*/ 15 w 70"/>
                <a:gd name="T11" fmla="*/ 6746 h 88"/>
                <a:gd name="T12" fmla="*/ 19 w 70"/>
                <a:gd name="T13" fmla="*/ 6770 h 88"/>
                <a:gd name="T14" fmla="*/ 36 w 70"/>
                <a:gd name="T15" fmla="*/ 6780 h 88"/>
                <a:gd name="T16" fmla="*/ 47 w 70"/>
                <a:gd name="T17" fmla="*/ 6780 h 88"/>
                <a:gd name="T18" fmla="*/ 55 w 70"/>
                <a:gd name="T19" fmla="*/ 6774 h 88"/>
                <a:gd name="T20" fmla="*/ 56 w 70"/>
                <a:gd name="T21" fmla="*/ 6763 h 88"/>
                <a:gd name="T22" fmla="*/ 70 w 70"/>
                <a:gd name="T23" fmla="*/ 6764 h 88"/>
                <a:gd name="T24" fmla="*/ 61 w 70"/>
                <a:gd name="T25" fmla="*/ 6783 h 88"/>
                <a:gd name="T26" fmla="*/ 41 w 70"/>
                <a:gd name="T27" fmla="*/ 6791 h 88"/>
                <a:gd name="T28" fmla="*/ 37 w 70"/>
                <a:gd name="T29" fmla="*/ 6791 h 88"/>
                <a:gd name="T30" fmla="*/ 15 w 70"/>
                <a:gd name="T31" fmla="*/ 6785 h 88"/>
                <a:gd name="T32" fmla="*/ 4 w 70"/>
                <a:gd name="T33" fmla="*/ 6769 h 88"/>
                <a:gd name="T34" fmla="*/ 0 w 70"/>
                <a:gd name="T35" fmla="*/ 6747 h 88"/>
                <a:gd name="T36" fmla="*/ 2 w 70"/>
                <a:gd name="T37" fmla="*/ 6728 h 88"/>
                <a:gd name="T38" fmla="*/ 11 w 70"/>
                <a:gd name="T39" fmla="*/ 6713 h 88"/>
                <a:gd name="T40" fmla="*/ 25 w 70"/>
                <a:gd name="T41" fmla="*/ 6705 h 88"/>
                <a:gd name="T42" fmla="*/ 40 w 70"/>
                <a:gd name="T43" fmla="*/ 6703 h 88"/>
                <a:gd name="T44" fmla="*/ 56 w 70"/>
                <a:gd name="T45" fmla="*/ 6708 h 88"/>
                <a:gd name="T46" fmla="*/ 66 w 70"/>
                <a:gd name="T47" fmla="*/ 6718 h 88"/>
                <a:gd name="T48" fmla="*/ 68 w 70"/>
                <a:gd name="T49" fmla="*/ 6721 h 88"/>
                <a:gd name="T50" fmla="*/ 68 w 70"/>
                <a:gd name="T51" fmla="*/ 6724 h 88"/>
                <a:gd name="T52" fmla="*/ 69 w 70"/>
                <a:gd name="T53" fmla="*/ 6728 h 88"/>
                <a:gd name="T54" fmla="*/ 55 w 70"/>
                <a:gd name="T55" fmla="*/ 6729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 h="88">
                  <a:moveTo>
                    <a:pt x="55" y="26"/>
                  </a:moveTo>
                  <a:lnTo>
                    <a:pt x="53" y="17"/>
                  </a:lnTo>
                  <a:lnTo>
                    <a:pt x="48" y="11"/>
                  </a:lnTo>
                  <a:lnTo>
                    <a:pt x="18" y="11"/>
                  </a:lnTo>
                  <a:lnTo>
                    <a:pt x="15" y="25"/>
                  </a:lnTo>
                  <a:lnTo>
                    <a:pt x="15" y="43"/>
                  </a:lnTo>
                  <a:lnTo>
                    <a:pt x="19" y="67"/>
                  </a:lnTo>
                  <a:lnTo>
                    <a:pt x="36" y="77"/>
                  </a:lnTo>
                  <a:lnTo>
                    <a:pt x="47" y="77"/>
                  </a:lnTo>
                  <a:lnTo>
                    <a:pt x="55" y="71"/>
                  </a:lnTo>
                  <a:lnTo>
                    <a:pt x="56" y="60"/>
                  </a:lnTo>
                  <a:lnTo>
                    <a:pt x="70" y="61"/>
                  </a:lnTo>
                  <a:lnTo>
                    <a:pt x="61" y="80"/>
                  </a:lnTo>
                  <a:lnTo>
                    <a:pt x="41" y="88"/>
                  </a:lnTo>
                  <a:lnTo>
                    <a:pt x="37" y="88"/>
                  </a:lnTo>
                  <a:lnTo>
                    <a:pt x="15" y="82"/>
                  </a:lnTo>
                  <a:lnTo>
                    <a:pt x="4" y="66"/>
                  </a:lnTo>
                  <a:lnTo>
                    <a:pt x="0" y="44"/>
                  </a:lnTo>
                  <a:lnTo>
                    <a:pt x="2" y="25"/>
                  </a:lnTo>
                  <a:lnTo>
                    <a:pt x="11" y="10"/>
                  </a:lnTo>
                  <a:lnTo>
                    <a:pt x="25" y="2"/>
                  </a:lnTo>
                  <a:lnTo>
                    <a:pt x="40" y="0"/>
                  </a:lnTo>
                  <a:lnTo>
                    <a:pt x="56" y="5"/>
                  </a:lnTo>
                  <a:lnTo>
                    <a:pt x="66" y="15"/>
                  </a:lnTo>
                  <a:lnTo>
                    <a:pt x="68" y="18"/>
                  </a:lnTo>
                  <a:lnTo>
                    <a:pt x="68" y="21"/>
                  </a:lnTo>
                  <a:lnTo>
                    <a:pt x="69" y="25"/>
                  </a:lnTo>
                  <a:lnTo>
                    <a:pt x="55"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4" name="Freeform 799">
              <a:extLst>
                <a:ext uri="{FF2B5EF4-FFF2-40B4-BE49-F238E27FC236}">
                  <a16:creationId xmlns:a16="http://schemas.microsoft.com/office/drawing/2014/main" id="{40AC1FEC-D1F3-4304-A356-9F6634E79663}"/>
                </a:ext>
              </a:extLst>
            </p:cNvPr>
            <p:cNvSpPr>
              <a:spLocks/>
            </p:cNvSpPr>
            <p:nvPr/>
          </p:nvSpPr>
          <p:spPr bwMode="auto">
            <a:xfrm>
              <a:off x="4472" y="6702"/>
              <a:ext cx="61" cy="89"/>
            </a:xfrm>
            <a:custGeom>
              <a:avLst/>
              <a:gdLst>
                <a:gd name="T0" fmla="*/ 58 w 61"/>
                <a:gd name="T1" fmla="*/ 6723 h 89"/>
                <a:gd name="T2" fmla="*/ 40 w 61"/>
                <a:gd name="T3" fmla="*/ 6713 h 89"/>
                <a:gd name="T4" fmla="*/ 39 w 61"/>
                <a:gd name="T5" fmla="*/ 6713 h 89"/>
                <a:gd name="T6" fmla="*/ 20 w 61"/>
                <a:gd name="T7" fmla="*/ 6722 h 89"/>
                <a:gd name="T8" fmla="*/ 15 w 61"/>
                <a:gd name="T9" fmla="*/ 6745 h 89"/>
                <a:gd name="T10" fmla="*/ 15 w 61"/>
                <a:gd name="T11" fmla="*/ 6747 h 89"/>
                <a:gd name="T12" fmla="*/ 19 w 61"/>
                <a:gd name="T13" fmla="*/ 6770 h 89"/>
                <a:gd name="T14" fmla="*/ 37 w 61"/>
                <a:gd name="T15" fmla="*/ 6781 h 89"/>
                <a:gd name="T16" fmla="*/ 38 w 61"/>
                <a:gd name="T17" fmla="*/ 6791 h 89"/>
                <a:gd name="T18" fmla="*/ 16 w 61"/>
                <a:gd name="T19" fmla="*/ 6786 h 89"/>
                <a:gd name="T20" fmla="*/ 4 w 61"/>
                <a:gd name="T21" fmla="*/ 6769 h 89"/>
                <a:gd name="T22" fmla="*/ 0 w 61"/>
                <a:gd name="T23" fmla="*/ 6747 h 89"/>
                <a:gd name="T24" fmla="*/ 4 w 61"/>
                <a:gd name="T25" fmla="*/ 6722 h 89"/>
                <a:gd name="T26" fmla="*/ 18 w 61"/>
                <a:gd name="T27" fmla="*/ 6707 h 89"/>
                <a:gd name="T28" fmla="*/ 38 w 61"/>
                <a:gd name="T29" fmla="*/ 6702 h 89"/>
                <a:gd name="T30" fmla="*/ 61 w 61"/>
                <a:gd name="T31" fmla="*/ 6708 h 89"/>
                <a:gd name="T32" fmla="*/ 58 w 61"/>
                <a:gd name="T33" fmla="*/ 6723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5"/>
                  </a:lnTo>
                  <a:lnTo>
                    <a:pt x="19" y="68"/>
                  </a:lnTo>
                  <a:lnTo>
                    <a:pt x="37" y="79"/>
                  </a:lnTo>
                  <a:lnTo>
                    <a:pt x="38" y="89"/>
                  </a:lnTo>
                  <a:lnTo>
                    <a:pt x="16" y="84"/>
                  </a:lnTo>
                  <a:lnTo>
                    <a:pt x="4" y="67"/>
                  </a:lnTo>
                  <a:lnTo>
                    <a:pt x="0" y="45"/>
                  </a:lnTo>
                  <a:lnTo>
                    <a:pt x="4" y="20"/>
                  </a:lnTo>
                  <a:lnTo>
                    <a:pt x="18" y="5"/>
                  </a:lnTo>
                  <a:lnTo>
                    <a:pt x="38" y="0"/>
                  </a:lnTo>
                  <a:lnTo>
                    <a:pt x="61" y="6"/>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800">
              <a:extLst>
                <a:ext uri="{FF2B5EF4-FFF2-40B4-BE49-F238E27FC236}">
                  <a16:creationId xmlns:a16="http://schemas.microsoft.com/office/drawing/2014/main" id="{AF548743-7C44-4EAD-B6A4-1E3EBD79AC33}"/>
                </a:ext>
              </a:extLst>
            </p:cNvPr>
            <p:cNvSpPr>
              <a:spLocks/>
            </p:cNvSpPr>
            <p:nvPr/>
          </p:nvSpPr>
          <p:spPr bwMode="auto">
            <a:xfrm>
              <a:off x="4509" y="6708"/>
              <a:ext cx="40" cy="84"/>
            </a:xfrm>
            <a:custGeom>
              <a:avLst/>
              <a:gdLst>
                <a:gd name="T0" fmla="*/ 0 w 40"/>
                <a:gd name="T1" fmla="*/ 6781 h 84"/>
                <a:gd name="T2" fmla="*/ 1 w 40"/>
                <a:gd name="T3" fmla="*/ 6781 h 84"/>
                <a:gd name="T4" fmla="*/ 19 w 40"/>
                <a:gd name="T5" fmla="*/ 6772 h 84"/>
                <a:gd name="T6" fmla="*/ 24 w 40"/>
                <a:gd name="T7" fmla="*/ 6750 h 84"/>
                <a:gd name="T8" fmla="*/ 25 w 40"/>
                <a:gd name="T9" fmla="*/ 6747 h 84"/>
                <a:gd name="T10" fmla="*/ 21 w 40"/>
                <a:gd name="T11" fmla="*/ 6723 h 84"/>
                <a:gd name="T12" fmla="*/ 24 w 40"/>
                <a:gd name="T13" fmla="*/ 6708 h 84"/>
                <a:gd name="T14" fmla="*/ 36 w 40"/>
                <a:gd name="T15" fmla="*/ 6723 h 84"/>
                <a:gd name="T16" fmla="*/ 39 w 40"/>
                <a:gd name="T17" fmla="*/ 6747 h 84"/>
                <a:gd name="T18" fmla="*/ 35 w 40"/>
                <a:gd name="T19" fmla="*/ 6771 h 84"/>
                <a:gd name="T20" fmla="*/ 22 w 40"/>
                <a:gd name="T21" fmla="*/ 6786 h 84"/>
                <a:gd name="T22" fmla="*/ 1 w 40"/>
                <a:gd name="T23" fmla="*/ 6791 h 84"/>
                <a:gd name="T24" fmla="*/ 0 w 40"/>
                <a:gd name="T25" fmla="*/ 678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19" y="64"/>
                  </a:lnTo>
                  <a:lnTo>
                    <a:pt x="24" y="42"/>
                  </a:lnTo>
                  <a:lnTo>
                    <a:pt x="25" y="39"/>
                  </a:lnTo>
                  <a:lnTo>
                    <a:pt x="21" y="15"/>
                  </a:lnTo>
                  <a:lnTo>
                    <a:pt x="24" y="0"/>
                  </a:lnTo>
                  <a:lnTo>
                    <a:pt x="36" y="15"/>
                  </a:lnTo>
                  <a:lnTo>
                    <a:pt x="39" y="39"/>
                  </a:lnTo>
                  <a:lnTo>
                    <a:pt x="35" y="63"/>
                  </a:lnTo>
                  <a:lnTo>
                    <a:pt x="22" y="78"/>
                  </a:lnTo>
                  <a:lnTo>
                    <a:pt x="1" y="83"/>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Freeform 801">
              <a:extLst>
                <a:ext uri="{FF2B5EF4-FFF2-40B4-BE49-F238E27FC236}">
                  <a16:creationId xmlns:a16="http://schemas.microsoft.com/office/drawing/2014/main" id="{69CE6FF1-727D-4809-9123-53C76DBA0F6A}"/>
                </a:ext>
              </a:extLst>
            </p:cNvPr>
            <p:cNvSpPr>
              <a:spLocks/>
            </p:cNvSpPr>
            <p:nvPr/>
          </p:nvSpPr>
          <p:spPr bwMode="auto">
            <a:xfrm>
              <a:off x="4566" y="6702"/>
              <a:ext cx="114" cy="87"/>
            </a:xfrm>
            <a:custGeom>
              <a:avLst/>
              <a:gdLst>
                <a:gd name="T0" fmla="*/ 113 w 114"/>
                <a:gd name="T1" fmla="*/ 6761 h 87"/>
                <a:gd name="T2" fmla="*/ 113 w 114"/>
                <a:gd name="T3" fmla="*/ 6783 h 87"/>
                <a:gd name="T4" fmla="*/ 113 w 114"/>
                <a:gd name="T5" fmla="*/ 6790 h 87"/>
                <a:gd name="T6" fmla="*/ 99 w 114"/>
                <a:gd name="T7" fmla="*/ 6790 h 87"/>
                <a:gd name="T8" fmla="*/ 99 w 114"/>
                <a:gd name="T9" fmla="*/ 6722 h 87"/>
                <a:gd name="T10" fmla="*/ 97 w 114"/>
                <a:gd name="T11" fmla="*/ 6713 h 87"/>
                <a:gd name="T12" fmla="*/ 84 w 114"/>
                <a:gd name="T13" fmla="*/ 6714 h 87"/>
                <a:gd name="T14" fmla="*/ 69 w 114"/>
                <a:gd name="T15" fmla="*/ 6721 h 87"/>
                <a:gd name="T16" fmla="*/ 64 w 114"/>
                <a:gd name="T17" fmla="*/ 6737 h 87"/>
                <a:gd name="T18" fmla="*/ 63 w 114"/>
                <a:gd name="T19" fmla="*/ 6758 h 87"/>
                <a:gd name="T20" fmla="*/ 64 w 114"/>
                <a:gd name="T21" fmla="*/ 6781 h 87"/>
                <a:gd name="T22" fmla="*/ 64 w 114"/>
                <a:gd name="T23" fmla="*/ 6790 h 87"/>
                <a:gd name="T24" fmla="*/ 50 w 114"/>
                <a:gd name="T25" fmla="*/ 6790 h 87"/>
                <a:gd name="T26" fmla="*/ 50 w 114"/>
                <a:gd name="T27" fmla="*/ 6722 h 87"/>
                <a:gd name="T28" fmla="*/ 48 w 114"/>
                <a:gd name="T29" fmla="*/ 6713 h 87"/>
                <a:gd name="T30" fmla="*/ 34 w 114"/>
                <a:gd name="T31" fmla="*/ 6714 h 87"/>
                <a:gd name="T32" fmla="*/ 20 w 114"/>
                <a:gd name="T33" fmla="*/ 6721 h 87"/>
                <a:gd name="T34" fmla="*/ 14 w 114"/>
                <a:gd name="T35" fmla="*/ 6737 h 87"/>
                <a:gd name="T36" fmla="*/ 14 w 114"/>
                <a:gd name="T37" fmla="*/ 6759 h 87"/>
                <a:gd name="T38" fmla="*/ 15 w 114"/>
                <a:gd name="T39" fmla="*/ 6781 h 87"/>
                <a:gd name="T40" fmla="*/ 14 w 114"/>
                <a:gd name="T41" fmla="*/ 6790 h 87"/>
                <a:gd name="T42" fmla="*/ 0 w 114"/>
                <a:gd name="T43" fmla="*/ 6790 h 87"/>
                <a:gd name="T44" fmla="*/ 0 w 114"/>
                <a:gd name="T45" fmla="*/ 6704 h 87"/>
                <a:gd name="T46" fmla="*/ 13 w 114"/>
                <a:gd name="T47" fmla="*/ 6704 h 87"/>
                <a:gd name="T48" fmla="*/ 14 w 114"/>
                <a:gd name="T49" fmla="*/ 6709 h 87"/>
                <a:gd name="T50" fmla="*/ 13 w 114"/>
                <a:gd name="T51" fmla="*/ 6715 h 87"/>
                <a:gd name="T52" fmla="*/ 14 w 114"/>
                <a:gd name="T53" fmla="*/ 6719 h 87"/>
                <a:gd name="T54" fmla="*/ 26 w 114"/>
                <a:gd name="T55" fmla="*/ 6705 h 87"/>
                <a:gd name="T56" fmla="*/ 46 w 114"/>
                <a:gd name="T57" fmla="*/ 6703 h 87"/>
                <a:gd name="T58" fmla="*/ 61 w 114"/>
                <a:gd name="T59" fmla="*/ 6713 h 87"/>
                <a:gd name="T60" fmla="*/ 62 w 114"/>
                <a:gd name="T61" fmla="*/ 6719 h 87"/>
                <a:gd name="T62" fmla="*/ 67 w 114"/>
                <a:gd name="T63" fmla="*/ 6709 h 87"/>
                <a:gd name="T64" fmla="*/ 75 w 114"/>
                <a:gd name="T65" fmla="*/ 6703 h 87"/>
                <a:gd name="T66" fmla="*/ 89 w 114"/>
                <a:gd name="T67" fmla="*/ 6702 h 87"/>
                <a:gd name="T68" fmla="*/ 105 w 114"/>
                <a:gd name="T69" fmla="*/ 6707 h 87"/>
                <a:gd name="T70" fmla="*/ 112 w 114"/>
                <a:gd name="T71" fmla="*/ 6721 h 87"/>
                <a:gd name="T72" fmla="*/ 114 w 114"/>
                <a:gd name="T73" fmla="*/ 6740 h 87"/>
                <a:gd name="T74" fmla="*/ 113 w 114"/>
                <a:gd name="T75" fmla="*/ 6761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4" h="87">
                  <a:moveTo>
                    <a:pt x="113" y="59"/>
                  </a:moveTo>
                  <a:lnTo>
                    <a:pt x="113" y="81"/>
                  </a:lnTo>
                  <a:lnTo>
                    <a:pt x="113" y="88"/>
                  </a:lnTo>
                  <a:lnTo>
                    <a:pt x="99" y="88"/>
                  </a:lnTo>
                  <a:lnTo>
                    <a:pt x="99" y="20"/>
                  </a:lnTo>
                  <a:lnTo>
                    <a:pt x="97" y="11"/>
                  </a:lnTo>
                  <a:lnTo>
                    <a:pt x="84" y="12"/>
                  </a:lnTo>
                  <a:lnTo>
                    <a:pt x="69" y="19"/>
                  </a:lnTo>
                  <a:lnTo>
                    <a:pt x="64" y="35"/>
                  </a:lnTo>
                  <a:lnTo>
                    <a:pt x="63" y="56"/>
                  </a:lnTo>
                  <a:lnTo>
                    <a:pt x="64" y="79"/>
                  </a:lnTo>
                  <a:lnTo>
                    <a:pt x="64" y="88"/>
                  </a:lnTo>
                  <a:lnTo>
                    <a:pt x="50" y="88"/>
                  </a:lnTo>
                  <a:lnTo>
                    <a:pt x="50" y="20"/>
                  </a:lnTo>
                  <a:lnTo>
                    <a:pt x="48" y="11"/>
                  </a:lnTo>
                  <a:lnTo>
                    <a:pt x="34" y="12"/>
                  </a:lnTo>
                  <a:lnTo>
                    <a:pt x="20" y="19"/>
                  </a:lnTo>
                  <a:lnTo>
                    <a:pt x="14" y="35"/>
                  </a:lnTo>
                  <a:lnTo>
                    <a:pt x="14" y="57"/>
                  </a:lnTo>
                  <a:lnTo>
                    <a:pt x="15" y="79"/>
                  </a:lnTo>
                  <a:lnTo>
                    <a:pt x="14" y="88"/>
                  </a:lnTo>
                  <a:lnTo>
                    <a:pt x="0" y="88"/>
                  </a:lnTo>
                  <a:lnTo>
                    <a:pt x="0" y="2"/>
                  </a:lnTo>
                  <a:lnTo>
                    <a:pt x="13" y="2"/>
                  </a:lnTo>
                  <a:lnTo>
                    <a:pt x="14" y="7"/>
                  </a:lnTo>
                  <a:lnTo>
                    <a:pt x="13" y="13"/>
                  </a:lnTo>
                  <a:lnTo>
                    <a:pt x="14" y="17"/>
                  </a:lnTo>
                  <a:lnTo>
                    <a:pt x="26" y="3"/>
                  </a:lnTo>
                  <a:lnTo>
                    <a:pt x="46" y="1"/>
                  </a:lnTo>
                  <a:lnTo>
                    <a:pt x="61" y="11"/>
                  </a:lnTo>
                  <a:lnTo>
                    <a:pt x="62" y="17"/>
                  </a:lnTo>
                  <a:lnTo>
                    <a:pt x="67" y="7"/>
                  </a:lnTo>
                  <a:lnTo>
                    <a:pt x="75" y="1"/>
                  </a:lnTo>
                  <a:lnTo>
                    <a:pt x="89" y="0"/>
                  </a:lnTo>
                  <a:lnTo>
                    <a:pt x="105" y="5"/>
                  </a:lnTo>
                  <a:lnTo>
                    <a:pt x="112" y="19"/>
                  </a:lnTo>
                  <a:lnTo>
                    <a:pt x="114" y="38"/>
                  </a:lnTo>
                  <a:lnTo>
                    <a:pt x="113"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7" name="Freeform 802">
              <a:extLst>
                <a:ext uri="{FF2B5EF4-FFF2-40B4-BE49-F238E27FC236}">
                  <a16:creationId xmlns:a16="http://schemas.microsoft.com/office/drawing/2014/main" id="{AA5A7BFB-D336-45CF-B8EB-85E39E0A835C}"/>
                </a:ext>
              </a:extLst>
            </p:cNvPr>
            <p:cNvSpPr>
              <a:spLocks/>
            </p:cNvSpPr>
            <p:nvPr/>
          </p:nvSpPr>
          <p:spPr bwMode="auto">
            <a:xfrm>
              <a:off x="4696" y="6702"/>
              <a:ext cx="76" cy="89"/>
            </a:xfrm>
            <a:custGeom>
              <a:avLst/>
              <a:gdLst>
                <a:gd name="T0" fmla="*/ 16 w 76"/>
                <a:gd name="T1" fmla="*/ 6768 h 89"/>
                <a:gd name="T2" fmla="*/ 22 w 76"/>
                <a:gd name="T3" fmla="*/ 6780 h 89"/>
                <a:gd name="T4" fmla="*/ 40 w 76"/>
                <a:gd name="T5" fmla="*/ 6781 h 89"/>
                <a:gd name="T6" fmla="*/ 51 w 76"/>
                <a:gd name="T7" fmla="*/ 6781 h 89"/>
                <a:gd name="T8" fmla="*/ 59 w 76"/>
                <a:gd name="T9" fmla="*/ 6775 h 89"/>
                <a:gd name="T10" fmla="*/ 62 w 76"/>
                <a:gd name="T11" fmla="*/ 6768 h 89"/>
                <a:gd name="T12" fmla="*/ 74 w 76"/>
                <a:gd name="T13" fmla="*/ 6771 h 89"/>
                <a:gd name="T14" fmla="*/ 62 w 76"/>
                <a:gd name="T15" fmla="*/ 6786 h 89"/>
                <a:gd name="T16" fmla="*/ 40 w 76"/>
                <a:gd name="T17" fmla="*/ 6791 h 89"/>
                <a:gd name="T18" fmla="*/ 18 w 76"/>
                <a:gd name="T19" fmla="*/ 6786 h 89"/>
                <a:gd name="T20" fmla="*/ 5 w 76"/>
                <a:gd name="T21" fmla="*/ 6771 h 89"/>
                <a:gd name="T22" fmla="*/ 0 w 76"/>
                <a:gd name="T23" fmla="*/ 6747 h 89"/>
                <a:gd name="T24" fmla="*/ 0 w 76"/>
                <a:gd name="T25" fmla="*/ 6746 h 89"/>
                <a:gd name="T26" fmla="*/ 5 w 76"/>
                <a:gd name="T27" fmla="*/ 6722 h 89"/>
                <a:gd name="T28" fmla="*/ 18 w 76"/>
                <a:gd name="T29" fmla="*/ 6707 h 89"/>
                <a:gd name="T30" fmla="*/ 39 w 76"/>
                <a:gd name="T31" fmla="*/ 6702 h 89"/>
                <a:gd name="T32" fmla="*/ 43 w 76"/>
                <a:gd name="T33" fmla="*/ 6714 h 89"/>
                <a:gd name="T34" fmla="*/ 27 w 76"/>
                <a:gd name="T35" fmla="*/ 6716 h 89"/>
                <a:gd name="T36" fmla="*/ 18 w 76"/>
                <a:gd name="T37" fmla="*/ 6726 h 89"/>
                <a:gd name="T38" fmla="*/ 17 w 76"/>
                <a:gd name="T39" fmla="*/ 6729 h 89"/>
                <a:gd name="T40" fmla="*/ 16 w 76"/>
                <a:gd name="T41" fmla="*/ 6734 h 89"/>
                <a:gd name="T42" fmla="*/ 16 w 76"/>
                <a:gd name="T43" fmla="*/ 6739 h 89"/>
                <a:gd name="T44" fmla="*/ 62 w 76"/>
                <a:gd name="T45" fmla="*/ 6739 h 89"/>
                <a:gd name="T46" fmla="*/ 73 w 76"/>
                <a:gd name="T47" fmla="*/ 6723 h 89"/>
                <a:gd name="T48" fmla="*/ 77 w 76"/>
                <a:gd name="T49" fmla="*/ 6747 h 89"/>
                <a:gd name="T50" fmla="*/ 76 w 76"/>
                <a:gd name="T51" fmla="*/ 6750 h 89"/>
                <a:gd name="T52" fmla="*/ 16 w 76"/>
                <a:gd name="T53" fmla="*/ 6750 h 89"/>
                <a:gd name="T54" fmla="*/ 16 w 76"/>
                <a:gd name="T55" fmla="*/ 6768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40" y="79"/>
                  </a:lnTo>
                  <a:lnTo>
                    <a:pt x="51" y="79"/>
                  </a:lnTo>
                  <a:lnTo>
                    <a:pt x="59" y="73"/>
                  </a:lnTo>
                  <a:lnTo>
                    <a:pt x="62" y="66"/>
                  </a:lnTo>
                  <a:lnTo>
                    <a:pt x="74" y="69"/>
                  </a:lnTo>
                  <a:lnTo>
                    <a:pt x="62" y="84"/>
                  </a:lnTo>
                  <a:lnTo>
                    <a:pt x="40" y="89"/>
                  </a:lnTo>
                  <a:lnTo>
                    <a:pt x="18" y="84"/>
                  </a:lnTo>
                  <a:lnTo>
                    <a:pt x="5" y="69"/>
                  </a:lnTo>
                  <a:lnTo>
                    <a:pt x="0" y="45"/>
                  </a:lnTo>
                  <a:lnTo>
                    <a:pt x="0" y="44"/>
                  </a:lnTo>
                  <a:lnTo>
                    <a:pt x="5" y="20"/>
                  </a:lnTo>
                  <a:lnTo>
                    <a:pt x="18" y="5"/>
                  </a:lnTo>
                  <a:lnTo>
                    <a:pt x="39" y="0"/>
                  </a:lnTo>
                  <a:lnTo>
                    <a:pt x="43" y="12"/>
                  </a:lnTo>
                  <a:lnTo>
                    <a:pt x="27" y="14"/>
                  </a:lnTo>
                  <a:lnTo>
                    <a:pt x="18" y="24"/>
                  </a:lnTo>
                  <a:lnTo>
                    <a:pt x="17" y="27"/>
                  </a:lnTo>
                  <a:lnTo>
                    <a:pt x="16" y="32"/>
                  </a:lnTo>
                  <a:lnTo>
                    <a:pt x="16" y="37"/>
                  </a:lnTo>
                  <a:lnTo>
                    <a:pt x="62" y="37"/>
                  </a:lnTo>
                  <a:lnTo>
                    <a:pt x="73" y="21"/>
                  </a:lnTo>
                  <a:lnTo>
                    <a:pt x="77"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8" name="Freeform 803">
              <a:extLst>
                <a:ext uri="{FF2B5EF4-FFF2-40B4-BE49-F238E27FC236}">
                  <a16:creationId xmlns:a16="http://schemas.microsoft.com/office/drawing/2014/main" id="{F6DEDC05-69C2-4366-95FE-EE568F22B677}"/>
                </a:ext>
              </a:extLst>
            </p:cNvPr>
            <p:cNvSpPr>
              <a:spLocks/>
            </p:cNvSpPr>
            <p:nvPr/>
          </p:nvSpPr>
          <p:spPr bwMode="auto">
            <a:xfrm>
              <a:off x="4735" y="6702"/>
              <a:ext cx="34" cy="36"/>
            </a:xfrm>
            <a:custGeom>
              <a:avLst/>
              <a:gdLst>
                <a:gd name="T0" fmla="*/ 22 w 34"/>
                <a:gd name="T1" fmla="*/ 6708 h 36"/>
                <a:gd name="T2" fmla="*/ 34 w 34"/>
                <a:gd name="T3" fmla="*/ 6723 h 36"/>
                <a:gd name="T4" fmla="*/ 23 w 34"/>
                <a:gd name="T5" fmla="*/ 6739 h 36"/>
                <a:gd name="T6" fmla="*/ 18 w 34"/>
                <a:gd name="T7" fmla="*/ 6721 h 36"/>
                <a:gd name="T8" fmla="*/ 4 w 34"/>
                <a:gd name="T9" fmla="*/ 6714 h 36"/>
                <a:gd name="T10" fmla="*/ 0 w 34"/>
                <a:gd name="T11" fmla="*/ 6702 h 36"/>
                <a:gd name="T12" fmla="*/ 22 w 34"/>
                <a:gd name="T13" fmla="*/ 6708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804">
              <a:extLst>
                <a:ext uri="{FF2B5EF4-FFF2-40B4-BE49-F238E27FC236}">
                  <a16:creationId xmlns:a16="http://schemas.microsoft.com/office/drawing/2014/main" id="{CCE74A97-A418-42FB-8658-6F0C21C6B1FA}"/>
                </a:ext>
              </a:extLst>
            </p:cNvPr>
            <p:cNvSpPr>
              <a:spLocks/>
            </p:cNvSpPr>
            <p:nvPr/>
          </p:nvSpPr>
          <p:spPr bwMode="auto">
            <a:xfrm>
              <a:off x="1898" y="4927"/>
              <a:ext cx="5864" cy="1032"/>
            </a:xfrm>
            <a:custGeom>
              <a:avLst/>
              <a:gdLst>
                <a:gd name="T0" fmla="*/ 40 w 5864"/>
                <a:gd name="T1" fmla="*/ 5589 h 1032"/>
                <a:gd name="T2" fmla="*/ 31 w 5864"/>
                <a:gd name="T3" fmla="*/ 5612 h 1032"/>
                <a:gd name="T4" fmla="*/ 27 w 5864"/>
                <a:gd name="T5" fmla="*/ 5638 h 1032"/>
                <a:gd name="T6" fmla="*/ 27 w 5864"/>
                <a:gd name="T7" fmla="*/ 5959 h 1032"/>
                <a:gd name="T8" fmla="*/ 0 w 5864"/>
                <a:gd name="T9" fmla="*/ 5959 h 1032"/>
                <a:gd name="T10" fmla="*/ 0 w 5864"/>
                <a:gd name="T11" fmla="*/ 5636 h 1032"/>
                <a:gd name="T12" fmla="*/ 5 w 5864"/>
                <a:gd name="T13" fmla="*/ 5605 h 1032"/>
                <a:gd name="T14" fmla="*/ 36 w 5864"/>
                <a:gd name="T15" fmla="*/ 5550 h 1032"/>
                <a:gd name="T16" fmla="*/ 90 w 5864"/>
                <a:gd name="T17" fmla="*/ 5519 h 1032"/>
                <a:gd name="T18" fmla="*/ 121 w 5864"/>
                <a:gd name="T19" fmla="*/ 5515 h 1032"/>
                <a:gd name="T20" fmla="*/ 5742 w 5864"/>
                <a:gd name="T21" fmla="*/ 5515 h 1032"/>
                <a:gd name="T22" fmla="*/ 5767 w 5864"/>
                <a:gd name="T23" fmla="*/ 5512 h 1032"/>
                <a:gd name="T24" fmla="*/ 5790 w 5864"/>
                <a:gd name="T25" fmla="*/ 5503 h 1032"/>
                <a:gd name="T26" fmla="*/ 5810 w 5864"/>
                <a:gd name="T27" fmla="*/ 5487 h 1032"/>
                <a:gd name="T28" fmla="*/ 5825 w 5864"/>
                <a:gd name="T29" fmla="*/ 5468 h 1032"/>
                <a:gd name="T30" fmla="*/ 5834 w 5864"/>
                <a:gd name="T31" fmla="*/ 5445 h 1032"/>
                <a:gd name="T32" fmla="*/ 5838 w 5864"/>
                <a:gd name="T33" fmla="*/ 5420 h 1032"/>
                <a:gd name="T34" fmla="*/ 5838 w 5864"/>
                <a:gd name="T35" fmla="*/ 4927 h 1032"/>
                <a:gd name="T36" fmla="*/ 5865 w 5864"/>
                <a:gd name="T37" fmla="*/ 4927 h 1032"/>
                <a:gd name="T38" fmla="*/ 5865 w 5864"/>
                <a:gd name="T39" fmla="*/ 5422 h 1032"/>
                <a:gd name="T40" fmla="*/ 5860 w 5864"/>
                <a:gd name="T41" fmla="*/ 5452 h 1032"/>
                <a:gd name="T42" fmla="*/ 5828 w 5864"/>
                <a:gd name="T43" fmla="*/ 5506 h 1032"/>
                <a:gd name="T44" fmla="*/ 5775 w 5864"/>
                <a:gd name="T45" fmla="*/ 5538 h 1032"/>
                <a:gd name="T46" fmla="*/ 5744 w 5864"/>
                <a:gd name="T47" fmla="*/ 5542 h 1032"/>
                <a:gd name="T48" fmla="*/ 123 w 5864"/>
                <a:gd name="T49" fmla="*/ 5542 h 1032"/>
                <a:gd name="T50" fmla="*/ 97 w 5864"/>
                <a:gd name="T51" fmla="*/ 5545 h 1032"/>
                <a:gd name="T52" fmla="*/ 75 w 5864"/>
                <a:gd name="T53" fmla="*/ 5555 h 1032"/>
                <a:gd name="T54" fmla="*/ 55 w 5864"/>
                <a:gd name="T55" fmla="*/ 5570 h 1032"/>
                <a:gd name="T56" fmla="*/ 40 w 5864"/>
                <a:gd name="T57" fmla="*/ 5589 h 10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64" h="1032">
                  <a:moveTo>
                    <a:pt x="40" y="662"/>
                  </a:moveTo>
                  <a:lnTo>
                    <a:pt x="31" y="685"/>
                  </a:lnTo>
                  <a:lnTo>
                    <a:pt x="27" y="711"/>
                  </a:lnTo>
                  <a:lnTo>
                    <a:pt x="27" y="1032"/>
                  </a:lnTo>
                  <a:lnTo>
                    <a:pt x="0" y="1032"/>
                  </a:lnTo>
                  <a:lnTo>
                    <a:pt x="0" y="709"/>
                  </a:lnTo>
                  <a:lnTo>
                    <a:pt x="5" y="678"/>
                  </a:lnTo>
                  <a:lnTo>
                    <a:pt x="36" y="623"/>
                  </a:lnTo>
                  <a:lnTo>
                    <a:pt x="90" y="592"/>
                  </a:lnTo>
                  <a:lnTo>
                    <a:pt x="121" y="588"/>
                  </a:lnTo>
                  <a:lnTo>
                    <a:pt x="5742" y="588"/>
                  </a:lnTo>
                  <a:lnTo>
                    <a:pt x="5767" y="585"/>
                  </a:lnTo>
                  <a:lnTo>
                    <a:pt x="5790" y="576"/>
                  </a:lnTo>
                  <a:lnTo>
                    <a:pt x="5810" y="560"/>
                  </a:lnTo>
                  <a:lnTo>
                    <a:pt x="5825" y="541"/>
                  </a:lnTo>
                  <a:lnTo>
                    <a:pt x="5834" y="518"/>
                  </a:lnTo>
                  <a:lnTo>
                    <a:pt x="5838" y="493"/>
                  </a:lnTo>
                  <a:lnTo>
                    <a:pt x="5838" y="0"/>
                  </a:lnTo>
                  <a:lnTo>
                    <a:pt x="5865" y="0"/>
                  </a:lnTo>
                  <a:lnTo>
                    <a:pt x="5865" y="495"/>
                  </a:lnTo>
                  <a:lnTo>
                    <a:pt x="5860" y="525"/>
                  </a:lnTo>
                  <a:lnTo>
                    <a:pt x="5828" y="579"/>
                  </a:lnTo>
                  <a:lnTo>
                    <a:pt x="5775" y="611"/>
                  </a:lnTo>
                  <a:lnTo>
                    <a:pt x="5744" y="615"/>
                  </a:lnTo>
                  <a:lnTo>
                    <a:pt x="123" y="615"/>
                  </a:lnTo>
                  <a:lnTo>
                    <a:pt x="97" y="618"/>
                  </a:lnTo>
                  <a:lnTo>
                    <a:pt x="75" y="628"/>
                  </a:lnTo>
                  <a:lnTo>
                    <a:pt x="55" y="643"/>
                  </a:lnTo>
                  <a:lnTo>
                    <a:pt x="40" y="66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0" name="Freeform 805">
              <a:extLst>
                <a:ext uri="{FF2B5EF4-FFF2-40B4-BE49-F238E27FC236}">
                  <a16:creationId xmlns:a16="http://schemas.microsoft.com/office/drawing/2014/main" id="{307A46F5-C3D3-448E-8C6F-DE56178E191F}"/>
                </a:ext>
              </a:extLst>
            </p:cNvPr>
            <p:cNvSpPr>
              <a:spLocks/>
            </p:cNvSpPr>
            <p:nvPr/>
          </p:nvSpPr>
          <p:spPr bwMode="auto">
            <a:xfrm>
              <a:off x="7736" y="4911"/>
              <a:ext cx="27" cy="15"/>
            </a:xfrm>
            <a:custGeom>
              <a:avLst/>
              <a:gdLst>
                <a:gd name="T0" fmla="*/ 12 w 27"/>
                <a:gd name="T1" fmla="*/ 4913 h 15"/>
                <a:gd name="T2" fmla="*/ 27 w 27"/>
                <a:gd name="T3" fmla="*/ 4911 h 15"/>
                <a:gd name="T4" fmla="*/ 27 w 27"/>
                <a:gd name="T5" fmla="*/ 4927 h 15"/>
                <a:gd name="T6" fmla="*/ 0 w 27"/>
                <a:gd name="T7" fmla="*/ 4927 h 15"/>
                <a:gd name="T8" fmla="*/ 0 w 27"/>
                <a:gd name="T9" fmla="*/ 4911 h 15"/>
                <a:gd name="T10" fmla="*/ 12 w 27"/>
                <a:gd name="T11" fmla="*/ 491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5">
                  <a:moveTo>
                    <a:pt x="12" y="2"/>
                  </a:moveTo>
                  <a:lnTo>
                    <a:pt x="27" y="0"/>
                  </a:lnTo>
                  <a:lnTo>
                    <a:pt x="27" y="16"/>
                  </a:lnTo>
                  <a:lnTo>
                    <a:pt x="0" y="16"/>
                  </a:lnTo>
                  <a:lnTo>
                    <a:pt x="0" y="0"/>
                  </a:lnTo>
                  <a:lnTo>
                    <a:pt x="1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1" name="Freeform 806">
              <a:extLst>
                <a:ext uri="{FF2B5EF4-FFF2-40B4-BE49-F238E27FC236}">
                  <a16:creationId xmlns:a16="http://schemas.microsoft.com/office/drawing/2014/main" id="{85691957-C707-471F-9878-18894DD8AE82}"/>
                </a:ext>
              </a:extLst>
            </p:cNvPr>
            <p:cNvSpPr>
              <a:spLocks/>
            </p:cNvSpPr>
            <p:nvPr/>
          </p:nvSpPr>
          <p:spPr bwMode="auto">
            <a:xfrm>
              <a:off x="1870" y="5972"/>
              <a:ext cx="83" cy="128"/>
            </a:xfrm>
            <a:custGeom>
              <a:avLst/>
              <a:gdLst>
                <a:gd name="T0" fmla="*/ 42 w 83"/>
                <a:gd name="T1" fmla="*/ 6100 h 128"/>
                <a:gd name="T2" fmla="*/ 0 w 83"/>
                <a:gd name="T3" fmla="*/ 5972 h 128"/>
                <a:gd name="T4" fmla="*/ 83 w 83"/>
                <a:gd name="T5" fmla="*/ 5972 h 128"/>
                <a:gd name="T6" fmla="*/ 42 w 83"/>
                <a:gd name="T7" fmla="*/ 6100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8">
                  <a:moveTo>
                    <a:pt x="42" y="128"/>
                  </a:moveTo>
                  <a:lnTo>
                    <a:pt x="0" y="0"/>
                  </a:lnTo>
                  <a:lnTo>
                    <a:pt x="83" y="0"/>
                  </a:lnTo>
                  <a:lnTo>
                    <a:pt x="42" y="1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2" name="Freeform 807">
              <a:extLst>
                <a:ext uri="{FF2B5EF4-FFF2-40B4-BE49-F238E27FC236}">
                  <a16:creationId xmlns:a16="http://schemas.microsoft.com/office/drawing/2014/main" id="{F11E2747-BB94-4414-8987-B0037697893A}"/>
                </a:ext>
              </a:extLst>
            </p:cNvPr>
            <p:cNvSpPr>
              <a:spLocks/>
            </p:cNvSpPr>
            <p:nvPr/>
          </p:nvSpPr>
          <p:spPr bwMode="auto">
            <a:xfrm>
              <a:off x="1851" y="5959"/>
              <a:ext cx="121" cy="185"/>
            </a:xfrm>
            <a:custGeom>
              <a:avLst/>
              <a:gdLst>
                <a:gd name="T0" fmla="*/ 61 w 121"/>
                <a:gd name="T1" fmla="*/ 6144 h 185"/>
                <a:gd name="T2" fmla="*/ 0 w 121"/>
                <a:gd name="T3" fmla="*/ 5959 h 185"/>
                <a:gd name="T4" fmla="*/ 121 w 121"/>
                <a:gd name="T5" fmla="*/ 5959 h 185"/>
                <a:gd name="T6" fmla="*/ 61 w 121"/>
                <a:gd name="T7" fmla="*/ 6144 h 185"/>
                <a:gd name="T8" fmla="*/ 37 w 121"/>
                <a:gd name="T9" fmla="*/ 5986 h 185"/>
                <a:gd name="T10" fmla="*/ 61 w 121"/>
                <a:gd name="T11" fmla="*/ 6057 h 185"/>
                <a:gd name="T12" fmla="*/ 84 w 121"/>
                <a:gd name="T13" fmla="*/ 5986 h 185"/>
                <a:gd name="T14" fmla="*/ 37 w 121"/>
                <a:gd name="T15" fmla="*/ 5986 h 185"/>
                <a:gd name="T16" fmla="*/ 61 w 121"/>
                <a:gd name="T17" fmla="*/ 6144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85">
                  <a:moveTo>
                    <a:pt x="61" y="185"/>
                  </a:moveTo>
                  <a:lnTo>
                    <a:pt x="0" y="0"/>
                  </a:lnTo>
                  <a:lnTo>
                    <a:pt x="121" y="0"/>
                  </a:lnTo>
                  <a:lnTo>
                    <a:pt x="61" y="185"/>
                  </a:lnTo>
                  <a:lnTo>
                    <a:pt x="37" y="27"/>
                  </a:lnTo>
                  <a:lnTo>
                    <a:pt x="61" y="98"/>
                  </a:lnTo>
                  <a:lnTo>
                    <a:pt x="84" y="27"/>
                  </a:lnTo>
                  <a:lnTo>
                    <a:pt x="37" y="27"/>
                  </a:lnTo>
                  <a:lnTo>
                    <a:pt x="61" y="1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808">
              <a:extLst>
                <a:ext uri="{FF2B5EF4-FFF2-40B4-BE49-F238E27FC236}">
                  <a16:creationId xmlns:a16="http://schemas.microsoft.com/office/drawing/2014/main" id="{06198327-0FE7-4E95-B1A0-79D013762E8C}"/>
                </a:ext>
              </a:extLst>
            </p:cNvPr>
            <p:cNvSpPr>
              <a:spLocks/>
            </p:cNvSpPr>
            <p:nvPr/>
          </p:nvSpPr>
          <p:spPr bwMode="auto">
            <a:xfrm>
              <a:off x="7416" y="5198"/>
              <a:ext cx="101" cy="112"/>
            </a:xfrm>
            <a:custGeom>
              <a:avLst/>
              <a:gdLst>
                <a:gd name="T0" fmla="*/ 58 w 101"/>
                <a:gd name="T1" fmla="*/ 5263 h 112"/>
                <a:gd name="T2" fmla="*/ 58 w 101"/>
                <a:gd name="T3" fmla="*/ 5309 h 112"/>
                <a:gd name="T4" fmla="*/ 43 w 101"/>
                <a:gd name="T5" fmla="*/ 5309 h 112"/>
                <a:gd name="T6" fmla="*/ 43 w 101"/>
                <a:gd name="T7" fmla="*/ 5263 h 112"/>
                <a:gd name="T8" fmla="*/ 0 w 101"/>
                <a:gd name="T9" fmla="*/ 5198 h 112"/>
                <a:gd name="T10" fmla="*/ 17 w 101"/>
                <a:gd name="T11" fmla="*/ 5198 h 112"/>
                <a:gd name="T12" fmla="*/ 50 w 101"/>
                <a:gd name="T13" fmla="*/ 5251 h 112"/>
                <a:gd name="T14" fmla="*/ 84 w 101"/>
                <a:gd name="T15" fmla="*/ 5198 h 112"/>
                <a:gd name="T16" fmla="*/ 101 w 101"/>
                <a:gd name="T17" fmla="*/ 5198 h 112"/>
                <a:gd name="T18" fmla="*/ 58 w 101"/>
                <a:gd name="T19" fmla="*/ 5263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1"/>
                  </a:lnTo>
                  <a:lnTo>
                    <a:pt x="43" y="111"/>
                  </a:lnTo>
                  <a:lnTo>
                    <a:pt x="43" y="65"/>
                  </a:lnTo>
                  <a:lnTo>
                    <a:pt x="0" y="0"/>
                  </a:lnTo>
                  <a:lnTo>
                    <a:pt x="17" y="0"/>
                  </a:lnTo>
                  <a:lnTo>
                    <a:pt x="50" y="53"/>
                  </a:lnTo>
                  <a:lnTo>
                    <a:pt x="84" y="0"/>
                  </a:lnTo>
                  <a:lnTo>
                    <a:pt x="101"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809">
              <a:extLst>
                <a:ext uri="{FF2B5EF4-FFF2-40B4-BE49-F238E27FC236}">
                  <a16:creationId xmlns:a16="http://schemas.microsoft.com/office/drawing/2014/main" id="{93FFCDE5-EBF9-4D9F-87D2-882629F8F219}"/>
                </a:ext>
              </a:extLst>
            </p:cNvPr>
            <p:cNvSpPr>
              <a:spLocks/>
            </p:cNvSpPr>
            <p:nvPr/>
          </p:nvSpPr>
          <p:spPr bwMode="auto">
            <a:xfrm>
              <a:off x="7512" y="5222"/>
              <a:ext cx="76" cy="89"/>
            </a:xfrm>
            <a:custGeom>
              <a:avLst/>
              <a:gdLst>
                <a:gd name="T0" fmla="*/ 16 w 76"/>
                <a:gd name="T1" fmla="*/ 5288 h 89"/>
                <a:gd name="T2" fmla="*/ 22 w 76"/>
                <a:gd name="T3" fmla="*/ 5300 h 89"/>
                <a:gd name="T4" fmla="*/ 39 w 76"/>
                <a:gd name="T5" fmla="*/ 5300 h 89"/>
                <a:gd name="T6" fmla="*/ 51 w 76"/>
                <a:gd name="T7" fmla="*/ 5301 h 89"/>
                <a:gd name="T8" fmla="*/ 59 w 76"/>
                <a:gd name="T9" fmla="*/ 5295 h 89"/>
                <a:gd name="T10" fmla="*/ 62 w 76"/>
                <a:gd name="T11" fmla="*/ 5287 h 89"/>
                <a:gd name="T12" fmla="*/ 74 w 76"/>
                <a:gd name="T13" fmla="*/ 5291 h 89"/>
                <a:gd name="T14" fmla="*/ 62 w 76"/>
                <a:gd name="T15" fmla="*/ 5305 h 89"/>
                <a:gd name="T16" fmla="*/ 40 w 76"/>
                <a:gd name="T17" fmla="*/ 5311 h 89"/>
                <a:gd name="T18" fmla="*/ 18 w 76"/>
                <a:gd name="T19" fmla="*/ 5306 h 89"/>
                <a:gd name="T20" fmla="*/ 5 w 76"/>
                <a:gd name="T21" fmla="*/ 5290 h 89"/>
                <a:gd name="T22" fmla="*/ 0 w 76"/>
                <a:gd name="T23" fmla="*/ 5266 h 89"/>
                <a:gd name="T24" fmla="*/ 0 w 76"/>
                <a:gd name="T25" fmla="*/ 5266 h 89"/>
                <a:gd name="T26" fmla="*/ 5 w 76"/>
                <a:gd name="T27" fmla="*/ 5242 h 89"/>
                <a:gd name="T28" fmla="*/ 18 w 76"/>
                <a:gd name="T29" fmla="*/ 5227 h 89"/>
                <a:gd name="T30" fmla="*/ 39 w 76"/>
                <a:gd name="T31" fmla="*/ 5222 h 89"/>
                <a:gd name="T32" fmla="*/ 43 w 76"/>
                <a:gd name="T33" fmla="*/ 5233 h 89"/>
                <a:gd name="T34" fmla="*/ 27 w 76"/>
                <a:gd name="T35" fmla="*/ 5236 h 89"/>
                <a:gd name="T36" fmla="*/ 18 w 76"/>
                <a:gd name="T37" fmla="*/ 5246 h 89"/>
                <a:gd name="T38" fmla="*/ 17 w 76"/>
                <a:gd name="T39" fmla="*/ 5249 h 89"/>
                <a:gd name="T40" fmla="*/ 16 w 76"/>
                <a:gd name="T41" fmla="*/ 5253 h 89"/>
                <a:gd name="T42" fmla="*/ 16 w 76"/>
                <a:gd name="T43" fmla="*/ 5258 h 89"/>
                <a:gd name="T44" fmla="*/ 62 w 76"/>
                <a:gd name="T45" fmla="*/ 5258 h 89"/>
                <a:gd name="T46" fmla="*/ 73 w 76"/>
                <a:gd name="T47" fmla="*/ 5243 h 89"/>
                <a:gd name="T48" fmla="*/ 76 w 76"/>
                <a:gd name="T49" fmla="*/ 5267 h 89"/>
                <a:gd name="T50" fmla="*/ 76 w 76"/>
                <a:gd name="T51" fmla="*/ 5270 h 89"/>
                <a:gd name="T52" fmla="*/ 16 w 76"/>
                <a:gd name="T53" fmla="*/ 5270 h 89"/>
                <a:gd name="T54" fmla="*/ 16 w 76"/>
                <a:gd name="T55" fmla="*/ 5288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8"/>
                  </a:lnTo>
                  <a:lnTo>
                    <a:pt x="51" y="79"/>
                  </a:lnTo>
                  <a:lnTo>
                    <a:pt x="59" y="73"/>
                  </a:lnTo>
                  <a:lnTo>
                    <a:pt x="62" y="65"/>
                  </a:lnTo>
                  <a:lnTo>
                    <a:pt x="74" y="69"/>
                  </a:lnTo>
                  <a:lnTo>
                    <a:pt x="62" y="83"/>
                  </a:lnTo>
                  <a:lnTo>
                    <a:pt x="40" y="89"/>
                  </a:lnTo>
                  <a:lnTo>
                    <a:pt x="18" y="84"/>
                  </a:lnTo>
                  <a:lnTo>
                    <a:pt x="5" y="68"/>
                  </a:lnTo>
                  <a:lnTo>
                    <a:pt x="0" y="44"/>
                  </a:lnTo>
                  <a:lnTo>
                    <a:pt x="5" y="20"/>
                  </a:lnTo>
                  <a:lnTo>
                    <a:pt x="18" y="5"/>
                  </a:lnTo>
                  <a:lnTo>
                    <a:pt x="39" y="0"/>
                  </a:lnTo>
                  <a:lnTo>
                    <a:pt x="43" y="11"/>
                  </a:lnTo>
                  <a:lnTo>
                    <a:pt x="27" y="14"/>
                  </a:lnTo>
                  <a:lnTo>
                    <a:pt x="18" y="24"/>
                  </a:lnTo>
                  <a:lnTo>
                    <a:pt x="17" y="27"/>
                  </a:lnTo>
                  <a:lnTo>
                    <a:pt x="16" y="31"/>
                  </a:lnTo>
                  <a:lnTo>
                    <a:pt x="16" y="36"/>
                  </a:lnTo>
                  <a:lnTo>
                    <a:pt x="62" y="36"/>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5" name="Freeform 810">
              <a:extLst>
                <a:ext uri="{FF2B5EF4-FFF2-40B4-BE49-F238E27FC236}">
                  <a16:creationId xmlns:a16="http://schemas.microsoft.com/office/drawing/2014/main" id="{6FCC3EFF-C338-4621-A7B0-F4FA12930019}"/>
                </a:ext>
              </a:extLst>
            </p:cNvPr>
            <p:cNvSpPr>
              <a:spLocks/>
            </p:cNvSpPr>
            <p:nvPr/>
          </p:nvSpPr>
          <p:spPr bwMode="auto">
            <a:xfrm>
              <a:off x="7551" y="5222"/>
              <a:ext cx="34" cy="36"/>
            </a:xfrm>
            <a:custGeom>
              <a:avLst/>
              <a:gdLst>
                <a:gd name="T0" fmla="*/ 22 w 34"/>
                <a:gd name="T1" fmla="*/ 5227 h 36"/>
                <a:gd name="T2" fmla="*/ 34 w 34"/>
                <a:gd name="T3" fmla="*/ 5243 h 36"/>
                <a:gd name="T4" fmla="*/ 23 w 34"/>
                <a:gd name="T5" fmla="*/ 5258 h 36"/>
                <a:gd name="T6" fmla="*/ 18 w 34"/>
                <a:gd name="T7" fmla="*/ 5241 h 36"/>
                <a:gd name="T8" fmla="*/ 4 w 34"/>
                <a:gd name="T9" fmla="*/ 5233 h 36"/>
                <a:gd name="T10" fmla="*/ 0 w 34"/>
                <a:gd name="T11" fmla="*/ 5222 h 36"/>
                <a:gd name="T12" fmla="*/ 22 w 34"/>
                <a:gd name="T13" fmla="*/ 522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6" name="Freeform 811">
              <a:extLst>
                <a:ext uri="{FF2B5EF4-FFF2-40B4-BE49-F238E27FC236}">
                  <a16:creationId xmlns:a16="http://schemas.microsoft.com/office/drawing/2014/main" id="{A23EA106-DA07-4CD3-BEEC-9817BE5DF71C}"/>
                </a:ext>
              </a:extLst>
            </p:cNvPr>
            <p:cNvSpPr>
              <a:spLocks/>
            </p:cNvSpPr>
            <p:nvPr/>
          </p:nvSpPr>
          <p:spPr bwMode="auto">
            <a:xfrm>
              <a:off x="7600" y="5223"/>
              <a:ext cx="71" cy="88"/>
            </a:xfrm>
            <a:custGeom>
              <a:avLst/>
              <a:gdLst>
                <a:gd name="T0" fmla="*/ 7 w 71"/>
                <a:gd name="T1" fmla="*/ 5258 h 88"/>
                <a:gd name="T2" fmla="*/ 4 w 71"/>
                <a:gd name="T3" fmla="*/ 5246 h 88"/>
                <a:gd name="T4" fmla="*/ 11 w 71"/>
                <a:gd name="T5" fmla="*/ 5229 h 88"/>
                <a:gd name="T6" fmla="*/ 29 w 71"/>
                <a:gd name="T7" fmla="*/ 5223 h 88"/>
                <a:gd name="T8" fmla="*/ 50 w 71"/>
                <a:gd name="T9" fmla="*/ 5224 h 88"/>
                <a:gd name="T10" fmla="*/ 59 w 71"/>
                <a:gd name="T11" fmla="*/ 5227 h 88"/>
                <a:gd name="T12" fmla="*/ 64 w 71"/>
                <a:gd name="T13" fmla="*/ 5230 h 88"/>
                <a:gd name="T14" fmla="*/ 68 w 71"/>
                <a:gd name="T15" fmla="*/ 5236 h 88"/>
                <a:gd name="T16" fmla="*/ 69 w 71"/>
                <a:gd name="T17" fmla="*/ 5243 h 88"/>
                <a:gd name="T18" fmla="*/ 56 w 71"/>
                <a:gd name="T19" fmla="*/ 5245 h 88"/>
                <a:gd name="T20" fmla="*/ 43 w 71"/>
                <a:gd name="T21" fmla="*/ 5233 h 88"/>
                <a:gd name="T22" fmla="*/ 22 w 71"/>
                <a:gd name="T23" fmla="*/ 5236 h 88"/>
                <a:gd name="T24" fmla="*/ 17 w 71"/>
                <a:gd name="T25" fmla="*/ 5245 h 88"/>
                <a:gd name="T26" fmla="*/ 26 w 71"/>
                <a:gd name="T27" fmla="*/ 5255 h 88"/>
                <a:gd name="T28" fmla="*/ 40 w 71"/>
                <a:gd name="T29" fmla="*/ 5260 h 88"/>
                <a:gd name="T30" fmla="*/ 56 w 71"/>
                <a:gd name="T31" fmla="*/ 5264 h 88"/>
                <a:gd name="T32" fmla="*/ 67 w 71"/>
                <a:gd name="T33" fmla="*/ 5273 h 88"/>
                <a:gd name="T34" fmla="*/ 71 w 71"/>
                <a:gd name="T35" fmla="*/ 5285 h 88"/>
                <a:gd name="T36" fmla="*/ 64 w 71"/>
                <a:gd name="T37" fmla="*/ 5302 h 88"/>
                <a:gd name="T38" fmla="*/ 47 w 71"/>
                <a:gd name="T39" fmla="*/ 5310 h 88"/>
                <a:gd name="T40" fmla="*/ 27 w 71"/>
                <a:gd name="T41" fmla="*/ 5310 h 88"/>
                <a:gd name="T42" fmla="*/ 9 w 71"/>
                <a:gd name="T43" fmla="*/ 5303 h 88"/>
                <a:gd name="T44" fmla="*/ 0 w 71"/>
                <a:gd name="T45" fmla="*/ 5289 h 88"/>
                <a:gd name="T46" fmla="*/ 13 w 71"/>
                <a:gd name="T47" fmla="*/ 5287 h 88"/>
                <a:gd name="T48" fmla="*/ 25 w 71"/>
                <a:gd name="T49" fmla="*/ 5298 h 88"/>
                <a:gd name="T50" fmla="*/ 46 w 71"/>
                <a:gd name="T51" fmla="*/ 5299 h 88"/>
                <a:gd name="T52" fmla="*/ 57 w 71"/>
                <a:gd name="T53" fmla="*/ 5287 h 88"/>
                <a:gd name="T54" fmla="*/ 49 w 71"/>
                <a:gd name="T55" fmla="*/ 5276 h 88"/>
                <a:gd name="T56" fmla="*/ 35 w 71"/>
                <a:gd name="T57" fmla="*/ 5271 h 88"/>
                <a:gd name="T58" fmla="*/ 19 w 71"/>
                <a:gd name="T59" fmla="*/ 5267 h 88"/>
                <a:gd name="T60" fmla="*/ 7 w 71"/>
                <a:gd name="T61" fmla="*/ 5258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3"/>
                  </a:lnTo>
                  <a:lnTo>
                    <a:pt x="11" y="6"/>
                  </a:lnTo>
                  <a:lnTo>
                    <a:pt x="29" y="0"/>
                  </a:lnTo>
                  <a:lnTo>
                    <a:pt x="50" y="1"/>
                  </a:lnTo>
                  <a:lnTo>
                    <a:pt x="59" y="4"/>
                  </a:lnTo>
                  <a:lnTo>
                    <a:pt x="64" y="7"/>
                  </a:lnTo>
                  <a:lnTo>
                    <a:pt x="68" y="13"/>
                  </a:lnTo>
                  <a:lnTo>
                    <a:pt x="69" y="20"/>
                  </a:lnTo>
                  <a:lnTo>
                    <a:pt x="56" y="22"/>
                  </a:lnTo>
                  <a:lnTo>
                    <a:pt x="43" y="10"/>
                  </a:lnTo>
                  <a:lnTo>
                    <a:pt x="22" y="13"/>
                  </a:lnTo>
                  <a:lnTo>
                    <a:pt x="17" y="22"/>
                  </a:lnTo>
                  <a:lnTo>
                    <a:pt x="26" y="32"/>
                  </a:lnTo>
                  <a:lnTo>
                    <a:pt x="40" y="37"/>
                  </a:lnTo>
                  <a:lnTo>
                    <a:pt x="56" y="41"/>
                  </a:lnTo>
                  <a:lnTo>
                    <a:pt x="67" y="50"/>
                  </a:lnTo>
                  <a:lnTo>
                    <a:pt x="71" y="62"/>
                  </a:lnTo>
                  <a:lnTo>
                    <a:pt x="64" y="79"/>
                  </a:lnTo>
                  <a:lnTo>
                    <a:pt x="47" y="87"/>
                  </a:lnTo>
                  <a:lnTo>
                    <a:pt x="27" y="87"/>
                  </a:lnTo>
                  <a:lnTo>
                    <a:pt x="9" y="80"/>
                  </a:lnTo>
                  <a:lnTo>
                    <a:pt x="0" y="66"/>
                  </a:lnTo>
                  <a:lnTo>
                    <a:pt x="13" y="64"/>
                  </a:lnTo>
                  <a:lnTo>
                    <a:pt x="25" y="75"/>
                  </a:lnTo>
                  <a:lnTo>
                    <a:pt x="46" y="76"/>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7" name="Freeform 812">
              <a:extLst>
                <a:ext uri="{FF2B5EF4-FFF2-40B4-BE49-F238E27FC236}">
                  <a16:creationId xmlns:a16="http://schemas.microsoft.com/office/drawing/2014/main" id="{0A9DF449-9A6F-4891-AD4F-5F6ED51DD24B}"/>
                </a:ext>
              </a:extLst>
            </p:cNvPr>
            <p:cNvSpPr>
              <a:spLocks/>
            </p:cNvSpPr>
            <p:nvPr/>
          </p:nvSpPr>
          <p:spPr bwMode="auto">
            <a:xfrm>
              <a:off x="3407" y="7192"/>
              <a:ext cx="2615" cy="373"/>
            </a:xfrm>
            <a:custGeom>
              <a:avLst/>
              <a:gdLst>
                <a:gd name="T0" fmla="*/ 2615 w 2615"/>
                <a:gd name="T1" fmla="*/ 7192 h 373"/>
                <a:gd name="T2" fmla="*/ 2615 w 2615"/>
                <a:gd name="T3" fmla="*/ 7457 h 373"/>
                <a:gd name="T4" fmla="*/ 2612 w 2615"/>
                <a:gd name="T5" fmla="*/ 7479 h 373"/>
                <a:gd name="T6" fmla="*/ 2580 w 2615"/>
                <a:gd name="T7" fmla="*/ 7536 h 373"/>
                <a:gd name="T8" fmla="*/ 2522 w 2615"/>
                <a:gd name="T9" fmla="*/ 7564 h 373"/>
                <a:gd name="T10" fmla="*/ 2507 w 2615"/>
                <a:gd name="T11" fmla="*/ 7565 h 373"/>
                <a:gd name="T12" fmla="*/ 108 w 2615"/>
                <a:gd name="T13" fmla="*/ 7565 h 373"/>
                <a:gd name="T14" fmla="*/ 46 w 2615"/>
                <a:gd name="T15" fmla="*/ 7544 h 373"/>
                <a:gd name="T16" fmla="*/ 7 w 2615"/>
                <a:gd name="T17" fmla="*/ 7493 h 373"/>
                <a:gd name="T18" fmla="*/ 0 w 2615"/>
                <a:gd name="T19" fmla="*/ 7457 h 373"/>
                <a:gd name="T20" fmla="*/ 0 w 2615"/>
                <a:gd name="T21" fmla="*/ 7390 h 3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15" h="373">
                  <a:moveTo>
                    <a:pt x="2615" y="0"/>
                  </a:moveTo>
                  <a:lnTo>
                    <a:pt x="2615" y="265"/>
                  </a:lnTo>
                  <a:lnTo>
                    <a:pt x="2612" y="287"/>
                  </a:lnTo>
                  <a:lnTo>
                    <a:pt x="2580" y="344"/>
                  </a:lnTo>
                  <a:lnTo>
                    <a:pt x="2522" y="372"/>
                  </a:lnTo>
                  <a:lnTo>
                    <a:pt x="2507" y="373"/>
                  </a:lnTo>
                  <a:lnTo>
                    <a:pt x="108" y="373"/>
                  </a:lnTo>
                  <a:lnTo>
                    <a:pt x="46" y="352"/>
                  </a:lnTo>
                  <a:lnTo>
                    <a:pt x="7" y="301"/>
                  </a:lnTo>
                  <a:lnTo>
                    <a:pt x="0" y="265"/>
                  </a:lnTo>
                  <a:lnTo>
                    <a:pt x="0" y="198"/>
                  </a:lnTo>
                </a:path>
              </a:pathLst>
            </a:custGeom>
            <a:noFill/>
            <a:ln w="1714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88" name="Freeform 813">
              <a:extLst>
                <a:ext uri="{FF2B5EF4-FFF2-40B4-BE49-F238E27FC236}">
                  <a16:creationId xmlns:a16="http://schemas.microsoft.com/office/drawing/2014/main" id="{50612936-9B07-4D26-8927-8C13BBB7B004}"/>
                </a:ext>
              </a:extLst>
            </p:cNvPr>
            <p:cNvSpPr>
              <a:spLocks/>
            </p:cNvSpPr>
            <p:nvPr/>
          </p:nvSpPr>
          <p:spPr bwMode="auto">
            <a:xfrm>
              <a:off x="6008" y="7185"/>
              <a:ext cx="27" cy="0"/>
            </a:xfrm>
            <a:custGeom>
              <a:avLst/>
              <a:gdLst>
                <a:gd name="T0" fmla="*/ 0 w 27"/>
                <a:gd name="T1" fmla="*/ 27 w 27"/>
                <a:gd name="T2" fmla="*/ 0 60000 65536"/>
                <a:gd name="T3" fmla="*/ 0 60000 65536"/>
              </a:gdLst>
              <a:ahLst/>
              <a:cxnLst>
                <a:cxn ang="T2">
                  <a:pos x="T0" y="0"/>
                </a:cxn>
                <a:cxn ang="T3">
                  <a:pos x="T1" y="0"/>
                </a:cxn>
              </a:cxnLst>
              <a:rect l="0" t="0" r="r" b="b"/>
              <a:pathLst>
                <a:path w="27">
                  <a:moveTo>
                    <a:pt x="0" y="0"/>
                  </a:moveTo>
                  <a:lnTo>
                    <a:pt x="27" y="0"/>
                  </a:lnTo>
                </a:path>
              </a:pathLst>
            </a:custGeom>
            <a:noFill/>
            <a:ln w="9842">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89" name="Freeform 814">
              <a:extLst>
                <a:ext uri="{FF2B5EF4-FFF2-40B4-BE49-F238E27FC236}">
                  <a16:creationId xmlns:a16="http://schemas.microsoft.com/office/drawing/2014/main" id="{14A52BD6-4563-441C-ACC9-D00E026EDBAB}"/>
                </a:ext>
              </a:extLst>
            </p:cNvPr>
            <p:cNvSpPr>
              <a:spLocks/>
            </p:cNvSpPr>
            <p:nvPr/>
          </p:nvSpPr>
          <p:spPr bwMode="auto">
            <a:xfrm>
              <a:off x="3366" y="7249"/>
              <a:ext cx="83" cy="128"/>
            </a:xfrm>
            <a:custGeom>
              <a:avLst/>
              <a:gdLst>
                <a:gd name="T0" fmla="*/ 41 w 83"/>
                <a:gd name="T1" fmla="*/ 7249 h 128"/>
                <a:gd name="T2" fmla="*/ 83 w 83"/>
                <a:gd name="T3" fmla="*/ 7376 h 128"/>
                <a:gd name="T4" fmla="*/ 0 w 83"/>
                <a:gd name="T5" fmla="*/ 7376 h 128"/>
                <a:gd name="T6" fmla="*/ 41 w 83"/>
                <a:gd name="T7" fmla="*/ 7249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8">
                  <a:moveTo>
                    <a:pt x="41" y="0"/>
                  </a:moveTo>
                  <a:lnTo>
                    <a:pt x="83" y="127"/>
                  </a:lnTo>
                  <a:lnTo>
                    <a:pt x="0" y="127"/>
                  </a:lnTo>
                  <a:lnTo>
                    <a:pt x="41"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0" name="Freeform 815">
              <a:extLst>
                <a:ext uri="{FF2B5EF4-FFF2-40B4-BE49-F238E27FC236}">
                  <a16:creationId xmlns:a16="http://schemas.microsoft.com/office/drawing/2014/main" id="{E4DB35AC-F7ED-4CFF-9E55-E95815C04DA8}"/>
                </a:ext>
              </a:extLst>
            </p:cNvPr>
            <p:cNvSpPr>
              <a:spLocks/>
            </p:cNvSpPr>
            <p:nvPr/>
          </p:nvSpPr>
          <p:spPr bwMode="auto">
            <a:xfrm>
              <a:off x="3366" y="7249"/>
              <a:ext cx="83" cy="128"/>
            </a:xfrm>
            <a:custGeom>
              <a:avLst/>
              <a:gdLst>
                <a:gd name="T0" fmla="*/ 41 w 83"/>
                <a:gd name="T1" fmla="*/ 7249 h 128"/>
                <a:gd name="T2" fmla="*/ 83 w 83"/>
                <a:gd name="T3" fmla="*/ 7376 h 128"/>
                <a:gd name="T4" fmla="*/ 0 w 83"/>
                <a:gd name="T5" fmla="*/ 7376 h 128"/>
                <a:gd name="T6" fmla="*/ 41 w 83"/>
                <a:gd name="T7" fmla="*/ 7249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8">
                  <a:moveTo>
                    <a:pt x="41" y="0"/>
                  </a:moveTo>
                  <a:lnTo>
                    <a:pt x="83" y="127"/>
                  </a:lnTo>
                  <a:lnTo>
                    <a:pt x="0" y="127"/>
                  </a:lnTo>
                  <a:lnTo>
                    <a:pt x="41" y="0"/>
                  </a:lnTo>
                  <a:close/>
                </a:path>
              </a:pathLst>
            </a:custGeom>
            <a:noFill/>
            <a:ln w="1714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91" name="Freeform 816">
              <a:extLst>
                <a:ext uri="{FF2B5EF4-FFF2-40B4-BE49-F238E27FC236}">
                  <a16:creationId xmlns:a16="http://schemas.microsoft.com/office/drawing/2014/main" id="{11119224-28E4-40C4-A498-30B890CB3FF4}"/>
                </a:ext>
              </a:extLst>
            </p:cNvPr>
            <p:cNvSpPr>
              <a:spLocks/>
            </p:cNvSpPr>
            <p:nvPr/>
          </p:nvSpPr>
          <p:spPr bwMode="auto">
            <a:xfrm>
              <a:off x="5689" y="7273"/>
              <a:ext cx="101" cy="112"/>
            </a:xfrm>
            <a:custGeom>
              <a:avLst/>
              <a:gdLst>
                <a:gd name="T0" fmla="*/ 58 w 101"/>
                <a:gd name="T1" fmla="*/ 7338 h 112"/>
                <a:gd name="T2" fmla="*/ 58 w 101"/>
                <a:gd name="T3" fmla="*/ 7385 h 112"/>
                <a:gd name="T4" fmla="*/ 43 w 101"/>
                <a:gd name="T5" fmla="*/ 7385 h 112"/>
                <a:gd name="T6" fmla="*/ 43 w 101"/>
                <a:gd name="T7" fmla="*/ 7338 h 112"/>
                <a:gd name="T8" fmla="*/ 0 w 101"/>
                <a:gd name="T9" fmla="*/ 7273 h 112"/>
                <a:gd name="T10" fmla="*/ 17 w 101"/>
                <a:gd name="T11" fmla="*/ 7273 h 112"/>
                <a:gd name="T12" fmla="*/ 50 w 101"/>
                <a:gd name="T13" fmla="*/ 7326 h 112"/>
                <a:gd name="T14" fmla="*/ 84 w 101"/>
                <a:gd name="T15" fmla="*/ 7273 h 112"/>
                <a:gd name="T16" fmla="*/ 101 w 101"/>
                <a:gd name="T17" fmla="*/ 7273 h 112"/>
                <a:gd name="T18" fmla="*/ 58 w 101"/>
                <a:gd name="T19" fmla="*/ 7338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2"/>
                  </a:lnTo>
                  <a:lnTo>
                    <a:pt x="43" y="112"/>
                  </a:lnTo>
                  <a:lnTo>
                    <a:pt x="43" y="65"/>
                  </a:lnTo>
                  <a:lnTo>
                    <a:pt x="0" y="0"/>
                  </a:lnTo>
                  <a:lnTo>
                    <a:pt x="17" y="0"/>
                  </a:lnTo>
                  <a:lnTo>
                    <a:pt x="50" y="53"/>
                  </a:lnTo>
                  <a:lnTo>
                    <a:pt x="84" y="0"/>
                  </a:lnTo>
                  <a:lnTo>
                    <a:pt x="101"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Freeform 817">
              <a:extLst>
                <a:ext uri="{FF2B5EF4-FFF2-40B4-BE49-F238E27FC236}">
                  <a16:creationId xmlns:a16="http://schemas.microsoft.com/office/drawing/2014/main" id="{C2E9EF33-A7C2-4CD5-B566-6BD7F746A313}"/>
                </a:ext>
              </a:extLst>
            </p:cNvPr>
            <p:cNvSpPr>
              <a:spLocks/>
            </p:cNvSpPr>
            <p:nvPr/>
          </p:nvSpPr>
          <p:spPr bwMode="auto">
            <a:xfrm>
              <a:off x="5785" y="7297"/>
              <a:ext cx="76" cy="89"/>
            </a:xfrm>
            <a:custGeom>
              <a:avLst/>
              <a:gdLst>
                <a:gd name="T0" fmla="*/ 16 w 76"/>
                <a:gd name="T1" fmla="*/ 7363 h 89"/>
                <a:gd name="T2" fmla="*/ 22 w 76"/>
                <a:gd name="T3" fmla="*/ 7375 h 89"/>
                <a:gd name="T4" fmla="*/ 39 w 76"/>
                <a:gd name="T5" fmla="*/ 7376 h 89"/>
                <a:gd name="T6" fmla="*/ 51 w 76"/>
                <a:gd name="T7" fmla="*/ 7376 h 89"/>
                <a:gd name="T8" fmla="*/ 59 w 76"/>
                <a:gd name="T9" fmla="*/ 7370 h 89"/>
                <a:gd name="T10" fmla="*/ 61 w 76"/>
                <a:gd name="T11" fmla="*/ 7362 h 89"/>
                <a:gd name="T12" fmla="*/ 74 w 76"/>
                <a:gd name="T13" fmla="*/ 7366 h 89"/>
                <a:gd name="T14" fmla="*/ 62 w 76"/>
                <a:gd name="T15" fmla="*/ 7381 h 89"/>
                <a:gd name="T16" fmla="*/ 40 w 76"/>
                <a:gd name="T17" fmla="*/ 7386 h 89"/>
                <a:gd name="T18" fmla="*/ 18 w 76"/>
                <a:gd name="T19" fmla="*/ 7381 h 89"/>
                <a:gd name="T20" fmla="*/ 4 w 76"/>
                <a:gd name="T21" fmla="*/ 7366 h 89"/>
                <a:gd name="T22" fmla="*/ 0 w 76"/>
                <a:gd name="T23" fmla="*/ 7342 h 89"/>
                <a:gd name="T24" fmla="*/ 0 w 76"/>
                <a:gd name="T25" fmla="*/ 7341 h 89"/>
                <a:gd name="T26" fmla="*/ 5 w 76"/>
                <a:gd name="T27" fmla="*/ 7317 h 89"/>
                <a:gd name="T28" fmla="*/ 18 w 76"/>
                <a:gd name="T29" fmla="*/ 7302 h 89"/>
                <a:gd name="T30" fmla="*/ 38 w 76"/>
                <a:gd name="T31" fmla="*/ 7297 h 89"/>
                <a:gd name="T32" fmla="*/ 43 w 76"/>
                <a:gd name="T33" fmla="*/ 7309 h 89"/>
                <a:gd name="T34" fmla="*/ 27 w 76"/>
                <a:gd name="T35" fmla="*/ 7311 h 89"/>
                <a:gd name="T36" fmla="*/ 18 w 76"/>
                <a:gd name="T37" fmla="*/ 7321 h 89"/>
                <a:gd name="T38" fmla="*/ 17 w 76"/>
                <a:gd name="T39" fmla="*/ 7324 h 89"/>
                <a:gd name="T40" fmla="*/ 16 w 76"/>
                <a:gd name="T41" fmla="*/ 7329 h 89"/>
                <a:gd name="T42" fmla="*/ 16 w 76"/>
                <a:gd name="T43" fmla="*/ 7334 h 89"/>
                <a:gd name="T44" fmla="*/ 62 w 76"/>
                <a:gd name="T45" fmla="*/ 7334 h 89"/>
                <a:gd name="T46" fmla="*/ 73 w 76"/>
                <a:gd name="T47" fmla="*/ 7318 h 89"/>
                <a:gd name="T48" fmla="*/ 76 w 76"/>
                <a:gd name="T49" fmla="*/ 7342 h 89"/>
                <a:gd name="T50" fmla="*/ 76 w 76"/>
                <a:gd name="T51" fmla="*/ 7345 h 89"/>
                <a:gd name="T52" fmla="*/ 16 w 76"/>
                <a:gd name="T53" fmla="*/ 7345 h 89"/>
                <a:gd name="T54" fmla="*/ 16 w 76"/>
                <a:gd name="T55" fmla="*/ 7363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9"/>
                  </a:lnTo>
                  <a:lnTo>
                    <a:pt x="51" y="79"/>
                  </a:lnTo>
                  <a:lnTo>
                    <a:pt x="59" y="73"/>
                  </a:lnTo>
                  <a:lnTo>
                    <a:pt x="61" y="65"/>
                  </a:lnTo>
                  <a:lnTo>
                    <a:pt x="74" y="69"/>
                  </a:lnTo>
                  <a:lnTo>
                    <a:pt x="62" y="84"/>
                  </a:lnTo>
                  <a:lnTo>
                    <a:pt x="40" y="89"/>
                  </a:lnTo>
                  <a:lnTo>
                    <a:pt x="18" y="84"/>
                  </a:lnTo>
                  <a:lnTo>
                    <a:pt x="4" y="69"/>
                  </a:lnTo>
                  <a:lnTo>
                    <a:pt x="0" y="45"/>
                  </a:lnTo>
                  <a:lnTo>
                    <a:pt x="0" y="44"/>
                  </a:lnTo>
                  <a:lnTo>
                    <a:pt x="5" y="20"/>
                  </a:lnTo>
                  <a:lnTo>
                    <a:pt x="18" y="5"/>
                  </a:lnTo>
                  <a:lnTo>
                    <a:pt x="38" y="0"/>
                  </a:lnTo>
                  <a:lnTo>
                    <a:pt x="43" y="12"/>
                  </a:lnTo>
                  <a:lnTo>
                    <a:pt x="27" y="14"/>
                  </a:lnTo>
                  <a:lnTo>
                    <a:pt x="18" y="24"/>
                  </a:lnTo>
                  <a:lnTo>
                    <a:pt x="17" y="27"/>
                  </a:lnTo>
                  <a:lnTo>
                    <a:pt x="16" y="32"/>
                  </a:lnTo>
                  <a:lnTo>
                    <a:pt x="16" y="37"/>
                  </a:lnTo>
                  <a:lnTo>
                    <a:pt x="62" y="37"/>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Freeform 818">
              <a:extLst>
                <a:ext uri="{FF2B5EF4-FFF2-40B4-BE49-F238E27FC236}">
                  <a16:creationId xmlns:a16="http://schemas.microsoft.com/office/drawing/2014/main" id="{76DB4BEB-E7EB-4F44-8FE6-5681B666C164}"/>
                </a:ext>
              </a:extLst>
            </p:cNvPr>
            <p:cNvSpPr>
              <a:spLocks/>
            </p:cNvSpPr>
            <p:nvPr/>
          </p:nvSpPr>
          <p:spPr bwMode="auto">
            <a:xfrm>
              <a:off x="5823" y="7297"/>
              <a:ext cx="34" cy="36"/>
            </a:xfrm>
            <a:custGeom>
              <a:avLst/>
              <a:gdLst>
                <a:gd name="T0" fmla="*/ 23 w 34"/>
                <a:gd name="T1" fmla="*/ 7303 h 36"/>
                <a:gd name="T2" fmla="*/ 35 w 34"/>
                <a:gd name="T3" fmla="*/ 7318 h 36"/>
                <a:gd name="T4" fmla="*/ 24 w 34"/>
                <a:gd name="T5" fmla="*/ 7334 h 36"/>
                <a:gd name="T6" fmla="*/ 19 w 34"/>
                <a:gd name="T7" fmla="*/ 7316 h 36"/>
                <a:gd name="T8" fmla="*/ 5 w 34"/>
                <a:gd name="T9" fmla="*/ 7309 h 36"/>
                <a:gd name="T10" fmla="*/ 0 w 34"/>
                <a:gd name="T11" fmla="*/ 7297 h 36"/>
                <a:gd name="T12" fmla="*/ 23 w 34"/>
                <a:gd name="T13" fmla="*/ 730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3" y="6"/>
                  </a:moveTo>
                  <a:lnTo>
                    <a:pt x="35" y="21"/>
                  </a:lnTo>
                  <a:lnTo>
                    <a:pt x="24" y="37"/>
                  </a:lnTo>
                  <a:lnTo>
                    <a:pt x="19" y="19"/>
                  </a:lnTo>
                  <a:lnTo>
                    <a:pt x="5" y="12"/>
                  </a:lnTo>
                  <a:lnTo>
                    <a:pt x="0" y="0"/>
                  </a:lnTo>
                  <a:lnTo>
                    <a:pt x="23"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819">
              <a:extLst>
                <a:ext uri="{FF2B5EF4-FFF2-40B4-BE49-F238E27FC236}">
                  <a16:creationId xmlns:a16="http://schemas.microsoft.com/office/drawing/2014/main" id="{0B28BF02-2770-4BA5-8121-CADA4E4A5194}"/>
                </a:ext>
              </a:extLst>
            </p:cNvPr>
            <p:cNvSpPr>
              <a:spLocks/>
            </p:cNvSpPr>
            <p:nvPr/>
          </p:nvSpPr>
          <p:spPr bwMode="auto">
            <a:xfrm>
              <a:off x="5873" y="7298"/>
              <a:ext cx="71" cy="88"/>
            </a:xfrm>
            <a:custGeom>
              <a:avLst/>
              <a:gdLst>
                <a:gd name="T0" fmla="*/ 7 w 71"/>
                <a:gd name="T1" fmla="*/ 7333 h 88"/>
                <a:gd name="T2" fmla="*/ 4 w 71"/>
                <a:gd name="T3" fmla="*/ 7322 h 88"/>
                <a:gd name="T4" fmla="*/ 11 w 71"/>
                <a:gd name="T5" fmla="*/ 7305 h 88"/>
                <a:gd name="T6" fmla="*/ 29 w 71"/>
                <a:gd name="T7" fmla="*/ 7298 h 88"/>
                <a:gd name="T8" fmla="*/ 50 w 71"/>
                <a:gd name="T9" fmla="*/ 7299 h 88"/>
                <a:gd name="T10" fmla="*/ 58 w 71"/>
                <a:gd name="T11" fmla="*/ 7303 h 88"/>
                <a:gd name="T12" fmla="*/ 64 w 71"/>
                <a:gd name="T13" fmla="*/ 7306 h 88"/>
                <a:gd name="T14" fmla="*/ 68 w 71"/>
                <a:gd name="T15" fmla="*/ 7311 h 88"/>
                <a:gd name="T16" fmla="*/ 69 w 71"/>
                <a:gd name="T17" fmla="*/ 7318 h 88"/>
                <a:gd name="T18" fmla="*/ 56 w 71"/>
                <a:gd name="T19" fmla="*/ 7320 h 88"/>
                <a:gd name="T20" fmla="*/ 43 w 71"/>
                <a:gd name="T21" fmla="*/ 7309 h 88"/>
                <a:gd name="T22" fmla="*/ 22 w 71"/>
                <a:gd name="T23" fmla="*/ 7311 h 88"/>
                <a:gd name="T24" fmla="*/ 17 w 71"/>
                <a:gd name="T25" fmla="*/ 7320 h 88"/>
                <a:gd name="T26" fmla="*/ 26 w 71"/>
                <a:gd name="T27" fmla="*/ 7331 h 88"/>
                <a:gd name="T28" fmla="*/ 40 w 71"/>
                <a:gd name="T29" fmla="*/ 7335 h 88"/>
                <a:gd name="T30" fmla="*/ 56 w 71"/>
                <a:gd name="T31" fmla="*/ 7339 h 88"/>
                <a:gd name="T32" fmla="*/ 67 w 71"/>
                <a:gd name="T33" fmla="*/ 7348 h 88"/>
                <a:gd name="T34" fmla="*/ 71 w 71"/>
                <a:gd name="T35" fmla="*/ 7361 h 88"/>
                <a:gd name="T36" fmla="*/ 64 w 71"/>
                <a:gd name="T37" fmla="*/ 7377 h 88"/>
                <a:gd name="T38" fmla="*/ 47 w 71"/>
                <a:gd name="T39" fmla="*/ 7386 h 88"/>
                <a:gd name="T40" fmla="*/ 27 w 71"/>
                <a:gd name="T41" fmla="*/ 7386 h 88"/>
                <a:gd name="T42" fmla="*/ 9 w 71"/>
                <a:gd name="T43" fmla="*/ 7379 h 88"/>
                <a:gd name="T44" fmla="*/ 0 w 71"/>
                <a:gd name="T45" fmla="*/ 7364 h 88"/>
                <a:gd name="T46" fmla="*/ 13 w 71"/>
                <a:gd name="T47" fmla="*/ 7362 h 88"/>
                <a:gd name="T48" fmla="*/ 25 w 71"/>
                <a:gd name="T49" fmla="*/ 7374 h 88"/>
                <a:gd name="T50" fmla="*/ 46 w 71"/>
                <a:gd name="T51" fmla="*/ 7375 h 88"/>
                <a:gd name="T52" fmla="*/ 57 w 71"/>
                <a:gd name="T53" fmla="*/ 7362 h 88"/>
                <a:gd name="T54" fmla="*/ 49 w 71"/>
                <a:gd name="T55" fmla="*/ 7351 h 88"/>
                <a:gd name="T56" fmla="*/ 35 w 71"/>
                <a:gd name="T57" fmla="*/ 7346 h 88"/>
                <a:gd name="T58" fmla="*/ 19 w 71"/>
                <a:gd name="T59" fmla="*/ 7342 h 88"/>
                <a:gd name="T60" fmla="*/ 7 w 71"/>
                <a:gd name="T61" fmla="*/ 7333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4"/>
                  </a:lnTo>
                  <a:lnTo>
                    <a:pt x="11" y="7"/>
                  </a:lnTo>
                  <a:lnTo>
                    <a:pt x="29" y="0"/>
                  </a:lnTo>
                  <a:lnTo>
                    <a:pt x="50" y="1"/>
                  </a:lnTo>
                  <a:lnTo>
                    <a:pt x="58" y="5"/>
                  </a:lnTo>
                  <a:lnTo>
                    <a:pt x="64" y="8"/>
                  </a:lnTo>
                  <a:lnTo>
                    <a:pt x="68" y="13"/>
                  </a:lnTo>
                  <a:lnTo>
                    <a:pt x="69" y="20"/>
                  </a:lnTo>
                  <a:lnTo>
                    <a:pt x="56" y="22"/>
                  </a:lnTo>
                  <a:lnTo>
                    <a:pt x="43" y="11"/>
                  </a:lnTo>
                  <a:lnTo>
                    <a:pt x="22" y="13"/>
                  </a:lnTo>
                  <a:lnTo>
                    <a:pt x="17" y="22"/>
                  </a:lnTo>
                  <a:lnTo>
                    <a:pt x="26" y="33"/>
                  </a:lnTo>
                  <a:lnTo>
                    <a:pt x="40" y="37"/>
                  </a:lnTo>
                  <a:lnTo>
                    <a:pt x="56" y="41"/>
                  </a:lnTo>
                  <a:lnTo>
                    <a:pt x="67" y="50"/>
                  </a:lnTo>
                  <a:lnTo>
                    <a:pt x="71" y="63"/>
                  </a:lnTo>
                  <a:lnTo>
                    <a:pt x="64" y="79"/>
                  </a:lnTo>
                  <a:lnTo>
                    <a:pt x="47" y="88"/>
                  </a:lnTo>
                  <a:lnTo>
                    <a:pt x="27" y="88"/>
                  </a:lnTo>
                  <a:lnTo>
                    <a:pt x="9" y="81"/>
                  </a:lnTo>
                  <a:lnTo>
                    <a:pt x="0" y="66"/>
                  </a:lnTo>
                  <a:lnTo>
                    <a:pt x="13" y="64"/>
                  </a:lnTo>
                  <a:lnTo>
                    <a:pt x="25" y="76"/>
                  </a:lnTo>
                  <a:lnTo>
                    <a:pt x="46" y="77"/>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5" name="Freeform 820">
              <a:extLst>
                <a:ext uri="{FF2B5EF4-FFF2-40B4-BE49-F238E27FC236}">
                  <a16:creationId xmlns:a16="http://schemas.microsoft.com/office/drawing/2014/main" id="{AD85C795-7FE0-4126-A130-3BD132B7A339}"/>
                </a:ext>
              </a:extLst>
            </p:cNvPr>
            <p:cNvSpPr>
              <a:spLocks/>
            </p:cNvSpPr>
            <p:nvPr/>
          </p:nvSpPr>
          <p:spPr bwMode="auto">
            <a:xfrm>
              <a:off x="1265" y="7189"/>
              <a:ext cx="646" cy="599"/>
            </a:xfrm>
            <a:custGeom>
              <a:avLst/>
              <a:gdLst>
                <a:gd name="T0" fmla="*/ 647 w 646"/>
                <a:gd name="T1" fmla="*/ 7189 h 599"/>
                <a:gd name="T2" fmla="*/ 647 w 646"/>
                <a:gd name="T3" fmla="*/ 7275 h 599"/>
                <a:gd name="T4" fmla="*/ 644 w 646"/>
                <a:gd name="T5" fmla="*/ 7298 h 599"/>
                <a:gd name="T6" fmla="*/ 637 w 646"/>
                <a:gd name="T7" fmla="*/ 7319 h 599"/>
                <a:gd name="T8" fmla="*/ 626 w 646"/>
                <a:gd name="T9" fmla="*/ 7338 h 599"/>
                <a:gd name="T10" fmla="*/ 612 w 646"/>
                <a:gd name="T11" fmla="*/ 7354 h 599"/>
                <a:gd name="T12" fmla="*/ 595 w 646"/>
                <a:gd name="T13" fmla="*/ 7367 h 599"/>
                <a:gd name="T14" fmla="*/ 575 w 646"/>
                <a:gd name="T15" fmla="*/ 7376 h 599"/>
                <a:gd name="T16" fmla="*/ 553 w 646"/>
                <a:gd name="T17" fmla="*/ 7382 h 599"/>
                <a:gd name="T18" fmla="*/ 539 w 646"/>
                <a:gd name="T19" fmla="*/ 7383 h 599"/>
                <a:gd name="T20" fmla="*/ 193 w 646"/>
                <a:gd name="T21" fmla="*/ 7383 h 599"/>
                <a:gd name="T22" fmla="*/ 170 w 646"/>
                <a:gd name="T23" fmla="*/ 7385 h 599"/>
                <a:gd name="T24" fmla="*/ 149 w 646"/>
                <a:gd name="T25" fmla="*/ 7392 h 599"/>
                <a:gd name="T26" fmla="*/ 130 w 646"/>
                <a:gd name="T27" fmla="*/ 7403 h 599"/>
                <a:gd name="T28" fmla="*/ 114 w 646"/>
                <a:gd name="T29" fmla="*/ 7417 h 599"/>
                <a:gd name="T30" fmla="*/ 101 w 646"/>
                <a:gd name="T31" fmla="*/ 7435 h 599"/>
                <a:gd name="T32" fmla="*/ 91 w 646"/>
                <a:gd name="T33" fmla="*/ 7454 h 599"/>
                <a:gd name="T34" fmla="*/ 86 w 646"/>
                <a:gd name="T35" fmla="*/ 7476 h 599"/>
                <a:gd name="T36" fmla="*/ 85 w 646"/>
                <a:gd name="T37" fmla="*/ 7491 h 599"/>
                <a:gd name="T38" fmla="*/ 85 w 646"/>
                <a:gd name="T39" fmla="*/ 7704 h 599"/>
                <a:gd name="T40" fmla="*/ 82 w 646"/>
                <a:gd name="T41" fmla="*/ 7726 h 599"/>
                <a:gd name="T42" fmla="*/ 73 w 646"/>
                <a:gd name="T43" fmla="*/ 7746 h 599"/>
                <a:gd name="T44" fmla="*/ 60 w 646"/>
                <a:gd name="T45" fmla="*/ 7763 h 599"/>
                <a:gd name="T46" fmla="*/ 43 w 646"/>
                <a:gd name="T47" fmla="*/ 7777 h 599"/>
                <a:gd name="T48" fmla="*/ 22 w 646"/>
                <a:gd name="T49" fmla="*/ 7785 h 599"/>
                <a:gd name="T50" fmla="*/ 0 w 646"/>
                <a:gd name="T51" fmla="*/ 7788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6" h="599">
                  <a:moveTo>
                    <a:pt x="647" y="0"/>
                  </a:moveTo>
                  <a:lnTo>
                    <a:pt x="647" y="86"/>
                  </a:lnTo>
                  <a:lnTo>
                    <a:pt x="644" y="109"/>
                  </a:lnTo>
                  <a:lnTo>
                    <a:pt x="637" y="130"/>
                  </a:lnTo>
                  <a:lnTo>
                    <a:pt x="626" y="149"/>
                  </a:lnTo>
                  <a:lnTo>
                    <a:pt x="612" y="165"/>
                  </a:lnTo>
                  <a:lnTo>
                    <a:pt x="595" y="178"/>
                  </a:lnTo>
                  <a:lnTo>
                    <a:pt x="575" y="187"/>
                  </a:lnTo>
                  <a:lnTo>
                    <a:pt x="553" y="193"/>
                  </a:lnTo>
                  <a:lnTo>
                    <a:pt x="539" y="194"/>
                  </a:lnTo>
                  <a:lnTo>
                    <a:pt x="193" y="194"/>
                  </a:lnTo>
                  <a:lnTo>
                    <a:pt x="170" y="196"/>
                  </a:lnTo>
                  <a:lnTo>
                    <a:pt x="149" y="203"/>
                  </a:lnTo>
                  <a:lnTo>
                    <a:pt x="130" y="214"/>
                  </a:lnTo>
                  <a:lnTo>
                    <a:pt x="114" y="228"/>
                  </a:lnTo>
                  <a:lnTo>
                    <a:pt x="101" y="246"/>
                  </a:lnTo>
                  <a:lnTo>
                    <a:pt x="91" y="265"/>
                  </a:lnTo>
                  <a:lnTo>
                    <a:pt x="86" y="287"/>
                  </a:lnTo>
                  <a:lnTo>
                    <a:pt x="85" y="302"/>
                  </a:lnTo>
                  <a:lnTo>
                    <a:pt x="85" y="515"/>
                  </a:lnTo>
                  <a:lnTo>
                    <a:pt x="82" y="537"/>
                  </a:lnTo>
                  <a:lnTo>
                    <a:pt x="73" y="557"/>
                  </a:lnTo>
                  <a:lnTo>
                    <a:pt x="60" y="574"/>
                  </a:lnTo>
                  <a:lnTo>
                    <a:pt x="43" y="588"/>
                  </a:lnTo>
                  <a:lnTo>
                    <a:pt x="22" y="596"/>
                  </a:lnTo>
                  <a:lnTo>
                    <a:pt x="0" y="599"/>
                  </a:lnTo>
                </a:path>
              </a:pathLst>
            </a:custGeom>
            <a:noFill/>
            <a:ln w="1714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96" name="Freeform 821">
              <a:extLst>
                <a:ext uri="{FF2B5EF4-FFF2-40B4-BE49-F238E27FC236}">
                  <a16:creationId xmlns:a16="http://schemas.microsoft.com/office/drawing/2014/main" id="{C3C994E0-CC10-4B08-B717-33EEAB1D796C}"/>
                </a:ext>
              </a:extLst>
            </p:cNvPr>
            <p:cNvSpPr>
              <a:spLocks/>
            </p:cNvSpPr>
            <p:nvPr/>
          </p:nvSpPr>
          <p:spPr bwMode="auto">
            <a:xfrm>
              <a:off x="1898" y="7175"/>
              <a:ext cx="27" cy="15"/>
            </a:xfrm>
            <a:custGeom>
              <a:avLst/>
              <a:gdLst>
                <a:gd name="T0" fmla="*/ 8 w 27"/>
                <a:gd name="T1" fmla="*/ 7177 h 15"/>
                <a:gd name="T2" fmla="*/ 27 w 27"/>
                <a:gd name="T3" fmla="*/ 7175 h 15"/>
                <a:gd name="T4" fmla="*/ 27 w 27"/>
                <a:gd name="T5" fmla="*/ 7190 h 15"/>
                <a:gd name="T6" fmla="*/ 0 w 27"/>
                <a:gd name="T7" fmla="*/ 7190 h 15"/>
                <a:gd name="T8" fmla="*/ 0 w 27"/>
                <a:gd name="T9" fmla="*/ 7175 h 15"/>
                <a:gd name="T10" fmla="*/ 8 w 27"/>
                <a:gd name="T11" fmla="*/ 717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5">
                  <a:moveTo>
                    <a:pt x="8" y="2"/>
                  </a:moveTo>
                  <a:lnTo>
                    <a:pt x="27" y="0"/>
                  </a:lnTo>
                  <a:lnTo>
                    <a:pt x="27" y="15"/>
                  </a:lnTo>
                  <a:lnTo>
                    <a:pt x="0" y="15"/>
                  </a:lnTo>
                  <a:lnTo>
                    <a:pt x="0" y="0"/>
                  </a:lnTo>
                  <a:lnTo>
                    <a:pt x="8"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822">
              <a:extLst>
                <a:ext uri="{FF2B5EF4-FFF2-40B4-BE49-F238E27FC236}">
                  <a16:creationId xmlns:a16="http://schemas.microsoft.com/office/drawing/2014/main" id="{71E661FF-9E8B-4D7C-B4E0-26F1C7F95EBF}"/>
                </a:ext>
              </a:extLst>
            </p:cNvPr>
            <p:cNvSpPr>
              <a:spLocks/>
            </p:cNvSpPr>
            <p:nvPr/>
          </p:nvSpPr>
          <p:spPr bwMode="auto">
            <a:xfrm>
              <a:off x="1124" y="7746"/>
              <a:ext cx="128" cy="84"/>
            </a:xfrm>
            <a:custGeom>
              <a:avLst/>
              <a:gdLst>
                <a:gd name="T0" fmla="*/ 0 w 128"/>
                <a:gd name="T1" fmla="*/ 7788 h 84"/>
                <a:gd name="T2" fmla="*/ 128 w 128"/>
                <a:gd name="T3" fmla="*/ 7746 h 84"/>
                <a:gd name="T4" fmla="*/ 128 w 128"/>
                <a:gd name="T5" fmla="*/ 7830 h 84"/>
                <a:gd name="T6" fmla="*/ 0 w 128"/>
                <a:gd name="T7" fmla="*/ 7788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4">
                  <a:moveTo>
                    <a:pt x="0" y="42"/>
                  </a:moveTo>
                  <a:lnTo>
                    <a:pt x="128" y="0"/>
                  </a:lnTo>
                  <a:lnTo>
                    <a:pt x="128" y="84"/>
                  </a:lnTo>
                  <a:lnTo>
                    <a:pt x="0" y="4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Freeform 823">
              <a:extLst>
                <a:ext uri="{FF2B5EF4-FFF2-40B4-BE49-F238E27FC236}">
                  <a16:creationId xmlns:a16="http://schemas.microsoft.com/office/drawing/2014/main" id="{73D84473-73F4-4223-BBBB-D6D38F36744A}"/>
                </a:ext>
              </a:extLst>
            </p:cNvPr>
            <p:cNvSpPr>
              <a:spLocks/>
            </p:cNvSpPr>
            <p:nvPr/>
          </p:nvSpPr>
          <p:spPr bwMode="auto">
            <a:xfrm>
              <a:off x="1124" y="7746"/>
              <a:ext cx="128" cy="84"/>
            </a:xfrm>
            <a:custGeom>
              <a:avLst/>
              <a:gdLst>
                <a:gd name="T0" fmla="*/ 0 w 128"/>
                <a:gd name="T1" fmla="*/ 7788 h 84"/>
                <a:gd name="T2" fmla="*/ 128 w 128"/>
                <a:gd name="T3" fmla="*/ 7746 h 84"/>
                <a:gd name="T4" fmla="*/ 128 w 128"/>
                <a:gd name="T5" fmla="*/ 7830 h 84"/>
                <a:gd name="T6" fmla="*/ 0 w 128"/>
                <a:gd name="T7" fmla="*/ 7788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4">
                  <a:moveTo>
                    <a:pt x="0" y="42"/>
                  </a:moveTo>
                  <a:lnTo>
                    <a:pt x="128" y="0"/>
                  </a:lnTo>
                  <a:lnTo>
                    <a:pt x="128" y="84"/>
                  </a:lnTo>
                  <a:lnTo>
                    <a:pt x="0" y="42"/>
                  </a:lnTo>
                  <a:close/>
                </a:path>
              </a:pathLst>
            </a:custGeom>
            <a:noFill/>
            <a:ln w="1714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299" name="Freeform 824">
              <a:extLst>
                <a:ext uri="{FF2B5EF4-FFF2-40B4-BE49-F238E27FC236}">
                  <a16:creationId xmlns:a16="http://schemas.microsoft.com/office/drawing/2014/main" id="{20E72113-9892-4BB3-A26E-69E2CDF10BF8}"/>
                </a:ext>
              </a:extLst>
            </p:cNvPr>
            <p:cNvSpPr>
              <a:spLocks/>
            </p:cNvSpPr>
            <p:nvPr/>
          </p:nvSpPr>
          <p:spPr bwMode="auto">
            <a:xfrm>
              <a:off x="1997" y="7265"/>
              <a:ext cx="90" cy="112"/>
            </a:xfrm>
            <a:custGeom>
              <a:avLst/>
              <a:gdLst>
                <a:gd name="T0" fmla="*/ 91 w 90"/>
                <a:gd name="T1" fmla="*/ 7376 h 112"/>
                <a:gd name="T2" fmla="*/ 72 w 90"/>
                <a:gd name="T3" fmla="*/ 7376 h 112"/>
                <a:gd name="T4" fmla="*/ 13 w 90"/>
                <a:gd name="T5" fmla="*/ 7281 h 112"/>
                <a:gd name="T6" fmla="*/ 13 w 90"/>
                <a:gd name="T7" fmla="*/ 7376 h 112"/>
                <a:gd name="T8" fmla="*/ 0 w 90"/>
                <a:gd name="T9" fmla="*/ 7376 h 112"/>
                <a:gd name="T10" fmla="*/ 0 w 90"/>
                <a:gd name="T11" fmla="*/ 7265 h 112"/>
                <a:gd name="T12" fmla="*/ 18 w 90"/>
                <a:gd name="T13" fmla="*/ 7265 h 112"/>
                <a:gd name="T14" fmla="*/ 78 w 90"/>
                <a:gd name="T15" fmla="*/ 7361 h 112"/>
                <a:gd name="T16" fmla="*/ 77 w 90"/>
                <a:gd name="T17" fmla="*/ 7265 h 112"/>
                <a:gd name="T18" fmla="*/ 91 w 90"/>
                <a:gd name="T19" fmla="*/ 7265 h 112"/>
                <a:gd name="T20" fmla="*/ 91 w 90"/>
                <a:gd name="T21" fmla="*/ 7376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1" y="111"/>
                  </a:moveTo>
                  <a:lnTo>
                    <a:pt x="72" y="111"/>
                  </a:lnTo>
                  <a:lnTo>
                    <a:pt x="13" y="16"/>
                  </a:lnTo>
                  <a:lnTo>
                    <a:pt x="13" y="111"/>
                  </a:lnTo>
                  <a:lnTo>
                    <a:pt x="0" y="111"/>
                  </a:lnTo>
                  <a:lnTo>
                    <a:pt x="0" y="0"/>
                  </a:lnTo>
                  <a:lnTo>
                    <a:pt x="18" y="0"/>
                  </a:lnTo>
                  <a:lnTo>
                    <a:pt x="78" y="96"/>
                  </a:lnTo>
                  <a:lnTo>
                    <a:pt x="77" y="0"/>
                  </a:lnTo>
                  <a:lnTo>
                    <a:pt x="91" y="0"/>
                  </a:lnTo>
                  <a:lnTo>
                    <a:pt x="91"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0" name="Freeform 825">
              <a:extLst>
                <a:ext uri="{FF2B5EF4-FFF2-40B4-BE49-F238E27FC236}">
                  <a16:creationId xmlns:a16="http://schemas.microsoft.com/office/drawing/2014/main" id="{659F41EF-96AE-41E5-B8EE-79860FD949E3}"/>
                </a:ext>
              </a:extLst>
            </p:cNvPr>
            <p:cNvSpPr>
              <a:spLocks/>
            </p:cNvSpPr>
            <p:nvPr/>
          </p:nvSpPr>
          <p:spPr bwMode="auto">
            <a:xfrm>
              <a:off x="2107" y="7289"/>
              <a:ext cx="61" cy="89"/>
            </a:xfrm>
            <a:custGeom>
              <a:avLst/>
              <a:gdLst>
                <a:gd name="T0" fmla="*/ 58 w 61"/>
                <a:gd name="T1" fmla="*/ 7310 h 89"/>
                <a:gd name="T2" fmla="*/ 40 w 61"/>
                <a:gd name="T3" fmla="*/ 7300 h 89"/>
                <a:gd name="T4" fmla="*/ 39 w 61"/>
                <a:gd name="T5" fmla="*/ 7300 h 89"/>
                <a:gd name="T6" fmla="*/ 20 w 61"/>
                <a:gd name="T7" fmla="*/ 7309 h 89"/>
                <a:gd name="T8" fmla="*/ 15 w 61"/>
                <a:gd name="T9" fmla="*/ 7332 h 89"/>
                <a:gd name="T10" fmla="*/ 15 w 61"/>
                <a:gd name="T11" fmla="*/ 7334 h 89"/>
                <a:gd name="T12" fmla="*/ 19 w 61"/>
                <a:gd name="T13" fmla="*/ 7357 h 89"/>
                <a:gd name="T14" fmla="*/ 37 w 61"/>
                <a:gd name="T15" fmla="*/ 7367 h 89"/>
                <a:gd name="T16" fmla="*/ 38 w 61"/>
                <a:gd name="T17" fmla="*/ 7378 h 89"/>
                <a:gd name="T18" fmla="*/ 16 w 61"/>
                <a:gd name="T19" fmla="*/ 7372 h 89"/>
                <a:gd name="T20" fmla="*/ 4 w 61"/>
                <a:gd name="T21" fmla="*/ 7356 h 89"/>
                <a:gd name="T22" fmla="*/ 0 w 61"/>
                <a:gd name="T23" fmla="*/ 7334 h 89"/>
                <a:gd name="T24" fmla="*/ 4 w 61"/>
                <a:gd name="T25" fmla="*/ 7308 h 89"/>
                <a:gd name="T26" fmla="*/ 18 w 61"/>
                <a:gd name="T27" fmla="*/ 7294 h 89"/>
                <a:gd name="T28" fmla="*/ 38 w 61"/>
                <a:gd name="T29" fmla="*/ 7289 h 89"/>
                <a:gd name="T30" fmla="*/ 61 w 61"/>
                <a:gd name="T31" fmla="*/ 7294 h 89"/>
                <a:gd name="T32" fmla="*/ 58 w 61"/>
                <a:gd name="T33" fmla="*/ 7310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5"/>
                  </a:lnTo>
                  <a:lnTo>
                    <a:pt x="19" y="68"/>
                  </a:lnTo>
                  <a:lnTo>
                    <a:pt x="37" y="78"/>
                  </a:lnTo>
                  <a:lnTo>
                    <a:pt x="38" y="89"/>
                  </a:lnTo>
                  <a:lnTo>
                    <a:pt x="16" y="83"/>
                  </a:lnTo>
                  <a:lnTo>
                    <a:pt x="4" y="67"/>
                  </a:lnTo>
                  <a:lnTo>
                    <a:pt x="0" y="45"/>
                  </a:lnTo>
                  <a:lnTo>
                    <a:pt x="4" y="19"/>
                  </a:lnTo>
                  <a:lnTo>
                    <a:pt x="18" y="5"/>
                  </a:lnTo>
                  <a:lnTo>
                    <a:pt x="38"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1" name="Freeform 826">
              <a:extLst>
                <a:ext uri="{FF2B5EF4-FFF2-40B4-BE49-F238E27FC236}">
                  <a16:creationId xmlns:a16="http://schemas.microsoft.com/office/drawing/2014/main" id="{27A68FD5-E9CF-4D75-8DE6-253394A562FF}"/>
                </a:ext>
              </a:extLst>
            </p:cNvPr>
            <p:cNvSpPr>
              <a:spLocks/>
            </p:cNvSpPr>
            <p:nvPr/>
          </p:nvSpPr>
          <p:spPr bwMode="auto">
            <a:xfrm>
              <a:off x="2144" y="7294"/>
              <a:ext cx="40" cy="84"/>
            </a:xfrm>
            <a:custGeom>
              <a:avLst/>
              <a:gdLst>
                <a:gd name="T0" fmla="*/ 0 w 40"/>
                <a:gd name="T1" fmla="*/ 7367 h 84"/>
                <a:gd name="T2" fmla="*/ 1 w 40"/>
                <a:gd name="T3" fmla="*/ 7367 h 84"/>
                <a:gd name="T4" fmla="*/ 20 w 40"/>
                <a:gd name="T5" fmla="*/ 7359 h 84"/>
                <a:gd name="T6" fmla="*/ 25 w 40"/>
                <a:gd name="T7" fmla="*/ 7337 h 84"/>
                <a:gd name="T8" fmla="*/ 25 w 40"/>
                <a:gd name="T9" fmla="*/ 7334 h 84"/>
                <a:gd name="T10" fmla="*/ 21 w 40"/>
                <a:gd name="T11" fmla="*/ 7310 h 84"/>
                <a:gd name="T12" fmla="*/ 24 w 40"/>
                <a:gd name="T13" fmla="*/ 7294 h 84"/>
                <a:gd name="T14" fmla="*/ 36 w 40"/>
                <a:gd name="T15" fmla="*/ 7310 h 84"/>
                <a:gd name="T16" fmla="*/ 39 w 40"/>
                <a:gd name="T17" fmla="*/ 7334 h 84"/>
                <a:gd name="T18" fmla="*/ 35 w 40"/>
                <a:gd name="T19" fmla="*/ 7358 h 84"/>
                <a:gd name="T20" fmla="*/ 22 w 40"/>
                <a:gd name="T21" fmla="*/ 7373 h 84"/>
                <a:gd name="T22" fmla="*/ 1 w 40"/>
                <a:gd name="T23" fmla="*/ 7378 h 84"/>
                <a:gd name="T24" fmla="*/ 0 w 40"/>
                <a:gd name="T25" fmla="*/ 7367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3"/>
                  </a:lnTo>
                  <a:lnTo>
                    <a:pt x="25" y="40"/>
                  </a:lnTo>
                  <a:lnTo>
                    <a:pt x="21" y="16"/>
                  </a:lnTo>
                  <a:lnTo>
                    <a:pt x="24" y="0"/>
                  </a:lnTo>
                  <a:lnTo>
                    <a:pt x="36" y="16"/>
                  </a:lnTo>
                  <a:lnTo>
                    <a:pt x="39" y="40"/>
                  </a:lnTo>
                  <a:lnTo>
                    <a:pt x="35" y="64"/>
                  </a:lnTo>
                  <a:lnTo>
                    <a:pt x="22"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827">
              <a:extLst>
                <a:ext uri="{FF2B5EF4-FFF2-40B4-BE49-F238E27FC236}">
                  <a16:creationId xmlns:a16="http://schemas.microsoft.com/office/drawing/2014/main" id="{7F3288AC-FB3D-4EFE-A4E7-93EE825F4F73}"/>
                </a:ext>
              </a:extLst>
            </p:cNvPr>
            <p:cNvSpPr>
              <a:spLocks/>
            </p:cNvSpPr>
            <p:nvPr/>
          </p:nvSpPr>
          <p:spPr bwMode="auto">
            <a:xfrm>
              <a:off x="1303" y="8371"/>
              <a:ext cx="882" cy="1080"/>
            </a:xfrm>
            <a:custGeom>
              <a:avLst/>
              <a:gdLst>
                <a:gd name="T0" fmla="*/ 0 w 882"/>
                <a:gd name="T1" fmla="*/ 8443 h 1080"/>
                <a:gd name="T2" fmla="*/ 14 w 882"/>
                <a:gd name="T3" fmla="*/ 8401 h 1080"/>
                <a:gd name="T4" fmla="*/ 48 w 882"/>
                <a:gd name="T5" fmla="*/ 8375 h 1080"/>
                <a:gd name="T6" fmla="*/ 810 w 882"/>
                <a:gd name="T7" fmla="*/ 8371 h 1080"/>
                <a:gd name="T8" fmla="*/ 833 w 882"/>
                <a:gd name="T9" fmla="*/ 8374 h 1080"/>
                <a:gd name="T10" fmla="*/ 868 w 882"/>
                <a:gd name="T11" fmla="*/ 8399 h 1080"/>
                <a:gd name="T12" fmla="*/ 882 w 882"/>
                <a:gd name="T13" fmla="*/ 8441 h 1080"/>
                <a:gd name="T14" fmla="*/ 882 w 882"/>
                <a:gd name="T15" fmla="*/ 9379 h 1080"/>
                <a:gd name="T16" fmla="*/ 879 w 882"/>
                <a:gd name="T17" fmla="*/ 9401 h 1080"/>
                <a:gd name="T18" fmla="*/ 854 w 882"/>
                <a:gd name="T19" fmla="*/ 9436 h 1080"/>
                <a:gd name="T20" fmla="*/ 812 w 882"/>
                <a:gd name="T21" fmla="*/ 9451 h 1080"/>
                <a:gd name="T22" fmla="*/ 72 w 882"/>
                <a:gd name="T23" fmla="*/ 9451 h 1080"/>
                <a:gd name="T24" fmla="*/ 50 w 882"/>
                <a:gd name="T25" fmla="*/ 9447 h 1080"/>
                <a:gd name="T26" fmla="*/ 15 w 882"/>
                <a:gd name="T27" fmla="*/ 9422 h 1080"/>
                <a:gd name="T28" fmla="*/ 0 w 882"/>
                <a:gd name="T29" fmla="*/ 9381 h 1080"/>
                <a:gd name="T30" fmla="*/ 0 w 882"/>
                <a:gd name="T31" fmla="*/ 8443 h 10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2" h="1080">
                  <a:moveTo>
                    <a:pt x="0" y="72"/>
                  </a:moveTo>
                  <a:lnTo>
                    <a:pt x="14" y="30"/>
                  </a:lnTo>
                  <a:lnTo>
                    <a:pt x="48" y="4"/>
                  </a:lnTo>
                  <a:lnTo>
                    <a:pt x="810" y="0"/>
                  </a:lnTo>
                  <a:lnTo>
                    <a:pt x="833" y="3"/>
                  </a:lnTo>
                  <a:lnTo>
                    <a:pt x="868" y="28"/>
                  </a:lnTo>
                  <a:lnTo>
                    <a:pt x="882" y="70"/>
                  </a:lnTo>
                  <a:lnTo>
                    <a:pt x="882" y="1008"/>
                  </a:lnTo>
                  <a:lnTo>
                    <a:pt x="879" y="1030"/>
                  </a:lnTo>
                  <a:lnTo>
                    <a:pt x="854" y="1065"/>
                  </a:lnTo>
                  <a:lnTo>
                    <a:pt x="812" y="1080"/>
                  </a:lnTo>
                  <a:lnTo>
                    <a:pt x="72" y="1080"/>
                  </a:lnTo>
                  <a:lnTo>
                    <a:pt x="50" y="1076"/>
                  </a:lnTo>
                  <a:lnTo>
                    <a:pt x="15" y="1051"/>
                  </a:lnTo>
                  <a:lnTo>
                    <a:pt x="0" y="1010"/>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828">
              <a:extLst>
                <a:ext uri="{FF2B5EF4-FFF2-40B4-BE49-F238E27FC236}">
                  <a16:creationId xmlns:a16="http://schemas.microsoft.com/office/drawing/2014/main" id="{B343DF5F-89A5-4301-8CA6-1C1DF569207F}"/>
                </a:ext>
              </a:extLst>
            </p:cNvPr>
            <p:cNvSpPr>
              <a:spLocks/>
            </p:cNvSpPr>
            <p:nvPr/>
          </p:nvSpPr>
          <p:spPr bwMode="auto">
            <a:xfrm>
              <a:off x="1303" y="8371"/>
              <a:ext cx="882" cy="1080"/>
            </a:xfrm>
            <a:custGeom>
              <a:avLst/>
              <a:gdLst>
                <a:gd name="T0" fmla="*/ 0 w 882"/>
                <a:gd name="T1" fmla="*/ 8443 h 1080"/>
                <a:gd name="T2" fmla="*/ 14 w 882"/>
                <a:gd name="T3" fmla="*/ 8401 h 1080"/>
                <a:gd name="T4" fmla="*/ 48 w 882"/>
                <a:gd name="T5" fmla="*/ 8375 h 1080"/>
                <a:gd name="T6" fmla="*/ 72 w 882"/>
                <a:gd name="T7" fmla="*/ 8371 h 1080"/>
                <a:gd name="T8" fmla="*/ 810 w 882"/>
                <a:gd name="T9" fmla="*/ 8371 h 1080"/>
                <a:gd name="T10" fmla="*/ 852 w 882"/>
                <a:gd name="T11" fmla="*/ 8384 h 1080"/>
                <a:gd name="T12" fmla="*/ 878 w 882"/>
                <a:gd name="T13" fmla="*/ 8419 h 1080"/>
                <a:gd name="T14" fmla="*/ 882 w 882"/>
                <a:gd name="T15" fmla="*/ 8443 h 1080"/>
                <a:gd name="T16" fmla="*/ 882 w 882"/>
                <a:gd name="T17" fmla="*/ 9379 h 1080"/>
                <a:gd name="T18" fmla="*/ 869 w 882"/>
                <a:gd name="T19" fmla="*/ 9421 h 1080"/>
                <a:gd name="T20" fmla="*/ 834 w 882"/>
                <a:gd name="T21" fmla="*/ 9447 h 1080"/>
                <a:gd name="T22" fmla="*/ 810 w 882"/>
                <a:gd name="T23" fmla="*/ 9451 h 1080"/>
                <a:gd name="T24" fmla="*/ 72 w 882"/>
                <a:gd name="T25" fmla="*/ 9451 h 1080"/>
                <a:gd name="T26" fmla="*/ 30 w 882"/>
                <a:gd name="T27" fmla="*/ 9437 h 1080"/>
                <a:gd name="T28" fmla="*/ 4 w 882"/>
                <a:gd name="T29" fmla="*/ 9403 h 1080"/>
                <a:gd name="T30" fmla="*/ 0 w 882"/>
                <a:gd name="T31" fmla="*/ 9379 h 1080"/>
                <a:gd name="T32" fmla="*/ 0 w 882"/>
                <a:gd name="T33" fmla="*/ 8443 h 10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2" h="1080">
                  <a:moveTo>
                    <a:pt x="0" y="72"/>
                  </a:moveTo>
                  <a:lnTo>
                    <a:pt x="14" y="30"/>
                  </a:lnTo>
                  <a:lnTo>
                    <a:pt x="48" y="4"/>
                  </a:lnTo>
                  <a:lnTo>
                    <a:pt x="72" y="0"/>
                  </a:lnTo>
                  <a:lnTo>
                    <a:pt x="810" y="0"/>
                  </a:lnTo>
                  <a:lnTo>
                    <a:pt x="852" y="13"/>
                  </a:lnTo>
                  <a:lnTo>
                    <a:pt x="878" y="48"/>
                  </a:lnTo>
                  <a:lnTo>
                    <a:pt x="882" y="72"/>
                  </a:lnTo>
                  <a:lnTo>
                    <a:pt x="882" y="1008"/>
                  </a:lnTo>
                  <a:lnTo>
                    <a:pt x="869" y="1050"/>
                  </a:lnTo>
                  <a:lnTo>
                    <a:pt x="834" y="1076"/>
                  </a:lnTo>
                  <a:lnTo>
                    <a:pt x="810" y="1080"/>
                  </a:lnTo>
                  <a:lnTo>
                    <a:pt x="72" y="1080"/>
                  </a:lnTo>
                  <a:lnTo>
                    <a:pt x="30" y="1066"/>
                  </a:lnTo>
                  <a:lnTo>
                    <a:pt x="4" y="1032"/>
                  </a:lnTo>
                  <a:lnTo>
                    <a:pt x="0" y="1008"/>
                  </a:lnTo>
                  <a:lnTo>
                    <a:pt x="0" y="72"/>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04" name="Freeform 829">
              <a:extLst>
                <a:ext uri="{FF2B5EF4-FFF2-40B4-BE49-F238E27FC236}">
                  <a16:creationId xmlns:a16="http://schemas.microsoft.com/office/drawing/2014/main" id="{FDEE6860-327D-427B-84D0-56CDC97D2B39}"/>
                </a:ext>
              </a:extLst>
            </p:cNvPr>
            <p:cNvSpPr>
              <a:spLocks/>
            </p:cNvSpPr>
            <p:nvPr/>
          </p:nvSpPr>
          <p:spPr bwMode="auto">
            <a:xfrm>
              <a:off x="1525" y="8637"/>
              <a:ext cx="79" cy="112"/>
            </a:xfrm>
            <a:custGeom>
              <a:avLst/>
              <a:gdLst>
                <a:gd name="T0" fmla="*/ 0 w 79"/>
                <a:gd name="T1" fmla="*/ 8693 h 112"/>
                <a:gd name="T2" fmla="*/ 0 w 79"/>
                <a:gd name="T3" fmla="*/ 8637 h 112"/>
                <a:gd name="T4" fmla="*/ 78 w 79"/>
                <a:gd name="T5" fmla="*/ 8637 h 112"/>
                <a:gd name="T6" fmla="*/ 78 w 79"/>
                <a:gd name="T7" fmla="*/ 8650 h 112"/>
                <a:gd name="T8" fmla="*/ 14 w 79"/>
                <a:gd name="T9" fmla="*/ 8650 h 112"/>
                <a:gd name="T10" fmla="*/ 14 w 79"/>
                <a:gd name="T11" fmla="*/ 8691 h 112"/>
                <a:gd name="T12" fmla="*/ 77 w 79"/>
                <a:gd name="T13" fmla="*/ 8691 h 112"/>
                <a:gd name="T14" fmla="*/ 77 w 79"/>
                <a:gd name="T15" fmla="*/ 8704 h 112"/>
                <a:gd name="T16" fmla="*/ 14 w 79"/>
                <a:gd name="T17" fmla="*/ 8704 h 112"/>
                <a:gd name="T18" fmla="*/ 14 w 79"/>
                <a:gd name="T19" fmla="*/ 8749 h 112"/>
                <a:gd name="T20" fmla="*/ 0 w 79"/>
                <a:gd name="T21" fmla="*/ 8749 h 112"/>
                <a:gd name="T22" fmla="*/ 0 w 79"/>
                <a:gd name="T23" fmla="*/ 8693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112">
                  <a:moveTo>
                    <a:pt x="0" y="56"/>
                  </a:moveTo>
                  <a:lnTo>
                    <a:pt x="0" y="0"/>
                  </a:lnTo>
                  <a:lnTo>
                    <a:pt x="78" y="0"/>
                  </a:lnTo>
                  <a:lnTo>
                    <a:pt x="78" y="13"/>
                  </a:lnTo>
                  <a:lnTo>
                    <a:pt x="14" y="13"/>
                  </a:lnTo>
                  <a:lnTo>
                    <a:pt x="14" y="54"/>
                  </a:lnTo>
                  <a:lnTo>
                    <a:pt x="77" y="54"/>
                  </a:lnTo>
                  <a:lnTo>
                    <a:pt x="77" y="67"/>
                  </a:lnTo>
                  <a:lnTo>
                    <a:pt x="14" y="67"/>
                  </a:lnTo>
                  <a:lnTo>
                    <a:pt x="14" y="112"/>
                  </a:lnTo>
                  <a:lnTo>
                    <a:pt x="0" y="112"/>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830">
              <a:extLst>
                <a:ext uri="{FF2B5EF4-FFF2-40B4-BE49-F238E27FC236}">
                  <a16:creationId xmlns:a16="http://schemas.microsoft.com/office/drawing/2014/main" id="{4C7995F5-9B40-40B1-A7FA-2124857CEB89}"/>
                </a:ext>
              </a:extLst>
            </p:cNvPr>
            <p:cNvSpPr>
              <a:spLocks/>
            </p:cNvSpPr>
            <p:nvPr/>
          </p:nvSpPr>
          <p:spPr bwMode="auto">
            <a:xfrm>
              <a:off x="1616" y="8662"/>
              <a:ext cx="61" cy="89"/>
            </a:xfrm>
            <a:custGeom>
              <a:avLst/>
              <a:gdLst>
                <a:gd name="T0" fmla="*/ 58 w 61"/>
                <a:gd name="T1" fmla="*/ 8682 h 89"/>
                <a:gd name="T2" fmla="*/ 40 w 61"/>
                <a:gd name="T3" fmla="*/ 8672 h 89"/>
                <a:gd name="T4" fmla="*/ 39 w 61"/>
                <a:gd name="T5" fmla="*/ 8672 h 89"/>
                <a:gd name="T6" fmla="*/ 20 w 61"/>
                <a:gd name="T7" fmla="*/ 8681 h 89"/>
                <a:gd name="T8" fmla="*/ 15 w 61"/>
                <a:gd name="T9" fmla="*/ 8704 h 89"/>
                <a:gd name="T10" fmla="*/ 15 w 61"/>
                <a:gd name="T11" fmla="*/ 8706 h 89"/>
                <a:gd name="T12" fmla="*/ 20 w 61"/>
                <a:gd name="T13" fmla="*/ 8730 h 89"/>
                <a:gd name="T14" fmla="*/ 37 w 61"/>
                <a:gd name="T15" fmla="*/ 8740 h 89"/>
                <a:gd name="T16" fmla="*/ 38 w 61"/>
                <a:gd name="T17" fmla="*/ 8751 h 89"/>
                <a:gd name="T18" fmla="*/ 16 w 61"/>
                <a:gd name="T19" fmla="*/ 8745 h 89"/>
                <a:gd name="T20" fmla="*/ 4 w 61"/>
                <a:gd name="T21" fmla="*/ 8729 h 89"/>
                <a:gd name="T22" fmla="*/ 0 w 61"/>
                <a:gd name="T23" fmla="*/ 8706 h 89"/>
                <a:gd name="T24" fmla="*/ 5 w 61"/>
                <a:gd name="T25" fmla="*/ 8681 h 89"/>
                <a:gd name="T26" fmla="*/ 18 w 61"/>
                <a:gd name="T27" fmla="*/ 8666 h 89"/>
                <a:gd name="T28" fmla="*/ 39 w 61"/>
                <a:gd name="T29" fmla="*/ 8662 h 89"/>
                <a:gd name="T30" fmla="*/ 61 w 61"/>
                <a:gd name="T31" fmla="*/ 8667 h 89"/>
                <a:gd name="T32" fmla="*/ 58 w 61"/>
                <a:gd name="T33" fmla="*/ 8682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0"/>
                  </a:moveTo>
                  <a:lnTo>
                    <a:pt x="40" y="10"/>
                  </a:lnTo>
                  <a:lnTo>
                    <a:pt x="39" y="10"/>
                  </a:lnTo>
                  <a:lnTo>
                    <a:pt x="20" y="19"/>
                  </a:lnTo>
                  <a:lnTo>
                    <a:pt x="15" y="42"/>
                  </a:lnTo>
                  <a:lnTo>
                    <a:pt x="15" y="44"/>
                  </a:lnTo>
                  <a:lnTo>
                    <a:pt x="20" y="68"/>
                  </a:lnTo>
                  <a:lnTo>
                    <a:pt x="37" y="78"/>
                  </a:lnTo>
                  <a:lnTo>
                    <a:pt x="38" y="89"/>
                  </a:lnTo>
                  <a:lnTo>
                    <a:pt x="16" y="83"/>
                  </a:lnTo>
                  <a:lnTo>
                    <a:pt x="4" y="67"/>
                  </a:lnTo>
                  <a:lnTo>
                    <a:pt x="0" y="44"/>
                  </a:lnTo>
                  <a:lnTo>
                    <a:pt x="5" y="19"/>
                  </a:lnTo>
                  <a:lnTo>
                    <a:pt x="18" y="4"/>
                  </a:lnTo>
                  <a:lnTo>
                    <a:pt x="39" y="0"/>
                  </a:lnTo>
                  <a:lnTo>
                    <a:pt x="61" y="5"/>
                  </a:lnTo>
                  <a:lnTo>
                    <a:pt x="58"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831">
              <a:extLst>
                <a:ext uri="{FF2B5EF4-FFF2-40B4-BE49-F238E27FC236}">
                  <a16:creationId xmlns:a16="http://schemas.microsoft.com/office/drawing/2014/main" id="{EF45815C-7874-45A6-B51D-08676359A112}"/>
                </a:ext>
              </a:extLst>
            </p:cNvPr>
            <p:cNvSpPr>
              <a:spLocks/>
            </p:cNvSpPr>
            <p:nvPr/>
          </p:nvSpPr>
          <p:spPr bwMode="auto">
            <a:xfrm>
              <a:off x="1653" y="8667"/>
              <a:ext cx="40" cy="84"/>
            </a:xfrm>
            <a:custGeom>
              <a:avLst/>
              <a:gdLst>
                <a:gd name="T0" fmla="*/ 0 w 40"/>
                <a:gd name="T1" fmla="*/ 8740 h 84"/>
                <a:gd name="T2" fmla="*/ 1 w 40"/>
                <a:gd name="T3" fmla="*/ 8740 h 84"/>
                <a:gd name="T4" fmla="*/ 20 w 40"/>
                <a:gd name="T5" fmla="*/ 8731 h 84"/>
                <a:gd name="T6" fmla="*/ 25 w 40"/>
                <a:gd name="T7" fmla="*/ 8709 h 84"/>
                <a:gd name="T8" fmla="*/ 25 w 40"/>
                <a:gd name="T9" fmla="*/ 8706 h 84"/>
                <a:gd name="T10" fmla="*/ 21 w 40"/>
                <a:gd name="T11" fmla="*/ 8682 h 84"/>
                <a:gd name="T12" fmla="*/ 24 w 40"/>
                <a:gd name="T13" fmla="*/ 8667 h 84"/>
                <a:gd name="T14" fmla="*/ 36 w 40"/>
                <a:gd name="T15" fmla="*/ 8683 h 84"/>
                <a:gd name="T16" fmla="*/ 40 w 40"/>
                <a:gd name="T17" fmla="*/ 8706 h 84"/>
                <a:gd name="T18" fmla="*/ 36 w 40"/>
                <a:gd name="T19" fmla="*/ 8730 h 84"/>
                <a:gd name="T20" fmla="*/ 23 w 40"/>
                <a:gd name="T21" fmla="*/ 8746 h 84"/>
                <a:gd name="T22" fmla="*/ 1 w 40"/>
                <a:gd name="T23" fmla="*/ 8751 h 84"/>
                <a:gd name="T24" fmla="*/ 0 w 40"/>
                <a:gd name="T25" fmla="*/ 874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6"/>
                  </a:lnTo>
                  <a:lnTo>
                    <a:pt x="40" y="39"/>
                  </a:lnTo>
                  <a:lnTo>
                    <a:pt x="36" y="63"/>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832">
              <a:extLst>
                <a:ext uri="{FF2B5EF4-FFF2-40B4-BE49-F238E27FC236}">
                  <a16:creationId xmlns:a16="http://schemas.microsoft.com/office/drawing/2014/main" id="{46E53B1F-D7A6-4523-97FE-2F6478EB75E3}"/>
                </a:ext>
              </a:extLst>
            </p:cNvPr>
            <p:cNvSpPr>
              <a:spLocks/>
            </p:cNvSpPr>
            <p:nvPr/>
          </p:nvSpPr>
          <p:spPr bwMode="auto">
            <a:xfrm>
              <a:off x="1718" y="8631"/>
              <a:ext cx="0" cy="117"/>
            </a:xfrm>
            <a:custGeom>
              <a:avLst/>
              <a:gdLst>
                <a:gd name="T0" fmla="*/ 8749 h 117"/>
                <a:gd name="T1" fmla="*/ 8631 h 117"/>
                <a:gd name="T2" fmla="*/ 0 60000 65536"/>
                <a:gd name="T3" fmla="*/ 0 60000 65536"/>
              </a:gdLst>
              <a:ahLst/>
              <a:cxnLst>
                <a:cxn ang="T2">
                  <a:pos x="0" y="T0"/>
                </a:cxn>
                <a:cxn ang="T3">
                  <a:pos x="0" y="T1"/>
                </a:cxn>
              </a:cxnLst>
              <a:rect l="0" t="0" r="r" b="b"/>
              <a:pathLst>
                <a:path h="117">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08" name="Freeform 833">
              <a:extLst>
                <a:ext uri="{FF2B5EF4-FFF2-40B4-BE49-F238E27FC236}">
                  <a16:creationId xmlns:a16="http://schemas.microsoft.com/office/drawing/2014/main" id="{7E505924-7D8E-4B98-A141-AFFC7811AF87}"/>
                </a:ext>
              </a:extLst>
            </p:cNvPr>
            <p:cNvSpPr>
              <a:spLocks/>
            </p:cNvSpPr>
            <p:nvPr/>
          </p:nvSpPr>
          <p:spPr bwMode="auto">
            <a:xfrm>
              <a:off x="1753" y="8631"/>
              <a:ext cx="0" cy="117"/>
            </a:xfrm>
            <a:custGeom>
              <a:avLst/>
              <a:gdLst>
                <a:gd name="T0" fmla="*/ 8749 h 117"/>
                <a:gd name="T1" fmla="*/ 8631 h 117"/>
                <a:gd name="T2" fmla="*/ 0 60000 65536"/>
                <a:gd name="T3" fmla="*/ 0 60000 65536"/>
              </a:gdLst>
              <a:ahLst/>
              <a:cxnLst>
                <a:cxn ang="T2">
                  <a:pos x="0" y="T0"/>
                </a:cxn>
                <a:cxn ang="T3">
                  <a:pos x="0" y="T1"/>
                </a:cxn>
              </a:cxnLst>
              <a:rect l="0" t="0" r="r" b="b"/>
              <a:pathLst>
                <a:path h="117">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09" name="Freeform 834">
              <a:extLst>
                <a:ext uri="{FF2B5EF4-FFF2-40B4-BE49-F238E27FC236}">
                  <a16:creationId xmlns:a16="http://schemas.microsoft.com/office/drawing/2014/main" id="{5749CBD2-0F48-4F98-9A3B-1B6E0B74C5FA}"/>
                </a:ext>
              </a:extLst>
            </p:cNvPr>
            <p:cNvSpPr>
              <a:spLocks/>
            </p:cNvSpPr>
            <p:nvPr/>
          </p:nvSpPr>
          <p:spPr bwMode="auto">
            <a:xfrm>
              <a:off x="1778" y="8662"/>
              <a:ext cx="61" cy="89"/>
            </a:xfrm>
            <a:custGeom>
              <a:avLst/>
              <a:gdLst>
                <a:gd name="T0" fmla="*/ 57 w 61"/>
                <a:gd name="T1" fmla="*/ 8682 h 89"/>
                <a:gd name="T2" fmla="*/ 39 w 61"/>
                <a:gd name="T3" fmla="*/ 8672 h 89"/>
                <a:gd name="T4" fmla="*/ 38 w 61"/>
                <a:gd name="T5" fmla="*/ 8672 h 89"/>
                <a:gd name="T6" fmla="*/ 19 w 61"/>
                <a:gd name="T7" fmla="*/ 8681 h 89"/>
                <a:gd name="T8" fmla="*/ 14 w 61"/>
                <a:gd name="T9" fmla="*/ 8704 h 89"/>
                <a:gd name="T10" fmla="*/ 14 w 61"/>
                <a:gd name="T11" fmla="*/ 8706 h 89"/>
                <a:gd name="T12" fmla="*/ 19 w 61"/>
                <a:gd name="T13" fmla="*/ 8730 h 89"/>
                <a:gd name="T14" fmla="*/ 36 w 61"/>
                <a:gd name="T15" fmla="*/ 8740 h 89"/>
                <a:gd name="T16" fmla="*/ 37 w 61"/>
                <a:gd name="T17" fmla="*/ 8751 h 89"/>
                <a:gd name="T18" fmla="*/ 15 w 61"/>
                <a:gd name="T19" fmla="*/ 8745 h 89"/>
                <a:gd name="T20" fmla="*/ 3 w 61"/>
                <a:gd name="T21" fmla="*/ 8729 h 89"/>
                <a:gd name="T22" fmla="*/ 0 w 61"/>
                <a:gd name="T23" fmla="*/ 8706 h 89"/>
                <a:gd name="T24" fmla="*/ 4 w 61"/>
                <a:gd name="T25" fmla="*/ 8681 h 89"/>
                <a:gd name="T26" fmla="*/ 17 w 61"/>
                <a:gd name="T27" fmla="*/ 8666 h 89"/>
                <a:gd name="T28" fmla="*/ 38 w 61"/>
                <a:gd name="T29" fmla="*/ 8662 h 89"/>
                <a:gd name="T30" fmla="*/ 60 w 61"/>
                <a:gd name="T31" fmla="*/ 8667 h 89"/>
                <a:gd name="T32" fmla="*/ 57 w 61"/>
                <a:gd name="T33" fmla="*/ 8682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0"/>
                  </a:moveTo>
                  <a:lnTo>
                    <a:pt x="39" y="10"/>
                  </a:lnTo>
                  <a:lnTo>
                    <a:pt x="38" y="10"/>
                  </a:lnTo>
                  <a:lnTo>
                    <a:pt x="19" y="19"/>
                  </a:lnTo>
                  <a:lnTo>
                    <a:pt x="14" y="42"/>
                  </a:lnTo>
                  <a:lnTo>
                    <a:pt x="14" y="44"/>
                  </a:lnTo>
                  <a:lnTo>
                    <a:pt x="19" y="68"/>
                  </a:lnTo>
                  <a:lnTo>
                    <a:pt x="36" y="78"/>
                  </a:lnTo>
                  <a:lnTo>
                    <a:pt x="37" y="89"/>
                  </a:lnTo>
                  <a:lnTo>
                    <a:pt x="15" y="83"/>
                  </a:lnTo>
                  <a:lnTo>
                    <a:pt x="3" y="67"/>
                  </a:lnTo>
                  <a:lnTo>
                    <a:pt x="0" y="44"/>
                  </a:lnTo>
                  <a:lnTo>
                    <a:pt x="4" y="19"/>
                  </a:lnTo>
                  <a:lnTo>
                    <a:pt x="17" y="4"/>
                  </a:lnTo>
                  <a:lnTo>
                    <a:pt x="38" y="0"/>
                  </a:lnTo>
                  <a:lnTo>
                    <a:pt x="60" y="5"/>
                  </a:lnTo>
                  <a:lnTo>
                    <a:pt x="57"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0" name="Freeform 835">
              <a:extLst>
                <a:ext uri="{FF2B5EF4-FFF2-40B4-BE49-F238E27FC236}">
                  <a16:creationId xmlns:a16="http://schemas.microsoft.com/office/drawing/2014/main" id="{3B4BCBA9-4ABE-4F1B-A68A-349B8ACE7D1A}"/>
                </a:ext>
              </a:extLst>
            </p:cNvPr>
            <p:cNvSpPr>
              <a:spLocks/>
            </p:cNvSpPr>
            <p:nvPr/>
          </p:nvSpPr>
          <p:spPr bwMode="auto">
            <a:xfrm>
              <a:off x="1814" y="8667"/>
              <a:ext cx="40" cy="84"/>
            </a:xfrm>
            <a:custGeom>
              <a:avLst/>
              <a:gdLst>
                <a:gd name="T0" fmla="*/ 0 w 40"/>
                <a:gd name="T1" fmla="*/ 8740 h 84"/>
                <a:gd name="T2" fmla="*/ 1 w 40"/>
                <a:gd name="T3" fmla="*/ 8740 h 84"/>
                <a:gd name="T4" fmla="*/ 20 w 40"/>
                <a:gd name="T5" fmla="*/ 8731 h 84"/>
                <a:gd name="T6" fmla="*/ 25 w 40"/>
                <a:gd name="T7" fmla="*/ 8709 h 84"/>
                <a:gd name="T8" fmla="*/ 25 w 40"/>
                <a:gd name="T9" fmla="*/ 8706 h 84"/>
                <a:gd name="T10" fmla="*/ 21 w 40"/>
                <a:gd name="T11" fmla="*/ 8682 h 84"/>
                <a:gd name="T12" fmla="*/ 24 w 40"/>
                <a:gd name="T13" fmla="*/ 8667 h 84"/>
                <a:gd name="T14" fmla="*/ 36 w 40"/>
                <a:gd name="T15" fmla="*/ 8683 h 84"/>
                <a:gd name="T16" fmla="*/ 40 w 40"/>
                <a:gd name="T17" fmla="*/ 8706 h 84"/>
                <a:gd name="T18" fmla="*/ 36 w 40"/>
                <a:gd name="T19" fmla="*/ 8730 h 84"/>
                <a:gd name="T20" fmla="*/ 23 w 40"/>
                <a:gd name="T21" fmla="*/ 8746 h 84"/>
                <a:gd name="T22" fmla="*/ 1 w 40"/>
                <a:gd name="T23" fmla="*/ 8751 h 84"/>
                <a:gd name="T24" fmla="*/ 0 w 40"/>
                <a:gd name="T25" fmla="*/ 874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6"/>
                  </a:lnTo>
                  <a:lnTo>
                    <a:pt x="40" y="39"/>
                  </a:lnTo>
                  <a:lnTo>
                    <a:pt x="36" y="63"/>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836">
              <a:extLst>
                <a:ext uri="{FF2B5EF4-FFF2-40B4-BE49-F238E27FC236}">
                  <a16:creationId xmlns:a16="http://schemas.microsoft.com/office/drawing/2014/main" id="{548640A4-4B31-4F2E-9DCC-716BFDBB1EF9}"/>
                </a:ext>
              </a:extLst>
            </p:cNvPr>
            <p:cNvSpPr>
              <a:spLocks/>
            </p:cNvSpPr>
            <p:nvPr/>
          </p:nvSpPr>
          <p:spPr bwMode="auto">
            <a:xfrm>
              <a:off x="1860" y="8663"/>
              <a:ext cx="118" cy="85"/>
            </a:xfrm>
            <a:custGeom>
              <a:avLst/>
              <a:gdLst>
                <a:gd name="T0" fmla="*/ 0 w 118"/>
                <a:gd name="T1" fmla="*/ 8663 h 85"/>
                <a:gd name="T2" fmla="*/ 15 w 118"/>
                <a:gd name="T3" fmla="*/ 8663 h 85"/>
                <a:gd name="T4" fmla="*/ 32 w 118"/>
                <a:gd name="T5" fmla="*/ 8737 h 85"/>
                <a:gd name="T6" fmla="*/ 52 w 118"/>
                <a:gd name="T7" fmla="*/ 8663 h 85"/>
                <a:gd name="T8" fmla="*/ 67 w 118"/>
                <a:gd name="T9" fmla="*/ 8663 h 85"/>
                <a:gd name="T10" fmla="*/ 85 w 118"/>
                <a:gd name="T11" fmla="*/ 8737 h 85"/>
                <a:gd name="T12" fmla="*/ 104 w 118"/>
                <a:gd name="T13" fmla="*/ 8663 h 85"/>
                <a:gd name="T14" fmla="*/ 118 w 118"/>
                <a:gd name="T15" fmla="*/ 8663 h 85"/>
                <a:gd name="T16" fmla="*/ 93 w 118"/>
                <a:gd name="T17" fmla="*/ 8749 h 85"/>
                <a:gd name="T18" fmla="*/ 77 w 118"/>
                <a:gd name="T19" fmla="*/ 8749 h 85"/>
                <a:gd name="T20" fmla="*/ 59 w 118"/>
                <a:gd name="T21" fmla="*/ 8675 h 85"/>
                <a:gd name="T22" fmla="*/ 41 w 118"/>
                <a:gd name="T23" fmla="*/ 8749 h 85"/>
                <a:gd name="T24" fmla="*/ 25 w 118"/>
                <a:gd name="T25" fmla="*/ 8749 h 85"/>
                <a:gd name="T26" fmla="*/ 0 w 118"/>
                <a:gd name="T27" fmla="*/ 8663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 h="85">
                  <a:moveTo>
                    <a:pt x="0" y="0"/>
                  </a:moveTo>
                  <a:lnTo>
                    <a:pt x="15" y="0"/>
                  </a:lnTo>
                  <a:lnTo>
                    <a:pt x="32" y="74"/>
                  </a:lnTo>
                  <a:lnTo>
                    <a:pt x="52" y="0"/>
                  </a:lnTo>
                  <a:lnTo>
                    <a:pt x="67" y="0"/>
                  </a:lnTo>
                  <a:lnTo>
                    <a:pt x="85" y="74"/>
                  </a:lnTo>
                  <a:lnTo>
                    <a:pt x="104" y="0"/>
                  </a:lnTo>
                  <a:lnTo>
                    <a:pt x="118" y="0"/>
                  </a:lnTo>
                  <a:lnTo>
                    <a:pt x="93" y="86"/>
                  </a:lnTo>
                  <a:lnTo>
                    <a:pt x="77" y="86"/>
                  </a:lnTo>
                  <a:lnTo>
                    <a:pt x="59" y="12"/>
                  </a:lnTo>
                  <a:lnTo>
                    <a:pt x="41" y="86"/>
                  </a:lnTo>
                  <a:lnTo>
                    <a:pt x="25" y="86"/>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2" name="Freeform 837">
              <a:extLst>
                <a:ext uri="{FF2B5EF4-FFF2-40B4-BE49-F238E27FC236}">
                  <a16:creationId xmlns:a16="http://schemas.microsoft.com/office/drawing/2014/main" id="{5324FDBE-D267-4C13-8E6C-581BC7C0E0CD}"/>
                </a:ext>
              </a:extLst>
            </p:cNvPr>
            <p:cNvSpPr>
              <a:spLocks/>
            </p:cNvSpPr>
            <p:nvPr/>
          </p:nvSpPr>
          <p:spPr bwMode="auto">
            <a:xfrm>
              <a:off x="1653" y="8832"/>
              <a:ext cx="92" cy="113"/>
            </a:xfrm>
            <a:custGeom>
              <a:avLst/>
              <a:gdLst>
                <a:gd name="T0" fmla="*/ 15 w 92"/>
                <a:gd name="T1" fmla="*/ 8875 h 113"/>
                <a:gd name="T2" fmla="*/ 15 w 92"/>
                <a:gd name="T3" fmla="*/ 8897 h 113"/>
                <a:gd name="T4" fmla="*/ 18 w 92"/>
                <a:gd name="T5" fmla="*/ 8915 h 113"/>
                <a:gd name="T6" fmla="*/ 27 w 92"/>
                <a:gd name="T7" fmla="*/ 8927 h 113"/>
                <a:gd name="T8" fmla="*/ 44 w 92"/>
                <a:gd name="T9" fmla="*/ 8932 h 113"/>
                <a:gd name="T10" fmla="*/ 45 w 92"/>
                <a:gd name="T11" fmla="*/ 8933 h 113"/>
                <a:gd name="T12" fmla="*/ 64 w 92"/>
                <a:gd name="T13" fmla="*/ 8928 h 113"/>
                <a:gd name="T14" fmla="*/ 73 w 92"/>
                <a:gd name="T15" fmla="*/ 8916 h 113"/>
                <a:gd name="T16" fmla="*/ 77 w 92"/>
                <a:gd name="T17" fmla="*/ 8898 h 113"/>
                <a:gd name="T18" fmla="*/ 78 w 92"/>
                <a:gd name="T19" fmla="*/ 8876 h 113"/>
                <a:gd name="T20" fmla="*/ 77 w 92"/>
                <a:gd name="T21" fmla="*/ 8854 h 113"/>
                <a:gd name="T22" fmla="*/ 77 w 92"/>
                <a:gd name="T23" fmla="*/ 8832 h 113"/>
                <a:gd name="T24" fmla="*/ 77 w 92"/>
                <a:gd name="T25" fmla="*/ 8832 h 113"/>
                <a:gd name="T26" fmla="*/ 92 w 92"/>
                <a:gd name="T27" fmla="*/ 8832 h 113"/>
                <a:gd name="T28" fmla="*/ 92 w 92"/>
                <a:gd name="T29" fmla="*/ 8901 h 113"/>
                <a:gd name="T30" fmla="*/ 87 w 92"/>
                <a:gd name="T31" fmla="*/ 8925 h 113"/>
                <a:gd name="T32" fmla="*/ 73 w 92"/>
                <a:gd name="T33" fmla="*/ 8939 h 113"/>
                <a:gd name="T34" fmla="*/ 51 w 92"/>
                <a:gd name="T35" fmla="*/ 8945 h 113"/>
                <a:gd name="T36" fmla="*/ 45 w 92"/>
                <a:gd name="T37" fmla="*/ 8945 h 113"/>
                <a:gd name="T38" fmla="*/ 22 w 92"/>
                <a:gd name="T39" fmla="*/ 8941 h 113"/>
                <a:gd name="T40" fmla="*/ 7 w 92"/>
                <a:gd name="T41" fmla="*/ 8927 h 113"/>
                <a:gd name="T42" fmla="*/ 1 w 92"/>
                <a:gd name="T43" fmla="*/ 8905 h 113"/>
                <a:gd name="T44" fmla="*/ 0 w 92"/>
                <a:gd name="T45" fmla="*/ 8903 h 113"/>
                <a:gd name="T46" fmla="*/ 0 w 92"/>
                <a:gd name="T47" fmla="*/ 8832 h 113"/>
                <a:gd name="T48" fmla="*/ 15 w 92"/>
                <a:gd name="T49" fmla="*/ 8832 h 113"/>
                <a:gd name="T50" fmla="*/ 16 w 92"/>
                <a:gd name="T51" fmla="*/ 8853 h 113"/>
                <a:gd name="T52" fmla="*/ 15 w 92"/>
                <a:gd name="T53" fmla="*/ 8875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2" h="113">
                  <a:moveTo>
                    <a:pt x="15" y="43"/>
                  </a:moveTo>
                  <a:lnTo>
                    <a:pt x="15" y="65"/>
                  </a:lnTo>
                  <a:lnTo>
                    <a:pt x="18" y="83"/>
                  </a:lnTo>
                  <a:lnTo>
                    <a:pt x="27" y="95"/>
                  </a:lnTo>
                  <a:lnTo>
                    <a:pt x="44" y="100"/>
                  </a:lnTo>
                  <a:lnTo>
                    <a:pt x="45" y="101"/>
                  </a:lnTo>
                  <a:lnTo>
                    <a:pt x="64" y="96"/>
                  </a:lnTo>
                  <a:lnTo>
                    <a:pt x="73" y="84"/>
                  </a:lnTo>
                  <a:lnTo>
                    <a:pt x="77" y="66"/>
                  </a:lnTo>
                  <a:lnTo>
                    <a:pt x="78" y="44"/>
                  </a:lnTo>
                  <a:lnTo>
                    <a:pt x="77" y="22"/>
                  </a:lnTo>
                  <a:lnTo>
                    <a:pt x="77" y="0"/>
                  </a:lnTo>
                  <a:lnTo>
                    <a:pt x="92" y="0"/>
                  </a:lnTo>
                  <a:lnTo>
                    <a:pt x="92" y="69"/>
                  </a:lnTo>
                  <a:lnTo>
                    <a:pt x="87" y="93"/>
                  </a:lnTo>
                  <a:lnTo>
                    <a:pt x="73" y="107"/>
                  </a:lnTo>
                  <a:lnTo>
                    <a:pt x="51" y="113"/>
                  </a:lnTo>
                  <a:lnTo>
                    <a:pt x="45" y="113"/>
                  </a:lnTo>
                  <a:lnTo>
                    <a:pt x="22" y="109"/>
                  </a:lnTo>
                  <a:lnTo>
                    <a:pt x="7" y="95"/>
                  </a:lnTo>
                  <a:lnTo>
                    <a:pt x="1" y="73"/>
                  </a:lnTo>
                  <a:lnTo>
                    <a:pt x="0" y="71"/>
                  </a:lnTo>
                  <a:lnTo>
                    <a:pt x="0" y="0"/>
                  </a:lnTo>
                  <a:lnTo>
                    <a:pt x="15" y="0"/>
                  </a:lnTo>
                  <a:lnTo>
                    <a:pt x="16" y="21"/>
                  </a:lnTo>
                  <a:lnTo>
                    <a:pt x="15" y="4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3" name="Freeform 838">
              <a:extLst>
                <a:ext uri="{FF2B5EF4-FFF2-40B4-BE49-F238E27FC236}">
                  <a16:creationId xmlns:a16="http://schemas.microsoft.com/office/drawing/2014/main" id="{0A0D1858-9A6C-4315-A75D-367D1D135D0B}"/>
                </a:ext>
              </a:extLst>
            </p:cNvPr>
            <p:cNvSpPr>
              <a:spLocks/>
            </p:cNvSpPr>
            <p:nvPr/>
          </p:nvSpPr>
          <p:spPr bwMode="auto">
            <a:xfrm>
              <a:off x="1768" y="8856"/>
              <a:ext cx="55" cy="121"/>
            </a:xfrm>
            <a:custGeom>
              <a:avLst/>
              <a:gdLst>
                <a:gd name="T0" fmla="*/ 27 w 55"/>
                <a:gd name="T1" fmla="*/ 8945 h 121"/>
                <a:gd name="T2" fmla="*/ 19 w 55"/>
                <a:gd name="T3" fmla="*/ 8939 h 121"/>
                <a:gd name="T4" fmla="*/ 14 w 55"/>
                <a:gd name="T5" fmla="*/ 8930 h 121"/>
                <a:gd name="T6" fmla="*/ 15 w 55"/>
                <a:gd name="T7" fmla="*/ 8977 h 121"/>
                <a:gd name="T8" fmla="*/ 0 w 55"/>
                <a:gd name="T9" fmla="*/ 8977 h 121"/>
                <a:gd name="T10" fmla="*/ 0 w 55"/>
                <a:gd name="T11" fmla="*/ 8858 h 121"/>
                <a:gd name="T12" fmla="*/ 14 w 55"/>
                <a:gd name="T13" fmla="*/ 8858 h 121"/>
                <a:gd name="T14" fmla="*/ 15 w 55"/>
                <a:gd name="T15" fmla="*/ 8871 h 121"/>
                <a:gd name="T16" fmla="*/ 19 w 55"/>
                <a:gd name="T17" fmla="*/ 8862 h 121"/>
                <a:gd name="T18" fmla="*/ 27 w 55"/>
                <a:gd name="T19" fmla="*/ 8856 h 121"/>
                <a:gd name="T20" fmla="*/ 41 w 55"/>
                <a:gd name="T21" fmla="*/ 8856 h 121"/>
                <a:gd name="T22" fmla="*/ 55 w 55"/>
                <a:gd name="T23" fmla="*/ 8868 h 121"/>
                <a:gd name="T24" fmla="*/ 38 w 55"/>
                <a:gd name="T25" fmla="*/ 8867 h 121"/>
                <a:gd name="T26" fmla="*/ 19 w 55"/>
                <a:gd name="T27" fmla="*/ 8876 h 121"/>
                <a:gd name="T28" fmla="*/ 15 w 55"/>
                <a:gd name="T29" fmla="*/ 8900 h 121"/>
                <a:gd name="T30" fmla="*/ 15 w 55"/>
                <a:gd name="T31" fmla="*/ 8901 h 121"/>
                <a:gd name="T32" fmla="*/ 19 w 55"/>
                <a:gd name="T33" fmla="*/ 8925 h 121"/>
                <a:gd name="T34" fmla="*/ 37 w 55"/>
                <a:gd name="T35" fmla="*/ 8934 h 121"/>
                <a:gd name="T36" fmla="*/ 41 w 55"/>
                <a:gd name="T37" fmla="*/ 8945 h 121"/>
                <a:gd name="T38" fmla="*/ 27 w 55"/>
                <a:gd name="T39" fmla="*/ 8945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3"/>
                  </a:lnTo>
                  <a:lnTo>
                    <a:pt x="14" y="74"/>
                  </a:lnTo>
                  <a:lnTo>
                    <a:pt x="15" y="121"/>
                  </a:lnTo>
                  <a:lnTo>
                    <a:pt x="0" y="121"/>
                  </a:lnTo>
                  <a:lnTo>
                    <a:pt x="0" y="2"/>
                  </a:lnTo>
                  <a:lnTo>
                    <a:pt x="14" y="2"/>
                  </a:lnTo>
                  <a:lnTo>
                    <a:pt x="15" y="15"/>
                  </a:lnTo>
                  <a:lnTo>
                    <a:pt x="19" y="6"/>
                  </a:lnTo>
                  <a:lnTo>
                    <a:pt x="27" y="0"/>
                  </a:lnTo>
                  <a:lnTo>
                    <a:pt x="41" y="0"/>
                  </a:lnTo>
                  <a:lnTo>
                    <a:pt x="55" y="12"/>
                  </a:lnTo>
                  <a:lnTo>
                    <a:pt x="38" y="11"/>
                  </a:lnTo>
                  <a:lnTo>
                    <a:pt x="19" y="20"/>
                  </a:lnTo>
                  <a:lnTo>
                    <a:pt x="15" y="44"/>
                  </a:lnTo>
                  <a:lnTo>
                    <a:pt x="15" y="45"/>
                  </a:lnTo>
                  <a:lnTo>
                    <a:pt x="19" y="69"/>
                  </a:lnTo>
                  <a:lnTo>
                    <a:pt x="37" y="78"/>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4" name="Freeform 839">
              <a:extLst>
                <a:ext uri="{FF2B5EF4-FFF2-40B4-BE49-F238E27FC236}">
                  <a16:creationId xmlns:a16="http://schemas.microsoft.com/office/drawing/2014/main" id="{213D28CD-35E0-4772-B14A-A427D67D1AF7}"/>
                </a:ext>
              </a:extLst>
            </p:cNvPr>
            <p:cNvSpPr>
              <a:spLocks/>
            </p:cNvSpPr>
            <p:nvPr/>
          </p:nvSpPr>
          <p:spPr bwMode="auto">
            <a:xfrm>
              <a:off x="1805" y="8856"/>
              <a:ext cx="35" cy="89"/>
            </a:xfrm>
            <a:custGeom>
              <a:avLst/>
              <a:gdLst>
                <a:gd name="T0" fmla="*/ 32 w 35"/>
                <a:gd name="T1" fmla="*/ 8925 h 89"/>
                <a:gd name="T2" fmla="*/ 20 w 35"/>
                <a:gd name="T3" fmla="*/ 8941 h 89"/>
                <a:gd name="T4" fmla="*/ 4 w 35"/>
                <a:gd name="T5" fmla="*/ 8945 h 89"/>
                <a:gd name="T6" fmla="*/ 0 w 35"/>
                <a:gd name="T7" fmla="*/ 8934 h 89"/>
                <a:gd name="T8" fmla="*/ 19 w 35"/>
                <a:gd name="T9" fmla="*/ 8934 h 89"/>
                <a:gd name="T10" fmla="*/ 21 w 35"/>
                <a:gd name="T11" fmla="*/ 8919 h 89"/>
                <a:gd name="T12" fmla="*/ 21 w 35"/>
                <a:gd name="T13" fmla="*/ 8882 h 89"/>
                <a:gd name="T14" fmla="*/ 18 w 35"/>
                <a:gd name="T15" fmla="*/ 8868 h 89"/>
                <a:gd name="T16" fmla="*/ 4 w 35"/>
                <a:gd name="T17" fmla="*/ 8856 h 89"/>
                <a:gd name="T18" fmla="*/ 25 w 35"/>
                <a:gd name="T19" fmla="*/ 8863 h 89"/>
                <a:gd name="T20" fmla="*/ 34 w 35"/>
                <a:gd name="T21" fmla="*/ 8882 h 89"/>
                <a:gd name="T22" fmla="*/ 36 w 35"/>
                <a:gd name="T23" fmla="*/ 8900 h 89"/>
                <a:gd name="T24" fmla="*/ 32 w 35"/>
                <a:gd name="T25" fmla="*/ 8925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4" y="89"/>
                  </a:lnTo>
                  <a:lnTo>
                    <a:pt x="0" y="78"/>
                  </a:lnTo>
                  <a:lnTo>
                    <a:pt x="19" y="78"/>
                  </a:lnTo>
                  <a:lnTo>
                    <a:pt x="21" y="63"/>
                  </a:lnTo>
                  <a:lnTo>
                    <a:pt x="21" y="26"/>
                  </a:lnTo>
                  <a:lnTo>
                    <a:pt x="18" y="12"/>
                  </a:lnTo>
                  <a:lnTo>
                    <a:pt x="4" y="0"/>
                  </a:lnTo>
                  <a:lnTo>
                    <a:pt x="25" y="7"/>
                  </a:lnTo>
                  <a:lnTo>
                    <a:pt x="34" y="26"/>
                  </a:lnTo>
                  <a:lnTo>
                    <a:pt x="36"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5" name="Freeform 840">
              <a:extLst>
                <a:ext uri="{FF2B5EF4-FFF2-40B4-BE49-F238E27FC236}">
                  <a16:creationId xmlns:a16="http://schemas.microsoft.com/office/drawing/2014/main" id="{95F7A75C-98ED-461A-BA09-494AD42726B3}"/>
                </a:ext>
              </a:extLst>
            </p:cNvPr>
            <p:cNvSpPr>
              <a:spLocks/>
            </p:cNvSpPr>
            <p:nvPr/>
          </p:nvSpPr>
          <p:spPr bwMode="auto">
            <a:xfrm>
              <a:off x="1387" y="9024"/>
              <a:ext cx="94" cy="115"/>
            </a:xfrm>
            <a:custGeom>
              <a:avLst/>
              <a:gdLst>
                <a:gd name="T0" fmla="*/ 15 w 94"/>
                <a:gd name="T1" fmla="*/ 9108 h 115"/>
                <a:gd name="T2" fmla="*/ 25 w 94"/>
                <a:gd name="T3" fmla="*/ 9122 h 115"/>
                <a:gd name="T4" fmla="*/ 45 w 94"/>
                <a:gd name="T5" fmla="*/ 9128 h 115"/>
                <a:gd name="T6" fmla="*/ 66 w 94"/>
                <a:gd name="T7" fmla="*/ 9125 h 115"/>
                <a:gd name="T8" fmla="*/ 78 w 94"/>
                <a:gd name="T9" fmla="*/ 9113 h 115"/>
                <a:gd name="T10" fmla="*/ 79 w 94"/>
                <a:gd name="T11" fmla="*/ 9108 h 115"/>
                <a:gd name="T12" fmla="*/ 74 w 94"/>
                <a:gd name="T13" fmla="*/ 9096 h 115"/>
                <a:gd name="T14" fmla="*/ 63 w 94"/>
                <a:gd name="T15" fmla="*/ 9089 h 115"/>
                <a:gd name="T16" fmla="*/ 48 w 94"/>
                <a:gd name="T17" fmla="*/ 9086 h 115"/>
                <a:gd name="T18" fmla="*/ 32 w 94"/>
                <a:gd name="T19" fmla="*/ 9083 h 115"/>
                <a:gd name="T20" fmla="*/ 18 w 94"/>
                <a:gd name="T21" fmla="*/ 9077 h 115"/>
                <a:gd name="T22" fmla="*/ 8 w 94"/>
                <a:gd name="T23" fmla="*/ 9066 h 115"/>
                <a:gd name="T24" fmla="*/ 6 w 94"/>
                <a:gd name="T25" fmla="*/ 9054 h 115"/>
                <a:gd name="T26" fmla="*/ 11 w 94"/>
                <a:gd name="T27" fmla="*/ 9037 h 115"/>
                <a:gd name="T28" fmla="*/ 27 w 94"/>
                <a:gd name="T29" fmla="*/ 9027 h 115"/>
                <a:gd name="T30" fmla="*/ 48 w 94"/>
                <a:gd name="T31" fmla="*/ 9024 h 115"/>
                <a:gd name="T32" fmla="*/ 69 w 94"/>
                <a:gd name="T33" fmla="*/ 9027 h 115"/>
                <a:gd name="T34" fmla="*/ 84 w 94"/>
                <a:gd name="T35" fmla="*/ 9037 h 115"/>
                <a:gd name="T36" fmla="*/ 86 w 94"/>
                <a:gd name="T37" fmla="*/ 9039 h 115"/>
                <a:gd name="T38" fmla="*/ 89 w 94"/>
                <a:gd name="T39" fmla="*/ 9042 h 115"/>
                <a:gd name="T40" fmla="*/ 90 w 94"/>
                <a:gd name="T41" fmla="*/ 9046 h 115"/>
                <a:gd name="T42" fmla="*/ 91 w 94"/>
                <a:gd name="T43" fmla="*/ 9050 h 115"/>
                <a:gd name="T44" fmla="*/ 76 w 94"/>
                <a:gd name="T45" fmla="*/ 9053 h 115"/>
                <a:gd name="T46" fmla="*/ 66 w 94"/>
                <a:gd name="T47" fmla="*/ 9040 h 115"/>
                <a:gd name="T48" fmla="*/ 45 w 94"/>
                <a:gd name="T49" fmla="*/ 9036 h 115"/>
                <a:gd name="T50" fmla="*/ 26 w 94"/>
                <a:gd name="T51" fmla="*/ 9042 h 115"/>
                <a:gd name="T52" fmla="*/ 21 w 94"/>
                <a:gd name="T53" fmla="*/ 9054 h 115"/>
                <a:gd name="T54" fmla="*/ 27 w 94"/>
                <a:gd name="T55" fmla="*/ 9065 h 115"/>
                <a:gd name="T56" fmla="*/ 39 w 94"/>
                <a:gd name="T57" fmla="*/ 9071 h 115"/>
                <a:gd name="T58" fmla="*/ 54 w 94"/>
                <a:gd name="T59" fmla="*/ 9074 h 115"/>
                <a:gd name="T60" fmla="*/ 70 w 94"/>
                <a:gd name="T61" fmla="*/ 9078 h 115"/>
                <a:gd name="T62" fmla="*/ 83 w 94"/>
                <a:gd name="T63" fmla="*/ 9084 h 115"/>
                <a:gd name="T64" fmla="*/ 92 w 94"/>
                <a:gd name="T65" fmla="*/ 9097 h 115"/>
                <a:gd name="T66" fmla="*/ 94 w 94"/>
                <a:gd name="T67" fmla="*/ 9107 h 115"/>
                <a:gd name="T68" fmla="*/ 88 w 94"/>
                <a:gd name="T69" fmla="*/ 9125 h 115"/>
                <a:gd name="T70" fmla="*/ 73 w 94"/>
                <a:gd name="T71" fmla="*/ 9135 h 115"/>
                <a:gd name="T72" fmla="*/ 52 w 94"/>
                <a:gd name="T73" fmla="*/ 9140 h 115"/>
                <a:gd name="T74" fmla="*/ 31 w 94"/>
                <a:gd name="T75" fmla="*/ 9138 h 115"/>
                <a:gd name="T76" fmla="*/ 15 w 94"/>
                <a:gd name="T77" fmla="*/ 9132 h 115"/>
                <a:gd name="T78" fmla="*/ 8 w 94"/>
                <a:gd name="T79" fmla="*/ 9127 h 115"/>
                <a:gd name="T80" fmla="*/ 3 w 94"/>
                <a:gd name="T81" fmla="*/ 9120 h 115"/>
                <a:gd name="T82" fmla="*/ 0 w 94"/>
                <a:gd name="T83" fmla="*/ 9111 h 115"/>
                <a:gd name="T84" fmla="*/ 15 w 94"/>
                <a:gd name="T85" fmla="*/ 9108 h 1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4" h="115">
                  <a:moveTo>
                    <a:pt x="15" y="84"/>
                  </a:moveTo>
                  <a:lnTo>
                    <a:pt x="25" y="98"/>
                  </a:lnTo>
                  <a:lnTo>
                    <a:pt x="45" y="104"/>
                  </a:lnTo>
                  <a:lnTo>
                    <a:pt x="66" y="101"/>
                  </a:lnTo>
                  <a:lnTo>
                    <a:pt x="78" y="89"/>
                  </a:lnTo>
                  <a:lnTo>
                    <a:pt x="79" y="84"/>
                  </a:lnTo>
                  <a:lnTo>
                    <a:pt x="74" y="72"/>
                  </a:lnTo>
                  <a:lnTo>
                    <a:pt x="63" y="65"/>
                  </a:lnTo>
                  <a:lnTo>
                    <a:pt x="48" y="62"/>
                  </a:lnTo>
                  <a:lnTo>
                    <a:pt x="32" y="59"/>
                  </a:lnTo>
                  <a:lnTo>
                    <a:pt x="18" y="53"/>
                  </a:lnTo>
                  <a:lnTo>
                    <a:pt x="8" y="42"/>
                  </a:lnTo>
                  <a:lnTo>
                    <a:pt x="6" y="30"/>
                  </a:lnTo>
                  <a:lnTo>
                    <a:pt x="11" y="13"/>
                  </a:lnTo>
                  <a:lnTo>
                    <a:pt x="27" y="3"/>
                  </a:lnTo>
                  <a:lnTo>
                    <a:pt x="48" y="0"/>
                  </a:lnTo>
                  <a:lnTo>
                    <a:pt x="69" y="3"/>
                  </a:lnTo>
                  <a:lnTo>
                    <a:pt x="84" y="13"/>
                  </a:lnTo>
                  <a:lnTo>
                    <a:pt x="86" y="15"/>
                  </a:lnTo>
                  <a:lnTo>
                    <a:pt x="89" y="18"/>
                  </a:lnTo>
                  <a:lnTo>
                    <a:pt x="90" y="22"/>
                  </a:lnTo>
                  <a:lnTo>
                    <a:pt x="91" y="26"/>
                  </a:lnTo>
                  <a:lnTo>
                    <a:pt x="76" y="29"/>
                  </a:lnTo>
                  <a:lnTo>
                    <a:pt x="66" y="16"/>
                  </a:lnTo>
                  <a:lnTo>
                    <a:pt x="45" y="12"/>
                  </a:lnTo>
                  <a:lnTo>
                    <a:pt x="26" y="18"/>
                  </a:lnTo>
                  <a:lnTo>
                    <a:pt x="21" y="30"/>
                  </a:lnTo>
                  <a:lnTo>
                    <a:pt x="27" y="41"/>
                  </a:lnTo>
                  <a:lnTo>
                    <a:pt x="39" y="47"/>
                  </a:lnTo>
                  <a:lnTo>
                    <a:pt x="54" y="50"/>
                  </a:lnTo>
                  <a:lnTo>
                    <a:pt x="70" y="54"/>
                  </a:lnTo>
                  <a:lnTo>
                    <a:pt x="83" y="60"/>
                  </a:lnTo>
                  <a:lnTo>
                    <a:pt x="92" y="73"/>
                  </a:lnTo>
                  <a:lnTo>
                    <a:pt x="94" y="83"/>
                  </a:lnTo>
                  <a:lnTo>
                    <a:pt x="88" y="101"/>
                  </a:lnTo>
                  <a:lnTo>
                    <a:pt x="73" y="111"/>
                  </a:lnTo>
                  <a:lnTo>
                    <a:pt x="52" y="116"/>
                  </a:lnTo>
                  <a:lnTo>
                    <a:pt x="31" y="114"/>
                  </a:lnTo>
                  <a:lnTo>
                    <a:pt x="15" y="108"/>
                  </a:lnTo>
                  <a:lnTo>
                    <a:pt x="8" y="103"/>
                  </a:lnTo>
                  <a:lnTo>
                    <a:pt x="3" y="96"/>
                  </a:lnTo>
                  <a:lnTo>
                    <a:pt x="0" y="87"/>
                  </a:lnTo>
                  <a:lnTo>
                    <a:pt x="15"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6" name="Freeform 841">
              <a:extLst>
                <a:ext uri="{FF2B5EF4-FFF2-40B4-BE49-F238E27FC236}">
                  <a16:creationId xmlns:a16="http://schemas.microsoft.com/office/drawing/2014/main" id="{67166901-A330-4C04-9EFB-1D5C351C3E09}"/>
                </a:ext>
              </a:extLst>
            </p:cNvPr>
            <p:cNvSpPr>
              <a:spLocks/>
            </p:cNvSpPr>
            <p:nvPr/>
          </p:nvSpPr>
          <p:spPr bwMode="auto">
            <a:xfrm>
              <a:off x="1495" y="9051"/>
              <a:ext cx="70" cy="88"/>
            </a:xfrm>
            <a:custGeom>
              <a:avLst/>
              <a:gdLst>
                <a:gd name="T0" fmla="*/ 55 w 70"/>
                <a:gd name="T1" fmla="*/ 9077 h 88"/>
                <a:gd name="T2" fmla="*/ 53 w 70"/>
                <a:gd name="T3" fmla="*/ 9068 h 88"/>
                <a:gd name="T4" fmla="*/ 48 w 70"/>
                <a:gd name="T5" fmla="*/ 9062 h 88"/>
                <a:gd name="T6" fmla="*/ 18 w 70"/>
                <a:gd name="T7" fmla="*/ 9062 h 88"/>
                <a:gd name="T8" fmla="*/ 15 w 70"/>
                <a:gd name="T9" fmla="*/ 9077 h 88"/>
                <a:gd name="T10" fmla="*/ 15 w 70"/>
                <a:gd name="T11" fmla="*/ 9095 h 88"/>
                <a:gd name="T12" fmla="*/ 19 w 70"/>
                <a:gd name="T13" fmla="*/ 9118 h 88"/>
                <a:gd name="T14" fmla="*/ 36 w 70"/>
                <a:gd name="T15" fmla="*/ 9128 h 88"/>
                <a:gd name="T16" fmla="*/ 47 w 70"/>
                <a:gd name="T17" fmla="*/ 9128 h 88"/>
                <a:gd name="T18" fmla="*/ 55 w 70"/>
                <a:gd name="T19" fmla="*/ 9122 h 88"/>
                <a:gd name="T20" fmla="*/ 56 w 70"/>
                <a:gd name="T21" fmla="*/ 9111 h 88"/>
                <a:gd name="T22" fmla="*/ 70 w 70"/>
                <a:gd name="T23" fmla="*/ 9112 h 88"/>
                <a:gd name="T24" fmla="*/ 61 w 70"/>
                <a:gd name="T25" fmla="*/ 9131 h 88"/>
                <a:gd name="T26" fmla="*/ 41 w 70"/>
                <a:gd name="T27" fmla="*/ 9139 h 88"/>
                <a:gd name="T28" fmla="*/ 37 w 70"/>
                <a:gd name="T29" fmla="*/ 9140 h 88"/>
                <a:gd name="T30" fmla="*/ 15 w 70"/>
                <a:gd name="T31" fmla="*/ 9133 h 88"/>
                <a:gd name="T32" fmla="*/ 4 w 70"/>
                <a:gd name="T33" fmla="*/ 9117 h 88"/>
                <a:gd name="T34" fmla="*/ 0 w 70"/>
                <a:gd name="T35" fmla="*/ 9095 h 88"/>
                <a:gd name="T36" fmla="*/ 2 w 70"/>
                <a:gd name="T37" fmla="*/ 9076 h 88"/>
                <a:gd name="T38" fmla="*/ 11 w 70"/>
                <a:gd name="T39" fmla="*/ 9062 h 88"/>
                <a:gd name="T40" fmla="*/ 25 w 70"/>
                <a:gd name="T41" fmla="*/ 9053 h 88"/>
                <a:gd name="T42" fmla="*/ 41 w 70"/>
                <a:gd name="T43" fmla="*/ 9051 h 88"/>
                <a:gd name="T44" fmla="*/ 56 w 70"/>
                <a:gd name="T45" fmla="*/ 9056 h 88"/>
                <a:gd name="T46" fmla="*/ 66 w 70"/>
                <a:gd name="T47" fmla="*/ 9066 h 88"/>
                <a:gd name="T48" fmla="*/ 68 w 70"/>
                <a:gd name="T49" fmla="*/ 9069 h 88"/>
                <a:gd name="T50" fmla="*/ 68 w 70"/>
                <a:gd name="T51" fmla="*/ 9072 h 88"/>
                <a:gd name="T52" fmla="*/ 69 w 70"/>
                <a:gd name="T53" fmla="*/ 9076 h 88"/>
                <a:gd name="T54" fmla="*/ 55 w 70"/>
                <a:gd name="T55" fmla="*/ 9077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 h="88">
                  <a:moveTo>
                    <a:pt x="55" y="26"/>
                  </a:moveTo>
                  <a:lnTo>
                    <a:pt x="53" y="17"/>
                  </a:lnTo>
                  <a:lnTo>
                    <a:pt x="48" y="11"/>
                  </a:lnTo>
                  <a:lnTo>
                    <a:pt x="18" y="11"/>
                  </a:lnTo>
                  <a:lnTo>
                    <a:pt x="15" y="26"/>
                  </a:lnTo>
                  <a:lnTo>
                    <a:pt x="15" y="44"/>
                  </a:lnTo>
                  <a:lnTo>
                    <a:pt x="19" y="67"/>
                  </a:lnTo>
                  <a:lnTo>
                    <a:pt x="36" y="77"/>
                  </a:lnTo>
                  <a:lnTo>
                    <a:pt x="47" y="77"/>
                  </a:lnTo>
                  <a:lnTo>
                    <a:pt x="55" y="71"/>
                  </a:lnTo>
                  <a:lnTo>
                    <a:pt x="56" y="60"/>
                  </a:lnTo>
                  <a:lnTo>
                    <a:pt x="70" y="61"/>
                  </a:lnTo>
                  <a:lnTo>
                    <a:pt x="61" y="80"/>
                  </a:lnTo>
                  <a:lnTo>
                    <a:pt x="41" y="88"/>
                  </a:lnTo>
                  <a:lnTo>
                    <a:pt x="37" y="89"/>
                  </a:lnTo>
                  <a:lnTo>
                    <a:pt x="15" y="82"/>
                  </a:lnTo>
                  <a:lnTo>
                    <a:pt x="4" y="66"/>
                  </a:lnTo>
                  <a:lnTo>
                    <a:pt x="0" y="44"/>
                  </a:lnTo>
                  <a:lnTo>
                    <a:pt x="2" y="25"/>
                  </a:lnTo>
                  <a:lnTo>
                    <a:pt x="11" y="11"/>
                  </a:lnTo>
                  <a:lnTo>
                    <a:pt x="25" y="2"/>
                  </a:lnTo>
                  <a:lnTo>
                    <a:pt x="41" y="0"/>
                  </a:lnTo>
                  <a:lnTo>
                    <a:pt x="56" y="5"/>
                  </a:lnTo>
                  <a:lnTo>
                    <a:pt x="66" y="15"/>
                  </a:lnTo>
                  <a:lnTo>
                    <a:pt x="68" y="18"/>
                  </a:lnTo>
                  <a:lnTo>
                    <a:pt x="68" y="21"/>
                  </a:lnTo>
                  <a:lnTo>
                    <a:pt x="69" y="25"/>
                  </a:lnTo>
                  <a:lnTo>
                    <a:pt x="55" y="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7" name="Freeform 842">
              <a:extLst>
                <a:ext uri="{FF2B5EF4-FFF2-40B4-BE49-F238E27FC236}">
                  <a16:creationId xmlns:a16="http://schemas.microsoft.com/office/drawing/2014/main" id="{29D334ED-79AD-46CE-AEFB-DBDD0E89BE2E}"/>
                </a:ext>
              </a:extLst>
            </p:cNvPr>
            <p:cNvSpPr>
              <a:spLocks/>
            </p:cNvSpPr>
            <p:nvPr/>
          </p:nvSpPr>
          <p:spPr bwMode="auto">
            <a:xfrm>
              <a:off x="1580" y="9048"/>
              <a:ext cx="41" cy="90"/>
            </a:xfrm>
            <a:custGeom>
              <a:avLst/>
              <a:gdLst>
                <a:gd name="T0" fmla="*/ 15 w 41"/>
                <a:gd name="T1" fmla="*/ 9138 h 90"/>
                <a:gd name="T2" fmla="*/ 0 w 41"/>
                <a:gd name="T3" fmla="*/ 9138 h 90"/>
                <a:gd name="T4" fmla="*/ 0 w 41"/>
                <a:gd name="T5" fmla="*/ 9052 h 90"/>
                <a:gd name="T6" fmla="*/ 13 w 41"/>
                <a:gd name="T7" fmla="*/ 9052 h 90"/>
                <a:gd name="T8" fmla="*/ 14 w 41"/>
                <a:gd name="T9" fmla="*/ 9058 h 90"/>
                <a:gd name="T10" fmla="*/ 13 w 41"/>
                <a:gd name="T11" fmla="*/ 9065 h 90"/>
                <a:gd name="T12" fmla="*/ 14 w 41"/>
                <a:gd name="T13" fmla="*/ 9070 h 90"/>
                <a:gd name="T14" fmla="*/ 17 w 41"/>
                <a:gd name="T15" fmla="*/ 9058 h 90"/>
                <a:gd name="T16" fmla="*/ 25 w 41"/>
                <a:gd name="T17" fmla="*/ 9048 h 90"/>
                <a:gd name="T18" fmla="*/ 40 w 41"/>
                <a:gd name="T19" fmla="*/ 9051 h 90"/>
                <a:gd name="T20" fmla="*/ 40 w 41"/>
                <a:gd name="T21" fmla="*/ 9064 h 90"/>
                <a:gd name="T22" fmla="*/ 24 w 41"/>
                <a:gd name="T23" fmla="*/ 9066 h 90"/>
                <a:gd name="T24" fmla="*/ 17 w 41"/>
                <a:gd name="T25" fmla="*/ 9078 h 90"/>
                <a:gd name="T26" fmla="*/ 14 w 41"/>
                <a:gd name="T27" fmla="*/ 9096 h 90"/>
                <a:gd name="T28" fmla="*/ 15 w 41"/>
                <a:gd name="T29" fmla="*/ 9117 h 90"/>
                <a:gd name="T30" fmla="*/ 15 w 41"/>
                <a:gd name="T31" fmla="*/ 913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 h="90">
                  <a:moveTo>
                    <a:pt x="15" y="90"/>
                  </a:moveTo>
                  <a:lnTo>
                    <a:pt x="0" y="90"/>
                  </a:lnTo>
                  <a:lnTo>
                    <a:pt x="0" y="4"/>
                  </a:lnTo>
                  <a:lnTo>
                    <a:pt x="13" y="4"/>
                  </a:lnTo>
                  <a:lnTo>
                    <a:pt x="14" y="10"/>
                  </a:lnTo>
                  <a:lnTo>
                    <a:pt x="13" y="17"/>
                  </a:lnTo>
                  <a:lnTo>
                    <a:pt x="14" y="22"/>
                  </a:lnTo>
                  <a:lnTo>
                    <a:pt x="17" y="10"/>
                  </a:lnTo>
                  <a:lnTo>
                    <a:pt x="25" y="0"/>
                  </a:lnTo>
                  <a:lnTo>
                    <a:pt x="40" y="3"/>
                  </a:lnTo>
                  <a:lnTo>
                    <a:pt x="40" y="16"/>
                  </a:lnTo>
                  <a:lnTo>
                    <a:pt x="24" y="18"/>
                  </a:lnTo>
                  <a:lnTo>
                    <a:pt x="17" y="30"/>
                  </a:lnTo>
                  <a:lnTo>
                    <a:pt x="14" y="48"/>
                  </a:lnTo>
                  <a:lnTo>
                    <a:pt x="15" y="69"/>
                  </a:lnTo>
                  <a:lnTo>
                    <a:pt x="15"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843">
              <a:extLst>
                <a:ext uri="{FF2B5EF4-FFF2-40B4-BE49-F238E27FC236}">
                  <a16:creationId xmlns:a16="http://schemas.microsoft.com/office/drawing/2014/main" id="{8CD92735-6B5E-4E91-8808-FCB339749847}"/>
                </a:ext>
              </a:extLst>
            </p:cNvPr>
            <p:cNvSpPr>
              <a:spLocks/>
            </p:cNvSpPr>
            <p:nvPr/>
          </p:nvSpPr>
          <p:spPr bwMode="auto">
            <a:xfrm>
              <a:off x="1629" y="9050"/>
              <a:ext cx="76" cy="89"/>
            </a:xfrm>
            <a:custGeom>
              <a:avLst/>
              <a:gdLst>
                <a:gd name="T0" fmla="*/ 16 w 76"/>
                <a:gd name="T1" fmla="*/ 9116 h 89"/>
                <a:gd name="T2" fmla="*/ 22 w 76"/>
                <a:gd name="T3" fmla="*/ 9128 h 89"/>
                <a:gd name="T4" fmla="*/ 40 w 76"/>
                <a:gd name="T5" fmla="*/ 9129 h 89"/>
                <a:gd name="T6" fmla="*/ 51 w 76"/>
                <a:gd name="T7" fmla="*/ 9129 h 89"/>
                <a:gd name="T8" fmla="*/ 59 w 76"/>
                <a:gd name="T9" fmla="*/ 9123 h 89"/>
                <a:gd name="T10" fmla="*/ 62 w 76"/>
                <a:gd name="T11" fmla="*/ 9116 h 89"/>
                <a:gd name="T12" fmla="*/ 74 w 76"/>
                <a:gd name="T13" fmla="*/ 9119 h 89"/>
                <a:gd name="T14" fmla="*/ 62 w 76"/>
                <a:gd name="T15" fmla="*/ 9134 h 89"/>
                <a:gd name="T16" fmla="*/ 40 w 76"/>
                <a:gd name="T17" fmla="*/ 9139 h 89"/>
                <a:gd name="T18" fmla="*/ 18 w 76"/>
                <a:gd name="T19" fmla="*/ 9134 h 89"/>
                <a:gd name="T20" fmla="*/ 5 w 76"/>
                <a:gd name="T21" fmla="*/ 9119 h 89"/>
                <a:gd name="T22" fmla="*/ 0 w 76"/>
                <a:gd name="T23" fmla="*/ 9095 h 89"/>
                <a:gd name="T24" fmla="*/ 0 w 76"/>
                <a:gd name="T25" fmla="*/ 9095 h 89"/>
                <a:gd name="T26" fmla="*/ 5 w 76"/>
                <a:gd name="T27" fmla="*/ 9070 h 89"/>
                <a:gd name="T28" fmla="*/ 18 w 76"/>
                <a:gd name="T29" fmla="*/ 9055 h 89"/>
                <a:gd name="T30" fmla="*/ 39 w 76"/>
                <a:gd name="T31" fmla="*/ 9050 h 89"/>
                <a:gd name="T32" fmla="*/ 43 w 76"/>
                <a:gd name="T33" fmla="*/ 9062 h 89"/>
                <a:gd name="T34" fmla="*/ 27 w 76"/>
                <a:gd name="T35" fmla="*/ 9065 h 89"/>
                <a:gd name="T36" fmla="*/ 18 w 76"/>
                <a:gd name="T37" fmla="*/ 9074 h 89"/>
                <a:gd name="T38" fmla="*/ 17 w 76"/>
                <a:gd name="T39" fmla="*/ 9077 h 89"/>
                <a:gd name="T40" fmla="*/ 16 w 76"/>
                <a:gd name="T41" fmla="*/ 9082 h 89"/>
                <a:gd name="T42" fmla="*/ 16 w 76"/>
                <a:gd name="T43" fmla="*/ 9087 h 89"/>
                <a:gd name="T44" fmla="*/ 62 w 76"/>
                <a:gd name="T45" fmla="*/ 9087 h 89"/>
                <a:gd name="T46" fmla="*/ 73 w 76"/>
                <a:gd name="T47" fmla="*/ 9072 h 89"/>
                <a:gd name="T48" fmla="*/ 77 w 76"/>
                <a:gd name="T49" fmla="*/ 9095 h 89"/>
                <a:gd name="T50" fmla="*/ 77 w 76"/>
                <a:gd name="T51" fmla="*/ 9098 h 89"/>
                <a:gd name="T52" fmla="*/ 16 w 76"/>
                <a:gd name="T53" fmla="*/ 9098 h 89"/>
                <a:gd name="T54" fmla="*/ 16 w 76"/>
                <a:gd name="T55" fmla="*/ 9116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40" y="79"/>
                  </a:lnTo>
                  <a:lnTo>
                    <a:pt x="51" y="79"/>
                  </a:lnTo>
                  <a:lnTo>
                    <a:pt x="59" y="73"/>
                  </a:lnTo>
                  <a:lnTo>
                    <a:pt x="62" y="66"/>
                  </a:lnTo>
                  <a:lnTo>
                    <a:pt x="74" y="69"/>
                  </a:lnTo>
                  <a:lnTo>
                    <a:pt x="62" y="84"/>
                  </a:lnTo>
                  <a:lnTo>
                    <a:pt x="40" y="89"/>
                  </a:lnTo>
                  <a:lnTo>
                    <a:pt x="18" y="84"/>
                  </a:lnTo>
                  <a:lnTo>
                    <a:pt x="5" y="69"/>
                  </a:lnTo>
                  <a:lnTo>
                    <a:pt x="0" y="45"/>
                  </a:lnTo>
                  <a:lnTo>
                    <a:pt x="5" y="20"/>
                  </a:lnTo>
                  <a:lnTo>
                    <a:pt x="18" y="5"/>
                  </a:lnTo>
                  <a:lnTo>
                    <a:pt x="39" y="0"/>
                  </a:lnTo>
                  <a:lnTo>
                    <a:pt x="43" y="12"/>
                  </a:lnTo>
                  <a:lnTo>
                    <a:pt x="27" y="15"/>
                  </a:lnTo>
                  <a:lnTo>
                    <a:pt x="18" y="24"/>
                  </a:lnTo>
                  <a:lnTo>
                    <a:pt x="17" y="27"/>
                  </a:lnTo>
                  <a:lnTo>
                    <a:pt x="16" y="32"/>
                  </a:lnTo>
                  <a:lnTo>
                    <a:pt x="16" y="37"/>
                  </a:lnTo>
                  <a:lnTo>
                    <a:pt x="62" y="37"/>
                  </a:lnTo>
                  <a:lnTo>
                    <a:pt x="73" y="22"/>
                  </a:lnTo>
                  <a:lnTo>
                    <a:pt x="77" y="45"/>
                  </a:lnTo>
                  <a:lnTo>
                    <a:pt x="77"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844">
              <a:extLst>
                <a:ext uri="{FF2B5EF4-FFF2-40B4-BE49-F238E27FC236}">
                  <a16:creationId xmlns:a16="http://schemas.microsoft.com/office/drawing/2014/main" id="{DFA5B846-EE6F-484E-96C6-96651A68C8D8}"/>
                </a:ext>
              </a:extLst>
            </p:cNvPr>
            <p:cNvSpPr>
              <a:spLocks/>
            </p:cNvSpPr>
            <p:nvPr/>
          </p:nvSpPr>
          <p:spPr bwMode="auto">
            <a:xfrm>
              <a:off x="1668" y="9050"/>
              <a:ext cx="34" cy="36"/>
            </a:xfrm>
            <a:custGeom>
              <a:avLst/>
              <a:gdLst>
                <a:gd name="T0" fmla="*/ 22 w 34"/>
                <a:gd name="T1" fmla="*/ 9056 h 36"/>
                <a:gd name="T2" fmla="*/ 34 w 34"/>
                <a:gd name="T3" fmla="*/ 9072 h 36"/>
                <a:gd name="T4" fmla="*/ 23 w 34"/>
                <a:gd name="T5" fmla="*/ 9087 h 36"/>
                <a:gd name="T6" fmla="*/ 18 w 34"/>
                <a:gd name="T7" fmla="*/ 9070 h 36"/>
                <a:gd name="T8" fmla="*/ 4 w 34"/>
                <a:gd name="T9" fmla="*/ 9062 h 36"/>
                <a:gd name="T10" fmla="*/ 0 w 34"/>
                <a:gd name="T11" fmla="*/ 9050 h 36"/>
                <a:gd name="T12" fmla="*/ 22 w 34"/>
                <a:gd name="T13" fmla="*/ 905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2"/>
                  </a:lnTo>
                  <a:lnTo>
                    <a:pt x="23" y="37"/>
                  </a:lnTo>
                  <a:lnTo>
                    <a:pt x="18" y="20"/>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845">
              <a:extLst>
                <a:ext uri="{FF2B5EF4-FFF2-40B4-BE49-F238E27FC236}">
                  <a16:creationId xmlns:a16="http://schemas.microsoft.com/office/drawing/2014/main" id="{1D6108E6-3A91-4FD9-84F0-85EAD3FC0043}"/>
                </a:ext>
              </a:extLst>
            </p:cNvPr>
            <p:cNvSpPr>
              <a:spLocks/>
            </p:cNvSpPr>
            <p:nvPr/>
          </p:nvSpPr>
          <p:spPr bwMode="auto">
            <a:xfrm>
              <a:off x="1719" y="9050"/>
              <a:ext cx="76" cy="89"/>
            </a:xfrm>
            <a:custGeom>
              <a:avLst/>
              <a:gdLst>
                <a:gd name="T0" fmla="*/ 16 w 76"/>
                <a:gd name="T1" fmla="*/ 9116 h 89"/>
                <a:gd name="T2" fmla="*/ 22 w 76"/>
                <a:gd name="T3" fmla="*/ 9128 h 89"/>
                <a:gd name="T4" fmla="*/ 40 w 76"/>
                <a:gd name="T5" fmla="*/ 9129 h 89"/>
                <a:gd name="T6" fmla="*/ 51 w 76"/>
                <a:gd name="T7" fmla="*/ 9129 h 89"/>
                <a:gd name="T8" fmla="*/ 59 w 76"/>
                <a:gd name="T9" fmla="*/ 9123 h 89"/>
                <a:gd name="T10" fmla="*/ 62 w 76"/>
                <a:gd name="T11" fmla="*/ 9116 h 89"/>
                <a:gd name="T12" fmla="*/ 74 w 76"/>
                <a:gd name="T13" fmla="*/ 9119 h 89"/>
                <a:gd name="T14" fmla="*/ 62 w 76"/>
                <a:gd name="T15" fmla="*/ 9134 h 89"/>
                <a:gd name="T16" fmla="*/ 40 w 76"/>
                <a:gd name="T17" fmla="*/ 9139 h 89"/>
                <a:gd name="T18" fmla="*/ 18 w 76"/>
                <a:gd name="T19" fmla="*/ 9134 h 89"/>
                <a:gd name="T20" fmla="*/ 5 w 76"/>
                <a:gd name="T21" fmla="*/ 9119 h 89"/>
                <a:gd name="T22" fmla="*/ 0 w 76"/>
                <a:gd name="T23" fmla="*/ 9095 h 89"/>
                <a:gd name="T24" fmla="*/ 0 w 76"/>
                <a:gd name="T25" fmla="*/ 9095 h 89"/>
                <a:gd name="T26" fmla="*/ 5 w 76"/>
                <a:gd name="T27" fmla="*/ 9070 h 89"/>
                <a:gd name="T28" fmla="*/ 18 w 76"/>
                <a:gd name="T29" fmla="*/ 9055 h 89"/>
                <a:gd name="T30" fmla="*/ 39 w 76"/>
                <a:gd name="T31" fmla="*/ 9050 h 89"/>
                <a:gd name="T32" fmla="*/ 43 w 76"/>
                <a:gd name="T33" fmla="*/ 9062 h 89"/>
                <a:gd name="T34" fmla="*/ 27 w 76"/>
                <a:gd name="T35" fmla="*/ 9065 h 89"/>
                <a:gd name="T36" fmla="*/ 18 w 76"/>
                <a:gd name="T37" fmla="*/ 9074 h 89"/>
                <a:gd name="T38" fmla="*/ 17 w 76"/>
                <a:gd name="T39" fmla="*/ 9077 h 89"/>
                <a:gd name="T40" fmla="*/ 16 w 76"/>
                <a:gd name="T41" fmla="*/ 9082 h 89"/>
                <a:gd name="T42" fmla="*/ 16 w 76"/>
                <a:gd name="T43" fmla="*/ 9087 h 89"/>
                <a:gd name="T44" fmla="*/ 62 w 76"/>
                <a:gd name="T45" fmla="*/ 9087 h 89"/>
                <a:gd name="T46" fmla="*/ 73 w 76"/>
                <a:gd name="T47" fmla="*/ 9072 h 89"/>
                <a:gd name="T48" fmla="*/ 77 w 76"/>
                <a:gd name="T49" fmla="*/ 9095 h 89"/>
                <a:gd name="T50" fmla="*/ 77 w 76"/>
                <a:gd name="T51" fmla="*/ 9098 h 89"/>
                <a:gd name="T52" fmla="*/ 16 w 76"/>
                <a:gd name="T53" fmla="*/ 9098 h 89"/>
                <a:gd name="T54" fmla="*/ 16 w 76"/>
                <a:gd name="T55" fmla="*/ 9116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40" y="79"/>
                  </a:lnTo>
                  <a:lnTo>
                    <a:pt x="51" y="79"/>
                  </a:lnTo>
                  <a:lnTo>
                    <a:pt x="59" y="73"/>
                  </a:lnTo>
                  <a:lnTo>
                    <a:pt x="62" y="66"/>
                  </a:lnTo>
                  <a:lnTo>
                    <a:pt x="74" y="69"/>
                  </a:lnTo>
                  <a:lnTo>
                    <a:pt x="62" y="84"/>
                  </a:lnTo>
                  <a:lnTo>
                    <a:pt x="40" y="89"/>
                  </a:lnTo>
                  <a:lnTo>
                    <a:pt x="18" y="84"/>
                  </a:lnTo>
                  <a:lnTo>
                    <a:pt x="5" y="69"/>
                  </a:lnTo>
                  <a:lnTo>
                    <a:pt x="0" y="45"/>
                  </a:lnTo>
                  <a:lnTo>
                    <a:pt x="5" y="20"/>
                  </a:lnTo>
                  <a:lnTo>
                    <a:pt x="18" y="5"/>
                  </a:lnTo>
                  <a:lnTo>
                    <a:pt x="39" y="0"/>
                  </a:lnTo>
                  <a:lnTo>
                    <a:pt x="43" y="12"/>
                  </a:lnTo>
                  <a:lnTo>
                    <a:pt x="27" y="15"/>
                  </a:lnTo>
                  <a:lnTo>
                    <a:pt x="18" y="24"/>
                  </a:lnTo>
                  <a:lnTo>
                    <a:pt x="17" y="27"/>
                  </a:lnTo>
                  <a:lnTo>
                    <a:pt x="16" y="32"/>
                  </a:lnTo>
                  <a:lnTo>
                    <a:pt x="16" y="37"/>
                  </a:lnTo>
                  <a:lnTo>
                    <a:pt x="62" y="37"/>
                  </a:lnTo>
                  <a:lnTo>
                    <a:pt x="73" y="22"/>
                  </a:lnTo>
                  <a:lnTo>
                    <a:pt x="77" y="45"/>
                  </a:lnTo>
                  <a:lnTo>
                    <a:pt x="77"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846">
              <a:extLst>
                <a:ext uri="{FF2B5EF4-FFF2-40B4-BE49-F238E27FC236}">
                  <a16:creationId xmlns:a16="http://schemas.microsoft.com/office/drawing/2014/main" id="{AE0F7E4A-7344-4998-A408-90D0232C50D1}"/>
                </a:ext>
              </a:extLst>
            </p:cNvPr>
            <p:cNvSpPr>
              <a:spLocks/>
            </p:cNvSpPr>
            <p:nvPr/>
          </p:nvSpPr>
          <p:spPr bwMode="auto">
            <a:xfrm>
              <a:off x="1758" y="9050"/>
              <a:ext cx="34" cy="36"/>
            </a:xfrm>
            <a:custGeom>
              <a:avLst/>
              <a:gdLst>
                <a:gd name="T0" fmla="*/ 22 w 34"/>
                <a:gd name="T1" fmla="*/ 9056 h 36"/>
                <a:gd name="T2" fmla="*/ 34 w 34"/>
                <a:gd name="T3" fmla="*/ 9072 h 36"/>
                <a:gd name="T4" fmla="*/ 23 w 34"/>
                <a:gd name="T5" fmla="*/ 9087 h 36"/>
                <a:gd name="T6" fmla="*/ 18 w 34"/>
                <a:gd name="T7" fmla="*/ 9070 h 36"/>
                <a:gd name="T8" fmla="*/ 4 w 34"/>
                <a:gd name="T9" fmla="*/ 9062 h 36"/>
                <a:gd name="T10" fmla="*/ 0 w 34"/>
                <a:gd name="T11" fmla="*/ 9050 h 36"/>
                <a:gd name="T12" fmla="*/ 22 w 34"/>
                <a:gd name="T13" fmla="*/ 905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2"/>
                  </a:lnTo>
                  <a:lnTo>
                    <a:pt x="23" y="37"/>
                  </a:lnTo>
                  <a:lnTo>
                    <a:pt x="18" y="20"/>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847">
              <a:extLst>
                <a:ext uri="{FF2B5EF4-FFF2-40B4-BE49-F238E27FC236}">
                  <a16:creationId xmlns:a16="http://schemas.microsoft.com/office/drawing/2014/main" id="{7D2101CD-3200-4FE2-B63D-1979175CCCAF}"/>
                </a:ext>
              </a:extLst>
            </p:cNvPr>
            <p:cNvSpPr>
              <a:spLocks/>
            </p:cNvSpPr>
            <p:nvPr/>
          </p:nvSpPr>
          <p:spPr bwMode="auto">
            <a:xfrm>
              <a:off x="1814" y="9050"/>
              <a:ext cx="69" cy="87"/>
            </a:xfrm>
            <a:custGeom>
              <a:avLst/>
              <a:gdLst>
                <a:gd name="T0" fmla="*/ 0 w 69"/>
                <a:gd name="T1" fmla="*/ 9052 h 87"/>
                <a:gd name="T2" fmla="*/ 13 w 69"/>
                <a:gd name="T3" fmla="*/ 9052 h 87"/>
                <a:gd name="T4" fmla="*/ 13 w 69"/>
                <a:gd name="T5" fmla="*/ 9057 h 87"/>
                <a:gd name="T6" fmla="*/ 13 w 69"/>
                <a:gd name="T7" fmla="*/ 9063 h 87"/>
                <a:gd name="T8" fmla="*/ 14 w 69"/>
                <a:gd name="T9" fmla="*/ 9067 h 87"/>
                <a:gd name="T10" fmla="*/ 19 w 69"/>
                <a:gd name="T11" fmla="*/ 9057 h 87"/>
                <a:gd name="T12" fmla="*/ 27 w 69"/>
                <a:gd name="T13" fmla="*/ 9051 h 87"/>
                <a:gd name="T14" fmla="*/ 41 w 69"/>
                <a:gd name="T15" fmla="*/ 9050 h 87"/>
                <a:gd name="T16" fmla="*/ 58 w 69"/>
                <a:gd name="T17" fmla="*/ 9055 h 87"/>
                <a:gd name="T18" fmla="*/ 66 w 69"/>
                <a:gd name="T19" fmla="*/ 9067 h 87"/>
                <a:gd name="T20" fmla="*/ 69 w 69"/>
                <a:gd name="T21" fmla="*/ 9086 h 87"/>
                <a:gd name="T22" fmla="*/ 69 w 69"/>
                <a:gd name="T23" fmla="*/ 9107 h 87"/>
                <a:gd name="T24" fmla="*/ 68 w 69"/>
                <a:gd name="T25" fmla="*/ 9129 h 87"/>
                <a:gd name="T26" fmla="*/ 68 w 69"/>
                <a:gd name="T27" fmla="*/ 9138 h 87"/>
                <a:gd name="T28" fmla="*/ 54 w 69"/>
                <a:gd name="T29" fmla="*/ 9138 h 87"/>
                <a:gd name="T30" fmla="*/ 54 w 69"/>
                <a:gd name="T31" fmla="*/ 9069 h 87"/>
                <a:gd name="T32" fmla="*/ 50 w 69"/>
                <a:gd name="T33" fmla="*/ 9061 h 87"/>
                <a:gd name="T34" fmla="*/ 36 w 69"/>
                <a:gd name="T35" fmla="*/ 9062 h 87"/>
                <a:gd name="T36" fmla="*/ 21 w 69"/>
                <a:gd name="T37" fmla="*/ 9068 h 87"/>
                <a:gd name="T38" fmla="*/ 15 w 69"/>
                <a:gd name="T39" fmla="*/ 9084 h 87"/>
                <a:gd name="T40" fmla="*/ 14 w 69"/>
                <a:gd name="T41" fmla="*/ 9105 h 87"/>
                <a:gd name="T42" fmla="*/ 15 w 69"/>
                <a:gd name="T43" fmla="*/ 9128 h 87"/>
                <a:gd name="T44" fmla="*/ 14 w 69"/>
                <a:gd name="T45" fmla="*/ 9138 h 87"/>
                <a:gd name="T46" fmla="*/ 0 w 69"/>
                <a:gd name="T47" fmla="*/ 9138 h 87"/>
                <a:gd name="T48" fmla="*/ 0 w 69"/>
                <a:gd name="T49" fmla="*/ 905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0" y="2"/>
                  </a:moveTo>
                  <a:lnTo>
                    <a:pt x="13" y="2"/>
                  </a:lnTo>
                  <a:lnTo>
                    <a:pt x="13" y="7"/>
                  </a:lnTo>
                  <a:lnTo>
                    <a:pt x="13" y="13"/>
                  </a:lnTo>
                  <a:lnTo>
                    <a:pt x="14" y="17"/>
                  </a:lnTo>
                  <a:lnTo>
                    <a:pt x="19" y="7"/>
                  </a:lnTo>
                  <a:lnTo>
                    <a:pt x="27" y="1"/>
                  </a:lnTo>
                  <a:lnTo>
                    <a:pt x="41" y="0"/>
                  </a:lnTo>
                  <a:lnTo>
                    <a:pt x="58" y="5"/>
                  </a:lnTo>
                  <a:lnTo>
                    <a:pt x="66" y="17"/>
                  </a:lnTo>
                  <a:lnTo>
                    <a:pt x="69" y="36"/>
                  </a:lnTo>
                  <a:lnTo>
                    <a:pt x="69" y="57"/>
                  </a:lnTo>
                  <a:lnTo>
                    <a:pt x="68" y="79"/>
                  </a:lnTo>
                  <a:lnTo>
                    <a:pt x="68" y="88"/>
                  </a:lnTo>
                  <a:lnTo>
                    <a:pt x="54" y="88"/>
                  </a:lnTo>
                  <a:lnTo>
                    <a:pt x="54" y="19"/>
                  </a:lnTo>
                  <a:lnTo>
                    <a:pt x="50" y="11"/>
                  </a:lnTo>
                  <a:lnTo>
                    <a:pt x="36" y="12"/>
                  </a:lnTo>
                  <a:lnTo>
                    <a:pt x="21" y="18"/>
                  </a:lnTo>
                  <a:lnTo>
                    <a:pt x="15" y="34"/>
                  </a:lnTo>
                  <a:lnTo>
                    <a:pt x="14" y="55"/>
                  </a:lnTo>
                  <a:lnTo>
                    <a:pt x="15" y="78"/>
                  </a:lnTo>
                  <a:lnTo>
                    <a:pt x="14" y="88"/>
                  </a:lnTo>
                  <a:lnTo>
                    <a:pt x="0" y="88"/>
                  </a:lnTo>
                  <a:lnTo>
                    <a:pt x="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848">
              <a:extLst>
                <a:ext uri="{FF2B5EF4-FFF2-40B4-BE49-F238E27FC236}">
                  <a16:creationId xmlns:a16="http://schemas.microsoft.com/office/drawing/2014/main" id="{52C81AE7-44C7-4EA6-AF94-079534BAE085}"/>
                </a:ext>
              </a:extLst>
            </p:cNvPr>
            <p:cNvSpPr>
              <a:spLocks/>
            </p:cNvSpPr>
            <p:nvPr/>
          </p:nvSpPr>
          <p:spPr bwMode="auto">
            <a:xfrm>
              <a:off x="1911" y="9020"/>
              <a:ext cx="0" cy="118"/>
            </a:xfrm>
            <a:custGeom>
              <a:avLst/>
              <a:gdLst>
                <a:gd name="T0" fmla="*/ 9138 h 118"/>
                <a:gd name="T1" fmla="*/ 9020 h 118"/>
                <a:gd name="T2" fmla="*/ 0 60000 65536"/>
                <a:gd name="T3" fmla="*/ 0 60000 65536"/>
              </a:gdLst>
              <a:ahLst/>
              <a:cxnLst>
                <a:cxn ang="T2">
                  <a:pos x="0" y="T0"/>
                </a:cxn>
                <a:cxn ang="T3">
                  <a:pos x="0" y="T1"/>
                </a:cxn>
              </a:cxnLst>
              <a:rect l="0" t="0" r="r" b="b"/>
              <a:pathLst>
                <a:path h="118">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24" name="Freeform 849">
              <a:extLst>
                <a:ext uri="{FF2B5EF4-FFF2-40B4-BE49-F238E27FC236}">
                  <a16:creationId xmlns:a16="http://schemas.microsoft.com/office/drawing/2014/main" id="{310E99AE-4B0D-420D-AE22-7D57126A57DE}"/>
                </a:ext>
              </a:extLst>
            </p:cNvPr>
            <p:cNvSpPr>
              <a:spLocks/>
            </p:cNvSpPr>
            <p:nvPr/>
          </p:nvSpPr>
          <p:spPr bwMode="auto">
            <a:xfrm>
              <a:off x="1939" y="9050"/>
              <a:ext cx="69" cy="87"/>
            </a:xfrm>
            <a:custGeom>
              <a:avLst/>
              <a:gdLst>
                <a:gd name="T0" fmla="*/ 0 w 69"/>
                <a:gd name="T1" fmla="*/ 9052 h 87"/>
                <a:gd name="T2" fmla="*/ 14 w 69"/>
                <a:gd name="T3" fmla="*/ 9052 h 87"/>
                <a:gd name="T4" fmla="*/ 14 w 69"/>
                <a:gd name="T5" fmla="*/ 9057 h 87"/>
                <a:gd name="T6" fmla="*/ 13 w 69"/>
                <a:gd name="T7" fmla="*/ 9063 h 87"/>
                <a:gd name="T8" fmla="*/ 14 w 69"/>
                <a:gd name="T9" fmla="*/ 9067 h 87"/>
                <a:gd name="T10" fmla="*/ 19 w 69"/>
                <a:gd name="T11" fmla="*/ 9057 h 87"/>
                <a:gd name="T12" fmla="*/ 28 w 69"/>
                <a:gd name="T13" fmla="*/ 9051 h 87"/>
                <a:gd name="T14" fmla="*/ 42 w 69"/>
                <a:gd name="T15" fmla="*/ 9050 h 87"/>
                <a:gd name="T16" fmla="*/ 59 w 69"/>
                <a:gd name="T17" fmla="*/ 9055 h 87"/>
                <a:gd name="T18" fmla="*/ 67 w 69"/>
                <a:gd name="T19" fmla="*/ 9067 h 87"/>
                <a:gd name="T20" fmla="*/ 70 w 69"/>
                <a:gd name="T21" fmla="*/ 9086 h 87"/>
                <a:gd name="T22" fmla="*/ 69 w 69"/>
                <a:gd name="T23" fmla="*/ 9107 h 87"/>
                <a:gd name="T24" fmla="*/ 68 w 69"/>
                <a:gd name="T25" fmla="*/ 9129 h 87"/>
                <a:gd name="T26" fmla="*/ 69 w 69"/>
                <a:gd name="T27" fmla="*/ 9138 h 87"/>
                <a:gd name="T28" fmla="*/ 55 w 69"/>
                <a:gd name="T29" fmla="*/ 9138 h 87"/>
                <a:gd name="T30" fmla="*/ 55 w 69"/>
                <a:gd name="T31" fmla="*/ 9069 h 87"/>
                <a:gd name="T32" fmla="*/ 51 w 69"/>
                <a:gd name="T33" fmla="*/ 9061 h 87"/>
                <a:gd name="T34" fmla="*/ 37 w 69"/>
                <a:gd name="T35" fmla="*/ 9062 h 87"/>
                <a:gd name="T36" fmla="*/ 21 w 69"/>
                <a:gd name="T37" fmla="*/ 9068 h 87"/>
                <a:gd name="T38" fmla="*/ 15 w 69"/>
                <a:gd name="T39" fmla="*/ 9084 h 87"/>
                <a:gd name="T40" fmla="*/ 14 w 69"/>
                <a:gd name="T41" fmla="*/ 9105 h 87"/>
                <a:gd name="T42" fmla="*/ 15 w 69"/>
                <a:gd name="T43" fmla="*/ 9128 h 87"/>
                <a:gd name="T44" fmla="*/ 15 w 69"/>
                <a:gd name="T45" fmla="*/ 9138 h 87"/>
                <a:gd name="T46" fmla="*/ 1 w 69"/>
                <a:gd name="T47" fmla="*/ 9138 h 87"/>
                <a:gd name="T48" fmla="*/ 0 w 69"/>
                <a:gd name="T49" fmla="*/ 905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0" y="2"/>
                  </a:moveTo>
                  <a:lnTo>
                    <a:pt x="14" y="2"/>
                  </a:lnTo>
                  <a:lnTo>
                    <a:pt x="14" y="7"/>
                  </a:lnTo>
                  <a:lnTo>
                    <a:pt x="13" y="13"/>
                  </a:lnTo>
                  <a:lnTo>
                    <a:pt x="14" y="17"/>
                  </a:lnTo>
                  <a:lnTo>
                    <a:pt x="19" y="7"/>
                  </a:lnTo>
                  <a:lnTo>
                    <a:pt x="28" y="1"/>
                  </a:lnTo>
                  <a:lnTo>
                    <a:pt x="42" y="0"/>
                  </a:lnTo>
                  <a:lnTo>
                    <a:pt x="59" y="5"/>
                  </a:lnTo>
                  <a:lnTo>
                    <a:pt x="67" y="17"/>
                  </a:lnTo>
                  <a:lnTo>
                    <a:pt x="70" y="36"/>
                  </a:lnTo>
                  <a:lnTo>
                    <a:pt x="69" y="57"/>
                  </a:lnTo>
                  <a:lnTo>
                    <a:pt x="68" y="79"/>
                  </a:lnTo>
                  <a:lnTo>
                    <a:pt x="69" y="88"/>
                  </a:lnTo>
                  <a:lnTo>
                    <a:pt x="55" y="88"/>
                  </a:lnTo>
                  <a:lnTo>
                    <a:pt x="55" y="19"/>
                  </a:lnTo>
                  <a:lnTo>
                    <a:pt x="51" y="11"/>
                  </a:lnTo>
                  <a:lnTo>
                    <a:pt x="37" y="12"/>
                  </a:lnTo>
                  <a:lnTo>
                    <a:pt x="21" y="18"/>
                  </a:lnTo>
                  <a:lnTo>
                    <a:pt x="15" y="34"/>
                  </a:lnTo>
                  <a:lnTo>
                    <a:pt x="14" y="55"/>
                  </a:lnTo>
                  <a:lnTo>
                    <a:pt x="15" y="78"/>
                  </a:lnTo>
                  <a:lnTo>
                    <a:pt x="15" y="88"/>
                  </a:lnTo>
                  <a:lnTo>
                    <a:pt x="1" y="88"/>
                  </a:lnTo>
                  <a:lnTo>
                    <a:pt x="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5" name="Freeform 850">
              <a:extLst>
                <a:ext uri="{FF2B5EF4-FFF2-40B4-BE49-F238E27FC236}">
                  <a16:creationId xmlns:a16="http://schemas.microsoft.com/office/drawing/2014/main" id="{1E7B0659-0B78-4942-A827-7DE4DE16AFCF}"/>
                </a:ext>
              </a:extLst>
            </p:cNvPr>
            <p:cNvSpPr>
              <a:spLocks/>
            </p:cNvSpPr>
            <p:nvPr/>
          </p:nvSpPr>
          <p:spPr bwMode="auto">
            <a:xfrm>
              <a:off x="2040" y="9050"/>
              <a:ext cx="30" cy="26"/>
            </a:xfrm>
            <a:custGeom>
              <a:avLst/>
              <a:gdLst>
                <a:gd name="T0" fmla="*/ 0 w 30"/>
                <a:gd name="T1" fmla="*/ 9077 h 26"/>
                <a:gd name="T2" fmla="*/ 1 w 30"/>
                <a:gd name="T3" fmla="*/ 9055 h 26"/>
                <a:gd name="T4" fmla="*/ 17 w 30"/>
                <a:gd name="T5" fmla="*/ 9051 h 26"/>
                <a:gd name="T6" fmla="*/ 30 w 30"/>
                <a:gd name="T7" fmla="*/ 9050 h 26"/>
                <a:gd name="T8" fmla="*/ 21 w 30"/>
                <a:gd name="T9" fmla="*/ 9061 h 26"/>
                <a:gd name="T10" fmla="*/ 21 w 30"/>
                <a:gd name="T11" fmla="*/ 9061 h 26"/>
                <a:gd name="T12" fmla="*/ 3 w 30"/>
                <a:gd name="T13" fmla="*/ 9061 h 26"/>
                <a:gd name="T14" fmla="*/ 0 w 30"/>
                <a:gd name="T15" fmla="*/ 9077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26">
                  <a:moveTo>
                    <a:pt x="0" y="27"/>
                  </a:moveTo>
                  <a:lnTo>
                    <a:pt x="1" y="5"/>
                  </a:lnTo>
                  <a:lnTo>
                    <a:pt x="17" y="1"/>
                  </a:lnTo>
                  <a:lnTo>
                    <a:pt x="30" y="0"/>
                  </a:lnTo>
                  <a:lnTo>
                    <a:pt x="21" y="11"/>
                  </a:lnTo>
                  <a:lnTo>
                    <a:pt x="3" y="11"/>
                  </a:lnTo>
                  <a:lnTo>
                    <a:pt x="0"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6" name="Freeform 851">
              <a:extLst>
                <a:ext uri="{FF2B5EF4-FFF2-40B4-BE49-F238E27FC236}">
                  <a16:creationId xmlns:a16="http://schemas.microsoft.com/office/drawing/2014/main" id="{9D528120-BB9D-4240-96B5-B213DBE92AA2}"/>
                </a:ext>
              </a:extLst>
            </p:cNvPr>
            <p:cNvSpPr>
              <a:spLocks/>
            </p:cNvSpPr>
            <p:nvPr/>
          </p:nvSpPr>
          <p:spPr bwMode="auto">
            <a:xfrm>
              <a:off x="2025" y="9050"/>
              <a:ext cx="73" cy="121"/>
            </a:xfrm>
            <a:custGeom>
              <a:avLst/>
              <a:gdLst>
                <a:gd name="T0" fmla="*/ 59 w 73"/>
                <a:gd name="T1" fmla="*/ 9052 h 121"/>
                <a:gd name="T2" fmla="*/ 73 w 73"/>
                <a:gd name="T3" fmla="*/ 9052 h 121"/>
                <a:gd name="T4" fmla="*/ 72 w 73"/>
                <a:gd name="T5" fmla="*/ 9072 h 121"/>
                <a:gd name="T6" fmla="*/ 73 w 73"/>
                <a:gd name="T7" fmla="*/ 9093 h 121"/>
                <a:gd name="T8" fmla="*/ 73 w 73"/>
                <a:gd name="T9" fmla="*/ 9113 h 121"/>
                <a:gd name="T10" fmla="*/ 73 w 73"/>
                <a:gd name="T11" fmla="*/ 9131 h 121"/>
                <a:gd name="T12" fmla="*/ 70 w 73"/>
                <a:gd name="T13" fmla="*/ 9147 h 121"/>
                <a:gd name="T14" fmla="*/ 64 w 73"/>
                <a:gd name="T15" fmla="*/ 9160 h 121"/>
                <a:gd name="T16" fmla="*/ 54 w 73"/>
                <a:gd name="T17" fmla="*/ 9168 h 121"/>
                <a:gd name="T18" fmla="*/ 39 w 73"/>
                <a:gd name="T19" fmla="*/ 9171 h 121"/>
                <a:gd name="T20" fmla="*/ 23 w 73"/>
                <a:gd name="T21" fmla="*/ 9170 h 121"/>
                <a:gd name="T22" fmla="*/ 13 w 73"/>
                <a:gd name="T23" fmla="*/ 9167 h 121"/>
                <a:gd name="T24" fmla="*/ 6 w 73"/>
                <a:gd name="T25" fmla="*/ 9161 h 121"/>
                <a:gd name="T26" fmla="*/ 4 w 73"/>
                <a:gd name="T27" fmla="*/ 9150 h 121"/>
                <a:gd name="T28" fmla="*/ 18 w 73"/>
                <a:gd name="T29" fmla="*/ 9148 h 121"/>
                <a:gd name="T30" fmla="*/ 29 w 73"/>
                <a:gd name="T31" fmla="*/ 9159 h 121"/>
                <a:gd name="T32" fmla="*/ 45 w 73"/>
                <a:gd name="T33" fmla="*/ 9159 h 121"/>
                <a:gd name="T34" fmla="*/ 57 w 73"/>
                <a:gd name="T35" fmla="*/ 9149 h 121"/>
                <a:gd name="T36" fmla="*/ 58 w 73"/>
                <a:gd name="T37" fmla="*/ 9135 h 121"/>
                <a:gd name="T38" fmla="*/ 58 w 73"/>
                <a:gd name="T39" fmla="*/ 9122 h 121"/>
                <a:gd name="T40" fmla="*/ 53 w 73"/>
                <a:gd name="T41" fmla="*/ 9131 h 121"/>
                <a:gd name="T42" fmla="*/ 45 w 73"/>
                <a:gd name="T43" fmla="*/ 9138 h 121"/>
                <a:gd name="T44" fmla="*/ 31 w 73"/>
                <a:gd name="T45" fmla="*/ 9138 h 121"/>
                <a:gd name="T46" fmla="*/ 10 w 73"/>
                <a:gd name="T47" fmla="*/ 9131 h 121"/>
                <a:gd name="T48" fmla="*/ 1 w 73"/>
                <a:gd name="T49" fmla="*/ 9112 h 121"/>
                <a:gd name="T50" fmla="*/ 0 w 73"/>
                <a:gd name="T51" fmla="*/ 9095 h 121"/>
                <a:gd name="T52" fmla="*/ 3 w 73"/>
                <a:gd name="T53" fmla="*/ 9070 h 121"/>
                <a:gd name="T54" fmla="*/ 16 w 73"/>
                <a:gd name="T55" fmla="*/ 9055 h 121"/>
                <a:gd name="T56" fmla="*/ 15 w 73"/>
                <a:gd name="T57" fmla="*/ 9077 h 121"/>
                <a:gd name="T58" fmla="*/ 15 w 73"/>
                <a:gd name="T59" fmla="*/ 9113 h 121"/>
                <a:gd name="T60" fmla="*/ 18 w 73"/>
                <a:gd name="T61" fmla="*/ 9128 h 121"/>
                <a:gd name="T62" fmla="*/ 52 w 73"/>
                <a:gd name="T63" fmla="*/ 9128 h 121"/>
                <a:gd name="T64" fmla="*/ 58 w 73"/>
                <a:gd name="T65" fmla="*/ 9113 h 121"/>
                <a:gd name="T66" fmla="*/ 58 w 73"/>
                <a:gd name="T67" fmla="*/ 9095 h 121"/>
                <a:gd name="T68" fmla="*/ 53 w 73"/>
                <a:gd name="T69" fmla="*/ 9071 h 121"/>
                <a:gd name="T70" fmla="*/ 36 w 73"/>
                <a:gd name="T71" fmla="*/ 9061 h 121"/>
                <a:gd name="T72" fmla="*/ 45 w 73"/>
                <a:gd name="T73" fmla="*/ 9050 h 121"/>
                <a:gd name="T74" fmla="*/ 54 w 73"/>
                <a:gd name="T75" fmla="*/ 9058 h 121"/>
                <a:gd name="T76" fmla="*/ 59 w 73"/>
                <a:gd name="T77" fmla="*/ 9067 h 121"/>
                <a:gd name="T78" fmla="*/ 59 w 73"/>
                <a:gd name="T79" fmla="*/ 9062 h 121"/>
                <a:gd name="T80" fmla="*/ 59 w 73"/>
                <a:gd name="T81" fmla="*/ 9056 h 121"/>
                <a:gd name="T82" fmla="*/ 59 w 73"/>
                <a:gd name="T83" fmla="*/ 9052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3" h="121">
                  <a:moveTo>
                    <a:pt x="59" y="2"/>
                  </a:moveTo>
                  <a:lnTo>
                    <a:pt x="73" y="2"/>
                  </a:lnTo>
                  <a:lnTo>
                    <a:pt x="72" y="22"/>
                  </a:lnTo>
                  <a:lnTo>
                    <a:pt x="73" y="43"/>
                  </a:lnTo>
                  <a:lnTo>
                    <a:pt x="73" y="63"/>
                  </a:lnTo>
                  <a:lnTo>
                    <a:pt x="73" y="81"/>
                  </a:lnTo>
                  <a:lnTo>
                    <a:pt x="70" y="97"/>
                  </a:lnTo>
                  <a:lnTo>
                    <a:pt x="64" y="110"/>
                  </a:lnTo>
                  <a:lnTo>
                    <a:pt x="54" y="118"/>
                  </a:lnTo>
                  <a:lnTo>
                    <a:pt x="39" y="121"/>
                  </a:lnTo>
                  <a:lnTo>
                    <a:pt x="23" y="120"/>
                  </a:lnTo>
                  <a:lnTo>
                    <a:pt x="13" y="117"/>
                  </a:lnTo>
                  <a:lnTo>
                    <a:pt x="6" y="111"/>
                  </a:lnTo>
                  <a:lnTo>
                    <a:pt x="4" y="100"/>
                  </a:lnTo>
                  <a:lnTo>
                    <a:pt x="18" y="98"/>
                  </a:lnTo>
                  <a:lnTo>
                    <a:pt x="29" y="109"/>
                  </a:lnTo>
                  <a:lnTo>
                    <a:pt x="45" y="109"/>
                  </a:lnTo>
                  <a:lnTo>
                    <a:pt x="57" y="99"/>
                  </a:lnTo>
                  <a:lnTo>
                    <a:pt x="58" y="85"/>
                  </a:lnTo>
                  <a:lnTo>
                    <a:pt x="58" y="72"/>
                  </a:lnTo>
                  <a:lnTo>
                    <a:pt x="53" y="81"/>
                  </a:lnTo>
                  <a:lnTo>
                    <a:pt x="45" y="88"/>
                  </a:lnTo>
                  <a:lnTo>
                    <a:pt x="31" y="88"/>
                  </a:lnTo>
                  <a:lnTo>
                    <a:pt x="10" y="81"/>
                  </a:lnTo>
                  <a:lnTo>
                    <a:pt x="1" y="62"/>
                  </a:lnTo>
                  <a:lnTo>
                    <a:pt x="0" y="45"/>
                  </a:lnTo>
                  <a:lnTo>
                    <a:pt x="3" y="20"/>
                  </a:lnTo>
                  <a:lnTo>
                    <a:pt x="16" y="5"/>
                  </a:lnTo>
                  <a:lnTo>
                    <a:pt x="15" y="27"/>
                  </a:lnTo>
                  <a:lnTo>
                    <a:pt x="15" y="63"/>
                  </a:lnTo>
                  <a:lnTo>
                    <a:pt x="18" y="78"/>
                  </a:lnTo>
                  <a:lnTo>
                    <a:pt x="52" y="78"/>
                  </a:lnTo>
                  <a:lnTo>
                    <a:pt x="58" y="63"/>
                  </a:lnTo>
                  <a:lnTo>
                    <a:pt x="58" y="45"/>
                  </a:lnTo>
                  <a:lnTo>
                    <a:pt x="53" y="21"/>
                  </a:lnTo>
                  <a:lnTo>
                    <a:pt x="36" y="11"/>
                  </a:lnTo>
                  <a:lnTo>
                    <a:pt x="45" y="0"/>
                  </a:lnTo>
                  <a:lnTo>
                    <a:pt x="54" y="8"/>
                  </a:lnTo>
                  <a:lnTo>
                    <a:pt x="59" y="17"/>
                  </a:lnTo>
                  <a:lnTo>
                    <a:pt x="59" y="12"/>
                  </a:lnTo>
                  <a:lnTo>
                    <a:pt x="59" y="6"/>
                  </a:lnTo>
                  <a:lnTo>
                    <a:pt x="59"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7" name="Picture 326">
              <a:extLst>
                <a:ext uri="{FF2B5EF4-FFF2-40B4-BE49-F238E27FC236}">
                  <a16:creationId xmlns:a16="http://schemas.microsoft.com/office/drawing/2014/main" id="{8D79333A-DBC3-48ED-8492-E2E51DA63B2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104" y="8391"/>
              <a:ext cx="3966"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 name="Freeform 853">
              <a:extLst>
                <a:ext uri="{FF2B5EF4-FFF2-40B4-BE49-F238E27FC236}">
                  <a16:creationId xmlns:a16="http://schemas.microsoft.com/office/drawing/2014/main" id="{E089E449-BAAD-4BC4-8332-C545EC7D7766}"/>
                </a:ext>
              </a:extLst>
            </p:cNvPr>
            <p:cNvSpPr>
              <a:spLocks/>
            </p:cNvSpPr>
            <p:nvPr/>
          </p:nvSpPr>
          <p:spPr bwMode="auto">
            <a:xfrm>
              <a:off x="2194" y="8911"/>
              <a:ext cx="389" cy="0"/>
            </a:xfrm>
            <a:custGeom>
              <a:avLst/>
              <a:gdLst>
                <a:gd name="T0" fmla="*/ 0 w 389"/>
                <a:gd name="T1" fmla="*/ 389 w 389"/>
                <a:gd name="T2" fmla="*/ 0 60000 65536"/>
                <a:gd name="T3" fmla="*/ 0 60000 65536"/>
              </a:gdLst>
              <a:ahLst/>
              <a:cxnLst>
                <a:cxn ang="T2">
                  <a:pos x="T0" y="0"/>
                </a:cxn>
                <a:cxn ang="T3">
                  <a:pos x="T1" y="0"/>
                </a:cxn>
              </a:cxnLst>
              <a:rect l="0" t="0" r="r" b="b"/>
              <a:pathLst>
                <a:path w="389">
                  <a:moveTo>
                    <a:pt x="0" y="0"/>
                  </a:moveTo>
                  <a:lnTo>
                    <a:pt x="389" y="0"/>
                  </a:lnTo>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29" name="Freeform 854">
              <a:extLst>
                <a:ext uri="{FF2B5EF4-FFF2-40B4-BE49-F238E27FC236}">
                  <a16:creationId xmlns:a16="http://schemas.microsoft.com/office/drawing/2014/main" id="{4AF8FEC7-09A5-4592-AA35-1E4972D8E287}"/>
                </a:ext>
              </a:extLst>
            </p:cNvPr>
            <p:cNvSpPr>
              <a:spLocks/>
            </p:cNvSpPr>
            <p:nvPr/>
          </p:nvSpPr>
          <p:spPr bwMode="auto">
            <a:xfrm>
              <a:off x="2190" y="8911"/>
              <a:ext cx="4" cy="0"/>
            </a:xfrm>
            <a:custGeom>
              <a:avLst/>
              <a:gdLst>
                <a:gd name="T0" fmla="*/ 0 w 4"/>
                <a:gd name="T1" fmla="*/ 4 w 4"/>
                <a:gd name="T2" fmla="*/ 0 60000 65536"/>
                <a:gd name="T3" fmla="*/ 0 60000 65536"/>
              </a:gdLst>
              <a:ahLst/>
              <a:cxnLst>
                <a:cxn ang="T2">
                  <a:pos x="T0" y="0"/>
                </a:cxn>
                <a:cxn ang="T3">
                  <a:pos x="T1" y="0"/>
                </a:cxn>
              </a:cxnLst>
              <a:rect l="0" t="0" r="r" b="b"/>
              <a:pathLst>
                <a:path w="4">
                  <a:moveTo>
                    <a:pt x="0" y="0"/>
                  </a:moveTo>
                  <a:lnTo>
                    <a:pt x="4" y="0"/>
                  </a:lnTo>
                </a:path>
              </a:pathLst>
            </a:custGeom>
            <a:noFill/>
            <a:ln w="698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30" name="Freeform 855">
              <a:extLst>
                <a:ext uri="{FF2B5EF4-FFF2-40B4-BE49-F238E27FC236}">
                  <a16:creationId xmlns:a16="http://schemas.microsoft.com/office/drawing/2014/main" id="{1782D7B3-884D-4B68-ADC5-591E6245F63F}"/>
                </a:ext>
              </a:extLst>
            </p:cNvPr>
            <p:cNvSpPr>
              <a:spLocks/>
            </p:cNvSpPr>
            <p:nvPr/>
          </p:nvSpPr>
          <p:spPr bwMode="auto">
            <a:xfrm>
              <a:off x="2588" y="8870"/>
              <a:ext cx="128" cy="84"/>
            </a:xfrm>
            <a:custGeom>
              <a:avLst/>
              <a:gdLst>
                <a:gd name="T0" fmla="*/ 127 w 128"/>
                <a:gd name="T1" fmla="*/ 8911 h 84"/>
                <a:gd name="T2" fmla="*/ 0 w 128"/>
                <a:gd name="T3" fmla="*/ 8953 h 84"/>
                <a:gd name="T4" fmla="*/ 0 w 128"/>
                <a:gd name="T5" fmla="*/ 8870 h 84"/>
                <a:gd name="T6" fmla="*/ 127 w 128"/>
                <a:gd name="T7" fmla="*/ 8911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4">
                  <a:moveTo>
                    <a:pt x="127" y="41"/>
                  </a:moveTo>
                  <a:lnTo>
                    <a:pt x="0" y="83"/>
                  </a:lnTo>
                  <a:lnTo>
                    <a:pt x="0" y="0"/>
                  </a:lnTo>
                  <a:lnTo>
                    <a:pt x="127"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1" name="Freeform 856">
              <a:extLst>
                <a:ext uri="{FF2B5EF4-FFF2-40B4-BE49-F238E27FC236}">
                  <a16:creationId xmlns:a16="http://schemas.microsoft.com/office/drawing/2014/main" id="{EE4FEDFA-E7BB-4CF8-9C6E-0BFC48934631}"/>
                </a:ext>
              </a:extLst>
            </p:cNvPr>
            <p:cNvSpPr>
              <a:spLocks/>
            </p:cNvSpPr>
            <p:nvPr/>
          </p:nvSpPr>
          <p:spPr bwMode="auto">
            <a:xfrm>
              <a:off x="2588" y="8870"/>
              <a:ext cx="128" cy="84"/>
            </a:xfrm>
            <a:custGeom>
              <a:avLst/>
              <a:gdLst>
                <a:gd name="T0" fmla="*/ 127 w 128"/>
                <a:gd name="T1" fmla="*/ 8911 h 84"/>
                <a:gd name="T2" fmla="*/ 0 w 128"/>
                <a:gd name="T3" fmla="*/ 8953 h 84"/>
                <a:gd name="T4" fmla="*/ 0 w 128"/>
                <a:gd name="T5" fmla="*/ 8870 h 84"/>
                <a:gd name="T6" fmla="*/ 127 w 128"/>
                <a:gd name="T7" fmla="*/ 8911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4">
                  <a:moveTo>
                    <a:pt x="127" y="41"/>
                  </a:moveTo>
                  <a:lnTo>
                    <a:pt x="0" y="83"/>
                  </a:lnTo>
                  <a:lnTo>
                    <a:pt x="0" y="0"/>
                  </a:lnTo>
                  <a:lnTo>
                    <a:pt x="127" y="41"/>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32" name="Freeform 857">
              <a:extLst>
                <a:ext uri="{FF2B5EF4-FFF2-40B4-BE49-F238E27FC236}">
                  <a16:creationId xmlns:a16="http://schemas.microsoft.com/office/drawing/2014/main" id="{083A9494-DE11-4251-8BE9-590081ED1E8E}"/>
                </a:ext>
              </a:extLst>
            </p:cNvPr>
            <p:cNvSpPr>
              <a:spLocks/>
            </p:cNvSpPr>
            <p:nvPr/>
          </p:nvSpPr>
          <p:spPr bwMode="auto">
            <a:xfrm>
              <a:off x="1731" y="6647"/>
              <a:ext cx="9231" cy="1535"/>
            </a:xfrm>
            <a:custGeom>
              <a:avLst/>
              <a:gdLst>
                <a:gd name="T0" fmla="*/ 9114 w 9231"/>
                <a:gd name="T1" fmla="*/ 6647 h 1535"/>
                <a:gd name="T2" fmla="*/ 9195 w 9231"/>
                <a:gd name="T3" fmla="*/ 6682 h 1535"/>
                <a:gd name="T4" fmla="*/ 9231 w 9231"/>
                <a:gd name="T5" fmla="*/ 6737 h 1535"/>
                <a:gd name="T6" fmla="*/ 9231 w 9231"/>
                <a:gd name="T7" fmla="*/ 8024 h 1535"/>
                <a:gd name="T8" fmla="*/ 9195 w 9231"/>
                <a:gd name="T9" fmla="*/ 8078 h 1535"/>
                <a:gd name="T10" fmla="*/ 9141 w 9231"/>
                <a:gd name="T11" fmla="*/ 8110 h 1535"/>
                <a:gd name="T12" fmla="*/ 9114 w 9231"/>
                <a:gd name="T13" fmla="*/ 8114 h 1535"/>
                <a:gd name="T14" fmla="*/ 96 w 9231"/>
                <a:gd name="T15" fmla="*/ 8114 h 1535"/>
                <a:gd name="T16" fmla="*/ 71 w 9231"/>
                <a:gd name="T17" fmla="*/ 8118 h 1535"/>
                <a:gd name="T18" fmla="*/ 51 w 9231"/>
                <a:gd name="T19" fmla="*/ 8130 h 1535"/>
                <a:gd name="T20" fmla="*/ 37 w 9231"/>
                <a:gd name="T21" fmla="*/ 8147 h 1535"/>
                <a:gd name="T22" fmla="*/ 28 w 9231"/>
                <a:gd name="T23" fmla="*/ 8169 h 1535"/>
                <a:gd name="T24" fmla="*/ 27 w 9231"/>
                <a:gd name="T25" fmla="*/ 8182 h 1535"/>
                <a:gd name="T26" fmla="*/ 0 w 9231"/>
                <a:gd name="T27" fmla="*/ 8180 h 1535"/>
                <a:gd name="T28" fmla="*/ 33 w 9231"/>
                <a:gd name="T29" fmla="*/ 8109 h 1535"/>
                <a:gd name="T30" fmla="*/ 93 w 9231"/>
                <a:gd name="T31" fmla="*/ 8087 h 1535"/>
                <a:gd name="T32" fmla="*/ 9114 w 9231"/>
                <a:gd name="T33" fmla="*/ 8087 h 1535"/>
                <a:gd name="T34" fmla="*/ 9132 w 9231"/>
                <a:gd name="T35" fmla="*/ 8083 h 1535"/>
                <a:gd name="T36" fmla="*/ 9159 w 9231"/>
                <a:gd name="T37" fmla="*/ 8074 h 1535"/>
                <a:gd name="T38" fmla="*/ 9177 w 9231"/>
                <a:gd name="T39" fmla="*/ 8059 h 1535"/>
                <a:gd name="T40" fmla="*/ 9195 w 9231"/>
                <a:gd name="T41" fmla="*/ 8039 h 1535"/>
                <a:gd name="T42" fmla="*/ 9204 w 9231"/>
                <a:gd name="T43" fmla="*/ 8016 h 1535"/>
                <a:gd name="T44" fmla="*/ 9204 w 9231"/>
                <a:gd name="T45" fmla="*/ 6744 h 1535"/>
                <a:gd name="T46" fmla="*/ 9177 w 9231"/>
                <a:gd name="T47" fmla="*/ 6701 h 1535"/>
                <a:gd name="T48" fmla="*/ 9132 w 9231"/>
                <a:gd name="T49" fmla="*/ 6677 h 1535"/>
                <a:gd name="T50" fmla="*/ 9114 w 9231"/>
                <a:gd name="T51" fmla="*/ 6674 h 1535"/>
                <a:gd name="T52" fmla="*/ 8871 w 9231"/>
                <a:gd name="T53" fmla="*/ 6674 h 1535"/>
                <a:gd name="T54" fmla="*/ 8871 w 9231"/>
                <a:gd name="T55" fmla="*/ 6647 h 1535"/>
                <a:gd name="T56" fmla="*/ 9114 w 9231"/>
                <a:gd name="T57" fmla="*/ 6647 h 15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231" h="1535">
                  <a:moveTo>
                    <a:pt x="9114" y="0"/>
                  </a:moveTo>
                  <a:lnTo>
                    <a:pt x="9195" y="35"/>
                  </a:lnTo>
                  <a:lnTo>
                    <a:pt x="9231" y="90"/>
                  </a:lnTo>
                  <a:lnTo>
                    <a:pt x="9231" y="1377"/>
                  </a:lnTo>
                  <a:lnTo>
                    <a:pt x="9195" y="1431"/>
                  </a:lnTo>
                  <a:lnTo>
                    <a:pt x="9141" y="1463"/>
                  </a:lnTo>
                  <a:lnTo>
                    <a:pt x="9114" y="1467"/>
                  </a:lnTo>
                  <a:lnTo>
                    <a:pt x="96" y="1467"/>
                  </a:lnTo>
                  <a:lnTo>
                    <a:pt x="71" y="1471"/>
                  </a:lnTo>
                  <a:lnTo>
                    <a:pt x="51" y="1483"/>
                  </a:lnTo>
                  <a:lnTo>
                    <a:pt x="37" y="1500"/>
                  </a:lnTo>
                  <a:lnTo>
                    <a:pt x="28" y="1522"/>
                  </a:lnTo>
                  <a:lnTo>
                    <a:pt x="27" y="1535"/>
                  </a:lnTo>
                  <a:lnTo>
                    <a:pt x="0" y="1533"/>
                  </a:lnTo>
                  <a:lnTo>
                    <a:pt x="33" y="1462"/>
                  </a:lnTo>
                  <a:lnTo>
                    <a:pt x="93" y="1440"/>
                  </a:lnTo>
                  <a:lnTo>
                    <a:pt x="9114" y="1440"/>
                  </a:lnTo>
                  <a:lnTo>
                    <a:pt x="9132" y="1436"/>
                  </a:lnTo>
                  <a:lnTo>
                    <a:pt x="9159" y="1427"/>
                  </a:lnTo>
                  <a:lnTo>
                    <a:pt x="9177" y="1412"/>
                  </a:lnTo>
                  <a:lnTo>
                    <a:pt x="9195" y="1392"/>
                  </a:lnTo>
                  <a:lnTo>
                    <a:pt x="9204" y="1369"/>
                  </a:lnTo>
                  <a:lnTo>
                    <a:pt x="9204" y="97"/>
                  </a:lnTo>
                  <a:lnTo>
                    <a:pt x="9177" y="54"/>
                  </a:lnTo>
                  <a:lnTo>
                    <a:pt x="9132" y="30"/>
                  </a:lnTo>
                  <a:lnTo>
                    <a:pt x="9114" y="27"/>
                  </a:lnTo>
                  <a:lnTo>
                    <a:pt x="8871" y="27"/>
                  </a:lnTo>
                  <a:lnTo>
                    <a:pt x="8871" y="0"/>
                  </a:lnTo>
                  <a:lnTo>
                    <a:pt x="911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3" name="Freeform 858">
              <a:extLst>
                <a:ext uri="{FF2B5EF4-FFF2-40B4-BE49-F238E27FC236}">
                  <a16:creationId xmlns:a16="http://schemas.microsoft.com/office/drawing/2014/main" id="{169DE13D-D395-4E5D-8DBD-88C32AC75144}"/>
                </a:ext>
              </a:extLst>
            </p:cNvPr>
            <p:cNvSpPr>
              <a:spLocks/>
            </p:cNvSpPr>
            <p:nvPr/>
          </p:nvSpPr>
          <p:spPr bwMode="auto">
            <a:xfrm>
              <a:off x="10593" y="6660"/>
              <a:ext cx="9" cy="0"/>
            </a:xfrm>
            <a:custGeom>
              <a:avLst/>
              <a:gdLst>
                <a:gd name="T0" fmla="*/ 0 w 9"/>
                <a:gd name="T1" fmla="*/ 9 w 9"/>
                <a:gd name="T2" fmla="*/ 0 60000 65536"/>
                <a:gd name="T3" fmla="*/ 0 60000 65536"/>
              </a:gdLst>
              <a:ahLst/>
              <a:cxnLst>
                <a:cxn ang="T2">
                  <a:pos x="T0" y="0"/>
                </a:cxn>
                <a:cxn ang="T3">
                  <a:pos x="T1" y="0"/>
                </a:cxn>
              </a:cxnLst>
              <a:rect l="0" t="0" r="r" b="b"/>
              <a:pathLst>
                <a:path w="9">
                  <a:moveTo>
                    <a:pt x="0" y="0"/>
                  </a:moveTo>
                  <a:lnTo>
                    <a:pt x="9"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34" name="Freeform 859">
              <a:extLst>
                <a:ext uri="{FF2B5EF4-FFF2-40B4-BE49-F238E27FC236}">
                  <a16:creationId xmlns:a16="http://schemas.microsoft.com/office/drawing/2014/main" id="{08C583F2-E0C6-4A42-ADCF-5E18FD425F51}"/>
                </a:ext>
              </a:extLst>
            </p:cNvPr>
            <p:cNvSpPr>
              <a:spLocks/>
            </p:cNvSpPr>
            <p:nvPr/>
          </p:nvSpPr>
          <p:spPr bwMode="auto">
            <a:xfrm>
              <a:off x="1703" y="8195"/>
              <a:ext cx="84" cy="129"/>
            </a:xfrm>
            <a:custGeom>
              <a:avLst/>
              <a:gdLst>
                <a:gd name="T0" fmla="*/ 41 w 84"/>
                <a:gd name="T1" fmla="*/ 8323 h 129"/>
                <a:gd name="T2" fmla="*/ 0 w 84"/>
                <a:gd name="T3" fmla="*/ 8195 h 129"/>
                <a:gd name="T4" fmla="*/ 84 w 84"/>
                <a:gd name="T5" fmla="*/ 8195 h 129"/>
                <a:gd name="T6" fmla="*/ 41 w 84"/>
                <a:gd name="T7" fmla="*/ 8323 h 1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129">
                  <a:moveTo>
                    <a:pt x="41" y="128"/>
                  </a:moveTo>
                  <a:lnTo>
                    <a:pt x="0" y="0"/>
                  </a:lnTo>
                  <a:lnTo>
                    <a:pt x="84" y="0"/>
                  </a:lnTo>
                  <a:lnTo>
                    <a:pt x="41" y="1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860">
              <a:extLst>
                <a:ext uri="{FF2B5EF4-FFF2-40B4-BE49-F238E27FC236}">
                  <a16:creationId xmlns:a16="http://schemas.microsoft.com/office/drawing/2014/main" id="{7F684710-0729-46EA-BAE2-947F661DE224}"/>
                </a:ext>
              </a:extLst>
            </p:cNvPr>
            <p:cNvSpPr>
              <a:spLocks/>
            </p:cNvSpPr>
            <p:nvPr/>
          </p:nvSpPr>
          <p:spPr bwMode="auto">
            <a:xfrm>
              <a:off x="1684" y="8181"/>
              <a:ext cx="121" cy="185"/>
            </a:xfrm>
            <a:custGeom>
              <a:avLst/>
              <a:gdLst>
                <a:gd name="T0" fmla="*/ 60 w 121"/>
                <a:gd name="T1" fmla="*/ 8366 h 185"/>
                <a:gd name="T2" fmla="*/ 0 w 121"/>
                <a:gd name="T3" fmla="*/ 8181 h 185"/>
                <a:gd name="T4" fmla="*/ 121 w 121"/>
                <a:gd name="T5" fmla="*/ 8181 h 185"/>
                <a:gd name="T6" fmla="*/ 60 w 121"/>
                <a:gd name="T7" fmla="*/ 8366 h 185"/>
                <a:gd name="T8" fmla="*/ 37 w 121"/>
                <a:gd name="T9" fmla="*/ 8208 h 185"/>
                <a:gd name="T10" fmla="*/ 60 w 121"/>
                <a:gd name="T11" fmla="*/ 8279 h 185"/>
                <a:gd name="T12" fmla="*/ 84 w 121"/>
                <a:gd name="T13" fmla="*/ 8208 h 185"/>
                <a:gd name="T14" fmla="*/ 37 w 121"/>
                <a:gd name="T15" fmla="*/ 8208 h 185"/>
                <a:gd name="T16" fmla="*/ 60 w 121"/>
                <a:gd name="T17" fmla="*/ 8366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85">
                  <a:moveTo>
                    <a:pt x="60" y="185"/>
                  </a:moveTo>
                  <a:lnTo>
                    <a:pt x="0" y="0"/>
                  </a:lnTo>
                  <a:lnTo>
                    <a:pt x="121" y="0"/>
                  </a:lnTo>
                  <a:lnTo>
                    <a:pt x="60" y="185"/>
                  </a:lnTo>
                  <a:lnTo>
                    <a:pt x="37" y="27"/>
                  </a:lnTo>
                  <a:lnTo>
                    <a:pt x="60" y="98"/>
                  </a:lnTo>
                  <a:lnTo>
                    <a:pt x="84" y="27"/>
                  </a:lnTo>
                  <a:lnTo>
                    <a:pt x="37" y="27"/>
                  </a:lnTo>
                  <a:lnTo>
                    <a:pt x="60" y="1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861">
              <a:extLst>
                <a:ext uri="{FF2B5EF4-FFF2-40B4-BE49-F238E27FC236}">
                  <a16:creationId xmlns:a16="http://schemas.microsoft.com/office/drawing/2014/main" id="{19D06AD3-0411-4C8D-B868-0941AF237F19}"/>
                </a:ext>
              </a:extLst>
            </p:cNvPr>
            <p:cNvSpPr>
              <a:spLocks/>
            </p:cNvSpPr>
            <p:nvPr/>
          </p:nvSpPr>
          <p:spPr bwMode="auto">
            <a:xfrm>
              <a:off x="10588" y="6448"/>
              <a:ext cx="101" cy="112"/>
            </a:xfrm>
            <a:custGeom>
              <a:avLst/>
              <a:gdLst>
                <a:gd name="T0" fmla="*/ 58 w 101"/>
                <a:gd name="T1" fmla="*/ 6513 h 112"/>
                <a:gd name="T2" fmla="*/ 58 w 101"/>
                <a:gd name="T3" fmla="*/ 6559 h 112"/>
                <a:gd name="T4" fmla="*/ 42 w 101"/>
                <a:gd name="T5" fmla="*/ 6559 h 112"/>
                <a:gd name="T6" fmla="*/ 42 w 101"/>
                <a:gd name="T7" fmla="*/ 6513 h 112"/>
                <a:gd name="T8" fmla="*/ 0 w 101"/>
                <a:gd name="T9" fmla="*/ 6448 h 112"/>
                <a:gd name="T10" fmla="*/ 16 w 101"/>
                <a:gd name="T11" fmla="*/ 6448 h 112"/>
                <a:gd name="T12" fmla="*/ 50 w 101"/>
                <a:gd name="T13" fmla="*/ 6501 h 112"/>
                <a:gd name="T14" fmla="*/ 84 w 101"/>
                <a:gd name="T15" fmla="*/ 6448 h 112"/>
                <a:gd name="T16" fmla="*/ 100 w 101"/>
                <a:gd name="T17" fmla="*/ 6448 h 112"/>
                <a:gd name="T18" fmla="*/ 58 w 101"/>
                <a:gd name="T19" fmla="*/ 6513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1"/>
                  </a:lnTo>
                  <a:lnTo>
                    <a:pt x="42" y="111"/>
                  </a:lnTo>
                  <a:lnTo>
                    <a:pt x="42" y="65"/>
                  </a:lnTo>
                  <a:lnTo>
                    <a:pt x="0" y="0"/>
                  </a:lnTo>
                  <a:lnTo>
                    <a:pt x="16" y="0"/>
                  </a:lnTo>
                  <a:lnTo>
                    <a:pt x="50" y="53"/>
                  </a:lnTo>
                  <a:lnTo>
                    <a:pt x="84" y="0"/>
                  </a:lnTo>
                  <a:lnTo>
                    <a:pt x="100"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7" name="Freeform 862">
              <a:extLst>
                <a:ext uri="{FF2B5EF4-FFF2-40B4-BE49-F238E27FC236}">
                  <a16:creationId xmlns:a16="http://schemas.microsoft.com/office/drawing/2014/main" id="{03E5CC05-1398-445A-99B3-606233FF3B3D}"/>
                </a:ext>
              </a:extLst>
            </p:cNvPr>
            <p:cNvSpPr>
              <a:spLocks/>
            </p:cNvSpPr>
            <p:nvPr/>
          </p:nvSpPr>
          <p:spPr bwMode="auto">
            <a:xfrm>
              <a:off x="10684" y="6472"/>
              <a:ext cx="76" cy="89"/>
            </a:xfrm>
            <a:custGeom>
              <a:avLst/>
              <a:gdLst>
                <a:gd name="T0" fmla="*/ 15 w 76"/>
                <a:gd name="T1" fmla="*/ 6538 h 89"/>
                <a:gd name="T2" fmla="*/ 22 w 76"/>
                <a:gd name="T3" fmla="*/ 6550 h 89"/>
                <a:gd name="T4" fmla="*/ 39 w 76"/>
                <a:gd name="T5" fmla="*/ 6550 h 89"/>
                <a:gd name="T6" fmla="*/ 51 w 76"/>
                <a:gd name="T7" fmla="*/ 6551 h 89"/>
                <a:gd name="T8" fmla="*/ 58 w 76"/>
                <a:gd name="T9" fmla="*/ 6545 h 89"/>
                <a:gd name="T10" fmla="*/ 61 w 76"/>
                <a:gd name="T11" fmla="*/ 6537 h 89"/>
                <a:gd name="T12" fmla="*/ 74 w 76"/>
                <a:gd name="T13" fmla="*/ 6541 h 89"/>
                <a:gd name="T14" fmla="*/ 61 w 76"/>
                <a:gd name="T15" fmla="*/ 6556 h 89"/>
                <a:gd name="T16" fmla="*/ 39 w 76"/>
                <a:gd name="T17" fmla="*/ 6561 h 89"/>
                <a:gd name="T18" fmla="*/ 17 w 76"/>
                <a:gd name="T19" fmla="*/ 6556 h 89"/>
                <a:gd name="T20" fmla="*/ 4 w 76"/>
                <a:gd name="T21" fmla="*/ 6540 h 89"/>
                <a:gd name="T22" fmla="*/ 0 w 76"/>
                <a:gd name="T23" fmla="*/ 6516 h 89"/>
                <a:gd name="T24" fmla="*/ 0 w 76"/>
                <a:gd name="T25" fmla="*/ 6516 h 89"/>
                <a:gd name="T26" fmla="*/ 4 w 76"/>
                <a:gd name="T27" fmla="*/ 6492 h 89"/>
                <a:gd name="T28" fmla="*/ 18 w 76"/>
                <a:gd name="T29" fmla="*/ 6477 h 89"/>
                <a:gd name="T30" fmla="*/ 38 w 76"/>
                <a:gd name="T31" fmla="*/ 6472 h 89"/>
                <a:gd name="T32" fmla="*/ 42 w 76"/>
                <a:gd name="T33" fmla="*/ 6483 h 89"/>
                <a:gd name="T34" fmla="*/ 26 w 76"/>
                <a:gd name="T35" fmla="*/ 6486 h 89"/>
                <a:gd name="T36" fmla="*/ 18 w 76"/>
                <a:gd name="T37" fmla="*/ 6496 h 89"/>
                <a:gd name="T38" fmla="*/ 17 w 76"/>
                <a:gd name="T39" fmla="*/ 6499 h 89"/>
                <a:gd name="T40" fmla="*/ 15 w 76"/>
                <a:gd name="T41" fmla="*/ 6503 h 89"/>
                <a:gd name="T42" fmla="*/ 15 w 76"/>
                <a:gd name="T43" fmla="*/ 6508 h 89"/>
                <a:gd name="T44" fmla="*/ 62 w 76"/>
                <a:gd name="T45" fmla="*/ 6508 h 89"/>
                <a:gd name="T46" fmla="*/ 72 w 76"/>
                <a:gd name="T47" fmla="*/ 6493 h 89"/>
                <a:gd name="T48" fmla="*/ 76 w 76"/>
                <a:gd name="T49" fmla="*/ 6517 h 89"/>
                <a:gd name="T50" fmla="*/ 76 w 76"/>
                <a:gd name="T51" fmla="*/ 6520 h 89"/>
                <a:gd name="T52" fmla="*/ 15 w 76"/>
                <a:gd name="T53" fmla="*/ 6520 h 89"/>
                <a:gd name="T54" fmla="*/ 15 w 76"/>
                <a:gd name="T55" fmla="*/ 6538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8"/>
                  </a:lnTo>
                  <a:lnTo>
                    <a:pt x="51" y="79"/>
                  </a:lnTo>
                  <a:lnTo>
                    <a:pt x="58" y="73"/>
                  </a:lnTo>
                  <a:lnTo>
                    <a:pt x="61" y="65"/>
                  </a:lnTo>
                  <a:lnTo>
                    <a:pt x="74" y="69"/>
                  </a:lnTo>
                  <a:lnTo>
                    <a:pt x="61" y="84"/>
                  </a:lnTo>
                  <a:lnTo>
                    <a:pt x="39" y="89"/>
                  </a:lnTo>
                  <a:lnTo>
                    <a:pt x="17" y="84"/>
                  </a:lnTo>
                  <a:lnTo>
                    <a:pt x="4" y="68"/>
                  </a:lnTo>
                  <a:lnTo>
                    <a:pt x="0" y="44"/>
                  </a:lnTo>
                  <a:lnTo>
                    <a:pt x="4" y="20"/>
                  </a:lnTo>
                  <a:lnTo>
                    <a:pt x="18" y="5"/>
                  </a:lnTo>
                  <a:lnTo>
                    <a:pt x="38" y="0"/>
                  </a:lnTo>
                  <a:lnTo>
                    <a:pt x="42" y="11"/>
                  </a:lnTo>
                  <a:lnTo>
                    <a:pt x="26" y="14"/>
                  </a:lnTo>
                  <a:lnTo>
                    <a:pt x="18" y="24"/>
                  </a:lnTo>
                  <a:lnTo>
                    <a:pt x="17" y="27"/>
                  </a:lnTo>
                  <a:lnTo>
                    <a:pt x="15" y="31"/>
                  </a:lnTo>
                  <a:lnTo>
                    <a:pt x="15" y="36"/>
                  </a:lnTo>
                  <a:lnTo>
                    <a:pt x="62"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8" name="Freeform 863">
              <a:extLst>
                <a:ext uri="{FF2B5EF4-FFF2-40B4-BE49-F238E27FC236}">
                  <a16:creationId xmlns:a16="http://schemas.microsoft.com/office/drawing/2014/main" id="{1D9D6F22-D9FA-4DB7-B4F1-9861865EAC16}"/>
                </a:ext>
              </a:extLst>
            </p:cNvPr>
            <p:cNvSpPr>
              <a:spLocks/>
            </p:cNvSpPr>
            <p:nvPr/>
          </p:nvSpPr>
          <p:spPr bwMode="auto">
            <a:xfrm>
              <a:off x="10722" y="6472"/>
              <a:ext cx="34" cy="36"/>
            </a:xfrm>
            <a:custGeom>
              <a:avLst/>
              <a:gdLst>
                <a:gd name="T0" fmla="*/ 22 w 34"/>
                <a:gd name="T1" fmla="*/ 6477 h 36"/>
                <a:gd name="T2" fmla="*/ 34 w 34"/>
                <a:gd name="T3" fmla="*/ 6493 h 36"/>
                <a:gd name="T4" fmla="*/ 24 w 34"/>
                <a:gd name="T5" fmla="*/ 6508 h 36"/>
                <a:gd name="T6" fmla="*/ 19 w 34"/>
                <a:gd name="T7" fmla="*/ 6491 h 36"/>
                <a:gd name="T8" fmla="*/ 4 w 34"/>
                <a:gd name="T9" fmla="*/ 6483 h 36"/>
                <a:gd name="T10" fmla="*/ 0 w 34"/>
                <a:gd name="T11" fmla="*/ 6472 h 36"/>
                <a:gd name="T12" fmla="*/ 22 w 34"/>
                <a:gd name="T13" fmla="*/ 647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4" y="36"/>
                  </a:lnTo>
                  <a:lnTo>
                    <a:pt x="19"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9" name="Freeform 864">
              <a:extLst>
                <a:ext uri="{FF2B5EF4-FFF2-40B4-BE49-F238E27FC236}">
                  <a16:creationId xmlns:a16="http://schemas.microsoft.com/office/drawing/2014/main" id="{D12CDC53-0046-4ADE-BF4B-275D0542B1D5}"/>
                </a:ext>
              </a:extLst>
            </p:cNvPr>
            <p:cNvSpPr>
              <a:spLocks/>
            </p:cNvSpPr>
            <p:nvPr/>
          </p:nvSpPr>
          <p:spPr bwMode="auto">
            <a:xfrm>
              <a:off x="10772" y="6473"/>
              <a:ext cx="71" cy="88"/>
            </a:xfrm>
            <a:custGeom>
              <a:avLst/>
              <a:gdLst>
                <a:gd name="T0" fmla="*/ 7 w 71"/>
                <a:gd name="T1" fmla="*/ 6508 h 88"/>
                <a:gd name="T2" fmla="*/ 3 w 71"/>
                <a:gd name="T3" fmla="*/ 6496 h 88"/>
                <a:gd name="T4" fmla="*/ 10 w 71"/>
                <a:gd name="T5" fmla="*/ 6480 h 88"/>
                <a:gd name="T6" fmla="*/ 29 w 71"/>
                <a:gd name="T7" fmla="*/ 6473 h 88"/>
                <a:gd name="T8" fmla="*/ 50 w 71"/>
                <a:gd name="T9" fmla="*/ 6474 h 88"/>
                <a:gd name="T10" fmla="*/ 58 w 71"/>
                <a:gd name="T11" fmla="*/ 6477 h 88"/>
                <a:gd name="T12" fmla="*/ 64 w 71"/>
                <a:gd name="T13" fmla="*/ 6480 h 88"/>
                <a:gd name="T14" fmla="*/ 68 w 71"/>
                <a:gd name="T15" fmla="*/ 6486 h 88"/>
                <a:gd name="T16" fmla="*/ 69 w 71"/>
                <a:gd name="T17" fmla="*/ 6493 h 88"/>
                <a:gd name="T18" fmla="*/ 56 w 71"/>
                <a:gd name="T19" fmla="*/ 6495 h 88"/>
                <a:gd name="T20" fmla="*/ 43 w 71"/>
                <a:gd name="T21" fmla="*/ 6483 h 88"/>
                <a:gd name="T22" fmla="*/ 22 w 71"/>
                <a:gd name="T23" fmla="*/ 6486 h 88"/>
                <a:gd name="T24" fmla="*/ 17 w 71"/>
                <a:gd name="T25" fmla="*/ 6495 h 88"/>
                <a:gd name="T26" fmla="*/ 25 w 71"/>
                <a:gd name="T27" fmla="*/ 6505 h 88"/>
                <a:gd name="T28" fmla="*/ 40 w 71"/>
                <a:gd name="T29" fmla="*/ 6510 h 88"/>
                <a:gd name="T30" fmla="*/ 55 w 71"/>
                <a:gd name="T31" fmla="*/ 6514 h 88"/>
                <a:gd name="T32" fmla="*/ 67 w 71"/>
                <a:gd name="T33" fmla="*/ 6523 h 88"/>
                <a:gd name="T34" fmla="*/ 70 w 71"/>
                <a:gd name="T35" fmla="*/ 6535 h 88"/>
                <a:gd name="T36" fmla="*/ 64 w 71"/>
                <a:gd name="T37" fmla="*/ 6552 h 88"/>
                <a:gd name="T38" fmla="*/ 47 w 71"/>
                <a:gd name="T39" fmla="*/ 6560 h 88"/>
                <a:gd name="T40" fmla="*/ 26 w 71"/>
                <a:gd name="T41" fmla="*/ 6561 h 88"/>
                <a:gd name="T42" fmla="*/ 8 w 71"/>
                <a:gd name="T43" fmla="*/ 6553 h 88"/>
                <a:gd name="T44" fmla="*/ 0 w 71"/>
                <a:gd name="T45" fmla="*/ 6539 h 88"/>
                <a:gd name="T46" fmla="*/ 12 w 71"/>
                <a:gd name="T47" fmla="*/ 6537 h 88"/>
                <a:gd name="T48" fmla="*/ 24 w 71"/>
                <a:gd name="T49" fmla="*/ 6548 h 88"/>
                <a:gd name="T50" fmla="*/ 45 w 71"/>
                <a:gd name="T51" fmla="*/ 6549 h 88"/>
                <a:gd name="T52" fmla="*/ 56 w 71"/>
                <a:gd name="T53" fmla="*/ 6537 h 88"/>
                <a:gd name="T54" fmla="*/ 49 w 71"/>
                <a:gd name="T55" fmla="*/ 6526 h 88"/>
                <a:gd name="T56" fmla="*/ 34 w 71"/>
                <a:gd name="T57" fmla="*/ 6521 h 88"/>
                <a:gd name="T58" fmla="*/ 19 w 71"/>
                <a:gd name="T59" fmla="*/ 6517 h 88"/>
                <a:gd name="T60" fmla="*/ 7 w 71"/>
                <a:gd name="T61" fmla="*/ 6508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3"/>
                  </a:lnTo>
                  <a:lnTo>
                    <a:pt x="10" y="7"/>
                  </a:lnTo>
                  <a:lnTo>
                    <a:pt x="29" y="0"/>
                  </a:lnTo>
                  <a:lnTo>
                    <a:pt x="50" y="1"/>
                  </a:lnTo>
                  <a:lnTo>
                    <a:pt x="58" y="4"/>
                  </a:lnTo>
                  <a:lnTo>
                    <a:pt x="64" y="7"/>
                  </a:lnTo>
                  <a:lnTo>
                    <a:pt x="68" y="13"/>
                  </a:lnTo>
                  <a:lnTo>
                    <a:pt x="69" y="20"/>
                  </a:lnTo>
                  <a:lnTo>
                    <a:pt x="56" y="22"/>
                  </a:lnTo>
                  <a:lnTo>
                    <a:pt x="43" y="10"/>
                  </a:lnTo>
                  <a:lnTo>
                    <a:pt x="22" y="13"/>
                  </a:lnTo>
                  <a:lnTo>
                    <a:pt x="17" y="22"/>
                  </a:lnTo>
                  <a:lnTo>
                    <a:pt x="25" y="32"/>
                  </a:lnTo>
                  <a:lnTo>
                    <a:pt x="40" y="37"/>
                  </a:lnTo>
                  <a:lnTo>
                    <a:pt x="55" y="41"/>
                  </a:lnTo>
                  <a:lnTo>
                    <a:pt x="67" y="50"/>
                  </a:lnTo>
                  <a:lnTo>
                    <a:pt x="70" y="62"/>
                  </a:lnTo>
                  <a:lnTo>
                    <a:pt x="64" y="79"/>
                  </a:lnTo>
                  <a:lnTo>
                    <a:pt x="47" y="87"/>
                  </a:lnTo>
                  <a:lnTo>
                    <a:pt x="26" y="88"/>
                  </a:lnTo>
                  <a:lnTo>
                    <a:pt x="8" y="80"/>
                  </a:lnTo>
                  <a:lnTo>
                    <a:pt x="0" y="66"/>
                  </a:lnTo>
                  <a:lnTo>
                    <a:pt x="12" y="64"/>
                  </a:lnTo>
                  <a:lnTo>
                    <a:pt x="24" y="75"/>
                  </a:lnTo>
                  <a:lnTo>
                    <a:pt x="45" y="76"/>
                  </a:lnTo>
                  <a:lnTo>
                    <a:pt x="56" y="64"/>
                  </a:lnTo>
                  <a:lnTo>
                    <a:pt x="49" y="53"/>
                  </a:lnTo>
                  <a:lnTo>
                    <a:pt x="34"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0" name="Freeform 865">
              <a:extLst>
                <a:ext uri="{FF2B5EF4-FFF2-40B4-BE49-F238E27FC236}">
                  <a16:creationId xmlns:a16="http://schemas.microsoft.com/office/drawing/2014/main" id="{9172A17A-DCF4-4636-88D7-285C5C1550EA}"/>
                </a:ext>
              </a:extLst>
            </p:cNvPr>
            <p:cNvSpPr>
              <a:spLocks/>
            </p:cNvSpPr>
            <p:nvPr/>
          </p:nvSpPr>
          <p:spPr bwMode="auto">
            <a:xfrm>
              <a:off x="8083" y="8911"/>
              <a:ext cx="104" cy="0"/>
            </a:xfrm>
            <a:custGeom>
              <a:avLst/>
              <a:gdLst>
                <a:gd name="T0" fmla="*/ 0 w 104"/>
                <a:gd name="T1" fmla="*/ 104 w 104"/>
                <a:gd name="T2" fmla="*/ 0 60000 65536"/>
                <a:gd name="T3" fmla="*/ 0 60000 65536"/>
              </a:gdLst>
              <a:ahLst/>
              <a:cxnLst>
                <a:cxn ang="T2">
                  <a:pos x="T0" y="0"/>
                </a:cxn>
                <a:cxn ang="T3">
                  <a:pos x="T1" y="0"/>
                </a:cxn>
              </a:cxnLst>
              <a:rect l="0" t="0" r="r" b="b"/>
              <a:pathLst>
                <a:path w="104">
                  <a:moveTo>
                    <a:pt x="0" y="0"/>
                  </a:moveTo>
                  <a:lnTo>
                    <a:pt x="104"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41" name="Freeform 866">
              <a:extLst>
                <a:ext uri="{FF2B5EF4-FFF2-40B4-BE49-F238E27FC236}">
                  <a16:creationId xmlns:a16="http://schemas.microsoft.com/office/drawing/2014/main" id="{2F418E8E-DAA2-43A5-BC8C-F85118DB3F2F}"/>
                </a:ext>
              </a:extLst>
            </p:cNvPr>
            <p:cNvSpPr>
              <a:spLocks/>
            </p:cNvSpPr>
            <p:nvPr/>
          </p:nvSpPr>
          <p:spPr bwMode="auto">
            <a:xfrm>
              <a:off x="8393" y="8285"/>
              <a:ext cx="272" cy="639"/>
            </a:xfrm>
            <a:custGeom>
              <a:avLst/>
              <a:gdLst>
                <a:gd name="T0" fmla="*/ 150 w 272"/>
                <a:gd name="T1" fmla="*/ 8897 h 639"/>
                <a:gd name="T2" fmla="*/ 176 w 272"/>
                <a:gd name="T3" fmla="*/ 8895 h 639"/>
                <a:gd name="T4" fmla="*/ 198 w 272"/>
                <a:gd name="T5" fmla="*/ 8885 h 639"/>
                <a:gd name="T6" fmla="*/ 217 w 272"/>
                <a:gd name="T7" fmla="*/ 8870 h 639"/>
                <a:gd name="T8" fmla="*/ 233 w 272"/>
                <a:gd name="T9" fmla="*/ 8851 h 639"/>
                <a:gd name="T10" fmla="*/ 243 w 272"/>
                <a:gd name="T11" fmla="*/ 8827 h 639"/>
                <a:gd name="T12" fmla="*/ 245 w 272"/>
                <a:gd name="T13" fmla="*/ 8802 h 639"/>
                <a:gd name="T14" fmla="*/ 245 w 272"/>
                <a:gd name="T15" fmla="*/ 8285 h 639"/>
                <a:gd name="T16" fmla="*/ 272 w 272"/>
                <a:gd name="T17" fmla="*/ 8285 h 639"/>
                <a:gd name="T18" fmla="*/ 272 w 272"/>
                <a:gd name="T19" fmla="*/ 8804 h 639"/>
                <a:gd name="T20" fmla="*/ 269 w 272"/>
                <a:gd name="T21" fmla="*/ 8834 h 639"/>
                <a:gd name="T22" fmla="*/ 256 w 272"/>
                <a:gd name="T23" fmla="*/ 8864 h 639"/>
                <a:gd name="T24" fmla="*/ 237 w 272"/>
                <a:gd name="T25" fmla="*/ 8889 h 639"/>
                <a:gd name="T26" fmla="*/ 212 w 272"/>
                <a:gd name="T27" fmla="*/ 8908 h 639"/>
                <a:gd name="T28" fmla="*/ 182 w 272"/>
                <a:gd name="T29" fmla="*/ 8921 h 639"/>
                <a:gd name="T30" fmla="*/ 152 w 272"/>
                <a:gd name="T31" fmla="*/ 8924 h 639"/>
                <a:gd name="T32" fmla="*/ 0 w 272"/>
                <a:gd name="T33" fmla="*/ 8924 h 639"/>
                <a:gd name="T34" fmla="*/ 0 w 272"/>
                <a:gd name="T35" fmla="*/ 8897 h 639"/>
                <a:gd name="T36" fmla="*/ 150 w 272"/>
                <a:gd name="T37" fmla="*/ 8897 h 6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2" h="639">
                  <a:moveTo>
                    <a:pt x="150" y="612"/>
                  </a:moveTo>
                  <a:lnTo>
                    <a:pt x="176" y="610"/>
                  </a:lnTo>
                  <a:lnTo>
                    <a:pt x="198" y="600"/>
                  </a:lnTo>
                  <a:lnTo>
                    <a:pt x="217" y="585"/>
                  </a:lnTo>
                  <a:lnTo>
                    <a:pt x="233" y="566"/>
                  </a:lnTo>
                  <a:lnTo>
                    <a:pt x="243" y="542"/>
                  </a:lnTo>
                  <a:lnTo>
                    <a:pt x="245" y="517"/>
                  </a:lnTo>
                  <a:lnTo>
                    <a:pt x="245" y="0"/>
                  </a:lnTo>
                  <a:lnTo>
                    <a:pt x="272" y="0"/>
                  </a:lnTo>
                  <a:lnTo>
                    <a:pt x="272" y="519"/>
                  </a:lnTo>
                  <a:lnTo>
                    <a:pt x="269" y="549"/>
                  </a:lnTo>
                  <a:lnTo>
                    <a:pt x="256" y="579"/>
                  </a:lnTo>
                  <a:lnTo>
                    <a:pt x="237" y="604"/>
                  </a:lnTo>
                  <a:lnTo>
                    <a:pt x="212" y="623"/>
                  </a:lnTo>
                  <a:lnTo>
                    <a:pt x="182" y="636"/>
                  </a:lnTo>
                  <a:lnTo>
                    <a:pt x="152" y="639"/>
                  </a:lnTo>
                  <a:lnTo>
                    <a:pt x="0" y="639"/>
                  </a:lnTo>
                  <a:lnTo>
                    <a:pt x="0" y="612"/>
                  </a:lnTo>
                  <a:lnTo>
                    <a:pt x="150" y="6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2" name="Freeform 867">
              <a:extLst>
                <a:ext uri="{FF2B5EF4-FFF2-40B4-BE49-F238E27FC236}">
                  <a16:creationId xmlns:a16="http://schemas.microsoft.com/office/drawing/2014/main" id="{18E44563-6830-4B3D-8F23-36B6F669D70D}"/>
                </a:ext>
              </a:extLst>
            </p:cNvPr>
            <p:cNvSpPr>
              <a:spLocks/>
            </p:cNvSpPr>
            <p:nvPr/>
          </p:nvSpPr>
          <p:spPr bwMode="auto">
            <a:xfrm>
              <a:off x="8069" y="8897"/>
              <a:ext cx="15" cy="27"/>
            </a:xfrm>
            <a:custGeom>
              <a:avLst/>
              <a:gdLst>
                <a:gd name="T0" fmla="*/ 15 w 15"/>
                <a:gd name="T1" fmla="*/ 8924 h 27"/>
                <a:gd name="T2" fmla="*/ 0 w 15"/>
                <a:gd name="T3" fmla="*/ 8924 h 27"/>
                <a:gd name="T4" fmla="*/ 1 w 15"/>
                <a:gd name="T5" fmla="*/ 8903 h 27"/>
                <a:gd name="T6" fmla="*/ 0 w 15"/>
                <a:gd name="T7" fmla="*/ 8897 h 27"/>
                <a:gd name="T8" fmla="*/ 15 w 15"/>
                <a:gd name="T9" fmla="*/ 8897 h 27"/>
                <a:gd name="T10" fmla="*/ 15 w 15"/>
                <a:gd name="T11" fmla="*/ 892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7">
                  <a:moveTo>
                    <a:pt x="15" y="27"/>
                  </a:moveTo>
                  <a:lnTo>
                    <a:pt x="0" y="27"/>
                  </a:lnTo>
                  <a:lnTo>
                    <a:pt x="1" y="6"/>
                  </a:lnTo>
                  <a:lnTo>
                    <a:pt x="0" y="0"/>
                  </a:lnTo>
                  <a:lnTo>
                    <a:pt x="15" y="0"/>
                  </a:lnTo>
                  <a:lnTo>
                    <a:pt x="15"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3" name="Freeform 868">
              <a:extLst>
                <a:ext uri="{FF2B5EF4-FFF2-40B4-BE49-F238E27FC236}">
                  <a16:creationId xmlns:a16="http://schemas.microsoft.com/office/drawing/2014/main" id="{F7733400-5978-4DCB-9AFF-75023B9053A4}"/>
                </a:ext>
              </a:extLst>
            </p:cNvPr>
            <p:cNvSpPr>
              <a:spLocks/>
            </p:cNvSpPr>
            <p:nvPr/>
          </p:nvSpPr>
          <p:spPr bwMode="auto">
            <a:xfrm>
              <a:off x="8610" y="8144"/>
              <a:ext cx="84" cy="128"/>
            </a:xfrm>
            <a:custGeom>
              <a:avLst/>
              <a:gdLst>
                <a:gd name="T0" fmla="*/ 84 w 84"/>
                <a:gd name="T1" fmla="*/ 8272 h 128"/>
                <a:gd name="T2" fmla="*/ 0 w 84"/>
                <a:gd name="T3" fmla="*/ 8272 h 128"/>
                <a:gd name="T4" fmla="*/ 42 w 84"/>
                <a:gd name="T5" fmla="*/ 8144 h 128"/>
                <a:gd name="T6" fmla="*/ 84 w 84"/>
                <a:gd name="T7" fmla="*/ 8272 h 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128">
                  <a:moveTo>
                    <a:pt x="84" y="128"/>
                  </a:moveTo>
                  <a:lnTo>
                    <a:pt x="0" y="128"/>
                  </a:lnTo>
                  <a:lnTo>
                    <a:pt x="42" y="0"/>
                  </a:lnTo>
                  <a:lnTo>
                    <a:pt x="84" y="1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4" name="Freeform 869">
              <a:extLst>
                <a:ext uri="{FF2B5EF4-FFF2-40B4-BE49-F238E27FC236}">
                  <a16:creationId xmlns:a16="http://schemas.microsoft.com/office/drawing/2014/main" id="{5666F814-6E7C-4EBC-9CF4-88CE6EA8BF7D}"/>
                </a:ext>
              </a:extLst>
            </p:cNvPr>
            <p:cNvSpPr>
              <a:spLocks/>
            </p:cNvSpPr>
            <p:nvPr/>
          </p:nvSpPr>
          <p:spPr bwMode="auto">
            <a:xfrm>
              <a:off x="8591" y="8100"/>
              <a:ext cx="121" cy="185"/>
            </a:xfrm>
            <a:custGeom>
              <a:avLst/>
              <a:gdLst>
                <a:gd name="T0" fmla="*/ 121 w 121"/>
                <a:gd name="T1" fmla="*/ 8285 h 185"/>
                <a:gd name="T2" fmla="*/ 0 w 121"/>
                <a:gd name="T3" fmla="*/ 8285 h 185"/>
                <a:gd name="T4" fmla="*/ 61 w 121"/>
                <a:gd name="T5" fmla="*/ 8100 h 185"/>
                <a:gd name="T6" fmla="*/ 121 w 121"/>
                <a:gd name="T7" fmla="*/ 8285 h 185"/>
                <a:gd name="T8" fmla="*/ 38 w 121"/>
                <a:gd name="T9" fmla="*/ 8258 h 185"/>
                <a:gd name="T10" fmla="*/ 84 w 121"/>
                <a:gd name="T11" fmla="*/ 8258 h 185"/>
                <a:gd name="T12" fmla="*/ 61 w 121"/>
                <a:gd name="T13" fmla="*/ 8187 h 185"/>
                <a:gd name="T14" fmla="*/ 38 w 121"/>
                <a:gd name="T15" fmla="*/ 8258 h 185"/>
                <a:gd name="T16" fmla="*/ 121 w 121"/>
                <a:gd name="T17" fmla="*/ 8285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85">
                  <a:moveTo>
                    <a:pt x="121" y="185"/>
                  </a:moveTo>
                  <a:lnTo>
                    <a:pt x="0" y="185"/>
                  </a:lnTo>
                  <a:lnTo>
                    <a:pt x="61" y="0"/>
                  </a:lnTo>
                  <a:lnTo>
                    <a:pt x="121" y="185"/>
                  </a:lnTo>
                  <a:lnTo>
                    <a:pt x="38" y="158"/>
                  </a:lnTo>
                  <a:lnTo>
                    <a:pt x="84" y="158"/>
                  </a:lnTo>
                  <a:lnTo>
                    <a:pt x="61" y="87"/>
                  </a:lnTo>
                  <a:lnTo>
                    <a:pt x="38" y="158"/>
                  </a:lnTo>
                  <a:lnTo>
                    <a:pt x="121" y="18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5" name="Freeform 870">
              <a:extLst>
                <a:ext uri="{FF2B5EF4-FFF2-40B4-BE49-F238E27FC236}">
                  <a16:creationId xmlns:a16="http://schemas.microsoft.com/office/drawing/2014/main" id="{CEA9B316-B047-4CD3-A1F7-6476CC3887F1}"/>
                </a:ext>
              </a:extLst>
            </p:cNvPr>
            <p:cNvSpPr>
              <a:spLocks/>
            </p:cNvSpPr>
            <p:nvPr/>
          </p:nvSpPr>
          <p:spPr bwMode="auto">
            <a:xfrm>
              <a:off x="8200" y="8832"/>
              <a:ext cx="90" cy="112"/>
            </a:xfrm>
            <a:custGeom>
              <a:avLst/>
              <a:gdLst>
                <a:gd name="T0" fmla="*/ 90 w 90"/>
                <a:gd name="T1" fmla="*/ 8943 h 112"/>
                <a:gd name="T2" fmla="*/ 72 w 90"/>
                <a:gd name="T3" fmla="*/ 8943 h 112"/>
                <a:gd name="T4" fmla="*/ 13 w 90"/>
                <a:gd name="T5" fmla="*/ 8848 h 112"/>
                <a:gd name="T6" fmla="*/ 13 w 90"/>
                <a:gd name="T7" fmla="*/ 8943 h 112"/>
                <a:gd name="T8" fmla="*/ 0 w 90"/>
                <a:gd name="T9" fmla="*/ 8943 h 112"/>
                <a:gd name="T10" fmla="*/ 0 w 90"/>
                <a:gd name="T11" fmla="*/ 8832 h 112"/>
                <a:gd name="T12" fmla="*/ 17 w 90"/>
                <a:gd name="T13" fmla="*/ 8832 h 112"/>
                <a:gd name="T14" fmla="*/ 77 w 90"/>
                <a:gd name="T15" fmla="*/ 8928 h 112"/>
                <a:gd name="T16" fmla="*/ 76 w 90"/>
                <a:gd name="T17" fmla="*/ 8832 h 112"/>
                <a:gd name="T18" fmla="*/ 90 w 90"/>
                <a:gd name="T19" fmla="*/ 8832 h 112"/>
                <a:gd name="T20" fmla="*/ 90 w 90"/>
                <a:gd name="T21" fmla="*/ 894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0" y="111"/>
                  </a:moveTo>
                  <a:lnTo>
                    <a:pt x="72" y="111"/>
                  </a:lnTo>
                  <a:lnTo>
                    <a:pt x="13" y="16"/>
                  </a:lnTo>
                  <a:lnTo>
                    <a:pt x="13" y="111"/>
                  </a:lnTo>
                  <a:lnTo>
                    <a:pt x="0" y="111"/>
                  </a:lnTo>
                  <a:lnTo>
                    <a:pt x="0" y="0"/>
                  </a:lnTo>
                  <a:lnTo>
                    <a:pt x="17" y="0"/>
                  </a:lnTo>
                  <a:lnTo>
                    <a:pt x="77" y="96"/>
                  </a:lnTo>
                  <a:lnTo>
                    <a:pt x="76" y="0"/>
                  </a:lnTo>
                  <a:lnTo>
                    <a:pt x="90" y="0"/>
                  </a:lnTo>
                  <a:lnTo>
                    <a:pt x="90"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6" name="Freeform 871">
              <a:extLst>
                <a:ext uri="{FF2B5EF4-FFF2-40B4-BE49-F238E27FC236}">
                  <a16:creationId xmlns:a16="http://schemas.microsoft.com/office/drawing/2014/main" id="{7B93903D-3E01-4B48-B4C5-CF972B6DF00E}"/>
                </a:ext>
              </a:extLst>
            </p:cNvPr>
            <p:cNvSpPr>
              <a:spLocks/>
            </p:cNvSpPr>
            <p:nvPr/>
          </p:nvSpPr>
          <p:spPr bwMode="auto">
            <a:xfrm>
              <a:off x="8310" y="8856"/>
              <a:ext cx="61" cy="89"/>
            </a:xfrm>
            <a:custGeom>
              <a:avLst/>
              <a:gdLst>
                <a:gd name="T0" fmla="*/ 57 w 61"/>
                <a:gd name="T1" fmla="*/ 8877 h 89"/>
                <a:gd name="T2" fmla="*/ 40 w 61"/>
                <a:gd name="T3" fmla="*/ 8867 h 89"/>
                <a:gd name="T4" fmla="*/ 38 w 61"/>
                <a:gd name="T5" fmla="*/ 8867 h 89"/>
                <a:gd name="T6" fmla="*/ 20 w 61"/>
                <a:gd name="T7" fmla="*/ 8876 h 89"/>
                <a:gd name="T8" fmla="*/ 15 w 61"/>
                <a:gd name="T9" fmla="*/ 8899 h 89"/>
                <a:gd name="T10" fmla="*/ 15 w 61"/>
                <a:gd name="T11" fmla="*/ 8901 h 89"/>
                <a:gd name="T12" fmla="*/ 19 w 61"/>
                <a:gd name="T13" fmla="*/ 8924 h 89"/>
                <a:gd name="T14" fmla="*/ 36 w 61"/>
                <a:gd name="T15" fmla="*/ 8934 h 89"/>
                <a:gd name="T16" fmla="*/ 38 w 61"/>
                <a:gd name="T17" fmla="*/ 8945 h 89"/>
                <a:gd name="T18" fmla="*/ 16 w 61"/>
                <a:gd name="T19" fmla="*/ 8939 h 89"/>
                <a:gd name="T20" fmla="*/ 3 w 61"/>
                <a:gd name="T21" fmla="*/ 8923 h 89"/>
                <a:gd name="T22" fmla="*/ 0 w 61"/>
                <a:gd name="T23" fmla="*/ 8901 h 89"/>
                <a:gd name="T24" fmla="*/ 4 w 61"/>
                <a:gd name="T25" fmla="*/ 8875 h 89"/>
                <a:gd name="T26" fmla="*/ 17 w 61"/>
                <a:gd name="T27" fmla="*/ 8861 h 89"/>
                <a:gd name="T28" fmla="*/ 38 w 61"/>
                <a:gd name="T29" fmla="*/ 8856 h 89"/>
                <a:gd name="T30" fmla="*/ 60 w 61"/>
                <a:gd name="T31" fmla="*/ 8861 h 89"/>
                <a:gd name="T32" fmla="*/ 57 w 61"/>
                <a:gd name="T33" fmla="*/ 887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1"/>
                  </a:moveTo>
                  <a:lnTo>
                    <a:pt x="40" y="11"/>
                  </a:lnTo>
                  <a:lnTo>
                    <a:pt x="38" y="11"/>
                  </a:lnTo>
                  <a:lnTo>
                    <a:pt x="20" y="20"/>
                  </a:lnTo>
                  <a:lnTo>
                    <a:pt x="15" y="43"/>
                  </a:lnTo>
                  <a:lnTo>
                    <a:pt x="15" y="45"/>
                  </a:lnTo>
                  <a:lnTo>
                    <a:pt x="19" y="68"/>
                  </a:lnTo>
                  <a:lnTo>
                    <a:pt x="36" y="78"/>
                  </a:lnTo>
                  <a:lnTo>
                    <a:pt x="38" y="89"/>
                  </a:lnTo>
                  <a:lnTo>
                    <a:pt x="16" y="83"/>
                  </a:lnTo>
                  <a:lnTo>
                    <a:pt x="3" y="67"/>
                  </a:lnTo>
                  <a:lnTo>
                    <a:pt x="0" y="45"/>
                  </a:lnTo>
                  <a:lnTo>
                    <a:pt x="4" y="19"/>
                  </a:lnTo>
                  <a:lnTo>
                    <a:pt x="17" y="5"/>
                  </a:lnTo>
                  <a:lnTo>
                    <a:pt x="38" y="0"/>
                  </a:lnTo>
                  <a:lnTo>
                    <a:pt x="60" y="5"/>
                  </a:lnTo>
                  <a:lnTo>
                    <a:pt x="57"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7" name="Freeform 872">
              <a:extLst>
                <a:ext uri="{FF2B5EF4-FFF2-40B4-BE49-F238E27FC236}">
                  <a16:creationId xmlns:a16="http://schemas.microsoft.com/office/drawing/2014/main" id="{0FE725C8-9908-4BAA-A4BF-6DA5D29F8660}"/>
                </a:ext>
              </a:extLst>
            </p:cNvPr>
            <p:cNvSpPr>
              <a:spLocks/>
            </p:cNvSpPr>
            <p:nvPr/>
          </p:nvSpPr>
          <p:spPr bwMode="auto">
            <a:xfrm>
              <a:off x="8346" y="8861"/>
              <a:ext cx="40" cy="84"/>
            </a:xfrm>
            <a:custGeom>
              <a:avLst/>
              <a:gdLst>
                <a:gd name="T0" fmla="*/ 0 w 40"/>
                <a:gd name="T1" fmla="*/ 8934 h 84"/>
                <a:gd name="T2" fmla="*/ 2 w 40"/>
                <a:gd name="T3" fmla="*/ 8934 h 84"/>
                <a:gd name="T4" fmla="*/ 20 w 40"/>
                <a:gd name="T5" fmla="*/ 8926 h 84"/>
                <a:gd name="T6" fmla="*/ 25 w 40"/>
                <a:gd name="T7" fmla="*/ 8903 h 84"/>
                <a:gd name="T8" fmla="*/ 25 w 40"/>
                <a:gd name="T9" fmla="*/ 8901 h 84"/>
                <a:gd name="T10" fmla="*/ 21 w 40"/>
                <a:gd name="T11" fmla="*/ 8877 h 84"/>
                <a:gd name="T12" fmla="*/ 24 w 40"/>
                <a:gd name="T13" fmla="*/ 8861 h 84"/>
                <a:gd name="T14" fmla="*/ 37 w 40"/>
                <a:gd name="T15" fmla="*/ 8877 h 84"/>
                <a:gd name="T16" fmla="*/ 40 w 40"/>
                <a:gd name="T17" fmla="*/ 8901 h 84"/>
                <a:gd name="T18" fmla="*/ 36 w 40"/>
                <a:gd name="T19" fmla="*/ 8925 h 84"/>
                <a:gd name="T20" fmla="*/ 23 w 40"/>
                <a:gd name="T21" fmla="*/ 8940 h 84"/>
                <a:gd name="T22" fmla="*/ 2 w 40"/>
                <a:gd name="T23" fmla="*/ 8945 h 84"/>
                <a:gd name="T24" fmla="*/ 0 w 40"/>
                <a:gd name="T25" fmla="*/ 893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2" y="73"/>
                  </a:lnTo>
                  <a:lnTo>
                    <a:pt x="20" y="65"/>
                  </a:lnTo>
                  <a:lnTo>
                    <a:pt x="25" y="42"/>
                  </a:lnTo>
                  <a:lnTo>
                    <a:pt x="25" y="40"/>
                  </a:lnTo>
                  <a:lnTo>
                    <a:pt x="21" y="16"/>
                  </a:lnTo>
                  <a:lnTo>
                    <a:pt x="24" y="0"/>
                  </a:lnTo>
                  <a:lnTo>
                    <a:pt x="37" y="16"/>
                  </a:lnTo>
                  <a:lnTo>
                    <a:pt x="40" y="40"/>
                  </a:lnTo>
                  <a:lnTo>
                    <a:pt x="36" y="64"/>
                  </a:lnTo>
                  <a:lnTo>
                    <a:pt x="23" y="79"/>
                  </a:lnTo>
                  <a:lnTo>
                    <a:pt x="2"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8" name="Freeform 873">
              <a:extLst>
                <a:ext uri="{FF2B5EF4-FFF2-40B4-BE49-F238E27FC236}">
                  <a16:creationId xmlns:a16="http://schemas.microsoft.com/office/drawing/2014/main" id="{37FF0CF2-E580-4B81-A56B-615E263CD168}"/>
                </a:ext>
              </a:extLst>
            </p:cNvPr>
            <p:cNvSpPr>
              <a:spLocks/>
            </p:cNvSpPr>
            <p:nvPr/>
          </p:nvSpPr>
          <p:spPr bwMode="auto">
            <a:xfrm>
              <a:off x="3780" y="10440"/>
              <a:ext cx="3240" cy="720"/>
            </a:xfrm>
            <a:custGeom>
              <a:avLst/>
              <a:gdLst>
                <a:gd name="T0" fmla="*/ 0 w 3240"/>
                <a:gd name="T1" fmla="*/ 10512 h 720"/>
                <a:gd name="T2" fmla="*/ 29 w 3240"/>
                <a:gd name="T3" fmla="*/ 10455 h 720"/>
                <a:gd name="T4" fmla="*/ 3168 w 3240"/>
                <a:gd name="T5" fmla="*/ 10440 h 720"/>
                <a:gd name="T6" fmla="*/ 3190 w 3240"/>
                <a:gd name="T7" fmla="*/ 10444 h 720"/>
                <a:gd name="T8" fmla="*/ 3236 w 3240"/>
                <a:gd name="T9" fmla="*/ 10488 h 720"/>
                <a:gd name="T10" fmla="*/ 3240 w 3240"/>
                <a:gd name="T11" fmla="*/ 11088 h 720"/>
                <a:gd name="T12" fmla="*/ 3236 w 3240"/>
                <a:gd name="T13" fmla="*/ 11110 h 720"/>
                <a:gd name="T14" fmla="*/ 3192 w 3240"/>
                <a:gd name="T15" fmla="*/ 11156 h 720"/>
                <a:gd name="T16" fmla="*/ 72 w 3240"/>
                <a:gd name="T17" fmla="*/ 11160 h 720"/>
                <a:gd name="T18" fmla="*/ 50 w 3240"/>
                <a:gd name="T19" fmla="*/ 11156 h 720"/>
                <a:gd name="T20" fmla="*/ 4 w 3240"/>
                <a:gd name="T21" fmla="*/ 11112 h 720"/>
                <a:gd name="T22" fmla="*/ 0 w 3240"/>
                <a:gd name="T23" fmla="*/ 10512 h 7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40" h="720">
                  <a:moveTo>
                    <a:pt x="0" y="72"/>
                  </a:moveTo>
                  <a:lnTo>
                    <a:pt x="29" y="15"/>
                  </a:lnTo>
                  <a:lnTo>
                    <a:pt x="3168" y="0"/>
                  </a:lnTo>
                  <a:lnTo>
                    <a:pt x="3190" y="4"/>
                  </a:lnTo>
                  <a:lnTo>
                    <a:pt x="3236" y="48"/>
                  </a:lnTo>
                  <a:lnTo>
                    <a:pt x="3240" y="648"/>
                  </a:lnTo>
                  <a:lnTo>
                    <a:pt x="3236" y="670"/>
                  </a:lnTo>
                  <a:lnTo>
                    <a:pt x="3192" y="716"/>
                  </a:lnTo>
                  <a:lnTo>
                    <a:pt x="72" y="720"/>
                  </a:lnTo>
                  <a:lnTo>
                    <a:pt x="50" y="716"/>
                  </a:lnTo>
                  <a:lnTo>
                    <a:pt x="4" y="672"/>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49" name="Freeform 874">
              <a:extLst>
                <a:ext uri="{FF2B5EF4-FFF2-40B4-BE49-F238E27FC236}">
                  <a16:creationId xmlns:a16="http://schemas.microsoft.com/office/drawing/2014/main" id="{AFC3FDBB-2918-4665-B47B-DDB150815B82}"/>
                </a:ext>
              </a:extLst>
            </p:cNvPr>
            <p:cNvSpPr>
              <a:spLocks/>
            </p:cNvSpPr>
            <p:nvPr/>
          </p:nvSpPr>
          <p:spPr bwMode="auto">
            <a:xfrm>
              <a:off x="3780" y="10440"/>
              <a:ext cx="3240" cy="720"/>
            </a:xfrm>
            <a:custGeom>
              <a:avLst/>
              <a:gdLst>
                <a:gd name="T0" fmla="*/ 0 w 3240"/>
                <a:gd name="T1" fmla="*/ 10512 h 720"/>
                <a:gd name="T2" fmla="*/ 29 w 3240"/>
                <a:gd name="T3" fmla="*/ 10455 h 720"/>
                <a:gd name="T4" fmla="*/ 72 w 3240"/>
                <a:gd name="T5" fmla="*/ 10440 h 720"/>
                <a:gd name="T6" fmla="*/ 3168 w 3240"/>
                <a:gd name="T7" fmla="*/ 10440 h 720"/>
                <a:gd name="T8" fmla="*/ 3225 w 3240"/>
                <a:gd name="T9" fmla="*/ 10469 h 720"/>
                <a:gd name="T10" fmla="*/ 3240 w 3240"/>
                <a:gd name="T11" fmla="*/ 10512 h 720"/>
                <a:gd name="T12" fmla="*/ 3240 w 3240"/>
                <a:gd name="T13" fmla="*/ 11088 h 720"/>
                <a:gd name="T14" fmla="*/ 3211 w 3240"/>
                <a:gd name="T15" fmla="*/ 11145 h 720"/>
                <a:gd name="T16" fmla="*/ 3168 w 3240"/>
                <a:gd name="T17" fmla="*/ 11160 h 720"/>
                <a:gd name="T18" fmla="*/ 72 w 3240"/>
                <a:gd name="T19" fmla="*/ 11160 h 720"/>
                <a:gd name="T20" fmla="*/ 15 w 3240"/>
                <a:gd name="T21" fmla="*/ 11131 h 720"/>
                <a:gd name="T22" fmla="*/ 0 w 3240"/>
                <a:gd name="T23" fmla="*/ 11088 h 720"/>
                <a:gd name="T24" fmla="*/ 0 w 3240"/>
                <a:gd name="T25" fmla="*/ 10512 h 7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40" h="720">
                  <a:moveTo>
                    <a:pt x="0" y="72"/>
                  </a:moveTo>
                  <a:lnTo>
                    <a:pt x="29" y="15"/>
                  </a:lnTo>
                  <a:lnTo>
                    <a:pt x="72" y="0"/>
                  </a:lnTo>
                  <a:lnTo>
                    <a:pt x="3168" y="0"/>
                  </a:lnTo>
                  <a:lnTo>
                    <a:pt x="3225" y="29"/>
                  </a:lnTo>
                  <a:lnTo>
                    <a:pt x="3240" y="72"/>
                  </a:lnTo>
                  <a:lnTo>
                    <a:pt x="3240" y="648"/>
                  </a:lnTo>
                  <a:lnTo>
                    <a:pt x="3211" y="705"/>
                  </a:lnTo>
                  <a:lnTo>
                    <a:pt x="3168" y="720"/>
                  </a:lnTo>
                  <a:lnTo>
                    <a:pt x="72" y="720"/>
                  </a:lnTo>
                  <a:lnTo>
                    <a:pt x="15" y="691"/>
                  </a:lnTo>
                  <a:lnTo>
                    <a:pt x="0" y="648"/>
                  </a:lnTo>
                  <a:lnTo>
                    <a:pt x="0" y="72"/>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50" name="Freeform 875">
              <a:extLst>
                <a:ext uri="{FF2B5EF4-FFF2-40B4-BE49-F238E27FC236}">
                  <a16:creationId xmlns:a16="http://schemas.microsoft.com/office/drawing/2014/main" id="{6449564E-C132-4820-BD6E-9EBE2613DC97}"/>
                </a:ext>
              </a:extLst>
            </p:cNvPr>
            <p:cNvSpPr>
              <a:spLocks/>
            </p:cNvSpPr>
            <p:nvPr/>
          </p:nvSpPr>
          <p:spPr bwMode="auto">
            <a:xfrm>
              <a:off x="5079" y="10722"/>
              <a:ext cx="111" cy="115"/>
            </a:xfrm>
            <a:custGeom>
              <a:avLst/>
              <a:gdLst>
                <a:gd name="T0" fmla="*/ 4 w 111"/>
                <a:gd name="T1" fmla="*/ 10755 h 115"/>
                <a:gd name="T2" fmla="*/ 14 w 111"/>
                <a:gd name="T3" fmla="*/ 10737 h 115"/>
                <a:gd name="T4" fmla="*/ 32 w 111"/>
                <a:gd name="T5" fmla="*/ 10726 h 115"/>
                <a:gd name="T6" fmla="*/ 56 w 111"/>
                <a:gd name="T7" fmla="*/ 10722 h 115"/>
                <a:gd name="T8" fmla="*/ 80 w 111"/>
                <a:gd name="T9" fmla="*/ 10726 h 115"/>
                <a:gd name="T10" fmla="*/ 97 w 111"/>
                <a:gd name="T11" fmla="*/ 10737 h 115"/>
                <a:gd name="T12" fmla="*/ 108 w 111"/>
                <a:gd name="T13" fmla="*/ 10755 h 115"/>
                <a:gd name="T14" fmla="*/ 111 w 111"/>
                <a:gd name="T15" fmla="*/ 10779 h 115"/>
                <a:gd name="T16" fmla="*/ 107 w 111"/>
                <a:gd name="T17" fmla="*/ 10803 h 115"/>
                <a:gd name="T18" fmla="*/ 97 w 111"/>
                <a:gd name="T19" fmla="*/ 10821 h 115"/>
                <a:gd name="T20" fmla="*/ 79 w 111"/>
                <a:gd name="T21" fmla="*/ 10833 h 115"/>
                <a:gd name="T22" fmla="*/ 56 w 111"/>
                <a:gd name="T23" fmla="*/ 10837 h 115"/>
                <a:gd name="T24" fmla="*/ 78 w 111"/>
                <a:gd name="T25" fmla="*/ 10819 h 115"/>
                <a:gd name="T26" fmla="*/ 91 w 111"/>
                <a:gd name="T27" fmla="*/ 10803 h 115"/>
                <a:gd name="T28" fmla="*/ 96 w 111"/>
                <a:gd name="T29" fmla="*/ 10780 h 115"/>
                <a:gd name="T30" fmla="*/ 96 w 111"/>
                <a:gd name="T31" fmla="*/ 10779 h 115"/>
                <a:gd name="T32" fmla="*/ 91 w 111"/>
                <a:gd name="T33" fmla="*/ 10755 h 115"/>
                <a:gd name="T34" fmla="*/ 78 w 111"/>
                <a:gd name="T35" fmla="*/ 10740 h 115"/>
                <a:gd name="T36" fmla="*/ 56 w 111"/>
                <a:gd name="T37" fmla="*/ 10734 h 115"/>
                <a:gd name="T38" fmla="*/ 33 w 111"/>
                <a:gd name="T39" fmla="*/ 10740 h 115"/>
                <a:gd name="T40" fmla="*/ 20 w 111"/>
                <a:gd name="T41" fmla="*/ 10755 h 115"/>
                <a:gd name="T42" fmla="*/ 15 w 111"/>
                <a:gd name="T43" fmla="*/ 10779 h 115"/>
                <a:gd name="T44" fmla="*/ 20 w 111"/>
                <a:gd name="T45" fmla="*/ 10802 h 115"/>
                <a:gd name="T46" fmla="*/ 33 w 111"/>
                <a:gd name="T47" fmla="*/ 10818 h 115"/>
                <a:gd name="T48" fmla="*/ 32 w 111"/>
                <a:gd name="T49" fmla="*/ 10833 h 115"/>
                <a:gd name="T50" fmla="*/ 14 w 111"/>
                <a:gd name="T51" fmla="*/ 10821 h 115"/>
                <a:gd name="T52" fmla="*/ 4 w 111"/>
                <a:gd name="T53" fmla="*/ 10803 h 115"/>
                <a:gd name="T54" fmla="*/ 0 w 111"/>
                <a:gd name="T55" fmla="*/ 10779 h 115"/>
                <a:gd name="T56" fmla="*/ 0 w 111"/>
                <a:gd name="T57" fmla="*/ 10779 h 115"/>
                <a:gd name="T58" fmla="*/ 4 w 111"/>
                <a:gd name="T59" fmla="*/ 10755 h 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1" h="115">
                  <a:moveTo>
                    <a:pt x="4" y="33"/>
                  </a:moveTo>
                  <a:lnTo>
                    <a:pt x="14" y="15"/>
                  </a:lnTo>
                  <a:lnTo>
                    <a:pt x="32" y="4"/>
                  </a:lnTo>
                  <a:lnTo>
                    <a:pt x="56" y="0"/>
                  </a:lnTo>
                  <a:lnTo>
                    <a:pt x="80" y="4"/>
                  </a:lnTo>
                  <a:lnTo>
                    <a:pt x="97" y="15"/>
                  </a:lnTo>
                  <a:lnTo>
                    <a:pt x="108" y="33"/>
                  </a:lnTo>
                  <a:lnTo>
                    <a:pt x="111" y="57"/>
                  </a:lnTo>
                  <a:lnTo>
                    <a:pt x="107" y="81"/>
                  </a:lnTo>
                  <a:lnTo>
                    <a:pt x="97" y="99"/>
                  </a:lnTo>
                  <a:lnTo>
                    <a:pt x="79" y="111"/>
                  </a:lnTo>
                  <a:lnTo>
                    <a:pt x="56" y="115"/>
                  </a:lnTo>
                  <a:lnTo>
                    <a:pt x="78" y="97"/>
                  </a:lnTo>
                  <a:lnTo>
                    <a:pt x="91" y="81"/>
                  </a:lnTo>
                  <a:lnTo>
                    <a:pt x="96" y="58"/>
                  </a:lnTo>
                  <a:lnTo>
                    <a:pt x="96" y="57"/>
                  </a:lnTo>
                  <a:lnTo>
                    <a:pt x="91" y="33"/>
                  </a:lnTo>
                  <a:lnTo>
                    <a:pt x="78" y="18"/>
                  </a:lnTo>
                  <a:lnTo>
                    <a:pt x="56" y="12"/>
                  </a:lnTo>
                  <a:lnTo>
                    <a:pt x="33" y="18"/>
                  </a:lnTo>
                  <a:lnTo>
                    <a:pt x="20" y="33"/>
                  </a:lnTo>
                  <a:lnTo>
                    <a:pt x="15" y="57"/>
                  </a:lnTo>
                  <a:lnTo>
                    <a:pt x="20" y="80"/>
                  </a:lnTo>
                  <a:lnTo>
                    <a:pt x="33" y="96"/>
                  </a:lnTo>
                  <a:lnTo>
                    <a:pt x="32" y="111"/>
                  </a:lnTo>
                  <a:lnTo>
                    <a:pt x="14" y="99"/>
                  </a:lnTo>
                  <a:lnTo>
                    <a:pt x="4" y="81"/>
                  </a:lnTo>
                  <a:lnTo>
                    <a:pt x="0" y="57"/>
                  </a:lnTo>
                  <a:lnTo>
                    <a:pt x="4" y="3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1" name="Freeform 876">
              <a:extLst>
                <a:ext uri="{FF2B5EF4-FFF2-40B4-BE49-F238E27FC236}">
                  <a16:creationId xmlns:a16="http://schemas.microsoft.com/office/drawing/2014/main" id="{FA7A1D65-2BB7-4124-8305-337AC80E16CF}"/>
                </a:ext>
              </a:extLst>
            </p:cNvPr>
            <p:cNvSpPr>
              <a:spLocks/>
            </p:cNvSpPr>
            <p:nvPr/>
          </p:nvSpPr>
          <p:spPr bwMode="auto">
            <a:xfrm>
              <a:off x="5111" y="10818"/>
              <a:ext cx="47" cy="19"/>
            </a:xfrm>
            <a:custGeom>
              <a:avLst/>
              <a:gdLst>
                <a:gd name="T0" fmla="*/ 24 w 47"/>
                <a:gd name="T1" fmla="*/ 10837 h 19"/>
                <a:gd name="T2" fmla="*/ 0 w 47"/>
                <a:gd name="T3" fmla="*/ 10833 h 19"/>
                <a:gd name="T4" fmla="*/ 1 w 47"/>
                <a:gd name="T5" fmla="*/ 10818 h 19"/>
                <a:gd name="T6" fmla="*/ 23 w 47"/>
                <a:gd name="T7" fmla="*/ 10824 h 19"/>
                <a:gd name="T8" fmla="*/ 24 w 47"/>
                <a:gd name="T9" fmla="*/ 10824 h 19"/>
                <a:gd name="T10" fmla="*/ 46 w 47"/>
                <a:gd name="T11" fmla="*/ 10819 h 19"/>
                <a:gd name="T12" fmla="*/ 24 w 47"/>
                <a:gd name="T13" fmla="*/ 10837 h 19"/>
                <a:gd name="T14" fmla="*/ 24 w 47"/>
                <a:gd name="T15" fmla="*/ 108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 h="19">
                  <a:moveTo>
                    <a:pt x="24" y="19"/>
                  </a:moveTo>
                  <a:lnTo>
                    <a:pt x="0" y="15"/>
                  </a:lnTo>
                  <a:lnTo>
                    <a:pt x="1" y="0"/>
                  </a:lnTo>
                  <a:lnTo>
                    <a:pt x="23" y="6"/>
                  </a:lnTo>
                  <a:lnTo>
                    <a:pt x="24" y="6"/>
                  </a:lnTo>
                  <a:lnTo>
                    <a:pt x="46" y="1"/>
                  </a:lnTo>
                  <a:lnTo>
                    <a:pt x="24"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2" name="Freeform 877">
              <a:extLst>
                <a:ext uri="{FF2B5EF4-FFF2-40B4-BE49-F238E27FC236}">
                  <a16:creationId xmlns:a16="http://schemas.microsoft.com/office/drawing/2014/main" id="{084D9362-5475-46DC-B014-06B6931665BB}"/>
                </a:ext>
              </a:extLst>
            </p:cNvPr>
            <p:cNvSpPr>
              <a:spLocks/>
            </p:cNvSpPr>
            <p:nvPr/>
          </p:nvSpPr>
          <p:spPr bwMode="auto">
            <a:xfrm>
              <a:off x="5207" y="10750"/>
              <a:ext cx="69" cy="87"/>
            </a:xfrm>
            <a:custGeom>
              <a:avLst/>
              <a:gdLst>
                <a:gd name="T0" fmla="*/ 56 w 69"/>
                <a:gd name="T1" fmla="*/ 10782 h 87"/>
                <a:gd name="T2" fmla="*/ 55 w 69"/>
                <a:gd name="T3" fmla="*/ 10760 h 87"/>
                <a:gd name="T4" fmla="*/ 55 w 69"/>
                <a:gd name="T5" fmla="*/ 10750 h 87"/>
                <a:gd name="T6" fmla="*/ 69 w 69"/>
                <a:gd name="T7" fmla="*/ 10750 h 87"/>
                <a:gd name="T8" fmla="*/ 70 w 69"/>
                <a:gd name="T9" fmla="*/ 10835 h 87"/>
                <a:gd name="T10" fmla="*/ 56 w 69"/>
                <a:gd name="T11" fmla="*/ 10835 h 87"/>
                <a:gd name="T12" fmla="*/ 56 w 69"/>
                <a:gd name="T13" fmla="*/ 10831 h 87"/>
                <a:gd name="T14" fmla="*/ 57 w 69"/>
                <a:gd name="T15" fmla="*/ 10824 h 87"/>
                <a:gd name="T16" fmla="*/ 55 w 69"/>
                <a:gd name="T17" fmla="*/ 10820 h 87"/>
                <a:gd name="T18" fmla="*/ 50 w 69"/>
                <a:gd name="T19" fmla="*/ 10830 h 87"/>
                <a:gd name="T20" fmla="*/ 43 w 69"/>
                <a:gd name="T21" fmla="*/ 10836 h 87"/>
                <a:gd name="T22" fmla="*/ 28 w 69"/>
                <a:gd name="T23" fmla="*/ 10837 h 87"/>
                <a:gd name="T24" fmla="*/ 11 w 69"/>
                <a:gd name="T25" fmla="*/ 10833 h 87"/>
                <a:gd name="T26" fmla="*/ 3 w 69"/>
                <a:gd name="T27" fmla="*/ 10820 h 87"/>
                <a:gd name="T28" fmla="*/ 0 w 69"/>
                <a:gd name="T29" fmla="*/ 10801 h 87"/>
                <a:gd name="T30" fmla="*/ 1 w 69"/>
                <a:gd name="T31" fmla="*/ 10780 h 87"/>
                <a:gd name="T32" fmla="*/ 1 w 69"/>
                <a:gd name="T33" fmla="*/ 10758 h 87"/>
                <a:gd name="T34" fmla="*/ 1 w 69"/>
                <a:gd name="T35" fmla="*/ 10750 h 87"/>
                <a:gd name="T36" fmla="*/ 15 w 69"/>
                <a:gd name="T37" fmla="*/ 10750 h 87"/>
                <a:gd name="T38" fmla="*/ 15 w 69"/>
                <a:gd name="T39" fmla="*/ 10818 h 87"/>
                <a:gd name="T40" fmla="*/ 18 w 69"/>
                <a:gd name="T41" fmla="*/ 10826 h 87"/>
                <a:gd name="T42" fmla="*/ 33 w 69"/>
                <a:gd name="T43" fmla="*/ 10826 h 87"/>
                <a:gd name="T44" fmla="*/ 49 w 69"/>
                <a:gd name="T45" fmla="*/ 10819 h 87"/>
                <a:gd name="T46" fmla="*/ 55 w 69"/>
                <a:gd name="T47" fmla="*/ 10803 h 87"/>
                <a:gd name="T48" fmla="*/ 56 w 69"/>
                <a:gd name="T49" fmla="*/ 10782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56" y="32"/>
                  </a:moveTo>
                  <a:lnTo>
                    <a:pt x="55" y="10"/>
                  </a:lnTo>
                  <a:lnTo>
                    <a:pt x="55" y="0"/>
                  </a:lnTo>
                  <a:lnTo>
                    <a:pt x="69" y="0"/>
                  </a:lnTo>
                  <a:lnTo>
                    <a:pt x="70" y="85"/>
                  </a:lnTo>
                  <a:lnTo>
                    <a:pt x="56" y="85"/>
                  </a:lnTo>
                  <a:lnTo>
                    <a:pt x="56" y="81"/>
                  </a:lnTo>
                  <a:lnTo>
                    <a:pt x="57" y="74"/>
                  </a:lnTo>
                  <a:lnTo>
                    <a:pt x="55" y="70"/>
                  </a:lnTo>
                  <a:lnTo>
                    <a:pt x="50" y="80"/>
                  </a:lnTo>
                  <a:lnTo>
                    <a:pt x="43" y="86"/>
                  </a:lnTo>
                  <a:lnTo>
                    <a:pt x="28" y="87"/>
                  </a:lnTo>
                  <a:lnTo>
                    <a:pt x="11" y="83"/>
                  </a:lnTo>
                  <a:lnTo>
                    <a:pt x="3" y="70"/>
                  </a:lnTo>
                  <a:lnTo>
                    <a:pt x="0" y="51"/>
                  </a:lnTo>
                  <a:lnTo>
                    <a:pt x="1" y="30"/>
                  </a:lnTo>
                  <a:lnTo>
                    <a:pt x="1" y="8"/>
                  </a:lnTo>
                  <a:lnTo>
                    <a:pt x="1" y="0"/>
                  </a:lnTo>
                  <a:lnTo>
                    <a:pt x="15" y="0"/>
                  </a:lnTo>
                  <a:lnTo>
                    <a:pt x="15" y="68"/>
                  </a:lnTo>
                  <a:lnTo>
                    <a:pt x="18" y="76"/>
                  </a:lnTo>
                  <a:lnTo>
                    <a:pt x="33" y="76"/>
                  </a:lnTo>
                  <a:lnTo>
                    <a:pt x="49" y="69"/>
                  </a:lnTo>
                  <a:lnTo>
                    <a:pt x="55" y="53"/>
                  </a:lnTo>
                  <a:lnTo>
                    <a:pt x="56" y="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3" name="Freeform 878">
              <a:extLst>
                <a:ext uri="{FF2B5EF4-FFF2-40B4-BE49-F238E27FC236}">
                  <a16:creationId xmlns:a16="http://schemas.microsoft.com/office/drawing/2014/main" id="{0D976CD0-5000-47B1-AC4A-991D5898B39F}"/>
                </a:ext>
              </a:extLst>
            </p:cNvPr>
            <p:cNvSpPr>
              <a:spLocks/>
            </p:cNvSpPr>
            <p:nvPr/>
          </p:nvSpPr>
          <p:spPr bwMode="auto">
            <a:xfrm>
              <a:off x="5290" y="10730"/>
              <a:ext cx="41" cy="105"/>
            </a:xfrm>
            <a:custGeom>
              <a:avLst/>
              <a:gdLst>
                <a:gd name="T0" fmla="*/ 11 w 41"/>
                <a:gd name="T1" fmla="*/ 10750 h 105"/>
                <a:gd name="T2" fmla="*/ 15 w 41"/>
                <a:gd name="T3" fmla="*/ 10730 h 105"/>
                <a:gd name="T4" fmla="*/ 24 w 41"/>
                <a:gd name="T5" fmla="*/ 10730 h 105"/>
                <a:gd name="T6" fmla="*/ 24 w 41"/>
                <a:gd name="T7" fmla="*/ 10750 h 105"/>
                <a:gd name="T8" fmla="*/ 40 w 41"/>
                <a:gd name="T9" fmla="*/ 10750 h 105"/>
                <a:gd name="T10" fmla="*/ 40 w 41"/>
                <a:gd name="T11" fmla="*/ 10760 h 105"/>
                <a:gd name="T12" fmla="*/ 24 w 41"/>
                <a:gd name="T13" fmla="*/ 10760 h 105"/>
                <a:gd name="T14" fmla="*/ 24 w 41"/>
                <a:gd name="T15" fmla="*/ 10814 h 105"/>
                <a:gd name="T16" fmla="*/ 23 w 41"/>
                <a:gd name="T17" fmla="*/ 10825 h 105"/>
                <a:gd name="T18" fmla="*/ 32 w 41"/>
                <a:gd name="T19" fmla="*/ 10827 h 105"/>
                <a:gd name="T20" fmla="*/ 41 w 41"/>
                <a:gd name="T21" fmla="*/ 10824 h 105"/>
                <a:gd name="T22" fmla="*/ 41 w 41"/>
                <a:gd name="T23" fmla="*/ 10835 h 105"/>
                <a:gd name="T24" fmla="*/ 20 w 41"/>
                <a:gd name="T25" fmla="*/ 10835 h 105"/>
                <a:gd name="T26" fmla="*/ 10 w 41"/>
                <a:gd name="T27" fmla="*/ 10819 h 105"/>
                <a:gd name="T28" fmla="*/ 10 w 41"/>
                <a:gd name="T29" fmla="*/ 10817 h 105"/>
                <a:gd name="T30" fmla="*/ 10 w 41"/>
                <a:gd name="T31" fmla="*/ 10760 h 105"/>
                <a:gd name="T32" fmla="*/ 0 w 41"/>
                <a:gd name="T33" fmla="*/ 10760 h 105"/>
                <a:gd name="T34" fmla="*/ 0 w 41"/>
                <a:gd name="T35" fmla="*/ 10750 h 105"/>
                <a:gd name="T36" fmla="*/ 11 w 41"/>
                <a:gd name="T37" fmla="*/ 10750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20"/>
                  </a:moveTo>
                  <a:lnTo>
                    <a:pt x="15" y="0"/>
                  </a:lnTo>
                  <a:lnTo>
                    <a:pt x="24" y="0"/>
                  </a:lnTo>
                  <a:lnTo>
                    <a:pt x="24" y="20"/>
                  </a:lnTo>
                  <a:lnTo>
                    <a:pt x="40" y="20"/>
                  </a:lnTo>
                  <a:lnTo>
                    <a:pt x="40" y="30"/>
                  </a:lnTo>
                  <a:lnTo>
                    <a:pt x="24" y="30"/>
                  </a:lnTo>
                  <a:lnTo>
                    <a:pt x="24" y="84"/>
                  </a:lnTo>
                  <a:lnTo>
                    <a:pt x="23" y="95"/>
                  </a:lnTo>
                  <a:lnTo>
                    <a:pt x="32" y="97"/>
                  </a:lnTo>
                  <a:lnTo>
                    <a:pt x="41" y="94"/>
                  </a:lnTo>
                  <a:lnTo>
                    <a:pt x="41" y="105"/>
                  </a:lnTo>
                  <a:lnTo>
                    <a:pt x="20" y="105"/>
                  </a:lnTo>
                  <a:lnTo>
                    <a:pt x="10" y="89"/>
                  </a:lnTo>
                  <a:lnTo>
                    <a:pt x="10" y="87"/>
                  </a:lnTo>
                  <a:lnTo>
                    <a:pt x="10" y="30"/>
                  </a:lnTo>
                  <a:lnTo>
                    <a:pt x="0" y="30"/>
                  </a:lnTo>
                  <a:lnTo>
                    <a:pt x="0" y="20"/>
                  </a:lnTo>
                  <a:lnTo>
                    <a:pt x="11"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4" name="Freeform 879">
              <a:extLst>
                <a:ext uri="{FF2B5EF4-FFF2-40B4-BE49-F238E27FC236}">
                  <a16:creationId xmlns:a16="http://schemas.microsoft.com/office/drawing/2014/main" id="{B43067D2-B4C1-4C29-99D8-EA183EDEF709}"/>
                </a:ext>
              </a:extLst>
            </p:cNvPr>
            <p:cNvSpPr>
              <a:spLocks/>
            </p:cNvSpPr>
            <p:nvPr/>
          </p:nvSpPr>
          <p:spPr bwMode="auto">
            <a:xfrm>
              <a:off x="5339" y="10748"/>
              <a:ext cx="70" cy="88"/>
            </a:xfrm>
            <a:custGeom>
              <a:avLst/>
              <a:gdLst>
                <a:gd name="T0" fmla="*/ 55 w 70"/>
                <a:gd name="T1" fmla="*/ 10775 h 88"/>
                <a:gd name="T2" fmla="*/ 53 w 70"/>
                <a:gd name="T3" fmla="*/ 10765 h 88"/>
                <a:gd name="T4" fmla="*/ 48 w 70"/>
                <a:gd name="T5" fmla="*/ 10759 h 88"/>
                <a:gd name="T6" fmla="*/ 19 w 70"/>
                <a:gd name="T7" fmla="*/ 10759 h 88"/>
                <a:gd name="T8" fmla="*/ 15 w 70"/>
                <a:gd name="T9" fmla="*/ 10774 h 88"/>
                <a:gd name="T10" fmla="*/ 15 w 70"/>
                <a:gd name="T11" fmla="*/ 10792 h 88"/>
                <a:gd name="T12" fmla="*/ 19 w 70"/>
                <a:gd name="T13" fmla="*/ 10815 h 88"/>
                <a:gd name="T14" fmla="*/ 37 w 70"/>
                <a:gd name="T15" fmla="*/ 10826 h 88"/>
                <a:gd name="T16" fmla="*/ 48 w 70"/>
                <a:gd name="T17" fmla="*/ 10826 h 88"/>
                <a:gd name="T18" fmla="*/ 55 w 70"/>
                <a:gd name="T19" fmla="*/ 10819 h 88"/>
                <a:gd name="T20" fmla="*/ 56 w 70"/>
                <a:gd name="T21" fmla="*/ 10809 h 88"/>
                <a:gd name="T22" fmla="*/ 70 w 70"/>
                <a:gd name="T23" fmla="*/ 10809 h 88"/>
                <a:gd name="T24" fmla="*/ 61 w 70"/>
                <a:gd name="T25" fmla="*/ 10828 h 88"/>
                <a:gd name="T26" fmla="*/ 41 w 70"/>
                <a:gd name="T27" fmla="*/ 10837 h 88"/>
                <a:gd name="T28" fmla="*/ 37 w 70"/>
                <a:gd name="T29" fmla="*/ 10837 h 88"/>
                <a:gd name="T30" fmla="*/ 16 w 70"/>
                <a:gd name="T31" fmla="*/ 10831 h 88"/>
                <a:gd name="T32" fmla="*/ 5 w 70"/>
                <a:gd name="T33" fmla="*/ 10814 h 88"/>
                <a:gd name="T34" fmla="*/ 0 w 70"/>
                <a:gd name="T35" fmla="*/ 10792 h 88"/>
                <a:gd name="T36" fmla="*/ 2 w 70"/>
                <a:gd name="T37" fmla="*/ 10773 h 88"/>
                <a:gd name="T38" fmla="*/ 11 w 70"/>
                <a:gd name="T39" fmla="*/ 10759 h 88"/>
                <a:gd name="T40" fmla="*/ 25 w 70"/>
                <a:gd name="T41" fmla="*/ 10750 h 88"/>
                <a:gd name="T42" fmla="*/ 41 w 70"/>
                <a:gd name="T43" fmla="*/ 10748 h 88"/>
                <a:gd name="T44" fmla="*/ 56 w 70"/>
                <a:gd name="T45" fmla="*/ 10753 h 88"/>
                <a:gd name="T46" fmla="*/ 66 w 70"/>
                <a:gd name="T47" fmla="*/ 10764 h 88"/>
                <a:gd name="T48" fmla="*/ 68 w 70"/>
                <a:gd name="T49" fmla="*/ 10767 h 88"/>
                <a:gd name="T50" fmla="*/ 69 w 70"/>
                <a:gd name="T51" fmla="*/ 10770 h 88"/>
                <a:gd name="T52" fmla="*/ 70 w 70"/>
                <a:gd name="T53" fmla="*/ 10773 h 88"/>
                <a:gd name="T54" fmla="*/ 55 w 70"/>
                <a:gd name="T55" fmla="*/ 10775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0" h="88">
                  <a:moveTo>
                    <a:pt x="55" y="27"/>
                  </a:moveTo>
                  <a:lnTo>
                    <a:pt x="53" y="17"/>
                  </a:lnTo>
                  <a:lnTo>
                    <a:pt x="48" y="11"/>
                  </a:lnTo>
                  <a:lnTo>
                    <a:pt x="19" y="11"/>
                  </a:lnTo>
                  <a:lnTo>
                    <a:pt x="15" y="26"/>
                  </a:lnTo>
                  <a:lnTo>
                    <a:pt x="15" y="44"/>
                  </a:lnTo>
                  <a:lnTo>
                    <a:pt x="19" y="67"/>
                  </a:lnTo>
                  <a:lnTo>
                    <a:pt x="37" y="78"/>
                  </a:lnTo>
                  <a:lnTo>
                    <a:pt x="48" y="78"/>
                  </a:lnTo>
                  <a:lnTo>
                    <a:pt x="55" y="71"/>
                  </a:lnTo>
                  <a:lnTo>
                    <a:pt x="56" y="61"/>
                  </a:lnTo>
                  <a:lnTo>
                    <a:pt x="70" y="61"/>
                  </a:lnTo>
                  <a:lnTo>
                    <a:pt x="61" y="80"/>
                  </a:lnTo>
                  <a:lnTo>
                    <a:pt x="41" y="89"/>
                  </a:lnTo>
                  <a:lnTo>
                    <a:pt x="37" y="89"/>
                  </a:lnTo>
                  <a:lnTo>
                    <a:pt x="16" y="83"/>
                  </a:lnTo>
                  <a:lnTo>
                    <a:pt x="5" y="66"/>
                  </a:lnTo>
                  <a:lnTo>
                    <a:pt x="0" y="44"/>
                  </a:lnTo>
                  <a:lnTo>
                    <a:pt x="2" y="25"/>
                  </a:lnTo>
                  <a:lnTo>
                    <a:pt x="11" y="11"/>
                  </a:lnTo>
                  <a:lnTo>
                    <a:pt x="25" y="2"/>
                  </a:lnTo>
                  <a:lnTo>
                    <a:pt x="41" y="0"/>
                  </a:lnTo>
                  <a:lnTo>
                    <a:pt x="56" y="5"/>
                  </a:lnTo>
                  <a:lnTo>
                    <a:pt x="66" y="16"/>
                  </a:lnTo>
                  <a:lnTo>
                    <a:pt x="68" y="19"/>
                  </a:lnTo>
                  <a:lnTo>
                    <a:pt x="69" y="22"/>
                  </a:lnTo>
                  <a:lnTo>
                    <a:pt x="70" y="25"/>
                  </a:lnTo>
                  <a:lnTo>
                    <a:pt x="55"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5" name="Freeform 880">
              <a:extLst>
                <a:ext uri="{FF2B5EF4-FFF2-40B4-BE49-F238E27FC236}">
                  <a16:creationId xmlns:a16="http://schemas.microsoft.com/office/drawing/2014/main" id="{BE4EDC7B-209D-4A81-A186-E2FBC3BA9155}"/>
                </a:ext>
              </a:extLst>
            </p:cNvPr>
            <p:cNvSpPr>
              <a:spLocks/>
            </p:cNvSpPr>
            <p:nvPr/>
          </p:nvSpPr>
          <p:spPr bwMode="auto">
            <a:xfrm>
              <a:off x="5420" y="10748"/>
              <a:ext cx="61" cy="89"/>
            </a:xfrm>
            <a:custGeom>
              <a:avLst/>
              <a:gdLst>
                <a:gd name="T0" fmla="*/ 58 w 61"/>
                <a:gd name="T1" fmla="*/ 10769 h 89"/>
                <a:gd name="T2" fmla="*/ 40 w 61"/>
                <a:gd name="T3" fmla="*/ 10759 h 89"/>
                <a:gd name="T4" fmla="*/ 39 w 61"/>
                <a:gd name="T5" fmla="*/ 10759 h 89"/>
                <a:gd name="T6" fmla="*/ 20 w 61"/>
                <a:gd name="T7" fmla="*/ 10768 h 89"/>
                <a:gd name="T8" fmla="*/ 15 w 61"/>
                <a:gd name="T9" fmla="*/ 10791 h 89"/>
                <a:gd name="T10" fmla="*/ 15 w 61"/>
                <a:gd name="T11" fmla="*/ 10792 h 89"/>
                <a:gd name="T12" fmla="*/ 19 w 61"/>
                <a:gd name="T13" fmla="*/ 10816 h 89"/>
                <a:gd name="T14" fmla="*/ 37 w 61"/>
                <a:gd name="T15" fmla="*/ 10826 h 89"/>
                <a:gd name="T16" fmla="*/ 38 w 61"/>
                <a:gd name="T17" fmla="*/ 10837 h 89"/>
                <a:gd name="T18" fmla="*/ 16 w 61"/>
                <a:gd name="T19" fmla="*/ 10831 h 89"/>
                <a:gd name="T20" fmla="*/ 4 w 61"/>
                <a:gd name="T21" fmla="*/ 10815 h 89"/>
                <a:gd name="T22" fmla="*/ 0 w 61"/>
                <a:gd name="T23" fmla="*/ 10792 h 89"/>
                <a:gd name="T24" fmla="*/ 5 w 61"/>
                <a:gd name="T25" fmla="*/ 10767 h 89"/>
                <a:gd name="T26" fmla="*/ 18 w 61"/>
                <a:gd name="T27" fmla="*/ 10752 h 89"/>
                <a:gd name="T28" fmla="*/ 39 w 61"/>
                <a:gd name="T29" fmla="*/ 10748 h 89"/>
                <a:gd name="T30" fmla="*/ 61 w 61"/>
                <a:gd name="T31" fmla="*/ 10753 h 89"/>
                <a:gd name="T32" fmla="*/ 58 w 61"/>
                <a:gd name="T33" fmla="*/ 10769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5" y="19"/>
                  </a:lnTo>
                  <a:lnTo>
                    <a:pt x="18" y="4"/>
                  </a:lnTo>
                  <a:lnTo>
                    <a:pt x="39"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6" name="Freeform 881">
              <a:extLst>
                <a:ext uri="{FF2B5EF4-FFF2-40B4-BE49-F238E27FC236}">
                  <a16:creationId xmlns:a16="http://schemas.microsoft.com/office/drawing/2014/main" id="{7448F84D-AF27-430F-91FF-5834F8E588F5}"/>
                </a:ext>
              </a:extLst>
            </p:cNvPr>
            <p:cNvSpPr>
              <a:spLocks/>
            </p:cNvSpPr>
            <p:nvPr/>
          </p:nvSpPr>
          <p:spPr bwMode="auto">
            <a:xfrm>
              <a:off x="5457" y="10753"/>
              <a:ext cx="40" cy="84"/>
            </a:xfrm>
            <a:custGeom>
              <a:avLst/>
              <a:gdLst>
                <a:gd name="T0" fmla="*/ 0 w 40"/>
                <a:gd name="T1" fmla="*/ 10826 h 84"/>
                <a:gd name="T2" fmla="*/ 1 w 40"/>
                <a:gd name="T3" fmla="*/ 10826 h 84"/>
                <a:gd name="T4" fmla="*/ 20 w 40"/>
                <a:gd name="T5" fmla="*/ 10818 h 84"/>
                <a:gd name="T6" fmla="*/ 25 w 40"/>
                <a:gd name="T7" fmla="*/ 10795 h 84"/>
                <a:gd name="T8" fmla="*/ 25 w 40"/>
                <a:gd name="T9" fmla="*/ 10792 h 84"/>
                <a:gd name="T10" fmla="*/ 21 w 40"/>
                <a:gd name="T11" fmla="*/ 10769 h 84"/>
                <a:gd name="T12" fmla="*/ 24 w 40"/>
                <a:gd name="T13" fmla="*/ 10753 h 84"/>
                <a:gd name="T14" fmla="*/ 36 w 40"/>
                <a:gd name="T15" fmla="*/ 10769 h 84"/>
                <a:gd name="T16" fmla="*/ 40 w 40"/>
                <a:gd name="T17" fmla="*/ 10792 h 84"/>
                <a:gd name="T18" fmla="*/ 36 w 40"/>
                <a:gd name="T19" fmla="*/ 10817 h 84"/>
                <a:gd name="T20" fmla="*/ 23 w 40"/>
                <a:gd name="T21" fmla="*/ 10832 h 84"/>
                <a:gd name="T22" fmla="*/ 1 w 40"/>
                <a:gd name="T23" fmla="*/ 10837 h 84"/>
                <a:gd name="T24" fmla="*/ 0 w 40"/>
                <a:gd name="T25" fmla="*/ 10826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7" name="Freeform 882">
              <a:extLst>
                <a:ext uri="{FF2B5EF4-FFF2-40B4-BE49-F238E27FC236}">
                  <a16:creationId xmlns:a16="http://schemas.microsoft.com/office/drawing/2014/main" id="{9FE9CDDF-6019-4D50-AF80-418C2E242C08}"/>
                </a:ext>
              </a:extLst>
            </p:cNvPr>
            <p:cNvSpPr>
              <a:spLocks/>
            </p:cNvSpPr>
            <p:nvPr/>
          </p:nvSpPr>
          <p:spPr bwMode="auto">
            <a:xfrm>
              <a:off x="5514" y="10748"/>
              <a:ext cx="114" cy="87"/>
            </a:xfrm>
            <a:custGeom>
              <a:avLst/>
              <a:gdLst>
                <a:gd name="T0" fmla="*/ 114 w 114"/>
                <a:gd name="T1" fmla="*/ 10807 h 87"/>
                <a:gd name="T2" fmla="*/ 113 w 114"/>
                <a:gd name="T3" fmla="*/ 10828 h 87"/>
                <a:gd name="T4" fmla="*/ 114 w 114"/>
                <a:gd name="T5" fmla="*/ 10835 h 87"/>
                <a:gd name="T6" fmla="*/ 100 w 114"/>
                <a:gd name="T7" fmla="*/ 10835 h 87"/>
                <a:gd name="T8" fmla="*/ 100 w 114"/>
                <a:gd name="T9" fmla="*/ 10768 h 87"/>
                <a:gd name="T10" fmla="*/ 98 w 114"/>
                <a:gd name="T11" fmla="*/ 10759 h 87"/>
                <a:gd name="T12" fmla="*/ 84 w 114"/>
                <a:gd name="T13" fmla="*/ 10759 h 87"/>
                <a:gd name="T14" fmla="*/ 70 w 114"/>
                <a:gd name="T15" fmla="*/ 10766 h 87"/>
                <a:gd name="T16" fmla="*/ 64 w 114"/>
                <a:gd name="T17" fmla="*/ 10782 h 87"/>
                <a:gd name="T18" fmla="*/ 64 w 114"/>
                <a:gd name="T19" fmla="*/ 10804 h 87"/>
                <a:gd name="T20" fmla="*/ 65 w 114"/>
                <a:gd name="T21" fmla="*/ 10826 h 87"/>
                <a:gd name="T22" fmla="*/ 64 w 114"/>
                <a:gd name="T23" fmla="*/ 10835 h 87"/>
                <a:gd name="T24" fmla="*/ 50 w 114"/>
                <a:gd name="T25" fmla="*/ 10835 h 87"/>
                <a:gd name="T26" fmla="*/ 50 w 114"/>
                <a:gd name="T27" fmla="*/ 10768 h 87"/>
                <a:gd name="T28" fmla="*/ 48 w 114"/>
                <a:gd name="T29" fmla="*/ 10758 h 87"/>
                <a:gd name="T30" fmla="*/ 35 w 114"/>
                <a:gd name="T31" fmla="*/ 10759 h 87"/>
                <a:gd name="T32" fmla="*/ 20 w 114"/>
                <a:gd name="T33" fmla="*/ 10766 h 87"/>
                <a:gd name="T34" fmla="*/ 15 w 114"/>
                <a:gd name="T35" fmla="*/ 10783 h 87"/>
                <a:gd name="T36" fmla="*/ 14 w 114"/>
                <a:gd name="T37" fmla="*/ 10804 h 87"/>
                <a:gd name="T38" fmla="*/ 15 w 114"/>
                <a:gd name="T39" fmla="*/ 10826 h 87"/>
                <a:gd name="T40" fmla="*/ 15 w 114"/>
                <a:gd name="T41" fmla="*/ 10835 h 87"/>
                <a:gd name="T42" fmla="*/ 1 w 114"/>
                <a:gd name="T43" fmla="*/ 10835 h 87"/>
                <a:gd name="T44" fmla="*/ 0 w 114"/>
                <a:gd name="T45" fmla="*/ 10750 h 87"/>
                <a:gd name="T46" fmla="*/ 14 w 114"/>
                <a:gd name="T47" fmla="*/ 10750 h 87"/>
                <a:gd name="T48" fmla="*/ 14 w 114"/>
                <a:gd name="T49" fmla="*/ 10754 h 87"/>
                <a:gd name="T50" fmla="*/ 13 w 114"/>
                <a:gd name="T51" fmla="*/ 10760 h 87"/>
                <a:gd name="T52" fmla="*/ 15 w 114"/>
                <a:gd name="T53" fmla="*/ 10764 h 87"/>
                <a:gd name="T54" fmla="*/ 27 w 114"/>
                <a:gd name="T55" fmla="*/ 10751 h 87"/>
                <a:gd name="T56" fmla="*/ 46 w 114"/>
                <a:gd name="T57" fmla="*/ 10749 h 87"/>
                <a:gd name="T58" fmla="*/ 61 w 114"/>
                <a:gd name="T59" fmla="*/ 10759 h 87"/>
                <a:gd name="T60" fmla="*/ 63 w 114"/>
                <a:gd name="T61" fmla="*/ 10764 h 87"/>
                <a:gd name="T62" fmla="*/ 68 w 114"/>
                <a:gd name="T63" fmla="*/ 10755 h 87"/>
                <a:gd name="T64" fmla="*/ 75 w 114"/>
                <a:gd name="T65" fmla="*/ 10748 h 87"/>
                <a:gd name="T66" fmla="*/ 89 w 114"/>
                <a:gd name="T67" fmla="*/ 10748 h 87"/>
                <a:gd name="T68" fmla="*/ 105 w 114"/>
                <a:gd name="T69" fmla="*/ 10753 h 87"/>
                <a:gd name="T70" fmla="*/ 113 w 114"/>
                <a:gd name="T71" fmla="*/ 10766 h 87"/>
                <a:gd name="T72" fmla="*/ 114 w 114"/>
                <a:gd name="T73" fmla="*/ 10785 h 87"/>
                <a:gd name="T74" fmla="*/ 114 w 114"/>
                <a:gd name="T75" fmla="*/ 10807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4" h="87">
                  <a:moveTo>
                    <a:pt x="114" y="59"/>
                  </a:moveTo>
                  <a:lnTo>
                    <a:pt x="113" y="80"/>
                  </a:lnTo>
                  <a:lnTo>
                    <a:pt x="114" y="87"/>
                  </a:lnTo>
                  <a:lnTo>
                    <a:pt x="100" y="87"/>
                  </a:lnTo>
                  <a:lnTo>
                    <a:pt x="100" y="20"/>
                  </a:lnTo>
                  <a:lnTo>
                    <a:pt x="98" y="11"/>
                  </a:lnTo>
                  <a:lnTo>
                    <a:pt x="84" y="11"/>
                  </a:lnTo>
                  <a:lnTo>
                    <a:pt x="70" y="18"/>
                  </a:lnTo>
                  <a:lnTo>
                    <a:pt x="64" y="34"/>
                  </a:lnTo>
                  <a:lnTo>
                    <a:pt x="64" y="56"/>
                  </a:lnTo>
                  <a:lnTo>
                    <a:pt x="65" y="78"/>
                  </a:lnTo>
                  <a:lnTo>
                    <a:pt x="64" y="87"/>
                  </a:lnTo>
                  <a:lnTo>
                    <a:pt x="50" y="87"/>
                  </a:lnTo>
                  <a:lnTo>
                    <a:pt x="50" y="20"/>
                  </a:lnTo>
                  <a:lnTo>
                    <a:pt x="48" y="10"/>
                  </a:lnTo>
                  <a:lnTo>
                    <a:pt x="35" y="11"/>
                  </a:lnTo>
                  <a:lnTo>
                    <a:pt x="20" y="18"/>
                  </a:lnTo>
                  <a:lnTo>
                    <a:pt x="15" y="35"/>
                  </a:lnTo>
                  <a:lnTo>
                    <a:pt x="14" y="56"/>
                  </a:lnTo>
                  <a:lnTo>
                    <a:pt x="15" y="78"/>
                  </a:lnTo>
                  <a:lnTo>
                    <a:pt x="15" y="87"/>
                  </a:lnTo>
                  <a:lnTo>
                    <a:pt x="1" y="87"/>
                  </a:lnTo>
                  <a:lnTo>
                    <a:pt x="0" y="2"/>
                  </a:lnTo>
                  <a:lnTo>
                    <a:pt x="14" y="2"/>
                  </a:lnTo>
                  <a:lnTo>
                    <a:pt x="14" y="6"/>
                  </a:lnTo>
                  <a:lnTo>
                    <a:pt x="13" y="12"/>
                  </a:lnTo>
                  <a:lnTo>
                    <a:pt x="15" y="16"/>
                  </a:lnTo>
                  <a:lnTo>
                    <a:pt x="27" y="3"/>
                  </a:lnTo>
                  <a:lnTo>
                    <a:pt x="46" y="1"/>
                  </a:lnTo>
                  <a:lnTo>
                    <a:pt x="61" y="11"/>
                  </a:lnTo>
                  <a:lnTo>
                    <a:pt x="63" y="16"/>
                  </a:lnTo>
                  <a:lnTo>
                    <a:pt x="68" y="7"/>
                  </a:lnTo>
                  <a:lnTo>
                    <a:pt x="75" y="0"/>
                  </a:lnTo>
                  <a:lnTo>
                    <a:pt x="89" y="0"/>
                  </a:lnTo>
                  <a:lnTo>
                    <a:pt x="105" y="5"/>
                  </a:lnTo>
                  <a:lnTo>
                    <a:pt x="113" y="18"/>
                  </a:lnTo>
                  <a:lnTo>
                    <a:pt x="114" y="37"/>
                  </a:lnTo>
                  <a:lnTo>
                    <a:pt x="114"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8" name="Freeform 883">
              <a:extLst>
                <a:ext uri="{FF2B5EF4-FFF2-40B4-BE49-F238E27FC236}">
                  <a16:creationId xmlns:a16="http://schemas.microsoft.com/office/drawing/2014/main" id="{91A5AE7D-68D0-42A2-BEEA-A2D3004D0A95}"/>
                </a:ext>
              </a:extLst>
            </p:cNvPr>
            <p:cNvSpPr>
              <a:spLocks/>
            </p:cNvSpPr>
            <p:nvPr/>
          </p:nvSpPr>
          <p:spPr bwMode="auto">
            <a:xfrm>
              <a:off x="5645" y="10748"/>
              <a:ext cx="76" cy="89"/>
            </a:xfrm>
            <a:custGeom>
              <a:avLst/>
              <a:gdLst>
                <a:gd name="T0" fmla="*/ 15 w 76"/>
                <a:gd name="T1" fmla="*/ 10814 h 89"/>
                <a:gd name="T2" fmla="*/ 21 w 76"/>
                <a:gd name="T3" fmla="*/ 10826 h 89"/>
                <a:gd name="T4" fmla="*/ 39 w 76"/>
                <a:gd name="T5" fmla="*/ 10826 h 89"/>
                <a:gd name="T6" fmla="*/ 51 w 76"/>
                <a:gd name="T7" fmla="*/ 10827 h 89"/>
                <a:gd name="T8" fmla="*/ 58 w 76"/>
                <a:gd name="T9" fmla="*/ 10821 h 89"/>
                <a:gd name="T10" fmla="*/ 61 w 76"/>
                <a:gd name="T11" fmla="*/ 10813 h 89"/>
                <a:gd name="T12" fmla="*/ 74 w 76"/>
                <a:gd name="T13" fmla="*/ 10817 h 89"/>
                <a:gd name="T14" fmla="*/ 61 w 76"/>
                <a:gd name="T15" fmla="*/ 10831 h 89"/>
                <a:gd name="T16" fmla="*/ 39 w 76"/>
                <a:gd name="T17" fmla="*/ 10837 h 89"/>
                <a:gd name="T18" fmla="*/ 17 w 76"/>
                <a:gd name="T19" fmla="*/ 10832 h 89"/>
                <a:gd name="T20" fmla="*/ 4 w 76"/>
                <a:gd name="T21" fmla="*/ 10816 h 89"/>
                <a:gd name="T22" fmla="*/ 0 w 76"/>
                <a:gd name="T23" fmla="*/ 10792 h 89"/>
                <a:gd name="T24" fmla="*/ 0 w 76"/>
                <a:gd name="T25" fmla="*/ 10792 h 89"/>
                <a:gd name="T26" fmla="*/ 4 w 76"/>
                <a:gd name="T27" fmla="*/ 10768 h 89"/>
                <a:gd name="T28" fmla="*/ 17 w 76"/>
                <a:gd name="T29" fmla="*/ 10753 h 89"/>
                <a:gd name="T30" fmla="*/ 38 w 76"/>
                <a:gd name="T31" fmla="*/ 10748 h 89"/>
                <a:gd name="T32" fmla="*/ 42 w 76"/>
                <a:gd name="T33" fmla="*/ 10759 h 89"/>
                <a:gd name="T34" fmla="*/ 26 w 76"/>
                <a:gd name="T35" fmla="*/ 10762 h 89"/>
                <a:gd name="T36" fmla="*/ 18 w 76"/>
                <a:gd name="T37" fmla="*/ 10772 h 89"/>
                <a:gd name="T38" fmla="*/ 16 w 76"/>
                <a:gd name="T39" fmla="*/ 10775 h 89"/>
                <a:gd name="T40" fmla="*/ 15 w 76"/>
                <a:gd name="T41" fmla="*/ 10779 h 89"/>
                <a:gd name="T42" fmla="*/ 15 w 76"/>
                <a:gd name="T43" fmla="*/ 10784 h 89"/>
                <a:gd name="T44" fmla="*/ 61 w 76"/>
                <a:gd name="T45" fmla="*/ 10784 h 89"/>
                <a:gd name="T46" fmla="*/ 72 w 76"/>
                <a:gd name="T47" fmla="*/ 10769 h 89"/>
                <a:gd name="T48" fmla="*/ 76 w 76"/>
                <a:gd name="T49" fmla="*/ 10793 h 89"/>
                <a:gd name="T50" fmla="*/ 76 w 76"/>
                <a:gd name="T51" fmla="*/ 10796 h 89"/>
                <a:gd name="T52" fmla="*/ 15 w 76"/>
                <a:gd name="T53" fmla="*/ 10796 h 89"/>
                <a:gd name="T54" fmla="*/ 15 w 76"/>
                <a:gd name="T55" fmla="*/ 10814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8"/>
                  </a:lnTo>
                  <a:lnTo>
                    <a:pt x="51" y="79"/>
                  </a:lnTo>
                  <a:lnTo>
                    <a:pt x="58" y="73"/>
                  </a:lnTo>
                  <a:lnTo>
                    <a:pt x="61" y="65"/>
                  </a:lnTo>
                  <a:lnTo>
                    <a:pt x="74" y="69"/>
                  </a:lnTo>
                  <a:lnTo>
                    <a:pt x="61" y="83"/>
                  </a:lnTo>
                  <a:lnTo>
                    <a:pt x="39" y="89"/>
                  </a:lnTo>
                  <a:lnTo>
                    <a:pt x="17" y="84"/>
                  </a:lnTo>
                  <a:lnTo>
                    <a:pt x="4" y="68"/>
                  </a:lnTo>
                  <a:lnTo>
                    <a:pt x="0" y="44"/>
                  </a:lnTo>
                  <a:lnTo>
                    <a:pt x="4" y="20"/>
                  </a:lnTo>
                  <a:lnTo>
                    <a:pt x="17" y="5"/>
                  </a:lnTo>
                  <a:lnTo>
                    <a:pt x="38" y="0"/>
                  </a:lnTo>
                  <a:lnTo>
                    <a:pt x="42" y="11"/>
                  </a:lnTo>
                  <a:lnTo>
                    <a:pt x="26" y="14"/>
                  </a:lnTo>
                  <a:lnTo>
                    <a:pt x="18" y="24"/>
                  </a:lnTo>
                  <a:lnTo>
                    <a:pt x="16" y="27"/>
                  </a:lnTo>
                  <a:lnTo>
                    <a:pt x="15" y="31"/>
                  </a:lnTo>
                  <a:lnTo>
                    <a:pt x="15" y="36"/>
                  </a:lnTo>
                  <a:lnTo>
                    <a:pt x="61"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59" name="Freeform 884">
              <a:extLst>
                <a:ext uri="{FF2B5EF4-FFF2-40B4-BE49-F238E27FC236}">
                  <a16:creationId xmlns:a16="http://schemas.microsoft.com/office/drawing/2014/main" id="{D858D6EC-E2C4-4310-8594-D543CEBABCA0}"/>
                </a:ext>
              </a:extLst>
            </p:cNvPr>
            <p:cNvSpPr>
              <a:spLocks/>
            </p:cNvSpPr>
            <p:nvPr/>
          </p:nvSpPr>
          <p:spPr bwMode="auto">
            <a:xfrm>
              <a:off x="5683" y="10748"/>
              <a:ext cx="34" cy="36"/>
            </a:xfrm>
            <a:custGeom>
              <a:avLst/>
              <a:gdLst>
                <a:gd name="T0" fmla="*/ 22 w 34"/>
                <a:gd name="T1" fmla="*/ 10753 h 36"/>
                <a:gd name="T2" fmla="*/ 34 w 34"/>
                <a:gd name="T3" fmla="*/ 10769 h 36"/>
                <a:gd name="T4" fmla="*/ 23 w 34"/>
                <a:gd name="T5" fmla="*/ 10784 h 36"/>
                <a:gd name="T6" fmla="*/ 18 w 34"/>
                <a:gd name="T7" fmla="*/ 10767 h 36"/>
                <a:gd name="T8" fmla="*/ 4 w 34"/>
                <a:gd name="T9" fmla="*/ 10759 h 36"/>
                <a:gd name="T10" fmla="*/ 0 w 34"/>
                <a:gd name="T11" fmla="*/ 10748 h 36"/>
                <a:gd name="T12" fmla="*/ 22 w 34"/>
                <a:gd name="T13" fmla="*/ 1075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0" name="Freeform 885">
              <a:extLst>
                <a:ext uri="{FF2B5EF4-FFF2-40B4-BE49-F238E27FC236}">
                  <a16:creationId xmlns:a16="http://schemas.microsoft.com/office/drawing/2014/main" id="{FB86E261-AC3B-49F8-91C2-AC9106177659}"/>
                </a:ext>
              </a:extLst>
            </p:cNvPr>
            <p:cNvSpPr>
              <a:spLocks/>
            </p:cNvSpPr>
            <p:nvPr/>
          </p:nvSpPr>
          <p:spPr bwMode="auto">
            <a:xfrm>
              <a:off x="4180" y="11532"/>
              <a:ext cx="2439" cy="696"/>
            </a:xfrm>
            <a:custGeom>
              <a:avLst/>
              <a:gdLst>
                <a:gd name="T0" fmla="*/ 1151 w 2439"/>
                <a:gd name="T1" fmla="*/ 11540 h 696"/>
                <a:gd name="T2" fmla="*/ 1168 w 2439"/>
                <a:gd name="T3" fmla="*/ 11536 h 696"/>
                <a:gd name="T4" fmla="*/ 1188 w 2439"/>
                <a:gd name="T5" fmla="*/ 11533 h 696"/>
                <a:gd name="T6" fmla="*/ 1209 w 2439"/>
                <a:gd name="T7" fmla="*/ 11532 h 696"/>
                <a:gd name="T8" fmla="*/ 1231 w 2439"/>
                <a:gd name="T9" fmla="*/ 11532 h 696"/>
                <a:gd name="T10" fmla="*/ 1251 w 2439"/>
                <a:gd name="T11" fmla="*/ 11533 h 696"/>
                <a:gd name="T12" fmla="*/ 2411 w 2439"/>
                <a:gd name="T13" fmla="*/ 11860 h 696"/>
                <a:gd name="T14" fmla="*/ 2440 w 2439"/>
                <a:gd name="T15" fmla="*/ 11878 h 696"/>
                <a:gd name="T16" fmla="*/ 2436 w 2439"/>
                <a:gd name="T17" fmla="*/ 11888 h 696"/>
                <a:gd name="T18" fmla="*/ 1289 w 2439"/>
                <a:gd name="T19" fmla="*/ 12220 h 696"/>
                <a:gd name="T20" fmla="*/ 1209 w 2439"/>
                <a:gd name="T21" fmla="*/ 12228 h 696"/>
                <a:gd name="T22" fmla="*/ 1189 w 2439"/>
                <a:gd name="T23" fmla="*/ 12227 h 696"/>
                <a:gd name="T24" fmla="*/ 29 w 2439"/>
                <a:gd name="T25" fmla="*/ 11900 h 696"/>
                <a:gd name="T26" fmla="*/ 0 w 2439"/>
                <a:gd name="T27" fmla="*/ 11882 h 696"/>
                <a:gd name="T28" fmla="*/ 4 w 2439"/>
                <a:gd name="T29" fmla="*/ 11872 h 696"/>
                <a:gd name="T30" fmla="*/ 21 w 2439"/>
                <a:gd name="T31" fmla="*/ 11863 h 696"/>
                <a:gd name="T32" fmla="*/ 29 w 2439"/>
                <a:gd name="T33" fmla="*/ 11860 h 696"/>
                <a:gd name="T34" fmla="*/ 1151 w 2439"/>
                <a:gd name="T35" fmla="*/ 11540 h 6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39" h="696">
                  <a:moveTo>
                    <a:pt x="1151" y="8"/>
                  </a:moveTo>
                  <a:lnTo>
                    <a:pt x="1168" y="4"/>
                  </a:lnTo>
                  <a:lnTo>
                    <a:pt x="1188" y="1"/>
                  </a:lnTo>
                  <a:lnTo>
                    <a:pt x="1209" y="0"/>
                  </a:lnTo>
                  <a:lnTo>
                    <a:pt x="1231" y="0"/>
                  </a:lnTo>
                  <a:lnTo>
                    <a:pt x="1251" y="1"/>
                  </a:lnTo>
                  <a:lnTo>
                    <a:pt x="2411" y="328"/>
                  </a:lnTo>
                  <a:lnTo>
                    <a:pt x="2440" y="346"/>
                  </a:lnTo>
                  <a:lnTo>
                    <a:pt x="2436" y="356"/>
                  </a:lnTo>
                  <a:lnTo>
                    <a:pt x="1289" y="688"/>
                  </a:lnTo>
                  <a:lnTo>
                    <a:pt x="1209" y="696"/>
                  </a:lnTo>
                  <a:lnTo>
                    <a:pt x="1189" y="695"/>
                  </a:lnTo>
                  <a:lnTo>
                    <a:pt x="29" y="368"/>
                  </a:lnTo>
                  <a:lnTo>
                    <a:pt x="0" y="350"/>
                  </a:lnTo>
                  <a:lnTo>
                    <a:pt x="4" y="340"/>
                  </a:lnTo>
                  <a:lnTo>
                    <a:pt x="21" y="331"/>
                  </a:lnTo>
                  <a:lnTo>
                    <a:pt x="29" y="328"/>
                  </a:lnTo>
                  <a:lnTo>
                    <a:pt x="115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1" name="Freeform 886">
              <a:extLst>
                <a:ext uri="{FF2B5EF4-FFF2-40B4-BE49-F238E27FC236}">
                  <a16:creationId xmlns:a16="http://schemas.microsoft.com/office/drawing/2014/main" id="{C6BE0317-5D87-4831-8A03-F1403C72F6F9}"/>
                </a:ext>
              </a:extLst>
            </p:cNvPr>
            <p:cNvSpPr>
              <a:spLocks/>
            </p:cNvSpPr>
            <p:nvPr/>
          </p:nvSpPr>
          <p:spPr bwMode="auto">
            <a:xfrm>
              <a:off x="4180" y="11532"/>
              <a:ext cx="2439" cy="696"/>
            </a:xfrm>
            <a:custGeom>
              <a:avLst/>
              <a:gdLst>
                <a:gd name="T0" fmla="*/ 1151 w 2439"/>
                <a:gd name="T1" fmla="*/ 11540 h 696"/>
                <a:gd name="T2" fmla="*/ 1168 w 2439"/>
                <a:gd name="T3" fmla="*/ 11536 h 696"/>
                <a:gd name="T4" fmla="*/ 1188 w 2439"/>
                <a:gd name="T5" fmla="*/ 11533 h 696"/>
                <a:gd name="T6" fmla="*/ 1209 w 2439"/>
                <a:gd name="T7" fmla="*/ 11532 h 696"/>
                <a:gd name="T8" fmla="*/ 1231 w 2439"/>
                <a:gd name="T9" fmla="*/ 11532 h 696"/>
                <a:gd name="T10" fmla="*/ 1251 w 2439"/>
                <a:gd name="T11" fmla="*/ 11533 h 696"/>
                <a:gd name="T12" fmla="*/ 2411 w 2439"/>
                <a:gd name="T13" fmla="*/ 11860 h 696"/>
                <a:gd name="T14" fmla="*/ 2440 w 2439"/>
                <a:gd name="T15" fmla="*/ 11878 h 696"/>
                <a:gd name="T16" fmla="*/ 2436 w 2439"/>
                <a:gd name="T17" fmla="*/ 11888 h 696"/>
                <a:gd name="T18" fmla="*/ 1289 w 2439"/>
                <a:gd name="T19" fmla="*/ 12220 h 696"/>
                <a:gd name="T20" fmla="*/ 1209 w 2439"/>
                <a:gd name="T21" fmla="*/ 12228 h 696"/>
                <a:gd name="T22" fmla="*/ 1189 w 2439"/>
                <a:gd name="T23" fmla="*/ 12227 h 696"/>
                <a:gd name="T24" fmla="*/ 29 w 2439"/>
                <a:gd name="T25" fmla="*/ 11900 h 696"/>
                <a:gd name="T26" fmla="*/ 0 w 2439"/>
                <a:gd name="T27" fmla="*/ 11882 h 696"/>
                <a:gd name="T28" fmla="*/ 4 w 2439"/>
                <a:gd name="T29" fmla="*/ 11872 h 696"/>
                <a:gd name="T30" fmla="*/ 21 w 2439"/>
                <a:gd name="T31" fmla="*/ 11863 h 696"/>
                <a:gd name="T32" fmla="*/ 29 w 2439"/>
                <a:gd name="T33" fmla="*/ 11860 h 696"/>
                <a:gd name="T34" fmla="*/ 1151 w 2439"/>
                <a:gd name="T35" fmla="*/ 11540 h 6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39" h="696">
                  <a:moveTo>
                    <a:pt x="1151" y="8"/>
                  </a:moveTo>
                  <a:lnTo>
                    <a:pt x="1168" y="4"/>
                  </a:lnTo>
                  <a:lnTo>
                    <a:pt x="1188" y="1"/>
                  </a:lnTo>
                  <a:lnTo>
                    <a:pt x="1209" y="0"/>
                  </a:lnTo>
                  <a:lnTo>
                    <a:pt x="1231" y="0"/>
                  </a:lnTo>
                  <a:lnTo>
                    <a:pt x="1251" y="1"/>
                  </a:lnTo>
                  <a:lnTo>
                    <a:pt x="2411" y="328"/>
                  </a:lnTo>
                  <a:lnTo>
                    <a:pt x="2440" y="346"/>
                  </a:lnTo>
                  <a:lnTo>
                    <a:pt x="2436" y="356"/>
                  </a:lnTo>
                  <a:lnTo>
                    <a:pt x="1289" y="688"/>
                  </a:lnTo>
                  <a:lnTo>
                    <a:pt x="1209" y="696"/>
                  </a:lnTo>
                  <a:lnTo>
                    <a:pt x="1189" y="695"/>
                  </a:lnTo>
                  <a:lnTo>
                    <a:pt x="29" y="368"/>
                  </a:lnTo>
                  <a:lnTo>
                    <a:pt x="0" y="350"/>
                  </a:lnTo>
                  <a:lnTo>
                    <a:pt x="4" y="340"/>
                  </a:lnTo>
                  <a:lnTo>
                    <a:pt x="21" y="331"/>
                  </a:lnTo>
                  <a:lnTo>
                    <a:pt x="29" y="328"/>
                  </a:lnTo>
                  <a:lnTo>
                    <a:pt x="1151" y="8"/>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62" name="Freeform 887">
              <a:extLst>
                <a:ext uri="{FF2B5EF4-FFF2-40B4-BE49-F238E27FC236}">
                  <a16:creationId xmlns:a16="http://schemas.microsoft.com/office/drawing/2014/main" id="{50CFB773-4685-45A4-8273-89D511C01AD4}"/>
                </a:ext>
              </a:extLst>
            </p:cNvPr>
            <p:cNvSpPr>
              <a:spLocks/>
            </p:cNvSpPr>
            <p:nvPr/>
          </p:nvSpPr>
          <p:spPr bwMode="auto">
            <a:xfrm>
              <a:off x="5072" y="11799"/>
              <a:ext cx="96" cy="112"/>
            </a:xfrm>
            <a:custGeom>
              <a:avLst/>
              <a:gdLst>
                <a:gd name="T0" fmla="*/ 0 w 96"/>
                <a:gd name="T1" fmla="*/ 11855 h 112"/>
                <a:gd name="T2" fmla="*/ 0 w 96"/>
                <a:gd name="T3" fmla="*/ 11800 h 112"/>
                <a:gd name="T4" fmla="*/ 23 w 96"/>
                <a:gd name="T5" fmla="*/ 11799 h 112"/>
                <a:gd name="T6" fmla="*/ 46 w 96"/>
                <a:gd name="T7" fmla="*/ 11799 h 112"/>
                <a:gd name="T8" fmla="*/ 67 w 96"/>
                <a:gd name="T9" fmla="*/ 11802 h 112"/>
                <a:gd name="T10" fmla="*/ 83 w 96"/>
                <a:gd name="T11" fmla="*/ 11809 h 112"/>
                <a:gd name="T12" fmla="*/ 76 w 96"/>
                <a:gd name="T13" fmla="*/ 11832 h 112"/>
                <a:gd name="T14" fmla="*/ 69 w 96"/>
                <a:gd name="T15" fmla="*/ 11816 h 112"/>
                <a:gd name="T16" fmla="*/ 51 w 96"/>
                <a:gd name="T17" fmla="*/ 11812 h 112"/>
                <a:gd name="T18" fmla="*/ 28 w 96"/>
                <a:gd name="T19" fmla="*/ 11812 h 112"/>
                <a:gd name="T20" fmla="*/ 15 w 96"/>
                <a:gd name="T21" fmla="*/ 11812 h 112"/>
                <a:gd name="T22" fmla="*/ 0 w 96"/>
                <a:gd name="T23" fmla="*/ 11855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12">
                  <a:moveTo>
                    <a:pt x="0" y="56"/>
                  </a:moveTo>
                  <a:lnTo>
                    <a:pt x="0" y="1"/>
                  </a:lnTo>
                  <a:lnTo>
                    <a:pt x="23" y="0"/>
                  </a:lnTo>
                  <a:lnTo>
                    <a:pt x="46" y="0"/>
                  </a:lnTo>
                  <a:lnTo>
                    <a:pt x="67" y="3"/>
                  </a:lnTo>
                  <a:lnTo>
                    <a:pt x="83" y="10"/>
                  </a:lnTo>
                  <a:lnTo>
                    <a:pt x="76" y="33"/>
                  </a:lnTo>
                  <a:lnTo>
                    <a:pt x="69" y="17"/>
                  </a:lnTo>
                  <a:lnTo>
                    <a:pt x="51" y="13"/>
                  </a:lnTo>
                  <a:lnTo>
                    <a:pt x="28" y="13"/>
                  </a:lnTo>
                  <a:lnTo>
                    <a:pt x="15" y="13"/>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3" name="Freeform 888">
              <a:extLst>
                <a:ext uri="{FF2B5EF4-FFF2-40B4-BE49-F238E27FC236}">
                  <a16:creationId xmlns:a16="http://schemas.microsoft.com/office/drawing/2014/main" id="{F73001BB-30EA-4961-B828-8BC483544AF1}"/>
                </a:ext>
              </a:extLst>
            </p:cNvPr>
            <p:cNvSpPr>
              <a:spLocks/>
            </p:cNvSpPr>
            <p:nvPr/>
          </p:nvSpPr>
          <p:spPr bwMode="auto">
            <a:xfrm>
              <a:off x="5072" y="11799"/>
              <a:ext cx="96" cy="112"/>
            </a:xfrm>
            <a:custGeom>
              <a:avLst/>
              <a:gdLst>
                <a:gd name="T0" fmla="*/ 84 w 96"/>
                <a:gd name="T1" fmla="*/ 11853 h 112"/>
                <a:gd name="T2" fmla="*/ 66 w 96"/>
                <a:gd name="T3" fmla="*/ 11863 h 112"/>
                <a:gd name="T4" fmla="*/ 64 w 96"/>
                <a:gd name="T5" fmla="*/ 11863 h 112"/>
                <a:gd name="T6" fmla="*/ 96 w 96"/>
                <a:gd name="T7" fmla="*/ 11911 h 112"/>
                <a:gd name="T8" fmla="*/ 79 w 96"/>
                <a:gd name="T9" fmla="*/ 11911 h 112"/>
                <a:gd name="T10" fmla="*/ 49 w 96"/>
                <a:gd name="T11" fmla="*/ 11865 h 112"/>
                <a:gd name="T12" fmla="*/ 15 w 96"/>
                <a:gd name="T13" fmla="*/ 11865 h 112"/>
                <a:gd name="T14" fmla="*/ 15 w 96"/>
                <a:gd name="T15" fmla="*/ 11911 h 112"/>
                <a:gd name="T16" fmla="*/ 0 w 96"/>
                <a:gd name="T17" fmla="*/ 11911 h 112"/>
                <a:gd name="T18" fmla="*/ 0 w 96"/>
                <a:gd name="T19" fmla="*/ 11855 h 112"/>
                <a:gd name="T20" fmla="*/ 15 w 96"/>
                <a:gd name="T21" fmla="*/ 11812 h 112"/>
                <a:gd name="T22" fmla="*/ 15 w 96"/>
                <a:gd name="T23" fmla="*/ 11853 h 112"/>
                <a:gd name="T24" fmla="*/ 39 w 96"/>
                <a:gd name="T25" fmla="*/ 11853 h 112"/>
                <a:gd name="T26" fmla="*/ 60 w 96"/>
                <a:gd name="T27" fmla="*/ 11851 h 112"/>
                <a:gd name="T28" fmla="*/ 74 w 96"/>
                <a:gd name="T29" fmla="*/ 11842 h 112"/>
                <a:gd name="T30" fmla="*/ 76 w 96"/>
                <a:gd name="T31" fmla="*/ 11832 h 112"/>
                <a:gd name="T32" fmla="*/ 83 w 96"/>
                <a:gd name="T33" fmla="*/ 11809 h 112"/>
                <a:gd name="T34" fmla="*/ 91 w 96"/>
                <a:gd name="T35" fmla="*/ 11824 h 112"/>
                <a:gd name="T36" fmla="*/ 91 w 96"/>
                <a:gd name="T37" fmla="*/ 11831 h 112"/>
                <a:gd name="T38" fmla="*/ 84 w 96"/>
                <a:gd name="T39" fmla="*/ 11853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84" y="54"/>
                  </a:moveTo>
                  <a:lnTo>
                    <a:pt x="66" y="64"/>
                  </a:lnTo>
                  <a:lnTo>
                    <a:pt x="64" y="64"/>
                  </a:lnTo>
                  <a:lnTo>
                    <a:pt x="96" y="112"/>
                  </a:lnTo>
                  <a:lnTo>
                    <a:pt x="79" y="112"/>
                  </a:lnTo>
                  <a:lnTo>
                    <a:pt x="49" y="66"/>
                  </a:lnTo>
                  <a:lnTo>
                    <a:pt x="15" y="66"/>
                  </a:lnTo>
                  <a:lnTo>
                    <a:pt x="15" y="112"/>
                  </a:lnTo>
                  <a:lnTo>
                    <a:pt x="0" y="112"/>
                  </a:lnTo>
                  <a:lnTo>
                    <a:pt x="0" y="56"/>
                  </a:lnTo>
                  <a:lnTo>
                    <a:pt x="15" y="13"/>
                  </a:lnTo>
                  <a:lnTo>
                    <a:pt x="15" y="54"/>
                  </a:lnTo>
                  <a:lnTo>
                    <a:pt x="39" y="54"/>
                  </a:lnTo>
                  <a:lnTo>
                    <a:pt x="60" y="52"/>
                  </a:lnTo>
                  <a:lnTo>
                    <a:pt x="74" y="43"/>
                  </a:lnTo>
                  <a:lnTo>
                    <a:pt x="76" y="33"/>
                  </a:lnTo>
                  <a:lnTo>
                    <a:pt x="83" y="10"/>
                  </a:lnTo>
                  <a:lnTo>
                    <a:pt x="91" y="25"/>
                  </a:lnTo>
                  <a:lnTo>
                    <a:pt x="91" y="32"/>
                  </a:lnTo>
                  <a:lnTo>
                    <a:pt x="84" y="5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4" name="Freeform 889">
              <a:extLst>
                <a:ext uri="{FF2B5EF4-FFF2-40B4-BE49-F238E27FC236}">
                  <a16:creationId xmlns:a16="http://schemas.microsoft.com/office/drawing/2014/main" id="{81C10342-7001-4485-A485-B5B4DFB71AE5}"/>
                </a:ext>
              </a:extLst>
            </p:cNvPr>
            <p:cNvSpPr>
              <a:spLocks/>
            </p:cNvSpPr>
            <p:nvPr/>
          </p:nvSpPr>
          <p:spPr bwMode="auto">
            <a:xfrm>
              <a:off x="5182" y="11824"/>
              <a:ext cx="76" cy="89"/>
            </a:xfrm>
            <a:custGeom>
              <a:avLst/>
              <a:gdLst>
                <a:gd name="T0" fmla="*/ 15 w 76"/>
                <a:gd name="T1" fmla="*/ 11890 h 89"/>
                <a:gd name="T2" fmla="*/ 21 w 76"/>
                <a:gd name="T3" fmla="*/ 11902 h 89"/>
                <a:gd name="T4" fmla="*/ 39 w 76"/>
                <a:gd name="T5" fmla="*/ 11902 h 89"/>
                <a:gd name="T6" fmla="*/ 51 w 76"/>
                <a:gd name="T7" fmla="*/ 11903 h 89"/>
                <a:gd name="T8" fmla="*/ 58 w 76"/>
                <a:gd name="T9" fmla="*/ 11897 h 89"/>
                <a:gd name="T10" fmla="*/ 61 w 76"/>
                <a:gd name="T11" fmla="*/ 11889 h 89"/>
                <a:gd name="T12" fmla="*/ 74 w 76"/>
                <a:gd name="T13" fmla="*/ 11893 h 89"/>
                <a:gd name="T14" fmla="*/ 61 w 76"/>
                <a:gd name="T15" fmla="*/ 11908 h 89"/>
                <a:gd name="T16" fmla="*/ 39 w 76"/>
                <a:gd name="T17" fmla="*/ 11913 h 89"/>
                <a:gd name="T18" fmla="*/ 17 w 76"/>
                <a:gd name="T19" fmla="*/ 11908 h 89"/>
                <a:gd name="T20" fmla="*/ 4 w 76"/>
                <a:gd name="T21" fmla="*/ 11892 h 89"/>
                <a:gd name="T22" fmla="*/ 0 w 76"/>
                <a:gd name="T23" fmla="*/ 11868 h 89"/>
                <a:gd name="T24" fmla="*/ 0 w 76"/>
                <a:gd name="T25" fmla="*/ 11868 h 89"/>
                <a:gd name="T26" fmla="*/ 4 w 76"/>
                <a:gd name="T27" fmla="*/ 11844 h 89"/>
                <a:gd name="T28" fmla="*/ 17 w 76"/>
                <a:gd name="T29" fmla="*/ 11829 h 89"/>
                <a:gd name="T30" fmla="*/ 38 w 76"/>
                <a:gd name="T31" fmla="*/ 11824 h 89"/>
                <a:gd name="T32" fmla="*/ 42 w 76"/>
                <a:gd name="T33" fmla="*/ 11835 h 89"/>
                <a:gd name="T34" fmla="*/ 26 w 76"/>
                <a:gd name="T35" fmla="*/ 11838 h 89"/>
                <a:gd name="T36" fmla="*/ 18 w 76"/>
                <a:gd name="T37" fmla="*/ 11848 h 89"/>
                <a:gd name="T38" fmla="*/ 16 w 76"/>
                <a:gd name="T39" fmla="*/ 11851 h 89"/>
                <a:gd name="T40" fmla="*/ 15 w 76"/>
                <a:gd name="T41" fmla="*/ 11855 h 89"/>
                <a:gd name="T42" fmla="*/ 15 w 76"/>
                <a:gd name="T43" fmla="*/ 11860 h 89"/>
                <a:gd name="T44" fmla="*/ 61 w 76"/>
                <a:gd name="T45" fmla="*/ 11860 h 89"/>
                <a:gd name="T46" fmla="*/ 72 w 76"/>
                <a:gd name="T47" fmla="*/ 11845 h 89"/>
                <a:gd name="T48" fmla="*/ 76 w 76"/>
                <a:gd name="T49" fmla="*/ 11869 h 89"/>
                <a:gd name="T50" fmla="*/ 76 w 76"/>
                <a:gd name="T51" fmla="*/ 11872 h 89"/>
                <a:gd name="T52" fmla="*/ 15 w 76"/>
                <a:gd name="T53" fmla="*/ 11872 h 89"/>
                <a:gd name="T54" fmla="*/ 15 w 76"/>
                <a:gd name="T55" fmla="*/ 118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8"/>
                  </a:lnTo>
                  <a:lnTo>
                    <a:pt x="51" y="79"/>
                  </a:lnTo>
                  <a:lnTo>
                    <a:pt x="58" y="73"/>
                  </a:lnTo>
                  <a:lnTo>
                    <a:pt x="61" y="65"/>
                  </a:lnTo>
                  <a:lnTo>
                    <a:pt x="74" y="69"/>
                  </a:lnTo>
                  <a:lnTo>
                    <a:pt x="61" y="84"/>
                  </a:lnTo>
                  <a:lnTo>
                    <a:pt x="39" y="89"/>
                  </a:lnTo>
                  <a:lnTo>
                    <a:pt x="17" y="84"/>
                  </a:lnTo>
                  <a:lnTo>
                    <a:pt x="4" y="68"/>
                  </a:lnTo>
                  <a:lnTo>
                    <a:pt x="0" y="44"/>
                  </a:lnTo>
                  <a:lnTo>
                    <a:pt x="4" y="20"/>
                  </a:lnTo>
                  <a:lnTo>
                    <a:pt x="17" y="5"/>
                  </a:lnTo>
                  <a:lnTo>
                    <a:pt x="38" y="0"/>
                  </a:lnTo>
                  <a:lnTo>
                    <a:pt x="42" y="11"/>
                  </a:lnTo>
                  <a:lnTo>
                    <a:pt x="26" y="14"/>
                  </a:lnTo>
                  <a:lnTo>
                    <a:pt x="18" y="24"/>
                  </a:lnTo>
                  <a:lnTo>
                    <a:pt x="16" y="27"/>
                  </a:lnTo>
                  <a:lnTo>
                    <a:pt x="15" y="31"/>
                  </a:lnTo>
                  <a:lnTo>
                    <a:pt x="15" y="36"/>
                  </a:lnTo>
                  <a:lnTo>
                    <a:pt x="61"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5" name="Freeform 890">
              <a:extLst>
                <a:ext uri="{FF2B5EF4-FFF2-40B4-BE49-F238E27FC236}">
                  <a16:creationId xmlns:a16="http://schemas.microsoft.com/office/drawing/2014/main" id="{5C4CB881-415C-448D-B55C-EC597601EA77}"/>
                </a:ext>
              </a:extLst>
            </p:cNvPr>
            <p:cNvSpPr>
              <a:spLocks/>
            </p:cNvSpPr>
            <p:nvPr/>
          </p:nvSpPr>
          <p:spPr bwMode="auto">
            <a:xfrm>
              <a:off x="5220" y="11824"/>
              <a:ext cx="34" cy="36"/>
            </a:xfrm>
            <a:custGeom>
              <a:avLst/>
              <a:gdLst>
                <a:gd name="T0" fmla="*/ 22 w 34"/>
                <a:gd name="T1" fmla="*/ 11829 h 36"/>
                <a:gd name="T2" fmla="*/ 34 w 34"/>
                <a:gd name="T3" fmla="*/ 11845 h 36"/>
                <a:gd name="T4" fmla="*/ 23 w 34"/>
                <a:gd name="T5" fmla="*/ 11860 h 36"/>
                <a:gd name="T6" fmla="*/ 18 w 34"/>
                <a:gd name="T7" fmla="*/ 11843 h 36"/>
                <a:gd name="T8" fmla="*/ 4 w 34"/>
                <a:gd name="T9" fmla="*/ 11835 h 36"/>
                <a:gd name="T10" fmla="*/ 0 w 34"/>
                <a:gd name="T11" fmla="*/ 11824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6" name="Freeform 891">
              <a:extLst>
                <a:ext uri="{FF2B5EF4-FFF2-40B4-BE49-F238E27FC236}">
                  <a16:creationId xmlns:a16="http://schemas.microsoft.com/office/drawing/2014/main" id="{7D70CA44-5CB6-42FB-8D7C-4C4449E1B1BB}"/>
                </a:ext>
              </a:extLst>
            </p:cNvPr>
            <p:cNvSpPr>
              <a:spLocks/>
            </p:cNvSpPr>
            <p:nvPr/>
          </p:nvSpPr>
          <p:spPr bwMode="auto">
            <a:xfrm>
              <a:off x="5283" y="11794"/>
              <a:ext cx="0" cy="117"/>
            </a:xfrm>
            <a:custGeom>
              <a:avLst/>
              <a:gdLst>
                <a:gd name="T0" fmla="*/ 11911 h 117"/>
                <a:gd name="T1" fmla="*/ 11794 h 117"/>
                <a:gd name="T2" fmla="*/ 0 60000 65536"/>
                <a:gd name="T3" fmla="*/ 0 60000 65536"/>
              </a:gdLst>
              <a:ahLst/>
              <a:cxnLst>
                <a:cxn ang="T2">
                  <a:pos x="0" y="T0"/>
                </a:cxn>
                <a:cxn ang="T3">
                  <a:pos x="0" y="T1"/>
                </a:cxn>
              </a:cxnLst>
              <a:rect l="0" t="0" r="r" b="b"/>
              <a:pathLst>
                <a:path h="117">
                  <a:moveTo>
                    <a:pt x="0" y="117"/>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67" name="Freeform 892">
              <a:extLst>
                <a:ext uri="{FF2B5EF4-FFF2-40B4-BE49-F238E27FC236}">
                  <a16:creationId xmlns:a16="http://schemas.microsoft.com/office/drawing/2014/main" id="{4478B231-94A7-407B-8FF5-E7E94335B7FC}"/>
                </a:ext>
              </a:extLst>
            </p:cNvPr>
            <p:cNvSpPr>
              <a:spLocks/>
            </p:cNvSpPr>
            <p:nvPr/>
          </p:nvSpPr>
          <p:spPr bwMode="auto">
            <a:xfrm>
              <a:off x="5307" y="11843"/>
              <a:ext cx="58" cy="70"/>
            </a:xfrm>
            <a:custGeom>
              <a:avLst/>
              <a:gdLst>
                <a:gd name="T0" fmla="*/ 15 w 58"/>
                <a:gd name="T1" fmla="*/ 11896 h 70"/>
                <a:gd name="T2" fmla="*/ 26 w 58"/>
                <a:gd name="T3" fmla="*/ 11913 h 70"/>
                <a:gd name="T4" fmla="*/ 10 w 58"/>
                <a:gd name="T5" fmla="*/ 11912 h 70"/>
                <a:gd name="T6" fmla="*/ 0 w 58"/>
                <a:gd name="T7" fmla="*/ 11903 h 70"/>
                <a:gd name="T8" fmla="*/ 0 w 58"/>
                <a:gd name="T9" fmla="*/ 11887 h 70"/>
                <a:gd name="T10" fmla="*/ 7 w 58"/>
                <a:gd name="T11" fmla="*/ 11868 h 70"/>
                <a:gd name="T12" fmla="*/ 26 w 58"/>
                <a:gd name="T13" fmla="*/ 11860 h 70"/>
                <a:gd name="T14" fmla="*/ 51 w 58"/>
                <a:gd name="T15" fmla="*/ 11859 h 70"/>
                <a:gd name="T16" fmla="*/ 57 w 58"/>
                <a:gd name="T17" fmla="*/ 11859 h 70"/>
                <a:gd name="T18" fmla="*/ 58 w 58"/>
                <a:gd name="T19" fmla="*/ 11843 h 70"/>
                <a:gd name="T20" fmla="*/ 57 w 58"/>
                <a:gd name="T21" fmla="*/ 11875 h 70"/>
                <a:gd name="T22" fmla="*/ 57 w 58"/>
                <a:gd name="T23" fmla="*/ 11869 h 70"/>
                <a:gd name="T24" fmla="*/ 33 w 58"/>
                <a:gd name="T25" fmla="*/ 11870 h 70"/>
                <a:gd name="T26" fmla="*/ 17 w 58"/>
                <a:gd name="T27" fmla="*/ 11879 h 70"/>
                <a:gd name="T28" fmla="*/ 15 w 58"/>
                <a:gd name="T29" fmla="*/ 11887 h 70"/>
                <a:gd name="T30" fmla="*/ 15 w 58"/>
                <a:gd name="T31" fmla="*/ 1189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70"/>
                  </a:lnTo>
                  <a:lnTo>
                    <a:pt x="10" y="69"/>
                  </a:lnTo>
                  <a:lnTo>
                    <a:pt x="0" y="60"/>
                  </a:lnTo>
                  <a:lnTo>
                    <a:pt x="0" y="44"/>
                  </a:lnTo>
                  <a:lnTo>
                    <a:pt x="7" y="25"/>
                  </a:lnTo>
                  <a:lnTo>
                    <a:pt x="26" y="17"/>
                  </a:lnTo>
                  <a:lnTo>
                    <a:pt x="51" y="16"/>
                  </a:lnTo>
                  <a:lnTo>
                    <a:pt x="57" y="16"/>
                  </a:lnTo>
                  <a:lnTo>
                    <a:pt x="58" y="0"/>
                  </a:lnTo>
                  <a:lnTo>
                    <a:pt x="57" y="32"/>
                  </a:lnTo>
                  <a:lnTo>
                    <a:pt x="57" y="26"/>
                  </a:lnTo>
                  <a:lnTo>
                    <a:pt x="33" y="27"/>
                  </a:lnTo>
                  <a:lnTo>
                    <a:pt x="17" y="36"/>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8" name="Freeform 893">
              <a:extLst>
                <a:ext uri="{FF2B5EF4-FFF2-40B4-BE49-F238E27FC236}">
                  <a16:creationId xmlns:a16="http://schemas.microsoft.com/office/drawing/2014/main" id="{4B06802E-6640-4D16-A266-AA831FF5112F}"/>
                </a:ext>
              </a:extLst>
            </p:cNvPr>
            <p:cNvSpPr>
              <a:spLocks/>
            </p:cNvSpPr>
            <p:nvPr/>
          </p:nvSpPr>
          <p:spPr bwMode="auto">
            <a:xfrm>
              <a:off x="5311" y="11824"/>
              <a:ext cx="79" cy="91"/>
            </a:xfrm>
            <a:custGeom>
              <a:avLst/>
              <a:gdLst>
                <a:gd name="T0" fmla="*/ 53 w 79"/>
                <a:gd name="T1" fmla="*/ 11895 h 91"/>
                <a:gd name="T2" fmla="*/ 46 w 79"/>
                <a:gd name="T3" fmla="*/ 11904 h 91"/>
                <a:gd name="T4" fmla="*/ 39 w 79"/>
                <a:gd name="T5" fmla="*/ 11913 h 91"/>
                <a:gd name="T6" fmla="*/ 22 w 79"/>
                <a:gd name="T7" fmla="*/ 11913 h 91"/>
                <a:gd name="T8" fmla="*/ 11 w 79"/>
                <a:gd name="T9" fmla="*/ 11896 h 91"/>
                <a:gd name="T10" fmla="*/ 17 w 79"/>
                <a:gd name="T11" fmla="*/ 11902 h 91"/>
                <a:gd name="T12" fmla="*/ 26 w 79"/>
                <a:gd name="T13" fmla="*/ 11902 h 91"/>
                <a:gd name="T14" fmla="*/ 45 w 79"/>
                <a:gd name="T15" fmla="*/ 11894 h 91"/>
                <a:gd name="T16" fmla="*/ 53 w 79"/>
                <a:gd name="T17" fmla="*/ 11875 h 91"/>
                <a:gd name="T18" fmla="*/ 54 w 79"/>
                <a:gd name="T19" fmla="*/ 11843 h 91"/>
                <a:gd name="T20" fmla="*/ 49 w 79"/>
                <a:gd name="T21" fmla="*/ 11835 h 91"/>
                <a:gd name="T22" fmla="*/ 34 w 79"/>
                <a:gd name="T23" fmla="*/ 11835 h 91"/>
                <a:gd name="T24" fmla="*/ 23 w 79"/>
                <a:gd name="T25" fmla="*/ 11835 h 91"/>
                <a:gd name="T26" fmla="*/ 16 w 79"/>
                <a:gd name="T27" fmla="*/ 11838 h 91"/>
                <a:gd name="T28" fmla="*/ 15 w 79"/>
                <a:gd name="T29" fmla="*/ 11849 h 91"/>
                <a:gd name="T30" fmla="*/ 0 w 79"/>
                <a:gd name="T31" fmla="*/ 11847 h 91"/>
                <a:gd name="T32" fmla="*/ 10 w 79"/>
                <a:gd name="T33" fmla="*/ 11830 h 91"/>
                <a:gd name="T34" fmla="*/ 33 w 79"/>
                <a:gd name="T35" fmla="*/ 11824 h 91"/>
                <a:gd name="T36" fmla="*/ 35 w 79"/>
                <a:gd name="T37" fmla="*/ 11824 h 91"/>
                <a:gd name="T38" fmla="*/ 57 w 79"/>
                <a:gd name="T39" fmla="*/ 11830 h 91"/>
                <a:gd name="T40" fmla="*/ 67 w 79"/>
                <a:gd name="T41" fmla="*/ 11848 h 91"/>
                <a:gd name="T42" fmla="*/ 67 w 79"/>
                <a:gd name="T43" fmla="*/ 11853 h 91"/>
                <a:gd name="T44" fmla="*/ 67 w 79"/>
                <a:gd name="T45" fmla="*/ 11890 h 91"/>
                <a:gd name="T46" fmla="*/ 67 w 79"/>
                <a:gd name="T47" fmla="*/ 11899 h 91"/>
                <a:gd name="T48" fmla="*/ 70 w 79"/>
                <a:gd name="T49" fmla="*/ 11904 h 91"/>
                <a:gd name="T50" fmla="*/ 80 w 79"/>
                <a:gd name="T51" fmla="*/ 11902 h 91"/>
                <a:gd name="T52" fmla="*/ 80 w 79"/>
                <a:gd name="T53" fmla="*/ 11911 h 91"/>
                <a:gd name="T54" fmla="*/ 66 w 79"/>
                <a:gd name="T55" fmla="*/ 11915 h 91"/>
                <a:gd name="T56" fmla="*/ 52 w 79"/>
                <a:gd name="T57" fmla="*/ 11910 h 91"/>
                <a:gd name="T58" fmla="*/ 53 w 79"/>
                <a:gd name="T59" fmla="*/ 11895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3" y="71"/>
                  </a:moveTo>
                  <a:lnTo>
                    <a:pt x="46" y="80"/>
                  </a:lnTo>
                  <a:lnTo>
                    <a:pt x="39" y="89"/>
                  </a:lnTo>
                  <a:lnTo>
                    <a:pt x="22" y="89"/>
                  </a:lnTo>
                  <a:lnTo>
                    <a:pt x="11" y="72"/>
                  </a:lnTo>
                  <a:lnTo>
                    <a:pt x="17" y="78"/>
                  </a:lnTo>
                  <a:lnTo>
                    <a:pt x="26" y="78"/>
                  </a:lnTo>
                  <a:lnTo>
                    <a:pt x="45" y="70"/>
                  </a:lnTo>
                  <a:lnTo>
                    <a:pt x="53" y="51"/>
                  </a:lnTo>
                  <a:lnTo>
                    <a:pt x="54" y="19"/>
                  </a:lnTo>
                  <a:lnTo>
                    <a:pt x="49" y="11"/>
                  </a:lnTo>
                  <a:lnTo>
                    <a:pt x="34" y="11"/>
                  </a:lnTo>
                  <a:lnTo>
                    <a:pt x="23" y="11"/>
                  </a:lnTo>
                  <a:lnTo>
                    <a:pt x="16" y="14"/>
                  </a:lnTo>
                  <a:lnTo>
                    <a:pt x="15" y="25"/>
                  </a:lnTo>
                  <a:lnTo>
                    <a:pt x="0" y="23"/>
                  </a:lnTo>
                  <a:lnTo>
                    <a:pt x="10" y="6"/>
                  </a:lnTo>
                  <a:lnTo>
                    <a:pt x="33" y="0"/>
                  </a:lnTo>
                  <a:lnTo>
                    <a:pt x="35" y="0"/>
                  </a:lnTo>
                  <a:lnTo>
                    <a:pt x="57" y="6"/>
                  </a:lnTo>
                  <a:lnTo>
                    <a:pt x="67" y="24"/>
                  </a:lnTo>
                  <a:lnTo>
                    <a:pt x="67" y="29"/>
                  </a:lnTo>
                  <a:lnTo>
                    <a:pt x="67" y="66"/>
                  </a:lnTo>
                  <a:lnTo>
                    <a:pt x="67" y="75"/>
                  </a:lnTo>
                  <a:lnTo>
                    <a:pt x="70" y="80"/>
                  </a:lnTo>
                  <a:lnTo>
                    <a:pt x="80" y="78"/>
                  </a:lnTo>
                  <a:lnTo>
                    <a:pt x="80" y="87"/>
                  </a:lnTo>
                  <a:lnTo>
                    <a:pt x="66" y="91"/>
                  </a:lnTo>
                  <a:lnTo>
                    <a:pt x="52" y="86"/>
                  </a:lnTo>
                  <a:lnTo>
                    <a:pt x="53"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69" name="Freeform 894">
              <a:extLst>
                <a:ext uri="{FF2B5EF4-FFF2-40B4-BE49-F238E27FC236}">
                  <a16:creationId xmlns:a16="http://schemas.microsoft.com/office/drawing/2014/main" id="{B73C636A-26A7-4FBB-9BDA-D687B1136093}"/>
                </a:ext>
              </a:extLst>
            </p:cNvPr>
            <p:cNvSpPr>
              <a:spLocks/>
            </p:cNvSpPr>
            <p:nvPr/>
          </p:nvSpPr>
          <p:spPr bwMode="auto">
            <a:xfrm>
              <a:off x="5401" y="11824"/>
              <a:ext cx="55" cy="121"/>
            </a:xfrm>
            <a:custGeom>
              <a:avLst/>
              <a:gdLst>
                <a:gd name="T0" fmla="*/ 27 w 55"/>
                <a:gd name="T1" fmla="*/ 11913 h 121"/>
                <a:gd name="T2" fmla="*/ 19 w 55"/>
                <a:gd name="T3" fmla="*/ 11907 h 121"/>
                <a:gd name="T4" fmla="*/ 14 w 55"/>
                <a:gd name="T5" fmla="*/ 11898 h 121"/>
                <a:gd name="T6" fmla="*/ 15 w 55"/>
                <a:gd name="T7" fmla="*/ 11945 h 121"/>
                <a:gd name="T8" fmla="*/ 0 w 55"/>
                <a:gd name="T9" fmla="*/ 11945 h 121"/>
                <a:gd name="T10" fmla="*/ 0 w 55"/>
                <a:gd name="T11" fmla="*/ 11826 h 121"/>
                <a:gd name="T12" fmla="*/ 14 w 55"/>
                <a:gd name="T13" fmla="*/ 11826 h 121"/>
                <a:gd name="T14" fmla="*/ 15 w 55"/>
                <a:gd name="T15" fmla="*/ 11839 h 121"/>
                <a:gd name="T16" fmla="*/ 19 w 55"/>
                <a:gd name="T17" fmla="*/ 11830 h 121"/>
                <a:gd name="T18" fmla="*/ 27 w 55"/>
                <a:gd name="T19" fmla="*/ 11824 h 121"/>
                <a:gd name="T20" fmla="*/ 41 w 55"/>
                <a:gd name="T21" fmla="*/ 11824 h 121"/>
                <a:gd name="T22" fmla="*/ 55 w 55"/>
                <a:gd name="T23" fmla="*/ 11836 h 121"/>
                <a:gd name="T24" fmla="*/ 38 w 55"/>
                <a:gd name="T25" fmla="*/ 11835 h 121"/>
                <a:gd name="T26" fmla="*/ 19 w 55"/>
                <a:gd name="T27" fmla="*/ 11844 h 121"/>
                <a:gd name="T28" fmla="*/ 15 w 55"/>
                <a:gd name="T29" fmla="*/ 11868 h 121"/>
                <a:gd name="T30" fmla="*/ 15 w 55"/>
                <a:gd name="T31" fmla="*/ 11869 h 121"/>
                <a:gd name="T32" fmla="*/ 19 w 55"/>
                <a:gd name="T33" fmla="*/ 11893 h 121"/>
                <a:gd name="T34" fmla="*/ 38 w 55"/>
                <a:gd name="T35" fmla="*/ 11902 h 121"/>
                <a:gd name="T36" fmla="*/ 41 w 55"/>
                <a:gd name="T37" fmla="*/ 11913 h 121"/>
                <a:gd name="T38" fmla="*/ 27 w 55"/>
                <a:gd name="T39" fmla="*/ 11913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3"/>
                  </a:lnTo>
                  <a:lnTo>
                    <a:pt x="14" y="74"/>
                  </a:lnTo>
                  <a:lnTo>
                    <a:pt x="15" y="121"/>
                  </a:lnTo>
                  <a:lnTo>
                    <a:pt x="0" y="121"/>
                  </a:lnTo>
                  <a:lnTo>
                    <a:pt x="0" y="2"/>
                  </a:lnTo>
                  <a:lnTo>
                    <a:pt x="14" y="2"/>
                  </a:lnTo>
                  <a:lnTo>
                    <a:pt x="15" y="15"/>
                  </a:lnTo>
                  <a:lnTo>
                    <a:pt x="19" y="6"/>
                  </a:lnTo>
                  <a:lnTo>
                    <a:pt x="27" y="0"/>
                  </a:lnTo>
                  <a:lnTo>
                    <a:pt x="41" y="0"/>
                  </a:lnTo>
                  <a:lnTo>
                    <a:pt x="55" y="12"/>
                  </a:lnTo>
                  <a:lnTo>
                    <a:pt x="38" y="11"/>
                  </a:lnTo>
                  <a:lnTo>
                    <a:pt x="19" y="20"/>
                  </a:lnTo>
                  <a:lnTo>
                    <a:pt x="15" y="44"/>
                  </a:lnTo>
                  <a:lnTo>
                    <a:pt x="15" y="45"/>
                  </a:lnTo>
                  <a:lnTo>
                    <a:pt x="19" y="69"/>
                  </a:lnTo>
                  <a:lnTo>
                    <a:pt x="38" y="78"/>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0" name="Freeform 895">
              <a:extLst>
                <a:ext uri="{FF2B5EF4-FFF2-40B4-BE49-F238E27FC236}">
                  <a16:creationId xmlns:a16="http://schemas.microsoft.com/office/drawing/2014/main" id="{613761A2-E156-4138-95EA-2382CBAA19E9}"/>
                </a:ext>
              </a:extLst>
            </p:cNvPr>
            <p:cNvSpPr>
              <a:spLocks/>
            </p:cNvSpPr>
            <p:nvPr/>
          </p:nvSpPr>
          <p:spPr bwMode="auto">
            <a:xfrm>
              <a:off x="5439" y="11824"/>
              <a:ext cx="35" cy="89"/>
            </a:xfrm>
            <a:custGeom>
              <a:avLst/>
              <a:gdLst>
                <a:gd name="T0" fmla="*/ 31 w 35"/>
                <a:gd name="T1" fmla="*/ 11893 h 89"/>
                <a:gd name="T2" fmla="*/ 20 w 35"/>
                <a:gd name="T3" fmla="*/ 11909 h 89"/>
                <a:gd name="T4" fmla="*/ 3 w 35"/>
                <a:gd name="T5" fmla="*/ 11913 h 89"/>
                <a:gd name="T6" fmla="*/ 0 w 35"/>
                <a:gd name="T7" fmla="*/ 11902 h 89"/>
                <a:gd name="T8" fmla="*/ 18 w 35"/>
                <a:gd name="T9" fmla="*/ 11902 h 89"/>
                <a:gd name="T10" fmla="*/ 20 w 35"/>
                <a:gd name="T11" fmla="*/ 11887 h 89"/>
                <a:gd name="T12" fmla="*/ 20 w 35"/>
                <a:gd name="T13" fmla="*/ 11850 h 89"/>
                <a:gd name="T14" fmla="*/ 17 w 35"/>
                <a:gd name="T15" fmla="*/ 11836 h 89"/>
                <a:gd name="T16" fmla="*/ 3 w 35"/>
                <a:gd name="T17" fmla="*/ 11824 h 89"/>
                <a:gd name="T18" fmla="*/ 24 w 35"/>
                <a:gd name="T19" fmla="*/ 11831 h 89"/>
                <a:gd name="T20" fmla="*/ 33 w 35"/>
                <a:gd name="T21" fmla="*/ 11850 h 89"/>
                <a:gd name="T22" fmla="*/ 35 w 35"/>
                <a:gd name="T23" fmla="*/ 11868 h 89"/>
                <a:gd name="T24" fmla="*/ 31 w 35"/>
                <a:gd name="T25" fmla="*/ 11893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1" y="69"/>
                  </a:moveTo>
                  <a:lnTo>
                    <a:pt x="20" y="85"/>
                  </a:lnTo>
                  <a:lnTo>
                    <a:pt x="3" y="89"/>
                  </a:lnTo>
                  <a:lnTo>
                    <a:pt x="0" y="78"/>
                  </a:lnTo>
                  <a:lnTo>
                    <a:pt x="18" y="78"/>
                  </a:lnTo>
                  <a:lnTo>
                    <a:pt x="20" y="63"/>
                  </a:lnTo>
                  <a:lnTo>
                    <a:pt x="20" y="26"/>
                  </a:lnTo>
                  <a:lnTo>
                    <a:pt x="17" y="12"/>
                  </a:lnTo>
                  <a:lnTo>
                    <a:pt x="3" y="0"/>
                  </a:lnTo>
                  <a:lnTo>
                    <a:pt x="24" y="7"/>
                  </a:lnTo>
                  <a:lnTo>
                    <a:pt x="33" y="26"/>
                  </a:lnTo>
                  <a:lnTo>
                    <a:pt x="35" y="44"/>
                  </a:lnTo>
                  <a:lnTo>
                    <a:pt x="31"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1" name="Freeform 896">
              <a:extLst>
                <a:ext uri="{FF2B5EF4-FFF2-40B4-BE49-F238E27FC236}">
                  <a16:creationId xmlns:a16="http://schemas.microsoft.com/office/drawing/2014/main" id="{2C4BBE16-9F01-4F6A-85FF-9049F2459465}"/>
                </a:ext>
              </a:extLst>
            </p:cNvPr>
            <p:cNvSpPr>
              <a:spLocks/>
            </p:cNvSpPr>
            <p:nvPr/>
          </p:nvSpPr>
          <p:spPr bwMode="auto">
            <a:xfrm>
              <a:off x="5485" y="11825"/>
              <a:ext cx="71" cy="88"/>
            </a:xfrm>
            <a:custGeom>
              <a:avLst/>
              <a:gdLst>
                <a:gd name="T0" fmla="*/ 7 w 71"/>
                <a:gd name="T1" fmla="*/ 11860 h 88"/>
                <a:gd name="T2" fmla="*/ 4 w 71"/>
                <a:gd name="T3" fmla="*/ 11848 h 88"/>
                <a:gd name="T4" fmla="*/ 11 w 71"/>
                <a:gd name="T5" fmla="*/ 11831 h 88"/>
                <a:gd name="T6" fmla="*/ 29 w 71"/>
                <a:gd name="T7" fmla="*/ 11825 h 88"/>
                <a:gd name="T8" fmla="*/ 50 w 71"/>
                <a:gd name="T9" fmla="*/ 11826 h 88"/>
                <a:gd name="T10" fmla="*/ 59 w 71"/>
                <a:gd name="T11" fmla="*/ 11829 h 88"/>
                <a:gd name="T12" fmla="*/ 64 w 71"/>
                <a:gd name="T13" fmla="*/ 11832 h 88"/>
                <a:gd name="T14" fmla="*/ 68 w 71"/>
                <a:gd name="T15" fmla="*/ 11838 h 88"/>
                <a:gd name="T16" fmla="*/ 69 w 71"/>
                <a:gd name="T17" fmla="*/ 11845 h 88"/>
                <a:gd name="T18" fmla="*/ 56 w 71"/>
                <a:gd name="T19" fmla="*/ 11847 h 88"/>
                <a:gd name="T20" fmla="*/ 43 w 71"/>
                <a:gd name="T21" fmla="*/ 11835 h 88"/>
                <a:gd name="T22" fmla="*/ 22 w 71"/>
                <a:gd name="T23" fmla="*/ 11838 h 88"/>
                <a:gd name="T24" fmla="*/ 17 w 71"/>
                <a:gd name="T25" fmla="*/ 11847 h 88"/>
                <a:gd name="T26" fmla="*/ 26 w 71"/>
                <a:gd name="T27" fmla="*/ 11857 h 88"/>
                <a:gd name="T28" fmla="*/ 40 w 71"/>
                <a:gd name="T29" fmla="*/ 11862 h 88"/>
                <a:gd name="T30" fmla="*/ 56 w 71"/>
                <a:gd name="T31" fmla="*/ 11866 h 88"/>
                <a:gd name="T32" fmla="*/ 67 w 71"/>
                <a:gd name="T33" fmla="*/ 11875 h 88"/>
                <a:gd name="T34" fmla="*/ 71 w 71"/>
                <a:gd name="T35" fmla="*/ 11887 h 88"/>
                <a:gd name="T36" fmla="*/ 64 w 71"/>
                <a:gd name="T37" fmla="*/ 11904 h 88"/>
                <a:gd name="T38" fmla="*/ 47 w 71"/>
                <a:gd name="T39" fmla="*/ 11912 h 88"/>
                <a:gd name="T40" fmla="*/ 27 w 71"/>
                <a:gd name="T41" fmla="*/ 11913 h 88"/>
                <a:gd name="T42" fmla="*/ 9 w 71"/>
                <a:gd name="T43" fmla="*/ 11905 h 88"/>
                <a:gd name="T44" fmla="*/ 0 w 71"/>
                <a:gd name="T45" fmla="*/ 11891 h 88"/>
                <a:gd name="T46" fmla="*/ 13 w 71"/>
                <a:gd name="T47" fmla="*/ 11889 h 88"/>
                <a:gd name="T48" fmla="*/ 25 w 71"/>
                <a:gd name="T49" fmla="*/ 11900 h 88"/>
                <a:gd name="T50" fmla="*/ 46 w 71"/>
                <a:gd name="T51" fmla="*/ 11901 h 88"/>
                <a:gd name="T52" fmla="*/ 57 w 71"/>
                <a:gd name="T53" fmla="*/ 11889 h 88"/>
                <a:gd name="T54" fmla="*/ 49 w 71"/>
                <a:gd name="T55" fmla="*/ 11878 h 88"/>
                <a:gd name="T56" fmla="*/ 35 w 71"/>
                <a:gd name="T57" fmla="*/ 11873 h 88"/>
                <a:gd name="T58" fmla="*/ 19 w 71"/>
                <a:gd name="T59" fmla="*/ 11869 h 88"/>
                <a:gd name="T60" fmla="*/ 7 w 71"/>
                <a:gd name="T61" fmla="*/ 11860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3"/>
                  </a:lnTo>
                  <a:lnTo>
                    <a:pt x="11" y="6"/>
                  </a:lnTo>
                  <a:lnTo>
                    <a:pt x="29" y="0"/>
                  </a:lnTo>
                  <a:lnTo>
                    <a:pt x="50" y="1"/>
                  </a:lnTo>
                  <a:lnTo>
                    <a:pt x="59" y="4"/>
                  </a:lnTo>
                  <a:lnTo>
                    <a:pt x="64" y="7"/>
                  </a:lnTo>
                  <a:lnTo>
                    <a:pt x="68" y="13"/>
                  </a:lnTo>
                  <a:lnTo>
                    <a:pt x="69" y="20"/>
                  </a:lnTo>
                  <a:lnTo>
                    <a:pt x="56" y="22"/>
                  </a:lnTo>
                  <a:lnTo>
                    <a:pt x="43" y="10"/>
                  </a:lnTo>
                  <a:lnTo>
                    <a:pt x="22" y="13"/>
                  </a:lnTo>
                  <a:lnTo>
                    <a:pt x="17" y="22"/>
                  </a:lnTo>
                  <a:lnTo>
                    <a:pt x="26" y="32"/>
                  </a:lnTo>
                  <a:lnTo>
                    <a:pt x="40" y="37"/>
                  </a:lnTo>
                  <a:lnTo>
                    <a:pt x="56" y="41"/>
                  </a:lnTo>
                  <a:lnTo>
                    <a:pt x="67" y="50"/>
                  </a:lnTo>
                  <a:lnTo>
                    <a:pt x="71" y="62"/>
                  </a:lnTo>
                  <a:lnTo>
                    <a:pt x="64" y="79"/>
                  </a:lnTo>
                  <a:lnTo>
                    <a:pt x="47" y="87"/>
                  </a:lnTo>
                  <a:lnTo>
                    <a:pt x="27" y="88"/>
                  </a:lnTo>
                  <a:lnTo>
                    <a:pt x="9" y="80"/>
                  </a:lnTo>
                  <a:lnTo>
                    <a:pt x="0" y="66"/>
                  </a:lnTo>
                  <a:lnTo>
                    <a:pt x="13" y="64"/>
                  </a:lnTo>
                  <a:lnTo>
                    <a:pt x="25" y="75"/>
                  </a:lnTo>
                  <a:lnTo>
                    <a:pt x="46" y="76"/>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2" name="Freeform 897">
              <a:extLst>
                <a:ext uri="{FF2B5EF4-FFF2-40B4-BE49-F238E27FC236}">
                  <a16:creationId xmlns:a16="http://schemas.microsoft.com/office/drawing/2014/main" id="{14C4219E-5AB2-4648-ABDA-62149D8C7C40}"/>
                </a:ext>
              </a:extLst>
            </p:cNvPr>
            <p:cNvSpPr>
              <a:spLocks/>
            </p:cNvSpPr>
            <p:nvPr/>
          </p:nvSpPr>
          <p:spPr bwMode="auto">
            <a:xfrm>
              <a:off x="5568" y="11824"/>
              <a:ext cx="76" cy="89"/>
            </a:xfrm>
            <a:custGeom>
              <a:avLst/>
              <a:gdLst>
                <a:gd name="T0" fmla="*/ 16 w 76"/>
                <a:gd name="T1" fmla="*/ 11890 h 89"/>
                <a:gd name="T2" fmla="*/ 22 w 76"/>
                <a:gd name="T3" fmla="*/ 11902 h 89"/>
                <a:gd name="T4" fmla="*/ 39 w 76"/>
                <a:gd name="T5" fmla="*/ 11902 h 89"/>
                <a:gd name="T6" fmla="*/ 51 w 76"/>
                <a:gd name="T7" fmla="*/ 11903 h 89"/>
                <a:gd name="T8" fmla="*/ 59 w 76"/>
                <a:gd name="T9" fmla="*/ 11897 h 89"/>
                <a:gd name="T10" fmla="*/ 62 w 76"/>
                <a:gd name="T11" fmla="*/ 11889 h 89"/>
                <a:gd name="T12" fmla="*/ 74 w 76"/>
                <a:gd name="T13" fmla="*/ 11893 h 89"/>
                <a:gd name="T14" fmla="*/ 62 w 76"/>
                <a:gd name="T15" fmla="*/ 11908 h 89"/>
                <a:gd name="T16" fmla="*/ 40 w 76"/>
                <a:gd name="T17" fmla="*/ 11913 h 89"/>
                <a:gd name="T18" fmla="*/ 18 w 76"/>
                <a:gd name="T19" fmla="*/ 11908 h 89"/>
                <a:gd name="T20" fmla="*/ 5 w 76"/>
                <a:gd name="T21" fmla="*/ 11892 h 89"/>
                <a:gd name="T22" fmla="*/ 0 w 76"/>
                <a:gd name="T23" fmla="*/ 11868 h 89"/>
                <a:gd name="T24" fmla="*/ 0 w 76"/>
                <a:gd name="T25" fmla="*/ 11868 h 89"/>
                <a:gd name="T26" fmla="*/ 5 w 76"/>
                <a:gd name="T27" fmla="*/ 11844 h 89"/>
                <a:gd name="T28" fmla="*/ 18 w 76"/>
                <a:gd name="T29" fmla="*/ 11829 h 89"/>
                <a:gd name="T30" fmla="*/ 39 w 76"/>
                <a:gd name="T31" fmla="*/ 11824 h 89"/>
                <a:gd name="T32" fmla="*/ 43 w 76"/>
                <a:gd name="T33" fmla="*/ 11835 h 89"/>
                <a:gd name="T34" fmla="*/ 27 w 76"/>
                <a:gd name="T35" fmla="*/ 11838 h 89"/>
                <a:gd name="T36" fmla="*/ 18 w 76"/>
                <a:gd name="T37" fmla="*/ 11848 h 89"/>
                <a:gd name="T38" fmla="*/ 17 w 76"/>
                <a:gd name="T39" fmla="*/ 11851 h 89"/>
                <a:gd name="T40" fmla="*/ 16 w 76"/>
                <a:gd name="T41" fmla="*/ 11855 h 89"/>
                <a:gd name="T42" fmla="*/ 16 w 76"/>
                <a:gd name="T43" fmla="*/ 11860 h 89"/>
                <a:gd name="T44" fmla="*/ 62 w 76"/>
                <a:gd name="T45" fmla="*/ 11860 h 89"/>
                <a:gd name="T46" fmla="*/ 73 w 76"/>
                <a:gd name="T47" fmla="*/ 11845 h 89"/>
                <a:gd name="T48" fmla="*/ 76 w 76"/>
                <a:gd name="T49" fmla="*/ 11869 h 89"/>
                <a:gd name="T50" fmla="*/ 76 w 76"/>
                <a:gd name="T51" fmla="*/ 11872 h 89"/>
                <a:gd name="T52" fmla="*/ 16 w 76"/>
                <a:gd name="T53" fmla="*/ 11872 h 89"/>
                <a:gd name="T54" fmla="*/ 16 w 76"/>
                <a:gd name="T55" fmla="*/ 118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8"/>
                  </a:lnTo>
                  <a:lnTo>
                    <a:pt x="51" y="79"/>
                  </a:lnTo>
                  <a:lnTo>
                    <a:pt x="59" y="73"/>
                  </a:lnTo>
                  <a:lnTo>
                    <a:pt x="62" y="65"/>
                  </a:lnTo>
                  <a:lnTo>
                    <a:pt x="74" y="69"/>
                  </a:lnTo>
                  <a:lnTo>
                    <a:pt x="62" y="84"/>
                  </a:lnTo>
                  <a:lnTo>
                    <a:pt x="40" y="89"/>
                  </a:lnTo>
                  <a:lnTo>
                    <a:pt x="18" y="84"/>
                  </a:lnTo>
                  <a:lnTo>
                    <a:pt x="5" y="68"/>
                  </a:lnTo>
                  <a:lnTo>
                    <a:pt x="0" y="44"/>
                  </a:lnTo>
                  <a:lnTo>
                    <a:pt x="5" y="20"/>
                  </a:lnTo>
                  <a:lnTo>
                    <a:pt x="18" y="5"/>
                  </a:lnTo>
                  <a:lnTo>
                    <a:pt x="39" y="0"/>
                  </a:lnTo>
                  <a:lnTo>
                    <a:pt x="43" y="11"/>
                  </a:lnTo>
                  <a:lnTo>
                    <a:pt x="27" y="14"/>
                  </a:lnTo>
                  <a:lnTo>
                    <a:pt x="18" y="24"/>
                  </a:lnTo>
                  <a:lnTo>
                    <a:pt x="17" y="27"/>
                  </a:lnTo>
                  <a:lnTo>
                    <a:pt x="16" y="31"/>
                  </a:lnTo>
                  <a:lnTo>
                    <a:pt x="16" y="36"/>
                  </a:lnTo>
                  <a:lnTo>
                    <a:pt x="62" y="36"/>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3" name="Freeform 898">
              <a:extLst>
                <a:ext uri="{FF2B5EF4-FFF2-40B4-BE49-F238E27FC236}">
                  <a16:creationId xmlns:a16="http://schemas.microsoft.com/office/drawing/2014/main" id="{C685FDC1-470D-47E0-A5B0-1A46AF6490DC}"/>
                </a:ext>
              </a:extLst>
            </p:cNvPr>
            <p:cNvSpPr>
              <a:spLocks/>
            </p:cNvSpPr>
            <p:nvPr/>
          </p:nvSpPr>
          <p:spPr bwMode="auto">
            <a:xfrm>
              <a:off x="5607" y="11824"/>
              <a:ext cx="34" cy="36"/>
            </a:xfrm>
            <a:custGeom>
              <a:avLst/>
              <a:gdLst>
                <a:gd name="T0" fmla="*/ 22 w 34"/>
                <a:gd name="T1" fmla="*/ 11829 h 36"/>
                <a:gd name="T2" fmla="*/ 34 w 34"/>
                <a:gd name="T3" fmla="*/ 11845 h 36"/>
                <a:gd name="T4" fmla="*/ 23 w 34"/>
                <a:gd name="T5" fmla="*/ 11860 h 36"/>
                <a:gd name="T6" fmla="*/ 18 w 34"/>
                <a:gd name="T7" fmla="*/ 11843 h 36"/>
                <a:gd name="T8" fmla="*/ 4 w 34"/>
                <a:gd name="T9" fmla="*/ 11835 h 36"/>
                <a:gd name="T10" fmla="*/ 0 w 34"/>
                <a:gd name="T11" fmla="*/ 11824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4" name="Freeform 899">
              <a:extLst>
                <a:ext uri="{FF2B5EF4-FFF2-40B4-BE49-F238E27FC236}">
                  <a16:creationId xmlns:a16="http://schemas.microsoft.com/office/drawing/2014/main" id="{7A2AA05C-8037-440C-A8B1-28D44FDD9EB8}"/>
                </a:ext>
              </a:extLst>
            </p:cNvPr>
            <p:cNvSpPr>
              <a:spLocks/>
            </p:cNvSpPr>
            <p:nvPr/>
          </p:nvSpPr>
          <p:spPr bwMode="auto">
            <a:xfrm>
              <a:off x="5658" y="11798"/>
              <a:ext cx="76" cy="83"/>
            </a:xfrm>
            <a:custGeom>
              <a:avLst/>
              <a:gdLst>
                <a:gd name="T0" fmla="*/ 36 w 76"/>
                <a:gd name="T1" fmla="*/ 11863 h 83"/>
                <a:gd name="T2" fmla="*/ 51 w 76"/>
                <a:gd name="T3" fmla="*/ 11852 h 83"/>
                <a:gd name="T4" fmla="*/ 62 w 76"/>
                <a:gd name="T5" fmla="*/ 11838 h 83"/>
                <a:gd name="T6" fmla="*/ 63 w 76"/>
                <a:gd name="T7" fmla="*/ 11830 h 83"/>
                <a:gd name="T8" fmla="*/ 63 w 76"/>
                <a:gd name="T9" fmla="*/ 11817 h 83"/>
                <a:gd name="T10" fmla="*/ 54 w 76"/>
                <a:gd name="T11" fmla="*/ 11811 h 83"/>
                <a:gd name="T12" fmla="*/ 40 w 76"/>
                <a:gd name="T13" fmla="*/ 11811 h 83"/>
                <a:gd name="T14" fmla="*/ 26 w 76"/>
                <a:gd name="T15" fmla="*/ 11811 h 83"/>
                <a:gd name="T16" fmla="*/ 16 w 76"/>
                <a:gd name="T17" fmla="*/ 11818 h 83"/>
                <a:gd name="T18" fmla="*/ 15 w 76"/>
                <a:gd name="T19" fmla="*/ 11831 h 83"/>
                <a:gd name="T20" fmla="*/ 0 w 76"/>
                <a:gd name="T21" fmla="*/ 11831 h 83"/>
                <a:gd name="T22" fmla="*/ 8 w 76"/>
                <a:gd name="T23" fmla="*/ 11811 h 83"/>
                <a:gd name="T24" fmla="*/ 26 w 76"/>
                <a:gd name="T25" fmla="*/ 11800 h 83"/>
                <a:gd name="T26" fmla="*/ 40 w 76"/>
                <a:gd name="T27" fmla="*/ 11798 h 83"/>
                <a:gd name="T28" fmla="*/ 59 w 76"/>
                <a:gd name="T29" fmla="*/ 11803 h 83"/>
                <a:gd name="T30" fmla="*/ 72 w 76"/>
                <a:gd name="T31" fmla="*/ 11815 h 83"/>
                <a:gd name="T32" fmla="*/ 77 w 76"/>
                <a:gd name="T33" fmla="*/ 11830 h 83"/>
                <a:gd name="T34" fmla="*/ 73 w 76"/>
                <a:gd name="T35" fmla="*/ 11846 h 83"/>
                <a:gd name="T36" fmla="*/ 60 w 76"/>
                <a:gd name="T37" fmla="*/ 11858 h 83"/>
                <a:gd name="T38" fmla="*/ 52 w 76"/>
                <a:gd name="T39" fmla="*/ 11863 h 83"/>
                <a:gd name="T40" fmla="*/ 44 w 76"/>
                <a:gd name="T41" fmla="*/ 11869 h 83"/>
                <a:gd name="T42" fmla="*/ 43 w 76"/>
                <a:gd name="T43" fmla="*/ 11881 h 83"/>
                <a:gd name="T44" fmla="*/ 29 w 76"/>
                <a:gd name="T45" fmla="*/ 11881 h 83"/>
                <a:gd name="T46" fmla="*/ 36 w 76"/>
                <a:gd name="T47" fmla="*/ 11863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83">
                  <a:moveTo>
                    <a:pt x="36" y="65"/>
                  </a:moveTo>
                  <a:lnTo>
                    <a:pt x="51" y="54"/>
                  </a:lnTo>
                  <a:lnTo>
                    <a:pt x="62" y="40"/>
                  </a:lnTo>
                  <a:lnTo>
                    <a:pt x="63" y="32"/>
                  </a:lnTo>
                  <a:lnTo>
                    <a:pt x="63" y="19"/>
                  </a:lnTo>
                  <a:lnTo>
                    <a:pt x="54" y="13"/>
                  </a:lnTo>
                  <a:lnTo>
                    <a:pt x="40" y="13"/>
                  </a:lnTo>
                  <a:lnTo>
                    <a:pt x="26" y="13"/>
                  </a:lnTo>
                  <a:lnTo>
                    <a:pt x="16" y="20"/>
                  </a:lnTo>
                  <a:lnTo>
                    <a:pt x="15" y="33"/>
                  </a:lnTo>
                  <a:lnTo>
                    <a:pt x="0" y="33"/>
                  </a:lnTo>
                  <a:lnTo>
                    <a:pt x="8" y="13"/>
                  </a:lnTo>
                  <a:lnTo>
                    <a:pt x="26" y="2"/>
                  </a:lnTo>
                  <a:lnTo>
                    <a:pt x="40" y="0"/>
                  </a:lnTo>
                  <a:lnTo>
                    <a:pt x="59" y="5"/>
                  </a:lnTo>
                  <a:lnTo>
                    <a:pt x="72" y="17"/>
                  </a:lnTo>
                  <a:lnTo>
                    <a:pt x="77" y="32"/>
                  </a:lnTo>
                  <a:lnTo>
                    <a:pt x="73" y="48"/>
                  </a:lnTo>
                  <a:lnTo>
                    <a:pt x="60" y="60"/>
                  </a:lnTo>
                  <a:lnTo>
                    <a:pt x="52" y="65"/>
                  </a:lnTo>
                  <a:lnTo>
                    <a:pt x="44" y="71"/>
                  </a:lnTo>
                  <a:lnTo>
                    <a:pt x="43" y="83"/>
                  </a:lnTo>
                  <a:lnTo>
                    <a:pt x="29" y="83"/>
                  </a:lnTo>
                  <a:lnTo>
                    <a:pt x="36"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5" name="Freeform 900">
              <a:extLst>
                <a:ext uri="{FF2B5EF4-FFF2-40B4-BE49-F238E27FC236}">
                  <a16:creationId xmlns:a16="http://schemas.microsoft.com/office/drawing/2014/main" id="{C2D02E13-9793-4D1D-B85F-DCAA84E503BC}"/>
                </a:ext>
              </a:extLst>
            </p:cNvPr>
            <p:cNvSpPr>
              <a:spLocks/>
            </p:cNvSpPr>
            <p:nvPr/>
          </p:nvSpPr>
          <p:spPr bwMode="auto">
            <a:xfrm>
              <a:off x="5686" y="11903"/>
              <a:ext cx="15" cy="0"/>
            </a:xfrm>
            <a:custGeom>
              <a:avLst/>
              <a:gdLst>
                <a:gd name="T0" fmla="*/ 0 w 15"/>
                <a:gd name="T1" fmla="*/ 16 w 15"/>
                <a:gd name="T2" fmla="*/ 0 60000 65536"/>
                <a:gd name="T3" fmla="*/ 0 60000 65536"/>
              </a:gdLst>
              <a:ahLst/>
              <a:cxnLst>
                <a:cxn ang="T2">
                  <a:pos x="T0" y="0"/>
                </a:cxn>
                <a:cxn ang="T3">
                  <a:pos x="T1" y="0"/>
                </a:cxn>
              </a:cxnLst>
              <a:rect l="0" t="0" r="r" b="b"/>
              <a:pathLst>
                <a:path w="15">
                  <a:moveTo>
                    <a:pt x="0" y="0"/>
                  </a:moveTo>
                  <a:lnTo>
                    <a:pt x="16" y="0"/>
                  </a:lnTo>
                </a:path>
              </a:pathLst>
            </a:custGeom>
            <a:noFill/>
            <a:ln w="11271">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76" name="Freeform 901">
              <a:extLst>
                <a:ext uri="{FF2B5EF4-FFF2-40B4-BE49-F238E27FC236}">
                  <a16:creationId xmlns:a16="http://schemas.microsoft.com/office/drawing/2014/main" id="{CD19118B-145B-4118-85EB-06827F8EDA3A}"/>
                </a:ext>
              </a:extLst>
            </p:cNvPr>
            <p:cNvSpPr>
              <a:spLocks/>
            </p:cNvSpPr>
            <p:nvPr/>
          </p:nvSpPr>
          <p:spPr bwMode="auto">
            <a:xfrm>
              <a:off x="5400" y="11160"/>
              <a:ext cx="0" cy="216"/>
            </a:xfrm>
            <a:custGeom>
              <a:avLst/>
              <a:gdLst>
                <a:gd name="T0" fmla="*/ 11376 h 216"/>
                <a:gd name="T1" fmla="*/ 11160 h 216"/>
                <a:gd name="T2" fmla="*/ 0 60000 65536"/>
                <a:gd name="T3" fmla="*/ 0 60000 65536"/>
              </a:gdLst>
              <a:ahLst/>
              <a:cxnLst>
                <a:cxn ang="T2">
                  <a:pos x="0" y="T0"/>
                </a:cxn>
                <a:cxn ang="T3">
                  <a:pos x="0" y="T1"/>
                </a:cxn>
              </a:cxnLst>
              <a:rect l="0" t="0" r="r" b="b"/>
              <a:pathLst>
                <a:path h="216">
                  <a:moveTo>
                    <a:pt x="0" y="216"/>
                  </a:moveTo>
                  <a:lnTo>
                    <a:pt x="0" y="0"/>
                  </a:lnTo>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77" name="Freeform 902">
              <a:extLst>
                <a:ext uri="{FF2B5EF4-FFF2-40B4-BE49-F238E27FC236}">
                  <a16:creationId xmlns:a16="http://schemas.microsoft.com/office/drawing/2014/main" id="{FC55AAA4-BABB-4E05-9582-A73872A4035A}"/>
                </a:ext>
              </a:extLst>
            </p:cNvPr>
            <p:cNvSpPr>
              <a:spLocks/>
            </p:cNvSpPr>
            <p:nvPr/>
          </p:nvSpPr>
          <p:spPr bwMode="auto">
            <a:xfrm>
              <a:off x="5359" y="11385"/>
              <a:ext cx="83" cy="126"/>
            </a:xfrm>
            <a:custGeom>
              <a:avLst/>
              <a:gdLst>
                <a:gd name="T0" fmla="*/ 41 w 83"/>
                <a:gd name="T1" fmla="*/ 11511 h 126"/>
                <a:gd name="T2" fmla="*/ 0 w 83"/>
                <a:gd name="T3" fmla="*/ 11385 h 126"/>
                <a:gd name="T4" fmla="*/ 82 w 83"/>
                <a:gd name="T5" fmla="*/ 11385 h 126"/>
                <a:gd name="T6" fmla="*/ 41 w 83"/>
                <a:gd name="T7" fmla="*/ 11511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6">
                  <a:moveTo>
                    <a:pt x="41" y="126"/>
                  </a:moveTo>
                  <a:lnTo>
                    <a:pt x="0" y="0"/>
                  </a:lnTo>
                  <a:lnTo>
                    <a:pt x="82" y="0"/>
                  </a:lnTo>
                  <a:lnTo>
                    <a:pt x="41" y="1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78" name="Freeform 903">
              <a:extLst>
                <a:ext uri="{FF2B5EF4-FFF2-40B4-BE49-F238E27FC236}">
                  <a16:creationId xmlns:a16="http://schemas.microsoft.com/office/drawing/2014/main" id="{317D8748-BC9F-431C-801E-65C44B02DAF9}"/>
                </a:ext>
              </a:extLst>
            </p:cNvPr>
            <p:cNvSpPr>
              <a:spLocks/>
            </p:cNvSpPr>
            <p:nvPr/>
          </p:nvSpPr>
          <p:spPr bwMode="auto">
            <a:xfrm>
              <a:off x="5359" y="11385"/>
              <a:ext cx="83" cy="126"/>
            </a:xfrm>
            <a:custGeom>
              <a:avLst/>
              <a:gdLst>
                <a:gd name="T0" fmla="*/ 41 w 83"/>
                <a:gd name="T1" fmla="*/ 11511 h 126"/>
                <a:gd name="T2" fmla="*/ 0 w 83"/>
                <a:gd name="T3" fmla="*/ 11385 h 126"/>
                <a:gd name="T4" fmla="*/ 82 w 83"/>
                <a:gd name="T5" fmla="*/ 11385 h 126"/>
                <a:gd name="T6" fmla="*/ 41 w 83"/>
                <a:gd name="T7" fmla="*/ 11511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6">
                  <a:moveTo>
                    <a:pt x="41" y="126"/>
                  </a:moveTo>
                  <a:lnTo>
                    <a:pt x="0" y="0"/>
                  </a:lnTo>
                  <a:lnTo>
                    <a:pt x="82" y="0"/>
                  </a:lnTo>
                  <a:lnTo>
                    <a:pt x="41" y="126"/>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79" name="Freeform 904">
              <a:extLst>
                <a:ext uri="{FF2B5EF4-FFF2-40B4-BE49-F238E27FC236}">
                  <a16:creationId xmlns:a16="http://schemas.microsoft.com/office/drawing/2014/main" id="{CCE75C28-319B-4338-B682-B1DD9FB5B13A}"/>
                </a:ext>
              </a:extLst>
            </p:cNvPr>
            <p:cNvSpPr>
              <a:spLocks/>
            </p:cNvSpPr>
            <p:nvPr/>
          </p:nvSpPr>
          <p:spPr bwMode="auto">
            <a:xfrm>
              <a:off x="1623" y="4928"/>
              <a:ext cx="29" cy="78"/>
            </a:xfrm>
            <a:custGeom>
              <a:avLst/>
              <a:gdLst>
                <a:gd name="T0" fmla="*/ 28 w 29"/>
                <a:gd name="T1" fmla="*/ 5007 h 78"/>
                <a:gd name="T2" fmla="*/ 0 w 29"/>
                <a:gd name="T3" fmla="*/ 5007 h 78"/>
                <a:gd name="T4" fmla="*/ 2 w 29"/>
                <a:gd name="T5" fmla="*/ 4995 h 78"/>
                <a:gd name="T6" fmla="*/ 2 w 29"/>
                <a:gd name="T7" fmla="*/ 4928 h 78"/>
                <a:gd name="T8" fmla="*/ 29 w 29"/>
                <a:gd name="T9" fmla="*/ 4928 h 78"/>
                <a:gd name="T10" fmla="*/ 29 w 29"/>
                <a:gd name="T11" fmla="*/ 4997 h 78"/>
                <a:gd name="T12" fmla="*/ 28 w 29"/>
                <a:gd name="T13" fmla="*/ 5007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8">
                  <a:moveTo>
                    <a:pt x="28" y="79"/>
                  </a:moveTo>
                  <a:lnTo>
                    <a:pt x="0" y="79"/>
                  </a:lnTo>
                  <a:lnTo>
                    <a:pt x="2" y="67"/>
                  </a:lnTo>
                  <a:lnTo>
                    <a:pt x="2" y="0"/>
                  </a:lnTo>
                  <a:lnTo>
                    <a:pt x="29" y="0"/>
                  </a:lnTo>
                  <a:lnTo>
                    <a:pt x="29" y="69"/>
                  </a:lnTo>
                  <a:lnTo>
                    <a:pt x="28" y="7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0" name="Freeform 905">
              <a:extLst>
                <a:ext uri="{FF2B5EF4-FFF2-40B4-BE49-F238E27FC236}">
                  <a16:creationId xmlns:a16="http://schemas.microsoft.com/office/drawing/2014/main" id="{59592030-D746-47D7-9BF5-C1052C18A5A9}"/>
                </a:ext>
              </a:extLst>
            </p:cNvPr>
            <p:cNvSpPr>
              <a:spLocks/>
            </p:cNvSpPr>
            <p:nvPr/>
          </p:nvSpPr>
          <p:spPr bwMode="auto">
            <a:xfrm>
              <a:off x="1067" y="5090"/>
              <a:ext cx="2524" cy="5719"/>
            </a:xfrm>
            <a:custGeom>
              <a:avLst/>
              <a:gdLst>
                <a:gd name="T0" fmla="*/ 0 w 2524"/>
                <a:gd name="T1" fmla="*/ 10692 h 5719"/>
                <a:gd name="T2" fmla="*/ 0 w 2524"/>
                <a:gd name="T3" fmla="*/ 5211 h 5719"/>
                <a:gd name="T4" fmla="*/ 3 w 2524"/>
                <a:gd name="T5" fmla="*/ 5180 h 5719"/>
                <a:gd name="T6" fmla="*/ 35 w 2524"/>
                <a:gd name="T7" fmla="*/ 5126 h 5719"/>
                <a:gd name="T8" fmla="*/ 90 w 2524"/>
                <a:gd name="T9" fmla="*/ 5095 h 5719"/>
                <a:gd name="T10" fmla="*/ 120 w 2524"/>
                <a:gd name="T11" fmla="*/ 5090 h 5719"/>
                <a:gd name="T12" fmla="*/ 383 w 2524"/>
                <a:gd name="T13" fmla="*/ 5090 h 5719"/>
                <a:gd name="T14" fmla="*/ 383 w 2524"/>
                <a:gd name="T15" fmla="*/ 5117 h 5719"/>
                <a:gd name="T16" fmla="*/ 122 w 2524"/>
                <a:gd name="T17" fmla="*/ 5117 h 5719"/>
                <a:gd name="T18" fmla="*/ 97 w 2524"/>
                <a:gd name="T19" fmla="*/ 5121 h 5719"/>
                <a:gd name="T20" fmla="*/ 39 w 2524"/>
                <a:gd name="T21" fmla="*/ 5165 h 5719"/>
                <a:gd name="T22" fmla="*/ 27 w 2524"/>
                <a:gd name="T23" fmla="*/ 5213 h 5719"/>
                <a:gd name="T24" fmla="*/ 27 w 2524"/>
                <a:gd name="T25" fmla="*/ 10683 h 5719"/>
                <a:gd name="T26" fmla="*/ 54 w 2524"/>
                <a:gd name="T27" fmla="*/ 10755 h 5719"/>
                <a:gd name="T28" fmla="*/ 97 w 2524"/>
                <a:gd name="T29" fmla="*/ 10782 h 5719"/>
                <a:gd name="T30" fmla="*/ 2523 w 2524"/>
                <a:gd name="T31" fmla="*/ 10782 h 5719"/>
                <a:gd name="T32" fmla="*/ 2523 w 2524"/>
                <a:gd name="T33" fmla="*/ 10809 h 5719"/>
                <a:gd name="T34" fmla="*/ 90 w 2524"/>
                <a:gd name="T35" fmla="*/ 10809 h 5719"/>
                <a:gd name="T36" fmla="*/ 61 w 2524"/>
                <a:gd name="T37" fmla="*/ 10791 h 5719"/>
                <a:gd name="T38" fmla="*/ 35 w 2524"/>
                <a:gd name="T39" fmla="*/ 10773 h 5719"/>
                <a:gd name="T40" fmla="*/ 16 w 2524"/>
                <a:gd name="T41" fmla="*/ 10746 h 5719"/>
                <a:gd name="T42" fmla="*/ 3 w 2524"/>
                <a:gd name="T43" fmla="*/ 10719 h 5719"/>
                <a:gd name="T44" fmla="*/ 0 w 2524"/>
                <a:gd name="T45" fmla="*/ 10692 h 57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524" h="5719">
                  <a:moveTo>
                    <a:pt x="0" y="5602"/>
                  </a:moveTo>
                  <a:lnTo>
                    <a:pt x="0" y="121"/>
                  </a:lnTo>
                  <a:lnTo>
                    <a:pt x="3" y="90"/>
                  </a:lnTo>
                  <a:lnTo>
                    <a:pt x="35" y="36"/>
                  </a:lnTo>
                  <a:lnTo>
                    <a:pt x="90" y="5"/>
                  </a:lnTo>
                  <a:lnTo>
                    <a:pt x="120" y="0"/>
                  </a:lnTo>
                  <a:lnTo>
                    <a:pt x="383" y="0"/>
                  </a:lnTo>
                  <a:lnTo>
                    <a:pt x="383" y="27"/>
                  </a:lnTo>
                  <a:lnTo>
                    <a:pt x="122" y="27"/>
                  </a:lnTo>
                  <a:lnTo>
                    <a:pt x="97" y="31"/>
                  </a:lnTo>
                  <a:lnTo>
                    <a:pt x="39" y="75"/>
                  </a:lnTo>
                  <a:lnTo>
                    <a:pt x="27" y="123"/>
                  </a:lnTo>
                  <a:lnTo>
                    <a:pt x="27" y="5593"/>
                  </a:lnTo>
                  <a:lnTo>
                    <a:pt x="54" y="5665"/>
                  </a:lnTo>
                  <a:lnTo>
                    <a:pt x="97" y="5692"/>
                  </a:lnTo>
                  <a:lnTo>
                    <a:pt x="2523" y="5692"/>
                  </a:lnTo>
                  <a:lnTo>
                    <a:pt x="2523" y="5719"/>
                  </a:lnTo>
                  <a:lnTo>
                    <a:pt x="90" y="5719"/>
                  </a:lnTo>
                  <a:lnTo>
                    <a:pt x="61" y="5701"/>
                  </a:lnTo>
                  <a:lnTo>
                    <a:pt x="35" y="5683"/>
                  </a:lnTo>
                  <a:lnTo>
                    <a:pt x="16" y="5656"/>
                  </a:lnTo>
                  <a:lnTo>
                    <a:pt x="3" y="5629"/>
                  </a:lnTo>
                  <a:lnTo>
                    <a:pt x="0" y="560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1" name="Freeform 906">
              <a:extLst>
                <a:ext uri="{FF2B5EF4-FFF2-40B4-BE49-F238E27FC236}">
                  <a16:creationId xmlns:a16="http://schemas.microsoft.com/office/drawing/2014/main" id="{DA6A4EA1-28C8-4618-8251-8A88A04BE7EE}"/>
                </a:ext>
              </a:extLst>
            </p:cNvPr>
            <p:cNvSpPr>
              <a:spLocks/>
            </p:cNvSpPr>
            <p:nvPr/>
          </p:nvSpPr>
          <p:spPr bwMode="auto">
            <a:xfrm>
              <a:off x="1625" y="4914"/>
              <a:ext cx="27" cy="14"/>
            </a:xfrm>
            <a:custGeom>
              <a:avLst/>
              <a:gdLst>
                <a:gd name="T0" fmla="*/ 3 w 27"/>
                <a:gd name="T1" fmla="*/ 4915 h 14"/>
                <a:gd name="T2" fmla="*/ 27 w 27"/>
                <a:gd name="T3" fmla="*/ 4915 h 14"/>
                <a:gd name="T4" fmla="*/ 27 w 27"/>
                <a:gd name="T5" fmla="*/ 4928 h 14"/>
                <a:gd name="T6" fmla="*/ 0 w 27"/>
                <a:gd name="T7" fmla="*/ 4928 h 14"/>
                <a:gd name="T8" fmla="*/ 0 w 27"/>
                <a:gd name="T9" fmla="*/ 4914 h 14"/>
                <a:gd name="T10" fmla="*/ 3 w 27"/>
                <a:gd name="T11" fmla="*/ 491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3" y="1"/>
                  </a:moveTo>
                  <a:lnTo>
                    <a:pt x="27" y="1"/>
                  </a:lnTo>
                  <a:lnTo>
                    <a:pt x="27" y="14"/>
                  </a:lnTo>
                  <a:lnTo>
                    <a:pt x="0" y="14"/>
                  </a:lnTo>
                  <a:lnTo>
                    <a:pt x="0" y="0"/>
                  </a:lnTo>
                  <a:lnTo>
                    <a:pt x="3" y="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2" name="Freeform 907">
              <a:extLst>
                <a:ext uri="{FF2B5EF4-FFF2-40B4-BE49-F238E27FC236}">
                  <a16:creationId xmlns:a16="http://schemas.microsoft.com/office/drawing/2014/main" id="{8E40AC69-35D1-4526-B904-3CA49CB5ED6D}"/>
                </a:ext>
              </a:extLst>
            </p:cNvPr>
            <p:cNvSpPr>
              <a:spLocks/>
            </p:cNvSpPr>
            <p:nvPr/>
          </p:nvSpPr>
          <p:spPr bwMode="auto">
            <a:xfrm>
              <a:off x="3604" y="10755"/>
              <a:ext cx="128" cy="81"/>
            </a:xfrm>
            <a:custGeom>
              <a:avLst/>
              <a:gdLst>
                <a:gd name="T0" fmla="*/ 127 w 128"/>
                <a:gd name="T1" fmla="*/ 10800 h 81"/>
                <a:gd name="T2" fmla="*/ 0 w 128"/>
                <a:gd name="T3" fmla="*/ 10836 h 81"/>
                <a:gd name="T4" fmla="*/ 0 w 128"/>
                <a:gd name="T5" fmla="*/ 10755 h 81"/>
                <a:gd name="T6" fmla="*/ 127 w 128"/>
                <a:gd name="T7" fmla="*/ 10800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1">
                  <a:moveTo>
                    <a:pt x="127" y="45"/>
                  </a:moveTo>
                  <a:lnTo>
                    <a:pt x="0" y="81"/>
                  </a:lnTo>
                  <a:lnTo>
                    <a:pt x="0" y="0"/>
                  </a:lnTo>
                  <a:lnTo>
                    <a:pt x="127" y="4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3" name="Freeform 908">
              <a:extLst>
                <a:ext uri="{FF2B5EF4-FFF2-40B4-BE49-F238E27FC236}">
                  <a16:creationId xmlns:a16="http://schemas.microsoft.com/office/drawing/2014/main" id="{F16DD506-0F67-4C73-A246-5A013880E348}"/>
                </a:ext>
              </a:extLst>
            </p:cNvPr>
            <p:cNvSpPr>
              <a:spLocks/>
            </p:cNvSpPr>
            <p:nvPr/>
          </p:nvSpPr>
          <p:spPr bwMode="auto">
            <a:xfrm>
              <a:off x="3590" y="10737"/>
              <a:ext cx="185" cy="117"/>
            </a:xfrm>
            <a:custGeom>
              <a:avLst/>
              <a:gdLst>
                <a:gd name="T0" fmla="*/ 98 w 185"/>
                <a:gd name="T1" fmla="*/ 10800 h 117"/>
                <a:gd name="T2" fmla="*/ 186 w 185"/>
                <a:gd name="T3" fmla="*/ 10800 h 117"/>
                <a:gd name="T4" fmla="*/ 0 w 185"/>
                <a:gd name="T5" fmla="*/ 10854 h 117"/>
                <a:gd name="T6" fmla="*/ 0 w 185"/>
                <a:gd name="T7" fmla="*/ 10737 h 117"/>
                <a:gd name="T8" fmla="*/ 186 w 185"/>
                <a:gd name="T9" fmla="*/ 10800 h 117"/>
                <a:gd name="T10" fmla="*/ 27 w 185"/>
                <a:gd name="T11" fmla="*/ 10773 h 117"/>
                <a:gd name="T12" fmla="*/ 27 w 185"/>
                <a:gd name="T13" fmla="*/ 10818 h 117"/>
                <a:gd name="T14" fmla="*/ 98 w 185"/>
                <a:gd name="T15" fmla="*/ 10800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17">
                  <a:moveTo>
                    <a:pt x="98" y="63"/>
                  </a:moveTo>
                  <a:lnTo>
                    <a:pt x="186" y="63"/>
                  </a:lnTo>
                  <a:lnTo>
                    <a:pt x="0" y="117"/>
                  </a:lnTo>
                  <a:lnTo>
                    <a:pt x="0" y="0"/>
                  </a:lnTo>
                  <a:lnTo>
                    <a:pt x="186" y="63"/>
                  </a:lnTo>
                  <a:lnTo>
                    <a:pt x="27" y="36"/>
                  </a:lnTo>
                  <a:lnTo>
                    <a:pt x="27" y="81"/>
                  </a:lnTo>
                  <a:lnTo>
                    <a:pt x="98" y="6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4" name="Freeform 909">
              <a:extLst>
                <a:ext uri="{FF2B5EF4-FFF2-40B4-BE49-F238E27FC236}">
                  <a16:creationId xmlns:a16="http://schemas.microsoft.com/office/drawing/2014/main" id="{306B7B5A-BD76-49DD-BBA3-ED872A39248E}"/>
                </a:ext>
              </a:extLst>
            </p:cNvPr>
            <p:cNvSpPr>
              <a:spLocks/>
            </p:cNvSpPr>
            <p:nvPr/>
          </p:nvSpPr>
          <p:spPr bwMode="auto">
            <a:xfrm>
              <a:off x="3590" y="10737"/>
              <a:ext cx="185" cy="117"/>
            </a:xfrm>
            <a:custGeom>
              <a:avLst/>
              <a:gdLst>
                <a:gd name="T0" fmla="*/ 27 w 185"/>
                <a:gd name="T1" fmla="*/ 10773 h 117"/>
                <a:gd name="T2" fmla="*/ 186 w 185"/>
                <a:gd name="T3" fmla="*/ 10800 h 117"/>
                <a:gd name="T4" fmla="*/ 98 w 185"/>
                <a:gd name="T5" fmla="*/ 10800 h 117"/>
                <a:gd name="T6" fmla="*/ 27 w 185"/>
                <a:gd name="T7" fmla="*/ 10773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17">
                  <a:moveTo>
                    <a:pt x="27" y="36"/>
                  </a:moveTo>
                  <a:lnTo>
                    <a:pt x="186" y="63"/>
                  </a:lnTo>
                  <a:lnTo>
                    <a:pt x="98" y="63"/>
                  </a:lnTo>
                  <a:lnTo>
                    <a:pt x="27" y="3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5" name="Freeform 910">
              <a:extLst>
                <a:ext uri="{FF2B5EF4-FFF2-40B4-BE49-F238E27FC236}">
                  <a16:creationId xmlns:a16="http://schemas.microsoft.com/office/drawing/2014/main" id="{89D24639-9B3D-4CFC-B242-934982EAFBCB}"/>
                </a:ext>
              </a:extLst>
            </p:cNvPr>
            <p:cNvSpPr>
              <a:spLocks/>
            </p:cNvSpPr>
            <p:nvPr/>
          </p:nvSpPr>
          <p:spPr bwMode="auto">
            <a:xfrm>
              <a:off x="1463" y="5025"/>
              <a:ext cx="90" cy="112"/>
            </a:xfrm>
            <a:custGeom>
              <a:avLst/>
              <a:gdLst>
                <a:gd name="T0" fmla="*/ 91 w 90"/>
                <a:gd name="T1" fmla="*/ 5136 h 112"/>
                <a:gd name="T2" fmla="*/ 72 w 90"/>
                <a:gd name="T3" fmla="*/ 5136 h 112"/>
                <a:gd name="T4" fmla="*/ 13 w 90"/>
                <a:gd name="T5" fmla="*/ 5041 h 112"/>
                <a:gd name="T6" fmla="*/ 13 w 90"/>
                <a:gd name="T7" fmla="*/ 5136 h 112"/>
                <a:gd name="T8" fmla="*/ 0 w 90"/>
                <a:gd name="T9" fmla="*/ 5136 h 112"/>
                <a:gd name="T10" fmla="*/ 0 w 90"/>
                <a:gd name="T11" fmla="*/ 5025 h 112"/>
                <a:gd name="T12" fmla="*/ 18 w 90"/>
                <a:gd name="T13" fmla="*/ 5025 h 112"/>
                <a:gd name="T14" fmla="*/ 78 w 90"/>
                <a:gd name="T15" fmla="*/ 5121 h 112"/>
                <a:gd name="T16" fmla="*/ 77 w 90"/>
                <a:gd name="T17" fmla="*/ 5025 h 112"/>
                <a:gd name="T18" fmla="*/ 91 w 90"/>
                <a:gd name="T19" fmla="*/ 5025 h 112"/>
                <a:gd name="T20" fmla="*/ 91 w 90"/>
                <a:gd name="T21" fmla="*/ 5136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1" y="111"/>
                  </a:moveTo>
                  <a:lnTo>
                    <a:pt x="72" y="111"/>
                  </a:lnTo>
                  <a:lnTo>
                    <a:pt x="13" y="16"/>
                  </a:lnTo>
                  <a:lnTo>
                    <a:pt x="13" y="111"/>
                  </a:lnTo>
                  <a:lnTo>
                    <a:pt x="0" y="111"/>
                  </a:lnTo>
                  <a:lnTo>
                    <a:pt x="0" y="0"/>
                  </a:lnTo>
                  <a:lnTo>
                    <a:pt x="18" y="0"/>
                  </a:lnTo>
                  <a:lnTo>
                    <a:pt x="78" y="96"/>
                  </a:lnTo>
                  <a:lnTo>
                    <a:pt x="77" y="0"/>
                  </a:lnTo>
                  <a:lnTo>
                    <a:pt x="91" y="0"/>
                  </a:lnTo>
                  <a:lnTo>
                    <a:pt x="91"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6" name="Freeform 911">
              <a:extLst>
                <a:ext uri="{FF2B5EF4-FFF2-40B4-BE49-F238E27FC236}">
                  <a16:creationId xmlns:a16="http://schemas.microsoft.com/office/drawing/2014/main" id="{833DAADF-A1F9-427D-BC29-488489143373}"/>
                </a:ext>
              </a:extLst>
            </p:cNvPr>
            <p:cNvSpPr>
              <a:spLocks/>
            </p:cNvSpPr>
            <p:nvPr/>
          </p:nvSpPr>
          <p:spPr bwMode="auto">
            <a:xfrm>
              <a:off x="1573" y="5049"/>
              <a:ext cx="61" cy="89"/>
            </a:xfrm>
            <a:custGeom>
              <a:avLst/>
              <a:gdLst>
                <a:gd name="T0" fmla="*/ 58 w 61"/>
                <a:gd name="T1" fmla="*/ 5070 h 89"/>
                <a:gd name="T2" fmla="*/ 40 w 61"/>
                <a:gd name="T3" fmla="*/ 5060 h 89"/>
                <a:gd name="T4" fmla="*/ 39 w 61"/>
                <a:gd name="T5" fmla="*/ 5060 h 89"/>
                <a:gd name="T6" fmla="*/ 20 w 61"/>
                <a:gd name="T7" fmla="*/ 5069 h 89"/>
                <a:gd name="T8" fmla="*/ 15 w 61"/>
                <a:gd name="T9" fmla="*/ 5092 h 89"/>
                <a:gd name="T10" fmla="*/ 15 w 61"/>
                <a:gd name="T11" fmla="*/ 5094 h 89"/>
                <a:gd name="T12" fmla="*/ 19 w 61"/>
                <a:gd name="T13" fmla="*/ 5117 h 89"/>
                <a:gd name="T14" fmla="*/ 37 w 61"/>
                <a:gd name="T15" fmla="*/ 5127 h 89"/>
                <a:gd name="T16" fmla="*/ 38 w 61"/>
                <a:gd name="T17" fmla="*/ 5138 h 89"/>
                <a:gd name="T18" fmla="*/ 16 w 61"/>
                <a:gd name="T19" fmla="*/ 5132 h 89"/>
                <a:gd name="T20" fmla="*/ 4 w 61"/>
                <a:gd name="T21" fmla="*/ 5116 h 89"/>
                <a:gd name="T22" fmla="*/ 0 w 61"/>
                <a:gd name="T23" fmla="*/ 5094 h 89"/>
                <a:gd name="T24" fmla="*/ 5 w 61"/>
                <a:gd name="T25" fmla="*/ 5068 h 89"/>
                <a:gd name="T26" fmla="*/ 18 w 61"/>
                <a:gd name="T27" fmla="*/ 5054 h 89"/>
                <a:gd name="T28" fmla="*/ 38 w 61"/>
                <a:gd name="T29" fmla="*/ 5049 h 89"/>
                <a:gd name="T30" fmla="*/ 61 w 61"/>
                <a:gd name="T31" fmla="*/ 5054 h 89"/>
                <a:gd name="T32" fmla="*/ 58 w 61"/>
                <a:gd name="T33" fmla="*/ 5070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5"/>
                  </a:lnTo>
                  <a:lnTo>
                    <a:pt x="19" y="68"/>
                  </a:lnTo>
                  <a:lnTo>
                    <a:pt x="37" y="78"/>
                  </a:lnTo>
                  <a:lnTo>
                    <a:pt x="38" y="89"/>
                  </a:lnTo>
                  <a:lnTo>
                    <a:pt x="16" y="83"/>
                  </a:lnTo>
                  <a:lnTo>
                    <a:pt x="4" y="67"/>
                  </a:lnTo>
                  <a:lnTo>
                    <a:pt x="0" y="45"/>
                  </a:lnTo>
                  <a:lnTo>
                    <a:pt x="5" y="19"/>
                  </a:lnTo>
                  <a:lnTo>
                    <a:pt x="18" y="5"/>
                  </a:lnTo>
                  <a:lnTo>
                    <a:pt x="38"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7" name="Freeform 912">
              <a:extLst>
                <a:ext uri="{FF2B5EF4-FFF2-40B4-BE49-F238E27FC236}">
                  <a16:creationId xmlns:a16="http://schemas.microsoft.com/office/drawing/2014/main" id="{DDBE8984-B296-412D-A099-4F1055878A45}"/>
                </a:ext>
              </a:extLst>
            </p:cNvPr>
            <p:cNvSpPr>
              <a:spLocks/>
            </p:cNvSpPr>
            <p:nvPr/>
          </p:nvSpPr>
          <p:spPr bwMode="auto">
            <a:xfrm>
              <a:off x="1610" y="5054"/>
              <a:ext cx="40" cy="84"/>
            </a:xfrm>
            <a:custGeom>
              <a:avLst/>
              <a:gdLst>
                <a:gd name="T0" fmla="*/ 0 w 40"/>
                <a:gd name="T1" fmla="*/ 5127 h 84"/>
                <a:gd name="T2" fmla="*/ 1 w 40"/>
                <a:gd name="T3" fmla="*/ 5127 h 84"/>
                <a:gd name="T4" fmla="*/ 20 w 40"/>
                <a:gd name="T5" fmla="*/ 5119 h 84"/>
                <a:gd name="T6" fmla="*/ 25 w 40"/>
                <a:gd name="T7" fmla="*/ 5096 h 84"/>
                <a:gd name="T8" fmla="*/ 25 w 40"/>
                <a:gd name="T9" fmla="*/ 5094 h 84"/>
                <a:gd name="T10" fmla="*/ 21 w 40"/>
                <a:gd name="T11" fmla="*/ 5070 h 84"/>
                <a:gd name="T12" fmla="*/ 24 w 40"/>
                <a:gd name="T13" fmla="*/ 5054 h 84"/>
                <a:gd name="T14" fmla="*/ 36 w 40"/>
                <a:gd name="T15" fmla="*/ 5070 h 84"/>
                <a:gd name="T16" fmla="*/ 40 w 40"/>
                <a:gd name="T17" fmla="*/ 5094 h 84"/>
                <a:gd name="T18" fmla="*/ 36 w 40"/>
                <a:gd name="T19" fmla="*/ 5118 h 84"/>
                <a:gd name="T20" fmla="*/ 23 w 40"/>
                <a:gd name="T21" fmla="*/ 5133 h 84"/>
                <a:gd name="T22" fmla="*/ 1 w 40"/>
                <a:gd name="T23" fmla="*/ 5138 h 84"/>
                <a:gd name="T24" fmla="*/ 0 w 40"/>
                <a:gd name="T25" fmla="*/ 5127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40"/>
                  </a:lnTo>
                  <a:lnTo>
                    <a:pt x="21" y="16"/>
                  </a:lnTo>
                  <a:lnTo>
                    <a:pt x="24" y="0"/>
                  </a:lnTo>
                  <a:lnTo>
                    <a:pt x="36" y="16"/>
                  </a:lnTo>
                  <a:lnTo>
                    <a:pt x="40" y="40"/>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8" name="Freeform 913">
              <a:extLst>
                <a:ext uri="{FF2B5EF4-FFF2-40B4-BE49-F238E27FC236}">
                  <a16:creationId xmlns:a16="http://schemas.microsoft.com/office/drawing/2014/main" id="{2E9CB77D-9672-4A08-849D-6B6896EAC324}"/>
                </a:ext>
              </a:extLst>
            </p:cNvPr>
            <p:cNvSpPr>
              <a:spLocks/>
            </p:cNvSpPr>
            <p:nvPr/>
          </p:nvSpPr>
          <p:spPr bwMode="auto">
            <a:xfrm>
              <a:off x="7210" y="7175"/>
              <a:ext cx="3329" cy="3634"/>
            </a:xfrm>
            <a:custGeom>
              <a:avLst/>
              <a:gdLst>
                <a:gd name="T0" fmla="*/ 733 w 3329"/>
                <a:gd name="T1" fmla="*/ 7175 h 3634"/>
                <a:gd name="T2" fmla="*/ 733 w 3329"/>
                <a:gd name="T3" fmla="*/ 7721 h 3634"/>
                <a:gd name="T4" fmla="*/ 735 w 3329"/>
                <a:gd name="T5" fmla="*/ 7746 h 3634"/>
                <a:gd name="T6" fmla="*/ 779 w 3329"/>
                <a:gd name="T7" fmla="*/ 7804 h 3634"/>
                <a:gd name="T8" fmla="*/ 828 w 3329"/>
                <a:gd name="T9" fmla="*/ 7817 h 3634"/>
                <a:gd name="T10" fmla="*/ 3212 w 3329"/>
                <a:gd name="T11" fmla="*/ 7817 h 3634"/>
                <a:gd name="T12" fmla="*/ 3239 w 3329"/>
                <a:gd name="T13" fmla="*/ 7820 h 3634"/>
                <a:gd name="T14" fmla="*/ 3266 w 3329"/>
                <a:gd name="T15" fmla="*/ 7833 h 3634"/>
                <a:gd name="T16" fmla="*/ 3293 w 3329"/>
                <a:gd name="T17" fmla="*/ 7852 h 3634"/>
                <a:gd name="T18" fmla="*/ 3311 w 3329"/>
                <a:gd name="T19" fmla="*/ 7878 h 3634"/>
                <a:gd name="T20" fmla="*/ 3329 w 3329"/>
                <a:gd name="T21" fmla="*/ 7907 h 3634"/>
                <a:gd name="T22" fmla="*/ 3329 w 3329"/>
                <a:gd name="T23" fmla="*/ 10719 h 3634"/>
                <a:gd name="T24" fmla="*/ 3311 w 3329"/>
                <a:gd name="T25" fmla="*/ 10746 h 3634"/>
                <a:gd name="T26" fmla="*/ 3293 w 3329"/>
                <a:gd name="T27" fmla="*/ 10773 h 3634"/>
                <a:gd name="T28" fmla="*/ 3266 w 3329"/>
                <a:gd name="T29" fmla="*/ 10791 h 3634"/>
                <a:gd name="T30" fmla="*/ 3239 w 3329"/>
                <a:gd name="T31" fmla="*/ 10809 h 3634"/>
                <a:gd name="T32" fmla="*/ 0 w 3329"/>
                <a:gd name="T33" fmla="*/ 10809 h 3634"/>
                <a:gd name="T34" fmla="*/ 0 w 3329"/>
                <a:gd name="T35" fmla="*/ 10782 h 3634"/>
                <a:gd name="T36" fmla="*/ 3230 w 3329"/>
                <a:gd name="T37" fmla="*/ 10782 h 3634"/>
                <a:gd name="T38" fmla="*/ 3257 w 3329"/>
                <a:gd name="T39" fmla="*/ 10773 h 3634"/>
                <a:gd name="T40" fmla="*/ 3275 w 3329"/>
                <a:gd name="T41" fmla="*/ 10755 h 3634"/>
                <a:gd name="T42" fmla="*/ 3293 w 3329"/>
                <a:gd name="T43" fmla="*/ 10737 h 3634"/>
                <a:gd name="T44" fmla="*/ 3302 w 3329"/>
                <a:gd name="T45" fmla="*/ 10710 h 3634"/>
                <a:gd name="T46" fmla="*/ 3302 w 3329"/>
                <a:gd name="T47" fmla="*/ 7914 h 3634"/>
                <a:gd name="T48" fmla="*/ 3293 w 3329"/>
                <a:gd name="T49" fmla="*/ 7891 h 3634"/>
                <a:gd name="T50" fmla="*/ 3275 w 3329"/>
                <a:gd name="T51" fmla="*/ 7871 h 3634"/>
                <a:gd name="T52" fmla="*/ 3257 w 3329"/>
                <a:gd name="T53" fmla="*/ 7856 h 3634"/>
                <a:gd name="T54" fmla="*/ 3230 w 3329"/>
                <a:gd name="T55" fmla="*/ 7847 h 3634"/>
                <a:gd name="T56" fmla="*/ 3203 w 3329"/>
                <a:gd name="T57" fmla="*/ 7844 h 3634"/>
                <a:gd name="T58" fmla="*/ 826 w 3329"/>
                <a:gd name="T59" fmla="*/ 7844 h 3634"/>
                <a:gd name="T60" fmla="*/ 796 w 3329"/>
                <a:gd name="T61" fmla="*/ 7840 h 3634"/>
                <a:gd name="T62" fmla="*/ 766 w 3329"/>
                <a:gd name="T63" fmla="*/ 7827 h 3634"/>
                <a:gd name="T64" fmla="*/ 741 w 3329"/>
                <a:gd name="T65" fmla="*/ 7808 h 3634"/>
                <a:gd name="T66" fmla="*/ 722 w 3329"/>
                <a:gd name="T67" fmla="*/ 7782 h 3634"/>
                <a:gd name="T68" fmla="*/ 709 w 3329"/>
                <a:gd name="T69" fmla="*/ 7754 h 3634"/>
                <a:gd name="T70" fmla="*/ 706 w 3329"/>
                <a:gd name="T71" fmla="*/ 7723 h 3634"/>
                <a:gd name="T72" fmla="*/ 706 w 3329"/>
                <a:gd name="T73" fmla="*/ 7175 h 3634"/>
                <a:gd name="T74" fmla="*/ 733 w 3329"/>
                <a:gd name="T75" fmla="*/ 7175 h 3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329" h="3634">
                  <a:moveTo>
                    <a:pt x="733" y="0"/>
                  </a:moveTo>
                  <a:lnTo>
                    <a:pt x="733" y="546"/>
                  </a:lnTo>
                  <a:lnTo>
                    <a:pt x="735" y="571"/>
                  </a:lnTo>
                  <a:lnTo>
                    <a:pt x="779" y="629"/>
                  </a:lnTo>
                  <a:lnTo>
                    <a:pt x="828" y="642"/>
                  </a:lnTo>
                  <a:lnTo>
                    <a:pt x="3212" y="642"/>
                  </a:lnTo>
                  <a:lnTo>
                    <a:pt x="3239" y="645"/>
                  </a:lnTo>
                  <a:lnTo>
                    <a:pt x="3266" y="658"/>
                  </a:lnTo>
                  <a:lnTo>
                    <a:pt x="3293" y="677"/>
                  </a:lnTo>
                  <a:lnTo>
                    <a:pt x="3311" y="703"/>
                  </a:lnTo>
                  <a:lnTo>
                    <a:pt x="3329" y="732"/>
                  </a:lnTo>
                  <a:lnTo>
                    <a:pt x="3329" y="3544"/>
                  </a:lnTo>
                  <a:lnTo>
                    <a:pt x="3311" y="3571"/>
                  </a:lnTo>
                  <a:lnTo>
                    <a:pt x="3293" y="3598"/>
                  </a:lnTo>
                  <a:lnTo>
                    <a:pt x="3266" y="3616"/>
                  </a:lnTo>
                  <a:lnTo>
                    <a:pt x="3239" y="3634"/>
                  </a:lnTo>
                  <a:lnTo>
                    <a:pt x="0" y="3634"/>
                  </a:lnTo>
                  <a:lnTo>
                    <a:pt x="0" y="3607"/>
                  </a:lnTo>
                  <a:lnTo>
                    <a:pt x="3230" y="3607"/>
                  </a:lnTo>
                  <a:lnTo>
                    <a:pt x="3257" y="3598"/>
                  </a:lnTo>
                  <a:lnTo>
                    <a:pt x="3275" y="3580"/>
                  </a:lnTo>
                  <a:lnTo>
                    <a:pt x="3293" y="3562"/>
                  </a:lnTo>
                  <a:lnTo>
                    <a:pt x="3302" y="3535"/>
                  </a:lnTo>
                  <a:lnTo>
                    <a:pt x="3302" y="739"/>
                  </a:lnTo>
                  <a:lnTo>
                    <a:pt x="3293" y="716"/>
                  </a:lnTo>
                  <a:lnTo>
                    <a:pt x="3275" y="696"/>
                  </a:lnTo>
                  <a:lnTo>
                    <a:pt x="3257" y="681"/>
                  </a:lnTo>
                  <a:lnTo>
                    <a:pt x="3230" y="672"/>
                  </a:lnTo>
                  <a:lnTo>
                    <a:pt x="3203" y="669"/>
                  </a:lnTo>
                  <a:lnTo>
                    <a:pt x="826" y="669"/>
                  </a:lnTo>
                  <a:lnTo>
                    <a:pt x="796" y="665"/>
                  </a:lnTo>
                  <a:lnTo>
                    <a:pt x="766" y="652"/>
                  </a:lnTo>
                  <a:lnTo>
                    <a:pt x="741" y="633"/>
                  </a:lnTo>
                  <a:lnTo>
                    <a:pt x="722" y="607"/>
                  </a:lnTo>
                  <a:lnTo>
                    <a:pt x="709" y="579"/>
                  </a:lnTo>
                  <a:lnTo>
                    <a:pt x="706" y="548"/>
                  </a:lnTo>
                  <a:lnTo>
                    <a:pt x="706" y="0"/>
                  </a:lnTo>
                  <a:lnTo>
                    <a:pt x="733"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89" name="Freeform 914">
              <a:extLst>
                <a:ext uri="{FF2B5EF4-FFF2-40B4-BE49-F238E27FC236}">
                  <a16:creationId xmlns:a16="http://schemas.microsoft.com/office/drawing/2014/main" id="{A7C539D5-DB18-491D-8131-C320C30A0CDD}"/>
                </a:ext>
              </a:extLst>
            </p:cNvPr>
            <p:cNvSpPr>
              <a:spLocks/>
            </p:cNvSpPr>
            <p:nvPr/>
          </p:nvSpPr>
          <p:spPr bwMode="auto">
            <a:xfrm>
              <a:off x="7916" y="7168"/>
              <a:ext cx="27" cy="0"/>
            </a:xfrm>
            <a:custGeom>
              <a:avLst/>
              <a:gdLst>
                <a:gd name="T0" fmla="*/ 0 w 27"/>
                <a:gd name="T1" fmla="*/ 27 w 27"/>
                <a:gd name="T2" fmla="*/ 0 60000 65536"/>
                <a:gd name="T3" fmla="*/ 0 60000 65536"/>
              </a:gdLst>
              <a:ahLst/>
              <a:cxnLst>
                <a:cxn ang="T2">
                  <a:pos x="T0" y="0"/>
                </a:cxn>
                <a:cxn ang="T3">
                  <a:pos x="T1" y="0"/>
                </a:cxn>
              </a:cxnLst>
              <a:rect l="0" t="0" r="r" b="b"/>
              <a:pathLst>
                <a:path w="27">
                  <a:moveTo>
                    <a:pt x="0" y="0"/>
                  </a:moveTo>
                  <a:lnTo>
                    <a:pt x="27" y="0"/>
                  </a:lnTo>
                </a:path>
              </a:pathLst>
            </a:custGeom>
            <a:noFill/>
            <a:ln w="9842">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90" name="Freeform 915">
              <a:extLst>
                <a:ext uri="{FF2B5EF4-FFF2-40B4-BE49-F238E27FC236}">
                  <a16:creationId xmlns:a16="http://schemas.microsoft.com/office/drawing/2014/main" id="{3D084C00-1030-41CC-B0F5-EE65AEC16C19}"/>
                </a:ext>
              </a:extLst>
            </p:cNvPr>
            <p:cNvSpPr>
              <a:spLocks/>
            </p:cNvSpPr>
            <p:nvPr/>
          </p:nvSpPr>
          <p:spPr bwMode="auto">
            <a:xfrm>
              <a:off x="7069" y="10755"/>
              <a:ext cx="128" cy="81"/>
            </a:xfrm>
            <a:custGeom>
              <a:avLst/>
              <a:gdLst>
                <a:gd name="T0" fmla="*/ 127 w 128"/>
                <a:gd name="T1" fmla="*/ 10836 h 81"/>
                <a:gd name="T2" fmla="*/ 0 w 128"/>
                <a:gd name="T3" fmla="*/ 10800 h 81"/>
                <a:gd name="T4" fmla="*/ 127 w 128"/>
                <a:gd name="T5" fmla="*/ 10755 h 81"/>
                <a:gd name="T6" fmla="*/ 127 w 128"/>
                <a:gd name="T7" fmla="*/ 1083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1">
                  <a:moveTo>
                    <a:pt x="127" y="81"/>
                  </a:moveTo>
                  <a:lnTo>
                    <a:pt x="0" y="45"/>
                  </a:lnTo>
                  <a:lnTo>
                    <a:pt x="127" y="0"/>
                  </a:lnTo>
                  <a:lnTo>
                    <a:pt x="127" y="8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1" name="Freeform 916">
              <a:extLst>
                <a:ext uri="{FF2B5EF4-FFF2-40B4-BE49-F238E27FC236}">
                  <a16:creationId xmlns:a16="http://schemas.microsoft.com/office/drawing/2014/main" id="{47FDE0AB-4E5A-4C42-8A4A-73E224ACED55}"/>
                </a:ext>
              </a:extLst>
            </p:cNvPr>
            <p:cNvSpPr>
              <a:spLocks/>
            </p:cNvSpPr>
            <p:nvPr/>
          </p:nvSpPr>
          <p:spPr bwMode="auto">
            <a:xfrm>
              <a:off x="7025" y="10737"/>
              <a:ext cx="185" cy="117"/>
            </a:xfrm>
            <a:custGeom>
              <a:avLst/>
              <a:gdLst>
                <a:gd name="T0" fmla="*/ 0 w 185"/>
                <a:gd name="T1" fmla="*/ 10800 h 117"/>
                <a:gd name="T2" fmla="*/ 87 w 185"/>
                <a:gd name="T3" fmla="*/ 10800 h 117"/>
                <a:gd name="T4" fmla="*/ 158 w 185"/>
                <a:gd name="T5" fmla="*/ 10818 h 117"/>
                <a:gd name="T6" fmla="*/ 158 w 185"/>
                <a:gd name="T7" fmla="*/ 10773 h 117"/>
                <a:gd name="T8" fmla="*/ 87 w 185"/>
                <a:gd name="T9" fmla="*/ 10800 h 117"/>
                <a:gd name="T10" fmla="*/ 185 w 185"/>
                <a:gd name="T11" fmla="*/ 10737 h 117"/>
                <a:gd name="T12" fmla="*/ 185 w 185"/>
                <a:gd name="T13" fmla="*/ 10854 h 117"/>
                <a:gd name="T14" fmla="*/ 0 w 185"/>
                <a:gd name="T15" fmla="*/ 10800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17">
                  <a:moveTo>
                    <a:pt x="0" y="63"/>
                  </a:moveTo>
                  <a:lnTo>
                    <a:pt x="87" y="63"/>
                  </a:lnTo>
                  <a:lnTo>
                    <a:pt x="158" y="81"/>
                  </a:lnTo>
                  <a:lnTo>
                    <a:pt x="158" y="36"/>
                  </a:lnTo>
                  <a:lnTo>
                    <a:pt x="87" y="63"/>
                  </a:lnTo>
                  <a:lnTo>
                    <a:pt x="185" y="0"/>
                  </a:lnTo>
                  <a:lnTo>
                    <a:pt x="185" y="117"/>
                  </a:lnTo>
                  <a:lnTo>
                    <a:pt x="0" y="6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2" name="Freeform 917">
              <a:extLst>
                <a:ext uri="{FF2B5EF4-FFF2-40B4-BE49-F238E27FC236}">
                  <a16:creationId xmlns:a16="http://schemas.microsoft.com/office/drawing/2014/main" id="{0A016FE9-4A70-49C7-B6E9-DCA1975BF6B1}"/>
                </a:ext>
              </a:extLst>
            </p:cNvPr>
            <p:cNvSpPr>
              <a:spLocks/>
            </p:cNvSpPr>
            <p:nvPr/>
          </p:nvSpPr>
          <p:spPr bwMode="auto">
            <a:xfrm>
              <a:off x="7025" y="10737"/>
              <a:ext cx="185" cy="117"/>
            </a:xfrm>
            <a:custGeom>
              <a:avLst/>
              <a:gdLst>
                <a:gd name="T0" fmla="*/ 185 w 185"/>
                <a:gd name="T1" fmla="*/ 10737 h 117"/>
                <a:gd name="T2" fmla="*/ 87 w 185"/>
                <a:gd name="T3" fmla="*/ 10800 h 117"/>
                <a:gd name="T4" fmla="*/ 0 w 185"/>
                <a:gd name="T5" fmla="*/ 10800 h 117"/>
                <a:gd name="T6" fmla="*/ 185 w 185"/>
                <a:gd name="T7" fmla="*/ 1073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17">
                  <a:moveTo>
                    <a:pt x="185" y="0"/>
                  </a:moveTo>
                  <a:lnTo>
                    <a:pt x="87" y="63"/>
                  </a:lnTo>
                  <a:lnTo>
                    <a:pt x="0" y="63"/>
                  </a:lnTo>
                  <a:lnTo>
                    <a:pt x="18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3" name="Freeform 918">
              <a:extLst>
                <a:ext uri="{FF2B5EF4-FFF2-40B4-BE49-F238E27FC236}">
                  <a16:creationId xmlns:a16="http://schemas.microsoft.com/office/drawing/2014/main" id="{3F77FB94-0D1C-4CFD-8E74-333401E37B4C}"/>
                </a:ext>
              </a:extLst>
            </p:cNvPr>
            <p:cNvSpPr>
              <a:spLocks/>
            </p:cNvSpPr>
            <p:nvPr/>
          </p:nvSpPr>
          <p:spPr bwMode="auto">
            <a:xfrm>
              <a:off x="8004" y="7280"/>
              <a:ext cx="101" cy="112"/>
            </a:xfrm>
            <a:custGeom>
              <a:avLst/>
              <a:gdLst>
                <a:gd name="T0" fmla="*/ 58 w 101"/>
                <a:gd name="T1" fmla="*/ 7345 h 112"/>
                <a:gd name="T2" fmla="*/ 58 w 101"/>
                <a:gd name="T3" fmla="*/ 7392 h 112"/>
                <a:gd name="T4" fmla="*/ 42 w 101"/>
                <a:gd name="T5" fmla="*/ 7392 h 112"/>
                <a:gd name="T6" fmla="*/ 42 w 101"/>
                <a:gd name="T7" fmla="*/ 7345 h 112"/>
                <a:gd name="T8" fmla="*/ 0 w 101"/>
                <a:gd name="T9" fmla="*/ 7280 h 112"/>
                <a:gd name="T10" fmla="*/ 16 w 101"/>
                <a:gd name="T11" fmla="*/ 7280 h 112"/>
                <a:gd name="T12" fmla="*/ 50 w 101"/>
                <a:gd name="T13" fmla="*/ 7333 h 112"/>
                <a:gd name="T14" fmla="*/ 84 w 101"/>
                <a:gd name="T15" fmla="*/ 7280 h 112"/>
                <a:gd name="T16" fmla="*/ 101 w 101"/>
                <a:gd name="T17" fmla="*/ 7280 h 112"/>
                <a:gd name="T18" fmla="*/ 58 w 101"/>
                <a:gd name="T19" fmla="*/ 7345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2"/>
                  </a:lnTo>
                  <a:lnTo>
                    <a:pt x="42" y="112"/>
                  </a:lnTo>
                  <a:lnTo>
                    <a:pt x="42" y="65"/>
                  </a:lnTo>
                  <a:lnTo>
                    <a:pt x="0" y="0"/>
                  </a:lnTo>
                  <a:lnTo>
                    <a:pt x="16" y="0"/>
                  </a:lnTo>
                  <a:lnTo>
                    <a:pt x="50" y="53"/>
                  </a:lnTo>
                  <a:lnTo>
                    <a:pt x="84" y="0"/>
                  </a:lnTo>
                  <a:lnTo>
                    <a:pt x="101"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4" name="Freeform 919">
              <a:extLst>
                <a:ext uri="{FF2B5EF4-FFF2-40B4-BE49-F238E27FC236}">
                  <a16:creationId xmlns:a16="http://schemas.microsoft.com/office/drawing/2014/main" id="{2FE15851-8A77-4694-8FF5-3FA2D56DD863}"/>
                </a:ext>
              </a:extLst>
            </p:cNvPr>
            <p:cNvSpPr>
              <a:spLocks/>
            </p:cNvSpPr>
            <p:nvPr/>
          </p:nvSpPr>
          <p:spPr bwMode="auto">
            <a:xfrm>
              <a:off x="8100" y="7304"/>
              <a:ext cx="76" cy="89"/>
            </a:xfrm>
            <a:custGeom>
              <a:avLst/>
              <a:gdLst>
                <a:gd name="T0" fmla="*/ 15 w 76"/>
                <a:gd name="T1" fmla="*/ 7370 h 89"/>
                <a:gd name="T2" fmla="*/ 22 w 76"/>
                <a:gd name="T3" fmla="*/ 7382 h 89"/>
                <a:gd name="T4" fmla="*/ 39 w 76"/>
                <a:gd name="T5" fmla="*/ 7383 h 89"/>
                <a:gd name="T6" fmla="*/ 51 w 76"/>
                <a:gd name="T7" fmla="*/ 7383 h 89"/>
                <a:gd name="T8" fmla="*/ 59 w 76"/>
                <a:gd name="T9" fmla="*/ 7377 h 89"/>
                <a:gd name="T10" fmla="*/ 61 w 76"/>
                <a:gd name="T11" fmla="*/ 7370 h 89"/>
                <a:gd name="T12" fmla="*/ 74 w 76"/>
                <a:gd name="T13" fmla="*/ 7373 h 89"/>
                <a:gd name="T14" fmla="*/ 61 w 76"/>
                <a:gd name="T15" fmla="*/ 7388 h 89"/>
                <a:gd name="T16" fmla="*/ 39 w 76"/>
                <a:gd name="T17" fmla="*/ 7393 h 89"/>
                <a:gd name="T18" fmla="*/ 17 w 76"/>
                <a:gd name="T19" fmla="*/ 7388 h 89"/>
                <a:gd name="T20" fmla="*/ 4 w 76"/>
                <a:gd name="T21" fmla="*/ 7373 h 89"/>
                <a:gd name="T22" fmla="*/ 0 w 76"/>
                <a:gd name="T23" fmla="*/ 7349 h 89"/>
                <a:gd name="T24" fmla="*/ 0 w 76"/>
                <a:gd name="T25" fmla="*/ 7349 h 89"/>
                <a:gd name="T26" fmla="*/ 4 w 76"/>
                <a:gd name="T27" fmla="*/ 7324 h 89"/>
                <a:gd name="T28" fmla="*/ 18 w 76"/>
                <a:gd name="T29" fmla="*/ 7309 h 89"/>
                <a:gd name="T30" fmla="*/ 38 w 76"/>
                <a:gd name="T31" fmla="*/ 7304 h 89"/>
                <a:gd name="T32" fmla="*/ 42 w 76"/>
                <a:gd name="T33" fmla="*/ 7316 h 89"/>
                <a:gd name="T34" fmla="*/ 26 w 76"/>
                <a:gd name="T35" fmla="*/ 7319 h 89"/>
                <a:gd name="T36" fmla="*/ 18 w 76"/>
                <a:gd name="T37" fmla="*/ 7328 h 89"/>
                <a:gd name="T38" fmla="*/ 17 w 76"/>
                <a:gd name="T39" fmla="*/ 7331 h 89"/>
                <a:gd name="T40" fmla="*/ 15 w 76"/>
                <a:gd name="T41" fmla="*/ 7336 h 89"/>
                <a:gd name="T42" fmla="*/ 15 w 76"/>
                <a:gd name="T43" fmla="*/ 7341 h 89"/>
                <a:gd name="T44" fmla="*/ 62 w 76"/>
                <a:gd name="T45" fmla="*/ 7341 h 89"/>
                <a:gd name="T46" fmla="*/ 73 w 76"/>
                <a:gd name="T47" fmla="*/ 7326 h 89"/>
                <a:gd name="T48" fmla="*/ 76 w 76"/>
                <a:gd name="T49" fmla="*/ 7349 h 89"/>
                <a:gd name="T50" fmla="*/ 76 w 76"/>
                <a:gd name="T51" fmla="*/ 7352 h 89"/>
                <a:gd name="T52" fmla="*/ 15 w 76"/>
                <a:gd name="T53" fmla="*/ 7352 h 89"/>
                <a:gd name="T54" fmla="*/ 15 w 76"/>
                <a:gd name="T55" fmla="*/ 737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9"/>
                  </a:lnTo>
                  <a:lnTo>
                    <a:pt x="51" y="79"/>
                  </a:lnTo>
                  <a:lnTo>
                    <a:pt x="59" y="73"/>
                  </a:lnTo>
                  <a:lnTo>
                    <a:pt x="61" y="66"/>
                  </a:lnTo>
                  <a:lnTo>
                    <a:pt x="74" y="69"/>
                  </a:lnTo>
                  <a:lnTo>
                    <a:pt x="61" y="84"/>
                  </a:lnTo>
                  <a:lnTo>
                    <a:pt x="39" y="89"/>
                  </a:lnTo>
                  <a:lnTo>
                    <a:pt x="17" y="84"/>
                  </a:lnTo>
                  <a:lnTo>
                    <a:pt x="4" y="69"/>
                  </a:lnTo>
                  <a:lnTo>
                    <a:pt x="0" y="45"/>
                  </a:lnTo>
                  <a:lnTo>
                    <a:pt x="4" y="20"/>
                  </a:lnTo>
                  <a:lnTo>
                    <a:pt x="18" y="5"/>
                  </a:lnTo>
                  <a:lnTo>
                    <a:pt x="38" y="0"/>
                  </a:lnTo>
                  <a:lnTo>
                    <a:pt x="42" y="12"/>
                  </a:lnTo>
                  <a:lnTo>
                    <a:pt x="26" y="15"/>
                  </a:lnTo>
                  <a:lnTo>
                    <a:pt x="18" y="24"/>
                  </a:lnTo>
                  <a:lnTo>
                    <a:pt x="17" y="27"/>
                  </a:lnTo>
                  <a:lnTo>
                    <a:pt x="15" y="32"/>
                  </a:lnTo>
                  <a:lnTo>
                    <a:pt x="15" y="37"/>
                  </a:lnTo>
                  <a:lnTo>
                    <a:pt x="62" y="37"/>
                  </a:lnTo>
                  <a:lnTo>
                    <a:pt x="73" y="22"/>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5" name="Freeform 920">
              <a:extLst>
                <a:ext uri="{FF2B5EF4-FFF2-40B4-BE49-F238E27FC236}">
                  <a16:creationId xmlns:a16="http://schemas.microsoft.com/office/drawing/2014/main" id="{C0B73C23-7632-41DE-A42C-A49440C3EB3A}"/>
                </a:ext>
              </a:extLst>
            </p:cNvPr>
            <p:cNvSpPr>
              <a:spLocks/>
            </p:cNvSpPr>
            <p:nvPr/>
          </p:nvSpPr>
          <p:spPr bwMode="auto">
            <a:xfrm>
              <a:off x="8138" y="7304"/>
              <a:ext cx="34" cy="36"/>
            </a:xfrm>
            <a:custGeom>
              <a:avLst/>
              <a:gdLst>
                <a:gd name="T0" fmla="*/ 22 w 34"/>
                <a:gd name="T1" fmla="*/ 7310 h 36"/>
                <a:gd name="T2" fmla="*/ 35 w 34"/>
                <a:gd name="T3" fmla="*/ 7326 h 36"/>
                <a:gd name="T4" fmla="*/ 24 w 34"/>
                <a:gd name="T5" fmla="*/ 7341 h 36"/>
                <a:gd name="T6" fmla="*/ 19 w 34"/>
                <a:gd name="T7" fmla="*/ 7324 h 36"/>
                <a:gd name="T8" fmla="*/ 4 w 34"/>
                <a:gd name="T9" fmla="*/ 7316 h 36"/>
                <a:gd name="T10" fmla="*/ 0 w 34"/>
                <a:gd name="T11" fmla="*/ 7304 h 36"/>
                <a:gd name="T12" fmla="*/ 22 w 34"/>
                <a:gd name="T13" fmla="*/ 731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5" y="22"/>
                  </a:lnTo>
                  <a:lnTo>
                    <a:pt x="24" y="37"/>
                  </a:lnTo>
                  <a:lnTo>
                    <a:pt x="19" y="20"/>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6" name="Freeform 921">
              <a:extLst>
                <a:ext uri="{FF2B5EF4-FFF2-40B4-BE49-F238E27FC236}">
                  <a16:creationId xmlns:a16="http://schemas.microsoft.com/office/drawing/2014/main" id="{E7F2F08C-E374-4825-880E-C7002174C57E}"/>
                </a:ext>
              </a:extLst>
            </p:cNvPr>
            <p:cNvSpPr>
              <a:spLocks/>
            </p:cNvSpPr>
            <p:nvPr/>
          </p:nvSpPr>
          <p:spPr bwMode="auto">
            <a:xfrm>
              <a:off x="8188" y="7305"/>
              <a:ext cx="71" cy="88"/>
            </a:xfrm>
            <a:custGeom>
              <a:avLst/>
              <a:gdLst>
                <a:gd name="T0" fmla="*/ 7 w 71"/>
                <a:gd name="T1" fmla="*/ 7341 h 88"/>
                <a:gd name="T2" fmla="*/ 3 w 71"/>
                <a:gd name="T3" fmla="*/ 7329 h 88"/>
                <a:gd name="T4" fmla="*/ 10 w 71"/>
                <a:gd name="T5" fmla="*/ 7312 h 88"/>
                <a:gd name="T6" fmla="*/ 29 w 71"/>
                <a:gd name="T7" fmla="*/ 7305 h 88"/>
                <a:gd name="T8" fmla="*/ 50 w 71"/>
                <a:gd name="T9" fmla="*/ 7307 h 88"/>
                <a:gd name="T10" fmla="*/ 58 w 71"/>
                <a:gd name="T11" fmla="*/ 7310 h 88"/>
                <a:gd name="T12" fmla="*/ 64 w 71"/>
                <a:gd name="T13" fmla="*/ 7313 h 88"/>
                <a:gd name="T14" fmla="*/ 68 w 71"/>
                <a:gd name="T15" fmla="*/ 7318 h 88"/>
                <a:gd name="T16" fmla="*/ 69 w 71"/>
                <a:gd name="T17" fmla="*/ 7326 h 88"/>
                <a:gd name="T18" fmla="*/ 56 w 71"/>
                <a:gd name="T19" fmla="*/ 7327 h 88"/>
                <a:gd name="T20" fmla="*/ 43 w 71"/>
                <a:gd name="T21" fmla="*/ 7316 h 88"/>
                <a:gd name="T22" fmla="*/ 22 w 71"/>
                <a:gd name="T23" fmla="*/ 7318 h 88"/>
                <a:gd name="T24" fmla="*/ 17 w 71"/>
                <a:gd name="T25" fmla="*/ 7327 h 88"/>
                <a:gd name="T26" fmla="*/ 26 w 71"/>
                <a:gd name="T27" fmla="*/ 7338 h 88"/>
                <a:gd name="T28" fmla="*/ 40 w 71"/>
                <a:gd name="T29" fmla="*/ 7342 h 88"/>
                <a:gd name="T30" fmla="*/ 55 w 71"/>
                <a:gd name="T31" fmla="*/ 7346 h 88"/>
                <a:gd name="T32" fmla="*/ 67 w 71"/>
                <a:gd name="T33" fmla="*/ 7355 h 88"/>
                <a:gd name="T34" fmla="*/ 70 w 71"/>
                <a:gd name="T35" fmla="*/ 7368 h 88"/>
                <a:gd name="T36" fmla="*/ 64 w 71"/>
                <a:gd name="T37" fmla="*/ 7385 h 88"/>
                <a:gd name="T38" fmla="*/ 47 w 71"/>
                <a:gd name="T39" fmla="*/ 7393 h 88"/>
                <a:gd name="T40" fmla="*/ 26 w 71"/>
                <a:gd name="T41" fmla="*/ 7393 h 88"/>
                <a:gd name="T42" fmla="*/ 8 w 71"/>
                <a:gd name="T43" fmla="*/ 7386 h 88"/>
                <a:gd name="T44" fmla="*/ 0 w 71"/>
                <a:gd name="T45" fmla="*/ 7371 h 88"/>
                <a:gd name="T46" fmla="*/ 12 w 71"/>
                <a:gd name="T47" fmla="*/ 7369 h 88"/>
                <a:gd name="T48" fmla="*/ 25 w 71"/>
                <a:gd name="T49" fmla="*/ 7381 h 88"/>
                <a:gd name="T50" fmla="*/ 45 w 71"/>
                <a:gd name="T51" fmla="*/ 7382 h 88"/>
                <a:gd name="T52" fmla="*/ 56 w 71"/>
                <a:gd name="T53" fmla="*/ 7369 h 88"/>
                <a:gd name="T54" fmla="*/ 49 w 71"/>
                <a:gd name="T55" fmla="*/ 7358 h 88"/>
                <a:gd name="T56" fmla="*/ 35 w 71"/>
                <a:gd name="T57" fmla="*/ 7353 h 88"/>
                <a:gd name="T58" fmla="*/ 19 w 71"/>
                <a:gd name="T59" fmla="*/ 7349 h 88"/>
                <a:gd name="T60" fmla="*/ 7 w 71"/>
                <a:gd name="T61" fmla="*/ 7341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6"/>
                  </a:moveTo>
                  <a:lnTo>
                    <a:pt x="3" y="24"/>
                  </a:lnTo>
                  <a:lnTo>
                    <a:pt x="10" y="7"/>
                  </a:lnTo>
                  <a:lnTo>
                    <a:pt x="29" y="0"/>
                  </a:lnTo>
                  <a:lnTo>
                    <a:pt x="50" y="2"/>
                  </a:lnTo>
                  <a:lnTo>
                    <a:pt x="58" y="5"/>
                  </a:lnTo>
                  <a:lnTo>
                    <a:pt x="64" y="8"/>
                  </a:lnTo>
                  <a:lnTo>
                    <a:pt x="68" y="13"/>
                  </a:lnTo>
                  <a:lnTo>
                    <a:pt x="69" y="21"/>
                  </a:lnTo>
                  <a:lnTo>
                    <a:pt x="56" y="22"/>
                  </a:lnTo>
                  <a:lnTo>
                    <a:pt x="43" y="11"/>
                  </a:lnTo>
                  <a:lnTo>
                    <a:pt x="22" y="13"/>
                  </a:lnTo>
                  <a:lnTo>
                    <a:pt x="17" y="22"/>
                  </a:lnTo>
                  <a:lnTo>
                    <a:pt x="26" y="33"/>
                  </a:lnTo>
                  <a:lnTo>
                    <a:pt x="40" y="37"/>
                  </a:lnTo>
                  <a:lnTo>
                    <a:pt x="55" y="41"/>
                  </a:lnTo>
                  <a:lnTo>
                    <a:pt x="67" y="50"/>
                  </a:lnTo>
                  <a:lnTo>
                    <a:pt x="70" y="63"/>
                  </a:lnTo>
                  <a:lnTo>
                    <a:pt x="64" y="80"/>
                  </a:lnTo>
                  <a:lnTo>
                    <a:pt x="47" y="88"/>
                  </a:lnTo>
                  <a:lnTo>
                    <a:pt x="26" y="88"/>
                  </a:lnTo>
                  <a:lnTo>
                    <a:pt x="8" y="81"/>
                  </a:lnTo>
                  <a:lnTo>
                    <a:pt x="0" y="66"/>
                  </a:lnTo>
                  <a:lnTo>
                    <a:pt x="12" y="64"/>
                  </a:lnTo>
                  <a:lnTo>
                    <a:pt x="25" y="76"/>
                  </a:lnTo>
                  <a:lnTo>
                    <a:pt x="45" y="77"/>
                  </a:lnTo>
                  <a:lnTo>
                    <a:pt x="56" y="64"/>
                  </a:lnTo>
                  <a:lnTo>
                    <a:pt x="49" y="53"/>
                  </a:lnTo>
                  <a:lnTo>
                    <a:pt x="35" y="48"/>
                  </a:lnTo>
                  <a:lnTo>
                    <a:pt x="19" y="44"/>
                  </a:lnTo>
                  <a:lnTo>
                    <a:pt x="7" y="3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97" name="Freeform 922">
              <a:extLst>
                <a:ext uri="{FF2B5EF4-FFF2-40B4-BE49-F238E27FC236}">
                  <a16:creationId xmlns:a16="http://schemas.microsoft.com/office/drawing/2014/main" id="{F0C01FB0-6FAB-45E2-BCE3-5F03802B88BC}"/>
                </a:ext>
              </a:extLst>
            </p:cNvPr>
            <p:cNvSpPr>
              <a:spLocks/>
            </p:cNvSpPr>
            <p:nvPr/>
          </p:nvSpPr>
          <p:spPr bwMode="auto">
            <a:xfrm>
              <a:off x="5400" y="9441"/>
              <a:ext cx="1980" cy="801"/>
            </a:xfrm>
            <a:custGeom>
              <a:avLst/>
              <a:gdLst>
                <a:gd name="T0" fmla="*/ 1980 w 1980"/>
                <a:gd name="T1" fmla="*/ 9441 h 801"/>
                <a:gd name="T2" fmla="*/ 1980 w 1980"/>
                <a:gd name="T3" fmla="*/ 9819 h 801"/>
                <a:gd name="T4" fmla="*/ 1978 w 1980"/>
                <a:gd name="T5" fmla="*/ 9843 h 801"/>
                <a:gd name="T6" fmla="*/ 1945 w 1980"/>
                <a:gd name="T7" fmla="*/ 9899 h 801"/>
                <a:gd name="T8" fmla="*/ 1887 w 1980"/>
                <a:gd name="T9" fmla="*/ 9926 h 801"/>
                <a:gd name="T10" fmla="*/ 1872 w 1980"/>
                <a:gd name="T11" fmla="*/ 9927 h 801"/>
                <a:gd name="T12" fmla="*/ 108 w 1980"/>
                <a:gd name="T13" fmla="*/ 9927 h 801"/>
                <a:gd name="T14" fmla="*/ 85 w 1980"/>
                <a:gd name="T15" fmla="*/ 9930 h 801"/>
                <a:gd name="T16" fmla="*/ 64 w 1980"/>
                <a:gd name="T17" fmla="*/ 9937 h 801"/>
                <a:gd name="T18" fmla="*/ 45 w 1980"/>
                <a:gd name="T19" fmla="*/ 9949 h 801"/>
                <a:gd name="T20" fmla="*/ 29 w 1980"/>
                <a:gd name="T21" fmla="*/ 9964 h 801"/>
                <a:gd name="T22" fmla="*/ 16 w 1980"/>
                <a:gd name="T23" fmla="*/ 9981 h 801"/>
                <a:gd name="T24" fmla="*/ 6 w 1980"/>
                <a:gd name="T25" fmla="*/ 10001 h 801"/>
                <a:gd name="T26" fmla="*/ 1 w 1980"/>
                <a:gd name="T27" fmla="*/ 10022 h 801"/>
                <a:gd name="T28" fmla="*/ 0 w 1980"/>
                <a:gd name="T29" fmla="*/ 10035 h 801"/>
                <a:gd name="T30" fmla="*/ 0 w 1980"/>
                <a:gd name="T31" fmla="*/ 10242 h 8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80" h="801">
                  <a:moveTo>
                    <a:pt x="1980" y="0"/>
                  </a:moveTo>
                  <a:lnTo>
                    <a:pt x="1980" y="378"/>
                  </a:lnTo>
                  <a:lnTo>
                    <a:pt x="1978" y="402"/>
                  </a:lnTo>
                  <a:lnTo>
                    <a:pt x="1945" y="458"/>
                  </a:lnTo>
                  <a:lnTo>
                    <a:pt x="1887" y="485"/>
                  </a:lnTo>
                  <a:lnTo>
                    <a:pt x="1872" y="486"/>
                  </a:lnTo>
                  <a:lnTo>
                    <a:pt x="108" y="486"/>
                  </a:lnTo>
                  <a:lnTo>
                    <a:pt x="85" y="489"/>
                  </a:lnTo>
                  <a:lnTo>
                    <a:pt x="64" y="496"/>
                  </a:lnTo>
                  <a:lnTo>
                    <a:pt x="45" y="508"/>
                  </a:lnTo>
                  <a:lnTo>
                    <a:pt x="29" y="523"/>
                  </a:lnTo>
                  <a:lnTo>
                    <a:pt x="16" y="540"/>
                  </a:lnTo>
                  <a:lnTo>
                    <a:pt x="6" y="560"/>
                  </a:lnTo>
                  <a:lnTo>
                    <a:pt x="1" y="581"/>
                  </a:lnTo>
                  <a:lnTo>
                    <a:pt x="0" y="594"/>
                  </a:lnTo>
                  <a:lnTo>
                    <a:pt x="0" y="801"/>
                  </a:lnTo>
                </a:path>
              </a:pathLst>
            </a:custGeom>
            <a:noFill/>
            <a:ln w="1714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98" name="Freeform 923">
              <a:extLst>
                <a:ext uri="{FF2B5EF4-FFF2-40B4-BE49-F238E27FC236}">
                  <a16:creationId xmlns:a16="http://schemas.microsoft.com/office/drawing/2014/main" id="{CD4722C1-AF84-4D1E-8383-9865C792FAAB}"/>
                </a:ext>
              </a:extLst>
            </p:cNvPr>
            <p:cNvSpPr>
              <a:spLocks/>
            </p:cNvSpPr>
            <p:nvPr/>
          </p:nvSpPr>
          <p:spPr bwMode="auto">
            <a:xfrm>
              <a:off x="7367" y="9432"/>
              <a:ext cx="27" cy="0"/>
            </a:xfrm>
            <a:custGeom>
              <a:avLst/>
              <a:gdLst>
                <a:gd name="T0" fmla="*/ 0 w 27"/>
                <a:gd name="T1" fmla="*/ 27 w 27"/>
                <a:gd name="T2" fmla="*/ 0 60000 65536"/>
                <a:gd name="T3" fmla="*/ 0 60000 65536"/>
              </a:gdLst>
              <a:ahLst/>
              <a:cxnLst>
                <a:cxn ang="T2">
                  <a:pos x="T0" y="0"/>
                </a:cxn>
                <a:cxn ang="T3">
                  <a:pos x="T1" y="0"/>
                </a:cxn>
              </a:cxnLst>
              <a:rect l="0" t="0" r="r" b="b"/>
              <a:pathLst>
                <a:path w="27">
                  <a:moveTo>
                    <a:pt x="0" y="0"/>
                  </a:moveTo>
                  <a:lnTo>
                    <a:pt x="27" y="0"/>
                  </a:lnTo>
                </a:path>
              </a:pathLst>
            </a:custGeom>
            <a:noFill/>
            <a:ln w="12700">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399" name="Freeform 924">
              <a:extLst>
                <a:ext uri="{FF2B5EF4-FFF2-40B4-BE49-F238E27FC236}">
                  <a16:creationId xmlns:a16="http://schemas.microsoft.com/office/drawing/2014/main" id="{0CB514CD-9766-4C99-8D6C-24CC348BC180}"/>
                </a:ext>
              </a:extLst>
            </p:cNvPr>
            <p:cNvSpPr>
              <a:spLocks/>
            </p:cNvSpPr>
            <p:nvPr/>
          </p:nvSpPr>
          <p:spPr bwMode="auto">
            <a:xfrm>
              <a:off x="5359" y="10260"/>
              <a:ext cx="83" cy="126"/>
            </a:xfrm>
            <a:custGeom>
              <a:avLst/>
              <a:gdLst>
                <a:gd name="T0" fmla="*/ 41 w 83"/>
                <a:gd name="T1" fmla="*/ 10386 h 126"/>
                <a:gd name="T2" fmla="*/ 0 w 83"/>
                <a:gd name="T3" fmla="*/ 10260 h 126"/>
                <a:gd name="T4" fmla="*/ 82 w 83"/>
                <a:gd name="T5" fmla="*/ 10260 h 126"/>
                <a:gd name="T6" fmla="*/ 41 w 83"/>
                <a:gd name="T7" fmla="*/ 10386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6">
                  <a:moveTo>
                    <a:pt x="41" y="126"/>
                  </a:moveTo>
                  <a:lnTo>
                    <a:pt x="0" y="0"/>
                  </a:lnTo>
                  <a:lnTo>
                    <a:pt x="82" y="0"/>
                  </a:lnTo>
                  <a:lnTo>
                    <a:pt x="41" y="1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0" name="Freeform 925">
              <a:extLst>
                <a:ext uri="{FF2B5EF4-FFF2-40B4-BE49-F238E27FC236}">
                  <a16:creationId xmlns:a16="http://schemas.microsoft.com/office/drawing/2014/main" id="{CE8FEA6D-CBD6-4546-977A-4E66E281FDF5}"/>
                </a:ext>
              </a:extLst>
            </p:cNvPr>
            <p:cNvSpPr>
              <a:spLocks/>
            </p:cNvSpPr>
            <p:nvPr/>
          </p:nvSpPr>
          <p:spPr bwMode="auto">
            <a:xfrm>
              <a:off x="5359" y="10260"/>
              <a:ext cx="83" cy="126"/>
            </a:xfrm>
            <a:custGeom>
              <a:avLst/>
              <a:gdLst>
                <a:gd name="T0" fmla="*/ 41 w 83"/>
                <a:gd name="T1" fmla="*/ 10386 h 126"/>
                <a:gd name="T2" fmla="*/ 0 w 83"/>
                <a:gd name="T3" fmla="*/ 10260 h 126"/>
                <a:gd name="T4" fmla="*/ 82 w 83"/>
                <a:gd name="T5" fmla="*/ 10260 h 126"/>
                <a:gd name="T6" fmla="*/ 41 w 83"/>
                <a:gd name="T7" fmla="*/ 10386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6">
                  <a:moveTo>
                    <a:pt x="41" y="126"/>
                  </a:moveTo>
                  <a:lnTo>
                    <a:pt x="0" y="0"/>
                  </a:lnTo>
                  <a:lnTo>
                    <a:pt x="82" y="0"/>
                  </a:lnTo>
                  <a:lnTo>
                    <a:pt x="41" y="126"/>
                  </a:lnTo>
                  <a:close/>
                </a:path>
              </a:pathLst>
            </a:custGeom>
            <a:noFill/>
            <a:ln w="1714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01" name="Freeform 926">
              <a:extLst>
                <a:ext uri="{FF2B5EF4-FFF2-40B4-BE49-F238E27FC236}">
                  <a16:creationId xmlns:a16="http://schemas.microsoft.com/office/drawing/2014/main" id="{3B8630AA-BD97-4A7A-80DC-EFB4F90CAD8F}"/>
                </a:ext>
              </a:extLst>
            </p:cNvPr>
            <p:cNvSpPr>
              <a:spLocks/>
            </p:cNvSpPr>
            <p:nvPr/>
          </p:nvSpPr>
          <p:spPr bwMode="auto">
            <a:xfrm>
              <a:off x="7047" y="9567"/>
              <a:ext cx="101" cy="112"/>
            </a:xfrm>
            <a:custGeom>
              <a:avLst/>
              <a:gdLst>
                <a:gd name="T0" fmla="*/ 58 w 101"/>
                <a:gd name="T1" fmla="*/ 9632 h 112"/>
                <a:gd name="T2" fmla="*/ 58 w 101"/>
                <a:gd name="T3" fmla="*/ 9679 h 112"/>
                <a:gd name="T4" fmla="*/ 43 w 101"/>
                <a:gd name="T5" fmla="*/ 9679 h 112"/>
                <a:gd name="T6" fmla="*/ 43 w 101"/>
                <a:gd name="T7" fmla="*/ 9632 h 112"/>
                <a:gd name="T8" fmla="*/ 0 w 101"/>
                <a:gd name="T9" fmla="*/ 9567 h 112"/>
                <a:gd name="T10" fmla="*/ 17 w 101"/>
                <a:gd name="T11" fmla="*/ 9567 h 112"/>
                <a:gd name="T12" fmla="*/ 50 w 101"/>
                <a:gd name="T13" fmla="*/ 9620 h 112"/>
                <a:gd name="T14" fmla="*/ 84 w 101"/>
                <a:gd name="T15" fmla="*/ 9567 h 112"/>
                <a:gd name="T16" fmla="*/ 101 w 101"/>
                <a:gd name="T17" fmla="*/ 9567 h 112"/>
                <a:gd name="T18" fmla="*/ 58 w 101"/>
                <a:gd name="T19" fmla="*/ 9632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2"/>
                  </a:lnTo>
                  <a:lnTo>
                    <a:pt x="43" y="112"/>
                  </a:lnTo>
                  <a:lnTo>
                    <a:pt x="43" y="65"/>
                  </a:lnTo>
                  <a:lnTo>
                    <a:pt x="0" y="0"/>
                  </a:lnTo>
                  <a:lnTo>
                    <a:pt x="17" y="0"/>
                  </a:lnTo>
                  <a:lnTo>
                    <a:pt x="50" y="53"/>
                  </a:lnTo>
                  <a:lnTo>
                    <a:pt x="84" y="0"/>
                  </a:lnTo>
                  <a:lnTo>
                    <a:pt x="101"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2" name="Freeform 927">
              <a:extLst>
                <a:ext uri="{FF2B5EF4-FFF2-40B4-BE49-F238E27FC236}">
                  <a16:creationId xmlns:a16="http://schemas.microsoft.com/office/drawing/2014/main" id="{FFEE1A99-C56D-4972-B46D-E852F29C1754}"/>
                </a:ext>
              </a:extLst>
            </p:cNvPr>
            <p:cNvSpPr>
              <a:spLocks/>
            </p:cNvSpPr>
            <p:nvPr/>
          </p:nvSpPr>
          <p:spPr bwMode="auto">
            <a:xfrm>
              <a:off x="7143" y="9591"/>
              <a:ext cx="76" cy="89"/>
            </a:xfrm>
            <a:custGeom>
              <a:avLst/>
              <a:gdLst>
                <a:gd name="T0" fmla="*/ 16 w 76"/>
                <a:gd name="T1" fmla="*/ 9657 h 89"/>
                <a:gd name="T2" fmla="*/ 22 w 76"/>
                <a:gd name="T3" fmla="*/ 9669 h 89"/>
                <a:gd name="T4" fmla="*/ 39 w 76"/>
                <a:gd name="T5" fmla="*/ 9670 h 89"/>
                <a:gd name="T6" fmla="*/ 51 w 76"/>
                <a:gd name="T7" fmla="*/ 9670 h 89"/>
                <a:gd name="T8" fmla="*/ 59 w 76"/>
                <a:gd name="T9" fmla="*/ 9664 h 89"/>
                <a:gd name="T10" fmla="*/ 62 w 76"/>
                <a:gd name="T11" fmla="*/ 9657 h 89"/>
                <a:gd name="T12" fmla="*/ 74 w 76"/>
                <a:gd name="T13" fmla="*/ 9660 h 89"/>
                <a:gd name="T14" fmla="*/ 62 w 76"/>
                <a:gd name="T15" fmla="*/ 9675 h 89"/>
                <a:gd name="T16" fmla="*/ 40 w 76"/>
                <a:gd name="T17" fmla="*/ 9680 h 89"/>
                <a:gd name="T18" fmla="*/ 18 w 76"/>
                <a:gd name="T19" fmla="*/ 9675 h 89"/>
                <a:gd name="T20" fmla="*/ 5 w 76"/>
                <a:gd name="T21" fmla="*/ 9660 h 89"/>
                <a:gd name="T22" fmla="*/ 0 w 76"/>
                <a:gd name="T23" fmla="*/ 9636 h 89"/>
                <a:gd name="T24" fmla="*/ 0 w 76"/>
                <a:gd name="T25" fmla="*/ 9635 h 89"/>
                <a:gd name="T26" fmla="*/ 5 w 76"/>
                <a:gd name="T27" fmla="*/ 9611 h 89"/>
                <a:gd name="T28" fmla="*/ 18 w 76"/>
                <a:gd name="T29" fmla="*/ 9596 h 89"/>
                <a:gd name="T30" fmla="*/ 39 w 76"/>
                <a:gd name="T31" fmla="*/ 9591 h 89"/>
                <a:gd name="T32" fmla="*/ 43 w 76"/>
                <a:gd name="T33" fmla="*/ 9603 h 89"/>
                <a:gd name="T34" fmla="*/ 27 w 76"/>
                <a:gd name="T35" fmla="*/ 9605 h 89"/>
                <a:gd name="T36" fmla="*/ 18 w 76"/>
                <a:gd name="T37" fmla="*/ 9615 h 89"/>
                <a:gd name="T38" fmla="*/ 17 w 76"/>
                <a:gd name="T39" fmla="*/ 9618 h 89"/>
                <a:gd name="T40" fmla="*/ 16 w 76"/>
                <a:gd name="T41" fmla="*/ 9623 h 89"/>
                <a:gd name="T42" fmla="*/ 16 w 76"/>
                <a:gd name="T43" fmla="*/ 9628 h 89"/>
                <a:gd name="T44" fmla="*/ 62 w 76"/>
                <a:gd name="T45" fmla="*/ 9628 h 89"/>
                <a:gd name="T46" fmla="*/ 73 w 76"/>
                <a:gd name="T47" fmla="*/ 9612 h 89"/>
                <a:gd name="T48" fmla="*/ 76 w 76"/>
                <a:gd name="T49" fmla="*/ 9636 h 89"/>
                <a:gd name="T50" fmla="*/ 76 w 76"/>
                <a:gd name="T51" fmla="*/ 9639 h 89"/>
                <a:gd name="T52" fmla="*/ 16 w 76"/>
                <a:gd name="T53" fmla="*/ 9639 h 89"/>
                <a:gd name="T54" fmla="*/ 16 w 76"/>
                <a:gd name="T55" fmla="*/ 965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9"/>
                  </a:lnTo>
                  <a:lnTo>
                    <a:pt x="51" y="79"/>
                  </a:lnTo>
                  <a:lnTo>
                    <a:pt x="59" y="73"/>
                  </a:lnTo>
                  <a:lnTo>
                    <a:pt x="62" y="66"/>
                  </a:lnTo>
                  <a:lnTo>
                    <a:pt x="74" y="69"/>
                  </a:lnTo>
                  <a:lnTo>
                    <a:pt x="62" y="84"/>
                  </a:lnTo>
                  <a:lnTo>
                    <a:pt x="40" y="89"/>
                  </a:lnTo>
                  <a:lnTo>
                    <a:pt x="18" y="84"/>
                  </a:lnTo>
                  <a:lnTo>
                    <a:pt x="5" y="69"/>
                  </a:lnTo>
                  <a:lnTo>
                    <a:pt x="0" y="45"/>
                  </a:lnTo>
                  <a:lnTo>
                    <a:pt x="0" y="44"/>
                  </a:lnTo>
                  <a:lnTo>
                    <a:pt x="5" y="20"/>
                  </a:lnTo>
                  <a:lnTo>
                    <a:pt x="18" y="5"/>
                  </a:lnTo>
                  <a:lnTo>
                    <a:pt x="39" y="0"/>
                  </a:lnTo>
                  <a:lnTo>
                    <a:pt x="43" y="12"/>
                  </a:lnTo>
                  <a:lnTo>
                    <a:pt x="27" y="14"/>
                  </a:lnTo>
                  <a:lnTo>
                    <a:pt x="18" y="24"/>
                  </a:lnTo>
                  <a:lnTo>
                    <a:pt x="17" y="27"/>
                  </a:lnTo>
                  <a:lnTo>
                    <a:pt x="16" y="32"/>
                  </a:lnTo>
                  <a:lnTo>
                    <a:pt x="16" y="37"/>
                  </a:lnTo>
                  <a:lnTo>
                    <a:pt x="62" y="37"/>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3" name="Freeform 928">
              <a:extLst>
                <a:ext uri="{FF2B5EF4-FFF2-40B4-BE49-F238E27FC236}">
                  <a16:creationId xmlns:a16="http://schemas.microsoft.com/office/drawing/2014/main" id="{0FD73FDD-A30A-4E83-8E40-EBC50C6634FF}"/>
                </a:ext>
              </a:extLst>
            </p:cNvPr>
            <p:cNvSpPr>
              <a:spLocks/>
            </p:cNvSpPr>
            <p:nvPr/>
          </p:nvSpPr>
          <p:spPr bwMode="auto">
            <a:xfrm>
              <a:off x="7182" y="9591"/>
              <a:ext cx="34" cy="36"/>
            </a:xfrm>
            <a:custGeom>
              <a:avLst/>
              <a:gdLst>
                <a:gd name="T0" fmla="*/ 22 w 34"/>
                <a:gd name="T1" fmla="*/ 9597 h 36"/>
                <a:gd name="T2" fmla="*/ 34 w 34"/>
                <a:gd name="T3" fmla="*/ 9612 h 36"/>
                <a:gd name="T4" fmla="*/ 23 w 34"/>
                <a:gd name="T5" fmla="*/ 9628 h 36"/>
                <a:gd name="T6" fmla="*/ 18 w 34"/>
                <a:gd name="T7" fmla="*/ 9610 h 36"/>
                <a:gd name="T8" fmla="*/ 4 w 34"/>
                <a:gd name="T9" fmla="*/ 9603 h 36"/>
                <a:gd name="T10" fmla="*/ 0 w 34"/>
                <a:gd name="T11" fmla="*/ 9591 h 36"/>
                <a:gd name="T12" fmla="*/ 22 w 34"/>
                <a:gd name="T13" fmla="*/ 959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4" name="Freeform 929">
              <a:extLst>
                <a:ext uri="{FF2B5EF4-FFF2-40B4-BE49-F238E27FC236}">
                  <a16:creationId xmlns:a16="http://schemas.microsoft.com/office/drawing/2014/main" id="{8E2EEEB8-2C93-40A6-B324-E12C1CDB062A}"/>
                </a:ext>
              </a:extLst>
            </p:cNvPr>
            <p:cNvSpPr>
              <a:spLocks/>
            </p:cNvSpPr>
            <p:nvPr/>
          </p:nvSpPr>
          <p:spPr bwMode="auto">
            <a:xfrm>
              <a:off x="7231" y="9592"/>
              <a:ext cx="71" cy="88"/>
            </a:xfrm>
            <a:custGeom>
              <a:avLst/>
              <a:gdLst>
                <a:gd name="T0" fmla="*/ 7 w 71"/>
                <a:gd name="T1" fmla="*/ 9627 h 88"/>
                <a:gd name="T2" fmla="*/ 4 w 71"/>
                <a:gd name="T3" fmla="*/ 9616 h 88"/>
                <a:gd name="T4" fmla="*/ 11 w 71"/>
                <a:gd name="T5" fmla="*/ 9599 h 88"/>
                <a:gd name="T6" fmla="*/ 29 w 71"/>
                <a:gd name="T7" fmla="*/ 9592 h 88"/>
                <a:gd name="T8" fmla="*/ 50 w 71"/>
                <a:gd name="T9" fmla="*/ 9594 h 88"/>
                <a:gd name="T10" fmla="*/ 59 w 71"/>
                <a:gd name="T11" fmla="*/ 9597 h 88"/>
                <a:gd name="T12" fmla="*/ 64 w 71"/>
                <a:gd name="T13" fmla="*/ 9600 h 88"/>
                <a:gd name="T14" fmla="*/ 68 w 71"/>
                <a:gd name="T15" fmla="*/ 9605 h 88"/>
                <a:gd name="T16" fmla="*/ 69 w 71"/>
                <a:gd name="T17" fmla="*/ 9612 h 88"/>
                <a:gd name="T18" fmla="*/ 56 w 71"/>
                <a:gd name="T19" fmla="*/ 9614 h 88"/>
                <a:gd name="T20" fmla="*/ 43 w 71"/>
                <a:gd name="T21" fmla="*/ 9603 h 88"/>
                <a:gd name="T22" fmla="*/ 22 w 71"/>
                <a:gd name="T23" fmla="*/ 9605 h 88"/>
                <a:gd name="T24" fmla="*/ 17 w 71"/>
                <a:gd name="T25" fmla="*/ 9614 h 88"/>
                <a:gd name="T26" fmla="*/ 26 w 71"/>
                <a:gd name="T27" fmla="*/ 9625 h 88"/>
                <a:gd name="T28" fmla="*/ 40 w 71"/>
                <a:gd name="T29" fmla="*/ 9629 h 88"/>
                <a:gd name="T30" fmla="*/ 56 w 71"/>
                <a:gd name="T31" fmla="*/ 9633 h 88"/>
                <a:gd name="T32" fmla="*/ 67 w 71"/>
                <a:gd name="T33" fmla="*/ 9642 h 88"/>
                <a:gd name="T34" fmla="*/ 71 w 71"/>
                <a:gd name="T35" fmla="*/ 9655 h 88"/>
                <a:gd name="T36" fmla="*/ 64 w 71"/>
                <a:gd name="T37" fmla="*/ 9671 h 88"/>
                <a:gd name="T38" fmla="*/ 47 w 71"/>
                <a:gd name="T39" fmla="*/ 9680 h 88"/>
                <a:gd name="T40" fmla="*/ 27 w 71"/>
                <a:gd name="T41" fmla="*/ 9680 h 88"/>
                <a:gd name="T42" fmla="*/ 9 w 71"/>
                <a:gd name="T43" fmla="*/ 9673 h 88"/>
                <a:gd name="T44" fmla="*/ 0 w 71"/>
                <a:gd name="T45" fmla="*/ 9658 h 88"/>
                <a:gd name="T46" fmla="*/ 13 w 71"/>
                <a:gd name="T47" fmla="*/ 9656 h 88"/>
                <a:gd name="T48" fmla="*/ 25 w 71"/>
                <a:gd name="T49" fmla="*/ 9668 h 88"/>
                <a:gd name="T50" fmla="*/ 46 w 71"/>
                <a:gd name="T51" fmla="*/ 9669 h 88"/>
                <a:gd name="T52" fmla="*/ 57 w 71"/>
                <a:gd name="T53" fmla="*/ 9656 h 88"/>
                <a:gd name="T54" fmla="*/ 49 w 71"/>
                <a:gd name="T55" fmla="*/ 9645 h 88"/>
                <a:gd name="T56" fmla="*/ 35 w 71"/>
                <a:gd name="T57" fmla="*/ 9640 h 88"/>
                <a:gd name="T58" fmla="*/ 19 w 71"/>
                <a:gd name="T59" fmla="*/ 9636 h 88"/>
                <a:gd name="T60" fmla="*/ 7 w 71"/>
                <a:gd name="T61" fmla="*/ 9627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4"/>
                  </a:lnTo>
                  <a:lnTo>
                    <a:pt x="11" y="7"/>
                  </a:lnTo>
                  <a:lnTo>
                    <a:pt x="29" y="0"/>
                  </a:lnTo>
                  <a:lnTo>
                    <a:pt x="50" y="2"/>
                  </a:lnTo>
                  <a:lnTo>
                    <a:pt x="59" y="5"/>
                  </a:lnTo>
                  <a:lnTo>
                    <a:pt x="64" y="8"/>
                  </a:lnTo>
                  <a:lnTo>
                    <a:pt x="68" y="13"/>
                  </a:lnTo>
                  <a:lnTo>
                    <a:pt x="69" y="20"/>
                  </a:lnTo>
                  <a:lnTo>
                    <a:pt x="56" y="22"/>
                  </a:lnTo>
                  <a:lnTo>
                    <a:pt x="43" y="11"/>
                  </a:lnTo>
                  <a:lnTo>
                    <a:pt x="22" y="13"/>
                  </a:lnTo>
                  <a:lnTo>
                    <a:pt x="17" y="22"/>
                  </a:lnTo>
                  <a:lnTo>
                    <a:pt x="26" y="33"/>
                  </a:lnTo>
                  <a:lnTo>
                    <a:pt x="40" y="37"/>
                  </a:lnTo>
                  <a:lnTo>
                    <a:pt x="56" y="41"/>
                  </a:lnTo>
                  <a:lnTo>
                    <a:pt x="67" y="50"/>
                  </a:lnTo>
                  <a:lnTo>
                    <a:pt x="71" y="63"/>
                  </a:lnTo>
                  <a:lnTo>
                    <a:pt x="64" y="79"/>
                  </a:lnTo>
                  <a:lnTo>
                    <a:pt x="47" y="88"/>
                  </a:lnTo>
                  <a:lnTo>
                    <a:pt x="27" y="88"/>
                  </a:lnTo>
                  <a:lnTo>
                    <a:pt x="9" y="81"/>
                  </a:lnTo>
                  <a:lnTo>
                    <a:pt x="0" y="66"/>
                  </a:lnTo>
                  <a:lnTo>
                    <a:pt x="13" y="64"/>
                  </a:lnTo>
                  <a:lnTo>
                    <a:pt x="25" y="76"/>
                  </a:lnTo>
                  <a:lnTo>
                    <a:pt x="46" y="77"/>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5" name="Freeform 930">
              <a:extLst>
                <a:ext uri="{FF2B5EF4-FFF2-40B4-BE49-F238E27FC236}">
                  <a16:creationId xmlns:a16="http://schemas.microsoft.com/office/drawing/2014/main" id="{A26B8B82-58CB-4363-A876-3B89F88BC467}"/>
                </a:ext>
              </a:extLst>
            </p:cNvPr>
            <p:cNvSpPr>
              <a:spLocks/>
            </p:cNvSpPr>
            <p:nvPr/>
          </p:nvSpPr>
          <p:spPr bwMode="auto">
            <a:xfrm>
              <a:off x="7210" y="7547"/>
              <a:ext cx="2699" cy="3055"/>
            </a:xfrm>
            <a:custGeom>
              <a:avLst/>
              <a:gdLst>
                <a:gd name="T0" fmla="*/ 2573 w 2699"/>
                <a:gd name="T1" fmla="*/ 10575 h 3055"/>
                <a:gd name="T2" fmla="*/ 2600 w 2699"/>
                <a:gd name="T3" fmla="*/ 10575 h 3055"/>
                <a:gd name="T4" fmla="*/ 2627 w 2699"/>
                <a:gd name="T5" fmla="*/ 10566 h 3055"/>
                <a:gd name="T6" fmla="*/ 2645 w 2699"/>
                <a:gd name="T7" fmla="*/ 10548 h 3055"/>
                <a:gd name="T8" fmla="*/ 2663 w 2699"/>
                <a:gd name="T9" fmla="*/ 10530 h 3055"/>
                <a:gd name="T10" fmla="*/ 2672 w 2699"/>
                <a:gd name="T11" fmla="*/ 10512 h 3055"/>
                <a:gd name="T12" fmla="*/ 2672 w 2699"/>
                <a:gd name="T13" fmla="*/ 7547 h 3055"/>
                <a:gd name="T14" fmla="*/ 2699 w 2699"/>
                <a:gd name="T15" fmla="*/ 7547 h 3055"/>
                <a:gd name="T16" fmla="*/ 2699 w 2699"/>
                <a:gd name="T17" fmla="*/ 10512 h 3055"/>
                <a:gd name="T18" fmla="*/ 2681 w 2699"/>
                <a:gd name="T19" fmla="*/ 10548 h 3055"/>
                <a:gd name="T20" fmla="*/ 2663 w 2699"/>
                <a:gd name="T21" fmla="*/ 10566 h 3055"/>
                <a:gd name="T22" fmla="*/ 2636 w 2699"/>
                <a:gd name="T23" fmla="*/ 10593 h 3055"/>
                <a:gd name="T24" fmla="*/ 2609 w 2699"/>
                <a:gd name="T25" fmla="*/ 10602 h 3055"/>
                <a:gd name="T26" fmla="*/ 0 w 2699"/>
                <a:gd name="T27" fmla="*/ 10602 h 3055"/>
                <a:gd name="T28" fmla="*/ 0 w 2699"/>
                <a:gd name="T29" fmla="*/ 10575 h 3055"/>
                <a:gd name="T30" fmla="*/ 2573 w 2699"/>
                <a:gd name="T31" fmla="*/ 10575 h 30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99" h="3055">
                  <a:moveTo>
                    <a:pt x="2573" y="3028"/>
                  </a:moveTo>
                  <a:lnTo>
                    <a:pt x="2600" y="3028"/>
                  </a:lnTo>
                  <a:lnTo>
                    <a:pt x="2627" y="3019"/>
                  </a:lnTo>
                  <a:lnTo>
                    <a:pt x="2645" y="3001"/>
                  </a:lnTo>
                  <a:lnTo>
                    <a:pt x="2663" y="2983"/>
                  </a:lnTo>
                  <a:lnTo>
                    <a:pt x="2672" y="2965"/>
                  </a:lnTo>
                  <a:lnTo>
                    <a:pt x="2672" y="0"/>
                  </a:lnTo>
                  <a:lnTo>
                    <a:pt x="2699" y="0"/>
                  </a:lnTo>
                  <a:lnTo>
                    <a:pt x="2699" y="2965"/>
                  </a:lnTo>
                  <a:lnTo>
                    <a:pt x="2681" y="3001"/>
                  </a:lnTo>
                  <a:lnTo>
                    <a:pt x="2663" y="3019"/>
                  </a:lnTo>
                  <a:lnTo>
                    <a:pt x="2636" y="3046"/>
                  </a:lnTo>
                  <a:lnTo>
                    <a:pt x="2609" y="3055"/>
                  </a:lnTo>
                  <a:lnTo>
                    <a:pt x="0" y="3055"/>
                  </a:lnTo>
                  <a:lnTo>
                    <a:pt x="0" y="3028"/>
                  </a:lnTo>
                  <a:lnTo>
                    <a:pt x="2573" y="302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6" name="Freeform 931">
              <a:extLst>
                <a:ext uri="{FF2B5EF4-FFF2-40B4-BE49-F238E27FC236}">
                  <a16:creationId xmlns:a16="http://schemas.microsoft.com/office/drawing/2014/main" id="{CAB5D7F0-A2CD-4D30-93D6-29E882CDFCE0}"/>
                </a:ext>
              </a:extLst>
            </p:cNvPr>
            <p:cNvSpPr>
              <a:spLocks/>
            </p:cNvSpPr>
            <p:nvPr/>
          </p:nvSpPr>
          <p:spPr bwMode="auto">
            <a:xfrm>
              <a:off x="9882" y="7353"/>
              <a:ext cx="27" cy="0"/>
            </a:xfrm>
            <a:custGeom>
              <a:avLst/>
              <a:gdLst>
                <a:gd name="T0" fmla="*/ 0 w 27"/>
                <a:gd name="T1" fmla="*/ 0 w 27"/>
                <a:gd name="T2" fmla="*/ 0 w 27"/>
                <a:gd name="T3" fmla="*/ 0 60000 65536"/>
                <a:gd name="T4" fmla="*/ 0 60000 65536"/>
                <a:gd name="T5" fmla="*/ 0 60000 65536"/>
              </a:gdLst>
              <a:ahLst/>
              <a:cxnLst>
                <a:cxn ang="T3">
                  <a:pos x="T0" y="0"/>
                </a:cxn>
                <a:cxn ang="T4">
                  <a:pos x="T1" y="0"/>
                </a:cxn>
                <a:cxn ang="T5">
                  <a:pos x="T2" y="0"/>
                </a:cxn>
              </a:cxnLst>
              <a:rect l="0" t="0" r="r" b="b"/>
              <a:pathLst>
                <a:path w="27">
                  <a:moveTo>
                    <a:pt x="0" y="0"/>
                  </a:move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7" name="Freeform 932">
              <a:extLst>
                <a:ext uri="{FF2B5EF4-FFF2-40B4-BE49-F238E27FC236}">
                  <a16:creationId xmlns:a16="http://schemas.microsoft.com/office/drawing/2014/main" id="{48A9C3A6-A3F3-480E-B9C6-6D1ACAF20155}"/>
                </a:ext>
              </a:extLst>
            </p:cNvPr>
            <p:cNvSpPr>
              <a:spLocks/>
            </p:cNvSpPr>
            <p:nvPr/>
          </p:nvSpPr>
          <p:spPr bwMode="auto">
            <a:xfrm>
              <a:off x="9882" y="7353"/>
              <a:ext cx="27" cy="0"/>
            </a:xfrm>
            <a:custGeom>
              <a:avLst/>
              <a:gdLst>
                <a:gd name="T0" fmla="*/ 27 w 27"/>
                <a:gd name="T1" fmla="*/ 27 w 27"/>
                <a:gd name="T2" fmla="*/ 27 w 27"/>
                <a:gd name="T3" fmla="*/ 0 60000 65536"/>
                <a:gd name="T4" fmla="*/ 0 60000 65536"/>
                <a:gd name="T5" fmla="*/ 0 60000 65536"/>
              </a:gdLst>
              <a:ahLst/>
              <a:cxnLst>
                <a:cxn ang="T3">
                  <a:pos x="T0" y="0"/>
                </a:cxn>
                <a:cxn ang="T4">
                  <a:pos x="T1" y="0"/>
                </a:cxn>
                <a:cxn ang="T5">
                  <a:pos x="T2" y="0"/>
                </a:cxn>
              </a:cxnLst>
              <a:rect l="0" t="0" r="r" b="b"/>
              <a:pathLst>
                <a:path w="27">
                  <a:moveTo>
                    <a:pt x="27" y="0"/>
                  </a:moveTo>
                  <a:lnTo>
                    <a:pt x="27"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8" name="Freeform 933">
              <a:extLst>
                <a:ext uri="{FF2B5EF4-FFF2-40B4-BE49-F238E27FC236}">
                  <a16:creationId xmlns:a16="http://schemas.microsoft.com/office/drawing/2014/main" id="{FE98B7BB-0B71-4645-8DF3-8C7FB4A12C9E}"/>
                </a:ext>
              </a:extLst>
            </p:cNvPr>
            <p:cNvSpPr>
              <a:spLocks/>
            </p:cNvSpPr>
            <p:nvPr/>
          </p:nvSpPr>
          <p:spPr bwMode="auto">
            <a:xfrm>
              <a:off x="7069" y="10548"/>
              <a:ext cx="128" cy="90"/>
            </a:xfrm>
            <a:custGeom>
              <a:avLst/>
              <a:gdLst>
                <a:gd name="T0" fmla="*/ 127 w 128"/>
                <a:gd name="T1" fmla="*/ 10638 h 90"/>
                <a:gd name="T2" fmla="*/ 0 w 128"/>
                <a:gd name="T3" fmla="*/ 10593 h 90"/>
                <a:gd name="T4" fmla="*/ 127 w 128"/>
                <a:gd name="T5" fmla="*/ 10548 h 90"/>
                <a:gd name="T6" fmla="*/ 127 w 128"/>
                <a:gd name="T7" fmla="*/ 10638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90">
                  <a:moveTo>
                    <a:pt x="127" y="90"/>
                  </a:moveTo>
                  <a:lnTo>
                    <a:pt x="0" y="45"/>
                  </a:lnTo>
                  <a:lnTo>
                    <a:pt x="127" y="0"/>
                  </a:lnTo>
                  <a:lnTo>
                    <a:pt x="127"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09" name="Freeform 934">
              <a:extLst>
                <a:ext uri="{FF2B5EF4-FFF2-40B4-BE49-F238E27FC236}">
                  <a16:creationId xmlns:a16="http://schemas.microsoft.com/office/drawing/2014/main" id="{B327E670-9918-4E1F-AE9F-4EE20989517D}"/>
                </a:ext>
              </a:extLst>
            </p:cNvPr>
            <p:cNvSpPr>
              <a:spLocks/>
            </p:cNvSpPr>
            <p:nvPr/>
          </p:nvSpPr>
          <p:spPr bwMode="auto">
            <a:xfrm>
              <a:off x="7025" y="10530"/>
              <a:ext cx="185" cy="126"/>
            </a:xfrm>
            <a:custGeom>
              <a:avLst/>
              <a:gdLst>
                <a:gd name="T0" fmla="*/ 0 w 185"/>
                <a:gd name="T1" fmla="*/ 10593 h 126"/>
                <a:gd name="T2" fmla="*/ 87 w 185"/>
                <a:gd name="T3" fmla="*/ 10593 h 126"/>
                <a:gd name="T4" fmla="*/ 158 w 185"/>
                <a:gd name="T5" fmla="*/ 10611 h 126"/>
                <a:gd name="T6" fmla="*/ 158 w 185"/>
                <a:gd name="T7" fmla="*/ 10566 h 126"/>
                <a:gd name="T8" fmla="*/ 87 w 185"/>
                <a:gd name="T9" fmla="*/ 10593 h 126"/>
                <a:gd name="T10" fmla="*/ 185 w 185"/>
                <a:gd name="T11" fmla="*/ 10530 h 126"/>
                <a:gd name="T12" fmla="*/ 185 w 185"/>
                <a:gd name="T13" fmla="*/ 10656 h 126"/>
                <a:gd name="T14" fmla="*/ 0 w 185"/>
                <a:gd name="T15" fmla="*/ 10593 h 1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26">
                  <a:moveTo>
                    <a:pt x="0" y="63"/>
                  </a:moveTo>
                  <a:lnTo>
                    <a:pt x="87" y="63"/>
                  </a:lnTo>
                  <a:lnTo>
                    <a:pt x="158" y="81"/>
                  </a:lnTo>
                  <a:lnTo>
                    <a:pt x="158" y="36"/>
                  </a:lnTo>
                  <a:lnTo>
                    <a:pt x="87" y="63"/>
                  </a:lnTo>
                  <a:lnTo>
                    <a:pt x="185" y="0"/>
                  </a:lnTo>
                  <a:lnTo>
                    <a:pt x="185" y="126"/>
                  </a:lnTo>
                  <a:lnTo>
                    <a:pt x="0" y="6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0" name="Freeform 935">
              <a:extLst>
                <a:ext uri="{FF2B5EF4-FFF2-40B4-BE49-F238E27FC236}">
                  <a16:creationId xmlns:a16="http://schemas.microsoft.com/office/drawing/2014/main" id="{56B800D4-525D-4D64-A7ED-35F23264FA3D}"/>
                </a:ext>
              </a:extLst>
            </p:cNvPr>
            <p:cNvSpPr>
              <a:spLocks/>
            </p:cNvSpPr>
            <p:nvPr/>
          </p:nvSpPr>
          <p:spPr bwMode="auto">
            <a:xfrm>
              <a:off x="7025" y="10530"/>
              <a:ext cx="185" cy="126"/>
            </a:xfrm>
            <a:custGeom>
              <a:avLst/>
              <a:gdLst>
                <a:gd name="T0" fmla="*/ 185 w 185"/>
                <a:gd name="T1" fmla="*/ 10530 h 126"/>
                <a:gd name="T2" fmla="*/ 87 w 185"/>
                <a:gd name="T3" fmla="*/ 10593 h 126"/>
                <a:gd name="T4" fmla="*/ 0 w 185"/>
                <a:gd name="T5" fmla="*/ 10593 h 126"/>
                <a:gd name="T6" fmla="*/ 185 w 185"/>
                <a:gd name="T7" fmla="*/ 10530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26">
                  <a:moveTo>
                    <a:pt x="185" y="0"/>
                  </a:moveTo>
                  <a:lnTo>
                    <a:pt x="87" y="63"/>
                  </a:lnTo>
                  <a:lnTo>
                    <a:pt x="0" y="63"/>
                  </a:lnTo>
                  <a:lnTo>
                    <a:pt x="18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1" name="Freeform 936">
              <a:extLst>
                <a:ext uri="{FF2B5EF4-FFF2-40B4-BE49-F238E27FC236}">
                  <a16:creationId xmlns:a16="http://schemas.microsoft.com/office/drawing/2014/main" id="{135A6E29-EE68-4B87-86AE-4FCBDF9AD595}"/>
                </a:ext>
              </a:extLst>
            </p:cNvPr>
            <p:cNvSpPr>
              <a:spLocks/>
            </p:cNvSpPr>
            <p:nvPr/>
          </p:nvSpPr>
          <p:spPr bwMode="auto">
            <a:xfrm>
              <a:off x="9806" y="7371"/>
              <a:ext cx="90" cy="112"/>
            </a:xfrm>
            <a:custGeom>
              <a:avLst/>
              <a:gdLst>
                <a:gd name="T0" fmla="*/ 90 w 90"/>
                <a:gd name="T1" fmla="*/ 7483 h 112"/>
                <a:gd name="T2" fmla="*/ 72 w 90"/>
                <a:gd name="T3" fmla="*/ 7483 h 112"/>
                <a:gd name="T4" fmla="*/ 12 w 90"/>
                <a:gd name="T5" fmla="*/ 7388 h 112"/>
                <a:gd name="T6" fmla="*/ 13 w 90"/>
                <a:gd name="T7" fmla="*/ 7483 h 112"/>
                <a:gd name="T8" fmla="*/ 0 w 90"/>
                <a:gd name="T9" fmla="*/ 7483 h 112"/>
                <a:gd name="T10" fmla="*/ 0 w 90"/>
                <a:gd name="T11" fmla="*/ 7371 h 112"/>
                <a:gd name="T12" fmla="*/ 17 w 90"/>
                <a:gd name="T13" fmla="*/ 7371 h 112"/>
                <a:gd name="T14" fmla="*/ 77 w 90"/>
                <a:gd name="T15" fmla="*/ 7467 h 112"/>
                <a:gd name="T16" fmla="*/ 76 w 90"/>
                <a:gd name="T17" fmla="*/ 7371 h 112"/>
                <a:gd name="T18" fmla="*/ 90 w 90"/>
                <a:gd name="T19" fmla="*/ 7371 h 112"/>
                <a:gd name="T20" fmla="*/ 90 w 90"/>
                <a:gd name="T21" fmla="*/ 748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0" y="112"/>
                  </a:moveTo>
                  <a:lnTo>
                    <a:pt x="72" y="112"/>
                  </a:lnTo>
                  <a:lnTo>
                    <a:pt x="12" y="17"/>
                  </a:lnTo>
                  <a:lnTo>
                    <a:pt x="13" y="112"/>
                  </a:lnTo>
                  <a:lnTo>
                    <a:pt x="0" y="112"/>
                  </a:lnTo>
                  <a:lnTo>
                    <a:pt x="0" y="0"/>
                  </a:lnTo>
                  <a:lnTo>
                    <a:pt x="17" y="0"/>
                  </a:lnTo>
                  <a:lnTo>
                    <a:pt x="77" y="96"/>
                  </a:lnTo>
                  <a:lnTo>
                    <a:pt x="76" y="0"/>
                  </a:lnTo>
                  <a:lnTo>
                    <a:pt x="90" y="0"/>
                  </a:lnTo>
                  <a:lnTo>
                    <a:pt x="90" y="1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2" name="Freeform 937">
              <a:extLst>
                <a:ext uri="{FF2B5EF4-FFF2-40B4-BE49-F238E27FC236}">
                  <a16:creationId xmlns:a16="http://schemas.microsoft.com/office/drawing/2014/main" id="{7BC5372E-80F5-4C28-BEE3-F77E625516A6}"/>
                </a:ext>
              </a:extLst>
            </p:cNvPr>
            <p:cNvSpPr>
              <a:spLocks/>
            </p:cNvSpPr>
            <p:nvPr/>
          </p:nvSpPr>
          <p:spPr bwMode="auto">
            <a:xfrm>
              <a:off x="9915" y="7395"/>
              <a:ext cx="61" cy="89"/>
            </a:xfrm>
            <a:custGeom>
              <a:avLst/>
              <a:gdLst>
                <a:gd name="T0" fmla="*/ 58 w 61"/>
                <a:gd name="T1" fmla="*/ 7416 h 89"/>
                <a:gd name="T2" fmla="*/ 40 w 61"/>
                <a:gd name="T3" fmla="*/ 7406 h 89"/>
                <a:gd name="T4" fmla="*/ 39 w 61"/>
                <a:gd name="T5" fmla="*/ 7406 h 89"/>
                <a:gd name="T6" fmla="*/ 20 w 61"/>
                <a:gd name="T7" fmla="*/ 7415 h 89"/>
                <a:gd name="T8" fmla="*/ 15 w 61"/>
                <a:gd name="T9" fmla="*/ 7438 h 89"/>
                <a:gd name="T10" fmla="*/ 15 w 61"/>
                <a:gd name="T11" fmla="*/ 7440 h 89"/>
                <a:gd name="T12" fmla="*/ 20 w 61"/>
                <a:gd name="T13" fmla="*/ 7463 h 89"/>
                <a:gd name="T14" fmla="*/ 37 w 61"/>
                <a:gd name="T15" fmla="*/ 7474 h 89"/>
                <a:gd name="T16" fmla="*/ 38 w 61"/>
                <a:gd name="T17" fmla="*/ 7484 h 89"/>
                <a:gd name="T18" fmla="*/ 16 w 61"/>
                <a:gd name="T19" fmla="*/ 7479 h 89"/>
                <a:gd name="T20" fmla="*/ 4 w 61"/>
                <a:gd name="T21" fmla="*/ 7462 h 89"/>
                <a:gd name="T22" fmla="*/ 0 w 61"/>
                <a:gd name="T23" fmla="*/ 7440 h 89"/>
                <a:gd name="T24" fmla="*/ 5 w 61"/>
                <a:gd name="T25" fmla="*/ 7415 h 89"/>
                <a:gd name="T26" fmla="*/ 18 w 61"/>
                <a:gd name="T27" fmla="*/ 7400 h 89"/>
                <a:gd name="T28" fmla="*/ 39 w 61"/>
                <a:gd name="T29" fmla="*/ 7395 h 89"/>
                <a:gd name="T30" fmla="*/ 61 w 61"/>
                <a:gd name="T31" fmla="*/ 7401 h 89"/>
                <a:gd name="T32" fmla="*/ 58 w 61"/>
                <a:gd name="T33" fmla="*/ 7416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5"/>
                  </a:lnTo>
                  <a:lnTo>
                    <a:pt x="20" y="68"/>
                  </a:lnTo>
                  <a:lnTo>
                    <a:pt x="37" y="79"/>
                  </a:lnTo>
                  <a:lnTo>
                    <a:pt x="38" y="89"/>
                  </a:lnTo>
                  <a:lnTo>
                    <a:pt x="16" y="84"/>
                  </a:lnTo>
                  <a:lnTo>
                    <a:pt x="4" y="67"/>
                  </a:lnTo>
                  <a:lnTo>
                    <a:pt x="0" y="45"/>
                  </a:lnTo>
                  <a:lnTo>
                    <a:pt x="5" y="20"/>
                  </a:lnTo>
                  <a:lnTo>
                    <a:pt x="18" y="5"/>
                  </a:lnTo>
                  <a:lnTo>
                    <a:pt x="39" y="0"/>
                  </a:lnTo>
                  <a:lnTo>
                    <a:pt x="61" y="6"/>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3" name="Freeform 938">
              <a:extLst>
                <a:ext uri="{FF2B5EF4-FFF2-40B4-BE49-F238E27FC236}">
                  <a16:creationId xmlns:a16="http://schemas.microsoft.com/office/drawing/2014/main" id="{9B5D63FB-4BC3-49E3-A199-450664001AB0}"/>
                </a:ext>
              </a:extLst>
            </p:cNvPr>
            <p:cNvSpPr>
              <a:spLocks/>
            </p:cNvSpPr>
            <p:nvPr/>
          </p:nvSpPr>
          <p:spPr bwMode="auto">
            <a:xfrm>
              <a:off x="9952" y="7401"/>
              <a:ext cx="40" cy="84"/>
            </a:xfrm>
            <a:custGeom>
              <a:avLst/>
              <a:gdLst>
                <a:gd name="T0" fmla="*/ 0 w 40"/>
                <a:gd name="T1" fmla="*/ 7474 h 84"/>
                <a:gd name="T2" fmla="*/ 1 w 40"/>
                <a:gd name="T3" fmla="*/ 7474 h 84"/>
                <a:gd name="T4" fmla="*/ 20 w 40"/>
                <a:gd name="T5" fmla="*/ 7465 h 84"/>
                <a:gd name="T6" fmla="*/ 25 w 40"/>
                <a:gd name="T7" fmla="*/ 7443 h 84"/>
                <a:gd name="T8" fmla="*/ 25 w 40"/>
                <a:gd name="T9" fmla="*/ 7440 h 84"/>
                <a:gd name="T10" fmla="*/ 21 w 40"/>
                <a:gd name="T11" fmla="*/ 7416 h 84"/>
                <a:gd name="T12" fmla="*/ 24 w 40"/>
                <a:gd name="T13" fmla="*/ 7401 h 84"/>
                <a:gd name="T14" fmla="*/ 36 w 40"/>
                <a:gd name="T15" fmla="*/ 7416 h 84"/>
                <a:gd name="T16" fmla="*/ 40 w 40"/>
                <a:gd name="T17" fmla="*/ 7440 h 84"/>
                <a:gd name="T18" fmla="*/ 36 w 40"/>
                <a:gd name="T19" fmla="*/ 7464 h 84"/>
                <a:gd name="T20" fmla="*/ 23 w 40"/>
                <a:gd name="T21" fmla="*/ 7479 h 84"/>
                <a:gd name="T22" fmla="*/ 1 w 40"/>
                <a:gd name="T23" fmla="*/ 7484 h 84"/>
                <a:gd name="T24" fmla="*/ 0 w 40"/>
                <a:gd name="T25" fmla="*/ 747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5"/>
                  </a:lnTo>
                  <a:lnTo>
                    <a:pt x="40" y="39"/>
                  </a:lnTo>
                  <a:lnTo>
                    <a:pt x="36" y="63"/>
                  </a:lnTo>
                  <a:lnTo>
                    <a:pt x="23" y="78"/>
                  </a:lnTo>
                  <a:lnTo>
                    <a:pt x="1" y="83"/>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4" name="Freeform 939">
              <a:extLst>
                <a:ext uri="{FF2B5EF4-FFF2-40B4-BE49-F238E27FC236}">
                  <a16:creationId xmlns:a16="http://schemas.microsoft.com/office/drawing/2014/main" id="{C6E63143-6023-4F29-9E82-42902E59D7D6}"/>
                </a:ext>
              </a:extLst>
            </p:cNvPr>
            <p:cNvSpPr>
              <a:spLocks/>
            </p:cNvSpPr>
            <p:nvPr/>
          </p:nvSpPr>
          <p:spPr bwMode="auto">
            <a:xfrm>
              <a:off x="1980" y="11520"/>
              <a:ext cx="1440" cy="720"/>
            </a:xfrm>
            <a:custGeom>
              <a:avLst/>
              <a:gdLst>
                <a:gd name="T0" fmla="*/ 1152 w 1440"/>
                <a:gd name="T1" fmla="*/ 11520 h 720"/>
                <a:gd name="T2" fmla="*/ 1221 w 1440"/>
                <a:gd name="T3" fmla="*/ 11530 h 720"/>
                <a:gd name="T4" fmla="*/ 1284 w 1440"/>
                <a:gd name="T5" fmla="*/ 11560 h 720"/>
                <a:gd name="T6" fmla="*/ 1340 w 1440"/>
                <a:gd name="T7" fmla="*/ 11607 h 720"/>
                <a:gd name="T8" fmla="*/ 1371 w 1440"/>
                <a:gd name="T9" fmla="*/ 11646 h 720"/>
                <a:gd name="T10" fmla="*/ 1397 w 1440"/>
                <a:gd name="T11" fmla="*/ 11690 h 720"/>
                <a:gd name="T12" fmla="*/ 1417 w 1440"/>
                <a:gd name="T13" fmla="*/ 11740 h 720"/>
                <a:gd name="T14" fmla="*/ 1432 w 1440"/>
                <a:gd name="T15" fmla="*/ 11793 h 720"/>
                <a:gd name="T16" fmla="*/ 1439 w 1440"/>
                <a:gd name="T17" fmla="*/ 11850 h 720"/>
                <a:gd name="T18" fmla="*/ 1440 w 1440"/>
                <a:gd name="T19" fmla="*/ 11880 h 720"/>
                <a:gd name="T20" fmla="*/ 1439 w 1440"/>
                <a:gd name="T21" fmla="*/ 11910 h 720"/>
                <a:gd name="T22" fmla="*/ 1432 w 1440"/>
                <a:gd name="T23" fmla="*/ 11967 h 720"/>
                <a:gd name="T24" fmla="*/ 1417 w 1440"/>
                <a:gd name="T25" fmla="*/ 12020 h 720"/>
                <a:gd name="T26" fmla="*/ 1397 w 1440"/>
                <a:gd name="T27" fmla="*/ 12070 h 720"/>
                <a:gd name="T28" fmla="*/ 1371 w 1440"/>
                <a:gd name="T29" fmla="*/ 12114 h 720"/>
                <a:gd name="T30" fmla="*/ 1340 w 1440"/>
                <a:gd name="T31" fmla="*/ 12153 h 720"/>
                <a:gd name="T32" fmla="*/ 1304 w 1440"/>
                <a:gd name="T33" fmla="*/ 12186 h 720"/>
                <a:gd name="T34" fmla="*/ 1243 w 1440"/>
                <a:gd name="T35" fmla="*/ 12222 h 720"/>
                <a:gd name="T36" fmla="*/ 1176 w 1440"/>
                <a:gd name="T37" fmla="*/ 12239 h 720"/>
                <a:gd name="T38" fmla="*/ 1152 w 1440"/>
                <a:gd name="T39" fmla="*/ 12240 h 720"/>
                <a:gd name="T40" fmla="*/ 288 w 1440"/>
                <a:gd name="T41" fmla="*/ 12240 h 720"/>
                <a:gd name="T42" fmla="*/ 219 w 1440"/>
                <a:gd name="T43" fmla="*/ 12230 h 720"/>
                <a:gd name="T44" fmla="*/ 156 w 1440"/>
                <a:gd name="T45" fmla="*/ 12200 h 720"/>
                <a:gd name="T46" fmla="*/ 100 w 1440"/>
                <a:gd name="T47" fmla="*/ 12153 h 720"/>
                <a:gd name="T48" fmla="*/ 69 w 1440"/>
                <a:gd name="T49" fmla="*/ 12114 h 720"/>
                <a:gd name="T50" fmla="*/ 43 w 1440"/>
                <a:gd name="T51" fmla="*/ 12070 h 720"/>
                <a:gd name="T52" fmla="*/ 23 w 1440"/>
                <a:gd name="T53" fmla="*/ 12020 h 720"/>
                <a:gd name="T54" fmla="*/ 8 w 1440"/>
                <a:gd name="T55" fmla="*/ 11967 h 720"/>
                <a:gd name="T56" fmla="*/ 1 w 1440"/>
                <a:gd name="T57" fmla="*/ 11910 h 720"/>
                <a:gd name="T58" fmla="*/ 0 w 1440"/>
                <a:gd name="T59" fmla="*/ 11880 h 720"/>
                <a:gd name="T60" fmla="*/ 1 w 1440"/>
                <a:gd name="T61" fmla="*/ 11850 h 720"/>
                <a:gd name="T62" fmla="*/ 8 w 1440"/>
                <a:gd name="T63" fmla="*/ 11793 h 720"/>
                <a:gd name="T64" fmla="*/ 23 w 1440"/>
                <a:gd name="T65" fmla="*/ 11740 h 720"/>
                <a:gd name="T66" fmla="*/ 43 w 1440"/>
                <a:gd name="T67" fmla="*/ 11690 h 720"/>
                <a:gd name="T68" fmla="*/ 69 w 1440"/>
                <a:gd name="T69" fmla="*/ 11646 h 720"/>
                <a:gd name="T70" fmla="*/ 100 w 1440"/>
                <a:gd name="T71" fmla="*/ 11607 h 720"/>
                <a:gd name="T72" fmla="*/ 136 w 1440"/>
                <a:gd name="T73" fmla="*/ 11574 h 720"/>
                <a:gd name="T74" fmla="*/ 197 w 1440"/>
                <a:gd name="T75" fmla="*/ 11538 h 720"/>
                <a:gd name="T76" fmla="*/ 264 w 1440"/>
                <a:gd name="T77" fmla="*/ 11521 h 720"/>
                <a:gd name="T78" fmla="*/ 288 w 1440"/>
                <a:gd name="T79" fmla="*/ 11520 h 720"/>
                <a:gd name="T80" fmla="*/ 1152 w 1440"/>
                <a:gd name="T81" fmla="*/ 11520 h 7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40" h="720">
                  <a:moveTo>
                    <a:pt x="1152" y="0"/>
                  </a:moveTo>
                  <a:lnTo>
                    <a:pt x="1221" y="10"/>
                  </a:lnTo>
                  <a:lnTo>
                    <a:pt x="1284" y="40"/>
                  </a:lnTo>
                  <a:lnTo>
                    <a:pt x="1340" y="87"/>
                  </a:lnTo>
                  <a:lnTo>
                    <a:pt x="1371" y="126"/>
                  </a:lnTo>
                  <a:lnTo>
                    <a:pt x="1397" y="170"/>
                  </a:lnTo>
                  <a:lnTo>
                    <a:pt x="1417" y="220"/>
                  </a:lnTo>
                  <a:lnTo>
                    <a:pt x="1432" y="273"/>
                  </a:lnTo>
                  <a:lnTo>
                    <a:pt x="1439" y="330"/>
                  </a:lnTo>
                  <a:lnTo>
                    <a:pt x="1440" y="360"/>
                  </a:lnTo>
                  <a:lnTo>
                    <a:pt x="1439" y="390"/>
                  </a:lnTo>
                  <a:lnTo>
                    <a:pt x="1432" y="447"/>
                  </a:lnTo>
                  <a:lnTo>
                    <a:pt x="1417" y="500"/>
                  </a:lnTo>
                  <a:lnTo>
                    <a:pt x="1397" y="550"/>
                  </a:lnTo>
                  <a:lnTo>
                    <a:pt x="1371" y="594"/>
                  </a:lnTo>
                  <a:lnTo>
                    <a:pt x="1340" y="633"/>
                  </a:lnTo>
                  <a:lnTo>
                    <a:pt x="1304" y="666"/>
                  </a:lnTo>
                  <a:lnTo>
                    <a:pt x="1243" y="702"/>
                  </a:lnTo>
                  <a:lnTo>
                    <a:pt x="1176" y="719"/>
                  </a:lnTo>
                  <a:lnTo>
                    <a:pt x="1152" y="720"/>
                  </a:lnTo>
                  <a:lnTo>
                    <a:pt x="288" y="720"/>
                  </a:lnTo>
                  <a:lnTo>
                    <a:pt x="219" y="710"/>
                  </a:lnTo>
                  <a:lnTo>
                    <a:pt x="156" y="680"/>
                  </a:lnTo>
                  <a:lnTo>
                    <a:pt x="100" y="633"/>
                  </a:lnTo>
                  <a:lnTo>
                    <a:pt x="69" y="594"/>
                  </a:lnTo>
                  <a:lnTo>
                    <a:pt x="43" y="550"/>
                  </a:lnTo>
                  <a:lnTo>
                    <a:pt x="23" y="500"/>
                  </a:lnTo>
                  <a:lnTo>
                    <a:pt x="8" y="447"/>
                  </a:lnTo>
                  <a:lnTo>
                    <a:pt x="1" y="390"/>
                  </a:lnTo>
                  <a:lnTo>
                    <a:pt x="0" y="360"/>
                  </a:lnTo>
                  <a:lnTo>
                    <a:pt x="1" y="330"/>
                  </a:lnTo>
                  <a:lnTo>
                    <a:pt x="8" y="273"/>
                  </a:lnTo>
                  <a:lnTo>
                    <a:pt x="23" y="220"/>
                  </a:lnTo>
                  <a:lnTo>
                    <a:pt x="43" y="170"/>
                  </a:lnTo>
                  <a:lnTo>
                    <a:pt x="69" y="126"/>
                  </a:lnTo>
                  <a:lnTo>
                    <a:pt x="100" y="87"/>
                  </a:lnTo>
                  <a:lnTo>
                    <a:pt x="136" y="54"/>
                  </a:lnTo>
                  <a:lnTo>
                    <a:pt x="197" y="18"/>
                  </a:lnTo>
                  <a:lnTo>
                    <a:pt x="264" y="1"/>
                  </a:lnTo>
                  <a:lnTo>
                    <a:pt x="288" y="0"/>
                  </a:lnTo>
                  <a:lnTo>
                    <a:pt x="11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5" name="Freeform 940">
              <a:extLst>
                <a:ext uri="{FF2B5EF4-FFF2-40B4-BE49-F238E27FC236}">
                  <a16:creationId xmlns:a16="http://schemas.microsoft.com/office/drawing/2014/main" id="{CF2B8192-AB90-4D83-A6FF-2CA11AF314A8}"/>
                </a:ext>
              </a:extLst>
            </p:cNvPr>
            <p:cNvSpPr>
              <a:spLocks/>
            </p:cNvSpPr>
            <p:nvPr/>
          </p:nvSpPr>
          <p:spPr bwMode="auto">
            <a:xfrm>
              <a:off x="1980" y="11520"/>
              <a:ext cx="1440" cy="720"/>
            </a:xfrm>
            <a:custGeom>
              <a:avLst/>
              <a:gdLst>
                <a:gd name="T0" fmla="*/ 1152 w 1440"/>
                <a:gd name="T1" fmla="*/ 11520 h 720"/>
                <a:gd name="T2" fmla="*/ 1221 w 1440"/>
                <a:gd name="T3" fmla="*/ 11530 h 720"/>
                <a:gd name="T4" fmla="*/ 1284 w 1440"/>
                <a:gd name="T5" fmla="*/ 11560 h 720"/>
                <a:gd name="T6" fmla="*/ 1340 w 1440"/>
                <a:gd name="T7" fmla="*/ 11607 h 720"/>
                <a:gd name="T8" fmla="*/ 1371 w 1440"/>
                <a:gd name="T9" fmla="*/ 11646 h 720"/>
                <a:gd name="T10" fmla="*/ 1397 w 1440"/>
                <a:gd name="T11" fmla="*/ 11690 h 720"/>
                <a:gd name="T12" fmla="*/ 1417 w 1440"/>
                <a:gd name="T13" fmla="*/ 11740 h 720"/>
                <a:gd name="T14" fmla="*/ 1432 w 1440"/>
                <a:gd name="T15" fmla="*/ 11793 h 720"/>
                <a:gd name="T16" fmla="*/ 1439 w 1440"/>
                <a:gd name="T17" fmla="*/ 11850 h 720"/>
                <a:gd name="T18" fmla="*/ 1440 w 1440"/>
                <a:gd name="T19" fmla="*/ 11880 h 720"/>
                <a:gd name="T20" fmla="*/ 1439 w 1440"/>
                <a:gd name="T21" fmla="*/ 11910 h 720"/>
                <a:gd name="T22" fmla="*/ 1432 w 1440"/>
                <a:gd name="T23" fmla="*/ 11967 h 720"/>
                <a:gd name="T24" fmla="*/ 1417 w 1440"/>
                <a:gd name="T25" fmla="*/ 12020 h 720"/>
                <a:gd name="T26" fmla="*/ 1397 w 1440"/>
                <a:gd name="T27" fmla="*/ 12070 h 720"/>
                <a:gd name="T28" fmla="*/ 1371 w 1440"/>
                <a:gd name="T29" fmla="*/ 12114 h 720"/>
                <a:gd name="T30" fmla="*/ 1340 w 1440"/>
                <a:gd name="T31" fmla="*/ 12153 h 720"/>
                <a:gd name="T32" fmla="*/ 1304 w 1440"/>
                <a:gd name="T33" fmla="*/ 12186 h 720"/>
                <a:gd name="T34" fmla="*/ 1243 w 1440"/>
                <a:gd name="T35" fmla="*/ 12222 h 720"/>
                <a:gd name="T36" fmla="*/ 1176 w 1440"/>
                <a:gd name="T37" fmla="*/ 12239 h 720"/>
                <a:gd name="T38" fmla="*/ 1152 w 1440"/>
                <a:gd name="T39" fmla="*/ 12240 h 720"/>
                <a:gd name="T40" fmla="*/ 288 w 1440"/>
                <a:gd name="T41" fmla="*/ 12240 h 720"/>
                <a:gd name="T42" fmla="*/ 219 w 1440"/>
                <a:gd name="T43" fmla="*/ 12230 h 720"/>
                <a:gd name="T44" fmla="*/ 156 w 1440"/>
                <a:gd name="T45" fmla="*/ 12200 h 720"/>
                <a:gd name="T46" fmla="*/ 100 w 1440"/>
                <a:gd name="T47" fmla="*/ 12153 h 720"/>
                <a:gd name="T48" fmla="*/ 69 w 1440"/>
                <a:gd name="T49" fmla="*/ 12114 h 720"/>
                <a:gd name="T50" fmla="*/ 43 w 1440"/>
                <a:gd name="T51" fmla="*/ 12070 h 720"/>
                <a:gd name="T52" fmla="*/ 23 w 1440"/>
                <a:gd name="T53" fmla="*/ 12020 h 720"/>
                <a:gd name="T54" fmla="*/ 8 w 1440"/>
                <a:gd name="T55" fmla="*/ 11967 h 720"/>
                <a:gd name="T56" fmla="*/ 1 w 1440"/>
                <a:gd name="T57" fmla="*/ 11910 h 720"/>
                <a:gd name="T58" fmla="*/ 0 w 1440"/>
                <a:gd name="T59" fmla="*/ 11880 h 720"/>
                <a:gd name="T60" fmla="*/ 1 w 1440"/>
                <a:gd name="T61" fmla="*/ 11850 h 720"/>
                <a:gd name="T62" fmla="*/ 8 w 1440"/>
                <a:gd name="T63" fmla="*/ 11793 h 720"/>
                <a:gd name="T64" fmla="*/ 23 w 1440"/>
                <a:gd name="T65" fmla="*/ 11740 h 720"/>
                <a:gd name="T66" fmla="*/ 43 w 1440"/>
                <a:gd name="T67" fmla="*/ 11690 h 720"/>
                <a:gd name="T68" fmla="*/ 69 w 1440"/>
                <a:gd name="T69" fmla="*/ 11646 h 720"/>
                <a:gd name="T70" fmla="*/ 100 w 1440"/>
                <a:gd name="T71" fmla="*/ 11607 h 720"/>
                <a:gd name="T72" fmla="*/ 136 w 1440"/>
                <a:gd name="T73" fmla="*/ 11574 h 720"/>
                <a:gd name="T74" fmla="*/ 197 w 1440"/>
                <a:gd name="T75" fmla="*/ 11538 h 720"/>
                <a:gd name="T76" fmla="*/ 264 w 1440"/>
                <a:gd name="T77" fmla="*/ 11521 h 720"/>
                <a:gd name="T78" fmla="*/ 288 w 1440"/>
                <a:gd name="T79" fmla="*/ 11520 h 720"/>
                <a:gd name="T80" fmla="*/ 1152 w 1440"/>
                <a:gd name="T81" fmla="*/ 11520 h 7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40" h="720">
                  <a:moveTo>
                    <a:pt x="1152" y="0"/>
                  </a:moveTo>
                  <a:lnTo>
                    <a:pt x="1221" y="10"/>
                  </a:lnTo>
                  <a:lnTo>
                    <a:pt x="1284" y="40"/>
                  </a:lnTo>
                  <a:lnTo>
                    <a:pt x="1340" y="87"/>
                  </a:lnTo>
                  <a:lnTo>
                    <a:pt x="1371" y="126"/>
                  </a:lnTo>
                  <a:lnTo>
                    <a:pt x="1397" y="170"/>
                  </a:lnTo>
                  <a:lnTo>
                    <a:pt x="1417" y="220"/>
                  </a:lnTo>
                  <a:lnTo>
                    <a:pt x="1432" y="273"/>
                  </a:lnTo>
                  <a:lnTo>
                    <a:pt x="1439" y="330"/>
                  </a:lnTo>
                  <a:lnTo>
                    <a:pt x="1440" y="360"/>
                  </a:lnTo>
                  <a:lnTo>
                    <a:pt x="1439" y="390"/>
                  </a:lnTo>
                  <a:lnTo>
                    <a:pt x="1432" y="447"/>
                  </a:lnTo>
                  <a:lnTo>
                    <a:pt x="1417" y="500"/>
                  </a:lnTo>
                  <a:lnTo>
                    <a:pt x="1397" y="550"/>
                  </a:lnTo>
                  <a:lnTo>
                    <a:pt x="1371" y="594"/>
                  </a:lnTo>
                  <a:lnTo>
                    <a:pt x="1340" y="633"/>
                  </a:lnTo>
                  <a:lnTo>
                    <a:pt x="1304" y="666"/>
                  </a:lnTo>
                  <a:lnTo>
                    <a:pt x="1243" y="702"/>
                  </a:lnTo>
                  <a:lnTo>
                    <a:pt x="1176" y="719"/>
                  </a:lnTo>
                  <a:lnTo>
                    <a:pt x="1152" y="720"/>
                  </a:lnTo>
                  <a:lnTo>
                    <a:pt x="288" y="720"/>
                  </a:lnTo>
                  <a:lnTo>
                    <a:pt x="219" y="710"/>
                  </a:lnTo>
                  <a:lnTo>
                    <a:pt x="156" y="680"/>
                  </a:lnTo>
                  <a:lnTo>
                    <a:pt x="100" y="633"/>
                  </a:lnTo>
                  <a:lnTo>
                    <a:pt x="69" y="594"/>
                  </a:lnTo>
                  <a:lnTo>
                    <a:pt x="43" y="550"/>
                  </a:lnTo>
                  <a:lnTo>
                    <a:pt x="23" y="500"/>
                  </a:lnTo>
                  <a:lnTo>
                    <a:pt x="8" y="447"/>
                  </a:lnTo>
                  <a:lnTo>
                    <a:pt x="1" y="390"/>
                  </a:lnTo>
                  <a:lnTo>
                    <a:pt x="0" y="360"/>
                  </a:lnTo>
                  <a:lnTo>
                    <a:pt x="1" y="330"/>
                  </a:lnTo>
                  <a:lnTo>
                    <a:pt x="8" y="273"/>
                  </a:lnTo>
                  <a:lnTo>
                    <a:pt x="23" y="220"/>
                  </a:lnTo>
                  <a:lnTo>
                    <a:pt x="43" y="170"/>
                  </a:lnTo>
                  <a:lnTo>
                    <a:pt x="69" y="126"/>
                  </a:lnTo>
                  <a:lnTo>
                    <a:pt x="100" y="87"/>
                  </a:lnTo>
                  <a:lnTo>
                    <a:pt x="136" y="54"/>
                  </a:lnTo>
                  <a:lnTo>
                    <a:pt x="197" y="18"/>
                  </a:lnTo>
                  <a:lnTo>
                    <a:pt x="264" y="1"/>
                  </a:lnTo>
                  <a:lnTo>
                    <a:pt x="288" y="0"/>
                  </a:lnTo>
                  <a:lnTo>
                    <a:pt x="1152" y="0"/>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16" name="Freeform 941">
              <a:extLst>
                <a:ext uri="{FF2B5EF4-FFF2-40B4-BE49-F238E27FC236}">
                  <a16:creationId xmlns:a16="http://schemas.microsoft.com/office/drawing/2014/main" id="{F5813396-2A91-409B-81FE-BEAFF2AC8D31}"/>
                </a:ext>
              </a:extLst>
            </p:cNvPr>
            <p:cNvSpPr>
              <a:spLocks/>
            </p:cNvSpPr>
            <p:nvPr/>
          </p:nvSpPr>
          <p:spPr bwMode="auto">
            <a:xfrm>
              <a:off x="2237" y="11800"/>
              <a:ext cx="90" cy="112"/>
            </a:xfrm>
            <a:custGeom>
              <a:avLst/>
              <a:gdLst>
                <a:gd name="T0" fmla="*/ 91 w 90"/>
                <a:gd name="T1" fmla="*/ 11911 h 112"/>
                <a:gd name="T2" fmla="*/ 72 w 90"/>
                <a:gd name="T3" fmla="*/ 11911 h 112"/>
                <a:gd name="T4" fmla="*/ 13 w 90"/>
                <a:gd name="T5" fmla="*/ 11816 h 112"/>
                <a:gd name="T6" fmla="*/ 13 w 90"/>
                <a:gd name="T7" fmla="*/ 11911 h 112"/>
                <a:gd name="T8" fmla="*/ 0 w 90"/>
                <a:gd name="T9" fmla="*/ 11911 h 112"/>
                <a:gd name="T10" fmla="*/ 0 w 90"/>
                <a:gd name="T11" fmla="*/ 11800 h 112"/>
                <a:gd name="T12" fmla="*/ 18 w 90"/>
                <a:gd name="T13" fmla="*/ 11800 h 112"/>
                <a:gd name="T14" fmla="*/ 78 w 90"/>
                <a:gd name="T15" fmla="*/ 11895 h 112"/>
                <a:gd name="T16" fmla="*/ 77 w 90"/>
                <a:gd name="T17" fmla="*/ 11800 h 112"/>
                <a:gd name="T18" fmla="*/ 91 w 90"/>
                <a:gd name="T19" fmla="*/ 11800 h 112"/>
                <a:gd name="T20" fmla="*/ 91 w 90"/>
                <a:gd name="T21" fmla="*/ 11911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1" y="111"/>
                  </a:moveTo>
                  <a:lnTo>
                    <a:pt x="72" y="111"/>
                  </a:lnTo>
                  <a:lnTo>
                    <a:pt x="13" y="16"/>
                  </a:lnTo>
                  <a:lnTo>
                    <a:pt x="13" y="111"/>
                  </a:lnTo>
                  <a:lnTo>
                    <a:pt x="0" y="111"/>
                  </a:lnTo>
                  <a:lnTo>
                    <a:pt x="0" y="0"/>
                  </a:lnTo>
                  <a:lnTo>
                    <a:pt x="18" y="0"/>
                  </a:lnTo>
                  <a:lnTo>
                    <a:pt x="78" y="95"/>
                  </a:lnTo>
                  <a:lnTo>
                    <a:pt x="77" y="0"/>
                  </a:lnTo>
                  <a:lnTo>
                    <a:pt x="91" y="0"/>
                  </a:lnTo>
                  <a:lnTo>
                    <a:pt x="91"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7" name="Freeform 942">
              <a:extLst>
                <a:ext uri="{FF2B5EF4-FFF2-40B4-BE49-F238E27FC236}">
                  <a16:creationId xmlns:a16="http://schemas.microsoft.com/office/drawing/2014/main" id="{EB9E96DE-1AEA-4D63-A0E3-3D433F934E2D}"/>
                </a:ext>
              </a:extLst>
            </p:cNvPr>
            <p:cNvSpPr>
              <a:spLocks/>
            </p:cNvSpPr>
            <p:nvPr/>
          </p:nvSpPr>
          <p:spPr bwMode="auto">
            <a:xfrm>
              <a:off x="2347" y="11824"/>
              <a:ext cx="76" cy="89"/>
            </a:xfrm>
            <a:custGeom>
              <a:avLst/>
              <a:gdLst>
                <a:gd name="T0" fmla="*/ 15 w 76"/>
                <a:gd name="T1" fmla="*/ 11890 h 89"/>
                <a:gd name="T2" fmla="*/ 22 w 76"/>
                <a:gd name="T3" fmla="*/ 11902 h 89"/>
                <a:gd name="T4" fmla="*/ 39 w 76"/>
                <a:gd name="T5" fmla="*/ 11902 h 89"/>
                <a:gd name="T6" fmla="*/ 51 w 76"/>
                <a:gd name="T7" fmla="*/ 11903 h 89"/>
                <a:gd name="T8" fmla="*/ 58 w 76"/>
                <a:gd name="T9" fmla="*/ 11897 h 89"/>
                <a:gd name="T10" fmla="*/ 61 w 76"/>
                <a:gd name="T11" fmla="*/ 11889 h 89"/>
                <a:gd name="T12" fmla="*/ 74 w 76"/>
                <a:gd name="T13" fmla="*/ 11893 h 89"/>
                <a:gd name="T14" fmla="*/ 61 w 76"/>
                <a:gd name="T15" fmla="*/ 11908 h 89"/>
                <a:gd name="T16" fmla="*/ 39 w 76"/>
                <a:gd name="T17" fmla="*/ 11913 h 89"/>
                <a:gd name="T18" fmla="*/ 17 w 76"/>
                <a:gd name="T19" fmla="*/ 11908 h 89"/>
                <a:gd name="T20" fmla="*/ 4 w 76"/>
                <a:gd name="T21" fmla="*/ 11892 h 89"/>
                <a:gd name="T22" fmla="*/ 0 w 76"/>
                <a:gd name="T23" fmla="*/ 11868 h 89"/>
                <a:gd name="T24" fmla="*/ 0 w 76"/>
                <a:gd name="T25" fmla="*/ 11868 h 89"/>
                <a:gd name="T26" fmla="*/ 4 w 76"/>
                <a:gd name="T27" fmla="*/ 11844 h 89"/>
                <a:gd name="T28" fmla="*/ 18 w 76"/>
                <a:gd name="T29" fmla="*/ 11829 h 89"/>
                <a:gd name="T30" fmla="*/ 38 w 76"/>
                <a:gd name="T31" fmla="*/ 11824 h 89"/>
                <a:gd name="T32" fmla="*/ 42 w 76"/>
                <a:gd name="T33" fmla="*/ 11835 h 89"/>
                <a:gd name="T34" fmla="*/ 26 w 76"/>
                <a:gd name="T35" fmla="*/ 11838 h 89"/>
                <a:gd name="T36" fmla="*/ 18 w 76"/>
                <a:gd name="T37" fmla="*/ 11848 h 89"/>
                <a:gd name="T38" fmla="*/ 17 w 76"/>
                <a:gd name="T39" fmla="*/ 11851 h 89"/>
                <a:gd name="T40" fmla="*/ 15 w 76"/>
                <a:gd name="T41" fmla="*/ 11855 h 89"/>
                <a:gd name="T42" fmla="*/ 15 w 76"/>
                <a:gd name="T43" fmla="*/ 11860 h 89"/>
                <a:gd name="T44" fmla="*/ 62 w 76"/>
                <a:gd name="T45" fmla="*/ 11860 h 89"/>
                <a:gd name="T46" fmla="*/ 72 w 76"/>
                <a:gd name="T47" fmla="*/ 11845 h 89"/>
                <a:gd name="T48" fmla="*/ 76 w 76"/>
                <a:gd name="T49" fmla="*/ 11869 h 89"/>
                <a:gd name="T50" fmla="*/ 76 w 76"/>
                <a:gd name="T51" fmla="*/ 11872 h 89"/>
                <a:gd name="T52" fmla="*/ 15 w 76"/>
                <a:gd name="T53" fmla="*/ 11872 h 89"/>
                <a:gd name="T54" fmla="*/ 15 w 76"/>
                <a:gd name="T55" fmla="*/ 118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8"/>
                  </a:lnTo>
                  <a:lnTo>
                    <a:pt x="51" y="79"/>
                  </a:lnTo>
                  <a:lnTo>
                    <a:pt x="58" y="73"/>
                  </a:lnTo>
                  <a:lnTo>
                    <a:pt x="61" y="65"/>
                  </a:lnTo>
                  <a:lnTo>
                    <a:pt x="74" y="69"/>
                  </a:lnTo>
                  <a:lnTo>
                    <a:pt x="61" y="84"/>
                  </a:lnTo>
                  <a:lnTo>
                    <a:pt x="39" y="89"/>
                  </a:lnTo>
                  <a:lnTo>
                    <a:pt x="17" y="84"/>
                  </a:lnTo>
                  <a:lnTo>
                    <a:pt x="4" y="68"/>
                  </a:lnTo>
                  <a:lnTo>
                    <a:pt x="0" y="44"/>
                  </a:lnTo>
                  <a:lnTo>
                    <a:pt x="4" y="20"/>
                  </a:lnTo>
                  <a:lnTo>
                    <a:pt x="18" y="5"/>
                  </a:lnTo>
                  <a:lnTo>
                    <a:pt x="38" y="0"/>
                  </a:lnTo>
                  <a:lnTo>
                    <a:pt x="42" y="11"/>
                  </a:lnTo>
                  <a:lnTo>
                    <a:pt x="26" y="14"/>
                  </a:lnTo>
                  <a:lnTo>
                    <a:pt x="18" y="24"/>
                  </a:lnTo>
                  <a:lnTo>
                    <a:pt x="17" y="27"/>
                  </a:lnTo>
                  <a:lnTo>
                    <a:pt x="15" y="31"/>
                  </a:lnTo>
                  <a:lnTo>
                    <a:pt x="15" y="36"/>
                  </a:lnTo>
                  <a:lnTo>
                    <a:pt x="62"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8" name="Freeform 943">
              <a:extLst>
                <a:ext uri="{FF2B5EF4-FFF2-40B4-BE49-F238E27FC236}">
                  <a16:creationId xmlns:a16="http://schemas.microsoft.com/office/drawing/2014/main" id="{61C6A20C-3067-4D26-ACBD-6C4C13C5FC5B}"/>
                </a:ext>
              </a:extLst>
            </p:cNvPr>
            <p:cNvSpPr>
              <a:spLocks/>
            </p:cNvSpPr>
            <p:nvPr/>
          </p:nvSpPr>
          <p:spPr bwMode="auto">
            <a:xfrm>
              <a:off x="2385" y="11824"/>
              <a:ext cx="34" cy="36"/>
            </a:xfrm>
            <a:custGeom>
              <a:avLst/>
              <a:gdLst>
                <a:gd name="T0" fmla="*/ 22 w 34"/>
                <a:gd name="T1" fmla="*/ 11829 h 36"/>
                <a:gd name="T2" fmla="*/ 34 w 34"/>
                <a:gd name="T3" fmla="*/ 11845 h 36"/>
                <a:gd name="T4" fmla="*/ 24 w 34"/>
                <a:gd name="T5" fmla="*/ 11860 h 36"/>
                <a:gd name="T6" fmla="*/ 19 w 34"/>
                <a:gd name="T7" fmla="*/ 11843 h 36"/>
                <a:gd name="T8" fmla="*/ 4 w 34"/>
                <a:gd name="T9" fmla="*/ 11835 h 36"/>
                <a:gd name="T10" fmla="*/ 0 w 34"/>
                <a:gd name="T11" fmla="*/ 11824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4" y="36"/>
                  </a:lnTo>
                  <a:lnTo>
                    <a:pt x="19"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19" name="Freeform 944">
              <a:extLst>
                <a:ext uri="{FF2B5EF4-FFF2-40B4-BE49-F238E27FC236}">
                  <a16:creationId xmlns:a16="http://schemas.microsoft.com/office/drawing/2014/main" id="{CCF53412-4BCD-44A7-90C2-06BBF51107B0}"/>
                </a:ext>
              </a:extLst>
            </p:cNvPr>
            <p:cNvSpPr>
              <a:spLocks/>
            </p:cNvSpPr>
            <p:nvPr/>
          </p:nvSpPr>
          <p:spPr bwMode="auto">
            <a:xfrm>
              <a:off x="2430" y="11826"/>
              <a:ext cx="118" cy="85"/>
            </a:xfrm>
            <a:custGeom>
              <a:avLst/>
              <a:gdLst>
                <a:gd name="T0" fmla="*/ 0 w 118"/>
                <a:gd name="T1" fmla="*/ 11826 h 85"/>
                <a:gd name="T2" fmla="*/ 14 w 118"/>
                <a:gd name="T3" fmla="*/ 11826 h 85"/>
                <a:gd name="T4" fmla="*/ 32 w 118"/>
                <a:gd name="T5" fmla="*/ 11899 h 85"/>
                <a:gd name="T6" fmla="*/ 51 w 118"/>
                <a:gd name="T7" fmla="*/ 11826 h 85"/>
                <a:gd name="T8" fmla="*/ 66 w 118"/>
                <a:gd name="T9" fmla="*/ 11826 h 85"/>
                <a:gd name="T10" fmla="*/ 85 w 118"/>
                <a:gd name="T11" fmla="*/ 11899 h 85"/>
                <a:gd name="T12" fmla="*/ 104 w 118"/>
                <a:gd name="T13" fmla="*/ 11826 h 85"/>
                <a:gd name="T14" fmla="*/ 118 w 118"/>
                <a:gd name="T15" fmla="*/ 11826 h 85"/>
                <a:gd name="T16" fmla="*/ 93 w 118"/>
                <a:gd name="T17" fmla="*/ 11911 h 85"/>
                <a:gd name="T18" fmla="*/ 77 w 118"/>
                <a:gd name="T19" fmla="*/ 11911 h 85"/>
                <a:gd name="T20" fmla="*/ 59 w 118"/>
                <a:gd name="T21" fmla="*/ 11837 h 85"/>
                <a:gd name="T22" fmla="*/ 40 w 118"/>
                <a:gd name="T23" fmla="*/ 11911 h 85"/>
                <a:gd name="T24" fmla="*/ 24 w 118"/>
                <a:gd name="T25" fmla="*/ 11911 h 85"/>
                <a:gd name="T26" fmla="*/ 0 w 118"/>
                <a:gd name="T27" fmla="*/ 11826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 h="85">
                  <a:moveTo>
                    <a:pt x="0" y="0"/>
                  </a:moveTo>
                  <a:lnTo>
                    <a:pt x="14" y="0"/>
                  </a:lnTo>
                  <a:lnTo>
                    <a:pt x="32" y="73"/>
                  </a:lnTo>
                  <a:lnTo>
                    <a:pt x="51" y="0"/>
                  </a:lnTo>
                  <a:lnTo>
                    <a:pt x="66" y="0"/>
                  </a:lnTo>
                  <a:lnTo>
                    <a:pt x="85" y="73"/>
                  </a:lnTo>
                  <a:lnTo>
                    <a:pt x="104" y="0"/>
                  </a:lnTo>
                  <a:lnTo>
                    <a:pt x="118" y="0"/>
                  </a:lnTo>
                  <a:lnTo>
                    <a:pt x="93" y="85"/>
                  </a:lnTo>
                  <a:lnTo>
                    <a:pt x="77" y="85"/>
                  </a:lnTo>
                  <a:lnTo>
                    <a:pt x="59" y="11"/>
                  </a:lnTo>
                  <a:lnTo>
                    <a:pt x="40" y="85"/>
                  </a:lnTo>
                  <a:lnTo>
                    <a:pt x="24" y="85"/>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0" name="Freeform 945">
              <a:extLst>
                <a:ext uri="{FF2B5EF4-FFF2-40B4-BE49-F238E27FC236}">
                  <a16:creationId xmlns:a16="http://schemas.microsoft.com/office/drawing/2014/main" id="{83EEAB73-0992-4703-A017-CE521C9F0D13}"/>
                </a:ext>
              </a:extLst>
            </p:cNvPr>
            <p:cNvSpPr>
              <a:spLocks/>
            </p:cNvSpPr>
            <p:nvPr/>
          </p:nvSpPr>
          <p:spPr bwMode="auto">
            <a:xfrm>
              <a:off x="2605" y="11800"/>
              <a:ext cx="88" cy="112"/>
            </a:xfrm>
            <a:custGeom>
              <a:avLst/>
              <a:gdLst>
                <a:gd name="T0" fmla="*/ 80 w 88"/>
                <a:gd name="T1" fmla="*/ 11848 h 112"/>
                <a:gd name="T2" fmla="*/ 80 w 88"/>
                <a:gd name="T3" fmla="*/ 11860 h 112"/>
                <a:gd name="T4" fmla="*/ 15 w 88"/>
                <a:gd name="T5" fmla="*/ 11860 h 112"/>
                <a:gd name="T6" fmla="*/ 15 w 88"/>
                <a:gd name="T7" fmla="*/ 11899 h 112"/>
                <a:gd name="T8" fmla="*/ 88 w 88"/>
                <a:gd name="T9" fmla="*/ 11899 h 112"/>
                <a:gd name="T10" fmla="*/ 88 w 88"/>
                <a:gd name="T11" fmla="*/ 11911 h 112"/>
                <a:gd name="T12" fmla="*/ 0 w 88"/>
                <a:gd name="T13" fmla="*/ 11911 h 112"/>
                <a:gd name="T14" fmla="*/ 0 w 88"/>
                <a:gd name="T15" fmla="*/ 11800 h 112"/>
                <a:gd name="T16" fmla="*/ 84 w 88"/>
                <a:gd name="T17" fmla="*/ 11800 h 112"/>
                <a:gd name="T18" fmla="*/ 84 w 88"/>
                <a:gd name="T19" fmla="*/ 11812 h 112"/>
                <a:gd name="T20" fmla="*/ 15 w 88"/>
                <a:gd name="T21" fmla="*/ 11812 h 112"/>
                <a:gd name="T22" fmla="*/ 15 w 88"/>
                <a:gd name="T23" fmla="*/ 11848 h 112"/>
                <a:gd name="T24" fmla="*/ 80 w 88"/>
                <a:gd name="T25" fmla="*/ 11848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2">
                  <a:moveTo>
                    <a:pt x="80" y="48"/>
                  </a:moveTo>
                  <a:lnTo>
                    <a:pt x="80" y="60"/>
                  </a:lnTo>
                  <a:lnTo>
                    <a:pt x="15" y="60"/>
                  </a:lnTo>
                  <a:lnTo>
                    <a:pt x="15" y="99"/>
                  </a:lnTo>
                  <a:lnTo>
                    <a:pt x="88" y="99"/>
                  </a:lnTo>
                  <a:lnTo>
                    <a:pt x="88" y="111"/>
                  </a:lnTo>
                  <a:lnTo>
                    <a:pt x="0" y="111"/>
                  </a:lnTo>
                  <a:lnTo>
                    <a:pt x="0" y="0"/>
                  </a:lnTo>
                  <a:lnTo>
                    <a:pt x="84" y="0"/>
                  </a:lnTo>
                  <a:lnTo>
                    <a:pt x="84" y="12"/>
                  </a:lnTo>
                  <a:lnTo>
                    <a:pt x="15" y="12"/>
                  </a:lnTo>
                  <a:lnTo>
                    <a:pt x="15" y="48"/>
                  </a:lnTo>
                  <a:lnTo>
                    <a:pt x="80" y="4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1" name="Freeform 946">
              <a:extLst>
                <a:ext uri="{FF2B5EF4-FFF2-40B4-BE49-F238E27FC236}">
                  <a16:creationId xmlns:a16="http://schemas.microsoft.com/office/drawing/2014/main" id="{E2D9C051-60DF-425E-A828-0EA45C053838}"/>
                </a:ext>
              </a:extLst>
            </p:cNvPr>
            <p:cNvSpPr>
              <a:spLocks/>
            </p:cNvSpPr>
            <p:nvPr/>
          </p:nvSpPr>
          <p:spPr bwMode="auto">
            <a:xfrm>
              <a:off x="2710" y="11824"/>
              <a:ext cx="55" cy="121"/>
            </a:xfrm>
            <a:custGeom>
              <a:avLst/>
              <a:gdLst>
                <a:gd name="T0" fmla="*/ 28 w 55"/>
                <a:gd name="T1" fmla="*/ 11913 h 121"/>
                <a:gd name="T2" fmla="*/ 19 w 55"/>
                <a:gd name="T3" fmla="*/ 11907 h 121"/>
                <a:gd name="T4" fmla="*/ 14 w 55"/>
                <a:gd name="T5" fmla="*/ 11898 h 121"/>
                <a:gd name="T6" fmla="*/ 15 w 55"/>
                <a:gd name="T7" fmla="*/ 11945 h 121"/>
                <a:gd name="T8" fmla="*/ 1 w 55"/>
                <a:gd name="T9" fmla="*/ 11945 h 121"/>
                <a:gd name="T10" fmla="*/ 0 w 55"/>
                <a:gd name="T11" fmla="*/ 11826 h 121"/>
                <a:gd name="T12" fmla="*/ 14 w 55"/>
                <a:gd name="T13" fmla="*/ 11826 h 121"/>
                <a:gd name="T14" fmla="*/ 15 w 55"/>
                <a:gd name="T15" fmla="*/ 11839 h 121"/>
                <a:gd name="T16" fmla="*/ 19 w 55"/>
                <a:gd name="T17" fmla="*/ 11830 h 121"/>
                <a:gd name="T18" fmla="*/ 28 w 55"/>
                <a:gd name="T19" fmla="*/ 11824 h 121"/>
                <a:gd name="T20" fmla="*/ 41 w 55"/>
                <a:gd name="T21" fmla="*/ 11824 h 121"/>
                <a:gd name="T22" fmla="*/ 55 w 55"/>
                <a:gd name="T23" fmla="*/ 11836 h 121"/>
                <a:gd name="T24" fmla="*/ 38 w 55"/>
                <a:gd name="T25" fmla="*/ 11835 h 121"/>
                <a:gd name="T26" fmla="*/ 20 w 55"/>
                <a:gd name="T27" fmla="*/ 11844 h 121"/>
                <a:gd name="T28" fmla="*/ 15 w 55"/>
                <a:gd name="T29" fmla="*/ 11868 h 121"/>
                <a:gd name="T30" fmla="*/ 15 w 55"/>
                <a:gd name="T31" fmla="*/ 11869 h 121"/>
                <a:gd name="T32" fmla="*/ 19 w 55"/>
                <a:gd name="T33" fmla="*/ 11893 h 121"/>
                <a:gd name="T34" fmla="*/ 38 w 55"/>
                <a:gd name="T35" fmla="*/ 11902 h 121"/>
                <a:gd name="T36" fmla="*/ 41 w 55"/>
                <a:gd name="T37" fmla="*/ 11913 h 121"/>
                <a:gd name="T38" fmla="*/ 28 w 55"/>
                <a:gd name="T39" fmla="*/ 11913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8" y="89"/>
                  </a:moveTo>
                  <a:lnTo>
                    <a:pt x="19" y="83"/>
                  </a:lnTo>
                  <a:lnTo>
                    <a:pt x="14" y="74"/>
                  </a:lnTo>
                  <a:lnTo>
                    <a:pt x="15" y="121"/>
                  </a:lnTo>
                  <a:lnTo>
                    <a:pt x="1" y="121"/>
                  </a:lnTo>
                  <a:lnTo>
                    <a:pt x="0" y="2"/>
                  </a:lnTo>
                  <a:lnTo>
                    <a:pt x="14" y="2"/>
                  </a:lnTo>
                  <a:lnTo>
                    <a:pt x="15" y="15"/>
                  </a:lnTo>
                  <a:lnTo>
                    <a:pt x="19" y="6"/>
                  </a:lnTo>
                  <a:lnTo>
                    <a:pt x="28" y="0"/>
                  </a:lnTo>
                  <a:lnTo>
                    <a:pt x="41" y="0"/>
                  </a:lnTo>
                  <a:lnTo>
                    <a:pt x="55" y="12"/>
                  </a:lnTo>
                  <a:lnTo>
                    <a:pt x="38" y="11"/>
                  </a:lnTo>
                  <a:lnTo>
                    <a:pt x="20" y="20"/>
                  </a:lnTo>
                  <a:lnTo>
                    <a:pt x="15" y="44"/>
                  </a:lnTo>
                  <a:lnTo>
                    <a:pt x="15" y="45"/>
                  </a:lnTo>
                  <a:lnTo>
                    <a:pt x="19" y="69"/>
                  </a:lnTo>
                  <a:lnTo>
                    <a:pt x="38" y="78"/>
                  </a:lnTo>
                  <a:lnTo>
                    <a:pt x="41" y="89"/>
                  </a:lnTo>
                  <a:lnTo>
                    <a:pt x="28"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2" name="Freeform 947">
              <a:extLst>
                <a:ext uri="{FF2B5EF4-FFF2-40B4-BE49-F238E27FC236}">
                  <a16:creationId xmlns:a16="http://schemas.microsoft.com/office/drawing/2014/main" id="{58024062-92BF-49F6-AB7D-342DAA7C4B44}"/>
                </a:ext>
              </a:extLst>
            </p:cNvPr>
            <p:cNvSpPr>
              <a:spLocks/>
            </p:cNvSpPr>
            <p:nvPr/>
          </p:nvSpPr>
          <p:spPr bwMode="auto">
            <a:xfrm>
              <a:off x="2748" y="11824"/>
              <a:ext cx="35" cy="89"/>
            </a:xfrm>
            <a:custGeom>
              <a:avLst/>
              <a:gdLst>
                <a:gd name="T0" fmla="*/ 32 w 35"/>
                <a:gd name="T1" fmla="*/ 11893 h 89"/>
                <a:gd name="T2" fmla="*/ 20 w 35"/>
                <a:gd name="T3" fmla="*/ 11909 h 89"/>
                <a:gd name="T4" fmla="*/ 3 w 35"/>
                <a:gd name="T5" fmla="*/ 11913 h 89"/>
                <a:gd name="T6" fmla="*/ 0 w 35"/>
                <a:gd name="T7" fmla="*/ 11902 h 89"/>
                <a:gd name="T8" fmla="*/ 18 w 35"/>
                <a:gd name="T9" fmla="*/ 11902 h 89"/>
                <a:gd name="T10" fmla="*/ 20 w 35"/>
                <a:gd name="T11" fmla="*/ 11887 h 89"/>
                <a:gd name="T12" fmla="*/ 20 w 35"/>
                <a:gd name="T13" fmla="*/ 11850 h 89"/>
                <a:gd name="T14" fmla="*/ 17 w 35"/>
                <a:gd name="T15" fmla="*/ 11836 h 89"/>
                <a:gd name="T16" fmla="*/ 3 w 35"/>
                <a:gd name="T17" fmla="*/ 11824 h 89"/>
                <a:gd name="T18" fmla="*/ 24 w 35"/>
                <a:gd name="T19" fmla="*/ 11831 h 89"/>
                <a:gd name="T20" fmla="*/ 33 w 35"/>
                <a:gd name="T21" fmla="*/ 11850 h 89"/>
                <a:gd name="T22" fmla="*/ 35 w 35"/>
                <a:gd name="T23" fmla="*/ 11868 h 89"/>
                <a:gd name="T24" fmla="*/ 32 w 35"/>
                <a:gd name="T25" fmla="*/ 11893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3" y="89"/>
                  </a:lnTo>
                  <a:lnTo>
                    <a:pt x="0" y="78"/>
                  </a:lnTo>
                  <a:lnTo>
                    <a:pt x="18" y="78"/>
                  </a:lnTo>
                  <a:lnTo>
                    <a:pt x="20" y="63"/>
                  </a:lnTo>
                  <a:lnTo>
                    <a:pt x="20" y="26"/>
                  </a:lnTo>
                  <a:lnTo>
                    <a:pt x="17" y="12"/>
                  </a:lnTo>
                  <a:lnTo>
                    <a:pt x="3" y="0"/>
                  </a:lnTo>
                  <a:lnTo>
                    <a:pt x="24" y="7"/>
                  </a:lnTo>
                  <a:lnTo>
                    <a:pt x="33" y="26"/>
                  </a:lnTo>
                  <a:lnTo>
                    <a:pt x="35"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3" name="Freeform 948">
              <a:extLst>
                <a:ext uri="{FF2B5EF4-FFF2-40B4-BE49-F238E27FC236}">
                  <a16:creationId xmlns:a16="http://schemas.microsoft.com/office/drawing/2014/main" id="{C206325C-9771-4855-BF5D-EC764036C209}"/>
                </a:ext>
              </a:extLst>
            </p:cNvPr>
            <p:cNvSpPr>
              <a:spLocks/>
            </p:cNvSpPr>
            <p:nvPr/>
          </p:nvSpPr>
          <p:spPr bwMode="auto">
            <a:xfrm>
              <a:off x="2808" y="11793"/>
              <a:ext cx="0" cy="118"/>
            </a:xfrm>
            <a:custGeom>
              <a:avLst/>
              <a:gdLst>
                <a:gd name="T0" fmla="*/ 11911 h 118"/>
                <a:gd name="T1" fmla="*/ 11793 h 118"/>
                <a:gd name="T2" fmla="*/ 0 60000 65536"/>
                <a:gd name="T3" fmla="*/ 0 60000 65536"/>
              </a:gdLst>
              <a:ahLst/>
              <a:cxnLst>
                <a:cxn ang="T2">
                  <a:pos x="0" y="T0"/>
                </a:cxn>
                <a:cxn ang="T3">
                  <a:pos x="0" y="T1"/>
                </a:cxn>
              </a:cxnLst>
              <a:rect l="0" t="0" r="r" b="b"/>
              <a:pathLst>
                <a:path h="118">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24" name="Freeform 949">
              <a:extLst>
                <a:ext uri="{FF2B5EF4-FFF2-40B4-BE49-F238E27FC236}">
                  <a16:creationId xmlns:a16="http://schemas.microsoft.com/office/drawing/2014/main" id="{3E9AE772-6DCD-48C8-A08B-ECB7BE2AFA0C}"/>
                </a:ext>
              </a:extLst>
            </p:cNvPr>
            <p:cNvSpPr>
              <a:spLocks/>
            </p:cNvSpPr>
            <p:nvPr/>
          </p:nvSpPr>
          <p:spPr bwMode="auto">
            <a:xfrm>
              <a:off x="2830" y="11825"/>
              <a:ext cx="71" cy="88"/>
            </a:xfrm>
            <a:custGeom>
              <a:avLst/>
              <a:gdLst>
                <a:gd name="T0" fmla="*/ 7 w 71"/>
                <a:gd name="T1" fmla="*/ 11860 h 88"/>
                <a:gd name="T2" fmla="*/ 3 w 71"/>
                <a:gd name="T3" fmla="*/ 11848 h 88"/>
                <a:gd name="T4" fmla="*/ 10 w 71"/>
                <a:gd name="T5" fmla="*/ 11831 h 88"/>
                <a:gd name="T6" fmla="*/ 29 w 71"/>
                <a:gd name="T7" fmla="*/ 11825 h 88"/>
                <a:gd name="T8" fmla="*/ 50 w 71"/>
                <a:gd name="T9" fmla="*/ 11826 h 88"/>
                <a:gd name="T10" fmla="*/ 58 w 71"/>
                <a:gd name="T11" fmla="*/ 11829 h 88"/>
                <a:gd name="T12" fmla="*/ 64 w 71"/>
                <a:gd name="T13" fmla="*/ 11832 h 88"/>
                <a:gd name="T14" fmla="*/ 68 w 71"/>
                <a:gd name="T15" fmla="*/ 11838 h 88"/>
                <a:gd name="T16" fmla="*/ 69 w 71"/>
                <a:gd name="T17" fmla="*/ 11845 h 88"/>
                <a:gd name="T18" fmla="*/ 56 w 71"/>
                <a:gd name="T19" fmla="*/ 11847 h 88"/>
                <a:gd name="T20" fmla="*/ 43 w 71"/>
                <a:gd name="T21" fmla="*/ 11835 h 88"/>
                <a:gd name="T22" fmla="*/ 22 w 71"/>
                <a:gd name="T23" fmla="*/ 11838 h 88"/>
                <a:gd name="T24" fmla="*/ 17 w 71"/>
                <a:gd name="T25" fmla="*/ 11847 h 88"/>
                <a:gd name="T26" fmla="*/ 26 w 71"/>
                <a:gd name="T27" fmla="*/ 11857 h 88"/>
                <a:gd name="T28" fmla="*/ 40 w 71"/>
                <a:gd name="T29" fmla="*/ 11862 h 88"/>
                <a:gd name="T30" fmla="*/ 55 w 71"/>
                <a:gd name="T31" fmla="*/ 11866 h 88"/>
                <a:gd name="T32" fmla="*/ 67 w 71"/>
                <a:gd name="T33" fmla="*/ 11875 h 88"/>
                <a:gd name="T34" fmla="*/ 70 w 71"/>
                <a:gd name="T35" fmla="*/ 11887 h 88"/>
                <a:gd name="T36" fmla="*/ 64 w 71"/>
                <a:gd name="T37" fmla="*/ 11904 h 88"/>
                <a:gd name="T38" fmla="*/ 47 w 71"/>
                <a:gd name="T39" fmla="*/ 11912 h 88"/>
                <a:gd name="T40" fmla="*/ 26 w 71"/>
                <a:gd name="T41" fmla="*/ 11913 h 88"/>
                <a:gd name="T42" fmla="*/ 8 w 71"/>
                <a:gd name="T43" fmla="*/ 11905 h 88"/>
                <a:gd name="T44" fmla="*/ 0 w 71"/>
                <a:gd name="T45" fmla="*/ 11891 h 88"/>
                <a:gd name="T46" fmla="*/ 12 w 71"/>
                <a:gd name="T47" fmla="*/ 11889 h 88"/>
                <a:gd name="T48" fmla="*/ 25 w 71"/>
                <a:gd name="T49" fmla="*/ 11900 h 88"/>
                <a:gd name="T50" fmla="*/ 45 w 71"/>
                <a:gd name="T51" fmla="*/ 11901 h 88"/>
                <a:gd name="T52" fmla="*/ 56 w 71"/>
                <a:gd name="T53" fmla="*/ 11889 h 88"/>
                <a:gd name="T54" fmla="*/ 49 w 71"/>
                <a:gd name="T55" fmla="*/ 11878 h 88"/>
                <a:gd name="T56" fmla="*/ 35 w 71"/>
                <a:gd name="T57" fmla="*/ 11873 h 88"/>
                <a:gd name="T58" fmla="*/ 19 w 71"/>
                <a:gd name="T59" fmla="*/ 11869 h 88"/>
                <a:gd name="T60" fmla="*/ 7 w 71"/>
                <a:gd name="T61" fmla="*/ 11860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3"/>
                  </a:lnTo>
                  <a:lnTo>
                    <a:pt x="10" y="6"/>
                  </a:lnTo>
                  <a:lnTo>
                    <a:pt x="29" y="0"/>
                  </a:lnTo>
                  <a:lnTo>
                    <a:pt x="50" y="1"/>
                  </a:lnTo>
                  <a:lnTo>
                    <a:pt x="58" y="4"/>
                  </a:lnTo>
                  <a:lnTo>
                    <a:pt x="64" y="7"/>
                  </a:lnTo>
                  <a:lnTo>
                    <a:pt x="68" y="13"/>
                  </a:lnTo>
                  <a:lnTo>
                    <a:pt x="69" y="20"/>
                  </a:lnTo>
                  <a:lnTo>
                    <a:pt x="56" y="22"/>
                  </a:lnTo>
                  <a:lnTo>
                    <a:pt x="43" y="10"/>
                  </a:lnTo>
                  <a:lnTo>
                    <a:pt x="22" y="13"/>
                  </a:lnTo>
                  <a:lnTo>
                    <a:pt x="17" y="22"/>
                  </a:lnTo>
                  <a:lnTo>
                    <a:pt x="26" y="32"/>
                  </a:lnTo>
                  <a:lnTo>
                    <a:pt x="40" y="37"/>
                  </a:lnTo>
                  <a:lnTo>
                    <a:pt x="55" y="41"/>
                  </a:lnTo>
                  <a:lnTo>
                    <a:pt x="67" y="50"/>
                  </a:lnTo>
                  <a:lnTo>
                    <a:pt x="70" y="62"/>
                  </a:lnTo>
                  <a:lnTo>
                    <a:pt x="64" y="79"/>
                  </a:lnTo>
                  <a:lnTo>
                    <a:pt x="47" y="87"/>
                  </a:lnTo>
                  <a:lnTo>
                    <a:pt x="26" y="88"/>
                  </a:lnTo>
                  <a:lnTo>
                    <a:pt x="8" y="80"/>
                  </a:lnTo>
                  <a:lnTo>
                    <a:pt x="0" y="66"/>
                  </a:lnTo>
                  <a:lnTo>
                    <a:pt x="12" y="64"/>
                  </a:lnTo>
                  <a:lnTo>
                    <a:pt x="25" y="75"/>
                  </a:lnTo>
                  <a:lnTo>
                    <a:pt x="45" y="76"/>
                  </a:lnTo>
                  <a:lnTo>
                    <a:pt x="56"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5" name="Freeform 950">
              <a:extLst>
                <a:ext uri="{FF2B5EF4-FFF2-40B4-BE49-F238E27FC236}">
                  <a16:creationId xmlns:a16="http://schemas.microsoft.com/office/drawing/2014/main" id="{1702C46C-6372-45C9-8C2E-BA37ED6B03E9}"/>
                </a:ext>
              </a:extLst>
            </p:cNvPr>
            <p:cNvSpPr>
              <a:spLocks/>
            </p:cNvSpPr>
            <p:nvPr/>
          </p:nvSpPr>
          <p:spPr bwMode="auto">
            <a:xfrm>
              <a:off x="2913" y="11824"/>
              <a:ext cx="61" cy="89"/>
            </a:xfrm>
            <a:custGeom>
              <a:avLst/>
              <a:gdLst>
                <a:gd name="T0" fmla="*/ 58 w 61"/>
                <a:gd name="T1" fmla="*/ 11845 h 89"/>
                <a:gd name="T2" fmla="*/ 40 w 61"/>
                <a:gd name="T3" fmla="*/ 11835 h 89"/>
                <a:gd name="T4" fmla="*/ 39 w 61"/>
                <a:gd name="T5" fmla="*/ 11835 h 89"/>
                <a:gd name="T6" fmla="*/ 20 w 61"/>
                <a:gd name="T7" fmla="*/ 11844 h 89"/>
                <a:gd name="T8" fmla="*/ 15 w 61"/>
                <a:gd name="T9" fmla="*/ 11867 h 89"/>
                <a:gd name="T10" fmla="*/ 15 w 61"/>
                <a:gd name="T11" fmla="*/ 11868 h 89"/>
                <a:gd name="T12" fmla="*/ 19 w 61"/>
                <a:gd name="T13" fmla="*/ 11892 h 89"/>
                <a:gd name="T14" fmla="*/ 37 w 61"/>
                <a:gd name="T15" fmla="*/ 11902 h 89"/>
                <a:gd name="T16" fmla="*/ 38 w 61"/>
                <a:gd name="T17" fmla="*/ 11913 h 89"/>
                <a:gd name="T18" fmla="*/ 16 w 61"/>
                <a:gd name="T19" fmla="*/ 11907 h 89"/>
                <a:gd name="T20" fmla="*/ 4 w 61"/>
                <a:gd name="T21" fmla="*/ 11891 h 89"/>
                <a:gd name="T22" fmla="*/ 0 w 61"/>
                <a:gd name="T23" fmla="*/ 11868 h 89"/>
                <a:gd name="T24" fmla="*/ 4 w 61"/>
                <a:gd name="T25" fmla="*/ 11843 h 89"/>
                <a:gd name="T26" fmla="*/ 18 w 61"/>
                <a:gd name="T27" fmla="*/ 11828 h 89"/>
                <a:gd name="T28" fmla="*/ 38 w 61"/>
                <a:gd name="T29" fmla="*/ 11824 h 89"/>
                <a:gd name="T30" fmla="*/ 61 w 61"/>
                <a:gd name="T31" fmla="*/ 11829 h 89"/>
                <a:gd name="T32" fmla="*/ 58 w 61"/>
                <a:gd name="T33" fmla="*/ 11845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4" y="19"/>
                  </a:lnTo>
                  <a:lnTo>
                    <a:pt x="18" y="4"/>
                  </a:lnTo>
                  <a:lnTo>
                    <a:pt x="38"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6" name="Freeform 951">
              <a:extLst>
                <a:ext uri="{FF2B5EF4-FFF2-40B4-BE49-F238E27FC236}">
                  <a16:creationId xmlns:a16="http://schemas.microsoft.com/office/drawing/2014/main" id="{C0C217BD-63DC-4EAD-9B7E-C03F348D1E8A}"/>
                </a:ext>
              </a:extLst>
            </p:cNvPr>
            <p:cNvSpPr>
              <a:spLocks/>
            </p:cNvSpPr>
            <p:nvPr/>
          </p:nvSpPr>
          <p:spPr bwMode="auto">
            <a:xfrm>
              <a:off x="2950" y="11829"/>
              <a:ext cx="40" cy="84"/>
            </a:xfrm>
            <a:custGeom>
              <a:avLst/>
              <a:gdLst>
                <a:gd name="T0" fmla="*/ 0 w 40"/>
                <a:gd name="T1" fmla="*/ 11902 h 84"/>
                <a:gd name="T2" fmla="*/ 1 w 40"/>
                <a:gd name="T3" fmla="*/ 11902 h 84"/>
                <a:gd name="T4" fmla="*/ 20 w 40"/>
                <a:gd name="T5" fmla="*/ 11894 h 84"/>
                <a:gd name="T6" fmla="*/ 25 w 40"/>
                <a:gd name="T7" fmla="*/ 11871 h 84"/>
                <a:gd name="T8" fmla="*/ 25 w 40"/>
                <a:gd name="T9" fmla="*/ 11868 h 84"/>
                <a:gd name="T10" fmla="*/ 21 w 40"/>
                <a:gd name="T11" fmla="*/ 11845 h 84"/>
                <a:gd name="T12" fmla="*/ 24 w 40"/>
                <a:gd name="T13" fmla="*/ 11829 h 84"/>
                <a:gd name="T14" fmla="*/ 36 w 40"/>
                <a:gd name="T15" fmla="*/ 11845 h 84"/>
                <a:gd name="T16" fmla="*/ 40 w 40"/>
                <a:gd name="T17" fmla="*/ 11868 h 84"/>
                <a:gd name="T18" fmla="*/ 36 w 40"/>
                <a:gd name="T19" fmla="*/ 11893 h 84"/>
                <a:gd name="T20" fmla="*/ 23 w 40"/>
                <a:gd name="T21" fmla="*/ 11908 h 84"/>
                <a:gd name="T22" fmla="*/ 1 w 40"/>
                <a:gd name="T23" fmla="*/ 11913 h 84"/>
                <a:gd name="T24" fmla="*/ 0 w 40"/>
                <a:gd name="T25" fmla="*/ 11902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7" name="Freeform 952">
              <a:extLst>
                <a:ext uri="{FF2B5EF4-FFF2-40B4-BE49-F238E27FC236}">
                  <a16:creationId xmlns:a16="http://schemas.microsoft.com/office/drawing/2014/main" id="{78FDA715-577A-430C-86A4-E8EC7A501305}"/>
                </a:ext>
              </a:extLst>
            </p:cNvPr>
            <p:cNvSpPr>
              <a:spLocks/>
            </p:cNvSpPr>
            <p:nvPr/>
          </p:nvSpPr>
          <p:spPr bwMode="auto">
            <a:xfrm>
              <a:off x="3003" y="11824"/>
              <a:ext cx="54" cy="82"/>
            </a:xfrm>
            <a:custGeom>
              <a:avLst/>
              <a:gdLst>
                <a:gd name="T0" fmla="*/ 54 w 54"/>
                <a:gd name="T1" fmla="*/ 11844 h 82"/>
                <a:gd name="T2" fmla="*/ 36 w 54"/>
                <a:gd name="T3" fmla="*/ 11835 h 82"/>
                <a:gd name="T4" fmla="*/ 36 w 54"/>
                <a:gd name="T5" fmla="*/ 11835 h 82"/>
                <a:gd name="T6" fmla="*/ 18 w 54"/>
                <a:gd name="T7" fmla="*/ 11835 h 82"/>
                <a:gd name="T8" fmla="*/ 15 w 54"/>
                <a:gd name="T9" fmla="*/ 11850 h 82"/>
                <a:gd name="T10" fmla="*/ 11 w 54"/>
                <a:gd name="T11" fmla="*/ 11906 h 82"/>
                <a:gd name="T12" fmla="*/ 2 w 54"/>
                <a:gd name="T13" fmla="*/ 11888 h 82"/>
                <a:gd name="T14" fmla="*/ 0 w 54"/>
                <a:gd name="T15" fmla="*/ 11869 h 82"/>
                <a:gd name="T16" fmla="*/ 4 w 54"/>
                <a:gd name="T17" fmla="*/ 11842 h 82"/>
                <a:gd name="T18" fmla="*/ 17 w 54"/>
                <a:gd name="T19" fmla="*/ 11827 h 82"/>
                <a:gd name="T20" fmla="*/ 32 w 54"/>
                <a:gd name="T21" fmla="*/ 11824 h 82"/>
                <a:gd name="T22" fmla="*/ 45 w 54"/>
                <a:gd name="T23" fmla="*/ 11824 h 82"/>
                <a:gd name="T24" fmla="*/ 54 w 54"/>
                <a:gd name="T25" fmla="*/ 11844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82">
                  <a:moveTo>
                    <a:pt x="54" y="20"/>
                  </a:moveTo>
                  <a:lnTo>
                    <a:pt x="36" y="11"/>
                  </a:lnTo>
                  <a:lnTo>
                    <a:pt x="18" y="11"/>
                  </a:lnTo>
                  <a:lnTo>
                    <a:pt x="15" y="26"/>
                  </a:lnTo>
                  <a:lnTo>
                    <a:pt x="11" y="82"/>
                  </a:lnTo>
                  <a:lnTo>
                    <a:pt x="2" y="64"/>
                  </a:lnTo>
                  <a:lnTo>
                    <a:pt x="0" y="45"/>
                  </a:lnTo>
                  <a:lnTo>
                    <a:pt x="4" y="18"/>
                  </a:lnTo>
                  <a:lnTo>
                    <a:pt x="17" y="3"/>
                  </a:lnTo>
                  <a:lnTo>
                    <a:pt x="32" y="0"/>
                  </a:lnTo>
                  <a:lnTo>
                    <a:pt x="45" y="0"/>
                  </a:lnTo>
                  <a:lnTo>
                    <a:pt x="54"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8" name="Freeform 953">
              <a:extLst>
                <a:ext uri="{FF2B5EF4-FFF2-40B4-BE49-F238E27FC236}">
                  <a16:creationId xmlns:a16="http://schemas.microsoft.com/office/drawing/2014/main" id="{0DE099F8-5412-4AF1-B791-FEF9294230E7}"/>
                </a:ext>
              </a:extLst>
            </p:cNvPr>
            <p:cNvSpPr>
              <a:spLocks/>
            </p:cNvSpPr>
            <p:nvPr/>
          </p:nvSpPr>
          <p:spPr bwMode="auto">
            <a:xfrm>
              <a:off x="3014" y="11794"/>
              <a:ext cx="61" cy="119"/>
            </a:xfrm>
            <a:custGeom>
              <a:avLst/>
              <a:gdLst>
                <a:gd name="T0" fmla="*/ 48 w 61"/>
                <a:gd name="T1" fmla="*/ 11911 h 119"/>
                <a:gd name="T2" fmla="*/ 48 w 61"/>
                <a:gd name="T3" fmla="*/ 11907 h 119"/>
                <a:gd name="T4" fmla="*/ 48 w 61"/>
                <a:gd name="T5" fmla="*/ 11901 h 119"/>
                <a:gd name="T6" fmla="*/ 47 w 61"/>
                <a:gd name="T7" fmla="*/ 11897 h 119"/>
                <a:gd name="T8" fmla="*/ 43 w 61"/>
                <a:gd name="T9" fmla="*/ 11908 h 119"/>
                <a:gd name="T10" fmla="*/ 34 w 61"/>
                <a:gd name="T11" fmla="*/ 11913 h 119"/>
                <a:gd name="T12" fmla="*/ 21 w 61"/>
                <a:gd name="T13" fmla="*/ 11913 h 119"/>
                <a:gd name="T14" fmla="*/ 0 w 61"/>
                <a:gd name="T15" fmla="*/ 11906 h 119"/>
                <a:gd name="T16" fmla="*/ 4 w 61"/>
                <a:gd name="T17" fmla="*/ 11850 h 119"/>
                <a:gd name="T18" fmla="*/ 4 w 61"/>
                <a:gd name="T19" fmla="*/ 11886 h 119"/>
                <a:gd name="T20" fmla="*/ 7 w 61"/>
                <a:gd name="T21" fmla="*/ 11902 h 119"/>
                <a:gd name="T22" fmla="*/ 24 w 61"/>
                <a:gd name="T23" fmla="*/ 11902 h 119"/>
                <a:gd name="T24" fmla="*/ 42 w 61"/>
                <a:gd name="T25" fmla="*/ 11893 h 119"/>
                <a:gd name="T26" fmla="*/ 47 w 61"/>
                <a:gd name="T27" fmla="*/ 11869 h 119"/>
                <a:gd name="T28" fmla="*/ 47 w 61"/>
                <a:gd name="T29" fmla="*/ 11867 h 119"/>
                <a:gd name="T30" fmla="*/ 43 w 61"/>
                <a:gd name="T31" fmla="*/ 11844 h 119"/>
                <a:gd name="T32" fmla="*/ 34 w 61"/>
                <a:gd name="T33" fmla="*/ 11824 h 119"/>
                <a:gd name="T34" fmla="*/ 42 w 61"/>
                <a:gd name="T35" fmla="*/ 11830 h 119"/>
                <a:gd name="T36" fmla="*/ 48 w 61"/>
                <a:gd name="T37" fmla="*/ 11839 h 119"/>
                <a:gd name="T38" fmla="*/ 47 w 61"/>
                <a:gd name="T39" fmla="*/ 11794 h 119"/>
                <a:gd name="T40" fmla="*/ 61 w 61"/>
                <a:gd name="T41" fmla="*/ 11794 h 119"/>
                <a:gd name="T42" fmla="*/ 62 w 61"/>
                <a:gd name="T43" fmla="*/ 11911 h 119"/>
                <a:gd name="T44" fmla="*/ 48 w 61"/>
                <a:gd name="T45" fmla="*/ 11911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119">
                  <a:moveTo>
                    <a:pt x="48" y="117"/>
                  </a:moveTo>
                  <a:lnTo>
                    <a:pt x="48" y="113"/>
                  </a:lnTo>
                  <a:lnTo>
                    <a:pt x="48" y="107"/>
                  </a:lnTo>
                  <a:lnTo>
                    <a:pt x="47" y="103"/>
                  </a:lnTo>
                  <a:lnTo>
                    <a:pt x="43" y="114"/>
                  </a:lnTo>
                  <a:lnTo>
                    <a:pt x="34" y="119"/>
                  </a:lnTo>
                  <a:lnTo>
                    <a:pt x="21" y="119"/>
                  </a:lnTo>
                  <a:lnTo>
                    <a:pt x="0" y="112"/>
                  </a:lnTo>
                  <a:lnTo>
                    <a:pt x="4" y="56"/>
                  </a:lnTo>
                  <a:lnTo>
                    <a:pt x="4" y="92"/>
                  </a:lnTo>
                  <a:lnTo>
                    <a:pt x="7" y="108"/>
                  </a:lnTo>
                  <a:lnTo>
                    <a:pt x="24" y="108"/>
                  </a:lnTo>
                  <a:lnTo>
                    <a:pt x="42" y="99"/>
                  </a:lnTo>
                  <a:lnTo>
                    <a:pt x="47" y="75"/>
                  </a:lnTo>
                  <a:lnTo>
                    <a:pt x="47" y="73"/>
                  </a:lnTo>
                  <a:lnTo>
                    <a:pt x="43" y="50"/>
                  </a:lnTo>
                  <a:lnTo>
                    <a:pt x="34" y="30"/>
                  </a:lnTo>
                  <a:lnTo>
                    <a:pt x="42" y="36"/>
                  </a:lnTo>
                  <a:lnTo>
                    <a:pt x="48" y="45"/>
                  </a:lnTo>
                  <a:lnTo>
                    <a:pt x="47" y="0"/>
                  </a:lnTo>
                  <a:lnTo>
                    <a:pt x="61" y="0"/>
                  </a:lnTo>
                  <a:lnTo>
                    <a:pt x="62" y="117"/>
                  </a:lnTo>
                  <a:lnTo>
                    <a:pt x="48" y="11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29" name="Freeform 954">
              <a:extLst>
                <a:ext uri="{FF2B5EF4-FFF2-40B4-BE49-F238E27FC236}">
                  <a16:creationId xmlns:a16="http://schemas.microsoft.com/office/drawing/2014/main" id="{DDA87452-CBE7-402B-BABF-BD0499EF6803}"/>
                </a:ext>
              </a:extLst>
            </p:cNvPr>
            <p:cNvSpPr>
              <a:spLocks/>
            </p:cNvSpPr>
            <p:nvPr/>
          </p:nvSpPr>
          <p:spPr bwMode="auto">
            <a:xfrm>
              <a:off x="3093" y="11824"/>
              <a:ext cx="76" cy="89"/>
            </a:xfrm>
            <a:custGeom>
              <a:avLst/>
              <a:gdLst>
                <a:gd name="T0" fmla="*/ 15 w 76"/>
                <a:gd name="T1" fmla="*/ 11890 h 89"/>
                <a:gd name="T2" fmla="*/ 22 w 76"/>
                <a:gd name="T3" fmla="*/ 11902 h 89"/>
                <a:gd name="T4" fmla="*/ 39 w 76"/>
                <a:gd name="T5" fmla="*/ 11902 h 89"/>
                <a:gd name="T6" fmla="*/ 51 w 76"/>
                <a:gd name="T7" fmla="*/ 11903 h 89"/>
                <a:gd name="T8" fmla="*/ 59 w 76"/>
                <a:gd name="T9" fmla="*/ 11897 h 89"/>
                <a:gd name="T10" fmla="*/ 61 w 76"/>
                <a:gd name="T11" fmla="*/ 11889 h 89"/>
                <a:gd name="T12" fmla="*/ 74 w 76"/>
                <a:gd name="T13" fmla="*/ 11893 h 89"/>
                <a:gd name="T14" fmla="*/ 61 w 76"/>
                <a:gd name="T15" fmla="*/ 11908 h 89"/>
                <a:gd name="T16" fmla="*/ 39 w 76"/>
                <a:gd name="T17" fmla="*/ 11913 h 89"/>
                <a:gd name="T18" fmla="*/ 17 w 76"/>
                <a:gd name="T19" fmla="*/ 11908 h 89"/>
                <a:gd name="T20" fmla="*/ 4 w 76"/>
                <a:gd name="T21" fmla="*/ 11892 h 89"/>
                <a:gd name="T22" fmla="*/ 0 w 76"/>
                <a:gd name="T23" fmla="*/ 11868 h 89"/>
                <a:gd name="T24" fmla="*/ 0 w 76"/>
                <a:gd name="T25" fmla="*/ 11868 h 89"/>
                <a:gd name="T26" fmla="*/ 4 w 76"/>
                <a:gd name="T27" fmla="*/ 11844 h 89"/>
                <a:gd name="T28" fmla="*/ 18 w 76"/>
                <a:gd name="T29" fmla="*/ 11829 h 89"/>
                <a:gd name="T30" fmla="*/ 38 w 76"/>
                <a:gd name="T31" fmla="*/ 11824 h 89"/>
                <a:gd name="T32" fmla="*/ 42 w 76"/>
                <a:gd name="T33" fmla="*/ 11835 h 89"/>
                <a:gd name="T34" fmla="*/ 26 w 76"/>
                <a:gd name="T35" fmla="*/ 11838 h 89"/>
                <a:gd name="T36" fmla="*/ 18 w 76"/>
                <a:gd name="T37" fmla="*/ 11848 h 89"/>
                <a:gd name="T38" fmla="*/ 17 w 76"/>
                <a:gd name="T39" fmla="*/ 11851 h 89"/>
                <a:gd name="T40" fmla="*/ 15 w 76"/>
                <a:gd name="T41" fmla="*/ 11855 h 89"/>
                <a:gd name="T42" fmla="*/ 15 w 76"/>
                <a:gd name="T43" fmla="*/ 11860 h 89"/>
                <a:gd name="T44" fmla="*/ 62 w 76"/>
                <a:gd name="T45" fmla="*/ 11860 h 89"/>
                <a:gd name="T46" fmla="*/ 72 w 76"/>
                <a:gd name="T47" fmla="*/ 11845 h 89"/>
                <a:gd name="T48" fmla="*/ 76 w 76"/>
                <a:gd name="T49" fmla="*/ 11869 h 89"/>
                <a:gd name="T50" fmla="*/ 76 w 76"/>
                <a:gd name="T51" fmla="*/ 11872 h 89"/>
                <a:gd name="T52" fmla="*/ 15 w 76"/>
                <a:gd name="T53" fmla="*/ 11872 h 89"/>
                <a:gd name="T54" fmla="*/ 15 w 76"/>
                <a:gd name="T55" fmla="*/ 118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8"/>
                  </a:lnTo>
                  <a:lnTo>
                    <a:pt x="51" y="79"/>
                  </a:lnTo>
                  <a:lnTo>
                    <a:pt x="59" y="73"/>
                  </a:lnTo>
                  <a:lnTo>
                    <a:pt x="61" y="65"/>
                  </a:lnTo>
                  <a:lnTo>
                    <a:pt x="74" y="69"/>
                  </a:lnTo>
                  <a:lnTo>
                    <a:pt x="61" y="84"/>
                  </a:lnTo>
                  <a:lnTo>
                    <a:pt x="39" y="89"/>
                  </a:lnTo>
                  <a:lnTo>
                    <a:pt x="17" y="84"/>
                  </a:lnTo>
                  <a:lnTo>
                    <a:pt x="4" y="68"/>
                  </a:lnTo>
                  <a:lnTo>
                    <a:pt x="0" y="44"/>
                  </a:lnTo>
                  <a:lnTo>
                    <a:pt x="4" y="20"/>
                  </a:lnTo>
                  <a:lnTo>
                    <a:pt x="18" y="5"/>
                  </a:lnTo>
                  <a:lnTo>
                    <a:pt x="38" y="0"/>
                  </a:lnTo>
                  <a:lnTo>
                    <a:pt x="42" y="11"/>
                  </a:lnTo>
                  <a:lnTo>
                    <a:pt x="26" y="14"/>
                  </a:lnTo>
                  <a:lnTo>
                    <a:pt x="18" y="24"/>
                  </a:lnTo>
                  <a:lnTo>
                    <a:pt x="17" y="27"/>
                  </a:lnTo>
                  <a:lnTo>
                    <a:pt x="15" y="31"/>
                  </a:lnTo>
                  <a:lnTo>
                    <a:pt x="15" y="36"/>
                  </a:lnTo>
                  <a:lnTo>
                    <a:pt x="62"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0" name="Freeform 955">
              <a:extLst>
                <a:ext uri="{FF2B5EF4-FFF2-40B4-BE49-F238E27FC236}">
                  <a16:creationId xmlns:a16="http://schemas.microsoft.com/office/drawing/2014/main" id="{3CCB59E4-0DC9-46DC-A042-9ED4D539A653}"/>
                </a:ext>
              </a:extLst>
            </p:cNvPr>
            <p:cNvSpPr>
              <a:spLocks/>
            </p:cNvSpPr>
            <p:nvPr/>
          </p:nvSpPr>
          <p:spPr bwMode="auto">
            <a:xfrm>
              <a:off x="3131" y="11824"/>
              <a:ext cx="34" cy="36"/>
            </a:xfrm>
            <a:custGeom>
              <a:avLst/>
              <a:gdLst>
                <a:gd name="T0" fmla="*/ 22 w 34"/>
                <a:gd name="T1" fmla="*/ 11829 h 36"/>
                <a:gd name="T2" fmla="*/ 34 w 34"/>
                <a:gd name="T3" fmla="*/ 11845 h 36"/>
                <a:gd name="T4" fmla="*/ 24 w 34"/>
                <a:gd name="T5" fmla="*/ 11860 h 36"/>
                <a:gd name="T6" fmla="*/ 19 w 34"/>
                <a:gd name="T7" fmla="*/ 11843 h 36"/>
                <a:gd name="T8" fmla="*/ 4 w 34"/>
                <a:gd name="T9" fmla="*/ 11835 h 36"/>
                <a:gd name="T10" fmla="*/ 0 w 34"/>
                <a:gd name="T11" fmla="*/ 11824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4" y="36"/>
                  </a:lnTo>
                  <a:lnTo>
                    <a:pt x="19"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1" name="Freeform 956">
              <a:extLst>
                <a:ext uri="{FF2B5EF4-FFF2-40B4-BE49-F238E27FC236}">
                  <a16:creationId xmlns:a16="http://schemas.microsoft.com/office/drawing/2014/main" id="{6E014BF8-59D3-4ADC-A1D9-85472D028046}"/>
                </a:ext>
              </a:extLst>
            </p:cNvPr>
            <p:cNvSpPr>
              <a:spLocks/>
            </p:cNvSpPr>
            <p:nvPr/>
          </p:nvSpPr>
          <p:spPr bwMode="auto">
            <a:xfrm>
              <a:off x="3932" y="11876"/>
              <a:ext cx="230" cy="0"/>
            </a:xfrm>
            <a:custGeom>
              <a:avLst/>
              <a:gdLst>
                <a:gd name="T0" fmla="*/ 0 w 230"/>
                <a:gd name="T1" fmla="*/ 231 w 230"/>
                <a:gd name="T2" fmla="*/ 0 60000 65536"/>
                <a:gd name="T3" fmla="*/ 0 60000 65536"/>
              </a:gdLst>
              <a:ahLst/>
              <a:cxnLst>
                <a:cxn ang="T2">
                  <a:pos x="T0" y="0"/>
                </a:cxn>
                <a:cxn ang="T3">
                  <a:pos x="T1" y="0"/>
                </a:cxn>
              </a:cxnLst>
              <a:rect l="0" t="0" r="r" b="b"/>
              <a:pathLst>
                <a:path w="230">
                  <a:moveTo>
                    <a:pt x="0" y="0"/>
                  </a:moveTo>
                  <a:lnTo>
                    <a:pt x="231"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32" name="Freeform 957">
              <a:extLst>
                <a:ext uri="{FF2B5EF4-FFF2-40B4-BE49-F238E27FC236}">
                  <a16:creationId xmlns:a16="http://schemas.microsoft.com/office/drawing/2014/main" id="{D4CCB789-5230-4690-A5DD-F35BD53C3587}"/>
                </a:ext>
              </a:extLst>
            </p:cNvPr>
            <p:cNvSpPr>
              <a:spLocks/>
            </p:cNvSpPr>
            <p:nvPr/>
          </p:nvSpPr>
          <p:spPr bwMode="auto">
            <a:xfrm>
              <a:off x="3610" y="11876"/>
              <a:ext cx="59" cy="0"/>
            </a:xfrm>
            <a:custGeom>
              <a:avLst/>
              <a:gdLst>
                <a:gd name="T0" fmla="*/ 0 w 59"/>
                <a:gd name="T1" fmla="*/ 58 w 59"/>
                <a:gd name="T2" fmla="*/ 0 60000 65536"/>
                <a:gd name="T3" fmla="*/ 0 60000 65536"/>
              </a:gdLst>
              <a:ahLst/>
              <a:cxnLst>
                <a:cxn ang="T2">
                  <a:pos x="T0" y="0"/>
                </a:cxn>
                <a:cxn ang="T3">
                  <a:pos x="T1" y="0"/>
                </a:cxn>
              </a:cxnLst>
              <a:rect l="0" t="0" r="r" b="b"/>
              <a:pathLst>
                <a:path w="59">
                  <a:moveTo>
                    <a:pt x="0" y="0"/>
                  </a:moveTo>
                  <a:lnTo>
                    <a:pt x="58"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33" name="Freeform 958">
              <a:extLst>
                <a:ext uri="{FF2B5EF4-FFF2-40B4-BE49-F238E27FC236}">
                  <a16:creationId xmlns:a16="http://schemas.microsoft.com/office/drawing/2014/main" id="{B8F35871-A4AF-48AD-BA03-4049610D7050}"/>
                </a:ext>
              </a:extLst>
            </p:cNvPr>
            <p:cNvSpPr>
              <a:spLocks/>
            </p:cNvSpPr>
            <p:nvPr/>
          </p:nvSpPr>
          <p:spPr bwMode="auto">
            <a:xfrm>
              <a:off x="3469" y="11835"/>
              <a:ext cx="128" cy="81"/>
            </a:xfrm>
            <a:custGeom>
              <a:avLst/>
              <a:gdLst>
                <a:gd name="T0" fmla="*/ 127 w 128"/>
                <a:gd name="T1" fmla="*/ 11916 h 81"/>
                <a:gd name="T2" fmla="*/ 0 w 128"/>
                <a:gd name="T3" fmla="*/ 11880 h 81"/>
                <a:gd name="T4" fmla="*/ 127 w 128"/>
                <a:gd name="T5" fmla="*/ 11835 h 81"/>
                <a:gd name="T6" fmla="*/ 127 w 128"/>
                <a:gd name="T7" fmla="*/ 1191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1">
                  <a:moveTo>
                    <a:pt x="127" y="81"/>
                  </a:moveTo>
                  <a:lnTo>
                    <a:pt x="0" y="45"/>
                  </a:lnTo>
                  <a:lnTo>
                    <a:pt x="127" y="0"/>
                  </a:lnTo>
                  <a:lnTo>
                    <a:pt x="127" y="8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4" name="Freeform 959">
              <a:extLst>
                <a:ext uri="{FF2B5EF4-FFF2-40B4-BE49-F238E27FC236}">
                  <a16:creationId xmlns:a16="http://schemas.microsoft.com/office/drawing/2014/main" id="{04F49673-682B-48D3-B37C-0EB9FBADFC5F}"/>
                </a:ext>
              </a:extLst>
            </p:cNvPr>
            <p:cNvSpPr>
              <a:spLocks/>
            </p:cNvSpPr>
            <p:nvPr/>
          </p:nvSpPr>
          <p:spPr bwMode="auto">
            <a:xfrm>
              <a:off x="3425" y="11817"/>
              <a:ext cx="185" cy="117"/>
            </a:xfrm>
            <a:custGeom>
              <a:avLst/>
              <a:gdLst>
                <a:gd name="T0" fmla="*/ 0 w 185"/>
                <a:gd name="T1" fmla="*/ 11880 h 117"/>
                <a:gd name="T2" fmla="*/ 87 w 185"/>
                <a:gd name="T3" fmla="*/ 11880 h 117"/>
                <a:gd name="T4" fmla="*/ 158 w 185"/>
                <a:gd name="T5" fmla="*/ 11898 h 117"/>
                <a:gd name="T6" fmla="*/ 158 w 185"/>
                <a:gd name="T7" fmla="*/ 11853 h 117"/>
                <a:gd name="T8" fmla="*/ 87 w 185"/>
                <a:gd name="T9" fmla="*/ 11880 h 117"/>
                <a:gd name="T10" fmla="*/ 185 w 185"/>
                <a:gd name="T11" fmla="*/ 11817 h 117"/>
                <a:gd name="T12" fmla="*/ 185 w 185"/>
                <a:gd name="T13" fmla="*/ 11934 h 117"/>
                <a:gd name="T14" fmla="*/ 0 w 185"/>
                <a:gd name="T15" fmla="*/ 11880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17">
                  <a:moveTo>
                    <a:pt x="0" y="63"/>
                  </a:moveTo>
                  <a:lnTo>
                    <a:pt x="87" y="63"/>
                  </a:lnTo>
                  <a:lnTo>
                    <a:pt x="158" y="81"/>
                  </a:lnTo>
                  <a:lnTo>
                    <a:pt x="158" y="36"/>
                  </a:lnTo>
                  <a:lnTo>
                    <a:pt x="87" y="63"/>
                  </a:lnTo>
                  <a:lnTo>
                    <a:pt x="185" y="0"/>
                  </a:lnTo>
                  <a:lnTo>
                    <a:pt x="185" y="117"/>
                  </a:lnTo>
                  <a:lnTo>
                    <a:pt x="0" y="6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5" name="Freeform 960">
              <a:extLst>
                <a:ext uri="{FF2B5EF4-FFF2-40B4-BE49-F238E27FC236}">
                  <a16:creationId xmlns:a16="http://schemas.microsoft.com/office/drawing/2014/main" id="{B7238484-4037-4D61-A7DE-1D62EF33088A}"/>
                </a:ext>
              </a:extLst>
            </p:cNvPr>
            <p:cNvSpPr>
              <a:spLocks/>
            </p:cNvSpPr>
            <p:nvPr/>
          </p:nvSpPr>
          <p:spPr bwMode="auto">
            <a:xfrm>
              <a:off x="3425" y="11817"/>
              <a:ext cx="185" cy="117"/>
            </a:xfrm>
            <a:custGeom>
              <a:avLst/>
              <a:gdLst>
                <a:gd name="T0" fmla="*/ 185 w 185"/>
                <a:gd name="T1" fmla="*/ 11817 h 117"/>
                <a:gd name="T2" fmla="*/ 87 w 185"/>
                <a:gd name="T3" fmla="*/ 11880 h 117"/>
                <a:gd name="T4" fmla="*/ 0 w 185"/>
                <a:gd name="T5" fmla="*/ 11880 h 117"/>
                <a:gd name="T6" fmla="*/ 185 w 185"/>
                <a:gd name="T7" fmla="*/ 1181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17">
                  <a:moveTo>
                    <a:pt x="185" y="0"/>
                  </a:moveTo>
                  <a:lnTo>
                    <a:pt x="87" y="63"/>
                  </a:lnTo>
                  <a:lnTo>
                    <a:pt x="0" y="63"/>
                  </a:lnTo>
                  <a:lnTo>
                    <a:pt x="18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6" name="Freeform 961">
              <a:extLst>
                <a:ext uri="{FF2B5EF4-FFF2-40B4-BE49-F238E27FC236}">
                  <a16:creationId xmlns:a16="http://schemas.microsoft.com/office/drawing/2014/main" id="{15A99DD7-F550-43B8-9592-9DBDDA63A8F0}"/>
                </a:ext>
              </a:extLst>
            </p:cNvPr>
            <p:cNvSpPr>
              <a:spLocks/>
            </p:cNvSpPr>
            <p:nvPr/>
          </p:nvSpPr>
          <p:spPr bwMode="auto">
            <a:xfrm>
              <a:off x="3671" y="11799"/>
              <a:ext cx="101" cy="112"/>
            </a:xfrm>
            <a:custGeom>
              <a:avLst/>
              <a:gdLst>
                <a:gd name="T0" fmla="*/ 58 w 101"/>
                <a:gd name="T1" fmla="*/ 11864 h 112"/>
                <a:gd name="T2" fmla="*/ 58 w 101"/>
                <a:gd name="T3" fmla="*/ 11911 h 112"/>
                <a:gd name="T4" fmla="*/ 43 w 101"/>
                <a:gd name="T5" fmla="*/ 11911 h 112"/>
                <a:gd name="T6" fmla="*/ 43 w 101"/>
                <a:gd name="T7" fmla="*/ 11864 h 112"/>
                <a:gd name="T8" fmla="*/ 0 w 101"/>
                <a:gd name="T9" fmla="*/ 11799 h 112"/>
                <a:gd name="T10" fmla="*/ 17 w 101"/>
                <a:gd name="T11" fmla="*/ 11799 h 112"/>
                <a:gd name="T12" fmla="*/ 51 w 101"/>
                <a:gd name="T13" fmla="*/ 11852 h 112"/>
                <a:gd name="T14" fmla="*/ 84 w 101"/>
                <a:gd name="T15" fmla="*/ 11799 h 112"/>
                <a:gd name="T16" fmla="*/ 101 w 101"/>
                <a:gd name="T17" fmla="*/ 11799 h 112"/>
                <a:gd name="T18" fmla="*/ 58 w 101"/>
                <a:gd name="T19" fmla="*/ 11864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2"/>
                  </a:lnTo>
                  <a:lnTo>
                    <a:pt x="43" y="112"/>
                  </a:lnTo>
                  <a:lnTo>
                    <a:pt x="43" y="65"/>
                  </a:lnTo>
                  <a:lnTo>
                    <a:pt x="0" y="0"/>
                  </a:lnTo>
                  <a:lnTo>
                    <a:pt x="17" y="0"/>
                  </a:lnTo>
                  <a:lnTo>
                    <a:pt x="51" y="53"/>
                  </a:lnTo>
                  <a:lnTo>
                    <a:pt x="84" y="0"/>
                  </a:lnTo>
                  <a:lnTo>
                    <a:pt x="101"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7" name="Freeform 962">
              <a:extLst>
                <a:ext uri="{FF2B5EF4-FFF2-40B4-BE49-F238E27FC236}">
                  <a16:creationId xmlns:a16="http://schemas.microsoft.com/office/drawing/2014/main" id="{3B6A3045-DA7E-45C8-B0BA-A8B08C1A4A28}"/>
                </a:ext>
              </a:extLst>
            </p:cNvPr>
            <p:cNvSpPr>
              <a:spLocks/>
            </p:cNvSpPr>
            <p:nvPr/>
          </p:nvSpPr>
          <p:spPr bwMode="auto">
            <a:xfrm>
              <a:off x="3767" y="11823"/>
              <a:ext cx="76" cy="89"/>
            </a:xfrm>
            <a:custGeom>
              <a:avLst/>
              <a:gdLst>
                <a:gd name="T0" fmla="*/ 16 w 76"/>
                <a:gd name="T1" fmla="*/ 11889 h 89"/>
                <a:gd name="T2" fmla="*/ 22 w 76"/>
                <a:gd name="T3" fmla="*/ 11901 h 89"/>
                <a:gd name="T4" fmla="*/ 40 w 76"/>
                <a:gd name="T5" fmla="*/ 11902 h 89"/>
                <a:gd name="T6" fmla="*/ 51 w 76"/>
                <a:gd name="T7" fmla="*/ 11902 h 89"/>
                <a:gd name="T8" fmla="*/ 59 w 76"/>
                <a:gd name="T9" fmla="*/ 11896 h 89"/>
                <a:gd name="T10" fmla="*/ 62 w 76"/>
                <a:gd name="T11" fmla="*/ 11889 h 89"/>
                <a:gd name="T12" fmla="*/ 74 w 76"/>
                <a:gd name="T13" fmla="*/ 11892 h 89"/>
                <a:gd name="T14" fmla="*/ 62 w 76"/>
                <a:gd name="T15" fmla="*/ 11907 h 89"/>
                <a:gd name="T16" fmla="*/ 40 w 76"/>
                <a:gd name="T17" fmla="*/ 11912 h 89"/>
                <a:gd name="T18" fmla="*/ 18 w 76"/>
                <a:gd name="T19" fmla="*/ 11907 h 89"/>
                <a:gd name="T20" fmla="*/ 5 w 76"/>
                <a:gd name="T21" fmla="*/ 11892 h 89"/>
                <a:gd name="T22" fmla="*/ 0 w 76"/>
                <a:gd name="T23" fmla="*/ 11868 h 89"/>
                <a:gd name="T24" fmla="*/ 0 w 76"/>
                <a:gd name="T25" fmla="*/ 11867 h 89"/>
                <a:gd name="T26" fmla="*/ 5 w 76"/>
                <a:gd name="T27" fmla="*/ 11843 h 89"/>
                <a:gd name="T28" fmla="*/ 18 w 76"/>
                <a:gd name="T29" fmla="*/ 11828 h 89"/>
                <a:gd name="T30" fmla="*/ 39 w 76"/>
                <a:gd name="T31" fmla="*/ 11823 h 89"/>
                <a:gd name="T32" fmla="*/ 43 w 76"/>
                <a:gd name="T33" fmla="*/ 11835 h 89"/>
                <a:gd name="T34" fmla="*/ 27 w 76"/>
                <a:gd name="T35" fmla="*/ 11837 h 89"/>
                <a:gd name="T36" fmla="*/ 18 w 76"/>
                <a:gd name="T37" fmla="*/ 11847 h 89"/>
                <a:gd name="T38" fmla="*/ 17 w 76"/>
                <a:gd name="T39" fmla="*/ 11850 h 89"/>
                <a:gd name="T40" fmla="*/ 16 w 76"/>
                <a:gd name="T41" fmla="*/ 11855 h 89"/>
                <a:gd name="T42" fmla="*/ 16 w 76"/>
                <a:gd name="T43" fmla="*/ 11860 h 89"/>
                <a:gd name="T44" fmla="*/ 62 w 76"/>
                <a:gd name="T45" fmla="*/ 11860 h 89"/>
                <a:gd name="T46" fmla="*/ 73 w 76"/>
                <a:gd name="T47" fmla="*/ 11844 h 89"/>
                <a:gd name="T48" fmla="*/ 77 w 76"/>
                <a:gd name="T49" fmla="*/ 11868 h 89"/>
                <a:gd name="T50" fmla="*/ 76 w 76"/>
                <a:gd name="T51" fmla="*/ 11871 h 89"/>
                <a:gd name="T52" fmla="*/ 16 w 76"/>
                <a:gd name="T53" fmla="*/ 11871 h 89"/>
                <a:gd name="T54" fmla="*/ 16 w 76"/>
                <a:gd name="T55" fmla="*/ 11889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40" y="79"/>
                  </a:lnTo>
                  <a:lnTo>
                    <a:pt x="51" y="79"/>
                  </a:lnTo>
                  <a:lnTo>
                    <a:pt x="59" y="73"/>
                  </a:lnTo>
                  <a:lnTo>
                    <a:pt x="62" y="66"/>
                  </a:lnTo>
                  <a:lnTo>
                    <a:pt x="74" y="69"/>
                  </a:lnTo>
                  <a:lnTo>
                    <a:pt x="62" y="84"/>
                  </a:lnTo>
                  <a:lnTo>
                    <a:pt x="40" y="89"/>
                  </a:lnTo>
                  <a:lnTo>
                    <a:pt x="18" y="84"/>
                  </a:lnTo>
                  <a:lnTo>
                    <a:pt x="5" y="69"/>
                  </a:lnTo>
                  <a:lnTo>
                    <a:pt x="0" y="45"/>
                  </a:lnTo>
                  <a:lnTo>
                    <a:pt x="0" y="44"/>
                  </a:lnTo>
                  <a:lnTo>
                    <a:pt x="5" y="20"/>
                  </a:lnTo>
                  <a:lnTo>
                    <a:pt x="18" y="5"/>
                  </a:lnTo>
                  <a:lnTo>
                    <a:pt x="39" y="0"/>
                  </a:lnTo>
                  <a:lnTo>
                    <a:pt x="43" y="12"/>
                  </a:lnTo>
                  <a:lnTo>
                    <a:pt x="27" y="14"/>
                  </a:lnTo>
                  <a:lnTo>
                    <a:pt x="18" y="24"/>
                  </a:lnTo>
                  <a:lnTo>
                    <a:pt x="17" y="27"/>
                  </a:lnTo>
                  <a:lnTo>
                    <a:pt x="16" y="32"/>
                  </a:lnTo>
                  <a:lnTo>
                    <a:pt x="16" y="37"/>
                  </a:lnTo>
                  <a:lnTo>
                    <a:pt x="62" y="37"/>
                  </a:lnTo>
                  <a:lnTo>
                    <a:pt x="73" y="21"/>
                  </a:lnTo>
                  <a:lnTo>
                    <a:pt x="77"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8" name="Freeform 963">
              <a:extLst>
                <a:ext uri="{FF2B5EF4-FFF2-40B4-BE49-F238E27FC236}">
                  <a16:creationId xmlns:a16="http://schemas.microsoft.com/office/drawing/2014/main" id="{5C22ABAB-1604-4AA4-96F1-D977FCAEFBC0}"/>
                </a:ext>
              </a:extLst>
            </p:cNvPr>
            <p:cNvSpPr>
              <a:spLocks/>
            </p:cNvSpPr>
            <p:nvPr/>
          </p:nvSpPr>
          <p:spPr bwMode="auto">
            <a:xfrm>
              <a:off x="3806" y="11823"/>
              <a:ext cx="34" cy="36"/>
            </a:xfrm>
            <a:custGeom>
              <a:avLst/>
              <a:gdLst>
                <a:gd name="T0" fmla="*/ 22 w 34"/>
                <a:gd name="T1" fmla="*/ 11829 h 36"/>
                <a:gd name="T2" fmla="*/ 34 w 34"/>
                <a:gd name="T3" fmla="*/ 11844 h 36"/>
                <a:gd name="T4" fmla="*/ 23 w 34"/>
                <a:gd name="T5" fmla="*/ 11860 h 36"/>
                <a:gd name="T6" fmla="*/ 18 w 34"/>
                <a:gd name="T7" fmla="*/ 11842 h 36"/>
                <a:gd name="T8" fmla="*/ 4 w 34"/>
                <a:gd name="T9" fmla="*/ 11835 h 36"/>
                <a:gd name="T10" fmla="*/ 0 w 34"/>
                <a:gd name="T11" fmla="*/ 11823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39" name="Freeform 964">
              <a:extLst>
                <a:ext uri="{FF2B5EF4-FFF2-40B4-BE49-F238E27FC236}">
                  <a16:creationId xmlns:a16="http://schemas.microsoft.com/office/drawing/2014/main" id="{0FFE705E-EADE-4070-8ADD-FF5B0F4B2B36}"/>
                </a:ext>
              </a:extLst>
            </p:cNvPr>
            <p:cNvSpPr>
              <a:spLocks/>
            </p:cNvSpPr>
            <p:nvPr/>
          </p:nvSpPr>
          <p:spPr bwMode="auto">
            <a:xfrm>
              <a:off x="3855" y="11824"/>
              <a:ext cx="71" cy="88"/>
            </a:xfrm>
            <a:custGeom>
              <a:avLst/>
              <a:gdLst>
                <a:gd name="T0" fmla="*/ 7 w 71"/>
                <a:gd name="T1" fmla="*/ 11859 h 88"/>
                <a:gd name="T2" fmla="*/ 4 w 71"/>
                <a:gd name="T3" fmla="*/ 11848 h 88"/>
                <a:gd name="T4" fmla="*/ 11 w 71"/>
                <a:gd name="T5" fmla="*/ 11831 h 88"/>
                <a:gd name="T6" fmla="*/ 29 w 71"/>
                <a:gd name="T7" fmla="*/ 11824 h 88"/>
                <a:gd name="T8" fmla="*/ 50 w 71"/>
                <a:gd name="T9" fmla="*/ 11826 h 88"/>
                <a:gd name="T10" fmla="*/ 59 w 71"/>
                <a:gd name="T11" fmla="*/ 11829 h 88"/>
                <a:gd name="T12" fmla="*/ 64 w 71"/>
                <a:gd name="T13" fmla="*/ 11832 h 88"/>
                <a:gd name="T14" fmla="*/ 68 w 71"/>
                <a:gd name="T15" fmla="*/ 11837 h 88"/>
                <a:gd name="T16" fmla="*/ 69 w 71"/>
                <a:gd name="T17" fmla="*/ 11844 h 88"/>
                <a:gd name="T18" fmla="*/ 56 w 71"/>
                <a:gd name="T19" fmla="*/ 11846 h 88"/>
                <a:gd name="T20" fmla="*/ 43 w 71"/>
                <a:gd name="T21" fmla="*/ 11835 h 88"/>
                <a:gd name="T22" fmla="*/ 23 w 71"/>
                <a:gd name="T23" fmla="*/ 11837 h 88"/>
                <a:gd name="T24" fmla="*/ 17 w 71"/>
                <a:gd name="T25" fmla="*/ 11846 h 88"/>
                <a:gd name="T26" fmla="*/ 26 w 71"/>
                <a:gd name="T27" fmla="*/ 11857 h 88"/>
                <a:gd name="T28" fmla="*/ 40 w 71"/>
                <a:gd name="T29" fmla="*/ 11861 h 88"/>
                <a:gd name="T30" fmla="*/ 56 w 71"/>
                <a:gd name="T31" fmla="*/ 11865 h 88"/>
                <a:gd name="T32" fmla="*/ 67 w 71"/>
                <a:gd name="T33" fmla="*/ 11874 h 88"/>
                <a:gd name="T34" fmla="*/ 71 w 71"/>
                <a:gd name="T35" fmla="*/ 11887 h 88"/>
                <a:gd name="T36" fmla="*/ 64 w 71"/>
                <a:gd name="T37" fmla="*/ 11903 h 88"/>
                <a:gd name="T38" fmla="*/ 48 w 71"/>
                <a:gd name="T39" fmla="*/ 11912 h 88"/>
                <a:gd name="T40" fmla="*/ 27 w 71"/>
                <a:gd name="T41" fmla="*/ 11912 h 88"/>
                <a:gd name="T42" fmla="*/ 9 w 71"/>
                <a:gd name="T43" fmla="*/ 11905 h 88"/>
                <a:gd name="T44" fmla="*/ 0 w 71"/>
                <a:gd name="T45" fmla="*/ 11890 h 88"/>
                <a:gd name="T46" fmla="*/ 13 w 71"/>
                <a:gd name="T47" fmla="*/ 11888 h 88"/>
                <a:gd name="T48" fmla="*/ 25 w 71"/>
                <a:gd name="T49" fmla="*/ 11900 h 88"/>
                <a:gd name="T50" fmla="*/ 46 w 71"/>
                <a:gd name="T51" fmla="*/ 11901 h 88"/>
                <a:gd name="T52" fmla="*/ 57 w 71"/>
                <a:gd name="T53" fmla="*/ 11888 h 88"/>
                <a:gd name="T54" fmla="*/ 49 w 71"/>
                <a:gd name="T55" fmla="*/ 11877 h 88"/>
                <a:gd name="T56" fmla="*/ 35 w 71"/>
                <a:gd name="T57" fmla="*/ 11872 h 88"/>
                <a:gd name="T58" fmla="*/ 19 w 71"/>
                <a:gd name="T59" fmla="*/ 11868 h 88"/>
                <a:gd name="T60" fmla="*/ 7 w 71"/>
                <a:gd name="T61" fmla="*/ 11859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4" y="24"/>
                  </a:lnTo>
                  <a:lnTo>
                    <a:pt x="11" y="7"/>
                  </a:lnTo>
                  <a:lnTo>
                    <a:pt x="29" y="0"/>
                  </a:lnTo>
                  <a:lnTo>
                    <a:pt x="50" y="2"/>
                  </a:lnTo>
                  <a:lnTo>
                    <a:pt x="59" y="5"/>
                  </a:lnTo>
                  <a:lnTo>
                    <a:pt x="64" y="8"/>
                  </a:lnTo>
                  <a:lnTo>
                    <a:pt x="68" y="13"/>
                  </a:lnTo>
                  <a:lnTo>
                    <a:pt x="69" y="20"/>
                  </a:lnTo>
                  <a:lnTo>
                    <a:pt x="56" y="22"/>
                  </a:lnTo>
                  <a:lnTo>
                    <a:pt x="43" y="11"/>
                  </a:lnTo>
                  <a:lnTo>
                    <a:pt x="23" y="13"/>
                  </a:lnTo>
                  <a:lnTo>
                    <a:pt x="17" y="22"/>
                  </a:lnTo>
                  <a:lnTo>
                    <a:pt x="26" y="33"/>
                  </a:lnTo>
                  <a:lnTo>
                    <a:pt x="40" y="37"/>
                  </a:lnTo>
                  <a:lnTo>
                    <a:pt x="56" y="41"/>
                  </a:lnTo>
                  <a:lnTo>
                    <a:pt x="67" y="50"/>
                  </a:lnTo>
                  <a:lnTo>
                    <a:pt x="71" y="63"/>
                  </a:lnTo>
                  <a:lnTo>
                    <a:pt x="64" y="79"/>
                  </a:lnTo>
                  <a:lnTo>
                    <a:pt x="48" y="88"/>
                  </a:lnTo>
                  <a:lnTo>
                    <a:pt x="27" y="88"/>
                  </a:lnTo>
                  <a:lnTo>
                    <a:pt x="9" y="81"/>
                  </a:lnTo>
                  <a:lnTo>
                    <a:pt x="0" y="66"/>
                  </a:lnTo>
                  <a:lnTo>
                    <a:pt x="13" y="64"/>
                  </a:lnTo>
                  <a:lnTo>
                    <a:pt x="25" y="76"/>
                  </a:lnTo>
                  <a:lnTo>
                    <a:pt x="46" y="77"/>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0" name="Freeform 965">
              <a:extLst>
                <a:ext uri="{FF2B5EF4-FFF2-40B4-BE49-F238E27FC236}">
                  <a16:creationId xmlns:a16="http://schemas.microsoft.com/office/drawing/2014/main" id="{A6A0D934-3E65-4B30-A958-31F4BA2CA819}"/>
                </a:ext>
              </a:extLst>
            </p:cNvPr>
            <p:cNvSpPr>
              <a:spLocks/>
            </p:cNvSpPr>
            <p:nvPr/>
          </p:nvSpPr>
          <p:spPr bwMode="auto">
            <a:xfrm>
              <a:off x="7193" y="11876"/>
              <a:ext cx="177" cy="0"/>
            </a:xfrm>
            <a:custGeom>
              <a:avLst/>
              <a:gdLst>
                <a:gd name="T0" fmla="*/ 0 w 177"/>
                <a:gd name="T1" fmla="*/ 177 w 177"/>
                <a:gd name="T2" fmla="*/ 0 60000 65536"/>
                <a:gd name="T3" fmla="*/ 0 60000 65536"/>
              </a:gdLst>
              <a:ahLst/>
              <a:cxnLst>
                <a:cxn ang="T2">
                  <a:pos x="T0" y="0"/>
                </a:cxn>
                <a:cxn ang="T3">
                  <a:pos x="T1" y="0"/>
                </a:cxn>
              </a:cxnLst>
              <a:rect l="0" t="0" r="r" b="b"/>
              <a:pathLst>
                <a:path w="177">
                  <a:moveTo>
                    <a:pt x="0" y="0"/>
                  </a:moveTo>
                  <a:lnTo>
                    <a:pt x="177"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41" name="Freeform 966">
              <a:extLst>
                <a:ext uri="{FF2B5EF4-FFF2-40B4-BE49-F238E27FC236}">
                  <a16:creationId xmlns:a16="http://schemas.microsoft.com/office/drawing/2014/main" id="{0B50CDC3-2FC4-4B31-B042-2AE22654FDF4}"/>
                </a:ext>
              </a:extLst>
            </p:cNvPr>
            <p:cNvSpPr>
              <a:spLocks/>
            </p:cNvSpPr>
            <p:nvPr/>
          </p:nvSpPr>
          <p:spPr bwMode="auto">
            <a:xfrm>
              <a:off x="6638" y="11876"/>
              <a:ext cx="349" cy="0"/>
            </a:xfrm>
            <a:custGeom>
              <a:avLst/>
              <a:gdLst>
                <a:gd name="T0" fmla="*/ 0 w 349"/>
                <a:gd name="T1" fmla="*/ 349 w 349"/>
                <a:gd name="T2" fmla="*/ 0 60000 65536"/>
                <a:gd name="T3" fmla="*/ 0 60000 65536"/>
              </a:gdLst>
              <a:ahLst/>
              <a:cxnLst>
                <a:cxn ang="T2">
                  <a:pos x="T0" y="0"/>
                </a:cxn>
                <a:cxn ang="T3">
                  <a:pos x="T1" y="0"/>
                </a:cxn>
              </a:cxnLst>
              <a:rect l="0" t="0" r="r" b="b"/>
              <a:pathLst>
                <a:path w="349">
                  <a:moveTo>
                    <a:pt x="0" y="0"/>
                  </a:moveTo>
                  <a:lnTo>
                    <a:pt x="349" y="0"/>
                  </a:lnTo>
                </a:path>
              </a:pathLst>
            </a:custGeom>
            <a:noFill/>
            <a:ln w="184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42" name="Freeform 967">
              <a:extLst>
                <a:ext uri="{FF2B5EF4-FFF2-40B4-BE49-F238E27FC236}">
                  <a16:creationId xmlns:a16="http://schemas.microsoft.com/office/drawing/2014/main" id="{0DABF761-550C-44E9-99F4-14473B311764}"/>
                </a:ext>
              </a:extLst>
            </p:cNvPr>
            <p:cNvSpPr>
              <a:spLocks/>
            </p:cNvSpPr>
            <p:nvPr/>
          </p:nvSpPr>
          <p:spPr bwMode="auto">
            <a:xfrm>
              <a:off x="7384" y="11835"/>
              <a:ext cx="128" cy="81"/>
            </a:xfrm>
            <a:custGeom>
              <a:avLst/>
              <a:gdLst>
                <a:gd name="T0" fmla="*/ 127 w 128"/>
                <a:gd name="T1" fmla="*/ 11880 h 81"/>
                <a:gd name="T2" fmla="*/ 0 w 128"/>
                <a:gd name="T3" fmla="*/ 11916 h 81"/>
                <a:gd name="T4" fmla="*/ 0 w 128"/>
                <a:gd name="T5" fmla="*/ 11835 h 81"/>
                <a:gd name="T6" fmla="*/ 127 w 128"/>
                <a:gd name="T7" fmla="*/ 11880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1">
                  <a:moveTo>
                    <a:pt x="127" y="45"/>
                  </a:moveTo>
                  <a:lnTo>
                    <a:pt x="0" y="81"/>
                  </a:lnTo>
                  <a:lnTo>
                    <a:pt x="0" y="0"/>
                  </a:lnTo>
                  <a:lnTo>
                    <a:pt x="127" y="4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3" name="Freeform 968">
              <a:extLst>
                <a:ext uri="{FF2B5EF4-FFF2-40B4-BE49-F238E27FC236}">
                  <a16:creationId xmlns:a16="http://schemas.microsoft.com/office/drawing/2014/main" id="{CA3D9526-0791-4147-93FB-9B727DB86366}"/>
                </a:ext>
              </a:extLst>
            </p:cNvPr>
            <p:cNvSpPr>
              <a:spLocks/>
            </p:cNvSpPr>
            <p:nvPr/>
          </p:nvSpPr>
          <p:spPr bwMode="auto">
            <a:xfrm>
              <a:off x="7370" y="11817"/>
              <a:ext cx="185" cy="117"/>
            </a:xfrm>
            <a:custGeom>
              <a:avLst/>
              <a:gdLst>
                <a:gd name="T0" fmla="*/ 98 w 185"/>
                <a:gd name="T1" fmla="*/ 11880 h 117"/>
                <a:gd name="T2" fmla="*/ 186 w 185"/>
                <a:gd name="T3" fmla="*/ 11880 h 117"/>
                <a:gd name="T4" fmla="*/ 0 w 185"/>
                <a:gd name="T5" fmla="*/ 11934 h 117"/>
                <a:gd name="T6" fmla="*/ 0 w 185"/>
                <a:gd name="T7" fmla="*/ 11817 h 117"/>
                <a:gd name="T8" fmla="*/ 186 w 185"/>
                <a:gd name="T9" fmla="*/ 11880 h 117"/>
                <a:gd name="T10" fmla="*/ 27 w 185"/>
                <a:gd name="T11" fmla="*/ 11853 h 117"/>
                <a:gd name="T12" fmla="*/ 27 w 185"/>
                <a:gd name="T13" fmla="*/ 11898 h 117"/>
                <a:gd name="T14" fmla="*/ 98 w 185"/>
                <a:gd name="T15" fmla="*/ 11880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17">
                  <a:moveTo>
                    <a:pt x="98" y="63"/>
                  </a:moveTo>
                  <a:lnTo>
                    <a:pt x="186" y="63"/>
                  </a:lnTo>
                  <a:lnTo>
                    <a:pt x="0" y="117"/>
                  </a:lnTo>
                  <a:lnTo>
                    <a:pt x="0" y="0"/>
                  </a:lnTo>
                  <a:lnTo>
                    <a:pt x="186" y="63"/>
                  </a:lnTo>
                  <a:lnTo>
                    <a:pt x="27" y="36"/>
                  </a:lnTo>
                  <a:lnTo>
                    <a:pt x="27" y="81"/>
                  </a:lnTo>
                  <a:lnTo>
                    <a:pt x="98" y="6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4" name="Freeform 969">
              <a:extLst>
                <a:ext uri="{FF2B5EF4-FFF2-40B4-BE49-F238E27FC236}">
                  <a16:creationId xmlns:a16="http://schemas.microsoft.com/office/drawing/2014/main" id="{9E820038-D6CA-4A91-A46D-1C192691AB3B}"/>
                </a:ext>
              </a:extLst>
            </p:cNvPr>
            <p:cNvSpPr>
              <a:spLocks/>
            </p:cNvSpPr>
            <p:nvPr/>
          </p:nvSpPr>
          <p:spPr bwMode="auto">
            <a:xfrm>
              <a:off x="7370" y="11817"/>
              <a:ext cx="185" cy="117"/>
            </a:xfrm>
            <a:custGeom>
              <a:avLst/>
              <a:gdLst>
                <a:gd name="T0" fmla="*/ 27 w 185"/>
                <a:gd name="T1" fmla="*/ 11853 h 117"/>
                <a:gd name="T2" fmla="*/ 186 w 185"/>
                <a:gd name="T3" fmla="*/ 11880 h 117"/>
                <a:gd name="T4" fmla="*/ 98 w 185"/>
                <a:gd name="T5" fmla="*/ 11880 h 117"/>
                <a:gd name="T6" fmla="*/ 27 w 185"/>
                <a:gd name="T7" fmla="*/ 11853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17">
                  <a:moveTo>
                    <a:pt x="27" y="36"/>
                  </a:moveTo>
                  <a:lnTo>
                    <a:pt x="186" y="63"/>
                  </a:lnTo>
                  <a:lnTo>
                    <a:pt x="98" y="63"/>
                  </a:lnTo>
                  <a:lnTo>
                    <a:pt x="27" y="3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5" name="Freeform 970">
              <a:extLst>
                <a:ext uri="{FF2B5EF4-FFF2-40B4-BE49-F238E27FC236}">
                  <a16:creationId xmlns:a16="http://schemas.microsoft.com/office/drawing/2014/main" id="{26BC8E62-230B-4C4A-932F-F725CD2A053A}"/>
                </a:ext>
              </a:extLst>
            </p:cNvPr>
            <p:cNvSpPr>
              <a:spLocks/>
            </p:cNvSpPr>
            <p:nvPr/>
          </p:nvSpPr>
          <p:spPr bwMode="auto">
            <a:xfrm>
              <a:off x="6999" y="11799"/>
              <a:ext cx="90" cy="112"/>
            </a:xfrm>
            <a:custGeom>
              <a:avLst/>
              <a:gdLst>
                <a:gd name="T0" fmla="*/ 91 w 90"/>
                <a:gd name="T1" fmla="*/ 11911 h 112"/>
                <a:gd name="T2" fmla="*/ 72 w 90"/>
                <a:gd name="T3" fmla="*/ 11911 h 112"/>
                <a:gd name="T4" fmla="*/ 13 w 90"/>
                <a:gd name="T5" fmla="*/ 11816 h 112"/>
                <a:gd name="T6" fmla="*/ 13 w 90"/>
                <a:gd name="T7" fmla="*/ 11911 h 112"/>
                <a:gd name="T8" fmla="*/ 0 w 90"/>
                <a:gd name="T9" fmla="*/ 11911 h 112"/>
                <a:gd name="T10" fmla="*/ 0 w 90"/>
                <a:gd name="T11" fmla="*/ 11799 h 112"/>
                <a:gd name="T12" fmla="*/ 18 w 90"/>
                <a:gd name="T13" fmla="*/ 11799 h 112"/>
                <a:gd name="T14" fmla="*/ 78 w 90"/>
                <a:gd name="T15" fmla="*/ 11895 h 112"/>
                <a:gd name="T16" fmla="*/ 77 w 90"/>
                <a:gd name="T17" fmla="*/ 11799 h 112"/>
                <a:gd name="T18" fmla="*/ 91 w 90"/>
                <a:gd name="T19" fmla="*/ 11799 h 112"/>
                <a:gd name="T20" fmla="*/ 91 w 90"/>
                <a:gd name="T21" fmla="*/ 11911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1" y="112"/>
                  </a:moveTo>
                  <a:lnTo>
                    <a:pt x="72" y="112"/>
                  </a:lnTo>
                  <a:lnTo>
                    <a:pt x="13" y="17"/>
                  </a:lnTo>
                  <a:lnTo>
                    <a:pt x="13" y="112"/>
                  </a:lnTo>
                  <a:lnTo>
                    <a:pt x="0" y="112"/>
                  </a:lnTo>
                  <a:lnTo>
                    <a:pt x="0" y="0"/>
                  </a:lnTo>
                  <a:lnTo>
                    <a:pt x="18" y="0"/>
                  </a:lnTo>
                  <a:lnTo>
                    <a:pt x="78" y="96"/>
                  </a:lnTo>
                  <a:lnTo>
                    <a:pt x="77" y="0"/>
                  </a:lnTo>
                  <a:lnTo>
                    <a:pt x="91" y="0"/>
                  </a:lnTo>
                  <a:lnTo>
                    <a:pt x="91" y="1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6" name="Freeform 971">
              <a:extLst>
                <a:ext uri="{FF2B5EF4-FFF2-40B4-BE49-F238E27FC236}">
                  <a16:creationId xmlns:a16="http://schemas.microsoft.com/office/drawing/2014/main" id="{A527970A-1ED0-4965-A489-174837937472}"/>
                </a:ext>
              </a:extLst>
            </p:cNvPr>
            <p:cNvSpPr>
              <a:spLocks/>
            </p:cNvSpPr>
            <p:nvPr/>
          </p:nvSpPr>
          <p:spPr bwMode="auto">
            <a:xfrm>
              <a:off x="7109" y="11823"/>
              <a:ext cx="61" cy="89"/>
            </a:xfrm>
            <a:custGeom>
              <a:avLst/>
              <a:gdLst>
                <a:gd name="T0" fmla="*/ 58 w 61"/>
                <a:gd name="T1" fmla="*/ 11844 h 89"/>
                <a:gd name="T2" fmla="*/ 40 w 61"/>
                <a:gd name="T3" fmla="*/ 11834 h 89"/>
                <a:gd name="T4" fmla="*/ 39 w 61"/>
                <a:gd name="T5" fmla="*/ 11834 h 89"/>
                <a:gd name="T6" fmla="*/ 20 w 61"/>
                <a:gd name="T7" fmla="*/ 11843 h 89"/>
                <a:gd name="T8" fmla="*/ 15 w 61"/>
                <a:gd name="T9" fmla="*/ 11866 h 89"/>
                <a:gd name="T10" fmla="*/ 15 w 61"/>
                <a:gd name="T11" fmla="*/ 11868 h 89"/>
                <a:gd name="T12" fmla="*/ 19 w 61"/>
                <a:gd name="T13" fmla="*/ 11891 h 89"/>
                <a:gd name="T14" fmla="*/ 37 w 61"/>
                <a:gd name="T15" fmla="*/ 11902 h 89"/>
                <a:gd name="T16" fmla="*/ 38 w 61"/>
                <a:gd name="T17" fmla="*/ 11912 h 89"/>
                <a:gd name="T18" fmla="*/ 16 w 61"/>
                <a:gd name="T19" fmla="*/ 11907 h 89"/>
                <a:gd name="T20" fmla="*/ 4 w 61"/>
                <a:gd name="T21" fmla="*/ 11890 h 89"/>
                <a:gd name="T22" fmla="*/ 0 w 61"/>
                <a:gd name="T23" fmla="*/ 11868 h 89"/>
                <a:gd name="T24" fmla="*/ 5 w 61"/>
                <a:gd name="T25" fmla="*/ 11843 h 89"/>
                <a:gd name="T26" fmla="*/ 18 w 61"/>
                <a:gd name="T27" fmla="*/ 11828 h 89"/>
                <a:gd name="T28" fmla="*/ 38 w 61"/>
                <a:gd name="T29" fmla="*/ 11823 h 89"/>
                <a:gd name="T30" fmla="*/ 61 w 61"/>
                <a:gd name="T31" fmla="*/ 11829 h 89"/>
                <a:gd name="T32" fmla="*/ 58 w 61"/>
                <a:gd name="T33" fmla="*/ 11844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5"/>
                  </a:lnTo>
                  <a:lnTo>
                    <a:pt x="19" y="68"/>
                  </a:lnTo>
                  <a:lnTo>
                    <a:pt x="37" y="79"/>
                  </a:lnTo>
                  <a:lnTo>
                    <a:pt x="38" y="89"/>
                  </a:lnTo>
                  <a:lnTo>
                    <a:pt x="16" y="84"/>
                  </a:lnTo>
                  <a:lnTo>
                    <a:pt x="4" y="67"/>
                  </a:lnTo>
                  <a:lnTo>
                    <a:pt x="0" y="45"/>
                  </a:lnTo>
                  <a:lnTo>
                    <a:pt x="5" y="20"/>
                  </a:lnTo>
                  <a:lnTo>
                    <a:pt x="18" y="5"/>
                  </a:lnTo>
                  <a:lnTo>
                    <a:pt x="38" y="0"/>
                  </a:lnTo>
                  <a:lnTo>
                    <a:pt x="61" y="6"/>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7" name="Freeform 972">
              <a:extLst>
                <a:ext uri="{FF2B5EF4-FFF2-40B4-BE49-F238E27FC236}">
                  <a16:creationId xmlns:a16="http://schemas.microsoft.com/office/drawing/2014/main" id="{5FBCBFF9-F57D-4E41-92CC-BFB5675B4B26}"/>
                </a:ext>
              </a:extLst>
            </p:cNvPr>
            <p:cNvSpPr>
              <a:spLocks/>
            </p:cNvSpPr>
            <p:nvPr/>
          </p:nvSpPr>
          <p:spPr bwMode="auto">
            <a:xfrm>
              <a:off x="7146" y="11829"/>
              <a:ext cx="40" cy="84"/>
            </a:xfrm>
            <a:custGeom>
              <a:avLst/>
              <a:gdLst>
                <a:gd name="T0" fmla="*/ 0 w 40"/>
                <a:gd name="T1" fmla="*/ 11902 h 84"/>
                <a:gd name="T2" fmla="*/ 1 w 40"/>
                <a:gd name="T3" fmla="*/ 11902 h 84"/>
                <a:gd name="T4" fmla="*/ 20 w 40"/>
                <a:gd name="T5" fmla="*/ 11893 h 84"/>
                <a:gd name="T6" fmla="*/ 25 w 40"/>
                <a:gd name="T7" fmla="*/ 11871 h 84"/>
                <a:gd name="T8" fmla="*/ 25 w 40"/>
                <a:gd name="T9" fmla="*/ 11868 h 84"/>
                <a:gd name="T10" fmla="*/ 21 w 40"/>
                <a:gd name="T11" fmla="*/ 11844 h 84"/>
                <a:gd name="T12" fmla="*/ 24 w 40"/>
                <a:gd name="T13" fmla="*/ 11829 h 84"/>
                <a:gd name="T14" fmla="*/ 36 w 40"/>
                <a:gd name="T15" fmla="*/ 11844 h 84"/>
                <a:gd name="T16" fmla="*/ 40 w 40"/>
                <a:gd name="T17" fmla="*/ 11868 h 84"/>
                <a:gd name="T18" fmla="*/ 36 w 40"/>
                <a:gd name="T19" fmla="*/ 11892 h 84"/>
                <a:gd name="T20" fmla="*/ 23 w 40"/>
                <a:gd name="T21" fmla="*/ 11907 h 84"/>
                <a:gd name="T22" fmla="*/ 1 w 40"/>
                <a:gd name="T23" fmla="*/ 11912 h 84"/>
                <a:gd name="T24" fmla="*/ 0 w 40"/>
                <a:gd name="T25" fmla="*/ 11902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5"/>
                  </a:lnTo>
                  <a:lnTo>
                    <a:pt x="40" y="39"/>
                  </a:lnTo>
                  <a:lnTo>
                    <a:pt x="36" y="63"/>
                  </a:lnTo>
                  <a:lnTo>
                    <a:pt x="23" y="78"/>
                  </a:lnTo>
                  <a:lnTo>
                    <a:pt x="1" y="83"/>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8" name="Freeform 973">
              <a:extLst>
                <a:ext uri="{FF2B5EF4-FFF2-40B4-BE49-F238E27FC236}">
                  <a16:creationId xmlns:a16="http://schemas.microsoft.com/office/drawing/2014/main" id="{60E9216D-E336-437A-A1E7-032B1406D926}"/>
                </a:ext>
              </a:extLst>
            </p:cNvPr>
            <p:cNvSpPr>
              <a:spLocks/>
            </p:cNvSpPr>
            <p:nvPr/>
          </p:nvSpPr>
          <p:spPr bwMode="auto">
            <a:xfrm>
              <a:off x="7560" y="11520"/>
              <a:ext cx="1440" cy="720"/>
            </a:xfrm>
            <a:custGeom>
              <a:avLst/>
              <a:gdLst>
                <a:gd name="T0" fmla="*/ 1152 w 1440"/>
                <a:gd name="T1" fmla="*/ 11520 h 720"/>
                <a:gd name="T2" fmla="*/ 1221 w 1440"/>
                <a:gd name="T3" fmla="*/ 11530 h 720"/>
                <a:gd name="T4" fmla="*/ 1284 w 1440"/>
                <a:gd name="T5" fmla="*/ 11560 h 720"/>
                <a:gd name="T6" fmla="*/ 1340 w 1440"/>
                <a:gd name="T7" fmla="*/ 11607 h 720"/>
                <a:gd name="T8" fmla="*/ 1371 w 1440"/>
                <a:gd name="T9" fmla="*/ 11646 h 720"/>
                <a:gd name="T10" fmla="*/ 1397 w 1440"/>
                <a:gd name="T11" fmla="*/ 11690 h 720"/>
                <a:gd name="T12" fmla="*/ 1417 w 1440"/>
                <a:gd name="T13" fmla="*/ 11740 h 720"/>
                <a:gd name="T14" fmla="*/ 1432 w 1440"/>
                <a:gd name="T15" fmla="*/ 11793 h 720"/>
                <a:gd name="T16" fmla="*/ 1439 w 1440"/>
                <a:gd name="T17" fmla="*/ 11850 h 720"/>
                <a:gd name="T18" fmla="*/ 1440 w 1440"/>
                <a:gd name="T19" fmla="*/ 11880 h 720"/>
                <a:gd name="T20" fmla="*/ 1439 w 1440"/>
                <a:gd name="T21" fmla="*/ 11910 h 720"/>
                <a:gd name="T22" fmla="*/ 1432 w 1440"/>
                <a:gd name="T23" fmla="*/ 11967 h 720"/>
                <a:gd name="T24" fmla="*/ 1417 w 1440"/>
                <a:gd name="T25" fmla="*/ 12020 h 720"/>
                <a:gd name="T26" fmla="*/ 1397 w 1440"/>
                <a:gd name="T27" fmla="*/ 12070 h 720"/>
                <a:gd name="T28" fmla="*/ 1371 w 1440"/>
                <a:gd name="T29" fmla="*/ 12114 h 720"/>
                <a:gd name="T30" fmla="*/ 1340 w 1440"/>
                <a:gd name="T31" fmla="*/ 12153 h 720"/>
                <a:gd name="T32" fmla="*/ 1304 w 1440"/>
                <a:gd name="T33" fmla="*/ 12186 h 720"/>
                <a:gd name="T34" fmla="*/ 1243 w 1440"/>
                <a:gd name="T35" fmla="*/ 12222 h 720"/>
                <a:gd name="T36" fmla="*/ 1176 w 1440"/>
                <a:gd name="T37" fmla="*/ 12239 h 720"/>
                <a:gd name="T38" fmla="*/ 1152 w 1440"/>
                <a:gd name="T39" fmla="*/ 12240 h 720"/>
                <a:gd name="T40" fmla="*/ 288 w 1440"/>
                <a:gd name="T41" fmla="*/ 12240 h 720"/>
                <a:gd name="T42" fmla="*/ 219 w 1440"/>
                <a:gd name="T43" fmla="*/ 12230 h 720"/>
                <a:gd name="T44" fmla="*/ 156 w 1440"/>
                <a:gd name="T45" fmla="*/ 12200 h 720"/>
                <a:gd name="T46" fmla="*/ 100 w 1440"/>
                <a:gd name="T47" fmla="*/ 12153 h 720"/>
                <a:gd name="T48" fmla="*/ 69 w 1440"/>
                <a:gd name="T49" fmla="*/ 12114 h 720"/>
                <a:gd name="T50" fmla="*/ 43 w 1440"/>
                <a:gd name="T51" fmla="*/ 12070 h 720"/>
                <a:gd name="T52" fmla="*/ 23 w 1440"/>
                <a:gd name="T53" fmla="*/ 12020 h 720"/>
                <a:gd name="T54" fmla="*/ 8 w 1440"/>
                <a:gd name="T55" fmla="*/ 11967 h 720"/>
                <a:gd name="T56" fmla="*/ 1 w 1440"/>
                <a:gd name="T57" fmla="*/ 11910 h 720"/>
                <a:gd name="T58" fmla="*/ 0 w 1440"/>
                <a:gd name="T59" fmla="*/ 11880 h 720"/>
                <a:gd name="T60" fmla="*/ 1 w 1440"/>
                <a:gd name="T61" fmla="*/ 11850 h 720"/>
                <a:gd name="T62" fmla="*/ 8 w 1440"/>
                <a:gd name="T63" fmla="*/ 11793 h 720"/>
                <a:gd name="T64" fmla="*/ 23 w 1440"/>
                <a:gd name="T65" fmla="*/ 11740 h 720"/>
                <a:gd name="T66" fmla="*/ 43 w 1440"/>
                <a:gd name="T67" fmla="*/ 11690 h 720"/>
                <a:gd name="T68" fmla="*/ 69 w 1440"/>
                <a:gd name="T69" fmla="*/ 11646 h 720"/>
                <a:gd name="T70" fmla="*/ 100 w 1440"/>
                <a:gd name="T71" fmla="*/ 11607 h 720"/>
                <a:gd name="T72" fmla="*/ 136 w 1440"/>
                <a:gd name="T73" fmla="*/ 11574 h 720"/>
                <a:gd name="T74" fmla="*/ 197 w 1440"/>
                <a:gd name="T75" fmla="*/ 11538 h 720"/>
                <a:gd name="T76" fmla="*/ 264 w 1440"/>
                <a:gd name="T77" fmla="*/ 11521 h 720"/>
                <a:gd name="T78" fmla="*/ 288 w 1440"/>
                <a:gd name="T79" fmla="*/ 11520 h 720"/>
                <a:gd name="T80" fmla="*/ 1152 w 1440"/>
                <a:gd name="T81" fmla="*/ 11520 h 7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40" h="720">
                  <a:moveTo>
                    <a:pt x="1152" y="0"/>
                  </a:moveTo>
                  <a:lnTo>
                    <a:pt x="1221" y="10"/>
                  </a:lnTo>
                  <a:lnTo>
                    <a:pt x="1284" y="40"/>
                  </a:lnTo>
                  <a:lnTo>
                    <a:pt x="1340" y="87"/>
                  </a:lnTo>
                  <a:lnTo>
                    <a:pt x="1371" y="126"/>
                  </a:lnTo>
                  <a:lnTo>
                    <a:pt x="1397" y="170"/>
                  </a:lnTo>
                  <a:lnTo>
                    <a:pt x="1417" y="220"/>
                  </a:lnTo>
                  <a:lnTo>
                    <a:pt x="1432" y="273"/>
                  </a:lnTo>
                  <a:lnTo>
                    <a:pt x="1439" y="330"/>
                  </a:lnTo>
                  <a:lnTo>
                    <a:pt x="1440" y="360"/>
                  </a:lnTo>
                  <a:lnTo>
                    <a:pt x="1439" y="390"/>
                  </a:lnTo>
                  <a:lnTo>
                    <a:pt x="1432" y="447"/>
                  </a:lnTo>
                  <a:lnTo>
                    <a:pt x="1417" y="500"/>
                  </a:lnTo>
                  <a:lnTo>
                    <a:pt x="1397" y="550"/>
                  </a:lnTo>
                  <a:lnTo>
                    <a:pt x="1371" y="594"/>
                  </a:lnTo>
                  <a:lnTo>
                    <a:pt x="1340" y="633"/>
                  </a:lnTo>
                  <a:lnTo>
                    <a:pt x="1304" y="666"/>
                  </a:lnTo>
                  <a:lnTo>
                    <a:pt x="1243" y="702"/>
                  </a:lnTo>
                  <a:lnTo>
                    <a:pt x="1176" y="719"/>
                  </a:lnTo>
                  <a:lnTo>
                    <a:pt x="1152" y="720"/>
                  </a:lnTo>
                  <a:lnTo>
                    <a:pt x="288" y="720"/>
                  </a:lnTo>
                  <a:lnTo>
                    <a:pt x="219" y="710"/>
                  </a:lnTo>
                  <a:lnTo>
                    <a:pt x="156" y="680"/>
                  </a:lnTo>
                  <a:lnTo>
                    <a:pt x="100" y="633"/>
                  </a:lnTo>
                  <a:lnTo>
                    <a:pt x="69" y="594"/>
                  </a:lnTo>
                  <a:lnTo>
                    <a:pt x="43" y="550"/>
                  </a:lnTo>
                  <a:lnTo>
                    <a:pt x="23" y="500"/>
                  </a:lnTo>
                  <a:lnTo>
                    <a:pt x="8" y="447"/>
                  </a:lnTo>
                  <a:lnTo>
                    <a:pt x="1" y="390"/>
                  </a:lnTo>
                  <a:lnTo>
                    <a:pt x="0" y="360"/>
                  </a:lnTo>
                  <a:lnTo>
                    <a:pt x="1" y="330"/>
                  </a:lnTo>
                  <a:lnTo>
                    <a:pt x="8" y="273"/>
                  </a:lnTo>
                  <a:lnTo>
                    <a:pt x="23" y="220"/>
                  </a:lnTo>
                  <a:lnTo>
                    <a:pt x="43" y="170"/>
                  </a:lnTo>
                  <a:lnTo>
                    <a:pt x="69" y="126"/>
                  </a:lnTo>
                  <a:lnTo>
                    <a:pt x="100" y="87"/>
                  </a:lnTo>
                  <a:lnTo>
                    <a:pt x="136" y="54"/>
                  </a:lnTo>
                  <a:lnTo>
                    <a:pt x="197" y="18"/>
                  </a:lnTo>
                  <a:lnTo>
                    <a:pt x="264" y="1"/>
                  </a:lnTo>
                  <a:lnTo>
                    <a:pt x="288" y="0"/>
                  </a:lnTo>
                  <a:lnTo>
                    <a:pt x="11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49" name="Freeform 974">
              <a:extLst>
                <a:ext uri="{FF2B5EF4-FFF2-40B4-BE49-F238E27FC236}">
                  <a16:creationId xmlns:a16="http://schemas.microsoft.com/office/drawing/2014/main" id="{BD122BAA-6A86-45EF-A7E3-B92E45108DB7}"/>
                </a:ext>
              </a:extLst>
            </p:cNvPr>
            <p:cNvSpPr>
              <a:spLocks/>
            </p:cNvSpPr>
            <p:nvPr/>
          </p:nvSpPr>
          <p:spPr bwMode="auto">
            <a:xfrm>
              <a:off x="7560" y="11520"/>
              <a:ext cx="1440" cy="720"/>
            </a:xfrm>
            <a:custGeom>
              <a:avLst/>
              <a:gdLst>
                <a:gd name="T0" fmla="*/ 1152 w 1440"/>
                <a:gd name="T1" fmla="*/ 11520 h 720"/>
                <a:gd name="T2" fmla="*/ 1221 w 1440"/>
                <a:gd name="T3" fmla="*/ 11530 h 720"/>
                <a:gd name="T4" fmla="*/ 1284 w 1440"/>
                <a:gd name="T5" fmla="*/ 11560 h 720"/>
                <a:gd name="T6" fmla="*/ 1340 w 1440"/>
                <a:gd name="T7" fmla="*/ 11607 h 720"/>
                <a:gd name="T8" fmla="*/ 1371 w 1440"/>
                <a:gd name="T9" fmla="*/ 11646 h 720"/>
                <a:gd name="T10" fmla="*/ 1397 w 1440"/>
                <a:gd name="T11" fmla="*/ 11690 h 720"/>
                <a:gd name="T12" fmla="*/ 1417 w 1440"/>
                <a:gd name="T13" fmla="*/ 11740 h 720"/>
                <a:gd name="T14" fmla="*/ 1432 w 1440"/>
                <a:gd name="T15" fmla="*/ 11793 h 720"/>
                <a:gd name="T16" fmla="*/ 1439 w 1440"/>
                <a:gd name="T17" fmla="*/ 11850 h 720"/>
                <a:gd name="T18" fmla="*/ 1440 w 1440"/>
                <a:gd name="T19" fmla="*/ 11880 h 720"/>
                <a:gd name="T20" fmla="*/ 1439 w 1440"/>
                <a:gd name="T21" fmla="*/ 11910 h 720"/>
                <a:gd name="T22" fmla="*/ 1432 w 1440"/>
                <a:gd name="T23" fmla="*/ 11967 h 720"/>
                <a:gd name="T24" fmla="*/ 1417 w 1440"/>
                <a:gd name="T25" fmla="*/ 12020 h 720"/>
                <a:gd name="T26" fmla="*/ 1397 w 1440"/>
                <a:gd name="T27" fmla="*/ 12070 h 720"/>
                <a:gd name="T28" fmla="*/ 1371 w 1440"/>
                <a:gd name="T29" fmla="*/ 12114 h 720"/>
                <a:gd name="T30" fmla="*/ 1340 w 1440"/>
                <a:gd name="T31" fmla="*/ 12153 h 720"/>
                <a:gd name="T32" fmla="*/ 1304 w 1440"/>
                <a:gd name="T33" fmla="*/ 12186 h 720"/>
                <a:gd name="T34" fmla="*/ 1243 w 1440"/>
                <a:gd name="T35" fmla="*/ 12222 h 720"/>
                <a:gd name="T36" fmla="*/ 1176 w 1440"/>
                <a:gd name="T37" fmla="*/ 12239 h 720"/>
                <a:gd name="T38" fmla="*/ 1152 w 1440"/>
                <a:gd name="T39" fmla="*/ 12240 h 720"/>
                <a:gd name="T40" fmla="*/ 288 w 1440"/>
                <a:gd name="T41" fmla="*/ 12240 h 720"/>
                <a:gd name="T42" fmla="*/ 219 w 1440"/>
                <a:gd name="T43" fmla="*/ 12230 h 720"/>
                <a:gd name="T44" fmla="*/ 156 w 1440"/>
                <a:gd name="T45" fmla="*/ 12200 h 720"/>
                <a:gd name="T46" fmla="*/ 100 w 1440"/>
                <a:gd name="T47" fmla="*/ 12153 h 720"/>
                <a:gd name="T48" fmla="*/ 69 w 1440"/>
                <a:gd name="T49" fmla="*/ 12114 h 720"/>
                <a:gd name="T50" fmla="*/ 43 w 1440"/>
                <a:gd name="T51" fmla="*/ 12070 h 720"/>
                <a:gd name="T52" fmla="*/ 23 w 1440"/>
                <a:gd name="T53" fmla="*/ 12020 h 720"/>
                <a:gd name="T54" fmla="*/ 8 w 1440"/>
                <a:gd name="T55" fmla="*/ 11967 h 720"/>
                <a:gd name="T56" fmla="*/ 1 w 1440"/>
                <a:gd name="T57" fmla="*/ 11910 h 720"/>
                <a:gd name="T58" fmla="*/ 0 w 1440"/>
                <a:gd name="T59" fmla="*/ 11880 h 720"/>
                <a:gd name="T60" fmla="*/ 1 w 1440"/>
                <a:gd name="T61" fmla="*/ 11850 h 720"/>
                <a:gd name="T62" fmla="*/ 8 w 1440"/>
                <a:gd name="T63" fmla="*/ 11793 h 720"/>
                <a:gd name="T64" fmla="*/ 23 w 1440"/>
                <a:gd name="T65" fmla="*/ 11740 h 720"/>
                <a:gd name="T66" fmla="*/ 43 w 1440"/>
                <a:gd name="T67" fmla="*/ 11690 h 720"/>
                <a:gd name="T68" fmla="*/ 69 w 1440"/>
                <a:gd name="T69" fmla="*/ 11646 h 720"/>
                <a:gd name="T70" fmla="*/ 100 w 1440"/>
                <a:gd name="T71" fmla="*/ 11607 h 720"/>
                <a:gd name="T72" fmla="*/ 136 w 1440"/>
                <a:gd name="T73" fmla="*/ 11574 h 720"/>
                <a:gd name="T74" fmla="*/ 197 w 1440"/>
                <a:gd name="T75" fmla="*/ 11538 h 720"/>
                <a:gd name="T76" fmla="*/ 264 w 1440"/>
                <a:gd name="T77" fmla="*/ 11521 h 720"/>
                <a:gd name="T78" fmla="*/ 288 w 1440"/>
                <a:gd name="T79" fmla="*/ 11520 h 720"/>
                <a:gd name="T80" fmla="*/ 1152 w 1440"/>
                <a:gd name="T81" fmla="*/ 11520 h 7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40" h="720">
                  <a:moveTo>
                    <a:pt x="1152" y="0"/>
                  </a:moveTo>
                  <a:lnTo>
                    <a:pt x="1221" y="10"/>
                  </a:lnTo>
                  <a:lnTo>
                    <a:pt x="1284" y="40"/>
                  </a:lnTo>
                  <a:lnTo>
                    <a:pt x="1340" y="87"/>
                  </a:lnTo>
                  <a:lnTo>
                    <a:pt x="1371" y="126"/>
                  </a:lnTo>
                  <a:lnTo>
                    <a:pt x="1397" y="170"/>
                  </a:lnTo>
                  <a:lnTo>
                    <a:pt x="1417" y="220"/>
                  </a:lnTo>
                  <a:lnTo>
                    <a:pt x="1432" y="273"/>
                  </a:lnTo>
                  <a:lnTo>
                    <a:pt x="1439" y="330"/>
                  </a:lnTo>
                  <a:lnTo>
                    <a:pt x="1440" y="360"/>
                  </a:lnTo>
                  <a:lnTo>
                    <a:pt x="1439" y="390"/>
                  </a:lnTo>
                  <a:lnTo>
                    <a:pt x="1432" y="447"/>
                  </a:lnTo>
                  <a:lnTo>
                    <a:pt x="1417" y="500"/>
                  </a:lnTo>
                  <a:lnTo>
                    <a:pt x="1397" y="550"/>
                  </a:lnTo>
                  <a:lnTo>
                    <a:pt x="1371" y="594"/>
                  </a:lnTo>
                  <a:lnTo>
                    <a:pt x="1340" y="633"/>
                  </a:lnTo>
                  <a:lnTo>
                    <a:pt x="1304" y="666"/>
                  </a:lnTo>
                  <a:lnTo>
                    <a:pt x="1243" y="702"/>
                  </a:lnTo>
                  <a:lnTo>
                    <a:pt x="1176" y="719"/>
                  </a:lnTo>
                  <a:lnTo>
                    <a:pt x="1152" y="720"/>
                  </a:lnTo>
                  <a:lnTo>
                    <a:pt x="288" y="720"/>
                  </a:lnTo>
                  <a:lnTo>
                    <a:pt x="219" y="710"/>
                  </a:lnTo>
                  <a:lnTo>
                    <a:pt x="156" y="680"/>
                  </a:lnTo>
                  <a:lnTo>
                    <a:pt x="100" y="633"/>
                  </a:lnTo>
                  <a:lnTo>
                    <a:pt x="69" y="594"/>
                  </a:lnTo>
                  <a:lnTo>
                    <a:pt x="43" y="550"/>
                  </a:lnTo>
                  <a:lnTo>
                    <a:pt x="23" y="500"/>
                  </a:lnTo>
                  <a:lnTo>
                    <a:pt x="8" y="447"/>
                  </a:lnTo>
                  <a:lnTo>
                    <a:pt x="1" y="390"/>
                  </a:lnTo>
                  <a:lnTo>
                    <a:pt x="0" y="360"/>
                  </a:lnTo>
                  <a:lnTo>
                    <a:pt x="1" y="330"/>
                  </a:lnTo>
                  <a:lnTo>
                    <a:pt x="8" y="273"/>
                  </a:lnTo>
                  <a:lnTo>
                    <a:pt x="23" y="220"/>
                  </a:lnTo>
                  <a:lnTo>
                    <a:pt x="43" y="170"/>
                  </a:lnTo>
                  <a:lnTo>
                    <a:pt x="69" y="126"/>
                  </a:lnTo>
                  <a:lnTo>
                    <a:pt x="100" y="87"/>
                  </a:lnTo>
                  <a:lnTo>
                    <a:pt x="136" y="54"/>
                  </a:lnTo>
                  <a:lnTo>
                    <a:pt x="197" y="18"/>
                  </a:lnTo>
                  <a:lnTo>
                    <a:pt x="264" y="1"/>
                  </a:lnTo>
                  <a:lnTo>
                    <a:pt x="288" y="0"/>
                  </a:lnTo>
                  <a:lnTo>
                    <a:pt x="1152" y="0"/>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50" name="Freeform 975">
              <a:extLst>
                <a:ext uri="{FF2B5EF4-FFF2-40B4-BE49-F238E27FC236}">
                  <a16:creationId xmlns:a16="http://schemas.microsoft.com/office/drawing/2014/main" id="{D30F70F3-B5B3-4545-B682-D5B6B1FE007C}"/>
                </a:ext>
              </a:extLst>
            </p:cNvPr>
            <p:cNvSpPr>
              <a:spLocks/>
            </p:cNvSpPr>
            <p:nvPr/>
          </p:nvSpPr>
          <p:spPr bwMode="auto">
            <a:xfrm>
              <a:off x="7785" y="11800"/>
              <a:ext cx="90" cy="112"/>
            </a:xfrm>
            <a:custGeom>
              <a:avLst/>
              <a:gdLst>
                <a:gd name="T0" fmla="*/ 91 w 90"/>
                <a:gd name="T1" fmla="*/ 11911 h 112"/>
                <a:gd name="T2" fmla="*/ 72 w 90"/>
                <a:gd name="T3" fmla="*/ 11911 h 112"/>
                <a:gd name="T4" fmla="*/ 13 w 90"/>
                <a:gd name="T5" fmla="*/ 11816 h 112"/>
                <a:gd name="T6" fmla="*/ 14 w 90"/>
                <a:gd name="T7" fmla="*/ 11911 h 112"/>
                <a:gd name="T8" fmla="*/ 0 w 90"/>
                <a:gd name="T9" fmla="*/ 11911 h 112"/>
                <a:gd name="T10" fmla="*/ 0 w 90"/>
                <a:gd name="T11" fmla="*/ 11800 h 112"/>
                <a:gd name="T12" fmla="*/ 18 w 90"/>
                <a:gd name="T13" fmla="*/ 11800 h 112"/>
                <a:gd name="T14" fmla="*/ 78 w 90"/>
                <a:gd name="T15" fmla="*/ 11895 h 112"/>
                <a:gd name="T16" fmla="*/ 77 w 90"/>
                <a:gd name="T17" fmla="*/ 11800 h 112"/>
                <a:gd name="T18" fmla="*/ 91 w 90"/>
                <a:gd name="T19" fmla="*/ 11800 h 112"/>
                <a:gd name="T20" fmla="*/ 91 w 90"/>
                <a:gd name="T21" fmla="*/ 11911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1" y="111"/>
                  </a:moveTo>
                  <a:lnTo>
                    <a:pt x="72" y="111"/>
                  </a:lnTo>
                  <a:lnTo>
                    <a:pt x="13" y="16"/>
                  </a:lnTo>
                  <a:lnTo>
                    <a:pt x="14" y="111"/>
                  </a:lnTo>
                  <a:lnTo>
                    <a:pt x="0" y="111"/>
                  </a:lnTo>
                  <a:lnTo>
                    <a:pt x="0" y="0"/>
                  </a:lnTo>
                  <a:lnTo>
                    <a:pt x="18" y="0"/>
                  </a:lnTo>
                  <a:lnTo>
                    <a:pt x="78" y="95"/>
                  </a:lnTo>
                  <a:lnTo>
                    <a:pt x="77" y="0"/>
                  </a:lnTo>
                  <a:lnTo>
                    <a:pt x="91" y="0"/>
                  </a:lnTo>
                  <a:lnTo>
                    <a:pt x="91"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1" name="Freeform 976">
              <a:extLst>
                <a:ext uri="{FF2B5EF4-FFF2-40B4-BE49-F238E27FC236}">
                  <a16:creationId xmlns:a16="http://schemas.microsoft.com/office/drawing/2014/main" id="{0C989919-353A-4009-AE14-6B916945FAED}"/>
                </a:ext>
              </a:extLst>
            </p:cNvPr>
            <p:cNvSpPr>
              <a:spLocks/>
            </p:cNvSpPr>
            <p:nvPr/>
          </p:nvSpPr>
          <p:spPr bwMode="auto">
            <a:xfrm>
              <a:off x="7895" y="11824"/>
              <a:ext cx="61" cy="89"/>
            </a:xfrm>
            <a:custGeom>
              <a:avLst/>
              <a:gdLst>
                <a:gd name="T0" fmla="*/ 58 w 61"/>
                <a:gd name="T1" fmla="*/ 11845 h 89"/>
                <a:gd name="T2" fmla="*/ 40 w 61"/>
                <a:gd name="T3" fmla="*/ 11835 h 89"/>
                <a:gd name="T4" fmla="*/ 39 w 61"/>
                <a:gd name="T5" fmla="*/ 11835 h 89"/>
                <a:gd name="T6" fmla="*/ 20 w 61"/>
                <a:gd name="T7" fmla="*/ 11844 h 89"/>
                <a:gd name="T8" fmla="*/ 15 w 61"/>
                <a:gd name="T9" fmla="*/ 11867 h 89"/>
                <a:gd name="T10" fmla="*/ 15 w 61"/>
                <a:gd name="T11" fmla="*/ 11868 h 89"/>
                <a:gd name="T12" fmla="*/ 19 w 61"/>
                <a:gd name="T13" fmla="*/ 11892 h 89"/>
                <a:gd name="T14" fmla="*/ 37 w 61"/>
                <a:gd name="T15" fmla="*/ 11902 h 89"/>
                <a:gd name="T16" fmla="*/ 38 w 61"/>
                <a:gd name="T17" fmla="*/ 11913 h 89"/>
                <a:gd name="T18" fmla="*/ 16 w 61"/>
                <a:gd name="T19" fmla="*/ 11907 h 89"/>
                <a:gd name="T20" fmla="*/ 4 w 61"/>
                <a:gd name="T21" fmla="*/ 11891 h 89"/>
                <a:gd name="T22" fmla="*/ 0 w 61"/>
                <a:gd name="T23" fmla="*/ 11868 h 89"/>
                <a:gd name="T24" fmla="*/ 5 w 61"/>
                <a:gd name="T25" fmla="*/ 11843 h 89"/>
                <a:gd name="T26" fmla="*/ 18 w 61"/>
                <a:gd name="T27" fmla="*/ 11828 h 89"/>
                <a:gd name="T28" fmla="*/ 39 w 61"/>
                <a:gd name="T29" fmla="*/ 11824 h 89"/>
                <a:gd name="T30" fmla="*/ 61 w 61"/>
                <a:gd name="T31" fmla="*/ 11829 h 89"/>
                <a:gd name="T32" fmla="*/ 58 w 61"/>
                <a:gd name="T33" fmla="*/ 11845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5" y="19"/>
                  </a:lnTo>
                  <a:lnTo>
                    <a:pt x="18" y="4"/>
                  </a:lnTo>
                  <a:lnTo>
                    <a:pt x="39"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2" name="Freeform 977">
              <a:extLst>
                <a:ext uri="{FF2B5EF4-FFF2-40B4-BE49-F238E27FC236}">
                  <a16:creationId xmlns:a16="http://schemas.microsoft.com/office/drawing/2014/main" id="{34FA11F4-E444-4C33-9DFE-48E78BCA1957}"/>
                </a:ext>
              </a:extLst>
            </p:cNvPr>
            <p:cNvSpPr>
              <a:spLocks/>
            </p:cNvSpPr>
            <p:nvPr/>
          </p:nvSpPr>
          <p:spPr bwMode="auto">
            <a:xfrm>
              <a:off x="7932" y="11829"/>
              <a:ext cx="40" cy="84"/>
            </a:xfrm>
            <a:custGeom>
              <a:avLst/>
              <a:gdLst>
                <a:gd name="T0" fmla="*/ 0 w 40"/>
                <a:gd name="T1" fmla="*/ 11902 h 84"/>
                <a:gd name="T2" fmla="*/ 1 w 40"/>
                <a:gd name="T3" fmla="*/ 11902 h 84"/>
                <a:gd name="T4" fmla="*/ 20 w 40"/>
                <a:gd name="T5" fmla="*/ 11894 h 84"/>
                <a:gd name="T6" fmla="*/ 25 w 40"/>
                <a:gd name="T7" fmla="*/ 11871 h 84"/>
                <a:gd name="T8" fmla="*/ 25 w 40"/>
                <a:gd name="T9" fmla="*/ 11868 h 84"/>
                <a:gd name="T10" fmla="*/ 21 w 40"/>
                <a:gd name="T11" fmla="*/ 11845 h 84"/>
                <a:gd name="T12" fmla="*/ 24 w 40"/>
                <a:gd name="T13" fmla="*/ 11829 h 84"/>
                <a:gd name="T14" fmla="*/ 36 w 40"/>
                <a:gd name="T15" fmla="*/ 11845 h 84"/>
                <a:gd name="T16" fmla="*/ 40 w 40"/>
                <a:gd name="T17" fmla="*/ 11868 h 84"/>
                <a:gd name="T18" fmla="*/ 36 w 40"/>
                <a:gd name="T19" fmla="*/ 11893 h 84"/>
                <a:gd name="T20" fmla="*/ 23 w 40"/>
                <a:gd name="T21" fmla="*/ 11908 h 84"/>
                <a:gd name="T22" fmla="*/ 1 w 40"/>
                <a:gd name="T23" fmla="*/ 11913 h 84"/>
                <a:gd name="T24" fmla="*/ 0 w 40"/>
                <a:gd name="T25" fmla="*/ 11902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3" name="Freeform 978">
              <a:extLst>
                <a:ext uri="{FF2B5EF4-FFF2-40B4-BE49-F238E27FC236}">
                  <a16:creationId xmlns:a16="http://schemas.microsoft.com/office/drawing/2014/main" id="{908E46E1-644E-40E2-9669-C6C59FBC14A1}"/>
                </a:ext>
              </a:extLst>
            </p:cNvPr>
            <p:cNvSpPr>
              <a:spLocks/>
            </p:cNvSpPr>
            <p:nvPr/>
          </p:nvSpPr>
          <p:spPr bwMode="auto">
            <a:xfrm>
              <a:off x="7981" y="11806"/>
              <a:ext cx="41" cy="105"/>
            </a:xfrm>
            <a:custGeom>
              <a:avLst/>
              <a:gdLst>
                <a:gd name="T0" fmla="*/ 11 w 41"/>
                <a:gd name="T1" fmla="*/ 11826 h 105"/>
                <a:gd name="T2" fmla="*/ 15 w 41"/>
                <a:gd name="T3" fmla="*/ 11806 h 105"/>
                <a:gd name="T4" fmla="*/ 24 w 41"/>
                <a:gd name="T5" fmla="*/ 11806 h 105"/>
                <a:gd name="T6" fmla="*/ 24 w 41"/>
                <a:gd name="T7" fmla="*/ 11826 h 105"/>
                <a:gd name="T8" fmla="*/ 40 w 41"/>
                <a:gd name="T9" fmla="*/ 11826 h 105"/>
                <a:gd name="T10" fmla="*/ 40 w 41"/>
                <a:gd name="T11" fmla="*/ 11836 h 105"/>
                <a:gd name="T12" fmla="*/ 24 w 41"/>
                <a:gd name="T13" fmla="*/ 11836 h 105"/>
                <a:gd name="T14" fmla="*/ 24 w 41"/>
                <a:gd name="T15" fmla="*/ 11890 h 105"/>
                <a:gd name="T16" fmla="*/ 23 w 41"/>
                <a:gd name="T17" fmla="*/ 11901 h 105"/>
                <a:gd name="T18" fmla="*/ 32 w 41"/>
                <a:gd name="T19" fmla="*/ 11903 h 105"/>
                <a:gd name="T20" fmla="*/ 41 w 41"/>
                <a:gd name="T21" fmla="*/ 11900 h 105"/>
                <a:gd name="T22" fmla="*/ 41 w 41"/>
                <a:gd name="T23" fmla="*/ 11911 h 105"/>
                <a:gd name="T24" fmla="*/ 20 w 41"/>
                <a:gd name="T25" fmla="*/ 11911 h 105"/>
                <a:gd name="T26" fmla="*/ 10 w 41"/>
                <a:gd name="T27" fmla="*/ 11895 h 105"/>
                <a:gd name="T28" fmla="*/ 10 w 41"/>
                <a:gd name="T29" fmla="*/ 11893 h 105"/>
                <a:gd name="T30" fmla="*/ 10 w 41"/>
                <a:gd name="T31" fmla="*/ 11836 h 105"/>
                <a:gd name="T32" fmla="*/ 0 w 41"/>
                <a:gd name="T33" fmla="*/ 11836 h 105"/>
                <a:gd name="T34" fmla="*/ 0 w 41"/>
                <a:gd name="T35" fmla="*/ 11826 h 105"/>
                <a:gd name="T36" fmla="*/ 11 w 41"/>
                <a:gd name="T37" fmla="*/ 11826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20"/>
                  </a:moveTo>
                  <a:lnTo>
                    <a:pt x="15" y="0"/>
                  </a:lnTo>
                  <a:lnTo>
                    <a:pt x="24" y="0"/>
                  </a:lnTo>
                  <a:lnTo>
                    <a:pt x="24" y="20"/>
                  </a:lnTo>
                  <a:lnTo>
                    <a:pt x="40" y="20"/>
                  </a:lnTo>
                  <a:lnTo>
                    <a:pt x="40" y="30"/>
                  </a:lnTo>
                  <a:lnTo>
                    <a:pt x="24" y="30"/>
                  </a:lnTo>
                  <a:lnTo>
                    <a:pt x="24" y="84"/>
                  </a:lnTo>
                  <a:lnTo>
                    <a:pt x="23" y="95"/>
                  </a:lnTo>
                  <a:lnTo>
                    <a:pt x="32" y="97"/>
                  </a:lnTo>
                  <a:lnTo>
                    <a:pt x="41" y="94"/>
                  </a:lnTo>
                  <a:lnTo>
                    <a:pt x="41" y="105"/>
                  </a:lnTo>
                  <a:lnTo>
                    <a:pt x="20" y="105"/>
                  </a:lnTo>
                  <a:lnTo>
                    <a:pt x="10" y="89"/>
                  </a:lnTo>
                  <a:lnTo>
                    <a:pt x="10" y="87"/>
                  </a:lnTo>
                  <a:lnTo>
                    <a:pt x="10" y="30"/>
                  </a:lnTo>
                  <a:lnTo>
                    <a:pt x="0" y="30"/>
                  </a:lnTo>
                  <a:lnTo>
                    <a:pt x="0" y="20"/>
                  </a:lnTo>
                  <a:lnTo>
                    <a:pt x="11"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4" name="Freeform 979">
              <a:extLst>
                <a:ext uri="{FF2B5EF4-FFF2-40B4-BE49-F238E27FC236}">
                  <a16:creationId xmlns:a16="http://schemas.microsoft.com/office/drawing/2014/main" id="{0F3BA01D-3460-43A2-AA97-8C8462D10FE8}"/>
                </a:ext>
              </a:extLst>
            </p:cNvPr>
            <p:cNvSpPr>
              <a:spLocks/>
            </p:cNvSpPr>
            <p:nvPr/>
          </p:nvSpPr>
          <p:spPr bwMode="auto">
            <a:xfrm>
              <a:off x="8075" y="11824"/>
              <a:ext cx="61" cy="89"/>
            </a:xfrm>
            <a:custGeom>
              <a:avLst/>
              <a:gdLst>
                <a:gd name="T0" fmla="*/ 58 w 61"/>
                <a:gd name="T1" fmla="*/ 11845 h 89"/>
                <a:gd name="T2" fmla="*/ 40 w 61"/>
                <a:gd name="T3" fmla="*/ 11835 h 89"/>
                <a:gd name="T4" fmla="*/ 39 w 61"/>
                <a:gd name="T5" fmla="*/ 11835 h 89"/>
                <a:gd name="T6" fmla="*/ 20 w 61"/>
                <a:gd name="T7" fmla="*/ 11844 h 89"/>
                <a:gd name="T8" fmla="*/ 15 w 61"/>
                <a:gd name="T9" fmla="*/ 11867 h 89"/>
                <a:gd name="T10" fmla="*/ 15 w 61"/>
                <a:gd name="T11" fmla="*/ 11868 h 89"/>
                <a:gd name="T12" fmla="*/ 19 w 61"/>
                <a:gd name="T13" fmla="*/ 11892 h 89"/>
                <a:gd name="T14" fmla="*/ 37 w 61"/>
                <a:gd name="T15" fmla="*/ 11902 h 89"/>
                <a:gd name="T16" fmla="*/ 38 w 61"/>
                <a:gd name="T17" fmla="*/ 11913 h 89"/>
                <a:gd name="T18" fmla="*/ 16 w 61"/>
                <a:gd name="T19" fmla="*/ 11907 h 89"/>
                <a:gd name="T20" fmla="*/ 4 w 61"/>
                <a:gd name="T21" fmla="*/ 11891 h 89"/>
                <a:gd name="T22" fmla="*/ 0 w 61"/>
                <a:gd name="T23" fmla="*/ 11868 h 89"/>
                <a:gd name="T24" fmla="*/ 5 w 61"/>
                <a:gd name="T25" fmla="*/ 11843 h 89"/>
                <a:gd name="T26" fmla="*/ 18 w 61"/>
                <a:gd name="T27" fmla="*/ 11828 h 89"/>
                <a:gd name="T28" fmla="*/ 39 w 61"/>
                <a:gd name="T29" fmla="*/ 11824 h 89"/>
                <a:gd name="T30" fmla="*/ 61 w 61"/>
                <a:gd name="T31" fmla="*/ 11829 h 89"/>
                <a:gd name="T32" fmla="*/ 58 w 61"/>
                <a:gd name="T33" fmla="*/ 11845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5" y="19"/>
                  </a:lnTo>
                  <a:lnTo>
                    <a:pt x="18" y="4"/>
                  </a:lnTo>
                  <a:lnTo>
                    <a:pt x="39"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5" name="Freeform 980">
              <a:extLst>
                <a:ext uri="{FF2B5EF4-FFF2-40B4-BE49-F238E27FC236}">
                  <a16:creationId xmlns:a16="http://schemas.microsoft.com/office/drawing/2014/main" id="{EC4E59BB-5A98-4C7C-9A24-81C467BA2F08}"/>
                </a:ext>
              </a:extLst>
            </p:cNvPr>
            <p:cNvSpPr>
              <a:spLocks/>
            </p:cNvSpPr>
            <p:nvPr/>
          </p:nvSpPr>
          <p:spPr bwMode="auto">
            <a:xfrm>
              <a:off x="8112" y="11829"/>
              <a:ext cx="40" cy="84"/>
            </a:xfrm>
            <a:custGeom>
              <a:avLst/>
              <a:gdLst>
                <a:gd name="T0" fmla="*/ 0 w 40"/>
                <a:gd name="T1" fmla="*/ 11902 h 84"/>
                <a:gd name="T2" fmla="*/ 1 w 40"/>
                <a:gd name="T3" fmla="*/ 11902 h 84"/>
                <a:gd name="T4" fmla="*/ 20 w 40"/>
                <a:gd name="T5" fmla="*/ 11894 h 84"/>
                <a:gd name="T6" fmla="*/ 25 w 40"/>
                <a:gd name="T7" fmla="*/ 11871 h 84"/>
                <a:gd name="T8" fmla="*/ 25 w 40"/>
                <a:gd name="T9" fmla="*/ 11868 h 84"/>
                <a:gd name="T10" fmla="*/ 21 w 40"/>
                <a:gd name="T11" fmla="*/ 11845 h 84"/>
                <a:gd name="T12" fmla="*/ 24 w 40"/>
                <a:gd name="T13" fmla="*/ 11829 h 84"/>
                <a:gd name="T14" fmla="*/ 36 w 40"/>
                <a:gd name="T15" fmla="*/ 11845 h 84"/>
                <a:gd name="T16" fmla="*/ 40 w 40"/>
                <a:gd name="T17" fmla="*/ 11868 h 84"/>
                <a:gd name="T18" fmla="*/ 36 w 40"/>
                <a:gd name="T19" fmla="*/ 11893 h 84"/>
                <a:gd name="T20" fmla="*/ 23 w 40"/>
                <a:gd name="T21" fmla="*/ 11908 h 84"/>
                <a:gd name="T22" fmla="*/ 1 w 40"/>
                <a:gd name="T23" fmla="*/ 11913 h 84"/>
                <a:gd name="T24" fmla="*/ 0 w 40"/>
                <a:gd name="T25" fmla="*/ 11902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6" name="Freeform 981">
              <a:extLst>
                <a:ext uri="{FF2B5EF4-FFF2-40B4-BE49-F238E27FC236}">
                  <a16:creationId xmlns:a16="http://schemas.microsoft.com/office/drawing/2014/main" id="{7716C196-9CCF-453A-A1A8-77AC11F32912}"/>
                </a:ext>
              </a:extLst>
            </p:cNvPr>
            <p:cNvSpPr>
              <a:spLocks/>
            </p:cNvSpPr>
            <p:nvPr/>
          </p:nvSpPr>
          <p:spPr bwMode="auto">
            <a:xfrm>
              <a:off x="8161" y="11794"/>
              <a:ext cx="43" cy="117"/>
            </a:xfrm>
            <a:custGeom>
              <a:avLst/>
              <a:gdLst>
                <a:gd name="T0" fmla="*/ 12 w 43"/>
                <a:gd name="T1" fmla="*/ 11826 h 117"/>
                <a:gd name="T2" fmla="*/ 14 w 43"/>
                <a:gd name="T3" fmla="*/ 11805 h 117"/>
                <a:gd name="T4" fmla="*/ 25 w 43"/>
                <a:gd name="T5" fmla="*/ 11794 h 117"/>
                <a:gd name="T6" fmla="*/ 43 w 43"/>
                <a:gd name="T7" fmla="*/ 11795 h 117"/>
                <a:gd name="T8" fmla="*/ 43 w 43"/>
                <a:gd name="T9" fmla="*/ 11806 h 117"/>
                <a:gd name="T10" fmla="*/ 29 w 43"/>
                <a:gd name="T11" fmla="*/ 11802 h 117"/>
                <a:gd name="T12" fmla="*/ 24 w 43"/>
                <a:gd name="T13" fmla="*/ 11810 h 117"/>
                <a:gd name="T14" fmla="*/ 26 w 43"/>
                <a:gd name="T15" fmla="*/ 11826 h 117"/>
                <a:gd name="T16" fmla="*/ 43 w 43"/>
                <a:gd name="T17" fmla="*/ 11826 h 117"/>
                <a:gd name="T18" fmla="*/ 43 w 43"/>
                <a:gd name="T19" fmla="*/ 11836 h 117"/>
                <a:gd name="T20" fmla="*/ 26 w 43"/>
                <a:gd name="T21" fmla="*/ 11836 h 117"/>
                <a:gd name="T22" fmla="*/ 26 w 43"/>
                <a:gd name="T23" fmla="*/ 11911 h 117"/>
                <a:gd name="T24" fmla="*/ 12 w 43"/>
                <a:gd name="T25" fmla="*/ 11911 h 117"/>
                <a:gd name="T26" fmla="*/ 12 w 43"/>
                <a:gd name="T27" fmla="*/ 11836 h 117"/>
                <a:gd name="T28" fmla="*/ 0 w 43"/>
                <a:gd name="T29" fmla="*/ 11836 h 117"/>
                <a:gd name="T30" fmla="*/ 0 w 43"/>
                <a:gd name="T31" fmla="*/ 11826 h 117"/>
                <a:gd name="T32" fmla="*/ 12 w 43"/>
                <a:gd name="T33" fmla="*/ 11826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17">
                  <a:moveTo>
                    <a:pt x="12" y="32"/>
                  </a:moveTo>
                  <a:lnTo>
                    <a:pt x="14" y="11"/>
                  </a:lnTo>
                  <a:lnTo>
                    <a:pt x="25" y="0"/>
                  </a:lnTo>
                  <a:lnTo>
                    <a:pt x="43" y="1"/>
                  </a:lnTo>
                  <a:lnTo>
                    <a:pt x="43" y="12"/>
                  </a:lnTo>
                  <a:lnTo>
                    <a:pt x="29" y="8"/>
                  </a:lnTo>
                  <a:lnTo>
                    <a:pt x="24" y="16"/>
                  </a:lnTo>
                  <a:lnTo>
                    <a:pt x="26" y="32"/>
                  </a:lnTo>
                  <a:lnTo>
                    <a:pt x="43" y="32"/>
                  </a:lnTo>
                  <a:lnTo>
                    <a:pt x="43" y="42"/>
                  </a:lnTo>
                  <a:lnTo>
                    <a:pt x="26" y="42"/>
                  </a:lnTo>
                  <a:lnTo>
                    <a:pt x="26" y="117"/>
                  </a:lnTo>
                  <a:lnTo>
                    <a:pt x="12" y="117"/>
                  </a:lnTo>
                  <a:lnTo>
                    <a:pt x="12" y="42"/>
                  </a:lnTo>
                  <a:lnTo>
                    <a:pt x="0" y="42"/>
                  </a:lnTo>
                  <a:lnTo>
                    <a:pt x="0" y="32"/>
                  </a:lnTo>
                  <a:lnTo>
                    <a:pt x="12" y="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7" name="Freeform 982">
              <a:extLst>
                <a:ext uri="{FF2B5EF4-FFF2-40B4-BE49-F238E27FC236}">
                  <a16:creationId xmlns:a16="http://schemas.microsoft.com/office/drawing/2014/main" id="{E2F1B01F-D966-418D-B650-4C73E106074A}"/>
                </a:ext>
              </a:extLst>
            </p:cNvPr>
            <p:cNvSpPr>
              <a:spLocks/>
            </p:cNvSpPr>
            <p:nvPr/>
          </p:nvSpPr>
          <p:spPr bwMode="auto">
            <a:xfrm>
              <a:off x="8271" y="11800"/>
              <a:ext cx="0" cy="112"/>
            </a:xfrm>
            <a:custGeom>
              <a:avLst/>
              <a:gdLst>
                <a:gd name="T0" fmla="*/ 11911 h 112"/>
                <a:gd name="T1" fmla="*/ 11800 h 112"/>
                <a:gd name="T2" fmla="*/ 0 60000 65536"/>
                <a:gd name="T3" fmla="*/ 0 60000 65536"/>
              </a:gdLst>
              <a:ahLst/>
              <a:cxnLst>
                <a:cxn ang="T2">
                  <a:pos x="0" y="T0"/>
                </a:cxn>
                <a:cxn ang="T3">
                  <a:pos x="0" y="T1"/>
                </a:cxn>
              </a:cxnLst>
              <a:rect l="0" t="0" r="r" b="b"/>
              <a:pathLst>
                <a:path h="112">
                  <a:moveTo>
                    <a:pt x="0" y="111"/>
                  </a:moveTo>
                  <a:lnTo>
                    <a:pt x="0" y="0"/>
                  </a:lnTo>
                </a:path>
              </a:pathLst>
            </a:custGeom>
            <a:noFill/>
            <a:ln w="10986">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58" name="Freeform 983">
              <a:extLst>
                <a:ext uri="{FF2B5EF4-FFF2-40B4-BE49-F238E27FC236}">
                  <a16:creationId xmlns:a16="http://schemas.microsoft.com/office/drawing/2014/main" id="{F5DBF83B-F0E6-49CB-9108-ED8A9239262A}"/>
                </a:ext>
              </a:extLst>
            </p:cNvPr>
            <p:cNvSpPr>
              <a:spLocks/>
            </p:cNvSpPr>
            <p:nvPr/>
          </p:nvSpPr>
          <p:spPr bwMode="auto">
            <a:xfrm>
              <a:off x="8304" y="11824"/>
              <a:ext cx="69" cy="87"/>
            </a:xfrm>
            <a:custGeom>
              <a:avLst/>
              <a:gdLst>
                <a:gd name="T0" fmla="*/ 0 w 69"/>
                <a:gd name="T1" fmla="*/ 11826 h 87"/>
                <a:gd name="T2" fmla="*/ 14 w 69"/>
                <a:gd name="T3" fmla="*/ 11826 h 87"/>
                <a:gd name="T4" fmla="*/ 14 w 69"/>
                <a:gd name="T5" fmla="*/ 11830 h 87"/>
                <a:gd name="T6" fmla="*/ 13 w 69"/>
                <a:gd name="T7" fmla="*/ 11836 h 87"/>
                <a:gd name="T8" fmla="*/ 15 w 69"/>
                <a:gd name="T9" fmla="*/ 11840 h 87"/>
                <a:gd name="T10" fmla="*/ 20 w 69"/>
                <a:gd name="T11" fmla="*/ 11830 h 87"/>
                <a:gd name="T12" fmla="*/ 28 w 69"/>
                <a:gd name="T13" fmla="*/ 11824 h 87"/>
                <a:gd name="T14" fmla="*/ 42 w 69"/>
                <a:gd name="T15" fmla="*/ 11824 h 87"/>
                <a:gd name="T16" fmla="*/ 59 w 69"/>
                <a:gd name="T17" fmla="*/ 11828 h 87"/>
                <a:gd name="T18" fmla="*/ 67 w 69"/>
                <a:gd name="T19" fmla="*/ 11841 h 87"/>
                <a:gd name="T20" fmla="*/ 70 w 69"/>
                <a:gd name="T21" fmla="*/ 11859 h 87"/>
                <a:gd name="T22" fmla="*/ 69 w 69"/>
                <a:gd name="T23" fmla="*/ 11881 h 87"/>
                <a:gd name="T24" fmla="*/ 69 w 69"/>
                <a:gd name="T25" fmla="*/ 11902 h 87"/>
                <a:gd name="T26" fmla="*/ 69 w 69"/>
                <a:gd name="T27" fmla="*/ 11911 h 87"/>
                <a:gd name="T28" fmla="*/ 55 w 69"/>
                <a:gd name="T29" fmla="*/ 11911 h 87"/>
                <a:gd name="T30" fmla="*/ 55 w 69"/>
                <a:gd name="T31" fmla="*/ 11843 h 87"/>
                <a:gd name="T32" fmla="*/ 51 w 69"/>
                <a:gd name="T33" fmla="*/ 11835 h 87"/>
                <a:gd name="T34" fmla="*/ 37 w 69"/>
                <a:gd name="T35" fmla="*/ 11835 h 87"/>
                <a:gd name="T36" fmla="*/ 22 w 69"/>
                <a:gd name="T37" fmla="*/ 11842 h 87"/>
                <a:gd name="T38" fmla="*/ 15 w 69"/>
                <a:gd name="T39" fmla="*/ 11857 h 87"/>
                <a:gd name="T40" fmla="*/ 15 w 69"/>
                <a:gd name="T41" fmla="*/ 11879 h 87"/>
                <a:gd name="T42" fmla="*/ 15 w 69"/>
                <a:gd name="T43" fmla="*/ 11901 h 87"/>
                <a:gd name="T44" fmla="*/ 15 w 69"/>
                <a:gd name="T45" fmla="*/ 11911 h 87"/>
                <a:gd name="T46" fmla="*/ 1 w 69"/>
                <a:gd name="T47" fmla="*/ 11911 h 87"/>
                <a:gd name="T48" fmla="*/ 0 w 69"/>
                <a:gd name="T49" fmla="*/ 11826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9" h="87">
                  <a:moveTo>
                    <a:pt x="0" y="2"/>
                  </a:moveTo>
                  <a:lnTo>
                    <a:pt x="14" y="2"/>
                  </a:lnTo>
                  <a:lnTo>
                    <a:pt x="14" y="6"/>
                  </a:lnTo>
                  <a:lnTo>
                    <a:pt x="13" y="12"/>
                  </a:lnTo>
                  <a:lnTo>
                    <a:pt x="15" y="16"/>
                  </a:lnTo>
                  <a:lnTo>
                    <a:pt x="20" y="6"/>
                  </a:lnTo>
                  <a:lnTo>
                    <a:pt x="28" y="0"/>
                  </a:lnTo>
                  <a:lnTo>
                    <a:pt x="42" y="0"/>
                  </a:lnTo>
                  <a:lnTo>
                    <a:pt x="59" y="4"/>
                  </a:lnTo>
                  <a:lnTo>
                    <a:pt x="67" y="17"/>
                  </a:lnTo>
                  <a:lnTo>
                    <a:pt x="70" y="35"/>
                  </a:lnTo>
                  <a:lnTo>
                    <a:pt x="69" y="57"/>
                  </a:lnTo>
                  <a:lnTo>
                    <a:pt x="69" y="78"/>
                  </a:lnTo>
                  <a:lnTo>
                    <a:pt x="69" y="87"/>
                  </a:lnTo>
                  <a:lnTo>
                    <a:pt x="55" y="87"/>
                  </a:lnTo>
                  <a:lnTo>
                    <a:pt x="55" y="19"/>
                  </a:lnTo>
                  <a:lnTo>
                    <a:pt x="51" y="11"/>
                  </a:lnTo>
                  <a:lnTo>
                    <a:pt x="37" y="11"/>
                  </a:lnTo>
                  <a:lnTo>
                    <a:pt x="22" y="18"/>
                  </a:lnTo>
                  <a:lnTo>
                    <a:pt x="15" y="33"/>
                  </a:lnTo>
                  <a:lnTo>
                    <a:pt x="15" y="55"/>
                  </a:lnTo>
                  <a:lnTo>
                    <a:pt x="15" y="77"/>
                  </a:lnTo>
                  <a:lnTo>
                    <a:pt x="15" y="87"/>
                  </a:lnTo>
                  <a:lnTo>
                    <a:pt x="1" y="87"/>
                  </a:lnTo>
                  <a:lnTo>
                    <a:pt x="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59" name="Freeform 984">
              <a:extLst>
                <a:ext uri="{FF2B5EF4-FFF2-40B4-BE49-F238E27FC236}">
                  <a16:creationId xmlns:a16="http://schemas.microsoft.com/office/drawing/2014/main" id="{F192EAF6-A39A-41E1-922F-E08F1D7F82B8}"/>
                </a:ext>
              </a:extLst>
            </p:cNvPr>
            <p:cNvSpPr>
              <a:spLocks/>
            </p:cNvSpPr>
            <p:nvPr/>
          </p:nvSpPr>
          <p:spPr bwMode="auto">
            <a:xfrm>
              <a:off x="8386" y="11806"/>
              <a:ext cx="41" cy="105"/>
            </a:xfrm>
            <a:custGeom>
              <a:avLst/>
              <a:gdLst>
                <a:gd name="T0" fmla="*/ 11 w 41"/>
                <a:gd name="T1" fmla="*/ 11826 h 105"/>
                <a:gd name="T2" fmla="*/ 15 w 41"/>
                <a:gd name="T3" fmla="*/ 11806 h 105"/>
                <a:gd name="T4" fmla="*/ 24 w 41"/>
                <a:gd name="T5" fmla="*/ 11806 h 105"/>
                <a:gd name="T6" fmla="*/ 24 w 41"/>
                <a:gd name="T7" fmla="*/ 11826 h 105"/>
                <a:gd name="T8" fmla="*/ 40 w 41"/>
                <a:gd name="T9" fmla="*/ 11826 h 105"/>
                <a:gd name="T10" fmla="*/ 40 w 41"/>
                <a:gd name="T11" fmla="*/ 11836 h 105"/>
                <a:gd name="T12" fmla="*/ 24 w 41"/>
                <a:gd name="T13" fmla="*/ 11836 h 105"/>
                <a:gd name="T14" fmla="*/ 24 w 41"/>
                <a:gd name="T15" fmla="*/ 11890 h 105"/>
                <a:gd name="T16" fmla="*/ 23 w 41"/>
                <a:gd name="T17" fmla="*/ 11901 h 105"/>
                <a:gd name="T18" fmla="*/ 32 w 41"/>
                <a:gd name="T19" fmla="*/ 11903 h 105"/>
                <a:gd name="T20" fmla="*/ 41 w 41"/>
                <a:gd name="T21" fmla="*/ 11900 h 105"/>
                <a:gd name="T22" fmla="*/ 41 w 41"/>
                <a:gd name="T23" fmla="*/ 11911 h 105"/>
                <a:gd name="T24" fmla="*/ 20 w 41"/>
                <a:gd name="T25" fmla="*/ 11911 h 105"/>
                <a:gd name="T26" fmla="*/ 10 w 41"/>
                <a:gd name="T27" fmla="*/ 11895 h 105"/>
                <a:gd name="T28" fmla="*/ 10 w 41"/>
                <a:gd name="T29" fmla="*/ 11893 h 105"/>
                <a:gd name="T30" fmla="*/ 10 w 41"/>
                <a:gd name="T31" fmla="*/ 11836 h 105"/>
                <a:gd name="T32" fmla="*/ 0 w 41"/>
                <a:gd name="T33" fmla="*/ 11836 h 105"/>
                <a:gd name="T34" fmla="*/ 0 w 41"/>
                <a:gd name="T35" fmla="*/ 11826 h 105"/>
                <a:gd name="T36" fmla="*/ 11 w 41"/>
                <a:gd name="T37" fmla="*/ 11826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20"/>
                  </a:moveTo>
                  <a:lnTo>
                    <a:pt x="15" y="0"/>
                  </a:lnTo>
                  <a:lnTo>
                    <a:pt x="24" y="0"/>
                  </a:lnTo>
                  <a:lnTo>
                    <a:pt x="24" y="20"/>
                  </a:lnTo>
                  <a:lnTo>
                    <a:pt x="40" y="20"/>
                  </a:lnTo>
                  <a:lnTo>
                    <a:pt x="40" y="30"/>
                  </a:lnTo>
                  <a:lnTo>
                    <a:pt x="24" y="30"/>
                  </a:lnTo>
                  <a:lnTo>
                    <a:pt x="24" y="84"/>
                  </a:lnTo>
                  <a:lnTo>
                    <a:pt x="23" y="95"/>
                  </a:lnTo>
                  <a:lnTo>
                    <a:pt x="32" y="97"/>
                  </a:lnTo>
                  <a:lnTo>
                    <a:pt x="41" y="94"/>
                  </a:lnTo>
                  <a:lnTo>
                    <a:pt x="41" y="105"/>
                  </a:lnTo>
                  <a:lnTo>
                    <a:pt x="20" y="105"/>
                  </a:lnTo>
                  <a:lnTo>
                    <a:pt x="10" y="89"/>
                  </a:lnTo>
                  <a:lnTo>
                    <a:pt x="10" y="87"/>
                  </a:lnTo>
                  <a:lnTo>
                    <a:pt x="10" y="30"/>
                  </a:lnTo>
                  <a:lnTo>
                    <a:pt x="0" y="30"/>
                  </a:lnTo>
                  <a:lnTo>
                    <a:pt x="0" y="20"/>
                  </a:lnTo>
                  <a:lnTo>
                    <a:pt x="11"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0" name="Freeform 985">
              <a:extLst>
                <a:ext uri="{FF2B5EF4-FFF2-40B4-BE49-F238E27FC236}">
                  <a16:creationId xmlns:a16="http://schemas.microsoft.com/office/drawing/2014/main" id="{169EFEC2-465F-42BC-AE92-DF9B59704CF2}"/>
                </a:ext>
              </a:extLst>
            </p:cNvPr>
            <p:cNvSpPr>
              <a:spLocks/>
            </p:cNvSpPr>
            <p:nvPr/>
          </p:nvSpPr>
          <p:spPr bwMode="auto">
            <a:xfrm>
              <a:off x="8435" y="11824"/>
              <a:ext cx="76" cy="89"/>
            </a:xfrm>
            <a:custGeom>
              <a:avLst/>
              <a:gdLst>
                <a:gd name="T0" fmla="*/ 16 w 76"/>
                <a:gd name="T1" fmla="*/ 11890 h 89"/>
                <a:gd name="T2" fmla="*/ 22 w 76"/>
                <a:gd name="T3" fmla="*/ 11902 h 89"/>
                <a:gd name="T4" fmla="*/ 39 w 76"/>
                <a:gd name="T5" fmla="*/ 11902 h 89"/>
                <a:gd name="T6" fmla="*/ 51 w 76"/>
                <a:gd name="T7" fmla="*/ 11903 h 89"/>
                <a:gd name="T8" fmla="*/ 59 w 76"/>
                <a:gd name="T9" fmla="*/ 11897 h 89"/>
                <a:gd name="T10" fmla="*/ 61 w 76"/>
                <a:gd name="T11" fmla="*/ 11889 h 89"/>
                <a:gd name="T12" fmla="*/ 74 w 76"/>
                <a:gd name="T13" fmla="*/ 11893 h 89"/>
                <a:gd name="T14" fmla="*/ 62 w 76"/>
                <a:gd name="T15" fmla="*/ 11908 h 89"/>
                <a:gd name="T16" fmla="*/ 40 w 76"/>
                <a:gd name="T17" fmla="*/ 11913 h 89"/>
                <a:gd name="T18" fmla="*/ 18 w 76"/>
                <a:gd name="T19" fmla="*/ 11908 h 89"/>
                <a:gd name="T20" fmla="*/ 4 w 76"/>
                <a:gd name="T21" fmla="*/ 11892 h 89"/>
                <a:gd name="T22" fmla="*/ 0 w 76"/>
                <a:gd name="T23" fmla="*/ 11868 h 89"/>
                <a:gd name="T24" fmla="*/ 0 w 76"/>
                <a:gd name="T25" fmla="*/ 11868 h 89"/>
                <a:gd name="T26" fmla="*/ 5 w 76"/>
                <a:gd name="T27" fmla="*/ 11844 h 89"/>
                <a:gd name="T28" fmla="*/ 18 w 76"/>
                <a:gd name="T29" fmla="*/ 11829 h 89"/>
                <a:gd name="T30" fmla="*/ 39 w 76"/>
                <a:gd name="T31" fmla="*/ 11824 h 89"/>
                <a:gd name="T32" fmla="*/ 43 w 76"/>
                <a:gd name="T33" fmla="*/ 11835 h 89"/>
                <a:gd name="T34" fmla="*/ 27 w 76"/>
                <a:gd name="T35" fmla="*/ 11838 h 89"/>
                <a:gd name="T36" fmla="*/ 18 w 76"/>
                <a:gd name="T37" fmla="*/ 11848 h 89"/>
                <a:gd name="T38" fmla="*/ 17 w 76"/>
                <a:gd name="T39" fmla="*/ 11851 h 89"/>
                <a:gd name="T40" fmla="*/ 16 w 76"/>
                <a:gd name="T41" fmla="*/ 11855 h 89"/>
                <a:gd name="T42" fmla="*/ 16 w 76"/>
                <a:gd name="T43" fmla="*/ 11860 h 89"/>
                <a:gd name="T44" fmla="*/ 62 w 76"/>
                <a:gd name="T45" fmla="*/ 11860 h 89"/>
                <a:gd name="T46" fmla="*/ 73 w 76"/>
                <a:gd name="T47" fmla="*/ 11845 h 89"/>
                <a:gd name="T48" fmla="*/ 76 w 76"/>
                <a:gd name="T49" fmla="*/ 11869 h 89"/>
                <a:gd name="T50" fmla="*/ 76 w 76"/>
                <a:gd name="T51" fmla="*/ 11872 h 89"/>
                <a:gd name="T52" fmla="*/ 16 w 76"/>
                <a:gd name="T53" fmla="*/ 11872 h 89"/>
                <a:gd name="T54" fmla="*/ 16 w 76"/>
                <a:gd name="T55" fmla="*/ 118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8"/>
                  </a:lnTo>
                  <a:lnTo>
                    <a:pt x="51" y="79"/>
                  </a:lnTo>
                  <a:lnTo>
                    <a:pt x="59" y="73"/>
                  </a:lnTo>
                  <a:lnTo>
                    <a:pt x="61" y="65"/>
                  </a:lnTo>
                  <a:lnTo>
                    <a:pt x="74" y="69"/>
                  </a:lnTo>
                  <a:lnTo>
                    <a:pt x="62" y="84"/>
                  </a:lnTo>
                  <a:lnTo>
                    <a:pt x="40" y="89"/>
                  </a:lnTo>
                  <a:lnTo>
                    <a:pt x="18" y="84"/>
                  </a:lnTo>
                  <a:lnTo>
                    <a:pt x="4" y="68"/>
                  </a:lnTo>
                  <a:lnTo>
                    <a:pt x="0" y="44"/>
                  </a:lnTo>
                  <a:lnTo>
                    <a:pt x="5" y="20"/>
                  </a:lnTo>
                  <a:lnTo>
                    <a:pt x="18" y="5"/>
                  </a:lnTo>
                  <a:lnTo>
                    <a:pt x="39" y="0"/>
                  </a:lnTo>
                  <a:lnTo>
                    <a:pt x="43" y="11"/>
                  </a:lnTo>
                  <a:lnTo>
                    <a:pt x="27" y="14"/>
                  </a:lnTo>
                  <a:lnTo>
                    <a:pt x="18" y="24"/>
                  </a:lnTo>
                  <a:lnTo>
                    <a:pt x="17" y="27"/>
                  </a:lnTo>
                  <a:lnTo>
                    <a:pt x="16" y="31"/>
                  </a:lnTo>
                  <a:lnTo>
                    <a:pt x="16" y="36"/>
                  </a:lnTo>
                  <a:lnTo>
                    <a:pt x="62" y="36"/>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1" name="Freeform 986">
              <a:extLst>
                <a:ext uri="{FF2B5EF4-FFF2-40B4-BE49-F238E27FC236}">
                  <a16:creationId xmlns:a16="http://schemas.microsoft.com/office/drawing/2014/main" id="{90715896-779B-4DFA-8396-036BC29285A2}"/>
                </a:ext>
              </a:extLst>
            </p:cNvPr>
            <p:cNvSpPr>
              <a:spLocks/>
            </p:cNvSpPr>
            <p:nvPr/>
          </p:nvSpPr>
          <p:spPr bwMode="auto">
            <a:xfrm>
              <a:off x="8474" y="11824"/>
              <a:ext cx="34" cy="36"/>
            </a:xfrm>
            <a:custGeom>
              <a:avLst/>
              <a:gdLst>
                <a:gd name="T0" fmla="*/ 22 w 34"/>
                <a:gd name="T1" fmla="*/ 11829 h 36"/>
                <a:gd name="T2" fmla="*/ 34 w 34"/>
                <a:gd name="T3" fmla="*/ 11845 h 36"/>
                <a:gd name="T4" fmla="*/ 23 w 34"/>
                <a:gd name="T5" fmla="*/ 11860 h 36"/>
                <a:gd name="T6" fmla="*/ 18 w 34"/>
                <a:gd name="T7" fmla="*/ 11843 h 36"/>
                <a:gd name="T8" fmla="*/ 4 w 34"/>
                <a:gd name="T9" fmla="*/ 11835 h 36"/>
                <a:gd name="T10" fmla="*/ 0 w 34"/>
                <a:gd name="T11" fmla="*/ 11824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2" name="Freeform 987">
              <a:extLst>
                <a:ext uri="{FF2B5EF4-FFF2-40B4-BE49-F238E27FC236}">
                  <a16:creationId xmlns:a16="http://schemas.microsoft.com/office/drawing/2014/main" id="{7C2C6CCA-2DC6-4BC5-BBCB-A73E509B1F17}"/>
                </a:ext>
              </a:extLst>
            </p:cNvPr>
            <p:cNvSpPr>
              <a:spLocks/>
            </p:cNvSpPr>
            <p:nvPr/>
          </p:nvSpPr>
          <p:spPr bwMode="auto">
            <a:xfrm>
              <a:off x="8529" y="11821"/>
              <a:ext cx="40" cy="90"/>
            </a:xfrm>
            <a:custGeom>
              <a:avLst/>
              <a:gdLst>
                <a:gd name="T0" fmla="*/ 15 w 40"/>
                <a:gd name="T1" fmla="*/ 11911 h 90"/>
                <a:gd name="T2" fmla="*/ 1 w 40"/>
                <a:gd name="T3" fmla="*/ 11911 h 90"/>
                <a:gd name="T4" fmla="*/ 0 w 40"/>
                <a:gd name="T5" fmla="*/ 11826 h 90"/>
                <a:gd name="T6" fmla="*/ 14 w 40"/>
                <a:gd name="T7" fmla="*/ 11826 h 90"/>
                <a:gd name="T8" fmla="*/ 14 w 40"/>
                <a:gd name="T9" fmla="*/ 11831 h 90"/>
                <a:gd name="T10" fmla="*/ 13 w 40"/>
                <a:gd name="T11" fmla="*/ 11839 h 90"/>
                <a:gd name="T12" fmla="*/ 15 w 40"/>
                <a:gd name="T13" fmla="*/ 11843 h 90"/>
                <a:gd name="T14" fmla="*/ 17 w 40"/>
                <a:gd name="T15" fmla="*/ 11831 h 90"/>
                <a:gd name="T16" fmla="*/ 25 w 40"/>
                <a:gd name="T17" fmla="*/ 11821 h 90"/>
                <a:gd name="T18" fmla="*/ 41 w 40"/>
                <a:gd name="T19" fmla="*/ 11825 h 90"/>
                <a:gd name="T20" fmla="*/ 41 w 40"/>
                <a:gd name="T21" fmla="*/ 11838 h 90"/>
                <a:gd name="T22" fmla="*/ 25 w 40"/>
                <a:gd name="T23" fmla="*/ 11840 h 90"/>
                <a:gd name="T24" fmla="*/ 17 w 40"/>
                <a:gd name="T25" fmla="*/ 11851 h 90"/>
                <a:gd name="T26" fmla="*/ 15 w 40"/>
                <a:gd name="T27" fmla="*/ 11869 h 90"/>
                <a:gd name="T28" fmla="*/ 15 w 40"/>
                <a:gd name="T29" fmla="*/ 11890 h 90"/>
                <a:gd name="T30" fmla="*/ 15 w 40"/>
                <a:gd name="T31" fmla="*/ 11911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90">
                  <a:moveTo>
                    <a:pt x="15" y="90"/>
                  </a:moveTo>
                  <a:lnTo>
                    <a:pt x="1" y="90"/>
                  </a:lnTo>
                  <a:lnTo>
                    <a:pt x="0" y="5"/>
                  </a:lnTo>
                  <a:lnTo>
                    <a:pt x="14" y="5"/>
                  </a:lnTo>
                  <a:lnTo>
                    <a:pt x="14" y="10"/>
                  </a:lnTo>
                  <a:lnTo>
                    <a:pt x="13" y="18"/>
                  </a:lnTo>
                  <a:lnTo>
                    <a:pt x="15" y="22"/>
                  </a:lnTo>
                  <a:lnTo>
                    <a:pt x="17" y="10"/>
                  </a:lnTo>
                  <a:lnTo>
                    <a:pt x="25" y="0"/>
                  </a:lnTo>
                  <a:lnTo>
                    <a:pt x="41" y="4"/>
                  </a:lnTo>
                  <a:lnTo>
                    <a:pt x="41" y="17"/>
                  </a:lnTo>
                  <a:lnTo>
                    <a:pt x="25" y="19"/>
                  </a:lnTo>
                  <a:lnTo>
                    <a:pt x="17" y="30"/>
                  </a:lnTo>
                  <a:lnTo>
                    <a:pt x="15" y="48"/>
                  </a:lnTo>
                  <a:lnTo>
                    <a:pt x="15" y="69"/>
                  </a:lnTo>
                  <a:lnTo>
                    <a:pt x="15"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3" name="Freeform 988">
              <a:extLst>
                <a:ext uri="{FF2B5EF4-FFF2-40B4-BE49-F238E27FC236}">
                  <a16:creationId xmlns:a16="http://schemas.microsoft.com/office/drawing/2014/main" id="{1E230831-8E49-4E73-B04B-1E5AC3101240}"/>
                </a:ext>
              </a:extLst>
            </p:cNvPr>
            <p:cNvSpPr>
              <a:spLocks/>
            </p:cNvSpPr>
            <p:nvPr/>
          </p:nvSpPr>
          <p:spPr bwMode="auto">
            <a:xfrm>
              <a:off x="8579" y="11824"/>
              <a:ext cx="76" cy="89"/>
            </a:xfrm>
            <a:custGeom>
              <a:avLst/>
              <a:gdLst>
                <a:gd name="T0" fmla="*/ 15 w 76"/>
                <a:gd name="T1" fmla="*/ 11890 h 89"/>
                <a:gd name="T2" fmla="*/ 21 w 76"/>
                <a:gd name="T3" fmla="*/ 11902 h 89"/>
                <a:gd name="T4" fmla="*/ 39 w 76"/>
                <a:gd name="T5" fmla="*/ 11902 h 89"/>
                <a:gd name="T6" fmla="*/ 51 w 76"/>
                <a:gd name="T7" fmla="*/ 11903 h 89"/>
                <a:gd name="T8" fmla="*/ 58 w 76"/>
                <a:gd name="T9" fmla="*/ 11897 h 89"/>
                <a:gd name="T10" fmla="*/ 61 w 76"/>
                <a:gd name="T11" fmla="*/ 11889 h 89"/>
                <a:gd name="T12" fmla="*/ 74 w 76"/>
                <a:gd name="T13" fmla="*/ 11893 h 89"/>
                <a:gd name="T14" fmla="*/ 61 w 76"/>
                <a:gd name="T15" fmla="*/ 11908 h 89"/>
                <a:gd name="T16" fmla="*/ 39 w 76"/>
                <a:gd name="T17" fmla="*/ 11913 h 89"/>
                <a:gd name="T18" fmla="*/ 17 w 76"/>
                <a:gd name="T19" fmla="*/ 11908 h 89"/>
                <a:gd name="T20" fmla="*/ 4 w 76"/>
                <a:gd name="T21" fmla="*/ 11892 h 89"/>
                <a:gd name="T22" fmla="*/ 0 w 76"/>
                <a:gd name="T23" fmla="*/ 11868 h 89"/>
                <a:gd name="T24" fmla="*/ 0 w 76"/>
                <a:gd name="T25" fmla="*/ 11868 h 89"/>
                <a:gd name="T26" fmla="*/ 4 w 76"/>
                <a:gd name="T27" fmla="*/ 11844 h 89"/>
                <a:gd name="T28" fmla="*/ 17 w 76"/>
                <a:gd name="T29" fmla="*/ 11829 h 89"/>
                <a:gd name="T30" fmla="*/ 38 w 76"/>
                <a:gd name="T31" fmla="*/ 11824 h 89"/>
                <a:gd name="T32" fmla="*/ 42 w 76"/>
                <a:gd name="T33" fmla="*/ 11835 h 89"/>
                <a:gd name="T34" fmla="*/ 26 w 76"/>
                <a:gd name="T35" fmla="*/ 11838 h 89"/>
                <a:gd name="T36" fmla="*/ 18 w 76"/>
                <a:gd name="T37" fmla="*/ 11848 h 89"/>
                <a:gd name="T38" fmla="*/ 16 w 76"/>
                <a:gd name="T39" fmla="*/ 11851 h 89"/>
                <a:gd name="T40" fmla="*/ 15 w 76"/>
                <a:gd name="T41" fmla="*/ 11855 h 89"/>
                <a:gd name="T42" fmla="*/ 15 w 76"/>
                <a:gd name="T43" fmla="*/ 11860 h 89"/>
                <a:gd name="T44" fmla="*/ 61 w 76"/>
                <a:gd name="T45" fmla="*/ 11860 h 89"/>
                <a:gd name="T46" fmla="*/ 72 w 76"/>
                <a:gd name="T47" fmla="*/ 11845 h 89"/>
                <a:gd name="T48" fmla="*/ 76 w 76"/>
                <a:gd name="T49" fmla="*/ 11869 h 89"/>
                <a:gd name="T50" fmla="*/ 76 w 76"/>
                <a:gd name="T51" fmla="*/ 11872 h 89"/>
                <a:gd name="T52" fmla="*/ 15 w 76"/>
                <a:gd name="T53" fmla="*/ 11872 h 89"/>
                <a:gd name="T54" fmla="*/ 15 w 76"/>
                <a:gd name="T55" fmla="*/ 1189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8"/>
                  </a:lnTo>
                  <a:lnTo>
                    <a:pt x="51" y="79"/>
                  </a:lnTo>
                  <a:lnTo>
                    <a:pt x="58" y="73"/>
                  </a:lnTo>
                  <a:lnTo>
                    <a:pt x="61" y="65"/>
                  </a:lnTo>
                  <a:lnTo>
                    <a:pt x="74" y="69"/>
                  </a:lnTo>
                  <a:lnTo>
                    <a:pt x="61" y="84"/>
                  </a:lnTo>
                  <a:lnTo>
                    <a:pt x="39" y="89"/>
                  </a:lnTo>
                  <a:lnTo>
                    <a:pt x="17" y="84"/>
                  </a:lnTo>
                  <a:lnTo>
                    <a:pt x="4" y="68"/>
                  </a:lnTo>
                  <a:lnTo>
                    <a:pt x="0" y="44"/>
                  </a:lnTo>
                  <a:lnTo>
                    <a:pt x="4" y="20"/>
                  </a:lnTo>
                  <a:lnTo>
                    <a:pt x="17" y="5"/>
                  </a:lnTo>
                  <a:lnTo>
                    <a:pt x="38" y="0"/>
                  </a:lnTo>
                  <a:lnTo>
                    <a:pt x="42" y="11"/>
                  </a:lnTo>
                  <a:lnTo>
                    <a:pt x="26" y="14"/>
                  </a:lnTo>
                  <a:lnTo>
                    <a:pt x="18" y="24"/>
                  </a:lnTo>
                  <a:lnTo>
                    <a:pt x="16" y="27"/>
                  </a:lnTo>
                  <a:lnTo>
                    <a:pt x="15" y="31"/>
                  </a:lnTo>
                  <a:lnTo>
                    <a:pt x="15" y="36"/>
                  </a:lnTo>
                  <a:lnTo>
                    <a:pt x="61"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4" name="Freeform 989">
              <a:extLst>
                <a:ext uri="{FF2B5EF4-FFF2-40B4-BE49-F238E27FC236}">
                  <a16:creationId xmlns:a16="http://schemas.microsoft.com/office/drawing/2014/main" id="{3FCAB9C5-C9AA-451E-B5E7-A084B9D03EA8}"/>
                </a:ext>
              </a:extLst>
            </p:cNvPr>
            <p:cNvSpPr>
              <a:spLocks/>
            </p:cNvSpPr>
            <p:nvPr/>
          </p:nvSpPr>
          <p:spPr bwMode="auto">
            <a:xfrm>
              <a:off x="8617" y="11824"/>
              <a:ext cx="34" cy="36"/>
            </a:xfrm>
            <a:custGeom>
              <a:avLst/>
              <a:gdLst>
                <a:gd name="T0" fmla="*/ 22 w 34"/>
                <a:gd name="T1" fmla="*/ 11829 h 36"/>
                <a:gd name="T2" fmla="*/ 34 w 34"/>
                <a:gd name="T3" fmla="*/ 11845 h 36"/>
                <a:gd name="T4" fmla="*/ 23 w 34"/>
                <a:gd name="T5" fmla="*/ 11860 h 36"/>
                <a:gd name="T6" fmla="*/ 18 w 34"/>
                <a:gd name="T7" fmla="*/ 11843 h 36"/>
                <a:gd name="T8" fmla="*/ 4 w 34"/>
                <a:gd name="T9" fmla="*/ 11835 h 36"/>
                <a:gd name="T10" fmla="*/ 0 w 34"/>
                <a:gd name="T11" fmla="*/ 11824 h 36"/>
                <a:gd name="T12" fmla="*/ 22 w 34"/>
                <a:gd name="T13" fmla="*/ 11829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3" y="36"/>
                  </a:lnTo>
                  <a:lnTo>
                    <a:pt x="18"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5" name="Freeform 990">
              <a:extLst>
                <a:ext uri="{FF2B5EF4-FFF2-40B4-BE49-F238E27FC236}">
                  <a16:creationId xmlns:a16="http://schemas.microsoft.com/office/drawing/2014/main" id="{6D2835A5-F61C-43E6-8760-684FE55EB28B}"/>
                </a:ext>
              </a:extLst>
            </p:cNvPr>
            <p:cNvSpPr>
              <a:spLocks/>
            </p:cNvSpPr>
            <p:nvPr/>
          </p:nvSpPr>
          <p:spPr bwMode="auto">
            <a:xfrm>
              <a:off x="8667" y="11825"/>
              <a:ext cx="71" cy="88"/>
            </a:xfrm>
            <a:custGeom>
              <a:avLst/>
              <a:gdLst>
                <a:gd name="T0" fmla="*/ 7 w 71"/>
                <a:gd name="T1" fmla="*/ 11860 h 88"/>
                <a:gd name="T2" fmla="*/ 3 w 71"/>
                <a:gd name="T3" fmla="*/ 11848 h 88"/>
                <a:gd name="T4" fmla="*/ 10 w 71"/>
                <a:gd name="T5" fmla="*/ 11831 h 88"/>
                <a:gd name="T6" fmla="*/ 29 w 71"/>
                <a:gd name="T7" fmla="*/ 11825 h 88"/>
                <a:gd name="T8" fmla="*/ 50 w 71"/>
                <a:gd name="T9" fmla="*/ 11826 h 88"/>
                <a:gd name="T10" fmla="*/ 58 w 71"/>
                <a:gd name="T11" fmla="*/ 11829 h 88"/>
                <a:gd name="T12" fmla="*/ 63 w 71"/>
                <a:gd name="T13" fmla="*/ 11832 h 88"/>
                <a:gd name="T14" fmla="*/ 68 w 71"/>
                <a:gd name="T15" fmla="*/ 11838 h 88"/>
                <a:gd name="T16" fmla="*/ 69 w 71"/>
                <a:gd name="T17" fmla="*/ 11845 h 88"/>
                <a:gd name="T18" fmla="*/ 56 w 71"/>
                <a:gd name="T19" fmla="*/ 11847 h 88"/>
                <a:gd name="T20" fmla="*/ 42 w 71"/>
                <a:gd name="T21" fmla="*/ 11835 h 88"/>
                <a:gd name="T22" fmla="*/ 22 w 71"/>
                <a:gd name="T23" fmla="*/ 11838 h 88"/>
                <a:gd name="T24" fmla="*/ 17 w 71"/>
                <a:gd name="T25" fmla="*/ 11847 h 88"/>
                <a:gd name="T26" fmla="*/ 25 w 71"/>
                <a:gd name="T27" fmla="*/ 11857 h 88"/>
                <a:gd name="T28" fmla="*/ 40 w 71"/>
                <a:gd name="T29" fmla="*/ 11862 h 88"/>
                <a:gd name="T30" fmla="*/ 55 w 71"/>
                <a:gd name="T31" fmla="*/ 11866 h 88"/>
                <a:gd name="T32" fmla="*/ 67 w 71"/>
                <a:gd name="T33" fmla="*/ 11875 h 88"/>
                <a:gd name="T34" fmla="*/ 70 w 71"/>
                <a:gd name="T35" fmla="*/ 11887 h 88"/>
                <a:gd name="T36" fmla="*/ 64 w 71"/>
                <a:gd name="T37" fmla="*/ 11904 h 88"/>
                <a:gd name="T38" fmla="*/ 47 w 71"/>
                <a:gd name="T39" fmla="*/ 11912 h 88"/>
                <a:gd name="T40" fmla="*/ 26 w 71"/>
                <a:gd name="T41" fmla="*/ 11913 h 88"/>
                <a:gd name="T42" fmla="*/ 8 w 71"/>
                <a:gd name="T43" fmla="*/ 11905 h 88"/>
                <a:gd name="T44" fmla="*/ 0 w 71"/>
                <a:gd name="T45" fmla="*/ 11891 h 88"/>
                <a:gd name="T46" fmla="*/ 12 w 71"/>
                <a:gd name="T47" fmla="*/ 11889 h 88"/>
                <a:gd name="T48" fmla="*/ 24 w 71"/>
                <a:gd name="T49" fmla="*/ 11900 h 88"/>
                <a:gd name="T50" fmla="*/ 45 w 71"/>
                <a:gd name="T51" fmla="*/ 11901 h 88"/>
                <a:gd name="T52" fmla="*/ 56 w 71"/>
                <a:gd name="T53" fmla="*/ 11889 h 88"/>
                <a:gd name="T54" fmla="*/ 49 w 71"/>
                <a:gd name="T55" fmla="*/ 11878 h 88"/>
                <a:gd name="T56" fmla="*/ 34 w 71"/>
                <a:gd name="T57" fmla="*/ 11873 h 88"/>
                <a:gd name="T58" fmla="*/ 19 w 71"/>
                <a:gd name="T59" fmla="*/ 11869 h 88"/>
                <a:gd name="T60" fmla="*/ 7 w 71"/>
                <a:gd name="T61" fmla="*/ 11860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3"/>
                  </a:lnTo>
                  <a:lnTo>
                    <a:pt x="10" y="6"/>
                  </a:lnTo>
                  <a:lnTo>
                    <a:pt x="29" y="0"/>
                  </a:lnTo>
                  <a:lnTo>
                    <a:pt x="50" y="1"/>
                  </a:lnTo>
                  <a:lnTo>
                    <a:pt x="58" y="4"/>
                  </a:lnTo>
                  <a:lnTo>
                    <a:pt x="63" y="7"/>
                  </a:lnTo>
                  <a:lnTo>
                    <a:pt x="68" y="13"/>
                  </a:lnTo>
                  <a:lnTo>
                    <a:pt x="69" y="20"/>
                  </a:lnTo>
                  <a:lnTo>
                    <a:pt x="56" y="22"/>
                  </a:lnTo>
                  <a:lnTo>
                    <a:pt x="42" y="10"/>
                  </a:lnTo>
                  <a:lnTo>
                    <a:pt x="22" y="13"/>
                  </a:lnTo>
                  <a:lnTo>
                    <a:pt x="17" y="22"/>
                  </a:lnTo>
                  <a:lnTo>
                    <a:pt x="25" y="32"/>
                  </a:lnTo>
                  <a:lnTo>
                    <a:pt x="40" y="37"/>
                  </a:lnTo>
                  <a:lnTo>
                    <a:pt x="55" y="41"/>
                  </a:lnTo>
                  <a:lnTo>
                    <a:pt x="67" y="50"/>
                  </a:lnTo>
                  <a:lnTo>
                    <a:pt x="70" y="62"/>
                  </a:lnTo>
                  <a:lnTo>
                    <a:pt x="64" y="79"/>
                  </a:lnTo>
                  <a:lnTo>
                    <a:pt x="47" y="87"/>
                  </a:lnTo>
                  <a:lnTo>
                    <a:pt x="26" y="88"/>
                  </a:lnTo>
                  <a:lnTo>
                    <a:pt x="8" y="80"/>
                  </a:lnTo>
                  <a:lnTo>
                    <a:pt x="0" y="66"/>
                  </a:lnTo>
                  <a:lnTo>
                    <a:pt x="12" y="64"/>
                  </a:lnTo>
                  <a:lnTo>
                    <a:pt x="24" y="75"/>
                  </a:lnTo>
                  <a:lnTo>
                    <a:pt x="45" y="76"/>
                  </a:lnTo>
                  <a:lnTo>
                    <a:pt x="56" y="64"/>
                  </a:lnTo>
                  <a:lnTo>
                    <a:pt x="49" y="53"/>
                  </a:lnTo>
                  <a:lnTo>
                    <a:pt x="34"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6" name="Freeform 991">
              <a:extLst>
                <a:ext uri="{FF2B5EF4-FFF2-40B4-BE49-F238E27FC236}">
                  <a16:creationId xmlns:a16="http://schemas.microsoft.com/office/drawing/2014/main" id="{04FF8128-D5C9-486C-8626-6549731165C4}"/>
                </a:ext>
              </a:extLst>
            </p:cNvPr>
            <p:cNvSpPr>
              <a:spLocks/>
            </p:cNvSpPr>
            <p:nvPr/>
          </p:nvSpPr>
          <p:spPr bwMode="auto">
            <a:xfrm>
              <a:off x="8745" y="11806"/>
              <a:ext cx="41" cy="105"/>
            </a:xfrm>
            <a:custGeom>
              <a:avLst/>
              <a:gdLst>
                <a:gd name="T0" fmla="*/ 11 w 41"/>
                <a:gd name="T1" fmla="*/ 11826 h 105"/>
                <a:gd name="T2" fmla="*/ 15 w 41"/>
                <a:gd name="T3" fmla="*/ 11806 h 105"/>
                <a:gd name="T4" fmla="*/ 25 w 41"/>
                <a:gd name="T5" fmla="*/ 11806 h 105"/>
                <a:gd name="T6" fmla="*/ 25 w 41"/>
                <a:gd name="T7" fmla="*/ 11826 h 105"/>
                <a:gd name="T8" fmla="*/ 40 w 41"/>
                <a:gd name="T9" fmla="*/ 11826 h 105"/>
                <a:gd name="T10" fmla="*/ 40 w 41"/>
                <a:gd name="T11" fmla="*/ 11836 h 105"/>
                <a:gd name="T12" fmla="*/ 25 w 41"/>
                <a:gd name="T13" fmla="*/ 11836 h 105"/>
                <a:gd name="T14" fmla="*/ 25 w 41"/>
                <a:gd name="T15" fmla="*/ 11890 h 105"/>
                <a:gd name="T16" fmla="*/ 24 w 41"/>
                <a:gd name="T17" fmla="*/ 11901 h 105"/>
                <a:gd name="T18" fmla="*/ 33 w 41"/>
                <a:gd name="T19" fmla="*/ 11903 h 105"/>
                <a:gd name="T20" fmla="*/ 42 w 41"/>
                <a:gd name="T21" fmla="*/ 11900 h 105"/>
                <a:gd name="T22" fmla="*/ 42 w 41"/>
                <a:gd name="T23" fmla="*/ 11911 h 105"/>
                <a:gd name="T24" fmla="*/ 21 w 41"/>
                <a:gd name="T25" fmla="*/ 11911 h 105"/>
                <a:gd name="T26" fmla="*/ 10 w 41"/>
                <a:gd name="T27" fmla="*/ 11895 h 105"/>
                <a:gd name="T28" fmla="*/ 10 w 41"/>
                <a:gd name="T29" fmla="*/ 11893 h 105"/>
                <a:gd name="T30" fmla="*/ 10 w 41"/>
                <a:gd name="T31" fmla="*/ 11836 h 105"/>
                <a:gd name="T32" fmla="*/ 0 w 41"/>
                <a:gd name="T33" fmla="*/ 11836 h 105"/>
                <a:gd name="T34" fmla="*/ 0 w 41"/>
                <a:gd name="T35" fmla="*/ 11826 h 105"/>
                <a:gd name="T36" fmla="*/ 11 w 41"/>
                <a:gd name="T37" fmla="*/ 11826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20"/>
                  </a:moveTo>
                  <a:lnTo>
                    <a:pt x="15" y="0"/>
                  </a:lnTo>
                  <a:lnTo>
                    <a:pt x="25" y="0"/>
                  </a:lnTo>
                  <a:lnTo>
                    <a:pt x="25" y="20"/>
                  </a:lnTo>
                  <a:lnTo>
                    <a:pt x="40" y="20"/>
                  </a:lnTo>
                  <a:lnTo>
                    <a:pt x="40" y="30"/>
                  </a:lnTo>
                  <a:lnTo>
                    <a:pt x="25" y="30"/>
                  </a:lnTo>
                  <a:lnTo>
                    <a:pt x="25" y="84"/>
                  </a:lnTo>
                  <a:lnTo>
                    <a:pt x="24" y="95"/>
                  </a:lnTo>
                  <a:lnTo>
                    <a:pt x="33" y="97"/>
                  </a:lnTo>
                  <a:lnTo>
                    <a:pt x="42" y="94"/>
                  </a:lnTo>
                  <a:lnTo>
                    <a:pt x="42" y="105"/>
                  </a:lnTo>
                  <a:lnTo>
                    <a:pt x="21" y="105"/>
                  </a:lnTo>
                  <a:lnTo>
                    <a:pt x="10" y="89"/>
                  </a:lnTo>
                  <a:lnTo>
                    <a:pt x="10" y="87"/>
                  </a:lnTo>
                  <a:lnTo>
                    <a:pt x="10" y="30"/>
                  </a:lnTo>
                  <a:lnTo>
                    <a:pt x="0" y="30"/>
                  </a:lnTo>
                  <a:lnTo>
                    <a:pt x="0" y="20"/>
                  </a:lnTo>
                  <a:lnTo>
                    <a:pt x="11"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7" name="Freeform 992">
              <a:extLst>
                <a:ext uri="{FF2B5EF4-FFF2-40B4-BE49-F238E27FC236}">
                  <a16:creationId xmlns:a16="http://schemas.microsoft.com/office/drawing/2014/main" id="{31125F35-1358-4D12-A27C-9650E12A59F4}"/>
                </a:ext>
              </a:extLst>
            </p:cNvPr>
            <p:cNvSpPr>
              <a:spLocks/>
            </p:cNvSpPr>
            <p:nvPr/>
          </p:nvSpPr>
          <p:spPr bwMode="auto">
            <a:xfrm>
              <a:off x="797" y="4397"/>
              <a:ext cx="1166" cy="7492"/>
            </a:xfrm>
            <a:custGeom>
              <a:avLst/>
              <a:gdLst>
                <a:gd name="T0" fmla="*/ 27 w 1166"/>
                <a:gd name="T1" fmla="*/ 4442 h 7492"/>
                <a:gd name="T2" fmla="*/ 27 w 1166"/>
                <a:gd name="T3" fmla="*/ 11763 h 7492"/>
                <a:gd name="T4" fmla="*/ 30 w 1166"/>
                <a:gd name="T5" fmla="*/ 11790 h 7492"/>
                <a:gd name="T6" fmla="*/ 39 w 1166"/>
                <a:gd name="T7" fmla="*/ 11817 h 7492"/>
                <a:gd name="T8" fmla="*/ 54 w 1166"/>
                <a:gd name="T9" fmla="*/ 11835 h 7492"/>
                <a:gd name="T10" fmla="*/ 74 w 1166"/>
                <a:gd name="T11" fmla="*/ 11853 h 7492"/>
                <a:gd name="T12" fmla="*/ 97 w 1166"/>
                <a:gd name="T13" fmla="*/ 11862 h 7492"/>
                <a:gd name="T14" fmla="*/ 1165 w 1166"/>
                <a:gd name="T15" fmla="*/ 11862 h 7492"/>
                <a:gd name="T16" fmla="*/ 1165 w 1166"/>
                <a:gd name="T17" fmla="*/ 11889 h 7492"/>
                <a:gd name="T18" fmla="*/ 90 w 1166"/>
                <a:gd name="T19" fmla="*/ 11889 h 7492"/>
                <a:gd name="T20" fmla="*/ 61 w 1166"/>
                <a:gd name="T21" fmla="*/ 11871 h 7492"/>
                <a:gd name="T22" fmla="*/ 35 w 1166"/>
                <a:gd name="T23" fmla="*/ 11853 h 7492"/>
                <a:gd name="T24" fmla="*/ 16 w 1166"/>
                <a:gd name="T25" fmla="*/ 11826 h 7492"/>
                <a:gd name="T26" fmla="*/ 3 w 1166"/>
                <a:gd name="T27" fmla="*/ 11799 h 7492"/>
                <a:gd name="T28" fmla="*/ 0 w 1166"/>
                <a:gd name="T29" fmla="*/ 11772 h 7492"/>
                <a:gd name="T30" fmla="*/ 0 w 1166"/>
                <a:gd name="T31" fmla="*/ 4436 h 7492"/>
                <a:gd name="T32" fmla="*/ 11 w 1166"/>
                <a:gd name="T33" fmla="*/ 4408 h 7492"/>
                <a:gd name="T34" fmla="*/ 36 w 1166"/>
                <a:gd name="T35" fmla="*/ 4397 h 7492"/>
                <a:gd name="T36" fmla="*/ 46 w 1166"/>
                <a:gd name="T37" fmla="*/ 4423 h 7492"/>
                <a:gd name="T38" fmla="*/ 32 w 1166"/>
                <a:gd name="T39" fmla="*/ 4429 h 7492"/>
                <a:gd name="T40" fmla="*/ 27 w 1166"/>
                <a:gd name="T41" fmla="*/ 4442 h 74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6" h="7492">
                  <a:moveTo>
                    <a:pt x="27" y="45"/>
                  </a:moveTo>
                  <a:lnTo>
                    <a:pt x="27" y="7366"/>
                  </a:lnTo>
                  <a:lnTo>
                    <a:pt x="30" y="7393"/>
                  </a:lnTo>
                  <a:lnTo>
                    <a:pt x="39" y="7420"/>
                  </a:lnTo>
                  <a:lnTo>
                    <a:pt x="54" y="7438"/>
                  </a:lnTo>
                  <a:lnTo>
                    <a:pt x="74" y="7456"/>
                  </a:lnTo>
                  <a:lnTo>
                    <a:pt x="97" y="7465"/>
                  </a:lnTo>
                  <a:lnTo>
                    <a:pt x="1165" y="7465"/>
                  </a:lnTo>
                  <a:lnTo>
                    <a:pt x="1165" y="7492"/>
                  </a:lnTo>
                  <a:lnTo>
                    <a:pt x="90" y="7492"/>
                  </a:lnTo>
                  <a:lnTo>
                    <a:pt x="61" y="7474"/>
                  </a:lnTo>
                  <a:lnTo>
                    <a:pt x="35" y="7456"/>
                  </a:lnTo>
                  <a:lnTo>
                    <a:pt x="16" y="7429"/>
                  </a:lnTo>
                  <a:lnTo>
                    <a:pt x="3" y="7402"/>
                  </a:lnTo>
                  <a:lnTo>
                    <a:pt x="0" y="7375"/>
                  </a:lnTo>
                  <a:lnTo>
                    <a:pt x="0" y="39"/>
                  </a:lnTo>
                  <a:lnTo>
                    <a:pt x="11" y="11"/>
                  </a:lnTo>
                  <a:lnTo>
                    <a:pt x="36" y="0"/>
                  </a:lnTo>
                  <a:lnTo>
                    <a:pt x="46" y="26"/>
                  </a:lnTo>
                  <a:lnTo>
                    <a:pt x="32" y="32"/>
                  </a:lnTo>
                  <a:lnTo>
                    <a:pt x="27" y="4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8" name="Freeform 993">
              <a:extLst>
                <a:ext uri="{FF2B5EF4-FFF2-40B4-BE49-F238E27FC236}">
                  <a16:creationId xmlns:a16="http://schemas.microsoft.com/office/drawing/2014/main" id="{E37A3209-742E-482F-91FE-5954BE2CAC65}"/>
                </a:ext>
              </a:extLst>
            </p:cNvPr>
            <p:cNvSpPr>
              <a:spLocks/>
            </p:cNvSpPr>
            <p:nvPr/>
          </p:nvSpPr>
          <p:spPr bwMode="auto">
            <a:xfrm>
              <a:off x="1962" y="11862"/>
              <a:ext cx="14" cy="27"/>
            </a:xfrm>
            <a:custGeom>
              <a:avLst/>
              <a:gdLst>
                <a:gd name="T0" fmla="*/ 14 w 14"/>
                <a:gd name="T1" fmla="*/ 11880 h 27"/>
                <a:gd name="T2" fmla="*/ 14 w 14"/>
                <a:gd name="T3" fmla="*/ 11889 h 27"/>
                <a:gd name="T4" fmla="*/ 0 w 14"/>
                <a:gd name="T5" fmla="*/ 11889 h 27"/>
                <a:gd name="T6" fmla="*/ 0 w 14"/>
                <a:gd name="T7" fmla="*/ 11862 h 27"/>
                <a:gd name="T8" fmla="*/ 14 w 14"/>
                <a:gd name="T9" fmla="*/ 11862 h 27"/>
                <a:gd name="T10" fmla="*/ 14 w 14"/>
                <a:gd name="T11" fmla="*/ 1188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7">
                  <a:moveTo>
                    <a:pt x="14" y="18"/>
                  </a:moveTo>
                  <a:lnTo>
                    <a:pt x="14" y="27"/>
                  </a:lnTo>
                  <a:lnTo>
                    <a:pt x="0" y="27"/>
                  </a:lnTo>
                  <a:lnTo>
                    <a:pt x="0" y="0"/>
                  </a:lnTo>
                  <a:lnTo>
                    <a:pt x="14" y="0"/>
                  </a:lnTo>
                  <a:lnTo>
                    <a:pt x="14" y="1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69" name="Freeform 994">
              <a:extLst>
                <a:ext uri="{FF2B5EF4-FFF2-40B4-BE49-F238E27FC236}">
                  <a16:creationId xmlns:a16="http://schemas.microsoft.com/office/drawing/2014/main" id="{60127E5B-D4B9-4F01-869A-B530CD96DB01}"/>
                </a:ext>
              </a:extLst>
            </p:cNvPr>
            <p:cNvSpPr>
              <a:spLocks/>
            </p:cNvSpPr>
            <p:nvPr/>
          </p:nvSpPr>
          <p:spPr bwMode="auto">
            <a:xfrm>
              <a:off x="852" y="4369"/>
              <a:ext cx="128" cy="83"/>
            </a:xfrm>
            <a:custGeom>
              <a:avLst/>
              <a:gdLst>
                <a:gd name="T0" fmla="*/ 128 w 128"/>
                <a:gd name="T1" fmla="*/ 4410 h 83"/>
                <a:gd name="T2" fmla="*/ 0 w 128"/>
                <a:gd name="T3" fmla="*/ 4451 h 83"/>
                <a:gd name="T4" fmla="*/ 0 w 128"/>
                <a:gd name="T5" fmla="*/ 4369 h 83"/>
                <a:gd name="T6" fmla="*/ 128 w 128"/>
                <a:gd name="T7" fmla="*/ 4410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3">
                  <a:moveTo>
                    <a:pt x="128" y="41"/>
                  </a:moveTo>
                  <a:lnTo>
                    <a:pt x="0" y="82"/>
                  </a:lnTo>
                  <a:lnTo>
                    <a:pt x="0" y="0"/>
                  </a:lnTo>
                  <a:lnTo>
                    <a:pt x="128" y="4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0" name="Freeform 995">
              <a:extLst>
                <a:ext uri="{FF2B5EF4-FFF2-40B4-BE49-F238E27FC236}">
                  <a16:creationId xmlns:a16="http://schemas.microsoft.com/office/drawing/2014/main" id="{B1404CF5-02FC-4668-B92E-F7EAE5F98283}"/>
                </a:ext>
              </a:extLst>
            </p:cNvPr>
            <p:cNvSpPr>
              <a:spLocks/>
            </p:cNvSpPr>
            <p:nvPr/>
          </p:nvSpPr>
          <p:spPr bwMode="auto">
            <a:xfrm>
              <a:off x="839" y="4350"/>
              <a:ext cx="185" cy="121"/>
            </a:xfrm>
            <a:custGeom>
              <a:avLst/>
              <a:gdLst>
                <a:gd name="T0" fmla="*/ 98 w 185"/>
                <a:gd name="T1" fmla="*/ 4410 h 121"/>
                <a:gd name="T2" fmla="*/ 185 w 185"/>
                <a:gd name="T3" fmla="*/ 4410 h 121"/>
                <a:gd name="T4" fmla="*/ 0 w 185"/>
                <a:gd name="T5" fmla="*/ 4470 h 121"/>
                <a:gd name="T6" fmla="*/ 0 w 185"/>
                <a:gd name="T7" fmla="*/ 4350 h 121"/>
                <a:gd name="T8" fmla="*/ 185 w 185"/>
                <a:gd name="T9" fmla="*/ 4410 h 121"/>
                <a:gd name="T10" fmla="*/ 27 w 185"/>
                <a:gd name="T11" fmla="*/ 4387 h 121"/>
                <a:gd name="T12" fmla="*/ 27 w 185"/>
                <a:gd name="T13" fmla="*/ 4433 h 121"/>
                <a:gd name="T14" fmla="*/ 98 w 185"/>
                <a:gd name="T15" fmla="*/ 4410 h 1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21">
                  <a:moveTo>
                    <a:pt x="98" y="60"/>
                  </a:moveTo>
                  <a:lnTo>
                    <a:pt x="185" y="60"/>
                  </a:lnTo>
                  <a:lnTo>
                    <a:pt x="0" y="120"/>
                  </a:lnTo>
                  <a:lnTo>
                    <a:pt x="0" y="0"/>
                  </a:lnTo>
                  <a:lnTo>
                    <a:pt x="185" y="60"/>
                  </a:lnTo>
                  <a:lnTo>
                    <a:pt x="27" y="37"/>
                  </a:lnTo>
                  <a:lnTo>
                    <a:pt x="27" y="83"/>
                  </a:lnTo>
                  <a:lnTo>
                    <a:pt x="98" y="6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1" name="Freeform 996">
              <a:extLst>
                <a:ext uri="{FF2B5EF4-FFF2-40B4-BE49-F238E27FC236}">
                  <a16:creationId xmlns:a16="http://schemas.microsoft.com/office/drawing/2014/main" id="{6C4A7879-880C-4F2E-89AB-E7EA0B84A0F1}"/>
                </a:ext>
              </a:extLst>
            </p:cNvPr>
            <p:cNvSpPr>
              <a:spLocks/>
            </p:cNvSpPr>
            <p:nvPr/>
          </p:nvSpPr>
          <p:spPr bwMode="auto">
            <a:xfrm>
              <a:off x="839" y="4350"/>
              <a:ext cx="185" cy="121"/>
            </a:xfrm>
            <a:custGeom>
              <a:avLst/>
              <a:gdLst>
                <a:gd name="T0" fmla="*/ 27 w 185"/>
                <a:gd name="T1" fmla="*/ 4387 h 121"/>
                <a:gd name="T2" fmla="*/ 185 w 185"/>
                <a:gd name="T3" fmla="*/ 4410 h 121"/>
                <a:gd name="T4" fmla="*/ 98 w 185"/>
                <a:gd name="T5" fmla="*/ 4410 h 121"/>
                <a:gd name="T6" fmla="*/ 27 w 185"/>
                <a:gd name="T7" fmla="*/ 4387 h 1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21">
                  <a:moveTo>
                    <a:pt x="27" y="37"/>
                  </a:moveTo>
                  <a:lnTo>
                    <a:pt x="185" y="60"/>
                  </a:lnTo>
                  <a:lnTo>
                    <a:pt x="98" y="60"/>
                  </a:lnTo>
                  <a:lnTo>
                    <a:pt x="27" y="3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472" name="Picture 471">
              <a:extLst>
                <a:ext uri="{FF2B5EF4-FFF2-40B4-BE49-F238E27FC236}">
                  <a16:creationId xmlns:a16="http://schemas.microsoft.com/office/drawing/2014/main" id="{AEDFB59B-3C67-488E-AC2C-CEB79858BA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73" y="8248"/>
              <a:ext cx="429"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 name="Freeform 998">
              <a:extLst>
                <a:ext uri="{FF2B5EF4-FFF2-40B4-BE49-F238E27FC236}">
                  <a16:creationId xmlns:a16="http://schemas.microsoft.com/office/drawing/2014/main" id="{74BEFFA3-FDC2-4A1C-8505-6C40391F4EDB}"/>
                </a:ext>
              </a:extLst>
            </p:cNvPr>
            <p:cNvSpPr>
              <a:spLocks/>
            </p:cNvSpPr>
            <p:nvPr/>
          </p:nvSpPr>
          <p:spPr bwMode="auto">
            <a:xfrm>
              <a:off x="5823" y="9540"/>
              <a:ext cx="1162" cy="251"/>
            </a:xfrm>
            <a:custGeom>
              <a:avLst/>
              <a:gdLst>
                <a:gd name="T0" fmla="*/ 0 w 1162"/>
                <a:gd name="T1" fmla="*/ 9612 h 251"/>
                <a:gd name="T2" fmla="*/ 13 w 1162"/>
                <a:gd name="T3" fmla="*/ 9570 h 251"/>
                <a:gd name="T4" fmla="*/ 48 w 1162"/>
                <a:gd name="T5" fmla="*/ 9544 h 251"/>
                <a:gd name="T6" fmla="*/ 1090 w 1162"/>
                <a:gd name="T7" fmla="*/ 9540 h 251"/>
                <a:gd name="T8" fmla="*/ 1112 w 1162"/>
                <a:gd name="T9" fmla="*/ 9544 h 251"/>
                <a:gd name="T10" fmla="*/ 1147 w 1162"/>
                <a:gd name="T11" fmla="*/ 9569 h 251"/>
                <a:gd name="T12" fmla="*/ 1162 w 1162"/>
                <a:gd name="T13" fmla="*/ 9610 h 251"/>
                <a:gd name="T14" fmla="*/ 1162 w 1162"/>
                <a:gd name="T15" fmla="*/ 9719 h 251"/>
                <a:gd name="T16" fmla="*/ 1158 w 1162"/>
                <a:gd name="T17" fmla="*/ 9742 h 251"/>
                <a:gd name="T18" fmla="*/ 1133 w 1162"/>
                <a:gd name="T19" fmla="*/ 9777 h 251"/>
                <a:gd name="T20" fmla="*/ 1092 w 1162"/>
                <a:gd name="T21" fmla="*/ 9791 h 251"/>
                <a:gd name="T22" fmla="*/ 72 w 1162"/>
                <a:gd name="T23" fmla="*/ 9791 h 251"/>
                <a:gd name="T24" fmla="*/ 50 w 1162"/>
                <a:gd name="T25" fmla="*/ 9788 h 251"/>
                <a:gd name="T26" fmla="*/ 15 w 1162"/>
                <a:gd name="T27" fmla="*/ 9763 h 251"/>
                <a:gd name="T28" fmla="*/ 0 w 1162"/>
                <a:gd name="T29" fmla="*/ 9721 h 251"/>
                <a:gd name="T30" fmla="*/ 0 w 1162"/>
                <a:gd name="T31" fmla="*/ 9612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2" h="251">
                  <a:moveTo>
                    <a:pt x="0" y="72"/>
                  </a:moveTo>
                  <a:lnTo>
                    <a:pt x="13" y="30"/>
                  </a:lnTo>
                  <a:lnTo>
                    <a:pt x="48" y="4"/>
                  </a:lnTo>
                  <a:lnTo>
                    <a:pt x="1090" y="0"/>
                  </a:lnTo>
                  <a:lnTo>
                    <a:pt x="1112" y="4"/>
                  </a:lnTo>
                  <a:lnTo>
                    <a:pt x="1147" y="29"/>
                  </a:lnTo>
                  <a:lnTo>
                    <a:pt x="1162" y="70"/>
                  </a:lnTo>
                  <a:lnTo>
                    <a:pt x="1162" y="179"/>
                  </a:lnTo>
                  <a:lnTo>
                    <a:pt x="1158" y="202"/>
                  </a:lnTo>
                  <a:lnTo>
                    <a:pt x="1133" y="237"/>
                  </a:lnTo>
                  <a:lnTo>
                    <a:pt x="1092" y="251"/>
                  </a:lnTo>
                  <a:lnTo>
                    <a:pt x="72" y="251"/>
                  </a:lnTo>
                  <a:lnTo>
                    <a:pt x="50" y="248"/>
                  </a:lnTo>
                  <a:lnTo>
                    <a:pt x="15" y="223"/>
                  </a:lnTo>
                  <a:lnTo>
                    <a:pt x="0" y="181"/>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4" name="Freeform 999">
              <a:extLst>
                <a:ext uri="{FF2B5EF4-FFF2-40B4-BE49-F238E27FC236}">
                  <a16:creationId xmlns:a16="http://schemas.microsoft.com/office/drawing/2014/main" id="{42491A1E-F331-46D0-8B18-5B6E09A15DDF}"/>
                </a:ext>
              </a:extLst>
            </p:cNvPr>
            <p:cNvSpPr>
              <a:spLocks/>
            </p:cNvSpPr>
            <p:nvPr/>
          </p:nvSpPr>
          <p:spPr bwMode="auto">
            <a:xfrm>
              <a:off x="5823" y="9540"/>
              <a:ext cx="1162" cy="251"/>
            </a:xfrm>
            <a:custGeom>
              <a:avLst/>
              <a:gdLst>
                <a:gd name="T0" fmla="*/ 0 w 1162"/>
                <a:gd name="T1" fmla="*/ 9612 h 251"/>
                <a:gd name="T2" fmla="*/ 13 w 1162"/>
                <a:gd name="T3" fmla="*/ 9570 h 251"/>
                <a:gd name="T4" fmla="*/ 48 w 1162"/>
                <a:gd name="T5" fmla="*/ 9544 h 251"/>
                <a:gd name="T6" fmla="*/ 72 w 1162"/>
                <a:gd name="T7" fmla="*/ 9540 h 251"/>
                <a:gd name="T8" fmla="*/ 1090 w 1162"/>
                <a:gd name="T9" fmla="*/ 9540 h 251"/>
                <a:gd name="T10" fmla="*/ 1132 w 1162"/>
                <a:gd name="T11" fmla="*/ 9553 h 251"/>
                <a:gd name="T12" fmla="*/ 1158 w 1162"/>
                <a:gd name="T13" fmla="*/ 9588 h 251"/>
                <a:gd name="T14" fmla="*/ 1162 w 1162"/>
                <a:gd name="T15" fmla="*/ 9612 h 251"/>
                <a:gd name="T16" fmla="*/ 1162 w 1162"/>
                <a:gd name="T17" fmla="*/ 9719 h 251"/>
                <a:gd name="T18" fmla="*/ 1148 w 1162"/>
                <a:gd name="T19" fmla="*/ 9761 h 251"/>
                <a:gd name="T20" fmla="*/ 1114 w 1162"/>
                <a:gd name="T21" fmla="*/ 9787 h 251"/>
                <a:gd name="T22" fmla="*/ 1090 w 1162"/>
                <a:gd name="T23" fmla="*/ 9791 h 251"/>
                <a:gd name="T24" fmla="*/ 72 w 1162"/>
                <a:gd name="T25" fmla="*/ 9791 h 251"/>
                <a:gd name="T26" fmla="*/ 30 w 1162"/>
                <a:gd name="T27" fmla="*/ 9778 h 251"/>
                <a:gd name="T28" fmla="*/ 4 w 1162"/>
                <a:gd name="T29" fmla="*/ 9744 h 251"/>
                <a:gd name="T30" fmla="*/ 0 w 1162"/>
                <a:gd name="T31" fmla="*/ 9719 h 251"/>
                <a:gd name="T32" fmla="*/ 0 w 1162"/>
                <a:gd name="T33" fmla="*/ 9612 h 2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62" h="251">
                  <a:moveTo>
                    <a:pt x="0" y="72"/>
                  </a:moveTo>
                  <a:lnTo>
                    <a:pt x="13" y="30"/>
                  </a:lnTo>
                  <a:lnTo>
                    <a:pt x="48" y="4"/>
                  </a:lnTo>
                  <a:lnTo>
                    <a:pt x="72" y="0"/>
                  </a:lnTo>
                  <a:lnTo>
                    <a:pt x="1090" y="0"/>
                  </a:lnTo>
                  <a:lnTo>
                    <a:pt x="1132" y="13"/>
                  </a:lnTo>
                  <a:lnTo>
                    <a:pt x="1158" y="48"/>
                  </a:lnTo>
                  <a:lnTo>
                    <a:pt x="1162" y="72"/>
                  </a:lnTo>
                  <a:lnTo>
                    <a:pt x="1162" y="179"/>
                  </a:lnTo>
                  <a:lnTo>
                    <a:pt x="1148" y="221"/>
                  </a:lnTo>
                  <a:lnTo>
                    <a:pt x="1114" y="247"/>
                  </a:lnTo>
                  <a:lnTo>
                    <a:pt x="1090" y="251"/>
                  </a:lnTo>
                  <a:lnTo>
                    <a:pt x="72" y="251"/>
                  </a:lnTo>
                  <a:lnTo>
                    <a:pt x="30" y="238"/>
                  </a:lnTo>
                  <a:lnTo>
                    <a:pt x="4" y="204"/>
                  </a:lnTo>
                  <a:lnTo>
                    <a:pt x="0" y="179"/>
                  </a:lnTo>
                  <a:lnTo>
                    <a:pt x="0" y="72"/>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75" name="Freeform 1000">
              <a:extLst>
                <a:ext uri="{FF2B5EF4-FFF2-40B4-BE49-F238E27FC236}">
                  <a16:creationId xmlns:a16="http://schemas.microsoft.com/office/drawing/2014/main" id="{6287EF1D-AC90-4D73-BC0A-F9E4F049429C}"/>
                </a:ext>
              </a:extLst>
            </p:cNvPr>
            <p:cNvSpPr>
              <a:spLocks/>
            </p:cNvSpPr>
            <p:nvPr/>
          </p:nvSpPr>
          <p:spPr bwMode="auto">
            <a:xfrm>
              <a:off x="5936" y="9603"/>
              <a:ext cx="96" cy="112"/>
            </a:xfrm>
            <a:custGeom>
              <a:avLst/>
              <a:gdLst>
                <a:gd name="T0" fmla="*/ 0 w 96"/>
                <a:gd name="T1" fmla="*/ 9659 h 112"/>
                <a:gd name="T2" fmla="*/ 0 w 96"/>
                <a:gd name="T3" fmla="*/ 9603 h 112"/>
                <a:gd name="T4" fmla="*/ 23 w 96"/>
                <a:gd name="T5" fmla="*/ 9603 h 112"/>
                <a:gd name="T6" fmla="*/ 47 w 96"/>
                <a:gd name="T7" fmla="*/ 9603 h 112"/>
                <a:gd name="T8" fmla="*/ 67 w 96"/>
                <a:gd name="T9" fmla="*/ 9605 h 112"/>
                <a:gd name="T10" fmla="*/ 83 w 96"/>
                <a:gd name="T11" fmla="*/ 9612 h 112"/>
                <a:gd name="T12" fmla="*/ 77 w 96"/>
                <a:gd name="T13" fmla="*/ 9635 h 112"/>
                <a:gd name="T14" fmla="*/ 70 w 96"/>
                <a:gd name="T15" fmla="*/ 9620 h 112"/>
                <a:gd name="T16" fmla="*/ 52 w 96"/>
                <a:gd name="T17" fmla="*/ 9615 h 112"/>
                <a:gd name="T18" fmla="*/ 29 w 96"/>
                <a:gd name="T19" fmla="*/ 9615 h 112"/>
                <a:gd name="T20" fmla="*/ 15 w 96"/>
                <a:gd name="T21" fmla="*/ 9615 h 112"/>
                <a:gd name="T22" fmla="*/ 0 w 96"/>
                <a:gd name="T23" fmla="*/ 9659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12">
                  <a:moveTo>
                    <a:pt x="0" y="56"/>
                  </a:moveTo>
                  <a:lnTo>
                    <a:pt x="0" y="0"/>
                  </a:lnTo>
                  <a:lnTo>
                    <a:pt x="23" y="0"/>
                  </a:lnTo>
                  <a:lnTo>
                    <a:pt x="47" y="0"/>
                  </a:lnTo>
                  <a:lnTo>
                    <a:pt x="67" y="2"/>
                  </a:lnTo>
                  <a:lnTo>
                    <a:pt x="83" y="9"/>
                  </a:lnTo>
                  <a:lnTo>
                    <a:pt x="77" y="32"/>
                  </a:lnTo>
                  <a:lnTo>
                    <a:pt x="70" y="17"/>
                  </a:lnTo>
                  <a:lnTo>
                    <a:pt x="52" y="12"/>
                  </a:lnTo>
                  <a:lnTo>
                    <a:pt x="29" y="12"/>
                  </a:lnTo>
                  <a:lnTo>
                    <a:pt x="15" y="12"/>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6" name="Freeform 1001">
              <a:extLst>
                <a:ext uri="{FF2B5EF4-FFF2-40B4-BE49-F238E27FC236}">
                  <a16:creationId xmlns:a16="http://schemas.microsoft.com/office/drawing/2014/main" id="{EEF31CC2-AB5A-4708-83E3-209168CC515E}"/>
                </a:ext>
              </a:extLst>
            </p:cNvPr>
            <p:cNvSpPr>
              <a:spLocks/>
            </p:cNvSpPr>
            <p:nvPr/>
          </p:nvSpPr>
          <p:spPr bwMode="auto">
            <a:xfrm>
              <a:off x="5936" y="9603"/>
              <a:ext cx="96" cy="112"/>
            </a:xfrm>
            <a:custGeom>
              <a:avLst/>
              <a:gdLst>
                <a:gd name="T0" fmla="*/ 85 w 96"/>
                <a:gd name="T1" fmla="*/ 9656 h 112"/>
                <a:gd name="T2" fmla="*/ 67 w 96"/>
                <a:gd name="T3" fmla="*/ 9666 h 112"/>
                <a:gd name="T4" fmla="*/ 65 w 96"/>
                <a:gd name="T5" fmla="*/ 9666 h 112"/>
                <a:gd name="T6" fmla="*/ 96 w 96"/>
                <a:gd name="T7" fmla="*/ 9715 h 112"/>
                <a:gd name="T8" fmla="*/ 79 w 96"/>
                <a:gd name="T9" fmla="*/ 9715 h 112"/>
                <a:gd name="T10" fmla="*/ 50 w 96"/>
                <a:gd name="T11" fmla="*/ 9668 h 112"/>
                <a:gd name="T12" fmla="*/ 15 w 96"/>
                <a:gd name="T13" fmla="*/ 9668 h 112"/>
                <a:gd name="T14" fmla="*/ 15 w 96"/>
                <a:gd name="T15" fmla="*/ 9715 h 112"/>
                <a:gd name="T16" fmla="*/ 0 w 96"/>
                <a:gd name="T17" fmla="*/ 9715 h 112"/>
                <a:gd name="T18" fmla="*/ 0 w 96"/>
                <a:gd name="T19" fmla="*/ 9659 h 112"/>
                <a:gd name="T20" fmla="*/ 15 w 96"/>
                <a:gd name="T21" fmla="*/ 9615 h 112"/>
                <a:gd name="T22" fmla="*/ 15 w 96"/>
                <a:gd name="T23" fmla="*/ 9657 h 112"/>
                <a:gd name="T24" fmla="*/ 39 w 96"/>
                <a:gd name="T25" fmla="*/ 9657 h 112"/>
                <a:gd name="T26" fmla="*/ 61 w 96"/>
                <a:gd name="T27" fmla="*/ 9655 h 112"/>
                <a:gd name="T28" fmla="*/ 75 w 96"/>
                <a:gd name="T29" fmla="*/ 9645 h 112"/>
                <a:gd name="T30" fmla="*/ 77 w 96"/>
                <a:gd name="T31" fmla="*/ 9635 h 112"/>
                <a:gd name="T32" fmla="*/ 83 w 96"/>
                <a:gd name="T33" fmla="*/ 9612 h 112"/>
                <a:gd name="T34" fmla="*/ 91 w 96"/>
                <a:gd name="T35" fmla="*/ 9627 h 112"/>
                <a:gd name="T36" fmla="*/ 92 w 96"/>
                <a:gd name="T37" fmla="*/ 9635 h 112"/>
                <a:gd name="T38" fmla="*/ 85 w 96"/>
                <a:gd name="T39" fmla="*/ 9656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85" y="53"/>
                  </a:moveTo>
                  <a:lnTo>
                    <a:pt x="67" y="63"/>
                  </a:lnTo>
                  <a:lnTo>
                    <a:pt x="65" y="63"/>
                  </a:lnTo>
                  <a:lnTo>
                    <a:pt x="96" y="112"/>
                  </a:lnTo>
                  <a:lnTo>
                    <a:pt x="79" y="112"/>
                  </a:lnTo>
                  <a:lnTo>
                    <a:pt x="50" y="65"/>
                  </a:lnTo>
                  <a:lnTo>
                    <a:pt x="15" y="65"/>
                  </a:lnTo>
                  <a:lnTo>
                    <a:pt x="15" y="112"/>
                  </a:lnTo>
                  <a:lnTo>
                    <a:pt x="0" y="112"/>
                  </a:lnTo>
                  <a:lnTo>
                    <a:pt x="0" y="56"/>
                  </a:lnTo>
                  <a:lnTo>
                    <a:pt x="15" y="12"/>
                  </a:lnTo>
                  <a:lnTo>
                    <a:pt x="15" y="54"/>
                  </a:lnTo>
                  <a:lnTo>
                    <a:pt x="39" y="54"/>
                  </a:lnTo>
                  <a:lnTo>
                    <a:pt x="61" y="52"/>
                  </a:lnTo>
                  <a:lnTo>
                    <a:pt x="75" y="42"/>
                  </a:lnTo>
                  <a:lnTo>
                    <a:pt x="77" y="32"/>
                  </a:lnTo>
                  <a:lnTo>
                    <a:pt x="83" y="9"/>
                  </a:lnTo>
                  <a:lnTo>
                    <a:pt x="91" y="24"/>
                  </a:lnTo>
                  <a:lnTo>
                    <a:pt x="92" y="32"/>
                  </a:lnTo>
                  <a:lnTo>
                    <a:pt x="8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7" name="Freeform 1002">
              <a:extLst>
                <a:ext uri="{FF2B5EF4-FFF2-40B4-BE49-F238E27FC236}">
                  <a16:creationId xmlns:a16="http://schemas.microsoft.com/office/drawing/2014/main" id="{6C324AE9-006D-4C15-B74F-3D9CCA5CC248}"/>
                </a:ext>
              </a:extLst>
            </p:cNvPr>
            <p:cNvSpPr>
              <a:spLocks/>
            </p:cNvSpPr>
            <p:nvPr/>
          </p:nvSpPr>
          <p:spPr bwMode="auto">
            <a:xfrm>
              <a:off x="6046" y="9627"/>
              <a:ext cx="76" cy="89"/>
            </a:xfrm>
            <a:custGeom>
              <a:avLst/>
              <a:gdLst>
                <a:gd name="T0" fmla="*/ 16 w 76"/>
                <a:gd name="T1" fmla="*/ 9693 h 89"/>
                <a:gd name="T2" fmla="*/ 22 w 76"/>
                <a:gd name="T3" fmla="*/ 9705 h 89"/>
                <a:gd name="T4" fmla="*/ 39 w 76"/>
                <a:gd name="T5" fmla="*/ 9706 h 89"/>
                <a:gd name="T6" fmla="*/ 51 w 76"/>
                <a:gd name="T7" fmla="*/ 9706 h 89"/>
                <a:gd name="T8" fmla="*/ 59 w 76"/>
                <a:gd name="T9" fmla="*/ 9700 h 89"/>
                <a:gd name="T10" fmla="*/ 61 w 76"/>
                <a:gd name="T11" fmla="*/ 9693 h 89"/>
                <a:gd name="T12" fmla="*/ 74 w 76"/>
                <a:gd name="T13" fmla="*/ 9696 h 89"/>
                <a:gd name="T14" fmla="*/ 62 w 76"/>
                <a:gd name="T15" fmla="*/ 9711 h 89"/>
                <a:gd name="T16" fmla="*/ 40 w 76"/>
                <a:gd name="T17" fmla="*/ 9716 h 89"/>
                <a:gd name="T18" fmla="*/ 18 w 76"/>
                <a:gd name="T19" fmla="*/ 9711 h 89"/>
                <a:gd name="T20" fmla="*/ 4 w 76"/>
                <a:gd name="T21" fmla="*/ 9696 h 89"/>
                <a:gd name="T22" fmla="*/ 0 w 76"/>
                <a:gd name="T23" fmla="*/ 9672 h 89"/>
                <a:gd name="T24" fmla="*/ 0 w 76"/>
                <a:gd name="T25" fmla="*/ 9671 h 89"/>
                <a:gd name="T26" fmla="*/ 5 w 76"/>
                <a:gd name="T27" fmla="*/ 9647 h 89"/>
                <a:gd name="T28" fmla="*/ 18 w 76"/>
                <a:gd name="T29" fmla="*/ 9632 h 89"/>
                <a:gd name="T30" fmla="*/ 38 w 76"/>
                <a:gd name="T31" fmla="*/ 9627 h 89"/>
                <a:gd name="T32" fmla="*/ 43 w 76"/>
                <a:gd name="T33" fmla="*/ 9639 h 89"/>
                <a:gd name="T34" fmla="*/ 27 w 76"/>
                <a:gd name="T35" fmla="*/ 9641 h 89"/>
                <a:gd name="T36" fmla="*/ 18 w 76"/>
                <a:gd name="T37" fmla="*/ 9651 h 89"/>
                <a:gd name="T38" fmla="*/ 17 w 76"/>
                <a:gd name="T39" fmla="*/ 9654 h 89"/>
                <a:gd name="T40" fmla="*/ 16 w 76"/>
                <a:gd name="T41" fmla="*/ 9659 h 89"/>
                <a:gd name="T42" fmla="*/ 16 w 76"/>
                <a:gd name="T43" fmla="*/ 9664 h 89"/>
                <a:gd name="T44" fmla="*/ 62 w 76"/>
                <a:gd name="T45" fmla="*/ 9664 h 89"/>
                <a:gd name="T46" fmla="*/ 73 w 76"/>
                <a:gd name="T47" fmla="*/ 9648 h 89"/>
                <a:gd name="T48" fmla="*/ 76 w 76"/>
                <a:gd name="T49" fmla="*/ 9672 h 89"/>
                <a:gd name="T50" fmla="*/ 76 w 76"/>
                <a:gd name="T51" fmla="*/ 9675 h 89"/>
                <a:gd name="T52" fmla="*/ 16 w 76"/>
                <a:gd name="T53" fmla="*/ 9675 h 89"/>
                <a:gd name="T54" fmla="*/ 16 w 76"/>
                <a:gd name="T55" fmla="*/ 9693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6" y="66"/>
                  </a:moveTo>
                  <a:lnTo>
                    <a:pt x="22" y="78"/>
                  </a:lnTo>
                  <a:lnTo>
                    <a:pt x="39" y="79"/>
                  </a:lnTo>
                  <a:lnTo>
                    <a:pt x="51" y="79"/>
                  </a:lnTo>
                  <a:lnTo>
                    <a:pt x="59" y="73"/>
                  </a:lnTo>
                  <a:lnTo>
                    <a:pt x="61" y="66"/>
                  </a:lnTo>
                  <a:lnTo>
                    <a:pt x="74" y="69"/>
                  </a:lnTo>
                  <a:lnTo>
                    <a:pt x="62" y="84"/>
                  </a:lnTo>
                  <a:lnTo>
                    <a:pt x="40" y="89"/>
                  </a:lnTo>
                  <a:lnTo>
                    <a:pt x="18" y="84"/>
                  </a:lnTo>
                  <a:lnTo>
                    <a:pt x="4" y="69"/>
                  </a:lnTo>
                  <a:lnTo>
                    <a:pt x="0" y="45"/>
                  </a:lnTo>
                  <a:lnTo>
                    <a:pt x="0" y="44"/>
                  </a:lnTo>
                  <a:lnTo>
                    <a:pt x="5" y="20"/>
                  </a:lnTo>
                  <a:lnTo>
                    <a:pt x="18" y="5"/>
                  </a:lnTo>
                  <a:lnTo>
                    <a:pt x="38" y="0"/>
                  </a:lnTo>
                  <a:lnTo>
                    <a:pt x="43" y="12"/>
                  </a:lnTo>
                  <a:lnTo>
                    <a:pt x="27" y="14"/>
                  </a:lnTo>
                  <a:lnTo>
                    <a:pt x="18" y="24"/>
                  </a:lnTo>
                  <a:lnTo>
                    <a:pt x="17" y="27"/>
                  </a:lnTo>
                  <a:lnTo>
                    <a:pt x="16" y="32"/>
                  </a:lnTo>
                  <a:lnTo>
                    <a:pt x="16" y="37"/>
                  </a:lnTo>
                  <a:lnTo>
                    <a:pt x="62" y="37"/>
                  </a:lnTo>
                  <a:lnTo>
                    <a:pt x="73" y="21"/>
                  </a:lnTo>
                  <a:lnTo>
                    <a:pt x="76" y="45"/>
                  </a:lnTo>
                  <a:lnTo>
                    <a:pt x="76" y="48"/>
                  </a:lnTo>
                  <a:lnTo>
                    <a:pt x="16" y="48"/>
                  </a:lnTo>
                  <a:lnTo>
                    <a:pt x="16"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8" name="Freeform 1003">
              <a:extLst>
                <a:ext uri="{FF2B5EF4-FFF2-40B4-BE49-F238E27FC236}">
                  <a16:creationId xmlns:a16="http://schemas.microsoft.com/office/drawing/2014/main" id="{9BB02682-E87A-43D6-BA57-7D7D9705C8F3}"/>
                </a:ext>
              </a:extLst>
            </p:cNvPr>
            <p:cNvSpPr>
              <a:spLocks/>
            </p:cNvSpPr>
            <p:nvPr/>
          </p:nvSpPr>
          <p:spPr bwMode="auto">
            <a:xfrm>
              <a:off x="6084" y="9627"/>
              <a:ext cx="34" cy="36"/>
            </a:xfrm>
            <a:custGeom>
              <a:avLst/>
              <a:gdLst>
                <a:gd name="T0" fmla="*/ 22 w 34"/>
                <a:gd name="T1" fmla="*/ 9633 h 36"/>
                <a:gd name="T2" fmla="*/ 35 w 34"/>
                <a:gd name="T3" fmla="*/ 9648 h 36"/>
                <a:gd name="T4" fmla="*/ 24 w 34"/>
                <a:gd name="T5" fmla="*/ 9664 h 36"/>
                <a:gd name="T6" fmla="*/ 19 w 34"/>
                <a:gd name="T7" fmla="*/ 9646 h 36"/>
                <a:gd name="T8" fmla="*/ 5 w 34"/>
                <a:gd name="T9" fmla="*/ 9639 h 36"/>
                <a:gd name="T10" fmla="*/ 0 w 34"/>
                <a:gd name="T11" fmla="*/ 9627 h 36"/>
                <a:gd name="T12" fmla="*/ 22 w 34"/>
                <a:gd name="T13" fmla="*/ 963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5" y="21"/>
                  </a:lnTo>
                  <a:lnTo>
                    <a:pt x="24" y="37"/>
                  </a:lnTo>
                  <a:lnTo>
                    <a:pt x="19" y="19"/>
                  </a:lnTo>
                  <a:lnTo>
                    <a:pt x="5"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79" name="Freeform 1004">
              <a:extLst>
                <a:ext uri="{FF2B5EF4-FFF2-40B4-BE49-F238E27FC236}">
                  <a16:creationId xmlns:a16="http://schemas.microsoft.com/office/drawing/2014/main" id="{16664556-6718-43E6-B973-4CB217AD8DB3}"/>
                </a:ext>
              </a:extLst>
            </p:cNvPr>
            <p:cNvSpPr>
              <a:spLocks/>
            </p:cNvSpPr>
            <p:nvPr/>
          </p:nvSpPr>
          <p:spPr bwMode="auto">
            <a:xfrm>
              <a:off x="6147" y="9597"/>
              <a:ext cx="0" cy="117"/>
            </a:xfrm>
            <a:custGeom>
              <a:avLst/>
              <a:gdLst>
                <a:gd name="T0" fmla="*/ 9715 h 117"/>
                <a:gd name="T1" fmla="*/ 9597 h 117"/>
                <a:gd name="T2" fmla="*/ 0 60000 65536"/>
                <a:gd name="T3" fmla="*/ 0 60000 65536"/>
              </a:gdLst>
              <a:ahLst/>
              <a:cxnLst>
                <a:cxn ang="T2">
                  <a:pos x="0" y="T0"/>
                </a:cxn>
                <a:cxn ang="T3">
                  <a:pos x="0" y="T1"/>
                </a:cxn>
              </a:cxnLst>
              <a:rect l="0" t="0" r="r" b="b"/>
              <a:pathLst>
                <a:path h="117">
                  <a:moveTo>
                    <a:pt x="0" y="118"/>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80" name="Freeform 1005">
              <a:extLst>
                <a:ext uri="{FF2B5EF4-FFF2-40B4-BE49-F238E27FC236}">
                  <a16:creationId xmlns:a16="http://schemas.microsoft.com/office/drawing/2014/main" id="{0C70E3C7-9BE3-46D2-8C26-102349832561}"/>
                </a:ext>
              </a:extLst>
            </p:cNvPr>
            <p:cNvSpPr>
              <a:spLocks/>
            </p:cNvSpPr>
            <p:nvPr/>
          </p:nvSpPr>
          <p:spPr bwMode="auto">
            <a:xfrm>
              <a:off x="6172" y="9647"/>
              <a:ext cx="58" cy="70"/>
            </a:xfrm>
            <a:custGeom>
              <a:avLst/>
              <a:gdLst>
                <a:gd name="T0" fmla="*/ 15 w 58"/>
                <a:gd name="T1" fmla="*/ 9700 h 70"/>
                <a:gd name="T2" fmla="*/ 26 w 58"/>
                <a:gd name="T3" fmla="*/ 9716 h 70"/>
                <a:gd name="T4" fmla="*/ 10 w 58"/>
                <a:gd name="T5" fmla="*/ 9716 h 70"/>
                <a:gd name="T6" fmla="*/ 0 w 58"/>
                <a:gd name="T7" fmla="*/ 9707 h 70"/>
                <a:gd name="T8" fmla="*/ 0 w 58"/>
                <a:gd name="T9" fmla="*/ 9691 h 70"/>
                <a:gd name="T10" fmla="*/ 7 w 58"/>
                <a:gd name="T11" fmla="*/ 9671 h 70"/>
                <a:gd name="T12" fmla="*/ 26 w 58"/>
                <a:gd name="T13" fmla="*/ 9664 h 70"/>
                <a:gd name="T14" fmla="*/ 51 w 58"/>
                <a:gd name="T15" fmla="*/ 9662 h 70"/>
                <a:gd name="T16" fmla="*/ 56 w 58"/>
                <a:gd name="T17" fmla="*/ 9662 h 70"/>
                <a:gd name="T18" fmla="*/ 57 w 58"/>
                <a:gd name="T19" fmla="*/ 9647 h 70"/>
                <a:gd name="T20" fmla="*/ 56 w 58"/>
                <a:gd name="T21" fmla="*/ 9678 h 70"/>
                <a:gd name="T22" fmla="*/ 56 w 58"/>
                <a:gd name="T23" fmla="*/ 9672 h 70"/>
                <a:gd name="T24" fmla="*/ 32 w 58"/>
                <a:gd name="T25" fmla="*/ 9673 h 70"/>
                <a:gd name="T26" fmla="*/ 16 w 58"/>
                <a:gd name="T27" fmla="*/ 9682 h 70"/>
                <a:gd name="T28" fmla="*/ 15 w 58"/>
                <a:gd name="T29" fmla="*/ 9691 h 70"/>
                <a:gd name="T30" fmla="*/ 15 w 58"/>
                <a:gd name="T31" fmla="*/ 9700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69"/>
                  </a:lnTo>
                  <a:lnTo>
                    <a:pt x="10" y="69"/>
                  </a:lnTo>
                  <a:lnTo>
                    <a:pt x="0" y="60"/>
                  </a:lnTo>
                  <a:lnTo>
                    <a:pt x="0" y="44"/>
                  </a:lnTo>
                  <a:lnTo>
                    <a:pt x="7" y="24"/>
                  </a:lnTo>
                  <a:lnTo>
                    <a:pt x="26" y="17"/>
                  </a:lnTo>
                  <a:lnTo>
                    <a:pt x="51" y="15"/>
                  </a:lnTo>
                  <a:lnTo>
                    <a:pt x="56" y="15"/>
                  </a:lnTo>
                  <a:lnTo>
                    <a:pt x="57" y="0"/>
                  </a:lnTo>
                  <a:lnTo>
                    <a:pt x="56" y="31"/>
                  </a:lnTo>
                  <a:lnTo>
                    <a:pt x="56" y="25"/>
                  </a:lnTo>
                  <a:lnTo>
                    <a:pt x="32" y="26"/>
                  </a:lnTo>
                  <a:lnTo>
                    <a:pt x="16" y="35"/>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1" name="Freeform 1006">
              <a:extLst>
                <a:ext uri="{FF2B5EF4-FFF2-40B4-BE49-F238E27FC236}">
                  <a16:creationId xmlns:a16="http://schemas.microsoft.com/office/drawing/2014/main" id="{9407CE0B-4B73-4F6E-A8DA-A1C85E39EF5E}"/>
                </a:ext>
              </a:extLst>
            </p:cNvPr>
            <p:cNvSpPr>
              <a:spLocks/>
            </p:cNvSpPr>
            <p:nvPr/>
          </p:nvSpPr>
          <p:spPr bwMode="auto">
            <a:xfrm>
              <a:off x="6176" y="9627"/>
              <a:ext cx="79" cy="91"/>
            </a:xfrm>
            <a:custGeom>
              <a:avLst/>
              <a:gdLst>
                <a:gd name="T0" fmla="*/ 52 w 79"/>
                <a:gd name="T1" fmla="*/ 9698 h 91"/>
                <a:gd name="T2" fmla="*/ 46 w 79"/>
                <a:gd name="T3" fmla="*/ 9708 h 91"/>
                <a:gd name="T4" fmla="*/ 39 w 79"/>
                <a:gd name="T5" fmla="*/ 9717 h 91"/>
                <a:gd name="T6" fmla="*/ 22 w 79"/>
                <a:gd name="T7" fmla="*/ 9716 h 91"/>
                <a:gd name="T8" fmla="*/ 11 w 79"/>
                <a:gd name="T9" fmla="*/ 9700 h 91"/>
                <a:gd name="T10" fmla="*/ 16 w 79"/>
                <a:gd name="T11" fmla="*/ 9706 h 91"/>
                <a:gd name="T12" fmla="*/ 25 w 79"/>
                <a:gd name="T13" fmla="*/ 9706 h 91"/>
                <a:gd name="T14" fmla="*/ 44 w 79"/>
                <a:gd name="T15" fmla="*/ 9698 h 91"/>
                <a:gd name="T16" fmla="*/ 52 w 79"/>
                <a:gd name="T17" fmla="*/ 9678 h 91"/>
                <a:gd name="T18" fmla="*/ 53 w 79"/>
                <a:gd name="T19" fmla="*/ 9647 h 91"/>
                <a:gd name="T20" fmla="*/ 48 w 79"/>
                <a:gd name="T21" fmla="*/ 9638 h 91"/>
                <a:gd name="T22" fmla="*/ 34 w 79"/>
                <a:gd name="T23" fmla="*/ 9638 h 91"/>
                <a:gd name="T24" fmla="*/ 23 w 79"/>
                <a:gd name="T25" fmla="*/ 9639 h 91"/>
                <a:gd name="T26" fmla="*/ 15 w 79"/>
                <a:gd name="T27" fmla="*/ 9641 h 91"/>
                <a:gd name="T28" fmla="*/ 15 w 79"/>
                <a:gd name="T29" fmla="*/ 9652 h 91"/>
                <a:gd name="T30" fmla="*/ 0 w 79"/>
                <a:gd name="T31" fmla="*/ 9651 h 91"/>
                <a:gd name="T32" fmla="*/ 10 w 79"/>
                <a:gd name="T33" fmla="*/ 9633 h 91"/>
                <a:gd name="T34" fmla="*/ 32 w 79"/>
                <a:gd name="T35" fmla="*/ 9627 h 91"/>
                <a:gd name="T36" fmla="*/ 34 w 79"/>
                <a:gd name="T37" fmla="*/ 9627 h 91"/>
                <a:gd name="T38" fmla="*/ 56 w 79"/>
                <a:gd name="T39" fmla="*/ 9633 h 91"/>
                <a:gd name="T40" fmla="*/ 66 w 79"/>
                <a:gd name="T41" fmla="*/ 9652 h 91"/>
                <a:gd name="T42" fmla="*/ 66 w 79"/>
                <a:gd name="T43" fmla="*/ 9656 h 91"/>
                <a:gd name="T44" fmla="*/ 66 w 79"/>
                <a:gd name="T45" fmla="*/ 9693 h 91"/>
                <a:gd name="T46" fmla="*/ 66 w 79"/>
                <a:gd name="T47" fmla="*/ 9702 h 91"/>
                <a:gd name="T48" fmla="*/ 70 w 79"/>
                <a:gd name="T49" fmla="*/ 9707 h 91"/>
                <a:gd name="T50" fmla="*/ 79 w 79"/>
                <a:gd name="T51" fmla="*/ 9705 h 91"/>
                <a:gd name="T52" fmla="*/ 79 w 79"/>
                <a:gd name="T53" fmla="*/ 9714 h 91"/>
                <a:gd name="T54" fmla="*/ 65 w 79"/>
                <a:gd name="T55" fmla="*/ 9718 h 91"/>
                <a:gd name="T56" fmla="*/ 52 w 79"/>
                <a:gd name="T57" fmla="*/ 9713 h 91"/>
                <a:gd name="T58" fmla="*/ 52 w 79"/>
                <a:gd name="T59" fmla="*/ 9698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2" y="71"/>
                  </a:moveTo>
                  <a:lnTo>
                    <a:pt x="46" y="81"/>
                  </a:lnTo>
                  <a:lnTo>
                    <a:pt x="39" y="90"/>
                  </a:lnTo>
                  <a:lnTo>
                    <a:pt x="22" y="89"/>
                  </a:lnTo>
                  <a:lnTo>
                    <a:pt x="11" y="73"/>
                  </a:lnTo>
                  <a:lnTo>
                    <a:pt x="16" y="79"/>
                  </a:lnTo>
                  <a:lnTo>
                    <a:pt x="25" y="79"/>
                  </a:lnTo>
                  <a:lnTo>
                    <a:pt x="44" y="71"/>
                  </a:lnTo>
                  <a:lnTo>
                    <a:pt x="52" y="51"/>
                  </a:lnTo>
                  <a:lnTo>
                    <a:pt x="53" y="20"/>
                  </a:lnTo>
                  <a:lnTo>
                    <a:pt x="48" y="11"/>
                  </a:lnTo>
                  <a:lnTo>
                    <a:pt x="34" y="11"/>
                  </a:lnTo>
                  <a:lnTo>
                    <a:pt x="23" y="12"/>
                  </a:lnTo>
                  <a:lnTo>
                    <a:pt x="15" y="14"/>
                  </a:lnTo>
                  <a:lnTo>
                    <a:pt x="15" y="25"/>
                  </a:lnTo>
                  <a:lnTo>
                    <a:pt x="0" y="24"/>
                  </a:lnTo>
                  <a:lnTo>
                    <a:pt x="10" y="6"/>
                  </a:lnTo>
                  <a:lnTo>
                    <a:pt x="32" y="0"/>
                  </a:lnTo>
                  <a:lnTo>
                    <a:pt x="34" y="0"/>
                  </a:lnTo>
                  <a:lnTo>
                    <a:pt x="56" y="6"/>
                  </a:lnTo>
                  <a:lnTo>
                    <a:pt x="66" y="25"/>
                  </a:lnTo>
                  <a:lnTo>
                    <a:pt x="66" y="29"/>
                  </a:lnTo>
                  <a:lnTo>
                    <a:pt x="66" y="66"/>
                  </a:lnTo>
                  <a:lnTo>
                    <a:pt x="66" y="75"/>
                  </a:lnTo>
                  <a:lnTo>
                    <a:pt x="70" y="80"/>
                  </a:lnTo>
                  <a:lnTo>
                    <a:pt x="79" y="78"/>
                  </a:lnTo>
                  <a:lnTo>
                    <a:pt x="79" y="87"/>
                  </a:lnTo>
                  <a:lnTo>
                    <a:pt x="65" y="91"/>
                  </a:lnTo>
                  <a:lnTo>
                    <a:pt x="52" y="86"/>
                  </a:lnTo>
                  <a:lnTo>
                    <a:pt x="52"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2" name="Freeform 1007">
              <a:extLst>
                <a:ext uri="{FF2B5EF4-FFF2-40B4-BE49-F238E27FC236}">
                  <a16:creationId xmlns:a16="http://schemas.microsoft.com/office/drawing/2014/main" id="{B7B28179-7956-4BEF-A369-9AB4D299C6DD}"/>
                </a:ext>
              </a:extLst>
            </p:cNvPr>
            <p:cNvSpPr>
              <a:spLocks/>
            </p:cNvSpPr>
            <p:nvPr/>
          </p:nvSpPr>
          <p:spPr bwMode="auto">
            <a:xfrm>
              <a:off x="6265" y="9627"/>
              <a:ext cx="55" cy="121"/>
            </a:xfrm>
            <a:custGeom>
              <a:avLst/>
              <a:gdLst>
                <a:gd name="T0" fmla="*/ 28 w 55"/>
                <a:gd name="T1" fmla="*/ 9716 h 121"/>
                <a:gd name="T2" fmla="*/ 20 w 55"/>
                <a:gd name="T3" fmla="*/ 9711 h 121"/>
                <a:gd name="T4" fmla="*/ 15 w 55"/>
                <a:gd name="T5" fmla="*/ 9701 h 121"/>
                <a:gd name="T6" fmla="*/ 15 w 55"/>
                <a:gd name="T7" fmla="*/ 9748 h 121"/>
                <a:gd name="T8" fmla="*/ 1 w 55"/>
                <a:gd name="T9" fmla="*/ 9748 h 121"/>
                <a:gd name="T10" fmla="*/ 0 w 55"/>
                <a:gd name="T11" fmla="*/ 9629 h 121"/>
                <a:gd name="T12" fmla="*/ 14 w 55"/>
                <a:gd name="T13" fmla="*/ 9629 h 121"/>
                <a:gd name="T14" fmla="*/ 15 w 55"/>
                <a:gd name="T15" fmla="*/ 9643 h 121"/>
                <a:gd name="T16" fmla="*/ 20 w 55"/>
                <a:gd name="T17" fmla="*/ 9633 h 121"/>
                <a:gd name="T18" fmla="*/ 28 w 55"/>
                <a:gd name="T19" fmla="*/ 9627 h 121"/>
                <a:gd name="T20" fmla="*/ 42 w 55"/>
                <a:gd name="T21" fmla="*/ 9627 h 121"/>
                <a:gd name="T22" fmla="*/ 56 w 55"/>
                <a:gd name="T23" fmla="*/ 9639 h 121"/>
                <a:gd name="T24" fmla="*/ 38 w 55"/>
                <a:gd name="T25" fmla="*/ 9639 h 121"/>
                <a:gd name="T26" fmla="*/ 20 w 55"/>
                <a:gd name="T27" fmla="*/ 9648 h 121"/>
                <a:gd name="T28" fmla="*/ 15 w 55"/>
                <a:gd name="T29" fmla="*/ 9671 h 121"/>
                <a:gd name="T30" fmla="*/ 15 w 55"/>
                <a:gd name="T31" fmla="*/ 9673 h 121"/>
                <a:gd name="T32" fmla="*/ 20 w 55"/>
                <a:gd name="T33" fmla="*/ 9696 h 121"/>
                <a:gd name="T34" fmla="*/ 38 w 55"/>
                <a:gd name="T35" fmla="*/ 9706 h 121"/>
                <a:gd name="T36" fmla="*/ 42 w 55"/>
                <a:gd name="T37" fmla="*/ 9716 h 121"/>
                <a:gd name="T38" fmla="*/ 28 w 55"/>
                <a:gd name="T39" fmla="*/ 9716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8" y="89"/>
                  </a:moveTo>
                  <a:lnTo>
                    <a:pt x="20" y="84"/>
                  </a:lnTo>
                  <a:lnTo>
                    <a:pt x="15" y="74"/>
                  </a:lnTo>
                  <a:lnTo>
                    <a:pt x="15" y="121"/>
                  </a:lnTo>
                  <a:lnTo>
                    <a:pt x="1" y="121"/>
                  </a:lnTo>
                  <a:lnTo>
                    <a:pt x="0" y="2"/>
                  </a:lnTo>
                  <a:lnTo>
                    <a:pt x="14" y="2"/>
                  </a:lnTo>
                  <a:lnTo>
                    <a:pt x="15" y="16"/>
                  </a:lnTo>
                  <a:lnTo>
                    <a:pt x="20" y="6"/>
                  </a:lnTo>
                  <a:lnTo>
                    <a:pt x="28" y="0"/>
                  </a:lnTo>
                  <a:lnTo>
                    <a:pt x="42" y="0"/>
                  </a:lnTo>
                  <a:lnTo>
                    <a:pt x="56" y="12"/>
                  </a:lnTo>
                  <a:lnTo>
                    <a:pt x="38" y="12"/>
                  </a:lnTo>
                  <a:lnTo>
                    <a:pt x="20" y="21"/>
                  </a:lnTo>
                  <a:lnTo>
                    <a:pt x="15" y="44"/>
                  </a:lnTo>
                  <a:lnTo>
                    <a:pt x="15" y="46"/>
                  </a:lnTo>
                  <a:lnTo>
                    <a:pt x="20" y="69"/>
                  </a:lnTo>
                  <a:lnTo>
                    <a:pt x="38" y="79"/>
                  </a:lnTo>
                  <a:lnTo>
                    <a:pt x="42" y="89"/>
                  </a:lnTo>
                  <a:lnTo>
                    <a:pt x="28"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3" name="Freeform 1008">
              <a:extLst>
                <a:ext uri="{FF2B5EF4-FFF2-40B4-BE49-F238E27FC236}">
                  <a16:creationId xmlns:a16="http://schemas.microsoft.com/office/drawing/2014/main" id="{B2DA2794-BE01-4B55-B5CB-6CF4B4B54D2C}"/>
                </a:ext>
              </a:extLst>
            </p:cNvPr>
            <p:cNvSpPr>
              <a:spLocks/>
            </p:cNvSpPr>
            <p:nvPr/>
          </p:nvSpPr>
          <p:spPr bwMode="auto">
            <a:xfrm>
              <a:off x="6303" y="9627"/>
              <a:ext cx="35" cy="89"/>
            </a:xfrm>
            <a:custGeom>
              <a:avLst/>
              <a:gdLst>
                <a:gd name="T0" fmla="*/ 32 w 35"/>
                <a:gd name="T1" fmla="*/ 9696 h 89"/>
                <a:gd name="T2" fmla="*/ 20 w 35"/>
                <a:gd name="T3" fmla="*/ 9712 h 89"/>
                <a:gd name="T4" fmla="*/ 4 w 35"/>
                <a:gd name="T5" fmla="*/ 9716 h 89"/>
                <a:gd name="T6" fmla="*/ 0 w 35"/>
                <a:gd name="T7" fmla="*/ 9706 h 89"/>
                <a:gd name="T8" fmla="*/ 18 w 35"/>
                <a:gd name="T9" fmla="*/ 9706 h 89"/>
                <a:gd name="T10" fmla="*/ 20 w 35"/>
                <a:gd name="T11" fmla="*/ 9690 h 89"/>
                <a:gd name="T12" fmla="*/ 20 w 35"/>
                <a:gd name="T13" fmla="*/ 9653 h 89"/>
                <a:gd name="T14" fmla="*/ 18 w 35"/>
                <a:gd name="T15" fmla="*/ 9639 h 89"/>
                <a:gd name="T16" fmla="*/ 4 w 35"/>
                <a:gd name="T17" fmla="*/ 9627 h 89"/>
                <a:gd name="T18" fmla="*/ 24 w 35"/>
                <a:gd name="T19" fmla="*/ 9634 h 89"/>
                <a:gd name="T20" fmla="*/ 34 w 35"/>
                <a:gd name="T21" fmla="*/ 9653 h 89"/>
                <a:gd name="T22" fmla="*/ 35 w 35"/>
                <a:gd name="T23" fmla="*/ 9671 h 89"/>
                <a:gd name="T24" fmla="*/ 32 w 35"/>
                <a:gd name="T25" fmla="*/ 9696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4" y="89"/>
                  </a:lnTo>
                  <a:lnTo>
                    <a:pt x="0" y="79"/>
                  </a:lnTo>
                  <a:lnTo>
                    <a:pt x="18" y="79"/>
                  </a:lnTo>
                  <a:lnTo>
                    <a:pt x="20" y="63"/>
                  </a:lnTo>
                  <a:lnTo>
                    <a:pt x="20" y="26"/>
                  </a:lnTo>
                  <a:lnTo>
                    <a:pt x="18" y="12"/>
                  </a:lnTo>
                  <a:lnTo>
                    <a:pt x="4" y="0"/>
                  </a:lnTo>
                  <a:lnTo>
                    <a:pt x="24" y="7"/>
                  </a:lnTo>
                  <a:lnTo>
                    <a:pt x="34" y="26"/>
                  </a:lnTo>
                  <a:lnTo>
                    <a:pt x="35"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4" name="Freeform 1009">
              <a:extLst>
                <a:ext uri="{FF2B5EF4-FFF2-40B4-BE49-F238E27FC236}">
                  <a16:creationId xmlns:a16="http://schemas.microsoft.com/office/drawing/2014/main" id="{FCE69AB2-8EF7-4E43-B2E2-A4D92FEC65D4}"/>
                </a:ext>
              </a:extLst>
            </p:cNvPr>
            <p:cNvSpPr>
              <a:spLocks/>
            </p:cNvSpPr>
            <p:nvPr/>
          </p:nvSpPr>
          <p:spPr bwMode="auto">
            <a:xfrm>
              <a:off x="6350" y="9628"/>
              <a:ext cx="71" cy="88"/>
            </a:xfrm>
            <a:custGeom>
              <a:avLst/>
              <a:gdLst>
                <a:gd name="T0" fmla="*/ 7 w 71"/>
                <a:gd name="T1" fmla="*/ 9663 h 88"/>
                <a:gd name="T2" fmla="*/ 3 w 71"/>
                <a:gd name="T3" fmla="*/ 9652 h 88"/>
                <a:gd name="T4" fmla="*/ 10 w 71"/>
                <a:gd name="T5" fmla="*/ 9635 h 88"/>
                <a:gd name="T6" fmla="*/ 28 w 71"/>
                <a:gd name="T7" fmla="*/ 9628 h 88"/>
                <a:gd name="T8" fmla="*/ 49 w 71"/>
                <a:gd name="T9" fmla="*/ 9630 h 88"/>
                <a:gd name="T10" fmla="*/ 58 w 71"/>
                <a:gd name="T11" fmla="*/ 9633 h 88"/>
                <a:gd name="T12" fmla="*/ 63 w 71"/>
                <a:gd name="T13" fmla="*/ 9636 h 88"/>
                <a:gd name="T14" fmla="*/ 67 w 71"/>
                <a:gd name="T15" fmla="*/ 9641 h 88"/>
                <a:gd name="T16" fmla="*/ 69 w 71"/>
                <a:gd name="T17" fmla="*/ 9648 h 88"/>
                <a:gd name="T18" fmla="*/ 56 w 71"/>
                <a:gd name="T19" fmla="*/ 9650 h 88"/>
                <a:gd name="T20" fmla="*/ 42 w 71"/>
                <a:gd name="T21" fmla="*/ 9639 h 88"/>
                <a:gd name="T22" fmla="*/ 22 w 71"/>
                <a:gd name="T23" fmla="*/ 9641 h 88"/>
                <a:gd name="T24" fmla="*/ 17 w 71"/>
                <a:gd name="T25" fmla="*/ 9650 h 88"/>
                <a:gd name="T26" fmla="*/ 25 w 71"/>
                <a:gd name="T27" fmla="*/ 9661 h 88"/>
                <a:gd name="T28" fmla="*/ 40 w 71"/>
                <a:gd name="T29" fmla="*/ 9665 h 88"/>
                <a:gd name="T30" fmla="*/ 55 w 71"/>
                <a:gd name="T31" fmla="*/ 9669 h 88"/>
                <a:gd name="T32" fmla="*/ 67 w 71"/>
                <a:gd name="T33" fmla="*/ 9678 h 88"/>
                <a:gd name="T34" fmla="*/ 70 w 71"/>
                <a:gd name="T35" fmla="*/ 9691 h 88"/>
                <a:gd name="T36" fmla="*/ 64 w 71"/>
                <a:gd name="T37" fmla="*/ 9707 h 88"/>
                <a:gd name="T38" fmla="*/ 47 w 71"/>
                <a:gd name="T39" fmla="*/ 9716 h 88"/>
                <a:gd name="T40" fmla="*/ 26 w 71"/>
                <a:gd name="T41" fmla="*/ 9716 h 88"/>
                <a:gd name="T42" fmla="*/ 8 w 71"/>
                <a:gd name="T43" fmla="*/ 9709 h 88"/>
                <a:gd name="T44" fmla="*/ 0 w 71"/>
                <a:gd name="T45" fmla="*/ 9694 h 88"/>
                <a:gd name="T46" fmla="*/ 12 w 71"/>
                <a:gd name="T47" fmla="*/ 9692 h 88"/>
                <a:gd name="T48" fmla="*/ 24 w 71"/>
                <a:gd name="T49" fmla="*/ 9704 h 88"/>
                <a:gd name="T50" fmla="*/ 45 w 71"/>
                <a:gd name="T51" fmla="*/ 9705 h 88"/>
                <a:gd name="T52" fmla="*/ 56 w 71"/>
                <a:gd name="T53" fmla="*/ 9692 h 88"/>
                <a:gd name="T54" fmla="*/ 48 w 71"/>
                <a:gd name="T55" fmla="*/ 9681 h 88"/>
                <a:gd name="T56" fmla="*/ 34 w 71"/>
                <a:gd name="T57" fmla="*/ 9676 h 88"/>
                <a:gd name="T58" fmla="*/ 19 w 71"/>
                <a:gd name="T59" fmla="*/ 9672 h 88"/>
                <a:gd name="T60" fmla="*/ 7 w 71"/>
                <a:gd name="T61" fmla="*/ 9663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4"/>
                  </a:lnTo>
                  <a:lnTo>
                    <a:pt x="10" y="7"/>
                  </a:lnTo>
                  <a:lnTo>
                    <a:pt x="28" y="0"/>
                  </a:lnTo>
                  <a:lnTo>
                    <a:pt x="49" y="2"/>
                  </a:lnTo>
                  <a:lnTo>
                    <a:pt x="58" y="5"/>
                  </a:lnTo>
                  <a:lnTo>
                    <a:pt x="63" y="8"/>
                  </a:lnTo>
                  <a:lnTo>
                    <a:pt x="67" y="13"/>
                  </a:lnTo>
                  <a:lnTo>
                    <a:pt x="69" y="20"/>
                  </a:lnTo>
                  <a:lnTo>
                    <a:pt x="56" y="22"/>
                  </a:lnTo>
                  <a:lnTo>
                    <a:pt x="42" y="11"/>
                  </a:lnTo>
                  <a:lnTo>
                    <a:pt x="22" y="13"/>
                  </a:lnTo>
                  <a:lnTo>
                    <a:pt x="17" y="22"/>
                  </a:lnTo>
                  <a:lnTo>
                    <a:pt x="25" y="33"/>
                  </a:lnTo>
                  <a:lnTo>
                    <a:pt x="40" y="37"/>
                  </a:lnTo>
                  <a:lnTo>
                    <a:pt x="55" y="41"/>
                  </a:lnTo>
                  <a:lnTo>
                    <a:pt x="67" y="50"/>
                  </a:lnTo>
                  <a:lnTo>
                    <a:pt x="70" y="63"/>
                  </a:lnTo>
                  <a:lnTo>
                    <a:pt x="64" y="79"/>
                  </a:lnTo>
                  <a:lnTo>
                    <a:pt x="47" y="88"/>
                  </a:lnTo>
                  <a:lnTo>
                    <a:pt x="26" y="88"/>
                  </a:lnTo>
                  <a:lnTo>
                    <a:pt x="8" y="81"/>
                  </a:lnTo>
                  <a:lnTo>
                    <a:pt x="0" y="66"/>
                  </a:lnTo>
                  <a:lnTo>
                    <a:pt x="12" y="64"/>
                  </a:lnTo>
                  <a:lnTo>
                    <a:pt x="24" y="76"/>
                  </a:lnTo>
                  <a:lnTo>
                    <a:pt x="45" y="77"/>
                  </a:lnTo>
                  <a:lnTo>
                    <a:pt x="56" y="64"/>
                  </a:lnTo>
                  <a:lnTo>
                    <a:pt x="48" y="53"/>
                  </a:lnTo>
                  <a:lnTo>
                    <a:pt x="34"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5" name="Freeform 1010">
              <a:extLst>
                <a:ext uri="{FF2B5EF4-FFF2-40B4-BE49-F238E27FC236}">
                  <a16:creationId xmlns:a16="http://schemas.microsoft.com/office/drawing/2014/main" id="{791A755B-6ABC-48CD-844C-1E3C09E96CA7}"/>
                </a:ext>
              </a:extLst>
            </p:cNvPr>
            <p:cNvSpPr>
              <a:spLocks/>
            </p:cNvSpPr>
            <p:nvPr/>
          </p:nvSpPr>
          <p:spPr bwMode="auto">
            <a:xfrm>
              <a:off x="6433" y="9627"/>
              <a:ext cx="76" cy="89"/>
            </a:xfrm>
            <a:custGeom>
              <a:avLst/>
              <a:gdLst>
                <a:gd name="T0" fmla="*/ 15 w 76"/>
                <a:gd name="T1" fmla="*/ 9693 h 89"/>
                <a:gd name="T2" fmla="*/ 21 w 76"/>
                <a:gd name="T3" fmla="*/ 9705 h 89"/>
                <a:gd name="T4" fmla="*/ 39 w 76"/>
                <a:gd name="T5" fmla="*/ 9706 h 89"/>
                <a:gd name="T6" fmla="*/ 51 w 76"/>
                <a:gd name="T7" fmla="*/ 9706 h 89"/>
                <a:gd name="T8" fmla="*/ 58 w 76"/>
                <a:gd name="T9" fmla="*/ 9700 h 89"/>
                <a:gd name="T10" fmla="*/ 61 w 76"/>
                <a:gd name="T11" fmla="*/ 9693 h 89"/>
                <a:gd name="T12" fmla="*/ 74 w 76"/>
                <a:gd name="T13" fmla="*/ 9696 h 89"/>
                <a:gd name="T14" fmla="*/ 61 w 76"/>
                <a:gd name="T15" fmla="*/ 9711 h 89"/>
                <a:gd name="T16" fmla="*/ 39 w 76"/>
                <a:gd name="T17" fmla="*/ 9716 h 89"/>
                <a:gd name="T18" fmla="*/ 17 w 76"/>
                <a:gd name="T19" fmla="*/ 9711 h 89"/>
                <a:gd name="T20" fmla="*/ 4 w 76"/>
                <a:gd name="T21" fmla="*/ 9696 h 89"/>
                <a:gd name="T22" fmla="*/ 0 w 76"/>
                <a:gd name="T23" fmla="*/ 9672 h 89"/>
                <a:gd name="T24" fmla="*/ 0 w 76"/>
                <a:gd name="T25" fmla="*/ 9671 h 89"/>
                <a:gd name="T26" fmla="*/ 4 w 76"/>
                <a:gd name="T27" fmla="*/ 9647 h 89"/>
                <a:gd name="T28" fmla="*/ 17 w 76"/>
                <a:gd name="T29" fmla="*/ 9632 h 89"/>
                <a:gd name="T30" fmla="*/ 38 w 76"/>
                <a:gd name="T31" fmla="*/ 9627 h 89"/>
                <a:gd name="T32" fmla="*/ 42 w 76"/>
                <a:gd name="T33" fmla="*/ 9639 h 89"/>
                <a:gd name="T34" fmla="*/ 26 w 76"/>
                <a:gd name="T35" fmla="*/ 9641 h 89"/>
                <a:gd name="T36" fmla="*/ 18 w 76"/>
                <a:gd name="T37" fmla="*/ 9651 h 89"/>
                <a:gd name="T38" fmla="*/ 16 w 76"/>
                <a:gd name="T39" fmla="*/ 9654 h 89"/>
                <a:gd name="T40" fmla="*/ 15 w 76"/>
                <a:gd name="T41" fmla="*/ 9659 h 89"/>
                <a:gd name="T42" fmla="*/ 15 w 76"/>
                <a:gd name="T43" fmla="*/ 9664 h 89"/>
                <a:gd name="T44" fmla="*/ 61 w 76"/>
                <a:gd name="T45" fmla="*/ 9664 h 89"/>
                <a:gd name="T46" fmla="*/ 72 w 76"/>
                <a:gd name="T47" fmla="*/ 9648 h 89"/>
                <a:gd name="T48" fmla="*/ 76 w 76"/>
                <a:gd name="T49" fmla="*/ 9672 h 89"/>
                <a:gd name="T50" fmla="*/ 76 w 76"/>
                <a:gd name="T51" fmla="*/ 9675 h 89"/>
                <a:gd name="T52" fmla="*/ 15 w 76"/>
                <a:gd name="T53" fmla="*/ 9675 h 89"/>
                <a:gd name="T54" fmla="*/ 15 w 76"/>
                <a:gd name="T55" fmla="*/ 9693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9"/>
                  </a:lnTo>
                  <a:lnTo>
                    <a:pt x="51" y="79"/>
                  </a:lnTo>
                  <a:lnTo>
                    <a:pt x="58" y="73"/>
                  </a:lnTo>
                  <a:lnTo>
                    <a:pt x="61" y="66"/>
                  </a:lnTo>
                  <a:lnTo>
                    <a:pt x="74" y="69"/>
                  </a:lnTo>
                  <a:lnTo>
                    <a:pt x="61" y="84"/>
                  </a:lnTo>
                  <a:lnTo>
                    <a:pt x="39" y="89"/>
                  </a:lnTo>
                  <a:lnTo>
                    <a:pt x="17" y="84"/>
                  </a:lnTo>
                  <a:lnTo>
                    <a:pt x="4" y="69"/>
                  </a:lnTo>
                  <a:lnTo>
                    <a:pt x="0" y="45"/>
                  </a:lnTo>
                  <a:lnTo>
                    <a:pt x="0" y="44"/>
                  </a:lnTo>
                  <a:lnTo>
                    <a:pt x="4" y="20"/>
                  </a:lnTo>
                  <a:lnTo>
                    <a:pt x="17" y="5"/>
                  </a:lnTo>
                  <a:lnTo>
                    <a:pt x="38" y="0"/>
                  </a:lnTo>
                  <a:lnTo>
                    <a:pt x="42" y="12"/>
                  </a:lnTo>
                  <a:lnTo>
                    <a:pt x="26" y="14"/>
                  </a:lnTo>
                  <a:lnTo>
                    <a:pt x="18" y="24"/>
                  </a:lnTo>
                  <a:lnTo>
                    <a:pt x="16" y="27"/>
                  </a:lnTo>
                  <a:lnTo>
                    <a:pt x="15" y="32"/>
                  </a:lnTo>
                  <a:lnTo>
                    <a:pt x="15" y="37"/>
                  </a:lnTo>
                  <a:lnTo>
                    <a:pt x="61"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6" name="Freeform 1011">
              <a:extLst>
                <a:ext uri="{FF2B5EF4-FFF2-40B4-BE49-F238E27FC236}">
                  <a16:creationId xmlns:a16="http://schemas.microsoft.com/office/drawing/2014/main" id="{AE89D67C-B886-4774-AA3B-1794BFAD91CC}"/>
                </a:ext>
              </a:extLst>
            </p:cNvPr>
            <p:cNvSpPr>
              <a:spLocks/>
            </p:cNvSpPr>
            <p:nvPr/>
          </p:nvSpPr>
          <p:spPr bwMode="auto">
            <a:xfrm>
              <a:off x="6471" y="9627"/>
              <a:ext cx="34" cy="36"/>
            </a:xfrm>
            <a:custGeom>
              <a:avLst/>
              <a:gdLst>
                <a:gd name="T0" fmla="*/ 22 w 34"/>
                <a:gd name="T1" fmla="*/ 9633 h 36"/>
                <a:gd name="T2" fmla="*/ 34 w 34"/>
                <a:gd name="T3" fmla="*/ 9648 h 36"/>
                <a:gd name="T4" fmla="*/ 23 w 34"/>
                <a:gd name="T5" fmla="*/ 9664 h 36"/>
                <a:gd name="T6" fmla="*/ 18 w 34"/>
                <a:gd name="T7" fmla="*/ 9646 h 36"/>
                <a:gd name="T8" fmla="*/ 4 w 34"/>
                <a:gd name="T9" fmla="*/ 9639 h 36"/>
                <a:gd name="T10" fmla="*/ 0 w 34"/>
                <a:gd name="T11" fmla="*/ 9627 h 36"/>
                <a:gd name="T12" fmla="*/ 22 w 34"/>
                <a:gd name="T13" fmla="*/ 963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3"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7" name="Freeform 1012">
              <a:extLst>
                <a:ext uri="{FF2B5EF4-FFF2-40B4-BE49-F238E27FC236}">
                  <a16:creationId xmlns:a16="http://schemas.microsoft.com/office/drawing/2014/main" id="{A61C59BD-E3A0-4DCF-AE8C-24180BA9A354}"/>
                </a:ext>
              </a:extLst>
            </p:cNvPr>
            <p:cNvSpPr>
              <a:spLocks/>
            </p:cNvSpPr>
            <p:nvPr/>
          </p:nvSpPr>
          <p:spPr bwMode="auto">
            <a:xfrm>
              <a:off x="6575" y="9603"/>
              <a:ext cx="79" cy="112"/>
            </a:xfrm>
            <a:custGeom>
              <a:avLst/>
              <a:gdLst>
                <a:gd name="T0" fmla="*/ 0 w 79"/>
                <a:gd name="T1" fmla="*/ 9659 h 112"/>
                <a:gd name="T2" fmla="*/ 0 w 79"/>
                <a:gd name="T3" fmla="*/ 9603 h 112"/>
                <a:gd name="T4" fmla="*/ 78 w 79"/>
                <a:gd name="T5" fmla="*/ 9603 h 112"/>
                <a:gd name="T6" fmla="*/ 78 w 79"/>
                <a:gd name="T7" fmla="*/ 9616 h 112"/>
                <a:gd name="T8" fmla="*/ 14 w 79"/>
                <a:gd name="T9" fmla="*/ 9616 h 112"/>
                <a:gd name="T10" fmla="*/ 14 w 79"/>
                <a:gd name="T11" fmla="*/ 9657 h 112"/>
                <a:gd name="T12" fmla="*/ 76 w 79"/>
                <a:gd name="T13" fmla="*/ 9657 h 112"/>
                <a:gd name="T14" fmla="*/ 76 w 79"/>
                <a:gd name="T15" fmla="*/ 9670 h 112"/>
                <a:gd name="T16" fmla="*/ 14 w 79"/>
                <a:gd name="T17" fmla="*/ 9670 h 112"/>
                <a:gd name="T18" fmla="*/ 14 w 79"/>
                <a:gd name="T19" fmla="*/ 9715 h 112"/>
                <a:gd name="T20" fmla="*/ 0 w 79"/>
                <a:gd name="T21" fmla="*/ 9715 h 112"/>
                <a:gd name="T22" fmla="*/ 0 w 79"/>
                <a:gd name="T23" fmla="*/ 9659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112">
                  <a:moveTo>
                    <a:pt x="0" y="56"/>
                  </a:moveTo>
                  <a:lnTo>
                    <a:pt x="0" y="0"/>
                  </a:lnTo>
                  <a:lnTo>
                    <a:pt x="78" y="0"/>
                  </a:lnTo>
                  <a:lnTo>
                    <a:pt x="78" y="13"/>
                  </a:lnTo>
                  <a:lnTo>
                    <a:pt x="14" y="13"/>
                  </a:lnTo>
                  <a:lnTo>
                    <a:pt x="14" y="54"/>
                  </a:lnTo>
                  <a:lnTo>
                    <a:pt x="76" y="54"/>
                  </a:lnTo>
                  <a:lnTo>
                    <a:pt x="76" y="67"/>
                  </a:lnTo>
                  <a:lnTo>
                    <a:pt x="14" y="67"/>
                  </a:lnTo>
                  <a:lnTo>
                    <a:pt x="14" y="112"/>
                  </a:lnTo>
                  <a:lnTo>
                    <a:pt x="0" y="112"/>
                  </a:lnTo>
                  <a:lnTo>
                    <a:pt x="0" y="5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8" name="Freeform 1013">
              <a:extLst>
                <a:ext uri="{FF2B5EF4-FFF2-40B4-BE49-F238E27FC236}">
                  <a16:creationId xmlns:a16="http://schemas.microsoft.com/office/drawing/2014/main" id="{DC487C6D-6F00-4B01-8F64-848A3E456598}"/>
                </a:ext>
              </a:extLst>
            </p:cNvPr>
            <p:cNvSpPr>
              <a:spLocks/>
            </p:cNvSpPr>
            <p:nvPr/>
          </p:nvSpPr>
          <p:spPr bwMode="auto">
            <a:xfrm>
              <a:off x="6670" y="9625"/>
              <a:ext cx="40" cy="90"/>
            </a:xfrm>
            <a:custGeom>
              <a:avLst/>
              <a:gdLst>
                <a:gd name="T0" fmla="*/ 15 w 40"/>
                <a:gd name="T1" fmla="*/ 9715 h 90"/>
                <a:gd name="T2" fmla="*/ 1 w 40"/>
                <a:gd name="T3" fmla="*/ 9715 h 90"/>
                <a:gd name="T4" fmla="*/ 0 w 40"/>
                <a:gd name="T5" fmla="*/ 9629 h 90"/>
                <a:gd name="T6" fmla="*/ 14 w 40"/>
                <a:gd name="T7" fmla="*/ 9629 h 90"/>
                <a:gd name="T8" fmla="*/ 14 w 40"/>
                <a:gd name="T9" fmla="*/ 9635 h 90"/>
                <a:gd name="T10" fmla="*/ 13 w 40"/>
                <a:gd name="T11" fmla="*/ 9642 h 90"/>
                <a:gd name="T12" fmla="*/ 15 w 40"/>
                <a:gd name="T13" fmla="*/ 9647 h 90"/>
                <a:gd name="T14" fmla="*/ 17 w 40"/>
                <a:gd name="T15" fmla="*/ 9635 h 90"/>
                <a:gd name="T16" fmla="*/ 25 w 40"/>
                <a:gd name="T17" fmla="*/ 9625 h 90"/>
                <a:gd name="T18" fmla="*/ 41 w 40"/>
                <a:gd name="T19" fmla="*/ 9628 h 90"/>
                <a:gd name="T20" fmla="*/ 41 w 40"/>
                <a:gd name="T21" fmla="*/ 9641 h 90"/>
                <a:gd name="T22" fmla="*/ 25 w 40"/>
                <a:gd name="T23" fmla="*/ 9643 h 90"/>
                <a:gd name="T24" fmla="*/ 17 w 40"/>
                <a:gd name="T25" fmla="*/ 9655 h 90"/>
                <a:gd name="T26" fmla="*/ 15 w 40"/>
                <a:gd name="T27" fmla="*/ 9673 h 90"/>
                <a:gd name="T28" fmla="*/ 15 w 40"/>
                <a:gd name="T29" fmla="*/ 9694 h 90"/>
                <a:gd name="T30" fmla="*/ 15 w 40"/>
                <a:gd name="T31" fmla="*/ 971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90">
                  <a:moveTo>
                    <a:pt x="15" y="90"/>
                  </a:moveTo>
                  <a:lnTo>
                    <a:pt x="1" y="90"/>
                  </a:lnTo>
                  <a:lnTo>
                    <a:pt x="0" y="4"/>
                  </a:lnTo>
                  <a:lnTo>
                    <a:pt x="14" y="4"/>
                  </a:lnTo>
                  <a:lnTo>
                    <a:pt x="14" y="10"/>
                  </a:lnTo>
                  <a:lnTo>
                    <a:pt x="13" y="17"/>
                  </a:lnTo>
                  <a:lnTo>
                    <a:pt x="15" y="22"/>
                  </a:lnTo>
                  <a:lnTo>
                    <a:pt x="17" y="10"/>
                  </a:lnTo>
                  <a:lnTo>
                    <a:pt x="25" y="0"/>
                  </a:lnTo>
                  <a:lnTo>
                    <a:pt x="41" y="3"/>
                  </a:lnTo>
                  <a:lnTo>
                    <a:pt x="41" y="16"/>
                  </a:lnTo>
                  <a:lnTo>
                    <a:pt x="25" y="18"/>
                  </a:lnTo>
                  <a:lnTo>
                    <a:pt x="17" y="30"/>
                  </a:lnTo>
                  <a:lnTo>
                    <a:pt x="15" y="48"/>
                  </a:lnTo>
                  <a:lnTo>
                    <a:pt x="15" y="69"/>
                  </a:lnTo>
                  <a:lnTo>
                    <a:pt x="15"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89" name="Freeform 1014">
              <a:extLst>
                <a:ext uri="{FF2B5EF4-FFF2-40B4-BE49-F238E27FC236}">
                  <a16:creationId xmlns:a16="http://schemas.microsoft.com/office/drawing/2014/main" id="{796178D4-6E3F-4DA4-B0D6-2C2DC99836F5}"/>
                </a:ext>
              </a:extLst>
            </p:cNvPr>
            <p:cNvSpPr>
              <a:spLocks/>
            </p:cNvSpPr>
            <p:nvPr/>
          </p:nvSpPr>
          <p:spPr bwMode="auto">
            <a:xfrm>
              <a:off x="6720" y="9627"/>
              <a:ext cx="76" cy="89"/>
            </a:xfrm>
            <a:custGeom>
              <a:avLst/>
              <a:gdLst>
                <a:gd name="T0" fmla="*/ 15 w 76"/>
                <a:gd name="T1" fmla="*/ 9693 h 89"/>
                <a:gd name="T2" fmla="*/ 21 w 76"/>
                <a:gd name="T3" fmla="*/ 9705 h 89"/>
                <a:gd name="T4" fmla="*/ 39 w 76"/>
                <a:gd name="T5" fmla="*/ 9706 h 89"/>
                <a:gd name="T6" fmla="*/ 51 w 76"/>
                <a:gd name="T7" fmla="*/ 9706 h 89"/>
                <a:gd name="T8" fmla="*/ 58 w 76"/>
                <a:gd name="T9" fmla="*/ 9700 h 89"/>
                <a:gd name="T10" fmla="*/ 61 w 76"/>
                <a:gd name="T11" fmla="*/ 9693 h 89"/>
                <a:gd name="T12" fmla="*/ 74 w 76"/>
                <a:gd name="T13" fmla="*/ 9696 h 89"/>
                <a:gd name="T14" fmla="*/ 61 w 76"/>
                <a:gd name="T15" fmla="*/ 9711 h 89"/>
                <a:gd name="T16" fmla="*/ 39 w 76"/>
                <a:gd name="T17" fmla="*/ 9716 h 89"/>
                <a:gd name="T18" fmla="*/ 17 w 76"/>
                <a:gd name="T19" fmla="*/ 9711 h 89"/>
                <a:gd name="T20" fmla="*/ 4 w 76"/>
                <a:gd name="T21" fmla="*/ 9696 h 89"/>
                <a:gd name="T22" fmla="*/ 0 w 76"/>
                <a:gd name="T23" fmla="*/ 9672 h 89"/>
                <a:gd name="T24" fmla="*/ 0 w 76"/>
                <a:gd name="T25" fmla="*/ 9671 h 89"/>
                <a:gd name="T26" fmla="*/ 4 w 76"/>
                <a:gd name="T27" fmla="*/ 9647 h 89"/>
                <a:gd name="T28" fmla="*/ 17 w 76"/>
                <a:gd name="T29" fmla="*/ 9632 h 89"/>
                <a:gd name="T30" fmla="*/ 38 w 76"/>
                <a:gd name="T31" fmla="*/ 9627 h 89"/>
                <a:gd name="T32" fmla="*/ 42 w 76"/>
                <a:gd name="T33" fmla="*/ 9639 h 89"/>
                <a:gd name="T34" fmla="*/ 26 w 76"/>
                <a:gd name="T35" fmla="*/ 9641 h 89"/>
                <a:gd name="T36" fmla="*/ 18 w 76"/>
                <a:gd name="T37" fmla="*/ 9651 h 89"/>
                <a:gd name="T38" fmla="*/ 17 w 76"/>
                <a:gd name="T39" fmla="*/ 9654 h 89"/>
                <a:gd name="T40" fmla="*/ 15 w 76"/>
                <a:gd name="T41" fmla="*/ 9659 h 89"/>
                <a:gd name="T42" fmla="*/ 15 w 76"/>
                <a:gd name="T43" fmla="*/ 9664 h 89"/>
                <a:gd name="T44" fmla="*/ 62 w 76"/>
                <a:gd name="T45" fmla="*/ 9664 h 89"/>
                <a:gd name="T46" fmla="*/ 72 w 76"/>
                <a:gd name="T47" fmla="*/ 9648 h 89"/>
                <a:gd name="T48" fmla="*/ 76 w 76"/>
                <a:gd name="T49" fmla="*/ 9672 h 89"/>
                <a:gd name="T50" fmla="*/ 76 w 76"/>
                <a:gd name="T51" fmla="*/ 9675 h 89"/>
                <a:gd name="T52" fmla="*/ 15 w 76"/>
                <a:gd name="T53" fmla="*/ 9675 h 89"/>
                <a:gd name="T54" fmla="*/ 15 w 76"/>
                <a:gd name="T55" fmla="*/ 9693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9"/>
                  </a:lnTo>
                  <a:lnTo>
                    <a:pt x="51" y="79"/>
                  </a:lnTo>
                  <a:lnTo>
                    <a:pt x="58" y="73"/>
                  </a:lnTo>
                  <a:lnTo>
                    <a:pt x="61" y="66"/>
                  </a:lnTo>
                  <a:lnTo>
                    <a:pt x="74" y="69"/>
                  </a:lnTo>
                  <a:lnTo>
                    <a:pt x="61" y="84"/>
                  </a:lnTo>
                  <a:lnTo>
                    <a:pt x="39" y="89"/>
                  </a:lnTo>
                  <a:lnTo>
                    <a:pt x="17" y="84"/>
                  </a:lnTo>
                  <a:lnTo>
                    <a:pt x="4" y="69"/>
                  </a:lnTo>
                  <a:lnTo>
                    <a:pt x="0" y="45"/>
                  </a:lnTo>
                  <a:lnTo>
                    <a:pt x="0" y="44"/>
                  </a:lnTo>
                  <a:lnTo>
                    <a:pt x="4" y="20"/>
                  </a:lnTo>
                  <a:lnTo>
                    <a:pt x="17" y="5"/>
                  </a:lnTo>
                  <a:lnTo>
                    <a:pt x="38" y="0"/>
                  </a:lnTo>
                  <a:lnTo>
                    <a:pt x="42" y="12"/>
                  </a:lnTo>
                  <a:lnTo>
                    <a:pt x="26" y="14"/>
                  </a:lnTo>
                  <a:lnTo>
                    <a:pt x="18" y="24"/>
                  </a:lnTo>
                  <a:lnTo>
                    <a:pt x="17" y="27"/>
                  </a:lnTo>
                  <a:lnTo>
                    <a:pt x="15" y="32"/>
                  </a:lnTo>
                  <a:lnTo>
                    <a:pt x="15" y="37"/>
                  </a:lnTo>
                  <a:lnTo>
                    <a:pt x="62"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0" name="Freeform 1015">
              <a:extLst>
                <a:ext uri="{FF2B5EF4-FFF2-40B4-BE49-F238E27FC236}">
                  <a16:creationId xmlns:a16="http://schemas.microsoft.com/office/drawing/2014/main" id="{2AA4A1AD-ACBF-426C-B0AE-BA256B98CE43}"/>
                </a:ext>
              </a:extLst>
            </p:cNvPr>
            <p:cNvSpPr>
              <a:spLocks/>
            </p:cNvSpPr>
            <p:nvPr/>
          </p:nvSpPr>
          <p:spPr bwMode="auto">
            <a:xfrm>
              <a:off x="6758" y="9627"/>
              <a:ext cx="34" cy="36"/>
            </a:xfrm>
            <a:custGeom>
              <a:avLst/>
              <a:gdLst>
                <a:gd name="T0" fmla="*/ 22 w 34"/>
                <a:gd name="T1" fmla="*/ 9633 h 36"/>
                <a:gd name="T2" fmla="*/ 34 w 34"/>
                <a:gd name="T3" fmla="*/ 9648 h 36"/>
                <a:gd name="T4" fmla="*/ 24 w 34"/>
                <a:gd name="T5" fmla="*/ 9664 h 36"/>
                <a:gd name="T6" fmla="*/ 18 w 34"/>
                <a:gd name="T7" fmla="*/ 9646 h 36"/>
                <a:gd name="T8" fmla="*/ 4 w 34"/>
                <a:gd name="T9" fmla="*/ 9639 h 36"/>
                <a:gd name="T10" fmla="*/ 0 w 34"/>
                <a:gd name="T11" fmla="*/ 9627 h 36"/>
                <a:gd name="T12" fmla="*/ 22 w 34"/>
                <a:gd name="T13" fmla="*/ 963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4"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1" name="Freeform 1016">
              <a:extLst>
                <a:ext uri="{FF2B5EF4-FFF2-40B4-BE49-F238E27FC236}">
                  <a16:creationId xmlns:a16="http://schemas.microsoft.com/office/drawing/2014/main" id="{61049F10-0EED-4E51-8193-E10DE05ADF7A}"/>
                </a:ext>
              </a:extLst>
            </p:cNvPr>
            <p:cNvSpPr>
              <a:spLocks/>
            </p:cNvSpPr>
            <p:nvPr/>
          </p:nvSpPr>
          <p:spPr bwMode="auto">
            <a:xfrm>
              <a:off x="6810" y="9627"/>
              <a:ext cx="76" cy="89"/>
            </a:xfrm>
            <a:custGeom>
              <a:avLst/>
              <a:gdLst>
                <a:gd name="T0" fmla="*/ 15 w 76"/>
                <a:gd name="T1" fmla="*/ 9693 h 89"/>
                <a:gd name="T2" fmla="*/ 21 w 76"/>
                <a:gd name="T3" fmla="*/ 9705 h 89"/>
                <a:gd name="T4" fmla="*/ 39 w 76"/>
                <a:gd name="T5" fmla="*/ 9706 h 89"/>
                <a:gd name="T6" fmla="*/ 51 w 76"/>
                <a:gd name="T7" fmla="*/ 9706 h 89"/>
                <a:gd name="T8" fmla="*/ 58 w 76"/>
                <a:gd name="T9" fmla="*/ 9700 h 89"/>
                <a:gd name="T10" fmla="*/ 61 w 76"/>
                <a:gd name="T11" fmla="*/ 9693 h 89"/>
                <a:gd name="T12" fmla="*/ 74 w 76"/>
                <a:gd name="T13" fmla="*/ 9696 h 89"/>
                <a:gd name="T14" fmla="*/ 61 w 76"/>
                <a:gd name="T15" fmla="*/ 9711 h 89"/>
                <a:gd name="T16" fmla="*/ 39 w 76"/>
                <a:gd name="T17" fmla="*/ 9716 h 89"/>
                <a:gd name="T18" fmla="*/ 17 w 76"/>
                <a:gd name="T19" fmla="*/ 9711 h 89"/>
                <a:gd name="T20" fmla="*/ 4 w 76"/>
                <a:gd name="T21" fmla="*/ 9696 h 89"/>
                <a:gd name="T22" fmla="*/ 0 w 76"/>
                <a:gd name="T23" fmla="*/ 9672 h 89"/>
                <a:gd name="T24" fmla="*/ 0 w 76"/>
                <a:gd name="T25" fmla="*/ 9671 h 89"/>
                <a:gd name="T26" fmla="*/ 4 w 76"/>
                <a:gd name="T27" fmla="*/ 9647 h 89"/>
                <a:gd name="T28" fmla="*/ 17 w 76"/>
                <a:gd name="T29" fmla="*/ 9632 h 89"/>
                <a:gd name="T30" fmla="*/ 38 w 76"/>
                <a:gd name="T31" fmla="*/ 9627 h 89"/>
                <a:gd name="T32" fmla="*/ 42 w 76"/>
                <a:gd name="T33" fmla="*/ 9639 h 89"/>
                <a:gd name="T34" fmla="*/ 26 w 76"/>
                <a:gd name="T35" fmla="*/ 9641 h 89"/>
                <a:gd name="T36" fmla="*/ 18 w 76"/>
                <a:gd name="T37" fmla="*/ 9651 h 89"/>
                <a:gd name="T38" fmla="*/ 17 w 76"/>
                <a:gd name="T39" fmla="*/ 9654 h 89"/>
                <a:gd name="T40" fmla="*/ 15 w 76"/>
                <a:gd name="T41" fmla="*/ 9659 h 89"/>
                <a:gd name="T42" fmla="*/ 15 w 76"/>
                <a:gd name="T43" fmla="*/ 9664 h 89"/>
                <a:gd name="T44" fmla="*/ 62 w 76"/>
                <a:gd name="T45" fmla="*/ 9664 h 89"/>
                <a:gd name="T46" fmla="*/ 72 w 76"/>
                <a:gd name="T47" fmla="*/ 9648 h 89"/>
                <a:gd name="T48" fmla="*/ 76 w 76"/>
                <a:gd name="T49" fmla="*/ 9672 h 89"/>
                <a:gd name="T50" fmla="*/ 76 w 76"/>
                <a:gd name="T51" fmla="*/ 9675 h 89"/>
                <a:gd name="T52" fmla="*/ 15 w 76"/>
                <a:gd name="T53" fmla="*/ 9675 h 89"/>
                <a:gd name="T54" fmla="*/ 15 w 76"/>
                <a:gd name="T55" fmla="*/ 9693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1" y="78"/>
                  </a:lnTo>
                  <a:lnTo>
                    <a:pt x="39" y="79"/>
                  </a:lnTo>
                  <a:lnTo>
                    <a:pt x="51" y="79"/>
                  </a:lnTo>
                  <a:lnTo>
                    <a:pt x="58" y="73"/>
                  </a:lnTo>
                  <a:lnTo>
                    <a:pt x="61" y="66"/>
                  </a:lnTo>
                  <a:lnTo>
                    <a:pt x="74" y="69"/>
                  </a:lnTo>
                  <a:lnTo>
                    <a:pt x="61" y="84"/>
                  </a:lnTo>
                  <a:lnTo>
                    <a:pt x="39" y="89"/>
                  </a:lnTo>
                  <a:lnTo>
                    <a:pt x="17" y="84"/>
                  </a:lnTo>
                  <a:lnTo>
                    <a:pt x="4" y="69"/>
                  </a:lnTo>
                  <a:lnTo>
                    <a:pt x="0" y="45"/>
                  </a:lnTo>
                  <a:lnTo>
                    <a:pt x="0" y="44"/>
                  </a:lnTo>
                  <a:lnTo>
                    <a:pt x="4" y="20"/>
                  </a:lnTo>
                  <a:lnTo>
                    <a:pt x="17" y="5"/>
                  </a:lnTo>
                  <a:lnTo>
                    <a:pt x="38" y="0"/>
                  </a:lnTo>
                  <a:lnTo>
                    <a:pt x="42" y="12"/>
                  </a:lnTo>
                  <a:lnTo>
                    <a:pt x="26" y="14"/>
                  </a:lnTo>
                  <a:lnTo>
                    <a:pt x="18" y="24"/>
                  </a:lnTo>
                  <a:lnTo>
                    <a:pt x="17" y="27"/>
                  </a:lnTo>
                  <a:lnTo>
                    <a:pt x="15" y="32"/>
                  </a:lnTo>
                  <a:lnTo>
                    <a:pt x="15" y="37"/>
                  </a:lnTo>
                  <a:lnTo>
                    <a:pt x="62"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2" name="Freeform 1017">
              <a:extLst>
                <a:ext uri="{FF2B5EF4-FFF2-40B4-BE49-F238E27FC236}">
                  <a16:creationId xmlns:a16="http://schemas.microsoft.com/office/drawing/2014/main" id="{A9F2A4B9-985E-4637-B787-F93F6B8DC93E}"/>
                </a:ext>
              </a:extLst>
            </p:cNvPr>
            <p:cNvSpPr>
              <a:spLocks/>
            </p:cNvSpPr>
            <p:nvPr/>
          </p:nvSpPr>
          <p:spPr bwMode="auto">
            <a:xfrm>
              <a:off x="6848" y="9627"/>
              <a:ext cx="34" cy="36"/>
            </a:xfrm>
            <a:custGeom>
              <a:avLst/>
              <a:gdLst>
                <a:gd name="T0" fmla="*/ 22 w 34"/>
                <a:gd name="T1" fmla="*/ 9633 h 36"/>
                <a:gd name="T2" fmla="*/ 34 w 34"/>
                <a:gd name="T3" fmla="*/ 9648 h 36"/>
                <a:gd name="T4" fmla="*/ 24 w 34"/>
                <a:gd name="T5" fmla="*/ 9664 h 36"/>
                <a:gd name="T6" fmla="*/ 18 w 34"/>
                <a:gd name="T7" fmla="*/ 9646 h 36"/>
                <a:gd name="T8" fmla="*/ 4 w 34"/>
                <a:gd name="T9" fmla="*/ 9639 h 36"/>
                <a:gd name="T10" fmla="*/ 0 w 34"/>
                <a:gd name="T11" fmla="*/ 9627 h 36"/>
                <a:gd name="T12" fmla="*/ 22 w 34"/>
                <a:gd name="T13" fmla="*/ 9633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4" y="37"/>
                  </a:lnTo>
                  <a:lnTo>
                    <a:pt x="18"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3" name="Freeform 1018">
              <a:extLst>
                <a:ext uri="{FF2B5EF4-FFF2-40B4-BE49-F238E27FC236}">
                  <a16:creationId xmlns:a16="http://schemas.microsoft.com/office/drawing/2014/main" id="{F8AD1785-8495-4D8B-98E6-A8093373A487}"/>
                </a:ext>
              </a:extLst>
            </p:cNvPr>
            <p:cNvSpPr>
              <a:spLocks/>
            </p:cNvSpPr>
            <p:nvPr/>
          </p:nvSpPr>
          <p:spPr bwMode="auto">
            <a:xfrm>
              <a:off x="3407" y="9468"/>
              <a:ext cx="27" cy="0"/>
            </a:xfrm>
            <a:custGeom>
              <a:avLst/>
              <a:gdLst>
                <a:gd name="T0" fmla="*/ 0 w 27"/>
                <a:gd name="T1" fmla="*/ 27 w 27"/>
                <a:gd name="T2" fmla="*/ 0 60000 65536"/>
                <a:gd name="T3" fmla="*/ 0 60000 65536"/>
              </a:gdLst>
              <a:ahLst/>
              <a:cxnLst>
                <a:cxn ang="T2">
                  <a:pos x="T0" y="0"/>
                </a:cxn>
                <a:cxn ang="T3">
                  <a:pos x="T1" y="0"/>
                </a:cxn>
              </a:cxnLst>
              <a:rect l="0" t="0" r="r" b="b"/>
              <a:pathLst>
                <a:path w="27">
                  <a:moveTo>
                    <a:pt x="0" y="0"/>
                  </a:moveTo>
                  <a:lnTo>
                    <a:pt x="27" y="0"/>
                  </a:lnTo>
                </a:path>
              </a:pathLst>
            </a:custGeom>
            <a:noFill/>
            <a:ln w="35560">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94" name="Freeform 1019">
              <a:extLst>
                <a:ext uri="{FF2B5EF4-FFF2-40B4-BE49-F238E27FC236}">
                  <a16:creationId xmlns:a16="http://schemas.microsoft.com/office/drawing/2014/main" id="{BACBBBA4-6321-488A-B300-2F7086BABD4F}"/>
                </a:ext>
              </a:extLst>
            </p:cNvPr>
            <p:cNvSpPr>
              <a:spLocks/>
            </p:cNvSpPr>
            <p:nvPr/>
          </p:nvSpPr>
          <p:spPr bwMode="auto">
            <a:xfrm>
              <a:off x="3407" y="9693"/>
              <a:ext cx="184" cy="891"/>
            </a:xfrm>
            <a:custGeom>
              <a:avLst/>
              <a:gdLst>
                <a:gd name="T0" fmla="*/ 27 w 184"/>
                <a:gd name="T1" fmla="*/ 9693 h 891"/>
                <a:gd name="T2" fmla="*/ 27 w 184"/>
                <a:gd name="T3" fmla="*/ 10458 h 891"/>
                <a:gd name="T4" fmla="*/ 30 w 184"/>
                <a:gd name="T5" fmla="*/ 10485 h 891"/>
                <a:gd name="T6" fmla="*/ 54 w 184"/>
                <a:gd name="T7" fmla="*/ 10530 h 891"/>
                <a:gd name="T8" fmla="*/ 97 w 184"/>
                <a:gd name="T9" fmla="*/ 10548 h 891"/>
                <a:gd name="T10" fmla="*/ 122 w 184"/>
                <a:gd name="T11" fmla="*/ 10557 h 891"/>
                <a:gd name="T12" fmla="*/ 183 w 184"/>
                <a:gd name="T13" fmla="*/ 10557 h 891"/>
                <a:gd name="T14" fmla="*/ 183 w 184"/>
                <a:gd name="T15" fmla="*/ 10584 h 891"/>
                <a:gd name="T16" fmla="*/ 120 w 184"/>
                <a:gd name="T17" fmla="*/ 10584 h 891"/>
                <a:gd name="T18" fmla="*/ 90 w 184"/>
                <a:gd name="T19" fmla="*/ 10575 h 891"/>
                <a:gd name="T20" fmla="*/ 61 w 184"/>
                <a:gd name="T21" fmla="*/ 10566 h 891"/>
                <a:gd name="T22" fmla="*/ 35 w 184"/>
                <a:gd name="T23" fmla="*/ 10548 h 891"/>
                <a:gd name="T24" fmla="*/ 16 w 184"/>
                <a:gd name="T25" fmla="*/ 10521 h 891"/>
                <a:gd name="T26" fmla="*/ 3 w 184"/>
                <a:gd name="T27" fmla="*/ 10494 h 891"/>
                <a:gd name="T28" fmla="*/ 0 w 184"/>
                <a:gd name="T29" fmla="*/ 10458 h 891"/>
                <a:gd name="T30" fmla="*/ 0 w 184"/>
                <a:gd name="T31" fmla="*/ 9693 h 891"/>
                <a:gd name="T32" fmla="*/ 27 w 184"/>
                <a:gd name="T33" fmla="*/ 9693 h 8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891">
                  <a:moveTo>
                    <a:pt x="27" y="0"/>
                  </a:moveTo>
                  <a:lnTo>
                    <a:pt x="27" y="765"/>
                  </a:lnTo>
                  <a:lnTo>
                    <a:pt x="30" y="792"/>
                  </a:lnTo>
                  <a:lnTo>
                    <a:pt x="54" y="837"/>
                  </a:lnTo>
                  <a:lnTo>
                    <a:pt x="97" y="855"/>
                  </a:lnTo>
                  <a:lnTo>
                    <a:pt x="122" y="864"/>
                  </a:lnTo>
                  <a:lnTo>
                    <a:pt x="183" y="864"/>
                  </a:lnTo>
                  <a:lnTo>
                    <a:pt x="183" y="891"/>
                  </a:lnTo>
                  <a:lnTo>
                    <a:pt x="120" y="891"/>
                  </a:lnTo>
                  <a:lnTo>
                    <a:pt x="90" y="882"/>
                  </a:lnTo>
                  <a:lnTo>
                    <a:pt x="61" y="873"/>
                  </a:lnTo>
                  <a:lnTo>
                    <a:pt x="35" y="855"/>
                  </a:lnTo>
                  <a:lnTo>
                    <a:pt x="16" y="828"/>
                  </a:lnTo>
                  <a:lnTo>
                    <a:pt x="3" y="801"/>
                  </a:lnTo>
                  <a:lnTo>
                    <a:pt x="0" y="765"/>
                  </a:lnTo>
                  <a:lnTo>
                    <a:pt x="0" y="0"/>
                  </a:lnTo>
                  <a:lnTo>
                    <a:pt x="27"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5" name="Freeform 1020">
              <a:extLst>
                <a:ext uri="{FF2B5EF4-FFF2-40B4-BE49-F238E27FC236}">
                  <a16:creationId xmlns:a16="http://schemas.microsoft.com/office/drawing/2014/main" id="{C3588E90-262F-4AC7-A56C-1F373C71704F}"/>
                </a:ext>
              </a:extLst>
            </p:cNvPr>
            <p:cNvSpPr>
              <a:spLocks/>
            </p:cNvSpPr>
            <p:nvPr/>
          </p:nvSpPr>
          <p:spPr bwMode="auto">
            <a:xfrm>
              <a:off x="3407" y="9432"/>
              <a:ext cx="27" cy="0"/>
            </a:xfrm>
            <a:custGeom>
              <a:avLst/>
              <a:gdLst>
                <a:gd name="T0" fmla="*/ 0 w 27"/>
                <a:gd name="T1" fmla="*/ 27 w 27"/>
                <a:gd name="T2" fmla="*/ 0 60000 65536"/>
                <a:gd name="T3" fmla="*/ 0 60000 65536"/>
              </a:gdLst>
              <a:ahLst/>
              <a:cxnLst>
                <a:cxn ang="T2">
                  <a:pos x="T0" y="0"/>
                </a:cxn>
                <a:cxn ang="T3">
                  <a:pos x="T1" y="0"/>
                </a:cxn>
              </a:cxnLst>
              <a:rect l="0" t="0" r="r" b="b"/>
              <a:pathLst>
                <a:path w="27">
                  <a:moveTo>
                    <a:pt x="0" y="0"/>
                  </a:moveTo>
                  <a:lnTo>
                    <a:pt x="27" y="0"/>
                  </a:lnTo>
                </a:path>
              </a:pathLst>
            </a:custGeom>
            <a:noFill/>
            <a:ln w="12700">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496" name="Freeform 1021">
              <a:extLst>
                <a:ext uri="{FF2B5EF4-FFF2-40B4-BE49-F238E27FC236}">
                  <a16:creationId xmlns:a16="http://schemas.microsoft.com/office/drawing/2014/main" id="{C69D4AD2-A5D3-46F5-A6D6-1FBBBD7C3354}"/>
                </a:ext>
              </a:extLst>
            </p:cNvPr>
            <p:cNvSpPr>
              <a:spLocks/>
            </p:cNvSpPr>
            <p:nvPr/>
          </p:nvSpPr>
          <p:spPr bwMode="auto">
            <a:xfrm>
              <a:off x="3604" y="10530"/>
              <a:ext cx="128" cy="81"/>
            </a:xfrm>
            <a:custGeom>
              <a:avLst/>
              <a:gdLst>
                <a:gd name="T0" fmla="*/ 127 w 128"/>
                <a:gd name="T1" fmla="*/ 10566 h 81"/>
                <a:gd name="T2" fmla="*/ 0 w 128"/>
                <a:gd name="T3" fmla="*/ 10611 h 81"/>
                <a:gd name="T4" fmla="*/ 0 w 128"/>
                <a:gd name="T5" fmla="*/ 10530 h 81"/>
                <a:gd name="T6" fmla="*/ 127 w 128"/>
                <a:gd name="T7" fmla="*/ 105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81">
                  <a:moveTo>
                    <a:pt x="127" y="36"/>
                  </a:moveTo>
                  <a:lnTo>
                    <a:pt x="0" y="81"/>
                  </a:lnTo>
                  <a:lnTo>
                    <a:pt x="0" y="0"/>
                  </a:lnTo>
                  <a:lnTo>
                    <a:pt x="127" y="3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7" name="Freeform 1022">
              <a:extLst>
                <a:ext uri="{FF2B5EF4-FFF2-40B4-BE49-F238E27FC236}">
                  <a16:creationId xmlns:a16="http://schemas.microsoft.com/office/drawing/2014/main" id="{B3D4F88E-DF93-4CE9-B5CC-8D937EB51DC5}"/>
                </a:ext>
              </a:extLst>
            </p:cNvPr>
            <p:cNvSpPr>
              <a:spLocks/>
            </p:cNvSpPr>
            <p:nvPr/>
          </p:nvSpPr>
          <p:spPr bwMode="auto">
            <a:xfrm>
              <a:off x="3590" y="10512"/>
              <a:ext cx="185" cy="117"/>
            </a:xfrm>
            <a:custGeom>
              <a:avLst/>
              <a:gdLst>
                <a:gd name="T0" fmla="*/ 98 w 185"/>
                <a:gd name="T1" fmla="*/ 10566 h 117"/>
                <a:gd name="T2" fmla="*/ 186 w 185"/>
                <a:gd name="T3" fmla="*/ 10566 h 117"/>
                <a:gd name="T4" fmla="*/ 0 w 185"/>
                <a:gd name="T5" fmla="*/ 10629 h 117"/>
                <a:gd name="T6" fmla="*/ 0 w 185"/>
                <a:gd name="T7" fmla="*/ 10512 h 117"/>
                <a:gd name="T8" fmla="*/ 186 w 185"/>
                <a:gd name="T9" fmla="*/ 10566 h 117"/>
                <a:gd name="T10" fmla="*/ 27 w 185"/>
                <a:gd name="T11" fmla="*/ 10548 h 117"/>
                <a:gd name="T12" fmla="*/ 27 w 185"/>
                <a:gd name="T13" fmla="*/ 10593 h 117"/>
                <a:gd name="T14" fmla="*/ 98 w 185"/>
                <a:gd name="T15" fmla="*/ 10566 h 1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17">
                  <a:moveTo>
                    <a:pt x="98" y="54"/>
                  </a:moveTo>
                  <a:lnTo>
                    <a:pt x="186" y="54"/>
                  </a:lnTo>
                  <a:lnTo>
                    <a:pt x="0" y="117"/>
                  </a:lnTo>
                  <a:lnTo>
                    <a:pt x="0" y="0"/>
                  </a:lnTo>
                  <a:lnTo>
                    <a:pt x="186" y="54"/>
                  </a:lnTo>
                  <a:lnTo>
                    <a:pt x="27" y="36"/>
                  </a:lnTo>
                  <a:lnTo>
                    <a:pt x="27" y="81"/>
                  </a:lnTo>
                  <a:lnTo>
                    <a:pt x="98" y="5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8" name="Freeform 1023">
              <a:extLst>
                <a:ext uri="{FF2B5EF4-FFF2-40B4-BE49-F238E27FC236}">
                  <a16:creationId xmlns:a16="http://schemas.microsoft.com/office/drawing/2014/main" id="{BA89A150-2766-4B37-895B-F98557613870}"/>
                </a:ext>
              </a:extLst>
            </p:cNvPr>
            <p:cNvSpPr>
              <a:spLocks/>
            </p:cNvSpPr>
            <p:nvPr/>
          </p:nvSpPr>
          <p:spPr bwMode="auto">
            <a:xfrm>
              <a:off x="3590" y="10512"/>
              <a:ext cx="185" cy="117"/>
            </a:xfrm>
            <a:custGeom>
              <a:avLst/>
              <a:gdLst>
                <a:gd name="T0" fmla="*/ 27 w 185"/>
                <a:gd name="T1" fmla="*/ 10548 h 117"/>
                <a:gd name="T2" fmla="*/ 186 w 185"/>
                <a:gd name="T3" fmla="*/ 10566 h 117"/>
                <a:gd name="T4" fmla="*/ 98 w 185"/>
                <a:gd name="T5" fmla="*/ 10566 h 117"/>
                <a:gd name="T6" fmla="*/ 27 w 185"/>
                <a:gd name="T7" fmla="*/ 10548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117">
                  <a:moveTo>
                    <a:pt x="27" y="36"/>
                  </a:moveTo>
                  <a:lnTo>
                    <a:pt x="186" y="54"/>
                  </a:lnTo>
                  <a:lnTo>
                    <a:pt x="98" y="54"/>
                  </a:lnTo>
                  <a:lnTo>
                    <a:pt x="27" y="3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499" name="Freeform 1024">
              <a:extLst>
                <a:ext uri="{FF2B5EF4-FFF2-40B4-BE49-F238E27FC236}">
                  <a16:creationId xmlns:a16="http://schemas.microsoft.com/office/drawing/2014/main" id="{D7B7E72E-3BE7-4BD2-9DCD-7C363C1F3B89}"/>
                </a:ext>
              </a:extLst>
            </p:cNvPr>
            <p:cNvSpPr>
              <a:spLocks/>
            </p:cNvSpPr>
            <p:nvPr/>
          </p:nvSpPr>
          <p:spPr bwMode="auto">
            <a:xfrm>
              <a:off x="3330" y="9513"/>
              <a:ext cx="90" cy="112"/>
            </a:xfrm>
            <a:custGeom>
              <a:avLst/>
              <a:gdLst>
                <a:gd name="T0" fmla="*/ 90 w 90"/>
                <a:gd name="T1" fmla="*/ 9625 h 112"/>
                <a:gd name="T2" fmla="*/ 72 w 90"/>
                <a:gd name="T3" fmla="*/ 9625 h 112"/>
                <a:gd name="T4" fmla="*/ 13 w 90"/>
                <a:gd name="T5" fmla="*/ 9530 h 112"/>
                <a:gd name="T6" fmla="*/ 13 w 90"/>
                <a:gd name="T7" fmla="*/ 9625 h 112"/>
                <a:gd name="T8" fmla="*/ 0 w 90"/>
                <a:gd name="T9" fmla="*/ 9625 h 112"/>
                <a:gd name="T10" fmla="*/ 0 w 90"/>
                <a:gd name="T11" fmla="*/ 9513 h 112"/>
                <a:gd name="T12" fmla="*/ 18 w 90"/>
                <a:gd name="T13" fmla="*/ 9513 h 112"/>
                <a:gd name="T14" fmla="*/ 77 w 90"/>
                <a:gd name="T15" fmla="*/ 9609 h 112"/>
                <a:gd name="T16" fmla="*/ 77 w 90"/>
                <a:gd name="T17" fmla="*/ 9513 h 112"/>
                <a:gd name="T18" fmla="*/ 90 w 90"/>
                <a:gd name="T19" fmla="*/ 9513 h 112"/>
                <a:gd name="T20" fmla="*/ 90 w 90"/>
                <a:gd name="T21" fmla="*/ 9625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12">
                  <a:moveTo>
                    <a:pt x="90" y="112"/>
                  </a:moveTo>
                  <a:lnTo>
                    <a:pt x="72" y="112"/>
                  </a:lnTo>
                  <a:lnTo>
                    <a:pt x="13" y="17"/>
                  </a:lnTo>
                  <a:lnTo>
                    <a:pt x="13" y="112"/>
                  </a:lnTo>
                  <a:lnTo>
                    <a:pt x="0" y="112"/>
                  </a:lnTo>
                  <a:lnTo>
                    <a:pt x="0" y="0"/>
                  </a:lnTo>
                  <a:lnTo>
                    <a:pt x="18" y="0"/>
                  </a:lnTo>
                  <a:lnTo>
                    <a:pt x="77" y="96"/>
                  </a:lnTo>
                  <a:lnTo>
                    <a:pt x="77" y="0"/>
                  </a:lnTo>
                  <a:lnTo>
                    <a:pt x="90" y="0"/>
                  </a:lnTo>
                  <a:lnTo>
                    <a:pt x="90" y="1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0" name="Freeform 1025">
              <a:extLst>
                <a:ext uri="{FF2B5EF4-FFF2-40B4-BE49-F238E27FC236}">
                  <a16:creationId xmlns:a16="http://schemas.microsoft.com/office/drawing/2014/main" id="{040EA30F-07B7-4F11-9E04-E289725EB2F9}"/>
                </a:ext>
              </a:extLst>
            </p:cNvPr>
            <p:cNvSpPr>
              <a:spLocks/>
            </p:cNvSpPr>
            <p:nvPr/>
          </p:nvSpPr>
          <p:spPr bwMode="auto">
            <a:xfrm>
              <a:off x="3440" y="9537"/>
              <a:ext cx="61" cy="89"/>
            </a:xfrm>
            <a:custGeom>
              <a:avLst/>
              <a:gdLst>
                <a:gd name="T0" fmla="*/ 57 w 61"/>
                <a:gd name="T1" fmla="*/ 9558 h 89"/>
                <a:gd name="T2" fmla="*/ 40 w 61"/>
                <a:gd name="T3" fmla="*/ 9548 h 89"/>
                <a:gd name="T4" fmla="*/ 39 w 61"/>
                <a:gd name="T5" fmla="*/ 9548 h 89"/>
                <a:gd name="T6" fmla="*/ 20 w 61"/>
                <a:gd name="T7" fmla="*/ 9557 h 89"/>
                <a:gd name="T8" fmla="*/ 15 w 61"/>
                <a:gd name="T9" fmla="*/ 9580 h 89"/>
                <a:gd name="T10" fmla="*/ 15 w 61"/>
                <a:gd name="T11" fmla="*/ 9582 h 89"/>
                <a:gd name="T12" fmla="*/ 19 w 61"/>
                <a:gd name="T13" fmla="*/ 9605 h 89"/>
                <a:gd name="T14" fmla="*/ 37 w 61"/>
                <a:gd name="T15" fmla="*/ 9616 h 89"/>
                <a:gd name="T16" fmla="*/ 38 w 61"/>
                <a:gd name="T17" fmla="*/ 9626 h 89"/>
                <a:gd name="T18" fmla="*/ 16 w 61"/>
                <a:gd name="T19" fmla="*/ 9621 h 89"/>
                <a:gd name="T20" fmla="*/ 4 w 61"/>
                <a:gd name="T21" fmla="*/ 9604 h 89"/>
                <a:gd name="T22" fmla="*/ 0 w 61"/>
                <a:gd name="T23" fmla="*/ 9582 h 89"/>
                <a:gd name="T24" fmla="*/ 4 w 61"/>
                <a:gd name="T25" fmla="*/ 9557 h 89"/>
                <a:gd name="T26" fmla="*/ 18 w 61"/>
                <a:gd name="T27" fmla="*/ 9542 h 89"/>
                <a:gd name="T28" fmla="*/ 38 w 61"/>
                <a:gd name="T29" fmla="*/ 9537 h 89"/>
                <a:gd name="T30" fmla="*/ 61 w 61"/>
                <a:gd name="T31" fmla="*/ 9543 h 89"/>
                <a:gd name="T32" fmla="*/ 57 w 61"/>
                <a:gd name="T33" fmla="*/ 9558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1"/>
                  </a:moveTo>
                  <a:lnTo>
                    <a:pt x="40" y="11"/>
                  </a:lnTo>
                  <a:lnTo>
                    <a:pt x="39" y="11"/>
                  </a:lnTo>
                  <a:lnTo>
                    <a:pt x="20" y="20"/>
                  </a:lnTo>
                  <a:lnTo>
                    <a:pt x="15" y="43"/>
                  </a:lnTo>
                  <a:lnTo>
                    <a:pt x="15" y="45"/>
                  </a:lnTo>
                  <a:lnTo>
                    <a:pt x="19" y="68"/>
                  </a:lnTo>
                  <a:lnTo>
                    <a:pt x="37" y="79"/>
                  </a:lnTo>
                  <a:lnTo>
                    <a:pt x="38" y="89"/>
                  </a:lnTo>
                  <a:lnTo>
                    <a:pt x="16" y="84"/>
                  </a:lnTo>
                  <a:lnTo>
                    <a:pt x="4" y="67"/>
                  </a:lnTo>
                  <a:lnTo>
                    <a:pt x="0" y="45"/>
                  </a:lnTo>
                  <a:lnTo>
                    <a:pt x="4" y="20"/>
                  </a:lnTo>
                  <a:lnTo>
                    <a:pt x="18" y="5"/>
                  </a:lnTo>
                  <a:lnTo>
                    <a:pt x="38" y="0"/>
                  </a:lnTo>
                  <a:lnTo>
                    <a:pt x="61" y="6"/>
                  </a:lnTo>
                  <a:lnTo>
                    <a:pt x="57"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1" name="Freeform 1026">
              <a:extLst>
                <a:ext uri="{FF2B5EF4-FFF2-40B4-BE49-F238E27FC236}">
                  <a16:creationId xmlns:a16="http://schemas.microsoft.com/office/drawing/2014/main" id="{FFF32523-1EC3-4114-96AC-9ED9EC505275}"/>
                </a:ext>
              </a:extLst>
            </p:cNvPr>
            <p:cNvSpPr>
              <a:spLocks/>
            </p:cNvSpPr>
            <p:nvPr/>
          </p:nvSpPr>
          <p:spPr bwMode="auto">
            <a:xfrm>
              <a:off x="3477" y="9543"/>
              <a:ext cx="40" cy="84"/>
            </a:xfrm>
            <a:custGeom>
              <a:avLst/>
              <a:gdLst>
                <a:gd name="T0" fmla="*/ 0 w 40"/>
                <a:gd name="T1" fmla="*/ 9616 h 84"/>
                <a:gd name="T2" fmla="*/ 1 w 40"/>
                <a:gd name="T3" fmla="*/ 9616 h 84"/>
                <a:gd name="T4" fmla="*/ 19 w 40"/>
                <a:gd name="T5" fmla="*/ 9607 h 84"/>
                <a:gd name="T6" fmla="*/ 24 w 40"/>
                <a:gd name="T7" fmla="*/ 9585 h 84"/>
                <a:gd name="T8" fmla="*/ 24 w 40"/>
                <a:gd name="T9" fmla="*/ 9582 h 84"/>
                <a:gd name="T10" fmla="*/ 20 w 40"/>
                <a:gd name="T11" fmla="*/ 9558 h 84"/>
                <a:gd name="T12" fmla="*/ 24 w 40"/>
                <a:gd name="T13" fmla="*/ 9543 h 84"/>
                <a:gd name="T14" fmla="*/ 36 w 40"/>
                <a:gd name="T15" fmla="*/ 9558 h 84"/>
                <a:gd name="T16" fmla="*/ 39 w 40"/>
                <a:gd name="T17" fmla="*/ 9582 h 84"/>
                <a:gd name="T18" fmla="*/ 35 w 40"/>
                <a:gd name="T19" fmla="*/ 9606 h 84"/>
                <a:gd name="T20" fmla="*/ 22 w 40"/>
                <a:gd name="T21" fmla="*/ 9621 h 84"/>
                <a:gd name="T22" fmla="*/ 1 w 40"/>
                <a:gd name="T23" fmla="*/ 9626 h 84"/>
                <a:gd name="T24" fmla="*/ 0 w 40"/>
                <a:gd name="T25" fmla="*/ 9616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19" y="64"/>
                  </a:lnTo>
                  <a:lnTo>
                    <a:pt x="24" y="42"/>
                  </a:lnTo>
                  <a:lnTo>
                    <a:pt x="24" y="39"/>
                  </a:lnTo>
                  <a:lnTo>
                    <a:pt x="20" y="15"/>
                  </a:lnTo>
                  <a:lnTo>
                    <a:pt x="24" y="0"/>
                  </a:lnTo>
                  <a:lnTo>
                    <a:pt x="36" y="15"/>
                  </a:lnTo>
                  <a:lnTo>
                    <a:pt x="39" y="39"/>
                  </a:lnTo>
                  <a:lnTo>
                    <a:pt x="35" y="63"/>
                  </a:lnTo>
                  <a:lnTo>
                    <a:pt x="22" y="78"/>
                  </a:lnTo>
                  <a:lnTo>
                    <a:pt x="1" y="83"/>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2" name="Freeform 1027">
              <a:extLst>
                <a:ext uri="{FF2B5EF4-FFF2-40B4-BE49-F238E27FC236}">
                  <a16:creationId xmlns:a16="http://schemas.microsoft.com/office/drawing/2014/main" id="{2B7CFA67-A3B9-4D63-A1CF-0EAE7D82D2BF}"/>
                </a:ext>
              </a:extLst>
            </p:cNvPr>
            <p:cNvSpPr>
              <a:spLocks/>
            </p:cNvSpPr>
            <p:nvPr/>
          </p:nvSpPr>
          <p:spPr bwMode="auto">
            <a:xfrm>
              <a:off x="1440" y="9666"/>
              <a:ext cx="1890" cy="348"/>
            </a:xfrm>
            <a:custGeom>
              <a:avLst/>
              <a:gdLst>
                <a:gd name="T0" fmla="*/ 0 w 1890"/>
                <a:gd name="T1" fmla="*/ 9738 h 348"/>
                <a:gd name="T2" fmla="*/ 29 w 1890"/>
                <a:gd name="T3" fmla="*/ 9681 h 348"/>
                <a:gd name="T4" fmla="*/ 1818 w 1890"/>
                <a:gd name="T5" fmla="*/ 9666 h 348"/>
                <a:gd name="T6" fmla="*/ 1840 w 1890"/>
                <a:gd name="T7" fmla="*/ 9670 h 348"/>
                <a:gd name="T8" fmla="*/ 1886 w 1890"/>
                <a:gd name="T9" fmla="*/ 9714 h 348"/>
                <a:gd name="T10" fmla="*/ 1890 w 1890"/>
                <a:gd name="T11" fmla="*/ 9942 h 348"/>
                <a:gd name="T12" fmla="*/ 1886 w 1890"/>
                <a:gd name="T13" fmla="*/ 9965 h 348"/>
                <a:gd name="T14" fmla="*/ 1842 w 1890"/>
                <a:gd name="T15" fmla="*/ 10010 h 348"/>
                <a:gd name="T16" fmla="*/ 72 w 1890"/>
                <a:gd name="T17" fmla="*/ 10014 h 348"/>
                <a:gd name="T18" fmla="*/ 50 w 1890"/>
                <a:gd name="T19" fmla="*/ 10011 h 348"/>
                <a:gd name="T20" fmla="*/ 4 w 1890"/>
                <a:gd name="T21" fmla="*/ 9967 h 348"/>
                <a:gd name="T22" fmla="*/ 0 w 1890"/>
                <a:gd name="T23" fmla="*/ 9738 h 3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90" h="348">
                  <a:moveTo>
                    <a:pt x="0" y="72"/>
                  </a:moveTo>
                  <a:lnTo>
                    <a:pt x="29" y="15"/>
                  </a:lnTo>
                  <a:lnTo>
                    <a:pt x="1818" y="0"/>
                  </a:lnTo>
                  <a:lnTo>
                    <a:pt x="1840" y="4"/>
                  </a:lnTo>
                  <a:lnTo>
                    <a:pt x="1886" y="48"/>
                  </a:lnTo>
                  <a:lnTo>
                    <a:pt x="1890" y="276"/>
                  </a:lnTo>
                  <a:lnTo>
                    <a:pt x="1886" y="299"/>
                  </a:lnTo>
                  <a:lnTo>
                    <a:pt x="1842" y="344"/>
                  </a:lnTo>
                  <a:lnTo>
                    <a:pt x="72" y="348"/>
                  </a:lnTo>
                  <a:lnTo>
                    <a:pt x="50" y="345"/>
                  </a:lnTo>
                  <a:lnTo>
                    <a:pt x="4" y="301"/>
                  </a:lnTo>
                  <a:lnTo>
                    <a:pt x="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3" name="Freeform 1028">
              <a:extLst>
                <a:ext uri="{FF2B5EF4-FFF2-40B4-BE49-F238E27FC236}">
                  <a16:creationId xmlns:a16="http://schemas.microsoft.com/office/drawing/2014/main" id="{496EC10E-CF31-40E5-8AD6-87A9CF5D4995}"/>
                </a:ext>
              </a:extLst>
            </p:cNvPr>
            <p:cNvSpPr>
              <a:spLocks/>
            </p:cNvSpPr>
            <p:nvPr/>
          </p:nvSpPr>
          <p:spPr bwMode="auto">
            <a:xfrm>
              <a:off x="1440" y="9666"/>
              <a:ext cx="1890" cy="348"/>
            </a:xfrm>
            <a:custGeom>
              <a:avLst/>
              <a:gdLst>
                <a:gd name="T0" fmla="*/ 0 w 1890"/>
                <a:gd name="T1" fmla="*/ 9738 h 348"/>
                <a:gd name="T2" fmla="*/ 29 w 1890"/>
                <a:gd name="T3" fmla="*/ 9681 h 348"/>
                <a:gd name="T4" fmla="*/ 72 w 1890"/>
                <a:gd name="T5" fmla="*/ 9666 h 348"/>
                <a:gd name="T6" fmla="*/ 1818 w 1890"/>
                <a:gd name="T7" fmla="*/ 9666 h 348"/>
                <a:gd name="T8" fmla="*/ 1875 w 1890"/>
                <a:gd name="T9" fmla="*/ 9695 h 348"/>
                <a:gd name="T10" fmla="*/ 1890 w 1890"/>
                <a:gd name="T11" fmla="*/ 9738 h 348"/>
                <a:gd name="T12" fmla="*/ 1890 w 1890"/>
                <a:gd name="T13" fmla="*/ 9942 h 348"/>
                <a:gd name="T14" fmla="*/ 1861 w 1890"/>
                <a:gd name="T15" fmla="*/ 10000 h 348"/>
                <a:gd name="T16" fmla="*/ 1818 w 1890"/>
                <a:gd name="T17" fmla="*/ 10014 h 348"/>
                <a:gd name="T18" fmla="*/ 72 w 1890"/>
                <a:gd name="T19" fmla="*/ 10014 h 348"/>
                <a:gd name="T20" fmla="*/ 15 w 1890"/>
                <a:gd name="T21" fmla="*/ 9986 h 348"/>
                <a:gd name="T22" fmla="*/ 0 w 1890"/>
                <a:gd name="T23" fmla="*/ 9942 h 348"/>
                <a:gd name="T24" fmla="*/ 0 w 1890"/>
                <a:gd name="T25" fmla="*/ 973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90" h="348">
                  <a:moveTo>
                    <a:pt x="0" y="72"/>
                  </a:moveTo>
                  <a:lnTo>
                    <a:pt x="29" y="15"/>
                  </a:lnTo>
                  <a:lnTo>
                    <a:pt x="72" y="0"/>
                  </a:lnTo>
                  <a:lnTo>
                    <a:pt x="1818" y="0"/>
                  </a:lnTo>
                  <a:lnTo>
                    <a:pt x="1875" y="29"/>
                  </a:lnTo>
                  <a:lnTo>
                    <a:pt x="1890" y="72"/>
                  </a:lnTo>
                  <a:lnTo>
                    <a:pt x="1890" y="276"/>
                  </a:lnTo>
                  <a:lnTo>
                    <a:pt x="1861" y="334"/>
                  </a:lnTo>
                  <a:lnTo>
                    <a:pt x="1818" y="348"/>
                  </a:lnTo>
                  <a:lnTo>
                    <a:pt x="72" y="348"/>
                  </a:lnTo>
                  <a:lnTo>
                    <a:pt x="15" y="320"/>
                  </a:lnTo>
                  <a:lnTo>
                    <a:pt x="0" y="276"/>
                  </a:lnTo>
                  <a:lnTo>
                    <a:pt x="0" y="72"/>
                  </a:lnTo>
                  <a:close/>
                </a:path>
              </a:pathLst>
            </a:custGeom>
            <a:noFill/>
            <a:ln w="5715">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04" name="Freeform 1029">
              <a:extLst>
                <a:ext uri="{FF2B5EF4-FFF2-40B4-BE49-F238E27FC236}">
                  <a16:creationId xmlns:a16="http://schemas.microsoft.com/office/drawing/2014/main" id="{4B3328D8-AED3-4843-858D-59F43A6D0277}"/>
                </a:ext>
              </a:extLst>
            </p:cNvPr>
            <p:cNvSpPr>
              <a:spLocks/>
            </p:cNvSpPr>
            <p:nvPr/>
          </p:nvSpPr>
          <p:spPr bwMode="auto">
            <a:xfrm>
              <a:off x="1536" y="9762"/>
              <a:ext cx="71" cy="112"/>
            </a:xfrm>
            <a:custGeom>
              <a:avLst/>
              <a:gdLst>
                <a:gd name="T0" fmla="*/ 0 w 71"/>
                <a:gd name="T1" fmla="*/ 9873 h 112"/>
                <a:gd name="T2" fmla="*/ 0 w 71"/>
                <a:gd name="T3" fmla="*/ 9762 h 112"/>
                <a:gd name="T4" fmla="*/ 15 w 71"/>
                <a:gd name="T5" fmla="*/ 9762 h 112"/>
                <a:gd name="T6" fmla="*/ 15 w 71"/>
                <a:gd name="T7" fmla="*/ 9861 h 112"/>
                <a:gd name="T8" fmla="*/ 71 w 71"/>
                <a:gd name="T9" fmla="*/ 9861 h 112"/>
                <a:gd name="T10" fmla="*/ 71 w 71"/>
                <a:gd name="T11" fmla="*/ 9873 h 112"/>
                <a:gd name="T12" fmla="*/ 0 w 71"/>
                <a:gd name="T13" fmla="*/ 9873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112">
                  <a:moveTo>
                    <a:pt x="0" y="111"/>
                  </a:moveTo>
                  <a:lnTo>
                    <a:pt x="0" y="0"/>
                  </a:lnTo>
                  <a:lnTo>
                    <a:pt x="15" y="0"/>
                  </a:lnTo>
                  <a:lnTo>
                    <a:pt x="15" y="99"/>
                  </a:lnTo>
                  <a:lnTo>
                    <a:pt x="71" y="99"/>
                  </a:lnTo>
                  <a:lnTo>
                    <a:pt x="71" y="111"/>
                  </a:lnTo>
                  <a:lnTo>
                    <a:pt x="0" y="11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5" name="Freeform 1030">
              <a:extLst>
                <a:ext uri="{FF2B5EF4-FFF2-40B4-BE49-F238E27FC236}">
                  <a16:creationId xmlns:a16="http://schemas.microsoft.com/office/drawing/2014/main" id="{4BE9D81D-91C6-4F19-8917-68F82624CED0}"/>
                </a:ext>
              </a:extLst>
            </p:cNvPr>
            <p:cNvSpPr>
              <a:spLocks/>
            </p:cNvSpPr>
            <p:nvPr/>
          </p:nvSpPr>
          <p:spPr bwMode="auto">
            <a:xfrm>
              <a:off x="1619" y="9786"/>
              <a:ext cx="61" cy="89"/>
            </a:xfrm>
            <a:custGeom>
              <a:avLst/>
              <a:gdLst>
                <a:gd name="T0" fmla="*/ 58 w 61"/>
                <a:gd name="T1" fmla="*/ 9807 h 89"/>
                <a:gd name="T2" fmla="*/ 40 w 61"/>
                <a:gd name="T3" fmla="*/ 9797 h 89"/>
                <a:gd name="T4" fmla="*/ 39 w 61"/>
                <a:gd name="T5" fmla="*/ 9797 h 89"/>
                <a:gd name="T6" fmla="*/ 20 w 61"/>
                <a:gd name="T7" fmla="*/ 9806 h 89"/>
                <a:gd name="T8" fmla="*/ 15 w 61"/>
                <a:gd name="T9" fmla="*/ 9829 h 89"/>
                <a:gd name="T10" fmla="*/ 15 w 61"/>
                <a:gd name="T11" fmla="*/ 9830 h 89"/>
                <a:gd name="T12" fmla="*/ 19 w 61"/>
                <a:gd name="T13" fmla="*/ 9854 h 89"/>
                <a:gd name="T14" fmla="*/ 37 w 61"/>
                <a:gd name="T15" fmla="*/ 9864 h 89"/>
                <a:gd name="T16" fmla="*/ 38 w 61"/>
                <a:gd name="T17" fmla="*/ 9875 h 89"/>
                <a:gd name="T18" fmla="*/ 16 w 61"/>
                <a:gd name="T19" fmla="*/ 9869 h 89"/>
                <a:gd name="T20" fmla="*/ 4 w 61"/>
                <a:gd name="T21" fmla="*/ 9853 h 89"/>
                <a:gd name="T22" fmla="*/ 0 w 61"/>
                <a:gd name="T23" fmla="*/ 9830 h 89"/>
                <a:gd name="T24" fmla="*/ 5 w 61"/>
                <a:gd name="T25" fmla="*/ 9805 h 89"/>
                <a:gd name="T26" fmla="*/ 18 w 61"/>
                <a:gd name="T27" fmla="*/ 9790 h 89"/>
                <a:gd name="T28" fmla="*/ 38 w 61"/>
                <a:gd name="T29" fmla="*/ 9786 h 89"/>
                <a:gd name="T30" fmla="*/ 61 w 61"/>
                <a:gd name="T31" fmla="*/ 9791 h 89"/>
                <a:gd name="T32" fmla="*/ 58 w 61"/>
                <a:gd name="T33" fmla="*/ 980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5" y="19"/>
                  </a:lnTo>
                  <a:lnTo>
                    <a:pt x="18" y="4"/>
                  </a:lnTo>
                  <a:lnTo>
                    <a:pt x="38"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6" name="Freeform 1031">
              <a:extLst>
                <a:ext uri="{FF2B5EF4-FFF2-40B4-BE49-F238E27FC236}">
                  <a16:creationId xmlns:a16="http://schemas.microsoft.com/office/drawing/2014/main" id="{E781BDF4-F67A-4F3E-AF41-4F141A4A4E5C}"/>
                </a:ext>
              </a:extLst>
            </p:cNvPr>
            <p:cNvSpPr>
              <a:spLocks/>
            </p:cNvSpPr>
            <p:nvPr/>
          </p:nvSpPr>
          <p:spPr bwMode="auto">
            <a:xfrm>
              <a:off x="1656" y="9791"/>
              <a:ext cx="40" cy="84"/>
            </a:xfrm>
            <a:custGeom>
              <a:avLst/>
              <a:gdLst>
                <a:gd name="T0" fmla="*/ 0 w 40"/>
                <a:gd name="T1" fmla="*/ 9864 h 84"/>
                <a:gd name="T2" fmla="*/ 1 w 40"/>
                <a:gd name="T3" fmla="*/ 9864 h 84"/>
                <a:gd name="T4" fmla="*/ 20 w 40"/>
                <a:gd name="T5" fmla="*/ 9856 h 84"/>
                <a:gd name="T6" fmla="*/ 25 w 40"/>
                <a:gd name="T7" fmla="*/ 9833 h 84"/>
                <a:gd name="T8" fmla="*/ 25 w 40"/>
                <a:gd name="T9" fmla="*/ 9830 h 84"/>
                <a:gd name="T10" fmla="*/ 21 w 40"/>
                <a:gd name="T11" fmla="*/ 9807 h 84"/>
                <a:gd name="T12" fmla="*/ 24 w 40"/>
                <a:gd name="T13" fmla="*/ 9791 h 84"/>
                <a:gd name="T14" fmla="*/ 36 w 40"/>
                <a:gd name="T15" fmla="*/ 9807 h 84"/>
                <a:gd name="T16" fmla="*/ 40 w 40"/>
                <a:gd name="T17" fmla="*/ 9830 h 84"/>
                <a:gd name="T18" fmla="*/ 36 w 40"/>
                <a:gd name="T19" fmla="*/ 9855 h 84"/>
                <a:gd name="T20" fmla="*/ 23 w 40"/>
                <a:gd name="T21" fmla="*/ 9870 h 84"/>
                <a:gd name="T22" fmla="*/ 1 w 40"/>
                <a:gd name="T23" fmla="*/ 9875 h 84"/>
                <a:gd name="T24" fmla="*/ 0 w 40"/>
                <a:gd name="T25" fmla="*/ 98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7" name="Freeform 1032">
              <a:extLst>
                <a:ext uri="{FF2B5EF4-FFF2-40B4-BE49-F238E27FC236}">
                  <a16:creationId xmlns:a16="http://schemas.microsoft.com/office/drawing/2014/main" id="{2E86B09D-8A80-4069-8540-066EB12504CC}"/>
                </a:ext>
              </a:extLst>
            </p:cNvPr>
            <p:cNvSpPr>
              <a:spLocks/>
            </p:cNvSpPr>
            <p:nvPr/>
          </p:nvSpPr>
          <p:spPr bwMode="auto">
            <a:xfrm>
              <a:off x="1707" y="9787"/>
              <a:ext cx="71" cy="88"/>
            </a:xfrm>
            <a:custGeom>
              <a:avLst/>
              <a:gdLst>
                <a:gd name="T0" fmla="*/ 7 w 71"/>
                <a:gd name="T1" fmla="*/ 9822 h 88"/>
                <a:gd name="T2" fmla="*/ 3 w 71"/>
                <a:gd name="T3" fmla="*/ 9810 h 88"/>
                <a:gd name="T4" fmla="*/ 10 w 71"/>
                <a:gd name="T5" fmla="*/ 9794 h 88"/>
                <a:gd name="T6" fmla="*/ 29 w 71"/>
                <a:gd name="T7" fmla="*/ 9787 h 88"/>
                <a:gd name="T8" fmla="*/ 50 w 71"/>
                <a:gd name="T9" fmla="*/ 9788 h 88"/>
                <a:gd name="T10" fmla="*/ 58 w 71"/>
                <a:gd name="T11" fmla="*/ 9791 h 88"/>
                <a:gd name="T12" fmla="*/ 64 w 71"/>
                <a:gd name="T13" fmla="*/ 9794 h 88"/>
                <a:gd name="T14" fmla="*/ 68 w 71"/>
                <a:gd name="T15" fmla="*/ 9800 h 88"/>
                <a:gd name="T16" fmla="*/ 69 w 71"/>
                <a:gd name="T17" fmla="*/ 9807 h 88"/>
                <a:gd name="T18" fmla="*/ 56 w 71"/>
                <a:gd name="T19" fmla="*/ 9809 h 88"/>
                <a:gd name="T20" fmla="*/ 43 w 71"/>
                <a:gd name="T21" fmla="*/ 9797 h 88"/>
                <a:gd name="T22" fmla="*/ 22 w 71"/>
                <a:gd name="T23" fmla="*/ 9800 h 88"/>
                <a:gd name="T24" fmla="*/ 17 w 71"/>
                <a:gd name="T25" fmla="*/ 9809 h 88"/>
                <a:gd name="T26" fmla="*/ 26 w 71"/>
                <a:gd name="T27" fmla="*/ 9819 h 88"/>
                <a:gd name="T28" fmla="*/ 40 w 71"/>
                <a:gd name="T29" fmla="*/ 9824 h 88"/>
                <a:gd name="T30" fmla="*/ 55 w 71"/>
                <a:gd name="T31" fmla="*/ 9828 h 88"/>
                <a:gd name="T32" fmla="*/ 67 w 71"/>
                <a:gd name="T33" fmla="*/ 9837 h 88"/>
                <a:gd name="T34" fmla="*/ 71 w 71"/>
                <a:gd name="T35" fmla="*/ 9849 h 88"/>
                <a:gd name="T36" fmla="*/ 64 w 71"/>
                <a:gd name="T37" fmla="*/ 9866 h 88"/>
                <a:gd name="T38" fmla="*/ 47 w 71"/>
                <a:gd name="T39" fmla="*/ 9874 h 88"/>
                <a:gd name="T40" fmla="*/ 26 w 71"/>
                <a:gd name="T41" fmla="*/ 9875 h 88"/>
                <a:gd name="T42" fmla="*/ 8 w 71"/>
                <a:gd name="T43" fmla="*/ 9867 h 88"/>
                <a:gd name="T44" fmla="*/ 0 w 71"/>
                <a:gd name="T45" fmla="*/ 9853 h 88"/>
                <a:gd name="T46" fmla="*/ 12 w 71"/>
                <a:gd name="T47" fmla="*/ 9851 h 88"/>
                <a:gd name="T48" fmla="*/ 25 w 71"/>
                <a:gd name="T49" fmla="*/ 9862 h 88"/>
                <a:gd name="T50" fmla="*/ 45 w 71"/>
                <a:gd name="T51" fmla="*/ 9863 h 88"/>
                <a:gd name="T52" fmla="*/ 57 w 71"/>
                <a:gd name="T53" fmla="*/ 9851 h 88"/>
                <a:gd name="T54" fmla="*/ 49 w 71"/>
                <a:gd name="T55" fmla="*/ 9840 h 88"/>
                <a:gd name="T56" fmla="*/ 35 w 71"/>
                <a:gd name="T57" fmla="*/ 9835 h 88"/>
                <a:gd name="T58" fmla="*/ 19 w 71"/>
                <a:gd name="T59" fmla="*/ 9831 h 88"/>
                <a:gd name="T60" fmla="*/ 7 w 71"/>
                <a:gd name="T61" fmla="*/ 9822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3"/>
                  </a:lnTo>
                  <a:lnTo>
                    <a:pt x="10" y="7"/>
                  </a:lnTo>
                  <a:lnTo>
                    <a:pt x="29" y="0"/>
                  </a:lnTo>
                  <a:lnTo>
                    <a:pt x="50" y="1"/>
                  </a:lnTo>
                  <a:lnTo>
                    <a:pt x="58" y="4"/>
                  </a:lnTo>
                  <a:lnTo>
                    <a:pt x="64" y="7"/>
                  </a:lnTo>
                  <a:lnTo>
                    <a:pt x="68" y="13"/>
                  </a:lnTo>
                  <a:lnTo>
                    <a:pt x="69" y="20"/>
                  </a:lnTo>
                  <a:lnTo>
                    <a:pt x="56" y="22"/>
                  </a:lnTo>
                  <a:lnTo>
                    <a:pt x="43" y="10"/>
                  </a:lnTo>
                  <a:lnTo>
                    <a:pt x="22" y="13"/>
                  </a:lnTo>
                  <a:lnTo>
                    <a:pt x="17" y="22"/>
                  </a:lnTo>
                  <a:lnTo>
                    <a:pt x="26" y="32"/>
                  </a:lnTo>
                  <a:lnTo>
                    <a:pt x="40" y="37"/>
                  </a:lnTo>
                  <a:lnTo>
                    <a:pt x="55" y="41"/>
                  </a:lnTo>
                  <a:lnTo>
                    <a:pt x="67" y="50"/>
                  </a:lnTo>
                  <a:lnTo>
                    <a:pt x="71" y="62"/>
                  </a:lnTo>
                  <a:lnTo>
                    <a:pt x="64" y="79"/>
                  </a:lnTo>
                  <a:lnTo>
                    <a:pt x="47" y="87"/>
                  </a:lnTo>
                  <a:lnTo>
                    <a:pt x="26" y="88"/>
                  </a:lnTo>
                  <a:lnTo>
                    <a:pt x="8" y="80"/>
                  </a:lnTo>
                  <a:lnTo>
                    <a:pt x="0" y="66"/>
                  </a:lnTo>
                  <a:lnTo>
                    <a:pt x="12" y="64"/>
                  </a:lnTo>
                  <a:lnTo>
                    <a:pt x="25" y="75"/>
                  </a:lnTo>
                  <a:lnTo>
                    <a:pt x="45" y="76"/>
                  </a:lnTo>
                  <a:lnTo>
                    <a:pt x="57" y="64"/>
                  </a:lnTo>
                  <a:lnTo>
                    <a:pt x="49" y="53"/>
                  </a:lnTo>
                  <a:lnTo>
                    <a:pt x="35"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8" name="Freeform 1033">
              <a:extLst>
                <a:ext uri="{FF2B5EF4-FFF2-40B4-BE49-F238E27FC236}">
                  <a16:creationId xmlns:a16="http://schemas.microsoft.com/office/drawing/2014/main" id="{A03E2520-23E7-4A7C-BF6B-ED9F8BDAB3FC}"/>
                </a:ext>
              </a:extLst>
            </p:cNvPr>
            <p:cNvSpPr>
              <a:spLocks/>
            </p:cNvSpPr>
            <p:nvPr/>
          </p:nvSpPr>
          <p:spPr bwMode="auto">
            <a:xfrm>
              <a:off x="1786" y="9768"/>
              <a:ext cx="41" cy="105"/>
            </a:xfrm>
            <a:custGeom>
              <a:avLst/>
              <a:gdLst>
                <a:gd name="T0" fmla="*/ 10 w 41"/>
                <a:gd name="T1" fmla="*/ 9788 h 105"/>
                <a:gd name="T2" fmla="*/ 14 w 41"/>
                <a:gd name="T3" fmla="*/ 9768 h 105"/>
                <a:gd name="T4" fmla="*/ 24 w 41"/>
                <a:gd name="T5" fmla="*/ 9768 h 105"/>
                <a:gd name="T6" fmla="*/ 24 w 41"/>
                <a:gd name="T7" fmla="*/ 9788 h 105"/>
                <a:gd name="T8" fmla="*/ 40 w 41"/>
                <a:gd name="T9" fmla="*/ 9788 h 105"/>
                <a:gd name="T10" fmla="*/ 40 w 41"/>
                <a:gd name="T11" fmla="*/ 9798 h 105"/>
                <a:gd name="T12" fmla="*/ 24 w 41"/>
                <a:gd name="T13" fmla="*/ 9798 h 105"/>
                <a:gd name="T14" fmla="*/ 24 w 41"/>
                <a:gd name="T15" fmla="*/ 9852 h 105"/>
                <a:gd name="T16" fmla="*/ 23 w 41"/>
                <a:gd name="T17" fmla="*/ 9863 h 105"/>
                <a:gd name="T18" fmla="*/ 32 w 41"/>
                <a:gd name="T19" fmla="*/ 9865 h 105"/>
                <a:gd name="T20" fmla="*/ 41 w 41"/>
                <a:gd name="T21" fmla="*/ 9862 h 105"/>
                <a:gd name="T22" fmla="*/ 41 w 41"/>
                <a:gd name="T23" fmla="*/ 9873 h 105"/>
                <a:gd name="T24" fmla="*/ 20 w 41"/>
                <a:gd name="T25" fmla="*/ 9873 h 105"/>
                <a:gd name="T26" fmla="*/ 10 w 41"/>
                <a:gd name="T27" fmla="*/ 9857 h 105"/>
                <a:gd name="T28" fmla="*/ 10 w 41"/>
                <a:gd name="T29" fmla="*/ 9855 h 105"/>
                <a:gd name="T30" fmla="*/ 10 w 41"/>
                <a:gd name="T31" fmla="*/ 9798 h 105"/>
                <a:gd name="T32" fmla="*/ 0 w 41"/>
                <a:gd name="T33" fmla="*/ 9798 h 105"/>
                <a:gd name="T34" fmla="*/ 0 w 41"/>
                <a:gd name="T35" fmla="*/ 9788 h 105"/>
                <a:gd name="T36" fmla="*/ 10 w 41"/>
                <a:gd name="T37" fmla="*/ 978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0" y="20"/>
                  </a:moveTo>
                  <a:lnTo>
                    <a:pt x="14" y="0"/>
                  </a:lnTo>
                  <a:lnTo>
                    <a:pt x="24" y="0"/>
                  </a:lnTo>
                  <a:lnTo>
                    <a:pt x="24" y="20"/>
                  </a:lnTo>
                  <a:lnTo>
                    <a:pt x="40" y="20"/>
                  </a:lnTo>
                  <a:lnTo>
                    <a:pt x="40" y="30"/>
                  </a:lnTo>
                  <a:lnTo>
                    <a:pt x="24" y="30"/>
                  </a:lnTo>
                  <a:lnTo>
                    <a:pt x="24" y="84"/>
                  </a:lnTo>
                  <a:lnTo>
                    <a:pt x="23" y="95"/>
                  </a:lnTo>
                  <a:lnTo>
                    <a:pt x="32" y="97"/>
                  </a:lnTo>
                  <a:lnTo>
                    <a:pt x="41" y="94"/>
                  </a:lnTo>
                  <a:lnTo>
                    <a:pt x="41" y="105"/>
                  </a:lnTo>
                  <a:lnTo>
                    <a:pt x="20" y="105"/>
                  </a:lnTo>
                  <a:lnTo>
                    <a:pt x="10" y="89"/>
                  </a:lnTo>
                  <a:lnTo>
                    <a:pt x="10" y="87"/>
                  </a:lnTo>
                  <a:lnTo>
                    <a:pt x="10" y="30"/>
                  </a:lnTo>
                  <a:lnTo>
                    <a:pt x="0" y="30"/>
                  </a:lnTo>
                  <a:lnTo>
                    <a:pt x="0" y="20"/>
                  </a:lnTo>
                  <a:lnTo>
                    <a:pt x="10"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09" name="Freeform 1034">
              <a:extLst>
                <a:ext uri="{FF2B5EF4-FFF2-40B4-BE49-F238E27FC236}">
                  <a16:creationId xmlns:a16="http://schemas.microsoft.com/office/drawing/2014/main" id="{BD9DC2DA-11D1-49AC-B80C-D8724A614BE7}"/>
                </a:ext>
              </a:extLst>
            </p:cNvPr>
            <p:cNvSpPr>
              <a:spLocks/>
            </p:cNvSpPr>
            <p:nvPr/>
          </p:nvSpPr>
          <p:spPr bwMode="auto">
            <a:xfrm>
              <a:off x="1876" y="9768"/>
              <a:ext cx="41" cy="105"/>
            </a:xfrm>
            <a:custGeom>
              <a:avLst/>
              <a:gdLst>
                <a:gd name="T0" fmla="*/ 10 w 41"/>
                <a:gd name="T1" fmla="*/ 9788 h 105"/>
                <a:gd name="T2" fmla="*/ 14 w 41"/>
                <a:gd name="T3" fmla="*/ 9768 h 105"/>
                <a:gd name="T4" fmla="*/ 24 w 41"/>
                <a:gd name="T5" fmla="*/ 9768 h 105"/>
                <a:gd name="T6" fmla="*/ 24 w 41"/>
                <a:gd name="T7" fmla="*/ 9788 h 105"/>
                <a:gd name="T8" fmla="*/ 40 w 41"/>
                <a:gd name="T9" fmla="*/ 9788 h 105"/>
                <a:gd name="T10" fmla="*/ 40 w 41"/>
                <a:gd name="T11" fmla="*/ 9798 h 105"/>
                <a:gd name="T12" fmla="*/ 24 w 41"/>
                <a:gd name="T13" fmla="*/ 9798 h 105"/>
                <a:gd name="T14" fmla="*/ 24 w 41"/>
                <a:gd name="T15" fmla="*/ 9852 h 105"/>
                <a:gd name="T16" fmla="*/ 23 w 41"/>
                <a:gd name="T17" fmla="*/ 9863 h 105"/>
                <a:gd name="T18" fmla="*/ 32 w 41"/>
                <a:gd name="T19" fmla="*/ 9865 h 105"/>
                <a:gd name="T20" fmla="*/ 41 w 41"/>
                <a:gd name="T21" fmla="*/ 9862 h 105"/>
                <a:gd name="T22" fmla="*/ 41 w 41"/>
                <a:gd name="T23" fmla="*/ 9873 h 105"/>
                <a:gd name="T24" fmla="*/ 20 w 41"/>
                <a:gd name="T25" fmla="*/ 9873 h 105"/>
                <a:gd name="T26" fmla="*/ 10 w 41"/>
                <a:gd name="T27" fmla="*/ 9857 h 105"/>
                <a:gd name="T28" fmla="*/ 10 w 41"/>
                <a:gd name="T29" fmla="*/ 9855 h 105"/>
                <a:gd name="T30" fmla="*/ 10 w 41"/>
                <a:gd name="T31" fmla="*/ 9798 h 105"/>
                <a:gd name="T32" fmla="*/ 0 w 41"/>
                <a:gd name="T33" fmla="*/ 9798 h 105"/>
                <a:gd name="T34" fmla="*/ 0 w 41"/>
                <a:gd name="T35" fmla="*/ 9788 h 105"/>
                <a:gd name="T36" fmla="*/ 10 w 41"/>
                <a:gd name="T37" fmla="*/ 978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0" y="20"/>
                  </a:moveTo>
                  <a:lnTo>
                    <a:pt x="14" y="0"/>
                  </a:lnTo>
                  <a:lnTo>
                    <a:pt x="24" y="0"/>
                  </a:lnTo>
                  <a:lnTo>
                    <a:pt x="24" y="20"/>
                  </a:lnTo>
                  <a:lnTo>
                    <a:pt x="40" y="20"/>
                  </a:lnTo>
                  <a:lnTo>
                    <a:pt x="40" y="30"/>
                  </a:lnTo>
                  <a:lnTo>
                    <a:pt x="24" y="30"/>
                  </a:lnTo>
                  <a:lnTo>
                    <a:pt x="24" y="84"/>
                  </a:lnTo>
                  <a:lnTo>
                    <a:pt x="23" y="95"/>
                  </a:lnTo>
                  <a:lnTo>
                    <a:pt x="32" y="97"/>
                  </a:lnTo>
                  <a:lnTo>
                    <a:pt x="41" y="94"/>
                  </a:lnTo>
                  <a:lnTo>
                    <a:pt x="41" y="105"/>
                  </a:lnTo>
                  <a:lnTo>
                    <a:pt x="20" y="105"/>
                  </a:lnTo>
                  <a:lnTo>
                    <a:pt x="10" y="89"/>
                  </a:lnTo>
                  <a:lnTo>
                    <a:pt x="10" y="87"/>
                  </a:lnTo>
                  <a:lnTo>
                    <a:pt x="10" y="30"/>
                  </a:lnTo>
                  <a:lnTo>
                    <a:pt x="0" y="30"/>
                  </a:lnTo>
                  <a:lnTo>
                    <a:pt x="0" y="20"/>
                  </a:lnTo>
                  <a:lnTo>
                    <a:pt x="10"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0" name="Freeform 1035">
              <a:extLst>
                <a:ext uri="{FF2B5EF4-FFF2-40B4-BE49-F238E27FC236}">
                  <a16:creationId xmlns:a16="http://schemas.microsoft.com/office/drawing/2014/main" id="{3F99B302-97E7-41B3-84A9-ADF75D6C7C0B}"/>
                </a:ext>
              </a:extLst>
            </p:cNvPr>
            <p:cNvSpPr>
              <a:spLocks/>
            </p:cNvSpPr>
            <p:nvPr/>
          </p:nvSpPr>
          <p:spPr bwMode="auto">
            <a:xfrm>
              <a:off x="1925" y="9786"/>
              <a:ext cx="61" cy="89"/>
            </a:xfrm>
            <a:custGeom>
              <a:avLst/>
              <a:gdLst>
                <a:gd name="T0" fmla="*/ 58 w 61"/>
                <a:gd name="T1" fmla="*/ 9807 h 89"/>
                <a:gd name="T2" fmla="*/ 40 w 61"/>
                <a:gd name="T3" fmla="*/ 9797 h 89"/>
                <a:gd name="T4" fmla="*/ 39 w 61"/>
                <a:gd name="T5" fmla="*/ 9797 h 89"/>
                <a:gd name="T6" fmla="*/ 20 w 61"/>
                <a:gd name="T7" fmla="*/ 9806 h 89"/>
                <a:gd name="T8" fmla="*/ 15 w 61"/>
                <a:gd name="T9" fmla="*/ 9829 h 89"/>
                <a:gd name="T10" fmla="*/ 15 w 61"/>
                <a:gd name="T11" fmla="*/ 9830 h 89"/>
                <a:gd name="T12" fmla="*/ 19 w 61"/>
                <a:gd name="T13" fmla="*/ 9854 h 89"/>
                <a:gd name="T14" fmla="*/ 37 w 61"/>
                <a:gd name="T15" fmla="*/ 9864 h 89"/>
                <a:gd name="T16" fmla="*/ 38 w 61"/>
                <a:gd name="T17" fmla="*/ 9875 h 89"/>
                <a:gd name="T18" fmla="*/ 16 w 61"/>
                <a:gd name="T19" fmla="*/ 9869 h 89"/>
                <a:gd name="T20" fmla="*/ 4 w 61"/>
                <a:gd name="T21" fmla="*/ 9853 h 89"/>
                <a:gd name="T22" fmla="*/ 0 w 61"/>
                <a:gd name="T23" fmla="*/ 9830 h 89"/>
                <a:gd name="T24" fmla="*/ 5 w 61"/>
                <a:gd name="T25" fmla="*/ 9805 h 89"/>
                <a:gd name="T26" fmla="*/ 18 w 61"/>
                <a:gd name="T27" fmla="*/ 9790 h 89"/>
                <a:gd name="T28" fmla="*/ 38 w 61"/>
                <a:gd name="T29" fmla="*/ 9786 h 89"/>
                <a:gd name="T30" fmla="*/ 61 w 61"/>
                <a:gd name="T31" fmla="*/ 9791 h 89"/>
                <a:gd name="T32" fmla="*/ 58 w 61"/>
                <a:gd name="T33" fmla="*/ 980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4"/>
                  </a:lnTo>
                  <a:lnTo>
                    <a:pt x="19" y="68"/>
                  </a:lnTo>
                  <a:lnTo>
                    <a:pt x="37" y="78"/>
                  </a:lnTo>
                  <a:lnTo>
                    <a:pt x="38" y="89"/>
                  </a:lnTo>
                  <a:lnTo>
                    <a:pt x="16" y="83"/>
                  </a:lnTo>
                  <a:lnTo>
                    <a:pt x="4" y="67"/>
                  </a:lnTo>
                  <a:lnTo>
                    <a:pt x="0" y="44"/>
                  </a:lnTo>
                  <a:lnTo>
                    <a:pt x="5" y="19"/>
                  </a:lnTo>
                  <a:lnTo>
                    <a:pt x="18" y="4"/>
                  </a:lnTo>
                  <a:lnTo>
                    <a:pt x="38" y="0"/>
                  </a:lnTo>
                  <a:lnTo>
                    <a:pt x="61" y="5"/>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1" name="Freeform 1036">
              <a:extLst>
                <a:ext uri="{FF2B5EF4-FFF2-40B4-BE49-F238E27FC236}">
                  <a16:creationId xmlns:a16="http://schemas.microsoft.com/office/drawing/2014/main" id="{E5E01A5F-749F-4C13-960D-29E82696BB6B}"/>
                </a:ext>
              </a:extLst>
            </p:cNvPr>
            <p:cNvSpPr>
              <a:spLocks/>
            </p:cNvSpPr>
            <p:nvPr/>
          </p:nvSpPr>
          <p:spPr bwMode="auto">
            <a:xfrm>
              <a:off x="1962" y="9791"/>
              <a:ext cx="40" cy="84"/>
            </a:xfrm>
            <a:custGeom>
              <a:avLst/>
              <a:gdLst>
                <a:gd name="T0" fmla="*/ 0 w 40"/>
                <a:gd name="T1" fmla="*/ 9864 h 84"/>
                <a:gd name="T2" fmla="*/ 1 w 40"/>
                <a:gd name="T3" fmla="*/ 9864 h 84"/>
                <a:gd name="T4" fmla="*/ 20 w 40"/>
                <a:gd name="T5" fmla="*/ 9856 h 84"/>
                <a:gd name="T6" fmla="*/ 25 w 40"/>
                <a:gd name="T7" fmla="*/ 9833 h 84"/>
                <a:gd name="T8" fmla="*/ 25 w 40"/>
                <a:gd name="T9" fmla="*/ 9830 h 84"/>
                <a:gd name="T10" fmla="*/ 21 w 40"/>
                <a:gd name="T11" fmla="*/ 9807 h 84"/>
                <a:gd name="T12" fmla="*/ 24 w 40"/>
                <a:gd name="T13" fmla="*/ 9791 h 84"/>
                <a:gd name="T14" fmla="*/ 36 w 40"/>
                <a:gd name="T15" fmla="*/ 9807 h 84"/>
                <a:gd name="T16" fmla="*/ 40 w 40"/>
                <a:gd name="T17" fmla="*/ 9830 h 84"/>
                <a:gd name="T18" fmla="*/ 36 w 40"/>
                <a:gd name="T19" fmla="*/ 9855 h 84"/>
                <a:gd name="T20" fmla="*/ 23 w 40"/>
                <a:gd name="T21" fmla="*/ 9870 h 84"/>
                <a:gd name="T22" fmla="*/ 1 w 40"/>
                <a:gd name="T23" fmla="*/ 9875 h 84"/>
                <a:gd name="T24" fmla="*/ 0 w 40"/>
                <a:gd name="T25" fmla="*/ 98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6"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2" name="Freeform 1037">
              <a:extLst>
                <a:ext uri="{FF2B5EF4-FFF2-40B4-BE49-F238E27FC236}">
                  <a16:creationId xmlns:a16="http://schemas.microsoft.com/office/drawing/2014/main" id="{A7EBE606-BB7E-454D-B695-11AA921948AF}"/>
                </a:ext>
              </a:extLst>
            </p:cNvPr>
            <p:cNvSpPr>
              <a:spLocks/>
            </p:cNvSpPr>
            <p:nvPr/>
          </p:nvSpPr>
          <p:spPr bwMode="auto">
            <a:xfrm>
              <a:off x="2067" y="9762"/>
              <a:ext cx="79" cy="112"/>
            </a:xfrm>
            <a:custGeom>
              <a:avLst/>
              <a:gdLst>
                <a:gd name="T0" fmla="*/ 0 w 79"/>
                <a:gd name="T1" fmla="*/ 9817 h 112"/>
                <a:gd name="T2" fmla="*/ 0 w 79"/>
                <a:gd name="T3" fmla="*/ 9762 h 112"/>
                <a:gd name="T4" fmla="*/ 79 w 79"/>
                <a:gd name="T5" fmla="*/ 9762 h 112"/>
                <a:gd name="T6" fmla="*/ 79 w 79"/>
                <a:gd name="T7" fmla="*/ 9774 h 112"/>
                <a:gd name="T8" fmla="*/ 15 w 79"/>
                <a:gd name="T9" fmla="*/ 9774 h 112"/>
                <a:gd name="T10" fmla="*/ 15 w 79"/>
                <a:gd name="T11" fmla="*/ 9816 h 112"/>
                <a:gd name="T12" fmla="*/ 77 w 79"/>
                <a:gd name="T13" fmla="*/ 9816 h 112"/>
                <a:gd name="T14" fmla="*/ 77 w 79"/>
                <a:gd name="T15" fmla="*/ 9828 h 112"/>
                <a:gd name="T16" fmla="*/ 15 w 79"/>
                <a:gd name="T17" fmla="*/ 9828 h 112"/>
                <a:gd name="T18" fmla="*/ 15 w 79"/>
                <a:gd name="T19" fmla="*/ 9873 h 112"/>
                <a:gd name="T20" fmla="*/ 0 w 79"/>
                <a:gd name="T21" fmla="*/ 9873 h 112"/>
                <a:gd name="T22" fmla="*/ 0 w 79"/>
                <a:gd name="T23" fmla="*/ 9817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112">
                  <a:moveTo>
                    <a:pt x="0" y="55"/>
                  </a:moveTo>
                  <a:lnTo>
                    <a:pt x="0" y="0"/>
                  </a:lnTo>
                  <a:lnTo>
                    <a:pt x="79" y="0"/>
                  </a:lnTo>
                  <a:lnTo>
                    <a:pt x="79" y="12"/>
                  </a:lnTo>
                  <a:lnTo>
                    <a:pt x="15" y="12"/>
                  </a:lnTo>
                  <a:lnTo>
                    <a:pt x="15" y="54"/>
                  </a:lnTo>
                  <a:lnTo>
                    <a:pt x="77" y="54"/>
                  </a:lnTo>
                  <a:lnTo>
                    <a:pt x="77" y="66"/>
                  </a:lnTo>
                  <a:lnTo>
                    <a:pt x="15" y="66"/>
                  </a:lnTo>
                  <a:lnTo>
                    <a:pt x="15" y="111"/>
                  </a:lnTo>
                  <a:lnTo>
                    <a:pt x="0" y="111"/>
                  </a:lnTo>
                  <a:lnTo>
                    <a:pt x="0" y="5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3" name="Freeform 1038">
              <a:extLst>
                <a:ext uri="{FF2B5EF4-FFF2-40B4-BE49-F238E27FC236}">
                  <a16:creationId xmlns:a16="http://schemas.microsoft.com/office/drawing/2014/main" id="{A877E14A-630F-478B-959D-EE5358879D4F}"/>
                </a:ext>
              </a:extLst>
            </p:cNvPr>
            <p:cNvSpPr>
              <a:spLocks/>
            </p:cNvSpPr>
            <p:nvPr/>
          </p:nvSpPr>
          <p:spPr bwMode="auto">
            <a:xfrm>
              <a:off x="2159" y="9786"/>
              <a:ext cx="61" cy="89"/>
            </a:xfrm>
            <a:custGeom>
              <a:avLst/>
              <a:gdLst>
                <a:gd name="T0" fmla="*/ 57 w 61"/>
                <a:gd name="T1" fmla="*/ 9807 h 89"/>
                <a:gd name="T2" fmla="*/ 39 w 61"/>
                <a:gd name="T3" fmla="*/ 9797 h 89"/>
                <a:gd name="T4" fmla="*/ 38 w 61"/>
                <a:gd name="T5" fmla="*/ 9797 h 89"/>
                <a:gd name="T6" fmla="*/ 20 w 61"/>
                <a:gd name="T7" fmla="*/ 9806 h 89"/>
                <a:gd name="T8" fmla="*/ 15 w 61"/>
                <a:gd name="T9" fmla="*/ 9829 h 89"/>
                <a:gd name="T10" fmla="*/ 15 w 61"/>
                <a:gd name="T11" fmla="*/ 9830 h 89"/>
                <a:gd name="T12" fmla="*/ 19 w 61"/>
                <a:gd name="T13" fmla="*/ 9854 h 89"/>
                <a:gd name="T14" fmla="*/ 36 w 61"/>
                <a:gd name="T15" fmla="*/ 9864 h 89"/>
                <a:gd name="T16" fmla="*/ 37 w 61"/>
                <a:gd name="T17" fmla="*/ 9875 h 89"/>
                <a:gd name="T18" fmla="*/ 16 w 61"/>
                <a:gd name="T19" fmla="*/ 9869 h 89"/>
                <a:gd name="T20" fmla="*/ 3 w 61"/>
                <a:gd name="T21" fmla="*/ 9853 h 89"/>
                <a:gd name="T22" fmla="*/ 0 w 61"/>
                <a:gd name="T23" fmla="*/ 9830 h 89"/>
                <a:gd name="T24" fmla="*/ 4 w 61"/>
                <a:gd name="T25" fmla="*/ 9805 h 89"/>
                <a:gd name="T26" fmla="*/ 17 w 61"/>
                <a:gd name="T27" fmla="*/ 9790 h 89"/>
                <a:gd name="T28" fmla="*/ 38 w 61"/>
                <a:gd name="T29" fmla="*/ 9786 h 89"/>
                <a:gd name="T30" fmla="*/ 60 w 61"/>
                <a:gd name="T31" fmla="*/ 9791 h 89"/>
                <a:gd name="T32" fmla="*/ 57 w 61"/>
                <a:gd name="T33" fmla="*/ 980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1"/>
                  </a:moveTo>
                  <a:lnTo>
                    <a:pt x="39" y="11"/>
                  </a:lnTo>
                  <a:lnTo>
                    <a:pt x="38" y="11"/>
                  </a:lnTo>
                  <a:lnTo>
                    <a:pt x="20" y="20"/>
                  </a:lnTo>
                  <a:lnTo>
                    <a:pt x="15" y="43"/>
                  </a:lnTo>
                  <a:lnTo>
                    <a:pt x="15" y="44"/>
                  </a:lnTo>
                  <a:lnTo>
                    <a:pt x="19" y="68"/>
                  </a:lnTo>
                  <a:lnTo>
                    <a:pt x="36" y="78"/>
                  </a:lnTo>
                  <a:lnTo>
                    <a:pt x="37" y="89"/>
                  </a:lnTo>
                  <a:lnTo>
                    <a:pt x="16" y="83"/>
                  </a:lnTo>
                  <a:lnTo>
                    <a:pt x="3" y="67"/>
                  </a:lnTo>
                  <a:lnTo>
                    <a:pt x="0" y="44"/>
                  </a:lnTo>
                  <a:lnTo>
                    <a:pt x="4" y="19"/>
                  </a:lnTo>
                  <a:lnTo>
                    <a:pt x="17" y="4"/>
                  </a:lnTo>
                  <a:lnTo>
                    <a:pt x="38" y="0"/>
                  </a:lnTo>
                  <a:lnTo>
                    <a:pt x="60" y="5"/>
                  </a:lnTo>
                  <a:lnTo>
                    <a:pt x="57"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4" name="Freeform 1039">
              <a:extLst>
                <a:ext uri="{FF2B5EF4-FFF2-40B4-BE49-F238E27FC236}">
                  <a16:creationId xmlns:a16="http://schemas.microsoft.com/office/drawing/2014/main" id="{98E551A0-D6E8-41DE-9536-022E93A6BF15}"/>
                </a:ext>
              </a:extLst>
            </p:cNvPr>
            <p:cNvSpPr>
              <a:spLocks/>
            </p:cNvSpPr>
            <p:nvPr/>
          </p:nvSpPr>
          <p:spPr bwMode="auto">
            <a:xfrm>
              <a:off x="2195" y="9791"/>
              <a:ext cx="40" cy="84"/>
            </a:xfrm>
            <a:custGeom>
              <a:avLst/>
              <a:gdLst>
                <a:gd name="T0" fmla="*/ 0 w 40"/>
                <a:gd name="T1" fmla="*/ 9864 h 84"/>
                <a:gd name="T2" fmla="*/ 1 w 40"/>
                <a:gd name="T3" fmla="*/ 9864 h 84"/>
                <a:gd name="T4" fmla="*/ 20 w 40"/>
                <a:gd name="T5" fmla="*/ 9856 h 84"/>
                <a:gd name="T6" fmla="*/ 25 w 40"/>
                <a:gd name="T7" fmla="*/ 9833 h 84"/>
                <a:gd name="T8" fmla="*/ 25 w 40"/>
                <a:gd name="T9" fmla="*/ 9830 h 84"/>
                <a:gd name="T10" fmla="*/ 21 w 40"/>
                <a:gd name="T11" fmla="*/ 9807 h 84"/>
                <a:gd name="T12" fmla="*/ 24 w 40"/>
                <a:gd name="T13" fmla="*/ 9791 h 84"/>
                <a:gd name="T14" fmla="*/ 37 w 40"/>
                <a:gd name="T15" fmla="*/ 9807 h 84"/>
                <a:gd name="T16" fmla="*/ 40 w 40"/>
                <a:gd name="T17" fmla="*/ 9830 h 84"/>
                <a:gd name="T18" fmla="*/ 36 w 40"/>
                <a:gd name="T19" fmla="*/ 9855 h 84"/>
                <a:gd name="T20" fmla="*/ 23 w 40"/>
                <a:gd name="T21" fmla="*/ 9870 h 84"/>
                <a:gd name="T22" fmla="*/ 1 w 40"/>
                <a:gd name="T23" fmla="*/ 9875 h 84"/>
                <a:gd name="T24" fmla="*/ 0 w 40"/>
                <a:gd name="T25" fmla="*/ 98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5"/>
                  </a:lnTo>
                  <a:lnTo>
                    <a:pt x="25" y="42"/>
                  </a:lnTo>
                  <a:lnTo>
                    <a:pt x="25" y="39"/>
                  </a:lnTo>
                  <a:lnTo>
                    <a:pt x="21" y="16"/>
                  </a:lnTo>
                  <a:lnTo>
                    <a:pt x="24" y="0"/>
                  </a:lnTo>
                  <a:lnTo>
                    <a:pt x="37" y="16"/>
                  </a:lnTo>
                  <a:lnTo>
                    <a:pt x="40" y="39"/>
                  </a:lnTo>
                  <a:lnTo>
                    <a:pt x="36" y="64"/>
                  </a:lnTo>
                  <a:lnTo>
                    <a:pt x="23" y="79"/>
                  </a:lnTo>
                  <a:lnTo>
                    <a:pt x="1"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5" name="Freeform 1040">
              <a:extLst>
                <a:ext uri="{FF2B5EF4-FFF2-40B4-BE49-F238E27FC236}">
                  <a16:creationId xmlns:a16="http://schemas.microsoft.com/office/drawing/2014/main" id="{EC22C810-64E4-4216-958C-E3F290159E16}"/>
                </a:ext>
              </a:extLst>
            </p:cNvPr>
            <p:cNvSpPr>
              <a:spLocks/>
            </p:cNvSpPr>
            <p:nvPr/>
          </p:nvSpPr>
          <p:spPr bwMode="auto">
            <a:xfrm>
              <a:off x="2260" y="9756"/>
              <a:ext cx="0" cy="117"/>
            </a:xfrm>
            <a:custGeom>
              <a:avLst/>
              <a:gdLst>
                <a:gd name="T0" fmla="*/ 9873 h 117"/>
                <a:gd name="T1" fmla="*/ 9756 h 117"/>
                <a:gd name="T2" fmla="*/ 0 60000 65536"/>
                <a:gd name="T3" fmla="*/ 0 60000 65536"/>
              </a:gdLst>
              <a:ahLst/>
              <a:cxnLst>
                <a:cxn ang="T2">
                  <a:pos x="0" y="T0"/>
                </a:cxn>
                <a:cxn ang="T3">
                  <a:pos x="0" y="T1"/>
                </a:cxn>
              </a:cxnLst>
              <a:rect l="0" t="0" r="r" b="b"/>
              <a:pathLst>
                <a:path h="117">
                  <a:moveTo>
                    <a:pt x="0" y="117"/>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16" name="Freeform 1041">
              <a:extLst>
                <a:ext uri="{FF2B5EF4-FFF2-40B4-BE49-F238E27FC236}">
                  <a16:creationId xmlns:a16="http://schemas.microsoft.com/office/drawing/2014/main" id="{84462989-CCEF-4CF0-ADA0-D4FE31D6B3F9}"/>
                </a:ext>
              </a:extLst>
            </p:cNvPr>
            <p:cNvSpPr>
              <a:spLocks/>
            </p:cNvSpPr>
            <p:nvPr/>
          </p:nvSpPr>
          <p:spPr bwMode="auto">
            <a:xfrm>
              <a:off x="2295" y="9756"/>
              <a:ext cx="0" cy="117"/>
            </a:xfrm>
            <a:custGeom>
              <a:avLst/>
              <a:gdLst>
                <a:gd name="T0" fmla="*/ 9873 h 117"/>
                <a:gd name="T1" fmla="*/ 9756 h 117"/>
                <a:gd name="T2" fmla="*/ 0 60000 65536"/>
                <a:gd name="T3" fmla="*/ 0 60000 65536"/>
              </a:gdLst>
              <a:ahLst/>
              <a:cxnLst>
                <a:cxn ang="T2">
                  <a:pos x="0" y="T0"/>
                </a:cxn>
                <a:cxn ang="T3">
                  <a:pos x="0" y="T1"/>
                </a:cxn>
              </a:cxnLst>
              <a:rect l="0" t="0" r="r" b="b"/>
              <a:pathLst>
                <a:path h="117">
                  <a:moveTo>
                    <a:pt x="0" y="117"/>
                  </a:moveTo>
                  <a:lnTo>
                    <a:pt x="0" y="0"/>
                  </a:lnTo>
                </a:path>
              </a:pathLst>
            </a:custGeom>
            <a:noFill/>
            <a:ln w="10414">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17" name="Freeform 1042">
              <a:extLst>
                <a:ext uri="{FF2B5EF4-FFF2-40B4-BE49-F238E27FC236}">
                  <a16:creationId xmlns:a16="http://schemas.microsoft.com/office/drawing/2014/main" id="{834392D0-17F4-474E-B970-527548315E0C}"/>
                </a:ext>
              </a:extLst>
            </p:cNvPr>
            <p:cNvSpPr>
              <a:spLocks/>
            </p:cNvSpPr>
            <p:nvPr/>
          </p:nvSpPr>
          <p:spPr bwMode="auto">
            <a:xfrm>
              <a:off x="2320" y="9786"/>
              <a:ext cx="61" cy="89"/>
            </a:xfrm>
            <a:custGeom>
              <a:avLst/>
              <a:gdLst>
                <a:gd name="T0" fmla="*/ 57 w 61"/>
                <a:gd name="T1" fmla="*/ 9807 h 89"/>
                <a:gd name="T2" fmla="*/ 40 w 61"/>
                <a:gd name="T3" fmla="*/ 9797 h 89"/>
                <a:gd name="T4" fmla="*/ 38 w 61"/>
                <a:gd name="T5" fmla="*/ 9797 h 89"/>
                <a:gd name="T6" fmla="*/ 20 w 61"/>
                <a:gd name="T7" fmla="*/ 9806 h 89"/>
                <a:gd name="T8" fmla="*/ 15 w 61"/>
                <a:gd name="T9" fmla="*/ 9829 h 89"/>
                <a:gd name="T10" fmla="*/ 15 w 61"/>
                <a:gd name="T11" fmla="*/ 9830 h 89"/>
                <a:gd name="T12" fmla="*/ 19 w 61"/>
                <a:gd name="T13" fmla="*/ 9854 h 89"/>
                <a:gd name="T14" fmla="*/ 36 w 61"/>
                <a:gd name="T15" fmla="*/ 9864 h 89"/>
                <a:gd name="T16" fmla="*/ 38 w 61"/>
                <a:gd name="T17" fmla="*/ 9875 h 89"/>
                <a:gd name="T18" fmla="*/ 16 w 61"/>
                <a:gd name="T19" fmla="*/ 9869 h 89"/>
                <a:gd name="T20" fmla="*/ 3 w 61"/>
                <a:gd name="T21" fmla="*/ 9853 h 89"/>
                <a:gd name="T22" fmla="*/ 0 w 61"/>
                <a:gd name="T23" fmla="*/ 9830 h 89"/>
                <a:gd name="T24" fmla="*/ 4 w 61"/>
                <a:gd name="T25" fmla="*/ 9805 h 89"/>
                <a:gd name="T26" fmla="*/ 17 w 61"/>
                <a:gd name="T27" fmla="*/ 9790 h 89"/>
                <a:gd name="T28" fmla="*/ 38 w 61"/>
                <a:gd name="T29" fmla="*/ 9786 h 89"/>
                <a:gd name="T30" fmla="*/ 60 w 61"/>
                <a:gd name="T31" fmla="*/ 9791 h 89"/>
                <a:gd name="T32" fmla="*/ 57 w 61"/>
                <a:gd name="T33" fmla="*/ 980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1"/>
                  </a:moveTo>
                  <a:lnTo>
                    <a:pt x="40" y="11"/>
                  </a:lnTo>
                  <a:lnTo>
                    <a:pt x="38" y="11"/>
                  </a:lnTo>
                  <a:lnTo>
                    <a:pt x="20" y="20"/>
                  </a:lnTo>
                  <a:lnTo>
                    <a:pt x="15" y="43"/>
                  </a:lnTo>
                  <a:lnTo>
                    <a:pt x="15" y="44"/>
                  </a:lnTo>
                  <a:lnTo>
                    <a:pt x="19" y="68"/>
                  </a:lnTo>
                  <a:lnTo>
                    <a:pt x="36" y="78"/>
                  </a:lnTo>
                  <a:lnTo>
                    <a:pt x="38" y="89"/>
                  </a:lnTo>
                  <a:lnTo>
                    <a:pt x="16" y="83"/>
                  </a:lnTo>
                  <a:lnTo>
                    <a:pt x="3" y="67"/>
                  </a:lnTo>
                  <a:lnTo>
                    <a:pt x="0" y="44"/>
                  </a:lnTo>
                  <a:lnTo>
                    <a:pt x="4" y="19"/>
                  </a:lnTo>
                  <a:lnTo>
                    <a:pt x="17" y="4"/>
                  </a:lnTo>
                  <a:lnTo>
                    <a:pt x="38" y="0"/>
                  </a:lnTo>
                  <a:lnTo>
                    <a:pt x="60" y="5"/>
                  </a:lnTo>
                  <a:lnTo>
                    <a:pt x="57"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8" name="Freeform 1043">
              <a:extLst>
                <a:ext uri="{FF2B5EF4-FFF2-40B4-BE49-F238E27FC236}">
                  <a16:creationId xmlns:a16="http://schemas.microsoft.com/office/drawing/2014/main" id="{6B90D8F3-5DF9-4845-A410-ADD987BA30B9}"/>
                </a:ext>
              </a:extLst>
            </p:cNvPr>
            <p:cNvSpPr>
              <a:spLocks/>
            </p:cNvSpPr>
            <p:nvPr/>
          </p:nvSpPr>
          <p:spPr bwMode="auto">
            <a:xfrm>
              <a:off x="2356" y="9791"/>
              <a:ext cx="40" cy="84"/>
            </a:xfrm>
            <a:custGeom>
              <a:avLst/>
              <a:gdLst>
                <a:gd name="T0" fmla="*/ 0 w 40"/>
                <a:gd name="T1" fmla="*/ 9864 h 84"/>
                <a:gd name="T2" fmla="*/ 2 w 40"/>
                <a:gd name="T3" fmla="*/ 9864 h 84"/>
                <a:gd name="T4" fmla="*/ 20 w 40"/>
                <a:gd name="T5" fmla="*/ 9856 h 84"/>
                <a:gd name="T6" fmla="*/ 25 w 40"/>
                <a:gd name="T7" fmla="*/ 9833 h 84"/>
                <a:gd name="T8" fmla="*/ 25 w 40"/>
                <a:gd name="T9" fmla="*/ 9830 h 84"/>
                <a:gd name="T10" fmla="*/ 21 w 40"/>
                <a:gd name="T11" fmla="*/ 9807 h 84"/>
                <a:gd name="T12" fmla="*/ 24 w 40"/>
                <a:gd name="T13" fmla="*/ 9791 h 84"/>
                <a:gd name="T14" fmla="*/ 37 w 40"/>
                <a:gd name="T15" fmla="*/ 9807 h 84"/>
                <a:gd name="T16" fmla="*/ 40 w 40"/>
                <a:gd name="T17" fmla="*/ 9830 h 84"/>
                <a:gd name="T18" fmla="*/ 36 w 40"/>
                <a:gd name="T19" fmla="*/ 9855 h 84"/>
                <a:gd name="T20" fmla="*/ 23 w 40"/>
                <a:gd name="T21" fmla="*/ 9870 h 84"/>
                <a:gd name="T22" fmla="*/ 2 w 40"/>
                <a:gd name="T23" fmla="*/ 9875 h 84"/>
                <a:gd name="T24" fmla="*/ 0 w 40"/>
                <a:gd name="T25" fmla="*/ 986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2" y="73"/>
                  </a:lnTo>
                  <a:lnTo>
                    <a:pt x="20" y="65"/>
                  </a:lnTo>
                  <a:lnTo>
                    <a:pt x="25" y="42"/>
                  </a:lnTo>
                  <a:lnTo>
                    <a:pt x="25" y="39"/>
                  </a:lnTo>
                  <a:lnTo>
                    <a:pt x="21" y="16"/>
                  </a:lnTo>
                  <a:lnTo>
                    <a:pt x="24" y="0"/>
                  </a:lnTo>
                  <a:lnTo>
                    <a:pt x="37" y="16"/>
                  </a:lnTo>
                  <a:lnTo>
                    <a:pt x="40" y="39"/>
                  </a:lnTo>
                  <a:lnTo>
                    <a:pt x="36" y="64"/>
                  </a:lnTo>
                  <a:lnTo>
                    <a:pt x="23" y="79"/>
                  </a:lnTo>
                  <a:lnTo>
                    <a:pt x="2" y="84"/>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19" name="Freeform 1044">
              <a:extLst>
                <a:ext uri="{FF2B5EF4-FFF2-40B4-BE49-F238E27FC236}">
                  <a16:creationId xmlns:a16="http://schemas.microsoft.com/office/drawing/2014/main" id="{25887B61-8426-40E0-9B8A-4ED55494D383}"/>
                </a:ext>
              </a:extLst>
            </p:cNvPr>
            <p:cNvSpPr>
              <a:spLocks/>
            </p:cNvSpPr>
            <p:nvPr/>
          </p:nvSpPr>
          <p:spPr bwMode="auto">
            <a:xfrm>
              <a:off x="2403" y="9788"/>
              <a:ext cx="118" cy="85"/>
            </a:xfrm>
            <a:custGeom>
              <a:avLst/>
              <a:gdLst>
                <a:gd name="T0" fmla="*/ 0 w 118"/>
                <a:gd name="T1" fmla="*/ 9788 h 85"/>
                <a:gd name="T2" fmla="*/ 14 w 118"/>
                <a:gd name="T3" fmla="*/ 9788 h 85"/>
                <a:gd name="T4" fmla="*/ 32 w 118"/>
                <a:gd name="T5" fmla="*/ 9861 h 85"/>
                <a:gd name="T6" fmla="*/ 51 w 118"/>
                <a:gd name="T7" fmla="*/ 9788 h 85"/>
                <a:gd name="T8" fmla="*/ 66 w 118"/>
                <a:gd name="T9" fmla="*/ 9788 h 85"/>
                <a:gd name="T10" fmla="*/ 85 w 118"/>
                <a:gd name="T11" fmla="*/ 9861 h 85"/>
                <a:gd name="T12" fmla="*/ 104 w 118"/>
                <a:gd name="T13" fmla="*/ 9788 h 85"/>
                <a:gd name="T14" fmla="*/ 117 w 118"/>
                <a:gd name="T15" fmla="*/ 9788 h 85"/>
                <a:gd name="T16" fmla="*/ 93 w 118"/>
                <a:gd name="T17" fmla="*/ 9873 h 85"/>
                <a:gd name="T18" fmla="*/ 77 w 118"/>
                <a:gd name="T19" fmla="*/ 9873 h 85"/>
                <a:gd name="T20" fmla="*/ 59 w 118"/>
                <a:gd name="T21" fmla="*/ 9799 h 85"/>
                <a:gd name="T22" fmla="*/ 40 w 118"/>
                <a:gd name="T23" fmla="*/ 9873 h 85"/>
                <a:gd name="T24" fmla="*/ 24 w 118"/>
                <a:gd name="T25" fmla="*/ 9873 h 85"/>
                <a:gd name="T26" fmla="*/ 0 w 118"/>
                <a:gd name="T27" fmla="*/ 9788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 h="85">
                  <a:moveTo>
                    <a:pt x="0" y="0"/>
                  </a:moveTo>
                  <a:lnTo>
                    <a:pt x="14" y="0"/>
                  </a:lnTo>
                  <a:lnTo>
                    <a:pt x="32" y="73"/>
                  </a:lnTo>
                  <a:lnTo>
                    <a:pt x="51" y="0"/>
                  </a:lnTo>
                  <a:lnTo>
                    <a:pt x="66" y="0"/>
                  </a:lnTo>
                  <a:lnTo>
                    <a:pt x="85" y="73"/>
                  </a:lnTo>
                  <a:lnTo>
                    <a:pt x="104" y="0"/>
                  </a:lnTo>
                  <a:lnTo>
                    <a:pt x="117" y="0"/>
                  </a:lnTo>
                  <a:lnTo>
                    <a:pt x="93" y="85"/>
                  </a:lnTo>
                  <a:lnTo>
                    <a:pt x="77" y="85"/>
                  </a:lnTo>
                  <a:lnTo>
                    <a:pt x="59" y="11"/>
                  </a:lnTo>
                  <a:lnTo>
                    <a:pt x="40" y="85"/>
                  </a:lnTo>
                  <a:lnTo>
                    <a:pt x="24" y="85"/>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0" name="Freeform 1045">
              <a:extLst>
                <a:ext uri="{FF2B5EF4-FFF2-40B4-BE49-F238E27FC236}">
                  <a16:creationId xmlns:a16="http://schemas.microsoft.com/office/drawing/2014/main" id="{83580C8C-04BF-4397-8403-A21FE5728F5F}"/>
                </a:ext>
              </a:extLst>
            </p:cNvPr>
            <p:cNvSpPr>
              <a:spLocks/>
            </p:cNvSpPr>
            <p:nvPr/>
          </p:nvSpPr>
          <p:spPr bwMode="auto">
            <a:xfrm>
              <a:off x="2577" y="9762"/>
              <a:ext cx="92" cy="113"/>
            </a:xfrm>
            <a:custGeom>
              <a:avLst/>
              <a:gdLst>
                <a:gd name="T0" fmla="*/ 14 w 92"/>
                <a:gd name="T1" fmla="*/ 9805 h 113"/>
                <a:gd name="T2" fmla="*/ 14 w 92"/>
                <a:gd name="T3" fmla="*/ 9826 h 113"/>
                <a:gd name="T4" fmla="*/ 17 w 92"/>
                <a:gd name="T5" fmla="*/ 9845 h 113"/>
                <a:gd name="T6" fmla="*/ 27 w 92"/>
                <a:gd name="T7" fmla="*/ 9857 h 113"/>
                <a:gd name="T8" fmla="*/ 44 w 92"/>
                <a:gd name="T9" fmla="*/ 9862 h 113"/>
                <a:gd name="T10" fmla="*/ 45 w 92"/>
                <a:gd name="T11" fmla="*/ 9862 h 113"/>
                <a:gd name="T12" fmla="*/ 63 w 92"/>
                <a:gd name="T13" fmla="*/ 9858 h 113"/>
                <a:gd name="T14" fmla="*/ 73 w 92"/>
                <a:gd name="T15" fmla="*/ 9845 h 113"/>
                <a:gd name="T16" fmla="*/ 77 w 92"/>
                <a:gd name="T17" fmla="*/ 9828 h 113"/>
                <a:gd name="T18" fmla="*/ 77 w 92"/>
                <a:gd name="T19" fmla="*/ 9806 h 113"/>
                <a:gd name="T20" fmla="*/ 76 w 92"/>
                <a:gd name="T21" fmla="*/ 9784 h 113"/>
                <a:gd name="T22" fmla="*/ 77 w 92"/>
                <a:gd name="T23" fmla="*/ 9762 h 113"/>
                <a:gd name="T24" fmla="*/ 77 w 92"/>
                <a:gd name="T25" fmla="*/ 9762 h 113"/>
                <a:gd name="T26" fmla="*/ 92 w 92"/>
                <a:gd name="T27" fmla="*/ 9762 h 113"/>
                <a:gd name="T28" fmla="*/ 92 w 92"/>
                <a:gd name="T29" fmla="*/ 9831 h 113"/>
                <a:gd name="T30" fmla="*/ 86 w 92"/>
                <a:gd name="T31" fmla="*/ 9854 h 113"/>
                <a:gd name="T32" fmla="*/ 72 w 92"/>
                <a:gd name="T33" fmla="*/ 9869 h 113"/>
                <a:gd name="T34" fmla="*/ 50 w 92"/>
                <a:gd name="T35" fmla="*/ 9875 h 113"/>
                <a:gd name="T36" fmla="*/ 45 w 92"/>
                <a:gd name="T37" fmla="*/ 9875 h 113"/>
                <a:gd name="T38" fmla="*/ 21 w 92"/>
                <a:gd name="T39" fmla="*/ 9870 h 113"/>
                <a:gd name="T40" fmla="*/ 6 w 92"/>
                <a:gd name="T41" fmla="*/ 9857 h 113"/>
                <a:gd name="T42" fmla="*/ 0 w 92"/>
                <a:gd name="T43" fmla="*/ 9835 h 113"/>
                <a:gd name="T44" fmla="*/ 0 w 92"/>
                <a:gd name="T45" fmla="*/ 9833 h 113"/>
                <a:gd name="T46" fmla="*/ 0 w 92"/>
                <a:gd name="T47" fmla="*/ 9762 h 113"/>
                <a:gd name="T48" fmla="*/ 15 w 92"/>
                <a:gd name="T49" fmla="*/ 9762 h 113"/>
                <a:gd name="T50" fmla="*/ 15 w 92"/>
                <a:gd name="T51" fmla="*/ 9783 h 113"/>
                <a:gd name="T52" fmla="*/ 14 w 92"/>
                <a:gd name="T53" fmla="*/ 9805 h 1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2" h="113">
                  <a:moveTo>
                    <a:pt x="14" y="43"/>
                  </a:moveTo>
                  <a:lnTo>
                    <a:pt x="14" y="64"/>
                  </a:lnTo>
                  <a:lnTo>
                    <a:pt x="17" y="83"/>
                  </a:lnTo>
                  <a:lnTo>
                    <a:pt x="27" y="95"/>
                  </a:lnTo>
                  <a:lnTo>
                    <a:pt x="44" y="100"/>
                  </a:lnTo>
                  <a:lnTo>
                    <a:pt x="45" y="100"/>
                  </a:lnTo>
                  <a:lnTo>
                    <a:pt x="63" y="96"/>
                  </a:lnTo>
                  <a:lnTo>
                    <a:pt x="73" y="83"/>
                  </a:lnTo>
                  <a:lnTo>
                    <a:pt x="77" y="66"/>
                  </a:lnTo>
                  <a:lnTo>
                    <a:pt x="77" y="44"/>
                  </a:lnTo>
                  <a:lnTo>
                    <a:pt x="76" y="22"/>
                  </a:lnTo>
                  <a:lnTo>
                    <a:pt x="77" y="0"/>
                  </a:lnTo>
                  <a:lnTo>
                    <a:pt x="92" y="0"/>
                  </a:lnTo>
                  <a:lnTo>
                    <a:pt x="92" y="69"/>
                  </a:lnTo>
                  <a:lnTo>
                    <a:pt x="86" y="92"/>
                  </a:lnTo>
                  <a:lnTo>
                    <a:pt x="72" y="107"/>
                  </a:lnTo>
                  <a:lnTo>
                    <a:pt x="50" y="113"/>
                  </a:lnTo>
                  <a:lnTo>
                    <a:pt x="45" y="113"/>
                  </a:lnTo>
                  <a:lnTo>
                    <a:pt x="21" y="108"/>
                  </a:lnTo>
                  <a:lnTo>
                    <a:pt x="6" y="95"/>
                  </a:lnTo>
                  <a:lnTo>
                    <a:pt x="0" y="73"/>
                  </a:lnTo>
                  <a:lnTo>
                    <a:pt x="0" y="71"/>
                  </a:lnTo>
                  <a:lnTo>
                    <a:pt x="0" y="0"/>
                  </a:lnTo>
                  <a:lnTo>
                    <a:pt x="15" y="0"/>
                  </a:lnTo>
                  <a:lnTo>
                    <a:pt x="15" y="21"/>
                  </a:lnTo>
                  <a:lnTo>
                    <a:pt x="14" y="4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1" name="Freeform 1046">
              <a:extLst>
                <a:ext uri="{FF2B5EF4-FFF2-40B4-BE49-F238E27FC236}">
                  <a16:creationId xmlns:a16="http://schemas.microsoft.com/office/drawing/2014/main" id="{5DF0C478-42D3-4A17-ADB3-5140A76B620D}"/>
                </a:ext>
              </a:extLst>
            </p:cNvPr>
            <p:cNvSpPr>
              <a:spLocks/>
            </p:cNvSpPr>
            <p:nvPr/>
          </p:nvSpPr>
          <p:spPr bwMode="auto">
            <a:xfrm>
              <a:off x="2691" y="9786"/>
              <a:ext cx="55" cy="121"/>
            </a:xfrm>
            <a:custGeom>
              <a:avLst/>
              <a:gdLst>
                <a:gd name="T0" fmla="*/ 27 w 55"/>
                <a:gd name="T1" fmla="*/ 9875 h 121"/>
                <a:gd name="T2" fmla="*/ 19 w 55"/>
                <a:gd name="T3" fmla="*/ 9869 h 121"/>
                <a:gd name="T4" fmla="*/ 14 w 55"/>
                <a:gd name="T5" fmla="*/ 9860 h 121"/>
                <a:gd name="T6" fmla="*/ 15 w 55"/>
                <a:gd name="T7" fmla="*/ 9907 h 121"/>
                <a:gd name="T8" fmla="*/ 0 w 55"/>
                <a:gd name="T9" fmla="*/ 9907 h 121"/>
                <a:gd name="T10" fmla="*/ 0 w 55"/>
                <a:gd name="T11" fmla="*/ 9788 h 121"/>
                <a:gd name="T12" fmla="*/ 14 w 55"/>
                <a:gd name="T13" fmla="*/ 9788 h 121"/>
                <a:gd name="T14" fmla="*/ 15 w 55"/>
                <a:gd name="T15" fmla="*/ 9801 h 121"/>
                <a:gd name="T16" fmla="*/ 19 w 55"/>
                <a:gd name="T17" fmla="*/ 9792 h 121"/>
                <a:gd name="T18" fmla="*/ 27 w 55"/>
                <a:gd name="T19" fmla="*/ 9786 h 121"/>
                <a:gd name="T20" fmla="*/ 41 w 55"/>
                <a:gd name="T21" fmla="*/ 9786 h 121"/>
                <a:gd name="T22" fmla="*/ 55 w 55"/>
                <a:gd name="T23" fmla="*/ 9798 h 121"/>
                <a:gd name="T24" fmla="*/ 38 w 55"/>
                <a:gd name="T25" fmla="*/ 9797 h 121"/>
                <a:gd name="T26" fmla="*/ 20 w 55"/>
                <a:gd name="T27" fmla="*/ 9806 h 121"/>
                <a:gd name="T28" fmla="*/ 15 w 55"/>
                <a:gd name="T29" fmla="*/ 9830 h 121"/>
                <a:gd name="T30" fmla="*/ 15 w 55"/>
                <a:gd name="T31" fmla="*/ 9831 h 121"/>
                <a:gd name="T32" fmla="*/ 19 w 55"/>
                <a:gd name="T33" fmla="*/ 9855 h 121"/>
                <a:gd name="T34" fmla="*/ 38 w 55"/>
                <a:gd name="T35" fmla="*/ 9864 h 121"/>
                <a:gd name="T36" fmla="*/ 41 w 55"/>
                <a:gd name="T37" fmla="*/ 9875 h 121"/>
                <a:gd name="T38" fmla="*/ 27 w 55"/>
                <a:gd name="T39" fmla="*/ 9875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3"/>
                  </a:lnTo>
                  <a:lnTo>
                    <a:pt x="14" y="74"/>
                  </a:lnTo>
                  <a:lnTo>
                    <a:pt x="15" y="121"/>
                  </a:lnTo>
                  <a:lnTo>
                    <a:pt x="0" y="121"/>
                  </a:lnTo>
                  <a:lnTo>
                    <a:pt x="0" y="2"/>
                  </a:lnTo>
                  <a:lnTo>
                    <a:pt x="14" y="2"/>
                  </a:lnTo>
                  <a:lnTo>
                    <a:pt x="15" y="15"/>
                  </a:lnTo>
                  <a:lnTo>
                    <a:pt x="19" y="6"/>
                  </a:lnTo>
                  <a:lnTo>
                    <a:pt x="27" y="0"/>
                  </a:lnTo>
                  <a:lnTo>
                    <a:pt x="41" y="0"/>
                  </a:lnTo>
                  <a:lnTo>
                    <a:pt x="55" y="12"/>
                  </a:lnTo>
                  <a:lnTo>
                    <a:pt x="38" y="11"/>
                  </a:lnTo>
                  <a:lnTo>
                    <a:pt x="20" y="20"/>
                  </a:lnTo>
                  <a:lnTo>
                    <a:pt x="15" y="44"/>
                  </a:lnTo>
                  <a:lnTo>
                    <a:pt x="15" y="45"/>
                  </a:lnTo>
                  <a:lnTo>
                    <a:pt x="19" y="69"/>
                  </a:lnTo>
                  <a:lnTo>
                    <a:pt x="38" y="78"/>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2" name="Freeform 1047">
              <a:extLst>
                <a:ext uri="{FF2B5EF4-FFF2-40B4-BE49-F238E27FC236}">
                  <a16:creationId xmlns:a16="http://schemas.microsoft.com/office/drawing/2014/main" id="{B0F0460D-9197-4A2F-87D5-7EA42FEA8003}"/>
                </a:ext>
              </a:extLst>
            </p:cNvPr>
            <p:cNvSpPr>
              <a:spLocks/>
            </p:cNvSpPr>
            <p:nvPr/>
          </p:nvSpPr>
          <p:spPr bwMode="auto">
            <a:xfrm>
              <a:off x="2729" y="9786"/>
              <a:ext cx="35" cy="89"/>
            </a:xfrm>
            <a:custGeom>
              <a:avLst/>
              <a:gdLst>
                <a:gd name="T0" fmla="*/ 32 w 35"/>
                <a:gd name="T1" fmla="*/ 9855 h 89"/>
                <a:gd name="T2" fmla="*/ 20 w 35"/>
                <a:gd name="T3" fmla="*/ 9871 h 89"/>
                <a:gd name="T4" fmla="*/ 3 w 35"/>
                <a:gd name="T5" fmla="*/ 9875 h 89"/>
                <a:gd name="T6" fmla="*/ 0 w 35"/>
                <a:gd name="T7" fmla="*/ 9864 h 89"/>
                <a:gd name="T8" fmla="*/ 18 w 35"/>
                <a:gd name="T9" fmla="*/ 9864 h 89"/>
                <a:gd name="T10" fmla="*/ 20 w 35"/>
                <a:gd name="T11" fmla="*/ 9849 h 89"/>
                <a:gd name="T12" fmla="*/ 20 w 35"/>
                <a:gd name="T13" fmla="*/ 9812 h 89"/>
                <a:gd name="T14" fmla="*/ 17 w 35"/>
                <a:gd name="T15" fmla="*/ 9798 h 89"/>
                <a:gd name="T16" fmla="*/ 3 w 35"/>
                <a:gd name="T17" fmla="*/ 9786 h 89"/>
                <a:gd name="T18" fmla="*/ 24 w 35"/>
                <a:gd name="T19" fmla="*/ 9793 h 89"/>
                <a:gd name="T20" fmla="*/ 33 w 35"/>
                <a:gd name="T21" fmla="*/ 9812 h 89"/>
                <a:gd name="T22" fmla="*/ 35 w 35"/>
                <a:gd name="T23" fmla="*/ 9830 h 89"/>
                <a:gd name="T24" fmla="*/ 32 w 35"/>
                <a:gd name="T25" fmla="*/ 9855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3" y="89"/>
                  </a:lnTo>
                  <a:lnTo>
                    <a:pt x="0" y="78"/>
                  </a:lnTo>
                  <a:lnTo>
                    <a:pt x="18" y="78"/>
                  </a:lnTo>
                  <a:lnTo>
                    <a:pt x="20" y="63"/>
                  </a:lnTo>
                  <a:lnTo>
                    <a:pt x="20" y="26"/>
                  </a:lnTo>
                  <a:lnTo>
                    <a:pt x="17" y="12"/>
                  </a:lnTo>
                  <a:lnTo>
                    <a:pt x="3" y="0"/>
                  </a:lnTo>
                  <a:lnTo>
                    <a:pt x="24" y="7"/>
                  </a:lnTo>
                  <a:lnTo>
                    <a:pt x="33" y="26"/>
                  </a:lnTo>
                  <a:lnTo>
                    <a:pt x="35"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3" name="Freeform 1048">
              <a:extLst>
                <a:ext uri="{FF2B5EF4-FFF2-40B4-BE49-F238E27FC236}">
                  <a16:creationId xmlns:a16="http://schemas.microsoft.com/office/drawing/2014/main" id="{CC14762A-B8E9-4F1D-AA3F-DC6A1852AA30}"/>
                </a:ext>
              </a:extLst>
            </p:cNvPr>
            <p:cNvSpPr>
              <a:spLocks/>
            </p:cNvSpPr>
            <p:nvPr/>
          </p:nvSpPr>
          <p:spPr bwMode="auto">
            <a:xfrm>
              <a:off x="2771" y="9756"/>
              <a:ext cx="45" cy="119"/>
            </a:xfrm>
            <a:custGeom>
              <a:avLst/>
              <a:gdLst>
                <a:gd name="T0" fmla="*/ 0 w 45"/>
                <a:gd name="T1" fmla="*/ 9875 h 119"/>
                <a:gd name="T2" fmla="*/ 32 w 45"/>
                <a:gd name="T3" fmla="*/ 9756 h 119"/>
                <a:gd name="T4" fmla="*/ 45 w 45"/>
                <a:gd name="T5" fmla="*/ 9756 h 119"/>
                <a:gd name="T6" fmla="*/ 12 w 45"/>
                <a:gd name="T7" fmla="*/ 9875 h 119"/>
                <a:gd name="T8" fmla="*/ 0 w 45"/>
                <a:gd name="T9" fmla="*/ 9875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19">
                  <a:moveTo>
                    <a:pt x="0" y="119"/>
                  </a:moveTo>
                  <a:lnTo>
                    <a:pt x="32" y="0"/>
                  </a:lnTo>
                  <a:lnTo>
                    <a:pt x="45" y="0"/>
                  </a:lnTo>
                  <a:lnTo>
                    <a:pt x="12" y="119"/>
                  </a:lnTo>
                  <a:lnTo>
                    <a:pt x="0"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4" name="Freeform 1049">
              <a:extLst>
                <a:ext uri="{FF2B5EF4-FFF2-40B4-BE49-F238E27FC236}">
                  <a16:creationId xmlns:a16="http://schemas.microsoft.com/office/drawing/2014/main" id="{F153734A-DCBA-4DD7-9591-DEFFFB22C600}"/>
                </a:ext>
              </a:extLst>
            </p:cNvPr>
            <p:cNvSpPr>
              <a:spLocks/>
            </p:cNvSpPr>
            <p:nvPr/>
          </p:nvSpPr>
          <p:spPr bwMode="auto">
            <a:xfrm>
              <a:off x="2829" y="9842"/>
              <a:ext cx="81" cy="31"/>
            </a:xfrm>
            <a:custGeom>
              <a:avLst/>
              <a:gdLst>
                <a:gd name="T0" fmla="*/ 15 w 81"/>
                <a:gd name="T1" fmla="*/ 9861 h 31"/>
                <a:gd name="T2" fmla="*/ 41 w 81"/>
                <a:gd name="T3" fmla="*/ 9861 h 31"/>
                <a:gd name="T4" fmla="*/ 61 w 81"/>
                <a:gd name="T5" fmla="*/ 9855 h 31"/>
                <a:gd name="T6" fmla="*/ 75 w 81"/>
                <a:gd name="T7" fmla="*/ 9842 h 31"/>
                <a:gd name="T8" fmla="*/ 81 w 81"/>
                <a:gd name="T9" fmla="*/ 9859 h 31"/>
                <a:gd name="T10" fmla="*/ 64 w 81"/>
                <a:gd name="T11" fmla="*/ 9870 h 31"/>
                <a:gd name="T12" fmla="*/ 42 w 81"/>
                <a:gd name="T13" fmla="*/ 9873 h 31"/>
                <a:gd name="T14" fmla="*/ 0 w 81"/>
                <a:gd name="T15" fmla="*/ 9873 h 31"/>
                <a:gd name="T16" fmla="*/ 15 w 81"/>
                <a:gd name="T17" fmla="*/ 986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31">
                  <a:moveTo>
                    <a:pt x="15" y="19"/>
                  </a:moveTo>
                  <a:lnTo>
                    <a:pt x="41" y="19"/>
                  </a:lnTo>
                  <a:lnTo>
                    <a:pt x="61" y="13"/>
                  </a:lnTo>
                  <a:lnTo>
                    <a:pt x="75" y="0"/>
                  </a:lnTo>
                  <a:lnTo>
                    <a:pt x="81" y="17"/>
                  </a:lnTo>
                  <a:lnTo>
                    <a:pt x="64" y="28"/>
                  </a:lnTo>
                  <a:lnTo>
                    <a:pt x="42" y="31"/>
                  </a:lnTo>
                  <a:lnTo>
                    <a:pt x="0" y="31"/>
                  </a:lnTo>
                  <a:lnTo>
                    <a:pt x="15"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5" name="Freeform 1050">
              <a:extLst>
                <a:ext uri="{FF2B5EF4-FFF2-40B4-BE49-F238E27FC236}">
                  <a16:creationId xmlns:a16="http://schemas.microsoft.com/office/drawing/2014/main" id="{7FD4A7BF-D5D2-4D34-AB7A-EB510213EAFD}"/>
                </a:ext>
              </a:extLst>
            </p:cNvPr>
            <p:cNvSpPr>
              <a:spLocks/>
            </p:cNvSpPr>
            <p:nvPr/>
          </p:nvSpPr>
          <p:spPr bwMode="auto">
            <a:xfrm>
              <a:off x="2829" y="9761"/>
              <a:ext cx="96" cy="112"/>
            </a:xfrm>
            <a:custGeom>
              <a:avLst/>
              <a:gdLst>
                <a:gd name="T0" fmla="*/ 75 w 96"/>
                <a:gd name="T1" fmla="*/ 9842 h 112"/>
                <a:gd name="T2" fmla="*/ 81 w 96"/>
                <a:gd name="T3" fmla="*/ 9821 h 112"/>
                <a:gd name="T4" fmla="*/ 81 w 96"/>
                <a:gd name="T5" fmla="*/ 9816 h 112"/>
                <a:gd name="T6" fmla="*/ 76 w 96"/>
                <a:gd name="T7" fmla="*/ 9794 h 112"/>
                <a:gd name="T8" fmla="*/ 63 w 96"/>
                <a:gd name="T9" fmla="*/ 9780 h 112"/>
                <a:gd name="T10" fmla="*/ 43 w 96"/>
                <a:gd name="T11" fmla="*/ 9774 h 112"/>
                <a:gd name="T12" fmla="*/ 17 w 96"/>
                <a:gd name="T13" fmla="*/ 9774 h 112"/>
                <a:gd name="T14" fmla="*/ 15 w 96"/>
                <a:gd name="T15" fmla="*/ 9774 h 112"/>
                <a:gd name="T16" fmla="*/ 15 w 96"/>
                <a:gd name="T17" fmla="*/ 9861 h 112"/>
                <a:gd name="T18" fmla="*/ 0 w 96"/>
                <a:gd name="T19" fmla="*/ 9873 h 112"/>
                <a:gd name="T20" fmla="*/ 0 w 96"/>
                <a:gd name="T21" fmla="*/ 9762 h 112"/>
                <a:gd name="T22" fmla="*/ 27 w 96"/>
                <a:gd name="T23" fmla="*/ 9761 h 112"/>
                <a:gd name="T24" fmla="*/ 50 w 96"/>
                <a:gd name="T25" fmla="*/ 9763 h 112"/>
                <a:gd name="T26" fmla="*/ 70 w 96"/>
                <a:gd name="T27" fmla="*/ 9769 h 112"/>
                <a:gd name="T28" fmla="*/ 85 w 96"/>
                <a:gd name="T29" fmla="*/ 9781 h 112"/>
                <a:gd name="T30" fmla="*/ 94 w 96"/>
                <a:gd name="T31" fmla="*/ 9798 h 112"/>
                <a:gd name="T32" fmla="*/ 96 w 96"/>
                <a:gd name="T33" fmla="*/ 9816 h 112"/>
                <a:gd name="T34" fmla="*/ 92 w 96"/>
                <a:gd name="T35" fmla="*/ 9841 h 112"/>
                <a:gd name="T36" fmla="*/ 81 w 96"/>
                <a:gd name="T37" fmla="*/ 9859 h 112"/>
                <a:gd name="T38" fmla="*/ 75 w 96"/>
                <a:gd name="T39" fmla="*/ 9842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12">
                  <a:moveTo>
                    <a:pt x="75" y="81"/>
                  </a:moveTo>
                  <a:lnTo>
                    <a:pt x="81" y="60"/>
                  </a:lnTo>
                  <a:lnTo>
                    <a:pt x="81" y="55"/>
                  </a:lnTo>
                  <a:lnTo>
                    <a:pt x="76" y="33"/>
                  </a:lnTo>
                  <a:lnTo>
                    <a:pt x="63" y="19"/>
                  </a:lnTo>
                  <a:lnTo>
                    <a:pt x="43" y="13"/>
                  </a:lnTo>
                  <a:lnTo>
                    <a:pt x="17" y="13"/>
                  </a:lnTo>
                  <a:lnTo>
                    <a:pt x="15" y="13"/>
                  </a:lnTo>
                  <a:lnTo>
                    <a:pt x="15" y="100"/>
                  </a:lnTo>
                  <a:lnTo>
                    <a:pt x="0" y="112"/>
                  </a:lnTo>
                  <a:lnTo>
                    <a:pt x="0" y="1"/>
                  </a:lnTo>
                  <a:lnTo>
                    <a:pt x="27" y="0"/>
                  </a:lnTo>
                  <a:lnTo>
                    <a:pt x="50" y="2"/>
                  </a:lnTo>
                  <a:lnTo>
                    <a:pt x="70" y="8"/>
                  </a:lnTo>
                  <a:lnTo>
                    <a:pt x="85" y="20"/>
                  </a:lnTo>
                  <a:lnTo>
                    <a:pt x="94" y="37"/>
                  </a:lnTo>
                  <a:lnTo>
                    <a:pt x="96" y="55"/>
                  </a:lnTo>
                  <a:lnTo>
                    <a:pt x="92" y="80"/>
                  </a:lnTo>
                  <a:lnTo>
                    <a:pt x="81" y="98"/>
                  </a:lnTo>
                  <a:lnTo>
                    <a:pt x="75" y="8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6" name="Freeform 1051">
              <a:extLst>
                <a:ext uri="{FF2B5EF4-FFF2-40B4-BE49-F238E27FC236}">
                  <a16:creationId xmlns:a16="http://schemas.microsoft.com/office/drawing/2014/main" id="{3AAA82BC-061E-427F-A715-837CA52E4A63}"/>
                </a:ext>
              </a:extLst>
            </p:cNvPr>
            <p:cNvSpPr>
              <a:spLocks/>
            </p:cNvSpPr>
            <p:nvPr/>
          </p:nvSpPr>
          <p:spPr bwMode="auto">
            <a:xfrm>
              <a:off x="2939" y="9786"/>
              <a:ext cx="76" cy="89"/>
            </a:xfrm>
            <a:custGeom>
              <a:avLst/>
              <a:gdLst>
                <a:gd name="T0" fmla="*/ 15 w 76"/>
                <a:gd name="T1" fmla="*/ 9852 h 89"/>
                <a:gd name="T2" fmla="*/ 22 w 76"/>
                <a:gd name="T3" fmla="*/ 9864 h 89"/>
                <a:gd name="T4" fmla="*/ 39 w 76"/>
                <a:gd name="T5" fmla="*/ 9864 h 89"/>
                <a:gd name="T6" fmla="*/ 51 w 76"/>
                <a:gd name="T7" fmla="*/ 9865 h 89"/>
                <a:gd name="T8" fmla="*/ 58 w 76"/>
                <a:gd name="T9" fmla="*/ 9859 h 89"/>
                <a:gd name="T10" fmla="*/ 61 w 76"/>
                <a:gd name="T11" fmla="*/ 9851 h 89"/>
                <a:gd name="T12" fmla="*/ 74 w 76"/>
                <a:gd name="T13" fmla="*/ 9855 h 89"/>
                <a:gd name="T14" fmla="*/ 61 w 76"/>
                <a:gd name="T15" fmla="*/ 9870 h 89"/>
                <a:gd name="T16" fmla="*/ 39 w 76"/>
                <a:gd name="T17" fmla="*/ 9875 h 89"/>
                <a:gd name="T18" fmla="*/ 17 w 76"/>
                <a:gd name="T19" fmla="*/ 9870 h 89"/>
                <a:gd name="T20" fmla="*/ 4 w 76"/>
                <a:gd name="T21" fmla="*/ 9854 h 89"/>
                <a:gd name="T22" fmla="*/ 0 w 76"/>
                <a:gd name="T23" fmla="*/ 9830 h 89"/>
                <a:gd name="T24" fmla="*/ 0 w 76"/>
                <a:gd name="T25" fmla="*/ 9830 h 89"/>
                <a:gd name="T26" fmla="*/ 4 w 76"/>
                <a:gd name="T27" fmla="*/ 9806 h 89"/>
                <a:gd name="T28" fmla="*/ 18 w 76"/>
                <a:gd name="T29" fmla="*/ 9791 h 89"/>
                <a:gd name="T30" fmla="*/ 38 w 76"/>
                <a:gd name="T31" fmla="*/ 9786 h 89"/>
                <a:gd name="T32" fmla="*/ 42 w 76"/>
                <a:gd name="T33" fmla="*/ 9797 h 89"/>
                <a:gd name="T34" fmla="*/ 26 w 76"/>
                <a:gd name="T35" fmla="*/ 9800 h 89"/>
                <a:gd name="T36" fmla="*/ 18 w 76"/>
                <a:gd name="T37" fmla="*/ 9810 h 89"/>
                <a:gd name="T38" fmla="*/ 17 w 76"/>
                <a:gd name="T39" fmla="*/ 9813 h 89"/>
                <a:gd name="T40" fmla="*/ 15 w 76"/>
                <a:gd name="T41" fmla="*/ 9817 h 89"/>
                <a:gd name="T42" fmla="*/ 15 w 76"/>
                <a:gd name="T43" fmla="*/ 9822 h 89"/>
                <a:gd name="T44" fmla="*/ 62 w 76"/>
                <a:gd name="T45" fmla="*/ 9822 h 89"/>
                <a:gd name="T46" fmla="*/ 72 w 76"/>
                <a:gd name="T47" fmla="*/ 9807 h 89"/>
                <a:gd name="T48" fmla="*/ 76 w 76"/>
                <a:gd name="T49" fmla="*/ 9831 h 89"/>
                <a:gd name="T50" fmla="*/ 76 w 76"/>
                <a:gd name="T51" fmla="*/ 9834 h 89"/>
                <a:gd name="T52" fmla="*/ 15 w 76"/>
                <a:gd name="T53" fmla="*/ 9834 h 89"/>
                <a:gd name="T54" fmla="*/ 15 w 76"/>
                <a:gd name="T55" fmla="*/ 9852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8"/>
                  </a:lnTo>
                  <a:lnTo>
                    <a:pt x="51" y="79"/>
                  </a:lnTo>
                  <a:lnTo>
                    <a:pt x="58" y="73"/>
                  </a:lnTo>
                  <a:lnTo>
                    <a:pt x="61" y="65"/>
                  </a:lnTo>
                  <a:lnTo>
                    <a:pt x="74" y="69"/>
                  </a:lnTo>
                  <a:lnTo>
                    <a:pt x="61" y="84"/>
                  </a:lnTo>
                  <a:lnTo>
                    <a:pt x="39" y="89"/>
                  </a:lnTo>
                  <a:lnTo>
                    <a:pt x="17" y="84"/>
                  </a:lnTo>
                  <a:lnTo>
                    <a:pt x="4" y="68"/>
                  </a:lnTo>
                  <a:lnTo>
                    <a:pt x="0" y="44"/>
                  </a:lnTo>
                  <a:lnTo>
                    <a:pt x="4" y="20"/>
                  </a:lnTo>
                  <a:lnTo>
                    <a:pt x="18" y="5"/>
                  </a:lnTo>
                  <a:lnTo>
                    <a:pt x="38" y="0"/>
                  </a:lnTo>
                  <a:lnTo>
                    <a:pt x="42" y="11"/>
                  </a:lnTo>
                  <a:lnTo>
                    <a:pt x="26" y="14"/>
                  </a:lnTo>
                  <a:lnTo>
                    <a:pt x="18" y="24"/>
                  </a:lnTo>
                  <a:lnTo>
                    <a:pt x="17" y="27"/>
                  </a:lnTo>
                  <a:lnTo>
                    <a:pt x="15" y="31"/>
                  </a:lnTo>
                  <a:lnTo>
                    <a:pt x="15" y="36"/>
                  </a:lnTo>
                  <a:lnTo>
                    <a:pt x="62" y="36"/>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7" name="Freeform 1052">
              <a:extLst>
                <a:ext uri="{FF2B5EF4-FFF2-40B4-BE49-F238E27FC236}">
                  <a16:creationId xmlns:a16="http://schemas.microsoft.com/office/drawing/2014/main" id="{98F591C2-B468-4766-BE03-254D55F2E030}"/>
                </a:ext>
              </a:extLst>
            </p:cNvPr>
            <p:cNvSpPr>
              <a:spLocks/>
            </p:cNvSpPr>
            <p:nvPr/>
          </p:nvSpPr>
          <p:spPr bwMode="auto">
            <a:xfrm>
              <a:off x="2977" y="9786"/>
              <a:ext cx="34" cy="36"/>
            </a:xfrm>
            <a:custGeom>
              <a:avLst/>
              <a:gdLst>
                <a:gd name="T0" fmla="*/ 22 w 34"/>
                <a:gd name="T1" fmla="*/ 9791 h 36"/>
                <a:gd name="T2" fmla="*/ 34 w 34"/>
                <a:gd name="T3" fmla="*/ 9807 h 36"/>
                <a:gd name="T4" fmla="*/ 24 w 34"/>
                <a:gd name="T5" fmla="*/ 9822 h 36"/>
                <a:gd name="T6" fmla="*/ 19 w 34"/>
                <a:gd name="T7" fmla="*/ 9805 h 36"/>
                <a:gd name="T8" fmla="*/ 4 w 34"/>
                <a:gd name="T9" fmla="*/ 9797 h 36"/>
                <a:gd name="T10" fmla="*/ 0 w 34"/>
                <a:gd name="T11" fmla="*/ 9786 h 36"/>
                <a:gd name="T12" fmla="*/ 22 w 34"/>
                <a:gd name="T13" fmla="*/ 979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5"/>
                  </a:moveTo>
                  <a:lnTo>
                    <a:pt x="34" y="21"/>
                  </a:lnTo>
                  <a:lnTo>
                    <a:pt x="24" y="36"/>
                  </a:lnTo>
                  <a:lnTo>
                    <a:pt x="19" y="19"/>
                  </a:lnTo>
                  <a:lnTo>
                    <a:pt x="4" y="11"/>
                  </a:lnTo>
                  <a:lnTo>
                    <a:pt x="0" y="0"/>
                  </a:lnTo>
                  <a:lnTo>
                    <a:pt x="22" y="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8" name="Freeform 1053">
              <a:extLst>
                <a:ext uri="{FF2B5EF4-FFF2-40B4-BE49-F238E27FC236}">
                  <a16:creationId xmlns:a16="http://schemas.microsoft.com/office/drawing/2014/main" id="{BB43AC67-2CBF-4C0E-9B0E-2815F9EFD9BB}"/>
                </a:ext>
              </a:extLst>
            </p:cNvPr>
            <p:cNvSpPr>
              <a:spLocks/>
            </p:cNvSpPr>
            <p:nvPr/>
          </p:nvSpPr>
          <p:spPr bwMode="auto">
            <a:xfrm>
              <a:off x="3029" y="9805"/>
              <a:ext cx="58" cy="70"/>
            </a:xfrm>
            <a:custGeom>
              <a:avLst/>
              <a:gdLst>
                <a:gd name="T0" fmla="*/ 15 w 58"/>
                <a:gd name="T1" fmla="*/ 9858 h 70"/>
                <a:gd name="T2" fmla="*/ 26 w 58"/>
                <a:gd name="T3" fmla="*/ 9875 h 70"/>
                <a:gd name="T4" fmla="*/ 10 w 58"/>
                <a:gd name="T5" fmla="*/ 9875 h 70"/>
                <a:gd name="T6" fmla="*/ 0 w 58"/>
                <a:gd name="T7" fmla="*/ 9866 h 70"/>
                <a:gd name="T8" fmla="*/ 0 w 58"/>
                <a:gd name="T9" fmla="*/ 9849 h 70"/>
                <a:gd name="T10" fmla="*/ 7 w 58"/>
                <a:gd name="T11" fmla="*/ 9830 h 70"/>
                <a:gd name="T12" fmla="*/ 26 w 58"/>
                <a:gd name="T13" fmla="*/ 9822 h 70"/>
                <a:gd name="T14" fmla="*/ 51 w 58"/>
                <a:gd name="T15" fmla="*/ 9821 h 70"/>
                <a:gd name="T16" fmla="*/ 56 w 58"/>
                <a:gd name="T17" fmla="*/ 9821 h 70"/>
                <a:gd name="T18" fmla="*/ 58 w 58"/>
                <a:gd name="T19" fmla="*/ 9805 h 70"/>
                <a:gd name="T20" fmla="*/ 56 w 58"/>
                <a:gd name="T21" fmla="*/ 9837 h 70"/>
                <a:gd name="T22" fmla="*/ 56 w 58"/>
                <a:gd name="T23" fmla="*/ 9831 h 70"/>
                <a:gd name="T24" fmla="*/ 33 w 58"/>
                <a:gd name="T25" fmla="*/ 9832 h 70"/>
                <a:gd name="T26" fmla="*/ 17 w 58"/>
                <a:gd name="T27" fmla="*/ 9841 h 70"/>
                <a:gd name="T28" fmla="*/ 15 w 58"/>
                <a:gd name="T29" fmla="*/ 9849 h 70"/>
                <a:gd name="T30" fmla="*/ 15 w 58"/>
                <a:gd name="T31" fmla="*/ 9858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70"/>
                  </a:lnTo>
                  <a:lnTo>
                    <a:pt x="10" y="70"/>
                  </a:lnTo>
                  <a:lnTo>
                    <a:pt x="0" y="61"/>
                  </a:lnTo>
                  <a:lnTo>
                    <a:pt x="0" y="44"/>
                  </a:lnTo>
                  <a:lnTo>
                    <a:pt x="7" y="25"/>
                  </a:lnTo>
                  <a:lnTo>
                    <a:pt x="26" y="17"/>
                  </a:lnTo>
                  <a:lnTo>
                    <a:pt x="51" y="16"/>
                  </a:lnTo>
                  <a:lnTo>
                    <a:pt x="56" y="16"/>
                  </a:lnTo>
                  <a:lnTo>
                    <a:pt x="58" y="0"/>
                  </a:lnTo>
                  <a:lnTo>
                    <a:pt x="56" y="32"/>
                  </a:lnTo>
                  <a:lnTo>
                    <a:pt x="56" y="26"/>
                  </a:lnTo>
                  <a:lnTo>
                    <a:pt x="33" y="27"/>
                  </a:lnTo>
                  <a:lnTo>
                    <a:pt x="17" y="36"/>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29" name="Freeform 1054">
              <a:extLst>
                <a:ext uri="{FF2B5EF4-FFF2-40B4-BE49-F238E27FC236}">
                  <a16:creationId xmlns:a16="http://schemas.microsoft.com/office/drawing/2014/main" id="{F830BE7D-433D-43E6-8296-3941ED143CD8}"/>
                </a:ext>
              </a:extLst>
            </p:cNvPr>
            <p:cNvSpPr>
              <a:spLocks/>
            </p:cNvSpPr>
            <p:nvPr/>
          </p:nvSpPr>
          <p:spPr bwMode="auto">
            <a:xfrm>
              <a:off x="3033" y="9786"/>
              <a:ext cx="79" cy="91"/>
            </a:xfrm>
            <a:custGeom>
              <a:avLst/>
              <a:gdLst>
                <a:gd name="T0" fmla="*/ 53 w 79"/>
                <a:gd name="T1" fmla="*/ 9857 h 91"/>
                <a:gd name="T2" fmla="*/ 46 w 79"/>
                <a:gd name="T3" fmla="*/ 9866 h 91"/>
                <a:gd name="T4" fmla="*/ 39 w 79"/>
                <a:gd name="T5" fmla="*/ 9875 h 91"/>
                <a:gd name="T6" fmla="*/ 22 w 79"/>
                <a:gd name="T7" fmla="*/ 9875 h 91"/>
                <a:gd name="T8" fmla="*/ 11 w 79"/>
                <a:gd name="T9" fmla="*/ 9858 h 91"/>
                <a:gd name="T10" fmla="*/ 16 w 79"/>
                <a:gd name="T11" fmla="*/ 9864 h 91"/>
                <a:gd name="T12" fmla="*/ 25 w 79"/>
                <a:gd name="T13" fmla="*/ 9864 h 91"/>
                <a:gd name="T14" fmla="*/ 45 w 79"/>
                <a:gd name="T15" fmla="*/ 9856 h 91"/>
                <a:gd name="T16" fmla="*/ 52 w 79"/>
                <a:gd name="T17" fmla="*/ 9837 h 91"/>
                <a:gd name="T18" fmla="*/ 54 w 79"/>
                <a:gd name="T19" fmla="*/ 9805 h 91"/>
                <a:gd name="T20" fmla="*/ 48 w 79"/>
                <a:gd name="T21" fmla="*/ 9797 h 91"/>
                <a:gd name="T22" fmla="*/ 34 w 79"/>
                <a:gd name="T23" fmla="*/ 9797 h 91"/>
                <a:gd name="T24" fmla="*/ 23 w 79"/>
                <a:gd name="T25" fmla="*/ 9797 h 91"/>
                <a:gd name="T26" fmla="*/ 15 w 79"/>
                <a:gd name="T27" fmla="*/ 9800 h 91"/>
                <a:gd name="T28" fmla="*/ 15 w 79"/>
                <a:gd name="T29" fmla="*/ 9811 h 91"/>
                <a:gd name="T30" fmla="*/ 0 w 79"/>
                <a:gd name="T31" fmla="*/ 9809 h 91"/>
                <a:gd name="T32" fmla="*/ 10 w 79"/>
                <a:gd name="T33" fmla="*/ 9792 h 91"/>
                <a:gd name="T34" fmla="*/ 32 w 79"/>
                <a:gd name="T35" fmla="*/ 9786 h 91"/>
                <a:gd name="T36" fmla="*/ 34 w 79"/>
                <a:gd name="T37" fmla="*/ 9786 h 91"/>
                <a:gd name="T38" fmla="*/ 57 w 79"/>
                <a:gd name="T39" fmla="*/ 9792 h 91"/>
                <a:gd name="T40" fmla="*/ 66 w 79"/>
                <a:gd name="T41" fmla="*/ 9810 h 91"/>
                <a:gd name="T42" fmla="*/ 67 w 79"/>
                <a:gd name="T43" fmla="*/ 9815 h 91"/>
                <a:gd name="T44" fmla="*/ 67 w 79"/>
                <a:gd name="T45" fmla="*/ 9852 h 91"/>
                <a:gd name="T46" fmla="*/ 66 w 79"/>
                <a:gd name="T47" fmla="*/ 9861 h 91"/>
                <a:gd name="T48" fmla="*/ 70 w 79"/>
                <a:gd name="T49" fmla="*/ 9866 h 91"/>
                <a:gd name="T50" fmla="*/ 79 w 79"/>
                <a:gd name="T51" fmla="*/ 9864 h 91"/>
                <a:gd name="T52" fmla="*/ 79 w 79"/>
                <a:gd name="T53" fmla="*/ 9873 h 91"/>
                <a:gd name="T54" fmla="*/ 65 w 79"/>
                <a:gd name="T55" fmla="*/ 9877 h 91"/>
                <a:gd name="T56" fmla="*/ 52 w 79"/>
                <a:gd name="T57" fmla="*/ 9872 h 91"/>
                <a:gd name="T58" fmla="*/ 53 w 79"/>
                <a:gd name="T59" fmla="*/ 9857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3" y="71"/>
                  </a:moveTo>
                  <a:lnTo>
                    <a:pt x="46" y="80"/>
                  </a:lnTo>
                  <a:lnTo>
                    <a:pt x="39" y="89"/>
                  </a:lnTo>
                  <a:lnTo>
                    <a:pt x="22" y="89"/>
                  </a:lnTo>
                  <a:lnTo>
                    <a:pt x="11" y="72"/>
                  </a:lnTo>
                  <a:lnTo>
                    <a:pt x="16" y="78"/>
                  </a:lnTo>
                  <a:lnTo>
                    <a:pt x="25" y="78"/>
                  </a:lnTo>
                  <a:lnTo>
                    <a:pt x="45" y="70"/>
                  </a:lnTo>
                  <a:lnTo>
                    <a:pt x="52" y="51"/>
                  </a:lnTo>
                  <a:lnTo>
                    <a:pt x="54" y="19"/>
                  </a:lnTo>
                  <a:lnTo>
                    <a:pt x="48" y="11"/>
                  </a:lnTo>
                  <a:lnTo>
                    <a:pt x="34" y="11"/>
                  </a:lnTo>
                  <a:lnTo>
                    <a:pt x="23" y="11"/>
                  </a:lnTo>
                  <a:lnTo>
                    <a:pt x="15" y="14"/>
                  </a:lnTo>
                  <a:lnTo>
                    <a:pt x="15" y="25"/>
                  </a:lnTo>
                  <a:lnTo>
                    <a:pt x="0" y="23"/>
                  </a:lnTo>
                  <a:lnTo>
                    <a:pt x="10" y="6"/>
                  </a:lnTo>
                  <a:lnTo>
                    <a:pt x="32" y="0"/>
                  </a:lnTo>
                  <a:lnTo>
                    <a:pt x="34" y="0"/>
                  </a:lnTo>
                  <a:lnTo>
                    <a:pt x="57" y="6"/>
                  </a:lnTo>
                  <a:lnTo>
                    <a:pt x="66" y="24"/>
                  </a:lnTo>
                  <a:lnTo>
                    <a:pt x="67" y="29"/>
                  </a:lnTo>
                  <a:lnTo>
                    <a:pt x="67" y="66"/>
                  </a:lnTo>
                  <a:lnTo>
                    <a:pt x="66" y="75"/>
                  </a:lnTo>
                  <a:lnTo>
                    <a:pt x="70" y="80"/>
                  </a:lnTo>
                  <a:lnTo>
                    <a:pt x="79" y="78"/>
                  </a:lnTo>
                  <a:lnTo>
                    <a:pt x="79" y="87"/>
                  </a:lnTo>
                  <a:lnTo>
                    <a:pt x="65" y="91"/>
                  </a:lnTo>
                  <a:lnTo>
                    <a:pt x="52" y="86"/>
                  </a:lnTo>
                  <a:lnTo>
                    <a:pt x="53"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0" name="Freeform 1055">
              <a:extLst>
                <a:ext uri="{FF2B5EF4-FFF2-40B4-BE49-F238E27FC236}">
                  <a16:creationId xmlns:a16="http://schemas.microsoft.com/office/drawing/2014/main" id="{22A0218E-FB83-4F13-ACBC-2CC9F37B868D}"/>
                </a:ext>
              </a:extLst>
            </p:cNvPr>
            <p:cNvSpPr>
              <a:spLocks/>
            </p:cNvSpPr>
            <p:nvPr/>
          </p:nvSpPr>
          <p:spPr bwMode="auto">
            <a:xfrm>
              <a:off x="3114" y="9768"/>
              <a:ext cx="41" cy="105"/>
            </a:xfrm>
            <a:custGeom>
              <a:avLst/>
              <a:gdLst>
                <a:gd name="T0" fmla="*/ 11 w 41"/>
                <a:gd name="T1" fmla="*/ 9788 h 105"/>
                <a:gd name="T2" fmla="*/ 15 w 41"/>
                <a:gd name="T3" fmla="*/ 9768 h 105"/>
                <a:gd name="T4" fmla="*/ 25 w 41"/>
                <a:gd name="T5" fmla="*/ 9768 h 105"/>
                <a:gd name="T6" fmla="*/ 25 w 41"/>
                <a:gd name="T7" fmla="*/ 9788 h 105"/>
                <a:gd name="T8" fmla="*/ 41 w 41"/>
                <a:gd name="T9" fmla="*/ 9788 h 105"/>
                <a:gd name="T10" fmla="*/ 41 w 41"/>
                <a:gd name="T11" fmla="*/ 9798 h 105"/>
                <a:gd name="T12" fmla="*/ 25 w 41"/>
                <a:gd name="T13" fmla="*/ 9798 h 105"/>
                <a:gd name="T14" fmla="*/ 25 w 41"/>
                <a:gd name="T15" fmla="*/ 9852 h 105"/>
                <a:gd name="T16" fmla="*/ 24 w 41"/>
                <a:gd name="T17" fmla="*/ 9863 h 105"/>
                <a:gd name="T18" fmla="*/ 33 w 41"/>
                <a:gd name="T19" fmla="*/ 9865 h 105"/>
                <a:gd name="T20" fmla="*/ 42 w 41"/>
                <a:gd name="T21" fmla="*/ 9862 h 105"/>
                <a:gd name="T22" fmla="*/ 42 w 41"/>
                <a:gd name="T23" fmla="*/ 9873 h 105"/>
                <a:gd name="T24" fmla="*/ 21 w 41"/>
                <a:gd name="T25" fmla="*/ 9873 h 105"/>
                <a:gd name="T26" fmla="*/ 10 w 41"/>
                <a:gd name="T27" fmla="*/ 9857 h 105"/>
                <a:gd name="T28" fmla="*/ 10 w 41"/>
                <a:gd name="T29" fmla="*/ 9855 h 105"/>
                <a:gd name="T30" fmla="*/ 10 w 41"/>
                <a:gd name="T31" fmla="*/ 9798 h 105"/>
                <a:gd name="T32" fmla="*/ 0 w 41"/>
                <a:gd name="T33" fmla="*/ 9798 h 105"/>
                <a:gd name="T34" fmla="*/ 0 w 41"/>
                <a:gd name="T35" fmla="*/ 9788 h 105"/>
                <a:gd name="T36" fmla="*/ 11 w 41"/>
                <a:gd name="T37" fmla="*/ 9788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20"/>
                  </a:moveTo>
                  <a:lnTo>
                    <a:pt x="15" y="0"/>
                  </a:lnTo>
                  <a:lnTo>
                    <a:pt x="25" y="0"/>
                  </a:lnTo>
                  <a:lnTo>
                    <a:pt x="25" y="20"/>
                  </a:lnTo>
                  <a:lnTo>
                    <a:pt x="41" y="20"/>
                  </a:lnTo>
                  <a:lnTo>
                    <a:pt x="41" y="30"/>
                  </a:lnTo>
                  <a:lnTo>
                    <a:pt x="25" y="30"/>
                  </a:lnTo>
                  <a:lnTo>
                    <a:pt x="25" y="84"/>
                  </a:lnTo>
                  <a:lnTo>
                    <a:pt x="24" y="95"/>
                  </a:lnTo>
                  <a:lnTo>
                    <a:pt x="33" y="97"/>
                  </a:lnTo>
                  <a:lnTo>
                    <a:pt x="42" y="94"/>
                  </a:lnTo>
                  <a:lnTo>
                    <a:pt x="42" y="105"/>
                  </a:lnTo>
                  <a:lnTo>
                    <a:pt x="21" y="105"/>
                  </a:lnTo>
                  <a:lnTo>
                    <a:pt x="10" y="89"/>
                  </a:lnTo>
                  <a:lnTo>
                    <a:pt x="10" y="87"/>
                  </a:lnTo>
                  <a:lnTo>
                    <a:pt x="10" y="30"/>
                  </a:lnTo>
                  <a:lnTo>
                    <a:pt x="0" y="30"/>
                  </a:lnTo>
                  <a:lnTo>
                    <a:pt x="0" y="20"/>
                  </a:lnTo>
                  <a:lnTo>
                    <a:pt x="11" y="2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1" name="Freeform 1056">
              <a:extLst>
                <a:ext uri="{FF2B5EF4-FFF2-40B4-BE49-F238E27FC236}">
                  <a16:creationId xmlns:a16="http://schemas.microsoft.com/office/drawing/2014/main" id="{05EA30DD-069B-48AC-A9E4-382DB52F01DD}"/>
                </a:ext>
              </a:extLst>
            </p:cNvPr>
            <p:cNvSpPr>
              <a:spLocks/>
            </p:cNvSpPr>
            <p:nvPr/>
          </p:nvSpPr>
          <p:spPr bwMode="auto">
            <a:xfrm>
              <a:off x="3168" y="9756"/>
              <a:ext cx="69" cy="117"/>
            </a:xfrm>
            <a:custGeom>
              <a:avLst/>
              <a:gdLst>
                <a:gd name="T0" fmla="*/ 14 w 69"/>
                <a:gd name="T1" fmla="*/ 9840 h 117"/>
                <a:gd name="T2" fmla="*/ 15 w 69"/>
                <a:gd name="T3" fmla="*/ 9863 h 117"/>
                <a:gd name="T4" fmla="*/ 15 w 69"/>
                <a:gd name="T5" fmla="*/ 9873 h 117"/>
                <a:gd name="T6" fmla="*/ 0 w 69"/>
                <a:gd name="T7" fmla="*/ 9873 h 117"/>
                <a:gd name="T8" fmla="*/ 0 w 69"/>
                <a:gd name="T9" fmla="*/ 9756 h 117"/>
                <a:gd name="T10" fmla="*/ 15 w 69"/>
                <a:gd name="T11" fmla="*/ 9756 h 117"/>
                <a:gd name="T12" fmla="*/ 14 w 69"/>
                <a:gd name="T13" fmla="*/ 9802 h 117"/>
                <a:gd name="T14" fmla="*/ 20 w 69"/>
                <a:gd name="T15" fmla="*/ 9793 h 117"/>
                <a:gd name="T16" fmla="*/ 27 w 69"/>
                <a:gd name="T17" fmla="*/ 9786 h 117"/>
                <a:gd name="T18" fmla="*/ 42 w 69"/>
                <a:gd name="T19" fmla="*/ 9786 h 117"/>
                <a:gd name="T20" fmla="*/ 59 w 69"/>
                <a:gd name="T21" fmla="*/ 9791 h 117"/>
                <a:gd name="T22" fmla="*/ 67 w 69"/>
                <a:gd name="T23" fmla="*/ 9805 h 117"/>
                <a:gd name="T24" fmla="*/ 70 w 69"/>
                <a:gd name="T25" fmla="*/ 9824 h 117"/>
                <a:gd name="T26" fmla="*/ 69 w 69"/>
                <a:gd name="T27" fmla="*/ 9846 h 117"/>
                <a:gd name="T28" fmla="*/ 69 w 69"/>
                <a:gd name="T29" fmla="*/ 9867 h 117"/>
                <a:gd name="T30" fmla="*/ 69 w 69"/>
                <a:gd name="T31" fmla="*/ 9873 h 117"/>
                <a:gd name="T32" fmla="*/ 54 w 69"/>
                <a:gd name="T33" fmla="*/ 9873 h 117"/>
                <a:gd name="T34" fmla="*/ 54 w 69"/>
                <a:gd name="T35" fmla="*/ 9819 h 117"/>
                <a:gd name="T36" fmla="*/ 55 w 69"/>
                <a:gd name="T37" fmla="*/ 9804 h 117"/>
                <a:gd name="T38" fmla="*/ 51 w 69"/>
                <a:gd name="T39" fmla="*/ 9797 h 117"/>
                <a:gd name="T40" fmla="*/ 37 w 69"/>
                <a:gd name="T41" fmla="*/ 9797 h 117"/>
                <a:gd name="T42" fmla="*/ 21 w 69"/>
                <a:gd name="T43" fmla="*/ 9803 h 117"/>
                <a:gd name="T44" fmla="*/ 15 w 69"/>
                <a:gd name="T45" fmla="*/ 9819 h 117"/>
                <a:gd name="T46" fmla="*/ 14 w 69"/>
                <a:gd name="T47" fmla="*/ 9840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9" h="117">
                  <a:moveTo>
                    <a:pt x="14" y="84"/>
                  </a:moveTo>
                  <a:lnTo>
                    <a:pt x="15" y="107"/>
                  </a:lnTo>
                  <a:lnTo>
                    <a:pt x="15" y="117"/>
                  </a:lnTo>
                  <a:lnTo>
                    <a:pt x="0" y="117"/>
                  </a:lnTo>
                  <a:lnTo>
                    <a:pt x="0" y="0"/>
                  </a:lnTo>
                  <a:lnTo>
                    <a:pt x="15" y="0"/>
                  </a:lnTo>
                  <a:lnTo>
                    <a:pt x="14" y="46"/>
                  </a:lnTo>
                  <a:lnTo>
                    <a:pt x="20" y="37"/>
                  </a:lnTo>
                  <a:lnTo>
                    <a:pt x="27" y="30"/>
                  </a:lnTo>
                  <a:lnTo>
                    <a:pt x="42" y="30"/>
                  </a:lnTo>
                  <a:lnTo>
                    <a:pt x="59" y="35"/>
                  </a:lnTo>
                  <a:lnTo>
                    <a:pt x="67" y="49"/>
                  </a:lnTo>
                  <a:lnTo>
                    <a:pt x="70" y="68"/>
                  </a:lnTo>
                  <a:lnTo>
                    <a:pt x="69" y="90"/>
                  </a:lnTo>
                  <a:lnTo>
                    <a:pt x="69" y="111"/>
                  </a:lnTo>
                  <a:lnTo>
                    <a:pt x="69" y="117"/>
                  </a:lnTo>
                  <a:lnTo>
                    <a:pt x="54" y="117"/>
                  </a:lnTo>
                  <a:lnTo>
                    <a:pt x="54" y="63"/>
                  </a:lnTo>
                  <a:lnTo>
                    <a:pt x="55" y="48"/>
                  </a:lnTo>
                  <a:lnTo>
                    <a:pt x="51" y="41"/>
                  </a:lnTo>
                  <a:lnTo>
                    <a:pt x="37" y="41"/>
                  </a:lnTo>
                  <a:lnTo>
                    <a:pt x="21" y="47"/>
                  </a:lnTo>
                  <a:lnTo>
                    <a:pt x="15" y="63"/>
                  </a:lnTo>
                  <a:lnTo>
                    <a:pt x="14"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2" name="Freeform 1057">
              <a:extLst>
                <a:ext uri="{FF2B5EF4-FFF2-40B4-BE49-F238E27FC236}">
                  <a16:creationId xmlns:a16="http://schemas.microsoft.com/office/drawing/2014/main" id="{7918A0AC-F877-460C-802A-91A8ECFDB0BC}"/>
                </a:ext>
              </a:extLst>
            </p:cNvPr>
            <p:cNvSpPr>
              <a:spLocks/>
            </p:cNvSpPr>
            <p:nvPr/>
          </p:nvSpPr>
          <p:spPr bwMode="auto">
            <a:xfrm>
              <a:off x="4440" y="9441"/>
              <a:ext cx="853" cy="801"/>
            </a:xfrm>
            <a:custGeom>
              <a:avLst/>
              <a:gdLst>
                <a:gd name="T0" fmla="*/ 731 w 853"/>
                <a:gd name="T1" fmla="*/ 9918 h 801"/>
                <a:gd name="T2" fmla="*/ 756 w 853"/>
                <a:gd name="T3" fmla="*/ 9909 h 801"/>
                <a:gd name="T4" fmla="*/ 778 w 853"/>
                <a:gd name="T5" fmla="*/ 9900 h 801"/>
                <a:gd name="T6" fmla="*/ 798 w 853"/>
                <a:gd name="T7" fmla="*/ 9891 h 801"/>
                <a:gd name="T8" fmla="*/ 813 w 853"/>
                <a:gd name="T9" fmla="*/ 9864 h 801"/>
                <a:gd name="T10" fmla="*/ 822 w 853"/>
                <a:gd name="T11" fmla="*/ 9846 h 801"/>
                <a:gd name="T12" fmla="*/ 826 w 853"/>
                <a:gd name="T13" fmla="*/ 9819 h 801"/>
                <a:gd name="T14" fmla="*/ 826 w 853"/>
                <a:gd name="T15" fmla="*/ 9441 h 801"/>
                <a:gd name="T16" fmla="*/ 853 w 853"/>
                <a:gd name="T17" fmla="*/ 9441 h 801"/>
                <a:gd name="T18" fmla="*/ 853 w 853"/>
                <a:gd name="T19" fmla="*/ 9819 h 801"/>
                <a:gd name="T20" fmla="*/ 848 w 853"/>
                <a:gd name="T21" fmla="*/ 9855 h 801"/>
                <a:gd name="T22" fmla="*/ 837 w 853"/>
                <a:gd name="T23" fmla="*/ 9882 h 801"/>
                <a:gd name="T24" fmla="*/ 817 w 853"/>
                <a:gd name="T25" fmla="*/ 9909 h 801"/>
                <a:gd name="T26" fmla="*/ 792 w 853"/>
                <a:gd name="T27" fmla="*/ 9927 h 801"/>
                <a:gd name="T28" fmla="*/ 763 w 853"/>
                <a:gd name="T29" fmla="*/ 9936 h 801"/>
                <a:gd name="T30" fmla="*/ 732 w 853"/>
                <a:gd name="T31" fmla="*/ 9945 h 801"/>
                <a:gd name="T32" fmla="*/ 559 w 853"/>
                <a:gd name="T33" fmla="*/ 9945 h 801"/>
                <a:gd name="T34" fmla="*/ 559 w 853"/>
                <a:gd name="T35" fmla="*/ 9918 h 801"/>
                <a:gd name="T36" fmla="*/ 731 w 853"/>
                <a:gd name="T37" fmla="*/ 9918 h 80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53" h="801">
                  <a:moveTo>
                    <a:pt x="731" y="477"/>
                  </a:moveTo>
                  <a:lnTo>
                    <a:pt x="756" y="468"/>
                  </a:lnTo>
                  <a:lnTo>
                    <a:pt x="778" y="459"/>
                  </a:lnTo>
                  <a:lnTo>
                    <a:pt x="798" y="450"/>
                  </a:lnTo>
                  <a:lnTo>
                    <a:pt x="813" y="423"/>
                  </a:lnTo>
                  <a:lnTo>
                    <a:pt x="822" y="405"/>
                  </a:lnTo>
                  <a:lnTo>
                    <a:pt x="826" y="378"/>
                  </a:lnTo>
                  <a:lnTo>
                    <a:pt x="826" y="0"/>
                  </a:lnTo>
                  <a:lnTo>
                    <a:pt x="853" y="0"/>
                  </a:lnTo>
                  <a:lnTo>
                    <a:pt x="853" y="378"/>
                  </a:lnTo>
                  <a:lnTo>
                    <a:pt x="848" y="414"/>
                  </a:lnTo>
                  <a:lnTo>
                    <a:pt x="837" y="441"/>
                  </a:lnTo>
                  <a:lnTo>
                    <a:pt x="817" y="468"/>
                  </a:lnTo>
                  <a:lnTo>
                    <a:pt x="792" y="486"/>
                  </a:lnTo>
                  <a:lnTo>
                    <a:pt x="763" y="495"/>
                  </a:lnTo>
                  <a:lnTo>
                    <a:pt x="732" y="504"/>
                  </a:lnTo>
                  <a:lnTo>
                    <a:pt x="559" y="504"/>
                  </a:lnTo>
                  <a:lnTo>
                    <a:pt x="559" y="477"/>
                  </a:lnTo>
                  <a:lnTo>
                    <a:pt x="731" y="47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3" name="Freeform 1058">
              <a:extLst>
                <a:ext uri="{FF2B5EF4-FFF2-40B4-BE49-F238E27FC236}">
                  <a16:creationId xmlns:a16="http://schemas.microsoft.com/office/drawing/2014/main" id="{80B13B84-C927-4F0C-A5F3-A5CAE951BA9E}"/>
                </a:ext>
              </a:extLst>
            </p:cNvPr>
            <p:cNvSpPr>
              <a:spLocks/>
            </p:cNvSpPr>
            <p:nvPr/>
          </p:nvSpPr>
          <p:spPr bwMode="auto">
            <a:xfrm>
              <a:off x="4440" y="9441"/>
              <a:ext cx="853" cy="801"/>
            </a:xfrm>
            <a:custGeom>
              <a:avLst/>
              <a:gdLst>
                <a:gd name="T0" fmla="*/ 55 w 853"/>
                <a:gd name="T1" fmla="*/ 9972 h 801"/>
                <a:gd name="T2" fmla="*/ 39 w 853"/>
                <a:gd name="T3" fmla="*/ 9990 h 801"/>
                <a:gd name="T4" fmla="*/ 30 w 853"/>
                <a:gd name="T5" fmla="*/ 10008 h 801"/>
                <a:gd name="T6" fmla="*/ 27 w 853"/>
                <a:gd name="T7" fmla="*/ 10035 h 801"/>
                <a:gd name="T8" fmla="*/ 27 w 853"/>
                <a:gd name="T9" fmla="*/ 10242 h 801"/>
                <a:gd name="T10" fmla="*/ 0 w 853"/>
                <a:gd name="T11" fmla="*/ 10242 h 801"/>
                <a:gd name="T12" fmla="*/ 0 w 853"/>
                <a:gd name="T13" fmla="*/ 10035 h 801"/>
                <a:gd name="T14" fmla="*/ 3 w 853"/>
                <a:gd name="T15" fmla="*/ 10008 h 801"/>
                <a:gd name="T16" fmla="*/ 16 w 853"/>
                <a:gd name="T17" fmla="*/ 9972 h 801"/>
                <a:gd name="T18" fmla="*/ 35 w 853"/>
                <a:gd name="T19" fmla="*/ 9954 h 801"/>
                <a:gd name="T20" fmla="*/ 60 w 853"/>
                <a:gd name="T21" fmla="*/ 9927 h 801"/>
                <a:gd name="T22" fmla="*/ 90 w 853"/>
                <a:gd name="T23" fmla="*/ 9918 h 801"/>
                <a:gd name="T24" fmla="*/ 294 w 853"/>
                <a:gd name="T25" fmla="*/ 9918 h 801"/>
                <a:gd name="T26" fmla="*/ 294 w 853"/>
                <a:gd name="T27" fmla="*/ 9945 h 801"/>
                <a:gd name="T28" fmla="*/ 97 w 853"/>
                <a:gd name="T29" fmla="*/ 9945 h 801"/>
                <a:gd name="T30" fmla="*/ 74 w 853"/>
                <a:gd name="T31" fmla="*/ 9954 h 801"/>
                <a:gd name="T32" fmla="*/ 55 w 853"/>
                <a:gd name="T33" fmla="*/ 9972 h 8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53" h="801">
                  <a:moveTo>
                    <a:pt x="55" y="531"/>
                  </a:moveTo>
                  <a:lnTo>
                    <a:pt x="39" y="549"/>
                  </a:lnTo>
                  <a:lnTo>
                    <a:pt x="30" y="567"/>
                  </a:lnTo>
                  <a:lnTo>
                    <a:pt x="27" y="594"/>
                  </a:lnTo>
                  <a:lnTo>
                    <a:pt x="27" y="801"/>
                  </a:lnTo>
                  <a:lnTo>
                    <a:pt x="0" y="801"/>
                  </a:lnTo>
                  <a:lnTo>
                    <a:pt x="0" y="594"/>
                  </a:lnTo>
                  <a:lnTo>
                    <a:pt x="3" y="567"/>
                  </a:lnTo>
                  <a:lnTo>
                    <a:pt x="16" y="531"/>
                  </a:lnTo>
                  <a:lnTo>
                    <a:pt x="35" y="513"/>
                  </a:lnTo>
                  <a:lnTo>
                    <a:pt x="60" y="486"/>
                  </a:lnTo>
                  <a:lnTo>
                    <a:pt x="90" y="477"/>
                  </a:lnTo>
                  <a:lnTo>
                    <a:pt x="294" y="477"/>
                  </a:lnTo>
                  <a:lnTo>
                    <a:pt x="294" y="504"/>
                  </a:lnTo>
                  <a:lnTo>
                    <a:pt x="97" y="504"/>
                  </a:lnTo>
                  <a:lnTo>
                    <a:pt x="74" y="513"/>
                  </a:lnTo>
                  <a:lnTo>
                    <a:pt x="55" y="53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4" name="Freeform 1059">
              <a:extLst>
                <a:ext uri="{FF2B5EF4-FFF2-40B4-BE49-F238E27FC236}">
                  <a16:creationId xmlns:a16="http://schemas.microsoft.com/office/drawing/2014/main" id="{9A6F189F-5970-4EBC-B7EF-FE579D95A7CF}"/>
                </a:ext>
              </a:extLst>
            </p:cNvPr>
            <p:cNvSpPr>
              <a:spLocks/>
            </p:cNvSpPr>
            <p:nvPr/>
          </p:nvSpPr>
          <p:spPr bwMode="auto">
            <a:xfrm>
              <a:off x="5266" y="9432"/>
              <a:ext cx="27" cy="0"/>
            </a:xfrm>
            <a:custGeom>
              <a:avLst/>
              <a:gdLst>
                <a:gd name="T0" fmla="*/ 0 w 27"/>
                <a:gd name="T1" fmla="*/ 27 w 27"/>
                <a:gd name="T2" fmla="*/ 0 60000 65536"/>
                <a:gd name="T3" fmla="*/ 0 60000 65536"/>
              </a:gdLst>
              <a:ahLst/>
              <a:cxnLst>
                <a:cxn ang="T2">
                  <a:pos x="T0" y="0"/>
                </a:cxn>
                <a:cxn ang="T3">
                  <a:pos x="T1" y="0"/>
                </a:cxn>
              </a:cxnLst>
              <a:rect l="0" t="0" r="r" b="b"/>
              <a:pathLst>
                <a:path w="27">
                  <a:moveTo>
                    <a:pt x="0" y="0"/>
                  </a:moveTo>
                  <a:lnTo>
                    <a:pt x="27" y="0"/>
                  </a:lnTo>
                </a:path>
              </a:pathLst>
            </a:custGeom>
            <a:noFill/>
            <a:ln w="12700">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35" name="Freeform 1060">
              <a:extLst>
                <a:ext uri="{FF2B5EF4-FFF2-40B4-BE49-F238E27FC236}">
                  <a16:creationId xmlns:a16="http://schemas.microsoft.com/office/drawing/2014/main" id="{F7090D78-D4A0-4313-9D13-48B31766C785}"/>
                </a:ext>
              </a:extLst>
            </p:cNvPr>
            <p:cNvSpPr>
              <a:spLocks/>
            </p:cNvSpPr>
            <p:nvPr/>
          </p:nvSpPr>
          <p:spPr bwMode="auto">
            <a:xfrm>
              <a:off x="4412" y="10260"/>
              <a:ext cx="83" cy="126"/>
            </a:xfrm>
            <a:custGeom>
              <a:avLst/>
              <a:gdLst>
                <a:gd name="T0" fmla="*/ 41 w 83"/>
                <a:gd name="T1" fmla="*/ 10386 h 126"/>
                <a:gd name="T2" fmla="*/ 0 w 83"/>
                <a:gd name="T3" fmla="*/ 10260 h 126"/>
                <a:gd name="T4" fmla="*/ 83 w 83"/>
                <a:gd name="T5" fmla="*/ 10260 h 126"/>
                <a:gd name="T6" fmla="*/ 41 w 83"/>
                <a:gd name="T7" fmla="*/ 10386 h 1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26">
                  <a:moveTo>
                    <a:pt x="41" y="126"/>
                  </a:moveTo>
                  <a:lnTo>
                    <a:pt x="0" y="0"/>
                  </a:lnTo>
                  <a:lnTo>
                    <a:pt x="83" y="0"/>
                  </a:lnTo>
                  <a:lnTo>
                    <a:pt x="41" y="12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6" name="Freeform 1061">
              <a:extLst>
                <a:ext uri="{FF2B5EF4-FFF2-40B4-BE49-F238E27FC236}">
                  <a16:creationId xmlns:a16="http://schemas.microsoft.com/office/drawing/2014/main" id="{849E1346-30C3-423D-8877-D1BCFC93760B}"/>
                </a:ext>
              </a:extLst>
            </p:cNvPr>
            <p:cNvSpPr>
              <a:spLocks/>
            </p:cNvSpPr>
            <p:nvPr/>
          </p:nvSpPr>
          <p:spPr bwMode="auto">
            <a:xfrm>
              <a:off x="4393" y="10242"/>
              <a:ext cx="121" cy="189"/>
            </a:xfrm>
            <a:custGeom>
              <a:avLst/>
              <a:gdLst>
                <a:gd name="T0" fmla="*/ 60 w 121"/>
                <a:gd name="T1" fmla="*/ 10431 h 189"/>
                <a:gd name="T2" fmla="*/ 0 w 121"/>
                <a:gd name="T3" fmla="*/ 10242 h 189"/>
                <a:gd name="T4" fmla="*/ 121 w 121"/>
                <a:gd name="T5" fmla="*/ 10242 h 189"/>
                <a:gd name="T6" fmla="*/ 60 w 121"/>
                <a:gd name="T7" fmla="*/ 10431 h 189"/>
                <a:gd name="T8" fmla="*/ 37 w 121"/>
                <a:gd name="T9" fmla="*/ 10269 h 189"/>
                <a:gd name="T10" fmla="*/ 60 w 121"/>
                <a:gd name="T11" fmla="*/ 10341 h 189"/>
                <a:gd name="T12" fmla="*/ 84 w 121"/>
                <a:gd name="T13" fmla="*/ 10269 h 189"/>
                <a:gd name="T14" fmla="*/ 37 w 121"/>
                <a:gd name="T15" fmla="*/ 10269 h 189"/>
                <a:gd name="T16" fmla="*/ 60 w 121"/>
                <a:gd name="T17" fmla="*/ 10431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89">
                  <a:moveTo>
                    <a:pt x="60" y="189"/>
                  </a:moveTo>
                  <a:lnTo>
                    <a:pt x="0" y="0"/>
                  </a:lnTo>
                  <a:lnTo>
                    <a:pt x="121" y="0"/>
                  </a:lnTo>
                  <a:lnTo>
                    <a:pt x="60" y="189"/>
                  </a:lnTo>
                  <a:lnTo>
                    <a:pt x="37" y="27"/>
                  </a:lnTo>
                  <a:lnTo>
                    <a:pt x="60" y="99"/>
                  </a:lnTo>
                  <a:lnTo>
                    <a:pt x="84" y="27"/>
                  </a:lnTo>
                  <a:lnTo>
                    <a:pt x="37" y="27"/>
                  </a:lnTo>
                  <a:lnTo>
                    <a:pt x="60" y="1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7" name="Freeform 1062">
              <a:extLst>
                <a:ext uri="{FF2B5EF4-FFF2-40B4-BE49-F238E27FC236}">
                  <a16:creationId xmlns:a16="http://schemas.microsoft.com/office/drawing/2014/main" id="{F6116F69-8DC4-4B57-B956-121E0EBFF295}"/>
                </a:ext>
              </a:extLst>
            </p:cNvPr>
            <p:cNvSpPr>
              <a:spLocks/>
            </p:cNvSpPr>
            <p:nvPr/>
          </p:nvSpPr>
          <p:spPr bwMode="auto">
            <a:xfrm>
              <a:off x="4738" y="9846"/>
              <a:ext cx="101" cy="112"/>
            </a:xfrm>
            <a:custGeom>
              <a:avLst/>
              <a:gdLst>
                <a:gd name="T0" fmla="*/ 58 w 101"/>
                <a:gd name="T1" fmla="*/ 9911 h 112"/>
                <a:gd name="T2" fmla="*/ 58 w 101"/>
                <a:gd name="T3" fmla="*/ 9958 h 112"/>
                <a:gd name="T4" fmla="*/ 42 w 101"/>
                <a:gd name="T5" fmla="*/ 9958 h 112"/>
                <a:gd name="T6" fmla="*/ 42 w 101"/>
                <a:gd name="T7" fmla="*/ 9911 h 112"/>
                <a:gd name="T8" fmla="*/ 0 w 101"/>
                <a:gd name="T9" fmla="*/ 9846 h 112"/>
                <a:gd name="T10" fmla="*/ 16 w 101"/>
                <a:gd name="T11" fmla="*/ 9846 h 112"/>
                <a:gd name="T12" fmla="*/ 50 w 101"/>
                <a:gd name="T13" fmla="*/ 9899 h 112"/>
                <a:gd name="T14" fmla="*/ 84 w 101"/>
                <a:gd name="T15" fmla="*/ 9846 h 112"/>
                <a:gd name="T16" fmla="*/ 100 w 101"/>
                <a:gd name="T17" fmla="*/ 9846 h 112"/>
                <a:gd name="T18" fmla="*/ 58 w 101"/>
                <a:gd name="T19" fmla="*/ 9911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12">
                  <a:moveTo>
                    <a:pt x="58" y="65"/>
                  </a:moveTo>
                  <a:lnTo>
                    <a:pt x="58" y="112"/>
                  </a:lnTo>
                  <a:lnTo>
                    <a:pt x="42" y="112"/>
                  </a:lnTo>
                  <a:lnTo>
                    <a:pt x="42" y="65"/>
                  </a:lnTo>
                  <a:lnTo>
                    <a:pt x="0" y="0"/>
                  </a:lnTo>
                  <a:lnTo>
                    <a:pt x="16" y="0"/>
                  </a:lnTo>
                  <a:lnTo>
                    <a:pt x="50" y="53"/>
                  </a:lnTo>
                  <a:lnTo>
                    <a:pt x="84" y="0"/>
                  </a:lnTo>
                  <a:lnTo>
                    <a:pt x="100" y="0"/>
                  </a:lnTo>
                  <a:lnTo>
                    <a:pt x="58" y="6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8" name="Freeform 1063">
              <a:extLst>
                <a:ext uri="{FF2B5EF4-FFF2-40B4-BE49-F238E27FC236}">
                  <a16:creationId xmlns:a16="http://schemas.microsoft.com/office/drawing/2014/main" id="{EA846FC5-C60D-4206-990F-0AE1FE092141}"/>
                </a:ext>
              </a:extLst>
            </p:cNvPr>
            <p:cNvSpPr>
              <a:spLocks/>
            </p:cNvSpPr>
            <p:nvPr/>
          </p:nvSpPr>
          <p:spPr bwMode="auto">
            <a:xfrm>
              <a:off x="4834" y="9870"/>
              <a:ext cx="76" cy="89"/>
            </a:xfrm>
            <a:custGeom>
              <a:avLst/>
              <a:gdLst>
                <a:gd name="T0" fmla="*/ 15 w 76"/>
                <a:gd name="T1" fmla="*/ 9936 h 89"/>
                <a:gd name="T2" fmla="*/ 22 w 76"/>
                <a:gd name="T3" fmla="*/ 9948 h 89"/>
                <a:gd name="T4" fmla="*/ 39 w 76"/>
                <a:gd name="T5" fmla="*/ 9949 h 89"/>
                <a:gd name="T6" fmla="*/ 51 w 76"/>
                <a:gd name="T7" fmla="*/ 9949 h 89"/>
                <a:gd name="T8" fmla="*/ 58 w 76"/>
                <a:gd name="T9" fmla="*/ 9943 h 89"/>
                <a:gd name="T10" fmla="*/ 61 w 76"/>
                <a:gd name="T11" fmla="*/ 9936 h 89"/>
                <a:gd name="T12" fmla="*/ 74 w 76"/>
                <a:gd name="T13" fmla="*/ 9939 h 89"/>
                <a:gd name="T14" fmla="*/ 61 w 76"/>
                <a:gd name="T15" fmla="*/ 9954 h 89"/>
                <a:gd name="T16" fmla="*/ 39 w 76"/>
                <a:gd name="T17" fmla="*/ 9959 h 89"/>
                <a:gd name="T18" fmla="*/ 17 w 76"/>
                <a:gd name="T19" fmla="*/ 9954 h 89"/>
                <a:gd name="T20" fmla="*/ 4 w 76"/>
                <a:gd name="T21" fmla="*/ 9939 h 89"/>
                <a:gd name="T22" fmla="*/ 0 w 76"/>
                <a:gd name="T23" fmla="*/ 9915 h 89"/>
                <a:gd name="T24" fmla="*/ 0 w 76"/>
                <a:gd name="T25" fmla="*/ 9914 h 89"/>
                <a:gd name="T26" fmla="*/ 4 w 76"/>
                <a:gd name="T27" fmla="*/ 9890 h 89"/>
                <a:gd name="T28" fmla="*/ 18 w 76"/>
                <a:gd name="T29" fmla="*/ 9875 h 89"/>
                <a:gd name="T30" fmla="*/ 38 w 76"/>
                <a:gd name="T31" fmla="*/ 9870 h 89"/>
                <a:gd name="T32" fmla="*/ 42 w 76"/>
                <a:gd name="T33" fmla="*/ 9882 h 89"/>
                <a:gd name="T34" fmla="*/ 26 w 76"/>
                <a:gd name="T35" fmla="*/ 9884 h 89"/>
                <a:gd name="T36" fmla="*/ 18 w 76"/>
                <a:gd name="T37" fmla="*/ 9894 h 89"/>
                <a:gd name="T38" fmla="*/ 17 w 76"/>
                <a:gd name="T39" fmla="*/ 9897 h 89"/>
                <a:gd name="T40" fmla="*/ 15 w 76"/>
                <a:gd name="T41" fmla="*/ 9902 h 89"/>
                <a:gd name="T42" fmla="*/ 15 w 76"/>
                <a:gd name="T43" fmla="*/ 9907 h 89"/>
                <a:gd name="T44" fmla="*/ 62 w 76"/>
                <a:gd name="T45" fmla="*/ 9907 h 89"/>
                <a:gd name="T46" fmla="*/ 72 w 76"/>
                <a:gd name="T47" fmla="*/ 9891 h 89"/>
                <a:gd name="T48" fmla="*/ 76 w 76"/>
                <a:gd name="T49" fmla="*/ 9915 h 89"/>
                <a:gd name="T50" fmla="*/ 76 w 76"/>
                <a:gd name="T51" fmla="*/ 9918 h 89"/>
                <a:gd name="T52" fmla="*/ 15 w 76"/>
                <a:gd name="T53" fmla="*/ 9918 h 89"/>
                <a:gd name="T54" fmla="*/ 15 w 76"/>
                <a:gd name="T55" fmla="*/ 9936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9"/>
                  </a:lnTo>
                  <a:lnTo>
                    <a:pt x="51" y="79"/>
                  </a:lnTo>
                  <a:lnTo>
                    <a:pt x="58" y="73"/>
                  </a:lnTo>
                  <a:lnTo>
                    <a:pt x="61" y="66"/>
                  </a:lnTo>
                  <a:lnTo>
                    <a:pt x="74" y="69"/>
                  </a:lnTo>
                  <a:lnTo>
                    <a:pt x="61" y="84"/>
                  </a:lnTo>
                  <a:lnTo>
                    <a:pt x="39" y="89"/>
                  </a:lnTo>
                  <a:lnTo>
                    <a:pt x="17" y="84"/>
                  </a:lnTo>
                  <a:lnTo>
                    <a:pt x="4" y="69"/>
                  </a:lnTo>
                  <a:lnTo>
                    <a:pt x="0" y="45"/>
                  </a:lnTo>
                  <a:lnTo>
                    <a:pt x="0" y="44"/>
                  </a:lnTo>
                  <a:lnTo>
                    <a:pt x="4" y="20"/>
                  </a:lnTo>
                  <a:lnTo>
                    <a:pt x="18" y="5"/>
                  </a:lnTo>
                  <a:lnTo>
                    <a:pt x="38" y="0"/>
                  </a:lnTo>
                  <a:lnTo>
                    <a:pt x="42" y="12"/>
                  </a:lnTo>
                  <a:lnTo>
                    <a:pt x="26" y="14"/>
                  </a:lnTo>
                  <a:lnTo>
                    <a:pt x="18" y="24"/>
                  </a:lnTo>
                  <a:lnTo>
                    <a:pt x="17" y="27"/>
                  </a:lnTo>
                  <a:lnTo>
                    <a:pt x="15" y="32"/>
                  </a:lnTo>
                  <a:lnTo>
                    <a:pt x="15" y="37"/>
                  </a:lnTo>
                  <a:lnTo>
                    <a:pt x="62"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39" name="Freeform 1064">
              <a:extLst>
                <a:ext uri="{FF2B5EF4-FFF2-40B4-BE49-F238E27FC236}">
                  <a16:creationId xmlns:a16="http://schemas.microsoft.com/office/drawing/2014/main" id="{CFA7C1F9-F9FF-41B5-A627-F40915A57A8F}"/>
                </a:ext>
              </a:extLst>
            </p:cNvPr>
            <p:cNvSpPr>
              <a:spLocks/>
            </p:cNvSpPr>
            <p:nvPr/>
          </p:nvSpPr>
          <p:spPr bwMode="auto">
            <a:xfrm>
              <a:off x="4872" y="9870"/>
              <a:ext cx="34" cy="36"/>
            </a:xfrm>
            <a:custGeom>
              <a:avLst/>
              <a:gdLst>
                <a:gd name="T0" fmla="*/ 22 w 34"/>
                <a:gd name="T1" fmla="*/ 9876 h 36"/>
                <a:gd name="T2" fmla="*/ 34 w 34"/>
                <a:gd name="T3" fmla="*/ 9891 h 36"/>
                <a:gd name="T4" fmla="*/ 24 w 34"/>
                <a:gd name="T5" fmla="*/ 9907 h 36"/>
                <a:gd name="T6" fmla="*/ 19 w 34"/>
                <a:gd name="T7" fmla="*/ 9889 h 36"/>
                <a:gd name="T8" fmla="*/ 4 w 34"/>
                <a:gd name="T9" fmla="*/ 9882 h 36"/>
                <a:gd name="T10" fmla="*/ 0 w 34"/>
                <a:gd name="T11" fmla="*/ 9870 h 36"/>
                <a:gd name="T12" fmla="*/ 22 w 34"/>
                <a:gd name="T13" fmla="*/ 987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4" y="37"/>
                  </a:lnTo>
                  <a:lnTo>
                    <a:pt x="19"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0" name="Freeform 1065">
              <a:extLst>
                <a:ext uri="{FF2B5EF4-FFF2-40B4-BE49-F238E27FC236}">
                  <a16:creationId xmlns:a16="http://schemas.microsoft.com/office/drawing/2014/main" id="{E46F7FFF-6EFA-4774-B9BC-A81364A41037}"/>
                </a:ext>
              </a:extLst>
            </p:cNvPr>
            <p:cNvSpPr>
              <a:spLocks/>
            </p:cNvSpPr>
            <p:nvPr/>
          </p:nvSpPr>
          <p:spPr bwMode="auto">
            <a:xfrm>
              <a:off x="4922" y="9871"/>
              <a:ext cx="71" cy="88"/>
            </a:xfrm>
            <a:custGeom>
              <a:avLst/>
              <a:gdLst>
                <a:gd name="T0" fmla="*/ 7 w 71"/>
                <a:gd name="T1" fmla="*/ 9906 h 88"/>
                <a:gd name="T2" fmla="*/ 3 w 71"/>
                <a:gd name="T3" fmla="*/ 9895 h 88"/>
                <a:gd name="T4" fmla="*/ 10 w 71"/>
                <a:gd name="T5" fmla="*/ 9878 h 88"/>
                <a:gd name="T6" fmla="*/ 29 w 71"/>
                <a:gd name="T7" fmla="*/ 9871 h 88"/>
                <a:gd name="T8" fmla="*/ 50 w 71"/>
                <a:gd name="T9" fmla="*/ 9873 h 88"/>
                <a:gd name="T10" fmla="*/ 58 w 71"/>
                <a:gd name="T11" fmla="*/ 9876 h 88"/>
                <a:gd name="T12" fmla="*/ 64 w 71"/>
                <a:gd name="T13" fmla="*/ 9879 h 88"/>
                <a:gd name="T14" fmla="*/ 68 w 71"/>
                <a:gd name="T15" fmla="*/ 9884 h 88"/>
                <a:gd name="T16" fmla="*/ 69 w 71"/>
                <a:gd name="T17" fmla="*/ 9891 h 88"/>
                <a:gd name="T18" fmla="*/ 56 w 71"/>
                <a:gd name="T19" fmla="*/ 9893 h 88"/>
                <a:gd name="T20" fmla="*/ 43 w 71"/>
                <a:gd name="T21" fmla="*/ 9882 h 88"/>
                <a:gd name="T22" fmla="*/ 22 w 71"/>
                <a:gd name="T23" fmla="*/ 9884 h 88"/>
                <a:gd name="T24" fmla="*/ 17 w 71"/>
                <a:gd name="T25" fmla="*/ 9893 h 88"/>
                <a:gd name="T26" fmla="*/ 25 w 71"/>
                <a:gd name="T27" fmla="*/ 9904 h 88"/>
                <a:gd name="T28" fmla="*/ 40 w 71"/>
                <a:gd name="T29" fmla="*/ 9908 h 88"/>
                <a:gd name="T30" fmla="*/ 55 w 71"/>
                <a:gd name="T31" fmla="*/ 9912 h 88"/>
                <a:gd name="T32" fmla="*/ 67 w 71"/>
                <a:gd name="T33" fmla="*/ 9921 h 88"/>
                <a:gd name="T34" fmla="*/ 70 w 71"/>
                <a:gd name="T35" fmla="*/ 9934 h 88"/>
                <a:gd name="T36" fmla="*/ 64 w 71"/>
                <a:gd name="T37" fmla="*/ 9950 h 88"/>
                <a:gd name="T38" fmla="*/ 47 w 71"/>
                <a:gd name="T39" fmla="*/ 9959 h 88"/>
                <a:gd name="T40" fmla="*/ 26 w 71"/>
                <a:gd name="T41" fmla="*/ 9959 h 88"/>
                <a:gd name="T42" fmla="*/ 8 w 71"/>
                <a:gd name="T43" fmla="*/ 9952 h 88"/>
                <a:gd name="T44" fmla="*/ 0 w 71"/>
                <a:gd name="T45" fmla="*/ 9937 h 88"/>
                <a:gd name="T46" fmla="*/ 12 w 71"/>
                <a:gd name="T47" fmla="*/ 9935 h 88"/>
                <a:gd name="T48" fmla="*/ 24 w 71"/>
                <a:gd name="T49" fmla="*/ 9947 h 88"/>
                <a:gd name="T50" fmla="*/ 45 w 71"/>
                <a:gd name="T51" fmla="*/ 9948 h 88"/>
                <a:gd name="T52" fmla="*/ 56 w 71"/>
                <a:gd name="T53" fmla="*/ 9935 h 88"/>
                <a:gd name="T54" fmla="*/ 49 w 71"/>
                <a:gd name="T55" fmla="*/ 9924 h 88"/>
                <a:gd name="T56" fmla="*/ 34 w 71"/>
                <a:gd name="T57" fmla="*/ 9919 h 88"/>
                <a:gd name="T58" fmla="*/ 19 w 71"/>
                <a:gd name="T59" fmla="*/ 9915 h 88"/>
                <a:gd name="T60" fmla="*/ 7 w 71"/>
                <a:gd name="T61" fmla="*/ 9906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4"/>
                  </a:lnTo>
                  <a:lnTo>
                    <a:pt x="10" y="7"/>
                  </a:lnTo>
                  <a:lnTo>
                    <a:pt x="29" y="0"/>
                  </a:lnTo>
                  <a:lnTo>
                    <a:pt x="50" y="2"/>
                  </a:lnTo>
                  <a:lnTo>
                    <a:pt x="58" y="5"/>
                  </a:lnTo>
                  <a:lnTo>
                    <a:pt x="64" y="8"/>
                  </a:lnTo>
                  <a:lnTo>
                    <a:pt x="68" y="13"/>
                  </a:lnTo>
                  <a:lnTo>
                    <a:pt x="69" y="20"/>
                  </a:lnTo>
                  <a:lnTo>
                    <a:pt x="56" y="22"/>
                  </a:lnTo>
                  <a:lnTo>
                    <a:pt x="43" y="11"/>
                  </a:lnTo>
                  <a:lnTo>
                    <a:pt x="22" y="13"/>
                  </a:lnTo>
                  <a:lnTo>
                    <a:pt x="17" y="22"/>
                  </a:lnTo>
                  <a:lnTo>
                    <a:pt x="25" y="33"/>
                  </a:lnTo>
                  <a:lnTo>
                    <a:pt x="40" y="37"/>
                  </a:lnTo>
                  <a:lnTo>
                    <a:pt x="55" y="41"/>
                  </a:lnTo>
                  <a:lnTo>
                    <a:pt x="67" y="50"/>
                  </a:lnTo>
                  <a:lnTo>
                    <a:pt x="70" y="63"/>
                  </a:lnTo>
                  <a:lnTo>
                    <a:pt x="64" y="79"/>
                  </a:lnTo>
                  <a:lnTo>
                    <a:pt x="47" y="88"/>
                  </a:lnTo>
                  <a:lnTo>
                    <a:pt x="26" y="88"/>
                  </a:lnTo>
                  <a:lnTo>
                    <a:pt x="8" y="81"/>
                  </a:lnTo>
                  <a:lnTo>
                    <a:pt x="0" y="66"/>
                  </a:lnTo>
                  <a:lnTo>
                    <a:pt x="12" y="64"/>
                  </a:lnTo>
                  <a:lnTo>
                    <a:pt x="24" y="76"/>
                  </a:lnTo>
                  <a:lnTo>
                    <a:pt x="45" y="77"/>
                  </a:lnTo>
                  <a:lnTo>
                    <a:pt x="56" y="64"/>
                  </a:lnTo>
                  <a:lnTo>
                    <a:pt x="49" y="53"/>
                  </a:lnTo>
                  <a:lnTo>
                    <a:pt x="34"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1" name="Freeform 1066">
              <a:extLst>
                <a:ext uri="{FF2B5EF4-FFF2-40B4-BE49-F238E27FC236}">
                  <a16:creationId xmlns:a16="http://schemas.microsoft.com/office/drawing/2014/main" id="{DCE1AE98-8A6B-4720-906C-27C48ECBF3C8}"/>
                </a:ext>
              </a:extLst>
            </p:cNvPr>
            <p:cNvSpPr>
              <a:spLocks/>
            </p:cNvSpPr>
            <p:nvPr/>
          </p:nvSpPr>
          <p:spPr bwMode="auto">
            <a:xfrm>
              <a:off x="8864" y="2594"/>
              <a:ext cx="1666" cy="300"/>
            </a:xfrm>
            <a:custGeom>
              <a:avLst/>
              <a:gdLst>
                <a:gd name="T0" fmla="*/ 1531 w 1666"/>
                <a:gd name="T1" fmla="*/ 2849 h 300"/>
                <a:gd name="T2" fmla="*/ 1558 w 1666"/>
                <a:gd name="T3" fmla="*/ 2846 h 300"/>
                <a:gd name="T4" fmla="*/ 1576 w 1666"/>
                <a:gd name="T5" fmla="*/ 2837 h 300"/>
                <a:gd name="T6" fmla="*/ 1594 w 1666"/>
                <a:gd name="T7" fmla="*/ 2823 h 300"/>
                <a:gd name="T8" fmla="*/ 1612 w 1666"/>
                <a:gd name="T9" fmla="*/ 2805 h 300"/>
                <a:gd name="T10" fmla="*/ 1621 w 1666"/>
                <a:gd name="T11" fmla="*/ 2786 h 300"/>
                <a:gd name="T12" fmla="*/ 1621 w 1666"/>
                <a:gd name="T13" fmla="*/ 2594 h 300"/>
                <a:gd name="T14" fmla="*/ 1666 w 1666"/>
                <a:gd name="T15" fmla="*/ 2594 h 300"/>
                <a:gd name="T16" fmla="*/ 1666 w 1666"/>
                <a:gd name="T17" fmla="*/ 2797 h 300"/>
                <a:gd name="T18" fmla="*/ 1648 w 1666"/>
                <a:gd name="T19" fmla="*/ 2829 h 300"/>
                <a:gd name="T20" fmla="*/ 1630 w 1666"/>
                <a:gd name="T21" fmla="*/ 2856 h 300"/>
                <a:gd name="T22" fmla="*/ 1603 w 1666"/>
                <a:gd name="T23" fmla="*/ 2876 h 300"/>
                <a:gd name="T24" fmla="*/ 1567 w 1666"/>
                <a:gd name="T25" fmla="*/ 2889 h 300"/>
                <a:gd name="T26" fmla="*/ 1540 w 1666"/>
                <a:gd name="T27" fmla="*/ 2894 h 300"/>
                <a:gd name="T28" fmla="*/ 0 w 1666"/>
                <a:gd name="T29" fmla="*/ 2894 h 300"/>
                <a:gd name="T30" fmla="*/ 0 w 1666"/>
                <a:gd name="T31" fmla="*/ 2849 h 300"/>
                <a:gd name="T32" fmla="*/ 1531 w 1666"/>
                <a:gd name="T33" fmla="*/ 284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66" h="300">
                  <a:moveTo>
                    <a:pt x="1531" y="255"/>
                  </a:moveTo>
                  <a:lnTo>
                    <a:pt x="1558" y="252"/>
                  </a:lnTo>
                  <a:lnTo>
                    <a:pt x="1576" y="243"/>
                  </a:lnTo>
                  <a:lnTo>
                    <a:pt x="1594" y="229"/>
                  </a:lnTo>
                  <a:lnTo>
                    <a:pt x="1612" y="211"/>
                  </a:lnTo>
                  <a:lnTo>
                    <a:pt x="1621" y="192"/>
                  </a:lnTo>
                  <a:lnTo>
                    <a:pt x="1621" y="0"/>
                  </a:lnTo>
                  <a:lnTo>
                    <a:pt x="1666" y="0"/>
                  </a:lnTo>
                  <a:lnTo>
                    <a:pt x="1666" y="203"/>
                  </a:lnTo>
                  <a:lnTo>
                    <a:pt x="1648" y="235"/>
                  </a:lnTo>
                  <a:lnTo>
                    <a:pt x="1630" y="262"/>
                  </a:lnTo>
                  <a:lnTo>
                    <a:pt x="1603" y="282"/>
                  </a:lnTo>
                  <a:lnTo>
                    <a:pt x="1567" y="295"/>
                  </a:lnTo>
                  <a:lnTo>
                    <a:pt x="1540" y="300"/>
                  </a:lnTo>
                  <a:lnTo>
                    <a:pt x="0" y="300"/>
                  </a:lnTo>
                  <a:lnTo>
                    <a:pt x="0" y="255"/>
                  </a:lnTo>
                  <a:lnTo>
                    <a:pt x="1531" y="25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2" name="Freeform 1067">
              <a:extLst>
                <a:ext uri="{FF2B5EF4-FFF2-40B4-BE49-F238E27FC236}">
                  <a16:creationId xmlns:a16="http://schemas.microsoft.com/office/drawing/2014/main" id="{2B6A7CB7-E150-4972-B92C-8C4752867FF6}"/>
                </a:ext>
              </a:extLst>
            </p:cNvPr>
            <p:cNvSpPr>
              <a:spLocks/>
            </p:cNvSpPr>
            <p:nvPr/>
          </p:nvSpPr>
          <p:spPr bwMode="auto">
            <a:xfrm>
              <a:off x="10485" y="2583"/>
              <a:ext cx="45" cy="0"/>
            </a:xfrm>
            <a:custGeom>
              <a:avLst/>
              <a:gdLst>
                <a:gd name="T0" fmla="*/ 0 w 45"/>
                <a:gd name="T1" fmla="*/ 45 w 45"/>
                <a:gd name="T2" fmla="*/ 0 60000 65536"/>
                <a:gd name="T3" fmla="*/ 0 60000 65536"/>
              </a:gdLst>
              <a:ahLst/>
              <a:cxnLst>
                <a:cxn ang="T2">
                  <a:pos x="T0" y="0"/>
                </a:cxn>
                <a:cxn ang="T3">
                  <a:pos x="T1" y="0"/>
                </a:cxn>
              </a:cxnLst>
              <a:rect l="0" t="0" r="r" b="b"/>
              <a:pathLst>
                <a:path w="45">
                  <a:moveTo>
                    <a:pt x="0" y="0"/>
                  </a:moveTo>
                  <a:lnTo>
                    <a:pt x="45" y="0"/>
                  </a:lnTo>
                </a:path>
              </a:pathLst>
            </a:custGeom>
            <a:noFill/>
            <a:ln w="16129">
              <a:solidFill>
                <a:srgbClr val="333333"/>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543" name="Freeform 1068">
              <a:extLst>
                <a:ext uri="{FF2B5EF4-FFF2-40B4-BE49-F238E27FC236}">
                  <a16:creationId xmlns:a16="http://schemas.microsoft.com/office/drawing/2014/main" id="{18FE2CB3-8604-4762-B1F2-CF94D850179A}"/>
                </a:ext>
              </a:extLst>
            </p:cNvPr>
            <p:cNvSpPr>
              <a:spLocks/>
            </p:cNvSpPr>
            <p:nvPr/>
          </p:nvSpPr>
          <p:spPr bwMode="auto">
            <a:xfrm>
              <a:off x="8713" y="2830"/>
              <a:ext cx="129" cy="83"/>
            </a:xfrm>
            <a:custGeom>
              <a:avLst/>
              <a:gdLst>
                <a:gd name="T0" fmla="*/ 129 w 129"/>
                <a:gd name="T1" fmla="*/ 2912 h 83"/>
                <a:gd name="T2" fmla="*/ 0 w 129"/>
                <a:gd name="T3" fmla="*/ 2871 h 83"/>
                <a:gd name="T4" fmla="*/ 129 w 129"/>
                <a:gd name="T5" fmla="*/ 2830 h 83"/>
                <a:gd name="T6" fmla="*/ 129 w 129"/>
                <a:gd name="T7" fmla="*/ 2912 h 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83">
                  <a:moveTo>
                    <a:pt x="129" y="82"/>
                  </a:moveTo>
                  <a:lnTo>
                    <a:pt x="0" y="41"/>
                  </a:lnTo>
                  <a:lnTo>
                    <a:pt x="129" y="0"/>
                  </a:lnTo>
                  <a:lnTo>
                    <a:pt x="129" y="8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4" name="Freeform 1069">
              <a:extLst>
                <a:ext uri="{FF2B5EF4-FFF2-40B4-BE49-F238E27FC236}">
                  <a16:creationId xmlns:a16="http://schemas.microsoft.com/office/drawing/2014/main" id="{E399BE3A-607B-45E0-A7ED-62FE00931F1D}"/>
                </a:ext>
              </a:extLst>
            </p:cNvPr>
            <p:cNvSpPr>
              <a:spLocks/>
            </p:cNvSpPr>
            <p:nvPr/>
          </p:nvSpPr>
          <p:spPr bwMode="auto">
            <a:xfrm>
              <a:off x="8640" y="2798"/>
              <a:ext cx="224" cy="146"/>
            </a:xfrm>
            <a:custGeom>
              <a:avLst/>
              <a:gdLst>
                <a:gd name="T0" fmla="*/ 0 w 224"/>
                <a:gd name="T1" fmla="*/ 2871 h 146"/>
                <a:gd name="T2" fmla="*/ 146 w 224"/>
                <a:gd name="T3" fmla="*/ 2871 h 146"/>
                <a:gd name="T4" fmla="*/ 179 w 224"/>
                <a:gd name="T5" fmla="*/ 2882 h 146"/>
                <a:gd name="T6" fmla="*/ 179 w 224"/>
                <a:gd name="T7" fmla="*/ 2860 h 146"/>
                <a:gd name="T8" fmla="*/ 146 w 224"/>
                <a:gd name="T9" fmla="*/ 2871 h 146"/>
                <a:gd name="T10" fmla="*/ 224 w 224"/>
                <a:gd name="T11" fmla="*/ 2798 h 146"/>
                <a:gd name="T12" fmla="*/ 224 w 224"/>
                <a:gd name="T13" fmla="*/ 2944 h 146"/>
                <a:gd name="T14" fmla="*/ 0 w 224"/>
                <a:gd name="T15" fmla="*/ 2871 h 1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146">
                  <a:moveTo>
                    <a:pt x="0" y="73"/>
                  </a:moveTo>
                  <a:lnTo>
                    <a:pt x="146" y="73"/>
                  </a:lnTo>
                  <a:lnTo>
                    <a:pt x="179" y="84"/>
                  </a:lnTo>
                  <a:lnTo>
                    <a:pt x="179" y="62"/>
                  </a:lnTo>
                  <a:lnTo>
                    <a:pt x="146" y="73"/>
                  </a:lnTo>
                  <a:lnTo>
                    <a:pt x="224" y="0"/>
                  </a:lnTo>
                  <a:lnTo>
                    <a:pt x="224" y="146"/>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5" name="Freeform 1070">
              <a:extLst>
                <a:ext uri="{FF2B5EF4-FFF2-40B4-BE49-F238E27FC236}">
                  <a16:creationId xmlns:a16="http://schemas.microsoft.com/office/drawing/2014/main" id="{3608A4E1-0914-49C3-8025-B3684D296706}"/>
                </a:ext>
              </a:extLst>
            </p:cNvPr>
            <p:cNvSpPr>
              <a:spLocks/>
            </p:cNvSpPr>
            <p:nvPr/>
          </p:nvSpPr>
          <p:spPr bwMode="auto">
            <a:xfrm>
              <a:off x="8640" y="2798"/>
              <a:ext cx="224" cy="146"/>
            </a:xfrm>
            <a:custGeom>
              <a:avLst/>
              <a:gdLst>
                <a:gd name="T0" fmla="*/ 224 w 224"/>
                <a:gd name="T1" fmla="*/ 2798 h 146"/>
                <a:gd name="T2" fmla="*/ 146 w 224"/>
                <a:gd name="T3" fmla="*/ 2871 h 146"/>
                <a:gd name="T4" fmla="*/ 0 w 224"/>
                <a:gd name="T5" fmla="*/ 2871 h 146"/>
                <a:gd name="T6" fmla="*/ 224 w 224"/>
                <a:gd name="T7" fmla="*/ 2798 h 1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4" h="146">
                  <a:moveTo>
                    <a:pt x="224" y="0"/>
                  </a:moveTo>
                  <a:lnTo>
                    <a:pt x="146" y="73"/>
                  </a:lnTo>
                  <a:lnTo>
                    <a:pt x="0" y="73"/>
                  </a:lnTo>
                  <a:lnTo>
                    <a:pt x="22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6" name="Freeform 1071">
              <a:extLst>
                <a:ext uri="{FF2B5EF4-FFF2-40B4-BE49-F238E27FC236}">
                  <a16:creationId xmlns:a16="http://schemas.microsoft.com/office/drawing/2014/main" id="{4E528504-06E8-400C-8639-60932EC30C71}"/>
                </a:ext>
              </a:extLst>
            </p:cNvPr>
            <p:cNvSpPr>
              <a:spLocks/>
            </p:cNvSpPr>
            <p:nvPr/>
          </p:nvSpPr>
          <p:spPr bwMode="auto">
            <a:xfrm>
              <a:off x="9025" y="2923"/>
              <a:ext cx="94" cy="115"/>
            </a:xfrm>
            <a:custGeom>
              <a:avLst/>
              <a:gdLst>
                <a:gd name="T0" fmla="*/ 15 w 94"/>
                <a:gd name="T1" fmla="*/ 3007 h 115"/>
                <a:gd name="T2" fmla="*/ 25 w 94"/>
                <a:gd name="T3" fmla="*/ 3021 h 115"/>
                <a:gd name="T4" fmla="*/ 45 w 94"/>
                <a:gd name="T5" fmla="*/ 3027 h 115"/>
                <a:gd name="T6" fmla="*/ 65 w 94"/>
                <a:gd name="T7" fmla="*/ 3024 h 115"/>
                <a:gd name="T8" fmla="*/ 78 w 94"/>
                <a:gd name="T9" fmla="*/ 3012 h 115"/>
                <a:gd name="T10" fmla="*/ 79 w 94"/>
                <a:gd name="T11" fmla="*/ 3006 h 115"/>
                <a:gd name="T12" fmla="*/ 74 w 94"/>
                <a:gd name="T13" fmla="*/ 2994 h 115"/>
                <a:gd name="T14" fmla="*/ 63 w 94"/>
                <a:gd name="T15" fmla="*/ 2988 h 115"/>
                <a:gd name="T16" fmla="*/ 48 w 94"/>
                <a:gd name="T17" fmla="*/ 2985 h 115"/>
                <a:gd name="T18" fmla="*/ 32 w 94"/>
                <a:gd name="T19" fmla="*/ 2982 h 115"/>
                <a:gd name="T20" fmla="*/ 18 w 94"/>
                <a:gd name="T21" fmla="*/ 2976 h 115"/>
                <a:gd name="T22" fmla="*/ 8 w 94"/>
                <a:gd name="T23" fmla="*/ 2965 h 115"/>
                <a:gd name="T24" fmla="*/ 6 w 94"/>
                <a:gd name="T25" fmla="*/ 2953 h 115"/>
                <a:gd name="T26" fmla="*/ 11 w 94"/>
                <a:gd name="T27" fmla="*/ 2936 h 115"/>
                <a:gd name="T28" fmla="*/ 27 w 94"/>
                <a:gd name="T29" fmla="*/ 2926 h 115"/>
                <a:gd name="T30" fmla="*/ 48 w 94"/>
                <a:gd name="T31" fmla="*/ 2923 h 115"/>
                <a:gd name="T32" fmla="*/ 69 w 94"/>
                <a:gd name="T33" fmla="*/ 2926 h 115"/>
                <a:gd name="T34" fmla="*/ 84 w 94"/>
                <a:gd name="T35" fmla="*/ 2935 h 115"/>
                <a:gd name="T36" fmla="*/ 86 w 94"/>
                <a:gd name="T37" fmla="*/ 2938 h 115"/>
                <a:gd name="T38" fmla="*/ 88 w 94"/>
                <a:gd name="T39" fmla="*/ 2941 h 115"/>
                <a:gd name="T40" fmla="*/ 90 w 94"/>
                <a:gd name="T41" fmla="*/ 2945 h 115"/>
                <a:gd name="T42" fmla="*/ 91 w 94"/>
                <a:gd name="T43" fmla="*/ 2949 h 115"/>
                <a:gd name="T44" fmla="*/ 76 w 94"/>
                <a:gd name="T45" fmla="*/ 2952 h 115"/>
                <a:gd name="T46" fmla="*/ 66 w 94"/>
                <a:gd name="T47" fmla="*/ 2938 h 115"/>
                <a:gd name="T48" fmla="*/ 45 w 94"/>
                <a:gd name="T49" fmla="*/ 2934 h 115"/>
                <a:gd name="T50" fmla="*/ 26 w 94"/>
                <a:gd name="T51" fmla="*/ 2941 h 115"/>
                <a:gd name="T52" fmla="*/ 20 w 94"/>
                <a:gd name="T53" fmla="*/ 2952 h 115"/>
                <a:gd name="T54" fmla="*/ 27 w 94"/>
                <a:gd name="T55" fmla="*/ 2964 h 115"/>
                <a:gd name="T56" fmla="*/ 39 w 94"/>
                <a:gd name="T57" fmla="*/ 2970 h 115"/>
                <a:gd name="T58" fmla="*/ 54 w 94"/>
                <a:gd name="T59" fmla="*/ 2973 h 115"/>
                <a:gd name="T60" fmla="*/ 70 w 94"/>
                <a:gd name="T61" fmla="*/ 2977 h 115"/>
                <a:gd name="T62" fmla="*/ 83 w 94"/>
                <a:gd name="T63" fmla="*/ 2983 h 115"/>
                <a:gd name="T64" fmla="*/ 92 w 94"/>
                <a:gd name="T65" fmla="*/ 2996 h 115"/>
                <a:gd name="T66" fmla="*/ 94 w 94"/>
                <a:gd name="T67" fmla="*/ 3006 h 115"/>
                <a:gd name="T68" fmla="*/ 88 w 94"/>
                <a:gd name="T69" fmla="*/ 3024 h 115"/>
                <a:gd name="T70" fmla="*/ 73 w 94"/>
                <a:gd name="T71" fmla="*/ 3034 h 115"/>
                <a:gd name="T72" fmla="*/ 52 w 94"/>
                <a:gd name="T73" fmla="*/ 3038 h 115"/>
                <a:gd name="T74" fmla="*/ 31 w 94"/>
                <a:gd name="T75" fmla="*/ 3037 h 115"/>
                <a:gd name="T76" fmla="*/ 15 w 94"/>
                <a:gd name="T77" fmla="*/ 3031 h 115"/>
                <a:gd name="T78" fmla="*/ 7 w 94"/>
                <a:gd name="T79" fmla="*/ 3026 h 115"/>
                <a:gd name="T80" fmla="*/ 2 w 94"/>
                <a:gd name="T81" fmla="*/ 3019 h 115"/>
                <a:gd name="T82" fmla="*/ 0 w 94"/>
                <a:gd name="T83" fmla="*/ 3010 h 115"/>
                <a:gd name="T84" fmla="*/ 15 w 94"/>
                <a:gd name="T85" fmla="*/ 3007 h 1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4" h="115">
                  <a:moveTo>
                    <a:pt x="15" y="84"/>
                  </a:moveTo>
                  <a:lnTo>
                    <a:pt x="25" y="98"/>
                  </a:lnTo>
                  <a:lnTo>
                    <a:pt x="45" y="104"/>
                  </a:lnTo>
                  <a:lnTo>
                    <a:pt x="65" y="101"/>
                  </a:lnTo>
                  <a:lnTo>
                    <a:pt x="78" y="89"/>
                  </a:lnTo>
                  <a:lnTo>
                    <a:pt x="79" y="83"/>
                  </a:lnTo>
                  <a:lnTo>
                    <a:pt x="74" y="71"/>
                  </a:lnTo>
                  <a:lnTo>
                    <a:pt x="63" y="65"/>
                  </a:lnTo>
                  <a:lnTo>
                    <a:pt x="48" y="62"/>
                  </a:lnTo>
                  <a:lnTo>
                    <a:pt x="32" y="59"/>
                  </a:lnTo>
                  <a:lnTo>
                    <a:pt x="18" y="53"/>
                  </a:lnTo>
                  <a:lnTo>
                    <a:pt x="8" y="42"/>
                  </a:lnTo>
                  <a:lnTo>
                    <a:pt x="6" y="30"/>
                  </a:lnTo>
                  <a:lnTo>
                    <a:pt x="11" y="13"/>
                  </a:lnTo>
                  <a:lnTo>
                    <a:pt x="27" y="3"/>
                  </a:lnTo>
                  <a:lnTo>
                    <a:pt x="48" y="0"/>
                  </a:lnTo>
                  <a:lnTo>
                    <a:pt x="69" y="3"/>
                  </a:lnTo>
                  <a:lnTo>
                    <a:pt x="84" y="12"/>
                  </a:lnTo>
                  <a:lnTo>
                    <a:pt x="86" y="15"/>
                  </a:lnTo>
                  <a:lnTo>
                    <a:pt x="88" y="18"/>
                  </a:lnTo>
                  <a:lnTo>
                    <a:pt x="90" y="22"/>
                  </a:lnTo>
                  <a:lnTo>
                    <a:pt x="91" y="26"/>
                  </a:lnTo>
                  <a:lnTo>
                    <a:pt x="76" y="29"/>
                  </a:lnTo>
                  <a:lnTo>
                    <a:pt x="66" y="15"/>
                  </a:lnTo>
                  <a:lnTo>
                    <a:pt x="45" y="11"/>
                  </a:lnTo>
                  <a:lnTo>
                    <a:pt x="26" y="18"/>
                  </a:lnTo>
                  <a:lnTo>
                    <a:pt x="20" y="29"/>
                  </a:lnTo>
                  <a:lnTo>
                    <a:pt x="27" y="41"/>
                  </a:lnTo>
                  <a:lnTo>
                    <a:pt x="39" y="47"/>
                  </a:lnTo>
                  <a:lnTo>
                    <a:pt x="54" y="50"/>
                  </a:lnTo>
                  <a:lnTo>
                    <a:pt x="70" y="54"/>
                  </a:lnTo>
                  <a:lnTo>
                    <a:pt x="83" y="60"/>
                  </a:lnTo>
                  <a:lnTo>
                    <a:pt x="92" y="73"/>
                  </a:lnTo>
                  <a:lnTo>
                    <a:pt x="94" y="83"/>
                  </a:lnTo>
                  <a:lnTo>
                    <a:pt x="88" y="101"/>
                  </a:lnTo>
                  <a:lnTo>
                    <a:pt x="73" y="111"/>
                  </a:lnTo>
                  <a:lnTo>
                    <a:pt x="52" y="115"/>
                  </a:lnTo>
                  <a:lnTo>
                    <a:pt x="31" y="114"/>
                  </a:lnTo>
                  <a:lnTo>
                    <a:pt x="15" y="108"/>
                  </a:lnTo>
                  <a:lnTo>
                    <a:pt x="7" y="103"/>
                  </a:lnTo>
                  <a:lnTo>
                    <a:pt x="2" y="96"/>
                  </a:lnTo>
                  <a:lnTo>
                    <a:pt x="0" y="87"/>
                  </a:lnTo>
                  <a:lnTo>
                    <a:pt x="15"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7" name="Freeform 1072">
              <a:extLst>
                <a:ext uri="{FF2B5EF4-FFF2-40B4-BE49-F238E27FC236}">
                  <a16:creationId xmlns:a16="http://schemas.microsoft.com/office/drawing/2014/main" id="{3583BEDC-FBEF-4ADF-8501-D78A83EDA3CA}"/>
                </a:ext>
              </a:extLst>
            </p:cNvPr>
            <p:cNvSpPr>
              <a:spLocks/>
            </p:cNvSpPr>
            <p:nvPr/>
          </p:nvSpPr>
          <p:spPr bwMode="auto">
            <a:xfrm>
              <a:off x="9126" y="2951"/>
              <a:ext cx="80" cy="119"/>
            </a:xfrm>
            <a:custGeom>
              <a:avLst/>
              <a:gdLst>
                <a:gd name="T0" fmla="*/ 42 w 80"/>
                <a:gd name="T1" fmla="*/ 3051 h 119"/>
                <a:gd name="T2" fmla="*/ 31 w 80"/>
                <a:gd name="T3" fmla="*/ 3065 h 119"/>
                <a:gd name="T4" fmla="*/ 12 w 80"/>
                <a:gd name="T5" fmla="*/ 3070 h 119"/>
                <a:gd name="T6" fmla="*/ 5 w 80"/>
                <a:gd name="T7" fmla="*/ 3069 h 119"/>
                <a:gd name="T8" fmla="*/ 5 w 80"/>
                <a:gd name="T9" fmla="*/ 3059 h 119"/>
                <a:gd name="T10" fmla="*/ 25 w 80"/>
                <a:gd name="T11" fmla="*/ 3054 h 119"/>
                <a:gd name="T12" fmla="*/ 34 w 80"/>
                <a:gd name="T13" fmla="*/ 3036 h 119"/>
                <a:gd name="T14" fmla="*/ 0 w 80"/>
                <a:gd name="T15" fmla="*/ 2951 h 119"/>
                <a:gd name="T16" fmla="*/ 16 w 80"/>
                <a:gd name="T17" fmla="*/ 2951 h 119"/>
                <a:gd name="T18" fmla="*/ 41 w 80"/>
                <a:gd name="T19" fmla="*/ 3021 h 119"/>
                <a:gd name="T20" fmla="*/ 66 w 80"/>
                <a:gd name="T21" fmla="*/ 2951 h 119"/>
                <a:gd name="T22" fmla="*/ 81 w 80"/>
                <a:gd name="T23" fmla="*/ 2951 h 119"/>
                <a:gd name="T24" fmla="*/ 42 w 80"/>
                <a:gd name="T25" fmla="*/ 3051 h 1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0" h="119">
                  <a:moveTo>
                    <a:pt x="42" y="100"/>
                  </a:moveTo>
                  <a:lnTo>
                    <a:pt x="31" y="114"/>
                  </a:lnTo>
                  <a:lnTo>
                    <a:pt x="12" y="119"/>
                  </a:lnTo>
                  <a:lnTo>
                    <a:pt x="5" y="118"/>
                  </a:lnTo>
                  <a:lnTo>
                    <a:pt x="5" y="108"/>
                  </a:lnTo>
                  <a:lnTo>
                    <a:pt x="25" y="103"/>
                  </a:lnTo>
                  <a:lnTo>
                    <a:pt x="34" y="85"/>
                  </a:lnTo>
                  <a:lnTo>
                    <a:pt x="0" y="0"/>
                  </a:lnTo>
                  <a:lnTo>
                    <a:pt x="16" y="0"/>
                  </a:lnTo>
                  <a:lnTo>
                    <a:pt x="41" y="70"/>
                  </a:lnTo>
                  <a:lnTo>
                    <a:pt x="66" y="0"/>
                  </a:lnTo>
                  <a:lnTo>
                    <a:pt x="81" y="0"/>
                  </a:lnTo>
                  <a:lnTo>
                    <a:pt x="42" y="10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8" name="Freeform 1073">
              <a:extLst>
                <a:ext uri="{FF2B5EF4-FFF2-40B4-BE49-F238E27FC236}">
                  <a16:creationId xmlns:a16="http://schemas.microsoft.com/office/drawing/2014/main" id="{E82C4DA5-75CA-4F3B-B8DB-948AABF4D489}"/>
                </a:ext>
              </a:extLst>
            </p:cNvPr>
            <p:cNvSpPr>
              <a:spLocks/>
            </p:cNvSpPr>
            <p:nvPr/>
          </p:nvSpPr>
          <p:spPr bwMode="auto">
            <a:xfrm>
              <a:off x="9218" y="2949"/>
              <a:ext cx="114" cy="87"/>
            </a:xfrm>
            <a:custGeom>
              <a:avLst/>
              <a:gdLst>
                <a:gd name="T0" fmla="*/ 113 w 114"/>
                <a:gd name="T1" fmla="*/ 3008 h 87"/>
                <a:gd name="T2" fmla="*/ 113 w 114"/>
                <a:gd name="T3" fmla="*/ 3030 h 87"/>
                <a:gd name="T4" fmla="*/ 113 w 114"/>
                <a:gd name="T5" fmla="*/ 3037 h 87"/>
                <a:gd name="T6" fmla="*/ 99 w 114"/>
                <a:gd name="T7" fmla="*/ 3037 h 87"/>
                <a:gd name="T8" fmla="*/ 99 w 114"/>
                <a:gd name="T9" fmla="*/ 2969 h 87"/>
                <a:gd name="T10" fmla="*/ 97 w 114"/>
                <a:gd name="T11" fmla="*/ 2960 h 87"/>
                <a:gd name="T12" fmla="*/ 84 w 114"/>
                <a:gd name="T13" fmla="*/ 2961 h 87"/>
                <a:gd name="T14" fmla="*/ 69 w 114"/>
                <a:gd name="T15" fmla="*/ 2968 h 87"/>
                <a:gd name="T16" fmla="*/ 64 w 114"/>
                <a:gd name="T17" fmla="*/ 2984 h 87"/>
                <a:gd name="T18" fmla="*/ 63 w 114"/>
                <a:gd name="T19" fmla="*/ 3005 h 87"/>
                <a:gd name="T20" fmla="*/ 64 w 114"/>
                <a:gd name="T21" fmla="*/ 3028 h 87"/>
                <a:gd name="T22" fmla="*/ 64 w 114"/>
                <a:gd name="T23" fmla="*/ 3037 h 87"/>
                <a:gd name="T24" fmla="*/ 50 w 114"/>
                <a:gd name="T25" fmla="*/ 3037 h 87"/>
                <a:gd name="T26" fmla="*/ 50 w 114"/>
                <a:gd name="T27" fmla="*/ 2969 h 87"/>
                <a:gd name="T28" fmla="*/ 48 w 114"/>
                <a:gd name="T29" fmla="*/ 2960 h 87"/>
                <a:gd name="T30" fmla="*/ 34 w 114"/>
                <a:gd name="T31" fmla="*/ 2961 h 87"/>
                <a:gd name="T32" fmla="*/ 20 w 114"/>
                <a:gd name="T33" fmla="*/ 2968 h 87"/>
                <a:gd name="T34" fmla="*/ 14 w 114"/>
                <a:gd name="T35" fmla="*/ 2984 h 87"/>
                <a:gd name="T36" fmla="*/ 14 w 114"/>
                <a:gd name="T37" fmla="*/ 3006 h 87"/>
                <a:gd name="T38" fmla="*/ 15 w 114"/>
                <a:gd name="T39" fmla="*/ 3028 h 87"/>
                <a:gd name="T40" fmla="*/ 14 w 114"/>
                <a:gd name="T41" fmla="*/ 3037 h 87"/>
                <a:gd name="T42" fmla="*/ 0 w 114"/>
                <a:gd name="T43" fmla="*/ 3037 h 87"/>
                <a:gd name="T44" fmla="*/ 0 w 114"/>
                <a:gd name="T45" fmla="*/ 2951 h 87"/>
                <a:gd name="T46" fmla="*/ 13 w 114"/>
                <a:gd name="T47" fmla="*/ 2951 h 87"/>
                <a:gd name="T48" fmla="*/ 14 w 114"/>
                <a:gd name="T49" fmla="*/ 2956 h 87"/>
                <a:gd name="T50" fmla="*/ 13 w 114"/>
                <a:gd name="T51" fmla="*/ 2962 h 87"/>
                <a:gd name="T52" fmla="*/ 14 w 114"/>
                <a:gd name="T53" fmla="*/ 2966 h 87"/>
                <a:gd name="T54" fmla="*/ 26 w 114"/>
                <a:gd name="T55" fmla="*/ 2952 h 87"/>
                <a:gd name="T56" fmla="*/ 46 w 114"/>
                <a:gd name="T57" fmla="*/ 2950 h 87"/>
                <a:gd name="T58" fmla="*/ 61 w 114"/>
                <a:gd name="T59" fmla="*/ 2960 h 87"/>
                <a:gd name="T60" fmla="*/ 62 w 114"/>
                <a:gd name="T61" fmla="*/ 2966 h 87"/>
                <a:gd name="T62" fmla="*/ 67 w 114"/>
                <a:gd name="T63" fmla="*/ 2956 h 87"/>
                <a:gd name="T64" fmla="*/ 75 w 114"/>
                <a:gd name="T65" fmla="*/ 2950 h 87"/>
                <a:gd name="T66" fmla="*/ 88 w 114"/>
                <a:gd name="T67" fmla="*/ 2949 h 87"/>
                <a:gd name="T68" fmla="*/ 105 w 114"/>
                <a:gd name="T69" fmla="*/ 2954 h 87"/>
                <a:gd name="T70" fmla="*/ 112 w 114"/>
                <a:gd name="T71" fmla="*/ 2968 h 87"/>
                <a:gd name="T72" fmla="*/ 114 w 114"/>
                <a:gd name="T73" fmla="*/ 2987 h 87"/>
                <a:gd name="T74" fmla="*/ 113 w 114"/>
                <a:gd name="T75" fmla="*/ 3008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4" h="87">
                  <a:moveTo>
                    <a:pt x="113" y="59"/>
                  </a:moveTo>
                  <a:lnTo>
                    <a:pt x="113" y="81"/>
                  </a:lnTo>
                  <a:lnTo>
                    <a:pt x="113" y="88"/>
                  </a:lnTo>
                  <a:lnTo>
                    <a:pt x="99" y="88"/>
                  </a:lnTo>
                  <a:lnTo>
                    <a:pt x="99" y="20"/>
                  </a:lnTo>
                  <a:lnTo>
                    <a:pt x="97" y="11"/>
                  </a:lnTo>
                  <a:lnTo>
                    <a:pt x="84" y="12"/>
                  </a:lnTo>
                  <a:lnTo>
                    <a:pt x="69" y="19"/>
                  </a:lnTo>
                  <a:lnTo>
                    <a:pt x="64" y="35"/>
                  </a:lnTo>
                  <a:lnTo>
                    <a:pt x="63" y="56"/>
                  </a:lnTo>
                  <a:lnTo>
                    <a:pt x="64" y="79"/>
                  </a:lnTo>
                  <a:lnTo>
                    <a:pt x="64" y="88"/>
                  </a:lnTo>
                  <a:lnTo>
                    <a:pt x="50" y="88"/>
                  </a:lnTo>
                  <a:lnTo>
                    <a:pt x="50" y="20"/>
                  </a:lnTo>
                  <a:lnTo>
                    <a:pt x="48" y="11"/>
                  </a:lnTo>
                  <a:lnTo>
                    <a:pt x="34" y="12"/>
                  </a:lnTo>
                  <a:lnTo>
                    <a:pt x="20" y="19"/>
                  </a:lnTo>
                  <a:lnTo>
                    <a:pt x="14" y="35"/>
                  </a:lnTo>
                  <a:lnTo>
                    <a:pt x="14" y="57"/>
                  </a:lnTo>
                  <a:lnTo>
                    <a:pt x="15" y="79"/>
                  </a:lnTo>
                  <a:lnTo>
                    <a:pt x="14" y="88"/>
                  </a:lnTo>
                  <a:lnTo>
                    <a:pt x="0" y="88"/>
                  </a:lnTo>
                  <a:lnTo>
                    <a:pt x="0" y="2"/>
                  </a:lnTo>
                  <a:lnTo>
                    <a:pt x="13" y="2"/>
                  </a:lnTo>
                  <a:lnTo>
                    <a:pt x="14" y="7"/>
                  </a:lnTo>
                  <a:lnTo>
                    <a:pt x="13" y="13"/>
                  </a:lnTo>
                  <a:lnTo>
                    <a:pt x="14" y="17"/>
                  </a:lnTo>
                  <a:lnTo>
                    <a:pt x="26" y="3"/>
                  </a:lnTo>
                  <a:lnTo>
                    <a:pt x="46" y="1"/>
                  </a:lnTo>
                  <a:lnTo>
                    <a:pt x="61" y="11"/>
                  </a:lnTo>
                  <a:lnTo>
                    <a:pt x="62" y="17"/>
                  </a:lnTo>
                  <a:lnTo>
                    <a:pt x="67" y="7"/>
                  </a:lnTo>
                  <a:lnTo>
                    <a:pt x="75" y="1"/>
                  </a:lnTo>
                  <a:lnTo>
                    <a:pt x="88" y="0"/>
                  </a:lnTo>
                  <a:lnTo>
                    <a:pt x="105" y="5"/>
                  </a:lnTo>
                  <a:lnTo>
                    <a:pt x="112" y="19"/>
                  </a:lnTo>
                  <a:lnTo>
                    <a:pt x="114" y="38"/>
                  </a:lnTo>
                  <a:lnTo>
                    <a:pt x="113"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49" name="Freeform 1074">
              <a:extLst>
                <a:ext uri="{FF2B5EF4-FFF2-40B4-BE49-F238E27FC236}">
                  <a16:creationId xmlns:a16="http://schemas.microsoft.com/office/drawing/2014/main" id="{A7EAA0DF-EED5-4883-A567-57ECE49B5827}"/>
                </a:ext>
              </a:extLst>
            </p:cNvPr>
            <p:cNvSpPr>
              <a:spLocks/>
            </p:cNvSpPr>
            <p:nvPr/>
          </p:nvSpPr>
          <p:spPr bwMode="auto">
            <a:xfrm>
              <a:off x="9352" y="2949"/>
              <a:ext cx="55" cy="121"/>
            </a:xfrm>
            <a:custGeom>
              <a:avLst/>
              <a:gdLst>
                <a:gd name="T0" fmla="*/ 27 w 55"/>
                <a:gd name="T1" fmla="*/ 3038 h 121"/>
                <a:gd name="T2" fmla="*/ 19 w 55"/>
                <a:gd name="T3" fmla="*/ 3033 h 121"/>
                <a:gd name="T4" fmla="*/ 14 w 55"/>
                <a:gd name="T5" fmla="*/ 3023 h 121"/>
                <a:gd name="T6" fmla="*/ 15 w 55"/>
                <a:gd name="T7" fmla="*/ 3070 h 121"/>
                <a:gd name="T8" fmla="*/ 0 w 55"/>
                <a:gd name="T9" fmla="*/ 3070 h 121"/>
                <a:gd name="T10" fmla="*/ 0 w 55"/>
                <a:gd name="T11" fmla="*/ 2951 h 121"/>
                <a:gd name="T12" fmla="*/ 14 w 55"/>
                <a:gd name="T13" fmla="*/ 2951 h 121"/>
                <a:gd name="T14" fmla="*/ 15 w 55"/>
                <a:gd name="T15" fmla="*/ 2965 h 121"/>
                <a:gd name="T16" fmla="*/ 19 w 55"/>
                <a:gd name="T17" fmla="*/ 2955 h 121"/>
                <a:gd name="T18" fmla="*/ 27 w 55"/>
                <a:gd name="T19" fmla="*/ 2949 h 121"/>
                <a:gd name="T20" fmla="*/ 41 w 55"/>
                <a:gd name="T21" fmla="*/ 2949 h 121"/>
                <a:gd name="T22" fmla="*/ 55 w 55"/>
                <a:gd name="T23" fmla="*/ 2961 h 121"/>
                <a:gd name="T24" fmla="*/ 38 w 55"/>
                <a:gd name="T25" fmla="*/ 2961 h 121"/>
                <a:gd name="T26" fmla="*/ 19 w 55"/>
                <a:gd name="T27" fmla="*/ 2970 h 121"/>
                <a:gd name="T28" fmla="*/ 15 w 55"/>
                <a:gd name="T29" fmla="*/ 2993 h 121"/>
                <a:gd name="T30" fmla="*/ 15 w 55"/>
                <a:gd name="T31" fmla="*/ 2995 h 121"/>
                <a:gd name="T32" fmla="*/ 19 w 55"/>
                <a:gd name="T33" fmla="*/ 3018 h 121"/>
                <a:gd name="T34" fmla="*/ 38 w 55"/>
                <a:gd name="T35" fmla="*/ 3028 h 121"/>
                <a:gd name="T36" fmla="*/ 41 w 55"/>
                <a:gd name="T37" fmla="*/ 3038 h 121"/>
                <a:gd name="T38" fmla="*/ 27 w 55"/>
                <a:gd name="T39" fmla="*/ 3038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4"/>
                  </a:lnTo>
                  <a:lnTo>
                    <a:pt x="14" y="74"/>
                  </a:lnTo>
                  <a:lnTo>
                    <a:pt x="15" y="121"/>
                  </a:lnTo>
                  <a:lnTo>
                    <a:pt x="0" y="121"/>
                  </a:lnTo>
                  <a:lnTo>
                    <a:pt x="0" y="2"/>
                  </a:lnTo>
                  <a:lnTo>
                    <a:pt x="14" y="2"/>
                  </a:lnTo>
                  <a:lnTo>
                    <a:pt x="15" y="16"/>
                  </a:lnTo>
                  <a:lnTo>
                    <a:pt x="19" y="6"/>
                  </a:lnTo>
                  <a:lnTo>
                    <a:pt x="27" y="0"/>
                  </a:lnTo>
                  <a:lnTo>
                    <a:pt x="41" y="0"/>
                  </a:lnTo>
                  <a:lnTo>
                    <a:pt x="55" y="12"/>
                  </a:lnTo>
                  <a:lnTo>
                    <a:pt x="38" y="12"/>
                  </a:lnTo>
                  <a:lnTo>
                    <a:pt x="19" y="21"/>
                  </a:lnTo>
                  <a:lnTo>
                    <a:pt x="15" y="44"/>
                  </a:lnTo>
                  <a:lnTo>
                    <a:pt x="15" y="46"/>
                  </a:lnTo>
                  <a:lnTo>
                    <a:pt x="19" y="69"/>
                  </a:lnTo>
                  <a:lnTo>
                    <a:pt x="38" y="79"/>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0" name="Freeform 1075">
              <a:extLst>
                <a:ext uri="{FF2B5EF4-FFF2-40B4-BE49-F238E27FC236}">
                  <a16:creationId xmlns:a16="http://schemas.microsoft.com/office/drawing/2014/main" id="{5190FF27-B683-4015-B4B5-74F4BC42F812}"/>
                </a:ext>
              </a:extLst>
            </p:cNvPr>
            <p:cNvSpPr>
              <a:spLocks/>
            </p:cNvSpPr>
            <p:nvPr/>
          </p:nvSpPr>
          <p:spPr bwMode="auto">
            <a:xfrm>
              <a:off x="9390" y="2949"/>
              <a:ext cx="35" cy="89"/>
            </a:xfrm>
            <a:custGeom>
              <a:avLst/>
              <a:gdLst>
                <a:gd name="T0" fmla="*/ 32 w 35"/>
                <a:gd name="T1" fmla="*/ 3018 h 89"/>
                <a:gd name="T2" fmla="*/ 20 w 35"/>
                <a:gd name="T3" fmla="*/ 3034 h 89"/>
                <a:gd name="T4" fmla="*/ 3 w 35"/>
                <a:gd name="T5" fmla="*/ 3038 h 89"/>
                <a:gd name="T6" fmla="*/ 0 w 35"/>
                <a:gd name="T7" fmla="*/ 3028 h 89"/>
                <a:gd name="T8" fmla="*/ 18 w 35"/>
                <a:gd name="T9" fmla="*/ 3028 h 89"/>
                <a:gd name="T10" fmla="*/ 20 w 35"/>
                <a:gd name="T11" fmla="*/ 3012 h 89"/>
                <a:gd name="T12" fmla="*/ 20 w 35"/>
                <a:gd name="T13" fmla="*/ 2975 h 89"/>
                <a:gd name="T14" fmla="*/ 17 w 35"/>
                <a:gd name="T15" fmla="*/ 2961 h 89"/>
                <a:gd name="T16" fmla="*/ 3 w 35"/>
                <a:gd name="T17" fmla="*/ 2949 h 89"/>
                <a:gd name="T18" fmla="*/ 24 w 35"/>
                <a:gd name="T19" fmla="*/ 2956 h 89"/>
                <a:gd name="T20" fmla="*/ 33 w 35"/>
                <a:gd name="T21" fmla="*/ 2975 h 89"/>
                <a:gd name="T22" fmla="*/ 35 w 35"/>
                <a:gd name="T23" fmla="*/ 2993 h 89"/>
                <a:gd name="T24" fmla="*/ 32 w 35"/>
                <a:gd name="T25" fmla="*/ 3018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3" y="89"/>
                  </a:lnTo>
                  <a:lnTo>
                    <a:pt x="0" y="79"/>
                  </a:lnTo>
                  <a:lnTo>
                    <a:pt x="18" y="79"/>
                  </a:lnTo>
                  <a:lnTo>
                    <a:pt x="20" y="63"/>
                  </a:lnTo>
                  <a:lnTo>
                    <a:pt x="20" y="26"/>
                  </a:lnTo>
                  <a:lnTo>
                    <a:pt x="17" y="12"/>
                  </a:lnTo>
                  <a:lnTo>
                    <a:pt x="3" y="0"/>
                  </a:lnTo>
                  <a:lnTo>
                    <a:pt x="24" y="7"/>
                  </a:lnTo>
                  <a:lnTo>
                    <a:pt x="33" y="26"/>
                  </a:lnTo>
                  <a:lnTo>
                    <a:pt x="35"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1" name="Freeform 1076">
              <a:extLst>
                <a:ext uri="{FF2B5EF4-FFF2-40B4-BE49-F238E27FC236}">
                  <a16:creationId xmlns:a16="http://schemas.microsoft.com/office/drawing/2014/main" id="{1B7317C2-9600-4094-A434-BFC433025777}"/>
                </a:ext>
              </a:extLst>
            </p:cNvPr>
            <p:cNvSpPr>
              <a:spLocks/>
            </p:cNvSpPr>
            <p:nvPr/>
          </p:nvSpPr>
          <p:spPr bwMode="auto">
            <a:xfrm>
              <a:off x="9434" y="2932"/>
              <a:ext cx="41" cy="105"/>
            </a:xfrm>
            <a:custGeom>
              <a:avLst/>
              <a:gdLst>
                <a:gd name="T0" fmla="*/ 11 w 41"/>
                <a:gd name="T1" fmla="*/ 2951 h 105"/>
                <a:gd name="T2" fmla="*/ 15 w 41"/>
                <a:gd name="T3" fmla="*/ 2932 h 105"/>
                <a:gd name="T4" fmla="*/ 24 w 41"/>
                <a:gd name="T5" fmla="*/ 2932 h 105"/>
                <a:gd name="T6" fmla="*/ 24 w 41"/>
                <a:gd name="T7" fmla="*/ 2951 h 105"/>
                <a:gd name="T8" fmla="*/ 40 w 41"/>
                <a:gd name="T9" fmla="*/ 2951 h 105"/>
                <a:gd name="T10" fmla="*/ 40 w 41"/>
                <a:gd name="T11" fmla="*/ 2961 h 105"/>
                <a:gd name="T12" fmla="*/ 24 w 41"/>
                <a:gd name="T13" fmla="*/ 2961 h 105"/>
                <a:gd name="T14" fmla="*/ 24 w 41"/>
                <a:gd name="T15" fmla="*/ 3015 h 105"/>
                <a:gd name="T16" fmla="*/ 23 w 41"/>
                <a:gd name="T17" fmla="*/ 3026 h 105"/>
                <a:gd name="T18" fmla="*/ 32 w 41"/>
                <a:gd name="T19" fmla="*/ 3029 h 105"/>
                <a:gd name="T20" fmla="*/ 41 w 41"/>
                <a:gd name="T21" fmla="*/ 3025 h 105"/>
                <a:gd name="T22" fmla="*/ 41 w 41"/>
                <a:gd name="T23" fmla="*/ 3036 h 105"/>
                <a:gd name="T24" fmla="*/ 20 w 41"/>
                <a:gd name="T25" fmla="*/ 3037 h 105"/>
                <a:gd name="T26" fmla="*/ 10 w 41"/>
                <a:gd name="T27" fmla="*/ 3020 h 105"/>
                <a:gd name="T28" fmla="*/ 10 w 41"/>
                <a:gd name="T29" fmla="*/ 3019 h 105"/>
                <a:gd name="T30" fmla="*/ 10 w 41"/>
                <a:gd name="T31" fmla="*/ 2961 h 105"/>
                <a:gd name="T32" fmla="*/ 0 w 41"/>
                <a:gd name="T33" fmla="*/ 2961 h 105"/>
                <a:gd name="T34" fmla="*/ 0 w 41"/>
                <a:gd name="T35" fmla="*/ 2951 h 105"/>
                <a:gd name="T36" fmla="*/ 11 w 41"/>
                <a:gd name="T37" fmla="*/ 2951 h 1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 h="105">
                  <a:moveTo>
                    <a:pt x="11" y="19"/>
                  </a:moveTo>
                  <a:lnTo>
                    <a:pt x="15" y="0"/>
                  </a:lnTo>
                  <a:lnTo>
                    <a:pt x="24" y="0"/>
                  </a:lnTo>
                  <a:lnTo>
                    <a:pt x="24" y="19"/>
                  </a:lnTo>
                  <a:lnTo>
                    <a:pt x="40" y="19"/>
                  </a:lnTo>
                  <a:lnTo>
                    <a:pt x="40" y="29"/>
                  </a:lnTo>
                  <a:lnTo>
                    <a:pt x="24" y="29"/>
                  </a:lnTo>
                  <a:lnTo>
                    <a:pt x="24" y="83"/>
                  </a:lnTo>
                  <a:lnTo>
                    <a:pt x="23" y="94"/>
                  </a:lnTo>
                  <a:lnTo>
                    <a:pt x="32" y="97"/>
                  </a:lnTo>
                  <a:lnTo>
                    <a:pt x="41" y="93"/>
                  </a:lnTo>
                  <a:lnTo>
                    <a:pt x="41" y="104"/>
                  </a:lnTo>
                  <a:lnTo>
                    <a:pt x="20" y="105"/>
                  </a:lnTo>
                  <a:lnTo>
                    <a:pt x="10" y="88"/>
                  </a:lnTo>
                  <a:lnTo>
                    <a:pt x="10" y="87"/>
                  </a:lnTo>
                  <a:lnTo>
                    <a:pt x="10" y="29"/>
                  </a:lnTo>
                  <a:lnTo>
                    <a:pt x="0" y="29"/>
                  </a:lnTo>
                  <a:lnTo>
                    <a:pt x="0" y="19"/>
                  </a:lnTo>
                  <a:lnTo>
                    <a:pt x="11" y="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2" name="Freeform 1077">
              <a:extLst>
                <a:ext uri="{FF2B5EF4-FFF2-40B4-BE49-F238E27FC236}">
                  <a16:creationId xmlns:a16="http://schemas.microsoft.com/office/drawing/2014/main" id="{37CD2920-AB9D-40A1-A247-B9360A13CCB9}"/>
                </a:ext>
              </a:extLst>
            </p:cNvPr>
            <p:cNvSpPr>
              <a:spLocks/>
            </p:cNvSpPr>
            <p:nvPr/>
          </p:nvSpPr>
          <p:spPr bwMode="auto">
            <a:xfrm>
              <a:off x="9483" y="2949"/>
              <a:ext cx="61" cy="89"/>
            </a:xfrm>
            <a:custGeom>
              <a:avLst/>
              <a:gdLst>
                <a:gd name="T0" fmla="*/ 58 w 61"/>
                <a:gd name="T1" fmla="*/ 2970 h 89"/>
                <a:gd name="T2" fmla="*/ 40 w 61"/>
                <a:gd name="T3" fmla="*/ 2960 h 89"/>
                <a:gd name="T4" fmla="*/ 39 w 61"/>
                <a:gd name="T5" fmla="*/ 2960 h 89"/>
                <a:gd name="T6" fmla="*/ 20 w 61"/>
                <a:gd name="T7" fmla="*/ 2969 h 89"/>
                <a:gd name="T8" fmla="*/ 15 w 61"/>
                <a:gd name="T9" fmla="*/ 2992 h 89"/>
                <a:gd name="T10" fmla="*/ 15 w 61"/>
                <a:gd name="T11" fmla="*/ 2994 h 89"/>
                <a:gd name="T12" fmla="*/ 20 w 61"/>
                <a:gd name="T13" fmla="*/ 3017 h 89"/>
                <a:gd name="T14" fmla="*/ 37 w 61"/>
                <a:gd name="T15" fmla="*/ 3028 h 89"/>
                <a:gd name="T16" fmla="*/ 38 w 61"/>
                <a:gd name="T17" fmla="*/ 3038 h 89"/>
                <a:gd name="T18" fmla="*/ 16 w 61"/>
                <a:gd name="T19" fmla="*/ 3033 h 89"/>
                <a:gd name="T20" fmla="*/ 4 w 61"/>
                <a:gd name="T21" fmla="*/ 3016 h 89"/>
                <a:gd name="T22" fmla="*/ 0 w 61"/>
                <a:gd name="T23" fmla="*/ 2994 h 89"/>
                <a:gd name="T24" fmla="*/ 5 w 61"/>
                <a:gd name="T25" fmla="*/ 2969 h 89"/>
                <a:gd name="T26" fmla="*/ 18 w 61"/>
                <a:gd name="T27" fmla="*/ 2954 h 89"/>
                <a:gd name="T28" fmla="*/ 39 w 61"/>
                <a:gd name="T29" fmla="*/ 2949 h 89"/>
                <a:gd name="T30" fmla="*/ 61 w 61"/>
                <a:gd name="T31" fmla="*/ 2955 h 89"/>
                <a:gd name="T32" fmla="*/ 58 w 61"/>
                <a:gd name="T33" fmla="*/ 2970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8" y="21"/>
                  </a:moveTo>
                  <a:lnTo>
                    <a:pt x="40" y="11"/>
                  </a:lnTo>
                  <a:lnTo>
                    <a:pt x="39" y="11"/>
                  </a:lnTo>
                  <a:lnTo>
                    <a:pt x="20" y="20"/>
                  </a:lnTo>
                  <a:lnTo>
                    <a:pt x="15" y="43"/>
                  </a:lnTo>
                  <a:lnTo>
                    <a:pt x="15" y="45"/>
                  </a:lnTo>
                  <a:lnTo>
                    <a:pt x="20" y="68"/>
                  </a:lnTo>
                  <a:lnTo>
                    <a:pt x="37" y="79"/>
                  </a:lnTo>
                  <a:lnTo>
                    <a:pt x="38" y="89"/>
                  </a:lnTo>
                  <a:lnTo>
                    <a:pt x="16" y="84"/>
                  </a:lnTo>
                  <a:lnTo>
                    <a:pt x="4" y="67"/>
                  </a:lnTo>
                  <a:lnTo>
                    <a:pt x="0" y="45"/>
                  </a:lnTo>
                  <a:lnTo>
                    <a:pt x="5" y="20"/>
                  </a:lnTo>
                  <a:lnTo>
                    <a:pt x="18" y="5"/>
                  </a:lnTo>
                  <a:lnTo>
                    <a:pt x="39" y="0"/>
                  </a:lnTo>
                  <a:lnTo>
                    <a:pt x="61" y="6"/>
                  </a:lnTo>
                  <a:lnTo>
                    <a:pt x="58"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3" name="Freeform 1078">
              <a:extLst>
                <a:ext uri="{FF2B5EF4-FFF2-40B4-BE49-F238E27FC236}">
                  <a16:creationId xmlns:a16="http://schemas.microsoft.com/office/drawing/2014/main" id="{4D2BD827-C867-4E25-A1AF-8277BC7D6CF9}"/>
                </a:ext>
              </a:extLst>
            </p:cNvPr>
            <p:cNvSpPr>
              <a:spLocks/>
            </p:cNvSpPr>
            <p:nvPr/>
          </p:nvSpPr>
          <p:spPr bwMode="auto">
            <a:xfrm>
              <a:off x="9520" y="2955"/>
              <a:ext cx="40" cy="84"/>
            </a:xfrm>
            <a:custGeom>
              <a:avLst/>
              <a:gdLst>
                <a:gd name="T0" fmla="*/ 0 w 40"/>
                <a:gd name="T1" fmla="*/ 3028 h 84"/>
                <a:gd name="T2" fmla="*/ 1 w 40"/>
                <a:gd name="T3" fmla="*/ 3028 h 84"/>
                <a:gd name="T4" fmla="*/ 20 w 40"/>
                <a:gd name="T5" fmla="*/ 3019 h 84"/>
                <a:gd name="T6" fmla="*/ 25 w 40"/>
                <a:gd name="T7" fmla="*/ 2997 h 84"/>
                <a:gd name="T8" fmla="*/ 25 w 40"/>
                <a:gd name="T9" fmla="*/ 2994 h 84"/>
                <a:gd name="T10" fmla="*/ 21 w 40"/>
                <a:gd name="T11" fmla="*/ 2970 h 84"/>
                <a:gd name="T12" fmla="*/ 24 w 40"/>
                <a:gd name="T13" fmla="*/ 2955 h 84"/>
                <a:gd name="T14" fmla="*/ 36 w 40"/>
                <a:gd name="T15" fmla="*/ 2970 h 84"/>
                <a:gd name="T16" fmla="*/ 40 w 40"/>
                <a:gd name="T17" fmla="*/ 2994 h 84"/>
                <a:gd name="T18" fmla="*/ 36 w 40"/>
                <a:gd name="T19" fmla="*/ 3018 h 84"/>
                <a:gd name="T20" fmla="*/ 23 w 40"/>
                <a:gd name="T21" fmla="*/ 3033 h 84"/>
                <a:gd name="T22" fmla="*/ 1 w 40"/>
                <a:gd name="T23" fmla="*/ 3038 h 84"/>
                <a:gd name="T24" fmla="*/ 0 w 40"/>
                <a:gd name="T25" fmla="*/ 3028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20" y="64"/>
                  </a:lnTo>
                  <a:lnTo>
                    <a:pt x="25" y="42"/>
                  </a:lnTo>
                  <a:lnTo>
                    <a:pt x="25" y="39"/>
                  </a:lnTo>
                  <a:lnTo>
                    <a:pt x="21" y="15"/>
                  </a:lnTo>
                  <a:lnTo>
                    <a:pt x="24" y="0"/>
                  </a:lnTo>
                  <a:lnTo>
                    <a:pt x="36" y="15"/>
                  </a:lnTo>
                  <a:lnTo>
                    <a:pt x="40" y="39"/>
                  </a:lnTo>
                  <a:lnTo>
                    <a:pt x="36" y="63"/>
                  </a:lnTo>
                  <a:lnTo>
                    <a:pt x="23" y="78"/>
                  </a:lnTo>
                  <a:lnTo>
                    <a:pt x="1" y="83"/>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4" name="Freeform 1079">
              <a:extLst>
                <a:ext uri="{FF2B5EF4-FFF2-40B4-BE49-F238E27FC236}">
                  <a16:creationId xmlns:a16="http://schemas.microsoft.com/office/drawing/2014/main" id="{3D0EF0B7-EF71-4914-A7BA-78B4ED271194}"/>
                </a:ext>
              </a:extLst>
            </p:cNvPr>
            <p:cNvSpPr>
              <a:spLocks/>
            </p:cNvSpPr>
            <p:nvPr/>
          </p:nvSpPr>
          <p:spPr bwMode="auto">
            <a:xfrm>
              <a:off x="9577" y="2949"/>
              <a:ext cx="114" cy="87"/>
            </a:xfrm>
            <a:custGeom>
              <a:avLst/>
              <a:gdLst>
                <a:gd name="T0" fmla="*/ 114 w 114"/>
                <a:gd name="T1" fmla="*/ 3008 h 87"/>
                <a:gd name="T2" fmla="*/ 113 w 114"/>
                <a:gd name="T3" fmla="*/ 3030 h 87"/>
                <a:gd name="T4" fmla="*/ 114 w 114"/>
                <a:gd name="T5" fmla="*/ 3037 h 87"/>
                <a:gd name="T6" fmla="*/ 100 w 114"/>
                <a:gd name="T7" fmla="*/ 3037 h 87"/>
                <a:gd name="T8" fmla="*/ 100 w 114"/>
                <a:gd name="T9" fmla="*/ 2969 h 87"/>
                <a:gd name="T10" fmla="*/ 98 w 114"/>
                <a:gd name="T11" fmla="*/ 2960 h 87"/>
                <a:gd name="T12" fmla="*/ 84 w 114"/>
                <a:gd name="T13" fmla="*/ 2961 h 87"/>
                <a:gd name="T14" fmla="*/ 70 w 114"/>
                <a:gd name="T15" fmla="*/ 2968 h 87"/>
                <a:gd name="T16" fmla="*/ 64 w 114"/>
                <a:gd name="T17" fmla="*/ 2984 h 87"/>
                <a:gd name="T18" fmla="*/ 64 w 114"/>
                <a:gd name="T19" fmla="*/ 3005 h 87"/>
                <a:gd name="T20" fmla="*/ 65 w 114"/>
                <a:gd name="T21" fmla="*/ 3028 h 87"/>
                <a:gd name="T22" fmla="*/ 64 w 114"/>
                <a:gd name="T23" fmla="*/ 3037 h 87"/>
                <a:gd name="T24" fmla="*/ 50 w 114"/>
                <a:gd name="T25" fmla="*/ 3037 h 87"/>
                <a:gd name="T26" fmla="*/ 50 w 114"/>
                <a:gd name="T27" fmla="*/ 2969 h 87"/>
                <a:gd name="T28" fmla="*/ 48 w 114"/>
                <a:gd name="T29" fmla="*/ 2960 h 87"/>
                <a:gd name="T30" fmla="*/ 35 w 114"/>
                <a:gd name="T31" fmla="*/ 2961 h 87"/>
                <a:gd name="T32" fmla="*/ 20 w 114"/>
                <a:gd name="T33" fmla="*/ 2968 h 87"/>
                <a:gd name="T34" fmla="*/ 15 w 114"/>
                <a:gd name="T35" fmla="*/ 2984 h 87"/>
                <a:gd name="T36" fmla="*/ 15 w 114"/>
                <a:gd name="T37" fmla="*/ 3006 h 87"/>
                <a:gd name="T38" fmla="*/ 15 w 114"/>
                <a:gd name="T39" fmla="*/ 3028 h 87"/>
                <a:gd name="T40" fmla="*/ 15 w 114"/>
                <a:gd name="T41" fmla="*/ 3037 h 87"/>
                <a:gd name="T42" fmla="*/ 1 w 114"/>
                <a:gd name="T43" fmla="*/ 3037 h 87"/>
                <a:gd name="T44" fmla="*/ 0 w 114"/>
                <a:gd name="T45" fmla="*/ 2951 h 87"/>
                <a:gd name="T46" fmla="*/ 14 w 114"/>
                <a:gd name="T47" fmla="*/ 2951 h 87"/>
                <a:gd name="T48" fmla="*/ 14 w 114"/>
                <a:gd name="T49" fmla="*/ 2956 h 87"/>
                <a:gd name="T50" fmla="*/ 13 w 114"/>
                <a:gd name="T51" fmla="*/ 2962 h 87"/>
                <a:gd name="T52" fmla="*/ 15 w 114"/>
                <a:gd name="T53" fmla="*/ 2966 h 87"/>
                <a:gd name="T54" fmla="*/ 27 w 114"/>
                <a:gd name="T55" fmla="*/ 2952 h 87"/>
                <a:gd name="T56" fmla="*/ 46 w 114"/>
                <a:gd name="T57" fmla="*/ 2950 h 87"/>
                <a:gd name="T58" fmla="*/ 61 w 114"/>
                <a:gd name="T59" fmla="*/ 2960 h 87"/>
                <a:gd name="T60" fmla="*/ 63 w 114"/>
                <a:gd name="T61" fmla="*/ 2966 h 87"/>
                <a:gd name="T62" fmla="*/ 68 w 114"/>
                <a:gd name="T63" fmla="*/ 2956 h 87"/>
                <a:gd name="T64" fmla="*/ 75 w 114"/>
                <a:gd name="T65" fmla="*/ 2950 h 87"/>
                <a:gd name="T66" fmla="*/ 89 w 114"/>
                <a:gd name="T67" fmla="*/ 2949 h 87"/>
                <a:gd name="T68" fmla="*/ 105 w 114"/>
                <a:gd name="T69" fmla="*/ 2954 h 87"/>
                <a:gd name="T70" fmla="*/ 113 w 114"/>
                <a:gd name="T71" fmla="*/ 2968 h 87"/>
                <a:gd name="T72" fmla="*/ 115 w 114"/>
                <a:gd name="T73" fmla="*/ 2987 h 87"/>
                <a:gd name="T74" fmla="*/ 114 w 114"/>
                <a:gd name="T75" fmla="*/ 3008 h 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4" h="87">
                  <a:moveTo>
                    <a:pt x="114" y="59"/>
                  </a:moveTo>
                  <a:lnTo>
                    <a:pt x="113" y="81"/>
                  </a:lnTo>
                  <a:lnTo>
                    <a:pt x="114" y="88"/>
                  </a:lnTo>
                  <a:lnTo>
                    <a:pt x="100" y="88"/>
                  </a:lnTo>
                  <a:lnTo>
                    <a:pt x="100" y="20"/>
                  </a:lnTo>
                  <a:lnTo>
                    <a:pt x="98" y="11"/>
                  </a:lnTo>
                  <a:lnTo>
                    <a:pt x="84" y="12"/>
                  </a:lnTo>
                  <a:lnTo>
                    <a:pt x="70" y="19"/>
                  </a:lnTo>
                  <a:lnTo>
                    <a:pt x="64" y="35"/>
                  </a:lnTo>
                  <a:lnTo>
                    <a:pt x="64" y="56"/>
                  </a:lnTo>
                  <a:lnTo>
                    <a:pt x="65" y="79"/>
                  </a:lnTo>
                  <a:lnTo>
                    <a:pt x="64" y="88"/>
                  </a:lnTo>
                  <a:lnTo>
                    <a:pt x="50" y="88"/>
                  </a:lnTo>
                  <a:lnTo>
                    <a:pt x="50" y="20"/>
                  </a:lnTo>
                  <a:lnTo>
                    <a:pt x="48" y="11"/>
                  </a:lnTo>
                  <a:lnTo>
                    <a:pt x="35" y="12"/>
                  </a:lnTo>
                  <a:lnTo>
                    <a:pt x="20" y="19"/>
                  </a:lnTo>
                  <a:lnTo>
                    <a:pt x="15" y="35"/>
                  </a:lnTo>
                  <a:lnTo>
                    <a:pt x="15" y="57"/>
                  </a:lnTo>
                  <a:lnTo>
                    <a:pt x="15" y="79"/>
                  </a:lnTo>
                  <a:lnTo>
                    <a:pt x="15" y="88"/>
                  </a:lnTo>
                  <a:lnTo>
                    <a:pt x="1" y="88"/>
                  </a:lnTo>
                  <a:lnTo>
                    <a:pt x="0" y="2"/>
                  </a:lnTo>
                  <a:lnTo>
                    <a:pt x="14" y="2"/>
                  </a:lnTo>
                  <a:lnTo>
                    <a:pt x="14" y="7"/>
                  </a:lnTo>
                  <a:lnTo>
                    <a:pt x="13" y="13"/>
                  </a:lnTo>
                  <a:lnTo>
                    <a:pt x="15" y="17"/>
                  </a:lnTo>
                  <a:lnTo>
                    <a:pt x="27" y="3"/>
                  </a:lnTo>
                  <a:lnTo>
                    <a:pt x="46" y="1"/>
                  </a:lnTo>
                  <a:lnTo>
                    <a:pt x="61" y="11"/>
                  </a:lnTo>
                  <a:lnTo>
                    <a:pt x="63" y="17"/>
                  </a:lnTo>
                  <a:lnTo>
                    <a:pt x="68" y="7"/>
                  </a:lnTo>
                  <a:lnTo>
                    <a:pt x="75" y="1"/>
                  </a:lnTo>
                  <a:lnTo>
                    <a:pt x="89" y="0"/>
                  </a:lnTo>
                  <a:lnTo>
                    <a:pt x="105" y="5"/>
                  </a:lnTo>
                  <a:lnTo>
                    <a:pt x="113" y="19"/>
                  </a:lnTo>
                  <a:lnTo>
                    <a:pt x="115" y="38"/>
                  </a:lnTo>
                  <a:lnTo>
                    <a:pt x="114" y="5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5" name="Freeform 1080">
              <a:extLst>
                <a:ext uri="{FF2B5EF4-FFF2-40B4-BE49-F238E27FC236}">
                  <a16:creationId xmlns:a16="http://schemas.microsoft.com/office/drawing/2014/main" id="{0903A380-6130-4C29-A2ED-C00CF34998F4}"/>
                </a:ext>
              </a:extLst>
            </p:cNvPr>
            <p:cNvSpPr>
              <a:spLocks/>
            </p:cNvSpPr>
            <p:nvPr/>
          </p:nvSpPr>
          <p:spPr bwMode="auto">
            <a:xfrm>
              <a:off x="9706" y="2950"/>
              <a:ext cx="71" cy="88"/>
            </a:xfrm>
            <a:custGeom>
              <a:avLst/>
              <a:gdLst>
                <a:gd name="T0" fmla="*/ 7 w 71"/>
                <a:gd name="T1" fmla="*/ 2985 h 88"/>
                <a:gd name="T2" fmla="*/ 3 w 71"/>
                <a:gd name="T3" fmla="*/ 2974 h 88"/>
                <a:gd name="T4" fmla="*/ 10 w 71"/>
                <a:gd name="T5" fmla="*/ 2957 h 88"/>
                <a:gd name="T6" fmla="*/ 29 w 71"/>
                <a:gd name="T7" fmla="*/ 2950 h 88"/>
                <a:gd name="T8" fmla="*/ 50 w 71"/>
                <a:gd name="T9" fmla="*/ 2952 h 88"/>
                <a:gd name="T10" fmla="*/ 58 w 71"/>
                <a:gd name="T11" fmla="*/ 2955 h 88"/>
                <a:gd name="T12" fmla="*/ 64 w 71"/>
                <a:gd name="T13" fmla="*/ 2958 h 88"/>
                <a:gd name="T14" fmla="*/ 68 w 71"/>
                <a:gd name="T15" fmla="*/ 2963 h 88"/>
                <a:gd name="T16" fmla="*/ 69 w 71"/>
                <a:gd name="T17" fmla="*/ 2970 h 88"/>
                <a:gd name="T18" fmla="*/ 56 w 71"/>
                <a:gd name="T19" fmla="*/ 2972 h 88"/>
                <a:gd name="T20" fmla="*/ 43 w 71"/>
                <a:gd name="T21" fmla="*/ 2961 h 88"/>
                <a:gd name="T22" fmla="*/ 22 w 71"/>
                <a:gd name="T23" fmla="*/ 2963 h 88"/>
                <a:gd name="T24" fmla="*/ 17 w 71"/>
                <a:gd name="T25" fmla="*/ 2972 h 88"/>
                <a:gd name="T26" fmla="*/ 25 w 71"/>
                <a:gd name="T27" fmla="*/ 2983 h 88"/>
                <a:gd name="T28" fmla="*/ 40 w 71"/>
                <a:gd name="T29" fmla="*/ 2987 h 88"/>
                <a:gd name="T30" fmla="*/ 55 w 71"/>
                <a:gd name="T31" fmla="*/ 2991 h 88"/>
                <a:gd name="T32" fmla="*/ 67 w 71"/>
                <a:gd name="T33" fmla="*/ 3000 h 88"/>
                <a:gd name="T34" fmla="*/ 70 w 71"/>
                <a:gd name="T35" fmla="*/ 3013 h 88"/>
                <a:gd name="T36" fmla="*/ 64 w 71"/>
                <a:gd name="T37" fmla="*/ 3029 h 88"/>
                <a:gd name="T38" fmla="*/ 47 w 71"/>
                <a:gd name="T39" fmla="*/ 3038 h 88"/>
                <a:gd name="T40" fmla="*/ 26 w 71"/>
                <a:gd name="T41" fmla="*/ 3038 h 88"/>
                <a:gd name="T42" fmla="*/ 8 w 71"/>
                <a:gd name="T43" fmla="*/ 3031 h 88"/>
                <a:gd name="T44" fmla="*/ 0 w 71"/>
                <a:gd name="T45" fmla="*/ 3016 h 88"/>
                <a:gd name="T46" fmla="*/ 12 w 71"/>
                <a:gd name="T47" fmla="*/ 3014 h 88"/>
                <a:gd name="T48" fmla="*/ 24 w 71"/>
                <a:gd name="T49" fmla="*/ 3026 h 88"/>
                <a:gd name="T50" fmla="*/ 45 w 71"/>
                <a:gd name="T51" fmla="*/ 3027 h 88"/>
                <a:gd name="T52" fmla="*/ 56 w 71"/>
                <a:gd name="T53" fmla="*/ 3014 h 88"/>
                <a:gd name="T54" fmla="*/ 49 w 71"/>
                <a:gd name="T55" fmla="*/ 3003 h 88"/>
                <a:gd name="T56" fmla="*/ 34 w 71"/>
                <a:gd name="T57" fmla="*/ 2998 h 88"/>
                <a:gd name="T58" fmla="*/ 19 w 71"/>
                <a:gd name="T59" fmla="*/ 2994 h 88"/>
                <a:gd name="T60" fmla="*/ 7 w 71"/>
                <a:gd name="T61" fmla="*/ 2985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88">
                  <a:moveTo>
                    <a:pt x="7" y="35"/>
                  </a:moveTo>
                  <a:lnTo>
                    <a:pt x="3" y="24"/>
                  </a:lnTo>
                  <a:lnTo>
                    <a:pt x="10" y="7"/>
                  </a:lnTo>
                  <a:lnTo>
                    <a:pt x="29" y="0"/>
                  </a:lnTo>
                  <a:lnTo>
                    <a:pt x="50" y="2"/>
                  </a:lnTo>
                  <a:lnTo>
                    <a:pt x="58" y="5"/>
                  </a:lnTo>
                  <a:lnTo>
                    <a:pt x="64" y="8"/>
                  </a:lnTo>
                  <a:lnTo>
                    <a:pt x="68" y="13"/>
                  </a:lnTo>
                  <a:lnTo>
                    <a:pt x="69" y="20"/>
                  </a:lnTo>
                  <a:lnTo>
                    <a:pt x="56" y="22"/>
                  </a:lnTo>
                  <a:lnTo>
                    <a:pt x="43" y="11"/>
                  </a:lnTo>
                  <a:lnTo>
                    <a:pt x="22" y="13"/>
                  </a:lnTo>
                  <a:lnTo>
                    <a:pt x="17" y="22"/>
                  </a:lnTo>
                  <a:lnTo>
                    <a:pt x="25" y="33"/>
                  </a:lnTo>
                  <a:lnTo>
                    <a:pt x="40" y="37"/>
                  </a:lnTo>
                  <a:lnTo>
                    <a:pt x="55" y="41"/>
                  </a:lnTo>
                  <a:lnTo>
                    <a:pt x="67" y="50"/>
                  </a:lnTo>
                  <a:lnTo>
                    <a:pt x="70" y="63"/>
                  </a:lnTo>
                  <a:lnTo>
                    <a:pt x="64" y="79"/>
                  </a:lnTo>
                  <a:lnTo>
                    <a:pt x="47" y="88"/>
                  </a:lnTo>
                  <a:lnTo>
                    <a:pt x="26" y="88"/>
                  </a:lnTo>
                  <a:lnTo>
                    <a:pt x="8" y="81"/>
                  </a:lnTo>
                  <a:lnTo>
                    <a:pt x="0" y="66"/>
                  </a:lnTo>
                  <a:lnTo>
                    <a:pt x="12" y="64"/>
                  </a:lnTo>
                  <a:lnTo>
                    <a:pt x="24" y="76"/>
                  </a:lnTo>
                  <a:lnTo>
                    <a:pt x="45" y="77"/>
                  </a:lnTo>
                  <a:lnTo>
                    <a:pt x="56" y="64"/>
                  </a:lnTo>
                  <a:lnTo>
                    <a:pt x="49" y="53"/>
                  </a:lnTo>
                  <a:lnTo>
                    <a:pt x="34" y="48"/>
                  </a:lnTo>
                  <a:lnTo>
                    <a:pt x="19" y="44"/>
                  </a:lnTo>
                  <a:lnTo>
                    <a:pt x="7" y="35"/>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6" name="Freeform 1081">
              <a:extLst>
                <a:ext uri="{FF2B5EF4-FFF2-40B4-BE49-F238E27FC236}">
                  <a16:creationId xmlns:a16="http://schemas.microsoft.com/office/drawing/2014/main" id="{B9D6B361-2D25-4F43-A21B-8749A1CC2E9D}"/>
                </a:ext>
              </a:extLst>
            </p:cNvPr>
            <p:cNvSpPr>
              <a:spLocks/>
            </p:cNvSpPr>
            <p:nvPr/>
          </p:nvSpPr>
          <p:spPr bwMode="auto">
            <a:xfrm>
              <a:off x="9834" y="2949"/>
              <a:ext cx="61" cy="89"/>
            </a:xfrm>
            <a:custGeom>
              <a:avLst/>
              <a:gdLst>
                <a:gd name="T0" fmla="*/ 57 w 61"/>
                <a:gd name="T1" fmla="*/ 2970 h 89"/>
                <a:gd name="T2" fmla="*/ 40 w 61"/>
                <a:gd name="T3" fmla="*/ 2960 h 89"/>
                <a:gd name="T4" fmla="*/ 39 w 61"/>
                <a:gd name="T5" fmla="*/ 2960 h 89"/>
                <a:gd name="T6" fmla="*/ 20 w 61"/>
                <a:gd name="T7" fmla="*/ 2969 h 89"/>
                <a:gd name="T8" fmla="*/ 15 w 61"/>
                <a:gd name="T9" fmla="*/ 2992 h 89"/>
                <a:gd name="T10" fmla="*/ 15 w 61"/>
                <a:gd name="T11" fmla="*/ 2994 h 89"/>
                <a:gd name="T12" fmla="*/ 19 w 61"/>
                <a:gd name="T13" fmla="*/ 3017 h 89"/>
                <a:gd name="T14" fmla="*/ 37 w 61"/>
                <a:gd name="T15" fmla="*/ 3028 h 89"/>
                <a:gd name="T16" fmla="*/ 38 w 61"/>
                <a:gd name="T17" fmla="*/ 3038 h 89"/>
                <a:gd name="T18" fmla="*/ 16 w 61"/>
                <a:gd name="T19" fmla="*/ 3033 h 89"/>
                <a:gd name="T20" fmla="*/ 4 w 61"/>
                <a:gd name="T21" fmla="*/ 3016 h 89"/>
                <a:gd name="T22" fmla="*/ 0 w 61"/>
                <a:gd name="T23" fmla="*/ 2994 h 89"/>
                <a:gd name="T24" fmla="*/ 4 w 61"/>
                <a:gd name="T25" fmla="*/ 2969 h 89"/>
                <a:gd name="T26" fmla="*/ 18 w 61"/>
                <a:gd name="T27" fmla="*/ 2954 h 89"/>
                <a:gd name="T28" fmla="*/ 38 w 61"/>
                <a:gd name="T29" fmla="*/ 2949 h 89"/>
                <a:gd name="T30" fmla="*/ 61 w 61"/>
                <a:gd name="T31" fmla="*/ 2955 h 89"/>
                <a:gd name="T32" fmla="*/ 57 w 61"/>
                <a:gd name="T33" fmla="*/ 2970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89">
                  <a:moveTo>
                    <a:pt x="57" y="21"/>
                  </a:moveTo>
                  <a:lnTo>
                    <a:pt x="40" y="11"/>
                  </a:lnTo>
                  <a:lnTo>
                    <a:pt x="39" y="11"/>
                  </a:lnTo>
                  <a:lnTo>
                    <a:pt x="20" y="20"/>
                  </a:lnTo>
                  <a:lnTo>
                    <a:pt x="15" y="43"/>
                  </a:lnTo>
                  <a:lnTo>
                    <a:pt x="15" y="45"/>
                  </a:lnTo>
                  <a:lnTo>
                    <a:pt x="19" y="68"/>
                  </a:lnTo>
                  <a:lnTo>
                    <a:pt x="37" y="79"/>
                  </a:lnTo>
                  <a:lnTo>
                    <a:pt x="38" y="89"/>
                  </a:lnTo>
                  <a:lnTo>
                    <a:pt x="16" y="84"/>
                  </a:lnTo>
                  <a:lnTo>
                    <a:pt x="4" y="67"/>
                  </a:lnTo>
                  <a:lnTo>
                    <a:pt x="0" y="45"/>
                  </a:lnTo>
                  <a:lnTo>
                    <a:pt x="4" y="20"/>
                  </a:lnTo>
                  <a:lnTo>
                    <a:pt x="18" y="5"/>
                  </a:lnTo>
                  <a:lnTo>
                    <a:pt x="38" y="0"/>
                  </a:lnTo>
                  <a:lnTo>
                    <a:pt x="61" y="6"/>
                  </a:lnTo>
                  <a:lnTo>
                    <a:pt x="57" y="2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7" name="Freeform 1082">
              <a:extLst>
                <a:ext uri="{FF2B5EF4-FFF2-40B4-BE49-F238E27FC236}">
                  <a16:creationId xmlns:a16="http://schemas.microsoft.com/office/drawing/2014/main" id="{CBA6F3A9-DACA-4544-8839-86B38320B842}"/>
                </a:ext>
              </a:extLst>
            </p:cNvPr>
            <p:cNvSpPr>
              <a:spLocks/>
            </p:cNvSpPr>
            <p:nvPr/>
          </p:nvSpPr>
          <p:spPr bwMode="auto">
            <a:xfrm>
              <a:off x="9871" y="2955"/>
              <a:ext cx="40" cy="84"/>
            </a:xfrm>
            <a:custGeom>
              <a:avLst/>
              <a:gdLst>
                <a:gd name="T0" fmla="*/ 0 w 40"/>
                <a:gd name="T1" fmla="*/ 3028 h 84"/>
                <a:gd name="T2" fmla="*/ 1 w 40"/>
                <a:gd name="T3" fmla="*/ 3028 h 84"/>
                <a:gd name="T4" fmla="*/ 19 w 40"/>
                <a:gd name="T5" fmla="*/ 3019 h 84"/>
                <a:gd name="T6" fmla="*/ 24 w 40"/>
                <a:gd name="T7" fmla="*/ 2997 h 84"/>
                <a:gd name="T8" fmla="*/ 25 w 40"/>
                <a:gd name="T9" fmla="*/ 2994 h 84"/>
                <a:gd name="T10" fmla="*/ 20 w 40"/>
                <a:gd name="T11" fmla="*/ 2970 h 84"/>
                <a:gd name="T12" fmla="*/ 24 w 40"/>
                <a:gd name="T13" fmla="*/ 2955 h 84"/>
                <a:gd name="T14" fmla="*/ 36 w 40"/>
                <a:gd name="T15" fmla="*/ 2970 h 84"/>
                <a:gd name="T16" fmla="*/ 39 w 40"/>
                <a:gd name="T17" fmla="*/ 2994 h 84"/>
                <a:gd name="T18" fmla="*/ 35 w 40"/>
                <a:gd name="T19" fmla="*/ 3018 h 84"/>
                <a:gd name="T20" fmla="*/ 22 w 40"/>
                <a:gd name="T21" fmla="*/ 3033 h 84"/>
                <a:gd name="T22" fmla="*/ 1 w 40"/>
                <a:gd name="T23" fmla="*/ 3038 h 84"/>
                <a:gd name="T24" fmla="*/ 0 w 40"/>
                <a:gd name="T25" fmla="*/ 3028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84">
                  <a:moveTo>
                    <a:pt x="0" y="73"/>
                  </a:moveTo>
                  <a:lnTo>
                    <a:pt x="1" y="73"/>
                  </a:lnTo>
                  <a:lnTo>
                    <a:pt x="19" y="64"/>
                  </a:lnTo>
                  <a:lnTo>
                    <a:pt x="24" y="42"/>
                  </a:lnTo>
                  <a:lnTo>
                    <a:pt x="25" y="39"/>
                  </a:lnTo>
                  <a:lnTo>
                    <a:pt x="20" y="15"/>
                  </a:lnTo>
                  <a:lnTo>
                    <a:pt x="24" y="0"/>
                  </a:lnTo>
                  <a:lnTo>
                    <a:pt x="36" y="15"/>
                  </a:lnTo>
                  <a:lnTo>
                    <a:pt x="39" y="39"/>
                  </a:lnTo>
                  <a:lnTo>
                    <a:pt x="35" y="63"/>
                  </a:lnTo>
                  <a:lnTo>
                    <a:pt x="22" y="78"/>
                  </a:lnTo>
                  <a:lnTo>
                    <a:pt x="1" y="83"/>
                  </a:lnTo>
                  <a:lnTo>
                    <a:pt x="0" y="7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8" name="Freeform 1083">
              <a:extLst>
                <a:ext uri="{FF2B5EF4-FFF2-40B4-BE49-F238E27FC236}">
                  <a16:creationId xmlns:a16="http://schemas.microsoft.com/office/drawing/2014/main" id="{7F042B6A-3331-4A1F-81B1-0D7165CDE5AA}"/>
                </a:ext>
              </a:extLst>
            </p:cNvPr>
            <p:cNvSpPr>
              <a:spLocks/>
            </p:cNvSpPr>
            <p:nvPr/>
          </p:nvSpPr>
          <p:spPr bwMode="auto">
            <a:xfrm>
              <a:off x="9919" y="2920"/>
              <a:ext cx="43" cy="117"/>
            </a:xfrm>
            <a:custGeom>
              <a:avLst/>
              <a:gdLst>
                <a:gd name="T0" fmla="*/ 13 w 43"/>
                <a:gd name="T1" fmla="*/ 2951 h 117"/>
                <a:gd name="T2" fmla="*/ 14 w 43"/>
                <a:gd name="T3" fmla="*/ 2931 h 117"/>
                <a:gd name="T4" fmla="*/ 26 w 43"/>
                <a:gd name="T5" fmla="*/ 2920 h 117"/>
                <a:gd name="T6" fmla="*/ 44 w 43"/>
                <a:gd name="T7" fmla="*/ 2921 h 117"/>
                <a:gd name="T8" fmla="*/ 44 w 43"/>
                <a:gd name="T9" fmla="*/ 2931 h 117"/>
                <a:gd name="T10" fmla="*/ 30 w 43"/>
                <a:gd name="T11" fmla="*/ 2927 h 117"/>
                <a:gd name="T12" fmla="*/ 25 w 43"/>
                <a:gd name="T13" fmla="*/ 2936 h 117"/>
                <a:gd name="T14" fmla="*/ 26 w 43"/>
                <a:gd name="T15" fmla="*/ 2951 h 117"/>
                <a:gd name="T16" fmla="*/ 44 w 43"/>
                <a:gd name="T17" fmla="*/ 2951 h 117"/>
                <a:gd name="T18" fmla="*/ 44 w 43"/>
                <a:gd name="T19" fmla="*/ 2961 h 117"/>
                <a:gd name="T20" fmla="*/ 26 w 43"/>
                <a:gd name="T21" fmla="*/ 2961 h 117"/>
                <a:gd name="T22" fmla="*/ 26 w 43"/>
                <a:gd name="T23" fmla="*/ 3037 h 117"/>
                <a:gd name="T24" fmla="*/ 13 w 43"/>
                <a:gd name="T25" fmla="*/ 3037 h 117"/>
                <a:gd name="T26" fmla="*/ 13 w 43"/>
                <a:gd name="T27" fmla="*/ 2961 h 117"/>
                <a:gd name="T28" fmla="*/ 0 w 43"/>
                <a:gd name="T29" fmla="*/ 2961 h 117"/>
                <a:gd name="T30" fmla="*/ 0 w 43"/>
                <a:gd name="T31" fmla="*/ 2951 h 117"/>
                <a:gd name="T32" fmla="*/ 13 w 43"/>
                <a:gd name="T33" fmla="*/ 2951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 h="117">
                  <a:moveTo>
                    <a:pt x="13" y="31"/>
                  </a:moveTo>
                  <a:lnTo>
                    <a:pt x="14" y="11"/>
                  </a:lnTo>
                  <a:lnTo>
                    <a:pt x="26" y="0"/>
                  </a:lnTo>
                  <a:lnTo>
                    <a:pt x="44" y="1"/>
                  </a:lnTo>
                  <a:lnTo>
                    <a:pt x="44" y="11"/>
                  </a:lnTo>
                  <a:lnTo>
                    <a:pt x="30" y="7"/>
                  </a:lnTo>
                  <a:lnTo>
                    <a:pt x="25" y="16"/>
                  </a:lnTo>
                  <a:lnTo>
                    <a:pt x="26" y="31"/>
                  </a:lnTo>
                  <a:lnTo>
                    <a:pt x="44" y="31"/>
                  </a:lnTo>
                  <a:lnTo>
                    <a:pt x="44" y="41"/>
                  </a:lnTo>
                  <a:lnTo>
                    <a:pt x="26" y="41"/>
                  </a:lnTo>
                  <a:lnTo>
                    <a:pt x="26" y="117"/>
                  </a:lnTo>
                  <a:lnTo>
                    <a:pt x="13" y="117"/>
                  </a:lnTo>
                  <a:lnTo>
                    <a:pt x="13" y="41"/>
                  </a:lnTo>
                  <a:lnTo>
                    <a:pt x="0" y="41"/>
                  </a:lnTo>
                  <a:lnTo>
                    <a:pt x="0" y="31"/>
                  </a:lnTo>
                  <a:lnTo>
                    <a:pt x="13" y="3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59" name="Freeform 1084">
              <a:extLst>
                <a:ext uri="{FF2B5EF4-FFF2-40B4-BE49-F238E27FC236}">
                  <a16:creationId xmlns:a16="http://schemas.microsoft.com/office/drawing/2014/main" id="{570A9AAB-8E71-4ED6-9A8C-8B08329084BF}"/>
                </a:ext>
              </a:extLst>
            </p:cNvPr>
            <p:cNvSpPr>
              <a:spLocks/>
            </p:cNvSpPr>
            <p:nvPr/>
          </p:nvSpPr>
          <p:spPr bwMode="auto">
            <a:xfrm>
              <a:off x="10011" y="2925"/>
              <a:ext cx="92" cy="112"/>
            </a:xfrm>
            <a:custGeom>
              <a:avLst/>
              <a:gdLst>
                <a:gd name="T0" fmla="*/ 53 w 92"/>
                <a:gd name="T1" fmla="*/ 2938 h 112"/>
                <a:gd name="T2" fmla="*/ 53 w 92"/>
                <a:gd name="T3" fmla="*/ 3037 h 112"/>
                <a:gd name="T4" fmla="*/ 38 w 92"/>
                <a:gd name="T5" fmla="*/ 3037 h 112"/>
                <a:gd name="T6" fmla="*/ 38 w 92"/>
                <a:gd name="T7" fmla="*/ 2938 h 112"/>
                <a:gd name="T8" fmla="*/ 0 w 92"/>
                <a:gd name="T9" fmla="*/ 2938 h 112"/>
                <a:gd name="T10" fmla="*/ 0 w 92"/>
                <a:gd name="T11" fmla="*/ 2925 h 112"/>
                <a:gd name="T12" fmla="*/ 92 w 92"/>
                <a:gd name="T13" fmla="*/ 2925 h 112"/>
                <a:gd name="T14" fmla="*/ 92 w 92"/>
                <a:gd name="T15" fmla="*/ 2938 h 112"/>
                <a:gd name="T16" fmla="*/ 53 w 92"/>
                <a:gd name="T17" fmla="*/ 2938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12">
                  <a:moveTo>
                    <a:pt x="53" y="13"/>
                  </a:moveTo>
                  <a:lnTo>
                    <a:pt x="53" y="112"/>
                  </a:lnTo>
                  <a:lnTo>
                    <a:pt x="38" y="112"/>
                  </a:lnTo>
                  <a:lnTo>
                    <a:pt x="38" y="13"/>
                  </a:lnTo>
                  <a:lnTo>
                    <a:pt x="0" y="13"/>
                  </a:lnTo>
                  <a:lnTo>
                    <a:pt x="0" y="0"/>
                  </a:lnTo>
                  <a:lnTo>
                    <a:pt x="92" y="0"/>
                  </a:lnTo>
                  <a:lnTo>
                    <a:pt x="92" y="13"/>
                  </a:lnTo>
                  <a:lnTo>
                    <a:pt x="53" y="1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0" name="Freeform 1085">
              <a:extLst>
                <a:ext uri="{FF2B5EF4-FFF2-40B4-BE49-F238E27FC236}">
                  <a16:creationId xmlns:a16="http://schemas.microsoft.com/office/drawing/2014/main" id="{C4EC2F88-DC71-4F76-94A8-1364C3D62F48}"/>
                </a:ext>
              </a:extLst>
            </p:cNvPr>
            <p:cNvSpPr>
              <a:spLocks/>
            </p:cNvSpPr>
            <p:nvPr/>
          </p:nvSpPr>
          <p:spPr bwMode="auto">
            <a:xfrm>
              <a:off x="10134" y="2973"/>
              <a:ext cx="29" cy="12"/>
            </a:xfrm>
            <a:custGeom>
              <a:avLst/>
              <a:gdLst>
                <a:gd name="T0" fmla="*/ 24 w 29"/>
                <a:gd name="T1" fmla="*/ 2973 h 12"/>
                <a:gd name="T2" fmla="*/ 29 w 29"/>
                <a:gd name="T3" fmla="*/ 2984 h 12"/>
                <a:gd name="T4" fmla="*/ 5 w 29"/>
                <a:gd name="T5" fmla="*/ 2984 h 12"/>
                <a:gd name="T6" fmla="*/ 0 w 29"/>
                <a:gd name="T7" fmla="*/ 2984 h 12"/>
                <a:gd name="T8" fmla="*/ 0 w 29"/>
                <a:gd name="T9" fmla="*/ 2973 h 12"/>
                <a:gd name="T10" fmla="*/ 24 w 29"/>
                <a:gd name="T11" fmla="*/ 297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2">
                  <a:moveTo>
                    <a:pt x="24" y="0"/>
                  </a:moveTo>
                  <a:lnTo>
                    <a:pt x="29" y="11"/>
                  </a:lnTo>
                  <a:lnTo>
                    <a:pt x="5" y="11"/>
                  </a:lnTo>
                  <a:lnTo>
                    <a:pt x="0" y="11"/>
                  </a:lnTo>
                  <a:lnTo>
                    <a:pt x="0" y="0"/>
                  </a:lnTo>
                  <a:lnTo>
                    <a:pt x="24"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1" name="Freeform 1086">
              <a:extLst>
                <a:ext uri="{FF2B5EF4-FFF2-40B4-BE49-F238E27FC236}">
                  <a16:creationId xmlns:a16="http://schemas.microsoft.com/office/drawing/2014/main" id="{2A024C2A-A2DD-49FF-A1C3-65D211201380}"/>
                </a:ext>
              </a:extLst>
            </p:cNvPr>
            <p:cNvSpPr>
              <a:spLocks/>
            </p:cNvSpPr>
            <p:nvPr/>
          </p:nvSpPr>
          <p:spPr bwMode="auto">
            <a:xfrm>
              <a:off x="10119" y="2925"/>
              <a:ext cx="80" cy="53"/>
            </a:xfrm>
            <a:custGeom>
              <a:avLst/>
              <a:gdLst>
                <a:gd name="T0" fmla="*/ 80 w 80"/>
                <a:gd name="T1" fmla="*/ 2952 h 53"/>
                <a:gd name="T2" fmla="*/ 80 w 80"/>
                <a:gd name="T3" fmla="*/ 2967 h 53"/>
                <a:gd name="T4" fmla="*/ 71 w 80"/>
                <a:gd name="T5" fmla="*/ 2975 h 53"/>
                <a:gd name="T6" fmla="*/ 59 w 80"/>
                <a:gd name="T7" fmla="*/ 2978 h 53"/>
                <a:gd name="T8" fmla="*/ 58 w 80"/>
                <a:gd name="T9" fmla="*/ 2968 h 53"/>
                <a:gd name="T10" fmla="*/ 65 w 80"/>
                <a:gd name="T11" fmla="*/ 2954 h 53"/>
                <a:gd name="T12" fmla="*/ 55 w 80"/>
                <a:gd name="T13" fmla="*/ 2940 h 53"/>
                <a:gd name="T14" fmla="*/ 34 w 80"/>
                <a:gd name="T15" fmla="*/ 2937 h 53"/>
                <a:gd name="T16" fmla="*/ 15 w 80"/>
                <a:gd name="T17" fmla="*/ 2937 h 53"/>
                <a:gd name="T18" fmla="*/ 0 w 80"/>
                <a:gd name="T19" fmla="*/ 2925 h 53"/>
                <a:gd name="T20" fmla="*/ 24 w 80"/>
                <a:gd name="T21" fmla="*/ 2925 h 53"/>
                <a:gd name="T22" fmla="*/ 47 w 80"/>
                <a:gd name="T23" fmla="*/ 2925 h 53"/>
                <a:gd name="T24" fmla="*/ 66 w 80"/>
                <a:gd name="T25" fmla="*/ 2930 h 53"/>
                <a:gd name="T26" fmla="*/ 78 w 80"/>
                <a:gd name="T27" fmla="*/ 2941 h 53"/>
                <a:gd name="T28" fmla="*/ 80 w 80"/>
                <a:gd name="T29" fmla="*/ 2952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53">
                  <a:moveTo>
                    <a:pt x="80" y="27"/>
                  </a:moveTo>
                  <a:lnTo>
                    <a:pt x="80" y="42"/>
                  </a:lnTo>
                  <a:lnTo>
                    <a:pt x="71" y="50"/>
                  </a:lnTo>
                  <a:lnTo>
                    <a:pt x="59" y="53"/>
                  </a:lnTo>
                  <a:lnTo>
                    <a:pt x="58" y="43"/>
                  </a:lnTo>
                  <a:lnTo>
                    <a:pt x="65" y="29"/>
                  </a:lnTo>
                  <a:lnTo>
                    <a:pt x="55" y="15"/>
                  </a:lnTo>
                  <a:lnTo>
                    <a:pt x="34" y="12"/>
                  </a:lnTo>
                  <a:lnTo>
                    <a:pt x="15" y="12"/>
                  </a:lnTo>
                  <a:lnTo>
                    <a:pt x="0" y="0"/>
                  </a:lnTo>
                  <a:lnTo>
                    <a:pt x="24" y="0"/>
                  </a:lnTo>
                  <a:lnTo>
                    <a:pt x="47" y="0"/>
                  </a:lnTo>
                  <a:lnTo>
                    <a:pt x="66" y="5"/>
                  </a:lnTo>
                  <a:lnTo>
                    <a:pt x="78" y="16"/>
                  </a:lnTo>
                  <a:lnTo>
                    <a:pt x="80" y="2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2" name="Freeform 1087">
              <a:extLst>
                <a:ext uri="{FF2B5EF4-FFF2-40B4-BE49-F238E27FC236}">
                  <a16:creationId xmlns:a16="http://schemas.microsoft.com/office/drawing/2014/main" id="{6FE64E9A-DE06-4009-B292-F4F1DA2A5927}"/>
                </a:ext>
              </a:extLst>
            </p:cNvPr>
            <p:cNvSpPr>
              <a:spLocks/>
            </p:cNvSpPr>
            <p:nvPr/>
          </p:nvSpPr>
          <p:spPr bwMode="auto">
            <a:xfrm>
              <a:off x="10119" y="2925"/>
              <a:ext cx="86" cy="112"/>
            </a:xfrm>
            <a:custGeom>
              <a:avLst/>
              <a:gdLst>
                <a:gd name="T0" fmla="*/ 15 w 86"/>
                <a:gd name="T1" fmla="*/ 3024 h 112"/>
                <a:gd name="T2" fmla="*/ 38 w 86"/>
                <a:gd name="T3" fmla="*/ 3025 h 112"/>
                <a:gd name="T4" fmla="*/ 59 w 86"/>
                <a:gd name="T5" fmla="*/ 3022 h 112"/>
                <a:gd name="T6" fmla="*/ 70 w 86"/>
                <a:gd name="T7" fmla="*/ 3010 h 112"/>
                <a:gd name="T8" fmla="*/ 71 w 86"/>
                <a:gd name="T9" fmla="*/ 3004 h 112"/>
                <a:gd name="T10" fmla="*/ 63 w 86"/>
                <a:gd name="T11" fmla="*/ 2989 h 112"/>
                <a:gd name="T12" fmla="*/ 44 w 86"/>
                <a:gd name="T13" fmla="*/ 2984 h 112"/>
                <a:gd name="T14" fmla="*/ 39 w 86"/>
                <a:gd name="T15" fmla="*/ 2973 h 112"/>
                <a:gd name="T16" fmla="*/ 58 w 86"/>
                <a:gd name="T17" fmla="*/ 2968 h 112"/>
                <a:gd name="T18" fmla="*/ 59 w 86"/>
                <a:gd name="T19" fmla="*/ 2978 h 112"/>
                <a:gd name="T20" fmla="*/ 74 w 86"/>
                <a:gd name="T21" fmla="*/ 2980 h 112"/>
                <a:gd name="T22" fmla="*/ 86 w 86"/>
                <a:gd name="T23" fmla="*/ 2988 h 112"/>
                <a:gd name="T24" fmla="*/ 86 w 86"/>
                <a:gd name="T25" fmla="*/ 3005 h 112"/>
                <a:gd name="T26" fmla="*/ 81 w 86"/>
                <a:gd name="T27" fmla="*/ 3023 h 112"/>
                <a:gd name="T28" fmla="*/ 66 w 86"/>
                <a:gd name="T29" fmla="*/ 3033 h 112"/>
                <a:gd name="T30" fmla="*/ 46 w 86"/>
                <a:gd name="T31" fmla="*/ 3036 h 112"/>
                <a:gd name="T32" fmla="*/ 23 w 86"/>
                <a:gd name="T33" fmla="*/ 3037 h 112"/>
                <a:gd name="T34" fmla="*/ 0 w 86"/>
                <a:gd name="T35" fmla="*/ 3037 h 112"/>
                <a:gd name="T36" fmla="*/ 0 w 86"/>
                <a:gd name="T37" fmla="*/ 2925 h 112"/>
                <a:gd name="T38" fmla="*/ 15 w 86"/>
                <a:gd name="T39" fmla="*/ 2937 h 112"/>
                <a:gd name="T40" fmla="*/ 15 w 86"/>
                <a:gd name="T41" fmla="*/ 3024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112">
                  <a:moveTo>
                    <a:pt x="15" y="99"/>
                  </a:moveTo>
                  <a:lnTo>
                    <a:pt x="38" y="100"/>
                  </a:lnTo>
                  <a:lnTo>
                    <a:pt x="59" y="97"/>
                  </a:lnTo>
                  <a:lnTo>
                    <a:pt x="70" y="85"/>
                  </a:lnTo>
                  <a:lnTo>
                    <a:pt x="71" y="79"/>
                  </a:lnTo>
                  <a:lnTo>
                    <a:pt x="63" y="64"/>
                  </a:lnTo>
                  <a:lnTo>
                    <a:pt x="44" y="59"/>
                  </a:lnTo>
                  <a:lnTo>
                    <a:pt x="39" y="48"/>
                  </a:lnTo>
                  <a:lnTo>
                    <a:pt x="58" y="43"/>
                  </a:lnTo>
                  <a:lnTo>
                    <a:pt x="59" y="53"/>
                  </a:lnTo>
                  <a:lnTo>
                    <a:pt x="74" y="55"/>
                  </a:lnTo>
                  <a:lnTo>
                    <a:pt x="86" y="63"/>
                  </a:lnTo>
                  <a:lnTo>
                    <a:pt x="86" y="80"/>
                  </a:lnTo>
                  <a:lnTo>
                    <a:pt x="81" y="98"/>
                  </a:lnTo>
                  <a:lnTo>
                    <a:pt x="66" y="108"/>
                  </a:lnTo>
                  <a:lnTo>
                    <a:pt x="46" y="111"/>
                  </a:lnTo>
                  <a:lnTo>
                    <a:pt x="23" y="112"/>
                  </a:lnTo>
                  <a:lnTo>
                    <a:pt x="0" y="112"/>
                  </a:lnTo>
                  <a:lnTo>
                    <a:pt x="0" y="0"/>
                  </a:lnTo>
                  <a:lnTo>
                    <a:pt x="15" y="12"/>
                  </a:lnTo>
                  <a:lnTo>
                    <a:pt x="15" y="9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3" name="Freeform 1088">
              <a:extLst>
                <a:ext uri="{FF2B5EF4-FFF2-40B4-BE49-F238E27FC236}">
                  <a16:creationId xmlns:a16="http://schemas.microsoft.com/office/drawing/2014/main" id="{4494BDF0-D083-4E26-AC82-2F1119913673}"/>
                </a:ext>
              </a:extLst>
            </p:cNvPr>
            <p:cNvSpPr>
              <a:spLocks/>
            </p:cNvSpPr>
            <p:nvPr/>
          </p:nvSpPr>
          <p:spPr bwMode="auto">
            <a:xfrm>
              <a:off x="10259" y="2925"/>
              <a:ext cx="107" cy="112"/>
            </a:xfrm>
            <a:custGeom>
              <a:avLst/>
              <a:gdLst>
                <a:gd name="T0" fmla="*/ 62 w 107"/>
                <a:gd name="T1" fmla="*/ 2925 h 112"/>
                <a:gd name="T2" fmla="*/ 107 w 107"/>
                <a:gd name="T3" fmla="*/ 3037 h 112"/>
                <a:gd name="T4" fmla="*/ 91 w 107"/>
                <a:gd name="T5" fmla="*/ 3037 h 112"/>
                <a:gd name="T6" fmla="*/ 79 w 107"/>
                <a:gd name="T7" fmla="*/ 3004 h 112"/>
                <a:gd name="T8" fmla="*/ 28 w 107"/>
                <a:gd name="T9" fmla="*/ 3004 h 112"/>
                <a:gd name="T10" fmla="*/ 15 w 107"/>
                <a:gd name="T11" fmla="*/ 3037 h 112"/>
                <a:gd name="T12" fmla="*/ 0 w 107"/>
                <a:gd name="T13" fmla="*/ 3037 h 112"/>
                <a:gd name="T14" fmla="*/ 45 w 107"/>
                <a:gd name="T15" fmla="*/ 2925 h 112"/>
                <a:gd name="T16" fmla="*/ 47 w 107"/>
                <a:gd name="T17" fmla="*/ 2956 h 112"/>
                <a:gd name="T18" fmla="*/ 39 w 107"/>
                <a:gd name="T19" fmla="*/ 2975 h 112"/>
                <a:gd name="T20" fmla="*/ 33 w 107"/>
                <a:gd name="T21" fmla="*/ 2992 h 112"/>
                <a:gd name="T22" fmla="*/ 74 w 107"/>
                <a:gd name="T23" fmla="*/ 2992 h 112"/>
                <a:gd name="T24" fmla="*/ 62 w 107"/>
                <a:gd name="T25" fmla="*/ 2925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112">
                  <a:moveTo>
                    <a:pt x="62" y="0"/>
                  </a:moveTo>
                  <a:lnTo>
                    <a:pt x="107" y="112"/>
                  </a:lnTo>
                  <a:lnTo>
                    <a:pt x="91" y="112"/>
                  </a:lnTo>
                  <a:lnTo>
                    <a:pt x="79" y="79"/>
                  </a:lnTo>
                  <a:lnTo>
                    <a:pt x="28" y="79"/>
                  </a:lnTo>
                  <a:lnTo>
                    <a:pt x="15" y="112"/>
                  </a:lnTo>
                  <a:lnTo>
                    <a:pt x="0" y="112"/>
                  </a:lnTo>
                  <a:lnTo>
                    <a:pt x="45" y="0"/>
                  </a:lnTo>
                  <a:lnTo>
                    <a:pt x="47" y="31"/>
                  </a:lnTo>
                  <a:lnTo>
                    <a:pt x="39" y="50"/>
                  </a:lnTo>
                  <a:lnTo>
                    <a:pt x="33" y="67"/>
                  </a:lnTo>
                  <a:lnTo>
                    <a:pt x="74" y="67"/>
                  </a:lnTo>
                  <a:lnTo>
                    <a:pt x="6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4" name="Freeform 1089">
              <a:extLst>
                <a:ext uri="{FF2B5EF4-FFF2-40B4-BE49-F238E27FC236}">
                  <a16:creationId xmlns:a16="http://schemas.microsoft.com/office/drawing/2014/main" id="{5BB3BDB5-1599-4D31-A539-BF8AFA5F4DC3}"/>
                </a:ext>
              </a:extLst>
            </p:cNvPr>
            <p:cNvSpPr>
              <a:spLocks/>
            </p:cNvSpPr>
            <p:nvPr/>
          </p:nvSpPr>
          <p:spPr bwMode="auto">
            <a:xfrm>
              <a:off x="10259" y="2925"/>
              <a:ext cx="107" cy="112"/>
            </a:xfrm>
            <a:custGeom>
              <a:avLst/>
              <a:gdLst>
                <a:gd name="T0" fmla="*/ 53 w 107"/>
                <a:gd name="T1" fmla="*/ 2937 h 112"/>
                <a:gd name="T2" fmla="*/ 47 w 107"/>
                <a:gd name="T3" fmla="*/ 2956 h 112"/>
                <a:gd name="T4" fmla="*/ 45 w 107"/>
                <a:gd name="T5" fmla="*/ 2925 h 112"/>
                <a:gd name="T6" fmla="*/ 62 w 107"/>
                <a:gd name="T7" fmla="*/ 2925 h 112"/>
                <a:gd name="T8" fmla="*/ 74 w 107"/>
                <a:gd name="T9" fmla="*/ 2992 h 112"/>
                <a:gd name="T10" fmla="*/ 53 w 107"/>
                <a:gd name="T11" fmla="*/ 2937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12">
                  <a:moveTo>
                    <a:pt x="53" y="12"/>
                  </a:moveTo>
                  <a:lnTo>
                    <a:pt x="47" y="31"/>
                  </a:lnTo>
                  <a:lnTo>
                    <a:pt x="45" y="0"/>
                  </a:lnTo>
                  <a:lnTo>
                    <a:pt x="62" y="0"/>
                  </a:lnTo>
                  <a:lnTo>
                    <a:pt x="74" y="67"/>
                  </a:lnTo>
                  <a:lnTo>
                    <a:pt x="53"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5" name="Freeform 1090">
              <a:extLst>
                <a:ext uri="{FF2B5EF4-FFF2-40B4-BE49-F238E27FC236}">
                  <a16:creationId xmlns:a16="http://schemas.microsoft.com/office/drawing/2014/main" id="{EB4FF527-5470-4A5D-BCA8-19128FF007CB}"/>
                </a:ext>
              </a:extLst>
            </p:cNvPr>
            <p:cNvSpPr>
              <a:spLocks/>
            </p:cNvSpPr>
            <p:nvPr/>
          </p:nvSpPr>
          <p:spPr bwMode="auto">
            <a:xfrm>
              <a:off x="10377" y="2949"/>
              <a:ext cx="55" cy="121"/>
            </a:xfrm>
            <a:custGeom>
              <a:avLst/>
              <a:gdLst>
                <a:gd name="T0" fmla="*/ 27 w 55"/>
                <a:gd name="T1" fmla="*/ 3038 h 121"/>
                <a:gd name="T2" fmla="*/ 19 w 55"/>
                <a:gd name="T3" fmla="*/ 3033 h 121"/>
                <a:gd name="T4" fmla="*/ 14 w 55"/>
                <a:gd name="T5" fmla="*/ 3023 h 121"/>
                <a:gd name="T6" fmla="*/ 14 w 55"/>
                <a:gd name="T7" fmla="*/ 3070 h 121"/>
                <a:gd name="T8" fmla="*/ 0 w 55"/>
                <a:gd name="T9" fmla="*/ 3070 h 121"/>
                <a:gd name="T10" fmla="*/ 0 w 55"/>
                <a:gd name="T11" fmla="*/ 2951 h 121"/>
                <a:gd name="T12" fmla="*/ 14 w 55"/>
                <a:gd name="T13" fmla="*/ 2951 h 121"/>
                <a:gd name="T14" fmla="*/ 14 w 55"/>
                <a:gd name="T15" fmla="*/ 2965 h 121"/>
                <a:gd name="T16" fmla="*/ 19 w 55"/>
                <a:gd name="T17" fmla="*/ 2955 h 121"/>
                <a:gd name="T18" fmla="*/ 27 w 55"/>
                <a:gd name="T19" fmla="*/ 2949 h 121"/>
                <a:gd name="T20" fmla="*/ 41 w 55"/>
                <a:gd name="T21" fmla="*/ 2949 h 121"/>
                <a:gd name="T22" fmla="*/ 55 w 55"/>
                <a:gd name="T23" fmla="*/ 2961 h 121"/>
                <a:gd name="T24" fmla="*/ 37 w 55"/>
                <a:gd name="T25" fmla="*/ 2961 h 121"/>
                <a:gd name="T26" fmla="*/ 19 w 55"/>
                <a:gd name="T27" fmla="*/ 2970 h 121"/>
                <a:gd name="T28" fmla="*/ 14 w 55"/>
                <a:gd name="T29" fmla="*/ 2993 h 121"/>
                <a:gd name="T30" fmla="*/ 14 w 55"/>
                <a:gd name="T31" fmla="*/ 2995 h 121"/>
                <a:gd name="T32" fmla="*/ 19 w 55"/>
                <a:gd name="T33" fmla="*/ 3018 h 121"/>
                <a:gd name="T34" fmla="*/ 37 w 55"/>
                <a:gd name="T35" fmla="*/ 3028 h 121"/>
                <a:gd name="T36" fmla="*/ 41 w 55"/>
                <a:gd name="T37" fmla="*/ 3038 h 121"/>
                <a:gd name="T38" fmla="*/ 27 w 55"/>
                <a:gd name="T39" fmla="*/ 3038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4"/>
                  </a:lnTo>
                  <a:lnTo>
                    <a:pt x="14" y="74"/>
                  </a:lnTo>
                  <a:lnTo>
                    <a:pt x="14" y="121"/>
                  </a:lnTo>
                  <a:lnTo>
                    <a:pt x="0" y="121"/>
                  </a:lnTo>
                  <a:lnTo>
                    <a:pt x="0" y="2"/>
                  </a:lnTo>
                  <a:lnTo>
                    <a:pt x="14" y="2"/>
                  </a:lnTo>
                  <a:lnTo>
                    <a:pt x="14" y="16"/>
                  </a:lnTo>
                  <a:lnTo>
                    <a:pt x="19" y="6"/>
                  </a:lnTo>
                  <a:lnTo>
                    <a:pt x="27" y="0"/>
                  </a:lnTo>
                  <a:lnTo>
                    <a:pt x="41" y="0"/>
                  </a:lnTo>
                  <a:lnTo>
                    <a:pt x="55" y="12"/>
                  </a:lnTo>
                  <a:lnTo>
                    <a:pt x="37" y="12"/>
                  </a:lnTo>
                  <a:lnTo>
                    <a:pt x="19" y="21"/>
                  </a:lnTo>
                  <a:lnTo>
                    <a:pt x="14" y="44"/>
                  </a:lnTo>
                  <a:lnTo>
                    <a:pt x="14" y="46"/>
                  </a:lnTo>
                  <a:lnTo>
                    <a:pt x="19" y="69"/>
                  </a:lnTo>
                  <a:lnTo>
                    <a:pt x="37" y="79"/>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6" name="Freeform 1091">
              <a:extLst>
                <a:ext uri="{FF2B5EF4-FFF2-40B4-BE49-F238E27FC236}">
                  <a16:creationId xmlns:a16="http://schemas.microsoft.com/office/drawing/2014/main" id="{E365321E-BCBB-428E-9F95-463E058D6AEE}"/>
                </a:ext>
              </a:extLst>
            </p:cNvPr>
            <p:cNvSpPr>
              <a:spLocks/>
            </p:cNvSpPr>
            <p:nvPr/>
          </p:nvSpPr>
          <p:spPr bwMode="auto">
            <a:xfrm>
              <a:off x="10414" y="2949"/>
              <a:ext cx="35" cy="89"/>
            </a:xfrm>
            <a:custGeom>
              <a:avLst/>
              <a:gdLst>
                <a:gd name="T0" fmla="*/ 32 w 35"/>
                <a:gd name="T1" fmla="*/ 3018 h 89"/>
                <a:gd name="T2" fmla="*/ 20 w 35"/>
                <a:gd name="T3" fmla="*/ 3034 h 89"/>
                <a:gd name="T4" fmla="*/ 4 w 35"/>
                <a:gd name="T5" fmla="*/ 3038 h 89"/>
                <a:gd name="T6" fmla="*/ 0 w 35"/>
                <a:gd name="T7" fmla="*/ 3028 h 89"/>
                <a:gd name="T8" fmla="*/ 18 w 35"/>
                <a:gd name="T9" fmla="*/ 3028 h 89"/>
                <a:gd name="T10" fmla="*/ 21 w 35"/>
                <a:gd name="T11" fmla="*/ 3012 h 89"/>
                <a:gd name="T12" fmla="*/ 21 w 35"/>
                <a:gd name="T13" fmla="*/ 2975 h 89"/>
                <a:gd name="T14" fmla="*/ 18 w 35"/>
                <a:gd name="T15" fmla="*/ 2961 h 89"/>
                <a:gd name="T16" fmla="*/ 4 w 35"/>
                <a:gd name="T17" fmla="*/ 2949 h 89"/>
                <a:gd name="T18" fmla="*/ 25 w 35"/>
                <a:gd name="T19" fmla="*/ 2956 h 89"/>
                <a:gd name="T20" fmla="*/ 34 w 35"/>
                <a:gd name="T21" fmla="*/ 2975 h 89"/>
                <a:gd name="T22" fmla="*/ 35 w 35"/>
                <a:gd name="T23" fmla="*/ 2993 h 89"/>
                <a:gd name="T24" fmla="*/ 32 w 35"/>
                <a:gd name="T25" fmla="*/ 3018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4" y="89"/>
                  </a:lnTo>
                  <a:lnTo>
                    <a:pt x="0" y="79"/>
                  </a:lnTo>
                  <a:lnTo>
                    <a:pt x="18" y="79"/>
                  </a:lnTo>
                  <a:lnTo>
                    <a:pt x="21" y="63"/>
                  </a:lnTo>
                  <a:lnTo>
                    <a:pt x="21" y="26"/>
                  </a:lnTo>
                  <a:lnTo>
                    <a:pt x="18" y="12"/>
                  </a:lnTo>
                  <a:lnTo>
                    <a:pt x="4" y="0"/>
                  </a:lnTo>
                  <a:lnTo>
                    <a:pt x="25" y="7"/>
                  </a:lnTo>
                  <a:lnTo>
                    <a:pt x="34" y="26"/>
                  </a:lnTo>
                  <a:lnTo>
                    <a:pt x="35"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7" name="Freeform 1092">
              <a:extLst>
                <a:ext uri="{FF2B5EF4-FFF2-40B4-BE49-F238E27FC236}">
                  <a16:creationId xmlns:a16="http://schemas.microsoft.com/office/drawing/2014/main" id="{97AB72D7-AFEB-463C-87A6-97A88CAB89DE}"/>
                </a:ext>
              </a:extLst>
            </p:cNvPr>
            <p:cNvSpPr>
              <a:spLocks/>
            </p:cNvSpPr>
            <p:nvPr/>
          </p:nvSpPr>
          <p:spPr bwMode="auto">
            <a:xfrm>
              <a:off x="10467" y="2949"/>
              <a:ext cx="55" cy="121"/>
            </a:xfrm>
            <a:custGeom>
              <a:avLst/>
              <a:gdLst>
                <a:gd name="T0" fmla="*/ 27 w 55"/>
                <a:gd name="T1" fmla="*/ 3038 h 121"/>
                <a:gd name="T2" fmla="*/ 19 w 55"/>
                <a:gd name="T3" fmla="*/ 3033 h 121"/>
                <a:gd name="T4" fmla="*/ 14 w 55"/>
                <a:gd name="T5" fmla="*/ 3023 h 121"/>
                <a:gd name="T6" fmla="*/ 14 w 55"/>
                <a:gd name="T7" fmla="*/ 3070 h 121"/>
                <a:gd name="T8" fmla="*/ 0 w 55"/>
                <a:gd name="T9" fmla="*/ 3070 h 121"/>
                <a:gd name="T10" fmla="*/ 0 w 55"/>
                <a:gd name="T11" fmla="*/ 2951 h 121"/>
                <a:gd name="T12" fmla="*/ 14 w 55"/>
                <a:gd name="T13" fmla="*/ 2951 h 121"/>
                <a:gd name="T14" fmla="*/ 14 w 55"/>
                <a:gd name="T15" fmla="*/ 2965 h 121"/>
                <a:gd name="T16" fmla="*/ 19 w 55"/>
                <a:gd name="T17" fmla="*/ 2955 h 121"/>
                <a:gd name="T18" fmla="*/ 27 w 55"/>
                <a:gd name="T19" fmla="*/ 2949 h 121"/>
                <a:gd name="T20" fmla="*/ 41 w 55"/>
                <a:gd name="T21" fmla="*/ 2949 h 121"/>
                <a:gd name="T22" fmla="*/ 55 w 55"/>
                <a:gd name="T23" fmla="*/ 2961 h 121"/>
                <a:gd name="T24" fmla="*/ 37 w 55"/>
                <a:gd name="T25" fmla="*/ 2961 h 121"/>
                <a:gd name="T26" fmla="*/ 19 w 55"/>
                <a:gd name="T27" fmla="*/ 2970 h 121"/>
                <a:gd name="T28" fmla="*/ 14 w 55"/>
                <a:gd name="T29" fmla="*/ 2993 h 121"/>
                <a:gd name="T30" fmla="*/ 14 w 55"/>
                <a:gd name="T31" fmla="*/ 2995 h 121"/>
                <a:gd name="T32" fmla="*/ 19 w 55"/>
                <a:gd name="T33" fmla="*/ 3018 h 121"/>
                <a:gd name="T34" fmla="*/ 37 w 55"/>
                <a:gd name="T35" fmla="*/ 3028 h 121"/>
                <a:gd name="T36" fmla="*/ 41 w 55"/>
                <a:gd name="T37" fmla="*/ 3038 h 121"/>
                <a:gd name="T38" fmla="*/ 27 w 55"/>
                <a:gd name="T39" fmla="*/ 3038 h 1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121">
                  <a:moveTo>
                    <a:pt x="27" y="89"/>
                  </a:moveTo>
                  <a:lnTo>
                    <a:pt x="19" y="84"/>
                  </a:lnTo>
                  <a:lnTo>
                    <a:pt x="14" y="74"/>
                  </a:lnTo>
                  <a:lnTo>
                    <a:pt x="14" y="121"/>
                  </a:lnTo>
                  <a:lnTo>
                    <a:pt x="0" y="121"/>
                  </a:lnTo>
                  <a:lnTo>
                    <a:pt x="0" y="2"/>
                  </a:lnTo>
                  <a:lnTo>
                    <a:pt x="14" y="2"/>
                  </a:lnTo>
                  <a:lnTo>
                    <a:pt x="14" y="16"/>
                  </a:lnTo>
                  <a:lnTo>
                    <a:pt x="19" y="6"/>
                  </a:lnTo>
                  <a:lnTo>
                    <a:pt x="27" y="0"/>
                  </a:lnTo>
                  <a:lnTo>
                    <a:pt x="41" y="0"/>
                  </a:lnTo>
                  <a:lnTo>
                    <a:pt x="55" y="12"/>
                  </a:lnTo>
                  <a:lnTo>
                    <a:pt x="37" y="12"/>
                  </a:lnTo>
                  <a:lnTo>
                    <a:pt x="19" y="21"/>
                  </a:lnTo>
                  <a:lnTo>
                    <a:pt x="14" y="44"/>
                  </a:lnTo>
                  <a:lnTo>
                    <a:pt x="14" y="46"/>
                  </a:lnTo>
                  <a:lnTo>
                    <a:pt x="19" y="69"/>
                  </a:lnTo>
                  <a:lnTo>
                    <a:pt x="37" y="79"/>
                  </a:lnTo>
                  <a:lnTo>
                    <a:pt x="41" y="89"/>
                  </a:lnTo>
                  <a:lnTo>
                    <a:pt x="27" y="8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8" name="Freeform 1093">
              <a:extLst>
                <a:ext uri="{FF2B5EF4-FFF2-40B4-BE49-F238E27FC236}">
                  <a16:creationId xmlns:a16="http://schemas.microsoft.com/office/drawing/2014/main" id="{5413FF9A-31C2-4321-8E29-4123AEE4CCD9}"/>
                </a:ext>
              </a:extLst>
            </p:cNvPr>
            <p:cNvSpPr>
              <a:spLocks/>
            </p:cNvSpPr>
            <p:nvPr/>
          </p:nvSpPr>
          <p:spPr bwMode="auto">
            <a:xfrm>
              <a:off x="10504" y="2949"/>
              <a:ext cx="35" cy="89"/>
            </a:xfrm>
            <a:custGeom>
              <a:avLst/>
              <a:gdLst>
                <a:gd name="T0" fmla="*/ 32 w 35"/>
                <a:gd name="T1" fmla="*/ 3018 h 89"/>
                <a:gd name="T2" fmla="*/ 20 w 35"/>
                <a:gd name="T3" fmla="*/ 3034 h 89"/>
                <a:gd name="T4" fmla="*/ 4 w 35"/>
                <a:gd name="T5" fmla="*/ 3038 h 89"/>
                <a:gd name="T6" fmla="*/ 0 w 35"/>
                <a:gd name="T7" fmla="*/ 3028 h 89"/>
                <a:gd name="T8" fmla="*/ 18 w 35"/>
                <a:gd name="T9" fmla="*/ 3028 h 89"/>
                <a:gd name="T10" fmla="*/ 21 w 35"/>
                <a:gd name="T11" fmla="*/ 3012 h 89"/>
                <a:gd name="T12" fmla="*/ 21 w 35"/>
                <a:gd name="T13" fmla="*/ 2975 h 89"/>
                <a:gd name="T14" fmla="*/ 18 w 35"/>
                <a:gd name="T15" fmla="*/ 2961 h 89"/>
                <a:gd name="T16" fmla="*/ 4 w 35"/>
                <a:gd name="T17" fmla="*/ 2949 h 89"/>
                <a:gd name="T18" fmla="*/ 25 w 35"/>
                <a:gd name="T19" fmla="*/ 2956 h 89"/>
                <a:gd name="T20" fmla="*/ 34 w 35"/>
                <a:gd name="T21" fmla="*/ 2975 h 89"/>
                <a:gd name="T22" fmla="*/ 35 w 35"/>
                <a:gd name="T23" fmla="*/ 2993 h 89"/>
                <a:gd name="T24" fmla="*/ 32 w 35"/>
                <a:gd name="T25" fmla="*/ 3018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89">
                  <a:moveTo>
                    <a:pt x="32" y="69"/>
                  </a:moveTo>
                  <a:lnTo>
                    <a:pt x="20" y="85"/>
                  </a:lnTo>
                  <a:lnTo>
                    <a:pt x="4" y="89"/>
                  </a:lnTo>
                  <a:lnTo>
                    <a:pt x="0" y="79"/>
                  </a:lnTo>
                  <a:lnTo>
                    <a:pt x="18" y="79"/>
                  </a:lnTo>
                  <a:lnTo>
                    <a:pt x="21" y="63"/>
                  </a:lnTo>
                  <a:lnTo>
                    <a:pt x="21" y="26"/>
                  </a:lnTo>
                  <a:lnTo>
                    <a:pt x="18" y="12"/>
                  </a:lnTo>
                  <a:lnTo>
                    <a:pt x="4" y="0"/>
                  </a:lnTo>
                  <a:lnTo>
                    <a:pt x="25" y="7"/>
                  </a:lnTo>
                  <a:lnTo>
                    <a:pt x="34" y="26"/>
                  </a:lnTo>
                  <a:lnTo>
                    <a:pt x="35" y="44"/>
                  </a:lnTo>
                  <a:lnTo>
                    <a:pt x="32" y="6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69" name="Freeform 1094">
              <a:extLst>
                <a:ext uri="{FF2B5EF4-FFF2-40B4-BE49-F238E27FC236}">
                  <a16:creationId xmlns:a16="http://schemas.microsoft.com/office/drawing/2014/main" id="{463E1F9A-1EAD-41F0-BFD6-27E6FC60F18B}"/>
                </a:ext>
              </a:extLst>
            </p:cNvPr>
            <p:cNvSpPr>
              <a:spLocks/>
            </p:cNvSpPr>
            <p:nvPr/>
          </p:nvSpPr>
          <p:spPr bwMode="auto">
            <a:xfrm>
              <a:off x="10553" y="2949"/>
              <a:ext cx="76" cy="89"/>
            </a:xfrm>
            <a:custGeom>
              <a:avLst/>
              <a:gdLst>
                <a:gd name="T0" fmla="*/ 15 w 76"/>
                <a:gd name="T1" fmla="*/ 3015 h 89"/>
                <a:gd name="T2" fmla="*/ 22 w 76"/>
                <a:gd name="T3" fmla="*/ 3027 h 89"/>
                <a:gd name="T4" fmla="*/ 39 w 76"/>
                <a:gd name="T5" fmla="*/ 3028 h 89"/>
                <a:gd name="T6" fmla="*/ 51 w 76"/>
                <a:gd name="T7" fmla="*/ 3028 h 89"/>
                <a:gd name="T8" fmla="*/ 58 w 76"/>
                <a:gd name="T9" fmla="*/ 3022 h 89"/>
                <a:gd name="T10" fmla="*/ 61 w 76"/>
                <a:gd name="T11" fmla="*/ 3015 h 89"/>
                <a:gd name="T12" fmla="*/ 74 w 76"/>
                <a:gd name="T13" fmla="*/ 3018 h 89"/>
                <a:gd name="T14" fmla="*/ 61 w 76"/>
                <a:gd name="T15" fmla="*/ 3033 h 89"/>
                <a:gd name="T16" fmla="*/ 39 w 76"/>
                <a:gd name="T17" fmla="*/ 3038 h 89"/>
                <a:gd name="T18" fmla="*/ 17 w 76"/>
                <a:gd name="T19" fmla="*/ 3033 h 89"/>
                <a:gd name="T20" fmla="*/ 4 w 76"/>
                <a:gd name="T21" fmla="*/ 3018 h 89"/>
                <a:gd name="T22" fmla="*/ 0 w 76"/>
                <a:gd name="T23" fmla="*/ 2994 h 89"/>
                <a:gd name="T24" fmla="*/ 0 w 76"/>
                <a:gd name="T25" fmla="*/ 2993 h 89"/>
                <a:gd name="T26" fmla="*/ 4 w 76"/>
                <a:gd name="T27" fmla="*/ 2969 h 89"/>
                <a:gd name="T28" fmla="*/ 18 w 76"/>
                <a:gd name="T29" fmla="*/ 2954 h 89"/>
                <a:gd name="T30" fmla="*/ 38 w 76"/>
                <a:gd name="T31" fmla="*/ 2949 h 89"/>
                <a:gd name="T32" fmla="*/ 42 w 76"/>
                <a:gd name="T33" fmla="*/ 2961 h 89"/>
                <a:gd name="T34" fmla="*/ 26 w 76"/>
                <a:gd name="T35" fmla="*/ 2963 h 89"/>
                <a:gd name="T36" fmla="*/ 18 w 76"/>
                <a:gd name="T37" fmla="*/ 2973 h 89"/>
                <a:gd name="T38" fmla="*/ 17 w 76"/>
                <a:gd name="T39" fmla="*/ 2976 h 89"/>
                <a:gd name="T40" fmla="*/ 15 w 76"/>
                <a:gd name="T41" fmla="*/ 2981 h 89"/>
                <a:gd name="T42" fmla="*/ 15 w 76"/>
                <a:gd name="T43" fmla="*/ 2986 h 89"/>
                <a:gd name="T44" fmla="*/ 62 w 76"/>
                <a:gd name="T45" fmla="*/ 2986 h 89"/>
                <a:gd name="T46" fmla="*/ 72 w 76"/>
                <a:gd name="T47" fmla="*/ 2970 h 89"/>
                <a:gd name="T48" fmla="*/ 76 w 76"/>
                <a:gd name="T49" fmla="*/ 2994 h 89"/>
                <a:gd name="T50" fmla="*/ 76 w 76"/>
                <a:gd name="T51" fmla="*/ 2997 h 89"/>
                <a:gd name="T52" fmla="*/ 15 w 76"/>
                <a:gd name="T53" fmla="*/ 2997 h 89"/>
                <a:gd name="T54" fmla="*/ 15 w 76"/>
                <a:gd name="T55" fmla="*/ 3015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6" h="89">
                  <a:moveTo>
                    <a:pt x="15" y="66"/>
                  </a:moveTo>
                  <a:lnTo>
                    <a:pt x="22" y="78"/>
                  </a:lnTo>
                  <a:lnTo>
                    <a:pt x="39" y="79"/>
                  </a:lnTo>
                  <a:lnTo>
                    <a:pt x="51" y="79"/>
                  </a:lnTo>
                  <a:lnTo>
                    <a:pt x="58" y="73"/>
                  </a:lnTo>
                  <a:lnTo>
                    <a:pt x="61" y="66"/>
                  </a:lnTo>
                  <a:lnTo>
                    <a:pt x="74" y="69"/>
                  </a:lnTo>
                  <a:lnTo>
                    <a:pt x="61" y="84"/>
                  </a:lnTo>
                  <a:lnTo>
                    <a:pt x="39" y="89"/>
                  </a:lnTo>
                  <a:lnTo>
                    <a:pt x="17" y="84"/>
                  </a:lnTo>
                  <a:lnTo>
                    <a:pt x="4" y="69"/>
                  </a:lnTo>
                  <a:lnTo>
                    <a:pt x="0" y="45"/>
                  </a:lnTo>
                  <a:lnTo>
                    <a:pt x="0" y="44"/>
                  </a:lnTo>
                  <a:lnTo>
                    <a:pt x="4" y="20"/>
                  </a:lnTo>
                  <a:lnTo>
                    <a:pt x="18" y="5"/>
                  </a:lnTo>
                  <a:lnTo>
                    <a:pt x="38" y="0"/>
                  </a:lnTo>
                  <a:lnTo>
                    <a:pt x="42" y="12"/>
                  </a:lnTo>
                  <a:lnTo>
                    <a:pt x="26" y="14"/>
                  </a:lnTo>
                  <a:lnTo>
                    <a:pt x="18" y="24"/>
                  </a:lnTo>
                  <a:lnTo>
                    <a:pt x="17" y="27"/>
                  </a:lnTo>
                  <a:lnTo>
                    <a:pt x="15" y="32"/>
                  </a:lnTo>
                  <a:lnTo>
                    <a:pt x="15" y="37"/>
                  </a:lnTo>
                  <a:lnTo>
                    <a:pt x="62" y="37"/>
                  </a:lnTo>
                  <a:lnTo>
                    <a:pt x="72" y="21"/>
                  </a:lnTo>
                  <a:lnTo>
                    <a:pt x="76" y="45"/>
                  </a:lnTo>
                  <a:lnTo>
                    <a:pt x="76" y="48"/>
                  </a:lnTo>
                  <a:lnTo>
                    <a:pt x="15" y="48"/>
                  </a:lnTo>
                  <a:lnTo>
                    <a:pt x="15" y="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0" name="Freeform 1095">
              <a:extLst>
                <a:ext uri="{FF2B5EF4-FFF2-40B4-BE49-F238E27FC236}">
                  <a16:creationId xmlns:a16="http://schemas.microsoft.com/office/drawing/2014/main" id="{F9D76FAA-990C-4638-86A3-3EC607FC9111}"/>
                </a:ext>
              </a:extLst>
            </p:cNvPr>
            <p:cNvSpPr>
              <a:spLocks/>
            </p:cNvSpPr>
            <p:nvPr/>
          </p:nvSpPr>
          <p:spPr bwMode="auto">
            <a:xfrm>
              <a:off x="10591" y="2949"/>
              <a:ext cx="34" cy="36"/>
            </a:xfrm>
            <a:custGeom>
              <a:avLst/>
              <a:gdLst>
                <a:gd name="T0" fmla="*/ 22 w 34"/>
                <a:gd name="T1" fmla="*/ 2955 h 36"/>
                <a:gd name="T2" fmla="*/ 34 w 34"/>
                <a:gd name="T3" fmla="*/ 2970 h 36"/>
                <a:gd name="T4" fmla="*/ 24 w 34"/>
                <a:gd name="T5" fmla="*/ 2986 h 36"/>
                <a:gd name="T6" fmla="*/ 19 w 34"/>
                <a:gd name="T7" fmla="*/ 2968 h 36"/>
                <a:gd name="T8" fmla="*/ 4 w 34"/>
                <a:gd name="T9" fmla="*/ 2961 h 36"/>
                <a:gd name="T10" fmla="*/ 0 w 34"/>
                <a:gd name="T11" fmla="*/ 2949 h 36"/>
                <a:gd name="T12" fmla="*/ 22 w 34"/>
                <a:gd name="T13" fmla="*/ 295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2" y="6"/>
                  </a:moveTo>
                  <a:lnTo>
                    <a:pt x="34" y="21"/>
                  </a:lnTo>
                  <a:lnTo>
                    <a:pt x="24" y="37"/>
                  </a:lnTo>
                  <a:lnTo>
                    <a:pt x="19" y="19"/>
                  </a:lnTo>
                  <a:lnTo>
                    <a:pt x="4" y="12"/>
                  </a:lnTo>
                  <a:lnTo>
                    <a:pt x="0" y="0"/>
                  </a:lnTo>
                  <a:lnTo>
                    <a:pt x="2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1" name="Freeform 1096">
              <a:extLst>
                <a:ext uri="{FF2B5EF4-FFF2-40B4-BE49-F238E27FC236}">
                  <a16:creationId xmlns:a16="http://schemas.microsoft.com/office/drawing/2014/main" id="{4C6531C9-81B9-452F-AEC4-678CC4395E99}"/>
                </a:ext>
              </a:extLst>
            </p:cNvPr>
            <p:cNvSpPr>
              <a:spLocks/>
            </p:cNvSpPr>
            <p:nvPr/>
          </p:nvSpPr>
          <p:spPr bwMode="auto">
            <a:xfrm>
              <a:off x="10643" y="2969"/>
              <a:ext cx="58" cy="70"/>
            </a:xfrm>
            <a:custGeom>
              <a:avLst/>
              <a:gdLst>
                <a:gd name="T0" fmla="*/ 15 w 58"/>
                <a:gd name="T1" fmla="*/ 3022 h 70"/>
                <a:gd name="T2" fmla="*/ 26 w 58"/>
                <a:gd name="T3" fmla="*/ 3038 h 70"/>
                <a:gd name="T4" fmla="*/ 10 w 58"/>
                <a:gd name="T5" fmla="*/ 3038 h 70"/>
                <a:gd name="T6" fmla="*/ 0 w 58"/>
                <a:gd name="T7" fmla="*/ 3029 h 70"/>
                <a:gd name="T8" fmla="*/ 0 w 58"/>
                <a:gd name="T9" fmla="*/ 3013 h 70"/>
                <a:gd name="T10" fmla="*/ 7 w 58"/>
                <a:gd name="T11" fmla="*/ 2993 h 70"/>
                <a:gd name="T12" fmla="*/ 26 w 58"/>
                <a:gd name="T13" fmla="*/ 2986 h 70"/>
                <a:gd name="T14" fmla="*/ 51 w 58"/>
                <a:gd name="T15" fmla="*/ 2984 h 70"/>
                <a:gd name="T16" fmla="*/ 56 w 58"/>
                <a:gd name="T17" fmla="*/ 2984 h 70"/>
                <a:gd name="T18" fmla="*/ 58 w 58"/>
                <a:gd name="T19" fmla="*/ 2969 h 70"/>
                <a:gd name="T20" fmla="*/ 56 w 58"/>
                <a:gd name="T21" fmla="*/ 3000 h 70"/>
                <a:gd name="T22" fmla="*/ 56 w 58"/>
                <a:gd name="T23" fmla="*/ 2994 h 70"/>
                <a:gd name="T24" fmla="*/ 33 w 58"/>
                <a:gd name="T25" fmla="*/ 2995 h 70"/>
                <a:gd name="T26" fmla="*/ 17 w 58"/>
                <a:gd name="T27" fmla="*/ 3004 h 70"/>
                <a:gd name="T28" fmla="*/ 15 w 58"/>
                <a:gd name="T29" fmla="*/ 3013 h 70"/>
                <a:gd name="T30" fmla="*/ 15 w 58"/>
                <a:gd name="T31" fmla="*/ 3022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8" h="70">
                  <a:moveTo>
                    <a:pt x="15" y="53"/>
                  </a:moveTo>
                  <a:lnTo>
                    <a:pt x="26" y="69"/>
                  </a:lnTo>
                  <a:lnTo>
                    <a:pt x="10" y="69"/>
                  </a:lnTo>
                  <a:lnTo>
                    <a:pt x="0" y="60"/>
                  </a:lnTo>
                  <a:lnTo>
                    <a:pt x="0" y="44"/>
                  </a:lnTo>
                  <a:lnTo>
                    <a:pt x="7" y="24"/>
                  </a:lnTo>
                  <a:lnTo>
                    <a:pt x="26" y="17"/>
                  </a:lnTo>
                  <a:lnTo>
                    <a:pt x="51" y="15"/>
                  </a:lnTo>
                  <a:lnTo>
                    <a:pt x="56" y="15"/>
                  </a:lnTo>
                  <a:lnTo>
                    <a:pt x="58" y="0"/>
                  </a:lnTo>
                  <a:lnTo>
                    <a:pt x="56" y="31"/>
                  </a:lnTo>
                  <a:lnTo>
                    <a:pt x="56" y="25"/>
                  </a:lnTo>
                  <a:lnTo>
                    <a:pt x="33" y="26"/>
                  </a:lnTo>
                  <a:lnTo>
                    <a:pt x="17" y="35"/>
                  </a:lnTo>
                  <a:lnTo>
                    <a:pt x="15" y="44"/>
                  </a:lnTo>
                  <a:lnTo>
                    <a:pt x="15" y="53"/>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2" name="Freeform 1097">
              <a:extLst>
                <a:ext uri="{FF2B5EF4-FFF2-40B4-BE49-F238E27FC236}">
                  <a16:creationId xmlns:a16="http://schemas.microsoft.com/office/drawing/2014/main" id="{8E14432A-2329-4040-9555-FFA4E1AF605F}"/>
                </a:ext>
              </a:extLst>
            </p:cNvPr>
            <p:cNvSpPr>
              <a:spLocks/>
            </p:cNvSpPr>
            <p:nvPr/>
          </p:nvSpPr>
          <p:spPr bwMode="auto">
            <a:xfrm>
              <a:off x="10647" y="2949"/>
              <a:ext cx="79" cy="91"/>
            </a:xfrm>
            <a:custGeom>
              <a:avLst/>
              <a:gdLst>
                <a:gd name="T0" fmla="*/ 53 w 79"/>
                <a:gd name="T1" fmla="*/ 3020 h 91"/>
                <a:gd name="T2" fmla="*/ 46 w 79"/>
                <a:gd name="T3" fmla="*/ 3030 h 91"/>
                <a:gd name="T4" fmla="*/ 39 w 79"/>
                <a:gd name="T5" fmla="*/ 3039 h 91"/>
                <a:gd name="T6" fmla="*/ 22 w 79"/>
                <a:gd name="T7" fmla="*/ 3038 h 91"/>
                <a:gd name="T8" fmla="*/ 11 w 79"/>
                <a:gd name="T9" fmla="*/ 3022 h 91"/>
                <a:gd name="T10" fmla="*/ 16 w 79"/>
                <a:gd name="T11" fmla="*/ 3028 h 91"/>
                <a:gd name="T12" fmla="*/ 25 w 79"/>
                <a:gd name="T13" fmla="*/ 3028 h 91"/>
                <a:gd name="T14" fmla="*/ 45 w 79"/>
                <a:gd name="T15" fmla="*/ 3020 h 91"/>
                <a:gd name="T16" fmla="*/ 52 w 79"/>
                <a:gd name="T17" fmla="*/ 3000 h 91"/>
                <a:gd name="T18" fmla="*/ 54 w 79"/>
                <a:gd name="T19" fmla="*/ 2969 h 91"/>
                <a:gd name="T20" fmla="*/ 48 w 79"/>
                <a:gd name="T21" fmla="*/ 2960 h 91"/>
                <a:gd name="T22" fmla="*/ 34 w 79"/>
                <a:gd name="T23" fmla="*/ 2960 h 91"/>
                <a:gd name="T24" fmla="*/ 23 w 79"/>
                <a:gd name="T25" fmla="*/ 2961 h 91"/>
                <a:gd name="T26" fmla="*/ 15 w 79"/>
                <a:gd name="T27" fmla="*/ 2963 h 91"/>
                <a:gd name="T28" fmla="*/ 15 w 79"/>
                <a:gd name="T29" fmla="*/ 2974 h 91"/>
                <a:gd name="T30" fmla="*/ 0 w 79"/>
                <a:gd name="T31" fmla="*/ 2973 h 91"/>
                <a:gd name="T32" fmla="*/ 10 w 79"/>
                <a:gd name="T33" fmla="*/ 2955 h 91"/>
                <a:gd name="T34" fmla="*/ 32 w 79"/>
                <a:gd name="T35" fmla="*/ 2949 h 91"/>
                <a:gd name="T36" fmla="*/ 34 w 79"/>
                <a:gd name="T37" fmla="*/ 2949 h 91"/>
                <a:gd name="T38" fmla="*/ 57 w 79"/>
                <a:gd name="T39" fmla="*/ 2955 h 91"/>
                <a:gd name="T40" fmla="*/ 66 w 79"/>
                <a:gd name="T41" fmla="*/ 2974 h 91"/>
                <a:gd name="T42" fmla="*/ 67 w 79"/>
                <a:gd name="T43" fmla="*/ 2978 h 91"/>
                <a:gd name="T44" fmla="*/ 67 w 79"/>
                <a:gd name="T45" fmla="*/ 3015 h 91"/>
                <a:gd name="T46" fmla="*/ 66 w 79"/>
                <a:gd name="T47" fmla="*/ 3024 h 91"/>
                <a:gd name="T48" fmla="*/ 70 w 79"/>
                <a:gd name="T49" fmla="*/ 3029 h 91"/>
                <a:gd name="T50" fmla="*/ 79 w 79"/>
                <a:gd name="T51" fmla="*/ 3027 h 91"/>
                <a:gd name="T52" fmla="*/ 79 w 79"/>
                <a:gd name="T53" fmla="*/ 3036 h 91"/>
                <a:gd name="T54" fmla="*/ 65 w 79"/>
                <a:gd name="T55" fmla="*/ 3040 h 91"/>
                <a:gd name="T56" fmla="*/ 52 w 79"/>
                <a:gd name="T57" fmla="*/ 3035 h 91"/>
                <a:gd name="T58" fmla="*/ 53 w 79"/>
                <a:gd name="T59" fmla="*/ 3020 h 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91">
                  <a:moveTo>
                    <a:pt x="53" y="71"/>
                  </a:moveTo>
                  <a:lnTo>
                    <a:pt x="46" y="81"/>
                  </a:lnTo>
                  <a:lnTo>
                    <a:pt x="39" y="90"/>
                  </a:lnTo>
                  <a:lnTo>
                    <a:pt x="22" y="89"/>
                  </a:lnTo>
                  <a:lnTo>
                    <a:pt x="11" y="73"/>
                  </a:lnTo>
                  <a:lnTo>
                    <a:pt x="16" y="79"/>
                  </a:lnTo>
                  <a:lnTo>
                    <a:pt x="25" y="79"/>
                  </a:lnTo>
                  <a:lnTo>
                    <a:pt x="45" y="71"/>
                  </a:lnTo>
                  <a:lnTo>
                    <a:pt x="52" y="51"/>
                  </a:lnTo>
                  <a:lnTo>
                    <a:pt x="54" y="20"/>
                  </a:lnTo>
                  <a:lnTo>
                    <a:pt x="48" y="11"/>
                  </a:lnTo>
                  <a:lnTo>
                    <a:pt x="34" y="11"/>
                  </a:lnTo>
                  <a:lnTo>
                    <a:pt x="23" y="12"/>
                  </a:lnTo>
                  <a:lnTo>
                    <a:pt x="15" y="14"/>
                  </a:lnTo>
                  <a:lnTo>
                    <a:pt x="15" y="25"/>
                  </a:lnTo>
                  <a:lnTo>
                    <a:pt x="0" y="24"/>
                  </a:lnTo>
                  <a:lnTo>
                    <a:pt x="10" y="6"/>
                  </a:lnTo>
                  <a:lnTo>
                    <a:pt x="32" y="0"/>
                  </a:lnTo>
                  <a:lnTo>
                    <a:pt x="34" y="0"/>
                  </a:lnTo>
                  <a:lnTo>
                    <a:pt x="57" y="6"/>
                  </a:lnTo>
                  <a:lnTo>
                    <a:pt x="66" y="25"/>
                  </a:lnTo>
                  <a:lnTo>
                    <a:pt x="67" y="29"/>
                  </a:lnTo>
                  <a:lnTo>
                    <a:pt x="67" y="66"/>
                  </a:lnTo>
                  <a:lnTo>
                    <a:pt x="66" y="75"/>
                  </a:lnTo>
                  <a:lnTo>
                    <a:pt x="70" y="80"/>
                  </a:lnTo>
                  <a:lnTo>
                    <a:pt x="79" y="78"/>
                  </a:lnTo>
                  <a:lnTo>
                    <a:pt x="79" y="87"/>
                  </a:lnTo>
                  <a:lnTo>
                    <a:pt x="65" y="91"/>
                  </a:lnTo>
                  <a:lnTo>
                    <a:pt x="52" y="86"/>
                  </a:lnTo>
                  <a:lnTo>
                    <a:pt x="53" y="71"/>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573" name="Freeform 1098">
              <a:extLst>
                <a:ext uri="{FF2B5EF4-FFF2-40B4-BE49-F238E27FC236}">
                  <a16:creationId xmlns:a16="http://schemas.microsoft.com/office/drawing/2014/main" id="{170A020C-7043-465D-8C14-3F7E6B8EBC41}"/>
                </a:ext>
              </a:extLst>
            </p:cNvPr>
            <p:cNvSpPr>
              <a:spLocks/>
            </p:cNvSpPr>
            <p:nvPr/>
          </p:nvSpPr>
          <p:spPr bwMode="auto">
            <a:xfrm>
              <a:off x="10737" y="2947"/>
              <a:ext cx="40" cy="90"/>
            </a:xfrm>
            <a:custGeom>
              <a:avLst/>
              <a:gdLst>
                <a:gd name="T0" fmla="*/ 15 w 40"/>
                <a:gd name="T1" fmla="*/ 3037 h 90"/>
                <a:gd name="T2" fmla="*/ 0 w 40"/>
                <a:gd name="T3" fmla="*/ 3037 h 90"/>
                <a:gd name="T4" fmla="*/ 0 w 40"/>
                <a:gd name="T5" fmla="*/ 2951 h 90"/>
                <a:gd name="T6" fmla="*/ 14 w 40"/>
                <a:gd name="T7" fmla="*/ 2951 h 90"/>
                <a:gd name="T8" fmla="*/ 14 w 40"/>
                <a:gd name="T9" fmla="*/ 2957 h 90"/>
                <a:gd name="T10" fmla="*/ 13 w 40"/>
                <a:gd name="T11" fmla="*/ 2964 h 90"/>
                <a:gd name="T12" fmla="*/ 14 w 40"/>
                <a:gd name="T13" fmla="*/ 2969 h 90"/>
                <a:gd name="T14" fmla="*/ 17 w 40"/>
                <a:gd name="T15" fmla="*/ 2957 h 90"/>
                <a:gd name="T16" fmla="*/ 25 w 40"/>
                <a:gd name="T17" fmla="*/ 2947 h 90"/>
                <a:gd name="T18" fmla="*/ 41 w 40"/>
                <a:gd name="T19" fmla="*/ 2950 h 90"/>
                <a:gd name="T20" fmla="*/ 41 w 40"/>
                <a:gd name="T21" fmla="*/ 2963 h 90"/>
                <a:gd name="T22" fmla="*/ 25 w 40"/>
                <a:gd name="T23" fmla="*/ 2965 h 90"/>
                <a:gd name="T24" fmla="*/ 17 w 40"/>
                <a:gd name="T25" fmla="*/ 2977 h 90"/>
                <a:gd name="T26" fmla="*/ 15 w 40"/>
                <a:gd name="T27" fmla="*/ 2995 h 90"/>
                <a:gd name="T28" fmla="*/ 15 w 40"/>
                <a:gd name="T29" fmla="*/ 3016 h 90"/>
                <a:gd name="T30" fmla="*/ 15 w 40"/>
                <a:gd name="T31" fmla="*/ 303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90">
                  <a:moveTo>
                    <a:pt x="15" y="90"/>
                  </a:moveTo>
                  <a:lnTo>
                    <a:pt x="0" y="90"/>
                  </a:lnTo>
                  <a:lnTo>
                    <a:pt x="0" y="4"/>
                  </a:lnTo>
                  <a:lnTo>
                    <a:pt x="14" y="4"/>
                  </a:lnTo>
                  <a:lnTo>
                    <a:pt x="14" y="10"/>
                  </a:lnTo>
                  <a:lnTo>
                    <a:pt x="13" y="17"/>
                  </a:lnTo>
                  <a:lnTo>
                    <a:pt x="14" y="22"/>
                  </a:lnTo>
                  <a:lnTo>
                    <a:pt x="17" y="10"/>
                  </a:lnTo>
                  <a:lnTo>
                    <a:pt x="25" y="0"/>
                  </a:lnTo>
                  <a:lnTo>
                    <a:pt x="41" y="3"/>
                  </a:lnTo>
                  <a:lnTo>
                    <a:pt x="41" y="16"/>
                  </a:lnTo>
                  <a:lnTo>
                    <a:pt x="25" y="18"/>
                  </a:lnTo>
                  <a:lnTo>
                    <a:pt x="17" y="30"/>
                  </a:lnTo>
                  <a:lnTo>
                    <a:pt x="15" y="48"/>
                  </a:lnTo>
                  <a:lnTo>
                    <a:pt x="15" y="69"/>
                  </a:lnTo>
                  <a:lnTo>
                    <a:pt x="15" y="9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2" name="Title 1">
            <a:extLst>
              <a:ext uri="{FF2B5EF4-FFF2-40B4-BE49-F238E27FC236}">
                <a16:creationId xmlns:a16="http://schemas.microsoft.com/office/drawing/2014/main" id="{893BD8F7-E25C-4824-8B06-BB6E4B400ACD}"/>
              </a:ext>
            </a:extLst>
          </p:cNvPr>
          <p:cNvSpPr>
            <a:spLocks noGrp="1"/>
          </p:cNvSpPr>
          <p:nvPr>
            <p:ph type="title"/>
          </p:nvPr>
        </p:nvSpPr>
        <p:spPr>
          <a:xfrm>
            <a:off x="1097280" y="286604"/>
            <a:ext cx="10058400" cy="889054"/>
          </a:xfrm>
        </p:spPr>
        <p:txBody>
          <a:bodyPr/>
          <a:lstStyle/>
          <a:p>
            <a:r>
              <a:rPr lang="en-US" dirty="0"/>
              <a:t>Data management of PMDT in Nikshay</a:t>
            </a:r>
          </a:p>
        </p:txBody>
      </p:sp>
      <p:sp>
        <p:nvSpPr>
          <p:cNvPr id="575" name="Content Placeholder 574">
            <a:extLst>
              <a:ext uri="{FF2B5EF4-FFF2-40B4-BE49-F238E27FC236}">
                <a16:creationId xmlns:a16="http://schemas.microsoft.com/office/drawing/2014/main" id="{B0CEEB73-85B3-4982-B310-9545FE8C5AE8}"/>
              </a:ext>
            </a:extLst>
          </p:cNvPr>
          <p:cNvSpPr>
            <a:spLocks noGrp="1"/>
          </p:cNvSpPr>
          <p:nvPr>
            <p:ph sz="half" idx="1"/>
          </p:nvPr>
        </p:nvSpPr>
        <p:spPr>
          <a:xfrm>
            <a:off x="6374616" y="1317090"/>
            <a:ext cx="5604024" cy="5189850"/>
          </a:xfrm>
        </p:spPr>
        <p:txBody>
          <a:bodyPr>
            <a:noAutofit/>
          </a:bodyPr>
          <a:lstStyle/>
          <a:p>
            <a:pPr>
              <a:lnSpc>
                <a:spcPct val="100000"/>
              </a:lnSpc>
              <a:spcBef>
                <a:spcPts val="600"/>
              </a:spcBef>
            </a:pPr>
            <a:r>
              <a:rPr lang="en-US" sz="1900" dirty="0"/>
              <a:t>Swim-lane diagram illustrates five cardinal activities in the TB patient workflow:</a:t>
            </a:r>
          </a:p>
          <a:p>
            <a:pPr lvl="1">
              <a:lnSpc>
                <a:spcPct val="100000"/>
              </a:lnSpc>
              <a:spcBef>
                <a:spcPts val="600"/>
              </a:spcBef>
              <a:buFont typeface="Courier New" panose="02070309020205020404" pitchFamily="49" charset="0"/>
              <a:buChar char="o"/>
            </a:pPr>
            <a:r>
              <a:rPr lang="en-US" sz="1900" dirty="0"/>
              <a:t>Enrolment/screening </a:t>
            </a:r>
          </a:p>
          <a:p>
            <a:pPr lvl="1">
              <a:lnSpc>
                <a:spcPct val="100000"/>
              </a:lnSpc>
              <a:spcBef>
                <a:spcPts val="600"/>
              </a:spcBef>
              <a:buFont typeface="Courier New" panose="02070309020205020404" pitchFamily="49" charset="0"/>
              <a:buChar char="o"/>
            </a:pPr>
            <a:r>
              <a:rPr lang="en-US" sz="1900" dirty="0"/>
              <a:t>Workflow related to TB diagnosis</a:t>
            </a:r>
          </a:p>
          <a:p>
            <a:pPr lvl="1">
              <a:lnSpc>
                <a:spcPct val="100000"/>
              </a:lnSpc>
              <a:spcBef>
                <a:spcPts val="600"/>
              </a:spcBef>
              <a:buFont typeface="Courier New" panose="02070309020205020404" pitchFamily="49" charset="0"/>
              <a:buChar char="o"/>
            </a:pPr>
            <a:r>
              <a:rPr lang="en-US" sz="1900" dirty="0"/>
              <a:t>Workflow related to TB treatment</a:t>
            </a:r>
          </a:p>
          <a:p>
            <a:pPr lvl="1">
              <a:lnSpc>
                <a:spcPct val="100000"/>
              </a:lnSpc>
              <a:spcBef>
                <a:spcPts val="600"/>
              </a:spcBef>
              <a:buFont typeface="Courier New" panose="02070309020205020404" pitchFamily="49" charset="0"/>
              <a:buChar char="o"/>
            </a:pPr>
            <a:r>
              <a:rPr lang="en-US" sz="1900" dirty="0"/>
              <a:t>Workflow related to TB follow-up</a:t>
            </a:r>
          </a:p>
          <a:p>
            <a:pPr lvl="1">
              <a:lnSpc>
                <a:spcPct val="100000"/>
              </a:lnSpc>
              <a:spcBef>
                <a:spcPts val="600"/>
              </a:spcBef>
              <a:buFont typeface="Courier New" panose="02070309020205020404" pitchFamily="49" charset="0"/>
              <a:buChar char="o"/>
            </a:pPr>
            <a:r>
              <a:rPr lang="en-US" sz="1900" dirty="0"/>
              <a:t>Workflow related to assigning outcomes/ creating a new diagnostic episode</a:t>
            </a:r>
          </a:p>
          <a:p>
            <a:pPr>
              <a:lnSpc>
                <a:spcPct val="100000"/>
              </a:lnSpc>
              <a:spcBef>
                <a:spcPts val="600"/>
              </a:spcBef>
            </a:pPr>
            <a:r>
              <a:rPr lang="en-US" sz="1900" dirty="0"/>
              <a:t>Each square in the diagram signifies a process and quadrangle signifies a decision point. </a:t>
            </a:r>
          </a:p>
          <a:p>
            <a:pPr>
              <a:lnSpc>
                <a:spcPct val="100000"/>
              </a:lnSpc>
              <a:spcBef>
                <a:spcPts val="600"/>
              </a:spcBef>
            </a:pPr>
            <a:r>
              <a:rPr lang="en-US" sz="1900" dirty="0"/>
              <a:t>There are data entry points associated with each process and decision point.</a:t>
            </a:r>
          </a:p>
          <a:p>
            <a:pPr>
              <a:lnSpc>
                <a:spcPct val="100000"/>
              </a:lnSpc>
              <a:spcBef>
                <a:spcPts val="600"/>
              </a:spcBef>
            </a:pPr>
            <a:r>
              <a:rPr lang="en-US" sz="1900" dirty="0"/>
              <a:t>Also, each of these five activities (swim-lanes) are connected to other activities (swim-lanes) in some way, which makes this flow an integrated workflow for TB patient information management.</a:t>
            </a:r>
          </a:p>
        </p:txBody>
      </p:sp>
      <p:sp>
        <p:nvSpPr>
          <p:cNvPr id="4" name="Slide Number Placeholder 3">
            <a:extLst>
              <a:ext uri="{FF2B5EF4-FFF2-40B4-BE49-F238E27FC236}">
                <a16:creationId xmlns:a16="http://schemas.microsoft.com/office/drawing/2014/main" id="{C3E39864-9E4E-44EB-B647-4EDF8B18260D}"/>
              </a:ext>
            </a:extLst>
          </p:cNvPr>
          <p:cNvSpPr>
            <a:spLocks noGrp="1"/>
          </p:cNvSpPr>
          <p:nvPr>
            <p:ph type="sldNum" sz="quarter" idx="12"/>
          </p:nvPr>
        </p:nvSpPr>
        <p:spPr/>
        <p:txBody>
          <a:bodyPr/>
          <a:lstStyle/>
          <a:p>
            <a:fld id="{75AC1699-3BB0-4517-B6F1-ADF4FFD4CCE6}" type="slidenum">
              <a:rPr lang="en-US" smtClean="0"/>
              <a:t>166</a:t>
            </a:fld>
            <a:endParaRPr lang="en-US" dirty="0"/>
          </a:p>
        </p:txBody>
      </p:sp>
    </p:spTree>
    <p:extLst>
      <p:ext uri="{BB962C8B-B14F-4D97-AF65-F5344CB8AC3E}">
        <p14:creationId xmlns:p14="http://schemas.microsoft.com/office/powerpoint/2010/main" val="32868206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1"/>
        <p:cNvGrpSpPr/>
        <p:nvPr/>
      </p:nvGrpSpPr>
      <p:grpSpPr>
        <a:xfrm>
          <a:off x="0" y="0"/>
          <a:ext cx="0" cy="0"/>
          <a:chOff x="0" y="0"/>
          <a:chExt cx="0" cy="0"/>
        </a:xfrm>
      </p:grpSpPr>
      <p:pic>
        <p:nvPicPr>
          <p:cNvPr id="12" name="Google Shape;12;p1" descr="preencoded.png"/>
          <p:cNvPicPr preferRelativeResize="0"/>
          <p:nvPr/>
        </p:nvPicPr>
        <p:blipFill rotWithShape="1">
          <a:blip r:embed="rId3">
            <a:alphaModFix/>
          </a:blip>
          <a:srcRect/>
          <a:stretch/>
        </p:blipFill>
        <p:spPr>
          <a:xfrm>
            <a:off x="6879772" y="3342556"/>
            <a:ext cx="4068696" cy="3515445"/>
          </a:xfrm>
          <a:prstGeom prst="rect">
            <a:avLst/>
          </a:prstGeom>
          <a:noFill/>
          <a:ln>
            <a:noFill/>
          </a:ln>
        </p:spPr>
      </p:pic>
      <p:pic>
        <p:nvPicPr>
          <p:cNvPr id="13" name="Google Shape;13;p1" descr="preencoded.png"/>
          <p:cNvPicPr preferRelativeResize="0"/>
          <p:nvPr/>
        </p:nvPicPr>
        <p:blipFill rotWithShape="1">
          <a:blip r:embed="rId4">
            <a:alphaModFix/>
          </a:blip>
          <a:srcRect/>
          <a:stretch/>
        </p:blipFill>
        <p:spPr>
          <a:xfrm>
            <a:off x="8378158" y="1118028"/>
            <a:ext cx="633933" cy="633933"/>
          </a:xfrm>
          <a:prstGeom prst="rect">
            <a:avLst/>
          </a:prstGeom>
          <a:noFill/>
          <a:ln>
            <a:noFill/>
          </a:ln>
        </p:spPr>
      </p:pic>
      <p:pic>
        <p:nvPicPr>
          <p:cNvPr id="14" name="Google Shape;14;p1" descr="preencoded.png"/>
          <p:cNvPicPr preferRelativeResize="0"/>
          <p:nvPr/>
        </p:nvPicPr>
        <p:blipFill rotWithShape="1">
          <a:blip r:embed="rId5">
            <a:alphaModFix/>
          </a:blip>
          <a:srcRect/>
          <a:stretch/>
        </p:blipFill>
        <p:spPr>
          <a:xfrm>
            <a:off x="10107060" y="2904565"/>
            <a:ext cx="434500" cy="434498"/>
          </a:xfrm>
          <a:prstGeom prst="rect">
            <a:avLst/>
          </a:prstGeom>
          <a:noFill/>
          <a:ln>
            <a:noFill/>
          </a:ln>
        </p:spPr>
      </p:pic>
      <p:pic>
        <p:nvPicPr>
          <p:cNvPr id="15" name="Google Shape;15;p1" descr="preencoded.png"/>
          <p:cNvPicPr preferRelativeResize="0"/>
          <p:nvPr/>
        </p:nvPicPr>
        <p:blipFill rotWithShape="1">
          <a:blip r:embed="rId6">
            <a:alphaModFix/>
          </a:blip>
          <a:srcRect/>
          <a:stretch/>
        </p:blipFill>
        <p:spPr>
          <a:xfrm>
            <a:off x="9438555" y="1865883"/>
            <a:ext cx="392561" cy="392559"/>
          </a:xfrm>
          <a:prstGeom prst="rect">
            <a:avLst/>
          </a:prstGeom>
          <a:noFill/>
          <a:ln>
            <a:noFill/>
          </a:ln>
        </p:spPr>
      </p:pic>
      <p:pic>
        <p:nvPicPr>
          <p:cNvPr id="16" name="Google Shape;16;p1" descr="preencoded.png"/>
          <p:cNvPicPr preferRelativeResize="0"/>
          <p:nvPr/>
        </p:nvPicPr>
        <p:blipFill rotWithShape="1">
          <a:blip r:embed="rId7">
            <a:alphaModFix/>
          </a:blip>
          <a:srcRect/>
          <a:stretch/>
        </p:blipFill>
        <p:spPr>
          <a:xfrm>
            <a:off x="10030727" y="910552"/>
            <a:ext cx="266940" cy="266938"/>
          </a:xfrm>
          <a:prstGeom prst="rect">
            <a:avLst/>
          </a:prstGeom>
          <a:noFill/>
          <a:ln>
            <a:noFill/>
          </a:ln>
        </p:spPr>
      </p:pic>
      <p:pic>
        <p:nvPicPr>
          <p:cNvPr id="17" name="Google Shape;17;p1" descr="preencoded.png"/>
          <p:cNvPicPr preferRelativeResize="0"/>
          <p:nvPr/>
        </p:nvPicPr>
        <p:blipFill rotWithShape="1">
          <a:blip r:embed="rId8">
            <a:alphaModFix/>
          </a:blip>
          <a:srcRect/>
          <a:stretch/>
        </p:blipFill>
        <p:spPr>
          <a:xfrm>
            <a:off x="10239294" y="1923771"/>
            <a:ext cx="196264" cy="196265"/>
          </a:xfrm>
          <a:prstGeom prst="rect">
            <a:avLst/>
          </a:prstGeom>
          <a:noFill/>
          <a:ln>
            <a:noFill/>
          </a:ln>
        </p:spPr>
      </p:pic>
      <p:pic>
        <p:nvPicPr>
          <p:cNvPr id="18" name="Google Shape;18;p1" descr="preencoded.png"/>
          <p:cNvPicPr preferRelativeResize="0"/>
          <p:nvPr/>
        </p:nvPicPr>
        <p:blipFill rotWithShape="1">
          <a:blip r:embed="rId9">
            <a:alphaModFix/>
          </a:blip>
          <a:srcRect/>
          <a:stretch/>
        </p:blipFill>
        <p:spPr>
          <a:xfrm>
            <a:off x="4401817" y="6129654"/>
            <a:ext cx="85173" cy="85172"/>
          </a:xfrm>
          <a:prstGeom prst="rect">
            <a:avLst/>
          </a:prstGeom>
          <a:noFill/>
          <a:ln>
            <a:noFill/>
          </a:ln>
        </p:spPr>
      </p:pic>
      <p:pic>
        <p:nvPicPr>
          <p:cNvPr id="19" name="Google Shape;19;p1" descr="preencoded.png"/>
          <p:cNvPicPr preferRelativeResize="0"/>
          <p:nvPr/>
        </p:nvPicPr>
        <p:blipFill rotWithShape="1">
          <a:blip r:embed="rId10">
            <a:alphaModFix/>
          </a:blip>
          <a:srcRect/>
          <a:stretch/>
        </p:blipFill>
        <p:spPr>
          <a:xfrm>
            <a:off x="6453301" y="5763026"/>
            <a:ext cx="252431" cy="252430"/>
          </a:xfrm>
          <a:prstGeom prst="rect">
            <a:avLst/>
          </a:prstGeom>
          <a:noFill/>
          <a:ln>
            <a:noFill/>
          </a:ln>
        </p:spPr>
      </p:pic>
      <p:pic>
        <p:nvPicPr>
          <p:cNvPr id="20" name="Google Shape;20;p1" descr="preencoded.png"/>
          <p:cNvPicPr preferRelativeResize="0"/>
          <p:nvPr/>
        </p:nvPicPr>
        <p:blipFill rotWithShape="1">
          <a:blip r:embed="rId11">
            <a:alphaModFix/>
          </a:blip>
          <a:srcRect/>
          <a:stretch/>
        </p:blipFill>
        <p:spPr>
          <a:xfrm>
            <a:off x="4194201" y="5832183"/>
            <a:ext cx="153064" cy="153062"/>
          </a:xfrm>
          <a:prstGeom prst="rect">
            <a:avLst/>
          </a:prstGeom>
          <a:noFill/>
          <a:ln>
            <a:noFill/>
          </a:ln>
        </p:spPr>
      </p:pic>
      <p:pic>
        <p:nvPicPr>
          <p:cNvPr id="21" name="Google Shape;21;p1" descr="preencoded.png"/>
          <p:cNvPicPr preferRelativeResize="0"/>
          <p:nvPr/>
        </p:nvPicPr>
        <p:blipFill rotWithShape="1">
          <a:blip r:embed="rId12">
            <a:alphaModFix/>
          </a:blip>
          <a:srcRect/>
          <a:stretch/>
        </p:blipFill>
        <p:spPr>
          <a:xfrm>
            <a:off x="4654979" y="6048747"/>
            <a:ext cx="377411" cy="377409"/>
          </a:xfrm>
          <a:prstGeom prst="rect">
            <a:avLst/>
          </a:prstGeom>
          <a:noFill/>
          <a:ln>
            <a:noFill/>
          </a:ln>
        </p:spPr>
      </p:pic>
      <p:pic>
        <p:nvPicPr>
          <p:cNvPr id="22" name="Google Shape;22;p1" descr="preencoded.png"/>
          <p:cNvPicPr preferRelativeResize="0"/>
          <p:nvPr/>
        </p:nvPicPr>
        <p:blipFill rotWithShape="1">
          <a:blip r:embed="rId13">
            <a:alphaModFix/>
          </a:blip>
          <a:srcRect/>
          <a:stretch/>
        </p:blipFill>
        <p:spPr>
          <a:xfrm>
            <a:off x="1854414" y="4656525"/>
            <a:ext cx="276625" cy="276625"/>
          </a:xfrm>
          <a:prstGeom prst="rect">
            <a:avLst/>
          </a:prstGeom>
          <a:noFill/>
          <a:ln>
            <a:noFill/>
          </a:ln>
        </p:spPr>
      </p:pic>
      <p:pic>
        <p:nvPicPr>
          <p:cNvPr id="23" name="Google Shape;23;p1" descr="preencoded.png"/>
          <p:cNvPicPr preferRelativeResize="0"/>
          <p:nvPr/>
        </p:nvPicPr>
        <p:blipFill rotWithShape="1">
          <a:blip r:embed="rId14">
            <a:alphaModFix/>
          </a:blip>
          <a:srcRect/>
          <a:stretch/>
        </p:blipFill>
        <p:spPr>
          <a:xfrm>
            <a:off x="2303924" y="5209776"/>
            <a:ext cx="209535" cy="209535"/>
          </a:xfrm>
          <a:prstGeom prst="rect">
            <a:avLst/>
          </a:prstGeom>
          <a:noFill/>
          <a:ln>
            <a:noFill/>
          </a:ln>
        </p:spPr>
      </p:pic>
      <p:pic>
        <p:nvPicPr>
          <p:cNvPr id="24" name="Google Shape;24;p1" descr="preencoded.png"/>
          <p:cNvPicPr preferRelativeResize="0"/>
          <p:nvPr/>
        </p:nvPicPr>
        <p:blipFill rotWithShape="1">
          <a:blip r:embed="rId15">
            <a:alphaModFix/>
          </a:blip>
          <a:srcRect/>
          <a:stretch/>
        </p:blipFill>
        <p:spPr>
          <a:xfrm>
            <a:off x="5335281" y="2639466"/>
            <a:ext cx="5117566" cy="4218534"/>
          </a:xfrm>
          <a:prstGeom prst="rect">
            <a:avLst/>
          </a:prstGeom>
          <a:noFill/>
          <a:ln>
            <a:noFill/>
          </a:ln>
        </p:spPr>
      </p:pic>
      <p:pic>
        <p:nvPicPr>
          <p:cNvPr id="25" name="Google Shape;25;p1" descr="preencoded.png"/>
          <p:cNvPicPr preferRelativeResize="0"/>
          <p:nvPr/>
        </p:nvPicPr>
        <p:blipFill rotWithShape="1">
          <a:blip r:embed="rId16">
            <a:alphaModFix/>
          </a:blip>
          <a:srcRect/>
          <a:stretch/>
        </p:blipFill>
        <p:spPr>
          <a:xfrm>
            <a:off x="1681523" y="195944"/>
            <a:ext cx="2017059" cy="394752"/>
          </a:xfrm>
          <a:prstGeom prst="rect">
            <a:avLst/>
          </a:prstGeom>
          <a:noFill/>
          <a:ln>
            <a:noFill/>
          </a:ln>
        </p:spPr>
      </p:pic>
      <p:sp>
        <p:nvSpPr>
          <p:cNvPr id="26" name="Google Shape;26;p1"/>
          <p:cNvSpPr/>
          <p:nvPr/>
        </p:nvSpPr>
        <p:spPr>
          <a:xfrm>
            <a:off x="1658470" y="1048871"/>
            <a:ext cx="5843617" cy="2178514"/>
          </a:xfrm>
          <a:prstGeom prst="rect">
            <a:avLst/>
          </a:prstGeom>
          <a:noFill/>
          <a:ln>
            <a:noFill/>
          </a:ln>
        </p:spPr>
        <p:txBody>
          <a:bodyPr spcFirstLastPara="1" wrap="square" lIns="0" tIns="0" rIns="0" bIns="0" anchor="t" anchorCtr="0">
            <a:noAutofit/>
          </a:bodyPr>
          <a:lstStyle/>
          <a:p>
            <a:pPr>
              <a:lnSpc>
                <a:spcPct val="136956"/>
              </a:lnSpc>
              <a:buClr>
                <a:schemeClr val="dk1"/>
              </a:buClr>
              <a:buSzPts val="3450"/>
            </a:pPr>
            <a:r>
              <a:rPr lang="en-US" sz="2178" b="1">
                <a:solidFill>
                  <a:srgbClr val="7F7F7F"/>
                </a:solidFill>
                <a:latin typeface="Noto Sans"/>
                <a:ea typeface="Noto Sans"/>
                <a:cs typeface="Noto Sans"/>
                <a:sym typeface="Noto Sans"/>
              </a:rPr>
              <a:t>Adult BCG Vaccination Programmatic Implementation Study</a:t>
            </a:r>
            <a:endParaRPr sz="4175" b="1">
              <a:solidFill>
                <a:schemeClr val="dk1"/>
              </a:solidFill>
              <a:latin typeface="Noto Sans"/>
              <a:ea typeface="Noto Sans"/>
              <a:cs typeface="Noto Sans"/>
              <a:sym typeface="Noto Sans"/>
            </a:endParaRPr>
          </a:p>
          <a:p>
            <a:pPr>
              <a:buClr>
                <a:srgbClr val="000000"/>
              </a:buClr>
              <a:buSzPts val="3450"/>
            </a:pPr>
            <a:endParaRPr sz="3691" b="1">
              <a:latin typeface="Noto Sans"/>
              <a:ea typeface="Noto Sans"/>
              <a:cs typeface="Noto Sans"/>
              <a:sym typeface="Noto Sans"/>
            </a:endParaRPr>
          </a:p>
          <a:p>
            <a:pPr>
              <a:buClr>
                <a:srgbClr val="000000"/>
              </a:buClr>
              <a:buSzPts val="3450"/>
            </a:pPr>
            <a:endParaRPr sz="3691" b="1">
              <a:latin typeface="Noto Sans"/>
              <a:ea typeface="Noto Sans"/>
              <a:cs typeface="Noto Sans"/>
              <a:sym typeface="Noto Sans"/>
            </a:endParaRPr>
          </a:p>
          <a:p>
            <a:pPr>
              <a:buClr>
                <a:srgbClr val="000000"/>
              </a:buClr>
              <a:buSzPts val="3450"/>
            </a:pPr>
            <a:endParaRPr sz="3691" b="1">
              <a:latin typeface="Noto Sans"/>
              <a:ea typeface="Noto Sans"/>
              <a:cs typeface="Noto Sans"/>
              <a:sym typeface="Noto Sans"/>
            </a:endParaRPr>
          </a:p>
          <a:p>
            <a:pPr>
              <a:buClr>
                <a:srgbClr val="000000"/>
              </a:buClr>
              <a:buSzPts val="3450"/>
            </a:pPr>
            <a:r>
              <a:rPr lang="en-US" sz="3691" b="1">
                <a:solidFill>
                  <a:srgbClr val="000000"/>
                </a:solidFill>
                <a:latin typeface="Noto Sans"/>
                <a:ea typeface="Noto Sans"/>
                <a:cs typeface="Noto Sans"/>
                <a:sym typeface="Noto Sans"/>
              </a:rPr>
              <a:t>Orientation to </a:t>
            </a:r>
            <a:r>
              <a:rPr lang="en-US" sz="3691" b="1">
                <a:latin typeface="Noto Sans"/>
                <a:ea typeface="Noto Sans"/>
                <a:cs typeface="Noto Sans"/>
                <a:sym typeface="Noto Sans"/>
              </a:rPr>
              <a:t>A</a:t>
            </a:r>
            <a:r>
              <a:rPr lang="en-US" sz="3691" b="1">
                <a:solidFill>
                  <a:srgbClr val="000000"/>
                </a:solidFill>
                <a:latin typeface="Noto Sans"/>
                <a:ea typeface="Noto Sans"/>
                <a:cs typeface="Noto Sans"/>
                <a:sym typeface="Noto Sans"/>
              </a:rPr>
              <a:t>dult </a:t>
            </a:r>
            <a:endParaRPr sz="3691" b="1">
              <a:solidFill>
                <a:srgbClr val="000000"/>
              </a:solidFill>
              <a:latin typeface="Noto Sans"/>
              <a:ea typeface="Noto Sans"/>
              <a:cs typeface="Noto Sans"/>
              <a:sym typeface="Noto Sans"/>
            </a:endParaRPr>
          </a:p>
          <a:p>
            <a:pPr>
              <a:buClr>
                <a:srgbClr val="000000"/>
              </a:buClr>
              <a:buSzPts val="3450"/>
            </a:pPr>
            <a:r>
              <a:rPr lang="en-US" sz="3691" b="1">
                <a:solidFill>
                  <a:srgbClr val="000000"/>
                </a:solidFill>
                <a:latin typeface="Noto Sans"/>
                <a:ea typeface="Noto Sans"/>
                <a:cs typeface="Noto Sans"/>
                <a:sym typeface="Noto Sans"/>
              </a:rPr>
              <a:t>BCG </a:t>
            </a:r>
            <a:r>
              <a:rPr lang="en-US" sz="3691" b="1">
                <a:latin typeface="Noto Sans"/>
                <a:ea typeface="Noto Sans"/>
                <a:cs typeface="Noto Sans"/>
                <a:sym typeface="Noto Sans"/>
              </a:rPr>
              <a:t>V</a:t>
            </a:r>
            <a:r>
              <a:rPr lang="en-US" sz="3691" b="1">
                <a:solidFill>
                  <a:srgbClr val="000000"/>
                </a:solidFill>
                <a:latin typeface="Noto Sans"/>
                <a:ea typeface="Noto Sans"/>
                <a:cs typeface="Noto Sans"/>
                <a:sym typeface="Noto Sans"/>
              </a:rPr>
              <a:t>accination </a:t>
            </a:r>
            <a:endParaRPr sz="3691" b="1">
              <a:solidFill>
                <a:srgbClr val="000000"/>
              </a:solidFill>
              <a:latin typeface="Noto Sans"/>
              <a:ea typeface="Noto Sans"/>
              <a:cs typeface="Noto Sans"/>
              <a:sym typeface="Noto Sans"/>
            </a:endParaRPr>
          </a:p>
          <a:p>
            <a:pPr>
              <a:buClr>
                <a:srgbClr val="000000"/>
              </a:buClr>
              <a:buSzPts val="3450"/>
            </a:pPr>
            <a:r>
              <a:rPr lang="en-US" sz="3691" b="1">
                <a:latin typeface="Noto Sans"/>
                <a:ea typeface="Noto Sans"/>
                <a:cs typeface="Noto Sans"/>
                <a:sym typeface="Noto Sans"/>
              </a:rPr>
              <a:t>S</a:t>
            </a:r>
            <a:r>
              <a:rPr lang="en-US" sz="3691" b="1">
                <a:solidFill>
                  <a:srgbClr val="000000"/>
                </a:solidFill>
                <a:latin typeface="Noto Sans"/>
                <a:ea typeface="Noto Sans"/>
                <a:cs typeface="Noto Sans"/>
                <a:sym typeface="Noto Sans"/>
              </a:rPr>
              <a:t>tudy </a:t>
            </a:r>
            <a:r>
              <a:rPr lang="en-US" sz="3691" b="1">
                <a:latin typeface="Noto Sans"/>
                <a:ea typeface="Noto Sans"/>
                <a:cs typeface="Noto Sans"/>
                <a:sym typeface="Noto Sans"/>
              </a:rPr>
              <a:t>P</a:t>
            </a:r>
            <a:r>
              <a:rPr lang="en-US" sz="3691" b="1">
                <a:solidFill>
                  <a:srgbClr val="000000"/>
                </a:solidFill>
                <a:latin typeface="Noto Sans"/>
                <a:ea typeface="Noto Sans"/>
                <a:cs typeface="Noto Sans"/>
                <a:sym typeface="Noto Sans"/>
              </a:rPr>
              <a:t>rotocol</a:t>
            </a:r>
            <a:endParaRPr sz="3691">
              <a:solidFill>
                <a:schemeClr val="dk1"/>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2" descr="preencoded.png"/>
          <p:cNvPicPr preferRelativeResize="0"/>
          <p:nvPr/>
        </p:nvPicPr>
        <p:blipFill rotWithShape="1">
          <a:blip r:embed="rId3">
            <a:alphaModFix/>
          </a:blip>
          <a:srcRect/>
          <a:stretch/>
        </p:blipFill>
        <p:spPr>
          <a:xfrm>
            <a:off x="6268371" y="2828680"/>
            <a:ext cx="530198" cy="530953"/>
          </a:xfrm>
          <a:prstGeom prst="rect">
            <a:avLst/>
          </a:prstGeom>
          <a:noFill/>
          <a:ln>
            <a:noFill/>
          </a:ln>
        </p:spPr>
      </p:pic>
      <p:sp>
        <p:nvSpPr>
          <p:cNvPr id="33" name="Google Shape;33;p2"/>
          <p:cNvSpPr/>
          <p:nvPr/>
        </p:nvSpPr>
        <p:spPr>
          <a:xfrm>
            <a:off x="6885015" y="2845969"/>
            <a:ext cx="2114602" cy="481914"/>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b="1" dirty="0">
                <a:solidFill>
                  <a:srgbClr val="525252"/>
                </a:solidFill>
                <a:latin typeface="Noto Sans"/>
                <a:ea typeface="Noto Sans"/>
                <a:cs typeface="Noto Sans"/>
                <a:sym typeface="Noto Sans"/>
              </a:rPr>
              <a:t>Secondary objective</a:t>
            </a:r>
            <a:endParaRPr sz="2178" dirty="0">
              <a:solidFill>
                <a:schemeClr val="dk1"/>
              </a:solidFill>
              <a:latin typeface="Calibri"/>
              <a:ea typeface="Calibri"/>
              <a:cs typeface="Calibri"/>
              <a:sym typeface="Calibri"/>
            </a:endParaRPr>
          </a:p>
        </p:txBody>
      </p:sp>
      <p:sp>
        <p:nvSpPr>
          <p:cNvPr id="34" name="Google Shape;34;p2"/>
          <p:cNvSpPr/>
          <p:nvPr/>
        </p:nvSpPr>
        <p:spPr>
          <a:xfrm>
            <a:off x="6164995" y="3689226"/>
            <a:ext cx="5557639"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dirty="0">
                <a:solidFill>
                  <a:srgbClr val="525252"/>
                </a:solidFill>
                <a:latin typeface="Noto Sans"/>
                <a:ea typeface="Noto Sans"/>
                <a:cs typeface="Noto Sans"/>
                <a:sym typeface="Noto Sans"/>
              </a:rPr>
              <a:t>To </a:t>
            </a:r>
            <a:r>
              <a:rPr lang="en-US" sz="2178" b="1" dirty="0">
                <a:solidFill>
                  <a:srgbClr val="525252"/>
                </a:solidFill>
                <a:latin typeface="Noto Sans"/>
                <a:ea typeface="Noto Sans"/>
                <a:cs typeface="Noto Sans"/>
                <a:sym typeface="Noto Sans"/>
              </a:rPr>
              <a:t>determine the effectiveness</a:t>
            </a:r>
            <a:r>
              <a:rPr lang="en-US" sz="2178" dirty="0">
                <a:solidFill>
                  <a:srgbClr val="525252"/>
                </a:solidFill>
                <a:latin typeface="Noto Sans"/>
                <a:ea typeface="Noto Sans"/>
                <a:cs typeface="Noto Sans"/>
                <a:sym typeface="Noto Sans"/>
              </a:rPr>
              <a:t> of adult BCG vaccination against active tuberculosis with annual review.</a:t>
            </a:r>
            <a:endParaRPr sz="2178" dirty="0">
              <a:solidFill>
                <a:schemeClr val="dk1"/>
              </a:solidFill>
              <a:latin typeface="Calibri"/>
              <a:ea typeface="Calibri"/>
              <a:cs typeface="Calibri"/>
              <a:sym typeface="Calibri"/>
            </a:endParaRPr>
          </a:p>
        </p:txBody>
      </p:sp>
      <p:sp>
        <p:nvSpPr>
          <p:cNvPr id="35" name="Google Shape;35;p2"/>
          <p:cNvSpPr/>
          <p:nvPr/>
        </p:nvSpPr>
        <p:spPr>
          <a:xfrm>
            <a:off x="6177023" y="5057734"/>
            <a:ext cx="5710177" cy="798780"/>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dirty="0">
                <a:solidFill>
                  <a:srgbClr val="525252"/>
                </a:solidFill>
                <a:latin typeface="Noto Sans"/>
                <a:ea typeface="Noto Sans"/>
                <a:cs typeface="Noto Sans"/>
                <a:sym typeface="Noto Sans"/>
              </a:rPr>
              <a:t>To </a:t>
            </a:r>
            <a:r>
              <a:rPr lang="en-US" sz="2178" b="1" dirty="0">
                <a:solidFill>
                  <a:srgbClr val="525252"/>
                </a:solidFill>
                <a:latin typeface="Noto Sans"/>
                <a:ea typeface="Noto Sans"/>
                <a:cs typeface="Noto Sans"/>
                <a:sym typeface="Noto Sans"/>
              </a:rPr>
              <a:t>determine safety</a:t>
            </a:r>
            <a:r>
              <a:rPr lang="en-US" sz="2178" dirty="0">
                <a:solidFill>
                  <a:srgbClr val="525252"/>
                </a:solidFill>
                <a:latin typeface="Noto Sans"/>
                <a:ea typeface="Noto Sans"/>
                <a:cs typeface="Noto Sans"/>
                <a:sym typeface="Noto Sans"/>
              </a:rPr>
              <a:t> of adult BCG vaccination under programmatic settings in vaccinated individuals with annual review.</a:t>
            </a:r>
            <a:endParaRPr sz="2178" dirty="0">
              <a:solidFill>
                <a:schemeClr val="dk1"/>
              </a:solidFill>
              <a:latin typeface="Calibri"/>
              <a:ea typeface="Calibri"/>
              <a:cs typeface="Calibri"/>
              <a:sym typeface="Calibri"/>
            </a:endParaRPr>
          </a:p>
        </p:txBody>
      </p:sp>
      <p:pic>
        <p:nvPicPr>
          <p:cNvPr id="36" name="Google Shape;36;p2" descr="preencoded.png"/>
          <p:cNvPicPr preferRelativeResize="0"/>
          <p:nvPr/>
        </p:nvPicPr>
        <p:blipFill rotWithShape="1">
          <a:blip r:embed="rId4">
            <a:alphaModFix/>
          </a:blip>
          <a:srcRect/>
          <a:stretch/>
        </p:blipFill>
        <p:spPr>
          <a:xfrm>
            <a:off x="1675420" y="5933713"/>
            <a:ext cx="8782850" cy="5764"/>
          </a:xfrm>
          <a:prstGeom prst="rect">
            <a:avLst/>
          </a:prstGeom>
          <a:noFill/>
          <a:ln>
            <a:noFill/>
          </a:ln>
        </p:spPr>
      </p:pic>
      <p:pic>
        <p:nvPicPr>
          <p:cNvPr id="37" name="Google Shape;37;p2" descr="preencoded.png"/>
          <p:cNvPicPr preferRelativeResize="0"/>
          <p:nvPr/>
        </p:nvPicPr>
        <p:blipFill rotWithShape="1">
          <a:blip r:embed="rId5">
            <a:alphaModFix/>
          </a:blip>
          <a:srcRect/>
          <a:stretch/>
        </p:blipFill>
        <p:spPr>
          <a:xfrm>
            <a:off x="6003453" y="3377002"/>
            <a:ext cx="11526" cy="2385892"/>
          </a:xfrm>
          <a:prstGeom prst="rect">
            <a:avLst/>
          </a:prstGeom>
          <a:noFill/>
          <a:ln>
            <a:noFill/>
          </a:ln>
        </p:spPr>
      </p:pic>
      <p:pic>
        <p:nvPicPr>
          <p:cNvPr id="38" name="Google Shape;38;p2" descr="preencoded.png"/>
          <p:cNvPicPr preferRelativeResize="0"/>
          <p:nvPr/>
        </p:nvPicPr>
        <p:blipFill rotWithShape="1">
          <a:blip r:embed="rId6">
            <a:alphaModFix/>
          </a:blip>
          <a:srcRect/>
          <a:stretch/>
        </p:blipFill>
        <p:spPr>
          <a:xfrm>
            <a:off x="1704056" y="2828680"/>
            <a:ext cx="530198" cy="530953"/>
          </a:xfrm>
          <a:prstGeom prst="rect">
            <a:avLst/>
          </a:prstGeom>
          <a:noFill/>
          <a:ln>
            <a:noFill/>
          </a:ln>
        </p:spPr>
      </p:pic>
      <p:sp>
        <p:nvSpPr>
          <p:cNvPr id="39" name="Google Shape;39;p2"/>
          <p:cNvSpPr/>
          <p:nvPr/>
        </p:nvSpPr>
        <p:spPr>
          <a:xfrm>
            <a:off x="1669658" y="1382850"/>
            <a:ext cx="7007839" cy="486015"/>
          </a:xfrm>
          <a:prstGeom prst="rect">
            <a:avLst/>
          </a:prstGeom>
          <a:noFill/>
          <a:ln>
            <a:noFill/>
          </a:ln>
        </p:spPr>
        <p:txBody>
          <a:bodyPr spcFirstLastPara="1" wrap="square" lIns="0" tIns="0" rIns="0" bIns="0" anchor="t" anchorCtr="0">
            <a:noAutofit/>
          </a:bodyPr>
          <a:lstStyle/>
          <a:p>
            <a:pPr>
              <a:lnSpc>
                <a:spcPct val="136111"/>
              </a:lnSpc>
              <a:buClr>
                <a:srgbClr val="0D0D0D"/>
              </a:buClr>
              <a:buSzPts val="2700"/>
            </a:pPr>
            <a:r>
              <a:rPr lang="en-US" sz="2178" b="1" dirty="0">
                <a:solidFill>
                  <a:srgbClr val="0D0D0D"/>
                </a:solidFill>
                <a:latin typeface="Noto Sans ExtraBold"/>
                <a:ea typeface="Noto Sans ExtraBold"/>
                <a:cs typeface="Noto Sans ExtraBold"/>
                <a:sym typeface="Noto Sans ExtraBold"/>
              </a:rPr>
              <a:t>Study Design</a:t>
            </a:r>
            <a:endParaRPr sz="2178" b="1" dirty="0">
              <a:solidFill>
                <a:schemeClr val="dk1"/>
              </a:solidFill>
              <a:latin typeface="Calibri"/>
              <a:ea typeface="Calibri"/>
              <a:cs typeface="Calibri"/>
              <a:sym typeface="Calibri"/>
            </a:endParaRPr>
          </a:p>
        </p:txBody>
      </p:sp>
      <p:sp>
        <p:nvSpPr>
          <p:cNvPr id="41" name="Google Shape;41;p2"/>
          <p:cNvSpPr/>
          <p:nvPr/>
        </p:nvSpPr>
        <p:spPr>
          <a:xfrm>
            <a:off x="10100963" y="6097959"/>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2178">
                <a:solidFill>
                  <a:srgbClr val="677A8B"/>
                </a:solidFill>
                <a:latin typeface="Noto Sans SemiBold"/>
                <a:ea typeface="Noto Sans SemiBold"/>
                <a:cs typeface="Noto Sans SemiBold"/>
                <a:sym typeface="Noto Sans SemiBold"/>
              </a:rPr>
              <a:t>01</a:t>
            </a:r>
            <a:endParaRPr sz="2178">
              <a:solidFill>
                <a:schemeClr val="dk1"/>
              </a:solidFill>
              <a:latin typeface="Calibri"/>
              <a:ea typeface="Calibri"/>
              <a:cs typeface="Calibri"/>
              <a:sym typeface="Calibri"/>
            </a:endParaRPr>
          </a:p>
        </p:txBody>
      </p:sp>
      <p:sp>
        <p:nvSpPr>
          <p:cNvPr id="42" name="Google Shape;42;p2"/>
          <p:cNvSpPr/>
          <p:nvPr/>
        </p:nvSpPr>
        <p:spPr>
          <a:xfrm>
            <a:off x="1377100" y="744522"/>
            <a:ext cx="9437800" cy="651387"/>
          </a:xfrm>
          <a:prstGeom prst="rect">
            <a:avLst/>
          </a:prstGeom>
          <a:noFill/>
          <a:ln>
            <a:noFill/>
          </a:ln>
        </p:spPr>
        <p:txBody>
          <a:bodyPr spcFirstLastPara="1" wrap="square" lIns="0" tIns="0" rIns="0" bIns="0" anchor="t" anchorCtr="0">
            <a:noAutofit/>
          </a:bodyPr>
          <a:lstStyle/>
          <a:p>
            <a:pPr marL="737677" marR="630099">
              <a:buClr>
                <a:schemeClr val="dk1"/>
              </a:buClr>
              <a:buSzPts val="1100"/>
            </a:pPr>
            <a:r>
              <a:rPr lang="en-US" sz="2178" dirty="0">
                <a:solidFill>
                  <a:srgbClr val="525252"/>
                </a:solidFill>
                <a:latin typeface="Noto Sans"/>
                <a:ea typeface="Noto Sans"/>
                <a:cs typeface="Noto Sans"/>
                <a:sym typeface="Noto Sans"/>
              </a:rPr>
              <a:t>Eﬀect of BCG vaccination amongst vulnerable adult population on reducing TB disease: a programmatic study.</a:t>
            </a:r>
            <a:endParaRPr sz="2178" dirty="0">
              <a:solidFill>
                <a:srgbClr val="525252"/>
              </a:solidFill>
              <a:latin typeface="Noto Sans"/>
              <a:ea typeface="Noto Sans"/>
              <a:cs typeface="Noto Sans"/>
              <a:sym typeface="Noto Sans"/>
            </a:endParaRPr>
          </a:p>
          <a:p>
            <a:pPr>
              <a:buClr>
                <a:srgbClr val="525252"/>
              </a:buClr>
              <a:buSzPts val="1800"/>
            </a:pPr>
            <a:endParaRPr sz="2178" b="1" dirty="0">
              <a:solidFill>
                <a:srgbClr val="525252"/>
              </a:solidFill>
              <a:latin typeface="Noto Sans"/>
              <a:ea typeface="Noto Sans"/>
              <a:cs typeface="Noto Sans"/>
              <a:sym typeface="Noto Sans"/>
            </a:endParaRPr>
          </a:p>
        </p:txBody>
      </p:sp>
      <p:sp>
        <p:nvSpPr>
          <p:cNvPr id="43" name="Google Shape;43;p2"/>
          <p:cNvSpPr/>
          <p:nvPr/>
        </p:nvSpPr>
        <p:spPr>
          <a:xfrm>
            <a:off x="2320698" y="2845969"/>
            <a:ext cx="1746624" cy="58303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b="1" dirty="0">
                <a:solidFill>
                  <a:srgbClr val="525252"/>
                </a:solidFill>
                <a:latin typeface="Noto Sans"/>
                <a:ea typeface="Noto Sans"/>
                <a:cs typeface="Noto Sans"/>
                <a:sym typeface="Noto Sans"/>
              </a:rPr>
              <a:t>Primary objective</a:t>
            </a:r>
            <a:endParaRPr sz="2178" dirty="0">
              <a:solidFill>
                <a:schemeClr val="dk1"/>
              </a:solidFill>
              <a:latin typeface="Calibri"/>
              <a:ea typeface="Calibri"/>
              <a:cs typeface="Calibri"/>
              <a:sym typeface="Calibri"/>
            </a:endParaRPr>
          </a:p>
        </p:txBody>
      </p:sp>
      <p:sp>
        <p:nvSpPr>
          <p:cNvPr id="44" name="Google Shape;44;p2"/>
          <p:cNvSpPr/>
          <p:nvPr/>
        </p:nvSpPr>
        <p:spPr>
          <a:xfrm>
            <a:off x="131269" y="3769554"/>
            <a:ext cx="5601501" cy="1556552"/>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dirty="0">
                <a:solidFill>
                  <a:srgbClr val="525252"/>
                </a:solidFill>
                <a:latin typeface="Noto Sans"/>
                <a:ea typeface="Noto Sans"/>
                <a:cs typeface="Noto Sans"/>
                <a:sym typeface="Noto Sans"/>
              </a:rPr>
              <a:t>To </a:t>
            </a:r>
            <a:r>
              <a:rPr lang="en-US" sz="2178" b="1" dirty="0">
                <a:solidFill>
                  <a:srgbClr val="525252"/>
                </a:solidFill>
                <a:latin typeface="Noto Sans"/>
                <a:ea typeface="Noto Sans"/>
                <a:cs typeface="Noto Sans"/>
                <a:sym typeface="Noto Sans"/>
              </a:rPr>
              <a:t>evaluate the effectiveness</a:t>
            </a:r>
            <a:r>
              <a:rPr lang="en-US" sz="2178" dirty="0">
                <a:solidFill>
                  <a:srgbClr val="525252"/>
                </a:solidFill>
                <a:latin typeface="Noto Sans"/>
                <a:ea typeface="Noto Sans"/>
                <a:cs typeface="Noto Sans"/>
                <a:sym typeface="Noto Sans"/>
              </a:rPr>
              <a:t> of a strategy to vaccinate vulnerable individuals older than 18 years with BCG vaccine under programmatic settings on the occurrence of notified TB cases </a:t>
            </a:r>
            <a:r>
              <a:rPr lang="en-US" sz="2178" dirty="0" err="1">
                <a:solidFill>
                  <a:srgbClr val="525252"/>
                </a:solidFill>
                <a:latin typeface="Noto Sans"/>
                <a:ea typeface="Noto Sans"/>
                <a:cs typeface="Noto Sans"/>
                <a:sym typeface="Noto Sans"/>
              </a:rPr>
              <a:t>upto</a:t>
            </a:r>
            <a:r>
              <a:rPr lang="en-US" sz="2178" dirty="0">
                <a:solidFill>
                  <a:srgbClr val="525252"/>
                </a:solidFill>
                <a:latin typeface="Noto Sans"/>
                <a:ea typeface="Noto Sans"/>
                <a:cs typeface="Noto Sans"/>
                <a:sym typeface="Noto Sans"/>
              </a:rPr>
              <a:t> a period of 36 months post-intervention.</a:t>
            </a:r>
            <a:endParaRPr sz="2178" dirty="0">
              <a:solidFill>
                <a:schemeClr val="dk1"/>
              </a:solidFill>
              <a:latin typeface="Calibri"/>
              <a:ea typeface="Calibri"/>
              <a:cs typeface="Calibri"/>
              <a:sym typeface="Calibri"/>
            </a:endParaRPr>
          </a:p>
        </p:txBody>
      </p:sp>
      <p:sp>
        <p:nvSpPr>
          <p:cNvPr id="45" name="Google Shape;45;p2"/>
          <p:cNvSpPr/>
          <p:nvPr/>
        </p:nvSpPr>
        <p:spPr>
          <a:xfrm>
            <a:off x="2112822" y="1757408"/>
            <a:ext cx="8702077" cy="380450"/>
          </a:xfrm>
          <a:prstGeom prst="rect">
            <a:avLst/>
          </a:prstGeom>
          <a:noFill/>
          <a:ln>
            <a:noFill/>
          </a:ln>
        </p:spPr>
        <p:txBody>
          <a:bodyPr spcFirstLastPara="1" wrap="square" lIns="0" tIns="0" rIns="0" bIns="0" anchor="t" anchorCtr="0">
            <a:noAutofit/>
          </a:bodyPr>
          <a:lstStyle/>
          <a:p>
            <a:pPr>
              <a:lnSpc>
                <a:spcPct val="137500"/>
              </a:lnSpc>
              <a:buClr>
                <a:srgbClr val="525252"/>
              </a:buClr>
              <a:buSzPts val="1800"/>
            </a:pPr>
            <a:r>
              <a:rPr lang="en-US" sz="2178" dirty="0">
                <a:solidFill>
                  <a:srgbClr val="525252"/>
                </a:solidFill>
                <a:latin typeface="Noto Sans"/>
                <a:ea typeface="Noto Sans"/>
                <a:cs typeface="Noto Sans"/>
                <a:sym typeface="Noto Sans"/>
              </a:rPr>
              <a:t>Programmatic stratified cluster randomized parallel arm study</a:t>
            </a:r>
            <a:endParaRPr sz="2178" dirty="0">
              <a:solidFill>
                <a:schemeClr val="dk1"/>
              </a:solidFill>
              <a:latin typeface="Calibri"/>
              <a:ea typeface="Calibri"/>
              <a:cs typeface="Calibri"/>
              <a:sym typeface="Calibri"/>
            </a:endParaRPr>
          </a:p>
        </p:txBody>
      </p:sp>
      <p:sp>
        <p:nvSpPr>
          <p:cNvPr id="46" name="Google Shape;46;p2"/>
          <p:cNvSpPr/>
          <p:nvPr/>
        </p:nvSpPr>
        <p:spPr>
          <a:xfrm>
            <a:off x="1652367" y="328887"/>
            <a:ext cx="7007839" cy="564867"/>
          </a:xfrm>
          <a:prstGeom prst="rect">
            <a:avLst/>
          </a:prstGeom>
          <a:noFill/>
          <a:ln>
            <a:noFill/>
          </a:ln>
        </p:spPr>
        <p:txBody>
          <a:bodyPr spcFirstLastPara="1" wrap="square" lIns="0" tIns="0" rIns="0" bIns="0" anchor="t" anchorCtr="0">
            <a:noAutofit/>
          </a:bodyPr>
          <a:lstStyle/>
          <a:p>
            <a:pPr>
              <a:lnSpc>
                <a:spcPct val="136111"/>
              </a:lnSpc>
              <a:buClr>
                <a:srgbClr val="0D0D0D"/>
              </a:buClr>
              <a:buSzPts val="2700"/>
            </a:pPr>
            <a:r>
              <a:rPr lang="en-US" sz="2178" b="1" dirty="0">
                <a:solidFill>
                  <a:srgbClr val="0D0D0D"/>
                </a:solidFill>
                <a:latin typeface="Noto Sans ExtraBold"/>
                <a:ea typeface="Noto Sans ExtraBold"/>
                <a:cs typeface="Noto Sans ExtraBold"/>
                <a:sym typeface="Noto Sans ExtraBold"/>
              </a:rPr>
              <a:t>Study Title</a:t>
            </a:r>
            <a:endParaRPr sz="2178" b="1" dirty="0">
              <a:solidFill>
                <a:schemeClr val="dk1"/>
              </a:solidFill>
              <a:latin typeface="Calibri"/>
              <a:ea typeface="Calibri"/>
              <a:cs typeface="Calibri"/>
              <a:sym typeface="Calibri"/>
            </a:endParaRPr>
          </a:p>
        </p:txBody>
      </p:sp>
      <p:sp>
        <p:nvSpPr>
          <p:cNvPr id="17" name="Google Shape;39;p2">
            <a:extLst>
              <a:ext uri="{FF2B5EF4-FFF2-40B4-BE49-F238E27FC236}">
                <a16:creationId xmlns:a16="http://schemas.microsoft.com/office/drawing/2014/main" id="{9232D27E-8D96-4478-95A5-64891667BEAB}"/>
              </a:ext>
            </a:extLst>
          </p:cNvPr>
          <p:cNvSpPr/>
          <p:nvPr/>
        </p:nvSpPr>
        <p:spPr>
          <a:xfrm>
            <a:off x="1704055" y="2216924"/>
            <a:ext cx="7007839" cy="564867"/>
          </a:xfrm>
          <a:prstGeom prst="rect">
            <a:avLst/>
          </a:prstGeom>
          <a:noFill/>
          <a:ln>
            <a:noFill/>
          </a:ln>
        </p:spPr>
        <p:txBody>
          <a:bodyPr spcFirstLastPara="1" wrap="square" lIns="0" tIns="0" rIns="0" bIns="0" anchor="t" anchorCtr="0">
            <a:noAutofit/>
          </a:bodyPr>
          <a:lstStyle/>
          <a:p>
            <a:pPr>
              <a:lnSpc>
                <a:spcPct val="136111"/>
              </a:lnSpc>
              <a:buClr>
                <a:srgbClr val="0D0D0D"/>
              </a:buClr>
              <a:buSzPts val="2700"/>
            </a:pPr>
            <a:r>
              <a:rPr lang="en-US" sz="2178" b="1" dirty="0">
                <a:solidFill>
                  <a:srgbClr val="0D0D0D"/>
                </a:solidFill>
                <a:latin typeface="Noto Sans ExtraBold"/>
                <a:ea typeface="Noto Sans ExtraBold"/>
                <a:cs typeface="Noto Sans ExtraBold"/>
                <a:sym typeface="Noto Sans ExtraBold"/>
              </a:rPr>
              <a:t>Study Objectives</a:t>
            </a:r>
            <a:endParaRPr sz="2178" b="1" dirty="0">
              <a:solidFill>
                <a:schemeClr val="dk1"/>
              </a:solidFill>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4" descr="preencoded.png"/>
          <p:cNvPicPr preferRelativeResize="0"/>
          <p:nvPr/>
        </p:nvPicPr>
        <p:blipFill rotWithShape="1">
          <a:blip r:embed="rId3">
            <a:alphaModFix/>
          </a:blip>
          <a:srcRect/>
          <a:stretch/>
        </p:blipFill>
        <p:spPr>
          <a:xfrm>
            <a:off x="1704575" y="1348549"/>
            <a:ext cx="4160904" cy="2581835"/>
          </a:xfrm>
          <a:prstGeom prst="rect">
            <a:avLst/>
          </a:prstGeom>
          <a:noFill/>
          <a:ln>
            <a:noFill/>
          </a:ln>
        </p:spPr>
      </p:pic>
      <p:pic>
        <p:nvPicPr>
          <p:cNvPr id="71" name="Google Shape;71;p4" descr="preencoded.png"/>
          <p:cNvPicPr preferRelativeResize="0"/>
          <p:nvPr/>
        </p:nvPicPr>
        <p:blipFill rotWithShape="1">
          <a:blip r:embed="rId4">
            <a:alphaModFix/>
          </a:blip>
          <a:srcRect/>
          <a:stretch/>
        </p:blipFill>
        <p:spPr>
          <a:xfrm>
            <a:off x="5957688" y="1348549"/>
            <a:ext cx="2120793" cy="2581835"/>
          </a:xfrm>
          <a:prstGeom prst="rect">
            <a:avLst/>
          </a:prstGeom>
          <a:noFill/>
          <a:ln>
            <a:noFill/>
          </a:ln>
        </p:spPr>
      </p:pic>
      <p:pic>
        <p:nvPicPr>
          <p:cNvPr id="72" name="Google Shape;72;p4" descr="preencoded.png"/>
          <p:cNvPicPr preferRelativeResize="0"/>
          <p:nvPr/>
        </p:nvPicPr>
        <p:blipFill rotWithShape="1">
          <a:blip r:embed="rId5">
            <a:alphaModFix/>
          </a:blip>
          <a:srcRect/>
          <a:stretch/>
        </p:blipFill>
        <p:spPr>
          <a:xfrm>
            <a:off x="8170690" y="1348549"/>
            <a:ext cx="2316736" cy="2581835"/>
          </a:xfrm>
          <a:prstGeom prst="rect">
            <a:avLst/>
          </a:prstGeom>
          <a:noFill/>
          <a:ln>
            <a:noFill/>
          </a:ln>
        </p:spPr>
      </p:pic>
      <p:pic>
        <p:nvPicPr>
          <p:cNvPr id="73" name="Google Shape;73;p4" descr="preencoded.png"/>
          <p:cNvPicPr preferRelativeResize="0"/>
          <p:nvPr/>
        </p:nvPicPr>
        <p:blipFill rotWithShape="1">
          <a:blip r:embed="rId6">
            <a:alphaModFix/>
          </a:blip>
          <a:srcRect/>
          <a:stretch/>
        </p:blipFill>
        <p:spPr>
          <a:xfrm>
            <a:off x="1704575" y="6382552"/>
            <a:ext cx="8782850" cy="5764"/>
          </a:xfrm>
          <a:prstGeom prst="rect">
            <a:avLst/>
          </a:prstGeom>
          <a:noFill/>
          <a:ln>
            <a:noFill/>
          </a:ln>
        </p:spPr>
      </p:pic>
      <p:pic>
        <p:nvPicPr>
          <p:cNvPr id="74" name="Google Shape;74;p4" descr="preencoded.png"/>
          <p:cNvPicPr preferRelativeResize="0"/>
          <p:nvPr/>
        </p:nvPicPr>
        <p:blipFill rotWithShape="1">
          <a:blip r:embed="rId6">
            <a:alphaModFix/>
          </a:blip>
          <a:srcRect/>
          <a:stretch/>
        </p:blipFill>
        <p:spPr>
          <a:xfrm>
            <a:off x="1704575" y="4042764"/>
            <a:ext cx="8782850" cy="5764"/>
          </a:xfrm>
          <a:prstGeom prst="rect">
            <a:avLst/>
          </a:prstGeom>
          <a:noFill/>
          <a:ln>
            <a:noFill/>
          </a:ln>
        </p:spPr>
      </p:pic>
      <p:pic>
        <p:nvPicPr>
          <p:cNvPr id="75" name="Google Shape;75;p4" descr="preencoded.png"/>
          <p:cNvPicPr preferRelativeResize="0"/>
          <p:nvPr/>
        </p:nvPicPr>
        <p:blipFill rotWithShape="1">
          <a:blip r:embed="rId7">
            <a:alphaModFix/>
          </a:blip>
          <a:srcRect/>
          <a:stretch/>
        </p:blipFill>
        <p:spPr>
          <a:xfrm>
            <a:off x="1935096" y="2201476"/>
            <a:ext cx="3699862" cy="760719"/>
          </a:xfrm>
          <a:prstGeom prst="rect">
            <a:avLst/>
          </a:prstGeom>
          <a:noFill/>
          <a:ln>
            <a:noFill/>
          </a:ln>
        </p:spPr>
      </p:pic>
      <p:pic>
        <p:nvPicPr>
          <p:cNvPr id="76" name="Google Shape;76;p4" descr="preencoded.png"/>
          <p:cNvPicPr preferRelativeResize="0"/>
          <p:nvPr/>
        </p:nvPicPr>
        <p:blipFill rotWithShape="1">
          <a:blip r:embed="rId8">
            <a:alphaModFix/>
          </a:blip>
          <a:srcRect/>
          <a:stretch/>
        </p:blipFill>
        <p:spPr>
          <a:xfrm>
            <a:off x="2103378" y="3192717"/>
            <a:ext cx="3531581" cy="507146"/>
          </a:xfrm>
          <a:prstGeom prst="rect">
            <a:avLst/>
          </a:prstGeom>
          <a:noFill/>
          <a:ln>
            <a:noFill/>
          </a:ln>
        </p:spPr>
      </p:pic>
      <p:pic>
        <p:nvPicPr>
          <p:cNvPr id="77" name="Google Shape;77;p4" descr="preencoded.png"/>
          <p:cNvPicPr preferRelativeResize="0"/>
          <p:nvPr/>
        </p:nvPicPr>
        <p:blipFill rotWithShape="1">
          <a:blip r:embed="rId9">
            <a:alphaModFix/>
          </a:blip>
          <a:srcRect/>
          <a:stretch/>
        </p:blipFill>
        <p:spPr>
          <a:xfrm>
            <a:off x="6188208" y="1579070"/>
            <a:ext cx="1094502" cy="1244813"/>
          </a:xfrm>
          <a:prstGeom prst="rect">
            <a:avLst/>
          </a:prstGeom>
          <a:noFill/>
          <a:ln>
            <a:noFill/>
          </a:ln>
        </p:spPr>
      </p:pic>
      <p:pic>
        <p:nvPicPr>
          <p:cNvPr id="78" name="Google Shape;78;p4" descr="preencoded.png"/>
          <p:cNvPicPr preferRelativeResize="0"/>
          <p:nvPr/>
        </p:nvPicPr>
        <p:blipFill rotWithShape="1">
          <a:blip r:embed="rId10">
            <a:alphaModFix/>
          </a:blip>
          <a:srcRect/>
          <a:stretch/>
        </p:blipFill>
        <p:spPr>
          <a:xfrm>
            <a:off x="5686826" y="4045645"/>
            <a:ext cx="11526" cy="2339788"/>
          </a:xfrm>
          <a:prstGeom prst="rect">
            <a:avLst/>
          </a:prstGeom>
          <a:noFill/>
          <a:ln>
            <a:noFill/>
          </a:ln>
        </p:spPr>
      </p:pic>
      <p:pic>
        <p:nvPicPr>
          <p:cNvPr id="79" name="Google Shape;79;p4" descr="preencoded.png"/>
          <p:cNvPicPr preferRelativeResize="0"/>
          <p:nvPr/>
        </p:nvPicPr>
        <p:blipFill rotWithShape="1">
          <a:blip r:embed="rId10">
            <a:alphaModFix/>
          </a:blip>
          <a:srcRect/>
          <a:stretch/>
        </p:blipFill>
        <p:spPr>
          <a:xfrm>
            <a:off x="7911354" y="4045645"/>
            <a:ext cx="11526" cy="2339788"/>
          </a:xfrm>
          <a:prstGeom prst="rect">
            <a:avLst/>
          </a:prstGeom>
          <a:noFill/>
          <a:ln>
            <a:noFill/>
          </a:ln>
        </p:spPr>
      </p:pic>
      <p:pic>
        <p:nvPicPr>
          <p:cNvPr id="80" name="Google Shape;80;p4" descr="preencoded.png"/>
          <p:cNvPicPr preferRelativeResize="0"/>
          <p:nvPr/>
        </p:nvPicPr>
        <p:blipFill rotWithShape="1">
          <a:blip r:embed="rId11">
            <a:alphaModFix/>
          </a:blip>
          <a:srcRect/>
          <a:stretch/>
        </p:blipFill>
        <p:spPr>
          <a:xfrm>
            <a:off x="1704575" y="4330915"/>
            <a:ext cx="8782850" cy="5764"/>
          </a:xfrm>
          <a:prstGeom prst="rect">
            <a:avLst/>
          </a:prstGeom>
          <a:noFill/>
          <a:ln>
            <a:noFill/>
          </a:ln>
        </p:spPr>
      </p:pic>
      <p:pic>
        <p:nvPicPr>
          <p:cNvPr id="81" name="Google Shape;81;p4" descr="preencoded.png"/>
          <p:cNvPicPr preferRelativeResize="0"/>
          <p:nvPr/>
        </p:nvPicPr>
        <p:blipFill rotWithShape="1">
          <a:blip r:embed="rId11">
            <a:alphaModFix/>
          </a:blip>
          <a:srcRect/>
          <a:stretch/>
        </p:blipFill>
        <p:spPr>
          <a:xfrm>
            <a:off x="1704575" y="4619066"/>
            <a:ext cx="8782850" cy="5764"/>
          </a:xfrm>
          <a:prstGeom prst="rect">
            <a:avLst/>
          </a:prstGeom>
          <a:noFill/>
          <a:ln>
            <a:noFill/>
          </a:ln>
        </p:spPr>
      </p:pic>
      <p:pic>
        <p:nvPicPr>
          <p:cNvPr id="82" name="Google Shape;82;p4" descr="preencoded.png"/>
          <p:cNvPicPr preferRelativeResize="0"/>
          <p:nvPr/>
        </p:nvPicPr>
        <p:blipFill rotWithShape="1">
          <a:blip r:embed="rId11">
            <a:alphaModFix/>
          </a:blip>
          <a:srcRect/>
          <a:stretch/>
        </p:blipFill>
        <p:spPr>
          <a:xfrm>
            <a:off x="1704575" y="4907217"/>
            <a:ext cx="8782850" cy="5764"/>
          </a:xfrm>
          <a:prstGeom prst="rect">
            <a:avLst/>
          </a:prstGeom>
          <a:noFill/>
          <a:ln>
            <a:noFill/>
          </a:ln>
        </p:spPr>
      </p:pic>
      <p:pic>
        <p:nvPicPr>
          <p:cNvPr id="83" name="Google Shape;83;p4" descr="preencoded.png"/>
          <p:cNvPicPr preferRelativeResize="0"/>
          <p:nvPr/>
        </p:nvPicPr>
        <p:blipFill rotWithShape="1">
          <a:blip r:embed="rId11">
            <a:alphaModFix/>
          </a:blip>
          <a:srcRect/>
          <a:stretch/>
        </p:blipFill>
        <p:spPr>
          <a:xfrm>
            <a:off x="1704575" y="5195369"/>
            <a:ext cx="8782850" cy="5764"/>
          </a:xfrm>
          <a:prstGeom prst="rect">
            <a:avLst/>
          </a:prstGeom>
          <a:noFill/>
          <a:ln>
            <a:noFill/>
          </a:ln>
        </p:spPr>
      </p:pic>
      <p:pic>
        <p:nvPicPr>
          <p:cNvPr id="84" name="Google Shape;84;p4" descr="preencoded.png"/>
          <p:cNvPicPr preferRelativeResize="0"/>
          <p:nvPr/>
        </p:nvPicPr>
        <p:blipFill rotWithShape="1">
          <a:blip r:embed="rId11">
            <a:alphaModFix/>
          </a:blip>
          <a:srcRect/>
          <a:stretch/>
        </p:blipFill>
        <p:spPr>
          <a:xfrm>
            <a:off x="1704575" y="5483520"/>
            <a:ext cx="8782850" cy="5764"/>
          </a:xfrm>
          <a:prstGeom prst="rect">
            <a:avLst/>
          </a:prstGeom>
          <a:noFill/>
          <a:ln>
            <a:noFill/>
          </a:ln>
        </p:spPr>
      </p:pic>
      <p:pic>
        <p:nvPicPr>
          <p:cNvPr id="85" name="Google Shape;85;p4" descr="preencoded.png"/>
          <p:cNvPicPr preferRelativeResize="0"/>
          <p:nvPr/>
        </p:nvPicPr>
        <p:blipFill rotWithShape="1">
          <a:blip r:embed="rId11">
            <a:alphaModFix/>
          </a:blip>
          <a:srcRect/>
          <a:stretch/>
        </p:blipFill>
        <p:spPr>
          <a:xfrm>
            <a:off x="1704575" y="5771671"/>
            <a:ext cx="8782850" cy="5764"/>
          </a:xfrm>
          <a:prstGeom prst="rect">
            <a:avLst/>
          </a:prstGeom>
          <a:noFill/>
          <a:ln>
            <a:noFill/>
          </a:ln>
        </p:spPr>
      </p:pic>
      <p:pic>
        <p:nvPicPr>
          <p:cNvPr id="86" name="Google Shape;86;p4" descr="preencoded.png"/>
          <p:cNvPicPr preferRelativeResize="0"/>
          <p:nvPr/>
        </p:nvPicPr>
        <p:blipFill rotWithShape="1">
          <a:blip r:embed="rId11">
            <a:alphaModFix/>
          </a:blip>
          <a:srcRect/>
          <a:stretch/>
        </p:blipFill>
        <p:spPr>
          <a:xfrm>
            <a:off x="1704575" y="6059822"/>
            <a:ext cx="8782850" cy="5764"/>
          </a:xfrm>
          <a:prstGeom prst="rect">
            <a:avLst/>
          </a:prstGeom>
          <a:noFill/>
          <a:ln>
            <a:noFill/>
          </a:ln>
        </p:spPr>
      </p:pic>
      <p:sp>
        <p:nvSpPr>
          <p:cNvPr id="87" name="Google Shape;87;p4"/>
          <p:cNvSpPr/>
          <p:nvPr/>
        </p:nvSpPr>
        <p:spPr>
          <a:xfrm>
            <a:off x="1681523" y="553251"/>
            <a:ext cx="5924571" cy="564867"/>
          </a:xfrm>
          <a:prstGeom prst="rect">
            <a:avLst/>
          </a:prstGeom>
          <a:noFill/>
          <a:ln>
            <a:noFill/>
          </a:ln>
        </p:spPr>
        <p:txBody>
          <a:bodyPr spcFirstLastPara="1" wrap="square" lIns="0" tIns="0" rIns="0" bIns="0" anchor="t" anchorCtr="0">
            <a:noAutofit/>
          </a:bodyPr>
          <a:lstStyle/>
          <a:p>
            <a:pPr>
              <a:lnSpc>
                <a:spcPct val="136111"/>
              </a:lnSpc>
              <a:buClr>
                <a:srgbClr val="0D0D0D"/>
              </a:buClr>
              <a:buSzPts val="2700"/>
            </a:pPr>
            <a:r>
              <a:rPr lang="en-US" sz="3267">
                <a:solidFill>
                  <a:srgbClr val="0D0D0D"/>
                </a:solidFill>
                <a:latin typeface="Noto Sans ExtraBold"/>
                <a:ea typeface="Noto Sans ExtraBold"/>
                <a:cs typeface="Noto Sans ExtraBold"/>
                <a:sym typeface="Noto Sans ExtraBold"/>
              </a:rPr>
              <a:t>Study Settings</a:t>
            </a:r>
            <a:endParaRPr sz="3267">
              <a:solidFill>
                <a:schemeClr val="dk1"/>
              </a:solidFill>
              <a:latin typeface="Calibri"/>
              <a:ea typeface="Calibri"/>
              <a:cs typeface="Calibri"/>
              <a:sym typeface="Calibri"/>
            </a:endParaRPr>
          </a:p>
        </p:txBody>
      </p:sp>
      <p:sp>
        <p:nvSpPr>
          <p:cNvPr id="88" name="Google Shape;88;p4"/>
          <p:cNvSpPr/>
          <p:nvPr/>
        </p:nvSpPr>
        <p:spPr>
          <a:xfrm>
            <a:off x="10130118" y="6477641"/>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03</a:t>
            </a:r>
            <a:endParaRPr sz="998">
              <a:solidFill>
                <a:schemeClr val="dk1"/>
              </a:solidFill>
              <a:latin typeface="Calibri"/>
              <a:ea typeface="Calibri"/>
              <a:cs typeface="Calibri"/>
              <a:sym typeface="Calibri"/>
            </a:endParaRPr>
          </a:p>
        </p:txBody>
      </p:sp>
      <p:sp>
        <p:nvSpPr>
          <p:cNvPr id="89" name="Google Shape;89;p4"/>
          <p:cNvSpPr/>
          <p:nvPr/>
        </p:nvSpPr>
        <p:spPr>
          <a:xfrm>
            <a:off x="1866031" y="1474804"/>
            <a:ext cx="3722914"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A </a:t>
            </a:r>
            <a:r>
              <a:rPr lang="en-US" sz="1452" b="1" dirty="0">
                <a:solidFill>
                  <a:srgbClr val="525252"/>
                </a:solidFill>
                <a:latin typeface="Noto Sans"/>
                <a:ea typeface="Noto Sans"/>
                <a:cs typeface="Noto Sans"/>
                <a:sym typeface="Noto Sans"/>
              </a:rPr>
              <a:t>restricted randomization process</a:t>
            </a:r>
            <a:r>
              <a:rPr lang="en-US" sz="1452" dirty="0">
                <a:solidFill>
                  <a:srgbClr val="525252"/>
                </a:solidFill>
                <a:latin typeface="Noto Sans"/>
                <a:ea typeface="Noto Sans"/>
                <a:cs typeface="Noto Sans"/>
                <a:sym typeface="Noto Sans"/>
              </a:rPr>
              <a:t> followed for the study with -</a:t>
            </a:r>
            <a:endParaRPr sz="1452" dirty="0">
              <a:solidFill>
                <a:schemeClr val="dk1"/>
              </a:solidFill>
              <a:latin typeface="Calibri"/>
              <a:ea typeface="Calibri"/>
              <a:cs typeface="Calibri"/>
              <a:sym typeface="Calibri"/>
            </a:endParaRPr>
          </a:p>
        </p:txBody>
      </p:sp>
      <p:sp>
        <p:nvSpPr>
          <p:cNvPr id="90" name="Google Shape;90;p4"/>
          <p:cNvSpPr/>
          <p:nvPr/>
        </p:nvSpPr>
        <p:spPr>
          <a:xfrm>
            <a:off x="2878458" y="2201476"/>
            <a:ext cx="2777869"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50% of the NTEP districts of the consenting State/ UT are allocated to </a:t>
            </a:r>
            <a:r>
              <a:rPr lang="en-US" sz="1452" b="1" dirty="0">
                <a:solidFill>
                  <a:srgbClr val="525252"/>
                </a:solidFill>
                <a:latin typeface="Noto Sans"/>
                <a:ea typeface="Noto Sans"/>
                <a:cs typeface="Noto Sans"/>
                <a:sym typeface="Noto Sans"/>
              </a:rPr>
              <a:t>intervention arms</a:t>
            </a:r>
            <a:endParaRPr sz="1452" dirty="0">
              <a:solidFill>
                <a:schemeClr val="dk1"/>
              </a:solidFill>
              <a:latin typeface="Calibri"/>
              <a:ea typeface="Calibri"/>
              <a:cs typeface="Calibri"/>
              <a:sym typeface="Calibri"/>
            </a:endParaRPr>
          </a:p>
        </p:txBody>
      </p:sp>
      <p:sp>
        <p:nvSpPr>
          <p:cNvPr id="91" name="Google Shape;91;p4"/>
          <p:cNvSpPr/>
          <p:nvPr/>
        </p:nvSpPr>
        <p:spPr>
          <a:xfrm>
            <a:off x="2878458" y="3192717"/>
            <a:ext cx="2777869"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and rest 50% of NTEP allocated to </a:t>
            </a:r>
            <a:r>
              <a:rPr lang="en-US" sz="1452" b="1">
                <a:solidFill>
                  <a:srgbClr val="525252"/>
                </a:solidFill>
                <a:latin typeface="Noto Sans"/>
                <a:ea typeface="Noto Sans"/>
                <a:cs typeface="Noto Sans"/>
                <a:sym typeface="Noto Sans"/>
              </a:rPr>
              <a:t>control arm.</a:t>
            </a:r>
            <a:endParaRPr sz="1452">
              <a:solidFill>
                <a:schemeClr val="dk1"/>
              </a:solidFill>
              <a:latin typeface="Calibri"/>
              <a:ea typeface="Calibri"/>
              <a:cs typeface="Calibri"/>
              <a:sym typeface="Calibri"/>
            </a:endParaRPr>
          </a:p>
        </p:txBody>
      </p:sp>
      <p:sp>
        <p:nvSpPr>
          <p:cNvPr id="92" name="Google Shape;92;p4"/>
          <p:cNvSpPr/>
          <p:nvPr/>
        </p:nvSpPr>
        <p:spPr>
          <a:xfrm>
            <a:off x="6165156" y="2939143"/>
            <a:ext cx="1682985" cy="760901"/>
          </a:xfrm>
          <a:prstGeom prst="rect">
            <a:avLst/>
          </a:prstGeom>
          <a:noFill/>
          <a:ln>
            <a:noFill/>
          </a:ln>
        </p:spPr>
        <p:txBody>
          <a:bodyPr spcFirstLastPara="1" wrap="square" lIns="0" tIns="0" rIns="0" bIns="0" anchor="t" anchorCtr="0">
            <a:noAutofit/>
          </a:bodyPr>
          <a:lstStyle/>
          <a:p>
            <a:pPr>
              <a:buClr>
                <a:srgbClr val="525252"/>
              </a:buClr>
              <a:buSzPts val="1200"/>
            </a:pPr>
            <a:r>
              <a:rPr lang="en-US" sz="1452" b="1" dirty="0">
                <a:solidFill>
                  <a:srgbClr val="525252"/>
                </a:solidFill>
                <a:latin typeface="Noto Sans"/>
                <a:ea typeface="Noto Sans"/>
                <a:cs typeface="Noto Sans"/>
                <a:sym typeface="Noto Sans"/>
              </a:rPr>
              <a:t>24 states/ UTs</a:t>
            </a:r>
            <a:r>
              <a:rPr lang="en-US" sz="1452" dirty="0">
                <a:solidFill>
                  <a:srgbClr val="525252"/>
                </a:solidFill>
                <a:latin typeface="Noto Sans"/>
                <a:ea typeface="Noto Sans"/>
                <a:cs typeface="Noto Sans"/>
                <a:sym typeface="Noto Sans"/>
              </a:rPr>
              <a:t> expressed consent for participation.</a:t>
            </a:r>
            <a:endParaRPr sz="1452" dirty="0">
              <a:solidFill>
                <a:schemeClr val="dk1"/>
              </a:solidFill>
              <a:latin typeface="Calibri"/>
              <a:ea typeface="Calibri"/>
              <a:cs typeface="Calibri"/>
              <a:sym typeface="Calibri"/>
            </a:endParaRPr>
          </a:p>
        </p:txBody>
      </p:sp>
      <p:sp>
        <p:nvSpPr>
          <p:cNvPr id="93" name="Google Shape;93;p4"/>
          <p:cNvSpPr/>
          <p:nvPr/>
        </p:nvSpPr>
        <p:spPr>
          <a:xfrm>
            <a:off x="8309002" y="1809591"/>
            <a:ext cx="2016968" cy="507146"/>
          </a:xfrm>
          <a:prstGeom prst="rect">
            <a:avLst/>
          </a:prstGeom>
          <a:noFill/>
          <a:ln>
            <a:noFill/>
          </a:ln>
        </p:spPr>
        <p:txBody>
          <a:bodyPr spcFirstLastPara="1" wrap="square" lIns="0" tIns="0" rIns="0" bIns="0" anchor="t" anchorCtr="0">
            <a:noAutofit/>
          </a:bodyPr>
          <a:lstStyle/>
          <a:p>
            <a:pPr>
              <a:buClr>
                <a:srgbClr val="525252"/>
              </a:buClr>
              <a:buSzPts val="1200"/>
            </a:pPr>
            <a:r>
              <a:rPr lang="en-US" sz="1452" dirty="0">
                <a:solidFill>
                  <a:srgbClr val="525252"/>
                </a:solidFill>
                <a:latin typeface="Noto Sans"/>
                <a:ea typeface="Noto Sans"/>
                <a:cs typeface="Noto Sans"/>
                <a:sym typeface="Noto Sans"/>
              </a:rPr>
              <a:t>Out of 561 NTEP districts -</a:t>
            </a:r>
            <a:endParaRPr sz="1452" dirty="0">
              <a:solidFill>
                <a:schemeClr val="dk1"/>
              </a:solidFill>
              <a:latin typeface="Calibri"/>
              <a:ea typeface="Calibri"/>
              <a:cs typeface="Calibri"/>
              <a:sym typeface="Calibri"/>
            </a:endParaRPr>
          </a:p>
        </p:txBody>
      </p:sp>
      <p:sp>
        <p:nvSpPr>
          <p:cNvPr id="94" name="Google Shape;94;p4"/>
          <p:cNvSpPr/>
          <p:nvPr/>
        </p:nvSpPr>
        <p:spPr>
          <a:xfrm>
            <a:off x="8309002" y="2385893"/>
            <a:ext cx="1625264" cy="507146"/>
          </a:xfrm>
          <a:prstGeom prst="rect">
            <a:avLst/>
          </a:prstGeom>
          <a:noFill/>
          <a:ln>
            <a:noFill/>
          </a:ln>
        </p:spPr>
        <p:txBody>
          <a:bodyPr spcFirstLastPara="1" wrap="square" lIns="0" tIns="0" rIns="0" bIns="0" anchor="t" anchorCtr="0">
            <a:noAutofit/>
          </a:bodyPr>
          <a:lstStyle/>
          <a:p>
            <a:pPr>
              <a:buClr>
                <a:srgbClr val="525252"/>
              </a:buClr>
              <a:buSzPts val="1200"/>
            </a:pPr>
            <a:r>
              <a:rPr lang="en-US" sz="1452" dirty="0">
                <a:solidFill>
                  <a:srgbClr val="525252"/>
                </a:solidFill>
                <a:latin typeface="Noto Sans"/>
                <a:ea typeface="Noto Sans"/>
                <a:cs typeface="Noto Sans"/>
                <a:sym typeface="Noto Sans"/>
              </a:rPr>
              <a:t>281 are in </a:t>
            </a:r>
            <a:r>
              <a:rPr lang="en-US" sz="1452" b="1" dirty="0">
                <a:solidFill>
                  <a:srgbClr val="525252"/>
                </a:solidFill>
                <a:latin typeface="Noto Sans"/>
                <a:ea typeface="Noto Sans"/>
                <a:cs typeface="Noto Sans"/>
                <a:sym typeface="Noto Sans"/>
              </a:rPr>
              <a:t>intervention arm</a:t>
            </a:r>
            <a:endParaRPr sz="1452" dirty="0">
              <a:solidFill>
                <a:schemeClr val="dk1"/>
              </a:solidFill>
              <a:latin typeface="Calibri"/>
              <a:ea typeface="Calibri"/>
              <a:cs typeface="Calibri"/>
              <a:sym typeface="Calibri"/>
            </a:endParaRPr>
          </a:p>
        </p:txBody>
      </p:sp>
      <p:sp>
        <p:nvSpPr>
          <p:cNvPr id="95" name="Google Shape;95;p4"/>
          <p:cNvSpPr/>
          <p:nvPr/>
        </p:nvSpPr>
        <p:spPr>
          <a:xfrm>
            <a:off x="8309002" y="2962196"/>
            <a:ext cx="1555926" cy="507146"/>
          </a:xfrm>
          <a:prstGeom prst="rect">
            <a:avLst/>
          </a:prstGeom>
          <a:noFill/>
          <a:ln>
            <a:noFill/>
          </a:ln>
        </p:spPr>
        <p:txBody>
          <a:bodyPr spcFirstLastPara="1" wrap="square" lIns="0" tIns="0" rIns="0" bIns="0" anchor="t" anchorCtr="0">
            <a:noAutofit/>
          </a:bodyPr>
          <a:lstStyle/>
          <a:p>
            <a:pPr>
              <a:buClr>
                <a:srgbClr val="525252"/>
              </a:buClr>
              <a:buSzPts val="1200"/>
            </a:pPr>
            <a:r>
              <a:rPr lang="en-US" sz="1452" dirty="0">
                <a:solidFill>
                  <a:srgbClr val="525252"/>
                </a:solidFill>
                <a:latin typeface="Noto Sans"/>
                <a:ea typeface="Noto Sans"/>
                <a:cs typeface="Noto Sans"/>
                <a:sym typeface="Noto Sans"/>
              </a:rPr>
              <a:t>280 are in </a:t>
            </a:r>
            <a:r>
              <a:rPr lang="en-US" sz="1452" b="1" dirty="0">
                <a:solidFill>
                  <a:srgbClr val="525252"/>
                </a:solidFill>
                <a:latin typeface="Noto Sans"/>
                <a:ea typeface="Noto Sans"/>
                <a:cs typeface="Noto Sans"/>
                <a:sym typeface="Noto Sans"/>
              </a:rPr>
              <a:t>comparator arm</a:t>
            </a:r>
            <a:endParaRPr sz="1452" dirty="0">
              <a:solidFill>
                <a:schemeClr val="dk1"/>
              </a:solidFill>
              <a:latin typeface="Calibri"/>
              <a:ea typeface="Calibri"/>
              <a:cs typeface="Calibri"/>
              <a:sym typeface="Calibri"/>
            </a:endParaRPr>
          </a:p>
        </p:txBody>
      </p:sp>
      <p:sp>
        <p:nvSpPr>
          <p:cNvPr id="96" name="Google Shape;96;p4"/>
          <p:cNvSpPr/>
          <p:nvPr/>
        </p:nvSpPr>
        <p:spPr>
          <a:xfrm>
            <a:off x="1796783" y="4080223"/>
            <a:ext cx="3273398"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Andaman and Nicobar Islands</a:t>
            </a:r>
            <a:endParaRPr sz="1271">
              <a:solidFill>
                <a:schemeClr val="dk1"/>
              </a:solidFill>
              <a:latin typeface="Calibri"/>
              <a:ea typeface="Calibri"/>
              <a:cs typeface="Calibri"/>
              <a:sym typeface="Calibri"/>
            </a:endParaRPr>
          </a:p>
        </p:txBody>
      </p:sp>
      <p:sp>
        <p:nvSpPr>
          <p:cNvPr id="97" name="Google Shape;97;p4"/>
          <p:cNvSpPr/>
          <p:nvPr/>
        </p:nvSpPr>
        <p:spPr>
          <a:xfrm>
            <a:off x="5900057" y="4368374"/>
            <a:ext cx="1694239"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Haryana</a:t>
            </a:r>
            <a:endParaRPr sz="1271">
              <a:solidFill>
                <a:schemeClr val="dk1"/>
              </a:solidFill>
              <a:latin typeface="Calibri"/>
              <a:ea typeface="Calibri"/>
              <a:cs typeface="Calibri"/>
              <a:sym typeface="Calibri"/>
            </a:endParaRPr>
          </a:p>
        </p:txBody>
      </p:sp>
      <p:sp>
        <p:nvSpPr>
          <p:cNvPr id="98" name="Google Shape;98;p4"/>
          <p:cNvSpPr/>
          <p:nvPr/>
        </p:nvSpPr>
        <p:spPr>
          <a:xfrm>
            <a:off x="8124585" y="4368374"/>
            <a:ext cx="1694239"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Puducherry</a:t>
            </a:r>
            <a:endParaRPr sz="1271">
              <a:solidFill>
                <a:schemeClr val="dk1"/>
              </a:solidFill>
              <a:latin typeface="Calibri"/>
              <a:ea typeface="Calibri"/>
              <a:cs typeface="Calibri"/>
              <a:sym typeface="Calibri"/>
            </a:endParaRPr>
          </a:p>
        </p:txBody>
      </p:sp>
      <p:sp>
        <p:nvSpPr>
          <p:cNvPr id="99" name="Google Shape;99;p4"/>
          <p:cNvSpPr/>
          <p:nvPr/>
        </p:nvSpPr>
        <p:spPr>
          <a:xfrm>
            <a:off x="8124585" y="4656525"/>
            <a:ext cx="1694239"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Punjab</a:t>
            </a:r>
            <a:endParaRPr sz="1271">
              <a:solidFill>
                <a:schemeClr val="dk1"/>
              </a:solidFill>
              <a:latin typeface="Calibri"/>
              <a:ea typeface="Calibri"/>
              <a:cs typeface="Calibri"/>
              <a:sym typeface="Calibri"/>
            </a:endParaRPr>
          </a:p>
        </p:txBody>
      </p:sp>
      <p:sp>
        <p:nvSpPr>
          <p:cNvPr id="100" name="Google Shape;100;p4"/>
          <p:cNvSpPr/>
          <p:nvPr/>
        </p:nvSpPr>
        <p:spPr>
          <a:xfrm>
            <a:off x="8124585" y="4944676"/>
            <a:ext cx="1751960"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Rajasthan (4 Districts)*</a:t>
            </a:r>
            <a:endParaRPr sz="1271">
              <a:solidFill>
                <a:schemeClr val="dk1"/>
              </a:solidFill>
              <a:latin typeface="Calibri"/>
              <a:ea typeface="Calibri"/>
              <a:cs typeface="Calibri"/>
              <a:sym typeface="Calibri"/>
            </a:endParaRPr>
          </a:p>
        </p:txBody>
      </p:sp>
      <p:sp>
        <p:nvSpPr>
          <p:cNvPr id="101" name="Google Shape;101;p4"/>
          <p:cNvSpPr/>
          <p:nvPr/>
        </p:nvSpPr>
        <p:spPr>
          <a:xfrm>
            <a:off x="8124585" y="5232828"/>
            <a:ext cx="1751960"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Tamil Nadu</a:t>
            </a:r>
            <a:endParaRPr sz="1271">
              <a:solidFill>
                <a:schemeClr val="dk1"/>
              </a:solidFill>
              <a:latin typeface="Calibri"/>
              <a:ea typeface="Calibri"/>
              <a:cs typeface="Calibri"/>
              <a:sym typeface="Calibri"/>
            </a:endParaRPr>
          </a:p>
        </p:txBody>
      </p:sp>
      <p:sp>
        <p:nvSpPr>
          <p:cNvPr id="102" name="Google Shape;102;p4"/>
          <p:cNvSpPr/>
          <p:nvPr/>
        </p:nvSpPr>
        <p:spPr>
          <a:xfrm>
            <a:off x="8124585" y="5520979"/>
            <a:ext cx="1751960"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Telangana</a:t>
            </a:r>
            <a:endParaRPr sz="1271">
              <a:solidFill>
                <a:schemeClr val="dk1"/>
              </a:solidFill>
              <a:latin typeface="Calibri"/>
              <a:ea typeface="Calibri"/>
              <a:cs typeface="Calibri"/>
              <a:sym typeface="Calibri"/>
            </a:endParaRPr>
          </a:p>
        </p:txBody>
      </p:sp>
      <p:sp>
        <p:nvSpPr>
          <p:cNvPr id="103" name="Google Shape;103;p4"/>
          <p:cNvSpPr/>
          <p:nvPr/>
        </p:nvSpPr>
        <p:spPr>
          <a:xfrm>
            <a:off x="8124585" y="5809130"/>
            <a:ext cx="1751960"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Tripura</a:t>
            </a:r>
            <a:endParaRPr sz="1271">
              <a:solidFill>
                <a:schemeClr val="dk1"/>
              </a:solidFill>
              <a:latin typeface="Calibri"/>
              <a:ea typeface="Calibri"/>
              <a:cs typeface="Calibri"/>
              <a:sym typeface="Calibri"/>
            </a:endParaRPr>
          </a:p>
        </p:txBody>
      </p:sp>
      <p:sp>
        <p:nvSpPr>
          <p:cNvPr id="104" name="Google Shape;104;p4"/>
          <p:cNvSpPr/>
          <p:nvPr/>
        </p:nvSpPr>
        <p:spPr>
          <a:xfrm>
            <a:off x="8124585" y="6097281"/>
            <a:ext cx="1751960"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Uttar Pradesh</a:t>
            </a:r>
            <a:endParaRPr sz="1271">
              <a:solidFill>
                <a:schemeClr val="dk1"/>
              </a:solidFill>
              <a:latin typeface="Calibri"/>
              <a:ea typeface="Calibri"/>
              <a:cs typeface="Calibri"/>
              <a:sym typeface="Calibri"/>
            </a:endParaRPr>
          </a:p>
        </p:txBody>
      </p:sp>
      <p:sp>
        <p:nvSpPr>
          <p:cNvPr id="105" name="Google Shape;105;p4"/>
          <p:cNvSpPr/>
          <p:nvPr/>
        </p:nvSpPr>
        <p:spPr>
          <a:xfrm>
            <a:off x="1796783" y="4368374"/>
            <a:ext cx="3273398"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Andhra Pradesh</a:t>
            </a:r>
            <a:endParaRPr sz="1271">
              <a:solidFill>
                <a:schemeClr val="dk1"/>
              </a:solidFill>
              <a:latin typeface="Calibri"/>
              <a:ea typeface="Calibri"/>
              <a:cs typeface="Calibri"/>
              <a:sym typeface="Calibri"/>
            </a:endParaRPr>
          </a:p>
        </p:txBody>
      </p:sp>
      <p:sp>
        <p:nvSpPr>
          <p:cNvPr id="106" name="Google Shape;106;p4"/>
          <p:cNvSpPr/>
          <p:nvPr/>
        </p:nvSpPr>
        <p:spPr>
          <a:xfrm>
            <a:off x="5900057" y="4656525"/>
            <a:ext cx="14408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Himachal Pradesh</a:t>
            </a:r>
            <a:endParaRPr sz="1271">
              <a:solidFill>
                <a:schemeClr val="dk1"/>
              </a:solidFill>
              <a:latin typeface="Calibri"/>
              <a:ea typeface="Calibri"/>
              <a:cs typeface="Calibri"/>
              <a:sym typeface="Calibri"/>
            </a:endParaRPr>
          </a:p>
        </p:txBody>
      </p:sp>
      <p:sp>
        <p:nvSpPr>
          <p:cNvPr id="107" name="Google Shape;107;p4"/>
          <p:cNvSpPr/>
          <p:nvPr/>
        </p:nvSpPr>
        <p:spPr>
          <a:xfrm>
            <a:off x="5900057" y="4944676"/>
            <a:ext cx="14408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Jammu &amp; Kashmir</a:t>
            </a:r>
            <a:endParaRPr sz="1271">
              <a:solidFill>
                <a:schemeClr val="dk1"/>
              </a:solidFill>
              <a:latin typeface="Calibri"/>
              <a:ea typeface="Calibri"/>
              <a:cs typeface="Calibri"/>
              <a:sym typeface="Calibri"/>
            </a:endParaRPr>
          </a:p>
        </p:txBody>
      </p:sp>
      <p:sp>
        <p:nvSpPr>
          <p:cNvPr id="108" name="Google Shape;108;p4"/>
          <p:cNvSpPr/>
          <p:nvPr/>
        </p:nvSpPr>
        <p:spPr>
          <a:xfrm>
            <a:off x="5900057" y="5232828"/>
            <a:ext cx="14408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Jharkhand</a:t>
            </a:r>
            <a:endParaRPr sz="1271">
              <a:solidFill>
                <a:schemeClr val="dk1"/>
              </a:solidFill>
              <a:latin typeface="Calibri"/>
              <a:ea typeface="Calibri"/>
              <a:cs typeface="Calibri"/>
              <a:sym typeface="Calibri"/>
            </a:endParaRPr>
          </a:p>
        </p:txBody>
      </p:sp>
      <p:sp>
        <p:nvSpPr>
          <p:cNvPr id="109" name="Google Shape;109;p4"/>
          <p:cNvSpPr/>
          <p:nvPr/>
        </p:nvSpPr>
        <p:spPr>
          <a:xfrm>
            <a:off x="5900057" y="5520979"/>
            <a:ext cx="17864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Karnataka (6 Districts)*</a:t>
            </a:r>
            <a:endParaRPr sz="1271">
              <a:solidFill>
                <a:schemeClr val="dk1"/>
              </a:solidFill>
              <a:latin typeface="Calibri"/>
              <a:ea typeface="Calibri"/>
              <a:cs typeface="Calibri"/>
              <a:sym typeface="Calibri"/>
            </a:endParaRPr>
          </a:p>
        </p:txBody>
      </p:sp>
      <p:sp>
        <p:nvSpPr>
          <p:cNvPr id="110" name="Google Shape;110;p4"/>
          <p:cNvSpPr/>
          <p:nvPr/>
        </p:nvSpPr>
        <p:spPr>
          <a:xfrm>
            <a:off x="5900057" y="5809130"/>
            <a:ext cx="17864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Madhya Pradesh</a:t>
            </a:r>
            <a:endParaRPr sz="1271">
              <a:solidFill>
                <a:schemeClr val="dk1"/>
              </a:solidFill>
              <a:latin typeface="Calibri"/>
              <a:ea typeface="Calibri"/>
              <a:cs typeface="Calibri"/>
              <a:sym typeface="Calibri"/>
            </a:endParaRPr>
          </a:p>
        </p:txBody>
      </p:sp>
      <p:sp>
        <p:nvSpPr>
          <p:cNvPr id="111" name="Google Shape;111;p4"/>
          <p:cNvSpPr/>
          <p:nvPr/>
        </p:nvSpPr>
        <p:spPr>
          <a:xfrm>
            <a:off x="5900057" y="6097281"/>
            <a:ext cx="17864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Maharashtra</a:t>
            </a:r>
            <a:endParaRPr sz="1271">
              <a:solidFill>
                <a:schemeClr val="dk1"/>
              </a:solidFill>
              <a:latin typeface="Calibri"/>
              <a:ea typeface="Calibri"/>
              <a:cs typeface="Calibri"/>
              <a:sym typeface="Calibri"/>
            </a:endParaRPr>
          </a:p>
        </p:txBody>
      </p:sp>
      <p:sp>
        <p:nvSpPr>
          <p:cNvPr id="112" name="Google Shape;112;p4"/>
          <p:cNvSpPr/>
          <p:nvPr/>
        </p:nvSpPr>
        <p:spPr>
          <a:xfrm>
            <a:off x="8147637" y="4080223"/>
            <a:ext cx="1786447"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Odisha</a:t>
            </a:r>
            <a:endParaRPr sz="1271">
              <a:solidFill>
                <a:schemeClr val="dk1"/>
              </a:solidFill>
              <a:latin typeface="Calibri"/>
              <a:ea typeface="Calibri"/>
              <a:cs typeface="Calibri"/>
              <a:sym typeface="Calibri"/>
            </a:endParaRPr>
          </a:p>
        </p:txBody>
      </p:sp>
      <p:sp>
        <p:nvSpPr>
          <p:cNvPr id="113" name="Google Shape;113;p4"/>
          <p:cNvSpPr/>
          <p:nvPr/>
        </p:nvSpPr>
        <p:spPr>
          <a:xfrm>
            <a:off x="1796783" y="4656525"/>
            <a:ext cx="3273398"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Assam (2 Districts)*</a:t>
            </a:r>
            <a:endParaRPr sz="1271">
              <a:solidFill>
                <a:schemeClr val="dk1"/>
              </a:solidFill>
              <a:latin typeface="Calibri"/>
              <a:ea typeface="Calibri"/>
              <a:cs typeface="Calibri"/>
              <a:sym typeface="Calibri"/>
            </a:endParaRPr>
          </a:p>
        </p:txBody>
      </p:sp>
      <p:sp>
        <p:nvSpPr>
          <p:cNvPr id="114" name="Google Shape;114;p4"/>
          <p:cNvSpPr/>
          <p:nvPr/>
        </p:nvSpPr>
        <p:spPr>
          <a:xfrm>
            <a:off x="1796783" y="4944676"/>
            <a:ext cx="3273398"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Chhattisgarh</a:t>
            </a:r>
            <a:endParaRPr sz="1271">
              <a:solidFill>
                <a:schemeClr val="dk1"/>
              </a:solidFill>
              <a:latin typeface="Calibri"/>
              <a:ea typeface="Calibri"/>
              <a:cs typeface="Calibri"/>
              <a:sym typeface="Calibri"/>
            </a:endParaRPr>
          </a:p>
        </p:txBody>
      </p:sp>
      <p:sp>
        <p:nvSpPr>
          <p:cNvPr id="115" name="Google Shape;115;p4"/>
          <p:cNvSpPr/>
          <p:nvPr/>
        </p:nvSpPr>
        <p:spPr>
          <a:xfrm>
            <a:off x="1796783" y="5232828"/>
            <a:ext cx="3665466" cy="218904"/>
          </a:xfrm>
          <a:prstGeom prst="rect">
            <a:avLst/>
          </a:prstGeom>
          <a:noFill/>
          <a:ln>
            <a:noFill/>
          </a:ln>
        </p:spPr>
        <p:txBody>
          <a:bodyPr spcFirstLastPara="1" wrap="square" lIns="0" tIns="0" rIns="0" bIns="0" anchor="t" anchorCtr="0">
            <a:noAutofit/>
          </a:bodyPr>
          <a:lstStyle/>
          <a:p>
            <a:pPr>
              <a:lnSpc>
                <a:spcPct val="135714"/>
              </a:lnSpc>
              <a:buClr>
                <a:srgbClr val="000000"/>
              </a:buClr>
              <a:buSzPts val="1050"/>
            </a:pPr>
            <a:r>
              <a:rPr lang="en-US" sz="1271">
                <a:solidFill>
                  <a:srgbClr val="525252"/>
                </a:solidFill>
                <a:latin typeface="Noto Sans"/>
                <a:ea typeface="Noto Sans"/>
                <a:cs typeface="Noto Sans"/>
                <a:sym typeface="Noto Sans"/>
              </a:rPr>
              <a:t>Dadra,  Nagar Haveli &amp; </a:t>
            </a:r>
            <a:endParaRPr sz="1271">
              <a:solidFill>
                <a:schemeClr val="dk1"/>
              </a:solidFill>
              <a:latin typeface="Noto Sans"/>
              <a:ea typeface="Noto Sans"/>
              <a:cs typeface="Noto Sans"/>
              <a:sym typeface="Noto Sans"/>
            </a:endParaRPr>
          </a:p>
        </p:txBody>
      </p:sp>
      <p:sp>
        <p:nvSpPr>
          <p:cNvPr id="116" name="Google Shape;116;p4"/>
          <p:cNvSpPr/>
          <p:nvPr/>
        </p:nvSpPr>
        <p:spPr>
          <a:xfrm>
            <a:off x="3587879" y="5233390"/>
            <a:ext cx="3665466"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Daman &amp; Diu (1 District)*</a:t>
            </a:r>
            <a:endParaRPr sz="1271">
              <a:solidFill>
                <a:srgbClr val="525252"/>
              </a:solidFill>
              <a:latin typeface="Calibri"/>
              <a:ea typeface="Calibri"/>
              <a:cs typeface="Calibri"/>
              <a:sym typeface="Calibri"/>
            </a:endParaRPr>
          </a:p>
        </p:txBody>
      </p:sp>
      <p:sp>
        <p:nvSpPr>
          <p:cNvPr id="117" name="Google Shape;117;p4"/>
          <p:cNvSpPr/>
          <p:nvPr/>
        </p:nvSpPr>
        <p:spPr>
          <a:xfrm>
            <a:off x="1796783" y="5558649"/>
            <a:ext cx="3665466"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Delhi</a:t>
            </a:r>
            <a:endParaRPr sz="1271">
              <a:solidFill>
                <a:schemeClr val="dk1"/>
              </a:solidFill>
              <a:latin typeface="Calibri"/>
              <a:ea typeface="Calibri"/>
              <a:cs typeface="Calibri"/>
              <a:sym typeface="Calibri"/>
            </a:endParaRPr>
          </a:p>
        </p:txBody>
      </p:sp>
      <p:sp>
        <p:nvSpPr>
          <p:cNvPr id="118" name="Google Shape;118;p4"/>
          <p:cNvSpPr/>
          <p:nvPr/>
        </p:nvSpPr>
        <p:spPr>
          <a:xfrm>
            <a:off x="1796783" y="5809130"/>
            <a:ext cx="3665466"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dirty="0">
                <a:solidFill>
                  <a:srgbClr val="525252"/>
                </a:solidFill>
                <a:latin typeface="Noto Sans"/>
                <a:ea typeface="Noto Sans"/>
                <a:cs typeface="Noto Sans"/>
                <a:sym typeface="Noto Sans"/>
              </a:rPr>
              <a:t>Goa</a:t>
            </a:r>
            <a:endParaRPr sz="1271" dirty="0">
              <a:solidFill>
                <a:schemeClr val="dk1"/>
              </a:solidFill>
              <a:latin typeface="Calibri"/>
              <a:ea typeface="Calibri"/>
              <a:cs typeface="Calibri"/>
              <a:sym typeface="Calibri"/>
            </a:endParaRPr>
          </a:p>
        </p:txBody>
      </p:sp>
      <p:sp>
        <p:nvSpPr>
          <p:cNvPr id="119" name="Google Shape;119;p4"/>
          <p:cNvSpPr/>
          <p:nvPr/>
        </p:nvSpPr>
        <p:spPr>
          <a:xfrm>
            <a:off x="5900057" y="4080223"/>
            <a:ext cx="587738"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Gujarat</a:t>
            </a:r>
            <a:endParaRPr sz="1271">
              <a:solidFill>
                <a:schemeClr val="dk1"/>
              </a:solidFill>
              <a:latin typeface="Calibri"/>
              <a:ea typeface="Calibri"/>
              <a:cs typeface="Calibri"/>
              <a:sym typeface="Calibri"/>
            </a:endParaRPr>
          </a:p>
        </p:txBody>
      </p:sp>
      <p:sp>
        <p:nvSpPr>
          <p:cNvPr id="120" name="Google Shape;120;p4"/>
          <p:cNvSpPr/>
          <p:nvPr/>
        </p:nvSpPr>
        <p:spPr>
          <a:xfrm>
            <a:off x="1681521" y="6477642"/>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ORIENTATION TO ADULT BCG VACCINATION PROTOCOL</a:t>
            </a:r>
            <a:endParaRPr sz="998">
              <a:solidFill>
                <a:schemeClr val="dk1"/>
              </a:solidFill>
              <a:latin typeface="Calibri"/>
              <a:ea typeface="Calibri"/>
              <a:cs typeface="Calibri"/>
              <a:sym typeface="Calibri"/>
            </a:endParaRPr>
          </a:p>
        </p:txBody>
      </p:sp>
      <p:sp>
        <p:nvSpPr>
          <p:cNvPr id="53" name="Google Shape;118;p4">
            <a:extLst>
              <a:ext uri="{FF2B5EF4-FFF2-40B4-BE49-F238E27FC236}">
                <a16:creationId xmlns:a16="http://schemas.microsoft.com/office/drawing/2014/main" id="{B8313074-F8CC-42FF-A7EB-C44C3DA7EFEC}"/>
              </a:ext>
            </a:extLst>
          </p:cNvPr>
          <p:cNvSpPr/>
          <p:nvPr/>
        </p:nvSpPr>
        <p:spPr>
          <a:xfrm>
            <a:off x="1819655" y="6114616"/>
            <a:ext cx="3665466"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dirty="0">
                <a:solidFill>
                  <a:srgbClr val="525252"/>
                </a:solidFill>
                <a:latin typeface="Noto Sans"/>
                <a:ea typeface="Noto Sans"/>
                <a:cs typeface="Noto Sans"/>
                <a:sym typeface="Noto Sans"/>
              </a:rPr>
              <a:t>West Bengal (7 districts)*</a:t>
            </a:r>
            <a:endParaRPr sz="1271"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815D3412-E7AA-4478-8B33-3F77C217B5CD}"/>
              </a:ext>
            </a:extLst>
          </p:cNvPr>
          <p:cNvSpPr>
            <a:spLocks noGrp="1"/>
          </p:cNvSpPr>
          <p:nvPr>
            <p:ph idx="1"/>
          </p:nvPr>
        </p:nvSpPr>
        <p:spPr>
          <a:xfrm>
            <a:off x="0" y="962025"/>
            <a:ext cx="8140700" cy="5895975"/>
          </a:xfrm>
        </p:spPr>
        <p:txBody>
          <a:bodyPr>
            <a:normAutofit/>
          </a:bodyPr>
          <a:lstStyle/>
          <a:p>
            <a:r>
              <a:rPr lang="en-US" altLang="en-US" sz="2000" dirty="0"/>
              <a:t>Release the stretched skin and hold the syringe in place. Slowly inject the solution, forming a 6-10 mm wheal (pale, raised area with distinct edges, has orange peel appearance and does not disappear immediately).</a:t>
            </a:r>
          </a:p>
          <a:p>
            <a:r>
              <a:rPr lang="en-US" altLang="en-US" sz="2000" b="1" dirty="0">
                <a:solidFill>
                  <a:srgbClr val="00B0F0"/>
                </a:solidFill>
              </a:rPr>
              <a:t>If no wheal forms or if it is less than 6 mm in diameter, repeat the test approximately 2 inches from the original site or on the opposite arm. </a:t>
            </a:r>
          </a:p>
          <a:p>
            <a:r>
              <a:rPr lang="en-US" altLang="en-US" sz="2000" dirty="0"/>
              <a:t>Remove the needle without massaging or pressing the area and immediately discard the used syringe in the sharp’s container. </a:t>
            </a:r>
          </a:p>
          <a:p>
            <a:r>
              <a:rPr lang="en-US" altLang="en-US" sz="2000" dirty="0"/>
              <a:t>If minor bleeding occurs, use a 2 X 2 gauze pad or cotton ball to dab the injection site.</a:t>
            </a:r>
          </a:p>
          <a:p>
            <a:r>
              <a:rPr lang="en-US" altLang="en-US" sz="2000" dirty="0"/>
              <a:t>Do not cover the site with an adhesive bandage as it could cause irritation.</a:t>
            </a:r>
          </a:p>
          <a:p>
            <a:r>
              <a:rPr lang="en-US" altLang="en-US" sz="2000" dirty="0"/>
              <a:t>Inform the person that mild itching, swelling, or irritation is normal and usually goes away  within 1 week.</a:t>
            </a:r>
          </a:p>
          <a:p>
            <a:r>
              <a:rPr lang="en-US" altLang="en-US" sz="2000" dirty="0"/>
              <a:t>Explain how to care for the injection site: avoid starching the site, keep the site clean and  dry and avoid creams, lotions, or adhesive bandages.</a:t>
            </a:r>
          </a:p>
          <a:p>
            <a:r>
              <a:rPr lang="en-US" altLang="en-US" sz="2000" b="1" dirty="0"/>
              <a:t>Inform the person that it is important to return within 48 to 72 hours to have the test result  read.</a:t>
            </a:r>
          </a:p>
          <a:p>
            <a:endParaRPr lang="en-US" altLang="en-US" sz="2000" dirty="0"/>
          </a:p>
        </p:txBody>
      </p:sp>
      <p:sp>
        <p:nvSpPr>
          <p:cNvPr id="4" name="Title 1">
            <a:extLst>
              <a:ext uri="{FF2B5EF4-FFF2-40B4-BE49-F238E27FC236}">
                <a16:creationId xmlns:a16="http://schemas.microsoft.com/office/drawing/2014/main" id="{02BA9729-68EE-4F22-831C-5144663081A4}"/>
              </a:ext>
            </a:extLst>
          </p:cNvPr>
          <p:cNvSpPr txBox="1">
            <a:spLocks/>
          </p:cNvSpPr>
          <p:nvPr/>
        </p:nvSpPr>
        <p:spPr bwMode="auto">
          <a:xfrm>
            <a:off x="0" y="0"/>
            <a:ext cx="12192000" cy="731838"/>
          </a:xfrm>
          <a:prstGeom prst="rect">
            <a:avLst/>
          </a:prstGeom>
          <a:solidFill>
            <a:schemeClr val="tx2">
              <a:lumMod val="75000"/>
              <a:lumOff val="25000"/>
            </a:schemeClr>
          </a:solidFill>
          <a:ln>
            <a:noFill/>
          </a:ln>
        </p:spPr>
        <p:txBody>
          <a:bodyPr anchor="ctr"/>
          <a:lst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200" dirty="0">
                <a:solidFill>
                  <a:schemeClr val="bg1"/>
                </a:solidFill>
              </a:rPr>
              <a:t>Cy – Tb : Administration of skin test </a:t>
            </a:r>
          </a:p>
        </p:txBody>
      </p:sp>
      <p:pic>
        <p:nvPicPr>
          <p:cNvPr id="22532" name="Picture 4">
            <a:extLst>
              <a:ext uri="{FF2B5EF4-FFF2-40B4-BE49-F238E27FC236}">
                <a16:creationId xmlns:a16="http://schemas.microsoft.com/office/drawing/2014/main" id="{E1FBDD97-BE85-4FB8-8E10-16468C8E0981}"/>
              </a:ext>
            </a:extLst>
          </p:cNvPr>
          <p:cNvPicPr>
            <a:picLocks noChangeAspect="1"/>
          </p:cNvPicPr>
          <p:nvPr/>
        </p:nvPicPr>
        <p:blipFill>
          <a:blip r:embed="rId2">
            <a:extLst>
              <a:ext uri="{28A0092B-C50C-407E-A947-70E740481C1C}">
                <a14:useLocalDpi xmlns:a14="http://schemas.microsoft.com/office/drawing/2010/main" val="0"/>
              </a:ext>
            </a:extLst>
          </a:blip>
          <a:srcRect l="4622" t="4758" r="33771" b="1910"/>
          <a:stretch>
            <a:fillRect/>
          </a:stretch>
        </p:blipFill>
        <p:spPr bwMode="auto">
          <a:xfrm>
            <a:off x="8242300" y="1841500"/>
            <a:ext cx="3724275" cy="42672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descr="preencoded.png"/>
          <p:cNvPicPr preferRelativeResize="0"/>
          <p:nvPr/>
        </p:nvPicPr>
        <p:blipFill rotWithShape="1">
          <a:blip r:embed="rId3">
            <a:alphaModFix/>
          </a:blip>
          <a:srcRect/>
          <a:stretch/>
        </p:blipFill>
        <p:spPr>
          <a:xfrm>
            <a:off x="5329858" y="4719580"/>
            <a:ext cx="956662" cy="956662"/>
          </a:xfrm>
          <a:prstGeom prst="rect">
            <a:avLst/>
          </a:prstGeom>
          <a:noFill/>
          <a:ln>
            <a:noFill/>
          </a:ln>
        </p:spPr>
      </p:pic>
      <p:pic>
        <p:nvPicPr>
          <p:cNvPr id="127" name="Google Shape;127;p5" descr="preencoded.png"/>
          <p:cNvPicPr preferRelativeResize="0"/>
          <p:nvPr/>
        </p:nvPicPr>
        <p:blipFill rotWithShape="1">
          <a:blip r:embed="rId4">
            <a:alphaModFix/>
          </a:blip>
          <a:srcRect/>
          <a:stretch/>
        </p:blipFill>
        <p:spPr>
          <a:xfrm>
            <a:off x="5329858" y="1953327"/>
            <a:ext cx="956662" cy="956662"/>
          </a:xfrm>
          <a:prstGeom prst="rect">
            <a:avLst/>
          </a:prstGeom>
          <a:noFill/>
          <a:ln>
            <a:noFill/>
          </a:ln>
        </p:spPr>
      </p:pic>
      <p:pic>
        <p:nvPicPr>
          <p:cNvPr id="128" name="Google Shape;128;p5" descr="preencoded.png"/>
          <p:cNvPicPr preferRelativeResize="0"/>
          <p:nvPr/>
        </p:nvPicPr>
        <p:blipFill rotWithShape="1">
          <a:blip r:embed="rId5">
            <a:alphaModFix/>
          </a:blip>
          <a:srcRect/>
          <a:stretch/>
        </p:blipFill>
        <p:spPr>
          <a:xfrm>
            <a:off x="1606943" y="3382558"/>
            <a:ext cx="956662" cy="956662"/>
          </a:xfrm>
          <a:prstGeom prst="rect">
            <a:avLst/>
          </a:prstGeom>
          <a:noFill/>
          <a:ln>
            <a:noFill/>
          </a:ln>
        </p:spPr>
      </p:pic>
      <p:pic>
        <p:nvPicPr>
          <p:cNvPr id="129" name="Google Shape;129;p5" descr="preencoded.png"/>
          <p:cNvPicPr preferRelativeResize="0"/>
          <p:nvPr/>
        </p:nvPicPr>
        <p:blipFill rotWithShape="1">
          <a:blip r:embed="rId6">
            <a:alphaModFix/>
          </a:blip>
          <a:srcRect/>
          <a:stretch/>
        </p:blipFill>
        <p:spPr>
          <a:xfrm>
            <a:off x="5329858" y="3382558"/>
            <a:ext cx="956662" cy="956662"/>
          </a:xfrm>
          <a:prstGeom prst="rect">
            <a:avLst/>
          </a:prstGeom>
          <a:noFill/>
          <a:ln>
            <a:noFill/>
          </a:ln>
        </p:spPr>
      </p:pic>
      <p:pic>
        <p:nvPicPr>
          <p:cNvPr id="130" name="Google Shape;130;p5" descr="preencoded.png"/>
          <p:cNvPicPr preferRelativeResize="0"/>
          <p:nvPr/>
        </p:nvPicPr>
        <p:blipFill rotWithShape="1">
          <a:blip r:embed="rId7">
            <a:alphaModFix/>
          </a:blip>
          <a:srcRect/>
          <a:stretch/>
        </p:blipFill>
        <p:spPr>
          <a:xfrm>
            <a:off x="1583890" y="6258306"/>
            <a:ext cx="8782850" cy="5764"/>
          </a:xfrm>
          <a:prstGeom prst="rect">
            <a:avLst/>
          </a:prstGeom>
          <a:noFill/>
          <a:ln>
            <a:noFill/>
          </a:ln>
        </p:spPr>
      </p:pic>
      <p:pic>
        <p:nvPicPr>
          <p:cNvPr id="131" name="Google Shape;131;p5" descr="preencoded.png"/>
          <p:cNvPicPr preferRelativeResize="0"/>
          <p:nvPr/>
        </p:nvPicPr>
        <p:blipFill rotWithShape="1">
          <a:blip r:embed="rId6">
            <a:alphaModFix/>
          </a:blip>
          <a:srcRect/>
          <a:stretch/>
        </p:blipFill>
        <p:spPr>
          <a:xfrm>
            <a:off x="1606943" y="4719580"/>
            <a:ext cx="956662" cy="956662"/>
          </a:xfrm>
          <a:prstGeom prst="rect">
            <a:avLst/>
          </a:prstGeom>
          <a:noFill/>
          <a:ln>
            <a:noFill/>
          </a:ln>
        </p:spPr>
      </p:pic>
      <p:pic>
        <p:nvPicPr>
          <p:cNvPr id="132" name="Google Shape;132;p5" descr="preencoded.png"/>
          <p:cNvPicPr preferRelativeResize="0"/>
          <p:nvPr/>
        </p:nvPicPr>
        <p:blipFill rotWithShape="1">
          <a:blip r:embed="rId8">
            <a:alphaModFix/>
          </a:blip>
          <a:srcRect/>
          <a:stretch/>
        </p:blipFill>
        <p:spPr>
          <a:xfrm>
            <a:off x="1878958" y="4945488"/>
            <a:ext cx="422694" cy="498182"/>
          </a:xfrm>
          <a:prstGeom prst="rect">
            <a:avLst/>
          </a:prstGeom>
          <a:noFill/>
          <a:ln>
            <a:noFill/>
          </a:ln>
        </p:spPr>
      </p:pic>
      <p:pic>
        <p:nvPicPr>
          <p:cNvPr id="133" name="Google Shape;133;p5" descr="preencoded.png"/>
          <p:cNvPicPr preferRelativeResize="0"/>
          <p:nvPr/>
        </p:nvPicPr>
        <p:blipFill rotWithShape="1">
          <a:blip r:embed="rId9">
            <a:alphaModFix/>
          </a:blip>
          <a:srcRect/>
          <a:stretch/>
        </p:blipFill>
        <p:spPr>
          <a:xfrm>
            <a:off x="1606943" y="1953327"/>
            <a:ext cx="956662" cy="956662"/>
          </a:xfrm>
          <a:prstGeom prst="rect">
            <a:avLst/>
          </a:prstGeom>
          <a:noFill/>
          <a:ln>
            <a:noFill/>
          </a:ln>
        </p:spPr>
      </p:pic>
      <p:pic>
        <p:nvPicPr>
          <p:cNvPr id="134" name="Google Shape;134;p5" descr="preencoded.png"/>
          <p:cNvPicPr preferRelativeResize="0"/>
          <p:nvPr/>
        </p:nvPicPr>
        <p:blipFill rotWithShape="1">
          <a:blip r:embed="rId10">
            <a:alphaModFix/>
          </a:blip>
          <a:srcRect/>
          <a:stretch/>
        </p:blipFill>
        <p:spPr>
          <a:xfrm>
            <a:off x="5559993" y="3550837"/>
            <a:ext cx="535196" cy="602685"/>
          </a:xfrm>
          <a:prstGeom prst="rect">
            <a:avLst/>
          </a:prstGeom>
          <a:noFill/>
          <a:ln>
            <a:noFill/>
          </a:ln>
        </p:spPr>
      </p:pic>
      <p:pic>
        <p:nvPicPr>
          <p:cNvPr id="135" name="Google Shape;135;p5" descr="preencoded.png"/>
          <p:cNvPicPr preferRelativeResize="0"/>
          <p:nvPr/>
        </p:nvPicPr>
        <p:blipFill rotWithShape="1">
          <a:blip r:embed="rId11">
            <a:alphaModFix/>
          </a:blip>
          <a:srcRect/>
          <a:stretch/>
        </p:blipFill>
        <p:spPr>
          <a:xfrm>
            <a:off x="5554616" y="4944338"/>
            <a:ext cx="507146" cy="507146"/>
          </a:xfrm>
          <a:prstGeom prst="rect">
            <a:avLst/>
          </a:prstGeom>
          <a:noFill/>
          <a:ln>
            <a:noFill/>
          </a:ln>
        </p:spPr>
      </p:pic>
      <p:sp>
        <p:nvSpPr>
          <p:cNvPr id="136" name="Google Shape;136;p5"/>
          <p:cNvSpPr/>
          <p:nvPr/>
        </p:nvSpPr>
        <p:spPr>
          <a:xfrm>
            <a:off x="1583890" y="-60667"/>
            <a:ext cx="8425452" cy="476797"/>
          </a:xfrm>
          <a:prstGeom prst="rect">
            <a:avLst/>
          </a:prstGeom>
          <a:noFill/>
          <a:ln>
            <a:noFill/>
          </a:ln>
        </p:spPr>
        <p:txBody>
          <a:bodyPr spcFirstLastPara="1" wrap="square" lIns="0" tIns="0" rIns="0" bIns="0" anchor="t" anchorCtr="0">
            <a:noAutofit/>
          </a:bodyPr>
          <a:lstStyle/>
          <a:p>
            <a:pPr algn="ctr">
              <a:lnSpc>
                <a:spcPct val="136111"/>
              </a:lnSpc>
              <a:buClr>
                <a:srgbClr val="0D0D0D"/>
              </a:buClr>
              <a:buSzPts val="2700"/>
            </a:pPr>
            <a:r>
              <a:rPr lang="en-US" sz="3267" dirty="0">
                <a:solidFill>
                  <a:srgbClr val="0D0D0D"/>
                </a:solidFill>
                <a:latin typeface="Noto Sans ExtraBold"/>
                <a:ea typeface="Noto Sans ExtraBold"/>
                <a:cs typeface="Noto Sans ExtraBold"/>
                <a:sym typeface="Noto Sans ExtraBold"/>
              </a:rPr>
              <a:t>Study Population: Inclusion Criteria</a:t>
            </a:r>
            <a:endParaRPr sz="3267" dirty="0">
              <a:solidFill>
                <a:schemeClr val="dk1"/>
              </a:solidFill>
              <a:latin typeface="Calibri"/>
              <a:ea typeface="Calibri"/>
              <a:cs typeface="Calibri"/>
              <a:sym typeface="Calibri"/>
            </a:endParaRPr>
          </a:p>
        </p:txBody>
      </p:sp>
      <p:sp>
        <p:nvSpPr>
          <p:cNvPr id="137" name="Google Shape;137;p5"/>
          <p:cNvSpPr/>
          <p:nvPr/>
        </p:nvSpPr>
        <p:spPr>
          <a:xfrm>
            <a:off x="10009432" y="6353396"/>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04</a:t>
            </a:r>
            <a:endParaRPr sz="998">
              <a:solidFill>
                <a:schemeClr val="dk1"/>
              </a:solidFill>
              <a:latin typeface="Calibri"/>
              <a:ea typeface="Calibri"/>
              <a:cs typeface="Calibri"/>
              <a:sym typeface="Calibri"/>
            </a:endParaRPr>
          </a:p>
        </p:txBody>
      </p:sp>
      <p:sp>
        <p:nvSpPr>
          <p:cNvPr id="138" name="Google Shape;138;p5"/>
          <p:cNvSpPr/>
          <p:nvPr/>
        </p:nvSpPr>
        <p:spPr>
          <a:xfrm>
            <a:off x="1560836" y="611800"/>
            <a:ext cx="9062019"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800"/>
            </a:pPr>
            <a:r>
              <a:rPr lang="en-US" sz="2178" b="1" dirty="0">
                <a:solidFill>
                  <a:srgbClr val="525252"/>
                </a:solidFill>
                <a:latin typeface="Noto Sans"/>
                <a:ea typeface="Noto Sans"/>
                <a:cs typeface="Noto Sans"/>
                <a:sym typeface="Noto Sans"/>
              </a:rPr>
              <a:t>The target population is individuals aged </a:t>
            </a:r>
            <a:r>
              <a:rPr lang="en-US" sz="2178" b="1" dirty="0">
                <a:solidFill>
                  <a:srgbClr val="5AA4AB"/>
                </a:solidFill>
                <a:latin typeface="Noto Sans"/>
                <a:ea typeface="Noto Sans"/>
                <a:cs typeface="Noto Sans"/>
                <a:sym typeface="Noto Sans"/>
              </a:rPr>
              <a:t>18 years and above,</a:t>
            </a:r>
            <a:r>
              <a:rPr lang="en-US" sz="2178" b="1" dirty="0">
                <a:solidFill>
                  <a:srgbClr val="525252"/>
                </a:solidFill>
                <a:latin typeface="Noto Sans"/>
                <a:ea typeface="Noto Sans"/>
                <a:cs typeface="Noto Sans"/>
                <a:sym typeface="Noto Sans"/>
              </a:rPr>
              <a:t> meeting any of the following criteria: (single criteria or multiple criteria's) </a:t>
            </a:r>
            <a:endParaRPr sz="2178" dirty="0">
              <a:solidFill>
                <a:schemeClr val="dk1"/>
              </a:solidFill>
              <a:latin typeface="Calibri"/>
              <a:ea typeface="Calibri"/>
              <a:cs typeface="Calibri"/>
              <a:sym typeface="Calibri"/>
            </a:endParaRPr>
          </a:p>
        </p:txBody>
      </p:sp>
      <p:sp>
        <p:nvSpPr>
          <p:cNvPr id="139" name="Google Shape;139;p5"/>
          <p:cNvSpPr/>
          <p:nvPr/>
        </p:nvSpPr>
        <p:spPr>
          <a:xfrm>
            <a:off x="2655814" y="1953327"/>
            <a:ext cx="1994097" cy="253755"/>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b="1">
                <a:solidFill>
                  <a:srgbClr val="525252"/>
                </a:solidFill>
                <a:latin typeface="Noto Sans"/>
                <a:ea typeface="Noto Sans"/>
                <a:cs typeface="Noto Sans"/>
                <a:sym typeface="Noto Sans"/>
              </a:rPr>
              <a:t>History of TB disease</a:t>
            </a:r>
            <a:endParaRPr sz="1452">
              <a:solidFill>
                <a:schemeClr val="dk1"/>
              </a:solidFill>
              <a:latin typeface="Calibri"/>
              <a:ea typeface="Calibri"/>
              <a:cs typeface="Calibri"/>
              <a:sym typeface="Calibri"/>
            </a:endParaRPr>
          </a:p>
        </p:txBody>
      </p:sp>
      <p:sp>
        <p:nvSpPr>
          <p:cNvPr id="140" name="Google Shape;140;p5"/>
          <p:cNvSpPr/>
          <p:nvPr/>
        </p:nvSpPr>
        <p:spPr>
          <a:xfrm>
            <a:off x="2655813" y="2276056"/>
            <a:ext cx="2443523"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People who are reported to have at least </a:t>
            </a:r>
            <a:r>
              <a:rPr lang="en-US" sz="1452" b="1">
                <a:solidFill>
                  <a:srgbClr val="525252"/>
                </a:solidFill>
                <a:latin typeface="Noto Sans"/>
                <a:ea typeface="Noto Sans"/>
                <a:cs typeface="Noto Sans"/>
                <a:sym typeface="Noto Sans"/>
              </a:rPr>
              <a:t>one episode of TB in past 5 years.</a:t>
            </a:r>
            <a:endParaRPr sz="1452">
              <a:solidFill>
                <a:schemeClr val="dk1"/>
              </a:solidFill>
              <a:latin typeface="Calibri"/>
              <a:ea typeface="Calibri"/>
              <a:cs typeface="Calibri"/>
              <a:sym typeface="Calibri"/>
            </a:endParaRPr>
          </a:p>
        </p:txBody>
      </p:sp>
      <p:sp>
        <p:nvSpPr>
          <p:cNvPr id="141" name="Google Shape;141;p5"/>
          <p:cNvSpPr/>
          <p:nvPr/>
        </p:nvSpPr>
        <p:spPr>
          <a:xfrm>
            <a:off x="6378728" y="1953327"/>
            <a:ext cx="2674044" cy="253755"/>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b="1">
                <a:solidFill>
                  <a:srgbClr val="525252"/>
                </a:solidFill>
                <a:latin typeface="Noto Sans"/>
                <a:ea typeface="Noto Sans"/>
                <a:cs typeface="Noto Sans"/>
                <a:sym typeface="Noto Sans"/>
              </a:rPr>
              <a:t>Close contacts of TB patients</a:t>
            </a:r>
            <a:endParaRPr sz="1452">
              <a:solidFill>
                <a:schemeClr val="dk1"/>
              </a:solidFill>
              <a:latin typeface="Calibri"/>
              <a:ea typeface="Calibri"/>
              <a:cs typeface="Calibri"/>
              <a:sym typeface="Calibri"/>
            </a:endParaRPr>
          </a:p>
        </p:txBody>
      </p:sp>
      <p:sp>
        <p:nvSpPr>
          <p:cNvPr id="142" name="Google Shape;142;p5"/>
          <p:cNvSpPr/>
          <p:nvPr/>
        </p:nvSpPr>
        <p:spPr>
          <a:xfrm>
            <a:off x="6378728" y="2276056"/>
            <a:ext cx="3746057"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Contacts of current TB patients as well as all those contacts of index TB cases enrolled in Ni-kshay from 1st January 2021</a:t>
            </a:r>
            <a:endParaRPr sz="1452">
              <a:solidFill>
                <a:schemeClr val="dk1"/>
              </a:solidFill>
              <a:latin typeface="Calibri"/>
              <a:ea typeface="Calibri"/>
              <a:cs typeface="Calibri"/>
              <a:sym typeface="Calibri"/>
            </a:endParaRPr>
          </a:p>
        </p:txBody>
      </p:sp>
      <p:sp>
        <p:nvSpPr>
          <p:cNvPr id="143" name="Google Shape;143;p5"/>
          <p:cNvSpPr/>
          <p:nvPr/>
        </p:nvSpPr>
        <p:spPr>
          <a:xfrm>
            <a:off x="2655814" y="3613078"/>
            <a:ext cx="1994097"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Individuals aged </a:t>
            </a:r>
            <a:r>
              <a:rPr lang="en-US" sz="1452" b="1">
                <a:solidFill>
                  <a:srgbClr val="525252"/>
                </a:solidFill>
                <a:latin typeface="Noto Sans"/>
                <a:ea typeface="Noto Sans"/>
                <a:cs typeface="Noto Sans"/>
                <a:sym typeface="Noto Sans"/>
              </a:rPr>
              <a:t>60 years or above</a:t>
            </a:r>
            <a:endParaRPr sz="1452">
              <a:solidFill>
                <a:schemeClr val="dk1"/>
              </a:solidFill>
              <a:latin typeface="Calibri"/>
              <a:ea typeface="Calibri"/>
              <a:cs typeface="Calibri"/>
              <a:sym typeface="Calibri"/>
            </a:endParaRPr>
          </a:p>
        </p:txBody>
      </p:sp>
      <p:sp>
        <p:nvSpPr>
          <p:cNvPr id="144" name="Google Shape;144;p5"/>
          <p:cNvSpPr/>
          <p:nvPr/>
        </p:nvSpPr>
        <p:spPr>
          <a:xfrm>
            <a:off x="6378728" y="3613077"/>
            <a:ext cx="4244128" cy="1187092"/>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Individuals with </a:t>
            </a:r>
            <a:r>
              <a:rPr lang="en-US" sz="1452" b="1">
                <a:solidFill>
                  <a:srgbClr val="525252"/>
                </a:solidFill>
                <a:latin typeface="Noto Sans"/>
                <a:ea typeface="Noto Sans"/>
                <a:cs typeface="Noto Sans"/>
                <a:sym typeface="Noto Sans"/>
              </a:rPr>
              <a:t>history of Diabetes</a:t>
            </a:r>
            <a:r>
              <a:rPr lang="en-US" sz="1452">
                <a:solidFill>
                  <a:srgbClr val="525252"/>
                </a:solidFill>
                <a:latin typeface="Noto Sans"/>
                <a:ea typeface="Noto Sans"/>
                <a:cs typeface="Noto Sans"/>
                <a:sym typeface="Noto Sans"/>
              </a:rPr>
              <a:t> </a:t>
            </a:r>
            <a:r>
              <a:rPr lang="en-US" sz="1452" i="1">
                <a:solidFill>
                  <a:srgbClr val="525252"/>
                </a:solidFill>
                <a:latin typeface="Noto Sans"/>
                <a:ea typeface="Noto Sans"/>
                <a:cs typeface="Noto Sans"/>
                <a:sym typeface="Noto Sans"/>
              </a:rPr>
              <a:t>(Self- reported). Wherever feasible, documentary evidences of diagnosis and treatment for diabetes will be obtained. </a:t>
            </a:r>
            <a:endParaRPr sz="1452">
              <a:solidFill>
                <a:schemeClr val="dk1"/>
              </a:solidFill>
              <a:latin typeface="Calibri"/>
              <a:ea typeface="Calibri"/>
              <a:cs typeface="Calibri"/>
              <a:sym typeface="Calibri"/>
            </a:endParaRPr>
          </a:p>
        </p:txBody>
      </p:sp>
      <p:sp>
        <p:nvSpPr>
          <p:cNvPr id="145" name="Google Shape;145;p5"/>
          <p:cNvSpPr/>
          <p:nvPr/>
        </p:nvSpPr>
        <p:spPr>
          <a:xfrm>
            <a:off x="2655813" y="4685001"/>
            <a:ext cx="2443523" cy="1014292"/>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Individuals with a </a:t>
            </a:r>
            <a:r>
              <a:rPr lang="en-US" sz="1452" b="1">
                <a:solidFill>
                  <a:srgbClr val="525252"/>
                </a:solidFill>
                <a:latin typeface="Noto Sans"/>
                <a:ea typeface="Noto Sans"/>
                <a:cs typeface="Noto Sans"/>
                <a:sym typeface="Noto Sans"/>
              </a:rPr>
              <a:t>history of smoking tobacco </a:t>
            </a:r>
            <a:r>
              <a:rPr lang="en-US" sz="1452" i="1">
                <a:solidFill>
                  <a:srgbClr val="525252"/>
                </a:solidFill>
                <a:latin typeface="Noto Sans"/>
                <a:ea typeface="Noto Sans"/>
                <a:cs typeface="Noto Sans"/>
                <a:sym typeface="Noto Sans"/>
              </a:rPr>
              <a:t>(Current / Past User)- self reported</a:t>
            </a:r>
            <a:endParaRPr sz="1452">
              <a:solidFill>
                <a:schemeClr val="dk1"/>
              </a:solidFill>
              <a:latin typeface="Calibri"/>
              <a:ea typeface="Calibri"/>
              <a:cs typeface="Calibri"/>
              <a:sym typeface="Calibri"/>
            </a:endParaRPr>
          </a:p>
        </p:txBody>
      </p:sp>
      <p:sp>
        <p:nvSpPr>
          <p:cNvPr id="146" name="Google Shape;146;p5"/>
          <p:cNvSpPr/>
          <p:nvPr/>
        </p:nvSpPr>
        <p:spPr>
          <a:xfrm>
            <a:off x="6378728" y="4938574"/>
            <a:ext cx="3077365"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Individuals with a Body Mass Index of </a:t>
            </a:r>
            <a:r>
              <a:rPr lang="en-US" sz="1452" b="1">
                <a:solidFill>
                  <a:srgbClr val="525252"/>
                </a:solidFill>
                <a:latin typeface="Noto Sans"/>
                <a:ea typeface="Noto Sans"/>
                <a:cs typeface="Noto Sans"/>
                <a:sym typeface="Noto Sans"/>
              </a:rPr>
              <a:t>less than 18 kg per sq.mts</a:t>
            </a:r>
            <a:endParaRPr sz="1452">
              <a:solidFill>
                <a:schemeClr val="dk1"/>
              </a:solidFill>
              <a:latin typeface="Calibri"/>
              <a:ea typeface="Calibri"/>
              <a:cs typeface="Calibri"/>
              <a:sym typeface="Calibri"/>
            </a:endParaRPr>
          </a:p>
        </p:txBody>
      </p:sp>
      <p:sp>
        <p:nvSpPr>
          <p:cNvPr id="147" name="Google Shape;147;p5"/>
          <p:cNvSpPr/>
          <p:nvPr/>
        </p:nvSpPr>
        <p:spPr>
          <a:xfrm>
            <a:off x="1560836" y="6353397"/>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998" dirty="0">
                <a:solidFill>
                  <a:srgbClr val="677A8B"/>
                </a:solidFill>
                <a:latin typeface="Noto Sans SemiBold"/>
                <a:ea typeface="Noto Sans SemiBold"/>
                <a:cs typeface="Noto Sans SemiBold"/>
                <a:sym typeface="Noto Sans SemiBold"/>
              </a:rPr>
              <a:t>ORIENTATION TO ADULT BCG VACCINATION PROTOCOL</a:t>
            </a:r>
            <a:endParaRPr sz="998" dirty="0">
              <a:solidFill>
                <a:schemeClr val="dk1"/>
              </a:solidFill>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6" descr="preencoded.png"/>
          <p:cNvPicPr preferRelativeResize="0"/>
          <p:nvPr/>
        </p:nvPicPr>
        <p:blipFill rotWithShape="1">
          <a:blip r:embed="rId3">
            <a:alphaModFix/>
          </a:blip>
          <a:srcRect/>
          <a:stretch/>
        </p:blipFill>
        <p:spPr>
          <a:xfrm>
            <a:off x="1704575" y="6313395"/>
            <a:ext cx="8782850" cy="5764"/>
          </a:xfrm>
          <a:prstGeom prst="rect">
            <a:avLst/>
          </a:prstGeom>
          <a:noFill/>
          <a:ln>
            <a:noFill/>
          </a:ln>
        </p:spPr>
      </p:pic>
      <p:pic>
        <p:nvPicPr>
          <p:cNvPr id="154" name="Google Shape;154;p6" descr="preencoded.png"/>
          <p:cNvPicPr preferRelativeResize="0"/>
          <p:nvPr/>
        </p:nvPicPr>
        <p:blipFill rotWithShape="1">
          <a:blip r:embed="rId4">
            <a:alphaModFix/>
          </a:blip>
          <a:srcRect/>
          <a:stretch/>
        </p:blipFill>
        <p:spPr>
          <a:xfrm>
            <a:off x="1873623" y="680364"/>
            <a:ext cx="320900" cy="394066"/>
          </a:xfrm>
          <a:prstGeom prst="rect">
            <a:avLst/>
          </a:prstGeom>
          <a:noFill/>
          <a:ln>
            <a:noFill/>
          </a:ln>
        </p:spPr>
      </p:pic>
      <p:pic>
        <p:nvPicPr>
          <p:cNvPr id="164" name="Google Shape;164;p6" descr="preencoded.png"/>
          <p:cNvPicPr preferRelativeResize="0"/>
          <p:nvPr/>
        </p:nvPicPr>
        <p:blipFill rotWithShape="1">
          <a:blip r:embed="rId5">
            <a:alphaModFix/>
          </a:blip>
          <a:srcRect/>
          <a:stretch/>
        </p:blipFill>
        <p:spPr>
          <a:xfrm>
            <a:off x="1809257" y="1270842"/>
            <a:ext cx="405447" cy="394066"/>
          </a:xfrm>
          <a:prstGeom prst="rect">
            <a:avLst/>
          </a:prstGeom>
          <a:noFill/>
          <a:ln>
            <a:noFill/>
          </a:ln>
        </p:spPr>
      </p:pic>
      <p:pic>
        <p:nvPicPr>
          <p:cNvPr id="165" name="Google Shape;165;p6" descr="preencoded.png"/>
          <p:cNvPicPr preferRelativeResize="0"/>
          <p:nvPr/>
        </p:nvPicPr>
        <p:blipFill rotWithShape="1">
          <a:blip r:embed="rId6">
            <a:alphaModFix/>
          </a:blip>
          <a:srcRect/>
          <a:stretch/>
        </p:blipFill>
        <p:spPr>
          <a:xfrm>
            <a:off x="1809257" y="1876320"/>
            <a:ext cx="405447" cy="512103"/>
          </a:xfrm>
          <a:prstGeom prst="rect">
            <a:avLst/>
          </a:prstGeom>
          <a:noFill/>
          <a:ln>
            <a:noFill/>
          </a:ln>
        </p:spPr>
      </p:pic>
      <p:pic>
        <p:nvPicPr>
          <p:cNvPr id="166" name="Google Shape;166;p6" descr="preencoded.png"/>
          <p:cNvPicPr preferRelativeResize="0"/>
          <p:nvPr/>
        </p:nvPicPr>
        <p:blipFill rotWithShape="1">
          <a:blip r:embed="rId7">
            <a:alphaModFix/>
          </a:blip>
          <a:srcRect/>
          <a:stretch/>
        </p:blipFill>
        <p:spPr>
          <a:xfrm>
            <a:off x="1825296" y="3902135"/>
            <a:ext cx="417554" cy="411153"/>
          </a:xfrm>
          <a:prstGeom prst="rect">
            <a:avLst/>
          </a:prstGeom>
          <a:noFill/>
          <a:ln>
            <a:noFill/>
          </a:ln>
        </p:spPr>
      </p:pic>
      <p:pic>
        <p:nvPicPr>
          <p:cNvPr id="167" name="Google Shape;167;p6" descr="preencoded.png"/>
          <p:cNvPicPr preferRelativeResize="0"/>
          <p:nvPr/>
        </p:nvPicPr>
        <p:blipFill rotWithShape="1">
          <a:blip r:embed="rId8">
            <a:alphaModFix/>
          </a:blip>
          <a:srcRect/>
          <a:stretch/>
        </p:blipFill>
        <p:spPr>
          <a:xfrm>
            <a:off x="1813105" y="3209229"/>
            <a:ext cx="441937" cy="493937"/>
          </a:xfrm>
          <a:prstGeom prst="rect">
            <a:avLst/>
          </a:prstGeom>
          <a:noFill/>
          <a:ln>
            <a:noFill/>
          </a:ln>
        </p:spPr>
      </p:pic>
      <p:sp>
        <p:nvSpPr>
          <p:cNvPr id="168" name="Google Shape;168;p6"/>
          <p:cNvSpPr/>
          <p:nvPr/>
        </p:nvSpPr>
        <p:spPr>
          <a:xfrm>
            <a:off x="10130118" y="6477641"/>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05</a:t>
            </a:r>
            <a:endParaRPr sz="998">
              <a:solidFill>
                <a:schemeClr val="dk1"/>
              </a:solidFill>
              <a:latin typeface="Calibri"/>
              <a:ea typeface="Calibri"/>
              <a:cs typeface="Calibri"/>
              <a:sym typeface="Calibri"/>
            </a:endParaRPr>
          </a:p>
        </p:txBody>
      </p:sp>
      <p:sp>
        <p:nvSpPr>
          <p:cNvPr id="169" name="Google Shape;169;p6"/>
          <p:cNvSpPr/>
          <p:nvPr/>
        </p:nvSpPr>
        <p:spPr>
          <a:xfrm>
            <a:off x="1658561" y="-17541"/>
            <a:ext cx="8471556" cy="564867"/>
          </a:xfrm>
          <a:prstGeom prst="rect">
            <a:avLst/>
          </a:prstGeom>
          <a:noFill/>
          <a:ln>
            <a:noFill/>
          </a:ln>
        </p:spPr>
        <p:txBody>
          <a:bodyPr spcFirstLastPara="1" wrap="square" lIns="0" tIns="0" rIns="0" bIns="0" anchor="t" anchorCtr="0">
            <a:noAutofit/>
          </a:bodyPr>
          <a:lstStyle/>
          <a:p>
            <a:pPr>
              <a:lnSpc>
                <a:spcPct val="136111"/>
              </a:lnSpc>
              <a:buClr>
                <a:srgbClr val="0D0D0D"/>
              </a:buClr>
              <a:buSzPts val="2700"/>
            </a:pPr>
            <a:r>
              <a:rPr lang="en-US" sz="3267" dirty="0">
                <a:solidFill>
                  <a:srgbClr val="0D0D0D"/>
                </a:solidFill>
                <a:latin typeface="Noto Sans ExtraBold"/>
                <a:ea typeface="Noto Sans ExtraBold"/>
                <a:cs typeface="Noto Sans ExtraBold"/>
                <a:sym typeface="Noto Sans ExtraBold"/>
              </a:rPr>
              <a:t>Study Population : Exclusion Criteria</a:t>
            </a:r>
            <a:endParaRPr sz="3267" dirty="0">
              <a:solidFill>
                <a:schemeClr val="dk1"/>
              </a:solidFill>
              <a:latin typeface="Calibri"/>
              <a:ea typeface="Calibri"/>
              <a:cs typeface="Calibri"/>
              <a:sym typeface="Calibri"/>
            </a:endParaRPr>
          </a:p>
        </p:txBody>
      </p:sp>
      <p:sp>
        <p:nvSpPr>
          <p:cNvPr id="170" name="Google Shape;170;p6"/>
          <p:cNvSpPr/>
          <p:nvPr/>
        </p:nvSpPr>
        <p:spPr>
          <a:xfrm>
            <a:off x="2597843" y="785737"/>
            <a:ext cx="3891323" cy="244374"/>
          </a:xfrm>
          <a:prstGeom prst="rect">
            <a:avLst/>
          </a:prstGeom>
          <a:noFill/>
          <a:ln>
            <a:noFill/>
          </a:ln>
        </p:spPr>
        <p:txBody>
          <a:bodyPr spcFirstLastPara="1" wrap="square" lIns="0" tIns="0" rIns="0" bIns="0" anchor="t" anchorCtr="0">
            <a:noAutofit/>
          </a:bodyPr>
          <a:lstStyle/>
          <a:p>
            <a:pPr>
              <a:buClr>
                <a:srgbClr val="525252"/>
              </a:buClr>
              <a:buSzPts val="1200"/>
            </a:pPr>
            <a:r>
              <a:rPr lang="en-US" sz="1452" dirty="0">
                <a:solidFill>
                  <a:srgbClr val="525252"/>
                </a:solidFill>
                <a:latin typeface="Noto Sans"/>
                <a:ea typeface="Noto Sans"/>
                <a:cs typeface="Noto Sans"/>
                <a:sym typeface="Noto Sans"/>
              </a:rPr>
              <a:t>Individual’s age </a:t>
            </a:r>
            <a:r>
              <a:rPr lang="en-US" sz="1452" b="1" dirty="0">
                <a:solidFill>
                  <a:srgbClr val="525252"/>
                </a:solidFill>
                <a:latin typeface="Noto Sans"/>
                <a:ea typeface="Noto Sans"/>
                <a:cs typeface="Noto Sans"/>
                <a:sym typeface="Noto Sans"/>
              </a:rPr>
              <a:t>&lt;</a:t>
            </a:r>
            <a:r>
              <a:rPr lang="en-US" sz="1452" dirty="0">
                <a:solidFill>
                  <a:schemeClr val="dk1"/>
                </a:solidFill>
                <a:latin typeface="Calibri"/>
                <a:ea typeface="Noto Sans"/>
                <a:cs typeface="Calibri"/>
                <a:sym typeface="Calibri"/>
              </a:rPr>
              <a:t> </a:t>
            </a:r>
            <a:r>
              <a:rPr lang="en-US" sz="1452" b="1" dirty="0">
                <a:solidFill>
                  <a:srgbClr val="525252"/>
                </a:solidFill>
                <a:latin typeface="Noto Sans"/>
                <a:ea typeface="Noto Sans"/>
                <a:cs typeface="Noto Sans"/>
                <a:sym typeface="Noto Sans"/>
              </a:rPr>
              <a:t>18 years ​</a:t>
            </a:r>
            <a:endParaRPr sz="1452" dirty="0">
              <a:solidFill>
                <a:schemeClr val="dk1"/>
              </a:solidFill>
              <a:latin typeface="Calibri"/>
              <a:ea typeface="Calibri"/>
              <a:cs typeface="Calibri"/>
              <a:sym typeface="Calibri"/>
            </a:endParaRPr>
          </a:p>
        </p:txBody>
      </p:sp>
      <p:sp>
        <p:nvSpPr>
          <p:cNvPr id="172" name="Google Shape;172;p6"/>
          <p:cNvSpPr/>
          <p:nvPr/>
        </p:nvSpPr>
        <p:spPr>
          <a:xfrm>
            <a:off x="2563335" y="1336841"/>
            <a:ext cx="5445988" cy="1296862"/>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Those who haven't consented or cant consent to take adult BCG vaccine​</a:t>
            </a:r>
            <a:endParaRPr sz="1452" dirty="0">
              <a:solidFill>
                <a:schemeClr val="dk1"/>
              </a:solidFill>
              <a:latin typeface="Calibri"/>
              <a:ea typeface="Calibri"/>
              <a:cs typeface="Calibri"/>
              <a:sym typeface="Calibri"/>
            </a:endParaRPr>
          </a:p>
        </p:txBody>
      </p:sp>
      <p:sp>
        <p:nvSpPr>
          <p:cNvPr id="173" name="Google Shape;173;p6"/>
          <p:cNvSpPr/>
          <p:nvPr/>
        </p:nvSpPr>
        <p:spPr>
          <a:xfrm>
            <a:off x="2597843" y="1919225"/>
            <a:ext cx="3946253"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Individuals with a known </a:t>
            </a:r>
            <a:r>
              <a:rPr lang="en-US" sz="1452" b="1" dirty="0">
                <a:solidFill>
                  <a:srgbClr val="525252"/>
                </a:solidFill>
                <a:latin typeface="Noto Sans"/>
                <a:ea typeface="Noto Sans"/>
                <a:cs typeface="Noto Sans"/>
                <a:sym typeface="Noto Sans"/>
              </a:rPr>
              <a:t>history of HIV​</a:t>
            </a:r>
            <a:endParaRPr sz="1452" dirty="0">
              <a:solidFill>
                <a:schemeClr val="dk1"/>
              </a:solidFill>
              <a:latin typeface="Calibri"/>
              <a:ea typeface="Calibri"/>
              <a:cs typeface="Calibri"/>
              <a:sym typeface="Calibri"/>
            </a:endParaRPr>
          </a:p>
        </p:txBody>
      </p:sp>
      <p:sp>
        <p:nvSpPr>
          <p:cNvPr id="175" name="Google Shape;175;p6"/>
          <p:cNvSpPr/>
          <p:nvPr/>
        </p:nvSpPr>
        <p:spPr>
          <a:xfrm>
            <a:off x="2597843" y="2457756"/>
            <a:ext cx="7944105" cy="766932"/>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Individuals with a known history of </a:t>
            </a:r>
            <a:r>
              <a:rPr lang="en-US" sz="1452" b="1" dirty="0">
                <a:solidFill>
                  <a:srgbClr val="525252"/>
                </a:solidFill>
                <a:latin typeface="Noto Sans"/>
                <a:ea typeface="Noto Sans"/>
                <a:cs typeface="Noto Sans"/>
                <a:sym typeface="Noto Sans"/>
              </a:rPr>
              <a:t>immunodeficiency or on immunosuppressive drugs</a:t>
            </a:r>
            <a:r>
              <a:rPr lang="en-US" sz="1452" dirty="0">
                <a:solidFill>
                  <a:srgbClr val="525252"/>
                </a:solidFill>
                <a:latin typeface="Noto Sans"/>
                <a:ea typeface="Noto Sans"/>
                <a:cs typeface="Noto Sans"/>
                <a:sym typeface="Noto Sans"/>
              </a:rPr>
              <a:t> or recipients of any procedure interfering with </a:t>
            </a:r>
            <a:r>
              <a:rPr lang="en-US" sz="1452" b="1" dirty="0">
                <a:solidFill>
                  <a:srgbClr val="525252"/>
                </a:solidFill>
                <a:latin typeface="Noto Sans"/>
                <a:ea typeface="Noto Sans"/>
                <a:cs typeface="Noto Sans"/>
                <a:sym typeface="Noto Sans"/>
              </a:rPr>
              <a:t>immune status or transplant or malignancy​</a:t>
            </a:r>
            <a:endParaRPr sz="1452" dirty="0">
              <a:solidFill>
                <a:schemeClr val="dk1"/>
              </a:solidFill>
              <a:latin typeface="Calibri"/>
              <a:ea typeface="Calibri"/>
              <a:cs typeface="Calibri"/>
              <a:sym typeface="Calibri"/>
            </a:endParaRPr>
          </a:p>
        </p:txBody>
      </p:sp>
      <p:sp>
        <p:nvSpPr>
          <p:cNvPr id="176" name="Google Shape;176;p6"/>
          <p:cNvSpPr/>
          <p:nvPr/>
        </p:nvSpPr>
        <p:spPr>
          <a:xfrm>
            <a:off x="2597844" y="3333591"/>
            <a:ext cx="3544260" cy="493937"/>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Pregnant or lactating women​</a:t>
            </a:r>
            <a:endParaRPr sz="1452" dirty="0">
              <a:solidFill>
                <a:schemeClr val="dk1"/>
              </a:solidFill>
              <a:latin typeface="Calibri"/>
              <a:ea typeface="Calibri"/>
              <a:cs typeface="Calibri"/>
              <a:sym typeface="Calibri"/>
            </a:endParaRPr>
          </a:p>
        </p:txBody>
      </p:sp>
      <p:sp>
        <p:nvSpPr>
          <p:cNvPr id="177" name="Google Shape;177;p6"/>
          <p:cNvSpPr/>
          <p:nvPr/>
        </p:nvSpPr>
        <p:spPr>
          <a:xfrm>
            <a:off x="2563333" y="5666628"/>
            <a:ext cx="3770104"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Currently sick due to any reason</a:t>
            </a:r>
            <a:endParaRPr sz="1452" dirty="0">
              <a:solidFill>
                <a:schemeClr val="dk1"/>
              </a:solidFill>
              <a:latin typeface="Calibri"/>
              <a:ea typeface="Calibri"/>
              <a:cs typeface="Calibri"/>
              <a:sym typeface="Calibri"/>
            </a:endParaRPr>
          </a:p>
        </p:txBody>
      </p:sp>
      <p:sp>
        <p:nvSpPr>
          <p:cNvPr id="178" name="Google Shape;178;p6"/>
          <p:cNvSpPr/>
          <p:nvPr/>
        </p:nvSpPr>
        <p:spPr>
          <a:xfrm>
            <a:off x="2563335" y="3907496"/>
            <a:ext cx="5215448" cy="623683"/>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Individuals with a history of blood transfusion in last 3 months ​</a:t>
            </a:r>
            <a:endParaRPr sz="1452" dirty="0">
              <a:solidFill>
                <a:schemeClr val="dk1"/>
              </a:solidFill>
              <a:latin typeface="Calibri"/>
              <a:ea typeface="Calibri"/>
              <a:cs typeface="Calibri"/>
              <a:sym typeface="Calibri"/>
            </a:endParaRPr>
          </a:p>
        </p:txBody>
      </p:sp>
      <p:sp>
        <p:nvSpPr>
          <p:cNvPr id="179" name="Google Shape;179;p6"/>
          <p:cNvSpPr/>
          <p:nvPr/>
        </p:nvSpPr>
        <p:spPr>
          <a:xfrm>
            <a:off x="2563334" y="5242921"/>
            <a:ext cx="7566783"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History of known severe reaction to BCG or any other vaccines administered ​</a:t>
            </a:r>
            <a:endParaRPr sz="1452" dirty="0">
              <a:solidFill>
                <a:schemeClr val="dk1"/>
              </a:solidFill>
              <a:latin typeface="Calibri"/>
              <a:ea typeface="Calibri"/>
              <a:cs typeface="Calibri"/>
              <a:sym typeface="Calibri"/>
            </a:endParaRPr>
          </a:p>
        </p:txBody>
      </p:sp>
      <p:sp>
        <p:nvSpPr>
          <p:cNvPr id="180" name="Google Shape;180;p6"/>
          <p:cNvSpPr/>
          <p:nvPr/>
        </p:nvSpPr>
        <p:spPr>
          <a:xfrm>
            <a:off x="1681521" y="6477642"/>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ORIENTATION TO ADULT BCG VACCINATION PROTOCOL</a:t>
            </a:r>
            <a:endParaRPr sz="998">
              <a:solidFill>
                <a:schemeClr val="dk1"/>
              </a:solidFill>
              <a:latin typeface="Calibri"/>
              <a:ea typeface="Calibri"/>
              <a:cs typeface="Calibri"/>
              <a:sym typeface="Calibri"/>
            </a:endParaRPr>
          </a:p>
        </p:txBody>
      </p:sp>
      <p:sp>
        <p:nvSpPr>
          <p:cNvPr id="181" name="Google Shape;181;p6"/>
          <p:cNvSpPr/>
          <p:nvPr/>
        </p:nvSpPr>
        <p:spPr>
          <a:xfrm>
            <a:off x="2587692" y="4651935"/>
            <a:ext cx="7491489"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Individuals with a history leading to high-risk of getting HIV infection </a:t>
            </a:r>
            <a:endParaRPr sz="1452" dirty="0">
              <a:solidFill>
                <a:schemeClr val="dk1"/>
              </a:solidFill>
              <a:latin typeface="Calibri"/>
              <a:ea typeface="Calibri"/>
              <a:cs typeface="Calibri"/>
              <a:sym typeface="Calibri"/>
            </a:endParaRPr>
          </a:p>
        </p:txBody>
      </p:sp>
      <p:pic>
        <p:nvPicPr>
          <p:cNvPr id="182" name="Google Shape;182;p6"/>
          <p:cNvPicPr preferRelativeResize="0"/>
          <p:nvPr/>
        </p:nvPicPr>
        <p:blipFill rotWithShape="1">
          <a:blip r:embed="rId9">
            <a:alphaModFix/>
          </a:blip>
          <a:srcRect/>
          <a:stretch/>
        </p:blipFill>
        <p:spPr>
          <a:xfrm>
            <a:off x="1623892" y="4517093"/>
            <a:ext cx="875980" cy="592608"/>
          </a:xfrm>
          <a:prstGeom prst="rect">
            <a:avLst/>
          </a:prstGeom>
          <a:noFill/>
          <a:ln>
            <a:noFill/>
          </a:ln>
        </p:spPr>
      </p:pic>
      <p:pic>
        <p:nvPicPr>
          <p:cNvPr id="183" name="Google Shape;183;p6"/>
          <p:cNvPicPr preferRelativeResize="0"/>
          <p:nvPr/>
        </p:nvPicPr>
        <p:blipFill rotWithShape="1">
          <a:blip r:embed="rId10">
            <a:alphaModFix/>
          </a:blip>
          <a:srcRect/>
          <a:stretch/>
        </p:blipFill>
        <p:spPr>
          <a:xfrm>
            <a:off x="1726116" y="2536553"/>
            <a:ext cx="441936" cy="493937"/>
          </a:xfrm>
          <a:prstGeom prst="rect">
            <a:avLst/>
          </a:prstGeom>
          <a:noFill/>
          <a:ln>
            <a:noFill/>
          </a:ln>
        </p:spPr>
      </p:pic>
      <p:pic>
        <p:nvPicPr>
          <p:cNvPr id="33" name="Google Shape;195;p7" descr="preencoded.png">
            <a:extLst>
              <a:ext uri="{FF2B5EF4-FFF2-40B4-BE49-F238E27FC236}">
                <a16:creationId xmlns:a16="http://schemas.microsoft.com/office/drawing/2014/main" id="{B2C4CFEA-2895-4146-8F67-07450B4DC04B}"/>
              </a:ext>
            </a:extLst>
          </p:cNvPr>
          <p:cNvPicPr preferRelativeResize="0"/>
          <p:nvPr/>
        </p:nvPicPr>
        <p:blipFill rotWithShape="1">
          <a:blip r:embed="rId11">
            <a:alphaModFix/>
          </a:blip>
          <a:srcRect/>
          <a:stretch/>
        </p:blipFill>
        <p:spPr>
          <a:xfrm>
            <a:off x="1803203" y="5652882"/>
            <a:ext cx="417554" cy="564867"/>
          </a:xfrm>
          <a:prstGeom prst="rect">
            <a:avLst/>
          </a:prstGeom>
          <a:noFill/>
          <a:ln>
            <a:noFill/>
          </a:ln>
        </p:spPr>
      </p:pic>
    </p:spTree>
    <p:extLst>
      <p:ext uri="{BB962C8B-B14F-4D97-AF65-F5344CB8AC3E}">
        <p14:creationId xmlns:p14="http://schemas.microsoft.com/office/powerpoint/2010/main" val="248087952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7" descr="preencoded.png"/>
          <p:cNvPicPr preferRelativeResize="0"/>
          <p:nvPr/>
        </p:nvPicPr>
        <p:blipFill rotWithShape="1">
          <a:blip r:embed="rId3">
            <a:alphaModFix/>
          </a:blip>
          <a:srcRect/>
          <a:stretch/>
        </p:blipFill>
        <p:spPr>
          <a:xfrm>
            <a:off x="1704575" y="6313395"/>
            <a:ext cx="8782850" cy="5764"/>
          </a:xfrm>
          <a:prstGeom prst="rect">
            <a:avLst/>
          </a:prstGeom>
          <a:noFill/>
          <a:ln>
            <a:noFill/>
          </a:ln>
        </p:spPr>
      </p:pic>
      <p:pic>
        <p:nvPicPr>
          <p:cNvPr id="190" name="Google Shape;190;p7" descr="preencoded.png"/>
          <p:cNvPicPr preferRelativeResize="0"/>
          <p:nvPr/>
        </p:nvPicPr>
        <p:blipFill rotWithShape="1">
          <a:blip r:embed="rId4">
            <a:alphaModFix/>
          </a:blip>
          <a:srcRect/>
          <a:stretch/>
        </p:blipFill>
        <p:spPr>
          <a:xfrm>
            <a:off x="1704575" y="3619181"/>
            <a:ext cx="3964961" cy="1671277"/>
          </a:xfrm>
          <a:prstGeom prst="rect">
            <a:avLst/>
          </a:prstGeom>
          <a:noFill/>
          <a:ln>
            <a:noFill/>
          </a:ln>
        </p:spPr>
      </p:pic>
      <p:pic>
        <p:nvPicPr>
          <p:cNvPr id="191" name="Google Shape;191;p7" descr="preencoded.png"/>
          <p:cNvPicPr preferRelativeResize="0"/>
          <p:nvPr/>
        </p:nvPicPr>
        <p:blipFill rotWithShape="1">
          <a:blip r:embed="rId5">
            <a:alphaModFix/>
          </a:blip>
          <a:srcRect/>
          <a:stretch/>
        </p:blipFill>
        <p:spPr>
          <a:xfrm>
            <a:off x="1704575" y="1798064"/>
            <a:ext cx="8782850" cy="1728908"/>
          </a:xfrm>
          <a:prstGeom prst="rect">
            <a:avLst/>
          </a:prstGeom>
          <a:noFill/>
          <a:ln>
            <a:noFill/>
          </a:ln>
        </p:spPr>
      </p:pic>
      <p:pic>
        <p:nvPicPr>
          <p:cNvPr id="192" name="Google Shape;192;p7" descr="preencoded.png"/>
          <p:cNvPicPr preferRelativeResize="0"/>
          <p:nvPr/>
        </p:nvPicPr>
        <p:blipFill rotWithShape="1">
          <a:blip r:embed="rId6">
            <a:alphaModFix/>
          </a:blip>
          <a:srcRect/>
          <a:stretch/>
        </p:blipFill>
        <p:spPr>
          <a:xfrm>
            <a:off x="5761744" y="3619181"/>
            <a:ext cx="4725681" cy="1671277"/>
          </a:xfrm>
          <a:prstGeom prst="rect">
            <a:avLst/>
          </a:prstGeom>
          <a:noFill/>
          <a:ln>
            <a:noFill/>
          </a:ln>
        </p:spPr>
      </p:pic>
      <p:pic>
        <p:nvPicPr>
          <p:cNvPr id="193" name="Google Shape;193;p7" descr="preencoded.png"/>
          <p:cNvPicPr preferRelativeResize="0"/>
          <p:nvPr/>
        </p:nvPicPr>
        <p:blipFill rotWithShape="1">
          <a:blip r:embed="rId7">
            <a:alphaModFix/>
          </a:blip>
          <a:srcRect/>
          <a:stretch/>
        </p:blipFill>
        <p:spPr>
          <a:xfrm>
            <a:off x="1704575" y="5394192"/>
            <a:ext cx="8782850" cy="760719"/>
          </a:xfrm>
          <a:prstGeom prst="rect">
            <a:avLst/>
          </a:prstGeom>
          <a:noFill/>
          <a:ln>
            <a:noFill/>
          </a:ln>
        </p:spPr>
      </p:pic>
      <p:pic>
        <p:nvPicPr>
          <p:cNvPr id="194" name="Google Shape;194;p7" descr="preencoded.png"/>
          <p:cNvPicPr preferRelativeResize="0"/>
          <p:nvPr/>
        </p:nvPicPr>
        <p:blipFill rotWithShape="1">
          <a:blip r:embed="rId8">
            <a:alphaModFix/>
          </a:blip>
          <a:srcRect/>
          <a:stretch/>
        </p:blipFill>
        <p:spPr>
          <a:xfrm>
            <a:off x="2038830" y="2132320"/>
            <a:ext cx="1060397" cy="1060397"/>
          </a:xfrm>
          <a:prstGeom prst="rect">
            <a:avLst/>
          </a:prstGeom>
          <a:noFill/>
          <a:ln>
            <a:noFill/>
          </a:ln>
        </p:spPr>
      </p:pic>
      <p:pic>
        <p:nvPicPr>
          <p:cNvPr id="195" name="Google Shape;195;p7" descr="preencoded.png"/>
          <p:cNvPicPr preferRelativeResize="0"/>
          <p:nvPr/>
        </p:nvPicPr>
        <p:blipFill rotWithShape="1">
          <a:blip r:embed="rId9">
            <a:alphaModFix/>
          </a:blip>
          <a:srcRect/>
          <a:stretch/>
        </p:blipFill>
        <p:spPr>
          <a:xfrm>
            <a:off x="2038830" y="4178194"/>
            <a:ext cx="691563" cy="668511"/>
          </a:xfrm>
          <a:prstGeom prst="rect">
            <a:avLst/>
          </a:prstGeom>
          <a:noFill/>
          <a:ln>
            <a:noFill/>
          </a:ln>
        </p:spPr>
      </p:pic>
      <p:pic>
        <p:nvPicPr>
          <p:cNvPr id="196" name="Google Shape;196;p7" descr="preencoded.png"/>
          <p:cNvPicPr preferRelativeResize="0"/>
          <p:nvPr/>
        </p:nvPicPr>
        <p:blipFill rotWithShape="1">
          <a:blip r:embed="rId10">
            <a:alphaModFix/>
          </a:blip>
          <a:srcRect/>
          <a:stretch/>
        </p:blipFill>
        <p:spPr>
          <a:xfrm>
            <a:off x="6011771" y="4034119"/>
            <a:ext cx="668511" cy="864454"/>
          </a:xfrm>
          <a:prstGeom prst="rect">
            <a:avLst/>
          </a:prstGeom>
          <a:noFill/>
          <a:ln>
            <a:noFill/>
          </a:ln>
        </p:spPr>
      </p:pic>
      <p:sp>
        <p:nvSpPr>
          <p:cNvPr id="197" name="Google Shape;197;p7"/>
          <p:cNvSpPr/>
          <p:nvPr/>
        </p:nvSpPr>
        <p:spPr>
          <a:xfrm>
            <a:off x="10130118" y="6477641"/>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06</a:t>
            </a:r>
            <a:endParaRPr sz="998">
              <a:solidFill>
                <a:schemeClr val="dk1"/>
              </a:solidFill>
              <a:latin typeface="Calibri"/>
              <a:ea typeface="Calibri"/>
              <a:cs typeface="Calibri"/>
              <a:sym typeface="Calibri"/>
            </a:endParaRPr>
          </a:p>
        </p:txBody>
      </p:sp>
      <p:sp>
        <p:nvSpPr>
          <p:cNvPr id="198" name="Google Shape;198;p7"/>
          <p:cNvSpPr/>
          <p:nvPr/>
        </p:nvSpPr>
        <p:spPr>
          <a:xfrm>
            <a:off x="1681523" y="553251"/>
            <a:ext cx="8805812" cy="1129734"/>
          </a:xfrm>
          <a:prstGeom prst="rect">
            <a:avLst/>
          </a:prstGeom>
          <a:noFill/>
          <a:ln>
            <a:noFill/>
          </a:ln>
        </p:spPr>
        <p:txBody>
          <a:bodyPr spcFirstLastPara="1" wrap="square" lIns="0" tIns="0" rIns="0" bIns="0" anchor="t" anchorCtr="0">
            <a:noAutofit/>
          </a:bodyPr>
          <a:lstStyle/>
          <a:p>
            <a:pPr>
              <a:buClr>
                <a:srgbClr val="0D0D0D"/>
              </a:buClr>
              <a:buSzPts val="2700"/>
            </a:pPr>
            <a:r>
              <a:rPr lang="en-US" sz="3267">
                <a:solidFill>
                  <a:srgbClr val="0D0D0D"/>
                </a:solidFill>
                <a:latin typeface="Noto Sans ExtraBold"/>
                <a:ea typeface="Noto Sans ExtraBold"/>
                <a:cs typeface="Noto Sans ExtraBold"/>
                <a:sym typeface="Noto Sans ExtraBold"/>
              </a:rPr>
              <a:t>Special consideration for Adult BCG vaccination</a:t>
            </a:r>
            <a:endParaRPr sz="3267">
              <a:solidFill>
                <a:schemeClr val="dk1"/>
              </a:solidFill>
              <a:latin typeface="Calibri"/>
              <a:ea typeface="Calibri"/>
              <a:cs typeface="Calibri"/>
              <a:sym typeface="Calibri"/>
            </a:endParaRPr>
          </a:p>
        </p:txBody>
      </p:sp>
      <p:sp>
        <p:nvSpPr>
          <p:cNvPr id="199" name="Google Shape;199;p7"/>
          <p:cNvSpPr/>
          <p:nvPr/>
        </p:nvSpPr>
        <p:spPr>
          <a:xfrm>
            <a:off x="3099227" y="3917319"/>
            <a:ext cx="2581835" cy="1154143"/>
          </a:xfrm>
          <a:prstGeom prst="rect">
            <a:avLst/>
          </a:prstGeom>
          <a:noFill/>
          <a:ln>
            <a:noFill/>
          </a:ln>
        </p:spPr>
        <p:txBody>
          <a:bodyPr spcFirstLastPara="1" wrap="square" lIns="0" tIns="0" rIns="0" bIns="0" anchor="t" anchorCtr="0">
            <a:noAutofit/>
          </a:bodyPr>
          <a:lstStyle/>
          <a:p>
            <a:pPr>
              <a:lnSpc>
                <a:spcPct val="137500"/>
              </a:lnSpc>
              <a:buClr>
                <a:srgbClr val="009094"/>
              </a:buClr>
              <a:buSzPts val="1200"/>
            </a:pPr>
            <a:r>
              <a:rPr lang="en-US" sz="1452" b="1">
                <a:solidFill>
                  <a:srgbClr val="009094"/>
                </a:solidFill>
                <a:latin typeface="Noto Sans"/>
                <a:ea typeface="Noto Sans"/>
                <a:cs typeface="Noto Sans"/>
                <a:sym typeface="Noto Sans"/>
              </a:rPr>
              <a:t>Sick and hospitalized individuals will be vaccinated after recovery and medical advise.</a:t>
            </a:r>
            <a:endParaRPr sz="1452">
              <a:solidFill>
                <a:schemeClr val="dk1"/>
              </a:solidFill>
              <a:latin typeface="Calibri"/>
              <a:ea typeface="Calibri"/>
              <a:cs typeface="Calibri"/>
              <a:sym typeface="Calibri"/>
            </a:endParaRPr>
          </a:p>
        </p:txBody>
      </p:sp>
      <p:sp>
        <p:nvSpPr>
          <p:cNvPr id="200" name="Google Shape;200;p7"/>
          <p:cNvSpPr/>
          <p:nvPr/>
        </p:nvSpPr>
        <p:spPr>
          <a:xfrm>
            <a:off x="6983506" y="3832413"/>
            <a:ext cx="3331119" cy="1014292"/>
          </a:xfrm>
          <a:prstGeom prst="rect">
            <a:avLst/>
          </a:prstGeom>
          <a:noFill/>
          <a:ln>
            <a:noFill/>
          </a:ln>
        </p:spPr>
        <p:txBody>
          <a:bodyPr spcFirstLastPara="1" wrap="square" lIns="0" tIns="0" rIns="0" bIns="0" anchor="t" anchorCtr="0">
            <a:noAutofit/>
          </a:bodyPr>
          <a:lstStyle/>
          <a:p>
            <a:pPr>
              <a:lnSpc>
                <a:spcPct val="137500"/>
              </a:lnSpc>
              <a:buClr>
                <a:srgbClr val="009094"/>
              </a:buClr>
              <a:buSzPts val="1200"/>
            </a:pPr>
            <a:r>
              <a:rPr lang="en-US" sz="1452">
                <a:solidFill>
                  <a:srgbClr val="009094"/>
                </a:solidFill>
                <a:latin typeface="Noto Sans"/>
                <a:ea typeface="Noto Sans"/>
                <a:cs typeface="Noto Sans"/>
                <a:sym typeface="Noto Sans"/>
              </a:rPr>
              <a:t>Individuals on </a:t>
            </a:r>
            <a:r>
              <a:rPr lang="en-US" sz="1452" b="1">
                <a:solidFill>
                  <a:srgbClr val="009094"/>
                </a:solidFill>
                <a:latin typeface="Noto Sans"/>
                <a:ea typeface="Noto Sans"/>
                <a:cs typeface="Noto Sans"/>
                <a:sym typeface="Noto Sans"/>
              </a:rPr>
              <a:t>TB Preventive Treatment (TPT)</a:t>
            </a:r>
            <a:r>
              <a:rPr lang="en-US" sz="1452">
                <a:solidFill>
                  <a:srgbClr val="009094"/>
                </a:solidFill>
                <a:latin typeface="Noto Sans"/>
                <a:ea typeface="Noto Sans"/>
                <a:cs typeface="Noto Sans"/>
                <a:sym typeface="Noto Sans"/>
              </a:rPr>
              <a:t> would be vaccinated </a:t>
            </a:r>
            <a:r>
              <a:rPr lang="en-US" sz="1452" b="1">
                <a:solidFill>
                  <a:srgbClr val="009094"/>
                </a:solidFill>
                <a:latin typeface="Noto Sans"/>
                <a:ea typeface="Noto Sans"/>
                <a:cs typeface="Noto Sans"/>
                <a:sym typeface="Noto Sans"/>
              </a:rPr>
              <a:t>4 weeks after completion of TPT</a:t>
            </a:r>
            <a:r>
              <a:rPr lang="en-US" sz="1452">
                <a:solidFill>
                  <a:srgbClr val="009094"/>
                </a:solidFill>
                <a:latin typeface="Noto Sans"/>
                <a:ea typeface="Noto Sans"/>
                <a:cs typeface="Noto Sans"/>
                <a:sym typeface="Noto Sans"/>
              </a:rPr>
              <a:t> as per NTEP guidelines.</a:t>
            </a:r>
            <a:endParaRPr sz="1452">
              <a:solidFill>
                <a:schemeClr val="dk1"/>
              </a:solidFill>
              <a:latin typeface="Calibri"/>
              <a:ea typeface="Calibri"/>
              <a:cs typeface="Calibri"/>
              <a:sym typeface="Calibri"/>
            </a:endParaRPr>
          </a:p>
        </p:txBody>
      </p:sp>
      <p:sp>
        <p:nvSpPr>
          <p:cNvPr id="201" name="Google Shape;201;p7"/>
          <p:cNvSpPr/>
          <p:nvPr/>
        </p:nvSpPr>
        <p:spPr>
          <a:xfrm>
            <a:off x="3617899" y="2028676"/>
            <a:ext cx="6696726" cy="507146"/>
          </a:xfrm>
          <a:prstGeom prst="rect">
            <a:avLst/>
          </a:prstGeom>
          <a:noFill/>
          <a:ln>
            <a:noFill/>
          </a:ln>
        </p:spPr>
        <p:txBody>
          <a:bodyPr spcFirstLastPara="1" wrap="square" lIns="0" tIns="0" rIns="0" bIns="0" anchor="t" anchorCtr="0">
            <a:noAutofit/>
          </a:bodyPr>
          <a:lstStyle/>
          <a:p>
            <a:pPr>
              <a:lnSpc>
                <a:spcPct val="137500"/>
              </a:lnSpc>
              <a:buClr>
                <a:srgbClr val="009094"/>
              </a:buClr>
              <a:buSzPts val="1200"/>
            </a:pPr>
            <a:r>
              <a:rPr lang="en-US" sz="1452">
                <a:solidFill>
                  <a:srgbClr val="009094"/>
                </a:solidFill>
                <a:latin typeface="Noto Sans"/>
                <a:ea typeface="Noto Sans"/>
                <a:cs typeface="Noto Sans"/>
                <a:sym typeface="Noto Sans"/>
              </a:rPr>
              <a:t>Individuals currently on </a:t>
            </a:r>
            <a:r>
              <a:rPr lang="en-US" sz="1452" b="1">
                <a:solidFill>
                  <a:srgbClr val="009094"/>
                </a:solidFill>
                <a:latin typeface="Noto Sans"/>
                <a:ea typeface="Noto Sans"/>
                <a:cs typeface="Noto Sans"/>
                <a:sym typeface="Noto Sans"/>
              </a:rPr>
              <a:t>ATT (Anti Tuberculosis Treatment) </a:t>
            </a:r>
            <a:r>
              <a:rPr lang="en-US" sz="1452">
                <a:solidFill>
                  <a:srgbClr val="009094"/>
                </a:solidFill>
                <a:latin typeface="Noto Sans"/>
                <a:ea typeface="Noto Sans"/>
                <a:cs typeface="Noto Sans"/>
                <a:sym typeface="Noto Sans"/>
              </a:rPr>
              <a:t>are </a:t>
            </a:r>
            <a:r>
              <a:rPr lang="en-US" sz="1452" b="1">
                <a:solidFill>
                  <a:srgbClr val="009094"/>
                </a:solidFill>
                <a:latin typeface="Noto Sans"/>
                <a:ea typeface="Noto Sans"/>
                <a:cs typeface="Noto Sans"/>
                <a:sym typeface="Noto Sans"/>
              </a:rPr>
              <a:t>NOT eligible</a:t>
            </a:r>
            <a:r>
              <a:rPr lang="en-US" sz="1452">
                <a:solidFill>
                  <a:srgbClr val="009094"/>
                </a:solidFill>
                <a:latin typeface="Noto Sans"/>
                <a:ea typeface="Noto Sans"/>
                <a:cs typeface="Noto Sans"/>
                <a:sym typeface="Noto Sans"/>
              </a:rPr>
              <a:t> for BCG vaccine.</a:t>
            </a:r>
            <a:endParaRPr sz="1452">
              <a:solidFill>
                <a:schemeClr val="dk1"/>
              </a:solidFill>
              <a:latin typeface="Noto Sans"/>
              <a:ea typeface="Noto Sans"/>
              <a:cs typeface="Noto Sans"/>
              <a:sym typeface="Noto Sans"/>
            </a:endParaRPr>
          </a:p>
        </p:txBody>
      </p:sp>
      <p:sp>
        <p:nvSpPr>
          <p:cNvPr id="202" name="Google Shape;202;p7"/>
          <p:cNvSpPr/>
          <p:nvPr/>
        </p:nvSpPr>
        <p:spPr>
          <a:xfrm>
            <a:off x="3617899" y="2772015"/>
            <a:ext cx="6512218" cy="507146"/>
          </a:xfrm>
          <a:prstGeom prst="rect">
            <a:avLst/>
          </a:prstGeom>
          <a:noFill/>
          <a:ln>
            <a:noFill/>
          </a:ln>
        </p:spPr>
        <p:txBody>
          <a:bodyPr spcFirstLastPara="1" wrap="square" lIns="0" tIns="0" rIns="0" bIns="0" anchor="t" anchorCtr="0">
            <a:noAutofit/>
          </a:bodyPr>
          <a:lstStyle/>
          <a:p>
            <a:pPr>
              <a:lnSpc>
                <a:spcPct val="137500"/>
              </a:lnSpc>
              <a:buClr>
                <a:srgbClr val="009094"/>
              </a:buClr>
              <a:buSzPts val="1200"/>
            </a:pPr>
            <a:r>
              <a:rPr lang="en-US" sz="1452">
                <a:solidFill>
                  <a:srgbClr val="009094"/>
                </a:solidFill>
                <a:latin typeface="Noto Sans"/>
                <a:ea typeface="Noto Sans"/>
                <a:cs typeface="Noto Sans"/>
                <a:sym typeface="Noto Sans"/>
              </a:rPr>
              <a:t>One can get adult BCG vaccine </a:t>
            </a:r>
            <a:r>
              <a:rPr lang="en-US" sz="1452" b="1">
                <a:solidFill>
                  <a:srgbClr val="009094"/>
                </a:solidFill>
                <a:latin typeface="Noto Sans"/>
                <a:ea typeface="Noto Sans"/>
                <a:cs typeface="Noto Sans"/>
                <a:sym typeface="Noto Sans"/>
              </a:rPr>
              <a:t>4 weeks</a:t>
            </a:r>
            <a:r>
              <a:rPr lang="en-US" sz="1452">
                <a:solidFill>
                  <a:srgbClr val="009094"/>
                </a:solidFill>
                <a:latin typeface="Noto Sans"/>
                <a:ea typeface="Noto Sans"/>
                <a:cs typeface="Noto Sans"/>
                <a:sym typeface="Noto Sans"/>
              </a:rPr>
              <a:t> after completion of current treatment.</a:t>
            </a:r>
            <a:endParaRPr sz="1452">
              <a:solidFill>
                <a:schemeClr val="dk1"/>
              </a:solidFill>
              <a:latin typeface="Calibri"/>
              <a:ea typeface="Calibri"/>
              <a:cs typeface="Calibri"/>
              <a:sym typeface="Calibri"/>
            </a:endParaRPr>
          </a:p>
        </p:txBody>
      </p:sp>
      <p:sp>
        <p:nvSpPr>
          <p:cNvPr id="203" name="Google Shape;203;p7"/>
          <p:cNvSpPr/>
          <p:nvPr/>
        </p:nvSpPr>
        <p:spPr>
          <a:xfrm>
            <a:off x="2142565" y="5473433"/>
            <a:ext cx="7399906" cy="507146"/>
          </a:xfrm>
          <a:prstGeom prst="rect">
            <a:avLst/>
          </a:prstGeom>
          <a:noFill/>
          <a:ln>
            <a:noFill/>
          </a:ln>
        </p:spPr>
        <p:txBody>
          <a:bodyPr spcFirstLastPara="1" wrap="square" lIns="0" tIns="0" rIns="0" bIns="0" anchor="t" anchorCtr="0">
            <a:noAutofit/>
          </a:bodyPr>
          <a:lstStyle/>
          <a:p>
            <a:pPr>
              <a:lnSpc>
                <a:spcPct val="137500"/>
              </a:lnSpc>
              <a:buClr>
                <a:srgbClr val="FFFFFF"/>
              </a:buClr>
              <a:buSzPts val="1200"/>
            </a:pPr>
            <a:r>
              <a:rPr lang="en-US" sz="1452">
                <a:solidFill>
                  <a:srgbClr val="FFFFFF"/>
                </a:solidFill>
                <a:latin typeface="Noto Sans"/>
                <a:ea typeface="Noto Sans"/>
                <a:cs typeface="Noto Sans"/>
                <a:sym typeface="Noto Sans"/>
              </a:rPr>
              <a:t>Individuals who </a:t>
            </a:r>
            <a:r>
              <a:rPr lang="en-US" sz="1452" b="1">
                <a:solidFill>
                  <a:srgbClr val="FFFFFF"/>
                </a:solidFill>
                <a:latin typeface="Noto Sans"/>
                <a:ea typeface="Noto Sans"/>
                <a:cs typeface="Noto Sans"/>
                <a:sym typeface="Noto Sans"/>
              </a:rPr>
              <a:t>received adult BCG vaccine and eligible for TPT</a:t>
            </a:r>
            <a:r>
              <a:rPr lang="en-US" sz="1452">
                <a:solidFill>
                  <a:srgbClr val="FFFFFF"/>
                </a:solidFill>
                <a:latin typeface="Noto Sans"/>
                <a:ea typeface="Noto Sans"/>
                <a:cs typeface="Noto Sans"/>
                <a:sym typeface="Noto Sans"/>
              </a:rPr>
              <a:t> to be provided TPT </a:t>
            </a:r>
            <a:r>
              <a:rPr lang="en-US" sz="1452" b="1">
                <a:solidFill>
                  <a:srgbClr val="FFFFFF"/>
                </a:solidFill>
                <a:latin typeface="Noto Sans"/>
                <a:ea typeface="Noto Sans"/>
                <a:cs typeface="Noto Sans"/>
                <a:sym typeface="Noto Sans"/>
              </a:rPr>
              <a:t>only after 4 weeks post vaccination.</a:t>
            </a:r>
            <a:endParaRPr sz="1452">
              <a:solidFill>
                <a:schemeClr val="dk1"/>
              </a:solidFill>
              <a:latin typeface="Calibri"/>
              <a:ea typeface="Calibri"/>
              <a:cs typeface="Calibri"/>
              <a:sym typeface="Calibri"/>
            </a:endParaRPr>
          </a:p>
        </p:txBody>
      </p:sp>
      <p:sp>
        <p:nvSpPr>
          <p:cNvPr id="204" name="Google Shape;204;p7"/>
          <p:cNvSpPr/>
          <p:nvPr/>
        </p:nvSpPr>
        <p:spPr>
          <a:xfrm>
            <a:off x="6049896" y="4679577"/>
            <a:ext cx="691563" cy="218904"/>
          </a:xfrm>
          <a:prstGeom prst="rect">
            <a:avLst/>
          </a:prstGeom>
          <a:noFill/>
          <a:ln>
            <a:noFill/>
          </a:ln>
        </p:spPr>
        <p:txBody>
          <a:bodyPr spcFirstLastPara="1" wrap="square" lIns="0" tIns="0" rIns="0" bIns="0" anchor="t" anchorCtr="0">
            <a:noAutofit/>
          </a:bodyPr>
          <a:lstStyle/>
          <a:p>
            <a:pPr algn="ctr">
              <a:lnSpc>
                <a:spcPct val="135714"/>
              </a:lnSpc>
              <a:buClr>
                <a:srgbClr val="009094"/>
              </a:buClr>
              <a:buSzPts val="1050"/>
            </a:pPr>
            <a:r>
              <a:rPr lang="en-US" sz="1271" b="1">
                <a:solidFill>
                  <a:srgbClr val="009094"/>
                </a:solidFill>
                <a:latin typeface="Noto Sans"/>
                <a:ea typeface="Noto Sans"/>
                <a:cs typeface="Noto Sans"/>
                <a:sym typeface="Noto Sans"/>
              </a:rPr>
              <a:t>4 WEEKS</a:t>
            </a:r>
            <a:endParaRPr sz="1271">
              <a:solidFill>
                <a:schemeClr val="dk1"/>
              </a:solidFill>
              <a:latin typeface="Calibri"/>
              <a:ea typeface="Calibri"/>
              <a:cs typeface="Calibri"/>
              <a:sym typeface="Calibri"/>
            </a:endParaRPr>
          </a:p>
        </p:txBody>
      </p:sp>
      <p:sp>
        <p:nvSpPr>
          <p:cNvPr id="205" name="Google Shape;205;p7"/>
          <p:cNvSpPr/>
          <p:nvPr/>
        </p:nvSpPr>
        <p:spPr>
          <a:xfrm>
            <a:off x="1681521" y="6477642"/>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ORIENTATION TO ADULT BCG VACCINATION PROTOCOL</a:t>
            </a:r>
            <a:endParaRPr sz="998">
              <a:solidFill>
                <a:schemeClr val="dk1"/>
              </a:solidFill>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8" descr="preencoded.png"/>
          <p:cNvPicPr preferRelativeResize="0"/>
          <p:nvPr/>
        </p:nvPicPr>
        <p:blipFill rotWithShape="1">
          <a:blip r:embed="rId3">
            <a:alphaModFix/>
          </a:blip>
          <a:srcRect/>
          <a:stretch/>
        </p:blipFill>
        <p:spPr>
          <a:xfrm>
            <a:off x="1704575" y="6863523"/>
            <a:ext cx="8782850" cy="5764"/>
          </a:xfrm>
          <a:prstGeom prst="rect">
            <a:avLst/>
          </a:prstGeom>
          <a:noFill/>
          <a:ln>
            <a:noFill/>
          </a:ln>
        </p:spPr>
      </p:pic>
      <p:pic>
        <p:nvPicPr>
          <p:cNvPr id="212" name="Google Shape;212;p8" descr="preencoded.png"/>
          <p:cNvPicPr preferRelativeResize="0"/>
          <p:nvPr/>
        </p:nvPicPr>
        <p:blipFill rotWithShape="1">
          <a:blip r:embed="rId4">
            <a:alphaModFix/>
          </a:blip>
          <a:srcRect/>
          <a:stretch/>
        </p:blipFill>
        <p:spPr>
          <a:xfrm>
            <a:off x="1681522" y="1257828"/>
            <a:ext cx="979722" cy="489858"/>
          </a:xfrm>
          <a:prstGeom prst="rect">
            <a:avLst/>
          </a:prstGeom>
          <a:noFill/>
          <a:ln>
            <a:noFill/>
          </a:ln>
        </p:spPr>
      </p:pic>
      <p:pic>
        <p:nvPicPr>
          <p:cNvPr id="213" name="Google Shape;213;p8" descr="preencoded.png"/>
          <p:cNvPicPr preferRelativeResize="0"/>
          <p:nvPr/>
        </p:nvPicPr>
        <p:blipFill rotWithShape="1">
          <a:blip r:embed="rId5">
            <a:alphaModFix/>
          </a:blip>
          <a:srcRect/>
          <a:stretch/>
        </p:blipFill>
        <p:spPr>
          <a:xfrm>
            <a:off x="7214116" y="1327867"/>
            <a:ext cx="55324" cy="5217897"/>
          </a:xfrm>
          <a:prstGeom prst="rect">
            <a:avLst/>
          </a:prstGeom>
          <a:noFill/>
          <a:ln>
            <a:noFill/>
          </a:ln>
        </p:spPr>
      </p:pic>
      <p:pic>
        <p:nvPicPr>
          <p:cNvPr id="214" name="Google Shape;214;p8" descr="preencoded.png"/>
          <p:cNvPicPr preferRelativeResize="0"/>
          <p:nvPr/>
        </p:nvPicPr>
        <p:blipFill rotWithShape="1">
          <a:blip r:embed="rId6">
            <a:alphaModFix/>
          </a:blip>
          <a:srcRect/>
          <a:stretch/>
        </p:blipFill>
        <p:spPr>
          <a:xfrm>
            <a:off x="1742510" y="4687981"/>
            <a:ext cx="500435" cy="411816"/>
          </a:xfrm>
          <a:prstGeom prst="rect">
            <a:avLst/>
          </a:prstGeom>
          <a:noFill/>
          <a:ln>
            <a:noFill/>
          </a:ln>
        </p:spPr>
      </p:pic>
      <p:pic>
        <p:nvPicPr>
          <p:cNvPr id="215" name="Google Shape;215;p8" descr="preencoded.png"/>
          <p:cNvPicPr preferRelativeResize="0"/>
          <p:nvPr/>
        </p:nvPicPr>
        <p:blipFill rotWithShape="1">
          <a:blip r:embed="rId7">
            <a:alphaModFix/>
          </a:blip>
          <a:srcRect/>
          <a:stretch/>
        </p:blipFill>
        <p:spPr>
          <a:xfrm>
            <a:off x="1768272" y="3823528"/>
            <a:ext cx="319240" cy="404373"/>
          </a:xfrm>
          <a:prstGeom prst="rect">
            <a:avLst/>
          </a:prstGeom>
          <a:noFill/>
          <a:ln>
            <a:noFill/>
          </a:ln>
        </p:spPr>
      </p:pic>
      <p:pic>
        <p:nvPicPr>
          <p:cNvPr id="216" name="Google Shape;216;p8" descr="preencoded.png"/>
          <p:cNvPicPr preferRelativeResize="0"/>
          <p:nvPr/>
        </p:nvPicPr>
        <p:blipFill rotWithShape="1">
          <a:blip r:embed="rId8">
            <a:alphaModFix/>
          </a:blip>
          <a:srcRect/>
          <a:stretch/>
        </p:blipFill>
        <p:spPr>
          <a:xfrm>
            <a:off x="7915654" y="1310204"/>
            <a:ext cx="512910" cy="489858"/>
          </a:xfrm>
          <a:prstGeom prst="rect">
            <a:avLst/>
          </a:prstGeom>
          <a:noFill/>
          <a:ln>
            <a:noFill/>
          </a:ln>
        </p:spPr>
      </p:pic>
      <p:pic>
        <p:nvPicPr>
          <p:cNvPr id="217" name="Google Shape;217;p8" descr="preencoded.png"/>
          <p:cNvPicPr preferRelativeResize="0"/>
          <p:nvPr/>
        </p:nvPicPr>
        <p:blipFill rotWithShape="1">
          <a:blip r:embed="rId9">
            <a:alphaModFix/>
          </a:blip>
          <a:srcRect/>
          <a:stretch/>
        </p:blipFill>
        <p:spPr>
          <a:xfrm>
            <a:off x="1769122" y="3081250"/>
            <a:ext cx="320422" cy="424159"/>
          </a:xfrm>
          <a:prstGeom prst="rect">
            <a:avLst/>
          </a:prstGeom>
          <a:noFill/>
          <a:ln>
            <a:noFill/>
          </a:ln>
        </p:spPr>
      </p:pic>
      <p:sp>
        <p:nvSpPr>
          <p:cNvPr id="218" name="Google Shape;218;p8"/>
          <p:cNvSpPr/>
          <p:nvPr/>
        </p:nvSpPr>
        <p:spPr>
          <a:xfrm>
            <a:off x="10130118" y="6412854"/>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07</a:t>
            </a:r>
            <a:endParaRPr sz="998">
              <a:solidFill>
                <a:schemeClr val="dk1"/>
              </a:solidFill>
              <a:latin typeface="Calibri"/>
              <a:ea typeface="Calibri"/>
              <a:cs typeface="Calibri"/>
              <a:sym typeface="Calibri"/>
            </a:endParaRPr>
          </a:p>
        </p:txBody>
      </p:sp>
      <p:sp>
        <p:nvSpPr>
          <p:cNvPr id="219" name="Google Shape;219;p8"/>
          <p:cNvSpPr/>
          <p:nvPr/>
        </p:nvSpPr>
        <p:spPr>
          <a:xfrm>
            <a:off x="1681522" y="264571"/>
            <a:ext cx="5290366" cy="564867"/>
          </a:xfrm>
          <a:prstGeom prst="rect">
            <a:avLst/>
          </a:prstGeom>
          <a:noFill/>
          <a:ln>
            <a:noFill/>
          </a:ln>
        </p:spPr>
        <p:txBody>
          <a:bodyPr spcFirstLastPara="1" wrap="square" lIns="0" tIns="0" rIns="0" bIns="0" anchor="t" anchorCtr="0">
            <a:noAutofit/>
          </a:bodyPr>
          <a:lstStyle/>
          <a:p>
            <a:pPr>
              <a:lnSpc>
                <a:spcPct val="136111"/>
              </a:lnSpc>
              <a:buClr>
                <a:srgbClr val="0D0D0D"/>
              </a:buClr>
              <a:buSzPts val="2700"/>
            </a:pPr>
            <a:r>
              <a:rPr lang="en-US" sz="3267">
                <a:solidFill>
                  <a:srgbClr val="0D0D0D"/>
                </a:solidFill>
                <a:latin typeface="Noto Sans ExtraBold"/>
                <a:ea typeface="Noto Sans ExtraBold"/>
                <a:cs typeface="Noto Sans ExtraBold"/>
                <a:sym typeface="Noto Sans ExtraBold"/>
              </a:rPr>
              <a:t>Preparatory Activities</a:t>
            </a:r>
            <a:endParaRPr sz="3267">
              <a:solidFill>
                <a:schemeClr val="dk1"/>
              </a:solidFill>
              <a:latin typeface="Calibri"/>
              <a:ea typeface="Calibri"/>
              <a:cs typeface="Calibri"/>
              <a:sym typeface="Calibri"/>
            </a:endParaRPr>
          </a:p>
        </p:txBody>
      </p:sp>
      <p:sp>
        <p:nvSpPr>
          <p:cNvPr id="220" name="Google Shape;220;p8"/>
          <p:cNvSpPr/>
          <p:nvPr/>
        </p:nvSpPr>
        <p:spPr>
          <a:xfrm>
            <a:off x="1643871" y="1898677"/>
            <a:ext cx="2236235" cy="253755"/>
          </a:xfrm>
          <a:prstGeom prst="rect">
            <a:avLst/>
          </a:prstGeom>
          <a:noFill/>
          <a:ln>
            <a:noFill/>
          </a:ln>
        </p:spPr>
        <p:txBody>
          <a:bodyPr spcFirstLastPara="1" wrap="square" lIns="0" tIns="0" rIns="0" bIns="0" anchor="t" anchorCtr="0">
            <a:noAutofit/>
          </a:bodyPr>
          <a:lstStyle/>
          <a:p>
            <a:pPr>
              <a:lnSpc>
                <a:spcPct val="137500"/>
              </a:lnSpc>
              <a:buClr>
                <a:srgbClr val="E3739E"/>
              </a:buClr>
              <a:buSzPts val="1200"/>
            </a:pPr>
            <a:r>
              <a:rPr lang="en-US" sz="1452" b="1">
                <a:solidFill>
                  <a:srgbClr val="E3739E"/>
                </a:solidFill>
                <a:latin typeface="Noto Sans"/>
                <a:ea typeface="Noto Sans"/>
                <a:cs typeface="Noto Sans"/>
                <a:sym typeface="Noto Sans"/>
              </a:rPr>
              <a:t>In Intervention Clusters</a:t>
            </a:r>
            <a:endParaRPr sz="1452">
              <a:solidFill>
                <a:schemeClr val="dk1"/>
              </a:solidFill>
              <a:latin typeface="Calibri"/>
              <a:ea typeface="Calibri"/>
              <a:cs typeface="Calibri"/>
              <a:sym typeface="Calibri"/>
            </a:endParaRPr>
          </a:p>
        </p:txBody>
      </p:sp>
      <p:sp>
        <p:nvSpPr>
          <p:cNvPr id="221" name="Google Shape;221;p8"/>
          <p:cNvSpPr/>
          <p:nvPr/>
        </p:nvSpPr>
        <p:spPr>
          <a:xfrm>
            <a:off x="2338507" y="3039756"/>
            <a:ext cx="4725589"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BCG vaccination will be administered through the </a:t>
            </a:r>
            <a:r>
              <a:rPr lang="en-US" sz="1452" b="1">
                <a:solidFill>
                  <a:srgbClr val="525252"/>
                </a:solidFill>
                <a:latin typeface="Noto Sans"/>
                <a:ea typeface="Noto Sans"/>
                <a:cs typeface="Noto Sans"/>
                <a:sym typeface="Noto Sans"/>
              </a:rPr>
              <a:t>public health system.</a:t>
            </a:r>
            <a:endParaRPr sz="1452">
              <a:solidFill>
                <a:schemeClr val="dk1"/>
              </a:solidFill>
              <a:latin typeface="Calibri"/>
              <a:ea typeface="Calibri"/>
              <a:cs typeface="Calibri"/>
              <a:sym typeface="Calibri"/>
            </a:endParaRPr>
          </a:p>
        </p:txBody>
      </p:sp>
      <p:sp>
        <p:nvSpPr>
          <p:cNvPr id="222" name="Google Shape;222;p8"/>
          <p:cNvSpPr/>
          <p:nvPr/>
        </p:nvSpPr>
        <p:spPr>
          <a:xfrm>
            <a:off x="2338507" y="3777423"/>
            <a:ext cx="4725590"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a:solidFill>
                  <a:srgbClr val="525252"/>
                </a:solidFill>
                <a:latin typeface="Noto Sans"/>
                <a:ea typeface="Noto Sans"/>
                <a:cs typeface="Noto Sans"/>
                <a:sym typeface="Noto Sans"/>
              </a:rPr>
              <a:t>The number of individuals administered BCG vaccine will be </a:t>
            </a:r>
            <a:r>
              <a:rPr lang="en-US" sz="1452" b="1">
                <a:solidFill>
                  <a:srgbClr val="525252"/>
                </a:solidFill>
                <a:latin typeface="Noto Sans"/>
                <a:ea typeface="Noto Sans"/>
                <a:cs typeface="Noto Sans"/>
                <a:sym typeface="Noto Sans"/>
              </a:rPr>
              <a:t>recorded.</a:t>
            </a:r>
            <a:endParaRPr sz="1452">
              <a:solidFill>
                <a:schemeClr val="dk1"/>
              </a:solidFill>
              <a:latin typeface="Calibri"/>
              <a:ea typeface="Calibri"/>
              <a:cs typeface="Calibri"/>
              <a:sym typeface="Calibri"/>
            </a:endParaRPr>
          </a:p>
        </p:txBody>
      </p:sp>
      <p:sp>
        <p:nvSpPr>
          <p:cNvPr id="223" name="Google Shape;223;p8"/>
          <p:cNvSpPr/>
          <p:nvPr/>
        </p:nvSpPr>
        <p:spPr>
          <a:xfrm>
            <a:off x="2338507" y="4515090"/>
            <a:ext cx="4812612"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Adverse events following immunization (AEFI) with BCG vaccine will be </a:t>
            </a:r>
            <a:r>
              <a:rPr lang="en-US" sz="1452" b="1" dirty="0">
                <a:solidFill>
                  <a:srgbClr val="525252"/>
                </a:solidFill>
                <a:latin typeface="Noto Sans"/>
                <a:ea typeface="Noto Sans"/>
                <a:cs typeface="Noto Sans"/>
                <a:sym typeface="Noto Sans"/>
              </a:rPr>
              <a:t>reported and investigated</a:t>
            </a:r>
            <a:r>
              <a:rPr lang="en-US" sz="1452" dirty="0">
                <a:solidFill>
                  <a:srgbClr val="525252"/>
                </a:solidFill>
                <a:latin typeface="Noto Sans"/>
                <a:ea typeface="Noto Sans"/>
                <a:cs typeface="Noto Sans"/>
                <a:sym typeface="Noto Sans"/>
              </a:rPr>
              <a:t> as per AEFI surveillance guidelines published by the </a:t>
            </a:r>
            <a:r>
              <a:rPr lang="en-US" sz="1452" dirty="0" err="1">
                <a:solidFill>
                  <a:srgbClr val="525252"/>
                </a:solidFill>
                <a:latin typeface="Noto Sans"/>
                <a:ea typeface="Noto Sans"/>
                <a:cs typeface="Noto Sans"/>
                <a:sym typeface="Noto Sans"/>
              </a:rPr>
              <a:t>MoHFW</a:t>
            </a:r>
            <a:r>
              <a:rPr lang="en-US" sz="1452" dirty="0">
                <a:solidFill>
                  <a:srgbClr val="525252"/>
                </a:solidFill>
                <a:latin typeface="Noto Sans"/>
                <a:ea typeface="Noto Sans"/>
                <a:cs typeface="Noto Sans"/>
                <a:sym typeface="Noto Sans"/>
              </a:rPr>
              <a:t>.</a:t>
            </a:r>
            <a:endParaRPr sz="1452" dirty="0">
              <a:solidFill>
                <a:schemeClr val="dk1"/>
              </a:solidFill>
              <a:latin typeface="Calibri"/>
              <a:ea typeface="Calibri"/>
              <a:cs typeface="Calibri"/>
              <a:sym typeface="Calibri"/>
            </a:endParaRPr>
          </a:p>
        </p:txBody>
      </p:sp>
      <p:sp>
        <p:nvSpPr>
          <p:cNvPr id="224" name="Google Shape;224;p8"/>
          <p:cNvSpPr/>
          <p:nvPr/>
        </p:nvSpPr>
        <p:spPr>
          <a:xfrm>
            <a:off x="1525581" y="5540530"/>
            <a:ext cx="5614009" cy="91727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BCG Vaccine in adults is an intervention additional  to routine activities for </a:t>
            </a:r>
            <a:r>
              <a:rPr lang="en-US" sz="1452" b="1" dirty="0">
                <a:solidFill>
                  <a:srgbClr val="525252"/>
                </a:solidFill>
                <a:latin typeface="Noto Sans"/>
                <a:ea typeface="Noto Sans"/>
                <a:cs typeface="Noto Sans"/>
                <a:sym typeface="Noto Sans"/>
              </a:rPr>
              <a:t>prevention, diagnosis and treatment of TB</a:t>
            </a:r>
            <a:r>
              <a:rPr lang="en-US" sz="1452" dirty="0">
                <a:solidFill>
                  <a:srgbClr val="525252"/>
                </a:solidFill>
                <a:latin typeface="Noto Sans"/>
                <a:ea typeface="Noto Sans"/>
                <a:cs typeface="Noto Sans"/>
                <a:sym typeface="Noto Sans"/>
              </a:rPr>
              <a:t> along with its notification of TB disease and its notification as per NTEP guidelines</a:t>
            </a:r>
            <a:endParaRPr sz="1452" dirty="0">
              <a:solidFill>
                <a:schemeClr val="dk1"/>
              </a:solidFill>
              <a:latin typeface="Calibri"/>
              <a:ea typeface="Calibri"/>
              <a:cs typeface="Calibri"/>
              <a:sym typeface="Calibri"/>
            </a:endParaRPr>
          </a:p>
        </p:txBody>
      </p:sp>
      <p:sp>
        <p:nvSpPr>
          <p:cNvPr id="225" name="Google Shape;225;p8"/>
          <p:cNvSpPr/>
          <p:nvPr/>
        </p:nvSpPr>
        <p:spPr>
          <a:xfrm>
            <a:off x="7997801" y="1898677"/>
            <a:ext cx="1751960" cy="253755"/>
          </a:xfrm>
          <a:prstGeom prst="rect">
            <a:avLst/>
          </a:prstGeom>
          <a:noFill/>
          <a:ln>
            <a:noFill/>
          </a:ln>
        </p:spPr>
        <p:txBody>
          <a:bodyPr spcFirstLastPara="1" wrap="square" lIns="0" tIns="0" rIns="0" bIns="0" anchor="t" anchorCtr="0">
            <a:noAutofit/>
          </a:bodyPr>
          <a:lstStyle/>
          <a:p>
            <a:pPr>
              <a:lnSpc>
                <a:spcPct val="137500"/>
              </a:lnSpc>
              <a:buClr>
                <a:srgbClr val="FF7A63"/>
              </a:buClr>
              <a:buSzPts val="1200"/>
            </a:pPr>
            <a:r>
              <a:rPr lang="en-US" sz="1452" b="1">
                <a:solidFill>
                  <a:srgbClr val="FF7A63"/>
                </a:solidFill>
                <a:latin typeface="Noto Sans"/>
                <a:ea typeface="Noto Sans"/>
                <a:cs typeface="Noto Sans"/>
                <a:sym typeface="Noto Sans"/>
              </a:rPr>
              <a:t>In Control Clusters</a:t>
            </a:r>
            <a:endParaRPr sz="1452">
              <a:solidFill>
                <a:schemeClr val="dk1"/>
              </a:solidFill>
              <a:latin typeface="Calibri"/>
              <a:ea typeface="Calibri"/>
              <a:cs typeface="Calibri"/>
              <a:sym typeface="Calibri"/>
            </a:endParaRPr>
          </a:p>
        </p:txBody>
      </p:sp>
      <p:sp>
        <p:nvSpPr>
          <p:cNvPr id="226" name="Google Shape;226;p8"/>
          <p:cNvSpPr/>
          <p:nvPr/>
        </p:nvSpPr>
        <p:spPr>
          <a:xfrm>
            <a:off x="7997801" y="2383339"/>
            <a:ext cx="2571671" cy="164232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dirty="0">
                <a:solidFill>
                  <a:srgbClr val="525252"/>
                </a:solidFill>
                <a:latin typeface="Noto Sans"/>
                <a:ea typeface="Noto Sans"/>
                <a:cs typeface="Noto Sans"/>
                <a:sym typeface="Noto Sans"/>
              </a:rPr>
              <a:t>Routine activities for </a:t>
            </a:r>
            <a:r>
              <a:rPr lang="en-US" sz="1452" b="1" dirty="0">
                <a:solidFill>
                  <a:srgbClr val="525252"/>
                </a:solidFill>
                <a:latin typeface="Noto Sans"/>
                <a:ea typeface="Noto Sans"/>
                <a:cs typeface="Noto Sans"/>
                <a:sym typeface="Noto Sans"/>
              </a:rPr>
              <a:t>prevention, diagnosis and treatment</a:t>
            </a:r>
            <a:r>
              <a:rPr lang="en-US" sz="1452" dirty="0">
                <a:solidFill>
                  <a:srgbClr val="525252"/>
                </a:solidFill>
                <a:latin typeface="Noto Sans"/>
                <a:ea typeface="Noto Sans"/>
                <a:cs typeface="Noto Sans"/>
                <a:sym typeface="Noto Sans"/>
              </a:rPr>
              <a:t> of TB along with its notification of TB disease and its notification as per NTEP guidelines</a:t>
            </a:r>
            <a:endParaRPr sz="1452" dirty="0">
              <a:solidFill>
                <a:schemeClr val="dk1"/>
              </a:solidFill>
              <a:latin typeface="Calibri"/>
              <a:ea typeface="Calibri"/>
              <a:cs typeface="Calibri"/>
              <a:sym typeface="Calibri"/>
            </a:endParaRPr>
          </a:p>
        </p:txBody>
      </p:sp>
      <p:sp>
        <p:nvSpPr>
          <p:cNvPr id="227" name="Google Shape;227;p8"/>
          <p:cNvSpPr/>
          <p:nvPr/>
        </p:nvSpPr>
        <p:spPr>
          <a:xfrm>
            <a:off x="1704575" y="6499300"/>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ORIENTATION TO ADULT BCG VACCINATION PROTOCOL</a:t>
            </a:r>
            <a:endParaRPr sz="998">
              <a:solidFill>
                <a:schemeClr val="dk1"/>
              </a:solidFill>
              <a:latin typeface="Calibri"/>
              <a:ea typeface="Calibri"/>
              <a:cs typeface="Calibri"/>
              <a:sym typeface="Calibri"/>
            </a:endParaRPr>
          </a:p>
        </p:txBody>
      </p:sp>
      <p:sp>
        <p:nvSpPr>
          <p:cNvPr id="228" name="Google Shape;228;p8"/>
          <p:cNvSpPr/>
          <p:nvPr/>
        </p:nvSpPr>
        <p:spPr>
          <a:xfrm>
            <a:off x="2340047" y="2389975"/>
            <a:ext cx="4724049" cy="507146"/>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1452" b="1">
                <a:solidFill>
                  <a:srgbClr val="525252"/>
                </a:solidFill>
                <a:latin typeface="Noto Sans"/>
                <a:ea typeface="Noto Sans"/>
                <a:cs typeface="Noto Sans"/>
                <a:sym typeface="Noto Sans"/>
              </a:rPr>
              <a:t>Head count survey through public health system &amp; follow up </a:t>
            </a:r>
            <a:endParaRPr sz="1452">
              <a:solidFill>
                <a:schemeClr val="dk1"/>
              </a:solidFill>
              <a:latin typeface="Calibri"/>
              <a:ea typeface="Calibri"/>
              <a:cs typeface="Calibri"/>
              <a:sym typeface="Calibri"/>
            </a:endParaRPr>
          </a:p>
        </p:txBody>
      </p:sp>
      <p:sp>
        <p:nvSpPr>
          <p:cNvPr id="229" name="Google Shape;229;p8"/>
          <p:cNvSpPr/>
          <p:nvPr/>
        </p:nvSpPr>
        <p:spPr>
          <a:xfrm>
            <a:off x="8037128" y="2234374"/>
            <a:ext cx="2671601" cy="1742308"/>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endParaRPr sz="1452" dirty="0">
              <a:solidFill>
                <a:schemeClr val="dk1"/>
              </a:solidFill>
              <a:latin typeface="Calibri"/>
              <a:ea typeface="Calibri"/>
              <a:cs typeface="Calibri"/>
              <a:sym typeface="Calibri"/>
            </a:endParaRPr>
          </a:p>
        </p:txBody>
      </p:sp>
      <p:pic>
        <p:nvPicPr>
          <p:cNvPr id="230" name="Google Shape;230;p8" descr="Business Growth outline"/>
          <p:cNvPicPr preferRelativeResize="0"/>
          <p:nvPr/>
        </p:nvPicPr>
        <p:blipFill rotWithShape="1">
          <a:blip r:embed="rId10">
            <a:alphaModFix/>
          </a:blip>
          <a:srcRect/>
          <a:stretch/>
        </p:blipFill>
        <p:spPr>
          <a:xfrm>
            <a:off x="1752900" y="2338973"/>
            <a:ext cx="501571" cy="501571"/>
          </a:xfrm>
          <a:prstGeom prst="rect">
            <a:avLst/>
          </a:prstGeom>
          <a:noFill/>
          <a:ln>
            <a:noFill/>
          </a:ln>
        </p:spPr>
      </p:pic>
      <p:pic>
        <p:nvPicPr>
          <p:cNvPr id="231" name="Google Shape;231;p8" descr="Business Growth outline"/>
          <p:cNvPicPr preferRelativeResize="0"/>
          <p:nvPr/>
        </p:nvPicPr>
        <p:blipFill rotWithShape="1">
          <a:blip r:embed="rId10">
            <a:alphaModFix/>
          </a:blip>
          <a:srcRect/>
          <a:stretch/>
        </p:blipFill>
        <p:spPr>
          <a:xfrm>
            <a:off x="7422258" y="2395550"/>
            <a:ext cx="501571" cy="501571"/>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0" descr="preencoded.png"/>
          <p:cNvPicPr preferRelativeResize="0"/>
          <p:nvPr/>
        </p:nvPicPr>
        <p:blipFill rotWithShape="1">
          <a:blip r:embed="rId3">
            <a:alphaModFix/>
          </a:blip>
          <a:srcRect/>
          <a:stretch/>
        </p:blipFill>
        <p:spPr>
          <a:xfrm>
            <a:off x="1704575" y="6313395"/>
            <a:ext cx="8782850" cy="5764"/>
          </a:xfrm>
          <a:prstGeom prst="rect">
            <a:avLst/>
          </a:prstGeom>
          <a:noFill/>
          <a:ln>
            <a:noFill/>
          </a:ln>
        </p:spPr>
      </p:pic>
      <p:pic>
        <p:nvPicPr>
          <p:cNvPr id="267" name="Google Shape;267;p10" descr="preencoded.png"/>
          <p:cNvPicPr preferRelativeResize="0"/>
          <p:nvPr/>
        </p:nvPicPr>
        <p:blipFill rotWithShape="1">
          <a:blip r:embed="rId4">
            <a:alphaModFix/>
          </a:blip>
          <a:srcRect/>
          <a:stretch/>
        </p:blipFill>
        <p:spPr>
          <a:xfrm>
            <a:off x="1704575" y="4387155"/>
            <a:ext cx="8782850" cy="22130"/>
          </a:xfrm>
          <a:prstGeom prst="rect">
            <a:avLst/>
          </a:prstGeom>
          <a:noFill/>
          <a:ln>
            <a:noFill/>
          </a:ln>
        </p:spPr>
      </p:pic>
      <p:pic>
        <p:nvPicPr>
          <p:cNvPr id="268" name="Google Shape;268;p10" descr="preencoded.png"/>
          <p:cNvPicPr preferRelativeResize="0"/>
          <p:nvPr/>
        </p:nvPicPr>
        <p:blipFill rotWithShape="1">
          <a:blip r:embed="rId5">
            <a:alphaModFix/>
          </a:blip>
          <a:srcRect/>
          <a:stretch/>
        </p:blipFill>
        <p:spPr>
          <a:xfrm>
            <a:off x="1704576" y="3002127"/>
            <a:ext cx="979714" cy="991240"/>
          </a:xfrm>
          <a:prstGeom prst="rect">
            <a:avLst/>
          </a:prstGeom>
          <a:noFill/>
          <a:ln>
            <a:noFill/>
          </a:ln>
        </p:spPr>
      </p:pic>
      <p:pic>
        <p:nvPicPr>
          <p:cNvPr id="269" name="Google Shape;269;p10" descr="preencoded.png"/>
          <p:cNvPicPr preferRelativeResize="0"/>
          <p:nvPr/>
        </p:nvPicPr>
        <p:blipFill rotWithShape="1">
          <a:blip r:embed="rId6">
            <a:alphaModFix/>
          </a:blip>
          <a:srcRect/>
          <a:stretch/>
        </p:blipFill>
        <p:spPr>
          <a:xfrm>
            <a:off x="1704576" y="4598133"/>
            <a:ext cx="979714" cy="991240"/>
          </a:xfrm>
          <a:prstGeom prst="rect">
            <a:avLst/>
          </a:prstGeom>
          <a:noFill/>
          <a:ln>
            <a:noFill/>
          </a:ln>
        </p:spPr>
      </p:pic>
      <p:pic>
        <p:nvPicPr>
          <p:cNvPr id="270" name="Google Shape;270;p10" descr="preencoded.png"/>
          <p:cNvPicPr preferRelativeResize="0"/>
          <p:nvPr/>
        </p:nvPicPr>
        <p:blipFill rotWithShape="1">
          <a:blip r:embed="rId7">
            <a:alphaModFix/>
          </a:blip>
          <a:srcRect/>
          <a:stretch/>
        </p:blipFill>
        <p:spPr>
          <a:xfrm>
            <a:off x="1704575" y="1541485"/>
            <a:ext cx="3227294" cy="941560"/>
          </a:xfrm>
          <a:prstGeom prst="rect">
            <a:avLst/>
          </a:prstGeom>
          <a:noFill/>
          <a:ln>
            <a:noFill/>
          </a:ln>
        </p:spPr>
      </p:pic>
      <p:pic>
        <p:nvPicPr>
          <p:cNvPr id="271" name="Google Shape;271;p10" descr="preencoded.png"/>
          <p:cNvPicPr preferRelativeResize="0"/>
          <p:nvPr/>
        </p:nvPicPr>
        <p:blipFill rotWithShape="1">
          <a:blip r:embed="rId8">
            <a:alphaModFix/>
          </a:blip>
          <a:srcRect/>
          <a:stretch/>
        </p:blipFill>
        <p:spPr>
          <a:xfrm>
            <a:off x="6096001" y="1523841"/>
            <a:ext cx="4074707" cy="941560"/>
          </a:xfrm>
          <a:prstGeom prst="rect">
            <a:avLst/>
          </a:prstGeom>
          <a:noFill/>
          <a:ln>
            <a:noFill/>
          </a:ln>
        </p:spPr>
      </p:pic>
      <p:sp>
        <p:nvSpPr>
          <p:cNvPr id="272" name="Google Shape;272;p10"/>
          <p:cNvSpPr/>
          <p:nvPr/>
        </p:nvSpPr>
        <p:spPr>
          <a:xfrm>
            <a:off x="10130118" y="6477641"/>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1089">
                <a:solidFill>
                  <a:srgbClr val="677A8B"/>
                </a:solidFill>
                <a:latin typeface="Noto Sans SemiBold"/>
                <a:ea typeface="Noto Sans SemiBold"/>
                <a:cs typeface="Noto Sans SemiBold"/>
                <a:sym typeface="Noto Sans SemiBold"/>
              </a:rPr>
              <a:t>09</a:t>
            </a:r>
            <a:endParaRPr sz="1089">
              <a:solidFill>
                <a:schemeClr val="dk1"/>
              </a:solidFill>
              <a:latin typeface="Calibri"/>
              <a:ea typeface="Calibri"/>
              <a:cs typeface="Calibri"/>
              <a:sym typeface="Calibri"/>
            </a:endParaRPr>
          </a:p>
        </p:txBody>
      </p:sp>
      <p:sp>
        <p:nvSpPr>
          <p:cNvPr id="273" name="Google Shape;273;p10"/>
          <p:cNvSpPr/>
          <p:nvPr/>
        </p:nvSpPr>
        <p:spPr>
          <a:xfrm>
            <a:off x="1704575" y="355471"/>
            <a:ext cx="8805812" cy="1129734"/>
          </a:xfrm>
          <a:prstGeom prst="rect">
            <a:avLst/>
          </a:prstGeom>
          <a:noFill/>
          <a:ln>
            <a:noFill/>
          </a:ln>
        </p:spPr>
        <p:txBody>
          <a:bodyPr spcFirstLastPara="1" wrap="square" lIns="0" tIns="0" rIns="0" bIns="0" anchor="t" anchorCtr="0">
            <a:noAutofit/>
          </a:bodyPr>
          <a:lstStyle/>
          <a:p>
            <a:pPr>
              <a:buClr>
                <a:srgbClr val="0D0D0D"/>
              </a:buClr>
              <a:buSzPts val="2700"/>
            </a:pPr>
            <a:r>
              <a:rPr lang="en-US" sz="3388" dirty="0">
                <a:solidFill>
                  <a:srgbClr val="0D0D0D"/>
                </a:solidFill>
                <a:latin typeface="Noto Sans ExtraBold"/>
                <a:ea typeface="Noto Sans ExtraBold"/>
                <a:cs typeface="Noto Sans ExtraBold"/>
                <a:sym typeface="Noto Sans ExtraBold"/>
              </a:rPr>
              <a:t>Beneficiary Consent Before Taking Adult BCG Vaccine</a:t>
            </a:r>
            <a:endParaRPr sz="3388" dirty="0">
              <a:solidFill>
                <a:schemeClr val="dk1"/>
              </a:solidFill>
              <a:latin typeface="Calibri"/>
              <a:ea typeface="Calibri"/>
              <a:cs typeface="Calibri"/>
              <a:sym typeface="Calibri"/>
            </a:endParaRPr>
          </a:p>
        </p:txBody>
      </p:sp>
      <p:sp>
        <p:nvSpPr>
          <p:cNvPr id="274" name="Google Shape;274;p10"/>
          <p:cNvSpPr/>
          <p:nvPr/>
        </p:nvSpPr>
        <p:spPr>
          <a:xfrm>
            <a:off x="2903012" y="2990601"/>
            <a:ext cx="115442" cy="253755"/>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a:solidFill>
                  <a:srgbClr val="525252"/>
                </a:solidFill>
                <a:latin typeface="Noto Sans"/>
                <a:ea typeface="Noto Sans"/>
                <a:cs typeface="Noto Sans"/>
                <a:sym typeface="Noto Sans"/>
              </a:rPr>
              <a:t>1</a:t>
            </a:r>
            <a:endParaRPr sz="2178">
              <a:solidFill>
                <a:schemeClr val="dk1"/>
              </a:solidFill>
              <a:latin typeface="Calibri"/>
              <a:ea typeface="Calibri"/>
              <a:cs typeface="Calibri"/>
              <a:sym typeface="Calibri"/>
            </a:endParaRPr>
          </a:p>
        </p:txBody>
      </p:sp>
      <p:sp>
        <p:nvSpPr>
          <p:cNvPr id="275" name="Google Shape;275;p10"/>
          <p:cNvSpPr/>
          <p:nvPr/>
        </p:nvSpPr>
        <p:spPr>
          <a:xfrm>
            <a:off x="3196045" y="3026510"/>
            <a:ext cx="7468882"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b="1" dirty="0">
                <a:solidFill>
                  <a:srgbClr val="525252"/>
                </a:solidFill>
                <a:latin typeface="Noto Sans"/>
                <a:ea typeface="Noto Sans"/>
                <a:cs typeface="Noto Sans"/>
                <a:sym typeface="Noto Sans"/>
              </a:rPr>
              <a:t>Consent Register</a:t>
            </a:r>
            <a:r>
              <a:rPr lang="en-US" sz="2178" dirty="0">
                <a:solidFill>
                  <a:srgbClr val="525252"/>
                </a:solidFill>
                <a:latin typeface="Noto Sans"/>
                <a:ea typeface="Noto Sans"/>
                <a:cs typeface="Noto Sans"/>
                <a:sym typeface="Noto Sans"/>
              </a:rPr>
              <a:t> will be kept at each vaccination site with the consent written/pasted in local language on the left page of the register and line list of beneficiaries vaccinated with their signatures on the right page of the register.</a:t>
            </a:r>
            <a:endParaRPr sz="2178" dirty="0">
              <a:solidFill>
                <a:schemeClr val="dk1"/>
              </a:solidFill>
              <a:latin typeface="Calibri"/>
              <a:ea typeface="Calibri"/>
              <a:cs typeface="Calibri"/>
              <a:sym typeface="Calibri"/>
            </a:endParaRPr>
          </a:p>
        </p:txBody>
      </p:sp>
      <p:sp>
        <p:nvSpPr>
          <p:cNvPr id="276" name="Google Shape;276;p10"/>
          <p:cNvSpPr/>
          <p:nvPr/>
        </p:nvSpPr>
        <p:spPr>
          <a:xfrm>
            <a:off x="2903012" y="4586606"/>
            <a:ext cx="115442" cy="253755"/>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a:solidFill>
                  <a:srgbClr val="525252"/>
                </a:solidFill>
                <a:latin typeface="Noto Sans"/>
                <a:ea typeface="Noto Sans"/>
                <a:cs typeface="Noto Sans"/>
                <a:sym typeface="Noto Sans"/>
              </a:rPr>
              <a:t>2</a:t>
            </a:r>
            <a:endParaRPr sz="2178">
              <a:solidFill>
                <a:schemeClr val="dk1"/>
              </a:solidFill>
              <a:latin typeface="Calibri"/>
              <a:ea typeface="Calibri"/>
              <a:cs typeface="Calibri"/>
              <a:sym typeface="Calibri"/>
            </a:endParaRPr>
          </a:p>
        </p:txBody>
      </p:sp>
      <p:sp>
        <p:nvSpPr>
          <p:cNvPr id="277" name="Google Shape;277;p10"/>
          <p:cNvSpPr/>
          <p:nvPr/>
        </p:nvSpPr>
        <p:spPr>
          <a:xfrm>
            <a:off x="3237176" y="4499544"/>
            <a:ext cx="7584323" cy="760901"/>
          </a:xfrm>
          <a:prstGeom prst="rect">
            <a:avLst/>
          </a:prstGeom>
          <a:noFill/>
          <a:ln>
            <a:noFill/>
          </a:ln>
        </p:spPr>
        <p:txBody>
          <a:bodyPr spcFirstLastPara="1" wrap="square" lIns="0" tIns="0" rIns="0" bIns="0" anchor="t" anchorCtr="0">
            <a:noAutofit/>
          </a:bodyPr>
          <a:lstStyle/>
          <a:p>
            <a:pPr>
              <a:lnSpc>
                <a:spcPct val="137500"/>
              </a:lnSpc>
              <a:buClr>
                <a:srgbClr val="525252"/>
              </a:buClr>
              <a:buSzPts val="1200"/>
            </a:pPr>
            <a:r>
              <a:rPr lang="en-US" sz="2178" dirty="0">
                <a:solidFill>
                  <a:srgbClr val="525252"/>
                </a:solidFill>
                <a:latin typeface="Noto Sans"/>
                <a:ea typeface="Noto Sans"/>
                <a:cs typeface="Noto Sans"/>
                <a:sym typeface="Noto Sans"/>
              </a:rPr>
              <a:t>The ANMs are to </a:t>
            </a:r>
            <a:r>
              <a:rPr lang="en-US" sz="2178" b="1" dirty="0">
                <a:solidFill>
                  <a:srgbClr val="525252"/>
                </a:solidFill>
                <a:latin typeface="Noto Sans"/>
                <a:ea typeface="Noto Sans"/>
                <a:cs typeface="Noto Sans"/>
                <a:sym typeface="Noto Sans"/>
              </a:rPr>
              <a:t>photo document</a:t>
            </a:r>
            <a:r>
              <a:rPr lang="en-US" sz="2178" dirty="0">
                <a:solidFill>
                  <a:srgbClr val="525252"/>
                </a:solidFill>
                <a:latin typeface="Noto Sans"/>
                <a:ea typeface="Noto Sans"/>
                <a:cs typeface="Noto Sans"/>
                <a:sym typeface="Noto Sans"/>
              </a:rPr>
              <a:t> the consent page with signature of the beneficiaries and submit the digital copies to the concerned Medical Officer – Planning Unit . MO-Planning unit to preserve the consent register for 3 years post adult BCG vaccination.</a:t>
            </a:r>
            <a:endParaRPr sz="2178" dirty="0">
              <a:solidFill>
                <a:schemeClr val="dk1"/>
              </a:solidFill>
              <a:latin typeface="Calibri"/>
              <a:ea typeface="Calibri"/>
              <a:cs typeface="Calibri"/>
              <a:sym typeface="Calibri"/>
            </a:endParaRPr>
          </a:p>
        </p:txBody>
      </p:sp>
      <p:sp>
        <p:nvSpPr>
          <p:cNvPr id="278" name="Google Shape;278;p10"/>
          <p:cNvSpPr/>
          <p:nvPr/>
        </p:nvSpPr>
        <p:spPr>
          <a:xfrm>
            <a:off x="2626658" y="1656746"/>
            <a:ext cx="2142489" cy="617140"/>
          </a:xfrm>
          <a:prstGeom prst="rect">
            <a:avLst/>
          </a:prstGeom>
          <a:noFill/>
          <a:ln>
            <a:noFill/>
          </a:ln>
        </p:spPr>
        <p:txBody>
          <a:bodyPr spcFirstLastPara="1" wrap="square" lIns="0" tIns="0" rIns="0" bIns="0" anchor="t" anchorCtr="0">
            <a:noAutofit/>
          </a:bodyPr>
          <a:lstStyle/>
          <a:p>
            <a:pPr>
              <a:lnSpc>
                <a:spcPct val="135714"/>
              </a:lnSpc>
              <a:buClr>
                <a:srgbClr val="E3739E"/>
              </a:buClr>
              <a:buSzPts val="1050"/>
            </a:pPr>
            <a:r>
              <a:rPr lang="en-US" sz="2178" dirty="0">
                <a:solidFill>
                  <a:srgbClr val="E3739E"/>
                </a:solidFill>
                <a:latin typeface="Noto Sans"/>
                <a:ea typeface="Noto Sans"/>
                <a:cs typeface="Noto Sans"/>
                <a:sym typeface="Noto Sans"/>
              </a:rPr>
              <a:t>Adult BCG vaccine is </a:t>
            </a:r>
            <a:r>
              <a:rPr lang="en-US" sz="2178" b="1" dirty="0">
                <a:solidFill>
                  <a:srgbClr val="E3739E"/>
                </a:solidFill>
                <a:latin typeface="Noto Sans"/>
                <a:ea typeface="Noto Sans"/>
                <a:cs typeface="Noto Sans"/>
                <a:sym typeface="Noto Sans"/>
              </a:rPr>
              <a:t>purely voluntary.</a:t>
            </a:r>
            <a:endParaRPr sz="2178" dirty="0">
              <a:solidFill>
                <a:schemeClr val="dk1"/>
              </a:solidFill>
              <a:latin typeface="Calibri"/>
              <a:ea typeface="Calibri"/>
              <a:cs typeface="Calibri"/>
              <a:sym typeface="Calibri"/>
            </a:endParaRPr>
          </a:p>
        </p:txBody>
      </p:sp>
      <p:sp>
        <p:nvSpPr>
          <p:cNvPr id="279" name="Google Shape;279;p10"/>
          <p:cNvSpPr/>
          <p:nvPr/>
        </p:nvSpPr>
        <p:spPr>
          <a:xfrm>
            <a:off x="7134022" y="1570423"/>
            <a:ext cx="2861815" cy="875791"/>
          </a:xfrm>
          <a:prstGeom prst="rect">
            <a:avLst/>
          </a:prstGeom>
          <a:noFill/>
          <a:ln>
            <a:noFill/>
          </a:ln>
        </p:spPr>
        <p:txBody>
          <a:bodyPr spcFirstLastPara="1" wrap="square" lIns="0" tIns="0" rIns="0" bIns="0" anchor="t" anchorCtr="0">
            <a:noAutofit/>
          </a:bodyPr>
          <a:lstStyle/>
          <a:p>
            <a:pPr>
              <a:lnSpc>
                <a:spcPct val="135714"/>
              </a:lnSpc>
              <a:buClr>
                <a:srgbClr val="FF7A63"/>
              </a:buClr>
              <a:buSzPts val="1050"/>
            </a:pPr>
            <a:r>
              <a:rPr lang="en-US" sz="2178" dirty="0">
                <a:solidFill>
                  <a:srgbClr val="FF7A63"/>
                </a:solidFill>
                <a:latin typeface="Noto Sans"/>
                <a:ea typeface="Noto Sans"/>
                <a:cs typeface="Noto Sans"/>
                <a:sym typeface="Noto Sans"/>
              </a:rPr>
              <a:t>The consent should be </a:t>
            </a:r>
            <a:r>
              <a:rPr lang="en-US" sz="2178" b="1" dirty="0">
                <a:solidFill>
                  <a:srgbClr val="FF7A63"/>
                </a:solidFill>
                <a:latin typeface="Noto Sans"/>
                <a:ea typeface="Noto Sans"/>
                <a:cs typeface="Noto Sans"/>
                <a:sym typeface="Noto Sans"/>
              </a:rPr>
              <a:t>recorded</a:t>
            </a:r>
            <a:r>
              <a:rPr lang="en-US" sz="2178" dirty="0">
                <a:solidFill>
                  <a:srgbClr val="FF7A63"/>
                </a:solidFill>
                <a:latin typeface="Noto Sans"/>
                <a:ea typeface="Noto Sans"/>
                <a:cs typeface="Noto Sans"/>
                <a:sym typeface="Noto Sans"/>
              </a:rPr>
              <a:t> in ANM consent register.</a:t>
            </a:r>
            <a:endParaRPr sz="2178" dirty="0">
              <a:solidFill>
                <a:schemeClr val="dk1"/>
              </a:solidFill>
              <a:latin typeface="Calibri"/>
              <a:ea typeface="Calibri"/>
              <a:cs typeface="Calibri"/>
              <a:sym typeface="Calibri"/>
            </a:endParaRPr>
          </a:p>
        </p:txBody>
      </p:sp>
      <p:sp>
        <p:nvSpPr>
          <p:cNvPr id="280" name="Google Shape;280;p10"/>
          <p:cNvSpPr/>
          <p:nvPr/>
        </p:nvSpPr>
        <p:spPr>
          <a:xfrm>
            <a:off x="1681521" y="6477642"/>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1089">
                <a:solidFill>
                  <a:srgbClr val="677A8B"/>
                </a:solidFill>
                <a:latin typeface="Noto Sans SemiBold"/>
                <a:ea typeface="Noto Sans SemiBold"/>
                <a:cs typeface="Noto Sans SemiBold"/>
                <a:sym typeface="Noto Sans SemiBold"/>
              </a:rPr>
              <a:t>ORIENTATION TO ADULT BCG VACCINATION PROTOCOL</a:t>
            </a:r>
            <a:endParaRPr sz="1089">
              <a:solidFill>
                <a:schemeClr val="dk1"/>
              </a:solidFill>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descr="preencoded.png"/>
          <p:cNvPicPr preferRelativeResize="0"/>
          <p:nvPr/>
        </p:nvPicPr>
        <p:blipFill rotWithShape="1">
          <a:blip r:embed="rId3">
            <a:alphaModFix/>
          </a:blip>
          <a:srcRect/>
          <a:stretch/>
        </p:blipFill>
        <p:spPr>
          <a:xfrm>
            <a:off x="1704575" y="2247581"/>
            <a:ext cx="4345321" cy="3838175"/>
          </a:xfrm>
          <a:prstGeom prst="rect">
            <a:avLst/>
          </a:prstGeom>
          <a:noFill/>
          <a:ln>
            <a:noFill/>
          </a:ln>
        </p:spPr>
      </p:pic>
      <p:pic>
        <p:nvPicPr>
          <p:cNvPr id="298" name="Google Shape;298;p12" descr="preencoded.png"/>
          <p:cNvPicPr preferRelativeResize="0"/>
          <p:nvPr/>
        </p:nvPicPr>
        <p:blipFill rotWithShape="1">
          <a:blip r:embed="rId4">
            <a:alphaModFix/>
          </a:blip>
          <a:srcRect/>
          <a:stretch/>
        </p:blipFill>
        <p:spPr>
          <a:xfrm>
            <a:off x="1704575" y="322730"/>
            <a:ext cx="4345321" cy="3596128"/>
          </a:xfrm>
          <a:prstGeom prst="rect">
            <a:avLst/>
          </a:prstGeom>
          <a:noFill/>
          <a:ln>
            <a:noFill/>
          </a:ln>
        </p:spPr>
      </p:pic>
      <p:pic>
        <p:nvPicPr>
          <p:cNvPr id="299" name="Google Shape;299;p12" descr="preencoded.png"/>
          <p:cNvPicPr preferRelativeResize="0"/>
          <p:nvPr/>
        </p:nvPicPr>
        <p:blipFill rotWithShape="1">
          <a:blip r:embed="rId5">
            <a:alphaModFix/>
          </a:blip>
          <a:srcRect/>
          <a:stretch/>
        </p:blipFill>
        <p:spPr>
          <a:xfrm>
            <a:off x="6142105" y="322730"/>
            <a:ext cx="4345321" cy="3596128"/>
          </a:xfrm>
          <a:prstGeom prst="rect">
            <a:avLst/>
          </a:prstGeom>
          <a:noFill/>
          <a:ln>
            <a:noFill/>
          </a:ln>
        </p:spPr>
      </p:pic>
      <p:pic>
        <p:nvPicPr>
          <p:cNvPr id="300" name="Google Shape;300;p12" descr="preencoded.png"/>
          <p:cNvPicPr preferRelativeResize="0"/>
          <p:nvPr/>
        </p:nvPicPr>
        <p:blipFill rotWithShape="1">
          <a:blip r:embed="rId6">
            <a:alphaModFix/>
          </a:blip>
          <a:srcRect/>
          <a:stretch/>
        </p:blipFill>
        <p:spPr>
          <a:xfrm>
            <a:off x="6142105" y="2247581"/>
            <a:ext cx="4345321" cy="3838175"/>
          </a:xfrm>
          <a:prstGeom prst="rect">
            <a:avLst/>
          </a:prstGeom>
          <a:noFill/>
          <a:ln>
            <a:noFill/>
          </a:ln>
        </p:spPr>
      </p:pic>
      <p:pic>
        <p:nvPicPr>
          <p:cNvPr id="301" name="Google Shape;301;p12" descr="preencoded.png"/>
          <p:cNvPicPr preferRelativeResize="0"/>
          <p:nvPr/>
        </p:nvPicPr>
        <p:blipFill rotWithShape="1">
          <a:blip r:embed="rId7">
            <a:alphaModFix/>
          </a:blip>
          <a:srcRect/>
          <a:stretch/>
        </p:blipFill>
        <p:spPr>
          <a:xfrm>
            <a:off x="1704575" y="6313395"/>
            <a:ext cx="8782850" cy="5764"/>
          </a:xfrm>
          <a:prstGeom prst="rect">
            <a:avLst/>
          </a:prstGeom>
          <a:noFill/>
          <a:ln>
            <a:noFill/>
          </a:ln>
        </p:spPr>
      </p:pic>
      <p:pic>
        <p:nvPicPr>
          <p:cNvPr id="302" name="Google Shape;302;p12" descr="preencoded.png"/>
          <p:cNvPicPr preferRelativeResize="0"/>
          <p:nvPr/>
        </p:nvPicPr>
        <p:blipFill rotWithShape="1">
          <a:blip r:embed="rId8">
            <a:alphaModFix/>
          </a:blip>
          <a:srcRect/>
          <a:stretch/>
        </p:blipFill>
        <p:spPr>
          <a:xfrm>
            <a:off x="2292404" y="553252"/>
            <a:ext cx="3169664" cy="2132319"/>
          </a:xfrm>
          <a:prstGeom prst="rect">
            <a:avLst/>
          </a:prstGeom>
          <a:noFill/>
          <a:ln>
            <a:noFill/>
          </a:ln>
        </p:spPr>
      </p:pic>
      <p:pic>
        <p:nvPicPr>
          <p:cNvPr id="303" name="Google Shape;303;p12" descr="preencoded.png"/>
          <p:cNvPicPr preferRelativeResize="0"/>
          <p:nvPr/>
        </p:nvPicPr>
        <p:blipFill rotWithShape="1">
          <a:blip r:embed="rId9">
            <a:alphaModFix/>
          </a:blip>
          <a:srcRect/>
          <a:stretch/>
        </p:blipFill>
        <p:spPr>
          <a:xfrm>
            <a:off x="6729933" y="553252"/>
            <a:ext cx="3169664" cy="2132319"/>
          </a:xfrm>
          <a:prstGeom prst="rect">
            <a:avLst/>
          </a:prstGeom>
          <a:noFill/>
          <a:ln>
            <a:noFill/>
          </a:ln>
        </p:spPr>
      </p:pic>
      <p:pic>
        <p:nvPicPr>
          <p:cNvPr id="304" name="Google Shape;304;p12" descr="preencoded.png"/>
          <p:cNvPicPr preferRelativeResize="0"/>
          <p:nvPr/>
        </p:nvPicPr>
        <p:blipFill rotWithShape="1">
          <a:blip r:embed="rId10">
            <a:alphaModFix/>
          </a:blip>
          <a:srcRect/>
          <a:stretch/>
        </p:blipFill>
        <p:spPr>
          <a:xfrm>
            <a:off x="1935096" y="3480869"/>
            <a:ext cx="1175657" cy="564776"/>
          </a:xfrm>
          <a:prstGeom prst="rect">
            <a:avLst/>
          </a:prstGeom>
          <a:noFill/>
          <a:ln>
            <a:noFill/>
          </a:ln>
        </p:spPr>
      </p:pic>
      <p:pic>
        <p:nvPicPr>
          <p:cNvPr id="305" name="Google Shape;305;p12" descr="preencoded.png"/>
          <p:cNvPicPr preferRelativeResize="0"/>
          <p:nvPr/>
        </p:nvPicPr>
        <p:blipFill rotWithShape="1">
          <a:blip r:embed="rId11">
            <a:alphaModFix/>
          </a:blip>
          <a:srcRect/>
          <a:stretch/>
        </p:blipFill>
        <p:spPr>
          <a:xfrm>
            <a:off x="3202962" y="3480869"/>
            <a:ext cx="864454" cy="564776"/>
          </a:xfrm>
          <a:prstGeom prst="rect">
            <a:avLst/>
          </a:prstGeom>
          <a:noFill/>
          <a:ln>
            <a:noFill/>
          </a:ln>
        </p:spPr>
      </p:pic>
      <p:pic>
        <p:nvPicPr>
          <p:cNvPr id="306" name="Google Shape;306;p12" descr="preencoded.png"/>
          <p:cNvPicPr preferRelativeResize="0"/>
          <p:nvPr/>
        </p:nvPicPr>
        <p:blipFill rotWithShape="1">
          <a:blip r:embed="rId12">
            <a:alphaModFix/>
          </a:blip>
          <a:srcRect/>
          <a:stretch/>
        </p:blipFill>
        <p:spPr>
          <a:xfrm>
            <a:off x="4159624" y="3480869"/>
            <a:ext cx="945136" cy="564776"/>
          </a:xfrm>
          <a:prstGeom prst="rect">
            <a:avLst/>
          </a:prstGeom>
          <a:noFill/>
          <a:ln>
            <a:noFill/>
          </a:ln>
        </p:spPr>
      </p:pic>
      <p:pic>
        <p:nvPicPr>
          <p:cNvPr id="307" name="Google Shape;307;p12" descr="preencoded.png"/>
          <p:cNvPicPr preferRelativeResize="0"/>
          <p:nvPr/>
        </p:nvPicPr>
        <p:blipFill rotWithShape="1">
          <a:blip r:embed="rId13">
            <a:alphaModFix/>
          </a:blip>
          <a:srcRect/>
          <a:stretch/>
        </p:blipFill>
        <p:spPr>
          <a:xfrm>
            <a:off x="6372625" y="3480869"/>
            <a:ext cx="991240" cy="564776"/>
          </a:xfrm>
          <a:prstGeom prst="rect">
            <a:avLst/>
          </a:prstGeom>
          <a:noFill/>
          <a:ln>
            <a:noFill/>
          </a:ln>
        </p:spPr>
      </p:pic>
      <p:sp>
        <p:nvSpPr>
          <p:cNvPr id="308" name="Google Shape;308;p12"/>
          <p:cNvSpPr/>
          <p:nvPr/>
        </p:nvSpPr>
        <p:spPr>
          <a:xfrm>
            <a:off x="10130118" y="6477641"/>
            <a:ext cx="357217" cy="172800"/>
          </a:xfrm>
          <a:prstGeom prst="rect">
            <a:avLst/>
          </a:prstGeom>
          <a:noFill/>
          <a:ln>
            <a:noFill/>
          </a:ln>
        </p:spPr>
        <p:txBody>
          <a:bodyPr spcFirstLastPara="1" wrap="square" lIns="0" tIns="0" rIns="0" bIns="0" anchor="t" anchorCtr="0">
            <a:noAutofit/>
          </a:bodyPr>
          <a:lstStyle/>
          <a:p>
            <a:pPr algn="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11</a:t>
            </a:r>
            <a:endParaRPr sz="998">
              <a:solidFill>
                <a:schemeClr val="dk1"/>
              </a:solidFill>
              <a:latin typeface="Calibri"/>
              <a:ea typeface="Calibri"/>
              <a:cs typeface="Calibri"/>
              <a:sym typeface="Calibri"/>
            </a:endParaRPr>
          </a:p>
        </p:txBody>
      </p:sp>
      <p:sp>
        <p:nvSpPr>
          <p:cNvPr id="309" name="Google Shape;309;p12"/>
          <p:cNvSpPr/>
          <p:nvPr/>
        </p:nvSpPr>
        <p:spPr>
          <a:xfrm>
            <a:off x="2649711" y="2800831"/>
            <a:ext cx="2466756" cy="380450"/>
          </a:xfrm>
          <a:prstGeom prst="rect">
            <a:avLst/>
          </a:prstGeom>
          <a:noFill/>
          <a:ln>
            <a:noFill/>
          </a:ln>
        </p:spPr>
        <p:txBody>
          <a:bodyPr spcFirstLastPara="1" wrap="square" lIns="0" tIns="0" rIns="0" bIns="0" anchor="t" anchorCtr="0">
            <a:noAutofit/>
          </a:bodyPr>
          <a:lstStyle/>
          <a:p>
            <a:pPr algn="ctr">
              <a:lnSpc>
                <a:spcPct val="137500"/>
              </a:lnSpc>
              <a:buClr>
                <a:srgbClr val="DC5189"/>
              </a:buClr>
              <a:buSzPts val="1800"/>
            </a:pPr>
            <a:r>
              <a:rPr lang="en-US" sz="2178" b="1">
                <a:solidFill>
                  <a:srgbClr val="DC5189"/>
                </a:solidFill>
                <a:latin typeface="Noto Sans"/>
                <a:ea typeface="Noto Sans"/>
                <a:cs typeface="Noto Sans"/>
                <a:sym typeface="Noto Sans"/>
              </a:rPr>
              <a:t>Monitoring</a:t>
            </a:r>
            <a:endParaRPr sz="2178">
              <a:solidFill>
                <a:schemeClr val="dk1"/>
              </a:solidFill>
              <a:latin typeface="Calibri"/>
              <a:ea typeface="Calibri"/>
              <a:cs typeface="Calibri"/>
              <a:sym typeface="Calibri"/>
            </a:endParaRPr>
          </a:p>
        </p:txBody>
      </p:sp>
      <p:sp>
        <p:nvSpPr>
          <p:cNvPr id="310" name="Google Shape;310;p12"/>
          <p:cNvSpPr/>
          <p:nvPr/>
        </p:nvSpPr>
        <p:spPr>
          <a:xfrm>
            <a:off x="7087240" y="2800831"/>
            <a:ext cx="2466756" cy="380450"/>
          </a:xfrm>
          <a:prstGeom prst="rect">
            <a:avLst/>
          </a:prstGeom>
          <a:noFill/>
          <a:ln>
            <a:noFill/>
          </a:ln>
        </p:spPr>
        <p:txBody>
          <a:bodyPr spcFirstLastPara="1" wrap="square" lIns="0" tIns="0" rIns="0" bIns="0" anchor="t" anchorCtr="0">
            <a:noAutofit/>
          </a:bodyPr>
          <a:lstStyle/>
          <a:p>
            <a:pPr algn="ctr">
              <a:lnSpc>
                <a:spcPct val="137500"/>
              </a:lnSpc>
              <a:buClr>
                <a:srgbClr val="009094"/>
              </a:buClr>
              <a:buSzPts val="1800"/>
            </a:pPr>
            <a:r>
              <a:rPr lang="en-US" sz="2178" b="1">
                <a:solidFill>
                  <a:srgbClr val="009094"/>
                </a:solidFill>
                <a:latin typeface="Noto Sans"/>
                <a:ea typeface="Noto Sans"/>
                <a:cs typeface="Noto Sans"/>
                <a:sym typeface="Noto Sans"/>
              </a:rPr>
              <a:t>Safety Evaluation</a:t>
            </a:r>
            <a:endParaRPr sz="2178">
              <a:solidFill>
                <a:schemeClr val="dk1"/>
              </a:solidFill>
              <a:latin typeface="Calibri"/>
              <a:ea typeface="Calibri"/>
              <a:cs typeface="Calibri"/>
              <a:sym typeface="Calibri"/>
            </a:endParaRPr>
          </a:p>
        </p:txBody>
      </p:sp>
      <p:sp>
        <p:nvSpPr>
          <p:cNvPr id="311" name="Google Shape;311;p12"/>
          <p:cNvSpPr/>
          <p:nvPr/>
        </p:nvSpPr>
        <p:spPr>
          <a:xfrm>
            <a:off x="1912044" y="4160905"/>
            <a:ext cx="3918857" cy="438171"/>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field teams will be sought to constitute monitoring teams in all intervention as well as control clusters.</a:t>
            </a:r>
            <a:endParaRPr sz="1271">
              <a:solidFill>
                <a:schemeClr val="dk1"/>
              </a:solidFill>
              <a:latin typeface="Calibri"/>
              <a:ea typeface="Calibri"/>
              <a:cs typeface="Calibri"/>
              <a:sym typeface="Calibri"/>
            </a:endParaRPr>
          </a:p>
        </p:txBody>
      </p:sp>
      <p:sp>
        <p:nvSpPr>
          <p:cNvPr id="312" name="Google Shape;312;p12"/>
          <p:cNvSpPr/>
          <p:nvPr/>
        </p:nvSpPr>
        <p:spPr>
          <a:xfrm>
            <a:off x="1912044" y="3183054"/>
            <a:ext cx="933701" cy="184417"/>
          </a:xfrm>
          <a:prstGeom prst="rect">
            <a:avLst/>
          </a:prstGeom>
          <a:noFill/>
          <a:ln>
            <a:noFill/>
          </a:ln>
        </p:spPr>
        <p:txBody>
          <a:bodyPr spcFirstLastPara="1" wrap="square" lIns="0" tIns="0" rIns="0" bIns="0" anchor="t" anchorCtr="0">
            <a:noAutofit/>
          </a:bodyPr>
          <a:lstStyle/>
          <a:p>
            <a:pPr>
              <a:lnSpc>
                <a:spcPct val="133333"/>
              </a:lnSpc>
              <a:buClr>
                <a:srgbClr val="525252"/>
              </a:buClr>
              <a:buSzPts val="900"/>
            </a:pPr>
            <a:r>
              <a:rPr lang="en-US" sz="1089">
                <a:solidFill>
                  <a:srgbClr val="525252"/>
                </a:solidFill>
                <a:latin typeface="Noto Sans"/>
                <a:ea typeface="Noto Sans"/>
                <a:cs typeface="Noto Sans"/>
                <a:sym typeface="Noto Sans"/>
              </a:rPr>
              <a:t>Support from:</a:t>
            </a:r>
            <a:endParaRPr sz="1089">
              <a:solidFill>
                <a:schemeClr val="dk1"/>
              </a:solidFill>
              <a:latin typeface="Calibri"/>
              <a:ea typeface="Calibri"/>
              <a:cs typeface="Calibri"/>
              <a:sym typeface="Calibri"/>
            </a:endParaRPr>
          </a:p>
        </p:txBody>
      </p:sp>
      <p:sp>
        <p:nvSpPr>
          <p:cNvPr id="313" name="Google Shape;313;p12"/>
          <p:cNvSpPr/>
          <p:nvPr/>
        </p:nvSpPr>
        <p:spPr>
          <a:xfrm>
            <a:off x="2015778" y="3826649"/>
            <a:ext cx="1014292" cy="184417"/>
          </a:xfrm>
          <a:prstGeom prst="rect">
            <a:avLst/>
          </a:prstGeom>
          <a:noFill/>
          <a:ln>
            <a:noFill/>
          </a:ln>
        </p:spPr>
        <p:txBody>
          <a:bodyPr spcFirstLastPara="1" wrap="square" lIns="0" tIns="0" rIns="0" bIns="0" anchor="t" anchorCtr="0">
            <a:noAutofit/>
          </a:bodyPr>
          <a:lstStyle/>
          <a:p>
            <a:pPr algn="ctr">
              <a:lnSpc>
                <a:spcPct val="133333"/>
              </a:lnSpc>
              <a:buClr>
                <a:srgbClr val="FFFFFF"/>
              </a:buClr>
              <a:buSzPts val="900"/>
            </a:pPr>
            <a:r>
              <a:rPr lang="en-US" sz="1089">
                <a:solidFill>
                  <a:srgbClr val="FFFFFF"/>
                </a:solidFill>
                <a:latin typeface="Noto Sans"/>
                <a:ea typeface="Noto Sans"/>
                <a:cs typeface="Noto Sans"/>
                <a:sym typeface="Noto Sans"/>
              </a:rPr>
              <a:t>ICMR institutes</a:t>
            </a:r>
            <a:endParaRPr sz="1089">
              <a:solidFill>
                <a:schemeClr val="dk1"/>
              </a:solidFill>
              <a:latin typeface="Calibri"/>
              <a:ea typeface="Calibri"/>
              <a:cs typeface="Calibri"/>
              <a:sym typeface="Calibri"/>
            </a:endParaRPr>
          </a:p>
        </p:txBody>
      </p:sp>
      <p:sp>
        <p:nvSpPr>
          <p:cNvPr id="315" name="Google Shape;315;p12"/>
          <p:cNvSpPr/>
          <p:nvPr/>
        </p:nvSpPr>
        <p:spPr>
          <a:xfrm>
            <a:off x="4436249" y="3826649"/>
            <a:ext cx="403321" cy="184417"/>
          </a:xfrm>
          <a:prstGeom prst="rect">
            <a:avLst/>
          </a:prstGeom>
          <a:noFill/>
          <a:ln>
            <a:noFill/>
          </a:ln>
        </p:spPr>
        <p:txBody>
          <a:bodyPr spcFirstLastPara="1" wrap="square" lIns="0" tIns="0" rIns="0" bIns="0" anchor="t" anchorCtr="0">
            <a:noAutofit/>
          </a:bodyPr>
          <a:lstStyle/>
          <a:p>
            <a:pPr algn="ctr">
              <a:lnSpc>
                <a:spcPct val="133333"/>
              </a:lnSpc>
              <a:buClr>
                <a:srgbClr val="FFFFFF"/>
              </a:buClr>
              <a:buSzPts val="900"/>
            </a:pPr>
            <a:r>
              <a:rPr lang="en-US" sz="1089">
                <a:solidFill>
                  <a:srgbClr val="FFFFFF"/>
                </a:solidFill>
                <a:latin typeface="Noto Sans"/>
                <a:ea typeface="Noto Sans"/>
                <a:cs typeface="Noto Sans"/>
                <a:sym typeface="Noto Sans"/>
              </a:rPr>
              <a:t>SGHS</a:t>
            </a:r>
            <a:endParaRPr sz="1089">
              <a:solidFill>
                <a:schemeClr val="dk1"/>
              </a:solidFill>
              <a:latin typeface="Calibri"/>
              <a:ea typeface="Calibri"/>
              <a:cs typeface="Calibri"/>
              <a:sym typeface="Calibri"/>
            </a:endParaRPr>
          </a:p>
        </p:txBody>
      </p:sp>
      <p:sp>
        <p:nvSpPr>
          <p:cNvPr id="316" name="Google Shape;316;p12"/>
          <p:cNvSpPr/>
          <p:nvPr/>
        </p:nvSpPr>
        <p:spPr>
          <a:xfrm>
            <a:off x="1912044" y="4714155"/>
            <a:ext cx="1844168" cy="218904"/>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Responsibilities include:</a:t>
            </a:r>
            <a:endParaRPr sz="1271">
              <a:solidFill>
                <a:schemeClr val="dk1"/>
              </a:solidFill>
              <a:latin typeface="Calibri"/>
              <a:ea typeface="Calibri"/>
              <a:cs typeface="Calibri"/>
              <a:sym typeface="Calibri"/>
            </a:endParaRPr>
          </a:p>
        </p:txBody>
      </p:sp>
      <p:sp>
        <p:nvSpPr>
          <p:cNvPr id="317" name="Google Shape;317;p12"/>
          <p:cNvSpPr/>
          <p:nvPr/>
        </p:nvSpPr>
        <p:spPr>
          <a:xfrm>
            <a:off x="1912044" y="5048411"/>
            <a:ext cx="4034118" cy="218904"/>
          </a:xfrm>
          <a:prstGeom prst="rect">
            <a:avLst/>
          </a:prstGeom>
          <a:noFill/>
          <a:ln>
            <a:noFill/>
          </a:ln>
        </p:spPr>
        <p:txBody>
          <a:bodyPr spcFirstLastPara="1" wrap="square" lIns="46104" tIns="46104" rIns="46104" bIns="46104" anchor="t" anchorCtr="0">
            <a:noAutofit/>
          </a:bodyPr>
          <a:lstStyle/>
          <a:p>
            <a:pPr>
              <a:lnSpc>
                <a:spcPct val="135714"/>
              </a:lnSpc>
              <a:buClr>
                <a:srgbClr val="000000"/>
              </a:buClr>
              <a:buSzPts val="1050"/>
            </a:pPr>
            <a:r>
              <a:rPr lang="en-US" sz="1271">
                <a:solidFill>
                  <a:srgbClr val="525252"/>
                </a:solidFill>
                <a:latin typeface="Noto Sans"/>
                <a:ea typeface="Noto Sans"/>
                <a:cs typeface="Noto Sans"/>
                <a:sym typeface="Noto Sans"/>
              </a:rPr>
              <a:t>1. Monitoring of immunization activities</a:t>
            </a:r>
            <a:endParaRPr sz="1271">
              <a:solidFill>
                <a:schemeClr val="dk1"/>
              </a:solidFill>
              <a:latin typeface="Calibri"/>
              <a:ea typeface="Calibri"/>
              <a:cs typeface="Calibri"/>
              <a:sym typeface="Calibri"/>
            </a:endParaRPr>
          </a:p>
        </p:txBody>
      </p:sp>
      <p:sp>
        <p:nvSpPr>
          <p:cNvPr id="318" name="Google Shape;318;p12"/>
          <p:cNvSpPr/>
          <p:nvPr/>
        </p:nvSpPr>
        <p:spPr>
          <a:xfrm>
            <a:off x="1912044" y="5382666"/>
            <a:ext cx="4034118" cy="438171"/>
          </a:xfrm>
          <a:prstGeom prst="rect">
            <a:avLst/>
          </a:prstGeom>
          <a:noFill/>
          <a:ln>
            <a:noFill/>
          </a:ln>
        </p:spPr>
        <p:txBody>
          <a:bodyPr spcFirstLastPara="1" wrap="square" lIns="46104" tIns="46104" rIns="46104" bIns="46104" anchor="t" anchorCtr="0">
            <a:noAutofit/>
          </a:bodyPr>
          <a:lstStyle/>
          <a:p>
            <a:pPr>
              <a:lnSpc>
                <a:spcPct val="135714"/>
              </a:lnSpc>
              <a:buClr>
                <a:srgbClr val="000000"/>
              </a:buClr>
              <a:buSzPts val="1050"/>
            </a:pPr>
            <a:r>
              <a:rPr lang="en-US" sz="1271">
                <a:solidFill>
                  <a:srgbClr val="525252"/>
                </a:solidFill>
                <a:latin typeface="Noto Sans"/>
                <a:ea typeface="Noto Sans"/>
                <a:cs typeface="Noto Sans"/>
                <a:sym typeface="Noto Sans"/>
              </a:rPr>
              <a:t>2. Facilitating TB case notification as well as AEFI reporting</a:t>
            </a:r>
            <a:endParaRPr sz="1271">
              <a:solidFill>
                <a:schemeClr val="dk1"/>
              </a:solidFill>
              <a:latin typeface="Calibri"/>
              <a:ea typeface="Calibri"/>
              <a:cs typeface="Calibri"/>
              <a:sym typeface="Calibri"/>
            </a:endParaRPr>
          </a:p>
        </p:txBody>
      </p:sp>
      <p:sp>
        <p:nvSpPr>
          <p:cNvPr id="319" name="Google Shape;319;p12"/>
          <p:cNvSpPr/>
          <p:nvPr/>
        </p:nvSpPr>
        <p:spPr>
          <a:xfrm>
            <a:off x="6349573" y="4149379"/>
            <a:ext cx="3734440" cy="438171"/>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b="1">
                <a:solidFill>
                  <a:srgbClr val="525252"/>
                </a:solidFill>
                <a:latin typeface="Noto Sans"/>
                <a:ea typeface="Noto Sans"/>
                <a:cs typeface="Noto Sans"/>
                <a:sym typeface="Noto Sans"/>
              </a:rPr>
              <a:t>Current AEFI surveillance</a:t>
            </a:r>
            <a:r>
              <a:rPr lang="en-US" sz="1271">
                <a:solidFill>
                  <a:srgbClr val="525252"/>
                </a:solidFill>
                <a:latin typeface="Noto Sans"/>
                <a:ea typeface="Noto Sans"/>
                <a:cs typeface="Noto Sans"/>
                <a:sym typeface="Noto Sans"/>
              </a:rPr>
              <a:t> operational guidelines published by the MoHFW will be used.</a:t>
            </a:r>
            <a:endParaRPr sz="1271">
              <a:solidFill>
                <a:schemeClr val="dk1"/>
              </a:solidFill>
              <a:latin typeface="Calibri"/>
              <a:ea typeface="Calibri"/>
              <a:cs typeface="Calibri"/>
              <a:sym typeface="Calibri"/>
            </a:endParaRPr>
          </a:p>
        </p:txBody>
      </p:sp>
      <p:sp>
        <p:nvSpPr>
          <p:cNvPr id="320" name="Google Shape;320;p12"/>
          <p:cNvSpPr/>
          <p:nvPr/>
        </p:nvSpPr>
        <p:spPr>
          <a:xfrm>
            <a:off x="6349573" y="4702629"/>
            <a:ext cx="3446198" cy="657076"/>
          </a:xfrm>
          <a:prstGeom prst="rect">
            <a:avLst/>
          </a:prstGeom>
          <a:noFill/>
          <a:ln>
            <a:noFill/>
          </a:ln>
        </p:spPr>
        <p:txBody>
          <a:bodyPr spcFirstLastPara="1" wrap="square" lIns="0" tIns="0" rIns="0" bIns="0" anchor="t" anchorCtr="0">
            <a:noAutofit/>
          </a:bodyPr>
          <a:lstStyle/>
          <a:p>
            <a:pPr>
              <a:lnSpc>
                <a:spcPct val="135714"/>
              </a:lnSpc>
              <a:buClr>
                <a:srgbClr val="525252"/>
              </a:buClr>
              <a:buSzPts val="1050"/>
            </a:pPr>
            <a:r>
              <a:rPr lang="en-US" sz="1271">
                <a:solidFill>
                  <a:srgbClr val="525252"/>
                </a:solidFill>
                <a:latin typeface="Noto Sans"/>
                <a:ea typeface="Noto Sans"/>
                <a:cs typeface="Noto Sans"/>
                <a:sym typeface="Noto Sans"/>
              </a:rPr>
              <a:t>Data on AEFIs reported, recorded and investigated will be shared with ICMR team for </a:t>
            </a:r>
            <a:r>
              <a:rPr lang="en-US" sz="1271" b="1">
                <a:solidFill>
                  <a:srgbClr val="525252"/>
                </a:solidFill>
                <a:latin typeface="Noto Sans"/>
                <a:ea typeface="Noto Sans"/>
                <a:cs typeface="Noto Sans"/>
                <a:sym typeface="Noto Sans"/>
              </a:rPr>
              <a:t>safety evaluation.</a:t>
            </a:r>
            <a:endParaRPr sz="1271">
              <a:solidFill>
                <a:schemeClr val="dk1"/>
              </a:solidFill>
              <a:latin typeface="Calibri"/>
              <a:ea typeface="Calibri"/>
              <a:cs typeface="Calibri"/>
              <a:sym typeface="Calibri"/>
            </a:endParaRPr>
          </a:p>
        </p:txBody>
      </p:sp>
      <p:sp>
        <p:nvSpPr>
          <p:cNvPr id="321" name="Google Shape;321;p12"/>
          <p:cNvSpPr/>
          <p:nvPr/>
        </p:nvSpPr>
        <p:spPr>
          <a:xfrm>
            <a:off x="1681521" y="6477642"/>
            <a:ext cx="5198158" cy="166992"/>
          </a:xfrm>
          <a:prstGeom prst="rect">
            <a:avLst/>
          </a:prstGeom>
          <a:noFill/>
          <a:ln>
            <a:noFill/>
          </a:ln>
        </p:spPr>
        <p:txBody>
          <a:bodyPr spcFirstLastPara="1" wrap="square" lIns="0" tIns="0" rIns="0" bIns="0" anchor="t" anchorCtr="0">
            <a:noAutofit/>
          </a:bodyPr>
          <a:lstStyle/>
          <a:p>
            <a:pPr>
              <a:lnSpc>
                <a:spcPct val="136363"/>
              </a:lnSpc>
              <a:buClr>
                <a:srgbClr val="677A8B"/>
              </a:buClr>
              <a:buSzPts val="825"/>
            </a:pPr>
            <a:r>
              <a:rPr lang="en-US" sz="998">
                <a:solidFill>
                  <a:srgbClr val="677A8B"/>
                </a:solidFill>
                <a:latin typeface="Noto Sans SemiBold"/>
                <a:ea typeface="Noto Sans SemiBold"/>
                <a:cs typeface="Noto Sans SemiBold"/>
                <a:sym typeface="Noto Sans SemiBold"/>
              </a:rPr>
              <a:t>ORIENTATION TO ADULT BCG VACCINATION PROTOCOL</a:t>
            </a:r>
            <a:endParaRPr sz="998">
              <a:solidFill>
                <a:schemeClr val="dk1"/>
              </a:solidFill>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20" y="394047"/>
            <a:ext cx="6258059" cy="793974"/>
          </a:xfrm>
        </p:spPr>
        <p:txBody>
          <a:bodyPr anchor="t">
            <a:normAutofit/>
          </a:bodyPr>
          <a:lstStyle/>
          <a:p>
            <a:r>
              <a:rPr lang="en-IN" sz="3600" b="1" dirty="0">
                <a:solidFill>
                  <a:srgbClr val="0000FF"/>
                </a:solidFill>
                <a:latin typeface="Trebuchet MS" charset="0"/>
              </a:rPr>
              <a:t>Public Health Measures</a:t>
            </a:r>
          </a:p>
        </p:txBody>
      </p:sp>
      <p:graphicFrame>
        <p:nvGraphicFramePr>
          <p:cNvPr id="6" name="Content Placeholder 5"/>
          <p:cNvGraphicFramePr>
            <a:graphicFrameLocks noGrp="1"/>
          </p:cNvGraphicFramePr>
          <p:nvPr>
            <p:ph idx="1"/>
          </p:nvPr>
        </p:nvGraphicFramePr>
        <p:xfrm>
          <a:off x="2371685" y="176350"/>
          <a:ext cx="11952651"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91820" y="1405718"/>
            <a:ext cx="4831308"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Counselling of patients and family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Contact investigation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Chemoprophylaxis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HIV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Blood sugar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Drug Susceptibility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NIKSHAY Poshan Yojana benefit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Follow 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Adherence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Treatment outcome reporting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02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35D827-BDEC-4B1A-9DEB-9340E69581D4}"/>
              </a:ext>
            </a:extLst>
          </p:cNvPr>
          <p:cNvSpPr>
            <a:spLocks noGrp="1"/>
          </p:cNvSpPr>
          <p:nvPr>
            <p:ph type="title"/>
          </p:nvPr>
        </p:nvSpPr>
        <p:spPr/>
        <p:txBody>
          <a:bodyPr/>
          <a:lstStyle/>
          <a:p>
            <a:r>
              <a:rPr lang="en-IN" dirty="0"/>
              <a:t>Self learning module – “</a:t>
            </a:r>
            <a:r>
              <a:rPr lang="en-IN" dirty="0" err="1"/>
              <a:t>Swasth</a:t>
            </a:r>
            <a:r>
              <a:rPr lang="en-IN" dirty="0"/>
              <a:t> e-gurukul”</a:t>
            </a:r>
          </a:p>
        </p:txBody>
      </p:sp>
      <p:sp>
        <p:nvSpPr>
          <p:cNvPr id="2" name="Text Placeholder 1">
            <a:extLst>
              <a:ext uri="{FF2B5EF4-FFF2-40B4-BE49-F238E27FC236}">
                <a16:creationId xmlns:a16="http://schemas.microsoft.com/office/drawing/2014/main" id="{33E527DC-C73F-46B4-8D14-821554A1A1C0}"/>
              </a:ext>
            </a:extLst>
          </p:cNvPr>
          <p:cNvSpPr>
            <a:spLocks noGrp="1"/>
          </p:cNvSpPr>
          <p:nvPr>
            <p:ph type="body" idx="1"/>
          </p:nvPr>
        </p:nvSpPr>
        <p:spPr/>
        <p:txBody>
          <a:bodyPr/>
          <a:lstStyle/>
          <a:p>
            <a:endParaRPr lang="en-IN"/>
          </a:p>
        </p:txBody>
      </p:sp>
      <p:sp>
        <p:nvSpPr>
          <p:cNvPr id="3" name="Content Placeholder 2">
            <a:extLst>
              <a:ext uri="{FF2B5EF4-FFF2-40B4-BE49-F238E27FC236}">
                <a16:creationId xmlns:a16="http://schemas.microsoft.com/office/drawing/2014/main" id="{101E6375-BC89-4A4B-97B0-2B8B87990949}"/>
              </a:ext>
            </a:extLst>
          </p:cNvPr>
          <p:cNvSpPr>
            <a:spLocks noGrp="1"/>
          </p:cNvSpPr>
          <p:nvPr>
            <p:ph sz="half" idx="2"/>
          </p:nvPr>
        </p:nvSpPr>
        <p:spPr/>
        <p:txBody>
          <a:bodyPr/>
          <a:lstStyle/>
          <a:p>
            <a:endParaRPr lang="en-IN"/>
          </a:p>
        </p:txBody>
      </p:sp>
      <p:sp>
        <p:nvSpPr>
          <p:cNvPr id="4" name="Text Placeholder 3">
            <a:extLst>
              <a:ext uri="{FF2B5EF4-FFF2-40B4-BE49-F238E27FC236}">
                <a16:creationId xmlns:a16="http://schemas.microsoft.com/office/drawing/2014/main" id="{C4CF77C8-BEEB-46D2-9529-2AB5D3421CE9}"/>
              </a:ext>
            </a:extLst>
          </p:cNvPr>
          <p:cNvSpPr>
            <a:spLocks noGrp="1"/>
          </p:cNvSpPr>
          <p:nvPr>
            <p:ph type="body" sz="quarter" idx="3"/>
          </p:nvPr>
        </p:nvSpPr>
        <p:spPr/>
        <p:txBody>
          <a:bodyPr/>
          <a:lstStyle/>
          <a:p>
            <a:endParaRPr lang="en-IN"/>
          </a:p>
        </p:txBody>
      </p:sp>
      <p:sp>
        <p:nvSpPr>
          <p:cNvPr id="5" name="Content Placeholder 4">
            <a:extLst>
              <a:ext uri="{FF2B5EF4-FFF2-40B4-BE49-F238E27FC236}">
                <a16:creationId xmlns:a16="http://schemas.microsoft.com/office/drawing/2014/main" id="{E20226A2-FDC5-42C2-8DDE-F5FDF5773636}"/>
              </a:ext>
            </a:extLst>
          </p:cNvPr>
          <p:cNvSpPr>
            <a:spLocks noGrp="1"/>
          </p:cNvSpPr>
          <p:nvPr>
            <p:ph sz="quarter" idx="4"/>
          </p:nvPr>
        </p:nvSpPr>
        <p:spPr/>
        <p:txBody>
          <a:bodyPr/>
          <a:lstStyle/>
          <a:p>
            <a:endParaRPr lang="en-IN"/>
          </a:p>
        </p:txBody>
      </p:sp>
      <p:sp>
        <p:nvSpPr>
          <p:cNvPr id="6" name="Slide Number Placeholder 5">
            <a:extLst>
              <a:ext uri="{FF2B5EF4-FFF2-40B4-BE49-F238E27FC236}">
                <a16:creationId xmlns:a16="http://schemas.microsoft.com/office/drawing/2014/main" id="{D3491BCA-F620-42D8-885A-E7DD0FEA928D}"/>
              </a:ext>
            </a:extLst>
          </p:cNvPr>
          <p:cNvSpPr>
            <a:spLocks noGrp="1"/>
          </p:cNvSpPr>
          <p:nvPr>
            <p:ph type="sldNum" sz="quarter" idx="12"/>
          </p:nvPr>
        </p:nvSpPr>
        <p:spPr/>
        <p:txBody>
          <a:bodyPr/>
          <a:lstStyle/>
          <a:p>
            <a:fld id="{75AC1699-3BB0-4517-B6F1-ADF4FFD4CCE6}" type="slidenum">
              <a:rPr lang="en-US" smtClean="0"/>
              <a:t>177</a:t>
            </a:fld>
            <a:endParaRPr lang="en-US"/>
          </a:p>
        </p:txBody>
      </p:sp>
      <p:pic>
        <p:nvPicPr>
          <p:cNvPr id="9" name="Picture 8">
            <a:extLst>
              <a:ext uri="{FF2B5EF4-FFF2-40B4-BE49-F238E27FC236}">
                <a16:creationId xmlns:a16="http://schemas.microsoft.com/office/drawing/2014/main" id="{3C0E06B1-1403-478D-A70B-6993B5DEE7DC}"/>
              </a:ext>
            </a:extLst>
          </p:cNvPr>
          <p:cNvPicPr>
            <a:picLocks noChangeAspect="1"/>
          </p:cNvPicPr>
          <p:nvPr/>
        </p:nvPicPr>
        <p:blipFill>
          <a:blip r:embed="rId2"/>
          <a:stretch>
            <a:fillRect/>
          </a:stretch>
        </p:blipFill>
        <p:spPr>
          <a:xfrm>
            <a:off x="213360" y="1254034"/>
            <a:ext cx="8257199" cy="3978183"/>
          </a:xfrm>
          <a:prstGeom prst="rect">
            <a:avLst/>
          </a:prstGeom>
        </p:spPr>
      </p:pic>
      <p:pic>
        <p:nvPicPr>
          <p:cNvPr id="11" name="Picture 10">
            <a:extLst>
              <a:ext uri="{FF2B5EF4-FFF2-40B4-BE49-F238E27FC236}">
                <a16:creationId xmlns:a16="http://schemas.microsoft.com/office/drawing/2014/main" id="{8CD244B8-C1CA-4EC2-AF15-1F3BF50FC1FB}"/>
              </a:ext>
            </a:extLst>
          </p:cNvPr>
          <p:cNvPicPr>
            <a:picLocks noChangeAspect="1"/>
          </p:cNvPicPr>
          <p:nvPr/>
        </p:nvPicPr>
        <p:blipFill>
          <a:blip r:embed="rId3"/>
          <a:stretch>
            <a:fillRect/>
          </a:stretch>
        </p:blipFill>
        <p:spPr>
          <a:xfrm>
            <a:off x="222070" y="5232217"/>
            <a:ext cx="10522491" cy="1530429"/>
          </a:xfrm>
          <a:prstGeom prst="rect">
            <a:avLst/>
          </a:prstGeom>
        </p:spPr>
      </p:pic>
    </p:spTree>
    <p:extLst>
      <p:ext uri="{BB962C8B-B14F-4D97-AF65-F5344CB8AC3E}">
        <p14:creationId xmlns:p14="http://schemas.microsoft.com/office/powerpoint/2010/main" val="13004017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933A-7C99-91E6-68DA-644B54C60D2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0EE1A0-A44D-0F6C-8C25-F07CC20FC9A6}"/>
              </a:ext>
            </a:extLst>
          </p:cNvPr>
          <p:cNvSpPr txBox="1"/>
          <p:nvPr/>
        </p:nvSpPr>
        <p:spPr>
          <a:xfrm>
            <a:off x="726989" y="3109347"/>
            <a:ext cx="10738022" cy="707886"/>
          </a:xfrm>
          <a:prstGeom prst="rect">
            <a:avLst/>
          </a:prstGeom>
          <a:solidFill>
            <a:schemeClr val="accent2">
              <a:lumMod val="20000"/>
              <a:lumOff val="80000"/>
            </a:schemeClr>
          </a:solidFill>
        </p:spPr>
        <p:txBody>
          <a:bodyPr wrap="square" rtlCol="0">
            <a:spAutoFit/>
          </a:bodyPr>
          <a:lstStyle/>
          <a:p>
            <a:r>
              <a:rPr lang="en-IN" sz="4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N" sz="4000" b="1" dirty="0">
                <a:latin typeface="Calibri" panose="020F0502020204030204" pitchFamily="34" charset="0"/>
                <a:ea typeface="Calibri" panose="020F0502020204030204" pitchFamily="34" charset="0"/>
                <a:cs typeface="Calibri" panose="020F0502020204030204" pitchFamily="34" charset="0"/>
              </a:rPr>
              <a:t>Thank You</a:t>
            </a:r>
          </a:p>
        </p:txBody>
      </p:sp>
      <p:pic>
        <p:nvPicPr>
          <p:cNvPr id="3" name="Picture 2">
            <a:extLst>
              <a:ext uri="{FF2B5EF4-FFF2-40B4-BE49-F238E27FC236}">
                <a16:creationId xmlns:a16="http://schemas.microsoft.com/office/drawing/2014/main" id="{2746FF83-872C-BCAD-8761-34D4D14C1EB2}"/>
              </a:ext>
            </a:extLst>
          </p:cNvPr>
          <p:cNvPicPr>
            <a:picLocks noChangeAspect="1"/>
          </p:cNvPicPr>
          <p:nvPr/>
        </p:nvPicPr>
        <p:blipFill>
          <a:blip r:embed="rId2"/>
          <a:stretch>
            <a:fillRect/>
          </a:stretch>
        </p:blipFill>
        <p:spPr>
          <a:xfrm>
            <a:off x="6695956" y="660267"/>
            <a:ext cx="4975343" cy="5156465"/>
          </a:xfrm>
          <a:prstGeom prst="rect">
            <a:avLst/>
          </a:prstGeom>
        </p:spPr>
      </p:pic>
      <p:sp>
        <p:nvSpPr>
          <p:cNvPr id="5" name="Slide Number Placeholder 4"/>
          <p:cNvSpPr>
            <a:spLocks noGrp="1"/>
          </p:cNvSpPr>
          <p:nvPr>
            <p:ph type="sldNum" sz="quarter" idx="12"/>
          </p:nvPr>
        </p:nvSpPr>
        <p:spPr/>
        <p:txBody>
          <a:bodyPr/>
          <a:lstStyle/>
          <a:p>
            <a:fld id="{EC9DAA9D-1F74-404B-9FAA-241A0A292245}" type="slidenum">
              <a:rPr lang="en-IN" smtClean="0"/>
              <a:pPr/>
              <a:t>178</a:t>
            </a:fld>
            <a:endParaRPr lang="en-IN"/>
          </a:p>
        </p:txBody>
      </p:sp>
    </p:spTree>
    <p:extLst>
      <p:ext uri="{BB962C8B-B14F-4D97-AF65-F5344CB8AC3E}">
        <p14:creationId xmlns:p14="http://schemas.microsoft.com/office/powerpoint/2010/main" val="337573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815D3412-E7AA-4478-8B33-3F77C217B5CD}"/>
              </a:ext>
            </a:extLst>
          </p:cNvPr>
          <p:cNvSpPr>
            <a:spLocks noGrp="1"/>
          </p:cNvSpPr>
          <p:nvPr>
            <p:ph idx="1"/>
          </p:nvPr>
        </p:nvSpPr>
        <p:spPr>
          <a:xfrm>
            <a:off x="0" y="962025"/>
            <a:ext cx="8140700" cy="5895975"/>
          </a:xfrm>
        </p:spPr>
        <p:txBody>
          <a:bodyPr>
            <a:normAutofit/>
          </a:bodyPr>
          <a:lstStyle/>
          <a:p>
            <a:r>
              <a:rPr lang="en-US" altLang="en-US" sz="2000"/>
              <a:t>Release the stretched skin and hold the syringe in place. Slowly inject the solution, forming a 6-10 mm wheal (pale, raised area with distinct edges, has orange peel appearance and does not disappear immediately).</a:t>
            </a:r>
          </a:p>
          <a:p>
            <a:r>
              <a:rPr lang="en-US" altLang="en-US" sz="2000" b="1">
                <a:solidFill>
                  <a:srgbClr val="00B0F0"/>
                </a:solidFill>
              </a:rPr>
              <a:t>If no wheal forms or if it is less than 6 mm in diameter, repeat the test approximately 2 inches from the original site or on the opposite arm. </a:t>
            </a:r>
          </a:p>
          <a:p>
            <a:r>
              <a:rPr lang="en-US" altLang="en-US" sz="2000"/>
              <a:t>Remove the needle without massaging or pressing the area and immediately discard the used syringe in the sharp’s container. </a:t>
            </a:r>
          </a:p>
          <a:p>
            <a:r>
              <a:rPr lang="en-US" altLang="en-US" sz="2000"/>
              <a:t>If minor bleeding occurs, use a 2 X 2 gauze pad or cotton ball to dab the injection site.</a:t>
            </a:r>
          </a:p>
          <a:p>
            <a:r>
              <a:rPr lang="en-US" altLang="en-US" sz="2000"/>
              <a:t>Do not cover the site with an adhesive bandage as it could cause irritation.</a:t>
            </a:r>
          </a:p>
          <a:p>
            <a:r>
              <a:rPr lang="en-US" altLang="en-US" sz="2000"/>
              <a:t>Inform the person that mild itching, swelling, or irritation is normal and usually goes away  within 1 week.</a:t>
            </a:r>
          </a:p>
          <a:p>
            <a:r>
              <a:rPr lang="en-US" altLang="en-US" sz="2000"/>
              <a:t>Explain how to care for the injection site: avoid starching the site, keep the site clean and  dry and avoid creams, lotions, or adhesive bandages.</a:t>
            </a:r>
          </a:p>
          <a:p>
            <a:r>
              <a:rPr lang="en-US" altLang="en-US" sz="2000" b="1"/>
              <a:t>Inform the person that it is important to return within 48 to 72 hours to have the test result  read.</a:t>
            </a:r>
          </a:p>
          <a:p>
            <a:endParaRPr lang="en-US" altLang="en-US" sz="2000"/>
          </a:p>
        </p:txBody>
      </p:sp>
      <p:sp>
        <p:nvSpPr>
          <p:cNvPr id="4" name="Title 1">
            <a:extLst>
              <a:ext uri="{FF2B5EF4-FFF2-40B4-BE49-F238E27FC236}">
                <a16:creationId xmlns:a16="http://schemas.microsoft.com/office/drawing/2014/main" id="{02BA9729-68EE-4F22-831C-5144663081A4}"/>
              </a:ext>
            </a:extLst>
          </p:cNvPr>
          <p:cNvSpPr txBox="1">
            <a:spLocks/>
          </p:cNvSpPr>
          <p:nvPr/>
        </p:nvSpPr>
        <p:spPr bwMode="auto">
          <a:xfrm>
            <a:off x="0" y="0"/>
            <a:ext cx="12192000" cy="731838"/>
          </a:xfrm>
          <a:prstGeom prst="rect">
            <a:avLst/>
          </a:prstGeom>
          <a:solidFill>
            <a:schemeClr val="tx2">
              <a:lumMod val="75000"/>
              <a:lumOff val="25000"/>
            </a:schemeClr>
          </a:solidFill>
          <a:ln>
            <a:noFill/>
          </a:ln>
        </p:spPr>
        <p:txBody>
          <a:bodyPr anchor="ctr"/>
          <a:lst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200" dirty="0">
                <a:solidFill>
                  <a:schemeClr val="bg1"/>
                </a:solidFill>
              </a:rPr>
              <a:t>Cy – Tb : Administration of skin test</a:t>
            </a:r>
          </a:p>
        </p:txBody>
      </p:sp>
      <p:pic>
        <p:nvPicPr>
          <p:cNvPr id="22532" name="Picture 4">
            <a:extLst>
              <a:ext uri="{FF2B5EF4-FFF2-40B4-BE49-F238E27FC236}">
                <a16:creationId xmlns:a16="http://schemas.microsoft.com/office/drawing/2014/main" id="{E1FBDD97-BE85-4FB8-8E10-16468C8E0981}"/>
              </a:ext>
            </a:extLst>
          </p:cNvPr>
          <p:cNvPicPr>
            <a:picLocks noChangeAspect="1"/>
          </p:cNvPicPr>
          <p:nvPr/>
        </p:nvPicPr>
        <p:blipFill>
          <a:blip r:embed="rId2">
            <a:extLst>
              <a:ext uri="{28A0092B-C50C-407E-A947-70E740481C1C}">
                <a14:useLocalDpi xmlns:a14="http://schemas.microsoft.com/office/drawing/2010/main" val="0"/>
              </a:ext>
            </a:extLst>
          </a:blip>
          <a:srcRect l="4622" t="4758" r="33771" b="1910"/>
          <a:stretch>
            <a:fillRect/>
          </a:stretch>
        </p:blipFill>
        <p:spPr bwMode="auto">
          <a:xfrm>
            <a:off x="8242300" y="1841500"/>
            <a:ext cx="3724275" cy="42672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id="{26A61F1C-A0BD-48CC-9BA2-DB4DB33E79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3" y="1724025"/>
            <a:ext cx="555307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a:extLst>
              <a:ext uri="{FF2B5EF4-FFF2-40B4-BE49-F238E27FC236}">
                <a16:creationId xmlns:a16="http://schemas.microsoft.com/office/drawing/2014/main" id="{CC6761B7-F956-4034-9EC0-127F4F121F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2613" y="1914525"/>
            <a:ext cx="64103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8AF44E1-6BCE-446F-89CB-F8EA0480D6C7}"/>
              </a:ext>
            </a:extLst>
          </p:cNvPr>
          <p:cNvSpPr txBox="1">
            <a:spLocks/>
          </p:cNvSpPr>
          <p:nvPr/>
        </p:nvSpPr>
        <p:spPr bwMode="auto">
          <a:xfrm>
            <a:off x="0" y="0"/>
            <a:ext cx="12192000" cy="731838"/>
          </a:xfrm>
          <a:prstGeom prst="rect">
            <a:avLst/>
          </a:prstGeom>
          <a:solidFill>
            <a:schemeClr val="tx2">
              <a:lumMod val="75000"/>
              <a:lumOff val="25000"/>
            </a:schemeClr>
          </a:solidFill>
          <a:ln>
            <a:noFill/>
          </a:ln>
        </p:spPr>
        <p:txBody>
          <a:bodyPr anchor="ctr"/>
          <a:lst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200" dirty="0">
                <a:solidFill>
                  <a:schemeClr val="bg1"/>
                </a:solidFill>
              </a:rPr>
              <a:t>Cy – Tb : Interpretation of skin reaction </a:t>
            </a:r>
            <a:endParaRPr lang="en-IN" sz="32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Title 1"/>
          <p:cNvSpPr>
            <a:spLocks noGrp="1"/>
          </p:cNvSpPr>
          <p:nvPr>
            <p:ph type="title"/>
          </p:nvPr>
        </p:nvSpPr>
        <p:spPr>
          <a:xfrm>
            <a:off x="0" y="0"/>
            <a:ext cx="12192000" cy="647700"/>
          </a:xfrm>
          <a:solidFill>
            <a:srgbClr val="FFFF00"/>
          </a:solidFill>
        </p:spPr>
        <p:txBody>
          <a:bodyPr/>
          <a:lstStyle/>
          <a:p>
            <a:pPr algn="ctr">
              <a:lnSpc>
                <a:spcPct val="100000"/>
              </a:lnSpc>
              <a:defRPr/>
            </a:pPr>
            <a:r>
              <a:rPr lang="en-IN" sz="3200" b="1" dirty="0">
                <a:latin typeface="Calibri" panose="020F0502020204030204" pitchFamily="34" charset="0"/>
                <a:ea typeface="+mn-ea"/>
                <a:cs typeface="Arial" panose="020B0604020202020204" pitchFamily="34" charset="0"/>
              </a:rPr>
              <a:t>What is Tuberculosis (TB)?</a:t>
            </a:r>
            <a:endParaRPr lang="en-US" sz="3200" b="1" dirty="0">
              <a:latin typeface="Calibri" panose="020F0502020204030204" pitchFamily="34" charset="0"/>
              <a:ea typeface="+mn-ea"/>
              <a:cs typeface="Arial" panose="020B0604020202020204" pitchFamily="34" charset="0"/>
            </a:endParaRPr>
          </a:p>
        </p:txBody>
      </p:sp>
      <p:sp>
        <p:nvSpPr>
          <p:cNvPr id="3" name="Content Placeholder 2"/>
          <p:cNvSpPr>
            <a:spLocks noGrp="1"/>
          </p:cNvSpPr>
          <p:nvPr>
            <p:ph idx="1"/>
          </p:nvPr>
        </p:nvSpPr>
        <p:spPr>
          <a:xfrm>
            <a:off x="196850" y="684213"/>
            <a:ext cx="11704638" cy="1008062"/>
          </a:xfrm>
        </p:spPr>
        <p:txBody>
          <a:bodyPr>
            <a:noAutofit/>
          </a:bodyPr>
          <a:lstStyle/>
          <a:p>
            <a:pPr marL="0" indent="0">
              <a:buFont typeface="Wingdings" pitchFamily="2" charset="2"/>
              <a:buChar char="§"/>
              <a:defRPr/>
            </a:pPr>
            <a:r>
              <a:rPr lang="en-US" sz="2100" dirty="0"/>
              <a:t>Tuberculosis (TB) is an </a:t>
            </a:r>
            <a:r>
              <a:rPr lang="en-US" sz="2100" b="1" dirty="0">
                <a:solidFill>
                  <a:srgbClr val="3B0AC6"/>
                </a:solidFill>
              </a:rPr>
              <a:t>airborne</a:t>
            </a:r>
            <a:r>
              <a:rPr lang="en-US" sz="2100" dirty="0"/>
              <a:t> infectious disease, caused by the bacterium </a:t>
            </a:r>
            <a:r>
              <a:rPr lang="en-US" sz="2100" b="1" dirty="0"/>
              <a:t>Mycobacterium tuberculosis </a:t>
            </a:r>
            <a:r>
              <a:rPr lang="en-US" sz="2100" dirty="0"/>
              <a:t>(</a:t>
            </a:r>
            <a:r>
              <a:rPr lang="en-US" sz="2100" i="1" dirty="0" err="1"/>
              <a:t>M.Tb</a:t>
            </a:r>
            <a:r>
              <a:rPr lang="en-US" sz="2100" dirty="0"/>
              <a:t>), that primarily</a:t>
            </a:r>
            <a:r>
              <a:rPr lang="en-US" sz="2100" b="1" dirty="0">
                <a:solidFill>
                  <a:srgbClr val="00B0F0"/>
                </a:solidFill>
              </a:rPr>
              <a:t> </a:t>
            </a:r>
            <a:r>
              <a:rPr lang="en-US" sz="2100" b="1" dirty="0">
                <a:solidFill>
                  <a:schemeClr val="accent4">
                    <a:lumMod val="10000"/>
                  </a:schemeClr>
                </a:solidFill>
              </a:rPr>
              <a:t>affects the lungs (</a:t>
            </a:r>
            <a:r>
              <a:rPr lang="en-US" sz="2100" b="1" dirty="0">
                <a:solidFill>
                  <a:srgbClr val="3B0AC6"/>
                </a:solidFill>
              </a:rPr>
              <a:t>PTB</a:t>
            </a:r>
            <a:r>
              <a:rPr lang="en-US" sz="2100" b="1" dirty="0">
                <a:solidFill>
                  <a:schemeClr val="accent4">
                    <a:lumMod val="10000"/>
                  </a:schemeClr>
                </a:solidFill>
              </a:rPr>
              <a:t>)</a:t>
            </a:r>
            <a:r>
              <a:rPr lang="en-US" sz="2100" dirty="0">
                <a:solidFill>
                  <a:schemeClr val="accent4">
                    <a:lumMod val="10000"/>
                  </a:schemeClr>
                </a:solidFill>
              </a:rPr>
              <a:t>, but can also affect other parts of the body </a:t>
            </a:r>
            <a:r>
              <a:rPr lang="en-US" sz="2100" b="1" dirty="0">
                <a:solidFill>
                  <a:schemeClr val="accent4">
                    <a:lumMod val="10000"/>
                  </a:schemeClr>
                </a:solidFill>
              </a:rPr>
              <a:t>(</a:t>
            </a:r>
            <a:r>
              <a:rPr lang="en-US" sz="2100" b="1" dirty="0">
                <a:solidFill>
                  <a:srgbClr val="3B0AC6"/>
                </a:solidFill>
              </a:rPr>
              <a:t>EPTB</a:t>
            </a:r>
            <a:r>
              <a:rPr lang="en-US" sz="2100" b="1" dirty="0">
                <a:solidFill>
                  <a:schemeClr val="accent4">
                    <a:lumMod val="10000"/>
                  </a:schemeClr>
                </a:solidFill>
              </a:rPr>
              <a:t>)</a:t>
            </a:r>
          </a:p>
          <a:p>
            <a:pPr marL="0" indent="0">
              <a:buFont typeface="Wingdings" pitchFamily="2" charset="2"/>
              <a:buChar char="§"/>
              <a:defRPr/>
            </a:pPr>
            <a:r>
              <a:rPr lang="en-IN" sz="2100" b="1" dirty="0">
                <a:solidFill>
                  <a:schemeClr val="accent4">
                    <a:lumMod val="10000"/>
                  </a:schemeClr>
                </a:solidFill>
              </a:rPr>
              <a:t> Bacteriologically </a:t>
            </a:r>
            <a:r>
              <a:rPr lang="en-IN" sz="2100" b="1" dirty="0">
                <a:solidFill>
                  <a:srgbClr val="3B0AC6"/>
                </a:solidFill>
              </a:rPr>
              <a:t>Positive or Negative </a:t>
            </a:r>
            <a:r>
              <a:rPr lang="en-IN" sz="2100" b="1" dirty="0">
                <a:solidFill>
                  <a:schemeClr val="accent4">
                    <a:lumMod val="10000"/>
                  </a:schemeClr>
                </a:solidFill>
              </a:rPr>
              <a:t>TB</a:t>
            </a:r>
            <a:endParaRPr lang="en-US" sz="2100" b="1" dirty="0">
              <a:solidFill>
                <a:schemeClr val="accent4">
                  <a:lumMod val="10000"/>
                </a:schemeClr>
              </a:solidFill>
            </a:endParaRPr>
          </a:p>
          <a:p>
            <a:pPr marL="0" indent="0" algn="ctr">
              <a:buFont typeface="Arial" panose="020B0604020202020204" pitchFamily="34" charset="0"/>
              <a:buNone/>
              <a:defRPr/>
            </a:pPr>
            <a:endParaRPr lang="en-US" sz="2100" dirty="0"/>
          </a:p>
        </p:txBody>
      </p:sp>
      <p:sp>
        <p:nvSpPr>
          <p:cNvPr id="8195" name="Rectangle 5"/>
          <p:cNvSpPr>
            <a:spLocks noChangeArrowheads="1"/>
          </p:cNvSpPr>
          <p:nvPr/>
        </p:nvSpPr>
        <p:spPr bwMode="auto">
          <a:xfrm>
            <a:off x="4708525" y="5688013"/>
            <a:ext cx="7094538" cy="708025"/>
          </a:xfrm>
          <a:prstGeom prst="rect">
            <a:avLst/>
          </a:prstGeom>
          <a:solidFill>
            <a:srgbClr val="FFFF00"/>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One (1) patient with infectious Pulmonary TB if untreated, can infect 10-15 persons in a year</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1748" name="Picture 2" descr="C:\Users\abc\Pictures\TB\images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5146675"/>
            <a:ext cx="34258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txBox="1">
            <a:spLocks/>
          </p:cNvSpPr>
          <p:nvPr/>
        </p:nvSpPr>
        <p:spPr>
          <a:xfrm>
            <a:off x="338138" y="1912938"/>
            <a:ext cx="3362325" cy="3081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n-IN" sz="2000" b="1" i="0" u="none" strike="noStrike" kern="1200" cap="none" spc="0" normalizeH="0" baseline="0" noProof="0" dirty="0">
                <a:ln>
                  <a:noFill/>
                </a:ln>
                <a:solidFill>
                  <a:srgbClr val="C00000"/>
                </a:solidFill>
                <a:effectLst/>
                <a:uLnTx/>
                <a:uFillTx/>
                <a:latin typeface="Calibri"/>
                <a:ea typeface="+mn-ea"/>
                <a:cs typeface="+mn-cs"/>
              </a:rPr>
              <a:t>Risk factors: </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100" b="1" i="0" u="none" strike="noStrike" kern="1200" cap="none" spc="0" normalizeH="0" baseline="0" noProof="0" dirty="0">
                <a:ln>
                  <a:noFill/>
                </a:ln>
                <a:solidFill>
                  <a:srgbClr val="3B0AC6"/>
                </a:solidFill>
                <a:effectLst/>
                <a:uLnTx/>
                <a:uFillTx/>
                <a:latin typeface="Calibri"/>
                <a:ea typeface="+mn-ea"/>
                <a:cs typeface="+mn-cs"/>
              </a:rPr>
              <a:t>Malnutrition</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Diabetes</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HIV infection</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Poor immunity</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Severe kidney disease</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Other lung diseases </a:t>
            </a:r>
          </a:p>
          <a:p>
            <a:pPr marL="457200" marR="0" lvl="1" indent="0" algn="l" defTabSz="914400"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e.g. silicosis</a:t>
            </a:r>
          </a:p>
          <a:p>
            <a:pPr marL="685800" marR="0" lvl="1" indent="-228600" algn="l" defTabSz="914400" rtl="0" eaLnBrk="1" fontAlgn="base" latinLnBrk="0" hangingPunct="1">
              <a:lnSpc>
                <a:spcPct val="90000"/>
              </a:lnSpc>
              <a:spcBef>
                <a:spcPts val="500"/>
              </a:spcBef>
              <a:spcAft>
                <a:spcPct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Substance abuse etc.</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IN"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3321050" y="2222500"/>
            <a:ext cx="3395663" cy="2757488"/>
          </a:xfrm>
          <a:prstGeom prst="rect">
            <a:avLst/>
          </a:prstGeom>
          <a:noFill/>
        </p:spPr>
        <p:txBody>
          <a:bodyPr>
            <a:spAutoFit/>
          </a:bodyPr>
          <a:lstStyle/>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Overcrowding</a:t>
            </a:r>
          </a:p>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Inadequate ventilation</a:t>
            </a:r>
          </a:p>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Enclosed living / </a:t>
            </a:r>
          </a:p>
          <a:p>
            <a:pPr marL="457200" marR="0" lvl="1" indent="0" algn="l" defTabSz="914400" rtl="0" eaLnBrk="0" fontAlgn="base" latinLnBrk="0" hangingPunct="0">
              <a:lnSpc>
                <a:spcPct val="90000"/>
              </a:lnSpc>
              <a:spcBef>
                <a:spcPts val="500"/>
              </a:spcBef>
              <a:spcAft>
                <a:spcPct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    working conditions</a:t>
            </a:r>
          </a:p>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Occupational risks</a:t>
            </a:r>
          </a:p>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Smoking &amp; Alcoholism</a:t>
            </a:r>
          </a:p>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Immunocompromised</a:t>
            </a:r>
          </a:p>
          <a:p>
            <a:pPr marL="685800" marR="0" lvl="1" indent="-228600" algn="l" defTabSz="914400" rtl="0" eaLnBrk="0" fontAlgn="base" latinLnBrk="0" hangingPunct="0">
              <a:lnSpc>
                <a:spcPct val="90000"/>
              </a:lnSpc>
              <a:spcBef>
                <a:spcPts val="500"/>
              </a:spcBef>
              <a:spcAft>
                <a:spcPct val="0"/>
              </a:spcAft>
              <a:buClrTx/>
              <a:buSzTx/>
              <a:buFont typeface="Courier New" panose="02070309020205020404" pitchFamily="49" charset="0"/>
              <a:buChar char="o"/>
              <a:tabLst/>
              <a:defRPr/>
            </a:pPr>
            <a:r>
              <a:rPr kumimoji="0" lang="en-IN" sz="2000" b="0" i="0" u="none" strike="noStrike" kern="1200" cap="none" spc="0" normalizeH="0" baseline="0" noProof="0" dirty="0">
                <a:ln>
                  <a:noFill/>
                </a:ln>
                <a:solidFill>
                  <a:prstClr val="black"/>
                </a:solidFill>
                <a:effectLst/>
                <a:uLnTx/>
                <a:uFillTx/>
                <a:latin typeface="Calibri"/>
                <a:ea typeface="+mn-ea"/>
                <a:cs typeface="+mn-cs"/>
              </a:rPr>
              <a:t>Stigma</a:t>
            </a:r>
          </a:p>
        </p:txBody>
      </p:sp>
      <p:pic>
        <p:nvPicPr>
          <p:cNvPr id="31752" name="Picture 1"/>
          <p:cNvPicPr>
            <a:picLocks noChangeAspect="1" noChangeArrowheads="1"/>
          </p:cNvPicPr>
          <p:nvPr/>
        </p:nvPicPr>
        <p:blipFill>
          <a:blip r:embed="rId3">
            <a:extLst>
              <a:ext uri="{28A0092B-C50C-407E-A947-70E740481C1C}">
                <a14:useLocalDpi xmlns:a14="http://schemas.microsoft.com/office/drawing/2010/main" val="0"/>
              </a:ext>
            </a:extLst>
          </a:blip>
          <a:srcRect r="7997" b="8440"/>
          <a:stretch>
            <a:fillRect/>
          </a:stretch>
        </p:blipFill>
        <p:spPr bwMode="auto">
          <a:xfrm>
            <a:off x="6859588" y="1706563"/>
            <a:ext cx="4876800" cy="2906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4724400" y="4981575"/>
            <a:ext cx="7094538" cy="400050"/>
          </a:xfrm>
          <a:prstGeom prst="rect">
            <a:avLst/>
          </a:prstGeom>
          <a:solidFill>
            <a:srgbClr val="FFFF00"/>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B0AC6"/>
                </a:solidFill>
                <a:effectLst/>
                <a:uLnTx/>
                <a:uFillTx/>
                <a:latin typeface="Calibri"/>
                <a:ea typeface="+mn-ea"/>
                <a:cs typeface="+mn-cs"/>
              </a:rPr>
              <a:t>All TB Patients are Notified in Ni-</a:t>
            </a:r>
            <a:r>
              <a:rPr kumimoji="0" lang="en-US" sz="2000" b="1" i="0" u="none" strike="noStrike" kern="1200" cap="none" spc="0" normalizeH="0" baseline="0" noProof="0" dirty="0" err="1">
                <a:ln>
                  <a:noFill/>
                </a:ln>
                <a:solidFill>
                  <a:srgbClr val="3B0AC6"/>
                </a:solidFill>
                <a:effectLst/>
                <a:uLnTx/>
                <a:uFillTx/>
                <a:latin typeface="Calibri"/>
                <a:ea typeface="+mn-ea"/>
                <a:cs typeface="+mn-cs"/>
              </a:rPr>
              <a:t>kshay</a:t>
            </a:r>
            <a:r>
              <a:rPr kumimoji="0" lang="en-US" sz="2000" b="1" i="0" u="none" strike="noStrike" kern="1200" cap="none" spc="0" normalizeH="0" baseline="0" noProof="0" dirty="0">
                <a:ln>
                  <a:noFill/>
                </a:ln>
                <a:solidFill>
                  <a:srgbClr val="3B0AC6"/>
                </a:solidFill>
                <a:effectLst/>
                <a:uLnTx/>
                <a:uFillTx/>
                <a:latin typeface="Calibri"/>
                <a:ea typeface="+mn-ea"/>
                <a:cs typeface="+mn-cs"/>
              </a:rPr>
              <a:t> Portal with all details</a:t>
            </a:r>
            <a:endParaRPr kumimoji="0" lang="en-US" sz="1600" b="0" i="0" u="none" strike="noStrike" kern="1200" cap="none" spc="0" normalizeH="0" baseline="0" noProof="0" dirty="0">
              <a:ln>
                <a:noFill/>
              </a:ln>
              <a:solidFill>
                <a:srgbClr val="3B0AC6"/>
              </a:solidFill>
              <a:effectLst/>
              <a:uLnTx/>
              <a:uFillTx/>
              <a:latin typeface="Calibri"/>
              <a:ea typeface="+mn-ea"/>
              <a:cs typeface="+mn-cs"/>
            </a:endParaRPr>
          </a:p>
        </p:txBody>
      </p:sp>
    </p:spTree>
    <p:extLst>
      <p:ext uri="{BB962C8B-B14F-4D97-AF65-F5344CB8AC3E}">
        <p14:creationId xmlns:p14="http://schemas.microsoft.com/office/powerpoint/2010/main" val="364652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708C-8229-07EC-52C1-84DC14D59A1D}"/>
              </a:ext>
            </a:extLst>
          </p:cNvPr>
          <p:cNvSpPr>
            <a:spLocks noGrp="1"/>
          </p:cNvSpPr>
          <p:nvPr>
            <p:ph type="title"/>
          </p:nvPr>
        </p:nvSpPr>
        <p:spPr/>
        <p:txBody>
          <a:bodyPr/>
          <a:lstStyle/>
          <a:p>
            <a:pPr algn="ctr"/>
            <a:r>
              <a:rPr lang="en-US" dirty="0"/>
              <a:t>Ring Survey</a:t>
            </a:r>
            <a:endParaRPr lang="en-IN" dirty="0"/>
          </a:p>
        </p:txBody>
      </p:sp>
      <p:sp>
        <p:nvSpPr>
          <p:cNvPr id="3" name="Content Placeholder 2">
            <a:extLst>
              <a:ext uri="{FF2B5EF4-FFF2-40B4-BE49-F238E27FC236}">
                <a16:creationId xmlns:a16="http://schemas.microsoft.com/office/drawing/2014/main" id="{6E2490FE-5E41-CA2A-39E9-61667264488D}"/>
              </a:ext>
            </a:extLst>
          </p:cNvPr>
          <p:cNvSpPr>
            <a:spLocks noGrp="1"/>
          </p:cNvSpPr>
          <p:nvPr>
            <p:ph idx="1"/>
          </p:nvPr>
        </p:nvSpPr>
        <p:spPr/>
        <p:txBody>
          <a:bodyPr>
            <a:normAutofit/>
          </a:bodyPr>
          <a:lstStyle/>
          <a:p>
            <a:r>
              <a:rPr lang="en-US" dirty="0"/>
              <a:t>Pitfalls of conventional bi-annual ACF, </a:t>
            </a:r>
            <a:r>
              <a:rPr lang="en-US"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Y</a:t>
            </a:r>
            <a:r>
              <a:rPr lang="en-US" dirty="0">
                <a:solidFill>
                  <a:srgbClr val="202124"/>
                </a:solidFill>
                <a:effectLst/>
                <a:highlight>
                  <a:srgbClr val="FFFFFF"/>
                </a:highlight>
                <a:latin typeface="Cambria" panose="02040503050406030204" pitchFamily="18" charset="0"/>
                <a:ea typeface="Times New Roman" panose="02020603050405020304" pitchFamily="18" charset="0"/>
                <a:cs typeface="Arial" panose="020B0604020202020204" pitchFamily="34" charset="0"/>
              </a:rPr>
              <a:t>ield of TB case finding and notification was very low (&lt;1%)</a:t>
            </a:r>
          </a:p>
          <a:p>
            <a:r>
              <a:rPr lang="en-IN" dirty="0">
                <a:solidFill>
                  <a:srgbClr val="18181B"/>
                </a:solidFill>
                <a:latin typeface="Aptos" panose="020B0004020202020204" pitchFamily="34" charset="0"/>
                <a:ea typeface="Aptos" panose="020B0004020202020204" pitchFamily="34" charset="0"/>
                <a:cs typeface="Vrinda" panose="020B0502040204020203" pitchFamily="34" charset="0"/>
              </a:rPr>
              <a:t>Poor quality of case selection &amp; sample collection- More than 50% of poor-quality sputum is being tested in each rounds</a:t>
            </a:r>
            <a:endParaRPr lang="en-US" dirty="0">
              <a:solidFill>
                <a:srgbClr val="202124"/>
              </a:solidFill>
              <a:effectLst/>
              <a:highlight>
                <a:srgbClr val="FFFFFF"/>
              </a:highlight>
              <a:latin typeface="Cambria" panose="02040503050406030204" pitchFamily="18" charset="0"/>
              <a:ea typeface="Times New Roman" panose="02020603050405020304" pitchFamily="18" charset="0"/>
              <a:cs typeface="Arial" panose="020B0604020202020204" pitchFamily="34" charset="0"/>
            </a:endParaRPr>
          </a:p>
          <a:p>
            <a:r>
              <a:rPr lang="en-IN" dirty="0">
                <a:solidFill>
                  <a:srgbClr val="18181B"/>
                </a:solidFill>
                <a:latin typeface="Aptos" panose="020B0004020202020204" pitchFamily="34" charset="0"/>
                <a:ea typeface="Aptos" panose="020B0004020202020204" pitchFamily="34" charset="0"/>
                <a:cs typeface="Vrinda" panose="020B0502040204020203" pitchFamily="34" charset="0"/>
              </a:rPr>
              <a:t>Reaching vulnerable population once or twice, in a year, as done in conventional ACF, has an inherent risk of missing TB cases in between. </a:t>
            </a:r>
            <a:endParaRPr lang="en-IN" sz="4800" dirty="0"/>
          </a:p>
        </p:txBody>
      </p:sp>
    </p:spTree>
    <p:extLst>
      <p:ext uri="{BB962C8B-B14F-4D97-AF65-F5344CB8AC3E}">
        <p14:creationId xmlns:p14="http://schemas.microsoft.com/office/powerpoint/2010/main" val="309954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5543-2E8D-9C99-B871-8D9CE4765D43}"/>
              </a:ext>
            </a:extLst>
          </p:cNvPr>
          <p:cNvSpPr>
            <a:spLocks noGrp="1"/>
          </p:cNvSpPr>
          <p:nvPr>
            <p:ph type="title"/>
          </p:nvPr>
        </p:nvSpPr>
        <p:spPr>
          <a:xfrm>
            <a:off x="587829" y="0"/>
            <a:ext cx="9622971" cy="836712"/>
          </a:xfrm>
        </p:spPr>
        <p:txBody>
          <a:bodyPr>
            <a:normAutofit fontScale="90000"/>
          </a:bodyPr>
          <a:lstStyle/>
          <a:p>
            <a:pPr algn="ctr"/>
            <a:r>
              <a:rPr lang="en-IN" dirty="0"/>
              <a:t>Way-outs &amp; State’s innovation- Ring Survey</a:t>
            </a:r>
          </a:p>
        </p:txBody>
      </p:sp>
      <p:sp>
        <p:nvSpPr>
          <p:cNvPr id="3" name="Content Placeholder 2">
            <a:extLst>
              <a:ext uri="{FF2B5EF4-FFF2-40B4-BE49-F238E27FC236}">
                <a16:creationId xmlns:a16="http://schemas.microsoft.com/office/drawing/2014/main" id="{7EC23B73-11FE-1448-7E00-E4E33D9435AF}"/>
              </a:ext>
            </a:extLst>
          </p:cNvPr>
          <p:cNvSpPr>
            <a:spLocks noGrp="1"/>
          </p:cNvSpPr>
          <p:nvPr>
            <p:ph idx="1"/>
          </p:nvPr>
        </p:nvSpPr>
        <p:spPr>
          <a:xfrm>
            <a:off x="228600" y="980728"/>
            <a:ext cx="11658600" cy="5760640"/>
          </a:xfrm>
        </p:spPr>
        <p:txBody>
          <a:bodyPr>
            <a:normAutofit/>
          </a:bodyPr>
          <a:lstStyle/>
          <a:p>
            <a:r>
              <a:rPr lang="en-US" sz="2400" dirty="0"/>
              <a:t>A modified ACF in the form of "Ring Survey" will be carried out in the community, to improve TB Case detection.</a:t>
            </a:r>
            <a:endParaRPr lang="en-IN" sz="2400" dirty="0"/>
          </a:p>
          <a:p>
            <a:r>
              <a:rPr lang="en-IN" sz="2400" dirty="0"/>
              <a:t>Extended household contact tracing (household + extra-household contacts) is a recommended policy for TB case findings</a:t>
            </a:r>
            <a:r>
              <a:rPr lang="en-IN" sz="2400" baseline="30000" dirty="0"/>
              <a:t> </a:t>
            </a:r>
          </a:p>
          <a:p>
            <a:r>
              <a:rPr lang="en-IN" sz="2400" dirty="0"/>
              <a:t>International guidelines recommend extra-household contact screening in a concentric circles approach around a person with infectious TB disease (microbiologically confirmed pulmonary TB patients) also known as the “index case”</a:t>
            </a:r>
          </a:p>
          <a:p>
            <a:r>
              <a:rPr lang="en-IN" sz="2400" dirty="0"/>
              <a:t>Guidelines also recommend </a:t>
            </a:r>
            <a:r>
              <a:rPr lang="en-US" sz="2400" dirty="0"/>
              <a:t>Contacts should be assessed </a:t>
            </a:r>
            <a:r>
              <a:rPr lang="en-US" sz="2400" dirty="0">
                <a:highlight>
                  <a:srgbClr val="FFFF00"/>
                </a:highlight>
              </a:rPr>
              <a:t>at least twice. First, at baseline (within two weeks of diagnosis of Index case) and at break of contact (at least eight weeks after the date of anti-TB treatment initiation of the index case </a:t>
            </a:r>
            <a:r>
              <a:rPr lang="en-IN" sz="2400" i="1" baseline="30000" dirty="0"/>
              <a:t>(1-3)</a:t>
            </a:r>
            <a:endParaRPr lang="en-US" sz="2400" i="1" dirty="0"/>
          </a:p>
          <a:p>
            <a:endParaRPr lang="en-US" sz="2400" baseline="30000" dirty="0"/>
          </a:p>
          <a:p>
            <a:endParaRPr lang="en-IN" sz="2400" baseline="30000" dirty="0"/>
          </a:p>
          <a:p>
            <a:endParaRPr lang="en-IN" sz="2400" baseline="30000" dirty="0"/>
          </a:p>
          <a:p>
            <a:endParaRPr lang="en-IN" sz="2400" dirty="0"/>
          </a:p>
        </p:txBody>
      </p:sp>
    </p:spTree>
    <p:extLst>
      <p:ext uri="{BB962C8B-B14F-4D97-AF65-F5344CB8AC3E}">
        <p14:creationId xmlns:p14="http://schemas.microsoft.com/office/powerpoint/2010/main" val="1782886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A351-A41E-9DE3-BC99-17EDE20D8C6F}"/>
              </a:ext>
            </a:extLst>
          </p:cNvPr>
          <p:cNvSpPr>
            <a:spLocks noGrp="1"/>
          </p:cNvSpPr>
          <p:nvPr>
            <p:ph type="title"/>
          </p:nvPr>
        </p:nvSpPr>
        <p:spPr>
          <a:xfrm>
            <a:off x="402771" y="-11496"/>
            <a:ext cx="9808029" cy="1470181"/>
          </a:xfrm>
        </p:spPr>
        <p:txBody>
          <a:bodyPr>
            <a:normAutofit/>
          </a:bodyPr>
          <a:lstStyle/>
          <a:p>
            <a:pPr algn="ctr"/>
            <a:r>
              <a:rPr lang="en-IN" dirty="0"/>
              <a:t>Justifications of Ring Survey </a:t>
            </a:r>
          </a:p>
        </p:txBody>
      </p:sp>
      <p:sp>
        <p:nvSpPr>
          <p:cNvPr id="3" name="Content Placeholder 2">
            <a:extLst>
              <a:ext uri="{FF2B5EF4-FFF2-40B4-BE49-F238E27FC236}">
                <a16:creationId xmlns:a16="http://schemas.microsoft.com/office/drawing/2014/main" id="{0418443E-3E95-3C7B-029D-A371C309C687}"/>
              </a:ext>
            </a:extLst>
          </p:cNvPr>
          <p:cNvSpPr>
            <a:spLocks noGrp="1"/>
          </p:cNvSpPr>
          <p:nvPr>
            <p:ph idx="1"/>
          </p:nvPr>
        </p:nvSpPr>
        <p:spPr>
          <a:xfrm>
            <a:off x="195943" y="1643743"/>
            <a:ext cx="11996057" cy="5214258"/>
          </a:xfrm>
        </p:spPr>
        <p:txBody>
          <a:bodyPr>
            <a:normAutofit/>
          </a:bodyPr>
          <a:lstStyle/>
          <a:p>
            <a:r>
              <a:rPr lang="en-IN" sz="2400" dirty="0"/>
              <a:t>Household contacts &amp; neighbouring extra-household contacts are more vulnerable for getting TB.</a:t>
            </a:r>
          </a:p>
          <a:p>
            <a:r>
              <a:rPr lang="en-IN" sz="2400" dirty="0"/>
              <a:t>Studies suggested that extra-household contacts are of similar risks of getting TB infection</a:t>
            </a:r>
            <a:r>
              <a:rPr lang="en-IN" sz="2400" i="1" baseline="30000" dirty="0"/>
              <a:t>4</a:t>
            </a:r>
          </a:p>
          <a:p>
            <a:r>
              <a:rPr lang="en-IN" sz="2400" dirty="0"/>
              <a:t>Studies also suggested that extra-household contacts are of similar risks (sometime higher risk) of getting active TB disease</a:t>
            </a:r>
            <a:r>
              <a:rPr lang="en-IN" sz="2400" i="1" baseline="30000" dirty="0"/>
              <a:t>1</a:t>
            </a:r>
          </a:p>
          <a:p>
            <a:pPr marL="0" indent="0">
              <a:buNone/>
            </a:pPr>
            <a:endParaRPr lang="en-IN" sz="1100" dirty="0"/>
          </a:p>
          <a:p>
            <a:pPr marL="0" indent="0">
              <a:buNone/>
            </a:pPr>
            <a:r>
              <a:rPr lang="en-US" sz="1100" dirty="0"/>
              <a:t>References- </a:t>
            </a:r>
          </a:p>
          <a:p>
            <a:pPr marL="0" indent="0">
              <a:buNone/>
            </a:pPr>
            <a:r>
              <a:rPr lang="en-IN" sz="1100" dirty="0"/>
              <a:t>1.Nagarajan K, </a:t>
            </a:r>
            <a:r>
              <a:rPr lang="en-IN" sz="1100" dirty="0" err="1"/>
              <a:t>Muniyandi</a:t>
            </a:r>
            <a:r>
              <a:rPr lang="en-IN" sz="1100" dirty="0"/>
              <a:t> M, Palani B, </a:t>
            </a:r>
            <a:r>
              <a:rPr lang="en-IN" sz="1100" dirty="0" err="1"/>
              <a:t>Sellappan</a:t>
            </a:r>
            <a:r>
              <a:rPr lang="en-IN" sz="1100" dirty="0"/>
              <a:t> S. Tracing the potential extra-household contacts of TB patients: findings from a personal social network survey in a high TB burden setting in India. Trans R Soc Trop Med </a:t>
            </a:r>
            <a:r>
              <a:rPr lang="en-IN" sz="1100" dirty="0" err="1"/>
              <a:t>Hyg</a:t>
            </a:r>
            <a:r>
              <a:rPr lang="en-IN" sz="1100" dirty="0"/>
              <a:t> [Internet]. 2022 Feb 1 [cited 2024 Jun 25];116(2):190–2. Available from: https://pubmed.ncbi.nlm.nih.gov/34246195/</a:t>
            </a:r>
          </a:p>
          <a:p>
            <a:pPr marL="0" indent="0">
              <a:buNone/>
            </a:pPr>
            <a:r>
              <a:rPr lang="en-IN" sz="1100" dirty="0"/>
              <a:t>2.Hoang TTT, Nguyen VN, Dinh NS, Thwaites G, Nguyen TA, Van </a:t>
            </a:r>
            <a:r>
              <a:rPr lang="en-IN" sz="1100" dirty="0" err="1"/>
              <a:t>Doorn</a:t>
            </a:r>
            <a:r>
              <a:rPr lang="en-IN" sz="1100" dirty="0"/>
              <a:t> HR, et al. Active contact tracing beyond the household in multidrug resistant tuberculosis in Vietnam: A cohort study. BMC Public Health. 2019 Feb 28;19(1). </a:t>
            </a:r>
          </a:p>
          <a:p>
            <a:pPr marL="0" indent="0">
              <a:buNone/>
            </a:pPr>
            <a:r>
              <a:rPr lang="en-IN" sz="1100" dirty="0"/>
              <a:t>3.Department of Health; Government of NSW. Tuberculosis Contact Investigations NSW Guideline [Internet]. 2019 [cited 2024 Jun 25]. p. 13–4. Available from: https://www1.health.nsw.gov.au/pds/ActivePDSDocuments/GL2019_003.pdf</a:t>
            </a:r>
          </a:p>
          <a:p>
            <a:pPr marL="0" indent="0">
              <a:buNone/>
            </a:pPr>
            <a:r>
              <a:rPr lang="en-IN" sz="1100" dirty="0"/>
              <a:t>4.Kakaire R, Kiwanuka N, </a:t>
            </a:r>
            <a:r>
              <a:rPr lang="en-IN" sz="1100" dirty="0" err="1"/>
              <a:t>Zalwango</a:t>
            </a:r>
            <a:r>
              <a:rPr lang="en-IN" sz="1100" dirty="0"/>
              <a:t> S, </a:t>
            </a:r>
            <a:r>
              <a:rPr lang="en-IN" sz="1100" dirty="0" err="1"/>
              <a:t>Sekandi</a:t>
            </a:r>
            <a:r>
              <a:rPr lang="en-IN" sz="1100" dirty="0"/>
              <a:t> JN, Quach THT, Castellanos ME, et al. Excess Risk of Tuberculosis Infection Among Extra-household Contacts of Tuberculosis Cases in an African City. Clin Infect Dis [Internet]. 2021 Nov 1 [cited 2024 Jun 25];73(9):E3438–45. Available from: https://pubmed.ncbi.nlm.nih.gov/33064142/</a:t>
            </a:r>
          </a:p>
          <a:p>
            <a:endParaRPr lang="en-IN" sz="1100" dirty="0"/>
          </a:p>
        </p:txBody>
      </p:sp>
    </p:spTree>
    <p:extLst>
      <p:ext uri="{BB962C8B-B14F-4D97-AF65-F5344CB8AC3E}">
        <p14:creationId xmlns:p14="http://schemas.microsoft.com/office/powerpoint/2010/main" val="3817773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831C-2F6F-F324-89D5-AD3D3AE9C1B2}"/>
              </a:ext>
            </a:extLst>
          </p:cNvPr>
          <p:cNvSpPr>
            <a:spLocks noGrp="1"/>
          </p:cNvSpPr>
          <p:nvPr>
            <p:ph type="title"/>
          </p:nvPr>
        </p:nvSpPr>
        <p:spPr>
          <a:xfrm>
            <a:off x="838200" y="1"/>
            <a:ext cx="10515600" cy="1354637"/>
          </a:xfrm>
        </p:spPr>
        <p:txBody>
          <a:bodyPr/>
          <a:lstStyle/>
          <a:p>
            <a:pPr algn="ctr"/>
            <a:r>
              <a:rPr lang="en-IN" dirty="0"/>
              <a:t>Ring survey methodology</a:t>
            </a:r>
          </a:p>
        </p:txBody>
      </p:sp>
      <p:sp>
        <p:nvSpPr>
          <p:cNvPr id="3" name="Content Placeholder 2">
            <a:extLst>
              <a:ext uri="{FF2B5EF4-FFF2-40B4-BE49-F238E27FC236}">
                <a16:creationId xmlns:a16="http://schemas.microsoft.com/office/drawing/2014/main" id="{2EF729F8-F9D4-2441-8EAE-36EA2B25910A}"/>
              </a:ext>
            </a:extLst>
          </p:cNvPr>
          <p:cNvSpPr>
            <a:spLocks noGrp="1"/>
          </p:cNvSpPr>
          <p:nvPr>
            <p:ph idx="1"/>
          </p:nvPr>
        </p:nvSpPr>
        <p:spPr>
          <a:xfrm>
            <a:off x="500743" y="1354638"/>
            <a:ext cx="11495314" cy="4954682"/>
          </a:xfrm>
        </p:spPr>
        <p:txBody>
          <a:bodyPr>
            <a:normAutofit fontScale="85000" lnSpcReduction="10000"/>
          </a:bodyPr>
          <a:lstStyle/>
          <a:p>
            <a:pPr marL="342900" indent="-342900" algn="just">
              <a:lnSpc>
                <a:spcPct val="115000"/>
              </a:lnSpc>
              <a:spcAft>
                <a:spcPts val="400"/>
              </a:spcAft>
              <a:buFont typeface="+mj-lt"/>
              <a:buAutoNum type="arabicParenR"/>
            </a:pPr>
            <a:r>
              <a:rPr lang="en-US" sz="2400"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During the </a:t>
            </a:r>
            <a:r>
              <a:rPr lang="en-US" sz="2400" b="1"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"Ring Survey"</a:t>
            </a:r>
            <a:r>
              <a:rPr lang="en-US" sz="2400"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 a two-member team comprising of one (1) ASHA and one (1) TB Champion or Community Volunteer will be engaged to visit 50 households around a notified Index Microbiologically confirmed Pulmonary TB patient (i.e. Sputum Positive TB patient) and screen all his/her household contacts for TB symptoms </a:t>
            </a:r>
            <a:r>
              <a:rPr lang="en-US" sz="2400" dirty="0">
                <a:solidFill>
                  <a:srgbClr val="202124"/>
                </a:solidFill>
                <a:highlight>
                  <a:srgbClr val="FFFF00"/>
                </a:highlight>
                <a:latin typeface="Cambria" panose="02040503050406030204" pitchFamily="18" charset="0"/>
                <a:ea typeface="Times New Roman" panose="02020603050405020304" pitchFamily="18" charset="0"/>
                <a:cs typeface="Arial" panose="020B0604020202020204" pitchFamily="34" charset="0"/>
              </a:rPr>
              <a:t>within two weeks of the diagnosis of the index case</a:t>
            </a:r>
          </a:p>
          <a:p>
            <a:pPr marL="342900" indent="-342900" algn="just">
              <a:lnSpc>
                <a:spcPct val="115000"/>
              </a:lnSpc>
              <a:spcAft>
                <a:spcPts val="400"/>
              </a:spcAft>
              <a:buFont typeface="+mj-lt"/>
              <a:buAutoNum type="arabicParenR"/>
            </a:pPr>
            <a:r>
              <a:rPr lang="en-IN" sz="2400" dirty="0">
                <a:latin typeface="Calibri" panose="020F0502020204030204" pitchFamily="34" charset="0"/>
                <a:ea typeface="Times New Roman" panose="02020603050405020304" pitchFamily="18" charset="0"/>
                <a:cs typeface="Vrinda" panose="020B0502040204020203" pitchFamily="34" charset="0"/>
              </a:rPr>
              <a:t>Symptoms should be screened using 4S screening methods</a:t>
            </a:r>
          </a:p>
          <a:p>
            <a:pPr marL="342900" indent="-342900" algn="just">
              <a:lnSpc>
                <a:spcPct val="115000"/>
              </a:lnSpc>
              <a:spcAft>
                <a:spcPts val="400"/>
              </a:spcAft>
              <a:buFont typeface="+mj-lt"/>
              <a:buAutoNum type="arabicParenR"/>
            </a:pPr>
            <a:r>
              <a:rPr lang="en-US" sz="2400"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Sputum samples from those household contacts having TB symptoms will be collected and transported to the nearest/linked TB diagnostic center (TDC) for examination for early detection of TB.</a:t>
            </a:r>
          </a:p>
          <a:p>
            <a:pPr marL="342900" indent="-342900" algn="just">
              <a:lnSpc>
                <a:spcPct val="115000"/>
              </a:lnSpc>
              <a:spcAft>
                <a:spcPts val="400"/>
              </a:spcAft>
              <a:buFont typeface="+mj-lt"/>
              <a:buAutoNum type="arabicParenR"/>
            </a:pPr>
            <a:r>
              <a:rPr lang="en-US" sz="2400"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Sputum should be of good quality (muco-purulent). If good quality sputum is not produced by the patients, sputum should be induced as per recommended methods under NTEP.</a:t>
            </a:r>
          </a:p>
          <a:p>
            <a:pPr marL="342900" indent="-342900" algn="just">
              <a:lnSpc>
                <a:spcPct val="115000"/>
              </a:lnSpc>
              <a:spcAft>
                <a:spcPts val="400"/>
              </a:spcAft>
              <a:buFont typeface="+mj-lt"/>
              <a:buAutoNum type="arabicParenR"/>
            </a:pPr>
            <a:r>
              <a:rPr lang="en-US" sz="2400" dirty="0">
                <a:solidFill>
                  <a:srgbClr val="202124"/>
                </a:solidFill>
                <a:highlight>
                  <a:srgbClr val="FFFFFF"/>
                </a:highlight>
                <a:latin typeface="Cambria" panose="02040503050406030204" pitchFamily="18" charset="0"/>
                <a:ea typeface="Times New Roman" panose="02020603050405020304" pitchFamily="18" charset="0"/>
                <a:cs typeface="Arial" panose="020B0604020202020204" pitchFamily="34" charset="0"/>
              </a:rPr>
              <a:t>Patients may be referred to higher center for Gastric lavage/aspirate (children) and BAL (adult). </a:t>
            </a:r>
          </a:p>
          <a:p>
            <a:pPr marL="342900" indent="-342900" algn="just">
              <a:lnSpc>
                <a:spcPct val="115000"/>
              </a:lnSpc>
              <a:spcAft>
                <a:spcPts val="400"/>
              </a:spcAft>
              <a:buFont typeface="+mj-lt"/>
              <a:buAutoNum type="arabicParenR"/>
            </a:pPr>
            <a:r>
              <a:rPr lang="en-US" sz="2400" dirty="0">
                <a:solidFill>
                  <a:srgbClr val="202124"/>
                </a:solidFill>
                <a:highlight>
                  <a:srgbClr val="FFFF00"/>
                </a:highlight>
                <a:latin typeface="Cambria" panose="02040503050406030204" pitchFamily="18" charset="0"/>
                <a:ea typeface="Times New Roman" panose="02020603050405020304" pitchFamily="18" charset="0"/>
                <a:cs typeface="Arial" panose="020B0604020202020204" pitchFamily="34" charset="0"/>
              </a:rPr>
              <a:t>The whole process will be repeated within two weeks of end of the treatment of index TB case</a:t>
            </a:r>
          </a:p>
          <a:p>
            <a:pPr marL="342900" indent="-342900" algn="just">
              <a:lnSpc>
                <a:spcPct val="115000"/>
              </a:lnSpc>
              <a:spcAft>
                <a:spcPts val="400"/>
              </a:spcAft>
              <a:buFont typeface="+mj-lt"/>
              <a:buAutoNum type="arabicParenR"/>
            </a:pPr>
            <a:endParaRPr lang="en-IN" sz="2400" dirty="0">
              <a:latin typeface="Calibri" panose="020F0502020204030204" pitchFamily="34" charset="0"/>
              <a:ea typeface="Times New Roman" panose="02020603050405020304" pitchFamily="18" charset="0"/>
              <a:cs typeface="Vrinda" panose="020B0502040204020203" pitchFamily="34" charset="0"/>
            </a:endParaRPr>
          </a:p>
          <a:p>
            <a:endParaRPr lang="en-IN" sz="4000" dirty="0"/>
          </a:p>
        </p:txBody>
      </p:sp>
    </p:spTree>
    <p:extLst>
      <p:ext uri="{BB962C8B-B14F-4D97-AF65-F5344CB8AC3E}">
        <p14:creationId xmlns:p14="http://schemas.microsoft.com/office/powerpoint/2010/main" val="722374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77"/>
            <a:ext cx="12192000" cy="720000"/>
          </a:xfrm>
          <a:solidFill>
            <a:schemeClr val="accent4">
              <a:lumMod val="40000"/>
              <a:lumOff val="60000"/>
            </a:schemeClr>
          </a:solidFill>
        </p:spPr>
        <p:txBody>
          <a:bodyPr>
            <a:normAutofit/>
          </a:bodyPr>
          <a:lstStyle/>
          <a:p>
            <a:pPr algn="ctr"/>
            <a:r>
              <a:rPr lang="en-US" sz="3600" b="1" dirty="0">
                <a:solidFill>
                  <a:prstClr val="black"/>
                </a:solidFill>
                <a:latin typeface="Calibri"/>
              </a:rPr>
              <a:t>Scope of TB-Telemedicine services under Swasthya Ingit</a:t>
            </a:r>
            <a:endParaRPr lang="en-US" sz="3600" b="1" dirty="0">
              <a:latin typeface="+mn-lt"/>
            </a:endParaRPr>
          </a:p>
        </p:txBody>
      </p:sp>
      <p:sp>
        <p:nvSpPr>
          <p:cNvPr id="3" name="Content Placeholder 2"/>
          <p:cNvSpPr>
            <a:spLocks noGrp="1"/>
          </p:cNvSpPr>
          <p:nvPr>
            <p:ph idx="1"/>
          </p:nvPr>
        </p:nvSpPr>
        <p:spPr>
          <a:xfrm>
            <a:off x="368490" y="982639"/>
            <a:ext cx="11450471" cy="5194324"/>
          </a:xfrm>
        </p:spPr>
        <p:txBody>
          <a:bodyPr>
            <a:normAutofit/>
          </a:bodyPr>
          <a:lstStyle/>
          <a:p>
            <a:pPr marL="514350" lvl="0" indent="-514350">
              <a:lnSpc>
                <a:spcPct val="110000"/>
              </a:lnSpc>
              <a:buFont typeface="+mj-lt"/>
              <a:buAutoNum type="arabicPeriod"/>
            </a:pPr>
            <a:r>
              <a:rPr lang="en-US" dirty="0"/>
              <a:t>Utilize the existing Telemedicine platform of "Swasthya Ingit“ for the Tuberculosis related health care services under NTEP through Hub and Spoke model with proactive involvement of:</a:t>
            </a:r>
          </a:p>
          <a:p>
            <a:pPr marL="971550" lvl="1" indent="-514350">
              <a:lnSpc>
                <a:spcPct val="110000"/>
              </a:lnSpc>
              <a:buFont typeface="+mj-lt"/>
              <a:buAutoNum type="alphaLcParenR"/>
            </a:pPr>
            <a:r>
              <a:rPr lang="en-US" dirty="0"/>
              <a:t>Community Health Officers (CHOs) at Telemedicine enabled Su-Swasthya Kendras</a:t>
            </a:r>
          </a:p>
          <a:p>
            <a:pPr marL="971550" lvl="1" indent="-514350">
              <a:lnSpc>
                <a:spcPct val="110000"/>
              </a:lnSpc>
              <a:buFont typeface="+mj-lt"/>
              <a:buAutoNum type="alphaLcParenR"/>
            </a:pPr>
            <a:r>
              <a:rPr lang="en-US" dirty="0"/>
              <a:t>Medical Officers of Primary Tier health facilities</a:t>
            </a:r>
          </a:p>
          <a:p>
            <a:pPr marL="971550" lvl="1" indent="-514350">
              <a:lnSpc>
                <a:spcPct val="110000"/>
              </a:lnSpc>
              <a:buFont typeface="+mj-lt"/>
              <a:buAutoNum type="alphaLcParenR"/>
            </a:pPr>
            <a:r>
              <a:rPr lang="en-US" dirty="0"/>
              <a:t>Specialist Doctors (Pulmonologist, Physician along with MOs of Nodal DRTB Centres, MO-DTC, MO-NTEP, Sr. MO / MO with experience of treating TB cases) </a:t>
            </a:r>
          </a:p>
          <a:p>
            <a:pPr marL="514350" lvl="0" indent="-514350">
              <a:lnSpc>
                <a:spcPct val="110000"/>
              </a:lnSpc>
              <a:buFont typeface="+mj-lt"/>
              <a:buAutoNum type="arabicPeriod"/>
            </a:pPr>
            <a:r>
              <a:rPr lang="en-US" b="1" dirty="0"/>
              <a:t>Two tier </a:t>
            </a:r>
            <a:r>
              <a:rPr lang="en-US" b="1" dirty="0">
                <a:solidFill>
                  <a:srgbClr val="3B0AC6"/>
                </a:solidFill>
              </a:rPr>
              <a:t>(Level 1 &amp; Level 2) </a:t>
            </a:r>
            <a:r>
              <a:rPr lang="en-US" dirty="0"/>
              <a:t>of Hub and Spoke model is proposed under "Swasthya Ingit" for TB related health care services through Tele-consultation in </a:t>
            </a:r>
            <a:r>
              <a:rPr lang="en-US" b="1" dirty="0"/>
              <a:t>Audio-Video conference </a:t>
            </a:r>
            <a:r>
              <a:rPr lang="en-US" dirty="0"/>
              <a:t>or </a:t>
            </a:r>
            <a:r>
              <a:rPr lang="en-US" b="1" dirty="0"/>
              <a:t>Instant Chat  mode</a:t>
            </a:r>
            <a:r>
              <a:rPr lang="en-US" dirty="0"/>
              <a:t> </a:t>
            </a:r>
          </a:p>
          <a:p>
            <a:pPr>
              <a:lnSpc>
                <a:spcPct val="110000"/>
              </a:lnSpc>
            </a:pPr>
            <a:endParaRPr lang="en-US" dirty="0"/>
          </a:p>
          <a:p>
            <a:pPr>
              <a:lnSpc>
                <a:spcPct val="110000"/>
              </a:lnSpc>
            </a:pPr>
            <a:endParaRPr lang="en-US" dirty="0"/>
          </a:p>
          <a:p>
            <a:pPr>
              <a:lnSpc>
                <a:spcPct val="110000"/>
              </a:lnSpc>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77"/>
            <a:ext cx="12192000" cy="720000"/>
          </a:xfrm>
          <a:solidFill>
            <a:schemeClr val="accent4">
              <a:lumMod val="40000"/>
              <a:lumOff val="60000"/>
            </a:schemeClr>
          </a:solidFill>
        </p:spPr>
        <p:txBody>
          <a:bodyPr>
            <a:noAutofit/>
          </a:bodyPr>
          <a:lstStyle/>
          <a:p>
            <a:pPr lvl="0" algn="ctr"/>
            <a:br>
              <a:rPr lang="en-US" sz="2400" b="1" dirty="0">
                <a:solidFill>
                  <a:prstClr val="black"/>
                </a:solidFill>
                <a:latin typeface="Calibri"/>
              </a:rPr>
            </a:br>
            <a:r>
              <a:rPr lang="en-US" sz="2400" b="1" dirty="0">
                <a:solidFill>
                  <a:prstClr val="black"/>
                </a:solidFill>
                <a:latin typeface="Calibri"/>
              </a:rPr>
              <a:t>Level 1 &amp; Level 2 Hub and Spoke model under "Swasthya Ingit" for TB Tele-consultation</a:t>
            </a:r>
            <a:br>
              <a:rPr lang="en-US" sz="2400" b="1" dirty="0">
                <a:solidFill>
                  <a:prstClr val="black"/>
                </a:solidFill>
                <a:latin typeface="Calibri"/>
              </a:rPr>
            </a:br>
            <a:endParaRPr lang="en-US" sz="2400" b="1" dirty="0">
              <a:latin typeface="+mn-lt"/>
            </a:endParaRPr>
          </a:p>
        </p:txBody>
      </p:sp>
      <p:graphicFrame>
        <p:nvGraphicFramePr>
          <p:cNvPr id="6" name="Content Placeholder 5"/>
          <p:cNvGraphicFramePr>
            <a:graphicFrameLocks noGrp="1"/>
          </p:cNvGraphicFramePr>
          <p:nvPr>
            <p:ph idx="1"/>
          </p:nvPr>
        </p:nvGraphicFramePr>
        <p:xfrm>
          <a:off x="224048" y="842980"/>
          <a:ext cx="11690448" cy="6002847"/>
        </p:xfrm>
        <a:graphic>
          <a:graphicData uri="http://schemas.openxmlformats.org/drawingml/2006/table">
            <a:tbl>
              <a:tblPr firstRow="1" bandRow="1">
                <a:tableStyleId>{5C22544A-7EE6-4342-B048-85BDC9FD1C3A}</a:tableStyleId>
              </a:tblPr>
              <a:tblGrid>
                <a:gridCol w="1013967">
                  <a:extLst>
                    <a:ext uri="{9D8B030D-6E8A-4147-A177-3AD203B41FA5}">
                      <a16:colId xmlns:a16="http://schemas.microsoft.com/office/drawing/2014/main" val="20000"/>
                    </a:ext>
                  </a:extLst>
                </a:gridCol>
                <a:gridCol w="3183857">
                  <a:extLst>
                    <a:ext uri="{9D8B030D-6E8A-4147-A177-3AD203B41FA5}">
                      <a16:colId xmlns:a16="http://schemas.microsoft.com/office/drawing/2014/main" val="20001"/>
                    </a:ext>
                  </a:extLst>
                </a:gridCol>
                <a:gridCol w="3780432">
                  <a:extLst>
                    <a:ext uri="{9D8B030D-6E8A-4147-A177-3AD203B41FA5}">
                      <a16:colId xmlns:a16="http://schemas.microsoft.com/office/drawing/2014/main" val="20002"/>
                    </a:ext>
                  </a:extLst>
                </a:gridCol>
                <a:gridCol w="3712192">
                  <a:extLst>
                    <a:ext uri="{9D8B030D-6E8A-4147-A177-3AD203B41FA5}">
                      <a16:colId xmlns:a16="http://schemas.microsoft.com/office/drawing/2014/main" val="20003"/>
                    </a:ext>
                  </a:extLst>
                </a:gridCol>
              </a:tblGrid>
              <a:tr h="560874">
                <a:tc>
                  <a:txBody>
                    <a:bodyPr/>
                    <a:lstStyle/>
                    <a:p>
                      <a:pPr algn="ctr">
                        <a:lnSpc>
                          <a:spcPct val="115000"/>
                        </a:lnSpc>
                        <a:spcAft>
                          <a:spcPts val="0"/>
                        </a:spcAft>
                      </a:pPr>
                      <a:r>
                        <a:rPr lang="en-US" sz="2000" b="1" dirty="0">
                          <a:solidFill>
                            <a:schemeClr val="bg1"/>
                          </a:solidFill>
                          <a:latin typeface="+mn-lt"/>
                          <a:ea typeface="Times New Roman"/>
                          <a:cs typeface="Times New Roman"/>
                        </a:rPr>
                        <a:t>Level</a:t>
                      </a:r>
                      <a:endParaRPr lang="en-US" sz="2000" dirty="0">
                        <a:solidFill>
                          <a:schemeClr val="bg1"/>
                        </a:solidFill>
                        <a:latin typeface="+mn-lt"/>
                        <a:ea typeface="Times New Roman"/>
                        <a:cs typeface="Times New Roman"/>
                      </a:endParaRPr>
                    </a:p>
                  </a:txBody>
                  <a:tcPr marL="0" marR="0" marT="0" marB="0" anchor="ctr">
                    <a:solidFill>
                      <a:srgbClr val="3B0AC6"/>
                    </a:solidFill>
                  </a:tcPr>
                </a:tc>
                <a:tc>
                  <a:txBody>
                    <a:bodyPr/>
                    <a:lstStyle/>
                    <a:p>
                      <a:pPr algn="ctr">
                        <a:lnSpc>
                          <a:spcPct val="115000"/>
                        </a:lnSpc>
                        <a:spcAft>
                          <a:spcPts val="0"/>
                        </a:spcAft>
                      </a:pPr>
                      <a:r>
                        <a:rPr lang="en-US" sz="2000" b="1" dirty="0">
                          <a:solidFill>
                            <a:schemeClr val="bg1"/>
                          </a:solidFill>
                          <a:latin typeface="+mn-lt"/>
                          <a:ea typeface="Times New Roman"/>
                          <a:cs typeface="Times New Roman"/>
                        </a:rPr>
                        <a:t>Hub</a:t>
                      </a:r>
                      <a:endParaRPr lang="en-US" sz="2000" dirty="0">
                        <a:solidFill>
                          <a:schemeClr val="bg1"/>
                        </a:solidFill>
                        <a:latin typeface="+mn-lt"/>
                        <a:ea typeface="Times New Roman"/>
                        <a:cs typeface="Times New Roman"/>
                      </a:endParaRPr>
                    </a:p>
                  </a:txBody>
                  <a:tcPr marL="0" marR="0" marT="0" marB="0" anchor="ctr">
                    <a:solidFill>
                      <a:srgbClr val="3B0AC6"/>
                    </a:solidFill>
                  </a:tcPr>
                </a:tc>
                <a:tc>
                  <a:txBody>
                    <a:bodyPr/>
                    <a:lstStyle/>
                    <a:p>
                      <a:pPr algn="ctr">
                        <a:lnSpc>
                          <a:spcPct val="115000"/>
                        </a:lnSpc>
                        <a:spcAft>
                          <a:spcPts val="0"/>
                        </a:spcAft>
                      </a:pPr>
                      <a:r>
                        <a:rPr lang="en-US" sz="2000" b="1" dirty="0">
                          <a:solidFill>
                            <a:schemeClr val="bg1"/>
                          </a:solidFill>
                          <a:latin typeface="+mn-lt"/>
                          <a:ea typeface="Times New Roman"/>
                          <a:cs typeface="Times New Roman"/>
                        </a:rPr>
                        <a:t>Spoke</a:t>
                      </a:r>
                      <a:endParaRPr lang="en-US" sz="2000" dirty="0">
                        <a:solidFill>
                          <a:schemeClr val="bg1"/>
                        </a:solidFill>
                        <a:latin typeface="+mn-lt"/>
                        <a:ea typeface="Times New Roman"/>
                        <a:cs typeface="Times New Roman"/>
                      </a:endParaRPr>
                    </a:p>
                  </a:txBody>
                  <a:tcPr marL="0" marR="0" marT="0" marB="0" anchor="ctr">
                    <a:solidFill>
                      <a:srgbClr val="3B0AC6"/>
                    </a:solidFill>
                  </a:tcPr>
                </a:tc>
                <a:tc>
                  <a:txBody>
                    <a:bodyPr/>
                    <a:lstStyle/>
                    <a:p>
                      <a:pPr algn="ctr">
                        <a:lnSpc>
                          <a:spcPct val="115000"/>
                        </a:lnSpc>
                        <a:spcAft>
                          <a:spcPts val="0"/>
                        </a:spcAft>
                      </a:pPr>
                      <a:r>
                        <a:rPr lang="en-US" sz="2000" b="1" dirty="0">
                          <a:solidFill>
                            <a:schemeClr val="bg1"/>
                          </a:solidFill>
                          <a:latin typeface="+mn-lt"/>
                          <a:ea typeface="Times New Roman"/>
                          <a:cs typeface="Times New Roman"/>
                        </a:rPr>
                        <a:t>Telemedicine consultation for</a:t>
                      </a:r>
                      <a:endParaRPr lang="en-US" sz="2000" dirty="0">
                        <a:solidFill>
                          <a:schemeClr val="bg1"/>
                        </a:solidFill>
                        <a:latin typeface="+mn-lt"/>
                        <a:ea typeface="Times New Roman"/>
                        <a:cs typeface="Times New Roman"/>
                      </a:endParaRPr>
                    </a:p>
                  </a:txBody>
                  <a:tcPr marL="0" marR="0" marT="0" marB="0" anchor="ctr">
                    <a:solidFill>
                      <a:srgbClr val="3B0AC6"/>
                    </a:solidFill>
                  </a:tcPr>
                </a:tc>
                <a:extLst>
                  <a:ext uri="{0D108BD9-81ED-4DB2-BD59-A6C34878D82A}">
                    <a16:rowId xmlns:a16="http://schemas.microsoft.com/office/drawing/2014/main" val="10000"/>
                  </a:ext>
                </a:extLst>
              </a:tr>
              <a:tr h="2621303">
                <a:tc>
                  <a:txBody>
                    <a:bodyPr/>
                    <a:lstStyle/>
                    <a:p>
                      <a:pPr algn="ctr">
                        <a:lnSpc>
                          <a:spcPct val="115000"/>
                        </a:lnSpc>
                        <a:spcAft>
                          <a:spcPts val="0"/>
                        </a:spcAft>
                      </a:pPr>
                      <a:r>
                        <a:rPr lang="en-US" sz="1800" b="1" dirty="0">
                          <a:solidFill>
                            <a:srgbClr val="000000"/>
                          </a:solidFill>
                          <a:latin typeface="+mn-lt"/>
                          <a:ea typeface="Times New Roman"/>
                          <a:cs typeface="Times New Roman"/>
                        </a:rPr>
                        <a:t>Level 1</a:t>
                      </a:r>
                      <a:endParaRPr lang="en-US" sz="1800" dirty="0">
                        <a:latin typeface="+mn-lt"/>
                        <a:ea typeface="Times New Roman"/>
                        <a:cs typeface="Times New Roman"/>
                      </a:endParaRPr>
                    </a:p>
                  </a:txBody>
                  <a:tcPr marL="0" marR="0" marT="0" marB="0" anchor="ctr"/>
                </a:tc>
                <a:tc>
                  <a:txBody>
                    <a:bodyPr/>
                    <a:lstStyle/>
                    <a:p>
                      <a:pPr marL="107950">
                        <a:lnSpc>
                          <a:spcPct val="115000"/>
                        </a:lnSpc>
                        <a:spcBef>
                          <a:spcPts val="600"/>
                        </a:spcBef>
                        <a:spcAft>
                          <a:spcPts val="600"/>
                        </a:spcAft>
                      </a:pPr>
                      <a:r>
                        <a:rPr lang="en-US" sz="1800" dirty="0">
                          <a:solidFill>
                            <a:srgbClr val="000000"/>
                          </a:solidFill>
                          <a:latin typeface="+mn-lt"/>
                          <a:ea typeface="Times New Roman"/>
                          <a:cs typeface="Times New Roman"/>
                        </a:rPr>
                        <a:t>MO of Primary, Secondary &amp; Tertiary level Health Facilities </a:t>
                      </a:r>
                      <a:r>
                        <a:rPr lang="en-US" sz="1800" b="1" dirty="0">
                          <a:solidFill>
                            <a:srgbClr val="000000"/>
                          </a:solidFill>
                          <a:latin typeface="+mn-lt"/>
                          <a:ea typeface="Times New Roman"/>
                          <a:cs typeface="Times New Roman"/>
                        </a:rPr>
                        <a:t>–</a:t>
                      </a:r>
                      <a:r>
                        <a:rPr lang="en-US" sz="1800" dirty="0">
                          <a:solidFill>
                            <a:srgbClr val="000000"/>
                          </a:solidFill>
                          <a:latin typeface="+mn-lt"/>
                          <a:ea typeface="Times New Roman"/>
                          <a:cs typeface="Times New Roman"/>
                        </a:rPr>
                        <a:t> </a:t>
                      </a:r>
                      <a:r>
                        <a:rPr lang="en-US" sz="1800" b="1" dirty="0">
                          <a:solidFill>
                            <a:srgbClr val="000000"/>
                          </a:solidFill>
                          <a:latin typeface="+mn-lt"/>
                          <a:ea typeface="Times New Roman"/>
                          <a:cs typeface="Times New Roman"/>
                        </a:rPr>
                        <a:t>in the already existing Hub from Monday to Saturday during Telemedicine hours.</a:t>
                      </a:r>
                      <a:endParaRPr lang="en-US" sz="1800" dirty="0">
                        <a:latin typeface="+mn-lt"/>
                        <a:ea typeface="Times New Roman"/>
                        <a:cs typeface="Times New Roman"/>
                      </a:endParaRPr>
                    </a:p>
                  </a:txBody>
                  <a:tcPr marL="0" marR="0" marT="0" marB="0" anchor="ctr"/>
                </a:tc>
                <a:tc>
                  <a:txBody>
                    <a:bodyPr/>
                    <a:lstStyle/>
                    <a:p>
                      <a:pPr marL="107950">
                        <a:lnSpc>
                          <a:spcPct val="115000"/>
                        </a:lnSpc>
                        <a:spcBef>
                          <a:spcPts val="600"/>
                        </a:spcBef>
                        <a:spcAft>
                          <a:spcPts val="0"/>
                        </a:spcAft>
                        <a:buFont typeface="Arial" pitchFamily="34" charset="0"/>
                        <a:buNone/>
                      </a:pPr>
                      <a:r>
                        <a:rPr lang="en-US" sz="1800" dirty="0">
                          <a:solidFill>
                            <a:srgbClr val="000000"/>
                          </a:solidFill>
                          <a:latin typeface="+mn-lt"/>
                          <a:ea typeface="Times New Roman"/>
                          <a:cs typeface="Times New Roman"/>
                        </a:rPr>
                        <a:t>CHOs / Staff Nurses at all Telemedicine enabled Su-Swasthya Kendras (SSKs).</a:t>
                      </a:r>
                      <a:endParaRPr lang="en-US" sz="1800" dirty="0">
                        <a:latin typeface="+mn-lt"/>
                        <a:ea typeface="Times New Roman"/>
                        <a:cs typeface="Times New Roman"/>
                      </a:endParaRPr>
                    </a:p>
                  </a:txBody>
                  <a:tcPr marL="0" marR="0" marT="0" marB="0" anchor="ctr"/>
                </a:tc>
                <a:tc>
                  <a:txBody>
                    <a:bodyPr/>
                    <a:lstStyle/>
                    <a:p>
                      <a:pPr marL="342900" lvl="0" indent="-252000">
                        <a:lnSpc>
                          <a:spcPct val="115000"/>
                        </a:lnSpc>
                        <a:spcAft>
                          <a:spcPts val="0"/>
                        </a:spcAft>
                        <a:buFont typeface="Symbol"/>
                        <a:buChar char=""/>
                      </a:pPr>
                      <a:r>
                        <a:rPr lang="en-US" sz="1800" dirty="0">
                          <a:solidFill>
                            <a:srgbClr val="000000"/>
                          </a:solidFill>
                          <a:latin typeface="+mn-lt"/>
                          <a:ea typeface="Times New Roman"/>
                          <a:cs typeface="Times New Roman"/>
                        </a:rPr>
                        <a:t>Primary consultation for screening of </a:t>
                      </a:r>
                      <a:r>
                        <a:rPr lang="en-US" sz="1800" b="1" dirty="0">
                          <a:solidFill>
                            <a:srgbClr val="000000"/>
                          </a:solidFill>
                          <a:latin typeface="+mn-lt"/>
                          <a:ea typeface="Times New Roman"/>
                          <a:cs typeface="Times New Roman"/>
                        </a:rPr>
                        <a:t>presumptive TB cases</a:t>
                      </a:r>
                      <a:r>
                        <a:rPr lang="en-US" sz="1800" dirty="0">
                          <a:solidFill>
                            <a:srgbClr val="000000"/>
                          </a:solidFill>
                          <a:latin typeface="+mn-lt"/>
                          <a:ea typeface="Times New Roman"/>
                          <a:cs typeface="Times New Roman"/>
                        </a:rPr>
                        <a:t>, if required.</a:t>
                      </a:r>
                      <a:endParaRPr lang="en-US" sz="1800" dirty="0">
                        <a:latin typeface="+mn-lt"/>
                        <a:ea typeface="Times New Roman"/>
                        <a:cs typeface="Times New Roman"/>
                      </a:endParaRPr>
                    </a:p>
                    <a:p>
                      <a:pPr marL="342900" lvl="0" indent="-252000">
                        <a:lnSpc>
                          <a:spcPct val="115000"/>
                        </a:lnSpc>
                        <a:spcAft>
                          <a:spcPts val="0"/>
                        </a:spcAft>
                        <a:buFont typeface="Symbol"/>
                        <a:buChar char=""/>
                      </a:pPr>
                      <a:r>
                        <a:rPr lang="en-US" sz="1800" dirty="0">
                          <a:solidFill>
                            <a:srgbClr val="000000"/>
                          </a:solidFill>
                          <a:latin typeface="+mn-lt"/>
                          <a:ea typeface="Times New Roman"/>
                          <a:cs typeface="Times New Roman"/>
                        </a:rPr>
                        <a:t>For </a:t>
                      </a:r>
                      <a:r>
                        <a:rPr lang="en-US" sz="1800" b="1" dirty="0">
                          <a:solidFill>
                            <a:srgbClr val="000000"/>
                          </a:solidFill>
                          <a:latin typeface="+mn-lt"/>
                          <a:ea typeface="Times New Roman"/>
                          <a:cs typeface="Times New Roman"/>
                        </a:rPr>
                        <a:t>TB patients</a:t>
                      </a:r>
                      <a:r>
                        <a:rPr lang="en-US" sz="1800" dirty="0">
                          <a:solidFill>
                            <a:srgbClr val="000000"/>
                          </a:solidFill>
                          <a:latin typeface="+mn-lt"/>
                          <a:ea typeface="Times New Roman"/>
                          <a:cs typeface="Times New Roman"/>
                        </a:rPr>
                        <a:t> - diagnosis, treatment initiation, identification of high risk </a:t>
                      </a:r>
                      <a:r>
                        <a:rPr lang="en-US" sz="1800" dirty="0" err="1">
                          <a:solidFill>
                            <a:srgbClr val="000000"/>
                          </a:solidFill>
                          <a:latin typeface="+mn-lt"/>
                          <a:ea typeface="Times New Roman"/>
                          <a:cs typeface="Times New Roman"/>
                        </a:rPr>
                        <a:t>PwTB</a:t>
                      </a:r>
                      <a:r>
                        <a:rPr lang="en-US" sz="1800">
                          <a:solidFill>
                            <a:srgbClr val="000000"/>
                          </a:solidFill>
                          <a:latin typeface="+mn-lt"/>
                          <a:ea typeface="Times New Roman"/>
                          <a:cs typeface="Times New Roman"/>
                        </a:rPr>
                        <a:t>, counselling </a:t>
                      </a:r>
                      <a:r>
                        <a:rPr lang="en-US" sz="1800" dirty="0">
                          <a:solidFill>
                            <a:srgbClr val="000000"/>
                          </a:solidFill>
                          <a:latin typeface="+mn-lt"/>
                          <a:ea typeface="Times New Roman"/>
                          <a:cs typeface="Times New Roman"/>
                        </a:rPr>
                        <a:t>for treatment adherence and management of minor Adverse Drug Reaction  (ADR), follow-up etc.</a:t>
                      </a:r>
                      <a:endParaRPr lang="en-US" sz="1800" dirty="0">
                        <a:latin typeface="+mn-lt"/>
                        <a:ea typeface="Times New Roman"/>
                        <a:cs typeface="Times New Roman"/>
                      </a:endParaRPr>
                    </a:p>
                  </a:txBody>
                  <a:tcPr marL="0" marR="0" marT="0" marB="0" anchor="ctr"/>
                </a:tc>
                <a:extLst>
                  <a:ext uri="{0D108BD9-81ED-4DB2-BD59-A6C34878D82A}">
                    <a16:rowId xmlns:a16="http://schemas.microsoft.com/office/drawing/2014/main" val="10001"/>
                  </a:ext>
                </a:extLst>
              </a:tr>
              <a:tr h="2621303">
                <a:tc>
                  <a:txBody>
                    <a:bodyPr/>
                    <a:lstStyle/>
                    <a:p>
                      <a:pPr algn="ctr">
                        <a:lnSpc>
                          <a:spcPct val="115000"/>
                        </a:lnSpc>
                        <a:spcAft>
                          <a:spcPts val="0"/>
                        </a:spcAft>
                      </a:pPr>
                      <a:r>
                        <a:rPr lang="en-US" sz="1800" b="1">
                          <a:solidFill>
                            <a:srgbClr val="000000"/>
                          </a:solidFill>
                          <a:latin typeface="+mn-lt"/>
                          <a:ea typeface="Times New Roman"/>
                          <a:cs typeface="Times New Roman"/>
                        </a:rPr>
                        <a:t>Level 2</a:t>
                      </a:r>
                      <a:endParaRPr lang="en-US" sz="1800">
                        <a:latin typeface="+mn-lt"/>
                        <a:ea typeface="Times New Roman"/>
                        <a:cs typeface="Times New Roman"/>
                      </a:endParaRPr>
                    </a:p>
                  </a:txBody>
                  <a:tcPr marL="0" marR="0" marT="0" marB="0" anchor="ctr"/>
                </a:tc>
                <a:tc>
                  <a:txBody>
                    <a:bodyPr/>
                    <a:lstStyle/>
                    <a:p>
                      <a:pPr marL="107950">
                        <a:lnSpc>
                          <a:spcPct val="115000"/>
                        </a:lnSpc>
                        <a:spcAft>
                          <a:spcPts val="0"/>
                        </a:spcAft>
                      </a:pPr>
                      <a:r>
                        <a:rPr lang="en-US" sz="1800" dirty="0">
                          <a:solidFill>
                            <a:srgbClr val="000000"/>
                          </a:solidFill>
                          <a:latin typeface="+mn-lt"/>
                          <a:ea typeface="Times New Roman"/>
                          <a:cs typeface="Times New Roman"/>
                        </a:rPr>
                        <a:t>Specialist MO (Pulmonologist / Physician), MOs of Nodal DRTB Centres / MO-DTC / Sr. MO / MO-NTEP / MO  with experience of treating TB cases at SGH / SDH / DH / SSH / MCH / TB hospital </a:t>
                      </a:r>
                      <a:r>
                        <a:rPr lang="en-US" sz="1800" b="1" dirty="0">
                          <a:solidFill>
                            <a:srgbClr val="000000"/>
                          </a:solidFill>
                          <a:latin typeface="+mn-lt"/>
                          <a:ea typeface="Times New Roman"/>
                          <a:cs typeface="Times New Roman"/>
                        </a:rPr>
                        <a:t>– in</a:t>
                      </a:r>
                      <a:r>
                        <a:rPr lang="en-US" sz="1800" dirty="0">
                          <a:solidFill>
                            <a:srgbClr val="000000"/>
                          </a:solidFill>
                          <a:latin typeface="+mn-lt"/>
                          <a:ea typeface="Times New Roman"/>
                          <a:cs typeface="Times New Roman"/>
                        </a:rPr>
                        <a:t> “</a:t>
                      </a:r>
                      <a:r>
                        <a:rPr lang="en-US" sz="1800" b="1" dirty="0">
                          <a:solidFill>
                            <a:srgbClr val="000000"/>
                          </a:solidFill>
                          <a:latin typeface="+mn-lt"/>
                          <a:ea typeface="Times New Roman"/>
                          <a:cs typeface="Times New Roman"/>
                        </a:rPr>
                        <a:t>HUB TUBERCULOSIS</a:t>
                      </a:r>
                      <a:r>
                        <a:rPr lang="en-US" sz="1800" dirty="0">
                          <a:solidFill>
                            <a:srgbClr val="000000"/>
                          </a:solidFill>
                          <a:latin typeface="+mn-lt"/>
                          <a:ea typeface="Times New Roman"/>
                          <a:cs typeface="Times New Roman"/>
                        </a:rPr>
                        <a:t>” </a:t>
                      </a:r>
                      <a:r>
                        <a:rPr lang="en-US" sz="1800" b="1" dirty="0">
                          <a:solidFill>
                            <a:srgbClr val="000000"/>
                          </a:solidFill>
                          <a:latin typeface="+mn-lt"/>
                          <a:ea typeface="Times New Roman"/>
                          <a:cs typeface="Times New Roman"/>
                        </a:rPr>
                        <a:t>on </a:t>
                      </a:r>
                      <a:r>
                        <a:rPr lang="en-US" sz="1800" b="1" dirty="0">
                          <a:solidFill>
                            <a:srgbClr val="3B0AC6"/>
                          </a:solidFill>
                          <a:latin typeface="+mn-lt"/>
                          <a:ea typeface="Times New Roman"/>
                          <a:cs typeface="Times New Roman"/>
                        </a:rPr>
                        <a:t>Tuesdays &amp; Thursdays.</a:t>
                      </a:r>
                      <a:endParaRPr lang="en-US" sz="1800" dirty="0">
                        <a:solidFill>
                          <a:srgbClr val="3B0AC6"/>
                        </a:solidFill>
                        <a:latin typeface="+mn-lt"/>
                        <a:ea typeface="Times New Roman"/>
                        <a:cs typeface="Times New Roman"/>
                      </a:endParaRPr>
                    </a:p>
                  </a:txBody>
                  <a:tcPr marL="0" marR="0" marT="0" marB="0" anchor="ctr"/>
                </a:tc>
                <a:tc>
                  <a:txBody>
                    <a:bodyPr/>
                    <a:lstStyle/>
                    <a:p>
                      <a:pPr marL="342900" lvl="0" indent="-252000">
                        <a:lnSpc>
                          <a:spcPct val="115000"/>
                        </a:lnSpc>
                        <a:spcAft>
                          <a:spcPts val="0"/>
                        </a:spcAft>
                        <a:buFont typeface="Symbol"/>
                        <a:buChar char=""/>
                      </a:pPr>
                      <a:r>
                        <a:rPr lang="en-US" sz="1800" dirty="0">
                          <a:solidFill>
                            <a:srgbClr val="000000"/>
                          </a:solidFill>
                          <a:latin typeface="+mn-lt"/>
                          <a:ea typeface="Times New Roman"/>
                          <a:cs typeface="Times New Roman"/>
                        </a:rPr>
                        <a:t>All CHOs and Staff Nurses of Telemedicine enabled SSKs or health facilities.</a:t>
                      </a:r>
                      <a:endParaRPr lang="en-US" sz="1800" dirty="0">
                        <a:latin typeface="+mn-lt"/>
                        <a:ea typeface="Times New Roman"/>
                        <a:cs typeface="Times New Roman"/>
                      </a:endParaRPr>
                    </a:p>
                    <a:p>
                      <a:pPr marL="342900" lvl="0" indent="-252000">
                        <a:lnSpc>
                          <a:spcPct val="115000"/>
                        </a:lnSpc>
                        <a:spcAft>
                          <a:spcPts val="0"/>
                        </a:spcAft>
                        <a:buFont typeface="Symbol"/>
                        <a:buChar char=""/>
                      </a:pPr>
                      <a:r>
                        <a:rPr lang="en-US" sz="1800" dirty="0">
                          <a:solidFill>
                            <a:srgbClr val="000000"/>
                          </a:solidFill>
                          <a:latin typeface="+mn-lt"/>
                          <a:ea typeface="Times New Roman"/>
                          <a:cs typeface="Times New Roman"/>
                        </a:rPr>
                        <a:t>Medical Officers of </a:t>
                      </a:r>
                      <a:r>
                        <a:rPr lang="en-US" sz="1800" b="1" dirty="0">
                          <a:solidFill>
                            <a:srgbClr val="000000"/>
                          </a:solidFill>
                          <a:latin typeface="+mn-lt"/>
                          <a:ea typeface="Times New Roman"/>
                          <a:cs typeface="Times New Roman"/>
                        </a:rPr>
                        <a:t>Level – 1 </a:t>
                      </a:r>
                      <a:r>
                        <a:rPr lang="en-US" sz="1800" dirty="0">
                          <a:solidFill>
                            <a:srgbClr val="000000"/>
                          </a:solidFill>
                          <a:latin typeface="+mn-lt"/>
                          <a:ea typeface="Times New Roman"/>
                          <a:cs typeface="Times New Roman"/>
                        </a:rPr>
                        <a:t>Hub may consult with Specialists / Sr. MO / Experienced MO</a:t>
                      </a:r>
                      <a:r>
                        <a:rPr lang="en-US" sz="1800" b="1" dirty="0">
                          <a:solidFill>
                            <a:srgbClr val="000000"/>
                          </a:solidFill>
                          <a:latin typeface="+mn-lt"/>
                          <a:ea typeface="Times New Roman"/>
                          <a:cs typeface="Times New Roman"/>
                        </a:rPr>
                        <a:t> </a:t>
                      </a:r>
                      <a:r>
                        <a:rPr lang="en-US" sz="1800" dirty="0">
                          <a:solidFill>
                            <a:srgbClr val="000000"/>
                          </a:solidFill>
                          <a:latin typeface="+mn-lt"/>
                          <a:ea typeface="Times New Roman"/>
                          <a:cs typeface="Times New Roman"/>
                        </a:rPr>
                        <a:t>through Staff Nurse’s Log-in ID using Audio-Video conference or Instant Chat mode.</a:t>
                      </a:r>
                      <a:endParaRPr lang="en-US" sz="1800" dirty="0">
                        <a:latin typeface="+mn-lt"/>
                        <a:ea typeface="Times New Roman"/>
                        <a:cs typeface="Times New Roman"/>
                      </a:endParaRPr>
                    </a:p>
                  </a:txBody>
                  <a:tcPr marL="0" marR="0" marT="0" marB="0" anchor="ctr"/>
                </a:tc>
                <a:tc>
                  <a:txBody>
                    <a:bodyPr/>
                    <a:lstStyle/>
                    <a:p>
                      <a:pPr marL="342900" lvl="0" indent="-252000">
                        <a:lnSpc>
                          <a:spcPct val="115000"/>
                        </a:lnSpc>
                        <a:spcAft>
                          <a:spcPts val="0"/>
                        </a:spcAft>
                        <a:buFont typeface="Symbol"/>
                        <a:buChar char=""/>
                      </a:pPr>
                      <a:r>
                        <a:rPr lang="en-US" sz="1800" dirty="0">
                          <a:solidFill>
                            <a:srgbClr val="000000"/>
                          </a:solidFill>
                          <a:latin typeface="+mn-lt"/>
                          <a:ea typeface="Times New Roman"/>
                          <a:cs typeface="Times New Roman"/>
                        </a:rPr>
                        <a:t>Consultation for diagnostic dilemma,  complicated TB patients requiring change of treatment regimen, drug dosage adjustment, co-morbidities, mild, moderate &amp; severe Adverse Drug Reaction  (ADR) etc.</a:t>
                      </a:r>
                      <a:endParaRPr lang="en-US" sz="1800" dirty="0">
                        <a:latin typeface="+mn-lt"/>
                        <a:ea typeface="Times New Roman"/>
                        <a:cs typeface="Times New Roman"/>
                      </a:endParaRPr>
                    </a:p>
                  </a:txBody>
                  <a:tcPr marL="0" marR="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330603" y="40943"/>
            <a:ext cx="9405718" cy="676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srcRect/>
          <a:stretch>
            <a:fillRect/>
          </a:stretch>
        </p:blipFill>
        <p:spPr bwMode="auto">
          <a:xfrm>
            <a:off x="1038454" y="218371"/>
            <a:ext cx="9792000" cy="6488031"/>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A02B-5467-44AE-807C-37F8216654AC}"/>
              </a:ext>
            </a:extLst>
          </p:cNvPr>
          <p:cNvSpPr>
            <a:spLocks noGrp="1"/>
          </p:cNvSpPr>
          <p:nvPr>
            <p:ph type="title"/>
          </p:nvPr>
        </p:nvSpPr>
        <p:spPr>
          <a:xfrm>
            <a:off x="1097280" y="286603"/>
            <a:ext cx="10058400" cy="1081821"/>
          </a:xfrm>
        </p:spPr>
        <p:txBody>
          <a:bodyPr/>
          <a:lstStyle/>
          <a:p>
            <a:r>
              <a:rPr lang="en-US" dirty="0"/>
              <a:t>Difficult-To-Treat-TB-Clinic (DT3C)</a:t>
            </a:r>
          </a:p>
        </p:txBody>
      </p:sp>
      <p:sp>
        <p:nvSpPr>
          <p:cNvPr id="3" name="Content Placeholder 2">
            <a:extLst>
              <a:ext uri="{FF2B5EF4-FFF2-40B4-BE49-F238E27FC236}">
                <a16:creationId xmlns:a16="http://schemas.microsoft.com/office/drawing/2014/main" id="{76E0EC3B-5346-430F-A8BD-58C3D9767A82}"/>
              </a:ext>
            </a:extLst>
          </p:cNvPr>
          <p:cNvSpPr>
            <a:spLocks noGrp="1"/>
          </p:cNvSpPr>
          <p:nvPr>
            <p:ph idx="1"/>
          </p:nvPr>
        </p:nvSpPr>
        <p:spPr>
          <a:xfrm>
            <a:off x="222069" y="1368424"/>
            <a:ext cx="11756569" cy="5237092"/>
          </a:xfrm>
        </p:spPr>
        <p:txBody>
          <a:bodyPr>
            <a:normAutofit fontScale="92500" lnSpcReduction="10000"/>
          </a:bodyPr>
          <a:lstStyle/>
          <a:p>
            <a:pPr>
              <a:lnSpc>
                <a:spcPct val="120000"/>
              </a:lnSpc>
            </a:pPr>
            <a:r>
              <a:rPr lang="en-US" dirty="0"/>
              <a:t>DT3C is an initiative to support DR-TBCs in appropriate patient management. </a:t>
            </a:r>
          </a:p>
          <a:p>
            <a:pPr>
              <a:lnSpc>
                <a:spcPct val="120000"/>
              </a:lnSpc>
            </a:pPr>
            <a:r>
              <a:rPr lang="en-US" dirty="0"/>
              <a:t>It is functional at national level by collaboration of NITRD-CTD-NTF</a:t>
            </a:r>
          </a:p>
          <a:p>
            <a:pPr>
              <a:lnSpc>
                <a:spcPct val="120000"/>
              </a:lnSpc>
            </a:pPr>
            <a:r>
              <a:rPr lang="en-US" dirty="0"/>
              <a:t>Expected to be established at state level or NDR-TBC level</a:t>
            </a:r>
          </a:p>
          <a:p>
            <a:pPr>
              <a:lnSpc>
                <a:spcPct val="120000"/>
              </a:lnSpc>
            </a:pPr>
            <a:r>
              <a:rPr lang="en-US" dirty="0"/>
              <a:t>Experts involving various specialty are included in team as mentors. Information/query regarding the patient is shared in standardized format by DDR-TBC beforehand to facilitate discussions through state nodal officer.</a:t>
            </a:r>
          </a:p>
          <a:p>
            <a:pPr>
              <a:lnSpc>
                <a:spcPct val="120000"/>
              </a:lnSpc>
            </a:pPr>
            <a:r>
              <a:rPr lang="en-US" b="1" dirty="0"/>
              <a:t>All states </a:t>
            </a:r>
            <a:r>
              <a:rPr lang="en-US" dirty="0"/>
              <a:t>should have at least one (more than one in larger states) DT3C established </a:t>
            </a:r>
            <a:r>
              <a:rPr lang="en-US" b="1" i="1" dirty="0"/>
              <a:t>(Annexure 5)</a:t>
            </a:r>
            <a:r>
              <a:rPr lang="en-US" dirty="0"/>
              <a:t>. </a:t>
            </a:r>
          </a:p>
          <a:p>
            <a:pPr>
              <a:lnSpc>
                <a:spcPct val="120000"/>
              </a:lnSpc>
            </a:pPr>
            <a:r>
              <a:rPr lang="en-US" dirty="0"/>
              <a:t>Expenses for establishing/ running DT3C clinic if any may be proposed through annual PIP.</a:t>
            </a:r>
          </a:p>
        </p:txBody>
      </p:sp>
      <p:sp>
        <p:nvSpPr>
          <p:cNvPr id="4" name="Slide Number Placeholder 3">
            <a:extLst>
              <a:ext uri="{FF2B5EF4-FFF2-40B4-BE49-F238E27FC236}">
                <a16:creationId xmlns:a16="http://schemas.microsoft.com/office/drawing/2014/main" id="{154E0EFF-6495-460D-AFAA-C8F4BD8A5513}"/>
              </a:ext>
            </a:extLst>
          </p:cNvPr>
          <p:cNvSpPr>
            <a:spLocks noGrp="1"/>
          </p:cNvSpPr>
          <p:nvPr>
            <p:ph type="sldNum" sz="quarter" idx="12"/>
          </p:nvPr>
        </p:nvSpPr>
        <p:spPr/>
        <p:txBody>
          <a:bodyPr/>
          <a:lstStyle/>
          <a:p>
            <a:fld id="{75AC1699-3BB0-4517-B6F1-ADF4FFD4CCE6}" type="slidenum">
              <a:rPr lang="en-US" smtClean="0"/>
              <a:t>28</a:t>
            </a:fld>
            <a:endParaRPr lang="en-US"/>
          </a:p>
        </p:txBody>
      </p:sp>
    </p:spTree>
    <p:extLst>
      <p:ext uri="{BB962C8B-B14F-4D97-AF65-F5344CB8AC3E}">
        <p14:creationId xmlns:p14="http://schemas.microsoft.com/office/powerpoint/2010/main" val="183267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2BFA76A-B313-B1D8-52BF-0555EC57A0F9}"/>
              </a:ext>
            </a:extLst>
          </p:cNvPr>
          <p:cNvGraphicFramePr>
            <a:graphicFrameLocks noGrp="1"/>
          </p:cNvGraphicFramePr>
          <p:nvPr>
            <p:ph idx="1"/>
            <p:extLst>
              <p:ext uri="{D42A27DB-BD31-4B8C-83A1-F6EECF244321}">
                <p14:modId xmlns:p14="http://schemas.microsoft.com/office/powerpoint/2010/main" val="2037519594"/>
              </p:ext>
            </p:extLst>
          </p:nvPr>
        </p:nvGraphicFramePr>
        <p:xfrm>
          <a:off x="0" y="907244"/>
          <a:ext cx="12191999" cy="6010637"/>
        </p:xfrm>
        <a:graphic>
          <a:graphicData uri="http://schemas.openxmlformats.org/drawingml/2006/table">
            <a:tbl>
              <a:tblPr firstRow="1" bandRow="1">
                <a:tableStyleId>{5940675A-B579-460E-94D1-54222C63F5DA}</a:tableStyleId>
              </a:tblPr>
              <a:tblGrid>
                <a:gridCol w="2666838">
                  <a:extLst>
                    <a:ext uri="{9D8B030D-6E8A-4147-A177-3AD203B41FA5}">
                      <a16:colId xmlns:a16="http://schemas.microsoft.com/office/drawing/2014/main" val="4282021623"/>
                    </a:ext>
                  </a:extLst>
                </a:gridCol>
                <a:gridCol w="2823404">
                  <a:extLst>
                    <a:ext uri="{9D8B030D-6E8A-4147-A177-3AD203B41FA5}">
                      <a16:colId xmlns:a16="http://schemas.microsoft.com/office/drawing/2014/main" val="3149819944"/>
                    </a:ext>
                  </a:extLst>
                </a:gridCol>
                <a:gridCol w="3656448">
                  <a:extLst>
                    <a:ext uri="{9D8B030D-6E8A-4147-A177-3AD203B41FA5}">
                      <a16:colId xmlns:a16="http://schemas.microsoft.com/office/drawing/2014/main" val="3060613044"/>
                    </a:ext>
                  </a:extLst>
                </a:gridCol>
                <a:gridCol w="3045309">
                  <a:extLst>
                    <a:ext uri="{9D8B030D-6E8A-4147-A177-3AD203B41FA5}">
                      <a16:colId xmlns:a16="http://schemas.microsoft.com/office/drawing/2014/main" val="2607084639"/>
                    </a:ext>
                  </a:extLst>
                </a:gridCol>
              </a:tblGrid>
              <a:tr h="334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Presumptive TB </a:t>
                      </a:r>
                      <a:endParaRPr lang="en-IN" dirty="0"/>
                    </a:p>
                  </a:txBody>
                  <a:tcPr>
                    <a:solidFill>
                      <a:schemeClr val="bg2"/>
                    </a:solidFill>
                  </a:tcPr>
                </a:tc>
                <a:tc>
                  <a:txBody>
                    <a:bodyPr/>
                    <a:lstStyle/>
                    <a:p>
                      <a:r>
                        <a:rPr lang="en-US" sz="1800" b="1" dirty="0"/>
                        <a:t>Presumptive EP TB </a:t>
                      </a:r>
                      <a:endParaRPr lang="en-IN" dirty="0"/>
                    </a:p>
                  </a:txBody>
                  <a:tcPr>
                    <a:solidFill>
                      <a:schemeClr val="bg2"/>
                    </a:solidFill>
                  </a:tcPr>
                </a:tc>
                <a:tc>
                  <a:txBody>
                    <a:bodyPr/>
                    <a:lstStyle/>
                    <a:p>
                      <a:r>
                        <a:rPr lang="en-US" sz="1800" b="1" dirty="0"/>
                        <a:t>Presumptive </a:t>
                      </a:r>
                      <a:r>
                        <a:rPr lang="en-US" sz="1800" b="1" dirty="0" err="1"/>
                        <a:t>Paediatric</a:t>
                      </a:r>
                      <a:r>
                        <a:rPr lang="en-US" sz="1800" b="1" dirty="0"/>
                        <a:t> TB </a:t>
                      </a:r>
                      <a:endParaRPr lang="en-IN" dirty="0"/>
                    </a:p>
                  </a:txBody>
                  <a:tcPr>
                    <a:solidFill>
                      <a:schemeClr val="bg2"/>
                    </a:solidFill>
                  </a:tcPr>
                </a:tc>
                <a:tc>
                  <a:txBody>
                    <a:bodyPr/>
                    <a:lstStyle/>
                    <a:p>
                      <a:r>
                        <a:rPr lang="en-US" sz="1800" b="1" dirty="0"/>
                        <a:t>Presumptive DR-TB </a:t>
                      </a:r>
                      <a:endParaRPr lang="en-IN" dirty="0"/>
                    </a:p>
                  </a:txBody>
                  <a:tcPr>
                    <a:solidFill>
                      <a:schemeClr val="bg2"/>
                    </a:solidFill>
                  </a:tcPr>
                </a:tc>
                <a:extLst>
                  <a:ext uri="{0D108BD9-81ED-4DB2-BD59-A6C34878D82A}">
                    <a16:rowId xmlns:a16="http://schemas.microsoft.com/office/drawing/2014/main" val="369549177"/>
                  </a:ext>
                </a:extLst>
              </a:tr>
              <a:tr h="4618284">
                <a:tc>
                  <a:txBody>
                    <a:bodyPr/>
                    <a:lstStyle/>
                    <a:p>
                      <a:pPr marL="285750" indent="-285750">
                        <a:buFont typeface="Arial" panose="020B0604020202020204" pitchFamily="34" charset="0"/>
                        <a:buChar char="•"/>
                      </a:pPr>
                      <a:r>
                        <a:rPr lang="en-US" sz="1800" u="none" dirty="0"/>
                        <a:t>Cough for &gt; 2 weeks</a:t>
                      </a:r>
                    </a:p>
                    <a:p>
                      <a:pPr marL="285750" indent="-285750">
                        <a:buFont typeface="Arial" panose="020B0604020202020204" pitchFamily="34" charset="0"/>
                        <a:buChar char="•"/>
                      </a:pPr>
                      <a:r>
                        <a:rPr lang="en-US" sz="1800" u="none" dirty="0" err="1"/>
                        <a:t>Haemoptysis</a:t>
                      </a:r>
                      <a:endParaRPr lang="en-US" sz="1800" u="none" dirty="0"/>
                    </a:p>
                    <a:p>
                      <a:pPr marL="285750" indent="-285750">
                        <a:buFont typeface="Arial" panose="020B0604020202020204" pitchFamily="34" charset="0"/>
                        <a:buChar char="•"/>
                      </a:pPr>
                      <a:r>
                        <a:rPr lang="en-US" sz="1800" u="none" dirty="0"/>
                        <a:t>Fever &gt;2 weeks</a:t>
                      </a:r>
                    </a:p>
                    <a:p>
                      <a:pPr marL="285750" indent="-285750">
                        <a:buFont typeface="Arial" panose="020B0604020202020204" pitchFamily="34" charset="0"/>
                        <a:buChar char="•"/>
                      </a:pPr>
                      <a:r>
                        <a:rPr lang="en-US" sz="1800" u="none" dirty="0"/>
                        <a:t>Significant weight loss.</a:t>
                      </a:r>
                    </a:p>
                    <a:p>
                      <a:pPr marL="285750" indent="-285750">
                        <a:buFont typeface="Arial" panose="020B0604020202020204" pitchFamily="34" charset="0"/>
                        <a:buChar char="•"/>
                      </a:pPr>
                      <a:r>
                        <a:rPr lang="en-US" sz="1800" u="none" dirty="0"/>
                        <a:t>Any pulmonary abnormality in chest radiograph</a:t>
                      </a:r>
                    </a:p>
                    <a:p>
                      <a:endParaRPr lang="en-IN" dirty="0"/>
                    </a:p>
                  </a:txBody>
                  <a:tcPr/>
                </a:tc>
                <a:tc>
                  <a:txBody>
                    <a:bodyPr/>
                    <a:lstStyle/>
                    <a:p>
                      <a:pPr marL="0" indent="0">
                        <a:lnSpc>
                          <a:spcPct val="90000"/>
                        </a:lnSpc>
                        <a:buNone/>
                      </a:pPr>
                      <a:r>
                        <a:rPr lang="en-US" sz="1800" dirty="0"/>
                        <a:t>Refers to the presence of organ specific symptoms and signs like,</a:t>
                      </a:r>
                    </a:p>
                    <a:p>
                      <a:pPr marL="0" indent="0">
                        <a:lnSpc>
                          <a:spcPct val="90000"/>
                        </a:lnSpc>
                        <a:buNone/>
                      </a:pPr>
                      <a:endParaRPr lang="en-US" sz="1800" dirty="0"/>
                    </a:p>
                    <a:p>
                      <a:pPr marL="285750" indent="-285750">
                        <a:lnSpc>
                          <a:spcPct val="90000"/>
                        </a:lnSpc>
                        <a:buFont typeface="Arial" panose="020B0604020202020204" pitchFamily="34" charset="0"/>
                        <a:buChar char="•"/>
                      </a:pPr>
                      <a:r>
                        <a:rPr lang="en-US" sz="1800" dirty="0"/>
                        <a:t>Swelling of lymph node, pain </a:t>
                      </a:r>
                    </a:p>
                    <a:p>
                      <a:pPr marL="285750" indent="-285750">
                        <a:lnSpc>
                          <a:spcPct val="90000"/>
                        </a:lnSpc>
                        <a:buFont typeface="Arial" panose="020B0604020202020204" pitchFamily="34" charset="0"/>
                        <a:buChar char="•"/>
                      </a:pPr>
                      <a:r>
                        <a:rPr lang="en-US" sz="1800" dirty="0"/>
                        <a:t>Swelling in joints, neck stiffness, disorientation , etc., </a:t>
                      </a:r>
                    </a:p>
                    <a:p>
                      <a:pPr marL="0" indent="0">
                        <a:lnSpc>
                          <a:spcPct val="90000"/>
                        </a:lnSpc>
                        <a:buNone/>
                      </a:pPr>
                      <a:r>
                        <a:rPr lang="en-US" sz="1800" dirty="0"/>
                        <a:t>and/or </a:t>
                      </a:r>
                    </a:p>
                    <a:p>
                      <a:pPr marL="285750" indent="-285750">
                        <a:lnSpc>
                          <a:spcPct val="90000"/>
                        </a:lnSpc>
                        <a:buFont typeface="Arial" panose="020B0604020202020204" pitchFamily="34" charset="0"/>
                        <a:buChar char="•"/>
                      </a:pPr>
                      <a:r>
                        <a:rPr lang="en-US" sz="1800" dirty="0"/>
                        <a:t>Constitutional symptoms like significant weight loss, persistent fever for ≥ 2 weeks, </a:t>
                      </a:r>
                      <a:r>
                        <a:rPr lang="en-US" sz="1800" u="sng" dirty="0"/>
                        <a:t>night sweats</a:t>
                      </a:r>
                      <a:r>
                        <a:rPr lang="en-US" sz="1800" dirty="0"/>
                        <a:t>.</a:t>
                      </a:r>
                    </a:p>
                    <a:p>
                      <a:endParaRPr lang="en-IN" dirty="0"/>
                    </a:p>
                  </a:txBody>
                  <a:tcPr/>
                </a:tc>
                <a:tc>
                  <a:txBody>
                    <a:bodyPr/>
                    <a:lstStyle/>
                    <a:p>
                      <a:pPr marL="0" indent="0">
                        <a:lnSpc>
                          <a:spcPct val="90000"/>
                        </a:lnSpc>
                        <a:buNone/>
                      </a:pPr>
                      <a:r>
                        <a:rPr lang="en-US" sz="1800" dirty="0"/>
                        <a:t>refers to children with </a:t>
                      </a:r>
                    </a:p>
                    <a:p>
                      <a:pPr marL="0" indent="0">
                        <a:lnSpc>
                          <a:spcPct val="90000"/>
                        </a:lnSpc>
                        <a:buNone/>
                      </a:pPr>
                      <a:r>
                        <a:rPr lang="en-US" sz="1800" dirty="0"/>
                        <a:t>- Persistent fever and / or cough for more than 2 weeks</a:t>
                      </a:r>
                    </a:p>
                    <a:p>
                      <a:pPr marL="0" indent="0">
                        <a:lnSpc>
                          <a:spcPct val="90000"/>
                        </a:lnSpc>
                        <a:buNone/>
                      </a:pPr>
                      <a:r>
                        <a:rPr lang="en-US" sz="1800" dirty="0"/>
                        <a:t>- Loss of weight*/no weight gain </a:t>
                      </a:r>
                    </a:p>
                    <a:p>
                      <a:pPr marL="0" indent="0">
                        <a:lnSpc>
                          <a:spcPct val="90000"/>
                        </a:lnSpc>
                        <a:buNone/>
                      </a:pPr>
                      <a:r>
                        <a:rPr lang="en-US" sz="1800" dirty="0"/>
                        <a:t>  and/or </a:t>
                      </a:r>
                    </a:p>
                    <a:p>
                      <a:pPr marL="0" indent="0">
                        <a:lnSpc>
                          <a:spcPct val="90000"/>
                        </a:lnSpc>
                        <a:buNone/>
                      </a:pPr>
                      <a:r>
                        <a:rPr lang="en-US" sz="1800" dirty="0"/>
                        <a:t>- History of contact with infectious TB case**.</a:t>
                      </a:r>
                    </a:p>
                    <a:p>
                      <a:pPr marL="0" indent="0">
                        <a:lnSpc>
                          <a:spcPct val="90000"/>
                        </a:lnSpc>
                        <a:buNone/>
                      </a:pPr>
                      <a:endParaRPr lang="en-US" sz="1800" dirty="0"/>
                    </a:p>
                    <a:p>
                      <a:pPr marL="0" indent="0" algn="l">
                        <a:lnSpc>
                          <a:spcPct val="90000"/>
                        </a:lnSpc>
                        <a:buNone/>
                      </a:pPr>
                      <a:r>
                        <a:rPr lang="en-US" sz="1800" dirty="0"/>
                        <a:t>*History of unexplained weight loss or no weight gain in past 3 months ; </a:t>
                      </a:r>
                      <a:r>
                        <a:rPr lang="en-US" sz="1800" b="1" dirty="0">
                          <a:solidFill>
                            <a:schemeClr val="accent1">
                              <a:lumMod val="60000"/>
                              <a:lumOff val="40000"/>
                            </a:schemeClr>
                          </a:solidFill>
                        </a:rPr>
                        <a:t>(loss of weight is defined as loss of &gt;5% body weight as compared to highest weight recorded in last 3 months.)</a:t>
                      </a:r>
                    </a:p>
                    <a:p>
                      <a:pPr marL="0" indent="0">
                        <a:lnSpc>
                          <a:spcPct val="90000"/>
                        </a:lnSpc>
                        <a:buNone/>
                      </a:pPr>
                      <a:r>
                        <a:rPr lang="en-US" sz="1800" dirty="0"/>
                        <a:t>**</a:t>
                      </a:r>
                      <a:r>
                        <a:rPr lang="en-US" sz="1800" b="1" dirty="0"/>
                        <a:t>In a symptomatic child contact with a person with any form of active TB within last 2 years may be significant.</a:t>
                      </a:r>
                    </a:p>
                    <a:p>
                      <a:endParaRPr lang="en-IN" dirty="0"/>
                    </a:p>
                  </a:txBody>
                  <a:tcPr/>
                </a:tc>
                <a:tc>
                  <a:txBody>
                    <a:bodyPr/>
                    <a:lstStyle/>
                    <a:p>
                      <a:pPr marL="0" indent="0">
                        <a:lnSpc>
                          <a:spcPct val="90000"/>
                        </a:lnSpc>
                        <a:buNone/>
                        <a:tabLst>
                          <a:tab pos="346075" algn="l"/>
                        </a:tabLst>
                      </a:pPr>
                      <a:r>
                        <a:rPr lang="en-US" sz="1800" dirty="0"/>
                        <a:t>refers to those Tb patients who have</a:t>
                      </a:r>
                    </a:p>
                    <a:p>
                      <a:pPr marL="0" indent="0">
                        <a:lnSpc>
                          <a:spcPct val="90000"/>
                        </a:lnSpc>
                        <a:buNone/>
                        <a:tabLst>
                          <a:tab pos="346075" algn="l"/>
                        </a:tabLst>
                      </a:pPr>
                      <a:r>
                        <a:rPr lang="en-US" sz="1800" dirty="0"/>
                        <a:t> 	- Failed treatment with first line drugs</a:t>
                      </a:r>
                    </a:p>
                    <a:p>
                      <a:pPr marL="0" indent="0">
                        <a:lnSpc>
                          <a:spcPct val="90000"/>
                        </a:lnSpc>
                        <a:buNone/>
                        <a:tabLst>
                          <a:tab pos="346075" algn="l"/>
                        </a:tabLst>
                      </a:pPr>
                      <a:r>
                        <a:rPr lang="en-US" sz="1800" dirty="0"/>
                        <a:t>	-TB patient who are found positive on any follow - up 	smear examination during treatment with first line 	drugs</a:t>
                      </a:r>
                    </a:p>
                    <a:p>
                      <a:pPr marL="0" indent="0">
                        <a:lnSpc>
                          <a:spcPct val="90000"/>
                        </a:lnSpc>
                        <a:buNone/>
                        <a:tabLst>
                          <a:tab pos="346075" algn="l"/>
                        </a:tabLst>
                      </a:pPr>
                      <a:r>
                        <a:rPr lang="en-US" sz="1800" dirty="0"/>
                        <a:t>	-Previously treated TB case</a:t>
                      </a:r>
                    </a:p>
                    <a:p>
                      <a:pPr marL="0" indent="0">
                        <a:lnSpc>
                          <a:spcPct val="90000"/>
                        </a:lnSpc>
                        <a:buNone/>
                        <a:tabLst>
                          <a:tab pos="346075" algn="l"/>
                        </a:tabLst>
                      </a:pPr>
                      <a:r>
                        <a:rPr lang="en-US" sz="1800" dirty="0"/>
                        <a:t>	-TB patient with HIV co- infection</a:t>
                      </a:r>
                    </a:p>
                    <a:p>
                      <a:pPr marL="0" indent="0">
                        <a:lnSpc>
                          <a:spcPct val="90000"/>
                        </a:lnSpc>
                        <a:buNone/>
                        <a:tabLst>
                          <a:tab pos="346075" algn="l"/>
                        </a:tabLst>
                      </a:pPr>
                      <a:r>
                        <a:rPr lang="en-US" sz="1800" dirty="0"/>
                        <a:t>	-</a:t>
                      </a:r>
                      <a:r>
                        <a:rPr lang="en-US" sz="1800" u="none" dirty="0" err="1"/>
                        <a:t>Paediatric</a:t>
                      </a:r>
                      <a:r>
                        <a:rPr lang="en-US" sz="1800" u="none" dirty="0"/>
                        <a:t> TB non-responders</a:t>
                      </a:r>
                    </a:p>
                    <a:p>
                      <a:pPr marL="0" indent="0">
                        <a:lnSpc>
                          <a:spcPct val="90000"/>
                        </a:lnSpc>
                        <a:buNone/>
                        <a:tabLst>
                          <a:tab pos="346075" algn="l"/>
                        </a:tabLst>
                      </a:pPr>
                      <a:r>
                        <a:rPr lang="en-US" sz="1800" dirty="0"/>
                        <a:t>	-TB patients who are contact of MDR-TB (or Rif resistance)</a:t>
                      </a:r>
                    </a:p>
                    <a:p>
                      <a:endParaRPr lang="en-IN" dirty="0"/>
                    </a:p>
                  </a:txBody>
                  <a:tcPr/>
                </a:tc>
                <a:extLst>
                  <a:ext uri="{0D108BD9-81ED-4DB2-BD59-A6C34878D82A}">
                    <a16:rowId xmlns:a16="http://schemas.microsoft.com/office/drawing/2014/main" val="2159994916"/>
                  </a:ext>
                </a:extLst>
              </a:tr>
              <a:tr h="835133">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dirty="0"/>
                        <a:t>Note</a:t>
                      </a:r>
                      <a:r>
                        <a:rPr lang="en-US" sz="1800" b="1" dirty="0"/>
                        <a:t>: In addition , contacts of microbiologically confirmed TB patients, PLHIV , Diabetics, Malnourished, cancer patients,  patients on immuno- suppressants or steroids should be regularly screened for sign and symptoms of TB</a:t>
                      </a:r>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909476146"/>
                  </a:ext>
                </a:extLst>
              </a:tr>
            </a:tbl>
          </a:graphicData>
        </a:graphic>
      </p:graphicFrame>
      <p:sp>
        <p:nvSpPr>
          <p:cNvPr id="6" name="Rectangle 5">
            <a:extLst>
              <a:ext uri="{FF2B5EF4-FFF2-40B4-BE49-F238E27FC236}">
                <a16:creationId xmlns:a16="http://schemas.microsoft.com/office/drawing/2014/main" id="{3623B38D-4E95-6098-C10E-2CDD29D9578B}"/>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When do we presume TB</a:t>
            </a:r>
          </a:p>
        </p:txBody>
      </p:sp>
    </p:spTree>
    <p:extLst>
      <p:ext uri="{BB962C8B-B14F-4D97-AF65-F5344CB8AC3E}">
        <p14:creationId xmlns:p14="http://schemas.microsoft.com/office/powerpoint/2010/main" val="39728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549275"/>
          </a:xfrm>
          <a:solidFill>
            <a:srgbClr val="FFFF00"/>
          </a:solidFill>
        </p:spPr>
        <p:txBody>
          <a:bodyPr>
            <a:normAutofit fontScale="90000"/>
          </a:bodyPr>
          <a:lstStyle/>
          <a:p>
            <a:pPr algn="ctr">
              <a:lnSpc>
                <a:spcPct val="100000"/>
              </a:lnSpc>
              <a:defRPr/>
            </a:pPr>
            <a:r>
              <a:rPr lang="en-US" sz="3200" b="1" dirty="0">
                <a:latin typeface="Calibri" panose="020F0502020204030204" pitchFamily="34" charset="0"/>
                <a:ea typeface="+mn-ea"/>
                <a:cs typeface="Arial" panose="020B0604020202020204" pitchFamily="34" charset="0"/>
              </a:rPr>
              <a:t>Symptoms of TB – Pulmonary &amp; Extrapulmonary TB</a:t>
            </a:r>
            <a:endParaRPr lang="en-IN" sz="3200" b="1" dirty="0">
              <a:latin typeface="Calibri" panose="020F0502020204030204" pitchFamily="34" charset="0"/>
              <a:ea typeface="+mn-ea"/>
              <a:cs typeface="Arial" panose="020B0604020202020204" pitchFamily="34" charset="0"/>
            </a:endParaRP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712788"/>
            <a:ext cx="11691937" cy="5892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36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D3153-D5C1-4D9F-9D4F-96697E26406F}"/>
              </a:ext>
            </a:extLst>
          </p:cNvPr>
          <p:cNvSpPr>
            <a:spLocks noGrp="1"/>
          </p:cNvSpPr>
          <p:nvPr>
            <p:ph idx="1"/>
          </p:nvPr>
        </p:nvSpPr>
        <p:spPr>
          <a:xfrm>
            <a:off x="327396" y="1063487"/>
            <a:ext cx="6439164" cy="5002033"/>
          </a:xfrm>
        </p:spPr>
        <p:txBody>
          <a:bodyPr>
            <a:normAutofit/>
          </a:bodyPr>
          <a:lstStyle/>
          <a:p>
            <a:pPr algn="just"/>
            <a:r>
              <a:rPr lang="en-US" sz="2400" b="1" dirty="0">
                <a:solidFill>
                  <a:schemeClr val="tx2"/>
                </a:solidFill>
              </a:rPr>
              <a:t>Passive Case Finding: </a:t>
            </a:r>
            <a:r>
              <a:rPr lang="en-US" sz="2400" dirty="0"/>
              <a:t>When the Patient Voluntarily reports symptoms to the Medical Officer.</a:t>
            </a:r>
          </a:p>
          <a:p>
            <a:pPr algn="just"/>
            <a:r>
              <a:rPr lang="en-US" sz="2400" dirty="0">
                <a:solidFill>
                  <a:schemeClr val="tx2"/>
                </a:solidFill>
              </a:rPr>
              <a:t> </a:t>
            </a:r>
            <a:r>
              <a:rPr lang="en-US" sz="2400" b="1" dirty="0">
                <a:solidFill>
                  <a:schemeClr val="tx2"/>
                </a:solidFill>
              </a:rPr>
              <a:t>Intensified Case Finding: </a:t>
            </a:r>
            <a:r>
              <a:rPr lang="en-US" sz="2400" dirty="0"/>
              <a:t>When the Medical Officer searches for TB symptoms among the individual seeking care in the health facility e.g., ART Centre, Diabetic Clinics, NCD Clinics.</a:t>
            </a:r>
          </a:p>
          <a:p>
            <a:pPr algn="just"/>
            <a:r>
              <a:rPr lang="en-US" sz="2400" b="1" dirty="0">
                <a:solidFill>
                  <a:schemeClr val="tx2"/>
                </a:solidFill>
              </a:rPr>
              <a:t>Active Case Finding: </a:t>
            </a:r>
            <a:r>
              <a:rPr lang="en-US" sz="2400" dirty="0"/>
              <a:t>Active Case Finding: When the Community health workers seeks for TB symptoms among the vulnerable key population. </a:t>
            </a:r>
            <a:r>
              <a:rPr lang="en-US" sz="2400" dirty="0">
                <a:solidFill>
                  <a:schemeClr val="tx2"/>
                </a:solidFill>
              </a:rPr>
              <a:t>The </a:t>
            </a:r>
            <a:r>
              <a:rPr lang="en-US" sz="2400" dirty="0" err="1">
                <a:solidFill>
                  <a:schemeClr val="tx2"/>
                </a:solidFill>
              </a:rPr>
              <a:t>programme</a:t>
            </a:r>
            <a:r>
              <a:rPr lang="en-US" sz="2400" dirty="0">
                <a:solidFill>
                  <a:schemeClr val="tx2"/>
                </a:solidFill>
              </a:rPr>
              <a:t> encourages Active Case finding as an intervention for Ending TB </a:t>
            </a:r>
            <a:r>
              <a:rPr lang="en-US" sz="2400" dirty="0"/>
              <a:t>(House Visits)</a:t>
            </a:r>
            <a:endParaRPr lang="en-IN" sz="2400" dirty="0"/>
          </a:p>
        </p:txBody>
      </p:sp>
      <p:sp>
        <p:nvSpPr>
          <p:cNvPr id="7" name="Content Placeholder 2">
            <a:extLst>
              <a:ext uri="{FF2B5EF4-FFF2-40B4-BE49-F238E27FC236}">
                <a16:creationId xmlns:a16="http://schemas.microsoft.com/office/drawing/2014/main" id="{44FD667C-4A6F-DE24-0E42-FAF561E95942}"/>
              </a:ext>
            </a:extLst>
          </p:cNvPr>
          <p:cNvSpPr txBox="1">
            <a:spLocks/>
          </p:cNvSpPr>
          <p:nvPr/>
        </p:nvSpPr>
        <p:spPr>
          <a:xfrm>
            <a:off x="8033585" y="3569450"/>
            <a:ext cx="3831019" cy="276897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Congregate settings</a:t>
            </a:r>
          </a:p>
          <a:p>
            <a:r>
              <a:rPr lang="en-US" sz="2400"/>
              <a:t>Urban Slum</a:t>
            </a:r>
          </a:p>
          <a:p>
            <a:r>
              <a:rPr lang="en-US" sz="2400"/>
              <a:t>Antenatal Mothers</a:t>
            </a:r>
          </a:p>
          <a:p>
            <a:r>
              <a:rPr lang="en-US" sz="2400"/>
              <a:t>Patients with co-morbidities</a:t>
            </a:r>
          </a:p>
          <a:p>
            <a:r>
              <a:rPr lang="en-US" sz="2400"/>
              <a:t>Past history of TB</a:t>
            </a:r>
          </a:p>
          <a:p>
            <a:r>
              <a:rPr lang="en-US" sz="2400"/>
              <a:t>Hard to reach area</a:t>
            </a:r>
            <a:endParaRPr lang="en-US" sz="2400" dirty="0"/>
          </a:p>
        </p:txBody>
      </p:sp>
      <p:sp>
        <p:nvSpPr>
          <p:cNvPr id="8" name="Arrow: Right 7">
            <a:extLst>
              <a:ext uri="{FF2B5EF4-FFF2-40B4-BE49-F238E27FC236}">
                <a16:creationId xmlns:a16="http://schemas.microsoft.com/office/drawing/2014/main" id="{1452FB94-4623-C894-B35A-5F7E0E535370}"/>
              </a:ext>
            </a:extLst>
          </p:cNvPr>
          <p:cNvSpPr/>
          <p:nvPr/>
        </p:nvSpPr>
        <p:spPr>
          <a:xfrm>
            <a:off x="4206240" y="5709920"/>
            <a:ext cx="3434080" cy="27432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5BFC7634-C726-C69B-CEBA-11D178236BD5}"/>
              </a:ext>
            </a:extLst>
          </p:cNvPr>
          <p:cNvSpPr/>
          <p:nvPr/>
        </p:nvSpPr>
        <p:spPr>
          <a:xfrm>
            <a:off x="7853079" y="3273991"/>
            <a:ext cx="3875690" cy="294165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6" name="Rectangle 5">
            <a:extLst>
              <a:ext uri="{FF2B5EF4-FFF2-40B4-BE49-F238E27FC236}">
                <a16:creationId xmlns:a16="http://schemas.microsoft.com/office/drawing/2014/main" id="{67620F86-64C3-6422-5BEA-8E8AB9014655}"/>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Type of case finding</a:t>
            </a:r>
          </a:p>
        </p:txBody>
      </p:sp>
    </p:spTree>
    <p:extLst>
      <p:ext uri="{BB962C8B-B14F-4D97-AF65-F5344CB8AC3E}">
        <p14:creationId xmlns:p14="http://schemas.microsoft.com/office/powerpoint/2010/main" val="661761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84A24B-22CB-46CD-89F9-668D1AABCA53}"/>
              </a:ext>
            </a:extLst>
          </p:cNvPr>
          <p:cNvSpPr>
            <a:spLocks noGrp="1"/>
          </p:cNvSpPr>
          <p:nvPr>
            <p:ph idx="1"/>
          </p:nvPr>
        </p:nvSpPr>
        <p:spPr>
          <a:xfrm>
            <a:off x="639417" y="1652209"/>
            <a:ext cx="3888528" cy="3553581"/>
          </a:xfrm>
        </p:spPr>
        <p:txBody>
          <a:bodyPr>
            <a:normAutofit/>
          </a:bodyPr>
          <a:lstStyle/>
          <a:p>
            <a:pPr marL="0" indent="0" algn="just">
              <a:buNone/>
            </a:pPr>
            <a:r>
              <a:rPr lang="en-US" sz="2400" b="1" dirty="0"/>
              <a:t>Vulnerable population </a:t>
            </a:r>
            <a:r>
              <a:rPr lang="en-US" sz="2400" dirty="0"/>
              <a:t>is a group of people in whom the prevalence or incidence of TB is significantly higher than in the general population. </a:t>
            </a:r>
          </a:p>
          <a:p>
            <a:pPr marL="0" indent="0" algn="just">
              <a:buNone/>
            </a:pPr>
            <a:r>
              <a:rPr lang="en-US" sz="2400" dirty="0"/>
              <a:t>The recommended vulnerable groups to be considered for intensified case finding may be classified as follows:</a:t>
            </a:r>
          </a:p>
          <a:p>
            <a:pPr marL="0" indent="0" algn="just">
              <a:buNone/>
            </a:pPr>
            <a:endParaRPr lang="en-IN" sz="2000" dirty="0"/>
          </a:p>
        </p:txBody>
      </p:sp>
      <p:graphicFrame>
        <p:nvGraphicFramePr>
          <p:cNvPr id="4" name="Table 3">
            <a:extLst>
              <a:ext uri="{FF2B5EF4-FFF2-40B4-BE49-F238E27FC236}">
                <a16:creationId xmlns:a16="http://schemas.microsoft.com/office/drawing/2014/main" id="{EF4B2E3B-E88B-9A3E-79E4-04F4559355F2}"/>
              </a:ext>
            </a:extLst>
          </p:cNvPr>
          <p:cNvGraphicFramePr>
            <a:graphicFrameLocks noGrp="1"/>
          </p:cNvGraphicFramePr>
          <p:nvPr/>
        </p:nvGraphicFramePr>
        <p:xfrm>
          <a:off x="6115933" y="1023730"/>
          <a:ext cx="5686214" cy="5620723"/>
        </p:xfrm>
        <a:graphic>
          <a:graphicData uri="http://schemas.openxmlformats.org/drawingml/2006/table">
            <a:tbl>
              <a:tblPr firstRow="1" bandRow="1">
                <a:tableStyleId>{9D7B26C5-4107-4FEC-AEDC-1716B250A1EF}</a:tableStyleId>
              </a:tblPr>
              <a:tblGrid>
                <a:gridCol w="2786317">
                  <a:extLst>
                    <a:ext uri="{9D8B030D-6E8A-4147-A177-3AD203B41FA5}">
                      <a16:colId xmlns:a16="http://schemas.microsoft.com/office/drawing/2014/main" val="20000"/>
                    </a:ext>
                  </a:extLst>
                </a:gridCol>
                <a:gridCol w="2899897">
                  <a:extLst>
                    <a:ext uri="{9D8B030D-6E8A-4147-A177-3AD203B41FA5}">
                      <a16:colId xmlns:a16="http://schemas.microsoft.com/office/drawing/2014/main" val="20001"/>
                    </a:ext>
                  </a:extLst>
                </a:gridCol>
              </a:tblGrid>
              <a:tr h="854931">
                <a:tc>
                  <a:txBody>
                    <a:bodyPr/>
                    <a:lstStyle/>
                    <a:p>
                      <a:r>
                        <a:rPr lang="en-US" sz="2500" dirty="0">
                          <a:solidFill>
                            <a:schemeClr val="bg1"/>
                          </a:solidFill>
                        </a:rPr>
                        <a:t>Clinically</a:t>
                      </a:r>
                      <a:r>
                        <a:rPr lang="en-US" sz="2500" baseline="0" dirty="0">
                          <a:solidFill>
                            <a:schemeClr val="bg1"/>
                          </a:solidFill>
                        </a:rPr>
                        <a:t> vulnerable</a:t>
                      </a:r>
                      <a:endParaRPr lang="en-IN" sz="2500" dirty="0">
                        <a:solidFill>
                          <a:schemeClr val="bg1"/>
                        </a:solidFill>
                      </a:endParaRPr>
                    </a:p>
                  </a:txBody>
                  <a:tcPr marL="71872" marR="71872" marT="35936" marB="35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2500" dirty="0">
                          <a:solidFill>
                            <a:schemeClr val="bg1"/>
                          </a:solidFill>
                        </a:rPr>
                        <a:t>Socially vulnerable</a:t>
                      </a:r>
                      <a:endParaRPr lang="en-IN" sz="2500" dirty="0">
                        <a:solidFill>
                          <a:schemeClr val="bg1"/>
                        </a:solidFill>
                      </a:endParaRPr>
                    </a:p>
                  </a:txBody>
                  <a:tcPr marL="71872" marR="71872" marT="35936" marB="35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644059">
                <a:tc>
                  <a:txBody>
                    <a:bodyPr/>
                    <a:lstStyle/>
                    <a:p>
                      <a:pPr marL="285750" indent="-285750">
                        <a:buFont typeface="Arial" pitchFamily="34" charset="0"/>
                        <a:buChar char="•"/>
                      </a:pPr>
                      <a:r>
                        <a:rPr lang="en-US" sz="2200" dirty="0">
                          <a:solidFill>
                            <a:schemeClr val="tx1"/>
                          </a:solidFill>
                        </a:rPr>
                        <a:t>Persons with HIV</a:t>
                      </a:r>
                    </a:p>
                    <a:p>
                      <a:pPr marL="285750" indent="-285750">
                        <a:buFont typeface="Arial" pitchFamily="34" charset="0"/>
                        <a:buChar char="•"/>
                      </a:pPr>
                      <a:r>
                        <a:rPr lang="en-US" sz="2200" dirty="0">
                          <a:solidFill>
                            <a:schemeClr val="tx1"/>
                          </a:solidFill>
                        </a:rPr>
                        <a:t>Malnourishment</a:t>
                      </a:r>
                    </a:p>
                    <a:p>
                      <a:pPr marL="285750" indent="-285750">
                        <a:buFont typeface="Arial" pitchFamily="34" charset="0"/>
                        <a:buChar char="•"/>
                      </a:pPr>
                      <a:r>
                        <a:rPr lang="en-US" sz="2200" dirty="0">
                          <a:solidFill>
                            <a:schemeClr val="tx1"/>
                          </a:solidFill>
                        </a:rPr>
                        <a:t>Diabetes</a:t>
                      </a:r>
                    </a:p>
                    <a:p>
                      <a:pPr marL="285750" indent="-285750">
                        <a:buFont typeface="Arial" pitchFamily="34" charset="0"/>
                        <a:buChar char="•"/>
                      </a:pPr>
                      <a:r>
                        <a:rPr lang="en-US" sz="2200" dirty="0">
                          <a:solidFill>
                            <a:schemeClr val="tx1"/>
                          </a:solidFill>
                        </a:rPr>
                        <a:t>Compromised lung states</a:t>
                      </a:r>
                    </a:p>
                    <a:p>
                      <a:pPr marL="285750" indent="-285750">
                        <a:buFont typeface="Arial" pitchFamily="34" charset="0"/>
                        <a:buChar char="•"/>
                      </a:pPr>
                      <a:r>
                        <a:rPr lang="en-US" sz="2200" dirty="0">
                          <a:solidFill>
                            <a:schemeClr val="tx1"/>
                          </a:solidFill>
                        </a:rPr>
                        <a:t>Cancer patients</a:t>
                      </a:r>
                    </a:p>
                    <a:p>
                      <a:pPr marL="285750" indent="-285750">
                        <a:buFont typeface="Arial" pitchFamily="34" charset="0"/>
                        <a:buChar char="•"/>
                      </a:pPr>
                      <a:r>
                        <a:rPr lang="en-US" sz="2200" dirty="0">
                          <a:solidFill>
                            <a:schemeClr val="tx1"/>
                          </a:solidFill>
                        </a:rPr>
                        <a:t>Patients on dialysis</a:t>
                      </a:r>
                    </a:p>
                    <a:p>
                      <a:pPr marL="285750" indent="-285750">
                        <a:buFont typeface="Arial" pitchFamily="34" charset="0"/>
                        <a:buChar char="•"/>
                      </a:pPr>
                      <a:r>
                        <a:rPr lang="en-US" sz="2200" dirty="0">
                          <a:solidFill>
                            <a:schemeClr val="tx1"/>
                          </a:solidFill>
                        </a:rPr>
                        <a:t>Patients on immune suppressant drugs, steroids</a:t>
                      </a:r>
                      <a:endParaRPr lang="en-IN" sz="2200" dirty="0">
                        <a:solidFill>
                          <a:schemeClr val="tx1"/>
                        </a:solidFill>
                      </a:endParaRPr>
                    </a:p>
                  </a:txBody>
                  <a:tcPr marL="71872" marR="71872" marT="35936" marB="35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Health care givers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Contacts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Prisoners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Smokers, persons exposed to fuel fumes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Aged</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Mental hospital patients/care givers, </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Slum dwellers, migrants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IN" sz="2200" dirty="0">
                          <a:solidFill>
                            <a:schemeClr val="tx1"/>
                          </a:solidFill>
                        </a:rPr>
                        <a:t>Miners, crushers, persons</a:t>
                      </a:r>
                      <a:r>
                        <a:rPr lang="en-IN" sz="2200" baseline="0" dirty="0">
                          <a:solidFill>
                            <a:schemeClr val="tx1"/>
                          </a:solidFill>
                        </a:rPr>
                        <a:t> in fabric industries</a:t>
                      </a:r>
                      <a:endParaRPr lang="en-IN" sz="2200" dirty="0">
                        <a:solidFill>
                          <a:schemeClr val="tx1"/>
                        </a:solidFill>
                      </a:endParaRPr>
                    </a:p>
                  </a:txBody>
                  <a:tcPr marL="71872" marR="71872" marT="35936" marB="359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
        <p:nvSpPr>
          <p:cNvPr id="5" name="Arrow: Right 4">
            <a:extLst>
              <a:ext uri="{FF2B5EF4-FFF2-40B4-BE49-F238E27FC236}">
                <a16:creationId xmlns:a16="http://schemas.microsoft.com/office/drawing/2014/main" id="{A68EBD5C-A8AD-B89D-E722-114B685C7D9D}"/>
              </a:ext>
            </a:extLst>
          </p:cNvPr>
          <p:cNvSpPr/>
          <p:nvPr/>
        </p:nvSpPr>
        <p:spPr>
          <a:xfrm>
            <a:off x="2465715" y="4942595"/>
            <a:ext cx="3168785" cy="16838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DD93D64D-5134-7D29-532F-D75C3A2C7B5B}"/>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Screening of vulnerable population</a:t>
            </a:r>
          </a:p>
        </p:txBody>
      </p:sp>
    </p:spTree>
    <p:extLst>
      <p:ext uri="{BB962C8B-B14F-4D97-AF65-F5344CB8AC3E}">
        <p14:creationId xmlns:p14="http://schemas.microsoft.com/office/powerpoint/2010/main" val="3826144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28587D-9C9A-8A5A-0033-C2B0946900D9}"/>
              </a:ext>
            </a:extLst>
          </p:cNvPr>
          <p:cNvSpPr/>
          <p:nvPr/>
        </p:nvSpPr>
        <p:spPr>
          <a:xfrm>
            <a:off x="1174436" y="1238339"/>
            <a:ext cx="4176464" cy="3600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Presumptive TB</a:t>
            </a:r>
          </a:p>
        </p:txBody>
      </p:sp>
      <p:sp>
        <p:nvSpPr>
          <p:cNvPr id="7" name="Rectangle: Rounded Corners 6">
            <a:extLst>
              <a:ext uri="{FF2B5EF4-FFF2-40B4-BE49-F238E27FC236}">
                <a16:creationId xmlns:a16="http://schemas.microsoft.com/office/drawing/2014/main" id="{9B9CA02A-1001-38FD-CA14-F632473C923C}"/>
              </a:ext>
            </a:extLst>
          </p:cNvPr>
          <p:cNvSpPr/>
          <p:nvPr/>
        </p:nvSpPr>
        <p:spPr>
          <a:xfrm>
            <a:off x="9262847" y="1216864"/>
            <a:ext cx="2376264"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t>TBI Risk Groups</a:t>
            </a:r>
          </a:p>
        </p:txBody>
      </p:sp>
      <p:sp>
        <p:nvSpPr>
          <p:cNvPr id="8" name="Rectangle 7">
            <a:extLst>
              <a:ext uri="{FF2B5EF4-FFF2-40B4-BE49-F238E27FC236}">
                <a16:creationId xmlns:a16="http://schemas.microsoft.com/office/drawing/2014/main" id="{FD772CBB-ADF4-C15C-6599-4207F297508F}"/>
              </a:ext>
            </a:extLst>
          </p:cNvPr>
          <p:cNvSpPr/>
          <p:nvPr/>
        </p:nvSpPr>
        <p:spPr>
          <a:xfrm>
            <a:off x="1694010" y="1940423"/>
            <a:ext cx="2449033" cy="93789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NAAT (preferred)/ Microscopy + CXR/ other tests</a:t>
            </a:r>
          </a:p>
        </p:txBody>
      </p:sp>
      <p:sp>
        <p:nvSpPr>
          <p:cNvPr id="9" name="Rectangle 8">
            <a:extLst>
              <a:ext uri="{FF2B5EF4-FFF2-40B4-BE49-F238E27FC236}">
                <a16:creationId xmlns:a16="http://schemas.microsoft.com/office/drawing/2014/main" id="{111E1960-FACD-6C9A-D7E4-C1E42421C073}"/>
              </a:ext>
            </a:extLst>
          </p:cNvPr>
          <p:cNvSpPr/>
          <p:nvPr/>
        </p:nvSpPr>
        <p:spPr>
          <a:xfrm>
            <a:off x="240125" y="3434734"/>
            <a:ext cx="747772" cy="35773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CXR</a:t>
            </a:r>
          </a:p>
        </p:txBody>
      </p:sp>
      <p:sp>
        <p:nvSpPr>
          <p:cNvPr id="10" name="Rectangle 9">
            <a:extLst>
              <a:ext uri="{FF2B5EF4-FFF2-40B4-BE49-F238E27FC236}">
                <a16:creationId xmlns:a16="http://schemas.microsoft.com/office/drawing/2014/main" id="{7159FE3D-A668-8E6B-E335-999C1EBDC8B5}"/>
              </a:ext>
            </a:extLst>
          </p:cNvPr>
          <p:cNvSpPr/>
          <p:nvPr/>
        </p:nvSpPr>
        <p:spPr>
          <a:xfrm>
            <a:off x="1614901" y="3429000"/>
            <a:ext cx="1960819" cy="40931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MTB +</a:t>
            </a:r>
            <a:r>
              <a:rPr lang="en-IN" b="1" dirty="0" err="1">
                <a:solidFill>
                  <a:schemeClr val="tx1"/>
                </a:solidFill>
              </a:rPr>
              <a:t>ve</a:t>
            </a:r>
            <a:r>
              <a:rPr lang="en-IN" b="1" dirty="0">
                <a:solidFill>
                  <a:schemeClr val="tx1"/>
                </a:solidFill>
              </a:rPr>
              <a:t>, Rif Sens</a:t>
            </a:r>
          </a:p>
        </p:txBody>
      </p:sp>
      <p:sp>
        <p:nvSpPr>
          <p:cNvPr id="11" name="Rectangle 10">
            <a:extLst>
              <a:ext uri="{FF2B5EF4-FFF2-40B4-BE49-F238E27FC236}">
                <a16:creationId xmlns:a16="http://schemas.microsoft.com/office/drawing/2014/main" id="{D13A746A-E3B5-4C78-CF36-BDEE2C4415E6}"/>
              </a:ext>
            </a:extLst>
          </p:cNvPr>
          <p:cNvSpPr/>
          <p:nvPr/>
        </p:nvSpPr>
        <p:spPr>
          <a:xfrm>
            <a:off x="4474153" y="3448641"/>
            <a:ext cx="1872208" cy="4320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a:solidFill>
                  <a:schemeClr val="tx1"/>
                </a:solidFill>
              </a:rPr>
              <a:t>MTB +</a:t>
            </a:r>
            <a:r>
              <a:rPr lang="en-IN" b="1" dirty="0" err="1">
                <a:solidFill>
                  <a:schemeClr val="tx1"/>
                </a:solidFill>
              </a:rPr>
              <a:t>ve</a:t>
            </a:r>
            <a:r>
              <a:rPr lang="en-IN" b="1" dirty="0">
                <a:solidFill>
                  <a:schemeClr val="tx1"/>
                </a:solidFill>
              </a:rPr>
              <a:t>, Rif Res</a:t>
            </a:r>
          </a:p>
        </p:txBody>
      </p:sp>
      <p:sp>
        <p:nvSpPr>
          <p:cNvPr id="12" name="Rectangle 11">
            <a:extLst>
              <a:ext uri="{FF2B5EF4-FFF2-40B4-BE49-F238E27FC236}">
                <a16:creationId xmlns:a16="http://schemas.microsoft.com/office/drawing/2014/main" id="{F3BE5BE9-267E-6E93-0AE1-8FEEC4E1C522}"/>
              </a:ext>
            </a:extLst>
          </p:cNvPr>
          <p:cNvSpPr/>
          <p:nvPr/>
        </p:nvSpPr>
        <p:spPr>
          <a:xfrm>
            <a:off x="119335" y="6237311"/>
            <a:ext cx="1008399" cy="35123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CXR -</a:t>
            </a:r>
            <a:r>
              <a:rPr lang="en-IN" b="1" dirty="0" err="1">
                <a:solidFill>
                  <a:schemeClr val="tx1"/>
                </a:solidFill>
              </a:rPr>
              <a:t>ve</a:t>
            </a:r>
            <a:endParaRPr lang="en-IN" b="1" dirty="0">
              <a:solidFill>
                <a:schemeClr val="tx1"/>
              </a:solidFill>
            </a:endParaRPr>
          </a:p>
        </p:txBody>
      </p:sp>
      <p:sp>
        <p:nvSpPr>
          <p:cNvPr id="13" name="Rectangle 12">
            <a:extLst>
              <a:ext uri="{FF2B5EF4-FFF2-40B4-BE49-F238E27FC236}">
                <a16:creationId xmlns:a16="http://schemas.microsoft.com/office/drawing/2014/main" id="{4874AD43-8C94-C1FC-7B97-3A27BFBF6FFE}"/>
              </a:ext>
            </a:extLst>
          </p:cNvPr>
          <p:cNvSpPr/>
          <p:nvPr/>
        </p:nvSpPr>
        <p:spPr>
          <a:xfrm>
            <a:off x="505500" y="5695156"/>
            <a:ext cx="1008399" cy="35773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CXR +</a:t>
            </a:r>
            <a:r>
              <a:rPr lang="en-IN" b="1" dirty="0" err="1">
                <a:solidFill>
                  <a:schemeClr val="tx1"/>
                </a:solidFill>
              </a:rPr>
              <a:t>ve</a:t>
            </a:r>
            <a:endParaRPr lang="en-IN" b="1" dirty="0">
              <a:solidFill>
                <a:schemeClr val="tx1"/>
              </a:solidFill>
            </a:endParaRPr>
          </a:p>
        </p:txBody>
      </p:sp>
      <p:sp>
        <p:nvSpPr>
          <p:cNvPr id="14" name="Rectangle 13">
            <a:extLst>
              <a:ext uri="{FF2B5EF4-FFF2-40B4-BE49-F238E27FC236}">
                <a16:creationId xmlns:a16="http://schemas.microsoft.com/office/drawing/2014/main" id="{10DBD4E9-1EC1-D03F-5E56-6DC04627B187}"/>
              </a:ext>
            </a:extLst>
          </p:cNvPr>
          <p:cNvSpPr/>
          <p:nvPr/>
        </p:nvSpPr>
        <p:spPr>
          <a:xfrm>
            <a:off x="1538602" y="4162631"/>
            <a:ext cx="900100" cy="28803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a:solidFill>
                  <a:schemeClr val="tx1"/>
                </a:solidFill>
              </a:rPr>
              <a:t>FL-LPA</a:t>
            </a:r>
          </a:p>
        </p:txBody>
      </p:sp>
      <p:sp>
        <p:nvSpPr>
          <p:cNvPr id="15" name="Rectangle 14">
            <a:extLst>
              <a:ext uri="{FF2B5EF4-FFF2-40B4-BE49-F238E27FC236}">
                <a16:creationId xmlns:a16="http://schemas.microsoft.com/office/drawing/2014/main" id="{BD111E85-4CBC-556C-2076-7B057D918802}"/>
              </a:ext>
            </a:extLst>
          </p:cNvPr>
          <p:cNvSpPr/>
          <p:nvPr/>
        </p:nvSpPr>
        <p:spPr>
          <a:xfrm>
            <a:off x="1694010" y="5078666"/>
            <a:ext cx="900100" cy="28803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H Sens</a:t>
            </a:r>
          </a:p>
        </p:txBody>
      </p:sp>
      <p:sp>
        <p:nvSpPr>
          <p:cNvPr id="16" name="Rectangle 15">
            <a:extLst>
              <a:ext uri="{FF2B5EF4-FFF2-40B4-BE49-F238E27FC236}">
                <a16:creationId xmlns:a16="http://schemas.microsoft.com/office/drawing/2014/main" id="{4A7BE208-1F85-F14B-5F09-8D56019FE40A}"/>
              </a:ext>
            </a:extLst>
          </p:cNvPr>
          <p:cNvSpPr/>
          <p:nvPr/>
        </p:nvSpPr>
        <p:spPr>
          <a:xfrm>
            <a:off x="1900065" y="5707393"/>
            <a:ext cx="900100" cy="33325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DS-TB</a:t>
            </a:r>
          </a:p>
        </p:txBody>
      </p:sp>
      <p:sp>
        <p:nvSpPr>
          <p:cNvPr id="17" name="Rectangle 16">
            <a:extLst>
              <a:ext uri="{FF2B5EF4-FFF2-40B4-BE49-F238E27FC236}">
                <a16:creationId xmlns:a16="http://schemas.microsoft.com/office/drawing/2014/main" id="{45C1E967-61C9-E3FF-E7C8-9D8F884FF9FD}"/>
              </a:ext>
            </a:extLst>
          </p:cNvPr>
          <p:cNvSpPr/>
          <p:nvPr/>
        </p:nvSpPr>
        <p:spPr>
          <a:xfrm>
            <a:off x="3238103" y="5074969"/>
            <a:ext cx="900100" cy="28803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H Res</a:t>
            </a:r>
          </a:p>
        </p:txBody>
      </p:sp>
      <p:sp>
        <p:nvSpPr>
          <p:cNvPr id="18" name="Rectangle 17">
            <a:extLst>
              <a:ext uri="{FF2B5EF4-FFF2-40B4-BE49-F238E27FC236}">
                <a16:creationId xmlns:a16="http://schemas.microsoft.com/office/drawing/2014/main" id="{BCDC3110-97D1-E7D2-4279-FAA552ABB0B3}"/>
              </a:ext>
            </a:extLst>
          </p:cNvPr>
          <p:cNvSpPr/>
          <p:nvPr/>
        </p:nvSpPr>
        <p:spPr>
          <a:xfrm>
            <a:off x="4983955" y="5078208"/>
            <a:ext cx="1004033" cy="33275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FQ Sens</a:t>
            </a:r>
          </a:p>
        </p:txBody>
      </p:sp>
      <p:sp>
        <p:nvSpPr>
          <p:cNvPr id="20" name="Rectangle 19">
            <a:extLst>
              <a:ext uri="{FF2B5EF4-FFF2-40B4-BE49-F238E27FC236}">
                <a16:creationId xmlns:a16="http://schemas.microsoft.com/office/drawing/2014/main" id="{70EA9A59-9917-A801-A3EE-0D4E3BE305B5}"/>
              </a:ext>
            </a:extLst>
          </p:cNvPr>
          <p:cNvSpPr/>
          <p:nvPr/>
        </p:nvSpPr>
        <p:spPr>
          <a:xfrm>
            <a:off x="3236577" y="5805263"/>
            <a:ext cx="1522047" cy="6373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H mono/poly DR-TB</a:t>
            </a:r>
          </a:p>
        </p:txBody>
      </p:sp>
      <p:sp>
        <p:nvSpPr>
          <p:cNvPr id="21" name="Rectangle 20">
            <a:extLst>
              <a:ext uri="{FF2B5EF4-FFF2-40B4-BE49-F238E27FC236}">
                <a16:creationId xmlns:a16="http://schemas.microsoft.com/office/drawing/2014/main" id="{DEE99A95-FDE4-87A8-7A1A-AEB9E8FC66CD}"/>
              </a:ext>
            </a:extLst>
          </p:cNvPr>
          <p:cNvSpPr/>
          <p:nvPr/>
        </p:nvSpPr>
        <p:spPr>
          <a:xfrm>
            <a:off x="5144790" y="5805263"/>
            <a:ext cx="1383258" cy="6373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MDR/RR TB</a:t>
            </a:r>
          </a:p>
        </p:txBody>
      </p:sp>
      <p:sp>
        <p:nvSpPr>
          <p:cNvPr id="22" name="Rectangle 21">
            <a:extLst>
              <a:ext uri="{FF2B5EF4-FFF2-40B4-BE49-F238E27FC236}">
                <a16:creationId xmlns:a16="http://schemas.microsoft.com/office/drawing/2014/main" id="{E2895F7D-4F22-6942-2A84-72A42973FA87}"/>
              </a:ext>
            </a:extLst>
          </p:cNvPr>
          <p:cNvSpPr/>
          <p:nvPr/>
        </p:nvSpPr>
        <p:spPr>
          <a:xfrm>
            <a:off x="6816080" y="5805263"/>
            <a:ext cx="1240954" cy="6373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Pre XDR/ XDR-TB</a:t>
            </a:r>
          </a:p>
        </p:txBody>
      </p:sp>
      <p:sp>
        <p:nvSpPr>
          <p:cNvPr id="23" name="Rectangle 22">
            <a:extLst>
              <a:ext uri="{FF2B5EF4-FFF2-40B4-BE49-F238E27FC236}">
                <a16:creationId xmlns:a16="http://schemas.microsoft.com/office/drawing/2014/main" id="{49BD715C-AA19-86B8-45F1-3928221B9F5A}"/>
              </a:ext>
            </a:extLst>
          </p:cNvPr>
          <p:cNvSpPr/>
          <p:nvPr/>
        </p:nvSpPr>
        <p:spPr>
          <a:xfrm>
            <a:off x="5308097" y="2130606"/>
            <a:ext cx="2071621" cy="43204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Rule out active TB</a:t>
            </a:r>
          </a:p>
        </p:txBody>
      </p:sp>
      <p:sp>
        <p:nvSpPr>
          <p:cNvPr id="25" name="Rectangle 24">
            <a:extLst>
              <a:ext uri="{FF2B5EF4-FFF2-40B4-BE49-F238E27FC236}">
                <a16:creationId xmlns:a16="http://schemas.microsoft.com/office/drawing/2014/main" id="{BAC1E89E-A52C-981C-75C2-D6E4A73292AD}"/>
              </a:ext>
            </a:extLst>
          </p:cNvPr>
          <p:cNvSpPr/>
          <p:nvPr/>
        </p:nvSpPr>
        <p:spPr>
          <a:xfrm>
            <a:off x="9434518" y="1881395"/>
            <a:ext cx="1872208" cy="3822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4 S screening</a:t>
            </a:r>
          </a:p>
        </p:txBody>
      </p:sp>
      <p:sp>
        <p:nvSpPr>
          <p:cNvPr id="26" name="Rectangle 25">
            <a:extLst>
              <a:ext uri="{FF2B5EF4-FFF2-40B4-BE49-F238E27FC236}">
                <a16:creationId xmlns:a16="http://schemas.microsoft.com/office/drawing/2014/main" id="{0DAA9EF5-A548-97E0-5E31-F5E79154B824}"/>
              </a:ext>
            </a:extLst>
          </p:cNvPr>
          <p:cNvSpPr/>
          <p:nvPr/>
        </p:nvSpPr>
        <p:spPr>
          <a:xfrm>
            <a:off x="9257563" y="2853803"/>
            <a:ext cx="595386" cy="32356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Yes</a:t>
            </a:r>
          </a:p>
        </p:txBody>
      </p:sp>
      <p:sp>
        <p:nvSpPr>
          <p:cNvPr id="27" name="Rectangle 26">
            <a:extLst>
              <a:ext uri="{FF2B5EF4-FFF2-40B4-BE49-F238E27FC236}">
                <a16:creationId xmlns:a16="http://schemas.microsoft.com/office/drawing/2014/main" id="{AB09AF3D-BD75-9CED-BF2E-D4C644096CB8}"/>
              </a:ext>
            </a:extLst>
          </p:cNvPr>
          <p:cNvSpPr/>
          <p:nvPr/>
        </p:nvSpPr>
        <p:spPr>
          <a:xfrm>
            <a:off x="10901214" y="2853803"/>
            <a:ext cx="595386" cy="32356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No</a:t>
            </a:r>
          </a:p>
        </p:txBody>
      </p:sp>
      <p:sp>
        <p:nvSpPr>
          <p:cNvPr id="28" name="Rectangle 27">
            <a:extLst>
              <a:ext uri="{FF2B5EF4-FFF2-40B4-BE49-F238E27FC236}">
                <a16:creationId xmlns:a16="http://schemas.microsoft.com/office/drawing/2014/main" id="{BFBB8E37-993E-C761-F64F-2DE514791D6A}"/>
              </a:ext>
            </a:extLst>
          </p:cNvPr>
          <p:cNvSpPr/>
          <p:nvPr/>
        </p:nvSpPr>
        <p:spPr>
          <a:xfrm>
            <a:off x="8565625" y="3640459"/>
            <a:ext cx="1592038" cy="3822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No Active TB</a:t>
            </a:r>
          </a:p>
        </p:txBody>
      </p:sp>
      <p:sp>
        <p:nvSpPr>
          <p:cNvPr id="29" name="Rectangle 28">
            <a:extLst>
              <a:ext uri="{FF2B5EF4-FFF2-40B4-BE49-F238E27FC236}">
                <a16:creationId xmlns:a16="http://schemas.microsoft.com/office/drawing/2014/main" id="{186D93A9-2BA9-1DC8-1F5F-E0396A4415C7}"/>
              </a:ext>
            </a:extLst>
          </p:cNvPr>
          <p:cNvSpPr/>
          <p:nvPr/>
        </p:nvSpPr>
        <p:spPr>
          <a:xfrm>
            <a:off x="10632338" y="3633915"/>
            <a:ext cx="1251629" cy="3822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TST / IGRA</a:t>
            </a:r>
          </a:p>
        </p:txBody>
      </p:sp>
      <p:sp>
        <p:nvSpPr>
          <p:cNvPr id="30" name="Rectangle 29">
            <a:extLst>
              <a:ext uri="{FF2B5EF4-FFF2-40B4-BE49-F238E27FC236}">
                <a16:creationId xmlns:a16="http://schemas.microsoft.com/office/drawing/2014/main" id="{0F02ED7E-3B28-50D1-31C2-517D09508944}"/>
              </a:ext>
            </a:extLst>
          </p:cNvPr>
          <p:cNvSpPr/>
          <p:nvPr/>
        </p:nvSpPr>
        <p:spPr>
          <a:xfrm>
            <a:off x="8579205" y="4587720"/>
            <a:ext cx="1592038" cy="47567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tx1"/>
                </a:solidFill>
              </a:rPr>
              <a:t>+</a:t>
            </a:r>
            <a:r>
              <a:rPr lang="en-IN" sz="1600" b="1" dirty="0" err="1">
                <a:solidFill>
                  <a:schemeClr val="tx1"/>
                </a:solidFill>
              </a:rPr>
              <a:t>ve</a:t>
            </a:r>
            <a:r>
              <a:rPr lang="en-IN" sz="1600" b="1" dirty="0">
                <a:solidFill>
                  <a:schemeClr val="tx1"/>
                </a:solidFill>
              </a:rPr>
              <a:t> or Not available</a:t>
            </a:r>
          </a:p>
        </p:txBody>
      </p:sp>
      <p:sp>
        <p:nvSpPr>
          <p:cNvPr id="31" name="Rectangle 30">
            <a:extLst>
              <a:ext uri="{FF2B5EF4-FFF2-40B4-BE49-F238E27FC236}">
                <a16:creationId xmlns:a16="http://schemas.microsoft.com/office/drawing/2014/main" id="{6CFA149C-1A58-373F-0411-C52566D8D765}"/>
              </a:ext>
            </a:extLst>
          </p:cNvPr>
          <p:cNvSpPr/>
          <p:nvPr/>
        </p:nvSpPr>
        <p:spPr>
          <a:xfrm>
            <a:off x="11258152" y="4591834"/>
            <a:ext cx="720756" cy="3822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 </a:t>
            </a:r>
            <a:r>
              <a:rPr lang="en-IN" b="1" dirty="0" err="1">
                <a:solidFill>
                  <a:schemeClr val="tx1"/>
                </a:solidFill>
              </a:rPr>
              <a:t>ve</a:t>
            </a:r>
            <a:endParaRPr lang="en-IN" b="1" dirty="0">
              <a:solidFill>
                <a:schemeClr val="tx1"/>
              </a:solidFill>
            </a:endParaRPr>
          </a:p>
        </p:txBody>
      </p:sp>
      <p:sp>
        <p:nvSpPr>
          <p:cNvPr id="32" name="Rectangle 31">
            <a:extLst>
              <a:ext uri="{FF2B5EF4-FFF2-40B4-BE49-F238E27FC236}">
                <a16:creationId xmlns:a16="http://schemas.microsoft.com/office/drawing/2014/main" id="{DAC12301-0BC3-7DE5-C585-CAAB20A1978E}"/>
              </a:ext>
            </a:extLst>
          </p:cNvPr>
          <p:cNvSpPr/>
          <p:nvPr/>
        </p:nvSpPr>
        <p:spPr>
          <a:xfrm>
            <a:off x="9434518" y="5316784"/>
            <a:ext cx="723145" cy="35410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CXR</a:t>
            </a:r>
          </a:p>
        </p:txBody>
      </p:sp>
      <p:sp>
        <p:nvSpPr>
          <p:cNvPr id="33" name="Rectangle 32">
            <a:extLst>
              <a:ext uri="{FF2B5EF4-FFF2-40B4-BE49-F238E27FC236}">
                <a16:creationId xmlns:a16="http://schemas.microsoft.com/office/drawing/2014/main" id="{21B2F1CB-BAB2-9114-4F89-EC1A063D5DCB}"/>
              </a:ext>
            </a:extLst>
          </p:cNvPr>
          <p:cNvSpPr/>
          <p:nvPr/>
        </p:nvSpPr>
        <p:spPr>
          <a:xfrm>
            <a:off x="8486796" y="6309320"/>
            <a:ext cx="541860" cy="38225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a:t>
            </a:r>
            <a:r>
              <a:rPr lang="en-IN" b="1" dirty="0" err="1">
                <a:solidFill>
                  <a:schemeClr val="tx1"/>
                </a:solidFill>
              </a:rPr>
              <a:t>ve</a:t>
            </a:r>
            <a:endParaRPr lang="en-IN" b="1" dirty="0">
              <a:solidFill>
                <a:schemeClr val="tx1"/>
              </a:solidFill>
            </a:endParaRPr>
          </a:p>
        </p:txBody>
      </p:sp>
      <p:sp>
        <p:nvSpPr>
          <p:cNvPr id="34" name="Rectangle 33">
            <a:extLst>
              <a:ext uri="{FF2B5EF4-FFF2-40B4-BE49-F238E27FC236}">
                <a16:creationId xmlns:a16="http://schemas.microsoft.com/office/drawing/2014/main" id="{665A7ECF-CA14-97FC-3318-6DDC72301B22}"/>
              </a:ext>
            </a:extLst>
          </p:cNvPr>
          <p:cNvSpPr/>
          <p:nvPr/>
        </p:nvSpPr>
        <p:spPr>
          <a:xfrm>
            <a:off x="9218076" y="6296121"/>
            <a:ext cx="1000933" cy="4772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solidFill>
                  <a:schemeClr val="tx1"/>
                </a:solidFill>
              </a:rPr>
              <a:t>No active TB</a:t>
            </a:r>
          </a:p>
        </p:txBody>
      </p:sp>
      <p:sp>
        <p:nvSpPr>
          <p:cNvPr id="35" name="Rectangle 34">
            <a:extLst>
              <a:ext uri="{FF2B5EF4-FFF2-40B4-BE49-F238E27FC236}">
                <a16:creationId xmlns:a16="http://schemas.microsoft.com/office/drawing/2014/main" id="{59507D49-2662-B374-6DB0-3CD468284DDB}"/>
              </a:ext>
            </a:extLst>
          </p:cNvPr>
          <p:cNvSpPr/>
          <p:nvPr/>
        </p:nvSpPr>
        <p:spPr>
          <a:xfrm>
            <a:off x="10519378" y="6309320"/>
            <a:ext cx="575992" cy="4772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TPT</a:t>
            </a:r>
          </a:p>
        </p:txBody>
      </p:sp>
      <p:sp>
        <p:nvSpPr>
          <p:cNvPr id="36" name="Rectangle 35">
            <a:extLst>
              <a:ext uri="{FF2B5EF4-FFF2-40B4-BE49-F238E27FC236}">
                <a16:creationId xmlns:a16="http://schemas.microsoft.com/office/drawing/2014/main" id="{5150395D-6C80-9292-E0A4-6CB5609C1A4F}"/>
              </a:ext>
            </a:extLst>
          </p:cNvPr>
          <p:cNvSpPr/>
          <p:nvPr/>
        </p:nvSpPr>
        <p:spPr>
          <a:xfrm>
            <a:off x="11365403" y="6309320"/>
            <a:ext cx="720757" cy="47722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chemeClr val="tx1"/>
                </a:solidFill>
              </a:rPr>
              <a:t>-</a:t>
            </a:r>
            <a:r>
              <a:rPr lang="en-IN" sz="1400" b="1" dirty="0" err="1">
                <a:solidFill>
                  <a:schemeClr val="tx1"/>
                </a:solidFill>
              </a:rPr>
              <a:t>ve</a:t>
            </a:r>
            <a:r>
              <a:rPr lang="en-IN" sz="1400" b="1" dirty="0">
                <a:solidFill>
                  <a:schemeClr val="tx1"/>
                </a:solidFill>
              </a:rPr>
              <a:t> or NA</a:t>
            </a:r>
          </a:p>
        </p:txBody>
      </p:sp>
      <p:sp>
        <p:nvSpPr>
          <p:cNvPr id="37" name="Rectangle 36">
            <a:extLst>
              <a:ext uri="{FF2B5EF4-FFF2-40B4-BE49-F238E27FC236}">
                <a16:creationId xmlns:a16="http://schemas.microsoft.com/office/drawing/2014/main" id="{813FB5E8-7349-F48C-455F-50CC40539B57}"/>
              </a:ext>
            </a:extLst>
          </p:cNvPr>
          <p:cNvSpPr/>
          <p:nvPr/>
        </p:nvSpPr>
        <p:spPr>
          <a:xfrm>
            <a:off x="0" y="6599656"/>
            <a:ext cx="8115648" cy="2814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Microscopy / NAAT / CXR Negative – Check other causes / clinical diagnosis</a:t>
            </a:r>
          </a:p>
        </p:txBody>
      </p:sp>
      <p:sp>
        <p:nvSpPr>
          <p:cNvPr id="38" name="Rectangle 37">
            <a:extLst>
              <a:ext uri="{FF2B5EF4-FFF2-40B4-BE49-F238E27FC236}">
                <a16:creationId xmlns:a16="http://schemas.microsoft.com/office/drawing/2014/main" id="{B58CF37B-7615-48F3-BAAB-DC30CB405048}"/>
              </a:ext>
            </a:extLst>
          </p:cNvPr>
          <p:cNvSpPr/>
          <p:nvPr/>
        </p:nvSpPr>
        <p:spPr>
          <a:xfrm>
            <a:off x="4260493" y="4022715"/>
            <a:ext cx="1586796" cy="6017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i="1" dirty="0">
                <a:solidFill>
                  <a:schemeClr val="tx1"/>
                </a:solidFill>
              </a:rPr>
              <a:t>FL-LPA, SL-LPA and LC-DST</a:t>
            </a:r>
          </a:p>
        </p:txBody>
      </p:sp>
      <p:sp>
        <p:nvSpPr>
          <p:cNvPr id="39" name="Rectangle 38">
            <a:extLst>
              <a:ext uri="{FF2B5EF4-FFF2-40B4-BE49-F238E27FC236}">
                <a16:creationId xmlns:a16="http://schemas.microsoft.com/office/drawing/2014/main" id="{3E86BAF7-6BE7-71FB-519A-BEA99E555BA6}"/>
              </a:ext>
            </a:extLst>
          </p:cNvPr>
          <p:cNvSpPr/>
          <p:nvPr/>
        </p:nvSpPr>
        <p:spPr>
          <a:xfrm>
            <a:off x="6532127" y="5085184"/>
            <a:ext cx="1004033" cy="33275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FQ Res</a:t>
            </a:r>
          </a:p>
        </p:txBody>
      </p:sp>
      <p:cxnSp>
        <p:nvCxnSpPr>
          <p:cNvPr id="41" name="Straight Arrow Connector 40">
            <a:extLst>
              <a:ext uri="{FF2B5EF4-FFF2-40B4-BE49-F238E27FC236}">
                <a16:creationId xmlns:a16="http://schemas.microsoft.com/office/drawing/2014/main" id="{C776931A-7BE8-C594-55B9-1C527C6526E6}"/>
              </a:ext>
            </a:extLst>
          </p:cNvPr>
          <p:cNvCxnSpPr>
            <a:cxnSpLocks/>
          </p:cNvCxnSpPr>
          <p:nvPr/>
        </p:nvCxnSpPr>
        <p:spPr>
          <a:xfrm>
            <a:off x="2999656" y="1628799"/>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4F33C1-0EE9-86F3-331F-E010ED3D8604}"/>
              </a:ext>
            </a:extLst>
          </p:cNvPr>
          <p:cNvCxnSpPr/>
          <p:nvPr/>
        </p:nvCxnSpPr>
        <p:spPr>
          <a:xfrm>
            <a:off x="767408" y="3140968"/>
            <a:ext cx="437738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526A59D-FEAC-06CE-7564-4F7051ABB03C}"/>
              </a:ext>
            </a:extLst>
          </p:cNvPr>
          <p:cNvCxnSpPr>
            <a:cxnSpLocks/>
          </p:cNvCxnSpPr>
          <p:nvPr/>
        </p:nvCxnSpPr>
        <p:spPr>
          <a:xfrm>
            <a:off x="767408" y="3127180"/>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B2DF3E6-D395-CA1E-3CD9-8782F913EF19}"/>
              </a:ext>
            </a:extLst>
          </p:cNvPr>
          <p:cNvCxnSpPr>
            <a:cxnSpLocks/>
          </p:cNvCxnSpPr>
          <p:nvPr/>
        </p:nvCxnSpPr>
        <p:spPr>
          <a:xfrm>
            <a:off x="2567608" y="3140968"/>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E1173F7-43EC-50A6-5278-A15A79C17822}"/>
              </a:ext>
            </a:extLst>
          </p:cNvPr>
          <p:cNvCxnSpPr>
            <a:cxnSpLocks/>
          </p:cNvCxnSpPr>
          <p:nvPr/>
        </p:nvCxnSpPr>
        <p:spPr>
          <a:xfrm>
            <a:off x="5159896" y="3140968"/>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C4DAA69-9247-52D5-C234-D4E823FB0E90}"/>
              </a:ext>
            </a:extLst>
          </p:cNvPr>
          <p:cNvCxnSpPr>
            <a:cxnSpLocks/>
            <a:stCxn id="8" idx="2"/>
          </p:cNvCxnSpPr>
          <p:nvPr/>
        </p:nvCxnSpPr>
        <p:spPr>
          <a:xfrm>
            <a:off x="2918527" y="2878317"/>
            <a:ext cx="9121" cy="2764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081F8A4-BD77-7579-B3B7-5A8C39B6DA59}"/>
              </a:ext>
            </a:extLst>
          </p:cNvPr>
          <p:cNvCxnSpPr>
            <a:cxnSpLocks/>
          </p:cNvCxnSpPr>
          <p:nvPr/>
        </p:nvCxnSpPr>
        <p:spPr>
          <a:xfrm>
            <a:off x="2594110" y="3865261"/>
            <a:ext cx="0" cy="91770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892D41-AF29-C63A-0303-A6903B6B1E8E}"/>
              </a:ext>
            </a:extLst>
          </p:cNvPr>
          <p:cNvCxnSpPr>
            <a:cxnSpLocks/>
          </p:cNvCxnSpPr>
          <p:nvPr/>
        </p:nvCxnSpPr>
        <p:spPr>
          <a:xfrm>
            <a:off x="1991544" y="4782962"/>
            <a:ext cx="169660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60D6877-DD0E-E0B2-D108-54D49A36706C}"/>
              </a:ext>
            </a:extLst>
          </p:cNvPr>
          <p:cNvCxnSpPr>
            <a:cxnSpLocks/>
          </p:cNvCxnSpPr>
          <p:nvPr/>
        </p:nvCxnSpPr>
        <p:spPr>
          <a:xfrm>
            <a:off x="1991544" y="4783364"/>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F0817D5-E6F9-B463-A966-2F02B6EF6595}"/>
              </a:ext>
            </a:extLst>
          </p:cNvPr>
          <p:cNvCxnSpPr>
            <a:cxnSpLocks/>
          </p:cNvCxnSpPr>
          <p:nvPr/>
        </p:nvCxnSpPr>
        <p:spPr>
          <a:xfrm>
            <a:off x="3688914" y="4783364"/>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D34A8AD-FD51-4FD2-A6AD-9780A9501F03}"/>
              </a:ext>
            </a:extLst>
          </p:cNvPr>
          <p:cNvCxnSpPr>
            <a:cxnSpLocks/>
          </p:cNvCxnSpPr>
          <p:nvPr/>
        </p:nvCxnSpPr>
        <p:spPr>
          <a:xfrm>
            <a:off x="5410257" y="4770640"/>
            <a:ext cx="169660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D7E1976-7620-61B7-C023-75CF21C03853}"/>
              </a:ext>
            </a:extLst>
          </p:cNvPr>
          <p:cNvCxnSpPr>
            <a:cxnSpLocks/>
          </p:cNvCxnSpPr>
          <p:nvPr/>
        </p:nvCxnSpPr>
        <p:spPr>
          <a:xfrm>
            <a:off x="5410257" y="4773149"/>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7794440-49BD-79EC-3228-7E50522F9DBB}"/>
              </a:ext>
            </a:extLst>
          </p:cNvPr>
          <p:cNvCxnSpPr>
            <a:cxnSpLocks/>
          </p:cNvCxnSpPr>
          <p:nvPr/>
        </p:nvCxnSpPr>
        <p:spPr>
          <a:xfrm>
            <a:off x="7106866" y="4787675"/>
            <a:ext cx="0" cy="3018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E09032B-1742-F03D-F3A9-74BB339F916B}"/>
              </a:ext>
            </a:extLst>
          </p:cNvPr>
          <p:cNvCxnSpPr>
            <a:cxnSpLocks/>
          </p:cNvCxnSpPr>
          <p:nvPr/>
        </p:nvCxnSpPr>
        <p:spPr>
          <a:xfrm>
            <a:off x="6097858" y="3886730"/>
            <a:ext cx="0" cy="88391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E5870FB-FACD-59BF-8A92-E8843EDBABFA}"/>
              </a:ext>
            </a:extLst>
          </p:cNvPr>
          <p:cNvCxnSpPr>
            <a:cxnSpLocks/>
          </p:cNvCxnSpPr>
          <p:nvPr/>
        </p:nvCxnSpPr>
        <p:spPr>
          <a:xfrm>
            <a:off x="335360" y="3825043"/>
            <a:ext cx="0" cy="236709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AE3B1A6-3F62-9671-1942-CFBEE1165190}"/>
              </a:ext>
            </a:extLst>
          </p:cNvPr>
          <p:cNvCxnSpPr>
            <a:cxnSpLocks/>
          </p:cNvCxnSpPr>
          <p:nvPr/>
        </p:nvCxnSpPr>
        <p:spPr>
          <a:xfrm>
            <a:off x="839416" y="3838313"/>
            <a:ext cx="0" cy="185684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7A9748B-C060-3A1A-BE94-1FDA62A690B0}"/>
              </a:ext>
            </a:extLst>
          </p:cNvPr>
          <p:cNvCxnSpPr>
            <a:cxnSpLocks/>
          </p:cNvCxnSpPr>
          <p:nvPr/>
        </p:nvCxnSpPr>
        <p:spPr>
          <a:xfrm flipH="1">
            <a:off x="2157892" y="5363000"/>
            <a:ext cx="3600" cy="3376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389DB77-BAAF-F46E-78D9-4C4AFDE4E41A}"/>
              </a:ext>
            </a:extLst>
          </p:cNvPr>
          <p:cNvCxnSpPr>
            <a:cxnSpLocks/>
          </p:cNvCxnSpPr>
          <p:nvPr/>
        </p:nvCxnSpPr>
        <p:spPr>
          <a:xfrm flipH="1">
            <a:off x="3762997" y="5397220"/>
            <a:ext cx="3600" cy="3376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BAA12F1-6504-6CDA-3D70-5D4309E5A7E9}"/>
              </a:ext>
            </a:extLst>
          </p:cNvPr>
          <p:cNvCxnSpPr>
            <a:cxnSpLocks/>
          </p:cNvCxnSpPr>
          <p:nvPr/>
        </p:nvCxnSpPr>
        <p:spPr>
          <a:xfrm flipH="1">
            <a:off x="5418571" y="5451669"/>
            <a:ext cx="3600" cy="3376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DC1AA12-D406-FC6C-93CC-B6A1ADA8E8CF}"/>
              </a:ext>
            </a:extLst>
          </p:cNvPr>
          <p:cNvCxnSpPr>
            <a:cxnSpLocks/>
          </p:cNvCxnSpPr>
          <p:nvPr/>
        </p:nvCxnSpPr>
        <p:spPr>
          <a:xfrm flipH="1">
            <a:off x="7172216" y="5442768"/>
            <a:ext cx="3600" cy="3376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2AA6CDA-C4C8-9070-14F8-43214534A6DE}"/>
              </a:ext>
            </a:extLst>
          </p:cNvPr>
          <p:cNvCxnSpPr>
            <a:cxnSpLocks/>
          </p:cNvCxnSpPr>
          <p:nvPr/>
        </p:nvCxnSpPr>
        <p:spPr>
          <a:xfrm>
            <a:off x="9561543" y="2562654"/>
            <a:ext cx="169660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F061597-7F1F-88BC-4165-3C722F8E0CA1}"/>
              </a:ext>
            </a:extLst>
          </p:cNvPr>
          <p:cNvCxnSpPr>
            <a:cxnSpLocks/>
          </p:cNvCxnSpPr>
          <p:nvPr/>
        </p:nvCxnSpPr>
        <p:spPr>
          <a:xfrm>
            <a:off x="8757726" y="5949280"/>
            <a:ext cx="291040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84ABBFC-7B96-1D10-9AE7-7A46023A718C}"/>
              </a:ext>
            </a:extLst>
          </p:cNvPr>
          <p:cNvCxnSpPr>
            <a:cxnSpLocks/>
            <a:stCxn id="25" idx="2"/>
          </p:cNvCxnSpPr>
          <p:nvPr/>
        </p:nvCxnSpPr>
        <p:spPr>
          <a:xfrm flipH="1">
            <a:off x="10370621" y="2263651"/>
            <a:ext cx="1" cy="2990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E0264D3-463F-BEC5-6631-4E9B1095D7E3}"/>
              </a:ext>
            </a:extLst>
          </p:cNvPr>
          <p:cNvCxnSpPr>
            <a:cxnSpLocks/>
          </p:cNvCxnSpPr>
          <p:nvPr/>
        </p:nvCxnSpPr>
        <p:spPr>
          <a:xfrm flipH="1">
            <a:off x="9552384" y="2553933"/>
            <a:ext cx="1" cy="2990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8A80B70-0303-6A35-4E17-3C882F862140}"/>
              </a:ext>
            </a:extLst>
          </p:cNvPr>
          <p:cNvCxnSpPr>
            <a:cxnSpLocks/>
          </p:cNvCxnSpPr>
          <p:nvPr/>
        </p:nvCxnSpPr>
        <p:spPr>
          <a:xfrm flipH="1">
            <a:off x="11247537" y="2545866"/>
            <a:ext cx="1" cy="2990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D64EFD9-F241-0E2F-B971-9772FC413FA8}"/>
              </a:ext>
            </a:extLst>
          </p:cNvPr>
          <p:cNvCxnSpPr>
            <a:cxnSpLocks/>
          </p:cNvCxnSpPr>
          <p:nvPr/>
        </p:nvCxnSpPr>
        <p:spPr>
          <a:xfrm>
            <a:off x="9552384" y="3190760"/>
            <a:ext cx="0" cy="44315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5D96A72-1E84-6CAC-7766-9336E9A580B5}"/>
              </a:ext>
            </a:extLst>
          </p:cNvPr>
          <p:cNvCxnSpPr>
            <a:cxnSpLocks/>
          </p:cNvCxnSpPr>
          <p:nvPr/>
        </p:nvCxnSpPr>
        <p:spPr>
          <a:xfrm>
            <a:off x="11280575" y="3190760"/>
            <a:ext cx="0" cy="44315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CB27F93-004A-0517-61C4-4EA1F7174D78}"/>
              </a:ext>
            </a:extLst>
          </p:cNvPr>
          <p:cNvCxnSpPr>
            <a:cxnSpLocks/>
          </p:cNvCxnSpPr>
          <p:nvPr/>
        </p:nvCxnSpPr>
        <p:spPr>
          <a:xfrm>
            <a:off x="11054774" y="4024168"/>
            <a:ext cx="0" cy="27692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13BFCAE-FAC0-EE6D-E932-EC26DB123835}"/>
              </a:ext>
            </a:extLst>
          </p:cNvPr>
          <p:cNvCxnSpPr>
            <a:cxnSpLocks/>
          </p:cNvCxnSpPr>
          <p:nvPr/>
        </p:nvCxnSpPr>
        <p:spPr>
          <a:xfrm>
            <a:off x="9552384" y="4293096"/>
            <a:ext cx="206614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A72C82A9-7113-28A4-5BF0-36CD6B355CC3}"/>
              </a:ext>
            </a:extLst>
          </p:cNvPr>
          <p:cNvCxnSpPr>
            <a:cxnSpLocks/>
            <a:endCxn id="31" idx="0"/>
          </p:cNvCxnSpPr>
          <p:nvPr/>
        </p:nvCxnSpPr>
        <p:spPr>
          <a:xfrm>
            <a:off x="11613218" y="4319264"/>
            <a:ext cx="5312" cy="272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1DDF0D07-DE70-EE38-18A8-091A6A7BBAB0}"/>
              </a:ext>
            </a:extLst>
          </p:cNvPr>
          <p:cNvCxnSpPr>
            <a:cxnSpLocks/>
          </p:cNvCxnSpPr>
          <p:nvPr/>
        </p:nvCxnSpPr>
        <p:spPr>
          <a:xfrm>
            <a:off x="9561145" y="4323390"/>
            <a:ext cx="5312" cy="272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C930520-4777-0C43-D78F-E8F1C0E76ACC}"/>
              </a:ext>
            </a:extLst>
          </p:cNvPr>
          <p:cNvCxnSpPr>
            <a:cxnSpLocks/>
          </p:cNvCxnSpPr>
          <p:nvPr/>
        </p:nvCxnSpPr>
        <p:spPr>
          <a:xfrm>
            <a:off x="9768408" y="5074969"/>
            <a:ext cx="0" cy="21077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162FC4D-7E75-E463-88B2-2860DE6AD363}"/>
              </a:ext>
            </a:extLst>
          </p:cNvPr>
          <p:cNvCxnSpPr>
            <a:cxnSpLocks/>
          </p:cNvCxnSpPr>
          <p:nvPr/>
        </p:nvCxnSpPr>
        <p:spPr>
          <a:xfrm>
            <a:off x="9768408" y="5676710"/>
            <a:ext cx="5312" cy="272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57D633D-CB21-3D95-EB08-D6B700F9F41A}"/>
              </a:ext>
            </a:extLst>
          </p:cNvPr>
          <p:cNvCxnSpPr>
            <a:cxnSpLocks/>
          </p:cNvCxnSpPr>
          <p:nvPr/>
        </p:nvCxnSpPr>
        <p:spPr>
          <a:xfrm>
            <a:off x="8765608" y="5949280"/>
            <a:ext cx="0" cy="34457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B39F321B-EE99-F09D-C3AF-40195B287344}"/>
              </a:ext>
            </a:extLst>
          </p:cNvPr>
          <p:cNvCxnSpPr>
            <a:cxnSpLocks/>
          </p:cNvCxnSpPr>
          <p:nvPr/>
        </p:nvCxnSpPr>
        <p:spPr>
          <a:xfrm>
            <a:off x="9024958" y="6499246"/>
            <a:ext cx="214314" cy="15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D8DA486-FD43-AADE-BC1E-33C27BDDCFFA}"/>
              </a:ext>
            </a:extLst>
          </p:cNvPr>
          <p:cNvCxnSpPr>
            <a:cxnSpLocks/>
          </p:cNvCxnSpPr>
          <p:nvPr/>
        </p:nvCxnSpPr>
        <p:spPr>
          <a:xfrm>
            <a:off x="11640616" y="5949280"/>
            <a:ext cx="0" cy="34457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03BD8A7E-9429-5459-CB77-C8BE26F68431}"/>
              </a:ext>
            </a:extLst>
          </p:cNvPr>
          <p:cNvCxnSpPr/>
          <p:nvPr/>
        </p:nvCxnSpPr>
        <p:spPr>
          <a:xfrm>
            <a:off x="4260493" y="2348880"/>
            <a:ext cx="899403" cy="0"/>
          </a:xfrm>
          <a:prstGeom prst="straightConnector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8792FC1F-F116-85EF-A3D5-B4CCB3174935}"/>
              </a:ext>
            </a:extLst>
          </p:cNvPr>
          <p:cNvCxnSpPr>
            <a:cxnSpLocks/>
          </p:cNvCxnSpPr>
          <p:nvPr/>
        </p:nvCxnSpPr>
        <p:spPr>
          <a:xfrm>
            <a:off x="8184232" y="2348880"/>
            <a:ext cx="14935" cy="4093687"/>
          </a:xfrm>
          <a:prstGeom prst="straightConnector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Connector: Elbow 127">
            <a:extLst>
              <a:ext uri="{FF2B5EF4-FFF2-40B4-BE49-F238E27FC236}">
                <a16:creationId xmlns:a16="http://schemas.microsoft.com/office/drawing/2014/main" id="{1F3FFCDB-C97A-CD41-28AD-FCB3EA1E7624}"/>
              </a:ext>
            </a:extLst>
          </p:cNvPr>
          <p:cNvCxnSpPr>
            <a:cxnSpLocks/>
          </p:cNvCxnSpPr>
          <p:nvPr/>
        </p:nvCxnSpPr>
        <p:spPr>
          <a:xfrm>
            <a:off x="7536160" y="2263651"/>
            <a:ext cx="1681727" cy="805309"/>
          </a:xfrm>
          <a:prstGeom prst="bentConnector3">
            <a:avLst>
              <a:gd name="adj1" fmla="val 57587"/>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A5A43256-4DA6-914C-1DA7-D35171E55D1D}"/>
              </a:ext>
            </a:extLst>
          </p:cNvPr>
          <p:cNvCxnSpPr/>
          <p:nvPr/>
        </p:nvCxnSpPr>
        <p:spPr>
          <a:xfrm>
            <a:off x="8199983" y="6442567"/>
            <a:ext cx="234782" cy="0"/>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A3000EF-F0F0-7CD5-C8D8-02EF2AD3B835}"/>
              </a:ext>
            </a:extLst>
          </p:cNvPr>
          <p:cNvCxnSpPr>
            <a:cxnSpLocks/>
            <a:stCxn id="13" idx="3"/>
            <a:endCxn id="16" idx="1"/>
          </p:cNvCxnSpPr>
          <p:nvPr/>
        </p:nvCxnSpPr>
        <p:spPr>
          <a:xfrm>
            <a:off x="1513899" y="5874023"/>
            <a:ext cx="386166"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C4E76FFA-225B-780D-4E3C-FE5891EB97C3}"/>
              </a:ext>
            </a:extLst>
          </p:cNvPr>
          <p:cNvCxnSpPr>
            <a:cxnSpLocks/>
          </p:cNvCxnSpPr>
          <p:nvPr/>
        </p:nvCxnSpPr>
        <p:spPr>
          <a:xfrm flipH="1">
            <a:off x="10344472" y="1556792"/>
            <a:ext cx="1" cy="29900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9789DF0C-91D9-6EE9-77CD-2D36252064E5}"/>
              </a:ext>
            </a:extLst>
          </p:cNvPr>
          <p:cNvSpPr txBox="1"/>
          <p:nvPr/>
        </p:nvSpPr>
        <p:spPr>
          <a:xfrm>
            <a:off x="7953388" y="1169798"/>
            <a:ext cx="4403910" cy="5616788"/>
          </a:xfrm>
          <a:prstGeom prst="rect">
            <a:avLst/>
          </a:prstGeom>
          <a:solidFill>
            <a:srgbClr val="FFC000">
              <a:alpha val="24000"/>
            </a:srgbClr>
          </a:solidFill>
        </p:spPr>
        <p:txBody>
          <a:bodyPr wrap="square" rtlCol="0">
            <a:spAutoFit/>
          </a:bodyPr>
          <a:lstStyle/>
          <a:p>
            <a:endParaRPr lang="en-IN" dirty="0"/>
          </a:p>
        </p:txBody>
      </p:sp>
      <p:cxnSp>
        <p:nvCxnSpPr>
          <p:cNvPr id="80" name="Straight Arrow Connector 79">
            <a:extLst>
              <a:ext uri="{FF2B5EF4-FFF2-40B4-BE49-F238E27FC236}">
                <a16:creationId xmlns:a16="http://schemas.microsoft.com/office/drawing/2014/main" id="{4C4E6E5B-0058-B7BA-D7D9-8AE8A0D3E27D}"/>
              </a:ext>
            </a:extLst>
          </p:cNvPr>
          <p:cNvCxnSpPr>
            <a:cxnSpLocks/>
          </p:cNvCxnSpPr>
          <p:nvPr/>
        </p:nvCxnSpPr>
        <p:spPr>
          <a:xfrm>
            <a:off x="10222886" y="6586244"/>
            <a:ext cx="30036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D08F2C97-C31F-DE8E-2665-66166E5148E4}"/>
              </a:ext>
            </a:extLst>
          </p:cNvPr>
          <p:cNvCxnSpPr>
            <a:cxnSpLocks/>
          </p:cNvCxnSpPr>
          <p:nvPr/>
        </p:nvCxnSpPr>
        <p:spPr>
          <a:xfrm flipH="1">
            <a:off x="11095370" y="6586244"/>
            <a:ext cx="25721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39F321B-EE99-F09D-C3AF-40195B287344}"/>
              </a:ext>
            </a:extLst>
          </p:cNvPr>
          <p:cNvCxnSpPr>
            <a:cxnSpLocks/>
          </p:cNvCxnSpPr>
          <p:nvPr/>
        </p:nvCxnSpPr>
        <p:spPr>
          <a:xfrm>
            <a:off x="10239404" y="3929066"/>
            <a:ext cx="357190" cy="15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B8F5234-6E47-246E-9182-0AE56048035D}"/>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Comprehensive diagnostic algorithm</a:t>
            </a:r>
          </a:p>
        </p:txBody>
      </p:sp>
    </p:spTree>
    <p:extLst>
      <p:ext uri="{BB962C8B-B14F-4D97-AF65-F5344CB8AC3E}">
        <p14:creationId xmlns:p14="http://schemas.microsoft.com/office/powerpoint/2010/main" val="1270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7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3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4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9"/>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74"/>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8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2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28"/>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23"/>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115"/>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87"/>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28"/>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86"/>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27"/>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88"/>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29"/>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81"/>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9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99"/>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102"/>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1"/>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105"/>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30"/>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106"/>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32"/>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108"/>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76"/>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nodeType="clickEffect">
                                  <p:stCondLst>
                                    <p:cond delay="0"/>
                                  </p:stCondLst>
                                  <p:childTnLst>
                                    <p:set>
                                      <p:cBhvr>
                                        <p:cTn id="254" dur="1" fill="hold">
                                          <p:stCondLst>
                                            <p:cond delay="0"/>
                                          </p:stCondLst>
                                        </p:cTn>
                                        <p:tgtEl>
                                          <p:spTgt spid="109"/>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33"/>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113"/>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116"/>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134"/>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nodeType="clickEffect">
                                  <p:stCondLst>
                                    <p:cond delay="0"/>
                                  </p:stCondLst>
                                  <p:childTnLst>
                                    <p:set>
                                      <p:cBhvr>
                                        <p:cTn id="274" dur="1" fill="hold">
                                          <p:stCondLst>
                                            <p:cond delay="0"/>
                                          </p:stCondLst>
                                        </p:cTn>
                                        <p:tgtEl>
                                          <p:spTgt spid="112"/>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34"/>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nodeType="clickEffect">
                                  <p:stCondLst>
                                    <p:cond delay="0"/>
                                  </p:stCondLst>
                                  <p:childTnLst>
                                    <p:set>
                                      <p:cBhvr>
                                        <p:cTn id="282" dur="1" fill="hold">
                                          <p:stCondLst>
                                            <p:cond delay="0"/>
                                          </p:stCondLst>
                                        </p:cTn>
                                        <p:tgtEl>
                                          <p:spTgt spid="80"/>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35"/>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grpId="0" nodeType="clickEffect">
                                  <p:stCondLst>
                                    <p:cond delay="0"/>
                                  </p:stCondLst>
                                  <p:childTnLst>
                                    <p:set>
                                      <p:cBhvr>
                                        <p:cTn id="290" dur="1" fill="hold">
                                          <p:stCondLst>
                                            <p:cond delay="0"/>
                                          </p:stCondLst>
                                        </p:cTn>
                                        <p:tgtEl>
                                          <p:spTgt spid="36"/>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2791A-57AF-4653-AA50-C13168BE7BD8}"/>
              </a:ext>
            </a:extLst>
          </p:cNvPr>
          <p:cNvSpPr>
            <a:spLocks noGrp="1"/>
          </p:cNvSpPr>
          <p:nvPr>
            <p:ph idx="1"/>
          </p:nvPr>
        </p:nvSpPr>
        <p:spPr>
          <a:xfrm>
            <a:off x="377688" y="1016001"/>
            <a:ext cx="11509512" cy="5086626"/>
          </a:xfrm>
        </p:spPr>
        <p:txBody>
          <a:bodyPr>
            <a:normAutofit/>
          </a:bodyPr>
          <a:lstStyle/>
          <a:p>
            <a:pPr algn="just">
              <a:lnSpc>
                <a:spcPct val="100000"/>
              </a:lnSpc>
              <a:spcAft>
                <a:spcPts val="500"/>
              </a:spcAft>
            </a:pPr>
            <a:r>
              <a:rPr lang="en-US" sz="2400" b="0" i="0" u="none" strike="noStrike" baseline="0" dirty="0">
                <a:latin typeface="Arial" panose="020B0604020202020204" pitchFamily="34" charset="0"/>
                <a:cs typeface="Arial" panose="020B0604020202020204" pitchFamily="34" charset="0"/>
              </a:rPr>
              <a:t>In a peripheral health institution (PHI), it is expected that at least 2-3% of new adult out-patients are chest symptomatic (Presumptive PTB Cases). However, this will vary widely in different settings e.g., chest clinics, Medical Colleges and TB hospitals. </a:t>
            </a:r>
          </a:p>
          <a:p>
            <a:pPr algn="just">
              <a:lnSpc>
                <a:spcPct val="100000"/>
              </a:lnSpc>
              <a:spcAft>
                <a:spcPts val="500"/>
              </a:spcAft>
            </a:pPr>
            <a:r>
              <a:rPr lang="en-US" sz="2400" b="0" i="0" u="none" strike="noStrike" baseline="0" dirty="0">
                <a:latin typeface="Arial" panose="020B0604020202020204" pitchFamily="34" charset="0"/>
                <a:cs typeface="Arial" panose="020B0604020202020204" pitchFamily="34" charset="0"/>
              </a:rPr>
              <a:t>Further, it is expected that on an average 5-15% of the chest symptomatic subjected for sputum examination are found to be sputum smear positive. However, it may also vary depending on the type of tests subjected (Microscopy </a:t>
            </a:r>
            <a:r>
              <a:rPr lang="en-US" sz="2400" dirty="0">
                <a:latin typeface="Arial" panose="020B0604020202020204" pitchFamily="34" charset="0"/>
                <a:cs typeface="Arial" panose="020B0604020202020204" pitchFamily="34" charset="0"/>
              </a:rPr>
              <a:t>vs</a:t>
            </a:r>
            <a:r>
              <a:rPr lang="en-US" sz="2400" b="0" i="0" u="none" strike="noStrike" baseline="0" dirty="0">
                <a:latin typeface="Arial" panose="020B0604020202020204" pitchFamily="34" charset="0"/>
                <a:cs typeface="Arial" panose="020B0604020202020204" pitchFamily="34" charset="0"/>
              </a:rPr>
              <a:t> NAAT)</a:t>
            </a:r>
          </a:p>
          <a:p>
            <a:pPr algn="just">
              <a:lnSpc>
                <a:spcPct val="100000"/>
              </a:lnSpc>
              <a:spcAft>
                <a:spcPts val="500"/>
              </a:spcAft>
            </a:pPr>
            <a:r>
              <a:rPr lang="en-US" sz="2400" b="1" i="0" u="none" strike="noStrike" baseline="0" dirty="0">
                <a:latin typeface="Arial" panose="020B0604020202020204" pitchFamily="34" charset="0"/>
                <a:cs typeface="Arial" panose="020B0604020202020204" pitchFamily="34" charset="0"/>
              </a:rPr>
              <a:t>The number of Presumptive TB patients examined can be expressed as numbers / lakh population. </a:t>
            </a:r>
          </a:p>
          <a:p>
            <a:pPr algn="just">
              <a:lnSpc>
                <a:spcPct val="100000"/>
              </a:lnSpc>
              <a:spcAft>
                <a:spcPts val="500"/>
              </a:spcAft>
            </a:pPr>
            <a:r>
              <a:rPr lang="en-US" sz="2400" b="1" i="0" u="none" strike="noStrike" baseline="0" dirty="0">
                <a:latin typeface="Arial" panose="020B0604020202020204" pitchFamily="34" charset="0"/>
                <a:cs typeface="Arial" panose="020B0604020202020204" pitchFamily="34" charset="0"/>
              </a:rPr>
              <a:t>There should be an increasing trend year on year commensurate with more efforts required to detect additional patients.</a:t>
            </a:r>
            <a:endParaRPr lang="en-IN" sz="3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CF5DC31-A7DA-C6E0-4B4B-507D9EE3F815}"/>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Screening of Presumptive Pulmonary TB patients</a:t>
            </a:r>
            <a:endParaRPr lang="en-IN" sz="3200" b="1" dirty="0">
              <a:solidFill>
                <a:schemeClr val="tx1"/>
              </a:solidFill>
            </a:endParaRPr>
          </a:p>
        </p:txBody>
      </p:sp>
    </p:spTree>
    <p:extLst>
      <p:ext uri="{BB962C8B-B14F-4D97-AF65-F5344CB8AC3E}">
        <p14:creationId xmlns:p14="http://schemas.microsoft.com/office/powerpoint/2010/main" val="2528760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EB1B90-DB7D-412B-869E-7CB3EC043290}"/>
              </a:ext>
            </a:extLst>
          </p:cNvPr>
          <p:cNvSpPr>
            <a:spLocks noGrp="1"/>
          </p:cNvSpPr>
          <p:nvPr>
            <p:ph idx="1"/>
          </p:nvPr>
        </p:nvSpPr>
        <p:spPr>
          <a:xfrm>
            <a:off x="168165" y="1198179"/>
            <a:ext cx="11918731" cy="5294696"/>
          </a:xfrm>
        </p:spPr>
        <p:txBody>
          <a:bodyPr>
            <a:normAutofit/>
          </a:bodyPr>
          <a:lstStyle/>
          <a:p>
            <a:pPr algn="just"/>
            <a:r>
              <a:rPr lang="en-IN" dirty="0">
                <a:solidFill>
                  <a:srgbClr val="0070C0"/>
                </a:solidFill>
                <a:latin typeface="Arial" panose="020B0604020202020204" pitchFamily="34" charset="0"/>
                <a:cs typeface="Arial" panose="020B0604020202020204" pitchFamily="34" charset="0"/>
              </a:rPr>
              <a:t>Numerator: </a:t>
            </a:r>
            <a:r>
              <a:rPr lang="pt-BR" dirty="0">
                <a:latin typeface="Arial" panose="020B0604020202020204" pitchFamily="34" charset="0"/>
                <a:cs typeface="Arial" panose="020B0604020202020204" pitchFamily="34" charset="0"/>
              </a:rPr>
              <a:t>Number of presumptive TB cases tested (smear microscopy + CBNAAT+TruNAAT)</a:t>
            </a:r>
          </a:p>
          <a:p>
            <a:pPr marL="0" indent="0" algn="just">
              <a:buNone/>
            </a:pPr>
            <a:endParaRPr lang="pt-BR" dirty="0">
              <a:latin typeface="Arial" panose="020B0604020202020204" pitchFamily="34" charset="0"/>
              <a:cs typeface="Arial" panose="020B0604020202020204" pitchFamily="34" charset="0"/>
            </a:endParaRPr>
          </a:p>
          <a:p>
            <a:pPr algn="just"/>
            <a:r>
              <a:rPr lang="en-IN" dirty="0">
                <a:solidFill>
                  <a:srgbClr val="0070C0"/>
                </a:solidFill>
                <a:latin typeface="Arial" panose="020B0604020202020204" pitchFamily="34" charset="0"/>
                <a:cs typeface="Arial" panose="020B0604020202020204" pitchFamily="34" charset="0"/>
              </a:rPr>
              <a:t>Denominator:</a:t>
            </a:r>
            <a:r>
              <a:rPr lang="en-US" dirty="0">
                <a:latin typeface="Arial" panose="020B0604020202020204" pitchFamily="34" charset="0"/>
                <a:cs typeface="Arial" panose="020B0604020202020204" pitchFamily="34" charset="0"/>
              </a:rPr>
              <a:t>Total population of the area (In Lacs)</a:t>
            </a:r>
          </a:p>
        </p:txBody>
      </p:sp>
      <p:sp>
        <p:nvSpPr>
          <p:cNvPr id="4" name="Rectangle 3">
            <a:extLst>
              <a:ext uri="{FF2B5EF4-FFF2-40B4-BE49-F238E27FC236}">
                <a16:creationId xmlns:a16="http://schemas.microsoft.com/office/drawing/2014/main" id="{0B7F273F-91ED-DCDD-9305-3C5FA817A90E}"/>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Annualized Presumptive TB cases examination rate</a:t>
            </a:r>
            <a:endParaRPr lang="en-IN" sz="3200" b="1" dirty="0">
              <a:solidFill>
                <a:schemeClr val="tx1"/>
              </a:solidFill>
            </a:endParaRPr>
          </a:p>
        </p:txBody>
      </p:sp>
      <p:sp>
        <p:nvSpPr>
          <p:cNvPr id="5" name="TextBox 4">
            <a:extLst>
              <a:ext uri="{FF2B5EF4-FFF2-40B4-BE49-F238E27FC236}">
                <a16:creationId xmlns:a16="http://schemas.microsoft.com/office/drawing/2014/main" id="{62A43D28-26DF-E118-C3FF-9501D761E244}"/>
              </a:ext>
            </a:extLst>
          </p:cNvPr>
          <p:cNvSpPr txBox="1"/>
          <p:nvPr/>
        </p:nvSpPr>
        <p:spPr>
          <a:xfrm>
            <a:off x="345440" y="5913120"/>
            <a:ext cx="6106160" cy="369332"/>
          </a:xfrm>
          <a:prstGeom prst="rect">
            <a:avLst/>
          </a:prstGeom>
          <a:noFill/>
        </p:spPr>
        <p:txBody>
          <a:bodyPr wrap="square" rtlCol="0">
            <a:spAutoFit/>
          </a:bodyPr>
          <a:lstStyle/>
          <a:p>
            <a:r>
              <a:rPr lang="en-IN" b="1" i="1" dirty="0"/>
              <a:t>Data source: Monthly Annexure M and Monthly NAAT reports</a:t>
            </a:r>
          </a:p>
        </p:txBody>
      </p:sp>
    </p:spTree>
    <p:extLst>
      <p:ext uri="{BB962C8B-B14F-4D97-AF65-F5344CB8AC3E}">
        <p14:creationId xmlns:p14="http://schemas.microsoft.com/office/powerpoint/2010/main" val="87948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DC8EB-5589-47E3-AFD5-417523C2A402}"/>
              </a:ext>
            </a:extLst>
          </p:cNvPr>
          <p:cNvSpPr>
            <a:spLocks noGrp="1"/>
          </p:cNvSpPr>
          <p:nvPr>
            <p:ph idx="1"/>
          </p:nvPr>
        </p:nvSpPr>
        <p:spPr>
          <a:xfrm>
            <a:off x="371475" y="945182"/>
            <a:ext cx="11585299" cy="5800726"/>
          </a:xfrm>
        </p:spPr>
        <p:txBody>
          <a:bodyPr>
            <a:normAutofit/>
          </a:bodyPr>
          <a:lstStyle/>
          <a:p>
            <a:pPr marL="0" indent="0" algn="just">
              <a:buNone/>
            </a:pPr>
            <a:r>
              <a:rPr lang="en-US" sz="2200" b="1" i="0" u="none" strike="noStrike" baseline="0" dirty="0">
                <a:latin typeface="Arial" panose="020B0604020202020204" pitchFamily="34" charset="0"/>
                <a:cs typeface="Arial" panose="020B0604020202020204" pitchFamily="34" charset="0"/>
              </a:rPr>
              <a:t>Tools for </a:t>
            </a:r>
            <a:r>
              <a:rPr lang="en-US" sz="2200" b="1" i="0" u="sng" strike="noStrike" baseline="0" dirty="0">
                <a:latin typeface="Arial" panose="020B0604020202020204" pitchFamily="34" charset="0"/>
                <a:cs typeface="Arial" panose="020B0604020202020204" pitchFamily="34" charset="0"/>
              </a:rPr>
              <a:t>microbiological confirmation </a:t>
            </a:r>
            <a:r>
              <a:rPr lang="en-US" sz="2200" b="1" i="0" u="none" strike="noStrike" baseline="0" dirty="0">
                <a:latin typeface="Arial" panose="020B0604020202020204" pitchFamily="34" charset="0"/>
                <a:cs typeface="Arial" panose="020B0604020202020204" pitchFamily="34" charset="0"/>
              </a:rPr>
              <a:t>of TB under the programme:</a:t>
            </a:r>
          </a:p>
          <a:p>
            <a:pPr marL="0" indent="0" algn="just">
              <a:buNone/>
            </a:pPr>
            <a:r>
              <a:rPr lang="en-US" sz="1900" b="1" i="0" u="none" strike="noStrike" baseline="0" dirty="0">
                <a:latin typeface="Arial" panose="020B0604020202020204" pitchFamily="34" charset="0"/>
                <a:cs typeface="Arial" panose="020B0604020202020204" pitchFamily="34" charset="0"/>
              </a:rPr>
              <a:t>A. </a:t>
            </a:r>
            <a:r>
              <a:rPr lang="en-US" sz="1800" b="1" i="0" u="none" strike="noStrike" baseline="0" dirty="0">
                <a:latin typeface="Arial" panose="020B0604020202020204" pitchFamily="34" charset="0"/>
                <a:cs typeface="Arial" panose="020B0604020202020204" pitchFamily="34" charset="0"/>
              </a:rPr>
              <a:t>Sputum Smear Microscopy (for AFB):</a:t>
            </a:r>
          </a:p>
          <a:p>
            <a:pPr algn="just"/>
            <a:r>
              <a:rPr lang="en-IN" sz="1800" b="0" i="0" u="none" strike="noStrike" baseline="0" dirty="0">
                <a:latin typeface="Arial" panose="020B0604020202020204" pitchFamily="34" charset="0"/>
                <a:cs typeface="Arial" panose="020B0604020202020204" pitchFamily="34" charset="0"/>
              </a:rPr>
              <a:t>Zeihl-Neelsen Staining</a:t>
            </a:r>
          </a:p>
          <a:p>
            <a:pPr algn="just"/>
            <a:r>
              <a:rPr lang="en-IN" sz="1800" b="0" i="0" u="none" strike="noStrike" baseline="0" dirty="0">
                <a:latin typeface="Arial" panose="020B0604020202020204" pitchFamily="34" charset="0"/>
                <a:cs typeface="Arial" panose="020B0604020202020204" pitchFamily="34" charset="0"/>
              </a:rPr>
              <a:t>Fluorescence staining</a:t>
            </a:r>
          </a:p>
          <a:p>
            <a:pPr marL="0" indent="0" algn="just">
              <a:buNone/>
            </a:pPr>
            <a:r>
              <a:rPr lang="en-IN" sz="1800" b="1" i="0" u="none" strike="noStrike" baseline="0" dirty="0">
                <a:latin typeface="Arial" panose="020B0604020202020204" pitchFamily="34" charset="0"/>
                <a:cs typeface="Arial" panose="020B0604020202020204" pitchFamily="34" charset="0"/>
              </a:rPr>
              <a:t>B. Culture:</a:t>
            </a:r>
          </a:p>
          <a:p>
            <a:pPr algn="just"/>
            <a:r>
              <a:rPr lang="en-IN" sz="1800" b="0" i="0" u="none" strike="noStrike" baseline="0" dirty="0">
                <a:latin typeface="Arial" panose="020B0604020202020204" pitchFamily="34" charset="0"/>
                <a:cs typeface="Arial" panose="020B0604020202020204" pitchFamily="34" charset="0"/>
              </a:rPr>
              <a:t>Solid (Lowenstein Jensen) media</a:t>
            </a:r>
          </a:p>
          <a:p>
            <a:pPr algn="just"/>
            <a:r>
              <a:rPr lang="en-IN" sz="1800" b="0" i="0" u="none" strike="noStrike" baseline="0" dirty="0">
                <a:latin typeface="Arial" panose="020B0604020202020204" pitchFamily="34" charset="0"/>
                <a:cs typeface="Arial" panose="020B0604020202020204" pitchFamily="34" charset="0"/>
              </a:rPr>
              <a:t>Automated Liquid culture systems e.g. BACTEC MGIT 960, </a:t>
            </a:r>
            <a:r>
              <a:rPr lang="en-IN" sz="1800" b="0" i="0" u="none" strike="noStrike" baseline="0" dirty="0" err="1">
                <a:latin typeface="Arial" panose="020B0604020202020204" pitchFamily="34" charset="0"/>
                <a:cs typeface="Arial" panose="020B0604020202020204" pitchFamily="34" charset="0"/>
              </a:rPr>
              <a:t>BacT</a:t>
            </a:r>
            <a:r>
              <a:rPr lang="en-IN" sz="1800" b="0" i="0" u="none" strike="noStrike" baseline="0" dirty="0">
                <a:latin typeface="Arial" panose="020B0604020202020204" pitchFamily="34" charset="0"/>
                <a:cs typeface="Arial" panose="020B0604020202020204" pitchFamily="34" charset="0"/>
              </a:rPr>
              <a:t> Alert or </a:t>
            </a:r>
            <a:r>
              <a:rPr lang="en-IN" sz="1800" b="0" i="0" u="none" strike="noStrike" baseline="0" dirty="0" err="1">
                <a:latin typeface="Arial" panose="020B0604020202020204" pitchFamily="34" charset="0"/>
                <a:cs typeface="Arial" panose="020B0604020202020204" pitchFamily="34" charset="0"/>
              </a:rPr>
              <a:t>Versatrek</a:t>
            </a:r>
            <a:r>
              <a:rPr lang="en-IN" sz="1800" b="0" i="0" u="none" strike="noStrike" baseline="0" dirty="0">
                <a:latin typeface="Arial" panose="020B0604020202020204" pitchFamily="34" charset="0"/>
                <a:cs typeface="Arial" panose="020B0604020202020204" pitchFamily="34" charset="0"/>
              </a:rPr>
              <a:t> etc.</a:t>
            </a:r>
          </a:p>
          <a:p>
            <a:pPr marL="0" indent="0" algn="just">
              <a:buNone/>
            </a:pPr>
            <a:r>
              <a:rPr lang="en-IN" sz="1800" b="1" i="0" u="none" strike="noStrike" baseline="0" dirty="0">
                <a:latin typeface="Arial" panose="020B0604020202020204" pitchFamily="34" charset="0"/>
                <a:cs typeface="Arial" panose="020B0604020202020204" pitchFamily="34" charset="0"/>
              </a:rPr>
              <a:t>C. Rapid molecular diagnostic tests:</a:t>
            </a:r>
          </a:p>
          <a:p>
            <a:pPr algn="just"/>
            <a:r>
              <a:rPr lang="en-US" sz="1800" b="0" i="0" u="none" strike="noStrike" baseline="0" dirty="0">
                <a:latin typeface="Arial" panose="020B0604020202020204" pitchFamily="34" charset="0"/>
                <a:cs typeface="Arial" panose="020B0604020202020204" pitchFamily="34" charset="0"/>
              </a:rPr>
              <a:t>Line Probe Assay (LPA) for MTB complex and detection of RIF &amp; INH resistance (FL LPA) and FQ and SLI resistance (SL LPA)</a:t>
            </a:r>
          </a:p>
          <a:p>
            <a:pPr algn="just"/>
            <a:r>
              <a:rPr lang="en-US" sz="1800" b="0" i="0" u="none" strike="noStrike" baseline="0" dirty="0">
                <a:latin typeface="Arial" panose="020B0604020202020204" pitchFamily="34" charset="0"/>
                <a:cs typeface="Arial" panose="020B0604020202020204" pitchFamily="34" charset="0"/>
              </a:rPr>
              <a:t>Nucleic Acid Amplification Test (NAAT) (CBNAAT/Truenat)</a:t>
            </a:r>
            <a:endParaRPr lang="en-US" sz="2200" b="1" dirty="0">
              <a:latin typeface="Arial" panose="020B0604020202020204" pitchFamily="34" charset="0"/>
              <a:cs typeface="Arial" panose="020B0604020202020204" pitchFamily="34" charset="0"/>
            </a:endParaRPr>
          </a:p>
          <a:p>
            <a:pPr marL="0" indent="0" algn="just">
              <a:buNone/>
            </a:pPr>
            <a:r>
              <a:rPr lang="en-US" sz="2200" b="1" dirty="0">
                <a:latin typeface="Arial" panose="020B0604020202020204" pitchFamily="34" charset="0"/>
                <a:cs typeface="Arial" panose="020B0604020202020204" pitchFamily="34" charset="0"/>
              </a:rPr>
              <a:t>D. Supportive tools for the </a:t>
            </a:r>
            <a:r>
              <a:rPr lang="en-US" sz="2200" b="1" u="sng" dirty="0">
                <a:latin typeface="Arial" panose="020B0604020202020204" pitchFamily="34" charset="0"/>
                <a:cs typeface="Arial" panose="020B0604020202020204" pitchFamily="34" charset="0"/>
              </a:rPr>
              <a:t>clinical diagnosis </a:t>
            </a:r>
            <a:r>
              <a:rPr lang="en-US" sz="2200" b="1" dirty="0">
                <a:latin typeface="Arial" panose="020B0604020202020204" pitchFamily="34" charset="0"/>
                <a:cs typeface="Arial" panose="020B0604020202020204" pitchFamily="34" charset="0"/>
              </a:rPr>
              <a:t>of TB</a:t>
            </a:r>
          </a:p>
          <a:p>
            <a:pPr algn="just"/>
            <a:r>
              <a:rPr lang="en-US" sz="1900" b="0" i="0" u="none" strike="noStrike" baseline="0" dirty="0">
                <a:latin typeface="Arial" panose="020B0604020202020204" pitchFamily="34" charset="0"/>
                <a:cs typeface="Arial" panose="020B0604020202020204" pitchFamily="34" charset="0"/>
              </a:rPr>
              <a:t>Chest X-ray and other radiological tests</a:t>
            </a:r>
          </a:p>
          <a:p>
            <a:pPr algn="just">
              <a:lnSpc>
                <a:spcPct val="120000"/>
              </a:lnSpc>
            </a:pPr>
            <a:r>
              <a:rPr lang="en-US" sz="1900" b="0" i="0" u="none" strike="noStrike" baseline="0" dirty="0">
                <a:latin typeface="Arial" panose="020B0604020202020204" pitchFamily="34" charset="0"/>
                <a:cs typeface="Arial" panose="020B0604020202020204" pitchFamily="34" charset="0"/>
              </a:rPr>
              <a:t>Tuberculin Skin Test (TST), Interferon Gamma Release Assay (IGRA) and other blood tests, Histopathology and other tissue-based tests.</a:t>
            </a:r>
            <a:endParaRPr lang="en-IN"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F1A2036-AF14-F7CD-6395-AF3328FB4FBF}"/>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Diagnosing TB disease</a:t>
            </a:r>
            <a:endParaRPr lang="en-IN" sz="3200" b="1" dirty="0">
              <a:solidFill>
                <a:schemeClr val="tx1"/>
              </a:solidFill>
            </a:endParaRPr>
          </a:p>
        </p:txBody>
      </p:sp>
    </p:spTree>
    <p:extLst>
      <p:ext uri="{BB962C8B-B14F-4D97-AF65-F5344CB8AC3E}">
        <p14:creationId xmlns:p14="http://schemas.microsoft.com/office/powerpoint/2010/main" val="13911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099"/>
            <a:ext cx="12192000" cy="779319"/>
          </a:xfrm>
          <a:solidFill>
            <a:srgbClr val="FFC000"/>
          </a:solidFill>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Containers used for Sample collection</a:t>
            </a:r>
          </a:p>
        </p:txBody>
      </p:sp>
      <p:pic>
        <p:nvPicPr>
          <p:cNvPr id="12291" name="Picture 2"/>
          <p:cNvPicPr>
            <a:picLocks noGrp="1" noChangeAspect="1" noChangeArrowheads="1"/>
          </p:cNvPicPr>
          <p:nvPr>
            <p:ph idx="1"/>
          </p:nvPr>
        </p:nvPicPr>
        <p:blipFill>
          <a:blip r:embed="rId2"/>
          <a:srcRect/>
          <a:stretch>
            <a:fillRect/>
          </a:stretch>
        </p:blipFill>
        <p:spPr>
          <a:xfrm>
            <a:off x="1676401" y="2617962"/>
            <a:ext cx="2971800" cy="2354263"/>
          </a:xfrm>
        </p:spPr>
      </p:pic>
      <p:sp>
        <p:nvSpPr>
          <p:cNvPr id="12" name="Slide Number Placeholder 11"/>
          <p:cNvSpPr>
            <a:spLocks noGrp="1"/>
          </p:cNvSpPr>
          <p:nvPr>
            <p:ph type="sldNum" sz="quarter" idx="12"/>
          </p:nvPr>
        </p:nvSpPr>
        <p:spPr/>
        <p:txBody>
          <a:bodyPr/>
          <a:lstStyle/>
          <a:p>
            <a:fld id="{819B65A0-506D-472A-92FC-665FE70390E2}" type="slidenum">
              <a:rPr lang="en-US" smtClean="0"/>
              <a:pPr/>
              <a:t>36</a:t>
            </a:fld>
            <a:endParaRPr lang="en-US" dirty="0"/>
          </a:p>
        </p:txBody>
      </p:sp>
      <p:pic>
        <p:nvPicPr>
          <p:cNvPr id="12292" name="Picture 3"/>
          <p:cNvPicPr>
            <a:picLocks noChangeAspect="1" noChangeArrowheads="1"/>
          </p:cNvPicPr>
          <p:nvPr/>
        </p:nvPicPr>
        <p:blipFill>
          <a:blip r:embed="rId3"/>
          <a:srcRect/>
          <a:stretch>
            <a:fillRect/>
          </a:stretch>
        </p:blipFill>
        <p:spPr bwMode="auto">
          <a:xfrm>
            <a:off x="7543800" y="2163763"/>
            <a:ext cx="1371600" cy="3559175"/>
          </a:xfrm>
          <a:prstGeom prst="rect">
            <a:avLst/>
          </a:prstGeom>
          <a:noFill/>
          <a:ln w="9525">
            <a:noFill/>
            <a:miter lim="800000"/>
            <a:headEnd/>
            <a:tailEnd/>
          </a:ln>
        </p:spPr>
      </p:pic>
      <p:sp>
        <p:nvSpPr>
          <p:cNvPr id="12293" name="TextBox 4"/>
          <p:cNvSpPr txBox="1">
            <a:spLocks noChangeArrowheads="1"/>
          </p:cNvSpPr>
          <p:nvPr/>
        </p:nvSpPr>
        <p:spPr bwMode="auto">
          <a:xfrm>
            <a:off x="7048500" y="1423581"/>
            <a:ext cx="2362200" cy="646331"/>
          </a:xfrm>
          <a:prstGeom prst="rect">
            <a:avLst/>
          </a:prstGeom>
          <a:solidFill>
            <a:srgbClr val="00B050"/>
          </a:solidFill>
          <a:ln w="9525">
            <a:noFill/>
            <a:miter lim="800000"/>
            <a:headEnd/>
            <a:tailEnd/>
          </a:ln>
        </p:spPr>
        <p:txBody>
          <a:bodyPr wrap="square">
            <a:spAutoFit/>
          </a:bodyPr>
          <a:lstStyle/>
          <a:p>
            <a:r>
              <a:rPr lang="en-US" altLang="en-US" b="1" dirty="0">
                <a:solidFill>
                  <a:schemeClr val="bg1"/>
                </a:solidFill>
              </a:rPr>
              <a:t>Sterile screw capped conical tube </a:t>
            </a:r>
          </a:p>
        </p:txBody>
      </p:sp>
      <p:sp>
        <p:nvSpPr>
          <p:cNvPr id="12294" name="TextBox 5"/>
          <p:cNvSpPr txBox="1">
            <a:spLocks noChangeArrowheads="1"/>
          </p:cNvSpPr>
          <p:nvPr/>
        </p:nvSpPr>
        <p:spPr bwMode="auto">
          <a:xfrm>
            <a:off x="2247900" y="1562596"/>
            <a:ext cx="1981200" cy="368300"/>
          </a:xfrm>
          <a:prstGeom prst="rect">
            <a:avLst/>
          </a:prstGeom>
          <a:solidFill>
            <a:srgbClr val="00B050"/>
          </a:solidFill>
          <a:ln w="9525">
            <a:noFill/>
            <a:miter lim="800000"/>
            <a:headEnd/>
            <a:tailEnd/>
          </a:ln>
        </p:spPr>
        <p:txBody>
          <a:bodyPr wrap="square">
            <a:spAutoFit/>
          </a:bodyPr>
          <a:lstStyle/>
          <a:p>
            <a:r>
              <a:rPr lang="en-US" altLang="en-US" b="1" dirty="0">
                <a:solidFill>
                  <a:schemeClr val="bg1"/>
                </a:solidFill>
              </a:rPr>
              <a:t>Sputum container</a:t>
            </a:r>
          </a:p>
        </p:txBody>
      </p:sp>
      <p:sp>
        <p:nvSpPr>
          <p:cNvPr id="14" name="TextBox 13">
            <a:extLst>
              <a:ext uri="{FF2B5EF4-FFF2-40B4-BE49-F238E27FC236}">
                <a16:creationId xmlns:a16="http://schemas.microsoft.com/office/drawing/2014/main" id="{D9042E0E-AB59-43D9-B150-A4F6CE44ADF3}"/>
              </a:ext>
            </a:extLst>
          </p:cNvPr>
          <p:cNvSpPr txBox="1"/>
          <p:nvPr/>
        </p:nvSpPr>
        <p:spPr>
          <a:xfrm>
            <a:off x="195695" y="5816789"/>
            <a:ext cx="11800609" cy="830997"/>
          </a:xfrm>
          <a:prstGeom prst="rect">
            <a:avLst/>
          </a:prstGeom>
          <a:solidFill>
            <a:schemeClr val="accent1">
              <a:lumMod val="40000"/>
              <a:lumOff val="60000"/>
            </a:schemeClr>
          </a:solidFill>
        </p:spPr>
        <p:txBody>
          <a:bodyPr wrap="square">
            <a:spAutoFit/>
          </a:bodyPr>
          <a:lstStyle/>
          <a:p>
            <a:pPr algn="ctr"/>
            <a:r>
              <a:rPr lang="en-GB" sz="2400" b="1" dirty="0">
                <a:latin typeface="Calibri" panose="020F0502020204030204" pitchFamily="34" charset="0"/>
                <a:ea typeface="Times New Roman" panose="02020603050405020304" pitchFamily="18" charset="0"/>
              </a:rPr>
              <a:t>Specimen collection container:</a:t>
            </a:r>
            <a:r>
              <a:rPr lang="en-GB" sz="2400" dirty="0">
                <a:latin typeface="Calibri" panose="020F0502020204030204" pitchFamily="34" charset="0"/>
                <a:ea typeface="Times New Roman" panose="02020603050405020304" pitchFamily="18" charset="0"/>
              </a:rPr>
              <a:t> Sterile 50 ml</a:t>
            </a:r>
            <a:r>
              <a:rPr lang="en-GB" sz="2400" b="1" dirty="0">
                <a:latin typeface="Calibri" panose="020F0502020204030204" pitchFamily="34" charset="0"/>
                <a:ea typeface="Times New Roman" panose="02020603050405020304" pitchFamily="18" charset="0"/>
              </a:rPr>
              <a:t> </a:t>
            </a:r>
            <a:r>
              <a:rPr lang="en-GB" sz="2400" dirty="0">
                <a:latin typeface="Calibri" panose="020F0502020204030204" pitchFamily="34" charset="0"/>
                <a:ea typeface="Times New Roman" panose="02020603050405020304" pitchFamily="18" charset="0"/>
              </a:rPr>
              <a:t>screw capped and graduated conical bottom polypropylene tube </a:t>
            </a:r>
          </a:p>
        </p:txBody>
      </p:sp>
      <p:sp>
        <p:nvSpPr>
          <p:cNvPr id="4" name="TextBox 3">
            <a:extLst>
              <a:ext uri="{FF2B5EF4-FFF2-40B4-BE49-F238E27FC236}">
                <a16:creationId xmlns:a16="http://schemas.microsoft.com/office/drawing/2014/main" id="{A97D3AA0-6794-419B-B21F-ACA535302D22}"/>
              </a:ext>
            </a:extLst>
          </p:cNvPr>
          <p:cNvSpPr txBox="1"/>
          <p:nvPr/>
        </p:nvSpPr>
        <p:spPr>
          <a:xfrm>
            <a:off x="9328132" y="3399759"/>
            <a:ext cx="2668172" cy="923330"/>
          </a:xfrm>
          <a:prstGeom prst="rect">
            <a:avLst/>
          </a:prstGeom>
          <a:solidFill>
            <a:schemeClr val="accent6">
              <a:lumMod val="40000"/>
              <a:lumOff val="60000"/>
            </a:schemeClr>
          </a:solidFill>
        </p:spPr>
        <p:txBody>
          <a:bodyPr wrap="square" rtlCol="0">
            <a:spAutoFit/>
          </a:bodyPr>
          <a:lstStyle/>
          <a:p>
            <a:r>
              <a:rPr lang="en-IN" b="1" dirty="0"/>
              <a:t>Procurement of the containers at district/ state level</a:t>
            </a:r>
          </a:p>
        </p:txBody>
      </p:sp>
      <p:sp>
        <p:nvSpPr>
          <p:cNvPr id="10" name="TextBox 4">
            <a:extLst>
              <a:ext uri="{FF2B5EF4-FFF2-40B4-BE49-F238E27FC236}">
                <a16:creationId xmlns:a16="http://schemas.microsoft.com/office/drawing/2014/main" id="{5A6924F1-6D37-2290-6DA3-F89271A4E076}"/>
              </a:ext>
            </a:extLst>
          </p:cNvPr>
          <p:cNvSpPr txBox="1">
            <a:spLocks noChangeArrowheads="1"/>
          </p:cNvSpPr>
          <p:nvPr/>
        </p:nvSpPr>
        <p:spPr bwMode="auto">
          <a:xfrm>
            <a:off x="9481118" y="2382604"/>
            <a:ext cx="2362200" cy="646331"/>
          </a:xfrm>
          <a:prstGeom prst="rect">
            <a:avLst/>
          </a:prstGeom>
          <a:solidFill>
            <a:srgbClr val="C00000"/>
          </a:solidFill>
          <a:ln w="9525">
            <a:noFill/>
            <a:miter lim="800000"/>
            <a:headEnd/>
            <a:tailEnd/>
          </a:ln>
        </p:spPr>
        <p:txBody>
          <a:bodyPr wrap="square">
            <a:spAutoFit/>
          </a:bodyPr>
          <a:lstStyle/>
          <a:p>
            <a:r>
              <a:rPr lang="en-US" altLang="en-US" b="1" dirty="0">
                <a:solidFill>
                  <a:schemeClr val="bg1"/>
                </a:solidFill>
              </a:rPr>
              <a:t>TO BE USED FOR NAAT/ LPA/ LCDST</a:t>
            </a:r>
          </a:p>
        </p:txBody>
      </p:sp>
      <p:sp>
        <p:nvSpPr>
          <p:cNvPr id="11" name="TextBox 4">
            <a:extLst>
              <a:ext uri="{FF2B5EF4-FFF2-40B4-BE49-F238E27FC236}">
                <a16:creationId xmlns:a16="http://schemas.microsoft.com/office/drawing/2014/main" id="{27D54F5E-3ED6-F064-04E4-8D471CF8A4F7}"/>
              </a:ext>
            </a:extLst>
          </p:cNvPr>
          <p:cNvSpPr txBox="1">
            <a:spLocks noChangeArrowheads="1"/>
          </p:cNvSpPr>
          <p:nvPr/>
        </p:nvSpPr>
        <p:spPr bwMode="auto">
          <a:xfrm>
            <a:off x="195694" y="2221107"/>
            <a:ext cx="2362200" cy="646331"/>
          </a:xfrm>
          <a:prstGeom prst="rect">
            <a:avLst/>
          </a:prstGeom>
          <a:solidFill>
            <a:schemeClr val="accent1">
              <a:lumMod val="75000"/>
            </a:schemeClr>
          </a:solidFill>
          <a:ln w="9525">
            <a:noFill/>
            <a:miter lim="800000"/>
            <a:headEnd/>
            <a:tailEnd/>
          </a:ln>
        </p:spPr>
        <p:txBody>
          <a:bodyPr wrap="square">
            <a:spAutoFit/>
          </a:bodyPr>
          <a:lstStyle/>
          <a:p>
            <a:r>
              <a:rPr lang="en-US" altLang="en-US" b="1" dirty="0">
                <a:solidFill>
                  <a:schemeClr val="bg1"/>
                </a:solidFill>
              </a:rPr>
              <a:t>TO BE USED ONLY FOR MICROSCOPY</a:t>
            </a:r>
          </a:p>
        </p:txBody>
      </p:sp>
      <p:sp>
        <p:nvSpPr>
          <p:cNvPr id="13" name="TextBox 4">
            <a:extLst>
              <a:ext uri="{FF2B5EF4-FFF2-40B4-BE49-F238E27FC236}">
                <a16:creationId xmlns:a16="http://schemas.microsoft.com/office/drawing/2014/main" id="{17B5F8EF-B0FA-1C17-C535-C1D4887BAAE3}"/>
              </a:ext>
            </a:extLst>
          </p:cNvPr>
          <p:cNvSpPr txBox="1">
            <a:spLocks noChangeArrowheads="1"/>
          </p:cNvSpPr>
          <p:nvPr/>
        </p:nvSpPr>
        <p:spPr bwMode="auto">
          <a:xfrm>
            <a:off x="9410700" y="4673500"/>
            <a:ext cx="2362200" cy="923330"/>
          </a:xfrm>
          <a:prstGeom prst="rect">
            <a:avLst/>
          </a:prstGeom>
          <a:solidFill>
            <a:srgbClr val="C00000"/>
          </a:solidFill>
          <a:ln w="9525">
            <a:noFill/>
            <a:miter lim="800000"/>
            <a:headEnd/>
            <a:tailEnd/>
          </a:ln>
        </p:spPr>
        <p:txBody>
          <a:bodyPr wrap="square">
            <a:spAutoFit/>
          </a:bodyPr>
          <a:lstStyle/>
          <a:p>
            <a:r>
              <a:rPr lang="en-US" altLang="en-US" b="1" dirty="0">
                <a:solidFill>
                  <a:schemeClr val="bg1"/>
                </a:solidFill>
              </a:rPr>
              <a:t>Same tube directly used for decontamination</a:t>
            </a:r>
          </a:p>
        </p:txBody>
      </p:sp>
    </p:spTree>
    <p:extLst>
      <p:ext uri="{BB962C8B-B14F-4D97-AF65-F5344CB8AC3E}">
        <p14:creationId xmlns:p14="http://schemas.microsoft.com/office/powerpoint/2010/main" val="261909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C43A-7F7F-46A1-AB10-09FAC879D501}"/>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ctr"/>
            <a:r>
              <a:rPr lang="en-IN" sz="4000" b="1" dirty="0">
                <a:effectLst>
                  <a:outerShdw blurRad="38100" dist="38100" dir="2700000" algn="tl">
                    <a:srgbClr val="000000">
                      <a:alpha val="43137"/>
                    </a:srgbClr>
                  </a:outerShdw>
                </a:effectLst>
              </a:rPr>
              <a:t>When to collect the specimen</a:t>
            </a:r>
          </a:p>
        </p:txBody>
      </p:sp>
      <p:graphicFrame>
        <p:nvGraphicFramePr>
          <p:cNvPr id="5" name="Content Placeholder 2">
            <a:extLst>
              <a:ext uri="{FF2B5EF4-FFF2-40B4-BE49-F238E27FC236}">
                <a16:creationId xmlns:a16="http://schemas.microsoft.com/office/drawing/2014/main" id="{CBEF7737-8311-DA7D-5885-3D29BA2B137A}"/>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0706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10-8254-46E1-8F6E-923F7AF60762}"/>
              </a:ext>
            </a:extLst>
          </p:cNvPr>
          <p:cNvSpPr>
            <a:spLocks noGrp="1"/>
          </p:cNvSpPr>
          <p:nvPr>
            <p:ph type="title"/>
          </p:nvPr>
        </p:nvSpPr>
        <p:spPr>
          <a:xfrm>
            <a:off x="0" y="42863"/>
            <a:ext cx="12192000" cy="954664"/>
          </a:xfrm>
          <a:solidFill>
            <a:srgbClr val="FFC000"/>
          </a:solidFill>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Specimen collection and operational process</a:t>
            </a:r>
          </a:p>
        </p:txBody>
      </p:sp>
      <p:graphicFrame>
        <p:nvGraphicFramePr>
          <p:cNvPr id="5" name="Content Placeholder 4">
            <a:extLst>
              <a:ext uri="{FF2B5EF4-FFF2-40B4-BE49-F238E27FC236}">
                <a16:creationId xmlns:a16="http://schemas.microsoft.com/office/drawing/2014/main" id="{7FC500C6-39A6-49B3-BF84-6F6228A8711B}"/>
              </a:ext>
            </a:extLst>
          </p:cNvPr>
          <p:cNvGraphicFramePr>
            <a:graphicFrameLocks noGrp="1"/>
          </p:cNvGraphicFramePr>
          <p:nvPr>
            <p:ph idx="1"/>
          </p:nvPr>
        </p:nvGraphicFramePr>
        <p:xfrm>
          <a:off x="222250" y="1368425"/>
          <a:ext cx="11757025" cy="5209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A747BC8-455E-40B7-A382-76C1845F7F1D}"/>
              </a:ext>
            </a:extLst>
          </p:cNvPr>
          <p:cNvSpPr>
            <a:spLocks noGrp="1"/>
          </p:cNvSpPr>
          <p:nvPr>
            <p:ph type="sldNum" sz="quarter" idx="12"/>
          </p:nvPr>
        </p:nvSpPr>
        <p:spPr/>
        <p:txBody>
          <a:bodyPr/>
          <a:lstStyle/>
          <a:p>
            <a:fld id="{75AC1699-3BB0-4517-B6F1-ADF4FFD4CCE6}" type="slidenum">
              <a:rPr lang="en-US" smtClean="0"/>
              <a:t>38</a:t>
            </a:fld>
            <a:endParaRPr lang="en-US"/>
          </a:p>
        </p:txBody>
      </p:sp>
      <p:sp>
        <p:nvSpPr>
          <p:cNvPr id="3" name="Rectangle 2">
            <a:extLst>
              <a:ext uri="{FF2B5EF4-FFF2-40B4-BE49-F238E27FC236}">
                <a16:creationId xmlns:a16="http://schemas.microsoft.com/office/drawing/2014/main" id="{D072C450-B6D6-2AED-600F-D5C35D510DB7}"/>
              </a:ext>
            </a:extLst>
          </p:cNvPr>
          <p:cNvSpPr/>
          <p:nvPr/>
        </p:nvSpPr>
        <p:spPr>
          <a:xfrm>
            <a:off x="222250" y="2964425"/>
            <a:ext cx="11969750" cy="37570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48006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4114-929F-415A-A274-6F4598A5D110}"/>
              </a:ext>
            </a:extLst>
          </p:cNvPr>
          <p:cNvSpPr>
            <a:spLocks noGrp="1"/>
          </p:cNvSpPr>
          <p:nvPr>
            <p:ph type="title"/>
          </p:nvPr>
        </p:nvSpPr>
        <p:spPr>
          <a:xfrm>
            <a:off x="0" y="0"/>
            <a:ext cx="12192000" cy="802888"/>
          </a:xfrm>
          <a:solidFill>
            <a:srgbClr val="FFC000"/>
          </a:solidFill>
        </p:spPr>
        <p:txBody>
          <a:bodyPr vert="horz" lIns="91440" tIns="45720" rIns="91440" bIns="45720" rtlCol="0" anchor="b">
            <a:normAutofit/>
          </a:bodyPr>
          <a:lstStyle/>
          <a:p>
            <a:pPr algn="ctr"/>
            <a:r>
              <a:rPr lang="en-IN" b="1" dirty="0">
                <a:effectLst>
                  <a:outerShdw blurRad="38100" dist="38100" dir="2700000" algn="tl">
                    <a:srgbClr val="000000">
                      <a:alpha val="43137"/>
                    </a:srgbClr>
                  </a:outerShdw>
                </a:effectLst>
              </a:rPr>
              <a:t>When to transport – Turn Around Time</a:t>
            </a:r>
          </a:p>
        </p:txBody>
      </p:sp>
      <p:pic>
        <p:nvPicPr>
          <p:cNvPr id="5122" name="Picture 2" descr="What is Urgent Transport? Logistics Terms &amp; Definitions| Saloodo!">
            <a:extLst>
              <a:ext uri="{FF2B5EF4-FFF2-40B4-BE49-F238E27FC236}">
                <a16:creationId xmlns:a16="http://schemas.microsoft.com/office/drawing/2014/main" id="{214BE034-E32F-4FDE-A265-A02864E8D8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7097" y="2551794"/>
            <a:ext cx="3947886" cy="1809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3EBC43-72F1-4E3B-B5CE-34342436D8A3}"/>
              </a:ext>
            </a:extLst>
          </p:cNvPr>
          <p:cNvSpPr txBox="1"/>
          <p:nvPr/>
        </p:nvSpPr>
        <p:spPr>
          <a:xfrm>
            <a:off x="4054362" y="3028890"/>
            <a:ext cx="1570584" cy="400110"/>
          </a:xfrm>
          <a:prstGeom prst="rect">
            <a:avLst/>
          </a:prstGeom>
          <a:solidFill>
            <a:schemeClr val="accent2">
              <a:lumMod val="40000"/>
              <a:lumOff val="60000"/>
            </a:schemeClr>
          </a:solidFill>
        </p:spPr>
        <p:txBody>
          <a:bodyPr wrap="square" rtlCol="0">
            <a:spAutoFit/>
          </a:bodyPr>
          <a:lstStyle/>
          <a:p>
            <a:r>
              <a:rPr lang="en-IN" sz="2000" b="1" dirty="0"/>
              <a:t>IMMEDIATE</a:t>
            </a:r>
          </a:p>
        </p:txBody>
      </p:sp>
      <p:pic>
        <p:nvPicPr>
          <p:cNvPr id="5124" name="Picture 4" descr="Without Delay Soon, almost There, in Short Time - a Clock Symbolizes a  Reminder that without Delay is Near, Will Happen and Finish Stock  Illustration - Illustration of object, english: 164306098">
            <a:extLst>
              <a:ext uri="{FF2B5EF4-FFF2-40B4-BE49-F238E27FC236}">
                <a16:creationId xmlns:a16="http://schemas.microsoft.com/office/drawing/2014/main" id="{1811C314-C431-4118-A307-3FBF15BA3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89" y="2323194"/>
            <a:ext cx="2710108" cy="26914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elivery 72 Hours&quot; Images – Browse 3 Stock Photos, Vectors, and Video |  Adobe Stock">
            <a:extLst>
              <a:ext uri="{FF2B5EF4-FFF2-40B4-BE49-F238E27FC236}">
                <a16:creationId xmlns:a16="http://schemas.microsoft.com/office/drawing/2014/main" id="{B0728021-1C11-4362-BB7B-BC65CC241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292" y="2154620"/>
            <a:ext cx="3315225" cy="306020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ealth Care Diagnostic... - Health Care Diagnostic Centre">
            <a:extLst>
              <a:ext uri="{FF2B5EF4-FFF2-40B4-BE49-F238E27FC236}">
                <a16:creationId xmlns:a16="http://schemas.microsoft.com/office/drawing/2014/main" id="{B14D5310-757F-47DE-BBE1-3206A6475D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7206" y="3889663"/>
            <a:ext cx="24003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82FDB0-50C1-4864-9F23-CC0B03F86D82}"/>
              </a:ext>
            </a:extLst>
          </p:cNvPr>
          <p:cNvSpPr txBox="1"/>
          <p:nvPr/>
        </p:nvSpPr>
        <p:spPr>
          <a:xfrm>
            <a:off x="7789763" y="5418968"/>
            <a:ext cx="2822819" cy="400110"/>
          </a:xfrm>
          <a:prstGeom prst="rect">
            <a:avLst/>
          </a:prstGeom>
          <a:solidFill>
            <a:schemeClr val="accent2">
              <a:lumMod val="40000"/>
              <a:lumOff val="60000"/>
            </a:schemeClr>
          </a:solidFill>
        </p:spPr>
        <p:txBody>
          <a:bodyPr wrap="square" rtlCol="0">
            <a:spAutoFit/>
          </a:bodyPr>
          <a:lstStyle/>
          <a:p>
            <a:r>
              <a:rPr lang="en-IN" sz="2000" b="1" dirty="0"/>
              <a:t>AT DIAGNOSTIC CENTRE</a:t>
            </a:r>
          </a:p>
        </p:txBody>
      </p:sp>
      <p:sp>
        <p:nvSpPr>
          <p:cNvPr id="3" name="TextBox 2">
            <a:extLst>
              <a:ext uri="{FF2B5EF4-FFF2-40B4-BE49-F238E27FC236}">
                <a16:creationId xmlns:a16="http://schemas.microsoft.com/office/drawing/2014/main" id="{AA263E36-1B61-4EA6-B0E4-90EE1121036C}"/>
              </a:ext>
            </a:extLst>
          </p:cNvPr>
          <p:cNvSpPr txBox="1"/>
          <p:nvPr/>
        </p:nvSpPr>
        <p:spPr>
          <a:xfrm>
            <a:off x="221225" y="6110450"/>
            <a:ext cx="7300451" cy="461665"/>
          </a:xfrm>
          <a:prstGeom prst="rect">
            <a:avLst/>
          </a:prstGeom>
          <a:solidFill>
            <a:schemeClr val="accent2"/>
          </a:solidFill>
        </p:spPr>
        <p:txBody>
          <a:bodyPr wrap="square" rtlCol="0">
            <a:spAutoFit/>
          </a:bodyPr>
          <a:lstStyle/>
          <a:p>
            <a:r>
              <a:rPr lang="en-IN" sz="2400" b="1" dirty="0"/>
              <a:t>NO BATCHING OF SPECIMEN AT COLLECTION SITES</a:t>
            </a:r>
          </a:p>
        </p:txBody>
      </p:sp>
      <p:sp>
        <p:nvSpPr>
          <p:cNvPr id="6" name="TextBox 5">
            <a:extLst>
              <a:ext uri="{FF2B5EF4-FFF2-40B4-BE49-F238E27FC236}">
                <a16:creationId xmlns:a16="http://schemas.microsoft.com/office/drawing/2014/main" id="{115C1AF5-241B-4974-CE52-15566DACA82D}"/>
              </a:ext>
            </a:extLst>
          </p:cNvPr>
          <p:cNvSpPr txBox="1"/>
          <p:nvPr/>
        </p:nvSpPr>
        <p:spPr>
          <a:xfrm>
            <a:off x="8052619" y="6110450"/>
            <a:ext cx="3918156" cy="461665"/>
          </a:xfrm>
          <a:prstGeom prst="rect">
            <a:avLst/>
          </a:prstGeom>
          <a:solidFill>
            <a:schemeClr val="accent2"/>
          </a:solidFill>
        </p:spPr>
        <p:txBody>
          <a:bodyPr wrap="square" rtlCol="0">
            <a:spAutoFit/>
          </a:bodyPr>
          <a:lstStyle/>
          <a:p>
            <a:r>
              <a:rPr lang="en-IN" sz="2400" b="1" dirty="0"/>
              <a:t>Results vary on delay</a:t>
            </a:r>
          </a:p>
        </p:txBody>
      </p:sp>
    </p:spTree>
    <p:extLst>
      <p:ext uri="{BB962C8B-B14F-4D97-AF65-F5344CB8AC3E}">
        <p14:creationId xmlns:p14="http://schemas.microsoft.com/office/powerpoint/2010/main" val="2372540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460F2B-1144-973C-3480-7F414FBAA46D}"/>
              </a:ext>
            </a:extLst>
          </p:cNvPr>
          <p:cNvSpPr>
            <a:spLocks noGrp="1"/>
          </p:cNvSpPr>
          <p:nvPr>
            <p:ph type="title"/>
          </p:nvPr>
        </p:nvSpPr>
        <p:spPr>
          <a:xfrm>
            <a:off x="0" y="70340"/>
            <a:ext cx="12192000" cy="928468"/>
          </a:xfrm>
          <a:solidFill>
            <a:srgbClr val="FFFF00"/>
          </a:solidFill>
        </p:spPr>
        <p:txBody>
          <a:bodyPr>
            <a:noAutofit/>
          </a:bodyPr>
          <a:lstStyle/>
          <a:p>
            <a:pPr algn="ctr"/>
            <a:r>
              <a:rPr lang="en-US" sz="2400" b="1" dirty="0">
                <a:solidFill>
                  <a:srgbClr val="000000"/>
                </a:solidFill>
                <a:effectLst/>
                <a:latin typeface="+mn-lt"/>
                <a:cs typeface="Times New Roman" panose="02020603050405020304" pitchFamily="18" charset="0"/>
              </a:rPr>
              <a:t>“10S” Symptoms among Vulnerable Population will be Tested for TB by NAAT &amp; X-Ray (to the extent possible)</a:t>
            </a:r>
            <a:endParaRPr lang="en-IN" sz="2400" b="1" dirty="0">
              <a:latin typeface="+mn-lt"/>
            </a:endParaRPr>
          </a:p>
        </p:txBody>
      </p:sp>
      <p:sp>
        <p:nvSpPr>
          <p:cNvPr id="3" name="Content Placeholder 2">
            <a:extLst>
              <a:ext uri="{FF2B5EF4-FFF2-40B4-BE49-F238E27FC236}">
                <a16:creationId xmlns:a16="http://schemas.microsoft.com/office/drawing/2014/main" id="{27271949-BE6C-C958-BA44-ED7B916D6316}"/>
              </a:ext>
            </a:extLst>
          </p:cNvPr>
          <p:cNvSpPr>
            <a:spLocks noGrp="1"/>
          </p:cNvSpPr>
          <p:nvPr>
            <p:ph idx="1"/>
          </p:nvPr>
        </p:nvSpPr>
        <p:spPr>
          <a:xfrm>
            <a:off x="130629" y="870858"/>
            <a:ext cx="12061371" cy="5279572"/>
          </a:xfrm>
        </p:spPr>
        <p:txBody>
          <a:bodyPr>
            <a:noAutofit/>
          </a:bodyPr>
          <a:lstStyle/>
          <a:p>
            <a:pPr marL="342900" lvl="0" indent="-342900" algn="just">
              <a:lnSpc>
                <a:spcPct val="115000"/>
              </a:lnSpc>
              <a:spcBef>
                <a:spcPts val="0"/>
              </a:spcBef>
              <a:spcAft>
                <a:spcPts val="600"/>
              </a:spcAft>
              <a:buClrTx/>
              <a:buSzPct val="90000"/>
              <a:buNone/>
              <a:tabLst>
                <a:tab pos="685800" algn="l"/>
              </a:tabLst>
            </a:pPr>
            <a:r>
              <a:rPr lang="en-US" sz="2400" b="1" dirty="0">
                <a:solidFill>
                  <a:schemeClr val="tx1"/>
                </a:solidFill>
              </a:rPr>
              <a:t>10 symptoms for TB screening are as follows: “10S”</a:t>
            </a:r>
            <a:endParaRPr lang="en-US" sz="2400" dirty="0">
              <a:solidFill>
                <a:schemeClr val="tx1"/>
              </a:solidFill>
            </a:endParaRPr>
          </a:p>
          <a:p>
            <a:pPr marL="452628" indent="-342900">
              <a:buClrTx/>
              <a:buSzPct val="100000"/>
              <a:buFont typeface="+mj-lt"/>
              <a:buAutoNum type="arabicPeriod"/>
            </a:pPr>
            <a:r>
              <a:rPr lang="en-US" sz="2400" dirty="0">
                <a:solidFill>
                  <a:schemeClr val="tx1"/>
                </a:solidFill>
              </a:rPr>
              <a:t>Cough for 2 weeks or more</a:t>
            </a:r>
          </a:p>
          <a:p>
            <a:pPr marL="452628" indent="-342900">
              <a:buClrTx/>
              <a:buSzPct val="100000"/>
              <a:buFont typeface="+mj-lt"/>
              <a:buAutoNum type="arabicPeriod"/>
            </a:pPr>
            <a:r>
              <a:rPr lang="en-US" sz="2400" dirty="0">
                <a:solidFill>
                  <a:schemeClr val="tx1"/>
                </a:solidFill>
              </a:rPr>
              <a:t>Fever for 2 weeks or more</a:t>
            </a:r>
          </a:p>
          <a:p>
            <a:pPr marL="452628" indent="-342900">
              <a:buClrTx/>
              <a:buSzPct val="100000"/>
              <a:buFont typeface="+mj-lt"/>
              <a:buAutoNum type="arabicPeriod"/>
            </a:pPr>
            <a:r>
              <a:rPr lang="en-US" sz="2400" dirty="0">
                <a:solidFill>
                  <a:schemeClr val="tx1"/>
                </a:solidFill>
              </a:rPr>
              <a:t>Weight loss. In case of children less than 5 years additionally failure to gain weight or decreased activity or playfulness</a:t>
            </a:r>
          </a:p>
          <a:p>
            <a:pPr marL="452628" indent="-342900">
              <a:buClrTx/>
              <a:buSzPct val="100000"/>
              <a:buFont typeface="+mj-lt"/>
              <a:buAutoNum type="arabicPeriod"/>
            </a:pPr>
            <a:r>
              <a:rPr lang="en-US" sz="2400" dirty="0">
                <a:solidFill>
                  <a:schemeClr val="tx1"/>
                </a:solidFill>
              </a:rPr>
              <a:t>Night sweat</a:t>
            </a:r>
          </a:p>
          <a:p>
            <a:pPr marL="452628" indent="-342900">
              <a:buClrTx/>
              <a:buSzPct val="100000"/>
              <a:buFont typeface="+mj-lt"/>
              <a:buAutoNum type="arabicPeriod"/>
            </a:pPr>
            <a:r>
              <a:rPr lang="en-US" sz="2400" dirty="0">
                <a:solidFill>
                  <a:schemeClr val="tx1"/>
                </a:solidFill>
              </a:rPr>
              <a:t>Haemoptysis</a:t>
            </a:r>
          </a:p>
          <a:p>
            <a:pPr marL="452628" indent="-342900">
              <a:buClrTx/>
              <a:buSzPct val="100000"/>
              <a:buFont typeface="+mj-lt"/>
              <a:buAutoNum type="arabicPeriod"/>
            </a:pPr>
            <a:r>
              <a:rPr lang="en-US" sz="2400" dirty="0">
                <a:solidFill>
                  <a:schemeClr val="tx1"/>
                </a:solidFill>
              </a:rPr>
              <a:t>Chest pain</a:t>
            </a:r>
          </a:p>
          <a:p>
            <a:pPr marL="452628" indent="-342900">
              <a:buClrTx/>
              <a:buSzPct val="100000"/>
              <a:buFont typeface="+mj-lt"/>
              <a:buAutoNum type="arabicPeriod"/>
            </a:pPr>
            <a:r>
              <a:rPr lang="en-US" sz="2400" dirty="0">
                <a:solidFill>
                  <a:schemeClr val="tx1"/>
                </a:solidFill>
              </a:rPr>
              <a:t>Shortness of breath</a:t>
            </a:r>
          </a:p>
          <a:p>
            <a:pPr marL="452628" indent="-342900">
              <a:buClrTx/>
              <a:buSzPct val="100000"/>
              <a:buFont typeface="+mj-lt"/>
              <a:buAutoNum type="arabicPeriod"/>
            </a:pPr>
            <a:r>
              <a:rPr lang="en-US" sz="2400" dirty="0">
                <a:solidFill>
                  <a:schemeClr val="tx1"/>
                </a:solidFill>
              </a:rPr>
              <a:t>Loss of appetite</a:t>
            </a:r>
          </a:p>
          <a:p>
            <a:pPr marL="452628" indent="-342900">
              <a:buClrTx/>
              <a:buSzPct val="100000"/>
              <a:buFont typeface="+mj-lt"/>
              <a:buAutoNum type="arabicPeriod"/>
            </a:pPr>
            <a:r>
              <a:rPr lang="en-US" sz="2400" dirty="0">
                <a:solidFill>
                  <a:schemeClr val="tx1"/>
                </a:solidFill>
              </a:rPr>
              <a:t>Fatigue</a:t>
            </a:r>
          </a:p>
          <a:p>
            <a:pPr marL="452628" indent="-342900">
              <a:buClrTx/>
              <a:buSzPct val="100000"/>
              <a:buFont typeface="+mj-lt"/>
              <a:buAutoNum type="arabicPeriod"/>
            </a:pPr>
            <a:r>
              <a:rPr lang="en-US" sz="2400" dirty="0">
                <a:solidFill>
                  <a:schemeClr val="tx1"/>
                </a:solidFill>
              </a:rPr>
              <a:t>Swelling in neck and other Extra Pulmonary signs/symptoms</a:t>
            </a:r>
            <a:br>
              <a:rPr lang="en-US" sz="2400" dirty="0">
                <a:solidFill>
                  <a:schemeClr val="tx1"/>
                </a:solidFill>
              </a:rPr>
            </a:br>
            <a:endParaRPr lang="en-IN" sz="2400" dirty="0">
              <a:solidFill>
                <a:schemeClr val="tx1"/>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04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6F86-E6BE-46A1-922A-82322B58EF20}"/>
              </a:ext>
            </a:extLst>
          </p:cNvPr>
          <p:cNvSpPr>
            <a:spLocks noGrp="1"/>
          </p:cNvSpPr>
          <p:nvPr>
            <p:ph type="title"/>
          </p:nvPr>
        </p:nvSpPr>
        <p:spPr>
          <a:xfrm>
            <a:off x="0" y="-58333"/>
            <a:ext cx="12192000" cy="736760"/>
          </a:xfrm>
          <a:solidFill>
            <a:srgbClr val="FFC000"/>
          </a:solidFill>
        </p:spPr>
        <p:txBody>
          <a:bodyPr vert="horz" lIns="91440" tIns="45720" rIns="91440" bIns="45720" rtlCol="0" anchor="b">
            <a:normAutofit/>
          </a:bodyPr>
          <a:lstStyle/>
          <a:p>
            <a:pPr algn="ctr"/>
            <a:r>
              <a:rPr lang="en-IN" b="1" dirty="0">
                <a:effectLst>
                  <a:outerShdw blurRad="38100" dist="38100" dir="2700000" algn="tl">
                    <a:srgbClr val="000000">
                      <a:alpha val="43137"/>
                    </a:srgbClr>
                  </a:outerShdw>
                </a:effectLst>
              </a:rPr>
              <a:t>Turn Around Time (1)</a:t>
            </a:r>
          </a:p>
        </p:txBody>
      </p:sp>
      <p:sp>
        <p:nvSpPr>
          <p:cNvPr id="3" name="Content Placeholder 2">
            <a:extLst>
              <a:ext uri="{FF2B5EF4-FFF2-40B4-BE49-F238E27FC236}">
                <a16:creationId xmlns:a16="http://schemas.microsoft.com/office/drawing/2014/main" id="{064A27E3-89DA-4605-ADFD-BC002AE51AA2}"/>
              </a:ext>
            </a:extLst>
          </p:cNvPr>
          <p:cNvSpPr>
            <a:spLocks noGrp="1"/>
          </p:cNvSpPr>
          <p:nvPr>
            <p:ph idx="1"/>
          </p:nvPr>
        </p:nvSpPr>
        <p:spPr>
          <a:xfrm>
            <a:off x="222069" y="1368424"/>
            <a:ext cx="11756569" cy="5223445"/>
          </a:xfrm>
        </p:spPr>
        <p:txBody>
          <a:bodyPr>
            <a:normAutofit/>
          </a:bodyPr>
          <a:lstStyle/>
          <a:p>
            <a:r>
              <a:rPr lang="en-US" sz="2000" dirty="0">
                <a:effectLst/>
                <a:latin typeface="Calibri" panose="020F0502020204030204" pitchFamily="34" charset="0"/>
                <a:ea typeface="Times New Roman" panose="02020603050405020304" pitchFamily="18" charset="0"/>
              </a:rPr>
              <a:t>Patient Turn Around Time (TAT) is defined as the elapsed time in days between identifying the eligible patient to initiating the patient on treatment based on the laboratory result. </a:t>
            </a:r>
          </a:p>
          <a:p>
            <a:pPr marL="0" indent="0">
              <a:buNone/>
            </a:pPr>
            <a:endParaRPr lang="en-US" sz="2000" dirty="0">
              <a:latin typeface="Calibri" panose="020F0502020204030204" pitchFamily="34" charset="0"/>
              <a:ea typeface="Times New Roman" panose="02020603050405020304" pitchFamily="18" charset="0"/>
            </a:endParaRPr>
          </a:p>
          <a:p>
            <a:pPr marL="0" indent="0">
              <a:buNone/>
            </a:pPr>
            <a:endParaRPr lang="en-US" sz="2000" dirty="0">
              <a:effectLst/>
              <a:latin typeface="Calibri" panose="020F0502020204030204" pitchFamily="34" charset="0"/>
              <a:ea typeface="Times New Roman" panose="02020603050405020304" pitchFamily="18" charset="0"/>
            </a:endParaRPr>
          </a:p>
          <a:p>
            <a:pPr marL="0" indent="0">
              <a:buNone/>
            </a:pPr>
            <a:endParaRPr lang="en-US" sz="2000" dirty="0">
              <a:latin typeface="Calibri" panose="020F0502020204030204" pitchFamily="34" charset="0"/>
              <a:ea typeface="Times New Roman" panose="02020603050405020304" pitchFamily="18" charset="0"/>
            </a:endParaRPr>
          </a:p>
          <a:p>
            <a:pPr marL="0" indent="0">
              <a:buNone/>
            </a:pPr>
            <a:endParaRPr lang="en-US" sz="2000" dirty="0">
              <a:effectLst/>
              <a:latin typeface="Calibri" panose="020F0502020204030204" pitchFamily="34" charset="0"/>
              <a:ea typeface="Times New Roman" panose="02020603050405020304" pitchFamily="18" charset="0"/>
            </a:endParaRPr>
          </a:p>
          <a:p>
            <a:pPr marL="0" indent="0">
              <a:buNone/>
            </a:pPr>
            <a:endParaRPr lang="en-US" sz="2000" dirty="0">
              <a:latin typeface="Calibri" panose="020F0502020204030204" pitchFamily="34" charset="0"/>
              <a:ea typeface="Times New Roman" panose="02020603050405020304" pitchFamily="18" charset="0"/>
            </a:endParaRPr>
          </a:p>
          <a:p>
            <a:pPr marL="0" indent="0">
              <a:buNone/>
            </a:pPr>
            <a:endParaRPr lang="en-US" sz="2000" dirty="0">
              <a:effectLst/>
              <a:latin typeface="Calibri" panose="020F0502020204030204" pitchFamily="34" charset="0"/>
              <a:ea typeface="Times New Roman" panose="02020603050405020304" pitchFamily="18" charset="0"/>
            </a:endParaRPr>
          </a:p>
          <a:p>
            <a:pPr marL="0" indent="0">
              <a:buNone/>
            </a:pPr>
            <a:endParaRPr lang="en-US" sz="2000" dirty="0">
              <a:latin typeface="Calibri" panose="020F0502020204030204" pitchFamily="34" charset="0"/>
              <a:ea typeface="Times New Roman" panose="02020603050405020304" pitchFamily="18" charset="0"/>
            </a:endParaRPr>
          </a:p>
          <a:p>
            <a:pPr marL="0" indent="0">
              <a:buNone/>
            </a:pPr>
            <a:endParaRPr lang="en-US" sz="2000" dirty="0">
              <a:effectLst/>
              <a:latin typeface="Calibri" panose="020F0502020204030204" pitchFamily="34" charset="0"/>
              <a:ea typeface="Times New Roman" panose="02020603050405020304" pitchFamily="18" charset="0"/>
            </a:endParaRPr>
          </a:p>
          <a:p>
            <a:pPr marL="0" indent="0">
              <a:buNone/>
            </a:pPr>
            <a:endParaRPr lang="en-US" sz="2000" dirty="0">
              <a:latin typeface="Calibri" panose="020F0502020204030204" pitchFamily="34" charset="0"/>
              <a:ea typeface="Times New Roman" panose="02020603050405020304" pitchFamily="18" charset="0"/>
            </a:endParaRPr>
          </a:p>
          <a:p>
            <a:r>
              <a:rPr lang="en-US" sz="2000" b="0" i="0" u="none" strike="noStrike" baseline="0" dirty="0">
                <a:solidFill>
                  <a:srgbClr val="231F20"/>
                </a:solidFill>
                <a:latin typeface="Calibri" panose="020F0502020204030204" pitchFamily="34" charset="0"/>
              </a:rPr>
              <a:t>The overall TAT (from specimen collection to receipt of the result by the clinician) may be much longer and is dependent on a number of factors including speed of referral of specimens to the laboratory and delivery of results to the clinician.</a:t>
            </a:r>
          </a:p>
          <a:p>
            <a:endParaRPr lang="en-US" sz="2000" dirty="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1318F63-4983-4EB0-AC41-CDA80FDEDFC4}"/>
              </a:ext>
            </a:extLst>
          </p:cNvPr>
          <p:cNvSpPr>
            <a:spLocks noGrp="1"/>
          </p:cNvSpPr>
          <p:nvPr>
            <p:ph type="sldNum" sz="quarter" idx="12"/>
          </p:nvPr>
        </p:nvSpPr>
        <p:spPr/>
        <p:txBody>
          <a:bodyPr/>
          <a:lstStyle/>
          <a:p>
            <a:fld id="{75AC1699-3BB0-4517-B6F1-ADF4FFD4CCE6}" type="slidenum">
              <a:rPr lang="en-US" smtClean="0"/>
              <a:t>40</a:t>
            </a:fld>
            <a:endParaRPr lang="en-US"/>
          </a:p>
        </p:txBody>
      </p:sp>
      <p:pic>
        <p:nvPicPr>
          <p:cNvPr id="15" name="Picture 14">
            <a:extLst>
              <a:ext uri="{FF2B5EF4-FFF2-40B4-BE49-F238E27FC236}">
                <a16:creationId xmlns:a16="http://schemas.microsoft.com/office/drawing/2014/main" id="{2D42569D-4B06-4B67-9AC9-A1F020B1F3BF}"/>
              </a:ext>
            </a:extLst>
          </p:cNvPr>
          <p:cNvPicPr>
            <a:picLocks noChangeAspect="1"/>
          </p:cNvPicPr>
          <p:nvPr/>
        </p:nvPicPr>
        <p:blipFill>
          <a:blip r:embed="rId3"/>
          <a:stretch>
            <a:fillRect/>
          </a:stretch>
        </p:blipFill>
        <p:spPr>
          <a:xfrm>
            <a:off x="353961" y="2459602"/>
            <a:ext cx="10972800" cy="2934109"/>
          </a:xfrm>
          <a:prstGeom prst="rect">
            <a:avLst/>
          </a:prstGeom>
        </p:spPr>
      </p:pic>
    </p:spTree>
    <p:extLst>
      <p:ext uri="{BB962C8B-B14F-4D97-AF65-F5344CB8AC3E}">
        <p14:creationId xmlns:p14="http://schemas.microsoft.com/office/powerpoint/2010/main" val="993752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E7A0-127B-495B-A3A2-9CEEB5CF50E6}"/>
              </a:ext>
            </a:extLst>
          </p:cNvPr>
          <p:cNvSpPr>
            <a:spLocks noGrp="1"/>
          </p:cNvSpPr>
          <p:nvPr>
            <p:ph type="title"/>
          </p:nvPr>
        </p:nvSpPr>
        <p:spPr>
          <a:xfrm>
            <a:off x="0" y="33288"/>
            <a:ext cx="12192000" cy="851615"/>
          </a:xfrm>
          <a:solidFill>
            <a:srgbClr val="FFC000"/>
          </a:solidFill>
        </p:spPr>
        <p:txBody>
          <a:bodyPr vert="horz" lIns="91440" tIns="45720" rIns="91440" bIns="45720" rtlCol="0" anchor="b">
            <a:normAutofit/>
          </a:bodyPr>
          <a:lstStyle/>
          <a:p>
            <a:pPr algn="ctr"/>
            <a:r>
              <a:rPr lang="en-IN" b="1" dirty="0">
                <a:effectLst>
                  <a:outerShdw blurRad="38100" dist="38100" dir="2700000" algn="tl">
                    <a:srgbClr val="000000">
                      <a:alpha val="43137"/>
                    </a:srgbClr>
                  </a:outerShdw>
                </a:effectLst>
              </a:rPr>
              <a:t>Turn Around Time (2)</a:t>
            </a:r>
          </a:p>
        </p:txBody>
      </p:sp>
      <p:graphicFrame>
        <p:nvGraphicFramePr>
          <p:cNvPr id="8" name="Content Placeholder 7">
            <a:extLst>
              <a:ext uri="{FF2B5EF4-FFF2-40B4-BE49-F238E27FC236}">
                <a16:creationId xmlns:a16="http://schemas.microsoft.com/office/drawing/2014/main" id="{AEFBF078-4664-4005-8886-DABD544414B0}"/>
              </a:ext>
            </a:extLst>
          </p:cNvPr>
          <p:cNvGraphicFramePr>
            <a:graphicFrameLocks noGrp="1"/>
          </p:cNvGraphicFramePr>
          <p:nvPr>
            <p:ph idx="1"/>
          </p:nvPr>
        </p:nvGraphicFramePr>
        <p:xfrm>
          <a:off x="58996" y="1310979"/>
          <a:ext cx="12088760" cy="5341731"/>
        </p:xfrm>
        <a:graphic>
          <a:graphicData uri="http://schemas.openxmlformats.org/drawingml/2006/table">
            <a:tbl>
              <a:tblPr firstRow="1" firstCol="1" bandRow="1">
                <a:tableStyleId>{5C22544A-7EE6-4342-B048-85BDC9FD1C3A}</a:tableStyleId>
              </a:tblPr>
              <a:tblGrid>
                <a:gridCol w="1275762">
                  <a:extLst>
                    <a:ext uri="{9D8B030D-6E8A-4147-A177-3AD203B41FA5}">
                      <a16:colId xmlns:a16="http://schemas.microsoft.com/office/drawing/2014/main" val="1396325771"/>
                    </a:ext>
                  </a:extLst>
                </a:gridCol>
                <a:gridCol w="1953415">
                  <a:extLst>
                    <a:ext uri="{9D8B030D-6E8A-4147-A177-3AD203B41FA5}">
                      <a16:colId xmlns:a16="http://schemas.microsoft.com/office/drawing/2014/main" val="3274171818"/>
                    </a:ext>
                  </a:extLst>
                </a:gridCol>
                <a:gridCol w="1691935">
                  <a:extLst>
                    <a:ext uri="{9D8B030D-6E8A-4147-A177-3AD203B41FA5}">
                      <a16:colId xmlns:a16="http://schemas.microsoft.com/office/drawing/2014/main" val="1650100311"/>
                    </a:ext>
                  </a:extLst>
                </a:gridCol>
                <a:gridCol w="1215115">
                  <a:extLst>
                    <a:ext uri="{9D8B030D-6E8A-4147-A177-3AD203B41FA5}">
                      <a16:colId xmlns:a16="http://schemas.microsoft.com/office/drawing/2014/main" val="1777582334"/>
                    </a:ext>
                  </a:extLst>
                </a:gridCol>
                <a:gridCol w="1368929">
                  <a:extLst>
                    <a:ext uri="{9D8B030D-6E8A-4147-A177-3AD203B41FA5}">
                      <a16:colId xmlns:a16="http://schemas.microsoft.com/office/drawing/2014/main" val="292447210"/>
                    </a:ext>
                  </a:extLst>
                </a:gridCol>
                <a:gridCol w="4583604">
                  <a:extLst>
                    <a:ext uri="{9D8B030D-6E8A-4147-A177-3AD203B41FA5}">
                      <a16:colId xmlns:a16="http://schemas.microsoft.com/office/drawing/2014/main" val="3742814662"/>
                    </a:ext>
                  </a:extLst>
                </a:gridCol>
              </a:tblGrid>
              <a:tr h="685364">
                <a:tc>
                  <a:txBody>
                    <a:bodyPr/>
                    <a:lstStyle/>
                    <a:p>
                      <a:pPr algn="ctr">
                        <a:lnSpc>
                          <a:spcPct val="107000"/>
                        </a:lnSpc>
                        <a:spcAft>
                          <a:spcPts val="800"/>
                        </a:spcAft>
                      </a:pPr>
                      <a:r>
                        <a:rPr lang="en-US" sz="1600" dirty="0">
                          <a:effectLst/>
                        </a:rPr>
                        <a:t>Test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Pre Lab TAT</a:t>
                      </a:r>
                    </a:p>
                    <a:p>
                      <a:pPr algn="ctr">
                        <a:lnSpc>
                          <a:spcPct val="107000"/>
                        </a:lnSpc>
                        <a:spcAft>
                          <a:spcPts val="800"/>
                        </a:spcAft>
                      </a:pPr>
                      <a:r>
                        <a:rPr lang="en-US" sz="1600" dirty="0">
                          <a:effectLst/>
                        </a:rPr>
                        <a:t> (in Days)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Lab TAT</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effectLst/>
                        </a:rPr>
                        <a:t> (in Days)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effectLst/>
                        </a:rPr>
                        <a:t>Post Lab TAT  (in Days)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600" dirty="0">
                          <a:effectLst/>
                        </a:rPr>
                        <a:t>Total  Patient TAT (in Days)*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a:effectLst/>
                        </a:rPr>
                        <a:t>Remarks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extLst>
                  <a:ext uri="{0D108BD9-81ED-4DB2-BD59-A6C34878D82A}">
                    <a16:rowId xmlns:a16="http://schemas.microsoft.com/office/drawing/2014/main" val="369081230"/>
                  </a:ext>
                </a:extLst>
              </a:tr>
              <a:tr h="1361398">
                <a:tc>
                  <a:txBody>
                    <a:bodyPr/>
                    <a:lstStyle/>
                    <a:p>
                      <a:pPr algn="ctr">
                        <a:lnSpc>
                          <a:spcPct val="107000"/>
                        </a:lnSpc>
                        <a:spcAft>
                          <a:spcPts val="800"/>
                        </a:spcAft>
                      </a:pPr>
                      <a:r>
                        <a:rPr lang="en-US" sz="1600" dirty="0">
                          <a:effectLst/>
                        </a:rPr>
                        <a:t>NAAT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1-3</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1-2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3-5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a:effectLst/>
                        </a:rPr>
                        <a:t>5-10 </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just">
                        <a:lnSpc>
                          <a:spcPct val="107000"/>
                        </a:lnSpc>
                        <a:spcAft>
                          <a:spcPts val="800"/>
                        </a:spcAft>
                      </a:pPr>
                      <a:r>
                        <a:rPr lang="en-US" sz="1600">
                          <a:effectLst/>
                        </a:rPr>
                        <a:t>Pre lab TAT includes patient identification, counselling, collection and transport of 2 specimens to NAAT facility. </a:t>
                      </a:r>
                      <a:endParaRPr lang="en-IN" sz="1600">
                        <a:effectLst/>
                      </a:endParaRPr>
                    </a:p>
                    <a:p>
                      <a:pPr algn="just">
                        <a:lnSpc>
                          <a:spcPct val="107000"/>
                        </a:lnSpc>
                        <a:spcAft>
                          <a:spcPts val="800"/>
                        </a:spcAft>
                      </a:pPr>
                      <a:r>
                        <a:rPr lang="en-US" sz="1600">
                          <a:effectLst/>
                        </a:rPr>
                        <a:t>Post lab includes accessing test results, Pretreatment investigation and treatment initiation</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extLst>
                  <a:ext uri="{0D108BD9-81ED-4DB2-BD59-A6C34878D82A}">
                    <a16:rowId xmlns:a16="http://schemas.microsoft.com/office/drawing/2014/main" val="562089935"/>
                  </a:ext>
                </a:extLst>
              </a:tr>
              <a:tr h="631927">
                <a:tc>
                  <a:txBody>
                    <a:bodyPr/>
                    <a:lstStyle/>
                    <a:p>
                      <a:pPr algn="ctr">
                        <a:lnSpc>
                          <a:spcPct val="107000"/>
                        </a:lnSpc>
                        <a:spcAft>
                          <a:spcPts val="800"/>
                        </a:spcAft>
                      </a:pPr>
                      <a:r>
                        <a:rPr lang="en-US" sz="1600" dirty="0">
                          <a:effectLst/>
                        </a:rPr>
                        <a:t>LPA</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3-4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a:effectLst/>
                        </a:rPr>
                        <a:t>2-3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2-3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8-12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just">
                        <a:lnSpc>
                          <a:spcPct val="107000"/>
                        </a:lnSpc>
                        <a:spcAft>
                          <a:spcPts val="800"/>
                        </a:spcAft>
                      </a:pPr>
                      <a:r>
                        <a:rPr lang="en-US" sz="1600" dirty="0">
                          <a:effectLst/>
                        </a:rPr>
                        <a:t>Pre lab TAT includes  time from collection to NAAT and further transport of second specimen to CDST Labs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extLst>
                  <a:ext uri="{0D108BD9-81ED-4DB2-BD59-A6C34878D82A}">
                    <a16:rowId xmlns:a16="http://schemas.microsoft.com/office/drawing/2014/main" val="3103984322"/>
                  </a:ext>
                </a:extLst>
              </a:tr>
              <a:tr h="1542353">
                <a:tc>
                  <a:txBody>
                    <a:bodyPr/>
                    <a:lstStyle/>
                    <a:p>
                      <a:pPr algn="ctr">
                        <a:lnSpc>
                          <a:spcPct val="107000"/>
                        </a:lnSpc>
                        <a:spcAft>
                          <a:spcPts val="800"/>
                        </a:spcAft>
                      </a:pPr>
                      <a:r>
                        <a:rPr lang="en-US" sz="1600" dirty="0">
                          <a:effectLst/>
                        </a:rPr>
                        <a:t>LC DST**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NA</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just">
                        <a:lnSpc>
                          <a:spcPct val="107000"/>
                        </a:lnSpc>
                        <a:spcAft>
                          <a:spcPts val="800"/>
                        </a:spcAft>
                      </a:pPr>
                      <a:r>
                        <a:rPr lang="en-US" sz="1600" dirty="0">
                          <a:effectLst/>
                        </a:rPr>
                        <a:t>Time till LPA testing – 5-7 days </a:t>
                      </a:r>
                      <a:endParaRPr lang="en-IN" sz="1600" dirty="0">
                        <a:effectLst/>
                      </a:endParaRPr>
                    </a:p>
                    <a:p>
                      <a:pPr algn="just">
                        <a:lnSpc>
                          <a:spcPct val="107000"/>
                        </a:lnSpc>
                        <a:spcAft>
                          <a:spcPts val="800"/>
                        </a:spcAft>
                      </a:pPr>
                      <a:r>
                        <a:rPr lang="en-US" sz="1600" dirty="0">
                          <a:effectLst/>
                        </a:rPr>
                        <a:t>+</a:t>
                      </a:r>
                      <a:endParaRPr lang="en-IN" sz="1600" dirty="0">
                        <a:effectLst/>
                      </a:endParaRPr>
                    </a:p>
                    <a:p>
                      <a:pPr algn="just">
                        <a:lnSpc>
                          <a:spcPct val="107000"/>
                        </a:lnSpc>
                        <a:spcAft>
                          <a:spcPts val="800"/>
                        </a:spcAft>
                      </a:pPr>
                      <a:r>
                        <a:rPr lang="en-US" sz="1600" dirty="0">
                          <a:effectLst/>
                        </a:rPr>
                        <a:t>*22 – 48 ( in most cases 30 days)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l">
                        <a:lnSpc>
                          <a:spcPct val="107000"/>
                        </a:lnSpc>
                        <a:spcAft>
                          <a:spcPts val="800"/>
                        </a:spcAft>
                      </a:pPr>
                      <a:r>
                        <a:rPr lang="en-US" sz="1600">
                          <a:effectLst/>
                        </a:rPr>
                        <a:t>2-3</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l">
                        <a:lnSpc>
                          <a:spcPct val="107000"/>
                        </a:lnSpc>
                        <a:spcAft>
                          <a:spcPts val="800"/>
                        </a:spcAft>
                      </a:pPr>
                      <a:r>
                        <a:rPr lang="en-US" sz="1600" dirty="0">
                          <a:effectLst/>
                        </a:rPr>
                        <a:t> </a:t>
                      </a:r>
                      <a:endParaRPr lang="en-IN" sz="1600" dirty="0">
                        <a:effectLst/>
                      </a:endParaRPr>
                    </a:p>
                    <a:p>
                      <a:pPr algn="l">
                        <a:lnSpc>
                          <a:spcPct val="107000"/>
                        </a:lnSpc>
                        <a:spcAft>
                          <a:spcPts val="800"/>
                        </a:spcAft>
                      </a:pPr>
                      <a:r>
                        <a:rPr lang="en-US" sz="1600" dirty="0">
                          <a:effectLst/>
                        </a:rPr>
                        <a:t>29-58 ( in most cases 40 days)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just">
                        <a:lnSpc>
                          <a:spcPct val="107000"/>
                        </a:lnSpc>
                        <a:spcAft>
                          <a:spcPts val="800"/>
                        </a:spcAft>
                      </a:pPr>
                      <a:r>
                        <a:rPr lang="en-US" sz="1600" dirty="0">
                          <a:effectLst/>
                        </a:rPr>
                        <a:t>No pre lab time, cultures are set up using decontaminated deposit.</a:t>
                      </a:r>
                      <a:endParaRPr lang="en-IN" sz="1600" dirty="0">
                        <a:effectLst/>
                      </a:endParaRPr>
                    </a:p>
                    <a:p>
                      <a:pPr algn="just">
                        <a:lnSpc>
                          <a:spcPct val="107000"/>
                        </a:lnSpc>
                        <a:spcAft>
                          <a:spcPts val="800"/>
                        </a:spcAft>
                      </a:pPr>
                      <a:r>
                        <a:rPr lang="en-US" sz="1600" dirty="0">
                          <a:effectLst/>
                        </a:rPr>
                        <a:t>*Includes Culture and Growth days for DST set up.</a:t>
                      </a:r>
                      <a:endParaRPr lang="en-IN" sz="1600" dirty="0">
                        <a:effectLst/>
                      </a:endParaRPr>
                    </a:p>
                    <a:p>
                      <a:pPr algn="just">
                        <a:lnSpc>
                          <a:spcPct val="107000"/>
                        </a:lnSpc>
                        <a:spcAft>
                          <a:spcPts val="800"/>
                        </a:spcAft>
                      </a:pPr>
                      <a:r>
                        <a:rPr lang="en-US" sz="1600" dirty="0">
                          <a:effectLst/>
                        </a:rPr>
                        <a:t>** for Z DST additional 7 days will be needed.</a:t>
                      </a:r>
                      <a:endParaRPr lang="en-IN" sz="1600" dirty="0">
                        <a:effectLst/>
                      </a:endParaRPr>
                    </a:p>
                    <a:p>
                      <a:pPr algn="just">
                        <a:lnSpc>
                          <a:spcPct val="107000"/>
                        </a:lnSpc>
                        <a:spcAft>
                          <a:spcPts val="800"/>
                        </a:spcAft>
                      </a:pPr>
                      <a:r>
                        <a:rPr lang="en-US" sz="1600" dirty="0">
                          <a:effectLst/>
                        </a:rPr>
                        <a:t>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extLst>
                  <a:ext uri="{0D108BD9-81ED-4DB2-BD59-A6C34878D82A}">
                    <a16:rowId xmlns:a16="http://schemas.microsoft.com/office/drawing/2014/main" val="3583151515"/>
                  </a:ext>
                </a:extLst>
              </a:tr>
              <a:tr h="986766">
                <a:tc>
                  <a:txBody>
                    <a:bodyPr/>
                    <a:lstStyle/>
                    <a:p>
                      <a:pPr algn="ctr">
                        <a:lnSpc>
                          <a:spcPct val="107000"/>
                        </a:lnSpc>
                        <a:spcAft>
                          <a:spcPts val="800"/>
                        </a:spcAft>
                      </a:pPr>
                      <a:r>
                        <a:rPr lang="en-US" sz="1600" dirty="0">
                          <a:effectLst/>
                        </a:rPr>
                        <a:t>Liquid Culture</a:t>
                      </a:r>
                      <a:endParaRPr lang="en-IN" sz="1600" dirty="0">
                        <a:effectLst/>
                      </a:endParaRPr>
                    </a:p>
                    <a:p>
                      <a:pPr algn="ctr">
                        <a:lnSpc>
                          <a:spcPct val="107000"/>
                        </a:lnSpc>
                        <a:spcAft>
                          <a:spcPts val="800"/>
                        </a:spcAft>
                      </a:pPr>
                      <a:r>
                        <a:rPr lang="en-US" sz="1600" dirty="0">
                          <a:effectLst/>
                        </a:rPr>
                        <a:t>(Follow up)</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just">
                        <a:lnSpc>
                          <a:spcPct val="107000"/>
                        </a:lnSpc>
                        <a:spcAft>
                          <a:spcPts val="800"/>
                        </a:spcAft>
                      </a:pPr>
                      <a:r>
                        <a:rPr lang="en-US" sz="1600" dirty="0">
                          <a:effectLst/>
                        </a:rPr>
                        <a:t>2-3 days (for tracing patient and collecting specimen for follow up culture)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8-42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1- 2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ctr">
                        <a:lnSpc>
                          <a:spcPct val="107000"/>
                        </a:lnSpc>
                        <a:spcAft>
                          <a:spcPts val="800"/>
                        </a:spcAft>
                      </a:pPr>
                      <a:r>
                        <a:rPr lang="en-US" sz="1600" dirty="0">
                          <a:effectLst/>
                        </a:rPr>
                        <a:t>11- 45 </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tc>
                  <a:txBody>
                    <a:bodyPr/>
                    <a:lstStyle/>
                    <a:p>
                      <a:pPr algn="just">
                        <a:lnSpc>
                          <a:spcPct val="107000"/>
                        </a:lnSpc>
                        <a:spcAft>
                          <a:spcPts val="800"/>
                        </a:spcAft>
                      </a:pPr>
                      <a:r>
                        <a:rPr lang="en-US" sz="1600" dirty="0">
                          <a:effectLst/>
                        </a:rPr>
                        <a:t>Fresh sample is collected from the patient and transported.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7023" marR="57023" marT="0" marB="0"/>
                </a:tc>
                <a:extLst>
                  <a:ext uri="{0D108BD9-81ED-4DB2-BD59-A6C34878D82A}">
                    <a16:rowId xmlns:a16="http://schemas.microsoft.com/office/drawing/2014/main" val="3705620660"/>
                  </a:ext>
                </a:extLst>
              </a:tr>
            </a:tbl>
          </a:graphicData>
        </a:graphic>
      </p:graphicFrame>
      <p:sp>
        <p:nvSpPr>
          <p:cNvPr id="4" name="Slide Number Placeholder 3">
            <a:extLst>
              <a:ext uri="{FF2B5EF4-FFF2-40B4-BE49-F238E27FC236}">
                <a16:creationId xmlns:a16="http://schemas.microsoft.com/office/drawing/2014/main" id="{BBE540C4-9E64-4504-B025-9309E410D1A2}"/>
              </a:ext>
            </a:extLst>
          </p:cNvPr>
          <p:cNvSpPr>
            <a:spLocks noGrp="1"/>
          </p:cNvSpPr>
          <p:nvPr>
            <p:ph type="sldNum" sz="quarter" idx="12"/>
          </p:nvPr>
        </p:nvSpPr>
        <p:spPr/>
        <p:txBody>
          <a:bodyPr/>
          <a:lstStyle/>
          <a:p>
            <a:fld id="{75AC1699-3BB0-4517-B6F1-ADF4FFD4CCE6}" type="slidenum">
              <a:rPr lang="en-US" smtClean="0"/>
              <a:t>41</a:t>
            </a:fld>
            <a:endParaRPr lang="en-US"/>
          </a:p>
        </p:txBody>
      </p:sp>
    </p:spTree>
    <p:extLst>
      <p:ext uri="{BB962C8B-B14F-4D97-AF65-F5344CB8AC3E}">
        <p14:creationId xmlns:p14="http://schemas.microsoft.com/office/powerpoint/2010/main" val="2410442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96"/>
            <a:ext cx="12043954" cy="944952"/>
          </a:xfrm>
          <a:solidFill>
            <a:srgbClr val="FFC000"/>
          </a:solidFill>
        </p:spPr>
        <p:txBody>
          <a:bodyPr vert="horz" lIns="91440" tIns="45720" rIns="91440" bIns="45720" rtlCol="0" anchor="b">
            <a:normAutofit/>
          </a:bodyPr>
          <a:lstStyle/>
          <a:p>
            <a:pPr algn="ctr"/>
            <a:r>
              <a:rPr lang="en-US" b="1" dirty="0">
                <a:effectLst>
                  <a:outerShdw blurRad="38100" dist="38100" dir="2700000" algn="tl">
                    <a:srgbClr val="000000">
                      <a:alpha val="43137"/>
                    </a:srgbClr>
                  </a:outerShdw>
                </a:effectLst>
              </a:rPr>
              <a:t>Operational plan- diagnostic services</a:t>
            </a:r>
          </a:p>
        </p:txBody>
      </p:sp>
      <p:sp>
        <p:nvSpPr>
          <p:cNvPr id="3" name="Content Placeholder 2"/>
          <p:cNvSpPr>
            <a:spLocks noGrp="1"/>
          </p:cNvSpPr>
          <p:nvPr>
            <p:ph idx="1"/>
          </p:nvPr>
        </p:nvSpPr>
        <p:spPr>
          <a:xfrm>
            <a:off x="104503" y="1227910"/>
            <a:ext cx="11939451" cy="5329644"/>
          </a:xfrm>
        </p:spPr>
        <p:txBody>
          <a:bodyPr>
            <a:normAutofit fontScale="92500" lnSpcReduction="10000"/>
          </a:bodyPr>
          <a:lstStyle/>
          <a:p>
            <a:r>
              <a:rPr lang="en-US" dirty="0"/>
              <a:t>Improve microbiological confirmation and completion of diagnostic algorithm</a:t>
            </a:r>
          </a:p>
          <a:p>
            <a:r>
              <a:rPr lang="en-US" dirty="0"/>
              <a:t>Effort to collect appropriate specimen for testing</a:t>
            </a:r>
          </a:p>
          <a:p>
            <a:r>
              <a:rPr lang="en-US" dirty="0"/>
              <a:t>Scale up of molecular TB diagnosis</a:t>
            </a:r>
          </a:p>
          <a:p>
            <a:pPr lvl="1"/>
            <a:r>
              <a:rPr lang="en-US" dirty="0"/>
              <a:t>Phased transition from Microscopy to NAAT- Presently from 23% to 40%</a:t>
            </a:r>
          </a:p>
          <a:p>
            <a:pPr lvl="1"/>
            <a:r>
              <a:rPr lang="en-US" dirty="0"/>
              <a:t>Assess demand vs capacity</a:t>
            </a:r>
          </a:p>
          <a:p>
            <a:pPr lvl="1"/>
            <a:r>
              <a:rPr lang="en-US" dirty="0"/>
              <a:t>Customized methods to augment testing with available infrastructure</a:t>
            </a:r>
          </a:p>
          <a:p>
            <a:pPr lvl="1"/>
            <a:r>
              <a:rPr lang="en-US" dirty="0"/>
              <a:t>Expansion of NAAT machines to improve access</a:t>
            </a:r>
          </a:p>
          <a:p>
            <a:pPr lvl="1"/>
            <a:r>
              <a:rPr lang="en-US" dirty="0"/>
              <a:t>Effective and robust linkage of peripheral sites to NAAT facilities</a:t>
            </a:r>
          </a:p>
          <a:p>
            <a:pPr lvl="1"/>
            <a:r>
              <a:rPr lang="en-US" dirty="0"/>
              <a:t>Strategic partnerships with private sector for microbiological confirmation</a:t>
            </a:r>
          </a:p>
          <a:p>
            <a:endParaRPr lang="en-US" dirty="0"/>
          </a:p>
          <a:p>
            <a:r>
              <a:rPr lang="en-US" dirty="0"/>
              <a:t>Microscopy to continue for treatment monitoring.</a:t>
            </a:r>
          </a:p>
          <a:p>
            <a:endParaRPr lang="en-US" dirty="0"/>
          </a:p>
          <a:p>
            <a:r>
              <a:rPr lang="en-US" dirty="0"/>
              <a:t>Existing Laboratory technicians to be trained and repurposed for performing NAAT.</a:t>
            </a:r>
          </a:p>
        </p:txBody>
      </p:sp>
      <p:sp>
        <p:nvSpPr>
          <p:cNvPr id="5" name="TextBox 4">
            <a:extLst>
              <a:ext uri="{FF2B5EF4-FFF2-40B4-BE49-F238E27FC236}">
                <a16:creationId xmlns:a16="http://schemas.microsoft.com/office/drawing/2014/main" id="{374AC818-A4FA-DD95-E9A4-8BC0CEDE4CE2}"/>
              </a:ext>
            </a:extLst>
          </p:cNvPr>
          <p:cNvSpPr txBox="1"/>
          <p:nvPr/>
        </p:nvSpPr>
        <p:spPr>
          <a:xfrm>
            <a:off x="3047071" y="3244334"/>
            <a:ext cx="6094140" cy="369332"/>
          </a:xfrm>
          <a:prstGeom prst="rect">
            <a:avLst/>
          </a:prstGeom>
          <a:noFill/>
        </p:spPr>
        <p:txBody>
          <a:bodyPr wrap="square">
            <a:spAutoFit/>
          </a:bodyPr>
          <a:lstStyle/>
          <a:p>
            <a:r>
              <a:rPr lang="en-IN" b="0" dirty="0">
                <a:effectLst/>
              </a:rPr>
              <a:t> </a:t>
            </a:r>
            <a:endParaRPr lang="en-IN" dirty="0"/>
          </a:p>
        </p:txBody>
      </p:sp>
      <p:sp>
        <p:nvSpPr>
          <p:cNvPr id="7" name="TextBox 6">
            <a:extLst>
              <a:ext uri="{FF2B5EF4-FFF2-40B4-BE49-F238E27FC236}">
                <a16:creationId xmlns:a16="http://schemas.microsoft.com/office/drawing/2014/main" id="{79FA0FB0-C938-EBF9-6043-DE08D6A4C917}"/>
              </a:ext>
            </a:extLst>
          </p:cNvPr>
          <p:cNvSpPr txBox="1"/>
          <p:nvPr/>
        </p:nvSpPr>
        <p:spPr>
          <a:xfrm>
            <a:off x="3047071" y="3244334"/>
            <a:ext cx="6094140" cy="369332"/>
          </a:xfrm>
          <a:prstGeom prst="rect">
            <a:avLst/>
          </a:prstGeom>
          <a:noFill/>
        </p:spPr>
        <p:txBody>
          <a:bodyPr wrap="square">
            <a:spAutoFit/>
          </a:bodyPr>
          <a:lstStyle/>
          <a:p>
            <a:r>
              <a:rPr lang="en-IN" b="0" dirty="0">
                <a:effectLst/>
              </a:rPr>
              <a:t> </a:t>
            </a:r>
            <a:endParaRPr lang="en-IN" dirty="0"/>
          </a:p>
        </p:txBody>
      </p:sp>
    </p:spTree>
    <p:extLst>
      <p:ext uri="{BB962C8B-B14F-4D97-AF65-F5344CB8AC3E}">
        <p14:creationId xmlns:p14="http://schemas.microsoft.com/office/powerpoint/2010/main" val="1608209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Lab Request Form (Front page)</a:t>
            </a:r>
          </a:p>
        </p:txBody>
      </p:sp>
      <p:pic>
        <p:nvPicPr>
          <p:cNvPr id="4" name="Picture 3">
            <a:extLst>
              <a:ext uri="{FF2B5EF4-FFF2-40B4-BE49-F238E27FC236}">
                <a16:creationId xmlns:a16="http://schemas.microsoft.com/office/drawing/2014/main" id="{3FD3883B-3A7A-5267-B357-0EFBB3C3B9F8}"/>
              </a:ext>
            </a:extLst>
          </p:cNvPr>
          <p:cNvPicPr>
            <a:picLocks noChangeAspect="1"/>
          </p:cNvPicPr>
          <p:nvPr/>
        </p:nvPicPr>
        <p:blipFill>
          <a:blip r:embed="rId2"/>
          <a:stretch>
            <a:fillRect/>
          </a:stretch>
        </p:blipFill>
        <p:spPr>
          <a:xfrm>
            <a:off x="3393440" y="721360"/>
            <a:ext cx="6949440" cy="6136640"/>
          </a:xfrm>
          <a:prstGeom prst="rect">
            <a:avLst/>
          </a:prstGeom>
        </p:spPr>
      </p:pic>
      <p:sp>
        <p:nvSpPr>
          <p:cNvPr id="2" name="Oval 1">
            <a:extLst>
              <a:ext uri="{FF2B5EF4-FFF2-40B4-BE49-F238E27FC236}">
                <a16:creationId xmlns:a16="http://schemas.microsoft.com/office/drawing/2014/main" id="{CB9755FC-DFF5-75BA-E6F3-6E3C29572DAB}"/>
              </a:ext>
            </a:extLst>
          </p:cNvPr>
          <p:cNvSpPr/>
          <p:nvPr/>
        </p:nvSpPr>
        <p:spPr>
          <a:xfrm>
            <a:off x="829637" y="2234720"/>
            <a:ext cx="2077283" cy="361337"/>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Ni-</a:t>
            </a:r>
            <a:r>
              <a:rPr lang="en-US" sz="1600" b="1" dirty="0" err="1">
                <a:solidFill>
                  <a:schemeClr val="tx1"/>
                </a:solidFill>
              </a:rPr>
              <a:t>kshay</a:t>
            </a:r>
            <a:r>
              <a:rPr lang="en-US" sz="1600" b="1" dirty="0">
                <a:solidFill>
                  <a:schemeClr val="tx1"/>
                </a:solidFill>
              </a:rPr>
              <a:t> ID</a:t>
            </a:r>
            <a:endParaRPr lang="en-IN" sz="1600" b="1" dirty="0">
              <a:solidFill>
                <a:schemeClr val="tx1"/>
              </a:solidFill>
            </a:endParaRPr>
          </a:p>
        </p:txBody>
      </p:sp>
      <p:sp>
        <p:nvSpPr>
          <p:cNvPr id="5" name="Oval 4">
            <a:extLst>
              <a:ext uri="{FF2B5EF4-FFF2-40B4-BE49-F238E27FC236}">
                <a16:creationId xmlns:a16="http://schemas.microsoft.com/office/drawing/2014/main" id="{038A82AF-4484-A3F4-763C-CBF5C1346F1F}"/>
              </a:ext>
            </a:extLst>
          </p:cNvPr>
          <p:cNvSpPr/>
          <p:nvPr/>
        </p:nvSpPr>
        <p:spPr>
          <a:xfrm>
            <a:off x="831689" y="1369823"/>
            <a:ext cx="2075231" cy="340256"/>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Patient details</a:t>
            </a:r>
            <a:endParaRPr lang="en-IN" sz="1600" b="1" dirty="0">
              <a:solidFill>
                <a:schemeClr val="tx1"/>
              </a:solidFill>
            </a:endParaRPr>
          </a:p>
        </p:txBody>
      </p:sp>
      <p:sp>
        <p:nvSpPr>
          <p:cNvPr id="6" name="Oval 5">
            <a:extLst>
              <a:ext uri="{FF2B5EF4-FFF2-40B4-BE49-F238E27FC236}">
                <a16:creationId xmlns:a16="http://schemas.microsoft.com/office/drawing/2014/main" id="{1E655CC2-F8EA-F152-98F0-368B2E0F7C32}"/>
              </a:ext>
            </a:extLst>
          </p:cNvPr>
          <p:cNvSpPr/>
          <p:nvPr/>
        </p:nvSpPr>
        <p:spPr>
          <a:xfrm>
            <a:off x="507932" y="3378742"/>
            <a:ext cx="2071552" cy="364675"/>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Reason for test</a:t>
            </a:r>
            <a:endParaRPr lang="en-IN" sz="1600" b="1" dirty="0">
              <a:solidFill>
                <a:schemeClr val="tx1"/>
              </a:solidFill>
            </a:endParaRPr>
          </a:p>
        </p:txBody>
      </p:sp>
      <p:cxnSp>
        <p:nvCxnSpPr>
          <p:cNvPr id="9" name="Straight Arrow Connector 8">
            <a:extLst>
              <a:ext uri="{FF2B5EF4-FFF2-40B4-BE49-F238E27FC236}">
                <a16:creationId xmlns:a16="http://schemas.microsoft.com/office/drawing/2014/main" id="{DE04FA3B-A68E-031A-420B-12E58C0C50B8}"/>
              </a:ext>
            </a:extLst>
          </p:cNvPr>
          <p:cNvCxnSpPr>
            <a:cxnSpLocks/>
          </p:cNvCxnSpPr>
          <p:nvPr/>
        </p:nvCxnSpPr>
        <p:spPr>
          <a:xfrm flipV="1">
            <a:off x="2579484" y="3210560"/>
            <a:ext cx="1067956" cy="350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18AC30-09BB-9B13-F7A9-A4F5B79181C4}"/>
              </a:ext>
            </a:extLst>
          </p:cNvPr>
          <p:cNvCxnSpPr>
            <a:cxnSpLocks/>
          </p:cNvCxnSpPr>
          <p:nvPr/>
        </p:nvCxnSpPr>
        <p:spPr>
          <a:xfrm>
            <a:off x="2579484" y="3561080"/>
            <a:ext cx="1067956" cy="43610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054937-2FBD-9700-85D7-72CF8D3DCF62}"/>
              </a:ext>
            </a:extLst>
          </p:cNvPr>
          <p:cNvSpPr txBox="1"/>
          <p:nvPr/>
        </p:nvSpPr>
        <p:spPr>
          <a:xfrm rot="20344588">
            <a:off x="2613082" y="3091373"/>
            <a:ext cx="814494" cy="338554"/>
          </a:xfrm>
          <a:prstGeom prst="rect">
            <a:avLst/>
          </a:prstGeom>
          <a:noFill/>
        </p:spPr>
        <p:txBody>
          <a:bodyPr wrap="square" rtlCol="0">
            <a:spAutoFit/>
          </a:bodyPr>
          <a:lstStyle/>
          <a:p>
            <a:r>
              <a:rPr lang="en-US" sz="1600" b="1" dirty="0"/>
              <a:t>DS-TB</a:t>
            </a:r>
            <a:endParaRPr lang="en-IN" sz="1600" b="1" dirty="0"/>
          </a:p>
        </p:txBody>
      </p:sp>
      <p:sp>
        <p:nvSpPr>
          <p:cNvPr id="15" name="TextBox 14">
            <a:extLst>
              <a:ext uri="{FF2B5EF4-FFF2-40B4-BE49-F238E27FC236}">
                <a16:creationId xmlns:a16="http://schemas.microsoft.com/office/drawing/2014/main" id="{1535123F-69A7-55E3-887C-17CFF7874DBE}"/>
              </a:ext>
            </a:extLst>
          </p:cNvPr>
          <p:cNvSpPr txBox="1"/>
          <p:nvPr/>
        </p:nvSpPr>
        <p:spPr>
          <a:xfrm rot="949662">
            <a:off x="2499673" y="3889614"/>
            <a:ext cx="814494" cy="338554"/>
          </a:xfrm>
          <a:prstGeom prst="rect">
            <a:avLst/>
          </a:prstGeom>
          <a:noFill/>
        </p:spPr>
        <p:txBody>
          <a:bodyPr wrap="square" rtlCol="0">
            <a:spAutoFit/>
          </a:bodyPr>
          <a:lstStyle/>
          <a:p>
            <a:r>
              <a:rPr lang="en-US" sz="1600" b="1" dirty="0"/>
              <a:t>DS-TB</a:t>
            </a:r>
            <a:endParaRPr lang="en-IN" sz="1600" b="1" dirty="0"/>
          </a:p>
        </p:txBody>
      </p:sp>
      <p:sp>
        <p:nvSpPr>
          <p:cNvPr id="16" name="Oval 15">
            <a:extLst>
              <a:ext uri="{FF2B5EF4-FFF2-40B4-BE49-F238E27FC236}">
                <a16:creationId xmlns:a16="http://schemas.microsoft.com/office/drawing/2014/main" id="{02BF9DDD-08AF-0181-3236-5060EA6146EF}"/>
              </a:ext>
            </a:extLst>
          </p:cNvPr>
          <p:cNvSpPr/>
          <p:nvPr/>
        </p:nvSpPr>
        <p:spPr>
          <a:xfrm>
            <a:off x="813344" y="5123502"/>
            <a:ext cx="2071552" cy="364675"/>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Test requested</a:t>
            </a:r>
            <a:endParaRPr lang="en-IN" sz="1600" b="1" dirty="0">
              <a:solidFill>
                <a:schemeClr val="tx1"/>
              </a:solidFill>
            </a:endParaRPr>
          </a:p>
        </p:txBody>
      </p:sp>
      <p:cxnSp>
        <p:nvCxnSpPr>
          <p:cNvPr id="21" name="Straight Arrow Connector 20">
            <a:extLst>
              <a:ext uri="{FF2B5EF4-FFF2-40B4-BE49-F238E27FC236}">
                <a16:creationId xmlns:a16="http://schemas.microsoft.com/office/drawing/2014/main" id="{EF013A4A-0EE0-FBB1-D91E-C428BD19FD09}"/>
              </a:ext>
            </a:extLst>
          </p:cNvPr>
          <p:cNvCxnSpPr>
            <a:cxnSpLocks/>
            <a:stCxn id="5" idx="6"/>
          </p:cNvCxnSpPr>
          <p:nvPr/>
        </p:nvCxnSpPr>
        <p:spPr>
          <a:xfrm>
            <a:off x="2906920" y="1539951"/>
            <a:ext cx="7405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CB1A661-DDD6-884F-E7FD-AEF332AF0BA9}"/>
              </a:ext>
            </a:extLst>
          </p:cNvPr>
          <p:cNvCxnSpPr>
            <a:cxnSpLocks/>
          </p:cNvCxnSpPr>
          <p:nvPr/>
        </p:nvCxnSpPr>
        <p:spPr>
          <a:xfrm>
            <a:off x="2902420" y="2418487"/>
            <a:ext cx="7405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3976956-95D8-D949-C4AE-9BF236136F7A}"/>
              </a:ext>
            </a:extLst>
          </p:cNvPr>
          <p:cNvCxnSpPr>
            <a:cxnSpLocks/>
          </p:cNvCxnSpPr>
          <p:nvPr/>
        </p:nvCxnSpPr>
        <p:spPr>
          <a:xfrm>
            <a:off x="2906920" y="5305839"/>
            <a:ext cx="7405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649C2E1-F244-071C-14FD-7509C0BA1FD2}"/>
              </a:ext>
            </a:extLst>
          </p:cNvPr>
          <p:cNvSpPr/>
          <p:nvPr/>
        </p:nvSpPr>
        <p:spPr>
          <a:xfrm>
            <a:off x="335280" y="6036125"/>
            <a:ext cx="2602120" cy="364674"/>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Microscopy Result</a:t>
            </a:r>
            <a:endParaRPr lang="en-IN" sz="1600" b="1" dirty="0">
              <a:solidFill>
                <a:schemeClr val="tx1"/>
              </a:solidFill>
            </a:endParaRPr>
          </a:p>
        </p:txBody>
      </p:sp>
      <p:cxnSp>
        <p:nvCxnSpPr>
          <p:cNvPr id="27" name="Straight Arrow Connector 26">
            <a:extLst>
              <a:ext uri="{FF2B5EF4-FFF2-40B4-BE49-F238E27FC236}">
                <a16:creationId xmlns:a16="http://schemas.microsoft.com/office/drawing/2014/main" id="{A513740E-8CEB-63CA-BE17-4AB45A5B93B7}"/>
              </a:ext>
            </a:extLst>
          </p:cNvPr>
          <p:cNvCxnSpPr>
            <a:cxnSpLocks/>
          </p:cNvCxnSpPr>
          <p:nvPr/>
        </p:nvCxnSpPr>
        <p:spPr>
          <a:xfrm>
            <a:off x="2937400" y="6218462"/>
            <a:ext cx="7405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52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14" grpId="0"/>
      <p:bldP spid="15" grpId="0"/>
      <p:bldP spid="16"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Lab Request Form (Back page)</a:t>
            </a:r>
          </a:p>
        </p:txBody>
      </p:sp>
      <p:pic>
        <p:nvPicPr>
          <p:cNvPr id="7" name="Picture 6">
            <a:extLst>
              <a:ext uri="{FF2B5EF4-FFF2-40B4-BE49-F238E27FC236}">
                <a16:creationId xmlns:a16="http://schemas.microsoft.com/office/drawing/2014/main" id="{E74F204C-6063-2A10-7AD2-6C5CE80217A4}"/>
              </a:ext>
            </a:extLst>
          </p:cNvPr>
          <p:cNvPicPr>
            <a:picLocks noChangeAspect="1"/>
          </p:cNvPicPr>
          <p:nvPr/>
        </p:nvPicPr>
        <p:blipFill>
          <a:blip r:embed="rId2"/>
          <a:stretch>
            <a:fillRect/>
          </a:stretch>
        </p:blipFill>
        <p:spPr>
          <a:xfrm>
            <a:off x="3738880" y="721360"/>
            <a:ext cx="7508240" cy="6136640"/>
          </a:xfrm>
          <a:prstGeom prst="rect">
            <a:avLst/>
          </a:prstGeom>
        </p:spPr>
      </p:pic>
      <p:sp>
        <p:nvSpPr>
          <p:cNvPr id="2" name="Oval 1">
            <a:extLst>
              <a:ext uri="{FF2B5EF4-FFF2-40B4-BE49-F238E27FC236}">
                <a16:creationId xmlns:a16="http://schemas.microsoft.com/office/drawing/2014/main" id="{D5DFB7F7-8AE1-65D6-179B-ACACCAFE50D3}"/>
              </a:ext>
            </a:extLst>
          </p:cNvPr>
          <p:cNvSpPr/>
          <p:nvPr/>
        </p:nvSpPr>
        <p:spPr>
          <a:xfrm>
            <a:off x="191880" y="1199965"/>
            <a:ext cx="2602120" cy="364674"/>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NAAT Result</a:t>
            </a:r>
            <a:endParaRPr lang="en-IN" sz="1600" b="1" dirty="0">
              <a:solidFill>
                <a:schemeClr val="tx1"/>
              </a:solidFill>
            </a:endParaRPr>
          </a:p>
        </p:txBody>
      </p:sp>
      <p:cxnSp>
        <p:nvCxnSpPr>
          <p:cNvPr id="5" name="Straight Arrow Connector 4">
            <a:extLst>
              <a:ext uri="{FF2B5EF4-FFF2-40B4-BE49-F238E27FC236}">
                <a16:creationId xmlns:a16="http://schemas.microsoft.com/office/drawing/2014/main" id="{50C7DE5B-A9CC-1AB9-4E5C-BA7EBC35D9BB}"/>
              </a:ext>
            </a:extLst>
          </p:cNvPr>
          <p:cNvCxnSpPr>
            <a:cxnSpLocks/>
          </p:cNvCxnSpPr>
          <p:nvPr/>
        </p:nvCxnSpPr>
        <p:spPr>
          <a:xfrm>
            <a:off x="2794000" y="1372142"/>
            <a:ext cx="10668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024B5B9-EA51-F80C-E9A2-1EFF6BF20D9A}"/>
              </a:ext>
            </a:extLst>
          </p:cNvPr>
          <p:cNvSpPr/>
          <p:nvPr/>
        </p:nvSpPr>
        <p:spPr>
          <a:xfrm>
            <a:off x="263000" y="2043244"/>
            <a:ext cx="2602120" cy="364674"/>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NAAT Result</a:t>
            </a:r>
            <a:endParaRPr lang="en-IN" sz="1600" b="1" dirty="0">
              <a:solidFill>
                <a:schemeClr val="tx1"/>
              </a:solidFill>
            </a:endParaRPr>
          </a:p>
        </p:txBody>
      </p:sp>
      <p:sp>
        <p:nvSpPr>
          <p:cNvPr id="9" name="Oval 8">
            <a:extLst>
              <a:ext uri="{FF2B5EF4-FFF2-40B4-BE49-F238E27FC236}">
                <a16:creationId xmlns:a16="http://schemas.microsoft.com/office/drawing/2014/main" id="{096C5F5C-23A0-7BD7-2106-0446B7918422}"/>
              </a:ext>
            </a:extLst>
          </p:cNvPr>
          <p:cNvSpPr/>
          <p:nvPr/>
        </p:nvSpPr>
        <p:spPr>
          <a:xfrm>
            <a:off x="263000" y="3353885"/>
            <a:ext cx="2602120" cy="364674"/>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LPA Result</a:t>
            </a:r>
            <a:endParaRPr lang="en-IN" sz="1600" b="1" dirty="0">
              <a:solidFill>
                <a:schemeClr val="tx1"/>
              </a:solidFill>
            </a:endParaRPr>
          </a:p>
        </p:txBody>
      </p:sp>
      <p:cxnSp>
        <p:nvCxnSpPr>
          <p:cNvPr id="10" name="Straight Arrow Connector 9">
            <a:extLst>
              <a:ext uri="{FF2B5EF4-FFF2-40B4-BE49-F238E27FC236}">
                <a16:creationId xmlns:a16="http://schemas.microsoft.com/office/drawing/2014/main" id="{5B400B70-2F8B-B8BB-117B-4AC9ED44987D}"/>
              </a:ext>
            </a:extLst>
          </p:cNvPr>
          <p:cNvCxnSpPr>
            <a:cxnSpLocks/>
          </p:cNvCxnSpPr>
          <p:nvPr/>
        </p:nvCxnSpPr>
        <p:spPr>
          <a:xfrm>
            <a:off x="2865120" y="2225581"/>
            <a:ext cx="10668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B1F4B1-10FC-44F9-253A-BEAB8880CA87}"/>
              </a:ext>
            </a:extLst>
          </p:cNvPr>
          <p:cNvCxnSpPr>
            <a:cxnSpLocks/>
          </p:cNvCxnSpPr>
          <p:nvPr/>
        </p:nvCxnSpPr>
        <p:spPr>
          <a:xfrm flipV="1">
            <a:off x="2865120" y="3108960"/>
            <a:ext cx="1066800" cy="4272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AFBDAF-4105-EF45-02B7-C7675865E9EC}"/>
              </a:ext>
            </a:extLst>
          </p:cNvPr>
          <p:cNvCxnSpPr>
            <a:cxnSpLocks/>
          </p:cNvCxnSpPr>
          <p:nvPr/>
        </p:nvCxnSpPr>
        <p:spPr>
          <a:xfrm>
            <a:off x="2865120" y="3536222"/>
            <a:ext cx="1066800" cy="50745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D7B0BDD-C4AF-53E9-5C60-CFD3C90F9B32}"/>
              </a:ext>
            </a:extLst>
          </p:cNvPr>
          <p:cNvSpPr/>
          <p:nvPr/>
        </p:nvSpPr>
        <p:spPr>
          <a:xfrm>
            <a:off x="263000" y="5130800"/>
            <a:ext cx="2602120" cy="364674"/>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DST results</a:t>
            </a:r>
            <a:endParaRPr lang="en-IN" sz="1600" b="1" dirty="0">
              <a:solidFill>
                <a:schemeClr val="tx1"/>
              </a:solidFill>
            </a:endParaRPr>
          </a:p>
        </p:txBody>
      </p:sp>
      <p:cxnSp>
        <p:nvCxnSpPr>
          <p:cNvPr id="16" name="Straight Arrow Connector 15">
            <a:extLst>
              <a:ext uri="{FF2B5EF4-FFF2-40B4-BE49-F238E27FC236}">
                <a16:creationId xmlns:a16="http://schemas.microsoft.com/office/drawing/2014/main" id="{45A3A46D-9A87-D733-CB13-A9927E9B0DD8}"/>
              </a:ext>
            </a:extLst>
          </p:cNvPr>
          <p:cNvCxnSpPr>
            <a:cxnSpLocks/>
          </p:cNvCxnSpPr>
          <p:nvPr/>
        </p:nvCxnSpPr>
        <p:spPr>
          <a:xfrm>
            <a:off x="2865120" y="5313137"/>
            <a:ext cx="10668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6638FE-B88C-DE6C-1F57-7B0F1E648AFF}"/>
              </a:ext>
            </a:extLst>
          </p:cNvPr>
          <p:cNvSpPr txBox="1"/>
          <p:nvPr/>
        </p:nvSpPr>
        <p:spPr>
          <a:xfrm rot="20334311">
            <a:off x="2955045" y="2963278"/>
            <a:ext cx="868388" cy="338554"/>
          </a:xfrm>
          <a:prstGeom prst="rect">
            <a:avLst/>
          </a:prstGeom>
          <a:noFill/>
        </p:spPr>
        <p:txBody>
          <a:bodyPr wrap="square" rtlCol="0">
            <a:spAutoFit/>
          </a:bodyPr>
          <a:lstStyle/>
          <a:p>
            <a:r>
              <a:rPr lang="en-US" sz="1600" b="1" dirty="0"/>
              <a:t>1</a:t>
            </a:r>
            <a:r>
              <a:rPr lang="en-US" sz="1600" b="1" baseline="30000" dirty="0"/>
              <a:t>st</a:t>
            </a:r>
            <a:r>
              <a:rPr lang="en-US" sz="1600" b="1" dirty="0"/>
              <a:t> Line</a:t>
            </a:r>
            <a:endParaRPr lang="en-IN" sz="1600" b="1" dirty="0"/>
          </a:p>
        </p:txBody>
      </p:sp>
      <p:sp>
        <p:nvSpPr>
          <p:cNvPr id="18" name="TextBox 17">
            <a:extLst>
              <a:ext uri="{FF2B5EF4-FFF2-40B4-BE49-F238E27FC236}">
                <a16:creationId xmlns:a16="http://schemas.microsoft.com/office/drawing/2014/main" id="{74404801-C8B4-BB87-3F64-1E513F477F7D}"/>
              </a:ext>
            </a:extLst>
          </p:cNvPr>
          <p:cNvSpPr txBox="1"/>
          <p:nvPr/>
        </p:nvSpPr>
        <p:spPr>
          <a:xfrm rot="1506428">
            <a:off x="2821730" y="3821043"/>
            <a:ext cx="868388" cy="338554"/>
          </a:xfrm>
          <a:prstGeom prst="rect">
            <a:avLst/>
          </a:prstGeom>
          <a:noFill/>
        </p:spPr>
        <p:txBody>
          <a:bodyPr wrap="square" rtlCol="0">
            <a:spAutoFit/>
          </a:bodyPr>
          <a:lstStyle/>
          <a:p>
            <a:r>
              <a:rPr lang="en-US" sz="1600" b="1" dirty="0"/>
              <a:t>2</a:t>
            </a:r>
            <a:r>
              <a:rPr lang="en-US" sz="1600" b="1" baseline="30000" dirty="0"/>
              <a:t>nd</a:t>
            </a:r>
            <a:r>
              <a:rPr lang="en-US" sz="1600" b="1" dirty="0"/>
              <a:t> Line</a:t>
            </a:r>
            <a:endParaRPr lang="en-IN" sz="1600" b="1" dirty="0"/>
          </a:p>
        </p:txBody>
      </p:sp>
      <p:sp>
        <p:nvSpPr>
          <p:cNvPr id="19" name="Oval 18">
            <a:extLst>
              <a:ext uri="{FF2B5EF4-FFF2-40B4-BE49-F238E27FC236}">
                <a16:creationId xmlns:a16="http://schemas.microsoft.com/office/drawing/2014/main" id="{860AB18E-5762-81D0-D120-C43C9C80F0BB}"/>
              </a:ext>
            </a:extLst>
          </p:cNvPr>
          <p:cNvSpPr/>
          <p:nvPr/>
        </p:nvSpPr>
        <p:spPr>
          <a:xfrm>
            <a:off x="321097" y="6145495"/>
            <a:ext cx="2602120" cy="364674"/>
          </a:xfrm>
          <a:prstGeom prst="ellipse">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Other test results</a:t>
            </a:r>
            <a:endParaRPr lang="en-IN" sz="1600" b="1" dirty="0">
              <a:solidFill>
                <a:schemeClr val="tx1"/>
              </a:solidFill>
            </a:endParaRPr>
          </a:p>
        </p:txBody>
      </p:sp>
      <p:cxnSp>
        <p:nvCxnSpPr>
          <p:cNvPr id="20" name="Straight Arrow Connector 19">
            <a:extLst>
              <a:ext uri="{FF2B5EF4-FFF2-40B4-BE49-F238E27FC236}">
                <a16:creationId xmlns:a16="http://schemas.microsoft.com/office/drawing/2014/main" id="{EF1C1812-9180-8092-239C-6623BE72CA0E}"/>
              </a:ext>
            </a:extLst>
          </p:cNvPr>
          <p:cNvCxnSpPr>
            <a:cxnSpLocks/>
          </p:cNvCxnSpPr>
          <p:nvPr/>
        </p:nvCxnSpPr>
        <p:spPr>
          <a:xfrm>
            <a:off x="2923217" y="6327832"/>
            <a:ext cx="10668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5" grpId="0" animBg="1"/>
      <p:bldP spid="17" grpId="0"/>
      <p:bldP spid="18"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Referral Slip</a:t>
            </a:r>
          </a:p>
        </p:txBody>
      </p:sp>
      <p:pic>
        <p:nvPicPr>
          <p:cNvPr id="5" name="Picture 4">
            <a:extLst>
              <a:ext uri="{FF2B5EF4-FFF2-40B4-BE49-F238E27FC236}">
                <a16:creationId xmlns:a16="http://schemas.microsoft.com/office/drawing/2014/main" id="{D858AD1E-2341-4F9E-6EFB-36944B676DDC}"/>
              </a:ext>
            </a:extLst>
          </p:cNvPr>
          <p:cNvPicPr>
            <a:picLocks noChangeAspect="1"/>
          </p:cNvPicPr>
          <p:nvPr/>
        </p:nvPicPr>
        <p:blipFill>
          <a:blip r:embed="rId2"/>
          <a:stretch>
            <a:fillRect/>
          </a:stretch>
        </p:blipFill>
        <p:spPr>
          <a:xfrm>
            <a:off x="1" y="721360"/>
            <a:ext cx="12192000" cy="6136639"/>
          </a:xfrm>
          <a:prstGeom prst="rect">
            <a:avLst/>
          </a:prstGeom>
        </p:spPr>
      </p:pic>
      <p:sp>
        <p:nvSpPr>
          <p:cNvPr id="2" name="Oval 1">
            <a:extLst>
              <a:ext uri="{FF2B5EF4-FFF2-40B4-BE49-F238E27FC236}">
                <a16:creationId xmlns:a16="http://schemas.microsoft.com/office/drawing/2014/main" id="{B8FEE5CF-9E52-FF12-E2FF-08A79F69D169}"/>
              </a:ext>
            </a:extLst>
          </p:cNvPr>
          <p:cNvSpPr/>
          <p:nvPr/>
        </p:nvSpPr>
        <p:spPr>
          <a:xfrm>
            <a:off x="355600" y="6050280"/>
            <a:ext cx="2418080" cy="375920"/>
          </a:xfrm>
          <a:prstGeom prst="ellipse">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2370465A-CB04-F703-0B75-46BA1D6CBED1}"/>
              </a:ext>
            </a:extLst>
          </p:cNvPr>
          <p:cNvSpPr/>
          <p:nvPr/>
        </p:nvSpPr>
        <p:spPr>
          <a:xfrm>
            <a:off x="1219200" y="1463040"/>
            <a:ext cx="2418080" cy="375920"/>
          </a:xfrm>
          <a:prstGeom prst="ellipse">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a:extLst>
              <a:ext uri="{FF2B5EF4-FFF2-40B4-BE49-F238E27FC236}">
                <a16:creationId xmlns:a16="http://schemas.microsoft.com/office/drawing/2014/main" id="{2011A6B4-A42D-D2D8-EF64-155C6927C511}"/>
              </a:ext>
            </a:extLst>
          </p:cNvPr>
          <p:cNvSpPr/>
          <p:nvPr/>
        </p:nvSpPr>
        <p:spPr>
          <a:xfrm>
            <a:off x="5161280" y="1463040"/>
            <a:ext cx="1869440" cy="375920"/>
          </a:xfrm>
          <a:prstGeom prst="ellipse">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8CEF6072-47D7-DE52-6C68-2A7CC71590C3}"/>
              </a:ext>
            </a:extLst>
          </p:cNvPr>
          <p:cNvSpPr/>
          <p:nvPr/>
        </p:nvSpPr>
        <p:spPr>
          <a:xfrm>
            <a:off x="9255059" y="1463040"/>
            <a:ext cx="1869440" cy="375920"/>
          </a:xfrm>
          <a:prstGeom prst="ellipse">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0156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TB Lab Register (Left page)</a:t>
            </a:r>
          </a:p>
        </p:txBody>
      </p:sp>
      <p:pic>
        <p:nvPicPr>
          <p:cNvPr id="9" name="Picture 8">
            <a:extLst>
              <a:ext uri="{FF2B5EF4-FFF2-40B4-BE49-F238E27FC236}">
                <a16:creationId xmlns:a16="http://schemas.microsoft.com/office/drawing/2014/main" id="{800867D9-0497-B9D4-D3A6-D2E786ADBDDD}"/>
              </a:ext>
            </a:extLst>
          </p:cNvPr>
          <p:cNvPicPr>
            <a:picLocks noChangeAspect="1"/>
          </p:cNvPicPr>
          <p:nvPr/>
        </p:nvPicPr>
        <p:blipFill>
          <a:blip r:embed="rId2"/>
          <a:stretch>
            <a:fillRect/>
          </a:stretch>
        </p:blipFill>
        <p:spPr>
          <a:xfrm>
            <a:off x="0" y="833120"/>
            <a:ext cx="12192000" cy="5892800"/>
          </a:xfrm>
          <a:prstGeom prst="rect">
            <a:avLst/>
          </a:prstGeom>
        </p:spPr>
      </p:pic>
      <p:sp>
        <p:nvSpPr>
          <p:cNvPr id="2" name="Oval 1">
            <a:extLst>
              <a:ext uri="{FF2B5EF4-FFF2-40B4-BE49-F238E27FC236}">
                <a16:creationId xmlns:a16="http://schemas.microsoft.com/office/drawing/2014/main" id="{89067617-2127-73F2-23DA-623DAFEBC4B4}"/>
              </a:ext>
            </a:extLst>
          </p:cNvPr>
          <p:cNvSpPr/>
          <p:nvPr/>
        </p:nvSpPr>
        <p:spPr>
          <a:xfrm>
            <a:off x="4368800" y="1371600"/>
            <a:ext cx="86360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299298B7-D481-48A8-2F9E-CA59AEC72AB1}"/>
              </a:ext>
            </a:extLst>
          </p:cNvPr>
          <p:cNvSpPr/>
          <p:nvPr/>
        </p:nvSpPr>
        <p:spPr>
          <a:xfrm>
            <a:off x="5242560" y="1371600"/>
            <a:ext cx="86360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A4BA2438-45A8-E8B9-AD66-B61BA0ABD68A}"/>
              </a:ext>
            </a:extLst>
          </p:cNvPr>
          <p:cNvSpPr/>
          <p:nvPr/>
        </p:nvSpPr>
        <p:spPr>
          <a:xfrm>
            <a:off x="6217920" y="1452880"/>
            <a:ext cx="99568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a:extLst>
              <a:ext uri="{FF2B5EF4-FFF2-40B4-BE49-F238E27FC236}">
                <a16:creationId xmlns:a16="http://schemas.microsoft.com/office/drawing/2014/main" id="{D74A06E0-9185-9CA5-A3A1-599D93EAE8B1}"/>
              </a:ext>
            </a:extLst>
          </p:cNvPr>
          <p:cNvSpPr/>
          <p:nvPr/>
        </p:nvSpPr>
        <p:spPr>
          <a:xfrm>
            <a:off x="7223760" y="1452880"/>
            <a:ext cx="99568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314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TB Lab Register (Right page)</a:t>
            </a:r>
          </a:p>
        </p:txBody>
      </p:sp>
      <p:pic>
        <p:nvPicPr>
          <p:cNvPr id="4" name="Picture 3">
            <a:extLst>
              <a:ext uri="{FF2B5EF4-FFF2-40B4-BE49-F238E27FC236}">
                <a16:creationId xmlns:a16="http://schemas.microsoft.com/office/drawing/2014/main" id="{A9575BD1-1090-E0C4-4FFC-EFDE1C2578C9}"/>
              </a:ext>
            </a:extLst>
          </p:cNvPr>
          <p:cNvPicPr>
            <a:picLocks noChangeAspect="1"/>
          </p:cNvPicPr>
          <p:nvPr/>
        </p:nvPicPr>
        <p:blipFill>
          <a:blip r:embed="rId2"/>
          <a:stretch>
            <a:fillRect/>
          </a:stretch>
        </p:blipFill>
        <p:spPr>
          <a:xfrm>
            <a:off x="71120" y="812800"/>
            <a:ext cx="12114305" cy="5882640"/>
          </a:xfrm>
          <a:prstGeom prst="rect">
            <a:avLst/>
          </a:prstGeom>
        </p:spPr>
      </p:pic>
      <p:sp>
        <p:nvSpPr>
          <p:cNvPr id="2" name="Oval 1">
            <a:extLst>
              <a:ext uri="{FF2B5EF4-FFF2-40B4-BE49-F238E27FC236}">
                <a16:creationId xmlns:a16="http://schemas.microsoft.com/office/drawing/2014/main" id="{F2E5FBF9-8838-C5D1-2AEC-3479AF620195}"/>
              </a:ext>
            </a:extLst>
          </p:cNvPr>
          <p:cNvSpPr/>
          <p:nvPr/>
        </p:nvSpPr>
        <p:spPr>
          <a:xfrm>
            <a:off x="3942080" y="1158240"/>
            <a:ext cx="94488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BD3F7B7D-1625-F986-C44C-B81AC988AB5C}"/>
              </a:ext>
            </a:extLst>
          </p:cNvPr>
          <p:cNvSpPr/>
          <p:nvPr/>
        </p:nvSpPr>
        <p:spPr>
          <a:xfrm>
            <a:off x="4937760" y="1158240"/>
            <a:ext cx="89408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a:extLst>
              <a:ext uri="{FF2B5EF4-FFF2-40B4-BE49-F238E27FC236}">
                <a16:creationId xmlns:a16="http://schemas.microsoft.com/office/drawing/2014/main" id="{DBEA6A79-BD66-764E-ED14-4F313BC96F66}"/>
              </a:ext>
            </a:extLst>
          </p:cNvPr>
          <p:cNvSpPr/>
          <p:nvPr/>
        </p:nvSpPr>
        <p:spPr>
          <a:xfrm>
            <a:off x="5831840" y="1158240"/>
            <a:ext cx="792480"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37BBFFF3-9156-3E53-B164-FB0AAD04F81A}"/>
              </a:ext>
            </a:extLst>
          </p:cNvPr>
          <p:cNvSpPr/>
          <p:nvPr/>
        </p:nvSpPr>
        <p:spPr>
          <a:xfrm>
            <a:off x="8002795" y="1076960"/>
            <a:ext cx="934718" cy="1371600"/>
          </a:xfrm>
          <a:prstGeom prst="ellipse">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7986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Lab Register for NAAT and CDST (Left page)</a:t>
            </a:r>
          </a:p>
        </p:txBody>
      </p:sp>
      <p:pic>
        <p:nvPicPr>
          <p:cNvPr id="7" name="Picture 6">
            <a:extLst>
              <a:ext uri="{FF2B5EF4-FFF2-40B4-BE49-F238E27FC236}">
                <a16:creationId xmlns:a16="http://schemas.microsoft.com/office/drawing/2014/main" id="{6B7854D5-A874-290F-3813-5E48E51309CE}"/>
              </a:ext>
            </a:extLst>
          </p:cNvPr>
          <p:cNvPicPr>
            <a:picLocks noChangeAspect="1"/>
          </p:cNvPicPr>
          <p:nvPr/>
        </p:nvPicPr>
        <p:blipFill>
          <a:blip r:embed="rId2"/>
          <a:stretch>
            <a:fillRect/>
          </a:stretch>
        </p:blipFill>
        <p:spPr>
          <a:xfrm>
            <a:off x="1" y="721360"/>
            <a:ext cx="12192000" cy="6004560"/>
          </a:xfrm>
          <a:prstGeom prst="rect">
            <a:avLst/>
          </a:prstGeom>
        </p:spPr>
      </p:pic>
      <p:sp>
        <p:nvSpPr>
          <p:cNvPr id="2" name="Oval 1">
            <a:extLst>
              <a:ext uri="{FF2B5EF4-FFF2-40B4-BE49-F238E27FC236}">
                <a16:creationId xmlns:a16="http://schemas.microsoft.com/office/drawing/2014/main" id="{491B7BC2-F8DF-0445-4603-58D60FF73775}"/>
              </a:ext>
            </a:extLst>
          </p:cNvPr>
          <p:cNvSpPr/>
          <p:nvPr/>
        </p:nvSpPr>
        <p:spPr>
          <a:xfrm>
            <a:off x="3647440" y="1463040"/>
            <a:ext cx="894080" cy="1341120"/>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1F439D2F-1A48-B304-2352-BE0C003E6DF9}"/>
              </a:ext>
            </a:extLst>
          </p:cNvPr>
          <p:cNvSpPr/>
          <p:nvPr/>
        </p:nvSpPr>
        <p:spPr>
          <a:xfrm>
            <a:off x="6329680" y="2011680"/>
            <a:ext cx="447040" cy="975360"/>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600E5376-5151-42F9-1AF4-0DDAB25FB10A}"/>
              </a:ext>
            </a:extLst>
          </p:cNvPr>
          <p:cNvSpPr/>
          <p:nvPr/>
        </p:nvSpPr>
        <p:spPr>
          <a:xfrm>
            <a:off x="6929120" y="1950720"/>
            <a:ext cx="640080" cy="1097280"/>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9245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ECFEF-50D9-662A-A8DB-56549BBA955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Lab Register for NAAT and CDST (Right page)</a:t>
            </a:r>
          </a:p>
        </p:txBody>
      </p:sp>
      <p:pic>
        <p:nvPicPr>
          <p:cNvPr id="5" name="Picture 4">
            <a:extLst>
              <a:ext uri="{FF2B5EF4-FFF2-40B4-BE49-F238E27FC236}">
                <a16:creationId xmlns:a16="http://schemas.microsoft.com/office/drawing/2014/main" id="{614A7DDB-FAAA-C5CD-3213-D8521D1178D7}"/>
              </a:ext>
            </a:extLst>
          </p:cNvPr>
          <p:cNvPicPr>
            <a:picLocks noChangeAspect="1"/>
          </p:cNvPicPr>
          <p:nvPr/>
        </p:nvPicPr>
        <p:blipFill>
          <a:blip r:embed="rId2"/>
          <a:stretch>
            <a:fillRect/>
          </a:stretch>
        </p:blipFill>
        <p:spPr>
          <a:xfrm>
            <a:off x="0" y="721360"/>
            <a:ext cx="12192000" cy="5984240"/>
          </a:xfrm>
          <a:prstGeom prst="rect">
            <a:avLst/>
          </a:prstGeom>
        </p:spPr>
      </p:pic>
    </p:spTree>
    <p:extLst>
      <p:ext uri="{BB962C8B-B14F-4D97-AF65-F5344CB8AC3E}">
        <p14:creationId xmlns:p14="http://schemas.microsoft.com/office/powerpoint/2010/main" val="62417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639762"/>
          </a:xfrm>
          <a:solidFill>
            <a:srgbClr val="FFFF00"/>
          </a:solidFill>
        </p:spPr>
        <p:txBody>
          <a:bodyPr/>
          <a:lstStyle/>
          <a:p>
            <a:pPr algn="ctr">
              <a:lnSpc>
                <a:spcPct val="100000"/>
              </a:lnSpc>
              <a:defRPr/>
            </a:pPr>
            <a:r>
              <a:rPr lang="en-US" sz="3200" b="1" dirty="0">
                <a:latin typeface="Calibri" panose="020F0502020204030204" pitchFamily="34" charset="0"/>
                <a:ea typeface="+mn-ea"/>
                <a:cs typeface="Arial" panose="020B0604020202020204" pitchFamily="34" charset="0"/>
              </a:rPr>
              <a:t>Key messages on TB</a:t>
            </a:r>
            <a:endParaRPr lang="en-IN" sz="3200" b="1" dirty="0">
              <a:latin typeface="Calibri" panose="020F0502020204030204" pitchFamily="34" charset="0"/>
              <a:ea typeface="+mn-ea"/>
              <a:cs typeface="Arial" panose="020B0604020202020204" pitchFamily="34" charset="0"/>
            </a:endParaRPr>
          </a:p>
        </p:txBody>
      </p:sp>
      <p:sp>
        <p:nvSpPr>
          <p:cNvPr id="33795" name="Content Placeholder 2"/>
          <p:cNvSpPr>
            <a:spLocks noGrp="1"/>
          </p:cNvSpPr>
          <p:nvPr>
            <p:ph idx="1"/>
          </p:nvPr>
        </p:nvSpPr>
        <p:spPr>
          <a:xfrm>
            <a:off x="682625" y="914400"/>
            <a:ext cx="10877550" cy="5508625"/>
          </a:xfrm>
        </p:spPr>
        <p:txBody>
          <a:bodyPr>
            <a:normAutofit/>
          </a:bodyPr>
          <a:lstStyle/>
          <a:p>
            <a:r>
              <a:rPr lang="en-US" sz="2200" dirty="0"/>
              <a:t>TB disease can happen to anyone and is completely curable.</a:t>
            </a:r>
          </a:p>
          <a:p>
            <a:r>
              <a:rPr lang="en-US" sz="2200" dirty="0"/>
              <a:t>If not treated, one person with TB can infect 10-15 people each year.</a:t>
            </a:r>
          </a:p>
          <a:p>
            <a:r>
              <a:rPr lang="en-US" sz="2200" dirty="0"/>
              <a:t>If TB is diagnosed, treatment must be initiated at the earliest for a minimum of 6 months or longer, depending on the type of  TB found. Within 2-3 months of  treatment, people with TB are significantly less likely to spread TB to others.</a:t>
            </a:r>
          </a:p>
          <a:p>
            <a:r>
              <a:rPr lang="en-US" sz="2200" dirty="0"/>
              <a:t>Completion of full course of TB treatment, as per the Doctor’s advice, is most important; Non-completion of TB treatment can lead to repeated episodes or even Drug-Resistant TB.</a:t>
            </a:r>
          </a:p>
          <a:p>
            <a:r>
              <a:rPr lang="en-US" sz="2200" dirty="0"/>
              <a:t>People with TB should cover their mouth and nose while coughing or sneezing and take medications as per the recommended schedule.</a:t>
            </a:r>
          </a:p>
          <a:p>
            <a:r>
              <a:rPr lang="en-US" sz="2200" dirty="0"/>
              <a:t>People with TB should dispose sputum appropriately by burying it. Should not spit here and there.</a:t>
            </a:r>
          </a:p>
          <a:p>
            <a:r>
              <a:rPr lang="en-US" sz="2200" dirty="0"/>
              <a:t>Don’t isolate or discriminate against those with TB, rather support them and their families through their recovery.</a:t>
            </a:r>
          </a:p>
          <a:p>
            <a:r>
              <a:rPr lang="en-US" sz="2200" dirty="0"/>
              <a:t>Nutritious diet (including dal, vegetables, grains, egg, fish, meats, etc.) is important to support the recovery of a person with TB.</a:t>
            </a:r>
            <a:endParaRPr lang="en-US" sz="2200" dirty="0">
              <a:cs typeface="Times New Roman" panose="02020603050405020304" pitchFamily="18" charset="0"/>
            </a:endParaRPr>
          </a:p>
          <a:p>
            <a:endParaRPr lang="en-IN" sz="2200" dirty="0"/>
          </a:p>
        </p:txBody>
      </p:sp>
    </p:spTree>
    <p:extLst>
      <p:ext uri="{BB962C8B-B14F-4D97-AF65-F5344CB8AC3E}">
        <p14:creationId xmlns:p14="http://schemas.microsoft.com/office/powerpoint/2010/main" val="1659048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38200" y="1306562"/>
          <a:ext cx="10874829" cy="1345908"/>
        </p:xfrm>
        <a:graphic>
          <a:graphicData uri="http://schemas.openxmlformats.org/drawingml/2006/table">
            <a:tbl>
              <a:tblPr firstRow="1" firstCol="1">
                <a:tableStyleId>{5C22544A-7EE6-4342-B048-85BDC9FD1C3A}</a:tableStyleId>
              </a:tblPr>
              <a:tblGrid>
                <a:gridCol w="3008087">
                  <a:extLst>
                    <a:ext uri="{9D8B030D-6E8A-4147-A177-3AD203B41FA5}">
                      <a16:colId xmlns:a16="http://schemas.microsoft.com/office/drawing/2014/main" val="20000"/>
                    </a:ext>
                  </a:extLst>
                </a:gridCol>
                <a:gridCol w="3889828">
                  <a:extLst>
                    <a:ext uri="{9D8B030D-6E8A-4147-A177-3AD203B41FA5}">
                      <a16:colId xmlns:a16="http://schemas.microsoft.com/office/drawing/2014/main" val="20001"/>
                    </a:ext>
                  </a:extLst>
                </a:gridCol>
                <a:gridCol w="3976914">
                  <a:extLst>
                    <a:ext uri="{9D8B030D-6E8A-4147-A177-3AD203B41FA5}">
                      <a16:colId xmlns:a16="http://schemas.microsoft.com/office/drawing/2014/main" val="20002"/>
                    </a:ext>
                  </a:extLst>
                </a:gridCol>
              </a:tblGrid>
              <a:tr h="539839">
                <a:tc>
                  <a:txBody>
                    <a:bodyPr/>
                    <a:lstStyle/>
                    <a:p>
                      <a:pPr>
                        <a:lnSpc>
                          <a:spcPct val="115000"/>
                        </a:lnSpc>
                      </a:pPr>
                      <a:r>
                        <a:rPr lang="en-IN" sz="2400" dirty="0">
                          <a:solidFill>
                            <a:srgbClr val="002060"/>
                          </a:solidFill>
                          <a:effectLst/>
                          <a:latin typeface="Trebuchet MS" charset="0"/>
                          <a:ea typeface="Trebuchet MS" charset="0"/>
                          <a:cs typeface="Trebuchet MS" charset="0"/>
                        </a:rPr>
                        <a:t>Type of TB Case</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24765">
                        <a:lnSpc>
                          <a:spcPct val="115000"/>
                        </a:lnSpc>
                      </a:pPr>
                      <a:r>
                        <a:rPr lang="en-IN" sz="2400" dirty="0">
                          <a:solidFill>
                            <a:srgbClr val="002060"/>
                          </a:solidFill>
                          <a:effectLst/>
                          <a:latin typeface="Trebuchet MS" charset="0"/>
                          <a:ea typeface="Trebuchet MS" charset="0"/>
                          <a:cs typeface="Trebuchet MS" charset="0"/>
                        </a:rPr>
                        <a:t>Treatment regimen in IP</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48260">
                        <a:lnSpc>
                          <a:spcPct val="115000"/>
                        </a:lnSpc>
                      </a:pPr>
                      <a:r>
                        <a:rPr lang="en-IN" sz="2400" dirty="0">
                          <a:solidFill>
                            <a:srgbClr val="002060"/>
                          </a:solidFill>
                          <a:effectLst/>
                          <a:latin typeface="Trebuchet MS" charset="0"/>
                          <a:ea typeface="Trebuchet MS" charset="0"/>
                          <a:cs typeface="Trebuchet MS" charset="0"/>
                        </a:rPr>
                        <a:t>Treatment regimen in CP</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539839">
                <a:tc>
                  <a:txBody>
                    <a:bodyPr/>
                    <a:lstStyle/>
                    <a:p>
                      <a:pPr>
                        <a:lnSpc>
                          <a:spcPct val="115000"/>
                        </a:lnSpc>
                      </a:pPr>
                      <a:r>
                        <a:rPr lang="en-IN" sz="2400" dirty="0">
                          <a:solidFill>
                            <a:srgbClr val="002060"/>
                          </a:solidFill>
                          <a:effectLst/>
                          <a:latin typeface="Trebuchet MS" charset="0"/>
                          <a:ea typeface="Trebuchet MS" charset="0"/>
                          <a:cs typeface="Trebuchet MS" charset="0"/>
                        </a:rPr>
                        <a:t>New or </a:t>
                      </a:r>
                    </a:p>
                    <a:p>
                      <a:pPr>
                        <a:lnSpc>
                          <a:spcPct val="115000"/>
                        </a:lnSpc>
                      </a:pPr>
                      <a:r>
                        <a:rPr lang="en-IN" sz="2400" dirty="0">
                          <a:solidFill>
                            <a:srgbClr val="002060"/>
                          </a:solidFill>
                          <a:effectLst/>
                          <a:latin typeface="Trebuchet MS" charset="0"/>
                          <a:ea typeface="Trebuchet MS" charset="0"/>
                          <a:cs typeface="Trebuchet MS" charset="0"/>
                        </a:rPr>
                        <a:t>Previously treated</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24765" algn="ctr">
                        <a:lnSpc>
                          <a:spcPct val="115000"/>
                        </a:lnSpc>
                      </a:pPr>
                      <a:r>
                        <a:rPr lang="en-IN" sz="2400" dirty="0">
                          <a:solidFill>
                            <a:srgbClr val="002060"/>
                          </a:solidFill>
                          <a:effectLst/>
                          <a:latin typeface="Trebuchet MS" charset="0"/>
                          <a:ea typeface="Trebuchet MS" charset="0"/>
                          <a:cs typeface="Trebuchet MS" charset="0"/>
                        </a:rPr>
                        <a:t>(2) HRZE</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48260" algn="ctr">
                        <a:lnSpc>
                          <a:spcPct val="115000"/>
                        </a:lnSpc>
                      </a:pPr>
                      <a:r>
                        <a:rPr lang="en-IN" sz="2400" dirty="0">
                          <a:solidFill>
                            <a:srgbClr val="002060"/>
                          </a:solidFill>
                          <a:effectLst/>
                          <a:latin typeface="Trebuchet MS" charset="0"/>
                          <a:ea typeface="Trebuchet MS" charset="0"/>
                          <a:cs typeface="Trebuchet MS" charset="0"/>
                        </a:rPr>
                        <a:t>(4) HRE</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
        <p:nvSpPr>
          <p:cNvPr id="8" name="Rectangle 7"/>
          <p:cNvSpPr/>
          <p:nvPr/>
        </p:nvSpPr>
        <p:spPr>
          <a:xfrm>
            <a:off x="838200" y="3358810"/>
            <a:ext cx="10511971" cy="3170099"/>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The drugs are given daily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The dose of drugs are according to body weight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Fixed Dose Combination (FDC) tablets are used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Loose Drugs would be needed as substitutions in case of adverse drug reaction or with co-morbid conditions.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No need for extension of IP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CP may be extended by 12-24 weeks in certain forms of TB like CNS TB, Skeletal TB, Disseminated TB etc. based on clinical decision of the treating physician.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2000" b="0" i="0" u="none" strike="noStrike" kern="1200" cap="none" spc="0" normalizeH="0" baseline="0" noProof="0" dirty="0">
                <a:ln>
                  <a:noFill/>
                </a:ln>
                <a:solidFill>
                  <a:prstClr val="black"/>
                </a:solidFill>
                <a:effectLst/>
                <a:uLnTx/>
                <a:uFillTx/>
                <a:latin typeface="Trebuchet MS" charset="0"/>
                <a:ea typeface="Trebuchet MS" charset="0"/>
                <a:cs typeface="Trebuchet MS" charset="0"/>
              </a:rPr>
              <a:t>Extension beyond 12 weeks should only be on recommendation of experts of the concerned field. </a:t>
            </a:r>
          </a:p>
        </p:txBody>
      </p:sp>
      <p:sp>
        <p:nvSpPr>
          <p:cNvPr id="4" name="Rectangle 3">
            <a:extLst>
              <a:ext uri="{FF2B5EF4-FFF2-40B4-BE49-F238E27FC236}">
                <a16:creationId xmlns:a16="http://schemas.microsoft.com/office/drawing/2014/main" id="{01ED3EEB-DBDC-9881-F4A5-29F46CC2108A}"/>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Treatment of Drug Sensitive TB</a:t>
            </a:r>
          </a:p>
        </p:txBody>
      </p:sp>
    </p:spTree>
    <p:extLst>
      <p:ext uri="{BB962C8B-B14F-4D97-AF65-F5344CB8AC3E}">
        <p14:creationId xmlns:p14="http://schemas.microsoft.com/office/powerpoint/2010/main" val="241002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document&#10;&#10;Description automatically generated">
            <a:extLst>
              <a:ext uri="{FF2B5EF4-FFF2-40B4-BE49-F238E27FC236}">
                <a16:creationId xmlns:a16="http://schemas.microsoft.com/office/drawing/2014/main" id="{B4B28EDB-4F19-EA5D-3BA1-F3DA64F3B9A0}"/>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6669" b="27766"/>
          <a:stretch/>
        </p:blipFill>
        <p:spPr>
          <a:xfrm>
            <a:off x="0" y="57150"/>
            <a:ext cx="12099925" cy="6800850"/>
          </a:xfrm>
        </p:spPr>
      </p:pic>
    </p:spTree>
    <p:extLst>
      <p:ext uri="{BB962C8B-B14F-4D97-AF65-F5344CB8AC3E}">
        <p14:creationId xmlns:p14="http://schemas.microsoft.com/office/powerpoint/2010/main" val="2499307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6265" y="4293636"/>
            <a:ext cx="11118922" cy="24391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000" b="0" i="1" u="none" strike="noStrike" kern="1200" cap="none" spc="0" normalizeH="0" baseline="0" noProof="0" dirty="0">
                <a:ln>
                  <a:noFill/>
                </a:ln>
                <a:solidFill>
                  <a:prstClr val="black"/>
                </a:solidFill>
                <a:effectLst/>
                <a:uLnTx/>
                <a:uFillTx/>
                <a:latin typeface="Trebuchet MS" charset="0"/>
                <a:ea typeface="Trebuchet MS" charset="0"/>
                <a:cs typeface="Trebuchet MS" charset="0"/>
              </a:rPr>
              <a:t>If weight increases or decreases by 5 kg or more, compared to baseline weight and crosses the current weight band during the course of treatment, the weight band must be changed at the time of next dispensation of drug</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GB" altLang="en-US" sz="2000" b="0" i="1" u="none" strike="noStrike" kern="1200" cap="none" spc="0" normalizeH="0" baseline="0" noProof="0" dirty="0">
                <a:ln>
                  <a:noFill/>
                </a:ln>
                <a:solidFill>
                  <a:prstClr val="black"/>
                </a:solidFill>
                <a:effectLst/>
                <a:uLnTx/>
                <a:uFillTx/>
                <a:latin typeface="Trebuchet MS" charset="0"/>
                <a:ea typeface="Trebuchet MS" charset="0"/>
                <a:cs typeface="Trebuchet MS" charset="0"/>
              </a:rPr>
              <a:t>Tab pyridoxine for </a:t>
            </a:r>
            <a:r>
              <a:rPr kumimoji="0" lang="en-IN" altLang="en-US" sz="2000" b="0" i="1" u="none" strike="noStrike" kern="1200" cap="none" spc="0" normalizeH="0" baseline="0" noProof="0" dirty="0">
                <a:ln>
                  <a:noFill/>
                </a:ln>
                <a:solidFill>
                  <a:prstClr val="black"/>
                </a:solidFill>
                <a:effectLst/>
                <a:uLnTx/>
                <a:uFillTx/>
                <a:latin typeface="Trebuchet MS" charset="0"/>
                <a:ea typeface="Trebuchet MS" charset="0"/>
                <a:cs typeface="Trebuchet MS" charset="0"/>
              </a:rPr>
              <a:t>Alcoholics, Malnourished persons, Pregnant and lactating women, Patients with chronic renal failure, diabetes, HIV infection</a:t>
            </a:r>
          </a:p>
          <a:p>
            <a:pPr marL="285750" lvl="0" indent="-285750">
              <a:spcBef>
                <a:spcPts val="500"/>
              </a:spcBef>
              <a:spcAft>
                <a:spcPts val="500"/>
              </a:spcAft>
              <a:buFont typeface="Arial" panose="020B0604020202020204" pitchFamily="34" charset="0"/>
              <a:buChar char="•"/>
              <a:defRPr/>
            </a:pPr>
            <a:r>
              <a:rPr lang="en-US" altLang="en-US" sz="2000" i="1" dirty="0">
                <a:solidFill>
                  <a:prstClr val="black"/>
                </a:solidFill>
                <a:latin typeface="Trebuchet MS" charset="0"/>
                <a:ea typeface="Trebuchet MS" charset="0"/>
                <a:cs typeface="Trebuchet MS" charset="0"/>
              </a:rPr>
              <a:t>#CP can be extended by 12 to 24 weeks in certain forms like CNS TB, Skeletal TB and Disseminated TB, based on clinical decision of the treating physician </a:t>
            </a:r>
          </a:p>
        </p:txBody>
      </p:sp>
      <p:graphicFrame>
        <p:nvGraphicFramePr>
          <p:cNvPr id="6" name="Table 5"/>
          <p:cNvGraphicFramePr>
            <a:graphicFrameLocks noGrp="1"/>
          </p:cNvGraphicFramePr>
          <p:nvPr/>
        </p:nvGraphicFramePr>
        <p:xfrm>
          <a:off x="1320799" y="1126791"/>
          <a:ext cx="8817811" cy="2891223"/>
        </p:xfrm>
        <a:graphic>
          <a:graphicData uri="http://schemas.openxmlformats.org/drawingml/2006/table">
            <a:tbl>
              <a:tblPr firstRow="1" firstCol="1">
                <a:tableStyleId>{5C22544A-7EE6-4342-B048-85BDC9FD1C3A}</a:tableStyleId>
              </a:tblPr>
              <a:tblGrid>
                <a:gridCol w="2348073">
                  <a:extLst>
                    <a:ext uri="{9D8B030D-6E8A-4147-A177-3AD203B41FA5}">
                      <a16:colId xmlns:a16="http://schemas.microsoft.com/office/drawing/2014/main" val="20000"/>
                    </a:ext>
                  </a:extLst>
                </a:gridCol>
                <a:gridCol w="3149686">
                  <a:extLst>
                    <a:ext uri="{9D8B030D-6E8A-4147-A177-3AD203B41FA5}">
                      <a16:colId xmlns:a16="http://schemas.microsoft.com/office/drawing/2014/main" val="20001"/>
                    </a:ext>
                  </a:extLst>
                </a:gridCol>
                <a:gridCol w="3320052">
                  <a:extLst>
                    <a:ext uri="{9D8B030D-6E8A-4147-A177-3AD203B41FA5}">
                      <a16:colId xmlns:a16="http://schemas.microsoft.com/office/drawing/2014/main" val="20002"/>
                    </a:ext>
                  </a:extLst>
                </a:gridCol>
              </a:tblGrid>
              <a:tr h="287226">
                <a:tc rowSpan="4">
                  <a:txBody>
                    <a:bodyPr/>
                    <a:lstStyle/>
                    <a:p>
                      <a:pPr>
                        <a:lnSpc>
                          <a:spcPct val="115000"/>
                        </a:lnSpc>
                        <a:spcAft>
                          <a:spcPts val="0"/>
                        </a:spcAft>
                      </a:pPr>
                      <a:r>
                        <a:rPr lang="en-GB" sz="2000" dirty="0">
                          <a:solidFill>
                            <a:srgbClr val="002060"/>
                          </a:solidFill>
                          <a:effectLst/>
                          <a:latin typeface="Trebuchet MS" charset="0"/>
                          <a:ea typeface="Trebuchet MS" charset="0"/>
                          <a:cs typeface="Trebuchet MS" charset="0"/>
                        </a:rPr>
                        <a:t>Weight category</a:t>
                      </a:r>
                      <a:endParaRPr lang="en-IN" sz="2000"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Number of tablets (FDCs)</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IN"/>
                    </a:p>
                  </a:txBody>
                  <a:tcPr/>
                </a:tc>
                <a:extLst>
                  <a:ext uri="{0D108BD9-81ED-4DB2-BD59-A6C34878D82A}">
                    <a16:rowId xmlns:a16="http://schemas.microsoft.com/office/drawing/2014/main" val="10000"/>
                  </a:ext>
                </a:extLst>
              </a:tr>
              <a:tr h="287226">
                <a:tc vMerge="1">
                  <a:txBody>
                    <a:bodyPr/>
                    <a:lstStyle/>
                    <a:p>
                      <a:endParaRPr lang="en-IN"/>
                    </a:p>
                  </a:txBody>
                  <a:tcPr/>
                </a:tc>
                <a:tc>
                  <a:txBody>
                    <a:bodyPr/>
                    <a:lstStyle/>
                    <a:p>
                      <a:pPr algn="ctr">
                        <a:lnSpc>
                          <a:spcPct val="115000"/>
                        </a:lnSpc>
                        <a:spcAft>
                          <a:spcPts val="0"/>
                        </a:spcAft>
                      </a:pPr>
                      <a:r>
                        <a:rPr lang="en-GB" sz="2000" b="1" dirty="0">
                          <a:solidFill>
                            <a:srgbClr val="002060"/>
                          </a:solidFill>
                          <a:effectLst/>
                          <a:latin typeface="Trebuchet MS" charset="0"/>
                          <a:ea typeface="Trebuchet MS" charset="0"/>
                          <a:cs typeface="Trebuchet MS" charset="0"/>
                        </a:rPr>
                        <a:t>Intensive phase</a:t>
                      </a:r>
                      <a:endParaRPr lang="en-IN" sz="2000" b="1"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en-GB" sz="2000" b="1" dirty="0">
                          <a:solidFill>
                            <a:srgbClr val="002060"/>
                          </a:solidFill>
                          <a:effectLst/>
                          <a:latin typeface="Trebuchet MS" charset="0"/>
                          <a:ea typeface="Trebuchet MS" charset="0"/>
                          <a:cs typeface="Trebuchet MS" charset="0"/>
                        </a:rPr>
                        <a:t>Continuation phase</a:t>
                      </a:r>
                      <a:endParaRPr lang="en-IN" sz="2000" b="1"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287226">
                <a:tc vMerge="1">
                  <a:txBody>
                    <a:bodyPr/>
                    <a:lstStyle/>
                    <a:p>
                      <a:endParaRPr lang="en-IN"/>
                    </a:p>
                  </a:txBody>
                  <a:tcPr/>
                </a:tc>
                <a:tc>
                  <a:txBody>
                    <a:bodyPr/>
                    <a:lstStyle/>
                    <a:p>
                      <a:pPr algn="ctr">
                        <a:lnSpc>
                          <a:spcPct val="115000"/>
                        </a:lnSpc>
                        <a:spcAft>
                          <a:spcPts val="0"/>
                        </a:spcAft>
                      </a:pPr>
                      <a:r>
                        <a:rPr lang="en-GB" sz="2000" b="1" dirty="0">
                          <a:solidFill>
                            <a:srgbClr val="002060"/>
                          </a:solidFill>
                          <a:effectLst/>
                          <a:latin typeface="Trebuchet MS" charset="0"/>
                          <a:ea typeface="Trebuchet MS" charset="0"/>
                          <a:cs typeface="Trebuchet MS" charset="0"/>
                        </a:rPr>
                        <a:t>HRZE</a:t>
                      </a:r>
                      <a:endParaRPr lang="en-IN" sz="2000" b="1"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en-GB" sz="2000" b="1" dirty="0">
                          <a:solidFill>
                            <a:srgbClr val="002060"/>
                          </a:solidFill>
                          <a:effectLst/>
                          <a:latin typeface="Trebuchet MS" charset="0"/>
                          <a:ea typeface="Trebuchet MS" charset="0"/>
                          <a:cs typeface="Trebuchet MS" charset="0"/>
                        </a:rPr>
                        <a:t>HRE</a:t>
                      </a:r>
                      <a:endParaRPr lang="en-IN" sz="2000" b="1"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287226">
                <a:tc vMerge="1">
                  <a:txBody>
                    <a:bodyPr/>
                    <a:lstStyle/>
                    <a:p>
                      <a:endParaRPr lang="en-IN"/>
                    </a:p>
                  </a:txBody>
                  <a:tcPr/>
                </a:tc>
                <a:tc>
                  <a:txBody>
                    <a:bodyPr/>
                    <a:lstStyle/>
                    <a:p>
                      <a:pPr algn="ctr">
                        <a:lnSpc>
                          <a:spcPct val="115000"/>
                        </a:lnSpc>
                        <a:spcAft>
                          <a:spcPts val="0"/>
                        </a:spcAft>
                      </a:pPr>
                      <a:r>
                        <a:rPr lang="en-GB" sz="2000" b="1" dirty="0">
                          <a:solidFill>
                            <a:srgbClr val="002060"/>
                          </a:solidFill>
                          <a:effectLst/>
                          <a:latin typeface="Trebuchet MS" charset="0"/>
                          <a:ea typeface="Trebuchet MS" charset="0"/>
                          <a:cs typeface="Trebuchet MS" charset="0"/>
                        </a:rPr>
                        <a:t>75/150/400/275</a:t>
                      </a:r>
                      <a:endParaRPr lang="en-IN" sz="2000" b="1"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en-GB" sz="2000" b="1" dirty="0">
                          <a:solidFill>
                            <a:srgbClr val="002060"/>
                          </a:solidFill>
                          <a:effectLst/>
                          <a:latin typeface="Trebuchet MS" charset="0"/>
                          <a:ea typeface="Trebuchet MS" charset="0"/>
                          <a:cs typeface="Trebuchet MS" charset="0"/>
                        </a:rPr>
                        <a:t>75/150/275</a:t>
                      </a:r>
                      <a:endParaRPr lang="en-IN" sz="2000" b="1"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287226">
                <a:tc>
                  <a:txBody>
                    <a:bodyPr/>
                    <a:lstStyle/>
                    <a:p>
                      <a:pPr>
                        <a:lnSpc>
                          <a:spcPct val="115000"/>
                        </a:lnSpc>
                        <a:spcAft>
                          <a:spcPts val="0"/>
                        </a:spcAft>
                      </a:pPr>
                      <a:r>
                        <a:rPr lang="en-US" sz="2000" dirty="0">
                          <a:solidFill>
                            <a:srgbClr val="002060"/>
                          </a:solidFill>
                          <a:effectLst/>
                          <a:latin typeface="Trebuchet MS" charset="0"/>
                          <a:ea typeface="Trebuchet MS" charset="0"/>
                          <a:cs typeface="Trebuchet MS" charset="0"/>
                        </a:rPr>
                        <a:t>25-34 kg</a:t>
                      </a:r>
                      <a:endParaRPr lang="en-IN" sz="2000" dirty="0">
                        <a:solidFill>
                          <a:srgbClr val="002060"/>
                        </a:solidFill>
                        <a:effectLst/>
                        <a:latin typeface="Trebuchet MS" charset="0"/>
                        <a:ea typeface="Trebuchet MS" charset="0"/>
                        <a:cs typeface="Trebuchet MS"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2</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2</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4"/>
                  </a:ext>
                </a:extLst>
              </a:tr>
              <a:tr h="287226">
                <a:tc>
                  <a:txBody>
                    <a:bodyPr/>
                    <a:lstStyle/>
                    <a:p>
                      <a:pPr>
                        <a:lnSpc>
                          <a:spcPct val="115000"/>
                        </a:lnSpc>
                        <a:spcAft>
                          <a:spcPts val="0"/>
                        </a:spcAft>
                      </a:pPr>
                      <a:r>
                        <a:rPr lang="en-IN" sz="2000" dirty="0">
                          <a:solidFill>
                            <a:srgbClr val="002060"/>
                          </a:solidFill>
                          <a:effectLst/>
                          <a:latin typeface="Trebuchet MS" charset="0"/>
                          <a:ea typeface="Trebuchet MS" charset="0"/>
                          <a:cs typeface="Trebuchet MS" charset="0"/>
                        </a:rPr>
                        <a:t>35-49 kg</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3</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3</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5"/>
                  </a:ext>
                </a:extLst>
              </a:tr>
              <a:tr h="287226">
                <a:tc>
                  <a:txBody>
                    <a:bodyPr/>
                    <a:lstStyle/>
                    <a:p>
                      <a:pPr>
                        <a:lnSpc>
                          <a:spcPct val="115000"/>
                        </a:lnSpc>
                        <a:spcAft>
                          <a:spcPts val="0"/>
                        </a:spcAft>
                      </a:pPr>
                      <a:r>
                        <a:rPr lang="en-IN" sz="2000" dirty="0">
                          <a:solidFill>
                            <a:srgbClr val="002060"/>
                          </a:solidFill>
                          <a:effectLst/>
                          <a:latin typeface="Trebuchet MS" charset="0"/>
                          <a:ea typeface="Trebuchet MS" charset="0"/>
                          <a:cs typeface="Trebuchet MS" charset="0"/>
                        </a:rPr>
                        <a:t>50-64 kg</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4</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6"/>
                  </a:ext>
                </a:extLst>
              </a:tr>
              <a:tr h="287226">
                <a:tc>
                  <a:txBody>
                    <a:bodyPr/>
                    <a:lstStyle/>
                    <a:p>
                      <a:pPr>
                        <a:lnSpc>
                          <a:spcPct val="115000"/>
                        </a:lnSpc>
                        <a:spcAft>
                          <a:spcPts val="0"/>
                        </a:spcAft>
                      </a:pPr>
                      <a:r>
                        <a:rPr lang="en-IN" sz="2000" dirty="0">
                          <a:solidFill>
                            <a:srgbClr val="002060"/>
                          </a:solidFill>
                          <a:effectLst/>
                          <a:latin typeface="Trebuchet MS" charset="0"/>
                          <a:ea typeface="Trebuchet MS" charset="0"/>
                          <a:cs typeface="Trebuchet MS" charset="0"/>
                        </a:rPr>
                        <a:t>65-75 kg</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5</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5</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768920655"/>
                  </a:ext>
                </a:extLst>
              </a:tr>
              <a:tr h="287226">
                <a:tc>
                  <a:txBody>
                    <a:bodyPr/>
                    <a:lstStyle/>
                    <a:p>
                      <a:pPr>
                        <a:lnSpc>
                          <a:spcPct val="115000"/>
                        </a:lnSpc>
                        <a:spcAft>
                          <a:spcPts val="0"/>
                        </a:spcAft>
                      </a:pPr>
                      <a:r>
                        <a:rPr lang="en-IN" sz="2000" dirty="0">
                          <a:solidFill>
                            <a:srgbClr val="002060"/>
                          </a:solidFill>
                          <a:effectLst/>
                          <a:latin typeface="Trebuchet MS" charset="0"/>
                          <a:ea typeface="Trebuchet MS" charset="0"/>
                          <a:cs typeface="Trebuchet MS" charset="0"/>
                        </a:rPr>
                        <a:t>≥75</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6</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n-IN" sz="2000" dirty="0">
                          <a:solidFill>
                            <a:srgbClr val="002060"/>
                          </a:solidFill>
                          <a:effectLst/>
                          <a:latin typeface="Trebuchet MS" charset="0"/>
                          <a:ea typeface="Trebuchet MS" charset="0"/>
                          <a:cs typeface="Trebuchet MS" charset="0"/>
                        </a:rPr>
                        <a:t>6</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7"/>
                  </a:ext>
                </a:extLst>
              </a:tr>
            </a:tbl>
          </a:graphicData>
        </a:graphic>
      </p:graphicFrame>
      <p:sp>
        <p:nvSpPr>
          <p:cNvPr id="9" name="Rectangle 8">
            <a:extLst>
              <a:ext uri="{FF2B5EF4-FFF2-40B4-BE49-F238E27FC236}">
                <a16:creationId xmlns:a16="http://schemas.microsoft.com/office/drawing/2014/main" id="{E75D851B-3714-8FCD-B6B4-7153DB379C0F}"/>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Treatment of TB - Adult</a:t>
            </a:r>
          </a:p>
        </p:txBody>
      </p:sp>
    </p:spTree>
    <p:extLst>
      <p:ext uri="{BB962C8B-B14F-4D97-AF65-F5344CB8AC3E}">
        <p14:creationId xmlns:p14="http://schemas.microsoft.com/office/powerpoint/2010/main" val="246203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19554" y="1291779"/>
          <a:ext cx="10352963" cy="3926144"/>
        </p:xfrm>
        <a:graphic>
          <a:graphicData uri="http://schemas.openxmlformats.org/drawingml/2006/table">
            <a:tbl>
              <a:tblPr firstRow="1" firstCol="1">
                <a:tableStyleId>{5940675A-B579-460E-94D1-54222C63F5DA}</a:tableStyleId>
              </a:tblPr>
              <a:tblGrid>
                <a:gridCol w="2423633">
                  <a:extLst>
                    <a:ext uri="{9D8B030D-6E8A-4147-A177-3AD203B41FA5}">
                      <a16:colId xmlns:a16="http://schemas.microsoft.com/office/drawing/2014/main" val="20000"/>
                    </a:ext>
                  </a:extLst>
                </a:gridCol>
                <a:gridCol w="2915713">
                  <a:extLst>
                    <a:ext uri="{9D8B030D-6E8A-4147-A177-3AD203B41FA5}">
                      <a16:colId xmlns:a16="http://schemas.microsoft.com/office/drawing/2014/main" val="20001"/>
                    </a:ext>
                  </a:extLst>
                </a:gridCol>
                <a:gridCol w="1225090">
                  <a:extLst>
                    <a:ext uri="{9D8B030D-6E8A-4147-A177-3AD203B41FA5}">
                      <a16:colId xmlns:a16="http://schemas.microsoft.com/office/drawing/2014/main" val="20002"/>
                    </a:ext>
                  </a:extLst>
                </a:gridCol>
                <a:gridCol w="2450178">
                  <a:extLst>
                    <a:ext uri="{9D8B030D-6E8A-4147-A177-3AD203B41FA5}">
                      <a16:colId xmlns:a16="http://schemas.microsoft.com/office/drawing/2014/main" val="20003"/>
                    </a:ext>
                  </a:extLst>
                </a:gridCol>
                <a:gridCol w="1338349">
                  <a:extLst>
                    <a:ext uri="{9D8B030D-6E8A-4147-A177-3AD203B41FA5}">
                      <a16:colId xmlns:a16="http://schemas.microsoft.com/office/drawing/2014/main" val="20004"/>
                    </a:ext>
                  </a:extLst>
                </a:gridCol>
              </a:tblGrid>
              <a:tr h="798105">
                <a:tc rowSpan="4">
                  <a:txBody>
                    <a:bodyPr/>
                    <a:lstStyle/>
                    <a:p>
                      <a:pPr>
                        <a:lnSpc>
                          <a:spcPct val="115000"/>
                        </a:lnSpc>
                        <a:spcAft>
                          <a:spcPts val="0"/>
                        </a:spcAft>
                      </a:pPr>
                      <a:r>
                        <a:rPr lang="en-GB" sz="2000" b="1" dirty="0">
                          <a:effectLst/>
                          <a:latin typeface="Trebuchet MS" charset="0"/>
                          <a:ea typeface="Trebuchet MS" charset="0"/>
                          <a:cs typeface="Trebuchet MS" charset="0"/>
                        </a:rPr>
                        <a:t>Weight category</a:t>
                      </a:r>
                      <a:endParaRPr lang="en-IN" sz="2000" b="1" dirty="0">
                        <a:effectLst/>
                        <a:latin typeface="Trebuchet MS" charset="0"/>
                        <a:ea typeface="Trebuchet MS" charset="0"/>
                        <a:cs typeface="Trebuchet MS" charset="0"/>
                      </a:endParaRPr>
                    </a:p>
                  </a:txBody>
                  <a:tcPr marT="0" marB="0">
                    <a:solidFill>
                      <a:schemeClr val="accent4">
                        <a:lumMod val="40000"/>
                        <a:lumOff val="60000"/>
                      </a:schemeClr>
                    </a:solidFill>
                  </a:tcPr>
                </a:tc>
                <a:tc gridSpan="4">
                  <a:txBody>
                    <a:bodyPr/>
                    <a:lstStyle/>
                    <a:p>
                      <a:pPr algn="ctr">
                        <a:lnSpc>
                          <a:spcPct val="115000"/>
                        </a:lnSpc>
                        <a:spcAft>
                          <a:spcPts val="0"/>
                        </a:spcAft>
                      </a:pPr>
                      <a:r>
                        <a:rPr lang="en-IN" sz="2000" b="1" dirty="0">
                          <a:effectLst/>
                          <a:latin typeface="Trebuchet MS" charset="0"/>
                          <a:ea typeface="Trebuchet MS" charset="0"/>
                          <a:cs typeface="Trebuchet MS" charset="0"/>
                        </a:rPr>
                        <a:t>Number of tablets </a:t>
                      </a:r>
                    </a:p>
                    <a:p>
                      <a:pPr algn="ctr">
                        <a:lnSpc>
                          <a:spcPct val="115000"/>
                        </a:lnSpc>
                        <a:spcAft>
                          <a:spcPts val="0"/>
                        </a:spcAft>
                      </a:pPr>
                      <a:r>
                        <a:rPr lang="en-IN" sz="2000" b="1" dirty="0">
                          <a:effectLst/>
                          <a:latin typeface="Trebuchet MS" charset="0"/>
                          <a:ea typeface="Trebuchet MS" charset="0"/>
                          <a:cs typeface="Trebuchet MS" charset="0"/>
                        </a:rPr>
                        <a:t>(dispersible FDCs)</a:t>
                      </a:r>
                    </a:p>
                  </a:txBody>
                  <a:tcPr marT="0" marB="0">
                    <a:solidFill>
                      <a:schemeClr val="accent4">
                        <a:lumMod val="40000"/>
                        <a:lumOff val="60000"/>
                      </a:schemeClr>
                    </a:solidFill>
                  </a:tcPr>
                </a:tc>
                <a:tc hMerge="1">
                  <a:txBody>
                    <a:bodyPr/>
                    <a:lstStyle/>
                    <a:p>
                      <a:endParaRPr lang="en-IN"/>
                    </a:p>
                  </a:txBody>
                  <a:tcPr/>
                </a:tc>
                <a:tc hMerge="1">
                  <a:txBody>
                    <a:bodyPr/>
                    <a:lstStyle/>
                    <a:p>
                      <a:endParaRPr lang="en-IN"/>
                    </a:p>
                  </a:txBody>
                  <a:tcPr/>
                </a:tc>
                <a:tc hMerge="1">
                  <a:txBody>
                    <a:bodyPr/>
                    <a:lstStyle/>
                    <a:p>
                      <a:endParaRPr lang="en-US"/>
                    </a:p>
                  </a:txBody>
                  <a:tcPr/>
                </a:tc>
                <a:extLst>
                  <a:ext uri="{0D108BD9-81ED-4DB2-BD59-A6C34878D82A}">
                    <a16:rowId xmlns:a16="http://schemas.microsoft.com/office/drawing/2014/main" val="10000"/>
                  </a:ext>
                </a:extLst>
              </a:tr>
              <a:tr h="399053">
                <a:tc vMerge="1">
                  <a:txBody>
                    <a:bodyPr/>
                    <a:lstStyle/>
                    <a:p>
                      <a:endParaRPr lang="en-IN"/>
                    </a:p>
                  </a:txBody>
                  <a:tcPr/>
                </a:tc>
                <a:tc gridSpan="2">
                  <a:txBody>
                    <a:bodyPr/>
                    <a:lstStyle/>
                    <a:p>
                      <a:pPr algn="ctr">
                        <a:lnSpc>
                          <a:spcPct val="115000"/>
                        </a:lnSpc>
                        <a:spcAft>
                          <a:spcPts val="0"/>
                        </a:spcAft>
                      </a:pPr>
                      <a:r>
                        <a:rPr lang="en-GB" sz="2000" b="1" dirty="0">
                          <a:effectLst/>
                          <a:latin typeface="Trebuchet MS" charset="0"/>
                          <a:ea typeface="Trebuchet MS" charset="0"/>
                          <a:cs typeface="Trebuchet MS" charset="0"/>
                        </a:rPr>
                        <a:t>Intensive phase</a:t>
                      </a:r>
                      <a:endParaRPr lang="en-IN" sz="2000" b="1" dirty="0">
                        <a:effectLst/>
                        <a:latin typeface="Trebuchet MS" charset="0"/>
                        <a:ea typeface="Trebuchet MS" charset="0"/>
                        <a:cs typeface="Trebuchet MS" charset="0"/>
                      </a:endParaRPr>
                    </a:p>
                  </a:txBody>
                  <a:tcPr marT="0" marB="0">
                    <a:solidFill>
                      <a:schemeClr val="accent4">
                        <a:lumMod val="40000"/>
                        <a:lumOff val="60000"/>
                      </a:schemeClr>
                    </a:solidFill>
                  </a:tcPr>
                </a:tc>
                <a:tc hMerge="1">
                  <a:txBody>
                    <a:bodyPr/>
                    <a:lstStyle/>
                    <a:p>
                      <a:endParaRPr lang="en-IN"/>
                    </a:p>
                  </a:txBody>
                  <a:tcPr/>
                </a:tc>
                <a:tc gridSpan="2">
                  <a:txBody>
                    <a:bodyPr/>
                    <a:lstStyle/>
                    <a:p>
                      <a:pPr algn="ctr">
                        <a:lnSpc>
                          <a:spcPct val="115000"/>
                        </a:lnSpc>
                        <a:spcAft>
                          <a:spcPts val="0"/>
                        </a:spcAft>
                      </a:pPr>
                      <a:r>
                        <a:rPr lang="en-GB" sz="2000" b="1" dirty="0">
                          <a:effectLst/>
                          <a:latin typeface="Trebuchet MS" charset="0"/>
                          <a:ea typeface="Trebuchet MS" charset="0"/>
                          <a:cs typeface="Trebuchet MS" charset="0"/>
                        </a:rPr>
                        <a:t>Continuation phase</a:t>
                      </a:r>
                      <a:endParaRPr lang="en-IN" sz="2000" b="1" dirty="0">
                        <a:effectLst/>
                        <a:latin typeface="Trebuchet MS" charset="0"/>
                        <a:ea typeface="Trebuchet MS" charset="0"/>
                        <a:cs typeface="Trebuchet MS" charset="0"/>
                      </a:endParaRPr>
                    </a:p>
                  </a:txBody>
                  <a:tcPr marT="0" marB="0">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val="10001"/>
                  </a:ext>
                </a:extLst>
              </a:tr>
              <a:tr h="329668">
                <a:tc vMerge="1">
                  <a:txBody>
                    <a:bodyPr/>
                    <a:lstStyle/>
                    <a:p>
                      <a:endParaRPr lang="en-IN"/>
                    </a:p>
                  </a:txBody>
                  <a:tcPr/>
                </a:tc>
                <a:tc>
                  <a:txBody>
                    <a:bodyPr/>
                    <a:lstStyle/>
                    <a:p>
                      <a:pPr algn="ctr">
                        <a:lnSpc>
                          <a:spcPct val="115000"/>
                        </a:lnSpc>
                        <a:spcAft>
                          <a:spcPts val="0"/>
                        </a:spcAft>
                      </a:pPr>
                      <a:r>
                        <a:rPr lang="en-GB" sz="2000" b="1">
                          <a:effectLst/>
                          <a:latin typeface="Trebuchet MS" charset="0"/>
                          <a:ea typeface="Trebuchet MS" charset="0"/>
                          <a:cs typeface="Trebuchet MS" charset="0"/>
                        </a:rPr>
                        <a:t>HRZ</a:t>
                      </a:r>
                      <a:endParaRPr lang="en-IN" sz="2000" b="1">
                        <a:effectLst/>
                        <a:latin typeface="Trebuchet MS" charset="0"/>
                        <a:ea typeface="Trebuchet MS" charset="0"/>
                        <a:cs typeface="Trebuchet MS" charset="0"/>
                      </a:endParaRPr>
                    </a:p>
                  </a:txBody>
                  <a:tcPr marT="0" marB="0">
                    <a:solidFill>
                      <a:schemeClr val="accent4">
                        <a:lumMod val="40000"/>
                        <a:lumOff val="60000"/>
                      </a:schemeClr>
                    </a:solidFill>
                  </a:tcPr>
                </a:tc>
                <a:tc>
                  <a:txBody>
                    <a:bodyPr/>
                    <a:lstStyle/>
                    <a:p>
                      <a:pPr algn="ctr">
                        <a:lnSpc>
                          <a:spcPct val="115000"/>
                        </a:lnSpc>
                        <a:spcAft>
                          <a:spcPts val="0"/>
                        </a:spcAft>
                      </a:pPr>
                      <a:r>
                        <a:rPr lang="en-GB" sz="2000" b="1" dirty="0">
                          <a:effectLst/>
                          <a:latin typeface="Trebuchet MS" charset="0"/>
                          <a:ea typeface="Trebuchet MS" charset="0"/>
                          <a:cs typeface="Trebuchet MS" charset="0"/>
                        </a:rPr>
                        <a:t>E</a:t>
                      </a:r>
                      <a:endParaRPr lang="en-IN" sz="2000" b="1" dirty="0">
                        <a:effectLst/>
                        <a:latin typeface="Trebuchet MS" charset="0"/>
                        <a:ea typeface="Trebuchet MS" charset="0"/>
                        <a:cs typeface="Trebuchet MS" charset="0"/>
                      </a:endParaRPr>
                    </a:p>
                  </a:txBody>
                  <a:tcPr marT="0" marB="0">
                    <a:solidFill>
                      <a:schemeClr val="accent4">
                        <a:lumMod val="40000"/>
                        <a:lumOff val="60000"/>
                      </a:schemeClr>
                    </a:solidFill>
                  </a:tcPr>
                </a:tc>
                <a:tc>
                  <a:txBody>
                    <a:bodyPr/>
                    <a:lstStyle/>
                    <a:p>
                      <a:pPr algn="ctr">
                        <a:lnSpc>
                          <a:spcPct val="115000"/>
                        </a:lnSpc>
                        <a:spcAft>
                          <a:spcPts val="0"/>
                        </a:spcAft>
                      </a:pPr>
                      <a:r>
                        <a:rPr lang="en-GB" sz="2000" b="1" dirty="0">
                          <a:effectLst/>
                          <a:latin typeface="Trebuchet MS" charset="0"/>
                          <a:ea typeface="Trebuchet MS" charset="0"/>
                          <a:cs typeface="Trebuchet MS" charset="0"/>
                        </a:rPr>
                        <a:t>HR</a:t>
                      </a:r>
                      <a:endParaRPr lang="en-IN" sz="2000" b="1" dirty="0">
                        <a:effectLst/>
                        <a:latin typeface="Trebuchet MS" charset="0"/>
                        <a:ea typeface="Trebuchet MS" charset="0"/>
                        <a:cs typeface="Trebuchet MS" charset="0"/>
                      </a:endParaRPr>
                    </a:p>
                  </a:txBody>
                  <a:tcPr marT="0" marB="0">
                    <a:solidFill>
                      <a:schemeClr val="accent4">
                        <a:lumMod val="40000"/>
                        <a:lumOff val="60000"/>
                      </a:schemeClr>
                    </a:solidFill>
                  </a:tcPr>
                </a:tc>
                <a:tc>
                  <a:txBody>
                    <a:bodyPr/>
                    <a:lstStyle/>
                    <a:p>
                      <a:pPr algn="ctr">
                        <a:lnSpc>
                          <a:spcPct val="115000"/>
                        </a:lnSpc>
                        <a:spcAft>
                          <a:spcPts val="0"/>
                        </a:spcAft>
                      </a:pPr>
                      <a:r>
                        <a:rPr lang="en-IN" sz="2000" b="1" kern="1200" dirty="0">
                          <a:solidFill>
                            <a:schemeClr val="tx1"/>
                          </a:solidFill>
                          <a:effectLst/>
                          <a:latin typeface="Trebuchet MS" charset="0"/>
                          <a:ea typeface="Trebuchet MS" charset="0"/>
                          <a:cs typeface="Trebuchet MS" charset="0"/>
                        </a:rPr>
                        <a:t>E</a:t>
                      </a:r>
                    </a:p>
                  </a:txBody>
                  <a:tcPr marT="0" marB="0">
                    <a:solidFill>
                      <a:schemeClr val="accent4">
                        <a:lumMod val="40000"/>
                        <a:lumOff val="60000"/>
                      </a:schemeClr>
                    </a:solidFill>
                  </a:tcPr>
                </a:tc>
                <a:extLst>
                  <a:ext uri="{0D108BD9-81ED-4DB2-BD59-A6C34878D82A}">
                    <a16:rowId xmlns:a16="http://schemas.microsoft.com/office/drawing/2014/main" val="10002"/>
                  </a:ext>
                </a:extLst>
              </a:tr>
              <a:tr h="421310">
                <a:tc vMerge="1">
                  <a:txBody>
                    <a:bodyPr/>
                    <a:lstStyle/>
                    <a:p>
                      <a:endParaRPr lang="en-IN"/>
                    </a:p>
                  </a:txBody>
                  <a:tcPr/>
                </a:tc>
                <a:tc>
                  <a:txBody>
                    <a:bodyPr/>
                    <a:lstStyle/>
                    <a:p>
                      <a:pPr algn="ctr">
                        <a:lnSpc>
                          <a:spcPct val="115000"/>
                        </a:lnSpc>
                        <a:spcAft>
                          <a:spcPts val="0"/>
                        </a:spcAft>
                      </a:pPr>
                      <a:r>
                        <a:rPr lang="en-GB" sz="2000" b="1">
                          <a:effectLst/>
                          <a:latin typeface="Trebuchet MS" charset="0"/>
                          <a:ea typeface="Trebuchet MS" charset="0"/>
                          <a:cs typeface="Trebuchet MS" charset="0"/>
                        </a:rPr>
                        <a:t>50/75/150</a:t>
                      </a:r>
                      <a:endParaRPr lang="en-IN" sz="2000" b="1">
                        <a:effectLst/>
                        <a:latin typeface="Trebuchet MS" charset="0"/>
                        <a:ea typeface="Trebuchet MS" charset="0"/>
                        <a:cs typeface="Trebuchet MS" charset="0"/>
                      </a:endParaRPr>
                    </a:p>
                  </a:txBody>
                  <a:tcPr marT="0" marB="0">
                    <a:solidFill>
                      <a:schemeClr val="accent4">
                        <a:lumMod val="40000"/>
                        <a:lumOff val="60000"/>
                      </a:schemeClr>
                    </a:solidFill>
                  </a:tcPr>
                </a:tc>
                <a:tc>
                  <a:txBody>
                    <a:bodyPr/>
                    <a:lstStyle/>
                    <a:p>
                      <a:pPr algn="ctr">
                        <a:lnSpc>
                          <a:spcPct val="115000"/>
                        </a:lnSpc>
                        <a:spcAft>
                          <a:spcPts val="0"/>
                        </a:spcAft>
                      </a:pPr>
                      <a:r>
                        <a:rPr lang="en-GB" sz="2000" b="1">
                          <a:effectLst/>
                          <a:latin typeface="Trebuchet MS" charset="0"/>
                          <a:ea typeface="Trebuchet MS" charset="0"/>
                          <a:cs typeface="Trebuchet MS" charset="0"/>
                        </a:rPr>
                        <a:t>100</a:t>
                      </a:r>
                      <a:endParaRPr lang="en-IN" sz="2000" b="1">
                        <a:effectLst/>
                        <a:latin typeface="Trebuchet MS" charset="0"/>
                        <a:ea typeface="Trebuchet MS" charset="0"/>
                        <a:cs typeface="Trebuchet MS" charset="0"/>
                      </a:endParaRPr>
                    </a:p>
                  </a:txBody>
                  <a:tcPr marT="0" marB="0">
                    <a:solidFill>
                      <a:schemeClr val="accent4">
                        <a:lumMod val="40000"/>
                        <a:lumOff val="60000"/>
                      </a:schemeClr>
                    </a:solidFill>
                  </a:tcPr>
                </a:tc>
                <a:tc>
                  <a:txBody>
                    <a:bodyPr/>
                    <a:lstStyle/>
                    <a:p>
                      <a:pPr algn="ctr">
                        <a:lnSpc>
                          <a:spcPct val="115000"/>
                        </a:lnSpc>
                        <a:spcAft>
                          <a:spcPts val="0"/>
                        </a:spcAft>
                      </a:pPr>
                      <a:r>
                        <a:rPr lang="en-GB" sz="2000" b="1" dirty="0">
                          <a:effectLst/>
                          <a:latin typeface="Trebuchet MS" charset="0"/>
                          <a:ea typeface="Trebuchet MS" charset="0"/>
                          <a:cs typeface="Trebuchet MS" charset="0"/>
                        </a:rPr>
                        <a:t>50/75</a:t>
                      </a:r>
                      <a:endParaRPr lang="en-IN" sz="2000" b="1" dirty="0">
                        <a:effectLst/>
                        <a:latin typeface="Trebuchet MS" charset="0"/>
                        <a:ea typeface="Trebuchet MS" charset="0"/>
                        <a:cs typeface="Trebuchet MS" charset="0"/>
                      </a:endParaRPr>
                    </a:p>
                  </a:txBody>
                  <a:tcPr marT="0" marB="0">
                    <a:solidFill>
                      <a:schemeClr val="accent4">
                        <a:lumMod val="40000"/>
                        <a:lumOff val="60000"/>
                      </a:schemeClr>
                    </a:solidFill>
                  </a:tcPr>
                </a:tc>
                <a:tc>
                  <a:txBody>
                    <a:bodyPr/>
                    <a:lstStyle/>
                    <a:p>
                      <a:pPr algn="ctr">
                        <a:lnSpc>
                          <a:spcPct val="115000"/>
                        </a:lnSpc>
                        <a:spcAft>
                          <a:spcPts val="0"/>
                        </a:spcAft>
                      </a:pPr>
                      <a:r>
                        <a:rPr lang="en-IN" sz="2000" b="1" kern="1200" dirty="0">
                          <a:solidFill>
                            <a:schemeClr val="tx1"/>
                          </a:solidFill>
                          <a:effectLst/>
                          <a:latin typeface="Trebuchet MS" charset="0"/>
                          <a:ea typeface="Trebuchet MS" charset="0"/>
                          <a:cs typeface="Trebuchet MS" charset="0"/>
                        </a:rPr>
                        <a:t>100</a:t>
                      </a:r>
                    </a:p>
                  </a:txBody>
                  <a:tcPr marT="0" marB="0">
                    <a:solidFill>
                      <a:schemeClr val="accent4">
                        <a:lumMod val="40000"/>
                        <a:lumOff val="60000"/>
                      </a:schemeClr>
                    </a:solidFill>
                  </a:tcPr>
                </a:tc>
                <a:extLst>
                  <a:ext uri="{0D108BD9-81ED-4DB2-BD59-A6C34878D82A}">
                    <a16:rowId xmlns:a16="http://schemas.microsoft.com/office/drawing/2014/main" val="10003"/>
                  </a:ext>
                </a:extLst>
              </a:tr>
              <a:tr h="329668">
                <a:tc>
                  <a:txBody>
                    <a:bodyPr/>
                    <a:lstStyle/>
                    <a:p>
                      <a:pPr>
                        <a:lnSpc>
                          <a:spcPct val="115000"/>
                        </a:lnSpc>
                        <a:spcAft>
                          <a:spcPts val="0"/>
                        </a:spcAft>
                      </a:pPr>
                      <a:r>
                        <a:rPr lang="en-US" sz="2000" dirty="0">
                          <a:effectLst/>
                          <a:latin typeface="Trebuchet MS" charset="0"/>
                          <a:ea typeface="Trebuchet MS" charset="0"/>
                          <a:cs typeface="Trebuchet MS" charset="0"/>
                        </a:rPr>
                        <a:t>4-7 kg</a:t>
                      </a:r>
                      <a:endParaRPr lang="en-IN" sz="2000" dirty="0">
                        <a:effectLst/>
                        <a:latin typeface="Trebuchet MS" charset="0"/>
                        <a:ea typeface="Trebuchet MS" charset="0"/>
                        <a:cs typeface="Trebuchet MS" charset="0"/>
                      </a:endParaRP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1</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1</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1</a:t>
                      </a:r>
                    </a:p>
                  </a:txBody>
                  <a:tcPr marT="0" marB="0">
                    <a:solidFill>
                      <a:schemeClr val="accent6">
                        <a:lumMod val="40000"/>
                        <a:lumOff val="60000"/>
                      </a:schemeClr>
                    </a:solidFill>
                  </a:tcPr>
                </a:tc>
                <a:tc>
                  <a:txBody>
                    <a:bodyPr/>
                    <a:lstStyle/>
                    <a:p>
                      <a:pPr algn="ctr">
                        <a:lnSpc>
                          <a:spcPct val="115000"/>
                        </a:lnSpc>
                        <a:spcAft>
                          <a:spcPts val="0"/>
                        </a:spcAft>
                      </a:pPr>
                      <a:r>
                        <a:rPr lang="en-IN" sz="2000" kern="1200" dirty="0">
                          <a:solidFill>
                            <a:schemeClr val="tx1"/>
                          </a:solidFill>
                          <a:effectLst/>
                          <a:latin typeface="Trebuchet MS" charset="0"/>
                          <a:ea typeface="Trebuchet MS" charset="0"/>
                          <a:cs typeface="Trebuchet MS" charset="0"/>
                        </a:rPr>
                        <a:t>1</a:t>
                      </a:r>
                    </a:p>
                  </a:txBody>
                  <a:tcPr marT="0" marB="0">
                    <a:solidFill>
                      <a:schemeClr val="accent6">
                        <a:lumMod val="40000"/>
                        <a:lumOff val="60000"/>
                      </a:schemeClr>
                    </a:solidFill>
                  </a:tcPr>
                </a:tc>
                <a:extLst>
                  <a:ext uri="{0D108BD9-81ED-4DB2-BD59-A6C34878D82A}">
                    <a16:rowId xmlns:a16="http://schemas.microsoft.com/office/drawing/2014/main" val="10004"/>
                  </a:ext>
                </a:extLst>
              </a:tr>
              <a:tr h="329668">
                <a:tc>
                  <a:txBody>
                    <a:bodyPr/>
                    <a:lstStyle/>
                    <a:p>
                      <a:pPr>
                        <a:lnSpc>
                          <a:spcPct val="115000"/>
                        </a:lnSpc>
                        <a:spcAft>
                          <a:spcPts val="0"/>
                        </a:spcAft>
                      </a:pPr>
                      <a:r>
                        <a:rPr lang="en-IN" sz="2000">
                          <a:effectLst/>
                          <a:latin typeface="Trebuchet MS" charset="0"/>
                          <a:ea typeface="Trebuchet MS" charset="0"/>
                          <a:cs typeface="Trebuchet MS" charset="0"/>
                        </a:rPr>
                        <a:t>8-11 kg</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2</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2</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2</a:t>
                      </a:r>
                    </a:p>
                  </a:txBody>
                  <a:tcPr marT="0" marB="0">
                    <a:solidFill>
                      <a:schemeClr val="accent6">
                        <a:lumMod val="40000"/>
                        <a:lumOff val="60000"/>
                      </a:schemeClr>
                    </a:solidFill>
                  </a:tcPr>
                </a:tc>
                <a:tc>
                  <a:txBody>
                    <a:bodyPr/>
                    <a:lstStyle/>
                    <a:p>
                      <a:pPr algn="ctr">
                        <a:lnSpc>
                          <a:spcPct val="115000"/>
                        </a:lnSpc>
                        <a:spcAft>
                          <a:spcPts val="0"/>
                        </a:spcAft>
                      </a:pPr>
                      <a:r>
                        <a:rPr lang="en-IN" sz="2000" kern="1200" dirty="0">
                          <a:solidFill>
                            <a:schemeClr val="tx1"/>
                          </a:solidFill>
                          <a:effectLst/>
                          <a:latin typeface="Trebuchet MS" charset="0"/>
                          <a:ea typeface="Trebuchet MS" charset="0"/>
                          <a:cs typeface="Trebuchet MS" charset="0"/>
                        </a:rPr>
                        <a:t>2</a:t>
                      </a:r>
                    </a:p>
                  </a:txBody>
                  <a:tcPr marT="0" marB="0">
                    <a:solidFill>
                      <a:schemeClr val="accent6">
                        <a:lumMod val="40000"/>
                        <a:lumOff val="60000"/>
                      </a:schemeClr>
                    </a:solidFill>
                  </a:tcPr>
                </a:tc>
                <a:extLst>
                  <a:ext uri="{0D108BD9-81ED-4DB2-BD59-A6C34878D82A}">
                    <a16:rowId xmlns:a16="http://schemas.microsoft.com/office/drawing/2014/main" val="10005"/>
                  </a:ext>
                </a:extLst>
              </a:tr>
              <a:tr h="329668">
                <a:tc>
                  <a:txBody>
                    <a:bodyPr/>
                    <a:lstStyle/>
                    <a:p>
                      <a:pPr>
                        <a:lnSpc>
                          <a:spcPct val="115000"/>
                        </a:lnSpc>
                        <a:spcAft>
                          <a:spcPts val="0"/>
                        </a:spcAft>
                      </a:pPr>
                      <a:r>
                        <a:rPr lang="en-IN" sz="2000">
                          <a:effectLst/>
                          <a:latin typeface="Trebuchet MS" charset="0"/>
                          <a:ea typeface="Trebuchet MS" charset="0"/>
                          <a:cs typeface="Trebuchet MS" charset="0"/>
                        </a:rPr>
                        <a:t>12-15 kg</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3</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3</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3</a:t>
                      </a:r>
                    </a:p>
                  </a:txBody>
                  <a:tcPr marT="0" marB="0">
                    <a:solidFill>
                      <a:schemeClr val="accent6">
                        <a:lumMod val="40000"/>
                        <a:lumOff val="60000"/>
                      </a:schemeClr>
                    </a:solidFill>
                  </a:tcPr>
                </a:tc>
                <a:tc>
                  <a:txBody>
                    <a:bodyPr/>
                    <a:lstStyle/>
                    <a:p>
                      <a:pPr algn="ctr">
                        <a:lnSpc>
                          <a:spcPct val="115000"/>
                        </a:lnSpc>
                        <a:spcAft>
                          <a:spcPts val="0"/>
                        </a:spcAft>
                      </a:pPr>
                      <a:r>
                        <a:rPr lang="en-IN" sz="2000" kern="1200" dirty="0">
                          <a:solidFill>
                            <a:schemeClr val="tx1"/>
                          </a:solidFill>
                          <a:effectLst/>
                          <a:latin typeface="Trebuchet MS" charset="0"/>
                          <a:ea typeface="Trebuchet MS" charset="0"/>
                          <a:cs typeface="Trebuchet MS" charset="0"/>
                        </a:rPr>
                        <a:t>3</a:t>
                      </a:r>
                    </a:p>
                  </a:txBody>
                  <a:tcPr marT="0" marB="0">
                    <a:solidFill>
                      <a:schemeClr val="accent6">
                        <a:lumMod val="40000"/>
                        <a:lumOff val="60000"/>
                      </a:schemeClr>
                    </a:solidFill>
                  </a:tcPr>
                </a:tc>
                <a:extLst>
                  <a:ext uri="{0D108BD9-81ED-4DB2-BD59-A6C34878D82A}">
                    <a16:rowId xmlns:a16="http://schemas.microsoft.com/office/drawing/2014/main" val="10006"/>
                  </a:ext>
                </a:extLst>
              </a:tr>
              <a:tr h="329668">
                <a:tc>
                  <a:txBody>
                    <a:bodyPr/>
                    <a:lstStyle/>
                    <a:p>
                      <a:pPr>
                        <a:lnSpc>
                          <a:spcPct val="115000"/>
                        </a:lnSpc>
                        <a:spcAft>
                          <a:spcPts val="0"/>
                        </a:spcAft>
                      </a:pPr>
                      <a:r>
                        <a:rPr lang="en-IN" sz="2000">
                          <a:effectLst/>
                          <a:latin typeface="Trebuchet MS" charset="0"/>
                          <a:ea typeface="Trebuchet MS" charset="0"/>
                          <a:cs typeface="Trebuchet MS" charset="0"/>
                        </a:rPr>
                        <a:t>16-24 kg</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4</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4</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4</a:t>
                      </a:r>
                    </a:p>
                  </a:txBody>
                  <a:tcPr marT="0" marB="0">
                    <a:solidFill>
                      <a:schemeClr val="accent6">
                        <a:lumMod val="40000"/>
                        <a:lumOff val="60000"/>
                      </a:schemeClr>
                    </a:solidFill>
                  </a:tcPr>
                </a:tc>
                <a:tc>
                  <a:txBody>
                    <a:bodyPr/>
                    <a:lstStyle/>
                    <a:p>
                      <a:pPr algn="ctr">
                        <a:lnSpc>
                          <a:spcPct val="115000"/>
                        </a:lnSpc>
                        <a:spcAft>
                          <a:spcPts val="0"/>
                        </a:spcAft>
                      </a:pPr>
                      <a:r>
                        <a:rPr lang="en-IN" sz="2000" kern="1200" dirty="0">
                          <a:solidFill>
                            <a:schemeClr val="tx1"/>
                          </a:solidFill>
                          <a:effectLst/>
                          <a:latin typeface="Trebuchet MS" charset="0"/>
                          <a:ea typeface="Trebuchet MS" charset="0"/>
                          <a:cs typeface="Trebuchet MS" charset="0"/>
                        </a:rPr>
                        <a:t>4</a:t>
                      </a:r>
                    </a:p>
                  </a:txBody>
                  <a:tcPr marT="0" marB="0">
                    <a:solidFill>
                      <a:schemeClr val="accent6">
                        <a:lumMod val="40000"/>
                        <a:lumOff val="60000"/>
                      </a:schemeClr>
                    </a:solidFill>
                  </a:tcPr>
                </a:tc>
                <a:extLst>
                  <a:ext uri="{0D108BD9-81ED-4DB2-BD59-A6C34878D82A}">
                    <a16:rowId xmlns:a16="http://schemas.microsoft.com/office/drawing/2014/main" val="10007"/>
                  </a:ext>
                </a:extLst>
              </a:tr>
              <a:tr h="329668">
                <a:tc>
                  <a:txBody>
                    <a:bodyPr/>
                    <a:lstStyle/>
                    <a:p>
                      <a:pPr>
                        <a:lnSpc>
                          <a:spcPct val="115000"/>
                        </a:lnSpc>
                        <a:spcAft>
                          <a:spcPts val="0"/>
                        </a:spcAft>
                      </a:pPr>
                      <a:r>
                        <a:rPr lang="en-IN" sz="2000">
                          <a:effectLst/>
                          <a:latin typeface="Trebuchet MS" charset="0"/>
                          <a:ea typeface="Trebuchet MS" charset="0"/>
                          <a:cs typeface="Trebuchet MS" charset="0"/>
                        </a:rPr>
                        <a:t>25-29 kg</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3 + 1A</a:t>
                      </a:r>
                      <a:r>
                        <a:rPr lang="en-IN" sz="2000" baseline="30000">
                          <a:effectLst/>
                          <a:latin typeface="Trebuchet MS" charset="0"/>
                          <a:ea typeface="Trebuchet MS" charset="0"/>
                          <a:cs typeface="Trebuchet MS" charset="0"/>
                        </a:rPr>
                        <a:t>*</a:t>
                      </a:r>
                      <a:endParaRPr lang="en-IN" sz="2000">
                        <a:effectLst/>
                        <a:latin typeface="Trebuchet MS" charset="0"/>
                        <a:ea typeface="Trebuchet MS" charset="0"/>
                        <a:cs typeface="Trebuchet MS" charset="0"/>
                      </a:endParaRP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3</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3 + 1A</a:t>
                      </a:r>
                      <a:r>
                        <a:rPr lang="en-IN" sz="2000" baseline="30000" dirty="0">
                          <a:effectLst/>
                          <a:latin typeface="Trebuchet MS" charset="0"/>
                          <a:ea typeface="Trebuchet MS" charset="0"/>
                          <a:cs typeface="Trebuchet MS" charset="0"/>
                        </a:rPr>
                        <a:t>*</a:t>
                      </a:r>
                      <a:endParaRPr lang="en-IN" sz="2000" dirty="0">
                        <a:effectLst/>
                        <a:latin typeface="Trebuchet MS" charset="0"/>
                        <a:ea typeface="Trebuchet MS" charset="0"/>
                        <a:cs typeface="Trebuchet MS" charset="0"/>
                      </a:endParaRPr>
                    </a:p>
                  </a:txBody>
                  <a:tcPr marT="0" marB="0">
                    <a:solidFill>
                      <a:schemeClr val="accent6">
                        <a:lumMod val="40000"/>
                        <a:lumOff val="60000"/>
                      </a:schemeClr>
                    </a:solidFill>
                  </a:tcPr>
                </a:tc>
                <a:tc>
                  <a:txBody>
                    <a:bodyPr/>
                    <a:lstStyle/>
                    <a:p>
                      <a:pPr algn="ctr">
                        <a:lnSpc>
                          <a:spcPct val="115000"/>
                        </a:lnSpc>
                        <a:spcAft>
                          <a:spcPts val="0"/>
                        </a:spcAft>
                      </a:pPr>
                      <a:r>
                        <a:rPr lang="en-IN" sz="2000" kern="1200" dirty="0">
                          <a:solidFill>
                            <a:schemeClr val="tx1"/>
                          </a:solidFill>
                          <a:effectLst/>
                          <a:latin typeface="Trebuchet MS" charset="0"/>
                          <a:ea typeface="Trebuchet MS" charset="0"/>
                          <a:cs typeface="Trebuchet MS" charset="0"/>
                        </a:rPr>
                        <a:t>3</a:t>
                      </a:r>
                    </a:p>
                  </a:txBody>
                  <a:tcPr marT="0" marB="0">
                    <a:solidFill>
                      <a:schemeClr val="accent6">
                        <a:lumMod val="40000"/>
                        <a:lumOff val="60000"/>
                      </a:schemeClr>
                    </a:solidFill>
                  </a:tcPr>
                </a:tc>
                <a:extLst>
                  <a:ext uri="{0D108BD9-81ED-4DB2-BD59-A6C34878D82A}">
                    <a16:rowId xmlns:a16="http://schemas.microsoft.com/office/drawing/2014/main" val="10008"/>
                  </a:ext>
                </a:extLst>
              </a:tr>
              <a:tr h="329668">
                <a:tc>
                  <a:txBody>
                    <a:bodyPr/>
                    <a:lstStyle/>
                    <a:p>
                      <a:pPr>
                        <a:lnSpc>
                          <a:spcPct val="115000"/>
                        </a:lnSpc>
                        <a:spcAft>
                          <a:spcPts val="0"/>
                        </a:spcAft>
                      </a:pPr>
                      <a:r>
                        <a:rPr lang="en-IN" sz="2000">
                          <a:effectLst/>
                          <a:latin typeface="Trebuchet MS" charset="0"/>
                          <a:ea typeface="Trebuchet MS" charset="0"/>
                          <a:cs typeface="Trebuchet MS" charset="0"/>
                        </a:rPr>
                        <a:t>30-39 kg</a:t>
                      </a: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2 + 2A</a:t>
                      </a:r>
                      <a:r>
                        <a:rPr lang="en-IN" sz="2000" baseline="30000">
                          <a:effectLst/>
                          <a:latin typeface="Trebuchet MS" charset="0"/>
                          <a:ea typeface="Trebuchet MS" charset="0"/>
                          <a:cs typeface="Trebuchet MS" charset="0"/>
                        </a:rPr>
                        <a:t>*</a:t>
                      </a:r>
                      <a:endParaRPr lang="en-IN" sz="2000">
                        <a:effectLst/>
                        <a:latin typeface="Trebuchet MS" charset="0"/>
                        <a:ea typeface="Trebuchet MS" charset="0"/>
                        <a:cs typeface="Trebuchet MS" charset="0"/>
                      </a:endParaRPr>
                    </a:p>
                  </a:txBody>
                  <a:tcPr marT="0" marB="0">
                    <a:solidFill>
                      <a:schemeClr val="accent6">
                        <a:lumMod val="40000"/>
                        <a:lumOff val="60000"/>
                      </a:schemeClr>
                    </a:solidFill>
                  </a:tcPr>
                </a:tc>
                <a:tc>
                  <a:txBody>
                    <a:bodyPr/>
                    <a:lstStyle/>
                    <a:p>
                      <a:pPr algn="ctr">
                        <a:lnSpc>
                          <a:spcPct val="115000"/>
                        </a:lnSpc>
                        <a:spcAft>
                          <a:spcPts val="0"/>
                        </a:spcAft>
                      </a:pPr>
                      <a:r>
                        <a:rPr lang="en-IN" sz="2000">
                          <a:effectLst/>
                          <a:latin typeface="Trebuchet MS" charset="0"/>
                          <a:ea typeface="Trebuchet MS" charset="0"/>
                          <a:cs typeface="Trebuchet MS" charset="0"/>
                        </a:rPr>
                        <a:t>2</a:t>
                      </a:r>
                    </a:p>
                  </a:txBody>
                  <a:tcPr marT="0" marB="0">
                    <a:solidFill>
                      <a:schemeClr val="accent6">
                        <a:lumMod val="40000"/>
                        <a:lumOff val="60000"/>
                      </a:schemeClr>
                    </a:solidFill>
                  </a:tcPr>
                </a:tc>
                <a:tc>
                  <a:txBody>
                    <a:bodyPr/>
                    <a:lstStyle/>
                    <a:p>
                      <a:pPr algn="ctr">
                        <a:lnSpc>
                          <a:spcPct val="115000"/>
                        </a:lnSpc>
                        <a:spcAft>
                          <a:spcPts val="0"/>
                        </a:spcAft>
                      </a:pPr>
                      <a:r>
                        <a:rPr lang="en-IN" sz="2000" dirty="0">
                          <a:effectLst/>
                          <a:latin typeface="Trebuchet MS" charset="0"/>
                          <a:ea typeface="Trebuchet MS" charset="0"/>
                          <a:cs typeface="Trebuchet MS" charset="0"/>
                        </a:rPr>
                        <a:t>2 + 2A</a:t>
                      </a:r>
                      <a:r>
                        <a:rPr lang="en-IN" sz="2000" baseline="30000" dirty="0">
                          <a:effectLst/>
                          <a:latin typeface="Trebuchet MS" charset="0"/>
                          <a:ea typeface="Trebuchet MS" charset="0"/>
                          <a:cs typeface="Trebuchet MS" charset="0"/>
                        </a:rPr>
                        <a:t>*</a:t>
                      </a:r>
                      <a:endParaRPr lang="en-IN" sz="2000" dirty="0">
                        <a:effectLst/>
                        <a:latin typeface="Trebuchet MS" charset="0"/>
                        <a:ea typeface="Trebuchet MS" charset="0"/>
                        <a:cs typeface="Trebuchet MS" charset="0"/>
                      </a:endParaRPr>
                    </a:p>
                  </a:txBody>
                  <a:tcPr marT="0" marB="0">
                    <a:solidFill>
                      <a:schemeClr val="accent6">
                        <a:lumMod val="40000"/>
                        <a:lumOff val="60000"/>
                      </a:schemeClr>
                    </a:solidFill>
                  </a:tcPr>
                </a:tc>
                <a:tc>
                  <a:txBody>
                    <a:bodyPr/>
                    <a:lstStyle/>
                    <a:p>
                      <a:pPr algn="ctr">
                        <a:lnSpc>
                          <a:spcPct val="115000"/>
                        </a:lnSpc>
                        <a:spcAft>
                          <a:spcPts val="0"/>
                        </a:spcAft>
                      </a:pPr>
                      <a:r>
                        <a:rPr lang="en-IN" sz="2000" kern="1200" dirty="0">
                          <a:solidFill>
                            <a:schemeClr val="tx1"/>
                          </a:solidFill>
                          <a:effectLst/>
                          <a:latin typeface="Trebuchet MS" charset="0"/>
                          <a:ea typeface="Trebuchet MS" charset="0"/>
                          <a:cs typeface="Trebuchet MS" charset="0"/>
                        </a:rPr>
                        <a:t>2</a:t>
                      </a:r>
                    </a:p>
                  </a:txBody>
                  <a:tcPr marT="0" marB="0">
                    <a:solidFill>
                      <a:schemeClr val="accent6">
                        <a:lumMod val="40000"/>
                        <a:lumOff val="60000"/>
                      </a:schemeClr>
                    </a:solidFill>
                  </a:tcPr>
                </a:tc>
                <a:extLst>
                  <a:ext uri="{0D108BD9-81ED-4DB2-BD59-A6C34878D82A}">
                    <a16:rowId xmlns:a16="http://schemas.microsoft.com/office/drawing/2014/main" val="10009"/>
                  </a:ext>
                </a:extLst>
              </a:tr>
            </a:tbl>
          </a:graphicData>
        </a:graphic>
      </p:graphicFrame>
      <p:sp>
        <p:nvSpPr>
          <p:cNvPr id="5" name="Rectangle 4"/>
          <p:cNvSpPr/>
          <p:nvPr/>
        </p:nvSpPr>
        <p:spPr>
          <a:xfrm>
            <a:off x="838199" y="5540057"/>
            <a:ext cx="1035296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1"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IN" sz="1800" b="1" i="1" u="none" strike="noStrike" kern="1200" cap="none" spc="0" normalizeH="0" baseline="0" noProof="0" dirty="0">
                <a:ln>
                  <a:noFill/>
                </a:ln>
                <a:solidFill>
                  <a:prstClr val="black"/>
                </a:solidFill>
                <a:effectLst/>
                <a:uLnTx/>
                <a:uFillTx/>
                <a:latin typeface="Calibri" panose="020F0502020204030204"/>
                <a:ea typeface="+mn-ea"/>
                <a:cs typeface="+mn-cs"/>
              </a:rPr>
              <a:t>A=Adult FDC (HRZE = 75/150/400/275; HRE = 75/150/275)</a:t>
            </a:r>
          </a:p>
          <a:p>
            <a:pPr>
              <a:defRPr/>
            </a:pPr>
            <a:r>
              <a:rPr lang="en-IN" i="1" dirty="0">
                <a:solidFill>
                  <a:prstClr val="black"/>
                </a:solidFill>
                <a:latin typeface="Trebuchet MS" charset="0"/>
                <a:ea typeface="Trebuchet MS" charset="0"/>
                <a:cs typeface="Trebuchet MS" charset="0"/>
              </a:rPr>
              <a:t>Change the weight band once the patient weight crosses the current weight band upper/lower limits during the course of treatment. </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026E8B-DB7F-8C58-97ED-B8BD83C59EA9}"/>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Treatment of TB – Paediatric (0 – 18 Years)</a:t>
            </a:r>
          </a:p>
        </p:txBody>
      </p:sp>
    </p:spTree>
    <p:extLst>
      <p:ext uri="{BB962C8B-B14F-4D97-AF65-F5344CB8AC3E}">
        <p14:creationId xmlns:p14="http://schemas.microsoft.com/office/powerpoint/2010/main" val="22454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0" y="1139484"/>
            <a:ext cx="12192000" cy="5718516"/>
          </a:xfrm>
        </p:spPr>
        <p:txBody>
          <a:bodyPr>
            <a:normAutofit/>
          </a:bodyPr>
          <a:lstStyle/>
          <a:p>
            <a:pPr>
              <a:spcBef>
                <a:spcPts val="500"/>
              </a:spcBef>
              <a:spcAft>
                <a:spcPts val="500"/>
              </a:spcAft>
            </a:pPr>
            <a:r>
              <a:rPr lang="en-GB" altLang="en-US" dirty="0"/>
              <a:t>Tab pyridoxine not required for all TB patients </a:t>
            </a:r>
          </a:p>
          <a:p>
            <a:pPr>
              <a:spcBef>
                <a:spcPts val="500"/>
              </a:spcBef>
              <a:spcAft>
                <a:spcPts val="500"/>
              </a:spcAft>
            </a:pPr>
            <a:r>
              <a:rPr lang="en-IN" altLang="en-US" dirty="0"/>
              <a:t> B6 is given to prevent INH related neuropathy in persons at high risk of Vitamin B6 deficiency </a:t>
            </a:r>
          </a:p>
          <a:p>
            <a:pPr lvl="1">
              <a:spcAft>
                <a:spcPts val="500"/>
              </a:spcAft>
            </a:pPr>
            <a:r>
              <a:rPr lang="en-IN" altLang="en-US" sz="2600" dirty="0"/>
              <a:t>Alcoholics</a:t>
            </a:r>
          </a:p>
          <a:p>
            <a:pPr lvl="1">
              <a:spcAft>
                <a:spcPts val="500"/>
              </a:spcAft>
            </a:pPr>
            <a:r>
              <a:rPr lang="en-IN" altLang="en-US" sz="2600" dirty="0"/>
              <a:t>Malnourished persons </a:t>
            </a:r>
          </a:p>
          <a:p>
            <a:pPr lvl="1">
              <a:spcAft>
                <a:spcPts val="500"/>
              </a:spcAft>
            </a:pPr>
            <a:r>
              <a:rPr lang="en-IN" altLang="en-US" sz="2600" dirty="0"/>
              <a:t>Pregnant and lactating women</a:t>
            </a:r>
          </a:p>
          <a:p>
            <a:pPr lvl="1">
              <a:spcAft>
                <a:spcPts val="500"/>
              </a:spcAft>
            </a:pPr>
            <a:r>
              <a:rPr lang="en-IN" altLang="en-US" sz="2600" dirty="0"/>
              <a:t>Patients with conditions such as chronic renal failure, diabetes, </a:t>
            </a:r>
          </a:p>
          <a:p>
            <a:pPr lvl="1">
              <a:spcAft>
                <a:spcPts val="500"/>
              </a:spcAft>
            </a:pPr>
            <a:r>
              <a:rPr lang="en-IN" altLang="en-US" sz="2600" dirty="0"/>
              <a:t>HIV infection</a:t>
            </a:r>
          </a:p>
          <a:p>
            <a:pPr marL="530352" lvl="1" indent="0">
              <a:spcAft>
                <a:spcPts val="500"/>
              </a:spcAft>
              <a:buNone/>
            </a:pPr>
            <a:endParaRPr lang="en-IN" altLang="en-US" dirty="0"/>
          </a:p>
        </p:txBody>
      </p:sp>
      <p:sp>
        <p:nvSpPr>
          <p:cNvPr id="6" name="Rectangle 5">
            <a:extLst>
              <a:ext uri="{FF2B5EF4-FFF2-40B4-BE49-F238E27FC236}">
                <a16:creationId xmlns:a16="http://schemas.microsoft.com/office/drawing/2014/main" id="{70CAC739-318B-51A2-5405-285D48B10D70}"/>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Pyridoxine in TB Regimen</a:t>
            </a:r>
          </a:p>
        </p:txBody>
      </p:sp>
    </p:spTree>
    <p:extLst>
      <p:ext uri="{BB962C8B-B14F-4D97-AF65-F5344CB8AC3E}">
        <p14:creationId xmlns:p14="http://schemas.microsoft.com/office/powerpoint/2010/main" val="365818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8266-F456-49E8-B1AF-3851E9339110}"/>
              </a:ext>
            </a:extLst>
          </p:cNvPr>
          <p:cNvSpPr>
            <a:spLocks noGrp="1"/>
          </p:cNvSpPr>
          <p:nvPr>
            <p:ph type="title"/>
          </p:nvPr>
        </p:nvSpPr>
        <p:spPr>
          <a:xfrm>
            <a:off x="1071154" y="133165"/>
            <a:ext cx="10078109" cy="683581"/>
          </a:xfrm>
        </p:spPr>
        <p:txBody>
          <a:bodyPr>
            <a:noAutofit/>
          </a:bodyPr>
          <a:lstStyle/>
          <a:p>
            <a:r>
              <a:rPr lang="en-US" sz="3600" b="1" dirty="0"/>
              <a:t>Operational Guidelines for treatment initiation</a:t>
            </a:r>
            <a:endParaRPr lang="en-IN" sz="3600" b="1" dirty="0"/>
          </a:p>
        </p:txBody>
      </p:sp>
      <p:sp>
        <p:nvSpPr>
          <p:cNvPr id="3" name="Content Placeholder 2">
            <a:extLst>
              <a:ext uri="{FF2B5EF4-FFF2-40B4-BE49-F238E27FC236}">
                <a16:creationId xmlns:a16="http://schemas.microsoft.com/office/drawing/2014/main" id="{DE1D3CD7-5808-474D-AD14-165C5FF79652}"/>
              </a:ext>
            </a:extLst>
          </p:cNvPr>
          <p:cNvSpPr>
            <a:spLocks noGrp="1"/>
          </p:cNvSpPr>
          <p:nvPr>
            <p:ph idx="1"/>
          </p:nvPr>
        </p:nvSpPr>
        <p:spPr>
          <a:xfrm>
            <a:off x="239697" y="958788"/>
            <a:ext cx="11825056" cy="5766047"/>
          </a:xfrm>
        </p:spPr>
        <p:txBody>
          <a:bodyPr>
            <a:normAutofit/>
          </a:bodyPr>
          <a:lstStyle/>
          <a:p>
            <a:r>
              <a:rPr lang="en-US" sz="2400" dirty="0"/>
              <a:t>After receipt of the diagnostic test results, the MO of the Peripheral Health Institution (PHI) should take the following measures:</a:t>
            </a:r>
          </a:p>
          <a:p>
            <a:pPr>
              <a:buNone/>
            </a:pPr>
            <a:r>
              <a:rPr lang="en-US" sz="2400" dirty="0"/>
              <a:t>     1. </a:t>
            </a:r>
            <a:r>
              <a:rPr lang="en-US" sz="2000" dirty="0"/>
              <a:t>Establishment of diagnosis of tuberculosis and decision on type of patient and Initiation of appropriate regimen and ensures completion of treatment.</a:t>
            </a:r>
          </a:p>
          <a:p>
            <a:pPr marL="457200" indent="-457200">
              <a:buNone/>
            </a:pPr>
            <a:r>
              <a:rPr lang="en-US" sz="2000" b="1" dirty="0"/>
              <a:t>       2. </a:t>
            </a:r>
            <a:r>
              <a:rPr lang="en-US" b="1" i="1" u="sng" dirty="0"/>
              <a:t>Counselling</a:t>
            </a:r>
            <a:r>
              <a:rPr lang="en-US" sz="2000" b="1" dirty="0"/>
              <a:t>: </a:t>
            </a:r>
          </a:p>
          <a:p>
            <a:pPr marL="457200" indent="-457200">
              <a:buFont typeface="+mj-lt"/>
              <a:buAutoNum type="arabicPeriod"/>
            </a:pPr>
            <a:endParaRPr lang="en-IN" sz="2400" dirty="0"/>
          </a:p>
        </p:txBody>
      </p:sp>
      <p:graphicFrame>
        <p:nvGraphicFramePr>
          <p:cNvPr id="4" name="Table 4">
            <a:extLst>
              <a:ext uri="{FF2B5EF4-FFF2-40B4-BE49-F238E27FC236}">
                <a16:creationId xmlns:a16="http://schemas.microsoft.com/office/drawing/2014/main" id="{78FD32B9-E08D-42F3-AB8C-EE51000F2F9E}"/>
              </a:ext>
            </a:extLst>
          </p:cNvPr>
          <p:cNvGraphicFramePr>
            <a:graphicFrameLocks noGrp="1"/>
          </p:cNvGraphicFramePr>
          <p:nvPr/>
        </p:nvGraphicFramePr>
        <p:xfrm>
          <a:off x="449802" y="2965715"/>
          <a:ext cx="11614951" cy="3655855"/>
        </p:xfrm>
        <a:graphic>
          <a:graphicData uri="http://schemas.openxmlformats.org/drawingml/2006/table">
            <a:tbl>
              <a:tblPr firstRow="1" bandRow="1">
                <a:tableStyleId>{0505E3EF-67EA-436B-97B2-0124C06EBD24}</a:tableStyleId>
              </a:tblPr>
              <a:tblGrid>
                <a:gridCol w="11614951">
                  <a:extLst>
                    <a:ext uri="{9D8B030D-6E8A-4147-A177-3AD203B41FA5}">
                      <a16:colId xmlns:a16="http://schemas.microsoft.com/office/drawing/2014/main" val="78617187"/>
                    </a:ext>
                  </a:extLst>
                </a:gridCol>
              </a:tblGrid>
              <a:tr h="435305">
                <a:tc>
                  <a:txBody>
                    <a:bodyPr/>
                    <a:lstStyle/>
                    <a:p>
                      <a:pPr marL="0" indent="0">
                        <a:buFont typeface="+mj-lt"/>
                        <a:buNone/>
                      </a:pPr>
                      <a:r>
                        <a:rPr lang="en-US" b="0" dirty="0" err="1"/>
                        <a:t>i</a:t>
                      </a:r>
                      <a:r>
                        <a:rPr lang="en-US" b="0" dirty="0"/>
                        <a:t>) Education of patient and family members about type, and mode of spread of disease and dosage schedule, duration.</a:t>
                      </a:r>
                    </a:p>
                  </a:txBody>
                  <a:tcPr/>
                </a:tc>
                <a:extLst>
                  <a:ext uri="{0D108BD9-81ED-4DB2-BD59-A6C34878D82A}">
                    <a16:rowId xmlns:a16="http://schemas.microsoft.com/office/drawing/2014/main" val="929841052"/>
                  </a:ext>
                </a:extLst>
              </a:tr>
              <a:tr h="435305">
                <a:tc>
                  <a:txBody>
                    <a:bodyPr/>
                    <a:lstStyle/>
                    <a:p>
                      <a:r>
                        <a:rPr lang="en-US" dirty="0"/>
                        <a:t>ii) Common side-effects of treatment &amp; methods to prevent them. </a:t>
                      </a:r>
                      <a:endParaRPr lang="en-IN" dirty="0"/>
                    </a:p>
                  </a:txBody>
                  <a:tcPr/>
                </a:tc>
                <a:extLst>
                  <a:ext uri="{0D108BD9-81ED-4DB2-BD59-A6C34878D82A}">
                    <a16:rowId xmlns:a16="http://schemas.microsoft.com/office/drawing/2014/main" val="1175324860"/>
                  </a:ext>
                </a:extLst>
              </a:tr>
              <a:tr h="655776">
                <a:tc>
                  <a:txBody>
                    <a:bodyPr/>
                    <a:lstStyle/>
                    <a:p>
                      <a:r>
                        <a:rPr lang="en-US" dirty="0"/>
                        <a:t>iii) Importance of need for regular treatment and consequences of irregular treatment or premature cessation of treatment should be given. </a:t>
                      </a:r>
                      <a:endParaRPr lang="en-IN" dirty="0"/>
                    </a:p>
                  </a:txBody>
                  <a:tcPr/>
                </a:tc>
                <a:extLst>
                  <a:ext uri="{0D108BD9-81ED-4DB2-BD59-A6C34878D82A}">
                    <a16:rowId xmlns:a16="http://schemas.microsoft.com/office/drawing/2014/main" val="883062560"/>
                  </a:ext>
                </a:extLst>
              </a:tr>
              <a:tr h="435305">
                <a:tc>
                  <a:txBody>
                    <a:bodyPr/>
                    <a:lstStyle/>
                    <a:p>
                      <a:r>
                        <a:rPr lang="en-US" dirty="0"/>
                        <a:t>iv) Treatment adherence monitoring methods as in DOT manually, other ICT methods should be explained.</a:t>
                      </a:r>
                      <a:endParaRPr lang="en-IN" dirty="0"/>
                    </a:p>
                  </a:txBody>
                  <a:tcPr/>
                </a:tc>
                <a:extLst>
                  <a:ext uri="{0D108BD9-81ED-4DB2-BD59-A6C34878D82A}">
                    <a16:rowId xmlns:a16="http://schemas.microsoft.com/office/drawing/2014/main" val="1851597722"/>
                  </a:ext>
                </a:extLst>
              </a:tr>
              <a:tr h="435305">
                <a:tc>
                  <a:txBody>
                    <a:bodyPr/>
                    <a:lstStyle/>
                    <a:p>
                      <a:r>
                        <a:rPr lang="en-US" dirty="0"/>
                        <a:t>v) Cough etiquette and proper disposal of sputum for prevention of transmission of disease .</a:t>
                      </a:r>
                      <a:endParaRPr lang="en-IN" dirty="0"/>
                    </a:p>
                  </a:txBody>
                  <a:tcPr/>
                </a:tc>
                <a:extLst>
                  <a:ext uri="{0D108BD9-81ED-4DB2-BD59-A6C34878D82A}">
                    <a16:rowId xmlns:a16="http://schemas.microsoft.com/office/drawing/2014/main" val="2487663116"/>
                  </a:ext>
                </a:extLst>
              </a:tr>
              <a:tr h="507511">
                <a:tc>
                  <a:txBody>
                    <a:bodyPr/>
                    <a:lstStyle/>
                    <a:p>
                      <a:r>
                        <a:rPr lang="en-US" dirty="0"/>
                        <a:t>vi) Encourage patient to get all his close contacts (especially household contacts) screened at the earliest. </a:t>
                      </a:r>
                      <a:endParaRPr lang="en-IN" dirty="0"/>
                    </a:p>
                  </a:txBody>
                  <a:tcPr/>
                </a:tc>
                <a:extLst>
                  <a:ext uri="{0D108BD9-81ED-4DB2-BD59-A6C34878D82A}">
                    <a16:rowId xmlns:a16="http://schemas.microsoft.com/office/drawing/2014/main" val="2007658382"/>
                  </a:ext>
                </a:extLst>
              </a:tr>
              <a:tr h="751348">
                <a:tc>
                  <a:txBody>
                    <a:bodyPr/>
                    <a:lstStyle/>
                    <a:p>
                      <a:r>
                        <a:rPr lang="en-US" dirty="0"/>
                        <a:t>vii) Assure the patients that he/she will be supported during the entire course of treatment by the MO and peripheral health workers. </a:t>
                      </a:r>
                      <a:endParaRPr lang="en-IN" dirty="0"/>
                    </a:p>
                  </a:txBody>
                  <a:tcPr/>
                </a:tc>
                <a:extLst>
                  <a:ext uri="{0D108BD9-81ED-4DB2-BD59-A6C34878D82A}">
                    <a16:rowId xmlns:a16="http://schemas.microsoft.com/office/drawing/2014/main" val="1620135660"/>
                  </a:ext>
                </a:extLst>
              </a:tr>
            </a:tbl>
          </a:graphicData>
        </a:graphic>
      </p:graphicFrame>
    </p:spTree>
    <p:extLst>
      <p:ext uri="{BB962C8B-B14F-4D97-AF65-F5344CB8AC3E}">
        <p14:creationId xmlns:p14="http://schemas.microsoft.com/office/powerpoint/2010/main" val="4175835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D4DA-400D-4324-A6EB-6E430407AA30}"/>
              </a:ext>
            </a:extLst>
          </p:cNvPr>
          <p:cNvSpPr>
            <a:spLocks noGrp="1"/>
          </p:cNvSpPr>
          <p:nvPr>
            <p:ph type="title"/>
          </p:nvPr>
        </p:nvSpPr>
        <p:spPr>
          <a:xfrm>
            <a:off x="1042737" y="195943"/>
            <a:ext cx="10060691" cy="603682"/>
          </a:xfrm>
        </p:spPr>
        <p:txBody>
          <a:bodyPr>
            <a:noAutofit/>
          </a:bodyPr>
          <a:lstStyle/>
          <a:p>
            <a:pPr algn="ctr"/>
            <a:r>
              <a:rPr lang="en-US" sz="3600" b="1" dirty="0"/>
              <a:t>Operational Guidelines for treatment initiation</a:t>
            </a:r>
            <a:endParaRPr lang="en-IN" sz="3600" b="1" dirty="0"/>
          </a:p>
        </p:txBody>
      </p:sp>
      <p:sp>
        <p:nvSpPr>
          <p:cNvPr id="3" name="Content Placeholder 2">
            <a:extLst>
              <a:ext uri="{FF2B5EF4-FFF2-40B4-BE49-F238E27FC236}">
                <a16:creationId xmlns:a16="http://schemas.microsoft.com/office/drawing/2014/main" id="{84BF4687-7C74-447B-9BAE-2B19EE034B41}"/>
              </a:ext>
            </a:extLst>
          </p:cNvPr>
          <p:cNvSpPr>
            <a:spLocks noGrp="1"/>
          </p:cNvSpPr>
          <p:nvPr>
            <p:ph idx="1"/>
          </p:nvPr>
        </p:nvSpPr>
        <p:spPr>
          <a:xfrm>
            <a:off x="0" y="958788"/>
            <a:ext cx="11833934" cy="5899212"/>
          </a:xfrm>
        </p:spPr>
        <p:txBody>
          <a:bodyPr>
            <a:normAutofit/>
          </a:bodyPr>
          <a:lstStyle/>
          <a:p>
            <a:pPr marL="457200" indent="-457200">
              <a:buAutoNum type="arabicPeriod" startAt="3"/>
            </a:pPr>
            <a:r>
              <a:rPr lang="en-IN" sz="3000" b="1" dirty="0"/>
              <a:t>Clinical evaluation:</a:t>
            </a:r>
          </a:p>
          <a:p>
            <a:r>
              <a:rPr lang="en-US" sz="2600" dirty="0"/>
              <a:t>Record weight and height of the patient to assess </a:t>
            </a:r>
            <a:r>
              <a:rPr lang="en-US" sz="2600" u="sng" dirty="0"/>
              <a:t>Body Mass Index (BMI)</a:t>
            </a:r>
          </a:p>
          <a:p>
            <a:endParaRPr lang="en-US" sz="2600" u="sng" dirty="0"/>
          </a:p>
          <a:p>
            <a:endParaRPr lang="en-US" sz="2600" u="sng" dirty="0"/>
          </a:p>
          <a:p>
            <a:pPr marL="0" indent="0">
              <a:buNone/>
            </a:pPr>
            <a:endParaRPr lang="en-US" sz="2600" dirty="0"/>
          </a:p>
          <a:p>
            <a:r>
              <a:rPr lang="en-US" sz="2600" dirty="0"/>
              <a:t>Assess general condition to identify patients who may need hospitalization.</a:t>
            </a:r>
          </a:p>
          <a:p>
            <a:endParaRPr lang="en-US" sz="2600" dirty="0"/>
          </a:p>
          <a:p>
            <a:r>
              <a:rPr lang="en-US" sz="2600" dirty="0"/>
              <a:t>Assess for comorbidities (diabetes, liver or renal diseases, neurological disorders </a:t>
            </a:r>
            <a:r>
              <a:rPr lang="en-US" sz="2600" dirty="0" err="1"/>
              <a:t>etc</a:t>
            </a:r>
            <a:r>
              <a:rPr lang="en-US" sz="2600" dirty="0"/>
              <a:t>) so that appropriate management measures can be taken.</a:t>
            </a:r>
          </a:p>
          <a:p>
            <a:endParaRPr lang="en-US" sz="2600" dirty="0"/>
          </a:p>
          <a:p>
            <a:r>
              <a:rPr lang="en-US" sz="2600" dirty="0"/>
              <a:t>Assess for substance abuse especially tobacco (in any form) &amp; alcohol and link him/her to respective TCC(Tobacco Cessation Clinic)/ de-addiction </a:t>
            </a:r>
            <a:r>
              <a:rPr lang="en-US" sz="2600" dirty="0" err="1"/>
              <a:t>centre</a:t>
            </a:r>
            <a:r>
              <a:rPr lang="en-US" sz="2600" dirty="0"/>
              <a:t>.</a:t>
            </a:r>
          </a:p>
        </p:txBody>
      </p:sp>
      <p:graphicFrame>
        <p:nvGraphicFramePr>
          <p:cNvPr id="4" name="Table 4">
            <a:extLst>
              <a:ext uri="{FF2B5EF4-FFF2-40B4-BE49-F238E27FC236}">
                <a16:creationId xmlns:a16="http://schemas.microsoft.com/office/drawing/2014/main" id="{B9D4062F-027B-403C-8398-A65F6DA417BD}"/>
              </a:ext>
            </a:extLst>
          </p:cNvPr>
          <p:cNvGraphicFramePr>
            <a:graphicFrameLocks noGrp="1"/>
          </p:cNvGraphicFramePr>
          <p:nvPr/>
        </p:nvGraphicFramePr>
        <p:xfrm>
          <a:off x="6067887" y="2087851"/>
          <a:ext cx="5888854" cy="1005840"/>
        </p:xfrm>
        <a:graphic>
          <a:graphicData uri="http://schemas.openxmlformats.org/drawingml/2006/table">
            <a:tbl>
              <a:tblPr firstRow="1" bandRow="1">
                <a:tableStyleId>{0505E3EF-67EA-436B-97B2-0124C06EBD24}</a:tableStyleId>
              </a:tblPr>
              <a:tblGrid>
                <a:gridCol w="5888854">
                  <a:extLst>
                    <a:ext uri="{9D8B030D-6E8A-4147-A177-3AD203B41FA5}">
                      <a16:colId xmlns:a16="http://schemas.microsoft.com/office/drawing/2014/main" val="3801526462"/>
                    </a:ext>
                  </a:extLst>
                </a:gridCol>
              </a:tblGrid>
              <a:tr h="319117">
                <a:tc>
                  <a:txBody>
                    <a:bodyPr/>
                    <a:lstStyle/>
                    <a:p>
                      <a:pPr marL="285750" indent="-285750">
                        <a:buFont typeface="Arial" panose="020B0604020202020204" pitchFamily="34" charset="0"/>
                        <a:buChar char="•"/>
                      </a:pPr>
                      <a:r>
                        <a:rPr lang="en-US" b="0" dirty="0"/>
                        <a:t>good indicator for prognosis of disease .</a:t>
                      </a:r>
                      <a:endParaRPr lang="en-IN" b="0" dirty="0"/>
                    </a:p>
                  </a:txBody>
                  <a:tcPr/>
                </a:tc>
                <a:extLst>
                  <a:ext uri="{0D108BD9-81ED-4DB2-BD59-A6C34878D82A}">
                    <a16:rowId xmlns:a16="http://schemas.microsoft.com/office/drawing/2014/main" val="2947122192"/>
                  </a:ext>
                </a:extLst>
              </a:tr>
              <a:tr h="523688">
                <a:tc>
                  <a:txBody>
                    <a:bodyPr/>
                    <a:lstStyle/>
                    <a:p>
                      <a:pPr marL="285750" indent="-285750">
                        <a:buFont typeface="Arial" panose="020B0604020202020204" pitchFamily="34" charset="0"/>
                        <a:buChar char="•"/>
                      </a:pPr>
                      <a:r>
                        <a:rPr lang="en-US" dirty="0"/>
                        <a:t>initiating treatment regimen based on weight bands. </a:t>
                      </a:r>
                    </a:p>
                    <a:p>
                      <a:endParaRPr lang="en-IN" dirty="0"/>
                    </a:p>
                  </a:txBody>
                  <a:tcPr/>
                </a:tc>
                <a:extLst>
                  <a:ext uri="{0D108BD9-81ED-4DB2-BD59-A6C34878D82A}">
                    <a16:rowId xmlns:a16="http://schemas.microsoft.com/office/drawing/2014/main" val="643563802"/>
                  </a:ext>
                </a:extLst>
              </a:tr>
            </a:tbl>
          </a:graphicData>
        </a:graphic>
      </p:graphicFrame>
      <p:sp>
        <p:nvSpPr>
          <p:cNvPr id="5" name="Arrow: Down 4">
            <a:extLst>
              <a:ext uri="{FF2B5EF4-FFF2-40B4-BE49-F238E27FC236}">
                <a16:creationId xmlns:a16="http://schemas.microsoft.com/office/drawing/2014/main" id="{7FFEB972-C2E8-4793-B511-2ACADCD1C11B}"/>
              </a:ext>
            </a:extLst>
          </p:cNvPr>
          <p:cNvSpPr/>
          <p:nvPr/>
        </p:nvSpPr>
        <p:spPr>
          <a:xfrm>
            <a:off x="8153611" y="1812674"/>
            <a:ext cx="186431" cy="391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68703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61A1-4081-4EA9-884C-FDA41694B51B}"/>
              </a:ext>
            </a:extLst>
          </p:cNvPr>
          <p:cNvSpPr>
            <a:spLocks noGrp="1"/>
          </p:cNvSpPr>
          <p:nvPr>
            <p:ph type="title"/>
          </p:nvPr>
        </p:nvSpPr>
        <p:spPr>
          <a:xfrm>
            <a:off x="1376039" y="79899"/>
            <a:ext cx="9046345" cy="639191"/>
          </a:xfrm>
        </p:spPr>
        <p:txBody>
          <a:bodyPr>
            <a:normAutofit/>
          </a:bodyPr>
          <a:lstStyle/>
          <a:p>
            <a:pPr algn="ctr"/>
            <a:r>
              <a:rPr lang="en-US" sz="3200" b="1" dirty="0"/>
              <a:t>Operational Guidelines for treatment initiation</a:t>
            </a:r>
            <a:endParaRPr lang="en-IN" sz="3200" b="1" dirty="0"/>
          </a:p>
        </p:txBody>
      </p:sp>
      <p:sp>
        <p:nvSpPr>
          <p:cNvPr id="3" name="Content Placeholder 2">
            <a:extLst>
              <a:ext uri="{FF2B5EF4-FFF2-40B4-BE49-F238E27FC236}">
                <a16:creationId xmlns:a16="http://schemas.microsoft.com/office/drawing/2014/main" id="{A097CEB8-756C-4EF9-B04C-F0F3D74F8E53}"/>
              </a:ext>
            </a:extLst>
          </p:cNvPr>
          <p:cNvSpPr>
            <a:spLocks noGrp="1"/>
          </p:cNvSpPr>
          <p:nvPr>
            <p:ph idx="1"/>
          </p:nvPr>
        </p:nvSpPr>
        <p:spPr>
          <a:xfrm>
            <a:off x="171635" y="1156887"/>
            <a:ext cx="12020365" cy="5859262"/>
          </a:xfrm>
        </p:spPr>
        <p:txBody>
          <a:bodyPr>
            <a:normAutofit/>
          </a:bodyPr>
          <a:lstStyle/>
          <a:p>
            <a:pPr marL="457200" indent="-457200">
              <a:buAutoNum type="arabicPeriod" startAt="4"/>
            </a:pPr>
            <a:r>
              <a:rPr lang="en-IN" sz="2400" dirty="0"/>
              <a:t>HIV Testing </a:t>
            </a:r>
            <a:r>
              <a:rPr lang="en-IN" sz="3200" b="1" dirty="0"/>
              <a:t>: </a:t>
            </a:r>
          </a:p>
          <a:p>
            <a:pPr marL="971550" lvl="1" indent="-514350">
              <a:buFont typeface="Wingdings" pitchFamily="2" charset="2"/>
              <a:buChar char="v"/>
            </a:pPr>
            <a:r>
              <a:rPr lang="en-US" dirty="0"/>
              <a:t>All presumptive and diagnosed TB patients should be offered HIV testing. </a:t>
            </a:r>
          </a:p>
          <a:p>
            <a:pPr marL="971550" lvl="1" indent="-514350">
              <a:buFont typeface="Wingdings" pitchFamily="2" charset="2"/>
              <a:buChar char="v"/>
            </a:pPr>
            <a:r>
              <a:rPr lang="en-US" dirty="0"/>
              <a:t>All HIV positive TB patients must be referred to ART centre for initiation of ART and CPT. </a:t>
            </a:r>
          </a:p>
          <a:p>
            <a:pPr marL="457200" indent="-457200">
              <a:buAutoNum type="arabicPeriod" startAt="5"/>
            </a:pPr>
            <a:endParaRPr lang="en-US" sz="2400" dirty="0"/>
          </a:p>
          <a:p>
            <a:pPr marL="457200" indent="-457200">
              <a:buAutoNum type="arabicPeriod" startAt="5"/>
            </a:pPr>
            <a:r>
              <a:rPr lang="en-US" sz="2400" dirty="0"/>
              <a:t>Assess the socioeconomic and nutritional status of the patient and link him/her with appropriate treatment support schemes.</a:t>
            </a:r>
          </a:p>
          <a:p>
            <a:pPr marL="457200" indent="-457200">
              <a:buAutoNum type="arabicPeriod" startAt="5"/>
            </a:pPr>
            <a:endParaRPr lang="en-US" sz="2400" dirty="0"/>
          </a:p>
          <a:p>
            <a:pPr marL="457200" indent="-457200">
              <a:buAutoNum type="arabicPeriod" startAt="5"/>
            </a:pPr>
            <a:r>
              <a:rPr lang="en-US" sz="2400" dirty="0"/>
              <a:t>Open a treatment card for each patient at the time of initiation of treatment. Each patient must be given TB Identity Card.</a:t>
            </a:r>
          </a:p>
          <a:p>
            <a:pPr marL="457200" indent="-457200">
              <a:buAutoNum type="arabicPeriod" startAt="5"/>
            </a:pPr>
            <a:endParaRPr lang="en-US" sz="2400" dirty="0"/>
          </a:p>
          <a:p>
            <a:pPr marL="457200" indent="-457200">
              <a:buAutoNum type="arabicPeriod" startAt="5"/>
            </a:pPr>
            <a:r>
              <a:rPr lang="en-US" sz="2400" dirty="0"/>
              <a:t>Plan appropriate treatment adherence and monitoring mechanisms.</a:t>
            </a:r>
            <a:endParaRPr lang="en-IN" sz="2400" dirty="0"/>
          </a:p>
        </p:txBody>
      </p:sp>
    </p:spTree>
    <p:extLst>
      <p:ext uri="{BB962C8B-B14F-4D97-AF65-F5344CB8AC3E}">
        <p14:creationId xmlns:p14="http://schemas.microsoft.com/office/powerpoint/2010/main" val="3794278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8FE1-3640-4AFB-8E72-55810FA5DA03}"/>
              </a:ext>
            </a:extLst>
          </p:cNvPr>
          <p:cNvSpPr>
            <a:spLocks noGrp="1"/>
          </p:cNvSpPr>
          <p:nvPr>
            <p:ph type="title"/>
          </p:nvPr>
        </p:nvSpPr>
        <p:spPr>
          <a:xfrm>
            <a:off x="1449979" y="337479"/>
            <a:ext cx="9405256" cy="565628"/>
          </a:xfrm>
        </p:spPr>
        <p:txBody>
          <a:bodyPr>
            <a:noAutofit/>
          </a:bodyPr>
          <a:lstStyle/>
          <a:p>
            <a:pPr algn="ctr"/>
            <a:r>
              <a:rPr lang="en-US" sz="3200" b="1" dirty="0"/>
              <a:t>Operational Guidelines for treatment initiation</a:t>
            </a:r>
            <a:endParaRPr lang="en-IN" sz="3200" b="1" dirty="0"/>
          </a:p>
        </p:txBody>
      </p:sp>
      <p:sp>
        <p:nvSpPr>
          <p:cNvPr id="3" name="Content Placeholder 2">
            <a:extLst>
              <a:ext uri="{FF2B5EF4-FFF2-40B4-BE49-F238E27FC236}">
                <a16:creationId xmlns:a16="http://schemas.microsoft.com/office/drawing/2014/main" id="{A4ABBF0C-746A-45B1-8A6B-3F62AA1EDA90}"/>
              </a:ext>
            </a:extLst>
          </p:cNvPr>
          <p:cNvSpPr>
            <a:spLocks noGrp="1"/>
          </p:cNvSpPr>
          <p:nvPr>
            <p:ph idx="1"/>
          </p:nvPr>
        </p:nvSpPr>
        <p:spPr>
          <a:xfrm>
            <a:off x="97653" y="1175656"/>
            <a:ext cx="11967099" cy="5566933"/>
          </a:xfrm>
        </p:spPr>
        <p:txBody>
          <a:bodyPr>
            <a:noAutofit/>
          </a:bodyPr>
          <a:lstStyle/>
          <a:p>
            <a:pPr marL="457200" indent="-457200">
              <a:lnSpc>
                <a:spcPct val="100000"/>
              </a:lnSpc>
              <a:buAutoNum type="arabicPeriod" startAt="8"/>
            </a:pPr>
            <a:r>
              <a:rPr lang="en-US" sz="2000" dirty="0"/>
              <a:t>Drugs should be made available at the treatment centre along with the TB treatment card and arrange for sputum containers for collection of early morning samples for follow-up examinations.</a:t>
            </a:r>
          </a:p>
          <a:p>
            <a:pPr marL="457200" indent="-457200">
              <a:lnSpc>
                <a:spcPct val="100000"/>
              </a:lnSpc>
              <a:buAutoNum type="arabicPeriod" startAt="8"/>
            </a:pPr>
            <a:endParaRPr lang="en-US" sz="2000" dirty="0"/>
          </a:p>
          <a:p>
            <a:pPr marL="457200" indent="-457200">
              <a:lnSpc>
                <a:spcPct val="100000"/>
              </a:lnSpc>
              <a:buAutoNum type="arabicPeriod" startAt="8"/>
            </a:pPr>
            <a:r>
              <a:rPr lang="en-US" sz="2000" dirty="0"/>
              <a:t>Arrange for follow up during treatment and long term follow up of TB cases.</a:t>
            </a:r>
          </a:p>
          <a:p>
            <a:pPr marL="457200" indent="-457200">
              <a:lnSpc>
                <a:spcPct val="100000"/>
              </a:lnSpc>
              <a:buAutoNum type="arabicPeriod" startAt="8"/>
            </a:pPr>
            <a:endParaRPr lang="en-US" sz="2000" dirty="0"/>
          </a:p>
          <a:p>
            <a:pPr marL="457200" indent="-457200">
              <a:lnSpc>
                <a:spcPct val="100000"/>
              </a:lnSpc>
              <a:buAutoNum type="arabicPeriod" startAt="8"/>
            </a:pPr>
            <a:endParaRPr lang="en-US" sz="2000" dirty="0"/>
          </a:p>
          <a:p>
            <a:pPr marL="457200" indent="-457200">
              <a:lnSpc>
                <a:spcPct val="100000"/>
              </a:lnSpc>
              <a:buAutoNum type="arabicPeriod" startAt="8"/>
            </a:pPr>
            <a:r>
              <a:rPr lang="en-US" sz="2000" dirty="0"/>
              <a:t>MO should maintain TB Notification register for patients diagnosed in PHI  and transferred in PHI and also ensures updating of notification register and NIKSHAY. </a:t>
            </a:r>
          </a:p>
          <a:p>
            <a:pPr marL="457200" indent="-457200">
              <a:lnSpc>
                <a:spcPct val="100000"/>
              </a:lnSpc>
              <a:buAutoNum type="arabicPeriod" startAt="8"/>
            </a:pPr>
            <a:endParaRPr lang="en-US" sz="2000" dirty="0"/>
          </a:p>
          <a:p>
            <a:pPr marL="457200" indent="-457200">
              <a:lnSpc>
                <a:spcPct val="100000"/>
              </a:lnSpc>
              <a:buAutoNum type="arabicPeriod" startAt="8"/>
            </a:pPr>
            <a:endParaRPr lang="en-US" sz="2000" dirty="0"/>
          </a:p>
          <a:p>
            <a:pPr marL="457200" indent="-457200">
              <a:lnSpc>
                <a:spcPct val="100000"/>
              </a:lnSpc>
              <a:buAutoNum type="arabicPeriod" startAt="8"/>
            </a:pPr>
            <a:r>
              <a:rPr lang="en-US" sz="2000" dirty="0"/>
              <a:t>Clinical examination of all TB cases should be done by MO and clinically follow up the patient once in a month to early identify any adverse drug reaction and also to assess clinical improvement. Follow up should be supported by laboratory investigations whenever necessary.</a:t>
            </a:r>
          </a:p>
          <a:p>
            <a:pPr marL="457200" indent="-457200">
              <a:lnSpc>
                <a:spcPct val="100000"/>
              </a:lnSpc>
              <a:buAutoNum type="arabicPeriod" startAt="8"/>
            </a:pPr>
            <a:endParaRPr lang="en-US" sz="2000" dirty="0"/>
          </a:p>
          <a:p>
            <a:pPr marL="457200" indent="-457200">
              <a:lnSpc>
                <a:spcPct val="100000"/>
              </a:lnSpc>
              <a:buAutoNum type="arabicPeriod" startAt="8"/>
            </a:pPr>
            <a:endParaRPr lang="en-US" sz="2400" dirty="0"/>
          </a:p>
          <a:p>
            <a:pPr marL="457200" indent="-457200">
              <a:lnSpc>
                <a:spcPct val="100000"/>
              </a:lnSpc>
              <a:buAutoNum type="arabicPeriod" startAt="8"/>
            </a:pPr>
            <a:endParaRPr lang="en-US" sz="2400" dirty="0"/>
          </a:p>
          <a:p>
            <a:pPr marL="457200" indent="-457200">
              <a:lnSpc>
                <a:spcPct val="100000"/>
              </a:lnSpc>
              <a:buAutoNum type="arabicPeriod" startAt="8"/>
            </a:pPr>
            <a:endParaRPr lang="en-US" sz="2400" dirty="0"/>
          </a:p>
          <a:p>
            <a:pPr marL="457200" indent="-457200">
              <a:lnSpc>
                <a:spcPct val="100000"/>
              </a:lnSpc>
              <a:buAutoNum type="arabicPeriod" startAt="8"/>
            </a:pPr>
            <a:endParaRPr lang="en-US" sz="2400" dirty="0"/>
          </a:p>
          <a:p>
            <a:pPr marL="0" indent="0">
              <a:lnSpc>
                <a:spcPct val="100000"/>
              </a:lnSpc>
              <a:buNone/>
            </a:pPr>
            <a:endParaRPr lang="en-IN" sz="2400" dirty="0"/>
          </a:p>
        </p:txBody>
      </p:sp>
    </p:spTree>
    <p:extLst>
      <p:ext uri="{BB962C8B-B14F-4D97-AF65-F5344CB8AC3E}">
        <p14:creationId xmlns:p14="http://schemas.microsoft.com/office/powerpoint/2010/main" val="1521849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509D-3A56-4D93-8476-741B9B6BC82C}"/>
              </a:ext>
            </a:extLst>
          </p:cNvPr>
          <p:cNvSpPr>
            <a:spLocks noGrp="1"/>
          </p:cNvSpPr>
          <p:nvPr>
            <p:ph type="title"/>
          </p:nvPr>
        </p:nvSpPr>
        <p:spPr>
          <a:xfrm>
            <a:off x="1652337" y="154818"/>
            <a:ext cx="8791073" cy="1020839"/>
          </a:xfrm>
        </p:spPr>
        <p:txBody>
          <a:bodyPr>
            <a:noAutofit/>
          </a:bodyPr>
          <a:lstStyle/>
          <a:p>
            <a:pPr algn="ctr"/>
            <a:br>
              <a:rPr lang="en-IN" sz="4000" dirty="0"/>
            </a:br>
            <a:r>
              <a:rPr lang="en-IN" b="1" dirty="0"/>
              <a:t>Follow up of treatment</a:t>
            </a:r>
            <a:br>
              <a:rPr lang="en-IN" sz="4000" dirty="0"/>
            </a:br>
            <a:endParaRPr lang="en-IN" sz="4000" dirty="0"/>
          </a:p>
        </p:txBody>
      </p:sp>
      <p:sp>
        <p:nvSpPr>
          <p:cNvPr id="3" name="Content Placeholder 2">
            <a:extLst>
              <a:ext uri="{FF2B5EF4-FFF2-40B4-BE49-F238E27FC236}">
                <a16:creationId xmlns:a16="http://schemas.microsoft.com/office/drawing/2014/main" id="{4CB8878F-F91B-4076-B4E7-2265C5A50DDC}"/>
              </a:ext>
            </a:extLst>
          </p:cNvPr>
          <p:cNvSpPr>
            <a:spLocks noGrp="1"/>
          </p:cNvSpPr>
          <p:nvPr>
            <p:ph idx="1"/>
          </p:nvPr>
        </p:nvSpPr>
        <p:spPr>
          <a:xfrm>
            <a:off x="292963" y="985421"/>
            <a:ext cx="11683013" cy="5792680"/>
          </a:xfrm>
        </p:spPr>
        <p:txBody>
          <a:bodyPr>
            <a:normAutofit lnSpcReduction="10000"/>
          </a:bodyPr>
          <a:lstStyle/>
          <a:p>
            <a:pPr>
              <a:lnSpc>
                <a:spcPct val="150000"/>
              </a:lnSpc>
            </a:pPr>
            <a:r>
              <a:rPr lang="en-US" sz="2400" dirty="0"/>
              <a:t>There are two components of follow up: Clinical follow up and Laboratory follow up.</a:t>
            </a:r>
          </a:p>
          <a:p>
            <a:pPr lvl="1">
              <a:lnSpc>
                <a:spcPct val="200000"/>
              </a:lnSpc>
            </a:pPr>
            <a:r>
              <a:rPr lang="en-IN" sz="2600" b="1" dirty="0"/>
              <a:t>Clinical follow up: </a:t>
            </a:r>
            <a:endParaRPr lang="en-IN" sz="3000" b="1" dirty="0"/>
          </a:p>
          <a:p>
            <a:pPr lvl="1">
              <a:lnSpc>
                <a:spcPct val="200000"/>
              </a:lnSpc>
              <a:buFont typeface="Wingdings" pitchFamily="2" charset="2"/>
              <a:buChar char="v"/>
            </a:pPr>
            <a:r>
              <a:rPr lang="en-US" sz="2000" dirty="0"/>
              <a:t> MO should clinically follow up for every patient at least monthly. </a:t>
            </a:r>
          </a:p>
          <a:p>
            <a:pPr lvl="1">
              <a:lnSpc>
                <a:spcPct val="200000"/>
              </a:lnSpc>
              <a:buFont typeface="Wingdings" pitchFamily="2" charset="2"/>
              <a:buChar char="v"/>
            </a:pPr>
            <a:r>
              <a:rPr lang="en-US" sz="2000" dirty="0"/>
              <a:t> Improvement on clinical symptoms, increase in weight etc. may indicate good prognosis.</a:t>
            </a:r>
          </a:p>
          <a:p>
            <a:pPr lvl="1">
              <a:lnSpc>
                <a:spcPct val="200000"/>
              </a:lnSpc>
              <a:buFont typeface="Wingdings" pitchFamily="2" charset="2"/>
              <a:buChar char="v"/>
            </a:pPr>
            <a:r>
              <a:rPr lang="en-US" sz="2000" dirty="0"/>
              <a:t> Control of comorbid conditions like HIV and diabetes by appropriate treatment is essential for getting a better prognosis to TB treatment.</a:t>
            </a:r>
          </a:p>
          <a:p>
            <a:pPr lvl="1">
              <a:lnSpc>
                <a:spcPct val="200000"/>
              </a:lnSpc>
              <a:buFont typeface="Wingdings" pitchFamily="2" charset="2"/>
              <a:buChar char="v"/>
            </a:pPr>
            <a:r>
              <a:rPr lang="en-US" sz="2000" dirty="0"/>
              <a:t>  Symptoms and signs of adverse reactions to drugs should be specifically asked for. </a:t>
            </a:r>
          </a:p>
          <a:p>
            <a:pPr lvl="1">
              <a:lnSpc>
                <a:spcPct val="200000"/>
              </a:lnSpc>
              <a:buFont typeface="Wingdings" pitchFamily="2" charset="2"/>
              <a:buChar char="v"/>
            </a:pPr>
            <a:r>
              <a:rPr lang="en-US" sz="2000" dirty="0"/>
              <a:t> Detailed description of symptoms and signs of adverse reactions to anti-TB drug should be recorded in TB treatment card.</a:t>
            </a:r>
            <a:endParaRPr lang="en-IN" sz="2000" dirty="0"/>
          </a:p>
        </p:txBody>
      </p:sp>
    </p:spTree>
    <p:extLst>
      <p:ext uri="{BB962C8B-B14F-4D97-AF65-F5344CB8AC3E}">
        <p14:creationId xmlns:p14="http://schemas.microsoft.com/office/powerpoint/2010/main" val="3420735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613" y="955675"/>
            <a:ext cx="11631612" cy="5602288"/>
          </a:xfrm>
          <a:prstGeom prst="rect">
            <a:avLst/>
          </a:prstGeom>
          <a:noFill/>
        </p:spPr>
        <p:txBody>
          <a:bodyPr>
            <a:spAutoFit/>
          </a:bodyPr>
          <a:lstStyle/>
          <a:p>
            <a:pPr marL="285750" marR="0" lvl="0" indent="-285750" algn="l" defTabSz="914400" rtl="0" eaLnBrk="0" fontAlgn="base" latinLnBrk="0" hangingPunct="0">
              <a:lnSpc>
                <a:spcPct val="100000"/>
              </a:lnSpc>
              <a:spcBef>
                <a:spcPts val="600"/>
              </a:spcBef>
              <a:spcAft>
                <a:spcPts val="600"/>
              </a:spcAft>
              <a:buClrTx/>
              <a:buSzTx/>
              <a:buFont typeface="Arial" pitchFamily="34" charset="0"/>
              <a:buChar char="•"/>
              <a:tabLst/>
              <a:defRPr/>
            </a:pPr>
            <a:r>
              <a:rPr kumimoji="0" lang="en-US" sz="2200" b="0" i="0" u="none" strike="noStrike" kern="1200" cap="none" spc="0" normalizeH="0" baseline="0" noProof="0" dirty="0">
                <a:ln>
                  <a:noFill/>
                </a:ln>
                <a:solidFill>
                  <a:srgbClr val="333333"/>
                </a:solidFill>
                <a:effectLst/>
                <a:uLnTx/>
                <a:uFillTx/>
                <a:latin typeface="Calibri"/>
                <a:ea typeface="+mn-ea"/>
                <a:cs typeface="+mn-cs"/>
              </a:rPr>
              <a:t>India accounts for </a:t>
            </a:r>
            <a:r>
              <a:rPr kumimoji="0" lang="en-US" sz="2200" b="1" i="0" u="none" strike="noStrike" kern="1200" cap="none" spc="0" normalizeH="0" baseline="0" noProof="0" dirty="0">
                <a:ln>
                  <a:noFill/>
                </a:ln>
                <a:solidFill>
                  <a:srgbClr val="333333"/>
                </a:solidFill>
                <a:effectLst/>
                <a:uLnTx/>
                <a:uFillTx/>
                <a:latin typeface="Calibri"/>
                <a:ea typeface="+mn-ea"/>
                <a:cs typeface="+mn-cs"/>
              </a:rPr>
              <a:t>a quarter of global TB burden</a:t>
            </a:r>
            <a:r>
              <a:rPr kumimoji="0" lang="en-US" sz="2200" b="0" i="0" u="none" strike="noStrike" kern="1200" cap="none" spc="0" normalizeH="0" baseline="0" noProof="0" dirty="0">
                <a:ln>
                  <a:noFill/>
                </a:ln>
                <a:solidFill>
                  <a:srgbClr val="333333"/>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Number falling ill with TB - </a:t>
            </a:r>
            <a:r>
              <a:rPr kumimoji="0" lang="en-US" sz="2200" b="1" i="0" u="none" strike="noStrike" kern="1200" cap="none" spc="0" normalizeH="0" baseline="0" noProof="0" dirty="0">
                <a:ln>
                  <a:noFill/>
                </a:ln>
                <a:solidFill>
                  <a:prstClr val="black"/>
                </a:solidFill>
                <a:effectLst/>
                <a:uLnTx/>
                <a:uFillTx/>
                <a:latin typeface="Calibri"/>
                <a:ea typeface="+mn-ea"/>
                <a:cs typeface="+mn-cs"/>
              </a:rPr>
              <a:t>one person every 11 seconds.</a:t>
            </a:r>
            <a:endParaRPr kumimoji="0" lang="en-US" sz="2200" b="0" i="0" u="none" strike="noStrike" kern="1200" cap="none" spc="0" normalizeH="0" baseline="0" noProof="0" dirty="0">
              <a:ln>
                <a:noFill/>
              </a:ln>
              <a:solidFill>
                <a:srgbClr val="333333"/>
              </a:solidFill>
              <a:effectLst/>
              <a:uLnTx/>
              <a:uFillTx/>
              <a:latin typeface="Calibri"/>
              <a:ea typeface="+mn-ea"/>
              <a:cs typeface="+mn-cs"/>
            </a:endParaRPr>
          </a:p>
          <a:p>
            <a:pPr marL="285750" marR="0" lvl="0" indent="-285750" algn="l" defTabSz="914400" rtl="0" eaLnBrk="0" fontAlgn="base" latinLnBrk="0" hangingPunct="0">
              <a:lnSpc>
                <a:spcPct val="100000"/>
              </a:lnSpc>
              <a:spcBef>
                <a:spcPts val="600"/>
              </a:spcBef>
              <a:spcAft>
                <a:spcPts val="600"/>
              </a:spcAft>
              <a:buClrTx/>
              <a:buSzTx/>
              <a:buFont typeface="Arial" pitchFamily="34" charset="0"/>
              <a:buChar char="•"/>
              <a:tabLst/>
              <a:defRPr/>
            </a:pPr>
            <a:r>
              <a:rPr kumimoji="0" lang="en-US" sz="2200" b="0" i="0" u="none" strike="noStrike" kern="1200" cap="none" spc="0" normalizeH="0" baseline="0" noProof="0" dirty="0">
                <a:ln>
                  <a:noFill/>
                </a:ln>
                <a:solidFill>
                  <a:srgbClr val="333333"/>
                </a:solidFill>
                <a:effectLst/>
                <a:uLnTx/>
                <a:uFillTx/>
                <a:latin typeface="Calibri"/>
                <a:ea typeface="+mn-ea"/>
                <a:cs typeface="+mn-cs"/>
              </a:rPr>
              <a:t>In 2022, WHO estimated </a:t>
            </a:r>
            <a:r>
              <a:rPr kumimoji="0" lang="en-US" sz="2200" b="1" i="0" u="none" strike="noStrike" kern="1200" cap="none" spc="0" normalizeH="0" baseline="0" noProof="0" dirty="0">
                <a:ln>
                  <a:noFill/>
                </a:ln>
                <a:solidFill>
                  <a:srgbClr val="333333"/>
                </a:solidFill>
                <a:effectLst/>
                <a:uLnTx/>
                <a:uFillTx/>
                <a:latin typeface="Calibri"/>
                <a:ea typeface="+mn-ea"/>
                <a:cs typeface="+mn-cs"/>
              </a:rPr>
              <a:t>3.42 lakh people died due to </a:t>
            </a:r>
            <a:r>
              <a:rPr kumimoji="0" lang="en-US" sz="2200" b="1" i="0" u="none" strike="noStrike" kern="1200" cap="none" spc="0" normalizeH="0" baseline="0" noProof="0" dirty="0">
                <a:ln>
                  <a:noFill/>
                </a:ln>
                <a:solidFill>
                  <a:srgbClr val="000000"/>
                </a:solidFill>
                <a:effectLst/>
                <a:uLnTx/>
                <a:uFillTx/>
                <a:latin typeface="Calibri"/>
                <a:ea typeface="+mn-ea"/>
                <a:cs typeface="+mn-cs"/>
              </a:rPr>
              <a:t>TB </a:t>
            </a:r>
            <a:r>
              <a:rPr kumimoji="0" lang="en-US" sz="2200" b="0" i="0" u="none" strike="noStrike" kern="1200" cap="none" spc="0" normalizeH="0" baseline="0" noProof="0" dirty="0">
                <a:ln>
                  <a:noFill/>
                </a:ln>
                <a:solidFill>
                  <a:srgbClr val="000000"/>
                </a:solidFill>
                <a:effectLst/>
                <a:uLnTx/>
                <a:uFillTx/>
                <a:latin typeface="Calibri"/>
                <a:ea typeface="+mn-ea"/>
                <a:cs typeface="+mn-cs"/>
              </a:rPr>
              <a:t>in India. </a:t>
            </a:r>
            <a:r>
              <a:rPr kumimoji="0" lang="en-US" sz="2200" b="1" i="0" u="none" strike="noStrike" kern="1200" cap="none" spc="0" normalizeH="0" baseline="0" noProof="0" dirty="0">
                <a:ln>
                  <a:noFill/>
                </a:ln>
                <a:solidFill>
                  <a:srgbClr val="000000"/>
                </a:solidFill>
                <a:effectLst/>
                <a:uLnTx/>
                <a:uFillTx/>
                <a:latin typeface="Calibri"/>
                <a:ea typeface="+mn-ea"/>
                <a:cs typeface="+mn-cs"/>
              </a:rPr>
              <a:t>O</a:t>
            </a:r>
            <a:r>
              <a:rPr kumimoji="0" lang="en-US" sz="2200" b="1" i="0" u="none" strike="noStrike" kern="1200" cap="none" spc="0" normalizeH="0" baseline="0" noProof="0" dirty="0">
                <a:ln>
                  <a:noFill/>
                </a:ln>
                <a:solidFill>
                  <a:prstClr val="black"/>
                </a:solidFill>
                <a:effectLst/>
                <a:uLnTx/>
                <a:uFillTx/>
                <a:latin typeface="Calibri"/>
                <a:ea typeface="+mn-ea"/>
                <a:cs typeface="+mn-cs"/>
              </a:rPr>
              <a:t>ne person every 2 minutes is dying due to TB.</a:t>
            </a:r>
            <a:endParaRPr kumimoji="0" lang="en-IN" sz="2200" b="1" i="0" u="none" strike="noStrike" kern="1200" cap="none" spc="0" normalizeH="0" baseline="0" noProof="0" dirty="0">
              <a:ln>
                <a:noFill/>
              </a:ln>
              <a:solidFill>
                <a:srgbClr val="333333"/>
              </a:solidFill>
              <a:effectLst/>
              <a:uLnTx/>
              <a:uFillTx/>
              <a:latin typeface="Calibri"/>
              <a:ea typeface="+mn-ea"/>
              <a:cs typeface="+mn-cs"/>
            </a:endParaRPr>
          </a:p>
          <a:p>
            <a:pPr marL="285750" marR="0" lvl="0" indent="-285750" algn="l" defTabSz="914400" rtl="0" eaLnBrk="0" fontAlgn="base" latinLnBrk="0" hangingPunct="0">
              <a:lnSpc>
                <a:spcPct val="100000"/>
              </a:lnSpc>
              <a:spcBef>
                <a:spcPts val="600"/>
              </a:spcBef>
              <a:spcAft>
                <a:spcPts val="6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Yearly about </a:t>
            </a:r>
            <a:r>
              <a:rPr kumimoji="0" lang="en-US" sz="2200" b="1" i="0" u="none" strike="noStrike" kern="1200" cap="none" spc="0" normalizeH="0" baseline="0" noProof="0" dirty="0">
                <a:ln>
                  <a:noFill/>
                </a:ln>
                <a:solidFill>
                  <a:srgbClr val="000000"/>
                </a:solidFill>
                <a:effectLst/>
                <a:uLnTx/>
                <a:uFillTx/>
                <a:latin typeface="Calibri"/>
                <a:ea typeface="+mn-ea"/>
                <a:cs typeface="+mn-cs"/>
              </a:rPr>
              <a:t>3 lakh children drop out from the school </a:t>
            </a:r>
            <a:r>
              <a:rPr kumimoji="0" lang="en-US" sz="2200" b="0" i="0" u="none" strike="noStrike" kern="1200" cap="none" spc="0" normalizeH="0" baseline="0" noProof="0" dirty="0">
                <a:ln>
                  <a:noFill/>
                </a:ln>
                <a:solidFill>
                  <a:srgbClr val="000000"/>
                </a:solidFill>
                <a:effectLst/>
                <a:uLnTx/>
                <a:uFillTx/>
                <a:latin typeface="Calibri"/>
                <a:ea typeface="+mn-ea"/>
                <a:cs typeface="+mn-cs"/>
              </a:rPr>
              <a:t>because of their parents had </a:t>
            </a:r>
            <a:r>
              <a:rPr kumimoji="0" lang="en-IN" sz="2200" b="0" i="0" u="none" strike="noStrike" kern="1200" cap="none" spc="0" normalizeH="0" baseline="0" noProof="0" dirty="0">
                <a:ln>
                  <a:noFill/>
                </a:ln>
                <a:solidFill>
                  <a:srgbClr val="000000"/>
                </a:solidFill>
                <a:effectLst/>
                <a:uLnTx/>
                <a:uFillTx/>
                <a:latin typeface="Calibri"/>
                <a:ea typeface="+mn-ea"/>
                <a:cs typeface="+mn-cs"/>
              </a:rPr>
              <a:t>TB. And y</a:t>
            </a:r>
            <a:r>
              <a:rPr kumimoji="0" lang="en-US" sz="2200" b="0" i="0" u="none" strike="noStrike" kern="1200" cap="none" spc="0" normalizeH="0" baseline="0" noProof="0" dirty="0">
                <a:ln>
                  <a:noFill/>
                </a:ln>
                <a:solidFill>
                  <a:srgbClr val="000000"/>
                </a:solidFill>
                <a:effectLst/>
                <a:uLnTx/>
                <a:uFillTx/>
                <a:latin typeface="Calibri"/>
                <a:ea typeface="+mn-ea"/>
                <a:cs typeface="+mn-cs"/>
              </a:rPr>
              <a:t>early more than </a:t>
            </a:r>
            <a:r>
              <a:rPr kumimoji="0" lang="en-US" sz="2200" b="1" i="0" u="none" strike="noStrike" kern="1200" cap="none" spc="0" normalizeH="0" baseline="0" noProof="0" dirty="0">
                <a:ln>
                  <a:noFill/>
                </a:ln>
                <a:solidFill>
                  <a:srgbClr val="000000"/>
                </a:solidFill>
                <a:effectLst/>
                <a:uLnTx/>
                <a:uFillTx/>
                <a:latin typeface="Calibri"/>
                <a:ea typeface="+mn-ea"/>
                <a:cs typeface="+mn-cs"/>
              </a:rPr>
              <a:t>1 lakh women are rejected by their families </a:t>
            </a:r>
            <a:r>
              <a:rPr kumimoji="0" lang="en-US" sz="2200" b="0" i="0" u="none" strike="noStrike" kern="1200" cap="none" spc="0" normalizeH="0" baseline="0" noProof="0" dirty="0">
                <a:ln>
                  <a:noFill/>
                </a:ln>
                <a:solidFill>
                  <a:srgbClr val="000000"/>
                </a:solidFill>
                <a:effectLst/>
                <a:uLnTx/>
                <a:uFillTx/>
                <a:latin typeface="Calibri"/>
                <a:ea typeface="+mn-ea"/>
                <a:cs typeface="+mn-cs"/>
              </a:rPr>
              <a:t>because of stigma </a:t>
            </a:r>
            <a:r>
              <a:rPr kumimoji="0" lang="en-IN" sz="2200" b="0" i="0" u="none" strike="noStrike" kern="1200" cap="none" spc="0" normalizeH="0" baseline="0" noProof="0" dirty="0">
                <a:ln>
                  <a:noFill/>
                </a:ln>
                <a:solidFill>
                  <a:srgbClr val="000000"/>
                </a:solidFill>
                <a:effectLst/>
                <a:uLnTx/>
                <a:uFillTx/>
                <a:latin typeface="Calibri"/>
                <a:ea typeface="+mn-ea"/>
                <a:cs typeface="+mn-cs"/>
              </a:rPr>
              <a:t>due to TB</a:t>
            </a:r>
          </a:p>
          <a:p>
            <a:pPr marL="285750" marR="0" lvl="0" indent="-285750" algn="l" defTabSz="914400" rtl="0" eaLnBrk="0" fontAlgn="base" latinLnBrk="0" hangingPunct="0">
              <a:lnSpc>
                <a:spcPct val="100000"/>
              </a:lnSpc>
              <a:spcBef>
                <a:spcPts val="600"/>
              </a:spcBef>
              <a:spcAft>
                <a:spcPts val="6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It is estimated that about </a:t>
            </a:r>
            <a:r>
              <a:rPr kumimoji="0" lang="en-IN" sz="2200" b="1" i="0" u="none" strike="noStrike" kern="1200" cap="none" spc="0" normalizeH="0" baseline="0" noProof="0" dirty="0">
                <a:ln>
                  <a:noFill/>
                </a:ln>
                <a:solidFill>
                  <a:prstClr val="black"/>
                </a:solidFill>
                <a:effectLst/>
                <a:uLnTx/>
                <a:uFillTx/>
                <a:latin typeface="Calibri"/>
                <a:ea typeface="Calibri" pitchFamily="34" charset="0"/>
                <a:cs typeface="Calibri" pitchFamily="34" charset="0"/>
              </a:rPr>
              <a:t>31.4%</a:t>
            </a:r>
            <a:r>
              <a:rPr kumimoji="0" lang="en-US" sz="2200" b="1" i="0" u="none" strike="noStrike" kern="1200" cap="none" spc="0" normalizeH="0" baseline="0" noProof="0" dirty="0">
                <a:ln>
                  <a:noFill/>
                </a:ln>
                <a:solidFill>
                  <a:srgbClr val="000000"/>
                </a:solidFill>
                <a:effectLst/>
                <a:uLnTx/>
                <a:uFillTx/>
                <a:latin typeface="Calibri"/>
                <a:ea typeface="+mn-ea"/>
                <a:cs typeface="+mn-cs"/>
              </a:rPr>
              <a:t> Indian population is infected with TB bacteria</a:t>
            </a:r>
            <a:r>
              <a:rPr kumimoji="0" lang="en-US" sz="2200" b="0" i="0" u="none" strike="noStrike" kern="1200" cap="none" spc="0" normalizeH="0" baseline="0" noProof="0" dirty="0">
                <a:ln>
                  <a:noFill/>
                </a:ln>
                <a:solidFill>
                  <a:srgbClr val="000000"/>
                </a:solidFill>
                <a:effectLst/>
                <a:uLnTx/>
                <a:uFillTx/>
                <a:latin typeface="Calibri"/>
                <a:ea typeface="+mn-ea"/>
                <a:cs typeface="+mn-cs"/>
              </a:rPr>
              <a:t>, in the form of latent infection! About </a:t>
            </a:r>
            <a:r>
              <a:rPr kumimoji="0" lang="en-US" sz="2200" b="1" i="0" u="none" strike="noStrike" kern="1200" cap="none" spc="0" normalizeH="0" baseline="0" noProof="0" dirty="0">
                <a:ln>
                  <a:noFill/>
                </a:ln>
                <a:solidFill>
                  <a:srgbClr val="000000"/>
                </a:solidFill>
                <a:effectLst/>
                <a:uLnTx/>
                <a:uFillTx/>
                <a:latin typeface="Calibri"/>
                <a:ea typeface="+mn-ea"/>
                <a:cs typeface="+mn-cs"/>
              </a:rPr>
              <a:t>5-10 percent of People with Latent TB Develops Active Tuberculosis in their </a:t>
            </a:r>
            <a:r>
              <a:rPr kumimoji="0" lang="en-IN" sz="2200" b="1" i="0" u="none" strike="noStrike" kern="1200" cap="none" spc="0" normalizeH="0" baseline="0" noProof="0" dirty="0">
                <a:ln>
                  <a:noFill/>
                </a:ln>
                <a:solidFill>
                  <a:srgbClr val="000000"/>
                </a:solidFill>
                <a:effectLst/>
                <a:uLnTx/>
                <a:uFillTx/>
                <a:latin typeface="Calibri"/>
                <a:ea typeface="+mn-ea"/>
                <a:cs typeface="+mn-cs"/>
              </a:rPr>
              <a:t>lifetime</a:t>
            </a:r>
            <a:r>
              <a:rPr kumimoji="0" lang="en-IN" sz="2200" b="0"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0" fontAlgn="base" latinLnBrk="0" hangingPunct="0">
              <a:lnSpc>
                <a:spcPct val="100000"/>
              </a:lnSpc>
              <a:spcBef>
                <a:spcPts val="600"/>
              </a:spcBef>
              <a:spcAft>
                <a:spcPts val="6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People with weakened immune systems have a much greater risk of falling ill from TB, for example those with </a:t>
            </a:r>
            <a:r>
              <a:rPr kumimoji="0" lang="en-US" sz="2200" b="1" i="0" u="none" strike="noStrike" kern="1200" cap="none" spc="0" normalizeH="0" baseline="0" noProof="0" dirty="0">
                <a:ln>
                  <a:noFill/>
                </a:ln>
                <a:solidFill>
                  <a:srgbClr val="000000"/>
                </a:solidFill>
                <a:effectLst/>
                <a:uLnTx/>
                <a:uFillTx/>
                <a:latin typeface="Calibri"/>
                <a:ea typeface="+mn-ea"/>
                <a:cs typeface="+mn-cs"/>
              </a:rPr>
              <a:t>HIV, </a:t>
            </a:r>
            <a:r>
              <a:rPr kumimoji="0" lang="en-US" sz="2200" b="1" i="0" u="none" strike="noStrike" kern="1200" cap="none" spc="0" normalizeH="0" baseline="0" noProof="0" dirty="0">
                <a:ln>
                  <a:noFill/>
                </a:ln>
                <a:solidFill>
                  <a:srgbClr val="0070C0"/>
                </a:solidFill>
                <a:effectLst/>
                <a:uLnTx/>
                <a:uFillTx/>
                <a:latin typeface="Calibri"/>
                <a:ea typeface="+mn-ea"/>
                <a:cs typeface="+mn-cs"/>
              </a:rPr>
              <a:t>Malnutrition</a:t>
            </a:r>
            <a:r>
              <a:rPr kumimoji="0" lang="en-US" sz="2200" b="1" i="0" u="none" strike="noStrike" kern="1200" cap="none" spc="0" normalizeH="0" baseline="0" noProof="0" dirty="0">
                <a:ln>
                  <a:noFill/>
                </a:ln>
                <a:solidFill>
                  <a:srgbClr val="000000"/>
                </a:solidFill>
                <a:effectLst/>
                <a:uLnTx/>
                <a:uFillTx/>
                <a:latin typeface="Calibri"/>
                <a:ea typeface="+mn-ea"/>
                <a:cs typeface="+mn-cs"/>
              </a:rPr>
              <a:t> or Diabetes</a:t>
            </a:r>
            <a:r>
              <a:rPr kumimoji="0" lang="en-US" sz="22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0" fontAlgn="base" latinLnBrk="0" hangingPunct="0">
              <a:lnSpc>
                <a:spcPct val="100000"/>
              </a:lnSpc>
              <a:spcBef>
                <a:spcPts val="600"/>
              </a:spcBef>
              <a:spcAft>
                <a:spcPts val="60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Smokers are more than twice more likely to contract TB, while alcoholics and diabetics are also at a greater risk than the general population. More than </a:t>
            </a:r>
            <a:r>
              <a:rPr kumimoji="0" lang="en-US" sz="2200" b="1" i="0" u="none" strike="noStrike" kern="1200" cap="none" spc="0" normalizeH="0" baseline="0" noProof="0" dirty="0">
                <a:ln>
                  <a:noFill/>
                </a:ln>
                <a:solidFill>
                  <a:srgbClr val="000000"/>
                </a:solidFill>
                <a:effectLst/>
                <a:uLnTx/>
                <a:uFillTx/>
                <a:latin typeface="Calibri"/>
                <a:ea typeface="+mn-ea"/>
                <a:cs typeface="+mn-cs"/>
              </a:rPr>
              <a:t>20% of TB cases worldwide are attributable to smoking</a:t>
            </a:r>
            <a:r>
              <a:rPr kumimoji="0" lang="en-US" sz="2200" b="0" i="0" u="none" strike="noStrike" kern="1200" cap="none" spc="0" normalizeH="0" baseline="0" noProof="0" dirty="0">
                <a:ln>
                  <a:noFill/>
                </a:ln>
                <a:solidFill>
                  <a:srgbClr val="000000"/>
                </a:solidFill>
                <a:effectLst/>
                <a:uLnTx/>
                <a:uFillTx/>
                <a:latin typeface="Calibri"/>
                <a:ea typeface="+mn-ea"/>
                <a:cs typeface="+mn-cs"/>
              </a:rPr>
              <a:t>.</a:t>
            </a:r>
            <a:endParaRPr kumimoji="0" lang="en-IN"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87" name="Title 3"/>
          <p:cNvSpPr>
            <a:spLocks noGrp="1"/>
          </p:cNvSpPr>
          <p:nvPr>
            <p:ph type="title"/>
          </p:nvPr>
        </p:nvSpPr>
        <p:spPr>
          <a:xfrm>
            <a:off x="0" y="206828"/>
            <a:ext cx="12192000" cy="748847"/>
          </a:xfrm>
          <a:solidFill>
            <a:schemeClr val="bg1"/>
          </a:solidFill>
        </p:spPr>
        <p:txBody>
          <a:bodyPr>
            <a:noAutofit/>
          </a:bodyPr>
          <a:lstStyle/>
          <a:p>
            <a:pPr algn="ctr">
              <a:lnSpc>
                <a:spcPct val="100000"/>
              </a:lnSpc>
              <a:defRPr/>
            </a:pPr>
            <a:br>
              <a:rPr lang="en-IN" altLang="en-US" sz="3200" b="1" dirty="0">
                <a:latin typeface="Calibri" panose="020F0502020204030204" pitchFamily="34" charset="0"/>
                <a:ea typeface="+mn-ea"/>
                <a:cs typeface="Arial" panose="020B0604020202020204" pitchFamily="34" charset="0"/>
              </a:rPr>
            </a:br>
            <a:r>
              <a:rPr lang="en-IN" altLang="en-US" sz="3200" b="1" dirty="0">
                <a:latin typeface="Calibri" panose="020F0502020204030204" pitchFamily="34" charset="0"/>
                <a:ea typeface="+mn-ea"/>
                <a:cs typeface="Arial" panose="020B0604020202020204" pitchFamily="34" charset="0"/>
              </a:rPr>
              <a:t>Tuberculosis : Facts &amp; Figures of India (Global TB Report, 2022) </a:t>
            </a:r>
            <a:br>
              <a:rPr lang="en-IN" altLang="en-US" sz="3200" b="1" dirty="0">
                <a:latin typeface="Calibri" panose="020F0502020204030204" pitchFamily="34" charset="0"/>
                <a:ea typeface="+mn-ea"/>
                <a:cs typeface="Arial" panose="020B0604020202020204" pitchFamily="34" charset="0"/>
              </a:rPr>
            </a:br>
            <a:endParaRPr lang="en-US" altLang="en-US" sz="3200" b="1" dirty="0">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59378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E3A16-041F-468F-A2C7-E2A420237438}"/>
              </a:ext>
            </a:extLst>
          </p:cNvPr>
          <p:cNvSpPr>
            <a:spLocks noGrp="1"/>
          </p:cNvSpPr>
          <p:nvPr>
            <p:ph type="title"/>
          </p:nvPr>
        </p:nvSpPr>
        <p:spPr>
          <a:xfrm>
            <a:off x="2564674" y="0"/>
            <a:ext cx="6858000" cy="610017"/>
          </a:xfrm>
        </p:spPr>
        <p:txBody>
          <a:bodyPr>
            <a:noAutofit/>
          </a:bodyPr>
          <a:lstStyle/>
          <a:p>
            <a:pPr algn="ctr"/>
            <a:r>
              <a:rPr lang="en-IN" b="1" dirty="0"/>
              <a:t>Follow up of treatment</a:t>
            </a:r>
          </a:p>
        </p:txBody>
      </p:sp>
      <p:sp>
        <p:nvSpPr>
          <p:cNvPr id="3" name="Content Placeholder 2">
            <a:extLst>
              <a:ext uri="{FF2B5EF4-FFF2-40B4-BE49-F238E27FC236}">
                <a16:creationId xmlns:a16="http://schemas.microsoft.com/office/drawing/2014/main" id="{DFCF1A6B-11D9-4CCB-B706-3DACC6DF0C99}"/>
              </a:ext>
            </a:extLst>
          </p:cNvPr>
          <p:cNvSpPr>
            <a:spLocks noGrp="1"/>
          </p:cNvSpPr>
          <p:nvPr>
            <p:ph idx="1"/>
          </p:nvPr>
        </p:nvSpPr>
        <p:spPr>
          <a:xfrm>
            <a:off x="150919" y="610017"/>
            <a:ext cx="12041081" cy="6139126"/>
          </a:xfrm>
        </p:spPr>
        <p:txBody>
          <a:bodyPr>
            <a:noAutofit/>
          </a:bodyPr>
          <a:lstStyle/>
          <a:p>
            <a:pPr>
              <a:lnSpc>
                <a:spcPct val="150000"/>
              </a:lnSpc>
            </a:pPr>
            <a:r>
              <a:rPr lang="en-US" sz="3200" dirty="0"/>
              <a:t>Laboratory investigations for:</a:t>
            </a:r>
          </a:p>
          <a:p>
            <a:pPr marL="457200" lvl="1" indent="0">
              <a:lnSpc>
                <a:spcPct val="150000"/>
              </a:lnSpc>
              <a:buFont typeface="Wingdings" pitchFamily="2" charset="2"/>
              <a:buChar char="v"/>
            </a:pPr>
            <a:r>
              <a:rPr lang="en-US" dirty="0"/>
              <a:t> Assessing the prognosis of disease, monitoring the treatment.</a:t>
            </a:r>
          </a:p>
          <a:p>
            <a:pPr marL="457200" lvl="1" indent="0">
              <a:lnSpc>
                <a:spcPct val="150000"/>
              </a:lnSpc>
              <a:buFont typeface="Wingdings" pitchFamily="2" charset="2"/>
              <a:buChar char="v"/>
            </a:pPr>
            <a:r>
              <a:rPr lang="en-US" dirty="0"/>
              <a:t> Managing comorbidities or adverse reaction whenever needed. </a:t>
            </a:r>
          </a:p>
          <a:p>
            <a:pPr>
              <a:lnSpc>
                <a:spcPct val="150000"/>
              </a:lnSpc>
            </a:pPr>
            <a:r>
              <a:rPr lang="en-US" sz="2400" dirty="0"/>
              <a:t>In case of PTB, sputum smear microscopy should be done at the end of IP (56th dose) and end of treatment (preferably four doses before the last dose). </a:t>
            </a:r>
          </a:p>
          <a:p>
            <a:pPr>
              <a:lnSpc>
                <a:spcPct val="150000"/>
              </a:lnSpc>
            </a:pPr>
            <a:r>
              <a:rPr lang="en-US" sz="2400" dirty="0"/>
              <a:t>CP will be initiated and continued till completion. </a:t>
            </a:r>
          </a:p>
          <a:p>
            <a:pPr>
              <a:lnSpc>
                <a:spcPct val="150000"/>
              </a:lnSpc>
            </a:pPr>
            <a:r>
              <a:rPr lang="en-US" sz="2400" dirty="0"/>
              <a:t>A negative sputum smear microscopy result at the end of IP may indicate good prognosis.</a:t>
            </a:r>
          </a:p>
          <a:p>
            <a:pPr>
              <a:lnSpc>
                <a:spcPct val="150000"/>
              </a:lnSpc>
            </a:pPr>
            <a:r>
              <a:rPr lang="en-US" sz="2400" dirty="0"/>
              <a:t>At completion of treatment, a sputum smear and/or culture should be done for every patient.</a:t>
            </a:r>
          </a:p>
          <a:p>
            <a:pPr>
              <a:buFont typeface="Wingdings" panose="05000000000000000000" pitchFamily="2" charset="2"/>
              <a:buChar char="Ø"/>
            </a:pPr>
            <a:endParaRPr lang="en-IN" sz="2400" dirty="0"/>
          </a:p>
        </p:txBody>
      </p:sp>
    </p:spTree>
    <p:extLst>
      <p:ext uri="{BB962C8B-B14F-4D97-AF65-F5344CB8AC3E}">
        <p14:creationId xmlns:p14="http://schemas.microsoft.com/office/powerpoint/2010/main" val="241705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426D-207B-447B-BD5C-BF6B965BA66D}"/>
              </a:ext>
            </a:extLst>
          </p:cNvPr>
          <p:cNvSpPr>
            <a:spLocks noGrp="1"/>
          </p:cNvSpPr>
          <p:nvPr>
            <p:ph type="title"/>
          </p:nvPr>
        </p:nvSpPr>
        <p:spPr>
          <a:xfrm>
            <a:off x="2220686" y="345849"/>
            <a:ext cx="7262947" cy="583384"/>
          </a:xfrm>
        </p:spPr>
        <p:txBody>
          <a:bodyPr>
            <a:noAutofit/>
          </a:bodyPr>
          <a:lstStyle/>
          <a:p>
            <a:pPr algn="ctr"/>
            <a:r>
              <a:rPr lang="en-IN" sz="4000" b="1" dirty="0"/>
              <a:t>Follow up of treatment</a:t>
            </a:r>
          </a:p>
        </p:txBody>
      </p:sp>
      <p:sp>
        <p:nvSpPr>
          <p:cNvPr id="3" name="Content Placeholder 2">
            <a:extLst>
              <a:ext uri="{FF2B5EF4-FFF2-40B4-BE49-F238E27FC236}">
                <a16:creationId xmlns:a16="http://schemas.microsoft.com/office/drawing/2014/main" id="{C129612D-D890-4994-A4CF-1A86DF10E8EC}"/>
              </a:ext>
            </a:extLst>
          </p:cNvPr>
          <p:cNvSpPr>
            <a:spLocks noGrp="1"/>
          </p:cNvSpPr>
          <p:nvPr>
            <p:ph idx="1"/>
          </p:nvPr>
        </p:nvSpPr>
        <p:spPr>
          <a:xfrm>
            <a:off x="204185" y="953589"/>
            <a:ext cx="11825057" cy="5806756"/>
          </a:xfrm>
        </p:spPr>
        <p:txBody>
          <a:bodyPr>
            <a:normAutofit/>
          </a:bodyPr>
          <a:lstStyle/>
          <a:p>
            <a:endParaRPr lang="en-US" sz="2000" dirty="0"/>
          </a:p>
          <a:p>
            <a:r>
              <a:rPr lang="en-US" sz="2000" dirty="0"/>
              <a:t>The follow-up sputum smear examination and culture at the end of treatment is very important for evaluating the results of treatment. </a:t>
            </a:r>
          </a:p>
          <a:p>
            <a:endParaRPr lang="en-US" sz="2000" dirty="0"/>
          </a:p>
          <a:p>
            <a:r>
              <a:rPr lang="en-US" sz="2000" dirty="0"/>
              <a:t>However, in the presence of clinical deterioration, the medical officer may consider repeating sputum smear microscopy even during CP. </a:t>
            </a:r>
          </a:p>
          <a:p>
            <a:endParaRPr lang="en-US" sz="2000" dirty="0"/>
          </a:p>
          <a:p>
            <a:r>
              <a:rPr lang="en-US" sz="2000" dirty="0"/>
              <a:t>This will provide the patient an additional opportunity to undergo drug susceptibility testing if s/he is found to be sputum smear positive. </a:t>
            </a:r>
          </a:p>
          <a:p>
            <a:endParaRPr lang="en-US" sz="2000" dirty="0"/>
          </a:p>
          <a:p>
            <a:r>
              <a:rPr lang="en-US" sz="2000" dirty="0"/>
              <a:t>One sputum sample is to be collected, preferably early morning. If not available, supervised spot sample can be collected. </a:t>
            </a:r>
          </a:p>
          <a:p>
            <a:pPr marL="0" indent="0">
              <a:buNone/>
            </a:pPr>
            <a:endParaRPr lang="en-US" sz="2000" dirty="0"/>
          </a:p>
          <a:p>
            <a:r>
              <a:rPr lang="en-US" sz="2000" dirty="0"/>
              <a:t>The results of follow up sputum collected </a:t>
            </a:r>
            <a:r>
              <a:rPr lang="en-US" sz="2000" u="sng" dirty="0"/>
              <a:t>not later than two weeks</a:t>
            </a:r>
            <a:r>
              <a:rPr lang="en-US" sz="2000" dirty="0"/>
              <a:t> of completion of treatment, should be available as early as possible so that appropriate outcome for the patient can be given in the TB Treatment Card.</a:t>
            </a:r>
          </a:p>
          <a:p>
            <a:endParaRPr lang="en-US" sz="2400" dirty="0"/>
          </a:p>
          <a:p>
            <a:endParaRPr lang="en-US" sz="2400" dirty="0"/>
          </a:p>
          <a:p>
            <a:endParaRPr lang="en-IN" sz="2400" dirty="0"/>
          </a:p>
        </p:txBody>
      </p:sp>
    </p:spTree>
    <p:extLst>
      <p:ext uri="{BB962C8B-B14F-4D97-AF65-F5344CB8AC3E}">
        <p14:creationId xmlns:p14="http://schemas.microsoft.com/office/powerpoint/2010/main" val="3747015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D2C3-6388-490F-A641-333EEDE0F992}"/>
              </a:ext>
            </a:extLst>
          </p:cNvPr>
          <p:cNvSpPr>
            <a:spLocks noGrp="1"/>
          </p:cNvSpPr>
          <p:nvPr>
            <p:ph type="title"/>
          </p:nvPr>
        </p:nvSpPr>
        <p:spPr>
          <a:xfrm>
            <a:off x="2795451" y="169817"/>
            <a:ext cx="6361612" cy="731520"/>
          </a:xfrm>
        </p:spPr>
        <p:txBody>
          <a:bodyPr>
            <a:noAutofit/>
          </a:bodyPr>
          <a:lstStyle/>
          <a:p>
            <a:r>
              <a:rPr lang="en-IN" sz="4000" b="1" dirty="0"/>
              <a:t>Follow up of treatment</a:t>
            </a:r>
          </a:p>
        </p:txBody>
      </p:sp>
      <p:sp>
        <p:nvSpPr>
          <p:cNvPr id="3" name="Content Placeholder 2">
            <a:extLst>
              <a:ext uri="{FF2B5EF4-FFF2-40B4-BE49-F238E27FC236}">
                <a16:creationId xmlns:a16="http://schemas.microsoft.com/office/drawing/2014/main" id="{1FBAFFCC-E37F-45B2-AD50-ED5F84CA95C5}"/>
              </a:ext>
            </a:extLst>
          </p:cNvPr>
          <p:cNvSpPr>
            <a:spLocks noGrp="1"/>
          </p:cNvSpPr>
          <p:nvPr>
            <p:ph idx="1"/>
          </p:nvPr>
        </p:nvSpPr>
        <p:spPr>
          <a:xfrm>
            <a:off x="142043" y="772356"/>
            <a:ext cx="11967099" cy="5979111"/>
          </a:xfrm>
        </p:spPr>
        <p:txBody>
          <a:bodyPr>
            <a:normAutofit/>
          </a:bodyPr>
          <a:lstStyle/>
          <a:p>
            <a:endParaRPr lang="en-US" sz="2000" dirty="0"/>
          </a:p>
          <a:p>
            <a:r>
              <a:rPr lang="en-US" sz="2400" dirty="0"/>
              <a:t>Chest X-ray may be a good tool to assess the progress of clinically diagnosed TB case and it is to be offered whenever required and available.</a:t>
            </a:r>
          </a:p>
          <a:p>
            <a:endParaRPr lang="en-US" sz="2400" dirty="0"/>
          </a:p>
          <a:p>
            <a:r>
              <a:rPr lang="en-US" sz="2400" dirty="0"/>
              <a:t>Response to treatment in extra-pulmonary TB may be best assessed clinically. Help of radiological and other relevant investigations may be taken. </a:t>
            </a:r>
          </a:p>
          <a:p>
            <a:endParaRPr lang="en-US" sz="2400" dirty="0"/>
          </a:p>
          <a:p>
            <a:r>
              <a:rPr lang="en-US" b="1" dirty="0"/>
              <a:t>NAAT </a:t>
            </a:r>
            <a:r>
              <a:rPr lang="en-US" b="1" u="sng" dirty="0"/>
              <a:t>should not be done </a:t>
            </a:r>
            <a:r>
              <a:rPr lang="en-US" b="1" dirty="0"/>
              <a:t>for follow-up sputum examination</a:t>
            </a:r>
            <a:r>
              <a:rPr lang="en-US" sz="2400" b="1" dirty="0"/>
              <a:t>.</a:t>
            </a:r>
          </a:p>
          <a:p>
            <a:endParaRPr lang="en-IN" sz="2400" dirty="0"/>
          </a:p>
        </p:txBody>
      </p:sp>
    </p:spTree>
    <p:extLst>
      <p:ext uri="{BB962C8B-B14F-4D97-AF65-F5344CB8AC3E}">
        <p14:creationId xmlns:p14="http://schemas.microsoft.com/office/powerpoint/2010/main" val="689465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18E4-AFCE-4C8A-A509-692A8A9F4BB0}"/>
              </a:ext>
            </a:extLst>
          </p:cNvPr>
          <p:cNvSpPr>
            <a:spLocks noGrp="1"/>
          </p:cNvSpPr>
          <p:nvPr>
            <p:ph type="title"/>
          </p:nvPr>
        </p:nvSpPr>
        <p:spPr>
          <a:xfrm>
            <a:off x="2586446" y="297783"/>
            <a:ext cx="7040880" cy="592261"/>
          </a:xfrm>
        </p:spPr>
        <p:txBody>
          <a:bodyPr>
            <a:noAutofit/>
          </a:bodyPr>
          <a:lstStyle/>
          <a:p>
            <a:r>
              <a:rPr lang="en-IN" sz="4000" b="1" dirty="0"/>
              <a:t>Long term follow-up</a:t>
            </a:r>
            <a:endParaRPr lang="en-IN" sz="4000" dirty="0"/>
          </a:p>
        </p:txBody>
      </p:sp>
      <p:sp>
        <p:nvSpPr>
          <p:cNvPr id="3" name="Content Placeholder 2">
            <a:extLst>
              <a:ext uri="{FF2B5EF4-FFF2-40B4-BE49-F238E27FC236}">
                <a16:creationId xmlns:a16="http://schemas.microsoft.com/office/drawing/2014/main" id="{52C2C7F3-DCC0-4A19-8540-683CE0DDEF86}"/>
              </a:ext>
            </a:extLst>
          </p:cNvPr>
          <p:cNvSpPr>
            <a:spLocks noGrp="1"/>
          </p:cNvSpPr>
          <p:nvPr>
            <p:ph idx="1"/>
          </p:nvPr>
        </p:nvSpPr>
        <p:spPr>
          <a:xfrm>
            <a:off x="159797" y="1136469"/>
            <a:ext cx="11860567" cy="5632754"/>
          </a:xfrm>
        </p:spPr>
        <p:txBody>
          <a:bodyPr>
            <a:normAutofit/>
          </a:bodyPr>
          <a:lstStyle/>
          <a:p>
            <a:endParaRPr lang="en-US" sz="2400" dirty="0"/>
          </a:p>
          <a:p>
            <a:r>
              <a:rPr lang="en-US" sz="2400" dirty="0"/>
              <a:t>After completion of treatment, the patients should be followed up clinically at the end of 6, 12, 18 &amp; 24 months. </a:t>
            </a:r>
          </a:p>
          <a:p>
            <a:endParaRPr lang="en-US" sz="2400" dirty="0"/>
          </a:p>
          <a:p>
            <a:r>
              <a:rPr lang="en-US" sz="2400" dirty="0"/>
              <a:t>In the presence of any clinical symptoms,(e.g., cough)sputum microscopy and/or culture of the biological specimen should be considered. </a:t>
            </a:r>
          </a:p>
          <a:p>
            <a:endParaRPr lang="en-US" sz="2400" dirty="0"/>
          </a:p>
          <a:p>
            <a:r>
              <a:rPr lang="en-US" sz="2400" dirty="0"/>
              <a:t>Significance: This is important in detecting recurrence of TB at the earliest. </a:t>
            </a:r>
            <a:endParaRPr lang="en-IN" sz="2400" dirty="0"/>
          </a:p>
        </p:txBody>
      </p:sp>
    </p:spTree>
    <p:extLst>
      <p:ext uri="{BB962C8B-B14F-4D97-AF65-F5344CB8AC3E}">
        <p14:creationId xmlns:p14="http://schemas.microsoft.com/office/powerpoint/2010/main" val="220750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DAD2-A35E-43EC-AA27-535B5525EC9C}"/>
              </a:ext>
            </a:extLst>
          </p:cNvPr>
          <p:cNvSpPr>
            <a:spLocks noGrp="1"/>
          </p:cNvSpPr>
          <p:nvPr>
            <p:ph type="title"/>
          </p:nvPr>
        </p:nvSpPr>
        <p:spPr>
          <a:xfrm>
            <a:off x="2838734" y="300251"/>
            <a:ext cx="5322627" cy="686085"/>
          </a:xfrm>
        </p:spPr>
        <p:txBody>
          <a:bodyPr>
            <a:noAutofit/>
          </a:bodyPr>
          <a:lstStyle/>
          <a:p>
            <a:pPr algn="ctr"/>
            <a:r>
              <a:rPr lang="en-IN" b="1" dirty="0"/>
              <a:t>Treatment card</a:t>
            </a:r>
          </a:p>
        </p:txBody>
      </p:sp>
      <p:sp>
        <p:nvSpPr>
          <p:cNvPr id="3" name="Content Placeholder 2">
            <a:extLst>
              <a:ext uri="{FF2B5EF4-FFF2-40B4-BE49-F238E27FC236}">
                <a16:creationId xmlns:a16="http://schemas.microsoft.com/office/drawing/2014/main" id="{FAE82687-35F6-4735-8791-B6B3FACF9926}"/>
              </a:ext>
            </a:extLst>
          </p:cNvPr>
          <p:cNvSpPr>
            <a:spLocks noGrp="1"/>
          </p:cNvSpPr>
          <p:nvPr>
            <p:ph idx="1"/>
          </p:nvPr>
        </p:nvSpPr>
        <p:spPr>
          <a:xfrm>
            <a:off x="133349" y="723900"/>
            <a:ext cx="11925299" cy="6010275"/>
          </a:xfrm>
        </p:spPr>
        <p:txBody>
          <a:bodyPr>
            <a:normAutofit/>
          </a:bodyPr>
          <a:lstStyle/>
          <a:p>
            <a:endParaRPr lang="en-US" sz="2000" dirty="0"/>
          </a:p>
          <a:p>
            <a:r>
              <a:rPr lang="en-US" sz="2000" dirty="0"/>
              <a:t>Original TB treatment card should be kept at PHI and duplicate treatment card is to be given to the treatment supporter for documentation of daily events. Information in the original TB treatment card is to be updated fortnightly.</a:t>
            </a:r>
          </a:p>
          <a:p>
            <a:endParaRPr lang="en-US" sz="2000" dirty="0"/>
          </a:p>
          <a:p>
            <a:pPr>
              <a:buFont typeface="Wingdings" panose="05000000000000000000" pitchFamily="2" charset="2"/>
              <a:buChar char="Ø"/>
            </a:pPr>
            <a:r>
              <a:rPr lang="en-IN" sz="2000" b="1" u="sng" dirty="0"/>
              <a:t>Treatment related information:</a:t>
            </a:r>
          </a:p>
          <a:p>
            <a:pPr>
              <a:buFont typeface="Wingdings" panose="05000000000000000000" pitchFamily="2" charset="2"/>
              <a:buChar char="§"/>
            </a:pPr>
            <a:r>
              <a:rPr lang="en-IN" sz="2000" b="1" dirty="0"/>
              <a:t>Disease classification</a:t>
            </a:r>
            <a:r>
              <a:rPr lang="en-IN" sz="2000" dirty="0"/>
              <a:t>:</a:t>
            </a:r>
            <a:r>
              <a:rPr lang="en-US" sz="2000" dirty="0"/>
              <a:t>Box for pulmonary or EPTB is ticked as the case may be. If extra pulmonary, the site is specified. In patients having both pulmonary and EPTB, the box for the pulmonary is ticked and site of extrapulmonary is specified.</a:t>
            </a:r>
          </a:p>
          <a:p>
            <a:pPr>
              <a:buFont typeface="Wingdings" panose="05000000000000000000" pitchFamily="2" charset="2"/>
              <a:buChar char="§"/>
            </a:pPr>
            <a:endParaRPr lang="en-US" sz="2000" dirty="0"/>
          </a:p>
          <a:p>
            <a:pPr>
              <a:buFont typeface="Wingdings" panose="05000000000000000000" pitchFamily="2" charset="2"/>
              <a:buChar char="§"/>
            </a:pPr>
            <a:r>
              <a:rPr lang="en-US" sz="2000" b="1" dirty="0"/>
              <a:t>Type of patient: </a:t>
            </a:r>
            <a:r>
              <a:rPr lang="en-US" sz="2000" dirty="0"/>
              <a:t>New, Treatment after lost to follow up (LTFU), recurrent, treatment after failure, previously treated, is ticked as the case may be.</a:t>
            </a:r>
          </a:p>
          <a:p>
            <a:pPr>
              <a:buFont typeface="Wingdings" panose="05000000000000000000" pitchFamily="2" charset="2"/>
              <a:buChar char="§"/>
            </a:pPr>
            <a:endParaRPr lang="en-US" sz="2000" dirty="0"/>
          </a:p>
          <a:p>
            <a:pPr>
              <a:buFont typeface="Wingdings" panose="05000000000000000000" pitchFamily="2" charset="2"/>
              <a:buChar char="§"/>
            </a:pPr>
            <a:r>
              <a:rPr lang="en-US" sz="2000" b="1" dirty="0"/>
              <a:t>Basis of diagnosis: </a:t>
            </a:r>
            <a:r>
              <a:rPr lang="en-US" sz="2000" dirty="0"/>
              <a:t>Microbiologically confirmed or clinical TB may be ticked as appropriate. </a:t>
            </a:r>
          </a:p>
          <a:p>
            <a:pPr>
              <a:buFont typeface="Wingdings" panose="05000000000000000000" pitchFamily="2" charset="2"/>
              <a:buChar char="§"/>
            </a:pPr>
            <a:endParaRPr lang="en-US" sz="2000" dirty="0"/>
          </a:p>
          <a:p>
            <a:pPr>
              <a:buFont typeface="Wingdings" panose="05000000000000000000" pitchFamily="2" charset="2"/>
              <a:buChar char="§"/>
            </a:pPr>
            <a:r>
              <a:rPr lang="en-US" sz="2000" b="1" dirty="0"/>
              <a:t>Recording: </a:t>
            </a:r>
            <a:r>
              <a:rPr lang="en-US" sz="2000" dirty="0"/>
              <a:t>Results of Investigation before and during treatment (ZN/FM/NAAT/culture). </a:t>
            </a:r>
          </a:p>
          <a:p>
            <a:pPr>
              <a:buFont typeface="Wingdings" panose="05000000000000000000" pitchFamily="2" charset="2"/>
              <a:buChar char="§"/>
            </a:pPr>
            <a:endParaRPr lang="en-IN" sz="2000" dirty="0"/>
          </a:p>
          <a:p>
            <a:pPr>
              <a:buFont typeface="Wingdings" panose="05000000000000000000" pitchFamily="2" charset="2"/>
              <a:buChar char="§"/>
            </a:pPr>
            <a:endParaRPr lang="en-IN" sz="2400" dirty="0"/>
          </a:p>
        </p:txBody>
      </p:sp>
    </p:spTree>
    <p:extLst>
      <p:ext uri="{BB962C8B-B14F-4D97-AF65-F5344CB8AC3E}">
        <p14:creationId xmlns:p14="http://schemas.microsoft.com/office/powerpoint/2010/main" val="1865997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6B66-64D9-4F41-B1B6-37311204D580}"/>
              </a:ext>
            </a:extLst>
          </p:cNvPr>
          <p:cNvSpPr>
            <a:spLocks noGrp="1"/>
          </p:cNvSpPr>
          <p:nvPr>
            <p:ph type="title"/>
          </p:nvPr>
        </p:nvSpPr>
        <p:spPr>
          <a:xfrm>
            <a:off x="1624084" y="227096"/>
            <a:ext cx="9198591" cy="614363"/>
          </a:xfrm>
        </p:spPr>
        <p:txBody>
          <a:bodyPr>
            <a:noAutofit/>
          </a:bodyPr>
          <a:lstStyle/>
          <a:p>
            <a:r>
              <a:rPr lang="en-US" sz="3200" b="1" dirty="0"/>
              <a:t>Administration and monitoring of treatment</a:t>
            </a:r>
            <a:endParaRPr lang="en-IN" sz="3200" b="1" dirty="0"/>
          </a:p>
        </p:txBody>
      </p:sp>
      <p:sp>
        <p:nvSpPr>
          <p:cNvPr id="3" name="Content Placeholder 2">
            <a:extLst>
              <a:ext uri="{FF2B5EF4-FFF2-40B4-BE49-F238E27FC236}">
                <a16:creationId xmlns:a16="http://schemas.microsoft.com/office/drawing/2014/main" id="{757DD55D-93C7-4C6E-85F6-7948EDE30380}"/>
              </a:ext>
            </a:extLst>
          </p:cNvPr>
          <p:cNvSpPr>
            <a:spLocks noGrp="1"/>
          </p:cNvSpPr>
          <p:nvPr>
            <p:ph idx="1"/>
          </p:nvPr>
        </p:nvSpPr>
        <p:spPr>
          <a:xfrm>
            <a:off x="133349" y="1074821"/>
            <a:ext cx="11915775" cy="5716504"/>
          </a:xfrm>
        </p:spPr>
        <p:txBody>
          <a:bodyPr>
            <a:normAutofit lnSpcReduction="10000"/>
          </a:bodyPr>
          <a:lstStyle/>
          <a:p>
            <a:r>
              <a:rPr lang="en-US" sz="2000" b="1" dirty="0"/>
              <a:t>Retrieval actions in interruptions of treatment: </a:t>
            </a:r>
            <a:r>
              <a:rPr lang="en-US" sz="2000" dirty="0"/>
              <a:t>If a patient does not take medication as scheduled in IP or CP, s/he should be traced and given the medication as per regular schedule and complete total of 56 doses of IP/112 doses of CP. </a:t>
            </a:r>
          </a:p>
          <a:p>
            <a:endParaRPr lang="en-US" sz="2000" dirty="0"/>
          </a:p>
          <a:p>
            <a:r>
              <a:rPr lang="en-US" sz="2000" b="1" dirty="0"/>
              <a:t>Recording of Retrieval actions: </a:t>
            </a:r>
            <a:r>
              <a:rPr lang="en-US" sz="2000" dirty="0"/>
              <a:t>Action taken to retrieve patients interrupting treatment has to be recorded in the space provided on the reverse of the treatment card with details of date, name of the health staff taking retrieval action, person contacted, reasons for interruption and the outcome of such efforts.</a:t>
            </a:r>
          </a:p>
          <a:p>
            <a:endParaRPr lang="en-US" sz="2000" dirty="0"/>
          </a:p>
          <a:p>
            <a:r>
              <a:rPr lang="en-US" sz="2000" b="1" dirty="0"/>
              <a:t>Recording of Adverse events</a:t>
            </a:r>
          </a:p>
          <a:p>
            <a:endParaRPr lang="en-US" sz="2000" b="1" dirty="0"/>
          </a:p>
          <a:p>
            <a:r>
              <a:rPr lang="en-US" sz="2000" b="1" dirty="0"/>
              <a:t>Details of Chest X-ray</a:t>
            </a:r>
          </a:p>
          <a:p>
            <a:endParaRPr lang="en-US" sz="2000" b="1" dirty="0"/>
          </a:p>
          <a:p>
            <a:r>
              <a:rPr lang="en-US" sz="2000" b="1" dirty="0"/>
              <a:t>Nutritional support: </a:t>
            </a:r>
            <a:r>
              <a:rPr lang="en-US" sz="2000" dirty="0"/>
              <a:t>Information regarding bank details entered in </a:t>
            </a:r>
            <a:r>
              <a:rPr lang="en-US" sz="2000" dirty="0" err="1"/>
              <a:t>Nikshay</a:t>
            </a:r>
            <a:r>
              <a:rPr lang="en-US" sz="2000" dirty="0"/>
              <a:t> should be mentioned as ‘Yes’ or ‘No’.</a:t>
            </a:r>
          </a:p>
          <a:p>
            <a:endParaRPr lang="en-US" sz="2000" b="1" dirty="0"/>
          </a:p>
          <a:p>
            <a:r>
              <a:rPr lang="en-US" sz="2000" dirty="0"/>
              <a:t>Clinical, sputum examination and chest X ray findings with impression should be recorded against each scheduled follow up at 6, 12, 18- and 24-months post treatment.</a:t>
            </a:r>
          </a:p>
          <a:p>
            <a:endParaRPr lang="en-US" sz="2400" dirty="0"/>
          </a:p>
          <a:p>
            <a:endParaRPr lang="en-IN" sz="2400" dirty="0"/>
          </a:p>
        </p:txBody>
      </p:sp>
    </p:spTree>
    <p:extLst>
      <p:ext uri="{BB962C8B-B14F-4D97-AF65-F5344CB8AC3E}">
        <p14:creationId xmlns:p14="http://schemas.microsoft.com/office/powerpoint/2010/main" val="1809234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1017-205B-4A8C-8B02-8D672DE6D45D}"/>
              </a:ext>
            </a:extLst>
          </p:cNvPr>
          <p:cNvSpPr>
            <a:spLocks noGrp="1"/>
          </p:cNvSpPr>
          <p:nvPr>
            <p:ph type="title"/>
          </p:nvPr>
        </p:nvSpPr>
        <p:spPr>
          <a:xfrm>
            <a:off x="1106905" y="104775"/>
            <a:ext cx="9930063" cy="762000"/>
          </a:xfrm>
        </p:spPr>
        <p:txBody>
          <a:bodyPr>
            <a:noAutofit/>
          </a:bodyPr>
          <a:lstStyle/>
          <a:p>
            <a:pPr algn="ctr"/>
            <a:r>
              <a:rPr lang="en-IN" sz="4000" b="1" dirty="0"/>
              <a:t>Remarks</a:t>
            </a:r>
            <a:r>
              <a:rPr lang="en-IN" sz="4000" dirty="0"/>
              <a:t> </a:t>
            </a:r>
          </a:p>
        </p:txBody>
      </p:sp>
      <p:sp>
        <p:nvSpPr>
          <p:cNvPr id="3" name="Content Placeholder 2">
            <a:extLst>
              <a:ext uri="{FF2B5EF4-FFF2-40B4-BE49-F238E27FC236}">
                <a16:creationId xmlns:a16="http://schemas.microsoft.com/office/drawing/2014/main" id="{14005822-E475-4FF2-A0AD-8F73EB255514}"/>
              </a:ext>
            </a:extLst>
          </p:cNvPr>
          <p:cNvSpPr>
            <a:spLocks noGrp="1"/>
          </p:cNvSpPr>
          <p:nvPr>
            <p:ph idx="1"/>
          </p:nvPr>
        </p:nvSpPr>
        <p:spPr>
          <a:xfrm>
            <a:off x="142875" y="866775"/>
            <a:ext cx="11934825" cy="5886450"/>
          </a:xfrm>
        </p:spPr>
        <p:txBody>
          <a:bodyPr>
            <a:normAutofit/>
          </a:bodyPr>
          <a:lstStyle/>
          <a:p>
            <a:pPr>
              <a:buFont typeface="Wingdings" panose="05000000000000000000" pitchFamily="2" charset="2"/>
              <a:buChar char="Ø"/>
            </a:pPr>
            <a:endParaRPr lang="en-US" sz="2000" dirty="0"/>
          </a:p>
          <a:p>
            <a:pPr>
              <a:buFont typeface="Wingdings" panose="05000000000000000000" pitchFamily="2" charset="2"/>
              <a:buChar char="Ø"/>
            </a:pPr>
            <a:r>
              <a:rPr lang="en-US" sz="2000" dirty="0"/>
              <a:t>The following information has to be recorded in the remarks box on the bottom of reverse side of treatment card:</a:t>
            </a:r>
          </a:p>
          <a:p>
            <a:pPr marL="0" indent="0">
              <a:buNone/>
            </a:pPr>
            <a:r>
              <a:rPr lang="en-US" sz="2000" dirty="0"/>
              <a:t>●Reasons for unsupervised dose(s)</a:t>
            </a:r>
          </a:p>
          <a:p>
            <a:pPr marL="0" indent="0">
              <a:buNone/>
            </a:pPr>
            <a:r>
              <a:rPr lang="en-US" sz="2000" dirty="0"/>
              <a:t>●Reason for interruption (e.g. Migrated, patient transferred to another district, etc.)</a:t>
            </a:r>
          </a:p>
          <a:p>
            <a:pPr marL="0" indent="0">
              <a:buNone/>
            </a:pPr>
            <a:r>
              <a:rPr lang="en-US" sz="2000" dirty="0"/>
              <a:t>●Details of hospitalization if any during the treatment</a:t>
            </a:r>
          </a:p>
          <a:p>
            <a:pPr marL="0" indent="0">
              <a:buNone/>
            </a:pPr>
            <a:r>
              <a:rPr lang="en-US" sz="2000" dirty="0"/>
              <a:t>●Information on dispatch of sputum for culture &amp; drug sensitivity test</a:t>
            </a:r>
          </a:p>
          <a:p>
            <a:pPr marL="0" indent="0">
              <a:buNone/>
            </a:pPr>
            <a:r>
              <a:rPr lang="en-US" sz="2000" dirty="0"/>
              <a:t>●Any other relevant information about the patient such as pregnancy status, cause of death in case the outcome is “died” etc.</a:t>
            </a:r>
          </a:p>
          <a:p>
            <a:pPr marL="0" indent="0">
              <a:buNone/>
            </a:pPr>
            <a:endParaRPr lang="en-US" sz="2000" dirty="0"/>
          </a:p>
          <a:p>
            <a:pPr marL="0" indent="0">
              <a:buNone/>
            </a:pPr>
            <a:endParaRPr lang="en-IN" sz="2400" dirty="0"/>
          </a:p>
          <a:p>
            <a:pPr>
              <a:buFont typeface="Wingdings" panose="05000000000000000000" pitchFamily="2" charset="2"/>
              <a:buChar char="Ø"/>
            </a:pPr>
            <a:r>
              <a:rPr lang="en-US" sz="2000" b="1" dirty="0"/>
              <a:t>Determination of treatment outcome with date: </a:t>
            </a:r>
            <a:r>
              <a:rPr lang="en-US" sz="2000" dirty="0"/>
              <a:t>There are seven possible treatment outcomes –viz., Cured, treatment Completed, Lost to follow-up, Failure, Died, Not evaluated and Treatment regimen changed. </a:t>
            </a:r>
            <a:endParaRPr lang="en-IN" sz="2000" dirty="0"/>
          </a:p>
        </p:txBody>
      </p:sp>
    </p:spTree>
    <p:extLst>
      <p:ext uri="{BB962C8B-B14F-4D97-AF65-F5344CB8AC3E}">
        <p14:creationId xmlns:p14="http://schemas.microsoft.com/office/powerpoint/2010/main" val="5888023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623" y="996607"/>
            <a:ext cx="11764297" cy="5954283"/>
          </a:xfrm>
        </p:spPr>
        <p:txBody>
          <a:bodyPr>
            <a:noAutofit/>
          </a:bodyPr>
          <a:lstStyle/>
          <a:p>
            <a:r>
              <a:rPr lang="en-IN" sz="2000" b="1" dirty="0"/>
              <a:t>Cured: </a:t>
            </a:r>
            <a:r>
              <a:rPr lang="en-IN" sz="2000" dirty="0"/>
              <a:t>Microbiologically confirmed TB patients at the beginning of treatment who was smear or culture negative at the end of the complete treatment</a:t>
            </a:r>
          </a:p>
          <a:p>
            <a:r>
              <a:rPr lang="en-IN" sz="2000" b="1" dirty="0"/>
              <a:t>Treatment completed: </a:t>
            </a:r>
            <a:r>
              <a:rPr lang="en-IN" sz="2000" dirty="0"/>
              <a:t>A TB patient who completed treatment without evidence of failure or clinical deterioration BUT with no record to show that the smear or culture results of biological specimen in the last month of treatment was negative, either because test was not done or because result is unavailable.</a:t>
            </a:r>
            <a:r>
              <a:rPr lang="en-IN" sz="2000" b="1" dirty="0"/>
              <a:t> </a:t>
            </a:r>
            <a:endParaRPr lang="en-IN" sz="2000" dirty="0"/>
          </a:p>
          <a:p>
            <a:r>
              <a:rPr lang="en-IN" sz="2000" b="1" dirty="0"/>
              <a:t>Treatment Success: </a:t>
            </a:r>
            <a:r>
              <a:rPr lang="en-IN" sz="2000" dirty="0"/>
              <a:t>TB patients either cured or treatment completed </a:t>
            </a:r>
          </a:p>
          <a:p>
            <a:r>
              <a:rPr lang="en-IN" sz="2000" b="1" dirty="0"/>
              <a:t>Failure: </a:t>
            </a:r>
            <a:r>
              <a:rPr lang="en-IN" sz="2000" dirty="0"/>
              <a:t>A TB patient whose biological specimen is positive by smear or culture at end of treatment.</a:t>
            </a:r>
          </a:p>
          <a:p>
            <a:r>
              <a:rPr lang="en-IN" sz="2000" b="1" dirty="0"/>
              <a:t>Failure to Respond</a:t>
            </a:r>
            <a:r>
              <a:rPr lang="en-IN" sz="2000" dirty="0"/>
              <a:t> A case of paediatric TB who fails to have microbiological conversion to negative status or fails to respond clinically / or deteriorates after 12 weeks of compliant intensive phase shall be deemed to have failed response provided alternative diagnoses/ reasons for non‐response have been ruled out.</a:t>
            </a:r>
          </a:p>
          <a:p>
            <a:r>
              <a:rPr lang="en-IN" sz="2000" b="1" dirty="0"/>
              <a:t>Lost to follow up: </a:t>
            </a:r>
            <a:r>
              <a:rPr lang="en-IN" sz="2000" dirty="0"/>
              <a:t>A TB patient whose treatment was interrupted for 1 consecutive month or more</a:t>
            </a:r>
          </a:p>
          <a:p>
            <a:r>
              <a:rPr lang="en-IN" sz="2000" b="1" dirty="0"/>
              <a:t>Not Evaluated -</a:t>
            </a:r>
            <a:r>
              <a:rPr lang="en-IN" sz="2000" dirty="0"/>
              <a:t> A TB Patient for whom no treatment outcome is assigned. This includes former “transfer-out”</a:t>
            </a:r>
          </a:p>
          <a:p>
            <a:r>
              <a:rPr lang="en-IN" sz="2000" b="1" dirty="0"/>
              <a:t>Treatment Regimen Changed -</a:t>
            </a:r>
            <a:r>
              <a:rPr lang="en-IN" sz="2000" dirty="0"/>
              <a:t> A TB patient who is on first line regimen and has been diagnosed as having DRTB and switched to drug resistant TB regimen prior to being declared as failed</a:t>
            </a:r>
          </a:p>
          <a:p>
            <a:r>
              <a:rPr lang="en-US" sz="2000" b="1" dirty="0"/>
              <a:t>Died:</a:t>
            </a:r>
            <a:r>
              <a:rPr lang="en-US" sz="2000" dirty="0"/>
              <a:t> A patient who has died during the course of anti-TB treatment</a:t>
            </a:r>
            <a:endParaRPr lang="en-IN" sz="2000" dirty="0"/>
          </a:p>
          <a:p>
            <a:endParaRPr lang="en-IN" sz="2000" dirty="0"/>
          </a:p>
        </p:txBody>
      </p:sp>
      <p:sp>
        <p:nvSpPr>
          <p:cNvPr id="4" name="Rectangle 3">
            <a:extLst>
              <a:ext uri="{FF2B5EF4-FFF2-40B4-BE49-F238E27FC236}">
                <a16:creationId xmlns:a16="http://schemas.microsoft.com/office/drawing/2014/main" id="{6D53ACB4-2E22-2CCF-4F15-31B41BD0929A}"/>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Treatment outcome of DS-TB</a:t>
            </a:r>
          </a:p>
        </p:txBody>
      </p:sp>
    </p:spTree>
    <p:extLst>
      <p:ext uri="{BB962C8B-B14F-4D97-AF65-F5344CB8AC3E}">
        <p14:creationId xmlns:p14="http://schemas.microsoft.com/office/powerpoint/2010/main" val="2414255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3E8AFE-71E1-3186-8962-9921D2B88B28}"/>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143846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C7039-EAC1-7C0F-10E2-14DCDAD11B8E}"/>
              </a:ext>
            </a:extLst>
          </p:cNvPr>
          <p:cNvPicPr>
            <a:picLocks noChangeAspect="1"/>
          </p:cNvPicPr>
          <p:nvPr/>
        </p:nvPicPr>
        <p:blipFill>
          <a:blip r:embed="rId2"/>
          <a:stretch>
            <a:fillRect/>
          </a:stretch>
        </p:blipFill>
        <p:spPr>
          <a:xfrm>
            <a:off x="170623" y="147179"/>
            <a:ext cx="11850754" cy="6563641"/>
          </a:xfrm>
          <a:prstGeom prst="rect">
            <a:avLst/>
          </a:prstGeom>
        </p:spPr>
      </p:pic>
    </p:spTree>
    <p:extLst>
      <p:ext uri="{BB962C8B-B14F-4D97-AF65-F5344CB8AC3E}">
        <p14:creationId xmlns:p14="http://schemas.microsoft.com/office/powerpoint/2010/main" val="2631865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a:xfrm>
            <a:off x="0" y="-1"/>
            <a:ext cx="12192000" cy="731520"/>
          </a:xfrm>
          <a:solidFill>
            <a:srgbClr val="FFFF00"/>
          </a:solidFill>
        </p:spPr>
        <p:txBody>
          <a:bodyPr/>
          <a:lstStyle/>
          <a:p>
            <a:pPr algn="ctr">
              <a:lnSpc>
                <a:spcPct val="100000"/>
              </a:lnSpc>
              <a:defRPr/>
            </a:pPr>
            <a:r>
              <a:rPr lang="en-IN" altLang="en-US" sz="3200" b="1" dirty="0">
                <a:latin typeface="Calibri" panose="020F0502020204030204" pitchFamily="34" charset="0"/>
                <a:ea typeface="+mn-ea"/>
                <a:cs typeface="Arial" panose="020B0604020202020204" pitchFamily="34" charset="0"/>
              </a:rPr>
              <a:t>End TB by 2025 to achieve “TB </a:t>
            </a:r>
            <a:r>
              <a:rPr lang="en-IN" altLang="en-US" sz="3200" b="1" dirty="0" err="1">
                <a:latin typeface="Calibri" panose="020F0502020204030204" pitchFamily="34" charset="0"/>
                <a:ea typeface="+mn-ea"/>
                <a:cs typeface="Arial" panose="020B0604020202020204" pitchFamily="34" charset="0"/>
              </a:rPr>
              <a:t>Mukto</a:t>
            </a:r>
            <a:r>
              <a:rPr lang="en-IN" altLang="en-US" sz="3200" b="1" dirty="0">
                <a:latin typeface="Calibri" panose="020F0502020204030204" pitchFamily="34" charset="0"/>
                <a:ea typeface="+mn-ea"/>
                <a:cs typeface="Arial" panose="020B0604020202020204" pitchFamily="34" charset="0"/>
              </a:rPr>
              <a:t> Bangla” </a:t>
            </a:r>
            <a:endParaRPr lang="en-US" altLang="en-US" sz="3200" b="1" dirty="0">
              <a:latin typeface="Calibri" panose="020F0502020204030204" pitchFamily="34" charset="0"/>
              <a:ea typeface="+mn-ea"/>
              <a:cs typeface="Arial" panose="020B0604020202020204" pitchFamily="34" charset="0"/>
            </a:endParaRPr>
          </a:p>
        </p:txBody>
      </p:sp>
      <p:sp>
        <p:nvSpPr>
          <p:cNvPr id="9219" name="Content Placeholder 2"/>
          <p:cNvSpPr>
            <a:spLocks noGrp="1" noChangeArrowheads="1"/>
          </p:cNvSpPr>
          <p:nvPr>
            <p:ph idx="1"/>
          </p:nvPr>
        </p:nvSpPr>
        <p:spPr>
          <a:xfrm>
            <a:off x="492125" y="1074738"/>
            <a:ext cx="10969625" cy="5180012"/>
          </a:xfrm>
        </p:spPr>
        <p:txBody>
          <a:bodyPr>
            <a:normAutofit lnSpcReduction="10000"/>
          </a:bodyPr>
          <a:lstStyle/>
          <a:p>
            <a:pPr algn="just" eaLnBrk="1" hangingPunct="1">
              <a:lnSpc>
                <a:spcPct val="110000"/>
              </a:lnSpc>
              <a:spcBef>
                <a:spcPts val="1200"/>
              </a:spcBef>
              <a:spcAft>
                <a:spcPts val="1200"/>
              </a:spcAft>
              <a:buClr>
                <a:schemeClr val="tx1"/>
              </a:buClr>
              <a:tabLst>
                <a:tab pos="228600" algn="l"/>
              </a:tabLst>
              <a:defRPr/>
            </a:pPr>
            <a:r>
              <a:rPr lang="en-US" altLang="en-US" sz="2200" b="1" dirty="0">
                <a:solidFill>
                  <a:srgbClr val="000000"/>
                </a:solidFill>
              </a:rPr>
              <a:t>In tune with the National target - West Bengal is committed to end TB from the state by 2025 and achieve </a:t>
            </a:r>
            <a:r>
              <a:rPr lang="en-US" altLang="en-US" sz="2200" dirty="0">
                <a:solidFill>
                  <a:srgbClr val="000000"/>
                </a:solidFill>
              </a:rPr>
              <a:t> </a:t>
            </a:r>
            <a:r>
              <a:rPr lang="en-IN" altLang="en-US" sz="2200" b="1" dirty="0" err="1">
                <a:solidFill>
                  <a:srgbClr val="7030A0"/>
                </a:solidFill>
                <a:ea typeface="Calibri" pitchFamily="34" charset="0"/>
                <a:cs typeface="Calibri" pitchFamily="34" charset="0"/>
              </a:rPr>
              <a:t>টিবি</a:t>
            </a:r>
            <a:r>
              <a:rPr lang="en-IN" altLang="en-US" sz="2200" b="1" dirty="0">
                <a:solidFill>
                  <a:srgbClr val="7030A0"/>
                </a:solidFill>
              </a:rPr>
              <a:t> </a:t>
            </a:r>
            <a:r>
              <a:rPr lang="en-IN" altLang="en-US" sz="2200" b="1" dirty="0" err="1">
                <a:solidFill>
                  <a:srgbClr val="7030A0"/>
                </a:solidFill>
                <a:ea typeface="Calibri" pitchFamily="34" charset="0"/>
                <a:cs typeface="Calibri" pitchFamily="34" charset="0"/>
              </a:rPr>
              <a:t>মুক্ত</a:t>
            </a:r>
            <a:r>
              <a:rPr lang="en-IN" altLang="en-US" sz="2200" b="1" dirty="0">
                <a:solidFill>
                  <a:srgbClr val="7030A0"/>
                </a:solidFill>
              </a:rPr>
              <a:t> </a:t>
            </a:r>
            <a:r>
              <a:rPr lang="en-IN" altLang="en-US" sz="2200" b="1" dirty="0" err="1">
                <a:solidFill>
                  <a:srgbClr val="7030A0"/>
                </a:solidFill>
                <a:ea typeface="Calibri" pitchFamily="34" charset="0"/>
                <a:cs typeface="Calibri" pitchFamily="34" charset="0"/>
              </a:rPr>
              <a:t>বাংলা</a:t>
            </a:r>
            <a:r>
              <a:rPr lang="en-IN" altLang="en-US" sz="2200" dirty="0">
                <a:solidFill>
                  <a:srgbClr val="7030A0"/>
                </a:solidFill>
              </a:rPr>
              <a:t> </a:t>
            </a:r>
            <a:endParaRPr lang="en-US" altLang="en-US" sz="2200" dirty="0">
              <a:solidFill>
                <a:srgbClr val="7030A0"/>
              </a:solidFill>
              <a:ea typeface="Calibri" pitchFamily="34" charset="0"/>
              <a:cs typeface="Calibri" pitchFamily="34" charset="0"/>
            </a:endParaRPr>
          </a:p>
          <a:p>
            <a:pPr algn="just" eaLnBrk="1" hangingPunct="1">
              <a:spcBef>
                <a:spcPct val="0"/>
              </a:spcBef>
              <a:spcAft>
                <a:spcPts val="600"/>
              </a:spcAft>
              <a:buClr>
                <a:schemeClr val="tx1"/>
              </a:buClr>
              <a:tabLst>
                <a:tab pos="228600" algn="l"/>
              </a:tabLst>
              <a:defRPr/>
            </a:pPr>
            <a:r>
              <a:rPr lang="en-US" altLang="en-US" sz="2200" b="1" dirty="0">
                <a:solidFill>
                  <a:srgbClr val="000000"/>
                </a:solidFill>
                <a:ea typeface="Times New Roman" pitchFamily="18" charset="0"/>
                <a:cs typeface="Calibri" pitchFamily="34" charset="0"/>
              </a:rPr>
              <a:t>End TB Targets to achieve by 2025 –</a:t>
            </a:r>
            <a:r>
              <a:rPr lang="en-US" altLang="en-US" sz="2200" dirty="0">
                <a:solidFill>
                  <a:srgbClr val="000000"/>
                </a:solidFill>
                <a:ea typeface="Times New Roman" pitchFamily="18" charset="0"/>
                <a:cs typeface="Calibri" pitchFamily="34" charset="0"/>
              </a:rPr>
              <a:t> </a:t>
            </a:r>
            <a:r>
              <a:rPr lang="en-US" altLang="en-US" sz="2200" b="1" dirty="0">
                <a:solidFill>
                  <a:srgbClr val="000000"/>
                </a:solidFill>
                <a:ea typeface="Times New Roman" pitchFamily="18" charset="0"/>
                <a:cs typeface="Calibri" pitchFamily="34" charset="0"/>
              </a:rPr>
              <a:t>in comparison to the baseline of 2015:</a:t>
            </a:r>
            <a:endParaRPr lang="en-US" altLang="en-US" sz="2200" dirty="0">
              <a:ea typeface="Calibri" pitchFamily="34" charset="0"/>
              <a:cs typeface="Times New Roman" pitchFamily="18" charset="0"/>
            </a:endParaRPr>
          </a:p>
          <a:p>
            <a:pPr lvl="1" eaLnBrk="1" hangingPunct="1">
              <a:buFont typeface="Wingdings" pitchFamily="2" charset="2"/>
              <a:buChar char="Ø"/>
              <a:tabLst>
                <a:tab pos="228600" algn="l"/>
              </a:tabLst>
              <a:defRPr/>
            </a:pPr>
            <a:r>
              <a:rPr lang="en-US" altLang="en-US" sz="2200" dirty="0">
                <a:solidFill>
                  <a:srgbClr val="000000"/>
                </a:solidFill>
                <a:ea typeface="Times New Roman" pitchFamily="18" charset="0"/>
                <a:cs typeface="Calibri" pitchFamily="34" charset="0"/>
              </a:rPr>
              <a:t>80% reduction in annual TB incidence (new case)</a:t>
            </a:r>
            <a:endParaRPr lang="en-US" altLang="en-US" sz="2200" dirty="0">
              <a:ea typeface="Calibri" pitchFamily="34" charset="0"/>
              <a:cs typeface="Times New Roman" pitchFamily="18" charset="0"/>
            </a:endParaRPr>
          </a:p>
          <a:p>
            <a:pPr lvl="1" eaLnBrk="1" hangingPunct="1">
              <a:buFont typeface="Wingdings" pitchFamily="2" charset="2"/>
              <a:buChar char="Ø"/>
              <a:tabLst>
                <a:tab pos="228600" algn="l"/>
              </a:tabLst>
              <a:defRPr/>
            </a:pPr>
            <a:r>
              <a:rPr lang="en-US" altLang="en-US" sz="2200" dirty="0">
                <a:solidFill>
                  <a:srgbClr val="000000"/>
                </a:solidFill>
                <a:ea typeface="Times New Roman" pitchFamily="18" charset="0"/>
                <a:cs typeface="Calibri" pitchFamily="34" charset="0"/>
              </a:rPr>
              <a:t>90% reduction in number of TB deaths, and  </a:t>
            </a:r>
            <a:endParaRPr lang="en-US" altLang="en-US" sz="2200" dirty="0">
              <a:ea typeface="Calibri" pitchFamily="34" charset="0"/>
              <a:cs typeface="Times New Roman" pitchFamily="18" charset="0"/>
            </a:endParaRPr>
          </a:p>
          <a:p>
            <a:pPr lvl="1" eaLnBrk="1" hangingPunct="1">
              <a:buFont typeface="Wingdings" pitchFamily="2" charset="2"/>
              <a:buChar char="Ø"/>
              <a:tabLst>
                <a:tab pos="228600" algn="l"/>
              </a:tabLst>
              <a:defRPr/>
            </a:pPr>
            <a:r>
              <a:rPr lang="en-US" altLang="en-US" sz="2200" dirty="0">
                <a:solidFill>
                  <a:srgbClr val="000000"/>
                </a:solidFill>
                <a:ea typeface="Times New Roman" pitchFamily="18" charset="0"/>
                <a:cs typeface="Calibri" pitchFamily="34" charset="0"/>
              </a:rPr>
              <a:t>Zero catastrophic expenditure</a:t>
            </a:r>
          </a:p>
          <a:p>
            <a:pPr eaLnBrk="1" hangingPunct="1">
              <a:tabLst>
                <a:tab pos="228600" algn="l"/>
              </a:tabLst>
              <a:defRPr/>
            </a:pPr>
            <a:r>
              <a:rPr lang="en-IN" altLang="en-US" sz="2200" b="1" dirty="0">
                <a:solidFill>
                  <a:srgbClr val="000000"/>
                </a:solidFill>
                <a:ea typeface="Times New Roman" pitchFamily="18" charset="0"/>
                <a:cs typeface="Calibri" pitchFamily="34" charset="0"/>
              </a:rPr>
              <a:t>National TB Prevalence Survey in India - conducted from 2019 to 2021 reveals:</a:t>
            </a:r>
            <a:endParaRPr lang="en-US" altLang="en-US" sz="2200" dirty="0">
              <a:ea typeface="Times New Roman" pitchFamily="18" charset="0"/>
              <a:cs typeface="Calibri" pitchFamily="34" charset="0"/>
            </a:endParaRPr>
          </a:p>
          <a:p>
            <a:pPr lvl="1" eaLnBrk="1" hangingPunct="1">
              <a:buFont typeface="Wingdings" pitchFamily="2" charset="2"/>
              <a:buChar char=""/>
              <a:tabLst>
                <a:tab pos="228600" algn="l"/>
              </a:tabLst>
              <a:defRPr/>
            </a:pPr>
            <a:r>
              <a:rPr lang="en-IN" altLang="en-US" sz="2200" dirty="0">
                <a:solidFill>
                  <a:srgbClr val="000000"/>
                </a:solidFill>
                <a:ea typeface="Times New Roman" pitchFamily="18" charset="0"/>
                <a:cs typeface="Calibri" pitchFamily="34" charset="0"/>
              </a:rPr>
              <a:t>Prevalence of all forms of TB among all age groups in India per 100 000 population -</a:t>
            </a:r>
            <a:endParaRPr lang="en-US" altLang="en-US" sz="2200" dirty="0">
              <a:ea typeface="Calibri" pitchFamily="34" charset="0"/>
              <a:cs typeface="Times New Roman" pitchFamily="18" charset="0"/>
            </a:endParaRPr>
          </a:p>
          <a:p>
            <a:pPr marL="1257300" lvl="2" indent="-342900" eaLnBrk="1" hangingPunct="1">
              <a:buFont typeface="Wingdings" pitchFamily="2" charset="2"/>
              <a:buChar char=""/>
              <a:tabLst>
                <a:tab pos="228600" algn="l"/>
              </a:tabLst>
              <a:defRPr/>
            </a:pPr>
            <a:r>
              <a:rPr lang="en-IN" altLang="en-US" sz="2200" dirty="0">
                <a:solidFill>
                  <a:srgbClr val="000000"/>
                </a:solidFill>
                <a:ea typeface="Times New Roman" pitchFamily="18" charset="0"/>
                <a:cs typeface="Calibri" pitchFamily="34" charset="0"/>
              </a:rPr>
              <a:t>W. Bengal – 179 per 100 000 population</a:t>
            </a:r>
            <a:endParaRPr lang="en-US" altLang="en-US" sz="2200" dirty="0">
              <a:ea typeface="Calibri" pitchFamily="34" charset="0"/>
              <a:cs typeface="Times New Roman" pitchFamily="18" charset="0"/>
            </a:endParaRPr>
          </a:p>
          <a:p>
            <a:pPr marL="1257300" lvl="2" indent="-342900" eaLnBrk="1" hangingPunct="1">
              <a:buFont typeface="Wingdings" pitchFamily="2" charset="2"/>
              <a:buChar char=""/>
              <a:tabLst>
                <a:tab pos="228600" algn="l"/>
              </a:tabLst>
              <a:defRPr/>
            </a:pPr>
            <a:r>
              <a:rPr lang="en-IN" altLang="en-US" sz="2200" dirty="0">
                <a:solidFill>
                  <a:srgbClr val="000000"/>
                </a:solidFill>
                <a:ea typeface="Times New Roman" pitchFamily="18" charset="0"/>
                <a:cs typeface="Calibri" pitchFamily="34" charset="0"/>
              </a:rPr>
              <a:t>India – 312 per 100 000 population</a:t>
            </a:r>
            <a:endParaRPr lang="en-US" altLang="en-US" sz="2200" dirty="0">
              <a:ea typeface="Calibri" pitchFamily="34" charset="0"/>
              <a:cs typeface="Times New Roman" pitchFamily="18" charset="0"/>
            </a:endParaRPr>
          </a:p>
          <a:p>
            <a:pPr lvl="1" eaLnBrk="1" hangingPunct="1">
              <a:buFont typeface="Wingdings" pitchFamily="2" charset="2"/>
              <a:buChar char=""/>
              <a:tabLst>
                <a:tab pos="228600" algn="l"/>
              </a:tabLst>
              <a:defRPr/>
            </a:pPr>
            <a:r>
              <a:rPr lang="en-US" altLang="en-US" sz="2200" b="1" dirty="0">
                <a:solidFill>
                  <a:srgbClr val="002060"/>
                </a:solidFill>
                <a:effectLst>
                  <a:outerShdw blurRad="38100" dist="38100" dir="2700000" algn="tl">
                    <a:srgbClr val="C0C0C0"/>
                  </a:outerShdw>
                </a:effectLst>
                <a:ea typeface="Times New Roman" pitchFamily="18" charset="0"/>
                <a:cs typeface="Calibri" pitchFamily="34" charset="0"/>
              </a:rPr>
              <a:t>For every 2.8 TB cases prevalent in the community, 1 case gets notified and 1.8 cases get missed. Mere symptomatic screening may lead to missed cases. </a:t>
            </a:r>
            <a:endParaRPr lang="en-US" altLang="en-US" sz="2200" b="1" dirty="0">
              <a:solidFill>
                <a:srgbClr val="002060"/>
              </a:solidFill>
              <a:effectLst>
                <a:outerShdw blurRad="38100" dist="38100" dir="2700000" algn="tl">
                  <a:srgbClr val="C0C0C0"/>
                </a:outerShdw>
              </a:effectLst>
              <a:ea typeface="Calibri" pitchFamily="34" charset="0"/>
              <a:cs typeface="Times New Roman" pitchFamily="18" charset="0"/>
            </a:endParaRPr>
          </a:p>
          <a:p>
            <a:pPr lvl="1" eaLnBrk="1" hangingPunct="1">
              <a:buFont typeface="Wingdings" pitchFamily="2" charset="2"/>
              <a:buChar char=""/>
              <a:tabLst>
                <a:tab pos="228600" algn="l"/>
              </a:tabLst>
              <a:defRPr/>
            </a:pPr>
            <a:r>
              <a:rPr lang="en-US" altLang="en-US" sz="2200" dirty="0">
                <a:solidFill>
                  <a:srgbClr val="000000"/>
                </a:solidFill>
                <a:ea typeface="Times New Roman" pitchFamily="18" charset="0"/>
                <a:cs typeface="Calibri" pitchFamily="34" charset="0"/>
              </a:rPr>
              <a:t>Addition of diagnostic tests like Chest X Ray adds to the yield of TB detection.</a:t>
            </a:r>
            <a:endParaRPr lang="en-US" altLang="en-US" sz="2200" dirty="0">
              <a:ea typeface="Calibri" pitchFamily="34" charset="0"/>
              <a:cs typeface="Times New Roman" pitchFamily="18" charset="0"/>
            </a:endParaRPr>
          </a:p>
          <a:p>
            <a:pPr lvl="1" eaLnBrk="1" hangingPunct="1">
              <a:buFont typeface="Wingdings" pitchFamily="2" charset="2"/>
              <a:buChar char=""/>
              <a:tabLst>
                <a:tab pos="228600" algn="l"/>
              </a:tabLst>
              <a:defRPr/>
            </a:pPr>
            <a:r>
              <a:rPr lang="en-US" altLang="en-US" sz="2200" dirty="0">
                <a:solidFill>
                  <a:srgbClr val="000000"/>
                </a:solidFill>
                <a:ea typeface="Times New Roman" pitchFamily="18" charset="0"/>
                <a:cs typeface="Calibri" pitchFamily="34" charset="0"/>
              </a:rPr>
              <a:t>Patients with past h/o TB contribute significantly to the total cases (2 </a:t>
            </a:r>
            <a:r>
              <a:rPr lang="en-US" altLang="en-US" sz="2200" dirty="0" err="1">
                <a:solidFill>
                  <a:srgbClr val="000000"/>
                </a:solidFill>
                <a:ea typeface="Times New Roman" pitchFamily="18" charset="0"/>
                <a:cs typeface="Calibri" pitchFamily="34" charset="0"/>
              </a:rPr>
              <a:t>yrs</a:t>
            </a:r>
            <a:r>
              <a:rPr lang="en-US" altLang="en-US" sz="2200" dirty="0">
                <a:solidFill>
                  <a:srgbClr val="000000"/>
                </a:solidFill>
                <a:ea typeface="Times New Roman" pitchFamily="18" charset="0"/>
                <a:cs typeface="Calibri" pitchFamily="34" charset="0"/>
              </a:rPr>
              <a:t> follow – up required).</a:t>
            </a:r>
            <a:endParaRPr lang="en-US" altLang="en-US" sz="2200" dirty="0">
              <a:ea typeface="Calibri" pitchFamily="34" charset="0"/>
              <a:cs typeface="Times New Roman" pitchFamily="18" charset="0"/>
            </a:endParaRPr>
          </a:p>
          <a:p>
            <a:pPr algn="just" eaLnBrk="1" hangingPunct="1">
              <a:spcBef>
                <a:spcPct val="0"/>
              </a:spcBef>
              <a:spcAft>
                <a:spcPts val="600"/>
              </a:spcAft>
              <a:buClr>
                <a:schemeClr val="tx1"/>
              </a:buClr>
              <a:buFont typeface="Arial" panose="020B0604020202020204" pitchFamily="34" charset="0"/>
              <a:buNone/>
              <a:tabLst>
                <a:tab pos="228600" algn="l"/>
              </a:tabLst>
              <a:defRPr/>
            </a:pPr>
            <a:endParaRPr lang="en-US" altLang="en-US" sz="2200" dirty="0">
              <a:solidFill>
                <a:srgbClr val="000000"/>
              </a:solidFill>
            </a:endParaRPr>
          </a:p>
        </p:txBody>
      </p:sp>
    </p:spTree>
    <p:extLst>
      <p:ext uri="{BB962C8B-B14F-4D97-AF65-F5344CB8AC3E}">
        <p14:creationId xmlns:p14="http://schemas.microsoft.com/office/powerpoint/2010/main" val="1171478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06A8F-2EF6-ACAE-DA3A-64DE82E3728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3810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A298D-E9FE-4061-0879-15341BF5772D}"/>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093833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3B31-91BC-4B34-D985-2D6120314CCA}"/>
              </a:ext>
            </a:extLst>
          </p:cNvPr>
          <p:cNvSpPr>
            <a:spLocks noGrp="1"/>
          </p:cNvSpPr>
          <p:nvPr>
            <p:ph type="title"/>
          </p:nvPr>
        </p:nvSpPr>
        <p:spPr>
          <a:xfrm>
            <a:off x="838200" y="365125"/>
            <a:ext cx="10515600" cy="854075"/>
          </a:xfrm>
        </p:spPr>
        <p:txBody>
          <a:bodyPr/>
          <a:lstStyle/>
          <a:p>
            <a:r>
              <a:rPr lang="en-IN" dirty="0"/>
              <a:t>Treatment supporter</a:t>
            </a:r>
          </a:p>
        </p:txBody>
      </p:sp>
      <p:pic>
        <p:nvPicPr>
          <p:cNvPr id="6" name="Content Placeholder 5">
            <a:extLst>
              <a:ext uri="{FF2B5EF4-FFF2-40B4-BE49-F238E27FC236}">
                <a16:creationId xmlns:a16="http://schemas.microsoft.com/office/drawing/2014/main" id="{24101046-6210-E211-822D-E73A355D8FCB}"/>
              </a:ext>
            </a:extLst>
          </p:cNvPr>
          <p:cNvPicPr>
            <a:picLocks noGrp="1" noChangeAspect="1"/>
          </p:cNvPicPr>
          <p:nvPr>
            <p:ph sz="half" idx="1"/>
          </p:nvPr>
        </p:nvPicPr>
        <p:blipFill>
          <a:blip r:embed="rId2"/>
          <a:stretch>
            <a:fillRect/>
          </a:stretch>
        </p:blipFill>
        <p:spPr>
          <a:xfrm>
            <a:off x="838200" y="3087871"/>
            <a:ext cx="5181600" cy="1826845"/>
          </a:xfrm>
        </p:spPr>
      </p:pic>
      <p:sp>
        <p:nvSpPr>
          <p:cNvPr id="7" name="TextBox 6">
            <a:extLst>
              <a:ext uri="{FF2B5EF4-FFF2-40B4-BE49-F238E27FC236}">
                <a16:creationId xmlns:a16="http://schemas.microsoft.com/office/drawing/2014/main" id="{21F54D2E-D5E4-321E-67E3-8545B422FF04}"/>
              </a:ext>
            </a:extLst>
          </p:cNvPr>
          <p:cNvSpPr txBox="1"/>
          <p:nvPr/>
        </p:nvSpPr>
        <p:spPr>
          <a:xfrm>
            <a:off x="185736" y="1020182"/>
            <a:ext cx="12006263" cy="1938992"/>
          </a:xfrm>
          <a:prstGeom prst="rect">
            <a:avLst/>
          </a:prstGeom>
          <a:noFill/>
        </p:spPr>
        <p:txBody>
          <a:bodyPr wrap="square" rtlCol="0">
            <a:spAutoFit/>
          </a:bodyPr>
          <a:lstStyle/>
          <a:p>
            <a:pPr marL="285750" indent="-285750">
              <a:buFont typeface="Arial" panose="020B0604020202020204" pitchFamily="34" charset="0"/>
              <a:buChar char="•"/>
            </a:pPr>
            <a:r>
              <a:rPr lang="en-IN" sz="2400" dirty="0"/>
              <a:t>A treatment supporter can be any person working with the programme( non-salaried) – even patient’s family member</a:t>
            </a:r>
          </a:p>
          <a:p>
            <a:pPr marL="285750" indent="-285750">
              <a:buFont typeface="Arial" panose="020B0604020202020204" pitchFamily="34" charset="0"/>
              <a:buChar char="•"/>
            </a:pPr>
            <a:r>
              <a:rPr lang="en-IN" sz="2400" dirty="0"/>
              <a:t>Eligible for </a:t>
            </a:r>
            <a:r>
              <a:rPr lang="en-IN" sz="2400" b="1" dirty="0"/>
              <a:t>honorarium of Rs 1000 </a:t>
            </a:r>
            <a:r>
              <a:rPr lang="en-IN" sz="2400" dirty="0"/>
              <a:t>for DSTB and H-mono/poly regimen (on update of outcome)</a:t>
            </a:r>
          </a:p>
          <a:p>
            <a:r>
              <a:rPr lang="en-IN" sz="2400" b="1" dirty="0"/>
              <a:t>		          Treatment support to TB patient includes:</a:t>
            </a:r>
          </a:p>
        </p:txBody>
      </p:sp>
    </p:spTree>
    <p:extLst>
      <p:ext uri="{BB962C8B-B14F-4D97-AF65-F5344CB8AC3E}">
        <p14:creationId xmlns:p14="http://schemas.microsoft.com/office/powerpoint/2010/main" val="1802308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BC40-3B43-7285-DFDA-ED3EC605F520}"/>
              </a:ext>
            </a:extLst>
          </p:cNvPr>
          <p:cNvSpPr>
            <a:spLocks noGrp="1"/>
          </p:cNvSpPr>
          <p:nvPr>
            <p:ph type="title"/>
          </p:nvPr>
        </p:nvSpPr>
        <p:spPr>
          <a:xfrm>
            <a:off x="838200" y="1"/>
            <a:ext cx="10515600" cy="979713"/>
          </a:xfrm>
        </p:spPr>
        <p:txBody>
          <a:bodyPr/>
          <a:lstStyle/>
          <a:p>
            <a:r>
              <a:rPr lang="en-IN" dirty="0"/>
              <a:t>Common side Effects of DSTB Drugs</a:t>
            </a:r>
          </a:p>
        </p:txBody>
      </p:sp>
      <p:graphicFrame>
        <p:nvGraphicFramePr>
          <p:cNvPr id="8" name="Content Placeholder 7">
            <a:extLst>
              <a:ext uri="{FF2B5EF4-FFF2-40B4-BE49-F238E27FC236}">
                <a16:creationId xmlns:a16="http://schemas.microsoft.com/office/drawing/2014/main" id="{84C29E45-2752-2F9A-B5E9-7B015F0DF638}"/>
              </a:ext>
            </a:extLst>
          </p:cNvPr>
          <p:cNvGraphicFramePr>
            <a:graphicFrameLocks noGrp="1"/>
          </p:cNvGraphicFramePr>
          <p:nvPr>
            <p:ph idx="1"/>
            <p:extLst>
              <p:ext uri="{D42A27DB-BD31-4B8C-83A1-F6EECF244321}">
                <p14:modId xmlns:p14="http://schemas.microsoft.com/office/powerpoint/2010/main" val="1609237553"/>
              </p:ext>
            </p:extLst>
          </p:nvPr>
        </p:nvGraphicFramePr>
        <p:xfrm>
          <a:off x="87086" y="1357833"/>
          <a:ext cx="12104914" cy="5464900"/>
        </p:xfrm>
        <a:graphic>
          <a:graphicData uri="http://schemas.openxmlformats.org/drawingml/2006/table">
            <a:tbl>
              <a:tblPr firstRow="1" bandRow="1">
                <a:tableStyleId>{93296810-A885-4BE3-A3E7-6D5BEEA58F35}</a:tableStyleId>
              </a:tblPr>
              <a:tblGrid>
                <a:gridCol w="3043261">
                  <a:extLst>
                    <a:ext uri="{9D8B030D-6E8A-4147-A177-3AD203B41FA5}">
                      <a16:colId xmlns:a16="http://schemas.microsoft.com/office/drawing/2014/main" val="4208780032"/>
                    </a:ext>
                  </a:extLst>
                </a:gridCol>
                <a:gridCol w="3497480">
                  <a:extLst>
                    <a:ext uri="{9D8B030D-6E8A-4147-A177-3AD203B41FA5}">
                      <a16:colId xmlns:a16="http://schemas.microsoft.com/office/drawing/2014/main" val="2820557469"/>
                    </a:ext>
                  </a:extLst>
                </a:gridCol>
                <a:gridCol w="5564173">
                  <a:extLst>
                    <a:ext uri="{9D8B030D-6E8A-4147-A177-3AD203B41FA5}">
                      <a16:colId xmlns:a16="http://schemas.microsoft.com/office/drawing/2014/main" val="916641680"/>
                    </a:ext>
                  </a:extLst>
                </a:gridCol>
              </a:tblGrid>
              <a:tr h="410228">
                <a:tc>
                  <a:txBody>
                    <a:bodyPr/>
                    <a:lstStyle/>
                    <a:p>
                      <a:pPr algn="ctr"/>
                      <a:r>
                        <a:rPr lang="en-IN" sz="2000" dirty="0"/>
                        <a:t>Side Effect</a:t>
                      </a:r>
                    </a:p>
                  </a:txBody>
                  <a:tcPr/>
                </a:tc>
                <a:tc>
                  <a:txBody>
                    <a:bodyPr/>
                    <a:lstStyle/>
                    <a:p>
                      <a:pPr algn="ctr"/>
                      <a:r>
                        <a:rPr lang="en-IN" sz="2000" dirty="0"/>
                        <a:t>Drug</a:t>
                      </a:r>
                    </a:p>
                  </a:txBody>
                  <a:tcPr/>
                </a:tc>
                <a:tc>
                  <a:txBody>
                    <a:bodyPr/>
                    <a:lstStyle/>
                    <a:p>
                      <a:pPr algn="ctr"/>
                      <a:r>
                        <a:rPr lang="en-IN" sz="2000" dirty="0"/>
                        <a:t>Management</a:t>
                      </a:r>
                    </a:p>
                  </a:txBody>
                  <a:tcPr/>
                </a:tc>
                <a:extLst>
                  <a:ext uri="{0D108BD9-81ED-4DB2-BD59-A6C34878D82A}">
                    <a16:rowId xmlns:a16="http://schemas.microsoft.com/office/drawing/2014/main" val="2286909928"/>
                  </a:ext>
                </a:extLst>
              </a:tr>
              <a:tr h="410228">
                <a:tc>
                  <a:txBody>
                    <a:bodyPr/>
                    <a:lstStyle/>
                    <a:p>
                      <a:r>
                        <a:rPr lang="en-IN" sz="2000" dirty="0"/>
                        <a:t>Drowsiness</a:t>
                      </a:r>
                    </a:p>
                  </a:txBody>
                  <a:tcPr/>
                </a:tc>
                <a:tc>
                  <a:txBody>
                    <a:bodyPr/>
                    <a:lstStyle/>
                    <a:p>
                      <a:r>
                        <a:rPr lang="en-IN" sz="2000" dirty="0"/>
                        <a:t>Isoniazid (H)</a:t>
                      </a:r>
                    </a:p>
                  </a:txBody>
                  <a:tcPr/>
                </a:tc>
                <a:tc>
                  <a:txBody>
                    <a:bodyPr/>
                    <a:lstStyle/>
                    <a:p>
                      <a:r>
                        <a:rPr lang="en-IN" sz="2000" dirty="0"/>
                        <a:t>Reassure the patient</a:t>
                      </a:r>
                    </a:p>
                  </a:txBody>
                  <a:tcPr/>
                </a:tc>
                <a:extLst>
                  <a:ext uri="{0D108BD9-81ED-4DB2-BD59-A6C34878D82A}">
                    <a16:rowId xmlns:a16="http://schemas.microsoft.com/office/drawing/2014/main" val="3712857518"/>
                  </a:ext>
                </a:extLst>
              </a:tr>
              <a:tr h="410228">
                <a:tc>
                  <a:txBody>
                    <a:bodyPr/>
                    <a:lstStyle/>
                    <a:p>
                      <a:r>
                        <a:rPr lang="en-IN" sz="2000" dirty="0"/>
                        <a:t>Red-orange urine, tears</a:t>
                      </a:r>
                    </a:p>
                  </a:txBody>
                  <a:tcPr/>
                </a:tc>
                <a:tc>
                  <a:txBody>
                    <a:bodyPr/>
                    <a:lstStyle/>
                    <a:p>
                      <a:r>
                        <a:rPr lang="en-IN" sz="2000" dirty="0"/>
                        <a:t>Rifampicin (R)</a:t>
                      </a:r>
                    </a:p>
                  </a:txBody>
                  <a:tcPr/>
                </a:tc>
                <a:tc>
                  <a:txBody>
                    <a:bodyPr/>
                    <a:lstStyle/>
                    <a:p>
                      <a:r>
                        <a:rPr lang="en-IN" sz="2000" dirty="0"/>
                        <a:t>Reassure the patient</a:t>
                      </a:r>
                    </a:p>
                  </a:txBody>
                  <a:tcPr/>
                </a:tc>
                <a:extLst>
                  <a:ext uri="{0D108BD9-81ED-4DB2-BD59-A6C34878D82A}">
                    <a16:rowId xmlns:a16="http://schemas.microsoft.com/office/drawing/2014/main" val="556408425"/>
                  </a:ext>
                </a:extLst>
              </a:tr>
              <a:tr h="917029">
                <a:tc>
                  <a:txBody>
                    <a:bodyPr/>
                    <a:lstStyle/>
                    <a:p>
                      <a:r>
                        <a:rPr lang="en-IN" sz="2000" dirty="0"/>
                        <a:t>Gastro-intestinal upset</a:t>
                      </a:r>
                    </a:p>
                  </a:txBody>
                  <a:tcPr/>
                </a:tc>
                <a:tc>
                  <a:txBody>
                    <a:bodyPr/>
                    <a:lstStyle/>
                    <a:p>
                      <a:r>
                        <a:rPr lang="en-IN" sz="2000" dirty="0"/>
                        <a:t>Any oral medication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t>Reassure the patient</a:t>
                      </a:r>
                    </a:p>
                    <a:p>
                      <a:r>
                        <a:rPr lang="en-IN" sz="2000" b="0" dirty="0"/>
                        <a:t>Give drugs with less water</a:t>
                      </a:r>
                    </a:p>
                    <a:p>
                      <a:r>
                        <a:rPr lang="en-IN" sz="2000" b="0" dirty="0"/>
                        <a:t>Do not give drugs on empty stomach</a:t>
                      </a:r>
                    </a:p>
                  </a:txBody>
                  <a:tcPr/>
                </a:tc>
                <a:extLst>
                  <a:ext uri="{0D108BD9-81ED-4DB2-BD59-A6C34878D82A}">
                    <a16:rowId xmlns:a16="http://schemas.microsoft.com/office/drawing/2014/main" val="978617870"/>
                  </a:ext>
                </a:extLst>
              </a:tr>
              <a:tr h="639141">
                <a:tc>
                  <a:txBody>
                    <a:bodyPr/>
                    <a:lstStyle/>
                    <a:p>
                      <a:r>
                        <a:rPr lang="en-IN" sz="2000" dirty="0"/>
                        <a:t>Severe itching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t>Isoniazid (H) and other drugs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t>Reassure the patient</a:t>
                      </a:r>
                    </a:p>
                    <a:p>
                      <a:r>
                        <a:rPr lang="en-IN" sz="2000" dirty="0"/>
                        <a:t>Stop all drugs and Refer to MO</a:t>
                      </a:r>
                    </a:p>
                  </a:txBody>
                  <a:tcPr/>
                </a:tc>
                <a:extLst>
                  <a:ext uri="{0D108BD9-81ED-4DB2-BD59-A6C34878D82A}">
                    <a16:rowId xmlns:a16="http://schemas.microsoft.com/office/drawing/2014/main" val="4198315592"/>
                  </a:ext>
                </a:extLst>
              </a:tr>
              <a:tr h="639141">
                <a:tc>
                  <a:txBody>
                    <a:bodyPr/>
                    <a:lstStyle/>
                    <a:p>
                      <a:r>
                        <a:rPr lang="en-IN" sz="2000" dirty="0"/>
                        <a:t>Burning in hands &amp; feet</a:t>
                      </a:r>
                    </a:p>
                  </a:txBody>
                  <a:tcPr/>
                </a:tc>
                <a:tc>
                  <a:txBody>
                    <a:bodyPr/>
                    <a:lstStyle/>
                    <a:p>
                      <a:r>
                        <a:rPr lang="en-IN" sz="2000" dirty="0"/>
                        <a:t>Isoniazid (H)</a:t>
                      </a:r>
                    </a:p>
                  </a:txBody>
                  <a:tcPr/>
                </a:tc>
                <a:tc>
                  <a:txBody>
                    <a:bodyPr/>
                    <a:lstStyle/>
                    <a:p>
                      <a:r>
                        <a:rPr lang="en-IN" sz="2000" dirty="0"/>
                        <a:t>Refer to MO – to give pyridoxine 100 mg/day till symptoms subside</a:t>
                      </a:r>
                    </a:p>
                  </a:txBody>
                  <a:tcPr/>
                </a:tc>
                <a:extLst>
                  <a:ext uri="{0D108BD9-81ED-4DB2-BD59-A6C34878D82A}">
                    <a16:rowId xmlns:a16="http://schemas.microsoft.com/office/drawing/2014/main" val="3793400306"/>
                  </a:ext>
                </a:extLst>
              </a:tr>
              <a:tr h="410228">
                <a:tc>
                  <a:txBody>
                    <a:bodyPr/>
                    <a:lstStyle/>
                    <a:p>
                      <a:r>
                        <a:rPr lang="en-IN" sz="2000" dirty="0"/>
                        <a:t>Severe joint pains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t>Pyrazinamide (Z)</a:t>
                      </a:r>
                    </a:p>
                  </a:txBody>
                  <a:tcPr/>
                </a:tc>
                <a:tc>
                  <a:txBody>
                    <a:bodyPr/>
                    <a:lstStyle/>
                    <a:p>
                      <a:r>
                        <a:rPr lang="en-IN" sz="2000" dirty="0"/>
                        <a:t>Refer to MO</a:t>
                      </a:r>
                    </a:p>
                  </a:txBody>
                  <a:tcPr/>
                </a:tc>
                <a:extLst>
                  <a:ext uri="{0D108BD9-81ED-4DB2-BD59-A6C34878D82A}">
                    <a16:rowId xmlns:a16="http://schemas.microsoft.com/office/drawing/2014/main" val="4182714704"/>
                  </a:ext>
                </a:extLst>
              </a:tr>
              <a:tr h="410228">
                <a:tc>
                  <a:txBody>
                    <a:bodyPr/>
                    <a:lstStyle/>
                    <a:p>
                      <a:r>
                        <a:rPr lang="en-IN" sz="2000" dirty="0"/>
                        <a:t>Impaired vision</a:t>
                      </a:r>
                    </a:p>
                  </a:txBody>
                  <a:tcPr/>
                </a:tc>
                <a:tc>
                  <a:txBody>
                    <a:bodyPr/>
                    <a:lstStyle/>
                    <a:p>
                      <a:r>
                        <a:rPr lang="en-IN" sz="2000" dirty="0"/>
                        <a:t>Ethambutol</a:t>
                      </a:r>
                    </a:p>
                  </a:txBody>
                  <a:tcPr/>
                </a:tc>
                <a:tc>
                  <a:txBody>
                    <a:bodyPr/>
                    <a:lstStyle/>
                    <a:p>
                      <a:r>
                        <a:rPr lang="en-IN" sz="2000" dirty="0"/>
                        <a:t>STOP treatment &amp; refer for evaluation</a:t>
                      </a:r>
                    </a:p>
                  </a:txBody>
                  <a:tcPr/>
                </a:tc>
                <a:extLst>
                  <a:ext uri="{0D108BD9-81ED-4DB2-BD59-A6C34878D82A}">
                    <a16:rowId xmlns:a16="http://schemas.microsoft.com/office/drawing/2014/main" val="15875304"/>
                  </a:ext>
                </a:extLst>
              </a:tr>
              <a:tr h="917029">
                <a:tc>
                  <a:txBody>
                    <a:bodyPr/>
                    <a:lstStyle/>
                    <a:p>
                      <a:r>
                        <a:rPr lang="en-IN" sz="2000" dirty="0"/>
                        <a:t>Jaundice</a:t>
                      </a:r>
                    </a:p>
                  </a:txBody>
                  <a:tcPr/>
                </a:tc>
                <a:tc>
                  <a:txBody>
                    <a:bodyPr/>
                    <a:lstStyle/>
                    <a:p>
                      <a:r>
                        <a:rPr lang="en-IN" sz="2000" dirty="0"/>
                        <a:t>Isoniazid (H)</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2000" dirty="0"/>
                        <a:t>Rifampicin (R)</a:t>
                      </a:r>
                    </a:p>
                    <a:p>
                      <a:r>
                        <a:rPr lang="en-IN" sz="2000" dirty="0"/>
                        <a:t>Pyrazinamide (Z)</a:t>
                      </a:r>
                    </a:p>
                  </a:txBody>
                  <a:tcPr/>
                </a:tc>
                <a:tc>
                  <a:txBody>
                    <a:bodyPr/>
                    <a:lstStyle/>
                    <a:p>
                      <a:r>
                        <a:rPr lang="en-IN" sz="2000" dirty="0"/>
                        <a:t>STOP treatment &amp; refer for evaluation</a:t>
                      </a:r>
                    </a:p>
                  </a:txBody>
                  <a:tcPr/>
                </a:tc>
                <a:extLst>
                  <a:ext uri="{0D108BD9-81ED-4DB2-BD59-A6C34878D82A}">
                    <a16:rowId xmlns:a16="http://schemas.microsoft.com/office/drawing/2014/main" val="2730270054"/>
                  </a:ext>
                </a:extLst>
              </a:tr>
            </a:tbl>
          </a:graphicData>
        </a:graphic>
      </p:graphicFrame>
    </p:spTree>
    <p:extLst>
      <p:ext uri="{BB962C8B-B14F-4D97-AF65-F5344CB8AC3E}">
        <p14:creationId xmlns:p14="http://schemas.microsoft.com/office/powerpoint/2010/main" val="363785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5696"/>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FFC20E">
              <a:alpha val="39999"/>
            </a:srgbClr>
          </a:solidFill>
        </p:spPr>
        <p:txBody>
          <a:bodyPr wrap="square" lIns="0" tIns="0" rIns="0" bIns="0" rtlCol="0"/>
          <a:lstStyle/>
          <a:p>
            <a:endParaRPr sz="1632"/>
          </a:p>
        </p:txBody>
      </p:sp>
      <p:grpSp>
        <p:nvGrpSpPr>
          <p:cNvPr id="3" name="object 3"/>
          <p:cNvGrpSpPr/>
          <p:nvPr/>
        </p:nvGrpSpPr>
        <p:grpSpPr>
          <a:xfrm>
            <a:off x="1247607" y="0"/>
            <a:ext cx="9695634" cy="2588881"/>
            <a:chOff x="0" y="0"/>
            <a:chExt cx="10692130" cy="2854960"/>
          </a:xfrm>
        </p:grpSpPr>
        <p:sp>
          <p:nvSpPr>
            <p:cNvPr id="4" name="object 4"/>
            <p:cNvSpPr/>
            <p:nvPr/>
          </p:nvSpPr>
          <p:spPr>
            <a:xfrm>
              <a:off x="0" y="0"/>
              <a:ext cx="10692130" cy="2514600"/>
            </a:xfrm>
            <a:custGeom>
              <a:avLst/>
              <a:gdLst/>
              <a:ahLst/>
              <a:cxnLst/>
              <a:rect l="l" t="t" r="r" b="b"/>
              <a:pathLst>
                <a:path w="10692130" h="2514600">
                  <a:moveTo>
                    <a:pt x="10692003" y="688576"/>
                  </a:moveTo>
                  <a:lnTo>
                    <a:pt x="21509" y="2136883"/>
                  </a:lnTo>
                  <a:lnTo>
                    <a:pt x="35019" y="2142455"/>
                  </a:lnTo>
                  <a:lnTo>
                    <a:pt x="80786" y="2160597"/>
                  </a:lnTo>
                  <a:lnTo>
                    <a:pt x="127097" y="2178238"/>
                  </a:lnTo>
                  <a:lnTo>
                    <a:pt x="173945" y="2195384"/>
                  </a:lnTo>
                  <a:lnTo>
                    <a:pt x="221322" y="2212036"/>
                  </a:lnTo>
                  <a:lnTo>
                    <a:pt x="269222" y="2228198"/>
                  </a:lnTo>
                  <a:lnTo>
                    <a:pt x="317638" y="2243875"/>
                  </a:lnTo>
                  <a:lnTo>
                    <a:pt x="366561" y="2259070"/>
                  </a:lnTo>
                  <a:lnTo>
                    <a:pt x="415985" y="2273786"/>
                  </a:lnTo>
                  <a:lnTo>
                    <a:pt x="465902" y="2288027"/>
                  </a:lnTo>
                  <a:lnTo>
                    <a:pt x="516305" y="2301797"/>
                  </a:lnTo>
                  <a:lnTo>
                    <a:pt x="567188" y="2315099"/>
                  </a:lnTo>
                  <a:lnTo>
                    <a:pt x="618542" y="2327937"/>
                  </a:lnTo>
                  <a:lnTo>
                    <a:pt x="670360" y="2340314"/>
                  </a:lnTo>
                  <a:lnTo>
                    <a:pt x="722636" y="2352234"/>
                  </a:lnTo>
                  <a:lnTo>
                    <a:pt x="775361" y="2363701"/>
                  </a:lnTo>
                  <a:lnTo>
                    <a:pt x="820681" y="2373080"/>
                  </a:lnTo>
                  <a:lnTo>
                    <a:pt x="912278" y="2390871"/>
                  </a:lnTo>
                  <a:lnTo>
                    <a:pt x="1005124" y="2407389"/>
                  </a:lnTo>
                  <a:lnTo>
                    <a:pt x="1099192" y="2422650"/>
                  </a:lnTo>
                  <a:lnTo>
                    <a:pt x="1194450" y="2436672"/>
                  </a:lnTo>
                  <a:lnTo>
                    <a:pt x="1290869" y="2449472"/>
                  </a:lnTo>
                  <a:lnTo>
                    <a:pt x="1388420" y="2461068"/>
                  </a:lnTo>
                  <a:lnTo>
                    <a:pt x="1536803" y="2476242"/>
                  </a:lnTo>
                  <a:lnTo>
                    <a:pt x="1687565" y="2488803"/>
                  </a:lnTo>
                  <a:lnTo>
                    <a:pt x="1840605" y="2498812"/>
                  </a:lnTo>
                  <a:lnTo>
                    <a:pt x="1995824" y="2506326"/>
                  </a:lnTo>
                  <a:lnTo>
                    <a:pt x="2153122" y="2511404"/>
                  </a:lnTo>
                  <a:lnTo>
                    <a:pt x="2318768" y="2514182"/>
                  </a:lnTo>
                  <a:lnTo>
                    <a:pt x="2368494" y="2514506"/>
                  </a:lnTo>
                  <a:lnTo>
                    <a:pt x="2469673" y="2514506"/>
                  </a:lnTo>
                  <a:lnTo>
                    <a:pt x="2671497" y="2511932"/>
                  </a:lnTo>
                  <a:lnTo>
                    <a:pt x="2925665" y="2504095"/>
                  </a:lnTo>
                  <a:lnTo>
                    <a:pt x="3186510" y="2491145"/>
                  </a:lnTo>
                  <a:lnTo>
                    <a:pt x="3448873" y="2473491"/>
                  </a:lnTo>
                  <a:lnTo>
                    <a:pt x="3767257" y="2446335"/>
                  </a:lnTo>
                  <a:lnTo>
                    <a:pt x="4088874" y="2413033"/>
                  </a:lnTo>
                  <a:lnTo>
                    <a:pt x="4467275" y="2366930"/>
                  </a:lnTo>
                  <a:lnTo>
                    <a:pt x="4902611" y="2305440"/>
                  </a:lnTo>
                  <a:lnTo>
                    <a:pt x="5339477" y="2235447"/>
                  </a:lnTo>
                  <a:lnTo>
                    <a:pt x="5830784" y="2147689"/>
                  </a:lnTo>
                  <a:lnTo>
                    <a:pt x="6373789" y="2040528"/>
                  </a:lnTo>
                  <a:lnTo>
                    <a:pt x="6963957" y="1913000"/>
                  </a:lnTo>
                  <a:lnTo>
                    <a:pt x="7646245" y="1752437"/>
                  </a:lnTo>
                  <a:lnTo>
                    <a:pt x="8404499" y="1558840"/>
                  </a:lnTo>
                  <a:lnTo>
                    <a:pt x="9213495" y="1335997"/>
                  </a:lnTo>
                  <a:lnTo>
                    <a:pt x="10036118" y="1093107"/>
                  </a:lnTo>
                  <a:lnTo>
                    <a:pt x="10692003" y="886912"/>
                  </a:lnTo>
                  <a:lnTo>
                    <a:pt x="10692003" y="688576"/>
                  </a:lnTo>
                  <a:close/>
                </a:path>
                <a:path w="10692130" h="2514600">
                  <a:moveTo>
                    <a:pt x="18248" y="2135539"/>
                  </a:moveTo>
                  <a:lnTo>
                    <a:pt x="0" y="2138013"/>
                  </a:lnTo>
                  <a:lnTo>
                    <a:pt x="0" y="2139803"/>
                  </a:lnTo>
                  <a:lnTo>
                    <a:pt x="21509" y="2136883"/>
                  </a:lnTo>
                  <a:lnTo>
                    <a:pt x="18248" y="2135539"/>
                  </a:lnTo>
                  <a:close/>
                </a:path>
                <a:path w="10692130" h="2514600">
                  <a:moveTo>
                    <a:pt x="10692003" y="688576"/>
                  </a:moveTo>
                  <a:lnTo>
                    <a:pt x="10691859" y="688576"/>
                  </a:lnTo>
                  <a:lnTo>
                    <a:pt x="18248" y="2135539"/>
                  </a:lnTo>
                  <a:lnTo>
                    <a:pt x="21509" y="2136883"/>
                  </a:lnTo>
                  <a:lnTo>
                    <a:pt x="10692003" y="688576"/>
                  </a:lnTo>
                  <a:close/>
                </a:path>
                <a:path w="10692130" h="2514600">
                  <a:moveTo>
                    <a:pt x="10692003" y="0"/>
                  </a:moveTo>
                  <a:lnTo>
                    <a:pt x="0" y="0"/>
                  </a:lnTo>
                  <a:lnTo>
                    <a:pt x="0" y="2128013"/>
                  </a:lnTo>
                  <a:lnTo>
                    <a:pt x="18248" y="2135539"/>
                  </a:lnTo>
                  <a:lnTo>
                    <a:pt x="10691859" y="688576"/>
                  </a:lnTo>
                  <a:lnTo>
                    <a:pt x="10692005" y="688576"/>
                  </a:lnTo>
                  <a:lnTo>
                    <a:pt x="10692003" y="0"/>
                  </a:lnTo>
                  <a:close/>
                </a:path>
              </a:pathLst>
            </a:custGeom>
            <a:solidFill>
              <a:srgbClr val="005596"/>
            </a:solidFill>
          </p:spPr>
          <p:txBody>
            <a:bodyPr wrap="square" lIns="0" tIns="0" rIns="0" bIns="0" rtlCol="0"/>
            <a:lstStyle/>
            <a:p>
              <a:endParaRPr sz="1632"/>
            </a:p>
          </p:txBody>
        </p:sp>
        <p:sp>
          <p:nvSpPr>
            <p:cNvPr id="5" name="object 5"/>
            <p:cNvSpPr/>
            <p:nvPr/>
          </p:nvSpPr>
          <p:spPr>
            <a:xfrm>
              <a:off x="0" y="892839"/>
              <a:ext cx="10692130" cy="1739900"/>
            </a:xfrm>
            <a:custGeom>
              <a:avLst/>
              <a:gdLst/>
              <a:ahLst/>
              <a:cxnLst/>
              <a:rect l="l" t="t" r="r" b="b"/>
              <a:pathLst>
                <a:path w="10692130" h="1739900">
                  <a:moveTo>
                    <a:pt x="2911075" y="1727200"/>
                  </a:moveTo>
                  <a:lnTo>
                    <a:pt x="1819924" y="1727200"/>
                  </a:lnTo>
                  <a:lnTo>
                    <a:pt x="1875061" y="1739900"/>
                  </a:lnTo>
                  <a:lnTo>
                    <a:pt x="2851605" y="1739900"/>
                  </a:lnTo>
                  <a:lnTo>
                    <a:pt x="2911075" y="1727200"/>
                  </a:lnTo>
                  <a:close/>
                </a:path>
                <a:path w="10692130" h="1739900">
                  <a:moveTo>
                    <a:pt x="3150850" y="1714500"/>
                  </a:moveTo>
                  <a:lnTo>
                    <a:pt x="1602296" y="1714500"/>
                  </a:lnTo>
                  <a:lnTo>
                    <a:pt x="1656255" y="1727200"/>
                  </a:lnTo>
                  <a:lnTo>
                    <a:pt x="3090632" y="1727200"/>
                  </a:lnTo>
                  <a:lnTo>
                    <a:pt x="3150850" y="1714500"/>
                  </a:lnTo>
                  <a:close/>
                </a:path>
                <a:path w="10692130" h="1739900">
                  <a:moveTo>
                    <a:pt x="3332530" y="1701800"/>
                  </a:moveTo>
                  <a:lnTo>
                    <a:pt x="1442281" y="1701800"/>
                  </a:lnTo>
                  <a:lnTo>
                    <a:pt x="1495304" y="1714500"/>
                  </a:lnTo>
                  <a:lnTo>
                    <a:pt x="3271804" y="1714500"/>
                  </a:lnTo>
                  <a:lnTo>
                    <a:pt x="3332530" y="1701800"/>
                  </a:lnTo>
                  <a:close/>
                </a:path>
                <a:path w="10692130" h="1739900">
                  <a:moveTo>
                    <a:pt x="3454458" y="1689100"/>
                  </a:moveTo>
                  <a:lnTo>
                    <a:pt x="1337204" y="1689100"/>
                  </a:lnTo>
                  <a:lnTo>
                    <a:pt x="1389579" y="1701800"/>
                  </a:lnTo>
                  <a:lnTo>
                    <a:pt x="3393417" y="1701800"/>
                  </a:lnTo>
                  <a:lnTo>
                    <a:pt x="3454458" y="1689100"/>
                  </a:lnTo>
                  <a:close/>
                </a:path>
                <a:path w="10692130" h="1739900">
                  <a:moveTo>
                    <a:pt x="3638462" y="1676400"/>
                  </a:moveTo>
                  <a:lnTo>
                    <a:pt x="1233452" y="1676400"/>
                  </a:lnTo>
                  <a:lnTo>
                    <a:pt x="1285160" y="1689100"/>
                  </a:lnTo>
                  <a:lnTo>
                    <a:pt x="3576986" y="1689100"/>
                  </a:lnTo>
                  <a:lnTo>
                    <a:pt x="3638462" y="1676400"/>
                  </a:lnTo>
                  <a:close/>
                </a:path>
                <a:path w="10692130" h="1739900">
                  <a:moveTo>
                    <a:pt x="3885673" y="1651000"/>
                  </a:moveTo>
                  <a:lnTo>
                    <a:pt x="1080397" y="1651000"/>
                  </a:lnTo>
                  <a:lnTo>
                    <a:pt x="1182086" y="1676400"/>
                  </a:lnTo>
                  <a:lnTo>
                    <a:pt x="3700074" y="1676400"/>
                  </a:lnTo>
                  <a:lnTo>
                    <a:pt x="3761817" y="1663700"/>
                  </a:lnTo>
                  <a:lnTo>
                    <a:pt x="3823684" y="1663700"/>
                  </a:lnTo>
                  <a:lnTo>
                    <a:pt x="3885673" y="1651000"/>
                  </a:lnTo>
                  <a:close/>
                </a:path>
                <a:path w="10692130" h="1739900">
                  <a:moveTo>
                    <a:pt x="4072313" y="1625600"/>
                  </a:moveTo>
                  <a:lnTo>
                    <a:pt x="930545" y="1625600"/>
                  </a:lnTo>
                  <a:lnTo>
                    <a:pt x="1030084" y="1651000"/>
                  </a:lnTo>
                  <a:lnTo>
                    <a:pt x="3947777" y="1651000"/>
                  </a:lnTo>
                  <a:lnTo>
                    <a:pt x="4072313" y="1625600"/>
                  </a:lnTo>
                  <a:close/>
                </a:path>
                <a:path w="10692130" h="1739900">
                  <a:moveTo>
                    <a:pt x="1765074" y="1574800"/>
                  </a:moveTo>
                  <a:lnTo>
                    <a:pt x="688270" y="1574800"/>
                  </a:lnTo>
                  <a:lnTo>
                    <a:pt x="881329" y="1625600"/>
                  </a:lnTo>
                  <a:lnTo>
                    <a:pt x="4134735" y="1625600"/>
                  </a:lnTo>
                  <a:lnTo>
                    <a:pt x="4197252" y="1612900"/>
                  </a:lnTo>
                  <a:lnTo>
                    <a:pt x="4259861" y="1612900"/>
                  </a:lnTo>
                  <a:lnTo>
                    <a:pt x="4322557" y="1600200"/>
                  </a:lnTo>
                  <a:lnTo>
                    <a:pt x="2042149" y="1600200"/>
                  </a:lnTo>
                  <a:lnTo>
                    <a:pt x="1986179" y="1587500"/>
                  </a:lnTo>
                  <a:lnTo>
                    <a:pt x="1819924" y="1587500"/>
                  </a:lnTo>
                  <a:lnTo>
                    <a:pt x="1765074" y="1574800"/>
                  </a:lnTo>
                  <a:close/>
                </a:path>
                <a:path w="10692130" h="1739900">
                  <a:moveTo>
                    <a:pt x="4448187" y="1574800"/>
                  </a:moveTo>
                  <a:lnTo>
                    <a:pt x="3271804" y="1574800"/>
                  </a:lnTo>
                  <a:lnTo>
                    <a:pt x="3211242" y="1587500"/>
                  </a:lnTo>
                  <a:lnTo>
                    <a:pt x="2970740" y="1587500"/>
                  </a:lnTo>
                  <a:lnTo>
                    <a:pt x="2911075" y="1600200"/>
                  </a:lnTo>
                  <a:lnTo>
                    <a:pt x="4322557" y="1600200"/>
                  </a:lnTo>
                  <a:lnTo>
                    <a:pt x="4448187" y="1574800"/>
                  </a:lnTo>
                  <a:close/>
                </a:path>
                <a:path w="10692130" h="1739900">
                  <a:moveTo>
                    <a:pt x="0" y="1193800"/>
                  </a:moveTo>
                  <a:lnTo>
                    <a:pt x="0" y="1358900"/>
                  </a:lnTo>
                  <a:lnTo>
                    <a:pt x="23172" y="1371600"/>
                  </a:lnTo>
                  <a:lnTo>
                    <a:pt x="106120" y="1397000"/>
                  </a:lnTo>
                  <a:lnTo>
                    <a:pt x="148285" y="1422400"/>
                  </a:lnTo>
                  <a:lnTo>
                    <a:pt x="321434" y="1473200"/>
                  </a:lnTo>
                  <a:lnTo>
                    <a:pt x="365820" y="1498600"/>
                  </a:lnTo>
                  <a:lnTo>
                    <a:pt x="640981" y="1574800"/>
                  </a:lnTo>
                  <a:lnTo>
                    <a:pt x="1656255" y="1574800"/>
                  </a:lnTo>
                  <a:lnTo>
                    <a:pt x="1602296" y="1562100"/>
                  </a:lnTo>
                  <a:lnTo>
                    <a:pt x="1495304" y="1562100"/>
                  </a:lnTo>
                  <a:lnTo>
                    <a:pt x="1442281" y="1549400"/>
                  </a:lnTo>
                  <a:lnTo>
                    <a:pt x="1389579" y="1549400"/>
                  </a:lnTo>
                  <a:lnTo>
                    <a:pt x="1337204" y="1536700"/>
                  </a:lnTo>
                  <a:lnTo>
                    <a:pt x="1285160" y="1536700"/>
                  </a:lnTo>
                  <a:lnTo>
                    <a:pt x="1182086" y="1511300"/>
                  </a:lnTo>
                  <a:lnTo>
                    <a:pt x="1131066" y="1511300"/>
                  </a:lnTo>
                  <a:lnTo>
                    <a:pt x="1030084" y="1485900"/>
                  </a:lnTo>
                  <a:lnTo>
                    <a:pt x="980131" y="1485900"/>
                  </a:lnTo>
                  <a:lnTo>
                    <a:pt x="832489" y="1447800"/>
                  </a:lnTo>
                  <a:lnTo>
                    <a:pt x="784029" y="1447800"/>
                  </a:lnTo>
                  <a:lnTo>
                    <a:pt x="410635" y="1346200"/>
                  </a:lnTo>
                  <a:lnTo>
                    <a:pt x="277483" y="1308100"/>
                  </a:lnTo>
                  <a:lnTo>
                    <a:pt x="233971" y="1282700"/>
                  </a:lnTo>
                  <a:lnTo>
                    <a:pt x="106120" y="1244600"/>
                  </a:lnTo>
                  <a:lnTo>
                    <a:pt x="64414" y="1219200"/>
                  </a:lnTo>
                  <a:lnTo>
                    <a:pt x="23172" y="1206500"/>
                  </a:lnTo>
                  <a:lnTo>
                    <a:pt x="0" y="1193800"/>
                  </a:lnTo>
                  <a:close/>
                </a:path>
                <a:path w="10692130" h="1739900">
                  <a:moveTo>
                    <a:pt x="4637156" y="1549400"/>
                  </a:moveTo>
                  <a:lnTo>
                    <a:pt x="3638462" y="1549400"/>
                  </a:lnTo>
                  <a:lnTo>
                    <a:pt x="3576986" y="1562100"/>
                  </a:lnTo>
                  <a:lnTo>
                    <a:pt x="3454458" y="1562100"/>
                  </a:lnTo>
                  <a:lnTo>
                    <a:pt x="3393417" y="1574800"/>
                  </a:lnTo>
                  <a:lnTo>
                    <a:pt x="4511112" y="1574800"/>
                  </a:lnTo>
                  <a:lnTo>
                    <a:pt x="4637156" y="1549400"/>
                  </a:lnTo>
                  <a:close/>
                </a:path>
                <a:path w="10692130" h="1739900">
                  <a:moveTo>
                    <a:pt x="4953177" y="1498600"/>
                  </a:moveTo>
                  <a:lnTo>
                    <a:pt x="4134735" y="1498600"/>
                  </a:lnTo>
                  <a:lnTo>
                    <a:pt x="4072313" y="1511300"/>
                  </a:lnTo>
                  <a:lnTo>
                    <a:pt x="4009992" y="1511300"/>
                  </a:lnTo>
                  <a:lnTo>
                    <a:pt x="3947777" y="1524000"/>
                  </a:lnTo>
                  <a:lnTo>
                    <a:pt x="3885673" y="1524000"/>
                  </a:lnTo>
                  <a:lnTo>
                    <a:pt x="3823684" y="1536700"/>
                  </a:lnTo>
                  <a:lnTo>
                    <a:pt x="3761817" y="1536700"/>
                  </a:lnTo>
                  <a:lnTo>
                    <a:pt x="3700074" y="1549400"/>
                  </a:lnTo>
                  <a:lnTo>
                    <a:pt x="4700266" y="1549400"/>
                  </a:lnTo>
                  <a:lnTo>
                    <a:pt x="4953177" y="1498600"/>
                  </a:lnTo>
                  <a:close/>
                </a:path>
                <a:path w="10692130" h="1739900">
                  <a:moveTo>
                    <a:pt x="10692003" y="0"/>
                  </a:moveTo>
                  <a:lnTo>
                    <a:pt x="10670066" y="0"/>
                  </a:lnTo>
                  <a:lnTo>
                    <a:pt x="10412525" y="76200"/>
                  </a:lnTo>
                  <a:lnTo>
                    <a:pt x="10368056" y="101600"/>
                  </a:lnTo>
                  <a:lnTo>
                    <a:pt x="10045048" y="190500"/>
                  </a:lnTo>
                  <a:lnTo>
                    <a:pt x="9997287" y="215900"/>
                  </a:lnTo>
                  <a:lnTo>
                    <a:pt x="9702722" y="292100"/>
                  </a:lnTo>
                  <a:lnTo>
                    <a:pt x="9652340" y="317500"/>
                  </a:lnTo>
                  <a:lnTo>
                    <a:pt x="9447309" y="368300"/>
                  </a:lnTo>
                  <a:lnTo>
                    <a:pt x="9395201" y="393700"/>
                  </a:lnTo>
                  <a:lnTo>
                    <a:pt x="9183512" y="444500"/>
                  </a:lnTo>
                  <a:lnTo>
                    <a:pt x="9129800" y="469900"/>
                  </a:lnTo>
                  <a:lnTo>
                    <a:pt x="8856750" y="533400"/>
                  </a:lnTo>
                  <a:lnTo>
                    <a:pt x="8801276" y="558800"/>
                  </a:lnTo>
                  <a:lnTo>
                    <a:pt x="8576664" y="609600"/>
                  </a:lnTo>
                  <a:lnTo>
                    <a:pt x="8519856" y="635000"/>
                  </a:lnTo>
                  <a:lnTo>
                    <a:pt x="8290154" y="685800"/>
                  </a:lnTo>
                  <a:lnTo>
                    <a:pt x="8232135" y="711200"/>
                  </a:lnTo>
                  <a:lnTo>
                    <a:pt x="7997834" y="762000"/>
                  </a:lnTo>
                  <a:lnTo>
                    <a:pt x="7938726" y="787400"/>
                  </a:lnTo>
                  <a:lnTo>
                    <a:pt x="7640243" y="850900"/>
                  </a:lnTo>
                  <a:lnTo>
                    <a:pt x="7579991" y="876300"/>
                  </a:lnTo>
                  <a:lnTo>
                    <a:pt x="7153642" y="965200"/>
                  </a:lnTo>
                  <a:lnTo>
                    <a:pt x="7092139" y="990600"/>
                  </a:lnTo>
                  <a:lnTo>
                    <a:pt x="5523640" y="1308100"/>
                  </a:lnTo>
                  <a:lnTo>
                    <a:pt x="5460237" y="1308100"/>
                  </a:lnTo>
                  <a:lnTo>
                    <a:pt x="5206605" y="1358900"/>
                  </a:lnTo>
                  <a:lnTo>
                    <a:pt x="5143217" y="1358900"/>
                  </a:lnTo>
                  <a:lnTo>
                    <a:pt x="4889888" y="1409700"/>
                  </a:lnTo>
                  <a:lnTo>
                    <a:pt x="4826637" y="1409700"/>
                  </a:lnTo>
                  <a:lnTo>
                    <a:pt x="4700266" y="1435100"/>
                  </a:lnTo>
                  <a:lnTo>
                    <a:pt x="4637156" y="1435100"/>
                  </a:lnTo>
                  <a:lnTo>
                    <a:pt x="4511112" y="1460500"/>
                  </a:lnTo>
                  <a:lnTo>
                    <a:pt x="4448187" y="1460500"/>
                  </a:lnTo>
                  <a:lnTo>
                    <a:pt x="4322557" y="1485900"/>
                  </a:lnTo>
                  <a:lnTo>
                    <a:pt x="4259861" y="1485900"/>
                  </a:lnTo>
                  <a:lnTo>
                    <a:pt x="4197252" y="1498600"/>
                  </a:lnTo>
                  <a:lnTo>
                    <a:pt x="5016498" y="1498600"/>
                  </a:lnTo>
                  <a:lnTo>
                    <a:pt x="5587031" y="1384300"/>
                  </a:lnTo>
                  <a:lnTo>
                    <a:pt x="5650406" y="1384300"/>
                  </a:lnTo>
                  <a:lnTo>
                    <a:pt x="6093149" y="1295400"/>
                  </a:lnTo>
                  <a:lnTo>
                    <a:pt x="6156214" y="1270000"/>
                  </a:lnTo>
                  <a:lnTo>
                    <a:pt x="6782706" y="1143000"/>
                  </a:lnTo>
                  <a:lnTo>
                    <a:pt x="6844832" y="1117600"/>
                  </a:lnTo>
                  <a:lnTo>
                    <a:pt x="7153642" y="1054100"/>
                  </a:lnTo>
                  <a:lnTo>
                    <a:pt x="7215006" y="1028700"/>
                  </a:lnTo>
                  <a:lnTo>
                    <a:pt x="7458971" y="977900"/>
                  </a:lnTo>
                  <a:lnTo>
                    <a:pt x="7519565" y="952500"/>
                  </a:lnTo>
                  <a:lnTo>
                    <a:pt x="7760206" y="901700"/>
                  </a:lnTo>
                  <a:lnTo>
                    <a:pt x="7819908" y="876300"/>
                  </a:lnTo>
                  <a:lnTo>
                    <a:pt x="7997834" y="838200"/>
                  </a:lnTo>
                  <a:lnTo>
                    <a:pt x="8056733" y="812800"/>
                  </a:lnTo>
                  <a:lnTo>
                    <a:pt x="8290154" y="762000"/>
                  </a:lnTo>
                  <a:lnTo>
                    <a:pt x="8347940" y="736600"/>
                  </a:lnTo>
                  <a:lnTo>
                    <a:pt x="8519856" y="698500"/>
                  </a:lnTo>
                  <a:lnTo>
                    <a:pt x="8576664" y="673100"/>
                  </a:lnTo>
                  <a:lnTo>
                    <a:pt x="8745525" y="635000"/>
                  </a:lnTo>
                  <a:lnTo>
                    <a:pt x="8801276" y="609600"/>
                  </a:lnTo>
                  <a:lnTo>
                    <a:pt x="8966849" y="571500"/>
                  </a:lnTo>
                  <a:lnTo>
                    <a:pt x="9021464" y="546100"/>
                  </a:lnTo>
                  <a:lnTo>
                    <a:pt x="9183512" y="508000"/>
                  </a:lnTo>
                  <a:lnTo>
                    <a:pt x="9236913" y="482600"/>
                  </a:lnTo>
                  <a:lnTo>
                    <a:pt x="9395201" y="444500"/>
                  </a:lnTo>
                  <a:lnTo>
                    <a:pt x="9447309" y="419100"/>
                  </a:lnTo>
                  <a:lnTo>
                    <a:pt x="9652340" y="368300"/>
                  </a:lnTo>
                  <a:lnTo>
                    <a:pt x="9702722" y="342900"/>
                  </a:lnTo>
                  <a:lnTo>
                    <a:pt x="9900604" y="292100"/>
                  </a:lnTo>
                  <a:lnTo>
                    <a:pt x="9949138" y="266700"/>
                  </a:lnTo>
                  <a:lnTo>
                    <a:pt x="10185943" y="203200"/>
                  </a:lnTo>
                  <a:lnTo>
                    <a:pt x="10232097" y="177800"/>
                  </a:lnTo>
                  <a:lnTo>
                    <a:pt x="10500158" y="101600"/>
                  </a:lnTo>
                  <a:lnTo>
                    <a:pt x="10628271" y="63500"/>
                  </a:lnTo>
                  <a:lnTo>
                    <a:pt x="10692003" y="38100"/>
                  </a:lnTo>
                  <a:lnTo>
                    <a:pt x="10692003" y="0"/>
                  </a:lnTo>
                  <a:close/>
                </a:path>
              </a:pathLst>
            </a:custGeom>
            <a:solidFill>
              <a:srgbClr val="FFC20E"/>
            </a:solidFill>
          </p:spPr>
          <p:txBody>
            <a:bodyPr wrap="square" lIns="0" tIns="0" rIns="0" bIns="0" rtlCol="0"/>
            <a:lstStyle/>
            <a:p>
              <a:endParaRPr sz="1632"/>
            </a:p>
          </p:txBody>
        </p:sp>
        <p:sp>
          <p:nvSpPr>
            <p:cNvPr id="6" name="object 6"/>
            <p:cNvSpPr/>
            <p:nvPr/>
          </p:nvSpPr>
          <p:spPr>
            <a:xfrm>
              <a:off x="0" y="327372"/>
              <a:ext cx="10692130" cy="2527300"/>
            </a:xfrm>
            <a:custGeom>
              <a:avLst/>
              <a:gdLst/>
              <a:ahLst/>
              <a:cxnLst/>
              <a:rect l="l" t="t" r="r" b="b"/>
              <a:pathLst>
                <a:path w="10692130" h="2527300">
                  <a:moveTo>
                    <a:pt x="3181172" y="2514599"/>
                  </a:moveTo>
                  <a:lnTo>
                    <a:pt x="2220516" y="2514599"/>
                  </a:lnTo>
                  <a:lnTo>
                    <a:pt x="2269365" y="2527299"/>
                  </a:lnTo>
                  <a:lnTo>
                    <a:pt x="3132792" y="2527299"/>
                  </a:lnTo>
                  <a:lnTo>
                    <a:pt x="3181172" y="2514599"/>
                  </a:lnTo>
                  <a:close/>
                </a:path>
                <a:path w="10692130" h="2527300">
                  <a:moveTo>
                    <a:pt x="3432236" y="2501899"/>
                  </a:moveTo>
                  <a:lnTo>
                    <a:pt x="2075223" y="2501899"/>
                  </a:lnTo>
                  <a:lnTo>
                    <a:pt x="2123453" y="2514599"/>
                  </a:lnTo>
                  <a:lnTo>
                    <a:pt x="3381868" y="2514599"/>
                  </a:lnTo>
                  <a:lnTo>
                    <a:pt x="3432236" y="2501899"/>
                  </a:lnTo>
                  <a:close/>
                </a:path>
                <a:path w="10692130" h="2527300">
                  <a:moveTo>
                    <a:pt x="3634438" y="2489199"/>
                  </a:moveTo>
                  <a:lnTo>
                    <a:pt x="1931654" y="2489199"/>
                  </a:lnTo>
                  <a:lnTo>
                    <a:pt x="1979331" y="2501899"/>
                  </a:lnTo>
                  <a:lnTo>
                    <a:pt x="3583782" y="2501899"/>
                  </a:lnTo>
                  <a:lnTo>
                    <a:pt x="3634438" y="2489199"/>
                  </a:lnTo>
                  <a:close/>
                </a:path>
                <a:path w="10692130" h="2527300">
                  <a:moveTo>
                    <a:pt x="3735952" y="2476499"/>
                  </a:moveTo>
                  <a:lnTo>
                    <a:pt x="1782111" y="2476499"/>
                  </a:lnTo>
                  <a:lnTo>
                    <a:pt x="1832856" y="2489199"/>
                  </a:lnTo>
                  <a:lnTo>
                    <a:pt x="3685162" y="2489199"/>
                  </a:lnTo>
                  <a:lnTo>
                    <a:pt x="3735952" y="2476499"/>
                  </a:lnTo>
                  <a:close/>
                </a:path>
                <a:path w="10692130" h="2527300">
                  <a:moveTo>
                    <a:pt x="3888699" y="2463799"/>
                  </a:moveTo>
                  <a:lnTo>
                    <a:pt x="1681956" y="2463799"/>
                  </a:lnTo>
                  <a:lnTo>
                    <a:pt x="1731837" y="2476499"/>
                  </a:lnTo>
                  <a:lnTo>
                    <a:pt x="3837722" y="2476499"/>
                  </a:lnTo>
                  <a:lnTo>
                    <a:pt x="3888699" y="2463799"/>
                  </a:lnTo>
                  <a:close/>
                </a:path>
                <a:path w="10692130" h="2527300">
                  <a:moveTo>
                    <a:pt x="2149160" y="2451099"/>
                  </a:moveTo>
                  <a:lnTo>
                    <a:pt x="1583080" y="2451099"/>
                  </a:lnTo>
                  <a:lnTo>
                    <a:pt x="1632396" y="2463799"/>
                  </a:lnTo>
                  <a:lnTo>
                    <a:pt x="2201187" y="2463799"/>
                  </a:lnTo>
                  <a:lnTo>
                    <a:pt x="2149160" y="2451099"/>
                  </a:lnTo>
                  <a:close/>
                </a:path>
                <a:path w="10692130" h="2527300">
                  <a:moveTo>
                    <a:pt x="3990828" y="2451099"/>
                  </a:moveTo>
                  <a:lnTo>
                    <a:pt x="3079245" y="2451099"/>
                  </a:lnTo>
                  <a:lnTo>
                    <a:pt x="3032039" y="2463799"/>
                  </a:lnTo>
                  <a:lnTo>
                    <a:pt x="3939735" y="2463799"/>
                  </a:lnTo>
                  <a:lnTo>
                    <a:pt x="3990828" y="2451099"/>
                  </a:lnTo>
                  <a:close/>
                </a:path>
                <a:path w="10692130" h="2527300">
                  <a:moveTo>
                    <a:pt x="1642883" y="2412999"/>
                  </a:moveTo>
                  <a:lnTo>
                    <a:pt x="1340502" y="2412999"/>
                  </a:lnTo>
                  <a:lnTo>
                    <a:pt x="1436924" y="2425699"/>
                  </a:lnTo>
                  <a:lnTo>
                    <a:pt x="1534179" y="2451099"/>
                  </a:lnTo>
                  <a:lnTo>
                    <a:pt x="1994495" y="2451099"/>
                  </a:lnTo>
                  <a:lnTo>
                    <a:pt x="1943400" y="2438399"/>
                  </a:lnTo>
                  <a:lnTo>
                    <a:pt x="1791413" y="2438399"/>
                  </a:lnTo>
                  <a:lnTo>
                    <a:pt x="1741622" y="2425699"/>
                  </a:lnTo>
                  <a:lnTo>
                    <a:pt x="1692158" y="2425699"/>
                  </a:lnTo>
                  <a:lnTo>
                    <a:pt x="1642883" y="2412999"/>
                  </a:lnTo>
                  <a:close/>
                </a:path>
                <a:path w="10692130" h="2527300">
                  <a:moveTo>
                    <a:pt x="4093180" y="2438399"/>
                  </a:moveTo>
                  <a:lnTo>
                    <a:pt x="3322481" y="2438399"/>
                  </a:lnTo>
                  <a:lnTo>
                    <a:pt x="3272832" y="2451099"/>
                  </a:lnTo>
                  <a:lnTo>
                    <a:pt x="4041977" y="2451099"/>
                  </a:lnTo>
                  <a:lnTo>
                    <a:pt x="4093180" y="2438399"/>
                  </a:lnTo>
                  <a:close/>
                </a:path>
                <a:path w="10692130" h="2527300">
                  <a:moveTo>
                    <a:pt x="4195741" y="2425699"/>
                  </a:moveTo>
                  <a:lnTo>
                    <a:pt x="3471768" y="2425699"/>
                  </a:lnTo>
                  <a:lnTo>
                    <a:pt x="3421950" y="2438399"/>
                  </a:lnTo>
                  <a:lnTo>
                    <a:pt x="4144435" y="2438399"/>
                  </a:lnTo>
                  <a:lnTo>
                    <a:pt x="4195741" y="2425699"/>
                  </a:lnTo>
                  <a:close/>
                </a:path>
                <a:path w="10692130" h="2527300">
                  <a:moveTo>
                    <a:pt x="4349944" y="2400299"/>
                  </a:moveTo>
                  <a:lnTo>
                    <a:pt x="3721635" y="2400299"/>
                  </a:lnTo>
                  <a:lnTo>
                    <a:pt x="3671564" y="2412999"/>
                  </a:lnTo>
                  <a:lnTo>
                    <a:pt x="3621539" y="2412999"/>
                  </a:lnTo>
                  <a:lnTo>
                    <a:pt x="3571565" y="2425699"/>
                  </a:lnTo>
                  <a:lnTo>
                    <a:pt x="4247095" y="2425699"/>
                  </a:lnTo>
                  <a:lnTo>
                    <a:pt x="4349944" y="2400299"/>
                  </a:lnTo>
                  <a:close/>
                </a:path>
                <a:path w="10692130" h="2527300">
                  <a:moveTo>
                    <a:pt x="0" y="1993899"/>
                  </a:moveTo>
                  <a:lnTo>
                    <a:pt x="0" y="2019299"/>
                  </a:lnTo>
                  <a:lnTo>
                    <a:pt x="19899" y="2031999"/>
                  </a:lnTo>
                  <a:lnTo>
                    <a:pt x="69634" y="2057399"/>
                  </a:lnTo>
                  <a:lnTo>
                    <a:pt x="119644" y="2070099"/>
                  </a:lnTo>
                  <a:lnTo>
                    <a:pt x="171413" y="2095499"/>
                  </a:lnTo>
                  <a:lnTo>
                    <a:pt x="225223" y="2120899"/>
                  </a:lnTo>
                  <a:lnTo>
                    <a:pt x="281355" y="2133599"/>
                  </a:lnTo>
                  <a:lnTo>
                    <a:pt x="372088" y="2158999"/>
                  </a:lnTo>
                  <a:lnTo>
                    <a:pt x="417898" y="2184399"/>
                  </a:lnTo>
                  <a:lnTo>
                    <a:pt x="558172" y="2222499"/>
                  </a:lnTo>
                  <a:lnTo>
                    <a:pt x="606175" y="2247899"/>
                  </a:lnTo>
                  <a:lnTo>
                    <a:pt x="755167" y="2285999"/>
                  </a:lnTo>
                  <a:lnTo>
                    <a:pt x="993517" y="2349499"/>
                  </a:lnTo>
                  <a:lnTo>
                    <a:pt x="1042145" y="2349499"/>
                  </a:lnTo>
                  <a:lnTo>
                    <a:pt x="1292644" y="2412999"/>
                  </a:lnTo>
                  <a:lnTo>
                    <a:pt x="1593659" y="2412999"/>
                  </a:lnTo>
                  <a:lnTo>
                    <a:pt x="1496934" y="2387599"/>
                  </a:lnTo>
                  <a:lnTo>
                    <a:pt x="1448825" y="2387599"/>
                  </a:lnTo>
                  <a:lnTo>
                    <a:pt x="1353393" y="2374899"/>
                  </a:lnTo>
                  <a:lnTo>
                    <a:pt x="1306182" y="2362199"/>
                  </a:lnTo>
                  <a:lnTo>
                    <a:pt x="1255202" y="2362199"/>
                  </a:lnTo>
                  <a:lnTo>
                    <a:pt x="1105571" y="2324099"/>
                  </a:lnTo>
                  <a:lnTo>
                    <a:pt x="1056679" y="2324099"/>
                  </a:lnTo>
                  <a:lnTo>
                    <a:pt x="818024" y="2260599"/>
                  </a:lnTo>
                  <a:lnTo>
                    <a:pt x="771207" y="2260599"/>
                  </a:lnTo>
                  <a:lnTo>
                    <a:pt x="720747" y="2235199"/>
                  </a:lnTo>
                  <a:lnTo>
                    <a:pt x="480309" y="2171699"/>
                  </a:lnTo>
                  <a:lnTo>
                    <a:pt x="434034" y="2158999"/>
                  </a:lnTo>
                  <a:lnTo>
                    <a:pt x="388177" y="2133599"/>
                  </a:lnTo>
                  <a:lnTo>
                    <a:pt x="297395" y="2108199"/>
                  </a:lnTo>
                  <a:lnTo>
                    <a:pt x="240947" y="2095499"/>
                  </a:lnTo>
                  <a:lnTo>
                    <a:pt x="187064" y="2070099"/>
                  </a:lnTo>
                  <a:lnTo>
                    <a:pt x="135172" y="2057399"/>
                  </a:lnTo>
                  <a:lnTo>
                    <a:pt x="34859" y="2006599"/>
                  </a:lnTo>
                  <a:lnTo>
                    <a:pt x="0" y="1993899"/>
                  </a:lnTo>
                  <a:close/>
                </a:path>
                <a:path w="10692130" h="2527300">
                  <a:moveTo>
                    <a:pt x="4452966" y="2387599"/>
                  </a:moveTo>
                  <a:lnTo>
                    <a:pt x="3821916" y="2387599"/>
                  </a:lnTo>
                  <a:lnTo>
                    <a:pt x="3771753" y="2400299"/>
                  </a:lnTo>
                  <a:lnTo>
                    <a:pt x="4401434" y="2400299"/>
                  </a:lnTo>
                  <a:lnTo>
                    <a:pt x="4452966" y="2387599"/>
                  </a:lnTo>
                  <a:close/>
                </a:path>
                <a:path w="10692130" h="2527300">
                  <a:moveTo>
                    <a:pt x="4951236" y="2298699"/>
                  </a:moveTo>
                  <a:lnTo>
                    <a:pt x="4426807" y="2298699"/>
                  </a:lnTo>
                  <a:lnTo>
                    <a:pt x="4325670" y="2324099"/>
                  </a:lnTo>
                  <a:lnTo>
                    <a:pt x="4275143" y="2324099"/>
                  </a:lnTo>
                  <a:lnTo>
                    <a:pt x="4174180" y="2349499"/>
                  </a:lnTo>
                  <a:lnTo>
                    <a:pt x="4123746" y="2349499"/>
                  </a:lnTo>
                  <a:lnTo>
                    <a:pt x="4073347" y="2362199"/>
                  </a:lnTo>
                  <a:lnTo>
                    <a:pt x="4022984" y="2362199"/>
                  </a:lnTo>
                  <a:lnTo>
                    <a:pt x="3972657" y="2374899"/>
                  </a:lnTo>
                  <a:lnTo>
                    <a:pt x="3922369" y="2374899"/>
                  </a:lnTo>
                  <a:lnTo>
                    <a:pt x="3872122" y="2387599"/>
                  </a:lnTo>
                  <a:lnTo>
                    <a:pt x="4504539" y="2387599"/>
                  </a:lnTo>
                  <a:lnTo>
                    <a:pt x="4556150" y="2374899"/>
                  </a:lnTo>
                  <a:lnTo>
                    <a:pt x="4605378" y="2362199"/>
                  </a:lnTo>
                  <a:lnTo>
                    <a:pt x="4753425" y="2336799"/>
                  </a:lnTo>
                  <a:lnTo>
                    <a:pt x="4802857" y="2336799"/>
                  </a:lnTo>
                  <a:lnTo>
                    <a:pt x="4951236" y="2298699"/>
                  </a:lnTo>
                  <a:close/>
                </a:path>
                <a:path w="10692130" h="2527300">
                  <a:moveTo>
                    <a:pt x="10692003" y="0"/>
                  </a:moveTo>
                  <a:lnTo>
                    <a:pt x="10651066" y="25399"/>
                  </a:lnTo>
                  <a:lnTo>
                    <a:pt x="10605313" y="50799"/>
                  </a:lnTo>
                  <a:lnTo>
                    <a:pt x="10465308" y="126999"/>
                  </a:lnTo>
                  <a:lnTo>
                    <a:pt x="10423421" y="139699"/>
                  </a:lnTo>
                  <a:lnTo>
                    <a:pt x="10295567" y="215899"/>
                  </a:lnTo>
                  <a:lnTo>
                    <a:pt x="10252218" y="228599"/>
                  </a:lnTo>
                  <a:lnTo>
                    <a:pt x="10119980" y="304799"/>
                  </a:lnTo>
                  <a:lnTo>
                    <a:pt x="10075171" y="317499"/>
                  </a:lnTo>
                  <a:lnTo>
                    <a:pt x="9892297" y="419099"/>
                  </a:lnTo>
                  <a:lnTo>
                    <a:pt x="9845670" y="431799"/>
                  </a:lnTo>
                  <a:lnTo>
                    <a:pt x="9655532" y="533399"/>
                  </a:lnTo>
                  <a:lnTo>
                    <a:pt x="9607091" y="546099"/>
                  </a:lnTo>
                  <a:lnTo>
                    <a:pt x="9509125" y="596899"/>
                  </a:lnTo>
                  <a:lnTo>
                    <a:pt x="9465928" y="622299"/>
                  </a:lnTo>
                  <a:lnTo>
                    <a:pt x="9422482" y="634999"/>
                  </a:lnTo>
                  <a:lnTo>
                    <a:pt x="9334851" y="685799"/>
                  </a:lnTo>
                  <a:lnTo>
                    <a:pt x="9290669" y="698499"/>
                  </a:lnTo>
                  <a:lnTo>
                    <a:pt x="9246245" y="723899"/>
                  </a:lnTo>
                  <a:lnTo>
                    <a:pt x="9201580" y="736599"/>
                  </a:lnTo>
                  <a:lnTo>
                    <a:pt x="9111535" y="787399"/>
                  </a:lnTo>
                  <a:lnTo>
                    <a:pt x="9066158" y="800099"/>
                  </a:lnTo>
                  <a:lnTo>
                    <a:pt x="8974704" y="850899"/>
                  </a:lnTo>
                  <a:lnTo>
                    <a:pt x="8928629" y="863599"/>
                  </a:lnTo>
                  <a:lnTo>
                    <a:pt x="8882325" y="888999"/>
                  </a:lnTo>
                  <a:lnTo>
                    <a:pt x="8835794" y="901699"/>
                  </a:lnTo>
                  <a:lnTo>
                    <a:pt x="8742054" y="952499"/>
                  </a:lnTo>
                  <a:lnTo>
                    <a:pt x="8694850" y="965199"/>
                  </a:lnTo>
                  <a:lnTo>
                    <a:pt x="8599778" y="1015999"/>
                  </a:lnTo>
                  <a:lnTo>
                    <a:pt x="8551914" y="1028699"/>
                  </a:lnTo>
                  <a:lnTo>
                    <a:pt x="8503834" y="1054099"/>
                  </a:lnTo>
                  <a:lnTo>
                    <a:pt x="8455539" y="1066799"/>
                  </a:lnTo>
                  <a:lnTo>
                    <a:pt x="8407031" y="1092199"/>
                  </a:lnTo>
                  <a:lnTo>
                    <a:pt x="8362170" y="1117599"/>
                  </a:lnTo>
                  <a:lnTo>
                    <a:pt x="8271912" y="1142999"/>
                  </a:lnTo>
                  <a:lnTo>
                    <a:pt x="8226522" y="1168399"/>
                  </a:lnTo>
                  <a:lnTo>
                    <a:pt x="8180963" y="1181099"/>
                  </a:lnTo>
                  <a:lnTo>
                    <a:pt x="8135238" y="1206499"/>
                  </a:lnTo>
                  <a:lnTo>
                    <a:pt x="8089351" y="1219199"/>
                  </a:lnTo>
                  <a:lnTo>
                    <a:pt x="8043306" y="1244599"/>
                  </a:lnTo>
                  <a:lnTo>
                    <a:pt x="7997105" y="1257299"/>
                  </a:lnTo>
                  <a:lnTo>
                    <a:pt x="7810817" y="1333499"/>
                  </a:lnTo>
                  <a:lnTo>
                    <a:pt x="7763504" y="1346199"/>
                  </a:lnTo>
                  <a:lnTo>
                    <a:pt x="7716200" y="1371599"/>
                  </a:lnTo>
                  <a:lnTo>
                    <a:pt x="7668876" y="1384299"/>
                  </a:lnTo>
                  <a:lnTo>
                    <a:pt x="7574060" y="1422399"/>
                  </a:lnTo>
                  <a:lnTo>
                    <a:pt x="7526511" y="1435099"/>
                  </a:lnTo>
                  <a:lnTo>
                    <a:pt x="7478832" y="1460499"/>
                  </a:lnTo>
                  <a:lnTo>
                    <a:pt x="7430995" y="1473199"/>
                  </a:lnTo>
                  <a:lnTo>
                    <a:pt x="7382972" y="1498599"/>
                  </a:lnTo>
                  <a:lnTo>
                    <a:pt x="7286257" y="1523999"/>
                  </a:lnTo>
                  <a:lnTo>
                    <a:pt x="7237510" y="1549399"/>
                  </a:lnTo>
                  <a:lnTo>
                    <a:pt x="7188466" y="1562099"/>
                  </a:lnTo>
                  <a:lnTo>
                    <a:pt x="7139622" y="1587499"/>
                  </a:lnTo>
                  <a:lnTo>
                    <a:pt x="6992622" y="1638299"/>
                  </a:lnTo>
                  <a:lnTo>
                    <a:pt x="6894123" y="1663699"/>
                  </a:lnTo>
                  <a:lnTo>
                    <a:pt x="6844691" y="1689099"/>
                  </a:lnTo>
                  <a:lnTo>
                    <a:pt x="6695533" y="1727199"/>
                  </a:lnTo>
                  <a:lnTo>
                    <a:pt x="6645491" y="1752599"/>
                  </a:lnTo>
                  <a:lnTo>
                    <a:pt x="6544856" y="1777999"/>
                  </a:lnTo>
                  <a:lnTo>
                    <a:pt x="5882297" y="1981199"/>
                  </a:lnTo>
                  <a:lnTo>
                    <a:pt x="5498783" y="2082799"/>
                  </a:lnTo>
                  <a:lnTo>
                    <a:pt x="5450441" y="2082799"/>
                  </a:lnTo>
                  <a:lnTo>
                    <a:pt x="5063580" y="2184399"/>
                  </a:lnTo>
                  <a:lnTo>
                    <a:pt x="5014966" y="2184399"/>
                  </a:lnTo>
                  <a:lnTo>
                    <a:pt x="4820059" y="2235199"/>
                  </a:lnTo>
                  <a:lnTo>
                    <a:pt x="4771296" y="2235199"/>
                  </a:lnTo>
                  <a:lnTo>
                    <a:pt x="4625171" y="2273299"/>
                  </a:lnTo>
                  <a:lnTo>
                    <a:pt x="4576569" y="2273299"/>
                  </a:lnTo>
                  <a:lnTo>
                    <a:pt x="4528045" y="2285999"/>
                  </a:lnTo>
                  <a:lnTo>
                    <a:pt x="4477414" y="2298699"/>
                  </a:lnTo>
                  <a:lnTo>
                    <a:pt x="5000685" y="2298699"/>
                  </a:lnTo>
                  <a:lnTo>
                    <a:pt x="5148835" y="2260599"/>
                  </a:lnTo>
                  <a:lnTo>
                    <a:pt x="5198114" y="2260599"/>
                  </a:lnTo>
                  <a:lnTo>
                    <a:pt x="5541740" y="2171699"/>
                  </a:lnTo>
                  <a:lnTo>
                    <a:pt x="5590911" y="2171699"/>
                  </a:lnTo>
                  <a:lnTo>
                    <a:pt x="6272225" y="1993899"/>
                  </a:lnTo>
                  <a:lnTo>
                    <a:pt x="6605536" y="1892299"/>
                  </a:lnTo>
                  <a:lnTo>
                    <a:pt x="6749211" y="1854199"/>
                  </a:lnTo>
                  <a:lnTo>
                    <a:pt x="6796636" y="1828799"/>
                  </a:lnTo>
                  <a:lnTo>
                    <a:pt x="7031166" y="1765299"/>
                  </a:lnTo>
                  <a:lnTo>
                    <a:pt x="7077691" y="1739899"/>
                  </a:lnTo>
                  <a:lnTo>
                    <a:pt x="7216868" y="1701799"/>
                  </a:lnTo>
                  <a:lnTo>
                    <a:pt x="7263193" y="1676399"/>
                  </a:lnTo>
                  <a:lnTo>
                    <a:pt x="7412255" y="1638299"/>
                  </a:lnTo>
                  <a:lnTo>
                    <a:pt x="7461432" y="1612899"/>
                  </a:lnTo>
                  <a:lnTo>
                    <a:pt x="7559178" y="1587499"/>
                  </a:lnTo>
                  <a:lnTo>
                    <a:pt x="7607800" y="1562099"/>
                  </a:lnTo>
                  <a:lnTo>
                    <a:pt x="7656289" y="1549399"/>
                  </a:lnTo>
                  <a:lnTo>
                    <a:pt x="7752974" y="1511299"/>
                  </a:lnTo>
                  <a:lnTo>
                    <a:pt x="7801222" y="1498599"/>
                  </a:lnTo>
                  <a:lnTo>
                    <a:pt x="7849442" y="1473199"/>
                  </a:lnTo>
                  <a:lnTo>
                    <a:pt x="7897660" y="1460499"/>
                  </a:lnTo>
                  <a:lnTo>
                    <a:pt x="8086894" y="1384299"/>
                  </a:lnTo>
                  <a:lnTo>
                    <a:pt x="8134095" y="1371599"/>
                  </a:lnTo>
                  <a:lnTo>
                    <a:pt x="8181213" y="1346199"/>
                  </a:lnTo>
                  <a:lnTo>
                    <a:pt x="8275116" y="1320799"/>
                  </a:lnTo>
                  <a:lnTo>
                    <a:pt x="8321861" y="1295399"/>
                  </a:lnTo>
                  <a:lnTo>
                    <a:pt x="8368440" y="1282699"/>
                  </a:lnTo>
                  <a:lnTo>
                    <a:pt x="8414833" y="1257299"/>
                  </a:lnTo>
                  <a:lnTo>
                    <a:pt x="8461020" y="1244599"/>
                  </a:lnTo>
                  <a:lnTo>
                    <a:pt x="8506980" y="1219199"/>
                  </a:lnTo>
                  <a:lnTo>
                    <a:pt x="8556218" y="1206499"/>
                  </a:lnTo>
                  <a:lnTo>
                    <a:pt x="8605280" y="1181099"/>
                  </a:lnTo>
                  <a:lnTo>
                    <a:pt x="8654163" y="1168399"/>
                  </a:lnTo>
                  <a:lnTo>
                    <a:pt x="8751364" y="1117599"/>
                  </a:lnTo>
                  <a:lnTo>
                    <a:pt x="8799674" y="1104899"/>
                  </a:lnTo>
                  <a:lnTo>
                    <a:pt x="8847782" y="1079499"/>
                  </a:lnTo>
                  <a:lnTo>
                    <a:pt x="8895683" y="1066799"/>
                  </a:lnTo>
                  <a:lnTo>
                    <a:pt x="8943372" y="1041399"/>
                  </a:lnTo>
                  <a:lnTo>
                    <a:pt x="8990845" y="1028699"/>
                  </a:lnTo>
                  <a:lnTo>
                    <a:pt x="9085118" y="977899"/>
                  </a:lnTo>
                  <a:lnTo>
                    <a:pt x="9131907" y="965199"/>
                  </a:lnTo>
                  <a:lnTo>
                    <a:pt x="9178459" y="939799"/>
                  </a:lnTo>
                  <a:lnTo>
                    <a:pt x="9224768" y="927099"/>
                  </a:lnTo>
                  <a:lnTo>
                    <a:pt x="9270828" y="901699"/>
                  </a:lnTo>
                  <a:lnTo>
                    <a:pt x="9316634" y="888999"/>
                  </a:lnTo>
                  <a:lnTo>
                    <a:pt x="9407465" y="838199"/>
                  </a:lnTo>
                  <a:lnTo>
                    <a:pt x="9452479" y="825499"/>
                  </a:lnTo>
                  <a:lnTo>
                    <a:pt x="9497218" y="800099"/>
                  </a:lnTo>
                  <a:lnTo>
                    <a:pt x="9541678" y="787399"/>
                  </a:lnTo>
                  <a:lnTo>
                    <a:pt x="9629736" y="736599"/>
                  </a:lnTo>
                  <a:lnTo>
                    <a:pt x="9680002" y="723899"/>
                  </a:lnTo>
                  <a:lnTo>
                    <a:pt x="9828620" y="647699"/>
                  </a:lnTo>
                  <a:lnTo>
                    <a:pt x="9877431" y="634999"/>
                  </a:lnTo>
                  <a:lnTo>
                    <a:pt x="10069013" y="533399"/>
                  </a:lnTo>
                  <a:lnTo>
                    <a:pt x="10115989" y="520699"/>
                  </a:lnTo>
                  <a:lnTo>
                    <a:pt x="10254698" y="444499"/>
                  </a:lnTo>
                  <a:lnTo>
                    <a:pt x="10300192" y="431799"/>
                  </a:lnTo>
                  <a:lnTo>
                    <a:pt x="10390063" y="380999"/>
                  </a:lnTo>
                  <a:lnTo>
                    <a:pt x="10434437" y="368299"/>
                  </a:lnTo>
                  <a:lnTo>
                    <a:pt x="10565311" y="292099"/>
                  </a:lnTo>
                  <a:lnTo>
                    <a:pt x="10608183" y="279399"/>
                  </a:lnTo>
                  <a:lnTo>
                    <a:pt x="10692003" y="228599"/>
                  </a:lnTo>
                  <a:lnTo>
                    <a:pt x="10692003" y="0"/>
                  </a:lnTo>
                  <a:close/>
                </a:path>
              </a:pathLst>
            </a:custGeom>
            <a:solidFill>
              <a:srgbClr val="FFFFFF"/>
            </a:solidFill>
          </p:spPr>
          <p:txBody>
            <a:bodyPr wrap="square" lIns="0" tIns="0" rIns="0" bIns="0" rtlCol="0"/>
            <a:lstStyle/>
            <a:p>
              <a:endParaRPr sz="1632"/>
            </a:p>
          </p:txBody>
        </p:sp>
      </p:grpSp>
      <p:grpSp>
        <p:nvGrpSpPr>
          <p:cNvPr id="7" name="object 7"/>
          <p:cNvGrpSpPr/>
          <p:nvPr/>
        </p:nvGrpSpPr>
        <p:grpSpPr>
          <a:xfrm>
            <a:off x="1242224" y="6551241"/>
            <a:ext cx="9706575" cy="304608"/>
            <a:chOff x="-5937" y="7224563"/>
            <a:chExt cx="10704195" cy="335915"/>
          </a:xfrm>
        </p:grpSpPr>
        <p:sp>
          <p:nvSpPr>
            <p:cNvPr id="8" name="object 8"/>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9" name="object 9"/>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sp>
          <p:nvSpPr>
            <p:cNvPr id="10" name="object 10"/>
            <p:cNvSpPr/>
            <p:nvPr/>
          </p:nvSpPr>
          <p:spPr>
            <a:xfrm>
              <a:off x="0" y="7326578"/>
              <a:ext cx="10692130" cy="233679"/>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C94"/>
            </a:solidFill>
          </p:spPr>
          <p:txBody>
            <a:bodyPr wrap="square" lIns="0" tIns="0" rIns="0" bIns="0" rtlCol="0"/>
            <a:lstStyle/>
            <a:p>
              <a:endParaRPr sz="1632"/>
            </a:p>
          </p:txBody>
        </p:sp>
        <p:sp>
          <p:nvSpPr>
            <p:cNvPr id="11" name="object 11"/>
            <p:cNvSpPr/>
            <p:nvPr/>
          </p:nvSpPr>
          <p:spPr>
            <a:xfrm>
              <a:off x="0" y="7230500"/>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grpSp>
      <p:sp>
        <p:nvSpPr>
          <p:cNvPr id="12" name="object 12"/>
          <p:cNvSpPr txBox="1">
            <a:spLocks noGrp="1"/>
          </p:cNvSpPr>
          <p:nvPr>
            <p:ph type="title"/>
          </p:nvPr>
        </p:nvSpPr>
        <p:spPr>
          <a:xfrm>
            <a:off x="2007687" y="487021"/>
            <a:ext cx="9535557" cy="890170"/>
          </a:xfrm>
          <a:prstGeom prst="rect">
            <a:avLst/>
          </a:prstGeom>
        </p:spPr>
        <p:txBody>
          <a:bodyPr vert="horz" wrap="square" lIns="0" tIns="133086" rIns="0" bIns="0" rtlCol="0" anchor="ctr">
            <a:spAutoFit/>
          </a:bodyPr>
          <a:lstStyle/>
          <a:p>
            <a:pPr marL="11516">
              <a:lnSpc>
                <a:spcPts val="2466"/>
              </a:lnSpc>
              <a:spcBef>
                <a:spcPts val="91"/>
              </a:spcBef>
            </a:pPr>
            <a:r>
              <a:rPr sz="2176" dirty="0">
                <a:solidFill>
                  <a:srgbClr val="FFC20E"/>
                </a:solidFill>
                <a:latin typeface="Tahoma"/>
                <a:cs typeface="Tahoma"/>
              </a:rPr>
              <a:t>What</a:t>
            </a:r>
            <a:r>
              <a:rPr sz="2176" spc="-213" dirty="0">
                <a:solidFill>
                  <a:srgbClr val="FFC20E"/>
                </a:solidFill>
                <a:latin typeface="Tahoma"/>
                <a:cs typeface="Tahoma"/>
              </a:rPr>
              <a:t> </a:t>
            </a:r>
            <a:r>
              <a:rPr sz="2176" spc="-23" dirty="0">
                <a:solidFill>
                  <a:srgbClr val="FFC20E"/>
                </a:solidFill>
                <a:latin typeface="Tahoma"/>
                <a:cs typeface="Tahoma"/>
              </a:rPr>
              <a:t>is</a:t>
            </a:r>
            <a:r>
              <a:rPr sz="2176" spc="-213" dirty="0">
                <a:solidFill>
                  <a:srgbClr val="FFC20E"/>
                </a:solidFill>
                <a:latin typeface="Tahoma"/>
                <a:cs typeface="Tahoma"/>
              </a:rPr>
              <a:t> </a:t>
            </a:r>
            <a:r>
              <a:rPr sz="2176" spc="-23" dirty="0">
                <a:solidFill>
                  <a:srgbClr val="FFC20E"/>
                </a:solidFill>
                <a:latin typeface="Tahoma"/>
                <a:cs typeface="Tahoma"/>
              </a:rPr>
              <a:t>an</a:t>
            </a:r>
            <a:endParaRPr sz="2176">
              <a:latin typeface="Tahoma"/>
              <a:cs typeface="Tahoma"/>
            </a:endParaRPr>
          </a:p>
          <a:p>
            <a:pPr marL="11516">
              <a:lnSpc>
                <a:spcPts val="2902"/>
              </a:lnSpc>
            </a:pPr>
            <a:r>
              <a:rPr spc="-272" dirty="0"/>
              <a:t>Adverse</a:t>
            </a:r>
            <a:r>
              <a:rPr spc="-190" dirty="0"/>
              <a:t> </a:t>
            </a:r>
            <a:r>
              <a:rPr spc="-254" dirty="0"/>
              <a:t>Drug</a:t>
            </a:r>
            <a:r>
              <a:rPr spc="-190" dirty="0"/>
              <a:t> </a:t>
            </a:r>
            <a:r>
              <a:rPr spc="-277" dirty="0"/>
              <a:t>Reaction</a:t>
            </a:r>
            <a:r>
              <a:rPr spc="-190" dirty="0"/>
              <a:t> </a:t>
            </a:r>
            <a:r>
              <a:rPr spc="-263" dirty="0"/>
              <a:t>(ADR)?</a:t>
            </a:r>
          </a:p>
        </p:txBody>
      </p:sp>
      <p:pic>
        <p:nvPicPr>
          <p:cNvPr id="13" name="object 13"/>
          <p:cNvPicPr/>
          <p:nvPr/>
        </p:nvPicPr>
        <p:blipFill>
          <a:blip r:embed="rId2" cstate="print"/>
          <a:stretch>
            <a:fillRect/>
          </a:stretch>
        </p:blipFill>
        <p:spPr>
          <a:xfrm>
            <a:off x="3231939" y="1797822"/>
            <a:ext cx="5666052" cy="4468296"/>
          </a:xfrm>
          <a:prstGeom prst="rect">
            <a:avLst/>
          </a:prstGeom>
        </p:spPr>
      </p:pic>
      <p:sp>
        <p:nvSpPr>
          <p:cNvPr id="14" name="object 14"/>
          <p:cNvSpPr txBox="1"/>
          <p:nvPr/>
        </p:nvSpPr>
        <p:spPr>
          <a:xfrm>
            <a:off x="5503146" y="3817884"/>
            <a:ext cx="1225918" cy="511088"/>
          </a:xfrm>
          <a:prstGeom prst="rect">
            <a:avLst/>
          </a:prstGeom>
        </p:spPr>
        <p:txBody>
          <a:bodyPr vert="horz" wrap="square" lIns="0" tIns="48945" rIns="0" bIns="0" rtlCol="0">
            <a:spAutoFit/>
          </a:bodyPr>
          <a:lstStyle/>
          <a:p>
            <a:pPr marL="11516" marR="4607" indent="54127">
              <a:lnSpc>
                <a:spcPts val="1768"/>
              </a:lnSpc>
              <a:spcBef>
                <a:spcPts val="385"/>
              </a:spcBef>
            </a:pPr>
            <a:r>
              <a:rPr sz="1678" b="1" spc="-168" dirty="0">
                <a:solidFill>
                  <a:srgbClr val="005C94"/>
                </a:solidFill>
                <a:latin typeface="Trebuchet MS"/>
                <a:cs typeface="Trebuchet MS"/>
              </a:rPr>
              <a:t>Adverse</a:t>
            </a:r>
            <a:r>
              <a:rPr sz="1678" b="1" spc="-86" dirty="0">
                <a:solidFill>
                  <a:srgbClr val="005C94"/>
                </a:solidFill>
                <a:latin typeface="Trebuchet MS"/>
                <a:cs typeface="Trebuchet MS"/>
              </a:rPr>
              <a:t> </a:t>
            </a:r>
            <a:r>
              <a:rPr sz="1678" b="1" spc="-45" dirty="0">
                <a:solidFill>
                  <a:srgbClr val="005C94"/>
                </a:solidFill>
                <a:latin typeface="Trebuchet MS"/>
                <a:cs typeface="Trebuchet MS"/>
              </a:rPr>
              <a:t>Drug </a:t>
            </a:r>
            <a:r>
              <a:rPr sz="1678" b="1" spc="-168" dirty="0">
                <a:solidFill>
                  <a:srgbClr val="005C94"/>
                </a:solidFill>
                <a:latin typeface="Trebuchet MS"/>
                <a:cs typeface="Trebuchet MS"/>
              </a:rPr>
              <a:t>Reaction</a:t>
            </a:r>
            <a:r>
              <a:rPr sz="1678" b="1" spc="-86" dirty="0">
                <a:solidFill>
                  <a:srgbClr val="005C94"/>
                </a:solidFill>
                <a:latin typeface="Trebuchet MS"/>
                <a:cs typeface="Trebuchet MS"/>
              </a:rPr>
              <a:t> </a:t>
            </a:r>
            <a:r>
              <a:rPr sz="1678" b="1" spc="-181" dirty="0">
                <a:solidFill>
                  <a:srgbClr val="005C94"/>
                </a:solidFill>
                <a:latin typeface="Trebuchet MS"/>
                <a:cs typeface="Trebuchet MS"/>
              </a:rPr>
              <a:t>(ADR)</a:t>
            </a:r>
            <a:endParaRPr sz="1678">
              <a:latin typeface="Trebuchet MS"/>
              <a:cs typeface="Trebuchet MS"/>
            </a:endParaRPr>
          </a:p>
        </p:txBody>
      </p:sp>
      <p:sp>
        <p:nvSpPr>
          <p:cNvPr id="15" name="object 15"/>
          <p:cNvSpPr txBox="1"/>
          <p:nvPr/>
        </p:nvSpPr>
        <p:spPr>
          <a:xfrm>
            <a:off x="7941209" y="2035039"/>
            <a:ext cx="845302" cy="402505"/>
          </a:xfrm>
          <a:prstGeom prst="rect">
            <a:avLst/>
          </a:prstGeom>
        </p:spPr>
        <p:txBody>
          <a:bodyPr vert="horz" wrap="square" lIns="0" tIns="11516" rIns="0" bIns="0" rtlCol="0">
            <a:spAutoFit/>
          </a:bodyPr>
          <a:lstStyle/>
          <a:p>
            <a:pPr marL="11516" marR="4607">
              <a:spcBef>
                <a:spcPts val="91"/>
              </a:spcBef>
            </a:pPr>
            <a:r>
              <a:rPr sz="1270" dirty="0">
                <a:latin typeface="Tahoma"/>
                <a:cs typeface="Tahoma"/>
              </a:rPr>
              <a:t>Nausea</a:t>
            </a:r>
            <a:r>
              <a:rPr sz="1270" spc="-113" dirty="0">
                <a:latin typeface="Tahoma"/>
                <a:cs typeface="Tahoma"/>
              </a:rPr>
              <a:t> </a:t>
            </a:r>
            <a:r>
              <a:rPr sz="1270" spc="-23" dirty="0">
                <a:latin typeface="Tahoma"/>
                <a:cs typeface="Tahoma"/>
              </a:rPr>
              <a:t>and </a:t>
            </a:r>
            <a:r>
              <a:rPr sz="1270" spc="-9" dirty="0">
                <a:latin typeface="Tahoma"/>
                <a:cs typeface="Tahoma"/>
              </a:rPr>
              <a:t>vomiting</a:t>
            </a:r>
            <a:endParaRPr sz="1270">
              <a:latin typeface="Tahoma"/>
              <a:cs typeface="Tahoma"/>
            </a:endParaRPr>
          </a:p>
        </p:txBody>
      </p:sp>
      <p:sp>
        <p:nvSpPr>
          <p:cNvPr id="16" name="object 16"/>
          <p:cNvSpPr txBox="1"/>
          <p:nvPr/>
        </p:nvSpPr>
        <p:spPr>
          <a:xfrm>
            <a:off x="8820070" y="2896326"/>
            <a:ext cx="743382" cy="207067"/>
          </a:xfrm>
          <a:prstGeom prst="rect">
            <a:avLst/>
          </a:prstGeom>
        </p:spPr>
        <p:txBody>
          <a:bodyPr vert="horz" wrap="square" lIns="0" tIns="11516" rIns="0" bIns="0" rtlCol="0">
            <a:spAutoFit/>
          </a:bodyPr>
          <a:lstStyle/>
          <a:p>
            <a:pPr marL="11516">
              <a:spcBef>
                <a:spcPts val="91"/>
              </a:spcBef>
            </a:pPr>
            <a:r>
              <a:rPr sz="1270" spc="-9" dirty="0">
                <a:latin typeface="Tahoma"/>
                <a:cs typeface="Tahoma"/>
              </a:rPr>
              <a:t>Diarrhoea</a:t>
            </a:r>
            <a:endParaRPr sz="1270">
              <a:latin typeface="Tahoma"/>
              <a:cs typeface="Tahoma"/>
            </a:endParaRPr>
          </a:p>
        </p:txBody>
      </p:sp>
      <p:sp>
        <p:nvSpPr>
          <p:cNvPr id="17" name="object 17"/>
          <p:cNvSpPr txBox="1"/>
          <p:nvPr/>
        </p:nvSpPr>
        <p:spPr>
          <a:xfrm>
            <a:off x="8969368" y="4285961"/>
            <a:ext cx="718622" cy="207067"/>
          </a:xfrm>
          <a:prstGeom prst="rect">
            <a:avLst/>
          </a:prstGeom>
        </p:spPr>
        <p:txBody>
          <a:bodyPr vert="horz" wrap="square" lIns="0" tIns="11516" rIns="0" bIns="0" rtlCol="0">
            <a:spAutoFit/>
          </a:bodyPr>
          <a:lstStyle/>
          <a:p>
            <a:pPr marL="11516">
              <a:spcBef>
                <a:spcPts val="91"/>
              </a:spcBef>
            </a:pPr>
            <a:r>
              <a:rPr sz="1270" spc="-9" dirty="0">
                <a:latin typeface="Tahoma"/>
                <a:cs typeface="Tahoma"/>
              </a:rPr>
              <a:t>Giddiness</a:t>
            </a:r>
            <a:endParaRPr sz="1270">
              <a:latin typeface="Tahoma"/>
              <a:cs typeface="Tahoma"/>
            </a:endParaRPr>
          </a:p>
        </p:txBody>
      </p:sp>
      <p:sp>
        <p:nvSpPr>
          <p:cNvPr id="18" name="object 18"/>
          <p:cNvSpPr txBox="1"/>
          <p:nvPr/>
        </p:nvSpPr>
        <p:spPr>
          <a:xfrm>
            <a:off x="8428605" y="5652540"/>
            <a:ext cx="828027" cy="207067"/>
          </a:xfrm>
          <a:prstGeom prst="rect">
            <a:avLst/>
          </a:prstGeom>
        </p:spPr>
        <p:txBody>
          <a:bodyPr vert="horz" wrap="square" lIns="0" tIns="11516" rIns="0" bIns="0" rtlCol="0">
            <a:spAutoFit/>
          </a:bodyPr>
          <a:lstStyle/>
          <a:p>
            <a:pPr marL="11516">
              <a:spcBef>
                <a:spcPts val="91"/>
              </a:spcBef>
            </a:pPr>
            <a:r>
              <a:rPr sz="1270" spc="-9" dirty="0">
                <a:latin typeface="Tahoma"/>
                <a:cs typeface="Tahoma"/>
              </a:rPr>
              <a:t>Depression</a:t>
            </a:r>
            <a:endParaRPr sz="1270">
              <a:latin typeface="Tahoma"/>
              <a:cs typeface="Tahoma"/>
            </a:endParaRPr>
          </a:p>
        </p:txBody>
      </p:sp>
      <p:sp>
        <p:nvSpPr>
          <p:cNvPr id="19" name="object 19"/>
          <p:cNvSpPr txBox="1"/>
          <p:nvPr/>
        </p:nvSpPr>
        <p:spPr>
          <a:xfrm>
            <a:off x="3347628" y="5934045"/>
            <a:ext cx="1270832" cy="207067"/>
          </a:xfrm>
          <a:prstGeom prst="rect">
            <a:avLst/>
          </a:prstGeom>
        </p:spPr>
        <p:txBody>
          <a:bodyPr vert="horz" wrap="square" lIns="0" tIns="11516" rIns="0" bIns="0" rtlCol="0">
            <a:spAutoFit/>
          </a:bodyPr>
          <a:lstStyle/>
          <a:p>
            <a:pPr marL="11516">
              <a:spcBef>
                <a:spcPts val="91"/>
              </a:spcBef>
            </a:pPr>
            <a:r>
              <a:rPr sz="1270" dirty="0">
                <a:latin typeface="Tahoma"/>
                <a:cs typeface="Tahoma"/>
              </a:rPr>
              <a:t>Thyroid</a:t>
            </a:r>
            <a:r>
              <a:rPr sz="1270" spc="-54" dirty="0">
                <a:latin typeface="Tahoma"/>
                <a:cs typeface="Tahoma"/>
              </a:rPr>
              <a:t> </a:t>
            </a:r>
            <a:r>
              <a:rPr sz="1270" spc="-9" dirty="0">
                <a:latin typeface="Tahoma"/>
                <a:cs typeface="Tahoma"/>
              </a:rPr>
              <a:t>disorders</a:t>
            </a:r>
            <a:endParaRPr sz="1270">
              <a:latin typeface="Tahoma"/>
              <a:cs typeface="Tahoma"/>
            </a:endParaRPr>
          </a:p>
        </p:txBody>
      </p:sp>
      <p:sp>
        <p:nvSpPr>
          <p:cNvPr id="20" name="object 20"/>
          <p:cNvSpPr txBox="1"/>
          <p:nvPr/>
        </p:nvSpPr>
        <p:spPr>
          <a:xfrm>
            <a:off x="2343815" y="3924324"/>
            <a:ext cx="813055" cy="207067"/>
          </a:xfrm>
          <a:prstGeom prst="rect">
            <a:avLst/>
          </a:prstGeom>
        </p:spPr>
        <p:txBody>
          <a:bodyPr vert="horz" wrap="square" lIns="0" tIns="11516" rIns="0" bIns="0" rtlCol="0">
            <a:spAutoFit/>
          </a:bodyPr>
          <a:lstStyle/>
          <a:p>
            <a:pPr marL="11516">
              <a:spcBef>
                <a:spcPts val="91"/>
              </a:spcBef>
            </a:pPr>
            <a:r>
              <a:rPr sz="1270" dirty="0">
                <a:latin typeface="Tahoma"/>
                <a:cs typeface="Tahoma"/>
              </a:rPr>
              <a:t>Skin</a:t>
            </a:r>
            <a:r>
              <a:rPr sz="1270" spc="-131" dirty="0">
                <a:latin typeface="Tahoma"/>
                <a:cs typeface="Tahoma"/>
              </a:rPr>
              <a:t> </a:t>
            </a:r>
            <a:r>
              <a:rPr sz="1270" spc="-9" dirty="0">
                <a:latin typeface="Tahoma"/>
                <a:cs typeface="Tahoma"/>
              </a:rPr>
              <a:t>rashes</a:t>
            </a:r>
            <a:endParaRPr sz="1270">
              <a:latin typeface="Tahoma"/>
              <a:cs typeface="Tahoma"/>
            </a:endParaRPr>
          </a:p>
        </p:txBody>
      </p:sp>
      <p:sp>
        <p:nvSpPr>
          <p:cNvPr id="21" name="object 21"/>
          <p:cNvSpPr txBox="1"/>
          <p:nvPr/>
        </p:nvSpPr>
        <p:spPr>
          <a:xfrm>
            <a:off x="2398311" y="2703011"/>
            <a:ext cx="1104996" cy="402505"/>
          </a:xfrm>
          <a:prstGeom prst="rect">
            <a:avLst/>
          </a:prstGeom>
        </p:spPr>
        <p:txBody>
          <a:bodyPr vert="horz" wrap="square" lIns="0" tIns="11516" rIns="0" bIns="0" rtlCol="0">
            <a:spAutoFit/>
          </a:bodyPr>
          <a:lstStyle/>
          <a:p>
            <a:pPr marL="272938" marR="4607" indent="-261997">
              <a:spcBef>
                <a:spcPts val="91"/>
              </a:spcBef>
            </a:pPr>
            <a:r>
              <a:rPr sz="1270" dirty="0">
                <a:latin typeface="Tahoma"/>
                <a:cs typeface="Tahoma"/>
              </a:rPr>
              <a:t>Gastritis</a:t>
            </a:r>
            <a:r>
              <a:rPr sz="1270" spc="-41" dirty="0">
                <a:latin typeface="Tahoma"/>
                <a:cs typeface="Tahoma"/>
              </a:rPr>
              <a:t> </a:t>
            </a:r>
            <a:r>
              <a:rPr sz="1270" dirty="0">
                <a:latin typeface="Tahoma"/>
                <a:cs typeface="Tahoma"/>
              </a:rPr>
              <a:t>&amp;</a:t>
            </a:r>
            <a:r>
              <a:rPr sz="1270" spc="-36" dirty="0">
                <a:latin typeface="Tahoma"/>
                <a:cs typeface="Tahoma"/>
              </a:rPr>
              <a:t> </a:t>
            </a:r>
            <a:r>
              <a:rPr sz="1270" spc="-18" dirty="0">
                <a:latin typeface="Tahoma"/>
                <a:cs typeface="Tahoma"/>
              </a:rPr>
              <a:t>pain </a:t>
            </a:r>
            <a:r>
              <a:rPr sz="1270" dirty="0">
                <a:latin typeface="Tahoma"/>
                <a:cs typeface="Tahoma"/>
              </a:rPr>
              <a:t>in</a:t>
            </a:r>
            <a:r>
              <a:rPr sz="1270" spc="-127" dirty="0">
                <a:latin typeface="Tahoma"/>
                <a:cs typeface="Tahoma"/>
              </a:rPr>
              <a:t> </a:t>
            </a:r>
            <a:r>
              <a:rPr sz="1270" spc="-9" dirty="0">
                <a:latin typeface="Tahoma"/>
                <a:cs typeface="Tahoma"/>
              </a:rPr>
              <a:t>abdomen</a:t>
            </a:r>
            <a:endParaRPr sz="1270">
              <a:latin typeface="Tahoma"/>
              <a:cs typeface="Tahoma"/>
            </a:endParaRPr>
          </a:p>
        </p:txBody>
      </p:sp>
      <p:sp>
        <p:nvSpPr>
          <p:cNvPr id="22" name="object 22"/>
          <p:cNvSpPr txBox="1"/>
          <p:nvPr/>
        </p:nvSpPr>
        <p:spPr>
          <a:xfrm>
            <a:off x="2366063" y="4928136"/>
            <a:ext cx="1239162" cy="402505"/>
          </a:xfrm>
          <a:prstGeom prst="rect">
            <a:avLst/>
          </a:prstGeom>
        </p:spPr>
        <p:txBody>
          <a:bodyPr vert="horz" wrap="square" lIns="0" tIns="11516" rIns="0" bIns="0" rtlCol="0">
            <a:spAutoFit/>
          </a:bodyPr>
          <a:lstStyle/>
          <a:p>
            <a:pPr marL="11516" marR="4607" indent="490021">
              <a:spcBef>
                <a:spcPts val="91"/>
              </a:spcBef>
            </a:pPr>
            <a:r>
              <a:rPr sz="1270" dirty="0">
                <a:latin typeface="Tahoma"/>
                <a:cs typeface="Tahoma"/>
              </a:rPr>
              <a:t>Blurred</a:t>
            </a:r>
            <a:r>
              <a:rPr sz="1270" spc="45" dirty="0">
                <a:latin typeface="Tahoma"/>
                <a:cs typeface="Tahoma"/>
              </a:rPr>
              <a:t> </a:t>
            </a:r>
            <a:r>
              <a:rPr sz="1270" spc="-23" dirty="0">
                <a:latin typeface="Tahoma"/>
                <a:cs typeface="Tahoma"/>
              </a:rPr>
              <a:t>or </a:t>
            </a:r>
            <a:r>
              <a:rPr sz="1270" dirty="0">
                <a:latin typeface="Tahoma"/>
                <a:cs typeface="Tahoma"/>
              </a:rPr>
              <a:t>diminished</a:t>
            </a:r>
            <a:r>
              <a:rPr sz="1270" spc="-95" dirty="0">
                <a:latin typeface="Tahoma"/>
                <a:cs typeface="Tahoma"/>
              </a:rPr>
              <a:t> </a:t>
            </a:r>
            <a:r>
              <a:rPr sz="1270" spc="-9" dirty="0">
                <a:latin typeface="Tahoma"/>
                <a:cs typeface="Tahoma"/>
              </a:rPr>
              <a:t>vision</a:t>
            </a:r>
            <a:endParaRPr sz="1270">
              <a:latin typeface="Tahoma"/>
              <a:cs typeface="Tahoma"/>
            </a:endParaRPr>
          </a:p>
        </p:txBody>
      </p:sp>
      <p:grpSp>
        <p:nvGrpSpPr>
          <p:cNvPr id="23" name="object 23"/>
          <p:cNvGrpSpPr/>
          <p:nvPr/>
        </p:nvGrpSpPr>
        <p:grpSpPr>
          <a:xfrm>
            <a:off x="1247607" y="6266473"/>
            <a:ext cx="435895" cy="195203"/>
            <a:chOff x="0" y="6910527"/>
            <a:chExt cx="480695" cy="215265"/>
          </a:xfrm>
        </p:grpSpPr>
        <p:sp>
          <p:nvSpPr>
            <p:cNvPr id="24" name="object 24"/>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25" name="object 25"/>
            <p:cNvPicPr/>
            <p:nvPr/>
          </p:nvPicPr>
          <p:blipFill>
            <a:blip r:embed="rId3" cstate="print"/>
            <a:stretch>
              <a:fillRect/>
            </a:stretch>
          </p:blipFill>
          <p:spPr>
            <a:xfrm>
              <a:off x="141960" y="6910528"/>
              <a:ext cx="214655" cy="214655"/>
            </a:xfrm>
            <a:prstGeom prst="rect">
              <a:avLst/>
            </a:prstGeom>
          </p:spPr>
        </p:pic>
      </p:grpSp>
      <p:sp>
        <p:nvSpPr>
          <p:cNvPr id="26" name="object 26"/>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2</a:t>
            </a:r>
            <a:endParaRPr sz="907">
              <a:latin typeface="Arial"/>
              <a:cs typeface="Arial"/>
            </a:endParaRPr>
          </a:p>
        </p:txBody>
      </p:sp>
    </p:spTree>
    <p:extLst>
      <p:ext uri="{BB962C8B-B14F-4D97-AF65-F5344CB8AC3E}">
        <p14:creationId xmlns:p14="http://schemas.microsoft.com/office/powerpoint/2010/main" val="10715907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04914" cy="6858000"/>
            <a:chOff x="0" y="0"/>
            <a:chExt cx="10692130" cy="7326630"/>
          </a:xfrm>
        </p:grpSpPr>
        <p:sp>
          <p:nvSpPr>
            <p:cNvPr id="3" name="object 3"/>
            <p:cNvSpPr/>
            <p:nvPr/>
          </p:nvSpPr>
          <p:spPr>
            <a:xfrm>
              <a:off x="0" y="0"/>
              <a:ext cx="3481070" cy="7248525"/>
            </a:xfrm>
            <a:custGeom>
              <a:avLst/>
              <a:gdLst/>
              <a:ahLst/>
              <a:cxnLst/>
              <a:rect l="l" t="t" r="r" b="b"/>
              <a:pathLst>
                <a:path w="3481070" h="7248525">
                  <a:moveTo>
                    <a:pt x="0" y="7248042"/>
                  </a:moveTo>
                  <a:lnTo>
                    <a:pt x="3480625" y="7248042"/>
                  </a:lnTo>
                  <a:lnTo>
                    <a:pt x="3480625" y="0"/>
                  </a:lnTo>
                  <a:lnTo>
                    <a:pt x="0" y="0"/>
                  </a:lnTo>
                  <a:lnTo>
                    <a:pt x="0" y="7248042"/>
                  </a:lnTo>
                  <a:close/>
                </a:path>
              </a:pathLst>
            </a:custGeom>
            <a:solidFill>
              <a:srgbClr val="FFC20E">
                <a:alpha val="59999"/>
              </a:srgbClr>
            </a:solidFill>
          </p:spPr>
          <p:txBody>
            <a:bodyPr wrap="square" lIns="0" tIns="0" rIns="0" bIns="0" rtlCol="0"/>
            <a:lstStyle/>
            <a:p>
              <a:endParaRPr sz="1632"/>
            </a:p>
          </p:txBody>
        </p:sp>
        <p:sp>
          <p:nvSpPr>
            <p:cNvPr id="4" name="object 4"/>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5" name="object 5"/>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pic>
          <p:nvPicPr>
            <p:cNvPr id="6" name="object 6"/>
            <p:cNvPicPr/>
            <p:nvPr/>
          </p:nvPicPr>
          <p:blipFill>
            <a:blip r:embed="rId2" cstate="print"/>
            <a:stretch>
              <a:fillRect/>
            </a:stretch>
          </p:blipFill>
          <p:spPr>
            <a:xfrm>
              <a:off x="0" y="107"/>
              <a:ext cx="10692003" cy="2162502"/>
            </a:xfrm>
            <a:prstGeom prst="rect">
              <a:avLst/>
            </a:prstGeom>
          </p:spPr>
        </p:pic>
      </p:grpSp>
      <p:sp>
        <p:nvSpPr>
          <p:cNvPr id="7" name="object 7"/>
          <p:cNvSpPr txBox="1"/>
          <p:nvPr/>
        </p:nvSpPr>
        <p:spPr>
          <a:xfrm>
            <a:off x="1868401" y="2270711"/>
            <a:ext cx="2287152" cy="1298071"/>
          </a:xfrm>
          <a:prstGeom prst="rect">
            <a:avLst/>
          </a:prstGeom>
        </p:spPr>
        <p:txBody>
          <a:bodyPr vert="horz" wrap="square" lIns="0" tIns="11516" rIns="0" bIns="0" rtlCol="0">
            <a:spAutoFit/>
          </a:bodyPr>
          <a:lstStyle/>
          <a:p>
            <a:pPr marL="11516">
              <a:spcBef>
                <a:spcPts val="91"/>
              </a:spcBef>
            </a:pPr>
            <a:r>
              <a:rPr sz="1723" b="1" spc="-172" dirty="0">
                <a:latin typeface="Trebuchet MS"/>
                <a:cs typeface="Trebuchet MS"/>
              </a:rPr>
              <a:t>ADR</a:t>
            </a:r>
            <a:r>
              <a:rPr sz="1723" b="1" spc="-122" dirty="0">
                <a:latin typeface="Trebuchet MS"/>
                <a:cs typeface="Trebuchet MS"/>
              </a:rPr>
              <a:t> </a:t>
            </a:r>
            <a:r>
              <a:rPr sz="1723" b="1" spc="-77" dirty="0">
                <a:latin typeface="Trebuchet MS"/>
                <a:cs typeface="Trebuchet MS"/>
              </a:rPr>
              <a:t>Symptoms</a:t>
            </a:r>
            <a:endParaRPr sz="1723">
              <a:latin typeface="Trebuchet MS"/>
              <a:cs typeface="Trebuchet MS"/>
            </a:endParaRPr>
          </a:p>
          <a:p>
            <a:pPr marL="11516" marR="4607">
              <a:spcBef>
                <a:spcPts val="1029"/>
              </a:spcBef>
            </a:pPr>
            <a:r>
              <a:rPr sz="1451" b="1" spc="-77" dirty="0">
                <a:latin typeface="Arial"/>
                <a:cs typeface="Arial"/>
              </a:rPr>
              <a:t>Nausea</a:t>
            </a:r>
            <a:r>
              <a:rPr sz="1451" b="1" spc="-23" dirty="0">
                <a:latin typeface="Arial"/>
                <a:cs typeface="Arial"/>
              </a:rPr>
              <a:t> </a:t>
            </a:r>
            <a:r>
              <a:rPr sz="1451" b="1" spc="-100" dirty="0">
                <a:latin typeface="Arial"/>
                <a:cs typeface="Arial"/>
              </a:rPr>
              <a:t>(uneasy</a:t>
            </a:r>
            <a:r>
              <a:rPr sz="1451" b="1" spc="-54" dirty="0">
                <a:latin typeface="Arial"/>
                <a:cs typeface="Arial"/>
              </a:rPr>
              <a:t> </a:t>
            </a:r>
            <a:r>
              <a:rPr sz="1451" b="1" spc="-59" dirty="0">
                <a:latin typeface="Arial"/>
                <a:cs typeface="Arial"/>
              </a:rPr>
              <a:t>feeling</a:t>
            </a:r>
            <a:r>
              <a:rPr sz="1451" b="1" spc="-50" dirty="0">
                <a:latin typeface="Arial"/>
                <a:cs typeface="Arial"/>
              </a:rPr>
              <a:t> </a:t>
            </a:r>
            <a:r>
              <a:rPr sz="1451" b="1" spc="-18" dirty="0">
                <a:latin typeface="Arial"/>
                <a:cs typeface="Arial"/>
              </a:rPr>
              <a:t>with </a:t>
            </a:r>
            <a:r>
              <a:rPr sz="1451" b="1" spc="-68" dirty="0">
                <a:latin typeface="Arial"/>
                <a:cs typeface="Arial"/>
              </a:rPr>
              <a:t>inclination</a:t>
            </a:r>
            <a:r>
              <a:rPr sz="1451" b="1" spc="-5" dirty="0">
                <a:latin typeface="Arial"/>
                <a:cs typeface="Arial"/>
              </a:rPr>
              <a:t> </a:t>
            </a:r>
            <a:r>
              <a:rPr sz="1451" b="1" dirty="0">
                <a:latin typeface="Arial"/>
                <a:cs typeface="Arial"/>
              </a:rPr>
              <a:t>to</a:t>
            </a:r>
            <a:r>
              <a:rPr sz="1451" b="1" spc="-41" dirty="0">
                <a:latin typeface="Arial"/>
                <a:cs typeface="Arial"/>
              </a:rPr>
              <a:t> </a:t>
            </a:r>
            <a:r>
              <a:rPr sz="1451" b="1" spc="-59" dirty="0">
                <a:latin typeface="Arial"/>
                <a:cs typeface="Arial"/>
              </a:rPr>
              <a:t>vomit)</a:t>
            </a:r>
            <a:r>
              <a:rPr sz="1451" b="1" spc="-5" dirty="0">
                <a:latin typeface="Arial"/>
                <a:cs typeface="Arial"/>
              </a:rPr>
              <a:t> </a:t>
            </a:r>
            <a:r>
              <a:rPr sz="1451" b="1" spc="-23" dirty="0">
                <a:latin typeface="Arial"/>
                <a:cs typeface="Arial"/>
              </a:rPr>
              <a:t>and </a:t>
            </a:r>
            <a:r>
              <a:rPr sz="1451" b="1" spc="-59" dirty="0">
                <a:latin typeface="Arial"/>
                <a:cs typeface="Arial"/>
              </a:rPr>
              <a:t>vomiting</a:t>
            </a:r>
            <a:r>
              <a:rPr sz="1451" b="1" spc="-23" dirty="0">
                <a:latin typeface="Arial"/>
                <a:cs typeface="Arial"/>
              </a:rPr>
              <a:t> </a:t>
            </a:r>
            <a:r>
              <a:rPr sz="1451" b="1" spc="-36" dirty="0">
                <a:latin typeface="Arial"/>
                <a:cs typeface="Arial"/>
              </a:rPr>
              <a:t>after</a:t>
            </a:r>
            <a:r>
              <a:rPr sz="1451" b="1" spc="-45" dirty="0">
                <a:latin typeface="Arial"/>
                <a:cs typeface="Arial"/>
              </a:rPr>
              <a:t> </a:t>
            </a:r>
            <a:r>
              <a:rPr sz="1451" b="1" spc="-86" dirty="0">
                <a:latin typeface="Arial"/>
                <a:cs typeface="Arial"/>
              </a:rPr>
              <a:t>having</a:t>
            </a:r>
            <a:r>
              <a:rPr sz="1451" b="1" spc="-23" dirty="0">
                <a:latin typeface="Arial"/>
                <a:cs typeface="Arial"/>
              </a:rPr>
              <a:t> the </a:t>
            </a:r>
            <a:r>
              <a:rPr sz="1451" b="1" spc="-18" dirty="0">
                <a:latin typeface="Arial"/>
                <a:cs typeface="Arial"/>
              </a:rPr>
              <a:t>drug</a:t>
            </a:r>
            <a:endParaRPr sz="1451">
              <a:latin typeface="Arial"/>
              <a:cs typeface="Arial"/>
            </a:endParaRPr>
          </a:p>
        </p:txBody>
      </p:sp>
      <p:sp>
        <p:nvSpPr>
          <p:cNvPr id="8" name="object 8"/>
          <p:cNvSpPr txBox="1"/>
          <p:nvPr/>
        </p:nvSpPr>
        <p:spPr>
          <a:xfrm>
            <a:off x="1868401" y="3755763"/>
            <a:ext cx="1882927" cy="458161"/>
          </a:xfrm>
          <a:prstGeom prst="rect">
            <a:avLst/>
          </a:prstGeom>
        </p:spPr>
        <p:txBody>
          <a:bodyPr vert="horz" wrap="square" lIns="0" tIns="11516" rIns="0" bIns="0" rtlCol="0">
            <a:spAutoFit/>
          </a:bodyPr>
          <a:lstStyle/>
          <a:p>
            <a:pPr marL="11516" marR="4607">
              <a:spcBef>
                <a:spcPts val="91"/>
              </a:spcBef>
            </a:pPr>
            <a:r>
              <a:rPr sz="1451" b="1" spc="-113" dirty="0">
                <a:latin typeface="Arial"/>
                <a:cs typeface="Arial"/>
              </a:rPr>
              <a:t>Loose</a:t>
            </a:r>
            <a:r>
              <a:rPr sz="1451" b="1" spc="-5" dirty="0">
                <a:latin typeface="Arial"/>
                <a:cs typeface="Arial"/>
              </a:rPr>
              <a:t> </a:t>
            </a:r>
            <a:r>
              <a:rPr sz="1451" b="1" spc="-54" dirty="0">
                <a:latin typeface="Arial"/>
                <a:cs typeface="Arial"/>
              </a:rPr>
              <a:t>stools/diarrhoea </a:t>
            </a:r>
            <a:r>
              <a:rPr sz="1451" b="1" dirty="0">
                <a:latin typeface="Arial"/>
                <a:cs typeface="Arial"/>
              </a:rPr>
              <a:t>(2-3</a:t>
            </a:r>
            <a:r>
              <a:rPr sz="1451" b="1" spc="-32" dirty="0">
                <a:latin typeface="Arial"/>
                <a:cs typeface="Arial"/>
              </a:rPr>
              <a:t> </a:t>
            </a:r>
            <a:r>
              <a:rPr sz="1451" b="1" spc="-73" dirty="0">
                <a:latin typeface="Arial"/>
                <a:cs typeface="Arial"/>
              </a:rPr>
              <a:t>in</a:t>
            </a:r>
            <a:r>
              <a:rPr sz="1451" b="1" spc="-32" dirty="0">
                <a:latin typeface="Arial"/>
                <a:cs typeface="Arial"/>
              </a:rPr>
              <a:t> </a:t>
            </a:r>
            <a:r>
              <a:rPr sz="1451" b="1" spc="-86" dirty="0">
                <a:latin typeface="Arial"/>
                <a:cs typeface="Arial"/>
              </a:rPr>
              <a:t>a</a:t>
            </a:r>
            <a:r>
              <a:rPr sz="1451" b="1" spc="-27" dirty="0">
                <a:latin typeface="Arial"/>
                <a:cs typeface="Arial"/>
              </a:rPr>
              <a:t> </a:t>
            </a:r>
            <a:r>
              <a:rPr sz="1451" b="1" spc="-18" dirty="0">
                <a:latin typeface="Arial"/>
                <a:cs typeface="Arial"/>
              </a:rPr>
              <a:t>day)</a:t>
            </a:r>
            <a:endParaRPr sz="1451">
              <a:latin typeface="Arial"/>
              <a:cs typeface="Arial"/>
            </a:endParaRPr>
          </a:p>
        </p:txBody>
      </p:sp>
      <p:sp>
        <p:nvSpPr>
          <p:cNvPr id="9" name="object 9"/>
          <p:cNvSpPr txBox="1"/>
          <p:nvPr/>
        </p:nvSpPr>
        <p:spPr>
          <a:xfrm>
            <a:off x="1868401" y="4405285"/>
            <a:ext cx="2380434" cy="681427"/>
          </a:xfrm>
          <a:prstGeom prst="rect">
            <a:avLst/>
          </a:prstGeom>
        </p:spPr>
        <p:txBody>
          <a:bodyPr vert="horz" wrap="square" lIns="0" tIns="11516" rIns="0" bIns="0" rtlCol="0">
            <a:spAutoFit/>
          </a:bodyPr>
          <a:lstStyle/>
          <a:p>
            <a:pPr marL="11516" marR="4607">
              <a:spcBef>
                <a:spcPts val="91"/>
              </a:spcBef>
            </a:pPr>
            <a:r>
              <a:rPr sz="1451" b="1" spc="-86" dirty="0">
                <a:latin typeface="Arial"/>
                <a:cs typeface="Arial"/>
              </a:rPr>
              <a:t>Burning</a:t>
            </a:r>
            <a:r>
              <a:rPr sz="1451" b="1" spc="-18" dirty="0">
                <a:latin typeface="Arial"/>
                <a:cs typeface="Arial"/>
              </a:rPr>
              <a:t> </a:t>
            </a:r>
            <a:r>
              <a:rPr sz="1451" b="1" spc="-82" dirty="0">
                <a:latin typeface="Arial"/>
                <a:cs typeface="Arial"/>
              </a:rPr>
              <a:t>sensation</a:t>
            </a:r>
            <a:r>
              <a:rPr sz="1451" b="1" spc="-14" dirty="0">
                <a:latin typeface="Arial"/>
                <a:cs typeface="Arial"/>
              </a:rPr>
              <a:t> </a:t>
            </a:r>
            <a:r>
              <a:rPr sz="1451" b="1" spc="-73" dirty="0">
                <a:latin typeface="Arial"/>
                <a:cs typeface="Arial"/>
              </a:rPr>
              <a:t>in</a:t>
            </a:r>
            <a:r>
              <a:rPr sz="1451" b="1" spc="-18" dirty="0">
                <a:latin typeface="Arial"/>
                <a:cs typeface="Arial"/>
              </a:rPr>
              <a:t> lower </a:t>
            </a:r>
            <a:r>
              <a:rPr sz="1451" b="1" spc="-86" dirty="0">
                <a:latin typeface="Arial"/>
                <a:cs typeface="Arial"/>
              </a:rPr>
              <a:t>chest</a:t>
            </a:r>
            <a:r>
              <a:rPr sz="1451" b="1" dirty="0">
                <a:latin typeface="Arial"/>
                <a:cs typeface="Arial"/>
              </a:rPr>
              <a:t> </a:t>
            </a:r>
            <a:r>
              <a:rPr sz="1451" b="1" spc="-82" dirty="0">
                <a:latin typeface="Arial"/>
                <a:cs typeface="Arial"/>
              </a:rPr>
              <a:t>region,</a:t>
            </a:r>
            <a:r>
              <a:rPr sz="1451" b="1" dirty="0">
                <a:latin typeface="Arial"/>
                <a:cs typeface="Arial"/>
              </a:rPr>
              <a:t> </a:t>
            </a:r>
            <a:r>
              <a:rPr sz="1451" b="1" spc="-9" dirty="0">
                <a:latin typeface="Arial"/>
                <a:cs typeface="Arial"/>
              </a:rPr>
              <a:t>bloating </a:t>
            </a:r>
            <a:r>
              <a:rPr sz="1451" b="1" spc="-77" dirty="0">
                <a:latin typeface="Arial"/>
                <a:cs typeface="Arial"/>
              </a:rPr>
              <a:t>sensation,</a:t>
            </a:r>
            <a:r>
              <a:rPr sz="1451" b="1" spc="-41" dirty="0">
                <a:latin typeface="Arial"/>
                <a:cs typeface="Arial"/>
              </a:rPr>
              <a:t> </a:t>
            </a:r>
            <a:r>
              <a:rPr sz="1451" b="1" spc="-109" dirty="0">
                <a:latin typeface="Arial"/>
                <a:cs typeface="Arial"/>
              </a:rPr>
              <a:t>sourness</a:t>
            </a:r>
            <a:r>
              <a:rPr sz="1451" b="1" spc="-36" dirty="0">
                <a:latin typeface="Arial"/>
                <a:cs typeface="Arial"/>
              </a:rPr>
              <a:t> </a:t>
            </a:r>
            <a:r>
              <a:rPr sz="1451" b="1" spc="-73" dirty="0">
                <a:latin typeface="Arial"/>
                <a:cs typeface="Arial"/>
              </a:rPr>
              <a:t>in</a:t>
            </a:r>
            <a:r>
              <a:rPr sz="1451" b="1" spc="-36" dirty="0">
                <a:latin typeface="Arial"/>
                <a:cs typeface="Arial"/>
              </a:rPr>
              <a:t> mouth</a:t>
            </a:r>
            <a:endParaRPr sz="1451">
              <a:latin typeface="Arial"/>
              <a:cs typeface="Arial"/>
            </a:endParaRPr>
          </a:p>
        </p:txBody>
      </p:sp>
      <p:sp>
        <p:nvSpPr>
          <p:cNvPr id="10" name="object 10"/>
          <p:cNvSpPr txBox="1"/>
          <p:nvPr/>
        </p:nvSpPr>
        <p:spPr>
          <a:xfrm>
            <a:off x="1868401" y="5275924"/>
            <a:ext cx="1979089" cy="458161"/>
          </a:xfrm>
          <a:prstGeom prst="rect">
            <a:avLst/>
          </a:prstGeom>
        </p:spPr>
        <p:txBody>
          <a:bodyPr vert="horz" wrap="square" lIns="0" tIns="11516" rIns="0" bIns="0" rtlCol="0">
            <a:spAutoFit/>
          </a:bodyPr>
          <a:lstStyle/>
          <a:p>
            <a:pPr marL="11516" marR="4607">
              <a:spcBef>
                <a:spcPts val="91"/>
              </a:spcBef>
            </a:pPr>
            <a:r>
              <a:rPr sz="1451" b="1" spc="-86" dirty="0">
                <a:latin typeface="Arial"/>
                <a:cs typeface="Arial"/>
              </a:rPr>
              <a:t>Pain</a:t>
            </a:r>
            <a:r>
              <a:rPr sz="1451" b="1" spc="-27" dirty="0">
                <a:latin typeface="Arial"/>
                <a:cs typeface="Arial"/>
              </a:rPr>
              <a:t> </a:t>
            </a:r>
            <a:r>
              <a:rPr sz="1451" b="1" spc="-73" dirty="0">
                <a:latin typeface="Arial"/>
                <a:cs typeface="Arial"/>
              </a:rPr>
              <a:t>in</a:t>
            </a:r>
            <a:r>
              <a:rPr sz="1451" b="1" spc="-27" dirty="0">
                <a:latin typeface="Arial"/>
                <a:cs typeface="Arial"/>
              </a:rPr>
              <a:t> </a:t>
            </a:r>
            <a:r>
              <a:rPr sz="1451" b="1" spc="-59" dirty="0">
                <a:latin typeface="Arial"/>
                <a:cs typeface="Arial"/>
              </a:rPr>
              <a:t>upper</a:t>
            </a:r>
            <a:r>
              <a:rPr sz="1451" b="1" spc="-54" dirty="0">
                <a:latin typeface="Arial"/>
                <a:cs typeface="Arial"/>
              </a:rPr>
              <a:t> </a:t>
            </a:r>
            <a:r>
              <a:rPr sz="1451" b="1" spc="-73" dirty="0">
                <a:latin typeface="Arial"/>
                <a:cs typeface="Arial"/>
              </a:rPr>
              <a:t>abdominal </a:t>
            </a:r>
            <a:r>
              <a:rPr sz="1451" b="1" spc="-77" dirty="0">
                <a:latin typeface="Arial"/>
                <a:cs typeface="Arial"/>
              </a:rPr>
              <a:t>area,</a:t>
            </a:r>
            <a:r>
              <a:rPr sz="1451" b="1" spc="-23" dirty="0">
                <a:latin typeface="Arial"/>
                <a:cs typeface="Arial"/>
              </a:rPr>
              <a:t> </a:t>
            </a:r>
            <a:r>
              <a:rPr sz="1451" b="1" spc="-127" dirty="0">
                <a:latin typeface="Arial"/>
                <a:cs typeface="Arial"/>
              </a:rPr>
              <a:t>loss</a:t>
            </a:r>
            <a:r>
              <a:rPr sz="1451" b="1" spc="-23" dirty="0">
                <a:latin typeface="Arial"/>
                <a:cs typeface="Arial"/>
              </a:rPr>
              <a:t> </a:t>
            </a:r>
            <a:r>
              <a:rPr sz="1451" b="1" spc="-27" dirty="0">
                <a:latin typeface="Arial"/>
                <a:cs typeface="Arial"/>
              </a:rPr>
              <a:t>of</a:t>
            </a:r>
            <a:r>
              <a:rPr sz="1451" b="1" spc="-54" dirty="0">
                <a:latin typeface="Arial"/>
                <a:cs typeface="Arial"/>
              </a:rPr>
              <a:t> </a:t>
            </a:r>
            <a:r>
              <a:rPr sz="1451" b="1" spc="-9" dirty="0">
                <a:latin typeface="Arial"/>
                <a:cs typeface="Arial"/>
              </a:rPr>
              <a:t>appetite</a:t>
            </a:r>
            <a:endParaRPr sz="1451">
              <a:latin typeface="Arial"/>
              <a:cs typeface="Arial"/>
            </a:endParaRPr>
          </a:p>
        </p:txBody>
      </p:sp>
      <p:grpSp>
        <p:nvGrpSpPr>
          <p:cNvPr id="11" name="object 11"/>
          <p:cNvGrpSpPr/>
          <p:nvPr/>
        </p:nvGrpSpPr>
        <p:grpSpPr>
          <a:xfrm>
            <a:off x="4710740" y="2209806"/>
            <a:ext cx="120922" cy="2086191"/>
            <a:chOff x="3819066" y="2436924"/>
            <a:chExt cx="133350" cy="2300605"/>
          </a:xfrm>
        </p:grpSpPr>
        <p:pic>
          <p:nvPicPr>
            <p:cNvPr id="12" name="object 12"/>
            <p:cNvPicPr/>
            <p:nvPr/>
          </p:nvPicPr>
          <p:blipFill>
            <a:blip r:embed="rId3" cstate="print"/>
            <a:stretch>
              <a:fillRect/>
            </a:stretch>
          </p:blipFill>
          <p:spPr>
            <a:xfrm>
              <a:off x="3819066" y="2436924"/>
              <a:ext cx="133350" cy="133350"/>
            </a:xfrm>
            <a:prstGeom prst="rect">
              <a:avLst/>
            </a:prstGeom>
          </p:spPr>
        </p:pic>
        <p:pic>
          <p:nvPicPr>
            <p:cNvPr id="13" name="object 13"/>
            <p:cNvPicPr/>
            <p:nvPr/>
          </p:nvPicPr>
          <p:blipFill>
            <a:blip r:embed="rId3" cstate="print"/>
            <a:stretch>
              <a:fillRect/>
            </a:stretch>
          </p:blipFill>
          <p:spPr>
            <a:xfrm>
              <a:off x="3819066" y="2893362"/>
              <a:ext cx="133350" cy="133350"/>
            </a:xfrm>
            <a:prstGeom prst="rect">
              <a:avLst/>
            </a:prstGeom>
          </p:spPr>
        </p:pic>
        <p:pic>
          <p:nvPicPr>
            <p:cNvPr id="14" name="object 14"/>
            <p:cNvPicPr/>
            <p:nvPr/>
          </p:nvPicPr>
          <p:blipFill>
            <a:blip r:embed="rId3" cstate="print"/>
            <a:stretch>
              <a:fillRect/>
            </a:stretch>
          </p:blipFill>
          <p:spPr>
            <a:xfrm>
              <a:off x="3819066" y="3159300"/>
              <a:ext cx="133350" cy="133350"/>
            </a:xfrm>
            <a:prstGeom prst="rect">
              <a:avLst/>
            </a:prstGeom>
          </p:spPr>
        </p:pic>
        <p:pic>
          <p:nvPicPr>
            <p:cNvPr id="15" name="object 15"/>
            <p:cNvPicPr/>
            <p:nvPr/>
          </p:nvPicPr>
          <p:blipFill>
            <a:blip r:embed="rId3" cstate="print"/>
            <a:stretch>
              <a:fillRect/>
            </a:stretch>
          </p:blipFill>
          <p:spPr>
            <a:xfrm>
              <a:off x="3819066" y="3425238"/>
              <a:ext cx="133350" cy="133350"/>
            </a:xfrm>
            <a:prstGeom prst="rect">
              <a:avLst/>
            </a:prstGeom>
          </p:spPr>
        </p:pic>
        <p:pic>
          <p:nvPicPr>
            <p:cNvPr id="16" name="object 16"/>
            <p:cNvPicPr/>
            <p:nvPr/>
          </p:nvPicPr>
          <p:blipFill>
            <a:blip r:embed="rId3" cstate="print"/>
            <a:stretch>
              <a:fillRect/>
            </a:stretch>
          </p:blipFill>
          <p:spPr>
            <a:xfrm>
              <a:off x="3819066" y="3881676"/>
              <a:ext cx="133350" cy="133350"/>
            </a:xfrm>
            <a:prstGeom prst="rect">
              <a:avLst/>
            </a:prstGeom>
          </p:spPr>
        </p:pic>
        <p:pic>
          <p:nvPicPr>
            <p:cNvPr id="17" name="object 17"/>
            <p:cNvPicPr/>
            <p:nvPr/>
          </p:nvPicPr>
          <p:blipFill>
            <a:blip r:embed="rId3" cstate="print"/>
            <a:stretch>
              <a:fillRect/>
            </a:stretch>
          </p:blipFill>
          <p:spPr>
            <a:xfrm>
              <a:off x="3819066" y="4147614"/>
              <a:ext cx="133350" cy="133350"/>
            </a:xfrm>
            <a:prstGeom prst="rect">
              <a:avLst/>
            </a:prstGeom>
          </p:spPr>
        </p:pic>
        <p:pic>
          <p:nvPicPr>
            <p:cNvPr id="18" name="object 18"/>
            <p:cNvPicPr/>
            <p:nvPr/>
          </p:nvPicPr>
          <p:blipFill>
            <a:blip r:embed="rId3" cstate="print"/>
            <a:stretch>
              <a:fillRect/>
            </a:stretch>
          </p:blipFill>
          <p:spPr>
            <a:xfrm>
              <a:off x="3819066" y="4604052"/>
              <a:ext cx="133350" cy="133350"/>
            </a:xfrm>
            <a:prstGeom prst="rect">
              <a:avLst/>
            </a:prstGeom>
          </p:spPr>
        </p:pic>
      </p:grpSp>
      <p:sp>
        <p:nvSpPr>
          <p:cNvPr id="19" name="object 19"/>
          <p:cNvSpPr txBox="1"/>
          <p:nvPr/>
        </p:nvSpPr>
        <p:spPr>
          <a:xfrm>
            <a:off x="4682536" y="1762844"/>
            <a:ext cx="5525556" cy="2569252"/>
          </a:xfrm>
          <a:prstGeom prst="rect">
            <a:avLst/>
          </a:prstGeom>
        </p:spPr>
        <p:txBody>
          <a:bodyPr vert="horz" wrap="square" lIns="0" tIns="11516" rIns="0" bIns="0" rtlCol="0">
            <a:spAutoFit/>
          </a:bodyPr>
          <a:lstStyle/>
          <a:p>
            <a:pPr marL="11516">
              <a:spcBef>
                <a:spcPts val="91"/>
              </a:spcBef>
            </a:pPr>
            <a:r>
              <a:rPr sz="1814" b="1" spc="-122" dirty="0">
                <a:solidFill>
                  <a:srgbClr val="005596"/>
                </a:solidFill>
                <a:latin typeface="Trebuchet MS"/>
                <a:cs typeface="Trebuchet MS"/>
              </a:rPr>
              <a:t>Management</a:t>
            </a:r>
            <a:endParaRPr sz="1814">
              <a:latin typeface="Trebuchet MS"/>
              <a:cs typeface="Trebuchet MS"/>
            </a:endParaRPr>
          </a:p>
          <a:p>
            <a:pPr marL="338581" marR="264876">
              <a:lnSpc>
                <a:spcPct val="104200"/>
              </a:lnSpc>
              <a:spcBef>
                <a:spcPts val="970"/>
              </a:spcBef>
            </a:pPr>
            <a:r>
              <a:rPr sz="1088" dirty="0">
                <a:latin typeface="Tahoma"/>
                <a:cs typeface="Tahoma"/>
              </a:rPr>
              <a:t>Counsel</a:t>
            </a:r>
            <a:r>
              <a:rPr sz="1088" spc="-103" dirty="0">
                <a:latin typeface="Tahoma"/>
                <a:cs typeface="Tahoma"/>
              </a:rPr>
              <a:t> </a:t>
            </a:r>
            <a:r>
              <a:rPr sz="1088" spc="-9" dirty="0">
                <a:latin typeface="Tahoma"/>
                <a:cs typeface="Tahoma"/>
              </a:rPr>
              <a:t>and</a:t>
            </a:r>
            <a:r>
              <a:rPr sz="1088" spc="-100" dirty="0">
                <a:latin typeface="Tahoma"/>
                <a:cs typeface="Tahoma"/>
              </a:rPr>
              <a:t> </a:t>
            </a:r>
            <a:r>
              <a:rPr sz="1088" dirty="0">
                <a:latin typeface="Tahoma"/>
                <a:cs typeface="Tahoma"/>
              </a:rPr>
              <a:t>reassure</a:t>
            </a:r>
            <a:r>
              <a:rPr sz="1088" spc="-103" dirty="0">
                <a:latin typeface="Tahoma"/>
                <a:cs typeface="Tahoma"/>
              </a:rPr>
              <a:t> </a:t>
            </a:r>
            <a:r>
              <a:rPr sz="1088" dirty="0">
                <a:latin typeface="Tahoma"/>
                <a:cs typeface="Tahoma"/>
              </a:rPr>
              <a:t>the</a:t>
            </a:r>
            <a:r>
              <a:rPr sz="1088" spc="-100" dirty="0">
                <a:latin typeface="Tahoma"/>
                <a:cs typeface="Tahoma"/>
              </a:rPr>
              <a:t> </a:t>
            </a:r>
            <a:r>
              <a:rPr sz="1088" dirty="0">
                <a:latin typeface="Tahoma"/>
                <a:cs typeface="Tahoma"/>
              </a:rPr>
              <a:t>patient</a:t>
            </a:r>
            <a:r>
              <a:rPr sz="1088" spc="-100" dirty="0">
                <a:latin typeface="Tahoma"/>
                <a:cs typeface="Tahoma"/>
              </a:rPr>
              <a:t> </a:t>
            </a:r>
            <a:r>
              <a:rPr sz="1088" spc="-23" dirty="0">
                <a:latin typeface="Tahoma"/>
                <a:cs typeface="Tahoma"/>
              </a:rPr>
              <a:t>as</a:t>
            </a:r>
            <a:r>
              <a:rPr sz="1088" spc="-103" dirty="0">
                <a:latin typeface="Tahoma"/>
                <a:cs typeface="Tahoma"/>
              </a:rPr>
              <a:t> </a:t>
            </a:r>
            <a:r>
              <a:rPr sz="1088" dirty="0">
                <a:latin typeface="Tahoma"/>
                <a:cs typeface="Tahoma"/>
              </a:rPr>
              <a:t>the</a:t>
            </a:r>
            <a:r>
              <a:rPr sz="1088" spc="-100" dirty="0">
                <a:latin typeface="Tahoma"/>
                <a:cs typeface="Tahoma"/>
              </a:rPr>
              <a:t> </a:t>
            </a:r>
            <a:r>
              <a:rPr sz="1088" spc="-9" dirty="0">
                <a:latin typeface="Tahoma"/>
                <a:cs typeface="Tahoma"/>
              </a:rPr>
              <a:t>common</a:t>
            </a:r>
            <a:r>
              <a:rPr sz="1088" spc="-100" dirty="0">
                <a:latin typeface="Tahoma"/>
                <a:cs typeface="Tahoma"/>
              </a:rPr>
              <a:t> </a:t>
            </a:r>
            <a:r>
              <a:rPr sz="1088" dirty="0">
                <a:latin typeface="Tahoma"/>
                <a:cs typeface="Tahoma"/>
              </a:rPr>
              <a:t>occurring</a:t>
            </a:r>
            <a:r>
              <a:rPr sz="1088" spc="-103" dirty="0">
                <a:latin typeface="Tahoma"/>
                <a:cs typeface="Tahoma"/>
              </a:rPr>
              <a:t> </a:t>
            </a:r>
            <a:r>
              <a:rPr sz="1088" spc="-9" dirty="0">
                <a:latin typeface="Tahoma"/>
                <a:cs typeface="Tahoma"/>
              </a:rPr>
              <a:t>adverse</a:t>
            </a:r>
            <a:r>
              <a:rPr sz="1088" spc="-100" dirty="0">
                <a:latin typeface="Tahoma"/>
                <a:cs typeface="Tahoma"/>
              </a:rPr>
              <a:t> </a:t>
            </a:r>
            <a:r>
              <a:rPr sz="1088" dirty="0">
                <a:latin typeface="Tahoma"/>
                <a:cs typeface="Tahoma"/>
              </a:rPr>
              <a:t>effects</a:t>
            </a:r>
            <a:r>
              <a:rPr sz="1088" spc="-100" dirty="0">
                <a:latin typeface="Tahoma"/>
                <a:cs typeface="Tahoma"/>
              </a:rPr>
              <a:t> </a:t>
            </a:r>
            <a:r>
              <a:rPr sz="1088" spc="-9" dirty="0">
                <a:latin typeface="Tahoma"/>
                <a:cs typeface="Tahoma"/>
              </a:rPr>
              <a:t>usually </a:t>
            </a:r>
            <a:r>
              <a:rPr sz="1088" dirty="0">
                <a:latin typeface="Tahoma"/>
                <a:cs typeface="Tahoma"/>
              </a:rPr>
              <a:t>resolve</a:t>
            </a:r>
            <a:r>
              <a:rPr sz="1088" spc="-82" dirty="0">
                <a:latin typeface="Tahoma"/>
                <a:cs typeface="Tahoma"/>
              </a:rPr>
              <a:t> </a:t>
            </a:r>
            <a:r>
              <a:rPr sz="1088" dirty="0">
                <a:latin typeface="Tahoma"/>
                <a:cs typeface="Tahoma"/>
              </a:rPr>
              <a:t>with</a:t>
            </a:r>
            <a:r>
              <a:rPr sz="1088" spc="-77" dirty="0">
                <a:latin typeface="Tahoma"/>
                <a:cs typeface="Tahoma"/>
              </a:rPr>
              <a:t> </a:t>
            </a:r>
            <a:r>
              <a:rPr sz="1088" spc="-18" dirty="0">
                <a:latin typeface="Tahoma"/>
                <a:cs typeface="Tahoma"/>
              </a:rPr>
              <a:t>time</a:t>
            </a:r>
            <a:endParaRPr sz="1088">
              <a:latin typeface="Tahoma"/>
              <a:cs typeface="Tahoma"/>
            </a:endParaRPr>
          </a:p>
          <a:p>
            <a:pPr marL="338581">
              <a:spcBef>
                <a:spcPts val="594"/>
              </a:spcBef>
            </a:pPr>
            <a:r>
              <a:rPr sz="1088" dirty="0">
                <a:latin typeface="Tahoma"/>
                <a:cs typeface="Tahoma"/>
              </a:rPr>
              <a:t>Advise</a:t>
            </a:r>
            <a:r>
              <a:rPr sz="1088" spc="-95" dirty="0">
                <a:latin typeface="Tahoma"/>
                <a:cs typeface="Tahoma"/>
              </a:rPr>
              <a:t> </a:t>
            </a:r>
            <a:r>
              <a:rPr sz="1088" dirty="0">
                <a:latin typeface="Tahoma"/>
                <a:cs typeface="Tahoma"/>
              </a:rPr>
              <a:t>the</a:t>
            </a:r>
            <a:r>
              <a:rPr sz="1088" spc="-91" dirty="0">
                <a:latin typeface="Tahoma"/>
                <a:cs typeface="Tahoma"/>
              </a:rPr>
              <a:t> </a:t>
            </a:r>
            <a:r>
              <a:rPr sz="1088" dirty="0">
                <a:latin typeface="Tahoma"/>
                <a:cs typeface="Tahoma"/>
              </a:rPr>
              <a:t>patients</a:t>
            </a:r>
            <a:r>
              <a:rPr sz="1088" spc="-91" dirty="0">
                <a:latin typeface="Tahoma"/>
                <a:cs typeface="Tahoma"/>
              </a:rPr>
              <a:t> </a:t>
            </a:r>
            <a:r>
              <a:rPr sz="1088" dirty="0">
                <a:latin typeface="Tahoma"/>
                <a:cs typeface="Tahoma"/>
              </a:rPr>
              <a:t>not</a:t>
            </a:r>
            <a:r>
              <a:rPr sz="1088" spc="-91" dirty="0">
                <a:latin typeface="Tahoma"/>
                <a:cs typeface="Tahoma"/>
              </a:rPr>
              <a:t> </a:t>
            </a:r>
            <a:r>
              <a:rPr sz="1088" dirty="0">
                <a:latin typeface="Tahoma"/>
                <a:cs typeface="Tahoma"/>
              </a:rPr>
              <a:t>to</a:t>
            </a:r>
            <a:r>
              <a:rPr sz="1088" spc="-91" dirty="0">
                <a:latin typeface="Tahoma"/>
                <a:cs typeface="Tahoma"/>
              </a:rPr>
              <a:t> </a:t>
            </a:r>
            <a:r>
              <a:rPr sz="1088" spc="-9" dirty="0">
                <a:latin typeface="Tahoma"/>
                <a:cs typeface="Tahoma"/>
              </a:rPr>
              <a:t>take</a:t>
            </a:r>
            <a:r>
              <a:rPr sz="1088" spc="-91" dirty="0">
                <a:latin typeface="Tahoma"/>
                <a:cs typeface="Tahoma"/>
              </a:rPr>
              <a:t> </a:t>
            </a:r>
            <a:r>
              <a:rPr sz="1088" dirty="0">
                <a:latin typeface="Tahoma"/>
                <a:cs typeface="Tahoma"/>
              </a:rPr>
              <a:t>all</a:t>
            </a:r>
            <a:r>
              <a:rPr sz="1088" spc="-95" dirty="0">
                <a:latin typeface="Tahoma"/>
                <a:cs typeface="Tahoma"/>
              </a:rPr>
              <a:t> </a:t>
            </a:r>
            <a:r>
              <a:rPr sz="1088" dirty="0">
                <a:latin typeface="Tahoma"/>
                <a:cs typeface="Tahoma"/>
              </a:rPr>
              <a:t>the</a:t>
            </a:r>
            <a:r>
              <a:rPr sz="1088" spc="-91" dirty="0">
                <a:latin typeface="Tahoma"/>
                <a:cs typeface="Tahoma"/>
              </a:rPr>
              <a:t> </a:t>
            </a:r>
            <a:r>
              <a:rPr sz="1088" spc="-9" dirty="0">
                <a:latin typeface="Tahoma"/>
                <a:cs typeface="Tahoma"/>
              </a:rPr>
              <a:t>drugs</a:t>
            </a:r>
            <a:r>
              <a:rPr sz="1088" spc="-91" dirty="0">
                <a:latin typeface="Tahoma"/>
                <a:cs typeface="Tahoma"/>
              </a:rPr>
              <a:t> </a:t>
            </a:r>
            <a:r>
              <a:rPr sz="1088" spc="-9" dirty="0">
                <a:latin typeface="Tahoma"/>
                <a:cs typeface="Tahoma"/>
              </a:rPr>
              <a:t>together</a:t>
            </a:r>
            <a:endParaRPr sz="1088">
              <a:latin typeface="Tahoma"/>
              <a:cs typeface="Tahoma"/>
            </a:endParaRPr>
          </a:p>
          <a:p>
            <a:pPr marL="338581">
              <a:spcBef>
                <a:spcPts val="589"/>
              </a:spcBef>
            </a:pPr>
            <a:r>
              <a:rPr sz="1088" dirty="0">
                <a:latin typeface="Tahoma"/>
                <a:cs typeface="Tahoma"/>
              </a:rPr>
              <a:t>Advise</a:t>
            </a:r>
            <a:r>
              <a:rPr sz="1088" spc="-100" dirty="0">
                <a:latin typeface="Tahoma"/>
                <a:cs typeface="Tahoma"/>
              </a:rPr>
              <a:t> </a:t>
            </a:r>
            <a:r>
              <a:rPr sz="1088" dirty="0">
                <a:latin typeface="Tahoma"/>
                <a:cs typeface="Tahoma"/>
              </a:rPr>
              <a:t>them</a:t>
            </a:r>
            <a:r>
              <a:rPr sz="1088" spc="-95" dirty="0">
                <a:latin typeface="Tahoma"/>
                <a:cs typeface="Tahoma"/>
              </a:rPr>
              <a:t> </a:t>
            </a:r>
            <a:r>
              <a:rPr sz="1088" dirty="0">
                <a:latin typeface="Tahoma"/>
                <a:cs typeface="Tahoma"/>
              </a:rPr>
              <a:t>to</a:t>
            </a:r>
            <a:r>
              <a:rPr sz="1088" spc="-95" dirty="0">
                <a:latin typeface="Tahoma"/>
                <a:cs typeface="Tahoma"/>
              </a:rPr>
              <a:t> </a:t>
            </a:r>
            <a:r>
              <a:rPr sz="1088" spc="-9" dirty="0">
                <a:latin typeface="Tahoma"/>
                <a:cs typeface="Tahoma"/>
              </a:rPr>
              <a:t>take</a:t>
            </a:r>
            <a:r>
              <a:rPr sz="1088" spc="-95" dirty="0">
                <a:latin typeface="Tahoma"/>
                <a:cs typeface="Tahoma"/>
              </a:rPr>
              <a:t> </a:t>
            </a:r>
            <a:r>
              <a:rPr sz="1088" spc="-23" dirty="0">
                <a:latin typeface="Tahoma"/>
                <a:cs typeface="Tahoma"/>
              </a:rPr>
              <a:t>a</a:t>
            </a:r>
            <a:r>
              <a:rPr sz="1088" spc="-95" dirty="0">
                <a:latin typeface="Tahoma"/>
                <a:cs typeface="Tahoma"/>
              </a:rPr>
              <a:t> </a:t>
            </a:r>
            <a:r>
              <a:rPr sz="1088" dirty="0">
                <a:latin typeface="Tahoma"/>
                <a:cs typeface="Tahoma"/>
              </a:rPr>
              <a:t>light</a:t>
            </a:r>
            <a:r>
              <a:rPr sz="1088" spc="-95" dirty="0">
                <a:latin typeface="Tahoma"/>
                <a:cs typeface="Tahoma"/>
              </a:rPr>
              <a:t> </a:t>
            </a:r>
            <a:r>
              <a:rPr sz="1088" spc="-9" dirty="0">
                <a:latin typeface="Tahoma"/>
                <a:cs typeface="Tahoma"/>
              </a:rPr>
              <a:t>meal</a:t>
            </a:r>
            <a:r>
              <a:rPr sz="1088" spc="-95" dirty="0">
                <a:latin typeface="Tahoma"/>
                <a:cs typeface="Tahoma"/>
              </a:rPr>
              <a:t> </a:t>
            </a:r>
            <a:r>
              <a:rPr sz="1088" spc="-18" dirty="0">
                <a:latin typeface="Tahoma"/>
                <a:cs typeface="Tahoma"/>
              </a:rPr>
              <a:t>(biscuits,</a:t>
            </a:r>
            <a:r>
              <a:rPr sz="1088" spc="-100" dirty="0">
                <a:latin typeface="Tahoma"/>
                <a:cs typeface="Tahoma"/>
              </a:rPr>
              <a:t> </a:t>
            </a:r>
            <a:r>
              <a:rPr sz="1088" spc="-23" dirty="0">
                <a:latin typeface="Tahoma"/>
                <a:cs typeface="Tahoma"/>
              </a:rPr>
              <a:t>bread,</a:t>
            </a:r>
            <a:r>
              <a:rPr sz="1088" spc="-95" dirty="0">
                <a:latin typeface="Tahoma"/>
                <a:cs typeface="Tahoma"/>
              </a:rPr>
              <a:t> </a:t>
            </a:r>
            <a:r>
              <a:rPr sz="1088" spc="-9" dirty="0">
                <a:latin typeface="Tahoma"/>
                <a:cs typeface="Tahoma"/>
              </a:rPr>
              <a:t>rice,</a:t>
            </a:r>
            <a:r>
              <a:rPr sz="1088" spc="-95" dirty="0">
                <a:latin typeface="Tahoma"/>
                <a:cs typeface="Tahoma"/>
              </a:rPr>
              <a:t> </a:t>
            </a:r>
            <a:r>
              <a:rPr sz="1088" spc="-36" dirty="0">
                <a:latin typeface="Tahoma"/>
                <a:cs typeface="Tahoma"/>
              </a:rPr>
              <a:t>etc.)</a:t>
            </a:r>
            <a:r>
              <a:rPr sz="1088" spc="-95" dirty="0">
                <a:latin typeface="Tahoma"/>
                <a:cs typeface="Tahoma"/>
              </a:rPr>
              <a:t> </a:t>
            </a:r>
            <a:r>
              <a:rPr sz="1088" dirty="0">
                <a:latin typeface="Tahoma"/>
                <a:cs typeface="Tahoma"/>
              </a:rPr>
              <a:t>before</a:t>
            </a:r>
            <a:r>
              <a:rPr sz="1088" spc="-95" dirty="0">
                <a:latin typeface="Tahoma"/>
                <a:cs typeface="Tahoma"/>
              </a:rPr>
              <a:t> </a:t>
            </a:r>
            <a:r>
              <a:rPr sz="1088" dirty="0">
                <a:latin typeface="Tahoma"/>
                <a:cs typeface="Tahoma"/>
              </a:rPr>
              <a:t>taking</a:t>
            </a:r>
            <a:r>
              <a:rPr sz="1088" spc="-95" dirty="0">
                <a:latin typeface="Tahoma"/>
                <a:cs typeface="Tahoma"/>
              </a:rPr>
              <a:t> </a:t>
            </a:r>
            <a:r>
              <a:rPr sz="1088" spc="-9" dirty="0">
                <a:latin typeface="Tahoma"/>
                <a:cs typeface="Tahoma"/>
              </a:rPr>
              <a:t>drugs</a:t>
            </a:r>
            <a:endParaRPr sz="1088">
              <a:latin typeface="Tahoma"/>
              <a:cs typeface="Tahoma"/>
            </a:endParaRPr>
          </a:p>
          <a:p>
            <a:pPr marL="338581" marR="4607">
              <a:lnSpc>
                <a:spcPct val="104200"/>
              </a:lnSpc>
              <a:spcBef>
                <a:spcPts val="540"/>
              </a:spcBef>
            </a:pPr>
            <a:r>
              <a:rPr sz="1088" spc="-18" dirty="0">
                <a:latin typeface="Tahoma"/>
                <a:cs typeface="Tahoma"/>
              </a:rPr>
              <a:t>Inform</a:t>
            </a:r>
            <a:r>
              <a:rPr sz="1088" spc="-103" dirty="0">
                <a:latin typeface="Tahoma"/>
                <a:cs typeface="Tahoma"/>
              </a:rPr>
              <a:t> </a:t>
            </a:r>
            <a:r>
              <a:rPr sz="1088" dirty="0">
                <a:latin typeface="Tahoma"/>
                <a:cs typeface="Tahoma"/>
              </a:rPr>
              <a:t>patients</a:t>
            </a:r>
            <a:r>
              <a:rPr sz="1088" spc="-100" dirty="0">
                <a:latin typeface="Tahoma"/>
                <a:cs typeface="Tahoma"/>
              </a:rPr>
              <a:t> </a:t>
            </a:r>
            <a:r>
              <a:rPr sz="1088" dirty="0">
                <a:latin typeface="Tahoma"/>
                <a:cs typeface="Tahoma"/>
              </a:rPr>
              <a:t>that</a:t>
            </a:r>
            <a:r>
              <a:rPr sz="1088" spc="-103" dirty="0">
                <a:latin typeface="Tahoma"/>
                <a:cs typeface="Tahoma"/>
              </a:rPr>
              <a:t> </a:t>
            </a:r>
            <a:r>
              <a:rPr sz="1088" dirty="0">
                <a:latin typeface="Tahoma"/>
                <a:cs typeface="Tahoma"/>
              </a:rPr>
              <a:t>they</a:t>
            </a:r>
            <a:r>
              <a:rPr sz="1088" spc="-100" dirty="0">
                <a:latin typeface="Tahoma"/>
                <a:cs typeface="Tahoma"/>
              </a:rPr>
              <a:t> </a:t>
            </a:r>
            <a:r>
              <a:rPr sz="1088" spc="-23" dirty="0">
                <a:latin typeface="Tahoma"/>
                <a:cs typeface="Tahoma"/>
              </a:rPr>
              <a:t>may</a:t>
            </a:r>
            <a:r>
              <a:rPr sz="1088" spc="-103" dirty="0">
                <a:latin typeface="Tahoma"/>
                <a:cs typeface="Tahoma"/>
              </a:rPr>
              <a:t> </a:t>
            </a:r>
            <a:r>
              <a:rPr sz="1088" spc="-9" dirty="0">
                <a:latin typeface="Tahoma"/>
                <a:cs typeface="Tahoma"/>
              </a:rPr>
              <a:t>take</a:t>
            </a:r>
            <a:r>
              <a:rPr sz="1088" spc="-100" dirty="0">
                <a:latin typeface="Tahoma"/>
                <a:cs typeface="Tahoma"/>
              </a:rPr>
              <a:t> </a:t>
            </a:r>
            <a:r>
              <a:rPr sz="1088" spc="-9" dirty="0">
                <a:latin typeface="Tahoma"/>
                <a:cs typeface="Tahoma"/>
              </a:rPr>
              <a:t>drugs</a:t>
            </a:r>
            <a:r>
              <a:rPr sz="1088" spc="-100" dirty="0">
                <a:latin typeface="Tahoma"/>
                <a:cs typeface="Tahoma"/>
              </a:rPr>
              <a:t> </a:t>
            </a:r>
            <a:r>
              <a:rPr sz="1088" spc="-9" dirty="0">
                <a:latin typeface="Tahoma"/>
                <a:cs typeface="Tahoma"/>
              </a:rPr>
              <a:t>embedded</a:t>
            </a:r>
            <a:r>
              <a:rPr sz="1088" spc="-103" dirty="0">
                <a:latin typeface="Tahoma"/>
                <a:cs typeface="Tahoma"/>
              </a:rPr>
              <a:t> </a:t>
            </a:r>
            <a:r>
              <a:rPr sz="1088" dirty="0">
                <a:latin typeface="Tahoma"/>
                <a:cs typeface="Tahoma"/>
              </a:rPr>
              <a:t>in</a:t>
            </a:r>
            <a:r>
              <a:rPr sz="1088" spc="-100" dirty="0">
                <a:latin typeface="Tahoma"/>
                <a:cs typeface="Tahoma"/>
              </a:rPr>
              <a:t> </a:t>
            </a:r>
            <a:r>
              <a:rPr sz="1088" spc="-18" dirty="0">
                <a:latin typeface="Tahoma"/>
                <a:cs typeface="Tahoma"/>
              </a:rPr>
              <a:t>banana</a:t>
            </a:r>
            <a:r>
              <a:rPr sz="1088" spc="-103" dirty="0">
                <a:latin typeface="Tahoma"/>
                <a:cs typeface="Tahoma"/>
              </a:rPr>
              <a:t> </a:t>
            </a:r>
            <a:r>
              <a:rPr sz="1088" dirty="0">
                <a:latin typeface="Tahoma"/>
                <a:cs typeface="Tahoma"/>
              </a:rPr>
              <a:t>or</a:t>
            </a:r>
            <a:r>
              <a:rPr sz="1088" spc="-100" dirty="0">
                <a:latin typeface="Tahoma"/>
                <a:cs typeface="Tahoma"/>
              </a:rPr>
              <a:t> </a:t>
            </a:r>
            <a:r>
              <a:rPr sz="1088" dirty="0">
                <a:latin typeface="Tahoma"/>
                <a:cs typeface="Tahoma"/>
              </a:rPr>
              <a:t>at</a:t>
            </a:r>
            <a:r>
              <a:rPr sz="1088" spc="-103" dirty="0">
                <a:latin typeface="Tahoma"/>
                <a:cs typeface="Tahoma"/>
              </a:rPr>
              <a:t> </a:t>
            </a:r>
            <a:r>
              <a:rPr sz="1088" dirty="0">
                <a:latin typeface="Tahoma"/>
                <a:cs typeface="Tahoma"/>
              </a:rPr>
              <a:t>bed</a:t>
            </a:r>
            <a:r>
              <a:rPr sz="1088" spc="-100" dirty="0">
                <a:latin typeface="Tahoma"/>
                <a:cs typeface="Tahoma"/>
              </a:rPr>
              <a:t> </a:t>
            </a:r>
            <a:r>
              <a:rPr sz="1088" dirty="0">
                <a:latin typeface="Tahoma"/>
                <a:cs typeface="Tahoma"/>
              </a:rPr>
              <a:t>time</a:t>
            </a:r>
            <a:r>
              <a:rPr sz="1088" spc="-100" dirty="0">
                <a:latin typeface="Tahoma"/>
                <a:cs typeface="Tahoma"/>
              </a:rPr>
              <a:t> </a:t>
            </a:r>
            <a:r>
              <a:rPr sz="1088" dirty="0">
                <a:latin typeface="Tahoma"/>
                <a:cs typeface="Tahoma"/>
              </a:rPr>
              <a:t>to</a:t>
            </a:r>
            <a:r>
              <a:rPr sz="1088" spc="-103" dirty="0">
                <a:latin typeface="Tahoma"/>
                <a:cs typeface="Tahoma"/>
              </a:rPr>
              <a:t> </a:t>
            </a:r>
            <a:r>
              <a:rPr sz="1088" spc="-9" dirty="0">
                <a:latin typeface="Tahoma"/>
                <a:cs typeface="Tahoma"/>
              </a:rPr>
              <a:t>reduce </a:t>
            </a:r>
            <a:r>
              <a:rPr sz="1088" dirty="0">
                <a:latin typeface="Tahoma"/>
                <a:cs typeface="Tahoma"/>
              </a:rPr>
              <a:t>their</a:t>
            </a:r>
            <a:r>
              <a:rPr sz="1088" spc="-91" dirty="0">
                <a:latin typeface="Tahoma"/>
                <a:cs typeface="Tahoma"/>
              </a:rPr>
              <a:t> </a:t>
            </a:r>
            <a:r>
              <a:rPr sz="1088" dirty="0">
                <a:latin typeface="Tahoma"/>
                <a:cs typeface="Tahoma"/>
              </a:rPr>
              <a:t>associated</a:t>
            </a:r>
            <a:r>
              <a:rPr sz="1088" spc="-86" dirty="0">
                <a:latin typeface="Tahoma"/>
                <a:cs typeface="Tahoma"/>
              </a:rPr>
              <a:t> </a:t>
            </a:r>
            <a:r>
              <a:rPr sz="1088" spc="-9" dirty="0">
                <a:latin typeface="Tahoma"/>
                <a:cs typeface="Tahoma"/>
              </a:rPr>
              <a:t>adverse</a:t>
            </a:r>
            <a:r>
              <a:rPr sz="1088" spc="-86" dirty="0">
                <a:latin typeface="Tahoma"/>
                <a:cs typeface="Tahoma"/>
              </a:rPr>
              <a:t> </a:t>
            </a:r>
            <a:r>
              <a:rPr sz="1088" spc="-9" dirty="0">
                <a:latin typeface="Tahoma"/>
                <a:cs typeface="Tahoma"/>
              </a:rPr>
              <a:t>effects</a:t>
            </a:r>
            <a:endParaRPr sz="1088">
              <a:latin typeface="Tahoma"/>
              <a:cs typeface="Tahoma"/>
            </a:endParaRPr>
          </a:p>
          <a:p>
            <a:pPr marL="338581">
              <a:spcBef>
                <a:spcPts val="594"/>
              </a:spcBef>
            </a:pPr>
            <a:r>
              <a:rPr sz="1088" spc="-9" dirty="0">
                <a:latin typeface="Tahoma"/>
                <a:cs typeface="Tahoma"/>
              </a:rPr>
              <a:t>Encourage</a:t>
            </a:r>
            <a:r>
              <a:rPr sz="1088" spc="-103" dirty="0">
                <a:latin typeface="Tahoma"/>
                <a:cs typeface="Tahoma"/>
              </a:rPr>
              <a:t> </a:t>
            </a:r>
            <a:r>
              <a:rPr sz="1088" dirty="0">
                <a:latin typeface="Tahoma"/>
                <a:cs typeface="Tahoma"/>
              </a:rPr>
              <a:t>patients</a:t>
            </a:r>
            <a:r>
              <a:rPr sz="1088" spc="-100" dirty="0">
                <a:latin typeface="Tahoma"/>
                <a:cs typeface="Tahoma"/>
              </a:rPr>
              <a:t> </a:t>
            </a:r>
            <a:r>
              <a:rPr sz="1088" dirty="0">
                <a:latin typeface="Tahoma"/>
                <a:cs typeface="Tahoma"/>
              </a:rPr>
              <a:t>to</a:t>
            </a:r>
            <a:r>
              <a:rPr sz="1088" spc="-100" dirty="0">
                <a:latin typeface="Tahoma"/>
                <a:cs typeface="Tahoma"/>
              </a:rPr>
              <a:t> </a:t>
            </a:r>
            <a:r>
              <a:rPr sz="1088" spc="-9" dirty="0">
                <a:latin typeface="Tahoma"/>
                <a:cs typeface="Tahoma"/>
              </a:rPr>
              <a:t>keep</a:t>
            </a:r>
            <a:r>
              <a:rPr sz="1088" spc="-103" dirty="0">
                <a:latin typeface="Tahoma"/>
                <a:cs typeface="Tahoma"/>
              </a:rPr>
              <a:t> </a:t>
            </a:r>
            <a:r>
              <a:rPr sz="1088" spc="-9" dirty="0">
                <a:latin typeface="Tahoma"/>
                <a:cs typeface="Tahoma"/>
              </a:rPr>
              <a:t>themselves</a:t>
            </a:r>
            <a:r>
              <a:rPr sz="1088" spc="-100" dirty="0">
                <a:latin typeface="Tahoma"/>
                <a:cs typeface="Tahoma"/>
              </a:rPr>
              <a:t> </a:t>
            </a:r>
            <a:r>
              <a:rPr sz="1088" dirty="0">
                <a:latin typeface="Tahoma"/>
                <a:cs typeface="Tahoma"/>
              </a:rPr>
              <a:t>hydrated</a:t>
            </a:r>
            <a:r>
              <a:rPr sz="1088" spc="-100" dirty="0">
                <a:latin typeface="Tahoma"/>
                <a:cs typeface="Tahoma"/>
              </a:rPr>
              <a:t> </a:t>
            </a:r>
            <a:r>
              <a:rPr sz="1088" spc="-9" dirty="0">
                <a:latin typeface="Tahoma"/>
                <a:cs typeface="Tahoma"/>
              </a:rPr>
              <a:t>by</a:t>
            </a:r>
            <a:r>
              <a:rPr sz="1088" spc="-100" dirty="0">
                <a:latin typeface="Tahoma"/>
                <a:cs typeface="Tahoma"/>
              </a:rPr>
              <a:t> </a:t>
            </a:r>
            <a:r>
              <a:rPr sz="1088" dirty="0">
                <a:latin typeface="Tahoma"/>
                <a:cs typeface="Tahoma"/>
              </a:rPr>
              <a:t>increasing</a:t>
            </a:r>
            <a:r>
              <a:rPr sz="1088" spc="-103" dirty="0">
                <a:latin typeface="Tahoma"/>
                <a:cs typeface="Tahoma"/>
              </a:rPr>
              <a:t> </a:t>
            </a:r>
            <a:r>
              <a:rPr sz="1088" dirty="0">
                <a:latin typeface="Tahoma"/>
                <a:cs typeface="Tahoma"/>
              </a:rPr>
              <a:t>fluid</a:t>
            </a:r>
            <a:r>
              <a:rPr sz="1088" spc="-100" dirty="0">
                <a:latin typeface="Tahoma"/>
                <a:cs typeface="Tahoma"/>
              </a:rPr>
              <a:t> </a:t>
            </a:r>
            <a:r>
              <a:rPr sz="1088" spc="-9" dirty="0">
                <a:latin typeface="Tahoma"/>
                <a:cs typeface="Tahoma"/>
              </a:rPr>
              <a:t>intake</a:t>
            </a:r>
            <a:endParaRPr sz="1088">
              <a:latin typeface="Tahoma"/>
              <a:cs typeface="Tahoma"/>
            </a:endParaRPr>
          </a:p>
          <a:p>
            <a:pPr marL="338581" marR="557392">
              <a:lnSpc>
                <a:spcPct val="104200"/>
              </a:lnSpc>
              <a:spcBef>
                <a:spcPts val="540"/>
              </a:spcBef>
            </a:pPr>
            <a:r>
              <a:rPr sz="1088" dirty="0">
                <a:latin typeface="Tahoma"/>
                <a:cs typeface="Tahoma"/>
              </a:rPr>
              <a:t>Provide</a:t>
            </a:r>
            <a:r>
              <a:rPr sz="1088" spc="-82" dirty="0">
                <a:latin typeface="Tahoma"/>
                <a:cs typeface="Tahoma"/>
              </a:rPr>
              <a:t> </a:t>
            </a:r>
            <a:r>
              <a:rPr sz="1088" dirty="0">
                <a:latin typeface="Tahoma"/>
                <a:cs typeface="Tahoma"/>
              </a:rPr>
              <a:t>ORS</a:t>
            </a:r>
            <a:r>
              <a:rPr sz="1088" spc="-82" dirty="0">
                <a:latin typeface="Tahoma"/>
                <a:cs typeface="Tahoma"/>
              </a:rPr>
              <a:t> </a:t>
            </a:r>
            <a:r>
              <a:rPr sz="1088" spc="-9" dirty="0">
                <a:latin typeface="Tahoma"/>
                <a:cs typeface="Tahoma"/>
              </a:rPr>
              <a:t>(Oral</a:t>
            </a:r>
            <a:r>
              <a:rPr sz="1088" spc="-82" dirty="0">
                <a:latin typeface="Tahoma"/>
                <a:cs typeface="Tahoma"/>
              </a:rPr>
              <a:t> </a:t>
            </a:r>
            <a:r>
              <a:rPr sz="1088" dirty="0">
                <a:latin typeface="Tahoma"/>
                <a:cs typeface="Tahoma"/>
              </a:rPr>
              <a:t>Rehydration</a:t>
            </a:r>
            <a:r>
              <a:rPr sz="1088" spc="-77" dirty="0">
                <a:latin typeface="Tahoma"/>
                <a:cs typeface="Tahoma"/>
              </a:rPr>
              <a:t> </a:t>
            </a:r>
            <a:r>
              <a:rPr sz="1088" dirty="0">
                <a:latin typeface="Tahoma"/>
                <a:cs typeface="Tahoma"/>
              </a:rPr>
              <a:t>Solution)</a:t>
            </a:r>
            <a:r>
              <a:rPr sz="1088" spc="-82" dirty="0">
                <a:latin typeface="Tahoma"/>
                <a:cs typeface="Tahoma"/>
              </a:rPr>
              <a:t> </a:t>
            </a:r>
            <a:r>
              <a:rPr sz="1088" dirty="0">
                <a:latin typeface="Tahoma"/>
                <a:cs typeface="Tahoma"/>
              </a:rPr>
              <a:t>to</a:t>
            </a:r>
            <a:r>
              <a:rPr sz="1088" spc="-82" dirty="0">
                <a:latin typeface="Tahoma"/>
                <a:cs typeface="Tahoma"/>
              </a:rPr>
              <a:t> </a:t>
            </a:r>
            <a:r>
              <a:rPr sz="1088" dirty="0">
                <a:latin typeface="Tahoma"/>
                <a:cs typeface="Tahoma"/>
              </a:rPr>
              <a:t>counter</a:t>
            </a:r>
            <a:r>
              <a:rPr sz="1088" spc="-77" dirty="0">
                <a:latin typeface="Tahoma"/>
                <a:cs typeface="Tahoma"/>
              </a:rPr>
              <a:t> </a:t>
            </a:r>
            <a:r>
              <a:rPr sz="1088" dirty="0">
                <a:latin typeface="Tahoma"/>
                <a:cs typeface="Tahoma"/>
              </a:rPr>
              <a:t>dehydration</a:t>
            </a:r>
            <a:r>
              <a:rPr sz="1088" spc="-82" dirty="0">
                <a:latin typeface="Tahoma"/>
                <a:cs typeface="Tahoma"/>
              </a:rPr>
              <a:t> </a:t>
            </a:r>
            <a:r>
              <a:rPr sz="1088" spc="-9" dirty="0">
                <a:latin typeface="Tahoma"/>
                <a:cs typeface="Tahoma"/>
              </a:rPr>
              <a:t>due</a:t>
            </a:r>
            <a:r>
              <a:rPr sz="1088" spc="-82" dirty="0">
                <a:latin typeface="Tahoma"/>
                <a:cs typeface="Tahoma"/>
              </a:rPr>
              <a:t> </a:t>
            </a:r>
            <a:r>
              <a:rPr sz="1088" dirty="0">
                <a:latin typeface="Tahoma"/>
                <a:cs typeface="Tahoma"/>
              </a:rPr>
              <a:t>to</a:t>
            </a:r>
            <a:r>
              <a:rPr sz="1088" spc="-82" dirty="0">
                <a:latin typeface="Tahoma"/>
                <a:cs typeface="Tahoma"/>
              </a:rPr>
              <a:t> </a:t>
            </a:r>
            <a:r>
              <a:rPr sz="1088" spc="-9" dirty="0">
                <a:latin typeface="Tahoma"/>
                <a:cs typeface="Tahoma"/>
              </a:rPr>
              <a:t>loose </a:t>
            </a:r>
            <a:r>
              <a:rPr sz="1088" dirty="0">
                <a:latin typeface="Tahoma"/>
                <a:cs typeface="Tahoma"/>
              </a:rPr>
              <a:t>motions</a:t>
            </a:r>
            <a:r>
              <a:rPr sz="1088" spc="-103" dirty="0">
                <a:latin typeface="Tahoma"/>
                <a:cs typeface="Tahoma"/>
              </a:rPr>
              <a:t> </a:t>
            </a:r>
            <a:r>
              <a:rPr sz="1088" dirty="0">
                <a:latin typeface="Tahoma"/>
                <a:cs typeface="Tahoma"/>
              </a:rPr>
              <a:t>&amp;</a:t>
            </a:r>
            <a:r>
              <a:rPr sz="1088" spc="-100" dirty="0">
                <a:latin typeface="Tahoma"/>
                <a:cs typeface="Tahoma"/>
              </a:rPr>
              <a:t> </a:t>
            </a:r>
            <a:r>
              <a:rPr sz="1088" spc="-9" dirty="0">
                <a:latin typeface="Tahoma"/>
                <a:cs typeface="Tahoma"/>
              </a:rPr>
              <a:t>vomiting</a:t>
            </a:r>
            <a:endParaRPr sz="1088">
              <a:latin typeface="Tahoma"/>
              <a:cs typeface="Tahoma"/>
            </a:endParaRPr>
          </a:p>
          <a:p>
            <a:pPr marL="338581">
              <a:spcBef>
                <a:spcPts val="589"/>
              </a:spcBef>
            </a:pPr>
            <a:r>
              <a:rPr sz="1088" spc="-36" dirty="0">
                <a:latin typeface="Tahoma"/>
                <a:cs typeface="Tahoma"/>
              </a:rPr>
              <a:t>If</a:t>
            </a:r>
            <a:r>
              <a:rPr sz="1088" spc="-91" dirty="0">
                <a:latin typeface="Tahoma"/>
                <a:cs typeface="Tahoma"/>
              </a:rPr>
              <a:t> </a:t>
            </a:r>
            <a:r>
              <a:rPr sz="1088" dirty="0">
                <a:latin typeface="Tahoma"/>
                <a:cs typeface="Tahoma"/>
              </a:rPr>
              <a:t>acidity</a:t>
            </a:r>
            <a:r>
              <a:rPr sz="1088" spc="-91" dirty="0">
                <a:latin typeface="Tahoma"/>
                <a:cs typeface="Tahoma"/>
              </a:rPr>
              <a:t> </a:t>
            </a:r>
            <a:r>
              <a:rPr sz="1088" spc="-9" dirty="0">
                <a:latin typeface="Tahoma"/>
                <a:cs typeface="Tahoma"/>
              </a:rPr>
              <a:t>persists,</a:t>
            </a:r>
            <a:r>
              <a:rPr sz="1088" spc="-86" dirty="0">
                <a:latin typeface="Tahoma"/>
                <a:cs typeface="Tahoma"/>
              </a:rPr>
              <a:t> </a:t>
            </a:r>
            <a:r>
              <a:rPr sz="1088" dirty="0">
                <a:latin typeface="Tahoma"/>
                <a:cs typeface="Tahoma"/>
              </a:rPr>
              <a:t>the</a:t>
            </a:r>
            <a:r>
              <a:rPr sz="1088" spc="-91" dirty="0">
                <a:latin typeface="Tahoma"/>
                <a:cs typeface="Tahoma"/>
              </a:rPr>
              <a:t> </a:t>
            </a:r>
            <a:r>
              <a:rPr sz="1088" dirty="0">
                <a:latin typeface="Tahoma"/>
                <a:cs typeface="Tahoma"/>
              </a:rPr>
              <a:t>patient</a:t>
            </a:r>
            <a:r>
              <a:rPr sz="1088" spc="-86" dirty="0">
                <a:latin typeface="Tahoma"/>
                <a:cs typeface="Tahoma"/>
              </a:rPr>
              <a:t> </a:t>
            </a:r>
            <a:r>
              <a:rPr sz="1088" spc="-23" dirty="0">
                <a:latin typeface="Tahoma"/>
                <a:cs typeface="Tahoma"/>
              </a:rPr>
              <a:t>may</a:t>
            </a:r>
            <a:r>
              <a:rPr sz="1088" spc="-91" dirty="0">
                <a:latin typeface="Tahoma"/>
                <a:cs typeface="Tahoma"/>
              </a:rPr>
              <a:t> </a:t>
            </a:r>
            <a:r>
              <a:rPr sz="1088" spc="-9" dirty="0">
                <a:latin typeface="Tahoma"/>
                <a:cs typeface="Tahoma"/>
              </a:rPr>
              <a:t>be</a:t>
            </a:r>
            <a:r>
              <a:rPr sz="1088" spc="-86" dirty="0">
                <a:latin typeface="Tahoma"/>
                <a:cs typeface="Tahoma"/>
              </a:rPr>
              <a:t> </a:t>
            </a:r>
            <a:r>
              <a:rPr sz="1088" spc="-18" dirty="0">
                <a:latin typeface="Tahoma"/>
                <a:cs typeface="Tahoma"/>
              </a:rPr>
              <a:t>given</a:t>
            </a:r>
            <a:r>
              <a:rPr sz="1088" spc="-91" dirty="0">
                <a:latin typeface="Tahoma"/>
                <a:cs typeface="Tahoma"/>
              </a:rPr>
              <a:t> </a:t>
            </a:r>
            <a:r>
              <a:rPr sz="1088" dirty="0">
                <a:latin typeface="Tahoma"/>
                <a:cs typeface="Tahoma"/>
              </a:rPr>
              <a:t>Ranitidine</a:t>
            </a:r>
            <a:r>
              <a:rPr sz="1088" spc="-86" dirty="0">
                <a:latin typeface="Tahoma"/>
                <a:cs typeface="Tahoma"/>
              </a:rPr>
              <a:t> </a:t>
            </a:r>
            <a:r>
              <a:rPr sz="1088" dirty="0">
                <a:latin typeface="Tahoma"/>
                <a:cs typeface="Tahoma"/>
              </a:rPr>
              <a:t>or</a:t>
            </a:r>
            <a:r>
              <a:rPr sz="1088" spc="-91" dirty="0">
                <a:latin typeface="Tahoma"/>
                <a:cs typeface="Tahoma"/>
              </a:rPr>
              <a:t> </a:t>
            </a:r>
            <a:r>
              <a:rPr sz="1088" spc="-9" dirty="0">
                <a:latin typeface="Tahoma"/>
                <a:cs typeface="Tahoma"/>
              </a:rPr>
              <a:t>Omeprazole</a:t>
            </a:r>
            <a:endParaRPr sz="1088">
              <a:latin typeface="Tahoma"/>
              <a:cs typeface="Tahoma"/>
            </a:endParaRPr>
          </a:p>
        </p:txBody>
      </p:sp>
      <p:pic>
        <p:nvPicPr>
          <p:cNvPr id="20" name="object 20"/>
          <p:cNvPicPr/>
          <p:nvPr/>
        </p:nvPicPr>
        <p:blipFill>
          <a:blip r:embed="rId4" cstate="print"/>
          <a:stretch>
            <a:fillRect/>
          </a:stretch>
        </p:blipFill>
        <p:spPr>
          <a:xfrm>
            <a:off x="4898731" y="4587638"/>
            <a:ext cx="2279373" cy="1277373"/>
          </a:xfrm>
          <a:prstGeom prst="rect">
            <a:avLst/>
          </a:prstGeom>
        </p:spPr>
      </p:pic>
      <p:sp>
        <p:nvSpPr>
          <p:cNvPr id="21" name="object 21"/>
          <p:cNvSpPr txBox="1"/>
          <p:nvPr/>
        </p:nvSpPr>
        <p:spPr>
          <a:xfrm>
            <a:off x="4961634" y="4623637"/>
            <a:ext cx="2076978" cy="860207"/>
          </a:xfrm>
          <a:prstGeom prst="rect">
            <a:avLst/>
          </a:prstGeom>
        </p:spPr>
        <p:txBody>
          <a:bodyPr vert="horz" wrap="square" lIns="0" tIns="4607" rIns="0" bIns="0" rtlCol="0">
            <a:spAutoFit/>
          </a:bodyPr>
          <a:lstStyle/>
          <a:p>
            <a:pPr marL="11516" marR="4607" indent="23033">
              <a:lnSpc>
                <a:spcPct val="104200"/>
              </a:lnSpc>
              <a:spcBef>
                <a:spcPts val="36"/>
              </a:spcBef>
            </a:pPr>
            <a:r>
              <a:rPr sz="1088" spc="-41" dirty="0">
                <a:latin typeface="Tahoma"/>
                <a:cs typeface="Tahoma"/>
              </a:rPr>
              <a:t>In</a:t>
            </a:r>
            <a:r>
              <a:rPr sz="1088" spc="-118" dirty="0">
                <a:latin typeface="Tahoma"/>
                <a:cs typeface="Tahoma"/>
              </a:rPr>
              <a:t> </a:t>
            </a:r>
            <a:r>
              <a:rPr sz="1088" spc="-18" dirty="0">
                <a:latin typeface="Tahoma"/>
                <a:cs typeface="Tahoma"/>
              </a:rPr>
              <a:t>case</a:t>
            </a:r>
            <a:r>
              <a:rPr sz="1088" spc="-118" dirty="0">
                <a:latin typeface="Tahoma"/>
                <a:cs typeface="Tahoma"/>
              </a:rPr>
              <a:t> </a:t>
            </a:r>
            <a:r>
              <a:rPr sz="1088" dirty="0">
                <a:latin typeface="Tahoma"/>
                <a:cs typeface="Tahoma"/>
              </a:rPr>
              <a:t>increased</a:t>
            </a:r>
            <a:r>
              <a:rPr sz="1088" spc="-118" dirty="0">
                <a:latin typeface="Tahoma"/>
                <a:cs typeface="Tahoma"/>
              </a:rPr>
              <a:t> </a:t>
            </a:r>
            <a:r>
              <a:rPr sz="1088" dirty="0">
                <a:latin typeface="Tahoma"/>
                <a:cs typeface="Tahoma"/>
              </a:rPr>
              <a:t>vomiting</a:t>
            </a:r>
            <a:r>
              <a:rPr sz="1088" spc="-118" dirty="0">
                <a:latin typeface="Tahoma"/>
                <a:cs typeface="Tahoma"/>
              </a:rPr>
              <a:t> </a:t>
            </a:r>
            <a:r>
              <a:rPr sz="1088" spc="-23" dirty="0">
                <a:latin typeface="Tahoma"/>
                <a:cs typeface="Tahoma"/>
              </a:rPr>
              <a:t>or </a:t>
            </a:r>
            <a:r>
              <a:rPr sz="1088" dirty="0">
                <a:latin typeface="Tahoma"/>
                <a:cs typeface="Tahoma"/>
              </a:rPr>
              <a:t>loose</a:t>
            </a:r>
            <a:r>
              <a:rPr sz="1088" spc="-113" dirty="0">
                <a:latin typeface="Tahoma"/>
                <a:cs typeface="Tahoma"/>
              </a:rPr>
              <a:t> </a:t>
            </a:r>
            <a:r>
              <a:rPr sz="1088" dirty="0">
                <a:latin typeface="Tahoma"/>
                <a:cs typeface="Tahoma"/>
              </a:rPr>
              <a:t>motions</a:t>
            </a:r>
            <a:r>
              <a:rPr sz="1088" spc="-113" dirty="0">
                <a:latin typeface="Tahoma"/>
                <a:cs typeface="Tahoma"/>
              </a:rPr>
              <a:t> </a:t>
            </a:r>
            <a:r>
              <a:rPr sz="1088" dirty="0">
                <a:latin typeface="Tahoma"/>
                <a:cs typeface="Tahoma"/>
              </a:rPr>
              <a:t>are</a:t>
            </a:r>
            <a:r>
              <a:rPr sz="1088" spc="-113" dirty="0">
                <a:latin typeface="Tahoma"/>
                <a:cs typeface="Tahoma"/>
              </a:rPr>
              <a:t> </a:t>
            </a:r>
            <a:r>
              <a:rPr sz="1088" dirty="0">
                <a:latin typeface="Tahoma"/>
                <a:cs typeface="Tahoma"/>
              </a:rPr>
              <a:t>associated</a:t>
            </a:r>
            <a:r>
              <a:rPr sz="1088" spc="-109" dirty="0">
                <a:latin typeface="Tahoma"/>
                <a:cs typeface="Tahoma"/>
              </a:rPr>
              <a:t> </a:t>
            </a:r>
            <a:r>
              <a:rPr sz="1088" spc="-18" dirty="0">
                <a:latin typeface="Tahoma"/>
                <a:cs typeface="Tahoma"/>
              </a:rPr>
              <a:t>with </a:t>
            </a:r>
            <a:r>
              <a:rPr sz="1088" dirty="0">
                <a:latin typeface="Tahoma"/>
                <a:cs typeface="Tahoma"/>
              </a:rPr>
              <a:t>dry</a:t>
            </a:r>
            <a:r>
              <a:rPr sz="1088" spc="-103" dirty="0">
                <a:latin typeface="Tahoma"/>
                <a:cs typeface="Tahoma"/>
              </a:rPr>
              <a:t> </a:t>
            </a:r>
            <a:r>
              <a:rPr sz="1088" dirty="0">
                <a:latin typeface="Tahoma"/>
                <a:cs typeface="Tahoma"/>
              </a:rPr>
              <a:t>skin</a:t>
            </a:r>
            <a:r>
              <a:rPr sz="1088" spc="-103" dirty="0">
                <a:latin typeface="Tahoma"/>
                <a:cs typeface="Tahoma"/>
              </a:rPr>
              <a:t> </a:t>
            </a:r>
            <a:r>
              <a:rPr sz="1088" dirty="0">
                <a:latin typeface="Tahoma"/>
                <a:cs typeface="Tahoma"/>
              </a:rPr>
              <a:t>&amp;</a:t>
            </a:r>
            <a:r>
              <a:rPr sz="1088" spc="-103" dirty="0">
                <a:latin typeface="Tahoma"/>
                <a:cs typeface="Tahoma"/>
              </a:rPr>
              <a:t> </a:t>
            </a:r>
            <a:r>
              <a:rPr sz="1088" spc="-23" dirty="0">
                <a:latin typeface="Tahoma"/>
                <a:cs typeface="Tahoma"/>
              </a:rPr>
              <a:t>mouth,</a:t>
            </a:r>
            <a:r>
              <a:rPr sz="1088" spc="-103" dirty="0">
                <a:latin typeface="Tahoma"/>
                <a:cs typeface="Tahoma"/>
              </a:rPr>
              <a:t> </a:t>
            </a:r>
            <a:r>
              <a:rPr sz="1088" dirty="0">
                <a:latin typeface="Tahoma"/>
                <a:cs typeface="Tahoma"/>
              </a:rPr>
              <a:t>increased</a:t>
            </a:r>
            <a:r>
              <a:rPr sz="1088" spc="-103" dirty="0">
                <a:latin typeface="Tahoma"/>
                <a:cs typeface="Tahoma"/>
              </a:rPr>
              <a:t> </a:t>
            </a:r>
            <a:r>
              <a:rPr sz="1088" spc="-9" dirty="0">
                <a:latin typeface="Tahoma"/>
                <a:cs typeface="Tahoma"/>
              </a:rPr>
              <a:t>thirst, </a:t>
            </a:r>
            <a:r>
              <a:rPr sz="1088" spc="-23" dirty="0">
                <a:latin typeface="Tahoma"/>
                <a:cs typeface="Tahoma"/>
              </a:rPr>
              <a:t>sunken</a:t>
            </a:r>
            <a:r>
              <a:rPr sz="1088" spc="-86" dirty="0">
                <a:latin typeface="Tahoma"/>
                <a:cs typeface="Tahoma"/>
              </a:rPr>
              <a:t> </a:t>
            </a:r>
            <a:r>
              <a:rPr sz="1088" spc="-41" dirty="0">
                <a:latin typeface="Tahoma"/>
                <a:cs typeface="Tahoma"/>
              </a:rPr>
              <a:t>eyes,</a:t>
            </a:r>
            <a:r>
              <a:rPr sz="1088" spc="-82" dirty="0">
                <a:latin typeface="Tahoma"/>
                <a:cs typeface="Tahoma"/>
              </a:rPr>
              <a:t> </a:t>
            </a:r>
            <a:r>
              <a:rPr sz="1088" spc="-23" dirty="0">
                <a:latin typeface="Tahoma"/>
                <a:cs typeface="Tahoma"/>
              </a:rPr>
              <a:t>weakness,</a:t>
            </a:r>
            <a:r>
              <a:rPr sz="1088" spc="-82" dirty="0">
                <a:latin typeface="Tahoma"/>
                <a:cs typeface="Tahoma"/>
              </a:rPr>
              <a:t> </a:t>
            </a:r>
            <a:r>
              <a:rPr sz="1088" spc="-9" dirty="0">
                <a:latin typeface="Tahoma"/>
                <a:cs typeface="Tahoma"/>
              </a:rPr>
              <a:t>decreased </a:t>
            </a:r>
            <a:r>
              <a:rPr sz="1088" dirty="0">
                <a:latin typeface="Tahoma"/>
                <a:cs typeface="Tahoma"/>
              </a:rPr>
              <a:t>urine</a:t>
            </a:r>
            <a:r>
              <a:rPr sz="1088" spc="-86" dirty="0">
                <a:latin typeface="Tahoma"/>
                <a:cs typeface="Tahoma"/>
              </a:rPr>
              <a:t> </a:t>
            </a:r>
            <a:r>
              <a:rPr sz="1088" spc="-9" dirty="0">
                <a:latin typeface="Tahoma"/>
                <a:cs typeface="Tahoma"/>
              </a:rPr>
              <a:t>output</a:t>
            </a:r>
            <a:endParaRPr sz="1088">
              <a:latin typeface="Tahoma"/>
              <a:cs typeface="Tahoma"/>
            </a:endParaRPr>
          </a:p>
        </p:txBody>
      </p:sp>
      <p:pic>
        <p:nvPicPr>
          <p:cNvPr id="22" name="object 22"/>
          <p:cNvPicPr/>
          <p:nvPr/>
        </p:nvPicPr>
        <p:blipFill>
          <a:blip r:embed="rId5" cstate="print"/>
          <a:stretch>
            <a:fillRect/>
          </a:stretch>
        </p:blipFill>
        <p:spPr>
          <a:xfrm>
            <a:off x="8094076" y="4587638"/>
            <a:ext cx="1784644" cy="989671"/>
          </a:xfrm>
          <a:prstGeom prst="rect">
            <a:avLst/>
          </a:prstGeom>
        </p:spPr>
      </p:pic>
      <p:sp>
        <p:nvSpPr>
          <p:cNvPr id="23" name="object 23"/>
          <p:cNvSpPr txBox="1"/>
          <p:nvPr/>
        </p:nvSpPr>
        <p:spPr>
          <a:xfrm>
            <a:off x="8156980" y="4623637"/>
            <a:ext cx="1631294" cy="686121"/>
          </a:xfrm>
          <a:prstGeom prst="rect">
            <a:avLst/>
          </a:prstGeom>
        </p:spPr>
        <p:txBody>
          <a:bodyPr vert="horz" wrap="square" lIns="0" tIns="4607" rIns="0" bIns="0" rtlCol="0">
            <a:spAutoFit/>
          </a:bodyPr>
          <a:lstStyle/>
          <a:p>
            <a:pPr marL="11516" marR="4607" indent="23033">
              <a:lnSpc>
                <a:spcPct val="104200"/>
              </a:lnSpc>
              <a:spcBef>
                <a:spcPts val="36"/>
              </a:spcBef>
            </a:pPr>
            <a:r>
              <a:rPr sz="1088" spc="-36" dirty="0">
                <a:latin typeface="Tahoma"/>
                <a:cs typeface="Tahoma"/>
              </a:rPr>
              <a:t>If</a:t>
            </a:r>
            <a:r>
              <a:rPr sz="1088" spc="-103" dirty="0">
                <a:latin typeface="Tahoma"/>
                <a:cs typeface="Tahoma"/>
              </a:rPr>
              <a:t> </a:t>
            </a:r>
            <a:r>
              <a:rPr sz="1088" dirty="0">
                <a:latin typeface="Tahoma"/>
                <a:cs typeface="Tahoma"/>
              </a:rPr>
              <a:t>acidity</a:t>
            </a:r>
            <a:r>
              <a:rPr sz="1088" spc="-95" dirty="0">
                <a:latin typeface="Tahoma"/>
                <a:cs typeface="Tahoma"/>
              </a:rPr>
              <a:t> </a:t>
            </a:r>
            <a:r>
              <a:rPr sz="1088" spc="-9" dirty="0">
                <a:latin typeface="Tahoma"/>
                <a:cs typeface="Tahoma"/>
              </a:rPr>
              <a:t>and</a:t>
            </a:r>
            <a:r>
              <a:rPr sz="1088" spc="-91" dirty="0">
                <a:latin typeface="Tahoma"/>
                <a:cs typeface="Tahoma"/>
              </a:rPr>
              <a:t> </a:t>
            </a:r>
            <a:r>
              <a:rPr sz="1088" spc="-9" dirty="0">
                <a:latin typeface="Tahoma"/>
                <a:cs typeface="Tahoma"/>
              </a:rPr>
              <a:t>upper </a:t>
            </a:r>
            <a:r>
              <a:rPr sz="1088" dirty="0">
                <a:latin typeface="Tahoma"/>
                <a:cs typeface="Tahoma"/>
              </a:rPr>
              <a:t>abdominal</a:t>
            </a:r>
            <a:r>
              <a:rPr sz="1088" spc="-131" dirty="0">
                <a:latin typeface="Tahoma"/>
                <a:cs typeface="Tahoma"/>
              </a:rPr>
              <a:t> </a:t>
            </a:r>
            <a:r>
              <a:rPr sz="1088" dirty="0">
                <a:latin typeface="Tahoma"/>
                <a:cs typeface="Tahoma"/>
              </a:rPr>
              <a:t>pain</a:t>
            </a:r>
            <a:r>
              <a:rPr sz="1088" spc="-127" dirty="0">
                <a:latin typeface="Tahoma"/>
                <a:cs typeface="Tahoma"/>
              </a:rPr>
              <a:t> </a:t>
            </a:r>
            <a:r>
              <a:rPr sz="1088" dirty="0">
                <a:latin typeface="Tahoma"/>
                <a:cs typeface="Tahoma"/>
              </a:rPr>
              <a:t>do</a:t>
            </a:r>
            <a:r>
              <a:rPr sz="1088" spc="-127" dirty="0">
                <a:latin typeface="Tahoma"/>
                <a:cs typeface="Tahoma"/>
              </a:rPr>
              <a:t> </a:t>
            </a:r>
            <a:r>
              <a:rPr sz="1088" spc="-23" dirty="0">
                <a:latin typeface="Tahoma"/>
                <a:cs typeface="Tahoma"/>
              </a:rPr>
              <a:t>not </a:t>
            </a:r>
            <a:r>
              <a:rPr sz="1088" dirty="0">
                <a:latin typeface="Tahoma"/>
                <a:cs typeface="Tahoma"/>
              </a:rPr>
              <a:t>improve</a:t>
            </a:r>
            <a:r>
              <a:rPr sz="1088" spc="-91" dirty="0">
                <a:latin typeface="Tahoma"/>
                <a:cs typeface="Tahoma"/>
              </a:rPr>
              <a:t> </a:t>
            </a:r>
            <a:r>
              <a:rPr sz="1088" dirty="0">
                <a:latin typeface="Tahoma"/>
                <a:cs typeface="Tahoma"/>
              </a:rPr>
              <a:t>with</a:t>
            </a:r>
            <a:r>
              <a:rPr sz="1088" spc="-91" dirty="0">
                <a:latin typeface="Tahoma"/>
                <a:cs typeface="Tahoma"/>
              </a:rPr>
              <a:t> </a:t>
            </a:r>
            <a:r>
              <a:rPr sz="1088" dirty="0">
                <a:latin typeface="Tahoma"/>
                <a:cs typeface="Tahoma"/>
              </a:rPr>
              <a:t>time</a:t>
            </a:r>
            <a:r>
              <a:rPr sz="1088" spc="-86" dirty="0">
                <a:latin typeface="Tahoma"/>
                <a:cs typeface="Tahoma"/>
              </a:rPr>
              <a:t> </a:t>
            </a:r>
            <a:r>
              <a:rPr sz="1088" dirty="0">
                <a:latin typeface="Tahoma"/>
                <a:cs typeface="Tahoma"/>
              </a:rPr>
              <a:t>or</a:t>
            </a:r>
            <a:r>
              <a:rPr sz="1088" spc="-91" dirty="0">
                <a:latin typeface="Tahoma"/>
                <a:cs typeface="Tahoma"/>
              </a:rPr>
              <a:t> </a:t>
            </a:r>
            <a:r>
              <a:rPr sz="1088" spc="-9" dirty="0">
                <a:latin typeface="Tahoma"/>
                <a:cs typeface="Tahoma"/>
              </a:rPr>
              <a:t>there </a:t>
            </a:r>
            <a:r>
              <a:rPr sz="1088" dirty="0">
                <a:latin typeface="Tahoma"/>
                <a:cs typeface="Tahoma"/>
              </a:rPr>
              <a:t>is</a:t>
            </a:r>
            <a:r>
              <a:rPr sz="1088" spc="-122" dirty="0">
                <a:latin typeface="Tahoma"/>
                <a:cs typeface="Tahoma"/>
              </a:rPr>
              <a:t> </a:t>
            </a:r>
            <a:r>
              <a:rPr sz="1088" dirty="0">
                <a:latin typeface="Tahoma"/>
                <a:cs typeface="Tahoma"/>
              </a:rPr>
              <a:t>loss</a:t>
            </a:r>
            <a:r>
              <a:rPr sz="1088" spc="-118" dirty="0">
                <a:latin typeface="Tahoma"/>
                <a:cs typeface="Tahoma"/>
              </a:rPr>
              <a:t> </a:t>
            </a:r>
            <a:r>
              <a:rPr sz="1088" dirty="0">
                <a:latin typeface="Tahoma"/>
                <a:cs typeface="Tahoma"/>
              </a:rPr>
              <a:t>of</a:t>
            </a:r>
            <a:r>
              <a:rPr sz="1088" spc="-122" dirty="0">
                <a:latin typeface="Tahoma"/>
                <a:cs typeface="Tahoma"/>
              </a:rPr>
              <a:t> </a:t>
            </a:r>
            <a:r>
              <a:rPr sz="1088" spc="-9" dirty="0">
                <a:latin typeface="Tahoma"/>
                <a:cs typeface="Tahoma"/>
              </a:rPr>
              <a:t>appetite</a:t>
            </a:r>
            <a:endParaRPr sz="1088">
              <a:latin typeface="Tahoma"/>
              <a:cs typeface="Tahoma"/>
            </a:endParaRPr>
          </a:p>
        </p:txBody>
      </p:sp>
      <p:grpSp>
        <p:nvGrpSpPr>
          <p:cNvPr id="24" name="object 24"/>
          <p:cNvGrpSpPr/>
          <p:nvPr/>
        </p:nvGrpSpPr>
        <p:grpSpPr>
          <a:xfrm>
            <a:off x="1863733" y="3680444"/>
            <a:ext cx="6255694" cy="2386768"/>
            <a:chOff x="679450" y="4058711"/>
            <a:chExt cx="6898640" cy="2632075"/>
          </a:xfrm>
        </p:grpSpPr>
        <p:sp>
          <p:nvSpPr>
            <p:cNvPr id="25" name="object 25"/>
            <p:cNvSpPr/>
            <p:nvPr/>
          </p:nvSpPr>
          <p:spPr>
            <a:xfrm>
              <a:off x="711205" y="4065061"/>
              <a:ext cx="2604135" cy="0"/>
            </a:xfrm>
            <a:custGeom>
              <a:avLst/>
              <a:gdLst/>
              <a:ahLst/>
              <a:cxnLst/>
              <a:rect l="l" t="t" r="r" b="b"/>
              <a:pathLst>
                <a:path w="2604135">
                  <a:moveTo>
                    <a:pt x="0" y="0"/>
                  </a:moveTo>
                  <a:lnTo>
                    <a:pt x="2603969" y="0"/>
                  </a:lnTo>
                </a:path>
              </a:pathLst>
            </a:custGeom>
            <a:ln w="12700">
              <a:solidFill>
                <a:srgbClr val="005596"/>
              </a:solidFill>
              <a:prstDash val="dot"/>
            </a:ln>
          </p:spPr>
          <p:txBody>
            <a:bodyPr wrap="square" lIns="0" tIns="0" rIns="0" bIns="0" rtlCol="0"/>
            <a:lstStyle/>
            <a:p>
              <a:endParaRPr sz="1632"/>
            </a:p>
          </p:txBody>
        </p:sp>
        <p:sp>
          <p:nvSpPr>
            <p:cNvPr id="26" name="object 26"/>
            <p:cNvSpPr/>
            <p:nvPr/>
          </p:nvSpPr>
          <p:spPr>
            <a:xfrm>
              <a:off x="679450" y="4058716"/>
              <a:ext cx="2654935" cy="12700"/>
            </a:xfrm>
            <a:custGeom>
              <a:avLst/>
              <a:gdLst/>
              <a:ahLst/>
              <a:cxnLst/>
              <a:rect l="l" t="t" r="r" b="b"/>
              <a:pathLst>
                <a:path w="2654935" h="12700">
                  <a:moveTo>
                    <a:pt x="12700" y="6350"/>
                  </a:moveTo>
                  <a:lnTo>
                    <a:pt x="10833" y="1866"/>
                  </a:lnTo>
                  <a:lnTo>
                    <a:pt x="6350" y="0"/>
                  </a:lnTo>
                  <a:lnTo>
                    <a:pt x="1854" y="1866"/>
                  </a:lnTo>
                  <a:lnTo>
                    <a:pt x="0" y="6350"/>
                  </a:lnTo>
                  <a:lnTo>
                    <a:pt x="1854" y="10845"/>
                  </a:lnTo>
                  <a:lnTo>
                    <a:pt x="6350" y="12700"/>
                  </a:lnTo>
                  <a:lnTo>
                    <a:pt x="10833" y="10845"/>
                  </a:lnTo>
                  <a:lnTo>
                    <a:pt x="12700" y="6350"/>
                  </a:lnTo>
                  <a:close/>
                </a:path>
                <a:path w="2654935" h="12700">
                  <a:moveTo>
                    <a:pt x="2654782" y="6350"/>
                  </a:moveTo>
                  <a:lnTo>
                    <a:pt x="2652915" y="1866"/>
                  </a:lnTo>
                  <a:lnTo>
                    <a:pt x="2648432" y="0"/>
                  </a:lnTo>
                  <a:lnTo>
                    <a:pt x="2643936" y="1866"/>
                  </a:lnTo>
                  <a:lnTo>
                    <a:pt x="2642082" y="6350"/>
                  </a:lnTo>
                  <a:lnTo>
                    <a:pt x="2643936" y="10845"/>
                  </a:lnTo>
                  <a:lnTo>
                    <a:pt x="2648432" y="12700"/>
                  </a:lnTo>
                  <a:lnTo>
                    <a:pt x="2652915" y="10845"/>
                  </a:lnTo>
                  <a:lnTo>
                    <a:pt x="2654782" y="6350"/>
                  </a:lnTo>
                  <a:close/>
                </a:path>
              </a:pathLst>
            </a:custGeom>
            <a:solidFill>
              <a:srgbClr val="005596"/>
            </a:solidFill>
          </p:spPr>
          <p:txBody>
            <a:bodyPr wrap="square" lIns="0" tIns="0" rIns="0" bIns="0" rtlCol="0"/>
            <a:lstStyle/>
            <a:p>
              <a:endParaRPr sz="1632"/>
            </a:p>
          </p:txBody>
        </p:sp>
        <p:sp>
          <p:nvSpPr>
            <p:cNvPr id="27" name="object 27"/>
            <p:cNvSpPr/>
            <p:nvPr/>
          </p:nvSpPr>
          <p:spPr>
            <a:xfrm>
              <a:off x="711205" y="4795820"/>
              <a:ext cx="2604135" cy="0"/>
            </a:xfrm>
            <a:custGeom>
              <a:avLst/>
              <a:gdLst/>
              <a:ahLst/>
              <a:cxnLst/>
              <a:rect l="l" t="t" r="r" b="b"/>
              <a:pathLst>
                <a:path w="2604135">
                  <a:moveTo>
                    <a:pt x="0" y="0"/>
                  </a:moveTo>
                  <a:lnTo>
                    <a:pt x="2603969" y="0"/>
                  </a:lnTo>
                </a:path>
              </a:pathLst>
            </a:custGeom>
            <a:ln w="12700">
              <a:solidFill>
                <a:srgbClr val="005596"/>
              </a:solidFill>
              <a:prstDash val="dot"/>
            </a:ln>
          </p:spPr>
          <p:txBody>
            <a:bodyPr wrap="square" lIns="0" tIns="0" rIns="0" bIns="0" rtlCol="0"/>
            <a:lstStyle/>
            <a:p>
              <a:endParaRPr sz="1632"/>
            </a:p>
          </p:txBody>
        </p:sp>
        <p:sp>
          <p:nvSpPr>
            <p:cNvPr id="28" name="object 28"/>
            <p:cNvSpPr/>
            <p:nvPr/>
          </p:nvSpPr>
          <p:spPr>
            <a:xfrm>
              <a:off x="679450" y="4789474"/>
              <a:ext cx="2654935" cy="12700"/>
            </a:xfrm>
            <a:custGeom>
              <a:avLst/>
              <a:gdLst/>
              <a:ahLst/>
              <a:cxnLst/>
              <a:rect l="l" t="t" r="r" b="b"/>
              <a:pathLst>
                <a:path w="2654935" h="12700">
                  <a:moveTo>
                    <a:pt x="12700" y="6350"/>
                  </a:moveTo>
                  <a:lnTo>
                    <a:pt x="10833" y="1866"/>
                  </a:lnTo>
                  <a:lnTo>
                    <a:pt x="6350" y="0"/>
                  </a:lnTo>
                  <a:lnTo>
                    <a:pt x="1854" y="1866"/>
                  </a:lnTo>
                  <a:lnTo>
                    <a:pt x="0" y="6350"/>
                  </a:lnTo>
                  <a:lnTo>
                    <a:pt x="1854" y="10845"/>
                  </a:lnTo>
                  <a:lnTo>
                    <a:pt x="6350" y="12700"/>
                  </a:lnTo>
                  <a:lnTo>
                    <a:pt x="10833" y="10845"/>
                  </a:lnTo>
                  <a:lnTo>
                    <a:pt x="12700" y="6350"/>
                  </a:lnTo>
                  <a:close/>
                </a:path>
                <a:path w="2654935" h="12700">
                  <a:moveTo>
                    <a:pt x="2654782" y="6350"/>
                  </a:moveTo>
                  <a:lnTo>
                    <a:pt x="2652915" y="1866"/>
                  </a:lnTo>
                  <a:lnTo>
                    <a:pt x="2648432" y="0"/>
                  </a:lnTo>
                  <a:lnTo>
                    <a:pt x="2643936" y="1866"/>
                  </a:lnTo>
                  <a:lnTo>
                    <a:pt x="2642082" y="6350"/>
                  </a:lnTo>
                  <a:lnTo>
                    <a:pt x="2643936" y="10845"/>
                  </a:lnTo>
                  <a:lnTo>
                    <a:pt x="2648432" y="12700"/>
                  </a:lnTo>
                  <a:lnTo>
                    <a:pt x="2652915" y="10845"/>
                  </a:lnTo>
                  <a:lnTo>
                    <a:pt x="2654782" y="6350"/>
                  </a:lnTo>
                  <a:close/>
                </a:path>
              </a:pathLst>
            </a:custGeom>
            <a:solidFill>
              <a:srgbClr val="005596"/>
            </a:solidFill>
          </p:spPr>
          <p:txBody>
            <a:bodyPr wrap="square" lIns="0" tIns="0" rIns="0" bIns="0" rtlCol="0"/>
            <a:lstStyle/>
            <a:p>
              <a:endParaRPr sz="1632"/>
            </a:p>
          </p:txBody>
        </p:sp>
        <p:sp>
          <p:nvSpPr>
            <p:cNvPr id="29" name="object 29"/>
            <p:cNvSpPr/>
            <p:nvPr/>
          </p:nvSpPr>
          <p:spPr>
            <a:xfrm>
              <a:off x="711205" y="5734138"/>
              <a:ext cx="2604135" cy="0"/>
            </a:xfrm>
            <a:custGeom>
              <a:avLst/>
              <a:gdLst/>
              <a:ahLst/>
              <a:cxnLst/>
              <a:rect l="l" t="t" r="r" b="b"/>
              <a:pathLst>
                <a:path w="2604135">
                  <a:moveTo>
                    <a:pt x="0" y="0"/>
                  </a:moveTo>
                  <a:lnTo>
                    <a:pt x="2603969" y="0"/>
                  </a:lnTo>
                </a:path>
              </a:pathLst>
            </a:custGeom>
            <a:ln w="12700">
              <a:solidFill>
                <a:srgbClr val="005596"/>
              </a:solidFill>
              <a:prstDash val="dot"/>
            </a:ln>
          </p:spPr>
          <p:txBody>
            <a:bodyPr wrap="square" lIns="0" tIns="0" rIns="0" bIns="0" rtlCol="0"/>
            <a:lstStyle/>
            <a:p>
              <a:endParaRPr sz="1632"/>
            </a:p>
          </p:txBody>
        </p:sp>
        <p:sp>
          <p:nvSpPr>
            <p:cNvPr id="30" name="object 30"/>
            <p:cNvSpPr/>
            <p:nvPr/>
          </p:nvSpPr>
          <p:spPr>
            <a:xfrm>
              <a:off x="679450" y="5727788"/>
              <a:ext cx="2654935" cy="12700"/>
            </a:xfrm>
            <a:custGeom>
              <a:avLst/>
              <a:gdLst/>
              <a:ahLst/>
              <a:cxnLst/>
              <a:rect l="l" t="t" r="r" b="b"/>
              <a:pathLst>
                <a:path w="2654935" h="12700">
                  <a:moveTo>
                    <a:pt x="12700" y="6350"/>
                  </a:moveTo>
                  <a:lnTo>
                    <a:pt x="10833" y="1866"/>
                  </a:lnTo>
                  <a:lnTo>
                    <a:pt x="6350" y="0"/>
                  </a:lnTo>
                  <a:lnTo>
                    <a:pt x="1854" y="1866"/>
                  </a:lnTo>
                  <a:lnTo>
                    <a:pt x="0" y="6350"/>
                  </a:lnTo>
                  <a:lnTo>
                    <a:pt x="1854" y="10845"/>
                  </a:lnTo>
                  <a:lnTo>
                    <a:pt x="6350" y="12700"/>
                  </a:lnTo>
                  <a:lnTo>
                    <a:pt x="10833" y="10845"/>
                  </a:lnTo>
                  <a:lnTo>
                    <a:pt x="12700" y="6350"/>
                  </a:lnTo>
                  <a:close/>
                </a:path>
                <a:path w="2654935" h="12700">
                  <a:moveTo>
                    <a:pt x="2654782" y="6350"/>
                  </a:moveTo>
                  <a:lnTo>
                    <a:pt x="2652915" y="1866"/>
                  </a:lnTo>
                  <a:lnTo>
                    <a:pt x="2648432" y="0"/>
                  </a:lnTo>
                  <a:lnTo>
                    <a:pt x="2643936" y="1866"/>
                  </a:lnTo>
                  <a:lnTo>
                    <a:pt x="2642082" y="6350"/>
                  </a:lnTo>
                  <a:lnTo>
                    <a:pt x="2643936" y="10845"/>
                  </a:lnTo>
                  <a:lnTo>
                    <a:pt x="2648432" y="12700"/>
                  </a:lnTo>
                  <a:lnTo>
                    <a:pt x="2652915" y="10845"/>
                  </a:lnTo>
                  <a:lnTo>
                    <a:pt x="2654782" y="6350"/>
                  </a:lnTo>
                  <a:close/>
                </a:path>
              </a:pathLst>
            </a:custGeom>
            <a:solidFill>
              <a:srgbClr val="005596"/>
            </a:solidFill>
          </p:spPr>
          <p:txBody>
            <a:bodyPr wrap="square" lIns="0" tIns="0" rIns="0" bIns="0" rtlCol="0"/>
            <a:lstStyle/>
            <a:p>
              <a:endParaRPr sz="1632"/>
            </a:p>
          </p:txBody>
        </p:sp>
        <p:sp>
          <p:nvSpPr>
            <p:cNvPr id="31" name="object 31"/>
            <p:cNvSpPr/>
            <p:nvPr/>
          </p:nvSpPr>
          <p:spPr>
            <a:xfrm>
              <a:off x="6247405" y="6247713"/>
              <a:ext cx="1330960" cy="442595"/>
            </a:xfrm>
            <a:custGeom>
              <a:avLst/>
              <a:gdLst/>
              <a:ahLst/>
              <a:cxnLst/>
              <a:rect l="l" t="t" r="r" b="b"/>
              <a:pathLst>
                <a:path w="1330959" h="442595">
                  <a:moveTo>
                    <a:pt x="1260271" y="0"/>
                  </a:moveTo>
                  <a:lnTo>
                    <a:pt x="70167" y="0"/>
                  </a:lnTo>
                  <a:lnTo>
                    <a:pt x="29601" y="1096"/>
                  </a:lnTo>
                  <a:lnTo>
                    <a:pt x="8770" y="8770"/>
                  </a:lnTo>
                  <a:lnTo>
                    <a:pt x="1096" y="29601"/>
                  </a:lnTo>
                  <a:lnTo>
                    <a:pt x="0" y="70167"/>
                  </a:lnTo>
                  <a:lnTo>
                    <a:pt x="0" y="372300"/>
                  </a:lnTo>
                  <a:lnTo>
                    <a:pt x="1096" y="412866"/>
                  </a:lnTo>
                  <a:lnTo>
                    <a:pt x="8770" y="433697"/>
                  </a:lnTo>
                  <a:lnTo>
                    <a:pt x="29601" y="441371"/>
                  </a:lnTo>
                  <a:lnTo>
                    <a:pt x="70167" y="442467"/>
                  </a:lnTo>
                  <a:lnTo>
                    <a:pt x="1260271" y="442467"/>
                  </a:lnTo>
                  <a:lnTo>
                    <a:pt x="1300837" y="441371"/>
                  </a:lnTo>
                  <a:lnTo>
                    <a:pt x="1321668" y="433697"/>
                  </a:lnTo>
                  <a:lnTo>
                    <a:pt x="1329342" y="412866"/>
                  </a:lnTo>
                  <a:lnTo>
                    <a:pt x="1330439" y="372300"/>
                  </a:lnTo>
                  <a:lnTo>
                    <a:pt x="1330439" y="70167"/>
                  </a:lnTo>
                  <a:lnTo>
                    <a:pt x="1329342" y="29601"/>
                  </a:lnTo>
                  <a:lnTo>
                    <a:pt x="1321668" y="8770"/>
                  </a:lnTo>
                  <a:lnTo>
                    <a:pt x="1300837" y="1096"/>
                  </a:lnTo>
                  <a:lnTo>
                    <a:pt x="1260271" y="0"/>
                  </a:lnTo>
                  <a:close/>
                </a:path>
              </a:pathLst>
            </a:custGeom>
            <a:solidFill>
              <a:srgbClr val="005596"/>
            </a:solidFill>
          </p:spPr>
          <p:txBody>
            <a:bodyPr wrap="square" lIns="0" tIns="0" rIns="0" bIns="0" rtlCol="0"/>
            <a:lstStyle/>
            <a:p>
              <a:endParaRPr sz="1632"/>
            </a:p>
          </p:txBody>
        </p:sp>
      </p:grpSp>
      <p:sp>
        <p:nvSpPr>
          <p:cNvPr id="32" name="object 32"/>
          <p:cNvSpPr txBox="1"/>
          <p:nvPr/>
        </p:nvSpPr>
        <p:spPr>
          <a:xfrm>
            <a:off x="7254521" y="5678791"/>
            <a:ext cx="514206" cy="337948"/>
          </a:xfrm>
          <a:prstGeom prst="rect">
            <a:avLst/>
          </a:prstGeom>
        </p:spPr>
        <p:txBody>
          <a:bodyPr vert="horz" wrap="square" lIns="0" tIns="4607" rIns="0" bIns="0" rtlCol="0">
            <a:spAutoFit/>
          </a:bodyPr>
          <a:lstStyle/>
          <a:p>
            <a:pPr marL="141075" marR="4607" indent="-130135">
              <a:lnSpc>
                <a:spcPct val="104200"/>
              </a:lnSpc>
              <a:spcBef>
                <a:spcPts val="36"/>
              </a:spcBef>
            </a:pPr>
            <a:r>
              <a:rPr sz="1088" dirty="0">
                <a:solidFill>
                  <a:srgbClr val="FFFFFF"/>
                </a:solidFill>
                <a:latin typeface="Tahoma"/>
                <a:cs typeface="Tahoma"/>
              </a:rPr>
              <a:t>Refer</a:t>
            </a:r>
            <a:r>
              <a:rPr sz="1088" spc="-82" dirty="0">
                <a:solidFill>
                  <a:srgbClr val="FFFFFF"/>
                </a:solidFill>
                <a:latin typeface="Tahoma"/>
                <a:cs typeface="Tahoma"/>
              </a:rPr>
              <a:t> </a:t>
            </a:r>
            <a:r>
              <a:rPr sz="1088" spc="-23" dirty="0">
                <a:solidFill>
                  <a:srgbClr val="FFFFFF"/>
                </a:solidFill>
                <a:latin typeface="Tahoma"/>
                <a:cs typeface="Tahoma"/>
              </a:rPr>
              <a:t>to PHI</a:t>
            </a:r>
            <a:endParaRPr sz="1088">
              <a:latin typeface="Tahoma"/>
              <a:cs typeface="Tahoma"/>
            </a:endParaRPr>
          </a:p>
        </p:txBody>
      </p:sp>
      <p:grpSp>
        <p:nvGrpSpPr>
          <p:cNvPr id="33" name="object 33"/>
          <p:cNvGrpSpPr/>
          <p:nvPr/>
        </p:nvGrpSpPr>
        <p:grpSpPr>
          <a:xfrm>
            <a:off x="1242224" y="5552636"/>
            <a:ext cx="9706575" cy="1303078"/>
            <a:chOff x="-5937" y="6123323"/>
            <a:chExt cx="10704195" cy="1437005"/>
          </a:xfrm>
        </p:grpSpPr>
        <p:sp>
          <p:nvSpPr>
            <p:cNvPr id="34" name="object 34"/>
            <p:cNvSpPr/>
            <p:nvPr/>
          </p:nvSpPr>
          <p:spPr>
            <a:xfrm>
              <a:off x="8612124" y="6182848"/>
              <a:ext cx="0" cy="210820"/>
            </a:xfrm>
            <a:custGeom>
              <a:avLst/>
              <a:gdLst/>
              <a:ahLst/>
              <a:cxnLst/>
              <a:rect l="l" t="t" r="r" b="b"/>
              <a:pathLst>
                <a:path h="210820">
                  <a:moveTo>
                    <a:pt x="0" y="0"/>
                  </a:moveTo>
                  <a:lnTo>
                    <a:pt x="0" y="210743"/>
                  </a:lnTo>
                </a:path>
              </a:pathLst>
            </a:custGeom>
            <a:ln w="25400">
              <a:solidFill>
                <a:srgbClr val="D31245"/>
              </a:solidFill>
              <a:prstDash val="dot"/>
            </a:ln>
          </p:spPr>
          <p:txBody>
            <a:bodyPr wrap="square" lIns="0" tIns="0" rIns="0" bIns="0" rtlCol="0"/>
            <a:lstStyle/>
            <a:p>
              <a:endParaRPr sz="1632"/>
            </a:p>
          </p:txBody>
        </p:sp>
        <p:sp>
          <p:nvSpPr>
            <p:cNvPr id="35" name="object 35"/>
            <p:cNvSpPr/>
            <p:nvPr/>
          </p:nvSpPr>
          <p:spPr>
            <a:xfrm>
              <a:off x="7742695" y="6417005"/>
              <a:ext cx="819785" cy="0"/>
            </a:xfrm>
            <a:custGeom>
              <a:avLst/>
              <a:gdLst/>
              <a:ahLst/>
              <a:cxnLst/>
              <a:rect l="l" t="t" r="r" b="b"/>
              <a:pathLst>
                <a:path w="819784">
                  <a:moveTo>
                    <a:pt x="819746" y="0"/>
                  </a:moveTo>
                  <a:lnTo>
                    <a:pt x="0" y="0"/>
                  </a:lnTo>
                </a:path>
              </a:pathLst>
            </a:custGeom>
            <a:ln w="25400">
              <a:solidFill>
                <a:srgbClr val="D31245"/>
              </a:solidFill>
              <a:prstDash val="dot"/>
            </a:ln>
          </p:spPr>
          <p:txBody>
            <a:bodyPr wrap="square" lIns="0" tIns="0" rIns="0" bIns="0" rtlCol="0"/>
            <a:lstStyle/>
            <a:p>
              <a:endParaRPr sz="1632"/>
            </a:p>
          </p:txBody>
        </p:sp>
        <p:sp>
          <p:nvSpPr>
            <p:cNvPr id="36" name="object 36"/>
            <p:cNvSpPr/>
            <p:nvPr/>
          </p:nvSpPr>
          <p:spPr>
            <a:xfrm>
              <a:off x="8599424" y="6123330"/>
              <a:ext cx="25400" cy="306705"/>
            </a:xfrm>
            <a:custGeom>
              <a:avLst/>
              <a:gdLst/>
              <a:ahLst/>
              <a:cxnLst/>
              <a:rect l="l" t="t" r="r" b="b"/>
              <a:pathLst>
                <a:path w="25400" h="306704">
                  <a:moveTo>
                    <a:pt x="25400" y="293687"/>
                  </a:moveTo>
                  <a:lnTo>
                    <a:pt x="21678" y="284708"/>
                  </a:lnTo>
                  <a:lnTo>
                    <a:pt x="12700" y="280987"/>
                  </a:lnTo>
                  <a:lnTo>
                    <a:pt x="3708" y="284708"/>
                  </a:lnTo>
                  <a:lnTo>
                    <a:pt x="0" y="293687"/>
                  </a:lnTo>
                  <a:lnTo>
                    <a:pt x="3708" y="302666"/>
                  </a:lnTo>
                  <a:lnTo>
                    <a:pt x="12700" y="306387"/>
                  </a:lnTo>
                  <a:lnTo>
                    <a:pt x="21678" y="302666"/>
                  </a:lnTo>
                  <a:lnTo>
                    <a:pt x="25400" y="293687"/>
                  </a:lnTo>
                  <a:close/>
                </a:path>
                <a:path w="25400" h="306704">
                  <a:moveTo>
                    <a:pt x="25400" y="12700"/>
                  </a:moveTo>
                  <a:lnTo>
                    <a:pt x="21678" y="3721"/>
                  </a:lnTo>
                  <a:lnTo>
                    <a:pt x="12700" y="0"/>
                  </a:lnTo>
                  <a:lnTo>
                    <a:pt x="3708" y="3721"/>
                  </a:lnTo>
                  <a:lnTo>
                    <a:pt x="0" y="12700"/>
                  </a:lnTo>
                  <a:lnTo>
                    <a:pt x="3708" y="21678"/>
                  </a:lnTo>
                  <a:lnTo>
                    <a:pt x="12700" y="25400"/>
                  </a:lnTo>
                  <a:lnTo>
                    <a:pt x="21678" y="21678"/>
                  </a:lnTo>
                  <a:lnTo>
                    <a:pt x="25400" y="12700"/>
                  </a:lnTo>
                  <a:close/>
                </a:path>
              </a:pathLst>
            </a:custGeom>
            <a:solidFill>
              <a:srgbClr val="D31245"/>
            </a:solidFill>
          </p:spPr>
          <p:txBody>
            <a:bodyPr wrap="square" lIns="0" tIns="0" rIns="0" bIns="0" rtlCol="0"/>
            <a:lstStyle/>
            <a:p>
              <a:endParaRPr sz="1632"/>
            </a:p>
          </p:txBody>
        </p:sp>
        <p:pic>
          <p:nvPicPr>
            <p:cNvPr id="37" name="object 37"/>
            <p:cNvPicPr/>
            <p:nvPr/>
          </p:nvPicPr>
          <p:blipFill>
            <a:blip r:embed="rId6" cstate="print"/>
            <a:stretch>
              <a:fillRect/>
            </a:stretch>
          </p:blipFill>
          <p:spPr>
            <a:xfrm>
              <a:off x="7667052" y="6366205"/>
              <a:ext cx="101600" cy="101600"/>
            </a:xfrm>
            <a:prstGeom prst="rect">
              <a:avLst/>
            </a:prstGeom>
          </p:spPr>
        </p:pic>
        <p:sp>
          <p:nvSpPr>
            <p:cNvPr id="38" name="object 38"/>
            <p:cNvSpPr/>
            <p:nvPr/>
          </p:nvSpPr>
          <p:spPr>
            <a:xfrm>
              <a:off x="0" y="7326579"/>
              <a:ext cx="10692130" cy="233679"/>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sp>
          <p:nvSpPr>
            <p:cNvPr id="39" name="object 39"/>
            <p:cNvSpPr/>
            <p:nvPr/>
          </p:nvSpPr>
          <p:spPr>
            <a:xfrm>
              <a:off x="0" y="7230501"/>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sp>
          <p:nvSpPr>
            <p:cNvPr id="40" name="object 40"/>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41" name="object 41"/>
            <p:cNvPicPr/>
            <p:nvPr/>
          </p:nvPicPr>
          <p:blipFill>
            <a:blip r:embed="rId7" cstate="print"/>
            <a:stretch>
              <a:fillRect/>
            </a:stretch>
          </p:blipFill>
          <p:spPr>
            <a:xfrm>
              <a:off x="141960" y="6910528"/>
              <a:ext cx="214655" cy="214655"/>
            </a:xfrm>
            <a:prstGeom prst="rect">
              <a:avLst/>
            </a:prstGeom>
          </p:spPr>
        </p:pic>
      </p:grpSp>
      <p:sp>
        <p:nvSpPr>
          <p:cNvPr id="42" name="object 42"/>
          <p:cNvSpPr txBox="1"/>
          <p:nvPr/>
        </p:nvSpPr>
        <p:spPr>
          <a:xfrm>
            <a:off x="4481691" y="6202287"/>
            <a:ext cx="1649144" cy="133158"/>
          </a:xfrm>
          <a:prstGeom prst="rect">
            <a:avLst/>
          </a:prstGeom>
        </p:spPr>
        <p:txBody>
          <a:bodyPr vert="horz" wrap="square" lIns="0" tIns="14395" rIns="0" bIns="0" rtlCol="0">
            <a:spAutoFit/>
          </a:bodyPr>
          <a:lstStyle/>
          <a:p>
            <a:pPr marL="11516">
              <a:spcBef>
                <a:spcPts val="113"/>
              </a:spcBef>
            </a:pPr>
            <a:r>
              <a:rPr sz="771" b="1" spc="-18" dirty="0">
                <a:solidFill>
                  <a:srgbClr val="005C94"/>
                </a:solidFill>
                <a:latin typeface="Arial"/>
                <a:cs typeface="Arial"/>
              </a:rPr>
              <a:t>DR-</a:t>
            </a:r>
            <a:r>
              <a:rPr sz="771" b="1" spc="-9" dirty="0">
                <a:solidFill>
                  <a:srgbClr val="005C94"/>
                </a:solidFill>
                <a:latin typeface="Arial"/>
                <a:cs typeface="Arial"/>
              </a:rPr>
              <a:t>TB</a:t>
            </a:r>
            <a:r>
              <a:rPr sz="771" b="1" spc="-23" dirty="0">
                <a:solidFill>
                  <a:srgbClr val="005C94"/>
                </a:solidFill>
                <a:latin typeface="Arial"/>
                <a:cs typeface="Arial"/>
              </a:rPr>
              <a:t> </a:t>
            </a:r>
            <a:r>
              <a:rPr sz="771" b="1" spc="-45" dirty="0">
                <a:solidFill>
                  <a:srgbClr val="005C94"/>
                </a:solidFill>
                <a:latin typeface="Arial"/>
                <a:cs typeface="Arial"/>
              </a:rPr>
              <a:t>coordinators…………..................</a:t>
            </a:r>
            <a:endParaRPr sz="771">
              <a:latin typeface="Arial"/>
              <a:cs typeface="Arial"/>
            </a:endParaRPr>
          </a:p>
        </p:txBody>
      </p:sp>
      <p:sp>
        <p:nvSpPr>
          <p:cNvPr id="47" name="object 47"/>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3</a:t>
            </a:r>
            <a:endParaRPr sz="907">
              <a:latin typeface="Arial"/>
              <a:cs typeface="Arial"/>
            </a:endParaRPr>
          </a:p>
        </p:txBody>
      </p:sp>
      <p:sp>
        <p:nvSpPr>
          <p:cNvPr id="43" name="object 43"/>
          <p:cNvSpPr txBox="1"/>
          <p:nvPr/>
        </p:nvSpPr>
        <p:spPr>
          <a:xfrm>
            <a:off x="6258736" y="6202287"/>
            <a:ext cx="1360659" cy="133158"/>
          </a:xfrm>
          <a:prstGeom prst="rect">
            <a:avLst/>
          </a:prstGeom>
        </p:spPr>
        <p:txBody>
          <a:bodyPr vert="horz" wrap="square" lIns="0" tIns="14395" rIns="0" bIns="0" rtlCol="0">
            <a:spAutoFit/>
          </a:bodyPr>
          <a:lstStyle/>
          <a:p>
            <a:pPr marL="11516">
              <a:spcBef>
                <a:spcPts val="113"/>
              </a:spcBef>
            </a:pPr>
            <a:r>
              <a:rPr sz="771" b="1" dirty="0">
                <a:solidFill>
                  <a:srgbClr val="005C94"/>
                </a:solidFill>
                <a:latin typeface="Arial"/>
                <a:cs typeface="Arial"/>
              </a:rPr>
              <a:t>DTO</a:t>
            </a:r>
            <a:r>
              <a:rPr sz="771" b="1" spc="9" dirty="0">
                <a:solidFill>
                  <a:srgbClr val="005C94"/>
                </a:solidFill>
                <a:latin typeface="Arial"/>
                <a:cs typeface="Arial"/>
              </a:rPr>
              <a:t> </a:t>
            </a:r>
            <a:r>
              <a:rPr sz="771" b="1" spc="-50" dirty="0">
                <a:solidFill>
                  <a:srgbClr val="005C94"/>
                </a:solidFill>
                <a:latin typeface="Arial"/>
                <a:cs typeface="Arial"/>
              </a:rPr>
              <a:t>Number…………..................</a:t>
            </a:r>
            <a:endParaRPr sz="771">
              <a:latin typeface="Arial"/>
              <a:cs typeface="Arial"/>
            </a:endParaRPr>
          </a:p>
        </p:txBody>
      </p:sp>
      <p:sp>
        <p:nvSpPr>
          <p:cNvPr id="44" name="object 44"/>
          <p:cNvSpPr txBox="1"/>
          <p:nvPr/>
        </p:nvSpPr>
        <p:spPr>
          <a:xfrm>
            <a:off x="7747439" y="6202287"/>
            <a:ext cx="1304229" cy="133158"/>
          </a:xfrm>
          <a:prstGeom prst="rect">
            <a:avLst/>
          </a:prstGeom>
        </p:spPr>
        <p:txBody>
          <a:bodyPr vert="horz" wrap="square" lIns="0" tIns="14395" rIns="0" bIns="0" rtlCol="0">
            <a:spAutoFit/>
          </a:bodyPr>
          <a:lstStyle/>
          <a:p>
            <a:pPr marL="11516">
              <a:spcBef>
                <a:spcPts val="113"/>
              </a:spcBef>
            </a:pPr>
            <a:r>
              <a:rPr sz="771" b="1" spc="63" dirty="0">
                <a:solidFill>
                  <a:srgbClr val="005C94"/>
                </a:solidFill>
                <a:latin typeface="Arial"/>
                <a:cs typeface="Arial"/>
              </a:rPr>
              <a:t>MO</a:t>
            </a:r>
            <a:r>
              <a:rPr sz="771" b="1" spc="-14" dirty="0">
                <a:solidFill>
                  <a:srgbClr val="005C94"/>
                </a:solidFill>
                <a:latin typeface="Arial"/>
                <a:cs typeface="Arial"/>
              </a:rPr>
              <a:t> </a:t>
            </a:r>
            <a:r>
              <a:rPr sz="771" b="1" spc="-50" dirty="0">
                <a:solidFill>
                  <a:srgbClr val="005C94"/>
                </a:solidFill>
                <a:latin typeface="Arial"/>
                <a:cs typeface="Arial"/>
              </a:rPr>
              <a:t>number…………..................</a:t>
            </a:r>
            <a:endParaRPr sz="771">
              <a:latin typeface="Arial"/>
              <a:cs typeface="Arial"/>
            </a:endParaRPr>
          </a:p>
        </p:txBody>
      </p:sp>
      <p:sp>
        <p:nvSpPr>
          <p:cNvPr id="45" name="object 45"/>
          <p:cNvSpPr txBox="1"/>
          <p:nvPr/>
        </p:nvSpPr>
        <p:spPr>
          <a:xfrm>
            <a:off x="9176492" y="6202287"/>
            <a:ext cx="1483309" cy="133158"/>
          </a:xfrm>
          <a:prstGeom prst="rect">
            <a:avLst/>
          </a:prstGeom>
        </p:spPr>
        <p:txBody>
          <a:bodyPr vert="horz" wrap="square" lIns="0" tIns="14395" rIns="0" bIns="0" rtlCol="0">
            <a:spAutoFit/>
          </a:bodyPr>
          <a:lstStyle/>
          <a:p>
            <a:pPr marL="11516">
              <a:spcBef>
                <a:spcPts val="113"/>
              </a:spcBef>
            </a:pPr>
            <a:r>
              <a:rPr sz="771" b="1" spc="-54" dirty="0">
                <a:solidFill>
                  <a:srgbClr val="005C94"/>
                </a:solidFill>
                <a:latin typeface="Arial"/>
                <a:cs typeface="Arial"/>
              </a:rPr>
              <a:t>Toll</a:t>
            </a:r>
            <a:r>
              <a:rPr sz="771" b="1" spc="-14" dirty="0">
                <a:solidFill>
                  <a:srgbClr val="005C94"/>
                </a:solidFill>
                <a:latin typeface="Arial"/>
                <a:cs typeface="Arial"/>
              </a:rPr>
              <a:t> </a:t>
            </a:r>
            <a:r>
              <a:rPr sz="771" b="1" dirty="0">
                <a:solidFill>
                  <a:srgbClr val="005C94"/>
                </a:solidFill>
                <a:latin typeface="Arial"/>
                <a:cs typeface="Arial"/>
              </a:rPr>
              <a:t>free</a:t>
            </a:r>
            <a:r>
              <a:rPr sz="771" b="1" spc="-9" dirty="0">
                <a:solidFill>
                  <a:srgbClr val="005C94"/>
                </a:solidFill>
                <a:latin typeface="Arial"/>
                <a:cs typeface="Arial"/>
              </a:rPr>
              <a:t> </a:t>
            </a:r>
            <a:r>
              <a:rPr sz="771" b="1" spc="-50" dirty="0">
                <a:solidFill>
                  <a:srgbClr val="005C94"/>
                </a:solidFill>
                <a:latin typeface="Arial"/>
                <a:cs typeface="Arial"/>
              </a:rPr>
              <a:t>Number………….................</a:t>
            </a:r>
            <a:endParaRPr sz="771">
              <a:latin typeface="Arial"/>
              <a:cs typeface="Arial"/>
            </a:endParaRPr>
          </a:p>
        </p:txBody>
      </p:sp>
      <p:sp>
        <p:nvSpPr>
          <p:cNvPr id="46" name="object 46"/>
          <p:cNvSpPr txBox="1">
            <a:spLocks noGrp="1"/>
          </p:cNvSpPr>
          <p:nvPr>
            <p:ph type="title"/>
          </p:nvPr>
        </p:nvSpPr>
        <p:spPr>
          <a:xfrm>
            <a:off x="794657" y="1602865"/>
            <a:ext cx="3687034" cy="688737"/>
          </a:xfrm>
          <a:prstGeom prst="rect">
            <a:avLst/>
          </a:prstGeom>
        </p:spPr>
        <p:txBody>
          <a:bodyPr vert="horz" wrap="square" lIns="0" tIns="11516" rIns="0" bIns="0" rtlCol="0" anchor="ctr">
            <a:spAutoFit/>
          </a:bodyPr>
          <a:lstStyle/>
          <a:p>
            <a:pPr marL="11516">
              <a:lnSpc>
                <a:spcPct val="100000"/>
              </a:lnSpc>
              <a:spcBef>
                <a:spcPts val="91"/>
              </a:spcBef>
            </a:pPr>
            <a:r>
              <a:rPr spc="-381" dirty="0">
                <a:solidFill>
                  <a:srgbClr val="005596"/>
                </a:solidFill>
              </a:rPr>
              <a:t>Common</a:t>
            </a:r>
            <a:r>
              <a:rPr spc="-185" dirty="0">
                <a:solidFill>
                  <a:srgbClr val="005596"/>
                </a:solidFill>
              </a:rPr>
              <a:t> </a:t>
            </a:r>
            <a:r>
              <a:rPr spc="-159" dirty="0">
                <a:solidFill>
                  <a:srgbClr val="005596"/>
                </a:solidFill>
              </a:rPr>
              <a:t>ADRs</a:t>
            </a:r>
          </a:p>
        </p:txBody>
      </p:sp>
    </p:spTree>
    <p:extLst>
      <p:ext uri="{BB962C8B-B14F-4D97-AF65-F5344CB8AC3E}">
        <p14:creationId xmlns:p14="http://schemas.microsoft.com/office/powerpoint/2010/main" val="2333928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99267" y="2359779"/>
            <a:ext cx="5535920" cy="1475247"/>
            <a:chOff x="939191" y="2602312"/>
            <a:chExt cx="6104890" cy="1626870"/>
          </a:xfrm>
        </p:grpSpPr>
        <p:sp>
          <p:nvSpPr>
            <p:cNvPr id="3" name="object 3"/>
            <p:cNvSpPr/>
            <p:nvPr/>
          </p:nvSpPr>
          <p:spPr>
            <a:xfrm>
              <a:off x="951047" y="2614167"/>
              <a:ext cx="6081395" cy="1603375"/>
            </a:xfrm>
            <a:custGeom>
              <a:avLst/>
              <a:gdLst/>
              <a:ahLst/>
              <a:cxnLst/>
              <a:rect l="l" t="t" r="r" b="b"/>
              <a:pathLst>
                <a:path w="6081395" h="1603375">
                  <a:moveTo>
                    <a:pt x="5971438" y="0"/>
                  </a:moveTo>
                  <a:lnTo>
                    <a:pt x="109728" y="0"/>
                  </a:lnTo>
                  <a:lnTo>
                    <a:pt x="46291" y="1843"/>
                  </a:lnTo>
                  <a:lnTo>
                    <a:pt x="13716" y="14751"/>
                  </a:lnTo>
                  <a:lnTo>
                    <a:pt x="1714" y="49784"/>
                  </a:lnTo>
                  <a:lnTo>
                    <a:pt x="0" y="118008"/>
                  </a:lnTo>
                  <a:lnTo>
                    <a:pt x="0" y="1485061"/>
                  </a:lnTo>
                  <a:lnTo>
                    <a:pt x="1714" y="1553292"/>
                  </a:lnTo>
                  <a:lnTo>
                    <a:pt x="13716" y="1588330"/>
                  </a:lnTo>
                  <a:lnTo>
                    <a:pt x="46291" y="1601238"/>
                  </a:lnTo>
                  <a:lnTo>
                    <a:pt x="109728" y="1603082"/>
                  </a:lnTo>
                  <a:lnTo>
                    <a:pt x="5971438" y="1603082"/>
                  </a:lnTo>
                  <a:lnTo>
                    <a:pt x="6034874" y="1601238"/>
                  </a:lnTo>
                  <a:lnTo>
                    <a:pt x="6067450" y="1588330"/>
                  </a:lnTo>
                  <a:lnTo>
                    <a:pt x="6079451" y="1553292"/>
                  </a:lnTo>
                  <a:lnTo>
                    <a:pt x="6081166" y="1485061"/>
                  </a:lnTo>
                  <a:lnTo>
                    <a:pt x="6081166" y="118008"/>
                  </a:lnTo>
                  <a:lnTo>
                    <a:pt x="6079451" y="49784"/>
                  </a:lnTo>
                  <a:lnTo>
                    <a:pt x="6067450" y="14751"/>
                  </a:lnTo>
                  <a:lnTo>
                    <a:pt x="6034874" y="1843"/>
                  </a:lnTo>
                  <a:lnTo>
                    <a:pt x="5971438" y="0"/>
                  </a:lnTo>
                  <a:close/>
                </a:path>
              </a:pathLst>
            </a:custGeom>
            <a:solidFill>
              <a:srgbClr val="FFE3A5"/>
            </a:solidFill>
          </p:spPr>
          <p:txBody>
            <a:bodyPr wrap="square" lIns="0" tIns="0" rIns="0" bIns="0" rtlCol="0"/>
            <a:lstStyle/>
            <a:p>
              <a:endParaRPr sz="1632"/>
            </a:p>
          </p:txBody>
        </p:sp>
        <p:sp>
          <p:nvSpPr>
            <p:cNvPr id="4" name="object 4"/>
            <p:cNvSpPr/>
            <p:nvPr/>
          </p:nvSpPr>
          <p:spPr>
            <a:xfrm>
              <a:off x="951039" y="2614168"/>
              <a:ext cx="2912110" cy="1603375"/>
            </a:xfrm>
            <a:custGeom>
              <a:avLst/>
              <a:gdLst/>
              <a:ahLst/>
              <a:cxnLst/>
              <a:rect l="l" t="t" r="r" b="b"/>
              <a:pathLst>
                <a:path w="2912110" h="1603375">
                  <a:moveTo>
                    <a:pt x="2373570" y="0"/>
                  </a:moveTo>
                  <a:lnTo>
                    <a:pt x="109728" y="0"/>
                  </a:lnTo>
                  <a:lnTo>
                    <a:pt x="46291" y="1843"/>
                  </a:lnTo>
                  <a:lnTo>
                    <a:pt x="13716" y="14751"/>
                  </a:lnTo>
                  <a:lnTo>
                    <a:pt x="1714" y="49784"/>
                  </a:lnTo>
                  <a:lnTo>
                    <a:pt x="0" y="118008"/>
                  </a:lnTo>
                  <a:lnTo>
                    <a:pt x="0" y="1485061"/>
                  </a:lnTo>
                  <a:lnTo>
                    <a:pt x="1714" y="1553292"/>
                  </a:lnTo>
                  <a:lnTo>
                    <a:pt x="13716" y="1588330"/>
                  </a:lnTo>
                  <a:lnTo>
                    <a:pt x="46291" y="1601238"/>
                  </a:lnTo>
                  <a:lnTo>
                    <a:pt x="109728" y="1603082"/>
                  </a:lnTo>
                  <a:lnTo>
                    <a:pt x="2373570" y="1603082"/>
                  </a:lnTo>
                  <a:lnTo>
                    <a:pt x="2373570" y="913566"/>
                  </a:lnTo>
                  <a:lnTo>
                    <a:pt x="2379613" y="883642"/>
                  </a:lnTo>
                  <a:lnTo>
                    <a:pt x="2396090" y="859202"/>
                  </a:lnTo>
                  <a:lnTo>
                    <a:pt x="2420526" y="842724"/>
                  </a:lnTo>
                  <a:lnTo>
                    <a:pt x="2450443" y="836681"/>
                  </a:lnTo>
                  <a:lnTo>
                    <a:pt x="2887748" y="836681"/>
                  </a:lnTo>
                  <a:lnTo>
                    <a:pt x="2897534" y="817255"/>
                  </a:lnTo>
                  <a:lnTo>
                    <a:pt x="2909250" y="773900"/>
                  </a:lnTo>
                  <a:lnTo>
                    <a:pt x="2911897" y="727499"/>
                  </a:lnTo>
                  <a:lnTo>
                    <a:pt x="2904368" y="680184"/>
                  </a:lnTo>
                  <a:lnTo>
                    <a:pt x="2888224" y="639386"/>
                  </a:lnTo>
                  <a:lnTo>
                    <a:pt x="2450468" y="639386"/>
                  </a:lnTo>
                  <a:lnTo>
                    <a:pt x="2420536" y="633345"/>
                  </a:lnTo>
                  <a:lnTo>
                    <a:pt x="2396093" y="616869"/>
                  </a:lnTo>
                  <a:lnTo>
                    <a:pt x="2379613" y="592430"/>
                  </a:lnTo>
                  <a:lnTo>
                    <a:pt x="2373570" y="562500"/>
                  </a:lnTo>
                  <a:lnTo>
                    <a:pt x="2373570" y="0"/>
                  </a:lnTo>
                  <a:close/>
                </a:path>
                <a:path w="2912110" h="1603375">
                  <a:moveTo>
                    <a:pt x="2887748" y="836681"/>
                  </a:moveTo>
                  <a:lnTo>
                    <a:pt x="2450443" y="836681"/>
                  </a:lnTo>
                  <a:lnTo>
                    <a:pt x="2468697" y="838941"/>
                  </a:lnTo>
                  <a:lnTo>
                    <a:pt x="2485623" y="845421"/>
                  </a:lnTo>
                  <a:lnTo>
                    <a:pt x="2500647" y="855669"/>
                  </a:lnTo>
                  <a:lnTo>
                    <a:pt x="2547683" y="906296"/>
                  </a:lnTo>
                  <a:lnTo>
                    <a:pt x="2589805" y="934671"/>
                  </a:lnTo>
                  <a:lnTo>
                    <a:pt x="2638068" y="952820"/>
                  </a:lnTo>
                  <a:lnTo>
                    <a:pt x="2690981" y="959210"/>
                  </a:lnTo>
                  <a:lnTo>
                    <a:pt x="2736788" y="954460"/>
                  </a:lnTo>
                  <a:lnTo>
                    <a:pt x="2779333" y="940856"/>
                  </a:lnTo>
                  <a:lnTo>
                    <a:pt x="2817647" y="919365"/>
                  </a:lnTo>
                  <a:lnTo>
                    <a:pt x="2850764" y="890956"/>
                  </a:lnTo>
                  <a:lnTo>
                    <a:pt x="2877716" y="856596"/>
                  </a:lnTo>
                  <a:lnTo>
                    <a:pt x="2887748" y="836681"/>
                  </a:lnTo>
                  <a:close/>
                </a:path>
                <a:path w="2912110" h="1603375">
                  <a:moveTo>
                    <a:pt x="2698093" y="516983"/>
                  </a:moveTo>
                  <a:lnTo>
                    <a:pt x="2642959" y="522116"/>
                  </a:lnTo>
                  <a:lnTo>
                    <a:pt x="2592635" y="539969"/>
                  </a:lnTo>
                  <a:lnTo>
                    <a:pt x="2548774" y="568849"/>
                  </a:lnTo>
                  <a:lnTo>
                    <a:pt x="2513029" y="607065"/>
                  </a:lnTo>
                  <a:lnTo>
                    <a:pt x="2500530" y="620564"/>
                  </a:lnTo>
                  <a:lnTo>
                    <a:pt x="2485544" y="630736"/>
                  </a:lnTo>
                  <a:lnTo>
                    <a:pt x="2468660" y="637152"/>
                  </a:lnTo>
                  <a:lnTo>
                    <a:pt x="2450468" y="639386"/>
                  </a:lnTo>
                  <a:lnTo>
                    <a:pt x="2888224" y="639386"/>
                  </a:lnTo>
                  <a:lnTo>
                    <a:pt x="2861394" y="597982"/>
                  </a:lnTo>
                  <a:lnTo>
                    <a:pt x="2828401" y="565501"/>
                  </a:lnTo>
                  <a:lnTo>
                    <a:pt x="2789369" y="540373"/>
                  </a:lnTo>
                  <a:lnTo>
                    <a:pt x="2745525" y="523799"/>
                  </a:lnTo>
                  <a:lnTo>
                    <a:pt x="2698093" y="516983"/>
                  </a:lnTo>
                  <a:close/>
                </a:path>
              </a:pathLst>
            </a:custGeom>
            <a:solidFill>
              <a:srgbClr val="FFC20E"/>
            </a:solidFill>
          </p:spPr>
          <p:txBody>
            <a:bodyPr wrap="square" lIns="0" tIns="0" rIns="0" bIns="0" rtlCol="0"/>
            <a:lstStyle/>
            <a:p>
              <a:endParaRPr sz="1632"/>
            </a:p>
          </p:txBody>
        </p:sp>
        <p:sp>
          <p:nvSpPr>
            <p:cNvPr id="5" name="object 5"/>
            <p:cNvSpPr/>
            <p:nvPr/>
          </p:nvSpPr>
          <p:spPr>
            <a:xfrm>
              <a:off x="951047" y="2614167"/>
              <a:ext cx="6081395" cy="1603375"/>
            </a:xfrm>
            <a:custGeom>
              <a:avLst/>
              <a:gdLst/>
              <a:ahLst/>
              <a:cxnLst/>
              <a:rect l="l" t="t" r="r" b="b"/>
              <a:pathLst>
                <a:path w="6081395" h="1603375">
                  <a:moveTo>
                    <a:pt x="109728" y="0"/>
                  </a:moveTo>
                  <a:lnTo>
                    <a:pt x="46291" y="1843"/>
                  </a:lnTo>
                  <a:lnTo>
                    <a:pt x="13716" y="14751"/>
                  </a:lnTo>
                  <a:lnTo>
                    <a:pt x="1714" y="49784"/>
                  </a:lnTo>
                  <a:lnTo>
                    <a:pt x="0" y="118008"/>
                  </a:lnTo>
                  <a:lnTo>
                    <a:pt x="0" y="1485061"/>
                  </a:lnTo>
                  <a:lnTo>
                    <a:pt x="1714" y="1553292"/>
                  </a:lnTo>
                  <a:lnTo>
                    <a:pt x="13716" y="1588330"/>
                  </a:lnTo>
                  <a:lnTo>
                    <a:pt x="46291" y="1601238"/>
                  </a:lnTo>
                  <a:lnTo>
                    <a:pt x="109728" y="1603082"/>
                  </a:lnTo>
                  <a:lnTo>
                    <a:pt x="5971438" y="1603082"/>
                  </a:lnTo>
                  <a:lnTo>
                    <a:pt x="6034874" y="1601238"/>
                  </a:lnTo>
                  <a:lnTo>
                    <a:pt x="6067450" y="1588330"/>
                  </a:lnTo>
                  <a:lnTo>
                    <a:pt x="6079451" y="1553292"/>
                  </a:lnTo>
                  <a:lnTo>
                    <a:pt x="6081166" y="1485061"/>
                  </a:lnTo>
                  <a:lnTo>
                    <a:pt x="6081166" y="118008"/>
                  </a:lnTo>
                  <a:lnTo>
                    <a:pt x="6079451" y="49784"/>
                  </a:lnTo>
                  <a:lnTo>
                    <a:pt x="6067450" y="14751"/>
                  </a:lnTo>
                  <a:lnTo>
                    <a:pt x="6034874" y="1843"/>
                  </a:lnTo>
                  <a:lnTo>
                    <a:pt x="5971438" y="0"/>
                  </a:lnTo>
                  <a:lnTo>
                    <a:pt x="109728" y="0"/>
                  </a:lnTo>
                  <a:close/>
                </a:path>
              </a:pathLst>
            </a:custGeom>
            <a:ln w="23710">
              <a:solidFill>
                <a:srgbClr val="FFFFFF"/>
              </a:solidFill>
            </a:ln>
          </p:spPr>
          <p:txBody>
            <a:bodyPr wrap="square" lIns="0" tIns="0" rIns="0" bIns="0" rtlCol="0"/>
            <a:lstStyle/>
            <a:p>
              <a:endParaRPr sz="1632"/>
            </a:p>
          </p:txBody>
        </p:sp>
      </p:grpSp>
      <p:grpSp>
        <p:nvGrpSpPr>
          <p:cNvPr id="6" name="object 6"/>
          <p:cNvGrpSpPr/>
          <p:nvPr/>
        </p:nvGrpSpPr>
        <p:grpSpPr>
          <a:xfrm>
            <a:off x="1247607" y="6566773"/>
            <a:ext cx="9695634" cy="77160"/>
            <a:chOff x="0" y="7241692"/>
            <a:chExt cx="10692130" cy="85090"/>
          </a:xfrm>
        </p:grpSpPr>
        <p:sp>
          <p:nvSpPr>
            <p:cNvPr id="7" name="object 7"/>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8" name="object 8"/>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grpSp>
      <p:grpSp>
        <p:nvGrpSpPr>
          <p:cNvPr id="9" name="object 9"/>
          <p:cNvGrpSpPr/>
          <p:nvPr/>
        </p:nvGrpSpPr>
        <p:grpSpPr>
          <a:xfrm>
            <a:off x="2099267" y="4044673"/>
            <a:ext cx="5535920" cy="1971027"/>
            <a:chOff x="939191" y="4460375"/>
            <a:chExt cx="6104890" cy="2173605"/>
          </a:xfrm>
        </p:grpSpPr>
        <p:sp>
          <p:nvSpPr>
            <p:cNvPr id="10" name="object 10"/>
            <p:cNvSpPr/>
            <p:nvPr/>
          </p:nvSpPr>
          <p:spPr>
            <a:xfrm>
              <a:off x="951047" y="4472231"/>
              <a:ext cx="6081395" cy="2150110"/>
            </a:xfrm>
            <a:custGeom>
              <a:avLst/>
              <a:gdLst/>
              <a:ahLst/>
              <a:cxnLst/>
              <a:rect l="l" t="t" r="r" b="b"/>
              <a:pathLst>
                <a:path w="6081395" h="2150109">
                  <a:moveTo>
                    <a:pt x="5971438" y="0"/>
                  </a:moveTo>
                  <a:lnTo>
                    <a:pt x="109728" y="0"/>
                  </a:lnTo>
                  <a:lnTo>
                    <a:pt x="46291" y="2472"/>
                  </a:lnTo>
                  <a:lnTo>
                    <a:pt x="13716" y="19783"/>
                  </a:lnTo>
                  <a:lnTo>
                    <a:pt x="1714" y="66769"/>
                  </a:lnTo>
                  <a:lnTo>
                    <a:pt x="0" y="158267"/>
                  </a:lnTo>
                  <a:lnTo>
                    <a:pt x="0" y="1991563"/>
                  </a:lnTo>
                  <a:lnTo>
                    <a:pt x="1714" y="2083061"/>
                  </a:lnTo>
                  <a:lnTo>
                    <a:pt x="13716" y="2130047"/>
                  </a:lnTo>
                  <a:lnTo>
                    <a:pt x="46291" y="2147357"/>
                  </a:lnTo>
                  <a:lnTo>
                    <a:pt x="109728" y="2149830"/>
                  </a:lnTo>
                  <a:lnTo>
                    <a:pt x="5971438" y="2149830"/>
                  </a:lnTo>
                  <a:lnTo>
                    <a:pt x="6034874" y="2147357"/>
                  </a:lnTo>
                  <a:lnTo>
                    <a:pt x="6067450" y="2130047"/>
                  </a:lnTo>
                  <a:lnTo>
                    <a:pt x="6079451" y="2083061"/>
                  </a:lnTo>
                  <a:lnTo>
                    <a:pt x="6081166" y="1991563"/>
                  </a:lnTo>
                  <a:lnTo>
                    <a:pt x="6081166" y="158267"/>
                  </a:lnTo>
                  <a:lnTo>
                    <a:pt x="6079451" y="66769"/>
                  </a:lnTo>
                  <a:lnTo>
                    <a:pt x="6067450" y="19783"/>
                  </a:lnTo>
                  <a:lnTo>
                    <a:pt x="6034874" y="2472"/>
                  </a:lnTo>
                  <a:lnTo>
                    <a:pt x="5971438" y="0"/>
                  </a:lnTo>
                  <a:close/>
                </a:path>
              </a:pathLst>
            </a:custGeom>
            <a:solidFill>
              <a:srgbClr val="FFE3A5"/>
            </a:solidFill>
          </p:spPr>
          <p:txBody>
            <a:bodyPr wrap="square" lIns="0" tIns="0" rIns="0" bIns="0" rtlCol="0"/>
            <a:lstStyle/>
            <a:p>
              <a:endParaRPr sz="1632"/>
            </a:p>
          </p:txBody>
        </p:sp>
        <p:sp>
          <p:nvSpPr>
            <p:cNvPr id="11" name="object 11"/>
            <p:cNvSpPr/>
            <p:nvPr/>
          </p:nvSpPr>
          <p:spPr>
            <a:xfrm>
              <a:off x="951039" y="4472241"/>
              <a:ext cx="2968625" cy="2150110"/>
            </a:xfrm>
            <a:custGeom>
              <a:avLst/>
              <a:gdLst/>
              <a:ahLst/>
              <a:cxnLst/>
              <a:rect l="l" t="t" r="r" b="b"/>
              <a:pathLst>
                <a:path w="2968625" h="2150109">
                  <a:moveTo>
                    <a:pt x="2430072" y="0"/>
                  </a:moveTo>
                  <a:lnTo>
                    <a:pt x="109728" y="0"/>
                  </a:lnTo>
                  <a:lnTo>
                    <a:pt x="46291" y="2472"/>
                  </a:lnTo>
                  <a:lnTo>
                    <a:pt x="13716" y="19783"/>
                  </a:lnTo>
                  <a:lnTo>
                    <a:pt x="1714" y="66769"/>
                  </a:lnTo>
                  <a:lnTo>
                    <a:pt x="0" y="158267"/>
                  </a:lnTo>
                  <a:lnTo>
                    <a:pt x="0" y="1991550"/>
                  </a:lnTo>
                  <a:lnTo>
                    <a:pt x="1714" y="2083056"/>
                  </a:lnTo>
                  <a:lnTo>
                    <a:pt x="13716" y="2130045"/>
                  </a:lnTo>
                  <a:lnTo>
                    <a:pt x="46291" y="2147357"/>
                  </a:lnTo>
                  <a:lnTo>
                    <a:pt x="109728" y="2149830"/>
                  </a:lnTo>
                  <a:lnTo>
                    <a:pt x="2430072" y="2149830"/>
                  </a:lnTo>
                  <a:lnTo>
                    <a:pt x="2430072" y="1187921"/>
                  </a:lnTo>
                  <a:lnTo>
                    <a:pt x="2436115" y="1157996"/>
                  </a:lnTo>
                  <a:lnTo>
                    <a:pt x="2452592" y="1133557"/>
                  </a:lnTo>
                  <a:lnTo>
                    <a:pt x="2477028" y="1117078"/>
                  </a:lnTo>
                  <a:lnTo>
                    <a:pt x="2506945" y="1111035"/>
                  </a:lnTo>
                  <a:lnTo>
                    <a:pt x="2944250" y="1111035"/>
                  </a:lnTo>
                  <a:lnTo>
                    <a:pt x="2954036" y="1091609"/>
                  </a:lnTo>
                  <a:lnTo>
                    <a:pt x="2965752" y="1048254"/>
                  </a:lnTo>
                  <a:lnTo>
                    <a:pt x="2968400" y="1001853"/>
                  </a:lnTo>
                  <a:lnTo>
                    <a:pt x="2960870" y="954538"/>
                  </a:lnTo>
                  <a:lnTo>
                    <a:pt x="2944726" y="913740"/>
                  </a:lnTo>
                  <a:lnTo>
                    <a:pt x="2506971" y="913740"/>
                  </a:lnTo>
                  <a:lnTo>
                    <a:pt x="2477039" y="907699"/>
                  </a:lnTo>
                  <a:lnTo>
                    <a:pt x="2452596" y="891223"/>
                  </a:lnTo>
                  <a:lnTo>
                    <a:pt x="2436115" y="866785"/>
                  </a:lnTo>
                  <a:lnTo>
                    <a:pt x="2430072" y="836855"/>
                  </a:lnTo>
                  <a:lnTo>
                    <a:pt x="2430072" y="0"/>
                  </a:lnTo>
                  <a:close/>
                </a:path>
                <a:path w="2968625" h="2150109">
                  <a:moveTo>
                    <a:pt x="2944250" y="1111035"/>
                  </a:moveTo>
                  <a:lnTo>
                    <a:pt x="2506945" y="1111035"/>
                  </a:lnTo>
                  <a:lnTo>
                    <a:pt x="2525199" y="1113295"/>
                  </a:lnTo>
                  <a:lnTo>
                    <a:pt x="2542126" y="1119776"/>
                  </a:lnTo>
                  <a:lnTo>
                    <a:pt x="2557150" y="1130023"/>
                  </a:lnTo>
                  <a:lnTo>
                    <a:pt x="2604185" y="1180651"/>
                  </a:lnTo>
                  <a:lnTo>
                    <a:pt x="2646307" y="1209025"/>
                  </a:lnTo>
                  <a:lnTo>
                    <a:pt x="2694570" y="1227174"/>
                  </a:lnTo>
                  <a:lnTo>
                    <a:pt x="2747483" y="1233564"/>
                  </a:lnTo>
                  <a:lnTo>
                    <a:pt x="2793290" y="1228814"/>
                  </a:lnTo>
                  <a:lnTo>
                    <a:pt x="2835835" y="1215210"/>
                  </a:lnTo>
                  <a:lnTo>
                    <a:pt x="2874150" y="1193719"/>
                  </a:lnTo>
                  <a:lnTo>
                    <a:pt x="2907267" y="1165310"/>
                  </a:lnTo>
                  <a:lnTo>
                    <a:pt x="2934218" y="1130951"/>
                  </a:lnTo>
                  <a:lnTo>
                    <a:pt x="2944250" y="1111035"/>
                  </a:lnTo>
                  <a:close/>
                </a:path>
                <a:path w="2968625" h="2150109">
                  <a:moveTo>
                    <a:pt x="2754595" y="791338"/>
                  </a:moveTo>
                  <a:lnTo>
                    <a:pt x="2699461" y="796471"/>
                  </a:lnTo>
                  <a:lnTo>
                    <a:pt x="2649138" y="814323"/>
                  </a:lnTo>
                  <a:lnTo>
                    <a:pt x="2605277" y="843203"/>
                  </a:lnTo>
                  <a:lnTo>
                    <a:pt x="2569531" y="881419"/>
                  </a:lnTo>
                  <a:lnTo>
                    <a:pt x="2557032" y="894918"/>
                  </a:lnTo>
                  <a:lnTo>
                    <a:pt x="2542046" y="905090"/>
                  </a:lnTo>
                  <a:lnTo>
                    <a:pt x="2525163" y="911507"/>
                  </a:lnTo>
                  <a:lnTo>
                    <a:pt x="2506971" y="913740"/>
                  </a:lnTo>
                  <a:lnTo>
                    <a:pt x="2944726" y="913740"/>
                  </a:lnTo>
                  <a:lnTo>
                    <a:pt x="2917897" y="872336"/>
                  </a:lnTo>
                  <a:lnTo>
                    <a:pt x="2884903" y="839856"/>
                  </a:lnTo>
                  <a:lnTo>
                    <a:pt x="2845871" y="814727"/>
                  </a:lnTo>
                  <a:lnTo>
                    <a:pt x="2802027" y="798153"/>
                  </a:lnTo>
                  <a:lnTo>
                    <a:pt x="2754595" y="791338"/>
                  </a:lnTo>
                  <a:close/>
                </a:path>
              </a:pathLst>
            </a:custGeom>
            <a:solidFill>
              <a:srgbClr val="FFC20E"/>
            </a:solidFill>
          </p:spPr>
          <p:txBody>
            <a:bodyPr wrap="square" lIns="0" tIns="0" rIns="0" bIns="0" rtlCol="0"/>
            <a:lstStyle/>
            <a:p>
              <a:endParaRPr sz="1632"/>
            </a:p>
          </p:txBody>
        </p:sp>
        <p:sp>
          <p:nvSpPr>
            <p:cNvPr id="12" name="object 12"/>
            <p:cNvSpPr/>
            <p:nvPr/>
          </p:nvSpPr>
          <p:spPr>
            <a:xfrm>
              <a:off x="951047" y="4472231"/>
              <a:ext cx="6081395" cy="2150110"/>
            </a:xfrm>
            <a:custGeom>
              <a:avLst/>
              <a:gdLst/>
              <a:ahLst/>
              <a:cxnLst/>
              <a:rect l="l" t="t" r="r" b="b"/>
              <a:pathLst>
                <a:path w="6081395" h="2150109">
                  <a:moveTo>
                    <a:pt x="109728" y="0"/>
                  </a:moveTo>
                  <a:lnTo>
                    <a:pt x="46291" y="2472"/>
                  </a:lnTo>
                  <a:lnTo>
                    <a:pt x="13716" y="19783"/>
                  </a:lnTo>
                  <a:lnTo>
                    <a:pt x="1714" y="66769"/>
                  </a:lnTo>
                  <a:lnTo>
                    <a:pt x="0" y="158267"/>
                  </a:lnTo>
                  <a:lnTo>
                    <a:pt x="0" y="1991563"/>
                  </a:lnTo>
                  <a:lnTo>
                    <a:pt x="1714" y="2083061"/>
                  </a:lnTo>
                  <a:lnTo>
                    <a:pt x="13716" y="2130047"/>
                  </a:lnTo>
                  <a:lnTo>
                    <a:pt x="46291" y="2147357"/>
                  </a:lnTo>
                  <a:lnTo>
                    <a:pt x="109728" y="2149830"/>
                  </a:lnTo>
                  <a:lnTo>
                    <a:pt x="5971438" y="2149830"/>
                  </a:lnTo>
                  <a:lnTo>
                    <a:pt x="6034874" y="2147357"/>
                  </a:lnTo>
                  <a:lnTo>
                    <a:pt x="6067450" y="2130047"/>
                  </a:lnTo>
                  <a:lnTo>
                    <a:pt x="6079451" y="2083061"/>
                  </a:lnTo>
                  <a:lnTo>
                    <a:pt x="6081166" y="1991563"/>
                  </a:lnTo>
                  <a:lnTo>
                    <a:pt x="6081166" y="158267"/>
                  </a:lnTo>
                  <a:lnTo>
                    <a:pt x="6079451" y="66769"/>
                  </a:lnTo>
                  <a:lnTo>
                    <a:pt x="6067450" y="19783"/>
                  </a:lnTo>
                  <a:lnTo>
                    <a:pt x="6034874" y="2472"/>
                  </a:lnTo>
                  <a:lnTo>
                    <a:pt x="5971438" y="0"/>
                  </a:lnTo>
                  <a:lnTo>
                    <a:pt x="109728" y="0"/>
                  </a:lnTo>
                  <a:close/>
                </a:path>
              </a:pathLst>
            </a:custGeom>
            <a:ln w="23710">
              <a:solidFill>
                <a:srgbClr val="FFFFFF"/>
              </a:solidFill>
            </a:ln>
          </p:spPr>
          <p:txBody>
            <a:bodyPr wrap="square" lIns="0" tIns="0" rIns="0" bIns="0" rtlCol="0"/>
            <a:lstStyle/>
            <a:p>
              <a:endParaRPr sz="1632"/>
            </a:p>
          </p:txBody>
        </p:sp>
      </p:grpSp>
      <p:grpSp>
        <p:nvGrpSpPr>
          <p:cNvPr id="13" name="object 13"/>
          <p:cNvGrpSpPr/>
          <p:nvPr/>
        </p:nvGrpSpPr>
        <p:grpSpPr>
          <a:xfrm>
            <a:off x="1984110" y="6333691"/>
            <a:ext cx="2297516" cy="11516"/>
            <a:chOff x="812199" y="6984654"/>
            <a:chExt cx="2533650" cy="12700"/>
          </a:xfrm>
        </p:grpSpPr>
        <p:sp>
          <p:nvSpPr>
            <p:cNvPr id="14" name="object 14"/>
            <p:cNvSpPr/>
            <p:nvPr/>
          </p:nvSpPr>
          <p:spPr>
            <a:xfrm>
              <a:off x="844008" y="6991004"/>
              <a:ext cx="2482850" cy="0"/>
            </a:xfrm>
            <a:custGeom>
              <a:avLst/>
              <a:gdLst/>
              <a:ahLst/>
              <a:cxnLst/>
              <a:rect l="l" t="t" r="r" b="b"/>
              <a:pathLst>
                <a:path w="2482850">
                  <a:moveTo>
                    <a:pt x="0" y="0"/>
                  </a:moveTo>
                  <a:lnTo>
                    <a:pt x="2482316" y="0"/>
                  </a:lnTo>
                </a:path>
              </a:pathLst>
            </a:custGeom>
            <a:ln w="12700">
              <a:solidFill>
                <a:srgbClr val="FFFFFF"/>
              </a:solidFill>
              <a:prstDash val="dot"/>
            </a:ln>
          </p:spPr>
          <p:txBody>
            <a:bodyPr wrap="square" lIns="0" tIns="0" rIns="0" bIns="0" rtlCol="0"/>
            <a:lstStyle/>
            <a:p>
              <a:endParaRPr sz="1632"/>
            </a:p>
          </p:txBody>
        </p:sp>
        <p:sp>
          <p:nvSpPr>
            <p:cNvPr id="15" name="object 15"/>
            <p:cNvSpPr/>
            <p:nvPr/>
          </p:nvSpPr>
          <p:spPr>
            <a:xfrm>
              <a:off x="812190" y="6984656"/>
              <a:ext cx="2533650" cy="12700"/>
            </a:xfrm>
            <a:custGeom>
              <a:avLst/>
              <a:gdLst/>
              <a:ahLst/>
              <a:cxnLst/>
              <a:rect l="l" t="t" r="r" b="b"/>
              <a:pathLst>
                <a:path w="2533650" h="12700">
                  <a:moveTo>
                    <a:pt x="12700" y="6350"/>
                  </a:moveTo>
                  <a:lnTo>
                    <a:pt x="10845" y="1866"/>
                  </a:lnTo>
                  <a:lnTo>
                    <a:pt x="6350" y="0"/>
                  </a:lnTo>
                  <a:lnTo>
                    <a:pt x="1866" y="1866"/>
                  </a:lnTo>
                  <a:lnTo>
                    <a:pt x="0" y="6350"/>
                  </a:lnTo>
                  <a:lnTo>
                    <a:pt x="1866" y="10845"/>
                  </a:lnTo>
                  <a:lnTo>
                    <a:pt x="6350" y="12700"/>
                  </a:lnTo>
                  <a:lnTo>
                    <a:pt x="10845" y="10845"/>
                  </a:lnTo>
                  <a:lnTo>
                    <a:pt x="12700" y="6350"/>
                  </a:lnTo>
                  <a:close/>
                </a:path>
                <a:path w="2533650" h="12700">
                  <a:moveTo>
                    <a:pt x="2533205" y="6350"/>
                  </a:moveTo>
                  <a:lnTo>
                    <a:pt x="2531351" y="1866"/>
                  </a:lnTo>
                  <a:lnTo>
                    <a:pt x="2526855" y="0"/>
                  </a:lnTo>
                  <a:lnTo>
                    <a:pt x="2522372" y="1866"/>
                  </a:lnTo>
                  <a:lnTo>
                    <a:pt x="2520505" y="6350"/>
                  </a:lnTo>
                  <a:lnTo>
                    <a:pt x="2522372" y="10845"/>
                  </a:lnTo>
                  <a:lnTo>
                    <a:pt x="2526855" y="12700"/>
                  </a:lnTo>
                  <a:lnTo>
                    <a:pt x="2531351" y="10845"/>
                  </a:lnTo>
                  <a:lnTo>
                    <a:pt x="2533205" y="6350"/>
                  </a:lnTo>
                  <a:close/>
                </a:path>
              </a:pathLst>
            </a:custGeom>
            <a:solidFill>
              <a:srgbClr val="FFFFFF"/>
            </a:solidFill>
          </p:spPr>
          <p:txBody>
            <a:bodyPr wrap="square" lIns="0" tIns="0" rIns="0" bIns="0" rtlCol="0"/>
            <a:lstStyle/>
            <a:p>
              <a:endParaRPr sz="1632"/>
            </a:p>
          </p:txBody>
        </p:sp>
      </p:grpSp>
      <p:sp>
        <p:nvSpPr>
          <p:cNvPr id="16" name="object 16"/>
          <p:cNvSpPr txBox="1"/>
          <p:nvPr/>
        </p:nvSpPr>
        <p:spPr>
          <a:xfrm>
            <a:off x="2290356" y="2891067"/>
            <a:ext cx="1558741" cy="458161"/>
          </a:xfrm>
          <a:prstGeom prst="rect">
            <a:avLst/>
          </a:prstGeom>
        </p:spPr>
        <p:txBody>
          <a:bodyPr vert="horz" wrap="square" lIns="0" tIns="11516" rIns="0" bIns="0" rtlCol="0">
            <a:spAutoFit/>
          </a:bodyPr>
          <a:lstStyle/>
          <a:p>
            <a:pPr marL="11516" marR="4607">
              <a:spcBef>
                <a:spcPts val="91"/>
              </a:spcBef>
            </a:pPr>
            <a:r>
              <a:rPr sz="1451" b="1" spc="-95" dirty="0">
                <a:latin typeface="Arial"/>
                <a:cs typeface="Arial"/>
              </a:rPr>
              <a:t>Skin</a:t>
            </a:r>
            <a:r>
              <a:rPr sz="1451" b="1" spc="-27" dirty="0">
                <a:latin typeface="Arial"/>
                <a:cs typeface="Arial"/>
              </a:rPr>
              <a:t> </a:t>
            </a:r>
            <a:r>
              <a:rPr sz="1451" b="1" spc="-109" dirty="0">
                <a:latin typeface="Arial"/>
                <a:cs typeface="Arial"/>
              </a:rPr>
              <a:t>rashes</a:t>
            </a:r>
            <a:r>
              <a:rPr sz="1451" b="1" spc="-54" dirty="0">
                <a:latin typeface="Arial"/>
                <a:cs typeface="Arial"/>
              </a:rPr>
              <a:t> </a:t>
            </a:r>
            <a:r>
              <a:rPr sz="1451" b="1" spc="-9" dirty="0">
                <a:latin typeface="Arial"/>
                <a:cs typeface="Arial"/>
              </a:rPr>
              <a:t>with</a:t>
            </a:r>
            <a:r>
              <a:rPr sz="1451" b="1" spc="-27" dirty="0">
                <a:latin typeface="Arial"/>
                <a:cs typeface="Arial"/>
              </a:rPr>
              <a:t> </a:t>
            </a:r>
            <a:r>
              <a:rPr sz="1451" b="1" spc="-50" dirty="0">
                <a:latin typeface="Arial"/>
                <a:cs typeface="Arial"/>
              </a:rPr>
              <a:t>or </a:t>
            </a:r>
            <a:r>
              <a:rPr sz="1451" b="1" spc="-23" dirty="0">
                <a:latin typeface="Arial"/>
                <a:cs typeface="Arial"/>
              </a:rPr>
              <a:t>without</a:t>
            </a:r>
            <a:r>
              <a:rPr sz="1451" b="1" spc="-73" dirty="0">
                <a:latin typeface="Arial"/>
                <a:cs typeface="Arial"/>
              </a:rPr>
              <a:t> </a:t>
            </a:r>
            <a:r>
              <a:rPr sz="1451" b="1" spc="-9" dirty="0">
                <a:latin typeface="Arial"/>
                <a:cs typeface="Arial"/>
              </a:rPr>
              <a:t>itching</a:t>
            </a:r>
            <a:endParaRPr sz="1451">
              <a:latin typeface="Arial"/>
              <a:cs typeface="Arial"/>
            </a:endParaRPr>
          </a:p>
        </p:txBody>
      </p:sp>
      <p:sp>
        <p:nvSpPr>
          <p:cNvPr id="17" name="object 17"/>
          <p:cNvSpPr txBox="1"/>
          <p:nvPr/>
        </p:nvSpPr>
        <p:spPr>
          <a:xfrm>
            <a:off x="2290355" y="4576880"/>
            <a:ext cx="1846075" cy="904693"/>
          </a:xfrm>
          <a:prstGeom prst="rect">
            <a:avLst/>
          </a:prstGeom>
        </p:spPr>
        <p:txBody>
          <a:bodyPr vert="horz" wrap="square" lIns="0" tIns="11516" rIns="0" bIns="0" rtlCol="0">
            <a:spAutoFit/>
          </a:bodyPr>
          <a:lstStyle/>
          <a:p>
            <a:pPr marL="11516" marR="4607">
              <a:spcBef>
                <a:spcPts val="91"/>
              </a:spcBef>
            </a:pPr>
            <a:r>
              <a:rPr sz="1451" b="1" spc="-77" dirty="0">
                <a:latin typeface="Arial"/>
                <a:cs typeface="Arial"/>
              </a:rPr>
              <a:t>Feeling</a:t>
            </a:r>
            <a:r>
              <a:rPr sz="1451" b="1" spc="-32" dirty="0">
                <a:latin typeface="Arial"/>
                <a:cs typeface="Arial"/>
              </a:rPr>
              <a:t> </a:t>
            </a:r>
            <a:r>
              <a:rPr sz="1451" b="1" spc="-27" dirty="0">
                <a:latin typeface="Arial"/>
                <a:cs typeface="Arial"/>
              </a:rPr>
              <a:t>of</a:t>
            </a:r>
            <a:r>
              <a:rPr sz="1451" b="1" spc="-54" dirty="0">
                <a:latin typeface="Arial"/>
                <a:cs typeface="Arial"/>
              </a:rPr>
              <a:t> </a:t>
            </a:r>
            <a:r>
              <a:rPr sz="1451" b="1" spc="-127" dirty="0">
                <a:latin typeface="Arial"/>
                <a:cs typeface="Arial"/>
              </a:rPr>
              <a:t>sadness</a:t>
            </a:r>
            <a:r>
              <a:rPr sz="1451" b="1" spc="-27" dirty="0">
                <a:latin typeface="Arial"/>
                <a:cs typeface="Arial"/>
              </a:rPr>
              <a:t> </a:t>
            </a:r>
            <a:r>
              <a:rPr sz="1451" b="1" spc="-50" dirty="0">
                <a:latin typeface="Arial"/>
                <a:cs typeface="Arial"/>
              </a:rPr>
              <a:t>and </a:t>
            </a:r>
            <a:r>
              <a:rPr sz="1451" b="1" spc="-91" dirty="0">
                <a:latin typeface="Arial"/>
                <a:cs typeface="Arial"/>
              </a:rPr>
              <a:t>unhappiness,</a:t>
            </a:r>
            <a:r>
              <a:rPr sz="1451" b="1" spc="-36" dirty="0">
                <a:latin typeface="Arial"/>
                <a:cs typeface="Arial"/>
              </a:rPr>
              <a:t> </a:t>
            </a:r>
            <a:r>
              <a:rPr sz="1451" b="1" spc="-9" dirty="0">
                <a:latin typeface="Arial"/>
                <a:cs typeface="Arial"/>
              </a:rPr>
              <a:t>hearing </a:t>
            </a:r>
            <a:r>
              <a:rPr sz="1451" b="1" dirty="0">
                <a:latin typeface="Arial"/>
                <a:cs typeface="Arial"/>
              </a:rPr>
              <a:t>&amp;</a:t>
            </a:r>
            <a:r>
              <a:rPr sz="1451" b="1" spc="-32" dirty="0">
                <a:latin typeface="Arial"/>
                <a:cs typeface="Arial"/>
              </a:rPr>
              <a:t> </a:t>
            </a:r>
            <a:r>
              <a:rPr sz="1451" b="1" spc="-95" dirty="0">
                <a:latin typeface="Arial"/>
                <a:cs typeface="Arial"/>
              </a:rPr>
              <a:t>seeing</a:t>
            </a:r>
            <a:r>
              <a:rPr sz="1451" b="1" spc="-27" dirty="0">
                <a:latin typeface="Arial"/>
                <a:cs typeface="Arial"/>
              </a:rPr>
              <a:t> </a:t>
            </a:r>
            <a:r>
              <a:rPr sz="1451" b="1" spc="-9" dirty="0">
                <a:latin typeface="Arial"/>
                <a:cs typeface="Arial"/>
              </a:rPr>
              <a:t>unpleasant </a:t>
            </a:r>
            <a:r>
              <a:rPr sz="1451" b="1" spc="-113" dirty="0">
                <a:latin typeface="Arial"/>
                <a:cs typeface="Arial"/>
              </a:rPr>
              <a:t>sounds</a:t>
            </a:r>
            <a:r>
              <a:rPr sz="1451" b="1" spc="-18" dirty="0">
                <a:latin typeface="Arial"/>
                <a:cs typeface="Arial"/>
              </a:rPr>
              <a:t> </a:t>
            </a:r>
            <a:r>
              <a:rPr sz="1451" b="1" dirty="0">
                <a:latin typeface="Arial"/>
                <a:cs typeface="Arial"/>
              </a:rPr>
              <a:t>&amp;</a:t>
            </a:r>
            <a:r>
              <a:rPr sz="1451" b="1" spc="-18" dirty="0">
                <a:latin typeface="Arial"/>
                <a:cs typeface="Arial"/>
              </a:rPr>
              <a:t> </a:t>
            </a:r>
            <a:r>
              <a:rPr sz="1451" b="1" spc="-86" dirty="0">
                <a:latin typeface="Arial"/>
                <a:cs typeface="Arial"/>
              </a:rPr>
              <a:t>things,</a:t>
            </a:r>
            <a:r>
              <a:rPr sz="1451" b="1" spc="-18" dirty="0">
                <a:latin typeface="Arial"/>
                <a:cs typeface="Arial"/>
              </a:rPr>
              <a:t> etc.</a:t>
            </a:r>
            <a:endParaRPr sz="1451">
              <a:latin typeface="Arial"/>
              <a:cs typeface="Arial"/>
            </a:endParaRPr>
          </a:p>
        </p:txBody>
      </p:sp>
      <p:sp>
        <p:nvSpPr>
          <p:cNvPr id="18" name="object 18"/>
          <p:cNvSpPr txBox="1"/>
          <p:nvPr/>
        </p:nvSpPr>
        <p:spPr>
          <a:xfrm>
            <a:off x="4946666" y="5215555"/>
            <a:ext cx="2260664" cy="554406"/>
          </a:xfrm>
          <a:prstGeom prst="rect">
            <a:avLst/>
          </a:prstGeom>
        </p:spPr>
        <p:txBody>
          <a:bodyPr vert="horz" wrap="square" lIns="0" tIns="11516" rIns="0" bIns="0" rtlCol="0">
            <a:spAutoFit/>
          </a:bodyPr>
          <a:lstStyle/>
          <a:p>
            <a:pPr marL="11516" marR="4607">
              <a:lnSpc>
                <a:spcPct val="111100"/>
              </a:lnSpc>
              <a:spcBef>
                <a:spcPts val="91"/>
              </a:spcBef>
            </a:pPr>
            <a:r>
              <a:rPr sz="1088" b="1" spc="-73" dirty="0">
                <a:latin typeface="Arial"/>
                <a:cs typeface="Arial"/>
              </a:rPr>
              <a:t>Counsel</a:t>
            </a:r>
            <a:r>
              <a:rPr sz="1088" b="1" spc="-27" dirty="0">
                <a:latin typeface="Arial"/>
                <a:cs typeface="Arial"/>
              </a:rPr>
              <a:t> </a:t>
            </a:r>
            <a:r>
              <a:rPr sz="1088" b="1" spc="-9" dirty="0">
                <a:latin typeface="Arial"/>
                <a:cs typeface="Arial"/>
              </a:rPr>
              <a:t>the</a:t>
            </a:r>
            <a:r>
              <a:rPr sz="1088" b="1" spc="-23" dirty="0">
                <a:latin typeface="Arial"/>
                <a:cs typeface="Arial"/>
              </a:rPr>
              <a:t> </a:t>
            </a:r>
            <a:r>
              <a:rPr sz="1088" b="1" spc="-41" dirty="0">
                <a:latin typeface="Arial"/>
                <a:cs typeface="Arial"/>
              </a:rPr>
              <a:t>patients</a:t>
            </a:r>
            <a:r>
              <a:rPr sz="1088" b="1" spc="-23" dirty="0">
                <a:latin typeface="Arial"/>
                <a:cs typeface="Arial"/>
              </a:rPr>
              <a:t> </a:t>
            </a:r>
            <a:r>
              <a:rPr sz="1088" b="1" spc="-63" dirty="0">
                <a:latin typeface="Arial"/>
                <a:cs typeface="Arial"/>
              </a:rPr>
              <a:t>and</a:t>
            </a:r>
            <a:r>
              <a:rPr sz="1088" b="1" spc="-23" dirty="0">
                <a:latin typeface="Arial"/>
                <a:cs typeface="Arial"/>
              </a:rPr>
              <a:t> </a:t>
            </a:r>
            <a:r>
              <a:rPr sz="1088" b="1" spc="-77" dirty="0">
                <a:latin typeface="Arial"/>
                <a:cs typeface="Arial"/>
              </a:rPr>
              <a:t>also</a:t>
            </a:r>
            <a:r>
              <a:rPr sz="1088" b="1" spc="-23" dirty="0">
                <a:latin typeface="Arial"/>
                <a:cs typeface="Arial"/>
              </a:rPr>
              <a:t> </a:t>
            </a:r>
            <a:r>
              <a:rPr sz="1088" b="1" spc="-50" dirty="0">
                <a:latin typeface="Arial"/>
                <a:cs typeface="Arial"/>
              </a:rPr>
              <a:t>ensure </a:t>
            </a:r>
            <a:r>
              <a:rPr sz="1088" b="1" spc="-32" dirty="0">
                <a:latin typeface="Arial"/>
                <a:cs typeface="Arial"/>
              </a:rPr>
              <a:t>frequent</a:t>
            </a:r>
            <a:r>
              <a:rPr sz="1088" b="1" spc="-18" dirty="0">
                <a:latin typeface="Arial"/>
                <a:cs typeface="Arial"/>
              </a:rPr>
              <a:t> </a:t>
            </a:r>
            <a:r>
              <a:rPr sz="1088" b="1" spc="-63" dirty="0">
                <a:latin typeface="Arial"/>
                <a:cs typeface="Arial"/>
              </a:rPr>
              <a:t>and</a:t>
            </a:r>
            <a:r>
              <a:rPr sz="1088" b="1" spc="-9" dirty="0">
                <a:latin typeface="Arial"/>
                <a:cs typeface="Arial"/>
              </a:rPr>
              <a:t> </a:t>
            </a:r>
            <a:r>
              <a:rPr sz="1088" b="1" spc="-50" dirty="0">
                <a:latin typeface="Arial"/>
                <a:cs typeface="Arial"/>
              </a:rPr>
              <a:t>regular</a:t>
            </a:r>
            <a:r>
              <a:rPr sz="1088" b="1" spc="-36" dirty="0">
                <a:latin typeface="Arial"/>
                <a:cs typeface="Arial"/>
              </a:rPr>
              <a:t> follow </a:t>
            </a:r>
            <a:r>
              <a:rPr sz="1088" b="1" spc="-68" dirty="0">
                <a:latin typeface="Arial"/>
                <a:cs typeface="Arial"/>
              </a:rPr>
              <a:t>up</a:t>
            </a:r>
            <a:r>
              <a:rPr sz="1088" b="1" spc="-18" dirty="0">
                <a:latin typeface="Arial"/>
                <a:cs typeface="Arial"/>
              </a:rPr>
              <a:t> </a:t>
            </a:r>
            <a:r>
              <a:rPr sz="1088" b="1" spc="-23" dirty="0">
                <a:latin typeface="Arial"/>
                <a:cs typeface="Arial"/>
              </a:rPr>
              <a:t>of </a:t>
            </a:r>
            <a:r>
              <a:rPr sz="1088" b="1" spc="-45" dirty="0">
                <a:latin typeface="Arial"/>
                <a:cs typeface="Arial"/>
              </a:rPr>
              <a:t>these</a:t>
            </a:r>
            <a:r>
              <a:rPr sz="1088" b="1" spc="-5" dirty="0">
                <a:latin typeface="Arial"/>
                <a:cs typeface="Arial"/>
              </a:rPr>
              <a:t> </a:t>
            </a:r>
            <a:r>
              <a:rPr sz="1088" b="1" spc="-9" dirty="0">
                <a:latin typeface="Arial"/>
                <a:cs typeface="Arial"/>
              </a:rPr>
              <a:t>patients</a:t>
            </a:r>
            <a:endParaRPr sz="1088">
              <a:latin typeface="Arial"/>
              <a:cs typeface="Arial"/>
            </a:endParaRPr>
          </a:p>
        </p:txBody>
      </p:sp>
      <p:sp>
        <p:nvSpPr>
          <p:cNvPr id="19" name="object 19"/>
          <p:cNvSpPr txBox="1"/>
          <p:nvPr/>
        </p:nvSpPr>
        <p:spPr>
          <a:xfrm>
            <a:off x="4946666" y="2458871"/>
            <a:ext cx="2397709" cy="1239080"/>
          </a:xfrm>
          <a:prstGeom prst="rect">
            <a:avLst/>
          </a:prstGeom>
        </p:spPr>
        <p:txBody>
          <a:bodyPr vert="horz" wrap="square" lIns="0" tIns="11516" rIns="0" bIns="0" rtlCol="0">
            <a:spAutoFit/>
          </a:bodyPr>
          <a:lstStyle/>
          <a:p>
            <a:pPr marL="11516">
              <a:spcBef>
                <a:spcPts val="91"/>
              </a:spcBef>
            </a:pPr>
            <a:r>
              <a:rPr sz="1451" b="1" spc="-86" dirty="0">
                <a:solidFill>
                  <a:srgbClr val="005596"/>
                </a:solidFill>
                <a:latin typeface="Trebuchet MS"/>
                <a:cs typeface="Trebuchet MS"/>
              </a:rPr>
              <a:t>Management</a:t>
            </a:r>
            <a:endParaRPr sz="1451">
              <a:latin typeface="Trebuchet MS"/>
              <a:cs typeface="Trebuchet MS"/>
            </a:endParaRPr>
          </a:p>
          <a:p>
            <a:pPr marL="11516" marR="4607">
              <a:lnSpc>
                <a:spcPct val="111100"/>
              </a:lnSpc>
              <a:spcBef>
                <a:spcPts val="657"/>
              </a:spcBef>
            </a:pPr>
            <a:r>
              <a:rPr sz="1088" b="1" spc="-77" dirty="0">
                <a:latin typeface="Arial"/>
                <a:cs typeface="Arial"/>
              </a:rPr>
              <a:t>Reassure</a:t>
            </a:r>
            <a:r>
              <a:rPr sz="1088" b="1" spc="-9" dirty="0">
                <a:latin typeface="Arial"/>
                <a:cs typeface="Arial"/>
              </a:rPr>
              <a:t> </a:t>
            </a:r>
            <a:r>
              <a:rPr sz="1088" b="1" spc="-45" dirty="0">
                <a:latin typeface="Arial"/>
                <a:cs typeface="Arial"/>
              </a:rPr>
              <a:t>patients,</a:t>
            </a:r>
            <a:r>
              <a:rPr sz="1088" b="1" spc="-14" dirty="0">
                <a:latin typeface="Arial"/>
                <a:cs typeface="Arial"/>
              </a:rPr>
              <a:t> </a:t>
            </a:r>
            <a:r>
              <a:rPr sz="1088" b="1" spc="-59" dirty="0">
                <a:latin typeface="Arial"/>
                <a:cs typeface="Arial"/>
              </a:rPr>
              <a:t>give</a:t>
            </a:r>
            <a:r>
              <a:rPr sz="1088" b="1" spc="-5" dirty="0">
                <a:latin typeface="Arial"/>
                <a:cs typeface="Arial"/>
              </a:rPr>
              <a:t> </a:t>
            </a:r>
            <a:r>
              <a:rPr sz="1088" b="1" spc="-9" dirty="0">
                <a:latin typeface="Arial"/>
                <a:cs typeface="Arial"/>
              </a:rPr>
              <a:t>moisturizing </a:t>
            </a:r>
            <a:r>
              <a:rPr sz="1088" b="1" spc="-63" dirty="0">
                <a:latin typeface="Arial"/>
                <a:cs typeface="Arial"/>
              </a:rPr>
              <a:t>cream.</a:t>
            </a:r>
            <a:r>
              <a:rPr sz="1088" b="1" spc="-27" dirty="0">
                <a:latin typeface="Arial"/>
                <a:cs typeface="Arial"/>
              </a:rPr>
              <a:t> </a:t>
            </a:r>
            <a:r>
              <a:rPr sz="1088" b="1" dirty="0">
                <a:latin typeface="Arial"/>
                <a:cs typeface="Arial"/>
              </a:rPr>
              <a:t>If</a:t>
            </a:r>
            <a:r>
              <a:rPr sz="1088" b="1" spc="-45" dirty="0">
                <a:latin typeface="Arial"/>
                <a:cs typeface="Arial"/>
              </a:rPr>
              <a:t> </a:t>
            </a:r>
            <a:r>
              <a:rPr sz="1088" b="1" spc="-23" dirty="0">
                <a:latin typeface="Arial"/>
                <a:cs typeface="Arial"/>
              </a:rPr>
              <a:t>there</a:t>
            </a:r>
            <a:r>
              <a:rPr sz="1088" b="1" spc="-18" dirty="0">
                <a:latin typeface="Arial"/>
                <a:cs typeface="Arial"/>
              </a:rPr>
              <a:t> </a:t>
            </a:r>
            <a:r>
              <a:rPr sz="1088" b="1" spc="-91" dirty="0">
                <a:latin typeface="Arial"/>
                <a:cs typeface="Arial"/>
              </a:rPr>
              <a:t>is</a:t>
            </a:r>
            <a:r>
              <a:rPr sz="1088" b="1" spc="-27" dirty="0">
                <a:latin typeface="Arial"/>
                <a:cs typeface="Arial"/>
              </a:rPr>
              <a:t> </a:t>
            </a:r>
            <a:r>
              <a:rPr sz="1088" b="1" spc="-45" dirty="0">
                <a:latin typeface="Arial"/>
                <a:cs typeface="Arial"/>
              </a:rPr>
              <a:t>still</a:t>
            </a:r>
            <a:r>
              <a:rPr sz="1088" b="1" spc="-27" dirty="0">
                <a:latin typeface="Arial"/>
                <a:cs typeface="Arial"/>
              </a:rPr>
              <a:t> </a:t>
            </a:r>
            <a:r>
              <a:rPr sz="1088" b="1" spc="-59" dirty="0">
                <a:latin typeface="Arial"/>
                <a:cs typeface="Arial"/>
              </a:rPr>
              <a:t>no</a:t>
            </a:r>
            <a:r>
              <a:rPr sz="1088" b="1" spc="-18" dirty="0">
                <a:latin typeface="Arial"/>
                <a:cs typeface="Arial"/>
              </a:rPr>
              <a:t> </a:t>
            </a:r>
            <a:r>
              <a:rPr sz="1088" b="1" spc="-9" dirty="0">
                <a:latin typeface="Arial"/>
                <a:cs typeface="Arial"/>
              </a:rPr>
              <a:t>improvement, </a:t>
            </a:r>
            <a:r>
              <a:rPr sz="1088" b="1" spc="-63" dirty="0">
                <a:latin typeface="Arial"/>
                <a:cs typeface="Arial"/>
              </a:rPr>
              <a:t>give</a:t>
            </a:r>
            <a:r>
              <a:rPr sz="1088" b="1" dirty="0">
                <a:latin typeface="Arial"/>
                <a:cs typeface="Arial"/>
              </a:rPr>
              <a:t> </a:t>
            </a:r>
            <a:r>
              <a:rPr sz="1088" b="1" spc="-59" dirty="0">
                <a:latin typeface="Arial"/>
                <a:cs typeface="Arial"/>
              </a:rPr>
              <a:t>a</a:t>
            </a:r>
            <a:r>
              <a:rPr sz="1088" b="1" spc="-5" dirty="0">
                <a:latin typeface="Arial"/>
                <a:cs typeface="Arial"/>
              </a:rPr>
              <a:t> </a:t>
            </a:r>
            <a:r>
              <a:rPr sz="1088" b="1" spc="-50" dirty="0">
                <a:latin typeface="Arial"/>
                <a:cs typeface="Arial"/>
              </a:rPr>
              <a:t>anti-</a:t>
            </a:r>
            <a:r>
              <a:rPr sz="1088" b="1" spc="-45" dirty="0">
                <a:latin typeface="Arial"/>
                <a:cs typeface="Arial"/>
              </a:rPr>
              <a:t>histaminic</a:t>
            </a:r>
            <a:r>
              <a:rPr sz="1088" b="1" spc="5" dirty="0">
                <a:latin typeface="Arial"/>
                <a:cs typeface="Arial"/>
              </a:rPr>
              <a:t> </a:t>
            </a:r>
            <a:r>
              <a:rPr sz="1088" b="1" spc="-18" dirty="0">
                <a:latin typeface="Arial"/>
                <a:cs typeface="Arial"/>
              </a:rPr>
              <a:t>drug </a:t>
            </a:r>
            <a:r>
              <a:rPr sz="1088" b="1" spc="-54" dirty="0">
                <a:latin typeface="Arial"/>
                <a:cs typeface="Arial"/>
              </a:rPr>
              <a:t>(Chlorpheniramine</a:t>
            </a:r>
            <a:r>
              <a:rPr sz="1088" b="1" spc="5" dirty="0">
                <a:latin typeface="Arial"/>
                <a:cs typeface="Arial"/>
              </a:rPr>
              <a:t> </a:t>
            </a:r>
            <a:r>
              <a:rPr sz="1088" b="1" spc="-36" dirty="0">
                <a:latin typeface="Arial"/>
                <a:cs typeface="Arial"/>
              </a:rPr>
              <a:t>or</a:t>
            </a:r>
            <a:r>
              <a:rPr sz="1088" b="1" spc="-14" dirty="0">
                <a:latin typeface="Arial"/>
                <a:cs typeface="Arial"/>
              </a:rPr>
              <a:t> </a:t>
            </a:r>
            <a:r>
              <a:rPr sz="1088" b="1" spc="-41" dirty="0">
                <a:latin typeface="Arial"/>
                <a:cs typeface="Arial"/>
              </a:rPr>
              <a:t>Cetirizine)</a:t>
            </a:r>
            <a:r>
              <a:rPr sz="1088" b="1" spc="9" dirty="0">
                <a:latin typeface="Arial"/>
                <a:cs typeface="Arial"/>
              </a:rPr>
              <a:t> </a:t>
            </a:r>
            <a:r>
              <a:rPr sz="1088" b="1" spc="-32" dirty="0">
                <a:latin typeface="Arial"/>
                <a:cs typeface="Arial"/>
              </a:rPr>
              <a:t>before </a:t>
            </a:r>
            <a:r>
              <a:rPr sz="1088" b="1" spc="-77" dirty="0">
                <a:latin typeface="Arial"/>
                <a:cs typeface="Arial"/>
              </a:rPr>
              <a:t>giving</a:t>
            </a:r>
            <a:r>
              <a:rPr sz="1088" b="1" spc="-9" dirty="0">
                <a:latin typeface="Arial"/>
                <a:cs typeface="Arial"/>
              </a:rPr>
              <a:t> </a:t>
            </a:r>
            <a:r>
              <a:rPr sz="1088" b="1" spc="-32" dirty="0">
                <a:latin typeface="Arial"/>
                <a:cs typeface="Arial"/>
              </a:rPr>
              <a:t>anti</a:t>
            </a:r>
            <a:r>
              <a:rPr sz="1088" b="1" spc="-36" dirty="0">
                <a:latin typeface="Arial"/>
                <a:cs typeface="Arial"/>
              </a:rPr>
              <a:t> </a:t>
            </a:r>
            <a:r>
              <a:rPr sz="1088" b="1" spc="-59" dirty="0">
                <a:latin typeface="Arial"/>
                <a:cs typeface="Arial"/>
              </a:rPr>
              <a:t>TB</a:t>
            </a:r>
            <a:r>
              <a:rPr sz="1088" b="1" dirty="0">
                <a:latin typeface="Arial"/>
                <a:cs typeface="Arial"/>
              </a:rPr>
              <a:t> </a:t>
            </a:r>
            <a:r>
              <a:rPr sz="1088" b="1" spc="-9" dirty="0">
                <a:latin typeface="Arial"/>
                <a:cs typeface="Arial"/>
              </a:rPr>
              <a:t>drugs</a:t>
            </a:r>
            <a:endParaRPr sz="1088">
              <a:latin typeface="Arial"/>
              <a:cs typeface="Arial"/>
            </a:endParaRPr>
          </a:p>
        </p:txBody>
      </p:sp>
      <p:sp>
        <p:nvSpPr>
          <p:cNvPr id="20" name="object 20"/>
          <p:cNvSpPr txBox="1"/>
          <p:nvPr/>
        </p:nvSpPr>
        <p:spPr>
          <a:xfrm>
            <a:off x="4946666" y="4064611"/>
            <a:ext cx="2372373" cy="910024"/>
          </a:xfrm>
          <a:prstGeom prst="rect">
            <a:avLst/>
          </a:prstGeom>
        </p:spPr>
        <p:txBody>
          <a:bodyPr vert="horz" wrap="square" lIns="0" tIns="97313" rIns="0" bIns="0" rtlCol="0">
            <a:spAutoFit/>
          </a:bodyPr>
          <a:lstStyle/>
          <a:p>
            <a:pPr marL="11516">
              <a:spcBef>
                <a:spcPts val="766"/>
              </a:spcBef>
            </a:pPr>
            <a:r>
              <a:rPr sz="1451" b="1" spc="-86" dirty="0">
                <a:solidFill>
                  <a:srgbClr val="005596"/>
                </a:solidFill>
                <a:latin typeface="Trebuchet MS"/>
                <a:cs typeface="Trebuchet MS"/>
              </a:rPr>
              <a:t>Management</a:t>
            </a:r>
            <a:endParaRPr sz="1451">
              <a:latin typeface="Trebuchet MS"/>
              <a:cs typeface="Trebuchet MS"/>
            </a:endParaRPr>
          </a:p>
          <a:p>
            <a:pPr marL="11516">
              <a:spcBef>
                <a:spcPts val="503"/>
              </a:spcBef>
            </a:pPr>
            <a:r>
              <a:rPr sz="1088" b="1" spc="-45" dirty="0">
                <a:latin typeface="Arial"/>
                <a:cs typeface="Arial"/>
              </a:rPr>
              <a:t>Firstly</a:t>
            </a:r>
            <a:r>
              <a:rPr sz="1088" b="1" spc="-41" dirty="0">
                <a:latin typeface="Arial"/>
                <a:cs typeface="Arial"/>
              </a:rPr>
              <a:t> </a:t>
            </a:r>
            <a:r>
              <a:rPr sz="1088" b="1" spc="-113" dirty="0">
                <a:latin typeface="Arial"/>
                <a:cs typeface="Arial"/>
              </a:rPr>
              <a:t>assess</a:t>
            </a:r>
            <a:r>
              <a:rPr sz="1088" b="1" spc="-18" dirty="0">
                <a:latin typeface="Arial"/>
                <a:cs typeface="Arial"/>
              </a:rPr>
              <a:t> </a:t>
            </a:r>
            <a:r>
              <a:rPr sz="1088" b="1" dirty="0">
                <a:latin typeface="Arial"/>
                <a:cs typeface="Arial"/>
              </a:rPr>
              <a:t>if</a:t>
            </a:r>
            <a:r>
              <a:rPr sz="1088" b="1" spc="-32" dirty="0">
                <a:latin typeface="Arial"/>
                <a:cs typeface="Arial"/>
              </a:rPr>
              <a:t> </a:t>
            </a:r>
            <a:r>
              <a:rPr sz="1088" b="1" spc="-45" dirty="0">
                <a:latin typeface="Arial"/>
                <a:cs typeface="Arial"/>
              </a:rPr>
              <a:t>emotional</a:t>
            </a:r>
            <a:r>
              <a:rPr sz="1088" b="1" spc="-14" dirty="0">
                <a:latin typeface="Arial"/>
                <a:cs typeface="Arial"/>
              </a:rPr>
              <a:t> </a:t>
            </a:r>
            <a:r>
              <a:rPr sz="1088" b="1" spc="-45" dirty="0">
                <a:latin typeface="Arial"/>
                <a:cs typeface="Arial"/>
              </a:rPr>
              <a:t>&amp;</a:t>
            </a:r>
            <a:endParaRPr sz="1088">
              <a:latin typeface="Arial"/>
              <a:cs typeface="Arial"/>
            </a:endParaRPr>
          </a:p>
          <a:p>
            <a:pPr marL="11516" marR="4607">
              <a:lnSpc>
                <a:spcPct val="111100"/>
              </a:lnSpc>
            </a:pPr>
            <a:r>
              <a:rPr sz="1088" b="1" spc="-54" dirty="0">
                <a:latin typeface="Arial"/>
                <a:cs typeface="Arial"/>
              </a:rPr>
              <a:t>socio-</a:t>
            </a:r>
            <a:r>
              <a:rPr sz="1088" b="1" spc="-59" dirty="0">
                <a:latin typeface="Arial"/>
                <a:cs typeface="Arial"/>
              </a:rPr>
              <a:t>economic</a:t>
            </a:r>
            <a:r>
              <a:rPr sz="1088" b="1" spc="-14" dirty="0">
                <a:latin typeface="Arial"/>
                <a:cs typeface="Arial"/>
              </a:rPr>
              <a:t> </a:t>
            </a:r>
            <a:r>
              <a:rPr sz="1088" b="1" spc="-59" dirty="0">
                <a:latin typeface="Arial"/>
                <a:cs typeface="Arial"/>
              </a:rPr>
              <a:t>conditions</a:t>
            </a:r>
            <a:r>
              <a:rPr sz="1088" b="1" spc="-18" dirty="0">
                <a:latin typeface="Arial"/>
                <a:cs typeface="Arial"/>
              </a:rPr>
              <a:t> </a:t>
            </a:r>
            <a:r>
              <a:rPr sz="1088" b="1" spc="-41" dirty="0">
                <a:latin typeface="Arial"/>
                <a:cs typeface="Arial"/>
              </a:rPr>
              <a:t>are</a:t>
            </a:r>
            <a:r>
              <a:rPr sz="1088" b="1" spc="-9" dirty="0">
                <a:latin typeface="Arial"/>
                <a:cs typeface="Arial"/>
              </a:rPr>
              <a:t> </a:t>
            </a:r>
            <a:r>
              <a:rPr sz="1088" b="1" spc="-73" dirty="0">
                <a:latin typeface="Arial"/>
                <a:cs typeface="Arial"/>
              </a:rPr>
              <a:t>causing </a:t>
            </a:r>
            <a:r>
              <a:rPr sz="1088" b="1" spc="-45" dirty="0">
                <a:latin typeface="Arial"/>
                <a:cs typeface="Arial"/>
              </a:rPr>
              <a:t>feeling</a:t>
            </a:r>
            <a:r>
              <a:rPr sz="1088" b="1" spc="-14" dirty="0">
                <a:latin typeface="Arial"/>
                <a:cs typeface="Arial"/>
              </a:rPr>
              <a:t> </a:t>
            </a:r>
            <a:r>
              <a:rPr sz="1088" b="1" spc="-27" dirty="0">
                <a:latin typeface="Arial"/>
                <a:cs typeface="Arial"/>
              </a:rPr>
              <a:t>of </a:t>
            </a:r>
            <a:r>
              <a:rPr sz="1088" b="1" spc="-100" dirty="0">
                <a:latin typeface="Arial"/>
                <a:cs typeface="Arial"/>
              </a:rPr>
              <a:t>sadness</a:t>
            </a:r>
            <a:r>
              <a:rPr sz="1088" b="1" spc="-14" dirty="0">
                <a:latin typeface="Arial"/>
                <a:cs typeface="Arial"/>
              </a:rPr>
              <a:t> </a:t>
            </a:r>
            <a:r>
              <a:rPr sz="1088" b="1" spc="-63" dirty="0">
                <a:latin typeface="Arial"/>
                <a:cs typeface="Arial"/>
              </a:rPr>
              <a:t>and</a:t>
            </a:r>
            <a:r>
              <a:rPr sz="1088" b="1" spc="-5" dirty="0">
                <a:latin typeface="Arial"/>
                <a:cs typeface="Arial"/>
              </a:rPr>
              <a:t> </a:t>
            </a:r>
            <a:r>
              <a:rPr sz="1088" b="1" spc="-9" dirty="0">
                <a:latin typeface="Arial"/>
                <a:cs typeface="Arial"/>
              </a:rPr>
              <a:t>depression</a:t>
            </a:r>
            <a:endParaRPr sz="1088">
              <a:latin typeface="Arial"/>
              <a:cs typeface="Arial"/>
            </a:endParaRPr>
          </a:p>
        </p:txBody>
      </p:sp>
      <p:grpSp>
        <p:nvGrpSpPr>
          <p:cNvPr id="21" name="object 21"/>
          <p:cNvGrpSpPr/>
          <p:nvPr/>
        </p:nvGrpSpPr>
        <p:grpSpPr>
          <a:xfrm>
            <a:off x="7789293" y="5422309"/>
            <a:ext cx="566030" cy="246450"/>
            <a:chOff x="7214025" y="5979602"/>
            <a:chExt cx="624205" cy="271780"/>
          </a:xfrm>
        </p:grpSpPr>
        <p:sp>
          <p:nvSpPr>
            <p:cNvPr id="22" name="object 22"/>
            <p:cNvSpPr/>
            <p:nvPr/>
          </p:nvSpPr>
          <p:spPr>
            <a:xfrm>
              <a:off x="7214025" y="5979602"/>
              <a:ext cx="624205" cy="271780"/>
            </a:xfrm>
            <a:custGeom>
              <a:avLst/>
              <a:gdLst/>
              <a:ahLst/>
              <a:cxnLst/>
              <a:rect l="l" t="t" r="r" b="b"/>
              <a:pathLst>
                <a:path w="624204" h="271779">
                  <a:moveTo>
                    <a:pt x="389559" y="0"/>
                  </a:moveTo>
                  <a:lnTo>
                    <a:pt x="386511" y="50"/>
                  </a:lnTo>
                  <a:lnTo>
                    <a:pt x="381571" y="2946"/>
                  </a:lnTo>
                  <a:lnTo>
                    <a:pt x="380060" y="5600"/>
                  </a:lnTo>
                  <a:lnTo>
                    <a:pt x="380060" y="81864"/>
                  </a:lnTo>
                  <a:lnTo>
                    <a:pt x="7048" y="31851"/>
                  </a:lnTo>
                  <a:lnTo>
                    <a:pt x="3886" y="33375"/>
                  </a:lnTo>
                  <a:lnTo>
                    <a:pt x="571" y="38925"/>
                  </a:lnTo>
                  <a:lnTo>
                    <a:pt x="723" y="42417"/>
                  </a:lnTo>
                  <a:lnTo>
                    <a:pt x="66789" y="133705"/>
                  </a:lnTo>
                  <a:lnTo>
                    <a:pt x="152" y="225018"/>
                  </a:lnTo>
                  <a:lnTo>
                    <a:pt x="0" y="228523"/>
                  </a:lnTo>
                  <a:lnTo>
                    <a:pt x="3314" y="234086"/>
                  </a:lnTo>
                  <a:lnTo>
                    <a:pt x="6451" y="235610"/>
                  </a:lnTo>
                  <a:lnTo>
                    <a:pt x="380060" y="185597"/>
                  </a:lnTo>
                  <a:lnTo>
                    <a:pt x="380060" y="265950"/>
                  </a:lnTo>
                  <a:lnTo>
                    <a:pt x="381571" y="268604"/>
                  </a:lnTo>
                  <a:lnTo>
                    <a:pt x="385305" y="270802"/>
                  </a:lnTo>
                  <a:lnTo>
                    <a:pt x="386727" y="271183"/>
                  </a:lnTo>
                  <a:lnTo>
                    <a:pt x="389496" y="271183"/>
                  </a:lnTo>
                  <a:lnTo>
                    <a:pt x="390842" y="270840"/>
                  </a:lnTo>
                  <a:lnTo>
                    <a:pt x="507149" y="206489"/>
                  </a:lnTo>
                  <a:lnTo>
                    <a:pt x="622439" y="141389"/>
                  </a:lnTo>
                  <a:lnTo>
                    <a:pt x="624014" y="138696"/>
                  </a:lnTo>
                  <a:lnTo>
                    <a:pt x="624014" y="132867"/>
                  </a:lnTo>
                  <a:lnTo>
                    <a:pt x="622439" y="130174"/>
                  </a:lnTo>
                  <a:lnTo>
                    <a:pt x="619899" y="128739"/>
                  </a:lnTo>
                  <a:lnTo>
                    <a:pt x="507098" y="65036"/>
                  </a:lnTo>
                  <a:lnTo>
                    <a:pt x="389559" y="0"/>
                  </a:lnTo>
                  <a:close/>
                </a:path>
              </a:pathLst>
            </a:custGeom>
            <a:solidFill>
              <a:srgbClr val="FFFFFF"/>
            </a:solidFill>
          </p:spPr>
          <p:txBody>
            <a:bodyPr wrap="square" lIns="0" tIns="0" rIns="0" bIns="0" rtlCol="0"/>
            <a:lstStyle/>
            <a:p>
              <a:endParaRPr sz="1632"/>
            </a:p>
          </p:txBody>
        </p:sp>
        <p:sp>
          <p:nvSpPr>
            <p:cNvPr id="23" name="object 23"/>
            <p:cNvSpPr/>
            <p:nvPr/>
          </p:nvSpPr>
          <p:spPr>
            <a:xfrm>
              <a:off x="7479375" y="6001462"/>
              <a:ext cx="332740" cy="227329"/>
            </a:xfrm>
            <a:custGeom>
              <a:avLst/>
              <a:gdLst/>
              <a:ahLst/>
              <a:cxnLst/>
              <a:rect l="l" t="t" r="r" b="b"/>
              <a:pathLst>
                <a:path w="332740" h="227329">
                  <a:moveTo>
                    <a:pt x="129311" y="0"/>
                  </a:moveTo>
                  <a:lnTo>
                    <a:pt x="129311" y="71272"/>
                  </a:lnTo>
                  <a:lnTo>
                    <a:pt x="128308" y="73482"/>
                  </a:lnTo>
                  <a:lnTo>
                    <a:pt x="124802" y="76555"/>
                  </a:lnTo>
                  <a:lnTo>
                    <a:pt x="122466" y="77266"/>
                  </a:lnTo>
                  <a:lnTo>
                    <a:pt x="0" y="60845"/>
                  </a:lnTo>
                  <a:lnTo>
                    <a:pt x="0" y="162242"/>
                  </a:lnTo>
                  <a:lnTo>
                    <a:pt x="121221" y="146088"/>
                  </a:lnTo>
                  <a:lnTo>
                    <a:pt x="123177" y="146088"/>
                  </a:lnTo>
                  <a:lnTo>
                    <a:pt x="125069" y="146786"/>
                  </a:lnTo>
                  <a:lnTo>
                    <a:pt x="128308" y="149618"/>
                  </a:lnTo>
                  <a:lnTo>
                    <a:pt x="129311" y="151841"/>
                  </a:lnTo>
                  <a:lnTo>
                    <a:pt x="129311" y="227190"/>
                  </a:lnTo>
                  <a:lnTo>
                    <a:pt x="232333" y="170180"/>
                  </a:lnTo>
                  <a:lnTo>
                    <a:pt x="332549" y="113601"/>
                  </a:lnTo>
                  <a:lnTo>
                    <a:pt x="232308" y="56997"/>
                  </a:lnTo>
                  <a:lnTo>
                    <a:pt x="129311" y="0"/>
                  </a:lnTo>
                  <a:close/>
                </a:path>
              </a:pathLst>
            </a:custGeom>
            <a:solidFill>
              <a:srgbClr val="ED1E24"/>
            </a:solidFill>
          </p:spPr>
          <p:txBody>
            <a:bodyPr wrap="square" lIns="0" tIns="0" rIns="0" bIns="0" rtlCol="0"/>
            <a:lstStyle/>
            <a:p>
              <a:endParaRPr sz="1632"/>
            </a:p>
          </p:txBody>
        </p:sp>
        <p:pic>
          <p:nvPicPr>
            <p:cNvPr id="24" name="object 24"/>
            <p:cNvPicPr/>
            <p:nvPr/>
          </p:nvPicPr>
          <p:blipFill>
            <a:blip r:embed="rId2" cstate="print"/>
            <a:stretch>
              <a:fillRect/>
            </a:stretch>
          </p:blipFill>
          <p:spPr>
            <a:xfrm>
              <a:off x="7238758" y="6030099"/>
              <a:ext cx="240614" cy="165811"/>
            </a:xfrm>
            <a:prstGeom prst="rect">
              <a:avLst/>
            </a:prstGeom>
          </p:spPr>
        </p:pic>
      </p:grpSp>
      <p:grpSp>
        <p:nvGrpSpPr>
          <p:cNvPr id="25" name="object 25"/>
          <p:cNvGrpSpPr/>
          <p:nvPr/>
        </p:nvGrpSpPr>
        <p:grpSpPr>
          <a:xfrm>
            <a:off x="7789293" y="2836321"/>
            <a:ext cx="566030" cy="246450"/>
            <a:chOff x="7214025" y="3127832"/>
            <a:chExt cx="624205" cy="271780"/>
          </a:xfrm>
        </p:grpSpPr>
        <p:sp>
          <p:nvSpPr>
            <p:cNvPr id="26" name="object 26"/>
            <p:cNvSpPr/>
            <p:nvPr/>
          </p:nvSpPr>
          <p:spPr>
            <a:xfrm>
              <a:off x="7214025" y="3127832"/>
              <a:ext cx="624205" cy="271780"/>
            </a:xfrm>
            <a:custGeom>
              <a:avLst/>
              <a:gdLst/>
              <a:ahLst/>
              <a:cxnLst/>
              <a:rect l="l" t="t" r="r" b="b"/>
              <a:pathLst>
                <a:path w="624204" h="271779">
                  <a:moveTo>
                    <a:pt x="389559" y="0"/>
                  </a:moveTo>
                  <a:lnTo>
                    <a:pt x="386511" y="50"/>
                  </a:lnTo>
                  <a:lnTo>
                    <a:pt x="381571" y="2946"/>
                  </a:lnTo>
                  <a:lnTo>
                    <a:pt x="380060" y="5600"/>
                  </a:lnTo>
                  <a:lnTo>
                    <a:pt x="380060" y="81864"/>
                  </a:lnTo>
                  <a:lnTo>
                    <a:pt x="7048" y="31851"/>
                  </a:lnTo>
                  <a:lnTo>
                    <a:pt x="3886" y="33375"/>
                  </a:lnTo>
                  <a:lnTo>
                    <a:pt x="571" y="38925"/>
                  </a:lnTo>
                  <a:lnTo>
                    <a:pt x="723" y="42418"/>
                  </a:lnTo>
                  <a:lnTo>
                    <a:pt x="66789" y="133705"/>
                  </a:lnTo>
                  <a:lnTo>
                    <a:pt x="152" y="225018"/>
                  </a:lnTo>
                  <a:lnTo>
                    <a:pt x="0" y="228523"/>
                  </a:lnTo>
                  <a:lnTo>
                    <a:pt x="3314" y="234086"/>
                  </a:lnTo>
                  <a:lnTo>
                    <a:pt x="6451" y="235610"/>
                  </a:lnTo>
                  <a:lnTo>
                    <a:pt x="380060" y="185597"/>
                  </a:lnTo>
                  <a:lnTo>
                    <a:pt x="380060" y="265950"/>
                  </a:lnTo>
                  <a:lnTo>
                    <a:pt x="381571" y="268605"/>
                  </a:lnTo>
                  <a:lnTo>
                    <a:pt x="385305" y="270802"/>
                  </a:lnTo>
                  <a:lnTo>
                    <a:pt x="386727" y="271183"/>
                  </a:lnTo>
                  <a:lnTo>
                    <a:pt x="389496" y="271183"/>
                  </a:lnTo>
                  <a:lnTo>
                    <a:pt x="390842" y="270840"/>
                  </a:lnTo>
                  <a:lnTo>
                    <a:pt x="507149" y="206489"/>
                  </a:lnTo>
                  <a:lnTo>
                    <a:pt x="622439" y="141389"/>
                  </a:lnTo>
                  <a:lnTo>
                    <a:pt x="624014" y="138696"/>
                  </a:lnTo>
                  <a:lnTo>
                    <a:pt x="624014" y="132867"/>
                  </a:lnTo>
                  <a:lnTo>
                    <a:pt x="622439" y="130175"/>
                  </a:lnTo>
                  <a:lnTo>
                    <a:pt x="619899" y="128739"/>
                  </a:lnTo>
                  <a:lnTo>
                    <a:pt x="507098" y="65036"/>
                  </a:lnTo>
                  <a:lnTo>
                    <a:pt x="389559" y="0"/>
                  </a:lnTo>
                  <a:close/>
                </a:path>
              </a:pathLst>
            </a:custGeom>
            <a:solidFill>
              <a:srgbClr val="FFFFFF"/>
            </a:solidFill>
          </p:spPr>
          <p:txBody>
            <a:bodyPr wrap="square" lIns="0" tIns="0" rIns="0" bIns="0" rtlCol="0"/>
            <a:lstStyle/>
            <a:p>
              <a:endParaRPr sz="1632"/>
            </a:p>
          </p:txBody>
        </p:sp>
        <p:sp>
          <p:nvSpPr>
            <p:cNvPr id="27" name="object 27"/>
            <p:cNvSpPr/>
            <p:nvPr/>
          </p:nvSpPr>
          <p:spPr>
            <a:xfrm>
              <a:off x="7479375" y="3149693"/>
              <a:ext cx="332740" cy="227329"/>
            </a:xfrm>
            <a:custGeom>
              <a:avLst/>
              <a:gdLst/>
              <a:ahLst/>
              <a:cxnLst/>
              <a:rect l="l" t="t" r="r" b="b"/>
              <a:pathLst>
                <a:path w="332740" h="227329">
                  <a:moveTo>
                    <a:pt x="129311" y="0"/>
                  </a:moveTo>
                  <a:lnTo>
                    <a:pt x="129311" y="71272"/>
                  </a:lnTo>
                  <a:lnTo>
                    <a:pt x="128308" y="73482"/>
                  </a:lnTo>
                  <a:lnTo>
                    <a:pt x="124802" y="76555"/>
                  </a:lnTo>
                  <a:lnTo>
                    <a:pt x="122466" y="77266"/>
                  </a:lnTo>
                  <a:lnTo>
                    <a:pt x="0" y="60845"/>
                  </a:lnTo>
                  <a:lnTo>
                    <a:pt x="0" y="162242"/>
                  </a:lnTo>
                  <a:lnTo>
                    <a:pt x="121221" y="146088"/>
                  </a:lnTo>
                  <a:lnTo>
                    <a:pt x="123177" y="146088"/>
                  </a:lnTo>
                  <a:lnTo>
                    <a:pt x="125069" y="146786"/>
                  </a:lnTo>
                  <a:lnTo>
                    <a:pt x="128308" y="149618"/>
                  </a:lnTo>
                  <a:lnTo>
                    <a:pt x="129311" y="151841"/>
                  </a:lnTo>
                  <a:lnTo>
                    <a:pt x="129311" y="227190"/>
                  </a:lnTo>
                  <a:lnTo>
                    <a:pt x="232333" y="170180"/>
                  </a:lnTo>
                  <a:lnTo>
                    <a:pt x="332549" y="113601"/>
                  </a:lnTo>
                  <a:lnTo>
                    <a:pt x="232308" y="56997"/>
                  </a:lnTo>
                  <a:lnTo>
                    <a:pt x="129311" y="0"/>
                  </a:lnTo>
                  <a:close/>
                </a:path>
              </a:pathLst>
            </a:custGeom>
            <a:solidFill>
              <a:srgbClr val="ED1E24"/>
            </a:solidFill>
          </p:spPr>
          <p:txBody>
            <a:bodyPr wrap="square" lIns="0" tIns="0" rIns="0" bIns="0" rtlCol="0"/>
            <a:lstStyle/>
            <a:p>
              <a:endParaRPr sz="1632"/>
            </a:p>
          </p:txBody>
        </p:sp>
        <p:pic>
          <p:nvPicPr>
            <p:cNvPr id="28" name="object 28"/>
            <p:cNvPicPr/>
            <p:nvPr/>
          </p:nvPicPr>
          <p:blipFill>
            <a:blip r:embed="rId3" cstate="print"/>
            <a:stretch>
              <a:fillRect/>
            </a:stretch>
          </p:blipFill>
          <p:spPr>
            <a:xfrm>
              <a:off x="7238749" y="3178333"/>
              <a:ext cx="240626" cy="165817"/>
            </a:xfrm>
            <a:prstGeom prst="rect">
              <a:avLst/>
            </a:prstGeom>
          </p:spPr>
        </p:pic>
      </p:grpSp>
      <p:grpSp>
        <p:nvGrpSpPr>
          <p:cNvPr id="29" name="object 29"/>
          <p:cNvGrpSpPr/>
          <p:nvPr/>
        </p:nvGrpSpPr>
        <p:grpSpPr>
          <a:xfrm>
            <a:off x="8776199" y="3917015"/>
            <a:ext cx="966224" cy="966224"/>
            <a:chOff x="8302364" y="4319597"/>
            <a:chExt cx="1065530" cy="1065530"/>
          </a:xfrm>
        </p:grpSpPr>
        <p:sp>
          <p:nvSpPr>
            <p:cNvPr id="30" name="object 30"/>
            <p:cNvSpPr/>
            <p:nvPr/>
          </p:nvSpPr>
          <p:spPr>
            <a:xfrm>
              <a:off x="8327764" y="4344997"/>
              <a:ext cx="1014730" cy="1014730"/>
            </a:xfrm>
            <a:custGeom>
              <a:avLst/>
              <a:gdLst/>
              <a:ahLst/>
              <a:cxnLst/>
              <a:rect l="l" t="t" r="r" b="b"/>
              <a:pathLst>
                <a:path w="1014729" h="1014729">
                  <a:moveTo>
                    <a:pt x="507149" y="0"/>
                  </a:moveTo>
                  <a:lnTo>
                    <a:pt x="458308" y="2321"/>
                  </a:lnTo>
                  <a:lnTo>
                    <a:pt x="410780" y="9144"/>
                  </a:lnTo>
                  <a:lnTo>
                    <a:pt x="364778" y="20257"/>
                  </a:lnTo>
                  <a:lnTo>
                    <a:pt x="320515" y="35445"/>
                  </a:lnTo>
                  <a:lnTo>
                    <a:pt x="278202" y="54498"/>
                  </a:lnTo>
                  <a:lnTo>
                    <a:pt x="238054" y="77202"/>
                  </a:lnTo>
                  <a:lnTo>
                    <a:pt x="200281" y="103345"/>
                  </a:lnTo>
                  <a:lnTo>
                    <a:pt x="165097" y="132714"/>
                  </a:lnTo>
                  <a:lnTo>
                    <a:pt x="132714" y="165097"/>
                  </a:lnTo>
                  <a:lnTo>
                    <a:pt x="103345" y="200281"/>
                  </a:lnTo>
                  <a:lnTo>
                    <a:pt x="77202" y="238054"/>
                  </a:lnTo>
                  <a:lnTo>
                    <a:pt x="54498" y="278202"/>
                  </a:lnTo>
                  <a:lnTo>
                    <a:pt x="35445" y="320515"/>
                  </a:lnTo>
                  <a:lnTo>
                    <a:pt x="20257" y="364778"/>
                  </a:lnTo>
                  <a:lnTo>
                    <a:pt x="9144" y="410780"/>
                  </a:lnTo>
                  <a:lnTo>
                    <a:pt x="2321" y="458308"/>
                  </a:lnTo>
                  <a:lnTo>
                    <a:pt x="0" y="507149"/>
                  </a:lnTo>
                  <a:lnTo>
                    <a:pt x="2321" y="555990"/>
                  </a:lnTo>
                  <a:lnTo>
                    <a:pt x="9144" y="603517"/>
                  </a:lnTo>
                  <a:lnTo>
                    <a:pt x="20257" y="649519"/>
                  </a:lnTo>
                  <a:lnTo>
                    <a:pt x="35445" y="693783"/>
                  </a:lnTo>
                  <a:lnTo>
                    <a:pt x="54498" y="736095"/>
                  </a:lnTo>
                  <a:lnTo>
                    <a:pt x="77202" y="776244"/>
                  </a:lnTo>
                  <a:lnTo>
                    <a:pt x="103345" y="814016"/>
                  </a:lnTo>
                  <a:lnTo>
                    <a:pt x="132714" y="849200"/>
                  </a:lnTo>
                  <a:lnTo>
                    <a:pt x="165097" y="881583"/>
                  </a:lnTo>
                  <a:lnTo>
                    <a:pt x="200281" y="910952"/>
                  </a:lnTo>
                  <a:lnTo>
                    <a:pt x="238054" y="937095"/>
                  </a:lnTo>
                  <a:lnTo>
                    <a:pt x="278202" y="959799"/>
                  </a:lnTo>
                  <a:lnTo>
                    <a:pt x="320515" y="978852"/>
                  </a:lnTo>
                  <a:lnTo>
                    <a:pt x="364778" y="994041"/>
                  </a:lnTo>
                  <a:lnTo>
                    <a:pt x="410780" y="1005153"/>
                  </a:lnTo>
                  <a:lnTo>
                    <a:pt x="458308" y="1011976"/>
                  </a:lnTo>
                  <a:lnTo>
                    <a:pt x="507149" y="1014298"/>
                  </a:lnTo>
                  <a:lnTo>
                    <a:pt x="555990" y="1011976"/>
                  </a:lnTo>
                  <a:lnTo>
                    <a:pt x="603517" y="1005153"/>
                  </a:lnTo>
                  <a:lnTo>
                    <a:pt x="649519" y="994041"/>
                  </a:lnTo>
                  <a:lnTo>
                    <a:pt x="693783" y="978852"/>
                  </a:lnTo>
                  <a:lnTo>
                    <a:pt x="736095" y="959799"/>
                  </a:lnTo>
                  <a:lnTo>
                    <a:pt x="776244" y="937095"/>
                  </a:lnTo>
                  <a:lnTo>
                    <a:pt x="814016" y="910952"/>
                  </a:lnTo>
                  <a:lnTo>
                    <a:pt x="849200" y="881583"/>
                  </a:lnTo>
                  <a:lnTo>
                    <a:pt x="881583" y="849200"/>
                  </a:lnTo>
                  <a:lnTo>
                    <a:pt x="910952" y="814016"/>
                  </a:lnTo>
                  <a:lnTo>
                    <a:pt x="937095" y="776244"/>
                  </a:lnTo>
                  <a:lnTo>
                    <a:pt x="959799" y="736095"/>
                  </a:lnTo>
                  <a:lnTo>
                    <a:pt x="978852" y="693783"/>
                  </a:lnTo>
                  <a:lnTo>
                    <a:pt x="994041" y="649519"/>
                  </a:lnTo>
                  <a:lnTo>
                    <a:pt x="1005153" y="603517"/>
                  </a:lnTo>
                  <a:lnTo>
                    <a:pt x="1011976" y="555990"/>
                  </a:lnTo>
                  <a:lnTo>
                    <a:pt x="1014298" y="507149"/>
                  </a:lnTo>
                  <a:lnTo>
                    <a:pt x="1011976" y="458308"/>
                  </a:lnTo>
                  <a:lnTo>
                    <a:pt x="1005153" y="410780"/>
                  </a:lnTo>
                  <a:lnTo>
                    <a:pt x="994041" y="364778"/>
                  </a:lnTo>
                  <a:lnTo>
                    <a:pt x="978852" y="320515"/>
                  </a:lnTo>
                  <a:lnTo>
                    <a:pt x="959799" y="278202"/>
                  </a:lnTo>
                  <a:lnTo>
                    <a:pt x="937095" y="238054"/>
                  </a:lnTo>
                  <a:lnTo>
                    <a:pt x="910952" y="200281"/>
                  </a:lnTo>
                  <a:lnTo>
                    <a:pt x="881583" y="165097"/>
                  </a:lnTo>
                  <a:lnTo>
                    <a:pt x="849200" y="132714"/>
                  </a:lnTo>
                  <a:lnTo>
                    <a:pt x="814016" y="103345"/>
                  </a:lnTo>
                  <a:lnTo>
                    <a:pt x="776244" y="77202"/>
                  </a:lnTo>
                  <a:lnTo>
                    <a:pt x="736095" y="54498"/>
                  </a:lnTo>
                  <a:lnTo>
                    <a:pt x="693783" y="35445"/>
                  </a:lnTo>
                  <a:lnTo>
                    <a:pt x="649519" y="20257"/>
                  </a:lnTo>
                  <a:lnTo>
                    <a:pt x="603517" y="9144"/>
                  </a:lnTo>
                  <a:lnTo>
                    <a:pt x="555990" y="2321"/>
                  </a:lnTo>
                  <a:lnTo>
                    <a:pt x="507149" y="0"/>
                  </a:lnTo>
                  <a:close/>
                </a:path>
              </a:pathLst>
            </a:custGeom>
            <a:solidFill>
              <a:srgbClr val="005596"/>
            </a:solidFill>
          </p:spPr>
          <p:txBody>
            <a:bodyPr wrap="square" lIns="0" tIns="0" rIns="0" bIns="0" rtlCol="0"/>
            <a:lstStyle/>
            <a:p>
              <a:endParaRPr sz="1632"/>
            </a:p>
          </p:txBody>
        </p:sp>
        <p:sp>
          <p:nvSpPr>
            <p:cNvPr id="31" name="object 31"/>
            <p:cNvSpPr/>
            <p:nvPr/>
          </p:nvSpPr>
          <p:spPr>
            <a:xfrm>
              <a:off x="8327764" y="4344997"/>
              <a:ext cx="1014730" cy="1014730"/>
            </a:xfrm>
            <a:custGeom>
              <a:avLst/>
              <a:gdLst/>
              <a:ahLst/>
              <a:cxnLst/>
              <a:rect l="l" t="t" r="r" b="b"/>
              <a:pathLst>
                <a:path w="1014729" h="1014729">
                  <a:moveTo>
                    <a:pt x="507149" y="1014298"/>
                  </a:moveTo>
                  <a:lnTo>
                    <a:pt x="555990" y="1011976"/>
                  </a:lnTo>
                  <a:lnTo>
                    <a:pt x="603517" y="1005153"/>
                  </a:lnTo>
                  <a:lnTo>
                    <a:pt x="649519" y="994041"/>
                  </a:lnTo>
                  <a:lnTo>
                    <a:pt x="693783" y="978852"/>
                  </a:lnTo>
                  <a:lnTo>
                    <a:pt x="736095" y="959799"/>
                  </a:lnTo>
                  <a:lnTo>
                    <a:pt x="776244" y="937095"/>
                  </a:lnTo>
                  <a:lnTo>
                    <a:pt x="814016" y="910952"/>
                  </a:lnTo>
                  <a:lnTo>
                    <a:pt x="849200" y="881583"/>
                  </a:lnTo>
                  <a:lnTo>
                    <a:pt x="881583" y="849200"/>
                  </a:lnTo>
                  <a:lnTo>
                    <a:pt x="910952" y="814016"/>
                  </a:lnTo>
                  <a:lnTo>
                    <a:pt x="937095" y="776244"/>
                  </a:lnTo>
                  <a:lnTo>
                    <a:pt x="959799" y="736095"/>
                  </a:lnTo>
                  <a:lnTo>
                    <a:pt x="978852" y="693783"/>
                  </a:lnTo>
                  <a:lnTo>
                    <a:pt x="994041" y="649519"/>
                  </a:lnTo>
                  <a:lnTo>
                    <a:pt x="1005153" y="603517"/>
                  </a:lnTo>
                  <a:lnTo>
                    <a:pt x="1011976" y="555990"/>
                  </a:lnTo>
                  <a:lnTo>
                    <a:pt x="1014298" y="507149"/>
                  </a:lnTo>
                  <a:lnTo>
                    <a:pt x="1011976" y="458308"/>
                  </a:lnTo>
                  <a:lnTo>
                    <a:pt x="1005153" y="410780"/>
                  </a:lnTo>
                  <a:lnTo>
                    <a:pt x="994041" y="364778"/>
                  </a:lnTo>
                  <a:lnTo>
                    <a:pt x="978852" y="320515"/>
                  </a:lnTo>
                  <a:lnTo>
                    <a:pt x="959799" y="278202"/>
                  </a:lnTo>
                  <a:lnTo>
                    <a:pt x="937095" y="238054"/>
                  </a:lnTo>
                  <a:lnTo>
                    <a:pt x="910952" y="200281"/>
                  </a:lnTo>
                  <a:lnTo>
                    <a:pt x="881583" y="165097"/>
                  </a:lnTo>
                  <a:lnTo>
                    <a:pt x="849200" y="132714"/>
                  </a:lnTo>
                  <a:lnTo>
                    <a:pt x="814016" y="103345"/>
                  </a:lnTo>
                  <a:lnTo>
                    <a:pt x="776244" y="77202"/>
                  </a:lnTo>
                  <a:lnTo>
                    <a:pt x="736095" y="54498"/>
                  </a:lnTo>
                  <a:lnTo>
                    <a:pt x="693783" y="35445"/>
                  </a:lnTo>
                  <a:lnTo>
                    <a:pt x="649519" y="20257"/>
                  </a:lnTo>
                  <a:lnTo>
                    <a:pt x="603517" y="9144"/>
                  </a:lnTo>
                  <a:lnTo>
                    <a:pt x="555990" y="2321"/>
                  </a:lnTo>
                  <a:lnTo>
                    <a:pt x="507149" y="0"/>
                  </a:lnTo>
                  <a:lnTo>
                    <a:pt x="458308" y="2321"/>
                  </a:lnTo>
                  <a:lnTo>
                    <a:pt x="410780" y="9144"/>
                  </a:lnTo>
                  <a:lnTo>
                    <a:pt x="364778" y="20257"/>
                  </a:lnTo>
                  <a:lnTo>
                    <a:pt x="320515" y="35445"/>
                  </a:lnTo>
                  <a:lnTo>
                    <a:pt x="278202" y="54498"/>
                  </a:lnTo>
                  <a:lnTo>
                    <a:pt x="238054" y="77202"/>
                  </a:lnTo>
                  <a:lnTo>
                    <a:pt x="200281" y="103345"/>
                  </a:lnTo>
                  <a:lnTo>
                    <a:pt x="165097" y="132714"/>
                  </a:lnTo>
                  <a:lnTo>
                    <a:pt x="132714" y="165097"/>
                  </a:lnTo>
                  <a:lnTo>
                    <a:pt x="103345" y="200281"/>
                  </a:lnTo>
                  <a:lnTo>
                    <a:pt x="77202" y="238054"/>
                  </a:lnTo>
                  <a:lnTo>
                    <a:pt x="54498" y="278202"/>
                  </a:lnTo>
                  <a:lnTo>
                    <a:pt x="35445" y="320515"/>
                  </a:lnTo>
                  <a:lnTo>
                    <a:pt x="20257" y="364778"/>
                  </a:lnTo>
                  <a:lnTo>
                    <a:pt x="9144" y="410780"/>
                  </a:lnTo>
                  <a:lnTo>
                    <a:pt x="2321" y="458308"/>
                  </a:lnTo>
                  <a:lnTo>
                    <a:pt x="0" y="507149"/>
                  </a:lnTo>
                  <a:lnTo>
                    <a:pt x="2321" y="555990"/>
                  </a:lnTo>
                  <a:lnTo>
                    <a:pt x="9144" y="603517"/>
                  </a:lnTo>
                  <a:lnTo>
                    <a:pt x="20257" y="649519"/>
                  </a:lnTo>
                  <a:lnTo>
                    <a:pt x="35445" y="693783"/>
                  </a:lnTo>
                  <a:lnTo>
                    <a:pt x="54498" y="736095"/>
                  </a:lnTo>
                  <a:lnTo>
                    <a:pt x="77202" y="776244"/>
                  </a:lnTo>
                  <a:lnTo>
                    <a:pt x="103345" y="814016"/>
                  </a:lnTo>
                  <a:lnTo>
                    <a:pt x="132714" y="849200"/>
                  </a:lnTo>
                  <a:lnTo>
                    <a:pt x="165097" y="881583"/>
                  </a:lnTo>
                  <a:lnTo>
                    <a:pt x="200281" y="910952"/>
                  </a:lnTo>
                  <a:lnTo>
                    <a:pt x="238054" y="937095"/>
                  </a:lnTo>
                  <a:lnTo>
                    <a:pt x="278202" y="959799"/>
                  </a:lnTo>
                  <a:lnTo>
                    <a:pt x="320515" y="978852"/>
                  </a:lnTo>
                  <a:lnTo>
                    <a:pt x="364778" y="994041"/>
                  </a:lnTo>
                  <a:lnTo>
                    <a:pt x="410780" y="1005153"/>
                  </a:lnTo>
                  <a:lnTo>
                    <a:pt x="458308" y="1011976"/>
                  </a:lnTo>
                  <a:lnTo>
                    <a:pt x="507149" y="1014298"/>
                  </a:lnTo>
                  <a:close/>
                </a:path>
              </a:pathLst>
            </a:custGeom>
            <a:ln w="50800">
              <a:solidFill>
                <a:srgbClr val="E6E7E8"/>
              </a:solidFill>
            </a:ln>
          </p:spPr>
          <p:txBody>
            <a:bodyPr wrap="square" lIns="0" tIns="0" rIns="0" bIns="0" rtlCol="0"/>
            <a:lstStyle/>
            <a:p>
              <a:endParaRPr sz="1632"/>
            </a:p>
          </p:txBody>
        </p:sp>
      </p:grpSp>
      <p:sp>
        <p:nvSpPr>
          <p:cNvPr id="32" name="object 32"/>
          <p:cNvSpPr txBox="1"/>
          <p:nvPr/>
        </p:nvSpPr>
        <p:spPr>
          <a:xfrm>
            <a:off x="8956234" y="4139994"/>
            <a:ext cx="592517" cy="455724"/>
          </a:xfrm>
          <a:prstGeom prst="rect">
            <a:avLst/>
          </a:prstGeom>
        </p:spPr>
        <p:txBody>
          <a:bodyPr vert="horz" wrap="square" lIns="0" tIns="11516" rIns="0" bIns="0" rtlCol="0">
            <a:spAutoFit/>
          </a:bodyPr>
          <a:lstStyle/>
          <a:p>
            <a:pPr marL="161229" marR="4607" indent="-150288">
              <a:lnSpc>
                <a:spcPct val="119100"/>
              </a:lnSpc>
              <a:spcBef>
                <a:spcPts val="91"/>
              </a:spcBef>
            </a:pPr>
            <a:r>
              <a:rPr sz="1270" b="1" spc="-54" dirty="0">
                <a:solidFill>
                  <a:srgbClr val="FFFFFF"/>
                </a:solidFill>
                <a:latin typeface="Arial"/>
                <a:cs typeface="Arial"/>
              </a:rPr>
              <a:t>Refer </a:t>
            </a:r>
            <a:r>
              <a:rPr sz="1270" b="1" spc="-23" dirty="0">
                <a:solidFill>
                  <a:srgbClr val="FFFFFF"/>
                </a:solidFill>
                <a:latin typeface="Arial"/>
                <a:cs typeface="Arial"/>
              </a:rPr>
              <a:t>to PHI</a:t>
            </a:r>
            <a:endParaRPr sz="1270">
              <a:latin typeface="Arial"/>
              <a:cs typeface="Arial"/>
            </a:endParaRPr>
          </a:p>
        </p:txBody>
      </p:sp>
      <p:grpSp>
        <p:nvGrpSpPr>
          <p:cNvPr id="33" name="object 33"/>
          <p:cNvGrpSpPr/>
          <p:nvPr/>
        </p:nvGrpSpPr>
        <p:grpSpPr>
          <a:xfrm>
            <a:off x="7087817" y="4882842"/>
            <a:ext cx="218811" cy="294819"/>
            <a:chOff x="6440454" y="5384690"/>
            <a:chExt cx="241300" cy="325120"/>
          </a:xfrm>
        </p:grpSpPr>
        <p:pic>
          <p:nvPicPr>
            <p:cNvPr id="34" name="object 34"/>
            <p:cNvPicPr/>
            <p:nvPr/>
          </p:nvPicPr>
          <p:blipFill>
            <a:blip r:embed="rId4" cstate="print"/>
            <a:stretch>
              <a:fillRect/>
            </a:stretch>
          </p:blipFill>
          <p:spPr>
            <a:xfrm>
              <a:off x="6440454" y="5384690"/>
              <a:ext cx="240982" cy="324904"/>
            </a:xfrm>
            <a:prstGeom prst="rect">
              <a:avLst/>
            </a:prstGeom>
          </p:spPr>
        </p:pic>
        <p:pic>
          <p:nvPicPr>
            <p:cNvPr id="35" name="object 35"/>
            <p:cNvPicPr/>
            <p:nvPr/>
          </p:nvPicPr>
          <p:blipFill>
            <a:blip r:embed="rId5" cstate="print"/>
            <a:stretch>
              <a:fillRect/>
            </a:stretch>
          </p:blipFill>
          <p:spPr>
            <a:xfrm>
              <a:off x="6479132" y="5400050"/>
              <a:ext cx="178663" cy="182283"/>
            </a:xfrm>
            <a:prstGeom prst="rect">
              <a:avLst/>
            </a:prstGeom>
          </p:spPr>
        </p:pic>
      </p:grpSp>
      <p:grpSp>
        <p:nvGrpSpPr>
          <p:cNvPr id="36" name="object 36"/>
          <p:cNvGrpSpPr/>
          <p:nvPr/>
        </p:nvGrpSpPr>
        <p:grpSpPr>
          <a:xfrm>
            <a:off x="8447448" y="4923255"/>
            <a:ext cx="857970" cy="633401"/>
            <a:chOff x="7939825" y="5429257"/>
            <a:chExt cx="946150" cy="698500"/>
          </a:xfrm>
        </p:grpSpPr>
        <p:sp>
          <p:nvSpPr>
            <p:cNvPr id="37" name="object 37"/>
            <p:cNvSpPr/>
            <p:nvPr/>
          </p:nvSpPr>
          <p:spPr>
            <a:xfrm>
              <a:off x="8834913" y="5505997"/>
              <a:ext cx="0" cy="544830"/>
            </a:xfrm>
            <a:custGeom>
              <a:avLst/>
              <a:gdLst/>
              <a:ahLst/>
              <a:cxnLst/>
              <a:rect l="l" t="t" r="r" b="b"/>
              <a:pathLst>
                <a:path h="544829">
                  <a:moveTo>
                    <a:pt x="0" y="544791"/>
                  </a:moveTo>
                  <a:lnTo>
                    <a:pt x="0" y="0"/>
                  </a:lnTo>
                </a:path>
              </a:pathLst>
            </a:custGeom>
            <a:ln w="25400">
              <a:solidFill>
                <a:srgbClr val="D31245"/>
              </a:solidFill>
              <a:prstDash val="dot"/>
            </a:ln>
          </p:spPr>
          <p:txBody>
            <a:bodyPr wrap="square" lIns="0" tIns="0" rIns="0" bIns="0" rtlCol="0"/>
            <a:lstStyle/>
            <a:p>
              <a:endParaRPr sz="1632"/>
            </a:p>
          </p:txBody>
        </p:sp>
        <p:sp>
          <p:nvSpPr>
            <p:cNvPr id="38" name="object 38"/>
            <p:cNvSpPr/>
            <p:nvPr/>
          </p:nvSpPr>
          <p:spPr>
            <a:xfrm>
              <a:off x="8822213" y="6089980"/>
              <a:ext cx="25400" cy="25400"/>
            </a:xfrm>
            <a:custGeom>
              <a:avLst/>
              <a:gdLst/>
              <a:ahLst/>
              <a:cxnLst/>
              <a:rect l="l" t="t" r="r" b="b"/>
              <a:pathLst>
                <a:path w="25400" h="25400">
                  <a:moveTo>
                    <a:pt x="0" y="12700"/>
                  </a:moveTo>
                  <a:lnTo>
                    <a:pt x="3719" y="3719"/>
                  </a:lnTo>
                  <a:lnTo>
                    <a:pt x="12700" y="0"/>
                  </a:lnTo>
                  <a:lnTo>
                    <a:pt x="21680" y="3719"/>
                  </a:lnTo>
                  <a:lnTo>
                    <a:pt x="25400" y="12700"/>
                  </a:lnTo>
                  <a:lnTo>
                    <a:pt x="21680" y="21680"/>
                  </a:lnTo>
                  <a:lnTo>
                    <a:pt x="12700" y="25400"/>
                  </a:lnTo>
                  <a:lnTo>
                    <a:pt x="3719" y="21680"/>
                  </a:lnTo>
                  <a:lnTo>
                    <a:pt x="0" y="12700"/>
                  </a:lnTo>
                  <a:close/>
                </a:path>
              </a:pathLst>
            </a:custGeom>
            <a:solidFill>
              <a:srgbClr val="D31245"/>
            </a:solidFill>
          </p:spPr>
          <p:txBody>
            <a:bodyPr wrap="square" lIns="0" tIns="0" rIns="0" bIns="0" rtlCol="0"/>
            <a:lstStyle/>
            <a:p>
              <a:endParaRPr sz="1632"/>
            </a:p>
          </p:txBody>
        </p:sp>
        <p:pic>
          <p:nvPicPr>
            <p:cNvPr id="39" name="object 39"/>
            <p:cNvPicPr/>
            <p:nvPr/>
          </p:nvPicPr>
          <p:blipFill>
            <a:blip r:embed="rId6" cstate="print"/>
            <a:stretch>
              <a:fillRect/>
            </a:stretch>
          </p:blipFill>
          <p:spPr>
            <a:xfrm>
              <a:off x="8784113" y="5429257"/>
              <a:ext cx="101600" cy="101600"/>
            </a:xfrm>
            <a:prstGeom prst="rect">
              <a:avLst/>
            </a:prstGeom>
          </p:spPr>
        </p:pic>
        <p:sp>
          <p:nvSpPr>
            <p:cNvPr id="40" name="object 40"/>
            <p:cNvSpPr/>
            <p:nvPr/>
          </p:nvSpPr>
          <p:spPr>
            <a:xfrm>
              <a:off x="7978099" y="6114693"/>
              <a:ext cx="793115" cy="0"/>
            </a:xfrm>
            <a:custGeom>
              <a:avLst/>
              <a:gdLst/>
              <a:ahLst/>
              <a:cxnLst/>
              <a:rect l="l" t="t" r="r" b="b"/>
              <a:pathLst>
                <a:path w="793115">
                  <a:moveTo>
                    <a:pt x="792962" y="0"/>
                  </a:moveTo>
                  <a:lnTo>
                    <a:pt x="0" y="0"/>
                  </a:lnTo>
                </a:path>
              </a:pathLst>
            </a:custGeom>
            <a:ln w="25400">
              <a:solidFill>
                <a:srgbClr val="D31245"/>
              </a:solidFill>
              <a:prstDash val="dot"/>
            </a:ln>
          </p:spPr>
          <p:txBody>
            <a:bodyPr wrap="square" lIns="0" tIns="0" rIns="0" bIns="0" rtlCol="0"/>
            <a:lstStyle/>
            <a:p>
              <a:endParaRPr sz="1632"/>
            </a:p>
          </p:txBody>
        </p:sp>
        <p:sp>
          <p:nvSpPr>
            <p:cNvPr id="41" name="object 41"/>
            <p:cNvSpPr/>
            <p:nvPr/>
          </p:nvSpPr>
          <p:spPr>
            <a:xfrm>
              <a:off x="7939824" y="6101994"/>
              <a:ext cx="895350" cy="25400"/>
            </a:xfrm>
            <a:custGeom>
              <a:avLst/>
              <a:gdLst/>
              <a:ahLst/>
              <a:cxnLst/>
              <a:rect l="l" t="t" r="r" b="b"/>
              <a:pathLst>
                <a:path w="895350" h="25400">
                  <a:moveTo>
                    <a:pt x="25400" y="12700"/>
                  </a:moveTo>
                  <a:lnTo>
                    <a:pt x="21678" y="3721"/>
                  </a:lnTo>
                  <a:lnTo>
                    <a:pt x="12700" y="0"/>
                  </a:lnTo>
                  <a:lnTo>
                    <a:pt x="3708" y="3721"/>
                  </a:lnTo>
                  <a:lnTo>
                    <a:pt x="0" y="12700"/>
                  </a:lnTo>
                  <a:lnTo>
                    <a:pt x="3708" y="21691"/>
                  </a:lnTo>
                  <a:lnTo>
                    <a:pt x="12700" y="25400"/>
                  </a:lnTo>
                  <a:lnTo>
                    <a:pt x="21678" y="21691"/>
                  </a:lnTo>
                  <a:lnTo>
                    <a:pt x="25400" y="12700"/>
                  </a:lnTo>
                  <a:close/>
                </a:path>
                <a:path w="895350" h="25400">
                  <a:moveTo>
                    <a:pt x="895096" y="12700"/>
                  </a:moveTo>
                  <a:lnTo>
                    <a:pt x="891374" y="3721"/>
                  </a:lnTo>
                  <a:lnTo>
                    <a:pt x="882396" y="0"/>
                  </a:lnTo>
                  <a:lnTo>
                    <a:pt x="873404" y="3721"/>
                  </a:lnTo>
                  <a:lnTo>
                    <a:pt x="869696" y="12700"/>
                  </a:lnTo>
                  <a:lnTo>
                    <a:pt x="873404" y="21691"/>
                  </a:lnTo>
                  <a:lnTo>
                    <a:pt x="882396" y="25400"/>
                  </a:lnTo>
                  <a:lnTo>
                    <a:pt x="891374" y="21691"/>
                  </a:lnTo>
                  <a:lnTo>
                    <a:pt x="895096" y="12700"/>
                  </a:lnTo>
                  <a:close/>
                </a:path>
              </a:pathLst>
            </a:custGeom>
            <a:solidFill>
              <a:srgbClr val="D31245"/>
            </a:solidFill>
          </p:spPr>
          <p:txBody>
            <a:bodyPr wrap="square" lIns="0" tIns="0" rIns="0" bIns="0" rtlCol="0"/>
            <a:lstStyle/>
            <a:p>
              <a:endParaRPr sz="1632"/>
            </a:p>
          </p:txBody>
        </p:sp>
      </p:grpSp>
      <p:pic>
        <p:nvPicPr>
          <p:cNvPr id="42" name="object 42"/>
          <p:cNvPicPr/>
          <p:nvPr/>
        </p:nvPicPr>
        <p:blipFill>
          <a:blip r:embed="rId7" cstate="print"/>
          <a:stretch>
            <a:fillRect/>
          </a:stretch>
        </p:blipFill>
        <p:spPr>
          <a:xfrm>
            <a:off x="8439779" y="2656611"/>
            <a:ext cx="1626962" cy="1218924"/>
          </a:xfrm>
          <a:prstGeom prst="rect">
            <a:avLst/>
          </a:prstGeom>
        </p:spPr>
      </p:pic>
      <p:sp>
        <p:nvSpPr>
          <p:cNvPr id="43" name="object 43"/>
          <p:cNvSpPr txBox="1"/>
          <p:nvPr/>
        </p:nvSpPr>
        <p:spPr>
          <a:xfrm>
            <a:off x="8526326" y="2692612"/>
            <a:ext cx="1438971" cy="512035"/>
          </a:xfrm>
          <a:prstGeom prst="rect">
            <a:avLst/>
          </a:prstGeom>
        </p:spPr>
        <p:txBody>
          <a:bodyPr vert="horz" wrap="square" lIns="0" tIns="4607" rIns="0" bIns="0" rtlCol="0">
            <a:spAutoFit/>
          </a:bodyPr>
          <a:lstStyle/>
          <a:p>
            <a:pPr marL="10941" marR="4607" algn="ctr">
              <a:lnSpc>
                <a:spcPct val="104200"/>
              </a:lnSpc>
              <a:spcBef>
                <a:spcPts val="36"/>
              </a:spcBef>
            </a:pPr>
            <a:r>
              <a:rPr sz="1088" spc="-41" dirty="0">
                <a:latin typeface="Tahoma"/>
                <a:cs typeface="Tahoma"/>
              </a:rPr>
              <a:t>In</a:t>
            </a:r>
            <a:r>
              <a:rPr sz="1088" spc="-118" dirty="0">
                <a:latin typeface="Tahoma"/>
                <a:cs typeface="Tahoma"/>
              </a:rPr>
              <a:t> </a:t>
            </a:r>
            <a:r>
              <a:rPr sz="1088" spc="-18" dirty="0">
                <a:latin typeface="Tahoma"/>
                <a:cs typeface="Tahoma"/>
              </a:rPr>
              <a:t>case</a:t>
            </a:r>
            <a:r>
              <a:rPr sz="1088" spc="-113" dirty="0">
                <a:latin typeface="Tahoma"/>
                <a:cs typeface="Tahoma"/>
              </a:rPr>
              <a:t> </a:t>
            </a:r>
            <a:r>
              <a:rPr sz="1088" dirty="0">
                <a:latin typeface="Tahoma"/>
                <a:cs typeface="Tahoma"/>
              </a:rPr>
              <a:t>there</a:t>
            </a:r>
            <a:r>
              <a:rPr sz="1088" spc="-113" dirty="0">
                <a:latin typeface="Tahoma"/>
                <a:cs typeface="Tahoma"/>
              </a:rPr>
              <a:t> </a:t>
            </a:r>
            <a:r>
              <a:rPr sz="1088" dirty="0">
                <a:latin typeface="Tahoma"/>
                <a:cs typeface="Tahoma"/>
              </a:rPr>
              <a:t>is</a:t>
            </a:r>
            <a:r>
              <a:rPr sz="1088" spc="-113" dirty="0">
                <a:latin typeface="Tahoma"/>
                <a:cs typeface="Tahoma"/>
              </a:rPr>
              <a:t> </a:t>
            </a:r>
            <a:r>
              <a:rPr sz="1088" dirty="0">
                <a:latin typeface="Tahoma"/>
                <a:cs typeface="Tahoma"/>
              </a:rPr>
              <a:t>no</a:t>
            </a:r>
            <a:r>
              <a:rPr sz="1088" spc="-113" dirty="0">
                <a:latin typeface="Tahoma"/>
                <a:cs typeface="Tahoma"/>
              </a:rPr>
              <a:t> </a:t>
            </a:r>
            <a:r>
              <a:rPr sz="1088" spc="-9" dirty="0">
                <a:latin typeface="Tahoma"/>
                <a:cs typeface="Tahoma"/>
              </a:rPr>
              <a:t>relief </a:t>
            </a:r>
            <a:r>
              <a:rPr sz="1088" dirty="0">
                <a:latin typeface="Tahoma"/>
                <a:cs typeface="Tahoma"/>
              </a:rPr>
              <a:t>or</a:t>
            </a:r>
            <a:r>
              <a:rPr sz="1088" spc="-113" dirty="0">
                <a:latin typeface="Tahoma"/>
                <a:cs typeface="Tahoma"/>
              </a:rPr>
              <a:t> </a:t>
            </a:r>
            <a:r>
              <a:rPr sz="1088" dirty="0">
                <a:latin typeface="Tahoma"/>
                <a:cs typeface="Tahoma"/>
              </a:rPr>
              <a:t>increase</a:t>
            </a:r>
            <a:r>
              <a:rPr sz="1088" spc="-109" dirty="0">
                <a:latin typeface="Tahoma"/>
                <a:cs typeface="Tahoma"/>
              </a:rPr>
              <a:t> </a:t>
            </a:r>
            <a:r>
              <a:rPr sz="1088" dirty="0">
                <a:latin typeface="Tahoma"/>
                <a:cs typeface="Tahoma"/>
              </a:rPr>
              <a:t>in</a:t>
            </a:r>
            <a:r>
              <a:rPr sz="1088" spc="-109" dirty="0">
                <a:latin typeface="Tahoma"/>
                <a:cs typeface="Tahoma"/>
              </a:rPr>
              <a:t> </a:t>
            </a:r>
            <a:r>
              <a:rPr sz="1088" spc="-9" dirty="0">
                <a:latin typeface="Tahoma"/>
                <a:cs typeface="Tahoma"/>
              </a:rPr>
              <a:t>severity, symptoms</a:t>
            </a:r>
            <a:r>
              <a:rPr sz="1088" spc="-109" dirty="0">
                <a:latin typeface="Tahoma"/>
                <a:cs typeface="Tahoma"/>
              </a:rPr>
              <a:t> </a:t>
            </a:r>
            <a:r>
              <a:rPr sz="1088" spc="-9" dirty="0">
                <a:latin typeface="Tahoma"/>
                <a:cs typeface="Tahoma"/>
              </a:rPr>
              <a:t>worsen</a:t>
            </a:r>
            <a:endParaRPr sz="1088">
              <a:latin typeface="Tahoma"/>
              <a:cs typeface="Tahoma"/>
            </a:endParaRPr>
          </a:p>
        </p:txBody>
      </p:sp>
      <p:pic>
        <p:nvPicPr>
          <p:cNvPr id="44" name="object 44"/>
          <p:cNvPicPr/>
          <p:nvPr/>
        </p:nvPicPr>
        <p:blipFill>
          <a:blip r:embed="rId8" cstate="print"/>
          <a:stretch>
            <a:fillRect/>
          </a:stretch>
        </p:blipFill>
        <p:spPr>
          <a:xfrm>
            <a:off x="1247608" y="97"/>
            <a:ext cx="9695519" cy="2256591"/>
          </a:xfrm>
          <a:prstGeom prst="rect">
            <a:avLst/>
          </a:prstGeom>
        </p:spPr>
      </p:pic>
      <p:sp>
        <p:nvSpPr>
          <p:cNvPr id="45" name="object 45"/>
          <p:cNvSpPr txBox="1">
            <a:spLocks noGrp="1"/>
          </p:cNvSpPr>
          <p:nvPr>
            <p:ph type="title"/>
          </p:nvPr>
        </p:nvSpPr>
        <p:spPr>
          <a:xfrm>
            <a:off x="576942" y="1138807"/>
            <a:ext cx="6630387" cy="688737"/>
          </a:xfrm>
          <a:prstGeom prst="rect">
            <a:avLst/>
          </a:prstGeom>
        </p:spPr>
        <p:txBody>
          <a:bodyPr vert="horz" wrap="square" lIns="0" tIns="11516" rIns="0" bIns="0" rtlCol="0" anchor="ctr">
            <a:spAutoFit/>
          </a:bodyPr>
          <a:lstStyle/>
          <a:p>
            <a:pPr marL="11516" algn="ctr">
              <a:lnSpc>
                <a:spcPct val="100000"/>
              </a:lnSpc>
              <a:spcBef>
                <a:spcPts val="91"/>
              </a:spcBef>
            </a:pPr>
            <a:r>
              <a:rPr spc="-381" dirty="0">
                <a:solidFill>
                  <a:srgbClr val="005596"/>
                </a:solidFill>
              </a:rPr>
              <a:t>Common</a:t>
            </a:r>
            <a:r>
              <a:rPr spc="-185" dirty="0">
                <a:solidFill>
                  <a:srgbClr val="005596"/>
                </a:solidFill>
              </a:rPr>
              <a:t> </a:t>
            </a:r>
            <a:r>
              <a:rPr spc="-159" dirty="0">
                <a:solidFill>
                  <a:srgbClr val="005596"/>
                </a:solidFill>
              </a:rPr>
              <a:t>ADRs</a:t>
            </a:r>
          </a:p>
        </p:txBody>
      </p:sp>
      <p:sp>
        <p:nvSpPr>
          <p:cNvPr id="47" name="object 47"/>
          <p:cNvSpPr txBox="1"/>
          <p:nvPr/>
        </p:nvSpPr>
        <p:spPr>
          <a:xfrm>
            <a:off x="2896392" y="6202287"/>
            <a:ext cx="1696938" cy="133158"/>
          </a:xfrm>
          <a:prstGeom prst="rect">
            <a:avLst/>
          </a:prstGeom>
        </p:spPr>
        <p:txBody>
          <a:bodyPr vert="horz" wrap="square" lIns="0" tIns="14395" rIns="0" bIns="0" rtlCol="0">
            <a:spAutoFit/>
          </a:bodyPr>
          <a:lstStyle/>
          <a:p>
            <a:pPr marL="11516">
              <a:spcBef>
                <a:spcPts val="113"/>
              </a:spcBef>
            </a:pPr>
            <a:r>
              <a:rPr sz="771" b="1" spc="-18" dirty="0">
                <a:solidFill>
                  <a:srgbClr val="005C94"/>
                </a:solidFill>
                <a:latin typeface="Arial"/>
                <a:cs typeface="Arial"/>
              </a:rPr>
              <a:t>DR-</a:t>
            </a:r>
            <a:r>
              <a:rPr sz="771" b="1" spc="-9" dirty="0">
                <a:solidFill>
                  <a:srgbClr val="005C94"/>
                </a:solidFill>
                <a:latin typeface="Arial"/>
                <a:cs typeface="Arial"/>
              </a:rPr>
              <a:t>TB</a:t>
            </a:r>
            <a:r>
              <a:rPr sz="771" b="1" spc="-23" dirty="0">
                <a:solidFill>
                  <a:srgbClr val="005C94"/>
                </a:solidFill>
                <a:latin typeface="Arial"/>
                <a:cs typeface="Arial"/>
              </a:rPr>
              <a:t> </a:t>
            </a:r>
            <a:r>
              <a:rPr sz="771" b="1" spc="-45" dirty="0">
                <a:solidFill>
                  <a:srgbClr val="005C94"/>
                </a:solidFill>
                <a:latin typeface="Arial"/>
                <a:cs typeface="Arial"/>
              </a:rPr>
              <a:t>coordinators…………....................</a:t>
            </a:r>
            <a:endParaRPr sz="771">
              <a:latin typeface="Arial"/>
              <a:cs typeface="Arial"/>
            </a:endParaRPr>
          </a:p>
        </p:txBody>
      </p:sp>
      <p:sp>
        <p:nvSpPr>
          <p:cNvPr id="48" name="object 48"/>
          <p:cNvSpPr txBox="1"/>
          <p:nvPr/>
        </p:nvSpPr>
        <p:spPr>
          <a:xfrm>
            <a:off x="4721197" y="6202287"/>
            <a:ext cx="1408452" cy="133158"/>
          </a:xfrm>
          <a:prstGeom prst="rect">
            <a:avLst/>
          </a:prstGeom>
        </p:spPr>
        <p:txBody>
          <a:bodyPr vert="horz" wrap="square" lIns="0" tIns="14395" rIns="0" bIns="0" rtlCol="0">
            <a:spAutoFit/>
          </a:bodyPr>
          <a:lstStyle/>
          <a:p>
            <a:pPr marL="11516">
              <a:spcBef>
                <a:spcPts val="113"/>
              </a:spcBef>
            </a:pPr>
            <a:r>
              <a:rPr sz="771" b="1" dirty="0">
                <a:solidFill>
                  <a:srgbClr val="005C94"/>
                </a:solidFill>
                <a:latin typeface="Arial"/>
                <a:cs typeface="Arial"/>
              </a:rPr>
              <a:t>DTO</a:t>
            </a:r>
            <a:r>
              <a:rPr sz="771" b="1" spc="9" dirty="0">
                <a:solidFill>
                  <a:srgbClr val="005C94"/>
                </a:solidFill>
                <a:latin typeface="Arial"/>
                <a:cs typeface="Arial"/>
              </a:rPr>
              <a:t> </a:t>
            </a:r>
            <a:r>
              <a:rPr sz="771" b="1" spc="-45" dirty="0">
                <a:solidFill>
                  <a:srgbClr val="005C94"/>
                </a:solidFill>
                <a:latin typeface="Arial"/>
                <a:cs typeface="Arial"/>
              </a:rPr>
              <a:t>Number…………....................</a:t>
            </a:r>
            <a:endParaRPr sz="771">
              <a:latin typeface="Arial"/>
              <a:cs typeface="Arial"/>
            </a:endParaRPr>
          </a:p>
        </p:txBody>
      </p:sp>
      <p:sp>
        <p:nvSpPr>
          <p:cNvPr id="49" name="object 49"/>
          <p:cNvSpPr txBox="1"/>
          <p:nvPr/>
        </p:nvSpPr>
        <p:spPr>
          <a:xfrm>
            <a:off x="6257663" y="6202287"/>
            <a:ext cx="1352022" cy="133158"/>
          </a:xfrm>
          <a:prstGeom prst="rect">
            <a:avLst/>
          </a:prstGeom>
        </p:spPr>
        <p:txBody>
          <a:bodyPr vert="horz" wrap="square" lIns="0" tIns="14395" rIns="0" bIns="0" rtlCol="0">
            <a:spAutoFit/>
          </a:bodyPr>
          <a:lstStyle/>
          <a:p>
            <a:pPr marL="11516">
              <a:spcBef>
                <a:spcPts val="113"/>
              </a:spcBef>
            </a:pPr>
            <a:r>
              <a:rPr sz="771" b="1" spc="63" dirty="0">
                <a:solidFill>
                  <a:srgbClr val="005C94"/>
                </a:solidFill>
                <a:latin typeface="Arial"/>
                <a:cs typeface="Arial"/>
              </a:rPr>
              <a:t>MO</a:t>
            </a:r>
            <a:r>
              <a:rPr sz="771" b="1" spc="-14" dirty="0">
                <a:solidFill>
                  <a:srgbClr val="005C94"/>
                </a:solidFill>
                <a:latin typeface="Arial"/>
                <a:cs typeface="Arial"/>
              </a:rPr>
              <a:t> </a:t>
            </a:r>
            <a:r>
              <a:rPr sz="771" b="1" spc="-50" dirty="0">
                <a:solidFill>
                  <a:srgbClr val="005C94"/>
                </a:solidFill>
                <a:latin typeface="Arial"/>
                <a:cs typeface="Arial"/>
              </a:rPr>
              <a:t>number…………....................</a:t>
            </a:r>
            <a:endParaRPr sz="771">
              <a:latin typeface="Arial"/>
              <a:cs typeface="Arial"/>
            </a:endParaRPr>
          </a:p>
        </p:txBody>
      </p:sp>
      <p:sp>
        <p:nvSpPr>
          <p:cNvPr id="50" name="object 50"/>
          <p:cNvSpPr txBox="1"/>
          <p:nvPr/>
        </p:nvSpPr>
        <p:spPr>
          <a:xfrm>
            <a:off x="7734477" y="6202287"/>
            <a:ext cx="1554710" cy="133158"/>
          </a:xfrm>
          <a:prstGeom prst="rect">
            <a:avLst/>
          </a:prstGeom>
        </p:spPr>
        <p:txBody>
          <a:bodyPr vert="horz" wrap="square" lIns="0" tIns="14395" rIns="0" bIns="0" rtlCol="0">
            <a:spAutoFit/>
          </a:bodyPr>
          <a:lstStyle/>
          <a:p>
            <a:pPr marL="11516">
              <a:spcBef>
                <a:spcPts val="113"/>
              </a:spcBef>
            </a:pPr>
            <a:r>
              <a:rPr sz="771" b="1" spc="-54" dirty="0">
                <a:solidFill>
                  <a:srgbClr val="005C94"/>
                </a:solidFill>
                <a:latin typeface="Arial"/>
                <a:cs typeface="Arial"/>
              </a:rPr>
              <a:t>Toll</a:t>
            </a:r>
            <a:r>
              <a:rPr sz="771" b="1" spc="-14" dirty="0">
                <a:solidFill>
                  <a:srgbClr val="005C94"/>
                </a:solidFill>
                <a:latin typeface="Arial"/>
                <a:cs typeface="Arial"/>
              </a:rPr>
              <a:t> </a:t>
            </a:r>
            <a:r>
              <a:rPr sz="771" b="1" dirty="0">
                <a:solidFill>
                  <a:srgbClr val="005C94"/>
                </a:solidFill>
                <a:latin typeface="Arial"/>
                <a:cs typeface="Arial"/>
              </a:rPr>
              <a:t>free</a:t>
            </a:r>
            <a:r>
              <a:rPr sz="771" b="1" spc="-9" dirty="0">
                <a:solidFill>
                  <a:srgbClr val="005C94"/>
                </a:solidFill>
                <a:latin typeface="Arial"/>
                <a:cs typeface="Arial"/>
              </a:rPr>
              <a:t> </a:t>
            </a:r>
            <a:r>
              <a:rPr sz="771" b="1" spc="-45" dirty="0">
                <a:solidFill>
                  <a:srgbClr val="005C94"/>
                </a:solidFill>
                <a:latin typeface="Arial"/>
                <a:cs typeface="Arial"/>
              </a:rPr>
              <a:t>Number…………....................</a:t>
            </a:r>
            <a:endParaRPr sz="771">
              <a:latin typeface="Arial"/>
              <a:cs typeface="Arial"/>
            </a:endParaRPr>
          </a:p>
        </p:txBody>
      </p:sp>
      <p:grpSp>
        <p:nvGrpSpPr>
          <p:cNvPr id="51" name="object 51"/>
          <p:cNvGrpSpPr/>
          <p:nvPr/>
        </p:nvGrpSpPr>
        <p:grpSpPr>
          <a:xfrm>
            <a:off x="1242224" y="6551243"/>
            <a:ext cx="9706575" cy="304608"/>
            <a:chOff x="-5937" y="7224565"/>
            <a:chExt cx="10704195" cy="335915"/>
          </a:xfrm>
        </p:grpSpPr>
        <p:sp>
          <p:nvSpPr>
            <p:cNvPr id="52" name="object 52"/>
            <p:cNvSpPr/>
            <p:nvPr/>
          </p:nvSpPr>
          <p:spPr>
            <a:xfrm>
              <a:off x="0" y="7326579"/>
              <a:ext cx="10692130" cy="233679"/>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sp>
          <p:nvSpPr>
            <p:cNvPr id="53" name="object 53"/>
            <p:cNvSpPr/>
            <p:nvPr/>
          </p:nvSpPr>
          <p:spPr>
            <a:xfrm>
              <a:off x="0" y="7230502"/>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grpSp>
      <p:grpSp>
        <p:nvGrpSpPr>
          <p:cNvPr id="54" name="object 54"/>
          <p:cNvGrpSpPr/>
          <p:nvPr/>
        </p:nvGrpSpPr>
        <p:grpSpPr>
          <a:xfrm>
            <a:off x="1247607" y="6266473"/>
            <a:ext cx="435895" cy="195203"/>
            <a:chOff x="0" y="6910527"/>
            <a:chExt cx="480695" cy="215265"/>
          </a:xfrm>
        </p:grpSpPr>
        <p:sp>
          <p:nvSpPr>
            <p:cNvPr id="55" name="object 55"/>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56" name="object 56"/>
            <p:cNvPicPr/>
            <p:nvPr/>
          </p:nvPicPr>
          <p:blipFill>
            <a:blip r:embed="rId9" cstate="print"/>
            <a:stretch>
              <a:fillRect/>
            </a:stretch>
          </p:blipFill>
          <p:spPr>
            <a:xfrm>
              <a:off x="141960" y="6910528"/>
              <a:ext cx="214655" cy="214655"/>
            </a:xfrm>
            <a:prstGeom prst="rect">
              <a:avLst/>
            </a:prstGeom>
          </p:spPr>
        </p:pic>
      </p:grpSp>
      <p:sp>
        <p:nvSpPr>
          <p:cNvPr id="57" name="object 57"/>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4</a:t>
            </a:r>
            <a:endParaRPr sz="907">
              <a:latin typeface="Arial"/>
              <a:cs typeface="Arial"/>
            </a:endParaRPr>
          </a:p>
        </p:txBody>
      </p:sp>
    </p:spTree>
    <p:extLst>
      <p:ext uri="{BB962C8B-B14F-4D97-AF65-F5344CB8AC3E}">
        <p14:creationId xmlns:p14="http://schemas.microsoft.com/office/powerpoint/2010/main" val="1726854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7" y="0"/>
            <a:ext cx="9695634" cy="6855696"/>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FFC20E">
              <a:alpha val="39999"/>
            </a:srgbClr>
          </a:solidFill>
        </p:spPr>
        <p:txBody>
          <a:bodyPr wrap="square" lIns="0" tIns="0" rIns="0" bIns="0" rtlCol="0"/>
          <a:lstStyle/>
          <a:p>
            <a:endParaRPr sz="1632"/>
          </a:p>
        </p:txBody>
      </p:sp>
      <p:grpSp>
        <p:nvGrpSpPr>
          <p:cNvPr id="3" name="object 3"/>
          <p:cNvGrpSpPr/>
          <p:nvPr/>
        </p:nvGrpSpPr>
        <p:grpSpPr>
          <a:xfrm>
            <a:off x="1247607" y="0"/>
            <a:ext cx="9695634" cy="2588881"/>
            <a:chOff x="0" y="0"/>
            <a:chExt cx="10692130" cy="2854960"/>
          </a:xfrm>
        </p:grpSpPr>
        <p:sp>
          <p:nvSpPr>
            <p:cNvPr id="4" name="object 4"/>
            <p:cNvSpPr/>
            <p:nvPr/>
          </p:nvSpPr>
          <p:spPr>
            <a:xfrm>
              <a:off x="0" y="0"/>
              <a:ext cx="10692130" cy="2514600"/>
            </a:xfrm>
            <a:custGeom>
              <a:avLst/>
              <a:gdLst/>
              <a:ahLst/>
              <a:cxnLst/>
              <a:rect l="l" t="t" r="r" b="b"/>
              <a:pathLst>
                <a:path w="10692130" h="2514600">
                  <a:moveTo>
                    <a:pt x="10692003" y="688576"/>
                  </a:moveTo>
                  <a:lnTo>
                    <a:pt x="21509" y="2136883"/>
                  </a:lnTo>
                  <a:lnTo>
                    <a:pt x="35019" y="2142455"/>
                  </a:lnTo>
                  <a:lnTo>
                    <a:pt x="80786" y="2160597"/>
                  </a:lnTo>
                  <a:lnTo>
                    <a:pt x="127097" y="2178238"/>
                  </a:lnTo>
                  <a:lnTo>
                    <a:pt x="173945" y="2195384"/>
                  </a:lnTo>
                  <a:lnTo>
                    <a:pt x="221322" y="2212036"/>
                  </a:lnTo>
                  <a:lnTo>
                    <a:pt x="269222" y="2228198"/>
                  </a:lnTo>
                  <a:lnTo>
                    <a:pt x="317638" y="2243875"/>
                  </a:lnTo>
                  <a:lnTo>
                    <a:pt x="366561" y="2259070"/>
                  </a:lnTo>
                  <a:lnTo>
                    <a:pt x="415985" y="2273786"/>
                  </a:lnTo>
                  <a:lnTo>
                    <a:pt x="465902" y="2288027"/>
                  </a:lnTo>
                  <a:lnTo>
                    <a:pt x="516305" y="2301797"/>
                  </a:lnTo>
                  <a:lnTo>
                    <a:pt x="567188" y="2315099"/>
                  </a:lnTo>
                  <a:lnTo>
                    <a:pt x="618542" y="2327937"/>
                  </a:lnTo>
                  <a:lnTo>
                    <a:pt x="670360" y="2340314"/>
                  </a:lnTo>
                  <a:lnTo>
                    <a:pt x="722636" y="2352234"/>
                  </a:lnTo>
                  <a:lnTo>
                    <a:pt x="775361" y="2363701"/>
                  </a:lnTo>
                  <a:lnTo>
                    <a:pt x="820681" y="2373080"/>
                  </a:lnTo>
                  <a:lnTo>
                    <a:pt x="912278" y="2390871"/>
                  </a:lnTo>
                  <a:lnTo>
                    <a:pt x="1005124" y="2407389"/>
                  </a:lnTo>
                  <a:lnTo>
                    <a:pt x="1099192" y="2422650"/>
                  </a:lnTo>
                  <a:lnTo>
                    <a:pt x="1194450" y="2436672"/>
                  </a:lnTo>
                  <a:lnTo>
                    <a:pt x="1290869" y="2449472"/>
                  </a:lnTo>
                  <a:lnTo>
                    <a:pt x="1388420" y="2461068"/>
                  </a:lnTo>
                  <a:lnTo>
                    <a:pt x="1536803" y="2476242"/>
                  </a:lnTo>
                  <a:lnTo>
                    <a:pt x="1687565" y="2488803"/>
                  </a:lnTo>
                  <a:lnTo>
                    <a:pt x="1840605" y="2498812"/>
                  </a:lnTo>
                  <a:lnTo>
                    <a:pt x="1995824" y="2506326"/>
                  </a:lnTo>
                  <a:lnTo>
                    <a:pt x="2153122" y="2511404"/>
                  </a:lnTo>
                  <a:lnTo>
                    <a:pt x="2318768" y="2514182"/>
                  </a:lnTo>
                  <a:lnTo>
                    <a:pt x="2368494" y="2514506"/>
                  </a:lnTo>
                  <a:lnTo>
                    <a:pt x="2469673" y="2514506"/>
                  </a:lnTo>
                  <a:lnTo>
                    <a:pt x="2671497" y="2511932"/>
                  </a:lnTo>
                  <a:lnTo>
                    <a:pt x="2925665" y="2504095"/>
                  </a:lnTo>
                  <a:lnTo>
                    <a:pt x="3186510" y="2491145"/>
                  </a:lnTo>
                  <a:lnTo>
                    <a:pt x="3448873" y="2473491"/>
                  </a:lnTo>
                  <a:lnTo>
                    <a:pt x="3767257" y="2446335"/>
                  </a:lnTo>
                  <a:lnTo>
                    <a:pt x="4088874" y="2413033"/>
                  </a:lnTo>
                  <a:lnTo>
                    <a:pt x="4467275" y="2366930"/>
                  </a:lnTo>
                  <a:lnTo>
                    <a:pt x="4902611" y="2305440"/>
                  </a:lnTo>
                  <a:lnTo>
                    <a:pt x="5339477" y="2235447"/>
                  </a:lnTo>
                  <a:lnTo>
                    <a:pt x="5830784" y="2147689"/>
                  </a:lnTo>
                  <a:lnTo>
                    <a:pt x="6373789" y="2040528"/>
                  </a:lnTo>
                  <a:lnTo>
                    <a:pt x="6963957" y="1913000"/>
                  </a:lnTo>
                  <a:lnTo>
                    <a:pt x="7646245" y="1752437"/>
                  </a:lnTo>
                  <a:lnTo>
                    <a:pt x="8404499" y="1558840"/>
                  </a:lnTo>
                  <a:lnTo>
                    <a:pt x="9213495" y="1335997"/>
                  </a:lnTo>
                  <a:lnTo>
                    <a:pt x="10036118" y="1093107"/>
                  </a:lnTo>
                  <a:lnTo>
                    <a:pt x="10692003" y="886912"/>
                  </a:lnTo>
                  <a:lnTo>
                    <a:pt x="10692003" y="688576"/>
                  </a:lnTo>
                  <a:close/>
                </a:path>
                <a:path w="10692130" h="2514600">
                  <a:moveTo>
                    <a:pt x="18248" y="2135539"/>
                  </a:moveTo>
                  <a:lnTo>
                    <a:pt x="0" y="2138013"/>
                  </a:lnTo>
                  <a:lnTo>
                    <a:pt x="0" y="2139803"/>
                  </a:lnTo>
                  <a:lnTo>
                    <a:pt x="21509" y="2136883"/>
                  </a:lnTo>
                  <a:lnTo>
                    <a:pt x="18248" y="2135539"/>
                  </a:lnTo>
                  <a:close/>
                </a:path>
                <a:path w="10692130" h="2514600">
                  <a:moveTo>
                    <a:pt x="10692003" y="688576"/>
                  </a:moveTo>
                  <a:lnTo>
                    <a:pt x="10691859" y="688576"/>
                  </a:lnTo>
                  <a:lnTo>
                    <a:pt x="18248" y="2135539"/>
                  </a:lnTo>
                  <a:lnTo>
                    <a:pt x="21509" y="2136883"/>
                  </a:lnTo>
                  <a:lnTo>
                    <a:pt x="10692003" y="688576"/>
                  </a:lnTo>
                  <a:close/>
                </a:path>
                <a:path w="10692130" h="2514600">
                  <a:moveTo>
                    <a:pt x="10692003" y="0"/>
                  </a:moveTo>
                  <a:lnTo>
                    <a:pt x="0" y="0"/>
                  </a:lnTo>
                  <a:lnTo>
                    <a:pt x="0" y="2128013"/>
                  </a:lnTo>
                  <a:lnTo>
                    <a:pt x="18248" y="2135539"/>
                  </a:lnTo>
                  <a:lnTo>
                    <a:pt x="10691859" y="688576"/>
                  </a:lnTo>
                  <a:lnTo>
                    <a:pt x="10692005" y="688576"/>
                  </a:lnTo>
                  <a:lnTo>
                    <a:pt x="10692003" y="0"/>
                  </a:lnTo>
                  <a:close/>
                </a:path>
              </a:pathLst>
            </a:custGeom>
            <a:solidFill>
              <a:srgbClr val="005596"/>
            </a:solidFill>
          </p:spPr>
          <p:txBody>
            <a:bodyPr wrap="square" lIns="0" tIns="0" rIns="0" bIns="0" rtlCol="0"/>
            <a:lstStyle/>
            <a:p>
              <a:endParaRPr sz="1632"/>
            </a:p>
          </p:txBody>
        </p:sp>
        <p:sp>
          <p:nvSpPr>
            <p:cNvPr id="5" name="object 5"/>
            <p:cNvSpPr/>
            <p:nvPr/>
          </p:nvSpPr>
          <p:spPr>
            <a:xfrm>
              <a:off x="0" y="892839"/>
              <a:ext cx="10692130" cy="1739900"/>
            </a:xfrm>
            <a:custGeom>
              <a:avLst/>
              <a:gdLst/>
              <a:ahLst/>
              <a:cxnLst/>
              <a:rect l="l" t="t" r="r" b="b"/>
              <a:pathLst>
                <a:path w="10692130" h="1739900">
                  <a:moveTo>
                    <a:pt x="2911075" y="1727200"/>
                  </a:moveTo>
                  <a:lnTo>
                    <a:pt x="1819924" y="1727200"/>
                  </a:lnTo>
                  <a:lnTo>
                    <a:pt x="1875061" y="1739900"/>
                  </a:lnTo>
                  <a:lnTo>
                    <a:pt x="2851605" y="1739900"/>
                  </a:lnTo>
                  <a:lnTo>
                    <a:pt x="2911075" y="1727200"/>
                  </a:lnTo>
                  <a:close/>
                </a:path>
                <a:path w="10692130" h="1739900">
                  <a:moveTo>
                    <a:pt x="3150850" y="1714500"/>
                  </a:moveTo>
                  <a:lnTo>
                    <a:pt x="1602296" y="1714500"/>
                  </a:lnTo>
                  <a:lnTo>
                    <a:pt x="1656255" y="1727200"/>
                  </a:lnTo>
                  <a:lnTo>
                    <a:pt x="3090632" y="1727200"/>
                  </a:lnTo>
                  <a:lnTo>
                    <a:pt x="3150850" y="1714500"/>
                  </a:lnTo>
                  <a:close/>
                </a:path>
                <a:path w="10692130" h="1739900">
                  <a:moveTo>
                    <a:pt x="3332530" y="1701800"/>
                  </a:moveTo>
                  <a:lnTo>
                    <a:pt x="1442281" y="1701800"/>
                  </a:lnTo>
                  <a:lnTo>
                    <a:pt x="1495304" y="1714500"/>
                  </a:lnTo>
                  <a:lnTo>
                    <a:pt x="3271804" y="1714500"/>
                  </a:lnTo>
                  <a:lnTo>
                    <a:pt x="3332530" y="1701800"/>
                  </a:lnTo>
                  <a:close/>
                </a:path>
                <a:path w="10692130" h="1739900">
                  <a:moveTo>
                    <a:pt x="3454458" y="1689100"/>
                  </a:moveTo>
                  <a:lnTo>
                    <a:pt x="1337204" y="1689100"/>
                  </a:lnTo>
                  <a:lnTo>
                    <a:pt x="1389579" y="1701800"/>
                  </a:lnTo>
                  <a:lnTo>
                    <a:pt x="3393417" y="1701800"/>
                  </a:lnTo>
                  <a:lnTo>
                    <a:pt x="3454458" y="1689100"/>
                  </a:lnTo>
                  <a:close/>
                </a:path>
                <a:path w="10692130" h="1739900">
                  <a:moveTo>
                    <a:pt x="3638462" y="1676400"/>
                  </a:moveTo>
                  <a:lnTo>
                    <a:pt x="1233452" y="1676400"/>
                  </a:lnTo>
                  <a:lnTo>
                    <a:pt x="1285160" y="1689100"/>
                  </a:lnTo>
                  <a:lnTo>
                    <a:pt x="3576986" y="1689100"/>
                  </a:lnTo>
                  <a:lnTo>
                    <a:pt x="3638462" y="1676400"/>
                  </a:lnTo>
                  <a:close/>
                </a:path>
                <a:path w="10692130" h="1739900">
                  <a:moveTo>
                    <a:pt x="3885673" y="1651000"/>
                  </a:moveTo>
                  <a:lnTo>
                    <a:pt x="1080397" y="1651000"/>
                  </a:lnTo>
                  <a:lnTo>
                    <a:pt x="1182086" y="1676400"/>
                  </a:lnTo>
                  <a:lnTo>
                    <a:pt x="3700074" y="1676400"/>
                  </a:lnTo>
                  <a:lnTo>
                    <a:pt x="3761817" y="1663700"/>
                  </a:lnTo>
                  <a:lnTo>
                    <a:pt x="3823684" y="1663700"/>
                  </a:lnTo>
                  <a:lnTo>
                    <a:pt x="3885673" y="1651000"/>
                  </a:lnTo>
                  <a:close/>
                </a:path>
                <a:path w="10692130" h="1739900">
                  <a:moveTo>
                    <a:pt x="4072313" y="1625600"/>
                  </a:moveTo>
                  <a:lnTo>
                    <a:pt x="930545" y="1625600"/>
                  </a:lnTo>
                  <a:lnTo>
                    <a:pt x="1030084" y="1651000"/>
                  </a:lnTo>
                  <a:lnTo>
                    <a:pt x="3947777" y="1651000"/>
                  </a:lnTo>
                  <a:lnTo>
                    <a:pt x="4072313" y="1625600"/>
                  </a:lnTo>
                  <a:close/>
                </a:path>
                <a:path w="10692130" h="1739900">
                  <a:moveTo>
                    <a:pt x="1765074" y="1574800"/>
                  </a:moveTo>
                  <a:lnTo>
                    <a:pt x="688270" y="1574800"/>
                  </a:lnTo>
                  <a:lnTo>
                    <a:pt x="881329" y="1625600"/>
                  </a:lnTo>
                  <a:lnTo>
                    <a:pt x="4134735" y="1625600"/>
                  </a:lnTo>
                  <a:lnTo>
                    <a:pt x="4197252" y="1612900"/>
                  </a:lnTo>
                  <a:lnTo>
                    <a:pt x="4259861" y="1612900"/>
                  </a:lnTo>
                  <a:lnTo>
                    <a:pt x="4322557" y="1600200"/>
                  </a:lnTo>
                  <a:lnTo>
                    <a:pt x="2042149" y="1600200"/>
                  </a:lnTo>
                  <a:lnTo>
                    <a:pt x="1986179" y="1587500"/>
                  </a:lnTo>
                  <a:lnTo>
                    <a:pt x="1819924" y="1587500"/>
                  </a:lnTo>
                  <a:lnTo>
                    <a:pt x="1765074" y="1574800"/>
                  </a:lnTo>
                  <a:close/>
                </a:path>
                <a:path w="10692130" h="1739900">
                  <a:moveTo>
                    <a:pt x="4448187" y="1574800"/>
                  </a:moveTo>
                  <a:lnTo>
                    <a:pt x="3271804" y="1574800"/>
                  </a:lnTo>
                  <a:lnTo>
                    <a:pt x="3211242" y="1587500"/>
                  </a:lnTo>
                  <a:lnTo>
                    <a:pt x="2970740" y="1587500"/>
                  </a:lnTo>
                  <a:lnTo>
                    <a:pt x="2911075" y="1600200"/>
                  </a:lnTo>
                  <a:lnTo>
                    <a:pt x="4322557" y="1600200"/>
                  </a:lnTo>
                  <a:lnTo>
                    <a:pt x="4448187" y="1574800"/>
                  </a:lnTo>
                  <a:close/>
                </a:path>
                <a:path w="10692130" h="1739900">
                  <a:moveTo>
                    <a:pt x="0" y="1193800"/>
                  </a:moveTo>
                  <a:lnTo>
                    <a:pt x="0" y="1358900"/>
                  </a:lnTo>
                  <a:lnTo>
                    <a:pt x="23172" y="1371600"/>
                  </a:lnTo>
                  <a:lnTo>
                    <a:pt x="106120" y="1397000"/>
                  </a:lnTo>
                  <a:lnTo>
                    <a:pt x="148285" y="1422400"/>
                  </a:lnTo>
                  <a:lnTo>
                    <a:pt x="321434" y="1473200"/>
                  </a:lnTo>
                  <a:lnTo>
                    <a:pt x="365820" y="1498600"/>
                  </a:lnTo>
                  <a:lnTo>
                    <a:pt x="640981" y="1574800"/>
                  </a:lnTo>
                  <a:lnTo>
                    <a:pt x="1656255" y="1574800"/>
                  </a:lnTo>
                  <a:lnTo>
                    <a:pt x="1602296" y="1562100"/>
                  </a:lnTo>
                  <a:lnTo>
                    <a:pt x="1495304" y="1562100"/>
                  </a:lnTo>
                  <a:lnTo>
                    <a:pt x="1442281" y="1549400"/>
                  </a:lnTo>
                  <a:lnTo>
                    <a:pt x="1389579" y="1549400"/>
                  </a:lnTo>
                  <a:lnTo>
                    <a:pt x="1337204" y="1536700"/>
                  </a:lnTo>
                  <a:lnTo>
                    <a:pt x="1285160" y="1536700"/>
                  </a:lnTo>
                  <a:lnTo>
                    <a:pt x="1182086" y="1511300"/>
                  </a:lnTo>
                  <a:lnTo>
                    <a:pt x="1131066" y="1511300"/>
                  </a:lnTo>
                  <a:lnTo>
                    <a:pt x="1030084" y="1485900"/>
                  </a:lnTo>
                  <a:lnTo>
                    <a:pt x="980131" y="1485900"/>
                  </a:lnTo>
                  <a:lnTo>
                    <a:pt x="832489" y="1447800"/>
                  </a:lnTo>
                  <a:lnTo>
                    <a:pt x="784029" y="1447800"/>
                  </a:lnTo>
                  <a:lnTo>
                    <a:pt x="410635" y="1346200"/>
                  </a:lnTo>
                  <a:lnTo>
                    <a:pt x="277483" y="1308100"/>
                  </a:lnTo>
                  <a:lnTo>
                    <a:pt x="233971" y="1282700"/>
                  </a:lnTo>
                  <a:lnTo>
                    <a:pt x="106120" y="1244600"/>
                  </a:lnTo>
                  <a:lnTo>
                    <a:pt x="64414" y="1219200"/>
                  </a:lnTo>
                  <a:lnTo>
                    <a:pt x="23172" y="1206500"/>
                  </a:lnTo>
                  <a:lnTo>
                    <a:pt x="0" y="1193800"/>
                  </a:lnTo>
                  <a:close/>
                </a:path>
                <a:path w="10692130" h="1739900">
                  <a:moveTo>
                    <a:pt x="4637156" y="1549400"/>
                  </a:moveTo>
                  <a:lnTo>
                    <a:pt x="3638462" y="1549400"/>
                  </a:lnTo>
                  <a:lnTo>
                    <a:pt x="3576986" y="1562100"/>
                  </a:lnTo>
                  <a:lnTo>
                    <a:pt x="3454458" y="1562100"/>
                  </a:lnTo>
                  <a:lnTo>
                    <a:pt x="3393417" y="1574800"/>
                  </a:lnTo>
                  <a:lnTo>
                    <a:pt x="4511112" y="1574800"/>
                  </a:lnTo>
                  <a:lnTo>
                    <a:pt x="4637156" y="1549400"/>
                  </a:lnTo>
                  <a:close/>
                </a:path>
                <a:path w="10692130" h="1739900">
                  <a:moveTo>
                    <a:pt x="4953177" y="1498600"/>
                  </a:moveTo>
                  <a:lnTo>
                    <a:pt x="4134735" y="1498600"/>
                  </a:lnTo>
                  <a:lnTo>
                    <a:pt x="4072313" y="1511300"/>
                  </a:lnTo>
                  <a:lnTo>
                    <a:pt x="4009992" y="1511300"/>
                  </a:lnTo>
                  <a:lnTo>
                    <a:pt x="3947777" y="1524000"/>
                  </a:lnTo>
                  <a:lnTo>
                    <a:pt x="3885673" y="1524000"/>
                  </a:lnTo>
                  <a:lnTo>
                    <a:pt x="3823684" y="1536700"/>
                  </a:lnTo>
                  <a:lnTo>
                    <a:pt x="3761817" y="1536700"/>
                  </a:lnTo>
                  <a:lnTo>
                    <a:pt x="3700074" y="1549400"/>
                  </a:lnTo>
                  <a:lnTo>
                    <a:pt x="4700266" y="1549400"/>
                  </a:lnTo>
                  <a:lnTo>
                    <a:pt x="4953177" y="1498600"/>
                  </a:lnTo>
                  <a:close/>
                </a:path>
                <a:path w="10692130" h="1739900">
                  <a:moveTo>
                    <a:pt x="10692003" y="0"/>
                  </a:moveTo>
                  <a:lnTo>
                    <a:pt x="10670066" y="0"/>
                  </a:lnTo>
                  <a:lnTo>
                    <a:pt x="10412525" y="76200"/>
                  </a:lnTo>
                  <a:lnTo>
                    <a:pt x="10368056" y="101600"/>
                  </a:lnTo>
                  <a:lnTo>
                    <a:pt x="10045048" y="190500"/>
                  </a:lnTo>
                  <a:lnTo>
                    <a:pt x="9997287" y="215900"/>
                  </a:lnTo>
                  <a:lnTo>
                    <a:pt x="9702722" y="292100"/>
                  </a:lnTo>
                  <a:lnTo>
                    <a:pt x="9652340" y="317500"/>
                  </a:lnTo>
                  <a:lnTo>
                    <a:pt x="9447309" y="368300"/>
                  </a:lnTo>
                  <a:lnTo>
                    <a:pt x="9395201" y="393700"/>
                  </a:lnTo>
                  <a:lnTo>
                    <a:pt x="9183512" y="444500"/>
                  </a:lnTo>
                  <a:lnTo>
                    <a:pt x="9129800" y="469900"/>
                  </a:lnTo>
                  <a:lnTo>
                    <a:pt x="8856750" y="533400"/>
                  </a:lnTo>
                  <a:lnTo>
                    <a:pt x="8801276" y="558800"/>
                  </a:lnTo>
                  <a:lnTo>
                    <a:pt x="8576664" y="609600"/>
                  </a:lnTo>
                  <a:lnTo>
                    <a:pt x="8519856" y="635000"/>
                  </a:lnTo>
                  <a:lnTo>
                    <a:pt x="8290154" y="685800"/>
                  </a:lnTo>
                  <a:lnTo>
                    <a:pt x="8232135" y="711200"/>
                  </a:lnTo>
                  <a:lnTo>
                    <a:pt x="7997834" y="762000"/>
                  </a:lnTo>
                  <a:lnTo>
                    <a:pt x="7938726" y="787400"/>
                  </a:lnTo>
                  <a:lnTo>
                    <a:pt x="7640243" y="850900"/>
                  </a:lnTo>
                  <a:lnTo>
                    <a:pt x="7579991" y="876300"/>
                  </a:lnTo>
                  <a:lnTo>
                    <a:pt x="7153642" y="965200"/>
                  </a:lnTo>
                  <a:lnTo>
                    <a:pt x="7092139" y="990600"/>
                  </a:lnTo>
                  <a:lnTo>
                    <a:pt x="5523640" y="1308100"/>
                  </a:lnTo>
                  <a:lnTo>
                    <a:pt x="5460237" y="1308100"/>
                  </a:lnTo>
                  <a:lnTo>
                    <a:pt x="5206605" y="1358900"/>
                  </a:lnTo>
                  <a:lnTo>
                    <a:pt x="5143217" y="1358900"/>
                  </a:lnTo>
                  <a:lnTo>
                    <a:pt x="4889888" y="1409700"/>
                  </a:lnTo>
                  <a:lnTo>
                    <a:pt x="4826637" y="1409700"/>
                  </a:lnTo>
                  <a:lnTo>
                    <a:pt x="4700266" y="1435100"/>
                  </a:lnTo>
                  <a:lnTo>
                    <a:pt x="4637156" y="1435100"/>
                  </a:lnTo>
                  <a:lnTo>
                    <a:pt x="4511112" y="1460500"/>
                  </a:lnTo>
                  <a:lnTo>
                    <a:pt x="4448187" y="1460500"/>
                  </a:lnTo>
                  <a:lnTo>
                    <a:pt x="4322557" y="1485900"/>
                  </a:lnTo>
                  <a:lnTo>
                    <a:pt x="4259861" y="1485900"/>
                  </a:lnTo>
                  <a:lnTo>
                    <a:pt x="4197252" y="1498600"/>
                  </a:lnTo>
                  <a:lnTo>
                    <a:pt x="5016498" y="1498600"/>
                  </a:lnTo>
                  <a:lnTo>
                    <a:pt x="5587031" y="1384300"/>
                  </a:lnTo>
                  <a:lnTo>
                    <a:pt x="5650406" y="1384300"/>
                  </a:lnTo>
                  <a:lnTo>
                    <a:pt x="6093149" y="1295400"/>
                  </a:lnTo>
                  <a:lnTo>
                    <a:pt x="6156214" y="1270000"/>
                  </a:lnTo>
                  <a:lnTo>
                    <a:pt x="6782706" y="1143000"/>
                  </a:lnTo>
                  <a:lnTo>
                    <a:pt x="6844832" y="1117600"/>
                  </a:lnTo>
                  <a:lnTo>
                    <a:pt x="7153642" y="1054100"/>
                  </a:lnTo>
                  <a:lnTo>
                    <a:pt x="7215006" y="1028700"/>
                  </a:lnTo>
                  <a:lnTo>
                    <a:pt x="7458971" y="977900"/>
                  </a:lnTo>
                  <a:lnTo>
                    <a:pt x="7519565" y="952500"/>
                  </a:lnTo>
                  <a:lnTo>
                    <a:pt x="7760206" y="901700"/>
                  </a:lnTo>
                  <a:lnTo>
                    <a:pt x="7819908" y="876300"/>
                  </a:lnTo>
                  <a:lnTo>
                    <a:pt x="7997834" y="838200"/>
                  </a:lnTo>
                  <a:lnTo>
                    <a:pt x="8056733" y="812800"/>
                  </a:lnTo>
                  <a:lnTo>
                    <a:pt x="8290154" y="762000"/>
                  </a:lnTo>
                  <a:lnTo>
                    <a:pt x="8347940" y="736600"/>
                  </a:lnTo>
                  <a:lnTo>
                    <a:pt x="8519856" y="698500"/>
                  </a:lnTo>
                  <a:lnTo>
                    <a:pt x="8576664" y="673100"/>
                  </a:lnTo>
                  <a:lnTo>
                    <a:pt x="8745525" y="635000"/>
                  </a:lnTo>
                  <a:lnTo>
                    <a:pt x="8801276" y="609600"/>
                  </a:lnTo>
                  <a:lnTo>
                    <a:pt x="8966849" y="571500"/>
                  </a:lnTo>
                  <a:lnTo>
                    <a:pt x="9021464" y="546100"/>
                  </a:lnTo>
                  <a:lnTo>
                    <a:pt x="9183512" y="508000"/>
                  </a:lnTo>
                  <a:lnTo>
                    <a:pt x="9236913" y="482600"/>
                  </a:lnTo>
                  <a:lnTo>
                    <a:pt x="9395201" y="444500"/>
                  </a:lnTo>
                  <a:lnTo>
                    <a:pt x="9447309" y="419100"/>
                  </a:lnTo>
                  <a:lnTo>
                    <a:pt x="9652340" y="368300"/>
                  </a:lnTo>
                  <a:lnTo>
                    <a:pt x="9702722" y="342900"/>
                  </a:lnTo>
                  <a:lnTo>
                    <a:pt x="9900604" y="292100"/>
                  </a:lnTo>
                  <a:lnTo>
                    <a:pt x="9949138" y="266700"/>
                  </a:lnTo>
                  <a:lnTo>
                    <a:pt x="10185943" y="203200"/>
                  </a:lnTo>
                  <a:lnTo>
                    <a:pt x="10232097" y="177800"/>
                  </a:lnTo>
                  <a:lnTo>
                    <a:pt x="10500158" y="101600"/>
                  </a:lnTo>
                  <a:lnTo>
                    <a:pt x="10628271" y="63500"/>
                  </a:lnTo>
                  <a:lnTo>
                    <a:pt x="10692003" y="38100"/>
                  </a:lnTo>
                  <a:lnTo>
                    <a:pt x="10692003" y="0"/>
                  </a:lnTo>
                  <a:close/>
                </a:path>
              </a:pathLst>
            </a:custGeom>
            <a:solidFill>
              <a:srgbClr val="FFC20E"/>
            </a:solidFill>
          </p:spPr>
          <p:txBody>
            <a:bodyPr wrap="square" lIns="0" tIns="0" rIns="0" bIns="0" rtlCol="0"/>
            <a:lstStyle/>
            <a:p>
              <a:endParaRPr sz="1632"/>
            </a:p>
          </p:txBody>
        </p:sp>
        <p:sp>
          <p:nvSpPr>
            <p:cNvPr id="6" name="object 6"/>
            <p:cNvSpPr/>
            <p:nvPr/>
          </p:nvSpPr>
          <p:spPr>
            <a:xfrm>
              <a:off x="0" y="327372"/>
              <a:ext cx="10692130" cy="2527300"/>
            </a:xfrm>
            <a:custGeom>
              <a:avLst/>
              <a:gdLst/>
              <a:ahLst/>
              <a:cxnLst/>
              <a:rect l="l" t="t" r="r" b="b"/>
              <a:pathLst>
                <a:path w="10692130" h="2527300">
                  <a:moveTo>
                    <a:pt x="3181172" y="2514599"/>
                  </a:moveTo>
                  <a:lnTo>
                    <a:pt x="2220516" y="2514599"/>
                  </a:lnTo>
                  <a:lnTo>
                    <a:pt x="2269365" y="2527299"/>
                  </a:lnTo>
                  <a:lnTo>
                    <a:pt x="3132792" y="2527299"/>
                  </a:lnTo>
                  <a:lnTo>
                    <a:pt x="3181172" y="2514599"/>
                  </a:lnTo>
                  <a:close/>
                </a:path>
                <a:path w="10692130" h="2527300">
                  <a:moveTo>
                    <a:pt x="3432236" y="2501899"/>
                  </a:moveTo>
                  <a:lnTo>
                    <a:pt x="2075223" y="2501899"/>
                  </a:lnTo>
                  <a:lnTo>
                    <a:pt x="2123453" y="2514599"/>
                  </a:lnTo>
                  <a:lnTo>
                    <a:pt x="3381868" y="2514599"/>
                  </a:lnTo>
                  <a:lnTo>
                    <a:pt x="3432236" y="2501899"/>
                  </a:lnTo>
                  <a:close/>
                </a:path>
                <a:path w="10692130" h="2527300">
                  <a:moveTo>
                    <a:pt x="3634438" y="2489199"/>
                  </a:moveTo>
                  <a:lnTo>
                    <a:pt x="1931654" y="2489199"/>
                  </a:lnTo>
                  <a:lnTo>
                    <a:pt x="1979331" y="2501899"/>
                  </a:lnTo>
                  <a:lnTo>
                    <a:pt x="3583782" y="2501899"/>
                  </a:lnTo>
                  <a:lnTo>
                    <a:pt x="3634438" y="2489199"/>
                  </a:lnTo>
                  <a:close/>
                </a:path>
                <a:path w="10692130" h="2527300">
                  <a:moveTo>
                    <a:pt x="3735952" y="2476499"/>
                  </a:moveTo>
                  <a:lnTo>
                    <a:pt x="1782111" y="2476499"/>
                  </a:lnTo>
                  <a:lnTo>
                    <a:pt x="1832856" y="2489199"/>
                  </a:lnTo>
                  <a:lnTo>
                    <a:pt x="3685162" y="2489199"/>
                  </a:lnTo>
                  <a:lnTo>
                    <a:pt x="3735952" y="2476499"/>
                  </a:lnTo>
                  <a:close/>
                </a:path>
                <a:path w="10692130" h="2527300">
                  <a:moveTo>
                    <a:pt x="3888699" y="2463799"/>
                  </a:moveTo>
                  <a:lnTo>
                    <a:pt x="1681956" y="2463799"/>
                  </a:lnTo>
                  <a:lnTo>
                    <a:pt x="1731837" y="2476499"/>
                  </a:lnTo>
                  <a:lnTo>
                    <a:pt x="3837722" y="2476499"/>
                  </a:lnTo>
                  <a:lnTo>
                    <a:pt x="3888699" y="2463799"/>
                  </a:lnTo>
                  <a:close/>
                </a:path>
                <a:path w="10692130" h="2527300">
                  <a:moveTo>
                    <a:pt x="2149160" y="2451099"/>
                  </a:moveTo>
                  <a:lnTo>
                    <a:pt x="1583080" y="2451099"/>
                  </a:lnTo>
                  <a:lnTo>
                    <a:pt x="1632396" y="2463799"/>
                  </a:lnTo>
                  <a:lnTo>
                    <a:pt x="2201187" y="2463799"/>
                  </a:lnTo>
                  <a:lnTo>
                    <a:pt x="2149160" y="2451099"/>
                  </a:lnTo>
                  <a:close/>
                </a:path>
                <a:path w="10692130" h="2527300">
                  <a:moveTo>
                    <a:pt x="3990828" y="2451099"/>
                  </a:moveTo>
                  <a:lnTo>
                    <a:pt x="3079245" y="2451099"/>
                  </a:lnTo>
                  <a:lnTo>
                    <a:pt x="3032039" y="2463799"/>
                  </a:lnTo>
                  <a:lnTo>
                    <a:pt x="3939735" y="2463799"/>
                  </a:lnTo>
                  <a:lnTo>
                    <a:pt x="3990828" y="2451099"/>
                  </a:lnTo>
                  <a:close/>
                </a:path>
                <a:path w="10692130" h="2527300">
                  <a:moveTo>
                    <a:pt x="1642883" y="2412999"/>
                  </a:moveTo>
                  <a:lnTo>
                    <a:pt x="1340502" y="2412999"/>
                  </a:lnTo>
                  <a:lnTo>
                    <a:pt x="1436924" y="2425699"/>
                  </a:lnTo>
                  <a:lnTo>
                    <a:pt x="1534179" y="2451099"/>
                  </a:lnTo>
                  <a:lnTo>
                    <a:pt x="1994495" y="2451099"/>
                  </a:lnTo>
                  <a:lnTo>
                    <a:pt x="1943400" y="2438399"/>
                  </a:lnTo>
                  <a:lnTo>
                    <a:pt x="1791413" y="2438399"/>
                  </a:lnTo>
                  <a:lnTo>
                    <a:pt x="1741622" y="2425699"/>
                  </a:lnTo>
                  <a:lnTo>
                    <a:pt x="1692158" y="2425699"/>
                  </a:lnTo>
                  <a:lnTo>
                    <a:pt x="1642883" y="2412999"/>
                  </a:lnTo>
                  <a:close/>
                </a:path>
                <a:path w="10692130" h="2527300">
                  <a:moveTo>
                    <a:pt x="4093180" y="2438399"/>
                  </a:moveTo>
                  <a:lnTo>
                    <a:pt x="3322481" y="2438399"/>
                  </a:lnTo>
                  <a:lnTo>
                    <a:pt x="3272832" y="2451099"/>
                  </a:lnTo>
                  <a:lnTo>
                    <a:pt x="4041977" y="2451099"/>
                  </a:lnTo>
                  <a:lnTo>
                    <a:pt x="4093180" y="2438399"/>
                  </a:lnTo>
                  <a:close/>
                </a:path>
                <a:path w="10692130" h="2527300">
                  <a:moveTo>
                    <a:pt x="4195741" y="2425699"/>
                  </a:moveTo>
                  <a:lnTo>
                    <a:pt x="3471768" y="2425699"/>
                  </a:lnTo>
                  <a:lnTo>
                    <a:pt x="3421950" y="2438399"/>
                  </a:lnTo>
                  <a:lnTo>
                    <a:pt x="4144435" y="2438399"/>
                  </a:lnTo>
                  <a:lnTo>
                    <a:pt x="4195741" y="2425699"/>
                  </a:lnTo>
                  <a:close/>
                </a:path>
                <a:path w="10692130" h="2527300">
                  <a:moveTo>
                    <a:pt x="4349944" y="2400299"/>
                  </a:moveTo>
                  <a:lnTo>
                    <a:pt x="3721635" y="2400299"/>
                  </a:lnTo>
                  <a:lnTo>
                    <a:pt x="3671564" y="2412999"/>
                  </a:lnTo>
                  <a:lnTo>
                    <a:pt x="3621539" y="2412999"/>
                  </a:lnTo>
                  <a:lnTo>
                    <a:pt x="3571565" y="2425699"/>
                  </a:lnTo>
                  <a:lnTo>
                    <a:pt x="4247095" y="2425699"/>
                  </a:lnTo>
                  <a:lnTo>
                    <a:pt x="4349944" y="2400299"/>
                  </a:lnTo>
                  <a:close/>
                </a:path>
                <a:path w="10692130" h="2527300">
                  <a:moveTo>
                    <a:pt x="0" y="1993899"/>
                  </a:moveTo>
                  <a:lnTo>
                    <a:pt x="0" y="2019299"/>
                  </a:lnTo>
                  <a:lnTo>
                    <a:pt x="19899" y="2031999"/>
                  </a:lnTo>
                  <a:lnTo>
                    <a:pt x="69634" y="2057399"/>
                  </a:lnTo>
                  <a:lnTo>
                    <a:pt x="119644" y="2070099"/>
                  </a:lnTo>
                  <a:lnTo>
                    <a:pt x="171413" y="2095499"/>
                  </a:lnTo>
                  <a:lnTo>
                    <a:pt x="225223" y="2120899"/>
                  </a:lnTo>
                  <a:lnTo>
                    <a:pt x="281355" y="2133599"/>
                  </a:lnTo>
                  <a:lnTo>
                    <a:pt x="372088" y="2158999"/>
                  </a:lnTo>
                  <a:lnTo>
                    <a:pt x="417898" y="2184399"/>
                  </a:lnTo>
                  <a:lnTo>
                    <a:pt x="558172" y="2222499"/>
                  </a:lnTo>
                  <a:lnTo>
                    <a:pt x="606175" y="2247899"/>
                  </a:lnTo>
                  <a:lnTo>
                    <a:pt x="755167" y="2285999"/>
                  </a:lnTo>
                  <a:lnTo>
                    <a:pt x="993517" y="2349499"/>
                  </a:lnTo>
                  <a:lnTo>
                    <a:pt x="1042145" y="2349499"/>
                  </a:lnTo>
                  <a:lnTo>
                    <a:pt x="1292644" y="2412999"/>
                  </a:lnTo>
                  <a:lnTo>
                    <a:pt x="1593659" y="2412999"/>
                  </a:lnTo>
                  <a:lnTo>
                    <a:pt x="1496934" y="2387599"/>
                  </a:lnTo>
                  <a:lnTo>
                    <a:pt x="1448825" y="2387599"/>
                  </a:lnTo>
                  <a:lnTo>
                    <a:pt x="1353393" y="2374899"/>
                  </a:lnTo>
                  <a:lnTo>
                    <a:pt x="1306182" y="2362199"/>
                  </a:lnTo>
                  <a:lnTo>
                    <a:pt x="1255202" y="2362199"/>
                  </a:lnTo>
                  <a:lnTo>
                    <a:pt x="1105571" y="2324099"/>
                  </a:lnTo>
                  <a:lnTo>
                    <a:pt x="1056679" y="2324099"/>
                  </a:lnTo>
                  <a:lnTo>
                    <a:pt x="818024" y="2260599"/>
                  </a:lnTo>
                  <a:lnTo>
                    <a:pt x="771207" y="2260599"/>
                  </a:lnTo>
                  <a:lnTo>
                    <a:pt x="720747" y="2235199"/>
                  </a:lnTo>
                  <a:lnTo>
                    <a:pt x="480309" y="2171699"/>
                  </a:lnTo>
                  <a:lnTo>
                    <a:pt x="434034" y="2158999"/>
                  </a:lnTo>
                  <a:lnTo>
                    <a:pt x="388177" y="2133599"/>
                  </a:lnTo>
                  <a:lnTo>
                    <a:pt x="297395" y="2108199"/>
                  </a:lnTo>
                  <a:lnTo>
                    <a:pt x="240947" y="2095499"/>
                  </a:lnTo>
                  <a:lnTo>
                    <a:pt x="187064" y="2070099"/>
                  </a:lnTo>
                  <a:lnTo>
                    <a:pt x="135172" y="2057399"/>
                  </a:lnTo>
                  <a:lnTo>
                    <a:pt x="34859" y="2006599"/>
                  </a:lnTo>
                  <a:lnTo>
                    <a:pt x="0" y="1993899"/>
                  </a:lnTo>
                  <a:close/>
                </a:path>
                <a:path w="10692130" h="2527300">
                  <a:moveTo>
                    <a:pt x="4452966" y="2387599"/>
                  </a:moveTo>
                  <a:lnTo>
                    <a:pt x="3821916" y="2387599"/>
                  </a:lnTo>
                  <a:lnTo>
                    <a:pt x="3771753" y="2400299"/>
                  </a:lnTo>
                  <a:lnTo>
                    <a:pt x="4401434" y="2400299"/>
                  </a:lnTo>
                  <a:lnTo>
                    <a:pt x="4452966" y="2387599"/>
                  </a:lnTo>
                  <a:close/>
                </a:path>
                <a:path w="10692130" h="2527300">
                  <a:moveTo>
                    <a:pt x="4951236" y="2298699"/>
                  </a:moveTo>
                  <a:lnTo>
                    <a:pt x="4426807" y="2298699"/>
                  </a:lnTo>
                  <a:lnTo>
                    <a:pt x="4325670" y="2324099"/>
                  </a:lnTo>
                  <a:lnTo>
                    <a:pt x="4275143" y="2324099"/>
                  </a:lnTo>
                  <a:lnTo>
                    <a:pt x="4174180" y="2349499"/>
                  </a:lnTo>
                  <a:lnTo>
                    <a:pt x="4123746" y="2349499"/>
                  </a:lnTo>
                  <a:lnTo>
                    <a:pt x="4073347" y="2362199"/>
                  </a:lnTo>
                  <a:lnTo>
                    <a:pt x="4022984" y="2362199"/>
                  </a:lnTo>
                  <a:lnTo>
                    <a:pt x="3972657" y="2374899"/>
                  </a:lnTo>
                  <a:lnTo>
                    <a:pt x="3922369" y="2374899"/>
                  </a:lnTo>
                  <a:lnTo>
                    <a:pt x="3872122" y="2387599"/>
                  </a:lnTo>
                  <a:lnTo>
                    <a:pt x="4504539" y="2387599"/>
                  </a:lnTo>
                  <a:lnTo>
                    <a:pt x="4556150" y="2374899"/>
                  </a:lnTo>
                  <a:lnTo>
                    <a:pt x="4605378" y="2362199"/>
                  </a:lnTo>
                  <a:lnTo>
                    <a:pt x="4753425" y="2336799"/>
                  </a:lnTo>
                  <a:lnTo>
                    <a:pt x="4802857" y="2336799"/>
                  </a:lnTo>
                  <a:lnTo>
                    <a:pt x="4951236" y="2298699"/>
                  </a:lnTo>
                  <a:close/>
                </a:path>
                <a:path w="10692130" h="2527300">
                  <a:moveTo>
                    <a:pt x="10692003" y="0"/>
                  </a:moveTo>
                  <a:lnTo>
                    <a:pt x="10651066" y="25399"/>
                  </a:lnTo>
                  <a:lnTo>
                    <a:pt x="10605313" y="50799"/>
                  </a:lnTo>
                  <a:lnTo>
                    <a:pt x="10465308" y="126999"/>
                  </a:lnTo>
                  <a:lnTo>
                    <a:pt x="10423421" y="139699"/>
                  </a:lnTo>
                  <a:lnTo>
                    <a:pt x="10295567" y="215899"/>
                  </a:lnTo>
                  <a:lnTo>
                    <a:pt x="10252218" y="228599"/>
                  </a:lnTo>
                  <a:lnTo>
                    <a:pt x="10119980" y="304799"/>
                  </a:lnTo>
                  <a:lnTo>
                    <a:pt x="10075171" y="317499"/>
                  </a:lnTo>
                  <a:lnTo>
                    <a:pt x="9892297" y="419099"/>
                  </a:lnTo>
                  <a:lnTo>
                    <a:pt x="9845670" y="431799"/>
                  </a:lnTo>
                  <a:lnTo>
                    <a:pt x="9655532" y="533399"/>
                  </a:lnTo>
                  <a:lnTo>
                    <a:pt x="9607091" y="546099"/>
                  </a:lnTo>
                  <a:lnTo>
                    <a:pt x="9509125" y="596899"/>
                  </a:lnTo>
                  <a:lnTo>
                    <a:pt x="9465928" y="622299"/>
                  </a:lnTo>
                  <a:lnTo>
                    <a:pt x="9422482" y="634999"/>
                  </a:lnTo>
                  <a:lnTo>
                    <a:pt x="9334851" y="685799"/>
                  </a:lnTo>
                  <a:lnTo>
                    <a:pt x="9290669" y="698499"/>
                  </a:lnTo>
                  <a:lnTo>
                    <a:pt x="9246245" y="723899"/>
                  </a:lnTo>
                  <a:lnTo>
                    <a:pt x="9201580" y="736599"/>
                  </a:lnTo>
                  <a:lnTo>
                    <a:pt x="9111535" y="787399"/>
                  </a:lnTo>
                  <a:lnTo>
                    <a:pt x="9066158" y="800099"/>
                  </a:lnTo>
                  <a:lnTo>
                    <a:pt x="8974704" y="850899"/>
                  </a:lnTo>
                  <a:lnTo>
                    <a:pt x="8928629" y="863599"/>
                  </a:lnTo>
                  <a:lnTo>
                    <a:pt x="8882325" y="888999"/>
                  </a:lnTo>
                  <a:lnTo>
                    <a:pt x="8835794" y="901699"/>
                  </a:lnTo>
                  <a:lnTo>
                    <a:pt x="8742054" y="952499"/>
                  </a:lnTo>
                  <a:lnTo>
                    <a:pt x="8694850" y="965199"/>
                  </a:lnTo>
                  <a:lnTo>
                    <a:pt x="8599778" y="1015999"/>
                  </a:lnTo>
                  <a:lnTo>
                    <a:pt x="8551914" y="1028699"/>
                  </a:lnTo>
                  <a:lnTo>
                    <a:pt x="8503834" y="1054099"/>
                  </a:lnTo>
                  <a:lnTo>
                    <a:pt x="8455539" y="1066799"/>
                  </a:lnTo>
                  <a:lnTo>
                    <a:pt x="8407031" y="1092199"/>
                  </a:lnTo>
                  <a:lnTo>
                    <a:pt x="8362170" y="1117599"/>
                  </a:lnTo>
                  <a:lnTo>
                    <a:pt x="8271912" y="1142999"/>
                  </a:lnTo>
                  <a:lnTo>
                    <a:pt x="8226522" y="1168399"/>
                  </a:lnTo>
                  <a:lnTo>
                    <a:pt x="8180963" y="1181099"/>
                  </a:lnTo>
                  <a:lnTo>
                    <a:pt x="8135238" y="1206499"/>
                  </a:lnTo>
                  <a:lnTo>
                    <a:pt x="8089351" y="1219199"/>
                  </a:lnTo>
                  <a:lnTo>
                    <a:pt x="8043306" y="1244599"/>
                  </a:lnTo>
                  <a:lnTo>
                    <a:pt x="7997105" y="1257299"/>
                  </a:lnTo>
                  <a:lnTo>
                    <a:pt x="7810817" y="1333499"/>
                  </a:lnTo>
                  <a:lnTo>
                    <a:pt x="7763504" y="1346199"/>
                  </a:lnTo>
                  <a:lnTo>
                    <a:pt x="7716200" y="1371599"/>
                  </a:lnTo>
                  <a:lnTo>
                    <a:pt x="7668876" y="1384299"/>
                  </a:lnTo>
                  <a:lnTo>
                    <a:pt x="7574060" y="1422399"/>
                  </a:lnTo>
                  <a:lnTo>
                    <a:pt x="7526511" y="1435099"/>
                  </a:lnTo>
                  <a:lnTo>
                    <a:pt x="7478832" y="1460499"/>
                  </a:lnTo>
                  <a:lnTo>
                    <a:pt x="7430995" y="1473199"/>
                  </a:lnTo>
                  <a:lnTo>
                    <a:pt x="7382972" y="1498599"/>
                  </a:lnTo>
                  <a:lnTo>
                    <a:pt x="7286257" y="1523999"/>
                  </a:lnTo>
                  <a:lnTo>
                    <a:pt x="7237510" y="1549399"/>
                  </a:lnTo>
                  <a:lnTo>
                    <a:pt x="7188466" y="1562099"/>
                  </a:lnTo>
                  <a:lnTo>
                    <a:pt x="7139622" y="1587499"/>
                  </a:lnTo>
                  <a:lnTo>
                    <a:pt x="6992622" y="1638299"/>
                  </a:lnTo>
                  <a:lnTo>
                    <a:pt x="6894123" y="1663699"/>
                  </a:lnTo>
                  <a:lnTo>
                    <a:pt x="6844691" y="1689099"/>
                  </a:lnTo>
                  <a:lnTo>
                    <a:pt x="6695533" y="1727199"/>
                  </a:lnTo>
                  <a:lnTo>
                    <a:pt x="6645491" y="1752599"/>
                  </a:lnTo>
                  <a:lnTo>
                    <a:pt x="6544856" y="1777999"/>
                  </a:lnTo>
                  <a:lnTo>
                    <a:pt x="5882297" y="1981199"/>
                  </a:lnTo>
                  <a:lnTo>
                    <a:pt x="5498783" y="2082799"/>
                  </a:lnTo>
                  <a:lnTo>
                    <a:pt x="5450441" y="2082799"/>
                  </a:lnTo>
                  <a:lnTo>
                    <a:pt x="5063580" y="2184399"/>
                  </a:lnTo>
                  <a:lnTo>
                    <a:pt x="5014966" y="2184399"/>
                  </a:lnTo>
                  <a:lnTo>
                    <a:pt x="4820059" y="2235199"/>
                  </a:lnTo>
                  <a:lnTo>
                    <a:pt x="4771296" y="2235199"/>
                  </a:lnTo>
                  <a:lnTo>
                    <a:pt x="4625171" y="2273299"/>
                  </a:lnTo>
                  <a:lnTo>
                    <a:pt x="4576569" y="2273299"/>
                  </a:lnTo>
                  <a:lnTo>
                    <a:pt x="4528045" y="2285999"/>
                  </a:lnTo>
                  <a:lnTo>
                    <a:pt x="4477414" y="2298699"/>
                  </a:lnTo>
                  <a:lnTo>
                    <a:pt x="5000685" y="2298699"/>
                  </a:lnTo>
                  <a:lnTo>
                    <a:pt x="5148835" y="2260599"/>
                  </a:lnTo>
                  <a:lnTo>
                    <a:pt x="5198114" y="2260599"/>
                  </a:lnTo>
                  <a:lnTo>
                    <a:pt x="5541740" y="2171699"/>
                  </a:lnTo>
                  <a:lnTo>
                    <a:pt x="5590911" y="2171699"/>
                  </a:lnTo>
                  <a:lnTo>
                    <a:pt x="6272225" y="1993899"/>
                  </a:lnTo>
                  <a:lnTo>
                    <a:pt x="6605536" y="1892299"/>
                  </a:lnTo>
                  <a:lnTo>
                    <a:pt x="6749211" y="1854199"/>
                  </a:lnTo>
                  <a:lnTo>
                    <a:pt x="6796636" y="1828799"/>
                  </a:lnTo>
                  <a:lnTo>
                    <a:pt x="7031166" y="1765299"/>
                  </a:lnTo>
                  <a:lnTo>
                    <a:pt x="7077691" y="1739899"/>
                  </a:lnTo>
                  <a:lnTo>
                    <a:pt x="7216868" y="1701799"/>
                  </a:lnTo>
                  <a:lnTo>
                    <a:pt x="7263193" y="1676399"/>
                  </a:lnTo>
                  <a:lnTo>
                    <a:pt x="7412255" y="1638299"/>
                  </a:lnTo>
                  <a:lnTo>
                    <a:pt x="7461432" y="1612899"/>
                  </a:lnTo>
                  <a:lnTo>
                    <a:pt x="7559178" y="1587499"/>
                  </a:lnTo>
                  <a:lnTo>
                    <a:pt x="7607800" y="1562099"/>
                  </a:lnTo>
                  <a:lnTo>
                    <a:pt x="7656289" y="1549399"/>
                  </a:lnTo>
                  <a:lnTo>
                    <a:pt x="7752974" y="1511299"/>
                  </a:lnTo>
                  <a:lnTo>
                    <a:pt x="7801222" y="1498599"/>
                  </a:lnTo>
                  <a:lnTo>
                    <a:pt x="7849442" y="1473199"/>
                  </a:lnTo>
                  <a:lnTo>
                    <a:pt x="7897660" y="1460499"/>
                  </a:lnTo>
                  <a:lnTo>
                    <a:pt x="8086894" y="1384299"/>
                  </a:lnTo>
                  <a:lnTo>
                    <a:pt x="8134095" y="1371599"/>
                  </a:lnTo>
                  <a:lnTo>
                    <a:pt x="8181213" y="1346199"/>
                  </a:lnTo>
                  <a:lnTo>
                    <a:pt x="8275116" y="1320799"/>
                  </a:lnTo>
                  <a:lnTo>
                    <a:pt x="8321861" y="1295399"/>
                  </a:lnTo>
                  <a:lnTo>
                    <a:pt x="8368440" y="1282699"/>
                  </a:lnTo>
                  <a:lnTo>
                    <a:pt x="8414833" y="1257299"/>
                  </a:lnTo>
                  <a:lnTo>
                    <a:pt x="8461020" y="1244599"/>
                  </a:lnTo>
                  <a:lnTo>
                    <a:pt x="8506980" y="1219199"/>
                  </a:lnTo>
                  <a:lnTo>
                    <a:pt x="8556218" y="1206499"/>
                  </a:lnTo>
                  <a:lnTo>
                    <a:pt x="8605280" y="1181099"/>
                  </a:lnTo>
                  <a:lnTo>
                    <a:pt x="8654163" y="1168399"/>
                  </a:lnTo>
                  <a:lnTo>
                    <a:pt x="8751364" y="1117599"/>
                  </a:lnTo>
                  <a:lnTo>
                    <a:pt x="8799674" y="1104899"/>
                  </a:lnTo>
                  <a:lnTo>
                    <a:pt x="8847782" y="1079499"/>
                  </a:lnTo>
                  <a:lnTo>
                    <a:pt x="8895683" y="1066799"/>
                  </a:lnTo>
                  <a:lnTo>
                    <a:pt x="8943372" y="1041399"/>
                  </a:lnTo>
                  <a:lnTo>
                    <a:pt x="8990845" y="1028699"/>
                  </a:lnTo>
                  <a:lnTo>
                    <a:pt x="9085118" y="977899"/>
                  </a:lnTo>
                  <a:lnTo>
                    <a:pt x="9131907" y="965199"/>
                  </a:lnTo>
                  <a:lnTo>
                    <a:pt x="9178459" y="939799"/>
                  </a:lnTo>
                  <a:lnTo>
                    <a:pt x="9224768" y="927099"/>
                  </a:lnTo>
                  <a:lnTo>
                    <a:pt x="9270828" y="901699"/>
                  </a:lnTo>
                  <a:lnTo>
                    <a:pt x="9316634" y="888999"/>
                  </a:lnTo>
                  <a:lnTo>
                    <a:pt x="9407465" y="838199"/>
                  </a:lnTo>
                  <a:lnTo>
                    <a:pt x="9452479" y="825499"/>
                  </a:lnTo>
                  <a:lnTo>
                    <a:pt x="9497218" y="800099"/>
                  </a:lnTo>
                  <a:lnTo>
                    <a:pt x="9541678" y="787399"/>
                  </a:lnTo>
                  <a:lnTo>
                    <a:pt x="9629736" y="736599"/>
                  </a:lnTo>
                  <a:lnTo>
                    <a:pt x="9680002" y="723899"/>
                  </a:lnTo>
                  <a:lnTo>
                    <a:pt x="9828620" y="647699"/>
                  </a:lnTo>
                  <a:lnTo>
                    <a:pt x="9877431" y="634999"/>
                  </a:lnTo>
                  <a:lnTo>
                    <a:pt x="10069013" y="533399"/>
                  </a:lnTo>
                  <a:lnTo>
                    <a:pt x="10115989" y="520699"/>
                  </a:lnTo>
                  <a:lnTo>
                    <a:pt x="10254698" y="444499"/>
                  </a:lnTo>
                  <a:lnTo>
                    <a:pt x="10300192" y="431799"/>
                  </a:lnTo>
                  <a:lnTo>
                    <a:pt x="10390063" y="380999"/>
                  </a:lnTo>
                  <a:lnTo>
                    <a:pt x="10434437" y="368299"/>
                  </a:lnTo>
                  <a:lnTo>
                    <a:pt x="10565311" y="292099"/>
                  </a:lnTo>
                  <a:lnTo>
                    <a:pt x="10608183" y="279399"/>
                  </a:lnTo>
                  <a:lnTo>
                    <a:pt x="10692003" y="228599"/>
                  </a:lnTo>
                  <a:lnTo>
                    <a:pt x="10692003" y="0"/>
                  </a:lnTo>
                  <a:close/>
                </a:path>
              </a:pathLst>
            </a:custGeom>
            <a:solidFill>
              <a:srgbClr val="FFFFFF"/>
            </a:solidFill>
          </p:spPr>
          <p:txBody>
            <a:bodyPr wrap="square" lIns="0" tIns="0" rIns="0" bIns="0" rtlCol="0"/>
            <a:lstStyle/>
            <a:p>
              <a:endParaRPr sz="1632"/>
            </a:p>
          </p:txBody>
        </p:sp>
      </p:grpSp>
      <p:grpSp>
        <p:nvGrpSpPr>
          <p:cNvPr id="7" name="object 7"/>
          <p:cNvGrpSpPr/>
          <p:nvPr/>
        </p:nvGrpSpPr>
        <p:grpSpPr>
          <a:xfrm>
            <a:off x="1247607" y="6566773"/>
            <a:ext cx="9695634" cy="77160"/>
            <a:chOff x="0" y="7241692"/>
            <a:chExt cx="10692130" cy="85090"/>
          </a:xfrm>
        </p:grpSpPr>
        <p:sp>
          <p:nvSpPr>
            <p:cNvPr id="8" name="object 8"/>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9" name="object 9"/>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grpSp>
      <p:grpSp>
        <p:nvGrpSpPr>
          <p:cNvPr id="10" name="object 10"/>
          <p:cNvGrpSpPr/>
          <p:nvPr/>
        </p:nvGrpSpPr>
        <p:grpSpPr>
          <a:xfrm>
            <a:off x="4075856" y="1382214"/>
            <a:ext cx="5778916" cy="4897338"/>
            <a:chOff x="3118930" y="1524275"/>
            <a:chExt cx="6372860" cy="5400675"/>
          </a:xfrm>
        </p:grpSpPr>
        <p:pic>
          <p:nvPicPr>
            <p:cNvPr id="11" name="object 11"/>
            <p:cNvPicPr/>
            <p:nvPr/>
          </p:nvPicPr>
          <p:blipFill>
            <a:blip r:embed="rId2" cstate="print"/>
            <a:stretch>
              <a:fillRect/>
            </a:stretch>
          </p:blipFill>
          <p:spPr>
            <a:xfrm>
              <a:off x="3118930" y="1524275"/>
              <a:ext cx="6372793" cy="5400335"/>
            </a:xfrm>
            <a:prstGeom prst="rect">
              <a:avLst/>
            </a:prstGeom>
          </p:spPr>
        </p:pic>
        <p:pic>
          <p:nvPicPr>
            <p:cNvPr id="12" name="object 12"/>
            <p:cNvPicPr/>
            <p:nvPr/>
          </p:nvPicPr>
          <p:blipFill>
            <a:blip r:embed="rId3" cstate="print"/>
            <a:stretch>
              <a:fillRect/>
            </a:stretch>
          </p:blipFill>
          <p:spPr>
            <a:xfrm>
              <a:off x="5003228" y="4184650"/>
              <a:ext cx="240626" cy="165811"/>
            </a:xfrm>
            <a:prstGeom prst="rect">
              <a:avLst/>
            </a:prstGeom>
          </p:spPr>
        </p:pic>
        <p:sp>
          <p:nvSpPr>
            <p:cNvPr id="13" name="object 13"/>
            <p:cNvSpPr/>
            <p:nvPr/>
          </p:nvSpPr>
          <p:spPr>
            <a:xfrm>
              <a:off x="7185131" y="3045080"/>
              <a:ext cx="435609" cy="571500"/>
            </a:xfrm>
            <a:custGeom>
              <a:avLst/>
              <a:gdLst/>
              <a:ahLst/>
              <a:cxnLst/>
              <a:rect l="l" t="t" r="r" b="b"/>
              <a:pathLst>
                <a:path w="435609" h="571500">
                  <a:moveTo>
                    <a:pt x="269366" y="0"/>
                  </a:moveTo>
                  <a:lnTo>
                    <a:pt x="266344" y="1752"/>
                  </a:lnTo>
                  <a:lnTo>
                    <a:pt x="98894" y="339458"/>
                  </a:lnTo>
                  <a:lnTo>
                    <a:pt x="32270" y="294525"/>
                  </a:lnTo>
                  <a:lnTo>
                    <a:pt x="10502" y="433146"/>
                  </a:lnTo>
                  <a:lnTo>
                    <a:pt x="0" y="565124"/>
                  </a:lnTo>
                  <a:lnTo>
                    <a:pt x="1358" y="567931"/>
                  </a:lnTo>
                  <a:lnTo>
                    <a:pt x="6197" y="571195"/>
                  </a:lnTo>
                  <a:lnTo>
                    <a:pt x="9309" y="571398"/>
                  </a:lnTo>
                  <a:lnTo>
                    <a:pt x="11912" y="570090"/>
                  </a:lnTo>
                  <a:lnTo>
                    <a:pt x="127800" y="512191"/>
                  </a:lnTo>
                  <a:lnTo>
                    <a:pt x="247446" y="451116"/>
                  </a:lnTo>
                  <a:lnTo>
                    <a:pt x="249110" y="448564"/>
                  </a:lnTo>
                  <a:lnTo>
                    <a:pt x="249466" y="442849"/>
                  </a:lnTo>
                  <a:lnTo>
                    <a:pt x="248119" y="440118"/>
                  </a:lnTo>
                  <a:lnTo>
                    <a:pt x="184886" y="397459"/>
                  </a:lnTo>
                  <a:lnTo>
                    <a:pt x="434936" y="116205"/>
                  </a:lnTo>
                  <a:lnTo>
                    <a:pt x="435444" y="112712"/>
                  </a:lnTo>
                  <a:lnTo>
                    <a:pt x="432701" y="106857"/>
                  </a:lnTo>
                  <a:lnTo>
                    <a:pt x="429717" y="105029"/>
                  </a:lnTo>
                  <a:lnTo>
                    <a:pt x="317093" y="108775"/>
                  </a:lnTo>
                  <a:lnTo>
                    <a:pt x="278650" y="2463"/>
                  </a:lnTo>
                  <a:lnTo>
                    <a:pt x="275831" y="368"/>
                  </a:lnTo>
                  <a:lnTo>
                    <a:pt x="269366" y="0"/>
                  </a:lnTo>
                  <a:close/>
                </a:path>
              </a:pathLst>
            </a:custGeom>
            <a:solidFill>
              <a:srgbClr val="FFFFFF"/>
            </a:solidFill>
          </p:spPr>
          <p:txBody>
            <a:bodyPr wrap="square" lIns="0" tIns="0" rIns="0" bIns="0" rtlCol="0"/>
            <a:lstStyle/>
            <a:p>
              <a:endParaRPr sz="1632"/>
            </a:p>
          </p:txBody>
        </p:sp>
        <p:sp>
          <p:nvSpPr>
            <p:cNvPr id="14" name="object 14"/>
            <p:cNvSpPr/>
            <p:nvPr/>
          </p:nvSpPr>
          <p:spPr>
            <a:xfrm>
              <a:off x="7203770" y="3290273"/>
              <a:ext cx="229870" cy="302895"/>
            </a:xfrm>
            <a:custGeom>
              <a:avLst/>
              <a:gdLst/>
              <a:ahLst/>
              <a:cxnLst/>
              <a:rect l="l" t="t" r="r" b="b"/>
              <a:pathLst>
                <a:path w="229870" h="302895">
                  <a:moveTo>
                    <a:pt x="145643" y="0"/>
                  </a:moveTo>
                  <a:lnTo>
                    <a:pt x="91249" y="109537"/>
                  </a:lnTo>
                  <a:lnTo>
                    <a:pt x="90157" y="111150"/>
                  </a:lnTo>
                  <a:lnTo>
                    <a:pt x="88519" y="112331"/>
                  </a:lnTo>
                  <a:lnTo>
                    <a:pt x="84353" y="113436"/>
                  </a:lnTo>
                  <a:lnTo>
                    <a:pt x="81953" y="113029"/>
                  </a:lnTo>
                  <a:lnTo>
                    <a:pt x="19481" y="70891"/>
                  </a:lnTo>
                  <a:lnTo>
                    <a:pt x="9131" y="188175"/>
                  </a:lnTo>
                  <a:lnTo>
                    <a:pt x="0" y="302894"/>
                  </a:lnTo>
                  <a:lnTo>
                    <a:pt x="102984" y="251447"/>
                  </a:lnTo>
                  <a:lnTo>
                    <a:pt x="207822" y="197929"/>
                  </a:lnTo>
                  <a:lnTo>
                    <a:pt x="148742" y="158076"/>
                  </a:lnTo>
                  <a:lnTo>
                    <a:pt x="147472" y="156006"/>
                  </a:lnTo>
                  <a:lnTo>
                    <a:pt x="146888" y="151383"/>
                  </a:lnTo>
                  <a:lnTo>
                    <a:pt x="147612" y="149047"/>
                  </a:lnTo>
                  <a:lnTo>
                    <a:pt x="229704" y="56705"/>
                  </a:lnTo>
                  <a:lnTo>
                    <a:pt x="145643" y="0"/>
                  </a:lnTo>
                  <a:close/>
                </a:path>
              </a:pathLst>
            </a:custGeom>
            <a:solidFill>
              <a:srgbClr val="ED1E24"/>
            </a:solidFill>
          </p:spPr>
          <p:txBody>
            <a:bodyPr wrap="square" lIns="0" tIns="0" rIns="0" bIns="0" rtlCol="0"/>
            <a:lstStyle/>
            <a:p>
              <a:endParaRPr sz="1632"/>
            </a:p>
          </p:txBody>
        </p:sp>
        <p:pic>
          <p:nvPicPr>
            <p:cNvPr id="15" name="object 15"/>
            <p:cNvPicPr/>
            <p:nvPr/>
          </p:nvPicPr>
          <p:blipFill>
            <a:blip r:embed="rId4" cstate="print"/>
            <a:stretch>
              <a:fillRect/>
            </a:stretch>
          </p:blipFill>
          <p:spPr>
            <a:xfrm>
              <a:off x="7349413" y="3072777"/>
              <a:ext cx="245046" cy="274193"/>
            </a:xfrm>
            <a:prstGeom prst="rect">
              <a:avLst/>
            </a:prstGeom>
          </p:spPr>
        </p:pic>
        <p:sp>
          <p:nvSpPr>
            <p:cNvPr id="16" name="object 16"/>
            <p:cNvSpPr/>
            <p:nvPr/>
          </p:nvSpPr>
          <p:spPr>
            <a:xfrm>
              <a:off x="6797541" y="4541144"/>
              <a:ext cx="271780" cy="625475"/>
            </a:xfrm>
            <a:custGeom>
              <a:avLst/>
              <a:gdLst/>
              <a:ahLst/>
              <a:cxnLst/>
              <a:rect l="l" t="t" r="r" b="b"/>
              <a:pathLst>
                <a:path w="271779" h="625475">
                  <a:moveTo>
                    <a:pt x="134594" y="0"/>
                  </a:moveTo>
                  <a:lnTo>
                    <a:pt x="128752" y="101"/>
                  </a:lnTo>
                  <a:lnTo>
                    <a:pt x="126085" y="1714"/>
                  </a:lnTo>
                  <a:lnTo>
                    <a:pt x="124701" y="4279"/>
                  </a:lnTo>
                  <a:lnTo>
                    <a:pt x="62979" y="118186"/>
                  </a:lnTo>
                  <a:lnTo>
                    <a:pt x="0" y="236829"/>
                  </a:lnTo>
                  <a:lnTo>
                    <a:pt x="101" y="239877"/>
                  </a:lnTo>
                  <a:lnTo>
                    <a:pt x="3086" y="244767"/>
                  </a:lnTo>
                  <a:lnTo>
                    <a:pt x="5765" y="246227"/>
                  </a:lnTo>
                  <a:lnTo>
                    <a:pt x="82016" y="244906"/>
                  </a:lnTo>
                  <a:lnTo>
                    <a:pt x="38519" y="618718"/>
                  </a:lnTo>
                  <a:lnTo>
                    <a:pt x="40106" y="621868"/>
                  </a:lnTo>
                  <a:lnTo>
                    <a:pt x="45707" y="625094"/>
                  </a:lnTo>
                  <a:lnTo>
                    <a:pt x="49199" y="624878"/>
                  </a:lnTo>
                  <a:lnTo>
                    <a:pt x="139318" y="557212"/>
                  </a:lnTo>
                  <a:lnTo>
                    <a:pt x="231774" y="622249"/>
                  </a:lnTo>
                  <a:lnTo>
                    <a:pt x="235280" y="622350"/>
                  </a:lnTo>
                  <a:lnTo>
                    <a:pt x="240791" y="618934"/>
                  </a:lnTo>
                  <a:lnTo>
                    <a:pt x="242265" y="615772"/>
                  </a:lnTo>
                  <a:lnTo>
                    <a:pt x="185737" y="243090"/>
                  </a:lnTo>
                  <a:lnTo>
                    <a:pt x="266077" y="241693"/>
                  </a:lnTo>
                  <a:lnTo>
                    <a:pt x="268706" y="240131"/>
                  </a:lnTo>
                  <a:lnTo>
                    <a:pt x="270840" y="236359"/>
                  </a:lnTo>
                  <a:lnTo>
                    <a:pt x="271183" y="234937"/>
                  </a:lnTo>
                  <a:lnTo>
                    <a:pt x="271144" y="232156"/>
                  </a:lnTo>
                  <a:lnTo>
                    <a:pt x="270776" y="230822"/>
                  </a:lnTo>
                  <a:lnTo>
                    <a:pt x="204406" y="115658"/>
                  </a:lnTo>
                  <a:lnTo>
                    <a:pt x="137299" y="1524"/>
                  </a:lnTo>
                  <a:lnTo>
                    <a:pt x="134594" y="0"/>
                  </a:lnTo>
                  <a:close/>
                </a:path>
              </a:pathLst>
            </a:custGeom>
            <a:solidFill>
              <a:srgbClr val="FFFFFF"/>
            </a:solidFill>
          </p:spPr>
          <p:txBody>
            <a:bodyPr wrap="square" lIns="0" tIns="0" rIns="0" bIns="0" rtlCol="0"/>
            <a:lstStyle/>
            <a:p>
              <a:endParaRPr sz="1632"/>
            </a:p>
          </p:txBody>
        </p:sp>
        <p:sp>
          <p:nvSpPr>
            <p:cNvPr id="17" name="object 17"/>
            <p:cNvSpPr/>
            <p:nvPr/>
          </p:nvSpPr>
          <p:spPr>
            <a:xfrm>
              <a:off x="6819319" y="4567311"/>
              <a:ext cx="227329" cy="334010"/>
            </a:xfrm>
            <a:custGeom>
              <a:avLst/>
              <a:gdLst/>
              <a:ahLst/>
              <a:cxnLst/>
              <a:rect l="l" t="t" r="r" b="b"/>
              <a:pathLst>
                <a:path w="227329" h="334010">
                  <a:moveTo>
                    <a:pt x="110032" y="0"/>
                  </a:moveTo>
                  <a:lnTo>
                    <a:pt x="55181" y="101206"/>
                  </a:lnTo>
                  <a:lnTo>
                    <a:pt x="0" y="205181"/>
                  </a:lnTo>
                  <a:lnTo>
                    <a:pt x="71247" y="203936"/>
                  </a:lnTo>
                  <a:lnTo>
                    <a:pt x="73482" y="204901"/>
                  </a:lnTo>
                  <a:lnTo>
                    <a:pt x="76606" y="208356"/>
                  </a:lnTo>
                  <a:lnTo>
                    <a:pt x="77355" y="210680"/>
                  </a:lnTo>
                  <a:lnTo>
                    <a:pt x="63080" y="333413"/>
                  </a:lnTo>
                  <a:lnTo>
                    <a:pt x="164465" y="331647"/>
                  </a:lnTo>
                  <a:lnTo>
                    <a:pt x="146189" y="210718"/>
                  </a:lnTo>
                  <a:lnTo>
                    <a:pt x="146164" y="208762"/>
                  </a:lnTo>
                  <a:lnTo>
                    <a:pt x="146824" y="206857"/>
                  </a:lnTo>
                  <a:lnTo>
                    <a:pt x="149606" y="203568"/>
                  </a:lnTo>
                  <a:lnTo>
                    <a:pt x="151803" y="202526"/>
                  </a:lnTo>
                  <a:lnTo>
                    <a:pt x="227152" y="201218"/>
                  </a:lnTo>
                  <a:lnTo>
                    <a:pt x="168351" y="99199"/>
                  </a:lnTo>
                  <a:lnTo>
                    <a:pt x="110032" y="0"/>
                  </a:lnTo>
                  <a:close/>
                </a:path>
              </a:pathLst>
            </a:custGeom>
            <a:solidFill>
              <a:srgbClr val="ED1E24"/>
            </a:solidFill>
          </p:spPr>
          <p:txBody>
            <a:bodyPr wrap="square" lIns="0" tIns="0" rIns="0" bIns="0" rtlCol="0"/>
            <a:lstStyle/>
            <a:p>
              <a:endParaRPr sz="1632"/>
            </a:p>
          </p:txBody>
        </p:sp>
        <p:pic>
          <p:nvPicPr>
            <p:cNvPr id="18" name="object 18"/>
            <p:cNvPicPr/>
            <p:nvPr/>
          </p:nvPicPr>
          <p:blipFill>
            <a:blip r:embed="rId5" cstate="print"/>
            <a:stretch>
              <a:fillRect/>
            </a:stretch>
          </p:blipFill>
          <p:spPr>
            <a:xfrm>
              <a:off x="6854393" y="4898948"/>
              <a:ext cx="165798" cy="242455"/>
            </a:xfrm>
            <a:prstGeom prst="rect">
              <a:avLst/>
            </a:prstGeom>
          </p:spPr>
        </p:pic>
        <p:pic>
          <p:nvPicPr>
            <p:cNvPr id="19" name="object 19"/>
            <p:cNvPicPr/>
            <p:nvPr/>
          </p:nvPicPr>
          <p:blipFill>
            <a:blip r:embed="rId6" cstate="print"/>
            <a:stretch>
              <a:fillRect/>
            </a:stretch>
          </p:blipFill>
          <p:spPr>
            <a:xfrm>
              <a:off x="8013232" y="2102785"/>
              <a:ext cx="941909" cy="1005840"/>
            </a:xfrm>
            <a:prstGeom prst="rect">
              <a:avLst/>
            </a:prstGeom>
          </p:spPr>
        </p:pic>
      </p:grpSp>
      <p:sp>
        <p:nvSpPr>
          <p:cNvPr id="20" name="object 20"/>
          <p:cNvSpPr/>
          <p:nvPr/>
        </p:nvSpPr>
        <p:spPr>
          <a:xfrm>
            <a:off x="1247607" y="6643750"/>
            <a:ext cx="9695634" cy="211900"/>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grpSp>
        <p:nvGrpSpPr>
          <p:cNvPr id="21" name="object 21"/>
          <p:cNvGrpSpPr/>
          <p:nvPr/>
        </p:nvGrpSpPr>
        <p:grpSpPr>
          <a:xfrm>
            <a:off x="1242224" y="2662942"/>
            <a:ext cx="9706575" cy="3949540"/>
            <a:chOff x="-5937" y="2936633"/>
            <a:chExt cx="10704195" cy="4355465"/>
          </a:xfrm>
        </p:grpSpPr>
        <p:sp>
          <p:nvSpPr>
            <p:cNvPr id="22" name="object 22"/>
            <p:cNvSpPr/>
            <p:nvPr/>
          </p:nvSpPr>
          <p:spPr>
            <a:xfrm>
              <a:off x="0" y="7230501"/>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pic>
          <p:nvPicPr>
            <p:cNvPr id="23" name="object 23"/>
            <p:cNvPicPr/>
            <p:nvPr/>
          </p:nvPicPr>
          <p:blipFill>
            <a:blip r:embed="rId7" cstate="print"/>
            <a:stretch>
              <a:fillRect/>
            </a:stretch>
          </p:blipFill>
          <p:spPr>
            <a:xfrm>
              <a:off x="584931" y="2936633"/>
              <a:ext cx="2693891" cy="4289679"/>
            </a:xfrm>
            <a:prstGeom prst="rect">
              <a:avLst/>
            </a:prstGeom>
          </p:spPr>
        </p:pic>
      </p:grpSp>
      <p:sp>
        <p:nvSpPr>
          <p:cNvPr id="24" name="object 24"/>
          <p:cNvSpPr txBox="1">
            <a:spLocks noGrp="1"/>
          </p:cNvSpPr>
          <p:nvPr>
            <p:ph type="title"/>
          </p:nvPr>
        </p:nvSpPr>
        <p:spPr>
          <a:xfrm>
            <a:off x="2007687" y="474355"/>
            <a:ext cx="9535557" cy="915502"/>
          </a:xfrm>
          <a:prstGeom prst="rect">
            <a:avLst/>
          </a:prstGeom>
        </p:spPr>
        <p:txBody>
          <a:bodyPr vert="horz" wrap="square" lIns="0" tIns="284348" rIns="0" bIns="0" rtlCol="0" anchor="ctr">
            <a:spAutoFit/>
          </a:bodyPr>
          <a:lstStyle/>
          <a:p>
            <a:pPr marL="11516">
              <a:lnSpc>
                <a:spcPts val="2973"/>
              </a:lnSpc>
              <a:spcBef>
                <a:spcPts val="91"/>
              </a:spcBef>
            </a:pPr>
            <a:r>
              <a:rPr spc="-381" dirty="0"/>
              <a:t>Common</a:t>
            </a:r>
            <a:r>
              <a:rPr spc="-185" dirty="0"/>
              <a:t> </a:t>
            </a:r>
            <a:r>
              <a:rPr spc="-18" dirty="0"/>
              <a:t>ADRs</a:t>
            </a:r>
          </a:p>
          <a:p>
            <a:pPr marL="11516">
              <a:lnSpc>
                <a:spcPts val="1886"/>
              </a:lnSpc>
            </a:pPr>
            <a:r>
              <a:rPr sz="1632" spc="-118" dirty="0">
                <a:latin typeface="Tahoma"/>
                <a:cs typeface="Tahoma"/>
              </a:rPr>
              <a:t>which</a:t>
            </a:r>
            <a:r>
              <a:rPr sz="1632" spc="-131" dirty="0">
                <a:latin typeface="Tahoma"/>
                <a:cs typeface="Tahoma"/>
              </a:rPr>
              <a:t> </a:t>
            </a:r>
            <a:r>
              <a:rPr sz="1632" spc="-95" dirty="0">
                <a:latin typeface="Tahoma"/>
                <a:cs typeface="Tahoma"/>
              </a:rPr>
              <a:t>require</a:t>
            </a:r>
            <a:r>
              <a:rPr sz="1632" spc="-127" dirty="0">
                <a:latin typeface="Tahoma"/>
                <a:cs typeface="Tahoma"/>
              </a:rPr>
              <a:t> </a:t>
            </a:r>
            <a:r>
              <a:rPr sz="1632" spc="-54" dirty="0">
                <a:latin typeface="Tahoma"/>
                <a:cs typeface="Tahoma"/>
              </a:rPr>
              <a:t>referral</a:t>
            </a:r>
            <a:endParaRPr sz="1632">
              <a:latin typeface="Tahoma"/>
              <a:cs typeface="Tahoma"/>
            </a:endParaRPr>
          </a:p>
        </p:txBody>
      </p:sp>
      <p:grpSp>
        <p:nvGrpSpPr>
          <p:cNvPr id="25" name="object 25"/>
          <p:cNvGrpSpPr/>
          <p:nvPr/>
        </p:nvGrpSpPr>
        <p:grpSpPr>
          <a:xfrm>
            <a:off x="6372106" y="3200670"/>
            <a:ext cx="1733214" cy="883306"/>
            <a:chOff x="5651184" y="3529628"/>
            <a:chExt cx="1911350" cy="974090"/>
          </a:xfrm>
        </p:grpSpPr>
        <p:pic>
          <p:nvPicPr>
            <p:cNvPr id="26" name="object 26"/>
            <p:cNvPicPr/>
            <p:nvPr/>
          </p:nvPicPr>
          <p:blipFill>
            <a:blip r:embed="rId8" cstate="print"/>
            <a:stretch>
              <a:fillRect/>
            </a:stretch>
          </p:blipFill>
          <p:spPr>
            <a:xfrm>
              <a:off x="5651184" y="3529628"/>
              <a:ext cx="1910878" cy="973753"/>
            </a:xfrm>
            <a:prstGeom prst="rect">
              <a:avLst/>
            </a:prstGeom>
          </p:spPr>
        </p:pic>
        <p:sp>
          <p:nvSpPr>
            <p:cNvPr id="27" name="object 27"/>
            <p:cNvSpPr/>
            <p:nvPr/>
          </p:nvSpPr>
          <p:spPr>
            <a:xfrm>
              <a:off x="6337862" y="3703298"/>
              <a:ext cx="946150" cy="163195"/>
            </a:xfrm>
            <a:custGeom>
              <a:avLst/>
              <a:gdLst/>
              <a:ahLst/>
              <a:cxnLst/>
              <a:rect l="l" t="t" r="r" b="b"/>
              <a:pathLst>
                <a:path w="946150" h="163195">
                  <a:moveTo>
                    <a:pt x="5638" y="0"/>
                  </a:moveTo>
                  <a:lnTo>
                    <a:pt x="0" y="117449"/>
                  </a:lnTo>
                  <a:lnTo>
                    <a:pt x="939990" y="162598"/>
                  </a:lnTo>
                  <a:lnTo>
                    <a:pt x="945629" y="45148"/>
                  </a:lnTo>
                  <a:lnTo>
                    <a:pt x="5638" y="0"/>
                  </a:lnTo>
                  <a:close/>
                </a:path>
              </a:pathLst>
            </a:custGeom>
            <a:solidFill>
              <a:srgbClr val="F19148"/>
            </a:solidFill>
          </p:spPr>
          <p:txBody>
            <a:bodyPr wrap="square" lIns="0" tIns="0" rIns="0" bIns="0" rtlCol="0"/>
            <a:lstStyle/>
            <a:p>
              <a:endParaRPr sz="1632"/>
            </a:p>
          </p:txBody>
        </p:sp>
      </p:grpSp>
      <p:sp>
        <p:nvSpPr>
          <p:cNvPr id="28" name="object 28"/>
          <p:cNvSpPr txBox="1"/>
          <p:nvPr/>
        </p:nvSpPr>
        <p:spPr>
          <a:xfrm rot="120000">
            <a:off x="7017070" y="3412386"/>
            <a:ext cx="813056" cy="51296"/>
          </a:xfrm>
          <a:prstGeom prst="rect">
            <a:avLst/>
          </a:prstGeom>
        </p:spPr>
        <p:txBody>
          <a:bodyPr vert="horz" wrap="square" lIns="0" tIns="0" rIns="0" bIns="0" rtlCol="0">
            <a:spAutoFit/>
          </a:bodyPr>
          <a:lstStyle/>
          <a:p>
            <a:pPr>
              <a:lnSpc>
                <a:spcPts val="416"/>
              </a:lnSpc>
            </a:pPr>
            <a:r>
              <a:rPr sz="612" b="1" spc="-34" baseline="6172" dirty="0">
                <a:latin typeface="Tahoma"/>
                <a:cs typeface="Tahoma"/>
              </a:rPr>
              <a:t>PERIPHERAL</a:t>
            </a:r>
            <a:r>
              <a:rPr sz="612" b="1" baseline="6172" dirty="0">
                <a:latin typeface="Tahoma"/>
                <a:cs typeface="Tahoma"/>
              </a:rPr>
              <a:t> </a:t>
            </a:r>
            <a:r>
              <a:rPr sz="408" b="1" spc="-18" dirty="0">
                <a:latin typeface="Tahoma"/>
                <a:cs typeface="Tahoma"/>
              </a:rPr>
              <a:t>HEALTH</a:t>
            </a:r>
            <a:r>
              <a:rPr sz="408" b="1" dirty="0">
                <a:latin typeface="Tahoma"/>
                <a:cs typeface="Tahoma"/>
              </a:rPr>
              <a:t> </a:t>
            </a:r>
            <a:r>
              <a:rPr sz="408" b="1" spc="-23" dirty="0">
                <a:latin typeface="Tahoma"/>
                <a:cs typeface="Tahoma"/>
              </a:rPr>
              <a:t>INSTITUTE</a:t>
            </a:r>
            <a:endParaRPr sz="408">
              <a:latin typeface="Tahoma"/>
              <a:cs typeface="Tahoma"/>
            </a:endParaRPr>
          </a:p>
        </p:txBody>
      </p:sp>
      <p:sp>
        <p:nvSpPr>
          <p:cNvPr id="29" name="object 29"/>
          <p:cNvSpPr txBox="1"/>
          <p:nvPr/>
        </p:nvSpPr>
        <p:spPr>
          <a:xfrm>
            <a:off x="8845014" y="5320569"/>
            <a:ext cx="718622" cy="207067"/>
          </a:xfrm>
          <a:prstGeom prst="rect">
            <a:avLst/>
          </a:prstGeom>
        </p:spPr>
        <p:txBody>
          <a:bodyPr vert="horz" wrap="square" lIns="0" tIns="11516" rIns="0" bIns="0" rtlCol="0">
            <a:spAutoFit/>
          </a:bodyPr>
          <a:lstStyle/>
          <a:p>
            <a:pPr marL="11516">
              <a:spcBef>
                <a:spcPts val="91"/>
              </a:spcBef>
            </a:pPr>
            <a:r>
              <a:rPr sz="1270" spc="-9" dirty="0">
                <a:latin typeface="Tahoma"/>
                <a:cs typeface="Tahoma"/>
              </a:rPr>
              <a:t>Giddiness</a:t>
            </a:r>
            <a:endParaRPr sz="1270">
              <a:latin typeface="Tahoma"/>
              <a:cs typeface="Tahoma"/>
            </a:endParaRPr>
          </a:p>
        </p:txBody>
      </p:sp>
      <p:sp>
        <p:nvSpPr>
          <p:cNvPr id="30" name="object 30"/>
          <p:cNvSpPr txBox="1"/>
          <p:nvPr/>
        </p:nvSpPr>
        <p:spPr>
          <a:xfrm>
            <a:off x="9010758" y="3311653"/>
            <a:ext cx="1016896" cy="597943"/>
          </a:xfrm>
          <a:prstGeom prst="rect">
            <a:avLst/>
          </a:prstGeom>
        </p:spPr>
        <p:txBody>
          <a:bodyPr vert="horz" wrap="square" lIns="0" tIns="11516" rIns="0" bIns="0" rtlCol="0">
            <a:spAutoFit/>
          </a:bodyPr>
          <a:lstStyle/>
          <a:p>
            <a:pPr marL="11516" marR="4607" indent="-576" algn="ctr">
              <a:spcBef>
                <a:spcPts val="91"/>
              </a:spcBef>
            </a:pPr>
            <a:r>
              <a:rPr sz="1270" spc="-9" dirty="0">
                <a:latin typeface="Tahoma"/>
                <a:cs typeface="Tahoma"/>
              </a:rPr>
              <a:t>Ringing</a:t>
            </a:r>
            <a:r>
              <a:rPr sz="1270" spc="-136" dirty="0">
                <a:latin typeface="Tahoma"/>
                <a:cs typeface="Tahoma"/>
              </a:rPr>
              <a:t> </a:t>
            </a:r>
            <a:r>
              <a:rPr sz="1270" spc="-45" dirty="0">
                <a:latin typeface="Tahoma"/>
                <a:cs typeface="Tahoma"/>
              </a:rPr>
              <a:t>&amp; </a:t>
            </a:r>
            <a:r>
              <a:rPr sz="1270" spc="-9" dirty="0">
                <a:latin typeface="Tahoma"/>
                <a:cs typeface="Tahoma"/>
              </a:rPr>
              <a:t>buzzing sounds</a:t>
            </a:r>
            <a:r>
              <a:rPr sz="1270" spc="-136" dirty="0">
                <a:latin typeface="Tahoma"/>
                <a:cs typeface="Tahoma"/>
              </a:rPr>
              <a:t> </a:t>
            </a:r>
            <a:r>
              <a:rPr sz="1270" dirty="0">
                <a:latin typeface="Tahoma"/>
                <a:cs typeface="Tahoma"/>
              </a:rPr>
              <a:t>in</a:t>
            </a:r>
            <a:r>
              <a:rPr sz="1270" spc="-131" dirty="0">
                <a:latin typeface="Tahoma"/>
                <a:cs typeface="Tahoma"/>
              </a:rPr>
              <a:t> </a:t>
            </a:r>
            <a:r>
              <a:rPr sz="1270" spc="-18" dirty="0">
                <a:latin typeface="Tahoma"/>
                <a:cs typeface="Tahoma"/>
              </a:rPr>
              <a:t>ears</a:t>
            </a:r>
            <a:endParaRPr sz="1270">
              <a:latin typeface="Tahoma"/>
              <a:cs typeface="Tahoma"/>
            </a:endParaRPr>
          </a:p>
        </p:txBody>
      </p:sp>
      <p:sp>
        <p:nvSpPr>
          <p:cNvPr id="31" name="object 31"/>
          <p:cNvSpPr txBox="1"/>
          <p:nvPr/>
        </p:nvSpPr>
        <p:spPr>
          <a:xfrm>
            <a:off x="4666115" y="4902017"/>
            <a:ext cx="688679" cy="402505"/>
          </a:xfrm>
          <a:prstGeom prst="rect">
            <a:avLst/>
          </a:prstGeom>
        </p:spPr>
        <p:txBody>
          <a:bodyPr vert="horz" wrap="square" lIns="0" tIns="11516" rIns="0" bIns="0" rtlCol="0">
            <a:spAutoFit/>
          </a:bodyPr>
          <a:lstStyle/>
          <a:p>
            <a:pPr marL="11516" marR="4607" indent="57006">
              <a:spcBef>
                <a:spcPts val="91"/>
              </a:spcBef>
            </a:pPr>
            <a:r>
              <a:rPr sz="1270" spc="-9" dirty="0">
                <a:latin typeface="Tahoma"/>
                <a:cs typeface="Tahoma"/>
              </a:rPr>
              <a:t>Thyroid disorders</a:t>
            </a:r>
            <a:endParaRPr sz="1270">
              <a:latin typeface="Tahoma"/>
              <a:cs typeface="Tahoma"/>
            </a:endParaRPr>
          </a:p>
        </p:txBody>
      </p:sp>
      <p:grpSp>
        <p:nvGrpSpPr>
          <p:cNvPr id="32" name="object 32"/>
          <p:cNvGrpSpPr/>
          <p:nvPr/>
        </p:nvGrpSpPr>
        <p:grpSpPr>
          <a:xfrm>
            <a:off x="1247607" y="6266473"/>
            <a:ext cx="435895" cy="195203"/>
            <a:chOff x="0" y="6910527"/>
            <a:chExt cx="480695" cy="215265"/>
          </a:xfrm>
        </p:grpSpPr>
        <p:sp>
          <p:nvSpPr>
            <p:cNvPr id="33" name="object 33"/>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34" name="object 34"/>
            <p:cNvPicPr/>
            <p:nvPr/>
          </p:nvPicPr>
          <p:blipFill>
            <a:blip r:embed="rId9" cstate="print"/>
            <a:stretch>
              <a:fillRect/>
            </a:stretch>
          </p:blipFill>
          <p:spPr>
            <a:xfrm>
              <a:off x="141960" y="6910528"/>
              <a:ext cx="214655" cy="214655"/>
            </a:xfrm>
            <a:prstGeom prst="rect">
              <a:avLst/>
            </a:prstGeom>
          </p:spPr>
        </p:pic>
      </p:grpSp>
      <p:sp>
        <p:nvSpPr>
          <p:cNvPr id="35" name="object 35"/>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5</a:t>
            </a:r>
            <a:endParaRPr sz="907">
              <a:latin typeface="Arial"/>
              <a:cs typeface="Arial"/>
            </a:endParaRPr>
          </a:p>
        </p:txBody>
      </p:sp>
    </p:spTree>
    <p:extLst>
      <p:ext uri="{BB962C8B-B14F-4D97-AF65-F5344CB8AC3E}">
        <p14:creationId xmlns:p14="http://schemas.microsoft.com/office/powerpoint/2010/main" val="4169151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2224" y="6551241"/>
            <a:ext cx="9706575" cy="92707"/>
            <a:chOff x="-5937" y="7224563"/>
            <a:chExt cx="10704195" cy="102235"/>
          </a:xfrm>
        </p:grpSpPr>
        <p:sp>
          <p:nvSpPr>
            <p:cNvPr id="3" name="object 3"/>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4" name="object 4"/>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sp>
          <p:nvSpPr>
            <p:cNvPr id="5" name="object 5"/>
            <p:cNvSpPr/>
            <p:nvPr/>
          </p:nvSpPr>
          <p:spPr>
            <a:xfrm>
              <a:off x="0" y="7230500"/>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grpSp>
      <p:grpSp>
        <p:nvGrpSpPr>
          <p:cNvPr id="6" name="object 6"/>
          <p:cNvGrpSpPr/>
          <p:nvPr/>
        </p:nvGrpSpPr>
        <p:grpSpPr>
          <a:xfrm>
            <a:off x="1247607" y="97"/>
            <a:ext cx="9695634" cy="1696362"/>
            <a:chOff x="0" y="107"/>
            <a:chExt cx="10692130" cy="1870710"/>
          </a:xfrm>
        </p:grpSpPr>
        <p:sp>
          <p:nvSpPr>
            <p:cNvPr id="7" name="object 7"/>
            <p:cNvSpPr/>
            <p:nvPr/>
          </p:nvSpPr>
          <p:spPr>
            <a:xfrm>
              <a:off x="0" y="107"/>
              <a:ext cx="10692130" cy="1752600"/>
            </a:xfrm>
            <a:custGeom>
              <a:avLst/>
              <a:gdLst/>
              <a:ahLst/>
              <a:cxnLst/>
              <a:rect l="l" t="t" r="r" b="b"/>
              <a:pathLst>
                <a:path w="10692130" h="1752600">
                  <a:moveTo>
                    <a:pt x="515820" y="0"/>
                  </a:moveTo>
                  <a:lnTo>
                    <a:pt x="0" y="0"/>
                  </a:lnTo>
                  <a:lnTo>
                    <a:pt x="0" y="132954"/>
                  </a:lnTo>
                  <a:lnTo>
                    <a:pt x="629960" y="331000"/>
                  </a:lnTo>
                  <a:lnTo>
                    <a:pt x="1452583" y="573890"/>
                  </a:lnTo>
                  <a:lnTo>
                    <a:pt x="2261580" y="796732"/>
                  </a:lnTo>
                  <a:lnTo>
                    <a:pt x="3019834" y="990330"/>
                  </a:lnTo>
                  <a:lnTo>
                    <a:pt x="3702122" y="1150893"/>
                  </a:lnTo>
                  <a:lnTo>
                    <a:pt x="4292290" y="1278421"/>
                  </a:lnTo>
                  <a:lnTo>
                    <a:pt x="4835295" y="1385582"/>
                  </a:lnTo>
                  <a:lnTo>
                    <a:pt x="5326601" y="1473339"/>
                  </a:lnTo>
                  <a:lnTo>
                    <a:pt x="5763468" y="1543333"/>
                  </a:lnTo>
                  <a:lnTo>
                    <a:pt x="6198804" y="1604823"/>
                  </a:lnTo>
                  <a:lnTo>
                    <a:pt x="6577205" y="1650925"/>
                  </a:lnTo>
                  <a:lnTo>
                    <a:pt x="6898821" y="1684228"/>
                  </a:lnTo>
                  <a:lnTo>
                    <a:pt x="7217206" y="1711384"/>
                  </a:lnTo>
                  <a:lnTo>
                    <a:pt x="7479569" y="1729037"/>
                  </a:lnTo>
                  <a:lnTo>
                    <a:pt x="7740272" y="1741987"/>
                  </a:lnTo>
                  <a:lnTo>
                    <a:pt x="7994582" y="1749825"/>
                  </a:lnTo>
                  <a:lnTo>
                    <a:pt x="8196405" y="1752399"/>
                  </a:lnTo>
                  <a:lnTo>
                    <a:pt x="8297585" y="1752399"/>
                  </a:lnTo>
                  <a:lnTo>
                    <a:pt x="8347311" y="1752075"/>
                  </a:lnTo>
                  <a:lnTo>
                    <a:pt x="8512957" y="1749297"/>
                  </a:lnTo>
                  <a:lnTo>
                    <a:pt x="8670255" y="1744218"/>
                  </a:lnTo>
                  <a:lnTo>
                    <a:pt x="8825474" y="1736704"/>
                  </a:lnTo>
                  <a:lnTo>
                    <a:pt x="8978514" y="1726696"/>
                  </a:lnTo>
                  <a:lnTo>
                    <a:pt x="9129276" y="1714134"/>
                  </a:lnTo>
                  <a:lnTo>
                    <a:pt x="9277659" y="1698961"/>
                  </a:lnTo>
                  <a:lnTo>
                    <a:pt x="9375210" y="1687365"/>
                  </a:lnTo>
                  <a:lnTo>
                    <a:pt x="9471629" y="1674565"/>
                  </a:lnTo>
                  <a:lnTo>
                    <a:pt x="9566887" y="1660543"/>
                  </a:lnTo>
                  <a:lnTo>
                    <a:pt x="9660954" y="1645282"/>
                  </a:lnTo>
                  <a:lnTo>
                    <a:pt x="9753801" y="1628764"/>
                  </a:lnTo>
                  <a:lnTo>
                    <a:pt x="9845397" y="1610972"/>
                  </a:lnTo>
                  <a:lnTo>
                    <a:pt x="9890718" y="1601593"/>
                  </a:lnTo>
                  <a:lnTo>
                    <a:pt x="9943443" y="1590127"/>
                  </a:lnTo>
                  <a:lnTo>
                    <a:pt x="9995719" y="1578206"/>
                  </a:lnTo>
                  <a:lnTo>
                    <a:pt x="10047537" y="1565829"/>
                  </a:lnTo>
                  <a:lnTo>
                    <a:pt x="10098891" y="1552992"/>
                  </a:lnTo>
                  <a:lnTo>
                    <a:pt x="10149774" y="1539690"/>
                  </a:lnTo>
                  <a:lnTo>
                    <a:pt x="10200177" y="1525920"/>
                  </a:lnTo>
                  <a:lnTo>
                    <a:pt x="10250094" y="1511679"/>
                  </a:lnTo>
                  <a:lnTo>
                    <a:pt x="10299518" y="1496963"/>
                  </a:lnTo>
                  <a:lnTo>
                    <a:pt x="10348441" y="1481768"/>
                  </a:lnTo>
                  <a:lnTo>
                    <a:pt x="10396856" y="1466091"/>
                  </a:lnTo>
                  <a:lnTo>
                    <a:pt x="10444756" y="1449928"/>
                  </a:lnTo>
                  <a:lnTo>
                    <a:pt x="10492134" y="1433276"/>
                  </a:lnTo>
                  <a:lnTo>
                    <a:pt x="10538982" y="1416131"/>
                  </a:lnTo>
                  <a:lnTo>
                    <a:pt x="10585293" y="1398489"/>
                  </a:lnTo>
                  <a:lnTo>
                    <a:pt x="10631060" y="1380347"/>
                  </a:lnTo>
                  <a:lnTo>
                    <a:pt x="10644570" y="1374776"/>
                  </a:lnTo>
                  <a:lnTo>
                    <a:pt x="515820" y="0"/>
                  </a:lnTo>
                  <a:close/>
                </a:path>
                <a:path w="10692130" h="1752600">
                  <a:moveTo>
                    <a:pt x="10647831" y="1373431"/>
                  </a:moveTo>
                  <a:lnTo>
                    <a:pt x="10644570" y="1374776"/>
                  </a:lnTo>
                  <a:lnTo>
                    <a:pt x="10692003" y="1381214"/>
                  </a:lnTo>
                  <a:lnTo>
                    <a:pt x="10692003" y="1379420"/>
                  </a:lnTo>
                  <a:lnTo>
                    <a:pt x="10647831" y="1373431"/>
                  </a:lnTo>
                  <a:close/>
                </a:path>
                <a:path w="10692130" h="1752600">
                  <a:moveTo>
                    <a:pt x="516626" y="0"/>
                  </a:moveTo>
                  <a:lnTo>
                    <a:pt x="515820" y="0"/>
                  </a:lnTo>
                  <a:lnTo>
                    <a:pt x="10644570" y="1374776"/>
                  </a:lnTo>
                  <a:lnTo>
                    <a:pt x="10647831" y="1373431"/>
                  </a:lnTo>
                  <a:lnTo>
                    <a:pt x="516626" y="0"/>
                  </a:lnTo>
                  <a:close/>
                </a:path>
                <a:path w="10692130" h="1752600">
                  <a:moveTo>
                    <a:pt x="10692003" y="0"/>
                  </a:moveTo>
                  <a:lnTo>
                    <a:pt x="516626" y="0"/>
                  </a:lnTo>
                  <a:lnTo>
                    <a:pt x="10647831" y="1373431"/>
                  </a:lnTo>
                  <a:lnTo>
                    <a:pt x="10676275" y="1361702"/>
                  </a:lnTo>
                  <a:lnTo>
                    <a:pt x="10692003" y="1354956"/>
                  </a:lnTo>
                  <a:lnTo>
                    <a:pt x="10692003" y="0"/>
                  </a:lnTo>
                  <a:close/>
                </a:path>
              </a:pathLst>
            </a:custGeom>
            <a:solidFill>
              <a:srgbClr val="005596"/>
            </a:solidFill>
          </p:spPr>
          <p:txBody>
            <a:bodyPr wrap="square" lIns="0" tIns="0" rIns="0" bIns="0" rtlCol="0"/>
            <a:lstStyle/>
            <a:p>
              <a:endParaRPr sz="1632"/>
            </a:p>
          </p:txBody>
        </p:sp>
        <p:sp>
          <p:nvSpPr>
            <p:cNvPr id="8" name="object 8"/>
            <p:cNvSpPr/>
            <p:nvPr/>
          </p:nvSpPr>
          <p:spPr>
            <a:xfrm>
              <a:off x="0" y="130839"/>
              <a:ext cx="10692130" cy="1739900"/>
            </a:xfrm>
            <a:custGeom>
              <a:avLst/>
              <a:gdLst/>
              <a:ahLst/>
              <a:cxnLst/>
              <a:rect l="l" t="t" r="r" b="b"/>
              <a:pathLst>
                <a:path w="10692130" h="1739900">
                  <a:moveTo>
                    <a:pt x="8846155" y="1727200"/>
                  </a:moveTo>
                  <a:lnTo>
                    <a:pt x="7755003" y="1727200"/>
                  </a:lnTo>
                  <a:lnTo>
                    <a:pt x="7814474" y="1739900"/>
                  </a:lnTo>
                  <a:lnTo>
                    <a:pt x="8791017" y="1739900"/>
                  </a:lnTo>
                  <a:lnTo>
                    <a:pt x="8846155" y="1727200"/>
                  </a:lnTo>
                  <a:close/>
                </a:path>
                <a:path w="10692130" h="1739900">
                  <a:moveTo>
                    <a:pt x="9063783" y="1714500"/>
                  </a:moveTo>
                  <a:lnTo>
                    <a:pt x="7515229" y="1714500"/>
                  </a:lnTo>
                  <a:lnTo>
                    <a:pt x="7575447" y="1727200"/>
                  </a:lnTo>
                  <a:lnTo>
                    <a:pt x="9009824" y="1727200"/>
                  </a:lnTo>
                  <a:lnTo>
                    <a:pt x="9063783" y="1714500"/>
                  </a:lnTo>
                  <a:close/>
                </a:path>
                <a:path w="10692130" h="1739900">
                  <a:moveTo>
                    <a:pt x="9223798" y="1701800"/>
                  </a:moveTo>
                  <a:lnTo>
                    <a:pt x="7333548" y="1701800"/>
                  </a:lnTo>
                  <a:lnTo>
                    <a:pt x="7394275" y="1714500"/>
                  </a:lnTo>
                  <a:lnTo>
                    <a:pt x="9170775" y="1714500"/>
                  </a:lnTo>
                  <a:lnTo>
                    <a:pt x="9223798" y="1701800"/>
                  </a:lnTo>
                  <a:close/>
                </a:path>
                <a:path w="10692130" h="1739900">
                  <a:moveTo>
                    <a:pt x="9328875" y="1689100"/>
                  </a:moveTo>
                  <a:lnTo>
                    <a:pt x="7211621" y="1689100"/>
                  </a:lnTo>
                  <a:lnTo>
                    <a:pt x="7272662" y="1701800"/>
                  </a:lnTo>
                  <a:lnTo>
                    <a:pt x="9276500" y="1701800"/>
                  </a:lnTo>
                  <a:lnTo>
                    <a:pt x="9328875" y="1689100"/>
                  </a:lnTo>
                  <a:close/>
                </a:path>
                <a:path w="10692130" h="1739900">
                  <a:moveTo>
                    <a:pt x="9432626" y="1676400"/>
                  </a:moveTo>
                  <a:lnTo>
                    <a:pt x="7027616" y="1676400"/>
                  </a:lnTo>
                  <a:lnTo>
                    <a:pt x="7089093" y="1689100"/>
                  </a:lnTo>
                  <a:lnTo>
                    <a:pt x="9380919" y="1689100"/>
                  </a:lnTo>
                  <a:lnTo>
                    <a:pt x="9432626" y="1676400"/>
                  </a:lnTo>
                  <a:close/>
                </a:path>
                <a:path w="10692130" h="1739900">
                  <a:moveTo>
                    <a:pt x="9585682" y="1651000"/>
                  </a:moveTo>
                  <a:lnTo>
                    <a:pt x="6780406" y="1651000"/>
                  </a:lnTo>
                  <a:lnTo>
                    <a:pt x="6842394" y="1663700"/>
                  </a:lnTo>
                  <a:lnTo>
                    <a:pt x="6904262" y="1663700"/>
                  </a:lnTo>
                  <a:lnTo>
                    <a:pt x="6966005" y="1676400"/>
                  </a:lnTo>
                  <a:lnTo>
                    <a:pt x="9483993" y="1676400"/>
                  </a:lnTo>
                  <a:lnTo>
                    <a:pt x="9585682" y="1651000"/>
                  </a:lnTo>
                  <a:close/>
                </a:path>
                <a:path w="10692130" h="1739900">
                  <a:moveTo>
                    <a:pt x="9735534" y="1625600"/>
                  </a:moveTo>
                  <a:lnTo>
                    <a:pt x="6593766" y="1625600"/>
                  </a:lnTo>
                  <a:lnTo>
                    <a:pt x="6718302" y="1651000"/>
                  </a:lnTo>
                  <a:lnTo>
                    <a:pt x="9635995" y="1651000"/>
                  </a:lnTo>
                  <a:lnTo>
                    <a:pt x="9735534" y="1625600"/>
                  </a:lnTo>
                  <a:close/>
                </a:path>
                <a:path w="10692130" h="1739900">
                  <a:moveTo>
                    <a:pt x="7394275" y="1574800"/>
                  </a:moveTo>
                  <a:lnTo>
                    <a:pt x="6217892" y="1574800"/>
                  </a:lnTo>
                  <a:lnTo>
                    <a:pt x="6406217" y="1612900"/>
                  </a:lnTo>
                  <a:lnTo>
                    <a:pt x="6468826" y="1612900"/>
                  </a:lnTo>
                  <a:lnTo>
                    <a:pt x="6531344" y="1625600"/>
                  </a:lnTo>
                  <a:lnTo>
                    <a:pt x="9784750" y="1625600"/>
                  </a:lnTo>
                  <a:lnTo>
                    <a:pt x="9882050" y="1600200"/>
                  </a:lnTo>
                  <a:lnTo>
                    <a:pt x="7755003" y="1600200"/>
                  </a:lnTo>
                  <a:lnTo>
                    <a:pt x="7695339" y="1587500"/>
                  </a:lnTo>
                  <a:lnTo>
                    <a:pt x="7454837" y="1587500"/>
                  </a:lnTo>
                  <a:lnTo>
                    <a:pt x="7394275" y="1574800"/>
                  </a:lnTo>
                  <a:close/>
                </a:path>
                <a:path w="10692130" h="1739900">
                  <a:moveTo>
                    <a:pt x="9977809" y="1574800"/>
                  </a:moveTo>
                  <a:lnTo>
                    <a:pt x="8901005" y="1574800"/>
                  </a:lnTo>
                  <a:lnTo>
                    <a:pt x="8846155" y="1587500"/>
                  </a:lnTo>
                  <a:lnTo>
                    <a:pt x="8679900" y="1587500"/>
                  </a:lnTo>
                  <a:lnTo>
                    <a:pt x="8623930" y="1600200"/>
                  </a:lnTo>
                  <a:lnTo>
                    <a:pt x="9882050" y="1600200"/>
                  </a:lnTo>
                  <a:lnTo>
                    <a:pt x="9977809" y="1574800"/>
                  </a:lnTo>
                  <a:close/>
                </a:path>
                <a:path w="10692130" h="1739900">
                  <a:moveTo>
                    <a:pt x="7027616" y="1549400"/>
                  </a:moveTo>
                  <a:lnTo>
                    <a:pt x="6028923" y="1549400"/>
                  </a:lnTo>
                  <a:lnTo>
                    <a:pt x="6154967" y="1574800"/>
                  </a:lnTo>
                  <a:lnTo>
                    <a:pt x="7272662" y="1574800"/>
                  </a:lnTo>
                  <a:lnTo>
                    <a:pt x="7211621" y="1562100"/>
                  </a:lnTo>
                  <a:lnTo>
                    <a:pt x="7089093" y="1562100"/>
                  </a:lnTo>
                  <a:lnTo>
                    <a:pt x="7027616" y="1549400"/>
                  </a:lnTo>
                  <a:close/>
                </a:path>
                <a:path w="10692130" h="1739900">
                  <a:moveTo>
                    <a:pt x="10692003" y="1181100"/>
                  </a:moveTo>
                  <a:lnTo>
                    <a:pt x="10683679" y="1193800"/>
                  </a:lnTo>
                  <a:lnTo>
                    <a:pt x="10601664" y="1219200"/>
                  </a:lnTo>
                  <a:lnTo>
                    <a:pt x="10559959" y="1244600"/>
                  </a:lnTo>
                  <a:lnTo>
                    <a:pt x="10432108" y="1282700"/>
                  </a:lnTo>
                  <a:lnTo>
                    <a:pt x="10388596" y="1308100"/>
                  </a:lnTo>
                  <a:lnTo>
                    <a:pt x="10255444" y="1346200"/>
                  </a:lnTo>
                  <a:lnTo>
                    <a:pt x="9882050" y="1447800"/>
                  </a:lnTo>
                  <a:lnTo>
                    <a:pt x="9833590" y="1447800"/>
                  </a:lnTo>
                  <a:lnTo>
                    <a:pt x="9685947" y="1485900"/>
                  </a:lnTo>
                  <a:lnTo>
                    <a:pt x="9635995" y="1485900"/>
                  </a:lnTo>
                  <a:lnTo>
                    <a:pt x="9535013" y="1511300"/>
                  </a:lnTo>
                  <a:lnTo>
                    <a:pt x="9483993" y="1511300"/>
                  </a:lnTo>
                  <a:lnTo>
                    <a:pt x="9380919" y="1536700"/>
                  </a:lnTo>
                  <a:lnTo>
                    <a:pt x="9328875" y="1536700"/>
                  </a:lnTo>
                  <a:lnTo>
                    <a:pt x="9276500" y="1549400"/>
                  </a:lnTo>
                  <a:lnTo>
                    <a:pt x="9223798" y="1549400"/>
                  </a:lnTo>
                  <a:lnTo>
                    <a:pt x="9170775" y="1562100"/>
                  </a:lnTo>
                  <a:lnTo>
                    <a:pt x="9063783" y="1562100"/>
                  </a:lnTo>
                  <a:lnTo>
                    <a:pt x="9009824" y="1574800"/>
                  </a:lnTo>
                  <a:lnTo>
                    <a:pt x="10025098" y="1574800"/>
                  </a:lnTo>
                  <a:lnTo>
                    <a:pt x="10300259" y="1498600"/>
                  </a:lnTo>
                  <a:lnTo>
                    <a:pt x="10344645" y="1473200"/>
                  </a:lnTo>
                  <a:lnTo>
                    <a:pt x="10517794" y="1422400"/>
                  </a:lnTo>
                  <a:lnTo>
                    <a:pt x="10559959" y="1397000"/>
                  </a:lnTo>
                  <a:lnTo>
                    <a:pt x="10642906" y="1371600"/>
                  </a:lnTo>
                  <a:lnTo>
                    <a:pt x="10683679" y="1346200"/>
                  </a:lnTo>
                  <a:lnTo>
                    <a:pt x="10692003" y="1346200"/>
                  </a:lnTo>
                  <a:lnTo>
                    <a:pt x="10692003" y="1181100"/>
                  </a:lnTo>
                  <a:close/>
                </a:path>
                <a:path w="10692130" h="1739900">
                  <a:moveTo>
                    <a:pt x="6531344" y="1498600"/>
                  </a:moveTo>
                  <a:lnTo>
                    <a:pt x="5712902" y="1498600"/>
                  </a:lnTo>
                  <a:lnTo>
                    <a:pt x="5965813" y="1549400"/>
                  </a:lnTo>
                  <a:lnTo>
                    <a:pt x="6966005" y="1549400"/>
                  </a:lnTo>
                  <a:lnTo>
                    <a:pt x="6904262" y="1536700"/>
                  </a:lnTo>
                  <a:lnTo>
                    <a:pt x="6842394" y="1536700"/>
                  </a:lnTo>
                  <a:lnTo>
                    <a:pt x="6780406" y="1524000"/>
                  </a:lnTo>
                  <a:lnTo>
                    <a:pt x="6718302" y="1524000"/>
                  </a:lnTo>
                  <a:lnTo>
                    <a:pt x="6656087" y="1511300"/>
                  </a:lnTo>
                  <a:lnTo>
                    <a:pt x="6593766" y="1511300"/>
                  </a:lnTo>
                  <a:lnTo>
                    <a:pt x="6531344" y="1498600"/>
                  </a:lnTo>
                  <a:close/>
                </a:path>
                <a:path w="10692130" h="1739900">
                  <a:moveTo>
                    <a:pt x="0" y="0"/>
                  </a:moveTo>
                  <a:lnTo>
                    <a:pt x="0" y="50800"/>
                  </a:lnTo>
                  <a:lnTo>
                    <a:pt x="80061" y="76200"/>
                  </a:lnTo>
                  <a:lnTo>
                    <a:pt x="165921" y="101600"/>
                  </a:lnTo>
                  <a:lnTo>
                    <a:pt x="433982" y="177800"/>
                  </a:lnTo>
                  <a:lnTo>
                    <a:pt x="480136" y="203200"/>
                  </a:lnTo>
                  <a:lnTo>
                    <a:pt x="716941" y="266700"/>
                  </a:lnTo>
                  <a:lnTo>
                    <a:pt x="765475" y="292100"/>
                  </a:lnTo>
                  <a:lnTo>
                    <a:pt x="963356" y="342900"/>
                  </a:lnTo>
                  <a:lnTo>
                    <a:pt x="1013739" y="368300"/>
                  </a:lnTo>
                  <a:lnTo>
                    <a:pt x="1218769" y="419100"/>
                  </a:lnTo>
                  <a:lnTo>
                    <a:pt x="1270878" y="444500"/>
                  </a:lnTo>
                  <a:lnTo>
                    <a:pt x="1429166" y="482600"/>
                  </a:lnTo>
                  <a:lnTo>
                    <a:pt x="1482567" y="508000"/>
                  </a:lnTo>
                  <a:lnTo>
                    <a:pt x="1644615" y="546100"/>
                  </a:lnTo>
                  <a:lnTo>
                    <a:pt x="1699230" y="571500"/>
                  </a:lnTo>
                  <a:lnTo>
                    <a:pt x="1864803" y="609600"/>
                  </a:lnTo>
                  <a:lnTo>
                    <a:pt x="1920553" y="635000"/>
                  </a:lnTo>
                  <a:lnTo>
                    <a:pt x="2089415" y="673100"/>
                  </a:lnTo>
                  <a:lnTo>
                    <a:pt x="2146223" y="698500"/>
                  </a:lnTo>
                  <a:lnTo>
                    <a:pt x="2318138" y="736600"/>
                  </a:lnTo>
                  <a:lnTo>
                    <a:pt x="2375925" y="762000"/>
                  </a:lnTo>
                  <a:lnTo>
                    <a:pt x="2609346" y="812800"/>
                  </a:lnTo>
                  <a:lnTo>
                    <a:pt x="2668245" y="838200"/>
                  </a:lnTo>
                  <a:lnTo>
                    <a:pt x="2846171" y="876300"/>
                  </a:lnTo>
                  <a:lnTo>
                    <a:pt x="2905873" y="901700"/>
                  </a:lnTo>
                  <a:lnTo>
                    <a:pt x="3146513" y="952500"/>
                  </a:lnTo>
                  <a:lnTo>
                    <a:pt x="3207108" y="977900"/>
                  </a:lnTo>
                  <a:lnTo>
                    <a:pt x="3451073" y="1028700"/>
                  </a:lnTo>
                  <a:lnTo>
                    <a:pt x="3512437" y="1054100"/>
                  </a:lnTo>
                  <a:lnTo>
                    <a:pt x="3821247" y="1117600"/>
                  </a:lnTo>
                  <a:lnTo>
                    <a:pt x="3883373" y="1143000"/>
                  </a:lnTo>
                  <a:lnTo>
                    <a:pt x="4509865" y="1270000"/>
                  </a:lnTo>
                  <a:lnTo>
                    <a:pt x="4572930" y="1295400"/>
                  </a:lnTo>
                  <a:lnTo>
                    <a:pt x="5015673" y="1384300"/>
                  </a:lnTo>
                  <a:lnTo>
                    <a:pt x="5079047" y="1384300"/>
                  </a:lnTo>
                  <a:lnTo>
                    <a:pt x="5649581" y="1498600"/>
                  </a:lnTo>
                  <a:lnTo>
                    <a:pt x="6468826" y="1498600"/>
                  </a:lnTo>
                  <a:lnTo>
                    <a:pt x="6406217" y="1485900"/>
                  </a:lnTo>
                  <a:lnTo>
                    <a:pt x="6343522" y="1485900"/>
                  </a:lnTo>
                  <a:lnTo>
                    <a:pt x="6217892" y="1460500"/>
                  </a:lnTo>
                  <a:lnTo>
                    <a:pt x="6154967" y="1460500"/>
                  </a:lnTo>
                  <a:lnTo>
                    <a:pt x="6028923" y="1435100"/>
                  </a:lnTo>
                  <a:lnTo>
                    <a:pt x="5965813" y="1435100"/>
                  </a:lnTo>
                  <a:lnTo>
                    <a:pt x="5839442" y="1409700"/>
                  </a:lnTo>
                  <a:lnTo>
                    <a:pt x="5776190" y="1409700"/>
                  </a:lnTo>
                  <a:lnTo>
                    <a:pt x="5522862" y="1358900"/>
                  </a:lnTo>
                  <a:lnTo>
                    <a:pt x="5459474" y="1358900"/>
                  </a:lnTo>
                  <a:lnTo>
                    <a:pt x="5205842" y="1308100"/>
                  </a:lnTo>
                  <a:lnTo>
                    <a:pt x="5142439" y="1308100"/>
                  </a:lnTo>
                  <a:lnTo>
                    <a:pt x="3573940" y="990600"/>
                  </a:lnTo>
                  <a:lnTo>
                    <a:pt x="3512437" y="965200"/>
                  </a:lnTo>
                  <a:lnTo>
                    <a:pt x="3086088" y="876300"/>
                  </a:lnTo>
                  <a:lnTo>
                    <a:pt x="3025836" y="850900"/>
                  </a:lnTo>
                  <a:lnTo>
                    <a:pt x="2727352" y="787400"/>
                  </a:lnTo>
                  <a:lnTo>
                    <a:pt x="2668245" y="762000"/>
                  </a:lnTo>
                  <a:lnTo>
                    <a:pt x="2433944" y="711200"/>
                  </a:lnTo>
                  <a:lnTo>
                    <a:pt x="2375925" y="685800"/>
                  </a:lnTo>
                  <a:lnTo>
                    <a:pt x="2146223" y="635000"/>
                  </a:lnTo>
                  <a:lnTo>
                    <a:pt x="2089415" y="609600"/>
                  </a:lnTo>
                  <a:lnTo>
                    <a:pt x="1864803" y="558800"/>
                  </a:lnTo>
                  <a:lnTo>
                    <a:pt x="1809329" y="533400"/>
                  </a:lnTo>
                  <a:lnTo>
                    <a:pt x="1536279" y="469900"/>
                  </a:lnTo>
                  <a:lnTo>
                    <a:pt x="1482567" y="444500"/>
                  </a:lnTo>
                  <a:lnTo>
                    <a:pt x="1270878" y="393700"/>
                  </a:lnTo>
                  <a:lnTo>
                    <a:pt x="1218769" y="368300"/>
                  </a:lnTo>
                  <a:lnTo>
                    <a:pt x="1013739" y="317500"/>
                  </a:lnTo>
                  <a:lnTo>
                    <a:pt x="963356" y="292100"/>
                  </a:lnTo>
                  <a:lnTo>
                    <a:pt x="668791" y="215900"/>
                  </a:lnTo>
                  <a:lnTo>
                    <a:pt x="621031" y="190500"/>
                  </a:lnTo>
                  <a:lnTo>
                    <a:pt x="298023" y="101600"/>
                  </a:lnTo>
                  <a:lnTo>
                    <a:pt x="253554" y="76200"/>
                  </a:lnTo>
                  <a:lnTo>
                    <a:pt x="37808" y="12700"/>
                  </a:lnTo>
                  <a:lnTo>
                    <a:pt x="0" y="0"/>
                  </a:lnTo>
                  <a:close/>
                </a:path>
              </a:pathLst>
            </a:custGeom>
            <a:solidFill>
              <a:srgbClr val="FFC20E"/>
            </a:solidFill>
          </p:spPr>
          <p:txBody>
            <a:bodyPr wrap="square" lIns="0" tIns="0" rIns="0" bIns="0" rtlCol="0"/>
            <a:lstStyle/>
            <a:p>
              <a:endParaRPr sz="1632"/>
            </a:p>
          </p:txBody>
        </p:sp>
      </p:grpSp>
      <p:grpSp>
        <p:nvGrpSpPr>
          <p:cNvPr id="9" name="object 9"/>
          <p:cNvGrpSpPr/>
          <p:nvPr/>
        </p:nvGrpSpPr>
        <p:grpSpPr>
          <a:xfrm>
            <a:off x="1868946" y="6333691"/>
            <a:ext cx="2297516" cy="11516"/>
            <a:chOff x="685199" y="6984654"/>
            <a:chExt cx="2533650" cy="12700"/>
          </a:xfrm>
        </p:grpSpPr>
        <p:sp>
          <p:nvSpPr>
            <p:cNvPr id="10" name="object 10"/>
            <p:cNvSpPr/>
            <p:nvPr/>
          </p:nvSpPr>
          <p:spPr>
            <a:xfrm>
              <a:off x="717008" y="6991004"/>
              <a:ext cx="2482850" cy="0"/>
            </a:xfrm>
            <a:custGeom>
              <a:avLst/>
              <a:gdLst/>
              <a:ahLst/>
              <a:cxnLst/>
              <a:rect l="l" t="t" r="r" b="b"/>
              <a:pathLst>
                <a:path w="2482850">
                  <a:moveTo>
                    <a:pt x="0" y="0"/>
                  </a:moveTo>
                  <a:lnTo>
                    <a:pt x="2482316" y="0"/>
                  </a:lnTo>
                </a:path>
              </a:pathLst>
            </a:custGeom>
            <a:ln w="12700">
              <a:solidFill>
                <a:srgbClr val="FFFFFF"/>
              </a:solidFill>
              <a:prstDash val="dot"/>
            </a:ln>
          </p:spPr>
          <p:txBody>
            <a:bodyPr wrap="square" lIns="0" tIns="0" rIns="0" bIns="0" rtlCol="0"/>
            <a:lstStyle/>
            <a:p>
              <a:endParaRPr sz="1632"/>
            </a:p>
          </p:txBody>
        </p:sp>
        <p:sp>
          <p:nvSpPr>
            <p:cNvPr id="11" name="object 11"/>
            <p:cNvSpPr/>
            <p:nvPr/>
          </p:nvSpPr>
          <p:spPr>
            <a:xfrm>
              <a:off x="685190" y="6984656"/>
              <a:ext cx="2533650" cy="12700"/>
            </a:xfrm>
            <a:custGeom>
              <a:avLst/>
              <a:gdLst/>
              <a:ahLst/>
              <a:cxnLst/>
              <a:rect l="l" t="t" r="r" b="b"/>
              <a:pathLst>
                <a:path w="2533650" h="12700">
                  <a:moveTo>
                    <a:pt x="12700" y="6350"/>
                  </a:moveTo>
                  <a:lnTo>
                    <a:pt x="10845" y="1866"/>
                  </a:lnTo>
                  <a:lnTo>
                    <a:pt x="6350" y="0"/>
                  </a:lnTo>
                  <a:lnTo>
                    <a:pt x="1866" y="1866"/>
                  </a:lnTo>
                  <a:lnTo>
                    <a:pt x="0" y="6350"/>
                  </a:lnTo>
                  <a:lnTo>
                    <a:pt x="1866" y="10845"/>
                  </a:lnTo>
                  <a:lnTo>
                    <a:pt x="6350" y="12700"/>
                  </a:lnTo>
                  <a:lnTo>
                    <a:pt x="10845" y="10845"/>
                  </a:lnTo>
                  <a:lnTo>
                    <a:pt x="12700" y="6350"/>
                  </a:lnTo>
                  <a:close/>
                </a:path>
                <a:path w="2533650" h="12700">
                  <a:moveTo>
                    <a:pt x="2533205" y="6350"/>
                  </a:moveTo>
                  <a:lnTo>
                    <a:pt x="2531351" y="1866"/>
                  </a:lnTo>
                  <a:lnTo>
                    <a:pt x="2526855" y="0"/>
                  </a:lnTo>
                  <a:lnTo>
                    <a:pt x="2522372" y="1866"/>
                  </a:lnTo>
                  <a:lnTo>
                    <a:pt x="2520505" y="6350"/>
                  </a:lnTo>
                  <a:lnTo>
                    <a:pt x="2522372" y="10845"/>
                  </a:lnTo>
                  <a:lnTo>
                    <a:pt x="2526855" y="12700"/>
                  </a:lnTo>
                  <a:lnTo>
                    <a:pt x="2531351" y="10845"/>
                  </a:lnTo>
                  <a:lnTo>
                    <a:pt x="2533205" y="6350"/>
                  </a:lnTo>
                  <a:close/>
                </a:path>
              </a:pathLst>
            </a:custGeom>
            <a:solidFill>
              <a:srgbClr val="FFFFFF"/>
            </a:solidFill>
          </p:spPr>
          <p:txBody>
            <a:bodyPr wrap="square" lIns="0" tIns="0" rIns="0" bIns="0" rtlCol="0"/>
            <a:lstStyle/>
            <a:p>
              <a:endParaRPr sz="1632"/>
            </a:p>
          </p:txBody>
        </p:sp>
      </p:grpSp>
      <p:pic>
        <p:nvPicPr>
          <p:cNvPr id="12" name="object 12"/>
          <p:cNvPicPr/>
          <p:nvPr/>
        </p:nvPicPr>
        <p:blipFill>
          <a:blip r:embed="rId2" cstate="print"/>
          <a:stretch>
            <a:fillRect/>
          </a:stretch>
        </p:blipFill>
        <p:spPr>
          <a:xfrm>
            <a:off x="7181340" y="380450"/>
            <a:ext cx="3139899" cy="2659831"/>
          </a:xfrm>
          <a:prstGeom prst="rect">
            <a:avLst/>
          </a:prstGeom>
        </p:spPr>
      </p:pic>
      <p:sp>
        <p:nvSpPr>
          <p:cNvPr id="13" name="object 13"/>
          <p:cNvSpPr/>
          <p:nvPr/>
        </p:nvSpPr>
        <p:spPr>
          <a:xfrm>
            <a:off x="1247607" y="6643750"/>
            <a:ext cx="9695634" cy="211900"/>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sp>
        <p:nvSpPr>
          <p:cNvPr id="14" name="object 14"/>
          <p:cNvSpPr/>
          <p:nvPr/>
        </p:nvSpPr>
        <p:spPr>
          <a:xfrm>
            <a:off x="1247607" y="6556626"/>
            <a:ext cx="9695634" cy="50095"/>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pic>
        <p:nvPicPr>
          <p:cNvPr id="15" name="object 15"/>
          <p:cNvPicPr/>
          <p:nvPr/>
        </p:nvPicPr>
        <p:blipFill>
          <a:blip r:embed="rId3" cstate="print"/>
          <a:stretch>
            <a:fillRect/>
          </a:stretch>
        </p:blipFill>
        <p:spPr>
          <a:xfrm>
            <a:off x="1878461" y="2827692"/>
            <a:ext cx="190020" cy="190020"/>
          </a:xfrm>
          <a:prstGeom prst="rect">
            <a:avLst/>
          </a:prstGeom>
        </p:spPr>
      </p:pic>
      <p:pic>
        <p:nvPicPr>
          <p:cNvPr id="16" name="object 16"/>
          <p:cNvPicPr/>
          <p:nvPr/>
        </p:nvPicPr>
        <p:blipFill>
          <a:blip r:embed="rId3" cstate="print"/>
          <a:stretch>
            <a:fillRect/>
          </a:stretch>
        </p:blipFill>
        <p:spPr>
          <a:xfrm>
            <a:off x="1878461" y="3242339"/>
            <a:ext cx="190020" cy="190020"/>
          </a:xfrm>
          <a:prstGeom prst="rect">
            <a:avLst/>
          </a:prstGeom>
        </p:spPr>
      </p:pic>
      <p:pic>
        <p:nvPicPr>
          <p:cNvPr id="17" name="object 17"/>
          <p:cNvPicPr/>
          <p:nvPr/>
        </p:nvPicPr>
        <p:blipFill>
          <a:blip r:embed="rId3" cstate="print"/>
          <a:stretch>
            <a:fillRect/>
          </a:stretch>
        </p:blipFill>
        <p:spPr>
          <a:xfrm>
            <a:off x="1878461" y="3656985"/>
            <a:ext cx="190020" cy="190020"/>
          </a:xfrm>
          <a:prstGeom prst="rect">
            <a:avLst/>
          </a:prstGeom>
        </p:spPr>
      </p:pic>
      <p:pic>
        <p:nvPicPr>
          <p:cNvPr id="18" name="object 18"/>
          <p:cNvPicPr/>
          <p:nvPr/>
        </p:nvPicPr>
        <p:blipFill>
          <a:blip r:embed="rId3" cstate="print"/>
          <a:stretch>
            <a:fillRect/>
          </a:stretch>
        </p:blipFill>
        <p:spPr>
          <a:xfrm>
            <a:off x="1878461" y="4071633"/>
            <a:ext cx="190020" cy="190020"/>
          </a:xfrm>
          <a:prstGeom prst="rect">
            <a:avLst/>
          </a:prstGeom>
        </p:spPr>
      </p:pic>
      <p:pic>
        <p:nvPicPr>
          <p:cNvPr id="19" name="object 19"/>
          <p:cNvPicPr/>
          <p:nvPr/>
        </p:nvPicPr>
        <p:blipFill>
          <a:blip r:embed="rId3" cstate="print"/>
          <a:stretch>
            <a:fillRect/>
          </a:stretch>
        </p:blipFill>
        <p:spPr>
          <a:xfrm>
            <a:off x="1878461" y="4486280"/>
            <a:ext cx="190020" cy="190020"/>
          </a:xfrm>
          <a:prstGeom prst="rect">
            <a:avLst/>
          </a:prstGeom>
        </p:spPr>
      </p:pic>
      <p:pic>
        <p:nvPicPr>
          <p:cNvPr id="20" name="object 20"/>
          <p:cNvPicPr/>
          <p:nvPr/>
        </p:nvPicPr>
        <p:blipFill>
          <a:blip r:embed="rId3" cstate="print"/>
          <a:stretch>
            <a:fillRect/>
          </a:stretch>
        </p:blipFill>
        <p:spPr>
          <a:xfrm>
            <a:off x="1878461" y="4900927"/>
            <a:ext cx="190020" cy="190020"/>
          </a:xfrm>
          <a:prstGeom prst="rect">
            <a:avLst/>
          </a:prstGeom>
        </p:spPr>
      </p:pic>
      <p:sp>
        <p:nvSpPr>
          <p:cNvPr id="21" name="object 21"/>
          <p:cNvSpPr txBox="1"/>
          <p:nvPr/>
        </p:nvSpPr>
        <p:spPr>
          <a:xfrm>
            <a:off x="2281592" y="2618037"/>
            <a:ext cx="3812495" cy="2524878"/>
          </a:xfrm>
          <a:prstGeom prst="rect">
            <a:avLst/>
          </a:prstGeom>
        </p:spPr>
        <p:txBody>
          <a:bodyPr vert="horz" wrap="square" lIns="0" tIns="163532" rIns="0" bIns="0" rtlCol="0">
            <a:spAutoFit/>
          </a:bodyPr>
          <a:lstStyle/>
          <a:p>
            <a:pPr marL="11516">
              <a:spcBef>
                <a:spcPts val="1288"/>
              </a:spcBef>
            </a:pPr>
            <a:r>
              <a:rPr sz="1723" spc="-18" dirty="0">
                <a:latin typeface="Trebuchet MS"/>
                <a:cs typeface="Trebuchet MS"/>
              </a:rPr>
              <a:t>Fits</a:t>
            </a:r>
            <a:endParaRPr sz="1723">
              <a:latin typeface="Trebuchet MS"/>
              <a:cs typeface="Trebuchet MS"/>
            </a:endParaRPr>
          </a:p>
          <a:p>
            <a:pPr marL="11516" marR="604033">
              <a:lnSpc>
                <a:spcPct val="157900"/>
              </a:lnSpc>
            </a:pPr>
            <a:r>
              <a:rPr sz="1723" spc="-245" dirty="0">
                <a:latin typeface="Trebuchet MS"/>
                <a:cs typeface="Trebuchet MS"/>
              </a:rPr>
              <a:t>Knee</a:t>
            </a:r>
            <a:r>
              <a:rPr sz="1723" spc="-122" dirty="0">
                <a:latin typeface="Trebuchet MS"/>
                <a:cs typeface="Trebuchet MS"/>
              </a:rPr>
              <a:t> </a:t>
            </a:r>
            <a:r>
              <a:rPr sz="1723" spc="-245" dirty="0">
                <a:latin typeface="Trebuchet MS"/>
                <a:cs typeface="Trebuchet MS"/>
              </a:rPr>
              <a:t>and</a:t>
            </a:r>
            <a:r>
              <a:rPr sz="1723" spc="-122" dirty="0">
                <a:latin typeface="Trebuchet MS"/>
                <a:cs typeface="Trebuchet MS"/>
              </a:rPr>
              <a:t> </a:t>
            </a:r>
            <a:r>
              <a:rPr sz="1723" spc="-230" dirty="0">
                <a:latin typeface="Trebuchet MS"/>
                <a:cs typeface="Trebuchet MS"/>
              </a:rPr>
              <a:t>ankle</a:t>
            </a:r>
            <a:r>
              <a:rPr sz="1723" spc="-122" dirty="0">
                <a:latin typeface="Trebuchet MS"/>
                <a:cs typeface="Trebuchet MS"/>
              </a:rPr>
              <a:t> </a:t>
            </a:r>
            <a:r>
              <a:rPr sz="1723" spc="-230" dirty="0">
                <a:latin typeface="Trebuchet MS"/>
                <a:cs typeface="Trebuchet MS"/>
              </a:rPr>
              <a:t>joint</a:t>
            </a:r>
            <a:r>
              <a:rPr sz="1723" spc="-122" dirty="0">
                <a:latin typeface="Trebuchet MS"/>
                <a:cs typeface="Trebuchet MS"/>
              </a:rPr>
              <a:t> </a:t>
            </a:r>
            <a:r>
              <a:rPr sz="1723" spc="-195" dirty="0">
                <a:latin typeface="Trebuchet MS"/>
                <a:cs typeface="Trebuchet MS"/>
              </a:rPr>
              <a:t>swelling</a:t>
            </a:r>
            <a:r>
              <a:rPr sz="1723" spc="-118" dirty="0">
                <a:latin typeface="Trebuchet MS"/>
                <a:cs typeface="Trebuchet MS"/>
              </a:rPr>
              <a:t> </a:t>
            </a:r>
            <a:r>
              <a:rPr sz="1723" spc="-177" dirty="0">
                <a:latin typeface="Trebuchet MS"/>
                <a:cs typeface="Trebuchet MS"/>
              </a:rPr>
              <a:t>&amp;</a:t>
            </a:r>
            <a:r>
              <a:rPr sz="1723" spc="-122" dirty="0">
                <a:latin typeface="Trebuchet MS"/>
                <a:cs typeface="Trebuchet MS"/>
              </a:rPr>
              <a:t> </a:t>
            </a:r>
            <a:r>
              <a:rPr sz="1723" spc="-18" dirty="0">
                <a:latin typeface="Trebuchet MS"/>
                <a:cs typeface="Trebuchet MS"/>
              </a:rPr>
              <a:t>pain </a:t>
            </a:r>
            <a:r>
              <a:rPr sz="1723" spc="-227" dirty="0">
                <a:latin typeface="Trebuchet MS"/>
                <a:cs typeface="Trebuchet MS"/>
              </a:rPr>
              <a:t>Numbness</a:t>
            </a:r>
            <a:r>
              <a:rPr sz="1723" spc="-113" dirty="0">
                <a:latin typeface="Trebuchet MS"/>
                <a:cs typeface="Trebuchet MS"/>
              </a:rPr>
              <a:t> </a:t>
            </a:r>
            <a:r>
              <a:rPr sz="1723" spc="-245" dirty="0">
                <a:latin typeface="Trebuchet MS"/>
                <a:cs typeface="Trebuchet MS"/>
              </a:rPr>
              <a:t>and</a:t>
            </a:r>
            <a:r>
              <a:rPr sz="1723" spc="-113" dirty="0">
                <a:latin typeface="Trebuchet MS"/>
                <a:cs typeface="Trebuchet MS"/>
              </a:rPr>
              <a:t> </a:t>
            </a:r>
            <a:r>
              <a:rPr sz="1723" spc="-199" dirty="0">
                <a:latin typeface="Trebuchet MS"/>
                <a:cs typeface="Trebuchet MS"/>
              </a:rPr>
              <a:t>weakness</a:t>
            </a:r>
            <a:r>
              <a:rPr sz="1723" spc="-113" dirty="0">
                <a:latin typeface="Trebuchet MS"/>
                <a:cs typeface="Trebuchet MS"/>
              </a:rPr>
              <a:t> </a:t>
            </a:r>
            <a:r>
              <a:rPr sz="1723" spc="-213" dirty="0">
                <a:latin typeface="Trebuchet MS"/>
                <a:cs typeface="Trebuchet MS"/>
              </a:rPr>
              <a:t>in</a:t>
            </a:r>
            <a:r>
              <a:rPr sz="1723" spc="-113" dirty="0">
                <a:latin typeface="Trebuchet MS"/>
                <a:cs typeface="Trebuchet MS"/>
              </a:rPr>
              <a:t> </a:t>
            </a:r>
            <a:r>
              <a:rPr sz="1723" spc="-213" dirty="0">
                <a:latin typeface="Trebuchet MS"/>
                <a:cs typeface="Trebuchet MS"/>
              </a:rPr>
              <a:t>hands</a:t>
            </a:r>
            <a:r>
              <a:rPr sz="1723" spc="-113" dirty="0">
                <a:latin typeface="Trebuchet MS"/>
                <a:cs typeface="Trebuchet MS"/>
              </a:rPr>
              <a:t> </a:t>
            </a:r>
            <a:r>
              <a:rPr sz="1723" spc="-245" dirty="0">
                <a:latin typeface="Trebuchet MS"/>
                <a:cs typeface="Trebuchet MS"/>
              </a:rPr>
              <a:t>and</a:t>
            </a:r>
            <a:r>
              <a:rPr sz="1723" spc="-113" dirty="0">
                <a:latin typeface="Trebuchet MS"/>
                <a:cs typeface="Trebuchet MS"/>
              </a:rPr>
              <a:t> </a:t>
            </a:r>
            <a:r>
              <a:rPr sz="1723" spc="-181" dirty="0">
                <a:latin typeface="Trebuchet MS"/>
                <a:cs typeface="Trebuchet MS"/>
              </a:rPr>
              <a:t>feet</a:t>
            </a:r>
            <a:endParaRPr sz="1723">
              <a:latin typeface="Trebuchet MS"/>
              <a:cs typeface="Trebuchet MS"/>
            </a:endParaRPr>
          </a:p>
          <a:p>
            <a:pPr marL="11516" marR="4607">
              <a:lnSpc>
                <a:spcPct val="157900"/>
              </a:lnSpc>
            </a:pPr>
            <a:r>
              <a:rPr sz="1723" spc="-222" dirty="0">
                <a:latin typeface="Trebuchet MS"/>
                <a:cs typeface="Trebuchet MS"/>
              </a:rPr>
              <a:t>Yellow</a:t>
            </a:r>
            <a:r>
              <a:rPr sz="1723" spc="-109" dirty="0">
                <a:latin typeface="Trebuchet MS"/>
                <a:cs typeface="Trebuchet MS"/>
              </a:rPr>
              <a:t> </a:t>
            </a:r>
            <a:r>
              <a:rPr sz="1723" spc="-208" dirty="0">
                <a:latin typeface="Trebuchet MS"/>
                <a:cs typeface="Trebuchet MS"/>
              </a:rPr>
              <a:t>discoloration</a:t>
            </a:r>
            <a:r>
              <a:rPr sz="1723" spc="-109" dirty="0">
                <a:latin typeface="Trebuchet MS"/>
                <a:cs typeface="Trebuchet MS"/>
              </a:rPr>
              <a:t> </a:t>
            </a:r>
            <a:r>
              <a:rPr sz="1723" spc="-185" dirty="0">
                <a:latin typeface="Trebuchet MS"/>
                <a:cs typeface="Trebuchet MS"/>
              </a:rPr>
              <a:t>of</a:t>
            </a:r>
            <a:r>
              <a:rPr sz="1723" spc="-103" dirty="0">
                <a:latin typeface="Trebuchet MS"/>
                <a:cs typeface="Trebuchet MS"/>
              </a:rPr>
              <a:t> </a:t>
            </a:r>
            <a:r>
              <a:rPr sz="1723" spc="-172" dirty="0">
                <a:latin typeface="Trebuchet MS"/>
                <a:cs typeface="Trebuchet MS"/>
              </a:rPr>
              <a:t>skin</a:t>
            </a:r>
            <a:r>
              <a:rPr sz="1723" spc="-103" dirty="0">
                <a:latin typeface="Trebuchet MS"/>
                <a:cs typeface="Trebuchet MS"/>
              </a:rPr>
              <a:t> </a:t>
            </a:r>
            <a:r>
              <a:rPr sz="1723" spc="-199" dirty="0">
                <a:latin typeface="Trebuchet MS"/>
                <a:cs typeface="Trebuchet MS"/>
              </a:rPr>
              <a:t>with</a:t>
            </a:r>
            <a:r>
              <a:rPr sz="1723" spc="-103" dirty="0">
                <a:latin typeface="Trebuchet MS"/>
                <a:cs typeface="Trebuchet MS"/>
              </a:rPr>
              <a:t> </a:t>
            </a:r>
            <a:r>
              <a:rPr sz="1723" spc="-222" dirty="0">
                <a:latin typeface="Trebuchet MS"/>
                <a:cs typeface="Trebuchet MS"/>
              </a:rPr>
              <a:t>dark</a:t>
            </a:r>
            <a:r>
              <a:rPr sz="1723" spc="-103" dirty="0">
                <a:latin typeface="Trebuchet MS"/>
                <a:cs typeface="Trebuchet MS"/>
              </a:rPr>
              <a:t> </a:t>
            </a:r>
            <a:r>
              <a:rPr sz="1723" spc="-236" dirty="0">
                <a:latin typeface="Trebuchet MS"/>
                <a:cs typeface="Trebuchet MS"/>
              </a:rPr>
              <a:t>colored</a:t>
            </a:r>
            <a:r>
              <a:rPr sz="1723" spc="-103" dirty="0">
                <a:latin typeface="Trebuchet MS"/>
                <a:cs typeface="Trebuchet MS"/>
              </a:rPr>
              <a:t> </a:t>
            </a:r>
            <a:r>
              <a:rPr sz="1723" spc="-245" dirty="0">
                <a:latin typeface="Trebuchet MS"/>
                <a:cs typeface="Trebuchet MS"/>
              </a:rPr>
              <a:t>urine </a:t>
            </a:r>
            <a:r>
              <a:rPr sz="1723" spc="-227" dirty="0">
                <a:latin typeface="Trebuchet MS"/>
                <a:cs typeface="Trebuchet MS"/>
              </a:rPr>
              <a:t>Diminished</a:t>
            </a:r>
            <a:r>
              <a:rPr sz="1723" spc="-68" dirty="0">
                <a:latin typeface="Trebuchet MS"/>
                <a:cs typeface="Trebuchet MS"/>
              </a:rPr>
              <a:t> </a:t>
            </a:r>
            <a:r>
              <a:rPr sz="1723" spc="-32" dirty="0">
                <a:latin typeface="Trebuchet MS"/>
                <a:cs typeface="Trebuchet MS"/>
              </a:rPr>
              <a:t>vision</a:t>
            </a:r>
            <a:endParaRPr sz="1723">
              <a:latin typeface="Trebuchet MS"/>
              <a:cs typeface="Trebuchet MS"/>
            </a:endParaRPr>
          </a:p>
          <a:p>
            <a:pPr marL="11516">
              <a:spcBef>
                <a:spcPts val="1197"/>
              </a:spcBef>
            </a:pPr>
            <a:r>
              <a:rPr sz="1723" spc="-208" dirty="0">
                <a:latin typeface="Trebuchet MS"/>
                <a:cs typeface="Trebuchet MS"/>
              </a:rPr>
              <a:t>Palpitation</a:t>
            </a:r>
            <a:r>
              <a:rPr sz="1723" spc="-63" dirty="0">
                <a:latin typeface="Trebuchet MS"/>
                <a:cs typeface="Trebuchet MS"/>
              </a:rPr>
              <a:t> </a:t>
            </a:r>
            <a:r>
              <a:rPr sz="1723" spc="-222" dirty="0">
                <a:latin typeface="Trebuchet MS"/>
                <a:cs typeface="Trebuchet MS"/>
              </a:rPr>
              <a:t>(irregular</a:t>
            </a:r>
            <a:r>
              <a:rPr sz="1723" spc="-59" dirty="0">
                <a:latin typeface="Trebuchet MS"/>
                <a:cs typeface="Trebuchet MS"/>
              </a:rPr>
              <a:t> </a:t>
            </a:r>
            <a:r>
              <a:rPr sz="1723" spc="-141" dirty="0">
                <a:latin typeface="Trebuchet MS"/>
                <a:cs typeface="Trebuchet MS"/>
              </a:rPr>
              <a:t>heartbeats)</a:t>
            </a:r>
            <a:endParaRPr sz="1723">
              <a:latin typeface="Trebuchet MS"/>
              <a:cs typeface="Trebuchet MS"/>
            </a:endParaRPr>
          </a:p>
        </p:txBody>
      </p:sp>
      <p:sp>
        <p:nvSpPr>
          <p:cNvPr id="22" name="object 22"/>
          <p:cNvSpPr txBox="1">
            <a:spLocks noGrp="1"/>
          </p:cNvSpPr>
          <p:nvPr>
            <p:ph type="title"/>
          </p:nvPr>
        </p:nvSpPr>
        <p:spPr>
          <a:xfrm>
            <a:off x="1845914" y="1664349"/>
            <a:ext cx="3988829" cy="1365845"/>
          </a:xfrm>
          <a:prstGeom prst="rect">
            <a:avLst/>
          </a:prstGeom>
        </p:spPr>
        <p:txBody>
          <a:bodyPr vert="horz" wrap="square" lIns="0" tIns="11516" rIns="0" bIns="0" rtlCol="0" anchor="ctr">
            <a:spAutoFit/>
          </a:bodyPr>
          <a:lstStyle/>
          <a:p>
            <a:pPr marL="11516">
              <a:lnSpc>
                <a:spcPct val="100000"/>
              </a:lnSpc>
              <a:spcBef>
                <a:spcPts val="91"/>
              </a:spcBef>
            </a:pPr>
            <a:r>
              <a:rPr spc="-222" dirty="0">
                <a:solidFill>
                  <a:srgbClr val="005596"/>
                </a:solidFill>
              </a:rPr>
              <a:t>Less</a:t>
            </a:r>
            <a:r>
              <a:rPr spc="-181" dirty="0">
                <a:solidFill>
                  <a:srgbClr val="005596"/>
                </a:solidFill>
              </a:rPr>
              <a:t> </a:t>
            </a:r>
            <a:r>
              <a:rPr spc="-381" dirty="0">
                <a:solidFill>
                  <a:srgbClr val="005596"/>
                </a:solidFill>
              </a:rPr>
              <a:t>Common</a:t>
            </a:r>
            <a:r>
              <a:rPr spc="-181" dirty="0">
                <a:solidFill>
                  <a:srgbClr val="005596"/>
                </a:solidFill>
              </a:rPr>
              <a:t> </a:t>
            </a:r>
            <a:r>
              <a:rPr spc="-150" dirty="0">
                <a:solidFill>
                  <a:srgbClr val="005596"/>
                </a:solidFill>
              </a:rPr>
              <a:t>ADRs</a:t>
            </a:r>
          </a:p>
        </p:txBody>
      </p:sp>
      <p:pic>
        <p:nvPicPr>
          <p:cNvPr id="23" name="object 23"/>
          <p:cNvPicPr/>
          <p:nvPr/>
        </p:nvPicPr>
        <p:blipFill>
          <a:blip r:embed="rId4" cstate="print"/>
          <a:stretch>
            <a:fillRect/>
          </a:stretch>
        </p:blipFill>
        <p:spPr>
          <a:xfrm>
            <a:off x="8155038" y="1589270"/>
            <a:ext cx="1194199" cy="609791"/>
          </a:xfrm>
          <a:prstGeom prst="rect">
            <a:avLst/>
          </a:prstGeom>
        </p:spPr>
      </p:pic>
      <p:sp>
        <p:nvSpPr>
          <p:cNvPr id="24" name="object 24"/>
          <p:cNvSpPr txBox="1"/>
          <p:nvPr/>
        </p:nvSpPr>
        <p:spPr>
          <a:xfrm rot="360000">
            <a:off x="8513982" y="1707839"/>
            <a:ext cx="615432" cy="51296"/>
          </a:xfrm>
          <a:prstGeom prst="rect">
            <a:avLst/>
          </a:prstGeom>
        </p:spPr>
        <p:txBody>
          <a:bodyPr vert="horz" wrap="square" lIns="0" tIns="0" rIns="0" bIns="0" rtlCol="0">
            <a:spAutoFit/>
          </a:bodyPr>
          <a:lstStyle/>
          <a:p>
            <a:pPr>
              <a:lnSpc>
                <a:spcPts val="408"/>
              </a:lnSpc>
            </a:pPr>
            <a:r>
              <a:rPr sz="612" b="1" spc="-47" baseline="6172" dirty="0">
                <a:solidFill>
                  <a:srgbClr val="FFFFFF"/>
                </a:solidFill>
                <a:latin typeface="Tahoma"/>
                <a:cs typeface="Tahoma"/>
              </a:rPr>
              <a:t>HIGHER</a:t>
            </a:r>
            <a:r>
              <a:rPr sz="612" b="1" spc="-27" baseline="6172" dirty="0">
                <a:solidFill>
                  <a:srgbClr val="FFFFFF"/>
                </a:solidFill>
                <a:latin typeface="Tahoma"/>
                <a:cs typeface="Tahoma"/>
              </a:rPr>
              <a:t> </a:t>
            </a:r>
            <a:r>
              <a:rPr sz="612" b="1" spc="-34" baseline="6172" dirty="0">
                <a:solidFill>
                  <a:srgbClr val="FFFFFF"/>
                </a:solidFill>
                <a:latin typeface="Tahoma"/>
                <a:cs typeface="Tahoma"/>
              </a:rPr>
              <a:t>HEAL</a:t>
            </a:r>
            <a:r>
              <a:rPr sz="408" b="1" spc="-23" dirty="0">
                <a:solidFill>
                  <a:srgbClr val="FFFFFF"/>
                </a:solidFill>
                <a:latin typeface="Tahoma"/>
                <a:cs typeface="Tahoma"/>
              </a:rPr>
              <a:t>TH</a:t>
            </a:r>
            <a:r>
              <a:rPr sz="408" b="1" spc="-14" dirty="0">
                <a:solidFill>
                  <a:srgbClr val="FFFFFF"/>
                </a:solidFill>
                <a:latin typeface="Tahoma"/>
                <a:cs typeface="Tahoma"/>
              </a:rPr>
              <a:t> </a:t>
            </a:r>
            <a:r>
              <a:rPr sz="408" b="1" spc="-18" dirty="0">
                <a:solidFill>
                  <a:srgbClr val="FFFFFF"/>
                </a:solidFill>
                <a:latin typeface="Tahoma"/>
                <a:cs typeface="Tahoma"/>
              </a:rPr>
              <a:t>CENTRE</a:t>
            </a:r>
            <a:endParaRPr sz="408">
              <a:latin typeface="Tahoma"/>
              <a:cs typeface="Tahoma"/>
            </a:endParaRPr>
          </a:p>
        </p:txBody>
      </p:sp>
      <p:sp>
        <p:nvSpPr>
          <p:cNvPr id="25" name="object 25"/>
          <p:cNvSpPr/>
          <p:nvPr/>
        </p:nvSpPr>
        <p:spPr>
          <a:xfrm>
            <a:off x="8245113" y="4463595"/>
            <a:ext cx="2076402" cy="609792"/>
          </a:xfrm>
          <a:custGeom>
            <a:avLst/>
            <a:gdLst/>
            <a:ahLst/>
            <a:cxnLst/>
            <a:rect l="l" t="t" r="r" b="b"/>
            <a:pathLst>
              <a:path w="2289809" h="672464">
                <a:moveTo>
                  <a:pt x="2219337" y="0"/>
                </a:moveTo>
                <a:lnTo>
                  <a:pt x="70167" y="0"/>
                </a:lnTo>
                <a:lnTo>
                  <a:pt x="29601" y="1096"/>
                </a:lnTo>
                <a:lnTo>
                  <a:pt x="8770" y="8770"/>
                </a:lnTo>
                <a:lnTo>
                  <a:pt x="1096" y="29601"/>
                </a:lnTo>
                <a:lnTo>
                  <a:pt x="0" y="70167"/>
                </a:lnTo>
                <a:lnTo>
                  <a:pt x="0" y="602284"/>
                </a:lnTo>
                <a:lnTo>
                  <a:pt x="1096" y="642857"/>
                </a:lnTo>
                <a:lnTo>
                  <a:pt x="8770" y="663692"/>
                </a:lnTo>
                <a:lnTo>
                  <a:pt x="29601" y="671368"/>
                </a:lnTo>
                <a:lnTo>
                  <a:pt x="70167" y="672465"/>
                </a:lnTo>
                <a:lnTo>
                  <a:pt x="2219337" y="672465"/>
                </a:lnTo>
                <a:lnTo>
                  <a:pt x="2259903" y="671368"/>
                </a:lnTo>
                <a:lnTo>
                  <a:pt x="2280734" y="663692"/>
                </a:lnTo>
                <a:lnTo>
                  <a:pt x="2288408" y="642857"/>
                </a:lnTo>
                <a:lnTo>
                  <a:pt x="2289505" y="602284"/>
                </a:lnTo>
                <a:lnTo>
                  <a:pt x="2289505" y="70167"/>
                </a:lnTo>
                <a:lnTo>
                  <a:pt x="2288408" y="29601"/>
                </a:lnTo>
                <a:lnTo>
                  <a:pt x="2280734" y="8770"/>
                </a:lnTo>
                <a:lnTo>
                  <a:pt x="2259903" y="1096"/>
                </a:lnTo>
                <a:lnTo>
                  <a:pt x="2219337" y="0"/>
                </a:lnTo>
                <a:close/>
              </a:path>
            </a:pathLst>
          </a:custGeom>
          <a:solidFill>
            <a:srgbClr val="005596"/>
          </a:solidFill>
        </p:spPr>
        <p:txBody>
          <a:bodyPr wrap="square" lIns="0" tIns="0" rIns="0" bIns="0" rtlCol="0"/>
          <a:lstStyle/>
          <a:p>
            <a:endParaRPr sz="1632"/>
          </a:p>
        </p:txBody>
      </p:sp>
      <p:sp>
        <p:nvSpPr>
          <p:cNvPr id="26" name="object 26"/>
          <p:cNvSpPr txBox="1"/>
          <p:nvPr/>
        </p:nvSpPr>
        <p:spPr>
          <a:xfrm>
            <a:off x="8300441" y="4487760"/>
            <a:ext cx="1960662" cy="518947"/>
          </a:xfrm>
          <a:prstGeom prst="rect">
            <a:avLst/>
          </a:prstGeom>
        </p:spPr>
        <p:txBody>
          <a:bodyPr vert="horz" wrap="square" lIns="0" tIns="11516" rIns="0" bIns="0" rtlCol="0">
            <a:spAutoFit/>
          </a:bodyPr>
          <a:lstStyle/>
          <a:p>
            <a:pPr marL="101344" marR="4607" indent="-90403">
              <a:lnSpc>
                <a:spcPct val="113700"/>
              </a:lnSpc>
              <a:spcBef>
                <a:spcPts val="91"/>
              </a:spcBef>
            </a:pPr>
            <a:r>
              <a:rPr sz="997" b="1" spc="-86" dirty="0">
                <a:solidFill>
                  <a:srgbClr val="FFFFFF"/>
                </a:solidFill>
                <a:latin typeface="Tahoma"/>
                <a:cs typeface="Tahoma"/>
              </a:rPr>
              <a:t>Immediately</a:t>
            </a:r>
            <a:r>
              <a:rPr sz="997" b="1" spc="-63" dirty="0">
                <a:solidFill>
                  <a:srgbClr val="FFFFFF"/>
                </a:solidFill>
                <a:latin typeface="Tahoma"/>
                <a:cs typeface="Tahoma"/>
              </a:rPr>
              <a:t> </a:t>
            </a:r>
            <a:r>
              <a:rPr sz="997" b="1" spc="-54" dirty="0">
                <a:solidFill>
                  <a:srgbClr val="FFFFFF"/>
                </a:solidFill>
                <a:latin typeface="Tahoma"/>
                <a:cs typeface="Tahoma"/>
              </a:rPr>
              <a:t>refer</a:t>
            </a:r>
            <a:r>
              <a:rPr sz="997" b="1" spc="-63" dirty="0">
                <a:solidFill>
                  <a:srgbClr val="FFFFFF"/>
                </a:solidFill>
                <a:latin typeface="Tahoma"/>
                <a:cs typeface="Tahoma"/>
              </a:rPr>
              <a:t> </a:t>
            </a:r>
            <a:r>
              <a:rPr sz="997" b="1" spc="-50" dirty="0">
                <a:solidFill>
                  <a:srgbClr val="FFFFFF"/>
                </a:solidFill>
                <a:latin typeface="Tahoma"/>
                <a:cs typeface="Tahoma"/>
              </a:rPr>
              <a:t>to</a:t>
            </a:r>
            <a:r>
              <a:rPr sz="997" b="1" spc="-59" dirty="0">
                <a:solidFill>
                  <a:srgbClr val="FFFFFF"/>
                </a:solidFill>
                <a:latin typeface="Tahoma"/>
                <a:cs typeface="Tahoma"/>
              </a:rPr>
              <a:t> </a:t>
            </a:r>
            <a:r>
              <a:rPr sz="997" b="1" spc="-77" dirty="0">
                <a:solidFill>
                  <a:srgbClr val="FFFFFF"/>
                </a:solidFill>
                <a:latin typeface="Tahoma"/>
                <a:cs typeface="Tahoma"/>
              </a:rPr>
              <a:t>higher</a:t>
            </a:r>
            <a:r>
              <a:rPr sz="997" b="1" spc="-63" dirty="0">
                <a:solidFill>
                  <a:srgbClr val="FFFFFF"/>
                </a:solidFill>
                <a:latin typeface="Tahoma"/>
                <a:cs typeface="Tahoma"/>
              </a:rPr>
              <a:t> </a:t>
            </a:r>
            <a:r>
              <a:rPr sz="997" b="1" spc="-41" dirty="0">
                <a:solidFill>
                  <a:srgbClr val="FFFFFF"/>
                </a:solidFill>
                <a:latin typeface="Tahoma"/>
                <a:cs typeface="Tahoma"/>
              </a:rPr>
              <a:t>health </a:t>
            </a:r>
            <a:r>
              <a:rPr sz="997" b="1" spc="-59" dirty="0">
                <a:solidFill>
                  <a:srgbClr val="FFFFFF"/>
                </a:solidFill>
                <a:latin typeface="Tahoma"/>
                <a:cs typeface="Tahoma"/>
              </a:rPr>
              <a:t>centre</a:t>
            </a:r>
            <a:r>
              <a:rPr sz="997" b="1" spc="-54" dirty="0">
                <a:solidFill>
                  <a:srgbClr val="FFFFFF"/>
                </a:solidFill>
                <a:latin typeface="Tahoma"/>
                <a:cs typeface="Tahoma"/>
              </a:rPr>
              <a:t> </a:t>
            </a:r>
            <a:r>
              <a:rPr sz="997" b="1" spc="-82" dirty="0">
                <a:solidFill>
                  <a:srgbClr val="FFFFFF"/>
                </a:solidFill>
                <a:latin typeface="Tahoma"/>
                <a:cs typeface="Tahoma"/>
              </a:rPr>
              <a:t>i.e.</a:t>
            </a:r>
            <a:r>
              <a:rPr sz="997" b="1" spc="-45" dirty="0">
                <a:solidFill>
                  <a:srgbClr val="FFFFFF"/>
                </a:solidFill>
                <a:latin typeface="Tahoma"/>
                <a:cs typeface="Tahoma"/>
              </a:rPr>
              <a:t> </a:t>
            </a:r>
            <a:r>
              <a:rPr sz="997" b="1" spc="-77" dirty="0">
                <a:solidFill>
                  <a:srgbClr val="FFFFFF"/>
                </a:solidFill>
                <a:latin typeface="Tahoma"/>
                <a:cs typeface="Tahoma"/>
              </a:rPr>
              <a:t>DDR-</a:t>
            </a:r>
            <a:r>
              <a:rPr sz="997" b="1" spc="-45" dirty="0">
                <a:solidFill>
                  <a:srgbClr val="FFFFFF"/>
                </a:solidFill>
                <a:latin typeface="Tahoma"/>
                <a:cs typeface="Tahoma"/>
              </a:rPr>
              <a:t>TBC, </a:t>
            </a:r>
            <a:r>
              <a:rPr sz="997" b="1" spc="-77" dirty="0">
                <a:solidFill>
                  <a:srgbClr val="FFFFFF"/>
                </a:solidFill>
                <a:latin typeface="Tahoma"/>
                <a:cs typeface="Tahoma"/>
              </a:rPr>
              <a:t>NDR-</a:t>
            </a:r>
            <a:r>
              <a:rPr sz="997" b="1" spc="-18" dirty="0">
                <a:solidFill>
                  <a:srgbClr val="FFFFFF"/>
                </a:solidFill>
                <a:latin typeface="Tahoma"/>
                <a:cs typeface="Tahoma"/>
              </a:rPr>
              <a:t>TBC, </a:t>
            </a:r>
            <a:r>
              <a:rPr sz="997" b="1" spc="-54" dirty="0">
                <a:solidFill>
                  <a:srgbClr val="FFFFFF"/>
                </a:solidFill>
                <a:latin typeface="Tahoma"/>
                <a:cs typeface="Tahoma"/>
              </a:rPr>
              <a:t>tertiary</a:t>
            </a:r>
            <a:r>
              <a:rPr sz="997" b="1" spc="-63" dirty="0">
                <a:solidFill>
                  <a:srgbClr val="FFFFFF"/>
                </a:solidFill>
                <a:latin typeface="Tahoma"/>
                <a:cs typeface="Tahoma"/>
              </a:rPr>
              <a:t> </a:t>
            </a:r>
            <a:r>
              <a:rPr sz="997" b="1" spc="-68" dirty="0">
                <a:solidFill>
                  <a:srgbClr val="FFFFFF"/>
                </a:solidFill>
                <a:latin typeface="Tahoma"/>
                <a:cs typeface="Tahoma"/>
              </a:rPr>
              <a:t>health</a:t>
            </a:r>
            <a:r>
              <a:rPr sz="997" b="1" spc="-63" dirty="0">
                <a:solidFill>
                  <a:srgbClr val="FFFFFF"/>
                </a:solidFill>
                <a:latin typeface="Tahoma"/>
                <a:cs typeface="Tahoma"/>
              </a:rPr>
              <a:t> care </a:t>
            </a:r>
            <a:r>
              <a:rPr sz="997" b="1" spc="-68" dirty="0">
                <a:solidFill>
                  <a:srgbClr val="FFFFFF"/>
                </a:solidFill>
                <a:latin typeface="Tahoma"/>
                <a:cs typeface="Tahoma"/>
              </a:rPr>
              <a:t>facility,</a:t>
            </a:r>
            <a:r>
              <a:rPr sz="997" b="1" spc="-54" dirty="0">
                <a:solidFill>
                  <a:srgbClr val="FFFFFF"/>
                </a:solidFill>
                <a:latin typeface="Tahoma"/>
                <a:cs typeface="Tahoma"/>
              </a:rPr>
              <a:t> </a:t>
            </a:r>
            <a:r>
              <a:rPr sz="997" b="1" spc="-18" dirty="0">
                <a:solidFill>
                  <a:srgbClr val="FFFFFF"/>
                </a:solidFill>
                <a:latin typeface="Tahoma"/>
                <a:cs typeface="Tahoma"/>
              </a:rPr>
              <a:t>etc.</a:t>
            </a:r>
            <a:endParaRPr sz="997">
              <a:latin typeface="Tahoma"/>
              <a:cs typeface="Tahoma"/>
            </a:endParaRPr>
          </a:p>
        </p:txBody>
      </p:sp>
      <p:grpSp>
        <p:nvGrpSpPr>
          <p:cNvPr id="27" name="object 27"/>
          <p:cNvGrpSpPr/>
          <p:nvPr/>
        </p:nvGrpSpPr>
        <p:grpSpPr>
          <a:xfrm>
            <a:off x="7594172" y="4649148"/>
            <a:ext cx="566030" cy="246450"/>
            <a:chOff x="6998850" y="5126977"/>
            <a:chExt cx="624205" cy="271780"/>
          </a:xfrm>
        </p:grpSpPr>
        <p:sp>
          <p:nvSpPr>
            <p:cNvPr id="28" name="object 28"/>
            <p:cNvSpPr/>
            <p:nvPr/>
          </p:nvSpPr>
          <p:spPr>
            <a:xfrm>
              <a:off x="6998850" y="5126977"/>
              <a:ext cx="624205" cy="271780"/>
            </a:xfrm>
            <a:custGeom>
              <a:avLst/>
              <a:gdLst/>
              <a:ahLst/>
              <a:cxnLst/>
              <a:rect l="l" t="t" r="r" b="b"/>
              <a:pathLst>
                <a:path w="624204" h="271779">
                  <a:moveTo>
                    <a:pt x="389559" y="0"/>
                  </a:moveTo>
                  <a:lnTo>
                    <a:pt x="386511" y="50"/>
                  </a:lnTo>
                  <a:lnTo>
                    <a:pt x="381571" y="2946"/>
                  </a:lnTo>
                  <a:lnTo>
                    <a:pt x="380060" y="5600"/>
                  </a:lnTo>
                  <a:lnTo>
                    <a:pt x="380060" y="81864"/>
                  </a:lnTo>
                  <a:lnTo>
                    <a:pt x="7048" y="31851"/>
                  </a:lnTo>
                  <a:lnTo>
                    <a:pt x="3886" y="33375"/>
                  </a:lnTo>
                  <a:lnTo>
                    <a:pt x="558" y="38925"/>
                  </a:lnTo>
                  <a:lnTo>
                    <a:pt x="723" y="42418"/>
                  </a:lnTo>
                  <a:lnTo>
                    <a:pt x="66789" y="133705"/>
                  </a:lnTo>
                  <a:lnTo>
                    <a:pt x="152" y="225018"/>
                  </a:lnTo>
                  <a:lnTo>
                    <a:pt x="0" y="228523"/>
                  </a:lnTo>
                  <a:lnTo>
                    <a:pt x="3314" y="234086"/>
                  </a:lnTo>
                  <a:lnTo>
                    <a:pt x="6451" y="235610"/>
                  </a:lnTo>
                  <a:lnTo>
                    <a:pt x="380060" y="185597"/>
                  </a:lnTo>
                  <a:lnTo>
                    <a:pt x="380060" y="265950"/>
                  </a:lnTo>
                  <a:lnTo>
                    <a:pt x="381571" y="268605"/>
                  </a:lnTo>
                  <a:lnTo>
                    <a:pt x="385305" y="270802"/>
                  </a:lnTo>
                  <a:lnTo>
                    <a:pt x="386727" y="271183"/>
                  </a:lnTo>
                  <a:lnTo>
                    <a:pt x="389496" y="271183"/>
                  </a:lnTo>
                  <a:lnTo>
                    <a:pt x="390842" y="270840"/>
                  </a:lnTo>
                  <a:lnTo>
                    <a:pt x="507149" y="206489"/>
                  </a:lnTo>
                  <a:lnTo>
                    <a:pt x="622439" y="141389"/>
                  </a:lnTo>
                  <a:lnTo>
                    <a:pt x="624014" y="138696"/>
                  </a:lnTo>
                  <a:lnTo>
                    <a:pt x="624014" y="132867"/>
                  </a:lnTo>
                  <a:lnTo>
                    <a:pt x="622439" y="130175"/>
                  </a:lnTo>
                  <a:lnTo>
                    <a:pt x="619899" y="128739"/>
                  </a:lnTo>
                  <a:lnTo>
                    <a:pt x="507098" y="65036"/>
                  </a:lnTo>
                  <a:lnTo>
                    <a:pt x="389559" y="0"/>
                  </a:lnTo>
                  <a:close/>
                </a:path>
              </a:pathLst>
            </a:custGeom>
            <a:solidFill>
              <a:srgbClr val="FFFFFF"/>
            </a:solidFill>
          </p:spPr>
          <p:txBody>
            <a:bodyPr wrap="square" lIns="0" tIns="0" rIns="0" bIns="0" rtlCol="0"/>
            <a:lstStyle/>
            <a:p>
              <a:endParaRPr sz="1632"/>
            </a:p>
          </p:txBody>
        </p:sp>
        <p:sp>
          <p:nvSpPr>
            <p:cNvPr id="29" name="object 29"/>
            <p:cNvSpPr/>
            <p:nvPr/>
          </p:nvSpPr>
          <p:spPr>
            <a:xfrm>
              <a:off x="7264199" y="5148837"/>
              <a:ext cx="332740" cy="227329"/>
            </a:xfrm>
            <a:custGeom>
              <a:avLst/>
              <a:gdLst/>
              <a:ahLst/>
              <a:cxnLst/>
              <a:rect l="l" t="t" r="r" b="b"/>
              <a:pathLst>
                <a:path w="332740" h="227329">
                  <a:moveTo>
                    <a:pt x="129311" y="0"/>
                  </a:moveTo>
                  <a:lnTo>
                    <a:pt x="129311" y="71272"/>
                  </a:lnTo>
                  <a:lnTo>
                    <a:pt x="128308" y="73482"/>
                  </a:lnTo>
                  <a:lnTo>
                    <a:pt x="124802" y="76555"/>
                  </a:lnTo>
                  <a:lnTo>
                    <a:pt x="122466" y="77266"/>
                  </a:lnTo>
                  <a:lnTo>
                    <a:pt x="0" y="60845"/>
                  </a:lnTo>
                  <a:lnTo>
                    <a:pt x="0" y="162242"/>
                  </a:lnTo>
                  <a:lnTo>
                    <a:pt x="121221" y="146088"/>
                  </a:lnTo>
                  <a:lnTo>
                    <a:pt x="123177" y="146088"/>
                  </a:lnTo>
                  <a:lnTo>
                    <a:pt x="125069" y="146786"/>
                  </a:lnTo>
                  <a:lnTo>
                    <a:pt x="128308" y="149618"/>
                  </a:lnTo>
                  <a:lnTo>
                    <a:pt x="129311" y="151841"/>
                  </a:lnTo>
                  <a:lnTo>
                    <a:pt x="129311" y="227190"/>
                  </a:lnTo>
                  <a:lnTo>
                    <a:pt x="232333" y="170180"/>
                  </a:lnTo>
                  <a:lnTo>
                    <a:pt x="332549" y="113601"/>
                  </a:lnTo>
                  <a:lnTo>
                    <a:pt x="232308" y="56997"/>
                  </a:lnTo>
                  <a:lnTo>
                    <a:pt x="129311" y="0"/>
                  </a:lnTo>
                  <a:close/>
                </a:path>
              </a:pathLst>
            </a:custGeom>
            <a:solidFill>
              <a:srgbClr val="ED1E24"/>
            </a:solidFill>
          </p:spPr>
          <p:txBody>
            <a:bodyPr wrap="square" lIns="0" tIns="0" rIns="0" bIns="0" rtlCol="0"/>
            <a:lstStyle/>
            <a:p>
              <a:endParaRPr sz="1632"/>
            </a:p>
          </p:txBody>
        </p:sp>
        <p:pic>
          <p:nvPicPr>
            <p:cNvPr id="30" name="object 30"/>
            <p:cNvPicPr/>
            <p:nvPr/>
          </p:nvPicPr>
          <p:blipFill>
            <a:blip r:embed="rId5" cstate="print"/>
            <a:stretch>
              <a:fillRect/>
            </a:stretch>
          </p:blipFill>
          <p:spPr>
            <a:xfrm>
              <a:off x="7023569" y="5177485"/>
              <a:ext cx="240626" cy="165811"/>
            </a:xfrm>
            <a:prstGeom prst="rect">
              <a:avLst/>
            </a:prstGeom>
          </p:spPr>
        </p:pic>
      </p:grpSp>
      <p:sp>
        <p:nvSpPr>
          <p:cNvPr id="31" name="object 31"/>
          <p:cNvSpPr txBox="1"/>
          <p:nvPr/>
        </p:nvSpPr>
        <p:spPr>
          <a:xfrm>
            <a:off x="6515028" y="4474608"/>
            <a:ext cx="920734" cy="555782"/>
          </a:xfrm>
          <a:prstGeom prst="rect">
            <a:avLst/>
          </a:prstGeom>
        </p:spPr>
        <p:txBody>
          <a:bodyPr vert="horz" wrap="square" lIns="0" tIns="6910" rIns="0" bIns="0" rtlCol="0">
            <a:spAutoFit/>
          </a:bodyPr>
          <a:lstStyle/>
          <a:p>
            <a:pPr marL="11516" marR="4607">
              <a:lnSpc>
                <a:spcPct val="102600"/>
              </a:lnSpc>
              <a:spcBef>
                <a:spcPts val="54"/>
              </a:spcBef>
            </a:pPr>
            <a:r>
              <a:rPr sz="1179" b="1" spc="-54" dirty="0">
                <a:solidFill>
                  <a:srgbClr val="005596"/>
                </a:solidFill>
                <a:latin typeface="Trebuchet MS"/>
                <a:cs typeface="Trebuchet MS"/>
              </a:rPr>
              <a:t>If</a:t>
            </a:r>
            <a:r>
              <a:rPr sz="1179" b="1" spc="-86" dirty="0">
                <a:solidFill>
                  <a:srgbClr val="005596"/>
                </a:solidFill>
                <a:latin typeface="Trebuchet MS"/>
                <a:cs typeface="Trebuchet MS"/>
              </a:rPr>
              <a:t> </a:t>
            </a:r>
            <a:r>
              <a:rPr sz="1179" b="1" spc="-9" dirty="0">
                <a:solidFill>
                  <a:srgbClr val="005596"/>
                </a:solidFill>
                <a:latin typeface="Trebuchet MS"/>
                <a:cs typeface="Trebuchet MS"/>
              </a:rPr>
              <a:t>patients </a:t>
            </a:r>
            <a:r>
              <a:rPr sz="1179" b="1" spc="-145" dirty="0">
                <a:solidFill>
                  <a:srgbClr val="005596"/>
                </a:solidFill>
                <a:latin typeface="Trebuchet MS"/>
                <a:cs typeface="Trebuchet MS"/>
              </a:rPr>
              <a:t>complain</a:t>
            </a:r>
            <a:r>
              <a:rPr sz="1179" b="1" spc="-32" dirty="0">
                <a:solidFill>
                  <a:srgbClr val="005596"/>
                </a:solidFill>
                <a:latin typeface="Trebuchet MS"/>
                <a:cs typeface="Trebuchet MS"/>
              </a:rPr>
              <a:t> </a:t>
            </a:r>
            <a:r>
              <a:rPr sz="1179" b="1" spc="-23" dirty="0">
                <a:solidFill>
                  <a:srgbClr val="005596"/>
                </a:solidFill>
                <a:latin typeface="Trebuchet MS"/>
                <a:cs typeface="Trebuchet MS"/>
              </a:rPr>
              <a:t>of </a:t>
            </a:r>
            <a:r>
              <a:rPr sz="1179" b="1" spc="-141" dirty="0">
                <a:solidFill>
                  <a:srgbClr val="005596"/>
                </a:solidFill>
                <a:latin typeface="Trebuchet MS"/>
                <a:cs typeface="Trebuchet MS"/>
              </a:rPr>
              <a:t>these</a:t>
            </a:r>
            <a:r>
              <a:rPr sz="1179" b="1" spc="-109" dirty="0">
                <a:solidFill>
                  <a:srgbClr val="005596"/>
                </a:solidFill>
                <a:latin typeface="Trebuchet MS"/>
                <a:cs typeface="Trebuchet MS"/>
              </a:rPr>
              <a:t> </a:t>
            </a:r>
            <a:r>
              <a:rPr sz="1179" b="1" spc="-136" dirty="0">
                <a:solidFill>
                  <a:srgbClr val="005596"/>
                </a:solidFill>
                <a:latin typeface="Trebuchet MS"/>
                <a:cs typeface="Trebuchet MS"/>
              </a:rPr>
              <a:t>symptoms</a:t>
            </a:r>
            <a:endParaRPr sz="1179">
              <a:latin typeface="Trebuchet MS"/>
              <a:cs typeface="Trebuchet MS"/>
            </a:endParaRPr>
          </a:p>
        </p:txBody>
      </p:sp>
      <p:grpSp>
        <p:nvGrpSpPr>
          <p:cNvPr id="32" name="object 32"/>
          <p:cNvGrpSpPr/>
          <p:nvPr/>
        </p:nvGrpSpPr>
        <p:grpSpPr>
          <a:xfrm>
            <a:off x="9602784" y="1225745"/>
            <a:ext cx="487143" cy="571788"/>
            <a:chOff x="9213904" y="1351724"/>
            <a:chExt cx="537210" cy="630555"/>
          </a:xfrm>
        </p:grpSpPr>
        <p:sp>
          <p:nvSpPr>
            <p:cNvPr id="33" name="object 33"/>
            <p:cNvSpPr/>
            <p:nvPr/>
          </p:nvSpPr>
          <p:spPr>
            <a:xfrm>
              <a:off x="9459915" y="1498385"/>
              <a:ext cx="241935" cy="480059"/>
            </a:xfrm>
            <a:custGeom>
              <a:avLst/>
              <a:gdLst/>
              <a:ahLst/>
              <a:cxnLst/>
              <a:rect l="l" t="t" r="r" b="b"/>
              <a:pathLst>
                <a:path w="241934" h="480060">
                  <a:moveTo>
                    <a:pt x="175763" y="0"/>
                  </a:moveTo>
                  <a:lnTo>
                    <a:pt x="149027" y="9926"/>
                  </a:lnTo>
                  <a:lnTo>
                    <a:pt x="114134" y="41852"/>
                  </a:lnTo>
                  <a:lnTo>
                    <a:pt x="80982" y="62202"/>
                  </a:lnTo>
                  <a:lnTo>
                    <a:pt x="16303" y="83788"/>
                  </a:lnTo>
                  <a:lnTo>
                    <a:pt x="774" y="126218"/>
                  </a:lnTo>
                  <a:lnTo>
                    <a:pt x="0" y="138029"/>
                  </a:lnTo>
                  <a:lnTo>
                    <a:pt x="139" y="143681"/>
                  </a:lnTo>
                  <a:lnTo>
                    <a:pt x="4078" y="162225"/>
                  </a:lnTo>
                  <a:lnTo>
                    <a:pt x="5031" y="169161"/>
                  </a:lnTo>
                  <a:lnTo>
                    <a:pt x="6045" y="178949"/>
                  </a:lnTo>
                  <a:lnTo>
                    <a:pt x="6273" y="183699"/>
                  </a:lnTo>
                  <a:lnTo>
                    <a:pt x="20744" y="219422"/>
                  </a:lnTo>
                  <a:lnTo>
                    <a:pt x="38522" y="250134"/>
                  </a:lnTo>
                  <a:lnTo>
                    <a:pt x="54619" y="276762"/>
                  </a:lnTo>
                  <a:lnTo>
                    <a:pt x="64046" y="300234"/>
                  </a:lnTo>
                  <a:lnTo>
                    <a:pt x="65657" y="310627"/>
                  </a:lnTo>
                  <a:lnTo>
                    <a:pt x="70129" y="354260"/>
                  </a:lnTo>
                  <a:lnTo>
                    <a:pt x="76138" y="393734"/>
                  </a:lnTo>
                  <a:lnTo>
                    <a:pt x="87541" y="431825"/>
                  </a:lnTo>
                  <a:lnTo>
                    <a:pt x="107173" y="462448"/>
                  </a:lnTo>
                  <a:lnTo>
                    <a:pt x="137871" y="479520"/>
                  </a:lnTo>
                  <a:lnTo>
                    <a:pt x="185552" y="476852"/>
                  </a:lnTo>
                  <a:lnTo>
                    <a:pt x="219983" y="451759"/>
                  </a:lnTo>
                  <a:lnTo>
                    <a:pt x="238401" y="414181"/>
                  </a:lnTo>
                  <a:lnTo>
                    <a:pt x="238048" y="374059"/>
                  </a:lnTo>
                  <a:lnTo>
                    <a:pt x="235889" y="366388"/>
                  </a:lnTo>
                  <a:lnTo>
                    <a:pt x="232359" y="351618"/>
                  </a:lnTo>
                  <a:lnTo>
                    <a:pt x="225554" y="311516"/>
                  </a:lnTo>
                  <a:lnTo>
                    <a:pt x="223816" y="272889"/>
                  </a:lnTo>
                  <a:lnTo>
                    <a:pt x="226924" y="233669"/>
                  </a:lnTo>
                  <a:lnTo>
                    <a:pt x="238935" y="167831"/>
                  </a:lnTo>
                  <a:lnTo>
                    <a:pt x="241280" y="142670"/>
                  </a:lnTo>
                  <a:lnTo>
                    <a:pt x="240131" y="92398"/>
                  </a:lnTo>
                  <a:lnTo>
                    <a:pt x="230360" y="46108"/>
                  </a:lnTo>
                  <a:lnTo>
                    <a:pt x="196071" y="4408"/>
                  </a:lnTo>
                  <a:lnTo>
                    <a:pt x="175763" y="0"/>
                  </a:lnTo>
                  <a:close/>
                </a:path>
              </a:pathLst>
            </a:custGeom>
            <a:solidFill>
              <a:srgbClr val="FDC888"/>
            </a:solidFill>
          </p:spPr>
          <p:txBody>
            <a:bodyPr wrap="square" lIns="0" tIns="0" rIns="0" bIns="0" rtlCol="0"/>
            <a:lstStyle/>
            <a:p>
              <a:endParaRPr sz="1632"/>
            </a:p>
          </p:txBody>
        </p:sp>
        <p:pic>
          <p:nvPicPr>
            <p:cNvPr id="34" name="object 34"/>
            <p:cNvPicPr/>
            <p:nvPr/>
          </p:nvPicPr>
          <p:blipFill>
            <a:blip r:embed="rId6" cstate="print"/>
            <a:stretch>
              <a:fillRect/>
            </a:stretch>
          </p:blipFill>
          <p:spPr>
            <a:xfrm>
              <a:off x="9520012" y="1355686"/>
              <a:ext cx="151591" cy="113367"/>
            </a:xfrm>
            <a:prstGeom prst="rect">
              <a:avLst/>
            </a:prstGeom>
          </p:spPr>
        </p:pic>
        <p:sp>
          <p:nvSpPr>
            <p:cNvPr id="35" name="object 35"/>
            <p:cNvSpPr/>
            <p:nvPr/>
          </p:nvSpPr>
          <p:spPr>
            <a:xfrm>
              <a:off x="9217867" y="1407864"/>
              <a:ext cx="306070" cy="496570"/>
            </a:xfrm>
            <a:custGeom>
              <a:avLst/>
              <a:gdLst/>
              <a:ahLst/>
              <a:cxnLst/>
              <a:rect l="l" t="t" r="r" b="b"/>
              <a:pathLst>
                <a:path w="306070" h="496569">
                  <a:moveTo>
                    <a:pt x="107149" y="0"/>
                  </a:moveTo>
                  <a:lnTo>
                    <a:pt x="0" y="29654"/>
                  </a:lnTo>
                  <a:lnTo>
                    <a:pt x="99580" y="251498"/>
                  </a:lnTo>
                  <a:lnTo>
                    <a:pt x="158445" y="403936"/>
                  </a:lnTo>
                  <a:lnTo>
                    <a:pt x="261277" y="496214"/>
                  </a:lnTo>
                  <a:lnTo>
                    <a:pt x="263655" y="495733"/>
                  </a:lnTo>
                  <a:lnTo>
                    <a:pt x="269016" y="493233"/>
                  </a:lnTo>
                  <a:lnTo>
                    <a:pt x="274698" y="487127"/>
                  </a:lnTo>
                  <a:lnTo>
                    <a:pt x="278003" y="475959"/>
                  </a:lnTo>
                  <a:lnTo>
                    <a:pt x="278041" y="475830"/>
                  </a:lnTo>
                  <a:lnTo>
                    <a:pt x="277723" y="475627"/>
                  </a:lnTo>
                  <a:lnTo>
                    <a:pt x="277088" y="475119"/>
                  </a:lnTo>
                  <a:lnTo>
                    <a:pt x="266547" y="430301"/>
                  </a:lnTo>
                  <a:lnTo>
                    <a:pt x="256871" y="424417"/>
                  </a:lnTo>
                  <a:lnTo>
                    <a:pt x="236150" y="410316"/>
                  </a:lnTo>
                  <a:lnTo>
                    <a:pt x="212818" y="391040"/>
                  </a:lnTo>
                  <a:lnTo>
                    <a:pt x="195364" y="369658"/>
                  </a:lnTo>
                  <a:lnTo>
                    <a:pt x="279653" y="369658"/>
                  </a:lnTo>
                  <a:lnTo>
                    <a:pt x="272054" y="352031"/>
                  </a:lnTo>
                  <a:lnTo>
                    <a:pt x="263880" y="338891"/>
                  </a:lnTo>
                  <a:lnTo>
                    <a:pt x="253458" y="327583"/>
                  </a:lnTo>
                  <a:lnTo>
                    <a:pt x="251129" y="327583"/>
                  </a:lnTo>
                  <a:lnTo>
                    <a:pt x="248323" y="274218"/>
                  </a:lnTo>
                  <a:lnTo>
                    <a:pt x="245891" y="264752"/>
                  </a:lnTo>
                  <a:lnTo>
                    <a:pt x="244013" y="254938"/>
                  </a:lnTo>
                  <a:lnTo>
                    <a:pt x="242756" y="244759"/>
                  </a:lnTo>
                  <a:lnTo>
                    <a:pt x="242189" y="234200"/>
                  </a:lnTo>
                  <a:lnTo>
                    <a:pt x="236913" y="214890"/>
                  </a:lnTo>
                  <a:lnTo>
                    <a:pt x="229595" y="197130"/>
                  </a:lnTo>
                  <a:lnTo>
                    <a:pt x="219998" y="184117"/>
                  </a:lnTo>
                  <a:lnTo>
                    <a:pt x="207886" y="179044"/>
                  </a:lnTo>
                  <a:lnTo>
                    <a:pt x="186401" y="178662"/>
                  </a:lnTo>
                  <a:lnTo>
                    <a:pt x="174834" y="176371"/>
                  </a:lnTo>
                  <a:lnTo>
                    <a:pt x="169220" y="170222"/>
                  </a:lnTo>
                  <a:lnTo>
                    <a:pt x="165595" y="158267"/>
                  </a:lnTo>
                  <a:lnTo>
                    <a:pt x="107149" y="0"/>
                  </a:lnTo>
                  <a:close/>
                </a:path>
                <a:path w="306070" h="496569">
                  <a:moveTo>
                    <a:pt x="279653" y="369658"/>
                  </a:moveTo>
                  <a:lnTo>
                    <a:pt x="195364" y="369658"/>
                  </a:lnTo>
                  <a:lnTo>
                    <a:pt x="225958" y="394995"/>
                  </a:lnTo>
                  <a:lnTo>
                    <a:pt x="249788" y="415211"/>
                  </a:lnTo>
                  <a:lnTo>
                    <a:pt x="274315" y="444669"/>
                  </a:lnTo>
                  <a:lnTo>
                    <a:pt x="277063" y="461124"/>
                  </a:lnTo>
                  <a:lnTo>
                    <a:pt x="278180" y="466953"/>
                  </a:lnTo>
                  <a:lnTo>
                    <a:pt x="278409" y="471805"/>
                  </a:lnTo>
                  <a:lnTo>
                    <a:pt x="278106" y="475119"/>
                  </a:lnTo>
                  <a:lnTo>
                    <a:pt x="278041" y="475830"/>
                  </a:lnTo>
                  <a:lnTo>
                    <a:pt x="288185" y="479479"/>
                  </a:lnTo>
                  <a:lnTo>
                    <a:pt x="297891" y="475959"/>
                  </a:lnTo>
                  <a:lnTo>
                    <a:pt x="304558" y="464802"/>
                  </a:lnTo>
                  <a:lnTo>
                    <a:pt x="305492" y="447322"/>
                  </a:lnTo>
                  <a:lnTo>
                    <a:pt x="305587" y="445541"/>
                  </a:lnTo>
                  <a:lnTo>
                    <a:pt x="304644" y="439291"/>
                  </a:lnTo>
                  <a:lnTo>
                    <a:pt x="303123" y="432477"/>
                  </a:lnTo>
                  <a:lnTo>
                    <a:pt x="300983" y="425090"/>
                  </a:lnTo>
                  <a:lnTo>
                    <a:pt x="298183" y="417118"/>
                  </a:lnTo>
                  <a:lnTo>
                    <a:pt x="282088" y="375306"/>
                  </a:lnTo>
                  <a:lnTo>
                    <a:pt x="279653" y="369658"/>
                  </a:lnTo>
                  <a:close/>
                </a:path>
              </a:pathLst>
            </a:custGeom>
            <a:solidFill>
              <a:srgbClr val="FDC888"/>
            </a:solidFill>
          </p:spPr>
          <p:txBody>
            <a:bodyPr wrap="square" lIns="0" tIns="0" rIns="0" bIns="0" rtlCol="0"/>
            <a:lstStyle/>
            <a:p>
              <a:endParaRPr sz="1632"/>
            </a:p>
          </p:txBody>
        </p:sp>
        <p:pic>
          <p:nvPicPr>
            <p:cNvPr id="36" name="object 36"/>
            <p:cNvPicPr/>
            <p:nvPr/>
          </p:nvPicPr>
          <p:blipFill>
            <a:blip r:embed="rId7" cstate="print"/>
            <a:stretch>
              <a:fillRect/>
            </a:stretch>
          </p:blipFill>
          <p:spPr>
            <a:xfrm>
              <a:off x="9411913" y="1397871"/>
              <a:ext cx="108090" cy="162139"/>
            </a:xfrm>
            <a:prstGeom prst="rect">
              <a:avLst/>
            </a:prstGeom>
          </p:spPr>
        </p:pic>
        <p:sp>
          <p:nvSpPr>
            <p:cNvPr id="37" name="object 37"/>
            <p:cNvSpPr/>
            <p:nvPr/>
          </p:nvSpPr>
          <p:spPr>
            <a:xfrm>
              <a:off x="9459922" y="1498388"/>
              <a:ext cx="241935" cy="480059"/>
            </a:xfrm>
            <a:custGeom>
              <a:avLst/>
              <a:gdLst/>
              <a:ahLst/>
              <a:cxnLst/>
              <a:rect l="l" t="t" r="r" b="b"/>
              <a:pathLst>
                <a:path w="241934" h="480060">
                  <a:moveTo>
                    <a:pt x="240131" y="92394"/>
                  </a:moveTo>
                  <a:lnTo>
                    <a:pt x="230355" y="46113"/>
                  </a:lnTo>
                  <a:lnTo>
                    <a:pt x="196071" y="4405"/>
                  </a:lnTo>
                  <a:lnTo>
                    <a:pt x="175763" y="0"/>
                  </a:lnTo>
                  <a:lnTo>
                    <a:pt x="149027" y="9926"/>
                  </a:lnTo>
                  <a:lnTo>
                    <a:pt x="114134" y="41848"/>
                  </a:lnTo>
                  <a:lnTo>
                    <a:pt x="80982" y="62197"/>
                  </a:lnTo>
                  <a:lnTo>
                    <a:pt x="16297" y="83783"/>
                  </a:lnTo>
                  <a:lnTo>
                    <a:pt x="762" y="126214"/>
                  </a:lnTo>
                  <a:lnTo>
                    <a:pt x="0" y="138037"/>
                  </a:lnTo>
                  <a:lnTo>
                    <a:pt x="127" y="143676"/>
                  </a:lnTo>
                  <a:lnTo>
                    <a:pt x="6273" y="183694"/>
                  </a:lnTo>
                  <a:lnTo>
                    <a:pt x="20742" y="219417"/>
                  </a:lnTo>
                  <a:lnTo>
                    <a:pt x="54613" y="276757"/>
                  </a:lnTo>
                  <a:lnTo>
                    <a:pt x="64046" y="300229"/>
                  </a:lnTo>
                  <a:lnTo>
                    <a:pt x="65652" y="310623"/>
                  </a:lnTo>
                  <a:lnTo>
                    <a:pt x="67044" y="323427"/>
                  </a:lnTo>
                  <a:lnTo>
                    <a:pt x="68459" y="338139"/>
                  </a:lnTo>
                  <a:lnTo>
                    <a:pt x="70129" y="354255"/>
                  </a:lnTo>
                  <a:lnTo>
                    <a:pt x="76131" y="393729"/>
                  </a:lnTo>
                  <a:lnTo>
                    <a:pt x="87529" y="431820"/>
                  </a:lnTo>
                  <a:lnTo>
                    <a:pt x="107160" y="462443"/>
                  </a:lnTo>
                  <a:lnTo>
                    <a:pt x="137858" y="479515"/>
                  </a:lnTo>
                  <a:lnTo>
                    <a:pt x="185542" y="476847"/>
                  </a:lnTo>
                  <a:lnTo>
                    <a:pt x="219976" y="451754"/>
                  </a:lnTo>
                  <a:lnTo>
                    <a:pt x="238399" y="414176"/>
                  </a:lnTo>
                  <a:lnTo>
                    <a:pt x="238048" y="374054"/>
                  </a:lnTo>
                  <a:lnTo>
                    <a:pt x="235889" y="366383"/>
                  </a:lnTo>
                  <a:lnTo>
                    <a:pt x="233984" y="358916"/>
                  </a:lnTo>
                  <a:lnTo>
                    <a:pt x="232359" y="351613"/>
                  </a:lnTo>
                  <a:lnTo>
                    <a:pt x="225549" y="311511"/>
                  </a:lnTo>
                  <a:lnTo>
                    <a:pt x="223810" y="272884"/>
                  </a:lnTo>
                  <a:lnTo>
                    <a:pt x="226917" y="233665"/>
                  </a:lnTo>
                  <a:lnTo>
                    <a:pt x="234645" y="191784"/>
                  </a:lnTo>
                  <a:lnTo>
                    <a:pt x="238924" y="167826"/>
                  </a:lnTo>
                  <a:lnTo>
                    <a:pt x="241274" y="142665"/>
                  </a:lnTo>
                  <a:lnTo>
                    <a:pt x="241681" y="117216"/>
                  </a:lnTo>
                  <a:lnTo>
                    <a:pt x="240131" y="92394"/>
                  </a:lnTo>
                  <a:close/>
                </a:path>
              </a:pathLst>
            </a:custGeom>
            <a:ln w="7912">
              <a:solidFill>
                <a:srgbClr val="000000"/>
              </a:solidFill>
            </a:ln>
          </p:spPr>
          <p:txBody>
            <a:bodyPr wrap="square" lIns="0" tIns="0" rIns="0" bIns="0" rtlCol="0"/>
            <a:lstStyle/>
            <a:p>
              <a:endParaRPr sz="1632"/>
            </a:p>
          </p:txBody>
        </p:sp>
        <p:pic>
          <p:nvPicPr>
            <p:cNvPr id="38" name="object 38"/>
            <p:cNvPicPr/>
            <p:nvPr/>
          </p:nvPicPr>
          <p:blipFill>
            <a:blip r:embed="rId8" cstate="print"/>
            <a:stretch>
              <a:fillRect/>
            </a:stretch>
          </p:blipFill>
          <p:spPr>
            <a:xfrm>
              <a:off x="9407960" y="1351724"/>
              <a:ext cx="267601" cy="212242"/>
            </a:xfrm>
            <a:prstGeom prst="rect">
              <a:avLst/>
            </a:prstGeom>
          </p:spPr>
        </p:pic>
        <p:sp>
          <p:nvSpPr>
            <p:cNvPr id="39" name="object 39"/>
            <p:cNvSpPr/>
            <p:nvPr/>
          </p:nvSpPr>
          <p:spPr>
            <a:xfrm>
              <a:off x="9217860" y="1407864"/>
              <a:ext cx="278765" cy="496570"/>
            </a:xfrm>
            <a:custGeom>
              <a:avLst/>
              <a:gdLst/>
              <a:ahLst/>
              <a:cxnLst/>
              <a:rect l="l" t="t" r="r" b="b"/>
              <a:pathLst>
                <a:path w="278765" h="496569">
                  <a:moveTo>
                    <a:pt x="266560" y="430301"/>
                  </a:moveTo>
                  <a:lnTo>
                    <a:pt x="278180" y="466953"/>
                  </a:lnTo>
                  <a:lnTo>
                    <a:pt x="278422" y="471792"/>
                  </a:lnTo>
                  <a:lnTo>
                    <a:pt x="278053" y="475830"/>
                  </a:lnTo>
                  <a:lnTo>
                    <a:pt x="274709" y="487122"/>
                  </a:lnTo>
                  <a:lnTo>
                    <a:pt x="269022" y="493228"/>
                  </a:lnTo>
                  <a:lnTo>
                    <a:pt x="263657" y="495731"/>
                  </a:lnTo>
                  <a:lnTo>
                    <a:pt x="261277" y="496214"/>
                  </a:lnTo>
                  <a:lnTo>
                    <a:pt x="158457" y="403936"/>
                  </a:lnTo>
                  <a:lnTo>
                    <a:pt x="99580" y="251498"/>
                  </a:lnTo>
                  <a:lnTo>
                    <a:pt x="0" y="29654"/>
                  </a:lnTo>
                  <a:lnTo>
                    <a:pt x="107149" y="0"/>
                  </a:lnTo>
                  <a:lnTo>
                    <a:pt x="165607" y="158267"/>
                  </a:lnTo>
                  <a:lnTo>
                    <a:pt x="169233" y="170214"/>
                  </a:lnTo>
                  <a:lnTo>
                    <a:pt x="174845" y="176361"/>
                  </a:lnTo>
                  <a:lnTo>
                    <a:pt x="186408" y="178655"/>
                  </a:lnTo>
                  <a:lnTo>
                    <a:pt x="207886" y="179044"/>
                  </a:lnTo>
                  <a:lnTo>
                    <a:pt x="220000" y="184117"/>
                  </a:lnTo>
                  <a:lnTo>
                    <a:pt x="242188" y="234200"/>
                  </a:lnTo>
                  <a:lnTo>
                    <a:pt x="248335" y="274218"/>
                  </a:lnTo>
                  <a:lnTo>
                    <a:pt x="251129" y="327583"/>
                  </a:lnTo>
                  <a:lnTo>
                    <a:pt x="252971" y="363118"/>
                  </a:lnTo>
                  <a:lnTo>
                    <a:pt x="219735" y="365785"/>
                  </a:lnTo>
                </a:path>
              </a:pathLst>
            </a:custGeom>
            <a:ln w="7912">
              <a:solidFill>
                <a:srgbClr val="000000"/>
              </a:solidFill>
            </a:ln>
          </p:spPr>
          <p:txBody>
            <a:bodyPr wrap="square" lIns="0" tIns="0" rIns="0" bIns="0" rtlCol="0"/>
            <a:lstStyle/>
            <a:p>
              <a:endParaRPr sz="1632"/>
            </a:p>
          </p:txBody>
        </p:sp>
        <p:pic>
          <p:nvPicPr>
            <p:cNvPr id="40" name="object 40"/>
            <p:cNvPicPr/>
            <p:nvPr/>
          </p:nvPicPr>
          <p:blipFill>
            <a:blip r:embed="rId9" cstate="print"/>
            <a:stretch>
              <a:fillRect/>
            </a:stretch>
          </p:blipFill>
          <p:spPr>
            <a:xfrm>
              <a:off x="9390904" y="1446644"/>
              <a:ext cx="359672" cy="466661"/>
            </a:xfrm>
            <a:prstGeom prst="rect">
              <a:avLst/>
            </a:prstGeom>
          </p:spPr>
        </p:pic>
      </p:grpSp>
      <p:pic>
        <p:nvPicPr>
          <p:cNvPr id="41" name="object 41"/>
          <p:cNvPicPr/>
          <p:nvPr/>
        </p:nvPicPr>
        <p:blipFill>
          <a:blip r:embed="rId10" cstate="print"/>
          <a:stretch>
            <a:fillRect/>
          </a:stretch>
        </p:blipFill>
        <p:spPr>
          <a:xfrm>
            <a:off x="9005784" y="475552"/>
            <a:ext cx="398625" cy="646257"/>
          </a:xfrm>
          <a:prstGeom prst="rect">
            <a:avLst/>
          </a:prstGeom>
        </p:spPr>
      </p:pic>
      <p:grpSp>
        <p:nvGrpSpPr>
          <p:cNvPr id="42" name="object 42"/>
          <p:cNvGrpSpPr/>
          <p:nvPr/>
        </p:nvGrpSpPr>
        <p:grpSpPr>
          <a:xfrm>
            <a:off x="1247607" y="6266473"/>
            <a:ext cx="435895" cy="195203"/>
            <a:chOff x="0" y="6910527"/>
            <a:chExt cx="480695" cy="215265"/>
          </a:xfrm>
        </p:grpSpPr>
        <p:sp>
          <p:nvSpPr>
            <p:cNvPr id="43" name="object 43"/>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44" name="object 44"/>
            <p:cNvPicPr/>
            <p:nvPr/>
          </p:nvPicPr>
          <p:blipFill>
            <a:blip r:embed="rId11" cstate="print"/>
            <a:stretch>
              <a:fillRect/>
            </a:stretch>
          </p:blipFill>
          <p:spPr>
            <a:xfrm>
              <a:off x="141960" y="6910528"/>
              <a:ext cx="214655" cy="214655"/>
            </a:xfrm>
            <a:prstGeom prst="rect">
              <a:avLst/>
            </a:prstGeom>
          </p:spPr>
        </p:pic>
      </p:grpSp>
      <p:sp>
        <p:nvSpPr>
          <p:cNvPr id="45" name="object 45"/>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6</a:t>
            </a:r>
            <a:endParaRPr sz="907">
              <a:latin typeface="Arial"/>
              <a:cs typeface="Arial"/>
            </a:endParaRPr>
          </a:p>
        </p:txBody>
      </p:sp>
    </p:spTree>
    <p:extLst>
      <p:ext uri="{BB962C8B-B14F-4D97-AF65-F5344CB8AC3E}">
        <p14:creationId xmlns:p14="http://schemas.microsoft.com/office/powerpoint/2010/main" val="1762119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7" y="0"/>
            <a:ext cx="9695634" cy="6855696"/>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FFC20E">
              <a:alpha val="39999"/>
            </a:srgbClr>
          </a:solidFill>
        </p:spPr>
        <p:txBody>
          <a:bodyPr wrap="square" lIns="0" tIns="0" rIns="0" bIns="0" rtlCol="0"/>
          <a:lstStyle/>
          <a:p>
            <a:endParaRPr sz="1632"/>
          </a:p>
        </p:txBody>
      </p:sp>
      <p:grpSp>
        <p:nvGrpSpPr>
          <p:cNvPr id="3" name="object 3"/>
          <p:cNvGrpSpPr/>
          <p:nvPr/>
        </p:nvGrpSpPr>
        <p:grpSpPr>
          <a:xfrm>
            <a:off x="3321640" y="5469973"/>
            <a:ext cx="1258164" cy="85221"/>
            <a:chOff x="2287197" y="6032165"/>
            <a:chExt cx="1387475" cy="93980"/>
          </a:xfrm>
        </p:grpSpPr>
        <p:sp>
          <p:nvSpPr>
            <p:cNvPr id="4" name="object 4"/>
            <p:cNvSpPr/>
            <p:nvPr/>
          </p:nvSpPr>
          <p:spPr>
            <a:xfrm>
              <a:off x="2357840" y="6079078"/>
              <a:ext cx="1257935" cy="0"/>
            </a:xfrm>
            <a:custGeom>
              <a:avLst/>
              <a:gdLst/>
              <a:ahLst/>
              <a:cxnLst/>
              <a:rect l="l" t="t" r="r" b="b"/>
              <a:pathLst>
                <a:path w="1257935">
                  <a:moveTo>
                    <a:pt x="1257528" y="0"/>
                  </a:moveTo>
                  <a:lnTo>
                    <a:pt x="0" y="0"/>
                  </a:lnTo>
                </a:path>
              </a:pathLst>
            </a:custGeom>
            <a:ln w="23456">
              <a:solidFill>
                <a:srgbClr val="29ADE4"/>
              </a:solidFill>
              <a:prstDash val="dot"/>
            </a:ln>
          </p:spPr>
          <p:txBody>
            <a:bodyPr wrap="square" lIns="0" tIns="0" rIns="0" bIns="0" rtlCol="0"/>
            <a:lstStyle/>
            <a:p>
              <a:endParaRPr sz="1632"/>
            </a:p>
          </p:txBody>
        </p:sp>
        <p:sp>
          <p:nvSpPr>
            <p:cNvPr id="5" name="object 5"/>
            <p:cNvSpPr/>
            <p:nvPr/>
          </p:nvSpPr>
          <p:spPr>
            <a:xfrm>
              <a:off x="3651095" y="6067349"/>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29ADE4"/>
            </a:solidFill>
          </p:spPr>
          <p:txBody>
            <a:bodyPr wrap="square" lIns="0" tIns="0" rIns="0" bIns="0" rtlCol="0"/>
            <a:lstStyle/>
            <a:p>
              <a:endParaRPr sz="1632"/>
            </a:p>
          </p:txBody>
        </p:sp>
        <p:pic>
          <p:nvPicPr>
            <p:cNvPr id="6" name="object 6"/>
            <p:cNvPicPr/>
            <p:nvPr/>
          </p:nvPicPr>
          <p:blipFill>
            <a:blip r:embed="rId2" cstate="print"/>
            <a:stretch>
              <a:fillRect/>
            </a:stretch>
          </p:blipFill>
          <p:spPr>
            <a:xfrm>
              <a:off x="2287197" y="6032165"/>
              <a:ext cx="93827" cy="93827"/>
            </a:xfrm>
            <a:prstGeom prst="rect">
              <a:avLst/>
            </a:prstGeom>
          </p:spPr>
        </p:pic>
      </p:grpSp>
      <p:grpSp>
        <p:nvGrpSpPr>
          <p:cNvPr id="7" name="object 7"/>
          <p:cNvGrpSpPr/>
          <p:nvPr/>
        </p:nvGrpSpPr>
        <p:grpSpPr>
          <a:xfrm>
            <a:off x="3184946" y="4027199"/>
            <a:ext cx="1258164" cy="85221"/>
            <a:chOff x="2136454" y="4441106"/>
            <a:chExt cx="1387475" cy="93980"/>
          </a:xfrm>
        </p:grpSpPr>
        <p:sp>
          <p:nvSpPr>
            <p:cNvPr id="8" name="object 8"/>
            <p:cNvSpPr/>
            <p:nvPr/>
          </p:nvSpPr>
          <p:spPr>
            <a:xfrm>
              <a:off x="2207098" y="4488018"/>
              <a:ext cx="1257935" cy="0"/>
            </a:xfrm>
            <a:custGeom>
              <a:avLst/>
              <a:gdLst/>
              <a:ahLst/>
              <a:cxnLst/>
              <a:rect l="l" t="t" r="r" b="b"/>
              <a:pathLst>
                <a:path w="1257935">
                  <a:moveTo>
                    <a:pt x="1257528" y="0"/>
                  </a:moveTo>
                  <a:lnTo>
                    <a:pt x="0" y="0"/>
                  </a:lnTo>
                </a:path>
              </a:pathLst>
            </a:custGeom>
            <a:ln w="23456">
              <a:solidFill>
                <a:srgbClr val="62BB46"/>
              </a:solidFill>
              <a:prstDash val="dot"/>
            </a:ln>
          </p:spPr>
          <p:txBody>
            <a:bodyPr wrap="square" lIns="0" tIns="0" rIns="0" bIns="0" rtlCol="0"/>
            <a:lstStyle/>
            <a:p>
              <a:endParaRPr sz="1632"/>
            </a:p>
          </p:txBody>
        </p:sp>
        <p:sp>
          <p:nvSpPr>
            <p:cNvPr id="9" name="object 9"/>
            <p:cNvSpPr/>
            <p:nvPr/>
          </p:nvSpPr>
          <p:spPr>
            <a:xfrm>
              <a:off x="3500352" y="4476290"/>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62BB46"/>
            </a:solidFill>
          </p:spPr>
          <p:txBody>
            <a:bodyPr wrap="square" lIns="0" tIns="0" rIns="0" bIns="0" rtlCol="0"/>
            <a:lstStyle/>
            <a:p>
              <a:endParaRPr sz="1632"/>
            </a:p>
          </p:txBody>
        </p:sp>
        <p:pic>
          <p:nvPicPr>
            <p:cNvPr id="10" name="object 10"/>
            <p:cNvPicPr/>
            <p:nvPr/>
          </p:nvPicPr>
          <p:blipFill>
            <a:blip r:embed="rId3" cstate="print"/>
            <a:stretch>
              <a:fillRect/>
            </a:stretch>
          </p:blipFill>
          <p:spPr>
            <a:xfrm>
              <a:off x="2136454" y="4441106"/>
              <a:ext cx="93827" cy="93827"/>
            </a:xfrm>
            <a:prstGeom prst="rect">
              <a:avLst/>
            </a:prstGeom>
          </p:spPr>
        </p:pic>
      </p:grpSp>
      <p:grpSp>
        <p:nvGrpSpPr>
          <p:cNvPr id="11" name="object 11"/>
          <p:cNvGrpSpPr/>
          <p:nvPr/>
        </p:nvGrpSpPr>
        <p:grpSpPr>
          <a:xfrm>
            <a:off x="3667650" y="2866351"/>
            <a:ext cx="1258164" cy="85221"/>
            <a:chOff x="2668769" y="3160948"/>
            <a:chExt cx="1387475" cy="93980"/>
          </a:xfrm>
        </p:grpSpPr>
        <p:sp>
          <p:nvSpPr>
            <p:cNvPr id="12" name="object 12"/>
            <p:cNvSpPr/>
            <p:nvPr/>
          </p:nvSpPr>
          <p:spPr>
            <a:xfrm>
              <a:off x="2739412" y="3207861"/>
              <a:ext cx="1257935" cy="0"/>
            </a:xfrm>
            <a:custGeom>
              <a:avLst/>
              <a:gdLst/>
              <a:ahLst/>
              <a:cxnLst/>
              <a:rect l="l" t="t" r="r" b="b"/>
              <a:pathLst>
                <a:path w="1257935">
                  <a:moveTo>
                    <a:pt x="1257528" y="0"/>
                  </a:moveTo>
                  <a:lnTo>
                    <a:pt x="0" y="0"/>
                  </a:lnTo>
                </a:path>
              </a:pathLst>
            </a:custGeom>
            <a:ln w="23456">
              <a:solidFill>
                <a:srgbClr val="D21822"/>
              </a:solidFill>
              <a:prstDash val="dot"/>
            </a:ln>
          </p:spPr>
          <p:txBody>
            <a:bodyPr wrap="square" lIns="0" tIns="0" rIns="0" bIns="0" rtlCol="0"/>
            <a:lstStyle/>
            <a:p>
              <a:endParaRPr sz="1632"/>
            </a:p>
          </p:txBody>
        </p:sp>
        <p:sp>
          <p:nvSpPr>
            <p:cNvPr id="13" name="object 13"/>
            <p:cNvSpPr/>
            <p:nvPr/>
          </p:nvSpPr>
          <p:spPr>
            <a:xfrm>
              <a:off x="4032666" y="3196132"/>
              <a:ext cx="23495" cy="23495"/>
            </a:xfrm>
            <a:custGeom>
              <a:avLst/>
              <a:gdLst/>
              <a:ahLst/>
              <a:cxnLst/>
              <a:rect l="l" t="t" r="r" b="b"/>
              <a:pathLst>
                <a:path w="23495" h="23494">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D21822"/>
            </a:solidFill>
          </p:spPr>
          <p:txBody>
            <a:bodyPr wrap="square" lIns="0" tIns="0" rIns="0" bIns="0" rtlCol="0"/>
            <a:lstStyle/>
            <a:p>
              <a:endParaRPr sz="1632"/>
            </a:p>
          </p:txBody>
        </p:sp>
        <p:pic>
          <p:nvPicPr>
            <p:cNvPr id="14" name="object 14"/>
            <p:cNvPicPr/>
            <p:nvPr/>
          </p:nvPicPr>
          <p:blipFill>
            <a:blip r:embed="rId4" cstate="print"/>
            <a:stretch>
              <a:fillRect/>
            </a:stretch>
          </p:blipFill>
          <p:spPr>
            <a:xfrm>
              <a:off x="2668769" y="3160948"/>
              <a:ext cx="93827" cy="93827"/>
            </a:xfrm>
            <a:prstGeom prst="rect">
              <a:avLst/>
            </a:prstGeom>
          </p:spPr>
        </p:pic>
      </p:grpSp>
      <p:grpSp>
        <p:nvGrpSpPr>
          <p:cNvPr id="15" name="object 15"/>
          <p:cNvGrpSpPr/>
          <p:nvPr/>
        </p:nvGrpSpPr>
        <p:grpSpPr>
          <a:xfrm>
            <a:off x="7574989" y="5469973"/>
            <a:ext cx="1258164" cy="85221"/>
            <a:chOff x="6977696" y="6032165"/>
            <a:chExt cx="1387475" cy="93980"/>
          </a:xfrm>
        </p:grpSpPr>
        <p:sp>
          <p:nvSpPr>
            <p:cNvPr id="16" name="object 16"/>
            <p:cNvSpPr/>
            <p:nvPr/>
          </p:nvSpPr>
          <p:spPr>
            <a:xfrm>
              <a:off x="7036878" y="6079078"/>
              <a:ext cx="1257935" cy="0"/>
            </a:xfrm>
            <a:custGeom>
              <a:avLst/>
              <a:gdLst/>
              <a:ahLst/>
              <a:cxnLst/>
              <a:rect l="l" t="t" r="r" b="b"/>
              <a:pathLst>
                <a:path w="1257934">
                  <a:moveTo>
                    <a:pt x="0" y="0"/>
                  </a:moveTo>
                  <a:lnTo>
                    <a:pt x="1257528" y="0"/>
                  </a:lnTo>
                </a:path>
              </a:pathLst>
            </a:custGeom>
            <a:ln w="23456">
              <a:solidFill>
                <a:srgbClr val="008D8D"/>
              </a:solidFill>
              <a:prstDash val="dot"/>
            </a:ln>
          </p:spPr>
          <p:txBody>
            <a:bodyPr wrap="square" lIns="0" tIns="0" rIns="0" bIns="0" rtlCol="0"/>
            <a:lstStyle/>
            <a:p>
              <a:endParaRPr sz="1632"/>
            </a:p>
          </p:txBody>
        </p:sp>
        <p:sp>
          <p:nvSpPr>
            <p:cNvPr id="17" name="object 17"/>
            <p:cNvSpPr/>
            <p:nvPr/>
          </p:nvSpPr>
          <p:spPr>
            <a:xfrm>
              <a:off x="6977696" y="6067349"/>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008D8D"/>
            </a:solidFill>
          </p:spPr>
          <p:txBody>
            <a:bodyPr wrap="square" lIns="0" tIns="0" rIns="0" bIns="0" rtlCol="0"/>
            <a:lstStyle/>
            <a:p>
              <a:endParaRPr sz="1632"/>
            </a:p>
          </p:txBody>
        </p:sp>
        <p:pic>
          <p:nvPicPr>
            <p:cNvPr id="18" name="object 18"/>
            <p:cNvPicPr/>
            <p:nvPr/>
          </p:nvPicPr>
          <p:blipFill>
            <a:blip r:embed="rId5" cstate="print"/>
            <a:stretch>
              <a:fillRect/>
            </a:stretch>
          </p:blipFill>
          <p:spPr>
            <a:xfrm>
              <a:off x="8271223" y="6032165"/>
              <a:ext cx="93827" cy="93827"/>
            </a:xfrm>
            <a:prstGeom prst="rect">
              <a:avLst/>
            </a:prstGeom>
          </p:spPr>
        </p:pic>
      </p:grpSp>
      <p:grpSp>
        <p:nvGrpSpPr>
          <p:cNvPr id="19" name="object 19"/>
          <p:cNvGrpSpPr/>
          <p:nvPr/>
        </p:nvGrpSpPr>
        <p:grpSpPr>
          <a:xfrm>
            <a:off x="7858005" y="4027199"/>
            <a:ext cx="1258164" cy="85221"/>
            <a:chOff x="7289800" y="4441106"/>
            <a:chExt cx="1387475" cy="93980"/>
          </a:xfrm>
        </p:grpSpPr>
        <p:sp>
          <p:nvSpPr>
            <p:cNvPr id="20" name="object 20"/>
            <p:cNvSpPr/>
            <p:nvPr/>
          </p:nvSpPr>
          <p:spPr>
            <a:xfrm>
              <a:off x="7348981" y="4488018"/>
              <a:ext cx="1257935" cy="0"/>
            </a:xfrm>
            <a:custGeom>
              <a:avLst/>
              <a:gdLst/>
              <a:ahLst/>
              <a:cxnLst/>
              <a:rect l="l" t="t" r="r" b="b"/>
              <a:pathLst>
                <a:path w="1257934">
                  <a:moveTo>
                    <a:pt x="0" y="0"/>
                  </a:moveTo>
                  <a:lnTo>
                    <a:pt x="1257528" y="0"/>
                  </a:lnTo>
                </a:path>
              </a:pathLst>
            </a:custGeom>
            <a:ln w="23456">
              <a:solidFill>
                <a:srgbClr val="DE6426"/>
              </a:solidFill>
              <a:prstDash val="dot"/>
            </a:ln>
          </p:spPr>
          <p:txBody>
            <a:bodyPr wrap="square" lIns="0" tIns="0" rIns="0" bIns="0" rtlCol="0"/>
            <a:lstStyle/>
            <a:p>
              <a:endParaRPr sz="1632"/>
            </a:p>
          </p:txBody>
        </p:sp>
        <p:sp>
          <p:nvSpPr>
            <p:cNvPr id="21" name="object 21"/>
            <p:cNvSpPr/>
            <p:nvPr/>
          </p:nvSpPr>
          <p:spPr>
            <a:xfrm>
              <a:off x="7289800" y="4476290"/>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DE6426"/>
            </a:solidFill>
          </p:spPr>
          <p:txBody>
            <a:bodyPr wrap="square" lIns="0" tIns="0" rIns="0" bIns="0" rtlCol="0"/>
            <a:lstStyle/>
            <a:p>
              <a:endParaRPr sz="1632"/>
            </a:p>
          </p:txBody>
        </p:sp>
        <p:pic>
          <p:nvPicPr>
            <p:cNvPr id="22" name="object 22"/>
            <p:cNvPicPr/>
            <p:nvPr/>
          </p:nvPicPr>
          <p:blipFill>
            <a:blip r:embed="rId6" cstate="print"/>
            <a:stretch>
              <a:fillRect/>
            </a:stretch>
          </p:blipFill>
          <p:spPr>
            <a:xfrm>
              <a:off x="8583326" y="4441106"/>
              <a:ext cx="93827" cy="93827"/>
            </a:xfrm>
            <a:prstGeom prst="rect">
              <a:avLst/>
            </a:prstGeom>
          </p:spPr>
        </p:pic>
      </p:grpSp>
      <p:grpSp>
        <p:nvGrpSpPr>
          <p:cNvPr id="23" name="object 23"/>
          <p:cNvGrpSpPr/>
          <p:nvPr/>
        </p:nvGrpSpPr>
        <p:grpSpPr>
          <a:xfrm>
            <a:off x="7228978" y="2866351"/>
            <a:ext cx="1258164" cy="85221"/>
            <a:chOff x="6596123" y="3160948"/>
            <a:chExt cx="1387475" cy="93980"/>
          </a:xfrm>
        </p:grpSpPr>
        <p:sp>
          <p:nvSpPr>
            <p:cNvPr id="24" name="object 24"/>
            <p:cNvSpPr/>
            <p:nvPr/>
          </p:nvSpPr>
          <p:spPr>
            <a:xfrm>
              <a:off x="6655305" y="3207861"/>
              <a:ext cx="1257935" cy="0"/>
            </a:xfrm>
            <a:custGeom>
              <a:avLst/>
              <a:gdLst/>
              <a:ahLst/>
              <a:cxnLst/>
              <a:rect l="l" t="t" r="r" b="b"/>
              <a:pathLst>
                <a:path w="1257934">
                  <a:moveTo>
                    <a:pt x="0" y="0"/>
                  </a:moveTo>
                  <a:lnTo>
                    <a:pt x="1257528" y="0"/>
                  </a:lnTo>
                </a:path>
              </a:pathLst>
            </a:custGeom>
            <a:ln w="23456">
              <a:solidFill>
                <a:srgbClr val="F9A12C"/>
              </a:solidFill>
              <a:prstDash val="dot"/>
            </a:ln>
          </p:spPr>
          <p:txBody>
            <a:bodyPr wrap="square" lIns="0" tIns="0" rIns="0" bIns="0" rtlCol="0"/>
            <a:lstStyle/>
            <a:p>
              <a:endParaRPr sz="1632"/>
            </a:p>
          </p:txBody>
        </p:sp>
        <p:sp>
          <p:nvSpPr>
            <p:cNvPr id="25" name="object 25"/>
            <p:cNvSpPr/>
            <p:nvPr/>
          </p:nvSpPr>
          <p:spPr>
            <a:xfrm>
              <a:off x="6596123" y="3196132"/>
              <a:ext cx="23495" cy="23495"/>
            </a:xfrm>
            <a:custGeom>
              <a:avLst/>
              <a:gdLst/>
              <a:ahLst/>
              <a:cxnLst/>
              <a:rect l="l" t="t" r="r" b="b"/>
              <a:pathLst>
                <a:path w="23495" h="23494">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F9A12C"/>
            </a:solidFill>
          </p:spPr>
          <p:txBody>
            <a:bodyPr wrap="square" lIns="0" tIns="0" rIns="0" bIns="0" rtlCol="0"/>
            <a:lstStyle/>
            <a:p>
              <a:endParaRPr sz="1632"/>
            </a:p>
          </p:txBody>
        </p:sp>
        <p:pic>
          <p:nvPicPr>
            <p:cNvPr id="26" name="object 26"/>
            <p:cNvPicPr/>
            <p:nvPr/>
          </p:nvPicPr>
          <p:blipFill>
            <a:blip r:embed="rId7" cstate="print"/>
            <a:stretch>
              <a:fillRect/>
            </a:stretch>
          </p:blipFill>
          <p:spPr>
            <a:xfrm>
              <a:off x="7889650" y="3160948"/>
              <a:ext cx="93827" cy="93827"/>
            </a:xfrm>
            <a:prstGeom prst="rect">
              <a:avLst/>
            </a:prstGeom>
          </p:spPr>
        </p:pic>
      </p:grpSp>
      <p:grpSp>
        <p:nvGrpSpPr>
          <p:cNvPr id="27" name="object 27"/>
          <p:cNvGrpSpPr/>
          <p:nvPr/>
        </p:nvGrpSpPr>
        <p:grpSpPr>
          <a:xfrm>
            <a:off x="1247607" y="0"/>
            <a:ext cx="9695634" cy="2588881"/>
            <a:chOff x="0" y="0"/>
            <a:chExt cx="10692130" cy="2854960"/>
          </a:xfrm>
        </p:grpSpPr>
        <p:sp>
          <p:nvSpPr>
            <p:cNvPr id="28" name="object 28"/>
            <p:cNvSpPr/>
            <p:nvPr/>
          </p:nvSpPr>
          <p:spPr>
            <a:xfrm>
              <a:off x="0" y="0"/>
              <a:ext cx="10692130" cy="2514600"/>
            </a:xfrm>
            <a:custGeom>
              <a:avLst/>
              <a:gdLst/>
              <a:ahLst/>
              <a:cxnLst/>
              <a:rect l="l" t="t" r="r" b="b"/>
              <a:pathLst>
                <a:path w="10692130" h="2514600">
                  <a:moveTo>
                    <a:pt x="10692003" y="688576"/>
                  </a:moveTo>
                  <a:lnTo>
                    <a:pt x="21509" y="2136883"/>
                  </a:lnTo>
                  <a:lnTo>
                    <a:pt x="35019" y="2142455"/>
                  </a:lnTo>
                  <a:lnTo>
                    <a:pt x="80786" y="2160597"/>
                  </a:lnTo>
                  <a:lnTo>
                    <a:pt x="127097" y="2178238"/>
                  </a:lnTo>
                  <a:lnTo>
                    <a:pt x="173945" y="2195384"/>
                  </a:lnTo>
                  <a:lnTo>
                    <a:pt x="221322" y="2212036"/>
                  </a:lnTo>
                  <a:lnTo>
                    <a:pt x="269222" y="2228198"/>
                  </a:lnTo>
                  <a:lnTo>
                    <a:pt x="317638" y="2243875"/>
                  </a:lnTo>
                  <a:lnTo>
                    <a:pt x="366561" y="2259070"/>
                  </a:lnTo>
                  <a:lnTo>
                    <a:pt x="415985" y="2273786"/>
                  </a:lnTo>
                  <a:lnTo>
                    <a:pt x="465902" y="2288027"/>
                  </a:lnTo>
                  <a:lnTo>
                    <a:pt x="516305" y="2301797"/>
                  </a:lnTo>
                  <a:lnTo>
                    <a:pt x="567188" y="2315099"/>
                  </a:lnTo>
                  <a:lnTo>
                    <a:pt x="618542" y="2327937"/>
                  </a:lnTo>
                  <a:lnTo>
                    <a:pt x="670360" y="2340314"/>
                  </a:lnTo>
                  <a:lnTo>
                    <a:pt x="722636" y="2352234"/>
                  </a:lnTo>
                  <a:lnTo>
                    <a:pt x="775361" y="2363701"/>
                  </a:lnTo>
                  <a:lnTo>
                    <a:pt x="820681" y="2373080"/>
                  </a:lnTo>
                  <a:lnTo>
                    <a:pt x="912278" y="2390871"/>
                  </a:lnTo>
                  <a:lnTo>
                    <a:pt x="1005124" y="2407389"/>
                  </a:lnTo>
                  <a:lnTo>
                    <a:pt x="1099192" y="2422650"/>
                  </a:lnTo>
                  <a:lnTo>
                    <a:pt x="1194450" y="2436672"/>
                  </a:lnTo>
                  <a:lnTo>
                    <a:pt x="1290869" y="2449472"/>
                  </a:lnTo>
                  <a:lnTo>
                    <a:pt x="1388420" y="2461068"/>
                  </a:lnTo>
                  <a:lnTo>
                    <a:pt x="1536803" y="2476242"/>
                  </a:lnTo>
                  <a:lnTo>
                    <a:pt x="1687565" y="2488803"/>
                  </a:lnTo>
                  <a:lnTo>
                    <a:pt x="1840605" y="2498812"/>
                  </a:lnTo>
                  <a:lnTo>
                    <a:pt x="1995824" y="2506326"/>
                  </a:lnTo>
                  <a:lnTo>
                    <a:pt x="2153122" y="2511404"/>
                  </a:lnTo>
                  <a:lnTo>
                    <a:pt x="2318768" y="2514182"/>
                  </a:lnTo>
                  <a:lnTo>
                    <a:pt x="2368494" y="2514506"/>
                  </a:lnTo>
                  <a:lnTo>
                    <a:pt x="2469673" y="2514506"/>
                  </a:lnTo>
                  <a:lnTo>
                    <a:pt x="2671497" y="2511932"/>
                  </a:lnTo>
                  <a:lnTo>
                    <a:pt x="2925665" y="2504095"/>
                  </a:lnTo>
                  <a:lnTo>
                    <a:pt x="3186510" y="2491145"/>
                  </a:lnTo>
                  <a:lnTo>
                    <a:pt x="3448873" y="2473491"/>
                  </a:lnTo>
                  <a:lnTo>
                    <a:pt x="3767257" y="2446335"/>
                  </a:lnTo>
                  <a:lnTo>
                    <a:pt x="4088874" y="2413033"/>
                  </a:lnTo>
                  <a:lnTo>
                    <a:pt x="4467275" y="2366930"/>
                  </a:lnTo>
                  <a:lnTo>
                    <a:pt x="4902611" y="2305440"/>
                  </a:lnTo>
                  <a:lnTo>
                    <a:pt x="5339477" y="2235447"/>
                  </a:lnTo>
                  <a:lnTo>
                    <a:pt x="5830784" y="2147689"/>
                  </a:lnTo>
                  <a:lnTo>
                    <a:pt x="6373789" y="2040528"/>
                  </a:lnTo>
                  <a:lnTo>
                    <a:pt x="6963957" y="1913000"/>
                  </a:lnTo>
                  <a:lnTo>
                    <a:pt x="7646245" y="1752437"/>
                  </a:lnTo>
                  <a:lnTo>
                    <a:pt x="8404499" y="1558840"/>
                  </a:lnTo>
                  <a:lnTo>
                    <a:pt x="9213495" y="1335997"/>
                  </a:lnTo>
                  <a:lnTo>
                    <a:pt x="10036118" y="1093107"/>
                  </a:lnTo>
                  <a:lnTo>
                    <a:pt x="10692003" y="886912"/>
                  </a:lnTo>
                  <a:lnTo>
                    <a:pt x="10692003" y="688576"/>
                  </a:lnTo>
                  <a:close/>
                </a:path>
                <a:path w="10692130" h="2514600">
                  <a:moveTo>
                    <a:pt x="18248" y="2135539"/>
                  </a:moveTo>
                  <a:lnTo>
                    <a:pt x="0" y="2138013"/>
                  </a:lnTo>
                  <a:lnTo>
                    <a:pt x="0" y="2139803"/>
                  </a:lnTo>
                  <a:lnTo>
                    <a:pt x="21509" y="2136883"/>
                  </a:lnTo>
                  <a:lnTo>
                    <a:pt x="18248" y="2135539"/>
                  </a:lnTo>
                  <a:close/>
                </a:path>
                <a:path w="10692130" h="2514600">
                  <a:moveTo>
                    <a:pt x="10692003" y="688576"/>
                  </a:moveTo>
                  <a:lnTo>
                    <a:pt x="10691859" y="688576"/>
                  </a:lnTo>
                  <a:lnTo>
                    <a:pt x="18248" y="2135539"/>
                  </a:lnTo>
                  <a:lnTo>
                    <a:pt x="21509" y="2136883"/>
                  </a:lnTo>
                  <a:lnTo>
                    <a:pt x="10692003" y="688576"/>
                  </a:lnTo>
                  <a:close/>
                </a:path>
                <a:path w="10692130" h="2514600">
                  <a:moveTo>
                    <a:pt x="10692003" y="0"/>
                  </a:moveTo>
                  <a:lnTo>
                    <a:pt x="0" y="0"/>
                  </a:lnTo>
                  <a:lnTo>
                    <a:pt x="0" y="2128013"/>
                  </a:lnTo>
                  <a:lnTo>
                    <a:pt x="18248" y="2135539"/>
                  </a:lnTo>
                  <a:lnTo>
                    <a:pt x="10691859" y="688576"/>
                  </a:lnTo>
                  <a:lnTo>
                    <a:pt x="10692005" y="688576"/>
                  </a:lnTo>
                  <a:lnTo>
                    <a:pt x="10692003" y="0"/>
                  </a:lnTo>
                  <a:close/>
                </a:path>
              </a:pathLst>
            </a:custGeom>
            <a:solidFill>
              <a:srgbClr val="005596"/>
            </a:solidFill>
          </p:spPr>
          <p:txBody>
            <a:bodyPr wrap="square" lIns="0" tIns="0" rIns="0" bIns="0" rtlCol="0"/>
            <a:lstStyle/>
            <a:p>
              <a:endParaRPr sz="1632"/>
            </a:p>
          </p:txBody>
        </p:sp>
        <p:sp>
          <p:nvSpPr>
            <p:cNvPr id="29" name="object 29"/>
            <p:cNvSpPr/>
            <p:nvPr/>
          </p:nvSpPr>
          <p:spPr>
            <a:xfrm>
              <a:off x="0" y="892839"/>
              <a:ext cx="10692130" cy="1739900"/>
            </a:xfrm>
            <a:custGeom>
              <a:avLst/>
              <a:gdLst/>
              <a:ahLst/>
              <a:cxnLst/>
              <a:rect l="l" t="t" r="r" b="b"/>
              <a:pathLst>
                <a:path w="10692130" h="1739900">
                  <a:moveTo>
                    <a:pt x="2911075" y="1727200"/>
                  </a:moveTo>
                  <a:lnTo>
                    <a:pt x="1819924" y="1727200"/>
                  </a:lnTo>
                  <a:lnTo>
                    <a:pt x="1875061" y="1739900"/>
                  </a:lnTo>
                  <a:lnTo>
                    <a:pt x="2851605" y="1739900"/>
                  </a:lnTo>
                  <a:lnTo>
                    <a:pt x="2911075" y="1727200"/>
                  </a:lnTo>
                  <a:close/>
                </a:path>
                <a:path w="10692130" h="1739900">
                  <a:moveTo>
                    <a:pt x="3150850" y="1714500"/>
                  </a:moveTo>
                  <a:lnTo>
                    <a:pt x="1602296" y="1714500"/>
                  </a:lnTo>
                  <a:lnTo>
                    <a:pt x="1656255" y="1727200"/>
                  </a:lnTo>
                  <a:lnTo>
                    <a:pt x="3090632" y="1727200"/>
                  </a:lnTo>
                  <a:lnTo>
                    <a:pt x="3150850" y="1714500"/>
                  </a:lnTo>
                  <a:close/>
                </a:path>
                <a:path w="10692130" h="1739900">
                  <a:moveTo>
                    <a:pt x="3332530" y="1701800"/>
                  </a:moveTo>
                  <a:lnTo>
                    <a:pt x="1442281" y="1701800"/>
                  </a:lnTo>
                  <a:lnTo>
                    <a:pt x="1495304" y="1714500"/>
                  </a:lnTo>
                  <a:lnTo>
                    <a:pt x="3271804" y="1714500"/>
                  </a:lnTo>
                  <a:lnTo>
                    <a:pt x="3332530" y="1701800"/>
                  </a:lnTo>
                  <a:close/>
                </a:path>
                <a:path w="10692130" h="1739900">
                  <a:moveTo>
                    <a:pt x="3454458" y="1689100"/>
                  </a:moveTo>
                  <a:lnTo>
                    <a:pt x="1337204" y="1689100"/>
                  </a:lnTo>
                  <a:lnTo>
                    <a:pt x="1389579" y="1701800"/>
                  </a:lnTo>
                  <a:lnTo>
                    <a:pt x="3393417" y="1701800"/>
                  </a:lnTo>
                  <a:lnTo>
                    <a:pt x="3454458" y="1689100"/>
                  </a:lnTo>
                  <a:close/>
                </a:path>
                <a:path w="10692130" h="1739900">
                  <a:moveTo>
                    <a:pt x="3638462" y="1676400"/>
                  </a:moveTo>
                  <a:lnTo>
                    <a:pt x="1233452" y="1676400"/>
                  </a:lnTo>
                  <a:lnTo>
                    <a:pt x="1285160" y="1689100"/>
                  </a:lnTo>
                  <a:lnTo>
                    <a:pt x="3576986" y="1689100"/>
                  </a:lnTo>
                  <a:lnTo>
                    <a:pt x="3638462" y="1676400"/>
                  </a:lnTo>
                  <a:close/>
                </a:path>
                <a:path w="10692130" h="1739900">
                  <a:moveTo>
                    <a:pt x="3885673" y="1651000"/>
                  </a:moveTo>
                  <a:lnTo>
                    <a:pt x="1080397" y="1651000"/>
                  </a:lnTo>
                  <a:lnTo>
                    <a:pt x="1182086" y="1676400"/>
                  </a:lnTo>
                  <a:lnTo>
                    <a:pt x="3700074" y="1676400"/>
                  </a:lnTo>
                  <a:lnTo>
                    <a:pt x="3761817" y="1663700"/>
                  </a:lnTo>
                  <a:lnTo>
                    <a:pt x="3823684" y="1663700"/>
                  </a:lnTo>
                  <a:lnTo>
                    <a:pt x="3885673" y="1651000"/>
                  </a:lnTo>
                  <a:close/>
                </a:path>
                <a:path w="10692130" h="1739900">
                  <a:moveTo>
                    <a:pt x="4072313" y="1625600"/>
                  </a:moveTo>
                  <a:lnTo>
                    <a:pt x="930545" y="1625600"/>
                  </a:lnTo>
                  <a:lnTo>
                    <a:pt x="1030084" y="1651000"/>
                  </a:lnTo>
                  <a:lnTo>
                    <a:pt x="3947777" y="1651000"/>
                  </a:lnTo>
                  <a:lnTo>
                    <a:pt x="4072313" y="1625600"/>
                  </a:lnTo>
                  <a:close/>
                </a:path>
                <a:path w="10692130" h="1739900">
                  <a:moveTo>
                    <a:pt x="1765074" y="1574800"/>
                  </a:moveTo>
                  <a:lnTo>
                    <a:pt x="688270" y="1574800"/>
                  </a:lnTo>
                  <a:lnTo>
                    <a:pt x="881329" y="1625600"/>
                  </a:lnTo>
                  <a:lnTo>
                    <a:pt x="4134735" y="1625600"/>
                  </a:lnTo>
                  <a:lnTo>
                    <a:pt x="4197252" y="1612900"/>
                  </a:lnTo>
                  <a:lnTo>
                    <a:pt x="4259861" y="1612900"/>
                  </a:lnTo>
                  <a:lnTo>
                    <a:pt x="4322557" y="1600200"/>
                  </a:lnTo>
                  <a:lnTo>
                    <a:pt x="2042149" y="1600200"/>
                  </a:lnTo>
                  <a:lnTo>
                    <a:pt x="1986179" y="1587500"/>
                  </a:lnTo>
                  <a:lnTo>
                    <a:pt x="1819924" y="1587500"/>
                  </a:lnTo>
                  <a:lnTo>
                    <a:pt x="1765074" y="1574800"/>
                  </a:lnTo>
                  <a:close/>
                </a:path>
                <a:path w="10692130" h="1739900">
                  <a:moveTo>
                    <a:pt x="4448187" y="1574800"/>
                  </a:moveTo>
                  <a:lnTo>
                    <a:pt x="3271804" y="1574800"/>
                  </a:lnTo>
                  <a:lnTo>
                    <a:pt x="3211242" y="1587500"/>
                  </a:lnTo>
                  <a:lnTo>
                    <a:pt x="2970740" y="1587500"/>
                  </a:lnTo>
                  <a:lnTo>
                    <a:pt x="2911075" y="1600200"/>
                  </a:lnTo>
                  <a:lnTo>
                    <a:pt x="4322557" y="1600200"/>
                  </a:lnTo>
                  <a:lnTo>
                    <a:pt x="4448187" y="1574800"/>
                  </a:lnTo>
                  <a:close/>
                </a:path>
                <a:path w="10692130" h="1739900">
                  <a:moveTo>
                    <a:pt x="0" y="1193800"/>
                  </a:moveTo>
                  <a:lnTo>
                    <a:pt x="0" y="1358900"/>
                  </a:lnTo>
                  <a:lnTo>
                    <a:pt x="23172" y="1371600"/>
                  </a:lnTo>
                  <a:lnTo>
                    <a:pt x="106120" y="1397000"/>
                  </a:lnTo>
                  <a:lnTo>
                    <a:pt x="148285" y="1422400"/>
                  </a:lnTo>
                  <a:lnTo>
                    <a:pt x="321434" y="1473200"/>
                  </a:lnTo>
                  <a:lnTo>
                    <a:pt x="365820" y="1498600"/>
                  </a:lnTo>
                  <a:lnTo>
                    <a:pt x="640981" y="1574800"/>
                  </a:lnTo>
                  <a:lnTo>
                    <a:pt x="1656255" y="1574800"/>
                  </a:lnTo>
                  <a:lnTo>
                    <a:pt x="1602296" y="1562100"/>
                  </a:lnTo>
                  <a:lnTo>
                    <a:pt x="1495304" y="1562100"/>
                  </a:lnTo>
                  <a:lnTo>
                    <a:pt x="1442281" y="1549400"/>
                  </a:lnTo>
                  <a:lnTo>
                    <a:pt x="1389579" y="1549400"/>
                  </a:lnTo>
                  <a:lnTo>
                    <a:pt x="1337204" y="1536700"/>
                  </a:lnTo>
                  <a:lnTo>
                    <a:pt x="1285160" y="1536700"/>
                  </a:lnTo>
                  <a:lnTo>
                    <a:pt x="1182086" y="1511300"/>
                  </a:lnTo>
                  <a:lnTo>
                    <a:pt x="1131066" y="1511300"/>
                  </a:lnTo>
                  <a:lnTo>
                    <a:pt x="1030084" y="1485900"/>
                  </a:lnTo>
                  <a:lnTo>
                    <a:pt x="980131" y="1485900"/>
                  </a:lnTo>
                  <a:lnTo>
                    <a:pt x="832489" y="1447800"/>
                  </a:lnTo>
                  <a:lnTo>
                    <a:pt x="784029" y="1447800"/>
                  </a:lnTo>
                  <a:lnTo>
                    <a:pt x="410635" y="1346200"/>
                  </a:lnTo>
                  <a:lnTo>
                    <a:pt x="277483" y="1308100"/>
                  </a:lnTo>
                  <a:lnTo>
                    <a:pt x="233971" y="1282700"/>
                  </a:lnTo>
                  <a:lnTo>
                    <a:pt x="106120" y="1244600"/>
                  </a:lnTo>
                  <a:lnTo>
                    <a:pt x="64414" y="1219200"/>
                  </a:lnTo>
                  <a:lnTo>
                    <a:pt x="23172" y="1206500"/>
                  </a:lnTo>
                  <a:lnTo>
                    <a:pt x="0" y="1193800"/>
                  </a:lnTo>
                  <a:close/>
                </a:path>
                <a:path w="10692130" h="1739900">
                  <a:moveTo>
                    <a:pt x="4637156" y="1549400"/>
                  </a:moveTo>
                  <a:lnTo>
                    <a:pt x="3638462" y="1549400"/>
                  </a:lnTo>
                  <a:lnTo>
                    <a:pt x="3576986" y="1562100"/>
                  </a:lnTo>
                  <a:lnTo>
                    <a:pt x="3454458" y="1562100"/>
                  </a:lnTo>
                  <a:lnTo>
                    <a:pt x="3393417" y="1574800"/>
                  </a:lnTo>
                  <a:lnTo>
                    <a:pt x="4511112" y="1574800"/>
                  </a:lnTo>
                  <a:lnTo>
                    <a:pt x="4637156" y="1549400"/>
                  </a:lnTo>
                  <a:close/>
                </a:path>
                <a:path w="10692130" h="1739900">
                  <a:moveTo>
                    <a:pt x="4953177" y="1498600"/>
                  </a:moveTo>
                  <a:lnTo>
                    <a:pt x="4134735" y="1498600"/>
                  </a:lnTo>
                  <a:lnTo>
                    <a:pt x="4072313" y="1511300"/>
                  </a:lnTo>
                  <a:lnTo>
                    <a:pt x="4009992" y="1511300"/>
                  </a:lnTo>
                  <a:lnTo>
                    <a:pt x="3947777" y="1524000"/>
                  </a:lnTo>
                  <a:lnTo>
                    <a:pt x="3885673" y="1524000"/>
                  </a:lnTo>
                  <a:lnTo>
                    <a:pt x="3823684" y="1536700"/>
                  </a:lnTo>
                  <a:lnTo>
                    <a:pt x="3761817" y="1536700"/>
                  </a:lnTo>
                  <a:lnTo>
                    <a:pt x="3700074" y="1549400"/>
                  </a:lnTo>
                  <a:lnTo>
                    <a:pt x="4700266" y="1549400"/>
                  </a:lnTo>
                  <a:lnTo>
                    <a:pt x="4953177" y="1498600"/>
                  </a:lnTo>
                  <a:close/>
                </a:path>
                <a:path w="10692130" h="1739900">
                  <a:moveTo>
                    <a:pt x="10692003" y="0"/>
                  </a:moveTo>
                  <a:lnTo>
                    <a:pt x="10670066" y="0"/>
                  </a:lnTo>
                  <a:lnTo>
                    <a:pt x="10412525" y="76200"/>
                  </a:lnTo>
                  <a:lnTo>
                    <a:pt x="10368056" y="101600"/>
                  </a:lnTo>
                  <a:lnTo>
                    <a:pt x="10045048" y="190500"/>
                  </a:lnTo>
                  <a:lnTo>
                    <a:pt x="9997287" y="215900"/>
                  </a:lnTo>
                  <a:lnTo>
                    <a:pt x="9702722" y="292100"/>
                  </a:lnTo>
                  <a:lnTo>
                    <a:pt x="9652340" y="317500"/>
                  </a:lnTo>
                  <a:lnTo>
                    <a:pt x="9447309" y="368300"/>
                  </a:lnTo>
                  <a:lnTo>
                    <a:pt x="9395201" y="393700"/>
                  </a:lnTo>
                  <a:lnTo>
                    <a:pt x="9183512" y="444500"/>
                  </a:lnTo>
                  <a:lnTo>
                    <a:pt x="9129800" y="469900"/>
                  </a:lnTo>
                  <a:lnTo>
                    <a:pt x="8856750" y="533400"/>
                  </a:lnTo>
                  <a:lnTo>
                    <a:pt x="8801276" y="558800"/>
                  </a:lnTo>
                  <a:lnTo>
                    <a:pt x="8576664" y="609600"/>
                  </a:lnTo>
                  <a:lnTo>
                    <a:pt x="8519856" y="635000"/>
                  </a:lnTo>
                  <a:lnTo>
                    <a:pt x="8290154" y="685800"/>
                  </a:lnTo>
                  <a:lnTo>
                    <a:pt x="8232135" y="711200"/>
                  </a:lnTo>
                  <a:lnTo>
                    <a:pt x="7997834" y="762000"/>
                  </a:lnTo>
                  <a:lnTo>
                    <a:pt x="7938726" y="787400"/>
                  </a:lnTo>
                  <a:lnTo>
                    <a:pt x="7640243" y="850900"/>
                  </a:lnTo>
                  <a:lnTo>
                    <a:pt x="7579991" y="876300"/>
                  </a:lnTo>
                  <a:lnTo>
                    <a:pt x="7153642" y="965200"/>
                  </a:lnTo>
                  <a:lnTo>
                    <a:pt x="7092139" y="990600"/>
                  </a:lnTo>
                  <a:lnTo>
                    <a:pt x="5523640" y="1308100"/>
                  </a:lnTo>
                  <a:lnTo>
                    <a:pt x="5460237" y="1308100"/>
                  </a:lnTo>
                  <a:lnTo>
                    <a:pt x="5206605" y="1358900"/>
                  </a:lnTo>
                  <a:lnTo>
                    <a:pt x="5143217" y="1358900"/>
                  </a:lnTo>
                  <a:lnTo>
                    <a:pt x="4889888" y="1409700"/>
                  </a:lnTo>
                  <a:lnTo>
                    <a:pt x="4826637" y="1409700"/>
                  </a:lnTo>
                  <a:lnTo>
                    <a:pt x="4700266" y="1435100"/>
                  </a:lnTo>
                  <a:lnTo>
                    <a:pt x="4637156" y="1435100"/>
                  </a:lnTo>
                  <a:lnTo>
                    <a:pt x="4511112" y="1460500"/>
                  </a:lnTo>
                  <a:lnTo>
                    <a:pt x="4448187" y="1460500"/>
                  </a:lnTo>
                  <a:lnTo>
                    <a:pt x="4322557" y="1485900"/>
                  </a:lnTo>
                  <a:lnTo>
                    <a:pt x="4259861" y="1485900"/>
                  </a:lnTo>
                  <a:lnTo>
                    <a:pt x="4197252" y="1498600"/>
                  </a:lnTo>
                  <a:lnTo>
                    <a:pt x="5016498" y="1498600"/>
                  </a:lnTo>
                  <a:lnTo>
                    <a:pt x="5587031" y="1384300"/>
                  </a:lnTo>
                  <a:lnTo>
                    <a:pt x="5650406" y="1384300"/>
                  </a:lnTo>
                  <a:lnTo>
                    <a:pt x="6093149" y="1295400"/>
                  </a:lnTo>
                  <a:lnTo>
                    <a:pt x="6156214" y="1270000"/>
                  </a:lnTo>
                  <a:lnTo>
                    <a:pt x="6782706" y="1143000"/>
                  </a:lnTo>
                  <a:lnTo>
                    <a:pt x="6844832" y="1117600"/>
                  </a:lnTo>
                  <a:lnTo>
                    <a:pt x="7153642" y="1054100"/>
                  </a:lnTo>
                  <a:lnTo>
                    <a:pt x="7215006" y="1028700"/>
                  </a:lnTo>
                  <a:lnTo>
                    <a:pt x="7458971" y="977900"/>
                  </a:lnTo>
                  <a:lnTo>
                    <a:pt x="7519565" y="952500"/>
                  </a:lnTo>
                  <a:lnTo>
                    <a:pt x="7760206" y="901700"/>
                  </a:lnTo>
                  <a:lnTo>
                    <a:pt x="7819908" y="876300"/>
                  </a:lnTo>
                  <a:lnTo>
                    <a:pt x="7997834" y="838200"/>
                  </a:lnTo>
                  <a:lnTo>
                    <a:pt x="8056733" y="812800"/>
                  </a:lnTo>
                  <a:lnTo>
                    <a:pt x="8290154" y="762000"/>
                  </a:lnTo>
                  <a:lnTo>
                    <a:pt x="8347940" y="736600"/>
                  </a:lnTo>
                  <a:lnTo>
                    <a:pt x="8519856" y="698500"/>
                  </a:lnTo>
                  <a:lnTo>
                    <a:pt x="8576664" y="673100"/>
                  </a:lnTo>
                  <a:lnTo>
                    <a:pt x="8745525" y="635000"/>
                  </a:lnTo>
                  <a:lnTo>
                    <a:pt x="8801276" y="609600"/>
                  </a:lnTo>
                  <a:lnTo>
                    <a:pt x="8966849" y="571500"/>
                  </a:lnTo>
                  <a:lnTo>
                    <a:pt x="9021464" y="546100"/>
                  </a:lnTo>
                  <a:lnTo>
                    <a:pt x="9183512" y="508000"/>
                  </a:lnTo>
                  <a:lnTo>
                    <a:pt x="9236913" y="482600"/>
                  </a:lnTo>
                  <a:lnTo>
                    <a:pt x="9395201" y="444500"/>
                  </a:lnTo>
                  <a:lnTo>
                    <a:pt x="9447309" y="419100"/>
                  </a:lnTo>
                  <a:lnTo>
                    <a:pt x="9652340" y="368300"/>
                  </a:lnTo>
                  <a:lnTo>
                    <a:pt x="9702722" y="342900"/>
                  </a:lnTo>
                  <a:lnTo>
                    <a:pt x="9900604" y="292100"/>
                  </a:lnTo>
                  <a:lnTo>
                    <a:pt x="9949138" y="266700"/>
                  </a:lnTo>
                  <a:lnTo>
                    <a:pt x="10185943" y="203200"/>
                  </a:lnTo>
                  <a:lnTo>
                    <a:pt x="10232097" y="177800"/>
                  </a:lnTo>
                  <a:lnTo>
                    <a:pt x="10500158" y="101600"/>
                  </a:lnTo>
                  <a:lnTo>
                    <a:pt x="10628271" y="63500"/>
                  </a:lnTo>
                  <a:lnTo>
                    <a:pt x="10692003" y="38100"/>
                  </a:lnTo>
                  <a:lnTo>
                    <a:pt x="10692003" y="0"/>
                  </a:lnTo>
                  <a:close/>
                </a:path>
              </a:pathLst>
            </a:custGeom>
            <a:solidFill>
              <a:srgbClr val="FFC20E"/>
            </a:solidFill>
          </p:spPr>
          <p:txBody>
            <a:bodyPr wrap="square" lIns="0" tIns="0" rIns="0" bIns="0" rtlCol="0"/>
            <a:lstStyle/>
            <a:p>
              <a:endParaRPr sz="1632"/>
            </a:p>
          </p:txBody>
        </p:sp>
        <p:sp>
          <p:nvSpPr>
            <p:cNvPr id="30" name="object 30"/>
            <p:cNvSpPr/>
            <p:nvPr/>
          </p:nvSpPr>
          <p:spPr>
            <a:xfrm>
              <a:off x="0" y="327372"/>
              <a:ext cx="10692130" cy="2527300"/>
            </a:xfrm>
            <a:custGeom>
              <a:avLst/>
              <a:gdLst/>
              <a:ahLst/>
              <a:cxnLst/>
              <a:rect l="l" t="t" r="r" b="b"/>
              <a:pathLst>
                <a:path w="10692130" h="2527300">
                  <a:moveTo>
                    <a:pt x="3181172" y="2514599"/>
                  </a:moveTo>
                  <a:lnTo>
                    <a:pt x="2220516" y="2514599"/>
                  </a:lnTo>
                  <a:lnTo>
                    <a:pt x="2269365" y="2527299"/>
                  </a:lnTo>
                  <a:lnTo>
                    <a:pt x="3132792" y="2527299"/>
                  </a:lnTo>
                  <a:lnTo>
                    <a:pt x="3181172" y="2514599"/>
                  </a:lnTo>
                  <a:close/>
                </a:path>
                <a:path w="10692130" h="2527300">
                  <a:moveTo>
                    <a:pt x="3432236" y="2501899"/>
                  </a:moveTo>
                  <a:lnTo>
                    <a:pt x="2075223" y="2501899"/>
                  </a:lnTo>
                  <a:lnTo>
                    <a:pt x="2123453" y="2514599"/>
                  </a:lnTo>
                  <a:lnTo>
                    <a:pt x="3381868" y="2514599"/>
                  </a:lnTo>
                  <a:lnTo>
                    <a:pt x="3432236" y="2501899"/>
                  </a:lnTo>
                  <a:close/>
                </a:path>
                <a:path w="10692130" h="2527300">
                  <a:moveTo>
                    <a:pt x="3634438" y="2489199"/>
                  </a:moveTo>
                  <a:lnTo>
                    <a:pt x="1931654" y="2489199"/>
                  </a:lnTo>
                  <a:lnTo>
                    <a:pt x="1979331" y="2501899"/>
                  </a:lnTo>
                  <a:lnTo>
                    <a:pt x="3583782" y="2501899"/>
                  </a:lnTo>
                  <a:lnTo>
                    <a:pt x="3634438" y="2489199"/>
                  </a:lnTo>
                  <a:close/>
                </a:path>
                <a:path w="10692130" h="2527300">
                  <a:moveTo>
                    <a:pt x="3735952" y="2476499"/>
                  </a:moveTo>
                  <a:lnTo>
                    <a:pt x="1782111" y="2476499"/>
                  </a:lnTo>
                  <a:lnTo>
                    <a:pt x="1832856" y="2489199"/>
                  </a:lnTo>
                  <a:lnTo>
                    <a:pt x="3685162" y="2489199"/>
                  </a:lnTo>
                  <a:lnTo>
                    <a:pt x="3735952" y="2476499"/>
                  </a:lnTo>
                  <a:close/>
                </a:path>
                <a:path w="10692130" h="2527300">
                  <a:moveTo>
                    <a:pt x="3888699" y="2463799"/>
                  </a:moveTo>
                  <a:lnTo>
                    <a:pt x="1681956" y="2463799"/>
                  </a:lnTo>
                  <a:lnTo>
                    <a:pt x="1731837" y="2476499"/>
                  </a:lnTo>
                  <a:lnTo>
                    <a:pt x="3837722" y="2476499"/>
                  </a:lnTo>
                  <a:lnTo>
                    <a:pt x="3888699" y="2463799"/>
                  </a:lnTo>
                  <a:close/>
                </a:path>
                <a:path w="10692130" h="2527300">
                  <a:moveTo>
                    <a:pt x="2149160" y="2451099"/>
                  </a:moveTo>
                  <a:lnTo>
                    <a:pt x="1583080" y="2451099"/>
                  </a:lnTo>
                  <a:lnTo>
                    <a:pt x="1632396" y="2463799"/>
                  </a:lnTo>
                  <a:lnTo>
                    <a:pt x="2201187" y="2463799"/>
                  </a:lnTo>
                  <a:lnTo>
                    <a:pt x="2149160" y="2451099"/>
                  </a:lnTo>
                  <a:close/>
                </a:path>
                <a:path w="10692130" h="2527300">
                  <a:moveTo>
                    <a:pt x="3990828" y="2451099"/>
                  </a:moveTo>
                  <a:lnTo>
                    <a:pt x="3079245" y="2451099"/>
                  </a:lnTo>
                  <a:lnTo>
                    <a:pt x="3032039" y="2463799"/>
                  </a:lnTo>
                  <a:lnTo>
                    <a:pt x="3939735" y="2463799"/>
                  </a:lnTo>
                  <a:lnTo>
                    <a:pt x="3990828" y="2451099"/>
                  </a:lnTo>
                  <a:close/>
                </a:path>
                <a:path w="10692130" h="2527300">
                  <a:moveTo>
                    <a:pt x="1642883" y="2412999"/>
                  </a:moveTo>
                  <a:lnTo>
                    <a:pt x="1340502" y="2412999"/>
                  </a:lnTo>
                  <a:lnTo>
                    <a:pt x="1436924" y="2425699"/>
                  </a:lnTo>
                  <a:lnTo>
                    <a:pt x="1534179" y="2451099"/>
                  </a:lnTo>
                  <a:lnTo>
                    <a:pt x="1994495" y="2451099"/>
                  </a:lnTo>
                  <a:lnTo>
                    <a:pt x="1943400" y="2438399"/>
                  </a:lnTo>
                  <a:lnTo>
                    <a:pt x="1791413" y="2438399"/>
                  </a:lnTo>
                  <a:lnTo>
                    <a:pt x="1741622" y="2425699"/>
                  </a:lnTo>
                  <a:lnTo>
                    <a:pt x="1692158" y="2425699"/>
                  </a:lnTo>
                  <a:lnTo>
                    <a:pt x="1642883" y="2412999"/>
                  </a:lnTo>
                  <a:close/>
                </a:path>
                <a:path w="10692130" h="2527300">
                  <a:moveTo>
                    <a:pt x="4093180" y="2438399"/>
                  </a:moveTo>
                  <a:lnTo>
                    <a:pt x="3322481" y="2438399"/>
                  </a:lnTo>
                  <a:lnTo>
                    <a:pt x="3272832" y="2451099"/>
                  </a:lnTo>
                  <a:lnTo>
                    <a:pt x="4041977" y="2451099"/>
                  </a:lnTo>
                  <a:lnTo>
                    <a:pt x="4093180" y="2438399"/>
                  </a:lnTo>
                  <a:close/>
                </a:path>
                <a:path w="10692130" h="2527300">
                  <a:moveTo>
                    <a:pt x="4195741" y="2425699"/>
                  </a:moveTo>
                  <a:lnTo>
                    <a:pt x="3471768" y="2425699"/>
                  </a:lnTo>
                  <a:lnTo>
                    <a:pt x="3421950" y="2438399"/>
                  </a:lnTo>
                  <a:lnTo>
                    <a:pt x="4144435" y="2438399"/>
                  </a:lnTo>
                  <a:lnTo>
                    <a:pt x="4195741" y="2425699"/>
                  </a:lnTo>
                  <a:close/>
                </a:path>
                <a:path w="10692130" h="2527300">
                  <a:moveTo>
                    <a:pt x="4349944" y="2400299"/>
                  </a:moveTo>
                  <a:lnTo>
                    <a:pt x="3721635" y="2400299"/>
                  </a:lnTo>
                  <a:lnTo>
                    <a:pt x="3671564" y="2412999"/>
                  </a:lnTo>
                  <a:lnTo>
                    <a:pt x="3621539" y="2412999"/>
                  </a:lnTo>
                  <a:lnTo>
                    <a:pt x="3571565" y="2425699"/>
                  </a:lnTo>
                  <a:lnTo>
                    <a:pt x="4247095" y="2425699"/>
                  </a:lnTo>
                  <a:lnTo>
                    <a:pt x="4349944" y="2400299"/>
                  </a:lnTo>
                  <a:close/>
                </a:path>
                <a:path w="10692130" h="2527300">
                  <a:moveTo>
                    <a:pt x="0" y="1993899"/>
                  </a:moveTo>
                  <a:lnTo>
                    <a:pt x="0" y="2019299"/>
                  </a:lnTo>
                  <a:lnTo>
                    <a:pt x="19899" y="2031999"/>
                  </a:lnTo>
                  <a:lnTo>
                    <a:pt x="69634" y="2057399"/>
                  </a:lnTo>
                  <a:lnTo>
                    <a:pt x="119644" y="2070099"/>
                  </a:lnTo>
                  <a:lnTo>
                    <a:pt x="171413" y="2095499"/>
                  </a:lnTo>
                  <a:lnTo>
                    <a:pt x="225223" y="2120899"/>
                  </a:lnTo>
                  <a:lnTo>
                    <a:pt x="281355" y="2133599"/>
                  </a:lnTo>
                  <a:lnTo>
                    <a:pt x="372088" y="2158999"/>
                  </a:lnTo>
                  <a:lnTo>
                    <a:pt x="417898" y="2184399"/>
                  </a:lnTo>
                  <a:lnTo>
                    <a:pt x="558172" y="2222499"/>
                  </a:lnTo>
                  <a:lnTo>
                    <a:pt x="606175" y="2247899"/>
                  </a:lnTo>
                  <a:lnTo>
                    <a:pt x="755167" y="2285999"/>
                  </a:lnTo>
                  <a:lnTo>
                    <a:pt x="993517" y="2349499"/>
                  </a:lnTo>
                  <a:lnTo>
                    <a:pt x="1042145" y="2349499"/>
                  </a:lnTo>
                  <a:lnTo>
                    <a:pt x="1292644" y="2412999"/>
                  </a:lnTo>
                  <a:lnTo>
                    <a:pt x="1593659" y="2412999"/>
                  </a:lnTo>
                  <a:lnTo>
                    <a:pt x="1496934" y="2387599"/>
                  </a:lnTo>
                  <a:lnTo>
                    <a:pt x="1448825" y="2387599"/>
                  </a:lnTo>
                  <a:lnTo>
                    <a:pt x="1353393" y="2374899"/>
                  </a:lnTo>
                  <a:lnTo>
                    <a:pt x="1306182" y="2362199"/>
                  </a:lnTo>
                  <a:lnTo>
                    <a:pt x="1255202" y="2362199"/>
                  </a:lnTo>
                  <a:lnTo>
                    <a:pt x="1105571" y="2324099"/>
                  </a:lnTo>
                  <a:lnTo>
                    <a:pt x="1056679" y="2324099"/>
                  </a:lnTo>
                  <a:lnTo>
                    <a:pt x="818024" y="2260599"/>
                  </a:lnTo>
                  <a:lnTo>
                    <a:pt x="771207" y="2260599"/>
                  </a:lnTo>
                  <a:lnTo>
                    <a:pt x="720747" y="2235199"/>
                  </a:lnTo>
                  <a:lnTo>
                    <a:pt x="480309" y="2171699"/>
                  </a:lnTo>
                  <a:lnTo>
                    <a:pt x="434034" y="2158999"/>
                  </a:lnTo>
                  <a:lnTo>
                    <a:pt x="388177" y="2133599"/>
                  </a:lnTo>
                  <a:lnTo>
                    <a:pt x="297395" y="2108199"/>
                  </a:lnTo>
                  <a:lnTo>
                    <a:pt x="240947" y="2095499"/>
                  </a:lnTo>
                  <a:lnTo>
                    <a:pt x="187064" y="2070099"/>
                  </a:lnTo>
                  <a:lnTo>
                    <a:pt x="135172" y="2057399"/>
                  </a:lnTo>
                  <a:lnTo>
                    <a:pt x="34859" y="2006599"/>
                  </a:lnTo>
                  <a:lnTo>
                    <a:pt x="0" y="1993899"/>
                  </a:lnTo>
                  <a:close/>
                </a:path>
                <a:path w="10692130" h="2527300">
                  <a:moveTo>
                    <a:pt x="4452966" y="2387599"/>
                  </a:moveTo>
                  <a:lnTo>
                    <a:pt x="3821916" y="2387599"/>
                  </a:lnTo>
                  <a:lnTo>
                    <a:pt x="3771753" y="2400299"/>
                  </a:lnTo>
                  <a:lnTo>
                    <a:pt x="4401434" y="2400299"/>
                  </a:lnTo>
                  <a:lnTo>
                    <a:pt x="4452966" y="2387599"/>
                  </a:lnTo>
                  <a:close/>
                </a:path>
                <a:path w="10692130" h="2527300">
                  <a:moveTo>
                    <a:pt x="4951236" y="2298699"/>
                  </a:moveTo>
                  <a:lnTo>
                    <a:pt x="4426807" y="2298699"/>
                  </a:lnTo>
                  <a:lnTo>
                    <a:pt x="4325670" y="2324099"/>
                  </a:lnTo>
                  <a:lnTo>
                    <a:pt x="4275143" y="2324099"/>
                  </a:lnTo>
                  <a:lnTo>
                    <a:pt x="4174180" y="2349499"/>
                  </a:lnTo>
                  <a:lnTo>
                    <a:pt x="4123746" y="2349499"/>
                  </a:lnTo>
                  <a:lnTo>
                    <a:pt x="4073347" y="2362199"/>
                  </a:lnTo>
                  <a:lnTo>
                    <a:pt x="4022984" y="2362199"/>
                  </a:lnTo>
                  <a:lnTo>
                    <a:pt x="3972657" y="2374899"/>
                  </a:lnTo>
                  <a:lnTo>
                    <a:pt x="3922369" y="2374899"/>
                  </a:lnTo>
                  <a:lnTo>
                    <a:pt x="3872122" y="2387599"/>
                  </a:lnTo>
                  <a:lnTo>
                    <a:pt x="4504539" y="2387599"/>
                  </a:lnTo>
                  <a:lnTo>
                    <a:pt x="4556150" y="2374899"/>
                  </a:lnTo>
                  <a:lnTo>
                    <a:pt x="4605378" y="2362199"/>
                  </a:lnTo>
                  <a:lnTo>
                    <a:pt x="4753425" y="2336799"/>
                  </a:lnTo>
                  <a:lnTo>
                    <a:pt x="4802857" y="2336799"/>
                  </a:lnTo>
                  <a:lnTo>
                    <a:pt x="4951236" y="2298699"/>
                  </a:lnTo>
                  <a:close/>
                </a:path>
                <a:path w="10692130" h="2527300">
                  <a:moveTo>
                    <a:pt x="10692003" y="0"/>
                  </a:moveTo>
                  <a:lnTo>
                    <a:pt x="10651066" y="25399"/>
                  </a:lnTo>
                  <a:lnTo>
                    <a:pt x="10605313" y="50799"/>
                  </a:lnTo>
                  <a:lnTo>
                    <a:pt x="10465308" y="126999"/>
                  </a:lnTo>
                  <a:lnTo>
                    <a:pt x="10423421" y="139699"/>
                  </a:lnTo>
                  <a:lnTo>
                    <a:pt x="10295567" y="215899"/>
                  </a:lnTo>
                  <a:lnTo>
                    <a:pt x="10252218" y="228599"/>
                  </a:lnTo>
                  <a:lnTo>
                    <a:pt x="10119980" y="304799"/>
                  </a:lnTo>
                  <a:lnTo>
                    <a:pt x="10075171" y="317499"/>
                  </a:lnTo>
                  <a:lnTo>
                    <a:pt x="9892297" y="419099"/>
                  </a:lnTo>
                  <a:lnTo>
                    <a:pt x="9845670" y="431799"/>
                  </a:lnTo>
                  <a:lnTo>
                    <a:pt x="9655532" y="533399"/>
                  </a:lnTo>
                  <a:lnTo>
                    <a:pt x="9607091" y="546099"/>
                  </a:lnTo>
                  <a:lnTo>
                    <a:pt x="9509125" y="596899"/>
                  </a:lnTo>
                  <a:lnTo>
                    <a:pt x="9465928" y="622299"/>
                  </a:lnTo>
                  <a:lnTo>
                    <a:pt x="9422482" y="634999"/>
                  </a:lnTo>
                  <a:lnTo>
                    <a:pt x="9334851" y="685799"/>
                  </a:lnTo>
                  <a:lnTo>
                    <a:pt x="9290669" y="698499"/>
                  </a:lnTo>
                  <a:lnTo>
                    <a:pt x="9246245" y="723899"/>
                  </a:lnTo>
                  <a:lnTo>
                    <a:pt x="9201580" y="736599"/>
                  </a:lnTo>
                  <a:lnTo>
                    <a:pt x="9111535" y="787399"/>
                  </a:lnTo>
                  <a:lnTo>
                    <a:pt x="9066158" y="800099"/>
                  </a:lnTo>
                  <a:lnTo>
                    <a:pt x="8974704" y="850899"/>
                  </a:lnTo>
                  <a:lnTo>
                    <a:pt x="8928629" y="863599"/>
                  </a:lnTo>
                  <a:lnTo>
                    <a:pt x="8882325" y="888999"/>
                  </a:lnTo>
                  <a:lnTo>
                    <a:pt x="8835794" y="901699"/>
                  </a:lnTo>
                  <a:lnTo>
                    <a:pt x="8742054" y="952499"/>
                  </a:lnTo>
                  <a:lnTo>
                    <a:pt x="8694850" y="965199"/>
                  </a:lnTo>
                  <a:lnTo>
                    <a:pt x="8599778" y="1015999"/>
                  </a:lnTo>
                  <a:lnTo>
                    <a:pt x="8551914" y="1028699"/>
                  </a:lnTo>
                  <a:lnTo>
                    <a:pt x="8503834" y="1054099"/>
                  </a:lnTo>
                  <a:lnTo>
                    <a:pt x="8455539" y="1066799"/>
                  </a:lnTo>
                  <a:lnTo>
                    <a:pt x="8407031" y="1092199"/>
                  </a:lnTo>
                  <a:lnTo>
                    <a:pt x="8362170" y="1117599"/>
                  </a:lnTo>
                  <a:lnTo>
                    <a:pt x="8271912" y="1142999"/>
                  </a:lnTo>
                  <a:lnTo>
                    <a:pt x="8226522" y="1168399"/>
                  </a:lnTo>
                  <a:lnTo>
                    <a:pt x="8180963" y="1181099"/>
                  </a:lnTo>
                  <a:lnTo>
                    <a:pt x="8135238" y="1206499"/>
                  </a:lnTo>
                  <a:lnTo>
                    <a:pt x="8089351" y="1219199"/>
                  </a:lnTo>
                  <a:lnTo>
                    <a:pt x="8043306" y="1244599"/>
                  </a:lnTo>
                  <a:lnTo>
                    <a:pt x="7997105" y="1257299"/>
                  </a:lnTo>
                  <a:lnTo>
                    <a:pt x="7810817" y="1333499"/>
                  </a:lnTo>
                  <a:lnTo>
                    <a:pt x="7763504" y="1346199"/>
                  </a:lnTo>
                  <a:lnTo>
                    <a:pt x="7716200" y="1371599"/>
                  </a:lnTo>
                  <a:lnTo>
                    <a:pt x="7668876" y="1384299"/>
                  </a:lnTo>
                  <a:lnTo>
                    <a:pt x="7574060" y="1422399"/>
                  </a:lnTo>
                  <a:lnTo>
                    <a:pt x="7526511" y="1435099"/>
                  </a:lnTo>
                  <a:lnTo>
                    <a:pt x="7478832" y="1460499"/>
                  </a:lnTo>
                  <a:lnTo>
                    <a:pt x="7430995" y="1473199"/>
                  </a:lnTo>
                  <a:lnTo>
                    <a:pt x="7382972" y="1498599"/>
                  </a:lnTo>
                  <a:lnTo>
                    <a:pt x="7286257" y="1523999"/>
                  </a:lnTo>
                  <a:lnTo>
                    <a:pt x="7237510" y="1549399"/>
                  </a:lnTo>
                  <a:lnTo>
                    <a:pt x="7188466" y="1562099"/>
                  </a:lnTo>
                  <a:lnTo>
                    <a:pt x="7139622" y="1587499"/>
                  </a:lnTo>
                  <a:lnTo>
                    <a:pt x="6992622" y="1638299"/>
                  </a:lnTo>
                  <a:lnTo>
                    <a:pt x="6894123" y="1663699"/>
                  </a:lnTo>
                  <a:lnTo>
                    <a:pt x="6844691" y="1689099"/>
                  </a:lnTo>
                  <a:lnTo>
                    <a:pt x="6695533" y="1727199"/>
                  </a:lnTo>
                  <a:lnTo>
                    <a:pt x="6645491" y="1752599"/>
                  </a:lnTo>
                  <a:lnTo>
                    <a:pt x="6544856" y="1777999"/>
                  </a:lnTo>
                  <a:lnTo>
                    <a:pt x="5882297" y="1981199"/>
                  </a:lnTo>
                  <a:lnTo>
                    <a:pt x="5498783" y="2082799"/>
                  </a:lnTo>
                  <a:lnTo>
                    <a:pt x="5450441" y="2082799"/>
                  </a:lnTo>
                  <a:lnTo>
                    <a:pt x="5063580" y="2184399"/>
                  </a:lnTo>
                  <a:lnTo>
                    <a:pt x="5014966" y="2184399"/>
                  </a:lnTo>
                  <a:lnTo>
                    <a:pt x="4820059" y="2235199"/>
                  </a:lnTo>
                  <a:lnTo>
                    <a:pt x="4771296" y="2235199"/>
                  </a:lnTo>
                  <a:lnTo>
                    <a:pt x="4625171" y="2273299"/>
                  </a:lnTo>
                  <a:lnTo>
                    <a:pt x="4576569" y="2273299"/>
                  </a:lnTo>
                  <a:lnTo>
                    <a:pt x="4528045" y="2285999"/>
                  </a:lnTo>
                  <a:lnTo>
                    <a:pt x="4477414" y="2298699"/>
                  </a:lnTo>
                  <a:lnTo>
                    <a:pt x="5000685" y="2298699"/>
                  </a:lnTo>
                  <a:lnTo>
                    <a:pt x="5148835" y="2260599"/>
                  </a:lnTo>
                  <a:lnTo>
                    <a:pt x="5198114" y="2260599"/>
                  </a:lnTo>
                  <a:lnTo>
                    <a:pt x="5541740" y="2171699"/>
                  </a:lnTo>
                  <a:lnTo>
                    <a:pt x="5590911" y="2171699"/>
                  </a:lnTo>
                  <a:lnTo>
                    <a:pt x="6272225" y="1993899"/>
                  </a:lnTo>
                  <a:lnTo>
                    <a:pt x="6605536" y="1892299"/>
                  </a:lnTo>
                  <a:lnTo>
                    <a:pt x="6749211" y="1854199"/>
                  </a:lnTo>
                  <a:lnTo>
                    <a:pt x="6796636" y="1828799"/>
                  </a:lnTo>
                  <a:lnTo>
                    <a:pt x="7031166" y="1765299"/>
                  </a:lnTo>
                  <a:lnTo>
                    <a:pt x="7077691" y="1739899"/>
                  </a:lnTo>
                  <a:lnTo>
                    <a:pt x="7216868" y="1701799"/>
                  </a:lnTo>
                  <a:lnTo>
                    <a:pt x="7263193" y="1676399"/>
                  </a:lnTo>
                  <a:lnTo>
                    <a:pt x="7412255" y="1638299"/>
                  </a:lnTo>
                  <a:lnTo>
                    <a:pt x="7461432" y="1612899"/>
                  </a:lnTo>
                  <a:lnTo>
                    <a:pt x="7559178" y="1587499"/>
                  </a:lnTo>
                  <a:lnTo>
                    <a:pt x="7607800" y="1562099"/>
                  </a:lnTo>
                  <a:lnTo>
                    <a:pt x="7656289" y="1549399"/>
                  </a:lnTo>
                  <a:lnTo>
                    <a:pt x="7752974" y="1511299"/>
                  </a:lnTo>
                  <a:lnTo>
                    <a:pt x="7801222" y="1498599"/>
                  </a:lnTo>
                  <a:lnTo>
                    <a:pt x="7849442" y="1473199"/>
                  </a:lnTo>
                  <a:lnTo>
                    <a:pt x="7897660" y="1460499"/>
                  </a:lnTo>
                  <a:lnTo>
                    <a:pt x="8086894" y="1384299"/>
                  </a:lnTo>
                  <a:lnTo>
                    <a:pt x="8134095" y="1371599"/>
                  </a:lnTo>
                  <a:lnTo>
                    <a:pt x="8181213" y="1346199"/>
                  </a:lnTo>
                  <a:lnTo>
                    <a:pt x="8275116" y="1320799"/>
                  </a:lnTo>
                  <a:lnTo>
                    <a:pt x="8321861" y="1295399"/>
                  </a:lnTo>
                  <a:lnTo>
                    <a:pt x="8368440" y="1282699"/>
                  </a:lnTo>
                  <a:lnTo>
                    <a:pt x="8414833" y="1257299"/>
                  </a:lnTo>
                  <a:lnTo>
                    <a:pt x="8461020" y="1244599"/>
                  </a:lnTo>
                  <a:lnTo>
                    <a:pt x="8506980" y="1219199"/>
                  </a:lnTo>
                  <a:lnTo>
                    <a:pt x="8556218" y="1206499"/>
                  </a:lnTo>
                  <a:lnTo>
                    <a:pt x="8605280" y="1181099"/>
                  </a:lnTo>
                  <a:lnTo>
                    <a:pt x="8654163" y="1168399"/>
                  </a:lnTo>
                  <a:lnTo>
                    <a:pt x="8751364" y="1117599"/>
                  </a:lnTo>
                  <a:lnTo>
                    <a:pt x="8799674" y="1104899"/>
                  </a:lnTo>
                  <a:lnTo>
                    <a:pt x="8847782" y="1079499"/>
                  </a:lnTo>
                  <a:lnTo>
                    <a:pt x="8895683" y="1066799"/>
                  </a:lnTo>
                  <a:lnTo>
                    <a:pt x="8943372" y="1041399"/>
                  </a:lnTo>
                  <a:lnTo>
                    <a:pt x="8990845" y="1028699"/>
                  </a:lnTo>
                  <a:lnTo>
                    <a:pt x="9085118" y="977899"/>
                  </a:lnTo>
                  <a:lnTo>
                    <a:pt x="9131907" y="965199"/>
                  </a:lnTo>
                  <a:lnTo>
                    <a:pt x="9178459" y="939799"/>
                  </a:lnTo>
                  <a:lnTo>
                    <a:pt x="9224768" y="927099"/>
                  </a:lnTo>
                  <a:lnTo>
                    <a:pt x="9270828" y="901699"/>
                  </a:lnTo>
                  <a:lnTo>
                    <a:pt x="9316634" y="888999"/>
                  </a:lnTo>
                  <a:lnTo>
                    <a:pt x="9407465" y="838199"/>
                  </a:lnTo>
                  <a:lnTo>
                    <a:pt x="9452479" y="825499"/>
                  </a:lnTo>
                  <a:lnTo>
                    <a:pt x="9497218" y="800099"/>
                  </a:lnTo>
                  <a:lnTo>
                    <a:pt x="9541678" y="787399"/>
                  </a:lnTo>
                  <a:lnTo>
                    <a:pt x="9629736" y="736599"/>
                  </a:lnTo>
                  <a:lnTo>
                    <a:pt x="9680002" y="723899"/>
                  </a:lnTo>
                  <a:lnTo>
                    <a:pt x="9828620" y="647699"/>
                  </a:lnTo>
                  <a:lnTo>
                    <a:pt x="9877431" y="634999"/>
                  </a:lnTo>
                  <a:lnTo>
                    <a:pt x="10069013" y="533399"/>
                  </a:lnTo>
                  <a:lnTo>
                    <a:pt x="10115989" y="520699"/>
                  </a:lnTo>
                  <a:lnTo>
                    <a:pt x="10254698" y="444499"/>
                  </a:lnTo>
                  <a:lnTo>
                    <a:pt x="10300192" y="431799"/>
                  </a:lnTo>
                  <a:lnTo>
                    <a:pt x="10390063" y="380999"/>
                  </a:lnTo>
                  <a:lnTo>
                    <a:pt x="10434437" y="368299"/>
                  </a:lnTo>
                  <a:lnTo>
                    <a:pt x="10565311" y="292099"/>
                  </a:lnTo>
                  <a:lnTo>
                    <a:pt x="10608183" y="279399"/>
                  </a:lnTo>
                  <a:lnTo>
                    <a:pt x="10692003" y="228599"/>
                  </a:lnTo>
                  <a:lnTo>
                    <a:pt x="10692003" y="0"/>
                  </a:lnTo>
                  <a:close/>
                </a:path>
              </a:pathLst>
            </a:custGeom>
            <a:solidFill>
              <a:srgbClr val="FFFFFF"/>
            </a:solidFill>
          </p:spPr>
          <p:txBody>
            <a:bodyPr wrap="square" lIns="0" tIns="0" rIns="0" bIns="0" rtlCol="0"/>
            <a:lstStyle/>
            <a:p>
              <a:endParaRPr sz="1632"/>
            </a:p>
          </p:txBody>
        </p:sp>
      </p:grpSp>
      <p:grpSp>
        <p:nvGrpSpPr>
          <p:cNvPr id="31" name="object 31"/>
          <p:cNvGrpSpPr/>
          <p:nvPr/>
        </p:nvGrpSpPr>
        <p:grpSpPr>
          <a:xfrm>
            <a:off x="1242224" y="6551241"/>
            <a:ext cx="9706575" cy="304608"/>
            <a:chOff x="-5937" y="7224563"/>
            <a:chExt cx="10704195" cy="335915"/>
          </a:xfrm>
        </p:grpSpPr>
        <p:sp>
          <p:nvSpPr>
            <p:cNvPr id="32" name="object 32"/>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33" name="object 33"/>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sp>
          <p:nvSpPr>
            <p:cNvPr id="34" name="object 34"/>
            <p:cNvSpPr/>
            <p:nvPr/>
          </p:nvSpPr>
          <p:spPr>
            <a:xfrm>
              <a:off x="0" y="7326578"/>
              <a:ext cx="10692130" cy="233679"/>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sp>
          <p:nvSpPr>
            <p:cNvPr id="35" name="object 35"/>
            <p:cNvSpPr/>
            <p:nvPr/>
          </p:nvSpPr>
          <p:spPr>
            <a:xfrm>
              <a:off x="0" y="7230500"/>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grpSp>
      <p:sp>
        <p:nvSpPr>
          <p:cNvPr id="36" name="object 36"/>
          <p:cNvSpPr txBox="1">
            <a:spLocks noGrp="1"/>
          </p:cNvSpPr>
          <p:nvPr>
            <p:ph type="title"/>
          </p:nvPr>
        </p:nvSpPr>
        <p:spPr>
          <a:xfrm>
            <a:off x="1857975" y="-108750"/>
            <a:ext cx="2384465" cy="2042954"/>
          </a:xfrm>
          <a:prstGeom prst="rect">
            <a:avLst/>
          </a:prstGeom>
        </p:spPr>
        <p:txBody>
          <a:bodyPr vert="horz" wrap="square" lIns="0" tIns="11516" rIns="0" bIns="0" rtlCol="0" anchor="ctr">
            <a:spAutoFit/>
          </a:bodyPr>
          <a:lstStyle/>
          <a:p>
            <a:pPr marL="11516">
              <a:lnSpc>
                <a:spcPct val="100000"/>
              </a:lnSpc>
              <a:spcBef>
                <a:spcPts val="91"/>
              </a:spcBef>
            </a:pPr>
            <a:r>
              <a:rPr spc="-222" dirty="0"/>
              <a:t>Less</a:t>
            </a:r>
            <a:r>
              <a:rPr spc="-181" dirty="0"/>
              <a:t> </a:t>
            </a:r>
            <a:r>
              <a:rPr spc="-381" dirty="0"/>
              <a:t>Common</a:t>
            </a:r>
            <a:r>
              <a:rPr spc="-181" dirty="0"/>
              <a:t> </a:t>
            </a:r>
            <a:r>
              <a:rPr spc="-150" dirty="0"/>
              <a:t>ADRs</a:t>
            </a:r>
          </a:p>
        </p:txBody>
      </p:sp>
      <p:grpSp>
        <p:nvGrpSpPr>
          <p:cNvPr id="37" name="object 37"/>
          <p:cNvGrpSpPr/>
          <p:nvPr/>
        </p:nvGrpSpPr>
        <p:grpSpPr>
          <a:xfrm>
            <a:off x="3906338" y="2567847"/>
            <a:ext cx="4317488" cy="3657600"/>
            <a:chOff x="2931989" y="2831765"/>
            <a:chExt cx="4761230" cy="4033520"/>
          </a:xfrm>
        </p:grpSpPr>
        <p:sp>
          <p:nvSpPr>
            <p:cNvPr id="38" name="object 38"/>
            <p:cNvSpPr/>
            <p:nvPr/>
          </p:nvSpPr>
          <p:spPr>
            <a:xfrm>
              <a:off x="6341174" y="3559049"/>
              <a:ext cx="1351915" cy="1609725"/>
            </a:xfrm>
            <a:custGeom>
              <a:avLst/>
              <a:gdLst/>
              <a:ahLst/>
              <a:cxnLst/>
              <a:rect l="l" t="t" r="r" b="b"/>
              <a:pathLst>
                <a:path w="1351915" h="1609725">
                  <a:moveTo>
                    <a:pt x="684606" y="0"/>
                  </a:moveTo>
                  <a:lnTo>
                    <a:pt x="0" y="684606"/>
                  </a:lnTo>
                  <a:lnTo>
                    <a:pt x="32121" y="719883"/>
                  </a:lnTo>
                  <a:lnTo>
                    <a:pt x="63053" y="756232"/>
                  </a:lnTo>
                  <a:lnTo>
                    <a:pt x="92764" y="793623"/>
                  </a:lnTo>
                  <a:lnTo>
                    <a:pt x="121223" y="832025"/>
                  </a:lnTo>
                  <a:lnTo>
                    <a:pt x="148399" y="871406"/>
                  </a:lnTo>
                  <a:lnTo>
                    <a:pt x="174262" y="911736"/>
                  </a:lnTo>
                  <a:lnTo>
                    <a:pt x="198781" y="952984"/>
                  </a:lnTo>
                  <a:lnTo>
                    <a:pt x="221924" y="995119"/>
                  </a:lnTo>
                  <a:lnTo>
                    <a:pt x="243660" y="1038111"/>
                  </a:lnTo>
                  <a:lnTo>
                    <a:pt x="263960" y="1081928"/>
                  </a:lnTo>
                  <a:lnTo>
                    <a:pt x="282791" y="1126539"/>
                  </a:lnTo>
                  <a:lnTo>
                    <a:pt x="300122" y="1171914"/>
                  </a:lnTo>
                  <a:lnTo>
                    <a:pt x="315924" y="1218023"/>
                  </a:lnTo>
                  <a:lnTo>
                    <a:pt x="330165" y="1264833"/>
                  </a:lnTo>
                  <a:lnTo>
                    <a:pt x="342813" y="1312314"/>
                  </a:lnTo>
                  <a:lnTo>
                    <a:pt x="353839" y="1360436"/>
                  </a:lnTo>
                  <a:lnTo>
                    <a:pt x="363210" y="1409168"/>
                  </a:lnTo>
                  <a:lnTo>
                    <a:pt x="370897" y="1458478"/>
                  </a:lnTo>
                  <a:lnTo>
                    <a:pt x="376868" y="1508336"/>
                  </a:lnTo>
                  <a:lnTo>
                    <a:pt x="381093" y="1558711"/>
                  </a:lnTo>
                  <a:lnTo>
                    <a:pt x="383540" y="1609572"/>
                  </a:lnTo>
                  <a:lnTo>
                    <a:pt x="1351686" y="1609572"/>
                  </a:lnTo>
                  <a:lnTo>
                    <a:pt x="1350194" y="1557633"/>
                  </a:lnTo>
                  <a:lnTo>
                    <a:pt x="1347599" y="1505977"/>
                  </a:lnTo>
                  <a:lnTo>
                    <a:pt x="1343913" y="1454617"/>
                  </a:lnTo>
                  <a:lnTo>
                    <a:pt x="1339147" y="1403563"/>
                  </a:lnTo>
                  <a:lnTo>
                    <a:pt x="1333312" y="1352827"/>
                  </a:lnTo>
                  <a:lnTo>
                    <a:pt x="1326420" y="1302421"/>
                  </a:lnTo>
                  <a:lnTo>
                    <a:pt x="1318482" y="1252355"/>
                  </a:lnTo>
                  <a:lnTo>
                    <a:pt x="1309510" y="1202642"/>
                  </a:lnTo>
                  <a:lnTo>
                    <a:pt x="1299515" y="1153292"/>
                  </a:lnTo>
                  <a:lnTo>
                    <a:pt x="1288508" y="1104317"/>
                  </a:lnTo>
                  <a:lnTo>
                    <a:pt x="1276501" y="1055729"/>
                  </a:lnTo>
                  <a:lnTo>
                    <a:pt x="1263505" y="1007538"/>
                  </a:lnTo>
                  <a:lnTo>
                    <a:pt x="1249531" y="959757"/>
                  </a:lnTo>
                  <a:lnTo>
                    <a:pt x="1234592" y="912397"/>
                  </a:lnTo>
                  <a:lnTo>
                    <a:pt x="1218698" y="865469"/>
                  </a:lnTo>
                  <a:lnTo>
                    <a:pt x="1201861" y="818984"/>
                  </a:lnTo>
                  <a:lnTo>
                    <a:pt x="1184092" y="772954"/>
                  </a:lnTo>
                  <a:lnTo>
                    <a:pt x="1165402" y="727390"/>
                  </a:lnTo>
                  <a:lnTo>
                    <a:pt x="1145804" y="682305"/>
                  </a:lnTo>
                  <a:lnTo>
                    <a:pt x="1125308" y="637708"/>
                  </a:lnTo>
                  <a:lnTo>
                    <a:pt x="1103926" y="593612"/>
                  </a:lnTo>
                  <a:lnTo>
                    <a:pt x="1081669" y="550028"/>
                  </a:lnTo>
                  <a:lnTo>
                    <a:pt x="1058549" y="506967"/>
                  </a:lnTo>
                  <a:lnTo>
                    <a:pt x="1034576" y="464441"/>
                  </a:lnTo>
                  <a:lnTo>
                    <a:pt x="1009763" y="422462"/>
                  </a:lnTo>
                  <a:lnTo>
                    <a:pt x="984121" y="381040"/>
                  </a:lnTo>
                  <a:lnTo>
                    <a:pt x="957662" y="340187"/>
                  </a:lnTo>
                  <a:lnTo>
                    <a:pt x="930396" y="299914"/>
                  </a:lnTo>
                  <a:lnTo>
                    <a:pt x="902334" y="260233"/>
                  </a:lnTo>
                  <a:lnTo>
                    <a:pt x="873490" y="221156"/>
                  </a:lnTo>
                  <a:lnTo>
                    <a:pt x="843873" y="182693"/>
                  </a:lnTo>
                  <a:lnTo>
                    <a:pt x="813495" y="144857"/>
                  </a:lnTo>
                  <a:lnTo>
                    <a:pt x="782368" y="107658"/>
                  </a:lnTo>
                  <a:lnTo>
                    <a:pt x="750504" y="71107"/>
                  </a:lnTo>
                  <a:lnTo>
                    <a:pt x="717912" y="35218"/>
                  </a:lnTo>
                  <a:lnTo>
                    <a:pt x="684606" y="0"/>
                  </a:lnTo>
                  <a:close/>
                </a:path>
              </a:pathLst>
            </a:custGeom>
            <a:solidFill>
              <a:srgbClr val="FCB44C"/>
            </a:solidFill>
          </p:spPr>
          <p:txBody>
            <a:bodyPr wrap="square" lIns="0" tIns="0" rIns="0" bIns="0" rtlCol="0"/>
            <a:lstStyle/>
            <a:p>
              <a:endParaRPr sz="1632"/>
            </a:p>
          </p:txBody>
        </p:sp>
        <p:sp>
          <p:nvSpPr>
            <p:cNvPr id="39" name="object 39"/>
            <p:cNvSpPr/>
            <p:nvPr/>
          </p:nvSpPr>
          <p:spPr>
            <a:xfrm>
              <a:off x="6949173" y="4327280"/>
              <a:ext cx="332740" cy="661035"/>
            </a:xfrm>
            <a:custGeom>
              <a:avLst/>
              <a:gdLst/>
              <a:ahLst/>
              <a:cxnLst/>
              <a:rect l="l" t="t" r="r" b="b"/>
              <a:pathLst>
                <a:path w="332740" h="661035">
                  <a:moveTo>
                    <a:pt x="241657" y="0"/>
                  </a:moveTo>
                  <a:lnTo>
                    <a:pt x="204897" y="13650"/>
                  </a:lnTo>
                  <a:lnTo>
                    <a:pt x="156921" y="57546"/>
                  </a:lnTo>
                  <a:lnTo>
                    <a:pt x="127402" y="79621"/>
                  </a:lnTo>
                  <a:lnTo>
                    <a:pt x="94954" y="89410"/>
                  </a:lnTo>
                  <a:lnTo>
                    <a:pt x="62836" y="95307"/>
                  </a:lnTo>
                  <a:lnTo>
                    <a:pt x="34305" y="105701"/>
                  </a:lnTo>
                  <a:lnTo>
                    <a:pt x="12621" y="128984"/>
                  </a:lnTo>
                  <a:lnTo>
                    <a:pt x="1041" y="173548"/>
                  </a:lnTo>
                  <a:lnTo>
                    <a:pt x="292" y="181778"/>
                  </a:lnTo>
                  <a:lnTo>
                    <a:pt x="0" y="189791"/>
                  </a:lnTo>
                  <a:lnTo>
                    <a:pt x="177" y="197551"/>
                  </a:lnTo>
                  <a:lnTo>
                    <a:pt x="3605" y="212889"/>
                  </a:lnTo>
                  <a:lnTo>
                    <a:pt x="5592" y="223054"/>
                  </a:lnTo>
                  <a:lnTo>
                    <a:pt x="6901" y="232593"/>
                  </a:lnTo>
                  <a:lnTo>
                    <a:pt x="8293" y="246052"/>
                  </a:lnTo>
                  <a:lnTo>
                    <a:pt x="8623" y="252580"/>
                  </a:lnTo>
                  <a:lnTo>
                    <a:pt x="28516" y="301697"/>
                  </a:lnTo>
                  <a:lnTo>
                    <a:pt x="52955" y="343922"/>
                  </a:lnTo>
                  <a:lnTo>
                    <a:pt x="75085" y="380532"/>
                  </a:lnTo>
                  <a:lnTo>
                    <a:pt x="88049" y="412803"/>
                  </a:lnTo>
                  <a:lnTo>
                    <a:pt x="90265" y="427087"/>
                  </a:lnTo>
                  <a:lnTo>
                    <a:pt x="96418" y="487073"/>
                  </a:lnTo>
                  <a:lnTo>
                    <a:pt x="102555" y="530387"/>
                  </a:lnTo>
                  <a:lnTo>
                    <a:pt x="112941" y="573547"/>
                  </a:lnTo>
                  <a:lnTo>
                    <a:pt x="129571" y="612275"/>
                  </a:lnTo>
                  <a:lnTo>
                    <a:pt x="154441" y="642289"/>
                  </a:lnTo>
                  <a:lnTo>
                    <a:pt x="189547" y="659310"/>
                  </a:lnTo>
                  <a:lnTo>
                    <a:pt x="235093" y="660967"/>
                  </a:lnTo>
                  <a:lnTo>
                    <a:pt x="273104" y="646896"/>
                  </a:lnTo>
                  <a:lnTo>
                    <a:pt x="302455" y="621144"/>
                  </a:lnTo>
                  <a:lnTo>
                    <a:pt x="322021" y="587761"/>
                  </a:lnTo>
                  <a:lnTo>
                    <a:pt x="330679" y="550798"/>
                  </a:lnTo>
                  <a:lnTo>
                    <a:pt x="327304" y="514302"/>
                  </a:lnTo>
                  <a:lnTo>
                    <a:pt x="325137" y="506442"/>
                  </a:lnTo>
                  <a:lnTo>
                    <a:pt x="319468" y="483454"/>
                  </a:lnTo>
                  <a:lnTo>
                    <a:pt x="310111" y="428321"/>
                  </a:lnTo>
                  <a:lnTo>
                    <a:pt x="307722" y="375213"/>
                  </a:lnTo>
                  <a:lnTo>
                    <a:pt x="311994" y="321289"/>
                  </a:lnTo>
                  <a:lnTo>
                    <a:pt x="328506" y="230761"/>
                  </a:lnTo>
                  <a:lnTo>
                    <a:pt x="331738" y="196164"/>
                  </a:lnTo>
                  <a:lnTo>
                    <a:pt x="330161" y="127041"/>
                  </a:lnTo>
                  <a:lnTo>
                    <a:pt x="316723" y="63407"/>
                  </a:lnTo>
                  <a:lnTo>
                    <a:pt x="291045" y="21301"/>
                  </a:lnTo>
                  <a:lnTo>
                    <a:pt x="269579" y="6061"/>
                  </a:lnTo>
                  <a:lnTo>
                    <a:pt x="241657" y="0"/>
                  </a:lnTo>
                  <a:close/>
                </a:path>
              </a:pathLst>
            </a:custGeom>
            <a:solidFill>
              <a:srgbClr val="FDC888"/>
            </a:solidFill>
          </p:spPr>
          <p:txBody>
            <a:bodyPr wrap="square" lIns="0" tIns="0" rIns="0" bIns="0" rtlCol="0"/>
            <a:lstStyle/>
            <a:p>
              <a:endParaRPr sz="1632"/>
            </a:p>
          </p:txBody>
        </p:sp>
        <p:pic>
          <p:nvPicPr>
            <p:cNvPr id="40" name="object 40"/>
            <p:cNvPicPr/>
            <p:nvPr/>
          </p:nvPicPr>
          <p:blipFill>
            <a:blip r:embed="rId8" cstate="print"/>
            <a:stretch>
              <a:fillRect/>
            </a:stretch>
          </p:blipFill>
          <p:spPr>
            <a:xfrm>
              <a:off x="7031789" y="4131080"/>
              <a:ext cx="208428" cy="155872"/>
            </a:xfrm>
            <a:prstGeom prst="rect">
              <a:avLst/>
            </a:prstGeom>
          </p:spPr>
        </p:pic>
        <p:sp>
          <p:nvSpPr>
            <p:cNvPr id="41" name="object 41"/>
            <p:cNvSpPr/>
            <p:nvPr/>
          </p:nvSpPr>
          <p:spPr>
            <a:xfrm>
              <a:off x="6616362" y="4202815"/>
              <a:ext cx="420370" cy="682625"/>
            </a:xfrm>
            <a:custGeom>
              <a:avLst/>
              <a:gdLst/>
              <a:ahLst/>
              <a:cxnLst/>
              <a:rect l="l" t="t" r="r" b="b"/>
              <a:pathLst>
                <a:path w="420370" h="682625">
                  <a:moveTo>
                    <a:pt x="147320" y="0"/>
                  </a:moveTo>
                  <a:lnTo>
                    <a:pt x="0" y="40779"/>
                  </a:lnTo>
                  <a:lnTo>
                    <a:pt x="136905" y="345795"/>
                  </a:lnTo>
                  <a:lnTo>
                    <a:pt x="217855" y="555396"/>
                  </a:lnTo>
                  <a:lnTo>
                    <a:pt x="359232" y="682269"/>
                  </a:lnTo>
                  <a:lnTo>
                    <a:pt x="362503" y="681606"/>
                  </a:lnTo>
                  <a:lnTo>
                    <a:pt x="369877" y="678165"/>
                  </a:lnTo>
                  <a:lnTo>
                    <a:pt x="377695" y="669769"/>
                  </a:lnTo>
                  <a:lnTo>
                    <a:pt x="382241" y="654421"/>
                  </a:lnTo>
                  <a:lnTo>
                    <a:pt x="382295" y="654240"/>
                  </a:lnTo>
                  <a:lnTo>
                    <a:pt x="381850" y="653961"/>
                  </a:lnTo>
                  <a:lnTo>
                    <a:pt x="381419" y="653630"/>
                  </a:lnTo>
                  <a:lnTo>
                    <a:pt x="380987" y="653262"/>
                  </a:lnTo>
                  <a:lnTo>
                    <a:pt x="381673" y="644931"/>
                  </a:lnTo>
                  <a:lnTo>
                    <a:pt x="380949" y="634022"/>
                  </a:lnTo>
                  <a:lnTo>
                    <a:pt x="366511" y="591706"/>
                  </a:lnTo>
                  <a:lnTo>
                    <a:pt x="353174" y="583551"/>
                  </a:lnTo>
                  <a:lnTo>
                    <a:pt x="324683" y="564165"/>
                  </a:lnTo>
                  <a:lnTo>
                    <a:pt x="292603" y="537665"/>
                  </a:lnTo>
                  <a:lnTo>
                    <a:pt x="268604" y="508266"/>
                  </a:lnTo>
                  <a:lnTo>
                    <a:pt x="384505" y="508266"/>
                  </a:lnTo>
                  <a:lnTo>
                    <a:pt x="374056" y="484027"/>
                  </a:lnTo>
                  <a:lnTo>
                    <a:pt x="362818" y="465957"/>
                  </a:lnTo>
                  <a:lnTo>
                    <a:pt x="348489" y="450405"/>
                  </a:lnTo>
                  <a:lnTo>
                    <a:pt x="345274" y="450405"/>
                  </a:lnTo>
                  <a:lnTo>
                    <a:pt x="341439" y="377037"/>
                  </a:lnTo>
                  <a:lnTo>
                    <a:pt x="338090" y="364028"/>
                  </a:lnTo>
                  <a:lnTo>
                    <a:pt x="335500" y="350532"/>
                  </a:lnTo>
                  <a:lnTo>
                    <a:pt x="333765" y="336532"/>
                  </a:lnTo>
                  <a:lnTo>
                    <a:pt x="332981" y="322008"/>
                  </a:lnTo>
                  <a:lnTo>
                    <a:pt x="325736" y="295457"/>
                  </a:lnTo>
                  <a:lnTo>
                    <a:pt x="315675" y="271043"/>
                  </a:lnTo>
                  <a:lnTo>
                    <a:pt x="302479" y="253153"/>
                  </a:lnTo>
                  <a:lnTo>
                    <a:pt x="285826" y="246176"/>
                  </a:lnTo>
                  <a:lnTo>
                    <a:pt x="256292" y="245651"/>
                  </a:lnTo>
                  <a:lnTo>
                    <a:pt x="240391" y="242501"/>
                  </a:lnTo>
                  <a:lnTo>
                    <a:pt x="232673" y="234048"/>
                  </a:lnTo>
                  <a:lnTo>
                    <a:pt x="227685" y="217614"/>
                  </a:lnTo>
                  <a:lnTo>
                    <a:pt x="147320" y="0"/>
                  </a:lnTo>
                  <a:close/>
                </a:path>
                <a:path w="420370" h="682625">
                  <a:moveTo>
                    <a:pt x="384505" y="508266"/>
                  </a:moveTo>
                  <a:lnTo>
                    <a:pt x="268604" y="508266"/>
                  </a:lnTo>
                  <a:lnTo>
                    <a:pt x="310672" y="543096"/>
                  </a:lnTo>
                  <a:lnTo>
                    <a:pt x="343437" y="570888"/>
                  </a:lnTo>
                  <a:lnTo>
                    <a:pt x="372903" y="600592"/>
                  </a:lnTo>
                  <a:lnTo>
                    <a:pt x="380949" y="634022"/>
                  </a:lnTo>
                  <a:lnTo>
                    <a:pt x="382473" y="642035"/>
                  </a:lnTo>
                  <a:lnTo>
                    <a:pt x="382790" y="648703"/>
                  </a:lnTo>
                  <a:lnTo>
                    <a:pt x="382382" y="653262"/>
                  </a:lnTo>
                  <a:lnTo>
                    <a:pt x="382295" y="654240"/>
                  </a:lnTo>
                  <a:lnTo>
                    <a:pt x="396237" y="659260"/>
                  </a:lnTo>
                  <a:lnTo>
                    <a:pt x="409579" y="654421"/>
                  </a:lnTo>
                  <a:lnTo>
                    <a:pt x="418748" y="639081"/>
                  </a:lnTo>
                  <a:lnTo>
                    <a:pt x="420166" y="612597"/>
                  </a:lnTo>
                  <a:lnTo>
                    <a:pt x="418866" y="604003"/>
                  </a:lnTo>
                  <a:lnTo>
                    <a:pt x="416774" y="594634"/>
                  </a:lnTo>
                  <a:lnTo>
                    <a:pt x="413832" y="584477"/>
                  </a:lnTo>
                  <a:lnTo>
                    <a:pt x="409981" y="573519"/>
                  </a:lnTo>
                  <a:lnTo>
                    <a:pt x="387851" y="516029"/>
                  </a:lnTo>
                  <a:lnTo>
                    <a:pt x="384505" y="508266"/>
                  </a:lnTo>
                  <a:close/>
                </a:path>
                <a:path w="420370" h="682625">
                  <a:moveTo>
                    <a:pt x="348360" y="450265"/>
                  </a:moveTo>
                  <a:lnTo>
                    <a:pt x="345274" y="450405"/>
                  </a:lnTo>
                  <a:lnTo>
                    <a:pt x="348489" y="450405"/>
                  </a:lnTo>
                  <a:lnTo>
                    <a:pt x="348360" y="450265"/>
                  </a:lnTo>
                  <a:close/>
                </a:path>
              </a:pathLst>
            </a:custGeom>
            <a:solidFill>
              <a:srgbClr val="FDC888"/>
            </a:solidFill>
          </p:spPr>
          <p:txBody>
            <a:bodyPr wrap="square" lIns="0" tIns="0" rIns="0" bIns="0" rtlCol="0"/>
            <a:lstStyle/>
            <a:p>
              <a:endParaRPr sz="1632"/>
            </a:p>
          </p:txBody>
        </p:sp>
        <p:pic>
          <p:nvPicPr>
            <p:cNvPr id="42" name="object 42"/>
            <p:cNvPicPr/>
            <p:nvPr/>
          </p:nvPicPr>
          <p:blipFill>
            <a:blip r:embed="rId9" cstate="print"/>
            <a:stretch>
              <a:fillRect/>
            </a:stretch>
          </p:blipFill>
          <p:spPr>
            <a:xfrm>
              <a:off x="6883153" y="4189079"/>
              <a:ext cx="148634" cy="222936"/>
            </a:xfrm>
            <a:prstGeom prst="rect">
              <a:avLst/>
            </a:prstGeom>
          </p:spPr>
        </p:pic>
        <p:sp>
          <p:nvSpPr>
            <p:cNvPr id="43" name="object 43"/>
            <p:cNvSpPr/>
            <p:nvPr/>
          </p:nvSpPr>
          <p:spPr>
            <a:xfrm>
              <a:off x="6949174" y="4327281"/>
              <a:ext cx="332740" cy="661035"/>
            </a:xfrm>
            <a:custGeom>
              <a:avLst/>
              <a:gdLst/>
              <a:ahLst/>
              <a:cxnLst/>
              <a:rect l="l" t="t" r="r" b="b"/>
              <a:pathLst>
                <a:path w="332740" h="661035">
                  <a:moveTo>
                    <a:pt x="330161" y="127041"/>
                  </a:moveTo>
                  <a:lnTo>
                    <a:pt x="316723" y="63407"/>
                  </a:lnTo>
                  <a:lnTo>
                    <a:pt x="291045" y="21301"/>
                  </a:lnTo>
                  <a:lnTo>
                    <a:pt x="241657" y="0"/>
                  </a:lnTo>
                  <a:lnTo>
                    <a:pt x="204897" y="13650"/>
                  </a:lnTo>
                  <a:lnTo>
                    <a:pt x="156921" y="57546"/>
                  </a:lnTo>
                  <a:lnTo>
                    <a:pt x="127402" y="79621"/>
                  </a:lnTo>
                  <a:lnTo>
                    <a:pt x="94954" y="89410"/>
                  </a:lnTo>
                  <a:lnTo>
                    <a:pt x="62836" y="95307"/>
                  </a:lnTo>
                  <a:lnTo>
                    <a:pt x="34305" y="105701"/>
                  </a:lnTo>
                  <a:lnTo>
                    <a:pt x="12621" y="128984"/>
                  </a:lnTo>
                  <a:lnTo>
                    <a:pt x="1041" y="173548"/>
                  </a:lnTo>
                  <a:lnTo>
                    <a:pt x="279" y="181778"/>
                  </a:lnTo>
                  <a:lnTo>
                    <a:pt x="0" y="189791"/>
                  </a:lnTo>
                  <a:lnTo>
                    <a:pt x="177" y="197551"/>
                  </a:lnTo>
                  <a:lnTo>
                    <a:pt x="5276" y="239564"/>
                  </a:lnTo>
                  <a:lnTo>
                    <a:pt x="28516" y="301695"/>
                  </a:lnTo>
                  <a:lnTo>
                    <a:pt x="52955" y="343917"/>
                  </a:lnTo>
                  <a:lnTo>
                    <a:pt x="75085" y="380527"/>
                  </a:lnTo>
                  <a:lnTo>
                    <a:pt x="88049" y="412803"/>
                  </a:lnTo>
                  <a:lnTo>
                    <a:pt x="90265" y="427087"/>
                  </a:lnTo>
                  <a:lnTo>
                    <a:pt x="92181" y="444690"/>
                  </a:lnTo>
                  <a:lnTo>
                    <a:pt x="94123" y="464917"/>
                  </a:lnTo>
                  <a:lnTo>
                    <a:pt x="96418" y="487073"/>
                  </a:lnTo>
                  <a:lnTo>
                    <a:pt x="102555" y="530382"/>
                  </a:lnTo>
                  <a:lnTo>
                    <a:pt x="112941" y="573541"/>
                  </a:lnTo>
                  <a:lnTo>
                    <a:pt x="129571" y="612268"/>
                  </a:lnTo>
                  <a:lnTo>
                    <a:pt x="154441" y="642281"/>
                  </a:lnTo>
                  <a:lnTo>
                    <a:pt x="189547" y="659298"/>
                  </a:lnTo>
                  <a:lnTo>
                    <a:pt x="235093" y="660959"/>
                  </a:lnTo>
                  <a:lnTo>
                    <a:pt x="273104" y="646889"/>
                  </a:lnTo>
                  <a:lnTo>
                    <a:pt x="302455" y="621137"/>
                  </a:lnTo>
                  <a:lnTo>
                    <a:pt x="322021" y="587755"/>
                  </a:lnTo>
                  <a:lnTo>
                    <a:pt x="330679" y="550793"/>
                  </a:lnTo>
                  <a:lnTo>
                    <a:pt x="327304" y="514302"/>
                  </a:lnTo>
                  <a:lnTo>
                    <a:pt x="325137" y="506442"/>
                  </a:lnTo>
                  <a:lnTo>
                    <a:pt x="323110" y="498687"/>
                  </a:lnTo>
                  <a:lnTo>
                    <a:pt x="321221" y="491028"/>
                  </a:lnTo>
                  <a:lnTo>
                    <a:pt x="319468" y="483454"/>
                  </a:lnTo>
                  <a:lnTo>
                    <a:pt x="310111" y="428321"/>
                  </a:lnTo>
                  <a:lnTo>
                    <a:pt x="307722" y="375213"/>
                  </a:lnTo>
                  <a:lnTo>
                    <a:pt x="311994" y="321289"/>
                  </a:lnTo>
                  <a:lnTo>
                    <a:pt x="322618" y="263705"/>
                  </a:lnTo>
                  <a:lnTo>
                    <a:pt x="328504" y="230761"/>
                  </a:lnTo>
                  <a:lnTo>
                    <a:pt x="331733" y="196164"/>
                  </a:lnTo>
                  <a:lnTo>
                    <a:pt x="332290" y="161171"/>
                  </a:lnTo>
                  <a:lnTo>
                    <a:pt x="330161" y="127041"/>
                  </a:lnTo>
                </a:path>
              </a:pathLst>
            </a:custGeom>
            <a:ln w="10871">
              <a:solidFill>
                <a:srgbClr val="000000"/>
              </a:solidFill>
            </a:ln>
          </p:spPr>
          <p:txBody>
            <a:bodyPr wrap="square" lIns="0" tIns="0" rIns="0" bIns="0" rtlCol="0"/>
            <a:lstStyle/>
            <a:p>
              <a:endParaRPr sz="1632"/>
            </a:p>
          </p:txBody>
        </p:sp>
        <p:pic>
          <p:nvPicPr>
            <p:cNvPr id="44" name="object 44"/>
            <p:cNvPicPr/>
            <p:nvPr/>
          </p:nvPicPr>
          <p:blipFill>
            <a:blip r:embed="rId10" cstate="print"/>
            <a:stretch>
              <a:fillRect/>
            </a:stretch>
          </p:blipFill>
          <p:spPr>
            <a:xfrm>
              <a:off x="6877724" y="4125647"/>
              <a:ext cx="367931" cy="291807"/>
            </a:xfrm>
            <a:prstGeom prst="rect">
              <a:avLst/>
            </a:prstGeom>
          </p:spPr>
        </p:pic>
        <p:sp>
          <p:nvSpPr>
            <p:cNvPr id="45" name="object 45"/>
            <p:cNvSpPr/>
            <p:nvPr/>
          </p:nvSpPr>
          <p:spPr>
            <a:xfrm>
              <a:off x="6616358" y="4202824"/>
              <a:ext cx="382905" cy="682625"/>
            </a:xfrm>
            <a:custGeom>
              <a:avLst/>
              <a:gdLst/>
              <a:ahLst/>
              <a:cxnLst/>
              <a:rect l="l" t="t" r="r" b="b"/>
              <a:pathLst>
                <a:path w="382904" h="682625">
                  <a:moveTo>
                    <a:pt x="366483" y="591629"/>
                  </a:moveTo>
                  <a:lnTo>
                    <a:pt x="380949" y="634009"/>
                  </a:lnTo>
                  <a:lnTo>
                    <a:pt x="382803" y="648690"/>
                  </a:lnTo>
                  <a:lnTo>
                    <a:pt x="382295" y="654240"/>
                  </a:lnTo>
                  <a:lnTo>
                    <a:pt x="377695" y="669767"/>
                  </a:lnTo>
                  <a:lnTo>
                    <a:pt x="369877" y="678159"/>
                  </a:lnTo>
                  <a:lnTo>
                    <a:pt x="362503" y="681595"/>
                  </a:lnTo>
                  <a:lnTo>
                    <a:pt x="359232" y="682256"/>
                  </a:lnTo>
                  <a:lnTo>
                    <a:pt x="217855" y="555383"/>
                  </a:lnTo>
                  <a:lnTo>
                    <a:pt x="136918" y="345782"/>
                  </a:lnTo>
                  <a:lnTo>
                    <a:pt x="0" y="40779"/>
                  </a:lnTo>
                  <a:lnTo>
                    <a:pt x="147320" y="0"/>
                  </a:lnTo>
                  <a:lnTo>
                    <a:pt x="227685" y="217601"/>
                  </a:lnTo>
                  <a:lnTo>
                    <a:pt x="232673" y="234035"/>
                  </a:lnTo>
                  <a:lnTo>
                    <a:pt x="240391" y="242489"/>
                  </a:lnTo>
                  <a:lnTo>
                    <a:pt x="256292" y="245639"/>
                  </a:lnTo>
                  <a:lnTo>
                    <a:pt x="285826" y="246164"/>
                  </a:lnTo>
                  <a:lnTo>
                    <a:pt x="302479" y="253142"/>
                  </a:lnTo>
                  <a:lnTo>
                    <a:pt x="325741" y="295455"/>
                  </a:lnTo>
                  <a:lnTo>
                    <a:pt x="336737" y="340522"/>
                  </a:lnTo>
                  <a:lnTo>
                    <a:pt x="341439" y="377037"/>
                  </a:lnTo>
                  <a:lnTo>
                    <a:pt x="345287" y="450405"/>
                  </a:lnTo>
                  <a:lnTo>
                    <a:pt x="347814" y="499262"/>
                  </a:lnTo>
                  <a:lnTo>
                    <a:pt x="302107" y="502932"/>
                  </a:lnTo>
                </a:path>
              </a:pathLst>
            </a:custGeom>
            <a:ln w="10871">
              <a:solidFill>
                <a:srgbClr val="000000"/>
              </a:solidFill>
            </a:ln>
          </p:spPr>
          <p:txBody>
            <a:bodyPr wrap="square" lIns="0" tIns="0" rIns="0" bIns="0" rtlCol="0"/>
            <a:lstStyle/>
            <a:p>
              <a:endParaRPr sz="1632"/>
            </a:p>
          </p:txBody>
        </p:sp>
        <p:pic>
          <p:nvPicPr>
            <p:cNvPr id="46" name="object 46"/>
            <p:cNvPicPr/>
            <p:nvPr/>
          </p:nvPicPr>
          <p:blipFill>
            <a:blip r:embed="rId11" cstate="print"/>
            <a:stretch>
              <a:fillRect/>
            </a:stretch>
          </p:blipFill>
          <p:spPr>
            <a:xfrm>
              <a:off x="6854267" y="4565727"/>
              <a:ext cx="187693" cy="301791"/>
            </a:xfrm>
            <a:prstGeom prst="rect">
              <a:avLst/>
            </a:prstGeom>
          </p:spPr>
        </p:pic>
        <p:sp>
          <p:nvSpPr>
            <p:cNvPr id="47" name="object 47"/>
            <p:cNvSpPr/>
            <p:nvPr/>
          </p:nvSpPr>
          <p:spPr>
            <a:xfrm>
              <a:off x="7050074" y="4261575"/>
              <a:ext cx="293370" cy="631190"/>
            </a:xfrm>
            <a:custGeom>
              <a:avLst/>
              <a:gdLst/>
              <a:ahLst/>
              <a:cxnLst/>
              <a:rect l="l" t="t" r="r" b="b"/>
              <a:pathLst>
                <a:path w="293370" h="631189">
                  <a:moveTo>
                    <a:pt x="277154" y="344385"/>
                  </a:moveTo>
                  <a:lnTo>
                    <a:pt x="254722" y="395133"/>
                  </a:lnTo>
                  <a:lnTo>
                    <a:pt x="247245" y="424132"/>
                  </a:lnTo>
                  <a:lnTo>
                    <a:pt x="254722" y="442258"/>
                  </a:lnTo>
                  <a:lnTo>
                    <a:pt x="277154" y="460387"/>
                  </a:lnTo>
                  <a:lnTo>
                    <a:pt x="293292" y="484627"/>
                  </a:lnTo>
                  <a:lnTo>
                    <a:pt x="286664" y="510228"/>
                  </a:lnTo>
                  <a:lnTo>
                    <a:pt x="264404" y="531753"/>
                  </a:lnTo>
                  <a:lnTo>
                    <a:pt x="233643" y="543763"/>
                  </a:lnTo>
                  <a:lnTo>
                    <a:pt x="227954" y="544703"/>
                  </a:lnTo>
                  <a:lnTo>
                    <a:pt x="222950" y="546582"/>
                  </a:lnTo>
                  <a:lnTo>
                    <a:pt x="218568" y="549160"/>
                  </a:lnTo>
                  <a:lnTo>
                    <a:pt x="199203" y="570273"/>
                  </a:lnTo>
                  <a:lnTo>
                    <a:pt x="189784" y="597393"/>
                  </a:lnTo>
                  <a:lnTo>
                    <a:pt x="186747" y="620796"/>
                  </a:lnTo>
                  <a:lnTo>
                    <a:pt x="186526" y="630758"/>
                  </a:lnTo>
                </a:path>
                <a:path w="293370" h="631189">
                  <a:moveTo>
                    <a:pt x="16143" y="279133"/>
                  </a:moveTo>
                  <a:lnTo>
                    <a:pt x="38575" y="329880"/>
                  </a:lnTo>
                  <a:lnTo>
                    <a:pt x="46052" y="358879"/>
                  </a:lnTo>
                  <a:lnTo>
                    <a:pt x="38575" y="377006"/>
                  </a:lnTo>
                  <a:lnTo>
                    <a:pt x="16143" y="395135"/>
                  </a:lnTo>
                  <a:lnTo>
                    <a:pt x="0" y="419374"/>
                  </a:lnTo>
                  <a:lnTo>
                    <a:pt x="6628" y="444976"/>
                  </a:lnTo>
                  <a:lnTo>
                    <a:pt x="28891" y="466501"/>
                  </a:lnTo>
                  <a:lnTo>
                    <a:pt x="59653" y="478510"/>
                  </a:lnTo>
                  <a:lnTo>
                    <a:pt x="87964" y="495591"/>
                  </a:lnTo>
                  <a:lnTo>
                    <a:pt x="101833" y="525108"/>
                  </a:lnTo>
                  <a:lnTo>
                    <a:pt x="106391" y="553075"/>
                  </a:lnTo>
                  <a:lnTo>
                    <a:pt x="106770" y="565505"/>
                  </a:lnTo>
                </a:path>
                <a:path w="293370" h="631189">
                  <a:moveTo>
                    <a:pt x="251779" y="0"/>
                  </a:moveTo>
                  <a:lnTo>
                    <a:pt x="229348" y="50754"/>
                  </a:lnTo>
                  <a:lnTo>
                    <a:pt x="221870" y="79756"/>
                  </a:lnTo>
                  <a:lnTo>
                    <a:pt x="229348" y="97880"/>
                  </a:lnTo>
                  <a:lnTo>
                    <a:pt x="251779" y="116001"/>
                  </a:lnTo>
                  <a:lnTo>
                    <a:pt x="267013" y="135981"/>
                  </a:lnTo>
                  <a:lnTo>
                    <a:pt x="251604" y="177518"/>
                  </a:lnTo>
                  <a:lnTo>
                    <a:pt x="215482" y="198183"/>
                  </a:lnTo>
                  <a:lnTo>
                    <a:pt x="208269" y="199377"/>
                  </a:lnTo>
                  <a:lnTo>
                    <a:pt x="179958" y="216460"/>
                  </a:lnTo>
                  <a:lnTo>
                    <a:pt x="166089" y="245981"/>
                  </a:lnTo>
                  <a:lnTo>
                    <a:pt x="161531" y="273952"/>
                  </a:lnTo>
                  <a:lnTo>
                    <a:pt x="161152" y="286385"/>
                  </a:lnTo>
                </a:path>
              </a:pathLst>
            </a:custGeom>
            <a:ln w="10871">
              <a:solidFill>
                <a:srgbClr val="000000"/>
              </a:solidFill>
            </a:ln>
          </p:spPr>
          <p:txBody>
            <a:bodyPr wrap="square" lIns="0" tIns="0" rIns="0" bIns="0" rtlCol="0"/>
            <a:lstStyle/>
            <a:p>
              <a:endParaRPr sz="1632"/>
            </a:p>
          </p:txBody>
        </p:sp>
        <p:sp>
          <p:nvSpPr>
            <p:cNvPr id="48" name="object 48"/>
            <p:cNvSpPr/>
            <p:nvPr/>
          </p:nvSpPr>
          <p:spPr>
            <a:xfrm>
              <a:off x="6997344" y="4543950"/>
              <a:ext cx="294640" cy="294640"/>
            </a:xfrm>
            <a:custGeom>
              <a:avLst/>
              <a:gdLst/>
              <a:ahLst/>
              <a:cxnLst/>
              <a:rect l="l" t="t" r="r" b="b"/>
              <a:pathLst>
                <a:path w="294640" h="294639">
                  <a:moveTo>
                    <a:pt x="147231" y="0"/>
                  </a:moveTo>
                  <a:lnTo>
                    <a:pt x="100692" y="7505"/>
                  </a:lnTo>
                  <a:lnTo>
                    <a:pt x="60276" y="28405"/>
                  </a:lnTo>
                  <a:lnTo>
                    <a:pt x="28405" y="60276"/>
                  </a:lnTo>
                  <a:lnTo>
                    <a:pt x="7505" y="100692"/>
                  </a:lnTo>
                  <a:lnTo>
                    <a:pt x="0" y="147231"/>
                  </a:lnTo>
                  <a:lnTo>
                    <a:pt x="7505" y="193764"/>
                  </a:lnTo>
                  <a:lnTo>
                    <a:pt x="28405" y="234180"/>
                  </a:lnTo>
                  <a:lnTo>
                    <a:pt x="60276" y="266052"/>
                  </a:lnTo>
                  <a:lnTo>
                    <a:pt x="100692" y="286955"/>
                  </a:lnTo>
                  <a:lnTo>
                    <a:pt x="147231" y="294462"/>
                  </a:lnTo>
                  <a:lnTo>
                    <a:pt x="193764" y="286955"/>
                  </a:lnTo>
                  <a:lnTo>
                    <a:pt x="234180" y="266052"/>
                  </a:lnTo>
                  <a:lnTo>
                    <a:pt x="266052" y="234180"/>
                  </a:lnTo>
                  <a:lnTo>
                    <a:pt x="286955" y="193764"/>
                  </a:lnTo>
                  <a:lnTo>
                    <a:pt x="294462" y="147231"/>
                  </a:lnTo>
                  <a:lnTo>
                    <a:pt x="286955" y="100692"/>
                  </a:lnTo>
                  <a:lnTo>
                    <a:pt x="266052" y="60276"/>
                  </a:lnTo>
                  <a:lnTo>
                    <a:pt x="234180" y="28405"/>
                  </a:lnTo>
                  <a:lnTo>
                    <a:pt x="193764" y="7505"/>
                  </a:lnTo>
                  <a:lnTo>
                    <a:pt x="147231" y="0"/>
                  </a:lnTo>
                  <a:close/>
                </a:path>
              </a:pathLst>
            </a:custGeom>
            <a:solidFill>
              <a:srgbClr val="F2653B">
                <a:alpha val="59999"/>
              </a:srgbClr>
            </a:solidFill>
          </p:spPr>
          <p:txBody>
            <a:bodyPr wrap="square" lIns="0" tIns="0" rIns="0" bIns="0" rtlCol="0"/>
            <a:lstStyle/>
            <a:p>
              <a:endParaRPr sz="1632"/>
            </a:p>
          </p:txBody>
        </p:sp>
        <p:sp>
          <p:nvSpPr>
            <p:cNvPr id="49" name="object 49"/>
            <p:cNvSpPr/>
            <p:nvPr/>
          </p:nvSpPr>
          <p:spPr>
            <a:xfrm>
              <a:off x="5355422" y="2831772"/>
              <a:ext cx="1609725" cy="1351280"/>
            </a:xfrm>
            <a:custGeom>
              <a:avLst/>
              <a:gdLst/>
              <a:ahLst/>
              <a:cxnLst/>
              <a:rect l="l" t="t" r="r" b="b"/>
              <a:pathLst>
                <a:path w="1609725" h="1351279">
                  <a:moveTo>
                    <a:pt x="0" y="0"/>
                  </a:moveTo>
                  <a:lnTo>
                    <a:pt x="0" y="968133"/>
                  </a:lnTo>
                  <a:lnTo>
                    <a:pt x="50852" y="970559"/>
                  </a:lnTo>
                  <a:lnTo>
                    <a:pt x="101219" y="974762"/>
                  </a:lnTo>
                  <a:lnTo>
                    <a:pt x="151069" y="980711"/>
                  </a:lnTo>
                  <a:lnTo>
                    <a:pt x="200372" y="988375"/>
                  </a:lnTo>
                  <a:lnTo>
                    <a:pt x="249097" y="997722"/>
                  </a:lnTo>
                  <a:lnTo>
                    <a:pt x="297213" y="1008723"/>
                  </a:lnTo>
                  <a:lnTo>
                    <a:pt x="344690" y="1021346"/>
                  </a:lnTo>
                  <a:lnTo>
                    <a:pt x="391496" y="1035561"/>
                  </a:lnTo>
                  <a:lnTo>
                    <a:pt x="437601" y="1051336"/>
                  </a:lnTo>
                  <a:lnTo>
                    <a:pt x="482973" y="1068640"/>
                  </a:lnTo>
                  <a:lnTo>
                    <a:pt x="527583" y="1087444"/>
                  </a:lnTo>
                  <a:lnTo>
                    <a:pt x="571399" y="1107715"/>
                  </a:lnTo>
                  <a:lnTo>
                    <a:pt x="614390" y="1129423"/>
                  </a:lnTo>
                  <a:lnTo>
                    <a:pt x="656526" y="1152537"/>
                  </a:lnTo>
                  <a:lnTo>
                    <a:pt x="697776" y="1177027"/>
                  </a:lnTo>
                  <a:lnTo>
                    <a:pt x="738109" y="1202861"/>
                  </a:lnTo>
                  <a:lnTo>
                    <a:pt x="777494" y="1230008"/>
                  </a:lnTo>
                  <a:lnTo>
                    <a:pt x="815901" y="1258438"/>
                  </a:lnTo>
                  <a:lnTo>
                    <a:pt x="853298" y="1288120"/>
                  </a:lnTo>
                  <a:lnTo>
                    <a:pt x="889655" y="1319022"/>
                  </a:lnTo>
                  <a:lnTo>
                    <a:pt x="924940" y="1351114"/>
                  </a:lnTo>
                  <a:lnTo>
                    <a:pt x="1609547" y="666496"/>
                  </a:lnTo>
                  <a:lnTo>
                    <a:pt x="1574323" y="633206"/>
                  </a:lnTo>
                  <a:lnTo>
                    <a:pt x="1538427" y="600632"/>
                  </a:lnTo>
                  <a:lnTo>
                    <a:pt x="1501872" y="568784"/>
                  </a:lnTo>
                  <a:lnTo>
                    <a:pt x="1464668" y="537674"/>
                  </a:lnTo>
                  <a:lnTo>
                    <a:pt x="1426827" y="507314"/>
                  </a:lnTo>
                  <a:lnTo>
                    <a:pt x="1388361" y="477714"/>
                  </a:lnTo>
                  <a:lnTo>
                    <a:pt x="1349281" y="448886"/>
                  </a:lnTo>
                  <a:lnTo>
                    <a:pt x="1309597" y="420842"/>
                  </a:lnTo>
                  <a:lnTo>
                    <a:pt x="1269322" y="393593"/>
                  </a:lnTo>
                  <a:lnTo>
                    <a:pt x="1228468" y="367151"/>
                  </a:lnTo>
                  <a:lnTo>
                    <a:pt x="1187044" y="341526"/>
                  </a:lnTo>
                  <a:lnTo>
                    <a:pt x="1145063" y="316730"/>
                  </a:lnTo>
                  <a:lnTo>
                    <a:pt x="1102537" y="292775"/>
                  </a:lnTo>
                  <a:lnTo>
                    <a:pt x="1059476" y="269671"/>
                  </a:lnTo>
                  <a:lnTo>
                    <a:pt x="1015892" y="247431"/>
                  </a:lnTo>
                  <a:lnTo>
                    <a:pt x="971797" y="226066"/>
                  </a:lnTo>
                  <a:lnTo>
                    <a:pt x="927201" y="205587"/>
                  </a:lnTo>
                  <a:lnTo>
                    <a:pt x="882116" y="186005"/>
                  </a:lnTo>
                  <a:lnTo>
                    <a:pt x="836554" y="167333"/>
                  </a:lnTo>
                  <a:lnTo>
                    <a:pt x="790526" y="149580"/>
                  </a:lnTo>
                  <a:lnTo>
                    <a:pt x="744043" y="132759"/>
                  </a:lnTo>
                  <a:lnTo>
                    <a:pt x="697117" y="116882"/>
                  </a:lnTo>
                  <a:lnTo>
                    <a:pt x="649760" y="101958"/>
                  </a:lnTo>
                  <a:lnTo>
                    <a:pt x="601981" y="88001"/>
                  </a:lnTo>
                  <a:lnTo>
                    <a:pt x="553794" y="75021"/>
                  </a:lnTo>
                  <a:lnTo>
                    <a:pt x="505209" y="63030"/>
                  </a:lnTo>
                  <a:lnTo>
                    <a:pt x="456238" y="52038"/>
                  </a:lnTo>
                  <a:lnTo>
                    <a:pt x="406892" y="42058"/>
                  </a:lnTo>
                  <a:lnTo>
                    <a:pt x="357183" y="33101"/>
                  </a:lnTo>
                  <a:lnTo>
                    <a:pt x="307122" y="25179"/>
                  </a:lnTo>
                  <a:lnTo>
                    <a:pt x="256720" y="18302"/>
                  </a:lnTo>
                  <a:lnTo>
                    <a:pt x="205989" y="12482"/>
                  </a:lnTo>
                  <a:lnTo>
                    <a:pt x="154940" y="7730"/>
                  </a:lnTo>
                  <a:lnTo>
                    <a:pt x="103584" y="4058"/>
                  </a:lnTo>
                  <a:lnTo>
                    <a:pt x="51934" y="1477"/>
                  </a:lnTo>
                  <a:lnTo>
                    <a:pt x="0" y="0"/>
                  </a:lnTo>
                  <a:close/>
                </a:path>
              </a:pathLst>
            </a:custGeom>
            <a:solidFill>
              <a:srgbClr val="FFC732"/>
            </a:solidFill>
          </p:spPr>
          <p:txBody>
            <a:bodyPr wrap="square" lIns="0" tIns="0" rIns="0" bIns="0" rtlCol="0"/>
            <a:lstStyle/>
            <a:p>
              <a:endParaRPr sz="1632"/>
            </a:p>
          </p:txBody>
        </p:sp>
        <p:sp>
          <p:nvSpPr>
            <p:cNvPr id="50" name="object 50"/>
            <p:cNvSpPr/>
            <p:nvPr/>
          </p:nvSpPr>
          <p:spPr>
            <a:xfrm>
              <a:off x="6200054" y="4243655"/>
              <a:ext cx="525145" cy="925194"/>
            </a:xfrm>
            <a:custGeom>
              <a:avLst/>
              <a:gdLst/>
              <a:ahLst/>
              <a:cxnLst/>
              <a:rect l="l" t="t" r="r" b="b"/>
              <a:pathLst>
                <a:path w="525145" h="925195">
                  <a:moveTo>
                    <a:pt x="141122" y="0"/>
                  </a:moveTo>
                  <a:lnTo>
                    <a:pt x="0" y="141122"/>
                  </a:lnTo>
                  <a:lnTo>
                    <a:pt x="33295" y="178323"/>
                  </a:lnTo>
                  <a:lnTo>
                    <a:pt x="65060" y="216878"/>
                  </a:lnTo>
                  <a:lnTo>
                    <a:pt x="95244" y="256737"/>
                  </a:lnTo>
                  <a:lnTo>
                    <a:pt x="123801" y="297854"/>
                  </a:lnTo>
                  <a:lnTo>
                    <a:pt x="150682" y="340181"/>
                  </a:lnTo>
                  <a:lnTo>
                    <a:pt x="175839" y="383668"/>
                  </a:lnTo>
                  <a:lnTo>
                    <a:pt x="199224" y="428269"/>
                  </a:lnTo>
                  <a:lnTo>
                    <a:pt x="220789" y="473936"/>
                  </a:lnTo>
                  <a:lnTo>
                    <a:pt x="240487" y="520620"/>
                  </a:lnTo>
                  <a:lnTo>
                    <a:pt x="258268" y="568273"/>
                  </a:lnTo>
                  <a:lnTo>
                    <a:pt x="274085" y="616848"/>
                  </a:lnTo>
                  <a:lnTo>
                    <a:pt x="287891" y="666297"/>
                  </a:lnTo>
                  <a:lnTo>
                    <a:pt x="299636" y="716571"/>
                  </a:lnTo>
                  <a:lnTo>
                    <a:pt x="309273" y="767623"/>
                  </a:lnTo>
                  <a:lnTo>
                    <a:pt x="316754" y="819405"/>
                  </a:lnTo>
                  <a:lnTo>
                    <a:pt x="322031" y="871869"/>
                  </a:lnTo>
                  <a:lnTo>
                    <a:pt x="325056" y="924966"/>
                  </a:lnTo>
                  <a:lnTo>
                    <a:pt x="524662" y="924966"/>
                  </a:lnTo>
                  <a:lnTo>
                    <a:pt x="522214" y="874105"/>
                  </a:lnTo>
                  <a:lnTo>
                    <a:pt x="517988" y="823730"/>
                  </a:lnTo>
                  <a:lnTo>
                    <a:pt x="512016" y="773872"/>
                  </a:lnTo>
                  <a:lnTo>
                    <a:pt x="504328" y="724562"/>
                  </a:lnTo>
                  <a:lnTo>
                    <a:pt x="494956" y="675830"/>
                  </a:lnTo>
                  <a:lnTo>
                    <a:pt x="483930" y="627708"/>
                  </a:lnTo>
                  <a:lnTo>
                    <a:pt x="471281" y="580227"/>
                  </a:lnTo>
                  <a:lnTo>
                    <a:pt x="457041" y="533416"/>
                  </a:lnTo>
                  <a:lnTo>
                    <a:pt x="441240" y="487308"/>
                  </a:lnTo>
                  <a:lnTo>
                    <a:pt x="423908" y="441933"/>
                  </a:lnTo>
                  <a:lnTo>
                    <a:pt x="405078" y="397321"/>
                  </a:lnTo>
                  <a:lnTo>
                    <a:pt x="384779" y="353504"/>
                  </a:lnTo>
                  <a:lnTo>
                    <a:pt x="363043" y="310513"/>
                  </a:lnTo>
                  <a:lnTo>
                    <a:pt x="339900" y="268378"/>
                  </a:lnTo>
                  <a:lnTo>
                    <a:pt x="315383" y="227130"/>
                  </a:lnTo>
                  <a:lnTo>
                    <a:pt x="289520" y="186800"/>
                  </a:lnTo>
                  <a:lnTo>
                    <a:pt x="262344" y="147419"/>
                  </a:lnTo>
                  <a:lnTo>
                    <a:pt x="233885" y="109017"/>
                  </a:lnTo>
                  <a:lnTo>
                    <a:pt x="204175" y="71626"/>
                  </a:lnTo>
                  <a:lnTo>
                    <a:pt x="173243" y="35277"/>
                  </a:lnTo>
                  <a:lnTo>
                    <a:pt x="141122" y="0"/>
                  </a:lnTo>
                  <a:close/>
                </a:path>
              </a:pathLst>
            </a:custGeom>
            <a:solidFill>
              <a:srgbClr val="F9A12C"/>
            </a:solidFill>
          </p:spPr>
          <p:txBody>
            <a:bodyPr wrap="square" lIns="0" tIns="0" rIns="0" bIns="0" rtlCol="0"/>
            <a:lstStyle/>
            <a:p>
              <a:endParaRPr sz="1632"/>
            </a:p>
          </p:txBody>
        </p:sp>
        <p:sp>
          <p:nvSpPr>
            <p:cNvPr id="51" name="object 51"/>
            <p:cNvSpPr/>
            <p:nvPr/>
          </p:nvSpPr>
          <p:spPr>
            <a:xfrm>
              <a:off x="5355425" y="3799903"/>
              <a:ext cx="925194" cy="524510"/>
            </a:xfrm>
            <a:custGeom>
              <a:avLst/>
              <a:gdLst/>
              <a:ahLst/>
              <a:cxnLst/>
              <a:rect l="l" t="t" r="r" b="b"/>
              <a:pathLst>
                <a:path w="925195" h="524510">
                  <a:moveTo>
                    <a:pt x="924941" y="382993"/>
                  </a:moveTo>
                  <a:lnTo>
                    <a:pt x="889647" y="350901"/>
                  </a:lnTo>
                  <a:lnTo>
                    <a:pt x="853287" y="320001"/>
                  </a:lnTo>
                  <a:lnTo>
                    <a:pt x="815898" y="290309"/>
                  </a:lnTo>
                  <a:lnTo>
                    <a:pt x="777494" y="261886"/>
                  </a:lnTo>
                  <a:lnTo>
                    <a:pt x="738098" y="234734"/>
                  </a:lnTo>
                  <a:lnTo>
                    <a:pt x="697776" y="208902"/>
                  </a:lnTo>
                  <a:lnTo>
                    <a:pt x="656526" y="184404"/>
                  </a:lnTo>
                  <a:lnTo>
                    <a:pt x="614387" y="161290"/>
                  </a:lnTo>
                  <a:lnTo>
                    <a:pt x="571398" y="139585"/>
                  </a:lnTo>
                  <a:lnTo>
                    <a:pt x="527583" y="119316"/>
                  </a:lnTo>
                  <a:lnTo>
                    <a:pt x="482968" y="100507"/>
                  </a:lnTo>
                  <a:lnTo>
                    <a:pt x="437591" y="83210"/>
                  </a:lnTo>
                  <a:lnTo>
                    <a:pt x="391490" y="67424"/>
                  </a:lnTo>
                  <a:lnTo>
                    <a:pt x="344690" y="53213"/>
                  </a:lnTo>
                  <a:lnTo>
                    <a:pt x="297205" y="40589"/>
                  </a:lnTo>
                  <a:lnTo>
                    <a:pt x="249097" y="29591"/>
                  </a:lnTo>
                  <a:lnTo>
                    <a:pt x="200367" y="20243"/>
                  </a:lnTo>
                  <a:lnTo>
                    <a:pt x="151066" y="12573"/>
                  </a:lnTo>
                  <a:lnTo>
                    <a:pt x="101219" y="6629"/>
                  </a:lnTo>
                  <a:lnTo>
                    <a:pt x="50850" y="2425"/>
                  </a:lnTo>
                  <a:lnTo>
                    <a:pt x="0" y="0"/>
                  </a:lnTo>
                  <a:lnTo>
                    <a:pt x="0" y="199593"/>
                  </a:lnTo>
                  <a:lnTo>
                    <a:pt x="53086" y="202603"/>
                  </a:lnTo>
                  <a:lnTo>
                    <a:pt x="105537" y="207848"/>
                  </a:lnTo>
                  <a:lnTo>
                    <a:pt x="157314" y="215303"/>
                  </a:lnTo>
                  <a:lnTo>
                    <a:pt x="208356" y="224917"/>
                  </a:lnTo>
                  <a:lnTo>
                    <a:pt x="258622" y="236626"/>
                  </a:lnTo>
                  <a:lnTo>
                    <a:pt x="308063" y="250405"/>
                  </a:lnTo>
                  <a:lnTo>
                    <a:pt x="356628" y="266192"/>
                  </a:lnTo>
                  <a:lnTo>
                    <a:pt x="384733" y="419138"/>
                  </a:lnTo>
                  <a:lnTo>
                    <a:pt x="504278" y="329145"/>
                  </a:lnTo>
                  <a:lnTo>
                    <a:pt x="541223" y="348475"/>
                  </a:lnTo>
                  <a:lnTo>
                    <a:pt x="584708" y="373595"/>
                  </a:lnTo>
                  <a:lnTo>
                    <a:pt x="627037" y="400443"/>
                  </a:lnTo>
                  <a:lnTo>
                    <a:pt x="668159" y="428955"/>
                  </a:lnTo>
                  <a:lnTo>
                    <a:pt x="708025" y="459105"/>
                  </a:lnTo>
                  <a:lnTo>
                    <a:pt x="746594" y="490829"/>
                  </a:lnTo>
                  <a:lnTo>
                    <a:pt x="783805" y="524090"/>
                  </a:lnTo>
                  <a:lnTo>
                    <a:pt x="924941" y="382993"/>
                  </a:lnTo>
                  <a:close/>
                </a:path>
              </a:pathLst>
            </a:custGeom>
            <a:solidFill>
              <a:srgbClr val="FFC20E"/>
            </a:solidFill>
          </p:spPr>
          <p:txBody>
            <a:bodyPr wrap="square" lIns="0" tIns="0" rIns="0" bIns="0" rtlCol="0"/>
            <a:lstStyle/>
            <a:p>
              <a:endParaRPr sz="1632"/>
            </a:p>
          </p:txBody>
        </p:sp>
        <p:pic>
          <p:nvPicPr>
            <p:cNvPr id="52" name="object 52"/>
            <p:cNvPicPr/>
            <p:nvPr/>
          </p:nvPicPr>
          <p:blipFill>
            <a:blip r:embed="rId12" cstate="print"/>
            <a:stretch>
              <a:fillRect/>
            </a:stretch>
          </p:blipFill>
          <p:spPr>
            <a:xfrm>
              <a:off x="2931989" y="5254604"/>
              <a:ext cx="1492255" cy="1610144"/>
            </a:xfrm>
            <a:prstGeom prst="rect">
              <a:avLst/>
            </a:prstGeom>
          </p:spPr>
        </p:pic>
        <p:sp>
          <p:nvSpPr>
            <p:cNvPr id="53" name="object 53"/>
            <p:cNvSpPr/>
            <p:nvPr/>
          </p:nvSpPr>
          <p:spPr>
            <a:xfrm>
              <a:off x="6318797" y="4601245"/>
              <a:ext cx="260985" cy="244475"/>
            </a:xfrm>
            <a:custGeom>
              <a:avLst/>
              <a:gdLst/>
              <a:ahLst/>
              <a:cxnLst/>
              <a:rect l="l" t="t" r="r" b="b"/>
              <a:pathLst>
                <a:path w="260984" h="244475">
                  <a:moveTo>
                    <a:pt x="162039" y="0"/>
                  </a:moveTo>
                  <a:lnTo>
                    <a:pt x="0" y="207225"/>
                  </a:lnTo>
                  <a:lnTo>
                    <a:pt x="260451" y="243954"/>
                  </a:lnTo>
                  <a:lnTo>
                    <a:pt x="162039" y="0"/>
                  </a:lnTo>
                  <a:close/>
                </a:path>
              </a:pathLst>
            </a:custGeom>
            <a:solidFill>
              <a:srgbClr val="F9A12C"/>
            </a:solidFill>
          </p:spPr>
          <p:txBody>
            <a:bodyPr wrap="square" lIns="0" tIns="0" rIns="0" bIns="0" rtlCol="0"/>
            <a:lstStyle/>
            <a:p>
              <a:endParaRPr sz="1632"/>
            </a:p>
          </p:txBody>
        </p:sp>
        <p:pic>
          <p:nvPicPr>
            <p:cNvPr id="54" name="object 54"/>
            <p:cNvPicPr/>
            <p:nvPr/>
          </p:nvPicPr>
          <p:blipFill>
            <a:blip r:embed="rId13" cstate="print"/>
            <a:stretch>
              <a:fillRect/>
            </a:stretch>
          </p:blipFill>
          <p:spPr>
            <a:xfrm>
              <a:off x="6200633" y="5254608"/>
              <a:ext cx="1492236" cy="1610131"/>
            </a:xfrm>
            <a:prstGeom prst="rect">
              <a:avLst/>
            </a:prstGeom>
          </p:spPr>
        </p:pic>
        <p:pic>
          <p:nvPicPr>
            <p:cNvPr id="55" name="object 55"/>
            <p:cNvPicPr/>
            <p:nvPr/>
          </p:nvPicPr>
          <p:blipFill>
            <a:blip r:embed="rId14" cstate="print"/>
            <a:stretch>
              <a:fillRect/>
            </a:stretch>
          </p:blipFill>
          <p:spPr>
            <a:xfrm>
              <a:off x="2932008" y="2831765"/>
              <a:ext cx="2337432" cy="2336866"/>
            </a:xfrm>
            <a:prstGeom prst="rect">
              <a:avLst/>
            </a:prstGeom>
          </p:spPr>
        </p:pic>
        <p:pic>
          <p:nvPicPr>
            <p:cNvPr id="56" name="object 56"/>
            <p:cNvPicPr/>
            <p:nvPr/>
          </p:nvPicPr>
          <p:blipFill>
            <a:blip r:embed="rId15" cstate="print"/>
            <a:stretch>
              <a:fillRect/>
            </a:stretch>
          </p:blipFill>
          <p:spPr>
            <a:xfrm>
              <a:off x="4309188" y="4542575"/>
              <a:ext cx="1888131" cy="964119"/>
            </a:xfrm>
            <a:prstGeom prst="rect">
              <a:avLst/>
            </a:prstGeom>
          </p:spPr>
        </p:pic>
      </p:grpSp>
      <p:sp>
        <p:nvSpPr>
          <p:cNvPr id="57" name="object 57"/>
          <p:cNvSpPr txBox="1"/>
          <p:nvPr/>
        </p:nvSpPr>
        <p:spPr>
          <a:xfrm>
            <a:off x="9201561" y="3718907"/>
            <a:ext cx="1004228" cy="793381"/>
          </a:xfrm>
          <a:prstGeom prst="rect">
            <a:avLst/>
          </a:prstGeom>
        </p:spPr>
        <p:txBody>
          <a:bodyPr vert="horz" wrap="square" lIns="0" tIns="11516" rIns="0" bIns="0" rtlCol="0">
            <a:spAutoFit/>
          </a:bodyPr>
          <a:lstStyle/>
          <a:p>
            <a:pPr marL="11516" marR="4607">
              <a:spcBef>
                <a:spcPts val="91"/>
              </a:spcBef>
            </a:pPr>
            <a:r>
              <a:rPr sz="1270" spc="-9" dirty="0">
                <a:latin typeface="Tahoma"/>
                <a:cs typeface="Tahoma"/>
              </a:rPr>
              <a:t>Numbness and</a:t>
            </a:r>
            <a:r>
              <a:rPr sz="1270" spc="-150" dirty="0">
                <a:latin typeface="Tahoma"/>
                <a:cs typeface="Tahoma"/>
              </a:rPr>
              <a:t> </a:t>
            </a:r>
            <a:r>
              <a:rPr sz="1270" spc="-9" dirty="0">
                <a:latin typeface="Tahoma"/>
                <a:cs typeface="Tahoma"/>
              </a:rPr>
              <a:t>weakness </a:t>
            </a:r>
            <a:r>
              <a:rPr sz="1270" dirty="0">
                <a:latin typeface="Tahoma"/>
                <a:cs typeface="Tahoma"/>
              </a:rPr>
              <a:t>in</a:t>
            </a:r>
            <a:r>
              <a:rPr sz="1270" spc="-136" dirty="0">
                <a:latin typeface="Tahoma"/>
                <a:cs typeface="Tahoma"/>
              </a:rPr>
              <a:t> </a:t>
            </a:r>
            <a:r>
              <a:rPr sz="1270" spc="-9" dirty="0">
                <a:latin typeface="Tahoma"/>
                <a:cs typeface="Tahoma"/>
              </a:rPr>
              <a:t>hands</a:t>
            </a:r>
            <a:r>
              <a:rPr sz="1270" spc="-131" dirty="0">
                <a:latin typeface="Tahoma"/>
                <a:cs typeface="Tahoma"/>
              </a:rPr>
              <a:t> </a:t>
            </a:r>
            <a:r>
              <a:rPr sz="1270" spc="-23" dirty="0">
                <a:latin typeface="Tahoma"/>
                <a:cs typeface="Tahoma"/>
              </a:rPr>
              <a:t>and </a:t>
            </a:r>
            <a:r>
              <a:rPr sz="1270" spc="-18" dirty="0">
                <a:latin typeface="Tahoma"/>
                <a:cs typeface="Tahoma"/>
              </a:rPr>
              <a:t>feet</a:t>
            </a:r>
            <a:endParaRPr sz="1270">
              <a:latin typeface="Tahoma"/>
              <a:cs typeface="Tahoma"/>
            </a:endParaRPr>
          </a:p>
        </p:txBody>
      </p:sp>
      <p:sp>
        <p:nvSpPr>
          <p:cNvPr id="58" name="object 58"/>
          <p:cNvSpPr txBox="1"/>
          <p:nvPr/>
        </p:nvSpPr>
        <p:spPr>
          <a:xfrm>
            <a:off x="8602918" y="2387476"/>
            <a:ext cx="757777" cy="793381"/>
          </a:xfrm>
          <a:prstGeom prst="rect">
            <a:avLst/>
          </a:prstGeom>
        </p:spPr>
        <p:txBody>
          <a:bodyPr vert="horz" wrap="square" lIns="0" tIns="11516" rIns="0" bIns="0" rtlCol="0">
            <a:spAutoFit/>
          </a:bodyPr>
          <a:lstStyle/>
          <a:p>
            <a:pPr marL="11516" marR="4607">
              <a:spcBef>
                <a:spcPts val="91"/>
              </a:spcBef>
            </a:pPr>
            <a:r>
              <a:rPr sz="1270" dirty="0">
                <a:latin typeface="Tahoma"/>
                <a:cs typeface="Tahoma"/>
              </a:rPr>
              <a:t>Knee</a:t>
            </a:r>
            <a:r>
              <a:rPr sz="1270" spc="-45" dirty="0">
                <a:latin typeface="Tahoma"/>
                <a:cs typeface="Tahoma"/>
              </a:rPr>
              <a:t> </a:t>
            </a:r>
            <a:r>
              <a:rPr sz="1270" spc="-23" dirty="0">
                <a:latin typeface="Tahoma"/>
                <a:cs typeface="Tahoma"/>
              </a:rPr>
              <a:t>and </a:t>
            </a:r>
            <a:r>
              <a:rPr sz="1270" dirty="0">
                <a:latin typeface="Tahoma"/>
                <a:cs typeface="Tahoma"/>
              </a:rPr>
              <a:t>ankle</a:t>
            </a:r>
            <a:r>
              <a:rPr sz="1270" spc="-127" dirty="0">
                <a:latin typeface="Tahoma"/>
                <a:cs typeface="Tahoma"/>
              </a:rPr>
              <a:t> </a:t>
            </a:r>
            <a:r>
              <a:rPr sz="1270" spc="-18" dirty="0">
                <a:latin typeface="Tahoma"/>
                <a:cs typeface="Tahoma"/>
              </a:rPr>
              <a:t>joint </a:t>
            </a:r>
            <a:r>
              <a:rPr sz="1270" dirty="0">
                <a:latin typeface="Tahoma"/>
                <a:cs typeface="Tahoma"/>
              </a:rPr>
              <a:t>swelling</a:t>
            </a:r>
            <a:r>
              <a:rPr sz="1270" spc="-113" dirty="0">
                <a:latin typeface="Tahoma"/>
                <a:cs typeface="Tahoma"/>
              </a:rPr>
              <a:t> </a:t>
            </a:r>
            <a:r>
              <a:rPr sz="1270" spc="-45" dirty="0">
                <a:latin typeface="Tahoma"/>
                <a:cs typeface="Tahoma"/>
              </a:rPr>
              <a:t>&amp; </a:t>
            </a:r>
            <a:r>
              <a:rPr sz="1270" spc="-18" dirty="0">
                <a:latin typeface="Tahoma"/>
                <a:cs typeface="Tahoma"/>
              </a:rPr>
              <a:t>pain</a:t>
            </a:r>
            <a:endParaRPr sz="1270">
              <a:latin typeface="Tahoma"/>
              <a:cs typeface="Tahoma"/>
            </a:endParaRPr>
          </a:p>
        </p:txBody>
      </p:sp>
      <p:sp>
        <p:nvSpPr>
          <p:cNvPr id="59" name="object 59"/>
          <p:cNvSpPr txBox="1"/>
          <p:nvPr/>
        </p:nvSpPr>
        <p:spPr>
          <a:xfrm>
            <a:off x="3266230" y="2781521"/>
            <a:ext cx="286182" cy="207067"/>
          </a:xfrm>
          <a:prstGeom prst="rect">
            <a:avLst/>
          </a:prstGeom>
        </p:spPr>
        <p:txBody>
          <a:bodyPr vert="horz" wrap="square" lIns="0" tIns="11516" rIns="0" bIns="0" rtlCol="0">
            <a:spAutoFit/>
          </a:bodyPr>
          <a:lstStyle/>
          <a:p>
            <a:pPr marL="11516">
              <a:spcBef>
                <a:spcPts val="91"/>
              </a:spcBef>
            </a:pPr>
            <a:r>
              <a:rPr sz="1270" spc="-18" dirty="0">
                <a:latin typeface="Tahoma"/>
                <a:cs typeface="Tahoma"/>
              </a:rPr>
              <a:t>Fits</a:t>
            </a:r>
            <a:endParaRPr sz="1270">
              <a:latin typeface="Tahoma"/>
              <a:cs typeface="Tahoma"/>
            </a:endParaRPr>
          </a:p>
        </p:txBody>
      </p:sp>
      <p:sp>
        <p:nvSpPr>
          <p:cNvPr id="60" name="object 60"/>
          <p:cNvSpPr txBox="1"/>
          <p:nvPr/>
        </p:nvSpPr>
        <p:spPr>
          <a:xfrm>
            <a:off x="1966239" y="3714232"/>
            <a:ext cx="1119967" cy="793381"/>
          </a:xfrm>
          <a:prstGeom prst="rect">
            <a:avLst/>
          </a:prstGeom>
        </p:spPr>
        <p:txBody>
          <a:bodyPr vert="horz" wrap="square" lIns="0" tIns="11516" rIns="0" bIns="0" rtlCol="0">
            <a:spAutoFit/>
          </a:bodyPr>
          <a:lstStyle/>
          <a:p>
            <a:pPr marL="11516" marR="4607" indent="627642" algn="r">
              <a:spcBef>
                <a:spcPts val="91"/>
              </a:spcBef>
            </a:pPr>
            <a:r>
              <a:rPr sz="1270" spc="-9" dirty="0">
                <a:latin typeface="Tahoma"/>
                <a:cs typeface="Tahoma"/>
              </a:rPr>
              <a:t>Yellow </a:t>
            </a:r>
            <a:r>
              <a:rPr sz="1270" dirty="0">
                <a:latin typeface="Tahoma"/>
                <a:cs typeface="Tahoma"/>
              </a:rPr>
              <a:t>discoloration </a:t>
            </a:r>
            <a:r>
              <a:rPr sz="1270" spc="-23" dirty="0">
                <a:latin typeface="Tahoma"/>
                <a:cs typeface="Tahoma"/>
              </a:rPr>
              <a:t>of </a:t>
            </a:r>
            <a:r>
              <a:rPr sz="1270" dirty="0">
                <a:latin typeface="Tahoma"/>
                <a:cs typeface="Tahoma"/>
              </a:rPr>
              <a:t>skin</a:t>
            </a:r>
            <a:r>
              <a:rPr sz="1270" spc="-77" dirty="0">
                <a:latin typeface="Tahoma"/>
                <a:cs typeface="Tahoma"/>
              </a:rPr>
              <a:t> </a:t>
            </a:r>
            <a:r>
              <a:rPr sz="1270" dirty="0">
                <a:latin typeface="Tahoma"/>
                <a:cs typeface="Tahoma"/>
              </a:rPr>
              <a:t>with</a:t>
            </a:r>
            <a:r>
              <a:rPr sz="1270" spc="-73" dirty="0">
                <a:latin typeface="Tahoma"/>
                <a:cs typeface="Tahoma"/>
              </a:rPr>
              <a:t> </a:t>
            </a:r>
            <a:r>
              <a:rPr sz="1270" spc="-18" dirty="0">
                <a:latin typeface="Tahoma"/>
                <a:cs typeface="Tahoma"/>
              </a:rPr>
              <a:t>dark </a:t>
            </a:r>
            <a:r>
              <a:rPr sz="1270" dirty="0">
                <a:latin typeface="Tahoma"/>
                <a:cs typeface="Tahoma"/>
              </a:rPr>
              <a:t>colored</a:t>
            </a:r>
            <a:r>
              <a:rPr sz="1270" spc="-32" dirty="0">
                <a:latin typeface="Tahoma"/>
                <a:cs typeface="Tahoma"/>
              </a:rPr>
              <a:t> </a:t>
            </a:r>
            <a:r>
              <a:rPr sz="1270" spc="-18" dirty="0">
                <a:latin typeface="Tahoma"/>
                <a:cs typeface="Tahoma"/>
              </a:rPr>
              <a:t>urine</a:t>
            </a:r>
            <a:endParaRPr sz="1270">
              <a:latin typeface="Tahoma"/>
              <a:cs typeface="Tahoma"/>
            </a:endParaRPr>
          </a:p>
        </p:txBody>
      </p:sp>
      <p:sp>
        <p:nvSpPr>
          <p:cNvPr id="61" name="object 61"/>
          <p:cNvSpPr txBox="1"/>
          <p:nvPr/>
        </p:nvSpPr>
        <p:spPr>
          <a:xfrm>
            <a:off x="8936339" y="5404720"/>
            <a:ext cx="793478" cy="207067"/>
          </a:xfrm>
          <a:prstGeom prst="rect">
            <a:avLst/>
          </a:prstGeom>
        </p:spPr>
        <p:txBody>
          <a:bodyPr vert="horz" wrap="square" lIns="0" tIns="11516" rIns="0" bIns="0" rtlCol="0">
            <a:spAutoFit/>
          </a:bodyPr>
          <a:lstStyle/>
          <a:p>
            <a:pPr marL="11516">
              <a:spcBef>
                <a:spcPts val="91"/>
              </a:spcBef>
            </a:pPr>
            <a:r>
              <a:rPr sz="1270" spc="-9" dirty="0">
                <a:latin typeface="Tahoma"/>
                <a:cs typeface="Tahoma"/>
              </a:rPr>
              <a:t>Palpitation</a:t>
            </a:r>
            <a:endParaRPr sz="1270">
              <a:latin typeface="Tahoma"/>
              <a:cs typeface="Tahoma"/>
            </a:endParaRPr>
          </a:p>
        </p:txBody>
      </p:sp>
      <p:sp>
        <p:nvSpPr>
          <p:cNvPr id="62" name="object 62"/>
          <p:cNvSpPr txBox="1"/>
          <p:nvPr/>
        </p:nvSpPr>
        <p:spPr>
          <a:xfrm>
            <a:off x="2372054" y="5307982"/>
            <a:ext cx="824571" cy="402505"/>
          </a:xfrm>
          <a:prstGeom prst="rect">
            <a:avLst/>
          </a:prstGeom>
        </p:spPr>
        <p:txBody>
          <a:bodyPr vert="horz" wrap="square" lIns="0" tIns="11516" rIns="0" bIns="0" rtlCol="0">
            <a:spAutoFit/>
          </a:bodyPr>
          <a:lstStyle/>
          <a:p>
            <a:pPr marR="4607" algn="r">
              <a:spcBef>
                <a:spcPts val="91"/>
              </a:spcBef>
            </a:pPr>
            <a:r>
              <a:rPr sz="1270" spc="-9" dirty="0">
                <a:latin typeface="Tahoma"/>
                <a:cs typeface="Tahoma"/>
              </a:rPr>
              <a:t>Diminished</a:t>
            </a:r>
            <a:endParaRPr sz="1270">
              <a:latin typeface="Tahoma"/>
              <a:cs typeface="Tahoma"/>
            </a:endParaRPr>
          </a:p>
          <a:p>
            <a:pPr marR="4607" algn="r"/>
            <a:r>
              <a:rPr sz="1270" spc="-9" dirty="0">
                <a:latin typeface="Tahoma"/>
                <a:cs typeface="Tahoma"/>
              </a:rPr>
              <a:t>vision</a:t>
            </a:r>
            <a:endParaRPr sz="1270">
              <a:latin typeface="Tahoma"/>
              <a:cs typeface="Tahoma"/>
            </a:endParaRPr>
          </a:p>
        </p:txBody>
      </p:sp>
      <p:sp>
        <p:nvSpPr>
          <p:cNvPr id="63" name="object 63"/>
          <p:cNvSpPr txBox="1"/>
          <p:nvPr/>
        </p:nvSpPr>
        <p:spPr>
          <a:xfrm rot="420000">
            <a:off x="5750440" y="4295758"/>
            <a:ext cx="780744" cy="64120"/>
          </a:xfrm>
          <a:prstGeom prst="rect">
            <a:avLst/>
          </a:prstGeom>
        </p:spPr>
        <p:txBody>
          <a:bodyPr vert="horz" wrap="square" lIns="0" tIns="0" rIns="0" bIns="0" rtlCol="0">
            <a:spAutoFit/>
          </a:bodyPr>
          <a:lstStyle/>
          <a:p>
            <a:pPr>
              <a:lnSpc>
                <a:spcPts val="517"/>
              </a:lnSpc>
            </a:pPr>
            <a:r>
              <a:rPr sz="748" b="1" spc="-34" baseline="5050" dirty="0">
                <a:solidFill>
                  <a:srgbClr val="FFFFFF"/>
                </a:solidFill>
                <a:latin typeface="Tahoma"/>
                <a:cs typeface="Tahoma"/>
              </a:rPr>
              <a:t>HIGHER</a:t>
            </a:r>
            <a:r>
              <a:rPr sz="748" b="1" spc="-47" baseline="5050" dirty="0">
                <a:solidFill>
                  <a:srgbClr val="FFFFFF"/>
                </a:solidFill>
                <a:latin typeface="Tahoma"/>
                <a:cs typeface="Tahoma"/>
              </a:rPr>
              <a:t> </a:t>
            </a:r>
            <a:r>
              <a:rPr sz="499" b="1" spc="-9" dirty="0">
                <a:solidFill>
                  <a:srgbClr val="FFFFFF"/>
                </a:solidFill>
                <a:latin typeface="Tahoma"/>
                <a:cs typeface="Tahoma"/>
              </a:rPr>
              <a:t>HEALTH</a:t>
            </a:r>
            <a:r>
              <a:rPr sz="499" b="1" spc="-27" dirty="0">
                <a:solidFill>
                  <a:srgbClr val="FFFFFF"/>
                </a:solidFill>
                <a:latin typeface="Tahoma"/>
                <a:cs typeface="Tahoma"/>
              </a:rPr>
              <a:t> </a:t>
            </a:r>
            <a:r>
              <a:rPr sz="499" b="1" spc="-9" dirty="0">
                <a:solidFill>
                  <a:srgbClr val="FFFFFF"/>
                </a:solidFill>
                <a:latin typeface="Tahoma"/>
                <a:cs typeface="Tahoma"/>
              </a:rPr>
              <a:t>CENTRE</a:t>
            </a:r>
            <a:endParaRPr sz="499">
              <a:latin typeface="Tahoma"/>
              <a:cs typeface="Tahoma"/>
            </a:endParaRPr>
          </a:p>
        </p:txBody>
      </p:sp>
      <p:pic>
        <p:nvPicPr>
          <p:cNvPr id="64" name="object 64"/>
          <p:cNvPicPr/>
          <p:nvPr/>
        </p:nvPicPr>
        <p:blipFill>
          <a:blip r:embed="rId16" cstate="print"/>
          <a:stretch>
            <a:fillRect/>
          </a:stretch>
        </p:blipFill>
        <p:spPr>
          <a:xfrm>
            <a:off x="6377570" y="2713990"/>
            <a:ext cx="554223" cy="898534"/>
          </a:xfrm>
          <a:prstGeom prst="rect">
            <a:avLst/>
          </a:prstGeom>
        </p:spPr>
      </p:pic>
      <p:grpSp>
        <p:nvGrpSpPr>
          <p:cNvPr id="65" name="object 65"/>
          <p:cNvGrpSpPr/>
          <p:nvPr/>
        </p:nvGrpSpPr>
        <p:grpSpPr>
          <a:xfrm>
            <a:off x="1247607" y="6266473"/>
            <a:ext cx="435895" cy="195203"/>
            <a:chOff x="0" y="6910527"/>
            <a:chExt cx="480695" cy="215265"/>
          </a:xfrm>
        </p:grpSpPr>
        <p:sp>
          <p:nvSpPr>
            <p:cNvPr id="66" name="object 66"/>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67" name="object 67"/>
            <p:cNvPicPr/>
            <p:nvPr/>
          </p:nvPicPr>
          <p:blipFill>
            <a:blip r:embed="rId17" cstate="print"/>
            <a:stretch>
              <a:fillRect/>
            </a:stretch>
          </p:blipFill>
          <p:spPr>
            <a:xfrm>
              <a:off x="141960" y="6910528"/>
              <a:ext cx="214655" cy="214655"/>
            </a:xfrm>
            <a:prstGeom prst="rect">
              <a:avLst/>
            </a:prstGeom>
          </p:spPr>
        </p:pic>
      </p:grpSp>
      <p:sp>
        <p:nvSpPr>
          <p:cNvPr id="68" name="object 68"/>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6</a:t>
            </a:r>
            <a:endParaRPr sz="907">
              <a:latin typeface="Arial"/>
              <a:cs typeface="Arial"/>
            </a:endParaRPr>
          </a:p>
        </p:txBody>
      </p:sp>
    </p:spTree>
    <p:extLst>
      <p:ext uri="{BB962C8B-B14F-4D97-AF65-F5344CB8AC3E}">
        <p14:creationId xmlns:p14="http://schemas.microsoft.com/office/powerpoint/2010/main" val="2828780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2"/>
          <p:cNvGrpSpPr>
            <a:grpSpLocks/>
          </p:cNvGrpSpPr>
          <p:nvPr/>
        </p:nvGrpSpPr>
        <p:grpSpPr bwMode="auto">
          <a:xfrm>
            <a:off x="157163" y="882650"/>
            <a:ext cx="11884025" cy="5772150"/>
            <a:chOff x="156426" y="937862"/>
            <a:chExt cx="11942166" cy="5774263"/>
          </a:xfrm>
        </p:grpSpPr>
        <p:graphicFrame>
          <p:nvGraphicFramePr>
            <p:cNvPr id="4" name="Content Placeholder 3"/>
            <p:cNvGraphicFramePr>
              <a:graphicFrameLocks/>
            </p:cNvGraphicFramePr>
            <p:nvPr/>
          </p:nvGraphicFramePr>
          <p:xfrm>
            <a:off x="4446010" y="2070849"/>
            <a:ext cx="3600398" cy="3543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6085" name="Group 11"/>
            <p:cNvGrpSpPr>
              <a:grpSpLocks/>
            </p:cNvGrpSpPr>
            <p:nvPr/>
          </p:nvGrpSpPr>
          <p:grpSpPr bwMode="auto">
            <a:xfrm>
              <a:off x="156426" y="937862"/>
              <a:ext cx="11942166" cy="5774263"/>
              <a:chOff x="156426" y="937862"/>
              <a:chExt cx="11942166" cy="5774263"/>
            </a:xfrm>
          </p:grpSpPr>
          <p:sp>
            <p:nvSpPr>
              <p:cNvPr id="5" name="Rectangle 4"/>
              <p:cNvSpPr/>
              <p:nvPr/>
            </p:nvSpPr>
            <p:spPr>
              <a:xfrm>
                <a:off x="156426" y="937862"/>
                <a:ext cx="4319982" cy="2863311"/>
              </a:xfrm>
              <a:prstGeom prst="rect">
                <a:avLst/>
              </a:prstGeom>
              <a:solidFill>
                <a:schemeClr val="accent6">
                  <a:lumMod val="60000"/>
                  <a:lumOff val="40000"/>
                </a:schemeClr>
              </a:solidFill>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Screen TB from every possible source including SSK/SC</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Optimally use NAAT &amp; X-Ray</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Increased referral from OPDs / ART / NCD / TCC / NRC / AFHC / </a:t>
                </a:r>
                <a:r>
                  <a:rPr kumimoji="0" lang="en-US" sz="1800" b="1" i="0" u="none" strike="noStrike" kern="1200" cap="none" spc="0" normalizeH="0" baseline="0" noProof="0" dirty="0">
                    <a:ln>
                      <a:noFill/>
                    </a:ln>
                    <a:solidFill>
                      <a:prstClr val="black"/>
                    </a:solidFill>
                    <a:effectLst/>
                    <a:uLnTx/>
                    <a:uFillTx/>
                    <a:latin typeface="Calibri"/>
                    <a:ea typeface="+mn-ea"/>
                    <a:cs typeface="+mn-cs"/>
                  </a:rPr>
                  <a:t>UPHC</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Ring Survey </a:t>
                </a:r>
                <a:r>
                  <a:rPr kumimoji="0" lang="en-US" sz="1800" b="0" i="0" u="none" strike="noStrike" kern="1200" cap="none" spc="0" normalizeH="0" baseline="0" noProof="0" dirty="0">
                    <a:ln>
                      <a:noFill/>
                    </a:ln>
                    <a:solidFill>
                      <a:prstClr val="black"/>
                    </a:solidFill>
                    <a:effectLst/>
                    <a:uLnTx/>
                    <a:uFillTx/>
                    <a:latin typeface="Calibri"/>
                    <a:ea typeface="+mn-ea"/>
                    <a:cs typeface="+mn-cs"/>
                  </a:rPr>
                  <a:t>for Active Case Finding</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Notification from Pvt.  Health Facilities</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Screening in camps - “Duare  Sarkar”</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prstClr val="black"/>
                    </a:solidFill>
                    <a:effectLst/>
                    <a:uLnTx/>
                    <a:uFillTx/>
                    <a:latin typeface="Calibri"/>
                    <a:ea typeface="+mn-ea"/>
                    <a:cs typeface="+mn-cs"/>
                  </a:rPr>
                  <a:t>Nikshay Diwas </a:t>
                </a:r>
                <a:r>
                  <a:rPr kumimoji="0" lang="en-IN" sz="1800" b="0" i="0" u="none" strike="noStrike" kern="1200" cap="none" spc="0" normalizeH="0" baseline="0" noProof="0" dirty="0">
                    <a:ln>
                      <a:noFill/>
                    </a:ln>
                    <a:solidFill>
                      <a:prstClr val="black"/>
                    </a:solidFill>
                    <a:effectLst/>
                    <a:uLnTx/>
                    <a:uFillTx/>
                    <a:latin typeface="Calibri"/>
                    <a:ea typeface="+mn-ea"/>
                    <a:cs typeface="+mn-cs"/>
                  </a:rPr>
                  <a:t>on 3</a:t>
                </a:r>
                <a:r>
                  <a:rPr kumimoji="0" lang="en-IN" sz="1800" b="0" i="0" u="none" strike="noStrike" kern="1200" cap="none" spc="0" normalizeH="0" baseline="30000" noProof="0" dirty="0">
                    <a:ln>
                      <a:noFill/>
                    </a:ln>
                    <a:solidFill>
                      <a:prstClr val="black"/>
                    </a:solidFill>
                    <a:effectLst/>
                    <a:uLnTx/>
                    <a:uFillTx/>
                    <a:latin typeface="Calibri"/>
                    <a:ea typeface="+mn-ea"/>
                    <a:cs typeface="+mn-cs"/>
                  </a:rPr>
                  <a:t>rd</a:t>
                </a:r>
                <a:r>
                  <a:rPr kumimoji="0" lang="en-IN" sz="1800" b="0" i="0" u="none" strike="noStrike" kern="1200" cap="none" spc="0" normalizeH="0" baseline="0" noProof="0" dirty="0">
                    <a:ln>
                      <a:noFill/>
                    </a:ln>
                    <a:solidFill>
                      <a:prstClr val="black"/>
                    </a:solidFill>
                    <a:effectLst/>
                    <a:uLnTx/>
                    <a:uFillTx/>
                    <a:latin typeface="Calibri"/>
                    <a:ea typeface="+mn-ea"/>
                    <a:cs typeface="+mn-cs"/>
                  </a:rPr>
                  <a:t> Monday of Month</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altLang="en-US" sz="1800" b="1" i="0" u="none" strike="noStrike" kern="1200" cap="none" spc="0" normalizeH="0" baseline="0" noProof="0" dirty="0">
                    <a:ln>
                      <a:noFill/>
                    </a:ln>
                    <a:solidFill>
                      <a:prstClr val="black"/>
                    </a:solidFill>
                    <a:effectLst/>
                    <a:uLnTx/>
                    <a:uFillTx/>
                    <a:latin typeface="Calibri"/>
                    <a:ea typeface="SimSun" pitchFamily="2" charset="-122"/>
                    <a:cs typeface="Arial" pitchFamily="34" charset="0"/>
                  </a:rPr>
                  <a:t>TB Telemedicine </a:t>
                </a:r>
                <a:r>
                  <a:rPr kumimoji="0" lang="en-IN" altLang="en-US" sz="1800" b="0" i="0" u="none" strike="noStrike" kern="1200" cap="none" spc="0" normalizeH="0" baseline="0" noProof="0" dirty="0">
                    <a:ln>
                      <a:noFill/>
                    </a:ln>
                    <a:solidFill>
                      <a:prstClr val="black"/>
                    </a:solidFill>
                    <a:effectLst/>
                    <a:uLnTx/>
                    <a:uFillTx/>
                    <a:latin typeface="Calibri"/>
                    <a:ea typeface="SimSun" pitchFamily="2" charset="-122"/>
                    <a:cs typeface="Arial" pitchFamily="34" charset="0"/>
                  </a:rPr>
                  <a:t>via Swasthya Ingit</a:t>
                </a:r>
                <a:endParaRPr kumimoji="0" lang="en-US" altLang="en-US" sz="1800" b="0" i="0" u="none" strike="noStrike" kern="1200" cap="none" spc="0" normalizeH="0" baseline="0" noProof="0" dirty="0">
                  <a:ln>
                    <a:noFill/>
                  </a:ln>
                  <a:solidFill>
                    <a:prstClr val="black"/>
                  </a:solidFill>
                  <a:effectLst/>
                  <a:uLnTx/>
                  <a:uFillTx/>
                  <a:latin typeface="Calibri"/>
                  <a:ea typeface="SimSun" pitchFamily="2" charset="-122"/>
                  <a:cs typeface="Arial" pitchFamily="34" charset="0"/>
                </a:endParaRPr>
              </a:p>
            </p:txBody>
          </p:sp>
          <p:sp>
            <p:nvSpPr>
              <p:cNvPr id="6" name="Rectangle 5"/>
              <p:cNvSpPr/>
              <p:nvPr/>
            </p:nvSpPr>
            <p:spPr>
              <a:xfrm>
                <a:off x="7922184" y="1064908"/>
                <a:ext cx="4176408" cy="2586985"/>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Early initiation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of treatment</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Manage co-morbidities </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DS TB Treatment Success must be  ≥90%</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Assess clinical parameters at TB diagnosis for better outcome</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Start post treatment follow up of TB patients – upto two years</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Incentives under Nikshay Poshan Yojana</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Family Care Giver as Ni-</a:t>
                </a:r>
                <a:r>
                  <a:rPr kumimoji="0" lang="en-IN" sz="1800" b="0" i="0" u="none" strike="noStrike" kern="1200" cap="none" spc="0" normalizeH="0" baseline="0" noProof="0" dirty="0" err="1">
                    <a:ln>
                      <a:noFill/>
                    </a:ln>
                    <a:solidFill>
                      <a:prstClr val="black"/>
                    </a:solidFill>
                    <a:effectLst/>
                    <a:uLnTx/>
                    <a:uFillTx/>
                    <a:latin typeface="Calibri"/>
                    <a:ea typeface="+mn-ea"/>
                    <a:cs typeface="+mn-cs"/>
                  </a:rPr>
                  <a:t>kshay</a:t>
                </a:r>
                <a:r>
                  <a:rPr kumimoji="0" lang="en-IN" sz="1800" b="0" i="0" u="none" strike="noStrike" kern="1200" cap="none" spc="0" normalizeH="0" baseline="0" noProof="0" dirty="0">
                    <a:ln>
                      <a:noFill/>
                    </a:ln>
                    <a:solidFill>
                      <a:prstClr val="black"/>
                    </a:solidFill>
                    <a:effectLst/>
                    <a:uLnTx/>
                    <a:uFillTx/>
                    <a:latin typeface="Calibri"/>
                    <a:ea typeface="+mn-ea"/>
                    <a:cs typeface="+mn-cs"/>
                  </a:rPr>
                  <a:t> Saathi</a:t>
                </a:r>
              </a:p>
            </p:txBody>
          </p:sp>
          <p:sp>
            <p:nvSpPr>
              <p:cNvPr id="7" name="Rectangle 6"/>
              <p:cNvSpPr/>
              <p:nvPr/>
            </p:nvSpPr>
            <p:spPr>
              <a:xfrm>
                <a:off x="7906231" y="4034620"/>
                <a:ext cx="4141312" cy="2585396"/>
              </a:xfrm>
              <a:prstGeom prst="rect">
                <a:avLst/>
              </a:prstGeom>
              <a:solidFill>
                <a:schemeClr val="accent1">
                  <a:lumMod val="60000"/>
                  <a:lumOff val="40000"/>
                </a:schemeClr>
              </a:solidFill>
              <a:ln>
                <a:solidFill>
                  <a:schemeClr val="accent5">
                    <a:shade val="50000"/>
                  </a:schemeClr>
                </a:solidFill>
                <a:prstDash val="solid"/>
              </a:ln>
            </p:spPr>
            <p:style>
              <a:lnRef idx="0">
                <a:schemeClr val="accent3"/>
              </a:lnRef>
              <a:fillRef idx="3">
                <a:schemeClr val="accent3"/>
              </a:fillRef>
              <a:effectRef idx="3">
                <a:schemeClr val="accent3"/>
              </a:effectRef>
              <a:fontRef idx="minor">
                <a:schemeClr val="lt1"/>
              </a:fontRef>
            </p:style>
            <p:txBody>
              <a:bodyPr>
                <a:spAutoFit/>
              </a:bodyPr>
              <a:lstStyle/>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Sustain COVID appropriate behavior</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Enhance TB Preventive Treatment</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Airborne Infection Control in Community &amp; Health Facilities</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Community Mobilization &amp; People’s Movement  - appropriate ACSM</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Conduct TB Death Review</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altLang="en-US" sz="1800" b="0" i="0" u="none" strike="noStrike" kern="1200" cap="none" spc="0" normalizeH="0" baseline="0" noProof="0" dirty="0">
                    <a:ln>
                      <a:noFill/>
                    </a:ln>
                    <a:solidFill>
                      <a:prstClr val="black"/>
                    </a:solidFill>
                    <a:effectLst/>
                    <a:uLnTx/>
                    <a:uFillTx/>
                    <a:latin typeface="Calibri"/>
                    <a:ea typeface="SimSun" pitchFamily="2" charset="-122"/>
                    <a:cs typeface="Arial" pitchFamily="34" charset="0"/>
                  </a:rPr>
                  <a:t>TB Preventive Treatment – INH &amp; </a:t>
                </a:r>
                <a:r>
                  <a:rPr kumimoji="0" lang="en-IN" altLang="en-US" sz="1800" b="1" i="0" u="none" strike="noStrike" kern="1200" cap="none" spc="0" normalizeH="0" baseline="0" noProof="0" dirty="0">
                    <a:ln>
                      <a:noFill/>
                    </a:ln>
                    <a:solidFill>
                      <a:prstClr val="black"/>
                    </a:solidFill>
                    <a:effectLst/>
                    <a:uLnTx/>
                    <a:uFillTx/>
                    <a:latin typeface="Calibri"/>
                    <a:ea typeface="SimSun" pitchFamily="2" charset="-122"/>
                    <a:cs typeface="Arial" pitchFamily="34" charset="0"/>
                  </a:rPr>
                  <a:t>3HP</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altLang="en-US" sz="1800" b="0" i="0" u="none" strike="noStrike" kern="1200" cap="none" spc="0" normalizeH="0" baseline="0" noProof="0" dirty="0">
                    <a:ln>
                      <a:noFill/>
                    </a:ln>
                    <a:solidFill>
                      <a:prstClr val="black"/>
                    </a:solidFill>
                    <a:effectLst/>
                    <a:uLnTx/>
                    <a:uFillTx/>
                    <a:latin typeface="Calibri"/>
                    <a:ea typeface="SimSun" pitchFamily="2" charset="-122"/>
                    <a:cs typeface="Arial" pitchFamily="34" charset="0"/>
                  </a:rPr>
                  <a:t>Differentiated TB Care</a:t>
                </a:r>
                <a:endParaRPr kumimoji="0" lang="en-US" altLang="en-US" sz="1800" b="0" i="0" u="none" strike="noStrike" kern="1200" cap="none" spc="0" normalizeH="0" baseline="0" noProof="0" dirty="0">
                  <a:ln>
                    <a:noFill/>
                  </a:ln>
                  <a:solidFill>
                    <a:prstClr val="black"/>
                  </a:solidFill>
                  <a:effectLst/>
                  <a:uLnTx/>
                  <a:uFillTx/>
                  <a:latin typeface="Calibri"/>
                  <a:ea typeface="SimSun" pitchFamily="2" charset="-122"/>
                  <a:cs typeface="Arial" pitchFamily="34" charset="0"/>
                </a:endParaRPr>
              </a:p>
            </p:txBody>
          </p:sp>
          <p:sp>
            <p:nvSpPr>
              <p:cNvPr id="8" name="Rectangle 7"/>
              <p:cNvSpPr/>
              <p:nvPr/>
            </p:nvSpPr>
            <p:spPr>
              <a:xfrm>
                <a:off x="170783" y="4126729"/>
                <a:ext cx="4401341" cy="2585396"/>
              </a:xfrm>
              <a:prstGeom prst="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a:spAutoFit/>
              </a:bodyPr>
              <a:lstStyle/>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Support groups in Panchayats  involving cured TB patients </a:t>
                </a:r>
                <a:r>
                  <a:rPr kumimoji="0" lang="en-US" sz="1800" b="1" i="0" u="none" strike="noStrike" kern="1200" cap="none" spc="0" normalizeH="0" baseline="0" noProof="0" dirty="0">
                    <a:ln>
                      <a:noFill/>
                    </a:ln>
                    <a:solidFill>
                      <a:prstClr val="black"/>
                    </a:solidFill>
                    <a:effectLst/>
                    <a:uLnTx/>
                    <a:uFillTx/>
                    <a:latin typeface="Calibri"/>
                    <a:ea typeface="+mn-ea"/>
                    <a:cs typeface="+mn-cs"/>
                  </a:rPr>
                  <a:t>(TB Champions) </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TB Champions at all Su-Swasthya Kendra</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Engage Private Sector</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Engage line ministries – Tribal, WCD </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Use TB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Aarogya</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Saathi</a:t>
                </a:r>
                <a:r>
                  <a:rPr kumimoji="0" lang="en-US" sz="1800" b="0" i="0" u="none" strike="noStrike" kern="1200" cap="none" spc="0" normalizeH="0" baseline="0" noProof="0" dirty="0">
                    <a:ln>
                      <a:noFill/>
                    </a:ln>
                    <a:solidFill>
                      <a:prstClr val="black"/>
                    </a:solidFill>
                    <a:effectLst/>
                    <a:uLnTx/>
                    <a:uFillTx/>
                    <a:latin typeface="Calibri"/>
                    <a:ea typeface="+mn-ea"/>
                    <a:cs typeface="+mn-cs"/>
                  </a:rPr>
                  <a:t> App for self-reporting and monitoring </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Review progress of Ending TB</a:t>
                </a:r>
              </a:p>
              <a:p>
                <a:pPr marL="179388" marR="0" lvl="0" indent="-1793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prstClr val="black"/>
                    </a:solidFill>
                    <a:effectLst/>
                    <a:uLnTx/>
                    <a:uFillTx/>
                    <a:latin typeface="Calibri"/>
                    <a:ea typeface="+mn-ea"/>
                    <a:cs typeface="+mn-cs"/>
                  </a:rPr>
                  <a:t>TB Mukt Panchayat</a:t>
                </a:r>
              </a:p>
            </p:txBody>
          </p:sp>
          <p:sp>
            <p:nvSpPr>
              <p:cNvPr id="3" name="Arrow: Left 2"/>
              <p:cNvSpPr/>
              <p:nvPr/>
            </p:nvSpPr>
            <p:spPr>
              <a:xfrm>
                <a:off x="4608815" y="2417954"/>
                <a:ext cx="551962" cy="31602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rrow: Right 8"/>
              <p:cNvSpPr/>
              <p:nvPr/>
            </p:nvSpPr>
            <p:spPr>
              <a:xfrm>
                <a:off x="7177194" y="2375076"/>
                <a:ext cx="662036" cy="317616"/>
              </a:xfrm>
              <a:prstGeom prst="rightArrow">
                <a:avLst/>
              </a:prstGeom>
              <a:solidFill>
                <a:srgbClr val="F1995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Left 9"/>
              <p:cNvSpPr/>
              <p:nvPr/>
            </p:nvSpPr>
            <p:spPr>
              <a:xfrm rot="10800000">
                <a:off x="7264934" y="4911241"/>
                <a:ext cx="551962" cy="317616"/>
              </a:xfrm>
              <a:prstGeom prst="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Left 10"/>
              <p:cNvSpPr/>
              <p:nvPr/>
            </p:nvSpPr>
            <p:spPr>
              <a:xfrm>
                <a:off x="4639125" y="4935063"/>
                <a:ext cx="550366" cy="317616"/>
              </a:xfrm>
              <a:prstGeom prst="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5" name="Title 1"/>
          <p:cNvSpPr>
            <a:spLocks noGrp="1"/>
          </p:cNvSpPr>
          <p:nvPr>
            <p:ph type="title"/>
          </p:nvPr>
        </p:nvSpPr>
        <p:spPr>
          <a:xfrm>
            <a:off x="0" y="0"/>
            <a:ext cx="12192000" cy="720725"/>
          </a:xfrm>
          <a:solidFill>
            <a:srgbClr val="FFFF00"/>
          </a:solidFill>
        </p:spPr>
        <p:txBody>
          <a:bodyPr/>
          <a:lstStyle/>
          <a:p>
            <a:pPr algn="ctr" eaLnBrk="1" hangingPunct="1">
              <a:lnSpc>
                <a:spcPct val="100000"/>
              </a:lnSpc>
              <a:defRPr/>
            </a:pPr>
            <a:r>
              <a:rPr lang="en-US" altLang="en-US" sz="2800" b="1" dirty="0">
                <a:latin typeface="Calibri" panose="020F0502020204030204" pitchFamily="34" charset="0"/>
                <a:ea typeface="+mn-ea"/>
                <a:cs typeface="Arial" panose="020B0604020202020204" pitchFamily="34" charset="0"/>
              </a:rPr>
              <a:t>The  4 pillars of the State Strategic Plan  (SSP 2020-25) for TB Elimination </a:t>
            </a:r>
          </a:p>
        </p:txBody>
      </p:sp>
    </p:spTree>
    <p:extLst>
      <p:ext uri="{BB962C8B-B14F-4D97-AF65-F5344CB8AC3E}">
        <p14:creationId xmlns:p14="http://schemas.microsoft.com/office/powerpoint/2010/main" val="3340074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7607" y="0"/>
            <a:ext cx="9695634" cy="6855696"/>
          </a:xfrm>
          <a:custGeom>
            <a:avLst/>
            <a:gdLst/>
            <a:ahLst/>
            <a:cxnLst/>
            <a:rect l="l" t="t" r="r" b="b"/>
            <a:pathLst>
              <a:path w="10692130" h="7560309">
                <a:moveTo>
                  <a:pt x="10692003" y="0"/>
                </a:moveTo>
                <a:lnTo>
                  <a:pt x="0" y="0"/>
                </a:lnTo>
                <a:lnTo>
                  <a:pt x="0" y="7560005"/>
                </a:lnTo>
                <a:lnTo>
                  <a:pt x="10692003" y="7560005"/>
                </a:lnTo>
                <a:lnTo>
                  <a:pt x="10692003" y="0"/>
                </a:lnTo>
                <a:close/>
              </a:path>
            </a:pathLst>
          </a:custGeom>
          <a:solidFill>
            <a:srgbClr val="FFC20E">
              <a:alpha val="39999"/>
            </a:srgbClr>
          </a:solidFill>
        </p:spPr>
        <p:txBody>
          <a:bodyPr wrap="square" lIns="0" tIns="0" rIns="0" bIns="0" rtlCol="0"/>
          <a:lstStyle/>
          <a:p>
            <a:endParaRPr sz="1632"/>
          </a:p>
        </p:txBody>
      </p:sp>
      <p:grpSp>
        <p:nvGrpSpPr>
          <p:cNvPr id="3" name="object 3"/>
          <p:cNvGrpSpPr/>
          <p:nvPr/>
        </p:nvGrpSpPr>
        <p:grpSpPr>
          <a:xfrm>
            <a:off x="1247607" y="0"/>
            <a:ext cx="9695634" cy="2588881"/>
            <a:chOff x="0" y="0"/>
            <a:chExt cx="10692130" cy="2854960"/>
          </a:xfrm>
        </p:grpSpPr>
        <p:sp>
          <p:nvSpPr>
            <p:cNvPr id="4" name="object 4"/>
            <p:cNvSpPr/>
            <p:nvPr/>
          </p:nvSpPr>
          <p:spPr>
            <a:xfrm>
              <a:off x="0" y="0"/>
              <a:ext cx="10692130" cy="2514600"/>
            </a:xfrm>
            <a:custGeom>
              <a:avLst/>
              <a:gdLst/>
              <a:ahLst/>
              <a:cxnLst/>
              <a:rect l="l" t="t" r="r" b="b"/>
              <a:pathLst>
                <a:path w="10692130" h="2514600">
                  <a:moveTo>
                    <a:pt x="10692003" y="688576"/>
                  </a:moveTo>
                  <a:lnTo>
                    <a:pt x="21509" y="2136883"/>
                  </a:lnTo>
                  <a:lnTo>
                    <a:pt x="35019" y="2142455"/>
                  </a:lnTo>
                  <a:lnTo>
                    <a:pt x="80786" y="2160597"/>
                  </a:lnTo>
                  <a:lnTo>
                    <a:pt x="127097" y="2178238"/>
                  </a:lnTo>
                  <a:lnTo>
                    <a:pt x="173945" y="2195384"/>
                  </a:lnTo>
                  <a:lnTo>
                    <a:pt x="221322" y="2212036"/>
                  </a:lnTo>
                  <a:lnTo>
                    <a:pt x="269222" y="2228198"/>
                  </a:lnTo>
                  <a:lnTo>
                    <a:pt x="317638" y="2243875"/>
                  </a:lnTo>
                  <a:lnTo>
                    <a:pt x="366561" y="2259070"/>
                  </a:lnTo>
                  <a:lnTo>
                    <a:pt x="415985" y="2273786"/>
                  </a:lnTo>
                  <a:lnTo>
                    <a:pt x="465902" y="2288027"/>
                  </a:lnTo>
                  <a:lnTo>
                    <a:pt x="516305" y="2301797"/>
                  </a:lnTo>
                  <a:lnTo>
                    <a:pt x="567188" y="2315099"/>
                  </a:lnTo>
                  <a:lnTo>
                    <a:pt x="618542" y="2327937"/>
                  </a:lnTo>
                  <a:lnTo>
                    <a:pt x="670360" y="2340314"/>
                  </a:lnTo>
                  <a:lnTo>
                    <a:pt x="722636" y="2352234"/>
                  </a:lnTo>
                  <a:lnTo>
                    <a:pt x="775361" y="2363701"/>
                  </a:lnTo>
                  <a:lnTo>
                    <a:pt x="820681" y="2373080"/>
                  </a:lnTo>
                  <a:lnTo>
                    <a:pt x="912278" y="2390871"/>
                  </a:lnTo>
                  <a:lnTo>
                    <a:pt x="1005124" y="2407389"/>
                  </a:lnTo>
                  <a:lnTo>
                    <a:pt x="1099192" y="2422650"/>
                  </a:lnTo>
                  <a:lnTo>
                    <a:pt x="1194450" y="2436672"/>
                  </a:lnTo>
                  <a:lnTo>
                    <a:pt x="1290869" y="2449472"/>
                  </a:lnTo>
                  <a:lnTo>
                    <a:pt x="1388420" y="2461068"/>
                  </a:lnTo>
                  <a:lnTo>
                    <a:pt x="1536803" y="2476242"/>
                  </a:lnTo>
                  <a:lnTo>
                    <a:pt x="1687565" y="2488803"/>
                  </a:lnTo>
                  <a:lnTo>
                    <a:pt x="1840605" y="2498812"/>
                  </a:lnTo>
                  <a:lnTo>
                    <a:pt x="1995824" y="2506326"/>
                  </a:lnTo>
                  <a:lnTo>
                    <a:pt x="2153122" y="2511404"/>
                  </a:lnTo>
                  <a:lnTo>
                    <a:pt x="2318768" y="2514182"/>
                  </a:lnTo>
                  <a:lnTo>
                    <a:pt x="2368494" y="2514506"/>
                  </a:lnTo>
                  <a:lnTo>
                    <a:pt x="2469673" y="2514506"/>
                  </a:lnTo>
                  <a:lnTo>
                    <a:pt x="2671497" y="2511932"/>
                  </a:lnTo>
                  <a:lnTo>
                    <a:pt x="2925665" y="2504095"/>
                  </a:lnTo>
                  <a:lnTo>
                    <a:pt x="3186510" y="2491145"/>
                  </a:lnTo>
                  <a:lnTo>
                    <a:pt x="3448873" y="2473491"/>
                  </a:lnTo>
                  <a:lnTo>
                    <a:pt x="3767257" y="2446335"/>
                  </a:lnTo>
                  <a:lnTo>
                    <a:pt x="4088874" y="2413033"/>
                  </a:lnTo>
                  <a:lnTo>
                    <a:pt x="4467275" y="2366930"/>
                  </a:lnTo>
                  <a:lnTo>
                    <a:pt x="4902611" y="2305440"/>
                  </a:lnTo>
                  <a:lnTo>
                    <a:pt x="5339477" y="2235447"/>
                  </a:lnTo>
                  <a:lnTo>
                    <a:pt x="5830784" y="2147689"/>
                  </a:lnTo>
                  <a:lnTo>
                    <a:pt x="6373789" y="2040528"/>
                  </a:lnTo>
                  <a:lnTo>
                    <a:pt x="6963957" y="1913000"/>
                  </a:lnTo>
                  <a:lnTo>
                    <a:pt x="7646245" y="1752437"/>
                  </a:lnTo>
                  <a:lnTo>
                    <a:pt x="8404499" y="1558840"/>
                  </a:lnTo>
                  <a:lnTo>
                    <a:pt x="9213495" y="1335997"/>
                  </a:lnTo>
                  <a:lnTo>
                    <a:pt x="10036118" y="1093107"/>
                  </a:lnTo>
                  <a:lnTo>
                    <a:pt x="10692003" y="886912"/>
                  </a:lnTo>
                  <a:lnTo>
                    <a:pt x="10692003" y="688576"/>
                  </a:lnTo>
                  <a:close/>
                </a:path>
                <a:path w="10692130" h="2514600">
                  <a:moveTo>
                    <a:pt x="18248" y="2135539"/>
                  </a:moveTo>
                  <a:lnTo>
                    <a:pt x="0" y="2138013"/>
                  </a:lnTo>
                  <a:lnTo>
                    <a:pt x="0" y="2139803"/>
                  </a:lnTo>
                  <a:lnTo>
                    <a:pt x="21509" y="2136883"/>
                  </a:lnTo>
                  <a:lnTo>
                    <a:pt x="18248" y="2135539"/>
                  </a:lnTo>
                  <a:close/>
                </a:path>
                <a:path w="10692130" h="2514600">
                  <a:moveTo>
                    <a:pt x="10692003" y="688576"/>
                  </a:moveTo>
                  <a:lnTo>
                    <a:pt x="10691859" y="688576"/>
                  </a:lnTo>
                  <a:lnTo>
                    <a:pt x="18248" y="2135539"/>
                  </a:lnTo>
                  <a:lnTo>
                    <a:pt x="21509" y="2136883"/>
                  </a:lnTo>
                  <a:lnTo>
                    <a:pt x="10692003" y="688576"/>
                  </a:lnTo>
                  <a:close/>
                </a:path>
                <a:path w="10692130" h="2514600">
                  <a:moveTo>
                    <a:pt x="10692003" y="0"/>
                  </a:moveTo>
                  <a:lnTo>
                    <a:pt x="0" y="0"/>
                  </a:lnTo>
                  <a:lnTo>
                    <a:pt x="0" y="2128013"/>
                  </a:lnTo>
                  <a:lnTo>
                    <a:pt x="18248" y="2135539"/>
                  </a:lnTo>
                  <a:lnTo>
                    <a:pt x="10691859" y="688576"/>
                  </a:lnTo>
                  <a:lnTo>
                    <a:pt x="10692005" y="688576"/>
                  </a:lnTo>
                  <a:lnTo>
                    <a:pt x="10692003" y="0"/>
                  </a:lnTo>
                  <a:close/>
                </a:path>
              </a:pathLst>
            </a:custGeom>
            <a:solidFill>
              <a:srgbClr val="005596"/>
            </a:solidFill>
          </p:spPr>
          <p:txBody>
            <a:bodyPr wrap="square" lIns="0" tIns="0" rIns="0" bIns="0" rtlCol="0"/>
            <a:lstStyle/>
            <a:p>
              <a:endParaRPr sz="1632"/>
            </a:p>
          </p:txBody>
        </p:sp>
        <p:sp>
          <p:nvSpPr>
            <p:cNvPr id="5" name="object 5"/>
            <p:cNvSpPr/>
            <p:nvPr/>
          </p:nvSpPr>
          <p:spPr>
            <a:xfrm>
              <a:off x="0" y="892839"/>
              <a:ext cx="10692130" cy="1739900"/>
            </a:xfrm>
            <a:custGeom>
              <a:avLst/>
              <a:gdLst/>
              <a:ahLst/>
              <a:cxnLst/>
              <a:rect l="l" t="t" r="r" b="b"/>
              <a:pathLst>
                <a:path w="10692130" h="1739900">
                  <a:moveTo>
                    <a:pt x="2911075" y="1727200"/>
                  </a:moveTo>
                  <a:lnTo>
                    <a:pt x="1819924" y="1727200"/>
                  </a:lnTo>
                  <a:lnTo>
                    <a:pt x="1875061" y="1739900"/>
                  </a:lnTo>
                  <a:lnTo>
                    <a:pt x="2851605" y="1739900"/>
                  </a:lnTo>
                  <a:lnTo>
                    <a:pt x="2911075" y="1727200"/>
                  </a:lnTo>
                  <a:close/>
                </a:path>
                <a:path w="10692130" h="1739900">
                  <a:moveTo>
                    <a:pt x="3150850" y="1714500"/>
                  </a:moveTo>
                  <a:lnTo>
                    <a:pt x="1602296" y="1714500"/>
                  </a:lnTo>
                  <a:lnTo>
                    <a:pt x="1656255" y="1727200"/>
                  </a:lnTo>
                  <a:lnTo>
                    <a:pt x="3090632" y="1727200"/>
                  </a:lnTo>
                  <a:lnTo>
                    <a:pt x="3150850" y="1714500"/>
                  </a:lnTo>
                  <a:close/>
                </a:path>
                <a:path w="10692130" h="1739900">
                  <a:moveTo>
                    <a:pt x="3332530" y="1701800"/>
                  </a:moveTo>
                  <a:lnTo>
                    <a:pt x="1442281" y="1701800"/>
                  </a:lnTo>
                  <a:lnTo>
                    <a:pt x="1495304" y="1714500"/>
                  </a:lnTo>
                  <a:lnTo>
                    <a:pt x="3271804" y="1714500"/>
                  </a:lnTo>
                  <a:lnTo>
                    <a:pt x="3332530" y="1701800"/>
                  </a:lnTo>
                  <a:close/>
                </a:path>
                <a:path w="10692130" h="1739900">
                  <a:moveTo>
                    <a:pt x="3454458" y="1689100"/>
                  </a:moveTo>
                  <a:lnTo>
                    <a:pt x="1337204" y="1689100"/>
                  </a:lnTo>
                  <a:lnTo>
                    <a:pt x="1389579" y="1701800"/>
                  </a:lnTo>
                  <a:lnTo>
                    <a:pt x="3393417" y="1701800"/>
                  </a:lnTo>
                  <a:lnTo>
                    <a:pt x="3454458" y="1689100"/>
                  </a:lnTo>
                  <a:close/>
                </a:path>
                <a:path w="10692130" h="1739900">
                  <a:moveTo>
                    <a:pt x="3638462" y="1676400"/>
                  </a:moveTo>
                  <a:lnTo>
                    <a:pt x="1233452" y="1676400"/>
                  </a:lnTo>
                  <a:lnTo>
                    <a:pt x="1285160" y="1689100"/>
                  </a:lnTo>
                  <a:lnTo>
                    <a:pt x="3576986" y="1689100"/>
                  </a:lnTo>
                  <a:lnTo>
                    <a:pt x="3638462" y="1676400"/>
                  </a:lnTo>
                  <a:close/>
                </a:path>
                <a:path w="10692130" h="1739900">
                  <a:moveTo>
                    <a:pt x="3885673" y="1651000"/>
                  </a:moveTo>
                  <a:lnTo>
                    <a:pt x="1080397" y="1651000"/>
                  </a:lnTo>
                  <a:lnTo>
                    <a:pt x="1182086" y="1676400"/>
                  </a:lnTo>
                  <a:lnTo>
                    <a:pt x="3700074" y="1676400"/>
                  </a:lnTo>
                  <a:lnTo>
                    <a:pt x="3761817" y="1663700"/>
                  </a:lnTo>
                  <a:lnTo>
                    <a:pt x="3823684" y="1663700"/>
                  </a:lnTo>
                  <a:lnTo>
                    <a:pt x="3885673" y="1651000"/>
                  </a:lnTo>
                  <a:close/>
                </a:path>
                <a:path w="10692130" h="1739900">
                  <a:moveTo>
                    <a:pt x="4072313" y="1625600"/>
                  </a:moveTo>
                  <a:lnTo>
                    <a:pt x="930545" y="1625600"/>
                  </a:lnTo>
                  <a:lnTo>
                    <a:pt x="1030084" y="1651000"/>
                  </a:lnTo>
                  <a:lnTo>
                    <a:pt x="3947777" y="1651000"/>
                  </a:lnTo>
                  <a:lnTo>
                    <a:pt x="4072313" y="1625600"/>
                  </a:lnTo>
                  <a:close/>
                </a:path>
                <a:path w="10692130" h="1739900">
                  <a:moveTo>
                    <a:pt x="1765074" y="1574800"/>
                  </a:moveTo>
                  <a:lnTo>
                    <a:pt x="688270" y="1574800"/>
                  </a:lnTo>
                  <a:lnTo>
                    <a:pt x="881329" y="1625600"/>
                  </a:lnTo>
                  <a:lnTo>
                    <a:pt x="4134735" y="1625600"/>
                  </a:lnTo>
                  <a:lnTo>
                    <a:pt x="4197252" y="1612900"/>
                  </a:lnTo>
                  <a:lnTo>
                    <a:pt x="4259861" y="1612900"/>
                  </a:lnTo>
                  <a:lnTo>
                    <a:pt x="4322557" y="1600200"/>
                  </a:lnTo>
                  <a:lnTo>
                    <a:pt x="2042149" y="1600200"/>
                  </a:lnTo>
                  <a:lnTo>
                    <a:pt x="1986179" y="1587500"/>
                  </a:lnTo>
                  <a:lnTo>
                    <a:pt x="1819924" y="1587500"/>
                  </a:lnTo>
                  <a:lnTo>
                    <a:pt x="1765074" y="1574800"/>
                  </a:lnTo>
                  <a:close/>
                </a:path>
                <a:path w="10692130" h="1739900">
                  <a:moveTo>
                    <a:pt x="4448187" y="1574800"/>
                  </a:moveTo>
                  <a:lnTo>
                    <a:pt x="3271804" y="1574800"/>
                  </a:lnTo>
                  <a:lnTo>
                    <a:pt x="3211242" y="1587500"/>
                  </a:lnTo>
                  <a:lnTo>
                    <a:pt x="2970740" y="1587500"/>
                  </a:lnTo>
                  <a:lnTo>
                    <a:pt x="2911075" y="1600200"/>
                  </a:lnTo>
                  <a:lnTo>
                    <a:pt x="4322557" y="1600200"/>
                  </a:lnTo>
                  <a:lnTo>
                    <a:pt x="4448187" y="1574800"/>
                  </a:lnTo>
                  <a:close/>
                </a:path>
                <a:path w="10692130" h="1739900">
                  <a:moveTo>
                    <a:pt x="0" y="1193800"/>
                  </a:moveTo>
                  <a:lnTo>
                    <a:pt x="0" y="1358900"/>
                  </a:lnTo>
                  <a:lnTo>
                    <a:pt x="23172" y="1371600"/>
                  </a:lnTo>
                  <a:lnTo>
                    <a:pt x="106120" y="1397000"/>
                  </a:lnTo>
                  <a:lnTo>
                    <a:pt x="148285" y="1422400"/>
                  </a:lnTo>
                  <a:lnTo>
                    <a:pt x="321434" y="1473200"/>
                  </a:lnTo>
                  <a:lnTo>
                    <a:pt x="365820" y="1498600"/>
                  </a:lnTo>
                  <a:lnTo>
                    <a:pt x="640981" y="1574800"/>
                  </a:lnTo>
                  <a:lnTo>
                    <a:pt x="1656255" y="1574800"/>
                  </a:lnTo>
                  <a:lnTo>
                    <a:pt x="1602296" y="1562100"/>
                  </a:lnTo>
                  <a:lnTo>
                    <a:pt x="1495304" y="1562100"/>
                  </a:lnTo>
                  <a:lnTo>
                    <a:pt x="1442281" y="1549400"/>
                  </a:lnTo>
                  <a:lnTo>
                    <a:pt x="1389579" y="1549400"/>
                  </a:lnTo>
                  <a:lnTo>
                    <a:pt x="1337204" y="1536700"/>
                  </a:lnTo>
                  <a:lnTo>
                    <a:pt x="1285160" y="1536700"/>
                  </a:lnTo>
                  <a:lnTo>
                    <a:pt x="1182086" y="1511300"/>
                  </a:lnTo>
                  <a:lnTo>
                    <a:pt x="1131066" y="1511300"/>
                  </a:lnTo>
                  <a:lnTo>
                    <a:pt x="1030084" y="1485900"/>
                  </a:lnTo>
                  <a:lnTo>
                    <a:pt x="980131" y="1485900"/>
                  </a:lnTo>
                  <a:lnTo>
                    <a:pt x="832489" y="1447800"/>
                  </a:lnTo>
                  <a:lnTo>
                    <a:pt x="784029" y="1447800"/>
                  </a:lnTo>
                  <a:lnTo>
                    <a:pt x="410635" y="1346200"/>
                  </a:lnTo>
                  <a:lnTo>
                    <a:pt x="277483" y="1308100"/>
                  </a:lnTo>
                  <a:lnTo>
                    <a:pt x="233971" y="1282700"/>
                  </a:lnTo>
                  <a:lnTo>
                    <a:pt x="106120" y="1244600"/>
                  </a:lnTo>
                  <a:lnTo>
                    <a:pt x="64414" y="1219200"/>
                  </a:lnTo>
                  <a:lnTo>
                    <a:pt x="23172" y="1206500"/>
                  </a:lnTo>
                  <a:lnTo>
                    <a:pt x="0" y="1193800"/>
                  </a:lnTo>
                  <a:close/>
                </a:path>
                <a:path w="10692130" h="1739900">
                  <a:moveTo>
                    <a:pt x="4637156" y="1549400"/>
                  </a:moveTo>
                  <a:lnTo>
                    <a:pt x="3638462" y="1549400"/>
                  </a:lnTo>
                  <a:lnTo>
                    <a:pt x="3576986" y="1562100"/>
                  </a:lnTo>
                  <a:lnTo>
                    <a:pt x="3454458" y="1562100"/>
                  </a:lnTo>
                  <a:lnTo>
                    <a:pt x="3393417" y="1574800"/>
                  </a:lnTo>
                  <a:lnTo>
                    <a:pt x="4511112" y="1574800"/>
                  </a:lnTo>
                  <a:lnTo>
                    <a:pt x="4637156" y="1549400"/>
                  </a:lnTo>
                  <a:close/>
                </a:path>
                <a:path w="10692130" h="1739900">
                  <a:moveTo>
                    <a:pt x="4953177" y="1498600"/>
                  </a:moveTo>
                  <a:lnTo>
                    <a:pt x="4134735" y="1498600"/>
                  </a:lnTo>
                  <a:lnTo>
                    <a:pt x="4072313" y="1511300"/>
                  </a:lnTo>
                  <a:lnTo>
                    <a:pt x="4009992" y="1511300"/>
                  </a:lnTo>
                  <a:lnTo>
                    <a:pt x="3947777" y="1524000"/>
                  </a:lnTo>
                  <a:lnTo>
                    <a:pt x="3885673" y="1524000"/>
                  </a:lnTo>
                  <a:lnTo>
                    <a:pt x="3823684" y="1536700"/>
                  </a:lnTo>
                  <a:lnTo>
                    <a:pt x="3761817" y="1536700"/>
                  </a:lnTo>
                  <a:lnTo>
                    <a:pt x="3700074" y="1549400"/>
                  </a:lnTo>
                  <a:lnTo>
                    <a:pt x="4700266" y="1549400"/>
                  </a:lnTo>
                  <a:lnTo>
                    <a:pt x="4953177" y="1498600"/>
                  </a:lnTo>
                  <a:close/>
                </a:path>
                <a:path w="10692130" h="1739900">
                  <a:moveTo>
                    <a:pt x="10692003" y="0"/>
                  </a:moveTo>
                  <a:lnTo>
                    <a:pt x="10670066" y="0"/>
                  </a:lnTo>
                  <a:lnTo>
                    <a:pt x="10412525" y="76200"/>
                  </a:lnTo>
                  <a:lnTo>
                    <a:pt x="10368056" y="101600"/>
                  </a:lnTo>
                  <a:lnTo>
                    <a:pt x="10045048" y="190500"/>
                  </a:lnTo>
                  <a:lnTo>
                    <a:pt x="9997287" y="215900"/>
                  </a:lnTo>
                  <a:lnTo>
                    <a:pt x="9702722" y="292100"/>
                  </a:lnTo>
                  <a:lnTo>
                    <a:pt x="9652340" y="317500"/>
                  </a:lnTo>
                  <a:lnTo>
                    <a:pt x="9447309" y="368300"/>
                  </a:lnTo>
                  <a:lnTo>
                    <a:pt x="9395201" y="393700"/>
                  </a:lnTo>
                  <a:lnTo>
                    <a:pt x="9183512" y="444500"/>
                  </a:lnTo>
                  <a:lnTo>
                    <a:pt x="9129800" y="469900"/>
                  </a:lnTo>
                  <a:lnTo>
                    <a:pt x="8856750" y="533400"/>
                  </a:lnTo>
                  <a:lnTo>
                    <a:pt x="8801276" y="558800"/>
                  </a:lnTo>
                  <a:lnTo>
                    <a:pt x="8576664" y="609600"/>
                  </a:lnTo>
                  <a:lnTo>
                    <a:pt x="8519856" y="635000"/>
                  </a:lnTo>
                  <a:lnTo>
                    <a:pt x="8290154" y="685800"/>
                  </a:lnTo>
                  <a:lnTo>
                    <a:pt x="8232135" y="711200"/>
                  </a:lnTo>
                  <a:lnTo>
                    <a:pt x="7997834" y="762000"/>
                  </a:lnTo>
                  <a:lnTo>
                    <a:pt x="7938726" y="787400"/>
                  </a:lnTo>
                  <a:lnTo>
                    <a:pt x="7640243" y="850900"/>
                  </a:lnTo>
                  <a:lnTo>
                    <a:pt x="7579991" y="876300"/>
                  </a:lnTo>
                  <a:lnTo>
                    <a:pt x="7153642" y="965200"/>
                  </a:lnTo>
                  <a:lnTo>
                    <a:pt x="7092139" y="990600"/>
                  </a:lnTo>
                  <a:lnTo>
                    <a:pt x="5523640" y="1308100"/>
                  </a:lnTo>
                  <a:lnTo>
                    <a:pt x="5460237" y="1308100"/>
                  </a:lnTo>
                  <a:lnTo>
                    <a:pt x="5206605" y="1358900"/>
                  </a:lnTo>
                  <a:lnTo>
                    <a:pt x="5143217" y="1358900"/>
                  </a:lnTo>
                  <a:lnTo>
                    <a:pt x="4889888" y="1409700"/>
                  </a:lnTo>
                  <a:lnTo>
                    <a:pt x="4826637" y="1409700"/>
                  </a:lnTo>
                  <a:lnTo>
                    <a:pt x="4700266" y="1435100"/>
                  </a:lnTo>
                  <a:lnTo>
                    <a:pt x="4637156" y="1435100"/>
                  </a:lnTo>
                  <a:lnTo>
                    <a:pt x="4511112" y="1460500"/>
                  </a:lnTo>
                  <a:lnTo>
                    <a:pt x="4448187" y="1460500"/>
                  </a:lnTo>
                  <a:lnTo>
                    <a:pt x="4322557" y="1485900"/>
                  </a:lnTo>
                  <a:lnTo>
                    <a:pt x="4259861" y="1485900"/>
                  </a:lnTo>
                  <a:lnTo>
                    <a:pt x="4197252" y="1498600"/>
                  </a:lnTo>
                  <a:lnTo>
                    <a:pt x="5016498" y="1498600"/>
                  </a:lnTo>
                  <a:lnTo>
                    <a:pt x="5587031" y="1384300"/>
                  </a:lnTo>
                  <a:lnTo>
                    <a:pt x="5650406" y="1384300"/>
                  </a:lnTo>
                  <a:lnTo>
                    <a:pt x="6093149" y="1295400"/>
                  </a:lnTo>
                  <a:lnTo>
                    <a:pt x="6156214" y="1270000"/>
                  </a:lnTo>
                  <a:lnTo>
                    <a:pt x="6782706" y="1143000"/>
                  </a:lnTo>
                  <a:lnTo>
                    <a:pt x="6844832" y="1117600"/>
                  </a:lnTo>
                  <a:lnTo>
                    <a:pt x="7153642" y="1054100"/>
                  </a:lnTo>
                  <a:lnTo>
                    <a:pt x="7215006" y="1028700"/>
                  </a:lnTo>
                  <a:lnTo>
                    <a:pt x="7458971" y="977900"/>
                  </a:lnTo>
                  <a:lnTo>
                    <a:pt x="7519565" y="952500"/>
                  </a:lnTo>
                  <a:lnTo>
                    <a:pt x="7760206" y="901700"/>
                  </a:lnTo>
                  <a:lnTo>
                    <a:pt x="7819908" y="876300"/>
                  </a:lnTo>
                  <a:lnTo>
                    <a:pt x="7997834" y="838200"/>
                  </a:lnTo>
                  <a:lnTo>
                    <a:pt x="8056733" y="812800"/>
                  </a:lnTo>
                  <a:lnTo>
                    <a:pt x="8290154" y="762000"/>
                  </a:lnTo>
                  <a:lnTo>
                    <a:pt x="8347940" y="736600"/>
                  </a:lnTo>
                  <a:lnTo>
                    <a:pt x="8519856" y="698500"/>
                  </a:lnTo>
                  <a:lnTo>
                    <a:pt x="8576664" y="673100"/>
                  </a:lnTo>
                  <a:lnTo>
                    <a:pt x="8745525" y="635000"/>
                  </a:lnTo>
                  <a:lnTo>
                    <a:pt x="8801276" y="609600"/>
                  </a:lnTo>
                  <a:lnTo>
                    <a:pt x="8966849" y="571500"/>
                  </a:lnTo>
                  <a:lnTo>
                    <a:pt x="9021464" y="546100"/>
                  </a:lnTo>
                  <a:lnTo>
                    <a:pt x="9183512" y="508000"/>
                  </a:lnTo>
                  <a:lnTo>
                    <a:pt x="9236913" y="482600"/>
                  </a:lnTo>
                  <a:lnTo>
                    <a:pt x="9395201" y="444500"/>
                  </a:lnTo>
                  <a:lnTo>
                    <a:pt x="9447309" y="419100"/>
                  </a:lnTo>
                  <a:lnTo>
                    <a:pt x="9652340" y="368300"/>
                  </a:lnTo>
                  <a:lnTo>
                    <a:pt x="9702722" y="342900"/>
                  </a:lnTo>
                  <a:lnTo>
                    <a:pt x="9900604" y="292100"/>
                  </a:lnTo>
                  <a:lnTo>
                    <a:pt x="9949138" y="266700"/>
                  </a:lnTo>
                  <a:lnTo>
                    <a:pt x="10185943" y="203200"/>
                  </a:lnTo>
                  <a:lnTo>
                    <a:pt x="10232097" y="177800"/>
                  </a:lnTo>
                  <a:lnTo>
                    <a:pt x="10500158" y="101600"/>
                  </a:lnTo>
                  <a:lnTo>
                    <a:pt x="10628271" y="63500"/>
                  </a:lnTo>
                  <a:lnTo>
                    <a:pt x="10692003" y="38100"/>
                  </a:lnTo>
                  <a:lnTo>
                    <a:pt x="10692003" y="0"/>
                  </a:lnTo>
                  <a:close/>
                </a:path>
              </a:pathLst>
            </a:custGeom>
            <a:solidFill>
              <a:srgbClr val="FFC20E"/>
            </a:solidFill>
          </p:spPr>
          <p:txBody>
            <a:bodyPr wrap="square" lIns="0" tIns="0" rIns="0" bIns="0" rtlCol="0"/>
            <a:lstStyle/>
            <a:p>
              <a:endParaRPr sz="1632"/>
            </a:p>
          </p:txBody>
        </p:sp>
        <p:sp>
          <p:nvSpPr>
            <p:cNvPr id="6" name="object 6"/>
            <p:cNvSpPr/>
            <p:nvPr/>
          </p:nvSpPr>
          <p:spPr>
            <a:xfrm>
              <a:off x="0" y="327372"/>
              <a:ext cx="10692130" cy="2527300"/>
            </a:xfrm>
            <a:custGeom>
              <a:avLst/>
              <a:gdLst/>
              <a:ahLst/>
              <a:cxnLst/>
              <a:rect l="l" t="t" r="r" b="b"/>
              <a:pathLst>
                <a:path w="10692130" h="2527300">
                  <a:moveTo>
                    <a:pt x="3181172" y="2514599"/>
                  </a:moveTo>
                  <a:lnTo>
                    <a:pt x="2220516" y="2514599"/>
                  </a:lnTo>
                  <a:lnTo>
                    <a:pt x="2269365" y="2527299"/>
                  </a:lnTo>
                  <a:lnTo>
                    <a:pt x="3132792" y="2527299"/>
                  </a:lnTo>
                  <a:lnTo>
                    <a:pt x="3181172" y="2514599"/>
                  </a:lnTo>
                  <a:close/>
                </a:path>
                <a:path w="10692130" h="2527300">
                  <a:moveTo>
                    <a:pt x="3432236" y="2501899"/>
                  </a:moveTo>
                  <a:lnTo>
                    <a:pt x="2075223" y="2501899"/>
                  </a:lnTo>
                  <a:lnTo>
                    <a:pt x="2123453" y="2514599"/>
                  </a:lnTo>
                  <a:lnTo>
                    <a:pt x="3381868" y="2514599"/>
                  </a:lnTo>
                  <a:lnTo>
                    <a:pt x="3432236" y="2501899"/>
                  </a:lnTo>
                  <a:close/>
                </a:path>
                <a:path w="10692130" h="2527300">
                  <a:moveTo>
                    <a:pt x="3634438" y="2489199"/>
                  </a:moveTo>
                  <a:lnTo>
                    <a:pt x="1931654" y="2489199"/>
                  </a:lnTo>
                  <a:lnTo>
                    <a:pt x="1979331" y="2501899"/>
                  </a:lnTo>
                  <a:lnTo>
                    <a:pt x="3583782" y="2501899"/>
                  </a:lnTo>
                  <a:lnTo>
                    <a:pt x="3634438" y="2489199"/>
                  </a:lnTo>
                  <a:close/>
                </a:path>
                <a:path w="10692130" h="2527300">
                  <a:moveTo>
                    <a:pt x="3735952" y="2476499"/>
                  </a:moveTo>
                  <a:lnTo>
                    <a:pt x="1782111" y="2476499"/>
                  </a:lnTo>
                  <a:lnTo>
                    <a:pt x="1832856" y="2489199"/>
                  </a:lnTo>
                  <a:lnTo>
                    <a:pt x="3685162" y="2489199"/>
                  </a:lnTo>
                  <a:lnTo>
                    <a:pt x="3735952" y="2476499"/>
                  </a:lnTo>
                  <a:close/>
                </a:path>
                <a:path w="10692130" h="2527300">
                  <a:moveTo>
                    <a:pt x="3888699" y="2463799"/>
                  </a:moveTo>
                  <a:lnTo>
                    <a:pt x="1681956" y="2463799"/>
                  </a:lnTo>
                  <a:lnTo>
                    <a:pt x="1731837" y="2476499"/>
                  </a:lnTo>
                  <a:lnTo>
                    <a:pt x="3837722" y="2476499"/>
                  </a:lnTo>
                  <a:lnTo>
                    <a:pt x="3888699" y="2463799"/>
                  </a:lnTo>
                  <a:close/>
                </a:path>
                <a:path w="10692130" h="2527300">
                  <a:moveTo>
                    <a:pt x="2149160" y="2451099"/>
                  </a:moveTo>
                  <a:lnTo>
                    <a:pt x="1583080" y="2451099"/>
                  </a:lnTo>
                  <a:lnTo>
                    <a:pt x="1632396" y="2463799"/>
                  </a:lnTo>
                  <a:lnTo>
                    <a:pt x="2201187" y="2463799"/>
                  </a:lnTo>
                  <a:lnTo>
                    <a:pt x="2149160" y="2451099"/>
                  </a:lnTo>
                  <a:close/>
                </a:path>
                <a:path w="10692130" h="2527300">
                  <a:moveTo>
                    <a:pt x="3990828" y="2451099"/>
                  </a:moveTo>
                  <a:lnTo>
                    <a:pt x="3079245" y="2451099"/>
                  </a:lnTo>
                  <a:lnTo>
                    <a:pt x="3032039" y="2463799"/>
                  </a:lnTo>
                  <a:lnTo>
                    <a:pt x="3939735" y="2463799"/>
                  </a:lnTo>
                  <a:lnTo>
                    <a:pt x="3990828" y="2451099"/>
                  </a:lnTo>
                  <a:close/>
                </a:path>
                <a:path w="10692130" h="2527300">
                  <a:moveTo>
                    <a:pt x="1642883" y="2412999"/>
                  </a:moveTo>
                  <a:lnTo>
                    <a:pt x="1340502" y="2412999"/>
                  </a:lnTo>
                  <a:lnTo>
                    <a:pt x="1436924" y="2425699"/>
                  </a:lnTo>
                  <a:lnTo>
                    <a:pt x="1534179" y="2451099"/>
                  </a:lnTo>
                  <a:lnTo>
                    <a:pt x="1994495" y="2451099"/>
                  </a:lnTo>
                  <a:lnTo>
                    <a:pt x="1943400" y="2438399"/>
                  </a:lnTo>
                  <a:lnTo>
                    <a:pt x="1791413" y="2438399"/>
                  </a:lnTo>
                  <a:lnTo>
                    <a:pt x="1741622" y="2425699"/>
                  </a:lnTo>
                  <a:lnTo>
                    <a:pt x="1692158" y="2425699"/>
                  </a:lnTo>
                  <a:lnTo>
                    <a:pt x="1642883" y="2412999"/>
                  </a:lnTo>
                  <a:close/>
                </a:path>
                <a:path w="10692130" h="2527300">
                  <a:moveTo>
                    <a:pt x="4093180" y="2438399"/>
                  </a:moveTo>
                  <a:lnTo>
                    <a:pt x="3322481" y="2438399"/>
                  </a:lnTo>
                  <a:lnTo>
                    <a:pt x="3272832" y="2451099"/>
                  </a:lnTo>
                  <a:lnTo>
                    <a:pt x="4041977" y="2451099"/>
                  </a:lnTo>
                  <a:lnTo>
                    <a:pt x="4093180" y="2438399"/>
                  </a:lnTo>
                  <a:close/>
                </a:path>
                <a:path w="10692130" h="2527300">
                  <a:moveTo>
                    <a:pt x="4195741" y="2425699"/>
                  </a:moveTo>
                  <a:lnTo>
                    <a:pt x="3471768" y="2425699"/>
                  </a:lnTo>
                  <a:lnTo>
                    <a:pt x="3421950" y="2438399"/>
                  </a:lnTo>
                  <a:lnTo>
                    <a:pt x="4144435" y="2438399"/>
                  </a:lnTo>
                  <a:lnTo>
                    <a:pt x="4195741" y="2425699"/>
                  </a:lnTo>
                  <a:close/>
                </a:path>
                <a:path w="10692130" h="2527300">
                  <a:moveTo>
                    <a:pt x="4349944" y="2400299"/>
                  </a:moveTo>
                  <a:lnTo>
                    <a:pt x="3721635" y="2400299"/>
                  </a:lnTo>
                  <a:lnTo>
                    <a:pt x="3671564" y="2412999"/>
                  </a:lnTo>
                  <a:lnTo>
                    <a:pt x="3621539" y="2412999"/>
                  </a:lnTo>
                  <a:lnTo>
                    <a:pt x="3571565" y="2425699"/>
                  </a:lnTo>
                  <a:lnTo>
                    <a:pt x="4247095" y="2425699"/>
                  </a:lnTo>
                  <a:lnTo>
                    <a:pt x="4349944" y="2400299"/>
                  </a:lnTo>
                  <a:close/>
                </a:path>
                <a:path w="10692130" h="2527300">
                  <a:moveTo>
                    <a:pt x="0" y="1993899"/>
                  </a:moveTo>
                  <a:lnTo>
                    <a:pt x="0" y="2019299"/>
                  </a:lnTo>
                  <a:lnTo>
                    <a:pt x="19899" y="2031999"/>
                  </a:lnTo>
                  <a:lnTo>
                    <a:pt x="69634" y="2057399"/>
                  </a:lnTo>
                  <a:lnTo>
                    <a:pt x="119644" y="2070099"/>
                  </a:lnTo>
                  <a:lnTo>
                    <a:pt x="171413" y="2095499"/>
                  </a:lnTo>
                  <a:lnTo>
                    <a:pt x="225223" y="2120899"/>
                  </a:lnTo>
                  <a:lnTo>
                    <a:pt x="281355" y="2133599"/>
                  </a:lnTo>
                  <a:lnTo>
                    <a:pt x="372088" y="2158999"/>
                  </a:lnTo>
                  <a:lnTo>
                    <a:pt x="417898" y="2184399"/>
                  </a:lnTo>
                  <a:lnTo>
                    <a:pt x="558172" y="2222499"/>
                  </a:lnTo>
                  <a:lnTo>
                    <a:pt x="606175" y="2247899"/>
                  </a:lnTo>
                  <a:lnTo>
                    <a:pt x="755167" y="2285999"/>
                  </a:lnTo>
                  <a:lnTo>
                    <a:pt x="993517" y="2349499"/>
                  </a:lnTo>
                  <a:lnTo>
                    <a:pt x="1042145" y="2349499"/>
                  </a:lnTo>
                  <a:lnTo>
                    <a:pt x="1292644" y="2412999"/>
                  </a:lnTo>
                  <a:lnTo>
                    <a:pt x="1593659" y="2412999"/>
                  </a:lnTo>
                  <a:lnTo>
                    <a:pt x="1496934" y="2387599"/>
                  </a:lnTo>
                  <a:lnTo>
                    <a:pt x="1448825" y="2387599"/>
                  </a:lnTo>
                  <a:lnTo>
                    <a:pt x="1353393" y="2374899"/>
                  </a:lnTo>
                  <a:lnTo>
                    <a:pt x="1306182" y="2362199"/>
                  </a:lnTo>
                  <a:lnTo>
                    <a:pt x="1255202" y="2362199"/>
                  </a:lnTo>
                  <a:lnTo>
                    <a:pt x="1105571" y="2324099"/>
                  </a:lnTo>
                  <a:lnTo>
                    <a:pt x="1056679" y="2324099"/>
                  </a:lnTo>
                  <a:lnTo>
                    <a:pt x="818024" y="2260599"/>
                  </a:lnTo>
                  <a:lnTo>
                    <a:pt x="771207" y="2260599"/>
                  </a:lnTo>
                  <a:lnTo>
                    <a:pt x="720747" y="2235199"/>
                  </a:lnTo>
                  <a:lnTo>
                    <a:pt x="480309" y="2171699"/>
                  </a:lnTo>
                  <a:lnTo>
                    <a:pt x="434034" y="2158999"/>
                  </a:lnTo>
                  <a:lnTo>
                    <a:pt x="388177" y="2133599"/>
                  </a:lnTo>
                  <a:lnTo>
                    <a:pt x="297395" y="2108199"/>
                  </a:lnTo>
                  <a:lnTo>
                    <a:pt x="240947" y="2095499"/>
                  </a:lnTo>
                  <a:lnTo>
                    <a:pt x="187064" y="2070099"/>
                  </a:lnTo>
                  <a:lnTo>
                    <a:pt x="135172" y="2057399"/>
                  </a:lnTo>
                  <a:lnTo>
                    <a:pt x="34859" y="2006599"/>
                  </a:lnTo>
                  <a:lnTo>
                    <a:pt x="0" y="1993899"/>
                  </a:lnTo>
                  <a:close/>
                </a:path>
                <a:path w="10692130" h="2527300">
                  <a:moveTo>
                    <a:pt x="4452966" y="2387599"/>
                  </a:moveTo>
                  <a:lnTo>
                    <a:pt x="3821916" y="2387599"/>
                  </a:lnTo>
                  <a:lnTo>
                    <a:pt x="3771753" y="2400299"/>
                  </a:lnTo>
                  <a:lnTo>
                    <a:pt x="4401434" y="2400299"/>
                  </a:lnTo>
                  <a:lnTo>
                    <a:pt x="4452966" y="2387599"/>
                  </a:lnTo>
                  <a:close/>
                </a:path>
                <a:path w="10692130" h="2527300">
                  <a:moveTo>
                    <a:pt x="4951236" y="2298699"/>
                  </a:moveTo>
                  <a:lnTo>
                    <a:pt x="4426807" y="2298699"/>
                  </a:lnTo>
                  <a:lnTo>
                    <a:pt x="4325670" y="2324099"/>
                  </a:lnTo>
                  <a:lnTo>
                    <a:pt x="4275143" y="2324099"/>
                  </a:lnTo>
                  <a:lnTo>
                    <a:pt x="4174180" y="2349499"/>
                  </a:lnTo>
                  <a:lnTo>
                    <a:pt x="4123746" y="2349499"/>
                  </a:lnTo>
                  <a:lnTo>
                    <a:pt x="4073347" y="2362199"/>
                  </a:lnTo>
                  <a:lnTo>
                    <a:pt x="4022984" y="2362199"/>
                  </a:lnTo>
                  <a:lnTo>
                    <a:pt x="3972657" y="2374899"/>
                  </a:lnTo>
                  <a:lnTo>
                    <a:pt x="3922369" y="2374899"/>
                  </a:lnTo>
                  <a:lnTo>
                    <a:pt x="3872122" y="2387599"/>
                  </a:lnTo>
                  <a:lnTo>
                    <a:pt x="4504539" y="2387599"/>
                  </a:lnTo>
                  <a:lnTo>
                    <a:pt x="4556150" y="2374899"/>
                  </a:lnTo>
                  <a:lnTo>
                    <a:pt x="4605378" y="2362199"/>
                  </a:lnTo>
                  <a:lnTo>
                    <a:pt x="4753425" y="2336799"/>
                  </a:lnTo>
                  <a:lnTo>
                    <a:pt x="4802857" y="2336799"/>
                  </a:lnTo>
                  <a:lnTo>
                    <a:pt x="4951236" y="2298699"/>
                  </a:lnTo>
                  <a:close/>
                </a:path>
                <a:path w="10692130" h="2527300">
                  <a:moveTo>
                    <a:pt x="10692003" y="0"/>
                  </a:moveTo>
                  <a:lnTo>
                    <a:pt x="10651066" y="25399"/>
                  </a:lnTo>
                  <a:lnTo>
                    <a:pt x="10605313" y="50799"/>
                  </a:lnTo>
                  <a:lnTo>
                    <a:pt x="10465308" y="126999"/>
                  </a:lnTo>
                  <a:lnTo>
                    <a:pt x="10423421" y="139699"/>
                  </a:lnTo>
                  <a:lnTo>
                    <a:pt x="10295567" y="215899"/>
                  </a:lnTo>
                  <a:lnTo>
                    <a:pt x="10252218" y="228599"/>
                  </a:lnTo>
                  <a:lnTo>
                    <a:pt x="10119980" y="304799"/>
                  </a:lnTo>
                  <a:lnTo>
                    <a:pt x="10075171" y="317499"/>
                  </a:lnTo>
                  <a:lnTo>
                    <a:pt x="9892297" y="419099"/>
                  </a:lnTo>
                  <a:lnTo>
                    <a:pt x="9845670" y="431799"/>
                  </a:lnTo>
                  <a:lnTo>
                    <a:pt x="9655532" y="533399"/>
                  </a:lnTo>
                  <a:lnTo>
                    <a:pt x="9607091" y="546099"/>
                  </a:lnTo>
                  <a:lnTo>
                    <a:pt x="9509125" y="596899"/>
                  </a:lnTo>
                  <a:lnTo>
                    <a:pt x="9465928" y="622299"/>
                  </a:lnTo>
                  <a:lnTo>
                    <a:pt x="9422482" y="634999"/>
                  </a:lnTo>
                  <a:lnTo>
                    <a:pt x="9334851" y="685799"/>
                  </a:lnTo>
                  <a:lnTo>
                    <a:pt x="9290669" y="698499"/>
                  </a:lnTo>
                  <a:lnTo>
                    <a:pt x="9246245" y="723899"/>
                  </a:lnTo>
                  <a:lnTo>
                    <a:pt x="9201580" y="736599"/>
                  </a:lnTo>
                  <a:lnTo>
                    <a:pt x="9111535" y="787399"/>
                  </a:lnTo>
                  <a:lnTo>
                    <a:pt x="9066158" y="800099"/>
                  </a:lnTo>
                  <a:lnTo>
                    <a:pt x="8974704" y="850899"/>
                  </a:lnTo>
                  <a:lnTo>
                    <a:pt x="8928629" y="863599"/>
                  </a:lnTo>
                  <a:lnTo>
                    <a:pt x="8882325" y="888999"/>
                  </a:lnTo>
                  <a:lnTo>
                    <a:pt x="8835794" y="901699"/>
                  </a:lnTo>
                  <a:lnTo>
                    <a:pt x="8742054" y="952499"/>
                  </a:lnTo>
                  <a:lnTo>
                    <a:pt x="8694850" y="965199"/>
                  </a:lnTo>
                  <a:lnTo>
                    <a:pt x="8599778" y="1015999"/>
                  </a:lnTo>
                  <a:lnTo>
                    <a:pt x="8551914" y="1028699"/>
                  </a:lnTo>
                  <a:lnTo>
                    <a:pt x="8503834" y="1054099"/>
                  </a:lnTo>
                  <a:lnTo>
                    <a:pt x="8455539" y="1066799"/>
                  </a:lnTo>
                  <a:lnTo>
                    <a:pt x="8407031" y="1092199"/>
                  </a:lnTo>
                  <a:lnTo>
                    <a:pt x="8362170" y="1117599"/>
                  </a:lnTo>
                  <a:lnTo>
                    <a:pt x="8271912" y="1142999"/>
                  </a:lnTo>
                  <a:lnTo>
                    <a:pt x="8226522" y="1168399"/>
                  </a:lnTo>
                  <a:lnTo>
                    <a:pt x="8180963" y="1181099"/>
                  </a:lnTo>
                  <a:lnTo>
                    <a:pt x="8135238" y="1206499"/>
                  </a:lnTo>
                  <a:lnTo>
                    <a:pt x="8089351" y="1219199"/>
                  </a:lnTo>
                  <a:lnTo>
                    <a:pt x="8043306" y="1244599"/>
                  </a:lnTo>
                  <a:lnTo>
                    <a:pt x="7997105" y="1257299"/>
                  </a:lnTo>
                  <a:lnTo>
                    <a:pt x="7810817" y="1333499"/>
                  </a:lnTo>
                  <a:lnTo>
                    <a:pt x="7763504" y="1346199"/>
                  </a:lnTo>
                  <a:lnTo>
                    <a:pt x="7716200" y="1371599"/>
                  </a:lnTo>
                  <a:lnTo>
                    <a:pt x="7668876" y="1384299"/>
                  </a:lnTo>
                  <a:lnTo>
                    <a:pt x="7574060" y="1422399"/>
                  </a:lnTo>
                  <a:lnTo>
                    <a:pt x="7526511" y="1435099"/>
                  </a:lnTo>
                  <a:lnTo>
                    <a:pt x="7478832" y="1460499"/>
                  </a:lnTo>
                  <a:lnTo>
                    <a:pt x="7430995" y="1473199"/>
                  </a:lnTo>
                  <a:lnTo>
                    <a:pt x="7382972" y="1498599"/>
                  </a:lnTo>
                  <a:lnTo>
                    <a:pt x="7286257" y="1523999"/>
                  </a:lnTo>
                  <a:lnTo>
                    <a:pt x="7237510" y="1549399"/>
                  </a:lnTo>
                  <a:lnTo>
                    <a:pt x="7188466" y="1562099"/>
                  </a:lnTo>
                  <a:lnTo>
                    <a:pt x="7139622" y="1587499"/>
                  </a:lnTo>
                  <a:lnTo>
                    <a:pt x="6992622" y="1638299"/>
                  </a:lnTo>
                  <a:lnTo>
                    <a:pt x="6894123" y="1663699"/>
                  </a:lnTo>
                  <a:lnTo>
                    <a:pt x="6844691" y="1689099"/>
                  </a:lnTo>
                  <a:lnTo>
                    <a:pt x="6695533" y="1727199"/>
                  </a:lnTo>
                  <a:lnTo>
                    <a:pt x="6645491" y="1752599"/>
                  </a:lnTo>
                  <a:lnTo>
                    <a:pt x="6544856" y="1777999"/>
                  </a:lnTo>
                  <a:lnTo>
                    <a:pt x="5882297" y="1981199"/>
                  </a:lnTo>
                  <a:lnTo>
                    <a:pt x="5498783" y="2082799"/>
                  </a:lnTo>
                  <a:lnTo>
                    <a:pt x="5450441" y="2082799"/>
                  </a:lnTo>
                  <a:lnTo>
                    <a:pt x="5063580" y="2184399"/>
                  </a:lnTo>
                  <a:lnTo>
                    <a:pt x="5014966" y="2184399"/>
                  </a:lnTo>
                  <a:lnTo>
                    <a:pt x="4820059" y="2235199"/>
                  </a:lnTo>
                  <a:lnTo>
                    <a:pt x="4771296" y="2235199"/>
                  </a:lnTo>
                  <a:lnTo>
                    <a:pt x="4625171" y="2273299"/>
                  </a:lnTo>
                  <a:lnTo>
                    <a:pt x="4576569" y="2273299"/>
                  </a:lnTo>
                  <a:lnTo>
                    <a:pt x="4528045" y="2285999"/>
                  </a:lnTo>
                  <a:lnTo>
                    <a:pt x="4477414" y="2298699"/>
                  </a:lnTo>
                  <a:lnTo>
                    <a:pt x="5000685" y="2298699"/>
                  </a:lnTo>
                  <a:lnTo>
                    <a:pt x="5148835" y="2260599"/>
                  </a:lnTo>
                  <a:lnTo>
                    <a:pt x="5198114" y="2260599"/>
                  </a:lnTo>
                  <a:lnTo>
                    <a:pt x="5541740" y="2171699"/>
                  </a:lnTo>
                  <a:lnTo>
                    <a:pt x="5590911" y="2171699"/>
                  </a:lnTo>
                  <a:lnTo>
                    <a:pt x="6272225" y="1993899"/>
                  </a:lnTo>
                  <a:lnTo>
                    <a:pt x="6605536" y="1892299"/>
                  </a:lnTo>
                  <a:lnTo>
                    <a:pt x="6749211" y="1854199"/>
                  </a:lnTo>
                  <a:lnTo>
                    <a:pt x="6796636" y="1828799"/>
                  </a:lnTo>
                  <a:lnTo>
                    <a:pt x="7031166" y="1765299"/>
                  </a:lnTo>
                  <a:lnTo>
                    <a:pt x="7077691" y="1739899"/>
                  </a:lnTo>
                  <a:lnTo>
                    <a:pt x="7216868" y="1701799"/>
                  </a:lnTo>
                  <a:lnTo>
                    <a:pt x="7263193" y="1676399"/>
                  </a:lnTo>
                  <a:lnTo>
                    <a:pt x="7412255" y="1638299"/>
                  </a:lnTo>
                  <a:lnTo>
                    <a:pt x="7461432" y="1612899"/>
                  </a:lnTo>
                  <a:lnTo>
                    <a:pt x="7559178" y="1587499"/>
                  </a:lnTo>
                  <a:lnTo>
                    <a:pt x="7607800" y="1562099"/>
                  </a:lnTo>
                  <a:lnTo>
                    <a:pt x="7656289" y="1549399"/>
                  </a:lnTo>
                  <a:lnTo>
                    <a:pt x="7752974" y="1511299"/>
                  </a:lnTo>
                  <a:lnTo>
                    <a:pt x="7801222" y="1498599"/>
                  </a:lnTo>
                  <a:lnTo>
                    <a:pt x="7849442" y="1473199"/>
                  </a:lnTo>
                  <a:lnTo>
                    <a:pt x="7897660" y="1460499"/>
                  </a:lnTo>
                  <a:lnTo>
                    <a:pt x="8086894" y="1384299"/>
                  </a:lnTo>
                  <a:lnTo>
                    <a:pt x="8134095" y="1371599"/>
                  </a:lnTo>
                  <a:lnTo>
                    <a:pt x="8181213" y="1346199"/>
                  </a:lnTo>
                  <a:lnTo>
                    <a:pt x="8275116" y="1320799"/>
                  </a:lnTo>
                  <a:lnTo>
                    <a:pt x="8321861" y="1295399"/>
                  </a:lnTo>
                  <a:lnTo>
                    <a:pt x="8368440" y="1282699"/>
                  </a:lnTo>
                  <a:lnTo>
                    <a:pt x="8414833" y="1257299"/>
                  </a:lnTo>
                  <a:lnTo>
                    <a:pt x="8461020" y="1244599"/>
                  </a:lnTo>
                  <a:lnTo>
                    <a:pt x="8506980" y="1219199"/>
                  </a:lnTo>
                  <a:lnTo>
                    <a:pt x="8556218" y="1206499"/>
                  </a:lnTo>
                  <a:lnTo>
                    <a:pt x="8605280" y="1181099"/>
                  </a:lnTo>
                  <a:lnTo>
                    <a:pt x="8654163" y="1168399"/>
                  </a:lnTo>
                  <a:lnTo>
                    <a:pt x="8751364" y="1117599"/>
                  </a:lnTo>
                  <a:lnTo>
                    <a:pt x="8799674" y="1104899"/>
                  </a:lnTo>
                  <a:lnTo>
                    <a:pt x="8847782" y="1079499"/>
                  </a:lnTo>
                  <a:lnTo>
                    <a:pt x="8895683" y="1066799"/>
                  </a:lnTo>
                  <a:lnTo>
                    <a:pt x="8943372" y="1041399"/>
                  </a:lnTo>
                  <a:lnTo>
                    <a:pt x="8990845" y="1028699"/>
                  </a:lnTo>
                  <a:lnTo>
                    <a:pt x="9085118" y="977899"/>
                  </a:lnTo>
                  <a:lnTo>
                    <a:pt x="9131907" y="965199"/>
                  </a:lnTo>
                  <a:lnTo>
                    <a:pt x="9178459" y="939799"/>
                  </a:lnTo>
                  <a:lnTo>
                    <a:pt x="9224768" y="927099"/>
                  </a:lnTo>
                  <a:lnTo>
                    <a:pt x="9270828" y="901699"/>
                  </a:lnTo>
                  <a:lnTo>
                    <a:pt x="9316634" y="888999"/>
                  </a:lnTo>
                  <a:lnTo>
                    <a:pt x="9407465" y="838199"/>
                  </a:lnTo>
                  <a:lnTo>
                    <a:pt x="9452479" y="825499"/>
                  </a:lnTo>
                  <a:lnTo>
                    <a:pt x="9497218" y="800099"/>
                  </a:lnTo>
                  <a:lnTo>
                    <a:pt x="9541678" y="787399"/>
                  </a:lnTo>
                  <a:lnTo>
                    <a:pt x="9629736" y="736599"/>
                  </a:lnTo>
                  <a:lnTo>
                    <a:pt x="9680002" y="723899"/>
                  </a:lnTo>
                  <a:lnTo>
                    <a:pt x="9828620" y="647699"/>
                  </a:lnTo>
                  <a:lnTo>
                    <a:pt x="9877431" y="634999"/>
                  </a:lnTo>
                  <a:lnTo>
                    <a:pt x="10069013" y="533399"/>
                  </a:lnTo>
                  <a:lnTo>
                    <a:pt x="10115989" y="520699"/>
                  </a:lnTo>
                  <a:lnTo>
                    <a:pt x="10254698" y="444499"/>
                  </a:lnTo>
                  <a:lnTo>
                    <a:pt x="10300192" y="431799"/>
                  </a:lnTo>
                  <a:lnTo>
                    <a:pt x="10390063" y="380999"/>
                  </a:lnTo>
                  <a:lnTo>
                    <a:pt x="10434437" y="368299"/>
                  </a:lnTo>
                  <a:lnTo>
                    <a:pt x="10565311" y="292099"/>
                  </a:lnTo>
                  <a:lnTo>
                    <a:pt x="10608183" y="279399"/>
                  </a:lnTo>
                  <a:lnTo>
                    <a:pt x="10692003" y="228599"/>
                  </a:lnTo>
                  <a:lnTo>
                    <a:pt x="10692003" y="0"/>
                  </a:lnTo>
                  <a:close/>
                </a:path>
              </a:pathLst>
            </a:custGeom>
            <a:solidFill>
              <a:srgbClr val="FFFFFF"/>
            </a:solidFill>
          </p:spPr>
          <p:txBody>
            <a:bodyPr wrap="square" lIns="0" tIns="0" rIns="0" bIns="0" rtlCol="0"/>
            <a:lstStyle/>
            <a:p>
              <a:endParaRPr sz="1632"/>
            </a:p>
          </p:txBody>
        </p:sp>
      </p:grpSp>
      <p:grpSp>
        <p:nvGrpSpPr>
          <p:cNvPr id="7" name="object 7"/>
          <p:cNvGrpSpPr/>
          <p:nvPr/>
        </p:nvGrpSpPr>
        <p:grpSpPr>
          <a:xfrm>
            <a:off x="7272799" y="2681108"/>
            <a:ext cx="1258164" cy="85221"/>
            <a:chOff x="6644447" y="2956666"/>
            <a:chExt cx="1387475" cy="93980"/>
          </a:xfrm>
        </p:grpSpPr>
        <p:sp>
          <p:nvSpPr>
            <p:cNvPr id="8" name="object 8"/>
            <p:cNvSpPr/>
            <p:nvPr/>
          </p:nvSpPr>
          <p:spPr>
            <a:xfrm>
              <a:off x="6703629" y="3003579"/>
              <a:ext cx="1257935" cy="0"/>
            </a:xfrm>
            <a:custGeom>
              <a:avLst/>
              <a:gdLst/>
              <a:ahLst/>
              <a:cxnLst/>
              <a:rect l="l" t="t" r="r" b="b"/>
              <a:pathLst>
                <a:path w="1257934">
                  <a:moveTo>
                    <a:pt x="0" y="0"/>
                  </a:moveTo>
                  <a:lnTo>
                    <a:pt x="1257528" y="0"/>
                  </a:lnTo>
                </a:path>
              </a:pathLst>
            </a:custGeom>
            <a:ln w="23456">
              <a:solidFill>
                <a:srgbClr val="E52D49"/>
              </a:solidFill>
              <a:prstDash val="dot"/>
            </a:ln>
          </p:spPr>
          <p:txBody>
            <a:bodyPr wrap="square" lIns="0" tIns="0" rIns="0" bIns="0" rtlCol="0"/>
            <a:lstStyle/>
            <a:p>
              <a:endParaRPr sz="1632"/>
            </a:p>
          </p:txBody>
        </p:sp>
        <p:sp>
          <p:nvSpPr>
            <p:cNvPr id="9" name="object 9"/>
            <p:cNvSpPr/>
            <p:nvPr/>
          </p:nvSpPr>
          <p:spPr>
            <a:xfrm>
              <a:off x="6644447" y="2991850"/>
              <a:ext cx="23495" cy="23495"/>
            </a:xfrm>
            <a:custGeom>
              <a:avLst/>
              <a:gdLst/>
              <a:ahLst/>
              <a:cxnLst/>
              <a:rect l="l" t="t" r="r" b="b"/>
              <a:pathLst>
                <a:path w="23495" h="23494">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E52D49"/>
            </a:solidFill>
          </p:spPr>
          <p:txBody>
            <a:bodyPr wrap="square" lIns="0" tIns="0" rIns="0" bIns="0" rtlCol="0"/>
            <a:lstStyle/>
            <a:p>
              <a:endParaRPr sz="1632"/>
            </a:p>
          </p:txBody>
        </p:sp>
        <p:pic>
          <p:nvPicPr>
            <p:cNvPr id="10" name="object 10"/>
            <p:cNvPicPr/>
            <p:nvPr/>
          </p:nvPicPr>
          <p:blipFill>
            <a:blip r:embed="rId2" cstate="print"/>
            <a:stretch>
              <a:fillRect/>
            </a:stretch>
          </p:blipFill>
          <p:spPr>
            <a:xfrm>
              <a:off x="7937974" y="2956666"/>
              <a:ext cx="93827" cy="93827"/>
            </a:xfrm>
            <a:prstGeom prst="rect">
              <a:avLst/>
            </a:prstGeom>
          </p:spPr>
        </p:pic>
      </p:grpSp>
      <p:grpSp>
        <p:nvGrpSpPr>
          <p:cNvPr id="11" name="object 11"/>
          <p:cNvGrpSpPr/>
          <p:nvPr/>
        </p:nvGrpSpPr>
        <p:grpSpPr>
          <a:xfrm>
            <a:off x="7793209" y="3677044"/>
            <a:ext cx="1038777" cy="85221"/>
            <a:chOff x="7218344" y="4054962"/>
            <a:chExt cx="1145540" cy="93980"/>
          </a:xfrm>
        </p:grpSpPr>
        <p:sp>
          <p:nvSpPr>
            <p:cNvPr id="12" name="object 12"/>
            <p:cNvSpPr/>
            <p:nvPr/>
          </p:nvSpPr>
          <p:spPr>
            <a:xfrm>
              <a:off x="7277313" y="4101875"/>
              <a:ext cx="1016000" cy="0"/>
            </a:xfrm>
            <a:custGeom>
              <a:avLst/>
              <a:gdLst/>
              <a:ahLst/>
              <a:cxnLst/>
              <a:rect l="l" t="t" r="r" b="b"/>
              <a:pathLst>
                <a:path w="1016000">
                  <a:moveTo>
                    <a:pt x="0" y="0"/>
                  </a:moveTo>
                  <a:lnTo>
                    <a:pt x="1015669" y="0"/>
                  </a:lnTo>
                </a:path>
              </a:pathLst>
            </a:custGeom>
            <a:ln w="23456">
              <a:solidFill>
                <a:srgbClr val="008D8D"/>
              </a:solidFill>
              <a:prstDash val="dot"/>
            </a:ln>
          </p:spPr>
          <p:txBody>
            <a:bodyPr wrap="square" lIns="0" tIns="0" rIns="0" bIns="0" rtlCol="0"/>
            <a:lstStyle/>
            <a:p>
              <a:endParaRPr sz="1632"/>
            </a:p>
          </p:txBody>
        </p:sp>
        <p:sp>
          <p:nvSpPr>
            <p:cNvPr id="13" name="object 13"/>
            <p:cNvSpPr/>
            <p:nvPr/>
          </p:nvSpPr>
          <p:spPr>
            <a:xfrm>
              <a:off x="7218344" y="4090146"/>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008D8D"/>
            </a:solidFill>
          </p:spPr>
          <p:txBody>
            <a:bodyPr wrap="square" lIns="0" tIns="0" rIns="0" bIns="0" rtlCol="0"/>
            <a:lstStyle/>
            <a:p>
              <a:endParaRPr sz="1632"/>
            </a:p>
          </p:txBody>
        </p:sp>
        <p:pic>
          <p:nvPicPr>
            <p:cNvPr id="14" name="object 14"/>
            <p:cNvPicPr/>
            <p:nvPr/>
          </p:nvPicPr>
          <p:blipFill>
            <a:blip r:embed="rId3" cstate="print"/>
            <a:stretch>
              <a:fillRect/>
            </a:stretch>
          </p:blipFill>
          <p:spPr>
            <a:xfrm>
              <a:off x="8269693" y="4054962"/>
              <a:ext cx="93827" cy="93827"/>
            </a:xfrm>
            <a:prstGeom prst="rect">
              <a:avLst/>
            </a:prstGeom>
          </p:spPr>
        </p:pic>
      </p:grpSp>
      <p:grpSp>
        <p:nvGrpSpPr>
          <p:cNvPr id="15" name="object 15"/>
          <p:cNvGrpSpPr/>
          <p:nvPr/>
        </p:nvGrpSpPr>
        <p:grpSpPr>
          <a:xfrm>
            <a:off x="7678045" y="4848683"/>
            <a:ext cx="1038777" cy="85221"/>
            <a:chOff x="7091344" y="5347020"/>
            <a:chExt cx="1145540" cy="93980"/>
          </a:xfrm>
        </p:grpSpPr>
        <p:sp>
          <p:nvSpPr>
            <p:cNvPr id="16" name="object 16"/>
            <p:cNvSpPr/>
            <p:nvPr/>
          </p:nvSpPr>
          <p:spPr>
            <a:xfrm>
              <a:off x="7150313" y="5393932"/>
              <a:ext cx="1016000" cy="0"/>
            </a:xfrm>
            <a:custGeom>
              <a:avLst/>
              <a:gdLst/>
              <a:ahLst/>
              <a:cxnLst/>
              <a:rect l="l" t="t" r="r" b="b"/>
              <a:pathLst>
                <a:path w="1016000">
                  <a:moveTo>
                    <a:pt x="0" y="0"/>
                  </a:moveTo>
                  <a:lnTo>
                    <a:pt x="1015669" y="0"/>
                  </a:lnTo>
                </a:path>
              </a:pathLst>
            </a:custGeom>
            <a:ln w="23456">
              <a:solidFill>
                <a:srgbClr val="929096"/>
              </a:solidFill>
              <a:prstDash val="dot"/>
            </a:ln>
          </p:spPr>
          <p:txBody>
            <a:bodyPr wrap="square" lIns="0" tIns="0" rIns="0" bIns="0" rtlCol="0"/>
            <a:lstStyle/>
            <a:p>
              <a:endParaRPr sz="1632"/>
            </a:p>
          </p:txBody>
        </p:sp>
        <p:sp>
          <p:nvSpPr>
            <p:cNvPr id="17" name="object 17"/>
            <p:cNvSpPr/>
            <p:nvPr/>
          </p:nvSpPr>
          <p:spPr>
            <a:xfrm>
              <a:off x="7091344" y="5382204"/>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929096"/>
            </a:solidFill>
          </p:spPr>
          <p:txBody>
            <a:bodyPr wrap="square" lIns="0" tIns="0" rIns="0" bIns="0" rtlCol="0"/>
            <a:lstStyle/>
            <a:p>
              <a:endParaRPr sz="1632"/>
            </a:p>
          </p:txBody>
        </p:sp>
        <p:pic>
          <p:nvPicPr>
            <p:cNvPr id="18" name="object 18"/>
            <p:cNvPicPr/>
            <p:nvPr/>
          </p:nvPicPr>
          <p:blipFill>
            <a:blip r:embed="rId4" cstate="print"/>
            <a:stretch>
              <a:fillRect/>
            </a:stretch>
          </p:blipFill>
          <p:spPr>
            <a:xfrm>
              <a:off x="8142693" y="5347020"/>
              <a:ext cx="93827" cy="93827"/>
            </a:xfrm>
            <a:prstGeom prst="rect">
              <a:avLst/>
            </a:prstGeom>
          </p:spPr>
        </p:pic>
      </p:grpSp>
      <p:grpSp>
        <p:nvGrpSpPr>
          <p:cNvPr id="19" name="object 19"/>
          <p:cNvGrpSpPr/>
          <p:nvPr/>
        </p:nvGrpSpPr>
        <p:grpSpPr>
          <a:xfrm>
            <a:off x="7058134" y="5813438"/>
            <a:ext cx="1038777" cy="85221"/>
            <a:chOff x="6407720" y="6410930"/>
            <a:chExt cx="1145540" cy="93980"/>
          </a:xfrm>
        </p:grpSpPr>
        <p:sp>
          <p:nvSpPr>
            <p:cNvPr id="20" name="object 20"/>
            <p:cNvSpPr/>
            <p:nvPr/>
          </p:nvSpPr>
          <p:spPr>
            <a:xfrm>
              <a:off x="6466688" y="6457843"/>
              <a:ext cx="1016000" cy="0"/>
            </a:xfrm>
            <a:custGeom>
              <a:avLst/>
              <a:gdLst/>
              <a:ahLst/>
              <a:cxnLst/>
              <a:rect l="l" t="t" r="r" b="b"/>
              <a:pathLst>
                <a:path w="1016000">
                  <a:moveTo>
                    <a:pt x="0" y="0"/>
                  </a:moveTo>
                  <a:lnTo>
                    <a:pt x="1015669" y="0"/>
                  </a:lnTo>
                </a:path>
              </a:pathLst>
            </a:custGeom>
            <a:ln w="23456">
              <a:solidFill>
                <a:srgbClr val="EF4570"/>
              </a:solidFill>
              <a:prstDash val="dot"/>
            </a:ln>
          </p:spPr>
          <p:txBody>
            <a:bodyPr wrap="square" lIns="0" tIns="0" rIns="0" bIns="0" rtlCol="0"/>
            <a:lstStyle/>
            <a:p>
              <a:endParaRPr sz="1632"/>
            </a:p>
          </p:txBody>
        </p:sp>
        <p:sp>
          <p:nvSpPr>
            <p:cNvPr id="21" name="object 21"/>
            <p:cNvSpPr/>
            <p:nvPr/>
          </p:nvSpPr>
          <p:spPr>
            <a:xfrm>
              <a:off x="6407720" y="6446114"/>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EF4570"/>
            </a:solidFill>
          </p:spPr>
          <p:txBody>
            <a:bodyPr wrap="square" lIns="0" tIns="0" rIns="0" bIns="0" rtlCol="0"/>
            <a:lstStyle/>
            <a:p>
              <a:endParaRPr sz="1632"/>
            </a:p>
          </p:txBody>
        </p:sp>
        <p:pic>
          <p:nvPicPr>
            <p:cNvPr id="22" name="object 22"/>
            <p:cNvPicPr/>
            <p:nvPr/>
          </p:nvPicPr>
          <p:blipFill>
            <a:blip r:embed="rId5" cstate="print"/>
            <a:stretch>
              <a:fillRect/>
            </a:stretch>
          </p:blipFill>
          <p:spPr>
            <a:xfrm>
              <a:off x="7459068" y="6410930"/>
              <a:ext cx="93827" cy="93827"/>
            </a:xfrm>
            <a:prstGeom prst="rect">
              <a:avLst/>
            </a:prstGeom>
          </p:spPr>
        </p:pic>
      </p:grpSp>
      <p:sp>
        <p:nvSpPr>
          <p:cNvPr id="23" name="object 23"/>
          <p:cNvSpPr txBox="1"/>
          <p:nvPr/>
        </p:nvSpPr>
        <p:spPr>
          <a:xfrm>
            <a:off x="8646709" y="2519059"/>
            <a:ext cx="1307108" cy="402505"/>
          </a:xfrm>
          <a:prstGeom prst="rect">
            <a:avLst/>
          </a:prstGeom>
        </p:spPr>
        <p:txBody>
          <a:bodyPr vert="horz" wrap="square" lIns="0" tIns="11516" rIns="0" bIns="0" rtlCol="0">
            <a:spAutoFit/>
          </a:bodyPr>
          <a:lstStyle/>
          <a:p>
            <a:pPr marL="11516" marR="4607">
              <a:spcBef>
                <a:spcPts val="91"/>
              </a:spcBef>
            </a:pPr>
            <a:r>
              <a:rPr sz="1270" dirty="0">
                <a:latin typeface="Tahoma"/>
                <a:cs typeface="Tahoma"/>
              </a:rPr>
              <a:t>TB</a:t>
            </a:r>
            <a:r>
              <a:rPr sz="1270" spc="-77" dirty="0">
                <a:latin typeface="Tahoma"/>
                <a:cs typeface="Tahoma"/>
              </a:rPr>
              <a:t> </a:t>
            </a:r>
            <a:r>
              <a:rPr sz="1270" dirty="0">
                <a:latin typeface="Tahoma"/>
                <a:cs typeface="Tahoma"/>
              </a:rPr>
              <a:t>patients</a:t>
            </a:r>
            <a:r>
              <a:rPr sz="1270" spc="-73" dirty="0">
                <a:latin typeface="Tahoma"/>
                <a:cs typeface="Tahoma"/>
              </a:rPr>
              <a:t> </a:t>
            </a:r>
            <a:r>
              <a:rPr sz="1270" spc="-9" dirty="0">
                <a:latin typeface="Tahoma"/>
                <a:cs typeface="Tahoma"/>
              </a:rPr>
              <a:t>living </a:t>
            </a:r>
            <a:r>
              <a:rPr sz="1270" dirty="0">
                <a:latin typeface="Tahoma"/>
                <a:cs typeface="Tahoma"/>
              </a:rPr>
              <a:t>with</a:t>
            </a:r>
            <a:r>
              <a:rPr sz="1270" spc="-45" dirty="0">
                <a:latin typeface="Tahoma"/>
                <a:cs typeface="Tahoma"/>
              </a:rPr>
              <a:t> </a:t>
            </a:r>
            <a:r>
              <a:rPr sz="1270" dirty="0">
                <a:latin typeface="Tahoma"/>
                <a:cs typeface="Tahoma"/>
              </a:rPr>
              <a:t>HIV</a:t>
            </a:r>
            <a:r>
              <a:rPr sz="1270" spc="-41" dirty="0">
                <a:latin typeface="Tahoma"/>
                <a:cs typeface="Tahoma"/>
              </a:rPr>
              <a:t> </a:t>
            </a:r>
            <a:r>
              <a:rPr sz="1270" spc="-9" dirty="0">
                <a:latin typeface="Tahoma"/>
                <a:cs typeface="Tahoma"/>
              </a:rPr>
              <a:t>infection</a:t>
            </a:r>
            <a:endParaRPr sz="1270">
              <a:latin typeface="Tahoma"/>
              <a:cs typeface="Tahoma"/>
            </a:endParaRPr>
          </a:p>
        </p:txBody>
      </p:sp>
      <p:sp>
        <p:nvSpPr>
          <p:cNvPr id="24" name="object 24"/>
          <p:cNvSpPr txBox="1"/>
          <p:nvPr/>
        </p:nvSpPr>
        <p:spPr>
          <a:xfrm>
            <a:off x="8890811" y="3513844"/>
            <a:ext cx="752019" cy="402505"/>
          </a:xfrm>
          <a:prstGeom prst="rect">
            <a:avLst/>
          </a:prstGeom>
        </p:spPr>
        <p:txBody>
          <a:bodyPr vert="horz" wrap="square" lIns="0" tIns="11516" rIns="0" bIns="0" rtlCol="0">
            <a:spAutoFit/>
          </a:bodyPr>
          <a:lstStyle/>
          <a:p>
            <a:pPr marL="11516" marR="4607">
              <a:spcBef>
                <a:spcPts val="91"/>
              </a:spcBef>
            </a:pPr>
            <a:r>
              <a:rPr sz="1270" dirty="0">
                <a:latin typeface="Tahoma"/>
                <a:cs typeface="Tahoma"/>
              </a:rPr>
              <a:t>Elderly</a:t>
            </a:r>
            <a:r>
              <a:rPr sz="1270" spc="-5" dirty="0">
                <a:latin typeface="Tahoma"/>
                <a:cs typeface="Tahoma"/>
              </a:rPr>
              <a:t> </a:t>
            </a:r>
            <a:r>
              <a:rPr sz="1270" spc="-23" dirty="0">
                <a:latin typeface="Tahoma"/>
                <a:cs typeface="Tahoma"/>
              </a:rPr>
              <a:t>TB </a:t>
            </a:r>
            <a:r>
              <a:rPr sz="1270" spc="-9" dirty="0">
                <a:latin typeface="Tahoma"/>
                <a:cs typeface="Tahoma"/>
              </a:rPr>
              <a:t>patients</a:t>
            </a:r>
            <a:endParaRPr sz="1270">
              <a:latin typeface="Tahoma"/>
              <a:cs typeface="Tahoma"/>
            </a:endParaRPr>
          </a:p>
        </p:txBody>
      </p:sp>
      <p:sp>
        <p:nvSpPr>
          <p:cNvPr id="25" name="object 25"/>
          <p:cNvSpPr txBox="1"/>
          <p:nvPr/>
        </p:nvSpPr>
        <p:spPr>
          <a:xfrm>
            <a:off x="2745398" y="2927776"/>
            <a:ext cx="689255" cy="402505"/>
          </a:xfrm>
          <a:prstGeom prst="rect">
            <a:avLst/>
          </a:prstGeom>
        </p:spPr>
        <p:txBody>
          <a:bodyPr vert="horz" wrap="square" lIns="0" tIns="11516" rIns="0" bIns="0" rtlCol="0">
            <a:spAutoFit/>
          </a:bodyPr>
          <a:lstStyle/>
          <a:p>
            <a:pPr marL="168715" marR="4607" indent="-157774">
              <a:spcBef>
                <a:spcPts val="91"/>
              </a:spcBef>
            </a:pPr>
            <a:r>
              <a:rPr sz="1270" spc="-9" dirty="0">
                <a:latin typeface="Tahoma"/>
                <a:cs typeface="Tahoma"/>
              </a:rPr>
              <a:t>Consume alcohol</a:t>
            </a:r>
            <a:endParaRPr sz="1270">
              <a:latin typeface="Tahoma"/>
              <a:cs typeface="Tahoma"/>
            </a:endParaRPr>
          </a:p>
        </p:txBody>
      </p:sp>
      <p:sp>
        <p:nvSpPr>
          <p:cNvPr id="26" name="object 26"/>
          <p:cNvSpPr txBox="1"/>
          <p:nvPr/>
        </p:nvSpPr>
        <p:spPr>
          <a:xfrm>
            <a:off x="2024865" y="3962707"/>
            <a:ext cx="897701" cy="402505"/>
          </a:xfrm>
          <a:prstGeom prst="rect">
            <a:avLst/>
          </a:prstGeom>
        </p:spPr>
        <p:txBody>
          <a:bodyPr vert="horz" wrap="square" lIns="0" tIns="11516" rIns="0" bIns="0" rtlCol="0">
            <a:spAutoFit/>
          </a:bodyPr>
          <a:lstStyle/>
          <a:p>
            <a:pPr marL="176776" marR="4607" indent="-165836">
              <a:spcBef>
                <a:spcPts val="91"/>
              </a:spcBef>
            </a:pPr>
            <a:r>
              <a:rPr sz="1270" spc="-36" dirty="0">
                <a:latin typeface="Tahoma"/>
                <a:cs typeface="Tahoma"/>
              </a:rPr>
              <a:t>Taking</a:t>
            </a:r>
            <a:r>
              <a:rPr sz="1270" spc="-118" dirty="0">
                <a:latin typeface="Tahoma"/>
                <a:cs typeface="Tahoma"/>
              </a:rPr>
              <a:t> </a:t>
            </a:r>
            <a:r>
              <a:rPr sz="1270" spc="-18" dirty="0">
                <a:latin typeface="Tahoma"/>
                <a:cs typeface="Tahoma"/>
              </a:rPr>
              <a:t>other </a:t>
            </a:r>
            <a:r>
              <a:rPr sz="1270" spc="-9" dirty="0">
                <a:latin typeface="Tahoma"/>
                <a:cs typeface="Tahoma"/>
              </a:rPr>
              <a:t>medicines</a:t>
            </a:r>
            <a:endParaRPr sz="1270">
              <a:latin typeface="Tahoma"/>
              <a:cs typeface="Tahoma"/>
            </a:endParaRPr>
          </a:p>
        </p:txBody>
      </p:sp>
      <p:sp>
        <p:nvSpPr>
          <p:cNvPr id="27" name="object 27"/>
          <p:cNvSpPr txBox="1"/>
          <p:nvPr/>
        </p:nvSpPr>
        <p:spPr>
          <a:xfrm>
            <a:off x="2368443" y="5149353"/>
            <a:ext cx="784841" cy="597943"/>
          </a:xfrm>
          <a:prstGeom prst="rect">
            <a:avLst/>
          </a:prstGeom>
        </p:spPr>
        <p:txBody>
          <a:bodyPr vert="horz" wrap="square" lIns="0" tIns="11516" rIns="0" bIns="0" rtlCol="0">
            <a:spAutoFit/>
          </a:bodyPr>
          <a:lstStyle/>
          <a:p>
            <a:pPr marL="11516" marR="4607" indent="114587" algn="r">
              <a:spcBef>
                <a:spcPts val="91"/>
              </a:spcBef>
            </a:pPr>
            <a:r>
              <a:rPr sz="1270" spc="-9" dirty="0">
                <a:latin typeface="Tahoma"/>
                <a:cs typeface="Tahoma"/>
              </a:rPr>
              <a:t>Suffering </a:t>
            </a:r>
            <a:r>
              <a:rPr sz="1270" dirty="0">
                <a:latin typeface="Tahoma"/>
                <a:cs typeface="Tahoma"/>
              </a:rPr>
              <a:t>from</a:t>
            </a:r>
            <a:r>
              <a:rPr sz="1270" spc="-103" dirty="0">
                <a:latin typeface="Tahoma"/>
                <a:cs typeface="Tahoma"/>
              </a:rPr>
              <a:t> </a:t>
            </a:r>
            <a:r>
              <a:rPr sz="1270" spc="-9" dirty="0">
                <a:latin typeface="Tahoma"/>
                <a:cs typeface="Tahoma"/>
              </a:rPr>
              <a:t>other diseases</a:t>
            </a:r>
            <a:endParaRPr sz="1270">
              <a:latin typeface="Tahoma"/>
              <a:cs typeface="Tahoma"/>
            </a:endParaRPr>
          </a:p>
        </p:txBody>
      </p:sp>
      <p:sp>
        <p:nvSpPr>
          <p:cNvPr id="28" name="object 28"/>
          <p:cNvSpPr txBox="1"/>
          <p:nvPr/>
        </p:nvSpPr>
        <p:spPr>
          <a:xfrm>
            <a:off x="8790848" y="4771916"/>
            <a:ext cx="638007" cy="207067"/>
          </a:xfrm>
          <a:prstGeom prst="rect">
            <a:avLst/>
          </a:prstGeom>
        </p:spPr>
        <p:txBody>
          <a:bodyPr vert="horz" wrap="square" lIns="0" tIns="11516" rIns="0" bIns="0" rtlCol="0">
            <a:spAutoFit/>
          </a:bodyPr>
          <a:lstStyle/>
          <a:p>
            <a:pPr marL="11516">
              <a:spcBef>
                <a:spcPts val="91"/>
              </a:spcBef>
            </a:pPr>
            <a:r>
              <a:rPr sz="1270" spc="-9" dirty="0">
                <a:latin typeface="Tahoma"/>
                <a:cs typeface="Tahoma"/>
              </a:rPr>
              <a:t>Anaemic</a:t>
            </a:r>
            <a:endParaRPr sz="1270">
              <a:latin typeface="Tahoma"/>
              <a:cs typeface="Tahoma"/>
            </a:endParaRPr>
          </a:p>
        </p:txBody>
      </p:sp>
      <p:sp>
        <p:nvSpPr>
          <p:cNvPr id="29" name="object 29"/>
          <p:cNvSpPr txBox="1"/>
          <p:nvPr/>
        </p:nvSpPr>
        <p:spPr>
          <a:xfrm>
            <a:off x="8170922" y="5554683"/>
            <a:ext cx="732441" cy="597943"/>
          </a:xfrm>
          <a:prstGeom prst="rect">
            <a:avLst/>
          </a:prstGeom>
        </p:spPr>
        <p:txBody>
          <a:bodyPr vert="horz" wrap="square" lIns="0" tIns="11516" rIns="0" bIns="0" rtlCol="0">
            <a:spAutoFit/>
          </a:bodyPr>
          <a:lstStyle/>
          <a:p>
            <a:pPr marL="11516" marR="4607">
              <a:spcBef>
                <a:spcPts val="91"/>
              </a:spcBef>
            </a:pPr>
            <a:r>
              <a:rPr sz="1270" spc="-9" dirty="0">
                <a:latin typeface="Tahoma"/>
                <a:cs typeface="Tahoma"/>
              </a:rPr>
              <a:t>Irregular </a:t>
            </a:r>
            <a:r>
              <a:rPr sz="1270" dirty="0">
                <a:latin typeface="Tahoma"/>
                <a:cs typeface="Tahoma"/>
              </a:rPr>
              <a:t>in</a:t>
            </a:r>
            <a:r>
              <a:rPr sz="1270" spc="-127" dirty="0">
                <a:latin typeface="Tahoma"/>
                <a:cs typeface="Tahoma"/>
              </a:rPr>
              <a:t> </a:t>
            </a:r>
            <a:r>
              <a:rPr sz="1270" spc="-9" dirty="0">
                <a:latin typeface="Tahoma"/>
                <a:cs typeface="Tahoma"/>
              </a:rPr>
              <a:t>taking medicines</a:t>
            </a:r>
            <a:endParaRPr sz="1270">
              <a:latin typeface="Tahoma"/>
              <a:cs typeface="Tahoma"/>
            </a:endParaRPr>
          </a:p>
        </p:txBody>
      </p:sp>
      <p:grpSp>
        <p:nvGrpSpPr>
          <p:cNvPr id="30" name="object 30"/>
          <p:cNvGrpSpPr/>
          <p:nvPr/>
        </p:nvGrpSpPr>
        <p:grpSpPr>
          <a:xfrm>
            <a:off x="1242224" y="6551243"/>
            <a:ext cx="9706575" cy="304608"/>
            <a:chOff x="-5937" y="7224565"/>
            <a:chExt cx="10704195" cy="335915"/>
          </a:xfrm>
        </p:grpSpPr>
        <p:sp>
          <p:nvSpPr>
            <p:cNvPr id="31" name="object 31"/>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32" name="object 32"/>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sp>
          <p:nvSpPr>
            <p:cNvPr id="33" name="object 33"/>
            <p:cNvSpPr/>
            <p:nvPr/>
          </p:nvSpPr>
          <p:spPr>
            <a:xfrm>
              <a:off x="0" y="7326579"/>
              <a:ext cx="10692130" cy="233679"/>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sp>
          <p:nvSpPr>
            <p:cNvPr id="34" name="object 34"/>
            <p:cNvSpPr/>
            <p:nvPr/>
          </p:nvSpPr>
          <p:spPr>
            <a:xfrm>
              <a:off x="0" y="7230502"/>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grpSp>
      <p:grpSp>
        <p:nvGrpSpPr>
          <p:cNvPr id="35" name="object 35"/>
          <p:cNvGrpSpPr/>
          <p:nvPr/>
        </p:nvGrpSpPr>
        <p:grpSpPr>
          <a:xfrm>
            <a:off x="2991472" y="2179235"/>
            <a:ext cx="5431121" cy="4144743"/>
            <a:chOff x="1923095" y="2403212"/>
            <a:chExt cx="5989320" cy="4570730"/>
          </a:xfrm>
        </p:grpSpPr>
        <p:sp>
          <p:nvSpPr>
            <p:cNvPr id="36" name="object 36"/>
            <p:cNvSpPr/>
            <p:nvPr/>
          </p:nvSpPr>
          <p:spPr>
            <a:xfrm>
              <a:off x="2567081" y="3482715"/>
              <a:ext cx="857885" cy="0"/>
            </a:xfrm>
            <a:custGeom>
              <a:avLst/>
              <a:gdLst/>
              <a:ahLst/>
              <a:cxnLst/>
              <a:rect l="l" t="t" r="r" b="b"/>
              <a:pathLst>
                <a:path w="857885">
                  <a:moveTo>
                    <a:pt x="857592" y="0"/>
                  </a:moveTo>
                  <a:lnTo>
                    <a:pt x="0" y="0"/>
                  </a:lnTo>
                </a:path>
              </a:pathLst>
            </a:custGeom>
            <a:ln w="23456">
              <a:solidFill>
                <a:srgbClr val="F57F4C"/>
              </a:solidFill>
              <a:prstDash val="dot"/>
            </a:ln>
          </p:spPr>
          <p:txBody>
            <a:bodyPr wrap="square" lIns="0" tIns="0" rIns="0" bIns="0" rtlCol="0"/>
            <a:lstStyle/>
            <a:p>
              <a:endParaRPr sz="1632"/>
            </a:p>
          </p:txBody>
        </p:sp>
        <p:sp>
          <p:nvSpPr>
            <p:cNvPr id="37" name="object 37"/>
            <p:cNvSpPr/>
            <p:nvPr/>
          </p:nvSpPr>
          <p:spPr>
            <a:xfrm>
              <a:off x="3459302" y="3470987"/>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F57F4C"/>
            </a:solidFill>
          </p:spPr>
          <p:txBody>
            <a:bodyPr wrap="square" lIns="0" tIns="0" rIns="0" bIns="0" rtlCol="0"/>
            <a:lstStyle/>
            <a:p>
              <a:endParaRPr sz="1632"/>
            </a:p>
          </p:txBody>
        </p:sp>
        <p:pic>
          <p:nvPicPr>
            <p:cNvPr id="38" name="object 38"/>
            <p:cNvPicPr/>
            <p:nvPr/>
          </p:nvPicPr>
          <p:blipFill>
            <a:blip r:embed="rId6" cstate="print"/>
            <a:stretch>
              <a:fillRect/>
            </a:stretch>
          </p:blipFill>
          <p:spPr>
            <a:xfrm>
              <a:off x="2496991" y="3435803"/>
              <a:ext cx="93827" cy="93827"/>
            </a:xfrm>
            <a:prstGeom prst="rect">
              <a:avLst/>
            </a:prstGeom>
          </p:spPr>
        </p:pic>
        <p:sp>
          <p:nvSpPr>
            <p:cNvPr id="39" name="object 39"/>
            <p:cNvSpPr/>
            <p:nvPr/>
          </p:nvSpPr>
          <p:spPr>
            <a:xfrm>
              <a:off x="1993625" y="4619111"/>
              <a:ext cx="732155" cy="0"/>
            </a:xfrm>
            <a:custGeom>
              <a:avLst/>
              <a:gdLst/>
              <a:ahLst/>
              <a:cxnLst/>
              <a:rect l="l" t="t" r="r" b="b"/>
              <a:pathLst>
                <a:path w="732155">
                  <a:moveTo>
                    <a:pt x="732078" y="0"/>
                  </a:moveTo>
                  <a:lnTo>
                    <a:pt x="0" y="0"/>
                  </a:lnTo>
                </a:path>
              </a:pathLst>
            </a:custGeom>
            <a:ln w="23456">
              <a:solidFill>
                <a:srgbClr val="62BB46"/>
              </a:solidFill>
              <a:prstDash val="dot"/>
            </a:ln>
          </p:spPr>
          <p:txBody>
            <a:bodyPr wrap="square" lIns="0" tIns="0" rIns="0" bIns="0" rtlCol="0"/>
            <a:lstStyle/>
            <a:p>
              <a:endParaRPr sz="1632"/>
            </a:p>
          </p:txBody>
        </p:sp>
        <p:sp>
          <p:nvSpPr>
            <p:cNvPr id="40" name="object 40"/>
            <p:cNvSpPr/>
            <p:nvPr/>
          </p:nvSpPr>
          <p:spPr>
            <a:xfrm>
              <a:off x="2761207" y="4607383"/>
              <a:ext cx="23495" cy="23495"/>
            </a:xfrm>
            <a:custGeom>
              <a:avLst/>
              <a:gdLst/>
              <a:ahLst/>
              <a:cxnLst/>
              <a:rect l="l" t="t" r="r" b="b"/>
              <a:pathLst>
                <a:path w="23494"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62BB46"/>
            </a:solidFill>
          </p:spPr>
          <p:txBody>
            <a:bodyPr wrap="square" lIns="0" tIns="0" rIns="0" bIns="0" rtlCol="0"/>
            <a:lstStyle/>
            <a:p>
              <a:endParaRPr sz="1632"/>
            </a:p>
          </p:txBody>
        </p:sp>
        <p:pic>
          <p:nvPicPr>
            <p:cNvPr id="41" name="object 41"/>
            <p:cNvPicPr/>
            <p:nvPr/>
          </p:nvPicPr>
          <p:blipFill>
            <a:blip r:embed="rId7" cstate="print"/>
            <a:stretch>
              <a:fillRect/>
            </a:stretch>
          </p:blipFill>
          <p:spPr>
            <a:xfrm>
              <a:off x="1923095" y="4572199"/>
              <a:ext cx="93827" cy="93827"/>
            </a:xfrm>
            <a:prstGeom prst="rect">
              <a:avLst/>
            </a:prstGeom>
          </p:spPr>
        </p:pic>
        <p:sp>
          <p:nvSpPr>
            <p:cNvPr id="42" name="object 42"/>
            <p:cNvSpPr/>
            <p:nvPr/>
          </p:nvSpPr>
          <p:spPr>
            <a:xfrm>
              <a:off x="2273910" y="5961969"/>
              <a:ext cx="1016000" cy="0"/>
            </a:xfrm>
            <a:custGeom>
              <a:avLst/>
              <a:gdLst/>
              <a:ahLst/>
              <a:cxnLst/>
              <a:rect l="l" t="t" r="r" b="b"/>
              <a:pathLst>
                <a:path w="1016000">
                  <a:moveTo>
                    <a:pt x="1015669" y="0"/>
                  </a:moveTo>
                  <a:lnTo>
                    <a:pt x="0" y="0"/>
                  </a:lnTo>
                </a:path>
              </a:pathLst>
            </a:custGeom>
            <a:ln w="23456">
              <a:solidFill>
                <a:srgbClr val="A43192"/>
              </a:solidFill>
              <a:prstDash val="dot"/>
            </a:ln>
          </p:spPr>
          <p:txBody>
            <a:bodyPr wrap="square" lIns="0" tIns="0" rIns="0" bIns="0" rtlCol="0"/>
            <a:lstStyle/>
            <a:p>
              <a:endParaRPr sz="1632"/>
            </a:p>
          </p:txBody>
        </p:sp>
        <p:sp>
          <p:nvSpPr>
            <p:cNvPr id="43" name="object 43"/>
            <p:cNvSpPr/>
            <p:nvPr/>
          </p:nvSpPr>
          <p:spPr>
            <a:xfrm>
              <a:off x="3325092" y="5950240"/>
              <a:ext cx="23495" cy="23495"/>
            </a:xfrm>
            <a:custGeom>
              <a:avLst/>
              <a:gdLst/>
              <a:ahLst/>
              <a:cxnLst/>
              <a:rect l="l" t="t" r="r" b="b"/>
              <a:pathLst>
                <a:path w="23495" h="23495">
                  <a:moveTo>
                    <a:pt x="0" y="11728"/>
                  </a:moveTo>
                  <a:lnTo>
                    <a:pt x="3435" y="3435"/>
                  </a:lnTo>
                  <a:lnTo>
                    <a:pt x="11728" y="0"/>
                  </a:lnTo>
                  <a:lnTo>
                    <a:pt x="20021" y="3435"/>
                  </a:lnTo>
                  <a:lnTo>
                    <a:pt x="23456" y="11728"/>
                  </a:lnTo>
                  <a:lnTo>
                    <a:pt x="20021" y="20021"/>
                  </a:lnTo>
                  <a:lnTo>
                    <a:pt x="11728" y="23456"/>
                  </a:lnTo>
                  <a:lnTo>
                    <a:pt x="3435" y="20021"/>
                  </a:lnTo>
                  <a:lnTo>
                    <a:pt x="0" y="11728"/>
                  </a:lnTo>
                  <a:close/>
                </a:path>
              </a:pathLst>
            </a:custGeom>
            <a:solidFill>
              <a:srgbClr val="A43192"/>
            </a:solidFill>
          </p:spPr>
          <p:txBody>
            <a:bodyPr wrap="square" lIns="0" tIns="0" rIns="0" bIns="0" rtlCol="0"/>
            <a:lstStyle/>
            <a:p>
              <a:endParaRPr sz="1632"/>
            </a:p>
          </p:txBody>
        </p:sp>
        <p:pic>
          <p:nvPicPr>
            <p:cNvPr id="44" name="object 44"/>
            <p:cNvPicPr/>
            <p:nvPr/>
          </p:nvPicPr>
          <p:blipFill>
            <a:blip r:embed="rId8" cstate="print"/>
            <a:stretch>
              <a:fillRect/>
            </a:stretch>
          </p:blipFill>
          <p:spPr>
            <a:xfrm>
              <a:off x="2203372" y="5915056"/>
              <a:ext cx="93827" cy="93827"/>
            </a:xfrm>
            <a:prstGeom prst="rect">
              <a:avLst/>
            </a:prstGeom>
          </p:spPr>
        </p:pic>
        <p:pic>
          <p:nvPicPr>
            <p:cNvPr id="45" name="object 45"/>
            <p:cNvPicPr/>
            <p:nvPr/>
          </p:nvPicPr>
          <p:blipFill>
            <a:blip r:embed="rId9" cstate="print"/>
            <a:stretch>
              <a:fillRect/>
            </a:stretch>
          </p:blipFill>
          <p:spPr>
            <a:xfrm>
              <a:off x="3578161" y="2727072"/>
              <a:ext cx="3477298" cy="4242522"/>
            </a:xfrm>
            <a:prstGeom prst="rect">
              <a:avLst/>
            </a:prstGeom>
          </p:spPr>
        </p:pic>
        <p:pic>
          <p:nvPicPr>
            <p:cNvPr id="46" name="object 46"/>
            <p:cNvPicPr/>
            <p:nvPr/>
          </p:nvPicPr>
          <p:blipFill>
            <a:blip r:embed="rId10" cstate="print"/>
            <a:stretch>
              <a:fillRect/>
            </a:stretch>
          </p:blipFill>
          <p:spPr>
            <a:xfrm>
              <a:off x="2416036" y="2403212"/>
              <a:ext cx="5495985" cy="4570704"/>
            </a:xfrm>
            <a:prstGeom prst="rect">
              <a:avLst/>
            </a:prstGeom>
          </p:spPr>
        </p:pic>
      </p:grpSp>
      <p:sp>
        <p:nvSpPr>
          <p:cNvPr id="47" name="object 47"/>
          <p:cNvSpPr txBox="1">
            <a:spLocks noGrp="1"/>
          </p:cNvSpPr>
          <p:nvPr>
            <p:ph type="title"/>
          </p:nvPr>
        </p:nvSpPr>
        <p:spPr>
          <a:xfrm>
            <a:off x="1857969" y="339221"/>
            <a:ext cx="4272574" cy="1139309"/>
          </a:xfrm>
          <a:prstGeom prst="rect">
            <a:avLst/>
          </a:prstGeom>
        </p:spPr>
        <p:txBody>
          <a:bodyPr vert="horz" wrap="square" lIns="0" tIns="11516" rIns="0" bIns="0" rtlCol="0" anchor="ctr">
            <a:spAutoFit/>
          </a:bodyPr>
          <a:lstStyle/>
          <a:p>
            <a:pPr marL="11516">
              <a:lnSpc>
                <a:spcPts val="2466"/>
              </a:lnSpc>
              <a:spcBef>
                <a:spcPts val="91"/>
              </a:spcBef>
            </a:pPr>
            <a:r>
              <a:rPr sz="2176" dirty="0">
                <a:solidFill>
                  <a:srgbClr val="FFC20E"/>
                </a:solidFill>
                <a:latin typeface="Tahoma"/>
                <a:cs typeface="Tahoma"/>
              </a:rPr>
              <a:t>Which</a:t>
            </a:r>
            <a:r>
              <a:rPr sz="2176" spc="-204" dirty="0">
                <a:solidFill>
                  <a:srgbClr val="FFC20E"/>
                </a:solidFill>
                <a:latin typeface="Tahoma"/>
                <a:cs typeface="Tahoma"/>
              </a:rPr>
              <a:t> </a:t>
            </a:r>
            <a:r>
              <a:rPr sz="2176" spc="-27" dirty="0">
                <a:solidFill>
                  <a:srgbClr val="FFC20E"/>
                </a:solidFill>
                <a:latin typeface="Tahoma"/>
                <a:cs typeface="Tahoma"/>
              </a:rPr>
              <a:t>patients</a:t>
            </a:r>
            <a:r>
              <a:rPr sz="2176" spc="-199" dirty="0">
                <a:solidFill>
                  <a:srgbClr val="FFC20E"/>
                </a:solidFill>
                <a:latin typeface="Tahoma"/>
                <a:cs typeface="Tahoma"/>
              </a:rPr>
              <a:t> </a:t>
            </a:r>
            <a:r>
              <a:rPr sz="2176" spc="-23" dirty="0">
                <a:solidFill>
                  <a:srgbClr val="FFC20E"/>
                </a:solidFill>
                <a:latin typeface="Tahoma"/>
                <a:cs typeface="Tahoma"/>
              </a:rPr>
              <a:t>are</a:t>
            </a:r>
            <a:endParaRPr sz="2176">
              <a:latin typeface="Tahoma"/>
              <a:cs typeface="Tahoma"/>
            </a:endParaRPr>
          </a:p>
          <a:p>
            <a:pPr marL="11516">
              <a:lnSpc>
                <a:spcPts val="2902"/>
              </a:lnSpc>
            </a:pPr>
            <a:r>
              <a:rPr spc="-371" dirty="0"/>
              <a:t>more</a:t>
            </a:r>
            <a:r>
              <a:rPr spc="-199" dirty="0"/>
              <a:t> </a:t>
            </a:r>
            <a:r>
              <a:rPr spc="-336" dirty="0"/>
              <a:t>prone</a:t>
            </a:r>
            <a:r>
              <a:rPr spc="-199" dirty="0"/>
              <a:t> </a:t>
            </a:r>
            <a:r>
              <a:rPr spc="-272" dirty="0"/>
              <a:t>to</a:t>
            </a:r>
            <a:r>
              <a:rPr spc="-204" dirty="0"/>
              <a:t> </a:t>
            </a:r>
            <a:r>
              <a:rPr spc="-313" dirty="0"/>
              <a:t>develop</a:t>
            </a:r>
            <a:r>
              <a:rPr spc="-199" dirty="0"/>
              <a:t> </a:t>
            </a:r>
            <a:r>
              <a:rPr spc="-290" dirty="0"/>
              <a:t>these</a:t>
            </a:r>
            <a:r>
              <a:rPr spc="-199" dirty="0"/>
              <a:t> </a:t>
            </a:r>
            <a:r>
              <a:rPr spc="-95" dirty="0"/>
              <a:t>ADRs?</a:t>
            </a:r>
          </a:p>
        </p:txBody>
      </p:sp>
      <p:grpSp>
        <p:nvGrpSpPr>
          <p:cNvPr id="48" name="object 48"/>
          <p:cNvGrpSpPr/>
          <p:nvPr/>
        </p:nvGrpSpPr>
        <p:grpSpPr>
          <a:xfrm>
            <a:off x="1247607" y="6266473"/>
            <a:ext cx="435895" cy="195203"/>
            <a:chOff x="0" y="6910527"/>
            <a:chExt cx="480695" cy="215265"/>
          </a:xfrm>
        </p:grpSpPr>
        <p:sp>
          <p:nvSpPr>
            <p:cNvPr id="49" name="object 49"/>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50" name="object 50"/>
            <p:cNvPicPr/>
            <p:nvPr/>
          </p:nvPicPr>
          <p:blipFill>
            <a:blip r:embed="rId11" cstate="print"/>
            <a:stretch>
              <a:fillRect/>
            </a:stretch>
          </p:blipFill>
          <p:spPr>
            <a:xfrm>
              <a:off x="141960" y="6910528"/>
              <a:ext cx="214655" cy="214655"/>
            </a:xfrm>
            <a:prstGeom prst="rect">
              <a:avLst/>
            </a:prstGeom>
          </p:spPr>
        </p:pic>
      </p:grpSp>
      <p:sp>
        <p:nvSpPr>
          <p:cNvPr id="51" name="object 51"/>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7</a:t>
            </a:r>
            <a:endParaRPr sz="907">
              <a:latin typeface="Arial"/>
              <a:cs typeface="Arial"/>
            </a:endParaRPr>
          </a:p>
        </p:txBody>
      </p:sp>
    </p:spTree>
    <p:extLst>
      <p:ext uri="{BB962C8B-B14F-4D97-AF65-F5344CB8AC3E}">
        <p14:creationId xmlns:p14="http://schemas.microsoft.com/office/powerpoint/2010/main" val="730750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7604" y="0"/>
            <a:ext cx="9695634" cy="2387920"/>
            <a:chOff x="-3" y="0"/>
            <a:chExt cx="10692130" cy="2633345"/>
          </a:xfrm>
        </p:grpSpPr>
        <p:sp>
          <p:nvSpPr>
            <p:cNvPr id="3" name="object 3"/>
            <p:cNvSpPr/>
            <p:nvPr/>
          </p:nvSpPr>
          <p:spPr>
            <a:xfrm>
              <a:off x="-3" y="0"/>
              <a:ext cx="10692130" cy="2514600"/>
            </a:xfrm>
            <a:custGeom>
              <a:avLst/>
              <a:gdLst/>
              <a:ahLst/>
              <a:cxnLst/>
              <a:rect l="l" t="t" r="r" b="b"/>
              <a:pathLst>
                <a:path w="10692130" h="2514600">
                  <a:moveTo>
                    <a:pt x="0" y="692094"/>
                  </a:moveTo>
                  <a:lnTo>
                    <a:pt x="3" y="895062"/>
                  </a:lnTo>
                  <a:lnTo>
                    <a:pt x="629963" y="1093107"/>
                  </a:lnTo>
                  <a:lnTo>
                    <a:pt x="1452586" y="1335997"/>
                  </a:lnTo>
                  <a:lnTo>
                    <a:pt x="2261583" y="1558840"/>
                  </a:lnTo>
                  <a:lnTo>
                    <a:pt x="3019837" y="1752437"/>
                  </a:lnTo>
                  <a:lnTo>
                    <a:pt x="3702125" y="1913000"/>
                  </a:lnTo>
                  <a:lnTo>
                    <a:pt x="4292293" y="2040528"/>
                  </a:lnTo>
                  <a:lnTo>
                    <a:pt x="4835298" y="2147689"/>
                  </a:lnTo>
                  <a:lnTo>
                    <a:pt x="5326604" y="2235447"/>
                  </a:lnTo>
                  <a:lnTo>
                    <a:pt x="5763471" y="2305440"/>
                  </a:lnTo>
                  <a:lnTo>
                    <a:pt x="6198807" y="2366930"/>
                  </a:lnTo>
                  <a:lnTo>
                    <a:pt x="6577208" y="2413033"/>
                  </a:lnTo>
                  <a:lnTo>
                    <a:pt x="6898825" y="2446335"/>
                  </a:lnTo>
                  <a:lnTo>
                    <a:pt x="7217209" y="2473491"/>
                  </a:lnTo>
                  <a:lnTo>
                    <a:pt x="7479572" y="2491145"/>
                  </a:lnTo>
                  <a:lnTo>
                    <a:pt x="7740276" y="2504095"/>
                  </a:lnTo>
                  <a:lnTo>
                    <a:pt x="7994585" y="2511932"/>
                  </a:lnTo>
                  <a:lnTo>
                    <a:pt x="8196409" y="2514506"/>
                  </a:lnTo>
                  <a:lnTo>
                    <a:pt x="8297588" y="2514506"/>
                  </a:lnTo>
                  <a:lnTo>
                    <a:pt x="8347314" y="2514182"/>
                  </a:lnTo>
                  <a:lnTo>
                    <a:pt x="8512960" y="2511404"/>
                  </a:lnTo>
                  <a:lnTo>
                    <a:pt x="8670258" y="2506326"/>
                  </a:lnTo>
                  <a:lnTo>
                    <a:pt x="8825477" y="2498812"/>
                  </a:lnTo>
                  <a:lnTo>
                    <a:pt x="8978517" y="2488803"/>
                  </a:lnTo>
                  <a:lnTo>
                    <a:pt x="9129279" y="2476242"/>
                  </a:lnTo>
                  <a:lnTo>
                    <a:pt x="9277662" y="2461068"/>
                  </a:lnTo>
                  <a:lnTo>
                    <a:pt x="9375213" y="2449472"/>
                  </a:lnTo>
                  <a:lnTo>
                    <a:pt x="9471632" y="2436672"/>
                  </a:lnTo>
                  <a:lnTo>
                    <a:pt x="9566890" y="2422650"/>
                  </a:lnTo>
                  <a:lnTo>
                    <a:pt x="9660957" y="2407389"/>
                  </a:lnTo>
                  <a:lnTo>
                    <a:pt x="9753804" y="2390871"/>
                  </a:lnTo>
                  <a:lnTo>
                    <a:pt x="9845401" y="2373080"/>
                  </a:lnTo>
                  <a:lnTo>
                    <a:pt x="9890721" y="2363701"/>
                  </a:lnTo>
                  <a:lnTo>
                    <a:pt x="9943446" y="2352234"/>
                  </a:lnTo>
                  <a:lnTo>
                    <a:pt x="9995722" y="2340314"/>
                  </a:lnTo>
                  <a:lnTo>
                    <a:pt x="10047540" y="2327937"/>
                  </a:lnTo>
                  <a:lnTo>
                    <a:pt x="10098894" y="2315099"/>
                  </a:lnTo>
                  <a:lnTo>
                    <a:pt x="10149777" y="2301797"/>
                  </a:lnTo>
                  <a:lnTo>
                    <a:pt x="10200180" y="2288027"/>
                  </a:lnTo>
                  <a:lnTo>
                    <a:pt x="10250097" y="2273786"/>
                  </a:lnTo>
                  <a:lnTo>
                    <a:pt x="10299521" y="2259070"/>
                  </a:lnTo>
                  <a:lnTo>
                    <a:pt x="10348444" y="2243875"/>
                  </a:lnTo>
                  <a:lnTo>
                    <a:pt x="10396859" y="2228198"/>
                  </a:lnTo>
                  <a:lnTo>
                    <a:pt x="10444759" y="2212036"/>
                  </a:lnTo>
                  <a:lnTo>
                    <a:pt x="10492137" y="2195384"/>
                  </a:lnTo>
                  <a:lnTo>
                    <a:pt x="10538985" y="2178238"/>
                  </a:lnTo>
                  <a:lnTo>
                    <a:pt x="10585296" y="2160597"/>
                  </a:lnTo>
                  <a:lnTo>
                    <a:pt x="10631063" y="2142455"/>
                  </a:lnTo>
                  <a:lnTo>
                    <a:pt x="10644573" y="2136883"/>
                  </a:lnTo>
                  <a:lnTo>
                    <a:pt x="0" y="692094"/>
                  </a:lnTo>
                  <a:close/>
                </a:path>
                <a:path w="10692130" h="2514600">
                  <a:moveTo>
                    <a:pt x="10647834" y="2135539"/>
                  </a:moveTo>
                  <a:lnTo>
                    <a:pt x="10644573" y="2136883"/>
                  </a:lnTo>
                  <a:lnTo>
                    <a:pt x="10692006" y="2143322"/>
                  </a:lnTo>
                  <a:lnTo>
                    <a:pt x="10692006" y="2141527"/>
                  </a:lnTo>
                  <a:lnTo>
                    <a:pt x="10647834" y="2135539"/>
                  </a:lnTo>
                  <a:close/>
                </a:path>
                <a:path w="10692130" h="2514600">
                  <a:moveTo>
                    <a:pt x="10692006" y="0"/>
                  </a:moveTo>
                  <a:lnTo>
                    <a:pt x="3" y="0"/>
                  </a:lnTo>
                  <a:lnTo>
                    <a:pt x="0" y="692094"/>
                  </a:lnTo>
                  <a:lnTo>
                    <a:pt x="10644573" y="2136883"/>
                  </a:lnTo>
                  <a:lnTo>
                    <a:pt x="10647834" y="2135539"/>
                  </a:lnTo>
                  <a:lnTo>
                    <a:pt x="175" y="692094"/>
                  </a:lnTo>
                  <a:lnTo>
                    <a:pt x="10692006" y="692094"/>
                  </a:lnTo>
                  <a:lnTo>
                    <a:pt x="10692006" y="0"/>
                  </a:lnTo>
                  <a:close/>
                </a:path>
                <a:path w="10692130" h="2514600">
                  <a:moveTo>
                    <a:pt x="10692006" y="692094"/>
                  </a:moveTo>
                  <a:lnTo>
                    <a:pt x="175" y="692094"/>
                  </a:lnTo>
                  <a:lnTo>
                    <a:pt x="10647834" y="2135539"/>
                  </a:lnTo>
                  <a:lnTo>
                    <a:pt x="10676278" y="2123809"/>
                  </a:lnTo>
                  <a:lnTo>
                    <a:pt x="10692006" y="2117063"/>
                  </a:lnTo>
                  <a:lnTo>
                    <a:pt x="10692006" y="692094"/>
                  </a:lnTo>
                  <a:close/>
                </a:path>
              </a:pathLst>
            </a:custGeom>
            <a:solidFill>
              <a:srgbClr val="005596"/>
            </a:solidFill>
          </p:spPr>
          <p:txBody>
            <a:bodyPr wrap="square" lIns="0" tIns="0" rIns="0" bIns="0" rtlCol="0"/>
            <a:lstStyle/>
            <a:p>
              <a:endParaRPr sz="1632"/>
            </a:p>
          </p:txBody>
        </p:sp>
        <p:sp>
          <p:nvSpPr>
            <p:cNvPr id="4" name="object 4"/>
            <p:cNvSpPr/>
            <p:nvPr/>
          </p:nvSpPr>
          <p:spPr>
            <a:xfrm>
              <a:off x="0" y="892839"/>
              <a:ext cx="10692130" cy="1739900"/>
            </a:xfrm>
            <a:custGeom>
              <a:avLst/>
              <a:gdLst/>
              <a:ahLst/>
              <a:cxnLst/>
              <a:rect l="l" t="t" r="r" b="b"/>
              <a:pathLst>
                <a:path w="10692130" h="1739900">
                  <a:moveTo>
                    <a:pt x="8846155" y="1727200"/>
                  </a:moveTo>
                  <a:lnTo>
                    <a:pt x="7755003" y="1727200"/>
                  </a:lnTo>
                  <a:lnTo>
                    <a:pt x="7814474" y="1739900"/>
                  </a:lnTo>
                  <a:lnTo>
                    <a:pt x="8791017" y="1739900"/>
                  </a:lnTo>
                  <a:lnTo>
                    <a:pt x="8846155" y="1727200"/>
                  </a:lnTo>
                  <a:close/>
                </a:path>
                <a:path w="10692130" h="1739900">
                  <a:moveTo>
                    <a:pt x="9063783" y="1714500"/>
                  </a:moveTo>
                  <a:lnTo>
                    <a:pt x="7515229" y="1714500"/>
                  </a:lnTo>
                  <a:lnTo>
                    <a:pt x="7575447" y="1727200"/>
                  </a:lnTo>
                  <a:lnTo>
                    <a:pt x="9009824" y="1727200"/>
                  </a:lnTo>
                  <a:lnTo>
                    <a:pt x="9063783" y="1714500"/>
                  </a:lnTo>
                  <a:close/>
                </a:path>
                <a:path w="10692130" h="1739900">
                  <a:moveTo>
                    <a:pt x="9223798" y="1701800"/>
                  </a:moveTo>
                  <a:lnTo>
                    <a:pt x="7333548" y="1701800"/>
                  </a:lnTo>
                  <a:lnTo>
                    <a:pt x="7394275" y="1714500"/>
                  </a:lnTo>
                  <a:lnTo>
                    <a:pt x="9170775" y="1714500"/>
                  </a:lnTo>
                  <a:lnTo>
                    <a:pt x="9223798" y="1701800"/>
                  </a:lnTo>
                  <a:close/>
                </a:path>
                <a:path w="10692130" h="1739900">
                  <a:moveTo>
                    <a:pt x="9328875" y="1689100"/>
                  </a:moveTo>
                  <a:lnTo>
                    <a:pt x="7211621" y="1689100"/>
                  </a:lnTo>
                  <a:lnTo>
                    <a:pt x="7272662" y="1701800"/>
                  </a:lnTo>
                  <a:lnTo>
                    <a:pt x="9276500" y="1701800"/>
                  </a:lnTo>
                  <a:lnTo>
                    <a:pt x="9328875" y="1689100"/>
                  </a:lnTo>
                  <a:close/>
                </a:path>
                <a:path w="10692130" h="1739900">
                  <a:moveTo>
                    <a:pt x="9432626" y="1676400"/>
                  </a:moveTo>
                  <a:lnTo>
                    <a:pt x="7027616" y="1676400"/>
                  </a:lnTo>
                  <a:lnTo>
                    <a:pt x="7089093" y="1689100"/>
                  </a:lnTo>
                  <a:lnTo>
                    <a:pt x="9380919" y="1689100"/>
                  </a:lnTo>
                  <a:lnTo>
                    <a:pt x="9432626" y="1676400"/>
                  </a:lnTo>
                  <a:close/>
                </a:path>
                <a:path w="10692130" h="1739900">
                  <a:moveTo>
                    <a:pt x="9585682" y="1651000"/>
                  </a:moveTo>
                  <a:lnTo>
                    <a:pt x="6780406" y="1651000"/>
                  </a:lnTo>
                  <a:lnTo>
                    <a:pt x="6842394" y="1663700"/>
                  </a:lnTo>
                  <a:lnTo>
                    <a:pt x="6904262" y="1663700"/>
                  </a:lnTo>
                  <a:lnTo>
                    <a:pt x="6966005" y="1676400"/>
                  </a:lnTo>
                  <a:lnTo>
                    <a:pt x="9483993" y="1676400"/>
                  </a:lnTo>
                  <a:lnTo>
                    <a:pt x="9585682" y="1651000"/>
                  </a:lnTo>
                  <a:close/>
                </a:path>
                <a:path w="10692130" h="1739900">
                  <a:moveTo>
                    <a:pt x="9735534" y="1625600"/>
                  </a:moveTo>
                  <a:lnTo>
                    <a:pt x="6593766" y="1625600"/>
                  </a:lnTo>
                  <a:lnTo>
                    <a:pt x="6718302" y="1651000"/>
                  </a:lnTo>
                  <a:lnTo>
                    <a:pt x="9635995" y="1651000"/>
                  </a:lnTo>
                  <a:lnTo>
                    <a:pt x="9735534" y="1625600"/>
                  </a:lnTo>
                  <a:close/>
                </a:path>
                <a:path w="10692130" h="1739900">
                  <a:moveTo>
                    <a:pt x="7394275" y="1574800"/>
                  </a:moveTo>
                  <a:lnTo>
                    <a:pt x="6217892" y="1574800"/>
                  </a:lnTo>
                  <a:lnTo>
                    <a:pt x="6406217" y="1612900"/>
                  </a:lnTo>
                  <a:lnTo>
                    <a:pt x="6468826" y="1612900"/>
                  </a:lnTo>
                  <a:lnTo>
                    <a:pt x="6531344" y="1625600"/>
                  </a:lnTo>
                  <a:lnTo>
                    <a:pt x="9784750" y="1625600"/>
                  </a:lnTo>
                  <a:lnTo>
                    <a:pt x="9882050" y="1600200"/>
                  </a:lnTo>
                  <a:lnTo>
                    <a:pt x="7755003" y="1600200"/>
                  </a:lnTo>
                  <a:lnTo>
                    <a:pt x="7695339" y="1587500"/>
                  </a:lnTo>
                  <a:lnTo>
                    <a:pt x="7454837" y="1587500"/>
                  </a:lnTo>
                  <a:lnTo>
                    <a:pt x="7394275" y="1574800"/>
                  </a:lnTo>
                  <a:close/>
                </a:path>
                <a:path w="10692130" h="1739900">
                  <a:moveTo>
                    <a:pt x="9977809" y="1574800"/>
                  </a:moveTo>
                  <a:lnTo>
                    <a:pt x="8901005" y="1574800"/>
                  </a:lnTo>
                  <a:lnTo>
                    <a:pt x="8846155" y="1587500"/>
                  </a:lnTo>
                  <a:lnTo>
                    <a:pt x="8679900" y="1587500"/>
                  </a:lnTo>
                  <a:lnTo>
                    <a:pt x="8623930" y="1600200"/>
                  </a:lnTo>
                  <a:lnTo>
                    <a:pt x="9882050" y="1600200"/>
                  </a:lnTo>
                  <a:lnTo>
                    <a:pt x="9977809" y="1574800"/>
                  </a:lnTo>
                  <a:close/>
                </a:path>
                <a:path w="10692130" h="1739900">
                  <a:moveTo>
                    <a:pt x="7027616" y="1549400"/>
                  </a:moveTo>
                  <a:lnTo>
                    <a:pt x="6028923" y="1549400"/>
                  </a:lnTo>
                  <a:lnTo>
                    <a:pt x="6154967" y="1574800"/>
                  </a:lnTo>
                  <a:lnTo>
                    <a:pt x="7272662" y="1574800"/>
                  </a:lnTo>
                  <a:lnTo>
                    <a:pt x="7211621" y="1562100"/>
                  </a:lnTo>
                  <a:lnTo>
                    <a:pt x="7089093" y="1562100"/>
                  </a:lnTo>
                  <a:lnTo>
                    <a:pt x="7027616" y="1549400"/>
                  </a:lnTo>
                  <a:close/>
                </a:path>
                <a:path w="10692130" h="1739900">
                  <a:moveTo>
                    <a:pt x="10692003" y="1181100"/>
                  </a:moveTo>
                  <a:lnTo>
                    <a:pt x="10683679" y="1193800"/>
                  </a:lnTo>
                  <a:lnTo>
                    <a:pt x="10601664" y="1219200"/>
                  </a:lnTo>
                  <a:lnTo>
                    <a:pt x="10559959" y="1244600"/>
                  </a:lnTo>
                  <a:lnTo>
                    <a:pt x="10432108" y="1282700"/>
                  </a:lnTo>
                  <a:lnTo>
                    <a:pt x="10388596" y="1308100"/>
                  </a:lnTo>
                  <a:lnTo>
                    <a:pt x="10255444" y="1346200"/>
                  </a:lnTo>
                  <a:lnTo>
                    <a:pt x="9882050" y="1447800"/>
                  </a:lnTo>
                  <a:lnTo>
                    <a:pt x="9833590" y="1447800"/>
                  </a:lnTo>
                  <a:lnTo>
                    <a:pt x="9685947" y="1485900"/>
                  </a:lnTo>
                  <a:lnTo>
                    <a:pt x="9635995" y="1485900"/>
                  </a:lnTo>
                  <a:lnTo>
                    <a:pt x="9535013" y="1511300"/>
                  </a:lnTo>
                  <a:lnTo>
                    <a:pt x="9483993" y="1511300"/>
                  </a:lnTo>
                  <a:lnTo>
                    <a:pt x="9380919" y="1536700"/>
                  </a:lnTo>
                  <a:lnTo>
                    <a:pt x="9328875" y="1536700"/>
                  </a:lnTo>
                  <a:lnTo>
                    <a:pt x="9276500" y="1549400"/>
                  </a:lnTo>
                  <a:lnTo>
                    <a:pt x="9223798" y="1549400"/>
                  </a:lnTo>
                  <a:lnTo>
                    <a:pt x="9170775" y="1562100"/>
                  </a:lnTo>
                  <a:lnTo>
                    <a:pt x="9063783" y="1562100"/>
                  </a:lnTo>
                  <a:lnTo>
                    <a:pt x="9009824" y="1574800"/>
                  </a:lnTo>
                  <a:lnTo>
                    <a:pt x="10025098" y="1574800"/>
                  </a:lnTo>
                  <a:lnTo>
                    <a:pt x="10300259" y="1498600"/>
                  </a:lnTo>
                  <a:lnTo>
                    <a:pt x="10344645" y="1473200"/>
                  </a:lnTo>
                  <a:lnTo>
                    <a:pt x="10517794" y="1422400"/>
                  </a:lnTo>
                  <a:lnTo>
                    <a:pt x="10559959" y="1397000"/>
                  </a:lnTo>
                  <a:lnTo>
                    <a:pt x="10642906" y="1371600"/>
                  </a:lnTo>
                  <a:lnTo>
                    <a:pt x="10683679" y="1346200"/>
                  </a:lnTo>
                  <a:lnTo>
                    <a:pt x="10692003" y="1346200"/>
                  </a:lnTo>
                  <a:lnTo>
                    <a:pt x="10692003" y="1181100"/>
                  </a:lnTo>
                  <a:close/>
                </a:path>
                <a:path w="10692130" h="1739900">
                  <a:moveTo>
                    <a:pt x="6531344" y="1498600"/>
                  </a:moveTo>
                  <a:lnTo>
                    <a:pt x="5712902" y="1498600"/>
                  </a:lnTo>
                  <a:lnTo>
                    <a:pt x="5965813" y="1549400"/>
                  </a:lnTo>
                  <a:lnTo>
                    <a:pt x="6966005" y="1549400"/>
                  </a:lnTo>
                  <a:lnTo>
                    <a:pt x="6904262" y="1536700"/>
                  </a:lnTo>
                  <a:lnTo>
                    <a:pt x="6842394" y="1536700"/>
                  </a:lnTo>
                  <a:lnTo>
                    <a:pt x="6780406" y="1524000"/>
                  </a:lnTo>
                  <a:lnTo>
                    <a:pt x="6718302" y="1524000"/>
                  </a:lnTo>
                  <a:lnTo>
                    <a:pt x="6656087" y="1511300"/>
                  </a:lnTo>
                  <a:lnTo>
                    <a:pt x="6593766" y="1511300"/>
                  </a:lnTo>
                  <a:lnTo>
                    <a:pt x="6531344" y="1498600"/>
                  </a:lnTo>
                  <a:close/>
                </a:path>
                <a:path w="10692130" h="1739900">
                  <a:moveTo>
                    <a:pt x="0" y="0"/>
                  </a:moveTo>
                  <a:lnTo>
                    <a:pt x="0" y="50800"/>
                  </a:lnTo>
                  <a:lnTo>
                    <a:pt x="80061" y="76200"/>
                  </a:lnTo>
                  <a:lnTo>
                    <a:pt x="165921" y="101600"/>
                  </a:lnTo>
                  <a:lnTo>
                    <a:pt x="433982" y="177800"/>
                  </a:lnTo>
                  <a:lnTo>
                    <a:pt x="480136" y="203200"/>
                  </a:lnTo>
                  <a:lnTo>
                    <a:pt x="716941" y="266700"/>
                  </a:lnTo>
                  <a:lnTo>
                    <a:pt x="765475" y="292100"/>
                  </a:lnTo>
                  <a:lnTo>
                    <a:pt x="963356" y="342900"/>
                  </a:lnTo>
                  <a:lnTo>
                    <a:pt x="1013739" y="368300"/>
                  </a:lnTo>
                  <a:lnTo>
                    <a:pt x="1218769" y="419100"/>
                  </a:lnTo>
                  <a:lnTo>
                    <a:pt x="1270878" y="444500"/>
                  </a:lnTo>
                  <a:lnTo>
                    <a:pt x="1429166" y="482600"/>
                  </a:lnTo>
                  <a:lnTo>
                    <a:pt x="1482567" y="508000"/>
                  </a:lnTo>
                  <a:lnTo>
                    <a:pt x="1644615" y="546100"/>
                  </a:lnTo>
                  <a:lnTo>
                    <a:pt x="1699230" y="571500"/>
                  </a:lnTo>
                  <a:lnTo>
                    <a:pt x="1864803" y="609600"/>
                  </a:lnTo>
                  <a:lnTo>
                    <a:pt x="1920553" y="635000"/>
                  </a:lnTo>
                  <a:lnTo>
                    <a:pt x="2089415" y="673100"/>
                  </a:lnTo>
                  <a:lnTo>
                    <a:pt x="2146223" y="698500"/>
                  </a:lnTo>
                  <a:lnTo>
                    <a:pt x="2318138" y="736600"/>
                  </a:lnTo>
                  <a:lnTo>
                    <a:pt x="2375925" y="762000"/>
                  </a:lnTo>
                  <a:lnTo>
                    <a:pt x="2609346" y="812800"/>
                  </a:lnTo>
                  <a:lnTo>
                    <a:pt x="2668245" y="838200"/>
                  </a:lnTo>
                  <a:lnTo>
                    <a:pt x="2846171" y="876300"/>
                  </a:lnTo>
                  <a:lnTo>
                    <a:pt x="2905873" y="901700"/>
                  </a:lnTo>
                  <a:lnTo>
                    <a:pt x="3146513" y="952500"/>
                  </a:lnTo>
                  <a:lnTo>
                    <a:pt x="3207108" y="977900"/>
                  </a:lnTo>
                  <a:lnTo>
                    <a:pt x="3451073" y="1028700"/>
                  </a:lnTo>
                  <a:lnTo>
                    <a:pt x="3512437" y="1054100"/>
                  </a:lnTo>
                  <a:lnTo>
                    <a:pt x="3821247" y="1117600"/>
                  </a:lnTo>
                  <a:lnTo>
                    <a:pt x="3883373" y="1143000"/>
                  </a:lnTo>
                  <a:lnTo>
                    <a:pt x="4509865" y="1270000"/>
                  </a:lnTo>
                  <a:lnTo>
                    <a:pt x="4572930" y="1295400"/>
                  </a:lnTo>
                  <a:lnTo>
                    <a:pt x="5015673" y="1384300"/>
                  </a:lnTo>
                  <a:lnTo>
                    <a:pt x="5079047" y="1384300"/>
                  </a:lnTo>
                  <a:lnTo>
                    <a:pt x="5649581" y="1498600"/>
                  </a:lnTo>
                  <a:lnTo>
                    <a:pt x="6468826" y="1498600"/>
                  </a:lnTo>
                  <a:lnTo>
                    <a:pt x="6406217" y="1485900"/>
                  </a:lnTo>
                  <a:lnTo>
                    <a:pt x="6343522" y="1485900"/>
                  </a:lnTo>
                  <a:lnTo>
                    <a:pt x="6217892" y="1460500"/>
                  </a:lnTo>
                  <a:lnTo>
                    <a:pt x="6154967" y="1460500"/>
                  </a:lnTo>
                  <a:lnTo>
                    <a:pt x="6028923" y="1435100"/>
                  </a:lnTo>
                  <a:lnTo>
                    <a:pt x="5965813" y="1435100"/>
                  </a:lnTo>
                  <a:lnTo>
                    <a:pt x="5839442" y="1409700"/>
                  </a:lnTo>
                  <a:lnTo>
                    <a:pt x="5776190" y="1409700"/>
                  </a:lnTo>
                  <a:lnTo>
                    <a:pt x="5522862" y="1358900"/>
                  </a:lnTo>
                  <a:lnTo>
                    <a:pt x="5459474" y="1358900"/>
                  </a:lnTo>
                  <a:lnTo>
                    <a:pt x="5205842" y="1308100"/>
                  </a:lnTo>
                  <a:lnTo>
                    <a:pt x="5142439" y="1308100"/>
                  </a:lnTo>
                  <a:lnTo>
                    <a:pt x="3573940" y="990600"/>
                  </a:lnTo>
                  <a:lnTo>
                    <a:pt x="3512437" y="965200"/>
                  </a:lnTo>
                  <a:lnTo>
                    <a:pt x="3086088" y="876300"/>
                  </a:lnTo>
                  <a:lnTo>
                    <a:pt x="3025836" y="850900"/>
                  </a:lnTo>
                  <a:lnTo>
                    <a:pt x="2727352" y="787400"/>
                  </a:lnTo>
                  <a:lnTo>
                    <a:pt x="2668245" y="762000"/>
                  </a:lnTo>
                  <a:lnTo>
                    <a:pt x="2433944" y="711200"/>
                  </a:lnTo>
                  <a:lnTo>
                    <a:pt x="2375925" y="685800"/>
                  </a:lnTo>
                  <a:lnTo>
                    <a:pt x="2146223" y="635000"/>
                  </a:lnTo>
                  <a:lnTo>
                    <a:pt x="2089415" y="609600"/>
                  </a:lnTo>
                  <a:lnTo>
                    <a:pt x="1864803" y="558800"/>
                  </a:lnTo>
                  <a:lnTo>
                    <a:pt x="1809329" y="533400"/>
                  </a:lnTo>
                  <a:lnTo>
                    <a:pt x="1536279" y="469900"/>
                  </a:lnTo>
                  <a:lnTo>
                    <a:pt x="1482567" y="444500"/>
                  </a:lnTo>
                  <a:lnTo>
                    <a:pt x="1270878" y="393700"/>
                  </a:lnTo>
                  <a:lnTo>
                    <a:pt x="1218769" y="368300"/>
                  </a:lnTo>
                  <a:lnTo>
                    <a:pt x="1013739" y="317500"/>
                  </a:lnTo>
                  <a:lnTo>
                    <a:pt x="963356" y="292100"/>
                  </a:lnTo>
                  <a:lnTo>
                    <a:pt x="668791" y="215900"/>
                  </a:lnTo>
                  <a:lnTo>
                    <a:pt x="621031" y="190500"/>
                  </a:lnTo>
                  <a:lnTo>
                    <a:pt x="298023" y="101600"/>
                  </a:lnTo>
                  <a:lnTo>
                    <a:pt x="253554" y="76200"/>
                  </a:lnTo>
                  <a:lnTo>
                    <a:pt x="37808" y="12700"/>
                  </a:lnTo>
                  <a:lnTo>
                    <a:pt x="0" y="0"/>
                  </a:lnTo>
                  <a:close/>
                </a:path>
              </a:pathLst>
            </a:custGeom>
            <a:solidFill>
              <a:srgbClr val="FFC20E"/>
            </a:solidFill>
          </p:spPr>
          <p:txBody>
            <a:bodyPr wrap="square" lIns="0" tIns="0" rIns="0" bIns="0" rtlCol="0"/>
            <a:lstStyle/>
            <a:p>
              <a:endParaRPr sz="1632"/>
            </a:p>
          </p:txBody>
        </p:sp>
      </p:grpSp>
      <p:grpSp>
        <p:nvGrpSpPr>
          <p:cNvPr id="5" name="object 5"/>
          <p:cNvGrpSpPr/>
          <p:nvPr/>
        </p:nvGrpSpPr>
        <p:grpSpPr>
          <a:xfrm>
            <a:off x="1868946" y="6333691"/>
            <a:ext cx="2297516" cy="11516"/>
            <a:chOff x="685199" y="6984654"/>
            <a:chExt cx="2533650" cy="12700"/>
          </a:xfrm>
        </p:grpSpPr>
        <p:sp>
          <p:nvSpPr>
            <p:cNvPr id="6" name="object 6"/>
            <p:cNvSpPr/>
            <p:nvPr/>
          </p:nvSpPr>
          <p:spPr>
            <a:xfrm>
              <a:off x="717008" y="6991004"/>
              <a:ext cx="2482850" cy="0"/>
            </a:xfrm>
            <a:custGeom>
              <a:avLst/>
              <a:gdLst/>
              <a:ahLst/>
              <a:cxnLst/>
              <a:rect l="l" t="t" r="r" b="b"/>
              <a:pathLst>
                <a:path w="2482850">
                  <a:moveTo>
                    <a:pt x="0" y="0"/>
                  </a:moveTo>
                  <a:lnTo>
                    <a:pt x="2482316" y="0"/>
                  </a:lnTo>
                </a:path>
              </a:pathLst>
            </a:custGeom>
            <a:ln w="12700">
              <a:solidFill>
                <a:srgbClr val="FFFFFF"/>
              </a:solidFill>
              <a:prstDash val="dot"/>
            </a:ln>
          </p:spPr>
          <p:txBody>
            <a:bodyPr wrap="square" lIns="0" tIns="0" rIns="0" bIns="0" rtlCol="0"/>
            <a:lstStyle/>
            <a:p>
              <a:endParaRPr sz="1632"/>
            </a:p>
          </p:txBody>
        </p:sp>
        <p:sp>
          <p:nvSpPr>
            <p:cNvPr id="7" name="object 7"/>
            <p:cNvSpPr/>
            <p:nvPr/>
          </p:nvSpPr>
          <p:spPr>
            <a:xfrm>
              <a:off x="685190" y="6984656"/>
              <a:ext cx="2533650" cy="12700"/>
            </a:xfrm>
            <a:custGeom>
              <a:avLst/>
              <a:gdLst/>
              <a:ahLst/>
              <a:cxnLst/>
              <a:rect l="l" t="t" r="r" b="b"/>
              <a:pathLst>
                <a:path w="2533650" h="12700">
                  <a:moveTo>
                    <a:pt x="12700" y="6350"/>
                  </a:moveTo>
                  <a:lnTo>
                    <a:pt x="10845" y="1866"/>
                  </a:lnTo>
                  <a:lnTo>
                    <a:pt x="6350" y="0"/>
                  </a:lnTo>
                  <a:lnTo>
                    <a:pt x="1866" y="1866"/>
                  </a:lnTo>
                  <a:lnTo>
                    <a:pt x="0" y="6350"/>
                  </a:lnTo>
                  <a:lnTo>
                    <a:pt x="1866" y="10845"/>
                  </a:lnTo>
                  <a:lnTo>
                    <a:pt x="6350" y="12700"/>
                  </a:lnTo>
                  <a:lnTo>
                    <a:pt x="10845" y="10845"/>
                  </a:lnTo>
                  <a:lnTo>
                    <a:pt x="12700" y="6350"/>
                  </a:lnTo>
                  <a:close/>
                </a:path>
                <a:path w="2533650" h="12700">
                  <a:moveTo>
                    <a:pt x="2533205" y="6350"/>
                  </a:moveTo>
                  <a:lnTo>
                    <a:pt x="2531351" y="1866"/>
                  </a:lnTo>
                  <a:lnTo>
                    <a:pt x="2526855" y="0"/>
                  </a:lnTo>
                  <a:lnTo>
                    <a:pt x="2522372" y="1866"/>
                  </a:lnTo>
                  <a:lnTo>
                    <a:pt x="2520505" y="6350"/>
                  </a:lnTo>
                  <a:lnTo>
                    <a:pt x="2522372" y="10845"/>
                  </a:lnTo>
                  <a:lnTo>
                    <a:pt x="2526855" y="12700"/>
                  </a:lnTo>
                  <a:lnTo>
                    <a:pt x="2531351" y="10845"/>
                  </a:lnTo>
                  <a:lnTo>
                    <a:pt x="2533205" y="6350"/>
                  </a:lnTo>
                  <a:close/>
                </a:path>
              </a:pathLst>
            </a:custGeom>
            <a:solidFill>
              <a:srgbClr val="FFFFFF"/>
            </a:solidFill>
          </p:spPr>
          <p:txBody>
            <a:bodyPr wrap="square" lIns="0" tIns="0" rIns="0" bIns="0" rtlCol="0"/>
            <a:lstStyle/>
            <a:p>
              <a:endParaRPr sz="1632"/>
            </a:p>
          </p:txBody>
        </p:sp>
      </p:grpSp>
      <p:pic>
        <p:nvPicPr>
          <p:cNvPr id="8" name="object 8"/>
          <p:cNvPicPr/>
          <p:nvPr/>
        </p:nvPicPr>
        <p:blipFill>
          <a:blip r:embed="rId2" cstate="print"/>
          <a:stretch>
            <a:fillRect/>
          </a:stretch>
        </p:blipFill>
        <p:spPr>
          <a:xfrm>
            <a:off x="2314334" y="3727023"/>
            <a:ext cx="158350" cy="158350"/>
          </a:xfrm>
          <a:prstGeom prst="rect">
            <a:avLst/>
          </a:prstGeom>
        </p:spPr>
      </p:pic>
      <p:pic>
        <p:nvPicPr>
          <p:cNvPr id="9" name="object 9"/>
          <p:cNvPicPr/>
          <p:nvPr/>
        </p:nvPicPr>
        <p:blipFill>
          <a:blip r:embed="rId2" cstate="print"/>
          <a:stretch>
            <a:fillRect/>
          </a:stretch>
        </p:blipFill>
        <p:spPr>
          <a:xfrm>
            <a:off x="2314334" y="4314266"/>
            <a:ext cx="158350" cy="158350"/>
          </a:xfrm>
          <a:prstGeom prst="rect">
            <a:avLst/>
          </a:prstGeom>
        </p:spPr>
      </p:pic>
      <p:pic>
        <p:nvPicPr>
          <p:cNvPr id="10" name="object 10"/>
          <p:cNvPicPr/>
          <p:nvPr/>
        </p:nvPicPr>
        <p:blipFill>
          <a:blip r:embed="rId2" cstate="print"/>
          <a:stretch>
            <a:fillRect/>
          </a:stretch>
        </p:blipFill>
        <p:spPr>
          <a:xfrm>
            <a:off x="2314334" y="4901509"/>
            <a:ext cx="158350" cy="158350"/>
          </a:xfrm>
          <a:prstGeom prst="rect">
            <a:avLst/>
          </a:prstGeom>
        </p:spPr>
      </p:pic>
      <p:sp>
        <p:nvSpPr>
          <p:cNvPr id="11" name="object 11"/>
          <p:cNvSpPr txBox="1"/>
          <p:nvPr/>
        </p:nvSpPr>
        <p:spPr>
          <a:xfrm>
            <a:off x="2319377" y="3130911"/>
            <a:ext cx="6385829" cy="2186042"/>
          </a:xfrm>
          <a:prstGeom prst="rect">
            <a:avLst/>
          </a:prstGeom>
        </p:spPr>
        <p:txBody>
          <a:bodyPr vert="horz" wrap="square" lIns="0" tIns="160078" rIns="0" bIns="0" rtlCol="0">
            <a:spAutoFit/>
          </a:bodyPr>
          <a:lstStyle/>
          <a:p>
            <a:pPr marL="11516">
              <a:spcBef>
                <a:spcPts val="1260"/>
              </a:spcBef>
            </a:pPr>
            <a:r>
              <a:rPr sz="1814" b="1" spc="-163" dirty="0">
                <a:latin typeface="Trebuchet MS"/>
                <a:cs typeface="Trebuchet MS"/>
              </a:rPr>
              <a:t>Make</a:t>
            </a:r>
            <a:r>
              <a:rPr sz="1814" b="1" spc="-145" dirty="0">
                <a:latin typeface="Trebuchet MS"/>
                <a:cs typeface="Trebuchet MS"/>
              </a:rPr>
              <a:t> </a:t>
            </a:r>
            <a:r>
              <a:rPr sz="1814" b="1" spc="-190" dirty="0">
                <a:latin typeface="Trebuchet MS"/>
                <a:cs typeface="Trebuchet MS"/>
              </a:rPr>
              <a:t>sure</a:t>
            </a:r>
            <a:r>
              <a:rPr sz="1814" b="1" spc="-136" dirty="0">
                <a:latin typeface="Trebuchet MS"/>
                <a:cs typeface="Trebuchet MS"/>
              </a:rPr>
              <a:t> </a:t>
            </a:r>
            <a:r>
              <a:rPr sz="1814" b="1" spc="-27" dirty="0">
                <a:latin typeface="Trebuchet MS"/>
                <a:cs typeface="Trebuchet MS"/>
              </a:rPr>
              <a:t>that:</a:t>
            </a:r>
            <a:endParaRPr sz="1814">
              <a:latin typeface="Trebuchet MS"/>
              <a:cs typeface="Trebuchet MS"/>
            </a:endParaRPr>
          </a:p>
          <a:p>
            <a:pPr marL="357583" marR="229751">
              <a:lnSpc>
                <a:spcPct val="109300"/>
              </a:lnSpc>
              <a:spcBef>
                <a:spcPts val="775"/>
              </a:spcBef>
            </a:pPr>
            <a:r>
              <a:rPr sz="1451" dirty="0">
                <a:latin typeface="Tahoma"/>
                <a:cs typeface="Tahoma"/>
              </a:rPr>
              <a:t>Pre-treatment</a:t>
            </a:r>
            <a:r>
              <a:rPr sz="1451" spc="-100" dirty="0">
                <a:latin typeface="Tahoma"/>
                <a:cs typeface="Tahoma"/>
              </a:rPr>
              <a:t> </a:t>
            </a:r>
            <a:r>
              <a:rPr sz="1451" dirty="0">
                <a:latin typeface="Tahoma"/>
                <a:cs typeface="Tahoma"/>
              </a:rPr>
              <a:t>evaluation</a:t>
            </a:r>
            <a:r>
              <a:rPr sz="1451" spc="-100" dirty="0">
                <a:latin typeface="Tahoma"/>
                <a:cs typeface="Tahoma"/>
              </a:rPr>
              <a:t> </a:t>
            </a:r>
            <a:r>
              <a:rPr sz="1451" spc="-9" dirty="0">
                <a:latin typeface="Tahoma"/>
                <a:cs typeface="Tahoma"/>
              </a:rPr>
              <a:t>along</a:t>
            </a:r>
            <a:r>
              <a:rPr sz="1451" spc="-100" dirty="0">
                <a:latin typeface="Tahoma"/>
                <a:cs typeface="Tahoma"/>
              </a:rPr>
              <a:t> </a:t>
            </a:r>
            <a:r>
              <a:rPr sz="1451" dirty="0">
                <a:latin typeface="Tahoma"/>
                <a:cs typeface="Tahoma"/>
              </a:rPr>
              <a:t>with</a:t>
            </a:r>
            <a:r>
              <a:rPr sz="1451" spc="-100" dirty="0">
                <a:latin typeface="Tahoma"/>
                <a:cs typeface="Tahoma"/>
              </a:rPr>
              <a:t> </a:t>
            </a:r>
            <a:r>
              <a:rPr sz="1451" dirty="0">
                <a:latin typeface="Tahoma"/>
                <a:cs typeface="Tahoma"/>
              </a:rPr>
              <a:t>baseline</a:t>
            </a:r>
            <a:r>
              <a:rPr sz="1451" spc="-100" dirty="0">
                <a:latin typeface="Tahoma"/>
                <a:cs typeface="Tahoma"/>
              </a:rPr>
              <a:t> </a:t>
            </a:r>
            <a:r>
              <a:rPr sz="1451" dirty="0">
                <a:latin typeface="Tahoma"/>
                <a:cs typeface="Tahoma"/>
              </a:rPr>
              <a:t>investigations</a:t>
            </a:r>
            <a:r>
              <a:rPr sz="1451" spc="-100" dirty="0">
                <a:latin typeface="Tahoma"/>
                <a:cs typeface="Tahoma"/>
              </a:rPr>
              <a:t> </a:t>
            </a:r>
            <a:r>
              <a:rPr sz="1451" dirty="0">
                <a:latin typeface="Tahoma"/>
                <a:cs typeface="Tahoma"/>
              </a:rPr>
              <a:t>are</a:t>
            </a:r>
            <a:r>
              <a:rPr sz="1451" spc="-100" dirty="0">
                <a:latin typeface="Tahoma"/>
                <a:cs typeface="Tahoma"/>
              </a:rPr>
              <a:t> </a:t>
            </a:r>
            <a:r>
              <a:rPr sz="1451" dirty="0">
                <a:latin typeface="Tahoma"/>
                <a:cs typeface="Tahoma"/>
              </a:rPr>
              <a:t>done</a:t>
            </a:r>
            <a:r>
              <a:rPr sz="1451" spc="-100" dirty="0">
                <a:latin typeface="Tahoma"/>
                <a:cs typeface="Tahoma"/>
              </a:rPr>
              <a:t> </a:t>
            </a:r>
            <a:r>
              <a:rPr sz="1451" spc="-23" dirty="0">
                <a:latin typeface="Tahoma"/>
                <a:cs typeface="Tahoma"/>
              </a:rPr>
              <a:t>for </a:t>
            </a:r>
            <a:r>
              <a:rPr sz="1451" dirty="0">
                <a:latin typeface="Tahoma"/>
                <a:cs typeface="Tahoma"/>
              </a:rPr>
              <a:t>every</a:t>
            </a:r>
            <a:r>
              <a:rPr sz="1451" spc="-86" dirty="0">
                <a:latin typeface="Tahoma"/>
                <a:cs typeface="Tahoma"/>
              </a:rPr>
              <a:t> </a:t>
            </a:r>
            <a:r>
              <a:rPr sz="1451" dirty="0">
                <a:latin typeface="Tahoma"/>
                <a:cs typeface="Tahoma"/>
              </a:rPr>
              <a:t>patient</a:t>
            </a:r>
            <a:r>
              <a:rPr sz="1451" spc="-82" dirty="0">
                <a:latin typeface="Tahoma"/>
                <a:cs typeface="Tahoma"/>
              </a:rPr>
              <a:t> </a:t>
            </a:r>
            <a:r>
              <a:rPr sz="1451" dirty="0">
                <a:latin typeface="Tahoma"/>
                <a:cs typeface="Tahoma"/>
              </a:rPr>
              <a:t>prior</a:t>
            </a:r>
            <a:r>
              <a:rPr sz="1451" spc="-86" dirty="0">
                <a:latin typeface="Tahoma"/>
                <a:cs typeface="Tahoma"/>
              </a:rPr>
              <a:t> </a:t>
            </a:r>
            <a:r>
              <a:rPr sz="1451" dirty="0">
                <a:latin typeface="Tahoma"/>
                <a:cs typeface="Tahoma"/>
              </a:rPr>
              <a:t>to</a:t>
            </a:r>
            <a:r>
              <a:rPr sz="1451" spc="-82" dirty="0">
                <a:latin typeface="Tahoma"/>
                <a:cs typeface="Tahoma"/>
              </a:rPr>
              <a:t> </a:t>
            </a:r>
            <a:r>
              <a:rPr sz="1451" dirty="0">
                <a:latin typeface="Tahoma"/>
                <a:cs typeface="Tahoma"/>
              </a:rPr>
              <a:t>starting</a:t>
            </a:r>
            <a:r>
              <a:rPr sz="1451" spc="-82" dirty="0">
                <a:latin typeface="Tahoma"/>
                <a:cs typeface="Tahoma"/>
              </a:rPr>
              <a:t> </a:t>
            </a:r>
            <a:r>
              <a:rPr sz="1451" dirty="0">
                <a:latin typeface="Tahoma"/>
                <a:cs typeface="Tahoma"/>
              </a:rPr>
              <a:t>TB</a:t>
            </a:r>
            <a:r>
              <a:rPr sz="1451" spc="-86" dirty="0">
                <a:latin typeface="Tahoma"/>
                <a:cs typeface="Tahoma"/>
              </a:rPr>
              <a:t> </a:t>
            </a:r>
            <a:r>
              <a:rPr sz="1451" spc="-9" dirty="0">
                <a:latin typeface="Tahoma"/>
                <a:cs typeface="Tahoma"/>
              </a:rPr>
              <a:t>treatment</a:t>
            </a:r>
            <a:endParaRPr sz="1451">
              <a:latin typeface="Tahoma"/>
              <a:cs typeface="Tahoma"/>
            </a:endParaRPr>
          </a:p>
          <a:p>
            <a:pPr marL="357583" marR="923036">
              <a:lnSpc>
                <a:spcPct val="109300"/>
              </a:lnSpc>
              <a:spcBef>
                <a:spcPts val="821"/>
              </a:spcBef>
            </a:pPr>
            <a:r>
              <a:rPr sz="1451" spc="63" dirty="0">
                <a:latin typeface="Tahoma"/>
                <a:cs typeface="Tahoma"/>
              </a:rPr>
              <a:t>All</a:t>
            </a:r>
            <a:r>
              <a:rPr sz="1451" spc="-118" dirty="0">
                <a:latin typeface="Tahoma"/>
                <a:cs typeface="Tahoma"/>
              </a:rPr>
              <a:t> </a:t>
            </a:r>
            <a:r>
              <a:rPr sz="1451" dirty="0">
                <a:latin typeface="Tahoma"/>
                <a:cs typeface="Tahoma"/>
              </a:rPr>
              <a:t>TB</a:t>
            </a:r>
            <a:r>
              <a:rPr sz="1451" spc="-118" dirty="0">
                <a:latin typeface="Tahoma"/>
                <a:cs typeface="Tahoma"/>
              </a:rPr>
              <a:t> </a:t>
            </a:r>
            <a:r>
              <a:rPr sz="1451" dirty="0">
                <a:latin typeface="Tahoma"/>
                <a:cs typeface="Tahoma"/>
              </a:rPr>
              <a:t>patients</a:t>
            </a:r>
            <a:r>
              <a:rPr sz="1451" spc="-118" dirty="0">
                <a:latin typeface="Tahoma"/>
                <a:cs typeface="Tahoma"/>
              </a:rPr>
              <a:t> </a:t>
            </a:r>
            <a:r>
              <a:rPr sz="1451" dirty="0">
                <a:latin typeface="Tahoma"/>
                <a:cs typeface="Tahoma"/>
              </a:rPr>
              <a:t>are</a:t>
            </a:r>
            <a:r>
              <a:rPr sz="1451" spc="-118" dirty="0">
                <a:latin typeface="Tahoma"/>
                <a:cs typeface="Tahoma"/>
              </a:rPr>
              <a:t> </a:t>
            </a:r>
            <a:r>
              <a:rPr sz="1451" dirty="0">
                <a:latin typeface="Tahoma"/>
                <a:cs typeface="Tahoma"/>
              </a:rPr>
              <a:t>counseled</a:t>
            </a:r>
            <a:r>
              <a:rPr sz="1451" spc="-118" dirty="0">
                <a:latin typeface="Tahoma"/>
                <a:cs typeface="Tahoma"/>
              </a:rPr>
              <a:t> </a:t>
            </a:r>
            <a:r>
              <a:rPr sz="1451" dirty="0">
                <a:latin typeface="Tahoma"/>
                <a:cs typeface="Tahoma"/>
              </a:rPr>
              <a:t>in</a:t>
            </a:r>
            <a:r>
              <a:rPr sz="1451" spc="-118" dirty="0">
                <a:latin typeface="Tahoma"/>
                <a:cs typeface="Tahoma"/>
              </a:rPr>
              <a:t> </a:t>
            </a:r>
            <a:r>
              <a:rPr sz="1451" dirty="0">
                <a:latin typeface="Tahoma"/>
                <a:cs typeface="Tahoma"/>
              </a:rPr>
              <a:t>detail</a:t>
            </a:r>
            <a:r>
              <a:rPr sz="1451" spc="-118" dirty="0">
                <a:latin typeface="Tahoma"/>
                <a:cs typeface="Tahoma"/>
              </a:rPr>
              <a:t> </a:t>
            </a:r>
            <a:r>
              <a:rPr sz="1451" dirty="0">
                <a:latin typeface="Tahoma"/>
                <a:cs typeface="Tahoma"/>
              </a:rPr>
              <a:t>before</a:t>
            </a:r>
            <a:r>
              <a:rPr sz="1451" spc="-118" dirty="0">
                <a:latin typeface="Tahoma"/>
                <a:cs typeface="Tahoma"/>
              </a:rPr>
              <a:t> </a:t>
            </a:r>
            <a:r>
              <a:rPr sz="1451" dirty="0">
                <a:latin typeface="Tahoma"/>
                <a:cs typeface="Tahoma"/>
              </a:rPr>
              <a:t>starting</a:t>
            </a:r>
            <a:r>
              <a:rPr sz="1451" spc="-118" dirty="0">
                <a:latin typeface="Tahoma"/>
                <a:cs typeface="Tahoma"/>
              </a:rPr>
              <a:t> </a:t>
            </a:r>
            <a:r>
              <a:rPr sz="1451" spc="-9" dirty="0">
                <a:latin typeface="Tahoma"/>
                <a:cs typeface="Tahoma"/>
              </a:rPr>
              <a:t>treatment and</a:t>
            </a:r>
            <a:r>
              <a:rPr sz="1451" spc="-168" dirty="0">
                <a:latin typeface="Tahoma"/>
                <a:cs typeface="Tahoma"/>
              </a:rPr>
              <a:t> </a:t>
            </a:r>
            <a:r>
              <a:rPr sz="1451" dirty="0">
                <a:latin typeface="Tahoma"/>
                <a:cs typeface="Tahoma"/>
              </a:rPr>
              <a:t>counseling</a:t>
            </a:r>
            <a:r>
              <a:rPr sz="1451" spc="-163" dirty="0">
                <a:latin typeface="Tahoma"/>
                <a:cs typeface="Tahoma"/>
              </a:rPr>
              <a:t> </a:t>
            </a:r>
            <a:r>
              <a:rPr sz="1451" dirty="0">
                <a:latin typeface="Tahoma"/>
                <a:cs typeface="Tahoma"/>
              </a:rPr>
              <a:t>must</a:t>
            </a:r>
            <a:r>
              <a:rPr sz="1451" spc="-168" dirty="0">
                <a:latin typeface="Tahoma"/>
                <a:cs typeface="Tahoma"/>
              </a:rPr>
              <a:t> </a:t>
            </a:r>
            <a:r>
              <a:rPr sz="1451" dirty="0">
                <a:latin typeface="Tahoma"/>
                <a:cs typeface="Tahoma"/>
              </a:rPr>
              <a:t>be</a:t>
            </a:r>
            <a:r>
              <a:rPr sz="1451" spc="-163" dirty="0">
                <a:latin typeface="Tahoma"/>
                <a:cs typeface="Tahoma"/>
              </a:rPr>
              <a:t> </a:t>
            </a:r>
            <a:r>
              <a:rPr sz="1451" dirty="0">
                <a:latin typeface="Tahoma"/>
                <a:cs typeface="Tahoma"/>
              </a:rPr>
              <a:t>repeated</a:t>
            </a:r>
            <a:r>
              <a:rPr sz="1451" spc="-163" dirty="0">
                <a:latin typeface="Tahoma"/>
                <a:cs typeface="Tahoma"/>
              </a:rPr>
              <a:t> </a:t>
            </a:r>
            <a:r>
              <a:rPr sz="1451" spc="-9" dirty="0">
                <a:latin typeface="Tahoma"/>
                <a:cs typeface="Tahoma"/>
              </a:rPr>
              <a:t>frequently</a:t>
            </a:r>
            <a:endParaRPr sz="1451">
              <a:latin typeface="Tahoma"/>
              <a:cs typeface="Tahoma"/>
            </a:endParaRPr>
          </a:p>
          <a:p>
            <a:pPr marL="357583" marR="4607">
              <a:lnSpc>
                <a:spcPct val="109300"/>
              </a:lnSpc>
              <a:spcBef>
                <a:spcPts val="816"/>
              </a:spcBef>
            </a:pPr>
            <a:r>
              <a:rPr sz="1451" dirty="0">
                <a:latin typeface="Tahoma"/>
                <a:cs typeface="Tahoma"/>
              </a:rPr>
              <a:t>Patients</a:t>
            </a:r>
            <a:r>
              <a:rPr sz="1451" spc="-131" dirty="0">
                <a:latin typeface="Tahoma"/>
                <a:cs typeface="Tahoma"/>
              </a:rPr>
              <a:t> </a:t>
            </a:r>
            <a:r>
              <a:rPr sz="1451" spc="-9" dirty="0">
                <a:latin typeface="Tahoma"/>
                <a:cs typeface="Tahoma"/>
              </a:rPr>
              <a:t>and</a:t>
            </a:r>
            <a:r>
              <a:rPr sz="1451" spc="-131" dirty="0">
                <a:latin typeface="Tahoma"/>
                <a:cs typeface="Tahoma"/>
              </a:rPr>
              <a:t> </a:t>
            </a:r>
            <a:r>
              <a:rPr sz="1451" dirty="0">
                <a:latin typeface="Tahoma"/>
                <a:cs typeface="Tahoma"/>
              </a:rPr>
              <a:t>their</a:t>
            </a:r>
            <a:r>
              <a:rPr sz="1451" spc="-127" dirty="0">
                <a:latin typeface="Tahoma"/>
                <a:cs typeface="Tahoma"/>
              </a:rPr>
              <a:t> </a:t>
            </a:r>
            <a:r>
              <a:rPr sz="1451" dirty="0">
                <a:latin typeface="Tahoma"/>
                <a:cs typeface="Tahoma"/>
              </a:rPr>
              <a:t>family</a:t>
            </a:r>
            <a:r>
              <a:rPr sz="1451" spc="-131" dirty="0">
                <a:latin typeface="Tahoma"/>
                <a:cs typeface="Tahoma"/>
              </a:rPr>
              <a:t> </a:t>
            </a:r>
            <a:r>
              <a:rPr sz="1451" spc="-9" dirty="0">
                <a:latin typeface="Tahoma"/>
                <a:cs typeface="Tahoma"/>
              </a:rPr>
              <a:t>members</a:t>
            </a:r>
            <a:r>
              <a:rPr sz="1451" spc="-127" dirty="0">
                <a:latin typeface="Tahoma"/>
                <a:cs typeface="Tahoma"/>
              </a:rPr>
              <a:t> </a:t>
            </a:r>
            <a:r>
              <a:rPr sz="1451" dirty="0">
                <a:latin typeface="Tahoma"/>
                <a:cs typeface="Tahoma"/>
              </a:rPr>
              <a:t>are</a:t>
            </a:r>
            <a:r>
              <a:rPr sz="1451" spc="-131" dirty="0">
                <a:latin typeface="Tahoma"/>
                <a:cs typeface="Tahoma"/>
              </a:rPr>
              <a:t> </a:t>
            </a:r>
            <a:r>
              <a:rPr sz="1451" dirty="0">
                <a:latin typeface="Tahoma"/>
                <a:cs typeface="Tahoma"/>
              </a:rPr>
              <a:t>educated</a:t>
            </a:r>
            <a:r>
              <a:rPr sz="1451" spc="-131" dirty="0">
                <a:latin typeface="Tahoma"/>
                <a:cs typeface="Tahoma"/>
              </a:rPr>
              <a:t> </a:t>
            </a:r>
            <a:r>
              <a:rPr sz="1451" dirty="0">
                <a:latin typeface="Tahoma"/>
                <a:cs typeface="Tahoma"/>
              </a:rPr>
              <a:t>about</a:t>
            </a:r>
            <a:r>
              <a:rPr sz="1451" spc="-127" dirty="0">
                <a:latin typeface="Tahoma"/>
                <a:cs typeface="Tahoma"/>
              </a:rPr>
              <a:t> </a:t>
            </a:r>
            <a:r>
              <a:rPr sz="1451" spc="-9" dirty="0">
                <a:latin typeface="Tahoma"/>
                <a:cs typeface="Tahoma"/>
              </a:rPr>
              <a:t>symptoms</a:t>
            </a:r>
            <a:r>
              <a:rPr sz="1451" spc="-131" dirty="0">
                <a:latin typeface="Tahoma"/>
                <a:cs typeface="Tahoma"/>
              </a:rPr>
              <a:t> </a:t>
            </a:r>
            <a:r>
              <a:rPr sz="1451" dirty="0">
                <a:latin typeface="Tahoma"/>
                <a:cs typeface="Tahoma"/>
              </a:rPr>
              <a:t>related</a:t>
            </a:r>
            <a:r>
              <a:rPr sz="1451" spc="-127" dirty="0">
                <a:latin typeface="Tahoma"/>
                <a:cs typeface="Tahoma"/>
              </a:rPr>
              <a:t> </a:t>
            </a:r>
            <a:r>
              <a:rPr sz="1451" spc="-23" dirty="0">
                <a:latin typeface="Tahoma"/>
                <a:cs typeface="Tahoma"/>
              </a:rPr>
              <a:t>to </a:t>
            </a:r>
            <a:r>
              <a:rPr sz="1451" spc="-18" dirty="0">
                <a:latin typeface="Tahoma"/>
                <a:cs typeface="Tahoma"/>
              </a:rPr>
              <a:t>common</a:t>
            </a:r>
            <a:r>
              <a:rPr sz="1451" spc="-113" dirty="0">
                <a:latin typeface="Tahoma"/>
                <a:cs typeface="Tahoma"/>
              </a:rPr>
              <a:t> </a:t>
            </a:r>
            <a:r>
              <a:rPr sz="1451" spc="59" dirty="0">
                <a:latin typeface="Tahoma"/>
                <a:cs typeface="Tahoma"/>
              </a:rPr>
              <a:t>ADRs</a:t>
            </a:r>
            <a:r>
              <a:rPr sz="1451" spc="-113" dirty="0">
                <a:latin typeface="Tahoma"/>
                <a:cs typeface="Tahoma"/>
              </a:rPr>
              <a:t> </a:t>
            </a:r>
            <a:r>
              <a:rPr sz="1451" spc="-9" dirty="0">
                <a:latin typeface="Tahoma"/>
                <a:cs typeface="Tahoma"/>
              </a:rPr>
              <a:t>and</a:t>
            </a:r>
            <a:r>
              <a:rPr sz="1451" spc="-113" dirty="0">
                <a:latin typeface="Tahoma"/>
                <a:cs typeface="Tahoma"/>
              </a:rPr>
              <a:t> </a:t>
            </a:r>
            <a:r>
              <a:rPr sz="1451" spc="-9" dirty="0">
                <a:latin typeface="Tahoma"/>
                <a:cs typeface="Tahoma"/>
              </a:rPr>
              <a:t>encouraged</a:t>
            </a:r>
            <a:r>
              <a:rPr sz="1451" spc="-113" dirty="0">
                <a:latin typeface="Tahoma"/>
                <a:cs typeface="Tahoma"/>
              </a:rPr>
              <a:t> </a:t>
            </a:r>
            <a:r>
              <a:rPr sz="1451" dirty="0">
                <a:latin typeface="Tahoma"/>
                <a:cs typeface="Tahoma"/>
              </a:rPr>
              <a:t>to</a:t>
            </a:r>
            <a:r>
              <a:rPr sz="1451" spc="-109" dirty="0">
                <a:latin typeface="Tahoma"/>
                <a:cs typeface="Tahoma"/>
              </a:rPr>
              <a:t> </a:t>
            </a:r>
            <a:r>
              <a:rPr sz="1451" dirty="0">
                <a:latin typeface="Tahoma"/>
                <a:cs typeface="Tahoma"/>
              </a:rPr>
              <a:t>contact</a:t>
            </a:r>
            <a:r>
              <a:rPr sz="1451" spc="-113" dirty="0">
                <a:latin typeface="Tahoma"/>
                <a:cs typeface="Tahoma"/>
              </a:rPr>
              <a:t> </a:t>
            </a:r>
            <a:r>
              <a:rPr sz="1451" dirty="0">
                <a:latin typeface="Tahoma"/>
                <a:cs typeface="Tahoma"/>
              </a:rPr>
              <a:t>treatment</a:t>
            </a:r>
            <a:r>
              <a:rPr sz="1451" spc="-113" dirty="0">
                <a:latin typeface="Tahoma"/>
                <a:cs typeface="Tahoma"/>
              </a:rPr>
              <a:t> </a:t>
            </a:r>
            <a:r>
              <a:rPr sz="1451" dirty="0">
                <a:latin typeface="Tahoma"/>
                <a:cs typeface="Tahoma"/>
              </a:rPr>
              <a:t>supporter</a:t>
            </a:r>
            <a:r>
              <a:rPr sz="1451" spc="-113" dirty="0">
                <a:latin typeface="Tahoma"/>
                <a:cs typeface="Tahoma"/>
              </a:rPr>
              <a:t> </a:t>
            </a:r>
            <a:r>
              <a:rPr sz="1451" dirty="0">
                <a:latin typeface="Tahoma"/>
                <a:cs typeface="Tahoma"/>
              </a:rPr>
              <a:t>if</a:t>
            </a:r>
            <a:r>
              <a:rPr sz="1451" spc="-109" dirty="0">
                <a:latin typeface="Tahoma"/>
                <a:cs typeface="Tahoma"/>
              </a:rPr>
              <a:t> </a:t>
            </a:r>
            <a:r>
              <a:rPr sz="1451" spc="-9" dirty="0">
                <a:latin typeface="Tahoma"/>
                <a:cs typeface="Tahoma"/>
              </a:rPr>
              <a:t>needed</a:t>
            </a:r>
            <a:endParaRPr sz="1451">
              <a:latin typeface="Tahoma"/>
              <a:cs typeface="Tahoma"/>
            </a:endParaRPr>
          </a:p>
        </p:txBody>
      </p:sp>
      <p:grpSp>
        <p:nvGrpSpPr>
          <p:cNvPr id="12" name="object 12"/>
          <p:cNvGrpSpPr/>
          <p:nvPr/>
        </p:nvGrpSpPr>
        <p:grpSpPr>
          <a:xfrm>
            <a:off x="7574099" y="599864"/>
            <a:ext cx="2747231" cy="2767384"/>
            <a:chOff x="6976714" y="661517"/>
            <a:chExt cx="3029585" cy="3051810"/>
          </a:xfrm>
        </p:grpSpPr>
        <p:sp>
          <p:nvSpPr>
            <p:cNvPr id="13" name="object 13"/>
            <p:cNvSpPr/>
            <p:nvPr/>
          </p:nvSpPr>
          <p:spPr>
            <a:xfrm>
              <a:off x="6976714" y="2293804"/>
              <a:ext cx="1409065" cy="1419225"/>
            </a:xfrm>
            <a:custGeom>
              <a:avLst/>
              <a:gdLst/>
              <a:ahLst/>
              <a:cxnLst/>
              <a:rect l="l" t="t" r="r" b="b"/>
              <a:pathLst>
                <a:path w="1409065" h="1419225">
                  <a:moveTo>
                    <a:pt x="233375" y="0"/>
                  </a:moveTo>
                  <a:lnTo>
                    <a:pt x="0" y="0"/>
                  </a:lnTo>
                  <a:lnTo>
                    <a:pt x="4073" y="48219"/>
                  </a:lnTo>
                  <a:lnTo>
                    <a:pt x="9621" y="96006"/>
                  </a:lnTo>
                  <a:lnTo>
                    <a:pt x="16620" y="143336"/>
                  </a:lnTo>
                  <a:lnTo>
                    <a:pt x="25047" y="190186"/>
                  </a:lnTo>
                  <a:lnTo>
                    <a:pt x="34878" y="236534"/>
                  </a:lnTo>
                  <a:lnTo>
                    <a:pt x="46092" y="282355"/>
                  </a:lnTo>
                  <a:lnTo>
                    <a:pt x="58663" y="327625"/>
                  </a:lnTo>
                  <a:lnTo>
                    <a:pt x="72570" y="372323"/>
                  </a:lnTo>
                  <a:lnTo>
                    <a:pt x="87789" y="416424"/>
                  </a:lnTo>
                  <a:lnTo>
                    <a:pt x="104296" y="459905"/>
                  </a:lnTo>
                  <a:lnTo>
                    <a:pt x="122069" y="502742"/>
                  </a:lnTo>
                  <a:lnTo>
                    <a:pt x="141085" y="544913"/>
                  </a:lnTo>
                  <a:lnTo>
                    <a:pt x="161319" y="586393"/>
                  </a:lnTo>
                  <a:lnTo>
                    <a:pt x="182749" y="627160"/>
                  </a:lnTo>
                  <a:lnTo>
                    <a:pt x="205352" y="667190"/>
                  </a:lnTo>
                  <a:lnTo>
                    <a:pt x="229104" y="706459"/>
                  </a:lnTo>
                  <a:lnTo>
                    <a:pt x="253983" y="744945"/>
                  </a:lnTo>
                  <a:lnTo>
                    <a:pt x="279964" y="782624"/>
                  </a:lnTo>
                  <a:lnTo>
                    <a:pt x="307026" y="819472"/>
                  </a:lnTo>
                  <a:lnTo>
                    <a:pt x="335143" y="855466"/>
                  </a:lnTo>
                  <a:lnTo>
                    <a:pt x="364295" y="890583"/>
                  </a:lnTo>
                  <a:lnTo>
                    <a:pt x="394456" y="924800"/>
                  </a:lnTo>
                  <a:lnTo>
                    <a:pt x="425605" y="958092"/>
                  </a:lnTo>
                  <a:lnTo>
                    <a:pt x="457717" y="990437"/>
                  </a:lnTo>
                  <a:lnTo>
                    <a:pt x="490770" y="1021812"/>
                  </a:lnTo>
                  <a:lnTo>
                    <a:pt x="524740" y="1052192"/>
                  </a:lnTo>
                  <a:lnTo>
                    <a:pt x="559604" y="1081555"/>
                  </a:lnTo>
                  <a:lnTo>
                    <a:pt x="595340" y="1109876"/>
                  </a:lnTo>
                  <a:lnTo>
                    <a:pt x="631922" y="1137134"/>
                  </a:lnTo>
                  <a:lnTo>
                    <a:pt x="669330" y="1163304"/>
                  </a:lnTo>
                  <a:lnTo>
                    <a:pt x="707539" y="1188363"/>
                  </a:lnTo>
                  <a:lnTo>
                    <a:pt x="746525" y="1212287"/>
                  </a:lnTo>
                  <a:lnTo>
                    <a:pt x="786267" y="1235054"/>
                  </a:lnTo>
                  <a:lnTo>
                    <a:pt x="826740" y="1256639"/>
                  </a:lnTo>
                  <a:lnTo>
                    <a:pt x="867922" y="1277020"/>
                  </a:lnTo>
                  <a:lnTo>
                    <a:pt x="909789" y="1296173"/>
                  </a:lnTo>
                  <a:lnTo>
                    <a:pt x="952318" y="1314074"/>
                  </a:lnTo>
                  <a:lnTo>
                    <a:pt x="995486" y="1330701"/>
                  </a:lnTo>
                  <a:lnTo>
                    <a:pt x="1039269" y="1346030"/>
                  </a:lnTo>
                  <a:lnTo>
                    <a:pt x="1083645" y="1360037"/>
                  </a:lnTo>
                  <a:lnTo>
                    <a:pt x="1128590" y="1372699"/>
                  </a:lnTo>
                  <a:lnTo>
                    <a:pt x="1174081" y="1383994"/>
                  </a:lnTo>
                  <a:lnTo>
                    <a:pt x="1220094" y="1393896"/>
                  </a:lnTo>
                  <a:lnTo>
                    <a:pt x="1266607" y="1402384"/>
                  </a:lnTo>
                  <a:lnTo>
                    <a:pt x="1313597" y="1409433"/>
                  </a:lnTo>
                  <a:lnTo>
                    <a:pt x="1361040" y="1415021"/>
                  </a:lnTo>
                  <a:lnTo>
                    <a:pt x="1408912" y="1419123"/>
                  </a:lnTo>
                  <a:lnTo>
                    <a:pt x="1408912" y="1184046"/>
                  </a:lnTo>
                  <a:lnTo>
                    <a:pt x="1361101" y="1179195"/>
                  </a:lnTo>
                  <a:lnTo>
                    <a:pt x="1313817" y="1172596"/>
                  </a:lnTo>
                  <a:lnTo>
                    <a:pt x="1267092" y="1164282"/>
                  </a:lnTo>
                  <a:lnTo>
                    <a:pt x="1220960" y="1154284"/>
                  </a:lnTo>
                  <a:lnTo>
                    <a:pt x="1175453" y="1142637"/>
                  </a:lnTo>
                  <a:lnTo>
                    <a:pt x="1130604" y="1129373"/>
                  </a:lnTo>
                  <a:lnTo>
                    <a:pt x="1086444" y="1114525"/>
                  </a:lnTo>
                  <a:lnTo>
                    <a:pt x="1043008" y="1098127"/>
                  </a:lnTo>
                  <a:lnTo>
                    <a:pt x="1000328" y="1080209"/>
                  </a:lnTo>
                  <a:lnTo>
                    <a:pt x="958435" y="1060807"/>
                  </a:lnTo>
                  <a:lnTo>
                    <a:pt x="917364" y="1039953"/>
                  </a:lnTo>
                  <a:lnTo>
                    <a:pt x="877147" y="1017679"/>
                  </a:lnTo>
                  <a:lnTo>
                    <a:pt x="837816" y="994018"/>
                  </a:lnTo>
                  <a:lnTo>
                    <a:pt x="799404" y="969004"/>
                  </a:lnTo>
                  <a:lnTo>
                    <a:pt x="761943" y="942669"/>
                  </a:lnTo>
                  <a:lnTo>
                    <a:pt x="725468" y="915047"/>
                  </a:lnTo>
                  <a:lnTo>
                    <a:pt x="690009" y="886170"/>
                  </a:lnTo>
                  <a:lnTo>
                    <a:pt x="655600" y="856070"/>
                  </a:lnTo>
                  <a:lnTo>
                    <a:pt x="622273" y="824782"/>
                  </a:lnTo>
                  <a:lnTo>
                    <a:pt x="590062" y="792337"/>
                  </a:lnTo>
                  <a:lnTo>
                    <a:pt x="558998" y="758770"/>
                  </a:lnTo>
                  <a:lnTo>
                    <a:pt x="529115" y="724112"/>
                  </a:lnTo>
                  <a:lnTo>
                    <a:pt x="500445" y="688397"/>
                  </a:lnTo>
                  <a:lnTo>
                    <a:pt x="473021" y="651657"/>
                  </a:lnTo>
                  <a:lnTo>
                    <a:pt x="446875" y="613925"/>
                  </a:lnTo>
                  <a:lnTo>
                    <a:pt x="422040" y="575235"/>
                  </a:lnTo>
                  <a:lnTo>
                    <a:pt x="398550" y="535619"/>
                  </a:lnTo>
                  <a:lnTo>
                    <a:pt x="376435" y="495111"/>
                  </a:lnTo>
                  <a:lnTo>
                    <a:pt x="355730" y="453742"/>
                  </a:lnTo>
                  <a:lnTo>
                    <a:pt x="336467" y="411546"/>
                  </a:lnTo>
                  <a:lnTo>
                    <a:pt x="318679" y="368557"/>
                  </a:lnTo>
                  <a:lnTo>
                    <a:pt x="302397" y="324806"/>
                  </a:lnTo>
                  <a:lnTo>
                    <a:pt x="287656" y="280326"/>
                  </a:lnTo>
                  <a:lnTo>
                    <a:pt x="274487" y="235152"/>
                  </a:lnTo>
                  <a:lnTo>
                    <a:pt x="262923" y="189315"/>
                  </a:lnTo>
                  <a:lnTo>
                    <a:pt x="252998" y="142848"/>
                  </a:lnTo>
                  <a:lnTo>
                    <a:pt x="244742" y="95785"/>
                  </a:lnTo>
                  <a:lnTo>
                    <a:pt x="238191" y="48157"/>
                  </a:lnTo>
                  <a:lnTo>
                    <a:pt x="233375" y="0"/>
                  </a:lnTo>
                  <a:close/>
                </a:path>
              </a:pathLst>
            </a:custGeom>
            <a:solidFill>
              <a:srgbClr val="62BB46"/>
            </a:solidFill>
          </p:spPr>
          <p:txBody>
            <a:bodyPr wrap="square" lIns="0" tIns="0" rIns="0" bIns="0" rtlCol="0"/>
            <a:lstStyle/>
            <a:p>
              <a:endParaRPr sz="1632"/>
            </a:p>
          </p:txBody>
        </p:sp>
        <p:sp>
          <p:nvSpPr>
            <p:cNvPr id="14" name="object 14"/>
            <p:cNvSpPr/>
            <p:nvPr/>
          </p:nvSpPr>
          <p:spPr>
            <a:xfrm>
              <a:off x="8597261" y="661522"/>
              <a:ext cx="1409065" cy="1419225"/>
            </a:xfrm>
            <a:custGeom>
              <a:avLst/>
              <a:gdLst/>
              <a:ahLst/>
              <a:cxnLst/>
              <a:rect l="l" t="t" r="r" b="b"/>
              <a:pathLst>
                <a:path w="1409065" h="1419225">
                  <a:moveTo>
                    <a:pt x="0" y="0"/>
                  </a:moveTo>
                  <a:lnTo>
                    <a:pt x="0" y="235076"/>
                  </a:lnTo>
                  <a:lnTo>
                    <a:pt x="47812" y="239926"/>
                  </a:lnTo>
                  <a:lnTo>
                    <a:pt x="95097" y="246524"/>
                  </a:lnTo>
                  <a:lnTo>
                    <a:pt x="141822" y="254838"/>
                  </a:lnTo>
                  <a:lnTo>
                    <a:pt x="187955" y="264835"/>
                  </a:lnTo>
                  <a:lnTo>
                    <a:pt x="233463" y="276481"/>
                  </a:lnTo>
                  <a:lnTo>
                    <a:pt x="278313" y="289744"/>
                  </a:lnTo>
                  <a:lnTo>
                    <a:pt x="322473" y="304591"/>
                  </a:lnTo>
                  <a:lnTo>
                    <a:pt x="365910" y="320990"/>
                  </a:lnTo>
                  <a:lnTo>
                    <a:pt x="408591" y="338906"/>
                  </a:lnTo>
                  <a:lnTo>
                    <a:pt x="450484" y="358308"/>
                  </a:lnTo>
                  <a:lnTo>
                    <a:pt x="491556" y="379162"/>
                  </a:lnTo>
                  <a:lnTo>
                    <a:pt x="531774" y="401436"/>
                  </a:lnTo>
                  <a:lnTo>
                    <a:pt x="571105" y="425096"/>
                  </a:lnTo>
                  <a:lnTo>
                    <a:pt x="609518" y="450110"/>
                  </a:lnTo>
                  <a:lnTo>
                    <a:pt x="646979" y="476444"/>
                  </a:lnTo>
                  <a:lnTo>
                    <a:pt x="683455" y="504066"/>
                  </a:lnTo>
                  <a:lnTo>
                    <a:pt x="718914" y="532944"/>
                  </a:lnTo>
                  <a:lnTo>
                    <a:pt x="753324" y="563043"/>
                  </a:lnTo>
                  <a:lnTo>
                    <a:pt x="786651" y="594331"/>
                  </a:lnTo>
                  <a:lnTo>
                    <a:pt x="818863" y="626775"/>
                  </a:lnTo>
                  <a:lnTo>
                    <a:pt x="849927" y="660343"/>
                  </a:lnTo>
                  <a:lnTo>
                    <a:pt x="879811" y="695001"/>
                  </a:lnTo>
                  <a:lnTo>
                    <a:pt x="908481" y="730717"/>
                  </a:lnTo>
                  <a:lnTo>
                    <a:pt x="935906" y="767457"/>
                  </a:lnTo>
                  <a:lnTo>
                    <a:pt x="962052" y="805188"/>
                  </a:lnTo>
                  <a:lnTo>
                    <a:pt x="986887" y="843879"/>
                  </a:lnTo>
                  <a:lnTo>
                    <a:pt x="1010379" y="883495"/>
                  </a:lnTo>
                  <a:lnTo>
                    <a:pt x="1032493" y="924004"/>
                  </a:lnTo>
                  <a:lnTo>
                    <a:pt x="1053199" y="965373"/>
                  </a:lnTo>
                  <a:lnTo>
                    <a:pt x="1072463" y="1007569"/>
                  </a:lnTo>
                  <a:lnTo>
                    <a:pt x="1090252" y="1050560"/>
                  </a:lnTo>
                  <a:lnTo>
                    <a:pt x="1106534" y="1094311"/>
                  </a:lnTo>
                  <a:lnTo>
                    <a:pt x="1121276" y="1138791"/>
                  </a:lnTo>
                  <a:lnTo>
                    <a:pt x="1134446" y="1183966"/>
                  </a:lnTo>
                  <a:lnTo>
                    <a:pt x="1146010" y="1229804"/>
                  </a:lnTo>
                  <a:lnTo>
                    <a:pt x="1155937" y="1276272"/>
                  </a:lnTo>
                  <a:lnTo>
                    <a:pt x="1164193" y="1323336"/>
                  </a:lnTo>
                  <a:lnTo>
                    <a:pt x="1170745" y="1370964"/>
                  </a:lnTo>
                  <a:lnTo>
                    <a:pt x="1175562" y="1419123"/>
                  </a:lnTo>
                  <a:lnTo>
                    <a:pt x="1408937" y="1419123"/>
                  </a:lnTo>
                  <a:lnTo>
                    <a:pt x="1404864" y="1370903"/>
                  </a:lnTo>
                  <a:lnTo>
                    <a:pt x="1399316" y="1323117"/>
                  </a:lnTo>
                  <a:lnTo>
                    <a:pt x="1392317" y="1275786"/>
                  </a:lnTo>
                  <a:lnTo>
                    <a:pt x="1383890" y="1228936"/>
                  </a:lnTo>
                  <a:lnTo>
                    <a:pt x="1374058" y="1182588"/>
                  </a:lnTo>
                  <a:lnTo>
                    <a:pt x="1362845" y="1136767"/>
                  </a:lnTo>
                  <a:lnTo>
                    <a:pt x="1350273" y="1091496"/>
                  </a:lnTo>
                  <a:lnTo>
                    <a:pt x="1336366" y="1046799"/>
                  </a:lnTo>
                  <a:lnTo>
                    <a:pt x="1321147" y="1002697"/>
                  </a:lnTo>
                  <a:lnTo>
                    <a:pt x="1304639" y="959216"/>
                  </a:lnTo>
                  <a:lnTo>
                    <a:pt x="1286866" y="916379"/>
                  </a:lnTo>
                  <a:lnTo>
                    <a:pt x="1267850" y="874208"/>
                  </a:lnTo>
                  <a:lnTo>
                    <a:pt x="1247616" y="832727"/>
                  </a:lnTo>
                  <a:lnTo>
                    <a:pt x="1226185" y="791960"/>
                  </a:lnTo>
                  <a:lnTo>
                    <a:pt x="1203582" y="751930"/>
                  </a:lnTo>
                  <a:lnTo>
                    <a:pt x="1179829" y="712660"/>
                  </a:lnTo>
                  <a:lnTo>
                    <a:pt x="1154950" y="674174"/>
                  </a:lnTo>
                  <a:lnTo>
                    <a:pt x="1128968" y="636495"/>
                  </a:lnTo>
                  <a:lnTo>
                    <a:pt x="1101906" y="599647"/>
                  </a:lnTo>
                  <a:lnTo>
                    <a:pt x="1073788" y="563652"/>
                  </a:lnTo>
                  <a:lnTo>
                    <a:pt x="1044636" y="528535"/>
                  </a:lnTo>
                  <a:lnTo>
                    <a:pt x="1014474" y="494318"/>
                  </a:lnTo>
                  <a:lnTo>
                    <a:pt x="983324" y="461025"/>
                  </a:lnTo>
                  <a:lnTo>
                    <a:pt x="951212" y="428680"/>
                  </a:lnTo>
                  <a:lnTo>
                    <a:pt x="918158" y="397306"/>
                  </a:lnTo>
                  <a:lnTo>
                    <a:pt x="884187" y="366925"/>
                  </a:lnTo>
                  <a:lnTo>
                    <a:pt x="849322" y="337562"/>
                  </a:lnTo>
                  <a:lnTo>
                    <a:pt x="813587" y="309240"/>
                  </a:lnTo>
                  <a:lnTo>
                    <a:pt x="777003" y="281983"/>
                  </a:lnTo>
                  <a:lnTo>
                    <a:pt x="739595" y="255813"/>
                  </a:lnTo>
                  <a:lnTo>
                    <a:pt x="701385" y="230754"/>
                  </a:lnTo>
                  <a:lnTo>
                    <a:pt x="662398" y="206830"/>
                  </a:lnTo>
                  <a:lnTo>
                    <a:pt x="622656" y="184063"/>
                  </a:lnTo>
                  <a:lnTo>
                    <a:pt x="582182" y="162478"/>
                  </a:lnTo>
                  <a:lnTo>
                    <a:pt x="540999" y="142097"/>
                  </a:lnTo>
                  <a:lnTo>
                    <a:pt x="499131" y="122945"/>
                  </a:lnTo>
                  <a:lnTo>
                    <a:pt x="456602" y="105043"/>
                  </a:lnTo>
                  <a:lnTo>
                    <a:pt x="413433" y="88417"/>
                  </a:lnTo>
                  <a:lnTo>
                    <a:pt x="369649" y="73088"/>
                  </a:lnTo>
                  <a:lnTo>
                    <a:pt x="325272" y="59081"/>
                  </a:lnTo>
                  <a:lnTo>
                    <a:pt x="280327" y="46419"/>
                  </a:lnTo>
                  <a:lnTo>
                    <a:pt x="234835" y="35126"/>
                  </a:lnTo>
                  <a:lnTo>
                    <a:pt x="188821" y="25223"/>
                  </a:lnTo>
                  <a:lnTo>
                    <a:pt x="142307" y="16736"/>
                  </a:lnTo>
                  <a:lnTo>
                    <a:pt x="95316" y="9688"/>
                  </a:lnTo>
                  <a:lnTo>
                    <a:pt x="47873" y="4101"/>
                  </a:lnTo>
                  <a:lnTo>
                    <a:pt x="0" y="0"/>
                  </a:lnTo>
                  <a:close/>
                </a:path>
              </a:pathLst>
            </a:custGeom>
            <a:solidFill>
              <a:srgbClr val="D31245"/>
            </a:solidFill>
          </p:spPr>
          <p:txBody>
            <a:bodyPr wrap="square" lIns="0" tIns="0" rIns="0" bIns="0" rtlCol="0"/>
            <a:lstStyle/>
            <a:p>
              <a:endParaRPr sz="1632"/>
            </a:p>
          </p:txBody>
        </p:sp>
        <p:sp>
          <p:nvSpPr>
            <p:cNvPr id="15" name="object 15"/>
            <p:cNvSpPr/>
            <p:nvPr/>
          </p:nvSpPr>
          <p:spPr>
            <a:xfrm>
              <a:off x="6976718" y="661517"/>
              <a:ext cx="1409065" cy="1419225"/>
            </a:xfrm>
            <a:custGeom>
              <a:avLst/>
              <a:gdLst/>
              <a:ahLst/>
              <a:cxnLst/>
              <a:rect l="l" t="t" r="r" b="b"/>
              <a:pathLst>
                <a:path w="1409065" h="1419225">
                  <a:moveTo>
                    <a:pt x="1408912" y="0"/>
                  </a:moveTo>
                  <a:lnTo>
                    <a:pt x="1361040" y="4103"/>
                  </a:lnTo>
                  <a:lnTo>
                    <a:pt x="1313597" y="9691"/>
                  </a:lnTo>
                  <a:lnTo>
                    <a:pt x="1266607" y="16741"/>
                  </a:lnTo>
                  <a:lnTo>
                    <a:pt x="1220094" y="25229"/>
                  </a:lnTo>
                  <a:lnTo>
                    <a:pt x="1174080" y="35132"/>
                  </a:lnTo>
                  <a:lnTo>
                    <a:pt x="1128589" y="46427"/>
                  </a:lnTo>
                  <a:lnTo>
                    <a:pt x="1083644" y="59090"/>
                  </a:lnTo>
                  <a:lnTo>
                    <a:pt x="1039268" y="73098"/>
                  </a:lnTo>
                  <a:lnTo>
                    <a:pt x="995484" y="88427"/>
                  </a:lnTo>
                  <a:lnTo>
                    <a:pt x="952316" y="105055"/>
                  </a:lnTo>
                  <a:lnTo>
                    <a:pt x="909787" y="122957"/>
                  </a:lnTo>
                  <a:lnTo>
                    <a:pt x="867920" y="142110"/>
                  </a:lnTo>
                  <a:lnTo>
                    <a:pt x="826738" y="162491"/>
                  </a:lnTo>
                  <a:lnTo>
                    <a:pt x="786265" y="184077"/>
                  </a:lnTo>
                  <a:lnTo>
                    <a:pt x="746523" y="206844"/>
                  </a:lnTo>
                  <a:lnTo>
                    <a:pt x="707536" y="230768"/>
                  </a:lnTo>
                  <a:lnTo>
                    <a:pt x="669327" y="255827"/>
                  </a:lnTo>
                  <a:lnTo>
                    <a:pt x="631919" y="281997"/>
                  </a:lnTo>
                  <a:lnTo>
                    <a:pt x="595336" y="309255"/>
                  </a:lnTo>
                  <a:lnTo>
                    <a:pt x="559600" y="337577"/>
                  </a:lnTo>
                  <a:lnTo>
                    <a:pt x="524736" y="366940"/>
                  </a:lnTo>
                  <a:lnTo>
                    <a:pt x="490766" y="397320"/>
                  </a:lnTo>
                  <a:lnTo>
                    <a:pt x="457712" y="428694"/>
                  </a:lnTo>
                  <a:lnTo>
                    <a:pt x="425600" y="461040"/>
                  </a:lnTo>
                  <a:lnTo>
                    <a:pt x="394451" y="494332"/>
                  </a:lnTo>
                  <a:lnTo>
                    <a:pt x="364290" y="528548"/>
                  </a:lnTo>
                  <a:lnTo>
                    <a:pt x="335138" y="563665"/>
                  </a:lnTo>
                  <a:lnTo>
                    <a:pt x="307020" y="599660"/>
                  </a:lnTo>
                  <a:lnTo>
                    <a:pt x="279959" y="636508"/>
                  </a:lnTo>
                  <a:lnTo>
                    <a:pt x="253977" y="674186"/>
                  </a:lnTo>
                  <a:lnTo>
                    <a:pt x="229098" y="712672"/>
                  </a:lnTo>
                  <a:lnTo>
                    <a:pt x="205346" y="751941"/>
                  </a:lnTo>
                  <a:lnTo>
                    <a:pt x="182743" y="791971"/>
                  </a:lnTo>
                  <a:lnTo>
                    <a:pt x="161313" y="832737"/>
                  </a:lnTo>
                  <a:lnTo>
                    <a:pt x="141079" y="874217"/>
                  </a:lnTo>
                  <a:lnTo>
                    <a:pt x="122064" y="916387"/>
                  </a:lnTo>
                  <a:lnTo>
                    <a:pt x="104291" y="959224"/>
                  </a:lnTo>
                  <a:lnTo>
                    <a:pt x="87784" y="1002704"/>
                  </a:lnTo>
                  <a:lnTo>
                    <a:pt x="72566" y="1046805"/>
                  </a:lnTo>
                  <a:lnTo>
                    <a:pt x="58659" y="1091502"/>
                  </a:lnTo>
                  <a:lnTo>
                    <a:pt x="46088" y="1136772"/>
                  </a:lnTo>
                  <a:lnTo>
                    <a:pt x="34875" y="1182592"/>
                  </a:lnTo>
                  <a:lnTo>
                    <a:pt x="25044" y="1228939"/>
                  </a:lnTo>
                  <a:lnTo>
                    <a:pt x="16618" y="1275789"/>
                  </a:lnTo>
                  <a:lnTo>
                    <a:pt x="9619" y="1323118"/>
                  </a:lnTo>
                  <a:lnTo>
                    <a:pt x="4072" y="1370904"/>
                  </a:lnTo>
                  <a:lnTo>
                    <a:pt x="0" y="1419123"/>
                  </a:lnTo>
                  <a:lnTo>
                    <a:pt x="233375" y="1419123"/>
                  </a:lnTo>
                  <a:lnTo>
                    <a:pt x="238191" y="1370965"/>
                  </a:lnTo>
                  <a:lnTo>
                    <a:pt x="244742" y="1323338"/>
                  </a:lnTo>
                  <a:lnTo>
                    <a:pt x="252998" y="1276275"/>
                  </a:lnTo>
                  <a:lnTo>
                    <a:pt x="262923" y="1229808"/>
                  </a:lnTo>
                  <a:lnTo>
                    <a:pt x="274487" y="1183971"/>
                  </a:lnTo>
                  <a:lnTo>
                    <a:pt x="287656" y="1138797"/>
                  </a:lnTo>
                  <a:lnTo>
                    <a:pt x="302397" y="1094318"/>
                  </a:lnTo>
                  <a:lnTo>
                    <a:pt x="318679" y="1050567"/>
                  </a:lnTo>
                  <a:lnTo>
                    <a:pt x="336467" y="1007578"/>
                  </a:lnTo>
                  <a:lnTo>
                    <a:pt x="355730" y="965382"/>
                  </a:lnTo>
                  <a:lnTo>
                    <a:pt x="376435" y="924014"/>
                  </a:lnTo>
                  <a:lnTo>
                    <a:pt x="398550" y="883506"/>
                  </a:lnTo>
                  <a:lnTo>
                    <a:pt x="422040" y="843890"/>
                  </a:lnTo>
                  <a:lnTo>
                    <a:pt x="446875" y="805200"/>
                  </a:lnTo>
                  <a:lnTo>
                    <a:pt x="473021" y="767469"/>
                  </a:lnTo>
                  <a:lnTo>
                    <a:pt x="500445" y="730730"/>
                  </a:lnTo>
                  <a:lnTo>
                    <a:pt x="529115" y="695015"/>
                  </a:lnTo>
                  <a:lnTo>
                    <a:pt x="558998" y="660357"/>
                  </a:lnTo>
                  <a:lnTo>
                    <a:pt x="590062" y="626790"/>
                  </a:lnTo>
                  <a:lnTo>
                    <a:pt x="622273" y="594345"/>
                  </a:lnTo>
                  <a:lnTo>
                    <a:pt x="655600" y="563057"/>
                  </a:lnTo>
                  <a:lnTo>
                    <a:pt x="690009" y="532958"/>
                  </a:lnTo>
                  <a:lnTo>
                    <a:pt x="725468" y="504081"/>
                  </a:lnTo>
                  <a:lnTo>
                    <a:pt x="761943" y="476459"/>
                  </a:lnTo>
                  <a:lnTo>
                    <a:pt x="799404" y="450124"/>
                  </a:lnTo>
                  <a:lnTo>
                    <a:pt x="837816" y="425110"/>
                  </a:lnTo>
                  <a:lnTo>
                    <a:pt x="877147" y="401449"/>
                  </a:lnTo>
                  <a:lnTo>
                    <a:pt x="917364" y="379175"/>
                  </a:lnTo>
                  <a:lnTo>
                    <a:pt x="958435" y="358321"/>
                  </a:lnTo>
                  <a:lnTo>
                    <a:pt x="1000328" y="338918"/>
                  </a:lnTo>
                  <a:lnTo>
                    <a:pt x="1043008" y="321001"/>
                  </a:lnTo>
                  <a:lnTo>
                    <a:pt x="1086444" y="304602"/>
                  </a:lnTo>
                  <a:lnTo>
                    <a:pt x="1130604" y="289753"/>
                  </a:lnTo>
                  <a:lnTo>
                    <a:pt x="1175453" y="276489"/>
                  </a:lnTo>
                  <a:lnTo>
                    <a:pt x="1220960" y="264841"/>
                  </a:lnTo>
                  <a:lnTo>
                    <a:pt x="1267092" y="254843"/>
                  </a:lnTo>
                  <a:lnTo>
                    <a:pt x="1313817" y="246528"/>
                  </a:lnTo>
                  <a:lnTo>
                    <a:pt x="1361101" y="239928"/>
                  </a:lnTo>
                  <a:lnTo>
                    <a:pt x="1408912" y="235077"/>
                  </a:lnTo>
                  <a:lnTo>
                    <a:pt x="1408912" y="0"/>
                  </a:lnTo>
                  <a:close/>
                </a:path>
              </a:pathLst>
            </a:custGeom>
            <a:solidFill>
              <a:srgbClr val="F57F4C"/>
            </a:solidFill>
          </p:spPr>
          <p:txBody>
            <a:bodyPr wrap="square" lIns="0" tIns="0" rIns="0" bIns="0" rtlCol="0"/>
            <a:lstStyle/>
            <a:p>
              <a:endParaRPr sz="1632"/>
            </a:p>
          </p:txBody>
        </p:sp>
        <p:sp>
          <p:nvSpPr>
            <p:cNvPr id="16" name="object 16"/>
            <p:cNvSpPr/>
            <p:nvPr/>
          </p:nvSpPr>
          <p:spPr>
            <a:xfrm>
              <a:off x="8597262" y="2293804"/>
              <a:ext cx="1409065" cy="1419225"/>
            </a:xfrm>
            <a:custGeom>
              <a:avLst/>
              <a:gdLst/>
              <a:ahLst/>
              <a:cxnLst/>
              <a:rect l="l" t="t" r="r" b="b"/>
              <a:pathLst>
                <a:path w="1409065" h="1419225">
                  <a:moveTo>
                    <a:pt x="1408937" y="0"/>
                  </a:moveTo>
                  <a:lnTo>
                    <a:pt x="1175562" y="0"/>
                  </a:lnTo>
                  <a:lnTo>
                    <a:pt x="1170745" y="48157"/>
                  </a:lnTo>
                  <a:lnTo>
                    <a:pt x="1164193" y="95785"/>
                  </a:lnTo>
                  <a:lnTo>
                    <a:pt x="1155937" y="142848"/>
                  </a:lnTo>
                  <a:lnTo>
                    <a:pt x="1146010" y="189315"/>
                  </a:lnTo>
                  <a:lnTo>
                    <a:pt x="1134446" y="235152"/>
                  </a:lnTo>
                  <a:lnTo>
                    <a:pt x="1121276" y="280327"/>
                  </a:lnTo>
                  <a:lnTo>
                    <a:pt x="1106534" y="324807"/>
                  </a:lnTo>
                  <a:lnTo>
                    <a:pt x="1090252" y="368558"/>
                  </a:lnTo>
                  <a:lnTo>
                    <a:pt x="1072463" y="411548"/>
                  </a:lnTo>
                  <a:lnTo>
                    <a:pt x="1053199" y="453744"/>
                  </a:lnTo>
                  <a:lnTo>
                    <a:pt x="1032493" y="495113"/>
                  </a:lnTo>
                  <a:lnTo>
                    <a:pt x="1010379" y="535622"/>
                  </a:lnTo>
                  <a:lnTo>
                    <a:pt x="986887" y="575238"/>
                  </a:lnTo>
                  <a:lnTo>
                    <a:pt x="962052" y="613928"/>
                  </a:lnTo>
                  <a:lnTo>
                    <a:pt x="935906" y="651660"/>
                  </a:lnTo>
                  <a:lnTo>
                    <a:pt x="908481" y="688400"/>
                  </a:lnTo>
                  <a:lnTo>
                    <a:pt x="879811" y="724116"/>
                  </a:lnTo>
                  <a:lnTo>
                    <a:pt x="849927" y="758774"/>
                  </a:lnTo>
                  <a:lnTo>
                    <a:pt x="818863" y="792342"/>
                  </a:lnTo>
                  <a:lnTo>
                    <a:pt x="786651" y="824787"/>
                  </a:lnTo>
                  <a:lnTo>
                    <a:pt x="753324" y="856075"/>
                  </a:lnTo>
                  <a:lnTo>
                    <a:pt x="718914" y="886175"/>
                  </a:lnTo>
                  <a:lnTo>
                    <a:pt x="683455" y="915052"/>
                  </a:lnTo>
                  <a:lnTo>
                    <a:pt x="646979" y="942675"/>
                  </a:lnTo>
                  <a:lnTo>
                    <a:pt x="609518" y="969010"/>
                  </a:lnTo>
                  <a:lnTo>
                    <a:pt x="571105" y="994024"/>
                  </a:lnTo>
                  <a:lnTo>
                    <a:pt x="531774" y="1017684"/>
                  </a:lnTo>
                  <a:lnTo>
                    <a:pt x="491556" y="1039958"/>
                  </a:lnTo>
                  <a:lnTo>
                    <a:pt x="450484" y="1060813"/>
                  </a:lnTo>
                  <a:lnTo>
                    <a:pt x="408591" y="1080215"/>
                  </a:lnTo>
                  <a:lnTo>
                    <a:pt x="365910" y="1098131"/>
                  </a:lnTo>
                  <a:lnTo>
                    <a:pt x="322473" y="1114530"/>
                  </a:lnTo>
                  <a:lnTo>
                    <a:pt x="278313" y="1129378"/>
                  </a:lnTo>
                  <a:lnTo>
                    <a:pt x="233463" y="1142641"/>
                  </a:lnTo>
                  <a:lnTo>
                    <a:pt x="187955" y="1154288"/>
                  </a:lnTo>
                  <a:lnTo>
                    <a:pt x="141822" y="1164284"/>
                  </a:lnTo>
                  <a:lnTo>
                    <a:pt x="95097" y="1172598"/>
                  </a:lnTo>
                  <a:lnTo>
                    <a:pt x="47812" y="1179196"/>
                  </a:lnTo>
                  <a:lnTo>
                    <a:pt x="0" y="1184046"/>
                  </a:lnTo>
                  <a:lnTo>
                    <a:pt x="0" y="1419123"/>
                  </a:lnTo>
                  <a:lnTo>
                    <a:pt x="47873" y="1415021"/>
                  </a:lnTo>
                  <a:lnTo>
                    <a:pt x="95316" y="1409435"/>
                  </a:lnTo>
                  <a:lnTo>
                    <a:pt x="142307" y="1402386"/>
                  </a:lnTo>
                  <a:lnTo>
                    <a:pt x="188821" y="1393899"/>
                  </a:lnTo>
                  <a:lnTo>
                    <a:pt x="234835" y="1383997"/>
                  </a:lnTo>
                  <a:lnTo>
                    <a:pt x="280327" y="1372703"/>
                  </a:lnTo>
                  <a:lnTo>
                    <a:pt x="325272" y="1360041"/>
                  </a:lnTo>
                  <a:lnTo>
                    <a:pt x="369649" y="1346034"/>
                  </a:lnTo>
                  <a:lnTo>
                    <a:pt x="413433" y="1330706"/>
                  </a:lnTo>
                  <a:lnTo>
                    <a:pt x="456602" y="1314079"/>
                  </a:lnTo>
                  <a:lnTo>
                    <a:pt x="499131" y="1296178"/>
                  </a:lnTo>
                  <a:lnTo>
                    <a:pt x="540999" y="1277025"/>
                  </a:lnTo>
                  <a:lnTo>
                    <a:pt x="582182" y="1256644"/>
                  </a:lnTo>
                  <a:lnTo>
                    <a:pt x="622656" y="1235059"/>
                  </a:lnTo>
                  <a:lnTo>
                    <a:pt x="662398" y="1212293"/>
                  </a:lnTo>
                  <a:lnTo>
                    <a:pt x="701385" y="1188368"/>
                  </a:lnTo>
                  <a:lnTo>
                    <a:pt x="739595" y="1163309"/>
                  </a:lnTo>
                  <a:lnTo>
                    <a:pt x="777003" y="1137140"/>
                  </a:lnTo>
                  <a:lnTo>
                    <a:pt x="813587" y="1109882"/>
                  </a:lnTo>
                  <a:lnTo>
                    <a:pt x="849322" y="1081560"/>
                  </a:lnTo>
                  <a:lnTo>
                    <a:pt x="884187" y="1052197"/>
                  </a:lnTo>
                  <a:lnTo>
                    <a:pt x="918158" y="1021817"/>
                  </a:lnTo>
                  <a:lnTo>
                    <a:pt x="951212" y="990442"/>
                  </a:lnTo>
                  <a:lnTo>
                    <a:pt x="983324" y="958097"/>
                  </a:lnTo>
                  <a:lnTo>
                    <a:pt x="1014474" y="924804"/>
                  </a:lnTo>
                  <a:lnTo>
                    <a:pt x="1044636" y="890588"/>
                  </a:lnTo>
                  <a:lnTo>
                    <a:pt x="1073788" y="855470"/>
                  </a:lnTo>
                  <a:lnTo>
                    <a:pt x="1101906" y="819476"/>
                  </a:lnTo>
                  <a:lnTo>
                    <a:pt x="1128968" y="782627"/>
                  </a:lnTo>
                  <a:lnTo>
                    <a:pt x="1154950" y="744948"/>
                  </a:lnTo>
                  <a:lnTo>
                    <a:pt x="1179829" y="706462"/>
                  </a:lnTo>
                  <a:lnTo>
                    <a:pt x="1203582" y="667192"/>
                  </a:lnTo>
                  <a:lnTo>
                    <a:pt x="1226185" y="627162"/>
                  </a:lnTo>
                  <a:lnTo>
                    <a:pt x="1247616" y="586395"/>
                  </a:lnTo>
                  <a:lnTo>
                    <a:pt x="1267850" y="544914"/>
                  </a:lnTo>
                  <a:lnTo>
                    <a:pt x="1286866" y="502744"/>
                  </a:lnTo>
                  <a:lnTo>
                    <a:pt x="1304639" y="459906"/>
                  </a:lnTo>
                  <a:lnTo>
                    <a:pt x="1321147" y="416425"/>
                  </a:lnTo>
                  <a:lnTo>
                    <a:pt x="1336366" y="372324"/>
                  </a:lnTo>
                  <a:lnTo>
                    <a:pt x="1350273" y="327626"/>
                  </a:lnTo>
                  <a:lnTo>
                    <a:pt x="1362845" y="282355"/>
                  </a:lnTo>
                  <a:lnTo>
                    <a:pt x="1374058" y="236534"/>
                  </a:lnTo>
                  <a:lnTo>
                    <a:pt x="1383890" y="190187"/>
                  </a:lnTo>
                  <a:lnTo>
                    <a:pt x="1392317" y="143336"/>
                  </a:lnTo>
                  <a:lnTo>
                    <a:pt x="1399316" y="96006"/>
                  </a:lnTo>
                  <a:lnTo>
                    <a:pt x="1404864" y="48219"/>
                  </a:lnTo>
                  <a:lnTo>
                    <a:pt x="1408937" y="0"/>
                  </a:lnTo>
                  <a:close/>
                </a:path>
              </a:pathLst>
            </a:custGeom>
            <a:solidFill>
              <a:srgbClr val="00AEEF"/>
            </a:solidFill>
          </p:spPr>
          <p:txBody>
            <a:bodyPr wrap="square" lIns="0" tIns="0" rIns="0" bIns="0" rtlCol="0"/>
            <a:lstStyle/>
            <a:p>
              <a:endParaRPr sz="1632"/>
            </a:p>
          </p:txBody>
        </p:sp>
        <p:sp>
          <p:nvSpPr>
            <p:cNvPr id="17" name="object 17"/>
            <p:cNvSpPr/>
            <p:nvPr/>
          </p:nvSpPr>
          <p:spPr>
            <a:xfrm>
              <a:off x="7065427" y="753492"/>
              <a:ext cx="2847340" cy="2867660"/>
            </a:xfrm>
            <a:custGeom>
              <a:avLst/>
              <a:gdLst/>
              <a:ahLst/>
              <a:cxnLst/>
              <a:rect l="l" t="t" r="r" b="b"/>
              <a:pathLst>
                <a:path w="2847340" h="2867660">
                  <a:moveTo>
                    <a:pt x="1423416" y="0"/>
                  </a:moveTo>
                  <a:lnTo>
                    <a:pt x="1375476" y="797"/>
                  </a:lnTo>
                  <a:lnTo>
                    <a:pt x="1327933" y="3174"/>
                  </a:lnTo>
                  <a:lnTo>
                    <a:pt x="1280812" y="7105"/>
                  </a:lnTo>
                  <a:lnTo>
                    <a:pt x="1234138" y="12565"/>
                  </a:lnTo>
                  <a:lnTo>
                    <a:pt x="1187935" y="19528"/>
                  </a:lnTo>
                  <a:lnTo>
                    <a:pt x="1142229" y="27970"/>
                  </a:lnTo>
                  <a:lnTo>
                    <a:pt x="1097044" y="37866"/>
                  </a:lnTo>
                  <a:lnTo>
                    <a:pt x="1052405" y="49190"/>
                  </a:lnTo>
                  <a:lnTo>
                    <a:pt x="1008337" y="61917"/>
                  </a:lnTo>
                  <a:lnTo>
                    <a:pt x="964866" y="76023"/>
                  </a:lnTo>
                  <a:lnTo>
                    <a:pt x="922015" y="91482"/>
                  </a:lnTo>
                  <a:lnTo>
                    <a:pt x="879811" y="108269"/>
                  </a:lnTo>
                  <a:lnTo>
                    <a:pt x="838277" y="126359"/>
                  </a:lnTo>
                  <a:lnTo>
                    <a:pt x="797439" y="145727"/>
                  </a:lnTo>
                  <a:lnTo>
                    <a:pt x="757322" y="166348"/>
                  </a:lnTo>
                  <a:lnTo>
                    <a:pt x="717950" y="188196"/>
                  </a:lnTo>
                  <a:lnTo>
                    <a:pt x="679349" y="211247"/>
                  </a:lnTo>
                  <a:lnTo>
                    <a:pt x="641543" y="235476"/>
                  </a:lnTo>
                  <a:lnTo>
                    <a:pt x="604558" y="260857"/>
                  </a:lnTo>
                  <a:lnTo>
                    <a:pt x="568417" y="287366"/>
                  </a:lnTo>
                  <a:lnTo>
                    <a:pt x="533147" y="314977"/>
                  </a:lnTo>
                  <a:lnTo>
                    <a:pt x="498772" y="343665"/>
                  </a:lnTo>
                  <a:lnTo>
                    <a:pt x="465317" y="373405"/>
                  </a:lnTo>
                  <a:lnTo>
                    <a:pt x="432807" y="404172"/>
                  </a:lnTo>
                  <a:lnTo>
                    <a:pt x="401266" y="435941"/>
                  </a:lnTo>
                  <a:lnTo>
                    <a:pt x="370720" y="468687"/>
                  </a:lnTo>
                  <a:lnTo>
                    <a:pt x="341194" y="502385"/>
                  </a:lnTo>
                  <a:lnTo>
                    <a:pt x="312712" y="537009"/>
                  </a:lnTo>
                  <a:lnTo>
                    <a:pt x="285300" y="572535"/>
                  </a:lnTo>
                  <a:lnTo>
                    <a:pt x="258982" y="608937"/>
                  </a:lnTo>
                  <a:lnTo>
                    <a:pt x="233783" y="646191"/>
                  </a:lnTo>
                  <a:lnTo>
                    <a:pt x="209729" y="684271"/>
                  </a:lnTo>
                  <a:lnTo>
                    <a:pt x="186844" y="723152"/>
                  </a:lnTo>
                  <a:lnTo>
                    <a:pt x="165152" y="762810"/>
                  </a:lnTo>
                  <a:lnTo>
                    <a:pt x="144680" y="803218"/>
                  </a:lnTo>
                  <a:lnTo>
                    <a:pt x="125451" y="844352"/>
                  </a:lnTo>
                  <a:lnTo>
                    <a:pt x="107491" y="886187"/>
                  </a:lnTo>
                  <a:lnTo>
                    <a:pt x="90824" y="928698"/>
                  </a:lnTo>
                  <a:lnTo>
                    <a:pt x="75477" y="971860"/>
                  </a:lnTo>
                  <a:lnTo>
                    <a:pt x="61472" y="1015647"/>
                  </a:lnTo>
                  <a:lnTo>
                    <a:pt x="48836" y="1060034"/>
                  </a:lnTo>
                  <a:lnTo>
                    <a:pt x="37594" y="1104997"/>
                  </a:lnTo>
                  <a:lnTo>
                    <a:pt x="27769" y="1150510"/>
                  </a:lnTo>
                  <a:lnTo>
                    <a:pt x="19388" y="1196549"/>
                  </a:lnTo>
                  <a:lnTo>
                    <a:pt x="12474" y="1243087"/>
                  </a:lnTo>
                  <a:lnTo>
                    <a:pt x="7054" y="1290101"/>
                  </a:lnTo>
                  <a:lnTo>
                    <a:pt x="3151" y="1337564"/>
                  </a:lnTo>
                  <a:lnTo>
                    <a:pt x="792" y="1385453"/>
                  </a:lnTo>
                  <a:lnTo>
                    <a:pt x="0" y="1433741"/>
                  </a:lnTo>
                  <a:lnTo>
                    <a:pt x="792" y="1482028"/>
                  </a:lnTo>
                  <a:lnTo>
                    <a:pt x="3151" y="1529915"/>
                  </a:lnTo>
                  <a:lnTo>
                    <a:pt x="7054" y="1577378"/>
                  </a:lnTo>
                  <a:lnTo>
                    <a:pt x="12474" y="1624391"/>
                  </a:lnTo>
                  <a:lnTo>
                    <a:pt x="19388" y="1670929"/>
                  </a:lnTo>
                  <a:lnTo>
                    <a:pt x="27769" y="1716967"/>
                  </a:lnTo>
                  <a:lnTo>
                    <a:pt x="37594" y="1762479"/>
                  </a:lnTo>
                  <a:lnTo>
                    <a:pt x="48836" y="1807442"/>
                  </a:lnTo>
                  <a:lnTo>
                    <a:pt x="61472" y="1851829"/>
                  </a:lnTo>
                  <a:lnTo>
                    <a:pt x="75477" y="1895615"/>
                  </a:lnTo>
                  <a:lnTo>
                    <a:pt x="90824" y="1938776"/>
                  </a:lnTo>
                  <a:lnTo>
                    <a:pt x="107491" y="1981287"/>
                  </a:lnTo>
                  <a:lnTo>
                    <a:pt x="125451" y="2023121"/>
                  </a:lnTo>
                  <a:lnTo>
                    <a:pt x="144680" y="2064255"/>
                  </a:lnTo>
                  <a:lnTo>
                    <a:pt x="165152" y="2104663"/>
                  </a:lnTo>
                  <a:lnTo>
                    <a:pt x="186844" y="2144320"/>
                  </a:lnTo>
                  <a:lnTo>
                    <a:pt x="209729" y="2183201"/>
                  </a:lnTo>
                  <a:lnTo>
                    <a:pt x="233783" y="2221281"/>
                  </a:lnTo>
                  <a:lnTo>
                    <a:pt x="258982" y="2258534"/>
                  </a:lnTo>
                  <a:lnTo>
                    <a:pt x="285300" y="2294936"/>
                  </a:lnTo>
                  <a:lnTo>
                    <a:pt x="312712" y="2330462"/>
                  </a:lnTo>
                  <a:lnTo>
                    <a:pt x="341194" y="2365086"/>
                  </a:lnTo>
                  <a:lnTo>
                    <a:pt x="370720" y="2398783"/>
                  </a:lnTo>
                  <a:lnTo>
                    <a:pt x="401266" y="2431529"/>
                  </a:lnTo>
                  <a:lnTo>
                    <a:pt x="432807" y="2463298"/>
                  </a:lnTo>
                  <a:lnTo>
                    <a:pt x="465317" y="2494065"/>
                  </a:lnTo>
                  <a:lnTo>
                    <a:pt x="498772" y="2523805"/>
                  </a:lnTo>
                  <a:lnTo>
                    <a:pt x="533147" y="2552493"/>
                  </a:lnTo>
                  <a:lnTo>
                    <a:pt x="568417" y="2580104"/>
                  </a:lnTo>
                  <a:lnTo>
                    <a:pt x="604558" y="2606612"/>
                  </a:lnTo>
                  <a:lnTo>
                    <a:pt x="641543" y="2631993"/>
                  </a:lnTo>
                  <a:lnTo>
                    <a:pt x="679349" y="2656222"/>
                  </a:lnTo>
                  <a:lnTo>
                    <a:pt x="717950" y="2679273"/>
                  </a:lnTo>
                  <a:lnTo>
                    <a:pt x="757322" y="2701121"/>
                  </a:lnTo>
                  <a:lnTo>
                    <a:pt x="797439" y="2721742"/>
                  </a:lnTo>
                  <a:lnTo>
                    <a:pt x="838277" y="2741110"/>
                  </a:lnTo>
                  <a:lnTo>
                    <a:pt x="879811" y="2759200"/>
                  </a:lnTo>
                  <a:lnTo>
                    <a:pt x="922015" y="2775987"/>
                  </a:lnTo>
                  <a:lnTo>
                    <a:pt x="964866" y="2791446"/>
                  </a:lnTo>
                  <a:lnTo>
                    <a:pt x="1008337" y="2805551"/>
                  </a:lnTo>
                  <a:lnTo>
                    <a:pt x="1052405" y="2818279"/>
                  </a:lnTo>
                  <a:lnTo>
                    <a:pt x="1097044" y="2829603"/>
                  </a:lnTo>
                  <a:lnTo>
                    <a:pt x="1142229" y="2839498"/>
                  </a:lnTo>
                  <a:lnTo>
                    <a:pt x="1187935" y="2847940"/>
                  </a:lnTo>
                  <a:lnTo>
                    <a:pt x="1234138" y="2854904"/>
                  </a:lnTo>
                  <a:lnTo>
                    <a:pt x="1280812" y="2860363"/>
                  </a:lnTo>
                  <a:lnTo>
                    <a:pt x="1327933" y="2864294"/>
                  </a:lnTo>
                  <a:lnTo>
                    <a:pt x="1375476" y="2866671"/>
                  </a:lnTo>
                  <a:lnTo>
                    <a:pt x="1423416" y="2867469"/>
                  </a:lnTo>
                  <a:lnTo>
                    <a:pt x="1471357" y="2866671"/>
                  </a:lnTo>
                  <a:lnTo>
                    <a:pt x="1518901" y="2864294"/>
                  </a:lnTo>
                  <a:lnTo>
                    <a:pt x="1566023" y="2860363"/>
                  </a:lnTo>
                  <a:lnTo>
                    <a:pt x="1612699" y="2854904"/>
                  </a:lnTo>
                  <a:lnTo>
                    <a:pt x="1658903" y="2847940"/>
                  </a:lnTo>
                  <a:lnTo>
                    <a:pt x="1704611" y="2839498"/>
                  </a:lnTo>
                  <a:lnTo>
                    <a:pt x="1749797" y="2829603"/>
                  </a:lnTo>
                  <a:lnTo>
                    <a:pt x="1794437" y="2818279"/>
                  </a:lnTo>
                  <a:lnTo>
                    <a:pt x="1838505" y="2805551"/>
                  </a:lnTo>
                  <a:lnTo>
                    <a:pt x="1881978" y="2791446"/>
                  </a:lnTo>
                  <a:lnTo>
                    <a:pt x="1924829" y="2775987"/>
                  </a:lnTo>
                  <a:lnTo>
                    <a:pt x="1967035" y="2759200"/>
                  </a:lnTo>
                  <a:lnTo>
                    <a:pt x="2008569" y="2741110"/>
                  </a:lnTo>
                  <a:lnTo>
                    <a:pt x="2049408" y="2721742"/>
                  </a:lnTo>
                  <a:lnTo>
                    <a:pt x="2089526" y="2701121"/>
                  </a:lnTo>
                  <a:lnTo>
                    <a:pt x="2128898" y="2679273"/>
                  </a:lnTo>
                  <a:lnTo>
                    <a:pt x="2167500" y="2656222"/>
                  </a:lnTo>
                  <a:lnTo>
                    <a:pt x="2205307" y="2631993"/>
                  </a:lnTo>
                  <a:lnTo>
                    <a:pt x="2242293" y="2606612"/>
                  </a:lnTo>
                  <a:lnTo>
                    <a:pt x="2278434" y="2580104"/>
                  </a:lnTo>
                  <a:lnTo>
                    <a:pt x="2313705" y="2552493"/>
                  </a:lnTo>
                  <a:lnTo>
                    <a:pt x="2348080" y="2523805"/>
                  </a:lnTo>
                  <a:lnTo>
                    <a:pt x="2381536" y="2494065"/>
                  </a:lnTo>
                  <a:lnTo>
                    <a:pt x="2414046" y="2463298"/>
                  </a:lnTo>
                  <a:lnTo>
                    <a:pt x="2445587" y="2431529"/>
                  </a:lnTo>
                  <a:lnTo>
                    <a:pt x="2476134" y="2398783"/>
                  </a:lnTo>
                  <a:lnTo>
                    <a:pt x="2505660" y="2365086"/>
                  </a:lnTo>
                  <a:lnTo>
                    <a:pt x="2534142" y="2330462"/>
                  </a:lnTo>
                  <a:lnTo>
                    <a:pt x="2561555" y="2294936"/>
                  </a:lnTo>
                  <a:lnTo>
                    <a:pt x="2587873" y="2258534"/>
                  </a:lnTo>
                  <a:lnTo>
                    <a:pt x="2613072" y="2221281"/>
                  </a:lnTo>
                  <a:lnTo>
                    <a:pt x="2637126" y="2183201"/>
                  </a:lnTo>
                  <a:lnTo>
                    <a:pt x="2660012" y="2144320"/>
                  </a:lnTo>
                  <a:lnTo>
                    <a:pt x="2681704" y="2104663"/>
                  </a:lnTo>
                  <a:lnTo>
                    <a:pt x="2702176" y="2064255"/>
                  </a:lnTo>
                  <a:lnTo>
                    <a:pt x="2721405" y="2023121"/>
                  </a:lnTo>
                  <a:lnTo>
                    <a:pt x="2739365" y="1981287"/>
                  </a:lnTo>
                  <a:lnTo>
                    <a:pt x="2756032" y="1938776"/>
                  </a:lnTo>
                  <a:lnTo>
                    <a:pt x="2771380" y="1895615"/>
                  </a:lnTo>
                  <a:lnTo>
                    <a:pt x="2785384" y="1851829"/>
                  </a:lnTo>
                  <a:lnTo>
                    <a:pt x="2798020" y="1807442"/>
                  </a:lnTo>
                  <a:lnTo>
                    <a:pt x="2809263" y="1762479"/>
                  </a:lnTo>
                  <a:lnTo>
                    <a:pt x="2819087" y="1716967"/>
                  </a:lnTo>
                  <a:lnTo>
                    <a:pt x="2827469" y="1670929"/>
                  </a:lnTo>
                  <a:lnTo>
                    <a:pt x="2834382" y="1624391"/>
                  </a:lnTo>
                  <a:lnTo>
                    <a:pt x="2839802" y="1577378"/>
                  </a:lnTo>
                  <a:lnTo>
                    <a:pt x="2843705" y="1529915"/>
                  </a:lnTo>
                  <a:lnTo>
                    <a:pt x="2846065" y="1482028"/>
                  </a:lnTo>
                  <a:lnTo>
                    <a:pt x="2846857" y="1433741"/>
                  </a:lnTo>
                  <a:lnTo>
                    <a:pt x="2846065" y="1385453"/>
                  </a:lnTo>
                  <a:lnTo>
                    <a:pt x="2843705" y="1337564"/>
                  </a:lnTo>
                  <a:lnTo>
                    <a:pt x="2839802" y="1290101"/>
                  </a:lnTo>
                  <a:lnTo>
                    <a:pt x="2834382" y="1243087"/>
                  </a:lnTo>
                  <a:lnTo>
                    <a:pt x="2827469" y="1196549"/>
                  </a:lnTo>
                  <a:lnTo>
                    <a:pt x="2819087" y="1150510"/>
                  </a:lnTo>
                  <a:lnTo>
                    <a:pt x="2809263" y="1104997"/>
                  </a:lnTo>
                  <a:lnTo>
                    <a:pt x="2798020" y="1060034"/>
                  </a:lnTo>
                  <a:lnTo>
                    <a:pt x="2785384" y="1015647"/>
                  </a:lnTo>
                  <a:lnTo>
                    <a:pt x="2771380" y="971860"/>
                  </a:lnTo>
                  <a:lnTo>
                    <a:pt x="2756032" y="928698"/>
                  </a:lnTo>
                  <a:lnTo>
                    <a:pt x="2739365" y="886187"/>
                  </a:lnTo>
                  <a:lnTo>
                    <a:pt x="2721405" y="844352"/>
                  </a:lnTo>
                  <a:lnTo>
                    <a:pt x="2702176" y="803218"/>
                  </a:lnTo>
                  <a:lnTo>
                    <a:pt x="2681704" y="762810"/>
                  </a:lnTo>
                  <a:lnTo>
                    <a:pt x="2660012" y="723152"/>
                  </a:lnTo>
                  <a:lnTo>
                    <a:pt x="2637126" y="684271"/>
                  </a:lnTo>
                  <a:lnTo>
                    <a:pt x="2613072" y="646191"/>
                  </a:lnTo>
                  <a:lnTo>
                    <a:pt x="2587873" y="608937"/>
                  </a:lnTo>
                  <a:lnTo>
                    <a:pt x="2561555" y="572535"/>
                  </a:lnTo>
                  <a:lnTo>
                    <a:pt x="2534142" y="537009"/>
                  </a:lnTo>
                  <a:lnTo>
                    <a:pt x="2505660" y="502385"/>
                  </a:lnTo>
                  <a:lnTo>
                    <a:pt x="2476134" y="468687"/>
                  </a:lnTo>
                  <a:lnTo>
                    <a:pt x="2445587" y="435941"/>
                  </a:lnTo>
                  <a:lnTo>
                    <a:pt x="2414046" y="404172"/>
                  </a:lnTo>
                  <a:lnTo>
                    <a:pt x="2381536" y="373405"/>
                  </a:lnTo>
                  <a:lnTo>
                    <a:pt x="2348080" y="343665"/>
                  </a:lnTo>
                  <a:lnTo>
                    <a:pt x="2313705" y="314977"/>
                  </a:lnTo>
                  <a:lnTo>
                    <a:pt x="2278434" y="287366"/>
                  </a:lnTo>
                  <a:lnTo>
                    <a:pt x="2242293" y="260857"/>
                  </a:lnTo>
                  <a:lnTo>
                    <a:pt x="2205307" y="235476"/>
                  </a:lnTo>
                  <a:lnTo>
                    <a:pt x="2167500" y="211247"/>
                  </a:lnTo>
                  <a:lnTo>
                    <a:pt x="2128898" y="188196"/>
                  </a:lnTo>
                  <a:lnTo>
                    <a:pt x="2089526" y="166348"/>
                  </a:lnTo>
                  <a:lnTo>
                    <a:pt x="2049408" y="145727"/>
                  </a:lnTo>
                  <a:lnTo>
                    <a:pt x="2008569" y="126359"/>
                  </a:lnTo>
                  <a:lnTo>
                    <a:pt x="1967035" y="108269"/>
                  </a:lnTo>
                  <a:lnTo>
                    <a:pt x="1924829" y="91482"/>
                  </a:lnTo>
                  <a:lnTo>
                    <a:pt x="1881978" y="76023"/>
                  </a:lnTo>
                  <a:lnTo>
                    <a:pt x="1838505" y="61917"/>
                  </a:lnTo>
                  <a:lnTo>
                    <a:pt x="1794437" y="49190"/>
                  </a:lnTo>
                  <a:lnTo>
                    <a:pt x="1749797" y="37866"/>
                  </a:lnTo>
                  <a:lnTo>
                    <a:pt x="1704611" y="27970"/>
                  </a:lnTo>
                  <a:lnTo>
                    <a:pt x="1658903" y="19528"/>
                  </a:lnTo>
                  <a:lnTo>
                    <a:pt x="1612699" y="12565"/>
                  </a:lnTo>
                  <a:lnTo>
                    <a:pt x="1566023" y="7105"/>
                  </a:lnTo>
                  <a:lnTo>
                    <a:pt x="1518901" y="3174"/>
                  </a:lnTo>
                  <a:lnTo>
                    <a:pt x="1471357" y="797"/>
                  </a:lnTo>
                  <a:lnTo>
                    <a:pt x="1423416" y="0"/>
                  </a:lnTo>
                  <a:close/>
                </a:path>
              </a:pathLst>
            </a:custGeom>
            <a:solidFill>
              <a:srgbClr val="CEDFEC"/>
            </a:solidFill>
          </p:spPr>
          <p:txBody>
            <a:bodyPr wrap="square" lIns="0" tIns="0" rIns="0" bIns="0" rtlCol="0"/>
            <a:lstStyle/>
            <a:p>
              <a:endParaRPr sz="1632"/>
            </a:p>
          </p:txBody>
        </p:sp>
        <p:pic>
          <p:nvPicPr>
            <p:cNvPr id="18" name="object 18"/>
            <p:cNvPicPr/>
            <p:nvPr/>
          </p:nvPicPr>
          <p:blipFill>
            <a:blip r:embed="rId3" cstate="print"/>
            <a:stretch>
              <a:fillRect/>
            </a:stretch>
          </p:blipFill>
          <p:spPr>
            <a:xfrm>
              <a:off x="7074215" y="1105763"/>
              <a:ext cx="2838071" cy="2515184"/>
            </a:xfrm>
            <a:prstGeom prst="rect">
              <a:avLst/>
            </a:prstGeom>
          </p:spPr>
        </p:pic>
        <p:sp>
          <p:nvSpPr>
            <p:cNvPr id="19" name="object 19"/>
            <p:cNvSpPr/>
            <p:nvPr/>
          </p:nvSpPr>
          <p:spPr>
            <a:xfrm>
              <a:off x="7065427" y="753492"/>
              <a:ext cx="2847340" cy="2867660"/>
            </a:xfrm>
            <a:custGeom>
              <a:avLst/>
              <a:gdLst/>
              <a:ahLst/>
              <a:cxnLst/>
              <a:rect l="l" t="t" r="r" b="b"/>
              <a:pathLst>
                <a:path w="2847340" h="2867660">
                  <a:moveTo>
                    <a:pt x="2846857" y="1433741"/>
                  </a:moveTo>
                  <a:lnTo>
                    <a:pt x="2846065" y="1385453"/>
                  </a:lnTo>
                  <a:lnTo>
                    <a:pt x="2843705" y="1337564"/>
                  </a:lnTo>
                  <a:lnTo>
                    <a:pt x="2839802" y="1290101"/>
                  </a:lnTo>
                  <a:lnTo>
                    <a:pt x="2834382" y="1243087"/>
                  </a:lnTo>
                  <a:lnTo>
                    <a:pt x="2827469" y="1196549"/>
                  </a:lnTo>
                  <a:lnTo>
                    <a:pt x="2819087" y="1150510"/>
                  </a:lnTo>
                  <a:lnTo>
                    <a:pt x="2809263" y="1104997"/>
                  </a:lnTo>
                  <a:lnTo>
                    <a:pt x="2798020" y="1060034"/>
                  </a:lnTo>
                  <a:lnTo>
                    <a:pt x="2785384" y="1015647"/>
                  </a:lnTo>
                  <a:lnTo>
                    <a:pt x="2771380" y="971860"/>
                  </a:lnTo>
                  <a:lnTo>
                    <a:pt x="2756032" y="928698"/>
                  </a:lnTo>
                  <a:lnTo>
                    <a:pt x="2739365" y="886187"/>
                  </a:lnTo>
                  <a:lnTo>
                    <a:pt x="2721405" y="844352"/>
                  </a:lnTo>
                  <a:lnTo>
                    <a:pt x="2702176" y="803218"/>
                  </a:lnTo>
                  <a:lnTo>
                    <a:pt x="2681704" y="762810"/>
                  </a:lnTo>
                  <a:lnTo>
                    <a:pt x="2660012" y="723152"/>
                  </a:lnTo>
                  <a:lnTo>
                    <a:pt x="2637126" y="684271"/>
                  </a:lnTo>
                  <a:lnTo>
                    <a:pt x="2613072" y="646191"/>
                  </a:lnTo>
                  <a:lnTo>
                    <a:pt x="2587873" y="608937"/>
                  </a:lnTo>
                  <a:lnTo>
                    <a:pt x="2561555" y="572535"/>
                  </a:lnTo>
                  <a:lnTo>
                    <a:pt x="2534142" y="537009"/>
                  </a:lnTo>
                  <a:lnTo>
                    <a:pt x="2505660" y="502385"/>
                  </a:lnTo>
                  <a:lnTo>
                    <a:pt x="2476134" y="468687"/>
                  </a:lnTo>
                  <a:lnTo>
                    <a:pt x="2445587" y="435941"/>
                  </a:lnTo>
                  <a:lnTo>
                    <a:pt x="2414046" y="404172"/>
                  </a:lnTo>
                  <a:lnTo>
                    <a:pt x="2381536" y="373405"/>
                  </a:lnTo>
                  <a:lnTo>
                    <a:pt x="2348080" y="343665"/>
                  </a:lnTo>
                  <a:lnTo>
                    <a:pt x="2313705" y="314977"/>
                  </a:lnTo>
                  <a:lnTo>
                    <a:pt x="2278434" y="287366"/>
                  </a:lnTo>
                  <a:lnTo>
                    <a:pt x="2242293" y="260857"/>
                  </a:lnTo>
                  <a:lnTo>
                    <a:pt x="2205307" y="235476"/>
                  </a:lnTo>
                  <a:lnTo>
                    <a:pt x="2167500" y="211247"/>
                  </a:lnTo>
                  <a:lnTo>
                    <a:pt x="2128898" y="188196"/>
                  </a:lnTo>
                  <a:lnTo>
                    <a:pt x="2089526" y="166348"/>
                  </a:lnTo>
                  <a:lnTo>
                    <a:pt x="2049408" y="145727"/>
                  </a:lnTo>
                  <a:lnTo>
                    <a:pt x="2008569" y="126359"/>
                  </a:lnTo>
                  <a:lnTo>
                    <a:pt x="1967035" y="108269"/>
                  </a:lnTo>
                  <a:lnTo>
                    <a:pt x="1924829" y="91482"/>
                  </a:lnTo>
                  <a:lnTo>
                    <a:pt x="1881978" y="76023"/>
                  </a:lnTo>
                  <a:lnTo>
                    <a:pt x="1838505" y="61917"/>
                  </a:lnTo>
                  <a:lnTo>
                    <a:pt x="1794437" y="49190"/>
                  </a:lnTo>
                  <a:lnTo>
                    <a:pt x="1749797" y="37866"/>
                  </a:lnTo>
                  <a:lnTo>
                    <a:pt x="1704611" y="27970"/>
                  </a:lnTo>
                  <a:lnTo>
                    <a:pt x="1658903" y="19528"/>
                  </a:lnTo>
                  <a:lnTo>
                    <a:pt x="1612699" y="12565"/>
                  </a:lnTo>
                  <a:lnTo>
                    <a:pt x="1566023" y="7105"/>
                  </a:lnTo>
                  <a:lnTo>
                    <a:pt x="1518901" y="3174"/>
                  </a:lnTo>
                  <a:lnTo>
                    <a:pt x="1471357" y="797"/>
                  </a:lnTo>
                  <a:lnTo>
                    <a:pt x="1423416" y="0"/>
                  </a:lnTo>
                  <a:lnTo>
                    <a:pt x="1375476" y="797"/>
                  </a:lnTo>
                  <a:lnTo>
                    <a:pt x="1327933" y="3174"/>
                  </a:lnTo>
                  <a:lnTo>
                    <a:pt x="1280812" y="7105"/>
                  </a:lnTo>
                  <a:lnTo>
                    <a:pt x="1234138" y="12565"/>
                  </a:lnTo>
                  <a:lnTo>
                    <a:pt x="1187935" y="19528"/>
                  </a:lnTo>
                  <a:lnTo>
                    <a:pt x="1142229" y="27970"/>
                  </a:lnTo>
                  <a:lnTo>
                    <a:pt x="1097044" y="37866"/>
                  </a:lnTo>
                  <a:lnTo>
                    <a:pt x="1052405" y="49190"/>
                  </a:lnTo>
                  <a:lnTo>
                    <a:pt x="1008337" y="61917"/>
                  </a:lnTo>
                  <a:lnTo>
                    <a:pt x="964866" y="76023"/>
                  </a:lnTo>
                  <a:lnTo>
                    <a:pt x="922015" y="91482"/>
                  </a:lnTo>
                  <a:lnTo>
                    <a:pt x="879811" y="108269"/>
                  </a:lnTo>
                  <a:lnTo>
                    <a:pt x="838277" y="126359"/>
                  </a:lnTo>
                  <a:lnTo>
                    <a:pt x="797439" y="145727"/>
                  </a:lnTo>
                  <a:lnTo>
                    <a:pt x="757322" y="166348"/>
                  </a:lnTo>
                  <a:lnTo>
                    <a:pt x="717950" y="188196"/>
                  </a:lnTo>
                  <a:lnTo>
                    <a:pt x="679349" y="211247"/>
                  </a:lnTo>
                  <a:lnTo>
                    <a:pt x="641543" y="235476"/>
                  </a:lnTo>
                  <a:lnTo>
                    <a:pt x="604558" y="260857"/>
                  </a:lnTo>
                  <a:lnTo>
                    <a:pt x="568417" y="287366"/>
                  </a:lnTo>
                  <a:lnTo>
                    <a:pt x="533147" y="314977"/>
                  </a:lnTo>
                  <a:lnTo>
                    <a:pt x="498772" y="343665"/>
                  </a:lnTo>
                  <a:lnTo>
                    <a:pt x="465317" y="373405"/>
                  </a:lnTo>
                  <a:lnTo>
                    <a:pt x="432807" y="404172"/>
                  </a:lnTo>
                  <a:lnTo>
                    <a:pt x="401266" y="435941"/>
                  </a:lnTo>
                  <a:lnTo>
                    <a:pt x="370720" y="468687"/>
                  </a:lnTo>
                  <a:lnTo>
                    <a:pt x="341194" y="502385"/>
                  </a:lnTo>
                  <a:lnTo>
                    <a:pt x="312712" y="537009"/>
                  </a:lnTo>
                  <a:lnTo>
                    <a:pt x="285300" y="572535"/>
                  </a:lnTo>
                  <a:lnTo>
                    <a:pt x="258982" y="608937"/>
                  </a:lnTo>
                  <a:lnTo>
                    <a:pt x="233783" y="646191"/>
                  </a:lnTo>
                  <a:lnTo>
                    <a:pt x="209729" y="684271"/>
                  </a:lnTo>
                  <a:lnTo>
                    <a:pt x="186844" y="723152"/>
                  </a:lnTo>
                  <a:lnTo>
                    <a:pt x="165152" y="762810"/>
                  </a:lnTo>
                  <a:lnTo>
                    <a:pt x="144680" y="803218"/>
                  </a:lnTo>
                  <a:lnTo>
                    <a:pt x="125451" y="844352"/>
                  </a:lnTo>
                  <a:lnTo>
                    <a:pt x="107491" y="886187"/>
                  </a:lnTo>
                  <a:lnTo>
                    <a:pt x="90824" y="928698"/>
                  </a:lnTo>
                  <a:lnTo>
                    <a:pt x="75477" y="971860"/>
                  </a:lnTo>
                  <a:lnTo>
                    <a:pt x="61472" y="1015647"/>
                  </a:lnTo>
                  <a:lnTo>
                    <a:pt x="48836" y="1060034"/>
                  </a:lnTo>
                  <a:lnTo>
                    <a:pt x="37594" y="1104997"/>
                  </a:lnTo>
                  <a:lnTo>
                    <a:pt x="27769" y="1150510"/>
                  </a:lnTo>
                  <a:lnTo>
                    <a:pt x="19388" y="1196549"/>
                  </a:lnTo>
                  <a:lnTo>
                    <a:pt x="12474" y="1243087"/>
                  </a:lnTo>
                  <a:lnTo>
                    <a:pt x="7054" y="1290101"/>
                  </a:lnTo>
                  <a:lnTo>
                    <a:pt x="3151" y="1337564"/>
                  </a:lnTo>
                  <a:lnTo>
                    <a:pt x="792" y="1385453"/>
                  </a:lnTo>
                  <a:lnTo>
                    <a:pt x="0" y="1433741"/>
                  </a:lnTo>
                  <a:lnTo>
                    <a:pt x="792" y="1482028"/>
                  </a:lnTo>
                  <a:lnTo>
                    <a:pt x="3151" y="1529915"/>
                  </a:lnTo>
                  <a:lnTo>
                    <a:pt x="7054" y="1577378"/>
                  </a:lnTo>
                  <a:lnTo>
                    <a:pt x="12474" y="1624391"/>
                  </a:lnTo>
                  <a:lnTo>
                    <a:pt x="19388" y="1670929"/>
                  </a:lnTo>
                  <a:lnTo>
                    <a:pt x="27769" y="1716967"/>
                  </a:lnTo>
                  <a:lnTo>
                    <a:pt x="37594" y="1762479"/>
                  </a:lnTo>
                  <a:lnTo>
                    <a:pt x="48836" y="1807442"/>
                  </a:lnTo>
                  <a:lnTo>
                    <a:pt x="61472" y="1851829"/>
                  </a:lnTo>
                  <a:lnTo>
                    <a:pt x="75477" y="1895615"/>
                  </a:lnTo>
                  <a:lnTo>
                    <a:pt x="90824" y="1938776"/>
                  </a:lnTo>
                  <a:lnTo>
                    <a:pt x="107491" y="1981287"/>
                  </a:lnTo>
                  <a:lnTo>
                    <a:pt x="125451" y="2023121"/>
                  </a:lnTo>
                  <a:lnTo>
                    <a:pt x="144680" y="2064255"/>
                  </a:lnTo>
                  <a:lnTo>
                    <a:pt x="165152" y="2104663"/>
                  </a:lnTo>
                  <a:lnTo>
                    <a:pt x="186844" y="2144320"/>
                  </a:lnTo>
                  <a:lnTo>
                    <a:pt x="209729" y="2183201"/>
                  </a:lnTo>
                  <a:lnTo>
                    <a:pt x="233783" y="2221281"/>
                  </a:lnTo>
                  <a:lnTo>
                    <a:pt x="258982" y="2258534"/>
                  </a:lnTo>
                  <a:lnTo>
                    <a:pt x="285300" y="2294936"/>
                  </a:lnTo>
                  <a:lnTo>
                    <a:pt x="312712" y="2330462"/>
                  </a:lnTo>
                  <a:lnTo>
                    <a:pt x="341194" y="2365086"/>
                  </a:lnTo>
                  <a:lnTo>
                    <a:pt x="370720" y="2398783"/>
                  </a:lnTo>
                  <a:lnTo>
                    <a:pt x="401266" y="2431529"/>
                  </a:lnTo>
                  <a:lnTo>
                    <a:pt x="432807" y="2463298"/>
                  </a:lnTo>
                  <a:lnTo>
                    <a:pt x="465317" y="2494065"/>
                  </a:lnTo>
                  <a:lnTo>
                    <a:pt x="498772" y="2523805"/>
                  </a:lnTo>
                  <a:lnTo>
                    <a:pt x="533147" y="2552493"/>
                  </a:lnTo>
                  <a:lnTo>
                    <a:pt x="568417" y="2580104"/>
                  </a:lnTo>
                  <a:lnTo>
                    <a:pt x="604558" y="2606612"/>
                  </a:lnTo>
                  <a:lnTo>
                    <a:pt x="641543" y="2631993"/>
                  </a:lnTo>
                  <a:lnTo>
                    <a:pt x="679349" y="2656222"/>
                  </a:lnTo>
                  <a:lnTo>
                    <a:pt x="717950" y="2679273"/>
                  </a:lnTo>
                  <a:lnTo>
                    <a:pt x="757322" y="2701121"/>
                  </a:lnTo>
                  <a:lnTo>
                    <a:pt x="797439" y="2721742"/>
                  </a:lnTo>
                  <a:lnTo>
                    <a:pt x="838277" y="2741110"/>
                  </a:lnTo>
                  <a:lnTo>
                    <a:pt x="879811" y="2759200"/>
                  </a:lnTo>
                  <a:lnTo>
                    <a:pt x="922015" y="2775987"/>
                  </a:lnTo>
                  <a:lnTo>
                    <a:pt x="964866" y="2791446"/>
                  </a:lnTo>
                  <a:lnTo>
                    <a:pt x="1008337" y="2805551"/>
                  </a:lnTo>
                  <a:lnTo>
                    <a:pt x="1052405" y="2818279"/>
                  </a:lnTo>
                  <a:lnTo>
                    <a:pt x="1097044" y="2829603"/>
                  </a:lnTo>
                  <a:lnTo>
                    <a:pt x="1142229" y="2839498"/>
                  </a:lnTo>
                  <a:lnTo>
                    <a:pt x="1187935" y="2847940"/>
                  </a:lnTo>
                  <a:lnTo>
                    <a:pt x="1234138" y="2854904"/>
                  </a:lnTo>
                  <a:lnTo>
                    <a:pt x="1280812" y="2860363"/>
                  </a:lnTo>
                  <a:lnTo>
                    <a:pt x="1327933" y="2864294"/>
                  </a:lnTo>
                  <a:lnTo>
                    <a:pt x="1375476" y="2866671"/>
                  </a:lnTo>
                  <a:lnTo>
                    <a:pt x="1423416" y="2867469"/>
                  </a:lnTo>
                  <a:lnTo>
                    <a:pt x="1471357" y="2866671"/>
                  </a:lnTo>
                  <a:lnTo>
                    <a:pt x="1518901" y="2864294"/>
                  </a:lnTo>
                  <a:lnTo>
                    <a:pt x="1566023" y="2860363"/>
                  </a:lnTo>
                  <a:lnTo>
                    <a:pt x="1612699" y="2854904"/>
                  </a:lnTo>
                  <a:lnTo>
                    <a:pt x="1658903" y="2847940"/>
                  </a:lnTo>
                  <a:lnTo>
                    <a:pt x="1704611" y="2839498"/>
                  </a:lnTo>
                  <a:lnTo>
                    <a:pt x="1749797" y="2829603"/>
                  </a:lnTo>
                  <a:lnTo>
                    <a:pt x="1794437" y="2818279"/>
                  </a:lnTo>
                  <a:lnTo>
                    <a:pt x="1838505" y="2805551"/>
                  </a:lnTo>
                  <a:lnTo>
                    <a:pt x="1881978" y="2791446"/>
                  </a:lnTo>
                  <a:lnTo>
                    <a:pt x="1924829" y="2775987"/>
                  </a:lnTo>
                  <a:lnTo>
                    <a:pt x="1967035" y="2759200"/>
                  </a:lnTo>
                  <a:lnTo>
                    <a:pt x="2008569" y="2741110"/>
                  </a:lnTo>
                  <a:lnTo>
                    <a:pt x="2049408" y="2721742"/>
                  </a:lnTo>
                  <a:lnTo>
                    <a:pt x="2089526" y="2701121"/>
                  </a:lnTo>
                  <a:lnTo>
                    <a:pt x="2128898" y="2679273"/>
                  </a:lnTo>
                  <a:lnTo>
                    <a:pt x="2167500" y="2656222"/>
                  </a:lnTo>
                  <a:lnTo>
                    <a:pt x="2205307" y="2631993"/>
                  </a:lnTo>
                  <a:lnTo>
                    <a:pt x="2242293" y="2606612"/>
                  </a:lnTo>
                  <a:lnTo>
                    <a:pt x="2278434" y="2580104"/>
                  </a:lnTo>
                  <a:lnTo>
                    <a:pt x="2313705" y="2552493"/>
                  </a:lnTo>
                  <a:lnTo>
                    <a:pt x="2348080" y="2523805"/>
                  </a:lnTo>
                  <a:lnTo>
                    <a:pt x="2381536" y="2494065"/>
                  </a:lnTo>
                  <a:lnTo>
                    <a:pt x="2414046" y="2463298"/>
                  </a:lnTo>
                  <a:lnTo>
                    <a:pt x="2445587" y="2431529"/>
                  </a:lnTo>
                  <a:lnTo>
                    <a:pt x="2476134" y="2398783"/>
                  </a:lnTo>
                  <a:lnTo>
                    <a:pt x="2505660" y="2365086"/>
                  </a:lnTo>
                  <a:lnTo>
                    <a:pt x="2534142" y="2330462"/>
                  </a:lnTo>
                  <a:lnTo>
                    <a:pt x="2561555" y="2294936"/>
                  </a:lnTo>
                  <a:lnTo>
                    <a:pt x="2587873" y="2258534"/>
                  </a:lnTo>
                  <a:lnTo>
                    <a:pt x="2613072" y="2221281"/>
                  </a:lnTo>
                  <a:lnTo>
                    <a:pt x="2637126" y="2183201"/>
                  </a:lnTo>
                  <a:lnTo>
                    <a:pt x="2660012" y="2144320"/>
                  </a:lnTo>
                  <a:lnTo>
                    <a:pt x="2681704" y="2104663"/>
                  </a:lnTo>
                  <a:lnTo>
                    <a:pt x="2702176" y="2064255"/>
                  </a:lnTo>
                  <a:lnTo>
                    <a:pt x="2721405" y="2023121"/>
                  </a:lnTo>
                  <a:lnTo>
                    <a:pt x="2739365" y="1981287"/>
                  </a:lnTo>
                  <a:lnTo>
                    <a:pt x="2756032" y="1938776"/>
                  </a:lnTo>
                  <a:lnTo>
                    <a:pt x="2771380" y="1895615"/>
                  </a:lnTo>
                  <a:lnTo>
                    <a:pt x="2785384" y="1851829"/>
                  </a:lnTo>
                  <a:lnTo>
                    <a:pt x="2798020" y="1807442"/>
                  </a:lnTo>
                  <a:lnTo>
                    <a:pt x="2809263" y="1762479"/>
                  </a:lnTo>
                  <a:lnTo>
                    <a:pt x="2819087" y="1716967"/>
                  </a:lnTo>
                  <a:lnTo>
                    <a:pt x="2827469" y="1670929"/>
                  </a:lnTo>
                  <a:lnTo>
                    <a:pt x="2834382" y="1624391"/>
                  </a:lnTo>
                  <a:lnTo>
                    <a:pt x="2839802" y="1577378"/>
                  </a:lnTo>
                  <a:lnTo>
                    <a:pt x="2843705" y="1529915"/>
                  </a:lnTo>
                  <a:lnTo>
                    <a:pt x="2846065" y="1482028"/>
                  </a:lnTo>
                  <a:lnTo>
                    <a:pt x="2846857" y="1433741"/>
                  </a:lnTo>
                  <a:close/>
                </a:path>
              </a:pathLst>
            </a:custGeom>
            <a:ln w="33921">
              <a:solidFill>
                <a:srgbClr val="FFFFFF"/>
              </a:solidFill>
            </a:ln>
          </p:spPr>
          <p:txBody>
            <a:bodyPr wrap="square" lIns="0" tIns="0" rIns="0" bIns="0" rtlCol="0"/>
            <a:lstStyle/>
            <a:p>
              <a:endParaRPr sz="1632"/>
            </a:p>
          </p:txBody>
        </p:sp>
      </p:grpSp>
      <p:grpSp>
        <p:nvGrpSpPr>
          <p:cNvPr id="20" name="object 20"/>
          <p:cNvGrpSpPr/>
          <p:nvPr/>
        </p:nvGrpSpPr>
        <p:grpSpPr>
          <a:xfrm>
            <a:off x="1242224" y="6551241"/>
            <a:ext cx="9706575" cy="304608"/>
            <a:chOff x="-5937" y="7224563"/>
            <a:chExt cx="10704195" cy="335915"/>
          </a:xfrm>
        </p:grpSpPr>
        <p:sp>
          <p:nvSpPr>
            <p:cNvPr id="21" name="object 21"/>
            <p:cNvSpPr/>
            <p:nvPr/>
          </p:nvSpPr>
          <p:spPr>
            <a:xfrm>
              <a:off x="0" y="7248042"/>
              <a:ext cx="10692130" cy="78740"/>
            </a:xfrm>
            <a:custGeom>
              <a:avLst/>
              <a:gdLst/>
              <a:ahLst/>
              <a:cxnLst/>
              <a:rect l="l" t="t" r="r" b="b"/>
              <a:pathLst>
                <a:path w="10692130" h="78740">
                  <a:moveTo>
                    <a:pt x="0" y="78536"/>
                  </a:moveTo>
                  <a:lnTo>
                    <a:pt x="10692003" y="78536"/>
                  </a:lnTo>
                  <a:lnTo>
                    <a:pt x="10692003" y="0"/>
                  </a:lnTo>
                  <a:lnTo>
                    <a:pt x="0" y="0"/>
                  </a:lnTo>
                  <a:lnTo>
                    <a:pt x="0" y="78536"/>
                  </a:lnTo>
                  <a:close/>
                </a:path>
              </a:pathLst>
            </a:custGeom>
            <a:solidFill>
              <a:srgbClr val="FFFFFF"/>
            </a:solidFill>
          </p:spPr>
          <p:txBody>
            <a:bodyPr wrap="square" lIns="0" tIns="0" rIns="0" bIns="0" rtlCol="0"/>
            <a:lstStyle/>
            <a:p>
              <a:endParaRPr sz="1632"/>
            </a:p>
          </p:txBody>
        </p:sp>
        <p:sp>
          <p:nvSpPr>
            <p:cNvPr id="22" name="object 22"/>
            <p:cNvSpPr/>
            <p:nvPr/>
          </p:nvSpPr>
          <p:spPr>
            <a:xfrm>
              <a:off x="0" y="7241692"/>
              <a:ext cx="10692130" cy="12700"/>
            </a:xfrm>
            <a:custGeom>
              <a:avLst/>
              <a:gdLst/>
              <a:ahLst/>
              <a:cxnLst/>
              <a:rect l="l" t="t" r="r" b="b"/>
              <a:pathLst>
                <a:path w="10692130" h="12700">
                  <a:moveTo>
                    <a:pt x="0" y="12699"/>
                  </a:moveTo>
                  <a:lnTo>
                    <a:pt x="10692003" y="12699"/>
                  </a:lnTo>
                  <a:lnTo>
                    <a:pt x="10692003" y="0"/>
                  </a:lnTo>
                  <a:lnTo>
                    <a:pt x="0" y="0"/>
                  </a:lnTo>
                  <a:lnTo>
                    <a:pt x="0" y="12699"/>
                  </a:lnTo>
                  <a:close/>
                </a:path>
              </a:pathLst>
            </a:custGeom>
            <a:solidFill>
              <a:srgbClr val="FFFFFF"/>
            </a:solidFill>
          </p:spPr>
          <p:txBody>
            <a:bodyPr wrap="square" lIns="0" tIns="0" rIns="0" bIns="0" rtlCol="0"/>
            <a:lstStyle/>
            <a:p>
              <a:endParaRPr sz="1632"/>
            </a:p>
          </p:txBody>
        </p:sp>
        <p:sp>
          <p:nvSpPr>
            <p:cNvPr id="23" name="object 23"/>
            <p:cNvSpPr/>
            <p:nvPr/>
          </p:nvSpPr>
          <p:spPr>
            <a:xfrm>
              <a:off x="0" y="7326578"/>
              <a:ext cx="10692130" cy="233679"/>
            </a:xfrm>
            <a:custGeom>
              <a:avLst/>
              <a:gdLst/>
              <a:ahLst/>
              <a:cxnLst/>
              <a:rect l="l" t="t" r="r" b="b"/>
              <a:pathLst>
                <a:path w="10692130" h="233679">
                  <a:moveTo>
                    <a:pt x="10692003" y="0"/>
                  </a:moveTo>
                  <a:lnTo>
                    <a:pt x="0" y="0"/>
                  </a:lnTo>
                  <a:lnTo>
                    <a:pt x="0" y="233425"/>
                  </a:lnTo>
                  <a:lnTo>
                    <a:pt x="10692003" y="233425"/>
                  </a:lnTo>
                  <a:lnTo>
                    <a:pt x="10692003" y="0"/>
                  </a:lnTo>
                  <a:close/>
                </a:path>
              </a:pathLst>
            </a:custGeom>
            <a:solidFill>
              <a:srgbClr val="005596"/>
            </a:solidFill>
          </p:spPr>
          <p:txBody>
            <a:bodyPr wrap="square" lIns="0" tIns="0" rIns="0" bIns="0" rtlCol="0"/>
            <a:lstStyle/>
            <a:p>
              <a:endParaRPr sz="1632"/>
            </a:p>
          </p:txBody>
        </p:sp>
        <p:sp>
          <p:nvSpPr>
            <p:cNvPr id="24" name="object 24"/>
            <p:cNvSpPr/>
            <p:nvPr/>
          </p:nvSpPr>
          <p:spPr>
            <a:xfrm>
              <a:off x="0" y="7230500"/>
              <a:ext cx="10692130" cy="55244"/>
            </a:xfrm>
            <a:custGeom>
              <a:avLst/>
              <a:gdLst/>
              <a:ahLst/>
              <a:cxnLst/>
              <a:rect l="l" t="t" r="r" b="b"/>
              <a:pathLst>
                <a:path w="10692130" h="55245">
                  <a:moveTo>
                    <a:pt x="6376" y="0"/>
                  </a:moveTo>
                  <a:lnTo>
                    <a:pt x="0" y="6376"/>
                  </a:lnTo>
                </a:path>
                <a:path w="10692130" h="55245">
                  <a:moveTo>
                    <a:pt x="38139" y="0"/>
                  </a:moveTo>
                  <a:lnTo>
                    <a:pt x="0" y="38139"/>
                  </a:lnTo>
                </a:path>
                <a:path w="10692130" h="55245">
                  <a:moveTo>
                    <a:pt x="69902" y="0"/>
                  </a:moveTo>
                  <a:lnTo>
                    <a:pt x="14796" y="55105"/>
                  </a:lnTo>
                </a:path>
                <a:path w="10692130" h="55245">
                  <a:moveTo>
                    <a:pt x="101652" y="0"/>
                  </a:moveTo>
                  <a:lnTo>
                    <a:pt x="46559" y="55105"/>
                  </a:lnTo>
                </a:path>
                <a:path w="10692130" h="55245">
                  <a:moveTo>
                    <a:pt x="133414" y="0"/>
                  </a:moveTo>
                  <a:lnTo>
                    <a:pt x="78309" y="55105"/>
                  </a:lnTo>
                </a:path>
                <a:path w="10692130" h="55245">
                  <a:moveTo>
                    <a:pt x="165177" y="0"/>
                  </a:moveTo>
                  <a:lnTo>
                    <a:pt x="110072" y="55105"/>
                  </a:lnTo>
                </a:path>
                <a:path w="10692130" h="55245">
                  <a:moveTo>
                    <a:pt x="196927" y="0"/>
                  </a:moveTo>
                  <a:lnTo>
                    <a:pt x="141834" y="55105"/>
                  </a:lnTo>
                </a:path>
                <a:path w="10692130" h="55245">
                  <a:moveTo>
                    <a:pt x="228690" y="0"/>
                  </a:moveTo>
                  <a:lnTo>
                    <a:pt x="173584" y="55105"/>
                  </a:lnTo>
                </a:path>
                <a:path w="10692130" h="55245">
                  <a:moveTo>
                    <a:pt x="260452" y="0"/>
                  </a:moveTo>
                  <a:lnTo>
                    <a:pt x="205347" y="55105"/>
                  </a:lnTo>
                </a:path>
                <a:path w="10692130" h="55245">
                  <a:moveTo>
                    <a:pt x="292202" y="0"/>
                  </a:moveTo>
                  <a:lnTo>
                    <a:pt x="237110" y="55105"/>
                  </a:lnTo>
                </a:path>
                <a:path w="10692130" h="55245">
                  <a:moveTo>
                    <a:pt x="323965" y="0"/>
                  </a:moveTo>
                  <a:lnTo>
                    <a:pt x="268860" y="55105"/>
                  </a:lnTo>
                </a:path>
                <a:path w="10692130" h="55245">
                  <a:moveTo>
                    <a:pt x="355728" y="0"/>
                  </a:moveTo>
                  <a:lnTo>
                    <a:pt x="300622" y="55105"/>
                  </a:lnTo>
                </a:path>
                <a:path w="10692130" h="55245">
                  <a:moveTo>
                    <a:pt x="387478" y="0"/>
                  </a:moveTo>
                  <a:lnTo>
                    <a:pt x="332385" y="55105"/>
                  </a:lnTo>
                </a:path>
                <a:path w="10692130" h="55245">
                  <a:moveTo>
                    <a:pt x="419240" y="0"/>
                  </a:moveTo>
                  <a:lnTo>
                    <a:pt x="364135" y="55105"/>
                  </a:lnTo>
                </a:path>
                <a:path w="10692130" h="55245">
                  <a:moveTo>
                    <a:pt x="451003" y="0"/>
                  </a:moveTo>
                  <a:lnTo>
                    <a:pt x="395898" y="55105"/>
                  </a:lnTo>
                </a:path>
                <a:path w="10692130" h="55245">
                  <a:moveTo>
                    <a:pt x="482753" y="0"/>
                  </a:moveTo>
                  <a:lnTo>
                    <a:pt x="427661" y="55105"/>
                  </a:lnTo>
                </a:path>
                <a:path w="10692130" h="55245">
                  <a:moveTo>
                    <a:pt x="514516" y="0"/>
                  </a:moveTo>
                  <a:lnTo>
                    <a:pt x="459411" y="55105"/>
                  </a:lnTo>
                </a:path>
                <a:path w="10692130" h="55245">
                  <a:moveTo>
                    <a:pt x="546279" y="0"/>
                  </a:moveTo>
                  <a:lnTo>
                    <a:pt x="491173" y="55105"/>
                  </a:lnTo>
                </a:path>
                <a:path w="10692130" h="55245">
                  <a:moveTo>
                    <a:pt x="578029" y="0"/>
                  </a:moveTo>
                  <a:lnTo>
                    <a:pt x="522936" y="55105"/>
                  </a:lnTo>
                </a:path>
                <a:path w="10692130" h="55245">
                  <a:moveTo>
                    <a:pt x="609791" y="0"/>
                  </a:moveTo>
                  <a:lnTo>
                    <a:pt x="554686" y="55105"/>
                  </a:lnTo>
                </a:path>
                <a:path w="10692130" h="55245">
                  <a:moveTo>
                    <a:pt x="641554" y="0"/>
                  </a:moveTo>
                  <a:lnTo>
                    <a:pt x="586449" y="55105"/>
                  </a:lnTo>
                </a:path>
                <a:path w="10692130" h="55245">
                  <a:moveTo>
                    <a:pt x="673304" y="0"/>
                  </a:moveTo>
                  <a:lnTo>
                    <a:pt x="618211" y="55105"/>
                  </a:lnTo>
                </a:path>
                <a:path w="10692130" h="55245">
                  <a:moveTo>
                    <a:pt x="705067" y="0"/>
                  </a:moveTo>
                  <a:lnTo>
                    <a:pt x="649961" y="55105"/>
                  </a:lnTo>
                </a:path>
                <a:path w="10692130" h="55245">
                  <a:moveTo>
                    <a:pt x="736829" y="0"/>
                  </a:moveTo>
                  <a:lnTo>
                    <a:pt x="681724" y="55105"/>
                  </a:lnTo>
                </a:path>
                <a:path w="10692130" h="55245">
                  <a:moveTo>
                    <a:pt x="768592" y="0"/>
                  </a:moveTo>
                  <a:lnTo>
                    <a:pt x="713487" y="55105"/>
                  </a:lnTo>
                </a:path>
                <a:path w="10692130" h="55245">
                  <a:moveTo>
                    <a:pt x="800342" y="0"/>
                  </a:moveTo>
                  <a:lnTo>
                    <a:pt x="745237" y="55105"/>
                  </a:lnTo>
                </a:path>
                <a:path w="10692130" h="55245">
                  <a:moveTo>
                    <a:pt x="832105" y="0"/>
                  </a:moveTo>
                  <a:lnTo>
                    <a:pt x="776999" y="55105"/>
                  </a:lnTo>
                </a:path>
                <a:path w="10692130" h="55245">
                  <a:moveTo>
                    <a:pt x="863867" y="0"/>
                  </a:moveTo>
                  <a:lnTo>
                    <a:pt x="808762" y="55105"/>
                  </a:lnTo>
                </a:path>
                <a:path w="10692130" h="55245">
                  <a:moveTo>
                    <a:pt x="895617" y="0"/>
                  </a:moveTo>
                  <a:lnTo>
                    <a:pt x="840512" y="55105"/>
                  </a:lnTo>
                </a:path>
                <a:path w="10692130" h="55245">
                  <a:moveTo>
                    <a:pt x="927380" y="0"/>
                  </a:moveTo>
                  <a:lnTo>
                    <a:pt x="872275" y="55105"/>
                  </a:lnTo>
                </a:path>
                <a:path w="10692130" h="55245">
                  <a:moveTo>
                    <a:pt x="959143" y="0"/>
                  </a:moveTo>
                  <a:lnTo>
                    <a:pt x="904038" y="55105"/>
                  </a:lnTo>
                </a:path>
                <a:path w="10692130" h="55245">
                  <a:moveTo>
                    <a:pt x="990893" y="0"/>
                  </a:moveTo>
                  <a:lnTo>
                    <a:pt x="935788" y="55105"/>
                  </a:lnTo>
                </a:path>
                <a:path w="10692130" h="55245">
                  <a:moveTo>
                    <a:pt x="1022656" y="0"/>
                  </a:moveTo>
                  <a:lnTo>
                    <a:pt x="967550" y="55105"/>
                  </a:lnTo>
                </a:path>
                <a:path w="10692130" h="55245">
                  <a:moveTo>
                    <a:pt x="1054418" y="0"/>
                  </a:moveTo>
                  <a:lnTo>
                    <a:pt x="999313" y="55105"/>
                  </a:lnTo>
                </a:path>
                <a:path w="10692130" h="55245">
                  <a:moveTo>
                    <a:pt x="1086168" y="0"/>
                  </a:moveTo>
                  <a:lnTo>
                    <a:pt x="1031063" y="55105"/>
                  </a:lnTo>
                </a:path>
                <a:path w="10692130" h="55245">
                  <a:moveTo>
                    <a:pt x="1117931" y="0"/>
                  </a:moveTo>
                  <a:lnTo>
                    <a:pt x="1062826" y="55105"/>
                  </a:lnTo>
                </a:path>
                <a:path w="10692130" h="55245">
                  <a:moveTo>
                    <a:pt x="1149694" y="0"/>
                  </a:moveTo>
                  <a:lnTo>
                    <a:pt x="1094588" y="55105"/>
                  </a:lnTo>
                </a:path>
                <a:path w="10692130" h="55245">
                  <a:moveTo>
                    <a:pt x="1181444" y="0"/>
                  </a:moveTo>
                  <a:lnTo>
                    <a:pt x="1126338" y="55105"/>
                  </a:lnTo>
                </a:path>
                <a:path w="10692130" h="55245">
                  <a:moveTo>
                    <a:pt x="1213206" y="0"/>
                  </a:moveTo>
                  <a:lnTo>
                    <a:pt x="1158101" y="55105"/>
                  </a:lnTo>
                </a:path>
                <a:path w="10692130" h="55245">
                  <a:moveTo>
                    <a:pt x="1244969" y="0"/>
                  </a:moveTo>
                  <a:lnTo>
                    <a:pt x="1189864" y="55105"/>
                  </a:lnTo>
                </a:path>
                <a:path w="10692130" h="55245">
                  <a:moveTo>
                    <a:pt x="1276719" y="0"/>
                  </a:moveTo>
                  <a:lnTo>
                    <a:pt x="1221614" y="55105"/>
                  </a:lnTo>
                </a:path>
                <a:path w="10692130" h="55245">
                  <a:moveTo>
                    <a:pt x="1308482" y="0"/>
                  </a:moveTo>
                  <a:lnTo>
                    <a:pt x="1253376" y="55105"/>
                  </a:lnTo>
                </a:path>
                <a:path w="10692130" h="55245">
                  <a:moveTo>
                    <a:pt x="1340244" y="0"/>
                  </a:moveTo>
                  <a:lnTo>
                    <a:pt x="1285139" y="55105"/>
                  </a:lnTo>
                </a:path>
                <a:path w="10692130" h="55245">
                  <a:moveTo>
                    <a:pt x="1371994" y="0"/>
                  </a:moveTo>
                  <a:lnTo>
                    <a:pt x="1316889" y="55105"/>
                  </a:lnTo>
                </a:path>
                <a:path w="10692130" h="55245">
                  <a:moveTo>
                    <a:pt x="1403757" y="0"/>
                  </a:moveTo>
                  <a:lnTo>
                    <a:pt x="1348652" y="55105"/>
                  </a:lnTo>
                </a:path>
                <a:path w="10692130" h="55245">
                  <a:moveTo>
                    <a:pt x="1435520" y="0"/>
                  </a:moveTo>
                  <a:lnTo>
                    <a:pt x="1380415" y="55105"/>
                  </a:lnTo>
                </a:path>
                <a:path w="10692130" h="55245">
                  <a:moveTo>
                    <a:pt x="1467270" y="0"/>
                  </a:moveTo>
                  <a:lnTo>
                    <a:pt x="1412165" y="55105"/>
                  </a:lnTo>
                </a:path>
                <a:path w="10692130" h="55245">
                  <a:moveTo>
                    <a:pt x="1499033" y="0"/>
                  </a:moveTo>
                  <a:lnTo>
                    <a:pt x="1443927" y="55105"/>
                  </a:lnTo>
                </a:path>
                <a:path w="10692130" h="55245">
                  <a:moveTo>
                    <a:pt x="1530795" y="0"/>
                  </a:moveTo>
                  <a:lnTo>
                    <a:pt x="1475690" y="55105"/>
                  </a:lnTo>
                </a:path>
                <a:path w="10692130" h="55245">
                  <a:moveTo>
                    <a:pt x="1562545" y="0"/>
                  </a:moveTo>
                  <a:lnTo>
                    <a:pt x="1507440" y="55105"/>
                  </a:lnTo>
                </a:path>
                <a:path w="10692130" h="55245">
                  <a:moveTo>
                    <a:pt x="1594308" y="0"/>
                  </a:moveTo>
                  <a:lnTo>
                    <a:pt x="1539203" y="55105"/>
                  </a:lnTo>
                </a:path>
                <a:path w="10692130" h="55245">
                  <a:moveTo>
                    <a:pt x="1626071" y="0"/>
                  </a:moveTo>
                  <a:lnTo>
                    <a:pt x="1570965" y="55105"/>
                  </a:lnTo>
                </a:path>
                <a:path w="10692130" h="55245">
                  <a:moveTo>
                    <a:pt x="1657821" y="0"/>
                  </a:moveTo>
                  <a:lnTo>
                    <a:pt x="1602715" y="55105"/>
                  </a:lnTo>
                </a:path>
                <a:path w="10692130" h="55245">
                  <a:moveTo>
                    <a:pt x="1689583" y="0"/>
                  </a:moveTo>
                  <a:lnTo>
                    <a:pt x="1634478" y="55105"/>
                  </a:lnTo>
                </a:path>
                <a:path w="10692130" h="55245">
                  <a:moveTo>
                    <a:pt x="1721346" y="0"/>
                  </a:moveTo>
                  <a:lnTo>
                    <a:pt x="1666241" y="55105"/>
                  </a:lnTo>
                </a:path>
                <a:path w="10692130" h="55245">
                  <a:moveTo>
                    <a:pt x="1753096" y="0"/>
                  </a:moveTo>
                  <a:lnTo>
                    <a:pt x="1697991" y="55105"/>
                  </a:lnTo>
                </a:path>
                <a:path w="10692130" h="55245">
                  <a:moveTo>
                    <a:pt x="1784859" y="0"/>
                  </a:moveTo>
                  <a:lnTo>
                    <a:pt x="1729753" y="55105"/>
                  </a:lnTo>
                </a:path>
                <a:path w="10692130" h="55245">
                  <a:moveTo>
                    <a:pt x="1816621" y="0"/>
                  </a:moveTo>
                  <a:lnTo>
                    <a:pt x="1761516" y="55105"/>
                  </a:lnTo>
                </a:path>
                <a:path w="10692130" h="55245">
                  <a:moveTo>
                    <a:pt x="1848371" y="0"/>
                  </a:moveTo>
                  <a:lnTo>
                    <a:pt x="1793266" y="55105"/>
                  </a:lnTo>
                </a:path>
                <a:path w="10692130" h="55245">
                  <a:moveTo>
                    <a:pt x="1880134" y="0"/>
                  </a:moveTo>
                  <a:lnTo>
                    <a:pt x="1825029" y="55105"/>
                  </a:lnTo>
                </a:path>
                <a:path w="10692130" h="55245">
                  <a:moveTo>
                    <a:pt x="1911897" y="0"/>
                  </a:moveTo>
                  <a:lnTo>
                    <a:pt x="1856792" y="55105"/>
                  </a:lnTo>
                </a:path>
                <a:path w="10692130" h="55245">
                  <a:moveTo>
                    <a:pt x="1943647" y="0"/>
                  </a:moveTo>
                  <a:lnTo>
                    <a:pt x="1888554" y="55105"/>
                  </a:lnTo>
                </a:path>
                <a:path w="10692130" h="55245">
                  <a:moveTo>
                    <a:pt x="1975410" y="0"/>
                  </a:moveTo>
                  <a:lnTo>
                    <a:pt x="1920304" y="55105"/>
                  </a:lnTo>
                </a:path>
                <a:path w="10692130" h="55245">
                  <a:moveTo>
                    <a:pt x="2007172" y="0"/>
                  </a:moveTo>
                  <a:lnTo>
                    <a:pt x="1952067" y="55105"/>
                  </a:lnTo>
                </a:path>
                <a:path w="10692130" h="55245">
                  <a:moveTo>
                    <a:pt x="2038922" y="0"/>
                  </a:moveTo>
                  <a:lnTo>
                    <a:pt x="1983830" y="55105"/>
                  </a:lnTo>
                </a:path>
                <a:path w="10692130" h="55245">
                  <a:moveTo>
                    <a:pt x="2070685" y="0"/>
                  </a:moveTo>
                  <a:lnTo>
                    <a:pt x="2015580" y="55105"/>
                  </a:lnTo>
                </a:path>
                <a:path w="10692130" h="55245">
                  <a:moveTo>
                    <a:pt x="2102448" y="0"/>
                  </a:moveTo>
                  <a:lnTo>
                    <a:pt x="2047342" y="55105"/>
                  </a:lnTo>
                </a:path>
                <a:path w="10692130" h="55245">
                  <a:moveTo>
                    <a:pt x="2134198" y="0"/>
                  </a:moveTo>
                  <a:lnTo>
                    <a:pt x="2079105" y="55105"/>
                  </a:lnTo>
                </a:path>
                <a:path w="10692130" h="55245">
                  <a:moveTo>
                    <a:pt x="2165960" y="0"/>
                  </a:moveTo>
                  <a:lnTo>
                    <a:pt x="2110855" y="55105"/>
                  </a:lnTo>
                </a:path>
                <a:path w="10692130" h="55245">
                  <a:moveTo>
                    <a:pt x="2197723" y="0"/>
                  </a:moveTo>
                  <a:lnTo>
                    <a:pt x="2142618" y="55105"/>
                  </a:lnTo>
                </a:path>
                <a:path w="10692130" h="55245">
                  <a:moveTo>
                    <a:pt x="2229473" y="0"/>
                  </a:moveTo>
                  <a:lnTo>
                    <a:pt x="2174380" y="55105"/>
                  </a:lnTo>
                </a:path>
                <a:path w="10692130" h="55245">
                  <a:moveTo>
                    <a:pt x="2261236" y="0"/>
                  </a:moveTo>
                  <a:lnTo>
                    <a:pt x="2206130" y="55105"/>
                  </a:lnTo>
                </a:path>
                <a:path w="10692130" h="55245">
                  <a:moveTo>
                    <a:pt x="2292998" y="0"/>
                  </a:moveTo>
                  <a:lnTo>
                    <a:pt x="2237893" y="55105"/>
                  </a:lnTo>
                </a:path>
                <a:path w="10692130" h="55245">
                  <a:moveTo>
                    <a:pt x="2324748" y="0"/>
                  </a:moveTo>
                  <a:lnTo>
                    <a:pt x="2269656" y="55105"/>
                  </a:lnTo>
                </a:path>
                <a:path w="10692130" h="55245">
                  <a:moveTo>
                    <a:pt x="2356511" y="0"/>
                  </a:moveTo>
                  <a:lnTo>
                    <a:pt x="2301406" y="55105"/>
                  </a:lnTo>
                </a:path>
                <a:path w="10692130" h="55245">
                  <a:moveTo>
                    <a:pt x="2388274" y="0"/>
                  </a:moveTo>
                  <a:lnTo>
                    <a:pt x="2333169" y="55105"/>
                  </a:lnTo>
                </a:path>
                <a:path w="10692130" h="55245">
                  <a:moveTo>
                    <a:pt x="2420024" y="0"/>
                  </a:moveTo>
                  <a:lnTo>
                    <a:pt x="2364931" y="55105"/>
                  </a:lnTo>
                </a:path>
                <a:path w="10692130" h="55245">
                  <a:moveTo>
                    <a:pt x="2451787" y="0"/>
                  </a:moveTo>
                  <a:lnTo>
                    <a:pt x="2396681" y="55105"/>
                  </a:lnTo>
                </a:path>
                <a:path w="10692130" h="55245">
                  <a:moveTo>
                    <a:pt x="2483549" y="0"/>
                  </a:moveTo>
                  <a:lnTo>
                    <a:pt x="2428444" y="55105"/>
                  </a:lnTo>
                </a:path>
                <a:path w="10692130" h="55245">
                  <a:moveTo>
                    <a:pt x="2515299" y="0"/>
                  </a:moveTo>
                  <a:lnTo>
                    <a:pt x="2460207" y="55105"/>
                  </a:lnTo>
                </a:path>
                <a:path w="10692130" h="55245">
                  <a:moveTo>
                    <a:pt x="2547062" y="0"/>
                  </a:moveTo>
                  <a:lnTo>
                    <a:pt x="2491957" y="55105"/>
                  </a:lnTo>
                </a:path>
                <a:path w="10692130" h="55245">
                  <a:moveTo>
                    <a:pt x="2578825" y="0"/>
                  </a:moveTo>
                  <a:lnTo>
                    <a:pt x="2523719" y="55105"/>
                  </a:lnTo>
                </a:path>
                <a:path w="10692130" h="55245">
                  <a:moveTo>
                    <a:pt x="2610587" y="0"/>
                  </a:moveTo>
                  <a:lnTo>
                    <a:pt x="2555482" y="55105"/>
                  </a:lnTo>
                </a:path>
                <a:path w="10692130" h="55245">
                  <a:moveTo>
                    <a:pt x="2642337" y="0"/>
                  </a:moveTo>
                  <a:lnTo>
                    <a:pt x="2587232" y="55105"/>
                  </a:lnTo>
                </a:path>
                <a:path w="10692130" h="55245">
                  <a:moveTo>
                    <a:pt x="2674100" y="0"/>
                  </a:moveTo>
                  <a:lnTo>
                    <a:pt x="2618995" y="55105"/>
                  </a:lnTo>
                </a:path>
                <a:path w="10692130" h="55245">
                  <a:moveTo>
                    <a:pt x="2705863" y="0"/>
                  </a:moveTo>
                  <a:lnTo>
                    <a:pt x="2650757" y="55105"/>
                  </a:lnTo>
                </a:path>
                <a:path w="10692130" h="55245">
                  <a:moveTo>
                    <a:pt x="2737613" y="0"/>
                  </a:moveTo>
                  <a:lnTo>
                    <a:pt x="2682507" y="55105"/>
                  </a:lnTo>
                </a:path>
                <a:path w="10692130" h="55245">
                  <a:moveTo>
                    <a:pt x="2769375" y="0"/>
                  </a:moveTo>
                  <a:lnTo>
                    <a:pt x="2714270" y="55105"/>
                  </a:lnTo>
                </a:path>
                <a:path w="10692130" h="55245">
                  <a:moveTo>
                    <a:pt x="2801138" y="0"/>
                  </a:moveTo>
                  <a:lnTo>
                    <a:pt x="2746033" y="55105"/>
                  </a:lnTo>
                </a:path>
                <a:path w="10692130" h="55245">
                  <a:moveTo>
                    <a:pt x="2832888" y="0"/>
                  </a:moveTo>
                  <a:lnTo>
                    <a:pt x="2777783" y="55105"/>
                  </a:lnTo>
                </a:path>
                <a:path w="10692130" h="55245">
                  <a:moveTo>
                    <a:pt x="2864651" y="0"/>
                  </a:moveTo>
                  <a:lnTo>
                    <a:pt x="2809546" y="55105"/>
                  </a:lnTo>
                </a:path>
                <a:path w="10692130" h="55245">
                  <a:moveTo>
                    <a:pt x="2896414" y="0"/>
                  </a:moveTo>
                  <a:lnTo>
                    <a:pt x="2841308" y="55105"/>
                  </a:lnTo>
                </a:path>
                <a:path w="10692130" h="55245">
                  <a:moveTo>
                    <a:pt x="2928164" y="0"/>
                  </a:moveTo>
                  <a:lnTo>
                    <a:pt x="2873058" y="55105"/>
                  </a:lnTo>
                </a:path>
                <a:path w="10692130" h="55245">
                  <a:moveTo>
                    <a:pt x="2959926" y="0"/>
                  </a:moveTo>
                  <a:lnTo>
                    <a:pt x="2904821" y="55105"/>
                  </a:lnTo>
                </a:path>
                <a:path w="10692130" h="55245">
                  <a:moveTo>
                    <a:pt x="2991689" y="0"/>
                  </a:moveTo>
                  <a:lnTo>
                    <a:pt x="2936584" y="55105"/>
                  </a:lnTo>
                </a:path>
                <a:path w="10692130" h="55245">
                  <a:moveTo>
                    <a:pt x="3023439" y="0"/>
                  </a:moveTo>
                  <a:lnTo>
                    <a:pt x="2968334" y="55105"/>
                  </a:lnTo>
                </a:path>
                <a:path w="10692130" h="55245">
                  <a:moveTo>
                    <a:pt x="3055202" y="0"/>
                  </a:moveTo>
                  <a:lnTo>
                    <a:pt x="3000096" y="55105"/>
                  </a:lnTo>
                </a:path>
                <a:path w="10692130" h="55245">
                  <a:moveTo>
                    <a:pt x="3086964" y="0"/>
                  </a:moveTo>
                  <a:lnTo>
                    <a:pt x="3031859" y="55105"/>
                  </a:lnTo>
                </a:path>
                <a:path w="10692130" h="55245">
                  <a:moveTo>
                    <a:pt x="3118714" y="0"/>
                  </a:moveTo>
                  <a:lnTo>
                    <a:pt x="3063609" y="55105"/>
                  </a:lnTo>
                </a:path>
                <a:path w="10692130" h="55245">
                  <a:moveTo>
                    <a:pt x="3150477" y="0"/>
                  </a:moveTo>
                  <a:lnTo>
                    <a:pt x="3095372" y="55105"/>
                  </a:lnTo>
                </a:path>
                <a:path w="10692130" h="55245">
                  <a:moveTo>
                    <a:pt x="3182240" y="0"/>
                  </a:moveTo>
                  <a:lnTo>
                    <a:pt x="3127134" y="55105"/>
                  </a:lnTo>
                </a:path>
                <a:path w="10692130" h="55245">
                  <a:moveTo>
                    <a:pt x="3213990" y="0"/>
                  </a:moveTo>
                  <a:lnTo>
                    <a:pt x="3158884" y="55105"/>
                  </a:lnTo>
                </a:path>
                <a:path w="10692130" h="55245">
                  <a:moveTo>
                    <a:pt x="3245752" y="0"/>
                  </a:moveTo>
                  <a:lnTo>
                    <a:pt x="3190647" y="55105"/>
                  </a:lnTo>
                </a:path>
                <a:path w="10692130" h="55245">
                  <a:moveTo>
                    <a:pt x="3277515" y="0"/>
                  </a:moveTo>
                  <a:lnTo>
                    <a:pt x="3222410" y="55105"/>
                  </a:lnTo>
                </a:path>
                <a:path w="10692130" h="55245">
                  <a:moveTo>
                    <a:pt x="3309265" y="0"/>
                  </a:moveTo>
                  <a:lnTo>
                    <a:pt x="3254160" y="55105"/>
                  </a:lnTo>
                </a:path>
                <a:path w="10692130" h="55245">
                  <a:moveTo>
                    <a:pt x="3341028" y="0"/>
                  </a:moveTo>
                  <a:lnTo>
                    <a:pt x="3285923" y="55105"/>
                  </a:lnTo>
                </a:path>
                <a:path w="10692130" h="55245">
                  <a:moveTo>
                    <a:pt x="3372791" y="0"/>
                  </a:moveTo>
                  <a:lnTo>
                    <a:pt x="3317685" y="55105"/>
                  </a:lnTo>
                </a:path>
                <a:path w="10692130" h="55245">
                  <a:moveTo>
                    <a:pt x="3404541" y="0"/>
                  </a:moveTo>
                  <a:lnTo>
                    <a:pt x="3349435" y="55105"/>
                  </a:lnTo>
                </a:path>
                <a:path w="10692130" h="55245">
                  <a:moveTo>
                    <a:pt x="3436303" y="0"/>
                  </a:moveTo>
                  <a:lnTo>
                    <a:pt x="3381198" y="55105"/>
                  </a:lnTo>
                </a:path>
                <a:path w="10692130" h="55245">
                  <a:moveTo>
                    <a:pt x="3468066" y="0"/>
                  </a:moveTo>
                  <a:lnTo>
                    <a:pt x="3412961" y="55105"/>
                  </a:lnTo>
                </a:path>
                <a:path w="10692130" h="55245">
                  <a:moveTo>
                    <a:pt x="3499816" y="0"/>
                  </a:moveTo>
                  <a:lnTo>
                    <a:pt x="3444711" y="55105"/>
                  </a:lnTo>
                </a:path>
                <a:path w="10692130" h="55245">
                  <a:moveTo>
                    <a:pt x="3531579" y="0"/>
                  </a:moveTo>
                  <a:lnTo>
                    <a:pt x="3476473" y="55105"/>
                  </a:lnTo>
                </a:path>
                <a:path w="10692130" h="55245">
                  <a:moveTo>
                    <a:pt x="3563341" y="0"/>
                  </a:moveTo>
                  <a:lnTo>
                    <a:pt x="3508236" y="55105"/>
                  </a:lnTo>
                </a:path>
                <a:path w="10692130" h="55245">
                  <a:moveTo>
                    <a:pt x="3595091" y="0"/>
                  </a:moveTo>
                  <a:lnTo>
                    <a:pt x="3539999" y="55105"/>
                  </a:lnTo>
                </a:path>
                <a:path w="10692130" h="55245">
                  <a:moveTo>
                    <a:pt x="3626854" y="0"/>
                  </a:moveTo>
                  <a:lnTo>
                    <a:pt x="3571749" y="55105"/>
                  </a:lnTo>
                </a:path>
                <a:path w="10692130" h="55245">
                  <a:moveTo>
                    <a:pt x="3658617" y="0"/>
                  </a:moveTo>
                  <a:lnTo>
                    <a:pt x="3603511" y="55105"/>
                  </a:lnTo>
                </a:path>
                <a:path w="10692130" h="55245">
                  <a:moveTo>
                    <a:pt x="3690367" y="0"/>
                  </a:moveTo>
                  <a:lnTo>
                    <a:pt x="3635274" y="55105"/>
                  </a:lnTo>
                </a:path>
                <a:path w="10692130" h="55245">
                  <a:moveTo>
                    <a:pt x="3722129" y="0"/>
                  </a:moveTo>
                  <a:lnTo>
                    <a:pt x="3667024" y="55105"/>
                  </a:lnTo>
                </a:path>
                <a:path w="10692130" h="55245">
                  <a:moveTo>
                    <a:pt x="3753892" y="0"/>
                  </a:moveTo>
                  <a:lnTo>
                    <a:pt x="3698787" y="55105"/>
                  </a:lnTo>
                </a:path>
                <a:path w="10692130" h="55245">
                  <a:moveTo>
                    <a:pt x="3785642" y="0"/>
                  </a:moveTo>
                  <a:lnTo>
                    <a:pt x="3730550" y="55105"/>
                  </a:lnTo>
                </a:path>
                <a:path w="10692130" h="55245">
                  <a:moveTo>
                    <a:pt x="3817405" y="0"/>
                  </a:moveTo>
                  <a:lnTo>
                    <a:pt x="3762300" y="55105"/>
                  </a:lnTo>
                </a:path>
                <a:path w="10692130" h="55245">
                  <a:moveTo>
                    <a:pt x="3849168" y="0"/>
                  </a:moveTo>
                  <a:lnTo>
                    <a:pt x="3794062" y="55105"/>
                  </a:lnTo>
                </a:path>
                <a:path w="10692130" h="55245">
                  <a:moveTo>
                    <a:pt x="3880918" y="0"/>
                  </a:moveTo>
                  <a:lnTo>
                    <a:pt x="3825825" y="55105"/>
                  </a:lnTo>
                </a:path>
                <a:path w="10692130" h="55245">
                  <a:moveTo>
                    <a:pt x="3912680" y="0"/>
                  </a:moveTo>
                  <a:lnTo>
                    <a:pt x="3857575" y="55105"/>
                  </a:lnTo>
                </a:path>
                <a:path w="10692130" h="55245">
                  <a:moveTo>
                    <a:pt x="3944443" y="0"/>
                  </a:moveTo>
                  <a:lnTo>
                    <a:pt x="3889338" y="55105"/>
                  </a:lnTo>
                </a:path>
                <a:path w="10692130" h="55245">
                  <a:moveTo>
                    <a:pt x="3976193" y="0"/>
                  </a:moveTo>
                  <a:lnTo>
                    <a:pt x="3921100" y="55105"/>
                  </a:lnTo>
                </a:path>
                <a:path w="10692130" h="55245">
                  <a:moveTo>
                    <a:pt x="4007956" y="0"/>
                  </a:moveTo>
                  <a:lnTo>
                    <a:pt x="3952850" y="55105"/>
                  </a:lnTo>
                </a:path>
                <a:path w="10692130" h="55245">
                  <a:moveTo>
                    <a:pt x="4039718" y="0"/>
                  </a:moveTo>
                  <a:lnTo>
                    <a:pt x="3984613" y="55105"/>
                  </a:lnTo>
                </a:path>
                <a:path w="10692130" h="55245">
                  <a:moveTo>
                    <a:pt x="4071468" y="0"/>
                  </a:moveTo>
                  <a:lnTo>
                    <a:pt x="4016376" y="55105"/>
                  </a:lnTo>
                </a:path>
                <a:path w="10692130" h="55245">
                  <a:moveTo>
                    <a:pt x="4103231" y="0"/>
                  </a:moveTo>
                  <a:lnTo>
                    <a:pt x="4048126" y="55105"/>
                  </a:lnTo>
                </a:path>
                <a:path w="10692130" h="55245">
                  <a:moveTo>
                    <a:pt x="4134994" y="0"/>
                  </a:moveTo>
                  <a:lnTo>
                    <a:pt x="4079888" y="55105"/>
                  </a:lnTo>
                </a:path>
                <a:path w="10692130" h="55245">
                  <a:moveTo>
                    <a:pt x="4166744" y="0"/>
                  </a:moveTo>
                  <a:lnTo>
                    <a:pt x="4111651" y="55105"/>
                  </a:lnTo>
                </a:path>
                <a:path w="10692130" h="55245">
                  <a:moveTo>
                    <a:pt x="4198506" y="0"/>
                  </a:moveTo>
                  <a:lnTo>
                    <a:pt x="4143401" y="55105"/>
                  </a:lnTo>
                </a:path>
                <a:path w="10692130" h="55245">
                  <a:moveTo>
                    <a:pt x="4230269" y="0"/>
                  </a:moveTo>
                  <a:lnTo>
                    <a:pt x="4175164" y="55105"/>
                  </a:lnTo>
                </a:path>
                <a:path w="10692130" h="55245">
                  <a:moveTo>
                    <a:pt x="4262019" y="0"/>
                  </a:moveTo>
                  <a:lnTo>
                    <a:pt x="4206927" y="55105"/>
                  </a:lnTo>
                </a:path>
                <a:path w="10692130" h="55245">
                  <a:moveTo>
                    <a:pt x="4293782" y="0"/>
                  </a:moveTo>
                  <a:lnTo>
                    <a:pt x="4238677" y="55105"/>
                  </a:lnTo>
                </a:path>
                <a:path w="10692130" h="55245">
                  <a:moveTo>
                    <a:pt x="4325545" y="0"/>
                  </a:moveTo>
                  <a:lnTo>
                    <a:pt x="4270439" y="55105"/>
                  </a:lnTo>
                </a:path>
                <a:path w="10692130" h="55245">
                  <a:moveTo>
                    <a:pt x="4357295" y="0"/>
                  </a:moveTo>
                  <a:lnTo>
                    <a:pt x="4302202" y="55105"/>
                  </a:lnTo>
                </a:path>
                <a:path w="10692130" h="55245">
                  <a:moveTo>
                    <a:pt x="4389057" y="0"/>
                  </a:moveTo>
                  <a:lnTo>
                    <a:pt x="4333952" y="55105"/>
                  </a:lnTo>
                </a:path>
                <a:path w="10692130" h="55245">
                  <a:moveTo>
                    <a:pt x="4420820" y="0"/>
                  </a:moveTo>
                  <a:lnTo>
                    <a:pt x="4365715" y="55105"/>
                  </a:lnTo>
                </a:path>
                <a:path w="10692130" h="55245">
                  <a:moveTo>
                    <a:pt x="4452583" y="0"/>
                  </a:moveTo>
                  <a:lnTo>
                    <a:pt x="4397477" y="55105"/>
                  </a:lnTo>
                </a:path>
                <a:path w="10692130" h="55245">
                  <a:moveTo>
                    <a:pt x="4484333" y="0"/>
                  </a:moveTo>
                  <a:lnTo>
                    <a:pt x="4429227" y="55105"/>
                  </a:lnTo>
                </a:path>
                <a:path w="10692130" h="55245">
                  <a:moveTo>
                    <a:pt x="4516095" y="0"/>
                  </a:moveTo>
                  <a:lnTo>
                    <a:pt x="4460990" y="55105"/>
                  </a:lnTo>
                </a:path>
                <a:path w="10692130" h="55245">
                  <a:moveTo>
                    <a:pt x="4547858" y="0"/>
                  </a:moveTo>
                  <a:lnTo>
                    <a:pt x="4492753" y="55105"/>
                  </a:lnTo>
                </a:path>
                <a:path w="10692130" h="55245">
                  <a:moveTo>
                    <a:pt x="4579608" y="0"/>
                  </a:moveTo>
                  <a:lnTo>
                    <a:pt x="4524503" y="55105"/>
                  </a:lnTo>
                </a:path>
                <a:path w="10692130" h="55245">
                  <a:moveTo>
                    <a:pt x="4611371" y="0"/>
                  </a:moveTo>
                  <a:lnTo>
                    <a:pt x="4556265" y="55105"/>
                  </a:lnTo>
                </a:path>
                <a:path w="10692130" h="55245">
                  <a:moveTo>
                    <a:pt x="4643133" y="0"/>
                  </a:moveTo>
                  <a:lnTo>
                    <a:pt x="4588028" y="55105"/>
                  </a:lnTo>
                </a:path>
                <a:path w="10692130" h="55245">
                  <a:moveTo>
                    <a:pt x="4674883" y="0"/>
                  </a:moveTo>
                  <a:lnTo>
                    <a:pt x="4619778" y="55105"/>
                  </a:lnTo>
                </a:path>
                <a:path w="10692130" h="55245">
                  <a:moveTo>
                    <a:pt x="4706646" y="0"/>
                  </a:moveTo>
                  <a:lnTo>
                    <a:pt x="4651541" y="55105"/>
                  </a:lnTo>
                </a:path>
                <a:path w="10692130" h="55245">
                  <a:moveTo>
                    <a:pt x="4738409" y="0"/>
                  </a:moveTo>
                  <a:lnTo>
                    <a:pt x="4683304" y="55105"/>
                  </a:lnTo>
                </a:path>
                <a:path w="10692130" h="55245">
                  <a:moveTo>
                    <a:pt x="4770159" y="0"/>
                  </a:moveTo>
                  <a:lnTo>
                    <a:pt x="4715054" y="55105"/>
                  </a:lnTo>
                </a:path>
                <a:path w="10692130" h="55245">
                  <a:moveTo>
                    <a:pt x="4801922" y="0"/>
                  </a:moveTo>
                  <a:lnTo>
                    <a:pt x="4746816" y="55105"/>
                  </a:lnTo>
                </a:path>
                <a:path w="10692130" h="55245">
                  <a:moveTo>
                    <a:pt x="4833684" y="0"/>
                  </a:moveTo>
                  <a:lnTo>
                    <a:pt x="4778579" y="55105"/>
                  </a:lnTo>
                </a:path>
                <a:path w="10692130" h="55245">
                  <a:moveTo>
                    <a:pt x="4865434" y="0"/>
                  </a:moveTo>
                  <a:lnTo>
                    <a:pt x="4810329" y="55105"/>
                  </a:lnTo>
                </a:path>
                <a:path w="10692130" h="55245">
                  <a:moveTo>
                    <a:pt x="4897197" y="0"/>
                  </a:moveTo>
                  <a:lnTo>
                    <a:pt x="4842092" y="55105"/>
                  </a:lnTo>
                </a:path>
                <a:path w="10692130" h="55245">
                  <a:moveTo>
                    <a:pt x="4928960" y="0"/>
                  </a:moveTo>
                  <a:lnTo>
                    <a:pt x="4873854" y="55105"/>
                  </a:lnTo>
                </a:path>
                <a:path w="10692130" h="55245">
                  <a:moveTo>
                    <a:pt x="4960710" y="0"/>
                  </a:moveTo>
                  <a:lnTo>
                    <a:pt x="4905604" y="55105"/>
                  </a:lnTo>
                </a:path>
                <a:path w="10692130" h="55245">
                  <a:moveTo>
                    <a:pt x="4992472" y="0"/>
                  </a:moveTo>
                  <a:lnTo>
                    <a:pt x="4937367" y="55105"/>
                  </a:lnTo>
                </a:path>
                <a:path w="10692130" h="55245">
                  <a:moveTo>
                    <a:pt x="5024235" y="0"/>
                  </a:moveTo>
                  <a:lnTo>
                    <a:pt x="4969130" y="55105"/>
                  </a:lnTo>
                </a:path>
                <a:path w="10692130" h="55245">
                  <a:moveTo>
                    <a:pt x="5055985" y="0"/>
                  </a:moveTo>
                  <a:lnTo>
                    <a:pt x="5000880" y="55105"/>
                  </a:lnTo>
                </a:path>
                <a:path w="10692130" h="55245">
                  <a:moveTo>
                    <a:pt x="5087748" y="0"/>
                  </a:moveTo>
                  <a:lnTo>
                    <a:pt x="5032642" y="55105"/>
                  </a:lnTo>
                </a:path>
                <a:path w="10692130" h="55245">
                  <a:moveTo>
                    <a:pt x="5119510" y="0"/>
                  </a:moveTo>
                  <a:lnTo>
                    <a:pt x="5064405" y="55105"/>
                  </a:lnTo>
                </a:path>
                <a:path w="10692130" h="55245">
                  <a:moveTo>
                    <a:pt x="5151260" y="0"/>
                  </a:moveTo>
                  <a:lnTo>
                    <a:pt x="5096155" y="55105"/>
                  </a:lnTo>
                </a:path>
                <a:path w="10692130" h="55245">
                  <a:moveTo>
                    <a:pt x="5183023" y="0"/>
                  </a:moveTo>
                  <a:lnTo>
                    <a:pt x="5127918" y="55105"/>
                  </a:lnTo>
                </a:path>
                <a:path w="10692130" h="55245">
                  <a:moveTo>
                    <a:pt x="5214786" y="0"/>
                  </a:moveTo>
                  <a:lnTo>
                    <a:pt x="5159681" y="55105"/>
                  </a:lnTo>
                </a:path>
                <a:path w="10692130" h="55245">
                  <a:moveTo>
                    <a:pt x="5246536" y="0"/>
                  </a:moveTo>
                  <a:lnTo>
                    <a:pt x="5191431" y="55105"/>
                  </a:lnTo>
                </a:path>
                <a:path w="10692130" h="55245">
                  <a:moveTo>
                    <a:pt x="5278299" y="0"/>
                  </a:moveTo>
                  <a:lnTo>
                    <a:pt x="5223193" y="55105"/>
                  </a:lnTo>
                </a:path>
                <a:path w="10692130" h="55245">
                  <a:moveTo>
                    <a:pt x="5310061" y="0"/>
                  </a:moveTo>
                  <a:lnTo>
                    <a:pt x="5254956" y="55105"/>
                  </a:lnTo>
                </a:path>
                <a:path w="10692130" h="55245">
                  <a:moveTo>
                    <a:pt x="5341811" y="0"/>
                  </a:moveTo>
                  <a:lnTo>
                    <a:pt x="5286706" y="55105"/>
                  </a:lnTo>
                </a:path>
                <a:path w="10692130" h="55245">
                  <a:moveTo>
                    <a:pt x="5373574" y="0"/>
                  </a:moveTo>
                  <a:lnTo>
                    <a:pt x="5318469" y="55105"/>
                  </a:lnTo>
                </a:path>
                <a:path w="10692130" h="55245">
                  <a:moveTo>
                    <a:pt x="5405337" y="0"/>
                  </a:moveTo>
                  <a:lnTo>
                    <a:pt x="5350231" y="55105"/>
                  </a:lnTo>
                </a:path>
                <a:path w="10692130" h="55245">
                  <a:moveTo>
                    <a:pt x="5437087" y="0"/>
                  </a:moveTo>
                  <a:lnTo>
                    <a:pt x="5381994" y="55105"/>
                  </a:lnTo>
                </a:path>
                <a:path w="10692130" h="55245">
                  <a:moveTo>
                    <a:pt x="5468849" y="0"/>
                  </a:moveTo>
                  <a:lnTo>
                    <a:pt x="5413744" y="55105"/>
                  </a:lnTo>
                </a:path>
                <a:path w="10692130" h="55245">
                  <a:moveTo>
                    <a:pt x="5500612" y="0"/>
                  </a:moveTo>
                  <a:lnTo>
                    <a:pt x="5445507" y="55105"/>
                  </a:lnTo>
                </a:path>
                <a:path w="10692130" h="55245">
                  <a:moveTo>
                    <a:pt x="5532362" y="0"/>
                  </a:moveTo>
                  <a:lnTo>
                    <a:pt x="5477269" y="55105"/>
                  </a:lnTo>
                </a:path>
                <a:path w="10692130" h="55245">
                  <a:moveTo>
                    <a:pt x="5564125" y="0"/>
                  </a:moveTo>
                  <a:lnTo>
                    <a:pt x="5509019" y="55105"/>
                  </a:lnTo>
                </a:path>
                <a:path w="10692130" h="55245">
                  <a:moveTo>
                    <a:pt x="5595887" y="0"/>
                  </a:moveTo>
                  <a:lnTo>
                    <a:pt x="5540782" y="55105"/>
                  </a:lnTo>
                </a:path>
                <a:path w="10692130" h="55245">
                  <a:moveTo>
                    <a:pt x="5627637" y="0"/>
                  </a:moveTo>
                  <a:lnTo>
                    <a:pt x="5572545" y="55105"/>
                  </a:lnTo>
                </a:path>
                <a:path w="10692130" h="55245">
                  <a:moveTo>
                    <a:pt x="5659400" y="0"/>
                  </a:moveTo>
                  <a:lnTo>
                    <a:pt x="5604295" y="55105"/>
                  </a:lnTo>
                </a:path>
                <a:path w="10692130" h="55245">
                  <a:moveTo>
                    <a:pt x="5691163" y="0"/>
                  </a:moveTo>
                  <a:lnTo>
                    <a:pt x="5636058" y="55105"/>
                  </a:lnTo>
                </a:path>
                <a:path w="10692130" h="55245">
                  <a:moveTo>
                    <a:pt x="5722913" y="0"/>
                  </a:moveTo>
                  <a:lnTo>
                    <a:pt x="5667820" y="55105"/>
                  </a:lnTo>
                </a:path>
                <a:path w="10692130" h="55245">
                  <a:moveTo>
                    <a:pt x="5754676" y="0"/>
                  </a:moveTo>
                  <a:lnTo>
                    <a:pt x="5699570" y="55105"/>
                  </a:lnTo>
                </a:path>
                <a:path w="10692130" h="55245">
                  <a:moveTo>
                    <a:pt x="5786438" y="0"/>
                  </a:moveTo>
                  <a:lnTo>
                    <a:pt x="5731333" y="55105"/>
                  </a:lnTo>
                </a:path>
                <a:path w="10692130" h="55245">
                  <a:moveTo>
                    <a:pt x="5818188" y="0"/>
                  </a:moveTo>
                  <a:lnTo>
                    <a:pt x="5763096" y="55105"/>
                  </a:lnTo>
                </a:path>
                <a:path w="10692130" h="55245">
                  <a:moveTo>
                    <a:pt x="5849951" y="0"/>
                  </a:moveTo>
                  <a:lnTo>
                    <a:pt x="5794846" y="55105"/>
                  </a:lnTo>
                </a:path>
                <a:path w="10692130" h="55245">
                  <a:moveTo>
                    <a:pt x="5881714" y="0"/>
                  </a:moveTo>
                  <a:lnTo>
                    <a:pt x="5826608" y="55105"/>
                  </a:lnTo>
                </a:path>
                <a:path w="10692130" h="55245">
                  <a:moveTo>
                    <a:pt x="5913464" y="0"/>
                  </a:moveTo>
                  <a:lnTo>
                    <a:pt x="5858371" y="55105"/>
                  </a:lnTo>
                </a:path>
                <a:path w="10692130" h="55245">
                  <a:moveTo>
                    <a:pt x="5945226" y="0"/>
                  </a:moveTo>
                  <a:lnTo>
                    <a:pt x="5890121" y="55105"/>
                  </a:lnTo>
                </a:path>
                <a:path w="10692130" h="55245">
                  <a:moveTo>
                    <a:pt x="5976989" y="0"/>
                  </a:moveTo>
                  <a:lnTo>
                    <a:pt x="5921884" y="55105"/>
                  </a:lnTo>
                </a:path>
                <a:path w="10692130" h="55245">
                  <a:moveTo>
                    <a:pt x="6008739" y="0"/>
                  </a:moveTo>
                  <a:lnTo>
                    <a:pt x="5953646" y="55105"/>
                  </a:lnTo>
                </a:path>
                <a:path w="10692130" h="55245">
                  <a:moveTo>
                    <a:pt x="6040502" y="0"/>
                  </a:moveTo>
                  <a:lnTo>
                    <a:pt x="5985396" y="55105"/>
                  </a:lnTo>
                </a:path>
                <a:path w="10692130" h="55245">
                  <a:moveTo>
                    <a:pt x="6072264" y="0"/>
                  </a:moveTo>
                  <a:lnTo>
                    <a:pt x="6017159" y="55105"/>
                  </a:lnTo>
                </a:path>
                <a:path w="10692130" h="55245">
                  <a:moveTo>
                    <a:pt x="6104014" y="0"/>
                  </a:moveTo>
                  <a:lnTo>
                    <a:pt x="6048922" y="55105"/>
                  </a:lnTo>
                </a:path>
                <a:path w="10692130" h="55245">
                  <a:moveTo>
                    <a:pt x="6135777" y="0"/>
                  </a:moveTo>
                  <a:lnTo>
                    <a:pt x="6080672" y="55105"/>
                  </a:lnTo>
                </a:path>
                <a:path w="10692130" h="55245">
                  <a:moveTo>
                    <a:pt x="6167540" y="0"/>
                  </a:moveTo>
                  <a:lnTo>
                    <a:pt x="6112435" y="55105"/>
                  </a:lnTo>
                </a:path>
                <a:path w="10692130" h="55245">
                  <a:moveTo>
                    <a:pt x="6199290" y="0"/>
                  </a:moveTo>
                  <a:lnTo>
                    <a:pt x="6144197" y="55105"/>
                  </a:lnTo>
                </a:path>
                <a:path w="10692130" h="55245">
                  <a:moveTo>
                    <a:pt x="6231053" y="0"/>
                  </a:moveTo>
                  <a:lnTo>
                    <a:pt x="6175947" y="55105"/>
                  </a:lnTo>
                </a:path>
                <a:path w="10692130" h="55245">
                  <a:moveTo>
                    <a:pt x="6262815" y="0"/>
                  </a:moveTo>
                  <a:lnTo>
                    <a:pt x="6207710" y="55105"/>
                  </a:lnTo>
                </a:path>
                <a:path w="10692130" h="55245">
                  <a:moveTo>
                    <a:pt x="6294578" y="0"/>
                  </a:moveTo>
                  <a:lnTo>
                    <a:pt x="6239473" y="55105"/>
                  </a:lnTo>
                </a:path>
                <a:path w="10692130" h="55245">
                  <a:moveTo>
                    <a:pt x="6326328" y="0"/>
                  </a:moveTo>
                  <a:lnTo>
                    <a:pt x="6271223" y="55105"/>
                  </a:lnTo>
                </a:path>
                <a:path w="10692130" h="55245">
                  <a:moveTo>
                    <a:pt x="6358091" y="0"/>
                  </a:moveTo>
                  <a:lnTo>
                    <a:pt x="6302985" y="55105"/>
                  </a:lnTo>
                </a:path>
                <a:path w="10692130" h="55245">
                  <a:moveTo>
                    <a:pt x="6389853" y="0"/>
                  </a:moveTo>
                  <a:lnTo>
                    <a:pt x="6334748" y="55105"/>
                  </a:lnTo>
                </a:path>
                <a:path w="10692130" h="55245">
                  <a:moveTo>
                    <a:pt x="6421603" y="0"/>
                  </a:moveTo>
                  <a:lnTo>
                    <a:pt x="6366498" y="55105"/>
                  </a:lnTo>
                </a:path>
                <a:path w="10692130" h="55245">
                  <a:moveTo>
                    <a:pt x="6453366" y="0"/>
                  </a:moveTo>
                  <a:lnTo>
                    <a:pt x="6398261" y="55105"/>
                  </a:lnTo>
                </a:path>
                <a:path w="10692130" h="55245">
                  <a:moveTo>
                    <a:pt x="6485129" y="0"/>
                  </a:moveTo>
                  <a:lnTo>
                    <a:pt x="6430023" y="55105"/>
                  </a:lnTo>
                </a:path>
                <a:path w="10692130" h="55245">
                  <a:moveTo>
                    <a:pt x="6516879" y="0"/>
                  </a:moveTo>
                  <a:lnTo>
                    <a:pt x="6461773" y="55105"/>
                  </a:lnTo>
                </a:path>
                <a:path w="10692130" h="55245">
                  <a:moveTo>
                    <a:pt x="6548641" y="0"/>
                  </a:moveTo>
                  <a:lnTo>
                    <a:pt x="6493536" y="55105"/>
                  </a:lnTo>
                </a:path>
                <a:path w="10692130" h="55245">
                  <a:moveTo>
                    <a:pt x="6580404" y="0"/>
                  </a:moveTo>
                  <a:lnTo>
                    <a:pt x="6525299" y="55105"/>
                  </a:lnTo>
                </a:path>
                <a:path w="10692130" h="55245">
                  <a:moveTo>
                    <a:pt x="6612154" y="0"/>
                  </a:moveTo>
                  <a:lnTo>
                    <a:pt x="6557049" y="55105"/>
                  </a:lnTo>
                </a:path>
                <a:path w="10692130" h="55245">
                  <a:moveTo>
                    <a:pt x="6643917" y="0"/>
                  </a:moveTo>
                  <a:lnTo>
                    <a:pt x="6588812" y="55105"/>
                  </a:lnTo>
                </a:path>
                <a:path w="10692130" h="55245">
                  <a:moveTo>
                    <a:pt x="6675680" y="0"/>
                  </a:moveTo>
                  <a:lnTo>
                    <a:pt x="6620574" y="55105"/>
                  </a:lnTo>
                </a:path>
                <a:path w="10692130" h="55245">
                  <a:moveTo>
                    <a:pt x="6707430" y="0"/>
                  </a:moveTo>
                  <a:lnTo>
                    <a:pt x="6652324" y="55105"/>
                  </a:lnTo>
                </a:path>
                <a:path w="10692130" h="55245">
                  <a:moveTo>
                    <a:pt x="6739192" y="0"/>
                  </a:moveTo>
                  <a:lnTo>
                    <a:pt x="6684087" y="55105"/>
                  </a:lnTo>
                </a:path>
                <a:path w="10692130" h="55245">
                  <a:moveTo>
                    <a:pt x="6770955" y="0"/>
                  </a:moveTo>
                  <a:lnTo>
                    <a:pt x="6715850" y="55105"/>
                  </a:lnTo>
                </a:path>
                <a:path w="10692130" h="55245">
                  <a:moveTo>
                    <a:pt x="6802705" y="0"/>
                  </a:moveTo>
                  <a:lnTo>
                    <a:pt x="6747600" y="55105"/>
                  </a:lnTo>
                </a:path>
                <a:path w="10692130" h="55245">
                  <a:moveTo>
                    <a:pt x="6834468" y="0"/>
                  </a:moveTo>
                  <a:lnTo>
                    <a:pt x="6779362" y="55105"/>
                  </a:lnTo>
                </a:path>
                <a:path w="10692130" h="55245">
                  <a:moveTo>
                    <a:pt x="6866230" y="0"/>
                  </a:moveTo>
                  <a:lnTo>
                    <a:pt x="6811125" y="55105"/>
                  </a:lnTo>
                </a:path>
                <a:path w="10692130" h="55245">
                  <a:moveTo>
                    <a:pt x="6897980" y="0"/>
                  </a:moveTo>
                  <a:lnTo>
                    <a:pt x="6842875" y="55105"/>
                  </a:lnTo>
                </a:path>
                <a:path w="10692130" h="55245">
                  <a:moveTo>
                    <a:pt x="6929743" y="0"/>
                  </a:moveTo>
                  <a:lnTo>
                    <a:pt x="6874638" y="55105"/>
                  </a:lnTo>
                </a:path>
                <a:path w="10692130" h="55245">
                  <a:moveTo>
                    <a:pt x="6961506" y="0"/>
                  </a:moveTo>
                  <a:lnTo>
                    <a:pt x="6906400" y="55105"/>
                  </a:lnTo>
                </a:path>
                <a:path w="10692130" h="55245">
                  <a:moveTo>
                    <a:pt x="6993256" y="0"/>
                  </a:moveTo>
                  <a:lnTo>
                    <a:pt x="6938150" y="55105"/>
                  </a:lnTo>
                </a:path>
                <a:path w="10692130" h="55245">
                  <a:moveTo>
                    <a:pt x="7025018" y="0"/>
                  </a:moveTo>
                  <a:lnTo>
                    <a:pt x="6969913" y="55105"/>
                  </a:lnTo>
                </a:path>
                <a:path w="10692130" h="55245">
                  <a:moveTo>
                    <a:pt x="7056781" y="0"/>
                  </a:moveTo>
                  <a:lnTo>
                    <a:pt x="7001676" y="55105"/>
                  </a:lnTo>
                </a:path>
                <a:path w="10692130" h="55245">
                  <a:moveTo>
                    <a:pt x="7088531" y="0"/>
                  </a:moveTo>
                  <a:lnTo>
                    <a:pt x="7033426" y="55105"/>
                  </a:lnTo>
                </a:path>
                <a:path w="10692130" h="55245">
                  <a:moveTo>
                    <a:pt x="7120294" y="0"/>
                  </a:moveTo>
                  <a:lnTo>
                    <a:pt x="7065189" y="55105"/>
                  </a:lnTo>
                </a:path>
                <a:path w="10692130" h="55245">
                  <a:moveTo>
                    <a:pt x="7152057" y="0"/>
                  </a:moveTo>
                  <a:lnTo>
                    <a:pt x="7096951" y="55105"/>
                  </a:lnTo>
                </a:path>
                <a:path w="10692130" h="55245">
                  <a:moveTo>
                    <a:pt x="7183807" y="0"/>
                  </a:moveTo>
                  <a:lnTo>
                    <a:pt x="7128714" y="55105"/>
                  </a:lnTo>
                </a:path>
                <a:path w="10692130" h="55245">
                  <a:moveTo>
                    <a:pt x="7215569" y="0"/>
                  </a:moveTo>
                  <a:lnTo>
                    <a:pt x="7160464" y="55105"/>
                  </a:lnTo>
                </a:path>
                <a:path w="10692130" h="55245">
                  <a:moveTo>
                    <a:pt x="7247332" y="0"/>
                  </a:moveTo>
                  <a:lnTo>
                    <a:pt x="7192227" y="55105"/>
                  </a:lnTo>
                </a:path>
                <a:path w="10692130" h="55245">
                  <a:moveTo>
                    <a:pt x="7279082" y="0"/>
                  </a:moveTo>
                  <a:lnTo>
                    <a:pt x="7223977" y="55105"/>
                  </a:lnTo>
                </a:path>
                <a:path w="10692130" h="55245">
                  <a:moveTo>
                    <a:pt x="7310845" y="0"/>
                  </a:moveTo>
                  <a:lnTo>
                    <a:pt x="7255739" y="55105"/>
                  </a:lnTo>
                </a:path>
                <a:path w="10692130" h="55245">
                  <a:moveTo>
                    <a:pt x="7342607" y="0"/>
                  </a:moveTo>
                  <a:lnTo>
                    <a:pt x="7287502" y="55105"/>
                  </a:lnTo>
                </a:path>
                <a:path w="10692130" h="55245">
                  <a:moveTo>
                    <a:pt x="7374357" y="0"/>
                  </a:moveTo>
                  <a:lnTo>
                    <a:pt x="7319265" y="55105"/>
                  </a:lnTo>
                </a:path>
                <a:path w="10692130" h="55245">
                  <a:moveTo>
                    <a:pt x="7406120" y="0"/>
                  </a:moveTo>
                  <a:lnTo>
                    <a:pt x="7351015" y="55105"/>
                  </a:lnTo>
                </a:path>
                <a:path w="10692130" h="55245">
                  <a:moveTo>
                    <a:pt x="7437883" y="0"/>
                  </a:moveTo>
                  <a:lnTo>
                    <a:pt x="7382777" y="55105"/>
                  </a:lnTo>
                </a:path>
                <a:path w="10692130" h="55245">
                  <a:moveTo>
                    <a:pt x="7469633" y="0"/>
                  </a:moveTo>
                  <a:lnTo>
                    <a:pt x="7414540" y="55105"/>
                  </a:lnTo>
                </a:path>
                <a:path w="10692130" h="55245">
                  <a:moveTo>
                    <a:pt x="7501395" y="0"/>
                  </a:moveTo>
                  <a:lnTo>
                    <a:pt x="7446290" y="55105"/>
                  </a:lnTo>
                </a:path>
                <a:path w="10692130" h="55245">
                  <a:moveTo>
                    <a:pt x="7533158" y="0"/>
                  </a:moveTo>
                  <a:lnTo>
                    <a:pt x="7478053" y="55105"/>
                  </a:lnTo>
                </a:path>
                <a:path w="10692130" h="55245">
                  <a:moveTo>
                    <a:pt x="7564908" y="0"/>
                  </a:moveTo>
                  <a:lnTo>
                    <a:pt x="7509816" y="55105"/>
                  </a:lnTo>
                </a:path>
                <a:path w="10692130" h="55245">
                  <a:moveTo>
                    <a:pt x="7596671" y="0"/>
                  </a:moveTo>
                  <a:lnTo>
                    <a:pt x="7541566" y="55105"/>
                  </a:lnTo>
                </a:path>
                <a:path w="10692130" h="55245">
                  <a:moveTo>
                    <a:pt x="7628434" y="0"/>
                  </a:moveTo>
                  <a:lnTo>
                    <a:pt x="7573328" y="55105"/>
                  </a:lnTo>
                </a:path>
                <a:path w="10692130" h="55245">
                  <a:moveTo>
                    <a:pt x="7660184" y="0"/>
                  </a:moveTo>
                  <a:lnTo>
                    <a:pt x="7605091" y="55105"/>
                  </a:lnTo>
                </a:path>
                <a:path w="10692130" h="55245">
                  <a:moveTo>
                    <a:pt x="7691946" y="0"/>
                  </a:moveTo>
                  <a:lnTo>
                    <a:pt x="7636841" y="55105"/>
                  </a:lnTo>
                </a:path>
                <a:path w="10692130" h="55245">
                  <a:moveTo>
                    <a:pt x="7723709" y="0"/>
                  </a:moveTo>
                  <a:lnTo>
                    <a:pt x="7668604" y="55105"/>
                  </a:lnTo>
                </a:path>
                <a:path w="10692130" h="55245">
                  <a:moveTo>
                    <a:pt x="7755459" y="0"/>
                  </a:moveTo>
                  <a:lnTo>
                    <a:pt x="7700366" y="55105"/>
                  </a:lnTo>
                </a:path>
                <a:path w="10692130" h="55245">
                  <a:moveTo>
                    <a:pt x="7787222" y="0"/>
                  </a:moveTo>
                  <a:lnTo>
                    <a:pt x="7732116" y="55105"/>
                  </a:lnTo>
                </a:path>
                <a:path w="10692130" h="55245">
                  <a:moveTo>
                    <a:pt x="7818984" y="0"/>
                  </a:moveTo>
                  <a:lnTo>
                    <a:pt x="7763879" y="55105"/>
                  </a:lnTo>
                </a:path>
                <a:path w="10692130" h="55245">
                  <a:moveTo>
                    <a:pt x="7850734" y="0"/>
                  </a:moveTo>
                  <a:lnTo>
                    <a:pt x="7795642" y="55105"/>
                  </a:lnTo>
                </a:path>
                <a:path w="10692130" h="55245">
                  <a:moveTo>
                    <a:pt x="7882497" y="0"/>
                  </a:moveTo>
                  <a:lnTo>
                    <a:pt x="7827392" y="55105"/>
                  </a:lnTo>
                </a:path>
                <a:path w="10692130" h="55245">
                  <a:moveTo>
                    <a:pt x="7914260" y="0"/>
                  </a:moveTo>
                  <a:lnTo>
                    <a:pt x="7859154" y="55105"/>
                  </a:lnTo>
                </a:path>
                <a:path w="10692130" h="55245">
                  <a:moveTo>
                    <a:pt x="7946022" y="0"/>
                  </a:moveTo>
                  <a:lnTo>
                    <a:pt x="7890917" y="55105"/>
                  </a:lnTo>
                </a:path>
                <a:path w="10692130" h="55245">
                  <a:moveTo>
                    <a:pt x="7977772" y="0"/>
                  </a:moveTo>
                  <a:lnTo>
                    <a:pt x="7922667" y="55105"/>
                  </a:lnTo>
                </a:path>
                <a:path w="10692130" h="55245">
                  <a:moveTo>
                    <a:pt x="8009535" y="0"/>
                  </a:moveTo>
                  <a:lnTo>
                    <a:pt x="7954430" y="55105"/>
                  </a:lnTo>
                </a:path>
                <a:path w="10692130" h="55245">
                  <a:moveTo>
                    <a:pt x="8041285" y="0"/>
                  </a:moveTo>
                  <a:lnTo>
                    <a:pt x="7986193" y="55105"/>
                  </a:lnTo>
                </a:path>
                <a:path w="10692130" h="55245">
                  <a:moveTo>
                    <a:pt x="8073048" y="0"/>
                  </a:moveTo>
                  <a:lnTo>
                    <a:pt x="8017943" y="55105"/>
                  </a:lnTo>
                </a:path>
                <a:path w="10692130" h="55245">
                  <a:moveTo>
                    <a:pt x="8104811" y="0"/>
                  </a:moveTo>
                  <a:lnTo>
                    <a:pt x="8049705" y="55105"/>
                  </a:lnTo>
                </a:path>
                <a:path w="10692130" h="55245">
                  <a:moveTo>
                    <a:pt x="8136573" y="0"/>
                  </a:moveTo>
                  <a:lnTo>
                    <a:pt x="8081468" y="55105"/>
                  </a:lnTo>
                </a:path>
                <a:path w="10692130" h="55245">
                  <a:moveTo>
                    <a:pt x="8168323" y="0"/>
                  </a:moveTo>
                  <a:lnTo>
                    <a:pt x="8113218" y="55105"/>
                  </a:lnTo>
                </a:path>
                <a:path w="10692130" h="55245">
                  <a:moveTo>
                    <a:pt x="8200086" y="0"/>
                  </a:moveTo>
                  <a:lnTo>
                    <a:pt x="8144981" y="55105"/>
                  </a:lnTo>
                </a:path>
                <a:path w="10692130" h="55245">
                  <a:moveTo>
                    <a:pt x="8231849" y="0"/>
                  </a:moveTo>
                  <a:lnTo>
                    <a:pt x="8176743" y="55105"/>
                  </a:lnTo>
                </a:path>
                <a:path w="10692130" h="55245">
                  <a:moveTo>
                    <a:pt x="8263599" y="0"/>
                  </a:moveTo>
                  <a:lnTo>
                    <a:pt x="8208493" y="55105"/>
                  </a:lnTo>
                </a:path>
                <a:path w="10692130" h="55245">
                  <a:moveTo>
                    <a:pt x="8295361" y="0"/>
                  </a:moveTo>
                  <a:lnTo>
                    <a:pt x="8240256" y="55105"/>
                  </a:lnTo>
                </a:path>
                <a:path w="10692130" h="55245">
                  <a:moveTo>
                    <a:pt x="8327124" y="0"/>
                  </a:moveTo>
                  <a:lnTo>
                    <a:pt x="8272019" y="55105"/>
                  </a:lnTo>
                </a:path>
                <a:path w="10692130" h="55245">
                  <a:moveTo>
                    <a:pt x="8358874" y="0"/>
                  </a:moveTo>
                  <a:lnTo>
                    <a:pt x="8303769" y="55105"/>
                  </a:lnTo>
                </a:path>
                <a:path w="10692130" h="55245">
                  <a:moveTo>
                    <a:pt x="8390637" y="0"/>
                  </a:moveTo>
                  <a:lnTo>
                    <a:pt x="8335531" y="55105"/>
                  </a:lnTo>
                </a:path>
                <a:path w="10692130" h="55245">
                  <a:moveTo>
                    <a:pt x="8422399" y="0"/>
                  </a:moveTo>
                  <a:lnTo>
                    <a:pt x="8367294" y="55105"/>
                  </a:lnTo>
                </a:path>
                <a:path w="10692130" h="55245">
                  <a:moveTo>
                    <a:pt x="8454149" y="0"/>
                  </a:moveTo>
                  <a:lnTo>
                    <a:pt x="8399044" y="55105"/>
                  </a:lnTo>
                </a:path>
                <a:path w="10692130" h="55245">
                  <a:moveTo>
                    <a:pt x="8485912" y="0"/>
                  </a:moveTo>
                  <a:lnTo>
                    <a:pt x="8430807" y="55105"/>
                  </a:lnTo>
                </a:path>
                <a:path w="10692130" h="55245">
                  <a:moveTo>
                    <a:pt x="8517675" y="0"/>
                  </a:moveTo>
                  <a:lnTo>
                    <a:pt x="8462570" y="55105"/>
                  </a:lnTo>
                </a:path>
                <a:path w="10692130" h="55245">
                  <a:moveTo>
                    <a:pt x="8549425" y="0"/>
                  </a:moveTo>
                  <a:lnTo>
                    <a:pt x="8494320" y="55105"/>
                  </a:lnTo>
                </a:path>
                <a:path w="10692130" h="55245">
                  <a:moveTo>
                    <a:pt x="8581188" y="0"/>
                  </a:moveTo>
                  <a:lnTo>
                    <a:pt x="8526082" y="55105"/>
                  </a:lnTo>
                </a:path>
                <a:path w="10692130" h="55245">
                  <a:moveTo>
                    <a:pt x="8612950" y="0"/>
                  </a:moveTo>
                  <a:lnTo>
                    <a:pt x="8557845" y="55105"/>
                  </a:lnTo>
                </a:path>
                <a:path w="10692130" h="55245">
                  <a:moveTo>
                    <a:pt x="8644700" y="0"/>
                  </a:moveTo>
                  <a:lnTo>
                    <a:pt x="8589595" y="55105"/>
                  </a:lnTo>
                </a:path>
                <a:path w="10692130" h="55245">
                  <a:moveTo>
                    <a:pt x="8676463" y="0"/>
                  </a:moveTo>
                  <a:lnTo>
                    <a:pt x="8621358" y="55105"/>
                  </a:lnTo>
                </a:path>
                <a:path w="10692130" h="55245">
                  <a:moveTo>
                    <a:pt x="8708226" y="0"/>
                  </a:moveTo>
                  <a:lnTo>
                    <a:pt x="8653120" y="55105"/>
                  </a:lnTo>
                </a:path>
                <a:path w="10692130" h="55245">
                  <a:moveTo>
                    <a:pt x="8739976" y="0"/>
                  </a:moveTo>
                  <a:lnTo>
                    <a:pt x="8684870" y="55105"/>
                  </a:lnTo>
                </a:path>
                <a:path w="10692130" h="55245">
                  <a:moveTo>
                    <a:pt x="8771738" y="0"/>
                  </a:moveTo>
                  <a:lnTo>
                    <a:pt x="8716633" y="55105"/>
                  </a:lnTo>
                </a:path>
                <a:path w="10692130" h="55245">
                  <a:moveTo>
                    <a:pt x="8803501" y="0"/>
                  </a:moveTo>
                  <a:lnTo>
                    <a:pt x="8748396" y="55105"/>
                  </a:lnTo>
                </a:path>
                <a:path w="10692130" h="55245">
                  <a:moveTo>
                    <a:pt x="8835251" y="0"/>
                  </a:moveTo>
                  <a:lnTo>
                    <a:pt x="8780146" y="55105"/>
                  </a:lnTo>
                </a:path>
                <a:path w="10692130" h="55245">
                  <a:moveTo>
                    <a:pt x="8867014" y="0"/>
                  </a:moveTo>
                  <a:lnTo>
                    <a:pt x="8811908" y="55105"/>
                  </a:lnTo>
                </a:path>
                <a:path w="10692130" h="55245">
                  <a:moveTo>
                    <a:pt x="8898776" y="0"/>
                  </a:moveTo>
                  <a:lnTo>
                    <a:pt x="8843671" y="55105"/>
                  </a:lnTo>
                </a:path>
                <a:path w="10692130" h="55245">
                  <a:moveTo>
                    <a:pt x="8930526" y="0"/>
                  </a:moveTo>
                  <a:lnTo>
                    <a:pt x="8875434" y="55105"/>
                  </a:lnTo>
                </a:path>
                <a:path w="10692130" h="55245">
                  <a:moveTo>
                    <a:pt x="8962289" y="0"/>
                  </a:moveTo>
                  <a:lnTo>
                    <a:pt x="8907184" y="55105"/>
                  </a:lnTo>
                </a:path>
                <a:path w="10692130" h="55245">
                  <a:moveTo>
                    <a:pt x="8994052" y="0"/>
                  </a:moveTo>
                  <a:lnTo>
                    <a:pt x="8938947" y="55105"/>
                  </a:lnTo>
                </a:path>
                <a:path w="10692130" h="55245">
                  <a:moveTo>
                    <a:pt x="9025802" y="0"/>
                  </a:moveTo>
                  <a:lnTo>
                    <a:pt x="8970697" y="55105"/>
                  </a:lnTo>
                </a:path>
                <a:path w="10692130" h="55245">
                  <a:moveTo>
                    <a:pt x="9057565" y="0"/>
                  </a:moveTo>
                  <a:lnTo>
                    <a:pt x="9002459" y="55105"/>
                  </a:lnTo>
                </a:path>
                <a:path w="10692130" h="55245">
                  <a:moveTo>
                    <a:pt x="9089327" y="0"/>
                  </a:moveTo>
                  <a:lnTo>
                    <a:pt x="9034222" y="55105"/>
                  </a:lnTo>
                </a:path>
                <a:path w="10692130" h="55245">
                  <a:moveTo>
                    <a:pt x="9121077" y="0"/>
                  </a:moveTo>
                  <a:lnTo>
                    <a:pt x="9065985" y="55105"/>
                  </a:lnTo>
                </a:path>
                <a:path w="10692130" h="55245">
                  <a:moveTo>
                    <a:pt x="9152840" y="0"/>
                  </a:moveTo>
                  <a:lnTo>
                    <a:pt x="9097735" y="55105"/>
                  </a:lnTo>
                </a:path>
                <a:path w="10692130" h="55245">
                  <a:moveTo>
                    <a:pt x="9184603" y="0"/>
                  </a:moveTo>
                  <a:lnTo>
                    <a:pt x="9129497" y="55105"/>
                  </a:lnTo>
                </a:path>
                <a:path w="10692130" h="55245">
                  <a:moveTo>
                    <a:pt x="9216353" y="0"/>
                  </a:moveTo>
                  <a:lnTo>
                    <a:pt x="9161247" y="55105"/>
                  </a:lnTo>
                </a:path>
                <a:path w="10692130" h="55245">
                  <a:moveTo>
                    <a:pt x="9248115" y="0"/>
                  </a:moveTo>
                  <a:lnTo>
                    <a:pt x="9193010" y="55105"/>
                  </a:lnTo>
                </a:path>
                <a:path w="10692130" h="55245">
                  <a:moveTo>
                    <a:pt x="9279878" y="0"/>
                  </a:moveTo>
                  <a:lnTo>
                    <a:pt x="9224773" y="55105"/>
                  </a:lnTo>
                </a:path>
                <a:path w="10692130" h="55245">
                  <a:moveTo>
                    <a:pt x="9311628" y="0"/>
                  </a:moveTo>
                  <a:lnTo>
                    <a:pt x="9256535" y="55105"/>
                  </a:lnTo>
                </a:path>
                <a:path w="10692130" h="55245">
                  <a:moveTo>
                    <a:pt x="9343391" y="0"/>
                  </a:moveTo>
                  <a:lnTo>
                    <a:pt x="9288285" y="55105"/>
                  </a:lnTo>
                </a:path>
                <a:path w="10692130" h="55245">
                  <a:moveTo>
                    <a:pt x="9375153" y="0"/>
                  </a:moveTo>
                  <a:lnTo>
                    <a:pt x="9320048" y="55105"/>
                  </a:lnTo>
                </a:path>
                <a:path w="10692130" h="55245">
                  <a:moveTo>
                    <a:pt x="9406903" y="0"/>
                  </a:moveTo>
                  <a:lnTo>
                    <a:pt x="9351811" y="55105"/>
                  </a:lnTo>
                </a:path>
                <a:path w="10692130" h="55245">
                  <a:moveTo>
                    <a:pt x="9438666" y="0"/>
                  </a:moveTo>
                  <a:lnTo>
                    <a:pt x="9383561" y="55105"/>
                  </a:lnTo>
                </a:path>
                <a:path w="10692130" h="55245">
                  <a:moveTo>
                    <a:pt x="9470429" y="0"/>
                  </a:moveTo>
                  <a:lnTo>
                    <a:pt x="9415324" y="55105"/>
                  </a:lnTo>
                </a:path>
                <a:path w="10692130" h="55245">
                  <a:moveTo>
                    <a:pt x="9502179" y="0"/>
                  </a:moveTo>
                  <a:lnTo>
                    <a:pt x="9447086" y="55105"/>
                  </a:lnTo>
                </a:path>
                <a:path w="10692130" h="55245">
                  <a:moveTo>
                    <a:pt x="9533942" y="0"/>
                  </a:moveTo>
                  <a:lnTo>
                    <a:pt x="9478836" y="55105"/>
                  </a:lnTo>
                </a:path>
                <a:path w="10692130" h="55245">
                  <a:moveTo>
                    <a:pt x="9565704" y="0"/>
                  </a:moveTo>
                  <a:lnTo>
                    <a:pt x="9510599" y="55105"/>
                  </a:lnTo>
                </a:path>
                <a:path w="10692130" h="55245">
                  <a:moveTo>
                    <a:pt x="9597454" y="0"/>
                  </a:moveTo>
                  <a:lnTo>
                    <a:pt x="9542362" y="55105"/>
                  </a:lnTo>
                </a:path>
                <a:path w="10692130" h="55245">
                  <a:moveTo>
                    <a:pt x="9629217" y="0"/>
                  </a:moveTo>
                  <a:lnTo>
                    <a:pt x="9574112" y="55105"/>
                  </a:lnTo>
                </a:path>
                <a:path w="10692130" h="55245">
                  <a:moveTo>
                    <a:pt x="9660980" y="0"/>
                  </a:moveTo>
                  <a:lnTo>
                    <a:pt x="9605874" y="55105"/>
                  </a:lnTo>
                </a:path>
                <a:path w="10692130" h="55245">
                  <a:moveTo>
                    <a:pt x="9692730" y="0"/>
                  </a:moveTo>
                  <a:lnTo>
                    <a:pt x="9637637" y="55105"/>
                  </a:lnTo>
                </a:path>
                <a:path w="10692130" h="55245">
                  <a:moveTo>
                    <a:pt x="9724492" y="0"/>
                  </a:moveTo>
                  <a:lnTo>
                    <a:pt x="9669387" y="55105"/>
                  </a:lnTo>
                </a:path>
                <a:path w="10692130" h="55245">
                  <a:moveTo>
                    <a:pt x="9756255" y="0"/>
                  </a:moveTo>
                  <a:lnTo>
                    <a:pt x="9701150" y="55105"/>
                  </a:lnTo>
                </a:path>
                <a:path w="10692130" h="55245">
                  <a:moveTo>
                    <a:pt x="9788018" y="0"/>
                  </a:moveTo>
                  <a:lnTo>
                    <a:pt x="9732912" y="55105"/>
                  </a:lnTo>
                </a:path>
                <a:path w="10692130" h="55245">
                  <a:moveTo>
                    <a:pt x="9819768" y="0"/>
                  </a:moveTo>
                  <a:lnTo>
                    <a:pt x="9764662" y="55105"/>
                  </a:lnTo>
                </a:path>
                <a:path w="10692130" h="55245">
                  <a:moveTo>
                    <a:pt x="9851530" y="0"/>
                  </a:moveTo>
                  <a:lnTo>
                    <a:pt x="9796425" y="55105"/>
                  </a:lnTo>
                </a:path>
                <a:path w="10692130" h="55245">
                  <a:moveTo>
                    <a:pt x="9883293" y="0"/>
                  </a:moveTo>
                  <a:lnTo>
                    <a:pt x="9828188" y="55105"/>
                  </a:lnTo>
                </a:path>
                <a:path w="10692130" h="55245">
                  <a:moveTo>
                    <a:pt x="9915043" y="0"/>
                  </a:moveTo>
                  <a:lnTo>
                    <a:pt x="9859938" y="55105"/>
                  </a:lnTo>
                </a:path>
                <a:path w="10692130" h="55245">
                  <a:moveTo>
                    <a:pt x="9946806" y="0"/>
                  </a:moveTo>
                  <a:lnTo>
                    <a:pt x="9891701" y="55105"/>
                  </a:lnTo>
                </a:path>
                <a:path w="10692130" h="55245">
                  <a:moveTo>
                    <a:pt x="9978569" y="0"/>
                  </a:moveTo>
                  <a:lnTo>
                    <a:pt x="9923463" y="55105"/>
                  </a:lnTo>
                </a:path>
                <a:path w="10692130" h="55245">
                  <a:moveTo>
                    <a:pt x="10010319" y="0"/>
                  </a:moveTo>
                  <a:lnTo>
                    <a:pt x="9955213" y="55105"/>
                  </a:lnTo>
                </a:path>
                <a:path w="10692130" h="55245">
                  <a:moveTo>
                    <a:pt x="10042081" y="0"/>
                  </a:moveTo>
                  <a:lnTo>
                    <a:pt x="9986976" y="55105"/>
                  </a:lnTo>
                </a:path>
                <a:path w="10692130" h="55245">
                  <a:moveTo>
                    <a:pt x="10073844" y="0"/>
                  </a:moveTo>
                  <a:lnTo>
                    <a:pt x="10018739" y="55105"/>
                  </a:lnTo>
                </a:path>
                <a:path w="10692130" h="55245">
                  <a:moveTo>
                    <a:pt x="10105594" y="0"/>
                  </a:moveTo>
                  <a:lnTo>
                    <a:pt x="10050489" y="55105"/>
                  </a:lnTo>
                </a:path>
                <a:path w="10692130" h="55245">
                  <a:moveTo>
                    <a:pt x="10137357" y="0"/>
                  </a:moveTo>
                  <a:lnTo>
                    <a:pt x="10082251" y="55105"/>
                  </a:lnTo>
                </a:path>
                <a:path w="10692130" h="55245">
                  <a:moveTo>
                    <a:pt x="10169119" y="0"/>
                  </a:moveTo>
                  <a:lnTo>
                    <a:pt x="10114014" y="55105"/>
                  </a:lnTo>
                </a:path>
                <a:path w="10692130" h="55245">
                  <a:moveTo>
                    <a:pt x="10200869" y="0"/>
                  </a:moveTo>
                  <a:lnTo>
                    <a:pt x="10145764" y="55105"/>
                  </a:lnTo>
                </a:path>
                <a:path w="10692130" h="55245">
                  <a:moveTo>
                    <a:pt x="10232632" y="0"/>
                  </a:moveTo>
                  <a:lnTo>
                    <a:pt x="10177527" y="55105"/>
                  </a:lnTo>
                </a:path>
                <a:path w="10692130" h="55245">
                  <a:moveTo>
                    <a:pt x="10264395" y="0"/>
                  </a:moveTo>
                  <a:lnTo>
                    <a:pt x="10209289" y="55105"/>
                  </a:lnTo>
                </a:path>
                <a:path w="10692130" h="55245">
                  <a:moveTo>
                    <a:pt x="10296145" y="0"/>
                  </a:moveTo>
                  <a:lnTo>
                    <a:pt x="10241039" y="55105"/>
                  </a:lnTo>
                </a:path>
                <a:path w="10692130" h="55245">
                  <a:moveTo>
                    <a:pt x="10327907" y="0"/>
                  </a:moveTo>
                  <a:lnTo>
                    <a:pt x="10272802" y="55105"/>
                  </a:lnTo>
                </a:path>
                <a:path w="10692130" h="55245">
                  <a:moveTo>
                    <a:pt x="10359670" y="0"/>
                  </a:moveTo>
                  <a:lnTo>
                    <a:pt x="10304565" y="55105"/>
                  </a:lnTo>
                </a:path>
                <a:path w="10692130" h="55245">
                  <a:moveTo>
                    <a:pt x="10391420" y="0"/>
                  </a:moveTo>
                  <a:lnTo>
                    <a:pt x="10336315" y="55105"/>
                  </a:lnTo>
                </a:path>
                <a:path w="10692130" h="55245">
                  <a:moveTo>
                    <a:pt x="10423183" y="0"/>
                  </a:moveTo>
                  <a:lnTo>
                    <a:pt x="10368078" y="55105"/>
                  </a:lnTo>
                </a:path>
                <a:path w="10692130" h="55245">
                  <a:moveTo>
                    <a:pt x="10454946" y="0"/>
                  </a:moveTo>
                  <a:lnTo>
                    <a:pt x="10399840" y="55105"/>
                  </a:lnTo>
                </a:path>
                <a:path w="10692130" h="55245">
                  <a:moveTo>
                    <a:pt x="10486696" y="0"/>
                  </a:moveTo>
                  <a:lnTo>
                    <a:pt x="10431590" y="55105"/>
                  </a:lnTo>
                </a:path>
                <a:path w="10692130" h="55245">
                  <a:moveTo>
                    <a:pt x="10518458" y="0"/>
                  </a:moveTo>
                  <a:lnTo>
                    <a:pt x="10463353" y="55105"/>
                  </a:lnTo>
                </a:path>
                <a:path w="10692130" h="55245">
                  <a:moveTo>
                    <a:pt x="10550221" y="0"/>
                  </a:moveTo>
                  <a:lnTo>
                    <a:pt x="10495116" y="55105"/>
                  </a:lnTo>
                </a:path>
                <a:path w="10692130" h="55245">
                  <a:moveTo>
                    <a:pt x="10581971" y="0"/>
                  </a:moveTo>
                  <a:lnTo>
                    <a:pt x="10526866" y="55105"/>
                  </a:lnTo>
                </a:path>
                <a:path w="10692130" h="55245">
                  <a:moveTo>
                    <a:pt x="10613734" y="0"/>
                  </a:moveTo>
                  <a:lnTo>
                    <a:pt x="10558628" y="55105"/>
                  </a:lnTo>
                </a:path>
                <a:path w="10692130" h="55245">
                  <a:moveTo>
                    <a:pt x="10645496" y="0"/>
                  </a:moveTo>
                  <a:lnTo>
                    <a:pt x="10590391" y="55105"/>
                  </a:lnTo>
                </a:path>
                <a:path w="10692130" h="55245">
                  <a:moveTo>
                    <a:pt x="10677246" y="0"/>
                  </a:moveTo>
                  <a:lnTo>
                    <a:pt x="10622154" y="55105"/>
                  </a:lnTo>
                </a:path>
                <a:path w="10692130" h="55245">
                  <a:moveTo>
                    <a:pt x="10692003" y="17006"/>
                  </a:moveTo>
                  <a:lnTo>
                    <a:pt x="10653904" y="55105"/>
                  </a:lnTo>
                </a:path>
                <a:path w="10692130" h="55245">
                  <a:moveTo>
                    <a:pt x="10692003" y="48769"/>
                  </a:moveTo>
                  <a:lnTo>
                    <a:pt x="10685666" y="55105"/>
                  </a:lnTo>
                </a:path>
              </a:pathLst>
            </a:custGeom>
            <a:ln w="11874">
              <a:solidFill>
                <a:srgbClr val="4191C2"/>
              </a:solidFill>
            </a:ln>
          </p:spPr>
          <p:txBody>
            <a:bodyPr wrap="square" lIns="0" tIns="0" rIns="0" bIns="0" rtlCol="0"/>
            <a:lstStyle/>
            <a:p>
              <a:endParaRPr sz="1632"/>
            </a:p>
          </p:txBody>
        </p:sp>
      </p:grpSp>
      <p:sp>
        <p:nvSpPr>
          <p:cNvPr id="25" name="object 25"/>
          <p:cNvSpPr txBox="1">
            <a:spLocks noGrp="1"/>
          </p:cNvSpPr>
          <p:nvPr>
            <p:ph type="title"/>
          </p:nvPr>
        </p:nvSpPr>
        <p:spPr>
          <a:xfrm>
            <a:off x="2302768" y="1796280"/>
            <a:ext cx="3358174" cy="1511206"/>
          </a:xfrm>
          <a:prstGeom prst="rect">
            <a:avLst/>
          </a:prstGeom>
        </p:spPr>
        <p:txBody>
          <a:bodyPr vert="horz" wrap="square" lIns="0" tIns="11516" rIns="0" bIns="0" rtlCol="0" anchor="ctr">
            <a:spAutoFit/>
          </a:bodyPr>
          <a:lstStyle/>
          <a:p>
            <a:pPr marL="11516">
              <a:lnSpc>
                <a:spcPts val="2466"/>
              </a:lnSpc>
              <a:spcBef>
                <a:spcPts val="91"/>
              </a:spcBef>
            </a:pPr>
            <a:r>
              <a:rPr sz="2176" spc="-36" dirty="0">
                <a:solidFill>
                  <a:srgbClr val="005596"/>
                </a:solidFill>
                <a:latin typeface="Tahoma"/>
                <a:cs typeface="Tahoma"/>
              </a:rPr>
              <a:t>Steps</a:t>
            </a:r>
            <a:r>
              <a:rPr sz="2176" spc="-240" dirty="0">
                <a:solidFill>
                  <a:srgbClr val="005596"/>
                </a:solidFill>
                <a:latin typeface="Tahoma"/>
                <a:cs typeface="Tahoma"/>
              </a:rPr>
              <a:t> </a:t>
            </a:r>
            <a:r>
              <a:rPr sz="2176" spc="-23" dirty="0">
                <a:solidFill>
                  <a:srgbClr val="005596"/>
                </a:solidFill>
                <a:latin typeface="Tahoma"/>
                <a:cs typeface="Tahoma"/>
              </a:rPr>
              <a:t>for</a:t>
            </a:r>
            <a:endParaRPr sz="2176">
              <a:latin typeface="Tahoma"/>
              <a:cs typeface="Tahoma"/>
            </a:endParaRPr>
          </a:p>
          <a:p>
            <a:pPr marL="11516">
              <a:lnSpc>
                <a:spcPts val="2902"/>
              </a:lnSpc>
            </a:pPr>
            <a:r>
              <a:rPr spc="-230" dirty="0">
                <a:solidFill>
                  <a:srgbClr val="005596"/>
                </a:solidFill>
              </a:rPr>
              <a:t>Early</a:t>
            </a:r>
            <a:r>
              <a:rPr spc="-204" dirty="0">
                <a:solidFill>
                  <a:srgbClr val="005596"/>
                </a:solidFill>
              </a:rPr>
              <a:t> </a:t>
            </a:r>
            <a:r>
              <a:rPr spc="-240" dirty="0">
                <a:solidFill>
                  <a:srgbClr val="005596"/>
                </a:solidFill>
              </a:rPr>
              <a:t>Identification</a:t>
            </a:r>
            <a:r>
              <a:rPr spc="-199" dirty="0">
                <a:solidFill>
                  <a:srgbClr val="005596"/>
                </a:solidFill>
              </a:rPr>
              <a:t> </a:t>
            </a:r>
            <a:r>
              <a:rPr spc="-240" dirty="0">
                <a:solidFill>
                  <a:srgbClr val="005596"/>
                </a:solidFill>
              </a:rPr>
              <a:t>of</a:t>
            </a:r>
            <a:r>
              <a:rPr spc="-204" dirty="0">
                <a:solidFill>
                  <a:srgbClr val="005596"/>
                </a:solidFill>
              </a:rPr>
              <a:t> </a:t>
            </a:r>
            <a:r>
              <a:rPr spc="-150" dirty="0">
                <a:solidFill>
                  <a:srgbClr val="005596"/>
                </a:solidFill>
              </a:rPr>
              <a:t>ADRs</a:t>
            </a:r>
          </a:p>
        </p:txBody>
      </p:sp>
      <p:grpSp>
        <p:nvGrpSpPr>
          <p:cNvPr id="26" name="object 26"/>
          <p:cNvGrpSpPr/>
          <p:nvPr/>
        </p:nvGrpSpPr>
        <p:grpSpPr>
          <a:xfrm>
            <a:off x="1247607" y="6266473"/>
            <a:ext cx="435895" cy="195203"/>
            <a:chOff x="0" y="6910527"/>
            <a:chExt cx="480695" cy="215265"/>
          </a:xfrm>
        </p:grpSpPr>
        <p:sp>
          <p:nvSpPr>
            <p:cNvPr id="27" name="object 27"/>
            <p:cNvSpPr/>
            <p:nvPr/>
          </p:nvSpPr>
          <p:spPr>
            <a:xfrm>
              <a:off x="0" y="6910527"/>
              <a:ext cx="480695" cy="215265"/>
            </a:xfrm>
            <a:custGeom>
              <a:avLst/>
              <a:gdLst/>
              <a:ahLst/>
              <a:cxnLst/>
              <a:rect l="l" t="t" r="r" b="b"/>
              <a:pathLst>
                <a:path w="480695" h="215265">
                  <a:moveTo>
                    <a:pt x="480123" y="0"/>
                  </a:moveTo>
                  <a:lnTo>
                    <a:pt x="0" y="0"/>
                  </a:lnTo>
                  <a:lnTo>
                    <a:pt x="0" y="214883"/>
                  </a:lnTo>
                  <a:lnTo>
                    <a:pt x="480123" y="214883"/>
                  </a:lnTo>
                  <a:lnTo>
                    <a:pt x="480123" y="0"/>
                  </a:lnTo>
                  <a:close/>
                </a:path>
              </a:pathLst>
            </a:custGeom>
            <a:solidFill>
              <a:srgbClr val="FFC20E"/>
            </a:solidFill>
          </p:spPr>
          <p:txBody>
            <a:bodyPr wrap="square" lIns="0" tIns="0" rIns="0" bIns="0" rtlCol="0"/>
            <a:lstStyle/>
            <a:p>
              <a:endParaRPr sz="1632"/>
            </a:p>
          </p:txBody>
        </p:sp>
        <p:pic>
          <p:nvPicPr>
            <p:cNvPr id="28" name="object 28"/>
            <p:cNvPicPr/>
            <p:nvPr/>
          </p:nvPicPr>
          <p:blipFill>
            <a:blip r:embed="rId4" cstate="print"/>
            <a:stretch>
              <a:fillRect/>
            </a:stretch>
          </p:blipFill>
          <p:spPr>
            <a:xfrm>
              <a:off x="141960" y="6910528"/>
              <a:ext cx="214655" cy="214655"/>
            </a:xfrm>
            <a:prstGeom prst="rect">
              <a:avLst/>
            </a:prstGeom>
          </p:spPr>
        </p:pic>
      </p:grpSp>
      <p:sp>
        <p:nvSpPr>
          <p:cNvPr id="29" name="object 29"/>
          <p:cNvSpPr txBox="1"/>
          <p:nvPr/>
        </p:nvSpPr>
        <p:spPr>
          <a:xfrm>
            <a:off x="1428748" y="6305929"/>
            <a:ext cx="89828" cy="128240"/>
          </a:xfrm>
          <a:prstGeom prst="rect">
            <a:avLst/>
          </a:prstGeom>
        </p:spPr>
        <p:txBody>
          <a:bodyPr vert="horz" wrap="square" lIns="0" tIns="0" rIns="0" bIns="0" rtlCol="0">
            <a:spAutoFit/>
          </a:bodyPr>
          <a:lstStyle/>
          <a:p>
            <a:pPr marL="11516">
              <a:lnSpc>
                <a:spcPts val="1002"/>
              </a:lnSpc>
            </a:pPr>
            <a:r>
              <a:rPr sz="907" b="1" spc="-45" dirty="0">
                <a:solidFill>
                  <a:srgbClr val="005596"/>
                </a:solidFill>
                <a:latin typeface="Arial"/>
                <a:cs typeface="Arial"/>
              </a:rPr>
              <a:t>8</a:t>
            </a:r>
            <a:endParaRPr sz="907">
              <a:latin typeface="Arial"/>
              <a:cs typeface="Arial"/>
            </a:endParaRPr>
          </a:p>
        </p:txBody>
      </p:sp>
    </p:spTree>
    <p:extLst>
      <p:ext uri="{BB962C8B-B14F-4D97-AF65-F5344CB8AC3E}">
        <p14:creationId xmlns:p14="http://schemas.microsoft.com/office/powerpoint/2010/main" val="3970716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9D64D-D034-24A2-453A-0BC5FFFF7B87}"/>
              </a:ext>
            </a:extLst>
          </p:cNvPr>
          <p:cNvSpPr>
            <a:spLocks noGrp="1"/>
          </p:cNvSpPr>
          <p:nvPr>
            <p:ph type="title"/>
          </p:nvPr>
        </p:nvSpPr>
        <p:spPr>
          <a:xfrm>
            <a:off x="1097280" y="286603"/>
            <a:ext cx="10058400" cy="927725"/>
          </a:xfrm>
        </p:spPr>
        <p:txBody>
          <a:bodyPr>
            <a:noAutofit/>
          </a:bodyPr>
          <a:lstStyle/>
          <a:p>
            <a:pPr algn="ctr"/>
            <a:r>
              <a:rPr lang="en-IN" sz="3600" dirty="0"/>
              <a:t>Patient Counselling on Airborne infection control (AIC)</a:t>
            </a:r>
          </a:p>
        </p:txBody>
      </p:sp>
      <p:sp>
        <p:nvSpPr>
          <p:cNvPr id="3" name="Content Placeholder 2">
            <a:extLst>
              <a:ext uri="{FF2B5EF4-FFF2-40B4-BE49-F238E27FC236}">
                <a16:creationId xmlns:a16="http://schemas.microsoft.com/office/drawing/2014/main" id="{884BF36A-977E-98E2-7469-B9FFEDC0B2E6}"/>
              </a:ext>
            </a:extLst>
          </p:cNvPr>
          <p:cNvSpPr>
            <a:spLocks noGrp="1"/>
          </p:cNvSpPr>
          <p:nvPr>
            <p:ph idx="1"/>
          </p:nvPr>
        </p:nvSpPr>
        <p:spPr>
          <a:xfrm>
            <a:off x="114300" y="1737360"/>
            <a:ext cx="6776357" cy="5120640"/>
          </a:xfrm>
        </p:spPr>
        <p:txBody>
          <a:bodyPr>
            <a:normAutofit/>
          </a:bodyPr>
          <a:lstStyle/>
          <a:p>
            <a:pPr marL="514350" indent="-514350">
              <a:lnSpc>
                <a:spcPct val="100000"/>
              </a:lnSpc>
              <a:buFont typeface="+mj-lt"/>
              <a:buAutoNum type="arabicPeriod"/>
            </a:pPr>
            <a:r>
              <a:rPr lang="en-IN" sz="2400" dirty="0"/>
              <a:t>Use </a:t>
            </a:r>
            <a:r>
              <a:rPr lang="en-IN" sz="2400" b="1" dirty="0"/>
              <a:t>AIC kits </a:t>
            </a:r>
            <a:r>
              <a:rPr lang="en-IN" sz="2400" dirty="0"/>
              <a:t>for TB patients provided by NTEP</a:t>
            </a:r>
          </a:p>
          <a:p>
            <a:pPr lvl="1">
              <a:lnSpc>
                <a:spcPct val="100000"/>
              </a:lnSpc>
            </a:pPr>
            <a:r>
              <a:rPr lang="en-IN" dirty="0"/>
              <a:t>Clean the cloth masks with soap and water before re-use</a:t>
            </a:r>
            <a:endParaRPr lang="en-US" dirty="0"/>
          </a:p>
          <a:p>
            <a:pPr marL="514350" indent="-514350">
              <a:lnSpc>
                <a:spcPct val="100000"/>
              </a:lnSpc>
              <a:buFont typeface="+mj-lt"/>
              <a:buAutoNum type="arabicPeriod"/>
            </a:pPr>
            <a:r>
              <a:rPr lang="en-US" altLang="en-US" sz="2400" dirty="0">
                <a:cs typeface="Times New Roman" panose="02020603050405020304" pitchFamily="18" charset="0"/>
              </a:rPr>
              <a:t>Sensible, practical and </a:t>
            </a:r>
            <a:r>
              <a:rPr lang="en-US" altLang="en-US" sz="2400" b="1" dirty="0">
                <a:cs typeface="Times New Roman" panose="02020603050405020304" pitchFamily="18" charset="0"/>
              </a:rPr>
              <a:t>hygienic sputum disposal</a:t>
            </a:r>
          </a:p>
          <a:p>
            <a:pPr lvl="1">
              <a:lnSpc>
                <a:spcPct val="100000"/>
              </a:lnSpc>
            </a:pPr>
            <a:r>
              <a:rPr lang="en-US" altLang="en-US" dirty="0">
                <a:cs typeface="Times New Roman" panose="02020603050405020304" pitchFamily="18" charset="0"/>
              </a:rPr>
              <a:t>Pour one cup of phenyl in the clean spittoon every morning </a:t>
            </a:r>
          </a:p>
          <a:p>
            <a:pPr lvl="1">
              <a:lnSpc>
                <a:spcPct val="100000"/>
              </a:lnSpc>
            </a:pPr>
            <a:r>
              <a:rPr lang="en-US" altLang="en-US" dirty="0">
                <a:cs typeface="Times New Roman" panose="02020603050405020304" pitchFamily="18" charset="0"/>
              </a:rPr>
              <a:t>After collecting sputum in the spittoon throughout the day, thrown the material (sputum + phenyl) in a specific hole in the ground and cover with soil</a:t>
            </a:r>
          </a:p>
          <a:p>
            <a:pPr lvl="1">
              <a:lnSpc>
                <a:spcPct val="100000"/>
              </a:lnSpc>
            </a:pPr>
            <a:r>
              <a:rPr lang="en-US" altLang="en-US" dirty="0">
                <a:cs typeface="Times New Roman" panose="02020603050405020304" pitchFamily="18" charset="0"/>
              </a:rPr>
              <a:t>Clean the spittoon daily!</a:t>
            </a:r>
          </a:p>
          <a:p>
            <a:pPr marL="514350" indent="-514350">
              <a:lnSpc>
                <a:spcPct val="100000"/>
              </a:lnSpc>
              <a:buFont typeface="+mj-lt"/>
              <a:buAutoNum type="arabicPeriod"/>
            </a:pPr>
            <a:r>
              <a:rPr lang="en-US" altLang="en-US" sz="2400" dirty="0">
                <a:cs typeface="Times New Roman" panose="02020603050405020304" pitchFamily="18" charset="0"/>
              </a:rPr>
              <a:t>Avoid spitting in nearby open space</a:t>
            </a:r>
          </a:p>
        </p:txBody>
      </p:sp>
      <p:pic>
        <p:nvPicPr>
          <p:cNvPr id="6" name="Picture 5" descr="A group of white containers and a green bag&#10;&#10;Description automatically generated">
            <a:extLst>
              <a:ext uri="{FF2B5EF4-FFF2-40B4-BE49-F238E27FC236}">
                <a16:creationId xmlns:a16="http://schemas.microsoft.com/office/drawing/2014/main" id="{FC019ED9-E5B1-7159-8126-6EBED42E9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743" y="1214328"/>
            <a:ext cx="4920343" cy="5556014"/>
          </a:xfrm>
          <a:prstGeom prst="rect">
            <a:avLst/>
          </a:prstGeom>
        </p:spPr>
      </p:pic>
    </p:spTree>
    <p:extLst>
      <p:ext uri="{BB962C8B-B14F-4D97-AF65-F5344CB8AC3E}">
        <p14:creationId xmlns:p14="http://schemas.microsoft.com/office/powerpoint/2010/main" val="15293510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A474-E8F7-98F0-C06D-ABD054BF4486}"/>
              </a:ext>
            </a:extLst>
          </p:cNvPr>
          <p:cNvSpPr>
            <a:spLocks noGrp="1"/>
          </p:cNvSpPr>
          <p:nvPr>
            <p:ph type="title"/>
          </p:nvPr>
        </p:nvSpPr>
        <p:spPr/>
        <p:txBody>
          <a:bodyPr/>
          <a:lstStyle/>
          <a:p>
            <a:r>
              <a:rPr lang="en-IN" dirty="0"/>
              <a:t>Nutritional Counselling</a:t>
            </a:r>
          </a:p>
        </p:txBody>
      </p:sp>
      <p:sp>
        <p:nvSpPr>
          <p:cNvPr id="3" name="Content Placeholder 2">
            <a:extLst>
              <a:ext uri="{FF2B5EF4-FFF2-40B4-BE49-F238E27FC236}">
                <a16:creationId xmlns:a16="http://schemas.microsoft.com/office/drawing/2014/main" id="{7375623B-9E86-7E95-A840-08C7C5B21DEE}"/>
              </a:ext>
            </a:extLst>
          </p:cNvPr>
          <p:cNvSpPr>
            <a:spLocks noGrp="1"/>
          </p:cNvSpPr>
          <p:nvPr>
            <p:ph idx="1"/>
          </p:nvPr>
        </p:nvSpPr>
        <p:spPr/>
        <p:txBody>
          <a:bodyPr>
            <a:noAutofit/>
          </a:bodyPr>
          <a:lstStyle/>
          <a:p>
            <a:pPr>
              <a:lnSpc>
                <a:spcPct val="100000"/>
              </a:lnSpc>
              <a:spcBef>
                <a:spcPts val="0"/>
              </a:spcBef>
              <a:spcAft>
                <a:spcPts val="1200"/>
              </a:spcAft>
            </a:pPr>
            <a:r>
              <a:rPr lang="en-IN" sz="2400" dirty="0"/>
              <a:t>Nutritional assessment of TB patients by recording the baseline weight </a:t>
            </a:r>
            <a:r>
              <a:rPr lang="en-IN" sz="2400" b="1" dirty="0"/>
              <a:t>and height</a:t>
            </a:r>
            <a:r>
              <a:rPr lang="en-IN" sz="2400" dirty="0"/>
              <a:t> of patient – followed by monthly monitoring of weight</a:t>
            </a:r>
          </a:p>
          <a:p>
            <a:pPr>
              <a:lnSpc>
                <a:spcPct val="100000"/>
              </a:lnSpc>
              <a:spcBef>
                <a:spcPts val="0"/>
              </a:spcBef>
              <a:spcAft>
                <a:spcPts val="1200"/>
              </a:spcAft>
            </a:pPr>
            <a:r>
              <a:rPr lang="en-IN" sz="2400" dirty="0"/>
              <a:t>Assess the current appetite and food intake of the patient</a:t>
            </a:r>
          </a:p>
          <a:p>
            <a:pPr>
              <a:lnSpc>
                <a:spcPct val="100000"/>
              </a:lnSpc>
              <a:spcBef>
                <a:spcPts val="0"/>
              </a:spcBef>
              <a:spcAft>
                <a:spcPts val="1200"/>
              </a:spcAft>
            </a:pPr>
            <a:r>
              <a:rPr lang="en-IN" sz="2400" dirty="0"/>
              <a:t>Encourage patient to </a:t>
            </a:r>
            <a:r>
              <a:rPr lang="en-IN" sz="2400" b="1" dirty="0"/>
              <a:t>increase frequency </a:t>
            </a:r>
            <a:r>
              <a:rPr lang="en-IN" sz="2400" dirty="0"/>
              <a:t>of food intake – 3 meals and 3 snacks</a:t>
            </a:r>
          </a:p>
          <a:p>
            <a:pPr>
              <a:lnSpc>
                <a:spcPct val="100000"/>
              </a:lnSpc>
              <a:spcBef>
                <a:spcPts val="0"/>
              </a:spcBef>
              <a:spcAft>
                <a:spcPts val="1200"/>
              </a:spcAft>
            </a:pPr>
            <a:r>
              <a:rPr lang="en-IN" sz="2400" dirty="0"/>
              <a:t>Advice addition of oil, ghee, butter to chapatti or rice – to </a:t>
            </a:r>
            <a:r>
              <a:rPr lang="en-IN" sz="2400" b="1" dirty="0"/>
              <a:t>increase</a:t>
            </a:r>
            <a:r>
              <a:rPr lang="en-IN" sz="2400" dirty="0"/>
              <a:t> </a:t>
            </a:r>
            <a:r>
              <a:rPr lang="en-IN" sz="2400" b="1" dirty="0"/>
              <a:t>energy content</a:t>
            </a:r>
            <a:r>
              <a:rPr lang="en-IN" sz="2400" dirty="0"/>
              <a:t> of the diet</a:t>
            </a:r>
          </a:p>
          <a:p>
            <a:pPr>
              <a:lnSpc>
                <a:spcPct val="100000"/>
              </a:lnSpc>
              <a:spcBef>
                <a:spcPts val="0"/>
              </a:spcBef>
              <a:spcAft>
                <a:spcPts val="1200"/>
              </a:spcAft>
            </a:pPr>
            <a:r>
              <a:rPr lang="en-IN" sz="2400" dirty="0"/>
              <a:t>Pulses, milk and eggs – to be included in diet (if possible)</a:t>
            </a:r>
          </a:p>
          <a:p>
            <a:pPr>
              <a:lnSpc>
                <a:spcPct val="100000"/>
              </a:lnSpc>
              <a:spcBef>
                <a:spcPts val="0"/>
              </a:spcBef>
              <a:spcAft>
                <a:spcPts val="1200"/>
              </a:spcAft>
            </a:pPr>
            <a:r>
              <a:rPr lang="en-IN" sz="2400" dirty="0"/>
              <a:t>Inform patient about </a:t>
            </a:r>
            <a:r>
              <a:rPr lang="en-IN" sz="2400" b="1" dirty="0"/>
              <a:t>PDS</a:t>
            </a:r>
            <a:r>
              <a:rPr lang="en-IN" sz="2400" dirty="0"/>
              <a:t> and </a:t>
            </a:r>
            <a:r>
              <a:rPr lang="en-IN" sz="2400" b="1" dirty="0" err="1"/>
              <a:t>Nikshay</a:t>
            </a:r>
            <a:r>
              <a:rPr lang="en-IN" sz="2400" b="1" dirty="0"/>
              <a:t> </a:t>
            </a:r>
            <a:r>
              <a:rPr lang="en-IN" sz="2400" b="1" dirty="0" err="1"/>
              <a:t>Poshan</a:t>
            </a:r>
            <a:r>
              <a:rPr lang="en-IN" sz="2400" b="1" dirty="0"/>
              <a:t> Yojana </a:t>
            </a:r>
            <a:r>
              <a:rPr lang="en-IN" sz="2400" dirty="0"/>
              <a:t>if patient unaware</a:t>
            </a:r>
          </a:p>
        </p:txBody>
      </p:sp>
    </p:spTree>
    <p:extLst>
      <p:ext uri="{BB962C8B-B14F-4D97-AF65-F5344CB8AC3E}">
        <p14:creationId xmlns:p14="http://schemas.microsoft.com/office/powerpoint/2010/main" val="1925774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D11FF-CA4F-4D13-BBE0-1E007F9C44CB}"/>
              </a:ext>
            </a:extLst>
          </p:cNvPr>
          <p:cNvSpPr>
            <a:spLocks noGrp="1"/>
          </p:cNvSpPr>
          <p:nvPr>
            <p:ph type="title"/>
          </p:nvPr>
        </p:nvSpPr>
        <p:spPr>
          <a:xfrm>
            <a:off x="2542620" y="47901"/>
            <a:ext cx="7430610" cy="742950"/>
          </a:xfrm>
        </p:spPr>
        <p:txBody>
          <a:bodyPr>
            <a:normAutofit/>
          </a:bodyPr>
          <a:lstStyle/>
          <a:p>
            <a:r>
              <a:rPr lang="en-US" sz="3200" b="1" dirty="0"/>
              <a:t>Administration and monitoring of treatment</a:t>
            </a:r>
            <a:endParaRPr lang="en-IN" sz="3200" b="1" dirty="0"/>
          </a:p>
        </p:txBody>
      </p:sp>
      <p:pic>
        <p:nvPicPr>
          <p:cNvPr id="4" name="Content Placeholder 3">
            <a:extLst>
              <a:ext uri="{FF2B5EF4-FFF2-40B4-BE49-F238E27FC236}">
                <a16:creationId xmlns:a16="http://schemas.microsoft.com/office/drawing/2014/main" id="{3C203EFF-321F-460A-9B7A-0F5C3483637E}"/>
              </a:ext>
            </a:extLst>
          </p:cNvPr>
          <p:cNvPicPr>
            <a:picLocks noGrp="1" noChangeAspect="1"/>
          </p:cNvPicPr>
          <p:nvPr>
            <p:ph idx="1"/>
          </p:nvPr>
        </p:nvPicPr>
        <p:blipFill>
          <a:blip r:embed="rId2"/>
          <a:stretch>
            <a:fillRect/>
          </a:stretch>
        </p:blipFill>
        <p:spPr>
          <a:xfrm>
            <a:off x="1828720" y="1478566"/>
            <a:ext cx="8144510" cy="1420813"/>
          </a:xfrm>
          <a:prstGeom prst="rect">
            <a:avLst/>
          </a:prstGeom>
        </p:spPr>
      </p:pic>
      <p:sp>
        <p:nvSpPr>
          <p:cNvPr id="6" name="TextBox 5">
            <a:extLst>
              <a:ext uri="{FF2B5EF4-FFF2-40B4-BE49-F238E27FC236}">
                <a16:creationId xmlns:a16="http://schemas.microsoft.com/office/drawing/2014/main" id="{76DB8AFD-A0A6-4751-806C-C3CEC66F2A6F}"/>
              </a:ext>
            </a:extLst>
          </p:cNvPr>
          <p:cNvSpPr txBox="1"/>
          <p:nvPr/>
        </p:nvSpPr>
        <p:spPr>
          <a:xfrm>
            <a:off x="161925" y="2518843"/>
            <a:ext cx="2677528" cy="461665"/>
          </a:xfrm>
          <a:prstGeom prst="rect">
            <a:avLst/>
          </a:prstGeom>
          <a:noFill/>
        </p:spPr>
        <p:txBody>
          <a:bodyPr wrap="square">
            <a:spAutoFit/>
          </a:bodyPr>
          <a:lstStyle/>
          <a:p>
            <a:r>
              <a:rPr lang="en-IN" sz="2400" b="1" dirty="0"/>
              <a:t>Continuation phase</a:t>
            </a:r>
          </a:p>
        </p:txBody>
      </p:sp>
      <p:pic>
        <p:nvPicPr>
          <p:cNvPr id="7" name="Picture 6">
            <a:extLst>
              <a:ext uri="{FF2B5EF4-FFF2-40B4-BE49-F238E27FC236}">
                <a16:creationId xmlns:a16="http://schemas.microsoft.com/office/drawing/2014/main" id="{ADD90D6F-510A-40E5-877C-4D61845CC7E1}"/>
              </a:ext>
            </a:extLst>
          </p:cNvPr>
          <p:cNvPicPr>
            <a:picLocks noChangeAspect="1"/>
          </p:cNvPicPr>
          <p:nvPr/>
        </p:nvPicPr>
        <p:blipFill>
          <a:blip r:embed="rId3"/>
          <a:stretch>
            <a:fillRect/>
          </a:stretch>
        </p:blipFill>
        <p:spPr>
          <a:xfrm>
            <a:off x="1981438" y="3429000"/>
            <a:ext cx="7839074" cy="1876425"/>
          </a:xfrm>
          <a:prstGeom prst="rect">
            <a:avLst/>
          </a:prstGeom>
        </p:spPr>
      </p:pic>
      <p:sp>
        <p:nvSpPr>
          <p:cNvPr id="9" name="TextBox 8">
            <a:extLst>
              <a:ext uri="{FF2B5EF4-FFF2-40B4-BE49-F238E27FC236}">
                <a16:creationId xmlns:a16="http://schemas.microsoft.com/office/drawing/2014/main" id="{58FB0744-150F-4B44-9D96-BD7DEFB8150A}"/>
              </a:ext>
            </a:extLst>
          </p:cNvPr>
          <p:cNvSpPr txBox="1"/>
          <p:nvPr/>
        </p:nvSpPr>
        <p:spPr>
          <a:xfrm>
            <a:off x="285750" y="5199059"/>
            <a:ext cx="11620499" cy="1323439"/>
          </a:xfrm>
          <a:prstGeom prst="rect">
            <a:avLst/>
          </a:prstGeom>
          <a:noFill/>
        </p:spPr>
        <p:txBody>
          <a:bodyPr wrap="square">
            <a:spAutoFit/>
          </a:bodyPr>
          <a:lstStyle/>
          <a:p>
            <a:pPr marL="285750" indent="-285750">
              <a:buFont typeface="Arial" panose="020B0604020202020204" pitchFamily="34" charset="0"/>
              <a:buChar char="•"/>
            </a:pPr>
            <a:r>
              <a:rPr lang="en-US" sz="2000" dirty="0"/>
              <a:t>The recording of doses taken is similar to as in IP. </a:t>
            </a:r>
          </a:p>
          <a:p>
            <a:pPr marL="285750" indent="-285750">
              <a:buFont typeface="Arial" panose="020B0604020202020204" pitchFamily="34" charset="0"/>
              <a:buChar char="•"/>
            </a:pPr>
            <a:r>
              <a:rPr lang="en-US" sz="2000" dirty="0"/>
              <a:t>The total of 112 doses of CP should be completed before declaring treatment outcome. </a:t>
            </a:r>
          </a:p>
          <a:p>
            <a:pPr marL="285750" indent="-285750">
              <a:buFont typeface="Arial" panose="020B0604020202020204" pitchFamily="34" charset="0"/>
              <a:buChar char="•"/>
            </a:pPr>
            <a:r>
              <a:rPr lang="en-US" sz="2000" dirty="0"/>
              <a:t>In some circumstances where CP is extended by 12 to 24 weeks, the treatment outcome should be declared after completion of all the prescribed doses. </a:t>
            </a:r>
            <a:endParaRPr lang="en-IN" sz="2000" dirty="0"/>
          </a:p>
        </p:txBody>
      </p:sp>
      <p:sp>
        <p:nvSpPr>
          <p:cNvPr id="10" name="TextBox 9">
            <a:extLst>
              <a:ext uri="{FF2B5EF4-FFF2-40B4-BE49-F238E27FC236}">
                <a16:creationId xmlns:a16="http://schemas.microsoft.com/office/drawing/2014/main" id="{DDB970DE-2F4C-4B77-8251-86933D12D826}"/>
              </a:ext>
            </a:extLst>
          </p:cNvPr>
          <p:cNvSpPr txBox="1"/>
          <p:nvPr/>
        </p:nvSpPr>
        <p:spPr>
          <a:xfrm>
            <a:off x="161925" y="924425"/>
            <a:ext cx="2228295" cy="461665"/>
          </a:xfrm>
          <a:prstGeom prst="rect">
            <a:avLst/>
          </a:prstGeom>
          <a:noFill/>
        </p:spPr>
        <p:txBody>
          <a:bodyPr wrap="square">
            <a:spAutoFit/>
          </a:bodyPr>
          <a:lstStyle/>
          <a:p>
            <a:r>
              <a:rPr lang="en-IN" sz="2400" b="1" dirty="0"/>
              <a:t>Intensive phase</a:t>
            </a:r>
          </a:p>
        </p:txBody>
      </p:sp>
    </p:spTree>
    <p:extLst>
      <p:ext uri="{BB962C8B-B14F-4D97-AF65-F5344CB8AC3E}">
        <p14:creationId xmlns:p14="http://schemas.microsoft.com/office/powerpoint/2010/main" val="21475162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6B66-64D9-4F41-B1B6-37311204D580}"/>
              </a:ext>
            </a:extLst>
          </p:cNvPr>
          <p:cNvSpPr>
            <a:spLocks noGrp="1"/>
          </p:cNvSpPr>
          <p:nvPr>
            <p:ph type="title"/>
          </p:nvPr>
        </p:nvSpPr>
        <p:spPr>
          <a:xfrm>
            <a:off x="1624084" y="227096"/>
            <a:ext cx="9198591" cy="614363"/>
          </a:xfrm>
        </p:spPr>
        <p:txBody>
          <a:bodyPr>
            <a:noAutofit/>
          </a:bodyPr>
          <a:lstStyle/>
          <a:p>
            <a:r>
              <a:rPr lang="en-US" sz="3200" b="1" dirty="0"/>
              <a:t>Administration and monitoring of treatment</a:t>
            </a:r>
            <a:endParaRPr lang="en-IN" sz="3200" b="1" dirty="0"/>
          </a:p>
        </p:txBody>
      </p:sp>
      <p:sp>
        <p:nvSpPr>
          <p:cNvPr id="3" name="Content Placeholder 2">
            <a:extLst>
              <a:ext uri="{FF2B5EF4-FFF2-40B4-BE49-F238E27FC236}">
                <a16:creationId xmlns:a16="http://schemas.microsoft.com/office/drawing/2014/main" id="{757DD55D-93C7-4C6E-85F6-7948EDE30380}"/>
              </a:ext>
            </a:extLst>
          </p:cNvPr>
          <p:cNvSpPr>
            <a:spLocks noGrp="1"/>
          </p:cNvSpPr>
          <p:nvPr>
            <p:ph idx="1"/>
          </p:nvPr>
        </p:nvSpPr>
        <p:spPr>
          <a:xfrm>
            <a:off x="133349" y="1074821"/>
            <a:ext cx="11915775" cy="5716504"/>
          </a:xfrm>
        </p:spPr>
        <p:txBody>
          <a:bodyPr>
            <a:normAutofit lnSpcReduction="10000"/>
          </a:bodyPr>
          <a:lstStyle/>
          <a:p>
            <a:r>
              <a:rPr lang="en-US" sz="2000" b="1" dirty="0"/>
              <a:t>Retrieval actions in interruptions of treatment: </a:t>
            </a:r>
            <a:r>
              <a:rPr lang="en-US" sz="2000" dirty="0"/>
              <a:t>If a patient does not take medication as scheduled in IP or CP, s/he should be traced and given the medication as per regular schedule and complete total of 56 doses of IP/112 doses of CP. </a:t>
            </a:r>
          </a:p>
          <a:p>
            <a:endParaRPr lang="en-US" sz="2000" dirty="0"/>
          </a:p>
          <a:p>
            <a:r>
              <a:rPr lang="en-US" sz="2000" b="1" dirty="0"/>
              <a:t>Recording of Retrieval actions: </a:t>
            </a:r>
            <a:r>
              <a:rPr lang="en-US" sz="2000" dirty="0"/>
              <a:t>Action taken to retrieve patients interrupting treatment has to be recorded in the space provided on the reverse of the treatment card with details of date, name of the health staff taking retrieval action, person contacted, reasons for interruption and the outcome of such efforts.</a:t>
            </a:r>
          </a:p>
          <a:p>
            <a:endParaRPr lang="en-US" sz="2000" dirty="0"/>
          </a:p>
          <a:p>
            <a:r>
              <a:rPr lang="en-US" sz="2000" b="1" dirty="0"/>
              <a:t>Recording of Adverse events</a:t>
            </a:r>
          </a:p>
          <a:p>
            <a:endParaRPr lang="en-US" sz="2000" b="1" dirty="0"/>
          </a:p>
          <a:p>
            <a:r>
              <a:rPr lang="en-US" sz="2000" b="1" dirty="0"/>
              <a:t>Details of Chest X-ray</a:t>
            </a:r>
          </a:p>
          <a:p>
            <a:endParaRPr lang="en-US" sz="2000" b="1" dirty="0"/>
          </a:p>
          <a:p>
            <a:r>
              <a:rPr lang="en-US" sz="2000" b="1" dirty="0"/>
              <a:t>Nutritional support: </a:t>
            </a:r>
            <a:r>
              <a:rPr lang="en-US" sz="2000" dirty="0"/>
              <a:t>Information regarding bank details entered in </a:t>
            </a:r>
            <a:r>
              <a:rPr lang="en-US" sz="2000" dirty="0" err="1"/>
              <a:t>Nikshay</a:t>
            </a:r>
            <a:r>
              <a:rPr lang="en-US" sz="2000" dirty="0"/>
              <a:t> should be mentioned as ‘Yes’ or ‘No’.</a:t>
            </a:r>
          </a:p>
          <a:p>
            <a:endParaRPr lang="en-US" sz="2000" b="1" dirty="0"/>
          </a:p>
          <a:p>
            <a:r>
              <a:rPr lang="en-US" sz="2000" dirty="0"/>
              <a:t>Clinical, sputum examination and chest X ray findings with impression should be recorded against each scheduled follow up at 6, 12, 18- and 24-months post treatment.</a:t>
            </a:r>
          </a:p>
          <a:p>
            <a:endParaRPr lang="en-US" sz="2400" dirty="0"/>
          </a:p>
          <a:p>
            <a:endParaRPr lang="en-IN" sz="2400" dirty="0"/>
          </a:p>
        </p:txBody>
      </p:sp>
    </p:spTree>
    <p:extLst>
      <p:ext uri="{BB962C8B-B14F-4D97-AF65-F5344CB8AC3E}">
        <p14:creationId xmlns:p14="http://schemas.microsoft.com/office/powerpoint/2010/main" val="2004134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6603" y="2132857"/>
            <a:ext cx="11108538" cy="3775574"/>
          </a:xfrm>
          <a:prstGeom prst="rect">
            <a:avLst/>
          </a:prstGeom>
        </p:spPr>
      </p:pic>
      <p:sp>
        <p:nvSpPr>
          <p:cNvPr id="2" name="Rectangle 1">
            <a:extLst>
              <a:ext uri="{FF2B5EF4-FFF2-40B4-BE49-F238E27FC236}">
                <a16:creationId xmlns:a16="http://schemas.microsoft.com/office/drawing/2014/main" id="{D7C50C66-58D7-7065-32D5-B677A51F4A8E}"/>
              </a:ext>
            </a:extLst>
          </p:cNvPr>
          <p:cNvSpPr/>
          <p:nvPr/>
        </p:nvSpPr>
        <p:spPr>
          <a:xfrm>
            <a:off x="0" y="0"/>
            <a:ext cx="12192000" cy="721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a:solidFill>
                  <a:schemeClr val="tx1"/>
                </a:solidFill>
              </a:rPr>
              <a:t>IT enabled adherence monitoring</a:t>
            </a:r>
          </a:p>
        </p:txBody>
      </p:sp>
    </p:spTree>
    <p:extLst>
      <p:ext uri="{BB962C8B-B14F-4D97-AF65-F5344CB8AC3E}">
        <p14:creationId xmlns:p14="http://schemas.microsoft.com/office/powerpoint/2010/main" val="13370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0335-85FC-2ED8-0880-4FE45CA317E0}"/>
              </a:ext>
            </a:extLst>
          </p:cNvPr>
          <p:cNvSpPr>
            <a:spLocks noGrp="1"/>
          </p:cNvSpPr>
          <p:nvPr>
            <p:ph type="title"/>
          </p:nvPr>
        </p:nvSpPr>
        <p:spPr>
          <a:xfrm>
            <a:off x="206829" y="365125"/>
            <a:ext cx="11146971" cy="638727"/>
          </a:xfrm>
        </p:spPr>
        <p:txBody>
          <a:bodyPr>
            <a:normAutofit fontScale="90000"/>
          </a:bodyPr>
          <a:lstStyle/>
          <a:p>
            <a:r>
              <a:rPr lang="en-IN" dirty="0"/>
              <a:t>Adherence monitoring – TB </a:t>
            </a:r>
            <a:r>
              <a:rPr lang="en-IN" dirty="0" err="1"/>
              <a:t>Aarogya</a:t>
            </a:r>
            <a:r>
              <a:rPr lang="en-IN" dirty="0"/>
              <a:t> </a:t>
            </a:r>
            <a:r>
              <a:rPr lang="en-IN" dirty="0" err="1"/>
              <a:t>Sathi</a:t>
            </a:r>
            <a:endParaRPr lang="en-IN" dirty="0"/>
          </a:p>
        </p:txBody>
      </p:sp>
      <p:pic>
        <p:nvPicPr>
          <p:cNvPr id="6" name="Picture 5">
            <a:extLst>
              <a:ext uri="{FF2B5EF4-FFF2-40B4-BE49-F238E27FC236}">
                <a16:creationId xmlns:a16="http://schemas.microsoft.com/office/drawing/2014/main" id="{C836E7BD-2750-B4D7-245F-882571B32B01}"/>
              </a:ext>
            </a:extLst>
          </p:cNvPr>
          <p:cNvPicPr>
            <a:picLocks noChangeAspect="1"/>
          </p:cNvPicPr>
          <p:nvPr/>
        </p:nvPicPr>
        <p:blipFill>
          <a:blip r:embed="rId2"/>
          <a:srcRect t="943"/>
          <a:stretch/>
        </p:blipFill>
        <p:spPr>
          <a:xfrm>
            <a:off x="6403312" y="1003852"/>
            <a:ext cx="3085859" cy="5854148"/>
          </a:xfrm>
          <a:prstGeom prst="rect">
            <a:avLst/>
          </a:prstGeom>
        </p:spPr>
      </p:pic>
      <p:sp>
        <p:nvSpPr>
          <p:cNvPr id="7" name="Speech Bubble: Rectangle 6">
            <a:extLst>
              <a:ext uri="{FF2B5EF4-FFF2-40B4-BE49-F238E27FC236}">
                <a16:creationId xmlns:a16="http://schemas.microsoft.com/office/drawing/2014/main" id="{67E3339B-BEA0-AE1F-7CB1-DCA38CCBFF5B}"/>
              </a:ext>
            </a:extLst>
          </p:cNvPr>
          <p:cNvSpPr/>
          <p:nvPr/>
        </p:nvSpPr>
        <p:spPr>
          <a:xfrm>
            <a:off x="9568543" y="2407583"/>
            <a:ext cx="2623457" cy="2703260"/>
          </a:xfrm>
          <a:prstGeom prst="wedgeRectCallout">
            <a:avLst>
              <a:gd name="adj1" fmla="val -82770"/>
              <a:gd name="adj2" fmla="val 1341"/>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r>
              <a:rPr lang="en-IN" dirty="0"/>
              <a:t>Light green – manually reported dose</a:t>
            </a:r>
          </a:p>
          <a:p>
            <a:r>
              <a:rPr lang="en-IN" dirty="0"/>
              <a:t>Dark green – digitally reported dose</a:t>
            </a:r>
          </a:p>
          <a:p>
            <a:r>
              <a:rPr lang="en-IN" dirty="0"/>
              <a:t>Light red – unreported dose</a:t>
            </a:r>
          </a:p>
          <a:p>
            <a:r>
              <a:rPr lang="en-IN" dirty="0"/>
              <a:t>Dark red – reported missed dose</a:t>
            </a:r>
          </a:p>
        </p:txBody>
      </p:sp>
      <p:pic>
        <p:nvPicPr>
          <p:cNvPr id="9" name="Picture 8" descr="A screenshot of a phone&#10;&#10;Description automatically generated">
            <a:extLst>
              <a:ext uri="{FF2B5EF4-FFF2-40B4-BE49-F238E27FC236}">
                <a16:creationId xmlns:a16="http://schemas.microsoft.com/office/drawing/2014/main" id="{AE827999-09D8-C20E-942F-0412A31C976B}"/>
              </a:ext>
            </a:extLst>
          </p:cNvPr>
          <p:cNvPicPr>
            <a:picLocks noChangeAspect="1"/>
          </p:cNvPicPr>
          <p:nvPr/>
        </p:nvPicPr>
        <p:blipFill>
          <a:blip r:embed="rId3">
            <a:extLst>
              <a:ext uri="{28A0092B-C50C-407E-A947-70E740481C1C}">
                <a14:useLocalDpi xmlns:a14="http://schemas.microsoft.com/office/drawing/2010/main" val="0"/>
              </a:ext>
            </a:extLst>
          </a:blip>
          <a:srcRect t="4762" b="6666"/>
          <a:stretch/>
        </p:blipFill>
        <p:spPr>
          <a:xfrm>
            <a:off x="0" y="1003853"/>
            <a:ext cx="3165231" cy="600838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988B049E-4BDC-B9F3-2CE0-A4A26FF23598}"/>
              </a:ext>
            </a:extLst>
          </p:cNvPr>
          <p:cNvPicPr>
            <a:picLocks noChangeAspect="1"/>
          </p:cNvPicPr>
          <p:nvPr/>
        </p:nvPicPr>
        <p:blipFill>
          <a:blip r:embed="rId4">
            <a:extLst>
              <a:ext uri="{28A0092B-C50C-407E-A947-70E740481C1C}">
                <a14:useLocalDpi xmlns:a14="http://schemas.microsoft.com/office/drawing/2010/main" val="0"/>
              </a:ext>
            </a:extLst>
          </a:blip>
          <a:srcRect t="5476" b="15612"/>
          <a:stretch/>
        </p:blipFill>
        <p:spPr>
          <a:xfrm>
            <a:off x="3079999" y="1003853"/>
            <a:ext cx="3304893" cy="5854147"/>
          </a:xfrm>
          <a:prstGeom prst="rect">
            <a:avLst/>
          </a:prstGeom>
        </p:spPr>
      </p:pic>
    </p:spTree>
    <p:extLst>
      <p:ext uri="{BB962C8B-B14F-4D97-AF65-F5344CB8AC3E}">
        <p14:creationId xmlns:p14="http://schemas.microsoft.com/office/powerpoint/2010/main" val="72612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B143C8-B41C-4E0E-862E-FB8364691AB3}"/>
              </a:ext>
            </a:extLst>
          </p:cNvPr>
          <p:cNvPicPr>
            <a:picLocks noChangeAspect="1"/>
          </p:cNvPicPr>
          <p:nvPr/>
        </p:nvPicPr>
        <p:blipFill rotWithShape="1">
          <a:blip r:embed="rId2"/>
          <a:srcRect t="6346" b="11853"/>
          <a:stretch/>
        </p:blipFill>
        <p:spPr>
          <a:xfrm>
            <a:off x="1940039" y="3507888"/>
            <a:ext cx="8309816" cy="3350112"/>
          </a:xfrm>
          <a:prstGeom prst="rect">
            <a:avLst/>
          </a:prstGeom>
        </p:spPr>
      </p:pic>
      <p:sp>
        <p:nvSpPr>
          <p:cNvPr id="5" name="Title 4">
            <a:extLst>
              <a:ext uri="{FF2B5EF4-FFF2-40B4-BE49-F238E27FC236}">
                <a16:creationId xmlns:a16="http://schemas.microsoft.com/office/drawing/2014/main" id="{96E87633-B2C6-472B-90C4-DCEB0265EE26}"/>
              </a:ext>
            </a:extLst>
          </p:cNvPr>
          <p:cNvSpPr>
            <a:spLocks noGrp="1"/>
          </p:cNvSpPr>
          <p:nvPr>
            <p:ph type="ctrTitle"/>
          </p:nvPr>
        </p:nvSpPr>
        <p:spPr>
          <a:xfrm>
            <a:off x="497305" y="1357902"/>
            <a:ext cx="11213432" cy="1813683"/>
          </a:xfrm>
        </p:spPr>
        <p:txBody>
          <a:bodyPr anchor="ctr">
            <a:noAutofit/>
          </a:bodyPr>
          <a:lstStyle/>
          <a:p>
            <a:pPr>
              <a:lnSpc>
                <a:spcPct val="100000"/>
              </a:lnSpc>
            </a:pPr>
            <a:r>
              <a:rPr lang="en-US" sz="4800" dirty="0"/>
              <a:t>Guidelines for </a:t>
            </a:r>
            <a:br>
              <a:rPr lang="en-US" sz="4800" dirty="0"/>
            </a:br>
            <a:r>
              <a:rPr lang="en-US" sz="4800" dirty="0"/>
              <a:t>Programmatic Management of </a:t>
            </a:r>
            <a:br>
              <a:rPr lang="en-US" sz="4800" dirty="0"/>
            </a:br>
            <a:r>
              <a:rPr lang="en-US" sz="4800" b="1" dirty="0">
                <a:solidFill>
                  <a:srgbClr val="0070C0"/>
                </a:solidFill>
              </a:rPr>
              <a:t>Tuberculosis Preventive Treatment in India</a:t>
            </a:r>
          </a:p>
        </p:txBody>
      </p:sp>
      <p:sp>
        <p:nvSpPr>
          <p:cNvPr id="8" name="Subtitle 7">
            <a:extLst>
              <a:ext uri="{FF2B5EF4-FFF2-40B4-BE49-F238E27FC236}">
                <a16:creationId xmlns:a16="http://schemas.microsoft.com/office/drawing/2014/main" id="{8CDC24D6-68B0-48E2-9491-D5DD47D455CE}"/>
              </a:ext>
            </a:extLst>
          </p:cNvPr>
          <p:cNvSpPr>
            <a:spLocks noGrp="1"/>
          </p:cNvSpPr>
          <p:nvPr>
            <p:ph type="subTitle" idx="1"/>
          </p:nvPr>
        </p:nvSpPr>
        <p:spPr>
          <a:xfrm>
            <a:off x="1523998" y="5342021"/>
            <a:ext cx="9144000" cy="1515979"/>
          </a:xfrm>
        </p:spPr>
        <p:txBody>
          <a:bodyPr>
            <a:normAutofit/>
          </a:bodyPr>
          <a:lstStyle/>
          <a:p>
            <a:r>
              <a:rPr lang="en-US" sz="3200" b="1" u="sng" dirty="0"/>
              <a:t>National TB Elimination </a:t>
            </a:r>
            <a:r>
              <a:rPr lang="en-US" sz="3200" b="1" u="sng" dirty="0" err="1"/>
              <a:t>Programme</a:t>
            </a:r>
            <a:endParaRPr lang="en-US" sz="3200" b="1" u="sng" dirty="0"/>
          </a:p>
          <a:p>
            <a:endParaRPr lang="en-US" sz="3200" b="1" u="sng" dirty="0"/>
          </a:p>
        </p:txBody>
      </p:sp>
      <p:sp>
        <p:nvSpPr>
          <p:cNvPr id="4" name="Slide Number Placeholder 3">
            <a:extLst>
              <a:ext uri="{FF2B5EF4-FFF2-40B4-BE49-F238E27FC236}">
                <a16:creationId xmlns:a16="http://schemas.microsoft.com/office/drawing/2014/main" id="{FF90DFAC-37CF-479E-9A90-39FDE70B5A58}"/>
              </a:ext>
            </a:extLst>
          </p:cNvPr>
          <p:cNvSpPr>
            <a:spLocks noGrp="1"/>
          </p:cNvSpPr>
          <p:nvPr>
            <p:ph type="sldNum" sz="quarter" idx="12"/>
          </p:nvPr>
        </p:nvSpPr>
        <p:spPr/>
        <p:txBody>
          <a:bodyPr/>
          <a:lstStyle/>
          <a:p>
            <a:fld id="{75AC1699-3BB0-4517-B6F1-ADF4FFD4CCE6}" type="slidenum">
              <a:rPr lang="en-US" smtClean="0"/>
              <a:t>88</a:t>
            </a:fld>
            <a:endParaRPr lang="en-US" dirty="0"/>
          </a:p>
        </p:txBody>
      </p:sp>
    </p:spTree>
    <p:extLst>
      <p:ext uri="{BB962C8B-B14F-4D97-AF65-F5344CB8AC3E}">
        <p14:creationId xmlns:p14="http://schemas.microsoft.com/office/powerpoint/2010/main" val="1870668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BC8F-E7B7-26AD-4577-F42CEE73FD38}"/>
              </a:ext>
            </a:extLst>
          </p:cNvPr>
          <p:cNvSpPr>
            <a:spLocks noGrp="1"/>
          </p:cNvSpPr>
          <p:nvPr>
            <p:ph type="title"/>
          </p:nvPr>
        </p:nvSpPr>
        <p:spPr>
          <a:xfrm>
            <a:off x="160422" y="136526"/>
            <a:ext cx="11855114" cy="1118116"/>
          </a:xfrm>
        </p:spPr>
        <p:txBody>
          <a:bodyPr/>
          <a:lstStyle/>
          <a:p>
            <a:r>
              <a:rPr lang="en-IN" dirty="0"/>
              <a:t>Comparison of tests for TB infection</a:t>
            </a:r>
          </a:p>
        </p:txBody>
      </p:sp>
      <p:graphicFrame>
        <p:nvGraphicFramePr>
          <p:cNvPr id="5" name="Table 4">
            <a:extLst>
              <a:ext uri="{FF2B5EF4-FFF2-40B4-BE49-F238E27FC236}">
                <a16:creationId xmlns:a16="http://schemas.microsoft.com/office/drawing/2014/main" id="{E2AA9A7C-D242-917A-4A37-D90445039CC9}"/>
              </a:ext>
            </a:extLst>
          </p:cNvPr>
          <p:cNvGraphicFramePr>
            <a:graphicFrameLocks noGrp="1"/>
          </p:cNvGraphicFramePr>
          <p:nvPr/>
        </p:nvGraphicFramePr>
        <p:xfrm>
          <a:off x="318946" y="1341121"/>
          <a:ext cx="11554108" cy="5418722"/>
        </p:xfrm>
        <a:graphic>
          <a:graphicData uri="http://schemas.openxmlformats.org/drawingml/2006/table">
            <a:tbl>
              <a:tblPr firstRow="1" bandRow="1">
                <a:tableStyleId>{5C22544A-7EE6-4342-B048-85BDC9FD1C3A}</a:tableStyleId>
              </a:tblPr>
              <a:tblGrid>
                <a:gridCol w="2372005">
                  <a:extLst>
                    <a:ext uri="{9D8B030D-6E8A-4147-A177-3AD203B41FA5}">
                      <a16:colId xmlns:a16="http://schemas.microsoft.com/office/drawing/2014/main" val="4023045046"/>
                    </a:ext>
                  </a:extLst>
                </a:gridCol>
                <a:gridCol w="2755900">
                  <a:extLst>
                    <a:ext uri="{9D8B030D-6E8A-4147-A177-3AD203B41FA5}">
                      <a16:colId xmlns:a16="http://schemas.microsoft.com/office/drawing/2014/main" val="882341350"/>
                    </a:ext>
                  </a:extLst>
                </a:gridCol>
                <a:gridCol w="3124200">
                  <a:extLst>
                    <a:ext uri="{9D8B030D-6E8A-4147-A177-3AD203B41FA5}">
                      <a16:colId xmlns:a16="http://schemas.microsoft.com/office/drawing/2014/main" val="1391646754"/>
                    </a:ext>
                  </a:extLst>
                </a:gridCol>
                <a:gridCol w="3302003">
                  <a:extLst>
                    <a:ext uri="{9D8B030D-6E8A-4147-A177-3AD203B41FA5}">
                      <a16:colId xmlns:a16="http://schemas.microsoft.com/office/drawing/2014/main" val="1198226287"/>
                    </a:ext>
                  </a:extLst>
                </a:gridCol>
              </a:tblGrid>
              <a:tr h="418830">
                <a:tc>
                  <a:txBody>
                    <a:bodyPr/>
                    <a:lstStyle/>
                    <a:p>
                      <a:endParaRPr lang="en-IN" sz="2000" b="1" dirty="0"/>
                    </a:p>
                  </a:txBody>
                  <a:tcPr/>
                </a:tc>
                <a:tc>
                  <a:txBody>
                    <a:bodyPr/>
                    <a:lstStyle/>
                    <a:p>
                      <a:pPr algn="ctr"/>
                      <a:r>
                        <a:rPr lang="en-IN" sz="2400" b="1" dirty="0"/>
                        <a:t>TST</a:t>
                      </a:r>
                    </a:p>
                  </a:txBody>
                  <a:tcPr/>
                </a:tc>
                <a:tc>
                  <a:txBody>
                    <a:bodyPr/>
                    <a:lstStyle/>
                    <a:p>
                      <a:pPr algn="ctr"/>
                      <a:r>
                        <a:rPr lang="en-IN" sz="2400" b="1" dirty="0"/>
                        <a:t>IGRA</a:t>
                      </a:r>
                    </a:p>
                  </a:txBody>
                  <a:tcPr/>
                </a:tc>
                <a:tc>
                  <a:txBody>
                    <a:bodyPr/>
                    <a:lstStyle/>
                    <a:p>
                      <a:pPr algn="ctr"/>
                      <a:r>
                        <a:rPr lang="en-IN" sz="2400" b="1" dirty="0"/>
                        <a:t>Cy-Tb</a:t>
                      </a:r>
                    </a:p>
                  </a:txBody>
                  <a:tcPr/>
                </a:tc>
                <a:extLst>
                  <a:ext uri="{0D108BD9-81ED-4DB2-BD59-A6C34878D82A}">
                    <a16:rowId xmlns:a16="http://schemas.microsoft.com/office/drawing/2014/main" val="1170200180"/>
                  </a:ext>
                </a:extLst>
              </a:tr>
              <a:tr h="418830">
                <a:tc>
                  <a:txBody>
                    <a:bodyPr/>
                    <a:lstStyle/>
                    <a:p>
                      <a:r>
                        <a:rPr lang="en-IN" sz="2100" b="1" dirty="0"/>
                        <a:t>Sensitivity</a:t>
                      </a:r>
                    </a:p>
                  </a:txBody>
                  <a:tcPr/>
                </a:tc>
                <a:tc>
                  <a:txBody>
                    <a:bodyPr/>
                    <a:lstStyle/>
                    <a:p>
                      <a:r>
                        <a:rPr lang="en-IN" sz="2000" b="0" dirty="0"/>
                        <a:t>High</a:t>
                      </a:r>
                    </a:p>
                  </a:txBody>
                  <a:tcPr/>
                </a:tc>
                <a:tc>
                  <a:txBody>
                    <a:bodyPr/>
                    <a:lstStyle/>
                    <a:p>
                      <a:r>
                        <a:rPr lang="en-IN" sz="2000" b="0" dirty="0"/>
                        <a:t>High</a:t>
                      </a:r>
                    </a:p>
                  </a:txBody>
                  <a:tcPr/>
                </a:tc>
                <a:tc>
                  <a:txBody>
                    <a:bodyPr/>
                    <a:lstStyle/>
                    <a:p>
                      <a:r>
                        <a:rPr lang="en-IN" sz="2000" b="0" dirty="0"/>
                        <a:t>High</a:t>
                      </a:r>
                    </a:p>
                  </a:txBody>
                  <a:tcPr/>
                </a:tc>
                <a:extLst>
                  <a:ext uri="{0D108BD9-81ED-4DB2-BD59-A6C34878D82A}">
                    <a16:rowId xmlns:a16="http://schemas.microsoft.com/office/drawing/2014/main" val="2289448055"/>
                  </a:ext>
                </a:extLst>
              </a:tr>
              <a:tr h="418830">
                <a:tc>
                  <a:txBody>
                    <a:bodyPr/>
                    <a:lstStyle/>
                    <a:p>
                      <a:r>
                        <a:rPr lang="en-IN" sz="2100" b="1" dirty="0"/>
                        <a:t>Specificity</a:t>
                      </a:r>
                    </a:p>
                  </a:txBody>
                  <a:tcPr/>
                </a:tc>
                <a:tc>
                  <a:txBody>
                    <a:bodyPr/>
                    <a:lstStyle/>
                    <a:p>
                      <a:r>
                        <a:rPr lang="en-IN" sz="2000" b="0" dirty="0"/>
                        <a:t>Low in BCG vaccinated</a:t>
                      </a:r>
                    </a:p>
                  </a:txBody>
                  <a:tcPr/>
                </a:tc>
                <a:tc>
                  <a:txBody>
                    <a:bodyPr/>
                    <a:lstStyle/>
                    <a:p>
                      <a:r>
                        <a:rPr lang="en-IN" sz="2000" b="0" dirty="0"/>
                        <a:t>High</a:t>
                      </a:r>
                      <a:r>
                        <a:rPr lang="en-IN" sz="2000" b="0" baseline="0" dirty="0"/>
                        <a:t> even in BCG vaccinated</a:t>
                      </a:r>
                      <a:endParaRPr lang="en-IN" sz="2000" b="0" dirty="0"/>
                    </a:p>
                  </a:txBody>
                  <a:tcPr/>
                </a:tc>
                <a:tc>
                  <a:txBody>
                    <a:bodyPr/>
                    <a:lstStyle/>
                    <a:p>
                      <a:r>
                        <a:rPr lang="en-IN" sz="2000" b="0" dirty="0"/>
                        <a:t>High even in BCG vaccinated</a:t>
                      </a:r>
                    </a:p>
                  </a:txBody>
                  <a:tcPr/>
                </a:tc>
                <a:extLst>
                  <a:ext uri="{0D108BD9-81ED-4DB2-BD59-A6C34878D82A}">
                    <a16:rowId xmlns:a16="http://schemas.microsoft.com/office/drawing/2014/main" val="3008738064"/>
                  </a:ext>
                </a:extLst>
              </a:tr>
              <a:tr h="1063183">
                <a:tc>
                  <a:txBody>
                    <a:bodyPr/>
                    <a:lstStyle/>
                    <a:p>
                      <a:r>
                        <a:rPr lang="en-IN" sz="2100" b="1" dirty="0"/>
                        <a:t>Ease of use</a:t>
                      </a:r>
                    </a:p>
                  </a:txBody>
                  <a:tcPr/>
                </a:tc>
                <a:tc>
                  <a:txBody>
                    <a:bodyPr/>
                    <a:lstStyle/>
                    <a:p>
                      <a:r>
                        <a:rPr lang="en-IN" sz="2000" b="0" dirty="0"/>
                        <a:t>Field friendly, complex test interpretation</a:t>
                      </a:r>
                    </a:p>
                  </a:txBody>
                  <a:tcPr/>
                </a:tc>
                <a:tc>
                  <a:txBody>
                    <a:bodyPr/>
                    <a:lstStyle/>
                    <a:p>
                      <a:r>
                        <a:rPr lang="en-IN" sz="2000" b="0" dirty="0"/>
                        <a:t>Requires</a:t>
                      </a:r>
                      <a:r>
                        <a:rPr lang="en-IN" sz="2000" b="0" baseline="0" dirty="0"/>
                        <a:t> lab and infrastructure</a:t>
                      </a:r>
                      <a:endParaRPr lang="en-IN" sz="2000" b="0" dirty="0"/>
                    </a:p>
                  </a:txBody>
                  <a:tcPr/>
                </a:tc>
                <a:tc>
                  <a:txBody>
                    <a:bodyPr/>
                    <a:lstStyle/>
                    <a:p>
                      <a:r>
                        <a:rPr lang="en-IN" sz="2000" b="0" dirty="0"/>
                        <a:t>Field friendly,</a:t>
                      </a:r>
                      <a:r>
                        <a:rPr lang="en-IN" sz="2000" b="0" baseline="0" dirty="0"/>
                        <a:t> single cut-off allows simple test interpretation</a:t>
                      </a:r>
                      <a:endParaRPr lang="en-IN" sz="2000" b="0" dirty="0"/>
                    </a:p>
                  </a:txBody>
                  <a:tcPr/>
                </a:tc>
                <a:extLst>
                  <a:ext uri="{0D108BD9-81ED-4DB2-BD59-A6C34878D82A}">
                    <a16:rowId xmlns:a16="http://schemas.microsoft.com/office/drawing/2014/main" val="3051420200"/>
                  </a:ext>
                </a:extLst>
              </a:tr>
              <a:tr h="418830">
                <a:tc>
                  <a:txBody>
                    <a:bodyPr/>
                    <a:lstStyle/>
                    <a:p>
                      <a:r>
                        <a:rPr lang="en-IN" sz="2100" b="1" dirty="0"/>
                        <a:t>Cost of test</a:t>
                      </a:r>
                    </a:p>
                  </a:txBody>
                  <a:tcPr/>
                </a:tc>
                <a:tc>
                  <a:txBody>
                    <a:bodyPr/>
                    <a:lstStyle/>
                    <a:p>
                      <a:r>
                        <a:rPr lang="en-IN" sz="2000" b="0" dirty="0"/>
                        <a:t>Low</a:t>
                      </a:r>
                    </a:p>
                  </a:txBody>
                  <a:tcPr/>
                </a:tc>
                <a:tc>
                  <a:txBody>
                    <a:bodyPr/>
                    <a:lstStyle/>
                    <a:p>
                      <a:r>
                        <a:rPr lang="en-IN" sz="2000" b="0" dirty="0"/>
                        <a:t>High</a:t>
                      </a:r>
                    </a:p>
                  </a:txBody>
                  <a:tcPr/>
                </a:tc>
                <a:tc>
                  <a:txBody>
                    <a:bodyPr/>
                    <a:lstStyle/>
                    <a:p>
                      <a:r>
                        <a:rPr lang="en-IN" sz="2000" b="0" dirty="0"/>
                        <a:t>Low</a:t>
                      </a:r>
                    </a:p>
                  </a:txBody>
                  <a:tcPr/>
                </a:tc>
                <a:extLst>
                  <a:ext uri="{0D108BD9-81ED-4DB2-BD59-A6C34878D82A}">
                    <a16:rowId xmlns:a16="http://schemas.microsoft.com/office/drawing/2014/main" val="58383106"/>
                  </a:ext>
                </a:extLst>
              </a:tr>
              <a:tr h="1063183">
                <a:tc>
                  <a:txBody>
                    <a:bodyPr/>
                    <a:lstStyle/>
                    <a:p>
                      <a:r>
                        <a:rPr lang="en-IN" sz="2100" b="1" dirty="0"/>
                        <a:t>Manufacturing</a:t>
                      </a:r>
                    </a:p>
                  </a:txBody>
                  <a:tcPr/>
                </a:tc>
                <a:tc>
                  <a:txBody>
                    <a:bodyPr/>
                    <a:lstStyle/>
                    <a:p>
                      <a:r>
                        <a:rPr lang="en-IN" sz="2000" b="0" dirty="0"/>
                        <a:t>Complex, o</a:t>
                      </a:r>
                      <a:r>
                        <a:rPr lang="en-IN" sz="2000" b="0" baseline="0" dirty="0"/>
                        <a:t>ld products</a:t>
                      </a:r>
                      <a:endParaRPr lang="en-IN" sz="2000" b="0" dirty="0"/>
                    </a:p>
                  </a:txBody>
                  <a:tcPr/>
                </a:tc>
                <a:tc>
                  <a:txBody>
                    <a:bodyPr/>
                    <a:lstStyle/>
                    <a:p>
                      <a:r>
                        <a:rPr lang="en-IN" sz="2000" b="0" dirty="0"/>
                        <a:t>Complex</a:t>
                      </a:r>
                      <a:r>
                        <a:rPr lang="en-IN" sz="2000" b="0" baseline="0" dirty="0"/>
                        <a:t>, multiple components</a:t>
                      </a:r>
                      <a:endParaRPr lang="en-IN" sz="2000" b="0" dirty="0"/>
                    </a:p>
                  </a:txBody>
                  <a:tcPr/>
                </a:tc>
                <a:tc>
                  <a:txBody>
                    <a:bodyPr/>
                    <a:lstStyle/>
                    <a:p>
                      <a:r>
                        <a:rPr lang="en-IN" sz="2000" b="0" dirty="0"/>
                        <a:t>Robust with high yield, well defined and completely characterised</a:t>
                      </a:r>
                    </a:p>
                  </a:txBody>
                  <a:tcPr/>
                </a:tc>
                <a:extLst>
                  <a:ext uri="{0D108BD9-81ED-4DB2-BD59-A6C34878D82A}">
                    <a16:rowId xmlns:a16="http://schemas.microsoft.com/office/drawing/2014/main" val="1621549883"/>
                  </a:ext>
                </a:extLst>
              </a:tr>
              <a:tr h="418830">
                <a:tc>
                  <a:txBody>
                    <a:bodyPr/>
                    <a:lstStyle/>
                    <a:p>
                      <a:r>
                        <a:rPr lang="en-IN" sz="2100" b="1" dirty="0"/>
                        <a:t>Special populations</a:t>
                      </a:r>
                    </a:p>
                  </a:txBody>
                  <a:tcPr/>
                </a:tc>
                <a:tc>
                  <a:txBody>
                    <a:bodyPr/>
                    <a:lstStyle/>
                    <a:p>
                      <a:endParaRPr lang="en-IN" sz="2000" b="0"/>
                    </a:p>
                  </a:txBody>
                  <a:tcPr/>
                </a:tc>
                <a:tc>
                  <a:txBody>
                    <a:bodyPr/>
                    <a:lstStyle/>
                    <a:p>
                      <a:endParaRPr lang="en-IN" sz="2000" b="0"/>
                    </a:p>
                  </a:txBody>
                  <a:tcPr/>
                </a:tc>
                <a:tc>
                  <a:txBody>
                    <a:bodyPr/>
                    <a:lstStyle/>
                    <a:p>
                      <a:endParaRPr lang="en-IN" sz="2000" b="0" dirty="0"/>
                    </a:p>
                  </a:txBody>
                  <a:tcPr/>
                </a:tc>
                <a:extLst>
                  <a:ext uri="{0D108BD9-81ED-4DB2-BD59-A6C34878D82A}">
                    <a16:rowId xmlns:a16="http://schemas.microsoft.com/office/drawing/2014/main" val="2665227894"/>
                  </a:ext>
                </a:extLst>
              </a:tr>
              <a:tr h="418830">
                <a:tc>
                  <a:txBody>
                    <a:bodyPr/>
                    <a:lstStyle/>
                    <a:p>
                      <a:r>
                        <a:rPr lang="en-IN" sz="2100" b="1" dirty="0"/>
                        <a:t>Children</a:t>
                      </a:r>
                    </a:p>
                  </a:txBody>
                  <a:tcPr/>
                </a:tc>
                <a:tc>
                  <a:txBody>
                    <a:bodyPr/>
                    <a:lstStyle/>
                    <a:p>
                      <a:r>
                        <a:rPr lang="en-IN" sz="2000" b="0" dirty="0"/>
                        <a:t>Affected by young age</a:t>
                      </a:r>
                    </a:p>
                  </a:txBody>
                  <a:tcPr/>
                </a:tc>
                <a:tc>
                  <a:txBody>
                    <a:bodyPr/>
                    <a:lstStyle/>
                    <a:p>
                      <a:r>
                        <a:rPr lang="en-IN" sz="2000" b="0" dirty="0"/>
                        <a:t>Affected by young age</a:t>
                      </a:r>
                    </a:p>
                  </a:txBody>
                  <a:tcPr/>
                </a:tc>
                <a:tc>
                  <a:txBody>
                    <a:bodyPr/>
                    <a:lstStyle/>
                    <a:p>
                      <a:r>
                        <a:rPr lang="en-IN" sz="2000" b="0" dirty="0"/>
                        <a:t>More robust</a:t>
                      </a:r>
                    </a:p>
                  </a:txBody>
                  <a:tcPr/>
                </a:tc>
                <a:extLst>
                  <a:ext uri="{0D108BD9-81ED-4DB2-BD59-A6C34878D82A}">
                    <a16:rowId xmlns:a16="http://schemas.microsoft.com/office/drawing/2014/main" val="2275601656"/>
                  </a:ext>
                </a:extLst>
              </a:tr>
              <a:tr h="741006">
                <a:tc>
                  <a:txBody>
                    <a:bodyPr/>
                    <a:lstStyle/>
                    <a:p>
                      <a:r>
                        <a:rPr lang="en-IN" sz="2100" b="1" dirty="0"/>
                        <a:t>PLHIV</a:t>
                      </a:r>
                    </a:p>
                  </a:txBody>
                  <a:tcPr/>
                </a:tc>
                <a:tc>
                  <a:txBody>
                    <a:bodyPr/>
                    <a:lstStyle/>
                    <a:p>
                      <a:r>
                        <a:rPr lang="en-IN" sz="2000" b="0" dirty="0"/>
                        <a:t>Requires info on</a:t>
                      </a:r>
                      <a:r>
                        <a:rPr lang="en-IN" sz="2000" b="0" baseline="0" dirty="0"/>
                        <a:t> HIV status</a:t>
                      </a:r>
                      <a:endParaRPr lang="en-IN" sz="2000" b="0" dirty="0"/>
                    </a:p>
                  </a:txBody>
                  <a:tcPr/>
                </a:tc>
                <a:tc>
                  <a:txBody>
                    <a:bodyPr/>
                    <a:lstStyle/>
                    <a:p>
                      <a:r>
                        <a:rPr lang="en-IN" sz="2000" b="0" dirty="0"/>
                        <a:t>Affected by HIV and low CD4 count</a:t>
                      </a:r>
                    </a:p>
                  </a:txBody>
                  <a:tcPr/>
                </a:tc>
                <a:tc>
                  <a:txBody>
                    <a:bodyPr/>
                    <a:lstStyle/>
                    <a:p>
                      <a:r>
                        <a:rPr lang="en-IN" sz="2000" b="0" dirty="0"/>
                        <a:t>More robust with low CD4</a:t>
                      </a:r>
                    </a:p>
                  </a:txBody>
                  <a:tcPr/>
                </a:tc>
                <a:extLst>
                  <a:ext uri="{0D108BD9-81ED-4DB2-BD59-A6C34878D82A}">
                    <a16:rowId xmlns:a16="http://schemas.microsoft.com/office/drawing/2014/main" val="3920245141"/>
                  </a:ext>
                </a:extLst>
              </a:tr>
            </a:tbl>
          </a:graphicData>
        </a:graphic>
      </p:graphicFrame>
    </p:spTree>
    <p:extLst>
      <p:ext uri="{BB962C8B-B14F-4D97-AF65-F5344CB8AC3E}">
        <p14:creationId xmlns:p14="http://schemas.microsoft.com/office/powerpoint/2010/main" val="1946694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3"/>
          <p:cNvSpPr txBox="1">
            <a:spLocks noGrp="1"/>
          </p:cNvSpPr>
          <p:nvPr>
            <p:ph type="title"/>
          </p:nvPr>
        </p:nvSpPr>
        <p:spPr>
          <a:xfrm>
            <a:off x="47328" y="62347"/>
            <a:ext cx="12144672" cy="864096"/>
          </a:xfrm>
          <a:prstGeom prst="rect">
            <a:avLst/>
          </a:prstGeom>
          <a:solidFill>
            <a:schemeClr val="accent1">
              <a:lumMod val="20000"/>
              <a:lumOff val="80000"/>
            </a:schemeClr>
          </a:solidFill>
        </p:spPr>
        <p:txBody>
          <a:bodyPr spcFirstLastPara="1" vert="horz" wrap="square" lIns="121900" tIns="121900" rIns="121900" bIns="121900" numCol="1" rtlCol="0" anchor="t" anchorCtr="0">
            <a:normAutofit fontScale="90000"/>
          </a:bodyPr>
          <a:lstStyle/>
          <a:p>
            <a:pPr defTabSz="914377" rtl="0">
              <a:lnSpc>
                <a:spcPct val="90000"/>
              </a:lnSpc>
              <a:buSzPts val="2800"/>
            </a:pPr>
            <a:r>
              <a:rPr lang="en-US" altLang="ko-KR" sz="3600" b="1" kern="1200" dirty="0">
                <a:latin typeface="Calibri" panose="020F0502020204030204" pitchFamily="34" charset="0"/>
                <a:ea typeface="+mj-ea"/>
                <a:cs typeface="Calibri" panose="020F0502020204030204" pitchFamily="34" charset="0"/>
              </a:rPr>
              <a:t>Nutrition interventions – Energy Dense Nutrition Supplement (EDNS)</a:t>
            </a:r>
          </a:p>
        </p:txBody>
      </p:sp>
      <p:sp>
        <p:nvSpPr>
          <p:cNvPr id="12" name="Slide Number Placeholder 11"/>
          <p:cNvSpPr>
            <a:spLocks noGrp="1"/>
          </p:cNvSpPr>
          <p:nvPr>
            <p:ph type="sldNum" sz="quarter" idx="12"/>
          </p:nvPr>
        </p:nvSpPr>
        <p:spPr/>
        <p:txBody>
          <a:bodyPr/>
          <a:lstStyle/>
          <a:p>
            <a:fld id="{B9320F77-B9A0-41C5-862A-B4B631284C64}" type="slidenum">
              <a:rPr lang="en-IN" smtClean="0">
                <a:solidFill>
                  <a:srgbClr val="898989"/>
                </a:solidFill>
              </a:rPr>
              <a:pPr/>
              <a:t>9</a:t>
            </a:fld>
            <a:endParaRPr lang="en-IN" altLang="ko-KR">
              <a:solidFill>
                <a:srgbClr val="898989"/>
              </a:solidFill>
            </a:endParaRPr>
          </a:p>
        </p:txBody>
      </p:sp>
      <p:grpSp>
        <p:nvGrpSpPr>
          <p:cNvPr id="48" name="Group 47">
            <a:extLst>
              <a:ext uri="{FF2B5EF4-FFF2-40B4-BE49-F238E27FC236}">
                <a16:creationId xmlns:a16="http://schemas.microsoft.com/office/drawing/2014/main" id="{C1E68F4E-2217-ED67-7517-2C69468B1167}"/>
              </a:ext>
            </a:extLst>
          </p:cNvPr>
          <p:cNvGrpSpPr/>
          <p:nvPr/>
        </p:nvGrpSpPr>
        <p:grpSpPr>
          <a:xfrm>
            <a:off x="3601329" y="1148864"/>
            <a:ext cx="4670473" cy="3712317"/>
            <a:chOff x="4012692" y="1508129"/>
            <a:chExt cx="4297639" cy="3317602"/>
          </a:xfrm>
        </p:grpSpPr>
        <p:cxnSp>
          <p:nvCxnSpPr>
            <p:cNvPr id="50" name="Straight Connector 49">
              <a:extLst>
                <a:ext uri="{FF2B5EF4-FFF2-40B4-BE49-F238E27FC236}">
                  <a16:creationId xmlns:a16="http://schemas.microsoft.com/office/drawing/2014/main" id="{B29AC159-5CC6-B100-6176-B7621C0703EA}"/>
                </a:ext>
              </a:extLst>
            </p:cNvPr>
            <p:cNvCxnSpPr>
              <a:cxnSpLocks/>
            </p:cNvCxnSpPr>
            <p:nvPr/>
          </p:nvCxnSpPr>
          <p:spPr>
            <a:xfrm>
              <a:off x="4012692" y="4686342"/>
              <a:ext cx="4297639" cy="0"/>
            </a:xfrm>
            <a:prstGeom prst="line">
              <a:avLst/>
            </a:prstGeom>
            <a:noFill/>
            <a:ln w="38100" cap="flat" cmpd="sng" algn="ctr">
              <a:solidFill>
                <a:srgbClr val="ED7D31">
                  <a:lumMod val="40000"/>
                  <a:lumOff val="60000"/>
                </a:srgbClr>
              </a:solidFill>
              <a:prstDash val="solid"/>
              <a:miter lim="800000"/>
            </a:ln>
            <a:effectLst/>
          </p:spPr>
        </p:cxnSp>
        <p:sp>
          <p:nvSpPr>
            <p:cNvPr id="52" name="Triangle 12">
              <a:extLst>
                <a:ext uri="{FF2B5EF4-FFF2-40B4-BE49-F238E27FC236}">
                  <a16:creationId xmlns:a16="http://schemas.microsoft.com/office/drawing/2014/main" id="{8DF06DD5-5409-03E0-732A-30AFFBB9D2C2}"/>
                </a:ext>
              </a:extLst>
            </p:cNvPr>
            <p:cNvSpPr/>
            <p:nvPr/>
          </p:nvSpPr>
          <p:spPr>
            <a:xfrm rot="10800000">
              <a:off x="5232214" y="3843592"/>
              <a:ext cx="1718870" cy="842749"/>
            </a:xfrm>
            <a:prstGeom prst="triangle">
              <a:avLst>
                <a:gd name="adj" fmla="val 50000"/>
              </a:avLst>
            </a:prstGeom>
            <a:solidFill>
              <a:srgbClr val="BFE8F7"/>
            </a:solidFill>
            <a:ln w="127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9D13A2C7-5E78-8641-0395-E2D538121F63}"/>
                </a:ext>
              </a:extLst>
            </p:cNvPr>
            <p:cNvSpPr/>
            <p:nvPr/>
          </p:nvSpPr>
          <p:spPr>
            <a:xfrm>
              <a:off x="4803996" y="1508129"/>
              <a:ext cx="2613813" cy="2575018"/>
            </a:xfrm>
            <a:prstGeom prst="ellipse">
              <a:avLst/>
            </a:prstGeom>
            <a:solidFill>
              <a:sysClr val="window" lastClr="FFFFFF"/>
            </a:solidFill>
            <a:ln w="1524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sp>
          <p:nvSpPr>
            <p:cNvPr id="60" name="Rectangle 59">
              <a:extLst>
                <a:ext uri="{FF2B5EF4-FFF2-40B4-BE49-F238E27FC236}">
                  <a16:creationId xmlns:a16="http://schemas.microsoft.com/office/drawing/2014/main" id="{F2D1767E-E01D-EBBF-3B02-D27D8CA62020}"/>
                </a:ext>
              </a:extLst>
            </p:cNvPr>
            <p:cNvSpPr/>
            <p:nvPr/>
          </p:nvSpPr>
          <p:spPr>
            <a:xfrm>
              <a:off x="5121400" y="2821634"/>
              <a:ext cx="1940495" cy="825156"/>
            </a:xfrm>
            <a:prstGeom prst="rect">
              <a:avLst/>
            </a:prstGeom>
            <a:ln>
              <a:noFill/>
            </a:ln>
          </p:spPr>
          <p:txBody>
            <a:bodyPr wrap="square">
              <a:spAutoFit/>
            </a:bodyPr>
            <a:lstStyle/>
            <a:p>
              <a:pPr marL="0" marR="0" lvl="0" indent="0" algn="ctr" defTabSz="566738" rtl="0" eaLnBrk="1" fontAlgn="auto" latinLnBrk="0" hangingPunct="1">
                <a:lnSpc>
                  <a:spcPct val="90000"/>
                </a:lnSpc>
                <a:spcBef>
                  <a:spcPts val="0"/>
                </a:spcBef>
                <a:spcAft>
                  <a:spcPct val="350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n-ea"/>
                  <a:cs typeface="+mn-cs"/>
                </a:rPr>
                <a:t>Energy Dense Nutrition Supplement</a:t>
              </a:r>
            </a:p>
          </p:txBody>
        </p:sp>
        <p:sp>
          <p:nvSpPr>
            <p:cNvPr id="63" name="Oval 62">
              <a:extLst>
                <a:ext uri="{FF2B5EF4-FFF2-40B4-BE49-F238E27FC236}">
                  <a16:creationId xmlns:a16="http://schemas.microsoft.com/office/drawing/2014/main" id="{8030A240-102E-4B87-2779-2FE807009241}"/>
                </a:ext>
              </a:extLst>
            </p:cNvPr>
            <p:cNvSpPr/>
            <p:nvPr/>
          </p:nvSpPr>
          <p:spPr>
            <a:xfrm>
              <a:off x="5965526" y="4551411"/>
              <a:ext cx="274320" cy="274320"/>
            </a:xfrm>
            <a:prstGeom prst="ellipse">
              <a:avLst/>
            </a:prstGeom>
            <a:solidFill>
              <a:sysClr val="window" lastClr="FFFFFF"/>
            </a:solidFill>
            <a:ln w="38100" cap="flat" cmpd="sng" algn="ctr">
              <a:solidFill>
                <a:srgbClr val="ED7D31">
                  <a:lumMod val="40000"/>
                  <a:lumOff val="60000"/>
                </a:srgbClr>
              </a:solid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err="1">
                <a:ln>
                  <a:noFill/>
                </a:ln>
                <a:solidFill>
                  <a:prstClr val="white"/>
                </a:solidFill>
                <a:effectLst/>
                <a:uLnTx/>
                <a:uFillTx/>
                <a:latin typeface="Arial" panose="020B0604020202020204"/>
                <a:ea typeface="+mn-ea"/>
                <a:cs typeface="+mn-cs"/>
              </a:endParaRPr>
            </a:p>
          </p:txBody>
        </p:sp>
        <p:pic>
          <p:nvPicPr>
            <p:cNvPr id="66" name="Content Placeholder 4" descr="A green package with white text&#10;&#10;Description automatically generated">
              <a:extLst>
                <a:ext uri="{FF2B5EF4-FFF2-40B4-BE49-F238E27FC236}">
                  <a16:creationId xmlns:a16="http://schemas.microsoft.com/office/drawing/2014/main" id="{32132C3A-AC60-F752-5F98-33F6F3753087}"/>
                </a:ext>
              </a:extLst>
            </p:cNvPr>
            <p:cNvPicPr>
              <a:picLocks noChangeAspect="1"/>
            </p:cNvPicPr>
            <p:nvPr/>
          </p:nvPicPr>
          <p:blipFill>
            <a:blip r:embed="rId2">
              <a:extLst>
                <a:ext uri="{28A0092B-C50C-407E-A947-70E740481C1C}">
                  <a14:useLocalDpi xmlns:a14="http://schemas.microsoft.com/office/drawing/2010/main" val="0"/>
                </a:ext>
              </a:extLst>
            </a:blip>
            <a:srcRect l="13715" t="3900" r="24491" b="5902"/>
            <a:stretch/>
          </p:blipFill>
          <p:spPr>
            <a:xfrm rot="16200000">
              <a:off x="5679440" y="1477583"/>
              <a:ext cx="824413" cy="1604447"/>
            </a:xfrm>
            <a:prstGeom prst="rect">
              <a:avLst/>
            </a:prstGeom>
            <a:ln>
              <a:solidFill>
                <a:srgbClr val="ED7D31">
                  <a:lumMod val="40000"/>
                  <a:lumOff val="60000"/>
                </a:srgbClr>
              </a:solidFill>
            </a:ln>
          </p:spPr>
        </p:pic>
      </p:grpSp>
      <p:sp>
        <p:nvSpPr>
          <p:cNvPr id="3" name="Google Shape;346;p21">
            <a:extLst>
              <a:ext uri="{FF2B5EF4-FFF2-40B4-BE49-F238E27FC236}">
                <a16:creationId xmlns:a16="http://schemas.microsoft.com/office/drawing/2014/main" id="{34963B7A-5EED-23D7-7830-1303C360C70F}"/>
              </a:ext>
            </a:extLst>
          </p:cNvPr>
          <p:cNvSpPr txBox="1">
            <a:spLocks/>
          </p:cNvSpPr>
          <p:nvPr/>
        </p:nvSpPr>
        <p:spPr>
          <a:xfrm>
            <a:off x="5115275" y="1314199"/>
            <a:ext cx="6162891" cy="4876393"/>
          </a:xfrm>
          <a:prstGeom prst="rect">
            <a:avLst/>
          </a:prstGeom>
        </p:spPr>
        <p:txBody>
          <a:bodyPr spcFirstLastPara="1" vert="horz" wrap="square" lIns="121900" tIns="121900" rIns="121900" bIns="121900" rtlCol="0" anchor="t" anchorCtr="0">
            <a:noAutofit/>
          </a:bodyPr>
          <a:lstStyle>
            <a:lvl1pPr marL="609585" lvl="0" indent="-414856" algn="l" defTabSz="914400" rtl="0" eaLnBrk="1" latinLnBrk="0" hangingPunct="1">
              <a:lnSpc>
                <a:spcPct val="90000"/>
              </a:lnSpc>
              <a:spcBef>
                <a:spcPts val="0"/>
              </a:spcBef>
              <a:spcAft>
                <a:spcPts val="0"/>
              </a:spcAft>
              <a:buSzPts val="1300"/>
              <a:buFont typeface="Arial" panose="020B0604020202020204" pitchFamily="34" charset="0"/>
              <a:buChar char="●"/>
              <a:defRPr sz="2800" kern="1200">
                <a:solidFill>
                  <a:schemeClr val="tx1"/>
                </a:solidFill>
                <a:latin typeface="+mn-lt"/>
                <a:ea typeface="+mn-ea"/>
                <a:cs typeface="+mn-cs"/>
              </a:defRPr>
            </a:lvl1pPr>
            <a:lvl2pPr marL="1219170" lvl="1" indent="-397923" algn="l" defTabSz="914400" rtl="0" eaLnBrk="1" latinLnBrk="0" hangingPunct="1">
              <a:lnSpc>
                <a:spcPct val="90000"/>
              </a:lnSpc>
              <a:spcBef>
                <a:spcPts val="0"/>
              </a:spcBef>
              <a:spcAft>
                <a:spcPts val="0"/>
              </a:spcAft>
              <a:buSzPts val="1100"/>
              <a:buFont typeface="Arial" panose="020B0604020202020204" pitchFamily="34" charset="0"/>
              <a:buChar char="○"/>
              <a:defRPr sz="2400" kern="1200">
                <a:solidFill>
                  <a:schemeClr val="tx1"/>
                </a:solidFill>
                <a:latin typeface="+mn-lt"/>
                <a:ea typeface="+mn-ea"/>
                <a:cs typeface="+mn-cs"/>
              </a:defRPr>
            </a:lvl2pPr>
            <a:lvl3pPr marL="1828754" lvl="2" indent="-397923" algn="l" defTabSz="914400" rtl="0" eaLnBrk="1" latinLnBrk="0" hangingPunct="1">
              <a:lnSpc>
                <a:spcPct val="90000"/>
              </a:lnSpc>
              <a:spcBef>
                <a:spcPts val="0"/>
              </a:spcBef>
              <a:spcAft>
                <a:spcPts val="0"/>
              </a:spcAft>
              <a:buSzPts val="1100"/>
              <a:buFont typeface="Arial" panose="020B0604020202020204" pitchFamily="34" charset="0"/>
              <a:buChar char="■"/>
              <a:defRPr sz="2000" kern="1200">
                <a:solidFill>
                  <a:schemeClr val="tx1"/>
                </a:solidFill>
                <a:latin typeface="+mn-lt"/>
                <a:ea typeface="+mn-ea"/>
                <a:cs typeface="+mn-cs"/>
              </a:defRPr>
            </a:lvl3pPr>
            <a:lvl4pPr marL="2438339" lvl="3"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4pPr>
            <a:lvl5pPr marL="3047924" lvl="4"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609585" marR="0" lvl="0" indent="-414856" algn="l" defTabSz="914400" rtl="0" eaLnBrk="1" fontAlgn="auto" latinLnBrk="0" hangingPunct="1">
              <a:lnSpc>
                <a:spcPct val="150000"/>
              </a:lnSpc>
              <a:spcBef>
                <a:spcPts val="0"/>
              </a:spcBef>
              <a:spcAft>
                <a:spcPts val="0"/>
              </a:spcAft>
              <a:buClrTx/>
              <a:buSzPts val="1300"/>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BE8514FA-9685-B2BA-1892-44578FA449FC}"/>
              </a:ext>
            </a:extLst>
          </p:cNvPr>
          <p:cNvSpPr txBox="1"/>
          <p:nvPr/>
        </p:nvSpPr>
        <p:spPr>
          <a:xfrm>
            <a:off x="2826364" y="5109882"/>
            <a:ext cx="6655261" cy="1080710"/>
          </a:xfrm>
          <a:prstGeom prst="rect">
            <a:avLst/>
          </a:prstGeom>
          <a:solidFill>
            <a:srgbClr val="FFFF00"/>
          </a:solidFill>
          <a:ln>
            <a:noFill/>
          </a:ln>
        </p:spPr>
        <p:txBody>
          <a:bodyPr vert="horz" wrap="square" lIns="0" tIns="0" rIns="0" bIns="0" numCol="1" rtlCol="0" anchor="t" anchorCtr="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be given for initial 2 months along with ATD for patients with BMI &lt; 18.5 </a:t>
            </a:r>
            <a:r>
              <a:rPr lang="en-IN" sz="2000" b="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kg/m</a:t>
            </a:r>
            <a:r>
              <a:rPr lang="en-IN" sz="2000" b="1" baseline="300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2</a:t>
            </a:r>
            <a:r>
              <a:rPr lang="en-IN" sz="2000" b="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and when supplied</a:t>
            </a:r>
            <a:r>
              <a:rPr kumimoji="0" lang="en-US" sz="2000" b="1" i="0" u="none" strike="noStrike" kern="0" cap="none" spc="0" normalizeH="0" noProof="0" dirty="0">
                <a:ln>
                  <a:noFill/>
                </a:ln>
                <a:solidFill>
                  <a:prstClr val="black"/>
                </a:solidFill>
                <a:effectLst/>
                <a:uLnTx/>
                <a:uFillTx/>
                <a:latin typeface="Arial" panose="020B0604020202020204" pitchFamily="34" charset="0"/>
                <a:cs typeface="Arial" panose="020B0604020202020204" pitchFamily="34" charset="0"/>
              </a:rPr>
              <a:t> by CTD, Govt. of India)</a:t>
            </a:r>
            <a:endPar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312437"/>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9D32-22F7-1CC9-8AB2-406579FF6EC4}"/>
              </a:ext>
            </a:extLst>
          </p:cNvPr>
          <p:cNvSpPr>
            <a:spLocks noGrp="1"/>
          </p:cNvSpPr>
          <p:nvPr>
            <p:ph type="title"/>
          </p:nvPr>
        </p:nvSpPr>
        <p:spPr/>
        <p:txBody>
          <a:bodyPr>
            <a:normAutofit/>
          </a:bodyPr>
          <a:lstStyle/>
          <a:p>
            <a:r>
              <a:rPr lang="en-US" dirty="0"/>
              <a:t>Cost effectiveness and modelling analysis studies of 3HP and 1HP</a:t>
            </a:r>
            <a:endParaRPr lang="en-IN" dirty="0"/>
          </a:p>
        </p:txBody>
      </p:sp>
      <p:graphicFrame>
        <p:nvGraphicFramePr>
          <p:cNvPr id="5" name="Content Placeholder 4">
            <a:extLst>
              <a:ext uri="{FF2B5EF4-FFF2-40B4-BE49-F238E27FC236}">
                <a16:creationId xmlns:a16="http://schemas.microsoft.com/office/drawing/2014/main" id="{D290FFB3-E4A6-7BC8-56BC-F2B641F8A71A}"/>
              </a:ext>
            </a:extLst>
          </p:cNvPr>
          <p:cNvGraphicFramePr>
            <a:graphicFrameLocks noGrp="1"/>
          </p:cNvGraphicFramePr>
          <p:nvPr>
            <p:ph idx="1"/>
          </p:nvPr>
        </p:nvGraphicFramePr>
        <p:xfrm>
          <a:off x="160338" y="1617662"/>
          <a:ext cx="11855450" cy="4950179"/>
        </p:xfrm>
        <a:graphic>
          <a:graphicData uri="http://schemas.openxmlformats.org/drawingml/2006/table">
            <a:tbl>
              <a:tblPr bandRow="1">
                <a:tableStyleId>{5C22544A-7EE6-4342-B048-85BDC9FD1C3A}</a:tableStyleId>
              </a:tblPr>
              <a:tblGrid>
                <a:gridCol w="1679479">
                  <a:extLst>
                    <a:ext uri="{9D8B030D-6E8A-4147-A177-3AD203B41FA5}">
                      <a16:colId xmlns:a16="http://schemas.microsoft.com/office/drawing/2014/main" val="2564905553"/>
                    </a:ext>
                  </a:extLst>
                </a:gridCol>
                <a:gridCol w="10175971">
                  <a:extLst>
                    <a:ext uri="{9D8B030D-6E8A-4147-A177-3AD203B41FA5}">
                      <a16:colId xmlns:a16="http://schemas.microsoft.com/office/drawing/2014/main" val="1157042631"/>
                    </a:ext>
                  </a:extLst>
                </a:gridCol>
              </a:tblGrid>
              <a:tr h="764814">
                <a:tc>
                  <a:txBody>
                    <a:bodyPr/>
                    <a:lstStyle/>
                    <a:p>
                      <a:pPr algn="ctr" fontAlgn="ctr"/>
                      <a:r>
                        <a:rPr lang="en-ZA" sz="1800" b="0" u="none" strike="noStrike" dirty="0">
                          <a:solidFill>
                            <a:schemeClr val="accent1">
                              <a:lumMod val="50000"/>
                            </a:schemeClr>
                          </a:solidFill>
                          <a:effectLst/>
                        </a:rPr>
                        <a:t>2018</a:t>
                      </a:r>
                      <a:endParaRPr lang="en-ZA" sz="1800" b="0" u="none" strike="noStrike" dirty="0">
                        <a:solidFill>
                          <a:schemeClr val="accent1">
                            <a:lumMod val="50000"/>
                          </a:schemeClr>
                        </a:solidFill>
                        <a:effectLst/>
                        <a:latin typeface="Calibri" panose="020F0502020204030204" pitchFamily="34" charset="0"/>
                      </a:endParaRPr>
                    </a:p>
                  </a:txBody>
                  <a:tcPr marL="5897" marR="5897" marT="5897" marB="42463" anchor="ctr"/>
                </a:tc>
                <a:tc>
                  <a:txBody>
                    <a:bodyPr/>
                    <a:lstStyle/>
                    <a:p>
                      <a:pPr fontAlgn="b"/>
                      <a:r>
                        <a:rPr lang="en-ZA" sz="1800" b="0" u="none" strike="noStrike" dirty="0">
                          <a:solidFill>
                            <a:schemeClr val="accent1">
                              <a:lumMod val="50000"/>
                            </a:schemeClr>
                          </a:solidFill>
                          <a:effectLst/>
                          <a:hlinkClick r:id="rId2">
                            <a:extLst>
                              <a:ext uri="{A12FA001-AC4F-418D-AE19-62706E023703}">
                                <ahyp:hlinkClr xmlns:ahyp="http://schemas.microsoft.com/office/drawing/2018/hyperlinkcolor" val="tx"/>
                              </a:ext>
                            </a:extLst>
                          </a:hlinkClick>
                        </a:rPr>
                        <a:t>Cost-effectiveness of Preventive Therapy for Tuberculosis With Isoniazid and Rifapentine Versus Isoniazid Alone in High-Burden Settings</a:t>
                      </a:r>
                      <a:endParaRPr lang="en-ZA" sz="1800" b="0" u="none" strike="noStrike" dirty="0">
                        <a:solidFill>
                          <a:schemeClr val="accent1">
                            <a:lumMod val="50000"/>
                          </a:schemeClr>
                        </a:solidFill>
                        <a:effectLst/>
                        <a:latin typeface="Calibri" panose="020F0502020204030204" pitchFamily="34" charset="0"/>
                      </a:endParaRPr>
                    </a:p>
                  </a:txBody>
                  <a:tcPr marL="5897" marR="5897" marT="5897" marB="42463" anchor="ctr"/>
                </a:tc>
                <a:extLst>
                  <a:ext uri="{0D108BD9-81ED-4DB2-BD59-A6C34878D82A}">
                    <a16:rowId xmlns:a16="http://schemas.microsoft.com/office/drawing/2014/main" val="764032849"/>
                  </a:ext>
                </a:extLst>
              </a:tr>
              <a:tr h="764814">
                <a:tc rowSpan="2">
                  <a:txBody>
                    <a:bodyPr/>
                    <a:lstStyle/>
                    <a:p>
                      <a:pPr algn="ctr" fontAlgn="ctr"/>
                      <a:r>
                        <a:rPr lang="en-ZA" sz="1800" b="0" u="none" strike="noStrike">
                          <a:solidFill>
                            <a:schemeClr val="accent1">
                              <a:lumMod val="50000"/>
                            </a:schemeClr>
                          </a:solidFill>
                          <a:effectLst/>
                        </a:rPr>
                        <a:t>2020</a:t>
                      </a:r>
                      <a:endParaRPr lang="en-ZA" sz="1800" b="0" u="none" strike="noStrike">
                        <a:solidFill>
                          <a:schemeClr val="accent1">
                            <a:lumMod val="50000"/>
                          </a:schemeClr>
                        </a:solidFill>
                        <a:effectLst/>
                        <a:latin typeface="Calibri" panose="020F0502020204030204" pitchFamily="34" charset="0"/>
                      </a:endParaRPr>
                    </a:p>
                  </a:txBody>
                  <a:tcPr marL="5897" marR="5897" marT="5897" marB="42463" anchor="ctr"/>
                </a:tc>
                <a:tc>
                  <a:txBody>
                    <a:bodyPr/>
                    <a:lstStyle/>
                    <a:p>
                      <a:pPr fontAlgn="b"/>
                      <a:r>
                        <a:rPr lang="en-ZA" sz="1800" b="0" u="none" strike="noStrike" dirty="0">
                          <a:solidFill>
                            <a:schemeClr val="accent1">
                              <a:lumMod val="50000"/>
                            </a:schemeClr>
                          </a:solidFill>
                          <a:effectLst/>
                          <a:hlinkClick r:id="rId3">
                            <a:extLst>
                              <a:ext uri="{A12FA001-AC4F-418D-AE19-62706E023703}">
                                <ahyp:hlinkClr xmlns:ahyp="http://schemas.microsoft.com/office/drawing/2018/hyperlinkcolor" val="tx"/>
                              </a:ext>
                            </a:extLst>
                          </a:hlinkClick>
                        </a:rPr>
                        <a:t>Cost-effectiveness of a 12 country-intervention to scale up short course TB preventive therapy among people living with HIV</a:t>
                      </a:r>
                      <a:endParaRPr lang="en-ZA" sz="1800" b="0" u="none" strike="noStrike" dirty="0">
                        <a:solidFill>
                          <a:schemeClr val="accent1">
                            <a:lumMod val="50000"/>
                          </a:schemeClr>
                        </a:solidFill>
                        <a:effectLst/>
                        <a:latin typeface="Calibri" panose="020F0502020204030204" pitchFamily="34" charset="0"/>
                      </a:endParaRPr>
                    </a:p>
                  </a:txBody>
                  <a:tcPr marL="5897" marR="5897" marT="5897" marB="42463" anchor="ctr"/>
                </a:tc>
                <a:extLst>
                  <a:ext uri="{0D108BD9-81ED-4DB2-BD59-A6C34878D82A}">
                    <a16:rowId xmlns:a16="http://schemas.microsoft.com/office/drawing/2014/main" val="2263472122"/>
                  </a:ext>
                </a:extLst>
              </a:tr>
              <a:tr h="764814">
                <a:tc vMerge="1">
                  <a:txBody>
                    <a:bodyPr/>
                    <a:lstStyle/>
                    <a:p>
                      <a:pPr algn="ctr" fontAlgn="ctr"/>
                      <a:r>
                        <a:rPr lang="en-ZA" sz="1100" b="0" u="none" strike="noStrike">
                          <a:solidFill>
                            <a:schemeClr val="tx2"/>
                          </a:solidFill>
                          <a:effectLst/>
                        </a:rPr>
                        <a:t>2020</a:t>
                      </a:r>
                      <a:endParaRPr lang="en-ZA" sz="1100" b="0" u="none" strike="noStrike">
                        <a:solidFill>
                          <a:schemeClr val="tx2"/>
                        </a:solidFill>
                        <a:effectLst/>
                        <a:latin typeface="Calibri" panose="020F0502020204030204" pitchFamily="34" charset="0"/>
                      </a:endParaRPr>
                    </a:p>
                  </a:txBody>
                  <a:tcPr marL="4423" marR="4423" marT="4423" marB="31846" anchor="ctr"/>
                </a:tc>
                <a:tc>
                  <a:txBody>
                    <a:bodyPr/>
                    <a:lstStyle/>
                    <a:p>
                      <a:pPr fontAlgn="b"/>
                      <a:r>
                        <a:rPr lang="en-ZA" sz="1800" b="0" u="none" strike="noStrike" dirty="0">
                          <a:solidFill>
                            <a:schemeClr val="accent1">
                              <a:lumMod val="50000"/>
                            </a:schemeClr>
                          </a:solidFill>
                          <a:effectLst/>
                          <a:hlinkClick r:id="rId4">
                            <a:extLst>
                              <a:ext uri="{A12FA001-AC4F-418D-AE19-62706E023703}">
                                <ahyp:hlinkClr xmlns:ahyp="http://schemas.microsoft.com/office/drawing/2018/hyperlinkcolor" val="tx"/>
                              </a:ext>
                            </a:extLst>
                          </a:hlinkClick>
                        </a:rPr>
                        <a:t>Cost-effectiveness of one month of daily isoniazid and rifapentine versus three months of weekly isoniazid and rifapentine for prevention of tuberculosis among people receiving antiretroviral therapy in Uganda</a:t>
                      </a:r>
                      <a:endParaRPr lang="en-ZA" sz="1800" b="0" u="none" strike="noStrike" dirty="0">
                        <a:solidFill>
                          <a:schemeClr val="accent1">
                            <a:lumMod val="50000"/>
                          </a:schemeClr>
                        </a:solidFill>
                        <a:effectLst/>
                        <a:latin typeface="Calibri" panose="020F0502020204030204" pitchFamily="34" charset="0"/>
                      </a:endParaRPr>
                    </a:p>
                  </a:txBody>
                  <a:tcPr marL="5897" marR="5897" marT="5897" marB="42463" anchor="ctr"/>
                </a:tc>
                <a:extLst>
                  <a:ext uri="{0D108BD9-81ED-4DB2-BD59-A6C34878D82A}">
                    <a16:rowId xmlns:a16="http://schemas.microsoft.com/office/drawing/2014/main" val="2759722995"/>
                  </a:ext>
                </a:extLst>
              </a:tr>
              <a:tr h="529109">
                <a:tc rowSpan="2">
                  <a:txBody>
                    <a:bodyPr/>
                    <a:lstStyle/>
                    <a:p>
                      <a:pPr algn="ctr" fontAlgn="ctr"/>
                      <a:r>
                        <a:rPr lang="en-ZA" sz="1800" b="0" u="none" strike="noStrike" dirty="0">
                          <a:solidFill>
                            <a:schemeClr val="accent1">
                              <a:lumMod val="50000"/>
                            </a:schemeClr>
                          </a:solidFill>
                          <a:effectLst/>
                        </a:rPr>
                        <a:t>2021</a:t>
                      </a:r>
                      <a:endParaRPr lang="en-ZA" sz="1800" b="0" i="0" u="none" strike="noStrike" dirty="0">
                        <a:solidFill>
                          <a:schemeClr val="accent1">
                            <a:lumMod val="50000"/>
                          </a:schemeClr>
                        </a:solidFill>
                        <a:effectLst/>
                        <a:latin typeface="Calibri" panose="020F0502020204030204" pitchFamily="34" charset="0"/>
                      </a:endParaRPr>
                    </a:p>
                  </a:txBody>
                  <a:tcPr marL="5897" marR="5897" marT="5897" marB="42463" anchor="ctr"/>
                </a:tc>
                <a:tc>
                  <a:txBody>
                    <a:bodyPr/>
                    <a:lstStyle/>
                    <a:p>
                      <a:pPr fontAlgn="b"/>
                      <a:r>
                        <a:rPr lang="en-ZA" sz="1800" b="0" u="none" strike="noStrike" dirty="0">
                          <a:solidFill>
                            <a:schemeClr val="accent1">
                              <a:lumMod val="50000"/>
                            </a:schemeClr>
                          </a:solidFill>
                          <a:effectLst/>
                          <a:hlinkClick r:id="rId5">
                            <a:extLst>
                              <a:ext uri="{A12FA001-AC4F-418D-AE19-62706E023703}">
                                <ahyp:hlinkClr xmlns:ahyp="http://schemas.microsoft.com/office/drawing/2018/hyperlinkcolor" val="tx"/>
                              </a:ext>
                            </a:extLst>
                          </a:hlinkClick>
                        </a:rPr>
                        <a:t>Cost-effectiveness of scaling up short course preventive therapy for tuberculosis among children across 12 countries</a:t>
                      </a:r>
                      <a:endParaRPr lang="en-ZA" sz="1800" b="0" u="none" strike="noStrike" dirty="0">
                        <a:solidFill>
                          <a:schemeClr val="accent1">
                            <a:lumMod val="50000"/>
                          </a:schemeClr>
                        </a:solidFill>
                        <a:effectLst/>
                        <a:latin typeface="Calibri" panose="020F0502020204030204" pitchFamily="34" charset="0"/>
                      </a:endParaRPr>
                    </a:p>
                  </a:txBody>
                  <a:tcPr marL="5897" marR="5897" marT="5897" marB="42463" anchor="ctr"/>
                </a:tc>
                <a:extLst>
                  <a:ext uri="{0D108BD9-81ED-4DB2-BD59-A6C34878D82A}">
                    <a16:rowId xmlns:a16="http://schemas.microsoft.com/office/drawing/2014/main" val="350490324"/>
                  </a:ext>
                </a:extLst>
              </a:tr>
              <a:tr h="764814">
                <a:tc vMerge="1">
                  <a:txBody>
                    <a:bodyPr/>
                    <a:lstStyle/>
                    <a:p>
                      <a:pPr algn="ctr" fontAlgn="ctr"/>
                      <a:r>
                        <a:rPr lang="en-ZA" sz="1100" b="0" u="none" strike="noStrike">
                          <a:solidFill>
                            <a:schemeClr val="tx2"/>
                          </a:solidFill>
                          <a:effectLst/>
                        </a:rPr>
                        <a:t>2021</a:t>
                      </a:r>
                      <a:endParaRPr lang="en-ZA" sz="1100" b="0" i="0" u="none" strike="noStrike">
                        <a:solidFill>
                          <a:schemeClr val="tx2"/>
                        </a:solidFill>
                        <a:effectLst/>
                        <a:latin typeface="Calibri" panose="020F0502020204030204" pitchFamily="34" charset="0"/>
                      </a:endParaRPr>
                    </a:p>
                  </a:txBody>
                  <a:tcPr marL="4423" marR="4423" marT="4423" marB="31846" anchor="ctr"/>
                </a:tc>
                <a:tc>
                  <a:txBody>
                    <a:bodyPr/>
                    <a:lstStyle/>
                    <a:p>
                      <a:pPr marL="0" marR="0" lvl="0" indent="0" algn="l" defTabSz="514337" rtl="0" eaLnBrk="1" fontAlgn="b" latinLnBrk="0" hangingPunct="1">
                        <a:lnSpc>
                          <a:spcPct val="100000"/>
                        </a:lnSpc>
                        <a:spcBef>
                          <a:spcPts val="0"/>
                        </a:spcBef>
                        <a:spcAft>
                          <a:spcPts val="0"/>
                        </a:spcAft>
                        <a:buClrTx/>
                        <a:buSzTx/>
                        <a:buFontTx/>
                        <a:buNone/>
                        <a:tabLst/>
                        <a:defRPr/>
                      </a:pPr>
                      <a:r>
                        <a:rPr lang="en-ZA" sz="1800" b="0" u="none" strike="noStrike" kern="1200" dirty="0">
                          <a:solidFill>
                            <a:schemeClr val="accent1">
                              <a:lumMod val="50000"/>
                            </a:schemeClr>
                          </a:solidFill>
                          <a:effectLst/>
                          <a:hlinkClick r:id="rId6">
                            <a:extLst>
                              <a:ext uri="{A12FA001-AC4F-418D-AE19-62706E023703}">
                                <ahyp:hlinkClr xmlns:ahyp="http://schemas.microsoft.com/office/drawing/2018/hyperlinkcolor" val="tx"/>
                              </a:ext>
                            </a:extLst>
                          </a:hlinkClick>
                        </a:rPr>
                        <a:t>Economic and modelling evidence for tuberculosis preventive therapy among people living with HIV: A systematic review and meta-analysis</a:t>
                      </a:r>
                      <a:endParaRPr lang="en-ZA" sz="1800" b="0" u="none" strike="noStrike" kern="1200" dirty="0">
                        <a:solidFill>
                          <a:schemeClr val="accent1">
                            <a:lumMod val="50000"/>
                          </a:schemeClr>
                        </a:solidFill>
                        <a:effectLst/>
                        <a:latin typeface="+mn-lt"/>
                        <a:ea typeface="+mn-ea"/>
                        <a:cs typeface="+mn-cs"/>
                      </a:endParaRPr>
                    </a:p>
                  </a:txBody>
                  <a:tcPr marL="5897" marR="5897" marT="5897" marB="42463" anchor="ctr"/>
                </a:tc>
                <a:extLst>
                  <a:ext uri="{0D108BD9-81ED-4DB2-BD59-A6C34878D82A}">
                    <a16:rowId xmlns:a16="http://schemas.microsoft.com/office/drawing/2014/main" val="3238583583"/>
                  </a:ext>
                </a:extLst>
              </a:tr>
              <a:tr h="529109">
                <a:tc>
                  <a:txBody>
                    <a:bodyPr/>
                    <a:lstStyle/>
                    <a:p>
                      <a:pPr algn="ctr" fontAlgn="ctr"/>
                      <a:r>
                        <a:rPr lang="en-ZA" sz="1800" b="0" i="0" u="none" strike="noStrike">
                          <a:solidFill>
                            <a:schemeClr val="accent1">
                              <a:lumMod val="50000"/>
                            </a:schemeClr>
                          </a:solidFill>
                          <a:effectLst/>
                          <a:latin typeface="Calibri" panose="020F0502020204030204" pitchFamily="34" charset="0"/>
                        </a:rPr>
                        <a:t>2022</a:t>
                      </a:r>
                    </a:p>
                  </a:txBody>
                  <a:tcPr marL="5897" marR="5897" marT="5897" marB="42463" anchor="ctr"/>
                </a:tc>
                <a:tc>
                  <a:txBody>
                    <a:bodyPr/>
                    <a:lstStyle/>
                    <a:p>
                      <a:pPr marL="0" marR="0" lvl="0" indent="0" algn="l" defTabSz="514337" rtl="0" eaLnBrk="1" fontAlgn="b" latinLnBrk="0" hangingPunct="1">
                        <a:lnSpc>
                          <a:spcPct val="100000"/>
                        </a:lnSpc>
                        <a:spcBef>
                          <a:spcPts val="0"/>
                        </a:spcBef>
                        <a:spcAft>
                          <a:spcPts val="0"/>
                        </a:spcAft>
                        <a:buClrTx/>
                        <a:buSzTx/>
                        <a:buFontTx/>
                        <a:buNone/>
                        <a:tabLst/>
                        <a:defRPr/>
                      </a:pPr>
                      <a:r>
                        <a:rPr lang="en-ZA" sz="1800" b="0" u="none" strike="noStrike" kern="1200" dirty="0">
                          <a:solidFill>
                            <a:schemeClr val="accent1">
                              <a:lumMod val="50000"/>
                            </a:schemeClr>
                          </a:solidFill>
                          <a:effectLst/>
                          <a:latin typeface="+mn-lt"/>
                          <a:ea typeface="+mn-ea"/>
                          <a:cs typeface="+mn-cs"/>
                          <a:hlinkClick r:id="rId7">
                            <a:extLst>
                              <a:ext uri="{A12FA001-AC4F-418D-AE19-62706E023703}">
                                <ahyp:hlinkClr xmlns:ahyp="http://schemas.microsoft.com/office/drawing/2018/hyperlinkcolor" val="tx"/>
                              </a:ext>
                            </a:extLst>
                          </a:hlinkClick>
                        </a:rPr>
                        <a:t>Prioritising attributes for tuberculosis preventive treatment regimens: a modelling analysis</a:t>
                      </a:r>
                      <a:endParaRPr lang="en-ZA" sz="1800" b="0" u="none" strike="noStrike" kern="1200" dirty="0">
                        <a:solidFill>
                          <a:schemeClr val="accent1">
                            <a:lumMod val="50000"/>
                          </a:schemeClr>
                        </a:solidFill>
                        <a:effectLst/>
                        <a:latin typeface="+mn-lt"/>
                        <a:ea typeface="+mn-ea"/>
                        <a:cs typeface="+mn-cs"/>
                      </a:endParaRPr>
                    </a:p>
                  </a:txBody>
                  <a:tcPr marL="5897" marR="5897" marT="5897" marB="42463" anchor="ctr"/>
                </a:tc>
                <a:extLst>
                  <a:ext uri="{0D108BD9-81ED-4DB2-BD59-A6C34878D82A}">
                    <a16:rowId xmlns:a16="http://schemas.microsoft.com/office/drawing/2014/main" val="845726445"/>
                  </a:ext>
                </a:extLst>
              </a:tr>
              <a:tr h="764814">
                <a:tc>
                  <a:txBody>
                    <a:bodyPr/>
                    <a:lstStyle/>
                    <a:p>
                      <a:pPr algn="ctr" fontAlgn="ctr"/>
                      <a:r>
                        <a:rPr lang="en-ZA" sz="1800" b="0" u="none" strike="noStrike">
                          <a:solidFill>
                            <a:schemeClr val="accent1">
                              <a:lumMod val="50000"/>
                            </a:schemeClr>
                          </a:solidFill>
                          <a:effectLst/>
                        </a:rPr>
                        <a:t>2023</a:t>
                      </a:r>
                      <a:endParaRPr lang="en-ZA" sz="1800" b="0" i="0" u="none" strike="noStrike">
                        <a:solidFill>
                          <a:schemeClr val="accent1">
                            <a:lumMod val="50000"/>
                          </a:schemeClr>
                        </a:solidFill>
                        <a:effectLst/>
                        <a:latin typeface="Calibri" panose="020F0502020204030204" pitchFamily="34" charset="0"/>
                      </a:endParaRPr>
                    </a:p>
                  </a:txBody>
                  <a:tcPr marL="5897" marR="5897" marT="5897" marB="42463" anchor="ctr"/>
                </a:tc>
                <a:tc>
                  <a:txBody>
                    <a:bodyPr/>
                    <a:lstStyle/>
                    <a:p>
                      <a:pPr algn="l" fontAlgn="b"/>
                      <a:r>
                        <a:rPr lang="en-ZA" sz="1800" b="0" u="none" strike="noStrike" dirty="0">
                          <a:solidFill>
                            <a:schemeClr val="accent1">
                              <a:lumMod val="50000"/>
                            </a:schemeClr>
                          </a:solidFill>
                          <a:effectLst/>
                          <a:hlinkClick r:id="rId8">
                            <a:extLst>
                              <a:ext uri="{A12FA001-AC4F-418D-AE19-62706E023703}">
                                <ahyp:hlinkClr xmlns:ahyp="http://schemas.microsoft.com/office/drawing/2018/hyperlinkcolor" val="tx"/>
                              </a:ext>
                            </a:extLst>
                          </a:hlinkClick>
                        </a:rPr>
                        <a:t>Impact and cost-effectiveness of short-course TB preventive treatment for household contacts and people with HIV in 29 high-incidence countries: a modelling analysis</a:t>
                      </a:r>
                      <a:endParaRPr lang="en-ZA" sz="1800" b="0" i="0" u="none" strike="noStrike" dirty="0">
                        <a:solidFill>
                          <a:schemeClr val="accent1">
                            <a:lumMod val="50000"/>
                          </a:schemeClr>
                        </a:solidFill>
                        <a:effectLst/>
                        <a:latin typeface="Calibri" panose="020F0502020204030204" pitchFamily="34" charset="0"/>
                      </a:endParaRPr>
                    </a:p>
                  </a:txBody>
                  <a:tcPr marL="5897" marR="5897" marT="5897" marB="42463" anchor="ctr"/>
                </a:tc>
                <a:extLst>
                  <a:ext uri="{0D108BD9-81ED-4DB2-BD59-A6C34878D82A}">
                    <a16:rowId xmlns:a16="http://schemas.microsoft.com/office/drawing/2014/main" val="2764570452"/>
                  </a:ext>
                </a:extLst>
              </a:tr>
            </a:tbl>
          </a:graphicData>
        </a:graphic>
      </p:graphicFrame>
      <p:sp>
        <p:nvSpPr>
          <p:cNvPr id="4" name="Slide Number Placeholder 3">
            <a:extLst>
              <a:ext uri="{FF2B5EF4-FFF2-40B4-BE49-F238E27FC236}">
                <a16:creationId xmlns:a16="http://schemas.microsoft.com/office/drawing/2014/main" id="{7C3D4881-14F9-FBEE-661B-04F97F73B4E0}"/>
              </a:ext>
            </a:extLst>
          </p:cNvPr>
          <p:cNvSpPr>
            <a:spLocks noGrp="1"/>
          </p:cNvSpPr>
          <p:nvPr>
            <p:ph type="sldNum" sz="quarter" idx="12"/>
          </p:nvPr>
        </p:nvSpPr>
        <p:spPr/>
        <p:txBody>
          <a:bodyPr/>
          <a:lstStyle/>
          <a:p>
            <a:fld id="{224B73FA-F1C1-4AB3-B2DD-439F72A11D30}" type="slidenum">
              <a:rPr lang="en-US" smtClean="0"/>
              <a:t>90</a:t>
            </a:fld>
            <a:endParaRPr lang="en-US"/>
          </a:p>
        </p:txBody>
      </p:sp>
    </p:spTree>
    <p:extLst>
      <p:ext uri="{BB962C8B-B14F-4D97-AF65-F5344CB8AC3E}">
        <p14:creationId xmlns:p14="http://schemas.microsoft.com/office/powerpoint/2010/main" val="37560129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6C-37B2-0335-B611-8114F81C6C85}"/>
              </a:ext>
            </a:extLst>
          </p:cNvPr>
          <p:cNvSpPr>
            <a:spLocks noGrp="1"/>
          </p:cNvSpPr>
          <p:nvPr>
            <p:ph type="title"/>
          </p:nvPr>
        </p:nvSpPr>
        <p:spPr>
          <a:xfrm>
            <a:off x="149087" y="136526"/>
            <a:ext cx="11907078" cy="1150014"/>
          </a:xfrm>
        </p:spPr>
        <p:txBody>
          <a:bodyPr>
            <a:noAutofit/>
          </a:bodyPr>
          <a:lstStyle/>
          <a:p>
            <a:r>
              <a:rPr lang="en-IN" sz="4400" dirty="0"/>
              <a:t>“Ruling out of active TB” most important before initiation of TPT</a:t>
            </a:r>
          </a:p>
        </p:txBody>
      </p:sp>
      <p:sp>
        <p:nvSpPr>
          <p:cNvPr id="3" name="Content Placeholder 2">
            <a:extLst>
              <a:ext uri="{FF2B5EF4-FFF2-40B4-BE49-F238E27FC236}">
                <a16:creationId xmlns:a16="http://schemas.microsoft.com/office/drawing/2014/main" id="{4E8C3D0C-F100-82D1-3A5E-DB1DC023DFB1}"/>
              </a:ext>
            </a:extLst>
          </p:cNvPr>
          <p:cNvSpPr>
            <a:spLocks noGrp="1"/>
          </p:cNvSpPr>
          <p:nvPr>
            <p:ph sz="half" idx="1"/>
          </p:nvPr>
        </p:nvSpPr>
        <p:spPr>
          <a:xfrm>
            <a:off x="149088" y="1435393"/>
            <a:ext cx="4422912" cy="5286079"/>
          </a:xfrm>
        </p:spPr>
        <p:txBody>
          <a:bodyPr>
            <a:normAutofit/>
          </a:bodyPr>
          <a:lstStyle/>
          <a:p>
            <a:pPr>
              <a:lnSpc>
                <a:spcPct val="120000"/>
              </a:lnSpc>
            </a:pPr>
            <a:r>
              <a:rPr lang="en-US" dirty="0"/>
              <a:t>India demonstrated large scale intervention in NTEP. </a:t>
            </a:r>
          </a:p>
          <a:p>
            <a:pPr>
              <a:lnSpc>
                <a:spcPct val="120000"/>
              </a:lnSpc>
            </a:pPr>
            <a:r>
              <a:rPr lang="en-US" dirty="0"/>
              <a:t>PMDT, introduction of daily regimen etc. are the few interventions undertaken and successfully scaled-up across country in short span of time by NTEP. </a:t>
            </a:r>
          </a:p>
          <a:p>
            <a:pPr>
              <a:lnSpc>
                <a:spcPct val="110000"/>
              </a:lnSpc>
            </a:pPr>
            <a:endParaRPr lang="en-US" dirty="0"/>
          </a:p>
        </p:txBody>
      </p:sp>
      <p:sp>
        <p:nvSpPr>
          <p:cNvPr id="7" name="Content Placeholder 6">
            <a:extLst>
              <a:ext uri="{FF2B5EF4-FFF2-40B4-BE49-F238E27FC236}">
                <a16:creationId xmlns:a16="http://schemas.microsoft.com/office/drawing/2014/main" id="{02551B2F-A83E-B105-EE0C-02B56E8019B4}"/>
              </a:ext>
            </a:extLst>
          </p:cNvPr>
          <p:cNvSpPr>
            <a:spLocks noGrp="1"/>
          </p:cNvSpPr>
          <p:nvPr>
            <p:ph sz="half" idx="2"/>
          </p:nvPr>
        </p:nvSpPr>
        <p:spPr>
          <a:xfrm>
            <a:off x="4678326" y="1360964"/>
            <a:ext cx="7364585" cy="5286078"/>
          </a:xfrm>
        </p:spPr>
        <p:txBody>
          <a:bodyPr>
            <a:noAutofit/>
          </a:bodyPr>
          <a:lstStyle/>
          <a:p>
            <a:pPr>
              <a:lnSpc>
                <a:spcPct val="110000"/>
              </a:lnSpc>
            </a:pPr>
            <a:r>
              <a:rPr lang="en-US" sz="2300" dirty="0"/>
              <a:t>Contact tracing is one of the routine activity and being conducted by the </a:t>
            </a:r>
            <a:r>
              <a:rPr lang="en-US" sz="2300" dirty="0" err="1"/>
              <a:t>programme</a:t>
            </a:r>
            <a:r>
              <a:rPr lang="en-US" sz="2300" dirty="0"/>
              <a:t> since 1995. Contact tracing visit is 87% (India TB Report 2024)</a:t>
            </a:r>
          </a:p>
          <a:p>
            <a:pPr>
              <a:lnSpc>
                <a:spcPct val="110000"/>
              </a:lnSpc>
            </a:pPr>
            <a:r>
              <a:rPr lang="en-US" sz="2300" dirty="0"/>
              <a:t>Accessibility of x-ray for ruling out of active TB is a challenge. </a:t>
            </a:r>
          </a:p>
          <a:p>
            <a:pPr>
              <a:lnSpc>
                <a:spcPct val="110000"/>
              </a:lnSpc>
            </a:pPr>
            <a:r>
              <a:rPr lang="en-US" sz="2300" dirty="0"/>
              <a:t>But scale-up of any intervention is a gradual process. </a:t>
            </a:r>
          </a:p>
          <a:p>
            <a:pPr>
              <a:lnSpc>
                <a:spcPct val="110000"/>
              </a:lnSpc>
            </a:pPr>
            <a:r>
              <a:rPr lang="en-US" sz="2300" dirty="0"/>
              <a:t>New ultraportable X-ray (HHXray) devices are being procured by the division would be helpful. Couple with AI-CAD would be the game changer in ruling out of active TB. </a:t>
            </a:r>
          </a:p>
          <a:p>
            <a:pPr>
              <a:lnSpc>
                <a:spcPct val="110000"/>
              </a:lnSpc>
            </a:pPr>
            <a:r>
              <a:rPr lang="en-US" sz="2300" dirty="0"/>
              <a:t>225 + 643 HHXray are approved; 50 already installed. </a:t>
            </a:r>
          </a:p>
          <a:p>
            <a:pPr>
              <a:lnSpc>
                <a:spcPct val="110000"/>
              </a:lnSpc>
            </a:pPr>
            <a:r>
              <a:rPr lang="en-US" sz="2300" dirty="0"/>
              <a:t>Additional ~200 HHXray approved in PIP, CSR and other projects.</a:t>
            </a:r>
            <a:endParaRPr lang="en-IN" sz="2300" dirty="0"/>
          </a:p>
        </p:txBody>
      </p:sp>
    </p:spTree>
    <p:extLst>
      <p:ext uri="{BB962C8B-B14F-4D97-AF65-F5344CB8AC3E}">
        <p14:creationId xmlns:p14="http://schemas.microsoft.com/office/powerpoint/2010/main" val="38289719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40DF4B-B61D-8876-7F01-1BA6C6F2DD88}"/>
              </a:ext>
            </a:extLst>
          </p:cNvPr>
          <p:cNvSpPr txBox="1"/>
          <p:nvPr/>
        </p:nvSpPr>
        <p:spPr>
          <a:xfrm>
            <a:off x="160087" y="6007100"/>
            <a:ext cx="11855450" cy="923330"/>
          </a:xfrm>
          <a:prstGeom prst="rect">
            <a:avLst/>
          </a:prstGeom>
          <a:noFill/>
        </p:spPr>
        <p:txBody>
          <a:bodyPr wrap="square" rtlCol="0">
            <a:spAutoFit/>
          </a:bodyPr>
          <a:lstStyle/>
          <a:p>
            <a:pPr>
              <a:defRPr/>
            </a:pPr>
            <a:r>
              <a:rPr kumimoji="0" lang="en-IN" b="0" i="1" u="none" strike="sng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Prioritizing pulmonary bacteriologically confirmed TB </a:t>
            </a:r>
            <a:endParaRPr kumimoji="0" lang="en-IN" b="0" i="0" u="none" strike="sng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3-months daily Rifampicin and Isoniazid (3RH) TPT regimen is introduced in 0-15 years individuals in 6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F74B68A-E5B4-3A36-42BC-7D018234BD12}"/>
              </a:ext>
            </a:extLst>
          </p:cNvPr>
          <p:cNvSpPr/>
          <p:nvPr/>
        </p:nvSpPr>
        <p:spPr>
          <a:xfrm>
            <a:off x="-508000" y="9352547"/>
            <a:ext cx="12192000" cy="3687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365AC5-49F2-E690-B82D-86C1BCD6365B}"/>
              </a:ext>
            </a:extLst>
          </p:cNvPr>
          <p:cNvSpPr>
            <a:spLocks noGrp="1"/>
          </p:cNvSpPr>
          <p:nvPr>
            <p:ph type="title"/>
          </p:nvPr>
        </p:nvSpPr>
        <p:spPr>
          <a:xfrm>
            <a:off x="160422" y="136526"/>
            <a:ext cx="11855114" cy="1467484"/>
          </a:xfrm>
        </p:spPr>
        <p:txBody>
          <a:bodyPr>
            <a:normAutofit/>
          </a:bodyPr>
          <a:lstStyle/>
          <a:p>
            <a:r>
              <a:rPr lang="en-IN" dirty="0"/>
              <a:t>TPT target group – TPT in contact of DS/DR-TB and other risk group</a:t>
            </a:r>
          </a:p>
        </p:txBody>
      </p:sp>
      <p:sp>
        <p:nvSpPr>
          <p:cNvPr id="4" name="Slide Number Placeholder 3">
            <a:extLst>
              <a:ext uri="{FF2B5EF4-FFF2-40B4-BE49-F238E27FC236}">
                <a16:creationId xmlns:a16="http://schemas.microsoft.com/office/drawing/2014/main" id="{A7902F2A-0708-FC73-3CB4-B4124B6D098D}"/>
              </a:ext>
            </a:extLst>
          </p:cNvPr>
          <p:cNvSpPr>
            <a:spLocks noGrp="1"/>
          </p:cNvSpPr>
          <p:nvPr>
            <p:ph type="sldNum" sz="quarter" idx="12"/>
          </p:nvPr>
        </p:nvSpPr>
        <p:spPr/>
        <p:txBody>
          <a:bodyPr/>
          <a:lstStyle/>
          <a:p>
            <a:fld id="{224B73FA-F1C1-4AB3-B2DD-439F72A11D30}" type="slidenum">
              <a:rPr lang="en-US" smtClean="0"/>
              <a:t>92</a:t>
            </a:fld>
            <a:endParaRPr lang="en-US"/>
          </a:p>
        </p:txBody>
      </p:sp>
      <p:sp>
        <p:nvSpPr>
          <p:cNvPr id="5" name="Slide Number Placeholder 3">
            <a:extLst>
              <a:ext uri="{FF2B5EF4-FFF2-40B4-BE49-F238E27FC236}">
                <a16:creationId xmlns:a16="http://schemas.microsoft.com/office/drawing/2014/main" id="{7AE061D5-5ECC-9099-832F-68801671D34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24B73FA-F1C1-4AB3-B2DD-439F72A11D30}" type="slidenum">
              <a:rPr lang="en-US" smtClean="0">
                <a:solidFill>
                  <a:prstClr val="black">
                    <a:tint val="75000"/>
                  </a:prstClr>
                </a:solidFill>
                <a:latin typeface="Calibri" panose="020F0502020204030204"/>
              </a:rPr>
              <a:pPr>
                <a:defRPr/>
              </a:pPr>
              <a:t>92</a:t>
            </a:fld>
            <a:endParaRPr lang="en-US">
              <a:solidFill>
                <a:prstClr val="black">
                  <a:tint val="75000"/>
                </a:prstClr>
              </a:solidFill>
              <a:latin typeface="Calibri" panose="020F0502020204030204"/>
            </a:endParaRPr>
          </a:p>
        </p:txBody>
      </p:sp>
      <p:graphicFrame>
        <p:nvGraphicFramePr>
          <p:cNvPr id="6" name="Table 5">
            <a:extLst>
              <a:ext uri="{FF2B5EF4-FFF2-40B4-BE49-F238E27FC236}">
                <a16:creationId xmlns:a16="http://schemas.microsoft.com/office/drawing/2014/main" id="{AFC24B2F-85F7-A65B-AA24-96B10FC9DC7D}"/>
              </a:ext>
            </a:extLst>
          </p:cNvPr>
          <p:cNvGraphicFramePr>
            <a:graphicFrameLocks noGrp="1"/>
          </p:cNvGraphicFramePr>
          <p:nvPr/>
        </p:nvGraphicFramePr>
        <p:xfrm>
          <a:off x="160086" y="1743740"/>
          <a:ext cx="11855113" cy="4319016"/>
        </p:xfrm>
        <a:graphic>
          <a:graphicData uri="http://schemas.openxmlformats.org/drawingml/2006/table">
            <a:tbl>
              <a:tblPr firstRow="1" firstCol="1" bandRow="1">
                <a:tableStyleId>{5C22544A-7EE6-4342-B048-85BDC9FD1C3A}</a:tableStyleId>
              </a:tblPr>
              <a:tblGrid>
                <a:gridCol w="6563211">
                  <a:extLst>
                    <a:ext uri="{9D8B030D-6E8A-4147-A177-3AD203B41FA5}">
                      <a16:colId xmlns:a16="http://schemas.microsoft.com/office/drawing/2014/main" val="3232581287"/>
                    </a:ext>
                  </a:extLst>
                </a:gridCol>
                <a:gridCol w="2308396">
                  <a:extLst>
                    <a:ext uri="{9D8B030D-6E8A-4147-A177-3AD203B41FA5}">
                      <a16:colId xmlns:a16="http://schemas.microsoft.com/office/drawing/2014/main" val="3154288044"/>
                    </a:ext>
                  </a:extLst>
                </a:gridCol>
                <a:gridCol w="2983506">
                  <a:extLst>
                    <a:ext uri="{9D8B030D-6E8A-4147-A177-3AD203B41FA5}">
                      <a16:colId xmlns:a16="http://schemas.microsoft.com/office/drawing/2014/main" val="2695565308"/>
                    </a:ext>
                  </a:extLst>
                </a:gridCol>
              </a:tblGrid>
              <a:tr h="280880">
                <a:tc>
                  <a:txBody>
                    <a:bodyPr/>
                    <a:lstStyle/>
                    <a:p>
                      <a:pPr marL="228600">
                        <a:lnSpc>
                          <a:spcPct val="115000"/>
                        </a:lnSpc>
                        <a:spcAft>
                          <a:spcPts val="800"/>
                        </a:spcAft>
                      </a:pPr>
                      <a:r>
                        <a:rPr lang="en-IN" sz="1800" kern="100" dirty="0">
                          <a:effectLst/>
                        </a:rPr>
                        <a:t>Target population</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IN" sz="1800" kern="100" dirty="0">
                          <a:effectLst/>
                        </a:rPr>
                        <a:t>Strategy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IN" sz="1800" kern="100">
                          <a:effectLst/>
                        </a:rPr>
                        <a:t>TPT options</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3321778"/>
                  </a:ext>
                </a:extLst>
              </a:tr>
              <a:tr h="577021">
                <a:tc>
                  <a:txBody>
                    <a:bodyPr/>
                    <a:lstStyle/>
                    <a:p>
                      <a:pPr marL="342900" lvl="0" indent="-342900">
                        <a:lnSpc>
                          <a:spcPct val="115000"/>
                        </a:lnSpc>
                        <a:spcAft>
                          <a:spcPts val="800"/>
                        </a:spcAft>
                        <a:buFont typeface="Symbol" panose="05050102010706020507" pitchFamily="18" charset="2"/>
                        <a:buChar char=""/>
                        <a:tabLst>
                          <a:tab pos="228600" algn="l"/>
                        </a:tabLst>
                      </a:pPr>
                      <a:r>
                        <a:rPr lang="en-IN" sz="1800" kern="100" dirty="0">
                          <a:effectLst/>
                        </a:rPr>
                        <a:t>Close or household contacts below 5 years of pulmonary TB</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IN" sz="1800" kern="100">
                          <a:effectLst/>
                        </a:rPr>
                        <a:t>TPT to all after ruling out active TB disease</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rowSpan="3">
                  <a:txBody>
                    <a:bodyPr/>
                    <a:lstStyle/>
                    <a:p>
                      <a:pPr marL="342900" lvl="0" indent="-342900">
                        <a:lnSpc>
                          <a:spcPct val="115000"/>
                        </a:lnSpc>
                        <a:buFont typeface="Symbol" panose="05050102010706020507" pitchFamily="18" charset="2"/>
                        <a:buChar char=""/>
                        <a:tabLst>
                          <a:tab pos="228600" algn="l"/>
                        </a:tabLst>
                      </a:pPr>
                      <a:r>
                        <a:rPr lang="en-IN" sz="1800" kern="100">
                          <a:effectLst/>
                        </a:rPr>
                        <a:t>3 months of weekly (12 doses) isoniazid and rifapentine (3HP) in age &gt;2 years or</a:t>
                      </a:r>
                    </a:p>
                    <a:p>
                      <a:pPr marL="342900" lvl="0" indent="-342900">
                        <a:lnSpc>
                          <a:spcPct val="115000"/>
                        </a:lnSpc>
                        <a:spcAft>
                          <a:spcPts val="800"/>
                        </a:spcAft>
                        <a:buFont typeface="Symbol" panose="05050102010706020507" pitchFamily="18" charset="2"/>
                        <a:buChar char=""/>
                        <a:tabLst>
                          <a:tab pos="228600" algn="l"/>
                        </a:tabLst>
                      </a:pPr>
                      <a:r>
                        <a:rPr lang="en-IN" sz="1800" kern="100">
                          <a:effectLst/>
                        </a:rPr>
                        <a:t>6 months of daily (180 doses) isoniazid (6H)</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479428"/>
                  </a:ext>
                </a:extLst>
              </a:tr>
              <a:tr h="577021">
                <a:tc>
                  <a:txBody>
                    <a:bodyPr/>
                    <a:lstStyle/>
                    <a:p>
                      <a:pPr marL="342900" lvl="0" indent="-342900">
                        <a:lnSpc>
                          <a:spcPct val="115000"/>
                        </a:lnSpc>
                        <a:spcAft>
                          <a:spcPts val="800"/>
                        </a:spcAft>
                        <a:buFont typeface="Symbol" panose="05050102010706020507" pitchFamily="18" charset="2"/>
                        <a:buChar char=""/>
                        <a:tabLst>
                          <a:tab pos="228600" algn="l"/>
                        </a:tabLst>
                      </a:pPr>
                      <a:r>
                        <a:rPr lang="en-IN" sz="1800" kern="100">
                          <a:effectLst/>
                        </a:rPr>
                        <a:t>Close or household contacts more than or equal to 5 years of pulmonary TB</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rowSpan="4">
                  <a:txBody>
                    <a:bodyPr/>
                    <a:lstStyle/>
                    <a:p>
                      <a:pPr>
                        <a:lnSpc>
                          <a:spcPct val="115000"/>
                        </a:lnSpc>
                        <a:spcAft>
                          <a:spcPts val="800"/>
                        </a:spcAft>
                      </a:pPr>
                      <a:r>
                        <a:rPr lang="en-IN" sz="1800" kern="100">
                          <a:effectLst/>
                        </a:rPr>
                        <a:t>Testing* for TBI and TPT after ruling out TB disease</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IN"/>
                    </a:p>
                  </a:txBody>
                  <a:tcPr/>
                </a:tc>
                <a:extLst>
                  <a:ext uri="{0D108BD9-81ED-4DB2-BD59-A6C34878D82A}">
                    <a16:rowId xmlns:a16="http://schemas.microsoft.com/office/drawing/2014/main" val="3799886175"/>
                  </a:ext>
                </a:extLst>
              </a:tr>
              <a:tr h="1465442">
                <a:tc>
                  <a:txBody>
                    <a:bodyPr/>
                    <a:lstStyle/>
                    <a:p>
                      <a:pPr marL="342900" lvl="0" indent="-342900">
                        <a:lnSpc>
                          <a:spcPct val="115000"/>
                        </a:lnSpc>
                        <a:buFont typeface="Symbol" panose="05050102010706020507" pitchFamily="18" charset="2"/>
                        <a:buChar char=""/>
                        <a:tabLst>
                          <a:tab pos="228600" algn="l"/>
                        </a:tabLst>
                      </a:pPr>
                      <a:r>
                        <a:rPr lang="en-IN" sz="1800" kern="100" dirty="0">
                          <a:effectLst/>
                        </a:rPr>
                        <a:t>Other risk groups</a:t>
                      </a:r>
                    </a:p>
                    <a:p>
                      <a:pPr marL="742950" lvl="1" indent="-285750">
                        <a:lnSpc>
                          <a:spcPct val="115000"/>
                        </a:lnSpc>
                        <a:buFont typeface="Courier New" panose="02070309020205020404" pitchFamily="49" charset="0"/>
                        <a:buChar char="o"/>
                      </a:pPr>
                      <a:r>
                        <a:rPr lang="en-IN" sz="1800" kern="100" dirty="0">
                          <a:effectLst/>
                        </a:rPr>
                        <a:t>Person initiating Immuno-suppressant or Anti-TNF treatment; Silicosis; Person on dialysis; Transplant recipient</a:t>
                      </a:r>
                    </a:p>
                    <a:p>
                      <a:pPr marL="742950" lvl="1" indent="-285750">
                        <a:lnSpc>
                          <a:spcPct val="115000"/>
                        </a:lnSpc>
                        <a:spcAft>
                          <a:spcPts val="800"/>
                        </a:spcAft>
                        <a:buFont typeface="Courier New" panose="02070309020205020404" pitchFamily="49" charset="0"/>
                        <a:buChar char="o"/>
                      </a:pPr>
                      <a:r>
                        <a:rPr lang="en-IN" sz="1800" kern="100" dirty="0">
                          <a:effectLst/>
                        </a:rPr>
                        <a:t>Malnourished, diabetes, alcohol abuse, smoker and integration with ACF</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2703474299"/>
                  </a:ext>
                </a:extLst>
              </a:tr>
              <a:tr h="577021">
                <a:tc>
                  <a:txBody>
                    <a:bodyPr/>
                    <a:lstStyle/>
                    <a:p>
                      <a:pPr marL="342900" lvl="0" indent="-342900">
                        <a:lnSpc>
                          <a:spcPct val="115000"/>
                        </a:lnSpc>
                        <a:spcAft>
                          <a:spcPts val="800"/>
                        </a:spcAft>
                        <a:buFont typeface="Symbol" panose="05050102010706020507" pitchFamily="18" charset="2"/>
                        <a:buChar char=""/>
                        <a:tabLst>
                          <a:tab pos="228600" algn="l"/>
                        </a:tabLst>
                      </a:pPr>
                      <a:r>
                        <a:rPr lang="en-IN" sz="1800" kern="100" dirty="0">
                          <a:effectLst/>
                        </a:rPr>
                        <a:t>Contact of multi drug resistant TB (MDR-TB) with fluoroquinolone susceptible</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IN"/>
                    </a:p>
                  </a:txBody>
                  <a:tcPr/>
                </a:tc>
                <a:tc>
                  <a:txBody>
                    <a:bodyPr/>
                    <a:lstStyle/>
                    <a:p>
                      <a:pPr>
                        <a:lnSpc>
                          <a:spcPct val="115000"/>
                        </a:lnSpc>
                        <a:spcAft>
                          <a:spcPts val="800"/>
                        </a:spcAft>
                      </a:pPr>
                      <a:r>
                        <a:rPr lang="en-IN" sz="1800" kern="100">
                          <a:effectLst/>
                        </a:rPr>
                        <a:t>6 months of daily (180 doses) levofloxacin </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1545757"/>
                  </a:ext>
                </a:extLst>
              </a:tr>
              <a:tr h="577021">
                <a:tc>
                  <a:txBody>
                    <a:bodyPr/>
                    <a:lstStyle/>
                    <a:p>
                      <a:pPr marL="342900" lvl="0" indent="-342900">
                        <a:lnSpc>
                          <a:spcPct val="115000"/>
                        </a:lnSpc>
                        <a:buFont typeface="Symbol" panose="05050102010706020507" pitchFamily="18" charset="2"/>
                        <a:buChar char=""/>
                        <a:tabLst>
                          <a:tab pos="228600" algn="l"/>
                        </a:tabLst>
                      </a:pPr>
                      <a:r>
                        <a:rPr lang="en-IN" sz="1800" kern="100" dirty="0">
                          <a:effectLst/>
                        </a:rPr>
                        <a:t>Contact of isoniazid mono/poly resistant TB (Hr-TB) with rifampicin susceptible</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vMerge="1">
                  <a:txBody>
                    <a:bodyPr/>
                    <a:lstStyle/>
                    <a:p>
                      <a:endParaRPr lang="en-IN"/>
                    </a:p>
                  </a:txBody>
                  <a:tcPr/>
                </a:tc>
                <a:tc>
                  <a:txBody>
                    <a:bodyPr/>
                    <a:lstStyle/>
                    <a:p>
                      <a:pPr>
                        <a:lnSpc>
                          <a:spcPct val="115000"/>
                        </a:lnSpc>
                        <a:spcAft>
                          <a:spcPts val="800"/>
                        </a:spcAft>
                      </a:pPr>
                      <a:r>
                        <a:rPr lang="en-IN" sz="1800" kern="100" dirty="0">
                          <a:effectLst/>
                        </a:rPr>
                        <a:t>4 months of daily (120 doses) rifampicin</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7316264"/>
                  </a:ext>
                </a:extLst>
              </a:tr>
            </a:tbl>
          </a:graphicData>
        </a:graphic>
      </p:graphicFrame>
    </p:spTree>
    <p:extLst>
      <p:ext uri="{BB962C8B-B14F-4D97-AF65-F5344CB8AC3E}">
        <p14:creationId xmlns:p14="http://schemas.microsoft.com/office/powerpoint/2010/main" val="12999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4209-92CB-43B0-ACF0-7BBDC6DA15A6}"/>
              </a:ext>
            </a:extLst>
          </p:cNvPr>
          <p:cNvSpPr>
            <a:spLocks noGrp="1"/>
          </p:cNvSpPr>
          <p:nvPr>
            <p:ph type="title"/>
          </p:nvPr>
        </p:nvSpPr>
        <p:spPr/>
        <p:txBody>
          <a:bodyPr/>
          <a:lstStyle/>
          <a:p>
            <a:r>
              <a:rPr lang="en-US" dirty="0"/>
              <a:t>Contraindications of TPT</a:t>
            </a:r>
          </a:p>
        </p:txBody>
      </p:sp>
      <p:sp>
        <p:nvSpPr>
          <p:cNvPr id="3" name="Content Placeholder 2">
            <a:extLst>
              <a:ext uri="{FF2B5EF4-FFF2-40B4-BE49-F238E27FC236}">
                <a16:creationId xmlns:a16="http://schemas.microsoft.com/office/drawing/2014/main" id="{07016579-8D7C-4511-B6F1-949B61F974E5}"/>
              </a:ext>
            </a:extLst>
          </p:cNvPr>
          <p:cNvSpPr>
            <a:spLocks noGrp="1"/>
          </p:cNvSpPr>
          <p:nvPr>
            <p:ph idx="1"/>
          </p:nvPr>
        </p:nvSpPr>
        <p:spPr>
          <a:xfrm>
            <a:off x="160422" y="1617077"/>
            <a:ext cx="11855114" cy="5030786"/>
          </a:xfrm>
        </p:spPr>
        <p:txBody>
          <a:bodyPr>
            <a:normAutofit/>
          </a:bodyPr>
          <a:lstStyle/>
          <a:p>
            <a:pPr>
              <a:lnSpc>
                <a:spcPct val="150000"/>
              </a:lnSpc>
            </a:pPr>
            <a:r>
              <a:rPr lang="en-US" sz="2600" dirty="0"/>
              <a:t>Active TB disease (absolute)</a:t>
            </a:r>
          </a:p>
          <a:p>
            <a:pPr>
              <a:lnSpc>
                <a:spcPct val="150000"/>
              </a:lnSpc>
            </a:pPr>
            <a:r>
              <a:rPr lang="en-US" sz="2600" dirty="0"/>
              <a:t>Acute or chronic hepatitis</a:t>
            </a:r>
          </a:p>
          <a:p>
            <a:pPr>
              <a:lnSpc>
                <a:spcPct val="150000"/>
              </a:lnSpc>
            </a:pPr>
            <a:r>
              <a:rPr lang="en-US" sz="2600" dirty="0"/>
              <a:t>Concurrent use of other hepatotoxic medications (such as nevirapine) </a:t>
            </a:r>
          </a:p>
          <a:p>
            <a:pPr>
              <a:lnSpc>
                <a:spcPct val="150000"/>
              </a:lnSpc>
            </a:pPr>
            <a:r>
              <a:rPr lang="en-US" sz="2600" dirty="0"/>
              <a:t>Regular and heavy alcohol consumption </a:t>
            </a:r>
          </a:p>
          <a:p>
            <a:pPr>
              <a:lnSpc>
                <a:spcPct val="150000"/>
              </a:lnSpc>
            </a:pPr>
            <a:r>
              <a:rPr lang="en-US" sz="2600" dirty="0"/>
              <a:t>Signs and symptoms of peripheral neuropathy like persistent tingling, numbness and burning sensation in the limbs</a:t>
            </a:r>
          </a:p>
          <a:p>
            <a:pPr>
              <a:lnSpc>
                <a:spcPct val="150000"/>
              </a:lnSpc>
            </a:pPr>
            <a:r>
              <a:rPr lang="en-US" sz="2600" dirty="0"/>
              <a:t>Allergy or known hypersensitivity to any drugs being considered for TPT</a:t>
            </a:r>
          </a:p>
        </p:txBody>
      </p:sp>
      <p:sp>
        <p:nvSpPr>
          <p:cNvPr id="4" name="Slide Number Placeholder 3">
            <a:extLst>
              <a:ext uri="{FF2B5EF4-FFF2-40B4-BE49-F238E27FC236}">
                <a16:creationId xmlns:a16="http://schemas.microsoft.com/office/drawing/2014/main" id="{A6DF4FE5-4622-4E42-8DBC-8EA858373655}"/>
              </a:ext>
            </a:extLst>
          </p:cNvPr>
          <p:cNvSpPr>
            <a:spLocks noGrp="1"/>
          </p:cNvSpPr>
          <p:nvPr>
            <p:ph type="sldNum" sz="quarter" idx="12"/>
          </p:nvPr>
        </p:nvSpPr>
        <p:spPr/>
        <p:txBody>
          <a:bodyPr/>
          <a:lstStyle/>
          <a:p>
            <a:fld id="{224B73FA-F1C1-4AB3-B2DD-439F72A11D30}" type="slidenum">
              <a:rPr lang="en-US" smtClean="0"/>
              <a:t>93</a:t>
            </a:fld>
            <a:endParaRPr lang="en-US"/>
          </a:p>
        </p:txBody>
      </p:sp>
    </p:spTree>
    <p:extLst>
      <p:ext uri="{BB962C8B-B14F-4D97-AF65-F5344CB8AC3E}">
        <p14:creationId xmlns:p14="http://schemas.microsoft.com/office/powerpoint/2010/main" val="2777343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4023-A65B-4DFF-9BC4-1CA47400F491}"/>
              </a:ext>
            </a:extLst>
          </p:cNvPr>
          <p:cNvSpPr>
            <a:spLocks noGrp="1"/>
          </p:cNvSpPr>
          <p:nvPr>
            <p:ph type="title"/>
          </p:nvPr>
        </p:nvSpPr>
        <p:spPr/>
        <p:txBody>
          <a:bodyPr/>
          <a:lstStyle/>
          <a:p>
            <a:r>
              <a:rPr lang="en-US" dirty="0"/>
              <a:t>Counselling of eligible person and family</a:t>
            </a:r>
          </a:p>
        </p:txBody>
      </p:sp>
      <p:sp>
        <p:nvSpPr>
          <p:cNvPr id="3" name="Content Placeholder 2">
            <a:extLst>
              <a:ext uri="{FF2B5EF4-FFF2-40B4-BE49-F238E27FC236}">
                <a16:creationId xmlns:a16="http://schemas.microsoft.com/office/drawing/2014/main" id="{C2611CFF-5A8E-4BBD-900C-916F713B7DC7}"/>
              </a:ext>
            </a:extLst>
          </p:cNvPr>
          <p:cNvSpPr>
            <a:spLocks noGrp="1"/>
          </p:cNvSpPr>
          <p:nvPr>
            <p:ph idx="1"/>
          </p:nvPr>
        </p:nvSpPr>
        <p:spPr>
          <a:xfrm>
            <a:off x="76200" y="1825625"/>
            <a:ext cx="11277600" cy="3661409"/>
          </a:xfrm>
        </p:spPr>
        <p:txBody>
          <a:bodyPr>
            <a:noAutofit/>
          </a:bodyPr>
          <a:lstStyle/>
          <a:p>
            <a:pPr marL="0" indent="0">
              <a:lnSpc>
                <a:spcPct val="150000"/>
              </a:lnSpc>
              <a:spcBef>
                <a:spcPts val="0"/>
              </a:spcBef>
              <a:buNone/>
            </a:pPr>
            <a:r>
              <a:rPr lang="en-US" b="1" dirty="0">
                <a:effectLst/>
                <a:latin typeface="Calibri" panose="020F0502020204030204" pitchFamily="34" charset="0"/>
                <a:ea typeface="Times New Roman" panose="02020603050405020304" pitchFamily="18" charset="0"/>
                <a:cs typeface="Calibri" panose="020F0502020204030204" pitchFamily="34" charset="0"/>
              </a:rPr>
              <a:t>Need to share transparent information with the eligible person and family-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information on TBI,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need for TPT,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schedule of medication,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Adherence support and follow-up visits,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benefits from completing the course,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adverse events, </a:t>
            </a:r>
          </a:p>
          <a:p>
            <a:pPr lvl="1">
              <a:lnSpc>
                <a:spcPct val="150000"/>
              </a:lnSpc>
              <a:spcBef>
                <a:spcPts val="0"/>
              </a:spcBef>
            </a:pPr>
            <a:r>
              <a:rPr lang="en-US" dirty="0">
                <a:effectLst/>
                <a:latin typeface="Calibri" panose="020F0502020204030204" pitchFamily="34" charset="0"/>
                <a:ea typeface="Times New Roman" panose="02020603050405020304" pitchFamily="18" charset="0"/>
                <a:cs typeface="Calibri" panose="020F0502020204030204" pitchFamily="34" charset="0"/>
              </a:rPr>
              <a:t>actions on development of TB symptoms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A10D44-851A-4916-8019-2FCD82F62C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B03F349-A696-FAE7-C639-45EC36A63EE5}"/>
              </a:ext>
            </a:extLst>
          </p:cNvPr>
          <p:cNvSpPr txBox="1"/>
          <p:nvPr/>
        </p:nvSpPr>
        <p:spPr>
          <a:xfrm>
            <a:off x="6969763" y="3208269"/>
            <a:ext cx="5061817" cy="2278765"/>
          </a:xfrm>
          <a:prstGeom prst="rect">
            <a:avLst/>
          </a:prstGeom>
          <a:solidFill>
            <a:schemeClr val="accent1">
              <a:lumMod val="20000"/>
              <a:lumOff val="80000"/>
            </a:schemeClr>
          </a:solidFill>
          <a:ln>
            <a:solidFill>
              <a:schemeClr val="accent1">
                <a:lumMod val="50000"/>
              </a:schemeClr>
            </a:solid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NTEP national call center (NIKSHAY SAMPARK – Toll free number 1800116666) should be made available to the index TB patients, family member and TPT beneficiaries</a:t>
            </a:r>
          </a:p>
        </p:txBody>
      </p:sp>
    </p:spTree>
    <p:extLst>
      <p:ext uri="{BB962C8B-B14F-4D97-AF65-F5344CB8AC3E}">
        <p14:creationId xmlns:p14="http://schemas.microsoft.com/office/powerpoint/2010/main" val="42923658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E2EC-408E-35CD-7FD6-C6947805692A}"/>
              </a:ext>
            </a:extLst>
          </p:cNvPr>
          <p:cNvSpPr>
            <a:spLocks noGrp="1"/>
          </p:cNvSpPr>
          <p:nvPr>
            <p:ph type="title"/>
          </p:nvPr>
        </p:nvSpPr>
        <p:spPr>
          <a:xfrm>
            <a:off x="160422" y="136526"/>
            <a:ext cx="11855114" cy="821942"/>
          </a:xfrm>
        </p:spPr>
        <p:txBody>
          <a:bodyPr>
            <a:normAutofit/>
          </a:bodyPr>
          <a:lstStyle/>
          <a:p>
            <a:r>
              <a:rPr lang="en-IN" dirty="0"/>
              <a:t>Pre-TPT assessment</a:t>
            </a:r>
          </a:p>
        </p:txBody>
      </p:sp>
      <p:graphicFrame>
        <p:nvGraphicFramePr>
          <p:cNvPr id="5" name="Content Placeholder 4">
            <a:extLst>
              <a:ext uri="{FF2B5EF4-FFF2-40B4-BE49-F238E27FC236}">
                <a16:creationId xmlns:a16="http://schemas.microsoft.com/office/drawing/2014/main" id="{B8A7AEC3-5CA5-D885-AA0B-01BA1ACDC8A4}"/>
              </a:ext>
            </a:extLst>
          </p:cNvPr>
          <p:cNvGraphicFramePr>
            <a:graphicFrameLocks noGrp="1"/>
          </p:cNvGraphicFramePr>
          <p:nvPr>
            <p:ph idx="1"/>
          </p:nvPr>
        </p:nvGraphicFramePr>
        <p:xfrm>
          <a:off x="160338" y="1664847"/>
          <a:ext cx="11855450" cy="49836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C70F0D-309C-2013-F484-5A417FCF24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ABCDAB-370A-EE76-64CB-35CAF08CBE21}"/>
              </a:ext>
            </a:extLst>
          </p:cNvPr>
          <p:cNvSpPr>
            <a:spLocks noGrp="1"/>
          </p:cNvSpPr>
          <p:nvPr>
            <p:ph idx="13"/>
          </p:nvPr>
        </p:nvSpPr>
        <p:spPr>
          <a:xfrm>
            <a:off x="160418" y="1042952"/>
            <a:ext cx="11855115" cy="537411"/>
          </a:xfrm>
        </p:spPr>
        <p:txBody>
          <a:bodyPr>
            <a:normAutofit/>
          </a:bodyPr>
          <a:lstStyle/>
          <a:p>
            <a:pPr marL="0" indent="0" algn="ctr">
              <a:buNone/>
            </a:pPr>
            <a:r>
              <a:rPr lang="en-IN" dirty="0"/>
              <a:t>Medical doctor at Health facility or by CHO in tele-consultation with doctor</a:t>
            </a:r>
          </a:p>
        </p:txBody>
      </p:sp>
    </p:spTree>
    <p:extLst>
      <p:ext uri="{BB962C8B-B14F-4D97-AF65-F5344CB8AC3E}">
        <p14:creationId xmlns:p14="http://schemas.microsoft.com/office/powerpoint/2010/main" val="5302653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E03E-CE43-45B0-8893-93D236A0F1ED}"/>
              </a:ext>
            </a:extLst>
          </p:cNvPr>
          <p:cNvSpPr>
            <a:spLocks noGrp="1"/>
          </p:cNvSpPr>
          <p:nvPr>
            <p:ph type="title"/>
          </p:nvPr>
        </p:nvSpPr>
        <p:spPr>
          <a:xfrm>
            <a:off x="1097280" y="286603"/>
            <a:ext cx="10058400" cy="903281"/>
          </a:xfrm>
        </p:spPr>
        <p:txBody>
          <a:bodyPr/>
          <a:lstStyle/>
          <a:p>
            <a:r>
              <a:rPr lang="en-US" dirty="0"/>
              <a:t>Attribution of 3HP and 1HP</a:t>
            </a:r>
          </a:p>
        </p:txBody>
      </p:sp>
      <p:graphicFrame>
        <p:nvGraphicFramePr>
          <p:cNvPr id="5" name="Content Placeholder 4">
            <a:extLst>
              <a:ext uri="{FF2B5EF4-FFF2-40B4-BE49-F238E27FC236}">
                <a16:creationId xmlns:a16="http://schemas.microsoft.com/office/drawing/2014/main" id="{C5313BB9-ADA7-4DAE-8828-7879F0140453}"/>
              </a:ext>
            </a:extLst>
          </p:cNvPr>
          <p:cNvGraphicFramePr>
            <a:graphicFrameLocks noGrp="1"/>
          </p:cNvGraphicFramePr>
          <p:nvPr>
            <p:ph idx="1"/>
            <p:extLst>
              <p:ext uri="{D42A27DB-BD31-4B8C-83A1-F6EECF244321}">
                <p14:modId xmlns:p14="http://schemas.microsoft.com/office/powerpoint/2010/main" val="3813870448"/>
              </p:ext>
            </p:extLst>
          </p:nvPr>
        </p:nvGraphicFramePr>
        <p:xfrm>
          <a:off x="160422" y="1521921"/>
          <a:ext cx="11879177" cy="4970952"/>
        </p:xfrm>
        <a:graphic>
          <a:graphicData uri="http://schemas.openxmlformats.org/drawingml/2006/table">
            <a:tbl>
              <a:tblPr firstRow="1">
                <a:tableStyleId>{5C22544A-7EE6-4342-B048-85BDC9FD1C3A}</a:tableStyleId>
              </a:tblPr>
              <a:tblGrid>
                <a:gridCol w="2860369">
                  <a:extLst>
                    <a:ext uri="{9D8B030D-6E8A-4147-A177-3AD203B41FA5}">
                      <a16:colId xmlns:a16="http://schemas.microsoft.com/office/drawing/2014/main" val="2319184095"/>
                    </a:ext>
                  </a:extLst>
                </a:gridCol>
                <a:gridCol w="2225572">
                  <a:extLst>
                    <a:ext uri="{9D8B030D-6E8A-4147-A177-3AD203B41FA5}">
                      <a16:colId xmlns:a16="http://schemas.microsoft.com/office/drawing/2014/main" val="533920108"/>
                    </a:ext>
                  </a:extLst>
                </a:gridCol>
                <a:gridCol w="3396618">
                  <a:extLst>
                    <a:ext uri="{9D8B030D-6E8A-4147-A177-3AD203B41FA5}">
                      <a16:colId xmlns:a16="http://schemas.microsoft.com/office/drawing/2014/main" val="2876656095"/>
                    </a:ext>
                  </a:extLst>
                </a:gridCol>
                <a:gridCol w="3396618">
                  <a:extLst>
                    <a:ext uri="{9D8B030D-6E8A-4147-A177-3AD203B41FA5}">
                      <a16:colId xmlns:a16="http://schemas.microsoft.com/office/drawing/2014/main" val="1354582940"/>
                    </a:ext>
                  </a:extLst>
                </a:gridCol>
              </a:tblGrid>
              <a:tr h="371005">
                <a:tc>
                  <a:txBody>
                    <a:bodyPr/>
                    <a:lstStyle/>
                    <a:p>
                      <a:pPr marL="0" marR="0" algn="ctr">
                        <a:lnSpc>
                          <a:spcPct val="100000"/>
                        </a:lnSpc>
                        <a:spcBef>
                          <a:spcPts val="0"/>
                        </a:spcBef>
                        <a:spcAft>
                          <a:spcPts val="0"/>
                        </a:spcAft>
                      </a:pPr>
                      <a:r>
                        <a:rPr lang="en-US" sz="2200" dirty="0">
                          <a:effectLst/>
                        </a:rPr>
                        <a:t>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6H</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3HP</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1HP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195472"/>
                  </a:ext>
                </a:extLst>
              </a:tr>
              <a:tr h="537181">
                <a:tc>
                  <a:txBody>
                    <a:bodyPr/>
                    <a:lstStyle/>
                    <a:p>
                      <a:pPr marL="0" marR="0">
                        <a:lnSpc>
                          <a:spcPct val="100000"/>
                        </a:lnSpc>
                        <a:spcBef>
                          <a:spcPts val="0"/>
                        </a:spcBef>
                        <a:spcAft>
                          <a:spcPts val="0"/>
                        </a:spcAft>
                      </a:pPr>
                      <a:r>
                        <a:rPr lang="en-IN" sz="2200" b="1" dirty="0">
                          <a:effectLst/>
                        </a:rPr>
                        <a:t>Medicines</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Isoniazid</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rPr>
                        <a:t>Isoniazid + Rifapentine</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Isoniazid + Rifapentine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17514"/>
                  </a:ext>
                </a:extLst>
              </a:tr>
              <a:tr h="537181">
                <a:tc>
                  <a:txBody>
                    <a:bodyPr/>
                    <a:lstStyle/>
                    <a:p>
                      <a:pPr marL="0" marR="0">
                        <a:lnSpc>
                          <a:spcPct val="100000"/>
                        </a:lnSpc>
                        <a:spcBef>
                          <a:spcPts val="0"/>
                        </a:spcBef>
                        <a:spcAft>
                          <a:spcPts val="0"/>
                        </a:spcAft>
                      </a:pPr>
                      <a:r>
                        <a:rPr lang="en-IN" sz="2200" b="1" dirty="0">
                          <a:effectLst/>
                        </a:rPr>
                        <a:t>Duration</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6 months</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rPr>
                        <a:t>3 months</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1 months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264947"/>
                  </a:ext>
                </a:extLst>
              </a:tr>
              <a:tr h="371005">
                <a:tc>
                  <a:txBody>
                    <a:bodyPr/>
                    <a:lstStyle/>
                    <a:p>
                      <a:pPr marL="0" marR="0">
                        <a:lnSpc>
                          <a:spcPct val="100000"/>
                        </a:lnSpc>
                        <a:spcBef>
                          <a:spcPts val="0"/>
                        </a:spcBef>
                        <a:spcAft>
                          <a:spcPts val="0"/>
                        </a:spcAft>
                      </a:pPr>
                      <a:r>
                        <a:rPr lang="en-IN" sz="2200" b="1">
                          <a:effectLst/>
                        </a:rPr>
                        <a:t>Interval</a:t>
                      </a:r>
                      <a:endParaRPr lang="en-US" sz="2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a:effectLst/>
                        </a:rPr>
                        <a:t>Daily</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rPr>
                        <a:t>Weekly</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Daily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4539621"/>
                  </a:ext>
                </a:extLst>
              </a:tr>
              <a:tr h="371005">
                <a:tc>
                  <a:txBody>
                    <a:bodyPr/>
                    <a:lstStyle/>
                    <a:p>
                      <a:pPr marL="0" marR="0">
                        <a:lnSpc>
                          <a:spcPct val="100000"/>
                        </a:lnSpc>
                        <a:spcBef>
                          <a:spcPts val="0"/>
                        </a:spcBef>
                        <a:spcAft>
                          <a:spcPts val="0"/>
                        </a:spcAft>
                      </a:pPr>
                      <a:r>
                        <a:rPr lang="en-IN" sz="2200" b="1">
                          <a:effectLst/>
                        </a:rPr>
                        <a:t>Doses</a:t>
                      </a:r>
                      <a:endParaRPr lang="en-US" sz="2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180</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rPr>
                        <a:t>12</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28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707936"/>
                  </a:ext>
                </a:extLst>
              </a:tr>
              <a:tr h="537181">
                <a:tc>
                  <a:txBody>
                    <a:bodyPr/>
                    <a:lstStyle/>
                    <a:p>
                      <a:pPr marL="0" marR="0">
                        <a:lnSpc>
                          <a:spcPct val="100000"/>
                        </a:lnSpc>
                        <a:spcBef>
                          <a:spcPts val="0"/>
                        </a:spcBef>
                        <a:spcAft>
                          <a:spcPts val="0"/>
                        </a:spcAft>
                      </a:pPr>
                      <a:r>
                        <a:rPr lang="en-IN" sz="2200" b="1" dirty="0">
                          <a:effectLst/>
                        </a:rPr>
                        <a:t>Pill burden</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1 (180 pills)</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rPr>
                        <a:t>3 (36 FDC pills)</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2 pills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6298395"/>
                  </a:ext>
                </a:extLst>
              </a:tr>
              <a:tr h="537181">
                <a:tc>
                  <a:txBody>
                    <a:bodyPr/>
                    <a:lstStyle/>
                    <a:p>
                      <a:pPr marL="0" marR="0">
                        <a:lnSpc>
                          <a:spcPct val="100000"/>
                        </a:lnSpc>
                        <a:spcBef>
                          <a:spcPts val="0"/>
                        </a:spcBef>
                        <a:spcAft>
                          <a:spcPts val="0"/>
                        </a:spcAft>
                      </a:pPr>
                      <a:r>
                        <a:rPr lang="en-IN" sz="2200" b="1">
                          <a:effectLst/>
                        </a:rPr>
                        <a:t>Pregnant women</a:t>
                      </a:r>
                      <a:endParaRPr lang="en-US" sz="2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a:effectLst/>
                        </a:rPr>
                        <a:t>Safe for use</a:t>
                      </a:r>
                      <a:endParaRPr lang="en-US"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2200" b="1" dirty="0">
                          <a:effectLst/>
                        </a:rPr>
                        <a:t>Not known</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nSpc>
                          <a:spcPct val="100000"/>
                        </a:lnSpc>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662091"/>
                  </a:ext>
                </a:extLst>
              </a:tr>
              <a:tr h="1709213">
                <a:tc>
                  <a:txBody>
                    <a:bodyPr/>
                    <a:lstStyle/>
                    <a:p>
                      <a:pPr marL="0" marR="0">
                        <a:lnSpc>
                          <a:spcPct val="100000"/>
                        </a:lnSpc>
                        <a:spcBef>
                          <a:spcPts val="0"/>
                        </a:spcBef>
                        <a:spcAft>
                          <a:spcPts val="0"/>
                        </a:spcAft>
                      </a:pPr>
                      <a:r>
                        <a:rPr lang="en-IN" sz="2200" b="1" dirty="0">
                          <a:effectLst/>
                        </a:rPr>
                        <a:t>Interaction with ART</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rPr>
                        <a:t>No restriction</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2200" b="1" dirty="0">
                          <a:effectLst/>
                        </a:rPr>
                        <a:t>Contraindicated:</a:t>
                      </a:r>
                    </a:p>
                    <a:p>
                      <a:pPr marL="0" marR="0" algn="ctr">
                        <a:lnSpc>
                          <a:spcPct val="100000"/>
                        </a:lnSpc>
                        <a:spcBef>
                          <a:spcPts val="0"/>
                        </a:spcBef>
                        <a:spcAft>
                          <a:spcPts val="0"/>
                        </a:spcAft>
                      </a:pPr>
                      <a:r>
                        <a:rPr lang="en-US" sz="2200" b="1" dirty="0">
                          <a:effectLst/>
                        </a:rPr>
                        <a:t>All PIs, NVP/NNRTIs, TAF</a:t>
                      </a:r>
                    </a:p>
                    <a:p>
                      <a:pPr marL="0" marR="0" algn="ctr">
                        <a:lnSpc>
                          <a:spcPct val="100000"/>
                        </a:lnSpc>
                        <a:spcBef>
                          <a:spcPts val="0"/>
                        </a:spcBef>
                        <a:spcAft>
                          <a:spcPts val="0"/>
                        </a:spcAft>
                      </a:pPr>
                      <a:r>
                        <a:rPr lang="en-US" sz="2200" b="1" dirty="0">
                          <a:effectLst/>
                        </a:rPr>
                        <a:t>Use: Tenofovir, Efavirenzes  (600 mg), DTG, RAL (without dose adjustment)</a:t>
                      </a:r>
                      <a:endParaRPr lang="en-US" sz="2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nSpc>
                          <a:spcPct val="100000"/>
                        </a:lnSpc>
                        <a:spcBef>
                          <a:spcPts val="0"/>
                        </a:spcBef>
                        <a:spcAft>
                          <a:spcPts val="0"/>
                        </a:spcAft>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9391494"/>
                  </a:ext>
                </a:extLst>
              </a:tr>
            </a:tbl>
          </a:graphicData>
        </a:graphic>
      </p:graphicFrame>
      <p:sp>
        <p:nvSpPr>
          <p:cNvPr id="4" name="Slide Number Placeholder 3">
            <a:extLst>
              <a:ext uri="{FF2B5EF4-FFF2-40B4-BE49-F238E27FC236}">
                <a16:creationId xmlns:a16="http://schemas.microsoft.com/office/drawing/2014/main" id="{7B1F2B4E-AAA6-4DFA-8C41-68797865B3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00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C72FA-7A1A-4064-8EBE-44A50D881939}"/>
              </a:ext>
            </a:extLst>
          </p:cNvPr>
          <p:cNvSpPr>
            <a:spLocks noGrp="1"/>
          </p:cNvSpPr>
          <p:nvPr>
            <p:ph type="title"/>
          </p:nvPr>
        </p:nvSpPr>
        <p:spPr>
          <a:xfrm>
            <a:off x="1097280" y="286603"/>
            <a:ext cx="10058400" cy="932597"/>
          </a:xfrm>
        </p:spPr>
        <p:txBody>
          <a:bodyPr/>
          <a:lstStyle/>
          <a:p>
            <a:r>
              <a:rPr lang="en-US" dirty="0"/>
              <a:t>Dosage of 3HP regimen</a:t>
            </a:r>
          </a:p>
        </p:txBody>
      </p:sp>
      <p:graphicFrame>
        <p:nvGraphicFramePr>
          <p:cNvPr id="5" name="Content Placeholder 4">
            <a:extLst>
              <a:ext uri="{FF2B5EF4-FFF2-40B4-BE49-F238E27FC236}">
                <a16:creationId xmlns:a16="http://schemas.microsoft.com/office/drawing/2014/main" id="{E792EBE0-4276-4447-B8CE-873ABC3618C9}"/>
              </a:ext>
            </a:extLst>
          </p:cNvPr>
          <p:cNvGraphicFramePr>
            <a:graphicFrameLocks noGrp="1"/>
          </p:cNvGraphicFramePr>
          <p:nvPr>
            <p:ph idx="1"/>
          </p:nvPr>
        </p:nvGraphicFramePr>
        <p:xfrm>
          <a:off x="160422" y="1539479"/>
          <a:ext cx="11855117" cy="5244846"/>
        </p:xfrm>
        <a:graphic>
          <a:graphicData uri="http://schemas.openxmlformats.org/drawingml/2006/table">
            <a:tbl>
              <a:tblPr firstRow="1" bandRow="1">
                <a:tableStyleId>{5C22544A-7EE6-4342-B048-85BDC9FD1C3A}</a:tableStyleId>
              </a:tblPr>
              <a:tblGrid>
                <a:gridCol w="2132835">
                  <a:extLst>
                    <a:ext uri="{9D8B030D-6E8A-4147-A177-3AD203B41FA5}">
                      <a16:colId xmlns:a16="http://schemas.microsoft.com/office/drawing/2014/main" val="1759925816"/>
                    </a:ext>
                  </a:extLst>
                </a:gridCol>
                <a:gridCol w="2565517">
                  <a:extLst>
                    <a:ext uri="{9D8B030D-6E8A-4147-A177-3AD203B41FA5}">
                      <a16:colId xmlns:a16="http://schemas.microsoft.com/office/drawing/2014/main" val="1276160231"/>
                    </a:ext>
                  </a:extLst>
                </a:gridCol>
                <a:gridCol w="1431353">
                  <a:extLst>
                    <a:ext uri="{9D8B030D-6E8A-4147-A177-3AD203B41FA5}">
                      <a16:colId xmlns:a16="http://schemas.microsoft.com/office/drawing/2014/main" val="258805235"/>
                    </a:ext>
                  </a:extLst>
                </a:gridCol>
                <a:gridCol w="1431353">
                  <a:extLst>
                    <a:ext uri="{9D8B030D-6E8A-4147-A177-3AD203B41FA5}">
                      <a16:colId xmlns:a16="http://schemas.microsoft.com/office/drawing/2014/main" val="1432629183"/>
                    </a:ext>
                  </a:extLst>
                </a:gridCol>
                <a:gridCol w="1431353">
                  <a:extLst>
                    <a:ext uri="{9D8B030D-6E8A-4147-A177-3AD203B41FA5}">
                      <a16:colId xmlns:a16="http://schemas.microsoft.com/office/drawing/2014/main" val="2013726180"/>
                    </a:ext>
                  </a:extLst>
                </a:gridCol>
                <a:gridCol w="1431353">
                  <a:extLst>
                    <a:ext uri="{9D8B030D-6E8A-4147-A177-3AD203B41FA5}">
                      <a16:colId xmlns:a16="http://schemas.microsoft.com/office/drawing/2014/main" val="1478804604"/>
                    </a:ext>
                  </a:extLst>
                </a:gridCol>
                <a:gridCol w="1431353">
                  <a:extLst>
                    <a:ext uri="{9D8B030D-6E8A-4147-A177-3AD203B41FA5}">
                      <a16:colId xmlns:a16="http://schemas.microsoft.com/office/drawing/2014/main" val="57750530"/>
                    </a:ext>
                  </a:extLst>
                </a:gridCol>
              </a:tblGrid>
              <a:tr h="312241">
                <a:tc>
                  <a:txBody>
                    <a:bodyPr/>
                    <a:lstStyle/>
                    <a:p>
                      <a:pPr marL="0" marR="0">
                        <a:lnSpc>
                          <a:spcPct val="115000"/>
                        </a:lnSpc>
                        <a:spcBef>
                          <a:spcPts val="0"/>
                        </a:spcBef>
                        <a:spcAft>
                          <a:spcPts val="0"/>
                        </a:spcAft>
                      </a:pPr>
                      <a:r>
                        <a:rPr lang="en-US" sz="2000">
                          <a:effectLst/>
                        </a:rPr>
                        <a:t>Regimen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a:lnSpc>
                          <a:spcPct val="115000"/>
                        </a:lnSpc>
                        <a:spcBef>
                          <a:spcPts val="0"/>
                        </a:spcBef>
                        <a:spcAft>
                          <a:spcPts val="0"/>
                        </a:spcAft>
                      </a:pPr>
                      <a:r>
                        <a:rPr lang="en-US" sz="2000">
                          <a:effectLst/>
                        </a:rPr>
                        <a:t>Dose by age and weight band</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419237"/>
                  </a:ext>
                </a:extLst>
              </a:tr>
              <a:tr h="312241">
                <a:tc rowSpan="10">
                  <a:txBody>
                    <a:bodyPr/>
                    <a:lstStyle/>
                    <a:p>
                      <a:pPr marL="0" marR="0">
                        <a:lnSpc>
                          <a:spcPct val="115000"/>
                        </a:lnSpc>
                        <a:spcBef>
                          <a:spcPts val="0"/>
                        </a:spcBef>
                        <a:spcAft>
                          <a:spcPts val="0"/>
                        </a:spcAft>
                      </a:pPr>
                      <a:r>
                        <a:rPr lang="en-US" sz="2000" b="1" dirty="0">
                          <a:effectLst/>
                        </a:rPr>
                        <a:t>Three months of weekly rifapentine plus isoniazid (12 doses) (3HP)</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marL="0" marR="0" algn="ctr">
                        <a:lnSpc>
                          <a:spcPct val="115000"/>
                        </a:lnSpc>
                        <a:spcBef>
                          <a:spcPts val="0"/>
                        </a:spcBef>
                        <a:spcAft>
                          <a:spcPts val="0"/>
                        </a:spcAft>
                      </a:pPr>
                      <a:r>
                        <a:rPr lang="en-US" sz="2000" b="1" dirty="0">
                          <a:effectLst/>
                        </a:rPr>
                        <a:t>Age 2-14 </a:t>
                      </a:r>
                      <a:r>
                        <a:rPr lang="en-US" sz="2000" b="1" dirty="0" err="1">
                          <a:effectLst/>
                        </a:rPr>
                        <a:t>years</a:t>
                      </a:r>
                      <a:r>
                        <a:rPr lang="en-US" sz="2000" b="1" baseline="30000" dirty="0" err="1">
                          <a:effectLst/>
                        </a:rPr>
                        <a:t>c</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2070314"/>
                  </a:ext>
                </a:extLst>
              </a:tr>
              <a:tr h="319258">
                <a:tc vMerge="1">
                  <a:txBody>
                    <a:bodyPr/>
                    <a:lstStyle/>
                    <a:p>
                      <a:endParaRPr lang="en-US"/>
                    </a:p>
                  </a:txBody>
                  <a:tcPr/>
                </a:tc>
                <a:tc>
                  <a:txBody>
                    <a:bodyPr/>
                    <a:lstStyle/>
                    <a:p>
                      <a:pPr marL="0" marR="0">
                        <a:lnSpc>
                          <a:spcPct val="115000"/>
                        </a:lnSpc>
                        <a:spcBef>
                          <a:spcPts val="0"/>
                        </a:spcBef>
                        <a:spcAft>
                          <a:spcPts val="0"/>
                        </a:spcAft>
                      </a:pPr>
                      <a:r>
                        <a:rPr lang="en-US" sz="2000">
                          <a:effectLst/>
                        </a:rPr>
                        <a:t>Medicine, formulation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10–15 kg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16–23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24–30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31–34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&gt;34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8232746"/>
                  </a:ext>
                </a:extLst>
              </a:tr>
              <a:tr h="312241">
                <a:tc vMerge="1">
                  <a:txBody>
                    <a:bodyPr/>
                    <a:lstStyle/>
                    <a:p>
                      <a:endParaRPr lang="en-US"/>
                    </a:p>
                  </a:txBody>
                  <a:tcPr/>
                </a:tc>
                <a:tc>
                  <a:txBody>
                    <a:bodyPr/>
                    <a:lstStyle/>
                    <a:p>
                      <a:pPr marL="0" marR="0">
                        <a:lnSpc>
                          <a:spcPct val="115000"/>
                        </a:lnSpc>
                        <a:spcBef>
                          <a:spcPts val="0"/>
                        </a:spcBef>
                        <a:spcAft>
                          <a:spcPts val="0"/>
                        </a:spcAft>
                      </a:pPr>
                      <a:r>
                        <a:rPr lang="en-US" sz="2000">
                          <a:effectLst/>
                        </a:rPr>
                        <a:t>Isoniazid, 100 mg</a:t>
                      </a:r>
                      <a:r>
                        <a:rPr lang="en-US" sz="2000" baseline="30000">
                          <a:effectLst/>
                        </a:rPr>
                        <a:t>a</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7</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7007345"/>
                  </a:ext>
                </a:extLst>
              </a:tr>
              <a:tr h="312241">
                <a:tc vMerge="1">
                  <a:txBody>
                    <a:bodyPr/>
                    <a:lstStyle/>
                    <a:p>
                      <a:endParaRPr lang="en-US"/>
                    </a:p>
                  </a:txBody>
                  <a:tcPr/>
                </a:tc>
                <a:tc>
                  <a:txBody>
                    <a:bodyPr/>
                    <a:lstStyle/>
                    <a:p>
                      <a:pPr marL="0" marR="0">
                        <a:lnSpc>
                          <a:spcPct val="115000"/>
                        </a:lnSpc>
                        <a:spcBef>
                          <a:spcPts val="0"/>
                        </a:spcBef>
                        <a:spcAft>
                          <a:spcPts val="0"/>
                        </a:spcAft>
                      </a:pPr>
                      <a:r>
                        <a:rPr lang="en-US" sz="2000">
                          <a:effectLst/>
                        </a:rPr>
                        <a:t>Rifapentine, 150 mg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2</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4</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487799"/>
                  </a:ext>
                </a:extLst>
              </a:tr>
              <a:tr h="643951">
                <a:tc vMerge="1">
                  <a:txBody>
                    <a:bodyPr/>
                    <a:lstStyle/>
                    <a:p>
                      <a:endParaRPr lang="en-US"/>
                    </a:p>
                  </a:txBody>
                  <a:tcPr/>
                </a:tc>
                <a:tc>
                  <a:txBody>
                    <a:bodyPr/>
                    <a:lstStyle/>
                    <a:p>
                      <a:pPr marL="0" marR="0">
                        <a:lnSpc>
                          <a:spcPct val="115000"/>
                        </a:lnSpc>
                        <a:spcBef>
                          <a:spcPts val="0"/>
                        </a:spcBef>
                        <a:spcAft>
                          <a:spcPts val="0"/>
                        </a:spcAft>
                      </a:pPr>
                      <a:r>
                        <a:rPr lang="en-US" sz="2000" dirty="0">
                          <a:effectLst/>
                        </a:rPr>
                        <a:t>Isoniazid + rifapentine FDC (150 mg/150 mg)</a:t>
                      </a:r>
                      <a:r>
                        <a:rPr lang="en-US" sz="2000" baseline="30000" dirty="0">
                          <a:effectLst/>
                        </a:rPr>
                        <a:t>d</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4</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5</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5</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130089"/>
                  </a:ext>
                </a:extLst>
              </a:tr>
              <a:tr h="312241">
                <a:tc vMerge="1">
                  <a:txBody>
                    <a:bodyPr/>
                    <a:lstStyle/>
                    <a:p>
                      <a:endParaRPr lang="en-US"/>
                    </a:p>
                  </a:txBody>
                  <a:tcPr/>
                </a:tc>
                <a:tc gridSpan="6">
                  <a:txBody>
                    <a:bodyPr/>
                    <a:lstStyle/>
                    <a:p>
                      <a:pPr marL="0" marR="0" algn="ctr">
                        <a:lnSpc>
                          <a:spcPct val="115000"/>
                        </a:lnSpc>
                        <a:spcBef>
                          <a:spcPts val="0"/>
                        </a:spcBef>
                        <a:spcAft>
                          <a:spcPts val="0"/>
                        </a:spcAft>
                      </a:pPr>
                      <a:r>
                        <a:rPr lang="en-US" sz="2000" b="1" dirty="0">
                          <a:effectLst/>
                        </a:rPr>
                        <a:t>Age  &gt;14 </a:t>
                      </a:r>
                      <a:r>
                        <a:rPr lang="en-US" sz="2000" b="1" dirty="0" err="1">
                          <a:effectLst/>
                        </a:rPr>
                        <a:t>years</a:t>
                      </a:r>
                      <a:r>
                        <a:rPr lang="en-US" sz="2000" b="1" baseline="30000" dirty="0" err="1">
                          <a:effectLst/>
                        </a:rPr>
                        <a:t>c</a:t>
                      </a:r>
                      <a:endParaRPr lang="en-US" sz="2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5055286"/>
                  </a:ext>
                </a:extLst>
              </a:tr>
              <a:tr h="319258">
                <a:tc vMerge="1">
                  <a:txBody>
                    <a:bodyPr/>
                    <a:lstStyle/>
                    <a:p>
                      <a:endParaRPr lang="en-US"/>
                    </a:p>
                  </a:txBody>
                  <a:tcPr/>
                </a:tc>
                <a:tc>
                  <a:txBody>
                    <a:bodyPr/>
                    <a:lstStyle/>
                    <a:p>
                      <a:pPr marL="0" marR="0">
                        <a:lnSpc>
                          <a:spcPct val="115000"/>
                        </a:lnSpc>
                        <a:spcBef>
                          <a:spcPts val="0"/>
                        </a:spcBef>
                        <a:spcAft>
                          <a:spcPts val="0"/>
                        </a:spcAft>
                      </a:pPr>
                      <a:r>
                        <a:rPr lang="en-US" sz="2000">
                          <a:effectLst/>
                        </a:rPr>
                        <a:t>Medicine, formulation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30–35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36–45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46–55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56–70 kg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&gt;70 kg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14813"/>
                  </a:ext>
                </a:extLst>
              </a:tr>
              <a:tr h="312241">
                <a:tc vMerge="1">
                  <a:txBody>
                    <a:bodyPr/>
                    <a:lstStyle/>
                    <a:p>
                      <a:endParaRPr lang="en-US"/>
                    </a:p>
                  </a:txBody>
                  <a:tcPr/>
                </a:tc>
                <a:tc>
                  <a:txBody>
                    <a:bodyPr/>
                    <a:lstStyle/>
                    <a:p>
                      <a:pPr marL="0" marR="0">
                        <a:lnSpc>
                          <a:spcPct val="115000"/>
                        </a:lnSpc>
                        <a:spcBef>
                          <a:spcPts val="0"/>
                        </a:spcBef>
                        <a:spcAft>
                          <a:spcPts val="0"/>
                        </a:spcAft>
                      </a:pPr>
                      <a:r>
                        <a:rPr lang="en-US" sz="2000">
                          <a:effectLst/>
                        </a:rPr>
                        <a:t>Isoniazid, 300 mg</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4766436"/>
                  </a:ext>
                </a:extLst>
              </a:tr>
              <a:tr h="312241">
                <a:tc vMerge="1">
                  <a:txBody>
                    <a:bodyPr/>
                    <a:lstStyle/>
                    <a:p>
                      <a:endParaRPr lang="en-US"/>
                    </a:p>
                  </a:txBody>
                  <a:tcPr/>
                </a:tc>
                <a:tc>
                  <a:txBody>
                    <a:bodyPr/>
                    <a:lstStyle/>
                    <a:p>
                      <a:pPr marL="0" marR="0">
                        <a:lnSpc>
                          <a:spcPct val="115000"/>
                        </a:lnSpc>
                        <a:spcBef>
                          <a:spcPts val="0"/>
                        </a:spcBef>
                        <a:spcAft>
                          <a:spcPts val="0"/>
                        </a:spcAft>
                      </a:pPr>
                      <a:r>
                        <a:rPr lang="en-US" sz="2000" dirty="0">
                          <a:effectLst/>
                        </a:rPr>
                        <a:t>Rifapentine, 150 mg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6</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6</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7333247"/>
                  </a:ext>
                </a:extLst>
              </a:tr>
              <a:tr h="643951">
                <a:tc vMerge="1">
                  <a:txBody>
                    <a:bodyPr/>
                    <a:lstStyle/>
                    <a:p>
                      <a:endParaRPr lang="en-US"/>
                    </a:p>
                  </a:txBody>
                  <a:tcPr/>
                </a:tc>
                <a:tc>
                  <a:txBody>
                    <a:bodyPr/>
                    <a:lstStyle/>
                    <a:p>
                      <a:pPr marL="0" marR="0">
                        <a:lnSpc>
                          <a:spcPct val="115000"/>
                        </a:lnSpc>
                        <a:spcBef>
                          <a:spcPts val="0"/>
                        </a:spcBef>
                        <a:spcAft>
                          <a:spcPts val="0"/>
                        </a:spcAft>
                      </a:pPr>
                      <a:r>
                        <a:rPr lang="en-US" sz="2000" dirty="0">
                          <a:effectLst/>
                        </a:rPr>
                        <a:t>Isoniazid + rifapentine FDC (300 mg/300 mg)</a:t>
                      </a:r>
                      <a:r>
                        <a:rPr lang="en-US" sz="2000" baseline="30000" dirty="0">
                          <a:effectLst/>
                        </a:rPr>
                        <a:t>b</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rPr>
                        <a:t>3</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rPr>
                        <a:t>3</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940399"/>
                  </a:ext>
                </a:extLst>
              </a:tr>
              <a:tr h="865332">
                <a:tc gridSpan="7">
                  <a:txBody>
                    <a:bodyPr/>
                    <a:lstStyle/>
                    <a:p>
                      <a:r>
                        <a:rPr lang="en-US" sz="2000" i="1" kern="1200" baseline="30000" dirty="0">
                          <a:solidFill>
                            <a:schemeClr val="dk1"/>
                          </a:solidFill>
                          <a:effectLst/>
                          <a:latin typeface="+mn-lt"/>
                          <a:ea typeface="+mn-ea"/>
                          <a:cs typeface="+mn-cs"/>
                        </a:rPr>
                        <a:t>a</a:t>
                      </a:r>
                      <a:r>
                        <a:rPr lang="en-US" sz="2000" i="1" kern="1200" dirty="0">
                          <a:solidFill>
                            <a:schemeClr val="dk1"/>
                          </a:solidFill>
                          <a:effectLst/>
                          <a:latin typeface="+mn-lt"/>
                          <a:ea typeface="+mn-ea"/>
                          <a:cs typeface="+mn-cs"/>
                        </a:rPr>
                        <a:t> 300 mg formulation can be used to reduce the pill burden</a:t>
                      </a:r>
                      <a:endParaRPr lang="en-US" sz="2000" kern="1200" dirty="0">
                        <a:solidFill>
                          <a:schemeClr val="dk1"/>
                        </a:solidFill>
                        <a:effectLst/>
                        <a:latin typeface="+mn-lt"/>
                        <a:ea typeface="+mn-ea"/>
                        <a:cs typeface="+mn-cs"/>
                      </a:endParaRPr>
                    </a:p>
                    <a:p>
                      <a:r>
                        <a:rPr lang="en-US" sz="2000" i="1" kern="1200" baseline="30000" dirty="0">
                          <a:solidFill>
                            <a:schemeClr val="dk1"/>
                          </a:solidFill>
                          <a:effectLst/>
                          <a:latin typeface="+mn-lt"/>
                          <a:ea typeface="+mn-ea"/>
                          <a:cs typeface="+mn-cs"/>
                        </a:rPr>
                        <a:t>b</a:t>
                      </a:r>
                      <a:r>
                        <a:rPr lang="en-US" sz="2000" i="1" kern="1200" dirty="0">
                          <a:solidFill>
                            <a:schemeClr val="dk1"/>
                          </a:solidFill>
                          <a:effectLst/>
                          <a:latin typeface="+mn-lt"/>
                          <a:ea typeface="+mn-ea"/>
                          <a:cs typeface="+mn-cs"/>
                        </a:rPr>
                        <a:t> Expected to become available in the near future</a:t>
                      </a:r>
                      <a:endParaRPr lang="en-US" sz="2000" kern="1200" dirty="0">
                        <a:solidFill>
                          <a:schemeClr val="dk1"/>
                        </a:solidFill>
                        <a:effectLst/>
                        <a:latin typeface="+mn-lt"/>
                        <a:ea typeface="+mn-ea"/>
                        <a:cs typeface="+mn-cs"/>
                      </a:endParaRPr>
                    </a:p>
                    <a:p>
                      <a:r>
                        <a:rPr lang="en-US" sz="2000" i="1" kern="1200" baseline="30000" dirty="0">
                          <a:solidFill>
                            <a:schemeClr val="dk1"/>
                          </a:solidFill>
                          <a:effectLst/>
                          <a:latin typeface="+mn-lt"/>
                          <a:ea typeface="+mn-ea"/>
                          <a:cs typeface="+mn-cs"/>
                        </a:rPr>
                        <a:t>c</a:t>
                      </a:r>
                      <a:r>
                        <a:rPr lang="en-US" sz="2000" i="1" kern="1200" dirty="0">
                          <a:solidFill>
                            <a:schemeClr val="dk1"/>
                          </a:solidFill>
                          <a:effectLst/>
                          <a:latin typeface="+mn-lt"/>
                          <a:ea typeface="+mn-ea"/>
                          <a:cs typeface="+mn-cs"/>
                        </a:rPr>
                        <a:t> Dosage may differ among adults and children in overlapping weight-bands</a:t>
                      </a:r>
                      <a:endParaRPr lang="en-US" sz="2000" kern="1200" dirty="0">
                        <a:solidFill>
                          <a:schemeClr val="dk1"/>
                        </a:solidFill>
                        <a:effectLst/>
                        <a:latin typeface="+mn-lt"/>
                        <a:ea typeface="+mn-ea"/>
                        <a:cs typeface="+mn-cs"/>
                      </a:endParaRPr>
                    </a:p>
                  </a:txBody>
                  <a:tcPr marL="43984" marR="439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3984" marR="43984" marT="0" marB="0"/>
                </a:tc>
                <a:extLst>
                  <a:ext uri="{0D108BD9-81ED-4DB2-BD59-A6C34878D82A}">
                    <a16:rowId xmlns:a16="http://schemas.microsoft.com/office/drawing/2014/main" val="1803048193"/>
                  </a:ext>
                </a:extLst>
              </a:tr>
            </a:tbl>
          </a:graphicData>
        </a:graphic>
      </p:graphicFrame>
      <p:sp>
        <p:nvSpPr>
          <p:cNvPr id="4" name="Slide Number Placeholder 3">
            <a:extLst>
              <a:ext uri="{FF2B5EF4-FFF2-40B4-BE49-F238E27FC236}">
                <a16:creationId xmlns:a16="http://schemas.microsoft.com/office/drawing/2014/main" id="{90C44534-99C8-4F6D-ADD6-0ABE6CA247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73FA-F1C1-4AB3-B2DD-439F72A11D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783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5167-078E-4079-A22C-8F34B4862303}"/>
              </a:ext>
            </a:extLst>
          </p:cNvPr>
          <p:cNvSpPr>
            <a:spLocks noGrp="1"/>
          </p:cNvSpPr>
          <p:nvPr>
            <p:ph type="title"/>
          </p:nvPr>
        </p:nvSpPr>
        <p:spPr>
          <a:xfrm>
            <a:off x="1097280" y="286604"/>
            <a:ext cx="10058400" cy="991220"/>
          </a:xfrm>
        </p:spPr>
        <p:txBody>
          <a:bodyPr>
            <a:normAutofit/>
          </a:bodyPr>
          <a:lstStyle/>
          <a:p>
            <a:r>
              <a:rPr lang="en-US" dirty="0"/>
              <a:t>Management of missed doses- 3HP</a:t>
            </a:r>
          </a:p>
        </p:txBody>
      </p:sp>
      <p:graphicFrame>
        <p:nvGraphicFramePr>
          <p:cNvPr id="5" name="Content Placeholder 4">
            <a:extLst>
              <a:ext uri="{FF2B5EF4-FFF2-40B4-BE49-F238E27FC236}">
                <a16:creationId xmlns:a16="http://schemas.microsoft.com/office/drawing/2014/main" id="{3D84EC89-C034-4924-8E58-03F88580E1B2}"/>
              </a:ext>
            </a:extLst>
          </p:cNvPr>
          <p:cNvGraphicFramePr>
            <a:graphicFrameLocks noGrp="1"/>
          </p:cNvGraphicFramePr>
          <p:nvPr>
            <p:ph idx="1"/>
          </p:nvPr>
        </p:nvGraphicFramePr>
        <p:xfrm>
          <a:off x="160422" y="1558243"/>
          <a:ext cx="11855114" cy="4986247"/>
        </p:xfrm>
        <a:graphic>
          <a:graphicData uri="http://schemas.openxmlformats.org/drawingml/2006/table">
            <a:tbl>
              <a:tblPr firstRow="1" bandRow="1">
                <a:tableStyleId>{5C22544A-7EE6-4342-B048-85BDC9FD1C3A}</a:tableStyleId>
              </a:tblPr>
              <a:tblGrid>
                <a:gridCol w="1077828">
                  <a:extLst>
                    <a:ext uri="{9D8B030D-6E8A-4147-A177-3AD203B41FA5}">
                      <a16:colId xmlns:a16="http://schemas.microsoft.com/office/drawing/2014/main" val="3753261545"/>
                    </a:ext>
                  </a:extLst>
                </a:gridCol>
                <a:gridCol w="1390650">
                  <a:extLst>
                    <a:ext uri="{9D8B030D-6E8A-4147-A177-3AD203B41FA5}">
                      <a16:colId xmlns:a16="http://schemas.microsoft.com/office/drawing/2014/main" val="1685377595"/>
                    </a:ext>
                  </a:extLst>
                </a:gridCol>
                <a:gridCol w="9386636">
                  <a:extLst>
                    <a:ext uri="{9D8B030D-6E8A-4147-A177-3AD203B41FA5}">
                      <a16:colId xmlns:a16="http://schemas.microsoft.com/office/drawing/2014/main" val="3697599578"/>
                    </a:ext>
                  </a:extLst>
                </a:gridCol>
              </a:tblGrid>
              <a:tr h="676563">
                <a:tc>
                  <a:txBody>
                    <a:bodyPr/>
                    <a:lstStyle/>
                    <a:p>
                      <a:pPr marL="0" marR="0" algn="ctr">
                        <a:lnSpc>
                          <a:spcPct val="115000"/>
                        </a:lnSpc>
                        <a:spcBef>
                          <a:spcPts val="0"/>
                        </a:spcBef>
                        <a:spcAft>
                          <a:spcPts val="600"/>
                        </a:spcAft>
                      </a:pPr>
                      <a:r>
                        <a:rPr lang="en-US" sz="1800" b="1" dirty="0">
                          <a:effectLst/>
                        </a:rPr>
                        <a:t>TPT regimen</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tc>
                  <a:txBody>
                    <a:bodyPr/>
                    <a:lstStyle/>
                    <a:p>
                      <a:pPr marL="0" marR="0" algn="ctr">
                        <a:lnSpc>
                          <a:spcPct val="115000"/>
                        </a:lnSpc>
                        <a:spcBef>
                          <a:spcPts val="0"/>
                        </a:spcBef>
                        <a:spcAft>
                          <a:spcPts val="600"/>
                        </a:spcAft>
                      </a:pPr>
                      <a:r>
                        <a:rPr lang="en-US" sz="1800" b="1">
                          <a:effectLst/>
                        </a:rPr>
                        <a:t>Duration of interruption</a:t>
                      </a:r>
                      <a:endParaRPr lang="en-US"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tc>
                  <a:txBody>
                    <a:bodyPr/>
                    <a:lstStyle/>
                    <a:p>
                      <a:pPr marL="0" marR="0" algn="ctr">
                        <a:lnSpc>
                          <a:spcPct val="115000"/>
                        </a:lnSpc>
                        <a:spcBef>
                          <a:spcPts val="0"/>
                        </a:spcBef>
                        <a:spcAft>
                          <a:spcPts val="600"/>
                        </a:spcAft>
                      </a:pPr>
                      <a:r>
                        <a:rPr lang="en-US" sz="1800">
                          <a:effectLst/>
                        </a:rPr>
                        <a:t>Management steps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extLst>
                  <a:ext uri="{0D108BD9-81ED-4DB2-BD59-A6C34878D82A}">
                    <a16:rowId xmlns:a16="http://schemas.microsoft.com/office/drawing/2014/main" val="3821920386"/>
                  </a:ext>
                </a:extLst>
              </a:tr>
              <a:tr h="2936074">
                <a:tc rowSpan="2">
                  <a:txBody>
                    <a:bodyPr/>
                    <a:lstStyle/>
                    <a:p>
                      <a:pPr marL="0" marR="0">
                        <a:lnSpc>
                          <a:spcPct val="115000"/>
                        </a:lnSpc>
                        <a:spcBef>
                          <a:spcPts val="0"/>
                        </a:spcBef>
                        <a:spcAft>
                          <a:spcPts val="600"/>
                        </a:spcAft>
                      </a:pPr>
                      <a:r>
                        <a:rPr lang="en-US" sz="1800" b="1" dirty="0">
                          <a:effectLst/>
                        </a:rPr>
                        <a:t>3HP</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tc>
                  <a:txBody>
                    <a:bodyPr/>
                    <a:lstStyle/>
                    <a:p>
                      <a:pPr marL="0" marR="0">
                        <a:lnSpc>
                          <a:spcPct val="115000"/>
                        </a:lnSpc>
                        <a:spcBef>
                          <a:spcPts val="0"/>
                        </a:spcBef>
                        <a:spcAft>
                          <a:spcPts val="600"/>
                        </a:spcAft>
                      </a:pPr>
                      <a:r>
                        <a:rPr lang="en-US" sz="1800" b="1" dirty="0">
                          <a:effectLst/>
                        </a:rPr>
                        <a:t>Weekly schedule of up to 3 doses missed</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tc>
                  <a:txBody>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effectLst/>
                        </a:rPr>
                        <a:t>If the missed dose is remembered within 2 days of scheduled day</a:t>
                      </a:r>
                      <a:r>
                        <a:rPr lang="en-US" sz="1800" dirty="0">
                          <a:effectLst/>
                        </a:rPr>
                        <a:t>, the person can take the dose immediately and continue to take remaining doses following the same schedule to complete the course.</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rPr>
                        <a:t>If the missed dose is remembered after 2 days, </a:t>
                      </a:r>
                      <a:r>
                        <a:rPr lang="en-US" sz="1800" dirty="0">
                          <a:effectLst/>
                        </a:rPr>
                        <a:t>the person can take the missed dose immediately and change the schedule for weekly intake to the day the missed dose was taken until treatment completion. This will avoid two weekly doses being taken less than 4 days apart.</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rPr>
                        <a:t>If between 1–3 weekly doses are missed,</a:t>
                      </a:r>
                      <a:r>
                        <a:rPr lang="en-US" sz="1800" dirty="0">
                          <a:effectLst/>
                        </a:rPr>
                        <a:t> treatment is continued until all 12 doses are taken, thus prolonging the treatment duration to a maximum of 16 weeks.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extLst>
                  <a:ext uri="{0D108BD9-81ED-4DB2-BD59-A6C34878D82A}">
                    <a16:rowId xmlns:a16="http://schemas.microsoft.com/office/drawing/2014/main" val="682339318"/>
                  </a:ext>
                </a:extLst>
              </a:tr>
              <a:tr h="1373610">
                <a:tc vMerge="1">
                  <a:txBody>
                    <a:bodyPr/>
                    <a:lstStyle/>
                    <a:p>
                      <a:endParaRPr lang="en-US"/>
                    </a:p>
                  </a:txBody>
                  <a:tcPr/>
                </a:tc>
                <a:tc>
                  <a:txBody>
                    <a:bodyPr/>
                    <a:lstStyle/>
                    <a:p>
                      <a:pPr marL="0" marR="0">
                        <a:lnSpc>
                          <a:spcPct val="115000"/>
                        </a:lnSpc>
                        <a:spcBef>
                          <a:spcPts val="0"/>
                        </a:spcBef>
                        <a:spcAft>
                          <a:spcPts val="600"/>
                        </a:spcAft>
                      </a:pPr>
                      <a:r>
                        <a:rPr lang="en-US" sz="1800" b="1" dirty="0">
                          <a:effectLst/>
                        </a:rPr>
                        <a:t>More than 3 weekly doses of 3HP missed</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tc>
                  <a:txBody>
                    <a:bodyPr/>
                    <a:lstStyle/>
                    <a:p>
                      <a:pPr marL="342900" marR="0" lvl="0" indent="-342900">
                        <a:lnSpc>
                          <a:spcPct val="115000"/>
                        </a:lnSpc>
                        <a:spcBef>
                          <a:spcPts val="0"/>
                        </a:spcBef>
                        <a:spcAft>
                          <a:spcPts val="600"/>
                        </a:spcAft>
                        <a:buFont typeface="Symbol" panose="05050102010706020507" pitchFamily="18" charset="2"/>
                        <a:buChar char=""/>
                      </a:pPr>
                      <a:r>
                        <a:rPr lang="en-US" sz="1800" b="1" dirty="0">
                          <a:effectLst/>
                        </a:rPr>
                        <a:t>If 4 or more weekly doses are missed,</a:t>
                      </a:r>
                      <a:r>
                        <a:rPr lang="en-US" sz="1800" dirty="0">
                          <a:effectLst/>
                        </a:rPr>
                        <a:t> consider restarting the full TPT course.</a:t>
                      </a:r>
                    </a:p>
                    <a:p>
                      <a:pPr marL="342900" marR="0" lvl="0" indent="-342900">
                        <a:lnSpc>
                          <a:spcPct val="115000"/>
                        </a:lnSpc>
                        <a:spcBef>
                          <a:spcPts val="0"/>
                        </a:spcBef>
                        <a:spcAft>
                          <a:spcPts val="600"/>
                        </a:spcAft>
                        <a:buFont typeface="Symbol" panose="05050102010706020507" pitchFamily="18" charset="2"/>
                        <a:buChar char=""/>
                      </a:pPr>
                      <a:r>
                        <a:rPr lang="en-US" sz="1800" b="1" dirty="0">
                          <a:effectLst/>
                        </a:rPr>
                        <a:t>If adherence to a weekly routine is not possible, </a:t>
                      </a:r>
                      <a:r>
                        <a:rPr lang="en-US" sz="1800" dirty="0">
                          <a:effectLst/>
                        </a:rPr>
                        <a:t>consider discontinuing 3HP and offering an alternative (daily) regimen.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230" marR="44230" marT="0" marB="0" anchor="ctr"/>
                </a:tc>
                <a:extLst>
                  <a:ext uri="{0D108BD9-81ED-4DB2-BD59-A6C34878D82A}">
                    <a16:rowId xmlns:a16="http://schemas.microsoft.com/office/drawing/2014/main" val="2973353328"/>
                  </a:ext>
                </a:extLst>
              </a:tr>
            </a:tbl>
          </a:graphicData>
        </a:graphic>
      </p:graphicFrame>
      <p:sp>
        <p:nvSpPr>
          <p:cNvPr id="4" name="Slide Number Placeholder 3">
            <a:extLst>
              <a:ext uri="{FF2B5EF4-FFF2-40B4-BE49-F238E27FC236}">
                <a16:creationId xmlns:a16="http://schemas.microsoft.com/office/drawing/2014/main" id="{2B31B12C-3A24-439F-A1CF-52E623415E58}"/>
              </a:ext>
            </a:extLst>
          </p:cNvPr>
          <p:cNvSpPr>
            <a:spLocks noGrp="1"/>
          </p:cNvSpPr>
          <p:nvPr>
            <p:ph type="sldNum" sz="quarter" idx="12"/>
          </p:nvPr>
        </p:nvSpPr>
        <p:spPr/>
        <p:txBody>
          <a:bodyPr/>
          <a:lstStyle/>
          <a:p>
            <a:fld id="{224B73FA-F1C1-4AB3-B2DD-439F72A11D30}" type="slidenum">
              <a:rPr lang="en-US" smtClean="0"/>
              <a:t>98</a:t>
            </a:fld>
            <a:endParaRPr lang="en-US"/>
          </a:p>
        </p:txBody>
      </p:sp>
    </p:spTree>
    <p:extLst>
      <p:ext uri="{BB962C8B-B14F-4D97-AF65-F5344CB8AC3E}">
        <p14:creationId xmlns:p14="http://schemas.microsoft.com/office/powerpoint/2010/main" val="4095033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5896-B9FB-4900-B4B5-B33B9961735D}"/>
              </a:ext>
            </a:extLst>
          </p:cNvPr>
          <p:cNvSpPr>
            <a:spLocks noGrp="1"/>
          </p:cNvSpPr>
          <p:nvPr>
            <p:ph type="title"/>
          </p:nvPr>
        </p:nvSpPr>
        <p:spPr/>
        <p:txBody>
          <a:bodyPr>
            <a:normAutofit/>
          </a:bodyPr>
          <a:lstStyle/>
          <a:p>
            <a:r>
              <a:rPr lang="en-US" dirty="0"/>
              <a:t>Treatment outcome – treatment completion</a:t>
            </a:r>
          </a:p>
        </p:txBody>
      </p:sp>
      <p:sp>
        <p:nvSpPr>
          <p:cNvPr id="13" name="Content Placeholder 4">
            <a:extLst>
              <a:ext uri="{FF2B5EF4-FFF2-40B4-BE49-F238E27FC236}">
                <a16:creationId xmlns:a16="http://schemas.microsoft.com/office/drawing/2014/main" id="{E6B07246-E630-45AF-A774-C11778DBEA11}"/>
              </a:ext>
            </a:extLst>
          </p:cNvPr>
          <p:cNvSpPr>
            <a:spLocks noGrp="1"/>
          </p:cNvSpPr>
          <p:nvPr>
            <p:ph idx="1"/>
          </p:nvPr>
        </p:nvSpPr>
        <p:spPr>
          <a:xfrm>
            <a:off x="7171588" y="2366221"/>
            <a:ext cx="4859994" cy="4281642"/>
          </a:xfrm>
        </p:spPr>
        <p:txBody>
          <a:bodyPr>
            <a:normAutofit/>
          </a:bodyPr>
          <a:lstStyle/>
          <a:p>
            <a:pPr marL="0" indent="0">
              <a:lnSpc>
                <a:spcPct val="150000"/>
              </a:lnSpc>
              <a:spcBef>
                <a:spcPts val="600"/>
              </a:spcBef>
              <a:buNone/>
            </a:pPr>
            <a:r>
              <a:rPr lang="en-US" sz="2200" b="1" dirty="0"/>
              <a:t>Treatment completion:</a:t>
            </a:r>
            <a:r>
              <a:rPr lang="en-US" sz="2200" dirty="0"/>
              <a:t> A person initiated on TPT who completed at least:</a:t>
            </a:r>
          </a:p>
          <a:p>
            <a:pPr>
              <a:lnSpc>
                <a:spcPct val="150000"/>
              </a:lnSpc>
              <a:spcBef>
                <a:spcPts val="600"/>
              </a:spcBef>
            </a:pPr>
            <a:r>
              <a:rPr lang="en-US" sz="2200" dirty="0"/>
              <a:t>90% of recommended dose (11/12) consumed within 133% of planned TPT duration (120 days) for 3HP or</a:t>
            </a:r>
          </a:p>
          <a:p>
            <a:pPr>
              <a:lnSpc>
                <a:spcPct val="150000"/>
              </a:lnSpc>
              <a:spcBef>
                <a:spcPts val="600"/>
              </a:spcBef>
            </a:pPr>
            <a:r>
              <a:rPr lang="en-US" sz="2200" dirty="0"/>
              <a:t>80% of recommended dose (23/28) consumed within 133% of planned TPT duration (40 days) for 1HP</a:t>
            </a:r>
          </a:p>
        </p:txBody>
      </p:sp>
      <p:sp>
        <p:nvSpPr>
          <p:cNvPr id="4" name="Slide Number Placeholder 3">
            <a:extLst>
              <a:ext uri="{FF2B5EF4-FFF2-40B4-BE49-F238E27FC236}">
                <a16:creationId xmlns:a16="http://schemas.microsoft.com/office/drawing/2014/main" id="{FCE604F7-5C83-435E-A7D3-0579DB07BA53}"/>
              </a:ext>
            </a:extLst>
          </p:cNvPr>
          <p:cNvSpPr>
            <a:spLocks noGrp="1"/>
          </p:cNvSpPr>
          <p:nvPr>
            <p:ph type="sldNum" sz="quarter" idx="12"/>
          </p:nvPr>
        </p:nvSpPr>
        <p:spPr/>
        <p:txBody>
          <a:bodyPr/>
          <a:lstStyle/>
          <a:p>
            <a:fld id="{224B73FA-F1C1-4AB3-B2DD-439F72A11D30}" type="slidenum">
              <a:rPr lang="en-US" smtClean="0"/>
              <a:t>99</a:t>
            </a:fld>
            <a:endParaRPr lang="en-US"/>
          </a:p>
        </p:txBody>
      </p:sp>
      <p:sp>
        <p:nvSpPr>
          <p:cNvPr id="6" name="Content Placeholder 5">
            <a:extLst>
              <a:ext uri="{FF2B5EF4-FFF2-40B4-BE49-F238E27FC236}">
                <a16:creationId xmlns:a16="http://schemas.microsoft.com/office/drawing/2014/main" id="{0FE23938-14C8-49B2-BED4-366C798F6BF8}"/>
              </a:ext>
            </a:extLst>
          </p:cNvPr>
          <p:cNvSpPr>
            <a:spLocks noGrp="1"/>
          </p:cNvSpPr>
          <p:nvPr>
            <p:ph idx="13"/>
          </p:nvPr>
        </p:nvSpPr>
        <p:spPr>
          <a:xfrm>
            <a:off x="160419" y="1596190"/>
            <a:ext cx="11855115" cy="663030"/>
          </a:xfrm>
        </p:spPr>
        <p:txBody>
          <a:bodyPr>
            <a:normAutofit fontScale="92500" lnSpcReduction="20000"/>
          </a:bodyPr>
          <a:lstStyle/>
          <a:p>
            <a:pPr marL="0" indent="0">
              <a:lnSpc>
                <a:spcPct val="100000"/>
              </a:lnSpc>
              <a:buNone/>
            </a:pPr>
            <a:r>
              <a:rPr lang="en-US" sz="2400" dirty="0"/>
              <a:t>A number of endpoints are proposed that could be used to trigger a review of persons on TPT and in some instances, changes to treatment.</a:t>
            </a:r>
          </a:p>
        </p:txBody>
      </p:sp>
      <p:graphicFrame>
        <p:nvGraphicFramePr>
          <p:cNvPr id="10" name="Table 9">
            <a:extLst>
              <a:ext uri="{FF2B5EF4-FFF2-40B4-BE49-F238E27FC236}">
                <a16:creationId xmlns:a16="http://schemas.microsoft.com/office/drawing/2014/main" id="{BA3D7DDC-2F84-419C-9405-B8E0A1BC7A23}"/>
              </a:ext>
            </a:extLst>
          </p:cNvPr>
          <p:cNvGraphicFramePr>
            <a:graphicFrameLocks noGrp="1"/>
          </p:cNvGraphicFramePr>
          <p:nvPr/>
        </p:nvGraphicFramePr>
        <p:xfrm>
          <a:off x="160418" y="2366221"/>
          <a:ext cx="6995126" cy="4110197"/>
        </p:xfrm>
        <a:graphic>
          <a:graphicData uri="http://schemas.openxmlformats.org/drawingml/2006/table">
            <a:tbl>
              <a:tblPr firstRow="1" bandRow="1">
                <a:tableStyleId>{5C22544A-7EE6-4342-B048-85BDC9FD1C3A}</a:tableStyleId>
              </a:tblPr>
              <a:tblGrid>
                <a:gridCol w="1436153">
                  <a:extLst>
                    <a:ext uri="{9D8B030D-6E8A-4147-A177-3AD203B41FA5}">
                      <a16:colId xmlns:a16="http://schemas.microsoft.com/office/drawing/2014/main" val="3946112528"/>
                    </a:ext>
                  </a:extLst>
                </a:gridCol>
                <a:gridCol w="1074058">
                  <a:extLst>
                    <a:ext uri="{9D8B030D-6E8A-4147-A177-3AD203B41FA5}">
                      <a16:colId xmlns:a16="http://schemas.microsoft.com/office/drawing/2014/main" val="4097336373"/>
                    </a:ext>
                  </a:extLst>
                </a:gridCol>
                <a:gridCol w="1074057">
                  <a:extLst>
                    <a:ext uri="{9D8B030D-6E8A-4147-A177-3AD203B41FA5}">
                      <a16:colId xmlns:a16="http://schemas.microsoft.com/office/drawing/2014/main" val="805996001"/>
                    </a:ext>
                  </a:extLst>
                </a:gridCol>
                <a:gridCol w="1524000">
                  <a:extLst>
                    <a:ext uri="{9D8B030D-6E8A-4147-A177-3AD203B41FA5}">
                      <a16:colId xmlns:a16="http://schemas.microsoft.com/office/drawing/2014/main" val="4222141758"/>
                    </a:ext>
                  </a:extLst>
                </a:gridCol>
                <a:gridCol w="1886858">
                  <a:extLst>
                    <a:ext uri="{9D8B030D-6E8A-4147-A177-3AD203B41FA5}">
                      <a16:colId xmlns:a16="http://schemas.microsoft.com/office/drawing/2014/main" val="3638294580"/>
                    </a:ext>
                  </a:extLst>
                </a:gridCol>
              </a:tblGrid>
              <a:tr h="301153">
                <a:tc gridSpan="5">
                  <a:txBody>
                    <a:bodyPr/>
                    <a:lstStyle/>
                    <a:p>
                      <a:pPr marL="0" marR="0" algn="ctr">
                        <a:lnSpc>
                          <a:spcPct val="115000"/>
                        </a:lnSpc>
                        <a:spcBef>
                          <a:spcPts val="0"/>
                        </a:spcBef>
                        <a:spcAft>
                          <a:spcPts val="600"/>
                        </a:spcAft>
                      </a:pPr>
                      <a:r>
                        <a:rPr lang="en-IN" sz="1800">
                          <a:effectLst/>
                        </a:rPr>
                        <a:t>TB preventive treatment completion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0178976"/>
                  </a:ext>
                </a:extLst>
              </a:tr>
              <a:tr h="2002126">
                <a:tc>
                  <a:txBody>
                    <a:bodyPr/>
                    <a:lstStyle/>
                    <a:p>
                      <a:endParaRPr lang="en-US" sz="18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Total duration in months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Expected number of doses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dirty="0">
                          <a:effectLst/>
                        </a:rPr>
                        <a:t>80% of recommended doses (days)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800"/>
                        </a:spcAft>
                      </a:pPr>
                      <a:r>
                        <a:rPr lang="en-IN" sz="1800" dirty="0">
                          <a:effectLst/>
                        </a:rPr>
                        <a:t>Extended time for treatment completion (days) </a:t>
                      </a:r>
                      <a:endParaRPr lang="en-US" sz="1800" dirty="0">
                        <a:effectLst/>
                      </a:endParaRPr>
                    </a:p>
                    <a:p>
                      <a:pPr marL="0" marR="0" algn="ctr">
                        <a:lnSpc>
                          <a:spcPct val="115000"/>
                        </a:lnSpc>
                        <a:spcBef>
                          <a:spcPts val="0"/>
                        </a:spcBef>
                        <a:spcAft>
                          <a:spcPts val="600"/>
                        </a:spcAft>
                      </a:pPr>
                      <a:r>
                        <a:rPr lang="en-IN" sz="1800" dirty="0">
                          <a:effectLst/>
                        </a:rPr>
                        <a:t>(treatment duration +33% additional time) </a:t>
                      </a:r>
                      <a:endParaRPr lang="en-US" sz="1800" dirty="0">
                        <a:effectLst/>
                        <a:latin typeface="Segoe UI Light" panose="020B05020402040202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8608263"/>
                  </a:ext>
                </a:extLst>
              </a:tr>
              <a:tr h="301153">
                <a:tc>
                  <a:txBody>
                    <a:bodyPr/>
                    <a:lstStyle/>
                    <a:p>
                      <a:pPr marL="0" marR="0">
                        <a:lnSpc>
                          <a:spcPct val="115000"/>
                        </a:lnSpc>
                        <a:spcBef>
                          <a:spcPts val="0"/>
                        </a:spcBef>
                        <a:spcAft>
                          <a:spcPts val="0"/>
                        </a:spcAft>
                      </a:pPr>
                      <a:r>
                        <a:rPr lang="en-IN" sz="1800" dirty="0">
                          <a:effectLst/>
                        </a:rPr>
                        <a:t>6H (daily)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6</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180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144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dirty="0">
                          <a:effectLst/>
                        </a:rPr>
                        <a:t>239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75228555"/>
                  </a:ext>
                </a:extLst>
              </a:tr>
              <a:tr h="301153">
                <a:tc>
                  <a:txBody>
                    <a:bodyPr/>
                    <a:lstStyle/>
                    <a:p>
                      <a:pPr marL="0" marR="0">
                        <a:lnSpc>
                          <a:spcPct val="115000"/>
                        </a:lnSpc>
                        <a:spcBef>
                          <a:spcPts val="0"/>
                        </a:spcBef>
                        <a:spcAft>
                          <a:spcPts val="0"/>
                        </a:spcAft>
                      </a:pPr>
                      <a:r>
                        <a:rPr lang="en-IN" sz="1800" b="1" dirty="0">
                          <a:effectLst/>
                        </a:rPr>
                        <a:t>3HP (weekly)</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b="1" dirty="0">
                          <a:effectLst/>
                        </a:rPr>
                        <a:t>3</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b="1" dirty="0">
                          <a:effectLst/>
                        </a:rPr>
                        <a:t>12</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b="1" dirty="0">
                          <a:effectLst/>
                        </a:rPr>
                        <a:t>11*</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b="1" dirty="0">
                          <a:effectLst/>
                        </a:rPr>
                        <a:t>120</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7384248"/>
                  </a:ext>
                </a:extLst>
              </a:tr>
              <a:tr h="301153">
                <a:tc>
                  <a:txBody>
                    <a:bodyPr/>
                    <a:lstStyle/>
                    <a:p>
                      <a:pPr marL="0" marR="0">
                        <a:lnSpc>
                          <a:spcPct val="115000"/>
                        </a:lnSpc>
                        <a:spcBef>
                          <a:spcPts val="0"/>
                        </a:spcBef>
                        <a:spcAft>
                          <a:spcPts val="0"/>
                        </a:spcAft>
                      </a:pPr>
                      <a:r>
                        <a:rPr lang="en-IN" sz="1800" dirty="0">
                          <a:effectLst/>
                        </a:rPr>
                        <a:t>6Lfx (daily)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6</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180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dirty="0">
                          <a:effectLst/>
                        </a:rPr>
                        <a:t>144</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dirty="0">
                          <a:effectLst/>
                        </a:rPr>
                        <a:t>239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0285072"/>
                  </a:ext>
                </a:extLst>
              </a:tr>
              <a:tr h="301153">
                <a:tc>
                  <a:txBody>
                    <a:bodyPr/>
                    <a:lstStyle/>
                    <a:p>
                      <a:pPr marL="0" marR="0">
                        <a:lnSpc>
                          <a:spcPct val="115000"/>
                        </a:lnSpc>
                        <a:spcBef>
                          <a:spcPts val="0"/>
                        </a:spcBef>
                        <a:spcAft>
                          <a:spcPts val="0"/>
                        </a:spcAft>
                      </a:pPr>
                      <a:r>
                        <a:rPr lang="en-IN" sz="1800" dirty="0">
                          <a:effectLst/>
                        </a:rPr>
                        <a:t>4R (daily)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120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a:effectLst/>
                        </a:rPr>
                        <a:t>96</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800" dirty="0">
                          <a:effectLst/>
                        </a:rPr>
                        <a:t>160</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93561195"/>
                  </a:ext>
                </a:extLst>
              </a:tr>
              <a:tr h="301153">
                <a:tc>
                  <a:txBody>
                    <a:bodyPr/>
                    <a:lstStyle/>
                    <a:p>
                      <a:pPr marL="0" marR="0">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1HP (daily)</a:t>
                      </a:r>
                    </a:p>
                  </a:txBody>
                  <a:tcPr marL="68580" marR="68580" marT="0" marB="0"/>
                </a:tc>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tc>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28</a:t>
                      </a:r>
                    </a:p>
                  </a:txBody>
                  <a:tcPr marL="68580" marR="68580" marT="0" marB="0"/>
                </a:tc>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23</a:t>
                      </a:r>
                    </a:p>
                  </a:txBody>
                  <a:tcPr marL="68580" marR="68580" marT="0" marB="0"/>
                </a:tc>
                <a:tc>
                  <a:txBody>
                    <a:bodyPr/>
                    <a:lstStyle/>
                    <a:p>
                      <a:pPr marL="0" marR="0" algn="ctr">
                        <a:lnSpc>
                          <a:spcPct val="115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40</a:t>
                      </a:r>
                    </a:p>
                  </a:txBody>
                  <a:tcPr marL="68580" marR="68580" marT="0" marB="0"/>
                </a:tc>
                <a:extLst>
                  <a:ext uri="{0D108BD9-81ED-4DB2-BD59-A6C34878D82A}">
                    <a16:rowId xmlns:a16="http://schemas.microsoft.com/office/drawing/2014/main" val="3518055672"/>
                  </a:ext>
                </a:extLst>
              </a:tr>
              <a:tr h="301153">
                <a:tc gridSpan="5">
                  <a:txBody>
                    <a:bodyPr/>
                    <a:lstStyle/>
                    <a:p>
                      <a:pPr marL="0" marR="0">
                        <a:lnSpc>
                          <a:spcPct val="115000"/>
                        </a:lnSpc>
                        <a:spcBef>
                          <a:spcPts val="0"/>
                        </a:spcBef>
                        <a:spcAft>
                          <a:spcPts val="0"/>
                        </a:spcAft>
                      </a:pPr>
                      <a:r>
                        <a:rPr lang="en-US" sz="1800" dirty="0">
                          <a:effectLst/>
                          <a:latin typeface="Calibri" panose="020F0502020204030204" pitchFamily="34" charset="0"/>
                          <a:ea typeface="Times New Roman" panose="02020603050405020304" pitchFamily="18" charset="0"/>
                        </a:rPr>
                        <a:t>* 90% of recommended number of doses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1579231"/>
                  </a:ext>
                </a:extLst>
              </a:tr>
            </a:tbl>
          </a:graphicData>
        </a:graphic>
      </p:graphicFrame>
    </p:spTree>
    <p:extLst>
      <p:ext uri="{BB962C8B-B14F-4D97-AF65-F5344CB8AC3E}">
        <p14:creationId xmlns:p14="http://schemas.microsoft.com/office/powerpoint/2010/main" val="130338246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