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1122" r:id="rId4"/>
    <p:sldId id="1125" r:id="rId5"/>
    <p:sldId id="258" r:id="rId6"/>
    <p:sldId id="1123" r:id="rId7"/>
    <p:sldId id="1137" r:id="rId8"/>
    <p:sldId id="1121" r:id="rId9"/>
    <p:sldId id="1124" r:id="rId10"/>
    <p:sldId id="1126" r:id="rId11"/>
    <p:sldId id="1127" r:id="rId12"/>
    <p:sldId id="1128" r:id="rId13"/>
    <p:sldId id="1129" r:id="rId14"/>
    <p:sldId id="1130" r:id="rId15"/>
    <p:sldId id="1131" r:id="rId16"/>
    <p:sldId id="1132" r:id="rId17"/>
    <p:sldId id="1133" r:id="rId18"/>
    <p:sldId id="1134" r:id="rId19"/>
    <p:sldId id="260" r:id="rId20"/>
    <p:sldId id="265" r:id="rId21"/>
    <p:sldId id="1140" r:id="rId22"/>
    <p:sldId id="1141" r:id="rId23"/>
    <p:sldId id="1135" r:id="rId24"/>
    <p:sldId id="1138" r:id="rId25"/>
    <p:sldId id="1139" r:id="rId26"/>
    <p:sldId id="1136" r:id="rId27"/>
    <p:sldId id="1142" r:id="rId28"/>
    <p:sldId id="1143" r:id="rId29"/>
    <p:sldId id="1144" r:id="rId30"/>
    <p:sldId id="1145" r:id="rId31"/>
    <p:sldId id="1146" r:id="rId32"/>
    <p:sldId id="1147" r:id="rId33"/>
    <p:sldId id="1148" r:id="rId34"/>
    <p:sldId id="261" r:id="rId35"/>
    <p:sldId id="114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A23DA-E565-4F7B-B0B6-C296E71355B3}" type="doc">
      <dgm:prSet loTypeId="urn:microsoft.com/office/officeart/2005/8/layout/cycle8" loCatId="cycle" qsTypeId="urn:microsoft.com/office/officeart/2005/8/quickstyle/simple1" qsCatId="simple" csTypeId="urn:microsoft.com/office/officeart/2005/8/colors/accent1_2" csCatId="accent1" phldr="1"/>
      <dgm:spPr/>
    </dgm:pt>
    <dgm:pt modelId="{3422F8CF-E5C5-4DB6-A086-7B63C547CAF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5">
            <a:lumMod val="40000"/>
            <a:lumOff val="60000"/>
          </a:schemeClr>
        </a:solidFill>
        <a:ln>
          <a:solidFill>
            <a:schemeClr val="accent5">
              <a:lumMod val="40000"/>
              <a:lumOff val="60000"/>
            </a:schemeClr>
          </a:solidFill>
        </a:ln>
      </dgm:spPr>
      <dgm:t>
        <a:bodyPr rtlCol="0" anchor="ctr"/>
        <a:lstStyle/>
        <a:p>
          <a:pPr marL="0" algn="ctr" defTabSz="914400" rtl="0" eaLnBrk="1" latinLnBrk="0" hangingPunct="1"/>
          <a:endParaRPr lang="en-GB" sz="1600" kern="1200" dirty="0">
            <a:solidFill>
              <a:schemeClr val="tx2">
                <a:lumMod val="50000"/>
              </a:schemeClr>
            </a:solidFill>
            <a:latin typeface="Arial" panose="020B0604020202020204" pitchFamily="34" charset="0"/>
            <a:ea typeface="+mn-ea"/>
            <a:cs typeface="Arial" panose="020B0604020202020204" pitchFamily="34" charset="0"/>
          </a:endParaRPr>
        </a:p>
      </dgm:t>
    </dgm:pt>
    <dgm:pt modelId="{1592E098-2B14-4A56-9FB3-BCE25B9BB1A4}" type="parTrans" cxnId="{C30E6EFF-60DC-4B05-9591-B2E87296C1FF}">
      <dgm:prSet/>
      <dgm:spPr/>
      <dgm:t>
        <a:bodyPr/>
        <a:lstStyle/>
        <a:p>
          <a:endParaRPr lang="en-GB"/>
        </a:p>
      </dgm:t>
    </dgm:pt>
    <dgm:pt modelId="{A490E870-EB83-48D9-AE0E-DFA36DD1F214}" type="sibTrans" cxnId="{C30E6EFF-60DC-4B05-9591-B2E87296C1FF}">
      <dgm:prSet/>
      <dgm:spPr/>
      <dgm:t>
        <a:bodyPr/>
        <a:lstStyle/>
        <a:p>
          <a:endParaRPr lang="en-GB"/>
        </a:p>
      </dgm:t>
    </dgm:pt>
    <dgm:pt modelId="{A9CB7E4E-2DAA-461A-A2F6-E935E2AC836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FFD393"/>
        </a:solidFill>
        <a:ln>
          <a:solidFill>
            <a:srgbClr val="FFD393"/>
          </a:solidFill>
        </a:ln>
      </dgm:spPr>
      <dgm:t>
        <a:bodyPr rtlCol="0" anchor="ctr"/>
        <a:lstStyle/>
        <a:p>
          <a:pPr>
            <a:spcAft>
              <a:spcPts val="0"/>
            </a:spcAft>
          </a:pPr>
          <a:endParaRPr lang="en-GB" sz="1800" dirty="0">
            <a:solidFill>
              <a:schemeClr val="tx2">
                <a:lumMod val="50000"/>
              </a:schemeClr>
            </a:solidFill>
            <a:latin typeface="Arial" panose="020B0604020202020204" pitchFamily="34" charset="0"/>
            <a:cs typeface="Arial" panose="020B0604020202020204" pitchFamily="34" charset="0"/>
          </a:endParaRPr>
        </a:p>
      </dgm:t>
    </dgm:pt>
    <dgm:pt modelId="{E1DF6885-4579-4020-954C-BBC3E58D4768}" type="parTrans" cxnId="{551C89B8-D943-4669-8150-A43A36FBD0B2}">
      <dgm:prSet/>
      <dgm:spPr/>
      <dgm:t>
        <a:bodyPr/>
        <a:lstStyle/>
        <a:p>
          <a:endParaRPr lang="en-GB"/>
        </a:p>
      </dgm:t>
    </dgm:pt>
    <dgm:pt modelId="{CFF371BC-5C95-4815-9333-0A4A1B83F499}" type="sibTrans" cxnId="{551C89B8-D943-4669-8150-A43A36FBD0B2}">
      <dgm:prSet/>
      <dgm:spPr/>
      <dgm:t>
        <a:bodyPr/>
        <a:lstStyle/>
        <a:p>
          <a:endParaRPr lang="en-GB"/>
        </a:p>
      </dgm:t>
    </dgm:pt>
    <dgm:pt modelId="{476E70C6-31D6-4FB5-8593-9973D2A72D0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85000"/>
          </a:schemeClr>
        </a:solidFill>
        <a:ln>
          <a:solidFill>
            <a:schemeClr val="bg1">
              <a:lumMod val="85000"/>
            </a:schemeClr>
          </a:solidFill>
        </a:ln>
      </dgm:spPr>
      <dgm:t>
        <a:bodyPr rtlCol="0" anchor="ctr"/>
        <a:lstStyle/>
        <a:p>
          <a:pPr marL="0" algn="ctr" defTabSz="914400" rtl="0" eaLnBrk="1" latinLnBrk="0" hangingPunct="1"/>
          <a:endParaRPr lang="en-GB" sz="1600" kern="1200" dirty="0">
            <a:solidFill>
              <a:schemeClr val="tx2">
                <a:lumMod val="50000"/>
              </a:schemeClr>
            </a:solidFill>
            <a:latin typeface="Arial" panose="020B0604020202020204" pitchFamily="34" charset="0"/>
            <a:ea typeface="+mn-ea"/>
            <a:cs typeface="Arial" panose="020B0604020202020204" pitchFamily="34" charset="0"/>
          </a:endParaRPr>
        </a:p>
      </dgm:t>
    </dgm:pt>
    <dgm:pt modelId="{0FDED034-AB53-4394-8CC6-AE9E6F1C0B80}" type="parTrans" cxnId="{A479A5EC-F6F3-4208-BEFB-B105F17EF316}">
      <dgm:prSet/>
      <dgm:spPr/>
      <dgm:t>
        <a:bodyPr/>
        <a:lstStyle/>
        <a:p>
          <a:endParaRPr lang="en-GB"/>
        </a:p>
      </dgm:t>
    </dgm:pt>
    <dgm:pt modelId="{B6720B8E-81E0-49C9-8CB4-0A73CD137C72}" type="sibTrans" cxnId="{A479A5EC-F6F3-4208-BEFB-B105F17EF316}">
      <dgm:prSet/>
      <dgm:spPr/>
      <dgm:t>
        <a:bodyPr/>
        <a:lstStyle/>
        <a:p>
          <a:endParaRPr lang="en-GB"/>
        </a:p>
      </dgm:t>
    </dgm:pt>
    <dgm:pt modelId="{D5B6E787-23B5-4310-8BCE-D5582D426CB6}" type="pres">
      <dgm:prSet presAssocID="{1B2A23DA-E565-4F7B-B0B6-C296E71355B3}" presName="compositeShape" presStyleCnt="0">
        <dgm:presLayoutVars>
          <dgm:chMax val="7"/>
          <dgm:dir/>
          <dgm:resizeHandles val="exact"/>
        </dgm:presLayoutVars>
      </dgm:prSet>
      <dgm:spPr/>
    </dgm:pt>
    <dgm:pt modelId="{C11F1B23-1942-4E7E-8F4B-A5ACA0C5E067}" type="pres">
      <dgm:prSet presAssocID="{1B2A23DA-E565-4F7B-B0B6-C296E71355B3}" presName="wedge1" presStyleLbl="node1" presStyleIdx="0" presStyleCnt="3"/>
      <dgm:spPr>
        <a:xfrm>
          <a:off x="597368" y="224902"/>
          <a:ext cx="2906431" cy="2906431"/>
        </a:xfrm>
        <a:prstGeom prst="pie">
          <a:avLst>
            <a:gd name="adj1" fmla="val 16200000"/>
            <a:gd name="adj2" fmla="val 1800000"/>
          </a:avLst>
        </a:prstGeom>
      </dgm:spPr>
    </dgm:pt>
    <dgm:pt modelId="{25FB1F75-B87C-4D13-B558-CDBBC136908E}" type="pres">
      <dgm:prSet presAssocID="{1B2A23DA-E565-4F7B-B0B6-C296E71355B3}" presName="dummy1a" presStyleCnt="0"/>
      <dgm:spPr/>
    </dgm:pt>
    <dgm:pt modelId="{43C9FF45-643E-498E-AF12-79ADF9F5AAC4}" type="pres">
      <dgm:prSet presAssocID="{1B2A23DA-E565-4F7B-B0B6-C296E71355B3}" presName="dummy1b" presStyleCnt="0"/>
      <dgm:spPr/>
    </dgm:pt>
    <dgm:pt modelId="{F63EFF9F-7128-40D2-A1C0-E19B1959B160}" type="pres">
      <dgm:prSet presAssocID="{1B2A23DA-E565-4F7B-B0B6-C296E71355B3}" presName="wedge1Tx" presStyleLbl="node1" presStyleIdx="0" presStyleCnt="3">
        <dgm:presLayoutVars>
          <dgm:chMax val="0"/>
          <dgm:chPref val="0"/>
          <dgm:bulletEnabled val="1"/>
        </dgm:presLayoutVars>
      </dgm:prSet>
      <dgm:spPr/>
    </dgm:pt>
    <dgm:pt modelId="{058A752B-364E-41F0-9B96-E06B57F1A6FE}" type="pres">
      <dgm:prSet presAssocID="{1B2A23DA-E565-4F7B-B0B6-C296E71355B3}" presName="wedge2" presStyleLbl="node1" presStyleIdx="1" presStyleCnt="3"/>
      <dgm:spPr>
        <a:xfrm>
          <a:off x="537509" y="328703"/>
          <a:ext cx="2906431" cy="2906431"/>
        </a:xfrm>
        <a:prstGeom prst="pie">
          <a:avLst>
            <a:gd name="adj1" fmla="val 1800000"/>
            <a:gd name="adj2" fmla="val 9000000"/>
          </a:avLst>
        </a:prstGeom>
      </dgm:spPr>
    </dgm:pt>
    <dgm:pt modelId="{5ABB1D2E-26AD-47EF-B701-2D9A1D929F75}" type="pres">
      <dgm:prSet presAssocID="{1B2A23DA-E565-4F7B-B0B6-C296E71355B3}" presName="dummy2a" presStyleCnt="0"/>
      <dgm:spPr/>
    </dgm:pt>
    <dgm:pt modelId="{81B8F5AA-E1CF-4423-B802-699356152722}" type="pres">
      <dgm:prSet presAssocID="{1B2A23DA-E565-4F7B-B0B6-C296E71355B3}" presName="dummy2b" presStyleCnt="0"/>
      <dgm:spPr/>
    </dgm:pt>
    <dgm:pt modelId="{082A89D0-0BBA-4755-8E14-084F152200C0}" type="pres">
      <dgm:prSet presAssocID="{1B2A23DA-E565-4F7B-B0B6-C296E71355B3}" presName="wedge2Tx" presStyleLbl="node1" presStyleIdx="1" presStyleCnt="3">
        <dgm:presLayoutVars>
          <dgm:chMax val="0"/>
          <dgm:chPref val="0"/>
          <dgm:bulletEnabled val="1"/>
        </dgm:presLayoutVars>
      </dgm:prSet>
      <dgm:spPr/>
    </dgm:pt>
    <dgm:pt modelId="{332B2B03-15CD-43D3-B832-577AF471DC1A}" type="pres">
      <dgm:prSet presAssocID="{1B2A23DA-E565-4F7B-B0B6-C296E71355B3}" presName="wedge3" presStyleLbl="node1" presStyleIdx="2" presStyleCnt="3"/>
      <dgm:spPr>
        <a:xfrm>
          <a:off x="477650" y="224902"/>
          <a:ext cx="2906431" cy="2906431"/>
        </a:xfrm>
        <a:prstGeom prst="pie">
          <a:avLst>
            <a:gd name="adj1" fmla="val 9000000"/>
            <a:gd name="adj2" fmla="val 16200000"/>
          </a:avLst>
        </a:prstGeom>
      </dgm:spPr>
    </dgm:pt>
    <dgm:pt modelId="{FF86D5A4-8502-42E8-9B36-D14BEFF43D24}" type="pres">
      <dgm:prSet presAssocID="{1B2A23DA-E565-4F7B-B0B6-C296E71355B3}" presName="dummy3a" presStyleCnt="0"/>
      <dgm:spPr/>
    </dgm:pt>
    <dgm:pt modelId="{72AE10D4-7CEC-4927-9D91-E7BCC504CE86}" type="pres">
      <dgm:prSet presAssocID="{1B2A23DA-E565-4F7B-B0B6-C296E71355B3}" presName="dummy3b" presStyleCnt="0"/>
      <dgm:spPr/>
    </dgm:pt>
    <dgm:pt modelId="{92944D6E-FC40-4DBA-BE0D-E9D3B0CF4EA1}" type="pres">
      <dgm:prSet presAssocID="{1B2A23DA-E565-4F7B-B0B6-C296E71355B3}" presName="wedge3Tx" presStyleLbl="node1" presStyleIdx="2" presStyleCnt="3">
        <dgm:presLayoutVars>
          <dgm:chMax val="0"/>
          <dgm:chPref val="0"/>
          <dgm:bulletEnabled val="1"/>
        </dgm:presLayoutVars>
      </dgm:prSet>
      <dgm:spPr/>
    </dgm:pt>
    <dgm:pt modelId="{50A4E6A7-5BD6-43A7-98A6-5D1699F64967}" type="pres">
      <dgm:prSet presAssocID="{A490E870-EB83-48D9-AE0E-DFA36DD1F214}" presName="arrowWedge1" presStyleLbl="fgSibTrans2D1" presStyleIdx="0" presStyleCnt="3"/>
      <dgm:spPr>
        <a:solidFill>
          <a:srgbClr val="1E7FB8"/>
        </a:solidFill>
      </dgm:spPr>
    </dgm:pt>
    <dgm:pt modelId="{AF9479FD-68EB-4E7C-92D8-AB25282412BA}" type="pres">
      <dgm:prSet presAssocID="{CFF371BC-5C95-4815-9333-0A4A1B83F499}" presName="arrowWedge2" presStyleLbl="fgSibTrans2D1" presStyleIdx="1" presStyleCnt="3"/>
      <dgm:spPr>
        <a:xfrm>
          <a:off x="357587" y="148597"/>
          <a:ext cx="3266274" cy="3266274"/>
        </a:xfrm>
        <a:prstGeom prst="circularArrow">
          <a:avLst>
            <a:gd name="adj1" fmla="val 5085"/>
            <a:gd name="adj2" fmla="val 327528"/>
            <a:gd name="adj3" fmla="val 8671970"/>
            <a:gd name="adj4" fmla="val 1800502"/>
            <a:gd name="adj5" fmla="val 5932"/>
          </a:avLst>
        </a:prstGeom>
        <a:solidFill>
          <a:srgbClr val="1E7FB8"/>
        </a:solidFill>
        <a:ln>
          <a:noFill/>
        </a:ln>
        <a:effectLst/>
      </dgm:spPr>
    </dgm:pt>
    <dgm:pt modelId="{A95BAABC-AB4F-4730-9549-DB2D7DB417A0}" type="pres">
      <dgm:prSet presAssocID="{B6720B8E-81E0-49C9-8CB4-0A73CD137C72}" presName="arrowWedge3" presStyleLbl="fgSibTrans2D1" presStyleIdx="2" presStyleCnt="3"/>
      <dgm:spPr>
        <a:xfrm>
          <a:off x="297488" y="44980"/>
          <a:ext cx="3266274" cy="3266274"/>
        </a:xfrm>
        <a:prstGeom prst="circularArrow">
          <a:avLst>
            <a:gd name="adj1" fmla="val 5085"/>
            <a:gd name="adj2" fmla="val 327528"/>
            <a:gd name="adj3" fmla="val 15873039"/>
            <a:gd name="adj4" fmla="val 9000000"/>
            <a:gd name="adj5" fmla="val 5932"/>
          </a:avLst>
        </a:prstGeom>
        <a:solidFill>
          <a:srgbClr val="1E7FB8"/>
        </a:solidFill>
        <a:ln>
          <a:noFill/>
        </a:ln>
        <a:effectLst/>
      </dgm:spPr>
    </dgm:pt>
  </dgm:ptLst>
  <dgm:cxnLst>
    <dgm:cxn modelId="{03E0D11B-C57D-4ABD-8F9E-0DB4C458DF1D}" type="presOf" srcId="{3422F8CF-E5C5-4DB6-A086-7B63C547CAF4}" destId="{F63EFF9F-7128-40D2-A1C0-E19B1959B160}" srcOrd="1" destOrd="0" presId="urn:microsoft.com/office/officeart/2005/8/layout/cycle8"/>
    <dgm:cxn modelId="{6082135D-A331-476D-A431-708F3E2C663E}" type="presOf" srcId="{476E70C6-31D6-4FB5-8593-9973D2A72D07}" destId="{92944D6E-FC40-4DBA-BE0D-E9D3B0CF4EA1}" srcOrd="1" destOrd="0" presId="urn:microsoft.com/office/officeart/2005/8/layout/cycle8"/>
    <dgm:cxn modelId="{05F96589-ECFF-460C-BB7A-433D58112661}" type="presOf" srcId="{3422F8CF-E5C5-4DB6-A086-7B63C547CAF4}" destId="{C11F1B23-1942-4E7E-8F4B-A5ACA0C5E067}" srcOrd="0" destOrd="0" presId="urn:microsoft.com/office/officeart/2005/8/layout/cycle8"/>
    <dgm:cxn modelId="{0F54B5B4-0E31-49D0-92D9-03082A4F6969}" type="presOf" srcId="{1B2A23DA-E565-4F7B-B0B6-C296E71355B3}" destId="{D5B6E787-23B5-4310-8BCE-D5582D426CB6}" srcOrd="0" destOrd="0" presId="urn:microsoft.com/office/officeart/2005/8/layout/cycle8"/>
    <dgm:cxn modelId="{551C89B8-D943-4669-8150-A43A36FBD0B2}" srcId="{1B2A23DA-E565-4F7B-B0B6-C296E71355B3}" destId="{A9CB7E4E-2DAA-461A-A2F6-E935E2AC8364}" srcOrd="1" destOrd="0" parTransId="{E1DF6885-4579-4020-954C-BBC3E58D4768}" sibTransId="{CFF371BC-5C95-4815-9333-0A4A1B83F499}"/>
    <dgm:cxn modelId="{45A9D2BC-AEFA-4093-96F3-5EDC97E365B9}" type="presOf" srcId="{A9CB7E4E-2DAA-461A-A2F6-E935E2AC8364}" destId="{082A89D0-0BBA-4755-8E14-084F152200C0}" srcOrd="1" destOrd="0" presId="urn:microsoft.com/office/officeart/2005/8/layout/cycle8"/>
    <dgm:cxn modelId="{DE8789E6-D734-41DD-B493-920072436D65}" type="presOf" srcId="{A9CB7E4E-2DAA-461A-A2F6-E935E2AC8364}" destId="{058A752B-364E-41F0-9B96-E06B57F1A6FE}" srcOrd="0" destOrd="0" presId="urn:microsoft.com/office/officeart/2005/8/layout/cycle8"/>
    <dgm:cxn modelId="{1CE1D0EB-BE3F-48EE-88A1-676EAEA01B9A}" type="presOf" srcId="{476E70C6-31D6-4FB5-8593-9973D2A72D07}" destId="{332B2B03-15CD-43D3-B832-577AF471DC1A}" srcOrd="0" destOrd="0" presId="urn:microsoft.com/office/officeart/2005/8/layout/cycle8"/>
    <dgm:cxn modelId="{A479A5EC-F6F3-4208-BEFB-B105F17EF316}" srcId="{1B2A23DA-E565-4F7B-B0B6-C296E71355B3}" destId="{476E70C6-31D6-4FB5-8593-9973D2A72D07}" srcOrd="2" destOrd="0" parTransId="{0FDED034-AB53-4394-8CC6-AE9E6F1C0B80}" sibTransId="{B6720B8E-81E0-49C9-8CB4-0A73CD137C72}"/>
    <dgm:cxn modelId="{C30E6EFF-60DC-4B05-9591-B2E87296C1FF}" srcId="{1B2A23DA-E565-4F7B-B0B6-C296E71355B3}" destId="{3422F8CF-E5C5-4DB6-A086-7B63C547CAF4}" srcOrd="0" destOrd="0" parTransId="{1592E098-2B14-4A56-9FB3-BCE25B9BB1A4}" sibTransId="{A490E870-EB83-48D9-AE0E-DFA36DD1F214}"/>
    <dgm:cxn modelId="{CEBC9F98-82A5-49C5-A64F-37C03A1E0487}" type="presParOf" srcId="{D5B6E787-23B5-4310-8BCE-D5582D426CB6}" destId="{C11F1B23-1942-4E7E-8F4B-A5ACA0C5E067}" srcOrd="0" destOrd="0" presId="urn:microsoft.com/office/officeart/2005/8/layout/cycle8"/>
    <dgm:cxn modelId="{50873A74-996A-4E6E-834B-870E4B46A5A9}" type="presParOf" srcId="{D5B6E787-23B5-4310-8BCE-D5582D426CB6}" destId="{25FB1F75-B87C-4D13-B558-CDBBC136908E}" srcOrd="1" destOrd="0" presId="urn:microsoft.com/office/officeart/2005/8/layout/cycle8"/>
    <dgm:cxn modelId="{67F21BC1-A65F-4433-918B-24F598E7F337}" type="presParOf" srcId="{D5B6E787-23B5-4310-8BCE-D5582D426CB6}" destId="{43C9FF45-643E-498E-AF12-79ADF9F5AAC4}" srcOrd="2" destOrd="0" presId="urn:microsoft.com/office/officeart/2005/8/layout/cycle8"/>
    <dgm:cxn modelId="{DBE36CA5-6C10-4D56-83E9-1A1D7ECB0961}" type="presParOf" srcId="{D5B6E787-23B5-4310-8BCE-D5582D426CB6}" destId="{F63EFF9F-7128-40D2-A1C0-E19B1959B160}" srcOrd="3" destOrd="0" presId="urn:microsoft.com/office/officeart/2005/8/layout/cycle8"/>
    <dgm:cxn modelId="{9BE60846-9B7E-49FF-A8A0-4FF226F3D997}" type="presParOf" srcId="{D5B6E787-23B5-4310-8BCE-D5582D426CB6}" destId="{058A752B-364E-41F0-9B96-E06B57F1A6FE}" srcOrd="4" destOrd="0" presId="urn:microsoft.com/office/officeart/2005/8/layout/cycle8"/>
    <dgm:cxn modelId="{5675632A-F65D-46A6-A083-E4E9BD1EC59E}" type="presParOf" srcId="{D5B6E787-23B5-4310-8BCE-D5582D426CB6}" destId="{5ABB1D2E-26AD-47EF-B701-2D9A1D929F75}" srcOrd="5" destOrd="0" presId="urn:microsoft.com/office/officeart/2005/8/layout/cycle8"/>
    <dgm:cxn modelId="{E72A5E39-6A49-414F-A5BD-71EB90A2D6CA}" type="presParOf" srcId="{D5B6E787-23B5-4310-8BCE-D5582D426CB6}" destId="{81B8F5AA-E1CF-4423-B802-699356152722}" srcOrd="6" destOrd="0" presId="urn:microsoft.com/office/officeart/2005/8/layout/cycle8"/>
    <dgm:cxn modelId="{03368872-6AA9-4C24-A38E-960DB845768B}" type="presParOf" srcId="{D5B6E787-23B5-4310-8BCE-D5582D426CB6}" destId="{082A89D0-0BBA-4755-8E14-084F152200C0}" srcOrd="7" destOrd="0" presId="urn:microsoft.com/office/officeart/2005/8/layout/cycle8"/>
    <dgm:cxn modelId="{D14F0118-F9D7-484B-8AA1-EE6E3C6A3115}" type="presParOf" srcId="{D5B6E787-23B5-4310-8BCE-D5582D426CB6}" destId="{332B2B03-15CD-43D3-B832-577AF471DC1A}" srcOrd="8" destOrd="0" presId="urn:microsoft.com/office/officeart/2005/8/layout/cycle8"/>
    <dgm:cxn modelId="{A77DD8C5-A556-427A-B42B-B07D6210FEA1}" type="presParOf" srcId="{D5B6E787-23B5-4310-8BCE-D5582D426CB6}" destId="{FF86D5A4-8502-42E8-9B36-D14BEFF43D24}" srcOrd="9" destOrd="0" presId="urn:microsoft.com/office/officeart/2005/8/layout/cycle8"/>
    <dgm:cxn modelId="{235B993B-40A7-44B0-9738-7B06C69A34D5}" type="presParOf" srcId="{D5B6E787-23B5-4310-8BCE-D5582D426CB6}" destId="{72AE10D4-7CEC-4927-9D91-E7BCC504CE86}" srcOrd="10" destOrd="0" presId="urn:microsoft.com/office/officeart/2005/8/layout/cycle8"/>
    <dgm:cxn modelId="{52CCC24B-41DB-4276-95D3-C7C0F24F4426}" type="presParOf" srcId="{D5B6E787-23B5-4310-8BCE-D5582D426CB6}" destId="{92944D6E-FC40-4DBA-BE0D-E9D3B0CF4EA1}" srcOrd="11" destOrd="0" presId="urn:microsoft.com/office/officeart/2005/8/layout/cycle8"/>
    <dgm:cxn modelId="{A9FABCC8-2CA5-4FB1-85B3-7F09CD6B735E}" type="presParOf" srcId="{D5B6E787-23B5-4310-8BCE-D5582D426CB6}" destId="{50A4E6A7-5BD6-43A7-98A6-5D1699F64967}" srcOrd="12" destOrd="0" presId="urn:microsoft.com/office/officeart/2005/8/layout/cycle8"/>
    <dgm:cxn modelId="{BA8660AC-EF25-466E-8A49-3A11894E8899}" type="presParOf" srcId="{D5B6E787-23B5-4310-8BCE-D5582D426CB6}" destId="{AF9479FD-68EB-4E7C-92D8-AB25282412BA}" srcOrd="13" destOrd="0" presId="urn:microsoft.com/office/officeart/2005/8/layout/cycle8"/>
    <dgm:cxn modelId="{34653A03-65F2-436B-805E-B595BDAE1087}" type="presParOf" srcId="{D5B6E787-23B5-4310-8BCE-D5582D426CB6}" destId="{A95BAABC-AB4F-4730-9549-DB2D7DB417A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F1B23-1942-4E7E-8F4B-A5ACA0C5E067}">
      <dsp:nvSpPr>
        <dsp:cNvPr id="0" name=""/>
        <dsp:cNvSpPr/>
      </dsp:nvSpPr>
      <dsp:spPr>
        <a:xfrm>
          <a:off x="597368" y="224902"/>
          <a:ext cx="2906431" cy="2906431"/>
        </a:xfrm>
        <a:prstGeom prst="pie">
          <a:avLst>
            <a:gd name="adj1" fmla="val 16200000"/>
            <a:gd name="adj2" fmla="val 1800000"/>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914400" rtl="0" eaLnBrk="1" latinLnBrk="0" hangingPunct="1">
            <a:lnSpc>
              <a:spcPct val="90000"/>
            </a:lnSpc>
            <a:spcBef>
              <a:spcPct val="0"/>
            </a:spcBef>
            <a:spcAft>
              <a:spcPct val="35000"/>
            </a:spcAft>
            <a:buNone/>
          </a:pPr>
          <a:endParaRPr lang="en-GB" sz="1600" kern="1200" dirty="0">
            <a:solidFill>
              <a:schemeClr val="tx2">
                <a:lumMod val="50000"/>
              </a:schemeClr>
            </a:solidFill>
            <a:latin typeface="Arial" panose="020B0604020202020204" pitchFamily="34" charset="0"/>
            <a:ea typeface="+mn-ea"/>
            <a:cs typeface="Arial" panose="020B0604020202020204" pitchFamily="34" charset="0"/>
          </a:endParaRPr>
        </a:p>
      </dsp:txBody>
      <dsp:txXfrm>
        <a:off x="2129126" y="840788"/>
        <a:ext cx="1038011" cy="865009"/>
      </dsp:txXfrm>
    </dsp:sp>
    <dsp:sp modelId="{058A752B-364E-41F0-9B96-E06B57F1A6FE}">
      <dsp:nvSpPr>
        <dsp:cNvPr id="0" name=""/>
        <dsp:cNvSpPr/>
      </dsp:nvSpPr>
      <dsp:spPr>
        <a:xfrm>
          <a:off x="537509" y="328703"/>
          <a:ext cx="2906431" cy="2906431"/>
        </a:xfrm>
        <a:prstGeom prst="pie">
          <a:avLst>
            <a:gd name="adj1" fmla="val 1800000"/>
            <a:gd name="adj2" fmla="val 9000000"/>
          </a:avLst>
        </a:prstGeom>
        <a:solidFill>
          <a:srgbClr val="FFD393"/>
        </a:solidFill>
        <a:ln w="12700" cap="flat" cmpd="sng" algn="ctr">
          <a:solidFill>
            <a:srgbClr val="FFD393"/>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2860" tIns="22860" rIns="22860" bIns="22860" numCol="1" spcCol="1270" rtlCol="0" anchor="ctr" anchorCtr="0">
          <a:noAutofit/>
        </a:bodyPr>
        <a:lstStyle/>
        <a:p>
          <a:pPr marL="0" lvl="0" indent="0" algn="ctr" defTabSz="800100">
            <a:lnSpc>
              <a:spcPct val="90000"/>
            </a:lnSpc>
            <a:spcBef>
              <a:spcPct val="0"/>
            </a:spcBef>
            <a:spcAft>
              <a:spcPts val="0"/>
            </a:spcAft>
            <a:buNone/>
          </a:pPr>
          <a:endParaRPr lang="en-GB" sz="1800" kern="1200" dirty="0">
            <a:solidFill>
              <a:schemeClr val="tx2">
                <a:lumMod val="50000"/>
              </a:schemeClr>
            </a:solidFill>
            <a:latin typeface="Arial" panose="020B0604020202020204" pitchFamily="34" charset="0"/>
            <a:cs typeface="Arial" panose="020B0604020202020204" pitchFamily="34" charset="0"/>
          </a:endParaRPr>
        </a:p>
      </dsp:txBody>
      <dsp:txXfrm>
        <a:off x="1229516" y="2214423"/>
        <a:ext cx="1557016" cy="761208"/>
      </dsp:txXfrm>
    </dsp:sp>
    <dsp:sp modelId="{332B2B03-15CD-43D3-B832-577AF471DC1A}">
      <dsp:nvSpPr>
        <dsp:cNvPr id="0" name=""/>
        <dsp:cNvSpPr/>
      </dsp:nvSpPr>
      <dsp:spPr>
        <a:xfrm>
          <a:off x="477650" y="224902"/>
          <a:ext cx="2906431" cy="2906431"/>
        </a:xfrm>
        <a:prstGeom prst="pie">
          <a:avLst>
            <a:gd name="adj1" fmla="val 9000000"/>
            <a:gd name="adj2" fmla="val 16200000"/>
          </a:avLst>
        </a:prstGeom>
        <a:solidFill>
          <a:schemeClr val="bg1">
            <a:lumMod val="85000"/>
          </a:schemeClr>
        </a:solidFill>
        <a:ln w="12700" cap="flat" cmpd="sng" algn="ctr">
          <a:solidFill>
            <a:schemeClr val="bg1">
              <a:lumMod val="85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914400" rtl="0" eaLnBrk="1" latinLnBrk="0" hangingPunct="1">
            <a:lnSpc>
              <a:spcPct val="90000"/>
            </a:lnSpc>
            <a:spcBef>
              <a:spcPct val="0"/>
            </a:spcBef>
            <a:spcAft>
              <a:spcPct val="35000"/>
            </a:spcAft>
            <a:buNone/>
          </a:pPr>
          <a:endParaRPr lang="en-GB" sz="1600" kern="1200" dirty="0">
            <a:solidFill>
              <a:schemeClr val="tx2">
                <a:lumMod val="50000"/>
              </a:schemeClr>
            </a:solidFill>
            <a:latin typeface="Arial" panose="020B0604020202020204" pitchFamily="34" charset="0"/>
            <a:ea typeface="+mn-ea"/>
            <a:cs typeface="Arial" panose="020B0604020202020204" pitchFamily="34" charset="0"/>
          </a:endParaRPr>
        </a:p>
      </dsp:txBody>
      <dsp:txXfrm>
        <a:off x="814312" y="840788"/>
        <a:ext cx="1038011" cy="865009"/>
      </dsp:txXfrm>
    </dsp:sp>
    <dsp:sp modelId="{50A4E6A7-5BD6-43A7-98A6-5D1699F64967}">
      <dsp:nvSpPr>
        <dsp:cNvPr id="0" name=""/>
        <dsp:cNvSpPr/>
      </dsp:nvSpPr>
      <dsp:spPr>
        <a:xfrm>
          <a:off x="417686" y="44980"/>
          <a:ext cx="3266274" cy="3266274"/>
        </a:xfrm>
        <a:prstGeom prst="circularArrow">
          <a:avLst>
            <a:gd name="adj1" fmla="val 5085"/>
            <a:gd name="adj2" fmla="val 327528"/>
            <a:gd name="adj3" fmla="val 1472472"/>
            <a:gd name="adj4" fmla="val 16199432"/>
            <a:gd name="adj5" fmla="val 5932"/>
          </a:avLst>
        </a:prstGeom>
        <a:solidFill>
          <a:srgbClr val="1E7FB8"/>
        </a:solidFill>
        <a:ln>
          <a:noFill/>
        </a:ln>
        <a:effectLst/>
      </dsp:spPr>
      <dsp:style>
        <a:lnRef idx="0">
          <a:scrgbClr r="0" g="0" b="0"/>
        </a:lnRef>
        <a:fillRef idx="1">
          <a:scrgbClr r="0" g="0" b="0"/>
        </a:fillRef>
        <a:effectRef idx="0">
          <a:scrgbClr r="0" g="0" b="0"/>
        </a:effectRef>
        <a:fontRef idx="minor">
          <a:schemeClr val="lt1"/>
        </a:fontRef>
      </dsp:style>
    </dsp:sp>
    <dsp:sp modelId="{AF9479FD-68EB-4E7C-92D8-AB25282412BA}">
      <dsp:nvSpPr>
        <dsp:cNvPr id="0" name=""/>
        <dsp:cNvSpPr/>
      </dsp:nvSpPr>
      <dsp:spPr>
        <a:xfrm>
          <a:off x="357587" y="148597"/>
          <a:ext cx="3266274" cy="3266274"/>
        </a:xfrm>
        <a:prstGeom prst="circularArrow">
          <a:avLst>
            <a:gd name="adj1" fmla="val 5085"/>
            <a:gd name="adj2" fmla="val 327528"/>
            <a:gd name="adj3" fmla="val 8671970"/>
            <a:gd name="adj4" fmla="val 1800502"/>
            <a:gd name="adj5" fmla="val 5932"/>
          </a:avLst>
        </a:prstGeom>
        <a:solidFill>
          <a:srgbClr val="1E7FB8"/>
        </a:solidFill>
        <a:ln>
          <a:noFill/>
        </a:ln>
        <a:effectLst/>
      </dsp:spPr>
      <dsp:style>
        <a:lnRef idx="0">
          <a:scrgbClr r="0" g="0" b="0"/>
        </a:lnRef>
        <a:fillRef idx="1">
          <a:scrgbClr r="0" g="0" b="0"/>
        </a:fillRef>
        <a:effectRef idx="0">
          <a:scrgbClr r="0" g="0" b="0"/>
        </a:effectRef>
        <a:fontRef idx="minor">
          <a:schemeClr val="lt1"/>
        </a:fontRef>
      </dsp:style>
    </dsp:sp>
    <dsp:sp modelId="{A95BAABC-AB4F-4730-9549-DB2D7DB417A0}">
      <dsp:nvSpPr>
        <dsp:cNvPr id="0" name=""/>
        <dsp:cNvSpPr/>
      </dsp:nvSpPr>
      <dsp:spPr>
        <a:xfrm>
          <a:off x="297488" y="44980"/>
          <a:ext cx="3266274" cy="3266274"/>
        </a:xfrm>
        <a:prstGeom prst="circularArrow">
          <a:avLst>
            <a:gd name="adj1" fmla="val 5085"/>
            <a:gd name="adj2" fmla="val 327528"/>
            <a:gd name="adj3" fmla="val 15873039"/>
            <a:gd name="adj4" fmla="val 9000000"/>
            <a:gd name="adj5" fmla="val 5932"/>
          </a:avLst>
        </a:prstGeom>
        <a:solidFill>
          <a:srgbClr val="1E7FB8"/>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CF002-1686-4E1C-89D0-261580A68215}"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0D84A-366A-4DF2-8BBA-C7E5F2044672}" type="slidenum">
              <a:rPr lang="en-US" smtClean="0"/>
              <a:t>‹#›</a:t>
            </a:fld>
            <a:endParaRPr lang="en-US"/>
          </a:p>
        </p:txBody>
      </p:sp>
    </p:spTree>
    <p:extLst>
      <p:ext uri="{BB962C8B-B14F-4D97-AF65-F5344CB8AC3E}">
        <p14:creationId xmlns:p14="http://schemas.microsoft.com/office/powerpoint/2010/main" val="406634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I don’t need to emphasize the importance of eliminating dog-mediated human rabies in this meeting. </a:t>
            </a:r>
          </a:p>
          <a:p>
            <a:pPr defTabSz="990752">
              <a:defRPr/>
            </a:pPr>
            <a:endParaRPr lang="en-GB" dirty="0"/>
          </a:p>
          <a:p>
            <a:pPr defTabSz="990752">
              <a:defRPr/>
            </a:pPr>
            <a:r>
              <a:rPr lang="en-GB" dirty="0"/>
              <a:t>If we continue to do a business as usual, …</a:t>
            </a:r>
          </a:p>
          <a:p>
            <a:pPr defTabSz="990752">
              <a:defRPr/>
            </a:pPr>
            <a:endParaRPr lang="en-GB" dirty="0"/>
          </a:p>
          <a:p>
            <a:pPr defTabSz="990752">
              <a:defRPr/>
            </a:pPr>
            <a:r>
              <a:rPr lang="en-GB" dirty="0"/>
              <a:t>As you know, unfortunately rabies surveillance remains poor in most of the endemic countries. </a:t>
            </a:r>
          </a:p>
          <a:p>
            <a:pPr defTabSz="990752">
              <a:defRPr/>
            </a:pPr>
            <a:r>
              <a:rPr lang="en-GB" dirty="0"/>
              <a:t>Having no accurate and timely data, investment from the government and partners remain limited globally to tackle rabies, not only because accurate data on burden is limited but also because without adequate surveillance and data, it will also be difficult to demonstrate impacts.</a:t>
            </a:r>
          </a:p>
          <a:p>
            <a:pPr defTabSz="990752">
              <a:defRPr/>
            </a:pPr>
            <a:r>
              <a:rPr lang="en-GB" dirty="0"/>
              <a:t>Resultantly there are still many countries that don’t have rabies control programme, despite that we have effective tools.</a:t>
            </a:r>
          </a:p>
        </p:txBody>
      </p:sp>
      <p:sp>
        <p:nvSpPr>
          <p:cNvPr id="4" name="Slide Number Placeholder 3"/>
          <p:cNvSpPr>
            <a:spLocks noGrp="1"/>
          </p:cNvSpPr>
          <p:nvPr>
            <p:ph type="sldNum" sz="quarter" idx="5"/>
          </p:nvPr>
        </p:nvSpPr>
        <p:spPr/>
        <p:txBody>
          <a:bodyPr/>
          <a:lstStyle/>
          <a:p>
            <a:fld id="{E4FA2650-7155-4244-BF15-ADE06246511F}" type="slidenum">
              <a:rPr lang="en-GB" smtClean="0"/>
              <a:t>8</a:t>
            </a:fld>
            <a:endParaRPr lang="en-GB"/>
          </a:p>
        </p:txBody>
      </p:sp>
    </p:spTree>
    <p:extLst>
      <p:ext uri="{BB962C8B-B14F-4D97-AF65-F5344CB8AC3E}">
        <p14:creationId xmlns:p14="http://schemas.microsoft.com/office/powerpoint/2010/main" val="294145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604F-BA19-4498-8DEA-34BCEB7A54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C70A26-52B9-41A5-B8D1-47CD86005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AE9E-36FF-4E92-A3FA-AAC68A8E2821}"/>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5" name="Footer Placeholder 4">
            <a:extLst>
              <a:ext uri="{FF2B5EF4-FFF2-40B4-BE49-F238E27FC236}">
                <a16:creationId xmlns:a16="http://schemas.microsoft.com/office/drawing/2014/main" id="{C157BEAE-1F43-4371-9FDD-19EE6DF7B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E8FC1-FA2E-4ED2-96B4-86F2175DE59D}"/>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227519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49ED-F621-40C8-B7E7-E20DC7FC8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7BF75-2B22-4B3E-B063-5C5594AD02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AD7-B6D4-490C-B91B-A2EF90D4BF82}"/>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5" name="Footer Placeholder 4">
            <a:extLst>
              <a:ext uri="{FF2B5EF4-FFF2-40B4-BE49-F238E27FC236}">
                <a16:creationId xmlns:a16="http://schemas.microsoft.com/office/drawing/2014/main" id="{A9D16EDD-6245-4A5D-9925-58CF928D4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E05AC-0C62-4E98-A3B7-7634690AF18F}"/>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249229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32AF3-73B6-4646-AB45-E993478A35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6CE602-87A1-4FD0-B652-FCE3D46479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CD8E1-7F7A-4832-ADF5-AF927867B85C}"/>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5" name="Footer Placeholder 4">
            <a:extLst>
              <a:ext uri="{FF2B5EF4-FFF2-40B4-BE49-F238E27FC236}">
                <a16:creationId xmlns:a16="http://schemas.microsoft.com/office/drawing/2014/main" id="{ED9AF1A6-F8BA-4B49-9143-B349B93BE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0E066-C1C5-4919-96DF-7C24D5A9A1AA}"/>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144143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1E38-3C4F-47D7-B051-EF43F6550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54A53-1FE9-4A9F-A670-C0585EBE1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B2F86-D169-479A-AD65-050483232275}"/>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5" name="Footer Placeholder 4">
            <a:extLst>
              <a:ext uri="{FF2B5EF4-FFF2-40B4-BE49-F238E27FC236}">
                <a16:creationId xmlns:a16="http://schemas.microsoft.com/office/drawing/2014/main" id="{F11A8AB8-1829-4476-9494-DDB22C749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2A8DF-178B-4DA0-B6B3-B802B745AF9D}"/>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168527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D3B1-30BA-44C6-9272-FC1690B11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F961C1-CB65-4A7B-8B0A-6AD191A51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D6B046-AD76-403C-88C4-94BF174AB3C6}"/>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5" name="Footer Placeholder 4">
            <a:extLst>
              <a:ext uri="{FF2B5EF4-FFF2-40B4-BE49-F238E27FC236}">
                <a16:creationId xmlns:a16="http://schemas.microsoft.com/office/drawing/2014/main" id="{515A72BB-7830-43D2-B22A-36EBD7E8C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9FC69-4CA5-4493-9521-2519C1780BD5}"/>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21075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E051-C26D-4C5F-A494-5701B7AFF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BB256-6DB1-4932-8E8F-598623D22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4ACA4D-52A0-4229-AAD8-DEE47ED44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25C3FC-E906-40C0-AFF2-4416B64AA261}"/>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6" name="Footer Placeholder 5">
            <a:extLst>
              <a:ext uri="{FF2B5EF4-FFF2-40B4-BE49-F238E27FC236}">
                <a16:creationId xmlns:a16="http://schemas.microsoft.com/office/drawing/2014/main" id="{C2C06FFC-CA0C-4D10-AA48-096E88958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93561-F24B-47DC-AA8C-E3452DBC776E}"/>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35871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19E-B6E7-460D-9635-3D1380EF87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14C0E-C43F-4AFC-8D03-7A2946A02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029BC-89FF-4E00-A987-AE7A5CCDBA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E1D79-D542-4F1B-A4FC-AEC1E5B20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02DE2-8B6D-4D29-9E88-D6292D3B6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19F751-FE7D-4729-B2C3-421240EA5A61}"/>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8" name="Footer Placeholder 7">
            <a:extLst>
              <a:ext uri="{FF2B5EF4-FFF2-40B4-BE49-F238E27FC236}">
                <a16:creationId xmlns:a16="http://schemas.microsoft.com/office/drawing/2014/main" id="{CD200526-B236-4D2E-B33B-43A7A450BD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F6AEDA-7249-4BA5-A44E-48F7A2D408A8}"/>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164012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8946-233C-4363-9CE2-EEC4981BF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F7D70A-5825-4988-A5D8-A8BE54F76E05}"/>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4" name="Footer Placeholder 3">
            <a:extLst>
              <a:ext uri="{FF2B5EF4-FFF2-40B4-BE49-F238E27FC236}">
                <a16:creationId xmlns:a16="http://schemas.microsoft.com/office/drawing/2014/main" id="{00B78CBC-98D0-46A0-B4E0-CD04CA19A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A261C-32F2-494F-9D3D-CC70A903E4BD}"/>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204973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A11F4-68CF-4100-A569-93506FA38A19}"/>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3" name="Footer Placeholder 2">
            <a:extLst>
              <a:ext uri="{FF2B5EF4-FFF2-40B4-BE49-F238E27FC236}">
                <a16:creationId xmlns:a16="http://schemas.microsoft.com/office/drawing/2014/main" id="{D570AF16-065F-484E-8455-843043F82D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4D0C3-8B4A-445F-AEAC-1507B8CD66EF}"/>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184008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85F-E878-45FE-9E35-FF85A2DE2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F96B60-B088-479E-A404-E5700554D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90FDE-CDE6-45EA-B79C-9C55D084D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4E994-0EC2-4BC3-971D-E91059F3A98D}"/>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6" name="Footer Placeholder 5">
            <a:extLst>
              <a:ext uri="{FF2B5EF4-FFF2-40B4-BE49-F238E27FC236}">
                <a16:creationId xmlns:a16="http://schemas.microsoft.com/office/drawing/2014/main" id="{689D7955-0A8B-42EC-BE72-052D710CC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EA97A-BFF7-4337-A6BB-DB61501871AB}"/>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389359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AFEE-4330-4613-8D80-D62E39BD1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7F2050-26EE-4214-9058-783883939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A6171-C7CA-4361-8FC1-7C3F866CD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20265-3187-4FA1-9456-872A5764BAF8}"/>
              </a:ext>
            </a:extLst>
          </p:cNvPr>
          <p:cNvSpPr>
            <a:spLocks noGrp="1"/>
          </p:cNvSpPr>
          <p:nvPr>
            <p:ph type="dt" sz="half" idx="10"/>
          </p:nvPr>
        </p:nvSpPr>
        <p:spPr/>
        <p:txBody>
          <a:bodyPr/>
          <a:lstStyle/>
          <a:p>
            <a:fld id="{2B0935A7-2CA0-4AB2-966F-7DF425B6C12D}" type="datetimeFigureOut">
              <a:rPr lang="en-US" smtClean="0"/>
              <a:t>1/13/2023</a:t>
            </a:fld>
            <a:endParaRPr lang="en-US"/>
          </a:p>
        </p:txBody>
      </p:sp>
      <p:sp>
        <p:nvSpPr>
          <p:cNvPr id="6" name="Footer Placeholder 5">
            <a:extLst>
              <a:ext uri="{FF2B5EF4-FFF2-40B4-BE49-F238E27FC236}">
                <a16:creationId xmlns:a16="http://schemas.microsoft.com/office/drawing/2014/main" id="{A75F4497-A2AE-4879-9281-CB19B9621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F0679-91A2-4163-B8EC-CFC8AC759241}"/>
              </a:ext>
            </a:extLst>
          </p:cNvPr>
          <p:cNvSpPr>
            <a:spLocks noGrp="1"/>
          </p:cNvSpPr>
          <p:nvPr>
            <p:ph type="sldNum" sz="quarter" idx="12"/>
          </p:nvPr>
        </p:nvSpPr>
        <p:spPr/>
        <p:txBody>
          <a:bodyPr/>
          <a:lstStyle/>
          <a:p>
            <a:fld id="{ABBC967D-E114-4FDD-8E27-B98FE8178DF9}" type="slidenum">
              <a:rPr lang="en-US" smtClean="0"/>
              <a:t>‹#›</a:t>
            </a:fld>
            <a:endParaRPr lang="en-US"/>
          </a:p>
        </p:txBody>
      </p:sp>
    </p:spTree>
    <p:extLst>
      <p:ext uri="{BB962C8B-B14F-4D97-AF65-F5344CB8AC3E}">
        <p14:creationId xmlns:p14="http://schemas.microsoft.com/office/powerpoint/2010/main" val="374920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F91956-17AF-4453-9A55-36D1C763D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FA759-797C-4BE9-9318-2637229B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3C131-44FB-4024-90AA-49796B6BA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5A7-2CA0-4AB2-966F-7DF425B6C12D}" type="datetimeFigureOut">
              <a:rPr lang="en-US" smtClean="0"/>
              <a:t>1/13/2023</a:t>
            </a:fld>
            <a:endParaRPr lang="en-US"/>
          </a:p>
        </p:txBody>
      </p:sp>
      <p:sp>
        <p:nvSpPr>
          <p:cNvPr id="5" name="Footer Placeholder 4">
            <a:extLst>
              <a:ext uri="{FF2B5EF4-FFF2-40B4-BE49-F238E27FC236}">
                <a16:creationId xmlns:a16="http://schemas.microsoft.com/office/drawing/2014/main" id="{21A1E021-B9F0-4851-B2E8-C2401A364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7FA3C-DB58-4CFC-9AD9-5572337B2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967D-E114-4FDD-8E27-B98FE8178DF9}" type="slidenum">
              <a:rPr lang="en-US" smtClean="0"/>
              <a:t>‹#›</a:t>
            </a:fld>
            <a:endParaRPr lang="en-US"/>
          </a:p>
        </p:txBody>
      </p:sp>
    </p:spTree>
    <p:extLst>
      <p:ext uri="{BB962C8B-B14F-4D97-AF65-F5344CB8AC3E}">
        <p14:creationId xmlns:p14="http://schemas.microsoft.com/office/powerpoint/2010/main" val="381702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ADB4-A4E4-436A-BFD2-233D9F7EC2B4}"/>
              </a:ext>
            </a:extLst>
          </p:cNvPr>
          <p:cNvSpPr>
            <a:spLocks noGrp="1"/>
          </p:cNvSpPr>
          <p:nvPr>
            <p:ph type="ctrTitle"/>
          </p:nvPr>
        </p:nvSpPr>
        <p:spPr>
          <a:xfrm>
            <a:off x="1524000" y="1122363"/>
            <a:ext cx="5830389" cy="3463742"/>
          </a:xfrm>
        </p:spPr>
        <p:txBody>
          <a:bodyPr>
            <a:normAutofit fontScale="90000"/>
          </a:bodyPr>
          <a:lstStyle/>
          <a:p>
            <a:pPr algn="l"/>
            <a:r>
              <a:rPr lang="en-US" b="1" dirty="0">
                <a:solidFill>
                  <a:schemeClr val="bg2">
                    <a:lumMod val="25000"/>
                  </a:schemeClr>
                </a:solidFill>
              </a:rPr>
              <a:t>District Level Sensitization Program of Medical Officers-NRCP</a:t>
            </a:r>
          </a:p>
        </p:txBody>
      </p:sp>
      <p:sp>
        <p:nvSpPr>
          <p:cNvPr id="3" name="Subtitle 2">
            <a:extLst>
              <a:ext uri="{FF2B5EF4-FFF2-40B4-BE49-F238E27FC236}">
                <a16:creationId xmlns:a16="http://schemas.microsoft.com/office/drawing/2014/main" id="{7358383B-4F7E-490C-907F-22CCD6015D6B}"/>
              </a:ext>
            </a:extLst>
          </p:cNvPr>
          <p:cNvSpPr>
            <a:spLocks noGrp="1"/>
          </p:cNvSpPr>
          <p:nvPr>
            <p:ph type="subTitle" idx="1"/>
          </p:nvPr>
        </p:nvSpPr>
        <p:spPr>
          <a:xfrm>
            <a:off x="289375" y="4586105"/>
            <a:ext cx="4988019" cy="861106"/>
          </a:xfrm>
        </p:spPr>
        <p:txBody>
          <a:bodyPr>
            <a:normAutofit lnSpcReduction="10000"/>
          </a:bodyPr>
          <a:lstStyle/>
          <a:p>
            <a:r>
              <a:rPr lang="en-US" dirty="0">
                <a:solidFill>
                  <a:schemeClr val="bg2">
                    <a:lumMod val="25000"/>
                  </a:schemeClr>
                </a:solidFill>
              </a:rPr>
              <a:t>Dr Deepanjan Ray</a:t>
            </a:r>
          </a:p>
          <a:p>
            <a:r>
              <a:rPr lang="en-US" dirty="0">
                <a:solidFill>
                  <a:schemeClr val="bg2">
                    <a:lumMod val="25000"/>
                  </a:schemeClr>
                </a:solidFill>
              </a:rPr>
              <a:t>NTD-WHO</a:t>
            </a:r>
          </a:p>
        </p:txBody>
      </p:sp>
      <p:pic>
        <p:nvPicPr>
          <p:cNvPr id="4" name="Picture 3">
            <a:extLst>
              <a:ext uri="{FF2B5EF4-FFF2-40B4-BE49-F238E27FC236}">
                <a16:creationId xmlns:a16="http://schemas.microsoft.com/office/drawing/2014/main" id="{9C408A78-9B59-46D9-A73C-5F3F5B951287}"/>
              </a:ext>
            </a:extLst>
          </p:cNvPr>
          <p:cNvPicPr>
            <a:picLocks noChangeAspect="1"/>
          </p:cNvPicPr>
          <p:nvPr/>
        </p:nvPicPr>
        <p:blipFill rotWithShape="1">
          <a:blip r:embed="rId2"/>
          <a:srcRect l="33462" t="12200" r="31888" b="5201"/>
          <a:stretch/>
        </p:blipFill>
        <p:spPr>
          <a:xfrm>
            <a:off x="7487010" y="472162"/>
            <a:ext cx="4326988" cy="5802028"/>
          </a:xfrm>
          <a:prstGeom prst="rect">
            <a:avLst/>
          </a:prstGeom>
        </p:spPr>
      </p:pic>
    </p:spTree>
    <p:extLst>
      <p:ext uri="{BB962C8B-B14F-4D97-AF65-F5344CB8AC3E}">
        <p14:creationId xmlns:p14="http://schemas.microsoft.com/office/powerpoint/2010/main" val="35087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7500-086A-4C3D-ABC4-CB18C0CD3719}"/>
              </a:ext>
            </a:extLst>
          </p:cNvPr>
          <p:cNvSpPr>
            <a:spLocks noGrp="1"/>
          </p:cNvSpPr>
          <p:nvPr>
            <p:ph type="title"/>
          </p:nvPr>
        </p:nvSpPr>
        <p:spPr>
          <a:xfrm>
            <a:off x="574766" y="365125"/>
            <a:ext cx="10779034" cy="1325563"/>
          </a:xfrm>
        </p:spPr>
        <p:txBody>
          <a:bodyPr/>
          <a:lstStyle/>
          <a:p>
            <a:r>
              <a:rPr lang="en-US" dirty="0"/>
              <a:t>Clinical Presentation of Rabies-Human</a:t>
            </a:r>
          </a:p>
        </p:txBody>
      </p:sp>
      <p:sp>
        <p:nvSpPr>
          <p:cNvPr id="3" name="Content Placeholder 2">
            <a:extLst>
              <a:ext uri="{FF2B5EF4-FFF2-40B4-BE49-F238E27FC236}">
                <a16:creationId xmlns:a16="http://schemas.microsoft.com/office/drawing/2014/main" id="{181D716F-714F-4FA8-8536-F2F5C967437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944E98D-A88D-4DC8-9CCB-7CF987786E8D}"/>
              </a:ext>
            </a:extLst>
          </p:cNvPr>
          <p:cNvPicPr>
            <a:picLocks noChangeAspect="1"/>
          </p:cNvPicPr>
          <p:nvPr/>
        </p:nvPicPr>
        <p:blipFill rotWithShape="1">
          <a:blip r:embed="rId2"/>
          <a:srcRect l="965" t="26609" r="20285" b="7789"/>
          <a:stretch/>
        </p:blipFill>
        <p:spPr>
          <a:xfrm>
            <a:off x="574766" y="1567811"/>
            <a:ext cx="11312434" cy="4925064"/>
          </a:xfrm>
          <a:prstGeom prst="rect">
            <a:avLst/>
          </a:prstGeom>
        </p:spPr>
      </p:pic>
    </p:spTree>
    <p:extLst>
      <p:ext uri="{BB962C8B-B14F-4D97-AF65-F5344CB8AC3E}">
        <p14:creationId xmlns:p14="http://schemas.microsoft.com/office/powerpoint/2010/main" val="95624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C4AC-B099-4125-A258-33D13FD383F2}"/>
              </a:ext>
            </a:extLst>
          </p:cNvPr>
          <p:cNvSpPr>
            <a:spLocks noGrp="1"/>
          </p:cNvSpPr>
          <p:nvPr>
            <p:ph type="title"/>
          </p:nvPr>
        </p:nvSpPr>
        <p:spPr>
          <a:xfrm>
            <a:off x="365759" y="137477"/>
            <a:ext cx="11338559" cy="1325563"/>
          </a:xfrm>
        </p:spPr>
        <p:txBody>
          <a:bodyPr/>
          <a:lstStyle/>
          <a:p>
            <a:r>
              <a:rPr lang="en-US" dirty="0"/>
              <a:t>Manifestation of Rabies-Dog</a:t>
            </a:r>
          </a:p>
        </p:txBody>
      </p:sp>
      <p:sp>
        <p:nvSpPr>
          <p:cNvPr id="3" name="Content Placeholder 2">
            <a:extLst>
              <a:ext uri="{FF2B5EF4-FFF2-40B4-BE49-F238E27FC236}">
                <a16:creationId xmlns:a16="http://schemas.microsoft.com/office/drawing/2014/main" id="{72278192-3AF2-4309-AE8E-7C23388BF17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ECB83BC-BF1B-4B14-BC07-A972DFBA22AD}"/>
              </a:ext>
            </a:extLst>
          </p:cNvPr>
          <p:cNvPicPr>
            <a:picLocks noChangeAspect="1"/>
          </p:cNvPicPr>
          <p:nvPr/>
        </p:nvPicPr>
        <p:blipFill rotWithShape="1">
          <a:blip r:embed="rId2"/>
          <a:srcRect l="3000" t="21319" r="22000" b="1881"/>
          <a:stretch/>
        </p:blipFill>
        <p:spPr>
          <a:xfrm>
            <a:off x="365760" y="1463040"/>
            <a:ext cx="11338560" cy="5264331"/>
          </a:xfrm>
          <a:prstGeom prst="rect">
            <a:avLst/>
          </a:prstGeom>
        </p:spPr>
      </p:pic>
    </p:spTree>
    <p:extLst>
      <p:ext uri="{BB962C8B-B14F-4D97-AF65-F5344CB8AC3E}">
        <p14:creationId xmlns:p14="http://schemas.microsoft.com/office/powerpoint/2010/main" val="85511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2D2F-D015-49FD-9C50-E3065F9CF114}"/>
              </a:ext>
            </a:extLst>
          </p:cNvPr>
          <p:cNvSpPr>
            <a:spLocks noGrp="1"/>
          </p:cNvSpPr>
          <p:nvPr>
            <p:ph type="title"/>
          </p:nvPr>
        </p:nvSpPr>
        <p:spPr>
          <a:xfrm>
            <a:off x="434788" y="365125"/>
            <a:ext cx="10919012" cy="1325563"/>
          </a:xfrm>
        </p:spPr>
        <p:txBody>
          <a:bodyPr/>
          <a:lstStyle/>
          <a:p>
            <a:r>
              <a:rPr lang="en-US" dirty="0"/>
              <a:t>Management of Rabid patients:</a:t>
            </a:r>
          </a:p>
        </p:txBody>
      </p:sp>
      <p:sp>
        <p:nvSpPr>
          <p:cNvPr id="3" name="Content Placeholder 2">
            <a:extLst>
              <a:ext uri="{FF2B5EF4-FFF2-40B4-BE49-F238E27FC236}">
                <a16:creationId xmlns:a16="http://schemas.microsoft.com/office/drawing/2014/main" id="{29C2869F-CD99-4816-894A-AC44BABC48C8}"/>
              </a:ext>
            </a:extLst>
          </p:cNvPr>
          <p:cNvSpPr>
            <a:spLocks noGrp="1"/>
          </p:cNvSpPr>
          <p:nvPr>
            <p:ph idx="1"/>
          </p:nvPr>
        </p:nvSpPr>
        <p:spPr>
          <a:xfrm>
            <a:off x="972671" y="5862450"/>
            <a:ext cx="9152965" cy="898899"/>
          </a:xfrm>
        </p:spPr>
        <p:txBody>
          <a:bodyPr/>
          <a:lstStyle/>
          <a:p>
            <a:r>
              <a:rPr lang="en-US" dirty="0"/>
              <a:t>Clinically Rabid patients can be managed but rarely to be cured, Antibiotics have no Role.</a:t>
            </a:r>
          </a:p>
        </p:txBody>
      </p:sp>
      <p:pic>
        <p:nvPicPr>
          <p:cNvPr id="5" name="Picture 4">
            <a:extLst>
              <a:ext uri="{FF2B5EF4-FFF2-40B4-BE49-F238E27FC236}">
                <a16:creationId xmlns:a16="http://schemas.microsoft.com/office/drawing/2014/main" id="{0478C826-C916-42EE-85A1-B87EBED211DF}"/>
              </a:ext>
            </a:extLst>
          </p:cNvPr>
          <p:cNvPicPr>
            <a:picLocks noChangeAspect="1"/>
          </p:cNvPicPr>
          <p:nvPr/>
        </p:nvPicPr>
        <p:blipFill rotWithShape="1">
          <a:blip r:embed="rId2"/>
          <a:srcRect l="2647" t="29598" r="21250" b="9911"/>
          <a:stretch/>
        </p:blipFill>
        <p:spPr>
          <a:xfrm>
            <a:off x="434788" y="1715992"/>
            <a:ext cx="9278472" cy="4146458"/>
          </a:xfrm>
          <a:prstGeom prst="rect">
            <a:avLst/>
          </a:prstGeom>
        </p:spPr>
      </p:pic>
    </p:spTree>
    <p:extLst>
      <p:ext uri="{BB962C8B-B14F-4D97-AF65-F5344CB8AC3E}">
        <p14:creationId xmlns:p14="http://schemas.microsoft.com/office/powerpoint/2010/main" val="379390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D32C-0DE4-48C5-88FB-F95234E9FFB7}"/>
              </a:ext>
            </a:extLst>
          </p:cNvPr>
          <p:cNvSpPr>
            <a:spLocks noGrp="1"/>
          </p:cNvSpPr>
          <p:nvPr>
            <p:ph type="title"/>
          </p:nvPr>
        </p:nvSpPr>
        <p:spPr/>
        <p:txBody>
          <a:bodyPr/>
          <a:lstStyle/>
          <a:p>
            <a:r>
              <a:rPr lang="en-US" dirty="0"/>
              <a:t>Prevention of Rabies:</a:t>
            </a:r>
          </a:p>
        </p:txBody>
      </p:sp>
      <p:sp>
        <p:nvSpPr>
          <p:cNvPr id="3" name="Content Placeholder 2">
            <a:extLst>
              <a:ext uri="{FF2B5EF4-FFF2-40B4-BE49-F238E27FC236}">
                <a16:creationId xmlns:a16="http://schemas.microsoft.com/office/drawing/2014/main" id="{EFEC73FA-172C-4EED-86CF-A78C8FD201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7B60F26-AA66-4AC0-9F5D-63D128F2D961}"/>
              </a:ext>
            </a:extLst>
          </p:cNvPr>
          <p:cNvPicPr>
            <a:picLocks noChangeAspect="1"/>
          </p:cNvPicPr>
          <p:nvPr/>
        </p:nvPicPr>
        <p:blipFill rotWithShape="1">
          <a:blip r:embed="rId2"/>
          <a:srcRect l="10809" t="26608" r="14522" b="2722"/>
          <a:stretch/>
        </p:blipFill>
        <p:spPr>
          <a:xfrm>
            <a:off x="838200" y="1825625"/>
            <a:ext cx="10515600" cy="4844116"/>
          </a:xfrm>
          <a:prstGeom prst="rect">
            <a:avLst/>
          </a:prstGeom>
        </p:spPr>
      </p:pic>
      <p:sp>
        <p:nvSpPr>
          <p:cNvPr id="6" name="TextBox 5">
            <a:extLst>
              <a:ext uri="{FF2B5EF4-FFF2-40B4-BE49-F238E27FC236}">
                <a16:creationId xmlns:a16="http://schemas.microsoft.com/office/drawing/2014/main" id="{D6CBFF8D-66D7-4D0C-BF12-D12029F7085E}"/>
              </a:ext>
            </a:extLst>
          </p:cNvPr>
          <p:cNvSpPr txBox="1"/>
          <p:nvPr/>
        </p:nvSpPr>
        <p:spPr>
          <a:xfrm>
            <a:off x="1223682" y="4491318"/>
            <a:ext cx="1331259"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AA5CB408-0632-42D3-BB65-F97F95FF4503}"/>
              </a:ext>
            </a:extLst>
          </p:cNvPr>
          <p:cNvSpPr txBox="1"/>
          <p:nvPr/>
        </p:nvSpPr>
        <p:spPr>
          <a:xfrm>
            <a:off x="1223681" y="5463989"/>
            <a:ext cx="1331259" cy="36933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90DC2680-0A6A-4489-90C4-7874735B868A}"/>
              </a:ext>
            </a:extLst>
          </p:cNvPr>
          <p:cNvSpPr txBox="1"/>
          <p:nvPr/>
        </p:nvSpPr>
        <p:spPr>
          <a:xfrm>
            <a:off x="7104528" y="2846295"/>
            <a:ext cx="1331259"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24B567A-4946-48DA-AAA6-5A7FBCB5F1BB}"/>
              </a:ext>
            </a:extLst>
          </p:cNvPr>
          <p:cNvSpPr txBox="1"/>
          <p:nvPr/>
        </p:nvSpPr>
        <p:spPr>
          <a:xfrm>
            <a:off x="7230034" y="4247683"/>
            <a:ext cx="1331259" cy="3693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2B8A6FF6-E617-469B-9E50-9A956FADCE9B}"/>
              </a:ext>
            </a:extLst>
          </p:cNvPr>
          <p:cNvSpPr txBox="1"/>
          <p:nvPr/>
        </p:nvSpPr>
        <p:spPr>
          <a:xfrm>
            <a:off x="7104527" y="5307107"/>
            <a:ext cx="1331259" cy="369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7D1E4E5-E0F6-44B3-A7A1-F6D4C0ED8A87}"/>
              </a:ext>
            </a:extLst>
          </p:cNvPr>
          <p:cNvSpPr txBox="1"/>
          <p:nvPr/>
        </p:nvSpPr>
        <p:spPr>
          <a:xfrm>
            <a:off x="9408456" y="5338484"/>
            <a:ext cx="133125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8327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5238-3373-4D46-B826-87FE01D6ABBB}"/>
              </a:ext>
            </a:extLst>
          </p:cNvPr>
          <p:cNvSpPr>
            <a:spLocks noGrp="1"/>
          </p:cNvSpPr>
          <p:nvPr>
            <p:ph type="title"/>
          </p:nvPr>
        </p:nvSpPr>
        <p:spPr/>
        <p:txBody>
          <a:bodyPr/>
          <a:lstStyle/>
          <a:p>
            <a:r>
              <a:rPr lang="en-US" b="1" dirty="0">
                <a:solidFill>
                  <a:schemeClr val="bg2">
                    <a:lumMod val="25000"/>
                  </a:schemeClr>
                </a:solidFill>
              </a:rPr>
              <a:t>Initial Management-Washing </a:t>
            </a:r>
            <a:r>
              <a:rPr lang="en-US" b="1" dirty="0">
                <a:solidFill>
                  <a:schemeClr val="accent6">
                    <a:lumMod val="50000"/>
                  </a:schemeClr>
                </a:solidFill>
              </a:rPr>
              <a:t>(Important….)</a:t>
            </a:r>
          </a:p>
        </p:txBody>
      </p:sp>
      <p:sp>
        <p:nvSpPr>
          <p:cNvPr id="3" name="Content Placeholder 2">
            <a:extLst>
              <a:ext uri="{FF2B5EF4-FFF2-40B4-BE49-F238E27FC236}">
                <a16:creationId xmlns:a16="http://schemas.microsoft.com/office/drawing/2014/main" id="{8A96D663-B7E9-4705-8319-D6504DACB30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5BA82E-52D9-4E39-8840-6CE7856BD9DC}"/>
              </a:ext>
            </a:extLst>
          </p:cNvPr>
          <p:cNvPicPr>
            <a:picLocks noChangeAspect="1"/>
          </p:cNvPicPr>
          <p:nvPr/>
        </p:nvPicPr>
        <p:blipFill rotWithShape="1">
          <a:blip r:embed="rId2"/>
          <a:srcRect l="6874" t="24640" r="15678" b="5303"/>
          <a:stretch/>
        </p:blipFill>
        <p:spPr>
          <a:xfrm>
            <a:off x="1045029" y="1600200"/>
            <a:ext cx="10308771" cy="4802187"/>
          </a:xfrm>
          <a:prstGeom prst="rect">
            <a:avLst/>
          </a:prstGeom>
        </p:spPr>
      </p:pic>
    </p:spTree>
    <p:extLst>
      <p:ext uri="{BB962C8B-B14F-4D97-AF65-F5344CB8AC3E}">
        <p14:creationId xmlns:p14="http://schemas.microsoft.com/office/powerpoint/2010/main" val="335476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1B82-3A9F-4C4D-90DA-74B5E363B0EF}"/>
              </a:ext>
            </a:extLst>
          </p:cNvPr>
          <p:cNvSpPr>
            <a:spLocks noGrp="1"/>
          </p:cNvSpPr>
          <p:nvPr>
            <p:ph type="title"/>
          </p:nvPr>
        </p:nvSpPr>
        <p:spPr/>
        <p:txBody>
          <a:bodyPr/>
          <a:lstStyle/>
          <a:p>
            <a:r>
              <a:rPr lang="en-US" b="1" dirty="0">
                <a:solidFill>
                  <a:schemeClr val="accent6">
                    <a:lumMod val="50000"/>
                  </a:schemeClr>
                </a:solidFill>
              </a:rPr>
              <a:t>Categorization of Animal Bite:</a:t>
            </a:r>
          </a:p>
        </p:txBody>
      </p:sp>
      <p:sp>
        <p:nvSpPr>
          <p:cNvPr id="3" name="Content Placeholder 2">
            <a:extLst>
              <a:ext uri="{FF2B5EF4-FFF2-40B4-BE49-F238E27FC236}">
                <a16:creationId xmlns:a16="http://schemas.microsoft.com/office/drawing/2014/main" id="{4443DA56-45F9-459C-8643-224BED995F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13F8A0A-FA34-4760-8D4E-C3527C6615E7}"/>
              </a:ext>
            </a:extLst>
          </p:cNvPr>
          <p:cNvPicPr>
            <a:picLocks noChangeAspect="1"/>
          </p:cNvPicPr>
          <p:nvPr/>
        </p:nvPicPr>
        <p:blipFill rotWithShape="1">
          <a:blip r:embed="rId2"/>
          <a:srcRect l="9643" t="26609" r="13750" b="5302"/>
          <a:stretch/>
        </p:blipFill>
        <p:spPr>
          <a:xfrm>
            <a:off x="838200" y="1851752"/>
            <a:ext cx="10515600" cy="4667249"/>
          </a:xfrm>
          <a:prstGeom prst="rect">
            <a:avLst/>
          </a:prstGeom>
        </p:spPr>
      </p:pic>
    </p:spTree>
    <p:extLst>
      <p:ext uri="{BB962C8B-B14F-4D97-AF65-F5344CB8AC3E}">
        <p14:creationId xmlns:p14="http://schemas.microsoft.com/office/powerpoint/2010/main" val="203068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BED-9FD1-4BFB-A6B3-340418720881}"/>
              </a:ext>
            </a:extLst>
          </p:cNvPr>
          <p:cNvSpPr>
            <a:spLocks noGrp="1"/>
          </p:cNvSpPr>
          <p:nvPr>
            <p:ph type="title"/>
          </p:nvPr>
        </p:nvSpPr>
        <p:spPr>
          <a:xfrm>
            <a:off x="657497" y="365125"/>
            <a:ext cx="10696303" cy="1032601"/>
          </a:xfrm>
        </p:spPr>
        <p:txBody>
          <a:bodyPr/>
          <a:lstStyle/>
          <a:p>
            <a:r>
              <a:rPr lang="en-US" b="1" dirty="0"/>
              <a:t>Strategy for High Risk Group:</a:t>
            </a:r>
          </a:p>
        </p:txBody>
      </p:sp>
      <p:sp>
        <p:nvSpPr>
          <p:cNvPr id="3" name="Content Placeholder 2">
            <a:extLst>
              <a:ext uri="{FF2B5EF4-FFF2-40B4-BE49-F238E27FC236}">
                <a16:creationId xmlns:a16="http://schemas.microsoft.com/office/drawing/2014/main" id="{2CA320F3-EE86-428D-B3F1-44FC05793EB0}"/>
              </a:ext>
            </a:extLst>
          </p:cNvPr>
          <p:cNvSpPr>
            <a:spLocks noGrp="1"/>
          </p:cNvSpPr>
          <p:nvPr>
            <p:ph idx="1"/>
          </p:nvPr>
        </p:nvSpPr>
        <p:spPr>
          <a:xfrm>
            <a:off x="838199" y="1825625"/>
            <a:ext cx="10696303" cy="368935"/>
          </a:xfrm>
        </p:spPr>
        <p:txBody>
          <a:bodyPr>
            <a:normAutofit fontScale="85000" lnSpcReduction="20000"/>
          </a:bodyPr>
          <a:lstStyle/>
          <a:p>
            <a:r>
              <a:rPr lang="en-US" dirty="0" err="1"/>
              <a:t>PrEP</a:t>
            </a:r>
            <a:r>
              <a:rPr lang="en-US" dirty="0"/>
              <a:t> is for High Risk group, but </a:t>
            </a:r>
            <a:r>
              <a:rPr lang="en-US" dirty="0" err="1"/>
              <a:t>PrEP</a:t>
            </a:r>
            <a:r>
              <a:rPr lang="en-US" dirty="0"/>
              <a:t> does not qualify for non administration of PEP.</a:t>
            </a:r>
          </a:p>
        </p:txBody>
      </p:sp>
      <p:pic>
        <p:nvPicPr>
          <p:cNvPr id="5" name="Picture 4">
            <a:extLst>
              <a:ext uri="{FF2B5EF4-FFF2-40B4-BE49-F238E27FC236}">
                <a16:creationId xmlns:a16="http://schemas.microsoft.com/office/drawing/2014/main" id="{1512F6A3-74F0-43D0-AF5A-6E5D0C7CC503}"/>
              </a:ext>
            </a:extLst>
          </p:cNvPr>
          <p:cNvPicPr>
            <a:picLocks noChangeAspect="1"/>
          </p:cNvPicPr>
          <p:nvPr/>
        </p:nvPicPr>
        <p:blipFill rotWithShape="1">
          <a:blip r:embed="rId2"/>
          <a:srcRect l="9750" t="26609" r="14178" b="2643"/>
          <a:stretch/>
        </p:blipFill>
        <p:spPr>
          <a:xfrm>
            <a:off x="1188720" y="2194560"/>
            <a:ext cx="9274629" cy="4480560"/>
          </a:xfrm>
          <a:prstGeom prst="rect">
            <a:avLst/>
          </a:prstGeom>
        </p:spPr>
      </p:pic>
    </p:spTree>
    <p:extLst>
      <p:ext uri="{BB962C8B-B14F-4D97-AF65-F5344CB8AC3E}">
        <p14:creationId xmlns:p14="http://schemas.microsoft.com/office/powerpoint/2010/main" val="183678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80DA-743A-4586-94CC-E742A7C1A306}"/>
              </a:ext>
            </a:extLst>
          </p:cNvPr>
          <p:cNvSpPr>
            <a:spLocks noGrp="1"/>
          </p:cNvSpPr>
          <p:nvPr>
            <p:ph type="title"/>
          </p:nvPr>
        </p:nvSpPr>
        <p:spPr>
          <a:xfrm>
            <a:off x="326571" y="365125"/>
            <a:ext cx="11639005" cy="1325563"/>
          </a:xfrm>
        </p:spPr>
        <p:txBody>
          <a:bodyPr/>
          <a:lstStyle/>
          <a:p>
            <a:r>
              <a:rPr lang="en-US" b="1" dirty="0">
                <a:solidFill>
                  <a:schemeClr val="accent6">
                    <a:lumMod val="50000"/>
                  </a:schemeClr>
                </a:solidFill>
              </a:rPr>
              <a:t>Categorization of Animal Bite and Management:</a:t>
            </a:r>
          </a:p>
        </p:txBody>
      </p:sp>
      <p:sp>
        <p:nvSpPr>
          <p:cNvPr id="3" name="Content Placeholder 2">
            <a:extLst>
              <a:ext uri="{FF2B5EF4-FFF2-40B4-BE49-F238E27FC236}">
                <a16:creationId xmlns:a16="http://schemas.microsoft.com/office/drawing/2014/main" id="{83FCD060-5620-4D53-A98F-C8DDD67A061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A5B0DA-63BF-4153-8F35-C4019410DE88}"/>
              </a:ext>
            </a:extLst>
          </p:cNvPr>
          <p:cNvPicPr>
            <a:picLocks noChangeAspect="1"/>
          </p:cNvPicPr>
          <p:nvPr/>
        </p:nvPicPr>
        <p:blipFill rotWithShape="1">
          <a:blip r:embed="rId2"/>
          <a:srcRect l="6126" t="24641" r="14713" b="15855"/>
          <a:stretch/>
        </p:blipFill>
        <p:spPr>
          <a:xfrm>
            <a:off x="838200" y="1851751"/>
            <a:ext cx="10913181" cy="4667250"/>
          </a:xfrm>
          <a:prstGeom prst="rect">
            <a:avLst/>
          </a:prstGeom>
        </p:spPr>
      </p:pic>
      <p:sp>
        <p:nvSpPr>
          <p:cNvPr id="6" name="TextBox 5">
            <a:extLst>
              <a:ext uri="{FF2B5EF4-FFF2-40B4-BE49-F238E27FC236}">
                <a16:creationId xmlns:a16="http://schemas.microsoft.com/office/drawing/2014/main" id="{8522950D-4179-44F0-B7DE-D5047CF40A63}"/>
              </a:ext>
            </a:extLst>
          </p:cNvPr>
          <p:cNvSpPr txBox="1"/>
          <p:nvPr/>
        </p:nvSpPr>
        <p:spPr>
          <a:xfrm>
            <a:off x="8033657" y="6176963"/>
            <a:ext cx="1449977" cy="498157"/>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2C511394-4285-44B5-91C2-77E8CC5ADFB2}"/>
              </a:ext>
            </a:extLst>
          </p:cNvPr>
          <p:cNvSpPr txBox="1"/>
          <p:nvPr/>
        </p:nvSpPr>
        <p:spPr>
          <a:xfrm>
            <a:off x="10102613" y="6176962"/>
            <a:ext cx="1449977" cy="49815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3604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E509-67FE-49D4-82F4-7E03D40E8AC2}"/>
              </a:ext>
            </a:extLst>
          </p:cNvPr>
          <p:cNvSpPr>
            <a:spLocks noGrp="1"/>
          </p:cNvSpPr>
          <p:nvPr>
            <p:ph type="title"/>
          </p:nvPr>
        </p:nvSpPr>
        <p:spPr>
          <a:xfrm>
            <a:off x="838200" y="170452"/>
            <a:ext cx="10515600" cy="1325563"/>
          </a:xfrm>
        </p:spPr>
        <p:txBody>
          <a:bodyPr/>
          <a:lstStyle/>
          <a:p>
            <a:r>
              <a:rPr lang="en-US" b="1" dirty="0"/>
              <a:t>Vaccines available for PEP/</a:t>
            </a:r>
            <a:r>
              <a:rPr lang="en-US" b="1" dirty="0" err="1"/>
              <a:t>PrEP</a:t>
            </a:r>
            <a:endParaRPr lang="en-US" b="1" dirty="0"/>
          </a:p>
        </p:txBody>
      </p:sp>
      <p:sp>
        <p:nvSpPr>
          <p:cNvPr id="3" name="Content Placeholder 2">
            <a:extLst>
              <a:ext uri="{FF2B5EF4-FFF2-40B4-BE49-F238E27FC236}">
                <a16:creationId xmlns:a16="http://schemas.microsoft.com/office/drawing/2014/main" id="{3491E106-1F9E-445A-8263-9EA87CE389D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A6F661F-10F3-4882-9CE3-98281FB5F702}"/>
              </a:ext>
            </a:extLst>
          </p:cNvPr>
          <p:cNvPicPr>
            <a:picLocks noChangeAspect="1"/>
          </p:cNvPicPr>
          <p:nvPr/>
        </p:nvPicPr>
        <p:blipFill rotWithShape="1">
          <a:blip r:embed="rId2"/>
          <a:srcRect l="6875" t="18270" r="14606" b="5302"/>
          <a:stretch/>
        </p:blipFill>
        <p:spPr>
          <a:xfrm>
            <a:off x="838200" y="1254034"/>
            <a:ext cx="9572897" cy="5238841"/>
          </a:xfrm>
          <a:prstGeom prst="rect">
            <a:avLst/>
          </a:prstGeom>
        </p:spPr>
      </p:pic>
      <p:sp>
        <p:nvSpPr>
          <p:cNvPr id="6" name="TextBox 5">
            <a:extLst>
              <a:ext uri="{FF2B5EF4-FFF2-40B4-BE49-F238E27FC236}">
                <a16:creationId xmlns:a16="http://schemas.microsoft.com/office/drawing/2014/main" id="{528BBD5A-1BA4-4E50-BB47-D8FC5992A88D}"/>
              </a:ext>
            </a:extLst>
          </p:cNvPr>
          <p:cNvSpPr txBox="1"/>
          <p:nvPr/>
        </p:nvSpPr>
        <p:spPr>
          <a:xfrm>
            <a:off x="496388" y="1254034"/>
            <a:ext cx="888275" cy="66278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5479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20B6-3894-4811-92A6-E9312AA0F49C}"/>
              </a:ext>
            </a:extLst>
          </p:cNvPr>
          <p:cNvSpPr>
            <a:spLocks noGrp="1"/>
          </p:cNvSpPr>
          <p:nvPr>
            <p:ph type="title"/>
          </p:nvPr>
        </p:nvSpPr>
        <p:spPr>
          <a:xfrm>
            <a:off x="838200" y="365126"/>
            <a:ext cx="10515600" cy="760290"/>
          </a:xfrm>
        </p:spPr>
        <p:txBody>
          <a:bodyPr/>
          <a:lstStyle/>
          <a:p>
            <a:r>
              <a:rPr lang="en-US" dirty="0"/>
              <a:t>Post Exposure Prophylaxis</a:t>
            </a:r>
          </a:p>
        </p:txBody>
      </p:sp>
      <p:graphicFrame>
        <p:nvGraphicFramePr>
          <p:cNvPr id="5" name="Table 5">
            <a:extLst>
              <a:ext uri="{FF2B5EF4-FFF2-40B4-BE49-F238E27FC236}">
                <a16:creationId xmlns:a16="http://schemas.microsoft.com/office/drawing/2014/main" id="{23C1EF34-E51F-4B85-AF94-BF9CD9D4B2F6}"/>
              </a:ext>
            </a:extLst>
          </p:cNvPr>
          <p:cNvGraphicFramePr>
            <a:graphicFrameLocks noGrp="1"/>
          </p:cNvGraphicFramePr>
          <p:nvPr>
            <p:ph idx="1"/>
          </p:nvPr>
        </p:nvGraphicFramePr>
        <p:xfrm>
          <a:off x="749105" y="1125416"/>
          <a:ext cx="10515600" cy="2839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107217"/>
                    </a:ext>
                  </a:extLst>
                </a:gridCol>
                <a:gridCol w="5257800">
                  <a:extLst>
                    <a:ext uri="{9D8B030D-6E8A-4147-A177-3AD203B41FA5}">
                      <a16:colId xmlns:a16="http://schemas.microsoft.com/office/drawing/2014/main" val="2329111506"/>
                    </a:ext>
                  </a:extLst>
                </a:gridCol>
              </a:tblGrid>
              <a:tr h="370840">
                <a:tc>
                  <a:txBody>
                    <a:bodyPr/>
                    <a:lstStyle/>
                    <a:p>
                      <a:r>
                        <a:rPr lang="en-US" dirty="0"/>
                        <a:t>Category of Bite</a:t>
                      </a:r>
                    </a:p>
                  </a:txBody>
                  <a:tcPr/>
                </a:tc>
                <a:tc>
                  <a:txBody>
                    <a:bodyPr/>
                    <a:lstStyle/>
                    <a:p>
                      <a:r>
                        <a:rPr lang="en-US" dirty="0"/>
                        <a:t>Recommended Action</a:t>
                      </a:r>
                    </a:p>
                  </a:txBody>
                  <a:tcPr/>
                </a:tc>
                <a:extLst>
                  <a:ext uri="{0D108BD9-81ED-4DB2-BD59-A6C34878D82A}">
                    <a16:rowId xmlns:a16="http://schemas.microsoft.com/office/drawing/2014/main" val="516370431"/>
                  </a:ext>
                </a:extLst>
              </a:tr>
              <a:tr h="370840">
                <a:tc>
                  <a:txBody>
                    <a:bodyPr/>
                    <a:lstStyle/>
                    <a:p>
                      <a:r>
                        <a:rPr lang="en-US" b="1">
                          <a:effectLst/>
                        </a:rPr>
                        <a:t>Category I</a:t>
                      </a:r>
                      <a:r>
                        <a:rPr lang="en-US">
                          <a:effectLst/>
                        </a:rPr>
                        <a:t> - touching or feeding animals, animal licks on intact skin (no exposure)</a:t>
                      </a:r>
                    </a:p>
                  </a:txBody>
                  <a:tcPr anchor="ctr"/>
                </a:tc>
                <a:tc>
                  <a:txBody>
                    <a:bodyPr/>
                    <a:lstStyle/>
                    <a:p>
                      <a:r>
                        <a:rPr lang="en-US">
                          <a:effectLst/>
                        </a:rPr>
                        <a:t>Washing of exposed skin surfaces, no PEP</a:t>
                      </a:r>
                    </a:p>
                  </a:txBody>
                  <a:tcPr anchor="ctr"/>
                </a:tc>
                <a:extLst>
                  <a:ext uri="{0D108BD9-81ED-4DB2-BD59-A6C34878D82A}">
                    <a16:rowId xmlns:a16="http://schemas.microsoft.com/office/drawing/2014/main" val="973857596"/>
                  </a:ext>
                </a:extLst>
              </a:tr>
              <a:tr h="370840">
                <a:tc>
                  <a:txBody>
                    <a:bodyPr/>
                    <a:lstStyle/>
                    <a:p>
                      <a:r>
                        <a:rPr lang="en-US" b="1">
                          <a:effectLst/>
                        </a:rPr>
                        <a:t>Category II</a:t>
                      </a:r>
                      <a:r>
                        <a:rPr lang="en-US">
                          <a:effectLst/>
                        </a:rPr>
                        <a:t> - nibbling of uncovered skin, minor scratches or abrasions without bleeding (exposure)</a:t>
                      </a:r>
                    </a:p>
                  </a:txBody>
                  <a:tcPr anchor="ctr"/>
                </a:tc>
                <a:tc>
                  <a:txBody>
                    <a:bodyPr/>
                    <a:lstStyle/>
                    <a:p>
                      <a:r>
                        <a:rPr lang="en-US">
                          <a:effectLst/>
                        </a:rPr>
                        <a:t>Wound washing and immediate vaccination</a:t>
                      </a:r>
                    </a:p>
                  </a:txBody>
                  <a:tcPr anchor="ctr"/>
                </a:tc>
                <a:extLst>
                  <a:ext uri="{0D108BD9-81ED-4DB2-BD59-A6C34878D82A}">
                    <a16:rowId xmlns:a16="http://schemas.microsoft.com/office/drawing/2014/main" val="2576552602"/>
                  </a:ext>
                </a:extLst>
              </a:tr>
              <a:tr h="370840">
                <a:tc>
                  <a:txBody>
                    <a:bodyPr/>
                    <a:lstStyle/>
                    <a:p>
                      <a:r>
                        <a:rPr lang="en-US" b="1" dirty="0">
                          <a:effectLst/>
                        </a:rPr>
                        <a:t>Category III</a:t>
                      </a:r>
                      <a:r>
                        <a:rPr lang="en-US" dirty="0">
                          <a:effectLst/>
                        </a:rPr>
                        <a:t> - single or multiple transdermal bites or scratches, contamination of mucous membrane or broken skin with saliva from animal licks, exposures due to direct contact with bats (severe exposure)</a:t>
                      </a:r>
                    </a:p>
                  </a:txBody>
                  <a:tcPr anchor="ctr"/>
                </a:tc>
                <a:tc>
                  <a:txBody>
                    <a:bodyPr/>
                    <a:lstStyle/>
                    <a:p>
                      <a:r>
                        <a:rPr lang="en-US" dirty="0">
                          <a:effectLst/>
                        </a:rPr>
                        <a:t>Wound washing, immediate vaccination and administration of rabies immunoglobulin</a:t>
                      </a:r>
                    </a:p>
                  </a:txBody>
                  <a:tcPr anchor="ctr"/>
                </a:tc>
                <a:extLst>
                  <a:ext uri="{0D108BD9-81ED-4DB2-BD59-A6C34878D82A}">
                    <a16:rowId xmlns:a16="http://schemas.microsoft.com/office/drawing/2014/main" val="3136734932"/>
                  </a:ext>
                </a:extLst>
              </a:tr>
            </a:tbl>
          </a:graphicData>
        </a:graphic>
      </p:graphicFrame>
      <p:sp>
        <p:nvSpPr>
          <p:cNvPr id="6" name="TextBox 5">
            <a:extLst>
              <a:ext uri="{FF2B5EF4-FFF2-40B4-BE49-F238E27FC236}">
                <a16:creationId xmlns:a16="http://schemas.microsoft.com/office/drawing/2014/main" id="{C5840E2B-44BD-4E08-B4A1-A168AABDA50D}"/>
              </a:ext>
            </a:extLst>
          </p:cNvPr>
          <p:cNvSpPr txBox="1"/>
          <p:nvPr/>
        </p:nvSpPr>
        <p:spPr>
          <a:xfrm>
            <a:off x="749105" y="4206240"/>
            <a:ext cx="11057206" cy="2123658"/>
          </a:xfrm>
          <a:prstGeom prst="rect">
            <a:avLst/>
          </a:prstGeom>
          <a:noFill/>
        </p:spPr>
        <p:txBody>
          <a:bodyPr wrap="square" rtlCol="0">
            <a:spAutoFit/>
          </a:bodyPr>
          <a:lstStyle/>
          <a:p>
            <a:r>
              <a:rPr lang="en-US" dirty="0"/>
              <a:t>Increase Risk in Category II and Category III Bite-</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the biting mammal is a known rabies reservoir or vector species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the exposure occurs in a geographical area where rabies is still present</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the animal looks sick or displays abnormal behavior</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a wound or mucous membrane was contaminated by the animal’s saliva</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the bite was unprovoked</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the animal has not been vaccinated.</a:t>
            </a:r>
          </a:p>
          <a:p>
            <a:endParaRPr lang="en-US" dirty="0"/>
          </a:p>
        </p:txBody>
      </p:sp>
      <p:sp>
        <p:nvSpPr>
          <p:cNvPr id="7" name="TextBox 6">
            <a:extLst>
              <a:ext uri="{FF2B5EF4-FFF2-40B4-BE49-F238E27FC236}">
                <a16:creationId xmlns:a16="http://schemas.microsoft.com/office/drawing/2014/main" id="{75C23C1B-83DE-4F70-AE28-2AA0F0A959E8}"/>
              </a:ext>
            </a:extLst>
          </p:cNvPr>
          <p:cNvSpPr txBox="1"/>
          <p:nvPr/>
        </p:nvSpPr>
        <p:spPr>
          <a:xfrm>
            <a:off x="8102991" y="4994031"/>
            <a:ext cx="3770141" cy="1754326"/>
          </a:xfrm>
          <a:prstGeom prst="rect">
            <a:avLst/>
          </a:prstGeom>
          <a:noFill/>
        </p:spPr>
        <p:txBody>
          <a:bodyPr wrap="square" rtlCol="0">
            <a:spAutoFit/>
          </a:bodyPr>
          <a:lstStyle/>
          <a:p>
            <a:r>
              <a:rPr lang="en-US" b="0" i="0" dirty="0">
                <a:solidFill>
                  <a:srgbClr val="C00000"/>
                </a:solidFill>
                <a:effectLst/>
                <a:latin typeface="Arial" panose="020B0604020202020204" pitchFamily="34" charset="0"/>
              </a:rPr>
              <a:t>The vaccination status of the suspect animal should not be the deciding factor when considering to initiate PEP or not when the vaccination status of the animal is questionable.</a:t>
            </a:r>
            <a:endParaRPr lang="en-US" dirty="0">
              <a:solidFill>
                <a:srgbClr val="C00000"/>
              </a:solidFill>
            </a:endParaRPr>
          </a:p>
        </p:txBody>
      </p:sp>
    </p:spTree>
    <p:extLst>
      <p:ext uri="{BB962C8B-B14F-4D97-AF65-F5344CB8AC3E}">
        <p14:creationId xmlns:p14="http://schemas.microsoft.com/office/powerpoint/2010/main" val="24009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C84A-2DB3-4ECD-B9D1-029D5FAA65B9}"/>
              </a:ext>
            </a:extLst>
          </p:cNvPr>
          <p:cNvSpPr>
            <a:spLocks noGrp="1"/>
          </p:cNvSpPr>
          <p:nvPr>
            <p:ph type="title"/>
          </p:nvPr>
        </p:nvSpPr>
        <p:spPr>
          <a:xfrm>
            <a:off x="511628" y="365125"/>
            <a:ext cx="10842172" cy="1135661"/>
          </a:xfrm>
        </p:spPr>
        <p:txBody>
          <a:bodyPr/>
          <a:lstStyle/>
          <a:p>
            <a:r>
              <a:rPr lang="en-US" b="1" dirty="0"/>
              <a:t>History of Rabies</a:t>
            </a:r>
          </a:p>
        </p:txBody>
      </p:sp>
      <p:sp>
        <p:nvSpPr>
          <p:cNvPr id="3" name="Content Placeholder 2">
            <a:extLst>
              <a:ext uri="{FF2B5EF4-FFF2-40B4-BE49-F238E27FC236}">
                <a16:creationId xmlns:a16="http://schemas.microsoft.com/office/drawing/2014/main" id="{00A49F78-474E-469E-AB85-F5D70EADFD1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3337464-EA1C-42A6-A9C8-DE999766E8AC}"/>
              </a:ext>
            </a:extLst>
          </p:cNvPr>
          <p:cNvPicPr>
            <a:picLocks noChangeAspect="1"/>
          </p:cNvPicPr>
          <p:nvPr/>
        </p:nvPicPr>
        <p:blipFill rotWithShape="1">
          <a:blip r:embed="rId2"/>
          <a:srcRect l="3694" t="27822" r="22830" b="9493"/>
          <a:stretch/>
        </p:blipFill>
        <p:spPr>
          <a:xfrm>
            <a:off x="511628" y="1500786"/>
            <a:ext cx="11168743" cy="5357214"/>
          </a:xfrm>
          <a:prstGeom prst="rect">
            <a:avLst/>
          </a:prstGeom>
        </p:spPr>
      </p:pic>
    </p:spTree>
    <p:extLst>
      <p:ext uri="{BB962C8B-B14F-4D97-AF65-F5344CB8AC3E}">
        <p14:creationId xmlns:p14="http://schemas.microsoft.com/office/powerpoint/2010/main" val="81724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C734-4344-4B0A-9299-331FA93AAD5D}"/>
              </a:ext>
            </a:extLst>
          </p:cNvPr>
          <p:cNvSpPr>
            <a:spLocks noGrp="1"/>
          </p:cNvSpPr>
          <p:nvPr>
            <p:ph type="title"/>
          </p:nvPr>
        </p:nvSpPr>
        <p:spPr>
          <a:xfrm>
            <a:off x="534572" y="168177"/>
            <a:ext cx="10650415" cy="633681"/>
          </a:xfrm>
        </p:spPr>
        <p:txBody>
          <a:bodyPr>
            <a:normAutofit fontScale="90000"/>
          </a:bodyPr>
          <a:lstStyle/>
          <a:p>
            <a:r>
              <a:rPr lang="en-US" dirty="0"/>
              <a:t> </a:t>
            </a:r>
            <a:r>
              <a:rPr lang="en-US" b="1" dirty="0"/>
              <a:t>Post Exposure Prophylaxis Regimen-</a:t>
            </a:r>
          </a:p>
        </p:txBody>
      </p:sp>
      <p:pic>
        <p:nvPicPr>
          <p:cNvPr id="5" name="Content Placeholder 4">
            <a:extLst>
              <a:ext uri="{FF2B5EF4-FFF2-40B4-BE49-F238E27FC236}">
                <a16:creationId xmlns:a16="http://schemas.microsoft.com/office/drawing/2014/main" id="{F5C1EABF-0D87-443F-9C56-DBE3E702C20D}"/>
              </a:ext>
            </a:extLst>
          </p:cNvPr>
          <p:cNvPicPr>
            <a:picLocks noGrp="1" noChangeAspect="1"/>
          </p:cNvPicPr>
          <p:nvPr>
            <p:ph idx="1"/>
          </p:nvPr>
        </p:nvPicPr>
        <p:blipFill rotWithShape="1">
          <a:blip r:embed="rId2"/>
          <a:srcRect l="10779" t="39256" r="29041" b="15468"/>
          <a:stretch/>
        </p:blipFill>
        <p:spPr>
          <a:xfrm>
            <a:off x="773723" y="689317"/>
            <a:ext cx="5753686" cy="2433711"/>
          </a:xfrm>
        </p:spPr>
      </p:pic>
      <p:pic>
        <p:nvPicPr>
          <p:cNvPr id="7" name="Picture 6">
            <a:extLst>
              <a:ext uri="{FF2B5EF4-FFF2-40B4-BE49-F238E27FC236}">
                <a16:creationId xmlns:a16="http://schemas.microsoft.com/office/drawing/2014/main" id="{369C1960-EB57-4489-B811-318F80543DED}"/>
              </a:ext>
            </a:extLst>
          </p:cNvPr>
          <p:cNvPicPr>
            <a:picLocks noChangeAspect="1"/>
          </p:cNvPicPr>
          <p:nvPr/>
        </p:nvPicPr>
        <p:blipFill rotWithShape="1">
          <a:blip r:embed="rId3"/>
          <a:srcRect l="11612" t="25580" r="26937" b="29022"/>
          <a:stretch/>
        </p:blipFill>
        <p:spPr>
          <a:xfrm>
            <a:off x="773723" y="3429000"/>
            <a:ext cx="5753686" cy="2966448"/>
          </a:xfrm>
          <a:prstGeom prst="rect">
            <a:avLst/>
          </a:prstGeom>
        </p:spPr>
      </p:pic>
      <p:sp>
        <p:nvSpPr>
          <p:cNvPr id="8" name="TextBox 7">
            <a:extLst>
              <a:ext uri="{FF2B5EF4-FFF2-40B4-BE49-F238E27FC236}">
                <a16:creationId xmlns:a16="http://schemas.microsoft.com/office/drawing/2014/main" id="{E325FD49-A2D9-45D7-BC75-5C84D6C889D9}"/>
              </a:ext>
            </a:extLst>
          </p:cNvPr>
          <p:cNvSpPr txBox="1"/>
          <p:nvPr/>
        </p:nvSpPr>
        <p:spPr>
          <a:xfrm>
            <a:off x="6766560" y="3798277"/>
            <a:ext cx="3882683" cy="923330"/>
          </a:xfrm>
          <a:prstGeom prst="rect">
            <a:avLst/>
          </a:prstGeom>
          <a:noFill/>
        </p:spPr>
        <p:txBody>
          <a:bodyPr wrap="square" rtlCol="0">
            <a:spAutoFit/>
          </a:bodyPr>
          <a:lstStyle/>
          <a:p>
            <a:r>
              <a:rPr lang="en-US" dirty="0"/>
              <a:t>Contraindicated in Immunosuppressive patients , patient receiving Steroid, or having chloroquine.</a:t>
            </a:r>
          </a:p>
        </p:txBody>
      </p:sp>
    </p:spTree>
    <p:extLst>
      <p:ext uri="{BB962C8B-B14F-4D97-AF65-F5344CB8AC3E}">
        <p14:creationId xmlns:p14="http://schemas.microsoft.com/office/powerpoint/2010/main" val="318711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C7F0-6A7D-4AFB-B4F7-962593392009}"/>
              </a:ext>
            </a:extLst>
          </p:cNvPr>
          <p:cNvSpPr>
            <a:spLocks noGrp="1"/>
          </p:cNvSpPr>
          <p:nvPr>
            <p:ph type="title"/>
          </p:nvPr>
        </p:nvSpPr>
        <p:spPr>
          <a:xfrm>
            <a:off x="404948" y="228917"/>
            <a:ext cx="10515600" cy="1325563"/>
          </a:xfrm>
        </p:spPr>
        <p:txBody>
          <a:bodyPr/>
          <a:lstStyle/>
          <a:p>
            <a:r>
              <a:rPr lang="en-US" dirty="0"/>
              <a:t>Key Points -PEP</a:t>
            </a:r>
          </a:p>
        </p:txBody>
      </p:sp>
      <p:sp>
        <p:nvSpPr>
          <p:cNvPr id="3" name="Content Placeholder 2">
            <a:extLst>
              <a:ext uri="{FF2B5EF4-FFF2-40B4-BE49-F238E27FC236}">
                <a16:creationId xmlns:a16="http://schemas.microsoft.com/office/drawing/2014/main" id="{C91C0808-27CB-4215-BFF3-AA4CD59A97A5}"/>
              </a:ext>
            </a:extLst>
          </p:cNvPr>
          <p:cNvSpPr>
            <a:spLocks noGrp="1"/>
          </p:cNvSpPr>
          <p:nvPr>
            <p:ph idx="1"/>
          </p:nvPr>
        </p:nvSpPr>
        <p:spPr>
          <a:xfrm>
            <a:off x="404948" y="1554480"/>
            <a:ext cx="10792097" cy="5118872"/>
          </a:xfrm>
        </p:spPr>
        <p:txBody>
          <a:bodyPr>
            <a:normAutofit/>
          </a:bodyPr>
          <a:lstStyle/>
          <a:p>
            <a:pPr marL="635000" marR="6350" indent="0" algn="just">
              <a:lnSpc>
                <a:spcPct val="148000"/>
              </a:lnSpc>
              <a:spcBef>
                <a:spcPts val="0"/>
              </a:spcBef>
              <a:spcAft>
                <a:spcPts val="0"/>
              </a:spcAft>
              <a:buNone/>
              <a:tabLst>
                <a:tab pos="635000" algn="l"/>
              </a:tabLst>
            </a:pPr>
            <a:r>
              <a:rPr lang="en-US" sz="1800" b="1" dirty="0">
                <a:effectLst/>
                <a:latin typeface="Times New Roman" panose="02020603050405020304" pitchFamily="18" charset="0"/>
                <a:ea typeface="Times New Roman" panose="02020603050405020304" pitchFamily="18" charset="0"/>
              </a:rPr>
              <a:t>Only the rabies vaccine (lyophilized vaccine along with the diluent of specified volume) approved by DCGI for ID/ IM administration should be used for ID route. The vaccine should have stated potency of ≥ 2.5 IU per IM dose. The same vaccine is used for ID administration as per the stated schedule</a:t>
            </a:r>
            <a:r>
              <a:rPr lang="en-US" sz="1800" dirty="0">
                <a:effectLst/>
                <a:latin typeface="Times New Roman" panose="02020603050405020304" pitchFamily="18" charset="0"/>
                <a:ea typeface="Times New Roman" panose="02020603050405020304" pitchFamily="18" charset="0"/>
              </a:rPr>
              <a:t>. </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A dose of 0.1 ml of vaccine, irrespective of reconstituted volume for IM route (0.5 ml or 1 ml) is administered per ID site as per the stated schedule.</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Intradermal injections must be administered by staff trained in this technique.</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Vaccine when given intradermally should raise a visible and palpable “bleb” in the skin.</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If the ID dose is inadvertently given subcutaneously or intra-muscularly or in the event of spillage, a new dose should be given intradermally (maybe at a nearby site).</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Animal bite victims on chloroquine therapy (for cure or prophylaxis of malaria) and immune-suppressed persons should be given ARV by IM route, not by ID route.</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4864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71E4-AA6A-473F-8774-367072A346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5022A9-395D-422C-BF57-5EB7AA52EEA9}"/>
              </a:ext>
            </a:extLst>
          </p:cNvPr>
          <p:cNvSpPr>
            <a:spLocks noGrp="1"/>
          </p:cNvSpPr>
          <p:nvPr>
            <p:ph idx="1"/>
          </p:nvPr>
        </p:nvSpPr>
        <p:spPr>
          <a:xfrm>
            <a:off x="300446" y="1097280"/>
            <a:ext cx="11639005" cy="5395595"/>
          </a:xfrm>
        </p:spPr>
        <p:txBody>
          <a:bodyPr>
            <a:normAutofit/>
          </a:bodyPr>
          <a:lstStyle/>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b="1" dirty="0">
                <a:effectLst/>
                <a:latin typeface="Times New Roman" panose="02020603050405020304" pitchFamily="18" charset="0"/>
                <a:ea typeface="Times New Roman" panose="02020603050405020304" pitchFamily="18" charset="0"/>
              </a:rPr>
              <a:t>Day 0 is the day of 1st dose of vaccine given, not the day of bite.</a:t>
            </a:r>
            <a:endParaRPr lang="en-US" sz="1800" dirty="0">
              <a:effectLst/>
              <a:latin typeface="Times New Roman" panose="02020603050405020304" pitchFamily="18" charset="0"/>
              <a:ea typeface="Times New Roman" panose="02020603050405020304" pitchFamily="18" charset="0"/>
            </a:endParaRP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Never inject the vaccine in gluteal region.</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Reconstituted vaccine to be used immediately. However, in unforeseen delay the vaccine vial should be stored at 2-8</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C after reconstitution and should be used within 6 hours of reconstitution.</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Dose is same for all age groups.</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Switching the route of administration from IM to ID or vice versa and switch over from one type of modern rabies vaccine to the other during PEP is not recommended as routine. However, whenever this is absolutely required, PEP need not be restarted, and the regimen should be continued/ resumed as per the new vaccine / route of administration (ref.- WHO recommendation and GOI Guideline for rabies prophylaxis).</a:t>
            </a:r>
          </a:p>
          <a:p>
            <a:r>
              <a:rPr lang="en-US" sz="1800" dirty="0">
                <a:effectLst/>
                <a:latin typeface="Times New Roman" panose="02020603050405020304" pitchFamily="18" charset="0"/>
                <a:ea typeface="Times New Roman" panose="02020603050405020304" pitchFamily="18" charset="0"/>
              </a:rPr>
              <a:t>As for all immunizations, animal bite victim should be kept under medical supervision for at least 15-20 minutes after administration of ARV as well as ERIG</a:t>
            </a:r>
            <a:endParaRPr lang="en-US" dirty="0"/>
          </a:p>
        </p:txBody>
      </p:sp>
    </p:spTree>
    <p:extLst>
      <p:ext uri="{BB962C8B-B14F-4D97-AF65-F5344CB8AC3E}">
        <p14:creationId xmlns:p14="http://schemas.microsoft.com/office/powerpoint/2010/main" val="30640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4D2C-D0F2-4131-A140-1DBF9D3BD9DE}"/>
              </a:ext>
            </a:extLst>
          </p:cNvPr>
          <p:cNvSpPr>
            <a:spLocks noGrp="1"/>
          </p:cNvSpPr>
          <p:nvPr>
            <p:ph type="title"/>
          </p:nvPr>
        </p:nvSpPr>
        <p:spPr>
          <a:xfrm>
            <a:off x="300446" y="130629"/>
            <a:ext cx="10515600" cy="1325563"/>
          </a:xfrm>
        </p:spPr>
        <p:txBody>
          <a:bodyPr/>
          <a:lstStyle/>
          <a:p>
            <a:r>
              <a:rPr lang="en-US" dirty="0"/>
              <a:t>Rabies Immunoglobulin:</a:t>
            </a:r>
          </a:p>
        </p:txBody>
      </p:sp>
      <p:sp>
        <p:nvSpPr>
          <p:cNvPr id="3" name="Content Placeholder 2">
            <a:extLst>
              <a:ext uri="{FF2B5EF4-FFF2-40B4-BE49-F238E27FC236}">
                <a16:creationId xmlns:a16="http://schemas.microsoft.com/office/drawing/2014/main" id="{4F4AE985-17E3-48FC-A0CF-47DF51F1216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9A0C432-39DD-4252-AC83-CC39C40FFEBD}"/>
              </a:ext>
            </a:extLst>
          </p:cNvPr>
          <p:cNvPicPr>
            <a:picLocks noChangeAspect="1"/>
          </p:cNvPicPr>
          <p:nvPr/>
        </p:nvPicPr>
        <p:blipFill rotWithShape="1">
          <a:blip r:embed="rId2"/>
          <a:srcRect l="9643" t="19985" r="13750" b="1881"/>
          <a:stretch/>
        </p:blipFill>
        <p:spPr>
          <a:xfrm>
            <a:off x="300446" y="1397725"/>
            <a:ext cx="11430000" cy="5355771"/>
          </a:xfrm>
          <a:prstGeom prst="rect">
            <a:avLst/>
          </a:prstGeom>
        </p:spPr>
      </p:pic>
    </p:spTree>
    <p:extLst>
      <p:ext uri="{BB962C8B-B14F-4D97-AF65-F5344CB8AC3E}">
        <p14:creationId xmlns:p14="http://schemas.microsoft.com/office/powerpoint/2010/main" val="84824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751C-B48C-4D2D-A3A5-6F227D4C0F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A8A236-DCC6-41F0-A55B-758E89A54C35}"/>
              </a:ext>
            </a:extLst>
          </p:cNvPr>
          <p:cNvSpPr>
            <a:spLocks noGrp="1"/>
          </p:cNvSpPr>
          <p:nvPr>
            <p:ph idx="1"/>
          </p:nvPr>
        </p:nvSpPr>
        <p:spPr>
          <a:xfrm>
            <a:off x="659674" y="2713900"/>
            <a:ext cx="10515600" cy="4351338"/>
          </a:xfrm>
        </p:spPr>
        <p:txBody>
          <a:bodyPr/>
          <a:lstStyle/>
          <a:p>
            <a:pPr marL="742950" marR="6350" lvl="1" indent="-285750" algn="just">
              <a:lnSpc>
                <a:spcPct val="148000"/>
              </a:lnSpc>
              <a:spcBef>
                <a:spcPts val="0"/>
              </a:spcBef>
              <a:spcAft>
                <a:spcPts val="0"/>
              </a:spcAft>
              <a:buFont typeface="+mj-lt"/>
              <a:buAutoNum type="arabicPeriod"/>
              <a:tabLst>
                <a:tab pos="635000" algn="l"/>
              </a:tabLst>
            </a:pPr>
            <a:r>
              <a:rPr lang="en-US" sz="1800" dirty="0">
                <a:effectLst/>
                <a:latin typeface="Times New Roman" panose="02020603050405020304" pitchFamily="18" charset="0"/>
                <a:ea typeface="Times New Roman" panose="02020603050405020304" pitchFamily="18" charset="0"/>
              </a:rPr>
              <a:t>Local infiltration of rabies immunoglobulin: Infiltrate into all </a:t>
            </a:r>
            <a:r>
              <a:rPr lang="en-US" sz="1800" b="1" dirty="0">
                <a:effectLst/>
                <a:latin typeface="Times New Roman" panose="02020603050405020304" pitchFamily="18" charset="0"/>
                <a:ea typeface="Times New Roman" panose="02020603050405020304" pitchFamily="18" charset="0"/>
              </a:rPr>
              <a:t>Category III wounds</a:t>
            </a:r>
            <a:r>
              <a:rPr lang="en-US" sz="18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635000" marR="635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RIG should be infiltrated in the depth and around each of the wounds to inactivate the locally present rabies viruses. Infiltrate the entire immunoglobulin dose, or as much as possible (avoiding compression syndrome), in the depth and around the wounds. </a:t>
            </a:r>
            <a:endParaRPr lang="en-US" sz="1600" dirty="0">
              <a:effectLst/>
              <a:latin typeface="Times New Roman" panose="02020603050405020304" pitchFamily="18" charset="0"/>
              <a:ea typeface="Times New Roman" panose="02020603050405020304" pitchFamily="18" charset="0"/>
            </a:endParaRPr>
          </a:p>
          <a:p>
            <a:pPr marL="635000" marR="635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As per the new recommendation/ guideline of WHO and GOI, injecting the remaining volume of RIG intramuscularly at a distance from the wound provides little or no additional protection against rabies as compared with infiltration of the wound(s) alone. Hence the remaining RIG can be given to other patients using separate syringe /needle. </a:t>
            </a:r>
            <a:endParaRPr lang="en-US" sz="1600" dirty="0">
              <a:effectLst/>
              <a:latin typeface="Times New Roman" panose="02020603050405020304" pitchFamily="18" charset="0"/>
              <a:ea typeface="Times New Roman" panose="02020603050405020304" pitchFamily="18" charset="0"/>
            </a:endParaRPr>
          </a:p>
          <a:p>
            <a:pPr marL="635000" marR="635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If RIG is insufficient (by volume) to infiltrate all the wounds, dilute it with sterile normal saline to a volume sufficient to infiltrate all wounds.</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01EFD18D-1B1E-4DF6-9D35-71241C611F9A}"/>
              </a:ext>
            </a:extLst>
          </p:cNvPr>
          <p:cNvSpPr txBox="1"/>
          <p:nvPr/>
        </p:nvSpPr>
        <p:spPr>
          <a:xfrm>
            <a:off x="903515" y="677279"/>
            <a:ext cx="9470571" cy="1683923"/>
          </a:xfrm>
          <a:prstGeom prst="rect">
            <a:avLst/>
          </a:prstGeom>
          <a:noFill/>
        </p:spPr>
        <p:txBody>
          <a:bodyPr wrap="square">
            <a:spAutoFit/>
          </a:bodyPr>
          <a:lstStyle/>
          <a:p>
            <a:pPr marL="342900" marR="6350" lvl="0" indent="-342900" algn="just">
              <a:lnSpc>
                <a:spcPct val="148000"/>
              </a:lnSpc>
              <a:spcBef>
                <a:spcPts val="0"/>
              </a:spcBef>
              <a:spcAft>
                <a:spcPts val="0"/>
              </a:spcAft>
              <a:buFont typeface="+mj-lt"/>
              <a:buAutoNum type="alphaLcParenR"/>
              <a:tabLst>
                <a:tab pos="635000" algn="l"/>
              </a:tabLst>
            </a:pPr>
            <a:r>
              <a:rPr lang="en-US" sz="1800" b="1" dirty="0">
                <a:solidFill>
                  <a:srgbClr val="17365D"/>
                </a:solidFill>
                <a:effectLst/>
                <a:latin typeface="Times New Roman" panose="02020603050405020304" pitchFamily="18" charset="0"/>
                <a:ea typeface="Times New Roman" panose="02020603050405020304" pitchFamily="18" charset="0"/>
              </a:rPr>
              <a:t>Human Rabies Immunoglobulin (HRIG): 20 IU/kg body </a:t>
            </a:r>
            <a:r>
              <a:rPr lang="en-US" sz="1800" b="1" dirty="0" err="1">
                <a:solidFill>
                  <a:srgbClr val="17365D"/>
                </a:solidFill>
                <a:effectLst/>
                <a:latin typeface="Times New Roman" panose="02020603050405020304" pitchFamily="18" charset="0"/>
                <a:ea typeface="Times New Roman" panose="02020603050405020304" pitchFamily="18" charset="0"/>
              </a:rPr>
              <a:t>wt</a:t>
            </a:r>
            <a:r>
              <a:rPr lang="en-US" sz="1800" b="1" dirty="0">
                <a:solidFill>
                  <a:srgbClr val="17365D"/>
                </a:solidFill>
                <a:effectLst/>
                <a:latin typeface="Times New Roman" panose="02020603050405020304" pitchFamily="18" charset="0"/>
                <a:ea typeface="Times New Roman" panose="02020603050405020304" pitchFamily="18" charset="0"/>
              </a:rPr>
              <a:t>, maximum 1500 IU</a:t>
            </a:r>
            <a:endParaRPr lang="en-US" sz="1600" dirty="0">
              <a:effectLst/>
              <a:latin typeface="Times New Roman" panose="02020603050405020304" pitchFamily="18" charset="0"/>
              <a:ea typeface="Times New Roman" panose="02020603050405020304" pitchFamily="18" charset="0"/>
            </a:endParaRPr>
          </a:p>
          <a:p>
            <a:pPr marL="342900" marR="6350" lvl="0" indent="-342900" algn="just">
              <a:lnSpc>
                <a:spcPct val="148000"/>
              </a:lnSpc>
              <a:spcBef>
                <a:spcPts val="0"/>
              </a:spcBef>
              <a:spcAft>
                <a:spcPts val="0"/>
              </a:spcAft>
              <a:buFont typeface="+mj-lt"/>
              <a:buAutoNum type="alphaLcParenR"/>
              <a:tabLst>
                <a:tab pos="635000" algn="l"/>
              </a:tabLst>
            </a:pPr>
            <a:r>
              <a:rPr lang="en-US" sz="1800" dirty="0">
                <a:effectLst/>
                <a:latin typeface="Times New Roman" panose="02020603050405020304" pitchFamily="18" charset="0"/>
                <a:ea typeface="Times New Roman" panose="02020603050405020304" pitchFamily="18" charset="0"/>
              </a:rPr>
              <a:t>Equine Rabies Immunoglobulin (ERIG): 40 IU/kg body </a:t>
            </a:r>
            <a:r>
              <a:rPr lang="en-US" sz="1800" dirty="0" err="1">
                <a:effectLst/>
                <a:latin typeface="Times New Roman" panose="02020603050405020304" pitchFamily="18" charset="0"/>
                <a:ea typeface="Times New Roman" panose="02020603050405020304" pitchFamily="18" charset="0"/>
              </a:rPr>
              <a:t>wt</a:t>
            </a:r>
            <a:r>
              <a:rPr lang="en-US" sz="1800" dirty="0">
                <a:effectLst/>
                <a:latin typeface="Times New Roman" panose="02020603050405020304" pitchFamily="18" charset="0"/>
                <a:ea typeface="Times New Roman" panose="02020603050405020304" pitchFamily="18" charset="0"/>
              </a:rPr>
              <a:t>, maximum 3000 IU</a:t>
            </a:r>
            <a:endParaRPr lang="en-US" sz="1600" dirty="0">
              <a:effectLst/>
              <a:latin typeface="Times New Roman" panose="02020603050405020304" pitchFamily="18" charset="0"/>
              <a:ea typeface="Times New Roman" panose="02020603050405020304" pitchFamily="18" charset="0"/>
            </a:endParaRPr>
          </a:p>
          <a:p>
            <a:pPr marL="635000" marR="635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Either of the above is to be used where indicated – i.e. all Category III exposure and also Category II exposure in case of immune-compromised persons.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122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93F3-16DE-43BB-9843-3B6350B747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FDA8AA-AD75-4783-A0B4-912BCE970094}"/>
              </a:ext>
            </a:extLst>
          </p:cNvPr>
          <p:cNvSpPr>
            <a:spLocks noGrp="1"/>
          </p:cNvSpPr>
          <p:nvPr>
            <p:ph idx="1"/>
          </p:nvPr>
        </p:nvSpPr>
        <p:spPr/>
        <p:txBody>
          <a:bodyPr/>
          <a:lstStyle/>
          <a:p>
            <a:pPr marL="742950" marR="6350" lvl="1" indent="-285750" algn="just">
              <a:lnSpc>
                <a:spcPct val="148000"/>
              </a:lnSpc>
              <a:spcBef>
                <a:spcPts val="0"/>
              </a:spcBef>
              <a:spcAft>
                <a:spcPts val="0"/>
              </a:spcAft>
              <a:buFont typeface="+mj-lt"/>
              <a:buAutoNum type="arabicPeriod"/>
              <a:tabLst>
                <a:tab pos="635000" algn="l"/>
              </a:tabLst>
            </a:pPr>
            <a:r>
              <a:rPr lang="en-US" sz="1800" dirty="0">
                <a:effectLst/>
                <a:latin typeface="Times New Roman" panose="02020603050405020304" pitchFamily="18" charset="0"/>
                <a:ea typeface="Times New Roman" panose="02020603050405020304" pitchFamily="18" charset="0"/>
              </a:rPr>
              <a:t>Wounds on tip of finger/toe, ear lobe, nose, external genitalia or around the eye can be safely injected with RIG, provided the injection is not done with excessive pressure which can cause compression syndrome. </a:t>
            </a:r>
          </a:p>
          <a:p>
            <a:pPr marL="742950" marR="6350" lvl="1" indent="-285750" algn="just">
              <a:lnSpc>
                <a:spcPct val="148000"/>
              </a:lnSpc>
              <a:spcBef>
                <a:spcPts val="0"/>
              </a:spcBef>
              <a:spcAft>
                <a:spcPts val="0"/>
              </a:spcAft>
              <a:buFont typeface="+mj-lt"/>
              <a:buAutoNum type="arabicPeriod"/>
              <a:tabLst>
                <a:tab pos="635000" algn="l"/>
              </a:tabLst>
            </a:pPr>
            <a:r>
              <a:rPr lang="en-US" sz="1800" dirty="0">
                <a:effectLst/>
                <a:latin typeface="Times New Roman" panose="02020603050405020304" pitchFamily="18" charset="0"/>
                <a:ea typeface="Times New Roman" panose="02020603050405020304" pitchFamily="18" charset="0"/>
              </a:rPr>
              <a:t>Suspected exposure to aerosols of rabies virus (as example accidental exposure in labs) is to be treated as category III exposure. In such cases ARV to be given as per normal schedule but RIG is to be given in IM route.</a:t>
            </a:r>
          </a:p>
          <a:p>
            <a:pPr marL="742950" marR="6350" lvl="1" indent="-285750" algn="just">
              <a:lnSpc>
                <a:spcPct val="148000"/>
              </a:lnSpc>
              <a:spcBef>
                <a:spcPts val="0"/>
              </a:spcBef>
              <a:spcAft>
                <a:spcPts val="0"/>
              </a:spcAft>
              <a:buFont typeface="+mj-lt"/>
              <a:buAutoNum type="arabicPeriod"/>
              <a:tabLst>
                <a:tab pos="635000" algn="l"/>
              </a:tabLst>
            </a:pPr>
            <a:r>
              <a:rPr lang="en-US" sz="1800" dirty="0">
                <a:effectLst/>
                <a:latin typeface="Times New Roman" panose="02020603050405020304" pitchFamily="18" charset="0"/>
                <a:ea typeface="Times New Roman" panose="02020603050405020304" pitchFamily="18" charset="0"/>
              </a:rPr>
              <a:t>RIG must never be given intravenously.</a:t>
            </a:r>
          </a:p>
          <a:p>
            <a:pPr marL="0" indent="0">
              <a:buNone/>
            </a:pPr>
            <a:endParaRPr lang="en-US" dirty="0"/>
          </a:p>
        </p:txBody>
      </p:sp>
    </p:spTree>
    <p:extLst>
      <p:ext uri="{BB962C8B-B14F-4D97-AF65-F5344CB8AC3E}">
        <p14:creationId xmlns:p14="http://schemas.microsoft.com/office/powerpoint/2010/main" val="52406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8A9E-2F3D-484A-AB99-F40BDCF37A8B}"/>
              </a:ext>
            </a:extLst>
          </p:cNvPr>
          <p:cNvSpPr>
            <a:spLocks noGrp="1"/>
          </p:cNvSpPr>
          <p:nvPr>
            <p:ph type="title"/>
          </p:nvPr>
        </p:nvSpPr>
        <p:spPr>
          <a:xfrm>
            <a:off x="679269" y="365125"/>
            <a:ext cx="10674531" cy="1325563"/>
          </a:xfrm>
        </p:spPr>
        <p:txBody>
          <a:bodyPr/>
          <a:lstStyle/>
          <a:p>
            <a:r>
              <a:rPr lang="en-US" dirty="0"/>
              <a:t>Monoclonal Immunoglobulin: </a:t>
            </a:r>
          </a:p>
        </p:txBody>
      </p:sp>
      <p:sp>
        <p:nvSpPr>
          <p:cNvPr id="3" name="Content Placeholder 2">
            <a:extLst>
              <a:ext uri="{FF2B5EF4-FFF2-40B4-BE49-F238E27FC236}">
                <a16:creationId xmlns:a16="http://schemas.microsoft.com/office/drawing/2014/main" id="{DDD8C717-EC11-4A09-A707-DB798B63B2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15C1766-3F98-428B-BF96-8DCCE340A80C}"/>
              </a:ext>
            </a:extLst>
          </p:cNvPr>
          <p:cNvPicPr>
            <a:picLocks noChangeAspect="1"/>
          </p:cNvPicPr>
          <p:nvPr/>
        </p:nvPicPr>
        <p:blipFill rotWithShape="1">
          <a:blip r:embed="rId2"/>
          <a:srcRect l="9322" t="28180" r="17821" b="5303"/>
          <a:stretch/>
        </p:blipFill>
        <p:spPr>
          <a:xfrm>
            <a:off x="679269" y="1933304"/>
            <a:ext cx="10946674" cy="4794256"/>
          </a:xfrm>
          <a:prstGeom prst="rect">
            <a:avLst/>
          </a:prstGeom>
        </p:spPr>
      </p:pic>
    </p:spTree>
    <p:extLst>
      <p:ext uri="{BB962C8B-B14F-4D97-AF65-F5344CB8AC3E}">
        <p14:creationId xmlns:p14="http://schemas.microsoft.com/office/powerpoint/2010/main" val="34109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5F1E-482C-4EA2-BF64-8D765BF2BE34}"/>
              </a:ext>
            </a:extLst>
          </p:cNvPr>
          <p:cNvSpPr>
            <a:spLocks noGrp="1"/>
          </p:cNvSpPr>
          <p:nvPr>
            <p:ph type="title"/>
          </p:nvPr>
        </p:nvSpPr>
        <p:spPr/>
        <p:txBody>
          <a:bodyPr/>
          <a:lstStyle/>
          <a:p>
            <a:r>
              <a:rPr lang="en-US" dirty="0"/>
              <a:t>Management in Special Scenarios:</a:t>
            </a:r>
          </a:p>
        </p:txBody>
      </p:sp>
      <p:sp>
        <p:nvSpPr>
          <p:cNvPr id="3" name="Content Placeholder 2">
            <a:extLst>
              <a:ext uri="{FF2B5EF4-FFF2-40B4-BE49-F238E27FC236}">
                <a16:creationId xmlns:a16="http://schemas.microsoft.com/office/drawing/2014/main" id="{76BB7E94-E082-4ABD-AF8C-C9E2C0EACE79}"/>
              </a:ext>
            </a:extLst>
          </p:cNvPr>
          <p:cNvSpPr>
            <a:spLocks noGrp="1"/>
          </p:cNvSpPr>
          <p:nvPr>
            <p:ph idx="1"/>
          </p:nvPr>
        </p:nvSpPr>
        <p:spPr/>
        <p:txBody>
          <a:bodyPr>
            <a:normAutofit lnSpcReduction="10000"/>
          </a:bodyPr>
          <a:lstStyle/>
          <a:p>
            <a:pPr marR="6350" indent="0" algn="just">
              <a:lnSpc>
                <a:spcPct val="148000"/>
              </a:lnSpc>
              <a:spcBef>
                <a:spcPts val="0"/>
              </a:spcBef>
              <a:spcAft>
                <a:spcPts val="0"/>
              </a:spcAft>
              <a:buNone/>
              <a:tabLst>
                <a:tab pos="635000" algn="l"/>
              </a:tabLst>
            </a:pPr>
            <a:r>
              <a:rPr lang="en-US" sz="1800" b="1" dirty="0">
                <a:effectLst/>
                <a:latin typeface="Times New Roman" panose="02020603050405020304" pitchFamily="18" charset="0"/>
                <a:ea typeface="Times New Roman" panose="02020603050405020304" pitchFamily="18" charset="0"/>
              </a:rPr>
              <a:t>Management in immune- compromised patients</a:t>
            </a:r>
            <a:r>
              <a:rPr lang="en-US" sz="1800" dirty="0">
                <a:effectLst/>
                <a:latin typeface="Times New Roman" panose="02020603050405020304" pitchFamily="18" charset="0"/>
                <a:ea typeface="Times New Roman" panose="02020603050405020304" pitchFamily="18" charset="0"/>
              </a:rPr>
              <a:t>:</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Thorough wound washing and antisepsis as described above.</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Local infiltration of RIG in both Category II and Category III exposure.</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Complete course of ARV by IM route in Category II and III exposures.</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If facilities are available, anti-rabies antibody estimation should be done 14 days after the completion of course of vaccine to assess the need of additional doses of vaccine. </a:t>
            </a:r>
          </a:p>
          <a:p>
            <a:pPr marR="6350" indent="0" algn="just">
              <a:lnSpc>
                <a:spcPct val="148000"/>
              </a:lnSpc>
              <a:spcBef>
                <a:spcPts val="0"/>
              </a:spcBef>
              <a:spcAft>
                <a:spcPts val="0"/>
              </a:spcAft>
              <a:buNone/>
              <a:tabLst>
                <a:tab pos="635000" algn="l"/>
              </a:tabLst>
            </a:pPr>
            <a:r>
              <a:rPr lang="en-US" sz="1800" b="1" dirty="0">
                <a:effectLst/>
                <a:latin typeface="Times New Roman" panose="02020603050405020304" pitchFamily="18" charset="0"/>
                <a:ea typeface="Times New Roman" panose="02020603050405020304" pitchFamily="18" charset="0"/>
              </a:rPr>
              <a:t>HIV-infected and other potentially immunocompromised persons</a:t>
            </a:r>
            <a:r>
              <a:rPr lang="en-US" sz="1800" dirty="0">
                <a:effectLst/>
                <a:latin typeface="Times New Roman" panose="02020603050405020304" pitchFamily="18" charset="0"/>
                <a:ea typeface="Times New Roman" panose="02020603050405020304" pitchFamily="18" charset="0"/>
              </a:rPr>
              <a:t> who are clinically monitored and well-managed, such as HIV-infected individuals receiv­ing antiretroviral therapy (ART), are not considered immunocompromised and have been shown to respond normally to rabies and other vaccines</a:t>
            </a:r>
          </a:p>
          <a:p>
            <a:pPr marR="6350" indent="0" algn="just">
              <a:lnSpc>
                <a:spcPct val="148000"/>
              </a:lnSpc>
              <a:spcBef>
                <a:spcPts val="0"/>
              </a:spcBef>
              <a:spcAft>
                <a:spcPts val="0"/>
              </a:spcAft>
              <a:buNone/>
              <a:tabLst>
                <a:tab pos="635000" algn="l"/>
              </a:tabLst>
            </a:pPr>
            <a:r>
              <a:rPr lang="en-US" sz="1800" b="1" dirty="0">
                <a:effectLst/>
                <a:latin typeface="Times New Roman" panose="02020603050405020304" pitchFamily="18" charset="0"/>
                <a:ea typeface="Times New Roman" panose="02020603050405020304" pitchFamily="18" charset="0"/>
              </a:rPr>
              <a:t>Vaccination of pregnant and lactating women</a:t>
            </a:r>
            <a:r>
              <a:rPr lang="en-US" sz="1800" dirty="0">
                <a:effectLst/>
                <a:latin typeface="Times New Roman" panose="02020603050405020304" pitchFamily="18" charset="0"/>
                <a:ea typeface="Times New Roman" panose="02020603050405020304" pitchFamily="18" charset="0"/>
              </a:rPr>
              <a:t> – Rabies vaccines and RIG are safe and effective in pregnant and lactating women.</a:t>
            </a:r>
          </a:p>
          <a:p>
            <a:endParaRPr lang="en-US" dirty="0"/>
          </a:p>
        </p:txBody>
      </p:sp>
    </p:spTree>
    <p:extLst>
      <p:ext uri="{BB962C8B-B14F-4D97-AF65-F5344CB8AC3E}">
        <p14:creationId xmlns:p14="http://schemas.microsoft.com/office/powerpoint/2010/main" val="303283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F176-8A28-4B70-9F86-621C0D93B058}"/>
              </a:ext>
            </a:extLst>
          </p:cNvPr>
          <p:cNvSpPr>
            <a:spLocks noGrp="1"/>
          </p:cNvSpPr>
          <p:nvPr>
            <p:ph type="title"/>
          </p:nvPr>
        </p:nvSpPr>
        <p:spPr/>
        <p:txBody>
          <a:bodyPr/>
          <a:lstStyle/>
          <a:p>
            <a:r>
              <a:rPr lang="en-US" dirty="0"/>
              <a:t>Pre Exposure Prophylaxis:</a:t>
            </a:r>
          </a:p>
        </p:txBody>
      </p:sp>
      <p:sp>
        <p:nvSpPr>
          <p:cNvPr id="3" name="Content Placeholder 2">
            <a:extLst>
              <a:ext uri="{FF2B5EF4-FFF2-40B4-BE49-F238E27FC236}">
                <a16:creationId xmlns:a16="http://schemas.microsoft.com/office/drawing/2014/main" id="{2DD2B76A-E191-40E3-8FD5-E6B465FE87E5}"/>
              </a:ext>
            </a:extLst>
          </p:cNvPr>
          <p:cNvSpPr>
            <a:spLocks noGrp="1"/>
          </p:cNvSpPr>
          <p:nvPr>
            <p:ph idx="1"/>
          </p:nvPr>
        </p:nvSpPr>
        <p:spPr/>
        <p:txBody>
          <a:bodyPr/>
          <a:lstStyle/>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Intramuscular regimen (entire vial x 1 site) on days 0, 7 and booster on either day 21 or 28</a:t>
            </a:r>
          </a:p>
          <a:p>
            <a:pPr marL="914400" marR="6350" indent="0" algn="ctr">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OR</a:t>
            </a:r>
          </a:p>
          <a:p>
            <a:pPr marL="914400" marR="6350" indent="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Intradermal regimen (0.1ml x 1 site ) at day 0, 7 and booster on either day 21 or 28</a:t>
            </a:r>
          </a:p>
          <a:p>
            <a:pPr marL="457200" marR="635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 </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Persons at high risk of exposure should get serum antibody level measured every 6 months during the initial two years period after the primary vaccination and take a booster dose if the level falls below 0.5 IU/ml. Routine booster doses are not recommended for general people. </a:t>
            </a:r>
          </a:p>
          <a:p>
            <a:pPr marL="342900" marR="6350" lvl="0" indent="-342900" algn="just">
              <a:lnSpc>
                <a:spcPct val="148000"/>
              </a:lnSpc>
              <a:spcBef>
                <a:spcPts val="0"/>
              </a:spcBef>
              <a:spcAft>
                <a:spcPts val="0"/>
              </a:spcAft>
              <a:buFont typeface="Symbol" panose="05050102010706020507" pitchFamily="18" charset="2"/>
              <a:buChar char=""/>
              <a:tabLst>
                <a:tab pos="635000" algn="l"/>
              </a:tabLst>
            </a:pPr>
            <a:r>
              <a:rPr lang="en-US" sz="1800" dirty="0">
                <a:effectLst/>
                <a:latin typeface="Times New Roman" panose="02020603050405020304" pitchFamily="18" charset="0"/>
                <a:ea typeface="Times New Roman" panose="02020603050405020304" pitchFamily="18" charset="0"/>
              </a:rPr>
              <a:t>Vaccine induced immunological memory persists in most cases for years. A booster would be recommended only if rabies virus neutralizing antibody titers have dropped to less than 0.5 IU/ ml. </a:t>
            </a:r>
          </a:p>
          <a:p>
            <a:endParaRPr lang="en-US" dirty="0"/>
          </a:p>
        </p:txBody>
      </p:sp>
    </p:spTree>
    <p:extLst>
      <p:ext uri="{BB962C8B-B14F-4D97-AF65-F5344CB8AC3E}">
        <p14:creationId xmlns:p14="http://schemas.microsoft.com/office/powerpoint/2010/main" val="227517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08986-7FAE-40F4-AB42-C307989E337C}"/>
              </a:ext>
            </a:extLst>
          </p:cNvPr>
          <p:cNvSpPr>
            <a:spLocks noGrp="1"/>
          </p:cNvSpPr>
          <p:nvPr>
            <p:ph type="title"/>
          </p:nvPr>
        </p:nvSpPr>
        <p:spPr>
          <a:xfrm>
            <a:off x="838200" y="557188"/>
            <a:ext cx="10515600" cy="1133499"/>
          </a:xfrm>
        </p:spPr>
        <p:txBody>
          <a:bodyPr>
            <a:noAutofit/>
          </a:bodyPr>
          <a:lstStyle/>
          <a:p>
            <a:pPr algn="ctr"/>
            <a:r>
              <a:rPr lang="en-IN" sz="2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Management of re-exposed cases after a fu</a:t>
            </a:r>
            <a:r>
              <a:rPr lang="en-I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 PEP or </a:t>
            </a:r>
            <a:r>
              <a:rPr lang="en-IN" sz="2800" b="1"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I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IN" sz="2800" b="0" i="0" u="none" strike="noStrike" dirty="0">
                <a:effectLst/>
                <a:latin typeface="Arial" panose="020B0604020202020204" pitchFamily="34" charset="0"/>
              </a:rPr>
            </a:br>
            <a:endParaRPr lang="en-US" sz="2400" dirty="0"/>
          </a:p>
        </p:txBody>
      </p:sp>
      <p:graphicFrame>
        <p:nvGraphicFramePr>
          <p:cNvPr id="4" name="Content Placeholder 3">
            <a:extLst>
              <a:ext uri="{FF2B5EF4-FFF2-40B4-BE49-F238E27FC236}">
                <a16:creationId xmlns:a16="http://schemas.microsoft.com/office/drawing/2014/main" id="{D49DE175-B78C-4385-9350-86BA07055B5E}"/>
              </a:ext>
            </a:extLst>
          </p:cNvPr>
          <p:cNvGraphicFramePr>
            <a:graphicFrameLocks noGrp="1"/>
          </p:cNvGraphicFramePr>
          <p:nvPr>
            <p:ph idx="1"/>
            <p:extLst>
              <p:ext uri="{D42A27DB-BD31-4B8C-83A1-F6EECF244321}">
                <p14:modId xmlns:p14="http://schemas.microsoft.com/office/powerpoint/2010/main" val="4007604694"/>
              </p:ext>
            </p:extLst>
          </p:nvPr>
        </p:nvGraphicFramePr>
        <p:xfrm>
          <a:off x="838200" y="1986023"/>
          <a:ext cx="10515600" cy="4038099"/>
        </p:xfrm>
        <a:graphic>
          <a:graphicData uri="http://schemas.openxmlformats.org/drawingml/2006/table">
            <a:tbl>
              <a:tblPr firstRow="1" firstCol="1" bandRow="1"/>
              <a:tblGrid>
                <a:gridCol w="10515600">
                  <a:extLst>
                    <a:ext uri="{9D8B030D-6E8A-4147-A177-3AD203B41FA5}">
                      <a16:colId xmlns:a16="http://schemas.microsoft.com/office/drawing/2014/main" val="386981209"/>
                    </a:ext>
                  </a:extLst>
                </a:gridCol>
              </a:tblGrid>
              <a:tr h="4038099">
                <a:tc>
                  <a:txBody>
                    <a:bodyPr/>
                    <a:lstStyle/>
                    <a:p>
                      <a:pPr marL="0" marR="9144"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case of re-exposure after a full course and documentation of (Pre/Post-exposure) IM or ID vaccination, irrespective of category of exposure or time since previous vaccination -</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Proper wound toileting should be done.</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Doses only on day 0 and 3 (these actually serve as booster doses).</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Either intramuscular (entire vaccine vial) or intra-dermal injection (0.1ml) at one (1) site.</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RIG needed.</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previous course of vaccination was partial/ irregular, treat it as a fresh case and give full course as usual.</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Re-exposure following PEP with a nerve tissue vaccine (NTV) or if previous PEP or </a:t>
                      </a:r>
                      <a:r>
                        <a:rPr lang="en-IN" sz="15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IN" sz="15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not clearly documented - Treat as a fresh unvaccinated case (Full schedule as per category).</a:t>
                      </a:r>
                      <a:endParaRPr lang="en-IN" sz="22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5000" algn="l"/>
                        </a:tabLst>
                      </a:pPr>
                      <a:r>
                        <a:rPr lang="en-IN"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the animal bite victim has documented proof of complete PEP or </a:t>
                      </a:r>
                      <a:r>
                        <a:rPr lang="en-IN" sz="1500" b="1"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IN"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within last 3 months, then adequate wound washing would be required in case of re-exposure, but no vaccine or RIG is needed in such cases.</a:t>
                      </a:r>
                      <a:endParaRPr lang="en-IN" sz="2200" b="0" i="0" u="none" strike="noStrike" dirty="0">
                        <a:effectLst/>
                        <a:latin typeface="Arial" panose="020B0604020202020204" pitchFamily="34" charset="0"/>
                      </a:endParaRPr>
                    </a:p>
                  </a:txBody>
                  <a:tcPr marL="84078" marR="84078" marT="116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966377889"/>
                  </a:ext>
                </a:extLst>
              </a:tr>
            </a:tbl>
          </a:graphicData>
        </a:graphic>
      </p:graphicFrame>
    </p:spTree>
    <p:extLst>
      <p:ext uri="{BB962C8B-B14F-4D97-AF65-F5344CB8AC3E}">
        <p14:creationId xmlns:p14="http://schemas.microsoft.com/office/powerpoint/2010/main" val="110052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0072-C5B9-4518-8E96-11376DB54E17}"/>
              </a:ext>
            </a:extLst>
          </p:cNvPr>
          <p:cNvSpPr>
            <a:spLocks noGrp="1"/>
          </p:cNvSpPr>
          <p:nvPr>
            <p:ph type="title"/>
          </p:nvPr>
        </p:nvSpPr>
        <p:spPr/>
        <p:txBody>
          <a:bodyPr/>
          <a:lstStyle/>
          <a:p>
            <a:r>
              <a:rPr lang="en-US" dirty="0"/>
              <a:t>Transmission of Rabies:</a:t>
            </a:r>
          </a:p>
        </p:txBody>
      </p:sp>
      <p:pic>
        <p:nvPicPr>
          <p:cNvPr id="5" name="Content Placeholder 4">
            <a:extLst>
              <a:ext uri="{FF2B5EF4-FFF2-40B4-BE49-F238E27FC236}">
                <a16:creationId xmlns:a16="http://schemas.microsoft.com/office/drawing/2014/main" id="{7F3DB59B-FAB3-4804-B423-A7493B003C08}"/>
              </a:ext>
            </a:extLst>
          </p:cNvPr>
          <p:cNvPicPr>
            <a:picLocks noGrp="1" noChangeAspect="1"/>
          </p:cNvPicPr>
          <p:nvPr>
            <p:ph idx="1"/>
          </p:nvPr>
        </p:nvPicPr>
        <p:blipFill rotWithShape="1">
          <a:blip r:embed="rId2"/>
          <a:srcRect l="4561" t="26816" r="20951" b="7888"/>
          <a:stretch/>
        </p:blipFill>
        <p:spPr>
          <a:xfrm>
            <a:off x="692330" y="1824350"/>
            <a:ext cx="10802983" cy="4511136"/>
          </a:xfrm>
        </p:spPr>
      </p:pic>
    </p:spTree>
    <p:extLst>
      <p:ext uri="{BB962C8B-B14F-4D97-AF65-F5344CB8AC3E}">
        <p14:creationId xmlns:p14="http://schemas.microsoft.com/office/powerpoint/2010/main" val="1564690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EAF15-C432-44BC-8B43-3FC552ECC783}"/>
              </a:ext>
            </a:extLst>
          </p:cNvPr>
          <p:cNvSpPr>
            <a:spLocks noGrp="1"/>
          </p:cNvSpPr>
          <p:nvPr>
            <p:ph type="title"/>
          </p:nvPr>
        </p:nvSpPr>
        <p:spPr>
          <a:xfrm>
            <a:off x="838200" y="556995"/>
            <a:ext cx="10515600" cy="1133693"/>
          </a:xfrm>
        </p:spPr>
        <p:txBody>
          <a:bodyPr>
            <a:normAutofit/>
          </a:bodyPr>
          <a:lstStyle/>
          <a:p>
            <a:r>
              <a:rPr lang="en-IN" sz="26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Deviation from recommended PEP/</a:t>
            </a:r>
            <a:r>
              <a:rPr lang="en-IN" sz="2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600" b="1"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IN" sz="2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vaccination schedule</a:t>
            </a:r>
            <a:r>
              <a:rPr lang="en-IN" sz="2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IN" sz="2600" b="0" i="0" u="none" strike="noStrike" dirty="0">
                <a:effectLst/>
                <a:latin typeface="Arial" panose="020B0604020202020204" pitchFamily="34" charset="0"/>
              </a:rPr>
            </a:br>
            <a:endParaRPr lang="en-US" sz="2600" dirty="0"/>
          </a:p>
        </p:txBody>
      </p:sp>
      <p:graphicFrame>
        <p:nvGraphicFramePr>
          <p:cNvPr id="4" name="Content Placeholder 3">
            <a:extLst>
              <a:ext uri="{FF2B5EF4-FFF2-40B4-BE49-F238E27FC236}">
                <a16:creationId xmlns:a16="http://schemas.microsoft.com/office/drawing/2014/main" id="{D8E38ECB-6705-4A38-828B-30EC954CBA20}"/>
              </a:ext>
            </a:extLst>
          </p:cNvPr>
          <p:cNvGraphicFramePr>
            <a:graphicFrameLocks noGrp="1"/>
          </p:cNvGraphicFramePr>
          <p:nvPr>
            <p:ph idx="1"/>
            <p:extLst>
              <p:ext uri="{D42A27DB-BD31-4B8C-83A1-F6EECF244321}">
                <p14:modId xmlns:p14="http://schemas.microsoft.com/office/powerpoint/2010/main" val="2260832189"/>
              </p:ext>
            </p:extLst>
          </p:nvPr>
        </p:nvGraphicFramePr>
        <p:xfrm>
          <a:off x="838200" y="1786436"/>
          <a:ext cx="9356091" cy="4351338"/>
        </p:xfrm>
        <a:graphic>
          <a:graphicData uri="http://schemas.openxmlformats.org/drawingml/2006/table">
            <a:tbl>
              <a:tblPr firstRow="1" firstCol="1" bandRow="1"/>
              <a:tblGrid>
                <a:gridCol w="9356091">
                  <a:extLst>
                    <a:ext uri="{9D8B030D-6E8A-4147-A177-3AD203B41FA5}">
                      <a16:colId xmlns:a16="http://schemas.microsoft.com/office/drawing/2014/main" val="1477786654"/>
                    </a:ext>
                  </a:extLst>
                </a:gridCol>
              </a:tblGrid>
              <a:tr h="4351338">
                <a:tc>
                  <a:txBody>
                    <a:bodyPr/>
                    <a:lstStyle/>
                    <a:p>
                      <a:pPr marL="347472" marR="9144" indent="-347472" algn="just" fontAlgn="t">
                        <a:lnSpc>
                          <a:spcPct val="148000"/>
                        </a:lnSpc>
                        <a:spcBef>
                          <a:spcPts val="0"/>
                        </a:spcBef>
                        <a:spcAft>
                          <a:spcPts val="0"/>
                        </a:spcAft>
                        <a:tabLst>
                          <a:tab pos="628650" algn="l"/>
                        </a:tabLst>
                      </a:pP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Every effort should made to adhere to the recommended PEP/ </a:t>
                      </a:r>
                      <a:r>
                        <a:rPr lang="en-IN" sz="17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schedule, especially for the first 2 days of treatment.</a:t>
                      </a:r>
                      <a:endParaRPr lang="en-IN" sz="26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28650" algn="l"/>
                        </a:tabLst>
                      </a:pP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recommended PEP should be informed clearly (both verbally and in a written prescription)</a:t>
                      </a:r>
                      <a:endParaRPr lang="en-IN" sz="26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28650" algn="l"/>
                        </a:tabLst>
                      </a:pP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first three doses of the PEP (i.e. doses on day 0, day 3 and day 7) should be completed maximum within 10 days to achieve effective immunity against the rabies virus. </a:t>
                      </a:r>
                      <a:endParaRPr lang="en-IN" sz="26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28650" algn="l"/>
                        </a:tabLst>
                      </a:pP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or two days deviation do not necessitate re-starting of the vaccination schedule. </a:t>
                      </a:r>
                      <a:endParaRPr lang="en-IN" sz="26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28650" algn="l"/>
                        </a:tabLst>
                      </a:pP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Deviation of a few days will not necessitate fresh vaccination from the beginning of the course.</a:t>
                      </a:r>
                      <a:endParaRPr lang="en-IN" sz="2600" b="0" i="0" u="none" strike="noStrike" dirty="0">
                        <a:effectLst/>
                        <a:latin typeface="Arial" panose="020B0604020202020204" pitchFamily="34" charset="0"/>
                      </a:endParaRPr>
                    </a:p>
                    <a:p>
                      <a:pPr marL="347472" marR="9144" indent="-347472" algn="just" fontAlgn="t">
                        <a:lnSpc>
                          <a:spcPct val="148000"/>
                        </a:lnSpc>
                        <a:spcBef>
                          <a:spcPts val="0"/>
                        </a:spcBef>
                        <a:spcAft>
                          <a:spcPts val="0"/>
                        </a:spcAft>
                        <a:tabLst>
                          <a:tab pos="630555" algn="l"/>
                        </a:tabLst>
                      </a:pPr>
                      <a:r>
                        <a:rPr lang="en-I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most minor delay or interruptions, the vaccination schedule can be shifted and resumed as though the patient were on schedule. [See FAQ for example]. </a:t>
                      </a:r>
                      <a:endParaRPr lang="en-IN" sz="2600" b="0" i="0" u="none" strike="noStrike" dirty="0">
                        <a:effectLst/>
                        <a:latin typeface="Arial" panose="020B0604020202020204" pitchFamily="34" charset="0"/>
                      </a:endParaRPr>
                    </a:p>
                    <a:p>
                      <a:pPr marL="0" marR="9144" algn="just" fontAlgn="t">
                        <a:lnSpc>
                          <a:spcPct val="148000"/>
                        </a:lnSpc>
                        <a:spcBef>
                          <a:spcPts val="0"/>
                        </a:spcBef>
                        <a:spcAft>
                          <a:spcPts val="0"/>
                        </a:spcAft>
                        <a:tabLst>
                          <a:tab pos="635000" algn="l"/>
                        </a:tabLst>
                      </a:pPr>
                      <a:r>
                        <a:rPr lang="en-IN" sz="17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600" b="0" i="0" u="none" strike="noStrike" dirty="0">
                        <a:effectLst/>
                        <a:latin typeface="Arial" panose="020B0604020202020204" pitchFamily="34" charset="0"/>
                      </a:endParaRPr>
                    </a:p>
                  </a:txBody>
                  <a:tcPr marL="98711" marR="98711" marT="137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56823389"/>
                  </a:ext>
                </a:extLst>
              </a:tr>
            </a:tbl>
          </a:graphicData>
        </a:graphic>
      </p:graphicFrame>
    </p:spTree>
    <p:extLst>
      <p:ext uri="{BB962C8B-B14F-4D97-AF65-F5344CB8AC3E}">
        <p14:creationId xmlns:p14="http://schemas.microsoft.com/office/powerpoint/2010/main" val="115303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ACED03-ADFD-4D60-8F96-0614F9E2FEC4}"/>
              </a:ext>
            </a:extLst>
          </p:cNvPr>
          <p:cNvGraphicFramePr>
            <a:graphicFrameLocks noGrp="1"/>
          </p:cNvGraphicFramePr>
          <p:nvPr>
            <p:ph idx="1"/>
            <p:extLst>
              <p:ext uri="{D42A27DB-BD31-4B8C-83A1-F6EECF244321}">
                <p14:modId xmlns:p14="http://schemas.microsoft.com/office/powerpoint/2010/main" val="123568710"/>
              </p:ext>
            </p:extLst>
          </p:nvPr>
        </p:nvGraphicFramePr>
        <p:xfrm>
          <a:off x="643467" y="1314912"/>
          <a:ext cx="10905069" cy="4228179"/>
        </p:xfrm>
        <a:graphic>
          <a:graphicData uri="http://schemas.openxmlformats.org/drawingml/2006/table">
            <a:tbl>
              <a:tblPr firstRow="1" firstCol="1" bandRow="1">
                <a:tableStyleId>{5C22544A-7EE6-4342-B048-85BDC9FD1C3A}</a:tableStyleId>
              </a:tblPr>
              <a:tblGrid>
                <a:gridCol w="1471863">
                  <a:extLst>
                    <a:ext uri="{9D8B030D-6E8A-4147-A177-3AD203B41FA5}">
                      <a16:colId xmlns:a16="http://schemas.microsoft.com/office/drawing/2014/main" val="762720046"/>
                    </a:ext>
                  </a:extLst>
                </a:gridCol>
                <a:gridCol w="1717428">
                  <a:extLst>
                    <a:ext uri="{9D8B030D-6E8A-4147-A177-3AD203B41FA5}">
                      <a16:colId xmlns:a16="http://schemas.microsoft.com/office/drawing/2014/main" val="644142700"/>
                    </a:ext>
                  </a:extLst>
                </a:gridCol>
                <a:gridCol w="1860015">
                  <a:extLst>
                    <a:ext uri="{9D8B030D-6E8A-4147-A177-3AD203B41FA5}">
                      <a16:colId xmlns:a16="http://schemas.microsoft.com/office/drawing/2014/main" val="3093453071"/>
                    </a:ext>
                  </a:extLst>
                </a:gridCol>
                <a:gridCol w="1846813">
                  <a:extLst>
                    <a:ext uri="{9D8B030D-6E8A-4147-A177-3AD203B41FA5}">
                      <a16:colId xmlns:a16="http://schemas.microsoft.com/office/drawing/2014/main" val="4031924186"/>
                    </a:ext>
                  </a:extLst>
                </a:gridCol>
                <a:gridCol w="1323995">
                  <a:extLst>
                    <a:ext uri="{9D8B030D-6E8A-4147-A177-3AD203B41FA5}">
                      <a16:colId xmlns:a16="http://schemas.microsoft.com/office/drawing/2014/main" val="2900348989"/>
                    </a:ext>
                  </a:extLst>
                </a:gridCol>
                <a:gridCol w="856626">
                  <a:extLst>
                    <a:ext uri="{9D8B030D-6E8A-4147-A177-3AD203B41FA5}">
                      <a16:colId xmlns:a16="http://schemas.microsoft.com/office/drawing/2014/main" val="1454057058"/>
                    </a:ext>
                  </a:extLst>
                </a:gridCol>
                <a:gridCol w="1828329">
                  <a:extLst>
                    <a:ext uri="{9D8B030D-6E8A-4147-A177-3AD203B41FA5}">
                      <a16:colId xmlns:a16="http://schemas.microsoft.com/office/drawing/2014/main" val="4117483726"/>
                    </a:ext>
                  </a:extLst>
                </a:gridCol>
              </a:tblGrid>
              <a:tr h="821301">
                <a:tc>
                  <a:txBody>
                    <a:bodyPr/>
                    <a:lstStyle/>
                    <a:p>
                      <a:pPr marL="0" marR="0" algn="ctr">
                        <a:spcBef>
                          <a:spcPts val="0"/>
                        </a:spcBef>
                        <a:spcAft>
                          <a:spcPts val="0"/>
                        </a:spcAft>
                      </a:pPr>
                      <a:r>
                        <a:rPr lang="en-IN" sz="1700">
                          <a:effectLst/>
                        </a:rPr>
                        <a:t>Type of Prophylaxis</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Route of Administration</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Dose of Vaccine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of Dose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31750" marR="0" algn="ctr">
                        <a:spcBef>
                          <a:spcPts val="0"/>
                        </a:spcBef>
                        <a:spcAft>
                          <a:spcPts val="0"/>
                        </a:spcAft>
                      </a:pPr>
                      <a:r>
                        <a:rPr lang="en-IN" sz="1700">
                          <a:effectLst/>
                        </a:rPr>
                        <a:t>No. of Injections</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Total no. of visit</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3175" marR="0" algn="ctr">
                        <a:spcBef>
                          <a:spcPts val="0"/>
                        </a:spcBef>
                        <a:spcAft>
                          <a:spcPts val="0"/>
                        </a:spcAft>
                      </a:pPr>
                      <a:r>
                        <a:rPr lang="en-IN" sz="1700">
                          <a:effectLst/>
                        </a:rPr>
                        <a:t>Site of Injection visit</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extLst>
                  <a:ext uri="{0D108BD9-81ED-4DB2-BD59-A6C34878D82A}">
                    <a16:rowId xmlns:a16="http://schemas.microsoft.com/office/drawing/2014/main" val="2298142340"/>
                  </a:ext>
                </a:extLst>
              </a:tr>
              <a:tr h="314325">
                <a:tc rowSpan="2">
                  <a:txBody>
                    <a:bodyPr/>
                    <a:lstStyle/>
                    <a:p>
                      <a:pPr marL="0" marR="0" algn="ctr">
                        <a:spcBef>
                          <a:spcPts val="0"/>
                        </a:spcBef>
                        <a:spcAft>
                          <a:spcPts val="0"/>
                        </a:spcAft>
                      </a:pPr>
                      <a:r>
                        <a:rPr lang="en-IN" sz="1700">
                          <a:effectLst/>
                        </a:rPr>
                        <a:t>Post Exposure Prophylaxis</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Intra Dermal</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0.1 ml per dose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0, 3, 7 &amp; 28</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2</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4</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rowSpan="6">
                  <a:txBody>
                    <a:bodyPr/>
                    <a:lstStyle/>
                    <a:p>
                      <a:pPr marL="0" marR="0" algn="ctr">
                        <a:spcBef>
                          <a:spcPts val="0"/>
                        </a:spcBef>
                        <a:spcAft>
                          <a:spcPts val="0"/>
                        </a:spcAft>
                      </a:pPr>
                      <a:r>
                        <a:rPr lang="en-IN" sz="1700">
                          <a:effectLst/>
                        </a:rPr>
                        <a:t>Adult: Deltoid Muscle</a:t>
                      </a:r>
                      <a:endParaRPr lang="en-US" sz="1700">
                        <a:effectLst/>
                      </a:endParaRPr>
                    </a:p>
                    <a:p>
                      <a:pPr marL="0" marR="0" algn="ctr">
                        <a:spcBef>
                          <a:spcPts val="0"/>
                        </a:spcBef>
                        <a:spcAft>
                          <a:spcPts val="0"/>
                        </a:spcAft>
                      </a:pPr>
                      <a:r>
                        <a:rPr lang="en-IN" sz="1700">
                          <a:effectLst/>
                        </a:rPr>
                        <a:t> </a:t>
                      </a:r>
                      <a:endParaRPr lang="en-US" sz="1700">
                        <a:effectLst/>
                      </a:endParaRPr>
                    </a:p>
                    <a:p>
                      <a:pPr marL="0" marR="0" algn="ctr">
                        <a:spcBef>
                          <a:spcPts val="0"/>
                        </a:spcBef>
                        <a:spcAft>
                          <a:spcPts val="0"/>
                        </a:spcAft>
                      </a:pPr>
                      <a:r>
                        <a:rPr lang="en-IN" sz="1700">
                          <a:effectLst/>
                        </a:rPr>
                        <a:t>Infants and small children: Anterolateral thigh</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nchor="ctr"/>
                </a:tc>
                <a:extLst>
                  <a:ext uri="{0D108BD9-81ED-4DB2-BD59-A6C34878D82A}">
                    <a16:rowId xmlns:a16="http://schemas.microsoft.com/office/drawing/2014/main" val="1289712718"/>
                  </a:ext>
                </a:extLst>
              </a:tr>
              <a:tr h="567813">
                <a:tc vMerge="1">
                  <a:txBody>
                    <a:bodyPr/>
                    <a:lstStyle/>
                    <a:p>
                      <a:endParaRPr lang="en-US"/>
                    </a:p>
                  </a:txBody>
                  <a:tcPr/>
                </a:tc>
                <a:tc>
                  <a:txBody>
                    <a:bodyPr/>
                    <a:lstStyle/>
                    <a:p>
                      <a:pPr marL="0" marR="0" algn="ctr">
                        <a:spcBef>
                          <a:spcPts val="0"/>
                        </a:spcBef>
                        <a:spcAft>
                          <a:spcPts val="0"/>
                        </a:spcAft>
                      </a:pPr>
                      <a:r>
                        <a:rPr lang="en-IN" sz="1700">
                          <a:effectLst/>
                        </a:rPr>
                        <a:t>Intra Muscular</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1 entire vaccine vial</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0, 3, 7, 14 &amp; 28</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1</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5</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vMerge="1">
                  <a:txBody>
                    <a:bodyPr/>
                    <a:lstStyle/>
                    <a:p>
                      <a:endParaRPr lang="en-US"/>
                    </a:p>
                  </a:txBody>
                  <a:tcPr/>
                </a:tc>
                <a:extLst>
                  <a:ext uri="{0D108BD9-81ED-4DB2-BD59-A6C34878D82A}">
                    <a16:rowId xmlns:a16="http://schemas.microsoft.com/office/drawing/2014/main" val="1573402705"/>
                  </a:ext>
                </a:extLst>
              </a:tr>
              <a:tr h="821301">
                <a:tc rowSpan="2">
                  <a:txBody>
                    <a:bodyPr/>
                    <a:lstStyle/>
                    <a:p>
                      <a:pPr marL="0" marR="0" algn="ctr">
                        <a:spcBef>
                          <a:spcPts val="0"/>
                        </a:spcBef>
                        <a:spcAft>
                          <a:spcPts val="0"/>
                        </a:spcAft>
                      </a:pPr>
                      <a:r>
                        <a:rPr lang="en-IN" sz="1700">
                          <a:effectLst/>
                        </a:rPr>
                        <a:t>Pre Exposure Prophylaxis</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Intra Dermal</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0.1 ml per dose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0, 7 and booster on either day 21 or 28</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1</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3</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vMerge="1">
                  <a:txBody>
                    <a:bodyPr/>
                    <a:lstStyle/>
                    <a:p>
                      <a:endParaRPr lang="en-US"/>
                    </a:p>
                  </a:txBody>
                  <a:tcPr/>
                </a:tc>
                <a:extLst>
                  <a:ext uri="{0D108BD9-81ED-4DB2-BD59-A6C34878D82A}">
                    <a16:rowId xmlns:a16="http://schemas.microsoft.com/office/drawing/2014/main" val="4161284271"/>
                  </a:ext>
                </a:extLst>
              </a:tr>
              <a:tr h="821301">
                <a:tc vMerge="1">
                  <a:txBody>
                    <a:bodyPr/>
                    <a:lstStyle/>
                    <a:p>
                      <a:endParaRPr lang="en-US"/>
                    </a:p>
                  </a:txBody>
                  <a:tcPr/>
                </a:tc>
                <a:tc>
                  <a:txBody>
                    <a:bodyPr/>
                    <a:lstStyle/>
                    <a:p>
                      <a:pPr marL="123190" marR="0" algn="ctr">
                        <a:spcBef>
                          <a:spcPts val="0"/>
                        </a:spcBef>
                        <a:spcAft>
                          <a:spcPts val="0"/>
                        </a:spcAft>
                      </a:pPr>
                      <a:r>
                        <a:rPr lang="en-IN" sz="1700">
                          <a:effectLst/>
                        </a:rPr>
                        <a:t>Intra Muscular</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1 entire vaccine vial</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0, 7 and booster on either day 21 or 28</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1</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3</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vMerge="1">
                  <a:txBody>
                    <a:bodyPr/>
                    <a:lstStyle/>
                    <a:p>
                      <a:endParaRPr lang="en-US"/>
                    </a:p>
                  </a:txBody>
                  <a:tcPr/>
                </a:tc>
                <a:extLst>
                  <a:ext uri="{0D108BD9-81ED-4DB2-BD59-A6C34878D82A}">
                    <a16:rowId xmlns:a16="http://schemas.microsoft.com/office/drawing/2014/main" val="534775338"/>
                  </a:ext>
                </a:extLst>
              </a:tr>
              <a:tr h="314325">
                <a:tc rowSpan="2">
                  <a:txBody>
                    <a:bodyPr/>
                    <a:lstStyle/>
                    <a:p>
                      <a:pPr marL="0" marR="0" algn="ctr">
                        <a:spcBef>
                          <a:spcPts val="0"/>
                        </a:spcBef>
                        <a:spcAft>
                          <a:spcPts val="0"/>
                        </a:spcAft>
                      </a:pPr>
                      <a:r>
                        <a:rPr lang="en-IN" sz="1700">
                          <a:effectLst/>
                        </a:rPr>
                        <a:t>Re -exposure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Intra Dermal</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0.1 ml per dose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0 &amp; 3</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1</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2</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vMerge="1">
                  <a:txBody>
                    <a:bodyPr/>
                    <a:lstStyle/>
                    <a:p>
                      <a:endParaRPr lang="en-US"/>
                    </a:p>
                  </a:txBody>
                  <a:tcPr/>
                </a:tc>
                <a:extLst>
                  <a:ext uri="{0D108BD9-81ED-4DB2-BD59-A6C34878D82A}">
                    <a16:rowId xmlns:a16="http://schemas.microsoft.com/office/drawing/2014/main" val="4236496647"/>
                  </a:ext>
                </a:extLst>
              </a:tr>
              <a:tr h="567813">
                <a:tc vMerge="1">
                  <a:txBody>
                    <a:bodyPr/>
                    <a:lstStyle/>
                    <a:p>
                      <a:endParaRPr lang="en-US"/>
                    </a:p>
                  </a:txBody>
                  <a:tcPr/>
                </a:tc>
                <a:tc>
                  <a:txBody>
                    <a:bodyPr/>
                    <a:lstStyle/>
                    <a:p>
                      <a:pPr marL="123190" marR="0" algn="ctr">
                        <a:spcBef>
                          <a:spcPts val="0"/>
                        </a:spcBef>
                        <a:spcAft>
                          <a:spcPts val="0"/>
                        </a:spcAft>
                      </a:pPr>
                      <a:r>
                        <a:rPr lang="en-IN" sz="1700">
                          <a:effectLst/>
                        </a:rPr>
                        <a:t>Intra Muscular</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1 entire vaccine vial</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0" marR="0" algn="ctr">
                        <a:spcBef>
                          <a:spcPts val="0"/>
                        </a:spcBef>
                        <a:spcAft>
                          <a:spcPts val="0"/>
                        </a:spcAft>
                      </a:pPr>
                      <a:r>
                        <a:rPr lang="en-IN" sz="1700">
                          <a:effectLst/>
                        </a:rPr>
                        <a:t>Day 0 &amp; 3</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a:effectLst/>
                        </a:rPr>
                        <a:t>1</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a:txBody>
                    <a:bodyPr/>
                    <a:lstStyle/>
                    <a:p>
                      <a:pPr marL="123190" marR="0" algn="ctr">
                        <a:spcBef>
                          <a:spcPts val="0"/>
                        </a:spcBef>
                        <a:spcAft>
                          <a:spcPts val="0"/>
                        </a:spcAft>
                      </a:pPr>
                      <a:r>
                        <a:rPr lang="en-IN" sz="1700" dirty="0">
                          <a:effectLst/>
                        </a:rPr>
                        <a:t>2</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549" marR="108549" marT="0" marB="0"/>
                </a:tc>
                <a:tc vMerge="1">
                  <a:txBody>
                    <a:bodyPr/>
                    <a:lstStyle/>
                    <a:p>
                      <a:endParaRPr lang="en-US"/>
                    </a:p>
                  </a:txBody>
                  <a:tcPr/>
                </a:tc>
                <a:extLst>
                  <a:ext uri="{0D108BD9-81ED-4DB2-BD59-A6C34878D82A}">
                    <a16:rowId xmlns:a16="http://schemas.microsoft.com/office/drawing/2014/main" val="3731667622"/>
                  </a:ext>
                </a:extLst>
              </a:tr>
            </a:tbl>
          </a:graphicData>
        </a:graphic>
      </p:graphicFrame>
    </p:spTree>
    <p:extLst>
      <p:ext uri="{BB962C8B-B14F-4D97-AF65-F5344CB8AC3E}">
        <p14:creationId xmlns:p14="http://schemas.microsoft.com/office/powerpoint/2010/main" val="86276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579D-9CE5-4875-8FE7-FC5FB66D8B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9C0B-1C1C-4C26-BEA5-907032D5A446}"/>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23C6DC31-6AE0-46A1-9D20-E152E7FC3ECE}"/>
              </a:ext>
            </a:extLst>
          </p:cNvPr>
          <p:cNvSpPr txBox="1"/>
          <p:nvPr/>
        </p:nvSpPr>
        <p:spPr>
          <a:xfrm>
            <a:off x="1599195" y="2747501"/>
            <a:ext cx="6098344" cy="2792880"/>
          </a:xfrm>
          <a:prstGeom prst="rect">
            <a:avLst/>
          </a:prstGeom>
          <a:noFill/>
        </p:spPr>
        <p:txBody>
          <a:bodyPr wrap="square">
            <a:spAutoFit/>
          </a:bodyPr>
          <a:lstStyle/>
          <a:p>
            <a:pPr marL="342900" marR="6350" lvl="0" indent="-342900" algn="just">
              <a:lnSpc>
                <a:spcPct val="148000"/>
              </a:lnSpc>
              <a:spcBef>
                <a:spcPts val="0"/>
              </a:spcBef>
              <a:spcAft>
                <a:spcPts val="0"/>
              </a:spcAft>
              <a:buFont typeface="+mj-lt"/>
              <a:buAutoNum type="arabicPeriod" startAt="2"/>
              <a:tabLst>
                <a:tab pos="635000" algn="l"/>
              </a:tabLst>
            </a:pPr>
            <a:r>
              <a:rPr lang="en-US" sz="1200" b="1" dirty="0">
                <a:effectLst/>
                <a:latin typeface="Times New Roman" panose="02020603050405020304" pitchFamily="18" charset="0"/>
                <a:ea typeface="Times New Roman" panose="02020603050405020304" pitchFamily="18" charset="0"/>
              </a:rPr>
              <a:t>Logistics  </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A.R.V. approved by DCGI for ID/IM route.</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Rabies Immunoglobulin</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Consumable: self-mounted insulin syringes (AD), Dressing Kits, Soap and Gloves</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IV Fluid and Emergency Drug Kit (both in ARC &amp; ER)</a:t>
            </a:r>
            <a:endParaRPr lang="en-US" sz="1100" dirty="0">
              <a:effectLst/>
              <a:latin typeface="Times New Roman" panose="02020603050405020304" pitchFamily="18" charset="0"/>
              <a:ea typeface="Times New Roman" panose="02020603050405020304" pitchFamily="18" charset="0"/>
            </a:endParaRPr>
          </a:p>
          <a:p>
            <a:pPr marL="1143000" marR="6350" lvl="2" indent="-228600" algn="just">
              <a:lnSpc>
                <a:spcPct val="148000"/>
              </a:lnSpc>
              <a:spcBef>
                <a:spcPts val="0"/>
              </a:spcBef>
              <a:spcAft>
                <a:spcPts val="0"/>
              </a:spcAft>
              <a:buFont typeface="+mj-lt"/>
              <a:buAutoNum type="arabicPeriod" startAt="3"/>
              <a:tabLst>
                <a:tab pos="635000" algn="l"/>
              </a:tabLst>
            </a:pPr>
            <a:r>
              <a:rPr lang="en-US" sz="1200" b="1" dirty="0">
                <a:effectLst/>
                <a:latin typeface="Times New Roman" panose="02020603050405020304" pitchFamily="18" charset="0"/>
                <a:ea typeface="Times New Roman" panose="02020603050405020304" pitchFamily="18" charset="0"/>
              </a:rPr>
              <a:t>Animal Bite Exposure Register &amp; Treatment Card</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ARC monthly reporting formats (NRCP –M03) </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Animal Bite Exposure Register</a:t>
            </a:r>
            <a:endParaRPr lang="en-US" sz="1100" dirty="0">
              <a:effectLst/>
              <a:latin typeface="Times New Roman" panose="02020603050405020304" pitchFamily="18" charset="0"/>
              <a:ea typeface="Times New Roman" panose="02020603050405020304" pitchFamily="18" charset="0"/>
            </a:endParaRPr>
          </a:p>
          <a:p>
            <a:pPr marL="1600200" marR="6350" lvl="3" indent="-228600" algn="just">
              <a:lnSpc>
                <a:spcPct val="148000"/>
              </a:lnSpc>
              <a:spcBef>
                <a:spcPts val="0"/>
              </a:spcBef>
              <a:spcAft>
                <a:spcPts val="0"/>
              </a:spcAft>
              <a:buFont typeface="+mj-lt"/>
              <a:buAutoNum type="alphaLcParenR"/>
              <a:tabLst>
                <a:tab pos="635000" algn="l"/>
              </a:tabLst>
            </a:pPr>
            <a:r>
              <a:rPr lang="en-US" sz="1200" dirty="0">
                <a:effectLst/>
                <a:latin typeface="Times New Roman" panose="02020603050405020304" pitchFamily="18" charset="0"/>
                <a:ea typeface="Times New Roman" panose="02020603050405020304" pitchFamily="18" charset="0"/>
              </a:rPr>
              <a:t>Formats for NRCP Monthly Reporting</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2547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5DD6-965A-41D5-931D-85F839BE70B2}"/>
              </a:ext>
            </a:extLst>
          </p:cNvPr>
          <p:cNvSpPr>
            <a:spLocks noGrp="1"/>
          </p:cNvSpPr>
          <p:nvPr>
            <p:ph type="title"/>
          </p:nvPr>
        </p:nvSpPr>
        <p:spPr>
          <a:xfrm>
            <a:off x="6888144" y="2873193"/>
            <a:ext cx="4530969" cy="1576217"/>
          </a:xfrm>
        </p:spPr>
        <p:txBody>
          <a:bodyPr>
            <a:normAutofit fontScale="90000"/>
          </a:bodyPr>
          <a:lstStyle/>
          <a:p>
            <a:pPr marL="0" marR="0">
              <a:spcBef>
                <a:spcPts val="0"/>
              </a:spcBef>
              <a:spcAft>
                <a:spcPts val="0"/>
              </a:spcAft>
            </a:pPr>
            <a:r>
              <a:rPr lang="en-US" sz="1800" b="1" u="sng" dirty="0">
                <a:effectLst/>
                <a:latin typeface="Bookman Old Style" panose="02050604050505020204" pitchFamily="18" charset="0"/>
                <a:ea typeface="Times New Roman" panose="02020603050405020304" pitchFamily="18" charset="0"/>
              </a:rPr>
              <a:t>NATIONAL RABIES CONTROL PROGRAM</a:t>
            </a:r>
            <a:br>
              <a:rPr lang="en-US" sz="1800" dirty="0">
                <a:effectLst/>
                <a:latin typeface="Times New Roman" panose="02020603050405020304" pitchFamily="18" charset="0"/>
                <a:ea typeface="Times New Roman" panose="02020603050405020304" pitchFamily="18" charset="0"/>
              </a:rPr>
            </a:br>
            <a:r>
              <a:rPr lang="en-US" sz="1800" b="1" u="sng" dirty="0">
                <a:effectLst/>
                <a:latin typeface="Bookman Old Style" panose="02050604050505020204" pitchFamily="18" charset="0"/>
                <a:ea typeface="Times New Roman" panose="02020603050405020304" pitchFamily="18" charset="0"/>
              </a:rPr>
              <a:t>RABIES POST EXPOSURE TREATMENT CARD (To be retained at Anti Rabies Clinic)</a:t>
            </a:r>
            <a:br>
              <a:rPr lang="en-US" sz="1800" dirty="0">
                <a:effectLst/>
                <a:latin typeface="Times New Roman" panose="02020603050405020304" pitchFamily="18" charset="0"/>
                <a:ea typeface="Times New Roman" panose="02020603050405020304" pitchFamily="18" charset="0"/>
              </a:rPr>
            </a:br>
            <a:r>
              <a:rPr lang="en-US" sz="1800" b="1" u="sng" dirty="0">
                <a:effectLst/>
                <a:latin typeface="Bookman Old Style" panose="02050604050505020204" pitchFamily="18" charset="0"/>
                <a:ea typeface="Times New Roman" panose="02020603050405020304" pitchFamily="18" charset="0"/>
              </a:rPr>
              <a:t>Name and address of the health facility </a:t>
            </a:r>
            <a:br>
              <a:rPr lang="en-US" sz="1800" dirty="0">
                <a:effectLst/>
                <a:latin typeface="Times New Roman" panose="02020603050405020304" pitchFamily="18" charset="0"/>
                <a:ea typeface="Times New Roman" panose="02020603050405020304" pitchFamily="18" charset="0"/>
              </a:rPr>
            </a:br>
            <a:r>
              <a:rPr lang="en-US" sz="1800" dirty="0">
                <a:effectLst/>
                <a:latin typeface="Bookman Old Style" panose="020506040505050202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n-US" sz="1800" dirty="0">
                <a:effectLst/>
                <a:latin typeface="Bookman Old Style" panose="02050604050505020204" pitchFamily="18" charset="0"/>
                <a:ea typeface="Times New Roman" panose="02020603050405020304" pitchFamily="18" charset="0"/>
              </a:rPr>
              <a:t>Patient Reg. No </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9DE57EE5-B2DE-4FC2-B284-C07E06E76099}"/>
              </a:ext>
            </a:extLst>
          </p:cNvPr>
          <p:cNvPicPr>
            <a:picLocks noGrp="1" noChangeAspect="1"/>
          </p:cNvPicPr>
          <p:nvPr>
            <p:ph idx="1"/>
          </p:nvPr>
        </p:nvPicPr>
        <p:blipFill>
          <a:blip r:embed="rId2"/>
          <a:stretch>
            <a:fillRect/>
          </a:stretch>
        </p:blipFill>
        <p:spPr>
          <a:xfrm>
            <a:off x="255927" y="471464"/>
            <a:ext cx="6233697" cy="6564238"/>
          </a:xfrm>
          <a:prstGeom prst="rect">
            <a:avLst/>
          </a:prstGeom>
        </p:spPr>
      </p:pic>
    </p:spTree>
    <p:extLst>
      <p:ext uri="{BB962C8B-B14F-4D97-AF65-F5344CB8AC3E}">
        <p14:creationId xmlns:p14="http://schemas.microsoft.com/office/powerpoint/2010/main" val="246478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68C8-8273-4B5C-9CE3-C968C14876C9}"/>
              </a:ext>
            </a:extLst>
          </p:cNvPr>
          <p:cNvSpPr>
            <a:spLocks noGrp="1"/>
          </p:cNvSpPr>
          <p:nvPr>
            <p:ph type="title"/>
          </p:nvPr>
        </p:nvSpPr>
        <p:spPr>
          <a:xfrm>
            <a:off x="520505" y="365125"/>
            <a:ext cx="10833295" cy="830629"/>
          </a:xfrm>
        </p:spPr>
        <p:txBody>
          <a:bodyPr/>
          <a:lstStyle/>
          <a:p>
            <a:r>
              <a:rPr lang="en-US" b="1" dirty="0">
                <a:solidFill>
                  <a:srgbClr val="C00000"/>
                </a:solidFill>
              </a:rPr>
              <a:t>Some Interesting Facts-</a:t>
            </a:r>
          </a:p>
        </p:txBody>
      </p:sp>
      <p:sp>
        <p:nvSpPr>
          <p:cNvPr id="3" name="Content Placeholder 2">
            <a:extLst>
              <a:ext uri="{FF2B5EF4-FFF2-40B4-BE49-F238E27FC236}">
                <a16:creationId xmlns:a16="http://schemas.microsoft.com/office/drawing/2014/main" id="{D17CF55B-A5EC-4637-8353-DBBFA4FF53C1}"/>
              </a:ext>
            </a:extLst>
          </p:cNvPr>
          <p:cNvSpPr>
            <a:spLocks noGrp="1"/>
          </p:cNvSpPr>
          <p:nvPr>
            <p:ph idx="1"/>
          </p:nvPr>
        </p:nvSpPr>
        <p:spPr>
          <a:xfrm>
            <a:off x="520505" y="1083212"/>
            <a:ext cx="10833295" cy="5093751"/>
          </a:xfrm>
        </p:spPr>
        <p:txBody>
          <a:bodyPr/>
          <a:lstStyle/>
          <a:p>
            <a:r>
              <a:rPr lang="en-US" dirty="0"/>
              <a:t>RABV is not found in blood. Human-to human transmission of RABV is extremely rare and this very low risk should not hinder the care of patients.</a:t>
            </a:r>
          </a:p>
          <a:p>
            <a:r>
              <a:rPr lang="en-US" dirty="0"/>
              <a:t>No case of human rabies resulting from consumption of raw meat from a rabid animal has been documented.</a:t>
            </a:r>
          </a:p>
          <a:p>
            <a:r>
              <a:rPr lang="en-US" dirty="0"/>
              <a:t>Infectious RABV has never been isolated from milk of rabid cows and no documented human rabies case has been attributed to consumption of raw milk.</a:t>
            </a:r>
          </a:p>
          <a:p>
            <a:r>
              <a:rPr lang="en-US" dirty="0"/>
              <a:t>Survival from clinical rabies is extremely rare; it has been well documented in 15 cases, albeit with severe sequelae in most of those cases. Without intensive medical support, death usually occurs within 2–3 days following hospitalization</a:t>
            </a:r>
          </a:p>
        </p:txBody>
      </p:sp>
    </p:spTree>
    <p:extLst>
      <p:ext uri="{BB962C8B-B14F-4D97-AF65-F5344CB8AC3E}">
        <p14:creationId xmlns:p14="http://schemas.microsoft.com/office/powerpoint/2010/main" val="361228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12DEC-5647-4411-9AEF-F5CE182A5863}"/>
              </a:ext>
            </a:extLst>
          </p:cNvPr>
          <p:cNvSpPr>
            <a:spLocks noGrp="1"/>
          </p:cNvSpPr>
          <p:nvPr>
            <p:ph type="title"/>
          </p:nvPr>
        </p:nvSpPr>
        <p:spPr/>
        <p:txBody>
          <a:bodyPr/>
          <a:lstStyle/>
          <a:p>
            <a:r>
              <a:rPr lang="en-US" b="1" dirty="0">
                <a:solidFill>
                  <a:srgbClr val="C00000"/>
                </a:solidFill>
              </a:rPr>
              <a:t>Frequently Asked Question:</a:t>
            </a:r>
          </a:p>
        </p:txBody>
      </p:sp>
      <p:sp>
        <p:nvSpPr>
          <p:cNvPr id="5" name="Text Placeholder 4">
            <a:extLst>
              <a:ext uri="{FF2B5EF4-FFF2-40B4-BE49-F238E27FC236}">
                <a16:creationId xmlns:a16="http://schemas.microsoft.com/office/drawing/2014/main" id="{B4631C10-DB53-4715-AD9B-AEC384AF01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0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701F-2511-4B18-B34B-62900D5FFC9E}"/>
              </a:ext>
            </a:extLst>
          </p:cNvPr>
          <p:cNvSpPr>
            <a:spLocks noGrp="1"/>
          </p:cNvSpPr>
          <p:nvPr>
            <p:ph type="title"/>
          </p:nvPr>
        </p:nvSpPr>
        <p:spPr>
          <a:xfrm>
            <a:off x="591672" y="365125"/>
            <a:ext cx="10762128" cy="1325563"/>
          </a:xfrm>
        </p:spPr>
        <p:txBody>
          <a:bodyPr/>
          <a:lstStyle/>
          <a:p>
            <a:r>
              <a:rPr lang="en-US" dirty="0"/>
              <a:t>Transmission Pattern of Rabies Virus:</a:t>
            </a:r>
          </a:p>
        </p:txBody>
      </p:sp>
      <p:sp>
        <p:nvSpPr>
          <p:cNvPr id="3" name="Content Placeholder 2">
            <a:extLst>
              <a:ext uri="{FF2B5EF4-FFF2-40B4-BE49-F238E27FC236}">
                <a16:creationId xmlns:a16="http://schemas.microsoft.com/office/drawing/2014/main" id="{CB2488A9-00BE-469E-8CFA-3B2EC7779F3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07CFAAE-A798-4617-9E7E-47F97773E4F8}"/>
              </a:ext>
            </a:extLst>
          </p:cNvPr>
          <p:cNvPicPr>
            <a:picLocks noChangeAspect="1"/>
          </p:cNvPicPr>
          <p:nvPr/>
        </p:nvPicPr>
        <p:blipFill rotWithShape="1">
          <a:blip r:embed="rId2"/>
          <a:srcRect l="3309" t="26610" r="22794" b="5302"/>
          <a:stretch/>
        </p:blipFill>
        <p:spPr>
          <a:xfrm>
            <a:off x="591672" y="1690687"/>
            <a:ext cx="10972800" cy="4925265"/>
          </a:xfrm>
          <a:prstGeom prst="rect">
            <a:avLst/>
          </a:prstGeom>
        </p:spPr>
      </p:pic>
    </p:spTree>
    <p:extLst>
      <p:ext uri="{BB962C8B-B14F-4D97-AF65-F5344CB8AC3E}">
        <p14:creationId xmlns:p14="http://schemas.microsoft.com/office/powerpoint/2010/main" val="405538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45D7-BB68-41B3-8D35-C011ADB671EA}"/>
              </a:ext>
            </a:extLst>
          </p:cNvPr>
          <p:cNvSpPr>
            <a:spLocks noGrp="1"/>
          </p:cNvSpPr>
          <p:nvPr>
            <p:ph type="title"/>
          </p:nvPr>
        </p:nvSpPr>
        <p:spPr>
          <a:xfrm>
            <a:off x="838200" y="365125"/>
            <a:ext cx="10515600" cy="619613"/>
          </a:xfrm>
        </p:spPr>
        <p:txBody>
          <a:bodyPr>
            <a:normAutofit fontScale="90000"/>
          </a:bodyPr>
          <a:lstStyle/>
          <a:p>
            <a:r>
              <a:rPr lang="en-US" dirty="0"/>
              <a:t>Pathogenesis</a:t>
            </a:r>
          </a:p>
        </p:txBody>
      </p:sp>
      <p:sp>
        <p:nvSpPr>
          <p:cNvPr id="3" name="Content Placeholder 2">
            <a:extLst>
              <a:ext uri="{FF2B5EF4-FFF2-40B4-BE49-F238E27FC236}">
                <a16:creationId xmlns:a16="http://schemas.microsoft.com/office/drawing/2014/main" id="{3C2622CB-9FF0-4ECB-98D4-F49DF7B2A0AB}"/>
              </a:ext>
            </a:extLst>
          </p:cNvPr>
          <p:cNvSpPr>
            <a:spLocks noGrp="1"/>
          </p:cNvSpPr>
          <p:nvPr>
            <p:ph idx="1"/>
          </p:nvPr>
        </p:nvSpPr>
        <p:spPr>
          <a:xfrm>
            <a:off x="520506" y="1097280"/>
            <a:ext cx="11296356" cy="5275385"/>
          </a:xfrm>
        </p:spPr>
        <p:txBody>
          <a:bodyPr>
            <a:normAutofit/>
          </a:bodyPr>
          <a:lstStyle/>
          <a:p>
            <a:r>
              <a:rPr lang="en-US" dirty="0"/>
              <a:t>Incubation Period- 1 week to 1 year , but average incubation period-2  to 3 months.</a:t>
            </a:r>
          </a:p>
          <a:p>
            <a:r>
              <a:rPr lang="en-US" dirty="0"/>
              <a:t>Incubation period varies with site of bite and viral load.</a:t>
            </a:r>
          </a:p>
          <a:p>
            <a:r>
              <a:rPr lang="en-US" dirty="0"/>
              <a:t>Without PEP, the average probability of developing rabies following a bite by a rabid animal </a:t>
            </a:r>
          </a:p>
          <a:p>
            <a:pPr lvl="1"/>
            <a:r>
              <a:rPr lang="en-US" sz="2000" dirty="0">
                <a:solidFill>
                  <a:srgbClr val="C00000"/>
                </a:solidFill>
              </a:rPr>
              <a:t>Head is 55%, </a:t>
            </a:r>
          </a:p>
          <a:p>
            <a:pPr lvl="1"/>
            <a:r>
              <a:rPr lang="en-US" sz="2000" dirty="0">
                <a:solidFill>
                  <a:srgbClr val="C00000"/>
                </a:solidFill>
              </a:rPr>
              <a:t>Upper extremity 22%</a:t>
            </a:r>
          </a:p>
          <a:p>
            <a:pPr lvl="1"/>
            <a:r>
              <a:rPr lang="en-US" sz="2000" dirty="0">
                <a:solidFill>
                  <a:srgbClr val="C00000"/>
                </a:solidFill>
              </a:rPr>
              <a:t>The trunk 9% </a:t>
            </a:r>
          </a:p>
          <a:p>
            <a:pPr lvl="1"/>
            <a:r>
              <a:rPr lang="en-US" sz="2000" dirty="0">
                <a:solidFill>
                  <a:srgbClr val="C00000"/>
                </a:solidFill>
              </a:rPr>
              <a:t>lower limb 12%</a:t>
            </a:r>
            <a:r>
              <a:rPr lang="en-US" sz="3200" dirty="0">
                <a:solidFill>
                  <a:srgbClr val="C00000"/>
                </a:solidFill>
              </a:rPr>
              <a:t>.</a:t>
            </a:r>
          </a:p>
          <a:p>
            <a:pPr marL="0" indent="0">
              <a:buNone/>
            </a:pPr>
            <a:r>
              <a:rPr lang="en-US" dirty="0"/>
              <a:t>Virus load in the saliva of RABV-infected dogs varies during the disease and influences the risk of infection for human bite victims.</a:t>
            </a:r>
          </a:p>
        </p:txBody>
      </p:sp>
    </p:spTree>
    <p:extLst>
      <p:ext uri="{BB962C8B-B14F-4D97-AF65-F5344CB8AC3E}">
        <p14:creationId xmlns:p14="http://schemas.microsoft.com/office/powerpoint/2010/main" val="404818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55C4-E005-403C-8A66-E5AC0F366D93}"/>
              </a:ext>
            </a:extLst>
          </p:cNvPr>
          <p:cNvSpPr>
            <a:spLocks noGrp="1"/>
          </p:cNvSpPr>
          <p:nvPr>
            <p:ph type="title"/>
          </p:nvPr>
        </p:nvSpPr>
        <p:spPr>
          <a:xfrm>
            <a:off x="457201" y="156119"/>
            <a:ext cx="10515600" cy="1325563"/>
          </a:xfrm>
        </p:spPr>
        <p:txBody>
          <a:bodyPr/>
          <a:lstStyle/>
          <a:p>
            <a:r>
              <a:rPr lang="en-US" dirty="0"/>
              <a:t>Who are affected most:</a:t>
            </a:r>
          </a:p>
        </p:txBody>
      </p:sp>
      <p:sp>
        <p:nvSpPr>
          <p:cNvPr id="3" name="Content Placeholder 2">
            <a:extLst>
              <a:ext uri="{FF2B5EF4-FFF2-40B4-BE49-F238E27FC236}">
                <a16:creationId xmlns:a16="http://schemas.microsoft.com/office/drawing/2014/main" id="{EB3C5A79-8532-4D11-B0C4-DE07A7A8CE9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230302A-A227-493C-AB03-CC953C29DED8}"/>
              </a:ext>
            </a:extLst>
          </p:cNvPr>
          <p:cNvPicPr>
            <a:picLocks noChangeAspect="1"/>
          </p:cNvPicPr>
          <p:nvPr/>
        </p:nvPicPr>
        <p:blipFill rotWithShape="1">
          <a:blip r:embed="rId2"/>
          <a:srcRect l="3214" t="26609" r="23501" b="5302"/>
          <a:stretch/>
        </p:blipFill>
        <p:spPr>
          <a:xfrm>
            <a:off x="457201" y="1365111"/>
            <a:ext cx="10896600" cy="5492889"/>
          </a:xfrm>
          <a:prstGeom prst="rect">
            <a:avLst/>
          </a:prstGeom>
        </p:spPr>
      </p:pic>
    </p:spTree>
    <p:extLst>
      <p:ext uri="{BB962C8B-B14F-4D97-AF65-F5344CB8AC3E}">
        <p14:creationId xmlns:p14="http://schemas.microsoft.com/office/powerpoint/2010/main" val="294367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CF31-5CA7-4A92-BEC7-5F75802EEE4D}"/>
              </a:ext>
            </a:extLst>
          </p:cNvPr>
          <p:cNvSpPr>
            <a:spLocks noGrp="1"/>
          </p:cNvSpPr>
          <p:nvPr>
            <p:ph type="title"/>
          </p:nvPr>
        </p:nvSpPr>
        <p:spPr>
          <a:xfrm>
            <a:off x="718457" y="365126"/>
            <a:ext cx="10635343" cy="1058726"/>
          </a:xfrm>
        </p:spPr>
        <p:txBody>
          <a:bodyPr/>
          <a:lstStyle/>
          <a:p>
            <a:r>
              <a:rPr lang="en-US" b="1" dirty="0"/>
              <a:t>Incidence of Animal Bite:</a:t>
            </a:r>
          </a:p>
        </p:txBody>
      </p:sp>
      <p:sp>
        <p:nvSpPr>
          <p:cNvPr id="3" name="Content Placeholder 2">
            <a:extLst>
              <a:ext uri="{FF2B5EF4-FFF2-40B4-BE49-F238E27FC236}">
                <a16:creationId xmlns:a16="http://schemas.microsoft.com/office/drawing/2014/main" id="{B0969292-5119-4C6D-B19F-D726F3B2FA4A}"/>
              </a:ext>
            </a:extLst>
          </p:cNvPr>
          <p:cNvSpPr>
            <a:spLocks noGrp="1"/>
          </p:cNvSpPr>
          <p:nvPr>
            <p:ph idx="1"/>
          </p:nvPr>
        </p:nvSpPr>
        <p:spPr>
          <a:xfrm>
            <a:off x="718457" y="1423852"/>
            <a:ext cx="10635343" cy="4753111"/>
          </a:xfrm>
        </p:spPr>
        <p:txBody>
          <a:bodyPr/>
          <a:lstStyle/>
          <a:p>
            <a:pPr marL="406400" marR="6350" algn="just">
              <a:lnSpc>
                <a:spcPct val="148000"/>
              </a:lnSpc>
              <a:spcBef>
                <a:spcPts val="0"/>
              </a:spcBef>
              <a:spcAft>
                <a:spcPts val="0"/>
              </a:spcAft>
              <a:tabLst>
                <a:tab pos="635000" algn="l"/>
              </a:tabLst>
            </a:pPr>
            <a:r>
              <a:rPr lang="en-US" sz="1800" b="1" dirty="0">
                <a:effectLst/>
                <a:latin typeface="Times New Roman" panose="02020603050405020304" pitchFamily="18" charset="0"/>
                <a:ea typeface="Times New Roman" panose="02020603050405020304" pitchFamily="18" charset="0"/>
              </a:rPr>
              <a:t>Million Deaths Study 2012, India has estimated 12700 deaths due to furious rabies. </a:t>
            </a:r>
          </a:p>
          <a:p>
            <a:pPr marL="406400" marR="6350" algn="just">
              <a:lnSpc>
                <a:spcPct val="148000"/>
              </a:lnSpc>
              <a:spcBef>
                <a:spcPts val="0"/>
              </a:spcBef>
              <a:spcAft>
                <a:spcPts val="0"/>
              </a:spcAft>
              <a:tabLst>
                <a:tab pos="635000" algn="l"/>
              </a:tabLst>
            </a:pPr>
            <a:r>
              <a:rPr lang="en-US" sz="1800" dirty="0">
                <a:effectLst/>
                <a:latin typeface="Times New Roman" panose="02020603050405020304" pitchFamily="18" charset="0"/>
                <a:ea typeface="Times New Roman" panose="02020603050405020304" pitchFamily="18" charset="0"/>
              </a:rPr>
              <a:t>The number of Animal Bites reported under IDSP has increased from </a:t>
            </a:r>
            <a:r>
              <a:rPr lang="en-US" sz="1800" b="1" dirty="0">
                <a:solidFill>
                  <a:srgbClr val="C00000"/>
                </a:solidFill>
                <a:effectLst/>
                <a:latin typeface="Times New Roman" panose="02020603050405020304" pitchFamily="18" charset="0"/>
                <a:ea typeface="Times New Roman" panose="02020603050405020304" pitchFamily="18" charset="0"/>
              </a:rPr>
              <a:t>42 lakhs in 2012 to 74 lakhs in 2018. </a:t>
            </a:r>
            <a:r>
              <a:rPr lang="en-US" sz="1800" dirty="0">
                <a:effectLst/>
                <a:latin typeface="Times New Roman" panose="02020603050405020304" pitchFamily="18" charset="0"/>
                <a:ea typeface="Times New Roman" panose="02020603050405020304" pitchFamily="18" charset="0"/>
              </a:rPr>
              <a:t>The deaths due to suspected rabies as reported by 30 out of 36 States and UTs during 2017 were </a:t>
            </a:r>
            <a:r>
              <a:rPr lang="en-US" sz="1800" dirty="0">
                <a:solidFill>
                  <a:srgbClr val="C00000"/>
                </a:solidFill>
                <a:effectLst/>
                <a:latin typeface="Times New Roman" panose="02020603050405020304" pitchFamily="18" charset="0"/>
                <a:ea typeface="Times New Roman" panose="02020603050405020304" pitchFamily="18" charset="0"/>
              </a:rPr>
              <a:t>593.</a:t>
            </a:r>
          </a:p>
          <a:p>
            <a:pPr marL="177800" marR="6350" indent="0" algn="just">
              <a:lnSpc>
                <a:spcPct val="148000"/>
              </a:lnSpc>
              <a:spcBef>
                <a:spcPts val="0"/>
              </a:spcBef>
              <a:buNone/>
              <a:tabLst>
                <a:tab pos="635000" algn="l"/>
              </a:tabLst>
            </a:pPr>
            <a:r>
              <a:rPr lang="en-US" sz="1800" dirty="0">
                <a:effectLst/>
                <a:latin typeface="Times New Roman" panose="02020603050405020304" pitchFamily="18" charset="0"/>
                <a:ea typeface="Times New Roman" panose="02020603050405020304" pitchFamily="18" charset="0"/>
              </a:rPr>
              <a:t> </a:t>
            </a:r>
          </a:p>
          <a:p>
            <a:pPr marL="406400" marR="6350" algn="just">
              <a:lnSpc>
                <a:spcPct val="148000"/>
              </a:lnSpc>
              <a:spcBef>
                <a:spcPts val="0"/>
              </a:spcBef>
              <a:tabLst>
                <a:tab pos="635000" algn="l"/>
              </a:tabLst>
            </a:pPr>
            <a:r>
              <a:rPr lang="en-US" sz="1800" dirty="0">
                <a:effectLst/>
                <a:latin typeface="Times New Roman" panose="02020603050405020304" pitchFamily="18" charset="0"/>
                <a:ea typeface="Times New Roman" panose="02020603050405020304" pitchFamily="18" charset="0"/>
              </a:rPr>
              <a:t>In West Bengal- Animal Bite Incidence-7,90,000 (2019). 7,29,000(2020)</a:t>
            </a:r>
          </a:p>
          <a:p>
            <a:pPr marL="406400" marR="6350" algn="just">
              <a:lnSpc>
                <a:spcPct val="148000"/>
              </a:lnSpc>
              <a:spcBef>
                <a:spcPts val="0"/>
              </a:spcBef>
              <a:tabLst>
                <a:tab pos="635000" algn="l"/>
              </a:tabLst>
            </a:pPr>
            <a:r>
              <a:rPr lang="en-US" sz="1800" dirty="0">
                <a:effectLst/>
                <a:latin typeface="Times New Roman" panose="02020603050405020304" pitchFamily="18" charset="0"/>
                <a:ea typeface="Times New Roman" panose="02020603050405020304" pitchFamily="18" charset="0"/>
              </a:rPr>
              <a:t>Of which </a:t>
            </a:r>
            <a:r>
              <a:rPr lang="en-US" sz="1800" b="1" dirty="0">
                <a:solidFill>
                  <a:srgbClr val="C00000"/>
                </a:solidFill>
                <a:effectLst/>
                <a:latin typeface="Times New Roman" panose="02020603050405020304" pitchFamily="18" charset="0"/>
                <a:ea typeface="Times New Roman" panose="02020603050405020304" pitchFamily="18" charset="0"/>
              </a:rPr>
              <a:t>59% are dog, 35% are cat , 3% are monkey and 3% other animal mediated</a:t>
            </a:r>
            <a:r>
              <a:rPr lang="en-US" sz="1800" dirty="0">
                <a:effectLst/>
                <a:latin typeface="Times New Roman" panose="02020603050405020304" pitchFamily="18" charset="0"/>
                <a:ea typeface="Times New Roman" panose="02020603050405020304" pitchFamily="18" charset="0"/>
              </a:rPr>
              <a:t>. Majority of bites  are </a:t>
            </a:r>
            <a:r>
              <a:rPr lang="en-US" sz="1800" b="1" dirty="0">
                <a:solidFill>
                  <a:srgbClr val="C00000"/>
                </a:solidFill>
                <a:effectLst/>
                <a:latin typeface="Times New Roman" panose="02020603050405020304" pitchFamily="18" charset="0"/>
                <a:ea typeface="Times New Roman" panose="02020603050405020304" pitchFamily="18" charset="0"/>
              </a:rPr>
              <a:t>Cat II bites (62%) followed by Cat I bite (23%) and rest 15% as Cat III.  </a:t>
            </a:r>
          </a:p>
          <a:p>
            <a:pPr marL="406400" marR="6350" algn="just">
              <a:lnSpc>
                <a:spcPct val="148000"/>
              </a:lnSpc>
              <a:spcBef>
                <a:spcPts val="0"/>
              </a:spcBef>
              <a:tabLst>
                <a:tab pos="635000" algn="l"/>
              </a:tabLst>
            </a:pPr>
            <a:r>
              <a:rPr lang="en-US" sz="1800" dirty="0">
                <a:effectLst/>
                <a:latin typeface="Times New Roman" panose="02020603050405020304" pitchFamily="18" charset="0"/>
                <a:ea typeface="Times New Roman" panose="02020603050405020304" pitchFamily="18" charset="0"/>
              </a:rPr>
              <a:t>There were </a:t>
            </a:r>
            <a:r>
              <a:rPr lang="en-US" sz="1800" b="1" dirty="0">
                <a:solidFill>
                  <a:srgbClr val="C00000"/>
                </a:solidFill>
                <a:effectLst/>
                <a:latin typeface="Times New Roman" panose="02020603050405020304" pitchFamily="18" charset="0"/>
                <a:ea typeface="Times New Roman" panose="02020603050405020304" pitchFamily="18" charset="0"/>
              </a:rPr>
              <a:t>52 rabies deaths in West Bengal on 2016 which came down to 22 deaths in 2020</a:t>
            </a:r>
          </a:p>
          <a:p>
            <a:pPr marL="177800" marR="6350" indent="0" algn="just">
              <a:lnSpc>
                <a:spcPct val="148000"/>
              </a:lnSpc>
              <a:spcBef>
                <a:spcPts val="0"/>
              </a:spcBef>
              <a:spcAft>
                <a:spcPts val="0"/>
              </a:spcAft>
              <a:buNone/>
              <a:tabLst>
                <a:tab pos="63500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6738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0C1B295-4357-45F3-A05B-9A09E2F33443}"/>
              </a:ext>
            </a:extLst>
          </p:cNvPr>
          <p:cNvSpPr txBox="1"/>
          <p:nvPr/>
        </p:nvSpPr>
        <p:spPr>
          <a:xfrm>
            <a:off x="331150" y="154952"/>
            <a:ext cx="9081792" cy="1077218"/>
          </a:xfrm>
          <a:prstGeom prst="rect">
            <a:avLst/>
          </a:prstGeom>
          <a:noFill/>
        </p:spPr>
        <p:txBody>
          <a:bodyPr wrap="square" rtlCol="0">
            <a:spAutoFit/>
          </a:bodyPr>
          <a:lstStyle/>
          <a:p>
            <a:r>
              <a:rPr lang="en-US" sz="3200" b="1" dirty="0">
                <a:solidFill>
                  <a:schemeClr val="tx2">
                    <a:lumMod val="50000"/>
                  </a:schemeClr>
                </a:solidFill>
                <a:latin typeface="Arial" panose="020B0604020202020204" pitchFamily="34" charset="0"/>
                <a:ea typeface="DengXian" panose="02010600030101010101" pitchFamily="2" charset="-122"/>
                <a:cs typeface="Arial" panose="020B0604020202020204" pitchFamily="34" charset="0"/>
              </a:rPr>
              <a:t>Eliminating dog-mediated human rabies is a global public good </a:t>
            </a:r>
            <a:endParaRPr lang="en-GB" sz="3200" b="1" dirty="0">
              <a:solidFill>
                <a:schemeClr val="tx2">
                  <a:lumMod val="50000"/>
                </a:schemeClr>
              </a:solidFill>
              <a:latin typeface="Arial" panose="020B0604020202020204" pitchFamily="34" charset="0"/>
              <a:ea typeface="DengXian" panose="02010600030101010101" pitchFamily="2" charset="-122"/>
              <a:cs typeface="Arial" panose="020B0604020202020204" pitchFamily="34" charset="0"/>
            </a:endParaRPr>
          </a:p>
        </p:txBody>
      </p:sp>
      <p:sp>
        <p:nvSpPr>
          <p:cNvPr id="18" name="Content Placeholder 1">
            <a:extLst>
              <a:ext uri="{FF2B5EF4-FFF2-40B4-BE49-F238E27FC236}">
                <a16:creationId xmlns:a16="http://schemas.microsoft.com/office/drawing/2014/main" id="{763D8FEA-21D9-41C8-A47F-47089E15D3BE}"/>
              </a:ext>
            </a:extLst>
          </p:cNvPr>
          <p:cNvSpPr txBox="1">
            <a:spLocks/>
          </p:cNvSpPr>
          <p:nvPr/>
        </p:nvSpPr>
        <p:spPr>
          <a:xfrm>
            <a:off x="511685" y="4528759"/>
            <a:ext cx="8086391" cy="2076098"/>
          </a:xfrm>
          <a:prstGeom prst="rect">
            <a:avLst/>
          </a:prstGeom>
        </p:spPr>
        <p:txBody>
          <a:bodyPr vert="horz" lIns="79178" tIns="39589" rIns="79178" bIns="39589"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600"/>
              </a:spcBef>
              <a:spcAft>
                <a:spcPts val="600"/>
              </a:spcAft>
            </a:pPr>
            <a:r>
              <a:rPr lang="en-GB" sz="2000" b="1" dirty="0">
                <a:solidFill>
                  <a:schemeClr val="tx2">
                    <a:lumMod val="50000"/>
                  </a:schemeClr>
                </a:solidFill>
                <a:latin typeface="Arial Nova" panose="020B0504020202020204" pitchFamily="34" charset="0"/>
                <a:cs typeface="Arial" panose="020B0604020202020204" pitchFamily="34" charset="0"/>
              </a:rPr>
              <a:t>With status quo:</a:t>
            </a:r>
          </a:p>
          <a:p>
            <a:pPr marL="342900" indent="-342900" algn="l">
              <a:spcBef>
                <a:spcPts val="600"/>
              </a:spcBef>
              <a:spcAft>
                <a:spcPts val="600"/>
              </a:spcAft>
              <a:buFont typeface="Wingdings" panose="05000000000000000000" pitchFamily="2" charset="2"/>
              <a:buChar char="Ø"/>
            </a:pPr>
            <a:r>
              <a:rPr lang="en-GB" sz="2000" b="1" dirty="0">
                <a:solidFill>
                  <a:schemeClr val="tx2">
                    <a:lumMod val="50000"/>
                  </a:schemeClr>
                </a:solidFill>
                <a:latin typeface="Arial Nova" panose="020B0504020202020204" pitchFamily="34" charset="0"/>
                <a:cs typeface="Arial" panose="020B0604020202020204" pitchFamily="34" charset="0"/>
              </a:rPr>
              <a:t>over </a:t>
            </a:r>
            <a:r>
              <a:rPr lang="en-GB" sz="2000" b="1" dirty="0">
                <a:solidFill>
                  <a:srgbClr val="1E7FB8"/>
                </a:solidFill>
                <a:latin typeface="Arial Nova" panose="020B0504020202020204" pitchFamily="34" charset="0"/>
                <a:cs typeface="Arial" panose="020B0604020202020204" pitchFamily="34" charset="0"/>
              </a:rPr>
              <a:t>1 million people </a:t>
            </a:r>
            <a:r>
              <a:rPr lang="en-GB" sz="2000" b="1" dirty="0">
                <a:solidFill>
                  <a:schemeClr val="tx2">
                    <a:lumMod val="50000"/>
                  </a:schemeClr>
                </a:solidFill>
                <a:latin typeface="Arial Nova" panose="020B0504020202020204" pitchFamily="34" charset="0"/>
                <a:cs typeface="Arial" panose="020B0604020202020204" pitchFamily="34" charset="0"/>
              </a:rPr>
              <a:t>will die of rabies before 2030</a:t>
            </a:r>
          </a:p>
          <a:p>
            <a:pPr marL="342900" indent="-342900" algn="l">
              <a:spcBef>
                <a:spcPts val="600"/>
              </a:spcBef>
              <a:spcAft>
                <a:spcPts val="600"/>
              </a:spcAft>
              <a:buFont typeface="Wingdings" panose="05000000000000000000" pitchFamily="2" charset="2"/>
              <a:buChar char="Ø"/>
            </a:pPr>
            <a:r>
              <a:rPr lang="en-GB" sz="2000" b="1" dirty="0">
                <a:solidFill>
                  <a:schemeClr val="tx2">
                    <a:lumMod val="50000"/>
                  </a:schemeClr>
                </a:solidFill>
                <a:latin typeface="Arial Nova" panose="020B0504020202020204" pitchFamily="34" charset="0"/>
                <a:cs typeface="Arial" panose="020B0604020202020204" pitchFamily="34" charset="0"/>
              </a:rPr>
              <a:t>the </a:t>
            </a:r>
            <a:r>
              <a:rPr lang="en-GB" sz="2000" b="1" dirty="0">
                <a:solidFill>
                  <a:srgbClr val="1E7FB8"/>
                </a:solidFill>
                <a:latin typeface="Arial Nova" panose="020B0504020202020204" pitchFamily="34" charset="0"/>
                <a:cs typeface="Arial" panose="020B0604020202020204" pitchFamily="34" charset="0"/>
              </a:rPr>
              <a:t>demand for post-exposure prophylaxis </a:t>
            </a:r>
            <a:r>
              <a:rPr lang="en-GB" sz="2000" b="1" dirty="0">
                <a:solidFill>
                  <a:schemeClr val="tx2">
                    <a:lumMod val="50000"/>
                  </a:schemeClr>
                </a:solidFill>
                <a:latin typeface="Arial Nova" panose="020B0504020202020204" pitchFamily="34" charset="0"/>
                <a:cs typeface="Arial" panose="020B0604020202020204" pitchFamily="34" charset="0"/>
              </a:rPr>
              <a:t>will continue to escalate</a:t>
            </a:r>
          </a:p>
        </p:txBody>
      </p:sp>
      <p:grpSp>
        <p:nvGrpSpPr>
          <p:cNvPr id="5" name="Group 4">
            <a:extLst>
              <a:ext uri="{FF2B5EF4-FFF2-40B4-BE49-F238E27FC236}">
                <a16:creationId xmlns:a16="http://schemas.microsoft.com/office/drawing/2014/main" id="{4B44EA93-4356-4159-AA90-79815D6ACF5C}"/>
              </a:ext>
            </a:extLst>
          </p:cNvPr>
          <p:cNvGrpSpPr/>
          <p:nvPr/>
        </p:nvGrpSpPr>
        <p:grpSpPr>
          <a:xfrm>
            <a:off x="8181667" y="1766387"/>
            <a:ext cx="3981450" cy="3460037"/>
            <a:chOff x="8181667" y="1766387"/>
            <a:chExt cx="3981450" cy="3460037"/>
          </a:xfrm>
        </p:grpSpPr>
        <p:graphicFrame>
          <p:nvGraphicFramePr>
            <p:cNvPr id="9" name="Diagram 8">
              <a:extLst>
                <a:ext uri="{FF2B5EF4-FFF2-40B4-BE49-F238E27FC236}">
                  <a16:creationId xmlns:a16="http://schemas.microsoft.com/office/drawing/2014/main" id="{091E2279-19AD-4ADB-A1C7-A0F66FABEA74}"/>
                </a:ext>
              </a:extLst>
            </p:cNvPr>
            <p:cNvGraphicFramePr/>
            <p:nvPr/>
          </p:nvGraphicFramePr>
          <p:xfrm>
            <a:off x="8181667" y="1766387"/>
            <a:ext cx="3981450" cy="346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3C043C6-1677-40CA-A5B2-D52EC8390B5A}"/>
                </a:ext>
              </a:extLst>
            </p:cNvPr>
            <p:cNvSpPr txBox="1"/>
            <p:nvPr/>
          </p:nvSpPr>
          <p:spPr>
            <a:xfrm>
              <a:off x="8714190" y="2761235"/>
              <a:ext cx="1514475" cy="646331"/>
            </a:xfrm>
            <a:prstGeom prst="rect">
              <a:avLst/>
            </a:prstGeom>
            <a:noFill/>
          </p:spPr>
          <p:txBody>
            <a:bodyPr wrap="square" rtlCol="0">
              <a:spAutoFit/>
            </a:bodyPr>
            <a:lstStyle/>
            <a:p>
              <a:pPr algn="ctr"/>
              <a:r>
                <a:rPr lang="en-GB" dirty="0">
                  <a:solidFill>
                    <a:schemeClr val="tx2">
                      <a:lumMod val="50000"/>
                    </a:schemeClr>
                  </a:solidFill>
                  <a:latin typeface="Arial" panose="020B0604020202020204" pitchFamily="34" charset="0"/>
                  <a:cs typeface="Arial" panose="020B0604020202020204" pitchFamily="34" charset="0"/>
                </a:rPr>
                <a:t>No programme</a:t>
              </a:r>
            </a:p>
          </p:txBody>
        </p:sp>
        <p:sp>
          <p:nvSpPr>
            <p:cNvPr id="20" name="TextBox 19">
              <a:extLst>
                <a:ext uri="{FF2B5EF4-FFF2-40B4-BE49-F238E27FC236}">
                  <a16:creationId xmlns:a16="http://schemas.microsoft.com/office/drawing/2014/main" id="{EF87F259-2AA1-4813-BF34-BC7ECE0D3A6A}"/>
                </a:ext>
              </a:extLst>
            </p:cNvPr>
            <p:cNvSpPr txBox="1"/>
            <p:nvPr/>
          </p:nvSpPr>
          <p:spPr>
            <a:xfrm>
              <a:off x="10444245" y="2761235"/>
              <a:ext cx="889478" cy="646331"/>
            </a:xfrm>
            <a:prstGeom prst="rect">
              <a:avLst/>
            </a:prstGeom>
            <a:noFill/>
          </p:spPr>
          <p:txBody>
            <a:bodyPr wrap="square" rtlCol="0">
              <a:spAutoFit/>
            </a:bodyPr>
            <a:lstStyle/>
            <a:p>
              <a:pPr algn="ctr"/>
              <a:r>
                <a:rPr lang="en-GB" dirty="0">
                  <a:solidFill>
                    <a:schemeClr val="tx2">
                      <a:lumMod val="50000"/>
                    </a:schemeClr>
                  </a:solidFill>
                  <a:latin typeface="Arial" panose="020B0604020202020204" pitchFamily="34" charset="0"/>
                  <a:cs typeface="Arial" panose="020B0604020202020204" pitchFamily="34" charset="0"/>
                </a:rPr>
                <a:t>No data</a:t>
              </a:r>
            </a:p>
          </p:txBody>
        </p:sp>
        <p:sp>
          <p:nvSpPr>
            <p:cNvPr id="21" name="TextBox 20">
              <a:extLst>
                <a:ext uri="{FF2B5EF4-FFF2-40B4-BE49-F238E27FC236}">
                  <a16:creationId xmlns:a16="http://schemas.microsoft.com/office/drawing/2014/main" id="{F6511C59-846C-4481-9F0D-EA47D11FBCD1}"/>
                </a:ext>
              </a:extLst>
            </p:cNvPr>
            <p:cNvSpPr txBox="1"/>
            <p:nvPr/>
          </p:nvSpPr>
          <p:spPr>
            <a:xfrm>
              <a:off x="9570837" y="3939797"/>
              <a:ext cx="1203111" cy="646331"/>
            </a:xfrm>
            <a:prstGeom prst="rect">
              <a:avLst/>
            </a:prstGeom>
            <a:noFill/>
          </p:spPr>
          <p:txBody>
            <a:bodyPr wrap="square" rtlCol="0">
              <a:spAutoFit/>
            </a:bodyPr>
            <a:lstStyle/>
            <a:p>
              <a:pPr algn="ctr"/>
              <a:r>
                <a:rPr lang="en-GB" dirty="0">
                  <a:solidFill>
                    <a:schemeClr val="tx2">
                      <a:lumMod val="50000"/>
                    </a:schemeClr>
                  </a:solidFill>
                  <a:latin typeface="Arial" panose="020B0604020202020204" pitchFamily="34" charset="0"/>
                  <a:cs typeface="Arial" panose="020B0604020202020204" pitchFamily="34" charset="0"/>
                </a:rPr>
                <a:t>No funding </a:t>
              </a:r>
            </a:p>
          </p:txBody>
        </p:sp>
      </p:grpSp>
      <p:sp>
        <p:nvSpPr>
          <p:cNvPr id="3" name="TextBox 2">
            <a:extLst>
              <a:ext uri="{FF2B5EF4-FFF2-40B4-BE49-F238E27FC236}">
                <a16:creationId xmlns:a16="http://schemas.microsoft.com/office/drawing/2014/main" id="{006CE5BA-1FB6-488C-915F-5D2CE989ED6D}"/>
              </a:ext>
            </a:extLst>
          </p:cNvPr>
          <p:cNvSpPr txBox="1"/>
          <p:nvPr/>
        </p:nvSpPr>
        <p:spPr>
          <a:xfrm>
            <a:off x="331150" y="1459251"/>
            <a:ext cx="7884645" cy="2939266"/>
          </a:xfrm>
          <a:prstGeom prst="rect">
            <a:avLst/>
          </a:prstGeom>
          <a:noFill/>
        </p:spPr>
        <p:txBody>
          <a:bodyPr wrap="square" rtlCol="0">
            <a:spAutoFit/>
          </a:bodyPr>
          <a:lstStyle/>
          <a:p>
            <a:pPr>
              <a:spcBef>
                <a:spcPts val="1200"/>
              </a:spcBef>
              <a:spcAft>
                <a:spcPts val="600"/>
              </a:spcAft>
            </a:pPr>
            <a:r>
              <a:rPr lang="en-US" sz="2000" dirty="0">
                <a:latin typeface="Arial Nova" panose="020B0504020202020204" pitchFamily="34" charset="0"/>
              </a:rPr>
              <a:t>Globally 59,000 annual </a:t>
            </a:r>
            <a:r>
              <a:rPr lang="en-US" sz="2000" b="1" dirty="0">
                <a:solidFill>
                  <a:srgbClr val="C00000"/>
                </a:solidFill>
                <a:latin typeface="Arial Nova" panose="020B0504020202020204" pitchFamily="34" charset="0"/>
              </a:rPr>
              <a:t>human rabies deaths </a:t>
            </a:r>
            <a:r>
              <a:rPr lang="en-US" sz="2000" dirty="0">
                <a:latin typeface="Arial Nova" panose="020B0504020202020204" pitchFamily="34" charset="0"/>
              </a:rPr>
              <a:t>are estimated, </a:t>
            </a:r>
            <a:r>
              <a:rPr lang="en-US" sz="2000" b="1" dirty="0">
                <a:solidFill>
                  <a:srgbClr val="C00000"/>
                </a:solidFill>
                <a:latin typeface="Arial Nova" panose="020B0504020202020204" pitchFamily="34" charset="0"/>
              </a:rPr>
              <a:t>20,000</a:t>
            </a:r>
            <a:r>
              <a:rPr lang="en-US" sz="2000" dirty="0">
                <a:latin typeface="Arial Nova" panose="020B0504020202020204" pitchFamily="34" charset="0"/>
              </a:rPr>
              <a:t> of which is from India</a:t>
            </a:r>
          </a:p>
          <a:p>
            <a:pPr>
              <a:spcBef>
                <a:spcPts val="1200"/>
              </a:spcBef>
              <a:spcAft>
                <a:spcPts val="600"/>
              </a:spcAft>
            </a:pPr>
            <a:r>
              <a:rPr lang="en-US" sz="2000" dirty="0">
                <a:latin typeface="Arial Nova" panose="020B0504020202020204" pitchFamily="34" charset="0"/>
              </a:rPr>
              <a:t>In India, an estimated </a:t>
            </a:r>
            <a:r>
              <a:rPr lang="en-US" sz="2000" b="1" dirty="0">
                <a:solidFill>
                  <a:srgbClr val="C00000"/>
                </a:solidFill>
                <a:latin typeface="Arial Nova" panose="020B0504020202020204" pitchFamily="34" charset="0"/>
              </a:rPr>
              <a:t>17.4 million animal bites </a:t>
            </a:r>
            <a:r>
              <a:rPr lang="en-US" sz="2000" dirty="0">
                <a:latin typeface="Arial Nova" panose="020B0504020202020204" pitchFamily="34" charset="0"/>
              </a:rPr>
              <a:t>occur annually, and </a:t>
            </a:r>
            <a:r>
              <a:rPr lang="en-US" sz="2000" b="1" dirty="0">
                <a:solidFill>
                  <a:srgbClr val="C00000"/>
                </a:solidFill>
                <a:latin typeface="Arial Nova" panose="020B0504020202020204" pitchFamily="34" charset="0"/>
              </a:rPr>
              <a:t>5 million receives PEP</a:t>
            </a:r>
          </a:p>
          <a:p>
            <a:pPr>
              <a:lnSpc>
                <a:spcPct val="100000"/>
              </a:lnSpc>
              <a:spcBef>
                <a:spcPts val="1200"/>
              </a:spcBef>
              <a:spcAft>
                <a:spcPts val="600"/>
              </a:spcAft>
            </a:pPr>
            <a:r>
              <a:rPr lang="en-US" sz="2000" dirty="0">
                <a:latin typeface="Arial Nova" panose="020B0504020202020204" pitchFamily="34" charset="0"/>
              </a:rPr>
              <a:t>Highly effective vaccines and immunoglobulin against human rabies exists but the average cost is estimated at </a:t>
            </a:r>
            <a:r>
              <a:rPr lang="en-US" sz="2000" b="1" dirty="0">
                <a:solidFill>
                  <a:srgbClr val="C00000"/>
                </a:solidFill>
                <a:latin typeface="Arial Nova" panose="020B0504020202020204" pitchFamily="34" charset="0"/>
              </a:rPr>
              <a:t>$49 per course </a:t>
            </a:r>
            <a:r>
              <a:rPr lang="en-US" sz="2000" dirty="0">
                <a:latin typeface="Arial Nova" panose="020B0504020202020204" pitchFamily="34" charset="0"/>
              </a:rPr>
              <a:t>in Asia </a:t>
            </a:r>
          </a:p>
          <a:p>
            <a:pPr>
              <a:lnSpc>
                <a:spcPct val="100000"/>
              </a:lnSpc>
              <a:spcBef>
                <a:spcPts val="1200"/>
              </a:spcBef>
              <a:spcAft>
                <a:spcPts val="600"/>
              </a:spcAft>
            </a:pPr>
            <a:r>
              <a:rPr lang="en-US" sz="2000" dirty="0">
                <a:latin typeface="Arial Nova" panose="020B0504020202020204" pitchFamily="34" charset="0"/>
              </a:rPr>
              <a:t>Highly effective dog rabies vaccines exist at </a:t>
            </a:r>
            <a:r>
              <a:rPr lang="en-US" sz="2000" b="1" dirty="0">
                <a:solidFill>
                  <a:srgbClr val="C00000"/>
                </a:solidFill>
                <a:latin typeface="Arial Nova" panose="020B0504020202020204" pitchFamily="34" charset="0"/>
              </a:rPr>
              <a:t>US$ 0.3 per dose</a:t>
            </a:r>
          </a:p>
        </p:txBody>
      </p:sp>
    </p:spTree>
    <p:extLst>
      <p:ext uri="{BB962C8B-B14F-4D97-AF65-F5344CB8AC3E}">
        <p14:creationId xmlns:p14="http://schemas.microsoft.com/office/powerpoint/2010/main" val="172771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8225-8FD4-478C-BA5F-9D4419870029}"/>
              </a:ext>
            </a:extLst>
          </p:cNvPr>
          <p:cNvSpPr>
            <a:spLocks noGrp="1"/>
          </p:cNvSpPr>
          <p:nvPr>
            <p:ph type="title"/>
          </p:nvPr>
        </p:nvSpPr>
        <p:spPr/>
        <p:txBody>
          <a:bodyPr/>
          <a:lstStyle/>
          <a:p>
            <a:r>
              <a:rPr lang="en-US" dirty="0"/>
              <a:t>Why Children are more Vulnerable:</a:t>
            </a:r>
          </a:p>
        </p:txBody>
      </p:sp>
      <p:sp>
        <p:nvSpPr>
          <p:cNvPr id="3" name="Content Placeholder 2">
            <a:extLst>
              <a:ext uri="{FF2B5EF4-FFF2-40B4-BE49-F238E27FC236}">
                <a16:creationId xmlns:a16="http://schemas.microsoft.com/office/drawing/2014/main" id="{AAB31E69-EC23-410A-9554-1A296C4D37E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8F3D5D1-E6E1-45C8-AB58-1C5AEF092033}"/>
              </a:ext>
            </a:extLst>
          </p:cNvPr>
          <p:cNvPicPr>
            <a:picLocks noChangeAspect="1"/>
          </p:cNvPicPr>
          <p:nvPr/>
        </p:nvPicPr>
        <p:blipFill rotWithShape="1">
          <a:blip r:embed="rId2"/>
          <a:srcRect l="4179" t="26653" r="28926" b="6836"/>
          <a:stretch/>
        </p:blipFill>
        <p:spPr>
          <a:xfrm>
            <a:off x="404948" y="1690688"/>
            <a:ext cx="10948852" cy="5478938"/>
          </a:xfrm>
          <a:prstGeom prst="rect">
            <a:avLst/>
          </a:prstGeom>
        </p:spPr>
      </p:pic>
    </p:spTree>
    <p:extLst>
      <p:ext uri="{BB962C8B-B14F-4D97-AF65-F5344CB8AC3E}">
        <p14:creationId xmlns:p14="http://schemas.microsoft.com/office/powerpoint/2010/main" val="34021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2407</Words>
  <Application>Microsoft Office PowerPoint</Application>
  <PresentationFormat>Widescreen</PresentationFormat>
  <Paragraphs>189</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Nova</vt:lpstr>
      <vt:lpstr>Bookman Old Style</vt:lpstr>
      <vt:lpstr>Calibri</vt:lpstr>
      <vt:lpstr>Calibri Light</vt:lpstr>
      <vt:lpstr>Symbol</vt:lpstr>
      <vt:lpstr>Times New Roman</vt:lpstr>
      <vt:lpstr>Wingdings</vt:lpstr>
      <vt:lpstr>Office Theme</vt:lpstr>
      <vt:lpstr>District Level Sensitization Program of Medical Officers-NRCP</vt:lpstr>
      <vt:lpstr>History of Rabies</vt:lpstr>
      <vt:lpstr>Transmission of Rabies:</vt:lpstr>
      <vt:lpstr>Transmission Pattern of Rabies Virus:</vt:lpstr>
      <vt:lpstr>Pathogenesis</vt:lpstr>
      <vt:lpstr>Who are affected most:</vt:lpstr>
      <vt:lpstr>Incidence of Animal Bite:</vt:lpstr>
      <vt:lpstr>PowerPoint Presentation</vt:lpstr>
      <vt:lpstr>Why Children are more Vulnerable:</vt:lpstr>
      <vt:lpstr>Clinical Presentation of Rabies-Human</vt:lpstr>
      <vt:lpstr>Manifestation of Rabies-Dog</vt:lpstr>
      <vt:lpstr>Management of Rabid patients:</vt:lpstr>
      <vt:lpstr>Prevention of Rabies:</vt:lpstr>
      <vt:lpstr>Initial Management-Washing (Important….)</vt:lpstr>
      <vt:lpstr>Categorization of Animal Bite:</vt:lpstr>
      <vt:lpstr>Strategy for High Risk Group:</vt:lpstr>
      <vt:lpstr>Categorization of Animal Bite and Management:</vt:lpstr>
      <vt:lpstr>Vaccines available for PEP/PrEP</vt:lpstr>
      <vt:lpstr>Post Exposure Prophylaxis</vt:lpstr>
      <vt:lpstr> Post Exposure Prophylaxis Regimen-</vt:lpstr>
      <vt:lpstr>Key Points -PEP</vt:lpstr>
      <vt:lpstr>PowerPoint Presentation</vt:lpstr>
      <vt:lpstr>Rabies Immunoglobulin:</vt:lpstr>
      <vt:lpstr>PowerPoint Presentation</vt:lpstr>
      <vt:lpstr>PowerPoint Presentation</vt:lpstr>
      <vt:lpstr>Monoclonal Immunoglobulin: </vt:lpstr>
      <vt:lpstr>Management in Special Scenarios:</vt:lpstr>
      <vt:lpstr>Pre Exposure Prophylaxis:</vt:lpstr>
      <vt:lpstr>Management of re-exposed cases after a full PEP or PrEP: </vt:lpstr>
      <vt:lpstr>Deviation from recommended PEP/ PrEP vaccination schedule: </vt:lpstr>
      <vt:lpstr>PowerPoint Presentation</vt:lpstr>
      <vt:lpstr>PowerPoint Presentation</vt:lpstr>
      <vt:lpstr>NATIONAL RABIES CONTROL PROGRAM RABIES POST EXPOSURE TREATMENT CARD (To be retained at Anti Rabies Clinic) Name and address of the health facility    Patient Reg. No  </vt:lpstr>
      <vt:lpstr>Some Interesting Facts-</vt:lpstr>
      <vt:lpstr>Frequently Asked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Level Sensitization Program of Medical Officers-NRCP</dc:title>
  <dc:creator>RAY, Deepanjan</dc:creator>
  <cp:lastModifiedBy>RAY, Deepanjan</cp:lastModifiedBy>
  <cp:revision>36</cp:revision>
  <dcterms:created xsi:type="dcterms:W3CDTF">2023-01-13T01:43:03Z</dcterms:created>
  <dcterms:modified xsi:type="dcterms:W3CDTF">2023-01-13T04:29:31Z</dcterms:modified>
</cp:coreProperties>
</file>