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257" y="330517"/>
            <a:ext cx="10357485" cy="1299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2837" y="1806003"/>
            <a:ext cx="9966325" cy="1605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2603" y="2517711"/>
            <a:ext cx="25266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5" dirty="0"/>
              <a:t>Malar</a:t>
            </a:r>
            <a:r>
              <a:rPr sz="6000" spc="5" dirty="0"/>
              <a:t>i</a:t>
            </a:r>
            <a:r>
              <a:rPr sz="6000" dirty="0"/>
              <a:t>a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806003"/>
            <a:ext cx="10329545" cy="30137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2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Malaria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represents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medical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emergency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because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it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may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rapidly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progress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complications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death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without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prompt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and </a:t>
            </a:r>
            <a:r>
              <a:rPr sz="2800" dirty="0">
                <a:latin typeface="Microsoft Sans Serif"/>
                <a:cs typeface="Microsoft Sans Serif"/>
              </a:rPr>
              <a:t> appropriate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treatment.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319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Almost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all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severe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forms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deaths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from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malaria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caused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by</a:t>
            </a:r>
            <a:endParaRPr sz="2800">
              <a:latin typeface="Microsoft Sans Serif"/>
              <a:cs typeface="Microsoft Sans Serif"/>
            </a:endParaRPr>
          </a:p>
          <a:p>
            <a:pPr marL="241300">
              <a:lnSpc>
                <a:spcPts val="3190"/>
              </a:lnSpc>
            </a:pPr>
            <a:r>
              <a:rPr sz="2800" spc="-370" dirty="0">
                <a:latin typeface="Microsoft Sans Serif"/>
                <a:cs typeface="Microsoft Sans Serif"/>
              </a:rPr>
              <a:t>P</a:t>
            </a:r>
            <a:r>
              <a:rPr sz="2800" dirty="0">
                <a:latin typeface="Microsoft Sans Serif"/>
                <a:cs typeface="Microsoft Sans Serif"/>
              </a:rPr>
              <a:t>.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falcipar</a:t>
            </a:r>
            <a:r>
              <a:rPr sz="2800" dirty="0">
                <a:latin typeface="Microsoft Sans Serif"/>
                <a:cs typeface="Microsoft Sans Serif"/>
              </a:rPr>
              <a:t>um.</a:t>
            </a:r>
            <a:endParaRPr sz="2800">
              <a:latin typeface="Microsoft Sans Serif"/>
              <a:cs typeface="Microsoft Sans Serif"/>
            </a:endParaRPr>
          </a:p>
          <a:p>
            <a:pPr marL="241300" marR="847725" indent="-228600">
              <a:lnSpc>
                <a:spcPts val="3040"/>
              </a:lnSpc>
              <a:spcBef>
                <a:spcPts val="1030"/>
              </a:spcBef>
              <a:buFont typeface="Microsoft Sans Serif"/>
              <a:buChar char="•"/>
              <a:tabLst>
                <a:tab pos="337185" algn="l"/>
                <a:tab pos="337820" algn="l"/>
              </a:tabLst>
            </a:pPr>
            <a:r>
              <a:rPr dirty="0"/>
              <a:t>	</a:t>
            </a:r>
            <a:r>
              <a:rPr sz="2800" spc="-40" dirty="0">
                <a:latin typeface="Microsoft Sans Serif"/>
                <a:cs typeface="Microsoft Sans Serif"/>
              </a:rPr>
              <a:t>Rarely,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185" dirty="0">
                <a:latin typeface="Microsoft Sans Serif"/>
                <a:cs typeface="Microsoft Sans Serif"/>
              </a:rPr>
              <a:t>P.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vivax</a:t>
            </a:r>
            <a:r>
              <a:rPr sz="2800" spc="-5" dirty="0">
                <a:latin typeface="Microsoft Sans Serif"/>
                <a:cs typeface="Microsoft Sans Serif"/>
              </a:rPr>
              <a:t> or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85" dirty="0">
                <a:latin typeface="Microsoft Sans Serif"/>
                <a:cs typeface="Microsoft Sans Serif"/>
              </a:rPr>
              <a:t>P.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ovale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produce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serious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complications,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debilitating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relapses,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even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death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39700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Severe</a:t>
            </a:r>
            <a:r>
              <a:rPr sz="4400" b="1" spc="-5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malaria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5085" marR="5080" indent="-33020">
              <a:lnSpc>
                <a:spcPct val="90100"/>
              </a:lnSpc>
              <a:spcBef>
                <a:spcPts val="434"/>
              </a:spcBef>
            </a:pPr>
            <a:r>
              <a:rPr dirty="0"/>
              <a:t>In a </a:t>
            </a:r>
            <a:r>
              <a:rPr spc="-5" dirty="0"/>
              <a:t>patient </a:t>
            </a:r>
            <a:r>
              <a:rPr spc="-15" dirty="0"/>
              <a:t>with </a:t>
            </a:r>
            <a:r>
              <a:rPr i="1" spc="-185" dirty="0">
                <a:latin typeface="Arial"/>
                <a:cs typeface="Arial"/>
              </a:rPr>
              <a:t>P.</a:t>
            </a:r>
            <a:r>
              <a:rPr i="1" spc="-18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falciparum asexual parasitaemia and no 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other</a:t>
            </a:r>
            <a:r>
              <a:rPr i="1" spc="-1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obvious </a:t>
            </a:r>
            <a:r>
              <a:rPr i="1" spc="-5" dirty="0">
                <a:latin typeface="Arial"/>
                <a:cs typeface="Arial"/>
              </a:rPr>
              <a:t>cause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of</a:t>
            </a:r>
            <a:r>
              <a:rPr i="1" spc="20" dirty="0">
                <a:latin typeface="Arial"/>
                <a:cs typeface="Arial"/>
              </a:rPr>
              <a:t> </a:t>
            </a:r>
            <a:r>
              <a:rPr spc="-10" dirty="0"/>
              <a:t>symptoms,</a:t>
            </a:r>
            <a:r>
              <a:rPr spc="70" dirty="0"/>
              <a:t> </a:t>
            </a:r>
            <a:r>
              <a:rPr dirty="0"/>
              <a:t>the</a:t>
            </a:r>
            <a:r>
              <a:rPr spc="40" dirty="0"/>
              <a:t> </a:t>
            </a:r>
            <a:r>
              <a:rPr dirty="0"/>
              <a:t>presence</a:t>
            </a:r>
            <a:r>
              <a:rPr spc="30" dirty="0"/>
              <a:t> </a:t>
            </a:r>
            <a:r>
              <a:rPr dirty="0"/>
              <a:t>of</a:t>
            </a:r>
            <a:r>
              <a:rPr spc="70" dirty="0"/>
              <a:t> 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one</a:t>
            </a:r>
            <a:r>
              <a:rPr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or </a:t>
            </a:r>
            <a:r>
              <a:rPr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6FC0"/>
                </a:solidFill>
                <a:latin typeface="Arial"/>
                <a:cs typeface="Arial"/>
              </a:rPr>
              <a:t>more</a:t>
            </a:r>
            <a:r>
              <a:rPr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/>
              <a:t>of</a:t>
            </a:r>
            <a:r>
              <a:rPr spc="40" dirty="0"/>
              <a:t> </a:t>
            </a:r>
            <a:r>
              <a:rPr dirty="0"/>
              <a:t>the</a:t>
            </a:r>
            <a:r>
              <a:rPr spc="40" dirty="0"/>
              <a:t> </a:t>
            </a:r>
            <a:r>
              <a:rPr spc="-15" dirty="0"/>
              <a:t>following</a:t>
            </a:r>
            <a:r>
              <a:rPr spc="95" dirty="0"/>
              <a:t> </a:t>
            </a:r>
            <a:r>
              <a:rPr spc="-10" dirty="0"/>
              <a:t>clinical</a:t>
            </a:r>
            <a:r>
              <a:rPr spc="45" dirty="0"/>
              <a:t> </a:t>
            </a:r>
            <a:r>
              <a:rPr dirty="0"/>
              <a:t>or</a:t>
            </a:r>
            <a:r>
              <a:rPr spc="30" dirty="0"/>
              <a:t> </a:t>
            </a:r>
            <a:r>
              <a:rPr spc="-5" dirty="0"/>
              <a:t>laboratory</a:t>
            </a:r>
            <a:r>
              <a:rPr spc="60" dirty="0"/>
              <a:t> </a:t>
            </a:r>
            <a:r>
              <a:rPr dirty="0"/>
              <a:t>features</a:t>
            </a:r>
            <a:r>
              <a:rPr spc="20" dirty="0"/>
              <a:t> </a:t>
            </a:r>
            <a:r>
              <a:rPr spc="-10" dirty="0"/>
              <a:t>classifies </a:t>
            </a:r>
            <a:r>
              <a:rPr spc="-730" dirty="0"/>
              <a:t> </a:t>
            </a:r>
            <a:r>
              <a:rPr spc="-5" dirty="0"/>
              <a:t>the</a:t>
            </a:r>
            <a:r>
              <a:rPr spc="20" dirty="0"/>
              <a:t> </a:t>
            </a:r>
            <a:r>
              <a:rPr spc="-5" dirty="0"/>
              <a:t>patient</a:t>
            </a:r>
            <a:r>
              <a:rPr spc="30" dirty="0"/>
              <a:t> </a:t>
            </a:r>
            <a:r>
              <a:rPr dirty="0"/>
              <a:t>as</a:t>
            </a:r>
            <a:r>
              <a:rPr spc="30" dirty="0"/>
              <a:t> </a:t>
            </a:r>
            <a:r>
              <a:rPr spc="-10" dirty="0"/>
              <a:t>suffering</a:t>
            </a:r>
            <a:r>
              <a:rPr spc="30" dirty="0"/>
              <a:t> </a:t>
            </a:r>
            <a:r>
              <a:rPr dirty="0"/>
              <a:t>from</a:t>
            </a:r>
            <a:r>
              <a:rPr spc="20" dirty="0"/>
              <a:t> </a:t>
            </a:r>
            <a:r>
              <a:rPr dirty="0"/>
              <a:t>severe</a:t>
            </a:r>
            <a:r>
              <a:rPr spc="20" dirty="0"/>
              <a:t> </a:t>
            </a:r>
            <a:r>
              <a:rPr spc="-5" dirty="0"/>
              <a:t>malaria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43383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Clinical</a:t>
            </a:r>
            <a:r>
              <a:rPr sz="4400" b="1" spc="-6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features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26533"/>
            <a:ext cx="10182860" cy="41173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Impaired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consciousness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or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unrousable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coma</a:t>
            </a:r>
            <a:endParaRPr sz="22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69700"/>
              </a:lnSpc>
              <a:spcBef>
                <a:spcPts val="1019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Prostration,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i.e.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generalized</a:t>
            </a:r>
            <a:r>
              <a:rPr sz="2200" spc="7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weakness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so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that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the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patient</a:t>
            </a:r>
            <a:r>
              <a:rPr sz="2200" spc="6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is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unable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walk</a:t>
            </a:r>
            <a:r>
              <a:rPr sz="2200" spc="7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or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sit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up </a:t>
            </a:r>
            <a:r>
              <a:rPr sz="2200" spc="-57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without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assistance</a:t>
            </a:r>
            <a:endParaRPr sz="2200">
              <a:latin typeface="Microsoft Sans Serif"/>
              <a:cs typeface="Microsoft Sans Serif"/>
            </a:endParaRPr>
          </a:p>
          <a:p>
            <a:pPr marL="317500" indent="-304800">
              <a:lnSpc>
                <a:spcPct val="100000"/>
              </a:lnSpc>
              <a:spcBef>
                <a:spcPts val="225"/>
              </a:spcBef>
              <a:buChar char="•"/>
              <a:tabLst>
                <a:tab pos="316865" algn="l"/>
                <a:tab pos="317500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Failure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to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feed</a:t>
            </a:r>
            <a:endParaRPr sz="2200">
              <a:latin typeface="Microsoft Sans Serif"/>
              <a:cs typeface="Microsoft Sans Serif"/>
            </a:endParaRPr>
          </a:p>
          <a:p>
            <a:pPr marL="317500" indent="-304800">
              <a:lnSpc>
                <a:spcPct val="100000"/>
              </a:lnSpc>
              <a:spcBef>
                <a:spcPts val="200"/>
              </a:spcBef>
              <a:buChar char="•"/>
              <a:tabLst>
                <a:tab pos="316865" algn="l"/>
                <a:tab pos="317500" algn="l"/>
              </a:tabLst>
            </a:pPr>
            <a:r>
              <a:rPr sz="2200" spc="-15" dirty="0">
                <a:latin typeface="Microsoft Sans Serif"/>
                <a:cs typeface="Microsoft Sans Serif"/>
              </a:rPr>
              <a:t>Multiple</a:t>
            </a:r>
            <a:r>
              <a:rPr sz="2200" spc="7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convulsions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575" dirty="0">
                <a:latin typeface="Microsoft Sans Serif"/>
                <a:cs typeface="Microsoft Sans Serif"/>
              </a:rPr>
              <a:t>–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more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than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two</a:t>
            </a:r>
            <a:r>
              <a:rPr sz="2200" spc="8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episodes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in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24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h</a:t>
            </a:r>
            <a:endParaRPr sz="2200">
              <a:latin typeface="Microsoft Sans Serif"/>
              <a:cs typeface="Microsoft Sans Serif"/>
            </a:endParaRPr>
          </a:p>
          <a:p>
            <a:pPr marL="317500" indent="-304800">
              <a:lnSpc>
                <a:spcPct val="100000"/>
              </a:lnSpc>
              <a:spcBef>
                <a:spcPts val="200"/>
              </a:spcBef>
              <a:buChar char="•"/>
              <a:tabLst>
                <a:tab pos="316865" algn="l"/>
                <a:tab pos="31750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Deep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breathing,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respiratory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distress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(acidotic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breathing)</a:t>
            </a:r>
            <a:endParaRPr sz="2200">
              <a:latin typeface="Microsoft Sans Serif"/>
              <a:cs typeface="Microsoft Sans Serif"/>
            </a:endParaRPr>
          </a:p>
          <a:p>
            <a:pPr marL="317500" indent="-304800">
              <a:lnSpc>
                <a:spcPts val="2240"/>
              </a:lnSpc>
              <a:spcBef>
                <a:spcPts val="220"/>
              </a:spcBef>
              <a:buChar char="•"/>
              <a:tabLst>
                <a:tab pos="316865" algn="l"/>
                <a:tab pos="317500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Circulatory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collapse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or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shock,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systolic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blood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pressure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&lt;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70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5" dirty="0">
                <a:latin typeface="Microsoft Sans Serif"/>
                <a:cs typeface="Microsoft Sans Serif"/>
              </a:rPr>
              <a:t>mm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Hg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in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adults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and</a:t>
            </a:r>
            <a:endParaRPr sz="2200">
              <a:latin typeface="Microsoft Sans Serif"/>
              <a:cs typeface="Microsoft Sans Serif"/>
            </a:endParaRPr>
          </a:p>
          <a:p>
            <a:pPr marL="241300">
              <a:lnSpc>
                <a:spcPts val="2240"/>
              </a:lnSpc>
            </a:pPr>
            <a:r>
              <a:rPr sz="2200" dirty="0">
                <a:latin typeface="Microsoft Sans Serif"/>
                <a:cs typeface="Microsoft Sans Serif"/>
              </a:rPr>
              <a:t>&lt; </a:t>
            </a:r>
            <a:r>
              <a:rPr sz="2200" spc="-5" dirty="0">
                <a:latin typeface="Microsoft Sans Serif"/>
                <a:cs typeface="Microsoft Sans Serif"/>
              </a:rPr>
              <a:t>50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mm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Hg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in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children</a:t>
            </a:r>
            <a:endParaRPr sz="22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Microsoft Sans Serif"/>
                <a:cs typeface="Microsoft Sans Serif"/>
              </a:rPr>
              <a:t>Clinical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jaundice</a:t>
            </a:r>
            <a:r>
              <a:rPr sz="2200" spc="7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plus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evidence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of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other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vital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organ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dysfunction</a:t>
            </a:r>
            <a:endParaRPr sz="2200">
              <a:latin typeface="Microsoft Sans Serif"/>
              <a:cs typeface="Microsoft Sans Serif"/>
            </a:endParaRPr>
          </a:p>
          <a:p>
            <a:pPr marL="317500" indent="-304800">
              <a:lnSpc>
                <a:spcPct val="100000"/>
              </a:lnSpc>
              <a:spcBef>
                <a:spcPts val="200"/>
              </a:spcBef>
              <a:buChar char="•"/>
              <a:tabLst>
                <a:tab pos="316865" algn="l"/>
                <a:tab pos="317500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Haemoglobinuria</a:t>
            </a:r>
            <a:endParaRPr sz="22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Abnormal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spontaneous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bleeding</a:t>
            </a:r>
            <a:endParaRPr sz="2200">
              <a:latin typeface="Microsoft Sans Serif"/>
              <a:cs typeface="Microsoft Sans Serif"/>
            </a:endParaRPr>
          </a:p>
          <a:p>
            <a:pPr marL="317500" indent="-304800">
              <a:lnSpc>
                <a:spcPct val="100000"/>
              </a:lnSpc>
              <a:spcBef>
                <a:spcPts val="220"/>
              </a:spcBef>
              <a:buChar char="•"/>
              <a:tabLst>
                <a:tab pos="316865" algn="l"/>
                <a:tab pos="317500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Pulmonary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oedema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(radiological)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52647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Arial"/>
                <a:cs typeface="Arial"/>
              </a:rPr>
              <a:t>Laboratory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findings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22151"/>
            <a:ext cx="10285730" cy="355219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9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Hypoglycaemia</a:t>
            </a:r>
            <a:r>
              <a:rPr sz="2400" spc="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(blood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glucose</a:t>
            </a:r>
            <a:r>
              <a:rPr sz="2400" dirty="0">
                <a:latin typeface="Microsoft Sans Serif"/>
                <a:cs typeface="Microsoft Sans Serif"/>
              </a:rPr>
              <a:t> &lt;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2.2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mmol/l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or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&lt;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40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mg/dl)</a:t>
            </a:r>
            <a:endParaRPr sz="2400">
              <a:latin typeface="Microsoft Sans Serif"/>
              <a:cs typeface="Microsoft Sans Serif"/>
            </a:endParaRPr>
          </a:p>
          <a:p>
            <a:pPr marL="322580" indent="-309880">
              <a:lnSpc>
                <a:spcPct val="100000"/>
              </a:lnSpc>
              <a:spcBef>
                <a:spcPts val="720"/>
              </a:spcBef>
              <a:buChar char="•"/>
              <a:tabLst>
                <a:tab pos="321945" algn="l"/>
                <a:tab pos="32258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Metabolic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acidosis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(plasma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bicarbonate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&lt;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15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mmol/l)</a:t>
            </a:r>
            <a:endParaRPr sz="24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Severe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normocytic</a:t>
            </a:r>
            <a:r>
              <a:rPr sz="2400" spc="9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anaemia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(Hb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&lt;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5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g/dl,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packed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cell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volume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&lt;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15%)</a:t>
            </a:r>
            <a:endParaRPr sz="24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Haemoglobinuria</a:t>
            </a:r>
            <a:endParaRPr sz="24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273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Hyperparasitaemia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(&gt;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2%/100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000/μl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low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intensity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transmission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areas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or</a:t>
            </a:r>
            <a:endParaRPr sz="2400">
              <a:latin typeface="Microsoft Sans Serif"/>
              <a:cs typeface="Microsoft Sans Serif"/>
            </a:endParaRPr>
          </a:p>
          <a:p>
            <a:pPr marL="241300">
              <a:lnSpc>
                <a:spcPts val="2730"/>
              </a:lnSpc>
            </a:pPr>
            <a:r>
              <a:rPr sz="2400" dirty="0">
                <a:latin typeface="Microsoft Sans Serif"/>
                <a:cs typeface="Microsoft Sans Serif"/>
              </a:rPr>
              <a:t>&gt; </a:t>
            </a:r>
            <a:r>
              <a:rPr sz="2400" spc="-5" dirty="0">
                <a:latin typeface="Microsoft Sans Serif"/>
                <a:cs typeface="Microsoft Sans Serif"/>
              </a:rPr>
              <a:t>5%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or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250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000/μl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in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areas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of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high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stable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malaria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transmission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intensity)</a:t>
            </a:r>
            <a:endParaRPr sz="2400">
              <a:latin typeface="Microsoft Sans Serif"/>
              <a:cs typeface="Microsoft Sans Serif"/>
            </a:endParaRPr>
          </a:p>
          <a:p>
            <a:pPr marL="322580" indent="-309880">
              <a:lnSpc>
                <a:spcPct val="100000"/>
              </a:lnSpc>
              <a:spcBef>
                <a:spcPts val="720"/>
              </a:spcBef>
              <a:buChar char="•"/>
              <a:tabLst>
                <a:tab pos="321945" algn="l"/>
                <a:tab pos="32258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Hyperlactataemia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(lactate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&gt;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5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mmol/l)</a:t>
            </a:r>
            <a:endParaRPr sz="24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Renal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impairment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(serum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creatinine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&gt;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265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μmol/l).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67595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Arial"/>
                <a:cs typeface="Arial"/>
              </a:rPr>
              <a:t>Parasitological</a:t>
            </a:r>
            <a:r>
              <a:rPr sz="4400" b="1" spc="75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diagnosis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806003"/>
            <a:ext cx="10114915" cy="25006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0320" indent="-228600">
              <a:lnSpc>
                <a:spcPct val="902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Prompt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parasitological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confirmation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by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microscopy,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or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RDTs,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recommended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all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patients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suspected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malaria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before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treatment</a:t>
            </a:r>
            <a:r>
              <a:rPr sz="2800" spc="-10" dirty="0">
                <a:latin typeface="Microsoft Sans Serif"/>
                <a:cs typeface="Microsoft Sans Serif"/>
              </a:rPr>
              <a:t> is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started.</a:t>
            </a:r>
            <a:endParaRPr sz="28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Microsoft Sans Serif"/>
              <a:buChar char="•"/>
              <a:tabLst>
                <a:tab pos="329565" algn="l"/>
                <a:tab pos="330200" algn="l"/>
              </a:tabLst>
            </a:pPr>
            <a:r>
              <a:rPr dirty="0"/>
              <a:t>	</a:t>
            </a:r>
            <a:r>
              <a:rPr sz="2800" spc="-15" dirty="0">
                <a:latin typeface="Microsoft Sans Serif"/>
                <a:cs typeface="Microsoft Sans Serif"/>
              </a:rPr>
              <a:t>Treatment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solely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basis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clinical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suspicion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should</a:t>
            </a:r>
            <a:r>
              <a:rPr sz="2800" spc="105" dirty="0">
                <a:latin typeface="Microsoft Sans Serif"/>
                <a:cs typeface="Microsoft Sans Serif"/>
              </a:rPr>
              <a:t>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only </a:t>
            </a:r>
            <a:r>
              <a:rPr sz="2800" b="1" spc="-7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considered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when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parasitological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diagnosis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not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accessible.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770254"/>
            <a:ext cx="10252710" cy="327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Specific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antimalarial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treatment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10" dirty="0">
                <a:latin typeface="Arial"/>
                <a:cs typeface="Arial"/>
              </a:rPr>
              <a:t> severe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malaria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50">
              <a:latin typeface="Arial"/>
              <a:cs typeface="Arial"/>
            </a:endParaRPr>
          </a:p>
          <a:p>
            <a:pPr marL="241300" marR="5080" indent="-228600">
              <a:lnSpc>
                <a:spcPts val="3040"/>
              </a:lnSpc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Severe</a:t>
            </a:r>
            <a:r>
              <a:rPr sz="2800" spc="-5" dirty="0">
                <a:latin typeface="Microsoft Sans Serif"/>
                <a:cs typeface="Microsoft Sans Serif"/>
              </a:rPr>
              <a:t> malaria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emergency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treatment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should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given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promptly.</a:t>
            </a:r>
            <a:endParaRPr sz="2800">
              <a:latin typeface="Microsoft Sans Serif"/>
              <a:cs typeface="Microsoft Sans Serif"/>
            </a:endParaRPr>
          </a:p>
          <a:p>
            <a:pPr marL="241300" marR="462915" indent="-228600">
              <a:lnSpc>
                <a:spcPts val="302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Parenteral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artemisinin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derivatives </a:t>
            </a:r>
            <a:r>
              <a:rPr sz="2800" spc="-5" dirty="0">
                <a:latin typeface="Microsoft Sans Serif"/>
                <a:cs typeface="Microsoft Sans Serif"/>
              </a:rPr>
              <a:t>should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used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specific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antimalarial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therapy.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Intravenous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route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should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preferred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over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intramuscular.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330517"/>
            <a:ext cx="9738360" cy="129921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4740"/>
              </a:lnSpc>
              <a:spcBef>
                <a:spcPts val="710"/>
              </a:spcBef>
            </a:pPr>
            <a:r>
              <a:rPr sz="4400" b="1" spc="-5" dirty="0">
                <a:latin typeface="Arial"/>
                <a:cs typeface="Arial"/>
              </a:rPr>
              <a:t>Adjustment</a:t>
            </a:r>
            <a:r>
              <a:rPr sz="4400" b="1" spc="-1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of</a:t>
            </a:r>
            <a:r>
              <a:rPr sz="4400" b="1" spc="-10" dirty="0">
                <a:latin typeface="Arial"/>
                <a:cs typeface="Arial"/>
              </a:rPr>
              <a:t> dosing</a:t>
            </a:r>
            <a:r>
              <a:rPr sz="4400" b="1" spc="3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in</a:t>
            </a:r>
            <a:r>
              <a:rPr sz="4400" b="1" spc="-2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renal</a:t>
            </a:r>
            <a:r>
              <a:rPr sz="4400" b="1" spc="1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failure </a:t>
            </a:r>
            <a:r>
              <a:rPr sz="4400" b="1" spc="-121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or</a:t>
            </a:r>
            <a:r>
              <a:rPr sz="4400" b="1" spc="-3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hepatic</a:t>
            </a:r>
            <a:r>
              <a:rPr sz="4400" b="1" spc="35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dysfunction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2319273"/>
            <a:ext cx="8630285" cy="8362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The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dosage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artemisinin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derivatives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b="1" dirty="0">
                <a:latin typeface="Arial"/>
                <a:cs typeface="Arial"/>
              </a:rPr>
              <a:t>does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not </a:t>
            </a:r>
            <a:r>
              <a:rPr sz="2800" spc="-5" dirty="0">
                <a:latin typeface="Microsoft Sans Serif"/>
                <a:cs typeface="Microsoft Sans Serif"/>
              </a:rPr>
              <a:t>need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adjustment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vital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organ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dysfunction.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57" y="4235450"/>
            <a:ext cx="10187940" cy="83820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41300" marR="5080" indent="-228600">
              <a:lnSpc>
                <a:spcPts val="3040"/>
              </a:lnSpc>
              <a:spcBef>
                <a:spcPts val="46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Dosage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adjustments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not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necessary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if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patients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receiving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either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haemodialysis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or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haemofiltration.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29406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Arial"/>
                <a:cs typeface="Arial"/>
              </a:rPr>
              <a:t>Artes</a:t>
            </a:r>
            <a:r>
              <a:rPr sz="4400" b="1" spc="-25" dirty="0">
                <a:latin typeface="Arial"/>
                <a:cs typeface="Arial"/>
              </a:rPr>
              <a:t>u</a:t>
            </a:r>
            <a:r>
              <a:rPr sz="4400" b="1" dirty="0">
                <a:latin typeface="Arial"/>
                <a:cs typeface="Arial"/>
              </a:rPr>
              <a:t>n</a:t>
            </a:r>
            <a:r>
              <a:rPr sz="4400" b="1" spc="-20" dirty="0">
                <a:latin typeface="Arial"/>
                <a:cs typeface="Arial"/>
              </a:rPr>
              <a:t>a</a:t>
            </a:r>
            <a:r>
              <a:rPr sz="4400" b="1" dirty="0">
                <a:latin typeface="Arial"/>
                <a:cs typeface="Arial"/>
              </a:rPr>
              <a:t>te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806003"/>
            <a:ext cx="10212705" cy="21170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26060" indent="-228600">
              <a:lnSpc>
                <a:spcPct val="90200"/>
              </a:lnSpc>
              <a:spcBef>
                <a:spcPts val="43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b="1" spc="-5" dirty="0">
                <a:latin typeface="Arial"/>
                <a:cs typeface="Arial"/>
              </a:rPr>
              <a:t>Artesunate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2.4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mg/kg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body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weight)(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3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mg/kg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children)</a:t>
            </a:r>
            <a:r>
              <a:rPr sz="2800" spc="9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i.v.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or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i.m.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given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admission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(time=0),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at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12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24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hours,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then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once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day</a:t>
            </a:r>
            <a:endParaRPr sz="2800">
              <a:latin typeface="Microsoft Sans Serif"/>
              <a:cs typeface="Microsoft Sans Serif"/>
            </a:endParaRPr>
          </a:p>
          <a:p>
            <a:pPr marL="12700" marR="5080">
              <a:lnSpc>
                <a:spcPts val="3020"/>
              </a:lnSpc>
              <a:spcBef>
                <a:spcPts val="1045"/>
              </a:spcBef>
            </a:pPr>
            <a:r>
              <a:rPr sz="2800" dirty="0">
                <a:latin typeface="Microsoft Sans Serif"/>
                <a:cs typeface="Microsoft Sans Serif"/>
              </a:rPr>
              <a:t>(Care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should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taken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dilute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artesunate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powder</a:t>
            </a:r>
            <a:r>
              <a:rPr sz="2800" spc="9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5%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Sodium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bi-carbonate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provided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pack).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6514" y="858354"/>
            <a:ext cx="9322816" cy="59996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806003"/>
            <a:ext cx="10299700" cy="16059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10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Once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patient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tolerates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oral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therapy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or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after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at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least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24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hours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parenteral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therapy,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further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follow-up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treatment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should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with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full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course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oral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ACT(first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dose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ACT </a:t>
            </a:r>
            <a:r>
              <a:rPr sz="2800" dirty="0">
                <a:latin typeface="Microsoft Sans Serif"/>
                <a:cs typeface="Microsoft Sans Serif"/>
              </a:rPr>
              <a:t>started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8-12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hours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after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last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Artesunate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injection)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32162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First</a:t>
            </a:r>
            <a:r>
              <a:rPr sz="4400" b="1" spc="-70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patient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19757"/>
            <a:ext cx="7614284" cy="30162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53/M,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resident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Kasba,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Kolkata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Admitted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with</a:t>
            </a:r>
            <a:endParaRPr sz="2800">
              <a:latin typeface="Microsoft Sans Serif"/>
              <a:cs typeface="Microsoft Sans Serif"/>
            </a:endParaRPr>
          </a:p>
          <a:p>
            <a:pPr marL="697865" lvl="1" indent="-229235">
              <a:lnSpc>
                <a:spcPct val="100000"/>
              </a:lnSpc>
              <a:spcBef>
                <a:spcPts val="220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Fever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(up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to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103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F)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with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chills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&amp;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rigors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since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4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days</a:t>
            </a:r>
            <a:endParaRPr sz="2400">
              <a:latin typeface="Microsoft Sans Serif"/>
              <a:cs typeface="Microsoft Sans Serif"/>
            </a:endParaRPr>
          </a:p>
          <a:p>
            <a:pPr marL="697865" lvl="1" indent="-229235">
              <a:lnSpc>
                <a:spcPct val="100000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Microsoft Sans Serif"/>
                <a:cs typeface="Microsoft Sans Serif"/>
              </a:rPr>
              <a:t>Headache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since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4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days</a:t>
            </a:r>
            <a:endParaRPr sz="2400">
              <a:latin typeface="Microsoft Sans Serif"/>
              <a:cs typeface="Microsoft Sans Serif"/>
            </a:endParaRPr>
          </a:p>
          <a:p>
            <a:pPr marL="697865" lvl="1" indent="-229235">
              <a:lnSpc>
                <a:spcPct val="100000"/>
              </a:lnSpc>
              <a:spcBef>
                <a:spcPts val="225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Progressively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increasing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drowsiness</a:t>
            </a:r>
            <a:endParaRPr sz="2400">
              <a:latin typeface="Microsoft Sans Serif"/>
              <a:cs typeface="Microsoft Sans Serif"/>
            </a:endParaRPr>
          </a:p>
          <a:p>
            <a:pPr marL="697865" lvl="1" indent="-229235">
              <a:lnSpc>
                <a:spcPct val="100000"/>
              </a:lnSpc>
              <a:spcBef>
                <a:spcPts val="220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Progressively decreasing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urine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output</a:t>
            </a:r>
            <a:endParaRPr sz="2400">
              <a:latin typeface="Microsoft Sans Serif"/>
              <a:cs typeface="Microsoft Sans Serif"/>
            </a:endParaRPr>
          </a:p>
          <a:p>
            <a:pPr marL="697865" lvl="1" indent="-229235">
              <a:lnSpc>
                <a:spcPct val="100000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Microsoft Sans Serif"/>
                <a:cs typeface="Microsoft Sans Serif"/>
              </a:rPr>
              <a:t>Shortness of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breath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on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the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day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of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admission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93687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Arial"/>
                <a:cs typeface="Arial"/>
              </a:rPr>
              <a:t>In</a:t>
            </a:r>
            <a:r>
              <a:rPr sz="4400" b="1" spc="-2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North-Eastern</a:t>
            </a:r>
            <a:r>
              <a:rPr sz="4400" b="1" spc="1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States</a:t>
            </a:r>
            <a:r>
              <a:rPr sz="4400" b="1" dirty="0">
                <a:latin typeface="Arial"/>
                <a:cs typeface="Arial"/>
              </a:rPr>
              <a:t> (NE</a:t>
            </a:r>
            <a:r>
              <a:rPr sz="4400" b="1" spc="-1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States)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206" y="1839912"/>
            <a:ext cx="6941343" cy="40290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90825" y="6329045"/>
            <a:ext cx="461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+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Primaquine</a:t>
            </a:r>
            <a:r>
              <a:rPr sz="1800" spc="-10" dirty="0">
                <a:latin typeface="Calibri"/>
                <a:cs typeface="Calibri"/>
              </a:rPr>
              <a:t>*</a:t>
            </a:r>
            <a:r>
              <a:rPr sz="1800" b="1" spc="-10" dirty="0">
                <a:latin typeface="Calibri"/>
                <a:cs typeface="Calibri"/>
              </a:rPr>
              <a:t>: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0.75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mg/kg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body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weight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39027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Arial"/>
                <a:cs typeface="Arial"/>
              </a:rPr>
              <a:t>In</a:t>
            </a:r>
            <a:r>
              <a:rPr sz="4400" b="1" spc="-45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other</a:t>
            </a:r>
            <a:r>
              <a:rPr sz="4400" b="1" spc="-2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States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345" y="1619073"/>
            <a:ext cx="6562779" cy="45070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46748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Arial"/>
                <a:cs typeface="Arial"/>
              </a:rPr>
              <a:t>Use</a:t>
            </a:r>
            <a:r>
              <a:rPr sz="4400" b="1" spc="-60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of</a:t>
            </a:r>
            <a:r>
              <a:rPr sz="4400" b="1" spc="-4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antibiotics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806003"/>
            <a:ext cx="10308590" cy="30137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2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In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adults-those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who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present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with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clinical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syndrome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compatible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with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serious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bacterial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infection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(meningitis,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malnutrition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or </a:t>
            </a:r>
            <a:r>
              <a:rPr sz="2800" dirty="0">
                <a:latin typeface="Microsoft Sans Serif"/>
                <a:cs typeface="Microsoft Sans Serif"/>
              </a:rPr>
              <a:t> severe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pneumonia)/concomitant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severe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sepsis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or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septic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shock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</a:pPr>
            <a:endParaRPr sz="4400">
              <a:latin typeface="Microsoft Sans Serif"/>
              <a:cs typeface="Microsoft Sans Serif"/>
            </a:endParaRPr>
          </a:p>
          <a:p>
            <a:pPr marL="241300" marR="675005" indent="-228600">
              <a:lnSpc>
                <a:spcPct val="90200"/>
              </a:lnSpc>
              <a:buChar char="•"/>
              <a:tabLst>
                <a:tab pos="241300" algn="l"/>
              </a:tabLst>
            </a:pPr>
            <a:r>
              <a:rPr sz="2800" spc="-15" dirty="0">
                <a:latin typeface="Microsoft Sans Serif"/>
                <a:cs typeface="Microsoft Sans Serif"/>
              </a:rPr>
              <a:t>All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children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presenting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with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severe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malaria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areas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intermediate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and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high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malaria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transmission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should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given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broad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spectrum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antibiotics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addition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antimalarial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drugs.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330517"/>
            <a:ext cx="7949565" cy="129921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4740"/>
              </a:lnSpc>
              <a:spcBef>
                <a:spcPts val="710"/>
              </a:spcBef>
            </a:pPr>
            <a:r>
              <a:rPr sz="4400" b="1" spc="-5" dirty="0">
                <a:latin typeface="Arial"/>
                <a:cs typeface="Arial"/>
              </a:rPr>
              <a:t>Severe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malaria </a:t>
            </a:r>
            <a:r>
              <a:rPr sz="4400" b="1" dirty="0">
                <a:latin typeface="Arial"/>
                <a:cs typeface="Arial"/>
              </a:rPr>
              <a:t>in </a:t>
            </a:r>
            <a:r>
              <a:rPr sz="4400" b="1" spc="-10" dirty="0">
                <a:latin typeface="Arial"/>
                <a:cs typeface="Arial"/>
              </a:rPr>
              <a:t>pregnancy</a:t>
            </a:r>
            <a:r>
              <a:rPr sz="4400" b="1" spc="6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: </a:t>
            </a:r>
            <a:r>
              <a:rPr sz="4400" b="1" spc="-120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Maternal </a:t>
            </a:r>
            <a:r>
              <a:rPr sz="4400" b="1" dirty="0">
                <a:latin typeface="Arial"/>
                <a:cs typeface="Arial"/>
              </a:rPr>
              <a:t>risk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19757"/>
            <a:ext cx="4309745" cy="156273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Hypoglycaemia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Acute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pulmonary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oedema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Premature</a:t>
            </a:r>
            <a:r>
              <a:rPr sz="2800" spc="-5" dirty="0">
                <a:latin typeface="Microsoft Sans Serif"/>
                <a:cs typeface="Microsoft Sans Serif"/>
              </a:rPr>
              <a:t> labour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4740"/>
              </a:lnSpc>
              <a:spcBef>
                <a:spcPts val="710"/>
              </a:spcBef>
            </a:pPr>
            <a:r>
              <a:rPr sz="4400" b="1" spc="-5" dirty="0">
                <a:latin typeface="Arial"/>
                <a:cs typeface="Arial"/>
              </a:rPr>
              <a:t>Severe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malaria</a:t>
            </a:r>
            <a:r>
              <a:rPr sz="4400" b="1" spc="-1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in</a:t>
            </a:r>
            <a:r>
              <a:rPr sz="4400" b="1" spc="5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Pregnancy:</a:t>
            </a:r>
            <a:r>
              <a:rPr sz="4400" b="1" spc="8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foetal </a:t>
            </a:r>
            <a:r>
              <a:rPr sz="4400" b="1" spc="-120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risk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2235465"/>
            <a:ext cx="9892665" cy="143065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High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risk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abortion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early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pregnancy</a:t>
            </a:r>
            <a:endParaRPr sz="28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Increased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chances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stillbirth,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intrauterine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growth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retardation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and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low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birth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weight</a:t>
            </a:r>
            <a:r>
              <a:rPr sz="2800" spc="9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later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pregnancy.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756348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0" dirty="0">
                <a:latin typeface="Arial"/>
                <a:cs typeface="Arial"/>
              </a:rPr>
              <a:t>Treatment</a:t>
            </a:r>
            <a:r>
              <a:rPr sz="4400" b="1" spc="-4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during</a:t>
            </a:r>
            <a:r>
              <a:rPr sz="4400" b="1" spc="-4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pregnancy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19757"/>
            <a:ext cx="10161905" cy="31000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Parenteral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antimalarials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full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doses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without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delay.</a:t>
            </a:r>
            <a:endParaRPr sz="2800">
              <a:latin typeface="Microsoft Sans Serif"/>
              <a:cs typeface="Microsoft Sans Serif"/>
            </a:endParaRPr>
          </a:p>
          <a:p>
            <a:pPr marL="241300" marR="1976120" indent="-228600">
              <a:lnSpc>
                <a:spcPts val="3020"/>
              </a:lnSpc>
              <a:spcBef>
                <a:spcPts val="106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Parenteral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Artesunate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preferred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over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Quinine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all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trimesters(recurrent</a:t>
            </a:r>
            <a:r>
              <a:rPr sz="2800" spc="-10" dirty="0">
                <a:latin typeface="Microsoft Sans Serif"/>
                <a:cs typeface="Microsoft Sans Serif"/>
              </a:rPr>
              <a:t> hypoglycaemia</a:t>
            </a:r>
            <a:r>
              <a:rPr sz="2800" spc="1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with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Q).</a:t>
            </a:r>
            <a:endParaRPr sz="28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90100"/>
              </a:lnSpc>
              <a:spcBef>
                <a:spcPts val="95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Although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safety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artesunate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first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trimester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pregnancy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not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firmly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established,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guideline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development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group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consider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that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proven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benefit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mother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outweigh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any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potential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harm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developing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foetus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5379" y="5979477"/>
            <a:ext cx="7270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Ref.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GUIDELINES FOR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18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TREATMENT</a:t>
            </a:r>
            <a:r>
              <a:rPr sz="1800" b="1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MALARIA.</a:t>
            </a:r>
            <a:r>
              <a:rPr sz="1800" b="1" spc="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1800" b="1" baseline="25462" dirty="0">
                <a:solidFill>
                  <a:srgbClr val="006FC0"/>
                </a:solidFill>
                <a:latin typeface="Arial"/>
                <a:cs typeface="Arial"/>
              </a:rPr>
              <a:t>rd</a:t>
            </a:r>
            <a:r>
              <a:rPr sz="1800" b="1" spc="254" baseline="25462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edition.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WHO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76574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0" dirty="0">
                <a:latin typeface="Arial"/>
                <a:cs typeface="Arial"/>
              </a:rPr>
              <a:t>Treatment</a:t>
            </a:r>
            <a:r>
              <a:rPr sz="4400" b="1" spc="-2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of </a:t>
            </a:r>
            <a:r>
              <a:rPr sz="4400" b="1" i="1" spc="-280" dirty="0">
                <a:latin typeface="Arial"/>
                <a:cs typeface="Arial"/>
              </a:rPr>
              <a:t>P.</a:t>
            </a:r>
            <a:r>
              <a:rPr sz="4400" b="1" i="1" spc="-20" dirty="0">
                <a:latin typeface="Arial"/>
                <a:cs typeface="Arial"/>
              </a:rPr>
              <a:t> </a:t>
            </a:r>
            <a:r>
              <a:rPr sz="4400" b="1" i="1" spc="-5" dirty="0">
                <a:latin typeface="Arial"/>
                <a:cs typeface="Arial"/>
              </a:rPr>
              <a:t>vivax</a:t>
            </a:r>
            <a:r>
              <a:rPr sz="4400" b="1" i="1" spc="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malaria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806003"/>
            <a:ext cx="10202545" cy="12223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2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Confirmed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85" dirty="0">
                <a:latin typeface="Microsoft Sans Serif"/>
                <a:cs typeface="Microsoft Sans Serif"/>
              </a:rPr>
              <a:t>P.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vivax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cases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should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treated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with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Chloroquine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full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therapeutic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dose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25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mg/kg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per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age-wise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dosage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schedule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85839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Dose</a:t>
            </a:r>
            <a:r>
              <a:rPr sz="4400" b="1" spc="-10" dirty="0">
                <a:latin typeface="Arial"/>
                <a:cs typeface="Arial"/>
              </a:rPr>
              <a:t> </a:t>
            </a:r>
            <a:r>
              <a:rPr sz="4400" b="1" spc="-15" dirty="0">
                <a:latin typeface="Arial"/>
                <a:cs typeface="Arial"/>
              </a:rPr>
              <a:t>of</a:t>
            </a:r>
            <a:r>
              <a:rPr sz="4400" b="1" spc="-1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Chloroquine</a:t>
            </a:r>
            <a:r>
              <a:rPr sz="4400" b="1" spc="35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for </a:t>
            </a:r>
            <a:r>
              <a:rPr sz="4400" b="1" spc="-280" dirty="0">
                <a:latin typeface="Arial"/>
                <a:cs typeface="Arial"/>
              </a:rPr>
              <a:t>P.</a:t>
            </a:r>
            <a:r>
              <a:rPr sz="4400" b="1" spc="1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vivax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4639" y="2690809"/>
            <a:ext cx="7745473" cy="335051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859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5"/>
              </a:spcBef>
            </a:pPr>
            <a:r>
              <a:rPr sz="4000" b="1" spc="-5" dirty="0">
                <a:latin typeface="Arial"/>
                <a:cs typeface="Arial"/>
              </a:rPr>
              <a:t>Dose</a:t>
            </a:r>
            <a:r>
              <a:rPr sz="4000" b="1" spc="-3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of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Primaquine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for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260" dirty="0">
                <a:latin typeface="Arial"/>
                <a:cs typeface="Arial"/>
              </a:rPr>
              <a:t>P.</a:t>
            </a:r>
            <a:r>
              <a:rPr sz="4000" b="1" spc="-5" dirty="0">
                <a:latin typeface="Arial"/>
                <a:cs typeface="Arial"/>
              </a:rPr>
              <a:t> vivax </a:t>
            </a:r>
            <a:r>
              <a:rPr sz="4000" b="1" dirty="0">
                <a:latin typeface="Arial"/>
                <a:cs typeface="Arial"/>
              </a:rPr>
              <a:t>to</a:t>
            </a:r>
            <a:r>
              <a:rPr sz="4000" b="1" spc="-5" dirty="0">
                <a:latin typeface="Arial"/>
                <a:cs typeface="Arial"/>
              </a:rPr>
              <a:t> prevent </a:t>
            </a:r>
            <a:r>
              <a:rPr sz="4000" b="1" spc="-110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relapse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6336" y="2427384"/>
            <a:ext cx="5574631" cy="287153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806003"/>
            <a:ext cx="10070465" cy="224409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60325" indent="-228600">
              <a:lnSpc>
                <a:spcPts val="304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Contraindicated</a:t>
            </a:r>
            <a:r>
              <a:rPr sz="2800" u="heavy" spc="4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pregnant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women,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infants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known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G6PD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deficient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patients.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Can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lead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hemolysis</a:t>
            </a:r>
            <a:r>
              <a:rPr sz="2800" spc="1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G6PD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deficiency.</a:t>
            </a:r>
            <a:endParaRPr sz="28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3020"/>
              </a:lnSpc>
              <a:spcBef>
                <a:spcPts val="1040"/>
              </a:spcBef>
              <a:buFont typeface="Microsoft Sans Serif"/>
              <a:buChar char="•"/>
              <a:tabLst>
                <a:tab pos="337185" algn="l"/>
                <a:tab pos="337820" algn="l"/>
              </a:tabLst>
            </a:pPr>
            <a:r>
              <a:rPr dirty="0"/>
              <a:t>	</a:t>
            </a:r>
            <a:r>
              <a:rPr sz="2800" spc="-5" dirty="0">
                <a:latin typeface="Microsoft Sans Serif"/>
                <a:cs typeface="Microsoft Sans Serif"/>
              </a:rPr>
              <a:t>Caution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should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exercised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before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administering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Primaquine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areas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known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have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high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prevalence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G6PD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deficiency.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24168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At</a:t>
            </a:r>
            <a:r>
              <a:rPr sz="4400" spc="-20" dirty="0"/>
              <a:t> </a:t>
            </a:r>
            <a:r>
              <a:rPr sz="4400" dirty="0"/>
              <a:t>the</a:t>
            </a:r>
            <a:r>
              <a:rPr sz="4400" spc="20" dirty="0"/>
              <a:t> </a:t>
            </a:r>
            <a:r>
              <a:rPr sz="4400" dirty="0"/>
              <a:t>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57" y="1770486"/>
            <a:ext cx="9807575" cy="35699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O/E</a:t>
            </a:r>
            <a:endParaRPr sz="2800">
              <a:latin typeface="Microsoft Sans Serif"/>
              <a:cs typeface="Microsoft Sans Serif"/>
            </a:endParaRPr>
          </a:p>
          <a:p>
            <a:pPr marL="697865" lvl="1" indent="-229235">
              <a:lnSpc>
                <a:spcPct val="100000"/>
              </a:lnSpc>
              <a:spcBef>
                <a:spcPts val="240"/>
              </a:spcBef>
              <a:buChar char="•"/>
              <a:tabLst>
                <a:tab pos="69850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Drowsy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but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arousable</a:t>
            </a:r>
            <a:endParaRPr sz="2400">
              <a:latin typeface="Microsoft Sans Serif"/>
              <a:cs typeface="Microsoft Sans Serif"/>
            </a:endParaRPr>
          </a:p>
          <a:p>
            <a:pPr marL="697865" lvl="1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Mild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icterus</a:t>
            </a:r>
            <a:endParaRPr sz="2400">
              <a:latin typeface="Microsoft Sans Serif"/>
              <a:cs typeface="Microsoft Sans Serif"/>
            </a:endParaRPr>
          </a:p>
          <a:p>
            <a:pPr marL="697865" lvl="1" indent="-229235">
              <a:lnSpc>
                <a:spcPct val="100000"/>
              </a:lnSpc>
              <a:spcBef>
                <a:spcPts val="219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Microsoft Sans Serif"/>
                <a:cs typeface="Microsoft Sans Serif"/>
              </a:rPr>
              <a:t>Edema</a:t>
            </a:r>
            <a:endParaRPr sz="2400">
              <a:latin typeface="Microsoft Sans Serif"/>
              <a:cs typeface="Microsoft Sans Serif"/>
            </a:endParaRPr>
          </a:p>
          <a:p>
            <a:pPr marL="697865" marR="5080" lvl="1" indent="-228600">
              <a:lnSpc>
                <a:spcPts val="2600"/>
              </a:lnSpc>
              <a:spcBef>
                <a:spcPts val="520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Peripheral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pulses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feeble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133bpm(R),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BP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100/70,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CBG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100,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SpO2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92% </a:t>
            </a:r>
            <a:r>
              <a:rPr sz="2400" spc="-5" dirty="0">
                <a:latin typeface="Microsoft Sans Serif"/>
                <a:cs typeface="Microsoft Sans Serif"/>
              </a:rPr>
              <a:t>on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RA,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100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</a:t>
            </a:r>
            <a:endParaRPr sz="2400">
              <a:latin typeface="Microsoft Sans Serif"/>
              <a:cs typeface="Microsoft Sans Serif"/>
            </a:endParaRPr>
          </a:p>
          <a:p>
            <a:pPr marL="697865" lvl="1" indent="-229235">
              <a:lnSpc>
                <a:spcPct val="100000"/>
              </a:lnSpc>
              <a:spcBef>
                <a:spcPts val="180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Fine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crackles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both</a:t>
            </a:r>
            <a:r>
              <a:rPr sz="2400" dirty="0">
                <a:latin typeface="Microsoft Sans Serif"/>
                <a:cs typeface="Microsoft Sans Serif"/>
              </a:rPr>
              <a:t> bases</a:t>
            </a:r>
            <a:endParaRPr sz="2400">
              <a:latin typeface="Microsoft Sans Serif"/>
              <a:cs typeface="Microsoft Sans Serif"/>
            </a:endParaRPr>
          </a:p>
          <a:p>
            <a:pPr marL="697865" lvl="1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Microsoft Sans Serif"/>
                <a:cs typeface="Microsoft Sans Serif"/>
              </a:rPr>
              <a:t>Abdo.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Soft</a:t>
            </a:r>
            <a:endParaRPr sz="2400">
              <a:latin typeface="Microsoft Sans Serif"/>
              <a:cs typeface="Microsoft Sans Serif"/>
            </a:endParaRPr>
          </a:p>
          <a:p>
            <a:pPr marL="697865" lvl="1" indent="-229235">
              <a:lnSpc>
                <a:spcPct val="100000"/>
              </a:lnSpc>
              <a:spcBef>
                <a:spcPts val="219"/>
              </a:spcBef>
              <a:buChar char="•"/>
              <a:tabLst>
                <a:tab pos="6985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No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focal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lateralizing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neuro.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signs,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no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neck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rigidity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5182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25" dirty="0">
                <a:latin typeface="Arial"/>
                <a:cs typeface="Arial"/>
              </a:rPr>
              <a:t>Warning</a:t>
            </a:r>
            <a:r>
              <a:rPr sz="4400" b="1" spc="-80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symptoms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70316"/>
            <a:ext cx="10215245" cy="41649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marR="5080" indent="-228600">
              <a:lnSpc>
                <a:spcPts val="2500"/>
              </a:lnSpc>
              <a:spcBef>
                <a:spcPts val="700"/>
              </a:spcBef>
              <a:buChar char="•"/>
              <a:tabLst>
                <a:tab pos="241300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Patient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should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be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advised</a:t>
            </a:r>
            <a:r>
              <a:rPr sz="2600" spc="70" dirty="0">
                <a:latin typeface="Microsoft Sans Serif"/>
                <a:cs typeface="Microsoft Sans Serif"/>
              </a:rPr>
              <a:t> </a:t>
            </a:r>
            <a:r>
              <a:rPr sz="2600" b="1" i="1" dirty="0">
                <a:latin typeface="Arial"/>
                <a:cs typeface="Arial"/>
              </a:rPr>
              <a:t>to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spc="-10" dirty="0">
                <a:latin typeface="Arial"/>
                <a:cs typeface="Arial"/>
              </a:rPr>
              <a:t>stop</a:t>
            </a:r>
            <a:r>
              <a:rPr sz="2600" b="1" i="1" spc="20" dirty="0">
                <a:latin typeface="Arial"/>
                <a:cs typeface="Arial"/>
              </a:rPr>
              <a:t> </a:t>
            </a:r>
            <a:r>
              <a:rPr sz="2600" b="1" i="1" spc="-5" dirty="0">
                <a:latin typeface="Arial"/>
                <a:cs typeface="Arial"/>
              </a:rPr>
              <a:t>Primaquine</a:t>
            </a:r>
            <a:r>
              <a:rPr sz="2600" b="1" i="1" spc="25" dirty="0">
                <a:latin typeface="Arial"/>
                <a:cs typeface="Arial"/>
              </a:rPr>
              <a:t> </a:t>
            </a:r>
            <a:r>
              <a:rPr sz="2600" b="1" i="1" spc="-5" dirty="0">
                <a:latin typeface="Arial"/>
                <a:cs typeface="Arial"/>
              </a:rPr>
              <a:t>immediately</a:t>
            </a:r>
            <a:r>
              <a:rPr sz="2600" b="1" i="1" spc="55" dirty="0">
                <a:latin typeface="Arial"/>
                <a:cs typeface="Arial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if </a:t>
            </a:r>
            <a:r>
              <a:rPr sz="2600" spc="-5" dirty="0">
                <a:latin typeface="Microsoft Sans Serif"/>
                <a:cs typeface="Microsoft Sans Serif"/>
              </a:rPr>
              <a:t> he/she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develops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any</a:t>
            </a:r>
            <a:r>
              <a:rPr sz="2600" spc="5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of</a:t>
            </a:r>
            <a:r>
              <a:rPr sz="2600" spc="4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the</a:t>
            </a:r>
            <a:r>
              <a:rPr sz="2600" spc="70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following</a:t>
            </a:r>
            <a:r>
              <a:rPr sz="2600" spc="10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symptoms</a:t>
            </a:r>
            <a:r>
              <a:rPr sz="2600" spc="10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and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should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report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to </a:t>
            </a:r>
            <a:r>
              <a:rPr sz="2600" spc="-67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the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doctor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immediately:</a:t>
            </a:r>
            <a:endParaRPr sz="2600">
              <a:latin typeface="Microsoft Sans Serif"/>
              <a:cs typeface="Microsoft Sans Serif"/>
            </a:endParaRPr>
          </a:p>
          <a:p>
            <a:pPr marL="272415" indent="-260350">
              <a:lnSpc>
                <a:spcPct val="100000"/>
              </a:lnSpc>
              <a:spcBef>
                <a:spcPts val="405"/>
              </a:spcBef>
              <a:buSzPct val="96153"/>
              <a:buFont typeface="Wingdings"/>
              <a:buChar char=""/>
              <a:tabLst>
                <a:tab pos="273050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(i)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dark</a:t>
            </a:r>
            <a:r>
              <a:rPr sz="2600" spc="4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coloured</a:t>
            </a:r>
            <a:r>
              <a:rPr sz="2600" spc="5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urine</a:t>
            </a:r>
            <a:endParaRPr sz="2600">
              <a:latin typeface="Microsoft Sans Serif"/>
              <a:cs typeface="Microsoft Sans Serif"/>
            </a:endParaRPr>
          </a:p>
          <a:p>
            <a:pPr marL="272415" indent="-260350">
              <a:lnSpc>
                <a:spcPct val="100000"/>
              </a:lnSpc>
              <a:spcBef>
                <a:spcPts val="360"/>
              </a:spcBef>
              <a:buSzPct val="96153"/>
              <a:buFont typeface="Wingdings"/>
              <a:buChar char=""/>
              <a:tabLst>
                <a:tab pos="27305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(ii)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yellow</a:t>
            </a:r>
            <a:r>
              <a:rPr sz="2600" spc="5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conjunctiva</a:t>
            </a:r>
            <a:endParaRPr sz="2600">
              <a:latin typeface="Microsoft Sans Serif"/>
              <a:cs typeface="Microsoft Sans Serif"/>
            </a:endParaRPr>
          </a:p>
          <a:p>
            <a:pPr marL="272415" indent="-260350">
              <a:lnSpc>
                <a:spcPct val="100000"/>
              </a:lnSpc>
              <a:spcBef>
                <a:spcPts val="380"/>
              </a:spcBef>
              <a:buSzPct val="96153"/>
              <a:buFont typeface="Wingdings"/>
              <a:buChar char=""/>
              <a:tabLst>
                <a:tab pos="27305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(iii)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bluish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discolouration</a:t>
            </a:r>
            <a:r>
              <a:rPr sz="2600" spc="7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of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lips</a:t>
            </a:r>
            <a:endParaRPr sz="2600">
              <a:latin typeface="Microsoft Sans Serif"/>
              <a:cs typeface="Microsoft Sans Serif"/>
            </a:endParaRPr>
          </a:p>
          <a:p>
            <a:pPr marL="272415" indent="-260350">
              <a:lnSpc>
                <a:spcPct val="100000"/>
              </a:lnSpc>
              <a:spcBef>
                <a:spcPts val="380"/>
              </a:spcBef>
              <a:buSzPct val="96153"/>
              <a:buFont typeface="Wingdings"/>
              <a:buChar char=""/>
              <a:tabLst>
                <a:tab pos="273050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(iv)</a:t>
            </a:r>
            <a:r>
              <a:rPr sz="2600" spc="-2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abdominal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pain</a:t>
            </a:r>
            <a:endParaRPr sz="2600">
              <a:latin typeface="Microsoft Sans Serif"/>
              <a:cs typeface="Microsoft Sans Serif"/>
            </a:endParaRPr>
          </a:p>
          <a:p>
            <a:pPr marL="272415" indent="-260350">
              <a:lnSpc>
                <a:spcPct val="100000"/>
              </a:lnSpc>
              <a:spcBef>
                <a:spcPts val="385"/>
              </a:spcBef>
              <a:buSzPct val="96153"/>
              <a:buFont typeface="Wingdings"/>
              <a:buChar char=""/>
              <a:tabLst>
                <a:tab pos="273050" algn="l"/>
              </a:tabLst>
            </a:pPr>
            <a:r>
              <a:rPr sz="2600" dirty="0">
                <a:latin typeface="Microsoft Sans Serif"/>
                <a:cs typeface="Microsoft Sans Serif"/>
              </a:rPr>
              <a:t>(v)</a:t>
            </a:r>
            <a:r>
              <a:rPr sz="2600" spc="-2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nausea</a:t>
            </a:r>
            <a:endParaRPr sz="2600">
              <a:latin typeface="Microsoft Sans Serif"/>
              <a:cs typeface="Microsoft Sans Serif"/>
            </a:endParaRPr>
          </a:p>
          <a:p>
            <a:pPr marL="272415" indent="-260350">
              <a:lnSpc>
                <a:spcPct val="100000"/>
              </a:lnSpc>
              <a:spcBef>
                <a:spcPts val="380"/>
              </a:spcBef>
              <a:buSzPct val="96153"/>
              <a:buFont typeface="Wingdings"/>
              <a:buChar char=""/>
              <a:tabLst>
                <a:tab pos="273050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(vi)</a:t>
            </a:r>
            <a:r>
              <a:rPr sz="2600" spc="-3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vomiting</a:t>
            </a:r>
            <a:endParaRPr sz="2600">
              <a:latin typeface="Microsoft Sans Serif"/>
              <a:cs typeface="Microsoft Sans Serif"/>
            </a:endParaRPr>
          </a:p>
          <a:p>
            <a:pPr marL="272415" indent="-260350">
              <a:lnSpc>
                <a:spcPct val="100000"/>
              </a:lnSpc>
              <a:spcBef>
                <a:spcPts val="360"/>
              </a:spcBef>
              <a:buSzPct val="96153"/>
              <a:buFont typeface="Wingdings"/>
              <a:buChar char=""/>
              <a:tabLst>
                <a:tab pos="27305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(vii)</a:t>
            </a:r>
            <a:r>
              <a:rPr sz="2600" spc="-2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breathlessness</a:t>
            </a:r>
            <a:r>
              <a:rPr sz="2600" spc="8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etc.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806003"/>
            <a:ext cx="9948545" cy="173291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4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WHO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recommended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standard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therapy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15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mg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Primaquine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daily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14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days.</a:t>
            </a:r>
            <a:endParaRPr sz="2800">
              <a:latin typeface="Microsoft Sans Serif"/>
              <a:cs typeface="Microsoft Sans Serif"/>
            </a:endParaRPr>
          </a:p>
          <a:p>
            <a:pPr marL="241300" marR="100965" indent="-228600">
              <a:lnSpc>
                <a:spcPts val="302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In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mild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G6PD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deficient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patient,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45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mg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Primaquine(7.5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mg/kg)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should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prescribed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weekly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eight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weeks.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859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5"/>
              </a:spcBef>
            </a:pPr>
            <a:r>
              <a:rPr sz="4000" b="1" spc="-25" dirty="0">
                <a:latin typeface="Arial"/>
                <a:cs typeface="Arial"/>
              </a:rPr>
              <a:t>Treatment </a:t>
            </a:r>
            <a:r>
              <a:rPr sz="4000" b="1" dirty="0">
                <a:latin typeface="Arial"/>
                <a:cs typeface="Arial"/>
              </a:rPr>
              <a:t>of </a:t>
            </a:r>
            <a:r>
              <a:rPr sz="4000" b="1" spc="-5" dirty="0">
                <a:latin typeface="Arial"/>
                <a:cs typeface="Arial"/>
              </a:rPr>
              <a:t>uncomplicated </a:t>
            </a:r>
            <a:r>
              <a:rPr sz="4000" b="1" dirty="0">
                <a:latin typeface="Arial"/>
                <a:cs typeface="Arial"/>
              </a:rPr>
              <a:t>malaria in </a:t>
            </a:r>
            <a:r>
              <a:rPr sz="4000" b="1" spc="-110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pregnancy</a:t>
            </a:r>
            <a:r>
              <a:rPr sz="4000" b="1" spc="-3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(earlier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recommendation)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2380501"/>
            <a:ext cx="7863840" cy="30949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370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lci</a:t>
            </a:r>
            <a:r>
              <a:rPr sz="2800" b="1" spc="5" dirty="0">
                <a:latin typeface="Arial"/>
                <a:cs typeface="Arial"/>
              </a:rPr>
              <a:t>p</a:t>
            </a:r>
            <a:r>
              <a:rPr sz="2800" b="1" spc="-5" dirty="0">
                <a:latin typeface="Arial"/>
                <a:cs typeface="Arial"/>
              </a:rPr>
              <a:t>arum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ACT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second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third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trimesters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Quinine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+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Clindamycin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first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trimester.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800" b="1" spc="-370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.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45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ax</a:t>
            </a:r>
            <a:endParaRPr sz="2800">
              <a:latin typeface="Arial"/>
              <a:cs typeface="Arial"/>
            </a:endParaRPr>
          </a:p>
          <a:p>
            <a:pPr marL="330200" indent="-317500">
              <a:lnSpc>
                <a:spcPct val="100000"/>
              </a:lnSpc>
              <a:spcBef>
                <a:spcPts val="660"/>
              </a:spcBef>
              <a:buChar char="•"/>
              <a:tabLst>
                <a:tab pos="329565" algn="l"/>
                <a:tab pos="330200" algn="l"/>
              </a:tabLst>
            </a:pPr>
            <a:r>
              <a:rPr sz="2800" spc="-170" dirty="0">
                <a:latin typeface="Microsoft Sans Serif"/>
                <a:cs typeface="Microsoft Sans Serif"/>
              </a:rPr>
              <a:t>To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treated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with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Chloroquine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all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trimesters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76263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Recent</a:t>
            </a:r>
            <a:r>
              <a:rPr sz="4400" spc="35" dirty="0"/>
              <a:t> </a:t>
            </a:r>
            <a:r>
              <a:rPr sz="4400" dirty="0"/>
              <a:t>WHO</a:t>
            </a:r>
            <a:r>
              <a:rPr sz="4400" spc="40" dirty="0"/>
              <a:t> </a:t>
            </a:r>
            <a:r>
              <a:rPr sz="4400" spc="-10" dirty="0"/>
              <a:t>recommendation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57" y="1806003"/>
            <a:ext cx="9832975" cy="46678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4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Pregnant </a:t>
            </a:r>
            <a:r>
              <a:rPr sz="2800" spc="-10" dirty="0">
                <a:latin typeface="Microsoft Sans Serif"/>
                <a:cs typeface="Microsoft Sans Serif"/>
              </a:rPr>
              <a:t>women </a:t>
            </a:r>
            <a:r>
              <a:rPr sz="2800" spc="-15" dirty="0">
                <a:latin typeface="Microsoft Sans Serif"/>
                <a:cs typeface="Microsoft Sans Serif"/>
              </a:rPr>
              <a:t>with </a:t>
            </a:r>
            <a:r>
              <a:rPr sz="2800" spc="-5" dirty="0">
                <a:latin typeface="Microsoft Sans Serif"/>
                <a:cs typeface="Microsoft Sans Serif"/>
              </a:rPr>
              <a:t>uncomplicated </a:t>
            </a:r>
            <a:r>
              <a:rPr sz="2800" i="1" spc="-185" dirty="0">
                <a:latin typeface="Arial"/>
                <a:cs typeface="Arial"/>
              </a:rPr>
              <a:t>P.</a:t>
            </a:r>
            <a:r>
              <a:rPr sz="2800" i="1" spc="-18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f </a:t>
            </a:r>
            <a:r>
              <a:rPr sz="2800" spc="-5" dirty="0">
                <a:latin typeface="Microsoft Sans Serif"/>
                <a:cs typeface="Microsoft Sans Serif"/>
              </a:rPr>
              <a:t>malaria should </a:t>
            </a:r>
            <a:r>
              <a:rPr sz="2800" dirty="0">
                <a:latin typeface="Microsoft Sans Serif"/>
                <a:cs typeface="Microsoft Sans Serif"/>
              </a:rPr>
              <a:t>be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treated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with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artemether-lumefantrine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during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first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trimester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Microsoft Sans Serif"/>
              <a:buChar char="•"/>
            </a:pPr>
            <a:endParaRPr sz="4400">
              <a:latin typeface="Microsoft Sans Serif"/>
              <a:cs typeface="Microsoft Sans Serif"/>
            </a:endParaRPr>
          </a:p>
          <a:p>
            <a:pPr marL="241300" marR="63500" indent="-228600">
              <a:lnSpc>
                <a:spcPts val="3020"/>
              </a:lnSpc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Antifolates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contraindicated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first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trimester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pregnancy.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So,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90" dirty="0">
                <a:latin typeface="Microsoft Sans Serif"/>
                <a:cs typeface="Microsoft Sans Serif"/>
              </a:rPr>
              <a:t>ACTs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containing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SP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contraindicated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during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first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trimester.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</a:pPr>
            <a:endParaRPr sz="4450">
              <a:latin typeface="Microsoft Sans Serif"/>
              <a:cs typeface="Microsoft Sans Serif"/>
            </a:endParaRPr>
          </a:p>
          <a:p>
            <a:pPr marL="241300" marR="474980" indent="-228600">
              <a:lnSpc>
                <a:spcPts val="3020"/>
              </a:lnSpc>
              <a:buChar char="•"/>
              <a:tabLst>
                <a:tab pos="241300" algn="l"/>
                <a:tab pos="725043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Quinine-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poorer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outcomes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treatment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and	challenges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adherence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seven-day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course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treatment.</a:t>
            </a:r>
            <a:endParaRPr sz="2800">
              <a:latin typeface="Microsoft Sans Serif"/>
              <a:cs typeface="Microsoft Sans Serif"/>
            </a:endParaRPr>
          </a:p>
          <a:p>
            <a:pPr marL="565785">
              <a:lnSpc>
                <a:spcPct val="100000"/>
              </a:lnSpc>
              <a:spcBef>
                <a:spcPts val="2540"/>
              </a:spcBef>
            </a:pPr>
            <a:r>
              <a:rPr sz="2000" b="1" spc="-15" dirty="0">
                <a:solidFill>
                  <a:srgbClr val="646464"/>
                </a:solidFill>
                <a:latin typeface="Calibri"/>
                <a:cs typeface="Calibri"/>
              </a:rPr>
              <a:t>Ref:</a:t>
            </a:r>
            <a:r>
              <a:rPr sz="2000" b="1" spc="-10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46464"/>
                </a:solidFill>
                <a:latin typeface="Calibri"/>
                <a:cs typeface="Calibri"/>
              </a:rPr>
              <a:t>WHO</a:t>
            </a:r>
            <a:r>
              <a:rPr sz="2000" b="1" spc="-25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646464"/>
                </a:solidFill>
                <a:latin typeface="Calibri"/>
                <a:cs typeface="Calibri"/>
              </a:rPr>
              <a:t>Guidelines</a:t>
            </a:r>
            <a:r>
              <a:rPr sz="2000" b="1" spc="-25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646464"/>
                </a:solidFill>
                <a:latin typeface="Calibri"/>
                <a:cs typeface="Calibri"/>
              </a:rPr>
              <a:t>for</a:t>
            </a:r>
            <a:r>
              <a:rPr sz="2000" b="1" spc="5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646464"/>
                </a:solidFill>
                <a:latin typeface="Calibri"/>
                <a:cs typeface="Calibri"/>
              </a:rPr>
              <a:t>malaria</a:t>
            </a:r>
            <a:r>
              <a:rPr sz="2000" b="1" spc="35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46464"/>
                </a:solidFill>
                <a:latin typeface="Calibri"/>
                <a:cs typeface="Calibri"/>
              </a:rPr>
              <a:t>- 14</a:t>
            </a:r>
            <a:r>
              <a:rPr sz="2000" b="1" spc="-5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46464"/>
                </a:solidFill>
                <a:latin typeface="Calibri"/>
                <a:cs typeface="Calibri"/>
              </a:rPr>
              <a:t>March</a:t>
            </a:r>
            <a:r>
              <a:rPr sz="2000" b="1" spc="-5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46464"/>
                </a:solidFill>
                <a:latin typeface="Calibri"/>
                <a:cs typeface="Calibri"/>
              </a:rPr>
              <a:t>2023</a:t>
            </a:r>
            <a:r>
              <a:rPr sz="2000" b="1" spc="-5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46464"/>
                </a:solidFill>
                <a:latin typeface="Calibri"/>
                <a:cs typeface="Calibri"/>
              </a:rPr>
              <a:t>-</a:t>
            </a:r>
            <a:r>
              <a:rPr sz="2000" b="1" spc="-5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646464"/>
                </a:solidFill>
                <a:latin typeface="Calibri"/>
                <a:cs typeface="Calibri"/>
              </a:rPr>
              <a:t>World</a:t>
            </a:r>
            <a:r>
              <a:rPr sz="2000" b="1" spc="-25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646464"/>
                </a:solidFill>
                <a:latin typeface="Calibri"/>
                <a:cs typeface="Calibri"/>
              </a:rPr>
              <a:t>Health </a:t>
            </a:r>
            <a:r>
              <a:rPr sz="2000" b="1" spc="-10" dirty="0">
                <a:solidFill>
                  <a:srgbClr val="646464"/>
                </a:solidFill>
                <a:latin typeface="Calibri"/>
                <a:cs typeface="Calibri"/>
              </a:rPr>
              <a:t>Organization</a:t>
            </a:r>
            <a:r>
              <a:rPr sz="2000" b="1" spc="-40" dirty="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46464"/>
                </a:solidFill>
                <a:latin typeface="Calibri"/>
                <a:cs typeface="Calibri"/>
              </a:rPr>
              <a:t>(WHO)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79355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0" dirty="0">
                <a:latin typeface="Arial"/>
                <a:cs typeface="Arial"/>
              </a:rPr>
              <a:t>Treatment </a:t>
            </a:r>
            <a:r>
              <a:rPr sz="4400" b="1" dirty="0">
                <a:latin typeface="Arial"/>
                <a:cs typeface="Arial"/>
              </a:rPr>
              <a:t>of</a:t>
            </a:r>
            <a:r>
              <a:rPr sz="4400" b="1" spc="-3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mixed</a:t>
            </a:r>
            <a:r>
              <a:rPr sz="4400" b="1" spc="-2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infections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806003"/>
            <a:ext cx="10323830" cy="36512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1336040" indent="-228600">
              <a:lnSpc>
                <a:spcPts val="304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Mixed infections </a:t>
            </a:r>
            <a:r>
              <a:rPr sz="2800" spc="-15" dirty="0">
                <a:latin typeface="Microsoft Sans Serif"/>
                <a:cs typeface="Microsoft Sans Serif"/>
              </a:rPr>
              <a:t>with </a:t>
            </a:r>
            <a:r>
              <a:rPr sz="2800" spc="-185" dirty="0">
                <a:latin typeface="Microsoft Sans Serif"/>
                <a:cs typeface="Microsoft Sans Serif"/>
              </a:rPr>
              <a:t>P.</a:t>
            </a:r>
            <a:r>
              <a:rPr sz="2800" spc="-18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falciparum should </a:t>
            </a:r>
            <a:r>
              <a:rPr sz="2800" dirty="0">
                <a:latin typeface="Microsoft Sans Serif"/>
                <a:cs typeface="Microsoft Sans Serif"/>
              </a:rPr>
              <a:t>be treated as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falciparum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malaria.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Microsoft Sans Serif"/>
              <a:buChar char="•"/>
            </a:pPr>
            <a:endParaRPr sz="44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3020"/>
              </a:lnSpc>
              <a:buFont typeface="Microsoft Sans Serif"/>
              <a:buChar char="•"/>
              <a:tabLst>
                <a:tab pos="337185" algn="l"/>
                <a:tab pos="337820" algn="l"/>
              </a:tabLst>
            </a:pPr>
            <a:r>
              <a:rPr dirty="0"/>
              <a:t>	</a:t>
            </a:r>
            <a:r>
              <a:rPr sz="2800" spc="-10" dirty="0">
                <a:latin typeface="Microsoft Sans Serif"/>
                <a:cs typeface="Microsoft Sans Serif"/>
              </a:rPr>
              <a:t>Since </a:t>
            </a:r>
            <a:r>
              <a:rPr sz="2800" spc="-5" dirty="0">
                <a:latin typeface="Microsoft Sans Serif"/>
                <a:cs typeface="Microsoft Sans Serif"/>
              </a:rPr>
              <a:t>AS+SP </a:t>
            </a:r>
            <a:r>
              <a:rPr sz="2800" spc="-10" dirty="0">
                <a:latin typeface="Microsoft Sans Serif"/>
                <a:cs typeface="Microsoft Sans Serif"/>
              </a:rPr>
              <a:t>is </a:t>
            </a:r>
            <a:r>
              <a:rPr sz="2800" dirty="0">
                <a:latin typeface="Microsoft Sans Serif"/>
                <a:cs typeface="Microsoft Sans Serif"/>
              </a:rPr>
              <a:t>not </a:t>
            </a:r>
            <a:r>
              <a:rPr sz="2800" spc="-10" dirty="0">
                <a:latin typeface="Microsoft Sans Serif"/>
                <a:cs typeface="Microsoft Sans Serif"/>
              </a:rPr>
              <a:t>effective in </a:t>
            </a:r>
            <a:r>
              <a:rPr sz="2800" dirty="0">
                <a:latin typeface="Microsoft Sans Serif"/>
                <a:cs typeface="Microsoft Sans Serif"/>
              </a:rPr>
              <a:t>vivax </a:t>
            </a:r>
            <a:r>
              <a:rPr sz="2800" spc="-5" dirty="0">
                <a:latin typeface="Microsoft Sans Serif"/>
                <a:cs typeface="Microsoft Sans Serif"/>
              </a:rPr>
              <a:t>malaria, </a:t>
            </a:r>
            <a:r>
              <a:rPr sz="2800" dirty="0">
                <a:latin typeface="Microsoft Sans Serif"/>
                <a:cs typeface="Microsoft Sans Serif"/>
              </a:rPr>
              <a:t>other </a:t>
            </a:r>
            <a:r>
              <a:rPr sz="2800" spc="-5" dirty="0">
                <a:latin typeface="Microsoft Sans Serif"/>
                <a:cs typeface="Microsoft Sans Serif"/>
              </a:rPr>
              <a:t>ACT should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used.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</a:pPr>
            <a:endParaRPr sz="4450">
              <a:latin typeface="Microsoft Sans Serif"/>
              <a:cs typeface="Microsoft Sans Serif"/>
            </a:endParaRPr>
          </a:p>
          <a:p>
            <a:pPr marL="241300" marR="276860" indent="-228600">
              <a:lnSpc>
                <a:spcPts val="3020"/>
              </a:lnSpc>
              <a:buChar char="•"/>
              <a:tabLst>
                <a:tab pos="241300" algn="l"/>
              </a:tabLst>
            </a:pPr>
            <a:r>
              <a:rPr sz="2800" spc="-25" dirty="0">
                <a:latin typeface="Microsoft Sans Serif"/>
                <a:cs typeface="Microsoft Sans Serif"/>
              </a:rPr>
              <a:t>However,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anti-relapse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treatment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with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Primaquine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can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given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14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days,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if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indicated.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907" y="3570541"/>
            <a:ext cx="51917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Another</a:t>
            </a:r>
            <a:r>
              <a:rPr sz="6000" spc="-45" dirty="0"/>
              <a:t> </a:t>
            </a:r>
            <a:r>
              <a:rPr sz="6000" spc="-5" dirty="0"/>
              <a:t>patient</a:t>
            </a:r>
            <a:endParaRPr sz="6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806003"/>
            <a:ext cx="10129520" cy="30137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2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-1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32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year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old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lady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from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central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Kolkata,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admitted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with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h/o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fever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10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days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followed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pain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abdomen,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vomiting,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decreased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urinary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flow,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alteration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consciousness</a:t>
            </a:r>
            <a:endParaRPr sz="2800">
              <a:latin typeface="Microsoft Sans Serif"/>
              <a:cs typeface="Microsoft Sans Serif"/>
            </a:endParaRPr>
          </a:p>
          <a:p>
            <a:pPr marL="241300" marR="138430" indent="-228600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Investigations: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Thrombocytopenia,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elevated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pancreatic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enzymes,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hyperbilirubinemia,</a:t>
            </a:r>
            <a:r>
              <a:rPr sz="2800" spc="9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raised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liver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enzymes,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high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urea,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creatinine.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CT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abdomen-pancreatitis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Peripheral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blood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plenty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85" dirty="0">
                <a:latin typeface="Microsoft Sans Serif"/>
                <a:cs typeface="Microsoft Sans Serif"/>
              </a:rPr>
              <a:t>P.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vivax trophozoites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609536"/>
            <a:ext cx="5410200" cy="569125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336"/>
            <a:ext cx="6705600" cy="477685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380936"/>
            <a:ext cx="6629400" cy="53102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34366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Investigations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57" y="1724496"/>
            <a:ext cx="10204450" cy="27089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Hb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11.0,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TC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5600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(N74,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L24,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Mo1,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Eo1)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Plt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50,000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Urea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67,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Creat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2.29,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Na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131.9,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K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4.32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3030"/>
              </a:lnSpc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sz="2800" spc="-70" dirty="0">
                <a:latin typeface="Microsoft Sans Serif"/>
                <a:cs typeface="Microsoft Sans Serif"/>
              </a:rPr>
              <a:t>T.Bili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4.0(Direct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2.5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),AST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134,ALT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110,ALP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90,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GGT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75,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Alb.</a:t>
            </a:r>
            <a:endParaRPr sz="2800">
              <a:latin typeface="Microsoft Sans Serif"/>
              <a:cs typeface="Microsoft Sans Serif"/>
            </a:endParaRPr>
          </a:p>
          <a:p>
            <a:pPr marL="241300">
              <a:lnSpc>
                <a:spcPts val="3030"/>
              </a:lnSpc>
            </a:pPr>
            <a:r>
              <a:rPr sz="2800" spc="-5" dirty="0">
                <a:latin typeface="Microsoft Sans Serif"/>
                <a:cs typeface="Microsoft Sans Serif"/>
              </a:rPr>
              <a:t>3.5 Glob.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4.0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INR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1.16,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PTT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26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Urine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R/E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735" dirty="0">
                <a:latin typeface="Microsoft Sans Serif"/>
                <a:cs typeface="Microsoft Sans Serif"/>
              </a:rPr>
              <a:t>–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6-8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pus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cells,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1-2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RBCs,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granular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casts,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Protein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++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609536"/>
            <a:ext cx="5257800" cy="569125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907" y="3570541"/>
            <a:ext cx="51917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Another</a:t>
            </a:r>
            <a:r>
              <a:rPr sz="6000" spc="-45" dirty="0"/>
              <a:t> </a:t>
            </a:r>
            <a:r>
              <a:rPr sz="6000" spc="-5" dirty="0"/>
              <a:t>patient</a:t>
            </a:r>
            <a:endParaRPr sz="6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2635186"/>
            <a:ext cx="4040251" cy="30306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9025" y="2635186"/>
            <a:ext cx="4041775" cy="303060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1630" y="1550987"/>
            <a:ext cx="8092567" cy="503466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390397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</a:t>
            </a:r>
            <a:r>
              <a:rPr sz="4400" spc="-245" dirty="0"/>
              <a:t> </a:t>
            </a:r>
            <a:r>
              <a:rPr sz="4400" spc="-5" dirty="0"/>
              <a:t>recent</a:t>
            </a:r>
            <a:r>
              <a:rPr sz="4400" spc="35" dirty="0"/>
              <a:t> </a:t>
            </a:r>
            <a:r>
              <a:rPr sz="4400" spc="-10" dirty="0"/>
              <a:t>patient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57" y="1806003"/>
            <a:ext cx="10323830" cy="28816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40"/>
              </a:lnSpc>
              <a:spcBef>
                <a:spcPts val="470"/>
              </a:spcBef>
              <a:buChar char="•"/>
              <a:tabLst>
                <a:tab pos="241300" algn="l"/>
                <a:tab pos="2691130" algn="l"/>
              </a:tabLst>
            </a:pP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-1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69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years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old	gentleman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(on </a:t>
            </a:r>
            <a:r>
              <a:rPr sz="2800" spc="-35" dirty="0">
                <a:latin typeface="Microsoft Sans Serif"/>
                <a:cs typeface="Microsoft Sans Serif"/>
              </a:rPr>
              <a:t>Telmisartan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40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mg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Amlodipin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5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mg)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from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Bowbazar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area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was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feeling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unwell.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No </a:t>
            </a:r>
            <a:r>
              <a:rPr sz="2800" spc="-5" dirty="0">
                <a:latin typeface="Microsoft Sans Serif"/>
                <a:cs typeface="Microsoft Sans Serif"/>
              </a:rPr>
              <a:t>definite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history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fever.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He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became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restless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was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taken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ER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private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hospital.</a:t>
            </a:r>
            <a:endParaRPr sz="2800">
              <a:latin typeface="Microsoft Sans Serif"/>
              <a:cs typeface="Microsoft Sans Serif"/>
            </a:endParaRPr>
          </a:p>
          <a:p>
            <a:pPr marL="337820" indent="-325120">
              <a:lnSpc>
                <a:spcPct val="100000"/>
              </a:lnSpc>
              <a:spcBef>
                <a:spcPts val="660"/>
              </a:spcBef>
              <a:buChar char="•"/>
              <a:tabLst>
                <a:tab pos="337185" algn="l"/>
                <a:tab pos="337820" algn="l"/>
              </a:tabLst>
            </a:pPr>
            <a:r>
              <a:rPr sz="2800" dirty="0">
                <a:latin typeface="Microsoft Sans Serif"/>
                <a:cs typeface="Microsoft Sans Serif"/>
              </a:rPr>
              <a:t>Found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hypoxic</a:t>
            </a:r>
            <a:r>
              <a:rPr sz="2800" spc="1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admitted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ICU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Put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on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nasal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oxygen,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IV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fluids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antibiotics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737423"/>
            <a:ext cx="9727565" cy="406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Microsoft Sans Serif"/>
                <a:cs typeface="Microsoft Sans Serif"/>
              </a:rPr>
              <a:t>COVID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19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and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Influenza</a:t>
            </a:r>
            <a:r>
              <a:rPr sz="2600" spc="7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panel</a:t>
            </a:r>
            <a:r>
              <a:rPr sz="2600" spc="7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came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negative.</a:t>
            </a:r>
            <a:endParaRPr sz="26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Char char="•"/>
              <a:tabLst>
                <a:tab pos="241300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Hb-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7.6,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TLC-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8120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with</a:t>
            </a:r>
            <a:r>
              <a:rPr sz="2600" spc="10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68%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55" dirty="0">
                <a:latin typeface="Microsoft Sans Serif"/>
                <a:cs typeface="Microsoft Sans Serif"/>
              </a:rPr>
              <a:t>Poly,</a:t>
            </a:r>
            <a:r>
              <a:rPr sz="2600" spc="9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30%</a:t>
            </a:r>
            <a:r>
              <a:rPr sz="2600" spc="75" dirty="0">
                <a:latin typeface="Microsoft Sans Serif"/>
                <a:cs typeface="Microsoft Sans Serif"/>
              </a:rPr>
              <a:t> </a:t>
            </a:r>
            <a:r>
              <a:rPr sz="2600" spc="-30" dirty="0">
                <a:latin typeface="Microsoft Sans Serif"/>
                <a:cs typeface="Microsoft Sans Serif"/>
              </a:rPr>
              <a:t>Lympho.</a:t>
            </a:r>
            <a:r>
              <a:rPr sz="2600" spc="11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Platelet-</a:t>
            </a:r>
            <a:r>
              <a:rPr sz="2600" spc="70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80000</a:t>
            </a:r>
            <a:endParaRPr sz="26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Char char="•"/>
              <a:tabLst>
                <a:tab pos="24130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Procalcitonin-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0.23</a:t>
            </a:r>
            <a:endParaRPr sz="26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8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Microsoft Sans Serif"/>
                <a:cs typeface="Microsoft Sans Serif"/>
              </a:rPr>
              <a:t>RBS-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spc="-75" dirty="0">
                <a:latin typeface="Microsoft Sans Serif"/>
                <a:cs typeface="Microsoft Sans Serif"/>
              </a:rPr>
              <a:t>117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mg%</a:t>
            </a:r>
            <a:endParaRPr sz="26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Char char="•"/>
              <a:tabLst>
                <a:tab pos="241300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Urea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96,</a:t>
            </a:r>
            <a:r>
              <a:rPr sz="2600" spc="5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creatinine-2.2</a:t>
            </a:r>
            <a:endParaRPr sz="26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Char char="•"/>
              <a:tabLst>
                <a:tab pos="24130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Bilirubin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680" dirty="0">
                <a:latin typeface="Microsoft Sans Serif"/>
                <a:cs typeface="Microsoft Sans Serif"/>
              </a:rPr>
              <a:t>–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C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2.8,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U-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0.9,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SGOT/PT-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88/46</a:t>
            </a:r>
            <a:endParaRPr sz="26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Char char="•"/>
              <a:tabLst>
                <a:tab pos="241300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Dengue</a:t>
            </a:r>
            <a:r>
              <a:rPr sz="2600" spc="4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NS1</a:t>
            </a:r>
            <a:r>
              <a:rPr sz="2600" spc="-12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Ag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65" dirty="0">
                <a:latin typeface="Microsoft Sans Serif"/>
                <a:cs typeface="Microsoft Sans Serif"/>
              </a:rPr>
              <a:t>–negative</a:t>
            </a:r>
            <a:endParaRPr sz="26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Char char="•"/>
              <a:tabLst>
                <a:tab pos="24130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Urine,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blood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and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sputum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cultures-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no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growth</a:t>
            </a:r>
            <a:endParaRPr sz="26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80"/>
              </a:spcBef>
              <a:buChar char="•"/>
              <a:tabLst>
                <a:tab pos="241300" algn="l"/>
              </a:tabLst>
            </a:pPr>
            <a:r>
              <a:rPr sz="2600" spc="-170" dirty="0">
                <a:latin typeface="Microsoft Sans Serif"/>
                <a:cs typeface="Microsoft Sans Serif"/>
              </a:rPr>
              <a:t>P.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vivax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trophozoites</a:t>
            </a:r>
            <a:r>
              <a:rPr sz="2600" spc="10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seen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in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peripheral</a:t>
            </a:r>
            <a:r>
              <a:rPr sz="2600" spc="8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blood.</a:t>
            </a:r>
            <a:endParaRPr sz="26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Char char="•"/>
              <a:tabLst>
                <a:tab pos="241300" algn="l"/>
              </a:tabLst>
            </a:pPr>
            <a:r>
              <a:rPr sz="2600" spc="-114" dirty="0">
                <a:latin typeface="Microsoft Sans Serif"/>
                <a:cs typeface="Microsoft Sans Serif"/>
              </a:rPr>
              <a:t>P.v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LDH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-+ve,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90" dirty="0">
                <a:latin typeface="Microsoft Sans Serif"/>
                <a:cs typeface="Microsoft Sans Serif"/>
              </a:rPr>
              <a:t>P.f.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HRP2-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15" dirty="0">
                <a:latin typeface="Microsoft Sans Serif"/>
                <a:cs typeface="Microsoft Sans Serif"/>
              </a:rPr>
              <a:t>neg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806003"/>
            <a:ext cx="5297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Initially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treated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with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Chloroquine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151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80"/>
              </a:spcBef>
            </a:pPr>
            <a:r>
              <a:rPr spc="-5" dirty="0"/>
              <a:t>Progressive</a:t>
            </a:r>
            <a:r>
              <a:rPr spc="45" dirty="0"/>
              <a:t> </a:t>
            </a:r>
            <a:r>
              <a:rPr spc="-10" dirty="0"/>
              <a:t>hypoxia,</a:t>
            </a:r>
            <a:r>
              <a:rPr spc="60" dirty="0"/>
              <a:t> </a:t>
            </a:r>
            <a:r>
              <a:rPr spc="-5" dirty="0"/>
              <a:t>needed</a:t>
            </a:r>
            <a:r>
              <a:rPr spc="45" dirty="0"/>
              <a:t> </a:t>
            </a:r>
            <a:r>
              <a:rPr spc="-5" dirty="0"/>
              <a:t>NRBM</a:t>
            </a:r>
            <a:r>
              <a:rPr spc="45" dirty="0"/>
              <a:t> </a:t>
            </a:r>
            <a:r>
              <a:rPr spc="-10" dirty="0"/>
              <a:t>and</a:t>
            </a:r>
            <a:r>
              <a:rPr spc="40" dirty="0"/>
              <a:t> </a:t>
            </a:r>
            <a:r>
              <a:rPr spc="-5" dirty="0"/>
              <a:t>pressor </a:t>
            </a:r>
            <a:r>
              <a:rPr spc="-940" dirty="0"/>
              <a:t> </a:t>
            </a:r>
            <a:r>
              <a:rPr spc="-5" dirty="0"/>
              <a:t>support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066" y="1825561"/>
            <a:ext cx="5801740" cy="4351401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806003"/>
            <a:ext cx="9812020" cy="8388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4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As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patient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became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hypotensive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Oxygen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requirement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increased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changed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IV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Artesunate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066" y="1825561"/>
            <a:ext cx="5801740" cy="43514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53619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Further </a:t>
            </a:r>
            <a:r>
              <a:rPr sz="4400" spc="-10" dirty="0"/>
              <a:t>investigations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57" y="1719757"/>
            <a:ext cx="9052560" cy="143573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CXR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735" dirty="0">
                <a:latin typeface="Microsoft Sans Serif"/>
                <a:cs typeface="Microsoft Sans Serif"/>
              </a:rPr>
              <a:t>–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Hazy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lung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fields,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small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pleural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effusion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bilaterally</a:t>
            </a:r>
            <a:endParaRPr sz="2800">
              <a:latin typeface="Microsoft Sans Serif"/>
              <a:cs typeface="Microsoft Sans Serif"/>
            </a:endParaRPr>
          </a:p>
          <a:p>
            <a:pPr marL="241300" marR="1742439" indent="-228600">
              <a:lnSpc>
                <a:spcPts val="3020"/>
              </a:lnSpc>
              <a:spcBef>
                <a:spcPts val="106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USG </a:t>
            </a:r>
            <a:r>
              <a:rPr sz="2800" dirty="0">
                <a:latin typeface="Microsoft Sans Serif"/>
                <a:cs typeface="Microsoft Sans Serif"/>
              </a:rPr>
              <a:t>abdomen </a:t>
            </a:r>
            <a:r>
              <a:rPr sz="2800" spc="735" dirty="0">
                <a:latin typeface="Microsoft Sans Serif"/>
                <a:cs typeface="Microsoft Sans Serif"/>
              </a:rPr>
              <a:t>– </a:t>
            </a:r>
            <a:r>
              <a:rPr sz="2800" spc="-10" dirty="0">
                <a:latin typeface="Microsoft Sans Serif"/>
                <a:cs typeface="Microsoft Sans Serif"/>
              </a:rPr>
              <a:t>small </a:t>
            </a:r>
            <a:r>
              <a:rPr sz="2800" spc="-5" dirty="0">
                <a:latin typeface="Microsoft Sans Serif"/>
                <a:cs typeface="Microsoft Sans Serif"/>
              </a:rPr>
              <a:t>right pleural </a:t>
            </a:r>
            <a:r>
              <a:rPr sz="2800" spc="-10" dirty="0">
                <a:latin typeface="Microsoft Sans Serif"/>
                <a:cs typeface="Microsoft Sans Serif"/>
              </a:rPr>
              <a:t>effusion,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hepatosplenomegaly,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contracted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gall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bladder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340867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Serial</a:t>
            </a:r>
            <a:r>
              <a:rPr sz="4400" spc="20" dirty="0"/>
              <a:t> </a:t>
            </a:r>
            <a:r>
              <a:rPr sz="4400" dirty="0"/>
              <a:t>X</a:t>
            </a:r>
            <a:r>
              <a:rPr sz="4400" spc="10" dirty="0"/>
              <a:t> </a:t>
            </a:r>
            <a:r>
              <a:rPr sz="4400" dirty="0"/>
              <a:t>Rays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058187"/>
            <a:ext cx="5181600" cy="3886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2058187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719757"/>
            <a:ext cx="9533255" cy="25844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Gradually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improved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Pressor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support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Oxygen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gradually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withdrawn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Parasite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clearance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achieved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Followed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up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with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course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Artemether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plus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Lumefantrine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Primaquine</a:t>
            </a:r>
            <a:r>
              <a:rPr sz="2800" dirty="0">
                <a:latin typeface="Microsoft Sans Serif"/>
                <a:cs typeface="Microsoft Sans Serif"/>
              </a:rPr>
              <a:t> added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32523"/>
            <a:ext cx="30048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45" dirty="0"/>
              <a:t>To</a:t>
            </a:r>
            <a:r>
              <a:rPr sz="4400" spc="-20" dirty="0"/>
              <a:t> </a:t>
            </a:r>
            <a:r>
              <a:rPr sz="4400" spc="-10" dirty="0"/>
              <a:t>conclude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57" y="1806003"/>
            <a:ext cx="10151745" cy="36512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4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Examination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thick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thin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blood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films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more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sensitive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than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rapid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diagnostic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tests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diagnosis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malaria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Uncomplicated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85" dirty="0">
                <a:latin typeface="Microsoft Sans Serif"/>
                <a:cs typeface="Microsoft Sans Serif"/>
              </a:rPr>
              <a:t>P.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vivax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malaria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treated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with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CQ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+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PQ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Uncomplicated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85" dirty="0">
                <a:latin typeface="Microsoft Sans Serif"/>
                <a:cs typeface="Microsoft Sans Serif"/>
              </a:rPr>
              <a:t>P.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falciparum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malaria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treated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with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ACT</a:t>
            </a:r>
            <a:endParaRPr sz="2800">
              <a:latin typeface="Microsoft Sans Serif"/>
              <a:cs typeface="Microsoft Sans Serif"/>
            </a:endParaRPr>
          </a:p>
          <a:p>
            <a:pPr marL="241300" marR="1097915" indent="-228600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Complicated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malaria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treated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with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Inj.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Artesunate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followed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course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ACT</a:t>
            </a:r>
            <a:endParaRPr sz="2800">
              <a:latin typeface="Microsoft Sans Serif"/>
              <a:cs typeface="Microsoft Sans Serif"/>
            </a:endParaRPr>
          </a:p>
          <a:p>
            <a:pPr marL="241300" marR="1060450" indent="-228600">
              <a:lnSpc>
                <a:spcPts val="3020"/>
              </a:lnSpc>
              <a:spcBef>
                <a:spcPts val="1019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Malaria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pregnancy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treated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similarly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,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PQ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avoided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907" y="3570541"/>
            <a:ext cx="46685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>
                <a:solidFill>
                  <a:srgbClr val="6F2F9F"/>
                </a:solidFill>
              </a:rPr>
              <a:t>Differentials</a:t>
            </a:r>
            <a:r>
              <a:rPr sz="6000" spc="-5" dirty="0">
                <a:solidFill>
                  <a:srgbClr val="6F2F9F"/>
                </a:solidFill>
              </a:rPr>
              <a:t> </a:t>
            </a:r>
            <a:r>
              <a:rPr sz="6000" dirty="0">
                <a:solidFill>
                  <a:srgbClr val="6F2F9F"/>
                </a:solidFill>
              </a:rPr>
              <a:t>?</a:t>
            </a: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719757"/>
            <a:ext cx="2381250" cy="36080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Malaria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Dengue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Leptospirosis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20" dirty="0">
                <a:latin typeface="Microsoft Sans Serif"/>
                <a:cs typeface="Microsoft Sans Serif"/>
              </a:rPr>
              <a:t>Viral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hepatitis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Scrub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typhus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Sepsis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Microsoft Sans Serif"/>
                <a:cs typeface="Microsoft Sans Serif"/>
              </a:rPr>
              <a:t>COVID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19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??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8501" y="1774761"/>
            <a:ext cx="4175125" cy="41767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2235465"/>
            <a:ext cx="6074410" cy="104711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sz="2800" spc="-35" dirty="0">
                <a:latin typeface="Microsoft Sans Serif"/>
                <a:cs typeface="Microsoft Sans Serif"/>
              </a:rPr>
              <a:t>P.Falciparum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Ag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-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+ve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35" dirty="0">
                <a:latin typeface="Microsoft Sans Serif"/>
                <a:cs typeface="Microsoft Sans Serif"/>
              </a:rPr>
              <a:t>P.falciparum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ring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forms,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gametocytes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1612</Words>
  <Application>Microsoft Office PowerPoint</Application>
  <PresentationFormat>Widescreen</PresentationFormat>
  <Paragraphs>174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Microsoft Sans Serif</vt:lpstr>
      <vt:lpstr>Wingdings</vt:lpstr>
      <vt:lpstr>Office Theme</vt:lpstr>
      <vt:lpstr>Malaria</vt:lpstr>
      <vt:lpstr>First patient</vt:lpstr>
      <vt:lpstr>At the ER</vt:lpstr>
      <vt:lpstr>Investigations</vt:lpstr>
      <vt:lpstr>Further investigations</vt:lpstr>
      <vt:lpstr>Differentials ?</vt:lpstr>
      <vt:lpstr>PowerPoint Presentation</vt:lpstr>
      <vt:lpstr>PowerPoint Presentation</vt:lpstr>
      <vt:lpstr>PowerPoint Presentation</vt:lpstr>
      <vt:lpstr>PowerPoint Presentation</vt:lpstr>
      <vt:lpstr>Severe malaria</vt:lpstr>
      <vt:lpstr>Clinical features</vt:lpstr>
      <vt:lpstr>Laboratory findings</vt:lpstr>
      <vt:lpstr>Parasitological diagnosis</vt:lpstr>
      <vt:lpstr>PowerPoint Presentation</vt:lpstr>
      <vt:lpstr>Adjustment of dosing in renal failure  or hepatic dysfunction</vt:lpstr>
      <vt:lpstr>Artesunate</vt:lpstr>
      <vt:lpstr>PowerPoint Presentation</vt:lpstr>
      <vt:lpstr>PowerPoint Presentation</vt:lpstr>
      <vt:lpstr>In North-Eastern States (NE States)</vt:lpstr>
      <vt:lpstr>In other States</vt:lpstr>
      <vt:lpstr>Use of antibiotics</vt:lpstr>
      <vt:lpstr>Severe malaria in pregnancy :  Maternal risk</vt:lpstr>
      <vt:lpstr>Severe malaria in Pregnancy: foetal  risk</vt:lpstr>
      <vt:lpstr>Treatment during pregnancy</vt:lpstr>
      <vt:lpstr>Treatment of P. vivax malaria</vt:lpstr>
      <vt:lpstr>Dose of Chloroquine for P. vivax</vt:lpstr>
      <vt:lpstr>Dose of Primaquine for P. vivax to prevent  relapse</vt:lpstr>
      <vt:lpstr>PowerPoint Presentation</vt:lpstr>
      <vt:lpstr>Warning symptoms</vt:lpstr>
      <vt:lpstr>PowerPoint Presentation</vt:lpstr>
      <vt:lpstr>Treatment of uncomplicated malaria in  pregnancy (earlier recommendation)</vt:lpstr>
      <vt:lpstr>Recent WHO recommendation</vt:lpstr>
      <vt:lpstr>Treatment of mixed infections</vt:lpstr>
      <vt:lpstr>Another patient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patient</vt:lpstr>
      <vt:lpstr>PowerPoint Presentation</vt:lpstr>
      <vt:lpstr>PowerPoint Presentation</vt:lpstr>
      <vt:lpstr>A recent patient</vt:lpstr>
      <vt:lpstr>PowerPoint Presentation</vt:lpstr>
      <vt:lpstr>PowerPoint Presentation</vt:lpstr>
      <vt:lpstr>Progressive hypoxia, needed NRBM and pressor  support</vt:lpstr>
      <vt:lpstr>PowerPoint Presentation</vt:lpstr>
      <vt:lpstr>PowerPoint Presentation</vt:lpstr>
      <vt:lpstr>Serial X Rays</vt:lpstr>
      <vt:lpstr>PowerPoint Presentation</vt:lpstr>
      <vt:lpstr>To conclude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</dc:title>
  <dc:creator>bibhuti saha</dc:creator>
  <cp:lastModifiedBy>Soumyadip Das</cp:lastModifiedBy>
  <cp:revision>1</cp:revision>
  <dcterms:created xsi:type="dcterms:W3CDTF">2024-06-16T05:49:34Z</dcterms:created>
  <dcterms:modified xsi:type="dcterms:W3CDTF">2024-06-16T05:54:23Z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2024-06-16T00:00:00Z</vt:filetime>
  </property>
</Properties>
</file>