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6" r:id="rId4"/>
    <p:sldId id="258" r:id="rId5"/>
    <p:sldId id="270" r:id="rId6"/>
    <p:sldId id="259" r:id="rId7"/>
    <p:sldId id="260" r:id="rId8"/>
    <p:sldId id="279" r:id="rId9"/>
    <p:sldId id="262" r:id="rId10"/>
    <p:sldId id="263" r:id="rId11"/>
    <p:sldId id="272" r:id="rId12"/>
    <p:sldId id="277" r:id="rId13"/>
    <p:sldId id="278" r:id="rId14"/>
    <p:sldId id="271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40" y="1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89C0C-5E5D-455D-BAEB-86FDBE07D6C3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057B9737-1C16-4481-AB74-F4C454116218}">
      <dgm:prSet phldrT="[Text]"/>
      <dgm:spPr>
        <a:solidFill>
          <a:srgbClr val="CCECFF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Fatty Liver ‘Core’ </a:t>
          </a:r>
          <a:endParaRPr lang="en-I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8CED7-176B-473F-BBC2-3F7F22794D14}" type="parTrans" cxnId="{36F80E92-4217-4DEF-ACEA-D69BEB65B869}">
      <dgm:prSet/>
      <dgm:spPr/>
      <dgm:t>
        <a:bodyPr/>
        <a:lstStyle/>
        <a:p>
          <a:endParaRPr lang="en-IN"/>
        </a:p>
      </dgm:t>
    </dgm:pt>
    <dgm:pt modelId="{FDD0DB15-FC57-45F0-95C9-2D0783EFD171}" type="sibTrans" cxnId="{36F80E92-4217-4DEF-ACEA-D69BEB65B869}">
      <dgm:prSet/>
      <dgm:spPr/>
      <dgm:t>
        <a:bodyPr/>
        <a:lstStyle/>
        <a:p>
          <a:endParaRPr lang="en-IN"/>
        </a:p>
      </dgm:t>
    </dgm:pt>
    <dgm:pt modelId="{D37AA216-1BD0-43D2-BB90-72ECF7C1D79F}">
      <dgm:prSet phldrT="[Text]" custT="1"/>
      <dgm:spPr/>
      <dgm:t>
        <a:bodyPr/>
        <a:lstStyle/>
        <a:p>
          <a:r>
            <a:rPr lang="en-IN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Risk of Diabetes and vascular complications</a:t>
          </a:r>
          <a:r>
            <a:rPr lang="en-IN" sz="1800" b="1" i="0" dirty="0"/>
            <a:t>. </a:t>
          </a:r>
          <a:endParaRPr lang="en-IN" sz="1800" b="1" baseline="30000" dirty="0"/>
        </a:p>
      </dgm:t>
    </dgm:pt>
    <dgm:pt modelId="{ACC950EA-EAB6-4C51-83AA-C4DC8923B28B}" type="parTrans" cxnId="{6CFF4EFC-5DC6-4D5D-B6CF-5C7CC1204EE9}">
      <dgm:prSet/>
      <dgm:spPr/>
      <dgm:t>
        <a:bodyPr/>
        <a:lstStyle/>
        <a:p>
          <a:endParaRPr lang="en-IN"/>
        </a:p>
      </dgm:t>
    </dgm:pt>
    <dgm:pt modelId="{67A60AEB-6C21-4686-94A0-CCEBB6029B7C}" type="sibTrans" cxnId="{6CFF4EFC-5DC6-4D5D-B6CF-5C7CC1204EE9}">
      <dgm:prSet/>
      <dgm:spPr/>
      <dgm:t>
        <a:bodyPr/>
        <a:lstStyle/>
        <a:p>
          <a:endParaRPr lang="en-IN"/>
        </a:p>
      </dgm:t>
    </dgm:pt>
    <dgm:pt modelId="{25361492-F6CC-44BC-A0C1-1C967BE6B1E0}">
      <dgm:prSet phldrT="[Text]" custT="1"/>
      <dgm:spPr/>
      <dgm:t>
        <a:bodyPr/>
        <a:lstStyle/>
        <a:p>
          <a:r>
            <a:rPr lang="en-IN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Risk of future Stroke, HT Heart Disease, atherosclerosis (Hoorn Study)</a:t>
          </a:r>
          <a:endParaRPr lang="en-IN" sz="1800" b="1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BBD0E-74E2-4BF2-A2D3-0EDE5F9843D3}" type="parTrans" cxnId="{81139E6A-4999-4208-8C4D-E8EE7160139D}">
      <dgm:prSet/>
      <dgm:spPr/>
      <dgm:t>
        <a:bodyPr/>
        <a:lstStyle/>
        <a:p>
          <a:endParaRPr lang="en-IN"/>
        </a:p>
      </dgm:t>
    </dgm:pt>
    <dgm:pt modelId="{920B4D83-422C-459F-A6E9-F61D7C5BDE66}" type="sibTrans" cxnId="{81139E6A-4999-4208-8C4D-E8EE7160139D}">
      <dgm:prSet/>
      <dgm:spPr/>
      <dgm:t>
        <a:bodyPr/>
        <a:lstStyle/>
        <a:p>
          <a:endParaRPr lang="en-IN"/>
        </a:p>
      </dgm:t>
    </dgm:pt>
    <dgm:pt modelId="{64C9A6E8-24F3-47FF-8A58-71ABD6D91B8E}">
      <dgm:prSet phldrT="[Text]" custT="1"/>
      <dgm:spPr/>
      <dgm:t>
        <a:bodyPr/>
        <a:lstStyle/>
        <a:p>
          <a:r>
            <a:rPr lang="en-IN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Chronic Kidney Disease Polycystic Ovarian Disease</a:t>
          </a:r>
        </a:p>
      </dgm:t>
    </dgm:pt>
    <dgm:pt modelId="{5BEEF9FA-E99F-40F5-8F01-AB0583193CBB}" type="parTrans" cxnId="{28F8741C-A6B7-4316-8CEC-CDE732C9E080}">
      <dgm:prSet/>
      <dgm:spPr/>
      <dgm:t>
        <a:bodyPr/>
        <a:lstStyle/>
        <a:p>
          <a:endParaRPr lang="en-IN"/>
        </a:p>
      </dgm:t>
    </dgm:pt>
    <dgm:pt modelId="{13E36B05-AF2C-42D9-8399-83B2788FBEC6}" type="sibTrans" cxnId="{28F8741C-A6B7-4316-8CEC-CDE732C9E080}">
      <dgm:prSet/>
      <dgm:spPr/>
      <dgm:t>
        <a:bodyPr/>
        <a:lstStyle/>
        <a:p>
          <a:endParaRPr lang="en-IN"/>
        </a:p>
      </dgm:t>
    </dgm:pt>
    <dgm:pt modelId="{209E0ADE-A16B-43B4-B827-C513B0138870}">
      <dgm:prSet phldrT="[Text]" custT="1"/>
      <dgm:spPr/>
      <dgm:t>
        <a:bodyPr/>
        <a:lstStyle/>
        <a:p>
          <a:r>
            <a:rPr lang="en-IN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Fatty Liver Disease, Gall Stones</a:t>
          </a:r>
        </a:p>
        <a:p>
          <a:r>
            <a:rPr lang="en-IN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 and Cancers</a:t>
          </a:r>
          <a:endParaRPr lang="en-IN" sz="1800" b="1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833C6-FB47-437C-A848-2884FB113179}" type="parTrans" cxnId="{E9E0469E-8A29-4861-A7BC-1B0AACFBFE34}">
      <dgm:prSet/>
      <dgm:spPr/>
      <dgm:t>
        <a:bodyPr/>
        <a:lstStyle/>
        <a:p>
          <a:endParaRPr lang="en-IN"/>
        </a:p>
      </dgm:t>
    </dgm:pt>
    <dgm:pt modelId="{17D88253-9725-4CC9-81F5-4EA4AFE8075B}" type="sibTrans" cxnId="{E9E0469E-8A29-4861-A7BC-1B0AACFBFE34}">
      <dgm:prSet/>
      <dgm:spPr/>
      <dgm:t>
        <a:bodyPr/>
        <a:lstStyle/>
        <a:p>
          <a:endParaRPr lang="en-IN"/>
        </a:p>
      </dgm:t>
    </dgm:pt>
    <dgm:pt modelId="{9AF21C83-B15C-4368-AE0B-6C8DAAB0094D}" type="pres">
      <dgm:prSet presAssocID="{E9F89C0C-5E5D-455D-BAEB-86FDBE07D6C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889E80-1925-44FE-88C3-749BB719539B}" type="pres">
      <dgm:prSet presAssocID="{E9F89C0C-5E5D-455D-BAEB-86FDBE07D6C3}" presName="matrix" presStyleCnt="0"/>
      <dgm:spPr/>
    </dgm:pt>
    <dgm:pt modelId="{626CDA54-5E85-4577-8137-22385DA4E13A}" type="pres">
      <dgm:prSet presAssocID="{E9F89C0C-5E5D-455D-BAEB-86FDBE07D6C3}" presName="tile1" presStyleLbl="node1" presStyleIdx="0" presStyleCnt="4"/>
      <dgm:spPr/>
    </dgm:pt>
    <dgm:pt modelId="{CFCC5CB8-97FB-41AE-89B7-FF77B1E4C577}" type="pres">
      <dgm:prSet presAssocID="{E9F89C0C-5E5D-455D-BAEB-86FDBE07D6C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B05376-D9E6-497D-9401-27423E903F13}" type="pres">
      <dgm:prSet presAssocID="{E9F89C0C-5E5D-455D-BAEB-86FDBE07D6C3}" presName="tile2" presStyleLbl="node1" presStyleIdx="1" presStyleCnt="4"/>
      <dgm:spPr/>
    </dgm:pt>
    <dgm:pt modelId="{DDDA9810-77BE-4330-98A3-BB6D15C80372}" type="pres">
      <dgm:prSet presAssocID="{E9F89C0C-5E5D-455D-BAEB-86FDBE07D6C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AE7F8A1-9049-4CB1-B40B-FA600C802CDB}" type="pres">
      <dgm:prSet presAssocID="{E9F89C0C-5E5D-455D-BAEB-86FDBE07D6C3}" presName="tile3" presStyleLbl="node1" presStyleIdx="2" presStyleCnt="4"/>
      <dgm:spPr/>
    </dgm:pt>
    <dgm:pt modelId="{C4A731A7-CEA1-461B-93E2-4212BE60AB80}" type="pres">
      <dgm:prSet presAssocID="{E9F89C0C-5E5D-455D-BAEB-86FDBE07D6C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055927-C9BE-40F6-9E2D-03D7748DCE13}" type="pres">
      <dgm:prSet presAssocID="{E9F89C0C-5E5D-455D-BAEB-86FDBE07D6C3}" presName="tile4" presStyleLbl="node1" presStyleIdx="3" presStyleCnt="4"/>
      <dgm:spPr/>
    </dgm:pt>
    <dgm:pt modelId="{DCF6A8FC-7C20-4814-8713-83EF8C96132E}" type="pres">
      <dgm:prSet presAssocID="{E9F89C0C-5E5D-455D-BAEB-86FDBE07D6C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B4105AE-70F5-4A7C-BAE0-CD3D72FB1103}" type="pres">
      <dgm:prSet presAssocID="{E9F89C0C-5E5D-455D-BAEB-86FDBE07D6C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60CB300-FEE1-4314-9066-FD836196AFF4}" type="presOf" srcId="{057B9737-1C16-4481-AB74-F4C454116218}" destId="{6B4105AE-70F5-4A7C-BAE0-CD3D72FB1103}" srcOrd="0" destOrd="0" presId="urn:microsoft.com/office/officeart/2005/8/layout/matrix1"/>
    <dgm:cxn modelId="{B3D1820B-867A-4CB5-99D8-A0DCBECF4D9B}" type="presOf" srcId="{25361492-F6CC-44BC-A0C1-1C967BE6B1E0}" destId="{DDDA9810-77BE-4330-98A3-BB6D15C80372}" srcOrd="1" destOrd="0" presId="urn:microsoft.com/office/officeart/2005/8/layout/matrix1"/>
    <dgm:cxn modelId="{88ED9218-D259-4465-BF8F-672325E9B05C}" type="presOf" srcId="{64C9A6E8-24F3-47FF-8A58-71ABD6D91B8E}" destId="{C4A731A7-CEA1-461B-93E2-4212BE60AB80}" srcOrd="1" destOrd="0" presId="urn:microsoft.com/office/officeart/2005/8/layout/matrix1"/>
    <dgm:cxn modelId="{56B3F418-2501-4FBB-AAC3-C89C66D742F5}" type="presOf" srcId="{209E0ADE-A16B-43B4-B827-C513B0138870}" destId="{DCF6A8FC-7C20-4814-8713-83EF8C96132E}" srcOrd="1" destOrd="0" presId="urn:microsoft.com/office/officeart/2005/8/layout/matrix1"/>
    <dgm:cxn modelId="{6B6A6E19-AB6F-49CB-B446-AFD1CCE5701C}" type="presOf" srcId="{D37AA216-1BD0-43D2-BB90-72ECF7C1D79F}" destId="{626CDA54-5E85-4577-8137-22385DA4E13A}" srcOrd="0" destOrd="0" presId="urn:microsoft.com/office/officeart/2005/8/layout/matrix1"/>
    <dgm:cxn modelId="{28F8741C-A6B7-4316-8CEC-CDE732C9E080}" srcId="{057B9737-1C16-4481-AB74-F4C454116218}" destId="{64C9A6E8-24F3-47FF-8A58-71ABD6D91B8E}" srcOrd="2" destOrd="0" parTransId="{5BEEF9FA-E99F-40F5-8F01-AB0583193CBB}" sibTransId="{13E36B05-AF2C-42D9-8399-83B2788FBEC6}"/>
    <dgm:cxn modelId="{5F1ECD1D-1CF7-4765-9F70-FA8CCD4FC331}" type="presOf" srcId="{64C9A6E8-24F3-47FF-8A58-71ABD6D91B8E}" destId="{FAE7F8A1-9049-4CB1-B40B-FA600C802CDB}" srcOrd="0" destOrd="0" presId="urn:microsoft.com/office/officeart/2005/8/layout/matrix1"/>
    <dgm:cxn modelId="{C0F4F21F-914A-41E1-842B-EA15D652B477}" type="presOf" srcId="{209E0ADE-A16B-43B4-B827-C513B0138870}" destId="{35055927-C9BE-40F6-9E2D-03D7748DCE13}" srcOrd="0" destOrd="0" presId="urn:microsoft.com/office/officeart/2005/8/layout/matrix1"/>
    <dgm:cxn modelId="{C86A573F-BC9B-4E93-A3AE-18F41C8C5FB8}" type="presOf" srcId="{D37AA216-1BD0-43D2-BB90-72ECF7C1D79F}" destId="{CFCC5CB8-97FB-41AE-89B7-FF77B1E4C577}" srcOrd="1" destOrd="0" presId="urn:microsoft.com/office/officeart/2005/8/layout/matrix1"/>
    <dgm:cxn modelId="{81139E6A-4999-4208-8C4D-E8EE7160139D}" srcId="{057B9737-1C16-4481-AB74-F4C454116218}" destId="{25361492-F6CC-44BC-A0C1-1C967BE6B1E0}" srcOrd="1" destOrd="0" parTransId="{A47BBD0E-74E2-4BF2-A2D3-0EDE5F9843D3}" sibTransId="{920B4D83-422C-459F-A6E9-F61D7C5BDE66}"/>
    <dgm:cxn modelId="{87A71C8B-6E4C-49BB-A0AB-98DA9A1C08E4}" type="presOf" srcId="{25361492-F6CC-44BC-A0C1-1C967BE6B1E0}" destId="{73B05376-D9E6-497D-9401-27423E903F13}" srcOrd="0" destOrd="0" presId="urn:microsoft.com/office/officeart/2005/8/layout/matrix1"/>
    <dgm:cxn modelId="{36F80E92-4217-4DEF-ACEA-D69BEB65B869}" srcId="{E9F89C0C-5E5D-455D-BAEB-86FDBE07D6C3}" destId="{057B9737-1C16-4481-AB74-F4C454116218}" srcOrd="0" destOrd="0" parTransId="{AAE8CED7-176B-473F-BBC2-3F7F22794D14}" sibTransId="{FDD0DB15-FC57-45F0-95C9-2D0783EFD171}"/>
    <dgm:cxn modelId="{E9E0469E-8A29-4861-A7BC-1B0AACFBFE34}" srcId="{057B9737-1C16-4481-AB74-F4C454116218}" destId="{209E0ADE-A16B-43B4-B827-C513B0138870}" srcOrd="3" destOrd="0" parTransId="{CA7833C6-FB47-437C-A848-2884FB113179}" sibTransId="{17D88253-9725-4CC9-81F5-4EA4AFE8075B}"/>
    <dgm:cxn modelId="{6CFF4EFC-5DC6-4D5D-B6CF-5C7CC1204EE9}" srcId="{057B9737-1C16-4481-AB74-F4C454116218}" destId="{D37AA216-1BD0-43D2-BB90-72ECF7C1D79F}" srcOrd="0" destOrd="0" parTransId="{ACC950EA-EAB6-4C51-83AA-C4DC8923B28B}" sibTransId="{67A60AEB-6C21-4686-94A0-CCEBB6029B7C}"/>
    <dgm:cxn modelId="{1D616CFE-3ADD-4090-AA30-58D2F594BEBB}" type="presOf" srcId="{E9F89C0C-5E5D-455D-BAEB-86FDBE07D6C3}" destId="{9AF21C83-B15C-4368-AE0B-6C8DAAB0094D}" srcOrd="0" destOrd="0" presId="urn:microsoft.com/office/officeart/2005/8/layout/matrix1"/>
    <dgm:cxn modelId="{F92698F7-5877-4154-9800-DEC2DCB97CB6}" type="presParOf" srcId="{9AF21C83-B15C-4368-AE0B-6C8DAAB0094D}" destId="{60889E80-1925-44FE-88C3-749BB719539B}" srcOrd="0" destOrd="0" presId="urn:microsoft.com/office/officeart/2005/8/layout/matrix1"/>
    <dgm:cxn modelId="{1BEEBDAC-9741-4006-AC12-A722FE546869}" type="presParOf" srcId="{60889E80-1925-44FE-88C3-749BB719539B}" destId="{626CDA54-5E85-4577-8137-22385DA4E13A}" srcOrd="0" destOrd="0" presId="urn:microsoft.com/office/officeart/2005/8/layout/matrix1"/>
    <dgm:cxn modelId="{8CF4E84C-BB72-4037-A826-4FDAB765243D}" type="presParOf" srcId="{60889E80-1925-44FE-88C3-749BB719539B}" destId="{CFCC5CB8-97FB-41AE-89B7-FF77B1E4C577}" srcOrd="1" destOrd="0" presId="urn:microsoft.com/office/officeart/2005/8/layout/matrix1"/>
    <dgm:cxn modelId="{A01DC1F5-2C9F-42F7-B865-A53315ABBD14}" type="presParOf" srcId="{60889E80-1925-44FE-88C3-749BB719539B}" destId="{73B05376-D9E6-497D-9401-27423E903F13}" srcOrd="2" destOrd="0" presId="urn:microsoft.com/office/officeart/2005/8/layout/matrix1"/>
    <dgm:cxn modelId="{B2818CB2-4CF4-4BB2-938F-5B3BE29D656B}" type="presParOf" srcId="{60889E80-1925-44FE-88C3-749BB719539B}" destId="{DDDA9810-77BE-4330-98A3-BB6D15C80372}" srcOrd="3" destOrd="0" presId="urn:microsoft.com/office/officeart/2005/8/layout/matrix1"/>
    <dgm:cxn modelId="{423367E9-0DB3-4419-9D8A-936F0D627247}" type="presParOf" srcId="{60889E80-1925-44FE-88C3-749BB719539B}" destId="{FAE7F8A1-9049-4CB1-B40B-FA600C802CDB}" srcOrd="4" destOrd="0" presId="urn:microsoft.com/office/officeart/2005/8/layout/matrix1"/>
    <dgm:cxn modelId="{44663C6A-3C21-4E14-81CB-8E04FEB9E524}" type="presParOf" srcId="{60889E80-1925-44FE-88C3-749BB719539B}" destId="{C4A731A7-CEA1-461B-93E2-4212BE60AB80}" srcOrd="5" destOrd="0" presId="urn:microsoft.com/office/officeart/2005/8/layout/matrix1"/>
    <dgm:cxn modelId="{CCF3B78C-038C-4C1A-A5F3-5615C45D493C}" type="presParOf" srcId="{60889E80-1925-44FE-88C3-749BB719539B}" destId="{35055927-C9BE-40F6-9E2D-03D7748DCE13}" srcOrd="6" destOrd="0" presId="urn:microsoft.com/office/officeart/2005/8/layout/matrix1"/>
    <dgm:cxn modelId="{BF9C488C-5865-491E-BB0D-ABB133BDAD9E}" type="presParOf" srcId="{60889E80-1925-44FE-88C3-749BB719539B}" destId="{DCF6A8FC-7C20-4814-8713-83EF8C96132E}" srcOrd="7" destOrd="0" presId="urn:microsoft.com/office/officeart/2005/8/layout/matrix1"/>
    <dgm:cxn modelId="{6C296680-20DB-49CB-8417-C6FB82E612ED}" type="presParOf" srcId="{9AF21C83-B15C-4368-AE0B-6C8DAAB0094D}" destId="{6B4105AE-70F5-4A7C-BAE0-CD3D72FB11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CDA54-5E85-4577-8137-22385DA4E13A}">
      <dsp:nvSpPr>
        <dsp:cNvPr id="0" name=""/>
        <dsp:cNvSpPr/>
      </dsp:nvSpPr>
      <dsp:spPr>
        <a:xfrm rot="16200000">
          <a:off x="629526" y="-629526"/>
          <a:ext cx="2377281" cy="363633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of Diabetes and vascular complications</a:t>
          </a:r>
          <a:r>
            <a:rPr lang="en-IN" sz="1800" b="1" i="0" kern="1200" dirty="0"/>
            <a:t>. </a:t>
          </a:r>
          <a:endParaRPr lang="en-IN" sz="1800" b="1" kern="1200" baseline="30000" dirty="0"/>
        </a:p>
      </dsp:txBody>
      <dsp:txXfrm rot="5400000">
        <a:off x="0" y="0"/>
        <a:ext cx="3636334" cy="1782961"/>
      </dsp:txXfrm>
    </dsp:sp>
    <dsp:sp modelId="{73B05376-D9E6-497D-9401-27423E903F13}">
      <dsp:nvSpPr>
        <dsp:cNvPr id="0" name=""/>
        <dsp:cNvSpPr/>
      </dsp:nvSpPr>
      <dsp:spPr>
        <a:xfrm>
          <a:off x="3636334" y="0"/>
          <a:ext cx="3636334" cy="23772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of future Stroke, HT Heart Disease, atherosclerosis (Hoorn Study)</a:t>
          </a:r>
          <a:endParaRPr lang="en-IN" sz="1800" b="1" kern="1200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6334" y="0"/>
        <a:ext cx="3636334" cy="1782961"/>
      </dsp:txXfrm>
    </dsp:sp>
    <dsp:sp modelId="{FAE7F8A1-9049-4CB1-B40B-FA600C802CDB}">
      <dsp:nvSpPr>
        <dsp:cNvPr id="0" name=""/>
        <dsp:cNvSpPr/>
      </dsp:nvSpPr>
      <dsp:spPr>
        <a:xfrm rot="10800000">
          <a:off x="0" y="2377281"/>
          <a:ext cx="3636334" cy="23772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Chronic Kidney Disease Polycystic Ovarian Disease</a:t>
          </a:r>
        </a:p>
      </dsp:txBody>
      <dsp:txXfrm rot="10800000">
        <a:off x="0" y="2971601"/>
        <a:ext cx="3636334" cy="1782961"/>
      </dsp:txXfrm>
    </dsp:sp>
    <dsp:sp modelId="{35055927-C9BE-40F6-9E2D-03D7748DCE13}">
      <dsp:nvSpPr>
        <dsp:cNvPr id="0" name=""/>
        <dsp:cNvSpPr/>
      </dsp:nvSpPr>
      <dsp:spPr>
        <a:xfrm rot="5400000">
          <a:off x="4265861" y="1747755"/>
          <a:ext cx="2377281" cy="363633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Fatty Liver Disease, Gall Stones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and Cancers</a:t>
          </a:r>
          <a:endParaRPr lang="en-IN" sz="1800" b="1" kern="1200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36335" y="2971601"/>
        <a:ext cx="3636334" cy="1782961"/>
      </dsp:txXfrm>
    </dsp:sp>
    <dsp:sp modelId="{6B4105AE-70F5-4A7C-BAE0-CD3D72FB1103}">
      <dsp:nvSpPr>
        <dsp:cNvPr id="0" name=""/>
        <dsp:cNvSpPr/>
      </dsp:nvSpPr>
      <dsp:spPr>
        <a:xfrm>
          <a:off x="2545434" y="1782961"/>
          <a:ext cx="2181800" cy="1188640"/>
        </a:xfrm>
        <a:prstGeom prst="roundRect">
          <a:avLst/>
        </a:prstGeom>
        <a:solidFill>
          <a:srgbClr val="CCECFF"/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Fatty Liver ‘Core’ </a:t>
          </a:r>
          <a:endParaRPr lang="en-IN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3459" y="1840986"/>
        <a:ext cx="2065750" cy="107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D66F-FDE9-41B2-AE78-C655A11C56EE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F104-9973-4DD8-BA29-2F622A2BA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2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82E2646-0B4A-43E3-8FAE-9A358F17A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B508502-58F0-47AC-B9EC-21240A8B2E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7C8D2DD-4EB5-43F7-AAA5-B2D4CB812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99FA95-ECB1-498C-9818-7939F54FD68B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 eaLnBrk="1" hangingPunct="1"/>
              <a:t>3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AST (SGOT), ALT (SGPT)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Advanced fibrosis </a:t>
            </a:r>
            <a:r>
              <a:rPr lang="en-US" altLang="en-US" dirty="0" err="1"/>
              <a:t>categorised</a:t>
            </a:r>
            <a:r>
              <a:rPr lang="en-US" altLang="en-US" dirty="0"/>
              <a:t> as stage 3 in the non-alcoholic steatohepatitis Clinical Research Network classification.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The negative predictive value (NPV) is based on a prevalence of advanced fibrosis of 5%. The diagnostic accuracy data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are derived from </a:t>
            </a:r>
            <a:r>
              <a:rPr lang="en-US" altLang="en-US" dirty="0" err="1"/>
              <a:t>Crossan</a:t>
            </a:r>
            <a:r>
              <a:rPr lang="en-US" altLang="en-US" dirty="0"/>
              <a:t> and colleagues.37 NFS=NAFLD Fibrosis Score. BMI=body-mass index. AST=aspartate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aminotransferase. ALT=alanine aminotransferase. PLT=platelet count. ELF=Enhanced Liver Fibrosis test.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PIIINP=amino-terminal </a:t>
            </a:r>
            <a:r>
              <a:rPr lang="en-US" altLang="en-US" dirty="0" err="1"/>
              <a:t>propeptide</a:t>
            </a:r>
            <a:r>
              <a:rPr lang="en-US" altLang="en-US" dirty="0"/>
              <a:t> of type III collagen. TIMP-1=metalloproteinase inhibitor 1.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apo-A1=apolipoprotein A1. GGT=glutathione hydrolase 5 proenzyme. ARFI=acoustic radiation force impulse.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F104-9973-4DD8-BA29-2F622A2BA27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78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F7AC-08EC-480C-8C0B-15DC7EB4A96A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A166-B15E-44F3-BC9F-AE673C8A4341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State NCD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F0B0-0FF5-4FAB-B500-EBB69ACD3788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State NCD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7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A286-2D52-4A28-AC9B-95C1AC44734B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State NCD cell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3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45BC-F3E5-4E9A-B671-0C752204D34E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State NCD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7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BF9F-9739-4786-94A7-D40C7D4843DB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State NCD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5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DC31-F984-4786-8709-CD5529C0B77A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State NCD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7B2-97F0-49B9-8F3F-171D1EDE8961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2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C6EA-5B71-4C3C-B6CA-F136C1705894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79E7-4D22-4BB2-BFB9-0671A5199A01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7813-D645-42E9-BE4B-8C987A43AAA5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8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465B-B06F-4C8A-9927-E0018CAC5F28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7E92-9BD2-4FEA-8FCA-C7E0063E3D56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2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8AC6-827B-4C75-8BE1-F2D1162C52E6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52C7-DA27-4D8C-BD29-0B3EBEEB4590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75B6-3C9C-4A29-80F8-748607DD7CAF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7D2B-8B2E-4D5F-B6E9-41BE4C0EBF95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A00C2F-59C5-43BA-95B9-57018F01AFD0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State NCD cell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7A4C1F-EF1E-C653-8E9E-B9DC73D183C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2" y="5966185"/>
            <a:ext cx="1166666" cy="963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4C40F1-567F-1206-3630-F4E21AD9AA4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04" y="5966184"/>
            <a:ext cx="927735" cy="8918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4C8858-E3C7-E66F-558E-BDCA9ABF5F14}"/>
              </a:ext>
            </a:extLst>
          </p:cNvPr>
          <p:cNvSpPr txBox="1"/>
          <p:nvPr userDrawn="1"/>
        </p:nvSpPr>
        <p:spPr>
          <a:xfrm>
            <a:off x="3648932" y="6537714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@Dr. </a:t>
            </a:r>
            <a:r>
              <a:rPr lang="en-IN" sz="1100" dirty="0" err="1"/>
              <a:t>Subhransu</a:t>
            </a:r>
            <a:r>
              <a:rPr lang="en-IN" sz="1100" dirty="0"/>
              <a:t> Datta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91186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-house.com/wallpaper-id-395264.ph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latin typeface="Garamond" pitchFamily="18" charset="0"/>
              </a:rPr>
              <a:t>NAFLD </a:t>
            </a:r>
            <a:br>
              <a:rPr lang="en-IN" b="1" dirty="0">
                <a:latin typeface="Garamond" pitchFamily="18" charset="0"/>
              </a:rPr>
            </a:br>
            <a:r>
              <a:rPr lang="en-IN" b="1" dirty="0">
                <a:latin typeface="Garamond" pitchFamily="18" charset="0"/>
              </a:rPr>
              <a:t>(Non-alcoholic Fatty liver diseases)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>
                <a:latin typeface="Garamond" pitchFamily="18" charset="0"/>
              </a:rPr>
              <a:t>National Programme for Prevention and Control of Non Communicable Diseases</a:t>
            </a:r>
          </a:p>
        </p:txBody>
      </p:sp>
    </p:spTree>
    <p:extLst>
      <p:ext uri="{BB962C8B-B14F-4D97-AF65-F5344CB8AC3E}">
        <p14:creationId xmlns:p14="http://schemas.microsoft.com/office/powerpoint/2010/main" val="132208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0716"/>
            <a:ext cx="8229600" cy="1143000"/>
          </a:xfrm>
        </p:spPr>
        <p:txBody>
          <a:bodyPr/>
          <a:lstStyle/>
          <a:p>
            <a:r>
              <a:rPr lang="en-IN" sz="4800" b="1" dirty="0">
                <a:latin typeface="Garamond" pitchFamily="18" charset="0"/>
              </a:rPr>
              <a:t>District Level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820400" cy="5105400"/>
          </a:xfrm>
        </p:spPr>
        <p:txBody>
          <a:bodyPr>
            <a:noAutofit/>
          </a:bodyPr>
          <a:lstStyle/>
          <a:p>
            <a:pPr algn="just"/>
            <a:r>
              <a:rPr lang="en-IN" sz="2400" dirty="0">
                <a:latin typeface="Garamond" pitchFamily="18" charset="0"/>
              </a:rPr>
              <a:t>For a patient with indeterminate risk for advanced liver fibrosis, the doctor will perform a </a:t>
            </a:r>
            <a:r>
              <a:rPr lang="en-IN" sz="2400" dirty="0" err="1">
                <a:latin typeface="Garamond" pitchFamily="18" charset="0"/>
              </a:rPr>
              <a:t>Fibroscan</a:t>
            </a:r>
            <a:endParaRPr lang="en-IN" sz="2400" dirty="0">
              <a:latin typeface="Garamond" pitchFamily="18" charset="0"/>
            </a:endParaRPr>
          </a:p>
          <a:p>
            <a:pPr algn="just"/>
            <a:r>
              <a:rPr lang="en-IN" sz="2400" b="1" dirty="0">
                <a:latin typeface="Garamond" pitchFamily="18" charset="0"/>
              </a:rPr>
              <a:t>Low risk for advanced liver fibrosis: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- Refer patients back to PHC for management of Diabetes, </a:t>
            </a:r>
            <a:r>
              <a:rPr lang="en-IN" sz="2400" dirty="0" err="1">
                <a:latin typeface="Garamond" pitchFamily="18" charset="0"/>
              </a:rPr>
              <a:t>Dyslipidemia</a:t>
            </a:r>
            <a:r>
              <a:rPr lang="en-IN" sz="2400" dirty="0">
                <a:latin typeface="Garamond" pitchFamily="18" charset="0"/>
              </a:rPr>
              <a:t>, Hypertension, weight reduction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-  Patient to be reassessed after 3 years</a:t>
            </a:r>
          </a:p>
          <a:p>
            <a:pPr algn="just"/>
            <a:r>
              <a:rPr lang="en-IN" sz="2400" b="1" dirty="0">
                <a:latin typeface="Garamond" pitchFamily="18" charset="0"/>
              </a:rPr>
              <a:t>High Risk for advanced liver fibrosis: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-  Management of advanced fibrosis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-  Screening and treatment of Portal hypertension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-  Screening for HCC (Hepato-cellular carcinoma)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- Referral to Tertiary care </a:t>
            </a:r>
            <a:r>
              <a:rPr lang="en-IN" sz="2400" dirty="0" err="1">
                <a:latin typeface="Garamond" pitchFamily="18" charset="0"/>
              </a:rPr>
              <a:t>center</a:t>
            </a:r>
            <a:r>
              <a:rPr lang="en-IN" sz="2400" dirty="0">
                <a:latin typeface="Garamond" pitchFamily="18" charset="0"/>
              </a:rPr>
              <a:t> for complicated cases or if facilities are not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F274-75A2-987A-5510-9C9A6B37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3287-04E5-4F11-81AC-AE589C83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1143000"/>
          </a:xfrm>
        </p:spPr>
        <p:txBody>
          <a:bodyPr>
            <a:normAutofit/>
          </a:bodyPr>
          <a:lstStyle/>
          <a:p>
            <a:r>
              <a:rPr lang="en-IN" dirty="0"/>
              <a:t>Non-invasive tools for fibrosis in NAFLD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A50284-C4FF-4CD6-A8A2-FDA037E93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82712"/>
              </p:ext>
            </p:extLst>
          </p:nvPr>
        </p:nvGraphicFramePr>
        <p:xfrm>
          <a:off x="762000" y="1600200"/>
          <a:ext cx="10744200" cy="4724400"/>
        </p:xfrm>
        <a:graphic>
          <a:graphicData uri="http://schemas.openxmlformats.org/drawingml/2006/table">
            <a:tbl>
              <a:tblPr/>
              <a:tblGrid>
                <a:gridCol w="1691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3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Components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Cutoff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Sensitivity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Specificity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NPV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NAFLD FIBROSIS SCORE, NFS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Age, BMI, type 2 diabetes, AST, ALT, PLT, albumin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–1·455, 0·676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0·80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0·66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0·98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Fibrosis-4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AST, ALT, age, PLT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1·30, 2·67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0·84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0·74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0·98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ELF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Hyaluronic acid, PIIINP, TIMP-1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10·3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0·80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0·90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0·99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Fibro Test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α-2-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macroglobulin,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haptoglobin, apo-A1, bilirubin, GGT,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γ-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globulin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0·3, 0·7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0·88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0·73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0·99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FibroScan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Imaging modality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8·7–9·8 KPa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0·82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0·82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0·99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ARFI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Imaging modality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1·2–1·3 m/s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0·81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0·78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0·99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D5B15-F7F2-C8AC-C5B3-933FDA79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27DF-A129-CCA5-B8FC-FD51E9D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US" b="1" dirty="0"/>
              <a:t>NFS – NAFLD Fibrosis score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D578-2734-EAB1-4259-A2759A83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71600"/>
            <a:ext cx="10860089" cy="5334000"/>
          </a:xfrm>
        </p:spPr>
        <p:txBody>
          <a:bodyPr>
            <a:normAutofit/>
          </a:bodyPr>
          <a:lstStyle/>
          <a:p>
            <a:r>
              <a:rPr lang="en-US" sz="2400" dirty="0"/>
              <a:t>The NAFLD fibrosis score is used to distinguish between patients with non-alcoholic fatty liver disease who have (F3-F4) and do not have (F0-F2) advanced fibrosis.</a:t>
            </a:r>
          </a:p>
          <a:p>
            <a:r>
              <a:rPr lang="en-US" sz="2400" dirty="0"/>
              <a:t>The regression formula for prediction of severity of fibrosis is based on 6 variables: age (years), BMI (kg/m2), </a:t>
            </a:r>
            <a:r>
              <a:rPr lang="en-US" sz="2400" dirty="0" err="1"/>
              <a:t>IFG</a:t>
            </a:r>
            <a:r>
              <a:rPr lang="en-US" sz="2400" dirty="0"/>
              <a:t>/diabetes, AST (</a:t>
            </a:r>
            <a:r>
              <a:rPr lang="en-US" sz="2400" dirty="0" err="1"/>
              <a:t>SGOT</a:t>
            </a:r>
            <a:r>
              <a:rPr lang="en-US" sz="2400" dirty="0"/>
              <a:t>)/ALT (</a:t>
            </a:r>
            <a:r>
              <a:rPr lang="en-US" sz="2400" dirty="0" err="1"/>
              <a:t>SGPT</a:t>
            </a:r>
            <a:r>
              <a:rPr lang="en-US" sz="2400" dirty="0"/>
              <a:t>) ratio, platelet count and albumin (g/dl).</a:t>
            </a:r>
          </a:p>
          <a:p>
            <a:r>
              <a:rPr lang="en-US" sz="2400" dirty="0"/>
              <a:t>2 cut off points were selected to identify the presence (&gt; 0.676) and absence (&lt; -1.455) of significant fibrosis</a:t>
            </a:r>
          </a:p>
          <a:p>
            <a:pPr lvl="1"/>
            <a:r>
              <a:rPr lang="en-US" sz="2000" dirty="0">
                <a:highlight>
                  <a:srgbClr val="FF00FF"/>
                </a:highlight>
              </a:rPr>
              <a:t>Low probability</a:t>
            </a:r>
            <a:r>
              <a:rPr lang="en-US" sz="2000" dirty="0"/>
              <a:t>			: &lt; -1.455: predictor of absence of significant fibrosis (F0-F2 fibrosis), negative predictive value 93%</a:t>
            </a:r>
          </a:p>
          <a:p>
            <a:pPr lvl="1"/>
            <a:r>
              <a:rPr lang="en-US" sz="2000" dirty="0">
                <a:highlight>
                  <a:srgbClr val="0000FF"/>
                </a:highlight>
              </a:rPr>
              <a:t>Intermediate probability</a:t>
            </a:r>
            <a:r>
              <a:rPr lang="en-US" sz="2000" dirty="0"/>
              <a:t>	: Between -1.455 and 0.675: indeterminate score</a:t>
            </a:r>
          </a:p>
          <a:p>
            <a:pPr lvl="1"/>
            <a:r>
              <a:rPr lang="en-US" sz="2000" dirty="0">
                <a:highlight>
                  <a:srgbClr val="FF0000"/>
                </a:highlight>
              </a:rPr>
              <a:t>High probability</a:t>
            </a:r>
            <a:r>
              <a:rPr lang="en-US" sz="2000" dirty="0"/>
              <a:t>			: &gt;0.675: predictor of presence of significant fibrosis (F3-F4 fibrosis), positive predictive value of 90%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3DD76-11E3-850D-5F31-4F5F2E7B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8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27DF-A129-CCA5-B8FC-FD51E9DB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Fibrosis – 4 (FIB-4) score</a:t>
            </a:r>
            <a:endParaRPr lang="en-IN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BF7914-FD95-A29C-128D-5F53D445E7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5278642" cy="241395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6BA35-0AEC-E228-FB61-BC1426671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47800"/>
            <a:ext cx="5562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Interpretation:</a:t>
            </a:r>
          </a:p>
          <a:p>
            <a:pPr lvl="1"/>
            <a:r>
              <a:rPr lang="en-US" sz="2000" dirty="0"/>
              <a:t>FIB-4 score &lt;1.45 had a negative predictive value of 90% for advanced fibrosis (Ishak fibrosis score 4-6 which includes early bridging fibrosis to cirrhosis)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FIB-4 &gt;3.25 would have a 97% specificity and a positive predictive value of 65% for advanced fibrosis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C0721-7B4A-AE4E-F13D-117CD0B3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3287-04E5-4F11-81AC-AE589C83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9404723" cy="918882"/>
          </a:xfrm>
        </p:spPr>
        <p:txBody>
          <a:bodyPr/>
          <a:lstStyle/>
          <a:p>
            <a:r>
              <a:rPr lang="en-IN" sz="4400" b="1" dirty="0"/>
              <a:t>Diagnosis &amp; treatment of NAFLD</a:t>
            </a:r>
            <a:endParaRPr lang="en-GB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AD1E-9409-4DD4-A647-FE0621CB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23682"/>
            <a:ext cx="11353800" cy="5405718"/>
          </a:xfrm>
        </p:spPr>
        <p:txBody>
          <a:bodyPr>
            <a:normAutofit lnSpcReduction="10000"/>
          </a:bodyPr>
          <a:lstStyle/>
          <a:p>
            <a:r>
              <a:rPr lang="en-IN" sz="1800" dirty="0"/>
              <a:t>Obese and others having risk factors may be screened for liver enzymes &amp; evidence of fat accumulation</a:t>
            </a:r>
          </a:p>
          <a:p>
            <a:r>
              <a:rPr lang="en-GB" sz="1800" dirty="0"/>
              <a:t>Serum biomarkers, </a:t>
            </a:r>
            <a:r>
              <a:rPr lang="en-GB" sz="1800" dirty="0">
                <a:highlight>
                  <a:srgbClr val="FF0000"/>
                </a:highlight>
              </a:rPr>
              <a:t>FIB-4 and NFS</a:t>
            </a:r>
            <a:r>
              <a:rPr lang="en-GB" sz="1800" dirty="0"/>
              <a:t>: </a:t>
            </a:r>
          </a:p>
          <a:p>
            <a:pPr lvl="1"/>
            <a:r>
              <a:rPr lang="en-GB" dirty="0"/>
              <a:t>Most accurate with high negative predictive values (&gt;90%) for ruling out advanced fibrosis</a:t>
            </a:r>
          </a:p>
          <a:p>
            <a:pPr lvl="1"/>
            <a:r>
              <a:rPr lang="en-GB" dirty="0"/>
              <a:t>Can be used as first-line tools in a primary health care setting</a:t>
            </a:r>
          </a:p>
          <a:p>
            <a:r>
              <a:rPr lang="en-IN" sz="1800" dirty="0"/>
              <a:t>Transient elastography (</a:t>
            </a:r>
            <a:r>
              <a:rPr lang="en-IN" sz="1800" dirty="0" err="1"/>
              <a:t>Fibroscan</a:t>
            </a:r>
            <a:r>
              <a:rPr lang="en-IN" sz="1800" dirty="0"/>
              <a:t>):</a:t>
            </a:r>
          </a:p>
          <a:p>
            <a:pPr lvl="1"/>
            <a:r>
              <a:rPr lang="en-IN" dirty="0"/>
              <a:t>Non-invasive method for intermediate/high risk  persons in FIB-4 / NFS</a:t>
            </a:r>
          </a:p>
          <a:p>
            <a:pPr lvl="1"/>
            <a:r>
              <a:rPr lang="en-GB" dirty="0"/>
              <a:t>normal range is between 2 and 6 kPa and a value of 8 and above is suggestive of significant hepatic fibrosis</a:t>
            </a:r>
          </a:p>
          <a:p>
            <a:pPr lvl="1"/>
            <a:r>
              <a:rPr lang="en-GB" dirty="0"/>
              <a:t>is a specialized ultrasound machine for liver. It measures fibrosis (scarring) and steatosis (fatty change) in liver</a:t>
            </a:r>
            <a:endParaRPr lang="en-IN" dirty="0"/>
          </a:p>
          <a:p>
            <a:r>
              <a:rPr lang="en-GB" sz="1800" dirty="0"/>
              <a:t>Management:</a:t>
            </a:r>
          </a:p>
          <a:p>
            <a:pPr lvl="1"/>
            <a:r>
              <a:rPr lang="en-GB" dirty="0"/>
              <a:t>No specific treatment</a:t>
            </a:r>
          </a:p>
          <a:p>
            <a:pPr lvl="1"/>
            <a:r>
              <a:rPr lang="en-GB" dirty="0"/>
              <a:t>Lifestyle changes, dietary alterations to reduce weight and, possibly, bariatric surgery</a:t>
            </a:r>
          </a:p>
          <a:p>
            <a:pPr lvl="1"/>
            <a:r>
              <a:rPr lang="en-GB" dirty="0"/>
              <a:t>Control diabetes and treat elevated cholesterol levels and hypertension when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99657-67E5-F0C6-E073-F2E6A30C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677400" cy="1143000"/>
          </a:xfrm>
        </p:spPr>
        <p:txBody>
          <a:bodyPr>
            <a:noAutofit/>
          </a:bodyPr>
          <a:lstStyle/>
          <a:p>
            <a:r>
              <a:rPr lang="en-IN" sz="4800" b="1" dirty="0">
                <a:latin typeface="Garamond" pitchFamily="18" charset="0"/>
              </a:rPr>
              <a:t>Monitoring and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10972800" cy="4572000"/>
          </a:xfrm>
        </p:spPr>
        <p:txBody>
          <a:bodyPr>
            <a:noAutofit/>
          </a:bodyPr>
          <a:lstStyle/>
          <a:p>
            <a:pPr algn="just"/>
            <a:r>
              <a:rPr lang="en-IN" sz="2800" dirty="0">
                <a:latin typeface="Garamond" pitchFamily="18" charset="0"/>
              </a:rPr>
              <a:t>The routine monitoring mechanism which is being adopted for NPCDCS will now include the indicators for NAFLD.</a:t>
            </a:r>
          </a:p>
          <a:p>
            <a:pPr marL="0" indent="0" algn="just">
              <a:buNone/>
            </a:pPr>
            <a:endParaRPr lang="en-IN" sz="2800" dirty="0">
              <a:latin typeface="Garamond" pitchFamily="18" charset="0"/>
            </a:endParaRPr>
          </a:p>
          <a:p>
            <a:pPr algn="just"/>
            <a:r>
              <a:rPr lang="en-IN" sz="2800" dirty="0">
                <a:latin typeface="Garamond" pitchFamily="18" charset="0"/>
              </a:rPr>
              <a:t>Monitoring of the activities of the PBS including the components included for NAFLD through the portal of the CPHC NCD application</a:t>
            </a:r>
          </a:p>
          <a:p>
            <a:pPr marL="0" indent="0" algn="just">
              <a:buNone/>
            </a:pPr>
            <a:endParaRPr lang="en-IN" sz="2800" dirty="0">
              <a:latin typeface="Garamond" pitchFamily="18" charset="0"/>
            </a:endParaRPr>
          </a:p>
          <a:p>
            <a:pPr algn="just"/>
            <a:r>
              <a:rPr lang="en-IN" sz="2800" dirty="0">
                <a:latin typeface="Garamond" pitchFamily="18" charset="0"/>
              </a:rPr>
              <a:t>The review meetings held regularly with the Districts either through meetings (Online/Offline) or visits by the Officials will also include those parameters or indicators related to NAFLD.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A663F-5F9A-6600-BCCF-FA0A40AE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IN" b="1" dirty="0">
                <a:latin typeface="Garamond" pitchFamily="18" charset="0"/>
              </a:rPr>
              <a:t>What will People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10820400" cy="5486400"/>
          </a:xfrm>
        </p:spPr>
        <p:txBody>
          <a:bodyPr>
            <a:noAutofit/>
          </a:bodyPr>
          <a:lstStyle/>
          <a:p>
            <a:pPr algn="just"/>
            <a:r>
              <a:rPr lang="en-IN" sz="2400" dirty="0">
                <a:latin typeface="Garamond" pitchFamily="18" charset="0"/>
              </a:rPr>
              <a:t>As Non-communicable diseases (NCDs) have emerged as one of the most important public health threats in the developing countries, and realising its threat </a:t>
            </a:r>
            <a:r>
              <a:rPr lang="en-IN" sz="2400" dirty="0" err="1">
                <a:latin typeface="Garamond" pitchFamily="18" charset="0"/>
              </a:rPr>
              <a:t>GoI</a:t>
            </a:r>
            <a:r>
              <a:rPr lang="en-IN" sz="2400" dirty="0">
                <a:latin typeface="Garamond" pitchFamily="18" charset="0"/>
              </a:rPr>
              <a:t> has taken steps to include NAFLD in the public health agenda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The integration of NAFLD into NP-NCD is being undertaken from centre to periphery level through PHC, CHC, district level and state level. NAFLD component of NP-NCD will be prioritized through media plan, sensitization workshops etc .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Healthy behaviours will be promoted to modify lifestyle behaviour change for prevention and control of NAFLD. 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“Eat right Campaign” and “Fit India Campaign” which promotes “right eating , right exercising are likely to be utilised for promoting healthy Liver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If implemented, people will benefit towards a healthy life in the long run.</a:t>
            </a:r>
          </a:p>
          <a:p>
            <a:pPr algn="just"/>
            <a:endParaRPr lang="en-IN" sz="2400" dirty="0">
              <a:latin typeface="Garamond" pitchFamily="18" charset="0"/>
            </a:endParaRPr>
          </a:p>
          <a:p>
            <a:pPr algn="just"/>
            <a:endParaRPr lang="en-IN" sz="2400" dirty="0">
              <a:latin typeface="Garamond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2AC47-E676-07C2-B0DD-E947104F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7F6D3E-4654-6281-2375-7365665F3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22" b="7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D0186E-6554-9780-EEBD-37ADB40D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5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31900"/>
            <a:ext cx="11049000" cy="53721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800" dirty="0">
                <a:latin typeface="Garamond" pitchFamily="18" charset="0"/>
                <a:cs typeface="Times New Roman" pitchFamily="18" charset="0"/>
              </a:rPr>
              <a:t>Definition: Non alcoholic fatty liver disease (NAFLD) is the build-up of extra fat in liver cell that is not caused by alcohol. </a:t>
            </a:r>
            <a:r>
              <a:rPr lang="en-GB" sz="2800" dirty="0">
                <a:latin typeface="Garamond" pitchFamily="18" charset="0"/>
                <a:cs typeface="Times New Roman" pitchFamily="18" charset="0"/>
              </a:rPr>
              <a:t>NAFLD may further lead to </a:t>
            </a:r>
            <a:r>
              <a:rPr lang="en-GB" sz="2800" dirty="0">
                <a:highlight>
                  <a:srgbClr val="FF0000"/>
                </a:highlight>
                <a:latin typeface="Garamond" pitchFamily="18" charset="0"/>
                <a:cs typeface="Times New Roman" pitchFamily="18" charset="0"/>
              </a:rPr>
              <a:t>liver inflammation, liver fibrosis and cirrhosis, and liver cancer</a:t>
            </a:r>
            <a:endParaRPr lang="en-IN" sz="2800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Garamond" pitchFamily="18" charset="0"/>
                <a:cs typeface="Times New Roman" pitchFamily="18" charset="0"/>
              </a:rPr>
              <a:t>NAFLD can be further classified into two sub-categories: </a:t>
            </a:r>
          </a:p>
          <a:p>
            <a:pPr lvl="1" algn="just"/>
            <a:r>
              <a:rPr lang="en-IN" sz="2000" dirty="0">
                <a:latin typeface="Garamond" pitchFamily="18" charset="0"/>
                <a:cs typeface="Times New Roman" pitchFamily="18" charset="0"/>
              </a:rPr>
              <a:t>Non alcoholic fatty liver (NAFL): </a:t>
            </a:r>
            <a:r>
              <a:rPr lang="en-GB" sz="2000" dirty="0">
                <a:latin typeface="Garamond" pitchFamily="18" charset="0"/>
                <a:cs typeface="Times New Roman" pitchFamily="18" charset="0"/>
              </a:rPr>
              <a:t>fat in your liver but little or no inflammation or liver cell damage</a:t>
            </a:r>
            <a:endParaRPr lang="en-IN" sz="2000" dirty="0">
              <a:latin typeface="Garamond" pitchFamily="18" charset="0"/>
              <a:cs typeface="Times New Roman" pitchFamily="18" charset="0"/>
            </a:endParaRPr>
          </a:p>
          <a:p>
            <a:pPr lvl="1" algn="just"/>
            <a:r>
              <a:rPr lang="en-IN" sz="2000" dirty="0">
                <a:latin typeface="Garamond" pitchFamily="18" charset="0"/>
                <a:cs typeface="Times New Roman" pitchFamily="18" charset="0"/>
              </a:rPr>
              <a:t>Non alcoholic steatohepatitis (NASH): </a:t>
            </a:r>
            <a:r>
              <a:rPr lang="en-GB" sz="2000" dirty="0">
                <a:latin typeface="Garamond" pitchFamily="18" charset="0"/>
                <a:cs typeface="Times New Roman" pitchFamily="18" charset="0"/>
              </a:rPr>
              <a:t>inflammation of the liver and liver cell damage in addition to fat in liver</a:t>
            </a:r>
            <a:endParaRPr lang="en-IN" sz="2800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Garamond" pitchFamily="18" charset="0"/>
                <a:cs typeface="Times New Roman" pitchFamily="18" charset="0"/>
              </a:rPr>
              <a:t>Liver plays a core role in metabolism and evidence  suggests that NAFLD has a multi- dimensional association with sub-components of metabolic syndrome (obesity, Type II Diabetes Mellitus dyslipidaemia, insulin resistance and hypertension)</a:t>
            </a:r>
          </a:p>
          <a:p>
            <a:pPr algn="just"/>
            <a:r>
              <a:rPr lang="en-IN" sz="2800" dirty="0">
                <a:latin typeface="Garamond" pitchFamily="18" charset="0"/>
                <a:cs typeface="Times New Roman" pitchFamily="18" charset="0"/>
              </a:rPr>
              <a:t>It has been suggested that if  NAFLD can be prevented, other NCDs may also be reduced. In view of the NAFLD was included in the NP-NCD programme</a:t>
            </a:r>
          </a:p>
          <a:p>
            <a:pPr algn="just"/>
            <a:endParaRPr lang="en-IN" sz="4000" dirty="0">
              <a:latin typeface="+mj-lt"/>
            </a:endParaRPr>
          </a:p>
          <a:p>
            <a:pPr algn="just"/>
            <a:endParaRPr lang="en-IN" sz="4000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6A5C30-32FA-C7F1-FEB5-DB672D9F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400"/>
            <a:ext cx="9404723" cy="863600"/>
          </a:xfrm>
        </p:spPr>
        <p:txBody>
          <a:bodyPr/>
          <a:lstStyle/>
          <a:p>
            <a:r>
              <a:rPr lang="en-US" b="1" dirty="0"/>
              <a:t>Background </a:t>
            </a:r>
            <a:endParaRPr lang="en-IN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D7A2C-37EF-00C2-2914-58171D73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0534BC1-2430-4851-905A-1F560FAC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81" y="189575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4267" b="1" dirty="0">
                <a:latin typeface="+mn-lt"/>
              </a:rPr>
              <a:t>Liver Is at the Core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FD32743-289C-421A-8740-C1BE9A99C6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5750" y="1417639"/>
          <a:ext cx="7272669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A157C-8C16-0EC9-06DC-F0BE63FC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IN" sz="4800" b="1" dirty="0">
                <a:latin typeface="Garamond" pitchFamily="18" charset="0"/>
              </a:rPr>
              <a:t>Current Scenario of NAFLD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108966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800" dirty="0">
                <a:latin typeface="Garamond" pitchFamily="18" charset="0"/>
              </a:rPr>
              <a:t>NAFLD is estimated to afflict approximately 1 billion individuals worldwide (may affect 20-30% of the general population all over the world) </a:t>
            </a:r>
          </a:p>
          <a:p>
            <a:pPr algn="just"/>
            <a:r>
              <a:rPr lang="en-IN" sz="2800" dirty="0">
                <a:latin typeface="Garamond" pitchFamily="18" charset="0"/>
              </a:rPr>
              <a:t>Globally, about </a:t>
            </a:r>
            <a:r>
              <a:rPr lang="en-IN" sz="2800" dirty="0">
                <a:highlight>
                  <a:srgbClr val="FF0000"/>
                </a:highlight>
                <a:latin typeface="Garamond" pitchFamily="18" charset="0"/>
              </a:rPr>
              <a:t>2 to 5 % of adults and up to 20 % of obese </a:t>
            </a:r>
            <a:r>
              <a:rPr lang="en-IN" sz="2800" dirty="0">
                <a:latin typeface="Garamond" pitchFamily="18" charset="0"/>
              </a:rPr>
              <a:t>may develop NASH</a:t>
            </a:r>
          </a:p>
          <a:p>
            <a:pPr algn="just"/>
            <a:r>
              <a:rPr lang="en-IN" sz="2800" dirty="0">
                <a:latin typeface="Garamond" pitchFamily="18" charset="0"/>
              </a:rPr>
              <a:t>In India: NAFLD is emerging as an important cause of liver disease, </a:t>
            </a:r>
            <a:r>
              <a:rPr lang="en-IN" sz="2800" dirty="0">
                <a:highlight>
                  <a:srgbClr val="FF0000"/>
                </a:highlight>
                <a:latin typeface="Garamond" pitchFamily="18" charset="0"/>
              </a:rPr>
              <a:t>9% to 32% of the general population in </a:t>
            </a:r>
            <a:r>
              <a:rPr lang="en-IN" sz="2800" dirty="0">
                <a:latin typeface="Garamond" pitchFamily="18" charset="0"/>
              </a:rPr>
              <a:t>India with a higher prevalence in those with overweight or obesity and those with </a:t>
            </a:r>
            <a:r>
              <a:rPr lang="en-IN" sz="2800" dirty="0">
                <a:highlight>
                  <a:srgbClr val="FF0000"/>
                </a:highlight>
                <a:latin typeface="Garamond" pitchFamily="18" charset="0"/>
              </a:rPr>
              <a:t>diabetes or prediabetes (2/3</a:t>
            </a:r>
            <a:r>
              <a:rPr lang="en-IN" sz="2800" baseline="30000" dirty="0">
                <a:highlight>
                  <a:srgbClr val="FF0000"/>
                </a:highlight>
                <a:latin typeface="Garamond" pitchFamily="18" charset="0"/>
              </a:rPr>
              <a:t>rd</a:t>
            </a:r>
            <a:r>
              <a:rPr lang="en-IN" sz="2800" dirty="0">
                <a:highlight>
                  <a:srgbClr val="FF0000"/>
                </a:highlight>
                <a:latin typeface="Garamond" pitchFamily="18" charset="0"/>
              </a:rPr>
              <a:t>)</a:t>
            </a:r>
          </a:p>
          <a:p>
            <a:pPr algn="just"/>
            <a:r>
              <a:rPr lang="en-IN" sz="2800" dirty="0">
                <a:latin typeface="Garamond" pitchFamily="18" charset="0"/>
              </a:rPr>
              <a:t>There is high prevalence of insulin resistance and nearly half of Indian patients with NAFLD have evidence of full-blown metabolic syndrome</a:t>
            </a:r>
          </a:p>
          <a:p>
            <a:pPr algn="just"/>
            <a:r>
              <a:rPr lang="en-IN" sz="2800" dirty="0">
                <a:latin typeface="Garamond" pitchFamily="18" charset="0"/>
              </a:rPr>
              <a:t>One of the earlier population‐based studies from India that showed a prevalence rate of </a:t>
            </a:r>
            <a:r>
              <a:rPr lang="en-IN" sz="2800" dirty="0">
                <a:highlight>
                  <a:srgbClr val="FF0000"/>
                </a:highlight>
                <a:latin typeface="Garamond" pitchFamily="18" charset="0"/>
              </a:rPr>
              <a:t>8.7% of NAFLD in predominantly non-obese populations  from rural West Bengal</a:t>
            </a:r>
          </a:p>
          <a:p>
            <a:endParaRPr lang="en-IN" sz="2800" dirty="0">
              <a:latin typeface="Garamond" pitchFamily="18" charset="0"/>
            </a:endParaRPr>
          </a:p>
          <a:p>
            <a:endParaRPr lang="en-IN" sz="2800" dirty="0">
              <a:latin typeface="Garamond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FA80A-4BAE-07F4-9F37-6A14AE61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9466-ED82-4645-8DC5-DC8A7D2D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1532"/>
            <a:ext cx="9404723" cy="1400530"/>
          </a:xfrm>
        </p:spPr>
        <p:txBody>
          <a:bodyPr/>
          <a:lstStyle/>
          <a:p>
            <a:r>
              <a:rPr lang="en-IN" b="1" dirty="0"/>
              <a:t>Risk factors of NAFLD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5D22D-20FB-44B0-88CD-1243EF49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17637"/>
            <a:ext cx="10021889" cy="50713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9BD49-8292-3CAC-4EB5-4B0C13EE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6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9448800" cy="1143000"/>
          </a:xfrm>
        </p:spPr>
        <p:txBody>
          <a:bodyPr>
            <a:noAutofit/>
          </a:bodyPr>
          <a:lstStyle/>
          <a:p>
            <a:r>
              <a:rPr lang="en-IN" sz="4800" b="1" dirty="0">
                <a:latin typeface="Garamond" pitchFamily="18" charset="0"/>
              </a:rPr>
              <a:t>Objectives to prevent and control NAFLD</a:t>
            </a:r>
            <a:br>
              <a:rPr lang="en-IN" sz="4800" b="1" dirty="0">
                <a:latin typeface="Garamond" pitchFamily="18" charset="0"/>
              </a:rPr>
            </a:br>
            <a:endParaRPr lang="en-IN" sz="48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9906000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400" b="1" dirty="0">
                <a:latin typeface="Garamond" pitchFamily="18" charset="0"/>
              </a:rPr>
              <a:t>   NAFLD and NP-NCD share same objective of: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Population based and opportunistic screening at all heath care levels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Prevention and control of chronic NCDs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Capacity building for prevention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Early diagnosis, treatment, rehabilitation,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Information Education and Communication / Behavioural Change Communication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Support diagnosis and cost-effective treatment at all level</a:t>
            </a:r>
          </a:p>
          <a:p>
            <a:pPr algn="just"/>
            <a:r>
              <a:rPr lang="en-IN" sz="2400" dirty="0">
                <a:latin typeface="Garamond" pitchFamily="18" charset="0"/>
              </a:rPr>
              <a:t>Operational Research</a:t>
            </a:r>
          </a:p>
          <a:p>
            <a:pPr algn="just"/>
            <a:endParaRPr lang="en-IN" sz="2000" dirty="0">
              <a:latin typeface="Garamond" pitchFamily="18" charset="0"/>
            </a:endParaRPr>
          </a:p>
          <a:p>
            <a:pPr algn="just"/>
            <a:endParaRPr lang="en-IN" sz="2000" dirty="0">
              <a:latin typeface="Garamond" pitchFamily="18" charset="0"/>
            </a:endParaRPr>
          </a:p>
          <a:p>
            <a:pPr algn="just"/>
            <a:endParaRPr lang="en-IN" sz="2000" dirty="0">
              <a:latin typeface="Garamond" pitchFamily="18" charset="0"/>
            </a:endParaRPr>
          </a:p>
          <a:p>
            <a:pPr algn="just"/>
            <a:endParaRPr lang="en-IN" sz="2000" dirty="0">
              <a:latin typeface="Garamond" pitchFamily="18" charset="0"/>
            </a:endParaRPr>
          </a:p>
          <a:p>
            <a:pPr algn="just"/>
            <a:endParaRPr lang="en-IN" sz="2000" dirty="0">
              <a:latin typeface="Garamond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91DD7-3A69-9C84-35BF-1B4D6048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152400"/>
            <a:ext cx="9525000" cy="1143000"/>
          </a:xfrm>
        </p:spPr>
        <p:txBody>
          <a:bodyPr>
            <a:normAutofit/>
          </a:bodyPr>
          <a:lstStyle/>
          <a:p>
            <a:r>
              <a:rPr lang="en-IN" sz="4400" b="1" dirty="0">
                <a:latin typeface="Garamond" pitchFamily="18" charset="0"/>
              </a:rPr>
              <a:t>Community Level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8204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400" b="1" dirty="0">
                <a:latin typeface="Garamond" pitchFamily="18" charset="0"/>
              </a:rPr>
              <a:t>Community level: </a:t>
            </a:r>
            <a:r>
              <a:rPr lang="en-IN" sz="2400" dirty="0">
                <a:latin typeface="Garamond" pitchFamily="18" charset="0"/>
              </a:rPr>
              <a:t>Through Community Based Assessment Checklist (CBAC) form, ASHA will obtain the following details for NAFLD:</a:t>
            </a:r>
          </a:p>
          <a:p>
            <a:r>
              <a:rPr lang="en-IN" sz="2400" dirty="0">
                <a:highlight>
                  <a:srgbClr val="FF0000"/>
                </a:highlight>
                <a:latin typeface="Garamond" pitchFamily="18" charset="0"/>
              </a:rPr>
              <a:t>Abdominal obesity (waist circumference of &gt;90 cm in men or &gt; 80 cm in women)</a:t>
            </a:r>
          </a:p>
          <a:p>
            <a:r>
              <a:rPr lang="en-IN" sz="2400" dirty="0">
                <a:latin typeface="Garamond" pitchFamily="18" charset="0"/>
              </a:rPr>
              <a:t>Family history of diabetes, hypertension, coronary heart disease, liver diseases, gallstones, and cancers</a:t>
            </a:r>
          </a:p>
          <a:p>
            <a:pPr marL="0" indent="0">
              <a:buNone/>
            </a:pPr>
            <a:r>
              <a:rPr lang="en-IN" sz="2400" b="1" dirty="0">
                <a:latin typeface="Garamond" pitchFamily="18" charset="0"/>
              </a:rPr>
              <a:t>Health and Wellness Centre Level: </a:t>
            </a:r>
            <a:r>
              <a:rPr lang="en-IN" sz="2400" dirty="0">
                <a:latin typeface="Garamond" pitchFamily="18" charset="0"/>
              </a:rPr>
              <a:t>MPW / CHO will validate all individuals referred by ASHA by assessing the presence of the following risk factors of NAFLD:</a:t>
            </a:r>
          </a:p>
          <a:p>
            <a:r>
              <a:rPr lang="en-IN" sz="2400" dirty="0">
                <a:highlight>
                  <a:srgbClr val="FF0000"/>
                </a:highlight>
                <a:latin typeface="Garamond" pitchFamily="18" charset="0"/>
              </a:rPr>
              <a:t>Abdominal obesity (waist circumference of &gt; 90 cm in men or&gt; 80 cm in women)</a:t>
            </a:r>
          </a:p>
          <a:p>
            <a:r>
              <a:rPr lang="en-IN" sz="2400" dirty="0">
                <a:latin typeface="Garamond" pitchFamily="18" charset="0"/>
              </a:rPr>
              <a:t>Personal &amp; Family H/O </a:t>
            </a:r>
            <a:r>
              <a:rPr lang="en-IN" sz="2400" dirty="0">
                <a:highlight>
                  <a:srgbClr val="FF0000"/>
                </a:highlight>
                <a:latin typeface="Garamond" pitchFamily="18" charset="0"/>
              </a:rPr>
              <a:t>diabetes</a:t>
            </a:r>
            <a:r>
              <a:rPr lang="en-IN" sz="2400" dirty="0">
                <a:latin typeface="Garamond" pitchFamily="18" charset="0"/>
              </a:rPr>
              <a:t>, hypertension, heart diseases, and cancers</a:t>
            </a:r>
          </a:p>
          <a:p>
            <a:r>
              <a:rPr lang="en-IN" sz="2400" dirty="0">
                <a:highlight>
                  <a:srgbClr val="FF0000"/>
                </a:highlight>
                <a:latin typeface="Garamond" pitchFamily="18" charset="0"/>
              </a:rPr>
              <a:t>Obesity (Classification based on BMI&gt;=23kg/m2). </a:t>
            </a:r>
          </a:p>
          <a:p>
            <a:r>
              <a:rPr lang="en-IN" sz="2400" dirty="0">
                <a:latin typeface="Garamond" pitchFamily="18" charset="0"/>
              </a:rPr>
              <a:t>Screening of diabetes, hypertension, and cancers. </a:t>
            </a:r>
          </a:p>
          <a:p>
            <a:r>
              <a:rPr lang="en-IN" sz="2400" dirty="0">
                <a:latin typeface="Garamond" pitchFamily="18" charset="0"/>
              </a:rPr>
              <a:t>Presence of Pedal Oedema</a:t>
            </a:r>
          </a:p>
          <a:p>
            <a:r>
              <a:rPr lang="en-IN" sz="2400" dirty="0">
                <a:latin typeface="Garamond" pitchFamily="18" charset="0"/>
              </a:rPr>
              <a:t>Tele consultation with a medical officer or physical referral to a nearby centre followed by medicine dispense according to a prescription and 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53273-3A5C-6918-D1DD-5FEF30D0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900D-FCEB-EF5A-C77F-0152CC5C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2682"/>
          </a:xfrm>
        </p:spPr>
        <p:txBody>
          <a:bodyPr/>
          <a:lstStyle/>
          <a:p>
            <a:r>
              <a:rPr lang="en-IN" dirty="0"/>
              <a:t>Promotion of healthy life styles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EEF2-DD71-2F82-B809-1A6E47A41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668000" cy="46481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Practice routine, supervised, and monitored physical exercise or yoga sessions, especially targeting individuals aged 30 and above with obesity and type-2 diabetes</a:t>
            </a:r>
          </a:p>
          <a:p>
            <a:pPr lvl="1"/>
            <a:r>
              <a:rPr lang="en-GB" dirty="0"/>
              <a:t>Walking club, walking challenge with prize, fitness events</a:t>
            </a:r>
          </a:p>
          <a:p>
            <a:r>
              <a:rPr lang="en-GB" dirty="0"/>
              <a:t>Involvement of SHG, PRI, ASHAs, and Mahila Arogya Samity (MAS) for implementation</a:t>
            </a:r>
          </a:p>
          <a:p>
            <a:r>
              <a:rPr lang="en-GB" dirty="0"/>
              <a:t>Utilization of dedicated spaces like local clubs and community halls for physical activities, ensuring at least one hour of exercise/practice of Yoga twice a week</a:t>
            </a:r>
          </a:p>
          <a:p>
            <a:r>
              <a:rPr lang="en-GB" dirty="0"/>
              <a:t>Activities include community cooking workshops, localized nutrition education, mobile health apps, and reduction of High in Fat Salt and Sugar (HFSS) food consumption</a:t>
            </a:r>
          </a:p>
          <a:p>
            <a:r>
              <a:rPr lang="en-GB" dirty="0"/>
              <a:t>Engagement of local chefs, community leaders, health workers, and nutritionists and Food Safety Officers for education and capacity building</a:t>
            </a:r>
          </a:p>
          <a:p>
            <a:r>
              <a:rPr lang="en-GB" dirty="0"/>
              <a:t>Anti-tobacco and anti-substance use counselling </a:t>
            </a:r>
          </a:p>
          <a:p>
            <a:pPr marL="0" indent="0">
              <a:buNone/>
            </a:pPr>
            <a:r>
              <a:rPr lang="en-GB" dirty="0">
                <a:highlight>
                  <a:srgbClr val="FF00FF"/>
                </a:highlight>
              </a:rPr>
              <a:t>Output of all the above activities can be me measured by half-yearly updating of CBAC risk factors scoring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B46A7-C70A-B1A5-9595-10711FC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6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914400"/>
          </a:xfrm>
        </p:spPr>
        <p:txBody>
          <a:bodyPr/>
          <a:lstStyle/>
          <a:p>
            <a:r>
              <a:rPr lang="en-IN" sz="4800" b="1" dirty="0" err="1">
                <a:latin typeface="Garamond" pitchFamily="18" charset="0"/>
              </a:rPr>
              <a:t>PHC</a:t>
            </a:r>
            <a:r>
              <a:rPr lang="en-IN" sz="4800" b="1" dirty="0">
                <a:latin typeface="Garamond" pitchFamily="18" charset="0"/>
              </a:rPr>
              <a:t>/CHC Level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2680"/>
            <a:ext cx="11391900" cy="4897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400" b="1" dirty="0">
                <a:latin typeface="Garamond" pitchFamily="18" charset="0"/>
              </a:rPr>
              <a:t>Those suspected with NAFLD</a:t>
            </a:r>
            <a:r>
              <a:rPr lang="en-IN" sz="2400" dirty="0">
                <a:latin typeface="Garamond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   -  Perform LFT and CBC; input data into the app and calculate FIB-4 or NFS score and do risk stratification for advanced liver fibrosis and manage the patient accordingly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   -  Calculate FIB 4 or NFS score on the application</a:t>
            </a:r>
          </a:p>
          <a:p>
            <a:pPr algn="just"/>
            <a:r>
              <a:rPr lang="en-IN" sz="2400" b="1" dirty="0">
                <a:highlight>
                  <a:srgbClr val="FF00FF"/>
                </a:highlight>
                <a:latin typeface="Garamond" pitchFamily="18" charset="0"/>
              </a:rPr>
              <a:t>Low risk for advanced liver fibrosis</a:t>
            </a:r>
            <a:r>
              <a:rPr lang="en-IN" sz="2400" dirty="0">
                <a:latin typeface="Garamond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   - Refer back to PHC for management of Diabetes, </a:t>
            </a:r>
            <a:r>
              <a:rPr lang="en-IN" sz="2400" dirty="0" err="1">
                <a:latin typeface="Garamond" pitchFamily="18" charset="0"/>
              </a:rPr>
              <a:t>Dyslipidemia</a:t>
            </a:r>
            <a:r>
              <a:rPr lang="en-IN" sz="2400" dirty="0">
                <a:latin typeface="Garamond" pitchFamily="18" charset="0"/>
              </a:rPr>
              <a:t>,  Hypertension, weight reduction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   - The patient has to be reassessed after 3 years</a:t>
            </a:r>
          </a:p>
          <a:p>
            <a:pPr algn="just"/>
            <a:r>
              <a:rPr lang="en-IN" sz="2400" b="1" dirty="0">
                <a:highlight>
                  <a:srgbClr val="FF0000"/>
                </a:highlight>
                <a:latin typeface="Garamond" pitchFamily="18" charset="0"/>
              </a:rPr>
              <a:t>High Risk for advanced liver fibrosis</a:t>
            </a:r>
            <a:r>
              <a:rPr lang="en-IN" sz="2400" b="1" dirty="0">
                <a:latin typeface="Garamond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   -  Refer patients to the District Hospital or Tertiary care Centre for further management</a:t>
            </a:r>
          </a:p>
          <a:p>
            <a:pPr algn="just"/>
            <a:r>
              <a:rPr lang="en-IN" sz="2400" b="1" dirty="0">
                <a:latin typeface="Garamond" pitchFamily="18" charset="0"/>
              </a:rPr>
              <a:t>Indeterminate Risk for advanced liver fibrosis:</a:t>
            </a:r>
          </a:p>
          <a:p>
            <a:pPr marL="0" indent="0" algn="just">
              <a:buNone/>
            </a:pPr>
            <a:r>
              <a:rPr lang="en-IN" sz="2400" dirty="0">
                <a:latin typeface="Garamond" pitchFamily="18" charset="0"/>
              </a:rPr>
              <a:t>          -  Refer patients to the District Hospital for further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0AA7-663E-4AEE-2042-1948B65A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2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810</TotalTime>
  <Words>1807</Words>
  <Application>Microsoft Office PowerPoint</Application>
  <PresentationFormat>Widescreen</PresentationFormat>
  <Paragraphs>180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Wingdings 3</vt:lpstr>
      <vt:lpstr>Ion</vt:lpstr>
      <vt:lpstr>NAFLD  (Non-alcoholic Fatty liver diseases)</vt:lpstr>
      <vt:lpstr>Background </vt:lpstr>
      <vt:lpstr>Liver Is at the Core </vt:lpstr>
      <vt:lpstr>Current Scenario of NAFLD</vt:lpstr>
      <vt:lpstr>Risk factors of NAFLD</vt:lpstr>
      <vt:lpstr>Objectives to prevent and control NAFLD </vt:lpstr>
      <vt:lpstr>Community Level activity</vt:lpstr>
      <vt:lpstr>Promotion of healthy life styles</vt:lpstr>
      <vt:lpstr>PHC/CHC Level activities</vt:lpstr>
      <vt:lpstr>District Level activities</vt:lpstr>
      <vt:lpstr>Non-invasive tools for fibrosis in NAFLD</vt:lpstr>
      <vt:lpstr>NFS – NAFLD Fibrosis score</vt:lpstr>
      <vt:lpstr>Fibrosis – 4 (FIB-4) score</vt:lpstr>
      <vt:lpstr>Diagnosis &amp; treatment of NAFLD</vt:lpstr>
      <vt:lpstr>Monitoring and Supervision</vt:lpstr>
      <vt:lpstr>What will People Benefit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NAFLD</dc:title>
  <dc:creator>NCD CELL</dc:creator>
  <cp:lastModifiedBy>SPO NCD 2</cp:lastModifiedBy>
  <cp:revision>53</cp:revision>
  <dcterms:created xsi:type="dcterms:W3CDTF">2006-08-16T00:00:00Z</dcterms:created>
  <dcterms:modified xsi:type="dcterms:W3CDTF">2024-04-08T12:34:55Z</dcterms:modified>
</cp:coreProperties>
</file>