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Fever after child birth (Puerperal pyrexia)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Preventing puerperal sepsis (Cont..)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1" dirty="0" smtClean="0"/>
              <a:t>Post-partum period</a:t>
            </a:r>
            <a:r>
              <a:rPr lang="en-US" dirty="0" smtClean="0"/>
              <a:t> : </a:t>
            </a:r>
          </a:p>
          <a:p>
            <a:pPr lvl="0"/>
            <a:r>
              <a:rPr lang="en-US" dirty="0" smtClean="0"/>
              <a:t>Personal hygiene.</a:t>
            </a:r>
          </a:p>
          <a:p>
            <a:pPr lvl="0"/>
            <a:r>
              <a:rPr lang="en-US" dirty="0" smtClean="0"/>
              <a:t>Proper care of wounds</a:t>
            </a:r>
          </a:p>
          <a:p>
            <a:pPr lvl="0"/>
            <a:r>
              <a:rPr lang="en-US" dirty="0" smtClean="0"/>
              <a:t>Treat septic foci if any</a:t>
            </a:r>
          </a:p>
          <a:p>
            <a:pPr lvl="0"/>
            <a:r>
              <a:rPr lang="en-US" dirty="0" smtClean="0"/>
              <a:t>Correct </a:t>
            </a:r>
            <a:r>
              <a:rPr lang="en-US" dirty="0" err="1" smtClean="0"/>
              <a:t>A</a:t>
            </a:r>
            <a:r>
              <a:rPr lang="en-US" dirty="0" err="1" smtClean="0"/>
              <a:t>naemia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Therapeutic and Prophylactic Antibiotics in Obstetrics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Therapeutic Antibiotics:  </a:t>
            </a:r>
          </a:p>
          <a:p>
            <a:pPr lvl="1"/>
            <a:r>
              <a:rPr lang="en-US" dirty="0" smtClean="0"/>
              <a:t>Puerperal sepsis</a:t>
            </a:r>
          </a:p>
          <a:p>
            <a:pPr lvl="1"/>
            <a:r>
              <a:rPr lang="en-US" dirty="0" smtClean="0"/>
              <a:t>Septic abortion </a:t>
            </a:r>
          </a:p>
          <a:p>
            <a:pPr lvl="0"/>
            <a:r>
              <a:rPr lang="en-US" dirty="0" smtClean="0"/>
              <a:t>Prophylactic Antibiotics: </a:t>
            </a:r>
          </a:p>
          <a:p>
            <a:pPr lvl="1"/>
            <a:r>
              <a:rPr lang="en-US" dirty="0" smtClean="0"/>
              <a:t>Caesarean section</a:t>
            </a:r>
          </a:p>
          <a:p>
            <a:pPr lvl="1"/>
            <a:r>
              <a:rPr lang="en-US" dirty="0" smtClean="0"/>
              <a:t>PROM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2362200" y="3276600"/>
            <a:ext cx="4343400" cy="12954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6600" smtClean="0"/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Fever after child birth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Fever (temperature ≥ 38° C or 100.4 F) more than 24 hours after delivery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and General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Rapid evaluation. Treat shock if present</a:t>
            </a:r>
          </a:p>
          <a:p>
            <a:pPr lvl="0"/>
            <a:r>
              <a:rPr lang="en-US" dirty="0" smtClean="0"/>
              <a:t>Bed rest</a:t>
            </a:r>
          </a:p>
          <a:p>
            <a:pPr lvl="0"/>
            <a:r>
              <a:rPr lang="en-US" dirty="0" smtClean="0"/>
              <a:t>Control temperature (tepid </a:t>
            </a:r>
            <a:r>
              <a:rPr lang="en-US" dirty="0" smtClean="0"/>
              <a:t>sponging/</a:t>
            </a:r>
            <a:r>
              <a:rPr lang="en-US" dirty="0" err="1" smtClean="0"/>
              <a:t>P</a:t>
            </a:r>
            <a:r>
              <a:rPr lang="en-US" dirty="0" err="1" smtClean="0"/>
              <a:t>aracetamol</a:t>
            </a:r>
            <a:r>
              <a:rPr lang="en-US" dirty="0" smtClean="0"/>
              <a:t>)</a:t>
            </a:r>
          </a:p>
          <a:p>
            <a:pPr lvl="0"/>
            <a:r>
              <a:rPr lang="en-US" dirty="0" smtClean="0"/>
              <a:t>Adequate hydration by mouth / IV</a:t>
            </a:r>
          </a:p>
          <a:p>
            <a:r>
              <a:rPr lang="en-US" dirty="0" smtClean="0"/>
              <a:t>Examine to identify cause and treat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Puerperal sepsis (</a:t>
            </a:r>
            <a:r>
              <a:rPr lang="en-US" dirty="0" err="1" smtClean="0"/>
              <a:t>Metritis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Features:</a:t>
            </a:r>
            <a:endParaRPr lang="en-US" dirty="0" smtClean="0"/>
          </a:p>
          <a:p>
            <a:pPr lvl="0"/>
            <a:r>
              <a:rPr lang="en-US" dirty="0" smtClean="0"/>
              <a:t>Fever, chills</a:t>
            </a:r>
          </a:p>
          <a:p>
            <a:pPr lvl="0"/>
            <a:r>
              <a:rPr lang="en-US" dirty="0" smtClean="0"/>
              <a:t>Lower abdominal pain</a:t>
            </a:r>
          </a:p>
          <a:p>
            <a:pPr lvl="0"/>
            <a:r>
              <a:rPr lang="en-US" dirty="0" smtClean="0"/>
              <a:t>Foul smelling vaginal discharge</a:t>
            </a:r>
          </a:p>
          <a:p>
            <a:pPr lvl="0"/>
            <a:r>
              <a:rPr lang="en-US" dirty="0" smtClean="0"/>
              <a:t>Tender uterus/lower abdomen</a:t>
            </a:r>
          </a:p>
          <a:p>
            <a:pPr lvl="0"/>
            <a:r>
              <a:rPr lang="en-US" dirty="0" smtClean="0"/>
              <a:t>Hot vagina</a:t>
            </a:r>
          </a:p>
          <a:p>
            <a:pPr lvl="0"/>
            <a:r>
              <a:rPr lang="en-US" dirty="0" err="1" smtClean="0"/>
              <a:t>Anaemia</a:t>
            </a:r>
            <a:r>
              <a:rPr lang="en-US" dirty="0" smtClean="0"/>
              <a:t> &amp; features of septic shock, </a:t>
            </a:r>
            <a:r>
              <a:rPr lang="en-US" dirty="0" err="1" smtClean="0"/>
              <a:t>septicaemia</a:t>
            </a:r>
            <a:r>
              <a:rPr lang="en-US" dirty="0" smtClean="0"/>
              <a:t>, peritonitis, pelvic abscess may be present </a:t>
            </a:r>
          </a:p>
          <a:p>
            <a:pPr lvl="0"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Diagnosis:</a:t>
            </a:r>
            <a:r>
              <a:rPr lang="en-US" dirty="0" smtClean="0"/>
              <a:t> Puerperal sepsis </a:t>
            </a:r>
            <a:r>
              <a:rPr lang="en-US" dirty="0" smtClean="0"/>
              <a:t>(</a:t>
            </a:r>
            <a:r>
              <a:rPr lang="en-US" dirty="0" err="1" smtClean="0"/>
              <a:t>M</a:t>
            </a:r>
            <a:r>
              <a:rPr lang="en-US" dirty="0" err="1" smtClean="0"/>
              <a:t>etritis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Management: Puerperal Sepsis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199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b="1" dirty="0" smtClean="0"/>
              <a:t>Manage aggressively</a:t>
            </a:r>
          </a:p>
          <a:p>
            <a:pPr lvl="1">
              <a:buNone/>
            </a:pPr>
            <a:endParaRPr lang="en-US" dirty="0" smtClean="0"/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400" dirty="0" smtClean="0"/>
              <a:t>Therapeutic antibiotics in combination – 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r>
              <a:rPr lang="en-US" sz="3400" dirty="0" smtClean="0"/>
              <a:t>              </a:t>
            </a:r>
            <a:r>
              <a:rPr lang="en-US" sz="3400" dirty="0" err="1" smtClean="0"/>
              <a:t>Ampicillin</a:t>
            </a:r>
            <a:r>
              <a:rPr lang="en-US" sz="3400" dirty="0" smtClean="0"/>
              <a:t> 1-2 gm IV 6 hourly/</a:t>
            </a:r>
            <a:r>
              <a:rPr lang="en-US" sz="3400" dirty="0" err="1" smtClean="0"/>
              <a:t>Ceftriaxone</a:t>
            </a:r>
            <a:endParaRPr lang="en-US" sz="3400" dirty="0" smtClean="0"/>
          </a:p>
          <a:p>
            <a:pPr>
              <a:buNone/>
            </a:pPr>
            <a:r>
              <a:rPr lang="en-US" sz="3400" dirty="0" smtClean="0"/>
              <a:t>         	  </a:t>
            </a:r>
            <a:r>
              <a:rPr lang="en-US" sz="3400" dirty="0" err="1" smtClean="0"/>
              <a:t>Gentamicin</a:t>
            </a:r>
            <a:r>
              <a:rPr lang="en-US" sz="3400" dirty="0" smtClean="0"/>
              <a:t> 5 mg/kg IV OD</a:t>
            </a:r>
          </a:p>
          <a:p>
            <a:pPr>
              <a:buNone/>
            </a:pPr>
            <a:r>
              <a:rPr lang="en-US" sz="3400" dirty="0" smtClean="0"/>
              <a:t>        	  </a:t>
            </a:r>
            <a:r>
              <a:rPr lang="en-US" sz="3400" dirty="0" err="1" smtClean="0"/>
              <a:t>Metronidazole</a:t>
            </a:r>
            <a:r>
              <a:rPr lang="en-US" sz="3400" dirty="0" smtClean="0"/>
              <a:t> 500 mg (100 ml) IV 8 hourly</a:t>
            </a:r>
          </a:p>
          <a:p>
            <a:pPr lvl="0"/>
            <a:r>
              <a:rPr lang="en-US" sz="3400" dirty="0" smtClean="0"/>
              <a:t>IV fluids : RL</a:t>
            </a:r>
          </a:p>
          <a:p>
            <a:pPr lvl="0"/>
            <a:r>
              <a:rPr lang="en-US" sz="3400" dirty="0" smtClean="0"/>
              <a:t>Exclude other focus of infection</a:t>
            </a:r>
          </a:p>
          <a:p>
            <a:pPr lvl="0"/>
            <a:r>
              <a:rPr lang="en-US" sz="3400" dirty="0" smtClean="0"/>
              <a:t>Remove retained placental bits if any</a:t>
            </a:r>
          </a:p>
          <a:p>
            <a:pPr lvl="0"/>
            <a:r>
              <a:rPr lang="en-US" sz="3400" dirty="0" smtClean="0"/>
              <a:t>Exclude pelvic abscess or peritonitis: if present refer to higher centre</a:t>
            </a:r>
          </a:p>
          <a:p>
            <a:pPr lvl="0"/>
            <a:r>
              <a:rPr lang="en-US" sz="3400" dirty="0" smtClean="0"/>
              <a:t>Continue antibiotics for 7 days or at least 48 hours after patient is </a:t>
            </a:r>
            <a:r>
              <a:rPr lang="en-US" sz="3400" dirty="0" err="1" smtClean="0"/>
              <a:t>afebrile</a:t>
            </a:r>
            <a:r>
              <a:rPr lang="en-US" sz="3400" dirty="0" smtClean="0"/>
              <a:t> whichever is later</a:t>
            </a:r>
          </a:p>
          <a:p>
            <a:pPr lvl="0"/>
            <a:r>
              <a:rPr lang="en-US" sz="3400" dirty="0" smtClean="0"/>
              <a:t>If no improvement/deterioration of condition, refer to higher centre</a:t>
            </a:r>
          </a:p>
          <a:p>
            <a:pPr lvl="0"/>
            <a:r>
              <a:rPr lang="en-US" sz="3400" dirty="0" smtClean="0"/>
              <a:t>In peripheral centre, refer after initial management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Puerperal fever due to other cause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Features:</a:t>
            </a:r>
            <a:endParaRPr lang="en-US" dirty="0" smtClean="0"/>
          </a:p>
          <a:p>
            <a:pPr lvl="0"/>
            <a:r>
              <a:rPr lang="en-US" dirty="0" smtClean="0"/>
              <a:t>Fever</a:t>
            </a:r>
          </a:p>
          <a:p>
            <a:pPr lvl="0"/>
            <a:r>
              <a:rPr lang="en-US" dirty="0" smtClean="0"/>
              <a:t>Normal </a:t>
            </a:r>
            <a:r>
              <a:rPr lang="en-US" dirty="0" err="1" smtClean="0"/>
              <a:t>lochia</a:t>
            </a:r>
            <a:endParaRPr lang="en-US" dirty="0" smtClean="0"/>
          </a:p>
          <a:p>
            <a:pPr lvl="0"/>
            <a:r>
              <a:rPr lang="en-US" dirty="0" smtClean="0"/>
              <a:t>Non-tender uterus/ abdomen</a:t>
            </a:r>
          </a:p>
          <a:p>
            <a:pPr lvl="0"/>
            <a:r>
              <a:rPr lang="en-US" dirty="0" smtClean="0"/>
              <a:t>Other focus of infection</a:t>
            </a:r>
          </a:p>
          <a:p>
            <a:pPr lvl="0"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Diagnosis:</a:t>
            </a:r>
            <a:r>
              <a:rPr lang="en-US" dirty="0" smtClean="0"/>
              <a:t> Puerperal fever due to other cause.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Management</a:t>
            </a:r>
            <a:r>
              <a:rPr lang="en-US" dirty="0" smtClean="0"/>
              <a:t>: Other </a:t>
            </a:r>
            <a:r>
              <a:rPr lang="en-US" dirty="0" smtClean="0"/>
              <a:t>cause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Identify </a:t>
            </a:r>
            <a:r>
              <a:rPr lang="en-US" dirty="0" smtClean="0"/>
              <a:t>the cause and treat accordingly</a:t>
            </a:r>
          </a:p>
          <a:p>
            <a:pPr lvl="0"/>
            <a:r>
              <a:rPr lang="en-US" dirty="0" smtClean="0"/>
              <a:t>Consider </a:t>
            </a:r>
          </a:p>
          <a:p>
            <a:pPr lvl="1"/>
            <a:r>
              <a:rPr lang="en-US" dirty="0" smtClean="0"/>
              <a:t>Breast engorgement/mastitis/ breast abscess</a:t>
            </a:r>
          </a:p>
          <a:p>
            <a:pPr lvl="1"/>
            <a:r>
              <a:rPr lang="en-US" dirty="0" smtClean="0"/>
              <a:t>Wound infection</a:t>
            </a:r>
          </a:p>
          <a:p>
            <a:pPr lvl="1"/>
            <a:r>
              <a:rPr lang="en-US" dirty="0" smtClean="0"/>
              <a:t>Deep vein thrombosis</a:t>
            </a:r>
          </a:p>
          <a:p>
            <a:pPr lvl="1"/>
            <a:r>
              <a:rPr lang="en-US" dirty="0" smtClean="0"/>
              <a:t>UTI, respiratory infection, malaria, other infections etc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puerperal sepsis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1" dirty="0" smtClean="0"/>
              <a:t>Ante-partum</a:t>
            </a:r>
            <a:r>
              <a:rPr lang="en-US" b="1" i="1" dirty="0" smtClean="0"/>
              <a:t> </a:t>
            </a:r>
            <a:r>
              <a:rPr lang="en-US" b="1" dirty="0" smtClean="0"/>
              <a:t>period:</a:t>
            </a:r>
            <a:r>
              <a:rPr lang="en-US" dirty="0" smtClean="0"/>
              <a:t> </a:t>
            </a:r>
          </a:p>
          <a:p>
            <a:pPr lvl="0"/>
            <a:r>
              <a:rPr lang="en-US" dirty="0" smtClean="0"/>
              <a:t>Improve health and nutrition and treat </a:t>
            </a:r>
            <a:r>
              <a:rPr lang="en-US" dirty="0" err="1" smtClean="0"/>
              <a:t>anaemia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Personal hygiene. </a:t>
            </a:r>
          </a:p>
          <a:p>
            <a:r>
              <a:rPr lang="en-US" dirty="0" smtClean="0"/>
              <a:t>Treat any focus of infection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Preventing puerperal </a:t>
            </a:r>
            <a:r>
              <a:rPr lang="en-US" dirty="0" smtClean="0"/>
              <a:t>sepsis (Cont..)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b="1" dirty="0" smtClean="0"/>
              <a:t>Intra-partum period:</a:t>
            </a:r>
            <a:r>
              <a:rPr lang="en-US" dirty="0" smtClean="0"/>
              <a:t> </a:t>
            </a:r>
          </a:p>
          <a:p>
            <a:pPr lvl="0"/>
            <a:r>
              <a:rPr lang="en-US" dirty="0" smtClean="0"/>
              <a:t>Maintain cleanliness</a:t>
            </a:r>
          </a:p>
          <a:p>
            <a:pPr lvl="0"/>
            <a:r>
              <a:rPr lang="en-US" dirty="0" smtClean="0"/>
              <a:t>Avoid unnecessary vaginal examination and routine  bladder catheterization.</a:t>
            </a:r>
          </a:p>
          <a:p>
            <a:pPr lvl="0"/>
            <a:r>
              <a:rPr lang="en-US" dirty="0" smtClean="0"/>
              <a:t>Strict aseptic precaution.</a:t>
            </a:r>
          </a:p>
          <a:p>
            <a:pPr lvl="0"/>
            <a:r>
              <a:rPr lang="en-US" dirty="0" smtClean="0"/>
              <a:t>Prophylactic antibiotic in high-risk cases, e.g., prolonged rupture of membranes, suspicion of </a:t>
            </a:r>
            <a:r>
              <a:rPr lang="en-US" dirty="0" err="1" smtClean="0"/>
              <a:t>chorioamnionitis</a:t>
            </a:r>
            <a:endParaRPr lang="en-US" dirty="0" smtClean="0"/>
          </a:p>
          <a:p>
            <a:pPr lvl="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</TotalTime>
  <Words>289</Words>
  <Application>Microsoft Office PowerPoint</Application>
  <PresentationFormat>On-screen Show (4:3)</PresentationFormat>
  <Paragraphs>73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Module</vt:lpstr>
      <vt:lpstr>Fever after child birth (Puerperal pyrexia) </vt:lpstr>
      <vt:lpstr>Fever after child birth  </vt:lpstr>
      <vt:lpstr>Initial and General Care</vt:lpstr>
      <vt:lpstr>Puerperal sepsis (Metritis)</vt:lpstr>
      <vt:lpstr>Management: Puerperal Sepsis</vt:lpstr>
      <vt:lpstr>Puerperal fever due to other cause</vt:lpstr>
      <vt:lpstr>Management: Other cause </vt:lpstr>
      <vt:lpstr>Preventing puerperal sepsis</vt:lpstr>
      <vt:lpstr>Preventing puerperal sepsis (Cont..)</vt:lpstr>
      <vt:lpstr>Preventing puerperal sepsis (Cont..)</vt:lpstr>
      <vt:lpstr>Therapeutic and Prophylactic Antibiotics in Obstetrics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Fever after child birth (Puerperal pyrexia)</dc:title>
  <dc:creator>Alauddin HP</dc:creator>
  <cp:lastModifiedBy>puspenghosh</cp:lastModifiedBy>
  <cp:revision>14</cp:revision>
  <dcterms:created xsi:type="dcterms:W3CDTF">2006-08-16T00:00:00Z</dcterms:created>
  <dcterms:modified xsi:type="dcterms:W3CDTF">2022-05-18T10:05:35Z</dcterms:modified>
</cp:coreProperties>
</file>