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AV%20BEmOC/BEMOC%20AV-2%20SBA/video/Module05.fl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400" dirty="0" smtClean="0"/>
              <a:t>POST PARTUM HAEMORRHAGE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Atonic</a:t>
            </a:r>
            <a:r>
              <a:rPr lang="en-US" dirty="0" smtClean="0"/>
              <a:t> Uterus</a:t>
            </a:r>
            <a:endParaRPr lang="en-US" dirty="0"/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b="1" dirty="0" smtClean="0"/>
              <a:t>Features:</a:t>
            </a:r>
            <a:endParaRPr lang="en-US" dirty="0" smtClean="0"/>
          </a:p>
          <a:p>
            <a:r>
              <a:rPr lang="en-US" dirty="0" smtClean="0"/>
              <a:t>Placenta expelled and complete.</a:t>
            </a:r>
          </a:p>
          <a:p>
            <a:r>
              <a:rPr lang="en-US" dirty="0" smtClean="0"/>
              <a:t>Uterus soft and flabby.</a:t>
            </a:r>
          </a:p>
          <a:p>
            <a:r>
              <a:rPr lang="en-US" dirty="0" smtClean="0"/>
              <a:t>No genital tear.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  <a:p>
            <a:pPr>
              <a:buFont typeface="Wingdings 2" pitchFamily="18" charset="2"/>
              <a:buNone/>
            </a:pPr>
            <a:r>
              <a:rPr lang="en-US" b="1" dirty="0" smtClean="0"/>
              <a:t>Diagnosis</a:t>
            </a:r>
            <a:r>
              <a:rPr lang="en-US" dirty="0" smtClean="0"/>
              <a:t>: </a:t>
            </a:r>
            <a:r>
              <a:rPr lang="en-US" dirty="0" err="1" smtClean="0"/>
              <a:t>Atonic</a:t>
            </a:r>
            <a:r>
              <a:rPr lang="en-US" dirty="0" smtClean="0"/>
              <a:t> Uterus.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Management: </a:t>
            </a:r>
            <a:r>
              <a:rPr lang="en-US" dirty="0" err="1" smtClean="0"/>
              <a:t>Atonic</a:t>
            </a:r>
            <a:r>
              <a:rPr lang="en-US" dirty="0" smtClean="0"/>
              <a:t> Uterus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Resuscitation</a:t>
            </a:r>
          </a:p>
          <a:p>
            <a:r>
              <a:rPr lang="en-US" smtClean="0"/>
              <a:t>Uterine massage</a:t>
            </a:r>
          </a:p>
          <a:p>
            <a:r>
              <a:rPr lang="en-US" smtClean="0"/>
              <a:t>Oxytocin 10 units IM if not already given</a:t>
            </a:r>
          </a:p>
          <a:p>
            <a:r>
              <a:rPr lang="en-US" smtClean="0"/>
              <a:t>IV fluid with RL with 20 units of Oxytocin 60 drops / min. initially, maintain with 40 drops / min. after bleeding stops (not  &gt;100 units in 24 hours).</a:t>
            </a:r>
          </a:p>
          <a:p>
            <a:r>
              <a:rPr lang="en-US" smtClean="0"/>
              <a:t>Start another channel with RL for rapid infusion if needed to treat/prevent shock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575"/>
            <a:ext cx="9144000" cy="12525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/>
              <a:t>Management: </a:t>
            </a:r>
            <a:r>
              <a:rPr lang="en-US" sz="4000" dirty="0" err="1" smtClean="0"/>
              <a:t>Atonic</a:t>
            </a:r>
            <a:r>
              <a:rPr lang="en-US" sz="4000" dirty="0" smtClean="0"/>
              <a:t> Uterus (Cont..)</a:t>
            </a:r>
            <a:endParaRPr lang="en-US" sz="4000" dirty="0"/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en-US" sz="2800" b="1" dirty="0" smtClean="0"/>
              <a:t>Bleeding continues: </a:t>
            </a:r>
            <a:r>
              <a:rPr lang="en-US" sz="2800" dirty="0" smtClean="0"/>
              <a:t>use other </a:t>
            </a:r>
            <a:r>
              <a:rPr lang="en-US" sz="2800" dirty="0" err="1" smtClean="0"/>
              <a:t>oxytocics</a:t>
            </a:r>
            <a:r>
              <a:rPr lang="en-US" sz="2800" dirty="0" smtClean="0"/>
              <a:t> sequentially or in combination along with </a:t>
            </a:r>
            <a:r>
              <a:rPr lang="en-US" sz="2800" dirty="0" err="1" smtClean="0"/>
              <a:t>Oxytocin</a:t>
            </a:r>
            <a:r>
              <a:rPr lang="en-US" sz="2800" dirty="0" smtClean="0"/>
              <a:t> drip.</a:t>
            </a:r>
          </a:p>
          <a:p>
            <a:r>
              <a:rPr lang="en-US" sz="2800" dirty="0" smtClean="0"/>
              <a:t>15 methyl prostaglandin F2α  0.25 mg IM. Repeat every  15 </a:t>
            </a:r>
            <a:r>
              <a:rPr lang="en-US" sz="2800" dirty="0" err="1" smtClean="0"/>
              <a:t>mins</a:t>
            </a:r>
            <a:r>
              <a:rPr lang="en-US" sz="2800" dirty="0" smtClean="0"/>
              <a:t> up to 8 doses if needed.</a:t>
            </a:r>
          </a:p>
          <a:p>
            <a:r>
              <a:rPr lang="en-US" sz="2800" dirty="0" err="1" smtClean="0"/>
              <a:t>Misoprostol</a:t>
            </a:r>
            <a:r>
              <a:rPr lang="en-US" sz="2800" dirty="0" smtClean="0"/>
              <a:t> 800 – 1000 mcg per rectum</a:t>
            </a:r>
          </a:p>
          <a:p>
            <a:r>
              <a:rPr lang="en-US" sz="2800" dirty="0" err="1" smtClean="0"/>
              <a:t>Ergometrine</a:t>
            </a:r>
            <a:r>
              <a:rPr lang="en-US" sz="2800" dirty="0" smtClean="0"/>
              <a:t> / </a:t>
            </a:r>
            <a:r>
              <a:rPr lang="en-US" sz="2800" dirty="0" err="1" smtClean="0"/>
              <a:t>Methylergometrine</a:t>
            </a:r>
            <a:r>
              <a:rPr lang="en-US" sz="2800" dirty="0" smtClean="0"/>
              <a:t>  0.2 mg IM/IV. Repeat after 15 </a:t>
            </a:r>
            <a:r>
              <a:rPr lang="en-US" sz="2800" dirty="0" err="1" smtClean="0"/>
              <a:t>mins</a:t>
            </a:r>
            <a:r>
              <a:rPr lang="en-US" sz="2800" dirty="0" smtClean="0"/>
              <a:t>. and then 4 hourly up to 5 doses if needed.(Keep contraindications &amp; side effects in mind )</a:t>
            </a:r>
          </a:p>
          <a:p>
            <a:r>
              <a:rPr lang="en-US" sz="2800" dirty="0" smtClean="0"/>
              <a:t>Apply bimanual compression of uterus, aortic compression if needed.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>
                <a:solidFill>
                  <a:srgbClr val="F0AD00">
                    <a:satMod val="150000"/>
                  </a:srgbClr>
                </a:solidFill>
              </a:rPr>
              <a:t>Management: </a:t>
            </a:r>
            <a:r>
              <a:rPr lang="en-US" sz="4000" dirty="0" err="1" smtClean="0">
                <a:solidFill>
                  <a:srgbClr val="F0AD00">
                    <a:satMod val="150000"/>
                  </a:srgbClr>
                </a:solidFill>
              </a:rPr>
              <a:t>Atonic</a:t>
            </a:r>
            <a:r>
              <a:rPr lang="en-US" sz="4000" dirty="0" smtClean="0">
                <a:solidFill>
                  <a:srgbClr val="F0AD00">
                    <a:satMod val="150000"/>
                  </a:srgbClr>
                </a:solidFill>
              </a:rPr>
              <a:t> Uterus (Cont..)</a:t>
            </a:r>
            <a:endParaRPr lang="en-US" dirty="0"/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Refer to higher center with continuation of all management and with donors</a:t>
            </a:r>
          </a:p>
          <a:p>
            <a:pPr lvl="2">
              <a:buClr>
                <a:schemeClr val="accent2"/>
              </a:buClr>
            </a:pPr>
            <a:r>
              <a:rPr lang="en-US" sz="3200" dirty="0" smtClean="0"/>
              <a:t>If bleeding is not controlled</a:t>
            </a:r>
          </a:p>
          <a:p>
            <a:pPr lvl="2">
              <a:buClr>
                <a:schemeClr val="accent2"/>
              </a:buClr>
            </a:pPr>
            <a:r>
              <a:rPr lang="en-US" sz="3200" dirty="0" smtClean="0"/>
              <a:t>Blood transfusion needed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Genital tears</a:t>
            </a:r>
            <a:endParaRPr lang="en-US" dirty="0"/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b="1" dirty="0" smtClean="0"/>
              <a:t>Features:</a:t>
            </a:r>
            <a:endParaRPr lang="en-US" dirty="0" smtClean="0"/>
          </a:p>
          <a:p>
            <a:r>
              <a:rPr lang="en-US" dirty="0" smtClean="0"/>
              <a:t>Uterus contracted and hard</a:t>
            </a:r>
          </a:p>
          <a:p>
            <a:r>
              <a:rPr lang="en-US" dirty="0" smtClean="0"/>
              <a:t>Placenta expelled and complete.</a:t>
            </a:r>
          </a:p>
          <a:p>
            <a:r>
              <a:rPr lang="en-US" dirty="0" smtClean="0"/>
              <a:t>Tears of cervix/vagina/perineum.</a:t>
            </a:r>
          </a:p>
          <a:p>
            <a:pPr>
              <a:buFont typeface="Wingdings 2" pitchFamily="18" charset="2"/>
              <a:buNone/>
            </a:pPr>
            <a:endParaRPr lang="en-US" b="1" dirty="0" smtClean="0"/>
          </a:p>
          <a:p>
            <a:pPr>
              <a:buFont typeface="Wingdings 2" pitchFamily="18" charset="2"/>
              <a:buNone/>
            </a:pPr>
            <a:r>
              <a:rPr lang="en-US" b="1" dirty="0" smtClean="0"/>
              <a:t>Diagnosis: </a:t>
            </a:r>
            <a:r>
              <a:rPr lang="en-US" dirty="0" smtClean="0"/>
              <a:t>Genital tears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Management: Genital Tears</a:t>
            </a:r>
            <a:endParaRPr lang="en-US" dirty="0"/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Resuscitation, I/V fluid (RL) as needed </a:t>
            </a:r>
          </a:p>
          <a:p>
            <a:r>
              <a:rPr lang="en-US" dirty="0" smtClean="0"/>
              <a:t>Repair of tears under sedation &amp; local infiltration if indicated</a:t>
            </a:r>
          </a:p>
          <a:p>
            <a:r>
              <a:rPr lang="en-US" dirty="0" smtClean="0"/>
              <a:t>If repair could not be done, pack the vagina before referring to higher centre with donors &amp; continued supportive treatment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Retained placental bits</a:t>
            </a:r>
            <a:endParaRPr lang="en-US" dirty="0"/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b="1" dirty="0" smtClean="0"/>
              <a:t>Features:</a:t>
            </a:r>
            <a:endParaRPr lang="en-US" dirty="0" smtClean="0"/>
          </a:p>
          <a:p>
            <a:r>
              <a:rPr lang="en-US" dirty="0" smtClean="0"/>
              <a:t>Uterus contracted/soft</a:t>
            </a:r>
          </a:p>
          <a:p>
            <a:r>
              <a:rPr lang="en-US" dirty="0" smtClean="0"/>
              <a:t>Portion of maternal surface of placenta missing or torn membrane </a:t>
            </a:r>
          </a:p>
          <a:p>
            <a:r>
              <a:rPr lang="en-US" dirty="0" smtClean="0"/>
              <a:t>No genital tears</a:t>
            </a:r>
          </a:p>
          <a:p>
            <a:pPr>
              <a:buFont typeface="Wingdings 2" pitchFamily="18" charset="2"/>
              <a:buNone/>
            </a:pPr>
            <a:endParaRPr lang="en-US" b="1" dirty="0" smtClean="0"/>
          </a:p>
          <a:p>
            <a:pPr>
              <a:buFont typeface="Wingdings 2" pitchFamily="18" charset="2"/>
              <a:buNone/>
            </a:pPr>
            <a:r>
              <a:rPr lang="en-US" b="1" dirty="0" smtClean="0"/>
              <a:t>Diagnosis: </a:t>
            </a:r>
            <a:r>
              <a:rPr lang="en-US" dirty="0" smtClean="0"/>
              <a:t>Retained placental bits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Management: Retained Placental Bits</a:t>
            </a:r>
            <a:endParaRPr lang="en-US" sz="3600" dirty="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Resuscitation</a:t>
            </a:r>
          </a:p>
          <a:p>
            <a:r>
              <a:rPr lang="en-US" smtClean="0"/>
              <a:t>I/V RL with 10 units Oxytocin 30-40 drops/min</a:t>
            </a:r>
          </a:p>
          <a:p>
            <a:r>
              <a:rPr lang="en-US" smtClean="0"/>
              <a:t>Explore the uterus and remove placental bits under sedation</a:t>
            </a:r>
          </a:p>
          <a:p>
            <a:r>
              <a:rPr lang="en-US" smtClean="0"/>
              <a:t>Keep uterus contracted with massage and oxytocics</a:t>
            </a:r>
          </a:p>
          <a:p>
            <a:r>
              <a:rPr lang="en-US" smtClean="0"/>
              <a:t>Refer to higher centre if removal of placental bits is not possible or fails to control bleeding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Delayed (Secondary) PPH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Features:</a:t>
            </a:r>
            <a:endParaRPr lang="en-US" dirty="0" smtClean="0"/>
          </a:p>
          <a:p>
            <a:pPr lvl="0"/>
            <a:r>
              <a:rPr lang="en-US" dirty="0" smtClean="0"/>
              <a:t>Variable bleeding beyond 24 hours of delivery</a:t>
            </a:r>
          </a:p>
          <a:p>
            <a:pPr lvl="0"/>
            <a:r>
              <a:rPr lang="en-US" dirty="0" smtClean="0"/>
              <a:t>Uterus – may be softer and larger than expected</a:t>
            </a:r>
          </a:p>
          <a:p>
            <a:pPr lvl="0"/>
            <a:r>
              <a:rPr lang="en-US" dirty="0" smtClean="0"/>
              <a:t>Foul discharge may be present</a:t>
            </a:r>
          </a:p>
          <a:p>
            <a:pPr lvl="0"/>
            <a:r>
              <a:rPr lang="en-US" dirty="0" err="1" smtClean="0"/>
              <a:t>Anaemia</a:t>
            </a:r>
            <a:r>
              <a:rPr lang="en-US" dirty="0" smtClean="0"/>
              <a:t>, evidence of infection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Management: Secondary PPH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Resuscitation and treatment of shock if needed</a:t>
            </a:r>
          </a:p>
          <a:p>
            <a:pPr lvl="0"/>
            <a:r>
              <a:rPr lang="en-US" dirty="0" smtClean="0"/>
              <a:t>Treat infection (</a:t>
            </a:r>
            <a:r>
              <a:rPr lang="en-US" dirty="0" err="1" smtClean="0"/>
              <a:t>Ampicillin</a:t>
            </a:r>
            <a:r>
              <a:rPr lang="en-US" dirty="0" smtClean="0"/>
              <a:t> 1g IV 6 hourly, </a:t>
            </a:r>
            <a:r>
              <a:rPr lang="en-US" dirty="0" err="1" smtClean="0"/>
              <a:t>Gentamicin</a:t>
            </a:r>
            <a:r>
              <a:rPr lang="en-US" dirty="0" smtClean="0"/>
              <a:t> 5 mg/ kg IV OD, </a:t>
            </a:r>
            <a:r>
              <a:rPr lang="en-US" dirty="0" err="1" smtClean="0"/>
              <a:t>Metronidazole</a:t>
            </a:r>
            <a:r>
              <a:rPr lang="en-US" dirty="0" smtClean="0"/>
              <a:t> IV 100 ml 8 hourly) for 5-7 days</a:t>
            </a:r>
          </a:p>
          <a:p>
            <a:pPr lvl="0"/>
            <a:r>
              <a:rPr lang="en-US" dirty="0" err="1" smtClean="0"/>
              <a:t>Oxytocin</a:t>
            </a:r>
            <a:r>
              <a:rPr lang="en-US" dirty="0" smtClean="0"/>
              <a:t> 10 units IM and 20 units in IV fluid (if unresponsive, use Prostaglandin / </a:t>
            </a:r>
            <a:r>
              <a:rPr lang="en-US" dirty="0" err="1" smtClean="0"/>
              <a:t>Misoprostol</a:t>
            </a:r>
            <a:r>
              <a:rPr lang="en-US" dirty="0" smtClean="0"/>
              <a:t>/ </a:t>
            </a:r>
            <a:r>
              <a:rPr lang="en-US" dirty="0" err="1" smtClean="0"/>
              <a:t>Methergine</a:t>
            </a:r>
            <a:r>
              <a:rPr lang="en-US" dirty="0" smtClean="0"/>
              <a:t> as for immediate PPH)</a:t>
            </a:r>
          </a:p>
          <a:p>
            <a:pPr lvl="0"/>
            <a:r>
              <a:rPr lang="en-US" dirty="0" smtClean="0"/>
              <a:t>Explore uterus digitally and remove placental bits if any</a:t>
            </a:r>
          </a:p>
          <a:p>
            <a:pPr lvl="0"/>
            <a:r>
              <a:rPr lang="en-US" dirty="0" smtClean="0"/>
              <a:t>Refer if bleeding continues / severe infection / retained placental bits could not be excluded or removed / needs blood transfusion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Post Partum </a:t>
            </a:r>
            <a:r>
              <a:rPr lang="en-US" dirty="0" err="1" smtClean="0"/>
              <a:t>Haemorrhage</a:t>
            </a:r>
            <a:endParaRPr lang="en-US" dirty="0"/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sz="2800" smtClean="0"/>
              <a:t>Heavy/excessive or more than normal bleeding after child birth </a:t>
            </a:r>
          </a:p>
          <a:p>
            <a:r>
              <a:rPr lang="en-US" sz="2800" smtClean="0"/>
              <a:t>Any amount of vaginal bleeding detrimental to maternal condition (e.g. hypotension, tachycardia) after child birth</a:t>
            </a:r>
          </a:p>
          <a:p>
            <a:r>
              <a:rPr lang="en-US" sz="2800" smtClean="0"/>
              <a:t>Vaginal bleeding of 500ml/more after child birth</a:t>
            </a:r>
          </a:p>
          <a:p>
            <a:pPr>
              <a:buFont typeface="Wingdings 2" pitchFamily="18" charset="2"/>
              <a:buNone/>
            </a:pPr>
            <a:r>
              <a:rPr lang="en-US" sz="2800" smtClean="0"/>
              <a:t>          - Within 24 hours of child birth : Immediate/ </a:t>
            </a:r>
          </a:p>
          <a:p>
            <a:pPr>
              <a:buFont typeface="Wingdings 2" pitchFamily="18" charset="2"/>
              <a:buNone/>
            </a:pPr>
            <a:r>
              <a:rPr lang="en-US" sz="2800" smtClean="0"/>
              <a:t>                                                                           Primary PPH</a:t>
            </a:r>
          </a:p>
          <a:p>
            <a:pPr>
              <a:buFont typeface="Wingdings 2" pitchFamily="18" charset="2"/>
              <a:buNone/>
            </a:pPr>
            <a:r>
              <a:rPr lang="en-US" sz="2800" smtClean="0"/>
              <a:t>         - Beyond 24 hours of child birth : Delayed /</a:t>
            </a:r>
          </a:p>
          <a:p>
            <a:pPr>
              <a:buFont typeface="Wingdings 2" pitchFamily="18" charset="2"/>
              <a:buNone/>
            </a:pPr>
            <a:r>
              <a:rPr lang="en-US" sz="2800" smtClean="0"/>
              <a:t>                                                                          Secondary PPH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2362200" y="3276600"/>
            <a:ext cx="4343400" cy="1295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6600" smtClean="0"/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Post Partum </a:t>
            </a:r>
            <a:r>
              <a:rPr lang="en-US" dirty="0" err="1" smtClean="0"/>
              <a:t>Haemorrhage</a:t>
            </a:r>
            <a:r>
              <a:rPr lang="en-US" dirty="0" smtClean="0"/>
              <a:t> (Cont..)</a:t>
            </a:r>
            <a:endParaRPr lang="en-US" dirty="0"/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b="1" smtClean="0"/>
              <a:t>Remember</a:t>
            </a:r>
          </a:p>
          <a:p>
            <a:r>
              <a:rPr lang="en-US" smtClean="0"/>
              <a:t>Estimates of blood loss may be notoriously less/misleading</a:t>
            </a:r>
          </a:p>
          <a:p>
            <a:r>
              <a:rPr lang="en-US" smtClean="0"/>
              <a:t>Bleeding may continue slowly, thus less alarming</a:t>
            </a:r>
          </a:p>
          <a:p>
            <a:r>
              <a:rPr lang="en-US" smtClean="0"/>
              <a:t>Impact of bleeding depend on woman’s Hb level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400" dirty="0" smtClean="0"/>
              <a:t>Primary PPH: Initial management</a:t>
            </a:r>
            <a:endParaRPr lang="en-US" sz="4400" dirty="0"/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Mobilize help and manage aggressively.</a:t>
            </a:r>
          </a:p>
          <a:p>
            <a:r>
              <a:rPr lang="en-US" dirty="0" smtClean="0"/>
              <a:t>Rapid evaluation of vital signs; keep shock in mind and treat urgently if present or develops </a:t>
            </a:r>
          </a:p>
          <a:p>
            <a:r>
              <a:rPr lang="en-US" dirty="0" smtClean="0"/>
              <a:t>Massage the uterus</a:t>
            </a:r>
          </a:p>
          <a:p>
            <a:r>
              <a:rPr lang="en-US" dirty="0" smtClean="0"/>
              <a:t>Start IV infusion with RL with 20 units of </a:t>
            </a:r>
            <a:r>
              <a:rPr lang="en-US" dirty="0" err="1" smtClean="0"/>
              <a:t>Oxytocin</a:t>
            </a:r>
            <a:r>
              <a:rPr lang="en-US" dirty="0" smtClean="0"/>
              <a:t>: 40 drops/min </a:t>
            </a:r>
          </a:p>
          <a:p>
            <a:r>
              <a:rPr lang="en-US" dirty="0" smtClean="0"/>
              <a:t>Give </a:t>
            </a:r>
            <a:r>
              <a:rPr lang="en-US" dirty="0" err="1" smtClean="0"/>
              <a:t>oxytocin</a:t>
            </a:r>
            <a:r>
              <a:rPr lang="en-US" dirty="0" smtClean="0"/>
              <a:t> 10 units IM</a:t>
            </a:r>
          </a:p>
          <a:p>
            <a:r>
              <a:rPr lang="en-US" dirty="0" smtClean="0"/>
              <a:t>Catheterize the bladder</a:t>
            </a:r>
          </a:p>
          <a:p>
            <a:r>
              <a:rPr lang="en-US" dirty="0" smtClean="0"/>
              <a:t>Start another IV fluid for rapid infusion if there is </a:t>
            </a:r>
            <a:r>
              <a:rPr lang="en-US" dirty="0" smtClean="0"/>
              <a:t>shock</a:t>
            </a:r>
          </a:p>
          <a:p>
            <a:r>
              <a:rPr lang="en-US" dirty="0" smtClean="0">
                <a:hlinkClick r:id="rId2" action="ppaction://hlinkfile"/>
              </a:rPr>
              <a:t>AV on Shock due to PPH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800" dirty="0" smtClean="0"/>
              <a:t>Primary PPH: Initial management</a:t>
            </a:r>
            <a:endParaRPr lang="en-US" dirty="0"/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610600" cy="4625609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r>
              <a:rPr lang="en-US" sz="3600" b="1" dirty="0" smtClean="0"/>
              <a:t>Check </a:t>
            </a:r>
          </a:p>
          <a:p>
            <a:r>
              <a:rPr lang="en-US" dirty="0" smtClean="0"/>
              <a:t>Whether placenta expelled or not</a:t>
            </a:r>
          </a:p>
          <a:p>
            <a:r>
              <a:rPr lang="en-US" dirty="0" smtClean="0"/>
              <a:t>Completeness of placenta and membranes if expelled</a:t>
            </a:r>
          </a:p>
          <a:p>
            <a:r>
              <a:rPr lang="en-US" dirty="0" smtClean="0"/>
              <a:t>Uterus contracted or flabby</a:t>
            </a:r>
          </a:p>
          <a:p>
            <a:r>
              <a:rPr lang="en-US" dirty="0" smtClean="0"/>
              <a:t>If there is genital (cervix, vagina, perineum) tears</a:t>
            </a:r>
          </a:p>
          <a:p>
            <a:pPr>
              <a:buNone/>
            </a:pPr>
            <a:r>
              <a:rPr lang="en-US" b="1" dirty="0" smtClean="0"/>
              <a:t>Accordingly identify and manage cause of PPH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Retained placenta</a:t>
            </a:r>
            <a:endParaRPr lang="en-US" dirty="0"/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b="1" dirty="0" smtClean="0"/>
              <a:t>Features:</a:t>
            </a:r>
            <a:r>
              <a:rPr lang="en-US" dirty="0" smtClean="0"/>
              <a:t>   Placenta not expelled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  <a:p>
            <a:pPr>
              <a:buFont typeface="Wingdings 2" pitchFamily="18" charset="2"/>
              <a:buNone/>
            </a:pPr>
            <a:r>
              <a:rPr lang="en-US" b="1" dirty="0" smtClean="0"/>
              <a:t>Diagnosis:</a:t>
            </a:r>
            <a:r>
              <a:rPr lang="en-US" dirty="0" smtClean="0"/>
              <a:t> Retained placenta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Management: Retained placenta</a:t>
            </a:r>
            <a:endParaRPr lang="en-US" dirty="0"/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Resuscitate</a:t>
            </a:r>
          </a:p>
          <a:p>
            <a:r>
              <a:rPr lang="en-US" smtClean="0"/>
              <a:t>Give inj. Oxytocin 10 units IM if not already done</a:t>
            </a:r>
          </a:p>
          <a:p>
            <a:r>
              <a:rPr lang="en-US" smtClean="0"/>
              <a:t>I/V drip with RL with 20 units Inj. Oxytocin – 40 drops/min</a:t>
            </a:r>
          </a:p>
          <a:p>
            <a:r>
              <a:rPr lang="en-US" smtClean="0"/>
              <a:t>Try controlled cord traction.</a:t>
            </a:r>
          </a:p>
          <a:p>
            <a:r>
              <a:rPr lang="en-US" smtClean="0"/>
              <a:t>If it fails attempt manual removal under sedation if bleeding is profuse/placenta separated and partially expelled into vagina.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575"/>
            <a:ext cx="9144000" cy="12525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/>
              <a:t>Management: Retained placenta (Cont..)</a:t>
            </a:r>
            <a:endParaRPr lang="en-US" sz="4000" dirty="0"/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FF00"/>
            </a:solidFill>
          </a:ln>
        </p:spPr>
        <p:txBody>
          <a:bodyPr/>
          <a:lstStyle/>
          <a:p>
            <a:r>
              <a:rPr lang="en-US" dirty="0" smtClean="0"/>
              <a:t>After MRP give another dose of </a:t>
            </a:r>
            <a:r>
              <a:rPr lang="en-US" dirty="0" err="1" smtClean="0"/>
              <a:t>oxytocic</a:t>
            </a:r>
            <a:r>
              <a:rPr lang="en-US" dirty="0" smtClean="0"/>
              <a:t> (inj. </a:t>
            </a:r>
            <a:r>
              <a:rPr lang="en-US" dirty="0" err="1" smtClean="0"/>
              <a:t>Oxytocin</a:t>
            </a:r>
            <a:r>
              <a:rPr lang="en-US" dirty="0" smtClean="0"/>
              <a:t> 10 units IM/ 15-Methyl PGF2α 0.25 mg IM/ </a:t>
            </a:r>
            <a:r>
              <a:rPr lang="en-US" dirty="0" err="1" smtClean="0"/>
              <a:t>Methylergometrine</a:t>
            </a:r>
            <a:r>
              <a:rPr lang="en-US" dirty="0" smtClean="0"/>
              <a:t> 0.2 mg IM) and  continue supportive treatment including </a:t>
            </a:r>
            <a:r>
              <a:rPr lang="en-US" dirty="0" err="1" smtClean="0"/>
              <a:t>Oxytocin</a:t>
            </a:r>
            <a:r>
              <a:rPr lang="en-US" dirty="0" smtClean="0"/>
              <a:t> drip for at least 6 hours / as needed.</a:t>
            </a:r>
          </a:p>
          <a:p>
            <a:r>
              <a:rPr lang="en-US" dirty="0" smtClean="0"/>
              <a:t>Do bedside clotting test if bleeding continues</a:t>
            </a:r>
          </a:p>
          <a:p>
            <a:r>
              <a:rPr lang="en-US" dirty="0" smtClean="0"/>
              <a:t>Give antibiotic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>
                <a:solidFill>
                  <a:srgbClr val="F0AD00">
                    <a:satMod val="150000"/>
                  </a:srgbClr>
                </a:solidFill>
              </a:rPr>
              <a:t>Management: Retained placenta (Cont..)</a:t>
            </a:r>
            <a:endParaRPr lang="en-US" dirty="0"/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b="1" smtClean="0"/>
              <a:t>Refer to higher center if</a:t>
            </a:r>
            <a:endParaRPr lang="en-US" smtClean="0"/>
          </a:p>
          <a:p>
            <a:r>
              <a:rPr lang="en-US" smtClean="0"/>
              <a:t>Placenta is not separated/entirely in uterus and there is no/minimal bleeding</a:t>
            </a:r>
          </a:p>
          <a:p>
            <a:r>
              <a:rPr lang="en-US" smtClean="0"/>
              <a:t>MRP not possible</a:t>
            </a:r>
          </a:p>
          <a:p>
            <a:r>
              <a:rPr lang="en-US" smtClean="0"/>
              <a:t>Bedside clotting test abnormal</a:t>
            </a:r>
          </a:p>
          <a:p>
            <a:r>
              <a:rPr lang="en-US" smtClean="0"/>
              <a:t>Blood transfusion needed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96</TotalTime>
  <Words>833</Words>
  <Application>Microsoft Office PowerPoint</Application>
  <PresentationFormat>On-screen Show (4:3)</PresentationFormat>
  <Paragraphs>112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Module</vt:lpstr>
      <vt:lpstr>POST PARTUM HAEMORRHAGE</vt:lpstr>
      <vt:lpstr>Post Partum Haemorrhage</vt:lpstr>
      <vt:lpstr>Post Partum Haemorrhage (Cont..)</vt:lpstr>
      <vt:lpstr>Primary PPH: Initial management</vt:lpstr>
      <vt:lpstr>Primary PPH: Initial management</vt:lpstr>
      <vt:lpstr>Retained placenta</vt:lpstr>
      <vt:lpstr>Management: Retained placenta</vt:lpstr>
      <vt:lpstr>Management: Retained placenta (Cont..)</vt:lpstr>
      <vt:lpstr>Management: Retained placenta (Cont..)</vt:lpstr>
      <vt:lpstr>Atonic Uterus</vt:lpstr>
      <vt:lpstr>Management: Atonic Uterus</vt:lpstr>
      <vt:lpstr>Management: Atonic Uterus (Cont..)</vt:lpstr>
      <vt:lpstr>Management: Atonic Uterus (Cont..)</vt:lpstr>
      <vt:lpstr>Genital tears</vt:lpstr>
      <vt:lpstr>Management: Genital Tears</vt:lpstr>
      <vt:lpstr>Retained placental bits</vt:lpstr>
      <vt:lpstr>Management: Retained Placental Bits</vt:lpstr>
      <vt:lpstr>Delayed (Secondary) PPH</vt:lpstr>
      <vt:lpstr>Management: Secondary PPH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PARTUM HAEMORRHAGE</dc:title>
  <dc:creator>Alauddin HP</dc:creator>
  <cp:lastModifiedBy>puspenghosh</cp:lastModifiedBy>
  <cp:revision>11</cp:revision>
  <dcterms:created xsi:type="dcterms:W3CDTF">2006-08-16T00:00:00Z</dcterms:created>
  <dcterms:modified xsi:type="dcterms:W3CDTF">2022-05-18T09:58:55Z</dcterms:modified>
</cp:coreProperties>
</file>