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3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C7361-239C-46D3-8165-D0A00C43F9D1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4C8C4-A81E-4EAB-8F17-BAF862DA2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29614EEB-C543-4B19-9427-D4C00441EA72}" type="slidenum">
              <a:rPr lang="en-US"/>
              <a:pPr/>
              <a:t>1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smtClean="0">
                <a:ea typeface="ＭＳ Ｐゴシック" charset="0"/>
                <a:cs typeface="+mn-cs"/>
              </a:rPr>
              <a:t>In many countries, the majority of maternal deaths occur postpartum. The most important intervention is to have a skilled provider at childbirth, including during the immediate postpartum period.</a:t>
            </a:r>
          </a:p>
        </p:txBody>
      </p:sp>
    </p:spTree>
    <p:extLst>
      <p:ext uri="{BB962C8B-B14F-4D97-AF65-F5344CB8AC3E}">
        <p14:creationId xmlns:p14="http://schemas.microsoft.com/office/powerpoint/2010/main" xmlns="" val="730678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9EF5C9AF-667D-4E12-9FE3-4714898BBE6E}" type="slidenum">
              <a:rPr lang="en-US"/>
              <a:pPr/>
              <a:t>10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6067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8ACC6764-57A2-423E-A923-6EA1DA66C44A}" type="slidenum">
              <a:rPr lang="en-US"/>
              <a:pPr/>
              <a:t>11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smtClean="0">
                <a:ea typeface="ＭＳ Ｐゴシック" charset="0"/>
                <a:cs typeface="+mn-cs"/>
              </a:rPr>
              <a:t>Focus on mother and newborn.</a:t>
            </a:r>
          </a:p>
        </p:txBody>
      </p:sp>
    </p:spTree>
    <p:extLst>
      <p:ext uri="{BB962C8B-B14F-4D97-AF65-F5344CB8AC3E}">
        <p14:creationId xmlns:p14="http://schemas.microsoft.com/office/powerpoint/2010/main" xmlns="" val="4094538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C405A-021D-4DFE-9738-1B5E8592AC8B}" type="slidenum">
              <a:rPr lang="en-US"/>
              <a:pPr/>
              <a:t>2</a:t>
            </a:fld>
            <a:endParaRPr lang="en-US"/>
          </a:p>
        </p:txBody>
      </p:sp>
      <p:sp>
        <p:nvSpPr>
          <p:cNvPr id="87042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</p:spPr>
      </p:sp>
      <p:sp>
        <p:nvSpPr>
          <p:cNvPr id="87043" name="Rectangle 307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7264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82252DC4-D41D-400D-A82C-5906718D4BEE}" type="slidenum">
              <a:rPr lang="en-US"/>
              <a:pPr/>
              <a:t>3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Depression may be missed because it is not made a priority.</a:t>
            </a:r>
          </a:p>
          <a:p>
            <a:r>
              <a:rPr lang="en-US" smtClean="0">
                <a:latin typeface="Arial" pitchFamily="34" charset="0"/>
              </a:rPr>
              <a:t>Emotional and psychological support is the FOUNDATION of the Safe Motherhood </a:t>
            </a:r>
            <a:r>
              <a:rPr lang="ja-JP" altLang="en-US" smtClean="0">
                <a:latin typeface="Arial" pitchFamily="34" charset="0"/>
              </a:rPr>
              <a:t>“</a:t>
            </a:r>
            <a:r>
              <a:rPr lang="en-US" altLang="ja-JP" smtClean="0">
                <a:latin typeface="Arial" pitchFamily="34" charset="0"/>
              </a:rPr>
              <a:t>building</a:t>
            </a:r>
            <a:r>
              <a:rPr lang="ja-JP" altLang="en-US" smtClean="0">
                <a:latin typeface="Arial" pitchFamily="34" charset="0"/>
              </a:rPr>
              <a:t>”</a:t>
            </a:r>
            <a:r>
              <a:rPr lang="en-US" altLang="ja-JP" smtClean="0">
                <a:latin typeface="Arial" pitchFamily="34" charset="0"/>
              </a:rPr>
              <a:t>.</a:t>
            </a:r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329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47E16CF8-0154-46C3-8B09-64DB12632386}" type="slidenum">
              <a:rPr lang="en-US"/>
              <a:pPr/>
              <a:t>4</a:t>
            </a:fld>
            <a:endParaRPr lang="en-US"/>
          </a:p>
        </p:txBody>
      </p:sp>
      <p:sp>
        <p:nvSpPr>
          <p:cNvPr id="9011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0115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8895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A58D2B69-1795-4BE6-8D48-4F045156FFA3}" type="slidenum">
              <a:rPr lang="en-US"/>
              <a:pPr/>
              <a:t>5</a:t>
            </a:fld>
            <a:endParaRPr lang="en-US"/>
          </a:p>
        </p:txBody>
      </p:sp>
      <p:sp>
        <p:nvSpPr>
          <p:cNvPr id="921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3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5230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305014C2-3356-40F3-8377-094677154CD9}" type="slidenum">
              <a:rPr lang="en-US"/>
              <a:pPr/>
              <a:t>6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Woman</a:t>
            </a:r>
            <a:r>
              <a:rPr lang="ja-JP" altLang="en-US" smtClean="0">
                <a:latin typeface="Arial" pitchFamily="34" charset="0"/>
              </a:rPr>
              <a:t>’</a:t>
            </a:r>
            <a:r>
              <a:rPr lang="en-US" altLang="ja-JP" smtClean="0">
                <a:latin typeface="Arial" pitchFamily="34" charset="0"/>
              </a:rPr>
              <a:t>s danger signals: vaginal bleeding, symptoms of infection and symptoms of pre-eclampsia.</a:t>
            </a:r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8500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AE497726-C64B-450E-8E49-ACD9397CC1C5}" type="slidenum">
              <a:rPr lang="en-US"/>
              <a:pPr/>
              <a:t>7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smtClean="0">
                <a:ea typeface="ＭＳ Ｐゴシック" charset="0"/>
                <a:cs typeface="+mn-cs"/>
              </a:rPr>
              <a:t>Newborn danger signals: Failure to thrive, lethargy, poor feeding and symptoms of infection</a:t>
            </a:r>
          </a:p>
        </p:txBody>
      </p:sp>
    </p:spTree>
    <p:extLst>
      <p:ext uri="{BB962C8B-B14F-4D97-AF65-F5344CB8AC3E}">
        <p14:creationId xmlns:p14="http://schemas.microsoft.com/office/powerpoint/2010/main" xmlns="" val="3995020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67026932-9E95-4DB7-800E-84AF5BCF9802}" type="slidenum">
              <a:rPr lang="en-US"/>
              <a:pPr/>
              <a:t>8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smtClean="0">
                <a:ea typeface="ＭＳ Ｐゴシック" charset="0"/>
                <a:cs typeface="+mn-cs"/>
              </a:rPr>
              <a:t>Do not reduce diet:</a:t>
            </a:r>
          </a:p>
          <a:p>
            <a:pPr>
              <a:buFontTx/>
              <a:buChar char="•"/>
              <a:defRPr/>
            </a:pPr>
            <a:r>
              <a:rPr lang="en-US" smtClean="0">
                <a:ea typeface="ＭＳ Ｐゴシック" charset="0"/>
                <a:cs typeface="+mn-cs"/>
              </a:rPr>
              <a:t>Replenish stores for healing</a:t>
            </a:r>
          </a:p>
          <a:p>
            <a:pPr>
              <a:buFontTx/>
              <a:buChar char="•"/>
              <a:defRPr/>
            </a:pPr>
            <a:r>
              <a:rPr lang="en-US" smtClean="0">
                <a:ea typeface="ＭＳ Ｐゴシック" charset="0"/>
                <a:cs typeface="+mn-cs"/>
              </a:rPr>
              <a:t>Extra energy for breastfeeding</a:t>
            </a:r>
          </a:p>
        </p:txBody>
      </p:sp>
    </p:spTree>
    <p:extLst>
      <p:ext uri="{BB962C8B-B14F-4D97-AF65-F5344CB8AC3E}">
        <p14:creationId xmlns:p14="http://schemas.microsoft.com/office/powerpoint/2010/main" xmlns="" val="16680806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4F92ADEE-236B-4962-A30E-E50D5D513953}" type="slidenum">
              <a:rPr lang="en-US"/>
              <a:pPr/>
              <a:t>9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6925"/>
            <a:ext cx="4270375" cy="3203575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434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ea typeface="+mj-ea"/>
                <a:cs typeface="+mj-cs"/>
              </a:rPr>
              <a:t>Postpartum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63173BED-2B73-4A17-9676-2E7A786F9F1C}" type="slidenum">
              <a:rPr lang="en-US"/>
              <a:pPr/>
              <a:t>10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Postpartum Care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09800"/>
            <a:ext cx="7848600" cy="3657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ea typeface="+mn-ea"/>
                <a:cs typeface="+mn-cs"/>
              </a:rPr>
              <a:t>Importance, benefits and management of breastfeeding</a:t>
            </a:r>
          </a:p>
          <a:p>
            <a:pPr>
              <a:defRPr/>
            </a:pPr>
            <a:r>
              <a:rPr lang="en-US" sz="3600" dirty="0" smtClean="0">
                <a:ea typeface="+mn-ea"/>
                <a:cs typeface="+mn-cs"/>
              </a:rPr>
              <a:t>Positioning and attaching newborn to breast</a:t>
            </a:r>
          </a:p>
          <a:p>
            <a:pPr>
              <a:defRPr/>
            </a:pPr>
            <a:r>
              <a:rPr lang="en-US" sz="3600" dirty="0" smtClean="0">
                <a:ea typeface="+mn-ea"/>
                <a:cs typeface="+mn-cs"/>
              </a:rPr>
              <a:t>Need to avoid supplementary feeds</a:t>
            </a:r>
          </a:p>
          <a:p>
            <a:pPr>
              <a:defRPr/>
            </a:pPr>
            <a:r>
              <a:rPr lang="en-US" sz="3600" dirty="0" smtClean="0">
                <a:ea typeface="+mn-ea"/>
                <a:cs typeface="+mn-cs"/>
              </a:rPr>
              <a:t>Encourage breastfeeding on demand</a:t>
            </a:r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  <a:cs typeface="+mj-cs"/>
              </a:rPr>
              <a:t>Woman-Centered Education and Counseling: Breastfeeding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94E5F249-0661-4AE2-B9D0-06FD6019979B}" type="slidenum">
              <a:rPr lang="en-US"/>
              <a:pPr/>
              <a:t>11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Postpartum Care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+mj-ea"/>
                <a:cs typeface="+mj-cs"/>
              </a:rPr>
              <a:t>Summary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en-US" dirty="0" smtClean="0">
                <a:ea typeface="+mn-ea"/>
                <a:cs typeface="+mn-cs"/>
              </a:rPr>
              <a:t>Good postpartum care includes: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Care by skilled provider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Focus on mother and newborn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Multiple visits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Detection and management of complications in a timely fashion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Interventions and education to promote continued good health of the mother and newborn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7D3C-B8BF-41B2-B2F8-68573A97F63F}" type="slidenum">
              <a:rPr lang="en-US"/>
              <a:pPr/>
              <a:t>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Postpartum Care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357166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Good Postpartum Care?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428736"/>
            <a:ext cx="8072493" cy="4071966"/>
          </a:xfrm>
        </p:spPr>
        <p:txBody>
          <a:bodyPr>
            <a:normAutofit/>
          </a:bodyPr>
          <a:lstStyle/>
          <a:p>
            <a:pPr algn="just"/>
            <a:r>
              <a:rPr lang="en-US" b="0" dirty="0"/>
              <a:t>Visits at </a:t>
            </a:r>
            <a:r>
              <a:rPr lang="en-US" b="0" dirty="0" smtClean="0"/>
              <a:t>1</a:t>
            </a:r>
            <a:r>
              <a:rPr lang="en-US" b="0" baseline="30000" dirty="0" smtClean="0"/>
              <a:t>st</a:t>
            </a:r>
            <a:r>
              <a:rPr lang="en-US" b="0" dirty="0" smtClean="0"/>
              <a:t> day (within 24 hours) 3</a:t>
            </a:r>
            <a:r>
              <a:rPr lang="en-US" b="0" baseline="30000" dirty="0" smtClean="0"/>
              <a:t>rd</a:t>
            </a:r>
            <a:r>
              <a:rPr lang="en-US" b="0" dirty="0" smtClean="0"/>
              <a:t> day after delivery , 7</a:t>
            </a:r>
            <a:r>
              <a:rPr lang="en-US" b="0" baseline="30000" dirty="0" smtClean="0"/>
              <a:t>th</a:t>
            </a:r>
            <a:r>
              <a:rPr lang="en-US" b="0" dirty="0" smtClean="0"/>
              <a:t> days </a:t>
            </a:r>
            <a:r>
              <a:rPr lang="en-US" b="0" dirty="0"/>
              <a:t>and 6 weeks postpartum</a:t>
            </a:r>
          </a:p>
          <a:p>
            <a:pPr algn="just"/>
            <a:r>
              <a:rPr lang="en-US" b="0" dirty="0"/>
              <a:t>Care provided by skilled provider who attended childbirth (midwife, general practitioner or obstetrician/gynecologist)</a:t>
            </a:r>
          </a:p>
          <a:p>
            <a:pPr algn="just"/>
            <a:r>
              <a:rPr lang="en-US" b="0" dirty="0"/>
              <a:t>Integration of postpartum and newborn </a:t>
            </a:r>
            <a:r>
              <a:rPr lang="en-US" b="0" dirty="0" smtClean="0"/>
              <a:t>care (on days  14 . 21 , 28 )  </a:t>
            </a:r>
            <a:endParaRPr lang="en-US" b="0" dirty="0"/>
          </a:p>
          <a:p>
            <a:pPr algn="just">
              <a:buNone/>
            </a:pP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744F952C-82B7-4849-B04F-3CA06887E73F}" type="slidenum">
              <a:rPr lang="en-US"/>
              <a:pPr/>
              <a:t>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Postpartum Care</a:t>
            </a:r>
          </a:p>
        </p:txBody>
      </p:sp>
      <p:sp>
        <p:nvSpPr>
          <p:cNvPr id="73737" name="Rectangle 103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  <a:cs typeface="+mj-cs"/>
              </a:rPr>
              <a:t>Early Detection and Management of Complications</a:t>
            </a:r>
          </a:p>
        </p:txBody>
      </p:sp>
      <p:sp>
        <p:nvSpPr>
          <p:cNvPr id="73740" name="Rectangle 1036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r>
              <a:rPr lang="en-US" dirty="0" smtClean="0"/>
              <a:t>Anemia: Hemoglobin, conjunctiva/tongue/palms</a:t>
            </a:r>
          </a:p>
          <a:p>
            <a:r>
              <a:rPr lang="en-US" dirty="0" smtClean="0"/>
              <a:t>Breast problems: Breast examination, assessment of breastfeeding, newborn</a:t>
            </a:r>
            <a:r>
              <a:rPr lang="ja-JP" altLang="en-US" smtClean="0">
                <a:latin typeface="Arial" pitchFamily="34" charset="0"/>
              </a:rPr>
              <a:t>’</a:t>
            </a:r>
            <a:r>
              <a:rPr lang="en-US" altLang="ja-JP" dirty="0" smtClean="0"/>
              <a:t>s weight</a:t>
            </a:r>
          </a:p>
          <a:p>
            <a:r>
              <a:rPr lang="en-US" dirty="0" smtClean="0"/>
              <a:t>Pre-</a:t>
            </a:r>
            <a:r>
              <a:rPr lang="en-US" dirty="0" err="1" smtClean="0"/>
              <a:t>eclampsia</a:t>
            </a:r>
            <a:r>
              <a:rPr lang="en-US" dirty="0" smtClean="0"/>
              <a:t>: Blood pressure, </a:t>
            </a:r>
            <a:r>
              <a:rPr lang="en-US" dirty="0" err="1" smtClean="0"/>
              <a:t>proteinuria</a:t>
            </a:r>
            <a:endParaRPr lang="en-US" dirty="0" smtClean="0"/>
          </a:p>
          <a:p>
            <a:r>
              <a:rPr lang="en-US" dirty="0" smtClean="0"/>
              <a:t>Infection: Temperature</a:t>
            </a:r>
          </a:p>
          <a:p>
            <a:r>
              <a:rPr lang="en-US" dirty="0" smtClean="0"/>
              <a:t>Malnutrition: General health, night blindness, goiter</a:t>
            </a:r>
          </a:p>
          <a:p>
            <a:r>
              <a:rPr lang="en-US" dirty="0" smtClean="0"/>
              <a:t>Depression/psychosis: Mood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30063C96-561F-4E5E-9E1D-CFE6F167D9B1}" type="slidenum">
              <a:rPr lang="en-US"/>
              <a:pPr/>
              <a:t>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Postpartum Care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ea typeface="+mj-ea"/>
                <a:cs typeface="+mj-cs"/>
              </a:rPr>
              <a:t>Early Detection and Management of Complications (cont..)</a:t>
            </a: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Subinvolution</a:t>
            </a:r>
            <a:r>
              <a:rPr lang="en-US" dirty="0" smtClean="0"/>
              <a:t>: </a:t>
            </a:r>
            <a:r>
              <a:rPr lang="en-US" dirty="0" err="1" smtClean="0"/>
              <a:t>Fundal</a:t>
            </a:r>
            <a:r>
              <a:rPr lang="en-US" dirty="0" smtClean="0"/>
              <a:t> height</a:t>
            </a:r>
          </a:p>
          <a:p>
            <a:r>
              <a:rPr lang="en-US" dirty="0" smtClean="0"/>
              <a:t>Incontinence/fistula: Bowel and bladder function</a:t>
            </a:r>
          </a:p>
          <a:p>
            <a:r>
              <a:rPr lang="en-US" dirty="0" err="1" smtClean="0"/>
              <a:t>Thrombophlebitis</a:t>
            </a:r>
            <a:r>
              <a:rPr lang="en-US" dirty="0" smtClean="0"/>
              <a:t>: Homan</a:t>
            </a:r>
            <a:r>
              <a:rPr lang="ja-JP" altLang="en-US" smtClean="0">
                <a:latin typeface="Arial" pitchFamily="34" charset="0"/>
              </a:rPr>
              <a:t>’</a:t>
            </a:r>
            <a:r>
              <a:rPr lang="en-US" altLang="ja-JP" dirty="0" smtClean="0"/>
              <a:t>s sign, inspection of legs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826CF780-ACFC-4619-9ED6-CFB3F98726CD}" type="slidenum">
              <a:rPr lang="en-US"/>
              <a:pPr/>
              <a:t>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Postpartum Care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  <a:cs typeface="+mj-cs"/>
              </a:rPr>
              <a:t>Promoting Health and </a:t>
            </a:r>
            <a:br>
              <a:rPr lang="en-US" smtClean="0">
                <a:ea typeface="+mj-ea"/>
                <a:cs typeface="+mj-cs"/>
              </a:rPr>
            </a:br>
            <a:r>
              <a:rPr lang="en-US" smtClean="0">
                <a:ea typeface="+mj-ea"/>
                <a:cs typeface="+mj-cs"/>
              </a:rPr>
              <a:t>Preventing Disease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1" y="2211388"/>
            <a:ext cx="8153400" cy="40370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Iron/</a:t>
            </a:r>
            <a:r>
              <a:rPr lang="en-US" dirty="0" err="1" smtClean="0">
                <a:ea typeface="+mn-ea"/>
                <a:cs typeface="+mn-cs"/>
              </a:rPr>
              <a:t>Folate</a:t>
            </a:r>
            <a:r>
              <a:rPr lang="en-US" dirty="0" smtClean="0">
                <a:ea typeface="+mn-ea"/>
                <a:cs typeface="+mn-cs"/>
              </a:rPr>
              <a:t>: 1 tablet to be taken  once a day for at least 180 days postpartum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Calcium with vitamin D: (500 mg) 2 </a:t>
            </a:r>
            <a:r>
              <a:rPr lang="en-US" dirty="0" smtClean="0">
                <a:ea typeface="+mn-ea"/>
                <a:cs typeface="+mn-cs"/>
              </a:rPr>
              <a:t>tablets </a:t>
            </a:r>
            <a:r>
              <a:rPr lang="en-US" dirty="0" smtClean="0">
                <a:ea typeface="+mn-ea"/>
                <a:cs typeface="+mn-cs"/>
              </a:rPr>
              <a:t>to be taken once a day for at least 180 days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AC6BC792-F75D-4059-A5BA-83D80514884E}" type="slidenum">
              <a:rPr lang="en-US"/>
              <a:pPr/>
              <a:t>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Postpartum Care</a:t>
            </a:r>
          </a:p>
        </p:txBody>
      </p:sp>
      <p:sp>
        <p:nvSpPr>
          <p:cNvPr id="76808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ea typeface="+mj-ea"/>
                <a:cs typeface="+mj-cs"/>
              </a:rPr>
              <a:t>Woman-Centered Education and Counseling: Danger Signals for Woman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Heavy or sudden increase in vaginal bleeding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Fever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Vaginal discharge with unpleasant odor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Painful or hot breast(s)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Abdominal pain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Excessive tiredness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Edema in hands and face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Severe headache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BF597CB3-71EC-4249-81BB-0B6C3DBBC268}" type="slidenum">
              <a:rPr lang="en-US"/>
              <a:pPr/>
              <a:t>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Postpartum Care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600" dirty="0" smtClean="0">
                <a:ea typeface="+mj-ea"/>
                <a:cs typeface="+mj-cs"/>
              </a:rPr>
              <a:t>Woman-Centered Education and Counseling: Danger Signals for Newborn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Cord red or draining pus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Suckling poorly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Eyes swollen, sticky or draining pus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Cold to touch in spite of </a:t>
            </a:r>
            <a:r>
              <a:rPr lang="en-US" dirty="0" err="1" smtClean="0">
                <a:ea typeface="+mn-ea"/>
                <a:cs typeface="+mn-cs"/>
              </a:rPr>
              <a:t>rewarming</a:t>
            </a:r>
            <a:endParaRPr lang="en-US" dirty="0" smtClean="0">
              <a:ea typeface="+mn-ea"/>
              <a:cs typeface="+mn-cs"/>
            </a:endParaRP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Hot to touch in spite of undressing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Difficulty breathing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Lethargy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Convulsions</a:t>
            </a:r>
          </a:p>
          <a:p>
            <a:pPr>
              <a:defRPr/>
            </a:pP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F4C3E842-8798-415E-B874-B22F8F86C161}" type="slidenum">
              <a:rPr lang="en-US"/>
              <a:pPr/>
              <a:t>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Postpartum Care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  <a:cs typeface="+mj-cs"/>
              </a:rPr>
              <a:t>Woman-Centered Education and Counseling: Nutrition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2209800"/>
            <a:ext cx="7658128" cy="39338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ea typeface="+mn-ea"/>
                <a:cs typeface="+mn-cs"/>
              </a:rPr>
              <a:t>Intake should be increased by 10% (not physically active) to 20% (moderately or very active) to cover energy cost of lactation</a:t>
            </a:r>
          </a:p>
          <a:p>
            <a:pPr>
              <a:defRPr/>
            </a:pPr>
            <a:r>
              <a:rPr lang="en-US" sz="2800" dirty="0" smtClean="0">
                <a:ea typeface="+mn-ea"/>
                <a:cs typeface="+mn-cs"/>
              </a:rPr>
              <a:t>Eating more of staple food (cereal or tuber)</a:t>
            </a:r>
          </a:p>
          <a:p>
            <a:pPr>
              <a:defRPr/>
            </a:pPr>
            <a:r>
              <a:rPr lang="en-US" sz="2800" dirty="0" smtClean="0">
                <a:ea typeface="+mn-ea"/>
                <a:cs typeface="+mn-cs"/>
              </a:rPr>
              <a:t>Greater consumption of non-saturated fats</a:t>
            </a:r>
          </a:p>
          <a:p>
            <a:pPr>
              <a:defRPr/>
            </a:pPr>
            <a:r>
              <a:rPr lang="en-US" sz="2800" dirty="0" smtClean="0">
                <a:ea typeface="+mn-ea"/>
                <a:cs typeface="+mn-cs"/>
              </a:rPr>
              <a:t>Avoid all dietary restrictions</a:t>
            </a:r>
          </a:p>
          <a:p>
            <a:pPr>
              <a:defRPr/>
            </a:pPr>
            <a:r>
              <a:rPr lang="en-US" sz="2800" dirty="0" smtClean="0">
                <a:ea typeface="+mn-ea"/>
                <a:cs typeface="+mn-cs"/>
              </a:rPr>
              <a:t>Encourage foods rich in iron (e.g., liver, dark green leafy vegetables,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5EEBC460-D05B-45D6-92CB-E305F4252FE3}" type="slidenum">
              <a:rPr lang="en-US"/>
              <a:pPr/>
              <a:t>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Postpartum Care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428736"/>
            <a:ext cx="8358245" cy="47863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>
                <a:ea typeface="+mn-ea"/>
                <a:cs typeface="+mn-cs"/>
              </a:rPr>
              <a:t>Inform about all contraceptive choices in postpartum period (ideally done antenatal as well)</a:t>
            </a:r>
          </a:p>
          <a:p>
            <a:pPr>
              <a:defRPr/>
            </a:pPr>
            <a:r>
              <a:rPr lang="en-US" sz="2400" dirty="0" smtClean="0">
                <a:ea typeface="+mn-ea"/>
                <a:cs typeface="+mn-cs"/>
              </a:rPr>
              <a:t>Facilitate free informed choice for all women</a:t>
            </a:r>
          </a:p>
          <a:p>
            <a:pPr>
              <a:defRPr/>
            </a:pPr>
            <a:r>
              <a:rPr lang="en-US" sz="2400" dirty="0" smtClean="0">
                <a:ea typeface="+mn-ea"/>
                <a:cs typeface="+mn-cs"/>
              </a:rPr>
              <a:t>Reinforce that non-hormonal methods (</a:t>
            </a:r>
            <a:r>
              <a:rPr lang="en-US" sz="2400" dirty="0" err="1" smtClean="0">
                <a:ea typeface="+mn-ea"/>
                <a:cs typeface="+mn-cs"/>
              </a:rPr>
              <a:t>lactational</a:t>
            </a:r>
            <a:r>
              <a:rPr lang="en-US" sz="2400" dirty="0" smtClean="0">
                <a:ea typeface="+mn-ea"/>
                <a:cs typeface="+mn-cs"/>
              </a:rPr>
              <a:t> amenorrhea, barrier methods, IUD and sterilization) are best options for lactating mothers</a:t>
            </a:r>
          </a:p>
          <a:p>
            <a:pPr>
              <a:defRPr/>
            </a:pPr>
            <a:r>
              <a:rPr lang="en-US" sz="2400" dirty="0" smtClean="0">
                <a:ea typeface="+mn-ea"/>
                <a:cs typeface="+mn-cs"/>
              </a:rPr>
              <a:t>Initiate </a:t>
            </a:r>
            <a:r>
              <a:rPr lang="en-US" sz="2400" dirty="0" err="1" smtClean="0">
                <a:ea typeface="+mn-ea"/>
                <a:cs typeface="+mn-cs"/>
              </a:rPr>
              <a:t>progestogen</a:t>
            </a:r>
            <a:r>
              <a:rPr lang="en-US" sz="2400" dirty="0" smtClean="0">
                <a:ea typeface="+mn-ea"/>
                <a:cs typeface="+mn-cs"/>
              </a:rPr>
              <a:t>-only methods after 6 weeks postpartum to breastfeeding women, if woman chooses a hormonal method</a:t>
            </a:r>
          </a:p>
          <a:p>
            <a:pPr>
              <a:defRPr/>
            </a:pPr>
            <a:r>
              <a:rPr lang="en-US" sz="2400" dirty="0" smtClean="0">
                <a:ea typeface="+mn-ea"/>
                <a:cs typeface="+mn-cs"/>
              </a:rPr>
              <a:t>Advise against use of combined oral contraceptives in breastfeeding women in the first 6 months after childbirth or until weaning, whichever comes first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title"/>
          </p:nvPr>
        </p:nvSpPr>
        <p:spPr>
          <a:xfrm>
            <a:off x="785786" y="285728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  <a:cs typeface="+mj-cs"/>
              </a:rPr>
              <a:t>Woman-Centered Education and Counseling: Family Planning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514</TotalTime>
  <Words>677</Words>
  <Application>Microsoft Office PowerPoint</Application>
  <PresentationFormat>On-screen Show (4:3)</PresentationFormat>
  <Paragraphs>112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Postpartum Care</vt:lpstr>
      <vt:lpstr>What is Good Postpartum Care?</vt:lpstr>
      <vt:lpstr>Early Detection and Management of Complications</vt:lpstr>
      <vt:lpstr>Early Detection and Management of Complications (cont..)</vt:lpstr>
      <vt:lpstr>Promoting Health and  Preventing Disease</vt:lpstr>
      <vt:lpstr>Woman-Centered Education and Counseling: Danger Signals for Woman</vt:lpstr>
      <vt:lpstr>Woman-Centered Education and Counseling: Danger Signals for Newborn</vt:lpstr>
      <vt:lpstr>Woman-Centered Education and Counseling: Nutrition</vt:lpstr>
      <vt:lpstr>Woman-Centered Education and Counseling: Family Planning</vt:lpstr>
      <vt:lpstr>Woman-Centered Education and Counseling: Breastfeeding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LABOUR AND CONDUCTING SAFE AND CLEAN CHILD BIRTH</dc:title>
  <dc:creator>Alauddin HP</dc:creator>
  <cp:lastModifiedBy>puspenghosh</cp:lastModifiedBy>
  <cp:revision>59</cp:revision>
  <dcterms:created xsi:type="dcterms:W3CDTF">2006-08-16T00:00:00Z</dcterms:created>
  <dcterms:modified xsi:type="dcterms:W3CDTF">2022-05-18T09:19:55Z</dcterms:modified>
</cp:coreProperties>
</file>