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0" r:id="rId2"/>
    <p:sldId id="303" r:id="rId3"/>
    <p:sldId id="305" r:id="rId4"/>
    <p:sldId id="306" r:id="rId5"/>
    <p:sldId id="307" r:id="rId6"/>
    <p:sldId id="308" r:id="rId7"/>
    <p:sldId id="311" r:id="rId8"/>
    <p:sldId id="310" r:id="rId9"/>
    <p:sldId id="314" r:id="rId10"/>
    <p:sldId id="313" r:id="rId11"/>
    <p:sldId id="315" r:id="rId12"/>
    <p:sldId id="317" r:id="rId13"/>
    <p:sldId id="318" r:id="rId14"/>
    <p:sldId id="319" r:id="rId15"/>
    <p:sldId id="320" r:id="rId16"/>
    <p:sldId id="328" r:id="rId17"/>
    <p:sldId id="333" r:id="rId18"/>
    <p:sldId id="334" r:id="rId19"/>
    <p:sldId id="331" r:id="rId20"/>
    <p:sldId id="332" r:id="rId21"/>
    <p:sldId id="33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752600"/>
            <a:ext cx="8458200" cy="685800"/>
          </a:xfrm>
        </p:spPr>
        <p:txBody>
          <a:bodyPr>
            <a:noAutofit/>
          </a:bodyPr>
          <a:lstStyle/>
          <a:p>
            <a:pPr algn="just"/>
            <a:r>
              <a:rPr lang="en-IN" sz="4800" b="1" dirty="0" smtClean="0"/>
              <a:t>Complications during labour</a:t>
            </a:r>
            <a:endParaRPr lang="en-US" sz="44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5257800"/>
            <a:ext cx="8458200" cy="1600200"/>
          </a:xfrm>
          <a:prstGeom prst="rect">
            <a:avLst/>
          </a:prstGeom>
        </p:spPr>
        <p:txBody>
          <a:bodyPr vert="horz" lIns="118872" tIns="0" rIns="45720" bIns="0" rtlCol="0" anchor="b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 presentation , complications Twin,  Preterm labour, PROM, cord prolapsed,  Prolonged/obstructed labour, Rupture uterus, Foetal distress     </a:t>
            </a: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Evidences of </a:t>
            </a:r>
            <a:r>
              <a:rPr lang="en-US" dirty="0" err="1" smtClean="0"/>
              <a:t>Foetal</a:t>
            </a:r>
            <a:r>
              <a:rPr lang="en-US" dirty="0" smtClean="0"/>
              <a:t> Distress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smtClean="0"/>
              <a:t>Persistent tachycardia of above 160/min.</a:t>
            </a:r>
          </a:p>
          <a:p>
            <a:pPr lvl="0"/>
            <a:r>
              <a:rPr lang="en-US" sz="3600" dirty="0" smtClean="0"/>
              <a:t>Persistent </a:t>
            </a:r>
            <a:r>
              <a:rPr lang="en-US" sz="3600" dirty="0" err="1" smtClean="0"/>
              <a:t>bradycardia</a:t>
            </a:r>
            <a:r>
              <a:rPr lang="en-US" sz="3600" dirty="0" smtClean="0"/>
              <a:t> of below 120/min.</a:t>
            </a:r>
          </a:p>
          <a:p>
            <a:pPr lvl="0"/>
            <a:r>
              <a:rPr lang="en-US" sz="3600" dirty="0" smtClean="0"/>
              <a:t>Irregularity of </a:t>
            </a:r>
            <a:r>
              <a:rPr lang="en-US" sz="3600" dirty="0" err="1" smtClean="0"/>
              <a:t>foetal</a:t>
            </a:r>
            <a:r>
              <a:rPr lang="en-US" sz="3600" dirty="0" smtClean="0"/>
              <a:t> heart sound.</a:t>
            </a:r>
          </a:p>
          <a:p>
            <a:r>
              <a:rPr lang="en-US" sz="3600" dirty="0" smtClean="0"/>
              <a:t>Passages of </a:t>
            </a:r>
            <a:r>
              <a:rPr lang="en-US" sz="3600" dirty="0" err="1" smtClean="0"/>
              <a:t>meconium</a:t>
            </a:r>
            <a:r>
              <a:rPr lang="en-US" sz="3600" dirty="0" smtClean="0"/>
              <a:t> per </a:t>
            </a:r>
            <a:r>
              <a:rPr lang="en-US" sz="3600" dirty="0" err="1" smtClean="0"/>
              <a:t>vaginum</a:t>
            </a:r>
            <a:r>
              <a:rPr lang="en-US" sz="3600" dirty="0" smtClean="0"/>
              <a:t> in cephalic presentation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Management: </a:t>
            </a:r>
            <a:r>
              <a:rPr lang="en-US" dirty="0" err="1" smtClean="0"/>
              <a:t>Foetal</a:t>
            </a:r>
            <a:r>
              <a:rPr lang="en-US" dirty="0" smtClean="0"/>
              <a:t> Distress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smtClean="0"/>
              <a:t>O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 inhalation</a:t>
            </a:r>
          </a:p>
          <a:p>
            <a:pPr lvl="0"/>
            <a:r>
              <a:rPr lang="en-US" sz="3600" dirty="0" smtClean="0"/>
              <a:t>Left lateral position </a:t>
            </a:r>
          </a:p>
          <a:p>
            <a:pPr lvl="0"/>
            <a:r>
              <a:rPr lang="en-US" sz="3600" dirty="0" smtClean="0"/>
              <a:t>I/V Ringer lactate </a:t>
            </a:r>
          </a:p>
          <a:p>
            <a:pPr lvl="0"/>
            <a:r>
              <a:rPr lang="en-US" sz="3600" dirty="0" smtClean="0"/>
              <a:t>Stop </a:t>
            </a:r>
            <a:r>
              <a:rPr lang="en-US" sz="3600" dirty="0" err="1" smtClean="0"/>
              <a:t>Oxytocin</a:t>
            </a:r>
            <a:r>
              <a:rPr lang="en-US" sz="3600" dirty="0" smtClean="0"/>
              <a:t> if being used</a:t>
            </a:r>
          </a:p>
          <a:p>
            <a:pPr lvl="0"/>
            <a:r>
              <a:rPr lang="en-US" sz="3600" dirty="0" smtClean="0"/>
              <a:t>Expedite delivery (forceps/vacuum extraction) if in second stage. </a:t>
            </a:r>
          </a:p>
          <a:p>
            <a:pPr lvl="0"/>
            <a:r>
              <a:rPr lang="en-US" sz="3600" dirty="0" smtClean="0"/>
              <a:t>Refer to higher centre if that is not possible or if in first stage.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Cord </a:t>
            </a:r>
            <a:r>
              <a:rPr lang="en-US" dirty="0" err="1" smtClean="0"/>
              <a:t>prolapse</a:t>
            </a:r>
            <a:r>
              <a:rPr lang="en-US" dirty="0" smtClean="0"/>
              <a:t> and cord presentation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Cord </a:t>
            </a:r>
            <a:r>
              <a:rPr lang="en-US" dirty="0" err="1" smtClean="0"/>
              <a:t>prolapse</a:t>
            </a:r>
            <a:r>
              <a:rPr lang="en-US" dirty="0" smtClean="0"/>
              <a:t> and cord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763000" cy="4625609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 Cord ahead of presenting part</a:t>
            </a:r>
            <a:r>
              <a:rPr lang="en-US" dirty="0" smtClean="0"/>
              <a:t> </a:t>
            </a:r>
            <a:endParaRPr lang="en-US" b="1" dirty="0" smtClean="0"/>
          </a:p>
          <a:p>
            <a:pPr lvl="1"/>
            <a:r>
              <a:rPr lang="en-US" dirty="0" smtClean="0"/>
              <a:t>Membranes intact: cord presentation</a:t>
            </a:r>
          </a:p>
          <a:p>
            <a:pPr lvl="1"/>
            <a:r>
              <a:rPr lang="en-US" dirty="0" smtClean="0"/>
              <a:t>Membranes ruptured: cord </a:t>
            </a:r>
            <a:r>
              <a:rPr lang="en-US" dirty="0" err="1" smtClean="0"/>
              <a:t>prolapse</a:t>
            </a:r>
            <a:r>
              <a:rPr lang="en-US" dirty="0" smtClean="0"/>
              <a:t>.</a:t>
            </a:r>
          </a:p>
          <a:p>
            <a:pPr lvl="0"/>
            <a:r>
              <a:rPr lang="en-US" b="1" dirty="0" smtClean="0"/>
              <a:t>Anticipate cord </a:t>
            </a:r>
            <a:r>
              <a:rPr lang="en-US" b="1" dirty="0" err="1" smtClean="0"/>
              <a:t>prolapse</a:t>
            </a:r>
            <a:r>
              <a:rPr lang="en-US" b="1" dirty="0" smtClean="0"/>
              <a:t> in case of</a:t>
            </a:r>
          </a:p>
          <a:p>
            <a:pPr lvl="1"/>
            <a:r>
              <a:rPr lang="en-US" dirty="0" smtClean="0"/>
              <a:t>Non-engaged presenting part</a:t>
            </a:r>
          </a:p>
          <a:p>
            <a:pPr lvl="1"/>
            <a:r>
              <a:rPr lang="en-US" dirty="0" err="1" smtClean="0"/>
              <a:t>Malpresentations</a:t>
            </a:r>
            <a:r>
              <a:rPr lang="en-US" dirty="0" smtClean="0"/>
              <a:t> specially footling breech &amp; shoulder    </a:t>
            </a:r>
          </a:p>
          <a:p>
            <a:pPr lvl="1"/>
            <a:r>
              <a:rPr lang="en-US" dirty="0" err="1" smtClean="0"/>
              <a:t>Polyhydramnios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Diagnosis: </a:t>
            </a:r>
            <a:r>
              <a:rPr lang="en-US" dirty="0" smtClean="0"/>
              <a:t>   The cord is felt in vagina / seen at vulva.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Management: Cord </a:t>
            </a:r>
            <a:r>
              <a:rPr lang="en-US" dirty="0" err="1" smtClean="0"/>
              <a:t>Prolapse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Cord presentation - refer to higher centre except in case of imminent delivery when     </a:t>
            </a:r>
          </a:p>
          <a:p>
            <a:pPr>
              <a:buNone/>
            </a:pPr>
            <a:r>
              <a:rPr lang="en-US" dirty="0" smtClean="0"/>
              <a:t>     delivery should be expedited as in cord </a:t>
            </a:r>
            <a:r>
              <a:rPr lang="en-US" dirty="0" err="1" smtClean="0"/>
              <a:t>prolapse</a:t>
            </a:r>
            <a:r>
              <a:rPr lang="en-US" dirty="0" smtClean="0"/>
              <a:t> in second stage.</a:t>
            </a:r>
          </a:p>
          <a:p>
            <a:pPr lvl="0"/>
            <a:r>
              <a:rPr lang="en-US" dirty="0" smtClean="0"/>
              <a:t>Cord </a:t>
            </a:r>
            <a:r>
              <a:rPr lang="en-US" dirty="0" err="1" smtClean="0"/>
              <a:t>prolapse</a:t>
            </a:r>
            <a:r>
              <a:rPr lang="en-US" dirty="0" smtClean="0"/>
              <a:t> - an obstetric emergency and  to save the </a:t>
            </a:r>
            <a:r>
              <a:rPr lang="en-US" dirty="0" err="1" smtClean="0"/>
              <a:t>foetus</a:t>
            </a:r>
            <a:r>
              <a:rPr lang="en-US" dirty="0" smtClean="0"/>
              <a:t>,  delivery must be completed as quickly as possible. Baby can survive only for 20-30 minutes after the cord </a:t>
            </a:r>
            <a:r>
              <a:rPr lang="en-US" dirty="0" err="1" smtClean="0"/>
              <a:t>prolapse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Management: Cord </a:t>
            </a:r>
            <a:r>
              <a:rPr lang="en-US" sz="4000" dirty="0" err="1" smtClean="0"/>
              <a:t>Prolapse</a:t>
            </a:r>
            <a:r>
              <a:rPr lang="en-US" sz="4000" dirty="0" smtClean="0"/>
              <a:t> (Cont..)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b="1" dirty="0" smtClean="0"/>
              <a:t>Cord pulsation present (</a:t>
            </a:r>
            <a:r>
              <a:rPr lang="en-US" b="1" dirty="0" err="1" smtClean="0"/>
              <a:t>foetus</a:t>
            </a:r>
            <a:r>
              <a:rPr lang="en-US" b="1" dirty="0" smtClean="0"/>
              <a:t> alive)</a:t>
            </a:r>
          </a:p>
          <a:p>
            <a:r>
              <a:rPr lang="en-US" b="1" dirty="0" smtClean="0"/>
              <a:t>In first stage</a:t>
            </a:r>
            <a:endParaRPr lang="en-US" dirty="0" smtClean="0"/>
          </a:p>
          <a:p>
            <a:pPr lvl="1"/>
            <a:r>
              <a:rPr lang="en-US" dirty="0" smtClean="0"/>
              <a:t>O</a:t>
            </a:r>
            <a:r>
              <a:rPr lang="en-US" baseline="-25000" dirty="0" smtClean="0"/>
              <a:t>2 </a:t>
            </a:r>
            <a:r>
              <a:rPr lang="en-US" dirty="0" smtClean="0"/>
              <a:t>inhalation</a:t>
            </a:r>
          </a:p>
          <a:p>
            <a:pPr lvl="1"/>
            <a:r>
              <a:rPr lang="en-US" dirty="0" smtClean="0"/>
              <a:t>Give </a:t>
            </a:r>
            <a:r>
              <a:rPr lang="en-US" dirty="0" err="1" smtClean="0"/>
              <a:t>injectable</a:t>
            </a:r>
            <a:r>
              <a:rPr lang="en-US" dirty="0" smtClean="0"/>
              <a:t> </a:t>
            </a:r>
            <a:r>
              <a:rPr lang="en-US" dirty="0" err="1" smtClean="0"/>
              <a:t>tocolytic</a:t>
            </a:r>
            <a:r>
              <a:rPr lang="en-US" dirty="0" smtClean="0"/>
              <a:t>, if available, to reduce contraction</a:t>
            </a:r>
          </a:p>
          <a:p>
            <a:pPr lvl="1"/>
            <a:r>
              <a:rPr lang="en-US" dirty="0" smtClean="0"/>
              <a:t>Refer to higher centre after explaining </a:t>
            </a:r>
            <a:r>
              <a:rPr lang="en-US" dirty="0" err="1" smtClean="0"/>
              <a:t>foetal</a:t>
            </a:r>
            <a:r>
              <a:rPr lang="en-US" dirty="0" smtClean="0"/>
              <a:t> prognosis</a:t>
            </a:r>
          </a:p>
          <a:p>
            <a:pPr lvl="1"/>
            <a:r>
              <a:rPr lang="en-US" dirty="0" smtClean="0"/>
              <a:t>If cord is outside vagina repose it gently into vagina before referral (don’t handle much). Put a pack/</a:t>
            </a:r>
            <a:r>
              <a:rPr lang="en-US" dirty="0" err="1" smtClean="0"/>
              <a:t>vulval</a:t>
            </a:r>
            <a:r>
              <a:rPr lang="en-US" dirty="0" smtClean="0"/>
              <a:t> pad to prevent  re-</a:t>
            </a:r>
            <a:r>
              <a:rPr lang="en-US" dirty="0" err="1" smtClean="0"/>
              <a:t>prolapse</a:t>
            </a:r>
            <a:r>
              <a:rPr lang="en-US" dirty="0" smtClean="0"/>
              <a:t> outside vagina.  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b="1" dirty="0" smtClean="0"/>
              <a:t>In second stage </a:t>
            </a:r>
            <a:r>
              <a:rPr lang="en-US" dirty="0" smtClean="0"/>
              <a:t>– Expedite delivery with episiotomy &amp; vacuum extraction or forceps for vertex and breech extraction for breech.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0AD00">
                    <a:satMod val="150000"/>
                  </a:srgbClr>
                </a:solidFill>
              </a:rPr>
              <a:t>Management: Cord </a:t>
            </a:r>
            <a:r>
              <a:rPr lang="en-US" sz="4000" dirty="0" err="1" smtClean="0">
                <a:solidFill>
                  <a:srgbClr val="F0AD00">
                    <a:satMod val="150000"/>
                  </a:srgbClr>
                </a:solidFill>
              </a:rPr>
              <a:t>Prolapse</a:t>
            </a:r>
            <a:r>
              <a:rPr lang="en-US" sz="4000" dirty="0" smtClean="0">
                <a:solidFill>
                  <a:srgbClr val="F0AD00">
                    <a:satMod val="150000"/>
                  </a:srgbClr>
                </a:solidFill>
              </a:rPr>
              <a:t>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/>
              <a:t>Cord pulsation absent (</a:t>
            </a:r>
            <a:r>
              <a:rPr lang="en-US" b="1" dirty="0" err="1" smtClean="0"/>
              <a:t>foetus</a:t>
            </a:r>
            <a:r>
              <a:rPr lang="en-US" b="1" dirty="0" smtClean="0"/>
              <a:t> dead)</a:t>
            </a:r>
          </a:p>
          <a:p>
            <a:pPr lvl="0"/>
            <a:r>
              <a:rPr lang="en-US" dirty="0" smtClean="0"/>
              <a:t>Deliver in a manner which is safest for the mother </a:t>
            </a:r>
          </a:p>
          <a:p>
            <a:pPr lvl="0"/>
            <a:r>
              <a:rPr lang="en-US" dirty="0" smtClean="0"/>
              <a:t>Refer to higher centre if safe vaginal delivery is not possible.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Pre-Term 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408176"/>
            <a:ext cx="8229600" cy="4625609"/>
          </a:xfrm>
        </p:spPr>
        <p:txBody>
          <a:bodyPr/>
          <a:lstStyle/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Labour</a:t>
            </a:r>
            <a:r>
              <a:rPr lang="en-US" dirty="0" smtClean="0"/>
              <a:t> before 37 weeks of pregnancy </a:t>
            </a:r>
            <a:endParaRPr lang="en-IN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IN" dirty="0" smtClean="0"/>
              <a:t>Inj. Dexamethasone 6mg 12 hourly × 4 such (between 24 &amp; 34 weeks gestation)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IN" dirty="0" smtClean="0"/>
              <a:t>Referral for newborn management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3505200"/>
            <a:ext cx="4953000" cy="31809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7348" y="3505200"/>
            <a:ext cx="3926652" cy="3005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8391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61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dirty="0" smtClean="0"/>
              <a:t>PROM &amp;PPROM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 smtClean="0"/>
              <a:t>PROM - Rupture of membrane before onset of </a:t>
            </a:r>
            <a:r>
              <a:rPr lang="en-IN" dirty="0" err="1" smtClean="0"/>
              <a:t>lablour</a:t>
            </a:r>
            <a:r>
              <a:rPr lang="en-IN" dirty="0" smtClean="0"/>
              <a:t>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PPROM – PROM before 37 weeks of pregnancy </a:t>
            </a:r>
          </a:p>
          <a:p>
            <a:endParaRPr lang="en-IN" dirty="0" smtClean="0"/>
          </a:p>
          <a:p>
            <a:r>
              <a:rPr lang="en-IN" dirty="0" smtClean="0"/>
              <a:t> In case of term PROM -wait for 24 hrs for spontaneous onset of labour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Refer – if no onset of labour /abnormal progress /complications </a:t>
            </a:r>
          </a:p>
          <a:p>
            <a:pPr>
              <a:buFont typeface="Wingdings 2" pitchFamily="18" charset="2"/>
              <a:buNone/>
            </a:pPr>
            <a:endParaRPr lang="en-IN" dirty="0" smtClean="0"/>
          </a:p>
          <a:p>
            <a:pPr lvl="1"/>
            <a:r>
              <a:rPr lang="en-IN" dirty="0" smtClean="0"/>
              <a:t>    Give iv antibiotics if there is prolonged rupture of membrane(&gt;16hrs) </a:t>
            </a:r>
          </a:p>
          <a:p>
            <a:pPr lvl="1"/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Malpresentation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PPROM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IN" dirty="0" smtClean="0"/>
              <a:t>Give  antibiotic (Erythromycin 250mg QDS)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IN" dirty="0" smtClean="0"/>
              <a:t>Inj. Dexamethasone 6mg 12 hourly × 4 such (before 34 weeks)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IN" dirty="0" smtClean="0"/>
              <a:t>Refer to higher centre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IN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IN" sz="2000" dirty="0" smtClean="0"/>
              <a:t>In every cases of PROM look for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IN" sz="2000" dirty="0" smtClean="0"/>
              <a:t>P/S exam for confirmation of PROM and to exclude cord </a:t>
            </a:r>
            <a:r>
              <a:rPr lang="en-IN" sz="2000" dirty="0" err="1" smtClean="0"/>
              <a:t>prolapse</a:t>
            </a:r>
            <a:endParaRPr lang="en-IN" sz="2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IN" sz="2000" dirty="0" smtClean="0"/>
              <a:t>Colour of Amniotic Fluid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IN" sz="2000" dirty="0" smtClean="0"/>
              <a:t>P/V exam in term PROM and PPROM with uterine contraction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252728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Malpresentation</a:t>
            </a:r>
            <a:r>
              <a:rPr lang="en-US" sz="3600" dirty="0" smtClean="0"/>
              <a:t>: Management at </a:t>
            </a:r>
            <a:r>
              <a:rPr lang="en-US" sz="3600" dirty="0" err="1" smtClean="0"/>
              <a:t>BEmOC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Malpresentation</a:t>
            </a:r>
            <a:r>
              <a:rPr lang="en-US" dirty="0" smtClean="0"/>
              <a:t> diagnosed during late pregnancy – refer to higher centre for delivery.</a:t>
            </a:r>
          </a:p>
          <a:p>
            <a:pPr lvl="0"/>
            <a:r>
              <a:rPr lang="en-US" dirty="0" err="1" smtClean="0"/>
              <a:t>Malpresentation</a:t>
            </a:r>
            <a:r>
              <a:rPr lang="en-US" dirty="0" smtClean="0"/>
              <a:t> coming in </a:t>
            </a:r>
            <a:r>
              <a:rPr lang="en-US" dirty="0" err="1" smtClean="0"/>
              <a:t>labour</a:t>
            </a:r>
            <a:r>
              <a:rPr lang="en-US" dirty="0" smtClean="0"/>
              <a:t>:                                                        </a:t>
            </a:r>
          </a:p>
          <a:p>
            <a:pPr lvl="1"/>
            <a:r>
              <a:rPr lang="en-US" dirty="0" smtClean="0"/>
              <a:t>Transverse lie &amp; brow presentation, </a:t>
            </a:r>
            <a:r>
              <a:rPr lang="en-US" dirty="0" err="1" smtClean="0"/>
              <a:t>mento</a:t>
            </a:r>
            <a:r>
              <a:rPr lang="en-US" dirty="0" smtClean="0"/>
              <a:t> posterior face – Refer to higher centre even in second stage. They can not deliver vaginally.</a:t>
            </a:r>
          </a:p>
          <a:p>
            <a:pPr lvl="1"/>
            <a:r>
              <a:rPr lang="en-US" dirty="0" smtClean="0"/>
              <a:t>Breech, </a:t>
            </a:r>
            <a:r>
              <a:rPr lang="en-US" dirty="0" err="1" smtClean="0"/>
              <a:t>mento</a:t>
            </a:r>
            <a:r>
              <a:rPr lang="en-US" dirty="0" smtClean="0"/>
              <a:t>-anterior face -</a:t>
            </a:r>
          </a:p>
          <a:p>
            <a:pPr lvl="2"/>
            <a:r>
              <a:rPr lang="en-US" dirty="0" smtClean="0"/>
              <a:t>Early </a:t>
            </a:r>
            <a:r>
              <a:rPr lang="en-US" dirty="0" err="1" smtClean="0"/>
              <a:t>labour</a:t>
            </a:r>
            <a:r>
              <a:rPr lang="en-US" dirty="0" smtClean="0"/>
              <a:t>: refer to higher centre.</a:t>
            </a:r>
          </a:p>
          <a:p>
            <a:pPr lvl="2"/>
            <a:r>
              <a:rPr lang="en-US" dirty="0" smtClean="0"/>
              <a:t>Advanced </a:t>
            </a:r>
            <a:r>
              <a:rPr lang="en-US" dirty="0" err="1" smtClean="0"/>
              <a:t>labour</a:t>
            </a:r>
            <a:r>
              <a:rPr lang="en-US" dirty="0" smtClean="0"/>
              <a:t> (close to delivery): conduct delivery.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Breech in second stage:</a:t>
            </a:r>
            <a:br>
              <a:rPr lang="en-US" dirty="0" smtClean="0"/>
            </a:br>
            <a:r>
              <a:rPr lang="en-US" dirty="0" smtClean="0"/>
              <a:t>Management at </a:t>
            </a:r>
            <a:r>
              <a:rPr lang="en-US" dirty="0" err="1" smtClean="0"/>
              <a:t>BEmOC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Refer to higher centre if breech is high up and the woman is in early </a:t>
            </a:r>
            <a:r>
              <a:rPr lang="en-US" dirty="0" err="1" smtClean="0"/>
              <a:t>labour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If in late first stage or second stage and delivery is imminent – conduct delivery after explaining prognosis.</a:t>
            </a:r>
          </a:p>
          <a:p>
            <a:pPr lvl="0"/>
            <a:r>
              <a:rPr lang="en-US" dirty="0" smtClean="0"/>
              <a:t>Provide general care as in normal </a:t>
            </a:r>
            <a:r>
              <a:rPr lang="en-US" dirty="0" err="1" smtClean="0"/>
              <a:t>labour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Twins: Management at </a:t>
            </a:r>
            <a:r>
              <a:rPr lang="en-US" dirty="0" err="1" smtClean="0"/>
              <a:t>BEmOC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Refer to higher centre for delivery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-    By 36 weeks of pregnancy. </a:t>
            </a:r>
          </a:p>
          <a:p>
            <a:pPr>
              <a:buNone/>
            </a:pPr>
            <a:r>
              <a:rPr lang="en-US" dirty="0" smtClean="0"/>
              <a:t>          -   In early </a:t>
            </a:r>
            <a:r>
              <a:rPr lang="en-US" dirty="0" err="1" smtClean="0"/>
              <a:t>labour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-   Even in advanced </a:t>
            </a:r>
            <a:r>
              <a:rPr lang="en-US" dirty="0" err="1" smtClean="0"/>
              <a:t>labour</a:t>
            </a:r>
            <a:r>
              <a:rPr lang="en-US" dirty="0" smtClean="0"/>
              <a:t> if first baby is in</a:t>
            </a:r>
          </a:p>
          <a:p>
            <a:pPr>
              <a:buNone/>
            </a:pPr>
            <a:r>
              <a:rPr lang="en-US" dirty="0" smtClean="0"/>
              <a:t>              transverse lie.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b="1" dirty="0" smtClean="0"/>
              <a:t>Conduct delivery in PHC</a:t>
            </a:r>
            <a:r>
              <a:rPr lang="en-US" dirty="0" smtClean="0"/>
              <a:t> if in advanced  </a:t>
            </a:r>
          </a:p>
          <a:p>
            <a:pPr lvl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labour</a:t>
            </a:r>
            <a:r>
              <a:rPr lang="en-US" dirty="0" smtClean="0"/>
              <a:t> with first baby presenting as  vertex/breech.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Twin: Conducting delivery in 2nd stage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Conduct delivery of first twin in usual manner </a:t>
            </a:r>
          </a:p>
          <a:p>
            <a:r>
              <a:rPr lang="en-US" dirty="0" smtClean="0"/>
              <a:t> Clamp cord at 2 places &amp; cut between the clamps.</a:t>
            </a:r>
          </a:p>
          <a:p>
            <a:pPr lvl="0"/>
            <a:r>
              <a:rPr lang="en-US" dirty="0" smtClean="0"/>
              <a:t>Do normal newborn care &amp; resuscitate if needed.</a:t>
            </a:r>
          </a:p>
          <a:p>
            <a:pPr lvl="0"/>
            <a:r>
              <a:rPr lang="en-US" dirty="0" smtClean="0"/>
              <a:t>Do not give </a:t>
            </a:r>
            <a:r>
              <a:rPr lang="en-US" dirty="0" err="1" smtClean="0"/>
              <a:t>oxytocic</a:t>
            </a:r>
            <a:r>
              <a:rPr lang="en-US" dirty="0" smtClean="0"/>
              <a:t> (bolus)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After delivery of first baby check lie &amp; presentation of second twin and FHS.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r>
              <a:rPr lang="en-IN" sz="3400" dirty="0" smtClean="0"/>
              <a:t>Twin: Conducting delivery in 2nd stage (Cont..)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Lie - longitudinal (vertex / breech):</a:t>
            </a:r>
            <a:endParaRPr lang="en-US" dirty="0" smtClean="0"/>
          </a:p>
          <a:p>
            <a:pPr lvl="1"/>
            <a:r>
              <a:rPr lang="en-US" dirty="0" smtClean="0"/>
              <a:t>Do P/V examination after 5-10 minutes or immediately if  membranes rupture </a:t>
            </a:r>
          </a:p>
          <a:p>
            <a:pPr lvl="1"/>
            <a:r>
              <a:rPr lang="en-US" dirty="0" smtClean="0"/>
              <a:t>If membranes are intact, fix the presenting part and do ARM</a:t>
            </a:r>
          </a:p>
          <a:p>
            <a:pPr lvl="1"/>
            <a:r>
              <a:rPr lang="en-US" dirty="0" smtClean="0"/>
              <a:t>If contractions are weak add 2.5 U </a:t>
            </a:r>
            <a:r>
              <a:rPr lang="en-US" dirty="0" err="1" smtClean="0"/>
              <a:t>oxytocin</a:t>
            </a:r>
            <a:r>
              <a:rPr lang="en-US" dirty="0" smtClean="0"/>
              <a:t> in 500 ml. of IV drip:20-30 drops/min (avoid in higher parity)  </a:t>
            </a:r>
          </a:p>
          <a:p>
            <a:pPr lvl="1"/>
            <a:r>
              <a:rPr lang="en-US" dirty="0" smtClean="0"/>
              <a:t>Hasten delivery in case of vaginal bleeding, </a:t>
            </a:r>
            <a:r>
              <a:rPr lang="en-US" dirty="0" err="1" smtClean="0"/>
              <a:t>foetal</a:t>
            </a:r>
            <a:r>
              <a:rPr lang="en-US" dirty="0" smtClean="0"/>
              <a:t> distress or cord </a:t>
            </a:r>
            <a:r>
              <a:rPr lang="en-US" dirty="0" err="1" smtClean="0"/>
              <a:t>prolapse</a:t>
            </a:r>
            <a:r>
              <a:rPr lang="en-US" dirty="0" smtClean="0"/>
              <a:t> (e.g., forceps). Otherwise conduct delivery in usual manner.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/>
          </a:bodyPr>
          <a:lstStyle/>
          <a:p>
            <a:r>
              <a:rPr lang="en-IN" sz="3400" dirty="0" smtClean="0">
                <a:solidFill>
                  <a:srgbClr val="F0AD00">
                    <a:satMod val="150000"/>
                  </a:srgbClr>
                </a:solidFill>
              </a:rPr>
              <a:t>Twin: Conducting delivery in 2nd stage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Lie - oblique or transverse:</a:t>
            </a:r>
          </a:p>
          <a:p>
            <a:pPr lvl="1"/>
            <a:r>
              <a:rPr lang="en-US" dirty="0" smtClean="0"/>
              <a:t>Try external version (cephalic/</a:t>
            </a:r>
            <a:r>
              <a:rPr lang="en-US" dirty="0" err="1" smtClean="0"/>
              <a:t>podalic</a:t>
            </a:r>
            <a:r>
              <a:rPr lang="en-US" dirty="0" smtClean="0"/>
              <a:t>) - if it succeeds then manage accordingly.</a:t>
            </a:r>
          </a:p>
          <a:p>
            <a:pPr lvl="1"/>
            <a:r>
              <a:rPr lang="en-US" dirty="0" smtClean="0"/>
              <a:t>Manage third stage actively.</a:t>
            </a:r>
          </a:p>
          <a:p>
            <a:pPr lvl="1"/>
            <a:r>
              <a:rPr lang="en-US" dirty="0" smtClean="0"/>
              <a:t>Also add 10-20 units </a:t>
            </a:r>
            <a:r>
              <a:rPr lang="en-US" dirty="0" err="1" smtClean="0"/>
              <a:t>oxytocin</a:t>
            </a:r>
            <a:r>
              <a:rPr lang="en-US" dirty="0" smtClean="0"/>
              <a:t> to intravenous infusion.</a:t>
            </a:r>
          </a:p>
          <a:p>
            <a:pPr lvl="1"/>
            <a:r>
              <a:rPr lang="en-US" dirty="0" smtClean="0"/>
              <a:t>Remain vigilant for 6 hours.</a:t>
            </a:r>
          </a:p>
          <a:p>
            <a:pPr lvl="1"/>
            <a:r>
              <a:rPr lang="en-US" dirty="0" smtClean="0"/>
              <a:t>If external version fails, immediately transfer to higher centre. 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Foetal</a:t>
            </a:r>
            <a:r>
              <a:rPr lang="en-US" dirty="0" smtClean="0"/>
              <a:t> Distress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538</TotalTime>
  <Words>863</Words>
  <Application>Microsoft Office PowerPoint</Application>
  <PresentationFormat>On-screen Show (4:3)</PresentationFormat>
  <Paragraphs>109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Module</vt:lpstr>
      <vt:lpstr>Slide 1</vt:lpstr>
      <vt:lpstr>Malpresentation   </vt:lpstr>
      <vt:lpstr>Malpresentation: Management at BEmOC</vt:lpstr>
      <vt:lpstr>Breech in second stage: Management at BEmOC</vt:lpstr>
      <vt:lpstr>Twins: Management at BEmOC </vt:lpstr>
      <vt:lpstr>Twin: Conducting delivery in 2nd stage</vt:lpstr>
      <vt:lpstr>Twin: Conducting delivery in 2nd stage (Cont..)</vt:lpstr>
      <vt:lpstr>Twin: Conducting delivery in 2nd stage (Cont..)</vt:lpstr>
      <vt:lpstr>Foetal Distress</vt:lpstr>
      <vt:lpstr> Evidences of Foetal Distress  </vt:lpstr>
      <vt:lpstr>Management: Foetal Distress  </vt:lpstr>
      <vt:lpstr>Cord prolapse and cord presentation </vt:lpstr>
      <vt:lpstr>Cord prolapse and cord presentation</vt:lpstr>
      <vt:lpstr>Management: Cord Prolapse</vt:lpstr>
      <vt:lpstr>Management: Cord Prolapse (Cont..)</vt:lpstr>
      <vt:lpstr>Management: Cord Prolapse (Cont..)</vt:lpstr>
      <vt:lpstr>Pre-Term Labour </vt:lpstr>
      <vt:lpstr>Slide 18</vt:lpstr>
      <vt:lpstr>PROM &amp;PPROM </vt:lpstr>
      <vt:lpstr>PPROM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LABOUR AND CONDUCTING SAFE AND CLEAN CHILD BIRTH</dc:title>
  <dc:creator>Alauddin HP</dc:creator>
  <cp:lastModifiedBy>puspenghosh</cp:lastModifiedBy>
  <cp:revision>59</cp:revision>
  <dcterms:created xsi:type="dcterms:W3CDTF">2006-08-16T00:00:00Z</dcterms:created>
  <dcterms:modified xsi:type="dcterms:W3CDTF">2022-05-18T09:23:21Z</dcterms:modified>
</cp:coreProperties>
</file>