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21" r:id="rId5"/>
    <p:sldId id="323" r:id="rId6"/>
    <p:sldId id="325" r:id="rId7"/>
    <p:sldId id="269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72" r:id="rId16"/>
    <p:sldId id="277" r:id="rId17"/>
    <p:sldId id="274" r:id="rId18"/>
    <p:sldId id="275" r:id="rId19"/>
    <p:sldId id="276" r:id="rId20"/>
    <p:sldId id="278" r:id="rId21"/>
    <p:sldId id="326" r:id="rId22"/>
    <p:sldId id="280" r:id="rId23"/>
    <p:sldId id="330" r:id="rId24"/>
    <p:sldId id="331" r:id="rId25"/>
    <p:sldId id="332" r:id="rId26"/>
    <p:sldId id="281" r:id="rId27"/>
    <p:sldId id="282" r:id="rId28"/>
    <p:sldId id="329" r:id="rId29"/>
    <p:sldId id="285" r:id="rId30"/>
    <p:sldId id="286" r:id="rId31"/>
    <p:sldId id="327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743"/>
    <p:restoredTop sz="9325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../AV%20BEmOC/BEMOC%20AV-2%20SBA/video/Module02.fl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930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MANAGING </a:t>
            </a:r>
            <a:r>
              <a:rPr lang="en-US" dirty="0" smtClean="0"/>
              <a:t>LABOUR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926" y="5500702"/>
            <a:ext cx="5628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SAFE AND CLEAN CHILD BIRTH</a:t>
            </a:r>
            <a:endParaRPr lang="en-IN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and Phases of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First Stage</a:t>
            </a:r>
            <a:r>
              <a:rPr lang="en-US" dirty="0"/>
              <a:t>: </a:t>
            </a:r>
          </a:p>
          <a:p>
            <a:pPr lvl="1"/>
            <a:r>
              <a:rPr lang="en-US" sz="3200" dirty="0"/>
              <a:t>Active phase:  Cervix ≥ 4 cm :  4-6 hours</a:t>
            </a:r>
          </a:p>
          <a:p>
            <a:pPr lvl="1">
              <a:buNone/>
            </a:pPr>
            <a:r>
              <a:rPr lang="en-US" sz="3200" dirty="0"/>
              <a:t>                                 Dilatation rate ≥ 1 cm/ hour</a:t>
            </a:r>
          </a:p>
          <a:p>
            <a:pPr lvl="1">
              <a:buNone/>
            </a:pPr>
            <a:r>
              <a:rPr lang="en-US" sz="3200" dirty="0"/>
              <a:t>	</a:t>
            </a:r>
          </a:p>
          <a:p>
            <a:pPr lvl="0"/>
            <a:r>
              <a:rPr lang="en-US" b="1" dirty="0"/>
              <a:t>Second Stage</a:t>
            </a:r>
            <a:r>
              <a:rPr lang="en-US" dirty="0"/>
              <a:t>:  Cervix : 10 </a:t>
            </a:r>
            <a:r>
              <a:rPr lang="en-US" dirty="0" err="1"/>
              <a:t>cms</a:t>
            </a:r>
            <a:r>
              <a:rPr lang="en-US" dirty="0"/>
              <a:t>/fully dilated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and Phases of </a:t>
            </a:r>
            <a:r>
              <a:rPr lang="en-US" dirty="0" err="1" smtClean="0"/>
              <a:t>Labour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cervix is not dilated at initial examination and pain persists:   reexamine after 6 hours.</a:t>
            </a:r>
          </a:p>
          <a:p>
            <a:pPr lvl="1"/>
            <a:r>
              <a:rPr lang="en-US" sz="3200" dirty="0"/>
              <a:t>If there is effacement and dilatation – diagnose </a:t>
            </a:r>
            <a:r>
              <a:rPr lang="en-US" sz="3200" dirty="0" err="1"/>
              <a:t>labour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If still no cervical change </a:t>
            </a:r>
            <a:r>
              <a:rPr lang="en-US" dirty="0"/>
              <a:t>– diagnose false / pre-</a:t>
            </a:r>
            <a:r>
              <a:rPr lang="en-US" dirty="0" err="1"/>
              <a:t>labour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If pain subsides – observe for 24 hours.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: General Care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8229600" cy="462560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Ensure good communication, counseling and support by staff</a:t>
            </a:r>
          </a:p>
          <a:p>
            <a:pPr lvl="0"/>
            <a:r>
              <a:rPr lang="en-US" dirty="0"/>
              <a:t>Ensure dignity and privacy</a:t>
            </a:r>
          </a:p>
          <a:p>
            <a:pPr lvl="0"/>
            <a:r>
              <a:rPr lang="en-US" dirty="0"/>
              <a:t> </a:t>
            </a:r>
            <a:r>
              <a:rPr lang="en-US" dirty="0" err="1"/>
              <a:t>Honour</a:t>
            </a:r>
            <a:r>
              <a:rPr lang="en-US" dirty="0"/>
              <a:t> woman’s rights</a:t>
            </a:r>
          </a:p>
          <a:p>
            <a:pPr lvl="0"/>
            <a:r>
              <a:rPr lang="en-US" dirty="0"/>
              <a:t> Ensure mobility in first stage</a:t>
            </a:r>
          </a:p>
          <a:p>
            <a:pPr lvl="0"/>
            <a:r>
              <a:rPr lang="en-US" dirty="0"/>
              <a:t>Allow posture of her choice as far as possible</a:t>
            </a:r>
          </a:p>
          <a:p>
            <a:pPr lvl="0"/>
            <a:r>
              <a:rPr lang="en-US" dirty="0"/>
              <a:t> Encourage breathing techniques</a:t>
            </a:r>
          </a:p>
          <a:p>
            <a:pPr lvl="0"/>
            <a:r>
              <a:rPr lang="en-US" dirty="0"/>
              <a:t>Allow to drink liquids in early </a:t>
            </a:r>
            <a:r>
              <a:rPr lang="en-US" dirty="0" err="1"/>
              <a:t>labour</a:t>
            </a:r>
            <a:r>
              <a:rPr lang="en-US" dirty="0"/>
              <a:t> : ensure nutrition &amp; hydration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Maintain cleanliness/sterility</a:t>
            </a:r>
          </a:p>
          <a:p>
            <a:pPr lvl="1"/>
            <a:r>
              <a:rPr lang="en-US" dirty="0"/>
              <a:t>Vulva/perineum</a:t>
            </a:r>
          </a:p>
          <a:p>
            <a:pPr lvl="1"/>
            <a:r>
              <a:rPr lang="en-US" dirty="0"/>
              <a:t>Hands/gloves</a:t>
            </a:r>
          </a:p>
          <a:p>
            <a:pPr lvl="1"/>
            <a:r>
              <a:rPr lang="en-US" dirty="0"/>
              <a:t>Birthing area</a:t>
            </a:r>
          </a:p>
          <a:p>
            <a:pPr lvl="1"/>
            <a:r>
              <a:rPr lang="en-US" dirty="0"/>
              <a:t>Cord tie</a:t>
            </a:r>
          </a:p>
          <a:p>
            <a:pPr lvl="1"/>
            <a:r>
              <a:rPr lang="en-US" dirty="0"/>
              <a:t>Instruments/consumables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Encourage to empty bladder</a:t>
            </a:r>
          </a:p>
          <a:p>
            <a:pPr lvl="0"/>
            <a:r>
              <a:rPr lang="en-US" dirty="0"/>
              <a:t>Catheterization only on indication</a:t>
            </a:r>
          </a:p>
          <a:p>
            <a:pPr lvl="0"/>
            <a:r>
              <a:rPr lang="en-US" dirty="0"/>
              <a:t> No routine enema</a:t>
            </a:r>
          </a:p>
          <a:p>
            <a:pPr lvl="0"/>
            <a:r>
              <a:rPr lang="en-US" dirty="0"/>
              <a:t> No need for shaving</a:t>
            </a:r>
          </a:p>
          <a:p>
            <a:pPr lvl="0"/>
            <a:r>
              <a:rPr lang="en-US" dirty="0"/>
              <a:t> Help / provide verbal support for the anxious / fearful and those in pains</a:t>
            </a:r>
          </a:p>
          <a:p>
            <a:pPr lvl="0"/>
            <a:r>
              <a:rPr lang="en-US" dirty="0"/>
              <a:t> Use non pharmacological pain relief as far as possible and use analgesics as needed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Labour</a:t>
            </a:r>
            <a:r>
              <a:rPr lang="en-US" sz="4000" dirty="0"/>
              <a:t> : Obstetric Care and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Obstetric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Careful monitoring of   </a:t>
            </a:r>
          </a:p>
          <a:p>
            <a:pPr lvl="2">
              <a:buClr>
                <a:srgbClr val="00B0F0"/>
              </a:buClr>
            </a:pPr>
            <a:r>
              <a:rPr lang="en-US" sz="2800" dirty="0"/>
              <a:t>Progress of </a:t>
            </a:r>
            <a:r>
              <a:rPr lang="en-US" sz="2800" dirty="0" err="1"/>
              <a:t>labour</a:t>
            </a:r>
            <a:endParaRPr lang="en-US" sz="2800" dirty="0"/>
          </a:p>
          <a:p>
            <a:pPr lvl="2">
              <a:buClr>
                <a:srgbClr val="00B0F0"/>
              </a:buClr>
            </a:pPr>
            <a:r>
              <a:rPr lang="en-US" sz="2800" dirty="0" err="1"/>
              <a:t>Foetal</a:t>
            </a:r>
            <a:r>
              <a:rPr lang="en-US" sz="2800" dirty="0"/>
              <a:t> wellbeing</a:t>
            </a:r>
          </a:p>
          <a:p>
            <a:pPr lvl="2">
              <a:buClr>
                <a:srgbClr val="00B0F0"/>
              </a:buClr>
            </a:pPr>
            <a:r>
              <a:rPr lang="en-US" sz="2800" dirty="0"/>
              <a:t>Maternal wellbeing</a:t>
            </a:r>
          </a:p>
          <a:p>
            <a:pPr lvl="2">
              <a:buClr>
                <a:srgbClr val="00B0F0"/>
              </a:buClr>
              <a:buNone/>
            </a:pPr>
            <a:endParaRPr lang="en-US" dirty="0"/>
          </a:p>
          <a:p>
            <a:pPr lvl="0"/>
            <a:r>
              <a:rPr lang="en-US" dirty="0"/>
              <a:t>Early identification of</a:t>
            </a:r>
          </a:p>
          <a:p>
            <a:pPr lvl="0">
              <a:buNone/>
            </a:pPr>
            <a:r>
              <a:rPr lang="en-US" dirty="0"/>
              <a:t>       abnormality/complication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Timely intervention.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Monitoring Progress of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1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Latent phase – Cervical dilatation and</a:t>
            </a:r>
          </a:p>
          <a:p>
            <a:pPr lvl="0">
              <a:buNone/>
            </a:pPr>
            <a:r>
              <a:rPr lang="en-US" dirty="0"/>
              <a:t>                                – Effacement</a:t>
            </a:r>
          </a:p>
          <a:p>
            <a:pPr lvl="0"/>
            <a:r>
              <a:rPr lang="en-US" dirty="0"/>
              <a:t>Active phase – Cervical dilatation  </a:t>
            </a:r>
          </a:p>
          <a:p>
            <a:pPr lvl="0">
              <a:buNone/>
            </a:pPr>
            <a:r>
              <a:rPr lang="en-US" dirty="0"/>
              <a:t>                                – </a:t>
            </a:r>
            <a:r>
              <a:rPr lang="en-US" dirty="0" err="1"/>
              <a:t>Foetal</a:t>
            </a:r>
            <a:r>
              <a:rPr lang="en-US" dirty="0"/>
              <a:t> descent</a:t>
            </a:r>
          </a:p>
          <a:p>
            <a:pPr lvl="0"/>
            <a:r>
              <a:rPr lang="en-US" dirty="0"/>
              <a:t>Second stage – </a:t>
            </a:r>
            <a:r>
              <a:rPr lang="en-US" dirty="0" err="1"/>
              <a:t>Foetal</a:t>
            </a:r>
            <a:r>
              <a:rPr lang="en-US" dirty="0"/>
              <a:t> descent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sz="2800" dirty="0"/>
              <a:t>Increasing frequency and duration of uterine contraction  also indicates progress of </a:t>
            </a:r>
            <a:r>
              <a:rPr lang="en-US" sz="2800" dirty="0" err="1"/>
              <a:t>labour</a:t>
            </a:r>
            <a:r>
              <a:rPr lang="en-US" sz="2800" dirty="0"/>
              <a:t>.</a:t>
            </a:r>
          </a:p>
          <a:p>
            <a:pPr lvl="0">
              <a:buNone/>
            </a:pPr>
            <a:r>
              <a:rPr lang="en-US" sz="2800" dirty="0"/>
              <a:t>                  Latent phase – Infrequent, short </a:t>
            </a:r>
          </a:p>
          <a:p>
            <a:pPr lvl="0">
              <a:buNone/>
            </a:pPr>
            <a:r>
              <a:rPr lang="en-US" sz="2800" dirty="0"/>
              <a:t>                  Active phase – At least 3 in 10 </a:t>
            </a:r>
            <a:r>
              <a:rPr lang="en-US" sz="2800" dirty="0" err="1"/>
              <a:t>mins</a:t>
            </a:r>
            <a:r>
              <a:rPr lang="en-US" sz="2800" dirty="0"/>
              <a:t>, &gt;= 40 </a:t>
            </a:r>
            <a:r>
              <a:rPr lang="en-US" sz="2800" dirty="0" err="1"/>
              <a:t>secs</a:t>
            </a:r>
            <a:endParaRPr lang="en-US" sz="2800" dirty="0"/>
          </a:p>
          <a:p>
            <a:pPr lvl="0">
              <a:buNone/>
            </a:pPr>
            <a:r>
              <a:rPr lang="en-US" sz="2800" dirty="0"/>
              <a:t>                 Second stage – every 1-2 </a:t>
            </a:r>
            <a:r>
              <a:rPr lang="en-US" sz="2800" dirty="0" err="1"/>
              <a:t>mins</a:t>
            </a:r>
            <a:r>
              <a:rPr lang="en-US" sz="2800" dirty="0"/>
              <a:t>, &gt; 40 </a:t>
            </a:r>
            <a:r>
              <a:rPr lang="en-US" sz="2800" dirty="0" err="1"/>
              <a:t>secs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r>
              <a:rPr lang="en-US" dirty="0" err="1"/>
              <a:t>Foetal</a:t>
            </a:r>
            <a:r>
              <a:rPr lang="en-US" dirty="0"/>
              <a:t>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Foetal</a:t>
            </a:r>
            <a:r>
              <a:rPr lang="en-US" b="1" dirty="0"/>
              <a:t> heart rate</a:t>
            </a:r>
            <a:r>
              <a:rPr lang="en-US" dirty="0"/>
              <a:t> </a:t>
            </a:r>
            <a:r>
              <a:rPr lang="en-US" b="1" dirty="0"/>
              <a:t>and regularity </a:t>
            </a:r>
          </a:p>
          <a:p>
            <a:pPr lvl="0">
              <a:buNone/>
            </a:pPr>
            <a:r>
              <a:rPr lang="en-US" dirty="0"/>
              <a:t>              – </a:t>
            </a:r>
            <a:r>
              <a:rPr lang="en-US" sz="2800" dirty="0"/>
              <a:t>Count for one minute just after contraction</a:t>
            </a:r>
          </a:p>
          <a:p>
            <a:pPr lvl="0">
              <a:buNone/>
            </a:pPr>
            <a:r>
              <a:rPr lang="en-US" dirty="0"/>
              <a:t>              </a:t>
            </a:r>
            <a:r>
              <a:rPr lang="en-US" sz="2800" dirty="0"/>
              <a:t>– Note FHS half hourly in active phase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b="1" dirty="0" err="1"/>
              <a:t>Colour</a:t>
            </a:r>
            <a:r>
              <a:rPr lang="en-US" b="1" dirty="0"/>
              <a:t> and amount of liquor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Degree of </a:t>
            </a:r>
            <a:r>
              <a:rPr lang="en-US" b="1" dirty="0" err="1"/>
              <a:t>moulding</a:t>
            </a:r>
            <a:r>
              <a:rPr lang="en-US" dirty="0"/>
              <a:t> indirectly provides idea of </a:t>
            </a:r>
            <a:r>
              <a:rPr lang="en-US" dirty="0" err="1"/>
              <a:t>foetal</a:t>
            </a:r>
            <a:r>
              <a:rPr lang="en-US" dirty="0"/>
              <a:t>  wellbeing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Labour</a:t>
            </a:r>
            <a:r>
              <a:rPr lang="en-US" dirty="0"/>
              <a:t>: Initial Management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Rapid evaluation or Rapid Initial Assessment (RIA</a:t>
            </a:r>
          </a:p>
          <a:p>
            <a:pPr lvl="0"/>
            <a:r>
              <a:rPr lang="en-US" b="1" dirty="0"/>
              <a:t>Complete history- estimate POG</a:t>
            </a:r>
          </a:p>
          <a:p>
            <a:pPr marL="118872" lvl="0" indent="0">
              <a:buNone/>
            </a:pPr>
            <a:r>
              <a:rPr lang="en-US" dirty="0"/>
              <a:t> (both obstetric and medical/ surgical) and examination of records to note important information including medical disorders, obstetric complications and high risk factors.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b="1" dirty="0"/>
              <a:t>General and systemic examination</a:t>
            </a:r>
            <a:r>
              <a:rPr lang="en-US" dirty="0"/>
              <a:t> – G.C., consciousness, pallor, </a:t>
            </a:r>
            <a:r>
              <a:rPr lang="en-US" dirty="0" err="1"/>
              <a:t>oedema</a:t>
            </a:r>
            <a:r>
              <a:rPr lang="en-US" dirty="0"/>
              <a:t>, cyanosis, jaundice, neck veins, pulse, BP, temperature, respiration, examination of CVS and respiratory system.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Maternal 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</a:t>
            </a:r>
          </a:p>
          <a:p>
            <a:pPr lvl="0"/>
            <a:r>
              <a:rPr lang="en-US" dirty="0"/>
              <a:t>Temperature</a:t>
            </a:r>
          </a:p>
          <a:p>
            <a:pPr lvl="0"/>
            <a:r>
              <a:rPr lang="en-US" dirty="0"/>
              <a:t>B.P.</a:t>
            </a:r>
          </a:p>
          <a:p>
            <a:pPr lvl="0"/>
            <a:r>
              <a:rPr lang="en-US" dirty="0"/>
              <a:t>General condition and state of hydration</a:t>
            </a:r>
          </a:p>
          <a:p>
            <a:pPr lvl="0"/>
            <a:r>
              <a:rPr lang="en-US" dirty="0"/>
              <a:t>Urine output</a:t>
            </a:r>
          </a:p>
          <a:p>
            <a:pPr lvl="0"/>
            <a:r>
              <a:rPr lang="en-US" dirty="0"/>
              <a:t>Protein and </a:t>
            </a:r>
            <a:r>
              <a:rPr lang="en-US" dirty="0" err="1"/>
              <a:t>Ketone</a:t>
            </a:r>
            <a:r>
              <a:rPr lang="en-US" dirty="0"/>
              <a:t> in urine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during Latent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799"/>
          </a:xfrm>
        </p:spPr>
        <p:txBody>
          <a:bodyPr/>
          <a:lstStyle/>
          <a:p>
            <a:r>
              <a:rPr lang="en-US" sz="3000" b="1" dirty="0"/>
              <a:t>Note </a:t>
            </a:r>
            <a:r>
              <a:rPr lang="en-US" b="1" dirty="0"/>
              <a:t> 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Pulse : 2 hourly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Respiration, temperature and B.P.: 4 hourly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Uterine contraction: 1-2 hourly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F.H.S.: hourly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Descent: by abdominal palpation.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Cervical dilatation and effacement, station of head and character of liquor (if membranes ruptured) at each P/V examination (6 hours after initial assessment)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Protein and acetone in urine when passed</a:t>
            </a:r>
          </a:p>
          <a:p>
            <a:pPr lvl="3">
              <a:buClr>
                <a:schemeClr val="accent2"/>
              </a:buClr>
            </a:pPr>
            <a:r>
              <a:rPr lang="en-US" sz="2400" dirty="0"/>
              <a:t>DO NOT INDUCE LABOUR UNNECESSARILY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during Active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plotting on </a:t>
            </a:r>
            <a:r>
              <a:rPr lang="en-US" dirty="0" err="1"/>
              <a:t>partograph</a:t>
            </a:r>
            <a:r>
              <a:rPr lang="en-US" dirty="0"/>
              <a:t> all events of </a:t>
            </a:r>
            <a:r>
              <a:rPr lang="en-US" dirty="0" err="1"/>
              <a:t>labour</a:t>
            </a:r>
            <a:r>
              <a:rPr lang="en-US" dirty="0"/>
              <a:t> once the woman is in active phase. The WHO </a:t>
            </a:r>
            <a:r>
              <a:rPr lang="en-US" dirty="0" err="1"/>
              <a:t>partograph</a:t>
            </a:r>
            <a:r>
              <a:rPr lang="en-US" dirty="0"/>
              <a:t> is modified by excluding the latent phase and beginning plotting at 4 cm cervical dilatation in active phase to make it simpler and easier to use. </a:t>
            </a:r>
          </a:p>
          <a:p>
            <a:r>
              <a:rPr lang="en-US" dirty="0"/>
              <a:t>Simplified </a:t>
            </a:r>
            <a:r>
              <a:rPr lang="en-US" dirty="0" err="1"/>
              <a:t>Partograph</a:t>
            </a:r>
            <a:r>
              <a:rPr lang="en-US" dirty="0"/>
              <a:t> – </a:t>
            </a:r>
            <a:r>
              <a:rPr lang="en-US" dirty="0" err="1"/>
              <a:t>Partograph</a:t>
            </a:r>
            <a:r>
              <a:rPr lang="en-US" dirty="0"/>
              <a:t> case study and hands-on 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59FED-DB57-8449-BC1C-F4888FD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care guideline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669597A-3A32-AA4D-915C-7F2A9597F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686800" cy="6934200"/>
          </a:xfrm>
        </p:spPr>
      </p:pic>
    </p:spTree>
    <p:extLst>
      <p:ext uri="{BB962C8B-B14F-4D97-AF65-F5344CB8AC3E}">
        <p14:creationId xmlns="" xmlns:p14="http://schemas.microsoft.com/office/powerpoint/2010/main" val="305774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59FED-DB57-8449-BC1C-F4888FD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care guideline </a:t>
            </a:r>
          </a:p>
        </p:txBody>
      </p:sp>
      <p:pic>
        <p:nvPicPr>
          <p:cNvPr id="7" name="Content Placeholder 6" descr="Table, calendar&#10;&#10;Description automatically generated">
            <a:extLst>
              <a:ext uri="{FF2B5EF4-FFF2-40B4-BE49-F238E27FC236}">
                <a16:creationId xmlns="" xmlns:a16="http://schemas.microsoft.com/office/drawing/2014/main" id="{1C86DC63-B7F1-CB43-B7BE-BBBBCFCEB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9" y="1774825"/>
            <a:ext cx="7506821" cy="4625975"/>
          </a:xfrm>
        </p:spPr>
      </p:pic>
    </p:spTree>
    <p:extLst>
      <p:ext uri="{BB962C8B-B14F-4D97-AF65-F5344CB8AC3E}">
        <p14:creationId xmlns="" xmlns:p14="http://schemas.microsoft.com/office/powerpoint/2010/main" val="2533329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59FED-DB57-8449-BC1C-F4888FD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care guideline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2F792627-ADBC-1D47-8455-F836D0AC0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4825"/>
            <a:ext cx="7239000" cy="4625975"/>
          </a:xfrm>
        </p:spPr>
      </p:pic>
    </p:spTree>
    <p:extLst>
      <p:ext uri="{BB962C8B-B14F-4D97-AF65-F5344CB8AC3E}">
        <p14:creationId xmlns="" xmlns:p14="http://schemas.microsoft.com/office/powerpoint/2010/main" val="31167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Management of second stage of </a:t>
            </a:r>
            <a:r>
              <a:rPr lang="en-US" dirty="0" err="1"/>
              <a:t>labour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</a:t>
            </a:r>
            <a:r>
              <a:rPr lang="en-US" sz="3600" b="1" dirty="0"/>
              <a:t>Diagnosis of Second Stage:</a:t>
            </a:r>
            <a:r>
              <a:rPr lang="en-US" sz="3600" dirty="0"/>
              <a:t>                                   </a:t>
            </a:r>
          </a:p>
          <a:p>
            <a:pPr lvl="0"/>
            <a:r>
              <a:rPr lang="en-US" sz="3600" dirty="0"/>
              <a:t>Urge to </a:t>
            </a:r>
            <a:r>
              <a:rPr lang="en-US" sz="3600" dirty="0" err="1"/>
              <a:t>defaecate</a:t>
            </a:r>
            <a:r>
              <a:rPr lang="en-US" sz="3600" dirty="0"/>
              <a:t>.</a:t>
            </a:r>
          </a:p>
          <a:p>
            <a:pPr lvl="0"/>
            <a:r>
              <a:rPr lang="en-US" sz="3600" dirty="0"/>
              <a:t>Urge to bear down.</a:t>
            </a:r>
          </a:p>
          <a:p>
            <a:pPr lvl="0"/>
            <a:r>
              <a:rPr lang="en-US" sz="3600" dirty="0"/>
              <a:t>Membranes spontaneously rupture.</a:t>
            </a:r>
          </a:p>
          <a:p>
            <a:pPr lvl="0"/>
            <a:r>
              <a:rPr lang="en-US" sz="3600" dirty="0"/>
              <a:t>Cervix is no longer palpable i.e. fully dilated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of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the patient to the delivery table, if such transfer is needed, when second stage is diagnosed</a:t>
            </a:r>
          </a:p>
          <a:p>
            <a:pPr lvl="0"/>
            <a:r>
              <a:rPr lang="en-US" dirty="0"/>
              <a:t>Monitor FHR every 5-10 minutes. </a:t>
            </a:r>
          </a:p>
          <a:p>
            <a:pPr lvl="0"/>
            <a:r>
              <a:rPr lang="en-US" dirty="0"/>
              <a:t>Put her on the position of her choice – preferably in dorsal or semi-recumbent position.</a:t>
            </a:r>
          </a:p>
          <a:p>
            <a:pPr lvl="0"/>
            <a:r>
              <a:rPr lang="en-US" dirty="0"/>
              <a:t>Maintain cleanliness.</a:t>
            </a:r>
          </a:p>
          <a:p>
            <a:pPr lvl="0"/>
            <a:r>
              <a:rPr lang="en-US" dirty="0"/>
              <a:t>Wash </a:t>
            </a:r>
            <a:r>
              <a:rPr lang="en-US" dirty="0" err="1"/>
              <a:t>perineal</a:t>
            </a:r>
            <a:r>
              <a:rPr lang="en-US" dirty="0"/>
              <a:t> area with an antiseptic solution and use sterile/clean drapes.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SBA training AV on conduction of normal </a:t>
            </a:r>
            <a:r>
              <a:rPr lang="en-US" dirty="0" err="1"/>
              <a:t>labour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0298" y="271462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hlinkClick r:id="rId2" action="ppaction://hlinkfile"/>
              </a:rPr>
              <a:t>Click</a:t>
            </a:r>
            <a:endParaRPr lang="en-IN" sz="4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 Management of third stage of </a:t>
            </a:r>
            <a:r>
              <a:rPr lang="en-US" dirty="0" err="1"/>
              <a:t>labour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Abdominal </a:t>
            </a: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Fundal</a:t>
            </a:r>
            <a:r>
              <a:rPr lang="en-US" dirty="0" smtClean="0"/>
              <a:t> </a:t>
            </a:r>
            <a:r>
              <a:rPr lang="en-US" dirty="0"/>
              <a:t>height, </a:t>
            </a:r>
            <a:r>
              <a:rPr lang="en-US" dirty="0" err="1"/>
              <a:t>foetal</a:t>
            </a:r>
            <a:r>
              <a:rPr lang="en-US" dirty="0"/>
              <a:t> size, liquor volume (corroborate gestational age )</a:t>
            </a:r>
          </a:p>
          <a:p>
            <a:pPr lvl="1"/>
            <a:r>
              <a:rPr lang="en-US" dirty="0"/>
              <a:t>Lie, presentation, position</a:t>
            </a:r>
          </a:p>
          <a:p>
            <a:pPr lvl="1"/>
            <a:r>
              <a:rPr lang="en-US" dirty="0"/>
              <a:t>Engagement, head station.</a:t>
            </a:r>
          </a:p>
          <a:p>
            <a:pPr lvl="1"/>
            <a:r>
              <a:rPr lang="en-US" dirty="0"/>
              <a:t>FHS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Active Management of third stage of </a:t>
            </a:r>
            <a:r>
              <a:rPr lang="en-US" dirty="0" err="1" smtClean="0"/>
              <a:t>labour</a:t>
            </a:r>
            <a:r>
              <a:rPr lang="en-US" dirty="0" smtClean="0"/>
              <a:t> (AMTSL)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Inj. </a:t>
            </a:r>
            <a:r>
              <a:rPr lang="en-US" b="1" dirty="0" err="1"/>
              <a:t>Oxytocin</a:t>
            </a:r>
            <a:r>
              <a:rPr lang="en-US" dirty="0"/>
              <a:t> 10 units IM after delivery of </a:t>
            </a:r>
            <a:r>
              <a:rPr lang="en-US" dirty="0" err="1"/>
              <a:t>foetus</a:t>
            </a:r>
            <a:r>
              <a:rPr lang="en-US" dirty="0"/>
              <a:t> (within 1 min)(after excluding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foetus</a:t>
            </a:r>
            <a:r>
              <a:rPr lang="en-US" dirty="0"/>
              <a:t>).</a:t>
            </a:r>
          </a:p>
          <a:p>
            <a:pPr lvl="0"/>
            <a:r>
              <a:rPr lang="en-US" b="1" dirty="0"/>
              <a:t>Deliver placenta by controlled  cord traction</a:t>
            </a:r>
            <a:r>
              <a:rPr lang="en-US" dirty="0"/>
              <a:t> while raising the uterus</a:t>
            </a:r>
            <a:r>
              <a:rPr lang="en-US" b="1" dirty="0"/>
              <a:t> </a:t>
            </a:r>
            <a:r>
              <a:rPr lang="en-US" dirty="0"/>
              <a:t>gently upward by abdominal hand.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b="1" dirty="0"/>
              <a:t>Massage the uterus </a:t>
            </a:r>
            <a:r>
              <a:rPr lang="en-US" dirty="0"/>
              <a:t>(after delivery of placenta) to keep it contracted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AMTSL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/>
          <a:lstStyle/>
          <a:p>
            <a:pPr lvl="0"/>
            <a:r>
              <a:rPr lang="en-US" sz="3600" dirty="0"/>
              <a:t>Inspect the placenta &amp; membranes for completeness</a:t>
            </a:r>
          </a:p>
          <a:p>
            <a:pPr lvl="0"/>
            <a:r>
              <a:rPr lang="en-US" sz="3600" dirty="0"/>
              <a:t>Inspect vagina and perineum for any tears</a:t>
            </a:r>
          </a:p>
          <a:p>
            <a:pPr lvl="0"/>
            <a:r>
              <a:rPr lang="en-US" sz="3600" dirty="0"/>
              <a:t>Repair tears / episiotomy if any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AMTSL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Look for placental </a:t>
            </a:r>
            <a:r>
              <a:rPr lang="en-US" b="1" dirty="0" smtClean="0"/>
              <a:t>separation </a:t>
            </a:r>
            <a:r>
              <a:rPr lang="en-US" dirty="0"/>
              <a:t>after delivery of baby</a:t>
            </a:r>
          </a:p>
          <a:p>
            <a:r>
              <a:rPr lang="en-US" b="1" dirty="0"/>
              <a:t> </a:t>
            </a:r>
            <a:r>
              <a:rPr lang="en-US" dirty="0"/>
              <a:t>Place the left hand on lower abdomen to detect the contraction of uterus. (After delivery, uterus is at or just below the level of umbilicus.)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500" b="1" kern="12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Signs of placental </a:t>
            </a:r>
            <a:r>
              <a:rPr lang="en-US" sz="4500" b="1" kern="1200" dirty="0" err="1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seperation</a:t>
            </a:r>
            <a:endParaRPr lang="en-US" sz="4500" b="1" kern="1200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Uterus </a:t>
            </a:r>
            <a:r>
              <a:rPr lang="en-US" dirty="0"/>
              <a:t>becomes  contracted, hard and globular</a:t>
            </a:r>
            <a:endParaRPr lang="en-US" sz="4000" dirty="0"/>
          </a:p>
          <a:p>
            <a:pPr lvl="0"/>
            <a:r>
              <a:rPr lang="en-US" dirty="0"/>
              <a:t>Uterus rises just above umbilicus</a:t>
            </a:r>
            <a:endParaRPr lang="en-US" sz="4000" dirty="0"/>
          </a:p>
          <a:p>
            <a:pPr lvl="0"/>
            <a:r>
              <a:rPr lang="en-US" dirty="0"/>
              <a:t>Extra </a:t>
            </a:r>
            <a:r>
              <a:rPr lang="en-US" dirty="0" err="1"/>
              <a:t>vulval</a:t>
            </a:r>
            <a:r>
              <a:rPr lang="en-US" dirty="0"/>
              <a:t> lengthening of umbilical cord</a:t>
            </a:r>
            <a:endParaRPr lang="en-US" sz="4000" dirty="0"/>
          </a:p>
          <a:p>
            <a:pPr lvl="0"/>
            <a:r>
              <a:rPr lang="en-US" dirty="0"/>
              <a:t>A gush of blood  may appears</a:t>
            </a:r>
            <a:endParaRPr lang="en-US" sz="4000" dirty="0"/>
          </a:p>
          <a:p>
            <a:pPr lvl="0"/>
            <a:r>
              <a:rPr lang="en-US" dirty="0"/>
              <a:t>On pushing the uterus up in the abdomen, the cord does not recede back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39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Oxytocics</a:t>
            </a:r>
            <a:r>
              <a:rPr lang="en-US" sz="3600" dirty="0"/>
              <a:t> for third stage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OXYTOCIN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ERGOMETRINE/ METHYL ERGOMETRINE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PROSTAGLANDIN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15-Methyl PGF2α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MISOPROSTOL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6538">
                <a:tc>
                  <a:txBody>
                    <a:bodyPr/>
                    <a:lstStyle/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Cheap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contra-indication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 – no side effects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– quick action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heat labile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units IM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Cheapest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 contra- </a:t>
                      </a:r>
                    </a:p>
                    <a:p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Indications</a:t>
                      </a:r>
                    </a:p>
                    <a:p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 effects – sometimes serious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 labile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 mg IM/IV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Costly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contra-indications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side effects</a:t>
                      </a:r>
                    </a:p>
                    <a:p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Highly heat labile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125-250 mcg IM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Cheap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significant contraindication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significant side-effect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Highly heat stable</a:t>
                      </a:r>
                    </a:p>
                    <a:p>
                      <a:pPr lvl="0"/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mcg orally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Oxytocics</a:t>
            </a:r>
            <a:r>
              <a:rPr lang="en-US" sz="4800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Oxytocin</a:t>
            </a:r>
            <a:r>
              <a:rPr lang="en-US" dirty="0"/>
              <a:t> - first choice (but never give IV bolus)</a:t>
            </a:r>
          </a:p>
          <a:p>
            <a:pPr lvl="0"/>
            <a:r>
              <a:rPr lang="en-US" dirty="0" err="1"/>
              <a:t>Misoprostol</a:t>
            </a:r>
            <a:r>
              <a:rPr lang="en-US" dirty="0"/>
              <a:t> - has its place</a:t>
            </a:r>
          </a:p>
          <a:p>
            <a:pPr lvl="0"/>
            <a:r>
              <a:rPr lang="en-US" dirty="0"/>
              <a:t>Prostaglandin – effective but costly</a:t>
            </a:r>
          </a:p>
          <a:p>
            <a:pPr lvl="0"/>
            <a:r>
              <a:rPr lang="en-US" dirty="0" err="1"/>
              <a:t>Ergometrine</a:t>
            </a:r>
            <a:r>
              <a:rPr lang="en-US" dirty="0"/>
              <a:t>/Methyl </a:t>
            </a:r>
            <a:r>
              <a:rPr lang="en-US" dirty="0" err="1"/>
              <a:t>ergometrine</a:t>
            </a:r>
            <a:r>
              <a:rPr lang="en-US" dirty="0"/>
              <a:t> – has contraindications &amp; side effects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Use other </a:t>
            </a:r>
            <a:r>
              <a:rPr lang="en-US" dirty="0" err="1"/>
              <a:t>oxytocic</a:t>
            </a:r>
            <a:r>
              <a:rPr lang="en-US" dirty="0"/>
              <a:t> if </a:t>
            </a:r>
            <a:r>
              <a:rPr lang="en-US" dirty="0" err="1"/>
              <a:t>oxytocin</a:t>
            </a:r>
            <a:r>
              <a:rPr lang="en-US" dirty="0"/>
              <a:t> is not available.</a:t>
            </a:r>
          </a:p>
          <a:p>
            <a:pPr lvl="0"/>
            <a:r>
              <a:rPr lang="en-US" dirty="0"/>
              <a:t>Exclude contraindications if using methyl </a:t>
            </a:r>
            <a:r>
              <a:rPr lang="en-US" dirty="0" err="1"/>
              <a:t>ergometrine</a:t>
            </a:r>
            <a:r>
              <a:rPr lang="en-US" dirty="0"/>
              <a:t> &amp; remain cautious about  its side effects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 Exclude second </a:t>
            </a:r>
            <a:r>
              <a:rPr lang="en-US" dirty="0" err="1"/>
              <a:t>foetus</a:t>
            </a:r>
            <a:r>
              <a:rPr lang="en-US" dirty="0"/>
              <a:t> before giving </a:t>
            </a:r>
            <a:r>
              <a:rPr lang="en-US" dirty="0" err="1"/>
              <a:t>oxytocic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Postpartum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Closely monitor for first 6 hours.</a:t>
            </a:r>
            <a:endParaRPr lang="en-US" dirty="0"/>
          </a:p>
          <a:p>
            <a:pPr lvl="1"/>
            <a:r>
              <a:rPr lang="en-US" dirty="0"/>
              <a:t>Pulse, respiration, temperature, </a:t>
            </a:r>
            <a:r>
              <a:rPr lang="en-US" dirty="0" smtClean="0"/>
              <a:t>BP, GC</a:t>
            </a:r>
            <a:endParaRPr lang="en-US" dirty="0"/>
          </a:p>
          <a:p>
            <a:pPr lvl="1"/>
            <a:r>
              <a:rPr lang="en-US" dirty="0"/>
              <a:t>Vaginal bleeding.</a:t>
            </a:r>
          </a:p>
          <a:p>
            <a:pPr lvl="1"/>
            <a:r>
              <a:rPr lang="en-US" dirty="0"/>
              <a:t>Uterine hardness.</a:t>
            </a:r>
          </a:p>
          <a:p>
            <a:pPr>
              <a:buNone/>
            </a:pPr>
            <a:r>
              <a:rPr lang="en-US" dirty="0"/>
              <a:t>                     @ Every 15 </a:t>
            </a:r>
            <a:r>
              <a:rPr lang="en-US" dirty="0" err="1"/>
              <a:t>mins</a:t>
            </a:r>
            <a:r>
              <a:rPr lang="en-US" dirty="0"/>
              <a:t>. for 2 hours.</a:t>
            </a:r>
          </a:p>
          <a:p>
            <a:pPr>
              <a:buNone/>
            </a:pPr>
            <a:r>
              <a:rPr lang="en-US" dirty="0"/>
              <a:t>                     @ Every 30 </a:t>
            </a:r>
            <a:r>
              <a:rPr lang="en-US" dirty="0" err="1"/>
              <a:t>mins</a:t>
            </a:r>
            <a:r>
              <a:rPr lang="en-US" dirty="0"/>
              <a:t>. for 2 hours.</a:t>
            </a:r>
          </a:p>
          <a:p>
            <a:pPr>
              <a:buNone/>
            </a:pPr>
            <a:r>
              <a:rPr lang="en-US" dirty="0"/>
              <a:t>                     @ Every hour for 2 hours.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Postpartum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Massage the uterus every 15 </a:t>
            </a:r>
            <a:r>
              <a:rPr lang="en-US" dirty="0" err="1"/>
              <a:t>mins</a:t>
            </a:r>
            <a:r>
              <a:rPr lang="en-US" dirty="0"/>
              <a:t>. to maintain contraction.</a:t>
            </a:r>
          </a:p>
          <a:p>
            <a:pPr lvl="0"/>
            <a:r>
              <a:rPr lang="en-US" dirty="0"/>
              <a:t>If stable (and there is no contraindication) give her something to drink when she feels thirsty and something to eat when she is hungry.</a:t>
            </a:r>
          </a:p>
          <a:p>
            <a:pPr lvl="0"/>
            <a:r>
              <a:rPr lang="en-US" dirty="0"/>
              <a:t>Keep the baby in skin contact with mother.</a:t>
            </a:r>
          </a:p>
          <a:p>
            <a:pPr lvl="0"/>
            <a:r>
              <a:rPr lang="en-US" dirty="0"/>
              <a:t>Initiate exclusive breast feeding within 1 hour.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/>
          <a:lstStyle/>
          <a:p>
            <a:pPr algn="ctr"/>
            <a:r>
              <a:rPr lang="en-US" dirty="0"/>
              <a:t>Prolonged </a:t>
            </a:r>
            <a:r>
              <a:rPr lang="en-US" dirty="0" err="1"/>
              <a:t>Labour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775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COUNSEL &amp; KEEP THE PATIENT’S RELATIVES INFORMED ABOUT PROGRESS &amp; CONDITION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="" xmlns:a16="http://schemas.microsoft.com/office/drawing/2014/main" id="{FD403D4E-EE9A-D245-BFAE-380334BD8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71612"/>
            <a:ext cx="7858180" cy="46259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3048000"/>
            <a:ext cx="3505200" cy="1120775"/>
          </a:xfrm>
        </p:spPr>
        <p:txBody>
          <a:bodyPr/>
          <a:lstStyle/>
          <a:p>
            <a:pPr indent="-755650" eaLnBrk="1" hangingPunct="1">
              <a:buNone/>
            </a:pPr>
            <a:r>
              <a:rPr lang="en-US" altLang="en-US" sz="6000" dirty="0" smtClean="0">
                <a:latin typeface="Corbel" pitchFamily="34" charset="0"/>
                <a:sym typeface="Arial" charset="0"/>
              </a:rPr>
              <a:t>Thank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P/V Examination during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</a:t>
            </a:r>
            <a:r>
              <a:rPr lang="en-US" dirty="0"/>
              <a:t>dilatation (cm) and effacement</a:t>
            </a:r>
          </a:p>
          <a:p>
            <a:pPr lvl="1"/>
            <a:r>
              <a:rPr lang="en-US" dirty="0"/>
              <a:t>Membrane / liquor </a:t>
            </a:r>
          </a:p>
          <a:p>
            <a:pPr lvl="1"/>
            <a:r>
              <a:rPr lang="en-US" dirty="0"/>
              <a:t>Presentation, position, station</a:t>
            </a:r>
          </a:p>
          <a:p>
            <a:pPr lvl="1"/>
            <a:r>
              <a:rPr lang="en-US" dirty="0"/>
              <a:t>Pelvis and </a:t>
            </a:r>
            <a:r>
              <a:rPr lang="en-US" dirty="0" err="1"/>
              <a:t>foeto</a:t>
            </a:r>
            <a:r>
              <a:rPr lang="en-US" dirty="0"/>
              <a:t>-pelvic relation</a:t>
            </a:r>
          </a:p>
          <a:p>
            <a:pPr lvl="1"/>
            <a:r>
              <a:rPr lang="en-US" dirty="0"/>
              <a:t>Caput, </a:t>
            </a:r>
            <a:r>
              <a:rPr lang="en-US" dirty="0" err="1"/>
              <a:t>moulding</a:t>
            </a:r>
            <a:endParaRPr lang="en-US" dirty="0"/>
          </a:p>
          <a:p>
            <a:pPr lvl="1"/>
            <a:endParaRPr lang="en-US" dirty="0"/>
          </a:p>
          <a:p>
            <a:pPr lvl="5">
              <a:buNone/>
            </a:pP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P/V Examination during </a:t>
            </a:r>
            <a:r>
              <a:rPr lang="en-US" dirty="0" err="1" smtClean="0"/>
              <a:t>Labour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/>
              <a:t> Initial assessment </a:t>
            </a:r>
          </a:p>
          <a:p>
            <a:pPr lvl="1"/>
            <a:r>
              <a:rPr lang="en-US" dirty="0"/>
              <a:t>Then 4 hourly if in active phase (or very near it) at initial assessment and after 6 hours if not in active </a:t>
            </a:r>
            <a:r>
              <a:rPr lang="en-US" dirty="0" err="1"/>
              <a:t>labour</a:t>
            </a:r>
            <a:r>
              <a:rPr lang="en-US" dirty="0"/>
              <a:t> ( if indicated)</a:t>
            </a:r>
          </a:p>
          <a:p>
            <a:pPr lvl="1"/>
            <a:r>
              <a:rPr lang="en-US" dirty="0"/>
              <a:t>Every hour in 2nd stage.</a:t>
            </a:r>
          </a:p>
          <a:p>
            <a:pPr lvl="1"/>
            <a:r>
              <a:rPr lang="en-US" dirty="0"/>
              <a:t>When membrane ruptures; and from symptoms and abdominal findings patient appears to be in 2</a:t>
            </a:r>
            <a:r>
              <a:rPr lang="en-US" baseline="30000" dirty="0"/>
              <a:t>nd</a:t>
            </a:r>
            <a:r>
              <a:rPr lang="en-US" dirty="0"/>
              <a:t> stage.</a:t>
            </a:r>
          </a:p>
          <a:p>
            <a:pPr lvl="1"/>
            <a:r>
              <a:rPr lang="en-US" dirty="0"/>
              <a:t>Any special indication, e.g.  </a:t>
            </a:r>
            <a:r>
              <a:rPr lang="en-US" dirty="0" err="1"/>
              <a:t>foetal</a:t>
            </a:r>
            <a:r>
              <a:rPr lang="en-US" dirty="0"/>
              <a:t> distress - to decide intervention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5">
              <a:buNone/>
            </a:pP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 Completing History and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en-US" sz="3200" dirty="0"/>
              <a:t>Ascertain gestational age </a:t>
            </a:r>
          </a:p>
          <a:p>
            <a:pPr marL="438912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en-US" sz="3200" dirty="0"/>
              <a:t>Identify presentation, engagement, position, </a:t>
            </a:r>
            <a:r>
              <a:rPr lang="en-US" sz="3200" dirty="0" err="1"/>
              <a:t>foetal</a:t>
            </a:r>
            <a:r>
              <a:rPr lang="en-US" sz="3200" dirty="0"/>
              <a:t> life </a:t>
            </a:r>
          </a:p>
          <a:p>
            <a:pPr marL="438912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en-US" sz="3200" dirty="0"/>
              <a:t>Identify medical and obstetric abnormality or complication if any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Diagnosis of </a:t>
            </a:r>
            <a:r>
              <a:rPr lang="en-US" dirty="0" err="1"/>
              <a:t>Labour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the woman in third trimester of pregnancy has </a:t>
            </a:r>
          </a:p>
          <a:p>
            <a:pPr lvl="1"/>
            <a:r>
              <a:rPr lang="en-US" dirty="0"/>
              <a:t>Painful intermittent uterine contraction with increasing frequency and intensity</a:t>
            </a:r>
          </a:p>
          <a:p>
            <a:pPr lvl="1"/>
            <a:r>
              <a:rPr lang="en-US" dirty="0"/>
              <a:t>Show</a:t>
            </a:r>
          </a:p>
          <a:p>
            <a:pPr lvl="1"/>
            <a:r>
              <a:rPr lang="en-US" dirty="0"/>
              <a:t>Watery vaginal discharge / sudden gush of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onset of </a:t>
            </a:r>
            <a:r>
              <a:rPr lang="en-US" dirty="0" err="1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If there is</a:t>
            </a:r>
          </a:p>
          <a:p>
            <a:pPr lvl="1"/>
            <a:r>
              <a:rPr lang="en-US" sz="3200" dirty="0"/>
              <a:t> Regular, painful uterine contractions of &gt; 20 </a:t>
            </a:r>
            <a:r>
              <a:rPr lang="en-US" sz="3200" dirty="0" err="1"/>
              <a:t>secs</a:t>
            </a:r>
            <a:r>
              <a:rPr lang="en-US" sz="3200" dirty="0"/>
              <a:t> duration and at least once every 10 </a:t>
            </a:r>
            <a:r>
              <a:rPr lang="en-US" sz="3200" dirty="0" err="1"/>
              <a:t>mins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 Progressive cervical dilatation and effacement or</a:t>
            </a:r>
          </a:p>
          <a:p>
            <a:pPr lvl="1"/>
            <a:r>
              <a:rPr lang="en-US" sz="3200" dirty="0"/>
              <a:t>Cervical dilatation of &gt;/= 4 </a:t>
            </a:r>
            <a:r>
              <a:rPr lang="en-US" sz="3200" dirty="0" err="1"/>
              <a:t>cms</a:t>
            </a:r>
            <a:endParaRPr lang="en-US" sz="3200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/>
              <a:t>     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620</TotalTime>
  <Words>1305</Words>
  <Application>Microsoft Macintosh PowerPoint</Application>
  <PresentationFormat>On-screen Show (4:3)</PresentationFormat>
  <Paragraphs>248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MANAGING LABOUR</vt:lpstr>
      <vt:lpstr>Labour: Initial Management  </vt:lpstr>
      <vt:lpstr>Abdominal Examination</vt:lpstr>
      <vt:lpstr>P/V Examination during Labour</vt:lpstr>
      <vt:lpstr>P/V Examination during Labour (Cont..)</vt:lpstr>
      <vt:lpstr>On Completing History and Examination</vt:lpstr>
      <vt:lpstr>Diagnosis of Labour </vt:lpstr>
      <vt:lpstr>Anticipate labour</vt:lpstr>
      <vt:lpstr>Confirm onset of labour</vt:lpstr>
      <vt:lpstr>Stages and Phases of Labour</vt:lpstr>
      <vt:lpstr>Stages and Phases of Labour (Cont..)</vt:lpstr>
      <vt:lpstr>Labour: General Care</vt:lpstr>
      <vt:lpstr>General Care</vt:lpstr>
      <vt:lpstr>General Care</vt:lpstr>
      <vt:lpstr>General Care</vt:lpstr>
      <vt:lpstr>Labour : Obstetric Care and Management</vt:lpstr>
      <vt:lpstr>Obstetric Care</vt:lpstr>
      <vt:lpstr> Monitoring Progress of labour</vt:lpstr>
      <vt:lpstr>Monitoring Foetal wellbeing</vt:lpstr>
      <vt:lpstr>Monitoring Maternal  Wellbeing</vt:lpstr>
      <vt:lpstr>Care during Latent Phase</vt:lpstr>
      <vt:lpstr>Care during Active Phase</vt:lpstr>
      <vt:lpstr>Labour care guideline </vt:lpstr>
      <vt:lpstr>Labour care guideline </vt:lpstr>
      <vt:lpstr>Labour care guideline </vt:lpstr>
      <vt:lpstr> Management of second stage of labour </vt:lpstr>
      <vt:lpstr>Conduct of Delivery</vt:lpstr>
      <vt:lpstr> SBA training AV on conduction of normal labour  </vt:lpstr>
      <vt:lpstr>Active Management of third stage of labour</vt:lpstr>
      <vt:lpstr>Active Management of third stage of labour (AMTSL)</vt:lpstr>
      <vt:lpstr>AMTSL (Cont..)</vt:lpstr>
      <vt:lpstr>AMTSL (Cont..)</vt:lpstr>
      <vt:lpstr>Signs of placental seperation</vt:lpstr>
      <vt:lpstr>Oxytocics for third stage management</vt:lpstr>
      <vt:lpstr>Oxytocics (Cont..)</vt:lpstr>
      <vt:lpstr>Immediate Postpartum Care</vt:lpstr>
      <vt:lpstr>Immediate Postpartum Care</vt:lpstr>
      <vt:lpstr>Prolonged Labour 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LABOUR AND CONDUCTING SAFE AND CLEAN CHILD BIRTH</dc:title>
  <dc:creator>Alauddin HP</dc:creator>
  <cp:lastModifiedBy>puspenghosh</cp:lastModifiedBy>
  <cp:revision>61</cp:revision>
  <dcterms:created xsi:type="dcterms:W3CDTF">2006-08-16T00:00:00Z</dcterms:created>
  <dcterms:modified xsi:type="dcterms:W3CDTF">2022-05-18T07:09:53Z</dcterms:modified>
</cp:coreProperties>
</file>