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80" r:id="rId3"/>
    <p:sldId id="258" r:id="rId4"/>
    <p:sldId id="281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83" r:id="rId13"/>
    <p:sldId id="284" r:id="rId14"/>
    <p:sldId id="268" r:id="rId15"/>
    <p:sldId id="269" r:id="rId16"/>
    <p:sldId id="270" r:id="rId17"/>
    <p:sldId id="271" r:id="rId18"/>
    <p:sldId id="285" r:id="rId19"/>
    <p:sldId id="286" r:id="rId20"/>
    <p:sldId id="287" r:id="rId21"/>
    <p:sldId id="288" r:id="rId22"/>
    <p:sldId id="289" r:id="rId23"/>
    <p:sldId id="297" r:id="rId24"/>
    <p:sldId id="298" r:id="rId25"/>
    <p:sldId id="299" r:id="rId26"/>
    <p:sldId id="293" r:id="rId27"/>
    <p:sldId id="300" r:id="rId28"/>
    <p:sldId id="301" r:id="rId29"/>
    <p:sldId id="302" r:id="rId30"/>
    <p:sldId id="303" r:id="rId31"/>
    <p:sldId id="304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  <p:clrMru>
    <a:srgbClr val="FF6600"/>
    <a:srgbClr val="FFC800"/>
    <a:srgbClr val="FF0000"/>
    <a:srgbClr val="CC00FF"/>
    <a:srgbClr val="990000"/>
    <a:srgbClr val="000066"/>
    <a:srgbClr val="003399"/>
    <a:srgbClr val="5C0C29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 autoAdjust="0"/>
    <p:restoredTop sz="94660" autoAdjust="0"/>
  </p:normalViewPr>
  <p:slideViewPr>
    <p:cSldViewPr>
      <p:cViewPr varScale="1">
        <p:scale>
          <a:sx n="73" d="100"/>
          <a:sy n="73" d="100"/>
        </p:scale>
        <p:origin x="-17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1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584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585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586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AD023B-CEB9-4BD2-B6E2-33FFC5973F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0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19DEB-0F4F-46AA-AFD3-8A0D154BAD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681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68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8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486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C90D-258F-4B11-A31F-803DC1C14F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7201-9539-47EE-9E38-299595F434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5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696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697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98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51215D-5BF9-4A29-9CF6-BAED9FD390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48B2-33BF-4509-98EC-C5A8240F31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6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D3572-5C38-4098-9C82-34ED2CD50A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7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70493-001F-41B5-A916-714D439214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0A967-A647-48F5-A4FA-7696523D8E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708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709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10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32AC-4B99-4E52-8434-6835E65BE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688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689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90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48691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2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/>
          <a:p>
            <a:endParaRPr lang="en-US"/>
          </a:p>
        </p:txBody>
      </p:sp>
      <p:sp>
        <p:nvSpPr>
          <p:cNvPr id="104869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69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/>
          <a:p>
            <a:fld id="{29E6B03B-D467-468A-9795-F35B9897DF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57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/>
          </a:p>
        </p:txBody>
      </p:sp>
      <p:sp>
        <p:nvSpPr>
          <p:cNvPr id="1048578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fld id="{6DE36ACE-591D-4E0B-9574-E9F5B648B7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../AV%20BEmOC/BEMOC%20AV-1%20Management%20of%20Shock.avi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762000" y="5486400"/>
            <a:ext cx="8077200" cy="121920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EMERGENCY READINESS, </a:t>
            </a:r>
            <a:r>
              <a:rPr lang="en-US" sz="3200" dirty="0" smtClean="0"/>
              <a:t>RIA, TRIAGE</a:t>
            </a:r>
            <a:r>
              <a:rPr lang="en-US" sz="3200" dirty="0"/>
              <a:t>, </a:t>
            </a:r>
            <a:r>
              <a:rPr lang="en-US" sz="3200" dirty="0" smtClean="0"/>
              <a:t>RESUSCITATION, SHOCK </a:t>
            </a:r>
            <a:endParaRPr lang="en-US" sz="3200" dirty="0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066800"/>
          </a:xfrm>
        </p:spPr>
        <p:txBody>
          <a:bodyPr/>
          <a:lstStyle/>
          <a:p>
            <a:pPr algn="ctr"/>
            <a:r>
              <a:rPr lang="en-US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RESPONDING TO AN EMERGENCY</a:t>
            </a:r>
            <a:endParaRPr lang="en-US" alt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altLang="en-US" sz="3600" dirty="0"/>
              <a:t>Checklist for </a:t>
            </a:r>
            <a:r>
              <a:rPr lang="en-IN" altLang="en-US" sz="3600" dirty="0" smtClean="0"/>
              <a:t>equipments </a:t>
            </a:r>
            <a:r>
              <a:rPr lang="en-IN" altLang="en-US" sz="3600" dirty="0"/>
              <a:t>and supplies at Obs. Emergency</a:t>
            </a:r>
            <a:endParaRPr lang="en-US" altLang="en-US" sz="3600" dirty="0"/>
          </a:p>
        </p:txBody>
      </p:sp>
      <p:graphicFrame>
        <p:nvGraphicFramePr>
          <p:cNvPr id="4194305" name="Table 1"/>
          <p:cNvGraphicFramePr>
            <a:graphicFrameLocks noGrp="1"/>
          </p:cNvGraphicFramePr>
          <p:nvPr/>
        </p:nvGraphicFramePr>
        <p:xfrm>
          <a:off x="152400" y="1600197"/>
          <a:ext cx="8839200" cy="5181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/>
                <a:gridCol w="5715000"/>
                <a:gridCol w="2209800"/>
              </a:tblGrid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Sl.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Equipment and accessories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Available (Yes/No)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13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Colour coded bin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Partograph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15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Cetrimide swabs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16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Disposable gloves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17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Records /registers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18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Refrigerators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19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Utility Gloves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4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20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MCP Card , Safe motherhood booklet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21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IUCD client card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22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Sterilized swabs and instruments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23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Hand washing sink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2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24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Soap with dispenser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altLang="en-US" sz="3600" dirty="0"/>
              <a:t>Checklist </a:t>
            </a:r>
            <a:r>
              <a:rPr lang="en-IN" altLang="en-US" sz="3600" dirty="0" smtClean="0"/>
              <a:t>for equipments </a:t>
            </a:r>
            <a:r>
              <a:rPr lang="en-IN" altLang="en-US" sz="3600" dirty="0"/>
              <a:t>and supplies at Obs. Emergency</a:t>
            </a:r>
            <a:endParaRPr lang="en-US" altLang="en-US" sz="3600" dirty="0"/>
          </a:p>
        </p:txBody>
      </p:sp>
      <p:graphicFrame>
        <p:nvGraphicFramePr>
          <p:cNvPr id="4194306" name="Table 1"/>
          <p:cNvGraphicFramePr>
            <a:graphicFrameLocks noGrp="1"/>
          </p:cNvGraphicFramePr>
          <p:nvPr/>
        </p:nvGraphicFramePr>
        <p:xfrm>
          <a:off x="152400" y="1600197"/>
          <a:ext cx="8839200" cy="5363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/>
                <a:gridCol w="5715000"/>
                <a:gridCol w="2209800"/>
              </a:tblGrid>
              <a:tr h="3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Sl.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Equipment and accessories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Available (Yes/No)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0.5% Chlorine solution and a tub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5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Examination tray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Delivery tray in case of emergency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9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Bucket and Kelly’s pad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IV stand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Scissor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0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For communication –telephone facility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54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Oxygen source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6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Adult resuscitation kit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7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Defibrillator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6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35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Uristix 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Hemoglobinometer /Hemoglobin colour scale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4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Glucometer 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2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38 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HIV test Kit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RAPID INITIAL ASSESSMENT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IN" dirty="0" smtClean="0"/>
              <a:t>A q</a:t>
            </a:r>
            <a:r>
              <a:rPr lang="en-US" altLang="en-US" dirty="0" smtClean="0"/>
              <a:t>uick check (evaluation) of a woman’s condition (especially of vitals) when she presents with a problem to rapidly assess her degree of illness and identify / exclude any serious condition which needs immediate intervention to save her life.</a:t>
            </a:r>
            <a:endParaRPr lang="en-US" alt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Assess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latinLnBrk="0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Airway and breathing</a:t>
            </a:r>
            <a:endParaRPr lang="en-US" altLang="en-US" dirty="0" smtClean="0"/>
          </a:p>
          <a:p>
            <a:pPr indent="-755650" eaLnBrk="1" latinLnBrk="0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Circulation</a:t>
            </a:r>
            <a:endParaRPr lang="en-US" altLang="en-US" dirty="0" smtClean="0"/>
          </a:p>
          <a:p>
            <a:pPr indent="-755650" eaLnBrk="1" latinLnBrk="0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Unconsciousness/convulsion</a:t>
            </a:r>
            <a:endParaRPr lang="en-US" altLang="en-US" dirty="0" smtClean="0"/>
          </a:p>
          <a:p>
            <a:pPr indent="-755650" eaLnBrk="1" latinLnBrk="0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Vaginal bleeding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Dangerous fever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Severe Abdominal pain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 smtClean="0"/>
              <a:t>TRIAGE </a:t>
            </a:r>
            <a:endParaRPr lang="en-IN" sz="4000" dirty="0"/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4854575"/>
          </a:xfrm>
        </p:spPr>
        <p:txBody>
          <a:bodyPr/>
          <a:lstStyle/>
          <a:p>
            <a:pPr algn="just"/>
            <a:r>
              <a:rPr lang="en-IN" altLang="en-US" sz="2400" b="1" dirty="0" smtClean="0"/>
              <a:t>Aim </a:t>
            </a:r>
            <a:r>
              <a:rPr lang="en-IN" altLang="en-US" sz="2400" b="1" dirty="0"/>
              <a:t>to categorize and prioritize </a:t>
            </a:r>
            <a:r>
              <a:rPr lang="en-IN" altLang="en-US" sz="2400" dirty="0" smtClean="0"/>
              <a:t>patients (&amp; also interventions) at emergency department before </a:t>
            </a:r>
            <a:r>
              <a:rPr lang="en-IN" altLang="en-US" sz="2400" dirty="0"/>
              <a:t>detailed evaluation and management</a:t>
            </a:r>
            <a:r>
              <a:rPr lang="en-IN" altLang="en-US" sz="2400" dirty="0" smtClean="0"/>
              <a:t>.</a:t>
            </a:r>
          </a:p>
          <a:p>
            <a:pPr algn="just">
              <a:buNone/>
            </a:pPr>
            <a:endParaRPr lang="en-IN" altLang="en-US" sz="2400" dirty="0"/>
          </a:p>
          <a:p>
            <a:pPr algn="just"/>
            <a:r>
              <a:rPr lang="en-IN" altLang="en-US" sz="2400" dirty="0"/>
              <a:t>There should be </a:t>
            </a:r>
            <a:r>
              <a:rPr lang="en-IN" altLang="en-US" sz="2400" b="1" dirty="0"/>
              <a:t>clear cut triage guidelines </a:t>
            </a:r>
            <a:r>
              <a:rPr lang="en-IN" altLang="en-US" sz="2400" dirty="0"/>
              <a:t>that aid in determining which </a:t>
            </a:r>
            <a:r>
              <a:rPr lang="en-IN" altLang="en-US" sz="2400" b="1" dirty="0"/>
              <a:t>patients must be </a:t>
            </a:r>
            <a:r>
              <a:rPr lang="en-IN" altLang="en-US" sz="2400" b="1" dirty="0" smtClean="0"/>
              <a:t>evaluated &amp; attended </a:t>
            </a:r>
            <a:r>
              <a:rPr lang="en-IN" altLang="en-US" sz="2400" b="1" dirty="0"/>
              <a:t>promptly </a:t>
            </a:r>
            <a:r>
              <a:rPr lang="en-IN" altLang="en-US" sz="2400" dirty="0"/>
              <a:t>and which patients may wait safely.</a:t>
            </a:r>
            <a:r>
              <a:rPr lang="en-US" altLang="en-US" sz="2400" dirty="0"/>
              <a:t> </a:t>
            </a:r>
            <a:endParaRPr lang="en-US" altLang="en-US" sz="2400" dirty="0" smtClean="0"/>
          </a:p>
          <a:p>
            <a:pPr algn="just">
              <a:buNone/>
            </a:pPr>
            <a:endParaRPr lang="en-US" altLang="en-US" sz="2400" dirty="0" smtClean="0"/>
          </a:p>
          <a:p>
            <a:pPr algn="just"/>
            <a:r>
              <a:rPr lang="en-US" altLang="en-US" sz="2400" dirty="0" smtClean="0">
                <a:latin typeface="Corbel" pitchFamily="34" charset="0"/>
                <a:sym typeface="Arial" charset="0"/>
              </a:rPr>
              <a:t>Helps in determining the order and priority of emergency treatment/ transport/transport destination</a:t>
            </a:r>
          </a:p>
          <a:p>
            <a:pPr algn="just">
              <a:buNone/>
            </a:pPr>
            <a:endParaRPr lang="en-IN" altLang="en-US" sz="2400" dirty="0"/>
          </a:p>
          <a:p>
            <a:pPr algn="just"/>
            <a:r>
              <a:rPr lang="en-IN" altLang="en-US" sz="2400" dirty="0"/>
              <a:t> Labour and delivery units </a:t>
            </a:r>
            <a:r>
              <a:rPr lang="en-IN" altLang="en-US" sz="2400" b="1" dirty="0"/>
              <a:t>should preferably have a triage area for obstetric </a:t>
            </a:r>
            <a:r>
              <a:rPr lang="en-IN" altLang="en-US" sz="2400" b="1" dirty="0" smtClean="0"/>
              <a:t>cases.</a:t>
            </a:r>
            <a:endParaRPr lang="en-IN" altLang="en-US" sz="2400" b="1" dirty="0"/>
          </a:p>
          <a:p>
            <a:pPr algn="just">
              <a:buNone/>
            </a:pPr>
            <a:endParaRPr lang="en-US" altLang="en-US" sz="2400" dirty="0"/>
          </a:p>
          <a:p>
            <a:pPr algn="just"/>
            <a:endParaRPr lang="en-I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/>
              <a:t>Triage in Obstetric Emergency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5029200"/>
          </a:xfrm>
        </p:spPr>
        <p:txBody>
          <a:bodyPr/>
          <a:lstStyle/>
          <a:p>
            <a:pPr algn="just" eaLnBrk="1" hangingPunct="1"/>
            <a:r>
              <a:rPr lang="en-US" altLang="en-US" sz="2800" dirty="0"/>
              <a:t>According to the findings of RIA identify  the woman who </a:t>
            </a:r>
            <a:r>
              <a:rPr lang="en-US" altLang="en-US" sz="2800" dirty="0" smtClean="0"/>
              <a:t>needs </a:t>
            </a:r>
            <a:r>
              <a:rPr lang="en-US" altLang="en-US" sz="2800" dirty="0"/>
              <a:t>immediate attention /treatment /intervention like resuscitation, prompt treatment for shock, convulsion and heart  failure.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  <a:p>
            <a:pPr algn="just" eaLnBrk="1" hangingPunct="1"/>
            <a:r>
              <a:rPr lang="en-US" altLang="en-US" sz="2800" dirty="0"/>
              <a:t>Decide Priority: Who &amp; what first?</a:t>
            </a:r>
          </a:p>
          <a:p>
            <a:pPr algn="just" eaLnBrk="1" hangingPunct="1"/>
            <a:endParaRPr lang="en-US" altLang="en-US" sz="2800" dirty="0"/>
          </a:p>
          <a:p>
            <a:pPr algn="just" eaLnBrk="1" hangingPunct="1"/>
            <a:r>
              <a:rPr lang="en-US" altLang="en-US" sz="2800" dirty="0"/>
              <a:t>Such prompt decision &amp; actions can identify &amp; save a seriously ill woman and allow time to the provider to  institute further/specific treatment for the cause of the serious illness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Implementing a rapid initial assessment scheme &amp; Triage</a:t>
            </a:r>
            <a:endParaRPr lang="en-US" sz="4000" dirty="0"/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800600"/>
          </a:xfrm>
        </p:spPr>
        <p:txBody>
          <a:bodyPr/>
          <a:lstStyle/>
          <a:p>
            <a:pPr algn="just" eaLnBrk="1" hangingPunct="1"/>
            <a:r>
              <a:rPr lang="en-US" altLang="en-US" sz="2800"/>
              <a:t>Attend first to the patient who is in most need.</a:t>
            </a:r>
          </a:p>
          <a:p>
            <a:pPr algn="just" eaLnBrk="1" hangingPunct="1"/>
            <a:r>
              <a:rPr lang="en-US" altLang="en-US" sz="2800"/>
              <a:t>Clearly identify who in the queue warrants immediate attention </a:t>
            </a:r>
          </a:p>
          <a:p>
            <a:pPr algn="just" eaLnBrk="1" hangingPunct="1"/>
            <a:r>
              <a:rPr lang="en-US" altLang="en-US" sz="2800"/>
              <a:t>Mobilize help (shout for help).</a:t>
            </a:r>
          </a:p>
          <a:p>
            <a:pPr algn="just" eaLnBrk="1" hangingPunct="1"/>
            <a:r>
              <a:rPr lang="en-US" altLang="en-US" sz="2800"/>
              <a:t>Train other staffs for the need </a:t>
            </a:r>
            <a:r>
              <a:rPr lang="en-US" altLang="en-IN" sz="2800"/>
              <a:t>&amp; practice </a:t>
            </a:r>
            <a:r>
              <a:rPr lang="en-US" altLang="en-US" sz="2800"/>
              <a:t>of such actions.</a:t>
            </a:r>
            <a:endParaRPr lang="zh-CN" altLang="en-US"/>
          </a:p>
          <a:p>
            <a:pPr algn="just" eaLnBrk="1" hangingPunct="1"/>
            <a:r>
              <a:rPr lang="en-US" altLang="en-US" sz="2800"/>
              <a:t>Clinical/emergency drills to ensure readiness</a:t>
            </a:r>
          </a:p>
          <a:p>
            <a:pPr algn="just" eaLnBrk="1" hangingPunct="1"/>
            <a:r>
              <a:rPr lang="en-US" altLang="en-US" sz="2800"/>
              <a:t>Develop norms and protocols </a:t>
            </a:r>
            <a:r>
              <a:rPr lang="en-US" altLang="en-IN" sz="2800"/>
              <a:t>t</a:t>
            </a:r>
            <a:r>
              <a:rPr lang="en-US" altLang="en-US" sz="2800"/>
              <a:t>o recognize genuine emergencies and to react immediately.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3"/>
          <p:cNvGrpSpPr/>
          <p:nvPr/>
        </p:nvGrpSpPr>
        <p:grpSpPr>
          <a:xfrm>
            <a:off x="0" y="1"/>
            <a:ext cx="9000496" cy="6858000"/>
            <a:chOff x="0" y="0"/>
            <a:chExt cx="9291282" cy="6073254"/>
          </a:xfrm>
        </p:grpSpPr>
        <p:sp>
          <p:nvSpPr>
            <p:cNvPr id="1048625" name="Rounded Rectangle 4"/>
            <p:cNvSpPr/>
            <p:nvPr/>
          </p:nvSpPr>
          <p:spPr>
            <a:xfrm>
              <a:off x="2770495" y="0"/>
              <a:ext cx="4438650" cy="362585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600" b="1">
                  <a:solidFill>
                    <a:srgbClr val="FFFFFF"/>
                  </a:solidFill>
                  <a:effectLst/>
                  <a:ea typeface="Calibri"/>
                  <a:cs typeface="Times New Roman"/>
                </a:rPr>
                <a:t>Triaging Pregnant Women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grpSp>
          <p:nvGrpSpPr>
            <p:cNvPr id="57" name="Group 5"/>
            <p:cNvGrpSpPr/>
            <p:nvPr/>
          </p:nvGrpSpPr>
          <p:grpSpPr>
            <a:xfrm>
              <a:off x="0" y="682388"/>
              <a:ext cx="9291282" cy="5390866"/>
              <a:chOff x="0" y="0"/>
              <a:chExt cx="9291282" cy="5390866"/>
            </a:xfrm>
          </p:grpSpPr>
          <p:sp>
            <p:nvSpPr>
              <p:cNvPr id="1048626" name="Rounded Rectangle 6"/>
              <p:cNvSpPr/>
              <p:nvPr/>
            </p:nvSpPr>
            <p:spPr>
              <a:xfrm>
                <a:off x="1608729" y="3862317"/>
                <a:ext cx="1434721" cy="62738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Specialist care available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27" name="Rounded Rectangle 7"/>
              <p:cNvSpPr/>
              <p:nvPr/>
            </p:nvSpPr>
            <p:spPr>
              <a:xfrm>
                <a:off x="2429301" y="1105469"/>
                <a:ext cx="781050" cy="29845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>
                    <a:effectLst/>
                    <a:ea typeface="Calibri"/>
                    <a:cs typeface="Times New Roman"/>
                  </a:rPr>
                  <a:t>Yes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28" name="Rounded Rectangle 8"/>
              <p:cNvSpPr/>
              <p:nvPr/>
            </p:nvSpPr>
            <p:spPr>
              <a:xfrm>
                <a:off x="3794077" y="0"/>
                <a:ext cx="2438400" cy="299085"/>
              </a:xfrm>
              <a:prstGeom prst="roundRect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b="1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Pregnant Women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29" name="Rounded Rectangle 9"/>
              <p:cNvSpPr/>
              <p:nvPr/>
            </p:nvSpPr>
            <p:spPr>
              <a:xfrm>
                <a:off x="3425588" y="1431590"/>
                <a:ext cx="3219450" cy="518297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6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ea typeface="Calibri"/>
                    <a:cs typeface="Times New Roman"/>
                  </a:rPr>
                  <a:t>Obstetric History and examination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0" name="Rounded Rectangle 10"/>
              <p:cNvSpPr/>
              <p:nvPr/>
            </p:nvSpPr>
            <p:spPr>
              <a:xfrm>
                <a:off x="77621" y="1105469"/>
                <a:ext cx="1485900" cy="314325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ea typeface="Calibri"/>
                    <a:cs typeface="Times New Roman"/>
                  </a:rPr>
                  <a:t>Resuscitate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1" name="Rounded Rectangle 11"/>
              <p:cNvSpPr/>
              <p:nvPr/>
            </p:nvSpPr>
            <p:spPr>
              <a:xfrm>
                <a:off x="2620370" y="532263"/>
                <a:ext cx="4914900" cy="28321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>
                    <a:effectLst/>
                    <a:ea typeface="Calibri"/>
                    <a:cs typeface="Times New Roman"/>
                  </a:rPr>
                  <a:t>Critically ill (Unconscious/ Gasping/Active Convulsion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2" name="Rounded Rectangle 12"/>
              <p:cNvSpPr/>
              <p:nvPr/>
            </p:nvSpPr>
            <p:spPr>
              <a:xfrm>
                <a:off x="0" y="4681182"/>
                <a:ext cx="1866900" cy="709684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Conduct normal delivery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3" name="Rounded Rectangle 13"/>
              <p:cNvSpPr/>
              <p:nvPr/>
            </p:nvSpPr>
            <p:spPr>
              <a:xfrm>
                <a:off x="2497540" y="2825087"/>
                <a:ext cx="2112579" cy="630621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Risk of complication: Specialist led intervention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4" name="Rounded Rectangle 14"/>
              <p:cNvSpPr/>
              <p:nvPr/>
            </p:nvSpPr>
            <p:spPr>
              <a:xfrm>
                <a:off x="1856095" y="2224585"/>
                <a:ext cx="2326005" cy="36195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Normal delivery can be done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5" name="Rounded Rectangle 15"/>
              <p:cNvSpPr/>
              <p:nvPr/>
            </p:nvSpPr>
            <p:spPr>
              <a:xfrm>
                <a:off x="0" y="2825087"/>
                <a:ext cx="2076450" cy="81915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No identifiable risk of complication: Nurse led intervention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6" name="Rounded Rectangle 16"/>
              <p:cNvSpPr/>
              <p:nvPr/>
            </p:nvSpPr>
            <p:spPr>
              <a:xfrm>
                <a:off x="6032310" y="2265528"/>
                <a:ext cx="2238375" cy="31496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Needs cesarean section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7" name="Rounded Rectangle 17"/>
              <p:cNvSpPr/>
              <p:nvPr/>
            </p:nvSpPr>
            <p:spPr>
              <a:xfrm>
                <a:off x="7424382" y="2825087"/>
                <a:ext cx="1849120" cy="630555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Cesarean facility available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8" name="Rounded Rectangle 18"/>
              <p:cNvSpPr/>
              <p:nvPr/>
            </p:nvSpPr>
            <p:spPr>
              <a:xfrm>
                <a:off x="7424382" y="4612943"/>
                <a:ext cx="1866900" cy="614045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Conduct cesarean section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39" name="Rounded Rectangle 19"/>
              <p:cNvSpPr/>
              <p:nvPr/>
            </p:nvSpPr>
            <p:spPr>
              <a:xfrm>
                <a:off x="4825904" y="2841621"/>
                <a:ext cx="1866900" cy="641445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a typeface="Calibri"/>
                  <a:cs typeface="Times New Roman"/>
                </a:endParaRPr>
              </a:p>
              <a:p>
                <a:r>
                  <a:rPr lang="en-US" sz="1400" dirty="0"/>
                  <a:t>Cesarean facility not available</a:t>
                </a:r>
              </a:p>
              <a:p>
                <a:r>
                  <a:rPr lang="en-US" sz="1400" b="1" dirty="0"/>
                  <a:t> </a:t>
                </a:r>
                <a:endParaRPr lang="en-US" sz="1400" dirty="0"/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40" name="Rounded Rectangle 20"/>
              <p:cNvSpPr/>
              <p:nvPr/>
            </p:nvSpPr>
            <p:spPr>
              <a:xfrm>
                <a:off x="6892119" y="1119117"/>
                <a:ext cx="781050" cy="298450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>
                    <a:effectLst/>
                    <a:ea typeface="Calibri"/>
                    <a:cs typeface="Times New Roman"/>
                  </a:rPr>
                  <a:t>No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41" name="Rounded Rectangle 21"/>
              <p:cNvSpPr/>
              <p:nvPr/>
            </p:nvSpPr>
            <p:spPr>
              <a:xfrm>
                <a:off x="4012441" y="3794078"/>
                <a:ext cx="1866900" cy="586853"/>
              </a:xfrm>
              <a:prstGeom prst="roundRect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400" dirty="0">
                  <a:effectLst/>
                  <a:ea typeface="Calibri"/>
                  <a:cs typeface="Times New Roman"/>
                </a:endParaRPr>
              </a:p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dirty="0">
                    <a:effectLst/>
                    <a:ea typeface="Calibri"/>
                    <a:cs typeface="Times New Roman"/>
                  </a:rPr>
                  <a:t>Specialist care not available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dirty="0">
                    <a:effectLst/>
                    <a:ea typeface="Calibri"/>
                    <a:cs typeface="Times New Roman"/>
                  </a:rPr>
                  <a:t> 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1048642" name="Down Arrow 22"/>
              <p:cNvSpPr/>
              <p:nvPr/>
            </p:nvSpPr>
            <p:spPr>
              <a:xfrm>
                <a:off x="4899546" y="300251"/>
                <a:ext cx="45719" cy="233178"/>
              </a:xfrm>
              <a:prstGeom prst="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48643" name="Down Arrow 23"/>
              <p:cNvSpPr/>
              <p:nvPr/>
            </p:nvSpPr>
            <p:spPr>
              <a:xfrm>
                <a:off x="7219665" y="859809"/>
                <a:ext cx="45085" cy="233045"/>
              </a:xfrm>
              <a:prstGeom prst="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48644" name="Down Arrow 24"/>
              <p:cNvSpPr/>
              <p:nvPr/>
            </p:nvSpPr>
            <p:spPr>
              <a:xfrm>
                <a:off x="2770495" y="818866"/>
                <a:ext cx="45719" cy="233178"/>
              </a:xfrm>
              <a:prstGeom prst="down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3145728" name="Elbow Connector 25"/>
              <p:cNvCxnSpPr>
                <a:cxnSpLocks/>
              </p:cNvCxnSpPr>
              <p:nvPr/>
            </p:nvCxnSpPr>
            <p:spPr>
              <a:xfrm>
                <a:off x="5759355" y="2019869"/>
                <a:ext cx="272955" cy="454688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29" name="Straight Arrow Connector 26"/>
              <p:cNvCxnSpPr>
                <a:cxnSpLocks/>
              </p:cNvCxnSpPr>
              <p:nvPr/>
            </p:nvCxnSpPr>
            <p:spPr>
              <a:xfrm>
                <a:off x="8407020" y="3452884"/>
                <a:ext cx="0" cy="11550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0" name="Elbow Connector 27"/>
              <p:cNvCxnSpPr>
                <a:cxnSpLocks/>
              </p:cNvCxnSpPr>
              <p:nvPr/>
            </p:nvCxnSpPr>
            <p:spPr>
              <a:xfrm flipH="1">
                <a:off x="4189862" y="1992573"/>
                <a:ext cx="239774" cy="472620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1" name="Elbow Connector 28"/>
              <p:cNvCxnSpPr>
                <a:cxnSpLocks/>
              </p:cNvCxnSpPr>
              <p:nvPr/>
            </p:nvCxnSpPr>
            <p:spPr>
              <a:xfrm flipH="1">
                <a:off x="6646459" y="1282890"/>
                <a:ext cx="247081" cy="545910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2" name="Straight Arrow Connector 29"/>
              <p:cNvCxnSpPr>
                <a:cxnSpLocks/>
              </p:cNvCxnSpPr>
              <p:nvPr/>
            </p:nvCxnSpPr>
            <p:spPr>
              <a:xfrm flipH="1">
                <a:off x="1610435" y="1282890"/>
                <a:ext cx="820572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3" name="Straight Arrow Connector 30"/>
              <p:cNvCxnSpPr>
                <a:cxnSpLocks/>
              </p:cNvCxnSpPr>
              <p:nvPr/>
            </p:nvCxnSpPr>
            <p:spPr>
              <a:xfrm>
                <a:off x="805217" y="3643952"/>
                <a:ext cx="0" cy="103723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4" name="Elbow Connector 31"/>
              <p:cNvCxnSpPr>
                <a:cxnSpLocks/>
              </p:cNvCxnSpPr>
              <p:nvPr/>
            </p:nvCxnSpPr>
            <p:spPr>
              <a:xfrm rot="10800000" flipV="1">
                <a:off x="1869743" y="4517409"/>
                <a:ext cx="897331" cy="472440"/>
              </a:xfrm>
              <a:prstGeom prst="bentConnector3">
                <a:avLst>
                  <a:gd name="adj1" fmla="val 2847"/>
                </a:avLst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5" name="Elbow Connector 32"/>
              <p:cNvCxnSpPr>
                <a:cxnSpLocks/>
              </p:cNvCxnSpPr>
              <p:nvPr/>
            </p:nvCxnSpPr>
            <p:spPr>
              <a:xfrm>
                <a:off x="4312692" y="4380931"/>
                <a:ext cx="272415" cy="454660"/>
              </a:xfrm>
              <a:prstGeom prst="bentConnector3">
                <a:avLst>
                  <a:gd name="adj1" fmla="val -10119"/>
                </a:avLst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6" name="Elbow Connector 33"/>
              <p:cNvCxnSpPr>
                <a:cxnSpLocks/>
              </p:cNvCxnSpPr>
              <p:nvPr/>
            </p:nvCxnSpPr>
            <p:spPr>
              <a:xfrm flipH="1">
                <a:off x="2074459" y="2620370"/>
                <a:ext cx="239395" cy="472440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7" name="Elbow Connector 34"/>
              <p:cNvCxnSpPr>
                <a:cxnSpLocks/>
              </p:cNvCxnSpPr>
              <p:nvPr/>
            </p:nvCxnSpPr>
            <p:spPr>
              <a:xfrm>
                <a:off x="2224585" y="2620370"/>
                <a:ext cx="272415" cy="454660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8" name="Elbow Connector 35"/>
              <p:cNvCxnSpPr>
                <a:cxnSpLocks/>
              </p:cNvCxnSpPr>
              <p:nvPr/>
            </p:nvCxnSpPr>
            <p:spPr>
              <a:xfrm flipH="1">
                <a:off x="6741994" y="2620370"/>
                <a:ext cx="239395" cy="472440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39" name="Elbow Connector 36"/>
              <p:cNvCxnSpPr>
                <a:cxnSpLocks/>
              </p:cNvCxnSpPr>
              <p:nvPr/>
            </p:nvCxnSpPr>
            <p:spPr>
              <a:xfrm>
                <a:off x="7151426" y="2593075"/>
                <a:ext cx="272415" cy="454660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40" name="Elbow Connector 37"/>
              <p:cNvCxnSpPr>
                <a:cxnSpLocks/>
              </p:cNvCxnSpPr>
              <p:nvPr/>
            </p:nvCxnSpPr>
            <p:spPr>
              <a:xfrm>
                <a:off x="3439235" y="3452884"/>
                <a:ext cx="572770" cy="509251"/>
              </a:xfrm>
              <a:prstGeom prst="bentConnector3">
                <a:avLst>
                  <a:gd name="adj1" fmla="val 69062"/>
                </a:avLst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41" name="Elbow Connector 38"/>
              <p:cNvCxnSpPr>
                <a:cxnSpLocks/>
              </p:cNvCxnSpPr>
              <p:nvPr/>
            </p:nvCxnSpPr>
            <p:spPr>
              <a:xfrm rot="5400000">
                <a:off x="2777318" y="3582538"/>
                <a:ext cx="513383" cy="239394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5742" name="Straight Arrow Connector 39"/>
              <p:cNvCxnSpPr>
                <a:cxnSpLocks/>
              </p:cNvCxnSpPr>
              <p:nvPr/>
            </p:nvCxnSpPr>
            <p:spPr>
              <a:xfrm>
                <a:off x="6237026" y="3452884"/>
                <a:ext cx="0" cy="11550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8645" name="Rounded Rectangle 40"/>
          <p:cNvSpPr/>
          <p:nvPr/>
        </p:nvSpPr>
        <p:spPr>
          <a:xfrm>
            <a:off x="4725213" y="5879919"/>
            <a:ext cx="1866265" cy="641350"/>
          </a:xfrm>
          <a:prstGeom prst="round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4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400" dirty="0"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effectLst/>
                <a:ea typeface="Calibri"/>
                <a:cs typeface="Times New Roman"/>
              </a:rPr>
              <a:t>Refer client to higher center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effectLst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b="1" dirty="0">
                <a:effectLst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3145743" name="Straight Arrow Connector 41"/>
          <p:cNvCxnSpPr>
            <a:cxnSpLocks/>
          </p:cNvCxnSpPr>
          <p:nvPr/>
        </p:nvCxnSpPr>
        <p:spPr>
          <a:xfrm>
            <a:off x="1137075" y="2461227"/>
            <a:ext cx="2342762" cy="49251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ADULT RESUSCITATION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When a woman presents with a problem and rapid evaluation shows a</a:t>
            </a:r>
            <a:endParaRPr lang="en-US" altLang="en-US" dirty="0" smtClean="0"/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critical condition with grossly compromised/ halted vital function(s) 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i.e.respiration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, circulation, cardiac function etc. her only chance of survival depends  on immediate resuscitation and ensuring/establishing these vital functions.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Resuscitation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Shout for help to urgently mobilize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personnel in such situation.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If she is conscious, reassure her and explain.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Check vital signs: (look, feel &amp; listen)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Turn her onto her side to ensure open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 airway (especially if unconscious). 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 Clear 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nasopharynx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if needed.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Give oxygen (6-8 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litres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/min) by mask / nasal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</a:t>
            </a:r>
            <a:r>
              <a:rPr lang="en-IN" altLang="en-US" dirty="0" smtClean="0">
                <a:latin typeface="Corbel" pitchFamily="34" charset="0"/>
                <a:sym typeface="Arial" charset="0"/>
              </a:rPr>
              <a:t> </a:t>
            </a:r>
            <a:r>
              <a:rPr lang="en-IN" altLang="en-US" dirty="0" err="1" smtClean="0">
                <a:latin typeface="Corbel" pitchFamily="34" charset="0"/>
                <a:sym typeface="Arial" charset="0"/>
              </a:rPr>
              <a:t>canula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.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IN" sz="4000" dirty="0" smtClean="0"/>
              <a:t>EMERGENCY READINESS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150" lvl="2" indent="-319088">
              <a:spcBef>
                <a:spcPct val="0"/>
              </a:spcBef>
              <a:buClr>
                <a:schemeClr val="accent1"/>
              </a:buClr>
              <a:buSzPct val="80000"/>
              <a:buNone/>
            </a:pPr>
            <a:r>
              <a:rPr lang="en-US" altLang="en-IN" sz="3200" dirty="0" smtClean="0"/>
              <a:t>    </a:t>
            </a:r>
          </a:p>
          <a:p>
            <a:pPr marL="438150" lvl="2" indent="-319088">
              <a:spcBef>
                <a:spcPct val="0"/>
              </a:spcBef>
              <a:buClr>
                <a:schemeClr val="accent1"/>
              </a:buClr>
              <a:buSzPct val="80000"/>
              <a:buNone/>
            </a:pPr>
            <a:endParaRPr lang="en-US" altLang="en-IN" sz="3200" dirty="0" smtClean="0"/>
          </a:p>
          <a:p>
            <a:pPr marL="438150" lvl="2" indent="-319088">
              <a:spcBef>
                <a:spcPct val="0"/>
              </a:spcBef>
              <a:buClr>
                <a:schemeClr val="accent1"/>
              </a:buClr>
              <a:buSzPct val="80000"/>
              <a:buNone/>
            </a:pPr>
            <a:r>
              <a:rPr lang="en-US" altLang="en-IN" sz="3200" dirty="0" smtClean="0"/>
              <a:t>    Strategies to keep an </a:t>
            </a:r>
            <a:r>
              <a:rPr lang="en-US" altLang="en-IN" sz="3200" dirty="0" err="1" smtClean="0"/>
              <a:t>EmOC</a:t>
            </a:r>
            <a:r>
              <a:rPr lang="en-US" altLang="en-US" sz="3200" dirty="0" smtClean="0"/>
              <a:t> F</a:t>
            </a:r>
            <a:r>
              <a:rPr lang="en-US" altLang="en-IN" sz="3200" dirty="0" smtClean="0"/>
              <a:t>acility ready to respond quickly to an Emergency to curtail delay in providing care.</a:t>
            </a:r>
            <a:endParaRPr lang="en-US" alt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Resuscitation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If not breathing / poorly breathing – assist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ventilation: 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Bag and mask ventilation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dirty="0" err="1" smtClean="0">
                <a:latin typeface="Corbel" pitchFamily="34" charset="0"/>
                <a:sym typeface="Arial" charset="0"/>
              </a:rPr>
              <a:t>Endotracheal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intubation and ventilation by 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Ambu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bag.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If no pulse, no heart beat – start cardiac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massage by chest compression and assist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ventilation – mouth-to-mouth or by bag &amp;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mask or intubation.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Resuscitation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b="1" dirty="0" smtClean="0">
                <a:latin typeface="Corbel" pitchFamily="34" charset="0"/>
                <a:sym typeface="Arial" charset="0"/>
              </a:rPr>
              <a:t>If there is shock  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sz="2800" dirty="0" smtClean="0">
                <a:latin typeface="Corbel" pitchFamily="34" charset="0"/>
                <a:sym typeface="Arial" charset="0"/>
              </a:rPr>
              <a:t>Start IV fluid (RL/NS) rapidly: infuse at least one </a:t>
            </a:r>
            <a:r>
              <a:rPr lang="en-US" altLang="en-US" sz="2800" dirty="0" err="1" smtClean="0">
                <a:latin typeface="Corbel" pitchFamily="34" charset="0"/>
                <a:sym typeface="Arial" charset="0"/>
              </a:rPr>
              <a:t>litre</a:t>
            </a:r>
            <a:r>
              <a:rPr lang="en-US" altLang="en-US" sz="2800" dirty="0" smtClean="0">
                <a:latin typeface="Corbel" pitchFamily="34" charset="0"/>
                <a:sym typeface="Arial" charset="0"/>
              </a:rPr>
              <a:t> in first 15-20 minutes.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sz="2800" dirty="0" smtClean="0">
                <a:latin typeface="Corbel" pitchFamily="34" charset="0"/>
                <a:sym typeface="Arial" charset="0"/>
              </a:rPr>
              <a:t>Cover the patient for warmth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sz="2800" dirty="0" smtClean="0">
                <a:latin typeface="Corbel" pitchFamily="34" charset="0"/>
                <a:sym typeface="Arial" charset="0"/>
              </a:rPr>
              <a:t>Raise the foot end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sz="2800" dirty="0" smtClean="0">
                <a:latin typeface="Corbel" pitchFamily="34" charset="0"/>
                <a:sym typeface="Arial" charset="0"/>
              </a:rPr>
              <a:t>Monitor vital signs</a:t>
            </a:r>
            <a:endParaRPr lang="en-US" altLang="en-US" dirty="0" smtClean="0"/>
          </a:p>
          <a:p>
            <a:pPr marL="993775" lvl="2" eaLnBrk="1" hangingPunct="1">
              <a:buClr>
                <a:srgbClr val="00B0F0"/>
              </a:buClr>
              <a:buSzPct val="100000"/>
            </a:pPr>
            <a:r>
              <a:rPr lang="en-US" altLang="en-US" sz="2800" dirty="0" smtClean="0">
                <a:latin typeface="Corbel" pitchFamily="34" charset="0"/>
                <a:sym typeface="Arial" charset="0"/>
              </a:rPr>
              <a:t>As the condition improves look for the cause and treat accordingly/Refer                                                                                                                                       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SHOCK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Collapse of circulation resulting in critical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reduction of tissue perfusion.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Life threatening.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Needs urgent and intensive treatment.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Anticipate/expect shock in Obstetrics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sz="4000" b="1" dirty="0" smtClean="0">
                <a:latin typeface="Corbel" pitchFamily="34" charset="0"/>
                <a:sym typeface="Arial" charset="0"/>
              </a:rPr>
              <a:t>When there is:</a:t>
            </a:r>
            <a:endParaRPr lang="en-US" altLang="en-US" dirty="0" smtClean="0"/>
          </a:p>
          <a:p>
            <a:pPr lvl="1" eaLnBrk="1" hangingPunct="1"/>
            <a:r>
              <a:rPr lang="en-US" altLang="en-US" sz="3600" dirty="0" smtClean="0">
                <a:latin typeface="Corbel" pitchFamily="34" charset="0"/>
                <a:sym typeface="Arial" charset="0"/>
              </a:rPr>
              <a:t>Bleeding (abortion, ectopic, APH, PPH)</a:t>
            </a:r>
            <a:endParaRPr lang="en-US" altLang="en-US" dirty="0" smtClean="0"/>
          </a:p>
          <a:p>
            <a:pPr lvl="1" eaLnBrk="1" hangingPunct="1"/>
            <a:r>
              <a:rPr lang="en-US" altLang="en-US" sz="3600" dirty="0" smtClean="0">
                <a:latin typeface="Corbel" pitchFamily="34" charset="0"/>
                <a:sym typeface="Arial" charset="0"/>
              </a:rPr>
              <a:t>Infection (septic abortion, puerperal sepsis)</a:t>
            </a:r>
            <a:endParaRPr lang="en-US" altLang="en-US" dirty="0" smtClean="0"/>
          </a:p>
          <a:p>
            <a:pPr lvl="1" eaLnBrk="1" hangingPunct="1"/>
            <a:r>
              <a:rPr lang="en-US" altLang="en-US" sz="3600" dirty="0" smtClean="0">
                <a:latin typeface="Corbel" pitchFamily="34" charset="0"/>
                <a:sym typeface="Arial" charset="0"/>
              </a:rPr>
              <a:t>Trauma (rupture uterus, uterine inversion)</a:t>
            </a:r>
            <a:endParaRPr lang="en-US" alt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Shock : Initial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Shout for help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Rapidly evaluate vitals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Resuscitate if needed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Start O2 inhalation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Ensure patent airway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Rapid IV fluid with RL</a:t>
            </a:r>
            <a:endParaRPr lang="en-US" alt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Shock :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Restlessness, confusion,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unconsciousness, sweating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Cold and clammy skin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Fast &amp; weak pulse, low BP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Subnormal temperature 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Rapid breathing, pallor 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err="1" smtClean="0">
                <a:latin typeface="Corbel" pitchFamily="34" charset="0"/>
                <a:sym typeface="Arial" charset="0"/>
              </a:rPr>
              <a:t>Oliguria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/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anuria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Evidence of causing factor</a:t>
            </a:r>
            <a:endParaRPr lang="en-US" altLang="en-US" dirty="0" smtClean="0"/>
          </a:p>
          <a:p>
            <a:pPr indent="-755650" eaLnBrk="1" hangingPunct="1"/>
            <a:endParaRPr lang="en-US" altLang="en-US" dirty="0" smtClean="0">
              <a:latin typeface="Corbel" pitchFamily="34" charset="0"/>
              <a:sym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Shock :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Mobilize help.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Oxygen inhalation (6 – 8 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litres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/min).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Ensure patent airway (turn onto her side).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Raise foot end.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Keep the woman warm.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Rapid infusion of ringer lactate (1</a:t>
            </a:r>
            <a:r>
              <a:rPr lang="en-US" altLang="en-US" baseline="30000" dirty="0" smtClean="0">
                <a:latin typeface="Corbel" pitchFamily="34" charset="0"/>
                <a:sym typeface="Arial" charset="0"/>
              </a:rPr>
              <a:t>st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choice)/normal saline to restore blood volume. ( 1 L in first 15</a:t>
            </a:r>
            <a:r>
              <a:rPr lang="en-US" altLang="en-US" dirty="0" smtClean="0">
                <a:latin typeface="Corbel" pitchFamily="34" charset="0"/>
                <a:cs typeface="Arial" charset="0"/>
                <a:sym typeface="Arial" charset="0"/>
              </a:rPr>
              <a:t>–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20 min. &amp; at least 2 L of fluids in first hour)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Shock : management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Steroid hormones-Inj. Hydrocortisone (500-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1000 mg) may be useful in all types of shock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Catheterize the bladder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Monitor vital signs for evidence of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improvement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Manage the specific cause for shock</a:t>
            </a:r>
            <a:endParaRPr lang="en-US" altLang="en-US" dirty="0" smtClean="0"/>
          </a:p>
          <a:p>
            <a:pPr indent="-755650" eaLnBrk="1" hangingPunct="1"/>
            <a:r>
              <a:rPr lang="en-US" altLang="en-US" b="1" dirty="0" smtClean="0">
                <a:latin typeface="Corbel" pitchFamily="34" charset="0"/>
                <a:sym typeface="Arial" charset="0"/>
              </a:rPr>
              <a:t>Refer to higher centre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for further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management if needed (e.g., of specific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cause) &amp; blood transfusion if needed (with 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donor)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Shock : Reassessment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sz="2400" b="1" dirty="0" smtClean="0">
                <a:latin typeface="Corbel" pitchFamily="34" charset="0"/>
                <a:sym typeface="Arial" charset="0"/>
              </a:rPr>
              <a:t>Reassess response </a:t>
            </a:r>
            <a:r>
              <a:rPr lang="en-US" altLang="en-US" sz="2400" dirty="0" smtClean="0">
                <a:latin typeface="Corbel" pitchFamily="34" charset="0"/>
                <a:sym typeface="Arial" charset="0"/>
              </a:rPr>
              <a:t>within 30 min. to know improvement</a:t>
            </a:r>
            <a:endParaRPr lang="en-US" altLang="en-US" dirty="0" smtClean="0"/>
          </a:p>
          <a:p>
            <a:pPr lvl="1" eaLnBrk="1" hangingPunct="1"/>
            <a:r>
              <a:rPr lang="en-US" altLang="en-US" sz="2400" dirty="0" smtClean="0">
                <a:latin typeface="Corbel" pitchFamily="34" charset="0"/>
                <a:sym typeface="Arial" charset="0"/>
              </a:rPr>
              <a:t>Stabilizing pulse (rate of 90 beats/min. or less)</a:t>
            </a:r>
            <a:endParaRPr lang="en-US" altLang="en-US" dirty="0" smtClean="0"/>
          </a:p>
          <a:p>
            <a:pPr lvl="1" eaLnBrk="1" hangingPunct="1"/>
            <a:r>
              <a:rPr lang="en-US" altLang="en-US" sz="2400" dirty="0" smtClean="0">
                <a:latin typeface="Corbel" pitchFamily="34" charset="0"/>
                <a:sym typeface="Arial" charset="0"/>
              </a:rPr>
              <a:t>Increasing blood pressure (systolic 100 mm Hg or greater)</a:t>
            </a:r>
            <a:endParaRPr lang="en-US" altLang="en-US" dirty="0" smtClean="0"/>
          </a:p>
          <a:p>
            <a:pPr lvl="1" eaLnBrk="1" hangingPunct="1"/>
            <a:r>
              <a:rPr lang="en-US" altLang="en-US" sz="2400" dirty="0" smtClean="0">
                <a:latin typeface="Corbel" pitchFamily="34" charset="0"/>
                <a:sym typeface="Arial" charset="0"/>
              </a:rPr>
              <a:t>Improved mental status (less confusion or anxiety)</a:t>
            </a:r>
            <a:endParaRPr lang="en-US" altLang="en-US" dirty="0" smtClean="0"/>
          </a:p>
          <a:p>
            <a:pPr lvl="1" eaLnBrk="1" hangingPunct="1"/>
            <a:r>
              <a:rPr lang="en-US" altLang="en-US" sz="2400" dirty="0" smtClean="0">
                <a:latin typeface="Corbel" pitchFamily="34" charset="0"/>
                <a:sym typeface="Arial" charset="0"/>
              </a:rPr>
              <a:t>Increasing urine output (30 </a:t>
            </a:r>
            <a:r>
              <a:rPr lang="en-US" altLang="en-US" sz="2400" dirty="0" err="1" smtClean="0">
                <a:latin typeface="Corbel" pitchFamily="34" charset="0"/>
                <a:sym typeface="Arial" charset="0"/>
              </a:rPr>
              <a:t>mL</a:t>
            </a:r>
            <a:r>
              <a:rPr lang="en-US" altLang="en-US" sz="2400" dirty="0" smtClean="0">
                <a:latin typeface="Corbel" pitchFamily="34" charset="0"/>
                <a:sym typeface="Arial" charset="0"/>
              </a:rPr>
              <a:t>/hour or more)</a:t>
            </a:r>
            <a:endParaRPr lang="en-US" altLang="en-US" dirty="0" smtClean="0"/>
          </a:p>
          <a:p>
            <a:pPr indent="-755650" eaLnBrk="1" hangingPunct="1"/>
            <a:r>
              <a:rPr lang="en-US" altLang="en-US" sz="2400" b="1" dirty="0" smtClean="0">
                <a:latin typeface="Corbel" pitchFamily="34" charset="0"/>
                <a:sym typeface="Arial" charset="0"/>
              </a:rPr>
              <a:t>If improving:</a:t>
            </a:r>
            <a:endParaRPr lang="en-US" altLang="en-US" b="1" dirty="0" smtClean="0"/>
          </a:p>
          <a:p>
            <a:pPr lvl="1" eaLnBrk="1" hangingPunct="1"/>
            <a:r>
              <a:rPr lang="en-US" altLang="en-US" sz="2400" dirty="0" smtClean="0">
                <a:latin typeface="Corbel" pitchFamily="34" charset="0"/>
                <a:sym typeface="Arial" charset="0"/>
              </a:rPr>
              <a:t>Adjust IV infusion rate to 1 L in 6 hours</a:t>
            </a:r>
            <a:endParaRPr lang="en-US" altLang="en-US" dirty="0" smtClean="0"/>
          </a:p>
          <a:p>
            <a:pPr lvl="1" eaLnBrk="1" hangingPunct="1"/>
            <a:r>
              <a:rPr lang="en-US" altLang="en-US" sz="2400" dirty="0" smtClean="0">
                <a:latin typeface="Corbel" pitchFamily="34" charset="0"/>
                <a:sym typeface="Arial" charset="0"/>
              </a:rPr>
              <a:t>Continue management for cause of shock</a:t>
            </a:r>
            <a:endParaRPr lang="en-US" altLang="en-US" dirty="0" smtClean="0"/>
          </a:p>
          <a:p>
            <a:pPr indent="-755650" eaLnBrk="1" hangingPunct="1"/>
            <a:r>
              <a:rPr lang="en-US" altLang="en-US" sz="2400" b="1" dirty="0" smtClean="0">
                <a:latin typeface="Corbel" pitchFamily="34" charset="0"/>
                <a:sym typeface="Arial" charset="0"/>
              </a:rPr>
              <a:t>If not improving </a:t>
            </a:r>
            <a:r>
              <a:rPr lang="en-US" altLang="en-US" sz="2400" dirty="0" smtClean="0">
                <a:latin typeface="Corbel" pitchFamily="34" charset="0"/>
                <a:sym typeface="Arial" charset="0"/>
              </a:rPr>
              <a:t>or stabilizing, or further management</a:t>
            </a:r>
          </a:p>
          <a:p>
            <a:pPr indent="-755650" eaLnBrk="1" hangingPunct="1">
              <a:buNone/>
            </a:pPr>
            <a:r>
              <a:rPr lang="en-US" altLang="en-US" sz="2400" dirty="0" smtClean="0">
                <a:latin typeface="Corbel" pitchFamily="34" charset="0"/>
                <a:sym typeface="Arial" charset="0"/>
              </a:rPr>
              <a:t>            required, then refer to higher centre with all </a:t>
            </a:r>
          </a:p>
          <a:p>
            <a:pPr indent="-755650" eaLnBrk="1" hangingPunct="1">
              <a:buNone/>
            </a:pPr>
            <a:r>
              <a:rPr lang="en-US" altLang="en-US" sz="2400" dirty="0" smtClean="0">
                <a:latin typeface="Corbel" pitchFamily="34" charset="0"/>
                <a:sym typeface="Arial" charset="0"/>
              </a:rPr>
              <a:t>            managements continuing</a:t>
            </a:r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Fluid Therapy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Colloids are not superior to crystalloids for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volume replacement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Best fluid for volume replacement is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isotonic crystalloid solution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Ringer Lactate is first choice : Dextrose is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worst choice</a:t>
            </a:r>
            <a:endParaRPr lang="en-US" altLang="en-US" dirty="0" smtClean="0"/>
          </a:p>
          <a:p>
            <a:pPr indent="-755650" eaLnBrk="1" hangingPunct="1"/>
            <a:r>
              <a:rPr lang="en-US" altLang="en-US" dirty="0" smtClean="0">
                <a:latin typeface="Corbel" pitchFamily="34" charset="0"/>
                <a:sym typeface="Arial" charset="0"/>
              </a:rPr>
              <a:t>In case of shock initially infuse rapidly : 1 L</a:t>
            </a:r>
          </a:p>
          <a:p>
            <a:pPr indent="-755650" eaLnBrk="1" hangingPunct="1">
              <a:buNone/>
            </a:pPr>
            <a:r>
              <a:rPr lang="en-US" altLang="en-US" dirty="0" smtClean="0">
                <a:latin typeface="Corbel" pitchFamily="34" charset="0"/>
                <a:sym typeface="Arial" charset="0"/>
              </a:rPr>
              <a:t>         in first 15-20 </a:t>
            </a:r>
            <a:r>
              <a:rPr lang="en-US" altLang="en-US" dirty="0" err="1" smtClean="0">
                <a:latin typeface="Corbel" pitchFamily="34" charset="0"/>
                <a:sym typeface="Arial" charset="0"/>
              </a:rPr>
              <a:t>mins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&amp; 2 L in 1</a:t>
            </a:r>
            <a:r>
              <a:rPr lang="en-US" altLang="en-US" baseline="30000" dirty="0" smtClean="0">
                <a:latin typeface="Corbel" pitchFamily="34" charset="0"/>
                <a:sym typeface="Arial" charset="0"/>
              </a:rPr>
              <a:t>st</a:t>
            </a:r>
            <a:r>
              <a:rPr lang="en-US" altLang="en-US" dirty="0" smtClean="0">
                <a:latin typeface="Corbel" pitchFamily="34" charset="0"/>
                <a:sym typeface="Arial" charset="0"/>
              </a:rPr>
              <a:t> hour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</a:pPr>
            <a:r>
              <a:rPr lang="en-US" altLang="en-IN" sz="4000" dirty="0" smtClean="0"/>
              <a:t>Importance/ Relevance</a:t>
            </a:r>
            <a:r>
              <a:rPr lang="bn-IN" sz="4000" dirty="0"/>
              <a:t/>
            </a:r>
            <a:br>
              <a:rPr lang="bn-IN" sz="4000" dirty="0"/>
            </a:br>
            <a:endParaRPr lang="en-US" sz="4000" dirty="0"/>
          </a:p>
        </p:txBody>
      </p:sp>
      <p:sp>
        <p:nvSpPr>
          <p:cNvPr id="1048600" name="Rectangle 3"/>
          <p:cNvSpPr>
            <a:spLocks noGrp="1" noChangeArrowheads="1"/>
          </p:cNvSpPr>
          <p:nvPr>
            <p:ph idx="1"/>
          </p:nvPr>
        </p:nvSpPr>
        <p:spPr>
          <a:xfrm rot="12669">
            <a:off x="449156" y="1637530"/>
            <a:ext cx="8019220" cy="5254920"/>
          </a:xfrm>
        </p:spPr>
        <p:txBody>
          <a:bodyPr/>
          <a:lstStyle/>
          <a:p>
            <a:pPr eaLnBrk="1" hangingPunct="1"/>
            <a:r>
              <a:rPr lang="en-US" altLang="en-IN" sz="2800" dirty="0" smtClean="0"/>
              <a:t>MO</a:t>
            </a:r>
            <a:r>
              <a:rPr lang="en-GB" altLang="en-US" sz="2800" dirty="0" smtClean="0"/>
              <a:t>ST OBSTETRIC </a:t>
            </a:r>
            <a:r>
              <a:rPr lang="en-US" altLang="en-IN" sz="2800" dirty="0" smtClean="0"/>
              <a:t>COMPLICATIONS</a:t>
            </a:r>
          </a:p>
          <a:p>
            <a:pPr eaLnBrk="1" hangingPunct="1">
              <a:buNone/>
            </a:pPr>
            <a:r>
              <a:rPr lang="en-US" altLang="en-IN" sz="2800" dirty="0" smtClean="0"/>
              <a:t>        ~</a:t>
            </a:r>
            <a:r>
              <a:rPr lang="en-GB" altLang="en-US" sz="2800" dirty="0" smtClean="0"/>
              <a:t>Occur suddenly without warning</a:t>
            </a:r>
            <a:r>
              <a:rPr lang="en-US" altLang="en-IN" sz="2800" dirty="0" smtClean="0"/>
              <a:t>            </a:t>
            </a:r>
          </a:p>
          <a:p>
            <a:pPr eaLnBrk="1" hangingPunct="1">
              <a:buNone/>
            </a:pPr>
            <a:r>
              <a:rPr lang="en-US" altLang="en-IN" sz="2800" dirty="0" smtClean="0"/>
              <a:t>        ~Neither</a:t>
            </a:r>
            <a:r>
              <a:rPr lang="en-GB" altLang="en-US" sz="2800" dirty="0" smtClean="0"/>
              <a:t> predictable nor preventable</a:t>
            </a:r>
          </a:p>
          <a:p>
            <a:pPr eaLnBrk="1" hangingPunct="1"/>
            <a:endParaRPr lang="en-GB" altLang="en-US" sz="2800" dirty="0" smtClean="0"/>
          </a:p>
          <a:p>
            <a:pPr eaLnBrk="1" hangingPunct="1"/>
            <a:r>
              <a:rPr lang="en-GB" altLang="en-US" sz="2800" dirty="0" smtClean="0"/>
              <a:t>Need to respond quickly in case of Complication/</a:t>
            </a:r>
          </a:p>
          <a:p>
            <a:pPr eaLnBrk="1" hangingPunct="1">
              <a:buNone/>
            </a:pPr>
            <a:r>
              <a:rPr lang="en-GB" altLang="en-US" sz="2800" dirty="0" smtClean="0"/>
              <a:t>    Emergency to cut down</a:t>
            </a:r>
            <a:r>
              <a:rPr lang="en-US" altLang="en-IN" sz="2800" dirty="0" smtClean="0"/>
              <a:t> (3rd)</a:t>
            </a:r>
            <a:r>
              <a:rPr lang="en-GB" altLang="en-US" sz="2800" dirty="0" smtClean="0"/>
              <a:t> Delay in providing care </a:t>
            </a:r>
          </a:p>
          <a:p>
            <a:pPr eaLnBrk="1" hangingPunct="1">
              <a:buNone/>
            </a:pPr>
            <a:endParaRPr lang="en-GB" altLang="en-US" sz="2800" dirty="0" smtClean="0"/>
          </a:p>
          <a:p>
            <a:pPr eaLnBrk="1" hangingPunct="1"/>
            <a:r>
              <a:rPr lang="en-GB" altLang="en-US" sz="2800" dirty="0" smtClean="0"/>
              <a:t>Delayed/ unavailable </a:t>
            </a:r>
            <a:r>
              <a:rPr lang="en-US" altLang="en-IN" sz="2800" dirty="0" smtClean="0"/>
              <a:t>treatment</a:t>
            </a:r>
            <a:r>
              <a:rPr lang="en-GB" altLang="en-US" sz="2800" dirty="0" smtClean="0"/>
              <a:t> may cause </a:t>
            </a:r>
          </a:p>
          <a:p>
            <a:pPr eaLnBrk="1" hangingPunct="1">
              <a:buNone/>
            </a:pPr>
            <a:r>
              <a:rPr lang="en-GB" altLang="en-US" sz="2800" dirty="0" smtClean="0"/>
              <a:t>    DISABILITY OR DEATH</a:t>
            </a:r>
          </a:p>
          <a:p>
            <a:pPr eaLnBrk="1" hangingPunct="1">
              <a:buNone/>
            </a:pPr>
            <a:endParaRPr lang="bn-IN" altLang="en-US" sz="24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3048000"/>
            <a:ext cx="3505200" cy="1120775"/>
          </a:xfrm>
        </p:spPr>
        <p:txBody>
          <a:bodyPr/>
          <a:lstStyle/>
          <a:p>
            <a:pPr indent="-755650" eaLnBrk="1" hangingPunct="1">
              <a:buNone/>
            </a:pPr>
            <a:r>
              <a:rPr lang="en-US" altLang="en-US" sz="6000" dirty="0" smtClean="0">
                <a:latin typeface="Corbel" pitchFamily="34" charset="0"/>
                <a:sym typeface="Arial" charset="0"/>
                <a:hlinkClick r:id="rId2" action="ppaction://hlinkfile"/>
              </a:rPr>
              <a:t>Click</a:t>
            </a:r>
            <a:endParaRPr lang="en-US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3810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solidFill>
                  <a:schemeClr val="bg1"/>
                </a:solidFill>
              </a:rPr>
              <a:t>AV on Shock Management</a:t>
            </a:r>
            <a:endParaRPr lang="en-IN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3048000"/>
            <a:ext cx="3505200" cy="1120775"/>
          </a:xfrm>
        </p:spPr>
        <p:txBody>
          <a:bodyPr/>
          <a:lstStyle/>
          <a:p>
            <a:pPr indent="-755650" eaLnBrk="1" hangingPunct="1">
              <a:buNone/>
            </a:pPr>
            <a:r>
              <a:rPr lang="en-US" altLang="en-US" sz="6000" dirty="0" smtClean="0">
                <a:latin typeface="Corbel" pitchFamily="34" charset="0"/>
                <a:sym typeface="Arial" charset="0"/>
              </a:rPr>
              <a:t>Thank You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How to keep a facility ready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latinLnBrk="0" hangingPunct="1">
              <a:lnSpc>
                <a:spcPct val="90000"/>
              </a:lnSpc>
              <a:buFontTx/>
              <a:buNone/>
            </a:pPr>
            <a:r>
              <a:rPr lang="en-US" altLang="en-IN" b="1" dirty="0" smtClean="0"/>
              <a:t>BY</a:t>
            </a:r>
            <a:endParaRPr lang="en-US" altLang="en-US" b="1" dirty="0" smtClean="0"/>
          </a:p>
          <a:p>
            <a:pPr eaLnBrk="1" latinLnBrk="0" hangingPunct="1">
              <a:lnSpc>
                <a:spcPct val="90000"/>
              </a:lnSpc>
              <a:buFontTx/>
              <a:buNone/>
            </a:pPr>
            <a:r>
              <a:rPr lang="bn-IN" altLang="en-US" b="1" dirty="0" smtClean="0"/>
              <a:t>  </a:t>
            </a:r>
            <a:r>
              <a:rPr lang="en-US" altLang="en-US" dirty="0" smtClean="0"/>
              <a:t>     </a:t>
            </a:r>
            <a:endParaRPr lang="en-US" altLang="en-US" sz="2800" dirty="0" smtClean="0"/>
          </a:p>
          <a:p>
            <a:pPr eaLnBrk="1" latinLnBrk="0" hangingPunct="1">
              <a:lnSpc>
                <a:spcPct val="90000"/>
              </a:lnSpc>
            </a:pPr>
            <a:r>
              <a:rPr lang="en-US" altLang="en-US" dirty="0" smtClean="0"/>
              <a:t>M</a:t>
            </a:r>
            <a:r>
              <a:rPr lang="en-US" altLang="en-IN" dirty="0" smtClean="0"/>
              <a:t>aking best use of Existing Resources</a:t>
            </a:r>
            <a:r>
              <a:rPr lang="en-US" altLang="en-US" dirty="0" smtClean="0"/>
              <a:t> </a:t>
            </a:r>
            <a:endParaRPr lang="en-US" altLang="en-US" sz="2800" dirty="0" smtClean="0"/>
          </a:p>
          <a:p>
            <a:pPr eaLnBrk="1" latinLnBrk="0" hangingPunct="1">
              <a:lnSpc>
                <a:spcPct val="90000"/>
              </a:lnSpc>
            </a:pPr>
            <a:r>
              <a:rPr lang="en-US" altLang="en-IN" dirty="0" smtClean="0"/>
              <a:t>Working as a well orchestrated team according to pre-established  Plans &amp; Protocols</a:t>
            </a:r>
            <a:endParaRPr lang="en-US" altLang="en-US" sz="2800" dirty="0" smtClean="0"/>
          </a:p>
          <a:p>
            <a:pPr eaLnBrk="1" latinLnBrk="0" hangingPunct="1">
              <a:lnSpc>
                <a:spcPct val="90000"/>
              </a:lnSpc>
            </a:pPr>
            <a:r>
              <a:rPr lang="en-US" altLang="en-IN" dirty="0" smtClean="0"/>
              <a:t>Arranging every available amenity/resource in easily Accessible &amp; Utilizable manner </a:t>
            </a:r>
            <a:endParaRPr lang="en-US" alt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</a:pPr>
            <a:r>
              <a:rPr lang="en-US" sz="4000" dirty="0" smtClean="0"/>
              <a:t>Resources</a:t>
            </a:r>
            <a:r>
              <a:rPr lang="bn-IN" sz="4000" dirty="0"/>
              <a:t/>
            </a:r>
            <a:br>
              <a:rPr lang="bn-IN" sz="4000" dirty="0"/>
            </a:br>
            <a:endParaRPr lang="en-US" sz="4000" dirty="0"/>
          </a:p>
        </p:txBody>
      </p:sp>
      <p:sp>
        <p:nvSpPr>
          <p:cNvPr id="1048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</a:rPr>
              <a:t>       </a:t>
            </a:r>
            <a:r>
              <a:rPr lang="en-US" altLang="en-US" b="1" dirty="0" smtClean="0">
                <a:solidFill>
                  <a:srgbClr val="000066"/>
                </a:solidFill>
              </a:rPr>
              <a:t>MAY BE</a:t>
            </a:r>
            <a:r>
              <a:rPr lang="bn-IN" altLang="en-US" b="1" dirty="0" smtClean="0"/>
              <a:t> </a:t>
            </a:r>
            <a:r>
              <a:rPr lang="bn-IN" altLang="en-US" b="1" dirty="0"/>
              <a:t>LIMITED</a:t>
            </a:r>
            <a:endParaRPr lang="en-US" altLang="en-US" b="1" dirty="0"/>
          </a:p>
          <a:p>
            <a:pPr marL="609600" indent="-609600" eaLnBrk="1" hangingPunct="1">
              <a:buFontTx/>
              <a:buNone/>
            </a:pPr>
            <a:endParaRPr lang="bn-IN" altLang="en-US" dirty="0">
              <a:solidFill>
                <a:srgbClr val="003399"/>
              </a:solidFill>
            </a:endParaRPr>
          </a:p>
          <a:p>
            <a:pPr marL="990600" lvl="1" indent="-533400" eaLnBrk="1" hangingPunct="1">
              <a:buClr>
                <a:srgbClr val="FFC800"/>
              </a:buClr>
              <a:buFont typeface="Wingdings" panose="05000000000000000000" pitchFamily="2" charset="2"/>
              <a:buChar char="§"/>
            </a:pPr>
            <a:r>
              <a:rPr lang="bn-IN" altLang="en-US" dirty="0" smtClean="0">
                <a:cs typeface="Mangal" panose="02040503050203030202" pitchFamily="18" charset="0"/>
              </a:rPr>
              <a:t>M</a:t>
            </a:r>
            <a:r>
              <a:rPr lang="en-US" altLang="en-US" dirty="0" err="1" smtClean="0">
                <a:cs typeface="Mangal" panose="02040503050203030202" pitchFamily="18" charset="0"/>
              </a:rPr>
              <a:t>anpower</a:t>
            </a:r>
            <a:endParaRPr lang="bn-IN" altLang="en-US" dirty="0">
              <a:cs typeface="Mangal" panose="02040503050203030202" pitchFamily="18" charset="0"/>
            </a:endParaRPr>
          </a:p>
          <a:p>
            <a:pPr marL="990600" lvl="1" indent="-533400" eaLnBrk="1" hangingPunct="1">
              <a:buClr>
                <a:srgbClr val="FFC800"/>
              </a:buClr>
              <a:buFont typeface="Wingdings" panose="05000000000000000000" pitchFamily="2" charset="2"/>
              <a:buChar char="§"/>
            </a:pPr>
            <a:r>
              <a:rPr lang="bn-IN" altLang="en-US" dirty="0" smtClean="0">
                <a:cs typeface="Mangal" panose="02040503050203030202" pitchFamily="18" charset="0"/>
              </a:rPr>
              <a:t>S</a:t>
            </a:r>
            <a:r>
              <a:rPr lang="en-US" altLang="en-US" dirty="0" smtClean="0">
                <a:cs typeface="Mangal" panose="02040503050203030202" pitchFamily="18" charset="0"/>
              </a:rPr>
              <a:t>pace</a:t>
            </a:r>
            <a:r>
              <a:rPr lang="bn-IN" altLang="en-US" dirty="0" smtClean="0">
                <a:cs typeface="Mangal" panose="02040503050203030202" pitchFamily="18" charset="0"/>
              </a:rPr>
              <a:t> </a:t>
            </a:r>
            <a:r>
              <a:rPr lang="bn-IN" altLang="en-US" dirty="0">
                <a:cs typeface="Mangal" panose="02040503050203030202" pitchFamily="18" charset="0"/>
              </a:rPr>
              <a:t>&amp; </a:t>
            </a:r>
            <a:r>
              <a:rPr lang="bn-IN" altLang="en-US" dirty="0" smtClean="0">
                <a:cs typeface="Mangal" panose="02040503050203030202" pitchFamily="18" charset="0"/>
              </a:rPr>
              <a:t>P</a:t>
            </a:r>
            <a:r>
              <a:rPr lang="en-US" altLang="en-US" dirty="0" err="1" smtClean="0">
                <a:cs typeface="Mangal" panose="02040503050203030202" pitchFamily="18" charset="0"/>
              </a:rPr>
              <a:t>hysical</a:t>
            </a:r>
            <a:r>
              <a:rPr lang="bn-IN" altLang="en-US" dirty="0" smtClean="0">
                <a:cs typeface="Mangal" panose="02040503050203030202" pitchFamily="18" charset="0"/>
              </a:rPr>
              <a:t> I</a:t>
            </a:r>
            <a:r>
              <a:rPr lang="en-US" altLang="en-US" dirty="0" err="1" smtClean="0">
                <a:cs typeface="Mangal" panose="02040503050203030202" pitchFamily="18" charset="0"/>
              </a:rPr>
              <a:t>nfrastructure</a:t>
            </a:r>
            <a:endParaRPr lang="bn-IN" altLang="en-US" dirty="0">
              <a:cs typeface="Mangal" panose="02040503050203030202" pitchFamily="18" charset="0"/>
            </a:endParaRPr>
          </a:p>
          <a:p>
            <a:pPr marL="990600" lvl="1" indent="-533400" eaLnBrk="1" hangingPunct="1">
              <a:buClr>
                <a:srgbClr val="FFC800"/>
              </a:buClr>
              <a:buFont typeface="Wingdings" panose="05000000000000000000" pitchFamily="2" charset="2"/>
              <a:buChar char="§"/>
            </a:pPr>
            <a:r>
              <a:rPr lang="bn-IN" altLang="en-US" dirty="0" smtClean="0">
                <a:cs typeface="Mangal" panose="02040503050203030202" pitchFamily="18" charset="0"/>
              </a:rPr>
              <a:t>E</a:t>
            </a:r>
            <a:r>
              <a:rPr lang="en-US" altLang="en-US" dirty="0" err="1" smtClean="0">
                <a:cs typeface="Mangal" panose="02040503050203030202" pitchFamily="18" charset="0"/>
              </a:rPr>
              <a:t>quipments</a:t>
            </a:r>
            <a:endParaRPr lang="bn-IN" altLang="en-US" dirty="0">
              <a:cs typeface="Mangal" panose="02040503050203030202" pitchFamily="18" charset="0"/>
            </a:endParaRPr>
          </a:p>
          <a:p>
            <a:pPr marL="990600" lvl="1" indent="-533400" eaLnBrk="1" hangingPunct="1">
              <a:buClr>
                <a:srgbClr val="FFC800"/>
              </a:buClr>
            </a:pPr>
            <a:r>
              <a:rPr lang="bn-IN" altLang="en-US" dirty="0" smtClean="0">
                <a:cs typeface="Mangal" panose="02040503050203030202" pitchFamily="18" charset="0"/>
              </a:rPr>
              <a:t>M</a:t>
            </a:r>
            <a:r>
              <a:rPr lang="en-US" altLang="en-US" dirty="0" err="1" smtClean="0">
                <a:cs typeface="Mangal" panose="02040503050203030202" pitchFamily="18" charset="0"/>
              </a:rPr>
              <a:t>edicines</a:t>
            </a:r>
            <a:endParaRPr lang="en-US" altLang="en-US" dirty="0"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>
            <a:noAutofit/>
          </a:bodyPr>
          <a:lstStyle/>
          <a:p>
            <a:r>
              <a:rPr lang="en-US" sz="3600" dirty="0" smtClean="0"/>
              <a:t>Manpower </a:t>
            </a:r>
            <a:endParaRPr lang="en-IN" sz="3600" dirty="0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50831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dirty="0" smtClean="0">
                <a:cs typeface="Mangal" panose="02040503050203030202" pitchFamily="18" charset="0"/>
              </a:rPr>
              <a:t>WORK </a:t>
            </a:r>
            <a:r>
              <a:rPr lang="en-US" altLang="en-US" sz="2400" b="1" dirty="0">
                <a:cs typeface="Mangal" panose="02040503050203030202" pitchFamily="18" charset="0"/>
              </a:rPr>
              <a:t>AS A </a:t>
            </a:r>
            <a:r>
              <a:rPr lang="en-US" altLang="en-US" sz="2400" b="1" dirty="0" smtClean="0">
                <a:cs typeface="Mangal" panose="02040503050203030202" pitchFamily="18" charset="0"/>
              </a:rPr>
              <a:t>TEAM : </a:t>
            </a:r>
            <a:r>
              <a:rPr lang="en-US" altLang="en-US" sz="2400" dirty="0" smtClean="0">
                <a:cs typeface="Mangal" panose="02040503050203030202" pitchFamily="18" charset="0"/>
              </a:rPr>
              <a:t>individual &amp; collective roles, job assignment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altLang="en-US" sz="2400" dirty="0" smtClean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>
                <a:cs typeface="Mangal" panose="02040503050203030202" pitchFamily="18" charset="0"/>
              </a:rPr>
              <a:t>Knowledge about the situation, drugs, equipments &amp; their use</a:t>
            </a:r>
            <a:r>
              <a:rPr lang="en-US" altLang="en-US" sz="2400" dirty="0">
                <a:cs typeface="Mangal" panose="02040503050203030202" pitchFamily="18" charset="0"/>
              </a:rPr>
              <a:t> </a:t>
            </a:r>
            <a:r>
              <a:rPr lang="en-US" altLang="en-US" sz="2400" dirty="0" smtClean="0">
                <a:cs typeface="Mangal" panose="02040503050203030202" pitchFamily="18" charset="0"/>
              </a:rPr>
              <a:t>: Training &amp; Emergency drill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>
                <a:cs typeface="Mangal" panose="02040503050203030202" pitchFamily="18" charset="0"/>
              </a:rPr>
              <a:t>Establish norms &amp; protocols to identify emergency &amp; respond quickly</a:t>
            </a:r>
            <a:r>
              <a:rPr lang="bn-IN" altLang="en-US" sz="2400" dirty="0" smtClean="0">
                <a:cs typeface="Mangal" panose="02040503050203030202" pitchFamily="18" charset="0"/>
              </a:rPr>
              <a:t> </a:t>
            </a:r>
            <a:endParaRPr lang="en-US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bn-IN" altLang="en-US" sz="2400" dirty="0" smtClean="0">
                <a:cs typeface="Mangal" panose="02040503050203030202" pitchFamily="18" charset="0"/>
              </a:rPr>
              <a:t>A</a:t>
            </a:r>
            <a:r>
              <a:rPr lang="en-US" altLang="en-US" sz="2400" dirty="0" err="1" smtClean="0">
                <a:cs typeface="Mangal" panose="02040503050203030202" pitchFamily="18" charset="0"/>
              </a:rPr>
              <a:t>ssess</a:t>
            </a:r>
            <a:r>
              <a:rPr lang="en-US" altLang="en-US" sz="2400" dirty="0" smtClean="0">
                <a:cs typeface="Mangal" panose="02040503050203030202" pitchFamily="18" charset="0"/>
              </a:rPr>
              <a:t> quickly, focus on woman’s needs </a:t>
            </a:r>
            <a:r>
              <a:rPr lang="bn-IN" altLang="en-US" sz="2400" dirty="0" smtClean="0">
                <a:cs typeface="Mangal" panose="02040503050203030202" pitchFamily="18" charset="0"/>
              </a:rPr>
              <a:t> </a:t>
            </a:r>
            <a:endParaRPr lang="en-US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bn-IN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bn-IN" altLang="en-US" sz="2400" dirty="0" smtClean="0">
                <a:cs typeface="Mangal" panose="02040503050203030202" pitchFamily="18" charset="0"/>
              </a:rPr>
              <a:t>R</a:t>
            </a:r>
            <a:r>
              <a:rPr lang="en-US" altLang="en-US" sz="2400" dirty="0" err="1" smtClean="0">
                <a:cs typeface="Mangal" panose="02040503050203030202" pitchFamily="18" charset="0"/>
              </a:rPr>
              <a:t>ecognise</a:t>
            </a:r>
            <a:r>
              <a:rPr lang="en-US" altLang="en-US" sz="2400" dirty="0" smtClean="0">
                <a:cs typeface="Mangal" panose="02040503050203030202" pitchFamily="18" charset="0"/>
              </a:rPr>
              <a:t> &amp; respond to </a:t>
            </a:r>
            <a:r>
              <a:rPr lang="bn-IN" altLang="en-US" sz="2400" dirty="0" smtClean="0">
                <a:cs typeface="Mangal" panose="02040503050203030202" pitchFamily="18" charset="0"/>
              </a:rPr>
              <a:t>D</a:t>
            </a:r>
            <a:r>
              <a:rPr lang="en-US" altLang="en-US" sz="2400" dirty="0" smtClean="0">
                <a:cs typeface="Mangal" panose="02040503050203030202" pitchFamily="18" charset="0"/>
              </a:rPr>
              <a:t>anger</a:t>
            </a:r>
            <a:r>
              <a:rPr lang="bn-IN" altLang="en-US" sz="2400" dirty="0" smtClean="0">
                <a:cs typeface="Mangal" panose="02040503050203030202" pitchFamily="18" charset="0"/>
              </a:rPr>
              <a:t> S</a:t>
            </a:r>
            <a:r>
              <a:rPr lang="en-US" altLang="en-US" sz="2400" dirty="0" err="1" smtClean="0">
                <a:cs typeface="Mangal" panose="02040503050203030202" pitchFamily="18" charset="0"/>
              </a:rPr>
              <a:t>igns</a:t>
            </a:r>
            <a:endParaRPr lang="en-IN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bn-IN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 smtClean="0">
                <a:cs typeface="Mangal" panose="02040503050203030202" pitchFamily="18" charset="0"/>
              </a:rPr>
              <a:t>Mobilise</a:t>
            </a:r>
            <a:r>
              <a:rPr lang="en-US" altLang="en-US" sz="2400" dirty="0" smtClean="0">
                <a:cs typeface="Mangal" panose="02040503050203030202" pitchFamily="18" charset="0"/>
              </a:rPr>
              <a:t> help</a:t>
            </a:r>
            <a:endParaRPr lang="en-IN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en-US" sz="2400" dirty="0" smtClean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>
                <a:cs typeface="Mangal" panose="02040503050203030202" pitchFamily="18" charset="0"/>
              </a:rPr>
              <a:t>Act in established agreed upon fashion in timely manner</a:t>
            </a:r>
            <a:endParaRPr lang="en-IN" altLang="en-US" sz="2400" dirty="0">
              <a:cs typeface="Mangal" panose="02040503050203030202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en-US" sz="2400" dirty="0"/>
          </a:p>
          <a:p>
            <a:endParaRPr lang="en-I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</a:pPr>
            <a:r>
              <a:rPr lang="en-US" sz="3600" dirty="0" smtClean="0"/>
              <a:t>Space</a:t>
            </a:r>
            <a:endParaRPr lang="en-US" sz="3600" dirty="0"/>
          </a:p>
        </p:txBody>
      </p:sp>
      <p:sp>
        <p:nvSpPr>
          <p:cNvPr id="104860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848600" cy="42211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Access</a:t>
            </a:r>
            <a:endParaRPr lang="bn-IN" altLang="en-US" dirty="0"/>
          </a:p>
          <a:p>
            <a:pPr eaLnBrk="1" hangingPunct="1"/>
            <a:r>
              <a:rPr lang="en-US" altLang="en-US" dirty="0" smtClean="0"/>
              <a:t>Working area</a:t>
            </a:r>
            <a:endParaRPr lang="bn-IN" altLang="en-US" dirty="0"/>
          </a:p>
          <a:p>
            <a:pPr eaLnBrk="1" hangingPunct="1"/>
            <a:r>
              <a:rPr lang="en-US" altLang="en-US" dirty="0" smtClean="0"/>
              <a:t>Placement of table etc</a:t>
            </a:r>
            <a:endParaRPr lang="bn-IN" altLang="en-US" dirty="0"/>
          </a:p>
          <a:p>
            <a:pPr eaLnBrk="1" hangingPunct="1"/>
            <a:r>
              <a:rPr lang="bn-IN" altLang="en-US" dirty="0" smtClean="0"/>
              <a:t>R</a:t>
            </a:r>
            <a:r>
              <a:rPr lang="en-US" altLang="en-US" dirty="0" smtClean="0"/>
              <a:t>rearrangement if needed</a:t>
            </a: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</a:pPr>
            <a:r>
              <a:rPr lang="en-US" sz="3600" dirty="0" smtClean="0"/>
              <a:t>Drugs &amp; Equipments</a:t>
            </a:r>
            <a:endParaRPr lang="en-US" sz="3600" dirty="0"/>
          </a:p>
        </p:txBody>
      </p:sp>
      <p:sp>
        <p:nvSpPr>
          <p:cNvPr id="104860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8229600" cy="4144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Emergency kit, Emergency medicine tray</a:t>
            </a:r>
            <a:endParaRPr lang="bn-IN" altLang="en-US" dirty="0"/>
          </a:p>
          <a:p>
            <a:pPr eaLnBrk="1" hangingPunct="1"/>
            <a:r>
              <a:rPr lang="bn-IN" altLang="en-US" dirty="0" smtClean="0"/>
              <a:t>O</a:t>
            </a:r>
            <a:r>
              <a:rPr lang="en-US" altLang="en-US" dirty="0" err="1" smtClean="0"/>
              <a:t>ther</a:t>
            </a:r>
            <a:r>
              <a:rPr lang="en-US" altLang="en-US" dirty="0" smtClean="0"/>
              <a:t> equipments/articles</a:t>
            </a:r>
            <a:r>
              <a:rPr lang="bn-IN" altLang="en-US" dirty="0" smtClean="0"/>
              <a:t> </a:t>
            </a:r>
            <a:endParaRPr lang="bn-IN" altLang="en-US" dirty="0"/>
          </a:p>
          <a:p>
            <a:pPr eaLnBrk="1" hangingPunct="1"/>
            <a:r>
              <a:rPr lang="en-US" altLang="en-US" dirty="0" smtClean="0"/>
              <a:t>Regular checks &amp; replacement</a:t>
            </a:r>
            <a:r>
              <a:rPr lang="bn-IN" altLang="en-US" dirty="0" smtClean="0"/>
              <a:t> </a:t>
            </a:r>
            <a:endParaRPr lang="bn-IN" altLang="en-US" dirty="0"/>
          </a:p>
          <a:p>
            <a:pPr eaLnBrk="1" hangingPunct="1"/>
            <a:r>
              <a:rPr lang="bn-IN" altLang="en-US" dirty="0" smtClean="0"/>
              <a:t>P</a:t>
            </a:r>
            <a:r>
              <a:rPr lang="en-US" altLang="en-US" dirty="0" smtClean="0"/>
              <a:t>roper placement</a:t>
            </a:r>
            <a:r>
              <a:rPr lang="bn-IN" altLang="en-US" dirty="0" smtClean="0"/>
              <a:t> –</a:t>
            </a:r>
            <a:r>
              <a:rPr lang="en-US" altLang="en-US" dirty="0" smtClean="0"/>
              <a:t> AVAILABLE &amp; A</a:t>
            </a:r>
            <a:r>
              <a:rPr lang="bn-IN" altLang="en-US" dirty="0" smtClean="0"/>
              <a:t>CCESSIBLE</a:t>
            </a:r>
            <a:r>
              <a:rPr lang="en-US" altLang="en-US" dirty="0" smtClean="0"/>
              <a:t> (Handover of keys)</a:t>
            </a: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IN" altLang="en-US" sz="3600"/>
              <a:t>Checklist for assessment of equipment and supplies at Obs. Emergency</a:t>
            </a:r>
            <a:endParaRPr lang="en-US" altLang="en-US" sz="3600"/>
          </a:p>
        </p:txBody>
      </p:sp>
      <p:graphicFrame>
        <p:nvGraphicFramePr>
          <p:cNvPr id="4194304" name="Table 1"/>
          <p:cNvGraphicFramePr>
            <a:graphicFrameLocks noGrp="1"/>
          </p:cNvGraphicFramePr>
          <p:nvPr/>
        </p:nvGraphicFramePr>
        <p:xfrm>
          <a:off x="152400" y="1559379"/>
          <a:ext cx="8839201" cy="5146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6324"/>
                <a:gridCol w="6044449"/>
                <a:gridCol w="1998428"/>
              </a:tblGrid>
              <a:tr h="728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Sl.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Equipment and accessories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Available (Yes/No)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Wheelchair and /or stretcher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Examination table with foot step and curtain for privacy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3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Foetoscope/Doppler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Table and chair for doctor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5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BP apparatus with stethoscope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6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Thermometer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7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Wall clock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8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Adult weighing scale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9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Measuring tape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10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Emergency drug tray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11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Hub cutter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12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effectLst/>
                        </a:rPr>
                        <a:t>Puncture proof container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1416</Words>
  <Application>Microsoft Office PowerPoint</Application>
  <PresentationFormat>On-screen Show (4:3)</PresentationFormat>
  <Paragraphs>354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Module</vt:lpstr>
      <vt:lpstr>EMERGENCY READINESS, RIA, TRIAGE, RESUSCITATION, SHOCK </vt:lpstr>
      <vt:lpstr>EMERGENCY READINESS </vt:lpstr>
      <vt:lpstr>Importance/ Relevance </vt:lpstr>
      <vt:lpstr>How to keep a facility ready ?</vt:lpstr>
      <vt:lpstr>Resources </vt:lpstr>
      <vt:lpstr>Manpower </vt:lpstr>
      <vt:lpstr>Space</vt:lpstr>
      <vt:lpstr>Drugs &amp; Equipments</vt:lpstr>
      <vt:lpstr>Checklist for assessment of equipment and supplies at Obs. Emergency</vt:lpstr>
      <vt:lpstr>Checklist for equipments and supplies at Obs. Emergency</vt:lpstr>
      <vt:lpstr>Checklist for equipments and supplies at Obs. Emergency</vt:lpstr>
      <vt:lpstr>RAPID INITIAL ASSESSMENT</vt:lpstr>
      <vt:lpstr>Assess</vt:lpstr>
      <vt:lpstr>TRIAGE </vt:lpstr>
      <vt:lpstr>Triage in Obstetric Emergency  </vt:lpstr>
      <vt:lpstr>Implementing a rapid initial assessment scheme &amp; Triage</vt:lpstr>
      <vt:lpstr>Slide 17</vt:lpstr>
      <vt:lpstr>ADULT RESUSCITATION</vt:lpstr>
      <vt:lpstr>Resuscitation</vt:lpstr>
      <vt:lpstr>Resuscitation</vt:lpstr>
      <vt:lpstr>Resuscitation</vt:lpstr>
      <vt:lpstr>SHOCK</vt:lpstr>
      <vt:lpstr>Anticipate/expect shock in Obstetrics</vt:lpstr>
      <vt:lpstr>Shock : Initial management</vt:lpstr>
      <vt:lpstr>Shock : Diagnosis</vt:lpstr>
      <vt:lpstr>Shock : Management</vt:lpstr>
      <vt:lpstr>Shock : management </vt:lpstr>
      <vt:lpstr>Shock : Reassessment</vt:lpstr>
      <vt:lpstr>Fluid Therapy</vt:lpstr>
      <vt:lpstr>Slide 30</vt:lpstr>
      <vt:lpstr>Slide 31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READINESS    SESSION OBJECTIVES :    TO DISCUSS THE WAYS TO   KEEP AN EmOC FACILITY READY FOR EMERGENCY   CURTAIL DELAY IN PROVIDING CARE</dc:title>
  <dc:creator>Prof. Abdul Matin</dc:creator>
  <cp:lastModifiedBy>puspenghosh</cp:lastModifiedBy>
  <cp:revision>10</cp:revision>
  <dcterms:created xsi:type="dcterms:W3CDTF">2005-04-15T04:51:13Z</dcterms:created>
  <dcterms:modified xsi:type="dcterms:W3CDTF">2022-05-17T12:59:46Z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6c0923f911814326be429c402f0135df</vt:lpwstr>
  </property>
</Properties>
</file>