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  <p:sldId id="308" r:id="rId25"/>
    <p:sldId id="30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0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B68ED-47F8-44BC-8FAF-70C44188EBB1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70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70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0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0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BA44B-BD6F-4E84-B788-CCA0D363AA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1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BA44B-BD6F-4E84-B788-CCA0D363AA7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06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07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48611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67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68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7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7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486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5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6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87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4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5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5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>
            <a:normAutofit fontScale="95652" lnSpcReduction="20000"/>
          </a:bodyPr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56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>
            <a:normAutofit fontScale="95652" lnSpcReduction="20000"/>
          </a:bodyPr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5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5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6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6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6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7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7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8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9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70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4870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3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77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48678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679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680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1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68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PRE ECLAMPSIA &amp; ECLAMPSIA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Management of Gestational Hypertension and Pre </a:t>
            </a:r>
            <a:r>
              <a:rPr lang="en-US" sz="3600" dirty="0" err="1" smtClean="0"/>
              <a:t>eclampsia</a:t>
            </a:r>
            <a:r>
              <a:rPr lang="en-US" altLang="en-IN" sz="3600" dirty="0" err="1" smtClean="0"/>
              <a:t> without severe features</a:t>
            </a:r>
            <a:endParaRPr lang="en-US" sz="3600" dirty="0"/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5000" lnSpcReduction="20000"/>
          </a:bodyPr>
          <a:lstStyle/>
          <a:p>
            <a:r>
              <a:rPr lang="en-US" dirty="0" smtClean="0"/>
              <a:t>Rest, normal diet.</a:t>
            </a:r>
          </a:p>
          <a:p>
            <a:r>
              <a:rPr lang="en-US" dirty="0" smtClean="0"/>
              <a:t>Monitor BP and </a:t>
            </a:r>
            <a:r>
              <a:rPr lang="en-US" dirty="0" err="1" smtClean="0"/>
              <a:t>proteinuria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salt restriction / sedative / anticonvulsant / diuretic </a:t>
            </a:r>
          </a:p>
          <a:p>
            <a:r>
              <a:rPr lang="en-US" dirty="0" smtClean="0"/>
              <a:t>Antihypertensive if diastolic BP &gt; 100mmHg – maintain it between 90-100mmHg of </a:t>
            </a:r>
          </a:p>
          <a:p>
            <a:pPr lvl="1"/>
            <a:r>
              <a:rPr lang="en-US" dirty="0" err="1" smtClean="0"/>
              <a:t>Labetalol</a:t>
            </a:r>
            <a:r>
              <a:rPr lang="en-US" dirty="0" smtClean="0"/>
              <a:t>  orally 100 mg 8 hourly</a:t>
            </a:r>
            <a:r>
              <a:rPr lang="en-US" altLang="en-IN" dirty="0" smtClean="0"/>
              <a:t> </a:t>
            </a:r>
            <a:endParaRPr lang="zh-CN" altLang="en-US"/>
          </a:p>
          <a:p>
            <a:pPr lvl="1"/>
            <a:r>
              <a:rPr lang="en-US" dirty="0" err="1" smtClean="0"/>
              <a:t>Nifedipine</a:t>
            </a:r>
            <a:r>
              <a:rPr lang="en-US" dirty="0" smtClean="0"/>
              <a:t>  orally  10 – 20 mg 12 hourly</a:t>
            </a:r>
            <a:r>
              <a:rPr lang="en-US" altLang="en-IN" dirty="0" smtClean="0"/>
              <a:t> (if labetalol can't be used)</a:t>
            </a:r>
            <a:endParaRPr lang="zh-CN" altLang="en-US"/>
          </a:p>
          <a:p>
            <a:pPr lvl="1"/>
            <a:r>
              <a:rPr lang="en-US" altLang="en-IN" dirty="0" smtClean="0"/>
              <a:t>Methyldopa  tab upto 500 mg QID (if labetalol &amp; nifedipine can't be used)</a:t>
            </a:r>
            <a:r>
              <a:rPr lang="en-US" dirty="0" smtClean="0"/>
              <a:t> </a:t>
            </a:r>
            <a:endParaRPr lang="zh-CN" altLang="en-US"/>
          </a:p>
          <a:p>
            <a:pPr lvl="0"/>
            <a:r>
              <a:rPr lang="en-US" dirty="0" smtClean="0"/>
              <a:t>Monitor </a:t>
            </a:r>
            <a:r>
              <a:rPr lang="en-US" dirty="0" err="1" smtClean="0"/>
              <a:t>foetal</a:t>
            </a:r>
            <a:r>
              <a:rPr lang="en-US" dirty="0" smtClean="0"/>
              <a:t> growth &amp; wellbeing and maternal wellbeing</a:t>
            </a:r>
          </a:p>
          <a:p>
            <a:r>
              <a:rPr lang="en-US" dirty="0" smtClean="0"/>
              <a:t>Plan delivery at term, or earlier in case of </a:t>
            </a:r>
          </a:p>
          <a:p>
            <a:pPr lvl="1"/>
            <a:r>
              <a:rPr lang="en-US" dirty="0" smtClean="0"/>
              <a:t>Significant IUGR </a:t>
            </a:r>
          </a:p>
          <a:p>
            <a:pPr lvl="1"/>
            <a:r>
              <a:rPr lang="en-US" dirty="0" smtClean="0"/>
              <a:t>Worsening </a:t>
            </a:r>
            <a:r>
              <a:rPr lang="en-US" dirty="0" err="1" smtClean="0"/>
              <a:t>proteinuria</a:t>
            </a:r>
            <a:r>
              <a:rPr lang="en-US" dirty="0" smtClean="0"/>
              <a:t> / unsatisfactory BP control</a:t>
            </a:r>
            <a:r>
              <a:rPr lang="en-US" altLang="en-IN" dirty="0" smtClean="0"/>
              <a:t>/other worsening features</a:t>
            </a:r>
            <a:r>
              <a:rPr lang="en-US" dirty="0" smtClean="0"/>
              <a:t> </a:t>
            </a:r>
            <a:endParaRPr lang="zh-CN" altLang="en-US"/>
          </a:p>
          <a:p>
            <a:pPr lvl="0">
              <a:buFont typeface="Wingdings" pitchFamily="2" charset="2"/>
              <a:buChar char="v"/>
            </a:pPr>
            <a:r>
              <a:rPr lang="en-US" b="1" dirty="0" smtClean="0"/>
              <a:t>Refer to higher centre in such cases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of </a:t>
            </a:r>
            <a:r>
              <a:rPr lang="en-US" altLang="en-IN" sz="3600" dirty="0" smtClean="0"/>
              <a:t>Pre</a:t>
            </a:r>
            <a:r>
              <a:rPr lang="en-US" sz="3600" dirty="0" smtClean="0"/>
              <a:t> </a:t>
            </a:r>
            <a:r>
              <a:rPr lang="en-US" sz="3600" dirty="0" err="1" smtClean="0"/>
              <a:t>eclampsia</a:t>
            </a:r>
            <a:r>
              <a:rPr lang="en-US" altLang="en-IN" sz="3600" dirty="0" err="1" smtClean="0"/>
              <a:t> with severe features</a:t>
            </a:r>
            <a:endParaRPr lang="en-US" sz="3600" dirty="0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1786" lnSpcReduction="20000"/>
          </a:bodyPr>
          <a:lstStyle/>
          <a:p>
            <a:r>
              <a:rPr lang="en-US" dirty="0" smtClean="0"/>
              <a:t>Prevent convulsion with MgSO</a:t>
            </a:r>
            <a:r>
              <a:rPr lang="en-US" baseline="-25000" dirty="0" smtClean="0"/>
              <a:t>4</a:t>
            </a:r>
            <a:r>
              <a:rPr lang="en-US" dirty="0" smtClean="0"/>
              <a:t> as in </a:t>
            </a:r>
            <a:r>
              <a:rPr lang="en-US" dirty="0" err="1" smtClean="0"/>
              <a:t>eclampsia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Rapidly control BP with antihypertensive if needed, to lower DBP between 90-100mmHg.</a:t>
            </a:r>
          </a:p>
          <a:p>
            <a:pPr lvl="0"/>
            <a:r>
              <a:rPr lang="en-US" dirty="0" smtClean="0"/>
              <a:t>If delivery is not imminent, refer to higher center.</a:t>
            </a:r>
          </a:p>
          <a:p>
            <a:pPr lvl="0">
              <a:buNone/>
            </a:pPr>
            <a:r>
              <a:rPr lang="en-US" dirty="0" smtClean="0"/>
              <a:t>          (Delivery should be planned within 24 hours)</a:t>
            </a:r>
          </a:p>
          <a:p>
            <a:pPr lvl="0"/>
            <a:r>
              <a:rPr lang="en-US" dirty="0" smtClean="0"/>
              <a:t>If delivery is imminent</a:t>
            </a:r>
          </a:p>
          <a:p>
            <a:pPr lvl="1"/>
            <a:r>
              <a:rPr lang="en-US" dirty="0" smtClean="0"/>
              <a:t>Conduct delivery carefully monitoring </a:t>
            </a:r>
            <a:r>
              <a:rPr lang="en-US" dirty="0" err="1" smtClean="0"/>
              <a:t>foeto</a:t>
            </a:r>
            <a:r>
              <a:rPr lang="en-US" dirty="0" smtClean="0"/>
              <a:t> maternal well being.</a:t>
            </a:r>
          </a:p>
          <a:p>
            <a:pPr lvl="1"/>
            <a:r>
              <a:rPr lang="en-US" dirty="0" smtClean="0"/>
              <a:t>Manage 3</a:t>
            </a:r>
            <a:r>
              <a:rPr lang="en-US" baseline="30000" dirty="0" smtClean="0"/>
              <a:t>rd</a:t>
            </a:r>
            <a:r>
              <a:rPr lang="en-US" dirty="0" smtClean="0"/>
              <a:t> stage actively with </a:t>
            </a:r>
            <a:r>
              <a:rPr lang="en-US" dirty="0" err="1" smtClean="0"/>
              <a:t>oxytocin</a:t>
            </a:r>
            <a:r>
              <a:rPr lang="en-US" dirty="0" smtClean="0"/>
              <a:t> 10 units IM.</a:t>
            </a:r>
          </a:p>
          <a:p>
            <a:pPr lvl="1"/>
            <a:r>
              <a:rPr lang="en-US" dirty="0" smtClean="0"/>
              <a:t>Remain vigilant in Post Partum period.</a:t>
            </a:r>
          </a:p>
          <a:p>
            <a:pPr lvl="1"/>
            <a:r>
              <a:rPr lang="en-US" dirty="0" smtClean="0"/>
              <a:t>Maintain MgSO</a:t>
            </a:r>
            <a:r>
              <a:rPr lang="en-US" baseline="-25000" dirty="0" smtClean="0"/>
              <a:t>4</a:t>
            </a:r>
            <a:r>
              <a:rPr lang="en-US" dirty="0" smtClean="0"/>
              <a:t> for 24 hours as in </a:t>
            </a:r>
            <a:r>
              <a:rPr lang="en-US" dirty="0" err="1" smtClean="0"/>
              <a:t>eclampsia</a:t>
            </a:r>
            <a:r>
              <a:rPr lang="en-US" dirty="0" smtClean="0"/>
              <a:t>, continue antihypertensive till DBP is 90 mmHg. </a:t>
            </a:r>
          </a:p>
          <a:p>
            <a:pPr lvl="1"/>
            <a:r>
              <a:rPr lang="en-US" dirty="0" smtClean="0"/>
              <a:t>Refer if needed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Initial &amp; General Care</a:t>
            </a:r>
          </a:p>
          <a:p>
            <a:pPr lvl="0"/>
            <a:r>
              <a:rPr lang="en-US" b="1" dirty="0" smtClean="0"/>
              <a:t>Control convulsion</a:t>
            </a:r>
            <a:r>
              <a:rPr lang="en-US" dirty="0" smtClean="0"/>
              <a:t>: MgSO</a:t>
            </a:r>
            <a:r>
              <a:rPr lang="en-US" baseline="-25000" dirty="0" smtClean="0"/>
              <a:t>4  </a:t>
            </a:r>
            <a:endParaRPr lang="en-US" dirty="0" smtClean="0"/>
          </a:p>
          <a:p>
            <a:pPr lvl="0"/>
            <a:r>
              <a:rPr lang="en-US" b="1" dirty="0" smtClean="0"/>
              <a:t>Control BP</a:t>
            </a:r>
            <a:r>
              <a:rPr lang="en-US" dirty="0" smtClean="0"/>
              <a:t>:  Antihypertensive</a:t>
            </a:r>
          </a:p>
          <a:p>
            <a:pPr lvl="0"/>
            <a:r>
              <a:rPr lang="en-US" b="1" dirty="0" err="1" smtClean="0"/>
              <a:t>Obst</a:t>
            </a:r>
            <a:r>
              <a:rPr lang="en-US" b="1" dirty="0" smtClean="0"/>
              <a:t>. Management </a:t>
            </a:r>
            <a:r>
              <a:rPr lang="en-US" dirty="0" smtClean="0"/>
              <a:t>: Delivery (within 12 hrs)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8929"/>
          </a:bodyPr>
          <a:lstStyle/>
          <a:p>
            <a:pPr lvl="0">
              <a:buNone/>
            </a:pPr>
            <a:r>
              <a:rPr lang="en-US" b="1" dirty="0" smtClean="0"/>
              <a:t>Initial Care</a:t>
            </a:r>
          </a:p>
          <a:p>
            <a:pPr lvl="0"/>
            <a:r>
              <a:rPr lang="en-US" dirty="0" smtClean="0"/>
              <a:t>Mobilize help </a:t>
            </a:r>
          </a:p>
          <a:p>
            <a:pPr lvl="0"/>
            <a:r>
              <a:rPr lang="en-US" dirty="0" smtClean="0"/>
              <a:t>Rapid evaluation of vitals</a:t>
            </a:r>
          </a:p>
          <a:p>
            <a:pPr lvl="0"/>
            <a:r>
              <a:rPr lang="en-US" dirty="0" smtClean="0"/>
              <a:t>Resuscitation if needed</a:t>
            </a:r>
          </a:p>
          <a:p>
            <a:pPr lvl="0"/>
            <a:r>
              <a:rPr lang="en-US" dirty="0" smtClean="0"/>
              <a:t>O2 inhalation : 4-6 L/min</a:t>
            </a:r>
          </a:p>
          <a:p>
            <a:pPr lvl="0"/>
            <a:r>
              <a:rPr lang="en-US" dirty="0" smtClean="0"/>
              <a:t>If unconscious/convulsing</a:t>
            </a:r>
          </a:p>
          <a:p>
            <a:pPr lvl="1"/>
            <a:r>
              <a:rPr lang="en-US" dirty="0" smtClean="0"/>
              <a:t>Place her on her side    </a:t>
            </a:r>
          </a:p>
          <a:p>
            <a:pPr lvl="1"/>
            <a:r>
              <a:rPr lang="en-US" dirty="0" smtClean="0"/>
              <a:t>Ensure clear airway</a:t>
            </a:r>
          </a:p>
          <a:p>
            <a:pPr lvl="1"/>
            <a:r>
              <a:rPr lang="en-US" dirty="0" smtClean="0"/>
              <a:t>Protect from injury</a:t>
            </a:r>
          </a:p>
          <a:p>
            <a:pPr lvl="1"/>
            <a:r>
              <a:rPr lang="en-US" dirty="0" smtClean="0"/>
              <a:t>Aspirate her mouth &amp; throat if needed especially after fit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General Care</a:t>
            </a:r>
          </a:p>
          <a:p>
            <a:pPr lvl="0"/>
            <a:r>
              <a:rPr lang="en-US" dirty="0" smtClean="0"/>
              <a:t>I V Fluid: Ringer Lactate – about 30-40 drops per/min</a:t>
            </a:r>
          </a:p>
          <a:p>
            <a:pPr lvl="0"/>
            <a:r>
              <a:rPr lang="en-US" dirty="0" smtClean="0"/>
              <a:t>Catheterize the bladder </a:t>
            </a:r>
          </a:p>
          <a:p>
            <a:pPr lvl="0"/>
            <a:r>
              <a:rPr lang="en-US" dirty="0" smtClean="0"/>
              <a:t>Note output</a:t>
            </a:r>
          </a:p>
          <a:p>
            <a:pPr lvl="0"/>
            <a:r>
              <a:rPr lang="en-US" dirty="0" smtClean="0"/>
              <a:t>Check for pulmonary </a:t>
            </a:r>
            <a:r>
              <a:rPr lang="en-US" dirty="0" err="1" smtClean="0"/>
              <a:t>oedema</a:t>
            </a:r>
            <a:r>
              <a:rPr lang="en-US" dirty="0" smtClean="0"/>
              <a:t> (basal </a:t>
            </a:r>
            <a:r>
              <a:rPr lang="en-US" dirty="0" err="1" smtClean="0"/>
              <a:t>creps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Look for complications</a:t>
            </a:r>
          </a:p>
          <a:p>
            <a:pPr lvl="0"/>
            <a:r>
              <a:rPr lang="en-US" dirty="0" smtClean="0"/>
              <a:t>Never leave the patient alone.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1048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 MgSO</a:t>
            </a:r>
            <a:r>
              <a:rPr lang="en-US" baseline="-25000" dirty="0" smtClean="0"/>
              <a:t>4  </a:t>
            </a:r>
            <a:r>
              <a:rPr lang="en-US" dirty="0" smtClean="0"/>
              <a:t>: Loading dose</a:t>
            </a:r>
          </a:p>
          <a:p>
            <a:pPr lvl="0"/>
            <a:r>
              <a:rPr lang="en-US" dirty="0" smtClean="0"/>
              <a:t> Antihypertensive : Initial dose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10486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If delivery is not imminent</a:t>
            </a:r>
          </a:p>
          <a:p>
            <a:pPr lvl="0"/>
            <a:r>
              <a:rPr lang="en-US" dirty="0" smtClean="0"/>
              <a:t> Refer to higher centre after these primary treatment and loading dose of MgSO</a:t>
            </a:r>
            <a:r>
              <a:rPr lang="en-US" baseline="-25000" dirty="0" smtClean="0"/>
              <a:t>4</a:t>
            </a:r>
            <a:r>
              <a:rPr lang="en-US" dirty="0" smtClean="0"/>
              <a:t> &amp; initial dose of antihypertensive ( such patients should deliver within 12 hours)</a:t>
            </a:r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of </a:t>
            </a:r>
            <a:r>
              <a:rPr lang="en-US" dirty="0" err="1" smtClean="0"/>
              <a:t>Eclampsia</a:t>
            </a:r>
            <a:r>
              <a:rPr lang="en-US" dirty="0" smtClean="0"/>
              <a:t> (Cont..)</a:t>
            </a:r>
            <a:endParaRPr lang="en-US" dirty="0"/>
          </a:p>
        </p:txBody>
      </p:sp>
      <p:sp>
        <p:nvSpPr>
          <p:cNvPr id="10486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If delivery is imminent</a:t>
            </a:r>
          </a:p>
          <a:p>
            <a:r>
              <a:rPr lang="en-US" dirty="0" smtClean="0"/>
              <a:t>Conduct delivery carefully monitoring </a:t>
            </a:r>
            <a:r>
              <a:rPr lang="en-US" dirty="0" err="1" smtClean="0"/>
              <a:t>foeto</a:t>
            </a:r>
            <a:r>
              <a:rPr lang="en-US" dirty="0" smtClean="0"/>
              <a:t> maternal well being.</a:t>
            </a:r>
          </a:p>
          <a:p>
            <a:r>
              <a:rPr lang="en-US" dirty="0" smtClean="0"/>
              <a:t>Expedite delivery &amp; curtail 2</a:t>
            </a:r>
            <a:r>
              <a:rPr lang="en-US" baseline="30000" dirty="0" smtClean="0"/>
              <a:t>nd</a:t>
            </a:r>
            <a:r>
              <a:rPr lang="en-US" dirty="0" smtClean="0"/>
              <a:t> stage if needed</a:t>
            </a:r>
          </a:p>
          <a:p>
            <a:r>
              <a:rPr lang="en-US" dirty="0" smtClean="0"/>
              <a:t>Manage 3</a:t>
            </a:r>
            <a:r>
              <a:rPr lang="en-US" baseline="30000" dirty="0" smtClean="0"/>
              <a:t>rd</a:t>
            </a:r>
            <a:r>
              <a:rPr lang="en-US" dirty="0" smtClean="0"/>
              <a:t> stage actively</a:t>
            </a:r>
          </a:p>
          <a:p>
            <a:r>
              <a:rPr lang="en-US" dirty="0" smtClean="0"/>
              <a:t>Remain vigilant in Post Partum period.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800" dirty="0" smtClean="0"/>
              <a:t>Post Partum Care: </a:t>
            </a:r>
            <a:r>
              <a:rPr lang="en-US" sz="4800" dirty="0" err="1" smtClean="0"/>
              <a:t>Eclampsia</a:t>
            </a:r>
            <a:endParaRPr lang="en-US" dirty="0"/>
          </a:p>
        </p:txBody>
      </p:sp>
      <p:sp>
        <p:nvSpPr>
          <p:cNvPr id="104863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105399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Continue MgSO</a:t>
            </a:r>
            <a:r>
              <a:rPr lang="en-US" baseline="-25000" dirty="0" smtClean="0"/>
              <a:t>4 </a:t>
            </a:r>
            <a:r>
              <a:rPr lang="en-US" dirty="0" smtClean="0"/>
              <a:t>for 24 hrs after delivery or last convulsion whichever is later</a:t>
            </a:r>
          </a:p>
          <a:p>
            <a:pPr lvl="0"/>
            <a:r>
              <a:rPr lang="en-US" dirty="0" smtClean="0"/>
              <a:t>Continue antihypertensive till DBP is 90 mmHg</a:t>
            </a:r>
          </a:p>
          <a:p>
            <a:pPr lvl="0"/>
            <a:r>
              <a:rPr lang="en-US" dirty="0" smtClean="0"/>
              <a:t>Intake output chart &amp; infuse IV fluid accordingly: avoid </a:t>
            </a:r>
            <a:r>
              <a:rPr lang="en-US" dirty="0" err="1" smtClean="0"/>
              <a:t>Pulm</a:t>
            </a:r>
            <a:r>
              <a:rPr lang="en-US" dirty="0" smtClean="0"/>
              <a:t>. </a:t>
            </a:r>
            <a:r>
              <a:rPr lang="en-US" dirty="0" err="1" smtClean="0"/>
              <a:t>oedema</a:t>
            </a:r>
            <a:endParaRPr lang="en-US" dirty="0" smtClean="0"/>
          </a:p>
          <a:p>
            <a:pPr lvl="0"/>
            <a:r>
              <a:rPr lang="en-US" dirty="0" smtClean="0"/>
              <a:t>Oral feeding as early as possible.</a:t>
            </a:r>
          </a:p>
          <a:p>
            <a:pPr lvl="0"/>
            <a:r>
              <a:rPr lang="en-US" dirty="0" smtClean="0"/>
              <a:t>Note pulse, respiration, temp, BP initially frequently, then 4 </a:t>
            </a:r>
            <a:r>
              <a:rPr lang="en-US" dirty="0" err="1" smtClean="0"/>
              <a:t>hrly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Look for complications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Post Partum Care: </a:t>
            </a:r>
            <a:r>
              <a:rPr lang="en-US" sz="4400" dirty="0" err="1" smtClean="0"/>
              <a:t>Eclampsia</a:t>
            </a:r>
            <a:r>
              <a:rPr lang="en-US" sz="4400" dirty="0" smtClean="0"/>
              <a:t> (Cont..)</a:t>
            </a:r>
            <a:endParaRPr lang="en-US" dirty="0"/>
          </a:p>
        </p:txBody>
      </p:sp>
      <p:sp>
        <p:nvSpPr>
          <p:cNvPr id="10486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Refer to higher centre</a:t>
            </a:r>
            <a:r>
              <a:rPr lang="en-US" dirty="0" smtClean="0"/>
              <a:t> if further care is not feasible or in case of     </a:t>
            </a:r>
          </a:p>
          <a:p>
            <a:pPr lvl="1"/>
            <a:r>
              <a:rPr lang="en-US" sz="3200" dirty="0" err="1" smtClean="0"/>
              <a:t>Oliguria</a:t>
            </a:r>
            <a:r>
              <a:rPr lang="en-US" sz="3200" dirty="0" smtClean="0"/>
              <a:t>/</a:t>
            </a:r>
            <a:r>
              <a:rPr lang="en-US" sz="3200" dirty="0" err="1" smtClean="0"/>
              <a:t>anuria</a:t>
            </a:r>
            <a:endParaRPr lang="en-US" sz="3200" dirty="0" smtClean="0"/>
          </a:p>
          <a:p>
            <a:pPr lvl="1"/>
            <a:r>
              <a:rPr lang="en-US" sz="3200" dirty="0" smtClean="0"/>
              <a:t>Continued coma/uncontrolled convulsion/CVA</a:t>
            </a:r>
          </a:p>
          <a:p>
            <a:pPr lvl="1"/>
            <a:r>
              <a:rPr lang="en-US" sz="3200" dirty="0" smtClean="0"/>
              <a:t>Suspected DIC, HELLP syndrome</a:t>
            </a:r>
          </a:p>
          <a:p>
            <a:pPr lvl="1"/>
            <a:r>
              <a:rPr lang="en-US" sz="3200" dirty="0" smtClean="0"/>
              <a:t>Any other complications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 </a:t>
            </a:r>
            <a:r>
              <a:rPr lang="en-US" dirty="0" err="1" smtClean="0"/>
              <a:t>eclampsia</a:t>
            </a:r>
            <a:r>
              <a:rPr lang="en-US" dirty="0" smtClean="0"/>
              <a:t> / 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Pregnant woman has high BP</a:t>
            </a:r>
          </a:p>
          <a:p>
            <a:r>
              <a:rPr lang="en-US" dirty="0" smtClean="0"/>
              <a:t>Pregnant or recently delivered woman complains of headache/ blurred vision/ blindness/</a:t>
            </a:r>
            <a:r>
              <a:rPr lang="en-US" dirty="0" err="1" smtClean="0"/>
              <a:t>epigastric</a:t>
            </a:r>
            <a:r>
              <a:rPr lang="en-US" dirty="0" smtClean="0"/>
              <a:t> pain/vomiting/      </a:t>
            </a:r>
            <a:r>
              <a:rPr lang="en-US" dirty="0" err="1" smtClean="0"/>
              <a:t>oliguria</a:t>
            </a:r>
            <a:r>
              <a:rPr lang="en-US" dirty="0" smtClean="0"/>
              <a:t>/ </a:t>
            </a:r>
            <a:r>
              <a:rPr lang="en-US" dirty="0" err="1" smtClean="0"/>
              <a:t>anuria</a:t>
            </a:r>
            <a:endParaRPr lang="en-US" dirty="0" smtClean="0"/>
          </a:p>
          <a:p>
            <a:r>
              <a:rPr lang="en-US" dirty="0" smtClean="0"/>
              <a:t>Pregnant or recently delivered woman is unconscious or has convulsions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MAGNESIUM SULPHATE REGIMEN </a:t>
            </a:r>
            <a:endParaRPr lang="en-US" dirty="0"/>
          </a:p>
        </p:txBody>
      </p:sp>
      <p:sp>
        <p:nvSpPr>
          <p:cNvPr id="104863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Loading dose: </a:t>
            </a:r>
            <a:endParaRPr lang="en-US" dirty="0" smtClean="0"/>
          </a:p>
          <a:p>
            <a:pPr lvl="0"/>
            <a:r>
              <a:rPr lang="en-US" dirty="0" smtClean="0"/>
              <a:t>Give magnesium </a:t>
            </a:r>
            <a:r>
              <a:rPr lang="en-US" dirty="0" err="1" smtClean="0"/>
              <a:t>sulphate</a:t>
            </a:r>
            <a:r>
              <a:rPr lang="en-US" dirty="0" smtClean="0"/>
              <a:t> (as 20% solution) 4gm IV in over 5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Follow immediately with 10gm of 50% magnesium </a:t>
            </a:r>
            <a:r>
              <a:rPr lang="en-US" dirty="0" err="1" smtClean="0"/>
              <a:t>sulphate</a:t>
            </a:r>
            <a:r>
              <a:rPr lang="en-US" dirty="0" smtClean="0"/>
              <a:t> solution (5gm in each buttock) deep IM </a:t>
            </a:r>
          </a:p>
          <a:p>
            <a:pPr lvl="0"/>
            <a:r>
              <a:rPr lang="en-US" dirty="0" smtClean="0"/>
              <a:t>If convulsion recurs after 15 </a:t>
            </a:r>
            <a:r>
              <a:rPr lang="en-US" dirty="0" err="1" smtClean="0"/>
              <a:t>mins</a:t>
            </a:r>
            <a:r>
              <a:rPr lang="en-US" dirty="0" smtClean="0"/>
              <a:t> give 2gm MgSO</a:t>
            </a:r>
            <a:r>
              <a:rPr lang="en-US" baseline="-25000" dirty="0" smtClean="0"/>
              <a:t>4</a:t>
            </a:r>
            <a:r>
              <a:rPr lang="en-US" dirty="0" smtClean="0"/>
              <a:t> (as 20% solution) IV in over 5 </a:t>
            </a:r>
            <a:r>
              <a:rPr lang="en-US" dirty="0" err="1" smtClean="0"/>
              <a:t>mins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MAGNESIUM SULPHATE REGIMEN </a:t>
            </a:r>
            <a:endParaRPr lang="en-US" dirty="0"/>
          </a:p>
        </p:txBody>
      </p:sp>
      <p:sp>
        <p:nvSpPr>
          <p:cNvPr id="1048639" name="Content Placeholder 2"/>
          <p:cNvSpPr>
            <a:spLocks noGrp="1"/>
          </p:cNvSpPr>
          <p:nvPr>
            <p:ph idx="1"/>
          </p:nvPr>
        </p:nvSpPr>
        <p:spPr>
          <a:xfrm>
            <a:off x="381000" y="1775191"/>
            <a:ext cx="8382000" cy="4625609"/>
          </a:xfrm>
        </p:spPr>
        <p:txBody>
          <a:bodyPr>
            <a:normAutofit fontScale="96429"/>
          </a:bodyPr>
          <a:lstStyle/>
          <a:p>
            <a:pPr>
              <a:buNone/>
            </a:pPr>
            <a:r>
              <a:rPr lang="en-US" b="1" dirty="0" smtClean="0"/>
              <a:t>Maintenance dose:</a:t>
            </a:r>
            <a:endParaRPr lang="en-US" dirty="0" smtClean="0"/>
          </a:p>
          <a:p>
            <a:pPr lvl="0"/>
            <a:r>
              <a:rPr lang="en-US" dirty="0" smtClean="0"/>
              <a:t>5 gm magnesium </a:t>
            </a:r>
            <a:r>
              <a:rPr lang="en-US" dirty="0" err="1" smtClean="0"/>
              <a:t>sulphate</a:t>
            </a:r>
            <a:r>
              <a:rPr lang="en-US" dirty="0" smtClean="0"/>
              <a:t> (50% solution) IM every 4 hours in alternate buttock.</a:t>
            </a:r>
          </a:p>
          <a:p>
            <a:pPr lvl="0"/>
            <a:r>
              <a:rPr lang="en-US" dirty="0" smtClean="0"/>
              <a:t>Continue treatment for 24 hours after delivery or the last convulsion which ever is later.</a:t>
            </a:r>
          </a:p>
          <a:p>
            <a:pPr lvl="0"/>
            <a:r>
              <a:rPr lang="en-US" dirty="0" smtClean="0"/>
              <a:t>Watch    </a:t>
            </a:r>
          </a:p>
          <a:p>
            <a:pPr lvl="1"/>
            <a:r>
              <a:rPr lang="en-US" dirty="0" smtClean="0"/>
              <a:t>Respiratory rate</a:t>
            </a:r>
          </a:p>
          <a:p>
            <a:pPr lvl="1"/>
            <a:r>
              <a:rPr lang="en-US" dirty="0" smtClean="0"/>
              <a:t>Patellar reflex </a:t>
            </a:r>
          </a:p>
          <a:p>
            <a:pPr lvl="1"/>
            <a:r>
              <a:rPr lang="en-US" dirty="0" smtClean="0"/>
              <a:t>Urinary output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MAGNESIUM SULPHATE REGIMEN </a:t>
            </a:r>
            <a:endParaRPr lang="en-US" dirty="0"/>
          </a:p>
        </p:txBody>
      </p:sp>
      <p:sp>
        <p:nvSpPr>
          <p:cNvPr id="104864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9286" lnSpcReduction="20000"/>
          </a:bodyPr>
          <a:lstStyle/>
          <a:p>
            <a:pPr lvl="0"/>
            <a:r>
              <a:rPr lang="en-US" dirty="0" smtClean="0"/>
              <a:t>With hold maintenance dose of MgSO</a:t>
            </a:r>
            <a:r>
              <a:rPr lang="en-US" baseline="-25000" dirty="0" smtClean="0"/>
              <a:t>4</a:t>
            </a:r>
            <a:r>
              <a:rPr lang="en-US" dirty="0" smtClean="0"/>
              <a:t> if    </a:t>
            </a:r>
          </a:p>
          <a:p>
            <a:pPr lvl="1"/>
            <a:r>
              <a:rPr lang="en-US" dirty="0" err="1" smtClean="0"/>
              <a:t>Rrespiratory</a:t>
            </a:r>
            <a:r>
              <a:rPr lang="en-US" dirty="0" smtClean="0"/>
              <a:t> rate is below 16/</a:t>
            </a:r>
            <a:r>
              <a:rPr lang="en-US" dirty="0" err="1" smtClean="0"/>
              <a:t>mins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Patellar reflexes are absent/very sluggish, </a:t>
            </a:r>
          </a:p>
          <a:p>
            <a:pPr lvl="1"/>
            <a:r>
              <a:rPr lang="en-US" dirty="0" smtClean="0"/>
              <a:t>Urinary output is less than 30 ml/hour for the preceding 4 hours.</a:t>
            </a:r>
          </a:p>
          <a:p>
            <a:pPr lvl="1">
              <a:buNone/>
            </a:pPr>
            <a:endParaRPr lang="en-US" dirty="0" smtClean="0"/>
          </a:p>
          <a:p>
            <a:pPr lvl="0"/>
            <a:r>
              <a:rPr lang="en-US" dirty="0" smtClean="0"/>
              <a:t> Restart MgSO</a:t>
            </a:r>
            <a:r>
              <a:rPr lang="en-US" baseline="-25000" dirty="0" smtClean="0"/>
              <a:t>4</a:t>
            </a:r>
            <a:r>
              <a:rPr lang="en-US" dirty="0" smtClean="0"/>
              <a:t> when parameter(s) returns to normal.</a:t>
            </a:r>
          </a:p>
          <a:p>
            <a:pPr lvl="0"/>
            <a:r>
              <a:rPr lang="en-US" dirty="0" smtClean="0"/>
              <a:t>In case of respiratory arrest, give calcium </a:t>
            </a:r>
            <a:r>
              <a:rPr lang="en-US" dirty="0" err="1" smtClean="0"/>
              <a:t>gluconate</a:t>
            </a:r>
            <a:r>
              <a:rPr lang="en-US" dirty="0" smtClean="0"/>
              <a:t> 1 gm (10 ml of 10% solution) IV slowly and assist ventilation until respiration begins and the effects of MgSO</a:t>
            </a:r>
            <a:r>
              <a:rPr lang="en-US" baseline="-25000" dirty="0" smtClean="0"/>
              <a:t>4</a:t>
            </a:r>
            <a:r>
              <a:rPr lang="en-US" dirty="0" smtClean="0"/>
              <a:t> are antagonized.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Antihypertensive therapy in severe Preeclampsia/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control BP rapidly but smoothly </a:t>
            </a:r>
          </a:p>
          <a:p>
            <a:r>
              <a:rPr lang="en-US" dirty="0" smtClean="0"/>
              <a:t>When BP is 160/110 mmHg or more</a:t>
            </a:r>
          </a:p>
          <a:p>
            <a:r>
              <a:rPr lang="en-US" dirty="0" smtClean="0"/>
              <a:t>Maintain DBP between 100 and 90 mmHg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Antihypertensive therapy in severe Preeclampsia/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Inj. </a:t>
            </a:r>
            <a:r>
              <a:rPr lang="en-US" dirty="0" err="1" smtClean="0"/>
              <a:t>Labetalol</a:t>
            </a:r>
            <a:r>
              <a:rPr lang="en-US" dirty="0" smtClean="0"/>
              <a:t> IV in titrating doses </a:t>
            </a:r>
          </a:p>
          <a:p>
            <a:pPr lvl="1"/>
            <a:r>
              <a:rPr lang="en-US" dirty="0" smtClean="0"/>
              <a:t>Labetalol 10 mg IV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no/inadequate response after 10 mins, 20 mg </a:t>
            </a:r>
            <a:r>
              <a:rPr lang="en-US" dirty="0" smtClean="0"/>
              <a:t>IV</a:t>
            </a:r>
          </a:p>
          <a:p>
            <a:pPr lvl="1"/>
            <a:r>
              <a:rPr lang="en-US" dirty="0" smtClean="0"/>
              <a:t>Increase </a:t>
            </a:r>
            <a:r>
              <a:rPr lang="en-US" dirty="0"/>
              <a:t>to 40 mg &amp; then 80 </a:t>
            </a:r>
            <a:r>
              <a:rPr lang="en-US" dirty="0" smtClean="0"/>
              <a:t>mg (maximum) </a:t>
            </a:r>
            <a:r>
              <a:rPr lang="en-US" dirty="0"/>
              <a:t>if no satisfactory response after 10 mins of each </a:t>
            </a:r>
            <a:r>
              <a:rPr lang="en-US" dirty="0" smtClean="0"/>
              <a:t>dose</a:t>
            </a:r>
          </a:p>
          <a:p>
            <a:pPr lvl="1"/>
            <a:r>
              <a:rPr lang="en-US" dirty="0" smtClean="0"/>
              <a:t>Total dose not to exceed 200 mg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Antihypertensive therapy in severe Preeclampsia/</a:t>
            </a:r>
            <a:r>
              <a:rPr lang="en-US" dirty="0" err="1" smtClean="0"/>
              <a:t>Eclampsia</a:t>
            </a:r>
            <a:endParaRPr lang="en-US" dirty="0"/>
          </a:p>
        </p:txBody>
      </p:sp>
      <p:sp>
        <p:nvSpPr>
          <p:cNvPr id="10486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lvl="0" indent="0">
              <a:buNone/>
            </a:pPr>
            <a:r>
              <a:rPr lang="en-US" altLang="en-IN" dirty="0" smtClean="0"/>
              <a:t>If labetalol not available or can't be used: </a:t>
            </a:r>
            <a:endParaRPr lang="zh-CN" altLang="en-US"/>
          </a:p>
          <a:p>
            <a:pPr lvl="0"/>
            <a:endParaRPr lang="zh-CN" altLang="en-US"/>
          </a:p>
          <a:p>
            <a:pPr lvl="0"/>
            <a:r>
              <a:rPr lang="en-US" altLang="en-IN" sz="3200" dirty="0" err="1" smtClean="0"/>
              <a:t>Nif</a:t>
            </a:r>
            <a:r>
              <a:rPr lang="en-US" sz="3200" dirty="0" err="1" smtClean="0"/>
              <a:t>edipine</a:t>
            </a:r>
            <a:r>
              <a:rPr lang="en-US" sz="3200" dirty="0" smtClean="0"/>
              <a:t> </a:t>
            </a:r>
            <a:endParaRPr sz="2800"/>
          </a:p>
          <a:p>
            <a:pPr lvl="1"/>
            <a:r>
              <a:rPr lang="en-US" sz="3200" dirty="0" smtClean="0"/>
              <a:t>5 - 10 mg orally </a:t>
            </a:r>
            <a:endParaRPr sz="2800"/>
          </a:p>
          <a:p>
            <a:pPr lvl="1"/>
            <a:r>
              <a:rPr lang="en-US" sz="3200" dirty="0" smtClean="0"/>
              <a:t>Repeat after 20 </a:t>
            </a:r>
            <a:r>
              <a:rPr lang="en-US" sz="3200" dirty="0" err="1" smtClean="0"/>
              <a:t>mins</a:t>
            </a:r>
            <a:r>
              <a:rPr lang="en-US" sz="3200" dirty="0" smtClean="0"/>
              <a:t>, if needed</a:t>
            </a:r>
            <a:r>
              <a:rPr lang="en-US" altLang="en-IN" sz="3200" dirty="0" smtClean="0"/>
              <a:t>.         </a:t>
            </a:r>
            <a:r>
              <a:rPr lang="en-US" altLang="en-IN" sz="2800"/>
              <a:t>..   Or</a:t>
            </a:r>
            <a:endParaRPr sz="2800"/>
          </a:p>
          <a:p>
            <a:pPr lvl="0"/>
            <a:r>
              <a:rPr lang="en-US" altLang="en-IN" dirty="0" smtClean="0"/>
              <a:t>Inj.</a:t>
            </a:r>
            <a:r>
              <a:rPr lang="en-US" dirty="0" smtClean="0"/>
              <a:t> </a:t>
            </a:r>
            <a:r>
              <a:rPr lang="en-US" dirty="0" err="1" smtClean="0"/>
              <a:t>Hydralazine</a:t>
            </a:r>
            <a:r>
              <a:rPr lang="en-US" dirty="0" smtClean="0"/>
              <a:t> IV in titrating doses</a:t>
            </a:r>
            <a:endParaRPr lang="zh-CN" altLang="en-US"/>
          </a:p>
          <a:p>
            <a:pPr lvl="1"/>
            <a:r>
              <a:rPr lang="en-US" dirty="0" err="1" smtClean="0"/>
              <a:t>Hydralazine</a:t>
            </a:r>
            <a:r>
              <a:rPr lang="en-US" dirty="0" smtClean="0"/>
              <a:t> 10 mg IV : Repeat after 20 </a:t>
            </a:r>
            <a:r>
              <a:rPr lang="en-US" dirty="0" err="1" smtClean="0"/>
              <a:t>mins</a:t>
            </a:r>
            <a:r>
              <a:rPr lang="en-US" dirty="0" smtClean="0"/>
              <a:t> if BP not controlled to desired level</a:t>
            </a:r>
          </a:p>
          <a:p>
            <a:pPr lvl="1">
              <a:buNone/>
            </a:pPr>
            <a:endParaRPr lang="en-US" dirty="0" smtClean="0"/>
          </a:p>
          <a:p>
            <a:pPr lv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Mobilize help </a:t>
            </a:r>
          </a:p>
          <a:p>
            <a:pPr lvl="0"/>
            <a:r>
              <a:rPr lang="en-US" dirty="0" smtClean="0"/>
              <a:t>Rapid evaluation of vitals</a:t>
            </a:r>
          </a:p>
          <a:p>
            <a:pPr lvl="0"/>
            <a:r>
              <a:rPr lang="en-US" dirty="0" smtClean="0"/>
              <a:t>Resuscitation if needed</a:t>
            </a:r>
          </a:p>
          <a:p>
            <a:pPr lvl="0"/>
            <a:r>
              <a:rPr lang="en-US" dirty="0" smtClean="0"/>
              <a:t>O2 inhalation</a:t>
            </a:r>
          </a:p>
          <a:p>
            <a:pPr lvl="0"/>
            <a:r>
              <a:rPr lang="en-US" dirty="0" smtClean="0"/>
              <a:t>If unconscious/convulsing</a:t>
            </a:r>
          </a:p>
          <a:p>
            <a:pPr lvl="1"/>
            <a:r>
              <a:rPr lang="en-US" dirty="0" smtClean="0"/>
              <a:t>Place her on her side    </a:t>
            </a:r>
          </a:p>
          <a:p>
            <a:pPr lvl="1"/>
            <a:r>
              <a:rPr lang="en-US" dirty="0" smtClean="0"/>
              <a:t>Ensure clear airway</a:t>
            </a:r>
          </a:p>
          <a:p>
            <a:pPr lvl="1"/>
            <a:r>
              <a:rPr lang="en-US" dirty="0" smtClean="0"/>
              <a:t>Protect from injury</a:t>
            </a:r>
          </a:p>
          <a:p>
            <a:pPr lvl="1"/>
            <a:r>
              <a:rPr lang="en-US" dirty="0" smtClean="0"/>
              <a:t>Aspirate her mouth and throat after fit if </a:t>
            </a:r>
            <a:r>
              <a:rPr lang="en-US" dirty="0" err="1" smtClean="0"/>
              <a:t>neede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Hypertension</a:t>
            </a:r>
            <a:r>
              <a:rPr lang="en-US" altLang="en-IN" sz="3600" b="1" dirty="0" smtClean="0"/>
              <a:t>: </a:t>
            </a:r>
            <a:r>
              <a:rPr lang="en-US" altLang="en-IN" sz="3600" dirty="0" smtClean="0"/>
              <a:t>BP</a:t>
            </a:r>
            <a:r>
              <a:rPr lang="en-IN" altLang="en-IN" sz="3600" dirty="0" smtClean="0"/>
              <a:t>≥</a:t>
            </a:r>
            <a:r>
              <a:rPr lang="en-US" sz="3600" dirty="0" smtClean="0"/>
              <a:t> 140 / 90 mmHg. or an increase of 30 mmHg systolic or 20 mmHg diastolic</a:t>
            </a:r>
            <a:endParaRPr lang="zh-CN" altLang="en-US"/>
          </a:p>
          <a:p>
            <a:pPr lvl="1"/>
            <a:r>
              <a:rPr lang="en-US" altLang="en-IN" sz="3200" dirty="0" smtClean="0"/>
              <a:t>Preexisting/detected be</a:t>
            </a:r>
            <a:r>
              <a:rPr lang="en-US" sz="3200" dirty="0" smtClean="0"/>
              <a:t>fore 20 </a:t>
            </a:r>
            <a:r>
              <a:rPr lang="en-US" altLang="en-IN" sz="3200" dirty="0" smtClean="0"/>
              <a:t>wee</a:t>
            </a:r>
            <a:r>
              <a:rPr lang="en-US" sz="3200" dirty="0" smtClean="0"/>
              <a:t>ks </a:t>
            </a:r>
            <a:r>
              <a:rPr lang="en-US" altLang="en-IN" sz="3200" dirty="0" smtClean="0"/>
              <a:t>of pregnancy </a:t>
            </a:r>
            <a:r>
              <a:rPr lang="en-US" sz="3200" dirty="0" smtClean="0"/>
              <a:t>– Chronic hypertension</a:t>
            </a:r>
            <a:r>
              <a:rPr lang="en-US" altLang="en-IN" sz="3200" dirty="0" smtClean="0"/>
              <a:t>    </a:t>
            </a:r>
            <a:endParaRPr lang="zh-CN" altLang="en-US"/>
          </a:p>
          <a:p>
            <a:pPr lvl="1"/>
            <a:r>
              <a:rPr lang="en-US" altLang="en-IN" sz="3200" dirty="0" smtClean="0"/>
              <a:t>New onset hypertension a</a:t>
            </a:r>
            <a:r>
              <a:rPr lang="en-US" sz="3200" dirty="0" smtClean="0"/>
              <a:t>fter 20 weeks – Gestational hypertension (PIH)</a:t>
            </a:r>
            <a:endParaRPr lang="zh-CN" altLang="en-US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</a:t>
            </a:r>
            <a:r>
              <a:rPr lang="en-US" altLang="en-IN" dirty="0" smtClean="0"/>
              <a:t> : Pre eclampsia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199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Pre </a:t>
            </a:r>
            <a:r>
              <a:rPr lang="en-US" sz="2800" b="1" dirty="0" err="1" smtClean="0"/>
              <a:t>eclampsia</a:t>
            </a:r>
            <a:r>
              <a:rPr lang="en-US" sz="2800" dirty="0" smtClean="0"/>
              <a:t>: New onset (after 20 wks) Hypertension</a:t>
            </a:r>
            <a:r>
              <a:rPr lang="en-US" altLang="en-IN" sz="2800" dirty="0" smtClean="0"/>
              <a:t> + Significant Proteinuria (0.3 </a:t>
            </a:r>
            <a:r>
              <a:rPr lang="en-US" sz="2800" dirty="0" smtClean="0"/>
              <a:t>gm/24 hrs</a:t>
            </a:r>
            <a:r>
              <a:rPr lang="en-US" altLang="en-IN" sz="2800" dirty="0" smtClean="0"/>
              <a:t>)</a:t>
            </a:r>
            <a:r>
              <a:rPr lang="en-US" sz="2800" dirty="0" smtClean="0"/>
              <a:t>  and/or </a:t>
            </a:r>
            <a:r>
              <a:rPr lang="en-US" altLang="en-IN" sz="2800" dirty="0" smtClean="0"/>
              <a:t> clinical/biochemical/hematological </a:t>
            </a:r>
            <a:r>
              <a:rPr lang="en-US" sz="2800" dirty="0" smtClean="0"/>
              <a:t>evidence of organ dysfunction</a:t>
            </a:r>
            <a:r>
              <a:rPr lang="en-US" altLang="en-IN" sz="2800" dirty="0" smtClean="0"/>
              <a:t>/damage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04859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IN"/>
              <a:t>Note on Proteinuria</a:t>
            </a:r>
            <a:endParaRPr lang="en-GB"/>
          </a:p>
        </p:txBody>
      </p:sp>
      <p:sp>
        <p:nvSpPr>
          <p:cNvPr id="1048594" name="Content Placeholder 1048593"/>
          <p:cNvSpPr>
            <a:spLocks noGrp="1"/>
          </p:cNvSpPr>
          <p:nvPr>
            <p:ph idx="1"/>
          </p:nvPr>
        </p:nvSpPr>
        <p:spPr/>
        <p:txBody>
          <a:bodyPr>
            <a:normAutofit fontScale="96429"/>
          </a:bodyPr>
          <a:lstStyle/>
          <a:p>
            <a:pPr marL="118872" indent="0">
              <a:buNone/>
            </a:pPr>
            <a:r>
              <a:rPr lang="en-US" altLang="en-IN" sz="2800" b="1" dirty="0" smtClean="0"/>
              <a:t>Proteinuria</a:t>
            </a:r>
            <a:r>
              <a:rPr lang="en-US" altLang="en-IN" sz="2800" b="0" dirty="0" smtClean="0"/>
              <a:t>: </a:t>
            </a:r>
            <a:endParaRPr lang="zh-CN" altLang="en-US"/>
          </a:p>
          <a:p>
            <a:r>
              <a:rPr lang="en-US" altLang="en-IN" sz="2800" b="0" dirty="0" smtClean="0"/>
              <a:t>Not mandatory for diagnosis of pre eclampsia                   </a:t>
            </a:r>
            <a:endParaRPr lang="zh-CN" altLang="en-US"/>
          </a:p>
          <a:p>
            <a:r>
              <a:rPr lang="en-US" altLang="en-IN" sz="2800" b="0" dirty="0" smtClean="0"/>
              <a:t>Measured quantitatively - 300 mg/24 hrs or protein: creatinine ratio of 0.3 or more is positive  </a:t>
            </a:r>
            <a:endParaRPr lang="zh-CN" altLang="en-US"/>
          </a:p>
          <a:p>
            <a:r>
              <a:rPr lang="en-US" altLang="en-IN"/>
              <a:t>Dipstick may be used in absence of quantitative method (&amp; for screening) &amp;  </a:t>
            </a:r>
            <a:r>
              <a:rPr lang="en-IN" altLang="en-IN"/>
              <a:t>≥1</a:t>
            </a:r>
            <a:r>
              <a:rPr lang="en-US" altLang="en-IN" sz="3200" dirty="0" smtClean="0"/>
              <a:t>+ is positive</a:t>
            </a:r>
            <a:endParaRPr lang="zh-CN" altLang="en-US"/>
          </a:p>
          <a:p>
            <a:r>
              <a:rPr lang="en-US" altLang="en-IN" sz="3200" dirty="0" smtClean="0"/>
              <a:t>Severity of proteinuria now not considered as a severe feature of pre eclampsia, but may still be used in our situation.  </a:t>
            </a:r>
            <a:r>
              <a:rPr lang="en-US" b="1" dirty="0" smtClean="0"/>
              <a:t> </a:t>
            </a:r>
            <a:endParaRPr lang="zh-CN" altLang="en-US"/>
          </a:p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IN"/>
              <a:t>Diagnosis: Pre eclampsia with severe features</a:t>
            </a:r>
            <a:endParaRPr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429" lnSpcReduction="10000"/>
          </a:bodyPr>
          <a:lstStyle/>
          <a:p>
            <a:pPr lvl="1"/>
            <a:r>
              <a:rPr lang="en-US" b="1" dirty="0" smtClean="0"/>
              <a:t>P</a:t>
            </a:r>
            <a:r>
              <a:rPr lang="en-US" altLang="en-IN" sz="2800" b="1" dirty="0" smtClean="0"/>
              <a:t>re eclampsia</a:t>
            </a:r>
            <a:r>
              <a:rPr lang="en-US" altLang="en-IN" sz="2800" b="0" dirty="0" smtClean="0"/>
              <a:t> with </a:t>
            </a:r>
            <a:r>
              <a:rPr lang="en-US" altLang="en-IN" sz="2800" dirty="0" smtClean="0"/>
              <a:t>BP</a:t>
            </a:r>
            <a:r>
              <a:rPr lang="en-US" sz="2800" dirty="0" smtClean="0"/>
              <a:t>&lt;</a:t>
            </a:r>
            <a:r>
              <a:rPr lang="en-US" altLang="en-IN" sz="2800" dirty="0" smtClean="0"/>
              <a:t>160/110 mmHg</a:t>
            </a:r>
            <a:r>
              <a:rPr lang="en-US" altLang="en-IN" sz="2800" b="0" dirty="0" smtClean="0"/>
              <a:t>  &amp; proteinuria </a:t>
            </a:r>
            <a:r>
              <a:rPr lang="en-US" sz="2800" dirty="0" smtClean="0"/>
              <a:t>≤ 2+</a:t>
            </a:r>
            <a:r>
              <a:rPr lang="en-US" altLang="en-IN" sz="2800" dirty="0" smtClean="0"/>
              <a:t> is considered to be without severe features </a:t>
            </a:r>
            <a:endParaRPr lang="en-US" b="1" dirty="0" smtClean="0"/>
          </a:p>
          <a:p>
            <a:pPr lvl="1"/>
            <a:r>
              <a:rPr lang="en-US" altLang="en-IN" sz="2800" b="1" dirty="0" smtClean="0"/>
              <a:t>Pre</a:t>
            </a:r>
            <a:r>
              <a:rPr lang="en-US" b="1" dirty="0" smtClean="0"/>
              <a:t> </a:t>
            </a:r>
            <a:r>
              <a:rPr lang="en-US" b="1" dirty="0" err="1" smtClean="0"/>
              <a:t>eclampsia</a:t>
            </a:r>
            <a:r>
              <a:rPr lang="en-US" b="1" dirty="0" smtClean="0"/>
              <a:t> with Severe Features: </a:t>
            </a:r>
          </a:p>
          <a:p>
            <a:pPr lvl="1">
              <a:buNone/>
            </a:pPr>
            <a:r>
              <a:rPr lang="en-US" b="1" dirty="0" smtClean="0"/>
              <a:t>        </a:t>
            </a:r>
            <a:r>
              <a:rPr lang="en-US" dirty="0" smtClean="0"/>
              <a:t>Pre </a:t>
            </a:r>
            <a:r>
              <a:rPr lang="en-US" dirty="0" err="1" smtClean="0"/>
              <a:t>eclampsia</a:t>
            </a:r>
            <a:r>
              <a:rPr lang="en-US" dirty="0" smtClean="0"/>
              <a:t> with any of the following:</a:t>
            </a:r>
          </a:p>
          <a:p>
            <a:pPr>
              <a:buNone/>
            </a:pPr>
            <a:r>
              <a:rPr lang="en-US" sz="2800" dirty="0" smtClean="0"/>
              <a:t>                             - BP≥160 /110 mmHg </a:t>
            </a:r>
            <a:endParaRPr lang="zh-CN" altLang="en-US"/>
          </a:p>
          <a:p>
            <a:pPr>
              <a:buNone/>
            </a:pPr>
            <a:r>
              <a:rPr lang="en-US" sz="2800" dirty="0" smtClean="0"/>
              <a:t>                             - </a:t>
            </a:r>
            <a:r>
              <a:rPr lang="en-US" sz="2800" dirty="0" err="1" smtClean="0"/>
              <a:t>Proteinuria</a:t>
            </a:r>
            <a:r>
              <a:rPr lang="en-US" sz="2800" dirty="0" smtClean="0"/>
              <a:t> ≥</a:t>
            </a:r>
            <a:r>
              <a:rPr lang="en-US" altLang="en-IN" sz="2800" dirty="0" smtClean="0"/>
              <a:t>3+.      </a:t>
            </a:r>
            <a:endParaRPr lang="zh-CN" altLang="en-US"/>
          </a:p>
          <a:p>
            <a:pPr>
              <a:buNone/>
            </a:pPr>
            <a:r>
              <a:rPr lang="en-US" altLang="en-IN" sz="2800" dirty="0" smtClean="0"/>
              <a:t>    </a:t>
            </a:r>
            <a:r>
              <a:rPr lang="en-US" sz="2800" dirty="0" smtClean="0"/>
              <a:t>                         - Any </a:t>
            </a:r>
            <a:r>
              <a:rPr lang="en-US" altLang="en-IN" sz="2800" dirty="0" smtClean="0"/>
              <a:t>evidence organ dysfunction </a:t>
            </a:r>
            <a:endParaRPr lang="zh-CN" altLang="en-US"/>
          </a:p>
          <a:p>
            <a:pPr>
              <a:buNone/>
            </a:pPr>
            <a:r>
              <a:rPr lang="en-US" altLang="en-IN" sz="2800" dirty="0" smtClean="0"/>
              <a:t>                               or any </a:t>
            </a:r>
            <a:r>
              <a:rPr lang="en-US" sz="2800" dirty="0" smtClean="0"/>
              <a:t>ominous or danger signs  </a:t>
            </a:r>
            <a:endParaRPr lang="zh-CN" altLang="en-US"/>
          </a:p>
          <a:p>
            <a:pPr>
              <a:buNone/>
            </a:pPr>
            <a:r>
              <a:rPr lang="en-US" sz="2800" dirty="0" smtClean="0"/>
              <a:t>                               imminent/ impending </a:t>
            </a:r>
            <a:r>
              <a:rPr lang="en-US" sz="2800" dirty="0" err="1" smtClean="0"/>
              <a:t>eclampsia</a:t>
            </a: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                                 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04860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IN"/>
              <a:t>Signs of organ dysfunction/impending eclampsia</a:t>
            </a:r>
            <a:endParaRPr lang="en-GB"/>
          </a:p>
        </p:txBody>
      </p:sp>
      <p:sp>
        <p:nvSpPr>
          <p:cNvPr id="1048602" name="Content Placeholder 1048601"/>
          <p:cNvSpPr>
            <a:spLocks noGrp="1"/>
          </p:cNvSpPr>
          <p:nvPr>
            <p:ph idx="1"/>
          </p:nvPr>
        </p:nvSpPr>
        <p:spPr/>
        <p:txBody>
          <a:bodyPr>
            <a:normAutofit fontScale="92857"/>
          </a:bodyPr>
          <a:lstStyle/>
          <a:p>
            <a:r>
              <a:rPr lang="en-US" altLang="en-IN" dirty="0"/>
              <a:t>Headache</a:t>
            </a:r>
            <a:endParaRPr lang="en-GB" dirty="0"/>
          </a:p>
          <a:p>
            <a:r>
              <a:rPr lang="en-US" altLang="en-IN" dirty="0"/>
              <a:t>Visual disturbance/blurred </a:t>
            </a:r>
            <a:r>
              <a:rPr lang="en-US" altLang="en-IN" dirty="0" err="1"/>
              <a:t>vison</a:t>
            </a:r>
            <a:r>
              <a:rPr lang="en-US" sz="3200" dirty="0" smtClean="0"/>
              <a:t>/</a:t>
            </a:r>
            <a:r>
              <a:rPr lang="en-US" sz="3200" dirty="0" err="1" smtClean="0"/>
              <a:t>diplopi</a:t>
            </a:r>
            <a:r>
              <a:rPr lang="en-US" altLang="en-IN" sz="3200" dirty="0" err="1" smtClean="0"/>
              <a:t>a</a:t>
            </a:r>
            <a:r>
              <a:rPr lang="en-US" altLang="en-IN" sz="3200" dirty="0" smtClean="0"/>
              <a:t>/blindness or cerebral disturbance</a:t>
            </a:r>
            <a:endParaRPr lang="en-GB" dirty="0"/>
          </a:p>
          <a:p>
            <a:r>
              <a:rPr lang="en-US" sz="3200" dirty="0" err="1" smtClean="0"/>
              <a:t>Epigastric</a:t>
            </a:r>
            <a:r>
              <a:rPr lang="en-US" sz="3200" dirty="0" smtClean="0"/>
              <a:t> pain, vomiting </a:t>
            </a:r>
            <a:endParaRPr lang="en-GB" dirty="0"/>
          </a:p>
          <a:p>
            <a:r>
              <a:rPr lang="en-US" sz="3200" dirty="0" err="1" smtClean="0"/>
              <a:t>Oliguria</a:t>
            </a:r>
            <a:r>
              <a:rPr lang="en-US" sz="3200" dirty="0" smtClean="0"/>
              <a:t>/</a:t>
            </a:r>
            <a:r>
              <a:rPr lang="en-US" sz="3200" dirty="0" err="1" smtClean="0"/>
              <a:t>anuria</a:t>
            </a:r>
            <a:r>
              <a:rPr lang="en-US" sz="3200" dirty="0" smtClean="0"/>
              <a:t>/HELLP</a:t>
            </a:r>
            <a:endParaRPr lang="en-GB" dirty="0"/>
          </a:p>
          <a:p>
            <a:r>
              <a:rPr lang="en-US" altLang="en-IN" sz="3200" dirty="0" smtClean="0"/>
              <a:t>Serum creatinine 1.1 mg/dl or more /doubling  </a:t>
            </a:r>
            <a:endParaRPr lang="en-GB" dirty="0"/>
          </a:p>
          <a:p>
            <a:r>
              <a:rPr lang="en-US" altLang="en-IN" sz="3200" dirty="0" smtClean="0"/>
              <a:t>Haemolysis/thrombocytopenia (100000 or less)</a:t>
            </a:r>
            <a:endParaRPr lang="en-GB" dirty="0"/>
          </a:p>
          <a:p>
            <a:r>
              <a:rPr lang="en-US" altLang="en-IN" sz="3200" dirty="0" smtClean="0"/>
              <a:t>Elevated liver transaminases</a:t>
            </a:r>
            <a:endParaRPr lang="en-GB" dirty="0"/>
          </a:p>
          <a:p>
            <a:r>
              <a:rPr lang="en-US" altLang="en-IN" sz="3200" dirty="0" smtClean="0"/>
              <a:t>Pulmonary </a:t>
            </a:r>
            <a:r>
              <a:rPr lang="en-US" altLang="en-IN" sz="3200" dirty="0" err="1" smtClean="0"/>
              <a:t>oedema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</a:t>
            </a:r>
            <a:r>
              <a:rPr lang="en-US" altLang="en-IN" dirty="0" smtClean="0"/>
              <a:t>: Eclampsia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429"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b="1" dirty="0" err="1" smtClean="0"/>
              <a:t>Eclampsia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  Pre </a:t>
            </a:r>
            <a:r>
              <a:rPr lang="en-US" dirty="0" err="1" smtClean="0"/>
              <a:t>eclampsia</a:t>
            </a:r>
            <a:r>
              <a:rPr lang="en-US" dirty="0" smtClean="0"/>
              <a:t> plus convulsion and / or coma.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b="1" i="1" dirty="0" smtClean="0"/>
              <a:t> </a:t>
            </a:r>
            <a:r>
              <a:rPr lang="en-US" sz="2800" b="1" dirty="0" smtClean="0"/>
              <a:t>Diagnose and treat any convulsion during</a:t>
            </a:r>
          </a:p>
          <a:p>
            <a:pPr lvl="0">
              <a:buNone/>
            </a:pPr>
            <a:r>
              <a:rPr lang="en-US" sz="2800" b="1" dirty="0" smtClean="0"/>
              <a:t>     pregnancy and within one week of delivery as</a:t>
            </a:r>
          </a:p>
          <a:p>
            <a:pPr lvl="0">
              <a:buNone/>
            </a:pPr>
            <a:r>
              <a:rPr lang="en-US" sz="2800" b="1" dirty="0" smtClean="0"/>
              <a:t>     </a:t>
            </a:r>
            <a:r>
              <a:rPr lang="en-US" sz="2800" b="1" dirty="0" err="1" smtClean="0"/>
              <a:t>eclampsia</a:t>
            </a:r>
            <a:r>
              <a:rPr lang="en-US" sz="2800" b="1" dirty="0" smtClean="0"/>
              <a:t> unless proved otherwise</a:t>
            </a:r>
          </a:p>
          <a:p>
            <a:pPr lvl="0"/>
            <a:r>
              <a:rPr lang="en-US" sz="3000" b="1" i="1" dirty="0" smtClean="0"/>
              <a:t>Remember: </a:t>
            </a:r>
            <a:r>
              <a:rPr lang="en-US" sz="3000" i="1" dirty="0" smtClean="0"/>
              <a:t>Pre </a:t>
            </a:r>
            <a:r>
              <a:rPr lang="en-US" sz="3000" i="1" dirty="0" err="1" smtClean="0"/>
              <a:t>eclampsia</a:t>
            </a:r>
            <a:r>
              <a:rPr lang="en-US" sz="3000" i="1" dirty="0" smtClean="0"/>
              <a:t> is not preventable. But </a:t>
            </a:r>
            <a:r>
              <a:rPr lang="en-US" sz="3000" i="1" dirty="0" err="1" smtClean="0"/>
              <a:t>eclampsia</a:t>
            </a:r>
            <a:r>
              <a:rPr lang="en-US" sz="3000" i="1" dirty="0" smtClean="0"/>
              <a:t> preventable by early detection and management of</a:t>
            </a:r>
            <a:r>
              <a:rPr lang="en-US" sz="3000" b="1" i="1" dirty="0" smtClean="0"/>
              <a:t> </a:t>
            </a:r>
            <a:r>
              <a:rPr lang="en-US" sz="3000" i="1" dirty="0" smtClean="0"/>
              <a:t> pre </a:t>
            </a:r>
            <a:r>
              <a:rPr lang="en-US" sz="3000" i="1" dirty="0" err="1" smtClean="0"/>
              <a:t>eclampsia</a:t>
            </a:r>
            <a:endParaRPr lang="en-US" sz="3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1208</Words>
  <Application>Microsoft Office PowerPoint</Application>
  <PresentationFormat>On-screen Show (4:3)</PresentationFormat>
  <Paragraphs>168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PRE ECLAMPSIA &amp; ECLAMPSIA</vt:lpstr>
      <vt:lpstr>Pre eclampsia / Eclampsia</vt:lpstr>
      <vt:lpstr>Initial Management </vt:lpstr>
      <vt:lpstr>Diagnosis </vt:lpstr>
      <vt:lpstr>Diagnosis : Pre eclampsia </vt:lpstr>
      <vt:lpstr>Note on Proteinuria</vt:lpstr>
      <vt:lpstr>Diagnosis: Pre eclampsia with severe features</vt:lpstr>
      <vt:lpstr>Signs of organ dysfunction/impending eclampsia</vt:lpstr>
      <vt:lpstr>Diagnosis: Eclampsia </vt:lpstr>
      <vt:lpstr>Management of Gestational Hypertension and Pre eclampsia without severe features</vt:lpstr>
      <vt:lpstr>Management of Pre eclampsia with severe features</vt:lpstr>
      <vt:lpstr>Management of Eclampsia</vt:lpstr>
      <vt:lpstr>Management of Eclampsia</vt:lpstr>
      <vt:lpstr>Management of Eclampsia</vt:lpstr>
      <vt:lpstr>Management of Eclampsia (Cont..)</vt:lpstr>
      <vt:lpstr>Management of Eclampsia (Cont..)</vt:lpstr>
      <vt:lpstr>Management of Eclampsia (Cont..)</vt:lpstr>
      <vt:lpstr>Post Partum Care: Eclampsia</vt:lpstr>
      <vt:lpstr>Post Partum Care: Eclampsia (Cont..)</vt:lpstr>
      <vt:lpstr>MAGNESIUM SULPHATE REGIMEN </vt:lpstr>
      <vt:lpstr>MAGNESIUM SULPHATE REGIMEN </vt:lpstr>
      <vt:lpstr>MAGNESIUM SULPHATE REGIMEN </vt:lpstr>
      <vt:lpstr>Antihypertensive therapy in severe Preeclampsia/Eclampsia</vt:lpstr>
      <vt:lpstr>Antihypertensive therapy in severe Preeclampsia/Eclampsia</vt:lpstr>
      <vt:lpstr>Antihypertensive therapy in severe Preeclampsia/Eclampsia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ECLAMPSIA &amp; ECLAMPSIA</dc:title>
  <dc:creator>Alauddin HP</dc:creator>
  <cp:lastModifiedBy>puspenghosh</cp:lastModifiedBy>
  <cp:revision>5</cp:revision>
  <dcterms:created xsi:type="dcterms:W3CDTF">2006-08-14T04:00:00Z</dcterms:created>
  <dcterms:modified xsi:type="dcterms:W3CDTF">2022-05-17T12:06:10Z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49d2933a03a44a789d6063599dc0c057</vt:lpwstr>
  </property>
</Properties>
</file>