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2"/>
  </p:notesMasterIdLst>
  <p:sldIdLst>
    <p:sldId id="256" r:id="rId2"/>
    <p:sldId id="583" r:id="rId3"/>
    <p:sldId id="285" r:id="rId4"/>
    <p:sldId id="584" r:id="rId5"/>
    <p:sldId id="286" r:id="rId6"/>
    <p:sldId id="336" r:id="rId7"/>
    <p:sldId id="1721" r:id="rId8"/>
    <p:sldId id="585" r:id="rId9"/>
    <p:sldId id="1722" r:id="rId10"/>
    <p:sldId id="1723" r:id="rId11"/>
    <p:sldId id="1724" r:id="rId12"/>
    <p:sldId id="1725" r:id="rId13"/>
    <p:sldId id="1785" r:id="rId14"/>
    <p:sldId id="1727" r:id="rId15"/>
    <p:sldId id="371" r:id="rId16"/>
    <p:sldId id="1787" r:id="rId17"/>
    <p:sldId id="675" r:id="rId18"/>
    <p:sldId id="1773" r:id="rId19"/>
    <p:sldId id="1728" r:id="rId20"/>
    <p:sldId id="17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inika Mitra" initials="KM" lastIdx="1" clrIdx="0">
    <p:extLst>
      <p:ext uri="{19B8F6BF-5375-455C-9EA6-DF929625EA0E}">
        <p15:presenceInfo xmlns:p15="http://schemas.microsoft.com/office/powerpoint/2012/main" xmlns="" userId="S::kmitra@unicef.org::24bf500d-fee1-4972-8f41-1d5d4cbee4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618A7-A5BF-48C4-ABAD-49FB29DC1EF5}" type="doc">
      <dgm:prSet loTypeId="urn:microsoft.com/office/officeart/2005/8/layout/vList3#2" loCatId="picture" qsTypeId="urn:microsoft.com/office/officeart/2005/8/quickstyle/simple2" qsCatId="simple" csTypeId="urn:microsoft.com/office/officeart/2005/8/colors/accent0_1" csCatId="mainScheme" phldr="1"/>
      <dgm:spPr/>
    </dgm:pt>
    <dgm:pt modelId="{87089907-15A3-4F88-AB36-16B9C5189F0C}">
      <dgm:prSet phldrT="[Text]" custT="1"/>
      <dgm:spPr/>
      <dgm:t>
        <a:bodyPr/>
        <a:lstStyle/>
        <a:p>
          <a:r>
            <a:rPr lang="en-US" sz="3600" b="0"/>
            <a:t>Protecting yourself                       </a:t>
          </a:r>
        </a:p>
      </dgm:t>
    </dgm:pt>
    <dgm:pt modelId="{136185CC-469D-4CC0-BFB6-63DA275D7664}" type="parTrans" cxnId="{C5A4168F-FBEE-4D4B-8928-1EDD70DE69C5}">
      <dgm:prSet/>
      <dgm:spPr/>
      <dgm:t>
        <a:bodyPr/>
        <a:lstStyle/>
        <a:p>
          <a:endParaRPr lang="en-US"/>
        </a:p>
      </dgm:t>
    </dgm:pt>
    <dgm:pt modelId="{41B5D14C-492F-4891-A9E0-B73F1BB1484F}" type="sibTrans" cxnId="{C5A4168F-FBEE-4D4B-8928-1EDD70DE69C5}">
      <dgm:prSet/>
      <dgm:spPr/>
      <dgm:t>
        <a:bodyPr/>
        <a:lstStyle/>
        <a:p>
          <a:endParaRPr lang="en-US"/>
        </a:p>
      </dgm:t>
    </dgm:pt>
    <dgm:pt modelId="{4258337F-007C-446F-9CA3-A9E83DF9C024}">
      <dgm:prSet phldrT="[Text]" custT="1"/>
      <dgm:spPr/>
      <dgm:t>
        <a:bodyPr/>
        <a:lstStyle/>
        <a:p>
          <a:r>
            <a:rPr lang="en-US" sz="3600" b="0" dirty="0"/>
            <a:t>Protecting your family, community &amp; environment</a:t>
          </a:r>
        </a:p>
      </dgm:t>
    </dgm:pt>
    <dgm:pt modelId="{E008AB85-20B1-41BC-BB13-873DF96F9DFD}" type="sibTrans" cxnId="{70A0557B-5C40-497C-B33F-BC798C32CBF5}">
      <dgm:prSet/>
      <dgm:spPr/>
      <dgm:t>
        <a:bodyPr/>
        <a:lstStyle/>
        <a:p>
          <a:endParaRPr lang="en-US"/>
        </a:p>
      </dgm:t>
    </dgm:pt>
    <dgm:pt modelId="{7735610C-E366-4291-B937-C1A1296A0DAD}" type="parTrans" cxnId="{70A0557B-5C40-497C-B33F-BC798C32CBF5}">
      <dgm:prSet/>
      <dgm:spPr/>
      <dgm:t>
        <a:bodyPr/>
        <a:lstStyle/>
        <a:p>
          <a:endParaRPr lang="en-US"/>
        </a:p>
      </dgm:t>
    </dgm:pt>
    <dgm:pt modelId="{0FBCE746-975C-4F2C-A1DD-B86595BE076C}">
      <dgm:prSet phldrT="[Text]" custT="1"/>
      <dgm:spPr/>
      <dgm:t>
        <a:bodyPr/>
        <a:lstStyle/>
        <a:p>
          <a:r>
            <a:rPr lang="en-US" sz="3600" b="0" dirty="0"/>
            <a:t>Protecting your patients</a:t>
          </a:r>
        </a:p>
      </dgm:t>
    </dgm:pt>
    <dgm:pt modelId="{C78A942B-0ACA-4AB3-A74E-44DA01A2F0F2}" type="sibTrans" cxnId="{7A7DD3C3-906F-498A-953C-01D7EE8E9399}">
      <dgm:prSet/>
      <dgm:spPr/>
      <dgm:t>
        <a:bodyPr/>
        <a:lstStyle/>
        <a:p>
          <a:endParaRPr lang="en-US"/>
        </a:p>
      </dgm:t>
    </dgm:pt>
    <dgm:pt modelId="{67370F93-8B20-4E0A-8E4F-FA7DEA9985FE}" type="parTrans" cxnId="{7A7DD3C3-906F-498A-953C-01D7EE8E9399}">
      <dgm:prSet/>
      <dgm:spPr/>
      <dgm:t>
        <a:bodyPr/>
        <a:lstStyle/>
        <a:p>
          <a:endParaRPr lang="en-US"/>
        </a:p>
      </dgm:t>
    </dgm:pt>
    <dgm:pt modelId="{210CA00C-BBDD-47C0-B13C-91B202FE6590}" type="pres">
      <dgm:prSet presAssocID="{AEC618A7-A5BF-48C4-ABAD-49FB29DC1EF5}" presName="linearFlow" presStyleCnt="0">
        <dgm:presLayoutVars>
          <dgm:dir/>
          <dgm:resizeHandles val="exact"/>
        </dgm:presLayoutVars>
      </dgm:prSet>
      <dgm:spPr/>
    </dgm:pt>
    <dgm:pt modelId="{A3093074-9A5B-4BE6-B1D2-B39BA070B7EE}" type="pres">
      <dgm:prSet presAssocID="{87089907-15A3-4F88-AB36-16B9C5189F0C}" presName="composite" presStyleCnt="0"/>
      <dgm:spPr/>
    </dgm:pt>
    <dgm:pt modelId="{D079DF44-C7F4-4106-8E37-2EFBE5D7A03F}" type="pres">
      <dgm:prSet presAssocID="{87089907-15A3-4F88-AB36-16B9C5189F0C}"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xmlns=""/>
              </a:ext>
            </a:extLst>
          </a:blip>
          <a:srcRect/>
          <a:stretch>
            <a:fillRect/>
          </a:stretch>
        </a:blipFill>
      </dgm:spPr>
    </dgm:pt>
    <dgm:pt modelId="{FDD833EF-6F8A-476A-A54B-6800A19C256C}" type="pres">
      <dgm:prSet presAssocID="{87089907-15A3-4F88-AB36-16B9C5189F0C}" presName="txShp" presStyleLbl="node1" presStyleIdx="0" presStyleCnt="3" custLinFactNeighborX="691" custLinFactNeighborY="-69">
        <dgm:presLayoutVars>
          <dgm:bulletEnabled val="1"/>
        </dgm:presLayoutVars>
      </dgm:prSet>
      <dgm:spPr/>
      <dgm:t>
        <a:bodyPr/>
        <a:lstStyle/>
        <a:p>
          <a:endParaRPr lang="en-IN"/>
        </a:p>
      </dgm:t>
    </dgm:pt>
    <dgm:pt modelId="{96239AB5-9E4F-4730-B1C2-CA2E013DB837}" type="pres">
      <dgm:prSet presAssocID="{41B5D14C-492F-4891-A9E0-B73F1BB1484F}" presName="spacing" presStyleCnt="0"/>
      <dgm:spPr/>
    </dgm:pt>
    <dgm:pt modelId="{8D6649E2-A448-470A-94C1-8C096B34F2FD}" type="pres">
      <dgm:prSet presAssocID="{4258337F-007C-446F-9CA3-A9E83DF9C024}" presName="composite" presStyleCnt="0"/>
      <dgm:spPr/>
    </dgm:pt>
    <dgm:pt modelId="{E45A1FE0-4459-477E-AE70-917AE5EF85BA}" type="pres">
      <dgm:prSet presAssocID="{4258337F-007C-446F-9CA3-A9E83DF9C024}" presName="imgShp" presStyleLbl="fgImgPlace1" presStyleIdx="1" presStyleCnt="3" custLinFactY="8208" custLinFactNeighborX="1405" custLinFactNeighborY="100000"/>
      <dgm:spPr>
        <a:blipFill>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dgm:spPr>
    </dgm:pt>
    <dgm:pt modelId="{772DF848-F876-4E65-A2BD-C09A6BFFAE5F}" type="pres">
      <dgm:prSet presAssocID="{4258337F-007C-446F-9CA3-A9E83DF9C024}" presName="txShp" presStyleLbl="node1" presStyleIdx="1" presStyleCnt="3" custLinFactY="8208" custLinFactNeighborX="369" custLinFactNeighborY="100000">
        <dgm:presLayoutVars>
          <dgm:bulletEnabled val="1"/>
        </dgm:presLayoutVars>
      </dgm:prSet>
      <dgm:spPr/>
      <dgm:t>
        <a:bodyPr/>
        <a:lstStyle/>
        <a:p>
          <a:endParaRPr lang="en-IN"/>
        </a:p>
      </dgm:t>
    </dgm:pt>
    <dgm:pt modelId="{B9AE875A-DB17-44D7-B057-F4A3546B1B64}" type="pres">
      <dgm:prSet presAssocID="{E008AB85-20B1-41BC-BB13-873DF96F9DFD}" presName="spacing" presStyleCnt="0"/>
      <dgm:spPr/>
    </dgm:pt>
    <dgm:pt modelId="{29F145AB-9903-4D57-AA3C-24188B02EFCB}" type="pres">
      <dgm:prSet presAssocID="{0FBCE746-975C-4F2C-A1DD-B86595BE076C}" presName="composite" presStyleCnt="0"/>
      <dgm:spPr/>
    </dgm:pt>
    <dgm:pt modelId="{4CB1AFCE-2253-4C2A-B958-1ABC178F491C}" type="pres">
      <dgm:prSet presAssocID="{0FBCE746-975C-4F2C-A1DD-B86595BE076C}" presName="imgShp" presStyleLbl="fgImgPlace1" presStyleIdx="2" presStyleCnt="3" custLinFactY="-39332" custLinFactNeighborX="896" custLinFactNeighborY="-100000"/>
      <dgm:spPr>
        <a:blipFill>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dgm:spPr>
    </dgm:pt>
    <dgm:pt modelId="{09203B30-FA18-44D7-86FB-20BD61E8BD7A}" type="pres">
      <dgm:prSet presAssocID="{0FBCE746-975C-4F2C-A1DD-B86595BE076C}" presName="txShp" presStyleLbl="node1" presStyleIdx="2" presStyleCnt="3" custLinFactY="-39332" custLinFactNeighborX="234" custLinFactNeighborY="-100000">
        <dgm:presLayoutVars>
          <dgm:bulletEnabled val="1"/>
        </dgm:presLayoutVars>
      </dgm:prSet>
      <dgm:spPr/>
      <dgm:t>
        <a:bodyPr/>
        <a:lstStyle/>
        <a:p>
          <a:endParaRPr lang="en-IN"/>
        </a:p>
      </dgm:t>
    </dgm:pt>
  </dgm:ptLst>
  <dgm:cxnLst>
    <dgm:cxn modelId="{9CBA9389-E347-954A-B00D-5B992C94A4E5}" type="presOf" srcId="{0FBCE746-975C-4F2C-A1DD-B86595BE076C}" destId="{09203B30-FA18-44D7-86FB-20BD61E8BD7A}" srcOrd="0" destOrd="0" presId="urn:microsoft.com/office/officeart/2005/8/layout/vList3#2"/>
    <dgm:cxn modelId="{1954C127-1331-584B-8642-F4A3D810A73D}" type="presOf" srcId="{4258337F-007C-446F-9CA3-A9E83DF9C024}" destId="{772DF848-F876-4E65-A2BD-C09A6BFFAE5F}" srcOrd="0" destOrd="0" presId="urn:microsoft.com/office/officeart/2005/8/layout/vList3#2"/>
    <dgm:cxn modelId="{A8BA67B1-9A87-0E4F-A973-7F847E14077B}" type="presOf" srcId="{AEC618A7-A5BF-48C4-ABAD-49FB29DC1EF5}" destId="{210CA00C-BBDD-47C0-B13C-91B202FE6590}" srcOrd="0" destOrd="0" presId="urn:microsoft.com/office/officeart/2005/8/layout/vList3#2"/>
    <dgm:cxn modelId="{7A7DD3C3-906F-498A-953C-01D7EE8E9399}" srcId="{AEC618A7-A5BF-48C4-ABAD-49FB29DC1EF5}" destId="{0FBCE746-975C-4F2C-A1DD-B86595BE076C}" srcOrd="2" destOrd="0" parTransId="{67370F93-8B20-4E0A-8E4F-FA7DEA9985FE}" sibTransId="{C78A942B-0ACA-4AB3-A74E-44DA01A2F0F2}"/>
    <dgm:cxn modelId="{8846665B-A36E-E94D-816C-12E518CBED6B}" type="presOf" srcId="{87089907-15A3-4F88-AB36-16B9C5189F0C}" destId="{FDD833EF-6F8A-476A-A54B-6800A19C256C}" srcOrd="0" destOrd="0" presId="urn:microsoft.com/office/officeart/2005/8/layout/vList3#2"/>
    <dgm:cxn modelId="{C5A4168F-FBEE-4D4B-8928-1EDD70DE69C5}" srcId="{AEC618A7-A5BF-48C4-ABAD-49FB29DC1EF5}" destId="{87089907-15A3-4F88-AB36-16B9C5189F0C}" srcOrd="0" destOrd="0" parTransId="{136185CC-469D-4CC0-BFB6-63DA275D7664}" sibTransId="{41B5D14C-492F-4891-A9E0-B73F1BB1484F}"/>
    <dgm:cxn modelId="{70A0557B-5C40-497C-B33F-BC798C32CBF5}" srcId="{AEC618A7-A5BF-48C4-ABAD-49FB29DC1EF5}" destId="{4258337F-007C-446F-9CA3-A9E83DF9C024}" srcOrd="1" destOrd="0" parTransId="{7735610C-E366-4291-B937-C1A1296A0DAD}" sibTransId="{E008AB85-20B1-41BC-BB13-873DF96F9DFD}"/>
    <dgm:cxn modelId="{326E919D-CB80-2D49-9A12-02BA50AFC8AA}" type="presParOf" srcId="{210CA00C-BBDD-47C0-B13C-91B202FE6590}" destId="{A3093074-9A5B-4BE6-B1D2-B39BA070B7EE}" srcOrd="0" destOrd="0" presId="urn:microsoft.com/office/officeart/2005/8/layout/vList3#2"/>
    <dgm:cxn modelId="{643E74B2-D82E-6944-B1B6-A824C799B4E2}" type="presParOf" srcId="{A3093074-9A5B-4BE6-B1D2-B39BA070B7EE}" destId="{D079DF44-C7F4-4106-8E37-2EFBE5D7A03F}" srcOrd="0" destOrd="0" presId="urn:microsoft.com/office/officeart/2005/8/layout/vList3#2"/>
    <dgm:cxn modelId="{55B916B1-26DB-D84F-9247-A06AEF70095A}" type="presParOf" srcId="{A3093074-9A5B-4BE6-B1D2-B39BA070B7EE}" destId="{FDD833EF-6F8A-476A-A54B-6800A19C256C}" srcOrd="1" destOrd="0" presId="urn:microsoft.com/office/officeart/2005/8/layout/vList3#2"/>
    <dgm:cxn modelId="{1373350C-3E44-D44B-98AB-7640C2468ABD}" type="presParOf" srcId="{210CA00C-BBDD-47C0-B13C-91B202FE6590}" destId="{96239AB5-9E4F-4730-B1C2-CA2E013DB837}" srcOrd="1" destOrd="0" presId="urn:microsoft.com/office/officeart/2005/8/layout/vList3#2"/>
    <dgm:cxn modelId="{9C8E5820-14F1-8F4D-881A-5FC5ABB24772}" type="presParOf" srcId="{210CA00C-BBDD-47C0-B13C-91B202FE6590}" destId="{8D6649E2-A448-470A-94C1-8C096B34F2FD}" srcOrd="2" destOrd="0" presId="urn:microsoft.com/office/officeart/2005/8/layout/vList3#2"/>
    <dgm:cxn modelId="{9C16F9F2-E630-6347-8348-69CC186EAB52}" type="presParOf" srcId="{8D6649E2-A448-470A-94C1-8C096B34F2FD}" destId="{E45A1FE0-4459-477E-AE70-917AE5EF85BA}" srcOrd="0" destOrd="0" presId="urn:microsoft.com/office/officeart/2005/8/layout/vList3#2"/>
    <dgm:cxn modelId="{F873FF85-718D-2748-9715-E01964E70946}" type="presParOf" srcId="{8D6649E2-A448-470A-94C1-8C096B34F2FD}" destId="{772DF848-F876-4E65-A2BD-C09A6BFFAE5F}" srcOrd="1" destOrd="0" presId="urn:microsoft.com/office/officeart/2005/8/layout/vList3#2"/>
    <dgm:cxn modelId="{A6254400-9B73-8144-9F41-F61B9BB3890E}" type="presParOf" srcId="{210CA00C-BBDD-47C0-B13C-91B202FE6590}" destId="{B9AE875A-DB17-44D7-B057-F4A3546B1B64}" srcOrd="3" destOrd="0" presId="urn:microsoft.com/office/officeart/2005/8/layout/vList3#2"/>
    <dgm:cxn modelId="{00E22632-6C34-3245-B0CF-EB5694472FEE}" type="presParOf" srcId="{210CA00C-BBDD-47C0-B13C-91B202FE6590}" destId="{29F145AB-9903-4D57-AA3C-24188B02EFCB}" srcOrd="4" destOrd="0" presId="urn:microsoft.com/office/officeart/2005/8/layout/vList3#2"/>
    <dgm:cxn modelId="{B6DC1E10-0726-2C49-A6A6-B35991578F39}" type="presParOf" srcId="{29F145AB-9903-4D57-AA3C-24188B02EFCB}" destId="{4CB1AFCE-2253-4C2A-B958-1ABC178F491C}" srcOrd="0" destOrd="0" presId="urn:microsoft.com/office/officeart/2005/8/layout/vList3#2"/>
    <dgm:cxn modelId="{D92AD405-0197-C847-9198-92AEA1B444B5}" type="presParOf" srcId="{29F145AB-9903-4D57-AA3C-24188B02EFCB}" destId="{09203B30-FA18-44D7-86FB-20BD61E8BD7A}" srcOrd="1"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833EF-6F8A-476A-A54B-6800A19C256C}">
      <dsp:nvSpPr>
        <dsp:cNvPr id="0" name=""/>
        <dsp:cNvSpPr/>
      </dsp:nvSpPr>
      <dsp:spPr>
        <a:xfrm rot="10800000">
          <a:off x="1676410" y="0"/>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a:t>Protecting yourself                       </a:t>
          </a:r>
        </a:p>
      </dsp:txBody>
      <dsp:txXfrm rot="10800000">
        <a:off x="2015228" y="0"/>
        <a:ext cx="4829828" cy="1355274"/>
      </dsp:txXfrm>
    </dsp:sp>
    <dsp:sp modelId="{D079DF44-C7F4-4106-8E37-2EFBE5D7A03F}">
      <dsp:nvSpPr>
        <dsp:cNvPr id="0" name=""/>
        <dsp:cNvSpPr/>
      </dsp:nvSpPr>
      <dsp:spPr>
        <a:xfrm>
          <a:off x="963058" y="929"/>
          <a:ext cx="1355274" cy="1355274"/>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72DF848-F876-4E65-A2BD-C09A6BFFAE5F}">
      <dsp:nvSpPr>
        <dsp:cNvPr id="0" name=""/>
        <dsp:cNvSpPr/>
      </dsp:nvSpPr>
      <dsp:spPr>
        <a:xfrm rot="10800000">
          <a:off x="1659767" y="3227278"/>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family, community &amp; environment</a:t>
          </a:r>
        </a:p>
      </dsp:txBody>
      <dsp:txXfrm rot="10800000">
        <a:off x="1998585" y="3227278"/>
        <a:ext cx="4829828" cy="1355274"/>
      </dsp:txXfrm>
    </dsp:sp>
    <dsp:sp modelId="{E45A1FE0-4459-477E-AE70-917AE5EF85BA}">
      <dsp:nvSpPr>
        <dsp:cNvPr id="0" name=""/>
        <dsp:cNvSpPr/>
      </dsp:nvSpPr>
      <dsp:spPr>
        <a:xfrm>
          <a:off x="982100" y="3227278"/>
          <a:ext cx="1355274" cy="1355274"/>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9203B30-FA18-44D7-86FB-20BD61E8BD7A}">
      <dsp:nvSpPr>
        <dsp:cNvPr id="0" name=""/>
        <dsp:cNvSpPr/>
      </dsp:nvSpPr>
      <dsp:spPr>
        <a:xfrm rot="10800000">
          <a:off x="1652790" y="1632265"/>
          <a:ext cx="5168646" cy="1355274"/>
        </a:xfrm>
        <a:prstGeom prst="homePlat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97638"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b="0" kern="1200" dirty="0"/>
            <a:t>Protecting your patients</a:t>
          </a:r>
        </a:p>
      </dsp:txBody>
      <dsp:txXfrm rot="10800000">
        <a:off x="1991608" y="1632265"/>
        <a:ext cx="4829828" cy="1355274"/>
      </dsp:txXfrm>
    </dsp:sp>
    <dsp:sp modelId="{4CB1AFCE-2253-4C2A-B958-1ABC178F491C}">
      <dsp:nvSpPr>
        <dsp:cNvPr id="0" name=""/>
        <dsp:cNvSpPr/>
      </dsp:nvSpPr>
      <dsp:spPr>
        <a:xfrm>
          <a:off x="975201" y="1632265"/>
          <a:ext cx="1355274" cy="1355274"/>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FA385-462A-43AE-96E9-12F0BFAE83D9}" type="datetimeFigureOut">
              <a:rPr lang="en-US" smtClean="0"/>
              <a:pPr/>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84445-C1A8-4728-9E80-269547D39DE9}" type="slidenum">
              <a:rPr lang="en-US" smtClean="0"/>
              <a:pPr/>
              <a:t>‹#›</a:t>
            </a:fld>
            <a:endParaRPr lang="en-US"/>
          </a:p>
        </p:txBody>
      </p:sp>
    </p:spTree>
    <p:extLst>
      <p:ext uri="{BB962C8B-B14F-4D97-AF65-F5344CB8AC3E}">
        <p14:creationId xmlns:p14="http://schemas.microsoft.com/office/powerpoint/2010/main" xmlns="" val="133118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Infection prevention and control (IPC) is a scientific approach and practical solution designed to prevent harm caused by infection to patients and health workers. It is grounded in infectious diseases, epidemiology, social science and health system strengthening. IPC occupies a unique position in the field of patient safety and quality universal health coverage since it is relevant to health workers and patients at every single health-care encounter. </a:t>
            </a:r>
            <a:r>
              <a:rPr lang="en-CA" dirty="0"/>
              <a:t/>
            </a:r>
            <a:br>
              <a:rPr lang="en-CA" dirty="0"/>
            </a:br>
            <a:r>
              <a:rPr lang="en-CA" dirty="0"/>
              <a:t/>
            </a:r>
            <a:br>
              <a:rPr lang="en-CA" dirty="0"/>
            </a:br>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2</a:t>
            </a:fld>
            <a:endParaRPr lang="en-US" dirty="0"/>
          </a:p>
        </p:txBody>
      </p:sp>
    </p:spTree>
    <p:extLst>
      <p:ext uri="{BB962C8B-B14F-4D97-AF65-F5344CB8AC3E}">
        <p14:creationId xmlns:p14="http://schemas.microsoft.com/office/powerpoint/2010/main" xmlns="" val="330149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at risk of infection? </a:t>
            </a:r>
          </a:p>
          <a:p>
            <a:r>
              <a:rPr lang="en-US" baseline="0" dirty="0"/>
              <a:t> ( Give participants  about 10-15 seconds then click and the word everyone will appear)</a:t>
            </a:r>
          </a:p>
        </p:txBody>
      </p:sp>
      <p:sp>
        <p:nvSpPr>
          <p:cNvPr id="4" name="Slide Number Placeholder 3"/>
          <p:cNvSpPr>
            <a:spLocks noGrp="1"/>
          </p:cNvSpPr>
          <p:nvPr>
            <p:ph type="sldNum" sz="quarter" idx="10"/>
          </p:nvPr>
        </p:nvSpPr>
        <p:spPr/>
        <p:txBody>
          <a:bodyPr/>
          <a:lstStyle/>
          <a:p>
            <a:fld id="{EF6FE9D4-365B-4007-BE98-9B8F86688988}"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Module 2: Ebola Overview and Infection Control</a:t>
            </a:r>
          </a:p>
        </p:txBody>
      </p:sp>
    </p:spTree>
    <p:extLst>
      <p:ext uri="{BB962C8B-B14F-4D97-AF65-F5344CB8AC3E}">
        <p14:creationId xmlns:p14="http://schemas.microsoft.com/office/powerpoint/2010/main" xmlns="" val="40155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Source:</a:t>
            </a:r>
            <a:r>
              <a:rPr lang="en-US" dirty="0"/>
              <a:t> </a:t>
            </a:r>
            <a:r>
              <a:rPr lang="en-US" sz="1200" dirty="0"/>
              <a:t>WHO2015  Liberia Safe &amp; Quality Health Services Package</a:t>
            </a:r>
          </a:p>
          <a:p>
            <a:endParaRPr lang="en-US" dirty="0"/>
          </a:p>
          <a:p>
            <a:r>
              <a:rPr lang="en-US" dirty="0"/>
              <a:t>Proper adherence to standard  infection prevention and control practices can help to protect you, as the health care worker, your patients and ultimately, your family and  community,</a:t>
            </a:r>
          </a:p>
        </p:txBody>
      </p:sp>
      <p:sp>
        <p:nvSpPr>
          <p:cNvPr id="4" name="Slide Number Placeholder 3"/>
          <p:cNvSpPr>
            <a:spLocks noGrp="1"/>
          </p:cNvSpPr>
          <p:nvPr>
            <p:ph type="sldNum" sz="quarter" idx="5"/>
          </p:nvPr>
        </p:nvSpPr>
        <p:spPr/>
        <p:txBody>
          <a:bodyPr/>
          <a:lstStyle/>
          <a:p>
            <a:fld id="{907DFC79-30DA-484F-85C8-36E3971802A1}" type="slidenum">
              <a:rPr lang="en-US" smtClean="0"/>
              <a:pPr/>
              <a:t>4</a:t>
            </a:fld>
            <a:endParaRPr lang="en-US"/>
          </a:p>
        </p:txBody>
      </p:sp>
    </p:spTree>
    <p:extLst>
      <p:ext uri="{BB962C8B-B14F-4D97-AF65-F5344CB8AC3E}">
        <p14:creationId xmlns:p14="http://schemas.microsoft.com/office/powerpoint/2010/main" xmlns="" val="85370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Standard precautions are the cornerstone for prevention in all health care settings. They are a set of precautions aiming to protect both HCW and patients from infectious agents. Standard precautions are recommended for care of all patients regardless of their suspected or confirmed diagnosis in any health care setting.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are additional precautions used for patients that are suspected or confirmed to be infected or colonized with certain pathogens for which the mode of transmission is known. They are used in addition to Standard Precautions.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Transmission-based Precautions include:</a:t>
            </a:r>
            <a:endParaRPr lang="en-CA"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Contact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Droplet</a:t>
            </a:r>
            <a:endParaRPr lang="en-CA"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Airborne</a:t>
            </a:r>
            <a:endParaRPr lang="en-CA"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type of precaution assigned to a patient will depend on the mode of transmission of the suspected or confirmed pathogen. This will be discussed n a later module.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Risk assessment </a:t>
            </a:r>
            <a:r>
              <a:rPr lang="en-US" sz="1200" kern="1200" dirty="0">
                <a:solidFill>
                  <a:schemeClr val="tx1"/>
                </a:solidFill>
                <a:effectLst/>
                <a:latin typeface="+mn-lt"/>
                <a:ea typeface="+mn-ea"/>
                <a:cs typeface="+mn-cs"/>
              </a:rPr>
              <a:t> is a concept that every health care worker should be able to do; identifying sources of infection or actions that can lead to infections both for themselves or their patients. It relies on an understanding of “why” IPC is implemented, and not just memorization of “what.”.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r health care workers should constantly assess risk related to their activities. </a:t>
            </a:r>
          </a:p>
        </p:txBody>
      </p:sp>
      <p:sp>
        <p:nvSpPr>
          <p:cNvPr id="4" name="Slide Number Placeholder 3"/>
          <p:cNvSpPr>
            <a:spLocks noGrp="1"/>
          </p:cNvSpPr>
          <p:nvPr>
            <p:ph type="sldNum" sz="quarter" idx="10"/>
          </p:nvPr>
        </p:nvSpPr>
        <p:spPr/>
        <p:txBody>
          <a:bodyPr/>
          <a:lstStyle/>
          <a:p>
            <a:fld id="{850A2475-8FFD-284D-872D-ED4914A0C7DF}" type="slidenum">
              <a:rPr lang="en-US" smtClean="0"/>
              <a:pPr/>
              <a:t>5</a:t>
            </a:fld>
            <a:endParaRPr lang="en-US"/>
          </a:p>
        </p:txBody>
      </p:sp>
    </p:spTree>
    <p:extLst>
      <p:ext uri="{BB962C8B-B14F-4D97-AF65-F5344CB8AC3E}">
        <p14:creationId xmlns:p14="http://schemas.microsoft.com/office/powerpoint/2010/main" xmlns="" val="295488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several core elements to Standard precautions. These include</a:t>
            </a:r>
          </a:p>
          <a:p>
            <a:r>
              <a:rPr lang="en-US" sz="1600" dirty="0"/>
              <a:t>1.  Clean your hands</a:t>
            </a:r>
          </a:p>
          <a:p>
            <a:r>
              <a:rPr lang="en-US" sz="1600" dirty="0"/>
              <a:t>2. Practice respiratory hygiene-cougher your coughs and sneezes </a:t>
            </a:r>
          </a:p>
          <a:p>
            <a:r>
              <a:rPr lang="en-US" sz="1600" dirty="0"/>
              <a:t>3. Wear protective equipment-according to your risk assessment </a:t>
            </a:r>
          </a:p>
          <a:p>
            <a:r>
              <a:rPr lang="en-US" sz="1600" dirty="0"/>
              <a:t>4.Handle sharps carefully, use aseptic technique to deliver injections</a:t>
            </a:r>
          </a:p>
          <a:p>
            <a:r>
              <a:rPr lang="en-US" sz="1600" dirty="0"/>
              <a:t>5.Properly clean and disinfect/sterilize patient care equipment</a:t>
            </a:r>
          </a:p>
          <a:p>
            <a:r>
              <a:rPr lang="en-US" sz="1600" dirty="0"/>
              <a:t>6. Maintain a clean and disinfected environment</a:t>
            </a:r>
          </a:p>
          <a:p>
            <a:r>
              <a:rPr lang="en-US" sz="1600" dirty="0"/>
              <a:t>7. Safe handling and cleaning of soiled linen</a:t>
            </a:r>
          </a:p>
          <a:p>
            <a:r>
              <a:rPr lang="en-US" sz="1600" dirty="0"/>
              <a:t>8. Properly dispose of waste</a:t>
            </a:r>
          </a:p>
          <a:p>
            <a:r>
              <a:rPr lang="en-US" sz="1600" dirty="0"/>
              <a:t> We will go through all of these in more detail later.</a:t>
            </a:r>
          </a:p>
          <a:p>
            <a:endParaRPr lang="en-US" sz="1600" dirty="0"/>
          </a:p>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6</a:t>
            </a:fld>
            <a:endParaRPr lang="en-US"/>
          </a:p>
        </p:txBody>
      </p:sp>
    </p:spTree>
    <p:extLst>
      <p:ext uri="{BB962C8B-B14F-4D97-AF65-F5344CB8AC3E}">
        <p14:creationId xmlns:p14="http://schemas.microsoft.com/office/powerpoint/2010/main" xmlns="" val="153127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There are 7 steps to  giving a safe injection. It is important that anyone giving injections follow these steps, to protect your patient and yourself</a:t>
            </a:r>
          </a:p>
          <a:p>
            <a:endParaRPr lang="en-CA"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15</a:t>
            </a:fld>
            <a:endParaRPr lang="en-US"/>
          </a:p>
        </p:txBody>
      </p:sp>
    </p:spTree>
    <p:extLst>
      <p:ext uri="{BB962C8B-B14F-4D97-AF65-F5344CB8AC3E}">
        <p14:creationId xmlns:p14="http://schemas.microsoft.com/office/powerpoint/2010/main" xmlns="" val="51861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Some basic measures we can all do  ourselves and encourage our patients and family or community members to do are:</a:t>
            </a:r>
          </a:p>
          <a:p>
            <a:pPr marL="285750" indent="-285750">
              <a:buFont typeface="Arial" panose="020B0604020202020204" pitchFamily="34" charset="0"/>
              <a:buChar char="•"/>
            </a:pPr>
            <a:r>
              <a:rPr lang="en-CA" sz="1600" dirty="0"/>
              <a:t>Turn your head away from others when coughing/sneezing</a:t>
            </a:r>
          </a:p>
          <a:p>
            <a:pPr marL="285750" indent="-285750">
              <a:buFont typeface="Arial" panose="020B0604020202020204" pitchFamily="34" charset="0"/>
              <a:buChar char="•"/>
            </a:pPr>
            <a:r>
              <a:rPr lang="en-CA" sz="1600" dirty="0"/>
              <a:t>Cover your nose/mouth with a tissue-and then immediately dispose of it n the garbage/trash</a:t>
            </a:r>
          </a:p>
          <a:p>
            <a:pPr marL="285750" indent="-285750">
              <a:buFont typeface="Arial" panose="020B0604020202020204" pitchFamily="34" charset="0"/>
              <a:buChar char="•"/>
            </a:pPr>
            <a:r>
              <a:rPr lang="en-CA" sz="1600" dirty="0"/>
              <a:t>If there is no tissue available, cough into your sleeve –not your hands! </a:t>
            </a:r>
          </a:p>
          <a:p>
            <a:pPr marL="285750" indent="-285750">
              <a:buFont typeface="Arial" panose="020B0604020202020204" pitchFamily="34" charset="0"/>
              <a:buChar char="•"/>
            </a:pPr>
            <a:r>
              <a:rPr lang="en-CA" sz="1600" dirty="0"/>
              <a:t>Always clean your hands with soap and water or alcohol hand sanitizer after coughing, sneezing or blowing your nose.</a:t>
            </a:r>
          </a:p>
          <a:p>
            <a:pPr marL="285750" indent="-285750">
              <a:buFont typeface="Arial" panose="020B0604020202020204" pitchFamily="34" charset="0"/>
              <a:buChar char="•"/>
            </a:pPr>
            <a:endParaRPr lang="en-CA" sz="1600" dirty="0"/>
          </a:p>
          <a:p>
            <a:endParaRPr lang="en-CA" sz="1600" dirty="0"/>
          </a:p>
        </p:txBody>
      </p:sp>
      <p:sp>
        <p:nvSpPr>
          <p:cNvPr id="4" name="Slide Number Placeholder 3"/>
          <p:cNvSpPr>
            <a:spLocks noGrp="1"/>
          </p:cNvSpPr>
          <p:nvPr>
            <p:ph type="sldNum" sz="quarter" idx="5"/>
          </p:nvPr>
        </p:nvSpPr>
        <p:spPr/>
        <p:txBody>
          <a:bodyPr/>
          <a:lstStyle/>
          <a:p>
            <a:fld id="{907DFC79-30DA-484F-85C8-36E3971802A1}" type="slidenum">
              <a:rPr lang="en-US" smtClean="0"/>
              <a:pPr/>
              <a:t>17</a:t>
            </a:fld>
            <a:endParaRPr lang="en-US" dirty="0"/>
          </a:p>
        </p:txBody>
      </p:sp>
    </p:spTree>
    <p:extLst>
      <p:ext uri="{BB962C8B-B14F-4D97-AF65-F5344CB8AC3E}">
        <p14:creationId xmlns:p14="http://schemas.microsoft.com/office/powerpoint/2010/main" xmlns="" val="42284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6EF09EC-1D6C-441E-B062-46B9929E5E7B}"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3497B-7545-479E-9A85-C17ACBCD2E4B}"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EF09EC-1D6C-441E-B062-46B9929E5E7B}"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EF09EC-1D6C-441E-B062-46B9929E5E7B}" type="datetimeFigureOut">
              <a:rPr lang="en-US" smtClean="0"/>
              <a:pPr/>
              <a:t>5/18/2022</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xfrm>
            <a:off x="480000" y="6588208"/>
            <a:ext cx="790001" cy="180000"/>
          </a:xfrm>
          <a:prstGeom prst="rect">
            <a:avLst/>
          </a:prstGeom>
          <a:noFill/>
        </p:spPr>
        <p:txBody>
          <a:bodyPr/>
          <a:lstStyle>
            <a:lvl1pPr>
              <a:defRPr>
                <a:solidFill>
                  <a:schemeClr val="tx1"/>
                </a:solidFill>
              </a:defRPr>
            </a:lvl1pPr>
          </a:lstStyle>
          <a:p>
            <a:fld id="{878D7757-41CF-F64F-B3BB-ED86ED604C90}" type="datetime1">
              <a:rPr lang="en-CA" noProof="0" smtClean="0"/>
              <a:pPr/>
              <a:t>2022-05-18</a:t>
            </a:fld>
            <a:endParaRPr lang="en-GB" noProof="0"/>
          </a:p>
        </p:txBody>
      </p:sp>
      <p:sp>
        <p:nvSpPr>
          <p:cNvPr id="19" name="Footer Placeholder 18"/>
          <p:cNvSpPr>
            <a:spLocks noGrp="1"/>
          </p:cNvSpPr>
          <p:nvPr>
            <p:ph type="ftr" sz="quarter" idx="15"/>
          </p:nvPr>
        </p:nvSpPr>
        <p:spPr>
          <a:xfrm>
            <a:off x="1392992" y="6588208"/>
            <a:ext cx="2264608" cy="180000"/>
          </a:xfrm>
          <a:prstGeom prst="rect">
            <a:avLst/>
          </a:prstGeom>
          <a:noFill/>
        </p:spPr>
        <p:txBody>
          <a:bodyPr/>
          <a:lstStyle/>
          <a:p>
            <a:endParaRPr lang="en-GB" noProof="0"/>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US" noProof="0"/>
              <a:t>Click to edit Master title style</a:t>
            </a:r>
            <a:endParaRPr lang="en-GB" noProof="0" dirty="0"/>
          </a:p>
        </p:txBody>
      </p:sp>
      <p:sp>
        <p:nvSpPr>
          <p:cNvPr id="15" name="Text Placeholder 7"/>
          <p:cNvSpPr>
            <a:spLocks noGrp="1"/>
          </p:cNvSpPr>
          <p:nvPr>
            <p:ph type="body" sz="quarter" idx="13" hasCustomPrompt="1"/>
          </p:nvPr>
        </p:nvSpPr>
        <p:spPr>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xmlns="" val="319867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a:xfrm>
            <a:off x="480000" y="6588208"/>
            <a:ext cx="790001" cy="180000"/>
          </a:xfrm>
          <a:prstGeom prst="rect">
            <a:avLst/>
          </a:prstGeom>
        </p:spPr>
        <p:txBody>
          <a:bodyPr/>
          <a:lstStyle/>
          <a:p>
            <a:fld id="{543C33B5-7C1B-1B47-A85F-63049295FAE1}" type="datetime1">
              <a:rPr lang="en-CA" noProof="0" smtClean="0"/>
              <a:pPr/>
              <a:t>2022-05-18</a:t>
            </a:fld>
            <a:endParaRPr lang="en-GB" noProof="0"/>
          </a:p>
        </p:txBody>
      </p:sp>
      <p:sp>
        <p:nvSpPr>
          <p:cNvPr id="4" name="Footer Placeholder 3"/>
          <p:cNvSpPr>
            <a:spLocks noGrp="1"/>
          </p:cNvSpPr>
          <p:nvPr>
            <p:ph type="ftr" sz="quarter" idx="11"/>
          </p:nvPr>
        </p:nvSpPr>
        <p:spPr bwMode="gray">
          <a:xfrm>
            <a:off x="1392992" y="6588208"/>
            <a:ext cx="2264608" cy="180000"/>
          </a:xfrm>
          <a:prstGeom prst="rect">
            <a:avLst/>
          </a:prstGeom>
        </p:spPr>
        <p:txBody>
          <a:bodyPr/>
          <a:lstStyle/>
          <a:p>
            <a:endParaRPr lang="en-GB" noProof="0"/>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US" noProof="0"/>
              <a:t>Click to edit Master title style</a:t>
            </a:r>
            <a:endParaRPr lang="en-GB" noProof="0"/>
          </a:p>
        </p:txBody>
      </p:sp>
    </p:spTree>
    <p:extLst>
      <p:ext uri="{BB962C8B-B14F-4D97-AF65-F5344CB8AC3E}">
        <p14:creationId xmlns:p14="http://schemas.microsoft.com/office/powerpoint/2010/main" xmlns="" val="339379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EF09EC-1D6C-441E-B062-46B9929E5E7B}"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6EF09EC-1D6C-441E-B062-46B9929E5E7B}" type="datetimeFigureOut">
              <a:rPr lang="en-US" smtClean="0"/>
              <a:pPr/>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3497B-7545-479E-9A85-C17ACBCD2E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EF09EC-1D6C-441E-B062-46B9929E5E7B}" type="datetimeFigureOut">
              <a:rPr lang="en-US" smtClean="0"/>
              <a:pPr/>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6EF09EC-1D6C-441E-B062-46B9929E5E7B}" type="datetimeFigureOut">
              <a:rPr lang="en-US" smtClean="0"/>
              <a:pPr/>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6EF09EC-1D6C-441E-B062-46B9929E5E7B}" type="datetimeFigureOut">
              <a:rPr lang="en-US" smtClean="0"/>
              <a:pPr/>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F09EC-1D6C-441E-B062-46B9929E5E7B}" type="datetimeFigureOut">
              <a:rPr lang="en-US" smtClean="0"/>
              <a:pPr/>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3497B-7545-479E-9A85-C17ACBCD2E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6EF09EC-1D6C-441E-B062-46B9929E5E7B}" type="datetimeFigureOut">
              <a:rPr lang="en-US" smtClean="0"/>
              <a:pPr/>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3497B-7545-479E-9A85-C17ACBCD2E4B}"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16EF09EC-1D6C-441E-B062-46B9929E5E7B}" type="datetimeFigureOut">
              <a:rPr lang="en-US" smtClean="0"/>
              <a:pPr/>
              <a:t>5/18/2022</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93A3497B-7545-479E-9A85-C17ACBCD2E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6EF09EC-1D6C-441E-B062-46B9929E5E7B}" type="datetimeFigureOut">
              <a:rPr lang="en-US" smtClean="0"/>
              <a:pPr/>
              <a:t>5/18/2022</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3A3497B-7545-479E-9A85-C17ACBCD2E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infection-prevention/tools/injections/training-education/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advice-for-public" TargetMode="Externa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AV%20BEmOC/03%20Sanitation%20in%20HFs.mp4"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who.int/gpsc/ipc/en/"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AV%20BEmOC/BEMOC%20AV-4B%20Process%20of%20equip%20_%20instru%20%20for%20deconta%20_%20sterliz.av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1E1BF-17F9-40E1-9088-7EE41D7A0F3E}"/>
              </a:ext>
            </a:extLst>
          </p:cNvPr>
          <p:cNvSpPr>
            <a:spLocks noGrp="1"/>
          </p:cNvSpPr>
          <p:nvPr>
            <p:ph type="ctrTitle"/>
          </p:nvPr>
        </p:nvSpPr>
        <p:spPr/>
        <p:txBody>
          <a:bodyPr>
            <a:normAutofit/>
          </a:bodyPr>
          <a:lstStyle/>
          <a:p>
            <a:r>
              <a:rPr lang="en-US" sz="5400" b="1" dirty="0"/>
              <a:t>Infection Prevention &amp; Control</a:t>
            </a:r>
          </a:p>
        </p:txBody>
      </p:sp>
    </p:spTree>
    <p:extLst>
      <p:ext uri="{BB962C8B-B14F-4D97-AF65-F5344CB8AC3E}">
        <p14:creationId xmlns:p14="http://schemas.microsoft.com/office/powerpoint/2010/main" xmlns="" val="74820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4FDA1FC-55EB-44FE-9C4C-4C63B07FDF01}"/>
              </a:ext>
            </a:extLst>
          </p:cNvPr>
          <p:cNvPicPr>
            <a:picLocks noChangeAspect="1"/>
          </p:cNvPicPr>
          <p:nvPr/>
        </p:nvPicPr>
        <p:blipFill>
          <a:blip r:embed="rId2"/>
          <a:stretch>
            <a:fillRect/>
          </a:stretch>
        </p:blipFill>
        <p:spPr>
          <a:xfrm>
            <a:off x="1849120" y="463475"/>
            <a:ext cx="8633697" cy="6028765"/>
          </a:xfrm>
          <a:prstGeom prst="rect">
            <a:avLst/>
          </a:prstGeom>
        </p:spPr>
      </p:pic>
    </p:spTree>
    <p:extLst>
      <p:ext uri="{BB962C8B-B14F-4D97-AF65-F5344CB8AC3E}">
        <p14:creationId xmlns:p14="http://schemas.microsoft.com/office/powerpoint/2010/main" xmlns="" val="2392715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A4E23D-99A8-4406-AAF0-1047BEB7CEEE}"/>
              </a:ext>
            </a:extLst>
          </p:cNvPr>
          <p:cNvPicPr>
            <a:picLocks noChangeAspect="1"/>
          </p:cNvPicPr>
          <p:nvPr/>
        </p:nvPicPr>
        <p:blipFill>
          <a:blip r:embed="rId2"/>
          <a:stretch>
            <a:fillRect/>
          </a:stretch>
        </p:blipFill>
        <p:spPr>
          <a:xfrm>
            <a:off x="339633" y="274320"/>
            <a:ext cx="11495315" cy="6374674"/>
          </a:xfrm>
          <a:prstGeom prst="rect">
            <a:avLst/>
          </a:prstGeom>
        </p:spPr>
      </p:pic>
    </p:spTree>
    <p:extLst>
      <p:ext uri="{BB962C8B-B14F-4D97-AF65-F5344CB8AC3E}">
        <p14:creationId xmlns:p14="http://schemas.microsoft.com/office/powerpoint/2010/main" xmlns="" val="4054073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xmlns="" id="{87B851E3-B2CB-4F5D-ACBC-EDE0C8E63F9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6030" y="195942"/>
            <a:ext cx="10379940" cy="6662058"/>
          </a:xfrm>
          <a:prstGeom prst="rect">
            <a:avLst/>
          </a:prstGeom>
        </p:spPr>
      </p:pic>
    </p:spTree>
    <p:extLst>
      <p:ext uri="{BB962C8B-B14F-4D97-AF65-F5344CB8AC3E}">
        <p14:creationId xmlns:p14="http://schemas.microsoft.com/office/powerpoint/2010/main" xmlns="" val="303307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15939"/>
          <a:stretch>
            <a:fillRect/>
          </a:stretch>
        </p:blipFill>
        <p:spPr bwMode="auto">
          <a:xfrm>
            <a:off x="1009650" y="1482436"/>
            <a:ext cx="10172700" cy="4804064"/>
          </a:xfrm>
          <a:prstGeom prst="rect">
            <a:avLst/>
          </a:prstGeom>
          <a:noFill/>
          <a:ln w="9525">
            <a:noFill/>
            <a:miter lim="800000"/>
            <a:headEnd/>
            <a:tailEnd/>
          </a:ln>
        </p:spPr>
      </p:pic>
      <p:sp>
        <p:nvSpPr>
          <p:cNvPr id="3" name="TextBox 2"/>
          <p:cNvSpPr txBox="1"/>
          <p:nvPr/>
        </p:nvSpPr>
        <p:spPr>
          <a:xfrm>
            <a:off x="1651703" y="457199"/>
            <a:ext cx="8326581" cy="707886"/>
          </a:xfrm>
          <a:prstGeom prst="rect">
            <a:avLst/>
          </a:prstGeom>
          <a:noFill/>
        </p:spPr>
        <p:txBody>
          <a:bodyPr wrap="square" rtlCol="0">
            <a:spAutoFit/>
          </a:bodyPr>
          <a:lstStyle/>
          <a:p>
            <a:pPr algn="ctr"/>
            <a:r>
              <a:rPr lang="en-IN" sz="4000" b="1" dirty="0"/>
              <a:t>Biomedical Waste Management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62D4B1C-4A4D-4323-9B7D-D29F03D1104F}"/>
              </a:ext>
            </a:extLst>
          </p:cNvPr>
          <p:cNvPicPr>
            <a:picLocks noChangeAspect="1"/>
          </p:cNvPicPr>
          <p:nvPr/>
        </p:nvPicPr>
        <p:blipFill>
          <a:blip r:embed="rId2"/>
          <a:stretch>
            <a:fillRect/>
          </a:stretch>
        </p:blipFill>
        <p:spPr>
          <a:xfrm>
            <a:off x="1381126" y="145375"/>
            <a:ext cx="9551034" cy="6651718"/>
          </a:xfrm>
          <a:prstGeom prst="rect">
            <a:avLst/>
          </a:prstGeom>
        </p:spPr>
      </p:pic>
    </p:spTree>
    <p:extLst>
      <p:ext uri="{BB962C8B-B14F-4D97-AF65-F5344CB8AC3E}">
        <p14:creationId xmlns:p14="http://schemas.microsoft.com/office/powerpoint/2010/main" xmlns="" val="80120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241" y="179476"/>
            <a:ext cx="9772968" cy="777518"/>
          </a:xfrm>
        </p:spPr>
        <p:txBody>
          <a:bodyPr>
            <a:noAutofit/>
          </a:bodyPr>
          <a:lstStyle/>
          <a:p>
            <a:pPr algn="ctr"/>
            <a:r>
              <a:rPr lang="en-GB" b="1" dirty="0">
                <a:latin typeface="Arial" panose="020B0604020202020204" pitchFamily="34" charset="0"/>
                <a:cs typeface="Arial" panose="020B0604020202020204" pitchFamily="34" charset="0"/>
              </a:rPr>
              <a:t>The seven steps to safe injections</a:t>
            </a:r>
            <a:endParaRPr lang="en-US"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nvPr>
        </p:nvGraphicFramePr>
        <p:xfrm>
          <a:off x="326571" y="1632856"/>
          <a:ext cx="11508378" cy="4898011"/>
        </p:xfrm>
        <a:graphic>
          <a:graphicData uri="http://schemas.openxmlformats.org/drawingml/2006/table">
            <a:tbl>
              <a:tblPr firstRow="1" bandRow="1">
                <a:tableStyleId>{3C2FFA5D-87B4-456A-9821-1D502468CF0F}</a:tableStyleId>
              </a:tblPr>
              <a:tblGrid>
                <a:gridCol w="6628825">
                  <a:extLst>
                    <a:ext uri="{9D8B030D-6E8A-4147-A177-3AD203B41FA5}">
                      <a16:colId xmlns:a16="http://schemas.microsoft.com/office/drawing/2014/main" xmlns="" val="20000"/>
                    </a:ext>
                  </a:extLst>
                </a:gridCol>
                <a:gridCol w="4879553">
                  <a:extLst>
                    <a:ext uri="{9D8B030D-6E8A-4147-A177-3AD203B41FA5}">
                      <a16:colId xmlns:a16="http://schemas.microsoft.com/office/drawing/2014/main" xmlns="" val="20001"/>
                    </a:ext>
                  </a:extLst>
                </a:gridCol>
              </a:tblGrid>
              <a:tr h="729871">
                <a:tc>
                  <a:txBody>
                    <a:bodyPr/>
                    <a:lstStyle/>
                    <a:p>
                      <a:pPr algn="l"/>
                      <a:endParaRPr lang="en-GB" sz="2000" dirty="0"/>
                    </a:p>
                    <a:p>
                      <a:pPr algn="l"/>
                      <a:r>
                        <a:rPr lang="en-GB" sz="2000" b="0" dirty="0">
                          <a:solidFill>
                            <a:schemeClr val="tx1"/>
                          </a:solidFill>
                        </a:rPr>
                        <a:t>1</a:t>
                      </a:r>
                      <a:r>
                        <a:rPr lang="en-GB" sz="2000" b="0" baseline="0" dirty="0">
                          <a:solidFill>
                            <a:schemeClr val="tx1"/>
                          </a:solidFill>
                        </a:rPr>
                        <a:t> </a:t>
                      </a:r>
                      <a:r>
                        <a:rPr lang="en-GB" sz="2000" b="0" dirty="0">
                          <a:solidFill>
                            <a:schemeClr val="tx1"/>
                          </a:solidFill>
                        </a:rPr>
                        <a:t>Clean work space</a:t>
                      </a:r>
                      <a:endParaRPr lang="en-US" sz="2000" b="0" dirty="0">
                        <a:solidFill>
                          <a:schemeClr val="tx1"/>
                        </a:solidFill>
                      </a:endParaRPr>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0"/>
                  </a:ext>
                </a:extLst>
              </a:tr>
              <a:tr h="683159">
                <a:tc>
                  <a:txBody>
                    <a:bodyPr/>
                    <a:lstStyle/>
                    <a:p>
                      <a:pPr algn="l"/>
                      <a:endParaRPr lang="en-GB" sz="2000" dirty="0"/>
                    </a:p>
                    <a:p>
                      <a:pPr algn="l"/>
                      <a:r>
                        <a:rPr lang="en-GB" sz="2000" dirty="0"/>
                        <a:t>2 Hand hygiene</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1"/>
                  </a:ext>
                </a:extLst>
              </a:tr>
              <a:tr h="683159">
                <a:tc>
                  <a:txBody>
                    <a:bodyPr/>
                    <a:lstStyle/>
                    <a:p>
                      <a:pPr algn="l"/>
                      <a:endParaRPr lang="en-GB" sz="2000" dirty="0"/>
                    </a:p>
                    <a:p>
                      <a:pPr algn="l"/>
                      <a:r>
                        <a:rPr lang="en-GB" sz="2000" dirty="0"/>
                        <a:t>3 Sterile safety-engineered syringe</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2"/>
                  </a:ext>
                </a:extLst>
              </a:tr>
              <a:tr h="836053">
                <a:tc>
                  <a:txBody>
                    <a:bodyPr/>
                    <a:lstStyle/>
                    <a:p>
                      <a:pPr algn="l"/>
                      <a:endParaRPr lang="en-GB" sz="2000" dirty="0"/>
                    </a:p>
                    <a:p>
                      <a:pPr algn="l"/>
                      <a:r>
                        <a:rPr lang="en-GB" sz="2000" dirty="0"/>
                        <a:t>4 Sterile vial</a:t>
                      </a:r>
                      <a:r>
                        <a:rPr lang="en-GB" sz="2000" baseline="0" dirty="0"/>
                        <a:t> of medication and diluent</a:t>
                      </a:r>
                      <a:endParaRPr lang="en-US" sz="2000"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3"/>
                  </a:ext>
                </a:extLst>
              </a:tr>
              <a:tr h="561943">
                <a:tc>
                  <a:txBody>
                    <a:bodyPr/>
                    <a:lstStyle/>
                    <a:p>
                      <a:pPr algn="l"/>
                      <a:r>
                        <a:rPr lang="en-GB" sz="2000" dirty="0"/>
                        <a:t>5 Skin</a:t>
                      </a:r>
                      <a:r>
                        <a:rPr lang="en-GB" sz="2000" baseline="0" dirty="0"/>
                        <a:t> cleaning and antisepsis</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4"/>
                  </a:ext>
                </a:extLst>
              </a:tr>
              <a:tr h="683159">
                <a:tc>
                  <a:txBody>
                    <a:bodyPr/>
                    <a:lstStyle/>
                    <a:p>
                      <a:pPr algn="l"/>
                      <a:endParaRPr lang="en-GB" sz="2000" dirty="0"/>
                    </a:p>
                    <a:p>
                      <a:pPr algn="l"/>
                      <a:r>
                        <a:rPr lang="en-GB" sz="2000" dirty="0"/>
                        <a:t>6 Appropriate collection of sharps</a:t>
                      </a:r>
                      <a:endParaRPr lang="en-US" sz="2000" b="1" dirty="0"/>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5"/>
                  </a:ext>
                </a:extLst>
              </a:tr>
              <a:tr h="683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a:t>7 Appropriate waste management</a:t>
                      </a:r>
                      <a:endParaRPr lang="en-US" sz="2000" b="1" kern="1200" dirty="0">
                        <a:solidFill>
                          <a:schemeClr val="dk1"/>
                        </a:solidFill>
                        <a:latin typeface="+mn-lt"/>
                        <a:ea typeface="+mn-ea"/>
                        <a:cs typeface="+mn-cs"/>
                      </a:endParaRPr>
                    </a:p>
                  </a:txBody>
                  <a:tcPr marL="78191" marR="78191" marT="41468" marB="41468"/>
                </a:tc>
                <a:tc>
                  <a:txBody>
                    <a:bodyPr/>
                    <a:lstStyle/>
                    <a:p>
                      <a:pPr algn="ctr"/>
                      <a:endParaRPr lang="en-US" sz="1600" dirty="0"/>
                    </a:p>
                  </a:txBody>
                  <a:tcPr marL="78191" marR="78191" marT="41468" marB="41468"/>
                </a:tc>
                <a:extLst>
                  <a:ext uri="{0D108BD9-81ED-4DB2-BD59-A6C34878D82A}">
                    <a16:rowId xmlns:a16="http://schemas.microsoft.com/office/drawing/2014/main" xmlns="" val="10006"/>
                  </a:ext>
                </a:extLst>
              </a:tr>
            </a:tbl>
          </a:graphicData>
        </a:graphic>
      </p:graphicFrame>
      <p:sp>
        <p:nvSpPr>
          <p:cNvPr id="5" name="TextBox 4">
            <a:extLst>
              <a:ext uri="{FF2B5EF4-FFF2-40B4-BE49-F238E27FC236}">
                <a16:creationId xmlns:a16="http://schemas.microsoft.com/office/drawing/2014/main" xmlns="" id="{266D89FB-8D90-4C3E-B4EB-D77B6E973BB5}"/>
              </a:ext>
            </a:extLst>
          </p:cNvPr>
          <p:cNvSpPr txBox="1"/>
          <p:nvPr/>
        </p:nvSpPr>
        <p:spPr>
          <a:xfrm>
            <a:off x="1981200" y="6547719"/>
            <a:ext cx="5065810" cy="261610"/>
          </a:xfrm>
          <a:prstGeom prst="rect">
            <a:avLst/>
          </a:prstGeom>
          <a:noFill/>
        </p:spPr>
        <p:txBody>
          <a:bodyPr wrap="none" rtlCol="0">
            <a:spAutoFit/>
          </a:bodyPr>
          <a:lstStyle/>
          <a:p>
            <a:r>
              <a:rPr lang="en-US" sz="1100" dirty="0">
                <a:hlinkClick r:id="rId3"/>
              </a:rPr>
              <a:t>https://www.who.int/infection-prevention/tools/injections/training-education/en/</a:t>
            </a:r>
            <a:r>
              <a:rPr lang="en-US" sz="1100" dirty="0"/>
              <a:t> </a:t>
            </a:r>
          </a:p>
        </p:txBody>
      </p:sp>
      <p:pic>
        <p:nvPicPr>
          <p:cNvPr id="9218" name="Picture 2" descr="Image result for injection practices are part of standard precautions">
            <a:extLst>
              <a:ext uri="{FF2B5EF4-FFF2-40B4-BE49-F238E27FC236}">
                <a16:creationId xmlns:a16="http://schemas.microsoft.com/office/drawing/2014/main" xmlns="" id="{7B58E705-7519-4892-9CFB-84CD7104152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51634" y="2750976"/>
            <a:ext cx="333375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2217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D7255F-3127-4FF3-ACD6-4B5A25197171}"/>
              </a:ext>
            </a:extLst>
          </p:cNvPr>
          <p:cNvSpPr>
            <a:spLocks noGrp="1"/>
          </p:cNvSpPr>
          <p:nvPr>
            <p:ph type="title"/>
          </p:nvPr>
        </p:nvSpPr>
        <p:spPr>
          <a:xfrm>
            <a:off x="838200" y="365125"/>
            <a:ext cx="10972800" cy="663575"/>
          </a:xfrm>
        </p:spPr>
        <p:txBody>
          <a:bodyPr>
            <a:normAutofit fontScale="90000"/>
          </a:bodyPr>
          <a:lstStyle/>
          <a:p>
            <a:r>
              <a:rPr lang="en-CA" b="1" dirty="0">
                <a:latin typeface="+mn-lt"/>
              </a:rPr>
              <a:t>Minimize direct unprotected exposure to blood and body fluids</a:t>
            </a:r>
            <a:endParaRPr lang="en-US" dirty="0"/>
          </a:p>
        </p:txBody>
      </p:sp>
      <p:graphicFrame>
        <p:nvGraphicFramePr>
          <p:cNvPr id="4" name="Table 4">
            <a:extLst>
              <a:ext uri="{FF2B5EF4-FFF2-40B4-BE49-F238E27FC236}">
                <a16:creationId xmlns="" xmlns:a16="http://schemas.microsoft.com/office/drawing/2014/main" id="{9734CCC4-0F10-478E-88ED-8B3AE5D97299}"/>
              </a:ext>
            </a:extLst>
          </p:cNvPr>
          <p:cNvGraphicFramePr>
            <a:graphicFrameLocks noGrp="1"/>
          </p:cNvGraphicFramePr>
          <p:nvPr>
            <p:ph idx="1"/>
            <p:extLst>
              <p:ext uri="{D42A27DB-BD31-4B8C-83A1-F6EECF244321}">
                <p14:modId xmlns="" xmlns:p14="http://schemas.microsoft.com/office/powerpoint/2010/main" val="1467761395"/>
              </p:ext>
            </p:extLst>
          </p:nvPr>
        </p:nvGraphicFramePr>
        <p:xfrm>
          <a:off x="390525" y="1562192"/>
          <a:ext cx="11096624" cy="4701973"/>
        </p:xfrm>
        <a:graphic>
          <a:graphicData uri="http://schemas.openxmlformats.org/drawingml/2006/table">
            <a:tbl>
              <a:tblPr firstRow="1" bandRow="1">
                <a:tableStyleId>{5C22544A-7EE6-4342-B048-85BDC9FD1C3A}</a:tableStyleId>
              </a:tblPr>
              <a:tblGrid>
                <a:gridCol w="2908734">
                  <a:extLst>
                    <a:ext uri="{9D8B030D-6E8A-4147-A177-3AD203B41FA5}">
                      <a16:colId xmlns="" xmlns:a16="http://schemas.microsoft.com/office/drawing/2014/main" val="523982272"/>
                    </a:ext>
                  </a:extLst>
                </a:gridCol>
                <a:gridCol w="1320347">
                  <a:extLst>
                    <a:ext uri="{9D8B030D-6E8A-4147-A177-3AD203B41FA5}">
                      <a16:colId xmlns="" xmlns:a16="http://schemas.microsoft.com/office/drawing/2014/main" val="2950657480"/>
                    </a:ext>
                  </a:extLst>
                </a:gridCol>
                <a:gridCol w="1250855">
                  <a:extLst>
                    <a:ext uri="{9D8B030D-6E8A-4147-A177-3AD203B41FA5}">
                      <a16:colId xmlns="" xmlns:a16="http://schemas.microsoft.com/office/drawing/2014/main" val="2446265260"/>
                    </a:ext>
                  </a:extLst>
                </a:gridCol>
                <a:gridCol w="1826645">
                  <a:extLst>
                    <a:ext uri="{9D8B030D-6E8A-4147-A177-3AD203B41FA5}">
                      <a16:colId xmlns="" xmlns:a16="http://schemas.microsoft.com/office/drawing/2014/main" val="2723893876"/>
                    </a:ext>
                  </a:extLst>
                </a:gridCol>
                <a:gridCol w="2263451">
                  <a:extLst>
                    <a:ext uri="{9D8B030D-6E8A-4147-A177-3AD203B41FA5}">
                      <a16:colId xmlns="" xmlns:a16="http://schemas.microsoft.com/office/drawing/2014/main" val="688856380"/>
                    </a:ext>
                  </a:extLst>
                </a:gridCol>
                <a:gridCol w="1526592">
                  <a:extLst>
                    <a:ext uri="{9D8B030D-6E8A-4147-A177-3AD203B41FA5}">
                      <a16:colId xmlns="" xmlns:a16="http://schemas.microsoft.com/office/drawing/2014/main" val="4173707240"/>
                    </a:ext>
                  </a:extLst>
                </a:gridCol>
              </a:tblGrid>
              <a:tr h="731264">
                <a:tc>
                  <a:txBody>
                    <a:bodyPr/>
                    <a:lstStyle/>
                    <a:p>
                      <a:pPr algn="ctr" defTabSz="1189037">
                        <a:defRPr sz="1800"/>
                      </a:pPr>
                      <a:r>
                        <a:rPr sz="2000" b="1" dirty="0">
                          <a:solidFill>
                            <a:srgbClr val="000066"/>
                          </a:solidFill>
                          <a:latin typeface="Arial"/>
                          <a:ea typeface="Arial"/>
                          <a:cs typeface="Arial"/>
                          <a:sym typeface="Arial"/>
                        </a:rPr>
                        <a:t>EYE-WEAR</a:t>
                      </a:r>
                    </a:p>
                  </a:txBody>
                  <a:tcPr marL="24489" marR="24489" marT="24489" marB="24489" horzOverflow="overflow"/>
                </a:tc>
                <a:tc>
                  <a:txBody>
                    <a:bodyPr/>
                    <a:lstStyle/>
                    <a:p>
                      <a:pPr algn="ctr" defTabSz="1189037">
                        <a:defRPr sz="1800"/>
                      </a:pPr>
                      <a:r>
                        <a:rPr sz="2000" b="1" dirty="0">
                          <a:solidFill>
                            <a:srgbClr val="000066"/>
                          </a:solidFill>
                          <a:latin typeface="Arial"/>
                          <a:ea typeface="Arial"/>
                          <a:cs typeface="Arial"/>
                          <a:sym typeface="Arial"/>
                        </a:rPr>
                        <a:t>MEDICAL MASK</a:t>
                      </a:r>
                    </a:p>
                  </a:txBody>
                  <a:tcPr marL="24489" marR="24489" marT="24489" marB="24489" horzOverflow="overflow"/>
                </a:tc>
                <a:tc>
                  <a:txBody>
                    <a:bodyPr/>
                    <a:lstStyle/>
                    <a:p>
                      <a:pPr algn="ctr" defTabSz="1189037">
                        <a:defRPr sz="1800"/>
                      </a:pPr>
                      <a:r>
                        <a:rPr sz="2000" b="1" dirty="0">
                          <a:solidFill>
                            <a:srgbClr val="000066"/>
                          </a:solidFill>
                          <a:latin typeface="Arial"/>
                          <a:ea typeface="Arial"/>
                          <a:cs typeface="Arial"/>
                          <a:sym typeface="Arial"/>
                        </a:rPr>
                        <a:t>GOWN</a:t>
                      </a:r>
                    </a:p>
                  </a:txBody>
                  <a:tcPr marL="24489" marR="24489" marT="24489" marB="24489" horzOverflow="overflow"/>
                </a:tc>
                <a:tc>
                  <a:txBody>
                    <a:bodyPr/>
                    <a:lstStyle/>
                    <a:p>
                      <a:pPr algn="ctr" defTabSz="1189037">
                        <a:defRPr sz="1800"/>
                      </a:pPr>
                      <a:r>
                        <a:rPr sz="2000" b="1" dirty="0">
                          <a:solidFill>
                            <a:srgbClr val="000066"/>
                          </a:solidFill>
                          <a:latin typeface="Arial"/>
                          <a:ea typeface="Arial"/>
                          <a:cs typeface="Arial"/>
                          <a:sym typeface="Arial"/>
                        </a:rPr>
                        <a:t>GLOVES</a:t>
                      </a:r>
                    </a:p>
                  </a:txBody>
                  <a:tcPr marL="24489" marR="24489" marT="24489" marB="24489" horzOverflow="overflow"/>
                </a:tc>
                <a:tc>
                  <a:txBody>
                    <a:bodyPr/>
                    <a:lstStyle/>
                    <a:p>
                      <a:pPr algn="ctr" defTabSz="1189037">
                        <a:defRPr sz="1800"/>
                      </a:pPr>
                      <a:r>
                        <a:rPr sz="2000" b="1" dirty="0">
                          <a:solidFill>
                            <a:srgbClr val="000066"/>
                          </a:solidFill>
                          <a:latin typeface="Arial"/>
                          <a:ea typeface="Arial"/>
                          <a:cs typeface="Arial"/>
                          <a:sym typeface="Arial"/>
                        </a:rPr>
                        <a:t>HAND HYGIENE</a:t>
                      </a:r>
                    </a:p>
                  </a:txBody>
                  <a:tcPr marL="24489" marR="24489" marT="24489" marB="24489" horzOverflow="overflow"/>
                </a:tc>
                <a:tc>
                  <a:txBody>
                    <a:bodyPr/>
                    <a:lstStyle/>
                    <a:p>
                      <a:pPr algn="ctr" defTabSz="1189037">
                        <a:defRPr sz="1800"/>
                      </a:pPr>
                      <a:r>
                        <a:rPr sz="2000" b="1" dirty="0">
                          <a:solidFill>
                            <a:srgbClr val="000066"/>
                          </a:solidFill>
                          <a:latin typeface="Arial"/>
                          <a:ea typeface="Arial"/>
                          <a:cs typeface="Arial"/>
                          <a:sym typeface="Arial"/>
                        </a:rPr>
                        <a:t>SCENARIO</a:t>
                      </a:r>
                    </a:p>
                  </a:txBody>
                  <a:tcPr marL="24489" marR="24489" marT="24489" marB="24489" horzOverflow="overflow"/>
                </a:tc>
                <a:extLst>
                  <a:ext uri="{0D108BD9-81ED-4DB2-BD59-A6C34878D82A}">
                    <a16:rowId xmlns="" xmlns:a16="http://schemas.microsoft.com/office/drawing/2014/main" val="3091022572"/>
                  </a:ext>
                </a:extLst>
              </a:tr>
              <a:tr h="968172">
                <a:tc>
                  <a:txBody>
                    <a:bodyPr/>
                    <a:lstStyle/>
                    <a:p>
                      <a:pPr algn="l" defTabSz="1189037">
                        <a:defRPr sz="1800"/>
                      </a:pPr>
                      <a:r>
                        <a:rPr sz="1800" dirty="0">
                          <a:solidFill>
                            <a:srgbClr val="000066"/>
                          </a:solidFill>
                          <a:latin typeface="Arial"/>
                          <a:ea typeface="Arial"/>
                          <a:cs typeface="Arial"/>
                          <a:sym typeface="Arial"/>
                        </a:rPr>
                        <a:t>Always before and after patient contact, and after contaminated environment</a:t>
                      </a:r>
                    </a:p>
                  </a:txBody>
                  <a:tcPr marL="24489" marR="24489" marT="24489" marB="24489" horzOverflow="overflow"/>
                </a:tc>
                <a:tc>
                  <a:txBody>
                    <a:bodyPr/>
                    <a:lstStyle/>
                    <a:p>
                      <a:pPr algn="ctr"/>
                      <a:r>
                        <a:rPr lang="en-US" dirty="0"/>
                        <a:t>X</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 xmlns:a16="http://schemas.microsoft.com/office/drawing/2014/main" val="1411210514"/>
                  </a:ext>
                </a:extLst>
              </a:tr>
              <a:tr h="1370789">
                <a:tc>
                  <a:txBody>
                    <a:bodyPr/>
                    <a:lstStyle/>
                    <a:p>
                      <a:pPr algn="l" defTabSz="1189037">
                        <a:defRPr sz="1800"/>
                      </a:pPr>
                      <a:r>
                        <a:rPr sz="1800" dirty="0">
                          <a:solidFill>
                            <a:srgbClr val="000066"/>
                          </a:solidFill>
                          <a:latin typeface="Arial"/>
                          <a:ea typeface="Arial"/>
                          <a:cs typeface="Arial"/>
                          <a:sym typeface="Arial"/>
                        </a:rPr>
                        <a:t>If direct contact with blood and body fluids, secretions, excretions, mucous membranes, non-intact skin</a:t>
                      </a:r>
                    </a:p>
                  </a:txBody>
                  <a:tcPr marL="24489" marR="24489" marT="24489" marB="24489" horzOverflow="overflow"/>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 xmlns:a16="http://schemas.microsoft.com/office/drawing/2014/main" val="3111338992"/>
                  </a:ext>
                </a:extLst>
              </a:tr>
              <a:tr h="968172">
                <a:tc>
                  <a:txBody>
                    <a:bodyPr/>
                    <a:lstStyle/>
                    <a:p>
                      <a:pPr algn="l" defTabSz="1189037">
                        <a:defRPr sz="1800"/>
                      </a:pPr>
                      <a:r>
                        <a:rPr sz="1800" dirty="0">
                          <a:solidFill>
                            <a:srgbClr val="000066"/>
                          </a:solidFill>
                          <a:latin typeface="Arial"/>
                          <a:ea typeface="Arial"/>
                          <a:cs typeface="Arial"/>
                          <a:sym typeface="Arial"/>
                        </a:rPr>
                        <a:t>If there is risk of splashes onto the health care worker’s body</a:t>
                      </a:r>
                    </a:p>
                  </a:txBody>
                  <a:tcPr marL="24489" marR="24489" marT="24489" marB="24489" horzOverflow="overflow"/>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extLst>
                  <a:ext uri="{0D108BD9-81ED-4DB2-BD59-A6C34878D82A}">
                    <a16:rowId xmlns="" xmlns:a16="http://schemas.microsoft.com/office/drawing/2014/main" val="3228173661"/>
                  </a:ext>
                </a:extLst>
              </a:tr>
              <a:tr h="663576">
                <a:tc>
                  <a:txBody>
                    <a:bodyPr/>
                    <a:lstStyle/>
                    <a:p>
                      <a:pPr algn="l" defTabSz="1189037">
                        <a:defRPr sz="1800"/>
                      </a:pPr>
                      <a:r>
                        <a:rPr sz="1800" dirty="0">
                          <a:solidFill>
                            <a:srgbClr val="000066"/>
                          </a:solidFill>
                          <a:latin typeface="Arial"/>
                          <a:ea typeface="Arial"/>
                          <a:cs typeface="Arial"/>
                          <a:sym typeface="Arial"/>
                        </a:rPr>
                        <a:t>If there is a risk of splashes onto the body and face</a:t>
                      </a:r>
                    </a:p>
                  </a:txBody>
                  <a:tcPr marL="24489" marR="24489" marT="24489" marB="24489" horzOverflow="overflow"/>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 xmlns:a16="http://schemas.microsoft.com/office/drawing/2014/main" val="357163961"/>
                  </a:ext>
                </a:extLst>
              </a:tr>
            </a:tbl>
          </a:graphicData>
        </a:graphic>
      </p:graphicFrame>
    </p:spTree>
    <p:extLst>
      <p:ext uri="{BB962C8B-B14F-4D97-AF65-F5344CB8AC3E}">
        <p14:creationId xmlns="" xmlns:p14="http://schemas.microsoft.com/office/powerpoint/2010/main" val="390328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C5646-4270-8845-89CF-190B448C349D}"/>
              </a:ext>
            </a:extLst>
          </p:cNvPr>
          <p:cNvSpPr>
            <a:spLocks noGrp="1"/>
          </p:cNvSpPr>
          <p:nvPr>
            <p:ph type="title"/>
          </p:nvPr>
        </p:nvSpPr>
        <p:spPr>
          <a:xfrm>
            <a:off x="877956" y="181465"/>
            <a:ext cx="10677526" cy="942727"/>
          </a:xfrm>
        </p:spPr>
        <p:txBody>
          <a:bodyPr/>
          <a:lstStyle/>
          <a:p>
            <a:pPr algn="ctr"/>
            <a:r>
              <a:rPr lang="en-US" b="1" dirty="0">
                <a:latin typeface="+mn-lt"/>
              </a:rPr>
              <a:t>Respiratory hygiene/etiquette  </a:t>
            </a:r>
          </a:p>
        </p:txBody>
      </p:sp>
      <p:sp>
        <p:nvSpPr>
          <p:cNvPr id="3" name="Content Placeholder 2">
            <a:extLst>
              <a:ext uri="{FF2B5EF4-FFF2-40B4-BE49-F238E27FC236}">
                <a16:creationId xmlns:a16="http://schemas.microsoft.com/office/drawing/2014/main" xmlns="" id="{2189992B-1B70-3043-B434-3F93EA02B52A}"/>
              </a:ext>
            </a:extLst>
          </p:cNvPr>
          <p:cNvSpPr>
            <a:spLocks noGrp="1"/>
          </p:cNvSpPr>
          <p:nvPr>
            <p:ph idx="1"/>
          </p:nvPr>
        </p:nvSpPr>
        <p:spPr>
          <a:xfrm>
            <a:off x="123825" y="1515291"/>
            <a:ext cx="7858555" cy="4689880"/>
          </a:xfrm>
        </p:spPr>
        <p:txBody>
          <a:bodyPr>
            <a:normAutofit fontScale="92500"/>
          </a:bodyPr>
          <a:lstStyle/>
          <a:p>
            <a:pPr marL="0" indent="0">
              <a:buNone/>
            </a:pPr>
            <a:r>
              <a:rPr lang="en-US" sz="2400" dirty="0"/>
              <a:t>Reduces the  spread of microorganisms (germs) that cause respiratory infections (colds, flu).</a:t>
            </a:r>
          </a:p>
          <a:p>
            <a:pPr marL="342900" indent="-342900"/>
            <a:r>
              <a:rPr lang="en-US" sz="2400" dirty="0"/>
              <a:t>Turn head away from others when coughing/sneezing</a:t>
            </a:r>
          </a:p>
          <a:p>
            <a:pPr marL="342900" indent="-342900"/>
            <a:r>
              <a:rPr lang="en-US" sz="2400" dirty="0"/>
              <a:t>Cover the nose and mouth with a tissue. </a:t>
            </a:r>
          </a:p>
          <a:p>
            <a:pPr marL="342900" indent="-342900"/>
            <a:r>
              <a:rPr lang="en-US" sz="2400" dirty="0"/>
              <a:t>If tissues are used, discard immediately into the trash</a:t>
            </a:r>
          </a:p>
          <a:p>
            <a:pPr marL="342900" indent="-342900"/>
            <a:r>
              <a:rPr lang="en-US" sz="2400" dirty="0"/>
              <a:t>Cough/sneeze into your sleeve if no tissue is available</a:t>
            </a:r>
          </a:p>
          <a:p>
            <a:pPr marL="342900" indent="-342900"/>
            <a:r>
              <a:rPr lang="en-US" sz="2400" dirty="0"/>
              <a:t>Clean your hands with soap and water or alcohol based products </a:t>
            </a:r>
          </a:p>
          <a:p>
            <a:pPr marL="342900" indent="-342900"/>
            <a:r>
              <a:rPr lang="en-US" sz="2400" dirty="0"/>
              <a:t>Do not spit here and there</a:t>
            </a:r>
          </a:p>
          <a:p>
            <a:pPr marL="342900" indent="-342900"/>
            <a:r>
              <a:rPr lang="en-US" sz="2400" dirty="0"/>
              <a:t>Encourage handwashing for patients with respiratory symptoms</a:t>
            </a:r>
          </a:p>
          <a:p>
            <a:pPr marL="342900" indent="-342900"/>
            <a:r>
              <a:rPr lang="en-US" sz="2400" dirty="0"/>
              <a:t>Provide masks for patients with respiratory symptoms </a:t>
            </a:r>
          </a:p>
          <a:p>
            <a:pPr marL="342900" indent="-342900"/>
            <a:r>
              <a:rPr lang="en-US" sz="2400" dirty="0"/>
              <a:t>Patients with fever + cough or sneezing should be kept at least 1m away from other patients</a:t>
            </a:r>
          </a:p>
          <a:p>
            <a:pPr marL="342900" indent="-342900"/>
            <a:endParaRPr lang="en-US" sz="2400" dirty="0"/>
          </a:p>
          <a:p>
            <a:pPr marL="342900" indent="-342900"/>
            <a:endParaRPr lang="en-US" sz="2400" dirty="0"/>
          </a:p>
          <a:p>
            <a:endParaRPr lang="en-US" sz="2400" dirty="0"/>
          </a:p>
        </p:txBody>
      </p:sp>
      <p:pic>
        <p:nvPicPr>
          <p:cNvPr id="7" name="Picture 6" descr="A close up of a sign&#10;&#10;Description generated with high confidence">
            <a:extLst>
              <a:ext uri="{FF2B5EF4-FFF2-40B4-BE49-F238E27FC236}">
                <a16:creationId xmlns:a16="http://schemas.microsoft.com/office/drawing/2014/main" xmlns="" id="{F30F2107-C283-F544-AC9A-3025B6B129DC}"/>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890174" y="4391607"/>
            <a:ext cx="2200713" cy="2200713"/>
          </a:xfrm>
          <a:prstGeom prst="rect">
            <a:avLst/>
          </a:prstGeom>
        </p:spPr>
      </p:pic>
      <p:pic>
        <p:nvPicPr>
          <p:cNvPr id="5" name="Picture 4">
            <a:extLst>
              <a:ext uri="{FF2B5EF4-FFF2-40B4-BE49-F238E27FC236}">
                <a16:creationId xmlns:a16="http://schemas.microsoft.com/office/drawing/2014/main" xmlns="" id="{FBABF6B1-1867-4193-A7EF-42DE3B771BF9}"/>
              </a:ext>
            </a:extLst>
          </p:cNvPr>
          <p:cNvPicPr>
            <a:picLocks noChangeAspect="1"/>
          </p:cNvPicPr>
          <p:nvPr/>
        </p:nvPicPr>
        <p:blipFill>
          <a:blip r:embed="rId4"/>
          <a:stretch>
            <a:fillRect/>
          </a:stretch>
        </p:blipFill>
        <p:spPr>
          <a:xfrm>
            <a:off x="8351824" y="1429332"/>
            <a:ext cx="3277411" cy="2962275"/>
          </a:xfrm>
          <a:prstGeom prst="rect">
            <a:avLst/>
          </a:prstGeom>
        </p:spPr>
      </p:pic>
      <p:sp>
        <p:nvSpPr>
          <p:cNvPr id="6" name="Rectangle 5">
            <a:extLst>
              <a:ext uri="{FF2B5EF4-FFF2-40B4-BE49-F238E27FC236}">
                <a16:creationId xmlns:a16="http://schemas.microsoft.com/office/drawing/2014/main" xmlns="" id="{AA254CD0-D96B-4429-A676-D1AA5448F722}"/>
              </a:ext>
            </a:extLst>
          </p:cNvPr>
          <p:cNvSpPr/>
          <p:nvPr/>
        </p:nvSpPr>
        <p:spPr>
          <a:xfrm>
            <a:off x="1681162" y="6490382"/>
            <a:ext cx="7196948" cy="246221"/>
          </a:xfrm>
          <a:prstGeom prst="rect">
            <a:avLst/>
          </a:prstGeom>
        </p:spPr>
        <p:txBody>
          <a:bodyPr wrap="square">
            <a:spAutoFit/>
          </a:bodyPr>
          <a:lstStyle/>
          <a:p>
            <a:pPr>
              <a:spcBef>
                <a:spcPct val="0"/>
              </a:spcBef>
            </a:pPr>
            <a:r>
              <a:rPr lang="fr-CA" altLang="fr-FR" sz="1000" dirty="0">
                <a:latin typeface="Arial" pitchFamily="34" charset="0"/>
              </a:rPr>
              <a:t>Image source: </a:t>
            </a:r>
            <a:r>
              <a:rPr lang="en-US" sz="1000" dirty="0">
                <a:hlinkClick r:id="rId5"/>
              </a:rPr>
              <a:t>https://www.who.int/emergencies/diseases/novel-coronavirus-2019/advice-for-public</a:t>
            </a:r>
            <a:endParaRPr lang="fr-CA" altLang="fr-FR" sz="1000" dirty="0">
              <a:latin typeface="Arial" pitchFamily="34" charset="0"/>
            </a:endParaRPr>
          </a:p>
        </p:txBody>
      </p:sp>
    </p:spTree>
    <p:extLst>
      <p:ext uri="{BB962C8B-B14F-4D97-AF65-F5344CB8AC3E}">
        <p14:creationId xmlns:p14="http://schemas.microsoft.com/office/powerpoint/2010/main" xmlns="" val="2997061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xmlns="" id="{75810D8E-A84C-4F90-83F5-BECD0F7EAFD1}"/>
              </a:ext>
            </a:extLst>
          </p:cNvPr>
          <p:cNvSpPr txBox="1">
            <a:spLocks/>
          </p:cNvSpPr>
          <p:nvPr/>
        </p:nvSpPr>
        <p:spPr>
          <a:xfrm>
            <a:off x="387626" y="1066801"/>
            <a:ext cx="10942983" cy="5791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IN" sz="2400" dirty="0"/>
              <a:t>Linen:</a:t>
            </a:r>
          </a:p>
          <a:p>
            <a:pPr lvl="1">
              <a:lnSpc>
                <a:spcPct val="100000"/>
              </a:lnSpc>
              <a:spcBef>
                <a:spcPts val="600"/>
              </a:spcBef>
            </a:pPr>
            <a:r>
              <a:rPr lang="en-IN" dirty="0"/>
              <a:t>Wear appropriate PPE  for handling and washing linen</a:t>
            </a:r>
          </a:p>
          <a:p>
            <a:pPr lvl="1">
              <a:lnSpc>
                <a:spcPct val="100000"/>
              </a:lnSpc>
              <a:spcBef>
                <a:spcPts val="600"/>
              </a:spcBef>
            </a:pPr>
            <a:r>
              <a:rPr lang="en-IN" dirty="0"/>
              <a:t>Never carry soiled linen against body; place soiled linen in a leak-proof bag or bucket</a:t>
            </a:r>
          </a:p>
          <a:p>
            <a:pPr lvl="1">
              <a:lnSpc>
                <a:spcPct val="100000"/>
              </a:lnSpc>
              <a:spcBef>
                <a:spcPts val="600"/>
              </a:spcBef>
            </a:pPr>
            <a:r>
              <a:rPr lang="en-IN" dirty="0"/>
              <a:t>Perform hand hygiene after blood/body fluid exposure and after PPE removal</a:t>
            </a:r>
          </a:p>
          <a:p>
            <a:pPr lvl="1"/>
            <a:r>
              <a:rPr lang="en-IN" dirty="0"/>
              <a:t>Linen contaminated with blood or body fluids to be decontaminated with Sodium Hypochlorite solution and then send to laundry</a:t>
            </a:r>
          </a:p>
          <a:p>
            <a:pPr lvl="1"/>
            <a:r>
              <a:rPr lang="en-IN" dirty="0"/>
              <a:t>Soiled linen should be placed in clearly labelled, leak-proof bags or containers, carefully removing any solid excrement and putting in covered bucket to dispose of in the toilet or latrine</a:t>
            </a:r>
          </a:p>
          <a:p>
            <a:pPr>
              <a:lnSpc>
                <a:spcPct val="120000"/>
              </a:lnSpc>
              <a:spcBef>
                <a:spcPts val="600"/>
              </a:spcBef>
            </a:pPr>
            <a:r>
              <a:rPr lang="en-US" sz="2400" dirty="0"/>
              <a:t>Dishes and eating utensils used by a patient with known or suspected infection</a:t>
            </a:r>
          </a:p>
          <a:p>
            <a:pPr lvl="1">
              <a:lnSpc>
                <a:spcPct val="120000"/>
              </a:lnSpc>
              <a:spcBef>
                <a:spcPts val="600"/>
              </a:spcBef>
            </a:pPr>
            <a:r>
              <a:rPr lang="en-US" dirty="0"/>
              <a:t>No special precautions other than standard precautions</a:t>
            </a:r>
          </a:p>
          <a:p>
            <a:pPr lvl="1">
              <a:lnSpc>
                <a:spcPct val="120000"/>
              </a:lnSpc>
              <a:spcBef>
                <a:spcPts val="600"/>
              </a:spcBef>
            </a:pPr>
            <a:r>
              <a:rPr lang="en-US" dirty="0"/>
              <a:t>Wear gloves when handling patient trays, dishes and utensils</a:t>
            </a:r>
            <a:endParaRPr lang="en-IN" dirty="0"/>
          </a:p>
          <a:p>
            <a:pPr lvl="1">
              <a:lnSpc>
                <a:spcPct val="100000"/>
              </a:lnSpc>
            </a:pPr>
            <a:endParaRPr lang="en-IN" dirty="0"/>
          </a:p>
          <a:p>
            <a:endParaRPr lang="en-IN" sz="2200" dirty="0"/>
          </a:p>
        </p:txBody>
      </p:sp>
      <p:sp>
        <p:nvSpPr>
          <p:cNvPr id="3" name="Title 4">
            <a:extLst>
              <a:ext uri="{FF2B5EF4-FFF2-40B4-BE49-F238E27FC236}">
                <a16:creationId xmlns:a16="http://schemas.microsoft.com/office/drawing/2014/main" xmlns="" id="{BA1307AC-C843-427A-A1F3-FEA22C9D2866}"/>
              </a:ext>
            </a:extLst>
          </p:cNvPr>
          <p:cNvSpPr txBox="1">
            <a:spLocks/>
          </p:cNvSpPr>
          <p:nvPr/>
        </p:nvSpPr>
        <p:spPr>
          <a:xfrm>
            <a:off x="100013" y="257169"/>
            <a:ext cx="11915775" cy="8096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Cleaning –Linen, Utensils</a:t>
            </a:r>
            <a:endParaRPr lang="en-GB" b="1" dirty="0"/>
          </a:p>
        </p:txBody>
      </p:sp>
    </p:spTree>
    <p:extLst>
      <p:ext uri="{BB962C8B-B14F-4D97-AF65-F5344CB8AC3E}">
        <p14:creationId xmlns:p14="http://schemas.microsoft.com/office/powerpoint/2010/main" xmlns="" val="389819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8005FF1-638C-4969-8E80-8E18C6D4DEB3}"/>
              </a:ext>
            </a:extLst>
          </p:cNvPr>
          <p:cNvSpPr>
            <a:spLocks noGrp="1"/>
          </p:cNvSpPr>
          <p:nvPr>
            <p:ph type="title"/>
          </p:nvPr>
        </p:nvSpPr>
        <p:spPr>
          <a:xfrm>
            <a:off x="838200" y="365126"/>
            <a:ext cx="10515600" cy="1016414"/>
          </a:xfrm>
        </p:spPr>
        <p:txBody>
          <a:bodyPr/>
          <a:lstStyle/>
          <a:p>
            <a:pPr algn="ctr"/>
            <a:r>
              <a:rPr lang="en-US" b="1" dirty="0"/>
              <a:t>Environmental Sanitation</a:t>
            </a:r>
          </a:p>
        </p:txBody>
      </p:sp>
      <p:sp>
        <p:nvSpPr>
          <p:cNvPr id="5" name="TextBox 4">
            <a:extLst>
              <a:ext uri="{FF2B5EF4-FFF2-40B4-BE49-F238E27FC236}">
                <a16:creationId xmlns:a16="http://schemas.microsoft.com/office/drawing/2014/main" xmlns="" id="{E3170C5D-6DC1-48AF-8D1D-F164D0937057}"/>
              </a:ext>
            </a:extLst>
          </p:cNvPr>
          <p:cNvSpPr txBox="1"/>
          <p:nvPr/>
        </p:nvSpPr>
        <p:spPr>
          <a:xfrm>
            <a:off x="1828800" y="2107096"/>
            <a:ext cx="5923722" cy="584775"/>
          </a:xfrm>
          <a:prstGeom prst="rect">
            <a:avLst/>
          </a:prstGeom>
          <a:noFill/>
        </p:spPr>
        <p:txBody>
          <a:bodyPr wrap="square" rtlCol="0">
            <a:spAutoFit/>
          </a:bodyPr>
          <a:lstStyle/>
          <a:p>
            <a:r>
              <a:rPr lang="en-US" sz="3200" dirty="0">
                <a:hlinkClick r:id="rId2" action="ppaction://hlinkfile"/>
              </a:rPr>
              <a:t>Video on sanitation &amp; </a:t>
            </a:r>
            <a:r>
              <a:rPr lang="en-US" sz="3200" dirty="0" smtClean="0">
                <a:hlinkClick r:id="rId2" action="ppaction://hlinkfile"/>
              </a:rPr>
              <a:t>hygiene</a:t>
            </a:r>
            <a:endParaRPr lang="en-US" sz="3200" dirty="0"/>
          </a:p>
        </p:txBody>
      </p:sp>
    </p:spTree>
    <p:extLst>
      <p:ext uri="{BB962C8B-B14F-4D97-AF65-F5344CB8AC3E}">
        <p14:creationId xmlns:p14="http://schemas.microsoft.com/office/powerpoint/2010/main" xmlns="" val="395942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C955977-1A45-4542-80C6-2D45A166938B}"/>
              </a:ext>
            </a:extLst>
          </p:cNvPr>
          <p:cNvSpPr>
            <a:spLocks noGrp="1"/>
          </p:cNvSpPr>
          <p:nvPr>
            <p:ph type="title"/>
          </p:nvPr>
        </p:nvSpPr>
        <p:spPr>
          <a:xfrm>
            <a:off x="1499117" y="396999"/>
            <a:ext cx="9787191" cy="720000"/>
          </a:xfrm>
        </p:spPr>
        <p:txBody>
          <a:bodyPr>
            <a:normAutofit fontScale="90000"/>
          </a:bodyPr>
          <a:lstStyle/>
          <a:p>
            <a:r>
              <a:rPr lang="en-US" b="1" dirty="0">
                <a:latin typeface="+mn-lt"/>
              </a:rPr>
              <a:t>What is infection prevention and control?</a:t>
            </a:r>
          </a:p>
        </p:txBody>
      </p:sp>
      <p:sp>
        <p:nvSpPr>
          <p:cNvPr id="8" name="Text Placeholder 7">
            <a:extLst>
              <a:ext uri="{FF2B5EF4-FFF2-40B4-BE49-F238E27FC236}">
                <a16:creationId xmlns:a16="http://schemas.microsoft.com/office/drawing/2014/main" xmlns="" id="{A2E564DB-D818-DB4D-993B-95D12BDBD492}"/>
              </a:ext>
            </a:extLst>
          </p:cNvPr>
          <p:cNvSpPr>
            <a:spLocks noGrp="1"/>
          </p:cNvSpPr>
          <p:nvPr>
            <p:ph type="body" sz="quarter" idx="13"/>
          </p:nvPr>
        </p:nvSpPr>
        <p:spPr>
          <a:xfrm>
            <a:off x="1883999" y="1600200"/>
            <a:ext cx="8504820" cy="4572000"/>
          </a:xfrm>
        </p:spPr>
        <p:txBody>
          <a:bodyPr/>
          <a:lstStyle/>
          <a:p>
            <a:pPr marL="0" indent="0">
              <a:buNone/>
            </a:pPr>
            <a:r>
              <a:rPr lang="en-CA" sz="2800" b="0" dirty="0"/>
              <a:t>Infection prevention and control is:</a:t>
            </a:r>
          </a:p>
          <a:p>
            <a:pPr marL="342900" indent="-342900"/>
            <a:r>
              <a:rPr lang="en-CA" sz="2800" b="0" dirty="0"/>
              <a:t>a scientific approach with</a:t>
            </a:r>
          </a:p>
          <a:p>
            <a:pPr marL="342900" indent="-342900"/>
            <a:r>
              <a:rPr lang="en-CA" sz="2800" b="0" dirty="0"/>
              <a:t>practical solutions designed to prevent harm, caused by infections, to patients and health care workers</a:t>
            </a:r>
          </a:p>
          <a:p>
            <a:pPr marL="342900" indent="-342900"/>
            <a:r>
              <a:rPr lang="en-CA" sz="2800" b="0" dirty="0"/>
              <a:t>grounded in principles of infectious disease, epidemiology, social science and health system strengthening, and</a:t>
            </a:r>
          </a:p>
          <a:p>
            <a:pPr marL="342900" indent="-342900"/>
            <a:r>
              <a:rPr lang="en-CA" sz="2800" b="0" dirty="0"/>
              <a:t>rooted in patient safety and health service quality</a:t>
            </a:r>
          </a:p>
          <a:p>
            <a:endParaRPr lang="en-US" dirty="0"/>
          </a:p>
        </p:txBody>
      </p:sp>
      <p:sp>
        <p:nvSpPr>
          <p:cNvPr id="5" name="Text Placeholder 4">
            <a:extLst>
              <a:ext uri="{FF2B5EF4-FFF2-40B4-BE49-F238E27FC236}">
                <a16:creationId xmlns:a16="http://schemas.microsoft.com/office/drawing/2014/main" xmlns="" id="{FCDFD1A1-EEB8-A44E-BC2B-5348A2DA6620}"/>
              </a:ext>
            </a:extLst>
          </p:cNvPr>
          <p:cNvSpPr>
            <a:spLocks noGrp="1"/>
          </p:cNvSpPr>
          <p:nvPr>
            <p:ph type="body" sz="quarter" idx="18"/>
          </p:nvPr>
        </p:nvSpPr>
        <p:spPr>
          <a:xfrm>
            <a:off x="1843590" y="6542385"/>
            <a:ext cx="8419774" cy="1183873"/>
          </a:xfrm>
        </p:spPr>
        <p:txBody>
          <a:bodyPr>
            <a:normAutofit/>
          </a:bodyPr>
          <a:lstStyle/>
          <a:p>
            <a:r>
              <a:rPr lang="en-US" sz="1000" dirty="0"/>
              <a:t>Source: WHO Infection Prevention and control web pages;; </a:t>
            </a:r>
            <a:r>
              <a:rPr lang="en-CA" sz="1000" dirty="0">
                <a:hlinkClick r:id="rId3"/>
              </a:rPr>
              <a:t>https://www.who.int/gpsc/ipc/en/</a:t>
            </a:r>
            <a:r>
              <a:rPr lang="en-US" sz="1000" dirty="0"/>
              <a:t> </a:t>
            </a:r>
          </a:p>
        </p:txBody>
      </p:sp>
    </p:spTree>
    <p:extLst>
      <p:ext uri="{BB962C8B-B14F-4D97-AF65-F5344CB8AC3E}">
        <p14:creationId xmlns:p14="http://schemas.microsoft.com/office/powerpoint/2010/main" xmlns="" val="4294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58829A-88D2-4BD9-808B-A8E7FE8C6D19}"/>
              </a:ext>
            </a:extLst>
          </p:cNvPr>
          <p:cNvSpPr>
            <a:spLocks noGrp="1"/>
          </p:cNvSpPr>
          <p:nvPr>
            <p:ph type="title"/>
          </p:nvPr>
        </p:nvSpPr>
        <p:spPr>
          <a:xfrm>
            <a:off x="835382" y="2251075"/>
            <a:ext cx="10515600" cy="1325563"/>
          </a:xfrm>
        </p:spPr>
        <p:txBody>
          <a:bodyPr>
            <a:normAutofit/>
          </a:bodyPr>
          <a:lstStyle/>
          <a:p>
            <a:r>
              <a:rPr lang="en-US" sz="4800" dirty="0">
                <a:solidFill>
                  <a:schemeClr val="tx1"/>
                </a:solidFill>
              </a:rPr>
              <a:t>Thank You</a:t>
            </a:r>
          </a:p>
        </p:txBody>
      </p:sp>
    </p:spTree>
    <p:extLst>
      <p:ext uri="{BB962C8B-B14F-4D97-AF65-F5344CB8AC3E}">
        <p14:creationId xmlns:p14="http://schemas.microsoft.com/office/powerpoint/2010/main" xmlns="" val="125901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2535978" y="3210647"/>
            <a:ext cx="1060992" cy="1352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6" name="Group 5"/>
          <p:cNvGrpSpPr/>
          <p:nvPr/>
        </p:nvGrpSpPr>
        <p:grpSpPr>
          <a:xfrm>
            <a:off x="3161065" y="1515291"/>
            <a:ext cx="6122656" cy="4987924"/>
            <a:chOff x="2341026" y="700144"/>
            <a:chExt cx="4672094" cy="5178376"/>
          </a:xfrm>
        </p:grpSpPr>
        <p:cxnSp>
          <p:nvCxnSpPr>
            <p:cNvPr id="25" name="Straight Arrow Connector 24"/>
            <p:cNvCxnSpPr/>
            <p:nvPr/>
          </p:nvCxnSpPr>
          <p:spPr>
            <a:xfrm flipV="1">
              <a:off x="4865478" y="2314312"/>
              <a:ext cx="1177092" cy="1595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44358" y="4404990"/>
              <a:ext cx="746732" cy="3313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793094" y="3067196"/>
              <a:ext cx="1249476" cy="4835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8" idx="1"/>
            </p:cNvCxnSpPr>
            <p:nvPr/>
          </p:nvCxnSpPr>
          <p:spPr>
            <a:xfrm>
              <a:off x="5244358" y="5335694"/>
              <a:ext cx="832803" cy="1931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208052" y="1219257"/>
              <a:ext cx="783038"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882989" y="1647882"/>
              <a:ext cx="1108101" cy="66643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341026" y="700144"/>
              <a:ext cx="4672094" cy="5178376"/>
              <a:chOff x="2341026" y="700144"/>
              <a:chExt cx="4672094" cy="5178376"/>
            </a:xfrm>
          </p:grpSpPr>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82884" y="1574054"/>
                <a:ext cx="657226" cy="1097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6082884" y="3264742"/>
                <a:ext cx="657226" cy="10979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82884" y="4293415"/>
                <a:ext cx="809625" cy="88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82884" y="2531317"/>
                <a:ext cx="809625" cy="885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082884" y="700144"/>
                <a:ext cx="685800" cy="857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3" name="Straight Arrow Connector 32"/>
              <p:cNvCxnSpPr/>
              <p:nvPr/>
            </p:nvCxnSpPr>
            <p:spPr>
              <a:xfrm flipV="1">
                <a:off x="2493427" y="2531317"/>
                <a:ext cx="1545173" cy="5561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93427" y="3280037"/>
                <a:ext cx="1676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3" idx="1"/>
              </p:cNvCxnSpPr>
              <p:nvPr/>
            </p:nvCxnSpPr>
            <p:spPr>
              <a:xfrm>
                <a:off x="2505158" y="3496843"/>
                <a:ext cx="1703095" cy="9046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341026" y="3762432"/>
                <a:ext cx="1867227" cy="14168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341026" y="1524000"/>
                <a:ext cx="1697574" cy="12789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3"/>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208253" y="1732368"/>
                <a:ext cx="657225" cy="1209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2" name="Picture 2"/>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208253" y="2914706"/>
                <a:ext cx="485775" cy="115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3"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208253" y="4051899"/>
                <a:ext cx="935959" cy="69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 name="Picture 2"/>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208253" y="4751179"/>
                <a:ext cx="935959" cy="699280"/>
              </a:xfrm>
              <a:prstGeom prst="rect">
                <a:avLst/>
              </a:prstGeom>
              <a:solidFill>
                <a:schemeClr val="accent1"/>
              </a:solidFill>
              <a:ln>
                <a:noFill/>
              </a:ln>
              <a:extLst>
                <a:ext uri="{91240B29-F687-4F45-9708-019B960494DF}">
                  <a14:hiddenLine xmlns:a14="http://schemas.microsoft.com/office/drawing/2010/main" xmlns="" w="9525">
                    <a:solidFill>
                      <a:schemeClr val="tx1"/>
                    </a:solidFill>
                    <a:miter lim="800000"/>
                    <a:headEnd/>
                    <a:tailEnd/>
                  </a14:hiddenLine>
                </a:ext>
              </a:extLst>
            </p:spPr>
          </p:pic>
          <p:pic>
            <p:nvPicPr>
              <p:cNvPr id="45" name="Picture 2"/>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4208253" y="700144"/>
                <a:ext cx="885825" cy="1095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8" name="Pictur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077161" y="5179240"/>
                <a:ext cx="935959" cy="699280"/>
              </a:xfrm>
              <a:prstGeom prst="rect">
                <a:avLst/>
              </a:prstGeom>
              <a:solidFill>
                <a:schemeClr val="tx1"/>
              </a:solidFill>
              <a:ln>
                <a:noFill/>
              </a:ln>
            </p:spPr>
          </p:pic>
        </p:grpSp>
      </p:grpSp>
      <p:sp>
        <p:nvSpPr>
          <p:cNvPr id="2" name="Title 1"/>
          <p:cNvSpPr>
            <a:spLocks noGrp="1"/>
          </p:cNvSpPr>
          <p:nvPr>
            <p:ph type="title"/>
          </p:nvPr>
        </p:nvSpPr>
        <p:spPr>
          <a:xfrm>
            <a:off x="3314435" y="202510"/>
            <a:ext cx="6120000" cy="720000"/>
          </a:xfrm>
        </p:spPr>
        <p:txBody>
          <a:bodyPr>
            <a:normAutofit fontScale="90000"/>
          </a:bodyPr>
          <a:lstStyle/>
          <a:p>
            <a:r>
              <a:rPr lang="en-US" b="1" dirty="0">
                <a:latin typeface="+mn-lt"/>
              </a:rPr>
              <a:t>Who is at risk of infection?</a:t>
            </a:r>
          </a:p>
        </p:txBody>
      </p:sp>
      <p:sp>
        <p:nvSpPr>
          <p:cNvPr id="3" name="TextBox 2">
            <a:extLst>
              <a:ext uri="{FF2B5EF4-FFF2-40B4-BE49-F238E27FC236}">
                <a16:creationId xmlns:a16="http://schemas.microsoft.com/office/drawing/2014/main" xmlns="" id="{1F647262-D114-EB4F-8BE5-7450C3A268B4}"/>
              </a:ext>
            </a:extLst>
          </p:cNvPr>
          <p:cNvSpPr txBox="1"/>
          <p:nvPr/>
        </p:nvSpPr>
        <p:spPr>
          <a:xfrm>
            <a:off x="9125663" y="3210648"/>
            <a:ext cx="1651193" cy="523220"/>
          </a:xfrm>
          <a:prstGeom prst="rect">
            <a:avLst/>
          </a:prstGeom>
          <a:noFill/>
        </p:spPr>
        <p:txBody>
          <a:bodyPr wrap="square" rtlCol="0">
            <a:spAutoFit/>
          </a:bodyPr>
          <a:lstStyle/>
          <a:p>
            <a:r>
              <a:rPr lang="en-US" sz="2800" dirty="0"/>
              <a:t>Everyone</a:t>
            </a:r>
          </a:p>
        </p:txBody>
      </p:sp>
    </p:spTree>
    <p:extLst>
      <p:ext uri="{BB962C8B-B14F-4D97-AF65-F5344CB8AC3E}">
        <p14:creationId xmlns:p14="http://schemas.microsoft.com/office/powerpoint/2010/main" xmlns="" val="9700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5B3C635-F64A-334F-9A79-C5FDD87083CF}"/>
              </a:ext>
            </a:extLst>
          </p:cNvPr>
          <p:cNvSpPr>
            <a:spLocks noGrp="1"/>
          </p:cNvSpPr>
          <p:nvPr>
            <p:ph type="title"/>
          </p:nvPr>
        </p:nvSpPr>
        <p:spPr/>
        <p:txBody>
          <a:bodyPr/>
          <a:lstStyle/>
          <a:p>
            <a:pPr algn="ctr"/>
            <a:r>
              <a:rPr lang="en-US" b="1" dirty="0">
                <a:latin typeface="+mn-lt"/>
              </a:rPr>
              <a:t>Benefits of IPC</a:t>
            </a:r>
          </a:p>
        </p:txBody>
      </p:sp>
      <p:sp>
        <p:nvSpPr>
          <p:cNvPr id="5" name="Text Placeholder 4">
            <a:extLst>
              <a:ext uri="{FF2B5EF4-FFF2-40B4-BE49-F238E27FC236}">
                <a16:creationId xmlns:a16="http://schemas.microsoft.com/office/drawing/2014/main" xmlns="" id="{8882073A-5486-6F4A-92E8-F10D2B96BB8F}"/>
              </a:ext>
            </a:extLst>
          </p:cNvPr>
          <p:cNvSpPr>
            <a:spLocks noGrp="1"/>
          </p:cNvSpPr>
          <p:nvPr>
            <p:ph type="body" sz="quarter" idx="13"/>
          </p:nvPr>
        </p:nvSpPr>
        <p:spPr>
          <a:xfrm>
            <a:off x="1883999" y="6541656"/>
            <a:ext cx="8419774" cy="362766"/>
          </a:xfrm>
        </p:spPr>
        <p:txBody>
          <a:bodyPr>
            <a:normAutofit/>
          </a:bodyPr>
          <a:lstStyle/>
          <a:p>
            <a:r>
              <a:rPr lang="en-US" sz="1000" dirty="0"/>
              <a:t>WHO2015  Safe &amp; Quality Health Services Package</a:t>
            </a:r>
          </a:p>
        </p:txBody>
      </p:sp>
      <p:graphicFrame>
        <p:nvGraphicFramePr>
          <p:cNvPr id="9" name="Content Placeholder 3">
            <a:extLst>
              <a:ext uri="{FF2B5EF4-FFF2-40B4-BE49-F238E27FC236}">
                <a16:creationId xmlns:a16="http://schemas.microsoft.com/office/drawing/2014/main" xmlns="" id="{30E9EA87-36C9-124D-95E3-05802BC92C23}"/>
              </a:ext>
            </a:extLst>
          </p:cNvPr>
          <p:cNvGraphicFramePr>
            <a:graphicFrameLocks noGrp="1"/>
          </p:cNvGraphicFramePr>
          <p:nvPr>
            <p:ph sz="quarter" idx="4294967295"/>
          </p:nvPr>
        </p:nvGraphicFramePr>
        <p:xfrm>
          <a:off x="4419600" y="1522413"/>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5833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999" y="367619"/>
            <a:ext cx="7412401" cy="720000"/>
          </a:xfrm>
        </p:spPr>
        <p:txBody>
          <a:bodyPr>
            <a:noAutofit/>
          </a:bodyPr>
          <a:lstStyle/>
          <a:p>
            <a:pPr algn="ctr"/>
            <a:r>
              <a:rPr lang="en-US" sz="4000" b="1" dirty="0"/>
              <a:t>Standard precautions</a:t>
            </a:r>
          </a:p>
        </p:txBody>
      </p:sp>
      <p:sp>
        <p:nvSpPr>
          <p:cNvPr id="3" name="Content Placeholder 2"/>
          <p:cNvSpPr>
            <a:spLocks noGrp="1"/>
          </p:cNvSpPr>
          <p:nvPr>
            <p:ph idx="1"/>
          </p:nvPr>
        </p:nvSpPr>
        <p:spPr>
          <a:xfrm>
            <a:off x="1981200" y="1600200"/>
            <a:ext cx="8229600" cy="4876800"/>
          </a:xfrm>
        </p:spPr>
        <p:txBody>
          <a:bodyPr>
            <a:normAutofit/>
          </a:bodyPr>
          <a:lstStyle/>
          <a:p>
            <a:r>
              <a:rPr lang="en-US" dirty="0"/>
              <a:t>The </a:t>
            </a:r>
            <a:r>
              <a:rPr lang="en-US" i="1" dirty="0"/>
              <a:t>basic level of IPC precautions</a:t>
            </a:r>
            <a:r>
              <a:rPr lang="en-US" dirty="0"/>
              <a:t>, to be used for </a:t>
            </a:r>
            <a:r>
              <a:rPr lang="en-US" b="1" u="sng" dirty="0"/>
              <a:t>ALL</a:t>
            </a:r>
            <a:r>
              <a:rPr lang="en-US" b="1" dirty="0"/>
              <a:t> </a:t>
            </a:r>
            <a:r>
              <a:rPr lang="en-US" dirty="0"/>
              <a:t>patients at </a:t>
            </a:r>
            <a:r>
              <a:rPr lang="en-US" b="1" u="sng" dirty="0"/>
              <a:t>ALL </a:t>
            </a:r>
            <a:r>
              <a:rPr lang="en-US" dirty="0"/>
              <a:t>times</a:t>
            </a:r>
            <a:r>
              <a:rPr lang="en-US" altLang="en-US" dirty="0"/>
              <a:t> regardless of suspected or confirmed status of the patient</a:t>
            </a:r>
            <a:endParaRPr lang="en-US" dirty="0"/>
          </a:p>
          <a:p>
            <a:pPr marL="0" indent="0">
              <a:buNone/>
            </a:pPr>
            <a:endParaRPr lang="en-US" b="1" dirty="0"/>
          </a:p>
          <a:p>
            <a:pPr marL="342900" indent="-342900"/>
            <a:r>
              <a:rPr lang="en-US" b="1" dirty="0"/>
              <a:t>Risk assessment </a:t>
            </a:r>
            <a:r>
              <a:rPr lang="en-US" dirty="0"/>
              <a:t>is critical for all activities, i.e. assess each health care activity and determine the personal protective equipment (PPE) that is needed for adequate protection</a:t>
            </a:r>
          </a:p>
        </p:txBody>
      </p:sp>
    </p:spTree>
    <p:extLst>
      <p:ext uri="{BB962C8B-B14F-4D97-AF65-F5344CB8AC3E}">
        <p14:creationId xmlns:p14="http://schemas.microsoft.com/office/powerpoint/2010/main" xmlns="" val="380674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7C460EB9-4A46-1144-8B06-BCDF98862633}"/>
              </a:ext>
            </a:extLst>
          </p:cNvPr>
          <p:cNvSpPr>
            <a:spLocks noGrp="1"/>
          </p:cNvSpPr>
          <p:nvPr>
            <p:ph type="title"/>
          </p:nvPr>
        </p:nvSpPr>
        <p:spPr>
          <a:xfrm>
            <a:off x="1936144" y="248477"/>
            <a:ext cx="8697913" cy="1012851"/>
          </a:xfrm>
        </p:spPr>
        <p:txBody>
          <a:bodyPr/>
          <a:lstStyle/>
          <a:p>
            <a:pPr algn="ctr" eaLnBrk="1" hangingPunct="1"/>
            <a:r>
              <a:rPr lang="en-US" altLang="en-US" b="1" dirty="0">
                <a:latin typeface="+mn-lt"/>
              </a:rPr>
              <a:t>Elements of Standard Precautions</a:t>
            </a:r>
          </a:p>
        </p:txBody>
      </p:sp>
      <p:sp>
        <p:nvSpPr>
          <p:cNvPr id="28675" name="Content Placeholder 2">
            <a:extLst>
              <a:ext uri="{FF2B5EF4-FFF2-40B4-BE49-F238E27FC236}">
                <a16:creationId xmlns:a16="http://schemas.microsoft.com/office/drawing/2014/main" xmlns="" id="{87B2EFDF-FD75-D345-A6A7-8D98A5AB855E}"/>
              </a:ext>
            </a:extLst>
          </p:cNvPr>
          <p:cNvSpPr>
            <a:spLocks noGrp="1"/>
          </p:cNvSpPr>
          <p:nvPr>
            <p:ph idx="1"/>
          </p:nvPr>
        </p:nvSpPr>
        <p:spPr>
          <a:xfrm>
            <a:off x="1936144" y="1447800"/>
            <a:ext cx="7875587" cy="4792662"/>
          </a:xfrm>
        </p:spPr>
        <p:txBody>
          <a:bodyPr>
            <a:normAutofit/>
          </a:bodyPr>
          <a:lstStyle/>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Hand hygiene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Respiratory hygiene (etiquette)</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PPE according to the risk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Safe injection practices, sharps management and injury prevention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Safe handling, cleaning and disinfection of patient care equipment</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Environmental cleaning </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Safe handling and cleaning of soiled linen</a:t>
            </a:r>
          </a:p>
          <a:p>
            <a:pPr marL="914400" lvl="1" indent="-457200">
              <a:spcBef>
                <a:spcPts val="400"/>
              </a:spcBef>
              <a:buFont typeface="+mj-lt"/>
              <a:buAutoNum type="arabicPeriod"/>
              <a:defRPr sz="2000">
                <a:solidFill>
                  <a:srgbClr val="0070C0"/>
                </a:solidFill>
                <a:latin typeface="Arial"/>
                <a:ea typeface="Arial"/>
                <a:cs typeface="Arial"/>
                <a:sym typeface="Arial"/>
              </a:defRPr>
            </a:pPr>
            <a:r>
              <a:rPr lang="en-US" sz="2800" dirty="0"/>
              <a:t>Waste management </a:t>
            </a:r>
          </a:p>
        </p:txBody>
      </p:sp>
    </p:spTree>
    <p:extLst>
      <p:ext uri="{BB962C8B-B14F-4D97-AF65-F5344CB8AC3E}">
        <p14:creationId xmlns:p14="http://schemas.microsoft.com/office/powerpoint/2010/main" xmlns="" val="107779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827B358-AB15-46D7-A55D-AA1B384E7540}"/>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500188" y="1040381"/>
            <a:ext cx="9398184" cy="5665749"/>
          </a:xfrm>
          <a:prstGeom prst="rect">
            <a:avLst/>
          </a:prstGeom>
        </p:spPr>
      </p:pic>
      <p:sp>
        <p:nvSpPr>
          <p:cNvPr id="9" name="TextBox 8"/>
          <p:cNvSpPr txBox="1"/>
          <p:nvPr/>
        </p:nvSpPr>
        <p:spPr>
          <a:xfrm>
            <a:off x="1815746" y="151869"/>
            <a:ext cx="9705703" cy="769441"/>
          </a:xfrm>
          <a:prstGeom prst="rect">
            <a:avLst/>
          </a:prstGeom>
          <a:solidFill>
            <a:schemeClr val="bg1"/>
          </a:solidFill>
        </p:spPr>
        <p:txBody>
          <a:bodyPr wrap="square" rtlCol="0">
            <a:spAutoFit/>
          </a:bodyPr>
          <a:lstStyle/>
          <a:p>
            <a:r>
              <a:rPr lang="en-IN" sz="4400" b="1" dirty="0"/>
              <a:t>5 moments of Hand Hygiene</a:t>
            </a:r>
            <a:endParaRPr lang="en-IN" sz="3600" b="1" dirty="0"/>
          </a:p>
        </p:txBody>
      </p:sp>
    </p:spTree>
    <p:extLst>
      <p:ext uri="{BB962C8B-B14F-4D97-AF65-F5344CB8AC3E}">
        <p14:creationId xmlns:p14="http://schemas.microsoft.com/office/powerpoint/2010/main" xmlns="" val="13321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9F09CA-FC54-4139-9172-ABCE309CB960}"/>
              </a:ext>
            </a:extLst>
          </p:cNvPr>
          <p:cNvPicPr>
            <a:picLocks noChangeAspect="1"/>
          </p:cNvPicPr>
          <p:nvPr/>
        </p:nvPicPr>
        <p:blipFill>
          <a:blip r:embed="rId2"/>
          <a:stretch>
            <a:fillRect/>
          </a:stretch>
        </p:blipFill>
        <p:spPr>
          <a:xfrm>
            <a:off x="2155371" y="209006"/>
            <a:ext cx="7994469" cy="6296297"/>
          </a:xfrm>
          <a:prstGeom prst="rect">
            <a:avLst/>
          </a:prstGeom>
        </p:spPr>
      </p:pic>
    </p:spTree>
    <p:extLst>
      <p:ext uri="{BB962C8B-B14F-4D97-AF65-F5344CB8AC3E}">
        <p14:creationId xmlns:p14="http://schemas.microsoft.com/office/powerpoint/2010/main" xmlns="" val="679136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3AD6FD-0273-4CA0-97E2-2A73B4E4F27B}"/>
              </a:ext>
            </a:extLst>
          </p:cNvPr>
          <p:cNvSpPr>
            <a:spLocks noGrp="1"/>
          </p:cNvSpPr>
          <p:nvPr>
            <p:ph type="title"/>
          </p:nvPr>
        </p:nvSpPr>
        <p:spPr/>
        <p:txBody>
          <a:bodyPr>
            <a:normAutofit fontScale="90000"/>
          </a:bodyPr>
          <a:lstStyle/>
          <a:p>
            <a:pPr algn="ctr"/>
            <a:r>
              <a:rPr lang="en-US" b="1" dirty="0"/>
              <a:t>Decontamination &amp; Sterilization of Equipment</a:t>
            </a:r>
          </a:p>
        </p:txBody>
      </p:sp>
      <p:sp>
        <p:nvSpPr>
          <p:cNvPr id="3" name="Content Placeholder 2">
            <a:extLst>
              <a:ext uri="{FF2B5EF4-FFF2-40B4-BE49-F238E27FC236}">
                <a16:creationId xmlns:a16="http://schemas.microsoft.com/office/drawing/2014/main" xmlns="" id="{326380A4-30EB-466D-9222-2D6178AB5DED}"/>
              </a:ext>
            </a:extLst>
          </p:cNvPr>
          <p:cNvSpPr>
            <a:spLocks noGrp="1"/>
          </p:cNvSpPr>
          <p:nvPr>
            <p:ph idx="1"/>
          </p:nvPr>
        </p:nvSpPr>
        <p:spPr/>
        <p:txBody>
          <a:bodyPr/>
          <a:lstStyle/>
          <a:p>
            <a:pPr>
              <a:buNone/>
            </a:pPr>
            <a:r>
              <a:rPr lang="en-US" dirty="0" smtClean="0">
                <a:hlinkClick r:id="rId2" action="ppaction://hlinkfile"/>
              </a:rPr>
              <a:t>(</a:t>
            </a:r>
            <a:r>
              <a:rPr lang="en-US" dirty="0">
                <a:hlinkClick r:id="rId2" action="ppaction://hlinkfile"/>
              </a:rPr>
              <a:t>Video</a:t>
            </a:r>
            <a:r>
              <a:rPr lang="en-US" dirty="0" smtClean="0">
                <a:hlinkClick r:id="rId2" action="ppaction://hlinkfile"/>
              </a:rPr>
              <a:t>)-Click</a:t>
            </a:r>
            <a:endParaRPr lang="en-US" dirty="0"/>
          </a:p>
        </p:txBody>
      </p:sp>
    </p:spTree>
    <p:extLst>
      <p:ext uri="{BB962C8B-B14F-4D97-AF65-F5344CB8AC3E}">
        <p14:creationId xmlns:p14="http://schemas.microsoft.com/office/powerpoint/2010/main" xmlns="" val="900378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92</TotalTime>
  <Words>989</Words>
  <Application>Microsoft Office PowerPoint</Application>
  <PresentationFormat>Custom</PresentationFormat>
  <Paragraphs>138</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Module</vt:lpstr>
      <vt:lpstr>Infection Prevention &amp; Control</vt:lpstr>
      <vt:lpstr>What is infection prevention and control?</vt:lpstr>
      <vt:lpstr>Who is at risk of infection?</vt:lpstr>
      <vt:lpstr>Benefits of IPC</vt:lpstr>
      <vt:lpstr>Standard precautions</vt:lpstr>
      <vt:lpstr>Elements of Standard Precautions</vt:lpstr>
      <vt:lpstr>Slide 7</vt:lpstr>
      <vt:lpstr>Slide 8</vt:lpstr>
      <vt:lpstr>Decontamination &amp; Sterilization of Equipment</vt:lpstr>
      <vt:lpstr>Slide 10</vt:lpstr>
      <vt:lpstr>Slide 11</vt:lpstr>
      <vt:lpstr>Slide 12</vt:lpstr>
      <vt:lpstr>Slide 13</vt:lpstr>
      <vt:lpstr>Slide 14</vt:lpstr>
      <vt:lpstr>The seven steps to safe injections</vt:lpstr>
      <vt:lpstr>Minimize direct unprotected exposure to blood and body fluids</vt:lpstr>
      <vt:lpstr>Respiratory hygiene/etiquette  </vt:lpstr>
      <vt:lpstr>Slide 18</vt:lpstr>
      <vt:lpstr>Environmental Sanitation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Kaninika Mitra</dc:creator>
  <cp:lastModifiedBy>puspenghosh</cp:lastModifiedBy>
  <cp:revision>13</cp:revision>
  <dcterms:created xsi:type="dcterms:W3CDTF">2022-05-16T08:44:55Z</dcterms:created>
  <dcterms:modified xsi:type="dcterms:W3CDTF">2022-05-18T11:55:33Z</dcterms:modified>
</cp:coreProperties>
</file>