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3" r:id="rId5"/>
    <p:sldId id="260" r:id="rId6"/>
    <p:sldId id="261" r:id="rId7"/>
    <p:sldId id="262" r:id="rId8"/>
    <p:sldId id="264" r:id="rId9"/>
    <p:sldId id="271" r:id="rId10"/>
    <p:sldId id="272" r:id="rId11"/>
    <p:sldId id="265" r:id="rId12"/>
    <p:sldId id="266" r:id="rId13"/>
    <p:sldId id="267" r:id="rId14"/>
    <p:sldId id="268" r:id="rId15"/>
    <p:sldId id="273" r:id="rId16"/>
    <p:sldId id="269" r:id="rId17"/>
    <p:sldId id="274" r:id="rId18"/>
    <p:sldId id="276" r:id="rId19"/>
    <p:sldId id="277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ninika Mitra" userId="24bf500d-fee1-4972-8f41-1d5d4cbee4f7" providerId="ADAL" clId="{F5C3A0DF-D859-4F4C-AC4A-B42E99677CE6}"/>
    <pc:docChg chg="custSel addSld modSld">
      <pc:chgData name="Kaninika Mitra" userId="24bf500d-fee1-4972-8f41-1d5d4cbee4f7" providerId="ADAL" clId="{F5C3A0DF-D859-4F4C-AC4A-B42E99677CE6}" dt="2022-05-16T11:49:29.990" v="70" actId="20577"/>
      <pc:docMkLst>
        <pc:docMk/>
      </pc:docMkLst>
      <pc:sldChg chg="delSp mod">
        <pc:chgData name="Kaninika Mitra" userId="24bf500d-fee1-4972-8f41-1d5d4cbee4f7" providerId="ADAL" clId="{F5C3A0DF-D859-4F4C-AC4A-B42E99677CE6}" dt="2022-05-16T10:26:06.291" v="0" actId="478"/>
        <pc:sldMkLst>
          <pc:docMk/>
          <pc:sldMk cId="0" sldId="256"/>
        </pc:sldMkLst>
        <pc:spChg chg="del">
          <ac:chgData name="Kaninika Mitra" userId="24bf500d-fee1-4972-8f41-1d5d4cbee4f7" providerId="ADAL" clId="{F5C3A0DF-D859-4F4C-AC4A-B42E99677CE6}" dt="2022-05-16T10:26:06.291" v="0" actId="478"/>
          <ac:spMkLst>
            <pc:docMk/>
            <pc:sldMk cId="0" sldId="256"/>
            <ac:spMk id="3" creationId="{00000000-0000-0000-0000-000000000000}"/>
          </ac:spMkLst>
        </pc:spChg>
      </pc:sldChg>
      <pc:sldChg chg="addSp delSp modSp new mod modClrScheme chgLayout">
        <pc:chgData name="Kaninika Mitra" userId="24bf500d-fee1-4972-8f41-1d5d4cbee4f7" providerId="ADAL" clId="{F5C3A0DF-D859-4F4C-AC4A-B42E99677CE6}" dt="2022-05-16T11:48:51.063" v="7" actId="14100"/>
        <pc:sldMkLst>
          <pc:docMk/>
          <pc:sldMk cId="1971722179" sldId="276"/>
        </pc:sldMkLst>
        <pc:spChg chg="del">
          <ac:chgData name="Kaninika Mitra" userId="24bf500d-fee1-4972-8f41-1d5d4cbee4f7" providerId="ADAL" clId="{F5C3A0DF-D859-4F4C-AC4A-B42E99677CE6}" dt="2022-05-16T11:48:36.104" v="2" actId="700"/>
          <ac:spMkLst>
            <pc:docMk/>
            <pc:sldMk cId="1971722179" sldId="276"/>
            <ac:spMk id="2" creationId="{358168E9-DFBF-49C5-B652-D4E6928B8990}"/>
          </ac:spMkLst>
        </pc:spChg>
        <pc:spChg chg="del">
          <ac:chgData name="Kaninika Mitra" userId="24bf500d-fee1-4972-8f41-1d5d4cbee4f7" providerId="ADAL" clId="{F5C3A0DF-D859-4F4C-AC4A-B42E99677CE6}" dt="2022-05-16T11:48:36.104" v="2" actId="700"/>
          <ac:spMkLst>
            <pc:docMk/>
            <pc:sldMk cId="1971722179" sldId="276"/>
            <ac:spMk id="3" creationId="{A4AA42DE-3849-45FC-BE87-9B67818BAA0A}"/>
          </ac:spMkLst>
        </pc:spChg>
        <pc:picChg chg="add mod">
          <ac:chgData name="Kaninika Mitra" userId="24bf500d-fee1-4972-8f41-1d5d4cbee4f7" providerId="ADAL" clId="{F5C3A0DF-D859-4F4C-AC4A-B42E99677CE6}" dt="2022-05-16T11:48:51.063" v="7" actId="14100"/>
          <ac:picMkLst>
            <pc:docMk/>
            <pc:sldMk cId="1971722179" sldId="276"/>
            <ac:picMk id="5" creationId="{34B02A72-CD4B-4395-8B76-A6DF75C7050A}"/>
          </ac:picMkLst>
        </pc:picChg>
      </pc:sldChg>
      <pc:sldChg chg="addSp modSp new mod modClrScheme chgLayout">
        <pc:chgData name="Kaninika Mitra" userId="24bf500d-fee1-4972-8f41-1d5d4cbee4f7" providerId="ADAL" clId="{F5C3A0DF-D859-4F4C-AC4A-B42E99677CE6}" dt="2022-05-16T11:49:29.990" v="70" actId="20577"/>
        <pc:sldMkLst>
          <pc:docMk/>
          <pc:sldMk cId="3362227077" sldId="277"/>
        </pc:sldMkLst>
        <pc:spChg chg="add mod">
          <ac:chgData name="Kaninika Mitra" userId="24bf500d-fee1-4972-8f41-1d5d4cbee4f7" providerId="ADAL" clId="{F5C3A0DF-D859-4F4C-AC4A-B42E99677CE6}" dt="2022-05-16T11:49:15.392" v="31" actId="20577"/>
          <ac:spMkLst>
            <pc:docMk/>
            <pc:sldMk cId="3362227077" sldId="277"/>
            <ac:spMk id="2" creationId="{DD182B8A-2ADD-4B17-A890-70B26C5A038E}"/>
          </ac:spMkLst>
        </pc:spChg>
        <pc:spChg chg="add mod">
          <ac:chgData name="Kaninika Mitra" userId="24bf500d-fee1-4972-8f41-1d5d4cbee4f7" providerId="ADAL" clId="{F5C3A0DF-D859-4F4C-AC4A-B42E99677CE6}" dt="2022-05-16T11:49:29.990" v="70" actId="20577"/>
          <ac:spMkLst>
            <pc:docMk/>
            <pc:sldMk cId="3362227077" sldId="277"/>
            <ac:spMk id="3" creationId="{439D598B-54EE-457F-B67A-EA1C12F370B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gray">
          <a:xfrm>
            <a:off x="360000" y="6588208"/>
            <a:ext cx="592501" cy="180000"/>
          </a:xfrm>
          <a:prstGeom prst="rect">
            <a:avLst/>
          </a:prstGeom>
        </p:spPr>
        <p:txBody>
          <a:bodyPr/>
          <a:lstStyle/>
          <a:p>
            <a:fld id="{543C33B5-7C1B-1B47-A85F-63049295FAE1}" type="datetime1">
              <a:rPr lang="en-CA" noProof="0" smtClean="0"/>
              <a:pPr/>
              <a:t>2022-05-18</a:t>
            </a:fld>
            <a:endParaRPr lang="en-GB" noProof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gray">
          <a:xfrm>
            <a:off x="1044744" y="6588208"/>
            <a:ext cx="1698456" cy="180000"/>
          </a:xfrm>
          <a:prstGeom prst="rect">
            <a:avLst/>
          </a:prstGeom>
        </p:spPr>
        <p:txBody>
          <a:bodyPr/>
          <a:lstStyle/>
          <a:p>
            <a:endParaRPr lang="en-GB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A74CE0EA-F3B5-4684-BA10-C594598FDB9C}" type="slidenum">
              <a:rPr lang="en-GB" noProof="0" smtClean="0"/>
              <a:pPr/>
              <a:t>‹#›</a:t>
            </a:fld>
            <a:endParaRPr lang="en-GB" noProof="0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21" hasCustomPrompt="1"/>
          </p:nvPr>
        </p:nvSpPr>
        <p:spPr bwMode="gray">
          <a:xfrm>
            <a:off x="360000" y="6293652"/>
            <a:ext cx="8419774" cy="208579"/>
          </a:xfrm>
        </p:spPr>
        <p:txBody>
          <a:bodyPr anchor="t">
            <a:normAutofit/>
          </a:bodyPr>
          <a:lstStyle>
            <a:lvl1pPr>
              <a:defRPr sz="8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GB" noProof="0"/>
              <a:t>Source: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60364" y="1188004"/>
            <a:ext cx="6120000" cy="288925"/>
          </a:xfrm>
        </p:spPr>
        <p:txBody>
          <a:bodyPr lIns="18000" anchor="ctr">
            <a:normAutofit/>
          </a:bodyPr>
          <a:lstStyle>
            <a:lvl1pPr>
              <a:defRPr sz="16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GB" noProof="0"/>
              <a:t>One line Subtitle (optional)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xmlns="" val="3393796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../AV%20BEmOC/BEMOC%20AV-4A%20Organizing%20labour%20room.av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QUALITY OBSTETRIC CARE</a:t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 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Inappropriate Practices during obstetric care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Liberal or routine use of episiotomy</a:t>
            </a:r>
          </a:p>
          <a:p>
            <a:pPr lvl="0"/>
            <a:r>
              <a:rPr lang="en-US" dirty="0"/>
              <a:t>Liberal or routine use of </a:t>
            </a:r>
            <a:r>
              <a:rPr lang="en-US" dirty="0" err="1"/>
              <a:t>amniotomy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Too much reliance on high risk concept (all pregnancies at risk) </a:t>
            </a:r>
          </a:p>
          <a:p>
            <a:pPr lvl="0"/>
            <a:r>
              <a:rPr lang="en-US" dirty="0"/>
              <a:t>Using diazepam or </a:t>
            </a:r>
            <a:r>
              <a:rPr lang="en-US" dirty="0" err="1"/>
              <a:t>phenytoin</a:t>
            </a:r>
            <a:r>
              <a:rPr lang="en-US" dirty="0"/>
              <a:t> in </a:t>
            </a:r>
            <a:r>
              <a:rPr lang="en-US" dirty="0" err="1"/>
              <a:t>eclampsia</a:t>
            </a:r>
            <a:r>
              <a:rPr lang="en-US" dirty="0"/>
              <a:t> when magnesium sulfate is available </a:t>
            </a:r>
          </a:p>
          <a:p>
            <a:pPr lvl="0"/>
            <a:r>
              <a:rPr lang="en-US" dirty="0"/>
              <a:t>Any feed other than exclusive breastfeeding for baby</a:t>
            </a:r>
          </a:p>
          <a:p>
            <a:pPr lvl="0"/>
            <a:r>
              <a:rPr lang="en-US" dirty="0"/>
              <a:t> Any restriction in breastfeeding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Harmful Routines during obstetric care 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Use of </a:t>
            </a:r>
            <a:r>
              <a:rPr lang="en-US" b="1" dirty="0"/>
              <a:t>enema</a:t>
            </a:r>
            <a:endParaRPr lang="en-US" dirty="0"/>
          </a:p>
          <a:p>
            <a:pPr lvl="0"/>
            <a:r>
              <a:rPr lang="en-US" dirty="0"/>
              <a:t>Pubic </a:t>
            </a:r>
            <a:r>
              <a:rPr lang="en-US" b="1" dirty="0"/>
              <a:t>shaving</a:t>
            </a:r>
            <a:endParaRPr lang="en-US" dirty="0"/>
          </a:p>
          <a:p>
            <a:pPr lvl="0"/>
            <a:r>
              <a:rPr lang="en-US" b="1" dirty="0" err="1"/>
              <a:t>Lavage</a:t>
            </a:r>
            <a:r>
              <a:rPr lang="en-US" b="1" dirty="0"/>
              <a:t> of uterus</a:t>
            </a:r>
            <a:r>
              <a:rPr lang="en-US" dirty="0"/>
              <a:t> after child birth</a:t>
            </a:r>
          </a:p>
          <a:p>
            <a:pPr lvl="0"/>
            <a:r>
              <a:rPr lang="en-US" b="1" dirty="0"/>
              <a:t>Manual exploration of uterus</a:t>
            </a:r>
            <a:r>
              <a:rPr lang="en-US" dirty="0"/>
              <a:t> after childbirth</a:t>
            </a:r>
          </a:p>
          <a:p>
            <a:pPr lvl="0"/>
            <a:r>
              <a:rPr lang="en-US" dirty="0"/>
              <a:t>Routine and vigorous </a:t>
            </a:r>
            <a:r>
              <a:rPr lang="en-US" b="1" dirty="0"/>
              <a:t>sucking of </a:t>
            </a:r>
            <a:r>
              <a:rPr lang="en-US" b="1" dirty="0" err="1"/>
              <a:t>nasopharynx</a:t>
            </a:r>
            <a:r>
              <a:rPr lang="en-US" b="1" dirty="0"/>
              <a:t> of baby </a:t>
            </a:r>
            <a:endParaRPr lang="en-US" dirty="0"/>
          </a:p>
          <a:p>
            <a:pPr lvl="0"/>
            <a:r>
              <a:rPr lang="en-US" b="1" dirty="0"/>
              <a:t>Early baby bath</a:t>
            </a: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Harmful Interventions during obstetric care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534400" cy="4625609"/>
          </a:xfrm>
        </p:spPr>
        <p:txBody>
          <a:bodyPr>
            <a:normAutofit lnSpcReduction="10000"/>
          </a:bodyPr>
          <a:lstStyle/>
          <a:p>
            <a:pPr lvl="0"/>
            <a:r>
              <a:rPr lang="en-US" b="1" dirty="0" err="1"/>
              <a:t>Diazoxide</a:t>
            </a:r>
            <a:r>
              <a:rPr lang="en-US" b="1" dirty="0"/>
              <a:t>/Diuretics</a:t>
            </a:r>
            <a:r>
              <a:rPr lang="en-US" dirty="0"/>
              <a:t> for lowering of BP during pregnancy </a:t>
            </a:r>
          </a:p>
          <a:p>
            <a:pPr lvl="0"/>
            <a:r>
              <a:rPr lang="en-US" dirty="0"/>
              <a:t>Administering </a:t>
            </a:r>
            <a:r>
              <a:rPr lang="en-US" dirty="0" err="1"/>
              <a:t>oxytocin</a:t>
            </a:r>
            <a:r>
              <a:rPr lang="en-US" dirty="0"/>
              <a:t> any time before delivery in such a way that the effect cannot be controlled</a:t>
            </a:r>
          </a:p>
          <a:p>
            <a:pPr lvl="0"/>
            <a:r>
              <a:rPr lang="en-US" dirty="0"/>
              <a:t>Massaging and stretching the perineum during the second stage of labor (no evidence)</a:t>
            </a:r>
          </a:p>
          <a:p>
            <a:pPr lvl="0"/>
            <a:r>
              <a:rPr lang="en-US" b="1" dirty="0" err="1"/>
              <a:t>Fundal</a:t>
            </a:r>
            <a:r>
              <a:rPr lang="en-US" b="1" dirty="0"/>
              <a:t> pressure</a:t>
            </a:r>
            <a:r>
              <a:rPr lang="en-US" dirty="0"/>
              <a:t> during labor</a:t>
            </a:r>
            <a:r>
              <a:rPr lang="en-US" b="1" dirty="0"/>
              <a:t> </a:t>
            </a:r>
            <a:r>
              <a:rPr lang="en-US" dirty="0"/>
              <a:t> </a:t>
            </a:r>
          </a:p>
          <a:p>
            <a:pPr lvl="0"/>
            <a:r>
              <a:rPr lang="en-US" b="1" dirty="0"/>
              <a:t>Holding the baby up side down at birth, slapping on the back of the baby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Forms of Care of Unknown Effectiveness  or Likely to Be Ineffective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Antibiotic prophylaxis for uncomplicated incomplete abortion to reduce post-abortion complications</a:t>
            </a:r>
          </a:p>
          <a:p>
            <a:pPr lvl="0"/>
            <a:r>
              <a:rPr lang="en-US" dirty="0"/>
              <a:t>Routine </a:t>
            </a:r>
            <a:r>
              <a:rPr lang="en-US" dirty="0" err="1"/>
              <a:t>symphysio-fundal</a:t>
            </a:r>
            <a:r>
              <a:rPr lang="en-US" dirty="0"/>
              <a:t> height measurements during pregnancy to help detect IUGR</a:t>
            </a:r>
          </a:p>
          <a:p>
            <a:pPr lvl="0"/>
            <a:r>
              <a:rPr lang="en-US" dirty="0"/>
              <a:t>Routine </a:t>
            </a:r>
            <a:r>
              <a:rPr lang="en-US" b="1" dirty="0"/>
              <a:t>topical antiseptic or antibiotic application to the umbilical cord</a:t>
            </a:r>
            <a:r>
              <a:rPr lang="en-US" dirty="0"/>
              <a:t> to prevent sepsis and other illness in the neonate</a:t>
            </a:r>
          </a:p>
          <a:p>
            <a:pPr lvl="0"/>
            <a:r>
              <a:rPr lang="en-US" dirty="0"/>
              <a:t>Use of antibiotics in preterm labor with intact membranes in order to prolong pregnancy and reduce preterm birth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Forms of Care of Unknown Effectiveness  or Likely to Be Ineffective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dirty="0"/>
              <a:t>Routine Early </a:t>
            </a:r>
            <a:r>
              <a:rPr lang="en-US" b="1" dirty="0" err="1"/>
              <a:t>amniotomy</a:t>
            </a:r>
            <a:r>
              <a:rPr lang="en-US" dirty="0"/>
              <a:t> during labor </a:t>
            </a:r>
          </a:p>
          <a:p>
            <a:pPr lvl="0"/>
            <a:r>
              <a:rPr lang="en-US" dirty="0"/>
              <a:t>External cephalic version before term to reduce incidence of breech delivery</a:t>
            </a:r>
          </a:p>
          <a:p>
            <a:pPr lvl="0"/>
            <a:r>
              <a:rPr lang="en-US" dirty="0"/>
              <a:t>Routine antenatal measurement of maternal height to screen for CPD</a:t>
            </a:r>
          </a:p>
          <a:p>
            <a:pPr lvl="0"/>
            <a:r>
              <a:rPr lang="en-US" dirty="0"/>
              <a:t>Determining fetal position before 36 weeks</a:t>
            </a:r>
          </a:p>
          <a:p>
            <a:pPr lvl="0"/>
            <a:r>
              <a:rPr lang="en-US" dirty="0"/>
              <a:t>Bed rest for threatened abortion, uncomplicated twins, mild pre-</a:t>
            </a:r>
            <a:r>
              <a:rPr lang="en-US" dirty="0" err="1"/>
              <a:t>eclampsia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Practices Recommended for Specific  Clinical Indications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Bladder catheterization</a:t>
            </a:r>
          </a:p>
          <a:p>
            <a:pPr lvl="0"/>
            <a:r>
              <a:rPr lang="en-US" dirty="0"/>
              <a:t>Operative delivery</a:t>
            </a:r>
          </a:p>
          <a:p>
            <a:pPr lvl="0"/>
            <a:r>
              <a:rPr lang="en-US" dirty="0" err="1"/>
              <a:t>Oxytocin</a:t>
            </a:r>
            <a:r>
              <a:rPr lang="en-US" dirty="0"/>
              <a:t> augmentation/induction</a:t>
            </a:r>
          </a:p>
          <a:p>
            <a:pPr lvl="0"/>
            <a:r>
              <a:rPr lang="en-US" dirty="0"/>
              <a:t>Pain control with systemic agents</a:t>
            </a:r>
          </a:p>
          <a:p>
            <a:pPr lvl="0"/>
            <a:r>
              <a:rPr lang="en-US" dirty="0"/>
              <a:t>Pain control with epidural analgesia</a:t>
            </a:r>
          </a:p>
          <a:p>
            <a:pPr lvl="0"/>
            <a:r>
              <a:rPr lang="en-US" dirty="0"/>
              <a:t>Continuous electronic fetal monitoring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Safe and Clean (aseptic) </a:t>
            </a:r>
            <a:r>
              <a:rPr lang="en-US" dirty="0"/>
              <a:t>working in  </a:t>
            </a:r>
            <a:r>
              <a:rPr lang="en-US" dirty="0" err="1"/>
              <a:t>labour</a:t>
            </a:r>
            <a:r>
              <a:rPr lang="en-US"/>
              <a:t> Room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IN" dirty="0"/>
              <a:t>Do not enter into LR without patient care purpose/other logical purpose  &amp; do not use the LR for other purposes. </a:t>
            </a:r>
            <a:endParaRPr lang="en-US" dirty="0"/>
          </a:p>
          <a:p>
            <a:pPr lvl="0"/>
            <a:r>
              <a:rPr lang="en-IN" dirty="0"/>
              <a:t>Change shoes before entering LR</a:t>
            </a:r>
          </a:p>
          <a:p>
            <a:pPr lvl="0"/>
            <a:r>
              <a:rPr lang="en-IN" dirty="0"/>
              <a:t> Preferably, at the entry point, there should be small buffer zone between the sterile area inside the LR &amp; the unsterile area outside. Outside shoes should  not go beyond that buffer zone.</a:t>
            </a:r>
          </a:p>
          <a:p>
            <a:r>
              <a:rPr lang="en-IN" dirty="0"/>
              <a:t>If available a separate  room/ at least a table should be earmarked as septic &amp; be used for infected cases.</a:t>
            </a:r>
            <a:endParaRPr lang="en-US" dirty="0"/>
          </a:p>
          <a:p>
            <a:pPr lvl="0"/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/>
              <a:t>Safe and Clean (aseptic) </a:t>
            </a:r>
            <a:r>
              <a:rPr lang="en-US" dirty="0"/>
              <a:t>working in  </a:t>
            </a:r>
            <a:r>
              <a:rPr lang="en-US" dirty="0" err="1"/>
              <a:t>labour</a:t>
            </a:r>
            <a:r>
              <a:rPr lang="en-US" dirty="0"/>
              <a:t> Loom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1"/>
            <a:ext cx="8534400" cy="4953000"/>
          </a:xfrm>
        </p:spPr>
        <p:txBody>
          <a:bodyPr>
            <a:normAutofit fontScale="70000" lnSpcReduction="20000"/>
          </a:bodyPr>
          <a:lstStyle/>
          <a:p>
            <a:r>
              <a:rPr lang="en-US" sz="3400" dirty="0"/>
              <a:t>Observe infection prevention practices while providing care </a:t>
            </a:r>
          </a:p>
          <a:p>
            <a:pPr lvl="1"/>
            <a:r>
              <a:rPr lang="en-US" sz="3400" dirty="0"/>
              <a:t>Wear protective apron, cap, mask</a:t>
            </a:r>
          </a:p>
          <a:p>
            <a:pPr lvl="1"/>
            <a:r>
              <a:rPr lang="en-US" sz="3400" dirty="0"/>
              <a:t>Wash hand properly before and after patient examination/patient care following six steps</a:t>
            </a:r>
          </a:p>
          <a:p>
            <a:pPr lvl="1"/>
            <a:r>
              <a:rPr lang="en-US" sz="3400" dirty="0"/>
              <a:t>Wear sterile glove before examination</a:t>
            </a:r>
          </a:p>
          <a:p>
            <a:pPr lvl="1"/>
            <a:r>
              <a:rPr lang="en-US" sz="3400" dirty="0"/>
              <a:t>Decontaminate glove in 0.5% chlorine solution after examination</a:t>
            </a:r>
          </a:p>
          <a:p>
            <a:pPr lvl="1"/>
            <a:r>
              <a:rPr lang="en-IN" sz="3400" dirty="0"/>
              <a:t>Ensure decontamination of all used article (by immersing those in 0.5%chlorine solution for 10 mins)  before disposal/ further processing for reuse as applicable.</a:t>
            </a:r>
          </a:p>
          <a:p>
            <a:pPr lvl="1"/>
            <a:r>
              <a:rPr lang="en-US" sz="3400" dirty="0"/>
              <a:t>Dispose of all waste materials according to </a:t>
            </a:r>
            <a:r>
              <a:rPr lang="en-US" sz="3400" dirty="0" err="1"/>
              <a:t>colour</a:t>
            </a:r>
            <a:r>
              <a:rPr lang="en-US" sz="3400" dirty="0"/>
              <a:t> coding.</a:t>
            </a:r>
          </a:p>
          <a:p>
            <a:pPr lvl="1"/>
            <a:r>
              <a:rPr lang="en-US" sz="3400" dirty="0"/>
              <a:t>Clearance of waste basket during each duty shift along with swabbing of </a:t>
            </a:r>
            <a:r>
              <a:rPr lang="en-US" sz="3400" dirty="0" err="1"/>
              <a:t>labour</a:t>
            </a:r>
            <a:r>
              <a:rPr lang="en-US" sz="3400" dirty="0"/>
              <a:t> room floor.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34B02A72-CD4B-4395-8B76-A6DF75C705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277380"/>
            <a:ext cx="7786742" cy="6352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717221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182B8A-2ADD-4B17-A890-70B26C5A0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Organizing </a:t>
            </a:r>
            <a:r>
              <a:rPr lang="en-US" dirty="0" err="1"/>
              <a:t>Labour</a:t>
            </a:r>
            <a:r>
              <a:rPr lang="en-US" dirty="0"/>
              <a:t> Room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9D598B-54EE-457F-B67A-EA1C12F37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Video on organizing </a:t>
            </a:r>
            <a:r>
              <a:rPr lang="en-US" dirty="0" err="1"/>
              <a:t>labour</a:t>
            </a:r>
            <a:r>
              <a:rPr lang="en-US" dirty="0"/>
              <a:t> room- </a:t>
            </a:r>
            <a:r>
              <a:rPr lang="en-US" dirty="0" smtClean="0"/>
              <a:t>MOHFW</a:t>
            </a:r>
          </a:p>
          <a:p>
            <a:r>
              <a:rPr lang="en-US" sz="4000" dirty="0" smtClean="0">
                <a:hlinkClick r:id="rId2" action="ppaction://hlinkfile"/>
              </a:rPr>
              <a:t>Click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62227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OBSTETRIC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9530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en-US" dirty="0"/>
          </a:p>
          <a:p>
            <a:r>
              <a:rPr lang="en-US" dirty="0"/>
              <a:t>Quality care is</a:t>
            </a:r>
            <a:r>
              <a:rPr lang="en-US" sz="2400" dirty="0"/>
              <a:t> </a:t>
            </a:r>
          </a:p>
          <a:p>
            <a:pPr lvl="1"/>
            <a:r>
              <a:rPr lang="en-US" sz="3100" dirty="0"/>
              <a:t>Safe</a:t>
            </a:r>
          </a:p>
          <a:p>
            <a:pPr lvl="1"/>
            <a:r>
              <a:rPr lang="en-US" sz="3100" dirty="0"/>
              <a:t>Effective</a:t>
            </a:r>
          </a:p>
          <a:p>
            <a:pPr lvl="1"/>
            <a:r>
              <a:rPr lang="en-US" sz="3100" dirty="0"/>
              <a:t>Equitable</a:t>
            </a:r>
          </a:p>
          <a:p>
            <a:pPr lvl="1"/>
            <a:r>
              <a:rPr lang="en-US" sz="3100" dirty="0"/>
              <a:t>Efficient</a:t>
            </a:r>
          </a:p>
          <a:p>
            <a:pPr lvl="1"/>
            <a:r>
              <a:rPr lang="en-US" sz="3100" dirty="0"/>
              <a:t>Timely</a:t>
            </a:r>
          </a:p>
          <a:p>
            <a:pPr lvl="1"/>
            <a:r>
              <a:rPr lang="en-US" sz="3100" dirty="0"/>
              <a:t>Patient Centric</a:t>
            </a:r>
          </a:p>
          <a:p>
            <a:pPr lvl="1"/>
            <a:endParaRPr lang="en-US" sz="2400" dirty="0"/>
          </a:p>
          <a:p>
            <a:r>
              <a:rPr lang="en-US" dirty="0"/>
              <a:t>Provided with dignity in a supportive and empathetic environment, thereby satisfying the client.</a:t>
            </a:r>
          </a:p>
          <a:p>
            <a:r>
              <a:rPr lang="en-US" dirty="0"/>
              <a:t>Use evidence based protocols and guidelines issued from time to time by </a:t>
            </a:r>
            <a:r>
              <a:rPr lang="en-US" dirty="0" err="1"/>
              <a:t>Govt</a:t>
            </a:r>
            <a:r>
              <a:rPr lang="en-US" dirty="0"/>
              <a:t> / national and international agencies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5E58829A-88D2-4BD9-808B-A8E7FE8C6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537" y="2251076"/>
            <a:ext cx="7886700" cy="1325563"/>
          </a:xfrm>
        </p:spPr>
        <p:txBody>
          <a:bodyPr>
            <a:normAutofit/>
          </a:bodyPr>
          <a:lstStyle/>
          <a:p>
            <a:r>
              <a:rPr lang="en-US" sz="4800" dirty="0">
                <a:solidFill>
                  <a:schemeClr val="tx1"/>
                </a:solidFill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xmlns="" val="1259016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QUALITY OBSTETRIC </a:t>
            </a:r>
            <a:r>
              <a:rPr lang="en-US" dirty="0" smtClean="0"/>
              <a:t>CARE (Cont..)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r>
              <a:rPr lang="en-US" dirty="0"/>
              <a:t>Due attention should be paid to the privacy, dignity and rights of women seeking care. </a:t>
            </a:r>
          </a:p>
          <a:p>
            <a:r>
              <a:rPr lang="en-US" dirty="0"/>
              <a:t>While providing care good communication with the client, cleanliness and standard infection prevention strategies should always be practiced.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QUALITY OBSTETRIC </a:t>
            </a:r>
            <a:r>
              <a:rPr lang="en-US" dirty="0" smtClean="0"/>
              <a:t>CARE (Cont..)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Promoting a Culture of Quality Care builds confidence and reputation, improves acceptability and saves time and money and, above all, saves lives.</a:t>
            </a:r>
          </a:p>
          <a:p>
            <a:r>
              <a:rPr lang="en-US" dirty="0"/>
              <a:t> Team responsibility of Providers is important in ensuring quality.</a:t>
            </a:r>
            <a:r>
              <a:rPr lang="en-US" b="1" dirty="0"/>
              <a:t>  </a:t>
            </a:r>
          </a:p>
          <a:p>
            <a:r>
              <a:rPr lang="en-US" b="1" dirty="0"/>
              <a:t>Remember that all human interactions &amp; activities in the facility matter.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Quality Antenatal care :  Recommended practices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Early registration &amp; tracking of all pregnant women </a:t>
            </a:r>
          </a:p>
          <a:p>
            <a:pPr lvl="0"/>
            <a:r>
              <a:rPr lang="en-US" dirty="0"/>
              <a:t>Four antenatal visits</a:t>
            </a:r>
          </a:p>
          <a:p>
            <a:pPr lvl="0"/>
            <a:r>
              <a:rPr lang="en-US" dirty="0"/>
              <a:t>Counseling for diet and rest </a:t>
            </a:r>
          </a:p>
          <a:p>
            <a:pPr lvl="0"/>
            <a:r>
              <a:rPr lang="en-US" dirty="0"/>
              <a:t>Birth preparedness counseling</a:t>
            </a:r>
          </a:p>
          <a:p>
            <a:pPr lvl="0"/>
            <a:r>
              <a:rPr lang="en-US" dirty="0"/>
              <a:t>Complication readiness planning</a:t>
            </a:r>
          </a:p>
          <a:p>
            <a:pPr lvl="0"/>
            <a:r>
              <a:rPr lang="en-US" dirty="0"/>
              <a:t>IFA &amp; Calcium supplementation</a:t>
            </a:r>
          </a:p>
          <a:p>
            <a:pPr lvl="0"/>
            <a:r>
              <a:rPr lang="en-US" dirty="0"/>
              <a:t>Tetanus immunization</a:t>
            </a:r>
          </a:p>
          <a:p>
            <a:pPr lvl="0"/>
            <a:r>
              <a:rPr lang="en-US" dirty="0"/>
              <a:t>Essential investigations </a:t>
            </a:r>
          </a:p>
          <a:p>
            <a:pPr lvl="0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5448"/>
            <a:ext cx="8458200" cy="1252728"/>
          </a:xfrm>
        </p:spPr>
        <p:txBody>
          <a:bodyPr>
            <a:noAutofit/>
          </a:bodyPr>
          <a:lstStyle/>
          <a:p>
            <a:r>
              <a:rPr lang="en-US" sz="3200" dirty="0"/>
              <a:t>Safe and clean child birth care : Recommended (Good and beneficial)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Observing </a:t>
            </a:r>
            <a:r>
              <a:rPr lang="en-US" b="1" dirty="0"/>
              <a:t>five cleans, </a:t>
            </a:r>
            <a:endParaRPr lang="en-US" dirty="0"/>
          </a:p>
          <a:p>
            <a:pPr lvl="0"/>
            <a:r>
              <a:rPr lang="en-US" dirty="0"/>
              <a:t>Offering oral fluids &amp; ambulation during early labor</a:t>
            </a:r>
          </a:p>
          <a:p>
            <a:pPr lvl="0"/>
            <a:r>
              <a:rPr lang="en-US" dirty="0"/>
              <a:t>Emotional and physical support during labor  </a:t>
            </a:r>
          </a:p>
          <a:p>
            <a:pPr lvl="0"/>
            <a:r>
              <a:rPr lang="en-US" b="1" dirty="0" err="1"/>
              <a:t>Partography</a:t>
            </a:r>
            <a:endParaRPr lang="en-US" dirty="0"/>
          </a:p>
          <a:p>
            <a:pPr lvl="0"/>
            <a:r>
              <a:rPr lang="en-US" dirty="0"/>
              <a:t>Restricted episiotomy </a:t>
            </a:r>
          </a:p>
          <a:p>
            <a:pPr lvl="0"/>
            <a:r>
              <a:rPr lang="en-US" b="1" dirty="0"/>
              <a:t>Active management of third stage</a:t>
            </a:r>
            <a:r>
              <a:rPr lang="en-US" dirty="0"/>
              <a:t> for all </a:t>
            </a:r>
            <a:r>
              <a:rPr lang="en-US" dirty="0" err="1"/>
              <a:t>labouring</a:t>
            </a:r>
            <a:r>
              <a:rPr lang="en-US" dirty="0"/>
              <a:t> mothers</a:t>
            </a:r>
          </a:p>
          <a:p>
            <a:pPr lvl="0"/>
            <a:r>
              <a:rPr lang="en-US" b="1" dirty="0"/>
              <a:t>Close monitoring in the immediate post partum period</a:t>
            </a:r>
            <a:r>
              <a:rPr lang="en-US" dirty="0"/>
              <a:t> </a:t>
            </a:r>
          </a:p>
          <a:p>
            <a:pPr lvl="0"/>
            <a:r>
              <a:rPr lang="en-US" dirty="0"/>
              <a:t>Avoiding unnecessary interventions</a:t>
            </a:r>
          </a:p>
          <a:p>
            <a:pPr lvl="0"/>
            <a:r>
              <a:rPr lang="en-US" dirty="0"/>
              <a:t>Early and </a:t>
            </a:r>
            <a:r>
              <a:rPr lang="en-US" b="1" dirty="0"/>
              <a:t>exclusive breast feeding</a:t>
            </a:r>
            <a:endParaRPr lang="en-US" dirty="0"/>
          </a:p>
          <a:p>
            <a:pPr lvl="0"/>
            <a:r>
              <a:rPr lang="en-US" dirty="0"/>
              <a:t>Rooming in</a:t>
            </a:r>
          </a:p>
          <a:p>
            <a:pPr lvl="0"/>
            <a:r>
              <a:rPr lang="en-US" dirty="0"/>
              <a:t>Prevention of hypothermia in the newborn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79576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Postpartum care : Recommended/Good Practices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/>
              <a:t>Focus on mother and newborn: integration of postpartum and newborn care </a:t>
            </a:r>
          </a:p>
          <a:p>
            <a:pPr lvl="0"/>
            <a:r>
              <a:rPr lang="en-US" b="1" dirty="0"/>
              <a:t>Close monitoring</a:t>
            </a:r>
            <a:r>
              <a:rPr lang="en-US" dirty="0"/>
              <a:t> and surveillance during first few hours postpartum</a:t>
            </a:r>
          </a:p>
          <a:p>
            <a:pPr lvl="0"/>
            <a:r>
              <a:rPr lang="en-US" dirty="0"/>
              <a:t>Continued empathetic and physical support</a:t>
            </a:r>
          </a:p>
          <a:p>
            <a:pPr lvl="0"/>
            <a:r>
              <a:rPr lang="en-US" b="1" dirty="0"/>
              <a:t>Multiple visits </a:t>
            </a:r>
            <a:endParaRPr lang="en-US" dirty="0"/>
          </a:p>
          <a:p>
            <a:pPr lvl="0"/>
            <a:r>
              <a:rPr lang="en-US" dirty="0"/>
              <a:t>Early detection and management of complications</a:t>
            </a:r>
          </a:p>
          <a:p>
            <a:pPr lvl="0"/>
            <a:r>
              <a:rPr lang="en-US" dirty="0"/>
              <a:t>Woman-centered education and </a:t>
            </a:r>
            <a:r>
              <a:rPr lang="en-US" b="1" dirty="0"/>
              <a:t>counseling</a:t>
            </a:r>
            <a:r>
              <a:rPr lang="en-US" dirty="0"/>
              <a:t> on danger signals for woman/baby, nutrition, family planning, breastfeeding and child care.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/>
              <a:t>Basic and Essential Newborn Care : Recommended/Good Practices during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75191"/>
            <a:ext cx="8534400" cy="4625609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b="1" dirty="0"/>
              <a:t>Clean childbirth</a:t>
            </a:r>
            <a:r>
              <a:rPr lang="en-US" dirty="0"/>
              <a:t> and cord care : Prevent newborn infection</a:t>
            </a:r>
          </a:p>
          <a:p>
            <a:pPr lvl="0"/>
            <a:r>
              <a:rPr lang="en-US" b="1" dirty="0"/>
              <a:t>Thermal protection</a:t>
            </a:r>
            <a:r>
              <a:rPr lang="en-US" dirty="0"/>
              <a:t> : Prevent and manage newborn hypothermia- Skin to skin and Kangaroo mother care</a:t>
            </a:r>
          </a:p>
          <a:p>
            <a:pPr lvl="0"/>
            <a:r>
              <a:rPr lang="en-US" dirty="0"/>
              <a:t>Early and </a:t>
            </a:r>
            <a:r>
              <a:rPr lang="en-US" b="1" dirty="0"/>
              <a:t>exclusive breastfeeding</a:t>
            </a:r>
            <a:r>
              <a:rPr lang="en-US" dirty="0"/>
              <a:t> : Started within 1 hour after childbirth</a:t>
            </a:r>
          </a:p>
          <a:p>
            <a:pPr lvl="0"/>
            <a:r>
              <a:rPr lang="en-US" dirty="0"/>
              <a:t>Initiation of breathing and resuscitation when needed : Early asphyxia identification and management</a:t>
            </a:r>
          </a:p>
          <a:p>
            <a:pPr lvl="0"/>
            <a:r>
              <a:rPr lang="en-US" dirty="0"/>
              <a:t>Eye care : Prevent and manage </a:t>
            </a:r>
            <a:r>
              <a:rPr lang="en-US" dirty="0" err="1"/>
              <a:t>ophthalmia</a:t>
            </a:r>
            <a:r>
              <a:rPr lang="en-US" dirty="0"/>
              <a:t> </a:t>
            </a:r>
            <a:r>
              <a:rPr lang="en-US" dirty="0" err="1"/>
              <a:t>neonatorum</a:t>
            </a:r>
            <a:r>
              <a:rPr lang="en-US" dirty="0"/>
              <a:t> </a:t>
            </a:r>
          </a:p>
          <a:p>
            <a:pPr lvl="0"/>
            <a:r>
              <a:rPr lang="en-US" b="1" dirty="0"/>
              <a:t>Immunization</a:t>
            </a:r>
            <a:r>
              <a:rPr lang="en-US" dirty="0"/>
              <a:t> at birth : BCG, OPV and hepatitis B </a:t>
            </a:r>
          </a:p>
          <a:p>
            <a:pPr lvl="0"/>
            <a:r>
              <a:rPr lang="en-US" dirty="0"/>
              <a:t>Monitoring : Identification and management of sick newborn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Inappropriate Practices during obstetric care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Restriction of food and fluids during labor</a:t>
            </a:r>
          </a:p>
          <a:p>
            <a:pPr lvl="0"/>
            <a:r>
              <a:rPr lang="en-US" dirty="0"/>
              <a:t>Routine intravenous infusion in labor</a:t>
            </a:r>
          </a:p>
          <a:p>
            <a:pPr lvl="0"/>
            <a:r>
              <a:rPr lang="en-US" dirty="0"/>
              <a:t>Repeated or frequent vaginal examinations, especially by more than one caregiver</a:t>
            </a:r>
          </a:p>
          <a:p>
            <a:pPr lvl="0"/>
            <a:r>
              <a:rPr lang="en-US" dirty="0"/>
              <a:t>Routinely moving laboring woman to a different room /table at onset of second stage</a:t>
            </a:r>
          </a:p>
          <a:p>
            <a:pPr lvl="0"/>
            <a:r>
              <a:rPr lang="en-US" dirty="0"/>
              <a:t>Rigid adherence to a stipulated duration of the second stage of labor (e.g., 1 hour) if maternal and fetal conditions are good and there is progress of labor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260</TotalTime>
  <Words>942</Words>
  <Application>Microsoft Office PowerPoint</Application>
  <PresentationFormat>On-screen Show (4:3)</PresentationFormat>
  <Paragraphs>119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Module</vt:lpstr>
      <vt:lpstr>QUALITY OBSTETRIC CARE     </vt:lpstr>
      <vt:lpstr>QUALITY OBSTETRIC CARE</vt:lpstr>
      <vt:lpstr>QUALITY OBSTETRIC CARE (Cont..)</vt:lpstr>
      <vt:lpstr>QUALITY OBSTETRIC CARE (Cont..)</vt:lpstr>
      <vt:lpstr> Quality Antenatal care :  Recommended practices </vt:lpstr>
      <vt:lpstr>Safe and clean child birth care : Recommended (Good and beneficial) practices</vt:lpstr>
      <vt:lpstr> Postpartum care : Recommended/Good Practices  </vt:lpstr>
      <vt:lpstr> Basic and Essential Newborn Care : Recommended/Good Practices during  </vt:lpstr>
      <vt:lpstr> Inappropriate Practices during obstetric care  </vt:lpstr>
      <vt:lpstr> Inappropriate Practices during obstetric care  </vt:lpstr>
      <vt:lpstr> Harmful Routines during obstetric care   </vt:lpstr>
      <vt:lpstr>Harmful Interventions during obstetric care </vt:lpstr>
      <vt:lpstr>Forms of Care of Unknown Effectiveness  or Likely to Be Ineffective</vt:lpstr>
      <vt:lpstr>Forms of Care of Unknown Effectiveness  or Likely to Be Ineffective</vt:lpstr>
      <vt:lpstr>Practices Recommended for Specific  Clinical Indications</vt:lpstr>
      <vt:lpstr>Safe and Clean (aseptic) working in  labour Room</vt:lpstr>
      <vt:lpstr>Safe and Clean (aseptic) working in  labour Loom</vt:lpstr>
      <vt:lpstr>Slide 18</vt:lpstr>
      <vt:lpstr>Organizing Labour Room</vt:lpstr>
      <vt:lpstr>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OBSTETRIC CARE</dc:title>
  <dc:creator>Alauddin HP</dc:creator>
  <cp:lastModifiedBy>puspenghosh</cp:lastModifiedBy>
  <cp:revision>20</cp:revision>
  <dcterms:created xsi:type="dcterms:W3CDTF">2006-08-16T00:00:00Z</dcterms:created>
  <dcterms:modified xsi:type="dcterms:W3CDTF">2022-05-18T11:36:50Z</dcterms:modified>
</cp:coreProperties>
</file>