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4" r:id="rId3"/>
    <p:sldId id="270" r:id="rId4"/>
    <p:sldId id="265" r:id="rId5"/>
    <p:sldId id="271" r:id="rId6"/>
    <p:sldId id="266" r:id="rId7"/>
    <p:sldId id="267" r:id="rId8"/>
    <p:sldId id="272" r:id="rId9"/>
    <p:sldId id="268" r:id="rId10"/>
    <p:sldId id="258" r:id="rId11"/>
    <p:sldId id="259" r:id="rId12"/>
    <p:sldId id="260" r:id="rId13"/>
    <p:sldId id="273" r:id="rId14"/>
    <p:sldId id="263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Referral Guidelines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Deciding Referral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168409"/>
          </a:xfrm>
        </p:spPr>
        <p:txBody>
          <a:bodyPr>
            <a:normAutofit lnSpcReduction="10000"/>
          </a:bodyPr>
          <a:lstStyle/>
          <a:p>
            <a:pPr lvl="0"/>
            <a:r>
              <a:rPr lang="en-US" b="1" dirty="0" smtClean="0"/>
              <a:t>Assess</a:t>
            </a:r>
            <a:r>
              <a:rPr lang="en-US" dirty="0" smtClean="0"/>
              <a:t> carefully before referral to decide the need for referral</a:t>
            </a:r>
          </a:p>
          <a:p>
            <a:pPr lvl="0"/>
            <a:r>
              <a:rPr lang="en-US" dirty="0" smtClean="0"/>
              <a:t>Refer for </a:t>
            </a:r>
            <a:r>
              <a:rPr lang="en-US" b="1" dirty="0" smtClean="0"/>
              <a:t>specific</a:t>
            </a:r>
            <a:r>
              <a:rPr lang="en-US" dirty="0" smtClean="0"/>
              <a:t> need/purpose/intervention/ procedure/investigation/management/ care/service</a:t>
            </a:r>
          </a:p>
          <a:p>
            <a:pPr lvl="0"/>
            <a:r>
              <a:rPr lang="en-US" dirty="0" smtClean="0"/>
              <a:t> </a:t>
            </a:r>
            <a:r>
              <a:rPr lang="en-IN" dirty="0" smtClean="0"/>
              <a:t>Assess </a:t>
            </a:r>
            <a:r>
              <a:rPr lang="en-IN" b="1" dirty="0" smtClean="0"/>
              <a:t>benefit  Vs  risk </a:t>
            </a:r>
            <a:r>
              <a:rPr lang="en-IN" dirty="0" smtClean="0"/>
              <a:t>(e.g. during transport) of referral </a:t>
            </a:r>
            <a:endParaRPr lang="en-US" dirty="0" smtClean="0"/>
          </a:p>
          <a:p>
            <a:pPr lvl="0"/>
            <a:r>
              <a:rPr lang="en-IN" b="1" dirty="0" smtClean="0"/>
              <a:t>Avoid</a:t>
            </a:r>
            <a:r>
              <a:rPr lang="en-IN" dirty="0" smtClean="0"/>
              <a:t> </a:t>
            </a:r>
            <a:r>
              <a:rPr lang="en-IN" b="1" dirty="0" smtClean="0"/>
              <a:t>unnecessary</a:t>
            </a:r>
            <a:r>
              <a:rPr lang="en-IN" dirty="0" smtClean="0"/>
              <a:t> referral</a:t>
            </a:r>
          </a:p>
          <a:p>
            <a:pPr lvl="0"/>
            <a:r>
              <a:rPr lang="en-IN" dirty="0" smtClean="0"/>
              <a:t>Refer to </a:t>
            </a:r>
            <a:r>
              <a:rPr lang="en-IN" b="1" dirty="0" smtClean="0"/>
              <a:t>appropriate level </a:t>
            </a:r>
            <a:r>
              <a:rPr lang="en-IN" dirty="0" smtClean="0"/>
              <a:t>of facility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Referral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787409"/>
          </a:xfrm>
        </p:spPr>
        <p:txBody>
          <a:bodyPr>
            <a:noAutofit/>
          </a:bodyPr>
          <a:lstStyle/>
          <a:p>
            <a:pPr lvl="0"/>
            <a:r>
              <a:rPr lang="en-IN" sz="2400" b="1" dirty="0" smtClean="0"/>
              <a:t>Initial management </a:t>
            </a:r>
            <a:r>
              <a:rPr lang="en-IN" sz="2400" dirty="0" smtClean="0"/>
              <a:t>before referral</a:t>
            </a:r>
          </a:p>
          <a:p>
            <a:pPr lvl="0">
              <a:buNone/>
            </a:pPr>
            <a:endParaRPr lang="en-US" sz="2400" dirty="0" smtClean="0"/>
          </a:p>
          <a:p>
            <a:pPr lvl="0"/>
            <a:r>
              <a:rPr lang="en-IN" sz="2400" dirty="0" smtClean="0"/>
              <a:t>Ensure </a:t>
            </a:r>
            <a:r>
              <a:rPr lang="en-IN" sz="2400" b="1" dirty="0" smtClean="0"/>
              <a:t>safety and continued care </a:t>
            </a:r>
            <a:r>
              <a:rPr lang="en-IN" sz="2400" dirty="0" smtClean="0"/>
              <a:t>during transport in cases where these are necessary for survival of the patient</a:t>
            </a:r>
          </a:p>
          <a:p>
            <a:pPr lvl="0"/>
            <a:endParaRPr lang="en-US" sz="2400" dirty="0" smtClean="0"/>
          </a:p>
          <a:p>
            <a:pPr lvl="0"/>
            <a:r>
              <a:rPr lang="en-IN" sz="2400" b="1" dirty="0" smtClean="0"/>
              <a:t>Counselling</a:t>
            </a:r>
            <a:r>
              <a:rPr lang="en-IN" sz="2400" dirty="0" smtClean="0"/>
              <a:t>  - </a:t>
            </a:r>
            <a:r>
              <a:rPr lang="en-IN" sz="2400" b="1" dirty="0" smtClean="0"/>
              <a:t>Explain in detail </a:t>
            </a:r>
          </a:p>
          <a:p>
            <a:pPr lvl="1"/>
            <a:r>
              <a:rPr lang="en-IN" sz="2400" dirty="0" smtClean="0"/>
              <a:t>Need for referral </a:t>
            </a:r>
          </a:p>
          <a:p>
            <a:pPr lvl="1"/>
            <a:r>
              <a:rPr lang="en-IN" sz="2400" dirty="0" smtClean="0"/>
              <a:t>Benefit </a:t>
            </a:r>
            <a:r>
              <a:rPr lang="en-IN" sz="2400" dirty="0" err="1" smtClean="0"/>
              <a:t>vs</a:t>
            </a:r>
            <a:r>
              <a:rPr lang="en-IN" sz="2400" dirty="0" smtClean="0"/>
              <a:t> risk</a:t>
            </a:r>
          </a:p>
          <a:p>
            <a:pPr lvl="1"/>
            <a:r>
              <a:rPr lang="en-IN" sz="2400" dirty="0"/>
              <a:t>N</a:t>
            </a:r>
            <a:r>
              <a:rPr lang="en-IN" sz="2400" dirty="0" smtClean="0"/>
              <a:t>eed for Blood Transfusion (if applicable )</a:t>
            </a:r>
          </a:p>
          <a:p>
            <a:pPr lvl="1"/>
            <a:r>
              <a:rPr lang="en-IN" sz="2400" dirty="0" smtClean="0"/>
              <a:t>Need for C-Section (if applicable)</a:t>
            </a:r>
          </a:p>
          <a:p>
            <a:pPr lvl="0"/>
            <a:endParaRPr lang="en-IN" sz="2400" dirty="0" smtClean="0"/>
          </a:p>
          <a:p>
            <a:pPr lvl="0"/>
            <a:r>
              <a:rPr lang="en-IN" sz="2400" b="1" dirty="0" smtClean="0"/>
              <a:t>Prior Telephonic information </a:t>
            </a:r>
            <a:r>
              <a:rPr lang="en-IN" sz="2400" dirty="0" smtClean="0"/>
              <a:t>to higher referral  centre if possible</a:t>
            </a: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During Referral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775191"/>
            <a:ext cx="8501122" cy="4625609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IN" b="1" dirty="0" smtClean="0"/>
              <a:t>Avoid delay </a:t>
            </a:r>
            <a:r>
              <a:rPr lang="en-IN" dirty="0" smtClean="0"/>
              <a:t>when referral is necessary</a:t>
            </a:r>
            <a:endParaRPr lang="en-US" dirty="0" smtClean="0"/>
          </a:p>
          <a:p>
            <a:pPr lvl="0"/>
            <a:r>
              <a:rPr lang="en-IN" dirty="0" smtClean="0"/>
              <a:t>While referring please write the following:</a:t>
            </a:r>
            <a:endParaRPr lang="en-US" dirty="0" smtClean="0"/>
          </a:p>
          <a:p>
            <a:pPr lvl="1"/>
            <a:r>
              <a:rPr lang="en-IN" dirty="0" smtClean="0"/>
              <a:t>Clinical </a:t>
            </a:r>
            <a:r>
              <a:rPr lang="en-IN" b="1" dirty="0" smtClean="0"/>
              <a:t>Diagnosis</a:t>
            </a:r>
            <a:r>
              <a:rPr lang="en-IN" dirty="0" smtClean="0"/>
              <a:t> along with complications if any</a:t>
            </a:r>
          </a:p>
          <a:p>
            <a:pPr lvl="1"/>
            <a:r>
              <a:rPr lang="en-IN" dirty="0" smtClean="0"/>
              <a:t>Short </a:t>
            </a:r>
            <a:r>
              <a:rPr lang="en-IN" b="1" dirty="0" smtClean="0"/>
              <a:t>History </a:t>
            </a:r>
            <a:r>
              <a:rPr lang="en-IN" dirty="0" smtClean="0"/>
              <a:t>&amp; Important </a:t>
            </a:r>
            <a:r>
              <a:rPr lang="en-IN" b="1" dirty="0" smtClean="0"/>
              <a:t>Findings</a:t>
            </a:r>
            <a:r>
              <a:rPr lang="en-IN" dirty="0" smtClean="0"/>
              <a:t> (general, systemic &amp; internal examination) at the time of referral</a:t>
            </a:r>
          </a:p>
          <a:p>
            <a:pPr lvl="1"/>
            <a:r>
              <a:rPr lang="en-IN" b="1" dirty="0" smtClean="0"/>
              <a:t>Date, time </a:t>
            </a:r>
            <a:r>
              <a:rPr lang="en-IN" dirty="0" smtClean="0"/>
              <a:t>&amp; purpose of referral</a:t>
            </a:r>
          </a:p>
          <a:p>
            <a:pPr lvl="1"/>
            <a:r>
              <a:rPr lang="en-IN" b="1" dirty="0" smtClean="0"/>
              <a:t>Foetal </a:t>
            </a:r>
            <a:r>
              <a:rPr lang="en-IN" dirty="0" smtClean="0"/>
              <a:t>condition </a:t>
            </a:r>
          </a:p>
          <a:p>
            <a:pPr lvl="1"/>
            <a:r>
              <a:rPr lang="en-IN" b="1" dirty="0" smtClean="0"/>
              <a:t>Treatment given </a:t>
            </a:r>
            <a:r>
              <a:rPr lang="en-IN" dirty="0" smtClean="0"/>
              <a:t>at the facility</a:t>
            </a:r>
          </a:p>
          <a:p>
            <a:pPr lvl="1"/>
            <a:r>
              <a:rPr lang="en-IN" dirty="0" smtClean="0"/>
              <a:t>Dose, timing &amp; route of administration of important </a:t>
            </a:r>
            <a:r>
              <a:rPr lang="en-IN" b="1" dirty="0" smtClean="0"/>
              <a:t>medicines</a:t>
            </a:r>
            <a:r>
              <a:rPr lang="en-IN" dirty="0" smtClean="0"/>
              <a:t> (Magnesium Sulphate)</a:t>
            </a:r>
          </a:p>
          <a:p>
            <a:pPr lvl="1"/>
            <a:r>
              <a:rPr lang="en-IN" b="1" dirty="0" smtClean="0"/>
              <a:t>Full signature </a:t>
            </a:r>
            <a:endParaRPr lang="en-US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(Referral Note)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775191"/>
            <a:ext cx="8329642" cy="4625609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Name of the Hospital: </a:t>
            </a:r>
            <a:r>
              <a:rPr lang="en-US" dirty="0" smtClean="0">
                <a:solidFill>
                  <a:srgbClr val="0070C0"/>
                </a:solidFill>
              </a:rPr>
              <a:t>Medical College Hospital, </a:t>
            </a:r>
            <a:r>
              <a:rPr lang="en-US" dirty="0" err="1" smtClean="0">
                <a:solidFill>
                  <a:srgbClr val="0070C0"/>
                </a:solidFill>
              </a:rPr>
              <a:t>Kol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/>
              <a:t>Name: </a:t>
            </a:r>
            <a:r>
              <a:rPr lang="en-US" dirty="0" smtClean="0">
                <a:solidFill>
                  <a:srgbClr val="0070C0"/>
                </a:solidFill>
              </a:rPr>
              <a:t>Mrs. </a:t>
            </a:r>
            <a:r>
              <a:rPr lang="en-US" dirty="0" err="1" smtClean="0">
                <a:solidFill>
                  <a:srgbClr val="0070C0"/>
                </a:solidFill>
              </a:rPr>
              <a:t>Yasmin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Age: </a:t>
            </a:r>
            <a:r>
              <a:rPr lang="en-US" dirty="0" smtClean="0">
                <a:solidFill>
                  <a:srgbClr val="0070C0"/>
                </a:solidFill>
              </a:rPr>
              <a:t>30 yrs </a:t>
            </a:r>
            <a:r>
              <a:rPr lang="en-US" dirty="0" smtClean="0"/>
              <a:t>Sex: Religion: </a:t>
            </a:r>
          </a:p>
          <a:p>
            <a:r>
              <a:rPr lang="en-US" dirty="0" smtClean="0"/>
              <a:t>C/O: Residential Address: P.S. &amp; PIN</a:t>
            </a:r>
          </a:p>
          <a:p>
            <a:r>
              <a:rPr lang="en-US" dirty="0" smtClean="0"/>
              <a:t>Date &amp; Time of Admission: </a:t>
            </a:r>
            <a:r>
              <a:rPr lang="en-US" dirty="0" err="1" smtClean="0">
                <a:solidFill>
                  <a:srgbClr val="0070C0"/>
                </a:solidFill>
              </a:rPr>
              <a:t>dd</a:t>
            </a:r>
            <a:r>
              <a:rPr lang="en-US" dirty="0" smtClean="0">
                <a:solidFill>
                  <a:srgbClr val="0070C0"/>
                </a:solidFill>
              </a:rPr>
              <a:t>/mm/</a:t>
            </a:r>
            <a:r>
              <a:rPr lang="en-US" dirty="0" err="1" smtClean="0">
                <a:solidFill>
                  <a:srgbClr val="0070C0"/>
                </a:solidFill>
              </a:rPr>
              <a:t>yy</a:t>
            </a:r>
            <a:r>
              <a:rPr lang="en-US" dirty="0" smtClean="0">
                <a:solidFill>
                  <a:srgbClr val="0070C0"/>
                </a:solidFill>
              </a:rPr>
              <a:t> at </a:t>
            </a:r>
            <a:r>
              <a:rPr lang="en-US" dirty="0" err="1" smtClean="0">
                <a:solidFill>
                  <a:srgbClr val="0070C0"/>
                </a:solidFill>
              </a:rPr>
              <a:t>hh:mm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/>
              <a:t>Date &amp; Time of Referral: </a:t>
            </a:r>
            <a:r>
              <a:rPr lang="en-US" dirty="0" err="1" smtClean="0">
                <a:solidFill>
                  <a:srgbClr val="0070C0"/>
                </a:solidFill>
              </a:rPr>
              <a:t>dd</a:t>
            </a:r>
            <a:r>
              <a:rPr lang="en-US" dirty="0" smtClean="0">
                <a:solidFill>
                  <a:srgbClr val="0070C0"/>
                </a:solidFill>
              </a:rPr>
              <a:t>/mm/</a:t>
            </a:r>
            <a:r>
              <a:rPr lang="en-US" dirty="0" err="1" smtClean="0">
                <a:solidFill>
                  <a:srgbClr val="0070C0"/>
                </a:solidFill>
              </a:rPr>
              <a:t>yy</a:t>
            </a:r>
            <a:r>
              <a:rPr lang="en-US" dirty="0" smtClean="0">
                <a:solidFill>
                  <a:srgbClr val="0070C0"/>
                </a:solidFill>
              </a:rPr>
              <a:t> at </a:t>
            </a:r>
            <a:r>
              <a:rPr lang="en-US" dirty="0" err="1" smtClean="0">
                <a:solidFill>
                  <a:srgbClr val="0070C0"/>
                </a:solidFill>
              </a:rPr>
              <a:t>hh:mm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/>
              <a:t>HCP Name: </a:t>
            </a:r>
            <a:r>
              <a:rPr lang="en-US" dirty="0" smtClean="0">
                <a:solidFill>
                  <a:srgbClr val="0070C0"/>
                </a:solidFill>
              </a:rPr>
              <a:t>Dr </a:t>
            </a:r>
            <a:r>
              <a:rPr lang="en-US" dirty="0" err="1" smtClean="0">
                <a:solidFill>
                  <a:srgbClr val="0070C0"/>
                </a:solidFill>
              </a:rPr>
              <a:t>Avishek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Bhadra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Mobile No: </a:t>
            </a:r>
            <a:r>
              <a:rPr lang="en-US" dirty="0" smtClean="0">
                <a:solidFill>
                  <a:srgbClr val="0070C0"/>
                </a:solidFill>
              </a:rPr>
              <a:t>9674995744</a:t>
            </a:r>
          </a:p>
          <a:p>
            <a:r>
              <a:rPr lang="en-US" dirty="0" smtClean="0"/>
              <a:t>Final Diagnosis: </a:t>
            </a:r>
            <a:r>
              <a:rPr lang="en-US" dirty="0" smtClean="0">
                <a:solidFill>
                  <a:srgbClr val="0070C0"/>
                </a:solidFill>
              </a:rPr>
              <a:t>Severe Pre-</a:t>
            </a:r>
            <a:r>
              <a:rPr lang="en-US" dirty="0" err="1" smtClean="0">
                <a:solidFill>
                  <a:srgbClr val="0070C0"/>
                </a:solidFill>
              </a:rPr>
              <a:t>eclampsia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/>
              <a:t>Cause of Referral: </a:t>
            </a:r>
            <a:r>
              <a:rPr lang="en-US" dirty="0" smtClean="0">
                <a:solidFill>
                  <a:srgbClr val="0070C0"/>
                </a:solidFill>
              </a:rPr>
              <a:t>Safe confinement of mother &amp; baby </a:t>
            </a:r>
          </a:p>
          <a:p>
            <a:r>
              <a:rPr lang="en-US" dirty="0" smtClean="0"/>
              <a:t>Findings: </a:t>
            </a:r>
            <a:r>
              <a:rPr lang="en-US" dirty="0" smtClean="0">
                <a:solidFill>
                  <a:srgbClr val="0070C0"/>
                </a:solidFill>
              </a:rPr>
              <a:t>Severe Hypertension &amp; </a:t>
            </a:r>
            <a:r>
              <a:rPr lang="en-US" dirty="0" err="1" smtClean="0">
                <a:solidFill>
                  <a:srgbClr val="0070C0"/>
                </a:solidFill>
              </a:rPr>
              <a:t>Premoonitory</a:t>
            </a:r>
            <a:r>
              <a:rPr lang="en-US" dirty="0" smtClean="0">
                <a:solidFill>
                  <a:srgbClr val="0070C0"/>
                </a:solidFill>
              </a:rPr>
              <a:t> S/S</a:t>
            </a:r>
          </a:p>
          <a:p>
            <a:r>
              <a:rPr lang="en-US" dirty="0" smtClean="0"/>
              <a:t>Treatment given Before Referral: </a:t>
            </a:r>
            <a:r>
              <a:rPr lang="en-US" dirty="0" smtClean="0">
                <a:solidFill>
                  <a:srgbClr val="0070C0"/>
                </a:solidFill>
              </a:rPr>
              <a:t>MgSO4 Loading dose; Anti-</a:t>
            </a:r>
            <a:r>
              <a:rPr lang="en-US" dirty="0" err="1" smtClean="0">
                <a:solidFill>
                  <a:srgbClr val="0070C0"/>
                </a:solidFill>
              </a:rPr>
              <a:t>hypertensives</a:t>
            </a:r>
            <a:r>
              <a:rPr lang="en-US" dirty="0" smtClean="0">
                <a:solidFill>
                  <a:srgbClr val="0070C0"/>
                </a:solidFill>
              </a:rPr>
              <a:t> if any; Other medicines</a:t>
            </a:r>
          </a:p>
          <a:p>
            <a:r>
              <a:rPr lang="en-US" dirty="0" smtClean="0"/>
              <a:t>Full Signature: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rmAutofit/>
          </a:bodyPr>
          <a:lstStyle/>
          <a:p>
            <a:pPr algn="ctr"/>
            <a:r>
              <a:rPr lang="en-IN" dirty="0" smtClean="0"/>
              <a:t>During referral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3886200" cy="4267200"/>
          </a:xfrm>
        </p:spPr>
        <p:txBody>
          <a:bodyPr>
            <a:normAutofit/>
          </a:bodyPr>
          <a:lstStyle/>
          <a:p>
            <a:pPr marL="514350" indent="-514350"/>
            <a:r>
              <a:rPr lang="en-IN" sz="2800" dirty="0" smtClean="0"/>
              <a:t>Cause of referral</a:t>
            </a:r>
          </a:p>
          <a:p>
            <a:pPr marL="514350" indent="-514350"/>
            <a:r>
              <a:rPr lang="en-IN" sz="2800" dirty="0" smtClean="0"/>
              <a:t>Short history</a:t>
            </a:r>
          </a:p>
          <a:p>
            <a:pPr marL="514350" indent="-514350"/>
            <a:r>
              <a:rPr lang="en-IN" sz="2800" dirty="0" smtClean="0"/>
              <a:t>Positive clinical findings</a:t>
            </a:r>
          </a:p>
          <a:p>
            <a:pPr marL="514350" indent="-514350"/>
            <a:r>
              <a:rPr lang="en-IN" sz="2800" dirty="0" smtClean="0"/>
              <a:t>P/V findings</a:t>
            </a:r>
          </a:p>
          <a:p>
            <a:pPr marL="514350" indent="-514350"/>
            <a:r>
              <a:rPr lang="en-IN" sz="2800" dirty="0" smtClean="0"/>
              <a:t>Time and dose of all medicine given in the facility mainly MgSO4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876800" y="2438400"/>
            <a:ext cx="3810000" cy="4038600"/>
          </a:xfrm>
          <a:prstGeom prst="rect">
            <a:avLst/>
          </a:prstGeom>
        </p:spPr>
        <p:txBody>
          <a:bodyPr vert="horz" lIns="54864" tIns="91440" rtlCol="0">
            <a:no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IN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IVF in one hand with </a:t>
            </a:r>
            <a:r>
              <a:rPr kumimoji="0" lang="en-IN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Oxytocin</a:t>
            </a:r>
            <a:r>
              <a:rPr kumimoji="0" lang="en-IN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20 units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IN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IVF in other hand for volume replacement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IN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Foley’s catheterisation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IN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I.V. Antibiotics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IN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Counselling for Blood Transfusion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lang="en-IN" sz="2600" dirty="0" smtClean="0"/>
              <a:t>I</a:t>
            </a:r>
            <a:r>
              <a:rPr kumimoji="0" lang="en-IN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nform</a:t>
            </a:r>
            <a:r>
              <a:rPr kumimoji="0" lang="en-IN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referral centre including blood group .</a:t>
            </a:r>
            <a:endParaRPr kumimoji="0" lang="en-IN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en-IN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endParaRPr kumimoji="0" lang="en-IN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vert="horz" lIns="54864" tIns="91440" rtlCol="0">
            <a:normAutofit lnSpcReduction="10000"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en-I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1676400"/>
            <a:ext cx="3124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54864" tIns="91440" rtlCol="0">
            <a:noAutofit/>
          </a:bodyPr>
          <a:lstStyle/>
          <a:p>
            <a:pPr marL="438912" marR="0" lvl="0" indent="-32004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n-I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ECLAMPSIA</a:t>
            </a:r>
            <a:r>
              <a:rPr kumimoji="0" lang="en-IN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IN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257800" y="1676400"/>
            <a:ext cx="3124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54864" tIns="91440" rtlCol="0">
            <a:noAutofit/>
          </a:bodyPr>
          <a:lstStyle/>
          <a:p>
            <a:pPr marL="438912" marR="0" lvl="0" indent="-32004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n-I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PPH</a:t>
            </a:r>
            <a:r>
              <a:rPr kumimoji="0" lang="en-IN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IN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2362200" y="3276600"/>
            <a:ext cx="4343400" cy="12954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6600" smtClean="0"/>
              <a:t>Thank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Based Discussion – 1a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Mrs. </a:t>
            </a:r>
            <a:r>
              <a:rPr lang="en-US" b="1" dirty="0" err="1" smtClean="0"/>
              <a:t>Yasmin</a:t>
            </a:r>
            <a:r>
              <a:rPr lang="en-US" b="1" dirty="0" smtClean="0"/>
              <a:t>, 30 years old multi </a:t>
            </a:r>
            <a:r>
              <a:rPr lang="en-US" b="1" dirty="0" err="1" smtClean="0"/>
              <a:t>gravida</a:t>
            </a:r>
            <a:r>
              <a:rPr lang="en-US" b="1" dirty="0" smtClean="0"/>
              <a:t> came to the Emergency at </a:t>
            </a:r>
            <a:r>
              <a:rPr lang="en-US" b="1" dirty="0" smtClean="0">
                <a:solidFill>
                  <a:srgbClr val="FF0000"/>
                </a:solidFill>
              </a:rPr>
              <a:t>34 weeks</a:t>
            </a:r>
            <a:r>
              <a:rPr lang="en-US" b="1" dirty="0" smtClean="0"/>
              <a:t>. Her BP is </a:t>
            </a:r>
            <a:r>
              <a:rPr lang="en-US" b="1" dirty="0" smtClean="0">
                <a:solidFill>
                  <a:srgbClr val="FF0000"/>
                </a:solidFill>
              </a:rPr>
              <a:t>160/110</a:t>
            </a:r>
            <a:r>
              <a:rPr lang="en-US" b="1" dirty="0" smtClean="0"/>
              <a:t> mm Hg</a:t>
            </a:r>
          </a:p>
          <a:p>
            <a:r>
              <a:rPr lang="en-US" b="1" dirty="0" smtClean="0"/>
              <a:t>She complains of headache, blurring vision and vomiting. Urine Dipstick shows </a:t>
            </a:r>
            <a:r>
              <a:rPr lang="en-US" b="1" dirty="0" err="1" smtClean="0"/>
              <a:t>proteinuria</a:t>
            </a:r>
            <a:r>
              <a:rPr lang="en-US" b="1" dirty="0" smtClean="0"/>
              <a:t> +++</a:t>
            </a:r>
          </a:p>
          <a:p>
            <a:r>
              <a:rPr lang="en-US" b="1" dirty="0" smtClean="0"/>
              <a:t>Obstetric Exam shows </a:t>
            </a:r>
            <a:r>
              <a:rPr lang="en-US" b="1" dirty="0" smtClean="0">
                <a:solidFill>
                  <a:srgbClr val="FF0000"/>
                </a:solidFill>
              </a:rPr>
              <a:t>Not in </a:t>
            </a:r>
            <a:r>
              <a:rPr lang="en-US" b="1" dirty="0" err="1" smtClean="0">
                <a:solidFill>
                  <a:srgbClr val="FF0000"/>
                </a:solidFill>
              </a:rPr>
              <a:t>Labour</a:t>
            </a:r>
            <a:endParaRPr lang="en-US" b="1" dirty="0" smtClean="0">
              <a:solidFill>
                <a:srgbClr val="FF0000"/>
              </a:solidFill>
            </a:endParaRPr>
          </a:p>
          <a:p>
            <a:endParaRPr lang="en-US" b="1" dirty="0" smtClean="0"/>
          </a:p>
          <a:p>
            <a:r>
              <a:rPr lang="en-US" b="1" dirty="0" smtClean="0"/>
              <a:t>How to Manage and Whether to Refer?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Based Discussion – 1b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Mrs. </a:t>
            </a:r>
            <a:r>
              <a:rPr lang="en-US" b="1" dirty="0" err="1" smtClean="0"/>
              <a:t>Yasmin</a:t>
            </a:r>
            <a:r>
              <a:rPr lang="en-US" b="1" dirty="0" smtClean="0"/>
              <a:t>, 30 years old multi </a:t>
            </a:r>
            <a:r>
              <a:rPr lang="en-US" b="1" dirty="0" err="1" smtClean="0"/>
              <a:t>gravida</a:t>
            </a:r>
            <a:r>
              <a:rPr lang="en-US" b="1" dirty="0" smtClean="0"/>
              <a:t> came to the Emergency at </a:t>
            </a:r>
            <a:r>
              <a:rPr lang="en-US" b="1" dirty="0" smtClean="0">
                <a:solidFill>
                  <a:srgbClr val="FF0000"/>
                </a:solidFill>
              </a:rPr>
              <a:t>32 weeks</a:t>
            </a:r>
            <a:r>
              <a:rPr lang="en-US" b="1" dirty="0" smtClean="0"/>
              <a:t>. Her BP is </a:t>
            </a:r>
            <a:r>
              <a:rPr lang="en-US" b="1" dirty="0" smtClean="0">
                <a:solidFill>
                  <a:srgbClr val="FF0000"/>
                </a:solidFill>
              </a:rPr>
              <a:t>140/90</a:t>
            </a:r>
            <a:r>
              <a:rPr lang="en-US" b="1" dirty="0" smtClean="0"/>
              <a:t> mm Hg</a:t>
            </a:r>
          </a:p>
          <a:p>
            <a:r>
              <a:rPr lang="en-US" b="1" dirty="0" smtClean="0"/>
              <a:t>She complains of frequent </a:t>
            </a:r>
            <a:r>
              <a:rPr lang="en-US" b="1" dirty="0" err="1" smtClean="0"/>
              <a:t>tightenings</a:t>
            </a:r>
            <a:r>
              <a:rPr lang="en-US" b="1" dirty="0" smtClean="0"/>
              <a:t> of her abdomen. Urine Dipstick shows </a:t>
            </a:r>
            <a:r>
              <a:rPr lang="en-US" b="1" dirty="0" err="1" smtClean="0"/>
              <a:t>proteinuria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Trace</a:t>
            </a:r>
          </a:p>
          <a:p>
            <a:r>
              <a:rPr lang="en-US" b="1" dirty="0" smtClean="0"/>
              <a:t>Obstetric Exam shows </a:t>
            </a:r>
            <a:r>
              <a:rPr lang="en-US" b="1" dirty="0" smtClean="0">
                <a:solidFill>
                  <a:srgbClr val="FF0000"/>
                </a:solidFill>
              </a:rPr>
              <a:t>Not in </a:t>
            </a:r>
            <a:r>
              <a:rPr lang="en-US" b="1" dirty="0" err="1" smtClean="0">
                <a:solidFill>
                  <a:srgbClr val="FF0000"/>
                </a:solidFill>
              </a:rPr>
              <a:t>Labour</a:t>
            </a:r>
            <a:endParaRPr lang="en-US" b="1" dirty="0" smtClean="0">
              <a:solidFill>
                <a:srgbClr val="FF0000"/>
              </a:solidFill>
            </a:endParaRPr>
          </a:p>
          <a:p>
            <a:endParaRPr lang="en-US" b="1" dirty="0" smtClean="0"/>
          </a:p>
          <a:p>
            <a:r>
              <a:rPr lang="en-US" b="1" dirty="0" smtClean="0"/>
              <a:t>How to Manage and Whether to Refer?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Based Discussion – 2a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Mrs</a:t>
            </a:r>
            <a:r>
              <a:rPr lang="en-US" b="1" dirty="0" smtClean="0"/>
              <a:t> </a:t>
            </a:r>
            <a:r>
              <a:rPr lang="en-US" b="1" dirty="0" err="1" smtClean="0"/>
              <a:t>Anjali</a:t>
            </a:r>
            <a:r>
              <a:rPr lang="en-US" b="1" dirty="0" smtClean="0"/>
              <a:t>, 26 yrs, </a:t>
            </a:r>
            <a:r>
              <a:rPr lang="en-US" b="1" dirty="0" err="1" smtClean="0"/>
              <a:t>primigravida</a:t>
            </a:r>
            <a:r>
              <a:rPr lang="en-US" b="1" dirty="0" smtClean="0"/>
              <a:t>, with </a:t>
            </a:r>
            <a:r>
              <a:rPr lang="en-US" b="1" dirty="0" smtClean="0">
                <a:solidFill>
                  <a:srgbClr val="FF0000"/>
                </a:solidFill>
              </a:rPr>
              <a:t>30 weeks</a:t>
            </a:r>
            <a:r>
              <a:rPr lang="en-US" b="1" dirty="0" smtClean="0"/>
              <a:t> gestational age, came to Emergency with watery vaginal discharge </a:t>
            </a:r>
            <a:r>
              <a:rPr lang="en-US" b="1" dirty="0" smtClean="0">
                <a:solidFill>
                  <a:srgbClr val="FF0000"/>
                </a:solidFill>
              </a:rPr>
              <a:t>1hr</a:t>
            </a:r>
            <a:r>
              <a:rPr lang="en-US" b="1" dirty="0" smtClean="0"/>
              <a:t> prior to admission. </a:t>
            </a:r>
          </a:p>
          <a:p>
            <a:r>
              <a:rPr lang="en-US" b="1" dirty="0" smtClean="0"/>
              <a:t>On P/A examination – uterus 28 weeks size, relaxed, FHR 140 </a:t>
            </a:r>
            <a:r>
              <a:rPr lang="en-US" b="1" dirty="0" err="1" smtClean="0"/>
              <a:t>bpm</a:t>
            </a:r>
            <a:r>
              <a:rPr lang="en-US" b="1" dirty="0" smtClean="0"/>
              <a:t>, P/S examination – active leak is present.   </a:t>
            </a:r>
          </a:p>
          <a:p>
            <a:endParaRPr lang="en-US" b="1" dirty="0" smtClean="0"/>
          </a:p>
          <a:p>
            <a:r>
              <a:rPr lang="en-US" b="1" dirty="0" smtClean="0"/>
              <a:t>How to Manage and Whether to Refer?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Based Discussion – 2b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Mrs</a:t>
            </a:r>
            <a:r>
              <a:rPr lang="en-US" b="1" dirty="0" smtClean="0"/>
              <a:t> </a:t>
            </a:r>
            <a:r>
              <a:rPr lang="en-US" b="1" dirty="0" err="1" smtClean="0"/>
              <a:t>Anjali</a:t>
            </a:r>
            <a:r>
              <a:rPr lang="en-US" b="1" dirty="0" smtClean="0"/>
              <a:t>, 26 yrs, </a:t>
            </a:r>
            <a:r>
              <a:rPr lang="en-US" b="1" dirty="0" err="1" smtClean="0"/>
              <a:t>primigravida</a:t>
            </a:r>
            <a:r>
              <a:rPr lang="en-US" b="1" dirty="0" smtClean="0"/>
              <a:t>, with </a:t>
            </a:r>
            <a:r>
              <a:rPr lang="en-US" b="1" dirty="0" smtClean="0">
                <a:solidFill>
                  <a:srgbClr val="FF0000"/>
                </a:solidFill>
              </a:rPr>
              <a:t>38 weeks</a:t>
            </a:r>
            <a:r>
              <a:rPr lang="en-US" b="1" dirty="0" smtClean="0"/>
              <a:t> gestational age, came to Emergency with watery vaginal discharge </a:t>
            </a:r>
            <a:r>
              <a:rPr lang="en-US" b="1" dirty="0" smtClean="0">
                <a:solidFill>
                  <a:srgbClr val="FF0000"/>
                </a:solidFill>
              </a:rPr>
              <a:t>1hr</a:t>
            </a:r>
            <a:r>
              <a:rPr lang="en-US" b="1" dirty="0" smtClean="0"/>
              <a:t> prior to admission. </a:t>
            </a:r>
          </a:p>
          <a:p>
            <a:r>
              <a:rPr lang="en-US" b="1" dirty="0" smtClean="0"/>
              <a:t>On P/A examination – uterus 38 weeks size, relaxed, FHR 140 </a:t>
            </a:r>
            <a:r>
              <a:rPr lang="en-US" b="1" dirty="0" err="1" smtClean="0"/>
              <a:t>bpm</a:t>
            </a:r>
            <a:r>
              <a:rPr lang="en-US" b="1" dirty="0" smtClean="0"/>
              <a:t>, P/S examination – active leak is present.   </a:t>
            </a:r>
          </a:p>
          <a:p>
            <a:endParaRPr lang="en-US" b="1" dirty="0" smtClean="0"/>
          </a:p>
          <a:p>
            <a:r>
              <a:rPr lang="en-US" b="1" dirty="0" smtClean="0"/>
              <a:t>How to Manage and Whether to Refer?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Based Discussion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b="1" dirty="0" smtClean="0"/>
              <a:t>Mrs. Fatima, 28 years, P4 L4 gave birth vaginally to a term newborn </a:t>
            </a:r>
            <a:r>
              <a:rPr lang="en-US" b="1" dirty="0" smtClean="0">
                <a:solidFill>
                  <a:srgbClr val="FF0000"/>
                </a:solidFill>
              </a:rPr>
              <a:t>2 hours ago </a:t>
            </a:r>
            <a:r>
              <a:rPr lang="en-US" b="1" dirty="0" smtClean="0"/>
              <a:t>at </a:t>
            </a:r>
            <a:r>
              <a:rPr lang="en-US" b="1" dirty="0" smtClean="0">
                <a:solidFill>
                  <a:srgbClr val="FF0000"/>
                </a:solidFill>
              </a:rPr>
              <a:t>home</a:t>
            </a:r>
            <a:r>
              <a:rPr lang="en-US" b="1" dirty="0" smtClean="0"/>
              <a:t>. Her birth attendant was a TBA, who has brought her because she has been bleeding heavily since childbirth. </a:t>
            </a:r>
          </a:p>
          <a:p>
            <a:pPr lvl="0"/>
            <a:r>
              <a:rPr lang="en-US" b="1" dirty="0" smtClean="0"/>
              <a:t>The duration of </a:t>
            </a:r>
            <a:r>
              <a:rPr lang="en-US" b="1" dirty="0" err="1" smtClean="0"/>
              <a:t>labour</a:t>
            </a:r>
            <a:r>
              <a:rPr lang="en-US" b="1" dirty="0" smtClean="0"/>
              <a:t> was 12 hours and the placenta with membranes were completely delivered 20 minutes after the child birth. </a:t>
            </a:r>
          </a:p>
          <a:p>
            <a:pPr lvl="0"/>
            <a:endParaRPr lang="en-US" b="1" dirty="0" smtClean="0"/>
          </a:p>
          <a:p>
            <a:pPr lvl="0"/>
            <a:r>
              <a:rPr lang="en-US" b="1" dirty="0" smtClean="0"/>
              <a:t>How to Manage and Whether to Refer?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Based Discussion – 4a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Mrs. </a:t>
            </a:r>
            <a:r>
              <a:rPr lang="en-US" sz="2800" b="1" dirty="0" err="1" smtClean="0"/>
              <a:t>Arupa</a:t>
            </a:r>
            <a:r>
              <a:rPr lang="en-US" sz="2800" b="1" dirty="0" smtClean="0"/>
              <a:t>, 29 years, </a:t>
            </a:r>
            <a:r>
              <a:rPr lang="en-US" sz="2800" b="1" dirty="0" err="1" smtClean="0"/>
              <a:t>Primigravida</a:t>
            </a:r>
            <a:r>
              <a:rPr lang="en-US" sz="2800" b="1" dirty="0" smtClean="0"/>
              <a:t> presented at 32 weeks gestation with sudden onset </a:t>
            </a:r>
            <a:r>
              <a:rPr lang="en-US" sz="2800" b="1" dirty="0" smtClean="0">
                <a:solidFill>
                  <a:srgbClr val="FF0000"/>
                </a:solidFill>
              </a:rPr>
              <a:t>painless</a:t>
            </a:r>
            <a:r>
              <a:rPr lang="en-US" sz="2800" b="1" dirty="0" smtClean="0"/>
              <a:t> bleeding per vagina since morning</a:t>
            </a:r>
          </a:p>
          <a:p>
            <a:r>
              <a:rPr lang="en-US" sz="2800" b="1" dirty="0" smtClean="0"/>
              <a:t>General examination shows features of </a:t>
            </a:r>
            <a:r>
              <a:rPr lang="en-US" sz="2800" b="1" dirty="0" err="1" smtClean="0"/>
              <a:t>Hypovolemia</a:t>
            </a:r>
            <a:r>
              <a:rPr lang="en-US" sz="2800" b="1" dirty="0" smtClean="0"/>
              <a:t> and P/A examination shows a hard globular mass just at the </a:t>
            </a:r>
            <a:r>
              <a:rPr lang="en-US" sz="2800" b="1" dirty="0" err="1" smtClean="0"/>
              <a:t>fundus</a:t>
            </a:r>
            <a:r>
              <a:rPr lang="en-US" sz="2800" b="1" dirty="0" smtClean="0"/>
              <a:t> and FHR is 150 </a:t>
            </a:r>
            <a:r>
              <a:rPr lang="en-US" sz="2800" b="1" dirty="0" err="1" smtClean="0"/>
              <a:t>bpm</a:t>
            </a:r>
            <a:endParaRPr lang="en-US" sz="2800" b="1" dirty="0" smtClean="0"/>
          </a:p>
          <a:p>
            <a:endParaRPr lang="en-US" sz="3000" dirty="0" smtClean="0"/>
          </a:p>
          <a:p>
            <a:r>
              <a:rPr lang="en-US" sz="2800" b="1" dirty="0" smtClean="0"/>
              <a:t>How to Manage and Whether to Refer?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Based Discussion – 4b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Mrs. </a:t>
            </a:r>
            <a:r>
              <a:rPr lang="en-US" sz="2800" b="1" dirty="0" err="1" smtClean="0"/>
              <a:t>Arupa</a:t>
            </a:r>
            <a:r>
              <a:rPr lang="en-US" sz="2800" b="1" dirty="0" smtClean="0"/>
              <a:t>, 29 years, </a:t>
            </a:r>
            <a:r>
              <a:rPr lang="en-US" sz="2800" b="1" dirty="0" err="1" smtClean="0"/>
              <a:t>Primigravida</a:t>
            </a:r>
            <a:r>
              <a:rPr lang="en-US" sz="2800" b="1" dirty="0" smtClean="0"/>
              <a:t> presented at 32 weeks gestation with sudden onset </a:t>
            </a:r>
            <a:r>
              <a:rPr lang="en-US" sz="2800" b="1" dirty="0" smtClean="0">
                <a:solidFill>
                  <a:srgbClr val="FF0000"/>
                </a:solidFill>
              </a:rPr>
              <a:t>excessive</a:t>
            </a:r>
            <a:r>
              <a:rPr lang="en-US" sz="2800" b="1" dirty="0" smtClean="0"/>
              <a:t> white discharge per vagina since morning</a:t>
            </a:r>
          </a:p>
          <a:p>
            <a:r>
              <a:rPr lang="en-US" sz="2800" b="1" dirty="0" smtClean="0"/>
              <a:t>General examination shows normal vitals and P/A examination shows a hard globular mass just at the </a:t>
            </a:r>
            <a:r>
              <a:rPr lang="en-US" sz="2800" b="1" dirty="0" err="1" smtClean="0"/>
              <a:t>fundus</a:t>
            </a:r>
            <a:r>
              <a:rPr lang="en-US" sz="2800" b="1" dirty="0" smtClean="0"/>
              <a:t> and FHR is 150 </a:t>
            </a:r>
            <a:r>
              <a:rPr lang="en-US" sz="2800" b="1" dirty="0" err="1" smtClean="0"/>
              <a:t>bpm</a:t>
            </a:r>
            <a:endParaRPr lang="en-US" sz="2800" b="1" dirty="0" smtClean="0"/>
          </a:p>
          <a:p>
            <a:endParaRPr lang="en-US" sz="3000" dirty="0" smtClean="0"/>
          </a:p>
          <a:p>
            <a:r>
              <a:rPr lang="en-US" sz="2800" b="1" dirty="0" smtClean="0"/>
              <a:t>How to Manage and Whether to Refer?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Based Discussion - 5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Mrs. </a:t>
            </a:r>
            <a:r>
              <a:rPr lang="en-US" b="1" dirty="0" err="1" smtClean="0"/>
              <a:t>Tuhina</a:t>
            </a:r>
            <a:r>
              <a:rPr lang="en-US" b="1" dirty="0" smtClean="0"/>
              <a:t>, 32 years second </a:t>
            </a:r>
            <a:r>
              <a:rPr lang="en-US" b="1" dirty="0" err="1" smtClean="0"/>
              <a:t>gravida</a:t>
            </a:r>
            <a:r>
              <a:rPr lang="en-US" b="1" dirty="0" smtClean="0"/>
              <a:t> with previous vaginal birth 1 year ago presents with bleeding per vagina at 8 weeks </a:t>
            </a:r>
            <a:r>
              <a:rPr lang="en-US" b="1" dirty="0" err="1" smtClean="0"/>
              <a:t>amenorrhoea</a:t>
            </a:r>
            <a:endParaRPr lang="en-US" b="1" dirty="0" smtClean="0"/>
          </a:p>
          <a:p>
            <a:r>
              <a:rPr lang="en-US" b="1" dirty="0" smtClean="0"/>
              <a:t>She is not in shock and P/A examination reveals a </a:t>
            </a:r>
            <a:r>
              <a:rPr lang="en-US" b="1" dirty="0" smtClean="0">
                <a:solidFill>
                  <a:srgbClr val="FF0000"/>
                </a:solidFill>
              </a:rPr>
              <a:t>tense &amp; tender </a:t>
            </a:r>
            <a:r>
              <a:rPr lang="en-US" b="1" dirty="0" smtClean="0"/>
              <a:t>abdomen and P/V examination reveals </a:t>
            </a:r>
            <a:r>
              <a:rPr lang="en-US" b="1" dirty="0" smtClean="0">
                <a:solidFill>
                  <a:srgbClr val="FF0000"/>
                </a:solidFill>
              </a:rPr>
              <a:t>products</a:t>
            </a:r>
            <a:r>
              <a:rPr lang="en-US" b="1" dirty="0" smtClean="0"/>
              <a:t> hanging from an open cervical </a:t>
            </a:r>
            <a:r>
              <a:rPr lang="en-US" b="1" dirty="0" err="1" smtClean="0"/>
              <a:t>os</a:t>
            </a:r>
            <a:endParaRPr lang="en-US" b="1" dirty="0" smtClean="0"/>
          </a:p>
          <a:p>
            <a:endParaRPr lang="en-US" dirty="0" smtClean="0"/>
          </a:p>
          <a:p>
            <a:r>
              <a:rPr lang="en-US" b="1" dirty="0" smtClean="0"/>
              <a:t>How to Manage and Whether to Refer?</a:t>
            </a:r>
            <a:endParaRPr lang="en-US" sz="36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235</TotalTime>
  <Words>830</Words>
  <Application>Microsoft Office PowerPoint</Application>
  <PresentationFormat>On-screen Show (4:3)</PresentationFormat>
  <Paragraphs>99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Module</vt:lpstr>
      <vt:lpstr>Referral Guidelines</vt:lpstr>
      <vt:lpstr>Case Based Discussion – 1a</vt:lpstr>
      <vt:lpstr>Case Based Discussion – 1b</vt:lpstr>
      <vt:lpstr>Case Based Discussion – 2a</vt:lpstr>
      <vt:lpstr>Case Based Discussion – 2b</vt:lpstr>
      <vt:lpstr>Case Based Discussion - 3</vt:lpstr>
      <vt:lpstr>Case Based Discussion – 4a</vt:lpstr>
      <vt:lpstr>Case Based Discussion – 4b</vt:lpstr>
      <vt:lpstr>Case Based Discussion - 5</vt:lpstr>
      <vt:lpstr>Deciding Referral</vt:lpstr>
      <vt:lpstr>Before Referral</vt:lpstr>
      <vt:lpstr>During Referral</vt:lpstr>
      <vt:lpstr>Sample (Referral Note)</vt:lpstr>
      <vt:lpstr>During referral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Referral Guidelines</dc:title>
  <dc:creator>Alauddin HP</dc:creator>
  <cp:lastModifiedBy>puspenghosh</cp:lastModifiedBy>
  <cp:revision>28</cp:revision>
  <dcterms:created xsi:type="dcterms:W3CDTF">2006-08-16T00:00:00Z</dcterms:created>
  <dcterms:modified xsi:type="dcterms:W3CDTF">2022-05-18T11:00:50Z</dcterms:modified>
</cp:coreProperties>
</file>