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6058"/>
            <a:ext cx="9144000" cy="1673352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ANTEPARTUM </a:t>
            </a:r>
            <a:r>
              <a:rPr lang="en-US" dirty="0" smtClean="0"/>
              <a:t>HAEMORRHAGE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2362200" y="3276600"/>
            <a:ext cx="4343400" cy="1295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6600" smtClean="0"/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Ante Partum </a:t>
            </a:r>
            <a:r>
              <a:rPr lang="en-US" dirty="0" err="1" smtClean="0"/>
              <a:t>Haemorrhage</a:t>
            </a:r>
            <a:endParaRPr lang="en-US" dirty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Vaginal bleeding in the second half of pregnancy / during </a:t>
            </a:r>
            <a:r>
              <a:rPr lang="en-US" sz="4000" dirty="0" err="1" smtClean="0"/>
              <a:t>labour</a:t>
            </a:r>
            <a:r>
              <a:rPr lang="en-US" sz="4000" dirty="0" smtClean="0"/>
              <a:t> before delivery.</a:t>
            </a:r>
          </a:p>
          <a:p>
            <a:pPr>
              <a:buFont typeface="Wingdings 2" pitchFamily="18" charset="2"/>
              <a:buNone/>
            </a:pPr>
            <a:endParaRPr lang="en-US" sz="4000" dirty="0" smtClean="0"/>
          </a:p>
          <a:p>
            <a:r>
              <a:rPr lang="en-US" dirty="0" smtClean="0"/>
              <a:t>Exclude ‘show’- which heralds onset of </a:t>
            </a:r>
            <a:r>
              <a:rPr lang="en-US" dirty="0" err="1" smtClean="0"/>
              <a:t>labour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Initial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smtClean="0"/>
              <a:t>Mobilize help</a:t>
            </a:r>
          </a:p>
          <a:p>
            <a:r>
              <a:rPr lang="en-US" sz="4000" smtClean="0"/>
              <a:t>Rapid evaluation of vital signs.</a:t>
            </a:r>
          </a:p>
          <a:p>
            <a:r>
              <a:rPr lang="en-US" sz="4000" smtClean="0"/>
              <a:t>Treat shock if present and start IV fluid.</a:t>
            </a:r>
          </a:p>
          <a:p>
            <a:r>
              <a:rPr lang="en-US" sz="4000" smtClean="0"/>
              <a:t>No P/V examination at this stage.</a:t>
            </a:r>
          </a:p>
          <a:p>
            <a:r>
              <a:rPr lang="en-US" sz="4000" smtClean="0"/>
              <a:t>Ascertain cause and manage accordingly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Placenta </a:t>
            </a:r>
            <a:r>
              <a:rPr lang="en-US" dirty="0" err="1" smtClean="0"/>
              <a:t>Praevia</a:t>
            </a:r>
            <a:endParaRPr lang="en-US" dirty="0"/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en-US" b="1" dirty="0" smtClean="0"/>
              <a:t>Features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Bleeding - fresh, painless, usually cause less (but may be precipitated by P/V examination or intercourse). Sometimes warning bleeding.</a:t>
            </a:r>
          </a:p>
          <a:p>
            <a:r>
              <a:rPr lang="en-US" dirty="0" smtClean="0"/>
              <a:t>Non tender relaxed uterus.</a:t>
            </a:r>
          </a:p>
          <a:p>
            <a:r>
              <a:rPr lang="en-US" dirty="0" smtClean="0"/>
              <a:t>Shock - proportionate with evident bleeding.</a:t>
            </a:r>
          </a:p>
          <a:p>
            <a:r>
              <a:rPr lang="en-US" dirty="0" smtClean="0"/>
              <a:t>Mal presentation/high floating presenting part may be present.</a:t>
            </a:r>
          </a:p>
          <a:p>
            <a:r>
              <a:rPr lang="en-US" dirty="0" smtClean="0"/>
              <a:t>Normal FHS.</a:t>
            </a:r>
          </a:p>
          <a:p>
            <a:pPr>
              <a:buFont typeface="Wingdings 2" pitchFamily="18" charset="2"/>
              <a:buNone/>
            </a:pPr>
            <a:r>
              <a:rPr lang="en-US" b="1" dirty="0" err="1" smtClean="0"/>
              <a:t>Diagonasis</a:t>
            </a:r>
            <a:r>
              <a:rPr lang="en-US" dirty="0" smtClean="0"/>
              <a:t>: Placenta </a:t>
            </a:r>
            <a:r>
              <a:rPr lang="en-US" dirty="0" err="1" smtClean="0"/>
              <a:t>Praevia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Management : Placenta </a:t>
            </a:r>
            <a:r>
              <a:rPr lang="en-US" dirty="0" err="1" smtClean="0"/>
              <a:t>Previa</a:t>
            </a:r>
            <a:endParaRPr lang="en-US" dirty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Bed rest </a:t>
            </a:r>
          </a:p>
          <a:p>
            <a:r>
              <a:rPr lang="en-US" smtClean="0"/>
              <a:t>Look for shock and treat if present</a:t>
            </a:r>
          </a:p>
          <a:p>
            <a:r>
              <a:rPr lang="en-US" smtClean="0"/>
              <a:t>Sedation</a:t>
            </a:r>
          </a:p>
          <a:p>
            <a:r>
              <a:rPr lang="en-US" smtClean="0"/>
              <a:t>IV fluid: RL. Restore blood volume</a:t>
            </a:r>
          </a:p>
          <a:p>
            <a:r>
              <a:rPr lang="en-US" smtClean="0"/>
              <a:t>Oxygen</a:t>
            </a:r>
          </a:p>
          <a:p>
            <a:r>
              <a:rPr lang="en-US" smtClean="0"/>
              <a:t>No P/V examination (unless delivery appears imminent)</a:t>
            </a:r>
          </a:p>
          <a:p>
            <a:r>
              <a:rPr lang="en-US" smtClean="0"/>
              <a:t>Sterile pad</a:t>
            </a:r>
          </a:p>
          <a:p>
            <a:r>
              <a:rPr lang="en-US" smtClean="0"/>
              <a:t>Refer to higher centre with donors.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575"/>
            <a:ext cx="9144000" cy="12525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Management : Placenta </a:t>
            </a:r>
            <a:r>
              <a:rPr lang="en-US" dirty="0" err="1" smtClean="0"/>
              <a:t>Previa</a:t>
            </a:r>
            <a:r>
              <a:rPr lang="en-US" dirty="0" smtClean="0"/>
              <a:t> (Cont..)</a:t>
            </a:r>
            <a:endParaRPr lang="en-US" dirty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b="1" dirty="0" smtClean="0"/>
              <a:t>If imminent delivery </a:t>
            </a:r>
            <a:r>
              <a:rPr lang="en-US" sz="2800" dirty="0" smtClean="0"/>
              <a:t>appears to be the case, then a gentle p/v examination may have to be done with utmost care &amp; management instituted accordingly </a:t>
            </a:r>
          </a:p>
          <a:p>
            <a:r>
              <a:rPr lang="en-US" sz="2800" dirty="0" smtClean="0"/>
              <a:t>Conduct delivery if it is imminent </a:t>
            </a:r>
          </a:p>
          <a:p>
            <a:r>
              <a:rPr lang="en-US" sz="2800" dirty="0" smtClean="0"/>
              <a:t> Manage third stage actively</a:t>
            </a:r>
          </a:p>
          <a:p>
            <a:r>
              <a:rPr lang="en-US" sz="2800" dirty="0" smtClean="0"/>
              <a:t>Remain vigilant in postpartum period to prevent PPH.</a:t>
            </a:r>
          </a:p>
          <a:p>
            <a:r>
              <a:rPr lang="en-US" sz="2800" dirty="0" smtClean="0"/>
              <a:t>Infuse </a:t>
            </a:r>
            <a:r>
              <a:rPr lang="en-US" sz="2800" dirty="0" err="1" smtClean="0"/>
              <a:t>oxytocin</a:t>
            </a:r>
            <a:r>
              <a:rPr lang="en-US" sz="2800" dirty="0" smtClean="0"/>
              <a:t> 20 U in 1 bottle RL: 30-40 drops/min</a:t>
            </a:r>
          </a:p>
          <a:p>
            <a:r>
              <a:rPr lang="en-US" sz="2800" dirty="0" smtClean="0"/>
              <a:t>Refer to higher centre for blood transfusion if needed / other complication</a:t>
            </a:r>
          </a:p>
          <a:p>
            <a:endParaRPr lang="en-US" sz="2800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575"/>
            <a:ext cx="9144000" cy="12525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Management : Placenta </a:t>
            </a:r>
            <a:r>
              <a:rPr lang="en-US" dirty="0" err="1" smtClean="0"/>
              <a:t>Previa</a:t>
            </a:r>
            <a:r>
              <a:rPr lang="en-US" dirty="0" smtClean="0"/>
              <a:t> (Cont..)</a:t>
            </a:r>
            <a:endParaRPr lang="en-US" dirty="0"/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b="1" smtClean="0"/>
              <a:t>Features </a:t>
            </a:r>
            <a:endParaRPr lang="en-US" smtClean="0"/>
          </a:p>
          <a:p>
            <a:r>
              <a:rPr lang="en-US" smtClean="0"/>
              <a:t>Bleeding may be dark coloured</a:t>
            </a:r>
          </a:p>
          <a:p>
            <a:r>
              <a:rPr lang="en-US" smtClean="0"/>
              <a:t>Abdominal pain (constant/intermittent)</a:t>
            </a:r>
          </a:p>
          <a:p>
            <a:r>
              <a:rPr lang="en-US" smtClean="0"/>
              <a:t>Less/absent foetal movement</a:t>
            </a:r>
          </a:p>
          <a:p>
            <a:r>
              <a:rPr lang="en-US" smtClean="0"/>
              <a:t>Shock out of proportion to observed bleeding</a:t>
            </a:r>
          </a:p>
          <a:p>
            <a:r>
              <a:rPr lang="en-US" smtClean="0"/>
              <a:t>Tense, tender uterus</a:t>
            </a:r>
          </a:p>
          <a:p>
            <a:r>
              <a:rPr lang="en-US" smtClean="0"/>
              <a:t>Foetal distress/no FHS</a:t>
            </a:r>
          </a:p>
          <a:p>
            <a:r>
              <a:rPr lang="en-US" smtClean="0"/>
              <a:t>Features of PIH (may be present)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Diagnosis</a:t>
            </a:r>
            <a:r>
              <a:rPr lang="en-US" smtClean="0"/>
              <a:t>:  Placental Abruption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Management : </a:t>
            </a:r>
            <a:r>
              <a:rPr lang="en-US" dirty="0" err="1" smtClean="0"/>
              <a:t>Abruptio</a:t>
            </a:r>
            <a:r>
              <a:rPr lang="en-US" dirty="0" smtClean="0"/>
              <a:t> </a:t>
            </a:r>
            <a:r>
              <a:rPr lang="en-US" dirty="0" err="1" smtClean="0"/>
              <a:t>Placentae</a:t>
            </a:r>
            <a:endParaRPr lang="en-US" dirty="0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Rapid evaluation</a:t>
            </a:r>
          </a:p>
          <a:p>
            <a:r>
              <a:rPr lang="en-US" smtClean="0"/>
              <a:t>Look for shock and treat if present.</a:t>
            </a:r>
          </a:p>
          <a:p>
            <a:r>
              <a:rPr lang="en-US" smtClean="0"/>
              <a:t>Restore blood volume with IV fluid (RL)</a:t>
            </a:r>
          </a:p>
          <a:p>
            <a:r>
              <a:rPr lang="en-US" smtClean="0"/>
              <a:t>Sedation</a:t>
            </a:r>
          </a:p>
          <a:p>
            <a:r>
              <a:rPr lang="en-US" smtClean="0"/>
              <a:t>Oxygen</a:t>
            </a:r>
          </a:p>
          <a:p>
            <a:r>
              <a:rPr lang="en-US" smtClean="0"/>
              <a:t>No P/V examination unless placenta praevia is excluded / delivery appears imminent</a:t>
            </a:r>
          </a:p>
          <a:p>
            <a:r>
              <a:rPr lang="en-US" smtClean="0"/>
              <a:t>Sterile pad</a:t>
            </a:r>
          </a:p>
          <a:p>
            <a:r>
              <a:rPr lang="en-US" smtClean="0"/>
              <a:t>Treatment of PIH if needed</a:t>
            </a:r>
          </a:p>
          <a:p>
            <a:r>
              <a:rPr lang="en-US" smtClean="0"/>
              <a:t>Refer to higher centre with donors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575"/>
            <a:ext cx="9144000" cy="12525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/>
              <a:t>Management : </a:t>
            </a:r>
            <a:r>
              <a:rPr lang="en-US" sz="3600" dirty="0" err="1" smtClean="0"/>
              <a:t>Abruptio</a:t>
            </a:r>
            <a:r>
              <a:rPr lang="en-US" sz="3600" dirty="0" smtClean="0"/>
              <a:t> </a:t>
            </a:r>
            <a:r>
              <a:rPr lang="en-US" sz="3600" dirty="0" err="1" smtClean="0"/>
              <a:t>Placentae</a:t>
            </a:r>
            <a:r>
              <a:rPr lang="en-US" sz="3600" dirty="0" smtClean="0"/>
              <a:t> (Cont..)</a:t>
            </a:r>
            <a:endParaRPr lang="en-US" sz="3600" dirty="0"/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None/>
            </a:pPr>
            <a:r>
              <a:rPr lang="en-US" sz="3200" b="1" dirty="0" smtClean="0"/>
              <a:t>If delivery is imminent </a:t>
            </a:r>
            <a:endParaRPr lang="en-US" sz="3200" dirty="0" smtClean="0"/>
          </a:p>
          <a:p>
            <a:r>
              <a:rPr lang="en-US" sz="2800" dirty="0" smtClean="0"/>
              <a:t>Conduct delivery </a:t>
            </a:r>
          </a:p>
          <a:p>
            <a:r>
              <a:rPr lang="en-US" sz="2800" dirty="0" smtClean="0"/>
              <a:t>Manage third stage actively. </a:t>
            </a:r>
          </a:p>
          <a:p>
            <a:r>
              <a:rPr lang="en-US" sz="2800" dirty="0" smtClean="0"/>
              <a:t>Prevent PPH. </a:t>
            </a:r>
          </a:p>
          <a:p>
            <a:r>
              <a:rPr lang="en-US" sz="2800" dirty="0" smtClean="0"/>
              <a:t>Infuse </a:t>
            </a:r>
            <a:r>
              <a:rPr lang="en-US" sz="2800" dirty="0" err="1" smtClean="0"/>
              <a:t>oxytocin</a:t>
            </a:r>
            <a:r>
              <a:rPr lang="en-US" sz="2800" dirty="0" smtClean="0"/>
              <a:t> 20 U in 1 bottle RL: 30-40 drops/min</a:t>
            </a:r>
          </a:p>
          <a:p>
            <a:r>
              <a:rPr lang="en-US" sz="2800" dirty="0" smtClean="0"/>
              <a:t>Remain vigilant in post partum period</a:t>
            </a:r>
          </a:p>
          <a:p>
            <a:r>
              <a:rPr lang="en-US" sz="2800" dirty="0" smtClean="0"/>
              <a:t>Bedside clotting test </a:t>
            </a:r>
          </a:p>
          <a:p>
            <a:r>
              <a:rPr lang="en-US" sz="2800" dirty="0" smtClean="0"/>
              <a:t>Refer to higher centre for blood transfusion if needed / abnormal clotting test / PPH / </a:t>
            </a:r>
            <a:r>
              <a:rPr lang="en-US" sz="2800" dirty="0" err="1" smtClean="0"/>
              <a:t>oliguria</a:t>
            </a:r>
            <a:r>
              <a:rPr lang="en-US" sz="2800" dirty="0" smtClean="0"/>
              <a:t> or </a:t>
            </a:r>
            <a:r>
              <a:rPr lang="en-US" sz="2800" dirty="0" err="1" smtClean="0"/>
              <a:t>anuria</a:t>
            </a:r>
            <a:endParaRPr lang="en-US" sz="2800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</TotalTime>
  <Words>391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Module</vt:lpstr>
      <vt:lpstr>ANTEPARTUM HAEMORRHAGE</vt:lpstr>
      <vt:lpstr>Ante Partum Haemorrhage</vt:lpstr>
      <vt:lpstr>Initial management</vt:lpstr>
      <vt:lpstr>Placenta Praevia</vt:lpstr>
      <vt:lpstr>Management : Placenta Previa</vt:lpstr>
      <vt:lpstr>Management : Placenta Previa (Cont..)</vt:lpstr>
      <vt:lpstr>Management : Placenta Previa (Cont..)</vt:lpstr>
      <vt:lpstr>Management : Abruptio Placentae</vt:lpstr>
      <vt:lpstr>Management : Abruptio Placentae (Cont..)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BLEEDING DURING PREGNANCY</dc:title>
  <dc:creator>Alauddin HP</dc:creator>
  <cp:lastModifiedBy>puspenghosh</cp:lastModifiedBy>
  <cp:revision>5</cp:revision>
  <dcterms:created xsi:type="dcterms:W3CDTF">2006-08-16T00:00:00Z</dcterms:created>
  <dcterms:modified xsi:type="dcterms:W3CDTF">2022-05-18T10:56:56Z</dcterms:modified>
</cp:coreProperties>
</file>