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35" r:id="rId2"/>
    <p:sldId id="336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98093-2F09-419B-A43D-386B0661361B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9D230-917C-4646-A94A-DE7010374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49E1025E-E2DB-4A61-B428-048F16B23B65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ＭＳ Ｐゴシック" charset="0"/>
              </a:rPr>
              <a:t>These presentation graphics are based on the guide </a:t>
            </a:r>
            <a:r>
              <a:rPr lang="en-US" i="1" smtClean="0">
                <a:ea typeface="ＭＳ Ｐゴシック" charset="0"/>
              </a:rPr>
              <a:t>Managing Complications in Pregnancy and Childbirth: A guide for midwives and doctors </a:t>
            </a:r>
            <a:r>
              <a:rPr lang="en-US" smtClean="0">
                <a:ea typeface="ＭＳ Ｐゴシック" charset="0"/>
              </a:rPr>
              <a:t>(2000)</a:t>
            </a:r>
            <a:r>
              <a:rPr lang="en-US" i="1" smtClean="0">
                <a:ea typeface="ＭＳ Ｐゴシック" charset="0"/>
              </a:rPr>
              <a:t> </a:t>
            </a:r>
            <a:r>
              <a:rPr lang="en-US" smtClean="0">
                <a:ea typeface="ＭＳ Ｐゴシック" charset="0"/>
              </a:rPr>
              <a:t>by the World Health Organization. </a:t>
            </a:r>
          </a:p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112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7FC156BC-E0C6-48A9-815C-7E60BC0F22B6}" type="slidenum">
              <a:rPr lang="en-US"/>
              <a:pPr/>
              <a:t>11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523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3253E0A7-CD29-474E-AC78-3C9EC78BFF0E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449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47D024F0-1DEA-4012-B6D0-DB5F005CC190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charset="0"/>
              </a:rPr>
              <a:t>Quickly assess the patient.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0"/>
              </a:rPr>
              <a:t>Keep ectopic pregnancy at the top of the differential, especially if the patient is in shock.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0"/>
              </a:rPr>
              <a:t>Management of shock involves maintaining IV volume.</a:t>
            </a:r>
          </a:p>
        </p:txBody>
      </p:sp>
    </p:spTree>
    <p:extLst>
      <p:ext uri="{BB962C8B-B14F-4D97-AF65-F5344CB8AC3E}">
        <p14:creationId xmlns:p14="http://schemas.microsoft.com/office/powerpoint/2010/main" xmlns="" val="2272286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18734FF3-3F9B-4877-A179-C115268FB30A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14300" indent="-114300" eaLnBrk="1" hangingPunct="1">
              <a:spcBef>
                <a:spcPct val="0"/>
              </a:spcBef>
            </a:pPr>
            <a:r>
              <a:rPr lang="en-US" sz="1100" b="1" dirty="0" smtClean="0">
                <a:latin typeface="Arial" pitchFamily="34" charset="0"/>
              </a:rPr>
              <a:t>Consider ectopic pregnancy</a:t>
            </a:r>
            <a:r>
              <a:rPr lang="en-US" sz="1100" dirty="0" smtClean="0">
                <a:latin typeface="Arial" pitchFamily="34" charset="0"/>
              </a:rPr>
              <a:t> in any woman with anemia, pelvic inflammatory disease, threatened abortion or unusual complaints about abdominal pain. </a:t>
            </a:r>
            <a:r>
              <a:rPr lang="en-US" sz="1100" b="1" dirty="0" smtClean="0">
                <a:latin typeface="Arial" pitchFamily="34" charset="0"/>
              </a:rPr>
              <a:t>Note</a:t>
            </a:r>
            <a:r>
              <a:rPr lang="en-US" sz="1100" dirty="0" smtClean="0">
                <a:latin typeface="Arial" pitchFamily="34" charset="0"/>
              </a:rPr>
              <a:t>: If </a:t>
            </a:r>
            <a:r>
              <a:rPr lang="en-US" sz="1100" b="1" dirty="0" smtClean="0">
                <a:latin typeface="Arial" pitchFamily="34" charset="0"/>
              </a:rPr>
              <a:t>ectopic pregnancy is suspected</a:t>
            </a:r>
            <a:r>
              <a:rPr lang="en-US" sz="1100" dirty="0" smtClean="0">
                <a:latin typeface="Arial" pitchFamily="34" charset="0"/>
              </a:rPr>
              <a:t>, perform bimanual examination gently because an early ectopic pregnancy is easily ruptured.</a:t>
            </a:r>
          </a:p>
          <a:p>
            <a:pPr marL="114300" indent="-114300" eaLnBrk="1" hangingPunct="1">
              <a:spcBef>
                <a:spcPct val="0"/>
              </a:spcBef>
            </a:pPr>
            <a:r>
              <a:rPr lang="en-US" sz="1100" b="1" dirty="0" smtClean="0">
                <a:latin typeface="Arial" pitchFamily="34" charset="0"/>
              </a:rPr>
              <a:t>Consider abortion</a:t>
            </a:r>
            <a:r>
              <a:rPr lang="en-US" sz="1100" dirty="0" smtClean="0">
                <a:latin typeface="Arial" pitchFamily="34" charset="0"/>
              </a:rPr>
              <a:t> in any woman of reproductive age who has a missed period (delayed menstrual bleeding with more than a month having passed since her last menstrual period) and has one or more of the following: bleeding, cramping, partial expulsion of products of conception, dilated cervix or smaller uterus than expected.</a:t>
            </a:r>
          </a:p>
          <a:p>
            <a:pPr marL="114300" indent="-114300" eaLnBrk="1" hangingPunct="1">
              <a:spcBef>
                <a:spcPct val="0"/>
              </a:spcBef>
            </a:pPr>
            <a:r>
              <a:rPr lang="en-US" sz="1100" dirty="0" smtClean="0">
                <a:latin typeface="Arial" pitchFamily="34" charset="0"/>
              </a:rPr>
              <a:t>MCPC manual emphasizes clinical diagnosis of abortion by: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History: passage of tissue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Examination: bleeding, cervical </a:t>
            </a:r>
            <a:r>
              <a:rPr lang="en-US" sz="1100" dirty="0" err="1" smtClean="0">
                <a:latin typeface="Arial" pitchFamily="34" charset="0"/>
              </a:rPr>
              <a:t>os</a:t>
            </a:r>
            <a:r>
              <a:rPr lang="en-US" sz="1100" dirty="0" smtClean="0">
                <a:latin typeface="Arial" pitchFamily="34" charset="0"/>
              </a:rPr>
              <a:t> open or closed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Ultrasound not needed, not first line</a:t>
            </a:r>
          </a:p>
          <a:p>
            <a:pPr marL="114300" indent="-114300" eaLnBrk="1" hangingPunct="1">
              <a:spcBef>
                <a:spcPct val="0"/>
              </a:spcBef>
            </a:pPr>
            <a:r>
              <a:rPr lang="en-US" sz="1100" dirty="0" smtClean="0">
                <a:latin typeface="Arial" pitchFamily="34" charset="0"/>
              </a:rPr>
              <a:t>If </a:t>
            </a:r>
            <a:r>
              <a:rPr lang="en-US" sz="1100" b="1" dirty="0" smtClean="0">
                <a:latin typeface="Arial" pitchFamily="34" charset="0"/>
              </a:rPr>
              <a:t>abortion is a possible diagnosis</a:t>
            </a:r>
            <a:r>
              <a:rPr lang="en-US" sz="1100" dirty="0" smtClean="0">
                <a:latin typeface="Arial" pitchFamily="34" charset="0"/>
              </a:rPr>
              <a:t>, identify and treat any complications immediately.</a:t>
            </a:r>
            <a:endParaRPr lang="en-US" sz="1100" b="1" dirty="0" smtClean="0">
              <a:latin typeface="Arial" pitchFamily="34" charset="0"/>
            </a:endParaRPr>
          </a:p>
          <a:p>
            <a:pPr marL="114300" indent="-114300" eaLnBrk="1" hangingPunct="1">
              <a:spcBef>
                <a:spcPct val="0"/>
              </a:spcBef>
            </a:pPr>
            <a:r>
              <a:rPr lang="en-US" sz="1100" b="1" dirty="0" smtClean="0">
                <a:latin typeface="Arial" pitchFamily="34" charset="0"/>
              </a:rPr>
              <a:t>Spontaneous abortion</a:t>
            </a:r>
            <a:r>
              <a:rPr lang="en-US" sz="1100" dirty="0" smtClean="0">
                <a:latin typeface="Arial" pitchFamily="34" charset="0"/>
              </a:rPr>
              <a:t> is defined as the loss of a pregnancy before fetal viability (22 weeks gestation). The stages may include: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Threatened abortion (pregnancy may continue)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Inevitable abortion (pregnancy will not continue and will proceed to incomplete/complete abortion)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Incomplete abortion (products of conception are partially expelled)</a:t>
            </a:r>
          </a:p>
          <a:p>
            <a:pPr marL="114300" indent="-114300" eaLnBrk="1" hangingPunct="1">
              <a:buFontTx/>
              <a:buChar char="•"/>
            </a:pPr>
            <a:r>
              <a:rPr lang="en-US" sz="1100" dirty="0" smtClean="0">
                <a:latin typeface="Arial" pitchFamily="34" charset="0"/>
              </a:rPr>
              <a:t>Complete abortion (products of conception are completely expelled)</a:t>
            </a:r>
          </a:p>
        </p:txBody>
      </p:sp>
    </p:spTree>
    <p:extLst>
      <p:ext uri="{BB962C8B-B14F-4D97-AF65-F5344CB8AC3E}">
        <p14:creationId xmlns:p14="http://schemas.microsoft.com/office/powerpoint/2010/main" xmlns="" val="2610759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2AFCB810-8E69-4D2C-BB03-B58B99745EDD}" type="slidenum">
              <a:rPr lang="en-US"/>
              <a:pPr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charset="0"/>
              </a:rPr>
              <a:t>Manual vacuum aspiration benefits include: decreased stay, decreased costs and faster recovery.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misoprostol</a:t>
            </a:r>
            <a:r>
              <a:rPr lang="en-US" dirty="0" smtClean="0">
                <a:ea typeface="ＭＳ Ｐゴシック" charset="0"/>
              </a:rPr>
              <a:t> if evacuation is delayed.</a:t>
            </a:r>
          </a:p>
        </p:txBody>
      </p:sp>
    </p:spTree>
    <p:extLst>
      <p:ext uri="{BB962C8B-B14F-4D97-AF65-F5344CB8AC3E}">
        <p14:creationId xmlns:p14="http://schemas.microsoft.com/office/powerpoint/2010/main" xmlns="" val="3594062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D0EE6756-830F-4997-993E-433E79E74FAB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ＭＳ Ｐゴシック" charset="0"/>
              </a:rPr>
              <a:t>Followup:</a:t>
            </a:r>
          </a:p>
          <a:p>
            <a:pPr eaLnBrk="1" hangingPunct="1">
              <a:buFontTx/>
              <a:buChar char="•"/>
              <a:defRPr/>
            </a:pPr>
            <a:r>
              <a:rPr lang="en-US" smtClean="0">
                <a:ea typeface="ＭＳ Ｐゴシック" charset="0"/>
              </a:rPr>
              <a:t>Reassurance</a:t>
            </a:r>
          </a:p>
          <a:p>
            <a:pPr eaLnBrk="1" hangingPunct="1">
              <a:buFontTx/>
              <a:buChar char="•"/>
              <a:defRPr/>
            </a:pPr>
            <a:r>
              <a:rPr lang="en-US" smtClean="0">
                <a:ea typeface="ＭＳ Ｐゴシック" charset="0"/>
              </a:rPr>
              <a:t>Counsel about delaying the next pregnancy until woman fully recovers</a:t>
            </a:r>
          </a:p>
          <a:p>
            <a:pPr eaLnBrk="1" hangingPunct="1">
              <a:buFontTx/>
              <a:buChar char="•"/>
              <a:defRPr/>
            </a:pPr>
            <a:r>
              <a:rPr lang="en-US" smtClean="0">
                <a:ea typeface="ＭＳ Ｐゴシック" charset="0"/>
              </a:rPr>
              <a:t>Counsel about unsafe abortion and contraception</a:t>
            </a:r>
          </a:p>
        </p:txBody>
      </p:sp>
    </p:spTree>
    <p:extLst>
      <p:ext uri="{BB962C8B-B14F-4D97-AF65-F5344CB8AC3E}">
        <p14:creationId xmlns:p14="http://schemas.microsoft.com/office/powerpoint/2010/main" xmlns="" val="1776486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C02F8BD9-BFCB-43F9-BB75-33929792E589}" type="slidenum">
              <a:rPr lang="en-US"/>
              <a:pPr/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4350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CB8B2A15-C7DE-4723-87E9-ED12DE7ED296}" type="slidenum">
              <a:rPr lang="en-US"/>
              <a:pPr/>
              <a:t>8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Signs and symptoms of ectopic pregnancy are similar to those of early pregnancy</a:t>
            </a:r>
            <a:r>
              <a:rPr lang="en-US" smtClean="0">
                <a:latin typeface="Arial" pitchFamily="34" charset="0"/>
                <a:cs typeface="Arial" pitchFamily="34" charset="0"/>
              </a:rPr>
              <a:t>—</a:t>
            </a:r>
            <a:r>
              <a:rPr lang="en-US" smtClean="0">
                <a:latin typeface="Arial" pitchFamily="34" charset="0"/>
              </a:rPr>
              <a:t>we can be fooled.</a:t>
            </a:r>
          </a:p>
        </p:txBody>
      </p:sp>
    </p:spTree>
    <p:extLst>
      <p:ext uri="{BB962C8B-B14F-4D97-AF65-F5344CB8AC3E}">
        <p14:creationId xmlns:p14="http://schemas.microsoft.com/office/powerpoint/2010/main" xmlns="" val="4091015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EmOC Learning Resource Package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0784C6D2-FB64-4FE6-848F-063065ABC68E}" type="slidenum">
              <a:rPr lang="en-US"/>
              <a:pPr/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ＭＳ Ｐゴシック" charset="0"/>
              </a:rPr>
              <a:t>With a rupture, there are signs of hypovolemia and even shock.</a:t>
            </a:r>
          </a:p>
        </p:txBody>
      </p:sp>
    </p:spTree>
    <p:extLst>
      <p:ext uri="{BB962C8B-B14F-4D97-AF65-F5344CB8AC3E}">
        <p14:creationId xmlns:p14="http://schemas.microsoft.com/office/powerpoint/2010/main" xmlns="" val="925656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2209800"/>
            <a:ext cx="7391400" cy="3657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38C530-8449-4F85-894A-26FB1B356AB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Vaginal Bleeding in Early Pregnancy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Vaginal Bleeding in Early Pregnancy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30DD5227-76B9-4ADE-93B8-2959D15CC090}" type="slidenum">
              <a:rPr lang="en-US"/>
              <a:pPr/>
              <a:t>10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Immediate Management of Molar Pregnancy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>
                <a:ea typeface="+mn-ea"/>
              </a:rPr>
              <a:t>If diagnosis is certain, evacuate uterus: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If cervical dilatation is needed, use a </a:t>
            </a:r>
            <a:r>
              <a:rPr lang="en-US" dirty="0" err="1" smtClean="0">
                <a:ea typeface="+mn-ea"/>
              </a:rPr>
              <a:t>paracervical</a:t>
            </a:r>
            <a:r>
              <a:rPr lang="en-US" dirty="0" smtClean="0">
                <a:ea typeface="+mn-ea"/>
              </a:rPr>
              <a:t> block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Use vacuum aspiration (MVA preferred)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Have three syringes cocked and ready for use during evacuation</a:t>
            </a:r>
          </a:p>
          <a:p>
            <a:pPr>
              <a:buNone/>
              <a:defRPr/>
            </a:pPr>
            <a:r>
              <a:rPr lang="en-US" dirty="0" smtClean="0">
                <a:ea typeface="+mn-ea"/>
              </a:rPr>
              <a:t>Infuse </a:t>
            </a:r>
            <a:r>
              <a:rPr lang="en-US" dirty="0" err="1" smtClean="0">
                <a:ea typeface="+mn-ea"/>
              </a:rPr>
              <a:t>oxytocin</a:t>
            </a:r>
            <a:r>
              <a:rPr lang="en-US" dirty="0" smtClean="0">
                <a:ea typeface="+mn-ea"/>
              </a:rPr>
              <a:t> 20 units in I L IV fluids at 60 drops per min.</a:t>
            </a:r>
          </a:p>
          <a:p>
            <a:pPr>
              <a:buFont typeface="WP TypographicSymbols" charset="0"/>
              <a:buNone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74C165D7-15CC-4848-9957-246C18B00AC3}" type="slidenum">
              <a:rPr lang="en-US"/>
              <a:pPr/>
              <a:t>11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+mj-ea"/>
              </a:rPr>
              <a:t>Summary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Vaginal bleeding in early pregnancy has a wide differential diagnosis: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Threatened abortion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Inevitable abortion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Incomplete abortion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Complete abortion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Ectopic pregnancy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Molar pregnancy</a:t>
            </a:r>
          </a:p>
          <a:p>
            <a:pPr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Diagnosis can often be made clinically, saving time and expense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BFEB0B5E-3704-460D-93F3-47DA35DE34DD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+mj-ea"/>
              </a:rPr>
              <a:t>Definition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5191"/>
            <a:ext cx="8229600" cy="3863609"/>
          </a:xfrm>
        </p:spPr>
        <p:txBody>
          <a:bodyPr>
            <a:normAutofit/>
          </a:bodyPr>
          <a:lstStyle/>
          <a:p>
            <a:pPr>
              <a:buFont typeface="WP TypographicSymbols" charset="0"/>
              <a:buNone/>
              <a:defRPr/>
            </a:pPr>
            <a:r>
              <a:rPr lang="en-US" sz="3600" dirty="0" smtClean="0">
                <a:ea typeface="+mn-ea"/>
              </a:rPr>
              <a:t>Vaginal bleeding that occurs during first 22 weeks of pregnancy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FC38ECEB-A6E8-487F-8258-3FE49E01DF7E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General Management of Bleeding in Early Pregnancy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Evaluate woman</a:t>
            </a:r>
            <a:r>
              <a:rPr lang="ja-JP" altLang="en-US" smtClean="0">
                <a:latin typeface="Arial" pitchFamily="34" charset="0"/>
              </a:rPr>
              <a:t>’</a:t>
            </a:r>
            <a:r>
              <a:rPr lang="en-US" altLang="ja-JP" dirty="0" smtClean="0"/>
              <a:t>s condition, including vital signs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If shock suspected, immediately begin treatment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If woman is in shock, consider ruptured ectopic pregnancy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Infuse IV fluids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E2FBB7A2-9171-40A9-9209-128633F38C0B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Diagnosis of Bleeding in Early Pregnancy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Threatened abortion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Inevitable abortion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Incomplete abortion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Complete abortion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Ectopic pregnancy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Molar pregnancy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2286000" y="627888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10EFEF04-677D-4C25-8C26-9AAE53A7542D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5181600" y="6400800"/>
            <a:ext cx="3756660" cy="350519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</a:rPr>
              <a:t>Management of Inevitable Abortion/Incomplete abortion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534400" cy="4419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If pregnancy is less than 16 weeks, plan for evacuation of uterine contents. Infuse </a:t>
            </a:r>
            <a:r>
              <a:rPr lang="en-US" sz="2400" dirty="0" err="1" smtClean="0"/>
              <a:t>oxytocin</a:t>
            </a:r>
            <a:r>
              <a:rPr lang="en-US" sz="2400" dirty="0" smtClean="0"/>
              <a:t> 40 units in 1 L IV fluids at 40 drops/min. until expulsion of products of conception occurs . MVA is the preferred method.  Can  perform digital evacuation.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If evacuation not immediately possible: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Give </a:t>
            </a:r>
            <a:r>
              <a:rPr lang="en-US" sz="2400" dirty="0" err="1" smtClean="0"/>
              <a:t>ergometrine</a:t>
            </a:r>
            <a:r>
              <a:rPr lang="en-US" sz="2400" dirty="0" smtClean="0"/>
              <a:t> 0.2 mg IM (repeated after 15 min. if necessary) OR </a:t>
            </a:r>
            <a:r>
              <a:rPr lang="en-US" sz="2400" dirty="0" err="1" smtClean="0"/>
              <a:t>misoprostol</a:t>
            </a:r>
            <a:r>
              <a:rPr lang="en-US" sz="2400" dirty="0" smtClean="0"/>
              <a:t> 400 </a:t>
            </a:r>
            <a:r>
              <a:rPr lang="en-US" sz="2400" dirty="0" smtClean="0">
                <a:cs typeface="Arial" pitchFamily="34" charset="0"/>
              </a:rPr>
              <a:t>µ</a:t>
            </a:r>
            <a:r>
              <a:rPr lang="en-US" sz="2400" dirty="0" smtClean="0"/>
              <a:t>g by mouth (repeated once after 4 hours if necessary) , but do not administer more than 800 </a:t>
            </a:r>
            <a:r>
              <a:rPr lang="en-US" sz="2400" dirty="0" smtClean="0">
                <a:cs typeface="Arial" pitchFamily="34" charset="0"/>
              </a:rPr>
              <a:t>µ</a:t>
            </a:r>
            <a:r>
              <a:rPr lang="en-US" sz="2400" dirty="0" smtClean="0"/>
              <a:t>g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Arrange for evacuation as soon as possible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Ensure follow-up after treatment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75611BD6-22EC-4E19-940F-C6D298C31D6C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5410200" y="6324600"/>
            <a:ext cx="3528060" cy="381001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Follow up </a:t>
            </a:r>
            <a:r>
              <a:rPr lang="en-US" dirty="0" smtClean="0">
                <a:ea typeface="+mj-ea"/>
              </a:rPr>
              <a:t>After Abortion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Tell woman that spontaneous abortion is common</a:t>
            </a:r>
          </a:p>
          <a:p>
            <a:pPr>
              <a:lnSpc>
                <a:spcPct val="90000"/>
              </a:lnSpc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Reassure woman that chances for subsequent successful pregnancy are good </a:t>
            </a:r>
          </a:p>
          <a:p>
            <a:pPr>
              <a:lnSpc>
                <a:spcPct val="90000"/>
              </a:lnSpc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Encourage her to delay next pregnancy until completely recovered</a:t>
            </a:r>
          </a:p>
          <a:p>
            <a:pPr>
              <a:lnSpc>
                <a:spcPct val="90000"/>
              </a:lnSpc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Provide counseling for women who have had unsafe abortion. If pregnancy not desired, certain contraceptive methods can be started immediately (within </a:t>
            </a:r>
            <a:r>
              <a:rPr lang="en-US" smtClean="0">
                <a:ea typeface="+mn-ea"/>
              </a:rPr>
              <a:t>7 days)</a:t>
            </a:r>
            <a:endParaRPr lang="en-US" dirty="0" smtClean="0">
              <a:ea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9F27E370-87ED-4015-B07B-B5AA8E80CE91}" type="slidenum">
              <a:rPr lang="en-US"/>
              <a:pPr/>
              <a:t>7</a:t>
            </a:fld>
            <a:endParaRPr lang="en-US"/>
          </a:p>
        </p:txBody>
      </p:sp>
      <p:sp>
        <p:nvSpPr>
          <p:cNvPr id="25" name="Footer Placeholder 5"/>
          <p:cNvSpPr>
            <a:spLocks noGrp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Vaginal Bleeding in Early Pregnancy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ea typeface="+mj-ea"/>
              </a:rPr>
              <a:t>Contraceptive Methods After Abortion</a:t>
            </a:r>
          </a:p>
        </p:txBody>
      </p:sp>
      <p:graphicFrame>
        <p:nvGraphicFramePr>
          <p:cNvPr id="26693" name="Group 69"/>
          <p:cNvGraphicFramePr>
            <a:graphicFrameLocks noGrp="1"/>
          </p:cNvGraphicFramePr>
          <p:nvPr>
            <p:ph type="tbl" idx="1"/>
          </p:nvPr>
        </p:nvGraphicFramePr>
        <p:xfrm>
          <a:off x="914400" y="1752600"/>
          <a:ext cx="7391400" cy="4084320"/>
        </p:xfrm>
        <a:graphic>
          <a:graphicData uri="http://schemas.openxmlformats.org/drawingml/2006/table">
            <a:tbl>
              <a:tblPr/>
              <a:tblGrid>
                <a:gridCol w="2133600"/>
                <a:gridCol w="5257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Advise to Start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Hormonal (pills, injections, implants)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Immediately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Condoms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Immediately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IUD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Immediately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If infection present or suspected, delay insertion until cleared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If Hb &lt; 7 g/dL, delay until anemia improves 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Provide interim method (e.g., condom)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4000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Voluntary tubal ligation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Immediately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If infection present or suspected, delay surgery until cleared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If Hb &lt; 7 g/dL, delay until anemia improves </a:t>
                      </a:r>
                    </a:p>
                    <a:p>
                      <a:pPr marL="0" marR="0" lvl="0" indent="0" algn="l" defTabSz="8858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P TypographicSymbols" charset="0"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Provide interim method (e.g., condom)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AABA8F7F-0624-4720-90F5-C1BED9479128}" type="slidenum">
              <a:rPr lang="en-US"/>
              <a:pPr/>
              <a:t>8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Signs and Symptoms of Unruptured Ectopic Pregnancy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Symptoms of early pregnancy 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Irregular spotting or bleeding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Nausea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Swelling of breasts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Bluish discoloration of vagina and cervix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Softening of cervix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Slight uterine enlargement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Increased urinary frequency</a:t>
            </a:r>
          </a:p>
          <a:p>
            <a:pPr>
              <a:buFont typeface="WP TypographicSymbols" charset="0"/>
              <a:buChar char="!"/>
              <a:defRPr/>
            </a:pPr>
            <a:r>
              <a:rPr lang="en-US" dirty="0" smtClean="0">
                <a:ea typeface="+mn-ea"/>
              </a:rPr>
              <a:t>Abdominal and pelvic pain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9D1E63CE-2CEC-4CA4-8033-7824693DC3A5}" type="slidenum">
              <a:rPr lang="en-US"/>
              <a:pPr/>
              <a:t>9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>
                <a:ea typeface="+mj-ea"/>
              </a:rPr>
              <a:t>Signs and Symptoms of Ruptured Ectopic Pregnancy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Collapse and weakness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Fast, weak pulse (110 beats/min.)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Hypotension</a:t>
            </a:r>
          </a:p>
          <a:p>
            <a:pPr>
              <a:defRPr/>
            </a:pPr>
            <a:r>
              <a:rPr lang="en-US" dirty="0" err="1" smtClean="0">
                <a:ea typeface="+mn-ea"/>
              </a:rPr>
              <a:t>Hypovolemia</a:t>
            </a:r>
            <a:endParaRPr lang="en-US" dirty="0" smtClean="0">
              <a:ea typeface="+mn-ea"/>
            </a:endParaRPr>
          </a:p>
          <a:p>
            <a:pPr>
              <a:defRPr/>
            </a:pPr>
            <a:r>
              <a:rPr lang="en-US" dirty="0" smtClean="0">
                <a:ea typeface="+mn-ea"/>
              </a:rPr>
              <a:t>Acute abdominal and pelvic pain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Abdominal distension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Rebound tenderness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Pallor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800600" y="6248400"/>
            <a:ext cx="3962400" cy="27432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Vaginal Bleeding in Early Pregnancy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523</TotalTime>
  <Words>927</Words>
  <Application>Microsoft Office PowerPoint</Application>
  <PresentationFormat>On-screen Show (4:3)</PresentationFormat>
  <Paragraphs>142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Vaginal Bleeding in Early Pregnancy</vt:lpstr>
      <vt:lpstr>Definition</vt:lpstr>
      <vt:lpstr>General Management of Bleeding in Early Pregnancy</vt:lpstr>
      <vt:lpstr>Diagnosis of Bleeding in Early Pregnancy</vt:lpstr>
      <vt:lpstr>Management of Inevitable Abortion/Incomplete abortion</vt:lpstr>
      <vt:lpstr>Follow up After Abortion</vt:lpstr>
      <vt:lpstr>Contraceptive Methods After Abortion</vt:lpstr>
      <vt:lpstr>Signs and Symptoms of Unruptured Ectopic Pregnancy</vt:lpstr>
      <vt:lpstr>Signs and Symptoms of Ruptured Ectopic Pregnancy</vt:lpstr>
      <vt:lpstr>Immediate Management of Molar Pregnancy</vt:lpstr>
      <vt:lpstr>Summary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LABOUR AND CONDUCTING SAFE AND CLEAN CHILD BIRTH</dc:title>
  <dc:creator>Alauddin HP</dc:creator>
  <cp:lastModifiedBy>puspenghosh</cp:lastModifiedBy>
  <cp:revision>58</cp:revision>
  <dcterms:created xsi:type="dcterms:W3CDTF">2006-08-16T00:00:00Z</dcterms:created>
  <dcterms:modified xsi:type="dcterms:W3CDTF">2022-05-18T10:52:31Z</dcterms:modified>
</cp:coreProperties>
</file>