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79" r:id="rId11"/>
    <p:sldId id="280" r:id="rId12"/>
    <p:sldId id="281" r:id="rId13"/>
    <p:sldId id="282" r:id="rId14"/>
    <p:sldId id="283" r:id="rId15"/>
    <p:sldId id="267" r:id="rId16"/>
    <p:sldId id="269" r:id="rId17"/>
    <p:sldId id="270" r:id="rId18"/>
    <p:sldId id="271" r:id="rId19"/>
    <p:sldId id="273" r:id="rId20"/>
    <p:sldId id="274" r:id="rId21"/>
    <p:sldId id="272" r:id="rId22"/>
    <p:sldId id="275" r:id="rId23"/>
    <p:sldId id="276" r:id="rId24"/>
    <p:sldId id="277" r:id="rId25"/>
    <p:sldId id="278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all" dirty="0" smtClean="0"/>
              <a:t>ANAEMIA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INTRAVENOUS IRON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Indications:</a:t>
            </a:r>
          </a:p>
          <a:p>
            <a:pPr lvl="1"/>
            <a:r>
              <a:rPr lang="en-US" dirty="0" smtClean="0"/>
              <a:t>Intolerance to Oral Iron</a:t>
            </a:r>
          </a:p>
          <a:p>
            <a:pPr lvl="1"/>
            <a:r>
              <a:rPr lang="en-US" dirty="0" smtClean="0"/>
              <a:t>Poor Compliance to Oral Iron</a:t>
            </a:r>
          </a:p>
          <a:p>
            <a:pPr lvl="1"/>
            <a:r>
              <a:rPr lang="en-US" dirty="0" smtClean="0"/>
              <a:t>Lack of Response to Oral Iron</a:t>
            </a:r>
          </a:p>
          <a:p>
            <a:pPr lvl="1"/>
            <a:r>
              <a:rPr lang="en-US" dirty="0" smtClean="0"/>
              <a:t>GI Disorders – </a:t>
            </a:r>
            <a:r>
              <a:rPr lang="en-US" dirty="0" err="1" smtClean="0"/>
              <a:t>Malabsorption</a:t>
            </a:r>
            <a:endParaRPr lang="en-US" dirty="0" smtClean="0"/>
          </a:p>
          <a:p>
            <a:pPr lvl="1"/>
            <a:r>
              <a:rPr lang="en-US" dirty="0" smtClean="0"/>
              <a:t>Severe IDA presenting late in pregnancy</a:t>
            </a:r>
          </a:p>
          <a:p>
            <a:pPr lvl="1"/>
            <a:r>
              <a:rPr lang="en-US" dirty="0" smtClean="0"/>
              <a:t>Postpartum </a:t>
            </a:r>
            <a:r>
              <a:rPr lang="en-US" dirty="0" err="1" smtClean="0"/>
              <a:t>Anaemia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Ampoules: 2.5 ml (50 mg) and 5 ml (100 mg)</a:t>
            </a:r>
          </a:p>
          <a:p>
            <a:endParaRPr lang="en-US" dirty="0" smtClean="0"/>
          </a:p>
          <a:p>
            <a:r>
              <a:rPr lang="en-US" dirty="0" smtClean="0"/>
              <a:t>Formula to calculate dose:</a:t>
            </a:r>
          </a:p>
          <a:p>
            <a:pPr lvl="1"/>
            <a:r>
              <a:rPr lang="en-US" b="1" dirty="0" smtClean="0"/>
              <a:t>Total Dose in mg = </a:t>
            </a:r>
          </a:p>
          <a:p>
            <a:pPr lvl="1"/>
            <a:r>
              <a:rPr lang="en-US" b="1" dirty="0" smtClean="0"/>
              <a:t>Body Wt. x (Target </a:t>
            </a:r>
            <a:r>
              <a:rPr lang="en-US" b="1" dirty="0" err="1" smtClean="0"/>
              <a:t>Hb</a:t>
            </a:r>
            <a:r>
              <a:rPr lang="en-US" b="1" dirty="0" smtClean="0"/>
              <a:t> – Actual </a:t>
            </a:r>
            <a:r>
              <a:rPr lang="en-US" b="1" dirty="0" err="1" smtClean="0"/>
              <a:t>Hb</a:t>
            </a:r>
            <a:r>
              <a:rPr lang="en-US" b="1" dirty="0" smtClean="0"/>
              <a:t>) x 2.4</a:t>
            </a:r>
          </a:p>
          <a:p>
            <a:endParaRPr lang="en-US" dirty="0" smtClean="0"/>
          </a:p>
          <a:p>
            <a:r>
              <a:rPr lang="en-US" dirty="0" smtClean="0"/>
              <a:t>Followed by 10 mg/kg body weight to replenish stores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Dilute with 100 ml of 0.9% </a:t>
            </a:r>
            <a:r>
              <a:rPr lang="en-US" dirty="0" err="1" smtClean="0"/>
              <a:t>NaCl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be infused over 30 minutes</a:t>
            </a:r>
          </a:p>
          <a:p>
            <a:endParaRPr lang="en-US" dirty="0" smtClean="0"/>
          </a:p>
          <a:p>
            <a:r>
              <a:rPr lang="en-US" dirty="0" smtClean="0"/>
              <a:t>Max. Dose: 200 mg of elemental iron can be given in one dose</a:t>
            </a:r>
          </a:p>
          <a:p>
            <a:endParaRPr lang="en-US" dirty="0" smtClean="0"/>
          </a:p>
          <a:p>
            <a:r>
              <a:rPr lang="en-US" dirty="0" smtClean="0"/>
              <a:t>Can be given 1 – 3 times per week</a:t>
            </a:r>
          </a:p>
          <a:p>
            <a:endParaRPr lang="en-US" dirty="0" smtClean="0"/>
          </a:p>
          <a:p>
            <a:r>
              <a:rPr lang="en-US" dirty="0" smtClean="0"/>
              <a:t>A total of 1 gm can be given in 4 – 10 sittings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Contraindications and S/E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Iron overload</a:t>
            </a:r>
          </a:p>
          <a:p>
            <a:r>
              <a:rPr lang="en-US" dirty="0" smtClean="0"/>
              <a:t>Non IDA</a:t>
            </a:r>
          </a:p>
          <a:p>
            <a:r>
              <a:rPr lang="en-US" dirty="0" smtClean="0"/>
              <a:t>Known Hypersensitivity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Hypotension</a:t>
            </a:r>
          </a:p>
          <a:p>
            <a:r>
              <a:rPr lang="en-US" dirty="0" smtClean="0"/>
              <a:t>Headache</a:t>
            </a:r>
          </a:p>
          <a:p>
            <a:r>
              <a:rPr lang="en-US" dirty="0" smtClean="0"/>
              <a:t>Nausea Vomiting</a:t>
            </a:r>
          </a:p>
          <a:p>
            <a:r>
              <a:rPr lang="en-US" dirty="0" smtClean="0"/>
              <a:t>Dizziness Joint pains etc.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Selection</a:t>
            </a:r>
            <a:endParaRPr lang="en-US" dirty="0"/>
          </a:p>
        </p:txBody>
      </p:sp>
      <p:pic>
        <p:nvPicPr>
          <p:cNvPr id="4" name="Content Placeholder 3" descr="tempFileForShare_20220511-12534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346" y="1454447"/>
            <a:ext cx="8355496" cy="5403554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of Heart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10600" cy="462560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Prop up / semi recumbent position on her left side</a:t>
            </a:r>
          </a:p>
          <a:p>
            <a:pPr lvl="0"/>
            <a:r>
              <a:rPr lang="en-US" dirty="0" smtClean="0"/>
              <a:t>Oxygen (6-8 </a:t>
            </a:r>
            <a:r>
              <a:rPr lang="en-US" dirty="0" err="1" smtClean="0"/>
              <a:t>litre</a:t>
            </a:r>
            <a:r>
              <a:rPr lang="en-US" dirty="0" smtClean="0"/>
              <a:t>/min)</a:t>
            </a:r>
          </a:p>
          <a:p>
            <a:pPr lvl="0"/>
            <a:r>
              <a:rPr lang="en-US" dirty="0" smtClean="0"/>
              <a:t>Inj. </a:t>
            </a:r>
            <a:r>
              <a:rPr lang="en-US" dirty="0" err="1" smtClean="0"/>
              <a:t>Frusemide</a:t>
            </a:r>
            <a:r>
              <a:rPr lang="en-US" dirty="0" smtClean="0"/>
              <a:t> 40 mg IV; repeat if necessary</a:t>
            </a:r>
          </a:p>
          <a:p>
            <a:pPr lvl="0"/>
            <a:r>
              <a:rPr lang="en-US" dirty="0" smtClean="0"/>
              <a:t>Limit IV fluid infusion.</a:t>
            </a:r>
          </a:p>
          <a:p>
            <a:pPr lvl="0"/>
            <a:r>
              <a:rPr lang="en-US" dirty="0" smtClean="0"/>
              <a:t>Arrange packed / </a:t>
            </a:r>
            <a:r>
              <a:rPr lang="en-US" dirty="0" err="1" smtClean="0"/>
              <a:t>sedimented</a:t>
            </a:r>
            <a:r>
              <a:rPr lang="en-US" dirty="0" smtClean="0"/>
              <a:t> red cell transfusion in case of failure due to severe </a:t>
            </a:r>
            <a:r>
              <a:rPr lang="en-US" dirty="0" err="1" smtClean="0"/>
              <a:t>anaemia</a:t>
            </a:r>
            <a:r>
              <a:rPr lang="en-US" dirty="0" smtClean="0"/>
              <a:t> (in </a:t>
            </a:r>
            <a:r>
              <a:rPr lang="en-US" dirty="0" err="1" smtClean="0"/>
              <a:t>CEmOC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If heart failure is due to heart disease, also give</a:t>
            </a:r>
          </a:p>
          <a:p>
            <a:pPr lvl="1"/>
            <a:r>
              <a:rPr lang="en-US" dirty="0" smtClean="0"/>
              <a:t>Inj. Morphine 10 mg IM</a:t>
            </a:r>
          </a:p>
          <a:p>
            <a:pPr lvl="1"/>
            <a:r>
              <a:rPr lang="en-US" dirty="0" smtClean="0"/>
              <a:t>Inj. </a:t>
            </a:r>
            <a:r>
              <a:rPr lang="en-US" dirty="0" err="1" smtClean="0"/>
              <a:t>Digoxin</a:t>
            </a:r>
            <a:r>
              <a:rPr lang="en-US" dirty="0" smtClean="0"/>
              <a:t> 0.5 mg IM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Respiratory Distress during Pregnancy, Childbirth &amp; </a:t>
            </a:r>
            <a:r>
              <a:rPr lang="en-US" sz="3600" dirty="0" err="1" smtClean="0"/>
              <a:t>Puerperium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◙  Difficulty in breathing during  </a:t>
            </a:r>
          </a:p>
          <a:p>
            <a:pPr>
              <a:buNone/>
            </a:pPr>
            <a:r>
              <a:rPr lang="en-US" dirty="0" smtClean="0"/>
              <a:t>     pregnancy/</a:t>
            </a:r>
            <a:r>
              <a:rPr lang="en-US" dirty="0" err="1" smtClean="0"/>
              <a:t>labour</a:t>
            </a:r>
            <a:r>
              <a:rPr lang="en-US" dirty="0" smtClean="0"/>
              <a:t> or after delivery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RIA</a:t>
            </a:r>
          </a:p>
          <a:p>
            <a:pPr lvl="0"/>
            <a:r>
              <a:rPr lang="en-US" dirty="0" smtClean="0"/>
              <a:t>Prop up position on left side</a:t>
            </a:r>
          </a:p>
          <a:p>
            <a:pPr lvl="0"/>
            <a:r>
              <a:rPr lang="en-US" dirty="0" smtClean="0"/>
              <a:t>Establish an IV line</a:t>
            </a:r>
          </a:p>
          <a:p>
            <a:pPr lvl="0"/>
            <a:r>
              <a:rPr lang="en-US" dirty="0" smtClean="0"/>
              <a:t>Oxygen 4-6 L/min</a:t>
            </a:r>
          </a:p>
          <a:p>
            <a:pPr lvl="0"/>
            <a:r>
              <a:rPr lang="en-US" dirty="0" smtClean="0"/>
              <a:t>Examine to identify the cause and manage accordingly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pPr lvl="0"/>
            <a:r>
              <a:rPr lang="en-US" dirty="0" err="1" smtClean="0"/>
              <a:t>Dyspnoea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Severe pallor</a:t>
            </a:r>
          </a:p>
          <a:p>
            <a:pPr lvl="0"/>
            <a:r>
              <a:rPr lang="en-US" dirty="0" err="1" smtClean="0"/>
              <a:t>Oedema</a:t>
            </a:r>
            <a:r>
              <a:rPr lang="en-US" dirty="0" smtClean="0"/>
              <a:t>, cough, </a:t>
            </a:r>
            <a:r>
              <a:rPr lang="en-US" dirty="0" err="1" smtClean="0"/>
              <a:t>rales</a:t>
            </a:r>
            <a:r>
              <a:rPr lang="en-US" dirty="0" smtClean="0"/>
              <a:t>, enlarged liver</a:t>
            </a:r>
          </a:p>
          <a:p>
            <a:pPr lvl="0"/>
            <a:r>
              <a:rPr lang="en-US" dirty="0" smtClean="0"/>
              <a:t>Prominent neck veins </a:t>
            </a:r>
          </a:p>
          <a:p>
            <a:pPr lvl="0"/>
            <a:r>
              <a:rPr lang="en-US" dirty="0" smtClean="0"/>
              <a:t>Lethargy, fatigue</a:t>
            </a:r>
          </a:p>
          <a:p>
            <a:pPr lvl="0"/>
            <a:r>
              <a:rPr lang="en-US" dirty="0" smtClean="0"/>
              <a:t>Concave/flat nails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Diagnosis: </a:t>
            </a:r>
            <a:r>
              <a:rPr lang="en-US" dirty="0" smtClean="0"/>
              <a:t>Severe </a:t>
            </a:r>
            <a:r>
              <a:rPr lang="en-US" dirty="0" err="1" smtClean="0"/>
              <a:t>anaemia</a:t>
            </a:r>
            <a:r>
              <a:rPr lang="en-US" dirty="0" smtClean="0"/>
              <a:t> with heart failure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Management: Severe </a:t>
            </a:r>
            <a:r>
              <a:rPr lang="en-US" sz="3600" dirty="0" err="1" smtClean="0"/>
              <a:t>Anaemia</a:t>
            </a:r>
            <a:r>
              <a:rPr lang="en-US" sz="3600" dirty="0" smtClean="0"/>
              <a:t> with Heart Failure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Oxygen</a:t>
            </a:r>
          </a:p>
          <a:p>
            <a:pPr lvl="0"/>
            <a:r>
              <a:rPr lang="en-US" dirty="0" smtClean="0"/>
              <a:t>Prop up position </a:t>
            </a:r>
          </a:p>
          <a:p>
            <a:pPr lvl="0"/>
            <a:r>
              <a:rPr lang="en-US" dirty="0" err="1" smtClean="0"/>
              <a:t>Frusemide</a:t>
            </a:r>
            <a:r>
              <a:rPr lang="en-US" dirty="0" smtClean="0"/>
              <a:t> 40 mg IV, repeat if needed</a:t>
            </a:r>
          </a:p>
          <a:p>
            <a:pPr lvl="0"/>
            <a:r>
              <a:rPr lang="en-US" dirty="0" smtClean="0"/>
              <a:t>Refer to higher centre with oxygen and donors for blood transfusion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all" dirty="0" err="1" smtClean="0"/>
              <a:t>A</a:t>
            </a:r>
            <a:r>
              <a:rPr lang="en-US" dirty="0" err="1" smtClean="0"/>
              <a:t>naemia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◙    Woman is pale, weak, tired, easily fatigued, </a:t>
            </a:r>
          </a:p>
          <a:p>
            <a:pPr>
              <a:buNone/>
            </a:pPr>
            <a:r>
              <a:rPr lang="en-US" dirty="0" smtClean="0"/>
              <a:t>◙    Has swelling</a:t>
            </a:r>
            <a:r>
              <a:rPr lang="en-US" b="1" dirty="0" smtClean="0"/>
              <a:t> </a:t>
            </a:r>
            <a:r>
              <a:rPr lang="en-US" dirty="0" smtClean="0"/>
              <a:t>of body, dizziness</a:t>
            </a:r>
          </a:p>
          <a:p>
            <a:pPr>
              <a:buNone/>
            </a:pPr>
            <a:r>
              <a:rPr lang="en-US" dirty="0" smtClean="0"/>
              <a:t>◙    Breathless on exertion or even at rest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pPr lvl="0"/>
            <a:r>
              <a:rPr lang="en-US" dirty="0" err="1" smtClean="0"/>
              <a:t>Dyspnoea</a:t>
            </a:r>
            <a:endParaRPr lang="en-US" dirty="0" smtClean="0"/>
          </a:p>
          <a:p>
            <a:pPr lvl="0"/>
            <a:r>
              <a:rPr lang="en-US" dirty="0" smtClean="0"/>
              <a:t>Evidence of organic heart disease</a:t>
            </a:r>
          </a:p>
          <a:p>
            <a:pPr lvl="0"/>
            <a:r>
              <a:rPr lang="en-US" dirty="0" smtClean="0"/>
              <a:t>Irregular heart beat/murmur	</a:t>
            </a:r>
          </a:p>
          <a:p>
            <a:pPr lvl="0"/>
            <a:r>
              <a:rPr lang="en-US" dirty="0" smtClean="0"/>
              <a:t>Cough, </a:t>
            </a:r>
            <a:r>
              <a:rPr lang="en-US" dirty="0" err="1" smtClean="0"/>
              <a:t>rales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Cyanosis</a:t>
            </a:r>
          </a:p>
          <a:p>
            <a:pPr lvl="0"/>
            <a:r>
              <a:rPr lang="en-US" dirty="0" err="1" smtClean="0"/>
              <a:t>Oedema</a:t>
            </a:r>
            <a:endParaRPr lang="en-US" dirty="0" smtClean="0"/>
          </a:p>
          <a:p>
            <a:pPr lvl="0"/>
            <a:r>
              <a:rPr lang="en-US" dirty="0" smtClean="0"/>
              <a:t>Enlarged liver</a:t>
            </a:r>
          </a:p>
          <a:p>
            <a:pPr lvl="0"/>
            <a:r>
              <a:rPr lang="en-US" dirty="0" smtClean="0"/>
              <a:t>Prominent neck veins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Diagnosis: </a:t>
            </a:r>
            <a:r>
              <a:rPr lang="en-US" dirty="0" smtClean="0"/>
              <a:t>Heart failure due to heart disease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Management: Heart failure due to heart disease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Frusemide</a:t>
            </a:r>
            <a:r>
              <a:rPr lang="en-US" dirty="0" smtClean="0"/>
              <a:t> 40 mg IV, repeat if needed</a:t>
            </a:r>
          </a:p>
          <a:p>
            <a:pPr lvl="0"/>
            <a:r>
              <a:rPr lang="en-US" dirty="0" err="1" smtClean="0"/>
              <a:t>Digoxin</a:t>
            </a:r>
            <a:r>
              <a:rPr lang="en-US" dirty="0" smtClean="0"/>
              <a:t> 0.5 mg IM </a:t>
            </a:r>
          </a:p>
          <a:p>
            <a:pPr lvl="0"/>
            <a:r>
              <a:rPr lang="en-US" dirty="0" smtClean="0"/>
              <a:t>Morphine 10 mg IM</a:t>
            </a:r>
          </a:p>
          <a:p>
            <a:pPr lvl="0"/>
            <a:r>
              <a:rPr lang="en-US" dirty="0" smtClean="0"/>
              <a:t>Prop up position</a:t>
            </a:r>
          </a:p>
          <a:p>
            <a:pPr lvl="0"/>
            <a:r>
              <a:rPr lang="en-US" dirty="0" smtClean="0"/>
              <a:t>Oxygen</a:t>
            </a:r>
          </a:p>
          <a:p>
            <a:pPr lvl="0"/>
            <a:r>
              <a:rPr lang="en-US" dirty="0" smtClean="0"/>
              <a:t>Refer to higher centre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pPr lvl="0"/>
            <a:r>
              <a:rPr lang="en-US" dirty="0" err="1" smtClean="0"/>
              <a:t>Dyspnoea</a:t>
            </a:r>
            <a:r>
              <a:rPr lang="en-US" dirty="0" smtClean="0"/>
              <a:t>, fever, cough with expectoration, chest pain</a:t>
            </a:r>
          </a:p>
          <a:p>
            <a:pPr lvl="0"/>
            <a:r>
              <a:rPr lang="en-US" dirty="0" smtClean="0"/>
              <a:t>Rapid breathing, </a:t>
            </a:r>
            <a:r>
              <a:rPr lang="en-US" dirty="0" err="1" smtClean="0"/>
              <a:t>rhonchi</a:t>
            </a:r>
            <a:r>
              <a:rPr lang="en-US" dirty="0" smtClean="0"/>
              <a:t> / </a:t>
            </a:r>
            <a:r>
              <a:rPr lang="en-US" dirty="0" err="1" smtClean="0"/>
              <a:t>rales</a:t>
            </a:r>
            <a:r>
              <a:rPr lang="en-US" dirty="0" smtClean="0"/>
              <a:t>, consolidation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Diagnosis: </a:t>
            </a:r>
            <a:r>
              <a:rPr lang="en-US" dirty="0" smtClean="0"/>
              <a:t>Pneumonia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: Pneumonia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Oxygen</a:t>
            </a:r>
          </a:p>
          <a:p>
            <a:pPr lvl="0"/>
            <a:r>
              <a:rPr lang="en-US" dirty="0" smtClean="0"/>
              <a:t>Prop up position</a:t>
            </a:r>
          </a:p>
          <a:p>
            <a:pPr lvl="0"/>
            <a:r>
              <a:rPr lang="en-US" dirty="0" smtClean="0"/>
              <a:t>Bronchodilator (</a:t>
            </a:r>
            <a:r>
              <a:rPr lang="en-US" dirty="0" err="1" smtClean="0"/>
              <a:t>salbutamol</a:t>
            </a:r>
            <a:r>
              <a:rPr lang="en-US" dirty="0" smtClean="0"/>
              <a:t>/</a:t>
            </a:r>
            <a:r>
              <a:rPr lang="en-US" dirty="0" err="1" smtClean="0"/>
              <a:t>deriphylline</a:t>
            </a:r>
            <a:r>
              <a:rPr lang="en-US" dirty="0" smtClean="0"/>
              <a:t>)/ </a:t>
            </a:r>
            <a:r>
              <a:rPr lang="en-US" dirty="0" err="1" smtClean="0"/>
              <a:t>nebulization</a:t>
            </a:r>
            <a:r>
              <a:rPr lang="en-US" dirty="0" smtClean="0"/>
              <a:t> if needed</a:t>
            </a:r>
          </a:p>
          <a:p>
            <a:pPr lvl="0"/>
            <a:r>
              <a:rPr lang="en-US" dirty="0" smtClean="0"/>
              <a:t>Erythromycin 500 mg QID/amoxicillin 500 mg TID by mouth</a:t>
            </a:r>
          </a:p>
          <a:p>
            <a:pPr lvl="0"/>
            <a:r>
              <a:rPr lang="en-US" dirty="0" smtClean="0"/>
              <a:t>Steam inhalation</a:t>
            </a:r>
          </a:p>
          <a:p>
            <a:pPr lvl="0"/>
            <a:r>
              <a:rPr lang="en-US" dirty="0" smtClean="0"/>
              <a:t>Refer to higher centre unless quick improvement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Features:</a:t>
            </a:r>
            <a:endParaRPr lang="en-US" dirty="0" smtClean="0"/>
          </a:p>
          <a:p>
            <a:pPr lvl="0"/>
            <a:r>
              <a:rPr lang="en-US" dirty="0" err="1" smtClean="0"/>
              <a:t>Dyspnoea</a:t>
            </a:r>
            <a:r>
              <a:rPr lang="en-US" dirty="0" smtClean="0"/>
              <a:t>, wheezing, cough, </a:t>
            </a:r>
            <a:r>
              <a:rPr lang="en-US" dirty="0" err="1" smtClean="0"/>
              <a:t>rhonchi</a:t>
            </a:r>
            <a:endParaRPr lang="en-US" dirty="0" smtClean="0"/>
          </a:p>
          <a:p>
            <a:pPr lvl="0"/>
            <a:r>
              <a:rPr lang="en-US" dirty="0" smtClean="0"/>
              <a:t>Positive history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Diagnosis: </a:t>
            </a:r>
            <a:r>
              <a:rPr lang="en-US" dirty="0" smtClean="0"/>
              <a:t>Bronchial asthma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: Bronchial asthma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Oxygen</a:t>
            </a:r>
          </a:p>
          <a:p>
            <a:pPr lvl="0"/>
            <a:r>
              <a:rPr lang="en-US" dirty="0" smtClean="0"/>
              <a:t>Prop up position</a:t>
            </a:r>
          </a:p>
          <a:p>
            <a:pPr lvl="0"/>
            <a:r>
              <a:rPr lang="en-US" dirty="0" err="1" smtClean="0"/>
              <a:t>Nebulization</a:t>
            </a:r>
            <a:r>
              <a:rPr lang="en-US" dirty="0" smtClean="0"/>
              <a:t> or</a:t>
            </a:r>
          </a:p>
          <a:p>
            <a:pPr lvl="0"/>
            <a:r>
              <a:rPr lang="en-US" dirty="0" smtClean="0"/>
              <a:t>Bronchodilators (</a:t>
            </a:r>
            <a:r>
              <a:rPr lang="en-US" dirty="0" err="1" smtClean="0"/>
              <a:t>salbutamol</a:t>
            </a:r>
            <a:r>
              <a:rPr lang="en-US" dirty="0" smtClean="0"/>
              <a:t> 4 mg orally 4 hourly/</a:t>
            </a:r>
            <a:r>
              <a:rPr lang="en-US" dirty="0" err="1" smtClean="0"/>
              <a:t>deriphylline</a:t>
            </a:r>
            <a:r>
              <a:rPr lang="en-US" dirty="0" smtClean="0"/>
              <a:t> 1 amp. IM 8 hourly)</a:t>
            </a:r>
          </a:p>
          <a:p>
            <a:pPr lvl="0"/>
            <a:r>
              <a:rPr lang="en-US" dirty="0" smtClean="0"/>
              <a:t>Treat infection if present </a:t>
            </a:r>
          </a:p>
          <a:p>
            <a:pPr lvl="0"/>
            <a:r>
              <a:rPr lang="en-US" dirty="0" smtClean="0"/>
              <a:t>Refer to higher centre if no improvement/in severe case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2362200" y="3276600"/>
            <a:ext cx="4343400" cy="1295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600" smtClean="0"/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cap="all" dirty="0" smtClean="0"/>
              <a:t>D</a:t>
            </a:r>
            <a:r>
              <a:rPr lang="en-US" dirty="0" smtClean="0"/>
              <a:t>ecrease in concentration of red cells/ </a:t>
            </a:r>
            <a:r>
              <a:rPr lang="en-US" dirty="0" err="1" smtClean="0"/>
              <a:t>haemoglobin</a:t>
            </a:r>
            <a:r>
              <a:rPr lang="en-US" dirty="0" smtClean="0"/>
              <a:t> (</a:t>
            </a:r>
            <a:r>
              <a:rPr lang="en-US" dirty="0" smtClean="0">
                <a:sym typeface="Symbol"/>
              </a:rPr>
              <a:t></a:t>
            </a:r>
            <a:r>
              <a:rPr lang="en-US" dirty="0" smtClean="0"/>
              <a:t> 11 gm %)</a:t>
            </a:r>
          </a:p>
          <a:p>
            <a:pPr lvl="0"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b="1" dirty="0" smtClean="0"/>
              <a:t>No </a:t>
            </a:r>
            <a:r>
              <a:rPr lang="en-US" b="1" dirty="0" err="1" smtClean="0"/>
              <a:t>Anaemia</a:t>
            </a:r>
            <a:r>
              <a:rPr lang="en-US" b="1" dirty="0" smtClean="0"/>
              <a:t>  – </a:t>
            </a:r>
            <a:r>
              <a:rPr lang="en-US" b="1" dirty="0" err="1" smtClean="0"/>
              <a:t>Hb</a:t>
            </a:r>
            <a:r>
              <a:rPr lang="en-US" b="1" dirty="0" smtClean="0"/>
              <a:t> %   : 11 gm % and above</a:t>
            </a:r>
          </a:p>
          <a:p>
            <a:pPr lvl="1"/>
            <a:r>
              <a:rPr lang="en-US" b="1" dirty="0" smtClean="0"/>
              <a:t>Moderate       – </a:t>
            </a:r>
            <a:r>
              <a:rPr lang="en-US" b="1" dirty="0" err="1" smtClean="0"/>
              <a:t>Hb</a:t>
            </a:r>
            <a:r>
              <a:rPr lang="en-US" b="1" dirty="0" smtClean="0"/>
              <a:t> %   : 7 to 10.9 gm %</a:t>
            </a:r>
          </a:p>
          <a:p>
            <a:pPr lvl="1"/>
            <a:r>
              <a:rPr lang="en-US" b="1" dirty="0" smtClean="0"/>
              <a:t>Severe             – </a:t>
            </a:r>
            <a:r>
              <a:rPr lang="en-US" b="1" dirty="0" err="1" smtClean="0"/>
              <a:t>Hb</a:t>
            </a:r>
            <a:r>
              <a:rPr lang="en-US" b="1" dirty="0" smtClean="0"/>
              <a:t> %   : </a:t>
            </a:r>
            <a:r>
              <a:rPr lang="en-US" b="1" dirty="0" smtClean="0">
                <a:sym typeface="Symbol"/>
              </a:rPr>
              <a:t></a:t>
            </a:r>
            <a:r>
              <a:rPr lang="en-US" b="1" dirty="0" smtClean="0"/>
              <a:t> 7 gm %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Rapid assessment of vitals</a:t>
            </a:r>
          </a:p>
          <a:p>
            <a:pPr lvl="0"/>
            <a:r>
              <a:rPr lang="en-US" sz="3600" dirty="0" smtClean="0"/>
              <a:t>Look for evidence of heart failure</a:t>
            </a:r>
          </a:p>
          <a:p>
            <a:pPr lvl="0"/>
            <a:r>
              <a:rPr lang="en-US" sz="3600" dirty="0" smtClean="0"/>
              <a:t>Immediately start treatment of heart failure if present or imminent</a:t>
            </a:r>
          </a:p>
          <a:p>
            <a:pPr>
              <a:buNone/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b="1" dirty="0" smtClean="0"/>
              <a:t>Moderate </a:t>
            </a:r>
            <a:r>
              <a:rPr lang="en-US" b="1" dirty="0" err="1" smtClean="0"/>
              <a:t>anaemia</a:t>
            </a:r>
            <a:r>
              <a:rPr lang="en-US" b="1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Fatigue, malaise, tiredness, weakness, dizziness, loss of  appetite, mild palpitation /  breathlessness on exertion (sometimes)</a:t>
            </a:r>
          </a:p>
          <a:p>
            <a:pPr lvl="1"/>
            <a:r>
              <a:rPr lang="en-US" dirty="0" smtClean="0"/>
              <a:t>Pallor (moderate), </a:t>
            </a:r>
            <a:r>
              <a:rPr lang="en-US" dirty="0" err="1" smtClean="0"/>
              <a:t>glossitis</a:t>
            </a:r>
            <a:r>
              <a:rPr lang="en-US" dirty="0" smtClean="0"/>
              <a:t>, </a:t>
            </a:r>
            <a:r>
              <a:rPr lang="en-US" dirty="0" err="1" smtClean="0"/>
              <a:t>oedema</a:t>
            </a:r>
            <a:r>
              <a:rPr lang="en-US" dirty="0" smtClean="0"/>
              <a:t>, puffiness of face</a:t>
            </a:r>
          </a:p>
          <a:p>
            <a:pPr lvl="0"/>
            <a:r>
              <a:rPr lang="en-US" b="1" dirty="0" smtClean="0"/>
              <a:t>Severe </a:t>
            </a:r>
            <a:r>
              <a:rPr lang="en-US" b="1" dirty="0" err="1" smtClean="0"/>
              <a:t>anaemia</a:t>
            </a:r>
            <a:r>
              <a:rPr lang="en-US" b="1" dirty="0" smtClean="0"/>
              <a:t> </a:t>
            </a:r>
          </a:p>
          <a:p>
            <a:pPr lvl="1"/>
            <a:r>
              <a:rPr lang="en-US" dirty="0" smtClean="0"/>
              <a:t>Marked pallor, marked </a:t>
            </a:r>
            <a:r>
              <a:rPr lang="en-US" dirty="0" err="1" smtClean="0"/>
              <a:t>oedema</a:t>
            </a:r>
            <a:r>
              <a:rPr lang="en-US" dirty="0" smtClean="0"/>
              <a:t> and puffiness of face</a:t>
            </a:r>
          </a:p>
          <a:p>
            <a:pPr lvl="1"/>
            <a:r>
              <a:rPr lang="en-US" dirty="0" smtClean="0"/>
              <a:t>Breathlessness on even mild exertion/even at rest </a:t>
            </a:r>
          </a:p>
          <a:p>
            <a:pPr lvl="1"/>
            <a:r>
              <a:rPr lang="en-US" dirty="0" smtClean="0"/>
              <a:t>If there is C.C.F.: enlarged tender lever, </a:t>
            </a:r>
            <a:r>
              <a:rPr lang="en-US" dirty="0" err="1" smtClean="0"/>
              <a:t>dyspnoea</a:t>
            </a:r>
            <a:r>
              <a:rPr lang="en-US" dirty="0" smtClean="0"/>
              <a:t>, </a:t>
            </a:r>
            <a:r>
              <a:rPr lang="en-US" dirty="0" err="1" smtClean="0"/>
              <a:t>rales</a:t>
            </a:r>
            <a:r>
              <a:rPr lang="en-US" dirty="0" smtClean="0"/>
              <a:t> in</a:t>
            </a:r>
            <a:r>
              <a:rPr lang="en-US" b="1" u="sng" dirty="0" smtClean="0"/>
              <a:t> </a:t>
            </a:r>
            <a:r>
              <a:rPr lang="en-US" dirty="0" smtClean="0"/>
              <a:t>lung bases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Management: </a:t>
            </a:r>
            <a:r>
              <a:rPr lang="en-US" dirty="0" err="1" smtClean="0"/>
              <a:t>Anaemia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During pregnancy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IFA (Iron Folic Acid) tablets 2 tabs daily</a:t>
            </a:r>
          </a:p>
          <a:p>
            <a:r>
              <a:rPr lang="en-US" dirty="0" smtClean="0"/>
              <a:t>Nutritious diet rich in iron, protein, vitamins</a:t>
            </a:r>
          </a:p>
          <a:p>
            <a:r>
              <a:rPr lang="en-US" dirty="0" smtClean="0"/>
              <a:t>Additional vitamin and protein supplement.   Anti </a:t>
            </a:r>
            <a:r>
              <a:rPr lang="en-US" dirty="0" err="1" smtClean="0"/>
              <a:t>helminthic</a:t>
            </a:r>
            <a:r>
              <a:rPr lang="en-US" dirty="0" smtClean="0"/>
              <a:t> therapy after 1</a:t>
            </a:r>
            <a:r>
              <a:rPr lang="en-US" baseline="30000" dirty="0" smtClean="0"/>
              <a:t>st</a:t>
            </a:r>
            <a:r>
              <a:rPr lang="en-US" dirty="0" smtClean="0"/>
              <a:t> trimester (</a:t>
            </a:r>
            <a:r>
              <a:rPr lang="en-US" dirty="0" err="1" smtClean="0"/>
              <a:t>mebendazole</a:t>
            </a:r>
            <a:r>
              <a:rPr lang="en-US" dirty="0" smtClean="0"/>
              <a:t> 100 mg BID  for 3 days or </a:t>
            </a:r>
            <a:r>
              <a:rPr lang="en-US" dirty="0" err="1" smtClean="0"/>
              <a:t>albendazole</a:t>
            </a:r>
            <a:r>
              <a:rPr lang="en-US" dirty="0" smtClean="0"/>
              <a:t> 400 mg  single dose) especially in moderate and severe </a:t>
            </a:r>
            <a:r>
              <a:rPr lang="en-US" dirty="0" err="1" smtClean="0"/>
              <a:t>anaemia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Treat malaria, infection (e.g. UTI) or </a:t>
            </a:r>
            <a:r>
              <a:rPr lang="en-US" dirty="0" err="1" smtClean="0"/>
              <a:t>diarrhoea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Management: </a:t>
            </a:r>
            <a:r>
              <a:rPr lang="en-US" sz="3200" dirty="0" err="1" smtClean="0"/>
              <a:t>Anaemia</a:t>
            </a:r>
            <a:r>
              <a:rPr lang="en-US" sz="3200" dirty="0" smtClean="0"/>
              <a:t> during Pregnancy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Treat moderate </a:t>
            </a:r>
            <a:r>
              <a:rPr lang="en-US" dirty="0" err="1" smtClean="0"/>
              <a:t>anaemia</a:t>
            </a:r>
            <a:r>
              <a:rPr lang="en-US" dirty="0" smtClean="0"/>
              <a:t> in pregnancy up to 2</a:t>
            </a:r>
            <a:r>
              <a:rPr lang="en-US" baseline="30000" dirty="0" smtClean="0"/>
              <a:t>nd</a:t>
            </a:r>
            <a:r>
              <a:rPr lang="en-US" dirty="0" smtClean="0"/>
              <a:t> trimester. </a:t>
            </a:r>
          </a:p>
          <a:p>
            <a:pPr lvl="0"/>
            <a:r>
              <a:rPr lang="en-US" dirty="0" smtClean="0"/>
              <a:t>Refer to higher center if no response in 3 to 4 weeks. </a:t>
            </a:r>
          </a:p>
          <a:p>
            <a:pPr lvl="0"/>
            <a:r>
              <a:rPr lang="en-US" dirty="0" smtClean="0"/>
              <a:t>Refer moderate </a:t>
            </a:r>
            <a:r>
              <a:rPr lang="en-US" dirty="0" err="1" smtClean="0"/>
              <a:t>anaemia</a:t>
            </a:r>
            <a:r>
              <a:rPr lang="en-US" dirty="0" smtClean="0"/>
              <a:t> in 3</a:t>
            </a:r>
            <a:r>
              <a:rPr lang="en-US" baseline="30000" dirty="0" smtClean="0"/>
              <a:t>rd</a:t>
            </a:r>
            <a:r>
              <a:rPr lang="en-US" dirty="0" smtClean="0"/>
              <a:t> trimester and severe </a:t>
            </a:r>
            <a:r>
              <a:rPr lang="en-US" dirty="0" err="1" smtClean="0"/>
              <a:t>anaemia</a:t>
            </a:r>
            <a:r>
              <a:rPr lang="en-US" dirty="0" smtClean="0"/>
              <a:t> any time in pregnancy.</a:t>
            </a:r>
          </a:p>
          <a:p>
            <a:pPr lvl="0"/>
            <a:r>
              <a:rPr lang="en-US" dirty="0" smtClean="0"/>
              <a:t>Look for and treat CCF or impending CCF in case of severe </a:t>
            </a:r>
            <a:r>
              <a:rPr lang="en-US" dirty="0" err="1" smtClean="0"/>
              <a:t>anaemia</a:t>
            </a:r>
            <a:r>
              <a:rPr lang="en-US" dirty="0" smtClean="0"/>
              <a:t> before referring.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Management: </a:t>
            </a:r>
            <a:r>
              <a:rPr lang="en-US" sz="3600" dirty="0" err="1" smtClean="0"/>
              <a:t>Anaemia</a:t>
            </a:r>
            <a:r>
              <a:rPr lang="en-US" sz="3600" dirty="0" smtClean="0"/>
              <a:t> during </a:t>
            </a:r>
            <a:r>
              <a:rPr lang="en-US" sz="3600" dirty="0" err="1" smtClean="0"/>
              <a:t>Labour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Refer severe (Any) and moderate </a:t>
            </a:r>
            <a:r>
              <a:rPr lang="en-US" dirty="0" err="1" smtClean="0"/>
              <a:t>anaemia</a:t>
            </a:r>
            <a:r>
              <a:rPr lang="en-US" dirty="0" smtClean="0"/>
              <a:t> (3rd) unless delivery is imminent.</a:t>
            </a:r>
          </a:p>
          <a:p>
            <a:pPr lvl="0"/>
            <a:r>
              <a:rPr lang="en-US" dirty="0" smtClean="0"/>
              <a:t>Conduct delivery </a:t>
            </a:r>
          </a:p>
          <a:p>
            <a:pPr lvl="1"/>
            <a:r>
              <a:rPr lang="en-US" dirty="0" smtClean="0"/>
              <a:t>In moderate/severe </a:t>
            </a:r>
            <a:r>
              <a:rPr lang="en-US" dirty="0" err="1" smtClean="0"/>
              <a:t>anaemia</a:t>
            </a:r>
            <a:r>
              <a:rPr lang="en-US" dirty="0" smtClean="0"/>
              <a:t> where delivery is imminent</a:t>
            </a:r>
          </a:p>
          <a:p>
            <a:pPr lvl="0"/>
            <a:r>
              <a:rPr lang="en-US" dirty="0" smtClean="0"/>
              <a:t>Refer severe </a:t>
            </a:r>
            <a:r>
              <a:rPr lang="en-US" dirty="0" err="1" smtClean="0"/>
              <a:t>anaemia</a:t>
            </a:r>
            <a:r>
              <a:rPr lang="en-US" dirty="0" smtClean="0"/>
              <a:t>, even after delivery, for blood transfusion.</a:t>
            </a:r>
          </a:p>
          <a:p>
            <a:pPr lvl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Management: </a:t>
            </a:r>
            <a:r>
              <a:rPr lang="en-US" sz="3600" dirty="0" err="1" smtClean="0"/>
              <a:t>Anaemia</a:t>
            </a:r>
            <a:r>
              <a:rPr lang="en-US" sz="3600" dirty="0" smtClean="0"/>
              <a:t> during </a:t>
            </a:r>
            <a:r>
              <a:rPr lang="en-US" sz="3600" dirty="0" err="1" smtClean="0"/>
              <a:t>Labour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0539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Conduct delivery carefully with continuous monitoring.</a:t>
            </a:r>
          </a:p>
          <a:p>
            <a:pPr lvl="0"/>
            <a:r>
              <a:rPr lang="en-US" dirty="0" smtClean="0"/>
              <a:t>Provide analgesia</a:t>
            </a:r>
          </a:p>
          <a:p>
            <a:pPr lvl="0"/>
            <a:r>
              <a:rPr lang="en-US" dirty="0" smtClean="0"/>
              <a:t>Closely monitor for cardiac failure</a:t>
            </a:r>
          </a:p>
          <a:p>
            <a:pPr lvl="0"/>
            <a:r>
              <a:rPr lang="en-US" dirty="0" smtClean="0"/>
              <a:t>Prop up / semi recumbent position with slight lateral tilt.</a:t>
            </a:r>
          </a:p>
          <a:p>
            <a:pPr lvl="0"/>
            <a:r>
              <a:rPr lang="en-US" dirty="0" smtClean="0"/>
              <a:t>Oxygen</a:t>
            </a:r>
          </a:p>
          <a:p>
            <a:pPr lvl="0"/>
            <a:r>
              <a:rPr lang="en-US" dirty="0" smtClean="0"/>
              <a:t>Prophylactic forceps/Vacuum extraction if needed</a:t>
            </a:r>
          </a:p>
          <a:p>
            <a:pPr lvl="0"/>
            <a:r>
              <a:rPr lang="en-US" dirty="0" smtClean="0"/>
              <a:t>Active management of third stage of </a:t>
            </a:r>
            <a:r>
              <a:rPr lang="en-US" dirty="0" err="1" smtClean="0"/>
              <a:t>labour</a:t>
            </a:r>
            <a:r>
              <a:rPr lang="en-US" dirty="0" smtClean="0"/>
              <a:t> with </a:t>
            </a:r>
            <a:r>
              <a:rPr lang="en-US" dirty="0" err="1" smtClean="0"/>
              <a:t>oxytocin</a:t>
            </a:r>
            <a:r>
              <a:rPr lang="en-US" dirty="0" smtClean="0"/>
              <a:t>. Avoid </a:t>
            </a:r>
            <a:r>
              <a:rPr lang="en-US" dirty="0" err="1" smtClean="0"/>
              <a:t>E</a:t>
            </a:r>
            <a:r>
              <a:rPr lang="en-US" dirty="0" err="1" smtClean="0"/>
              <a:t>rgometrine</a:t>
            </a:r>
            <a:endParaRPr lang="en-US" dirty="0" smtClean="0"/>
          </a:p>
          <a:p>
            <a:pPr lvl="0"/>
            <a:r>
              <a:rPr lang="en-US" dirty="0" smtClean="0"/>
              <a:t>Repair incision/lacerations promptly &amp; carefully</a:t>
            </a:r>
          </a:p>
          <a:p>
            <a:pPr lvl="0"/>
            <a:r>
              <a:rPr lang="en-US" dirty="0" smtClean="0"/>
              <a:t>Closely monitor during &amp; after delivery  </a:t>
            </a:r>
          </a:p>
          <a:p>
            <a:pPr lvl="0"/>
            <a:r>
              <a:rPr lang="en-US" dirty="0" smtClean="0"/>
              <a:t>Prevent CCF and infection</a:t>
            </a:r>
          </a:p>
          <a:p>
            <a:pPr lvl="0"/>
            <a:r>
              <a:rPr lang="en-US" dirty="0" smtClean="0"/>
              <a:t>Treat aggressively if CCF develops or is impending</a:t>
            </a:r>
          </a:p>
          <a:p>
            <a:pPr lvl="0"/>
            <a:r>
              <a:rPr lang="en-US" dirty="0" smtClean="0"/>
              <a:t>IFA tablets for 6 months.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189</TotalTime>
  <Words>901</Words>
  <Application>Microsoft Office PowerPoint</Application>
  <PresentationFormat>On-screen Show (4:3)</PresentationFormat>
  <Paragraphs>171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Module</vt:lpstr>
      <vt:lpstr>ANAEMIA </vt:lpstr>
      <vt:lpstr>Anaemia</vt:lpstr>
      <vt:lpstr>Definition</vt:lpstr>
      <vt:lpstr>Initial management</vt:lpstr>
      <vt:lpstr>Diagnosis</vt:lpstr>
      <vt:lpstr>Management: Anaemia</vt:lpstr>
      <vt:lpstr>Management: Anaemia during Pregnancy</vt:lpstr>
      <vt:lpstr>Management: Anaemia during Labour</vt:lpstr>
      <vt:lpstr>Management: Anaemia during Labour</vt:lpstr>
      <vt:lpstr>INTRAVENOUS IRON</vt:lpstr>
      <vt:lpstr>Availability</vt:lpstr>
      <vt:lpstr>Administration</vt:lpstr>
      <vt:lpstr>Contraindications and S/E</vt:lpstr>
      <vt:lpstr>Patient Selection</vt:lpstr>
      <vt:lpstr>Treatment of Heart Failure</vt:lpstr>
      <vt:lpstr>Respiratory Distress during Pregnancy, Childbirth &amp; Puerperium</vt:lpstr>
      <vt:lpstr>Initial management</vt:lpstr>
      <vt:lpstr>CASE 1</vt:lpstr>
      <vt:lpstr>Management: Severe Anaemia with Heart Failure </vt:lpstr>
      <vt:lpstr>CASE 2</vt:lpstr>
      <vt:lpstr>Management: Heart failure due to heart disease </vt:lpstr>
      <vt:lpstr>CASE 3</vt:lpstr>
      <vt:lpstr>Management : Pneumonia</vt:lpstr>
      <vt:lpstr>CASE 4</vt:lpstr>
      <vt:lpstr>Management : Bronchial asthma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ANAEMIA</dc:title>
  <dc:creator>Debasish</dc:creator>
  <cp:lastModifiedBy>puspenghosh</cp:lastModifiedBy>
  <cp:revision>16</cp:revision>
  <dcterms:created xsi:type="dcterms:W3CDTF">2006-08-16T00:00:00Z</dcterms:created>
  <dcterms:modified xsi:type="dcterms:W3CDTF">2022-05-18T10:47:44Z</dcterms:modified>
</cp:coreProperties>
</file>