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8" r:id="rId3"/>
    <p:sldId id="271" r:id="rId4"/>
    <p:sldId id="278" r:id="rId5"/>
    <p:sldId id="272" r:id="rId6"/>
    <p:sldId id="275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04" r:id="rId16"/>
    <p:sldId id="330" r:id="rId17"/>
    <p:sldId id="259" r:id="rId18"/>
    <p:sldId id="261" r:id="rId19"/>
    <p:sldId id="329" r:id="rId20"/>
    <p:sldId id="288" r:id="rId21"/>
    <p:sldId id="289" r:id="rId22"/>
    <p:sldId id="291" r:id="rId23"/>
    <p:sldId id="292" r:id="rId24"/>
    <p:sldId id="312" r:id="rId25"/>
    <p:sldId id="303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E5002-54DE-434F-A239-A50E6AAEC225}" v="1" dt="2022-05-16T07:48:03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inika Mitra" userId="24bf500d-fee1-4972-8f41-1d5d4cbee4f7" providerId="ADAL" clId="{984E5002-54DE-434F-A239-A50E6AAEC225}"/>
    <pc:docChg chg="undo custSel addSld delSld modSld">
      <pc:chgData name="Kaninika Mitra" userId="24bf500d-fee1-4972-8f41-1d5d4cbee4f7" providerId="ADAL" clId="{984E5002-54DE-434F-A239-A50E6AAEC225}" dt="2022-05-16T08:25:38.722" v="155" actId="113"/>
      <pc:docMkLst>
        <pc:docMk/>
      </pc:docMkLst>
      <pc:sldChg chg="modSp add mod">
        <pc:chgData name="Kaninika Mitra" userId="24bf500d-fee1-4972-8f41-1d5d4cbee4f7" providerId="ADAL" clId="{984E5002-54DE-434F-A239-A50E6AAEC225}" dt="2022-05-16T07:50:07.008" v="31" actId="6549"/>
        <pc:sldMkLst>
          <pc:docMk/>
          <pc:sldMk cId="0" sldId="259"/>
        </pc:sldMkLst>
        <pc:spChg chg="mod">
          <ac:chgData name="Kaninika Mitra" userId="24bf500d-fee1-4972-8f41-1d5d4cbee4f7" providerId="ADAL" clId="{984E5002-54DE-434F-A239-A50E6AAEC225}" dt="2022-05-16T07:49:31.289" v="20" actId="113"/>
          <ac:spMkLst>
            <pc:docMk/>
            <pc:sldMk cId="0" sldId="259"/>
            <ac:spMk id="8194" creationId="{5B39EE92-9DAD-4981-9D6F-57E07DE3944D}"/>
          </ac:spMkLst>
        </pc:spChg>
        <pc:spChg chg="mod">
          <ac:chgData name="Kaninika Mitra" userId="24bf500d-fee1-4972-8f41-1d5d4cbee4f7" providerId="ADAL" clId="{984E5002-54DE-434F-A239-A50E6AAEC225}" dt="2022-05-16T07:50:07.008" v="31" actId="6549"/>
          <ac:spMkLst>
            <pc:docMk/>
            <pc:sldMk cId="0" sldId="259"/>
            <ac:spMk id="22531" creationId="{5992D15C-4CAC-4F7C-8CA6-3C755241D3F9}"/>
          </ac:spMkLst>
        </pc:spChg>
      </pc:sldChg>
      <pc:sldChg chg="modSp add del mod">
        <pc:chgData name="Kaninika Mitra" userId="24bf500d-fee1-4972-8f41-1d5d4cbee4f7" providerId="ADAL" clId="{984E5002-54DE-434F-A239-A50E6AAEC225}" dt="2022-05-16T07:50:10.855" v="32" actId="47"/>
        <pc:sldMkLst>
          <pc:docMk/>
          <pc:sldMk cId="0" sldId="260"/>
        </pc:sldMkLst>
        <pc:spChg chg="mod">
          <ac:chgData name="Kaninika Mitra" userId="24bf500d-fee1-4972-8f41-1d5d4cbee4f7" providerId="ADAL" clId="{984E5002-54DE-434F-A239-A50E6AAEC225}" dt="2022-05-16T07:49:35.126" v="21" actId="14100"/>
          <ac:spMkLst>
            <pc:docMk/>
            <pc:sldMk cId="0" sldId="260"/>
            <ac:spMk id="9218" creationId="{E6C44447-FBD9-4879-A4A0-1A752EBD68D2}"/>
          </ac:spMkLst>
        </pc:spChg>
        <pc:spChg chg="mod">
          <ac:chgData name="Kaninika Mitra" userId="24bf500d-fee1-4972-8f41-1d5d4cbee4f7" providerId="ADAL" clId="{984E5002-54DE-434F-A239-A50E6AAEC225}" dt="2022-05-16T07:49:43.234" v="22" actId="21"/>
          <ac:spMkLst>
            <pc:docMk/>
            <pc:sldMk cId="0" sldId="260"/>
            <ac:spMk id="23555" creationId="{C538E940-1714-4DA2-B75B-22B0E27F22B6}"/>
          </ac:spMkLst>
        </pc:spChg>
      </pc:sldChg>
      <pc:sldChg chg="modSp add mod">
        <pc:chgData name="Kaninika Mitra" userId="24bf500d-fee1-4972-8f41-1d5d4cbee4f7" providerId="ADAL" clId="{984E5002-54DE-434F-A239-A50E6AAEC225}" dt="2022-05-16T07:50:25.907" v="38" actId="122"/>
        <pc:sldMkLst>
          <pc:docMk/>
          <pc:sldMk cId="0" sldId="261"/>
        </pc:sldMkLst>
        <pc:spChg chg="mod">
          <ac:chgData name="Kaninika Mitra" userId="24bf500d-fee1-4972-8f41-1d5d4cbee4f7" providerId="ADAL" clId="{984E5002-54DE-434F-A239-A50E6AAEC225}" dt="2022-05-16T07:50:25.907" v="38" actId="122"/>
          <ac:spMkLst>
            <pc:docMk/>
            <pc:sldMk cId="0" sldId="261"/>
            <ac:spMk id="10242" creationId="{3D6BCFAE-348F-40FE-BEED-8C9AB6A6C14E}"/>
          </ac:spMkLst>
        </pc:spChg>
      </pc:sldChg>
      <pc:sldChg chg="modSp mod">
        <pc:chgData name="Kaninika Mitra" userId="24bf500d-fee1-4972-8f41-1d5d4cbee4f7" providerId="ADAL" clId="{984E5002-54DE-434F-A239-A50E6AAEC225}" dt="2022-05-16T08:25:38.722" v="155" actId="113"/>
        <pc:sldMkLst>
          <pc:docMk/>
          <pc:sldMk cId="1373511584" sldId="276"/>
        </pc:sldMkLst>
        <pc:spChg chg="mod">
          <ac:chgData name="Kaninika Mitra" userId="24bf500d-fee1-4972-8f41-1d5d4cbee4f7" providerId="ADAL" clId="{984E5002-54DE-434F-A239-A50E6AAEC225}" dt="2022-05-16T08:25:38.722" v="155" actId="113"/>
          <ac:spMkLst>
            <pc:docMk/>
            <pc:sldMk cId="1373511584" sldId="276"/>
            <ac:spMk id="2" creationId="{B145B0C8-934E-43F5-B727-F102CA815CB1}"/>
          </ac:spMkLst>
        </pc:spChg>
      </pc:sldChg>
      <pc:sldChg chg="modSp add del mod">
        <pc:chgData name="Kaninika Mitra" userId="24bf500d-fee1-4972-8f41-1d5d4cbee4f7" providerId="ADAL" clId="{984E5002-54DE-434F-A239-A50E6AAEC225}" dt="2022-05-16T07:53:01.539" v="120" actId="47"/>
        <pc:sldMkLst>
          <pc:docMk/>
          <pc:sldMk cId="0" sldId="286"/>
        </pc:sldMkLst>
        <pc:spChg chg="mod">
          <ac:chgData name="Kaninika Mitra" userId="24bf500d-fee1-4972-8f41-1d5d4cbee4f7" providerId="ADAL" clId="{984E5002-54DE-434F-A239-A50E6AAEC225}" dt="2022-05-16T07:49:02.251" v="14" actId="113"/>
          <ac:spMkLst>
            <pc:docMk/>
            <pc:sldMk cId="0" sldId="286"/>
            <ac:spMk id="21507" creationId="{5D6CD399-3FCC-4067-BBBD-AA495E14CA12}"/>
          </ac:spMkLst>
        </pc:spChg>
      </pc:sldChg>
      <pc:sldChg chg="mod modShow">
        <pc:chgData name="Kaninika Mitra" userId="24bf500d-fee1-4972-8f41-1d5d4cbee4f7" providerId="ADAL" clId="{984E5002-54DE-434F-A239-A50E6AAEC225}" dt="2022-05-16T07:53:20.277" v="121" actId="729"/>
        <pc:sldMkLst>
          <pc:docMk/>
          <pc:sldMk cId="322630348" sldId="287"/>
        </pc:sldMkLst>
      </pc:sldChg>
      <pc:sldChg chg="modSp add mod">
        <pc:chgData name="Kaninika Mitra" userId="24bf500d-fee1-4972-8f41-1d5d4cbee4f7" providerId="ADAL" clId="{984E5002-54DE-434F-A239-A50E6AAEC225}" dt="2022-05-16T07:51:16.530" v="57" actId="122"/>
        <pc:sldMkLst>
          <pc:docMk/>
          <pc:sldMk cId="0" sldId="288"/>
        </pc:sldMkLst>
        <pc:spChg chg="mod">
          <ac:chgData name="Kaninika Mitra" userId="24bf500d-fee1-4972-8f41-1d5d4cbee4f7" providerId="ADAL" clId="{984E5002-54DE-434F-A239-A50E6AAEC225}" dt="2022-05-16T07:51:16.530" v="57" actId="122"/>
          <ac:spMkLst>
            <pc:docMk/>
            <pc:sldMk cId="0" sldId="288"/>
            <ac:spMk id="12290" creationId="{93120148-737D-4D4B-BEC3-114E2B80EBC1}"/>
          </ac:spMkLst>
        </pc:spChg>
      </pc:sldChg>
      <pc:sldChg chg="modSp add mod">
        <pc:chgData name="Kaninika Mitra" userId="24bf500d-fee1-4972-8f41-1d5d4cbee4f7" providerId="ADAL" clId="{984E5002-54DE-434F-A239-A50E6AAEC225}" dt="2022-05-16T07:51:54.486" v="70" actId="27636"/>
        <pc:sldMkLst>
          <pc:docMk/>
          <pc:sldMk cId="0" sldId="289"/>
        </pc:sldMkLst>
        <pc:spChg chg="mod">
          <ac:chgData name="Kaninika Mitra" userId="24bf500d-fee1-4972-8f41-1d5d4cbee4f7" providerId="ADAL" clId="{984E5002-54DE-434F-A239-A50E6AAEC225}" dt="2022-05-16T07:51:36.022" v="64" actId="122"/>
          <ac:spMkLst>
            <pc:docMk/>
            <pc:sldMk cId="0" sldId="289"/>
            <ac:spMk id="2" creationId="{889B354C-CFC5-48D4-8250-FFCCFD00C7C7}"/>
          </ac:spMkLst>
        </pc:spChg>
        <pc:spChg chg="mod">
          <ac:chgData name="Kaninika Mitra" userId="24bf500d-fee1-4972-8f41-1d5d4cbee4f7" providerId="ADAL" clId="{984E5002-54DE-434F-A239-A50E6AAEC225}" dt="2022-05-16T07:51:54.486" v="70" actId="27636"/>
          <ac:spMkLst>
            <pc:docMk/>
            <pc:sldMk cId="0" sldId="289"/>
            <ac:spMk id="27651" creationId="{C8154201-38F2-43C9-9242-C003E327FB5F}"/>
          </ac:spMkLst>
        </pc:spChg>
      </pc:sldChg>
      <pc:sldChg chg="modSp add del mod">
        <pc:chgData name="Kaninika Mitra" userId="24bf500d-fee1-4972-8f41-1d5d4cbee4f7" providerId="ADAL" clId="{984E5002-54DE-434F-A239-A50E6AAEC225}" dt="2022-05-16T07:51:59.192" v="71" actId="47"/>
        <pc:sldMkLst>
          <pc:docMk/>
          <pc:sldMk cId="0" sldId="290"/>
        </pc:sldMkLst>
        <pc:spChg chg="mod">
          <ac:chgData name="Kaninika Mitra" userId="24bf500d-fee1-4972-8f41-1d5d4cbee4f7" providerId="ADAL" clId="{984E5002-54DE-434F-A239-A50E6AAEC225}" dt="2022-05-16T07:51:48.726" v="65" actId="21"/>
          <ac:spMkLst>
            <pc:docMk/>
            <pc:sldMk cId="0" sldId="290"/>
            <ac:spMk id="28675" creationId="{1EAE5DCE-F8ED-42F5-84A9-29994B26215C}"/>
          </ac:spMkLst>
        </pc:spChg>
      </pc:sldChg>
      <pc:sldChg chg="modSp add mod">
        <pc:chgData name="Kaninika Mitra" userId="24bf500d-fee1-4972-8f41-1d5d4cbee4f7" providerId="ADAL" clId="{984E5002-54DE-434F-A239-A50E6AAEC225}" dt="2022-05-16T07:52:15.997" v="78" actId="207"/>
        <pc:sldMkLst>
          <pc:docMk/>
          <pc:sldMk cId="0" sldId="291"/>
        </pc:sldMkLst>
        <pc:spChg chg="mod">
          <ac:chgData name="Kaninika Mitra" userId="24bf500d-fee1-4972-8f41-1d5d4cbee4f7" providerId="ADAL" clId="{984E5002-54DE-434F-A239-A50E6AAEC225}" dt="2022-05-16T07:52:15.997" v="78" actId="207"/>
          <ac:spMkLst>
            <pc:docMk/>
            <pc:sldMk cId="0" sldId="291"/>
            <ac:spMk id="2" creationId="{1950A72B-F027-4C77-BF89-C9EA9D34DEE6}"/>
          </ac:spMkLst>
        </pc:spChg>
      </pc:sldChg>
      <pc:sldChg chg="modSp add mod">
        <pc:chgData name="Kaninika Mitra" userId="24bf500d-fee1-4972-8f41-1d5d4cbee4f7" providerId="ADAL" clId="{984E5002-54DE-434F-A239-A50E6AAEC225}" dt="2022-05-16T07:52:29.484" v="85" actId="122"/>
        <pc:sldMkLst>
          <pc:docMk/>
          <pc:sldMk cId="0" sldId="292"/>
        </pc:sldMkLst>
        <pc:spChg chg="mod">
          <ac:chgData name="Kaninika Mitra" userId="24bf500d-fee1-4972-8f41-1d5d4cbee4f7" providerId="ADAL" clId="{984E5002-54DE-434F-A239-A50E6AAEC225}" dt="2022-05-16T07:52:29.484" v="85" actId="122"/>
          <ac:spMkLst>
            <pc:docMk/>
            <pc:sldMk cId="0" sldId="292"/>
            <ac:spMk id="2" creationId="{ADCC5F8E-0C81-4C21-9B7C-2AAEAE390F9C}"/>
          </ac:spMkLst>
        </pc:spChg>
      </pc:sldChg>
      <pc:sldChg chg="modSp add mod">
        <pc:chgData name="Kaninika Mitra" userId="24bf500d-fee1-4972-8f41-1d5d4cbee4f7" providerId="ADAL" clId="{984E5002-54DE-434F-A239-A50E6AAEC225}" dt="2022-05-16T07:50:53.123" v="49" actId="20577"/>
        <pc:sldMkLst>
          <pc:docMk/>
          <pc:sldMk cId="0" sldId="329"/>
        </pc:sldMkLst>
        <pc:spChg chg="mod">
          <ac:chgData name="Kaninika Mitra" userId="24bf500d-fee1-4972-8f41-1d5d4cbee4f7" providerId="ADAL" clId="{984E5002-54DE-434F-A239-A50E6AAEC225}" dt="2022-05-16T07:50:53.123" v="49" actId="20577"/>
          <ac:spMkLst>
            <pc:docMk/>
            <pc:sldMk cId="0" sldId="329"/>
            <ac:spMk id="2" creationId="{AAE51A44-742C-4246-9A43-FE40BBFB022D}"/>
          </ac:spMkLst>
        </pc:spChg>
      </pc:sldChg>
      <pc:sldChg chg="delSp modSp new mod">
        <pc:chgData name="Kaninika Mitra" userId="24bf500d-fee1-4972-8f41-1d5d4cbee4f7" providerId="ADAL" clId="{984E5002-54DE-434F-A239-A50E6AAEC225}" dt="2022-05-16T07:52:59.552" v="119" actId="113"/>
        <pc:sldMkLst>
          <pc:docMk/>
          <pc:sldMk cId="2414153722" sldId="330"/>
        </pc:sldMkLst>
        <pc:spChg chg="mod">
          <ac:chgData name="Kaninika Mitra" userId="24bf500d-fee1-4972-8f41-1d5d4cbee4f7" providerId="ADAL" clId="{984E5002-54DE-434F-A239-A50E6AAEC225}" dt="2022-05-16T07:52:59.552" v="119" actId="113"/>
          <ac:spMkLst>
            <pc:docMk/>
            <pc:sldMk cId="2414153722" sldId="330"/>
            <ac:spMk id="2" creationId="{4B768F9F-5BC2-4C67-9114-CCAD8879A479}"/>
          </ac:spMkLst>
        </pc:spChg>
        <pc:spChg chg="del">
          <ac:chgData name="Kaninika Mitra" userId="24bf500d-fee1-4972-8f41-1d5d4cbee4f7" providerId="ADAL" clId="{984E5002-54DE-434F-A239-A50E6AAEC225}" dt="2022-05-16T07:52:40.959" v="87" actId="478"/>
          <ac:spMkLst>
            <pc:docMk/>
            <pc:sldMk cId="2414153722" sldId="330"/>
            <ac:spMk id="3" creationId="{2EF148CF-76CD-4483-AA65-44C2588776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83573D-0DA9-443F-901D-EF2126AFE5BD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600FB0-10D5-4E61-895A-F9BFABCC3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5B0C8-934E-43F5-B727-F102CA81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3522"/>
            <a:ext cx="10515600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IN" sz="4000" dirty="0"/>
              <a:t>RESPECTFUL MATERNITY </a:t>
            </a:r>
            <a:r>
              <a:rPr lang="en-IN" sz="4000" dirty="0" smtClean="0"/>
              <a:t>CARE (RMC)</a:t>
            </a:r>
            <a:r>
              <a:rPr lang="en-IN" sz="4000" dirty="0"/>
              <a:t/>
            </a:r>
            <a:br>
              <a:rPr lang="en-IN" sz="4000" dirty="0"/>
            </a:br>
            <a:r>
              <a:rPr lang="en-IN" sz="4000" dirty="0"/>
              <a:t>COMMUNICATION &amp; COUNSELLING </a:t>
            </a:r>
          </a:p>
        </p:txBody>
      </p:sp>
      <p:pic>
        <p:nvPicPr>
          <p:cNvPr id="5" name="Picture 4" descr="LOGO RAW.png">
            <a:extLst>
              <a:ext uri="{FF2B5EF4-FFF2-40B4-BE49-F238E27FC236}">
                <a16:creationId xmlns:a16="http://schemas.microsoft.com/office/drawing/2014/main" xmlns="" id="{B417689B-6BA2-47FC-8402-D8D19F06B5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9670" y="788873"/>
            <a:ext cx="2481288" cy="1325563"/>
          </a:xfrm>
          <a:prstGeom prst="rect">
            <a:avLst/>
          </a:prstGeom>
        </p:spPr>
      </p:pic>
      <p:pic>
        <p:nvPicPr>
          <p:cNvPr id="1026" name="Picture 2" descr="Welcome to NHM Tripura Website">
            <a:extLst>
              <a:ext uri="{FF2B5EF4-FFF2-40B4-BE49-F238E27FC236}">
                <a16:creationId xmlns:a16="http://schemas.microsoft.com/office/drawing/2014/main" xmlns="" id="{05ADAD63-E73F-4CB2-8A6C-8B8E3703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05" y="395341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HM WB">
            <a:extLst>
              <a:ext uri="{FF2B5EF4-FFF2-40B4-BE49-F238E27FC236}">
                <a16:creationId xmlns:a16="http://schemas.microsoft.com/office/drawing/2014/main" xmlns="" id="{53BF2C94-753B-40A2-A2C9-851FC2C5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005" y="112801"/>
            <a:ext cx="2481288" cy="25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51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90342-6F57-4CFF-9A2B-C3B2BA8B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2625" cy="94478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Privacy, Confidentiality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F2C72D-262B-4FA0-8CBA-6F6EED88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1" y="634915"/>
            <a:ext cx="9154632" cy="556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6937FE-E1EC-48D6-9FBF-B53DD30F0477}"/>
              </a:ext>
            </a:extLst>
          </p:cNvPr>
          <p:cNvSpPr txBox="1"/>
          <p:nvPr/>
        </p:nvSpPr>
        <p:spPr>
          <a:xfrm>
            <a:off x="3220720" y="6209414"/>
            <a:ext cx="86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triage ,Labour room, maternity ward, </a:t>
            </a:r>
            <a:r>
              <a:rPr lang="en-IN" sz="2400" dirty="0" err="1"/>
              <a:t>Obs</a:t>
            </a:r>
            <a:r>
              <a:rPr lang="en-IN" sz="2400" dirty="0"/>
              <a:t> OPD </a:t>
            </a:r>
          </a:p>
        </p:txBody>
      </p:sp>
    </p:spTree>
    <p:extLst>
      <p:ext uri="{BB962C8B-B14F-4D97-AF65-F5344CB8AC3E}">
        <p14:creationId xmlns:p14="http://schemas.microsoft.com/office/powerpoint/2010/main" xmlns="" val="235310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587BB9-22CF-449A-A55A-977DFC323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87" y="579474"/>
            <a:ext cx="9130597" cy="569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3A12F-D268-483C-88C2-0E26F7B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7910623" cy="106325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Non-discriminated and equitable care</a:t>
            </a:r>
            <a:endParaRPr lang="en-IN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A21261-3053-4742-8429-F2B7BB5F0BE2}"/>
              </a:ext>
            </a:extLst>
          </p:cNvPr>
          <p:cNvSpPr txBox="1"/>
          <p:nvPr/>
        </p:nvSpPr>
        <p:spPr>
          <a:xfrm>
            <a:off x="3912781" y="6209414"/>
            <a:ext cx="79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OPD, maternity ward  </a:t>
            </a:r>
          </a:p>
        </p:txBody>
      </p:sp>
    </p:spTree>
    <p:extLst>
      <p:ext uri="{BB962C8B-B14F-4D97-AF65-F5344CB8AC3E}">
        <p14:creationId xmlns:p14="http://schemas.microsoft.com/office/powerpoint/2010/main" xmlns="" val="82418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AF7B68-A800-45FB-B535-5DE1DC26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5" y="637807"/>
            <a:ext cx="8670200" cy="5582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3ECFA-5637-42A6-9A5A-E4ECB6D9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34847" cy="68048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 and Highest attainable level of health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FB5A5-BAEA-42E0-B686-1B8D41312175}"/>
              </a:ext>
            </a:extLst>
          </p:cNvPr>
          <p:cNvSpPr txBox="1"/>
          <p:nvPr/>
        </p:nvSpPr>
        <p:spPr>
          <a:xfrm>
            <a:off x="2641600" y="6209414"/>
            <a:ext cx="919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Triage , Delivery room , maternity ward, </a:t>
            </a:r>
            <a:r>
              <a:rPr lang="en-IN" sz="2400" dirty="0" err="1"/>
              <a:t>Obs</a:t>
            </a:r>
            <a:r>
              <a:rPr lang="en-IN" sz="2400" dirty="0"/>
              <a:t> OPD </a:t>
            </a:r>
          </a:p>
        </p:txBody>
      </p:sp>
    </p:spTree>
    <p:extLst>
      <p:ext uri="{BB962C8B-B14F-4D97-AF65-F5344CB8AC3E}">
        <p14:creationId xmlns:p14="http://schemas.microsoft.com/office/powerpoint/2010/main" xmlns="" val="330887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0935A8-8713-4061-AF04-79BAFE82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29" y="542259"/>
            <a:ext cx="8950388" cy="571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A73E3-31ED-4597-B40F-0323118E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111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Freedom from harm and ill treatment</a:t>
            </a:r>
            <a:endParaRPr lang="en-IN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8FDF33-A242-404C-803B-F06DEDCD60C9}"/>
              </a:ext>
            </a:extLst>
          </p:cNvPr>
          <p:cNvSpPr txBox="1"/>
          <p:nvPr/>
        </p:nvSpPr>
        <p:spPr>
          <a:xfrm>
            <a:off x="2883649" y="6209414"/>
            <a:ext cx="895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Delivery room , maternity ward </a:t>
            </a:r>
          </a:p>
        </p:txBody>
      </p:sp>
    </p:spTree>
    <p:extLst>
      <p:ext uri="{BB962C8B-B14F-4D97-AF65-F5344CB8AC3E}">
        <p14:creationId xmlns:p14="http://schemas.microsoft.com/office/powerpoint/2010/main" xmlns="" val="1303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66F4D-D2D7-4B15-BB74-FB80912F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44" y="365125"/>
            <a:ext cx="4187456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6671D7-30B0-4641-A599-BCC1F263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22" y="0"/>
            <a:ext cx="472464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34D7DF-C9CD-4284-B49B-0A0C5508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9" y="365125"/>
            <a:ext cx="5041605" cy="673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B5CD8A-6037-40FF-9F27-ED29317D9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76" y="1027906"/>
            <a:ext cx="5041605" cy="476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F6BCF8-12BE-4848-95CE-8A236EEFB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76" y="1504368"/>
            <a:ext cx="5041605" cy="8098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D4A6C5-E404-4651-B761-14513AC82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76" y="2302932"/>
            <a:ext cx="5041605" cy="954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2F83698-5553-4120-A31D-7E1CF68C9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75" y="3257589"/>
            <a:ext cx="5041605" cy="4736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36B9DF-A99E-464C-91DD-F6EDFBCD2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73" y="3723627"/>
            <a:ext cx="5041605" cy="473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CEA14DC-3233-4533-A538-EB9AEC83A8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073" y="4203637"/>
            <a:ext cx="5041605" cy="9431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B5E2CDF-F1EA-461E-B88B-0F642990A2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072" y="5155253"/>
            <a:ext cx="5041605" cy="5756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CFECAE2-1969-4AB5-A394-D5C918277C4C}"/>
              </a:ext>
            </a:extLst>
          </p:cNvPr>
          <p:cNvSpPr txBox="1"/>
          <p:nvPr/>
        </p:nvSpPr>
        <p:spPr>
          <a:xfrm>
            <a:off x="531627" y="6094893"/>
            <a:ext cx="663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</a:t>
            </a:r>
            <a:r>
              <a:rPr lang="en-US" sz="2400" dirty="0"/>
              <a:t>the entrance of IPD building and OPD.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62104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6F190-4B4A-450C-95D0-49BC836E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RMC- Recommended Practices-an example</a:t>
            </a:r>
            <a:br>
              <a:rPr lang="en-US" b="1" dirty="0"/>
            </a:br>
            <a:r>
              <a:rPr lang="en-US" b="1" dirty="0"/>
              <a:t>Triage/ER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CBB1E-DAEA-4B18-84D3-73EC50530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dirty="0"/>
              <a:t>Prepare triage room well in advance </a:t>
            </a:r>
            <a:endParaRPr lang="en-US" dirty="0"/>
          </a:p>
          <a:p>
            <a:pPr lvl="0"/>
            <a:r>
              <a:rPr lang="en-IN" dirty="0"/>
              <a:t>Attend Pregnant Women without any delay </a:t>
            </a:r>
            <a:endParaRPr lang="en-US" dirty="0"/>
          </a:p>
          <a:p>
            <a:pPr lvl="0"/>
            <a:r>
              <a:rPr lang="en-IN" dirty="0"/>
              <a:t>Maintain visual privacy </a:t>
            </a:r>
            <a:endParaRPr lang="en-US" dirty="0"/>
          </a:p>
          <a:p>
            <a:pPr lvl="0"/>
            <a:r>
              <a:rPr lang="en-IN" dirty="0"/>
              <a:t>Take consent verbally before examination &amp;/or procedure</a:t>
            </a:r>
            <a:endParaRPr lang="en-US" dirty="0"/>
          </a:p>
          <a:p>
            <a:pPr lvl="0"/>
            <a:r>
              <a:rPr lang="en-IN" dirty="0"/>
              <a:t>Avoid Stress triggering terms </a:t>
            </a:r>
            <a:endParaRPr lang="en-US" dirty="0"/>
          </a:p>
          <a:p>
            <a:pPr lvl="0"/>
            <a:r>
              <a:rPr lang="en-IN" dirty="0"/>
              <a:t>Proper Triaging inclusive of RIA and findings noted in the obstetric case sheet on arrival </a:t>
            </a:r>
            <a:endParaRPr lang="en-US" dirty="0"/>
          </a:p>
          <a:p>
            <a:pPr lvl="0"/>
            <a:r>
              <a:rPr lang="en-IN" dirty="0"/>
              <a:t>Follow the restricted entry protocol     </a:t>
            </a:r>
            <a:endParaRPr lang="en-US" dirty="0"/>
          </a:p>
          <a:p>
            <a:pPr lvl="0"/>
            <a:r>
              <a:rPr lang="en-IN" dirty="0"/>
              <a:t>Offer wheelchair or stretcher to each pregnant woman for shifting </a:t>
            </a:r>
            <a:endParaRPr lang="en-US" dirty="0"/>
          </a:p>
          <a:p>
            <a:pPr lvl="0"/>
            <a:r>
              <a:rPr lang="en-IN" dirty="0"/>
              <a:t>Encourage pregnant woman to have a birth companion as per her choice.</a:t>
            </a:r>
            <a:endParaRPr lang="en-US" dirty="0"/>
          </a:p>
          <a:p>
            <a:pPr lvl="0"/>
            <a:r>
              <a:rPr lang="en-IN" dirty="0"/>
              <a:t>Maintain cleanliness including of toilets</a:t>
            </a:r>
            <a:endParaRPr lang="en-US" dirty="0"/>
          </a:p>
          <a:p>
            <a:pPr lvl="0"/>
            <a:r>
              <a:rPr lang="en-IN" dirty="0"/>
              <a:t>Inform pregnant woman and relatives about her condition and further management plan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402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68F9F-5BC2-4C67-9114-CCAD8879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Communication &amp; Counselling</a:t>
            </a:r>
          </a:p>
        </p:txBody>
      </p:sp>
    </p:spTree>
    <p:extLst>
      <p:ext uri="{BB962C8B-B14F-4D97-AF65-F5344CB8AC3E}">
        <p14:creationId xmlns:p14="http://schemas.microsoft.com/office/powerpoint/2010/main" xmlns="" val="241415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5B39EE92-9DAD-4981-9D6F-57E07DE39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6"/>
            <a:ext cx="10515600" cy="9818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/>
              <a:t>Communication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992D15C-4CAC-4F7C-8CA6-3C755241D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  </a:t>
            </a:r>
            <a:r>
              <a:rPr lang="en-US" altLang="en-US" sz="3600" b="1" dirty="0"/>
              <a:t>Very important in care &amp; counseling </a:t>
            </a:r>
          </a:p>
          <a:p>
            <a:pPr lvl="1" eaLnBrk="1" hangingPunct="1"/>
            <a:r>
              <a:rPr lang="en-US" altLang="en-US" sz="3200" dirty="0"/>
              <a:t>Two-way process</a:t>
            </a:r>
          </a:p>
          <a:p>
            <a:pPr lvl="1" eaLnBrk="1" hangingPunct="1"/>
            <a:r>
              <a:rPr lang="en-US" altLang="en-US" sz="3200" dirty="0"/>
              <a:t>Not only speaking</a:t>
            </a:r>
          </a:p>
          <a:p>
            <a:pPr lvl="1" eaLnBrk="1" hangingPunct="1"/>
            <a:r>
              <a:rPr lang="en-US" altLang="en-US" sz="3200" dirty="0"/>
              <a:t>Listening &amp; paying attention is important</a:t>
            </a:r>
          </a:p>
          <a:p>
            <a:pPr eaLnBrk="1" hangingPunct="1"/>
            <a:r>
              <a:rPr lang="en-US" altLang="en-US" sz="3600" b="1" dirty="0"/>
              <a:t>Three elements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FFFF"/>
                </a:solidFill>
              </a:rPr>
              <a:t> </a:t>
            </a:r>
            <a:endParaRPr lang="en-US" altLang="en-US" sz="3600" b="1" dirty="0"/>
          </a:p>
          <a:p>
            <a:pPr lvl="1" eaLnBrk="1" hangingPunct="1"/>
            <a:r>
              <a:rPr lang="en-US" altLang="en-US" sz="3600" dirty="0"/>
              <a:t>Communicator</a:t>
            </a:r>
          </a:p>
          <a:p>
            <a:pPr lvl="1" eaLnBrk="1" hangingPunct="1"/>
            <a:r>
              <a:rPr lang="en-US" altLang="en-US" sz="3600" dirty="0"/>
              <a:t>Communicatee</a:t>
            </a:r>
          </a:p>
          <a:p>
            <a:pPr lvl="1" eaLnBrk="1" hangingPunct="1"/>
            <a:r>
              <a:rPr lang="en-US" altLang="en-US" sz="3600" dirty="0"/>
              <a:t>Communique (message</a:t>
            </a:r>
            <a:r>
              <a:rPr lang="en-US" altLang="en-US" dirty="0"/>
              <a:t>)</a:t>
            </a:r>
          </a:p>
          <a:p>
            <a:r>
              <a:rPr lang="en-US" altLang="en-US" sz="3600" dirty="0"/>
              <a:t>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3D6BCFAE-348F-40FE-BEED-8C9AB6A6C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768"/>
            <a:ext cx="12192000" cy="1252538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>Language of Communication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6150AC57-8C3B-42F8-8795-D6EBC03C0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Verbal</a:t>
            </a:r>
          </a:p>
          <a:p>
            <a:pPr eaLnBrk="1" hangingPunct="1"/>
            <a:r>
              <a:rPr lang="en-US" altLang="en-US"/>
              <a:t>Non verbal (body language)</a:t>
            </a:r>
          </a:p>
          <a:p>
            <a:pPr eaLnBrk="1" hangingPunct="1"/>
            <a:r>
              <a:rPr lang="en-US" altLang="en-US"/>
              <a:t>Eye contact</a:t>
            </a:r>
          </a:p>
          <a:p>
            <a:pPr eaLnBrk="1" hangingPunct="1"/>
            <a:r>
              <a:rPr lang="en-US" altLang="en-US"/>
              <a:t>Use of aids/documents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51A44-742C-4246-9A43-FE40BBFB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472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Environment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xmlns="" id="{5A45D3C6-5588-492D-870B-77CD6F05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Congenial</a:t>
            </a:r>
          </a:p>
          <a:p>
            <a:pPr eaLnBrk="1" hangingPunct="1"/>
            <a:r>
              <a:rPr lang="en-US" altLang="en-US"/>
              <a:t>Socially acceptable</a:t>
            </a:r>
          </a:p>
          <a:p>
            <a:pPr eaLnBrk="1" hangingPunct="1"/>
            <a:r>
              <a:rPr lang="en-US" altLang="en-US"/>
              <a:t>Comfortable : physically &amp; psychologically</a:t>
            </a:r>
          </a:p>
          <a:p>
            <a:pPr eaLnBrk="1" hangingPunct="1"/>
            <a:r>
              <a:rPr lang="en-US" altLang="en-US"/>
              <a:t>Conforms to privacy &amp; dignity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78C47-C08B-412D-8049-A6063C0A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44" y="2402436"/>
            <a:ext cx="10944047" cy="2652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rgbClr val="4D4D4F"/>
                </a:solidFill>
              </a:rPr>
              <a:t>Respectful care includes respect for women’s autonomy, dignity, feelings, privacy, choices, freedom from ill treatment &amp; coercion and consideration for personal preferences including option for companionship during the maternity care.</a:t>
            </a:r>
            <a:endParaRPr lang="en-IN" sz="3600" dirty="0"/>
          </a:p>
          <a:p>
            <a:pPr algn="just"/>
            <a:endParaRPr lang="en-I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608E75-0108-4A05-8A70-EDB54335BF59}"/>
              </a:ext>
            </a:extLst>
          </p:cNvPr>
          <p:cNvSpPr txBox="1"/>
          <p:nvPr/>
        </p:nvSpPr>
        <p:spPr>
          <a:xfrm>
            <a:off x="0" y="274320"/>
            <a:ext cx="12192000" cy="7571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Respectful Care </a:t>
            </a:r>
          </a:p>
        </p:txBody>
      </p:sp>
    </p:spTree>
    <p:extLst>
      <p:ext uri="{BB962C8B-B14F-4D97-AF65-F5344CB8AC3E}">
        <p14:creationId xmlns:p14="http://schemas.microsoft.com/office/powerpoint/2010/main" xmlns="" val="404617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93120148-737D-4D4B-BEC3-114E2B80E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768"/>
            <a:ext cx="12192000" cy="1252538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</a:rPr>
              <a:t>Approach and Attitude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DEC84481-772F-4E02-8E85-FC7AA0B60D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and non prejudiced</a:t>
            </a:r>
          </a:p>
          <a:p>
            <a:pPr eaLnBrk="1" hangingPunct="1"/>
            <a:r>
              <a:rPr lang="en-US" altLang="en-US"/>
              <a:t>Non judgemental</a:t>
            </a:r>
          </a:p>
          <a:p>
            <a:pPr eaLnBrk="1" hangingPunct="1"/>
            <a:r>
              <a:rPr lang="en-US" altLang="en-US"/>
              <a:t>Respectful</a:t>
            </a:r>
          </a:p>
          <a:p>
            <a:pPr eaLnBrk="1" hangingPunct="1"/>
            <a:r>
              <a:rPr lang="en-US" altLang="en-US"/>
              <a:t> Empathetic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B354C-CFC5-48D4-8250-FFCCFD00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0"/>
            <a:ext cx="12125325" cy="923925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>Counselling</a:t>
            </a:r>
            <a:endParaRPr lang="en-US" b="1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C8154201-38F2-43C9-9242-C003E327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Process of assisting &amp; guiding clients professionally to resolve problems and difficulties</a:t>
            </a:r>
          </a:p>
          <a:p>
            <a:r>
              <a:rPr lang="en-US" altLang="en-US" dirty="0"/>
              <a:t>Helps clients to see things more clearly &amp; understand</a:t>
            </a:r>
          </a:p>
          <a:p>
            <a:r>
              <a:rPr lang="en-US" altLang="en-US" dirty="0"/>
              <a:t>Thereby assists in making decision</a:t>
            </a:r>
          </a:p>
          <a:p>
            <a:endParaRPr lang="en-US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b="1" dirty="0"/>
              <a:t>counselling is not</a:t>
            </a:r>
          </a:p>
          <a:p>
            <a:r>
              <a:rPr lang="en-US" altLang="en-US" dirty="0"/>
              <a:t>Just advice</a:t>
            </a:r>
          </a:p>
          <a:p>
            <a:r>
              <a:rPr lang="en-US" altLang="en-US" dirty="0"/>
              <a:t>Judgmental</a:t>
            </a:r>
          </a:p>
          <a:p>
            <a:r>
              <a:rPr lang="en-US" altLang="en-US" dirty="0"/>
              <a:t>Getting emotionally involved </a:t>
            </a:r>
          </a:p>
          <a:p>
            <a:r>
              <a:rPr lang="en-US" altLang="en-US" dirty="0"/>
              <a:t>Forcing client to behave in a way the counsellor wants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0A72B-F027-4C77-BF89-C9EA9D34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06275" cy="1143000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>Counselling: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Important areas</a:t>
            </a:r>
            <a:endParaRPr lang="en-US" b="1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01AD42EC-6F71-4177-BFB0-E39E8F5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/>
              <a:t>Importance of</a:t>
            </a:r>
            <a:r>
              <a:rPr lang="en-US" altLang="en-US" sz="2400"/>
              <a:t> </a:t>
            </a:r>
            <a:r>
              <a:rPr lang="en-US" altLang="en-US"/>
              <a:t>care during preg / child birth</a:t>
            </a:r>
          </a:p>
          <a:p>
            <a:pPr marL="547688" lvl="1">
              <a:spcBef>
                <a:spcPct val="0"/>
              </a:spcBef>
            </a:pPr>
            <a:r>
              <a:rPr lang="en-US" altLang="en-US"/>
              <a:t>Hospital delivery / SAB</a:t>
            </a:r>
          </a:p>
          <a:p>
            <a:pPr marL="547688" lvl="1">
              <a:spcBef>
                <a:spcPct val="0"/>
              </a:spcBef>
            </a:pPr>
            <a:r>
              <a:rPr lang="en-US" altLang="en-US"/>
              <a:t>EmOC</a:t>
            </a:r>
          </a:p>
          <a:p>
            <a:pPr eaLnBrk="1" hangingPunct="1"/>
            <a:r>
              <a:rPr lang="en-US" altLang="en-US"/>
              <a:t>Birth preparedness &amp; Complication readiness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Danger signs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Disease/prognosis</a:t>
            </a:r>
          </a:p>
          <a:p>
            <a:r>
              <a:rPr lang="en-US" altLang="en-US"/>
              <a:t>Fund / transport / decision-making/blood donation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Govt. schemes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Other RCH services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C5F8E-0C81-4C21-9B7C-2AAEAE39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153320"/>
          </a:xfrm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4"/>
                </a:solidFill>
              </a:rPr>
              <a:t>Situation Related counselling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EEB4F405-53B9-4F75-AA03-3F24467BD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Condition of client, diagnosis</a:t>
            </a:r>
          </a:p>
          <a:p>
            <a:r>
              <a:rPr lang="en-US" altLang="en-US"/>
              <a:t>Prognosis</a:t>
            </a:r>
          </a:p>
          <a:p>
            <a:r>
              <a:rPr lang="en-US" altLang="en-US"/>
              <a:t>Options available</a:t>
            </a:r>
          </a:p>
          <a:p>
            <a:r>
              <a:rPr lang="en-US" altLang="en-US"/>
              <a:t>Other related informations</a:t>
            </a:r>
          </a:p>
          <a:p>
            <a:r>
              <a:rPr lang="en-US" altLang="en-US"/>
              <a:t>New developments</a:t>
            </a:r>
          </a:p>
          <a:p>
            <a:r>
              <a:rPr lang="en-US" altLang="en-US"/>
              <a:t>Updating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D98E3-D805-4806-93B2-A935A66C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67584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0DBF9-4D11-4058-B7A6-632B0C34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885"/>
            <a:ext cx="10515600" cy="22053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Ensuring Respectful Maternity Care </a:t>
            </a:r>
            <a:br>
              <a:rPr lang="en-US" b="1" dirty="0"/>
            </a:br>
            <a:r>
              <a:rPr lang="en-US" b="1" dirty="0"/>
              <a:t>from Admission to Discharge in a Health facility: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Recommended Practices</a:t>
            </a:r>
          </a:p>
        </p:txBody>
      </p:sp>
    </p:spTree>
    <p:extLst>
      <p:ext uri="{BB962C8B-B14F-4D97-AF65-F5344CB8AC3E}">
        <p14:creationId xmlns:p14="http://schemas.microsoft.com/office/powerpoint/2010/main" xmlns="" val="38183983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87E58-25CD-415F-B183-24AC77B1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Antenatal ward / Room for waiting mothers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369D5-A89C-4FCC-AEF4-22B553B1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298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dirty="0"/>
              <a:t>Encourage to Walk, Move around and Change position during Labour</a:t>
            </a:r>
            <a:endParaRPr lang="en-US" dirty="0"/>
          </a:p>
          <a:p>
            <a:pPr lvl="0"/>
            <a:r>
              <a:rPr lang="en-IN" dirty="0"/>
              <a:t>Assure that Birth is a Natural Process</a:t>
            </a:r>
            <a:endParaRPr lang="en-US" dirty="0"/>
          </a:p>
          <a:p>
            <a:pPr lvl="0"/>
            <a:r>
              <a:rPr lang="en-IN" dirty="0"/>
              <a:t>Educate Birth companion on her role, Do’s and Don’ts</a:t>
            </a:r>
            <a:endParaRPr lang="en-US" dirty="0"/>
          </a:p>
          <a:p>
            <a:pPr lvl="0"/>
            <a:r>
              <a:rPr lang="en-IN" dirty="0"/>
              <a:t>Orient pregnant woman on Hospital rules &amp; regulation including different staff and their role, different Units, toilets, bathrooms &amp; surroundings including proper signage</a:t>
            </a:r>
            <a:endParaRPr lang="en-US" dirty="0"/>
          </a:p>
          <a:p>
            <a:pPr lvl="0"/>
            <a:r>
              <a:rPr lang="en-IN" dirty="0"/>
              <a:t>Avoid using insulting, harsh, threatening terms or words and showing forceful attitude. </a:t>
            </a:r>
            <a:endParaRPr lang="en-US" dirty="0"/>
          </a:p>
          <a:p>
            <a:pPr lvl="0"/>
            <a:r>
              <a:rPr lang="en-IN" dirty="0"/>
              <a:t>Provide emotional support to reduce stress</a:t>
            </a:r>
            <a:endParaRPr lang="en-US" dirty="0"/>
          </a:p>
          <a:p>
            <a:pPr lvl="0"/>
            <a:r>
              <a:rPr lang="en-IN" dirty="0"/>
              <a:t>Counsel about the process of labour and pain management </a:t>
            </a:r>
            <a:endParaRPr lang="en-US" dirty="0"/>
          </a:p>
          <a:p>
            <a:pPr lvl="0"/>
            <a:r>
              <a:rPr lang="en-IN" dirty="0"/>
              <a:t>Answer all queries </a:t>
            </a:r>
            <a:endParaRPr lang="en-US" dirty="0"/>
          </a:p>
          <a:p>
            <a:pPr lvl="0"/>
            <a:r>
              <a:rPr lang="en-IN" dirty="0"/>
              <a:t>Do not make any derogatory comments or discriminate, based on her background, appearance, parity etc</a:t>
            </a:r>
            <a:endParaRPr lang="en-US" dirty="0"/>
          </a:p>
          <a:p>
            <a:r>
              <a:rPr lang="en-IN" dirty="0"/>
              <a:t>Maintain cleanliness including of toilets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001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C8D84-9ABC-4F0B-BC8B-6B0296B9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945515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Antenatal ward / Room for waiting mothers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9E5CB-2D30-4F68-97E3-7BF1BA33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867727"/>
            <a:ext cx="11623040" cy="5625147"/>
          </a:xfrm>
        </p:spPr>
        <p:txBody>
          <a:bodyPr>
            <a:noAutofit/>
          </a:bodyPr>
          <a:lstStyle/>
          <a:p>
            <a:pPr lvl="0"/>
            <a:r>
              <a:rPr lang="en-IN" sz="2400" dirty="0"/>
              <a:t>Show different posture and use of different aids, if available, for minimizing labour pain. </a:t>
            </a:r>
            <a:endParaRPr lang="en-US" sz="2400" dirty="0"/>
          </a:p>
          <a:p>
            <a:pPr lvl="0"/>
            <a:r>
              <a:rPr lang="en-IN" sz="2400" dirty="0"/>
              <a:t>Maintain visual privacy during physical examination including per vaginal examination </a:t>
            </a:r>
            <a:endParaRPr lang="en-US" sz="2400" dirty="0"/>
          </a:p>
          <a:p>
            <a:pPr lvl="0"/>
            <a:r>
              <a:rPr lang="en-IN" sz="2400" dirty="0"/>
              <a:t>Avoid frequent vaginal examination; conduct PV only when indicated</a:t>
            </a:r>
            <a:endParaRPr lang="en-US" sz="2400" dirty="0"/>
          </a:p>
          <a:p>
            <a:pPr lvl="0"/>
            <a:r>
              <a:rPr lang="en-IN" sz="2400" dirty="0"/>
              <a:t>Inform and take consent verbally before touching, examination, or starting any procedure every time </a:t>
            </a:r>
            <a:endParaRPr lang="en-US" sz="2400" dirty="0"/>
          </a:p>
          <a:p>
            <a:pPr lvl="0"/>
            <a:r>
              <a:rPr lang="en-IN" sz="2400" dirty="0"/>
              <a:t>Monitor and Record progress of labour; correctly using partograph during active labour. Use safe birth checklist for decision making.</a:t>
            </a:r>
            <a:endParaRPr lang="en-US" sz="2400" dirty="0"/>
          </a:p>
          <a:p>
            <a:pPr lvl="0"/>
            <a:r>
              <a:rPr lang="en-IN" sz="2400" dirty="0"/>
              <a:t>Periodic updates on progress of labour to pregnant woman and relatives; preferably have a fixed time for meeting relatives, except for emergencies </a:t>
            </a:r>
            <a:endParaRPr lang="en-US" sz="2400" dirty="0"/>
          </a:p>
          <a:p>
            <a:pPr lvl="0"/>
            <a:r>
              <a:rPr lang="en-IN" sz="2400" dirty="0"/>
              <a:t>Ensure involvement of the family members of pregnant women in planning and decision-making for treatment.</a:t>
            </a:r>
            <a:endParaRPr lang="en-US" sz="2400" dirty="0"/>
          </a:p>
          <a:p>
            <a:pPr lvl="0"/>
            <a:r>
              <a:rPr lang="en-IN" sz="2400" dirty="0"/>
              <a:t>Take informed consent (written) for any procedure/C-section/assisted delivery/referral from the woman or her family members.</a:t>
            </a:r>
            <a:endParaRPr lang="en-US" sz="2400" dirty="0"/>
          </a:p>
          <a:p>
            <a:pPr lvl="0"/>
            <a:r>
              <a:rPr lang="en-IN" sz="2400" dirty="0"/>
              <a:t>Ask her to wear a clean delivery gown before delivery. Gown should cover the woman properly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5590757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E18DE-2976-4AE9-9E11-FF4FAF40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Labour Room /Delivery room / OT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B5224-1D9B-4F52-9B08-5A80A88A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327785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IN" sz="2400" dirty="0"/>
              <a:t>Keep equipment, Instruments, and supplies in the delivery room/OT in an organized way.</a:t>
            </a:r>
            <a:endParaRPr lang="en-US" sz="2400" dirty="0"/>
          </a:p>
          <a:p>
            <a:pPr lvl="0"/>
            <a:r>
              <a:rPr lang="en-IN" sz="2400" dirty="0"/>
              <a:t>Maintain cleanliness including of toilets</a:t>
            </a:r>
            <a:endParaRPr lang="en-US" sz="2400" dirty="0"/>
          </a:p>
          <a:p>
            <a:pPr lvl="0"/>
            <a:r>
              <a:rPr lang="en-IN" sz="2400" dirty="0"/>
              <a:t>Conduct delivery by maintaining visual privacy (installed screen from three sides of delivery table) and following restricted entry protocol. </a:t>
            </a:r>
            <a:endParaRPr lang="en-US" sz="2400" dirty="0"/>
          </a:p>
          <a:p>
            <a:pPr lvl="0"/>
            <a:r>
              <a:rPr lang="en-IN" sz="2400" dirty="0"/>
              <a:t>Maintain the temperature of the delivery room around 26-28 degree Celsius by using the air conditioner.</a:t>
            </a:r>
            <a:endParaRPr lang="en-US" sz="2400" dirty="0"/>
          </a:p>
          <a:p>
            <a:pPr lvl="0"/>
            <a:r>
              <a:rPr lang="en-IN" sz="2400" dirty="0"/>
              <a:t>Reduce unnecessary movement of caregivers and students in the labour room</a:t>
            </a:r>
            <a:endParaRPr lang="en-US" sz="2400" dirty="0"/>
          </a:p>
          <a:p>
            <a:pPr lvl="0"/>
            <a:r>
              <a:rPr lang="en-IN" sz="2400" dirty="0"/>
              <a:t>Assist women in labour for personal needs like drinking water, going to toilet, washing hands etc</a:t>
            </a:r>
            <a:endParaRPr lang="en-US" sz="2400" dirty="0"/>
          </a:p>
          <a:p>
            <a:pPr lvl="0"/>
            <a:r>
              <a:rPr lang="en-IN" sz="2400" dirty="0"/>
              <a:t>Do not keep the in-labour woman unattended</a:t>
            </a:r>
            <a:endParaRPr lang="en-US" sz="2400" dirty="0"/>
          </a:p>
          <a:p>
            <a:pPr lvl="0"/>
            <a:r>
              <a:rPr lang="en-IN" sz="2400" dirty="0"/>
              <a:t>Ensure conduction of delivery by skilled birth attendant</a:t>
            </a:r>
            <a:endParaRPr lang="en-US" sz="2400" dirty="0"/>
          </a:p>
          <a:p>
            <a:pPr lvl="0"/>
            <a:r>
              <a:rPr lang="en-IN" sz="2400" dirty="0"/>
              <a:t>Provide a comfortable delivery table for giving birth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0689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84067-2C5C-4308-8758-F8FD4229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Labour Room /Delivery room / 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58B86-F787-41E7-89AE-EBA4C90A5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dirty="0"/>
              <a:t>Encourage the woman to take a convenient position while bearing down and giving birth. Do not insist on mandatory lithotomy position.</a:t>
            </a:r>
            <a:endParaRPr lang="en-US" dirty="0"/>
          </a:p>
          <a:p>
            <a:pPr lvl="0"/>
            <a:r>
              <a:rPr lang="en-IN" dirty="0"/>
              <a:t>Avoid using insulting, harsh, threatening terms or words and showing forceful attitude. </a:t>
            </a:r>
            <a:endParaRPr lang="en-US" dirty="0"/>
          </a:p>
          <a:p>
            <a:pPr lvl="0"/>
            <a:r>
              <a:rPr lang="en-IN" dirty="0"/>
              <a:t>Utilize a safe birth checklist and </a:t>
            </a:r>
            <a:r>
              <a:rPr lang="en-IN" dirty="0" err="1"/>
              <a:t>labor</a:t>
            </a:r>
            <a:r>
              <a:rPr lang="en-IN" dirty="0"/>
              <a:t> room register for the recording of the delivery notes.</a:t>
            </a:r>
            <a:endParaRPr lang="en-US" dirty="0"/>
          </a:p>
          <a:p>
            <a:pPr lvl="0"/>
            <a:r>
              <a:rPr lang="en-IN" dirty="0"/>
              <a:t>Avoid unnecessary C-section </a:t>
            </a:r>
            <a:endParaRPr lang="en-US" dirty="0"/>
          </a:p>
          <a:p>
            <a:pPr lvl="0"/>
            <a:r>
              <a:rPr lang="en-IN" dirty="0"/>
              <a:t>Application of local anaesthetics in reducing episiotomy pain. </a:t>
            </a:r>
            <a:endParaRPr lang="en-US" dirty="0"/>
          </a:p>
          <a:p>
            <a:pPr lvl="0"/>
            <a:r>
              <a:rPr lang="en-IN" dirty="0"/>
              <a:t>Avoid practice of all Harmful activities in the Delivery Room (No routine enema, No routine shaving, No routine induction/augmentation of labour , No place for routine suctioning of the baby , No pulling of the baby, No routine episiotomy , No fundal pressure -direct pushing, No immediate cord cutting , No immediate bathing of the new born , No routine resuscitation on warmer)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36058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947B0-9B61-48B9-AD0E-A61B518E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7 Domains of Disrespect and Abuse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ECAAAE-EC79-4CD1-A425-D000CBCB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Physical Abuse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Non-Dignified Care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Non-Consented Care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Non-Confidential Care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Discrimination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Abandonment or Withholding of Care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Detention in Facilities</a:t>
            </a: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790FE9-25DE-48A8-A635-5C66381AF0CC}"/>
              </a:ext>
            </a:extLst>
          </p:cNvPr>
          <p:cNvSpPr/>
          <p:nvPr/>
        </p:nvSpPr>
        <p:spPr>
          <a:xfrm>
            <a:off x="695960" y="6482448"/>
            <a:ext cx="1123188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i="1" dirty="0">
                <a:latin typeface="Calibri-Italic"/>
                <a:ea typeface="Calibri" panose="020F0502020204030204" pitchFamily="34" charset="0"/>
                <a:cs typeface="Calibri-Italic"/>
              </a:rPr>
              <a:t>Source- Exploring Evidence for Disrespect and Abuse in Facility‐based Childbirth-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Bowser and Hill, 2010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0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A6536-1AFE-4316-9406-44D10B16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Labour Room /Delivery room / 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CABB6-BB37-4CAA-A528-A345995B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dirty="0"/>
              <a:t>Do not slap or hit on the thighs of Pregnant women in labour </a:t>
            </a:r>
            <a:endParaRPr lang="en-US" dirty="0"/>
          </a:p>
          <a:p>
            <a:pPr lvl="0"/>
            <a:r>
              <a:rPr lang="en-IN" dirty="0"/>
              <a:t>Do not make any insensitive comments about the </a:t>
            </a:r>
            <a:r>
              <a:rPr lang="en-IN" dirty="0" err="1"/>
              <a:t>newborn</a:t>
            </a:r>
            <a:r>
              <a:rPr lang="en-IN" dirty="0"/>
              <a:t> baby regarding gender, appearance, congenital anomaly etc</a:t>
            </a:r>
            <a:endParaRPr lang="en-US" dirty="0"/>
          </a:p>
          <a:p>
            <a:pPr lvl="0"/>
            <a:r>
              <a:rPr lang="en-IN" dirty="0"/>
              <a:t>Inform mother about </a:t>
            </a:r>
            <a:r>
              <a:rPr lang="en-IN" dirty="0" err="1"/>
              <a:t>newborn’s</a:t>
            </a:r>
            <a:r>
              <a:rPr lang="en-IN" dirty="0"/>
              <a:t> condition and wellbeing and inform relatives about condition of mother and </a:t>
            </a:r>
            <a:r>
              <a:rPr lang="en-IN" dirty="0" err="1"/>
              <a:t>newborn</a:t>
            </a:r>
            <a:endParaRPr lang="en-US" dirty="0"/>
          </a:p>
          <a:p>
            <a:pPr lvl="0"/>
            <a:r>
              <a:rPr lang="en-IN" dirty="0"/>
              <a:t>Keep </a:t>
            </a:r>
            <a:r>
              <a:rPr lang="en-IN" dirty="0" err="1"/>
              <a:t>newborn</a:t>
            </a:r>
            <a:r>
              <a:rPr lang="en-IN" dirty="0"/>
              <a:t> on mother’s abdomen after birth</a:t>
            </a:r>
            <a:endParaRPr lang="en-US" dirty="0"/>
          </a:p>
          <a:p>
            <a:pPr lvl="0"/>
            <a:r>
              <a:rPr lang="en-IN" dirty="0"/>
              <a:t>Do not separate mother and baby for routine care; No routine use of radiant warmer</a:t>
            </a:r>
            <a:endParaRPr lang="en-US" dirty="0"/>
          </a:p>
          <a:p>
            <a:pPr lvl="0"/>
            <a:r>
              <a:rPr lang="en-IN" dirty="0"/>
              <a:t>Help mother to initiate early breastfeeding and ensure skin to skin contact</a:t>
            </a:r>
            <a:endParaRPr lang="en-US" dirty="0"/>
          </a:p>
          <a:p>
            <a:pPr lvl="0"/>
            <a:r>
              <a:rPr lang="en-IN" dirty="0"/>
              <a:t>Cover appropriately during shifting of mothers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0497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58484-A5F9-4BDD-AE31-74B61929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Post-natal ward and discharge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5FCF5-9B6E-46BA-8FB7-92949940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44"/>
            <a:ext cx="10515600" cy="54590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dirty="0"/>
              <a:t>Shift Mother &amp; child together to the ward with appropriate covering</a:t>
            </a:r>
            <a:endParaRPr lang="en-US" dirty="0"/>
          </a:p>
          <a:p>
            <a:pPr lvl="0"/>
            <a:r>
              <a:rPr lang="en-IN" dirty="0"/>
              <a:t>Examination of mother and her baby thoroughly and share findings with the mother.</a:t>
            </a:r>
            <a:endParaRPr lang="en-US" dirty="0"/>
          </a:p>
          <a:p>
            <a:pPr lvl="0"/>
            <a:r>
              <a:rPr lang="en-IN" dirty="0"/>
              <a:t>As per requirement, take consent verbally for procedures &amp; examination </a:t>
            </a:r>
            <a:endParaRPr lang="en-US" dirty="0"/>
          </a:p>
          <a:p>
            <a:pPr lvl="0"/>
            <a:r>
              <a:rPr lang="en-IN" dirty="0"/>
              <a:t>Arrangement and use of the screen for maintaining visual privacy in the post-natal ward as per requirement.</a:t>
            </a:r>
            <a:endParaRPr lang="en-US" dirty="0"/>
          </a:p>
          <a:p>
            <a:pPr lvl="0"/>
            <a:r>
              <a:rPr lang="en-IN" dirty="0"/>
              <a:t>Conduct Postnatal examination and monitoring  of mother and </a:t>
            </a:r>
            <a:r>
              <a:rPr lang="en-IN" dirty="0" err="1"/>
              <a:t>newborn</a:t>
            </a:r>
            <a:r>
              <a:rPr lang="en-IN" dirty="0"/>
              <a:t> as per standard protocol and record in </a:t>
            </a:r>
            <a:r>
              <a:rPr lang="en-IN" dirty="0" err="1"/>
              <a:t>Obs</a:t>
            </a:r>
            <a:r>
              <a:rPr lang="en-IN" dirty="0"/>
              <a:t> case record sheet</a:t>
            </a:r>
            <a:endParaRPr lang="en-US" dirty="0"/>
          </a:p>
          <a:p>
            <a:pPr lvl="0"/>
            <a:r>
              <a:rPr lang="en-IN" dirty="0"/>
              <a:t>Patient records are kept at secure place beyond access to general staff/visitor</a:t>
            </a:r>
            <a:endParaRPr lang="en-US" dirty="0"/>
          </a:p>
          <a:p>
            <a:pPr lvl="0"/>
            <a:r>
              <a:rPr lang="en-IN" dirty="0"/>
              <a:t>Prepare beds for the mothers on regular basis or ensure the arrangement of bed preparation on regular basis.</a:t>
            </a:r>
            <a:endParaRPr lang="en-US" dirty="0"/>
          </a:p>
          <a:p>
            <a:pPr lvl="0"/>
            <a:r>
              <a:rPr lang="en-IN" dirty="0"/>
              <a:t>Keep mother and baby together, unless medically indicated otherwise</a:t>
            </a:r>
            <a:endParaRPr lang="en-US" dirty="0"/>
          </a:p>
          <a:p>
            <a:pPr lvl="0"/>
            <a:r>
              <a:rPr lang="en-IN" dirty="0"/>
              <a:t>Support and allow comfortable positioning for breastfeeding with visual privacy, if and to the extent possible</a:t>
            </a:r>
            <a:endParaRPr lang="en-US" dirty="0"/>
          </a:p>
          <a:p>
            <a:pPr lvl="0"/>
            <a:r>
              <a:rPr lang="en-IN" dirty="0"/>
              <a:t>If expression of breastmilk is required, provide clean space with privacy and support mother in expression</a:t>
            </a:r>
            <a:endParaRPr lang="en-US" dirty="0"/>
          </a:p>
          <a:p>
            <a:r>
              <a:rPr lang="en-IN" dirty="0"/>
              <a:t>Avoid using insulting, harsh, threatening terms or words and showing forceful attitude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17668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105A8-25DA-42CB-A173-519C327C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Post-natal ward and discharge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845AE-9894-4D0F-B11F-12510D14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864"/>
            <a:ext cx="10515600" cy="54997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dirty="0"/>
              <a:t>Answer all queries of mother and relatives. </a:t>
            </a:r>
          </a:p>
          <a:p>
            <a:pPr lvl="0"/>
            <a:r>
              <a:rPr lang="en-IN" dirty="0"/>
              <a:t>Preferably, keep a fixed time for meeting relatives</a:t>
            </a:r>
            <a:endParaRPr lang="en-US" dirty="0"/>
          </a:p>
          <a:p>
            <a:pPr lvl="0"/>
            <a:r>
              <a:rPr lang="en-IN" dirty="0"/>
              <a:t>Listen to any complaints by mother and relatives and try to redress, if possible. </a:t>
            </a:r>
            <a:endParaRPr lang="en-US" dirty="0"/>
          </a:p>
          <a:p>
            <a:pPr lvl="0"/>
            <a:r>
              <a:rPr lang="en-IN" dirty="0"/>
              <a:t>Tell mother about the grievance redressal mechanism in the hospital </a:t>
            </a:r>
            <a:endParaRPr lang="en-US" dirty="0"/>
          </a:p>
          <a:p>
            <a:pPr lvl="0"/>
            <a:r>
              <a:rPr lang="en-IN" dirty="0"/>
              <a:t>Hand over the medicines to the mothers with clear instructions </a:t>
            </a:r>
            <a:endParaRPr lang="en-US" dirty="0"/>
          </a:p>
          <a:p>
            <a:pPr lvl="0"/>
            <a:r>
              <a:rPr lang="en-IN" dirty="0"/>
              <a:t>Counsel on recognizing the danger signs in baby and mother.   </a:t>
            </a:r>
            <a:endParaRPr lang="en-US" dirty="0"/>
          </a:p>
          <a:p>
            <a:pPr lvl="0"/>
            <a:r>
              <a:rPr lang="en-IN" dirty="0"/>
              <a:t>Counselling on breastfeeding on demand </a:t>
            </a:r>
            <a:endParaRPr lang="en-US" dirty="0"/>
          </a:p>
          <a:p>
            <a:pPr lvl="0"/>
            <a:r>
              <a:rPr lang="en-IN" dirty="0"/>
              <a:t>Counselling on EBF, Immunization, Family Planning. Diet, Danger Signs and date of next visit at the time of discharge </a:t>
            </a:r>
            <a:endParaRPr lang="en-US" dirty="0"/>
          </a:p>
          <a:p>
            <a:pPr lvl="0"/>
            <a:r>
              <a:rPr lang="en-IN" dirty="0"/>
              <a:t>Arrange JSSK transport for reaching home and ensure mother informed and receive JSY and other entitlements</a:t>
            </a:r>
            <a:endParaRPr lang="en-US" dirty="0"/>
          </a:p>
          <a:p>
            <a:pPr lvl="0"/>
            <a:r>
              <a:rPr lang="en-IN" dirty="0"/>
              <a:t>Keep an eye to identify any coercion for money from the mother &amp; relatives by any staff or any other person during hospital stay and if found, report to appropriate authority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9025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22BA9-5765-4F27-82E6-3D43E549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98"/>
            <a:ext cx="10515600" cy="506744"/>
          </a:xfrm>
        </p:spPr>
        <p:txBody>
          <a:bodyPr>
            <a:noAutofit/>
          </a:bodyPr>
          <a:lstStyle/>
          <a:p>
            <a:r>
              <a:rPr lang="en-US" b="1" dirty="0"/>
              <a:t>Issues to be addressed for ensuring RMC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7C9DE-F7C9-42F6-8F19-0505C9D9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888"/>
            <a:ext cx="10515600" cy="5418986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Availability and Organization of clinical spaces</a:t>
            </a:r>
          </a:p>
          <a:p>
            <a:pPr algn="just"/>
            <a:r>
              <a:rPr lang="en-US" dirty="0"/>
              <a:t>Availability of human resource who are oriented on RMC</a:t>
            </a:r>
          </a:p>
          <a:p>
            <a:pPr algn="just"/>
            <a:r>
              <a:rPr lang="en-US" dirty="0"/>
              <a:t>Availability of supplies </a:t>
            </a:r>
          </a:p>
          <a:p>
            <a:pPr algn="just"/>
            <a:r>
              <a:rPr lang="en-US" dirty="0"/>
              <a:t>Maintain Hygiene ,Cleanliness and infection prevention</a:t>
            </a:r>
          </a:p>
          <a:p>
            <a:pPr algn="just"/>
            <a:r>
              <a:rPr lang="en-US" dirty="0"/>
              <a:t>Informed consent and respect her choice</a:t>
            </a:r>
          </a:p>
          <a:p>
            <a:pPr algn="just"/>
            <a:r>
              <a:rPr lang="en-US" dirty="0"/>
              <a:t>Maintain privacy and confidentiality</a:t>
            </a:r>
          </a:p>
          <a:p>
            <a:pPr algn="just"/>
            <a:r>
              <a:rPr lang="en-US" dirty="0"/>
              <a:t>Quality assessment mechanism</a:t>
            </a:r>
          </a:p>
          <a:p>
            <a:pPr algn="just"/>
            <a:r>
              <a:rPr lang="en-US" dirty="0"/>
              <a:t>Follow correct protocol and practices</a:t>
            </a:r>
          </a:p>
          <a:p>
            <a:pPr algn="just"/>
            <a:r>
              <a:rPr lang="en-US" dirty="0"/>
              <a:t>Leadership and Supervision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6303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925F2-4CFB-4F19-8F9F-22E11777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917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4400" dirty="0"/>
              <a:t>Contributors to Disrespect and Abuse in Childbirth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3AAAC-7E68-4AFF-BCBD-B70DC717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 fontScale="92500"/>
          </a:bodyPr>
          <a:lstStyle/>
          <a:p>
            <a:pPr algn="just"/>
            <a:r>
              <a:rPr lang="en-IN" sz="2400" b="1" i="0" u="none" strike="noStrike" baseline="0" dirty="0">
                <a:latin typeface="Calibri,Bold"/>
              </a:rPr>
              <a:t>Individual and Community : </a:t>
            </a:r>
            <a:r>
              <a:rPr lang="en-IN" sz="2400" b="0" i="0" u="none" strike="noStrike" baseline="0" dirty="0">
                <a:latin typeface="Calibri" panose="020F0502020204030204" pitchFamily="34" charset="0"/>
              </a:rPr>
              <a:t>Normalization of disrespect and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abuse during childbirth; lack of </a:t>
            </a:r>
            <a:r>
              <a:rPr lang="en-IN" sz="2400" b="0" i="0" u="none" strike="noStrike" baseline="0" dirty="0">
                <a:latin typeface="Calibri" panose="020F0502020204030204" pitchFamily="34" charset="0"/>
              </a:rPr>
              <a:t>community engagement and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oversight; financial barriers; lack of </a:t>
            </a:r>
            <a:r>
              <a:rPr lang="en-IN" sz="2400" b="0" i="0" u="none" strike="noStrike" baseline="0" dirty="0">
                <a:latin typeface="Calibri" panose="020F0502020204030204" pitchFamily="34" charset="0"/>
              </a:rPr>
              <a:t>autonomy and empowerment</a:t>
            </a:r>
          </a:p>
          <a:p>
            <a:pPr algn="just"/>
            <a:r>
              <a:rPr lang="en-IN" sz="2400" b="1" dirty="0">
                <a:solidFill>
                  <a:schemeClr val="accent5">
                    <a:lumMod val="75000"/>
                  </a:schemeClr>
                </a:solidFill>
                <a:latin typeface="Calibri,Bold"/>
              </a:rPr>
              <a:t>Service Delivery :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Lack of standards and leadership/supervision for respect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and non-abuse in childbirth; lack of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accountability mechanisms at care site</a:t>
            </a:r>
          </a:p>
          <a:p>
            <a:pPr algn="just"/>
            <a:r>
              <a:rPr lang="en-IN" sz="2400" b="1" dirty="0">
                <a:solidFill>
                  <a:schemeClr val="accent5">
                    <a:lumMod val="75000"/>
                  </a:schemeClr>
                </a:solidFill>
                <a:latin typeface="Calibri,Bold"/>
              </a:rPr>
              <a:t>Providers :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Provider prejudice; provider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distancing as a result of training;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provider demoralization related to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weak health systems, shortages of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human resources &amp; poor professional development opportunities; provider status and respect.</a:t>
            </a:r>
            <a:endParaRPr lang="en-IN" sz="36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IN" sz="2400" b="1" dirty="0">
                <a:latin typeface="Calibri,Bold"/>
              </a:rPr>
              <a:t>Governance &amp; Leadership</a:t>
            </a:r>
            <a:r>
              <a:rPr lang="en-IN" sz="2400" dirty="0">
                <a:latin typeface="Calibri" panose="020F0502020204030204" pitchFamily="34" charset="0"/>
              </a:rPr>
              <a:t> : </a:t>
            </a:r>
            <a:r>
              <a:rPr lang="en-US" sz="2400" dirty="0">
                <a:latin typeface="Calibri" panose="020F0502020204030204" pitchFamily="34" charset="0"/>
              </a:rPr>
              <a:t>Lack of leadership &amp; governance for respect and non-abuse in childbirth</a:t>
            </a:r>
          </a:p>
          <a:p>
            <a:pPr algn="just"/>
            <a:r>
              <a:rPr lang="en-IN" sz="2400" b="1" i="0" u="none" strike="noStrike" baseline="0" dirty="0">
                <a:latin typeface="Calibri,Bold"/>
              </a:rPr>
              <a:t>National Laws &amp; Policies, Human Rights and Ethics :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Lack of human rights, ethics principles in national policies; lack of </a:t>
            </a:r>
            <a:r>
              <a:rPr lang="en-IN" sz="2400" b="0" i="0" u="none" strike="noStrike" baseline="0" dirty="0">
                <a:latin typeface="Calibri" panose="020F0502020204030204" pitchFamily="34" charset="0"/>
              </a:rPr>
              <a:t>enforcement of national laws &amp; 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policies; lack of legal redress </a:t>
            </a:r>
            <a:r>
              <a:rPr lang="en-IN" sz="2400" b="0" i="0" u="none" strike="noStrike" baseline="0" dirty="0">
                <a:latin typeface="Calibri" panose="020F0502020204030204" pitchFamily="34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7268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924BD081-D67F-4FF4-8284-1E885C17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8195"/>
            <a:ext cx="12191999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Tackling Disrespect and Abuse: Seven Rights of Childbearing Women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9BEECEF-59C9-4157-8866-516B093130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1515289"/>
          <a:ext cx="1184801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0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632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Abuse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Rights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632">
                <a:tc>
                  <a:txBody>
                    <a:bodyPr/>
                    <a:lstStyle/>
                    <a:p>
                      <a:r>
                        <a:rPr lang="en-US" sz="2100" dirty="0"/>
                        <a:t>Physical abuse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Freedom from harm and ill treatment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4450">
                <a:tc>
                  <a:txBody>
                    <a:bodyPr/>
                    <a:lstStyle/>
                    <a:p>
                      <a:r>
                        <a:rPr lang="en-US" sz="2100" dirty="0"/>
                        <a:t>Non‐consented care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Right to information, informed consent and refusal, and respect for choices and preferences, including companionship during maternity care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632">
                <a:tc>
                  <a:txBody>
                    <a:bodyPr/>
                    <a:lstStyle/>
                    <a:p>
                      <a:r>
                        <a:rPr lang="en-US" sz="2100" dirty="0"/>
                        <a:t>Non‐confidential care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Confidentiality, privacy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042">
                <a:tc>
                  <a:txBody>
                    <a:bodyPr/>
                    <a:lstStyle/>
                    <a:p>
                      <a:r>
                        <a:rPr lang="en-US" sz="2100" dirty="0"/>
                        <a:t>Non‐dignified care (including verbal abuse)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Dignity, respect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7042">
                <a:tc>
                  <a:txBody>
                    <a:bodyPr/>
                    <a:lstStyle/>
                    <a:p>
                      <a:r>
                        <a:rPr lang="en-US" sz="2100" dirty="0"/>
                        <a:t>Discrimination based on specific attributes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Equality, freedom from discrimination, equitable care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042">
                <a:tc>
                  <a:txBody>
                    <a:bodyPr/>
                    <a:lstStyle/>
                    <a:p>
                      <a:r>
                        <a:rPr lang="en-US" sz="2100" dirty="0"/>
                        <a:t>Abandonment or denial of care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Right to timely healthcare and to the highest attainable level of health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603">
                <a:tc>
                  <a:txBody>
                    <a:bodyPr/>
                    <a:lstStyle/>
                    <a:p>
                      <a:r>
                        <a:rPr lang="en-US" sz="2100" dirty="0"/>
                        <a:t>Detention in facilities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Liberty, autonomy, self‐determination, and freedom from coercion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AF5D6-F55E-4BDF-ACDF-2BE36AF3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205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IN" sz="3200" dirty="0"/>
              <a:t>Promoting respectful care and cognitive development of baby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4FE628-0B7A-48F9-B2F2-956381C3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328"/>
            <a:ext cx="10515600" cy="417563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Respectful maternity care not only contributes in ensuring positive outcomes for the mothers and newborns, but also supports cognitive development of the babies later in </a:t>
            </a:r>
            <a:r>
              <a:rPr lang="en-IN" sz="3200" dirty="0">
                <a:latin typeface="Calibri" panose="020F0502020204030204" pitchFamily="34" charset="0"/>
                <a:cs typeface="Calibri" panose="020F0502020204030204" pitchFamily="34" charset="0"/>
              </a:rPr>
              <a:t>the life.</a:t>
            </a:r>
          </a:p>
          <a:p>
            <a:pPr lvl="1"/>
            <a:r>
              <a:rPr lang="en-IN" sz="2800" i="0" u="none" strike="noStrike" baseline="0" dirty="0"/>
              <a:t>Avoiding Stress</a:t>
            </a:r>
          </a:p>
          <a:p>
            <a:pPr lvl="1"/>
            <a:r>
              <a:rPr lang="en-IN" sz="2800" dirty="0"/>
              <a:t>Birth Companion</a:t>
            </a:r>
          </a:p>
          <a:p>
            <a:pPr lvl="1"/>
            <a:r>
              <a:rPr lang="en-IN" sz="2800" dirty="0"/>
              <a:t>Care environment </a:t>
            </a:r>
            <a:endParaRPr lang="en-IN" sz="2800" i="0" u="none" strike="noStrike" baseline="0" dirty="0"/>
          </a:p>
          <a:p>
            <a:pPr lvl="1"/>
            <a:r>
              <a:rPr lang="en-IN" sz="2800" i="0" u="none" strike="noStrike" baseline="0" dirty="0"/>
              <a:t>Comfortable Position during Birthing</a:t>
            </a:r>
          </a:p>
          <a:p>
            <a:pPr lvl="1"/>
            <a:r>
              <a:rPr lang="en-IN" sz="2800" i="0" u="none" strike="noStrike" baseline="0" dirty="0"/>
              <a:t>Natural Progression</a:t>
            </a:r>
            <a:r>
              <a:rPr lang="en-IN" sz="2800" dirty="0"/>
              <a:t> </a:t>
            </a:r>
            <a:r>
              <a:rPr lang="en-IN" sz="2800" i="0" u="none" strike="noStrike" baseline="0" dirty="0"/>
              <a:t>of Labour</a:t>
            </a:r>
          </a:p>
          <a:p>
            <a:pPr lvl="1"/>
            <a:r>
              <a:rPr lang="en-IN" sz="2800" i="0" u="none" strike="noStrike" baseline="0" dirty="0"/>
              <a:t>Bonding of Mother and Child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940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760FD-7602-4DB8-B45E-77C5D5B0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62306" cy="871869"/>
          </a:xfrm>
        </p:spPr>
        <p:txBody>
          <a:bodyPr anchor="t">
            <a:normAutofit/>
          </a:bodyPr>
          <a:lstStyle/>
          <a:p>
            <a:r>
              <a:rPr lang="en-IN" b="1" dirty="0"/>
              <a:t>Dignity and respect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15DE54-A37E-4A00-AB02-CA9EB240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06" y="669849"/>
            <a:ext cx="8841309" cy="5539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64289B-48D8-4C37-8303-B9EB5A1E0D0B}"/>
              </a:ext>
            </a:extLst>
          </p:cNvPr>
          <p:cNvSpPr txBox="1"/>
          <p:nvPr/>
        </p:nvSpPr>
        <p:spPr>
          <a:xfrm>
            <a:off x="3912781" y="6209414"/>
            <a:ext cx="79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triage ,delivery room , maternity ward   </a:t>
            </a:r>
          </a:p>
        </p:txBody>
      </p:sp>
    </p:spTree>
    <p:extLst>
      <p:ext uri="{BB962C8B-B14F-4D97-AF65-F5344CB8AC3E}">
        <p14:creationId xmlns:p14="http://schemas.microsoft.com/office/powerpoint/2010/main" xmlns="" val="331100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39DA97-B535-4CED-AA91-1B82E48C4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88" y="646999"/>
            <a:ext cx="8611181" cy="562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4E205-9A01-475C-AB39-10279C9E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884"/>
            <a:ext cx="8176437" cy="910782"/>
          </a:xfrm>
        </p:spPr>
        <p:txBody>
          <a:bodyPr>
            <a:noAutofit/>
          </a:bodyPr>
          <a:lstStyle/>
          <a:p>
            <a:r>
              <a:rPr lang="en-US" sz="3600" b="1" dirty="0"/>
              <a:t>Respect for choice and c</a:t>
            </a:r>
            <a:r>
              <a:rPr lang="en-US" sz="3200" b="1" dirty="0"/>
              <a:t>ompanionship</a:t>
            </a:r>
            <a:endParaRPr lang="en-IN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F4AF5D-41D2-4E9C-8A37-DD7C6B33A882}"/>
              </a:ext>
            </a:extLst>
          </p:cNvPr>
          <p:cNvSpPr txBox="1"/>
          <p:nvPr/>
        </p:nvSpPr>
        <p:spPr>
          <a:xfrm>
            <a:off x="3912781" y="6209414"/>
            <a:ext cx="79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triage ,delivery room , maternity ward   </a:t>
            </a:r>
          </a:p>
        </p:txBody>
      </p:sp>
    </p:spTree>
    <p:extLst>
      <p:ext uri="{BB962C8B-B14F-4D97-AF65-F5344CB8AC3E}">
        <p14:creationId xmlns:p14="http://schemas.microsoft.com/office/powerpoint/2010/main" xmlns="" val="422936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02413-DAC7-44DF-A2E4-133E78BE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838"/>
            <a:ext cx="11984445" cy="65560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Right to information</a:t>
            </a:r>
            <a:r>
              <a:rPr lang="en-IN" sz="4400" b="1" dirty="0"/>
              <a:t>: </a:t>
            </a:r>
            <a:r>
              <a:rPr lang="en-IN" b="1" dirty="0"/>
              <a:t>Informed care/consent/refusal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D98253-2F72-46AB-9A39-9EFE9F59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05" y="1044738"/>
            <a:ext cx="8984513" cy="539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3CA5C6-B920-4C82-ADED-47FD3175CDF3}"/>
              </a:ext>
            </a:extLst>
          </p:cNvPr>
          <p:cNvSpPr txBox="1"/>
          <p:nvPr/>
        </p:nvSpPr>
        <p:spPr>
          <a:xfrm>
            <a:off x="3912781" y="6209414"/>
            <a:ext cx="79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Can be displayed at triage ,nursing station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05668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426</TotalTime>
  <Words>1769</Words>
  <Application>Microsoft Office PowerPoint</Application>
  <PresentationFormat>Custom</PresentationFormat>
  <Paragraphs>205</Paragraphs>
  <Slides>33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RESPECTFUL MATERNITY CARE (RMC) COMMUNICATION &amp; COUNSELLING </vt:lpstr>
      <vt:lpstr>Slide 2</vt:lpstr>
      <vt:lpstr>The 7 Domains of Disrespect and Abuse</vt:lpstr>
      <vt:lpstr>Contributors to Disrespect and Abuse in Childbirth</vt:lpstr>
      <vt:lpstr>Tackling Disrespect and Abuse: Seven Rights of Childbearing Women </vt:lpstr>
      <vt:lpstr>Promoting respectful care and cognitive development of baby </vt:lpstr>
      <vt:lpstr>Dignity and respect   </vt:lpstr>
      <vt:lpstr>Respect for choice and companionship</vt:lpstr>
      <vt:lpstr>Right to information: Informed care/consent/refusal </vt:lpstr>
      <vt:lpstr>Privacy, Confidentiality </vt:lpstr>
      <vt:lpstr>Non-discriminated and equitable care</vt:lpstr>
      <vt:lpstr>Timely and Highest attainable level of health care</vt:lpstr>
      <vt:lpstr>Freedom from harm and ill treatment</vt:lpstr>
      <vt:lpstr>Slide 14</vt:lpstr>
      <vt:lpstr>RMC- Recommended Practices-an example Triage/ER</vt:lpstr>
      <vt:lpstr>Communication &amp; Counselling</vt:lpstr>
      <vt:lpstr>Communication</vt:lpstr>
      <vt:lpstr>Language of Communication</vt:lpstr>
      <vt:lpstr> Environment </vt:lpstr>
      <vt:lpstr>Approach and Attitude</vt:lpstr>
      <vt:lpstr>Counselling</vt:lpstr>
      <vt:lpstr>Counselling: Important areas</vt:lpstr>
      <vt:lpstr>Situation Related counselling</vt:lpstr>
      <vt:lpstr>Thank You</vt:lpstr>
      <vt:lpstr>Ensuring Respectful Maternity Care  from Admission to Discharge in a Health facility:  Recommended Practices</vt:lpstr>
      <vt:lpstr>Antenatal ward / Room for waiting mothers  </vt:lpstr>
      <vt:lpstr>Antenatal ward / Room for waiting mothers</vt:lpstr>
      <vt:lpstr>Labour Room /Delivery room / OT  </vt:lpstr>
      <vt:lpstr>Labour Room /Delivery room / OT</vt:lpstr>
      <vt:lpstr>Labour Room /Delivery room / OT</vt:lpstr>
      <vt:lpstr>Post-natal ward and discharge  </vt:lpstr>
      <vt:lpstr>Post-natal ward and discharge  </vt:lpstr>
      <vt:lpstr>Issues to be addressed for ensuring RMC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Kaninika Mitra</dc:creator>
  <cp:lastModifiedBy>puspenghosh</cp:lastModifiedBy>
  <cp:revision>59</cp:revision>
  <dcterms:created xsi:type="dcterms:W3CDTF">2021-03-23T08:17:24Z</dcterms:created>
  <dcterms:modified xsi:type="dcterms:W3CDTF">2022-05-18T11:13:06Z</dcterms:modified>
</cp:coreProperties>
</file>