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14" y="19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 u="sng">
                <a:solidFill>
                  <a:srgbClr val="006FC0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 u="sng">
                <a:solidFill>
                  <a:srgbClr val="006FC0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 u="sng">
                <a:solidFill>
                  <a:srgbClr val="006FC0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7/22/2025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 u="sng">
                <a:solidFill>
                  <a:srgbClr val="006FC0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7/22/2025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7/22/2025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38200" y="116616"/>
            <a:ext cx="10515600" cy="10143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 u="sng">
                <a:solidFill>
                  <a:srgbClr val="006FC0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060195" y="1398773"/>
            <a:ext cx="7985759" cy="46920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entomologist.ibd@gmail.com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00200" y="1295400"/>
            <a:ext cx="8839200" cy="4632037"/>
          </a:xfrm>
          <a:prstGeom prst="rect">
            <a:avLst/>
          </a:prstGeom>
        </p:spPr>
        <p:txBody>
          <a:bodyPr vert="horz" wrap="square" lIns="0" tIns="19812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4800" u="none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Management</a:t>
            </a:r>
            <a:r>
              <a:rPr lang="en-IN" sz="4800" u="none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n-IN" sz="4800" u="none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Dengue</a:t>
            </a:r>
            <a:r>
              <a:rPr lang="en-IN" sz="4800" u="none" spc="-2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other VBD </a:t>
            </a:r>
            <a:r>
              <a:rPr lang="en-IN" sz="4800" u="none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Cases</a:t>
            </a:r>
            <a:r>
              <a:rPr lang="en-IN" sz="4800" u="none" spc="-2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sz="4000" b="1" spc="-1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Operational</a:t>
            </a:r>
            <a:r>
              <a:rPr sz="4000" spc="-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000" b="1" spc="-1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aspects</a:t>
            </a:r>
            <a:r>
              <a:rPr lang="en-IN" sz="4000" b="1" u="none" spc="-1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b="1" u="none" spc="-1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b="1" u="none" spc="-1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b="1" u="none" spc="-1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</a:t>
            </a:r>
            <a:r>
              <a:rPr lang="en-IN" sz="4000" b="1" u="none" spc="-1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</a:t>
            </a:r>
            <a:r>
              <a:rPr lang="en-IN" sz="2800" b="1" u="none" spc="-1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 for MOs, Superintendents and                                         Programme Officers, 2025</a:t>
            </a:r>
            <a:br>
              <a:rPr lang="en-IN" sz="2800" b="1" u="none" spc="-1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2800" b="1" u="none" spc="-1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2800" b="1" u="none" spc="-1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b="1" i="1" u="none" spc="-1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PH&amp;CD Branch, Dept. of H&amp;FW, Govt. of WB</a:t>
            </a:r>
            <a:endParaRPr sz="2800" i="1" dirty="0">
              <a:solidFill>
                <a:schemeClr val="tx1">
                  <a:lumMod val="50000"/>
                  <a:lumOff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81200" y="274606"/>
            <a:ext cx="8229600" cy="706120"/>
          </a:xfrm>
          <a:prstGeom prst="rect">
            <a:avLst/>
          </a:prstGeom>
          <a:solidFill>
            <a:srgbClr val="1F3863"/>
          </a:solidFill>
        </p:spPr>
        <p:txBody>
          <a:bodyPr vert="horz" wrap="square" lIns="0" tIns="6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4000" b="1" u="none" dirty="0">
                <a:solidFill>
                  <a:srgbClr val="FFFFFF"/>
                </a:solidFill>
                <a:latin typeface="Times New Roman"/>
                <a:cs typeface="Times New Roman"/>
              </a:rPr>
              <a:t>Operational</a:t>
            </a:r>
            <a:r>
              <a:rPr sz="4000" b="1" u="none" spc="-1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4000" b="1" u="none" spc="-10" dirty="0">
                <a:solidFill>
                  <a:srgbClr val="FFFFFF"/>
                </a:solidFill>
                <a:latin typeface="Times New Roman"/>
                <a:cs typeface="Times New Roman"/>
              </a:rPr>
              <a:t>issues…….</a:t>
            </a:r>
            <a:r>
              <a:rPr sz="2800" b="1" u="none" spc="-10" dirty="0">
                <a:solidFill>
                  <a:srgbClr val="FFFFFF"/>
                </a:solidFill>
                <a:latin typeface="Times New Roman"/>
                <a:cs typeface="Times New Roman"/>
              </a:rPr>
              <a:t>5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57400" y="1295400"/>
            <a:ext cx="8018780" cy="5320046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1320"/>
              </a:spcBef>
              <a:buFont typeface="Arial MT"/>
              <a:buChar char="•"/>
              <a:tabLst>
                <a:tab pos="240029" algn="l"/>
              </a:tabLst>
            </a:pPr>
            <a:r>
              <a:rPr sz="2400" dirty="0">
                <a:latin typeface="Times New Roman"/>
                <a:cs typeface="Times New Roman"/>
              </a:rPr>
              <a:t>Get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tests done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as indicated.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endParaRPr lang="en-IN" sz="2400" spc="-50" dirty="0">
              <a:latin typeface="Times New Roman"/>
              <a:cs typeface="Times New Roman"/>
            </a:endParaRPr>
          </a:p>
          <a:p>
            <a:pPr marL="240029" indent="-227329">
              <a:lnSpc>
                <a:spcPct val="100000"/>
              </a:lnSpc>
              <a:spcBef>
                <a:spcPts val="1320"/>
              </a:spcBef>
              <a:buFont typeface="Arial MT"/>
              <a:buChar char="•"/>
              <a:tabLst>
                <a:tab pos="240029" algn="l"/>
              </a:tabLst>
            </a:pP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Co-infection</a:t>
            </a:r>
            <a:r>
              <a:rPr sz="2400" spc="-35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lang="en-IN" sz="2400" spc="-35" dirty="0">
                <a:solidFill>
                  <a:srgbClr val="0070C0"/>
                </a:solidFill>
                <a:latin typeface="Times New Roman"/>
                <a:cs typeface="Times New Roman"/>
              </a:rPr>
              <a:t>or comorbidities 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may</a:t>
            </a:r>
            <a:r>
              <a:rPr sz="2400" spc="5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be </a:t>
            </a:r>
            <a:r>
              <a:rPr sz="2400" spc="-10" dirty="0">
                <a:solidFill>
                  <a:srgbClr val="0070C0"/>
                </a:solidFill>
                <a:latin typeface="Times New Roman"/>
                <a:cs typeface="Times New Roman"/>
              </a:rPr>
              <a:t>there.</a:t>
            </a:r>
            <a:r>
              <a:rPr lang="en-IN" sz="2400" spc="-10" dirty="0">
                <a:solidFill>
                  <a:srgbClr val="0070C0"/>
                </a:solidFill>
                <a:latin typeface="Times New Roman"/>
                <a:cs typeface="Times New Roman"/>
              </a:rPr>
              <a:t> Vital organ involvement/EDS is also not uncommon. 			         - Utilize existing services &amp; resources to do the necessary investigations.</a:t>
            </a:r>
          </a:p>
          <a:p>
            <a:pPr marL="240029" indent="-227329">
              <a:lnSpc>
                <a:spcPct val="100000"/>
              </a:lnSpc>
              <a:spcBef>
                <a:spcPts val="1320"/>
              </a:spcBef>
              <a:buFont typeface="Arial MT"/>
              <a:buChar char="•"/>
              <a:tabLst>
                <a:tab pos="240029" algn="l"/>
              </a:tabLst>
            </a:pPr>
            <a:r>
              <a:rPr lang="en-IN" sz="2400" spc="-10" dirty="0">
                <a:latin typeface="Times New Roman"/>
                <a:cs typeface="Times New Roman"/>
              </a:rPr>
              <a:t>Superintendents must take care to keep testing equipment functional with logistics available.</a:t>
            </a:r>
          </a:p>
          <a:p>
            <a:pPr marL="240029" indent="-227329">
              <a:lnSpc>
                <a:spcPct val="100000"/>
              </a:lnSpc>
              <a:spcBef>
                <a:spcPts val="1320"/>
              </a:spcBef>
              <a:buFont typeface="Arial MT"/>
              <a:buChar char="•"/>
              <a:tabLst>
                <a:tab pos="240029" algn="l"/>
              </a:tabLst>
            </a:pPr>
            <a:r>
              <a:rPr lang="en-IN" sz="2400" spc="-10" dirty="0">
                <a:latin typeface="Times New Roman"/>
                <a:cs typeface="Times New Roman"/>
              </a:rPr>
              <a:t>Care to be taken to make the reports available fast.</a:t>
            </a:r>
          </a:p>
          <a:p>
            <a:pPr marL="240029" indent="-227329">
              <a:lnSpc>
                <a:spcPct val="100000"/>
              </a:lnSpc>
              <a:spcBef>
                <a:spcPts val="1320"/>
              </a:spcBef>
              <a:buFont typeface="Arial MT"/>
              <a:buChar char="•"/>
              <a:tabLst>
                <a:tab pos="240029" algn="l"/>
              </a:tabLst>
            </a:pPr>
            <a:r>
              <a:rPr lang="en-IN" sz="2400" spc="-10" dirty="0">
                <a:solidFill>
                  <a:srgbClr val="0070C0"/>
                </a:solidFill>
                <a:latin typeface="Times New Roman"/>
                <a:cs typeface="Times New Roman"/>
              </a:rPr>
              <a:t>Arrangement for lab tests required on Sundays &amp; holidays during the high transmission season.</a:t>
            </a:r>
          </a:p>
          <a:p>
            <a:pPr marL="240029" indent="-227329">
              <a:lnSpc>
                <a:spcPct val="100000"/>
              </a:lnSpc>
              <a:spcBef>
                <a:spcPts val="1320"/>
              </a:spcBef>
              <a:buFont typeface="Arial MT"/>
              <a:buChar char="•"/>
              <a:tabLst>
                <a:tab pos="240029" algn="l"/>
              </a:tabLst>
            </a:pPr>
            <a:r>
              <a:rPr lang="en-IN" sz="2400" spc="-10" dirty="0">
                <a:latin typeface="Times New Roman"/>
                <a:cs typeface="Times New Roman"/>
              </a:rPr>
              <a:t>Institution level sensitization sessions must be done in batches for all concerned (not only Doctors &amp; Nurses).</a:t>
            </a: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81200" y="274606"/>
            <a:ext cx="8229600" cy="706120"/>
          </a:xfrm>
          <a:prstGeom prst="rect">
            <a:avLst/>
          </a:prstGeom>
          <a:solidFill>
            <a:srgbClr val="1F3863"/>
          </a:solidFill>
        </p:spPr>
        <p:txBody>
          <a:bodyPr vert="horz" wrap="square" lIns="0" tIns="6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4000" b="1" u="none" dirty="0">
                <a:solidFill>
                  <a:srgbClr val="FFFFFF"/>
                </a:solidFill>
                <a:latin typeface="Times New Roman"/>
                <a:cs typeface="Times New Roman"/>
              </a:rPr>
              <a:t>Operational</a:t>
            </a:r>
            <a:r>
              <a:rPr sz="4000" b="1" u="none" spc="-1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4000" b="1" u="none" spc="-10" dirty="0">
                <a:solidFill>
                  <a:srgbClr val="FFFFFF"/>
                </a:solidFill>
                <a:latin typeface="Times New Roman"/>
                <a:cs typeface="Times New Roman"/>
              </a:rPr>
              <a:t>issues…….</a:t>
            </a:r>
            <a:r>
              <a:rPr sz="2800" b="1" u="none" spc="-10" dirty="0">
                <a:solidFill>
                  <a:srgbClr val="FFFFFF"/>
                </a:solidFill>
                <a:latin typeface="Times New Roman"/>
                <a:cs typeface="Times New Roman"/>
              </a:rPr>
              <a:t>6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1371600" y="1398773"/>
            <a:ext cx="9829800" cy="5221942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240029" marR="694690" indent="-227329">
              <a:lnSpc>
                <a:spcPts val="2600"/>
              </a:lnSpc>
              <a:spcAft>
                <a:spcPts val="1200"/>
              </a:spcAft>
              <a:buFont typeface="Arial MT"/>
              <a:buChar char="•"/>
              <a:tabLst>
                <a:tab pos="241300" algn="l"/>
              </a:tabLst>
            </a:pPr>
            <a:r>
              <a:rPr lang="en-IN" dirty="0"/>
              <a:t>District &amp; Inst. Level Training must be in an effective mode.		- Develop the capacity of Doctors &amp; Nurses for triaging and     	  	  interpretation of monitoring parameters.</a:t>
            </a:r>
          </a:p>
          <a:p>
            <a:pPr marL="240029" marR="694690" indent="-227329">
              <a:lnSpc>
                <a:spcPts val="2600"/>
              </a:lnSpc>
              <a:spcAft>
                <a:spcPts val="1200"/>
              </a:spcAft>
              <a:buFont typeface="Arial MT"/>
              <a:buChar char="•"/>
              <a:tabLst>
                <a:tab pos="241300" algn="l"/>
              </a:tabLst>
            </a:pPr>
            <a:r>
              <a:rPr lang="en-IN" dirty="0"/>
              <a:t>Give charges to Dy/Asst. Superintendents and NS/DNS-s for different aspects or different wards/units for fever/dengue care system.</a:t>
            </a:r>
          </a:p>
          <a:p>
            <a:pPr marL="240029" marR="694690" indent="-227329">
              <a:lnSpc>
                <a:spcPts val="2600"/>
              </a:lnSpc>
              <a:spcBef>
                <a:spcPts val="420"/>
              </a:spcBef>
              <a:spcAft>
                <a:spcPts val="1200"/>
              </a:spcAft>
              <a:buFont typeface="Arial MT"/>
              <a:buChar char="•"/>
              <a:tabLst>
                <a:tab pos="241300" algn="l"/>
              </a:tabLst>
            </a:pPr>
            <a:r>
              <a:rPr dirty="0">
                <a:solidFill>
                  <a:srgbClr val="0070C0"/>
                </a:solidFill>
              </a:rPr>
              <a:t>If</a:t>
            </a:r>
            <a:r>
              <a:rPr spc="-5" dirty="0">
                <a:solidFill>
                  <a:srgbClr val="0070C0"/>
                </a:solidFill>
              </a:rPr>
              <a:t> </a:t>
            </a:r>
            <a:r>
              <a:rPr dirty="0">
                <a:solidFill>
                  <a:srgbClr val="0070C0"/>
                </a:solidFill>
              </a:rPr>
              <a:t>death</a:t>
            </a:r>
            <a:r>
              <a:rPr spc="-20" dirty="0">
                <a:solidFill>
                  <a:srgbClr val="0070C0"/>
                </a:solidFill>
              </a:rPr>
              <a:t> </a:t>
            </a:r>
            <a:r>
              <a:rPr dirty="0">
                <a:solidFill>
                  <a:srgbClr val="0070C0"/>
                </a:solidFill>
              </a:rPr>
              <a:t>occurs</a:t>
            </a:r>
            <a:r>
              <a:rPr spc="-15" dirty="0">
                <a:solidFill>
                  <a:srgbClr val="0070C0"/>
                </a:solidFill>
              </a:rPr>
              <a:t> </a:t>
            </a:r>
            <a:r>
              <a:rPr dirty="0">
                <a:solidFill>
                  <a:srgbClr val="0070C0"/>
                </a:solidFill>
              </a:rPr>
              <a:t>in</a:t>
            </a:r>
            <a:r>
              <a:rPr spc="-15" dirty="0">
                <a:solidFill>
                  <a:srgbClr val="0070C0"/>
                </a:solidFill>
              </a:rPr>
              <a:t> </a:t>
            </a:r>
            <a:r>
              <a:rPr dirty="0">
                <a:solidFill>
                  <a:srgbClr val="0070C0"/>
                </a:solidFill>
              </a:rPr>
              <a:t>a</a:t>
            </a:r>
            <a:r>
              <a:rPr spc="-15" dirty="0">
                <a:solidFill>
                  <a:srgbClr val="0070C0"/>
                </a:solidFill>
              </a:rPr>
              <a:t> </a:t>
            </a:r>
            <a:r>
              <a:rPr dirty="0">
                <a:solidFill>
                  <a:srgbClr val="0070C0"/>
                </a:solidFill>
              </a:rPr>
              <a:t>dengue</a:t>
            </a:r>
            <a:r>
              <a:rPr spc="-15" dirty="0">
                <a:solidFill>
                  <a:srgbClr val="0070C0"/>
                </a:solidFill>
              </a:rPr>
              <a:t> </a:t>
            </a:r>
            <a:r>
              <a:rPr dirty="0">
                <a:solidFill>
                  <a:srgbClr val="0070C0"/>
                </a:solidFill>
              </a:rPr>
              <a:t>patient,</a:t>
            </a:r>
            <a:r>
              <a:rPr spc="-30" dirty="0">
                <a:solidFill>
                  <a:srgbClr val="0070C0"/>
                </a:solidFill>
              </a:rPr>
              <a:t> </a:t>
            </a:r>
            <a:r>
              <a:rPr dirty="0">
                <a:solidFill>
                  <a:srgbClr val="0070C0"/>
                </a:solidFill>
              </a:rPr>
              <a:t>inform</a:t>
            </a:r>
            <a:r>
              <a:rPr spc="-15" dirty="0">
                <a:solidFill>
                  <a:srgbClr val="0070C0"/>
                </a:solidFill>
              </a:rPr>
              <a:t> </a:t>
            </a:r>
            <a:r>
              <a:rPr dirty="0">
                <a:solidFill>
                  <a:srgbClr val="0070C0"/>
                </a:solidFill>
              </a:rPr>
              <a:t>the</a:t>
            </a:r>
            <a:r>
              <a:rPr spc="-5" dirty="0">
                <a:solidFill>
                  <a:srgbClr val="0070C0"/>
                </a:solidFill>
              </a:rPr>
              <a:t> </a:t>
            </a:r>
            <a:r>
              <a:rPr lang="en-IN" spc="-5" dirty="0">
                <a:solidFill>
                  <a:srgbClr val="0070C0"/>
                </a:solidFill>
              </a:rPr>
              <a:t>BMOH/Superintendent</a:t>
            </a:r>
            <a:r>
              <a:rPr lang="en-IN" spc="-60" dirty="0">
                <a:solidFill>
                  <a:srgbClr val="0070C0"/>
                </a:solidFill>
              </a:rPr>
              <a:t> </a:t>
            </a:r>
            <a:r>
              <a:rPr lang="en-IN" spc="-10" dirty="0">
                <a:solidFill>
                  <a:srgbClr val="0070C0"/>
                </a:solidFill>
              </a:rPr>
              <a:t>immediately &gt;&gt; </a:t>
            </a:r>
            <a:r>
              <a:rPr spc="-20" dirty="0">
                <a:solidFill>
                  <a:srgbClr val="0070C0"/>
                </a:solidFill>
              </a:rPr>
              <a:t>Dy.</a:t>
            </a:r>
            <a:r>
              <a:rPr spc="-15" dirty="0">
                <a:solidFill>
                  <a:srgbClr val="0070C0"/>
                </a:solidFill>
              </a:rPr>
              <a:t> </a:t>
            </a:r>
            <a:r>
              <a:rPr spc="-25" dirty="0">
                <a:solidFill>
                  <a:srgbClr val="0070C0"/>
                </a:solidFill>
              </a:rPr>
              <a:t>CMOH-</a:t>
            </a:r>
            <a:r>
              <a:rPr dirty="0">
                <a:solidFill>
                  <a:srgbClr val="0070C0"/>
                </a:solidFill>
              </a:rPr>
              <a:t>II</a:t>
            </a:r>
            <a:r>
              <a:rPr spc="-5" dirty="0">
                <a:solidFill>
                  <a:srgbClr val="0070C0"/>
                </a:solidFill>
              </a:rPr>
              <a:t> </a:t>
            </a:r>
            <a:r>
              <a:rPr lang="en-IN" spc="-5" dirty="0">
                <a:solidFill>
                  <a:srgbClr val="0070C0"/>
                </a:solidFill>
              </a:rPr>
              <a:t>&gt;&gt;</a:t>
            </a:r>
            <a:r>
              <a:rPr spc="-10" dirty="0">
                <a:solidFill>
                  <a:srgbClr val="0070C0"/>
                </a:solidFill>
              </a:rPr>
              <a:t> </a:t>
            </a:r>
            <a:r>
              <a:rPr dirty="0">
                <a:solidFill>
                  <a:srgbClr val="0070C0"/>
                </a:solidFill>
              </a:rPr>
              <a:t>S</a:t>
            </a:r>
            <a:r>
              <a:rPr lang="en-IN" dirty="0">
                <a:solidFill>
                  <a:srgbClr val="0070C0"/>
                </a:solidFill>
              </a:rPr>
              <a:t>P</a:t>
            </a:r>
            <a:r>
              <a:rPr dirty="0">
                <a:solidFill>
                  <a:srgbClr val="0070C0"/>
                </a:solidFill>
              </a:rPr>
              <a:t>O / </a:t>
            </a:r>
            <a:r>
              <a:rPr spc="-20" dirty="0">
                <a:solidFill>
                  <a:srgbClr val="0070C0"/>
                </a:solidFill>
              </a:rPr>
              <a:t>OSD</a:t>
            </a:r>
            <a:r>
              <a:rPr lang="en-IN" spc="-20" dirty="0">
                <a:solidFill>
                  <a:srgbClr val="0070C0"/>
                </a:solidFill>
              </a:rPr>
              <a:t>-VBD</a:t>
            </a:r>
            <a:r>
              <a:rPr spc="5" dirty="0">
                <a:solidFill>
                  <a:srgbClr val="0070C0"/>
                </a:solidFill>
              </a:rPr>
              <a:t> </a:t>
            </a:r>
            <a:r>
              <a:rPr lang="en-IN" spc="5" dirty="0">
                <a:solidFill>
                  <a:srgbClr val="0070C0"/>
                </a:solidFill>
              </a:rPr>
              <a:t>(</a:t>
            </a:r>
            <a:r>
              <a:rPr dirty="0">
                <a:solidFill>
                  <a:srgbClr val="0070C0"/>
                </a:solidFill>
              </a:rPr>
              <a:t>phone</a:t>
            </a:r>
            <a:r>
              <a:rPr lang="en-IN" dirty="0">
                <a:solidFill>
                  <a:srgbClr val="0070C0"/>
                </a:solidFill>
              </a:rPr>
              <a:t>: </a:t>
            </a:r>
            <a:r>
              <a:rPr lang="en-IN" sz="2000" dirty="0">
                <a:solidFill>
                  <a:srgbClr val="0070C0"/>
                </a:solidFill>
              </a:rPr>
              <a:t>83730 87377</a:t>
            </a:r>
            <a:r>
              <a:rPr sz="2000" spc="-10" dirty="0">
                <a:solidFill>
                  <a:srgbClr val="0070C0"/>
                </a:solidFill>
              </a:rPr>
              <a:t>/ </a:t>
            </a:r>
            <a:r>
              <a:rPr sz="2000" dirty="0">
                <a:solidFill>
                  <a:srgbClr val="0070C0"/>
                </a:solidFill>
              </a:rPr>
              <a:t>9830</a:t>
            </a:r>
            <a:r>
              <a:rPr lang="en-IN" sz="2000" dirty="0">
                <a:solidFill>
                  <a:srgbClr val="0070C0"/>
                </a:solidFill>
              </a:rPr>
              <a:t>1</a:t>
            </a:r>
            <a:r>
              <a:rPr sz="2000" spc="-30" dirty="0">
                <a:solidFill>
                  <a:srgbClr val="0070C0"/>
                </a:solidFill>
              </a:rPr>
              <a:t> </a:t>
            </a:r>
            <a:r>
              <a:rPr lang="en-IN" sz="2000" spc="-10" dirty="0">
                <a:solidFill>
                  <a:srgbClr val="0070C0"/>
                </a:solidFill>
              </a:rPr>
              <a:t>14103</a:t>
            </a:r>
            <a:r>
              <a:rPr sz="2000" spc="-10" dirty="0">
                <a:solidFill>
                  <a:srgbClr val="0070C0"/>
                </a:solidFill>
              </a:rPr>
              <a:t>)</a:t>
            </a:r>
            <a:r>
              <a:rPr spc="-10" dirty="0">
                <a:solidFill>
                  <a:srgbClr val="0070C0"/>
                </a:solidFill>
              </a:rPr>
              <a:t>.</a:t>
            </a:r>
            <a:endParaRPr lang="en-IN" sz="2000" dirty="0">
              <a:solidFill>
                <a:srgbClr val="0070C0"/>
              </a:solidFill>
            </a:endParaRPr>
          </a:p>
          <a:p>
            <a:pPr marL="12700" marR="694690">
              <a:lnSpc>
                <a:spcPts val="2600"/>
              </a:lnSpc>
              <a:spcBef>
                <a:spcPts val="420"/>
              </a:spcBef>
              <a:spcAft>
                <a:spcPts val="600"/>
              </a:spcAft>
              <a:tabLst>
                <a:tab pos="241300" algn="l"/>
              </a:tabLst>
            </a:pPr>
            <a:r>
              <a:rPr lang="en-IN" sz="2000" spc="-15" dirty="0"/>
              <a:t>	</a:t>
            </a:r>
            <a:r>
              <a:rPr lang="en-IN" spc="-15" dirty="0"/>
              <a:t>- Mail</a:t>
            </a:r>
            <a:r>
              <a:rPr spc="-15" dirty="0"/>
              <a:t> </a:t>
            </a:r>
            <a:r>
              <a:rPr lang="en-IN" spc="-15" dirty="0"/>
              <a:t>the </a:t>
            </a:r>
            <a:r>
              <a:rPr dirty="0"/>
              <a:t>scanned</a:t>
            </a:r>
            <a:r>
              <a:rPr spc="-35" dirty="0"/>
              <a:t> </a:t>
            </a:r>
            <a:r>
              <a:rPr spc="-10" dirty="0"/>
              <a:t>treatment </a:t>
            </a:r>
            <a:r>
              <a:rPr dirty="0"/>
              <a:t>record</a:t>
            </a:r>
            <a:r>
              <a:rPr lang="en-IN" spc="-30" dirty="0"/>
              <a:t>s </a:t>
            </a:r>
            <a:r>
              <a:rPr dirty="0"/>
              <a:t>at</a:t>
            </a:r>
            <a:r>
              <a:rPr spc="-5" dirty="0"/>
              <a:t> </a:t>
            </a:r>
            <a:r>
              <a:rPr dirty="0"/>
              <a:t>an</a:t>
            </a:r>
            <a:r>
              <a:rPr spc="-10" dirty="0"/>
              <a:t> </a:t>
            </a:r>
            <a:r>
              <a:rPr dirty="0"/>
              <a:t>early</a:t>
            </a:r>
            <a:r>
              <a:rPr spc="-25" dirty="0"/>
              <a:t> </a:t>
            </a:r>
            <a:r>
              <a:rPr spc="-10" dirty="0"/>
              <a:t>date</a:t>
            </a:r>
            <a:r>
              <a:rPr lang="en-IN" spc="-10" dirty="0"/>
              <a:t> </a:t>
            </a:r>
            <a:r>
              <a:rPr dirty="0"/>
              <a:t>to:</a:t>
            </a:r>
            <a:r>
              <a:rPr lang="en-IN" spc="-15" dirty="0"/>
              <a:t>  	  	  	   </a:t>
            </a:r>
            <a:r>
              <a:rPr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</a:rPr>
              <a:t>idsp.wb@gmail.com</a:t>
            </a:r>
            <a:r>
              <a:rPr lang="en-IN" spc="-10" dirty="0">
                <a:uFill>
                  <a:solidFill>
                    <a:srgbClr val="0462C1"/>
                  </a:solidFill>
                </a:uFill>
              </a:rPr>
              <a:t> and </a:t>
            </a:r>
            <a:r>
              <a:rPr lang="en-IN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hlinkClick r:id="rId2"/>
              </a:rPr>
              <a:t>entomologist.ibd@gmail.com</a:t>
            </a:r>
            <a:r>
              <a:rPr lang="en-IN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</a:rPr>
              <a:t>.</a:t>
            </a:r>
          </a:p>
          <a:p>
            <a:pPr marL="12700" marR="694690">
              <a:lnSpc>
                <a:spcPts val="2600"/>
              </a:lnSpc>
              <a:spcBef>
                <a:spcPts val="420"/>
              </a:spcBef>
              <a:tabLst>
                <a:tab pos="241300" algn="l"/>
              </a:tabLst>
            </a:pPr>
            <a:endParaRPr lang="en-IN" b="1" spc="-10" dirty="0">
              <a:solidFill>
                <a:srgbClr val="0462C1"/>
              </a:solidFill>
              <a:uFill>
                <a:solidFill>
                  <a:srgbClr val="0462C1"/>
                </a:solidFill>
              </a:uFill>
              <a:latin typeface="Calibri"/>
              <a:cs typeface="Calibri"/>
            </a:endParaRPr>
          </a:p>
          <a:p>
            <a:pPr marL="12700" marR="694690" algn="ctr">
              <a:lnSpc>
                <a:spcPts val="2600"/>
              </a:lnSpc>
              <a:spcBef>
                <a:spcPts val="420"/>
              </a:spcBef>
              <a:tabLst>
                <a:tab pos="241300" algn="l"/>
              </a:tabLst>
            </a:pPr>
            <a:r>
              <a:rPr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Discuss</a:t>
            </a:r>
            <a:r>
              <a:rPr spc="-1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spc="-9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points</a:t>
            </a:r>
            <a:r>
              <a:rPr spc="-9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spc="-1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spc="-85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slides</a:t>
            </a:r>
            <a:r>
              <a:rPr spc="-95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spc="-95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spc="-95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1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concerned</a:t>
            </a:r>
            <a:r>
              <a:rPr spc="-135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1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Doctors</a:t>
            </a:r>
            <a:r>
              <a:rPr spc="-105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spc="-5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&amp;</a:t>
            </a:r>
            <a:r>
              <a:rPr lang="en-IN" b="1" spc="-5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12700" marR="694690" algn="ctr">
              <a:lnSpc>
                <a:spcPts val="2600"/>
              </a:lnSpc>
              <a:spcBef>
                <a:spcPts val="420"/>
              </a:spcBef>
              <a:tabLst>
                <a:tab pos="241300" algn="l"/>
              </a:tabLst>
            </a:pPr>
            <a:r>
              <a:rPr b="1" spc="-1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Staff</a:t>
            </a:r>
            <a:r>
              <a:rPr spc="-9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spc="-9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spc="-105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b="1" spc="-105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district/</a:t>
            </a:r>
            <a:r>
              <a:rPr b="1" spc="-1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institution.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6E5F43E7-D41A-0C9E-95CB-572E2DF8CD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912722C1-91DA-1347-7640-5FC3F1D51D9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81200" y="274606"/>
            <a:ext cx="8229600" cy="616194"/>
          </a:xfrm>
          <a:prstGeom prst="rect">
            <a:avLst/>
          </a:prstGeom>
          <a:solidFill>
            <a:srgbClr val="1F3863"/>
          </a:solidFill>
        </p:spPr>
        <p:txBody>
          <a:bodyPr vert="horz" wrap="square" lIns="0" tIns="6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4000" b="1" u="none" dirty="0">
                <a:solidFill>
                  <a:srgbClr val="FFFFFF"/>
                </a:solidFill>
                <a:latin typeface="Times New Roman"/>
                <a:cs typeface="Times New Roman"/>
              </a:rPr>
              <a:t>Operational</a:t>
            </a:r>
            <a:r>
              <a:rPr sz="4000" b="1" u="none" spc="-1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4000" b="1" u="none" spc="-10" dirty="0">
                <a:solidFill>
                  <a:srgbClr val="FFFFFF"/>
                </a:solidFill>
                <a:latin typeface="Times New Roman"/>
                <a:cs typeface="Times New Roman"/>
              </a:rPr>
              <a:t>issues…….</a:t>
            </a:r>
            <a:r>
              <a:rPr lang="en-IN" sz="2800" b="1" u="none" spc="-10" dirty="0">
                <a:solidFill>
                  <a:srgbClr val="FFFFFF"/>
                </a:solidFill>
                <a:latin typeface="Times New Roman"/>
                <a:cs typeface="Times New Roman"/>
              </a:rPr>
              <a:t>7A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B638D594-C3E9-4F5F-CC08-2EDBCC5EDFE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371600" y="1295400"/>
            <a:ext cx="9829800" cy="5855449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 marR="694690" algn="ctr">
              <a:lnSpc>
                <a:spcPts val="2600"/>
              </a:lnSpc>
              <a:spcAft>
                <a:spcPts val="1200"/>
              </a:spcAft>
              <a:tabLst>
                <a:tab pos="241300" algn="l"/>
              </a:tabLst>
            </a:pPr>
            <a:r>
              <a:rPr lang="en-IN" b="1" dirty="0">
                <a:solidFill>
                  <a:schemeClr val="accent6">
                    <a:lumMod val="75000"/>
                  </a:schemeClr>
                </a:solidFill>
              </a:rPr>
              <a:t>Further points to be discussed with Superintendents, BMOHs, MO-s, SR-s and Jr. Doctors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358775" algn="l"/>
              </a:tabLst>
            </a:pPr>
            <a:r>
              <a:rPr lang="en-IN" dirty="0">
                <a:solidFill>
                  <a:srgbClr val="0070C0"/>
                </a:solidFill>
              </a:rPr>
              <a:t>Follow the points mentioned in DHS letter no. HHM/1H-Singly/146 dated 08 July 2025:                                                                            </a:t>
            </a:r>
            <a:r>
              <a:rPr lang="en-IN" dirty="0"/>
              <a:t>		      	</a:t>
            </a:r>
            <a:r>
              <a:rPr lang="en-IN" sz="2200" dirty="0"/>
              <a:t>- </a:t>
            </a:r>
            <a:r>
              <a:rPr lang="en-US" sz="2200" dirty="0">
                <a:solidFill>
                  <a:srgbClr val="0070C0"/>
                </a:solidFill>
              </a:rPr>
              <a:t>Maintain a system for detailed hand-over between the MO-s taking care of           	  beds, at the time of change of shifts. </a:t>
            </a:r>
            <a:r>
              <a:rPr lang="en-US" sz="2200" dirty="0"/>
              <a:t> Also, the bed nos. of the critical or very sick   	  cases are to be recorded in a Handover Book kept in the Ward. 	                     	- </a:t>
            </a:r>
            <a:r>
              <a:rPr lang="en-US" sz="2200" dirty="0">
                <a:solidFill>
                  <a:srgbClr val="0070C0"/>
                </a:solidFill>
              </a:rPr>
              <a:t>In certain patients, only morning &amp; evening visits by the BIC are not enough. </a:t>
            </a:r>
            <a:r>
              <a:rPr lang="en-US" sz="2200" dirty="0"/>
              <a:t>	  When a bolus of IV fluid is given or one dose of some special drug is 	    	  administered, follow up may be necessary after 1 or 2 hours or so, to decide repeat 	  dosing (e.g. ASV etc.) or to fine-tune the further management (e.g. dengue shock, 	  post-CS with sepsis etc.).                                                                                                                   	- </a:t>
            </a:r>
            <a:r>
              <a:rPr lang="en-US" sz="2200" dirty="0">
                <a:solidFill>
                  <a:srgbClr val="0070C0"/>
                </a:solidFill>
              </a:rPr>
              <a:t>The necessary arrangement must be put in place by the Superintendent for such 	  repeated follow-ups.</a:t>
            </a:r>
            <a:endParaRPr lang="en-IN" sz="2200" dirty="0">
              <a:solidFill>
                <a:srgbClr val="0070C0"/>
              </a:solidFill>
            </a:endParaRPr>
          </a:p>
          <a:p>
            <a:pPr marL="263525" marR="694690" indent="-250825" algn="l">
              <a:lnSpc>
                <a:spcPts val="2600"/>
              </a:lnSpc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241300" algn="l"/>
              </a:tabLst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341777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B7866B0-CBA3-8503-44D1-E729A2255F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BB75ACEE-B402-5211-EBC5-FF29B1C704F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81200" y="274606"/>
            <a:ext cx="8229600" cy="616194"/>
          </a:xfrm>
          <a:prstGeom prst="rect">
            <a:avLst/>
          </a:prstGeom>
          <a:solidFill>
            <a:srgbClr val="1F3863"/>
          </a:solidFill>
        </p:spPr>
        <p:txBody>
          <a:bodyPr vert="horz" wrap="square" lIns="0" tIns="6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4000" b="1" u="none" dirty="0">
                <a:solidFill>
                  <a:srgbClr val="FFFFFF"/>
                </a:solidFill>
                <a:latin typeface="Times New Roman"/>
                <a:cs typeface="Times New Roman"/>
              </a:rPr>
              <a:t>Operational</a:t>
            </a:r>
            <a:r>
              <a:rPr sz="4000" b="1" u="none" spc="-1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4000" b="1" u="none" spc="-10" dirty="0">
                <a:solidFill>
                  <a:srgbClr val="FFFFFF"/>
                </a:solidFill>
                <a:latin typeface="Times New Roman"/>
                <a:cs typeface="Times New Roman"/>
              </a:rPr>
              <a:t>issues…….</a:t>
            </a:r>
            <a:r>
              <a:rPr lang="en-IN" sz="2800" b="1" u="none" spc="-10" dirty="0">
                <a:solidFill>
                  <a:srgbClr val="FFFFFF"/>
                </a:solidFill>
                <a:latin typeface="Times New Roman"/>
                <a:cs typeface="Times New Roman"/>
              </a:rPr>
              <a:t>7B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4052C97B-C6B1-5A91-F8F3-E939210096D4}"/>
              </a:ext>
            </a:extLst>
          </p:cNvPr>
          <p:cNvSpPr txBox="1"/>
          <p:nvPr/>
        </p:nvSpPr>
        <p:spPr>
          <a:xfrm>
            <a:off x="1524000" y="1295400"/>
            <a:ext cx="9144000" cy="5163593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600"/>
              </a:spcBef>
              <a:buFont typeface="Arial MT"/>
              <a:buChar char="•"/>
              <a:tabLst>
                <a:tab pos="240029" algn="l"/>
              </a:tabLst>
            </a:pPr>
            <a:r>
              <a:rPr lang="en-IN" sz="2400" dirty="0">
                <a:latin typeface="Times New Roman"/>
                <a:cs typeface="Times New Roman"/>
              </a:rPr>
              <a:t>Superintendent should utilize the MOs &amp; Nurses trained at state/district level to bring improved practices into being.</a:t>
            </a:r>
          </a:p>
          <a:p>
            <a:pPr marL="240029" indent="-227329">
              <a:lnSpc>
                <a:spcPct val="100000"/>
              </a:lnSpc>
              <a:spcBef>
                <a:spcPts val="600"/>
              </a:spcBef>
              <a:buFont typeface="Arial MT"/>
              <a:buChar char="•"/>
              <a:tabLst>
                <a:tab pos="240029" algn="l"/>
              </a:tabLst>
            </a:pPr>
            <a:r>
              <a:rPr lang="en-IN" sz="2400" dirty="0">
                <a:solidFill>
                  <a:srgbClr val="0070C0"/>
                </a:solidFill>
                <a:latin typeface="Times New Roman"/>
                <a:cs typeface="Times New Roman"/>
              </a:rPr>
              <a:t>Not only </a:t>
            </a:r>
            <a:r>
              <a:rPr lang="en-IN" sz="2400" dirty="0" err="1">
                <a:solidFill>
                  <a:srgbClr val="0070C0"/>
                </a:solidFill>
                <a:latin typeface="Times New Roman"/>
                <a:cs typeface="Times New Roman"/>
              </a:rPr>
              <a:t>Splst</a:t>
            </a:r>
            <a:r>
              <a:rPr lang="en-IN" sz="2400" dirty="0">
                <a:solidFill>
                  <a:srgbClr val="0070C0"/>
                </a:solidFill>
                <a:latin typeface="Times New Roman"/>
                <a:cs typeface="Times New Roman"/>
              </a:rPr>
              <a:t>. Physicians or Paediatricians, but Specialists of other disciplines and GDMO-s, who perform ER/ general on-call duty must be sensitized on triaging and basic management of dengue.</a:t>
            </a:r>
          </a:p>
          <a:p>
            <a:pPr marL="240029" indent="-227329">
              <a:lnSpc>
                <a:spcPct val="100000"/>
              </a:lnSpc>
              <a:spcBef>
                <a:spcPts val="600"/>
              </a:spcBef>
              <a:buFont typeface="Arial MT"/>
              <a:buChar char="•"/>
              <a:tabLst>
                <a:tab pos="240029" algn="l"/>
              </a:tabLst>
            </a:pPr>
            <a:r>
              <a:rPr lang="en-IN" sz="2400" dirty="0">
                <a:solidFill>
                  <a:srgbClr val="0070C0"/>
                </a:solidFill>
                <a:latin typeface="Times New Roman"/>
                <a:cs typeface="Times New Roman"/>
              </a:rPr>
              <a:t>Superintendent must take a daily morning brief of the severe or complicated cases currently admitted; he/she should visit such cases </a:t>
            </a:r>
            <a:r>
              <a:rPr lang="en-IN" sz="2400" dirty="0">
                <a:latin typeface="Times New Roman"/>
                <a:cs typeface="Times New Roman"/>
              </a:rPr>
              <a:t>and track their overall management. 						- Please be aware of the criteria of severe dengue and make others    	  aware.</a:t>
            </a:r>
            <a:endParaRPr lang="en-IN" sz="2400" spc="-50" dirty="0">
              <a:latin typeface="Times New Roman"/>
              <a:cs typeface="Times New Roman"/>
            </a:endParaRPr>
          </a:p>
          <a:p>
            <a:pPr marL="240029" indent="-227329">
              <a:lnSpc>
                <a:spcPct val="100000"/>
              </a:lnSpc>
              <a:spcBef>
                <a:spcPts val="600"/>
              </a:spcBef>
              <a:buFont typeface="Arial MT"/>
              <a:buChar char="•"/>
              <a:tabLst>
                <a:tab pos="240029" algn="l"/>
              </a:tabLst>
            </a:pPr>
            <a:r>
              <a:rPr lang="en-IN" sz="2400" spc="-10" dirty="0">
                <a:solidFill>
                  <a:srgbClr val="0070C0"/>
                </a:solidFill>
                <a:latin typeface="Times New Roman"/>
                <a:cs typeface="Times New Roman"/>
              </a:rPr>
              <a:t>Doctors please follow the state guidelines on empirical therapy and diagnostics of suspected Scrub Typhus.</a:t>
            </a:r>
          </a:p>
          <a:p>
            <a:pPr marL="240029" indent="-227329">
              <a:lnSpc>
                <a:spcPct val="100000"/>
              </a:lnSpc>
              <a:spcBef>
                <a:spcPts val="600"/>
              </a:spcBef>
              <a:buFont typeface="Arial MT"/>
              <a:buChar char="•"/>
              <a:tabLst>
                <a:tab pos="240029" algn="l"/>
              </a:tabLst>
            </a:pPr>
            <a:r>
              <a:rPr lang="en-IN" sz="2400" spc="-10" dirty="0">
                <a:solidFill>
                  <a:srgbClr val="0070C0"/>
                </a:solidFill>
                <a:latin typeface="Times New Roman"/>
                <a:cs typeface="Times New Roman"/>
              </a:rPr>
              <a:t>Please take special care not to miss Severe Form of Malaria.</a:t>
            </a:r>
            <a:endParaRPr sz="2400" dirty="0">
              <a:solidFill>
                <a:srgbClr val="0070C0"/>
              </a:solidFill>
              <a:latin typeface="Times New Roman"/>
              <a:cs typeface="Times New Roman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9E5F89-6F10-AE1A-4FDC-2949909F0117}"/>
              </a:ext>
            </a:extLst>
          </p:cNvPr>
          <p:cNvSpPr txBox="1"/>
          <p:nvPr/>
        </p:nvSpPr>
        <p:spPr>
          <a:xfrm rot="19597444">
            <a:off x="9964496" y="5704606"/>
            <a:ext cx="1981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000" b="1" u="sng" dirty="0">
                <a:solidFill>
                  <a:schemeClr val="accent2">
                    <a:lumMod val="75000"/>
                  </a:schemeClr>
                </a:solidFill>
                <a:latin typeface="Bradley Hand ITC" panose="03070402050302030203" pitchFamily="66" charset="0"/>
              </a:rPr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146549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9E94C-391E-709A-2B0C-75B90ED07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4400"/>
            <a:ext cx="10515600" cy="430887"/>
          </a:xfrm>
        </p:spPr>
        <p:txBody>
          <a:bodyPr/>
          <a:lstStyle/>
          <a:p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Direction for the trainer using the ppt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9B9C55-5DB4-1AB2-B01C-4763702CB5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0" y="1905000"/>
            <a:ext cx="9524999" cy="4308872"/>
          </a:xfrm>
        </p:spPr>
        <p:txBody>
          <a:bodyPr/>
          <a:lstStyle/>
          <a:p>
            <a:r>
              <a:rPr lang="en-IN" sz="2800" b="1" dirty="0"/>
              <a:t>It may be so that the trainees are already aware of the basic points of Operational Aspect due to discussion in previous training or meeting.</a:t>
            </a:r>
          </a:p>
          <a:p>
            <a:endParaRPr lang="en-IN" sz="2800" b="1" dirty="0"/>
          </a:p>
          <a:p>
            <a:r>
              <a:rPr lang="en-IN" sz="2800" b="1" dirty="0"/>
              <a:t>If time is short, you may discuss only the points in blue font, without repeating all the old points.</a:t>
            </a:r>
          </a:p>
          <a:p>
            <a:endParaRPr lang="en-IN" sz="2800" b="1" dirty="0"/>
          </a:p>
          <a:p>
            <a:r>
              <a:rPr lang="en-IN" sz="2800" b="1" dirty="0"/>
              <a:t>The discussion on Operational Aspects would be more lively and effective, if real life examples are given from institutions that have implemented the recommended points</a:t>
            </a:r>
            <a:r>
              <a:rPr lang="en-IN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2783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981200" y="404637"/>
            <a:ext cx="8229600" cy="490220"/>
          </a:xfrm>
          <a:custGeom>
            <a:avLst/>
            <a:gdLst/>
            <a:ahLst/>
            <a:cxnLst/>
            <a:rect l="l" t="t" r="r" b="b"/>
            <a:pathLst>
              <a:path w="8229600" h="490219">
                <a:moveTo>
                  <a:pt x="8229599" y="0"/>
                </a:moveTo>
                <a:lnTo>
                  <a:pt x="0" y="0"/>
                </a:lnTo>
                <a:lnTo>
                  <a:pt x="0" y="490072"/>
                </a:lnTo>
                <a:lnTo>
                  <a:pt x="8229599" y="490072"/>
                </a:lnTo>
                <a:lnTo>
                  <a:pt x="8229599" y="0"/>
                </a:lnTo>
                <a:close/>
              </a:path>
            </a:pathLst>
          </a:custGeom>
          <a:solidFill>
            <a:srgbClr val="1F38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38200" y="116616"/>
            <a:ext cx="10515600" cy="736318"/>
          </a:xfrm>
          <a:prstGeom prst="rect">
            <a:avLst/>
          </a:prstGeom>
        </p:spPr>
        <p:txBody>
          <a:bodyPr vert="horz" wrap="square" lIns="0" tIns="180557" rIns="0" bIns="0" rtlCol="0">
            <a:spAutoFit/>
          </a:bodyPr>
          <a:lstStyle/>
          <a:p>
            <a:pPr marL="2599690">
              <a:lnSpc>
                <a:spcPct val="100000"/>
              </a:lnSpc>
              <a:spcBef>
                <a:spcPts val="95"/>
              </a:spcBef>
            </a:pPr>
            <a:r>
              <a:rPr sz="3600" b="1" u="none" dirty="0">
                <a:solidFill>
                  <a:srgbClr val="FFFFFF"/>
                </a:solidFill>
                <a:latin typeface="Times New Roman"/>
                <a:cs typeface="Times New Roman"/>
              </a:rPr>
              <a:t>Operational</a:t>
            </a:r>
            <a:r>
              <a:rPr sz="3600" b="1" u="none" spc="-1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600" b="1" u="none" spc="-10" dirty="0">
                <a:solidFill>
                  <a:srgbClr val="FFFFFF"/>
                </a:solidFill>
                <a:latin typeface="Times New Roman"/>
                <a:cs typeface="Times New Roman"/>
              </a:rPr>
              <a:t>issues…….</a:t>
            </a:r>
            <a:r>
              <a:rPr b="1" u="none" spc="-10" dirty="0">
                <a:solidFill>
                  <a:srgbClr val="FFFFFF"/>
                </a:solidFill>
                <a:latin typeface="Times New Roman"/>
                <a:cs typeface="Times New Roman"/>
              </a:rPr>
              <a:t>1</a:t>
            </a:r>
            <a:endParaRPr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5800" y="1130969"/>
            <a:ext cx="10668000" cy="56064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marR="155575" indent="-227329">
              <a:spcBef>
                <a:spcPts val="100"/>
              </a:spcBef>
              <a:buFont typeface="Arial MT"/>
              <a:buChar char="•"/>
              <a:tabLst>
                <a:tab pos="241300" algn="l"/>
              </a:tabLst>
            </a:pPr>
            <a:r>
              <a:rPr sz="2400" dirty="0">
                <a:latin typeface="Times New Roman"/>
                <a:cs typeface="Times New Roman"/>
              </a:rPr>
              <a:t>All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dengue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cases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suspected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dengue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cases:</a:t>
            </a:r>
            <a:r>
              <a:rPr sz="2400" spc="-1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Arrange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PCV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(also 	</a:t>
            </a:r>
            <a:r>
              <a:rPr sz="2400" dirty="0">
                <a:latin typeface="Times New Roman"/>
                <a:cs typeface="Times New Roman"/>
              </a:rPr>
              <a:t>called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Haematocrit)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 Platelet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Count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reports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u="sng" dirty="0">
                <a:latin typeface="Times New Roman"/>
                <a:cs typeface="Times New Roman"/>
              </a:rPr>
              <a:t>at</a:t>
            </a:r>
            <a:r>
              <a:rPr sz="2400" u="sng" spc="-5" dirty="0">
                <a:latin typeface="Times New Roman"/>
                <a:cs typeface="Times New Roman"/>
              </a:rPr>
              <a:t> </a:t>
            </a:r>
            <a:r>
              <a:rPr sz="2400" u="sng" dirty="0">
                <a:latin typeface="Times New Roman"/>
                <a:cs typeface="Times New Roman"/>
              </a:rPr>
              <a:t>least</a:t>
            </a:r>
            <a:r>
              <a:rPr sz="2400" u="sng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twice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day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– 	</a:t>
            </a:r>
            <a:r>
              <a:rPr lang="en-IN" sz="2400" spc="-50" dirty="0">
                <a:latin typeface="Times New Roman"/>
                <a:cs typeface="Times New Roman"/>
              </a:rPr>
              <a:t>in </a:t>
            </a:r>
            <a:r>
              <a:rPr sz="2400" dirty="0">
                <a:latin typeface="Times New Roman"/>
                <a:cs typeface="Times New Roman"/>
              </a:rPr>
              <a:t>morning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evening</a:t>
            </a:r>
            <a:r>
              <a:rPr lang="en-IN" sz="2400" dirty="0">
                <a:latin typeface="Times New Roman"/>
                <a:cs typeface="Times New Roman"/>
              </a:rPr>
              <a:t> with a minm. 8 hours interval</a:t>
            </a:r>
            <a:r>
              <a:rPr sz="2400" spc="-10" dirty="0">
                <a:latin typeface="Times New Roman"/>
                <a:cs typeface="Times New Roman"/>
              </a:rPr>
              <a:t>.</a:t>
            </a:r>
            <a:r>
              <a:rPr lang="en-IN" sz="2400" spc="-10" dirty="0">
                <a:latin typeface="Times New Roman"/>
                <a:cs typeface="Times New Roman"/>
              </a:rPr>
              <a:t>    			- Where necessary, test for extra time by utilizing CCU/SNCU lab or    	   24-hour lab service (if available).</a:t>
            </a:r>
            <a:endParaRPr sz="2400" dirty="0">
              <a:latin typeface="Times New Roman"/>
              <a:cs typeface="Times New Roman"/>
            </a:endParaRPr>
          </a:p>
          <a:p>
            <a:pPr marL="240029" marR="228600" indent="-227329">
              <a:lnSpc>
                <a:spcPct val="110000"/>
              </a:lnSpc>
              <a:spcBef>
                <a:spcPts val="1595"/>
              </a:spcBef>
              <a:buFont typeface="Arial MT"/>
              <a:buChar char="•"/>
              <a:tabLst>
                <a:tab pos="241300" algn="l"/>
              </a:tabLst>
            </a:pPr>
            <a:r>
              <a:rPr sz="2400" dirty="0">
                <a:latin typeface="Times New Roman"/>
                <a:cs typeface="Times New Roman"/>
              </a:rPr>
              <a:t>C.B.C.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test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for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fever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cases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35" dirty="0">
                <a:latin typeface="Times New Roman"/>
                <a:cs typeface="Times New Roman"/>
              </a:rPr>
              <a:t>O.P.D.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–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as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suggested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Fever 	</a:t>
            </a:r>
            <a:r>
              <a:rPr sz="2400" dirty="0">
                <a:latin typeface="Times New Roman"/>
                <a:cs typeface="Times New Roman"/>
              </a:rPr>
              <a:t>Approach</a:t>
            </a:r>
            <a:r>
              <a:rPr sz="2400" spc="-1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Algorithm. Utilize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cell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counter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if </a:t>
            </a:r>
            <a:r>
              <a:rPr sz="2400" spc="-10" dirty="0">
                <a:latin typeface="Times New Roman"/>
                <a:cs typeface="Times New Roman"/>
              </a:rPr>
              <a:t>available.</a:t>
            </a:r>
            <a:endParaRPr sz="2400" dirty="0">
              <a:latin typeface="Times New Roman"/>
              <a:cs typeface="Times New Roman"/>
            </a:endParaRPr>
          </a:p>
          <a:p>
            <a:pPr marL="240029" indent="-227329">
              <a:lnSpc>
                <a:spcPct val="100000"/>
              </a:lnSpc>
              <a:spcBef>
                <a:spcPts val="1895"/>
              </a:spcBef>
              <a:buFont typeface="Arial MT"/>
              <a:buChar char="•"/>
              <a:tabLst>
                <a:tab pos="240029" algn="l"/>
              </a:tabLst>
            </a:pP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Dengue</a:t>
            </a:r>
            <a:r>
              <a:rPr sz="2400" spc="-70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0070C0"/>
                </a:solidFill>
                <a:latin typeface="Times New Roman"/>
                <a:cs typeface="Times New Roman"/>
              </a:rPr>
              <a:t>Test</a:t>
            </a:r>
            <a:r>
              <a:rPr sz="2400" spc="-20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Report</a:t>
            </a:r>
            <a:r>
              <a:rPr sz="2400" spc="-25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and</a:t>
            </a:r>
            <a:r>
              <a:rPr sz="2400" spc="-40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PCV</a:t>
            </a:r>
            <a:r>
              <a:rPr sz="2400" spc="-55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&amp;</a:t>
            </a:r>
            <a:r>
              <a:rPr sz="2400" spc="-20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Platelet</a:t>
            </a:r>
            <a:r>
              <a:rPr sz="2400" spc="-70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Report</a:t>
            </a:r>
            <a:r>
              <a:rPr sz="2400" spc="-30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must</a:t>
            </a:r>
            <a:r>
              <a:rPr sz="2400" spc="-5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reach</a:t>
            </a:r>
            <a:r>
              <a:rPr sz="2400" spc="-50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the</a:t>
            </a:r>
            <a:r>
              <a:rPr sz="2400" spc="-30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0070C0"/>
                </a:solidFill>
                <a:latin typeface="Times New Roman"/>
                <a:cs typeface="Times New Roman"/>
              </a:rPr>
              <a:t>I.P.D.</a:t>
            </a:r>
            <a:endParaRPr sz="2400" dirty="0">
              <a:solidFill>
                <a:srgbClr val="0070C0"/>
              </a:solidFill>
              <a:latin typeface="Times New Roman"/>
              <a:cs typeface="Times New Roman"/>
            </a:endParaRPr>
          </a:p>
          <a:p>
            <a:pPr marL="241300">
              <a:spcBef>
                <a:spcPts val="290"/>
              </a:spcBef>
            </a:pP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early</a:t>
            </a:r>
            <a:r>
              <a:rPr sz="2400" spc="-30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after</a:t>
            </a:r>
            <a:r>
              <a:rPr sz="2400" spc="-5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test</a:t>
            </a:r>
            <a:r>
              <a:rPr sz="2400" spc="-30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is</a:t>
            </a:r>
            <a:r>
              <a:rPr sz="2400" spc="-5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done.</a:t>
            </a:r>
            <a:r>
              <a:rPr sz="2400" spc="-10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lang="en-IN" sz="2400" spc="-10" dirty="0">
                <a:solidFill>
                  <a:srgbClr val="0070C0"/>
                </a:solidFill>
                <a:latin typeface="Times New Roman"/>
                <a:cs typeface="Times New Roman"/>
              </a:rPr>
              <a:t>							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-</a:t>
            </a:r>
            <a:r>
              <a:rPr sz="2400" spc="-5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lang="en-IN" sz="2400" spc="-5" dirty="0">
                <a:solidFill>
                  <a:srgbClr val="0070C0"/>
                </a:solidFill>
                <a:latin typeface="Times New Roman"/>
                <a:cs typeface="Times New Roman"/>
              </a:rPr>
              <a:t>Arrange fast</a:t>
            </a:r>
            <a:r>
              <a:rPr lang="en-IN" sz="2400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tracking</a:t>
            </a:r>
            <a:r>
              <a:rPr sz="2400" spc="-45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of</a:t>
            </a:r>
            <a:r>
              <a:rPr sz="2400" spc="-5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dengue</a:t>
            </a:r>
            <a:r>
              <a:rPr sz="2400" spc="-15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patient</a:t>
            </a:r>
            <a:r>
              <a:rPr sz="2400" spc="-30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samples</a:t>
            </a:r>
            <a:r>
              <a:rPr sz="2400" spc="-10" dirty="0">
                <a:solidFill>
                  <a:srgbClr val="0070C0"/>
                </a:solidFill>
                <a:latin typeface="Times New Roman"/>
                <a:cs typeface="Times New Roman"/>
              </a:rPr>
              <a:t> (urgent).</a:t>
            </a:r>
            <a:r>
              <a:rPr lang="en-IN" sz="2400" spc="-10" dirty="0">
                <a:solidFill>
                  <a:srgbClr val="0070C0"/>
                </a:solidFill>
                <a:latin typeface="Times New Roman"/>
                <a:cs typeface="Times New Roman"/>
              </a:rPr>
              <a:t>		- Reports of morning/evening samples should be available 	  	  during morning/evening rounds. </a:t>
            </a:r>
            <a:r>
              <a:rPr lang="en-IN" sz="2400" dirty="0">
                <a:solidFill>
                  <a:srgbClr val="0070C0"/>
                </a:solidFill>
                <a:latin typeface="Times New Roman"/>
                <a:cs typeface="Times New Roman"/>
              </a:rPr>
              <a:t>Improvise</a:t>
            </a:r>
            <a:r>
              <a:rPr lang="en-IN" sz="2400" spc="-15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lang="en-IN" sz="2400" dirty="0">
                <a:solidFill>
                  <a:srgbClr val="0070C0"/>
                </a:solidFill>
                <a:latin typeface="Times New Roman"/>
                <a:cs typeface="Times New Roman"/>
              </a:rPr>
              <a:t>as</a:t>
            </a:r>
            <a:r>
              <a:rPr lang="en-IN" sz="2400" spc="-5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lang="en-IN" sz="2400" spc="-10" dirty="0">
                <a:solidFill>
                  <a:srgbClr val="0070C0"/>
                </a:solidFill>
                <a:latin typeface="Times New Roman"/>
                <a:cs typeface="Times New Roman"/>
              </a:rPr>
              <a:t>necessary.</a:t>
            </a:r>
            <a:endParaRPr lang="en-IN" sz="2400" dirty="0">
              <a:solidFill>
                <a:srgbClr val="0070C0"/>
              </a:solidFill>
              <a:latin typeface="Times New Roman"/>
              <a:cs typeface="Times New Roman"/>
            </a:endParaRPr>
          </a:p>
          <a:p>
            <a:pPr marL="241300">
              <a:spcBef>
                <a:spcPts val="290"/>
              </a:spcBef>
            </a:pPr>
            <a:r>
              <a:rPr lang="en-IN" sz="2400" spc="-10" dirty="0">
                <a:latin typeface="Times New Roman"/>
                <a:cs typeface="Times New Roman"/>
              </a:rPr>
              <a:t> </a:t>
            </a: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981200" y="404637"/>
            <a:ext cx="8229600" cy="490220"/>
          </a:xfrm>
          <a:custGeom>
            <a:avLst/>
            <a:gdLst/>
            <a:ahLst/>
            <a:cxnLst/>
            <a:rect l="l" t="t" r="r" b="b"/>
            <a:pathLst>
              <a:path w="8229600" h="490219">
                <a:moveTo>
                  <a:pt x="8229599" y="0"/>
                </a:moveTo>
                <a:lnTo>
                  <a:pt x="0" y="0"/>
                </a:lnTo>
                <a:lnTo>
                  <a:pt x="0" y="490072"/>
                </a:lnTo>
                <a:lnTo>
                  <a:pt x="8229599" y="490072"/>
                </a:lnTo>
                <a:lnTo>
                  <a:pt x="8229599" y="0"/>
                </a:lnTo>
                <a:close/>
              </a:path>
            </a:pathLst>
          </a:custGeom>
          <a:solidFill>
            <a:srgbClr val="1F38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80557" rIns="0" bIns="0" rtlCol="0">
            <a:spAutoFit/>
          </a:bodyPr>
          <a:lstStyle/>
          <a:p>
            <a:pPr marL="2599690">
              <a:lnSpc>
                <a:spcPct val="100000"/>
              </a:lnSpc>
              <a:spcBef>
                <a:spcPts val="95"/>
              </a:spcBef>
            </a:pPr>
            <a:r>
              <a:rPr sz="4000" b="1" u="none" dirty="0">
                <a:solidFill>
                  <a:srgbClr val="FFFFFF"/>
                </a:solidFill>
                <a:latin typeface="Times New Roman"/>
                <a:cs typeface="Times New Roman"/>
              </a:rPr>
              <a:t>Operational</a:t>
            </a:r>
            <a:r>
              <a:rPr sz="4000" b="1" u="none" spc="-1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4000" b="1" u="none" spc="-10" dirty="0">
                <a:solidFill>
                  <a:srgbClr val="FFFFFF"/>
                </a:solidFill>
                <a:latin typeface="Times New Roman"/>
                <a:cs typeface="Times New Roman"/>
              </a:rPr>
              <a:t>issues…….</a:t>
            </a:r>
            <a:r>
              <a:rPr sz="2800" b="1" u="none" spc="-10" dirty="0">
                <a:solidFill>
                  <a:srgbClr val="FFFFFF"/>
                </a:solidFill>
                <a:latin typeface="Times New Roman"/>
                <a:cs typeface="Times New Roman"/>
              </a:rPr>
              <a:t>2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08151" y="1352545"/>
            <a:ext cx="8601710" cy="48228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240029" algn="l"/>
              </a:tabLst>
            </a:pP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A</a:t>
            </a:r>
            <a:r>
              <a:rPr sz="2400" spc="-140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stock</a:t>
            </a:r>
            <a:r>
              <a:rPr sz="2400" spc="-30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taking</a:t>
            </a:r>
            <a:r>
              <a:rPr sz="2400" spc="-30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is</a:t>
            </a:r>
            <a:r>
              <a:rPr sz="2400" spc="-10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very</a:t>
            </a:r>
            <a:r>
              <a:rPr sz="2400" spc="-20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important</a:t>
            </a:r>
            <a:r>
              <a:rPr sz="2400" spc="-25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now</a:t>
            </a:r>
            <a:r>
              <a:rPr sz="2400" spc="-10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spc="-20" dirty="0">
                <a:solidFill>
                  <a:srgbClr val="0070C0"/>
                </a:solidFill>
                <a:latin typeface="Times New Roman"/>
                <a:cs typeface="Times New Roman"/>
              </a:rPr>
              <a:t>for:</a:t>
            </a:r>
            <a:endParaRPr sz="2400" dirty="0">
              <a:solidFill>
                <a:srgbClr val="0070C0"/>
              </a:solidFill>
              <a:latin typeface="Times New Roman"/>
              <a:cs typeface="Times New Roman"/>
            </a:endParaRPr>
          </a:p>
          <a:p>
            <a:pPr marL="1181735" lvl="1" indent="-254635">
              <a:lnSpc>
                <a:spcPct val="100000"/>
              </a:lnSpc>
              <a:buChar char="-"/>
              <a:tabLst>
                <a:tab pos="1181735" algn="l"/>
              </a:tabLst>
            </a:pPr>
            <a:r>
              <a:rPr sz="2400" spc="-20" dirty="0">
                <a:solidFill>
                  <a:srgbClr val="0070C0"/>
                </a:solidFill>
                <a:latin typeface="Times New Roman"/>
                <a:cs typeface="Times New Roman"/>
              </a:rPr>
              <a:t>ELISA</a:t>
            </a:r>
            <a:r>
              <a:rPr sz="2400" spc="-140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machines</a:t>
            </a:r>
            <a:r>
              <a:rPr sz="2400" spc="-35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(both</a:t>
            </a:r>
            <a:r>
              <a:rPr sz="2400" spc="-30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reader</a:t>
            </a:r>
            <a:r>
              <a:rPr sz="2400" spc="-35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&amp;</a:t>
            </a:r>
            <a:r>
              <a:rPr sz="2400" spc="-15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washer)</a:t>
            </a:r>
            <a:r>
              <a:rPr sz="2400" spc="-20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for</a:t>
            </a:r>
            <a:r>
              <a:rPr sz="2400" spc="-10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dengue</a:t>
            </a:r>
            <a:r>
              <a:rPr sz="2400" spc="-25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0070C0"/>
                </a:solidFill>
                <a:latin typeface="Times New Roman"/>
                <a:cs typeface="Times New Roman"/>
              </a:rPr>
              <a:t>testing</a:t>
            </a:r>
            <a:endParaRPr sz="2400" dirty="0">
              <a:solidFill>
                <a:srgbClr val="0070C0"/>
              </a:solidFill>
              <a:latin typeface="Times New Roman"/>
              <a:cs typeface="Times New Roman"/>
            </a:endParaRPr>
          </a:p>
          <a:p>
            <a:pPr marL="1181735" lvl="1" indent="-254635">
              <a:lnSpc>
                <a:spcPct val="100000"/>
              </a:lnSpc>
              <a:buChar char="-"/>
              <a:tabLst>
                <a:tab pos="1181735" algn="l"/>
              </a:tabLst>
            </a:pP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Dengue test</a:t>
            </a:r>
            <a:r>
              <a:rPr sz="2400" spc="-20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kits</a:t>
            </a:r>
            <a:r>
              <a:rPr sz="2400" spc="-20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(both</a:t>
            </a:r>
            <a:r>
              <a:rPr sz="2400" spc="-5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spc="-20" dirty="0">
                <a:solidFill>
                  <a:srgbClr val="0070C0"/>
                </a:solidFill>
                <a:latin typeface="Times New Roman"/>
                <a:cs typeface="Times New Roman"/>
              </a:rPr>
              <a:t>NS-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1</a:t>
            </a:r>
            <a:r>
              <a:rPr sz="2400" spc="5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&amp;</a:t>
            </a:r>
            <a:r>
              <a:rPr sz="2400" spc="-5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spc="-20" dirty="0">
                <a:solidFill>
                  <a:srgbClr val="0070C0"/>
                </a:solidFill>
                <a:latin typeface="Times New Roman"/>
                <a:cs typeface="Times New Roman"/>
              </a:rPr>
              <a:t>IgM)</a:t>
            </a:r>
            <a:endParaRPr sz="2400" dirty="0">
              <a:solidFill>
                <a:srgbClr val="0070C0"/>
              </a:solidFill>
              <a:latin typeface="Times New Roman"/>
              <a:cs typeface="Times New Roman"/>
            </a:endParaRPr>
          </a:p>
          <a:p>
            <a:pPr marL="1181735" lvl="1" indent="-254635">
              <a:lnSpc>
                <a:spcPct val="100000"/>
              </a:lnSpc>
              <a:buChar char="-"/>
              <a:tabLst>
                <a:tab pos="1181735" algn="l"/>
              </a:tabLst>
            </a:pP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Cell</a:t>
            </a:r>
            <a:r>
              <a:rPr sz="2400" spc="-20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0070C0"/>
                </a:solidFill>
                <a:latin typeface="Times New Roman"/>
                <a:cs typeface="Times New Roman"/>
              </a:rPr>
              <a:t>counter(s).</a:t>
            </a:r>
            <a:endParaRPr sz="2400" dirty="0">
              <a:solidFill>
                <a:srgbClr val="0070C0"/>
              </a:solidFill>
              <a:latin typeface="Times New Roman"/>
              <a:cs typeface="Times New Roman"/>
            </a:endParaRPr>
          </a:p>
          <a:p>
            <a:pPr marL="240029" marR="5080" indent="-227329">
              <a:lnSpc>
                <a:spcPct val="100000"/>
              </a:lnSpc>
              <a:spcBef>
                <a:spcPts val="1595"/>
              </a:spcBef>
              <a:buFont typeface="Arial MT"/>
              <a:buChar char="•"/>
              <a:tabLst>
                <a:tab pos="241300" algn="l"/>
              </a:tabLst>
            </a:pPr>
            <a:r>
              <a:rPr sz="2400" dirty="0">
                <a:latin typeface="Times New Roman"/>
                <a:cs typeface="Times New Roman"/>
              </a:rPr>
              <a:t>Stock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taking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done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by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Superintendent/BMOH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Dy. 	CMOH-</a:t>
            </a:r>
            <a:r>
              <a:rPr sz="2400" dirty="0">
                <a:latin typeface="Times New Roman"/>
                <a:cs typeface="Times New Roman"/>
              </a:rPr>
              <a:t>II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&amp;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CMOH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issues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need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resolved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early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(positively 	</a:t>
            </a:r>
            <a:r>
              <a:rPr sz="2400" dirty="0">
                <a:latin typeface="Times New Roman"/>
                <a:cs typeface="Times New Roman"/>
              </a:rPr>
              <a:t>within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June).</a:t>
            </a:r>
            <a:endParaRPr sz="2400" dirty="0">
              <a:latin typeface="Times New Roman"/>
              <a:cs typeface="Times New Roman"/>
            </a:endParaRPr>
          </a:p>
          <a:p>
            <a:pPr marL="240029" indent="-227329">
              <a:lnSpc>
                <a:spcPct val="100000"/>
              </a:lnSpc>
              <a:spcBef>
                <a:spcPts val="1610"/>
              </a:spcBef>
              <a:buFont typeface="Arial MT"/>
              <a:buChar char="•"/>
              <a:tabLst>
                <a:tab pos="240029" algn="l"/>
              </a:tabLst>
            </a:pPr>
            <a:r>
              <a:rPr sz="2400" dirty="0">
                <a:latin typeface="Times New Roman"/>
                <a:cs typeface="Times New Roman"/>
              </a:rPr>
              <a:t>Cell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counters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may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have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such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problems:</a:t>
            </a:r>
            <a:endParaRPr sz="2400" dirty="0">
              <a:latin typeface="Times New Roman"/>
              <a:cs typeface="Times New Roman"/>
            </a:endParaRPr>
          </a:p>
          <a:p>
            <a:pPr marL="1104265" lvl="1" indent="-177165">
              <a:lnSpc>
                <a:spcPct val="100000"/>
              </a:lnSpc>
              <a:buChar char="-"/>
              <a:tabLst>
                <a:tab pos="1104265" algn="l"/>
              </a:tabLst>
            </a:pPr>
            <a:r>
              <a:rPr sz="2400" dirty="0">
                <a:latin typeface="Times New Roman"/>
                <a:cs typeface="Times New Roman"/>
              </a:rPr>
              <a:t>No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stock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reagents</a:t>
            </a:r>
            <a:endParaRPr sz="2400" dirty="0">
              <a:latin typeface="Times New Roman"/>
              <a:cs typeface="Times New Roman"/>
            </a:endParaRPr>
          </a:p>
          <a:p>
            <a:pPr marL="1104265" lvl="1" indent="-177165">
              <a:lnSpc>
                <a:spcPct val="100000"/>
              </a:lnSpc>
              <a:spcBef>
                <a:spcPts val="5"/>
              </a:spcBef>
              <a:buChar char="-"/>
              <a:tabLst>
                <a:tab pos="1104265" algn="l"/>
              </a:tabLst>
            </a:pPr>
            <a:r>
              <a:rPr sz="2400" dirty="0">
                <a:latin typeface="Times New Roman"/>
                <a:cs typeface="Times New Roman"/>
              </a:rPr>
              <a:t>No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supply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calibration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fluid</a:t>
            </a:r>
            <a:endParaRPr sz="2400" dirty="0">
              <a:latin typeface="Times New Roman"/>
              <a:cs typeface="Times New Roman"/>
            </a:endParaRPr>
          </a:p>
          <a:p>
            <a:pPr marL="1104265" lvl="1" indent="-177165">
              <a:lnSpc>
                <a:spcPct val="100000"/>
              </a:lnSpc>
              <a:buChar char="-"/>
              <a:tabLst>
                <a:tab pos="1104265" algn="l"/>
              </a:tabLst>
            </a:pPr>
            <a:r>
              <a:rPr sz="2400" dirty="0">
                <a:latin typeface="Times New Roman"/>
                <a:cs typeface="Times New Roman"/>
              </a:rPr>
              <a:t>Machine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problem</a:t>
            </a:r>
            <a:endParaRPr sz="2400" dirty="0">
              <a:latin typeface="Times New Roman"/>
              <a:cs typeface="Times New Roman"/>
            </a:endParaRPr>
          </a:p>
          <a:p>
            <a:pPr marL="1104265" lvl="1" indent="-177165">
              <a:lnSpc>
                <a:spcPct val="100000"/>
              </a:lnSpc>
              <a:buChar char="-"/>
              <a:tabLst>
                <a:tab pos="1104265" algn="l"/>
              </a:tabLst>
            </a:pPr>
            <a:r>
              <a:rPr sz="2400" dirty="0">
                <a:latin typeface="Times New Roman"/>
                <a:cs typeface="Times New Roman"/>
              </a:rPr>
              <a:t>Status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unknown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since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not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use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for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long.</a:t>
            </a: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81200" y="116616"/>
            <a:ext cx="8229600" cy="562610"/>
          </a:xfrm>
          <a:prstGeom prst="rect">
            <a:avLst/>
          </a:prstGeom>
          <a:solidFill>
            <a:srgbClr val="1F3863"/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240"/>
              </a:lnSpc>
            </a:pPr>
            <a:r>
              <a:rPr sz="4000" b="1" u="none" dirty="0">
                <a:solidFill>
                  <a:srgbClr val="FFFFFF"/>
                </a:solidFill>
                <a:latin typeface="Times New Roman"/>
                <a:cs typeface="Times New Roman"/>
              </a:rPr>
              <a:t>Operational</a:t>
            </a:r>
            <a:r>
              <a:rPr sz="4000" b="1" u="none" spc="-1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4000" b="1" u="none" spc="-10" dirty="0">
                <a:solidFill>
                  <a:srgbClr val="FFFFFF"/>
                </a:solidFill>
                <a:latin typeface="Times New Roman"/>
                <a:cs typeface="Times New Roman"/>
              </a:rPr>
              <a:t>issues…….</a:t>
            </a:r>
            <a:r>
              <a:rPr sz="2800" b="1" u="none" spc="-10" dirty="0">
                <a:solidFill>
                  <a:srgbClr val="FFFFFF"/>
                </a:solidFill>
                <a:latin typeface="Times New Roman"/>
                <a:cs typeface="Times New Roman"/>
              </a:rPr>
              <a:t>3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00200" y="980054"/>
            <a:ext cx="8991600" cy="554254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marR="5080" indent="-227329">
              <a:spcAft>
                <a:spcPts val="600"/>
              </a:spcAft>
              <a:buFont typeface="Arial MT"/>
              <a:buChar char="•"/>
              <a:tabLst>
                <a:tab pos="241300" algn="l"/>
              </a:tabLst>
            </a:pPr>
            <a:r>
              <a:rPr sz="2400" spc="-20" dirty="0">
                <a:latin typeface="Times New Roman"/>
                <a:cs typeface="Times New Roman"/>
              </a:rPr>
              <a:t>Top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Sheet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maintained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35" dirty="0">
                <a:latin typeface="Times New Roman"/>
                <a:cs typeface="Times New Roman"/>
              </a:rPr>
              <a:t>I.P.D.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for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every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dengue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case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and 	</a:t>
            </a:r>
            <a:r>
              <a:rPr sz="2400" dirty="0">
                <a:latin typeface="Times New Roman"/>
                <a:cs typeface="Times New Roman"/>
              </a:rPr>
              <a:t>suspected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dengue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case.</a:t>
            </a:r>
            <a:r>
              <a:rPr lang="en-IN" sz="2400" spc="-10" dirty="0">
                <a:latin typeface="Times New Roman"/>
                <a:cs typeface="Times New Roman"/>
              </a:rPr>
              <a:t> To be signed by </a:t>
            </a:r>
            <a:r>
              <a:rPr lang="en-US" sz="2400" dirty="0">
                <a:latin typeface="Times New Roman"/>
                <a:cs typeface="Times New Roman"/>
              </a:rPr>
              <a:t>MO,</a:t>
            </a:r>
            <a:r>
              <a:rPr lang="en-US" sz="2400" spc="-3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Staff</a:t>
            </a:r>
            <a:r>
              <a:rPr lang="en-US" sz="2400" spc="-3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Nurse</a:t>
            </a:r>
            <a:r>
              <a:rPr lang="en-US" sz="2400" spc="-3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and</a:t>
            </a:r>
            <a:r>
              <a:rPr lang="en-US" sz="2400" spc="-3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Sister</a:t>
            </a:r>
            <a:r>
              <a:rPr lang="en-US" sz="2400" spc="-50" dirty="0">
                <a:latin typeface="Times New Roman"/>
                <a:cs typeface="Times New Roman"/>
              </a:rPr>
              <a:t> IC.</a:t>
            </a:r>
            <a:r>
              <a:rPr lang="en-US" sz="2400" spc="-40" dirty="0">
                <a:latin typeface="Times New Roman"/>
                <a:cs typeface="Times New Roman"/>
              </a:rPr>
              <a:t>  </a:t>
            </a:r>
            <a:endParaRPr lang="en-IN" sz="2400" spc="-10" dirty="0">
              <a:latin typeface="Times New Roman"/>
              <a:cs typeface="Times New Roman"/>
            </a:endParaRPr>
          </a:p>
          <a:p>
            <a:pPr marL="240029" marR="5080" indent="-227329">
              <a:spcAft>
                <a:spcPts val="600"/>
              </a:spcAft>
              <a:buFont typeface="Arial MT"/>
              <a:buChar char="•"/>
              <a:tabLst>
                <a:tab pos="241300" algn="l"/>
              </a:tabLst>
            </a:pPr>
            <a:r>
              <a:rPr sz="2400" dirty="0">
                <a:latin typeface="Times New Roman"/>
                <a:cs typeface="Times New Roman"/>
              </a:rPr>
              <a:t>Urine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output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recorded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(not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eye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estimation)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each</a:t>
            </a:r>
            <a:r>
              <a:rPr sz="2400" spc="-10" dirty="0">
                <a:latin typeface="Times New Roman"/>
                <a:cs typeface="Times New Roman"/>
              </a:rPr>
              <a:t> shift</a:t>
            </a:r>
            <a:r>
              <a:rPr lang="en-IN"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finally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totaled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for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24 </a:t>
            </a:r>
            <a:r>
              <a:rPr sz="2400" spc="-10" dirty="0">
                <a:latin typeface="Times New Roman"/>
                <a:cs typeface="Times New Roman"/>
              </a:rPr>
              <a:t>hours.</a:t>
            </a:r>
            <a:r>
              <a:rPr lang="en-IN" sz="2400" spc="-10" dirty="0">
                <a:latin typeface="Times New Roman"/>
                <a:cs typeface="Times New Roman"/>
              </a:rPr>
              <a:t> 					         			- </a:t>
            </a:r>
            <a:r>
              <a:rPr sz="2400" dirty="0">
                <a:latin typeface="Times New Roman"/>
                <a:cs typeface="Times New Roman"/>
              </a:rPr>
              <a:t>Use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lang="en-IN" sz="2400" spc="-20" dirty="0">
                <a:latin typeface="Times New Roman"/>
                <a:cs typeface="Times New Roman"/>
              </a:rPr>
              <a:t>graduated urinal; if not available, use </a:t>
            </a:r>
            <a:r>
              <a:rPr sz="2400" dirty="0">
                <a:latin typeface="Times New Roman"/>
                <a:cs typeface="Times New Roman"/>
              </a:rPr>
              <a:t>improvised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means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lang="en-IN" sz="2400" spc="-30" dirty="0">
                <a:latin typeface="Times New Roman"/>
                <a:cs typeface="Times New Roman"/>
              </a:rPr>
              <a:t>                            	            </a:t>
            </a:r>
            <a:r>
              <a:rPr sz="2400" dirty="0">
                <a:latin typeface="Times New Roman"/>
                <a:cs typeface="Times New Roman"/>
              </a:rPr>
              <a:t>measure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e.g.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mineral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water bottle.</a:t>
            </a:r>
            <a:endParaRPr lang="en-IN" sz="2400" spc="-10" dirty="0">
              <a:latin typeface="Times New Roman"/>
              <a:cs typeface="Times New Roman"/>
            </a:endParaRPr>
          </a:p>
          <a:p>
            <a:pPr marL="240029" indent="-227329">
              <a:spcBef>
                <a:spcPts val="994"/>
              </a:spcBef>
              <a:buFont typeface="Arial MT"/>
              <a:buChar char="•"/>
              <a:tabLst>
                <a:tab pos="240029" algn="l"/>
              </a:tabLst>
            </a:pP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Utilize</a:t>
            </a:r>
            <a:r>
              <a:rPr sz="2400" spc="-114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spc="-20" dirty="0">
                <a:solidFill>
                  <a:srgbClr val="0070C0"/>
                </a:solidFill>
                <a:latin typeface="Times New Roman"/>
                <a:cs typeface="Times New Roman"/>
              </a:rPr>
              <a:t>Top</a:t>
            </a:r>
            <a:r>
              <a:rPr sz="2400" spc="-40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Sheet</a:t>
            </a:r>
            <a:r>
              <a:rPr sz="2400" spc="-35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spc="-25" dirty="0">
                <a:solidFill>
                  <a:srgbClr val="0070C0"/>
                </a:solidFill>
                <a:latin typeface="Times New Roman"/>
                <a:cs typeface="Times New Roman"/>
              </a:rPr>
              <a:t>to</a:t>
            </a:r>
            <a:endParaRPr sz="2400" dirty="0">
              <a:solidFill>
                <a:srgbClr val="0070C0"/>
              </a:solidFill>
              <a:latin typeface="Times New Roman"/>
              <a:cs typeface="Times New Roman"/>
            </a:endParaRPr>
          </a:p>
          <a:p>
            <a:pPr marL="1104265" lvl="1" indent="-177165">
              <a:buChar char="-"/>
              <a:tabLst>
                <a:tab pos="1104265" algn="l"/>
              </a:tabLst>
            </a:pP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monitor</a:t>
            </a:r>
            <a:r>
              <a:rPr sz="2400" spc="-20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the</a:t>
            </a:r>
            <a:r>
              <a:rPr sz="2400" spc="-30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0070C0"/>
                </a:solidFill>
                <a:latin typeface="Times New Roman"/>
                <a:cs typeface="Times New Roman"/>
              </a:rPr>
              <a:t>cases</a:t>
            </a:r>
            <a:endParaRPr sz="2400" dirty="0">
              <a:solidFill>
                <a:srgbClr val="0070C0"/>
              </a:solidFill>
              <a:latin typeface="Times New Roman"/>
              <a:cs typeface="Times New Roman"/>
            </a:endParaRPr>
          </a:p>
          <a:p>
            <a:pPr marL="1104265" lvl="1" indent="-177165">
              <a:buChar char="-"/>
              <a:tabLst>
                <a:tab pos="1104265" algn="l"/>
              </a:tabLst>
            </a:pP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identify</a:t>
            </a:r>
            <a:r>
              <a:rPr sz="2400" spc="-45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cases</a:t>
            </a:r>
            <a:r>
              <a:rPr sz="2400" spc="-15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at</a:t>
            </a:r>
            <a:r>
              <a:rPr sz="2400" spc="-5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spc="-20" dirty="0">
                <a:solidFill>
                  <a:srgbClr val="0070C0"/>
                </a:solidFill>
                <a:latin typeface="Times New Roman"/>
                <a:cs typeface="Times New Roman"/>
              </a:rPr>
              <a:t>risk</a:t>
            </a:r>
            <a:endParaRPr sz="2400" dirty="0">
              <a:solidFill>
                <a:srgbClr val="0070C0"/>
              </a:solidFill>
              <a:latin typeface="Times New Roman"/>
              <a:cs typeface="Times New Roman"/>
            </a:endParaRPr>
          </a:p>
          <a:p>
            <a:pPr marL="1104265" lvl="1" indent="-177165">
              <a:spcAft>
                <a:spcPts val="600"/>
              </a:spcAft>
              <a:buChar char="-"/>
              <a:tabLst>
                <a:tab pos="1104265" algn="l"/>
              </a:tabLst>
            </a:pPr>
            <a:r>
              <a:rPr lang="en-IN" sz="2400" dirty="0">
                <a:solidFill>
                  <a:srgbClr val="0070C0"/>
                </a:solidFill>
                <a:latin typeface="Times New Roman"/>
                <a:cs typeface="Times New Roman"/>
              </a:rPr>
              <a:t>identify cases requiring urgent intervention.</a:t>
            </a:r>
            <a:endParaRPr lang="en-IN" sz="2400" spc="-10" dirty="0">
              <a:solidFill>
                <a:srgbClr val="0070C0"/>
              </a:solidFill>
              <a:latin typeface="Times New Roman"/>
              <a:cs typeface="Times New Roman"/>
            </a:endParaRPr>
          </a:p>
          <a:p>
            <a:pPr marL="263525" lvl="1" indent="-263525">
              <a:buFont typeface="Arial" panose="020B0604020202020204" pitchFamily="34" charset="0"/>
              <a:buChar char="•"/>
              <a:tabLst>
                <a:tab pos="1104265" algn="l"/>
              </a:tabLst>
            </a:pPr>
            <a:r>
              <a:rPr lang="en-IN" sz="2400" spc="-10" dirty="0">
                <a:solidFill>
                  <a:srgbClr val="0070C0"/>
                </a:solidFill>
                <a:latin typeface="Times New Roman"/>
                <a:cs typeface="Times New Roman"/>
              </a:rPr>
              <a:t>Nursing Personnel should be trained and mentored to interpret Top Sheets. They should know:                                                                     	(a) which cases or reports to be specially flagged to the Doctor;                    	(b) in which situations the Doctor on call to be alerted.</a:t>
            </a:r>
            <a:endParaRPr sz="2400" dirty="0">
              <a:solidFill>
                <a:srgbClr val="0070C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116616"/>
            <a:ext cx="10515600" cy="430671"/>
          </a:xfrm>
          <a:prstGeom prst="rect">
            <a:avLst/>
          </a:prstGeom>
        </p:spPr>
        <p:txBody>
          <a:bodyPr vert="horz" wrap="square" lIns="0" tIns="60746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100"/>
              </a:spcBef>
            </a:pPr>
            <a:r>
              <a:rPr u="none" spc="-20" dirty="0">
                <a:solidFill>
                  <a:srgbClr val="0065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Guideline</a:t>
            </a:r>
            <a:r>
              <a:rPr u="none" spc="-114" dirty="0">
                <a:solidFill>
                  <a:srgbClr val="0065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u="none" spc="-20" dirty="0">
                <a:solidFill>
                  <a:srgbClr val="0065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issued</a:t>
            </a:r>
            <a:r>
              <a:rPr u="none" spc="-114" dirty="0">
                <a:solidFill>
                  <a:srgbClr val="0065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u="none" dirty="0">
                <a:solidFill>
                  <a:srgbClr val="0065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u="none" spc="-95" dirty="0">
                <a:solidFill>
                  <a:srgbClr val="0065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u="none" spc="-30" dirty="0">
                <a:solidFill>
                  <a:srgbClr val="0065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DHS</a:t>
            </a:r>
            <a:r>
              <a:rPr u="none" spc="-120" dirty="0">
                <a:solidFill>
                  <a:srgbClr val="0065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u="none" dirty="0">
                <a:solidFill>
                  <a:srgbClr val="0065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&amp;</a:t>
            </a:r>
            <a:r>
              <a:rPr u="none" spc="-95" dirty="0">
                <a:solidFill>
                  <a:srgbClr val="0065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u="none" spc="-10" dirty="0">
                <a:solidFill>
                  <a:srgbClr val="0065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DME</a:t>
            </a:r>
            <a:r>
              <a:rPr u="none" spc="-110" dirty="0">
                <a:solidFill>
                  <a:srgbClr val="0065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u="none" spc="-20" dirty="0">
                <a:solidFill>
                  <a:srgbClr val="0065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reg.</a:t>
            </a:r>
            <a:r>
              <a:rPr u="none" spc="-100" dirty="0">
                <a:solidFill>
                  <a:srgbClr val="0065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u="none" spc="-25" dirty="0">
                <a:solidFill>
                  <a:srgbClr val="0065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indication</a:t>
            </a:r>
            <a:r>
              <a:rPr u="none" spc="-114" dirty="0">
                <a:solidFill>
                  <a:srgbClr val="0065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u="none" dirty="0">
                <a:solidFill>
                  <a:srgbClr val="0065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u="none" spc="-105" dirty="0">
                <a:solidFill>
                  <a:srgbClr val="0065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u="none" spc="-20" dirty="0">
                <a:solidFill>
                  <a:srgbClr val="0065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tests</a:t>
            </a:r>
            <a:r>
              <a:rPr u="none" spc="-105" dirty="0">
                <a:solidFill>
                  <a:srgbClr val="0065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u="none" spc="-20" dirty="0">
                <a:solidFill>
                  <a:srgbClr val="0065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u="none" spc="-100" dirty="0">
                <a:solidFill>
                  <a:srgbClr val="0065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u="none" spc="-30" dirty="0">
                <a:solidFill>
                  <a:srgbClr val="0065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Dengue</a:t>
            </a:r>
            <a:r>
              <a:rPr u="none" spc="-114" dirty="0">
                <a:solidFill>
                  <a:srgbClr val="0065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u="none" dirty="0">
                <a:solidFill>
                  <a:srgbClr val="0065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&amp;</a:t>
            </a:r>
            <a:r>
              <a:rPr u="none" spc="-95" dirty="0">
                <a:solidFill>
                  <a:srgbClr val="0065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u="none" spc="-10" dirty="0">
                <a:solidFill>
                  <a:srgbClr val="0065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Malaria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84044" y="761971"/>
            <a:ext cx="7146119" cy="593927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4" name="object 4"/>
          <p:cNvSpPr txBox="1"/>
          <p:nvPr/>
        </p:nvSpPr>
        <p:spPr>
          <a:xfrm>
            <a:off x="9106288" y="3609286"/>
            <a:ext cx="2716530" cy="124457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006F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sz="2000" spc="-95" dirty="0">
                <a:solidFill>
                  <a:srgbClr val="006F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solidFill>
                  <a:srgbClr val="006F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essence</a:t>
            </a:r>
            <a:r>
              <a:rPr sz="2000" spc="-75" dirty="0">
                <a:solidFill>
                  <a:srgbClr val="006F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solidFill>
                  <a:srgbClr val="006F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is:</a:t>
            </a:r>
            <a:r>
              <a:rPr sz="2000" spc="-90" dirty="0">
                <a:solidFill>
                  <a:srgbClr val="006F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solidFill>
                  <a:srgbClr val="006F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advise tests</a:t>
            </a:r>
            <a:r>
              <a:rPr sz="2000" spc="-75" dirty="0">
                <a:solidFill>
                  <a:srgbClr val="006F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solidFill>
                  <a:srgbClr val="006F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widely,</a:t>
            </a:r>
            <a:r>
              <a:rPr sz="2000" spc="-85" dirty="0">
                <a:solidFill>
                  <a:srgbClr val="006F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solidFill>
                  <a:srgbClr val="006F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restrictively,</a:t>
            </a:r>
            <a:r>
              <a:rPr sz="2000" spc="-30" dirty="0">
                <a:solidFill>
                  <a:srgbClr val="006F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solidFill>
                  <a:srgbClr val="006F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sz="2000" spc="-10" dirty="0">
                <a:solidFill>
                  <a:srgbClr val="006F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detect/rule</a:t>
            </a:r>
            <a:r>
              <a:rPr sz="2000" spc="-60" dirty="0">
                <a:solidFill>
                  <a:srgbClr val="006F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solidFill>
                  <a:srgbClr val="006F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</a:t>
            </a:r>
            <a:r>
              <a:rPr sz="2000" spc="-80" dirty="0">
                <a:solidFill>
                  <a:srgbClr val="006F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solidFill>
                  <a:srgbClr val="006F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malaria</a:t>
            </a:r>
            <a:r>
              <a:rPr sz="2000" spc="-40" dirty="0">
                <a:solidFill>
                  <a:srgbClr val="006F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solidFill>
                  <a:srgbClr val="006F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sz="2000" spc="-10" dirty="0">
                <a:solidFill>
                  <a:srgbClr val="006F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dengue.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116616"/>
            <a:ext cx="10515600" cy="489840"/>
          </a:xfrm>
          <a:prstGeom prst="rect">
            <a:avLst/>
          </a:prstGeom>
        </p:spPr>
        <p:txBody>
          <a:bodyPr vert="horz" wrap="square" lIns="0" tIns="119343" rIns="0" bIns="0" rtlCol="0">
            <a:spAutoFit/>
          </a:bodyPr>
          <a:lstStyle/>
          <a:p>
            <a:pPr marL="502920">
              <a:lnSpc>
                <a:spcPct val="100000"/>
              </a:lnSpc>
              <a:spcBef>
                <a:spcPts val="100"/>
              </a:spcBef>
            </a:pPr>
            <a:r>
              <a:rPr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Indications</a:t>
            </a:r>
            <a:r>
              <a:rPr spc="-114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spc="-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</a:t>
            </a:r>
            <a:r>
              <a:rPr spc="-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spc="-1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Dengue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38696" y="845176"/>
            <a:ext cx="9738418" cy="586520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B276DBA-B1D6-6F69-83BA-4480F3EEB1D6}"/>
              </a:ext>
            </a:extLst>
          </p:cNvPr>
          <p:cNvSpPr txBox="1"/>
          <p:nvPr/>
        </p:nvSpPr>
        <p:spPr>
          <a:xfrm>
            <a:off x="5257800" y="6062246"/>
            <a:ext cx="2286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N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116616"/>
            <a:ext cx="10515600" cy="476581"/>
          </a:xfrm>
          <a:prstGeom prst="rect">
            <a:avLst/>
          </a:prstGeom>
        </p:spPr>
        <p:txBody>
          <a:bodyPr vert="horz" wrap="square" lIns="0" tIns="106212" rIns="0" bIns="0" rtlCol="0">
            <a:spAutoFit/>
          </a:bodyPr>
          <a:lstStyle/>
          <a:p>
            <a:pPr marL="570230">
              <a:lnSpc>
                <a:spcPct val="100000"/>
              </a:lnSpc>
              <a:spcBef>
                <a:spcPts val="100"/>
              </a:spcBef>
            </a:pPr>
            <a:r>
              <a:rPr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Indications</a:t>
            </a:r>
            <a:r>
              <a:rPr spc="-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spc="-1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</a:t>
            </a:r>
            <a:r>
              <a:rPr spc="-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spc="-1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Malaria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45131" y="785669"/>
            <a:ext cx="8434907" cy="601983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47800" y="1524000"/>
            <a:ext cx="9175876" cy="486799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marR="5080" indent="-227329">
              <a:lnSpc>
                <a:spcPct val="100000"/>
              </a:lnSpc>
              <a:spcBef>
                <a:spcPts val="100"/>
              </a:spcBef>
              <a:spcAft>
                <a:spcPts val="1200"/>
              </a:spcAft>
              <a:buFont typeface="Arial MT"/>
              <a:buChar char="•"/>
              <a:tabLst>
                <a:tab pos="241300" algn="l"/>
                <a:tab pos="2914015" algn="l"/>
              </a:tabLst>
            </a:pPr>
            <a:r>
              <a:rPr lang="en-IN" sz="2400" dirty="0">
                <a:latin typeface="Times New Roman"/>
                <a:cs typeface="Times New Roman"/>
              </a:rPr>
              <a:t>Fever Clinics to be opened when fever cases reporting at the OPD starts to rise, or when directed by higher authority.</a:t>
            </a:r>
          </a:p>
          <a:p>
            <a:pPr marL="240029" marR="5080" indent="-227329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241300" algn="l"/>
                <a:tab pos="895350" algn="l"/>
              </a:tabLst>
            </a:pPr>
            <a:r>
              <a:rPr sz="2400" dirty="0">
                <a:latin typeface="Times New Roman"/>
                <a:cs typeface="Times New Roman"/>
              </a:rPr>
              <a:t>Hospitals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not</a:t>
            </a:r>
            <a:r>
              <a:rPr sz="2400" spc="-10" dirty="0">
                <a:latin typeface="Times New Roman"/>
                <a:cs typeface="Times New Roman"/>
              </a:rPr>
              <a:t> having</a:t>
            </a:r>
            <a:r>
              <a:rPr lang="en-IN"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dengue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testing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facility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will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send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daily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samples 	</a:t>
            </a:r>
            <a:r>
              <a:rPr sz="2400" dirty="0">
                <a:latin typeface="Times New Roman"/>
                <a:cs typeface="Times New Roman"/>
              </a:rPr>
              <a:t>(serum)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identified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labs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by</a:t>
            </a:r>
            <a:r>
              <a:rPr sz="2400" spc="-10" dirty="0">
                <a:latin typeface="Times New Roman"/>
                <a:cs typeface="Times New Roman"/>
              </a:rPr>
              <a:t> messenger.</a:t>
            </a:r>
            <a:r>
              <a:rPr lang="en-IN" sz="2400" spc="-10" dirty="0">
                <a:latin typeface="Times New Roman"/>
                <a:cs typeface="Times New Roman"/>
              </a:rPr>
              <a:t> 							- </a:t>
            </a:r>
            <a:r>
              <a:rPr sz="2400" dirty="0">
                <a:latin typeface="Times New Roman"/>
                <a:cs typeface="Times New Roman"/>
              </a:rPr>
              <a:t>An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Excel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line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list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samples to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sent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lab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e-</a:t>
            </a:r>
            <a:r>
              <a:rPr sz="2400" spc="-10" dirty="0">
                <a:latin typeface="Times New Roman"/>
                <a:cs typeface="Times New Roman"/>
              </a:rPr>
              <a:t>mail.</a:t>
            </a:r>
            <a:r>
              <a:rPr lang="en-IN" sz="2400" spc="-10" dirty="0">
                <a:latin typeface="Times New Roman"/>
                <a:cs typeface="Times New Roman"/>
              </a:rPr>
              <a:t> 			- </a:t>
            </a:r>
            <a:r>
              <a:rPr sz="2400" dirty="0">
                <a:latin typeface="Times New Roman"/>
                <a:cs typeface="Times New Roman"/>
              </a:rPr>
              <a:t>Lab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will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perform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tests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report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back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within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24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hrs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0" dirty="0">
                <a:latin typeface="Times New Roman"/>
                <a:cs typeface="Times New Roman"/>
              </a:rPr>
              <a:t> sample</a:t>
            </a:r>
            <a:r>
              <a:rPr lang="en-IN" sz="2400" spc="-10" dirty="0">
                <a:latin typeface="Times New Roman"/>
                <a:cs typeface="Times New Roman"/>
              </a:rPr>
              <a:t>      	           </a:t>
            </a:r>
            <a:r>
              <a:rPr sz="2400" dirty="0">
                <a:latin typeface="Times New Roman"/>
                <a:cs typeface="Times New Roman"/>
              </a:rPr>
              <a:t>referring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hospital.</a:t>
            </a:r>
            <a:r>
              <a:rPr lang="en-IN" sz="2400" spc="-10" dirty="0">
                <a:latin typeface="Times New Roman"/>
                <a:cs typeface="Times New Roman"/>
              </a:rPr>
              <a:t> 									- </a:t>
            </a:r>
            <a:r>
              <a:rPr sz="2400" dirty="0">
                <a:latin typeface="Times New Roman"/>
                <a:cs typeface="Times New Roman"/>
              </a:rPr>
              <a:t>Results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 entered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 line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list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sent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back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e-</a:t>
            </a:r>
            <a:r>
              <a:rPr sz="2400" spc="-10" dirty="0">
                <a:latin typeface="Times New Roman"/>
                <a:cs typeface="Times New Roman"/>
              </a:rPr>
              <a:t>mail.</a:t>
            </a:r>
            <a:endParaRPr sz="2400" dirty="0">
              <a:latin typeface="Times New Roman"/>
              <a:cs typeface="Times New Roman"/>
            </a:endParaRPr>
          </a:p>
          <a:p>
            <a:pPr marL="240029" indent="-227329">
              <a:lnSpc>
                <a:spcPct val="100000"/>
              </a:lnSpc>
              <a:spcBef>
                <a:spcPts val="1000"/>
              </a:spcBef>
              <a:buFont typeface="Arial MT"/>
              <a:buChar char="•"/>
              <a:tabLst>
                <a:tab pos="240029" algn="l"/>
              </a:tabLst>
            </a:pPr>
            <a:r>
              <a:rPr sz="2400" dirty="0">
                <a:latin typeface="Times New Roman"/>
                <a:cs typeface="Times New Roman"/>
              </a:rPr>
              <a:t>Lab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 upload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details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 positive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cases in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State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portal.</a:t>
            </a:r>
            <a:endParaRPr sz="2400" dirty="0">
              <a:latin typeface="Times New Roman"/>
              <a:cs typeface="Times New Roman"/>
            </a:endParaRPr>
          </a:p>
          <a:p>
            <a:pPr marL="240029" indent="-227329">
              <a:lnSpc>
                <a:spcPct val="100000"/>
              </a:lnSpc>
              <a:spcBef>
                <a:spcPts val="1005"/>
              </a:spcBef>
              <a:buFont typeface="Arial MT"/>
              <a:buChar char="•"/>
              <a:tabLst>
                <a:tab pos="240029" algn="l"/>
              </a:tabLst>
            </a:pP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Fund</a:t>
            </a:r>
            <a:r>
              <a:rPr sz="2400" spc="-15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support</a:t>
            </a:r>
            <a:r>
              <a:rPr sz="2400" spc="-20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for</a:t>
            </a:r>
            <a:r>
              <a:rPr sz="2400" spc="-5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sample</a:t>
            </a:r>
            <a:r>
              <a:rPr sz="2400" spc="-15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carrier</a:t>
            </a:r>
            <a:r>
              <a:rPr sz="2400" spc="-40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and</a:t>
            </a:r>
            <a:r>
              <a:rPr sz="2400" spc="-15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for</a:t>
            </a:r>
            <a:r>
              <a:rPr sz="2400" spc="-15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lab</a:t>
            </a:r>
            <a:r>
              <a:rPr sz="2400" spc="-20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data</a:t>
            </a:r>
            <a:r>
              <a:rPr sz="2400" spc="-35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0070C0"/>
                </a:solidFill>
                <a:latin typeface="Times New Roman"/>
                <a:cs typeface="Times New Roman"/>
              </a:rPr>
              <a:t>entry.</a:t>
            </a:r>
            <a:endParaRPr sz="2400" dirty="0">
              <a:solidFill>
                <a:srgbClr val="0070C0"/>
              </a:solidFill>
              <a:latin typeface="Times New Roman"/>
              <a:cs typeface="Times New Roman"/>
            </a:endParaRPr>
          </a:p>
          <a:p>
            <a:pPr marL="1104265" lvl="1" indent="-177165">
              <a:lnSpc>
                <a:spcPct val="100000"/>
              </a:lnSpc>
              <a:buChar char="-"/>
              <a:tabLst>
                <a:tab pos="1104265" algn="l"/>
              </a:tabLst>
            </a:pPr>
            <a:r>
              <a:rPr lang="en-IN" sz="2400" spc="-10" dirty="0">
                <a:solidFill>
                  <a:srgbClr val="0070C0"/>
                </a:solidFill>
                <a:latin typeface="Times New Roman"/>
                <a:cs typeface="Times New Roman"/>
              </a:rPr>
              <a:t>Case Management fund (</a:t>
            </a:r>
            <a:r>
              <a:rPr sz="2400" spc="-10" dirty="0">
                <a:solidFill>
                  <a:srgbClr val="0070C0"/>
                </a:solidFill>
                <a:latin typeface="Times New Roman"/>
                <a:cs typeface="Times New Roman"/>
              </a:rPr>
              <a:t>NVBDCP</a:t>
            </a:r>
            <a:r>
              <a:rPr lang="en-IN" sz="2400" spc="-10" dirty="0">
                <a:solidFill>
                  <a:srgbClr val="0070C0"/>
                </a:solidFill>
                <a:latin typeface="Times New Roman"/>
                <a:cs typeface="Times New Roman"/>
              </a:rPr>
              <a:t>)</a:t>
            </a:r>
            <a:r>
              <a:rPr sz="2400" spc="-90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or</a:t>
            </a:r>
            <a:r>
              <a:rPr sz="2400" spc="-30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lang="en-IN" sz="2400" spc="-30" dirty="0">
                <a:solidFill>
                  <a:srgbClr val="0070C0"/>
                </a:solidFill>
                <a:latin typeface="Times New Roman"/>
                <a:cs typeface="Times New Roman"/>
              </a:rPr>
              <a:t>Operational Costs fund (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IDSP</a:t>
            </a:r>
            <a:r>
              <a:rPr lang="en-IN" sz="2400" spc="-110" dirty="0">
                <a:solidFill>
                  <a:srgbClr val="0070C0"/>
                </a:solidFill>
                <a:latin typeface="Times New Roman"/>
                <a:cs typeface="Times New Roman"/>
              </a:rPr>
              <a:t>)</a:t>
            </a:r>
            <a:r>
              <a:rPr sz="2400" spc="-30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to</a:t>
            </a:r>
            <a:r>
              <a:rPr sz="2400" spc="-45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70C0"/>
                </a:solidFill>
                <a:latin typeface="Times New Roman"/>
                <a:cs typeface="Times New Roman"/>
              </a:rPr>
              <a:t>be</a:t>
            </a:r>
            <a:r>
              <a:rPr sz="2400" spc="-30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0070C0"/>
                </a:solidFill>
                <a:latin typeface="Times New Roman"/>
                <a:cs typeface="Times New Roman"/>
              </a:rPr>
              <a:t>utilized.</a:t>
            </a:r>
            <a:endParaRPr sz="2400" dirty="0">
              <a:solidFill>
                <a:srgbClr val="0070C0"/>
              </a:solidFill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38200" y="365159"/>
            <a:ext cx="10515600" cy="765810"/>
          </a:xfrm>
          <a:prstGeom prst="rect">
            <a:avLst/>
          </a:prstGeom>
          <a:solidFill>
            <a:srgbClr val="1F3863"/>
          </a:solidFill>
        </p:spPr>
        <p:txBody>
          <a:bodyPr vert="horz" wrap="square" lIns="0" tIns="0" rIns="0" bIns="0" rtlCol="0">
            <a:spAutoFit/>
          </a:bodyPr>
          <a:lstStyle/>
          <a:p>
            <a:pPr marL="1270" algn="ctr">
              <a:lnSpc>
                <a:spcPts val="5240"/>
              </a:lnSpc>
            </a:pPr>
            <a:r>
              <a:rPr sz="4400" b="1" u="none" dirty="0">
                <a:solidFill>
                  <a:srgbClr val="FFFFFF"/>
                </a:solidFill>
                <a:latin typeface="Times New Roman"/>
                <a:cs typeface="Times New Roman"/>
              </a:rPr>
              <a:t>Operational</a:t>
            </a:r>
            <a:r>
              <a:rPr sz="4400" b="1" u="none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4400" b="1" u="none" spc="-10" dirty="0">
                <a:solidFill>
                  <a:srgbClr val="FFFFFF"/>
                </a:solidFill>
                <a:latin typeface="Times New Roman"/>
                <a:cs typeface="Times New Roman"/>
              </a:rPr>
              <a:t>issues…….</a:t>
            </a:r>
            <a:r>
              <a:rPr sz="3100" b="1" u="none" spc="-10" dirty="0">
                <a:solidFill>
                  <a:srgbClr val="FFFFFF"/>
                </a:solidFill>
                <a:latin typeface="Times New Roman"/>
                <a:cs typeface="Times New Roman"/>
              </a:rPr>
              <a:t>4</a:t>
            </a:r>
            <a:endParaRPr sz="3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297</TotalTime>
  <Words>415</Words>
  <Application>Microsoft Office PowerPoint</Application>
  <PresentationFormat>Widescreen</PresentationFormat>
  <Paragraphs>69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Arial MT</vt:lpstr>
      <vt:lpstr>Bradley Hand ITC</vt:lpstr>
      <vt:lpstr>Calibri</vt:lpstr>
      <vt:lpstr>Calibri Light</vt:lpstr>
      <vt:lpstr>Times New Roman</vt:lpstr>
      <vt:lpstr>Office Theme</vt:lpstr>
      <vt:lpstr>Management of Dengue &amp; other VBD Cases  Operational aspects                                                                                                 TOT for MOs, Superintendents and                                         Programme Officers, 2025  PH&amp;CD Branch, Dept. of H&amp;FW, Govt. of WB</vt:lpstr>
      <vt:lpstr>Direction for the trainer using the ppt</vt:lpstr>
      <vt:lpstr>Operational issues…….1</vt:lpstr>
      <vt:lpstr>Operational issues…….2</vt:lpstr>
      <vt:lpstr>Operational issues…….3</vt:lpstr>
      <vt:lpstr>Guideline issued by DHS &amp; DME reg. indication of tests for Dengue &amp; Malaria</vt:lpstr>
      <vt:lpstr>Indications of test for Dengue</vt:lpstr>
      <vt:lpstr>Indications of test for Malaria</vt:lpstr>
      <vt:lpstr>Operational issues…….4</vt:lpstr>
      <vt:lpstr>Operational issues…….5</vt:lpstr>
      <vt:lpstr>Operational issues…….6</vt:lpstr>
      <vt:lpstr>Operational issues…….7A</vt:lpstr>
      <vt:lpstr>Operational issues…….7B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Dengue Case Management Operational aspects</dc:title>
  <dc:creator>Dr.Sudipta Bhattacha</dc:creator>
  <cp:lastModifiedBy>Dr.Sudipta Bhattacha</cp:lastModifiedBy>
  <cp:revision>26</cp:revision>
  <dcterms:created xsi:type="dcterms:W3CDTF">2024-05-16T03:18:14Z</dcterms:created>
  <dcterms:modified xsi:type="dcterms:W3CDTF">2025-07-22T08:23:07Z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2022-06-13T00:00:00Z</vt:filetime>
  </property>
  <property fmtid="{D5CDD505-2E9C-101B-9397-08002B2CF9AE}" pid="3" name="Creator">
    <vt:lpwstr>Online2PDF.com</vt:lpwstr>
  </property>
  <property fmtid="{D5CDD505-2E9C-101B-9397-08002B2CF9AE}" pid="4" name="Producer">
    <vt:lpwstr>Online2PDF.com</vt:lpwstr>
  </property>
  <property fmtid="{D5CDD505-2E9C-101B-9397-08002B2CF9AE}" pid="5" name="LastSaved">
    <vt:filetime>2022-06-13T00:00:00Z</vt:filetime>
  </property>
</Properties>
</file>