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31"/>
  </p:notesMasterIdLst>
  <p:sldIdLst>
    <p:sldId id="540" r:id="rId3"/>
    <p:sldId id="288" r:id="rId4"/>
    <p:sldId id="557" r:id="rId5"/>
    <p:sldId id="558" r:id="rId6"/>
    <p:sldId id="559" r:id="rId7"/>
    <p:sldId id="545" r:id="rId8"/>
    <p:sldId id="556" r:id="rId9"/>
    <p:sldId id="546" r:id="rId10"/>
    <p:sldId id="547" r:id="rId11"/>
    <p:sldId id="549" r:id="rId12"/>
    <p:sldId id="550" r:id="rId13"/>
    <p:sldId id="551" r:id="rId14"/>
    <p:sldId id="585" r:id="rId15"/>
    <p:sldId id="564" r:id="rId16"/>
    <p:sldId id="571" r:id="rId17"/>
    <p:sldId id="570" r:id="rId18"/>
    <p:sldId id="586" r:id="rId19"/>
    <p:sldId id="569" r:id="rId20"/>
    <p:sldId id="565" r:id="rId21"/>
    <p:sldId id="566" r:id="rId22"/>
    <p:sldId id="568" r:id="rId23"/>
    <p:sldId id="572" r:id="rId24"/>
    <p:sldId id="573" r:id="rId25"/>
    <p:sldId id="574" r:id="rId26"/>
    <p:sldId id="575" r:id="rId27"/>
    <p:sldId id="578" r:id="rId28"/>
    <p:sldId id="552" r:id="rId29"/>
    <p:sldId id="296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375"/>
  </p:normalViewPr>
  <p:slideViewPr>
    <p:cSldViewPr>
      <p:cViewPr varScale="1">
        <p:scale>
          <a:sx n="63" d="100"/>
          <a:sy n="63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4E7E40-C0B5-4649-A5F4-E1113CE695C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50CA703-2217-46E8-9FAF-79067338AC2B}">
      <dgm:prSet phldrT="[Text]" custT="1"/>
      <dgm:spPr/>
      <dgm:t>
        <a:bodyPr/>
        <a:lstStyle/>
        <a:p>
          <a:r>
            <a:rPr lang="en-US" sz="2400" dirty="0"/>
            <a:t>Human papillomavirus (HPV) infection</a:t>
          </a:r>
        </a:p>
      </dgm:t>
    </dgm:pt>
    <dgm:pt modelId="{751FBEB7-E1A7-47C7-ACE5-37A8D97C882A}" type="parTrans" cxnId="{F2478895-44D6-48D8-A6E9-3581BE5D48BE}">
      <dgm:prSet/>
      <dgm:spPr/>
      <dgm:t>
        <a:bodyPr/>
        <a:lstStyle/>
        <a:p>
          <a:endParaRPr lang="en-US"/>
        </a:p>
      </dgm:t>
    </dgm:pt>
    <dgm:pt modelId="{AD5FEF7C-2EF4-428F-8F07-8C4375986635}" type="sibTrans" cxnId="{F2478895-44D6-48D8-A6E9-3581BE5D48BE}">
      <dgm:prSet/>
      <dgm:spPr/>
      <dgm:t>
        <a:bodyPr/>
        <a:lstStyle/>
        <a:p>
          <a:endParaRPr lang="en-US"/>
        </a:p>
      </dgm:t>
    </dgm:pt>
    <dgm:pt modelId="{223619A0-E55D-4E62-85D9-A79D07872138}">
      <dgm:prSet custT="1"/>
      <dgm:spPr/>
      <dgm:t>
        <a:bodyPr/>
        <a:lstStyle/>
        <a:p>
          <a:r>
            <a:rPr lang="en-US" sz="2400" dirty="0"/>
            <a:t>Smoking</a:t>
          </a:r>
        </a:p>
      </dgm:t>
    </dgm:pt>
    <dgm:pt modelId="{9811919F-B688-4098-B462-2467D4417D5E}" type="parTrans" cxnId="{82470992-EC75-47A5-8BC3-09E83EF2D764}">
      <dgm:prSet/>
      <dgm:spPr/>
      <dgm:t>
        <a:bodyPr/>
        <a:lstStyle/>
        <a:p>
          <a:endParaRPr lang="en-US"/>
        </a:p>
      </dgm:t>
    </dgm:pt>
    <dgm:pt modelId="{36B6BB57-CA6E-4EC9-8A29-2089D1CFBFEA}" type="sibTrans" cxnId="{82470992-EC75-47A5-8BC3-09E83EF2D764}">
      <dgm:prSet/>
      <dgm:spPr/>
      <dgm:t>
        <a:bodyPr/>
        <a:lstStyle/>
        <a:p>
          <a:endParaRPr lang="en-US"/>
        </a:p>
      </dgm:t>
    </dgm:pt>
    <dgm:pt modelId="{7ED99E42-AE83-4FFD-8EE7-F06BA69BFEDB}">
      <dgm:prSet custT="1"/>
      <dgm:spPr/>
      <dgm:t>
        <a:bodyPr/>
        <a:lstStyle/>
        <a:p>
          <a:r>
            <a:rPr lang="en-US" sz="2400" dirty="0"/>
            <a:t>Young age at first sexual activity</a:t>
          </a:r>
        </a:p>
      </dgm:t>
    </dgm:pt>
    <dgm:pt modelId="{94C33AB5-EE63-4D03-B4FF-AA32047C72AB}" type="parTrans" cxnId="{21FB958D-64E2-424B-851F-5219C8D6B95B}">
      <dgm:prSet/>
      <dgm:spPr/>
      <dgm:t>
        <a:bodyPr/>
        <a:lstStyle/>
        <a:p>
          <a:endParaRPr lang="en-US"/>
        </a:p>
      </dgm:t>
    </dgm:pt>
    <dgm:pt modelId="{15A21F29-3D08-414A-ACC6-8B0564B9D87D}" type="sibTrans" cxnId="{21FB958D-64E2-424B-851F-5219C8D6B95B}">
      <dgm:prSet/>
      <dgm:spPr/>
      <dgm:t>
        <a:bodyPr/>
        <a:lstStyle/>
        <a:p>
          <a:endParaRPr lang="en-US"/>
        </a:p>
      </dgm:t>
    </dgm:pt>
    <dgm:pt modelId="{DF6CD8BA-3967-463E-BB3D-1269FE4357C9}">
      <dgm:prSet custT="1"/>
      <dgm:spPr/>
      <dgm:t>
        <a:bodyPr/>
        <a:lstStyle/>
        <a:p>
          <a:r>
            <a:rPr lang="en-US" sz="2400" dirty="0"/>
            <a:t>Multiple sexual partners</a:t>
          </a:r>
        </a:p>
      </dgm:t>
    </dgm:pt>
    <dgm:pt modelId="{4C9B4F7B-ED13-4215-AA19-46BB09B270FA}" type="parTrans" cxnId="{CC0E729A-16F6-4D92-A808-7B0527516A0C}">
      <dgm:prSet/>
      <dgm:spPr/>
      <dgm:t>
        <a:bodyPr/>
        <a:lstStyle/>
        <a:p>
          <a:endParaRPr lang="en-US"/>
        </a:p>
      </dgm:t>
    </dgm:pt>
    <dgm:pt modelId="{72508526-BBC6-488C-8E65-1D4D98C0D573}" type="sibTrans" cxnId="{CC0E729A-16F6-4D92-A808-7B0527516A0C}">
      <dgm:prSet/>
      <dgm:spPr/>
      <dgm:t>
        <a:bodyPr/>
        <a:lstStyle/>
        <a:p>
          <a:endParaRPr lang="en-US"/>
        </a:p>
      </dgm:t>
    </dgm:pt>
    <dgm:pt modelId="{189C89CB-D5CB-407A-A9E6-E77275E03E36}">
      <dgm:prSet custT="1"/>
      <dgm:spPr/>
      <dgm:t>
        <a:bodyPr/>
        <a:lstStyle/>
        <a:p>
          <a:r>
            <a:rPr lang="en-US" sz="2400" dirty="0"/>
            <a:t>Unprotected sex or poor sexual hygiene</a:t>
          </a:r>
        </a:p>
      </dgm:t>
    </dgm:pt>
    <dgm:pt modelId="{7FAC2923-6058-48F6-A9E8-8C9CF523405F}" type="parTrans" cxnId="{3B147373-4CDA-4B25-ABF9-3254E29CBC10}">
      <dgm:prSet/>
      <dgm:spPr/>
      <dgm:t>
        <a:bodyPr/>
        <a:lstStyle/>
        <a:p>
          <a:endParaRPr lang="en-US"/>
        </a:p>
      </dgm:t>
    </dgm:pt>
    <dgm:pt modelId="{D4812E5E-2C32-4267-BCEB-5793332CE2F9}" type="sibTrans" cxnId="{3B147373-4CDA-4B25-ABF9-3254E29CBC10}">
      <dgm:prSet/>
      <dgm:spPr/>
      <dgm:t>
        <a:bodyPr/>
        <a:lstStyle/>
        <a:p>
          <a:endParaRPr lang="en-US"/>
        </a:p>
      </dgm:t>
    </dgm:pt>
    <dgm:pt modelId="{C9412C40-C9FC-4308-A4CB-EAAB2DA3CB43}">
      <dgm:prSet custT="1"/>
      <dgm:spPr/>
      <dgm:t>
        <a:bodyPr/>
        <a:lstStyle/>
        <a:p>
          <a:r>
            <a:rPr lang="en-US" sz="2400" dirty="0"/>
            <a:t>Early marriage</a:t>
          </a:r>
        </a:p>
      </dgm:t>
    </dgm:pt>
    <dgm:pt modelId="{7F1CED64-7E0D-4B5A-985C-B312EDA95294}" type="parTrans" cxnId="{11F217A2-8472-4F42-9F50-AA8935A65CFF}">
      <dgm:prSet/>
      <dgm:spPr/>
      <dgm:t>
        <a:bodyPr/>
        <a:lstStyle/>
        <a:p>
          <a:endParaRPr lang="en-US"/>
        </a:p>
      </dgm:t>
    </dgm:pt>
    <dgm:pt modelId="{E9E027F9-5D97-47CF-A74C-FBAB594BEC25}" type="sibTrans" cxnId="{11F217A2-8472-4F42-9F50-AA8935A65CFF}">
      <dgm:prSet/>
      <dgm:spPr/>
      <dgm:t>
        <a:bodyPr/>
        <a:lstStyle/>
        <a:p>
          <a:endParaRPr lang="en-US"/>
        </a:p>
      </dgm:t>
    </dgm:pt>
    <dgm:pt modelId="{CA1196AB-9DD0-4B4D-8C9B-5821011C776C}">
      <dgm:prSet custT="1"/>
      <dgm:spPr/>
      <dgm:t>
        <a:bodyPr/>
        <a:lstStyle/>
        <a:p>
          <a:r>
            <a:rPr lang="en-US" sz="2400" dirty="0"/>
            <a:t>Early childbirth- in women younger than 17</a:t>
          </a:r>
        </a:p>
      </dgm:t>
    </dgm:pt>
    <dgm:pt modelId="{BFDCB0D6-B260-4533-B74E-F6917D1E876C}" type="parTrans" cxnId="{C4AEFEC3-B36B-4B5E-8CEE-8AF1FDE4DDDE}">
      <dgm:prSet/>
      <dgm:spPr/>
      <dgm:t>
        <a:bodyPr/>
        <a:lstStyle/>
        <a:p>
          <a:endParaRPr lang="en-US"/>
        </a:p>
      </dgm:t>
    </dgm:pt>
    <dgm:pt modelId="{6EDB78D6-2BC6-44DD-ABE2-23B77EC7FC0C}" type="sibTrans" cxnId="{C4AEFEC3-B36B-4B5E-8CEE-8AF1FDE4DDDE}">
      <dgm:prSet/>
      <dgm:spPr/>
      <dgm:t>
        <a:bodyPr/>
        <a:lstStyle/>
        <a:p>
          <a:endParaRPr lang="en-US"/>
        </a:p>
      </dgm:t>
    </dgm:pt>
    <dgm:pt modelId="{A18C0446-B35A-486F-82AA-7B646924310B}">
      <dgm:prSet custT="1"/>
      <dgm:spPr/>
      <dgm:t>
        <a:bodyPr/>
        <a:lstStyle/>
        <a:p>
          <a:r>
            <a:rPr lang="en-US" sz="2400" dirty="0"/>
            <a:t>Frequent child birth</a:t>
          </a:r>
        </a:p>
      </dgm:t>
    </dgm:pt>
    <dgm:pt modelId="{1ABC5411-27B4-46E2-83C0-1F2F98078C6F}" type="parTrans" cxnId="{589C6007-3315-4F64-A965-E63D45693604}">
      <dgm:prSet/>
      <dgm:spPr/>
      <dgm:t>
        <a:bodyPr/>
        <a:lstStyle/>
        <a:p>
          <a:endParaRPr lang="en-US"/>
        </a:p>
      </dgm:t>
    </dgm:pt>
    <dgm:pt modelId="{C0DC83E2-275F-43AE-8E3E-622E2E02794A}" type="sibTrans" cxnId="{589C6007-3315-4F64-A965-E63D45693604}">
      <dgm:prSet/>
      <dgm:spPr/>
      <dgm:t>
        <a:bodyPr/>
        <a:lstStyle/>
        <a:p>
          <a:endParaRPr lang="en-US"/>
        </a:p>
      </dgm:t>
    </dgm:pt>
    <dgm:pt modelId="{53D98BDA-0E17-494D-A486-F7AAEC428E37}">
      <dgm:prSet custT="1"/>
      <dgm:spPr/>
      <dgm:t>
        <a:bodyPr/>
        <a:lstStyle/>
        <a:p>
          <a:r>
            <a:rPr lang="en-US" sz="2400" dirty="0"/>
            <a:t>Weakened immune system such as HIV/AIDS</a:t>
          </a:r>
        </a:p>
      </dgm:t>
    </dgm:pt>
    <dgm:pt modelId="{B85C8510-3341-45CF-BE3A-BD0989854817}" type="parTrans" cxnId="{31CFC524-DCDE-4BF9-8179-EBD4151A22A7}">
      <dgm:prSet/>
      <dgm:spPr/>
      <dgm:t>
        <a:bodyPr/>
        <a:lstStyle/>
        <a:p>
          <a:endParaRPr lang="en-US"/>
        </a:p>
      </dgm:t>
    </dgm:pt>
    <dgm:pt modelId="{F98A07F7-CAB1-481E-94DF-1CC32FC1AA02}" type="sibTrans" cxnId="{31CFC524-DCDE-4BF9-8179-EBD4151A22A7}">
      <dgm:prSet/>
      <dgm:spPr/>
      <dgm:t>
        <a:bodyPr/>
        <a:lstStyle/>
        <a:p>
          <a:endParaRPr lang="en-US"/>
        </a:p>
      </dgm:t>
    </dgm:pt>
    <dgm:pt modelId="{062B72C3-79A4-4FEB-B582-616B1A81D078}" type="pres">
      <dgm:prSet presAssocID="{974E7E40-C0B5-4649-A5F4-E1113CE695C4}" presName="linear" presStyleCnt="0">
        <dgm:presLayoutVars>
          <dgm:dir/>
          <dgm:animLvl val="lvl"/>
          <dgm:resizeHandles val="exact"/>
        </dgm:presLayoutVars>
      </dgm:prSet>
      <dgm:spPr/>
    </dgm:pt>
    <dgm:pt modelId="{ACA2C6B7-A49A-4DD3-A513-E3BB02A6BFDF}" type="pres">
      <dgm:prSet presAssocID="{650CA703-2217-46E8-9FAF-79067338AC2B}" presName="parentLin" presStyleCnt="0"/>
      <dgm:spPr/>
    </dgm:pt>
    <dgm:pt modelId="{0DBB6DE4-CBB6-49F9-9AFE-75DA4C9F1CBC}" type="pres">
      <dgm:prSet presAssocID="{650CA703-2217-46E8-9FAF-79067338AC2B}" presName="parentLeftMargin" presStyleLbl="node1" presStyleIdx="0" presStyleCnt="9"/>
      <dgm:spPr/>
    </dgm:pt>
    <dgm:pt modelId="{93918616-B6CD-431E-9D41-0102B1C1DB61}" type="pres">
      <dgm:prSet presAssocID="{650CA703-2217-46E8-9FAF-79067338AC2B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25E10BEB-CFE2-4D44-9B6F-B4F2D16D1792}" type="pres">
      <dgm:prSet presAssocID="{650CA703-2217-46E8-9FAF-79067338AC2B}" presName="negativeSpace" presStyleCnt="0"/>
      <dgm:spPr/>
    </dgm:pt>
    <dgm:pt modelId="{2818A83C-8825-4A39-B343-DA69FD50E218}" type="pres">
      <dgm:prSet presAssocID="{650CA703-2217-46E8-9FAF-79067338AC2B}" presName="childText" presStyleLbl="conFgAcc1" presStyleIdx="0" presStyleCnt="9">
        <dgm:presLayoutVars>
          <dgm:bulletEnabled val="1"/>
        </dgm:presLayoutVars>
      </dgm:prSet>
      <dgm:spPr/>
    </dgm:pt>
    <dgm:pt modelId="{A1DD1D99-FC1F-456B-9857-0EC019246F5F}" type="pres">
      <dgm:prSet presAssocID="{AD5FEF7C-2EF4-428F-8F07-8C4375986635}" presName="spaceBetweenRectangles" presStyleCnt="0"/>
      <dgm:spPr/>
    </dgm:pt>
    <dgm:pt modelId="{219222F7-4932-4487-9C04-5321D5419115}" type="pres">
      <dgm:prSet presAssocID="{223619A0-E55D-4E62-85D9-A79D07872138}" presName="parentLin" presStyleCnt="0"/>
      <dgm:spPr/>
    </dgm:pt>
    <dgm:pt modelId="{D4C7BECA-287B-47D5-BA5C-532C2CC5DB0A}" type="pres">
      <dgm:prSet presAssocID="{223619A0-E55D-4E62-85D9-A79D07872138}" presName="parentLeftMargin" presStyleLbl="node1" presStyleIdx="0" presStyleCnt="9"/>
      <dgm:spPr/>
    </dgm:pt>
    <dgm:pt modelId="{7C782C31-2450-4D0D-A3C5-6A76F4C3B192}" type="pres">
      <dgm:prSet presAssocID="{223619A0-E55D-4E62-85D9-A79D07872138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73960027-8E34-4FC8-8121-D78E61DAE0D4}" type="pres">
      <dgm:prSet presAssocID="{223619A0-E55D-4E62-85D9-A79D07872138}" presName="negativeSpace" presStyleCnt="0"/>
      <dgm:spPr/>
    </dgm:pt>
    <dgm:pt modelId="{5C471DEA-33F0-46B1-B51A-5A8C609E01C5}" type="pres">
      <dgm:prSet presAssocID="{223619A0-E55D-4E62-85D9-A79D07872138}" presName="childText" presStyleLbl="conFgAcc1" presStyleIdx="1" presStyleCnt="9">
        <dgm:presLayoutVars>
          <dgm:bulletEnabled val="1"/>
        </dgm:presLayoutVars>
      </dgm:prSet>
      <dgm:spPr/>
    </dgm:pt>
    <dgm:pt modelId="{82D4F288-703A-4B0C-AAC3-73A25BFDBE45}" type="pres">
      <dgm:prSet presAssocID="{36B6BB57-CA6E-4EC9-8A29-2089D1CFBFEA}" presName="spaceBetweenRectangles" presStyleCnt="0"/>
      <dgm:spPr/>
    </dgm:pt>
    <dgm:pt modelId="{B40CBE4A-DA1E-485C-9469-9960B9AD9645}" type="pres">
      <dgm:prSet presAssocID="{7ED99E42-AE83-4FFD-8EE7-F06BA69BFEDB}" presName="parentLin" presStyleCnt="0"/>
      <dgm:spPr/>
    </dgm:pt>
    <dgm:pt modelId="{AEC2FE84-70D8-4429-8F3E-4A2D2A792AD0}" type="pres">
      <dgm:prSet presAssocID="{7ED99E42-AE83-4FFD-8EE7-F06BA69BFEDB}" presName="parentLeftMargin" presStyleLbl="node1" presStyleIdx="1" presStyleCnt="9"/>
      <dgm:spPr/>
    </dgm:pt>
    <dgm:pt modelId="{495A91AC-0498-4D31-9035-6EE238FA84CC}" type="pres">
      <dgm:prSet presAssocID="{7ED99E42-AE83-4FFD-8EE7-F06BA69BFEDB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594FB09A-C545-42BA-B124-703552FE5D2E}" type="pres">
      <dgm:prSet presAssocID="{7ED99E42-AE83-4FFD-8EE7-F06BA69BFEDB}" presName="negativeSpace" presStyleCnt="0"/>
      <dgm:spPr/>
    </dgm:pt>
    <dgm:pt modelId="{93DC88C2-CCDB-4E3C-A7B0-5057D3A60D61}" type="pres">
      <dgm:prSet presAssocID="{7ED99E42-AE83-4FFD-8EE7-F06BA69BFEDB}" presName="childText" presStyleLbl="conFgAcc1" presStyleIdx="2" presStyleCnt="9">
        <dgm:presLayoutVars>
          <dgm:bulletEnabled val="1"/>
        </dgm:presLayoutVars>
      </dgm:prSet>
      <dgm:spPr/>
    </dgm:pt>
    <dgm:pt modelId="{113FFBD0-D9FF-4EB1-951C-6C6098118EB7}" type="pres">
      <dgm:prSet presAssocID="{15A21F29-3D08-414A-ACC6-8B0564B9D87D}" presName="spaceBetweenRectangles" presStyleCnt="0"/>
      <dgm:spPr/>
    </dgm:pt>
    <dgm:pt modelId="{BB451E76-7044-49A0-90DC-7D53E10987F8}" type="pres">
      <dgm:prSet presAssocID="{DF6CD8BA-3967-463E-BB3D-1269FE4357C9}" presName="parentLin" presStyleCnt="0"/>
      <dgm:spPr/>
    </dgm:pt>
    <dgm:pt modelId="{5CBF93DD-0D5A-443A-9278-C7F82AC5B2F2}" type="pres">
      <dgm:prSet presAssocID="{DF6CD8BA-3967-463E-BB3D-1269FE4357C9}" presName="parentLeftMargin" presStyleLbl="node1" presStyleIdx="2" presStyleCnt="9"/>
      <dgm:spPr/>
    </dgm:pt>
    <dgm:pt modelId="{16C796F4-83E1-48DD-981F-4BC89CC506D1}" type="pres">
      <dgm:prSet presAssocID="{DF6CD8BA-3967-463E-BB3D-1269FE4357C9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29B4B039-C5B2-40CC-9880-F392C2010A57}" type="pres">
      <dgm:prSet presAssocID="{DF6CD8BA-3967-463E-BB3D-1269FE4357C9}" presName="negativeSpace" presStyleCnt="0"/>
      <dgm:spPr/>
    </dgm:pt>
    <dgm:pt modelId="{0DBB8D28-325F-41D2-A176-2E906F5C079B}" type="pres">
      <dgm:prSet presAssocID="{DF6CD8BA-3967-463E-BB3D-1269FE4357C9}" presName="childText" presStyleLbl="conFgAcc1" presStyleIdx="3" presStyleCnt="9">
        <dgm:presLayoutVars>
          <dgm:bulletEnabled val="1"/>
        </dgm:presLayoutVars>
      </dgm:prSet>
      <dgm:spPr/>
    </dgm:pt>
    <dgm:pt modelId="{B4C32E98-2590-4A65-9E1A-E10142D072FD}" type="pres">
      <dgm:prSet presAssocID="{72508526-BBC6-488C-8E65-1D4D98C0D573}" presName="spaceBetweenRectangles" presStyleCnt="0"/>
      <dgm:spPr/>
    </dgm:pt>
    <dgm:pt modelId="{0CDDBCF6-7D6C-49A8-BA29-7FB3DBCA3122}" type="pres">
      <dgm:prSet presAssocID="{189C89CB-D5CB-407A-A9E6-E77275E03E36}" presName="parentLin" presStyleCnt="0"/>
      <dgm:spPr/>
    </dgm:pt>
    <dgm:pt modelId="{2EAC4A8E-3DBE-40F7-B28E-B494D4FBA6E0}" type="pres">
      <dgm:prSet presAssocID="{189C89CB-D5CB-407A-A9E6-E77275E03E36}" presName="parentLeftMargin" presStyleLbl="node1" presStyleIdx="3" presStyleCnt="9"/>
      <dgm:spPr/>
    </dgm:pt>
    <dgm:pt modelId="{DE436FD3-C8E0-4F9C-8B38-382F0F9D184F}" type="pres">
      <dgm:prSet presAssocID="{189C89CB-D5CB-407A-A9E6-E77275E03E36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F4AF6A21-0FD5-4DAF-BDD5-5BE1EA36FC11}" type="pres">
      <dgm:prSet presAssocID="{189C89CB-D5CB-407A-A9E6-E77275E03E36}" presName="negativeSpace" presStyleCnt="0"/>
      <dgm:spPr/>
    </dgm:pt>
    <dgm:pt modelId="{0C7D8EF5-E133-41F2-8718-CA952F4CA125}" type="pres">
      <dgm:prSet presAssocID="{189C89CB-D5CB-407A-A9E6-E77275E03E36}" presName="childText" presStyleLbl="conFgAcc1" presStyleIdx="4" presStyleCnt="9">
        <dgm:presLayoutVars>
          <dgm:bulletEnabled val="1"/>
        </dgm:presLayoutVars>
      </dgm:prSet>
      <dgm:spPr/>
    </dgm:pt>
    <dgm:pt modelId="{EDA89244-A5A9-443A-8BA6-079EC3CFE801}" type="pres">
      <dgm:prSet presAssocID="{D4812E5E-2C32-4267-BCEB-5793332CE2F9}" presName="spaceBetweenRectangles" presStyleCnt="0"/>
      <dgm:spPr/>
    </dgm:pt>
    <dgm:pt modelId="{64DE7731-7E84-42A1-AA01-C6E4554D949F}" type="pres">
      <dgm:prSet presAssocID="{C9412C40-C9FC-4308-A4CB-EAAB2DA3CB43}" presName="parentLin" presStyleCnt="0"/>
      <dgm:spPr/>
    </dgm:pt>
    <dgm:pt modelId="{82EE5467-B8C1-4A51-A784-173D630641C2}" type="pres">
      <dgm:prSet presAssocID="{C9412C40-C9FC-4308-A4CB-EAAB2DA3CB43}" presName="parentLeftMargin" presStyleLbl="node1" presStyleIdx="4" presStyleCnt="9"/>
      <dgm:spPr/>
    </dgm:pt>
    <dgm:pt modelId="{BA73D87A-90CD-4EB8-8D47-BF2DA45A0278}" type="pres">
      <dgm:prSet presAssocID="{C9412C40-C9FC-4308-A4CB-EAAB2DA3CB43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FD7801BE-B602-4ED4-925B-B49CA8980A80}" type="pres">
      <dgm:prSet presAssocID="{C9412C40-C9FC-4308-A4CB-EAAB2DA3CB43}" presName="negativeSpace" presStyleCnt="0"/>
      <dgm:spPr/>
    </dgm:pt>
    <dgm:pt modelId="{4C8BF6A3-7976-45B4-AD5B-D05BA97F7466}" type="pres">
      <dgm:prSet presAssocID="{C9412C40-C9FC-4308-A4CB-EAAB2DA3CB43}" presName="childText" presStyleLbl="conFgAcc1" presStyleIdx="5" presStyleCnt="9">
        <dgm:presLayoutVars>
          <dgm:bulletEnabled val="1"/>
        </dgm:presLayoutVars>
      </dgm:prSet>
      <dgm:spPr/>
    </dgm:pt>
    <dgm:pt modelId="{BD48745B-D861-4BB2-A1CE-B689CFF4293C}" type="pres">
      <dgm:prSet presAssocID="{E9E027F9-5D97-47CF-A74C-FBAB594BEC25}" presName="spaceBetweenRectangles" presStyleCnt="0"/>
      <dgm:spPr/>
    </dgm:pt>
    <dgm:pt modelId="{6CDB6B11-FC16-46F0-8419-76DAC216D886}" type="pres">
      <dgm:prSet presAssocID="{CA1196AB-9DD0-4B4D-8C9B-5821011C776C}" presName="parentLin" presStyleCnt="0"/>
      <dgm:spPr/>
    </dgm:pt>
    <dgm:pt modelId="{197FAE65-7B77-474E-8970-4E547710CD88}" type="pres">
      <dgm:prSet presAssocID="{CA1196AB-9DD0-4B4D-8C9B-5821011C776C}" presName="parentLeftMargin" presStyleLbl="node1" presStyleIdx="5" presStyleCnt="9"/>
      <dgm:spPr/>
    </dgm:pt>
    <dgm:pt modelId="{E6E5A792-0492-482F-AA0A-01BF78AD09A6}" type="pres">
      <dgm:prSet presAssocID="{CA1196AB-9DD0-4B4D-8C9B-5821011C776C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E1314C22-C149-41EB-8644-DC7B205060E2}" type="pres">
      <dgm:prSet presAssocID="{CA1196AB-9DD0-4B4D-8C9B-5821011C776C}" presName="negativeSpace" presStyleCnt="0"/>
      <dgm:spPr/>
    </dgm:pt>
    <dgm:pt modelId="{C985849C-D3E0-49D0-8E46-3030348D5E7F}" type="pres">
      <dgm:prSet presAssocID="{CA1196AB-9DD0-4B4D-8C9B-5821011C776C}" presName="childText" presStyleLbl="conFgAcc1" presStyleIdx="6" presStyleCnt="9">
        <dgm:presLayoutVars>
          <dgm:bulletEnabled val="1"/>
        </dgm:presLayoutVars>
      </dgm:prSet>
      <dgm:spPr/>
    </dgm:pt>
    <dgm:pt modelId="{EE0D1615-ABCA-42CE-A9A4-78B17531AFD3}" type="pres">
      <dgm:prSet presAssocID="{6EDB78D6-2BC6-44DD-ABE2-23B77EC7FC0C}" presName="spaceBetweenRectangles" presStyleCnt="0"/>
      <dgm:spPr/>
    </dgm:pt>
    <dgm:pt modelId="{FF332D32-DED3-4D7B-B13D-1EC1F626852C}" type="pres">
      <dgm:prSet presAssocID="{A18C0446-B35A-486F-82AA-7B646924310B}" presName="parentLin" presStyleCnt="0"/>
      <dgm:spPr/>
    </dgm:pt>
    <dgm:pt modelId="{C5CD51B8-1583-4BB0-BD89-53075B5A5F54}" type="pres">
      <dgm:prSet presAssocID="{A18C0446-B35A-486F-82AA-7B646924310B}" presName="parentLeftMargin" presStyleLbl="node1" presStyleIdx="6" presStyleCnt="9"/>
      <dgm:spPr/>
    </dgm:pt>
    <dgm:pt modelId="{CC89EA5A-3E88-4923-8EBE-E54B906A9FCE}" type="pres">
      <dgm:prSet presAssocID="{A18C0446-B35A-486F-82AA-7B646924310B}" presName="parentText" presStyleLbl="node1" presStyleIdx="7" presStyleCnt="9" custLinFactNeighborX="-3644" custLinFactNeighborY="748">
        <dgm:presLayoutVars>
          <dgm:chMax val="0"/>
          <dgm:bulletEnabled val="1"/>
        </dgm:presLayoutVars>
      </dgm:prSet>
      <dgm:spPr/>
    </dgm:pt>
    <dgm:pt modelId="{FD2A8CCE-FF20-42F9-AD1B-FC83AEB1C2C0}" type="pres">
      <dgm:prSet presAssocID="{A18C0446-B35A-486F-82AA-7B646924310B}" presName="negativeSpace" presStyleCnt="0"/>
      <dgm:spPr/>
    </dgm:pt>
    <dgm:pt modelId="{F258F995-02E6-4DDC-91B0-1A94D6A52C87}" type="pres">
      <dgm:prSet presAssocID="{A18C0446-B35A-486F-82AA-7B646924310B}" presName="childText" presStyleLbl="conFgAcc1" presStyleIdx="7" presStyleCnt="9">
        <dgm:presLayoutVars>
          <dgm:bulletEnabled val="1"/>
        </dgm:presLayoutVars>
      </dgm:prSet>
      <dgm:spPr/>
    </dgm:pt>
    <dgm:pt modelId="{C19E1815-D69E-4EB3-91C5-4B010195443E}" type="pres">
      <dgm:prSet presAssocID="{C0DC83E2-275F-43AE-8E3E-622E2E02794A}" presName="spaceBetweenRectangles" presStyleCnt="0"/>
      <dgm:spPr/>
    </dgm:pt>
    <dgm:pt modelId="{FC2219B5-0586-452D-87E5-BBC4BAC0F19B}" type="pres">
      <dgm:prSet presAssocID="{53D98BDA-0E17-494D-A486-F7AAEC428E37}" presName="parentLin" presStyleCnt="0"/>
      <dgm:spPr/>
    </dgm:pt>
    <dgm:pt modelId="{F3BDCA38-DAAC-4AEE-B461-7152EDF5E16C}" type="pres">
      <dgm:prSet presAssocID="{53D98BDA-0E17-494D-A486-F7AAEC428E37}" presName="parentLeftMargin" presStyleLbl="node1" presStyleIdx="7" presStyleCnt="9"/>
      <dgm:spPr/>
    </dgm:pt>
    <dgm:pt modelId="{11C83907-9DA3-4BE4-8568-78F57B8FA1C4}" type="pres">
      <dgm:prSet presAssocID="{53D98BDA-0E17-494D-A486-F7AAEC428E37}" presName="parentText" presStyleLbl="node1" presStyleIdx="8" presStyleCnt="9">
        <dgm:presLayoutVars>
          <dgm:chMax val="0"/>
          <dgm:bulletEnabled val="1"/>
        </dgm:presLayoutVars>
      </dgm:prSet>
      <dgm:spPr/>
    </dgm:pt>
    <dgm:pt modelId="{5539F252-A37A-4DF3-9FB3-9F2C949B4BD3}" type="pres">
      <dgm:prSet presAssocID="{53D98BDA-0E17-494D-A486-F7AAEC428E37}" presName="negativeSpace" presStyleCnt="0"/>
      <dgm:spPr/>
    </dgm:pt>
    <dgm:pt modelId="{FED0356F-8488-4FA0-8823-2061BC81AC01}" type="pres">
      <dgm:prSet presAssocID="{53D98BDA-0E17-494D-A486-F7AAEC428E37}" presName="childText" presStyleLbl="conFgAcc1" presStyleIdx="8" presStyleCnt="9">
        <dgm:presLayoutVars>
          <dgm:bulletEnabled val="1"/>
        </dgm:presLayoutVars>
      </dgm:prSet>
      <dgm:spPr/>
    </dgm:pt>
  </dgm:ptLst>
  <dgm:cxnLst>
    <dgm:cxn modelId="{589C6007-3315-4F64-A965-E63D45693604}" srcId="{974E7E40-C0B5-4649-A5F4-E1113CE695C4}" destId="{A18C0446-B35A-486F-82AA-7B646924310B}" srcOrd="7" destOrd="0" parTransId="{1ABC5411-27B4-46E2-83C0-1F2F98078C6F}" sibTransId="{C0DC83E2-275F-43AE-8E3E-622E2E02794A}"/>
    <dgm:cxn modelId="{31CFC524-DCDE-4BF9-8179-EBD4151A22A7}" srcId="{974E7E40-C0B5-4649-A5F4-E1113CE695C4}" destId="{53D98BDA-0E17-494D-A486-F7AAEC428E37}" srcOrd="8" destOrd="0" parTransId="{B85C8510-3341-45CF-BE3A-BD0989854817}" sibTransId="{F98A07F7-CAB1-481E-94DF-1CC32FC1AA02}"/>
    <dgm:cxn modelId="{BCE1562A-4262-4E26-A9BC-B14C691241B6}" type="presOf" srcId="{7ED99E42-AE83-4FFD-8EE7-F06BA69BFEDB}" destId="{AEC2FE84-70D8-4429-8F3E-4A2D2A792AD0}" srcOrd="0" destOrd="0" presId="urn:microsoft.com/office/officeart/2005/8/layout/list1"/>
    <dgm:cxn modelId="{9735A066-33E9-46C8-A7F5-5FE06E078BED}" type="presOf" srcId="{974E7E40-C0B5-4649-A5F4-E1113CE695C4}" destId="{062B72C3-79A4-4FEB-B582-616B1A81D078}" srcOrd="0" destOrd="0" presId="urn:microsoft.com/office/officeart/2005/8/layout/list1"/>
    <dgm:cxn modelId="{0DF2D151-BA08-43CE-99EF-83DA64898DD9}" type="presOf" srcId="{223619A0-E55D-4E62-85D9-A79D07872138}" destId="{7C782C31-2450-4D0D-A3C5-6A76F4C3B192}" srcOrd="1" destOrd="0" presId="urn:microsoft.com/office/officeart/2005/8/layout/list1"/>
    <dgm:cxn modelId="{84037C52-37BC-4649-B766-EC208A1D588E}" type="presOf" srcId="{A18C0446-B35A-486F-82AA-7B646924310B}" destId="{CC89EA5A-3E88-4923-8EBE-E54B906A9FCE}" srcOrd="1" destOrd="0" presId="urn:microsoft.com/office/officeart/2005/8/layout/list1"/>
    <dgm:cxn modelId="{3B147373-4CDA-4B25-ABF9-3254E29CBC10}" srcId="{974E7E40-C0B5-4649-A5F4-E1113CE695C4}" destId="{189C89CB-D5CB-407A-A9E6-E77275E03E36}" srcOrd="4" destOrd="0" parTransId="{7FAC2923-6058-48F6-A9E8-8C9CF523405F}" sibTransId="{D4812E5E-2C32-4267-BCEB-5793332CE2F9}"/>
    <dgm:cxn modelId="{CAC14175-73CA-4452-857D-D2588626ED84}" type="presOf" srcId="{CA1196AB-9DD0-4B4D-8C9B-5821011C776C}" destId="{E6E5A792-0492-482F-AA0A-01BF78AD09A6}" srcOrd="1" destOrd="0" presId="urn:microsoft.com/office/officeart/2005/8/layout/list1"/>
    <dgm:cxn modelId="{840A9855-B301-4126-89C1-A99F75E22639}" type="presOf" srcId="{189C89CB-D5CB-407A-A9E6-E77275E03E36}" destId="{DE436FD3-C8E0-4F9C-8B38-382F0F9D184F}" srcOrd="1" destOrd="0" presId="urn:microsoft.com/office/officeart/2005/8/layout/list1"/>
    <dgm:cxn modelId="{CB88E458-FD34-43C0-B053-D1EE54E2AD82}" type="presOf" srcId="{189C89CB-D5CB-407A-A9E6-E77275E03E36}" destId="{2EAC4A8E-3DBE-40F7-B28E-B494D4FBA6E0}" srcOrd="0" destOrd="0" presId="urn:microsoft.com/office/officeart/2005/8/layout/list1"/>
    <dgm:cxn modelId="{95971088-07A6-4C5F-B798-A2C16B89E05D}" type="presOf" srcId="{C9412C40-C9FC-4308-A4CB-EAAB2DA3CB43}" destId="{BA73D87A-90CD-4EB8-8D47-BF2DA45A0278}" srcOrd="1" destOrd="0" presId="urn:microsoft.com/office/officeart/2005/8/layout/list1"/>
    <dgm:cxn modelId="{21FB958D-64E2-424B-851F-5219C8D6B95B}" srcId="{974E7E40-C0B5-4649-A5F4-E1113CE695C4}" destId="{7ED99E42-AE83-4FFD-8EE7-F06BA69BFEDB}" srcOrd="2" destOrd="0" parTransId="{94C33AB5-EE63-4D03-B4FF-AA32047C72AB}" sibTransId="{15A21F29-3D08-414A-ACC6-8B0564B9D87D}"/>
    <dgm:cxn modelId="{82470992-EC75-47A5-8BC3-09E83EF2D764}" srcId="{974E7E40-C0B5-4649-A5F4-E1113CE695C4}" destId="{223619A0-E55D-4E62-85D9-A79D07872138}" srcOrd="1" destOrd="0" parTransId="{9811919F-B688-4098-B462-2467D4417D5E}" sibTransId="{36B6BB57-CA6E-4EC9-8A29-2089D1CFBFEA}"/>
    <dgm:cxn modelId="{F2478895-44D6-48D8-A6E9-3581BE5D48BE}" srcId="{974E7E40-C0B5-4649-A5F4-E1113CE695C4}" destId="{650CA703-2217-46E8-9FAF-79067338AC2B}" srcOrd="0" destOrd="0" parTransId="{751FBEB7-E1A7-47C7-ACE5-37A8D97C882A}" sibTransId="{AD5FEF7C-2EF4-428F-8F07-8C4375986635}"/>
    <dgm:cxn modelId="{CC0E729A-16F6-4D92-A808-7B0527516A0C}" srcId="{974E7E40-C0B5-4649-A5F4-E1113CE695C4}" destId="{DF6CD8BA-3967-463E-BB3D-1269FE4357C9}" srcOrd="3" destOrd="0" parTransId="{4C9B4F7B-ED13-4215-AA19-46BB09B270FA}" sibTransId="{72508526-BBC6-488C-8E65-1D4D98C0D573}"/>
    <dgm:cxn modelId="{8B5E7C9D-172E-438D-8E6D-F2178A726BC1}" type="presOf" srcId="{C9412C40-C9FC-4308-A4CB-EAAB2DA3CB43}" destId="{82EE5467-B8C1-4A51-A784-173D630641C2}" srcOrd="0" destOrd="0" presId="urn:microsoft.com/office/officeart/2005/8/layout/list1"/>
    <dgm:cxn modelId="{F7BAF8A1-9AEB-47A9-BD87-A69D54B8D58C}" type="presOf" srcId="{53D98BDA-0E17-494D-A486-F7AAEC428E37}" destId="{F3BDCA38-DAAC-4AEE-B461-7152EDF5E16C}" srcOrd="0" destOrd="0" presId="urn:microsoft.com/office/officeart/2005/8/layout/list1"/>
    <dgm:cxn modelId="{11F217A2-8472-4F42-9F50-AA8935A65CFF}" srcId="{974E7E40-C0B5-4649-A5F4-E1113CE695C4}" destId="{C9412C40-C9FC-4308-A4CB-EAAB2DA3CB43}" srcOrd="5" destOrd="0" parTransId="{7F1CED64-7E0D-4B5A-985C-B312EDA95294}" sibTransId="{E9E027F9-5D97-47CF-A74C-FBAB594BEC25}"/>
    <dgm:cxn modelId="{6A4D75B3-277A-4369-911C-22A5D7D58DC3}" type="presOf" srcId="{53D98BDA-0E17-494D-A486-F7AAEC428E37}" destId="{11C83907-9DA3-4BE4-8568-78F57B8FA1C4}" srcOrd="1" destOrd="0" presId="urn:microsoft.com/office/officeart/2005/8/layout/list1"/>
    <dgm:cxn modelId="{554C81BC-0523-42F9-BEAB-261B6D14F17E}" type="presOf" srcId="{223619A0-E55D-4E62-85D9-A79D07872138}" destId="{D4C7BECA-287B-47D5-BA5C-532C2CC5DB0A}" srcOrd="0" destOrd="0" presId="urn:microsoft.com/office/officeart/2005/8/layout/list1"/>
    <dgm:cxn modelId="{C4AEFEC3-B36B-4B5E-8CEE-8AF1FDE4DDDE}" srcId="{974E7E40-C0B5-4649-A5F4-E1113CE695C4}" destId="{CA1196AB-9DD0-4B4D-8C9B-5821011C776C}" srcOrd="6" destOrd="0" parTransId="{BFDCB0D6-B260-4533-B74E-F6917D1E876C}" sibTransId="{6EDB78D6-2BC6-44DD-ABE2-23B77EC7FC0C}"/>
    <dgm:cxn modelId="{21B0A9CB-8FCE-4CAA-A3D1-8EA1CB47588B}" type="presOf" srcId="{A18C0446-B35A-486F-82AA-7B646924310B}" destId="{C5CD51B8-1583-4BB0-BD89-53075B5A5F54}" srcOrd="0" destOrd="0" presId="urn:microsoft.com/office/officeart/2005/8/layout/list1"/>
    <dgm:cxn modelId="{EDC6A2EA-55F2-4001-879C-C9954947A235}" type="presOf" srcId="{CA1196AB-9DD0-4B4D-8C9B-5821011C776C}" destId="{197FAE65-7B77-474E-8970-4E547710CD88}" srcOrd="0" destOrd="0" presId="urn:microsoft.com/office/officeart/2005/8/layout/list1"/>
    <dgm:cxn modelId="{73D930EF-7EC2-415F-A5CB-E00B14F7696F}" type="presOf" srcId="{650CA703-2217-46E8-9FAF-79067338AC2B}" destId="{0DBB6DE4-CBB6-49F9-9AFE-75DA4C9F1CBC}" srcOrd="0" destOrd="0" presId="urn:microsoft.com/office/officeart/2005/8/layout/list1"/>
    <dgm:cxn modelId="{247CA2EF-F835-43BB-AF4D-90B2DEB02ECC}" type="presOf" srcId="{DF6CD8BA-3967-463E-BB3D-1269FE4357C9}" destId="{5CBF93DD-0D5A-443A-9278-C7F82AC5B2F2}" srcOrd="0" destOrd="0" presId="urn:microsoft.com/office/officeart/2005/8/layout/list1"/>
    <dgm:cxn modelId="{4927DBF0-7AE9-4C5A-B382-88DCB18EC760}" type="presOf" srcId="{7ED99E42-AE83-4FFD-8EE7-F06BA69BFEDB}" destId="{495A91AC-0498-4D31-9035-6EE238FA84CC}" srcOrd="1" destOrd="0" presId="urn:microsoft.com/office/officeart/2005/8/layout/list1"/>
    <dgm:cxn modelId="{6C8827F4-6448-4510-8602-07F52835D329}" type="presOf" srcId="{650CA703-2217-46E8-9FAF-79067338AC2B}" destId="{93918616-B6CD-431E-9D41-0102B1C1DB61}" srcOrd="1" destOrd="0" presId="urn:microsoft.com/office/officeart/2005/8/layout/list1"/>
    <dgm:cxn modelId="{529880F9-C324-4C0F-80F7-FD213FCD0477}" type="presOf" srcId="{DF6CD8BA-3967-463E-BB3D-1269FE4357C9}" destId="{16C796F4-83E1-48DD-981F-4BC89CC506D1}" srcOrd="1" destOrd="0" presId="urn:microsoft.com/office/officeart/2005/8/layout/list1"/>
    <dgm:cxn modelId="{3F925987-5C4C-457F-9725-F2E2132A409B}" type="presParOf" srcId="{062B72C3-79A4-4FEB-B582-616B1A81D078}" destId="{ACA2C6B7-A49A-4DD3-A513-E3BB02A6BFDF}" srcOrd="0" destOrd="0" presId="urn:microsoft.com/office/officeart/2005/8/layout/list1"/>
    <dgm:cxn modelId="{BEEF603E-EEF2-4AF5-8195-13810DB3F8A1}" type="presParOf" srcId="{ACA2C6B7-A49A-4DD3-A513-E3BB02A6BFDF}" destId="{0DBB6DE4-CBB6-49F9-9AFE-75DA4C9F1CBC}" srcOrd="0" destOrd="0" presId="urn:microsoft.com/office/officeart/2005/8/layout/list1"/>
    <dgm:cxn modelId="{A0226566-72BC-444B-B938-6F67CAD12BAE}" type="presParOf" srcId="{ACA2C6B7-A49A-4DD3-A513-E3BB02A6BFDF}" destId="{93918616-B6CD-431E-9D41-0102B1C1DB61}" srcOrd="1" destOrd="0" presId="urn:microsoft.com/office/officeart/2005/8/layout/list1"/>
    <dgm:cxn modelId="{E229F5DE-5A0B-4D2D-AB1B-A07828732B80}" type="presParOf" srcId="{062B72C3-79A4-4FEB-B582-616B1A81D078}" destId="{25E10BEB-CFE2-4D44-9B6F-B4F2D16D1792}" srcOrd="1" destOrd="0" presId="urn:microsoft.com/office/officeart/2005/8/layout/list1"/>
    <dgm:cxn modelId="{A556C20F-7F3B-4C2D-A98C-58208B1A038C}" type="presParOf" srcId="{062B72C3-79A4-4FEB-B582-616B1A81D078}" destId="{2818A83C-8825-4A39-B343-DA69FD50E218}" srcOrd="2" destOrd="0" presId="urn:microsoft.com/office/officeart/2005/8/layout/list1"/>
    <dgm:cxn modelId="{BF06A988-40CC-47E7-B0F5-48941D9C5BBE}" type="presParOf" srcId="{062B72C3-79A4-4FEB-B582-616B1A81D078}" destId="{A1DD1D99-FC1F-456B-9857-0EC019246F5F}" srcOrd="3" destOrd="0" presId="urn:microsoft.com/office/officeart/2005/8/layout/list1"/>
    <dgm:cxn modelId="{B5B3CDAE-96E9-4DD6-8E55-02EC9B4EFE4A}" type="presParOf" srcId="{062B72C3-79A4-4FEB-B582-616B1A81D078}" destId="{219222F7-4932-4487-9C04-5321D5419115}" srcOrd="4" destOrd="0" presId="urn:microsoft.com/office/officeart/2005/8/layout/list1"/>
    <dgm:cxn modelId="{B1EEA665-4CB1-4DFD-8D05-DEB61232D345}" type="presParOf" srcId="{219222F7-4932-4487-9C04-5321D5419115}" destId="{D4C7BECA-287B-47D5-BA5C-532C2CC5DB0A}" srcOrd="0" destOrd="0" presId="urn:microsoft.com/office/officeart/2005/8/layout/list1"/>
    <dgm:cxn modelId="{315D8A91-501F-44C7-BD28-F566A0953683}" type="presParOf" srcId="{219222F7-4932-4487-9C04-5321D5419115}" destId="{7C782C31-2450-4D0D-A3C5-6A76F4C3B192}" srcOrd="1" destOrd="0" presId="urn:microsoft.com/office/officeart/2005/8/layout/list1"/>
    <dgm:cxn modelId="{0BF0D419-F0A3-4371-A45B-ECC4A75041E6}" type="presParOf" srcId="{062B72C3-79A4-4FEB-B582-616B1A81D078}" destId="{73960027-8E34-4FC8-8121-D78E61DAE0D4}" srcOrd="5" destOrd="0" presId="urn:microsoft.com/office/officeart/2005/8/layout/list1"/>
    <dgm:cxn modelId="{4CB4454B-4CB3-4B0D-AFB6-CC5FE97743A9}" type="presParOf" srcId="{062B72C3-79A4-4FEB-B582-616B1A81D078}" destId="{5C471DEA-33F0-46B1-B51A-5A8C609E01C5}" srcOrd="6" destOrd="0" presId="urn:microsoft.com/office/officeart/2005/8/layout/list1"/>
    <dgm:cxn modelId="{9572E6F3-816A-4E98-A045-8DE727F74018}" type="presParOf" srcId="{062B72C3-79A4-4FEB-B582-616B1A81D078}" destId="{82D4F288-703A-4B0C-AAC3-73A25BFDBE45}" srcOrd="7" destOrd="0" presId="urn:microsoft.com/office/officeart/2005/8/layout/list1"/>
    <dgm:cxn modelId="{BF7EE5F3-5335-4819-B17E-4F767862FED3}" type="presParOf" srcId="{062B72C3-79A4-4FEB-B582-616B1A81D078}" destId="{B40CBE4A-DA1E-485C-9469-9960B9AD9645}" srcOrd="8" destOrd="0" presId="urn:microsoft.com/office/officeart/2005/8/layout/list1"/>
    <dgm:cxn modelId="{B1DE9599-6217-4DA8-8FAE-FE013D34C7D9}" type="presParOf" srcId="{B40CBE4A-DA1E-485C-9469-9960B9AD9645}" destId="{AEC2FE84-70D8-4429-8F3E-4A2D2A792AD0}" srcOrd="0" destOrd="0" presId="urn:microsoft.com/office/officeart/2005/8/layout/list1"/>
    <dgm:cxn modelId="{247572B3-88D4-4D80-BB4E-14223B1E554D}" type="presParOf" srcId="{B40CBE4A-DA1E-485C-9469-9960B9AD9645}" destId="{495A91AC-0498-4D31-9035-6EE238FA84CC}" srcOrd="1" destOrd="0" presId="urn:microsoft.com/office/officeart/2005/8/layout/list1"/>
    <dgm:cxn modelId="{EB317902-80CD-4142-8152-248BBA6688AC}" type="presParOf" srcId="{062B72C3-79A4-4FEB-B582-616B1A81D078}" destId="{594FB09A-C545-42BA-B124-703552FE5D2E}" srcOrd="9" destOrd="0" presId="urn:microsoft.com/office/officeart/2005/8/layout/list1"/>
    <dgm:cxn modelId="{2778B2C7-831F-483A-ABF9-68DB8E7629B5}" type="presParOf" srcId="{062B72C3-79A4-4FEB-B582-616B1A81D078}" destId="{93DC88C2-CCDB-4E3C-A7B0-5057D3A60D61}" srcOrd="10" destOrd="0" presId="urn:microsoft.com/office/officeart/2005/8/layout/list1"/>
    <dgm:cxn modelId="{7C9EE512-3041-4001-9D04-109E2D4556D8}" type="presParOf" srcId="{062B72C3-79A4-4FEB-B582-616B1A81D078}" destId="{113FFBD0-D9FF-4EB1-951C-6C6098118EB7}" srcOrd="11" destOrd="0" presId="urn:microsoft.com/office/officeart/2005/8/layout/list1"/>
    <dgm:cxn modelId="{7812A8DF-B916-4255-833F-26C1074629F2}" type="presParOf" srcId="{062B72C3-79A4-4FEB-B582-616B1A81D078}" destId="{BB451E76-7044-49A0-90DC-7D53E10987F8}" srcOrd="12" destOrd="0" presId="urn:microsoft.com/office/officeart/2005/8/layout/list1"/>
    <dgm:cxn modelId="{A6BEEAD2-1D9A-45E9-AB1D-685148F46528}" type="presParOf" srcId="{BB451E76-7044-49A0-90DC-7D53E10987F8}" destId="{5CBF93DD-0D5A-443A-9278-C7F82AC5B2F2}" srcOrd="0" destOrd="0" presId="urn:microsoft.com/office/officeart/2005/8/layout/list1"/>
    <dgm:cxn modelId="{A428C20D-B697-4A21-A84F-945744981B97}" type="presParOf" srcId="{BB451E76-7044-49A0-90DC-7D53E10987F8}" destId="{16C796F4-83E1-48DD-981F-4BC89CC506D1}" srcOrd="1" destOrd="0" presId="urn:microsoft.com/office/officeart/2005/8/layout/list1"/>
    <dgm:cxn modelId="{C5CF71AD-50E4-40AC-BD3C-DBCE6E752346}" type="presParOf" srcId="{062B72C3-79A4-4FEB-B582-616B1A81D078}" destId="{29B4B039-C5B2-40CC-9880-F392C2010A57}" srcOrd="13" destOrd="0" presId="urn:microsoft.com/office/officeart/2005/8/layout/list1"/>
    <dgm:cxn modelId="{00E1D179-57BE-4E11-A103-FDFC31DBDD41}" type="presParOf" srcId="{062B72C3-79A4-4FEB-B582-616B1A81D078}" destId="{0DBB8D28-325F-41D2-A176-2E906F5C079B}" srcOrd="14" destOrd="0" presId="urn:microsoft.com/office/officeart/2005/8/layout/list1"/>
    <dgm:cxn modelId="{13882DB9-2559-40F4-AE5F-937F069EA4FA}" type="presParOf" srcId="{062B72C3-79A4-4FEB-B582-616B1A81D078}" destId="{B4C32E98-2590-4A65-9E1A-E10142D072FD}" srcOrd="15" destOrd="0" presId="urn:microsoft.com/office/officeart/2005/8/layout/list1"/>
    <dgm:cxn modelId="{D4D54AA8-9769-4E29-82E6-9759F1C19E5A}" type="presParOf" srcId="{062B72C3-79A4-4FEB-B582-616B1A81D078}" destId="{0CDDBCF6-7D6C-49A8-BA29-7FB3DBCA3122}" srcOrd="16" destOrd="0" presId="urn:microsoft.com/office/officeart/2005/8/layout/list1"/>
    <dgm:cxn modelId="{D20F498F-9D9A-42D6-B7C5-FDA684C97213}" type="presParOf" srcId="{0CDDBCF6-7D6C-49A8-BA29-7FB3DBCA3122}" destId="{2EAC4A8E-3DBE-40F7-B28E-B494D4FBA6E0}" srcOrd="0" destOrd="0" presId="urn:microsoft.com/office/officeart/2005/8/layout/list1"/>
    <dgm:cxn modelId="{CB874B80-A69C-425C-90EA-FF13906DD3BE}" type="presParOf" srcId="{0CDDBCF6-7D6C-49A8-BA29-7FB3DBCA3122}" destId="{DE436FD3-C8E0-4F9C-8B38-382F0F9D184F}" srcOrd="1" destOrd="0" presId="urn:microsoft.com/office/officeart/2005/8/layout/list1"/>
    <dgm:cxn modelId="{0E90FDEF-BB4F-4635-AE71-484B395812FF}" type="presParOf" srcId="{062B72C3-79A4-4FEB-B582-616B1A81D078}" destId="{F4AF6A21-0FD5-4DAF-BDD5-5BE1EA36FC11}" srcOrd="17" destOrd="0" presId="urn:microsoft.com/office/officeart/2005/8/layout/list1"/>
    <dgm:cxn modelId="{007265FA-B2EB-4531-8327-70259416552D}" type="presParOf" srcId="{062B72C3-79A4-4FEB-B582-616B1A81D078}" destId="{0C7D8EF5-E133-41F2-8718-CA952F4CA125}" srcOrd="18" destOrd="0" presId="urn:microsoft.com/office/officeart/2005/8/layout/list1"/>
    <dgm:cxn modelId="{089D403B-00CD-405F-A32E-F83D658A4783}" type="presParOf" srcId="{062B72C3-79A4-4FEB-B582-616B1A81D078}" destId="{EDA89244-A5A9-443A-8BA6-079EC3CFE801}" srcOrd="19" destOrd="0" presId="urn:microsoft.com/office/officeart/2005/8/layout/list1"/>
    <dgm:cxn modelId="{29A30969-7732-497E-85B2-716AF1491A3E}" type="presParOf" srcId="{062B72C3-79A4-4FEB-B582-616B1A81D078}" destId="{64DE7731-7E84-42A1-AA01-C6E4554D949F}" srcOrd="20" destOrd="0" presId="urn:microsoft.com/office/officeart/2005/8/layout/list1"/>
    <dgm:cxn modelId="{470B9F01-FD5E-44D8-9449-78EBDBD7C58D}" type="presParOf" srcId="{64DE7731-7E84-42A1-AA01-C6E4554D949F}" destId="{82EE5467-B8C1-4A51-A784-173D630641C2}" srcOrd="0" destOrd="0" presId="urn:microsoft.com/office/officeart/2005/8/layout/list1"/>
    <dgm:cxn modelId="{4BE6E679-8476-4799-9791-31564DA68909}" type="presParOf" srcId="{64DE7731-7E84-42A1-AA01-C6E4554D949F}" destId="{BA73D87A-90CD-4EB8-8D47-BF2DA45A0278}" srcOrd="1" destOrd="0" presId="urn:microsoft.com/office/officeart/2005/8/layout/list1"/>
    <dgm:cxn modelId="{45409168-5B84-449B-A4B7-BCB6D565031C}" type="presParOf" srcId="{062B72C3-79A4-4FEB-B582-616B1A81D078}" destId="{FD7801BE-B602-4ED4-925B-B49CA8980A80}" srcOrd="21" destOrd="0" presId="urn:microsoft.com/office/officeart/2005/8/layout/list1"/>
    <dgm:cxn modelId="{4D19D5F4-4498-4978-A587-A8A9186EA8B4}" type="presParOf" srcId="{062B72C3-79A4-4FEB-B582-616B1A81D078}" destId="{4C8BF6A3-7976-45B4-AD5B-D05BA97F7466}" srcOrd="22" destOrd="0" presId="urn:microsoft.com/office/officeart/2005/8/layout/list1"/>
    <dgm:cxn modelId="{9C2F644A-71E2-47BB-B76D-7A17AD6DD54F}" type="presParOf" srcId="{062B72C3-79A4-4FEB-B582-616B1A81D078}" destId="{BD48745B-D861-4BB2-A1CE-B689CFF4293C}" srcOrd="23" destOrd="0" presId="urn:microsoft.com/office/officeart/2005/8/layout/list1"/>
    <dgm:cxn modelId="{C1EFB35B-0465-4C42-B309-028F2E023F12}" type="presParOf" srcId="{062B72C3-79A4-4FEB-B582-616B1A81D078}" destId="{6CDB6B11-FC16-46F0-8419-76DAC216D886}" srcOrd="24" destOrd="0" presId="urn:microsoft.com/office/officeart/2005/8/layout/list1"/>
    <dgm:cxn modelId="{7E75A70F-40EB-4DAA-9A07-E13B80892464}" type="presParOf" srcId="{6CDB6B11-FC16-46F0-8419-76DAC216D886}" destId="{197FAE65-7B77-474E-8970-4E547710CD88}" srcOrd="0" destOrd="0" presId="urn:microsoft.com/office/officeart/2005/8/layout/list1"/>
    <dgm:cxn modelId="{EC5EBAD6-59B5-4087-93D0-E725A2596225}" type="presParOf" srcId="{6CDB6B11-FC16-46F0-8419-76DAC216D886}" destId="{E6E5A792-0492-482F-AA0A-01BF78AD09A6}" srcOrd="1" destOrd="0" presId="urn:microsoft.com/office/officeart/2005/8/layout/list1"/>
    <dgm:cxn modelId="{C274DF94-FF24-4023-937F-F00F79C9BF19}" type="presParOf" srcId="{062B72C3-79A4-4FEB-B582-616B1A81D078}" destId="{E1314C22-C149-41EB-8644-DC7B205060E2}" srcOrd="25" destOrd="0" presId="urn:microsoft.com/office/officeart/2005/8/layout/list1"/>
    <dgm:cxn modelId="{37912407-DE8F-487B-97DB-C1F7E256BFFB}" type="presParOf" srcId="{062B72C3-79A4-4FEB-B582-616B1A81D078}" destId="{C985849C-D3E0-49D0-8E46-3030348D5E7F}" srcOrd="26" destOrd="0" presId="urn:microsoft.com/office/officeart/2005/8/layout/list1"/>
    <dgm:cxn modelId="{93501A0A-575A-4CFF-9A99-65C6FBB62591}" type="presParOf" srcId="{062B72C3-79A4-4FEB-B582-616B1A81D078}" destId="{EE0D1615-ABCA-42CE-A9A4-78B17531AFD3}" srcOrd="27" destOrd="0" presId="urn:microsoft.com/office/officeart/2005/8/layout/list1"/>
    <dgm:cxn modelId="{1001B9FE-E2A7-49EC-A819-1B8D4C2DF179}" type="presParOf" srcId="{062B72C3-79A4-4FEB-B582-616B1A81D078}" destId="{FF332D32-DED3-4D7B-B13D-1EC1F626852C}" srcOrd="28" destOrd="0" presId="urn:microsoft.com/office/officeart/2005/8/layout/list1"/>
    <dgm:cxn modelId="{B1FE789C-2B36-4FDD-977D-24EC5CAFA6F8}" type="presParOf" srcId="{FF332D32-DED3-4D7B-B13D-1EC1F626852C}" destId="{C5CD51B8-1583-4BB0-BD89-53075B5A5F54}" srcOrd="0" destOrd="0" presId="urn:microsoft.com/office/officeart/2005/8/layout/list1"/>
    <dgm:cxn modelId="{B31A923D-40EA-451B-9515-7ECD722725B5}" type="presParOf" srcId="{FF332D32-DED3-4D7B-B13D-1EC1F626852C}" destId="{CC89EA5A-3E88-4923-8EBE-E54B906A9FCE}" srcOrd="1" destOrd="0" presId="urn:microsoft.com/office/officeart/2005/8/layout/list1"/>
    <dgm:cxn modelId="{8BCCF508-C433-43C0-B1B7-720B149740FB}" type="presParOf" srcId="{062B72C3-79A4-4FEB-B582-616B1A81D078}" destId="{FD2A8CCE-FF20-42F9-AD1B-FC83AEB1C2C0}" srcOrd="29" destOrd="0" presId="urn:microsoft.com/office/officeart/2005/8/layout/list1"/>
    <dgm:cxn modelId="{40815D85-AC80-443C-82E8-827B9626BA45}" type="presParOf" srcId="{062B72C3-79A4-4FEB-B582-616B1A81D078}" destId="{F258F995-02E6-4DDC-91B0-1A94D6A52C87}" srcOrd="30" destOrd="0" presId="urn:microsoft.com/office/officeart/2005/8/layout/list1"/>
    <dgm:cxn modelId="{C4A5FBEA-DA17-4933-A572-4F753C1FF8DB}" type="presParOf" srcId="{062B72C3-79A4-4FEB-B582-616B1A81D078}" destId="{C19E1815-D69E-4EB3-91C5-4B010195443E}" srcOrd="31" destOrd="0" presId="urn:microsoft.com/office/officeart/2005/8/layout/list1"/>
    <dgm:cxn modelId="{917CA708-CC11-47DE-919F-6CB45DE463D8}" type="presParOf" srcId="{062B72C3-79A4-4FEB-B582-616B1A81D078}" destId="{FC2219B5-0586-452D-87E5-BBC4BAC0F19B}" srcOrd="32" destOrd="0" presId="urn:microsoft.com/office/officeart/2005/8/layout/list1"/>
    <dgm:cxn modelId="{59B5107D-197F-40C1-99D9-6B9C157418F0}" type="presParOf" srcId="{FC2219B5-0586-452D-87E5-BBC4BAC0F19B}" destId="{F3BDCA38-DAAC-4AEE-B461-7152EDF5E16C}" srcOrd="0" destOrd="0" presId="urn:microsoft.com/office/officeart/2005/8/layout/list1"/>
    <dgm:cxn modelId="{26A91442-1F27-4FA7-B225-1069F4E37E78}" type="presParOf" srcId="{FC2219B5-0586-452D-87E5-BBC4BAC0F19B}" destId="{11C83907-9DA3-4BE4-8568-78F57B8FA1C4}" srcOrd="1" destOrd="0" presId="urn:microsoft.com/office/officeart/2005/8/layout/list1"/>
    <dgm:cxn modelId="{4AFE75A2-7D42-4EA3-99B2-AE7983B78EEB}" type="presParOf" srcId="{062B72C3-79A4-4FEB-B582-616B1A81D078}" destId="{5539F252-A37A-4DF3-9FB3-9F2C949B4BD3}" srcOrd="33" destOrd="0" presId="urn:microsoft.com/office/officeart/2005/8/layout/list1"/>
    <dgm:cxn modelId="{7CFB40AE-C0D6-45E4-BFEE-DA089599605D}" type="presParOf" srcId="{062B72C3-79A4-4FEB-B582-616B1A81D078}" destId="{FED0356F-8488-4FA0-8823-2061BC81AC01}" srcOrd="3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18A83C-8825-4A39-B343-DA69FD50E218}">
      <dsp:nvSpPr>
        <dsp:cNvPr id="0" name=""/>
        <dsp:cNvSpPr/>
      </dsp:nvSpPr>
      <dsp:spPr>
        <a:xfrm>
          <a:off x="0" y="282753"/>
          <a:ext cx="1180931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918616-B6CD-431E-9D41-0102B1C1DB61}">
      <dsp:nvSpPr>
        <dsp:cNvPr id="0" name=""/>
        <dsp:cNvSpPr/>
      </dsp:nvSpPr>
      <dsp:spPr>
        <a:xfrm>
          <a:off x="590465" y="90873"/>
          <a:ext cx="8266518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455" tIns="0" rIns="31245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Human papillomavirus (HPV) infection</a:t>
          </a:r>
        </a:p>
      </dsp:txBody>
      <dsp:txXfrm>
        <a:off x="609199" y="109607"/>
        <a:ext cx="8229050" cy="346292"/>
      </dsp:txXfrm>
    </dsp:sp>
    <dsp:sp modelId="{5C471DEA-33F0-46B1-B51A-5A8C609E01C5}">
      <dsp:nvSpPr>
        <dsp:cNvPr id="0" name=""/>
        <dsp:cNvSpPr/>
      </dsp:nvSpPr>
      <dsp:spPr>
        <a:xfrm>
          <a:off x="0" y="872433"/>
          <a:ext cx="1180931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782C31-2450-4D0D-A3C5-6A76F4C3B192}">
      <dsp:nvSpPr>
        <dsp:cNvPr id="0" name=""/>
        <dsp:cNvSpPr/>
      </dsp:nvSpPr>
      <dsp:spPr>
        <a:xfrm>
          <a:off x="590465" y="680553"/>
          <a:ext cx="8266518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455" tIns="0" rIns="31245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Smoking</a:t>
          </a:r>
        </a:p>
      </dsp:txBody>
      <dsp:txXfrm>
        <a:off x="609199" y="699287"/>
        <a:ext cx="8229050" cy="346292"/>
      </dsp:txXfrm>
    </dsp:sp>
    <dsp:sp modelId="{93DC88C2-CCDB-4E3C-A7B0-5057D3A60D61}">
      <dsp:nvSpPr>
        <dsp:cNvPr id="0" name=""/>
        <dsp:cNvSpPr/>
      </dsp:nvSpPr>
      <dsp:spPr>
        <a:xfrm>
          <a:off x="0" y="1462113"/>
          <a:ext cx="1180931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5A91AC-0498-4D31-9035-6EE238FA84CC}">
      <dsp:nvSpPr>
        <dsp:cNvPr id="0" name=""/>
        <dsp:cNvSpPr/>
      </dsp:nvSpPr>
      <dsp:spPr>
        <a:xfrm>
          <a:off x="590465" y="1270233"/>
          <a:ext cx="8266518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455" tIns="0" rIns="31245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Young age at first sexual activity</a:t>
          </a:r>
        </a:p>
      </dsp:txBody>
      <dsp:txXfrm>
        <a:off x="609199" y="1288967"/>
        <a:ext cx="8229050" cy="346292"/>
      </dsp:txXfrm>
    </dsp:sp>
    <dsp:sp modelId="{0DBB8D28-325F-41D2-A176-2E906F5C079B}">
      <dsp:nvSpPr>
        <dsp:cNvPr id="0" name=""/>
        <dsp:cNvSpPr/>
      </dsp:nvSpPr>
      <dsp:spPr>
        <a:xfrm>
          <a:off x="0" y="2051793"/>
          <a:ext cx="1180931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C796F4-83E1-48DD-981F-4BC89CC506D1}">
      <dsp:nvSpPr>
        <dsp:cNvPr id="0" name=""/>
        <dsp:cNvSpPr/>
      </dsp:nvSpPr>
      <dsp:spPr>
        <a:xfrm>
          <a:off x="590465" y="1859913"/>
          <a:ext cx="8266518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455" tIns="0" rIns="31245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Multiple sexual partners</a:t>
          </a:r>
        </a:p>
      </dsp:txBody>
      <dsp:txXfrm>
        <a:off x="609199" y="1878647"/>
        <a:ext cx="8229050" cy="346292"/>
      </dsp:txXfrm>
    </dsp:sp>
    <dsp:sp modelId="{0C7D8EF5-E133-41F2-8718-CA952F4CA125}">
      <dsp:nvSpPr>
        <dsp:cNvPr id="0" name=""/>
        <dsp:cNvSpPr/>
      </dsp:nvSpPr>
      <dsp:spPr>
        <a:xfrm>
          <a:off x="0" y="2641473"/>
          <a:ext cx="1180931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436FD3-C8E0-4F9C-8B38-382F0F9D184F}">
      <dsp:nvSpPr>
        <dsp:cNvPr id="0" name=""/>
        <dsp:cNvSpPr/>
      </dsp:nvSpPr>
      <dsp:spPr>
        <a:xfrm>
          <a:off x="590465" y="2449593"/>
          <a:ext cx="8266518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455" tIns="0" rIns="31245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Unprotected sex or poor sexual hygiene</a:t>
          </a:r>
        </a:p>
      </dsp:txBody>
      <dsp:txXfrm>
        <a:off x="609199" y="2468327"/>
        <a:ext cx="8229050" cy="346292"/>
      </dsp:txXfrm>
    </dsp:sp>
    <dsp:sp modelId="{4C8BF6A3-7976-45B4-AD5B-D05BA97F7466}">
      <dsp:nvSpPr>
        <dsp:cNvPr id="0" name=""/>
        <dsp:cNvSpPr/>
      </dsp:nvSpPr>
      <dsp:spPr>
        <a:xfrm>
          <a:off x="0" y="3231153"/>
          <a:ext cx="1180931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73D87A-90CD-4EB8-8D47-BF2DA45A0278}">
      <dsp:nvSpPr>
        <dsp:cNvPr id="0" name=""/>
        <dsp:cNvSpPr/>
      </dsp:nvSpPr>
      <dsp:spPr>
        <a:xfrm>
          <a:off x="590465" y="3039273"/>
          <a:ext cx="8266518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455" tIns="0" rIns="31245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Early marriage</a:t>
          </a:r>
        </a:p>
      </dsp:txBody>
      <dsp:txXfrm>
        <a:off x="609199" y="3058007"/>
        <a:ext cx="8229050" cy="346292"/>
      </dsp:txXfrm>
    </dsp:sp>
    <dsp:sp modelId="{C985849C-D3E0-49D0-8E46-3030348D5E7F}">
      <dsp:nvSpPr>
        <dsp:cNvPr id="0" name=""/>
        <dsp:cNvSpPr/>
      </dsp:nvSpPr>
      <dsp:spPr>
        <a:xfrm>
          <a:off x="0" y="3820833"/>
          <a:ext cx="1180931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E5A792-0492-482F-AA0A-01BF78AD09A6}">
      <dsp:nvSpPr>
        <dsp:cNvPr id="0" name=""/>
        <dsp:cNvSpPr/>
      </dsp:nvSpPr>
      <dsp:spPr>
        <a:xfrm>
          <a:off x="590465" y="3628953"/>
          <a:ext cx="8266518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455" tIns="0" rIns="31245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Early childbirth- in women younger than 17</a:t>
          </a:r>
        </a:p>
      </dsp:txBody>
      <dsp:txXfrm>
        <a:off x="609199" y="3647687"/>
        <a:ext cx="8229050" cy="346292"/>
      </dsp:txXfrm>
    </dsp:sp>
    <dsp:sp modelId="{F258F995-02E6-4DDC-91B0-1A94D6A52C87}">
      <dsp:nvSpPr>
        <dsp:cNvPr id="0" name=""/>
        <dsp:cNvSpPr/>
      </dsp:nvSpPr>
      <dsp:spPr>
        <a:xfrm>
          <a:off x="0" y="4410513"/>
          <a:ext cx="1180931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89EA5A-3E88-4923-8EBE-E54B906A9FCE}">
      <dsp:nvSpPr>
        <dsp:cNvPr id="0" name=""/>
        <dsp:cNvSpPr/>
      </dsp:nvSpPr>
      <dsp:spPr>
        <a:xfrm>
          <a:off x="568949" y="4221504"/>
          <a:ext cx="8266518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455" tIns="0" rIns="31245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Frequent child birth</a:t>
          </a:r>
        </a:p>
      </dsp:txBody>
      <dsp:txXfrm>
        <a:off x="587683" y="4240238"/>
        <a:ext cx="8229050" cy="346292"/>
      </dsp:txXfrm>
    </dsp:sp>
    <dsp:sp modelId="{FED0356F-8488-4FA0-8823-2061BC81AC01}">
      <dsp:nvSpPr>
        <dsp:cNvPr id="0" name=""/>
        <dsp:cNvSpPr/>
      </dsp:nvSpPr>
      <dsp:spPr>
        <a:xfrm>
          <a:off x="0" y="5000193"/>
          <a:ext cx="1180931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C83907-9DA3-4BE4-8568-78F57B8FA1C4}">
      <dsp:nvSpPr>
        <dsp:cNvPr id="0" name=""/>
        <dsp:cNvSpPr/>
      </dsp:nvSpPr>
      <dsp:spPr>
        <a:xfrm>
          <a:off x="590465" y="4808313"/>
          <a:ext cx="8266518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455" tIns="0" rIns="31245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Weakened immune system such as HIV/AIDS</a:t>
          </a:r>
        </a:p>
      </dsp:txBody>
      <dsp:txXfrm>
        <a:off x="609199" y="4827047"/>
        <a:ext cx="8229050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32558-89C8-4A1C-AE21-B36C2BF2B64B}" type="datetimeFigureOut">
              <a:rPr lang="en-US" smtClean="0"/>
              <a:pPr/>
              <a:t>2/5/2022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B2B86-5AB7-4DE4-A59B-E2EAFD816A4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2782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9AC00A74-D359-451B-8377-FCB95DD998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73063" y="696913"/>
            <a:ext cx="6208712" cy="34925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B7488A82-4729-47B6-9315-B15E6C886C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36643-F9C6-4438-9C2B-1B35598E48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FB047E-4FB3-4B61-BDE1-ED7C98C71BC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394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incidence of hemorrhage complication following treatment of CIN should be less than 5% and the admission rate owing to treatment complication should be less than 2%.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B2B86-5AB7-4DE4-A59B-E2EAFD816A45}" type="slidenum">
              <a:rPr lang="en-IN" smtClean="0"/>
              <a:pPr/>
              <a:t>21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8200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incidence of hemorrhage complication following treatment of CIN should be less than 5% and the admission rate owing to treatment complication should be less than 2%.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B2B86-5AB7-4DE4-A59B-E2EAFD816A45}" type="slidenum">
              <a:rPr lang="en-IN" smtClean="0"/>
              <a:pPr/>
              <a:t>22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3194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incidence of hemorrhage complication following treatment of CIN should be less than 5% and the admission rate owing to treatment complication should be less than 2%.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B2B86-5AB7-4DE4-A59B-E2EAFD816A45}" type="slidenum">
              <a:rPr lang="en-IN" smtClean="0"/>
              <a:pPr/>
              <a:t>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0789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incidence of hemorrhage complication following treatment of CIN should be less than 5% and the admission rate owing to treatment complication should be less than 2%.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B2B86-5AB7-4DE4-A59B-E2EAFD816A45}" type="slidenum">
              <a:rPr lang="en-IN" smtClean="0"/>
              <a:pPr/>
              <a:t>24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3388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incidence of hemorrhage complication following treatment of CIN should be less than 5% and the admission rate owing to treatment complication should be less than 2%.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B2B86-5AB7-4DE4-A59B-E2EAFD816A45}" type="slidenum">
              <a:rPr lang="en-IN" smtClean="0"/>
              <a:pPr/>
              <a:t>25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5180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incidence of hemorrhage complication following treatment of CIN should be less than 5% and the admission rate owing to treatment complication should be less than 2%.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B2B86-5AB7-4DE4-A59B-E2EAFD816A45}" type="slidenum">
              <a:rPr lang="en-IN" smtClean="0"/>
              <a:pPr/>
              <a:t>26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5910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46A9-3689-44E6-BC25-D225278FF651}" type="datetimeFigureOut">
              <a:rPr lang="en-US" smtClean="0"/>
              <a:pPr/>
              <a:t>2/5/2022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A71B-886F-48AA-A5C8-F94AF9FF7CB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113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46A9-3689-44E6-BC25-D225278FF651}" type="datetimeFigureOut">
              <a:rPr lang="en-US" smtClean="0"/>
              <a:pPr/>
              <a:t>2/5/2022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A71B-886F-48AA-A5C8-F94AF9FF7CB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036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46A9-3689-44E6-BC25-D225278FF651}" type="datetimeFigureOut">
              <a:rPr lang="en-US" smtClean="0"/>
              <a:pPr/>
              <a:t>2/5/2022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A71B-886F-48AA-A5C8-F94AF9FF7CB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0217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CC7417-2A32-4B41-AD7F-27C3D22D99A9}" type="datetime1">
              <a:rPr lang="en-US" smtClean="0"/>
              <a:pPr>
                <a:defRPr/>
              </a:pPr>
              <a:t>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9B55-D011-4396-A097-96849A94A3F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9260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E0D75A-5572-4059-A566-DAC1D1BF71DC}" type="datetime1">
              <a:rPr lang="en-US" smtClean="0"/>
              <a:pPr>
                <a:defRPr/>
              </a:pPr>
              <a:t>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54C5-69AA-4591-8A68-1A061B36853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619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55FC7D-333A-42D4-8A0B-E80AA786EBE0}" type="datetime1">
              <a:rPr lang="en-US" smtClean="0"/>
              <a:pPr>
                <a:defRPr/>
              </a:pPr>
              <a:t>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D84F-AFF4-4313-A322-68278F60C5D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08708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110B81-329B-49B0-B0A7-6D7C5BE6BCD4}" type="datetime1">
              <a:rPr lang="en-US" smtClean="0"/>
              <a:pPr>
                <a:defRPr/>
              </a:pPr>
              <a:t>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AADE-7EAF-4AD8-AAFA-D1E3ADD22F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64399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0E8A1C-CAA7-401D-88CC-2739608F53BC}" type="datetime1">
              <a:rPr lang="en-US" smtClean="0"/>
              <a:pPr>
                <a:defRPr/>
              </a:pPr>
              <a:t>2/5/2022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14BB9-7A83-4217-9E21-1C5FFBF9AD4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42291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27782E-8212-4A23-9145-8A6F5125A4B5}" type="datetime1">
              <a:rPr lang="en-US" smtClean="0"/>
              <a:pPr>
                <a:defRPr/>
              </a:pPr>
              <a:t>2/5/2022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6DE1D-BA17-451E-9326-36CC86AB0C6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14503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9FA49A-F831-457A-8997-BA35E808C58A}" type="datetime1">
              <a:rPr lang="en-US" smtClean="0"/>
              <a:pPr>
                <a:defRPr/>
              </a:pPr>
              <a:t>2/5/2022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3DD1D-B443-4A50-AEFA-775BBD4522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7468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8256DA-1C1C-4CDD-BDD6-C473E805FC86}" type="datetime1">
              <a:rPr lang="en-US" smtClean="0"/>
              <a:pPr>
                <a:defRPr/>
              </a:pPr>
              <a:t>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484-36AF-4A75-9F41-CF36E9AEC4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9434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46A9-3689-44E6-BC25-D225278FF651}" type="datetimeFigureOut">
              <a:rPr lang="en-US" smtClean="0"/>
              <a:pPr/>
              <a:t>2/5/2022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A71B-886F-48AA-A5C8-F94AF9FF7CB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70134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8C4529-F87A-4E5F-B217-051DC2619CB2}" type="datetime1">
              <a:rPr lang="en-US" smtClean="0"/>
              <a:pPr>
                <a:defRPr/>
              </a:pPr>
              <a:t>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845A-0C29-4C4C-8DC8-35533B3A93A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04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DB82E8-C67A-4E38-8115-DFB17054EA6E}" type="datetime1">
              <a:rPr lang="en-US" smtClean="0"/>
              <a:pPr>
                <a:defRPr/>
              </a:pPr>
              <a:t>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887AD-E3B1-42BC-B668-3C1B0879D3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1685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F0DB30-C99F-4219-A22E-C92E7AB3DE27}" type="datetime1">
              <a:rPr lang="en-US" smtClean="0"/>
              <a:pPr>
                <a:defRPr/>
              </a:pPr>
              <a:t>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8D31-7CA3-454A-8584-C5F218B7E0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7958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46A9-3689-44E6-BC25-D225278FF651}" type="datetimeFigureOut">
              <a:rPr lang="en-US" smtClean="0"/>
              <a:pPr/>
              <a:t>2/5/2022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A71B-886F-48AA-A5C8-F94AF9FF7CB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3856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46A9-3689-44E6-BC25-D225278FF651}" type="datetimeFigureOut">
              <a:rPr lang="en-US" smtClean="0"/>
              <a:pPr/>
              <a:t>2/5/2022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A71B-886F-48AA-A5C8-F94AF9FF7CB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592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46A9-3689-44E6-BC25-D225278FF651}" type="datetimeFigureOut">
              <a:rPr lang="en-US" smtClean="0"/>
              <a:pPr/>
              <a:t>2/5/2022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A71B-886F-48AA-A5C8-F94AF9FF7CB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977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46A9-3689-44E6-BC25-D225278FF651}" type="datetimeFigureOut">
              <a:rPr lang="en-US" smtClean="0"/>
              <a:pPr/>
              <a:t>2/5/2022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A71B-886F-48AA-A5C8-F94AF9FF7CB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2005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46A9-3689-44E6-BC25-D225278FF651}" type="datetimeFigureOut">
              <a:rPr lang="en-US" smtClean="0"/>
              <a:pPr/>
              <a:t>2/5/2022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A71B-886F-48AA-A5C8-F94AF9FF7CB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501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46A9-3689-44E6-BC25-D225278FF651}" type="datetimeFigureOut">
              <a:rPr lang="en-US" smtClean="0"/>
              <a:pPr/>
              <a:t>2/5/2022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A71B-886F-48AA-A5C8-F94AF9FF7CB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2282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46A9-3689-44E6-BC25-D225278FF651}" type="datetimeFigureOut">
              <a:rPr lang="en-US" smtClean="0"/>
              <a:pPr/>
              <a:t>2/5/2022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A71B-886F-48AA-A5C8-F94AF9FF7CB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292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846A9-3689-44E6-BC25-D225278FF651}" type="datetimeFigureOut">
              <a:rPr lang="en-US" smtClean="0"/>
              <a:pPr/>
              <a:t>2/5/2022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4A71B-886F-48AA-A5C8-F94AF9FF7CB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567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136330-8D2E-4F14-BDB5-DA64D66FB44A}" type="datetime1">
              <a:rPr lang="en-US" smtClean="0"/>
              <a:pPr>
                <a:defRPr/>
              </a:pPr>
              <a:t>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8268E-033C-4A16-B615-96256880DC9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050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7">
            <a:extLst>
              <a:ext uri="{FF2B5EF4-FFF2-40B4-BE49-F238E27FC236}">
                <a16:creationId xmlns:a16="http://schemas.microsoft.com/office/drawing/2014/main" id="{BDC0C5B3-7F29-4CFC-B711-504134FE59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0643" y="332656"/>
            <a:ext cx="1480665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Rectangle 5">
            <a:extLst>
              <a:ext uri="{FF2B5EF4-FFF2-40B4-BE49-F238E27FC236}">
                <a16:creationId xmlns:a16="http://schemas.microsoft.com/office/drawing/2014/main" id="{7524F3E3-7BD3-48BC-8AC9-87484C5D5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86050"/>
            <a:ext cx="12192000" cy="2215991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685800" eaLnBrk="1" hangingPunct="1">
              <a:tabLst>
                <a:tab pos="542925" algn="l"/>
                <a:tab pos="1085850" algn="l"/>
                <a:tab pos="1628775" algn="l"/>
                <a:tab pos="2171700" algn="l"/>
                <a:tab pos="2714625" algn="l"/>
                <a:tab pos="3257550" algn="l"/>
                <a:tab pos="3800475" algn="l"/>
                <a:tab pos="4343400" algn="l"/>
                <a:tab pos="4886325" algn="l"/>
                <a:tab pos="5429250" algn="l"/>
              </a:tabLst>
            </a:pPr>
            <a:endParaRPr lang="en-IN" altLang="en-US" b="1" i="1" dirty="0">
              <a:solidFill>
                <a:prstClr val="white"/>
              </a:solidFill>
              <a:latin typeface="Bookman Old Style" panose="02050604050505020204" pitchFamily="18" charset="0"/>
            </a:endParaRPr>
          </a:p>
          <a:p>
            <a:pPr algn="ctr" defTabSz="685800" eaLnBrk="1" hangingPunct="1">
              <a:tabLst>
                <a:tab pos="542925" algn="l"/>
                <a:tab pos="1085850" algn="l"/>
                <a:tab pos="1628775" algn="l"/>
                <a:tab pos="2171700" algn="l"/>
                <a:tab pos="2714625" algn="l"/>
                <a:tab pos="3257550" algn="l"/>
                <a:tab pos="3800475" algn="l"/>
                <a:tab pos="4343400" algn="l"/>
                <a:tab pos="4886325" algn="l"/>
                <a:tab pos="5429250" algn="l"/>
              </a:tabLst>
            </a:pPr>
            <a:r>
              <a:rPr lang="en-US" altLang="en-US" sz="6000" b="1" dirty="0">
                <a:solidFill>
                  <a:prstClr val="white"/>
                </a:solidFill>
                <a:latin typeface="Calibri" panose="020F0502020204030204"/>
              </a:rPr>
              <a:t>Screening &amp; Management of Cervical Cancer</a:t>
            </a:r>
            <a:endParaRPr lang="en-IN" altLang="en-US" sz="5400" b="1" i="1" dirty="0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Procedure for VIA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760599"/>
            <a:ext cx="11809312" cy="587727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dirty="0"/>
              <a:t>Procedure should be explained to the woman and consent should be taken.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dirty="0"/>
              <a:t>The woman should lie down on her back with legs folded (lithotomy position not required)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dirty="0"/>
              <a:t>Insert the speculum gently and expose the cervix. Note any abnormal discharge, bleeding or growth in the cervix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dirty="0"/>
              <a:t>Apply adequate amount of acetic acid to the cervix using the cotton swabs &amp; wait for 1 minute.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dirty="0"/>
              <a:t>Identify the </a:t>
            </a:r>
            <a:r>
              <a:rPr lang="en-US" sz="2400" dirty="0" err="1"/>
              <a:t>Squamo</a:t>
            </a:r>
            <a:r>
              <a:rPr lang="en-US" sz="2400" dirty="0"/>
              <a:t>-Columnar Junction(SCJ) as the line joining the pink smooth squamous epithelium with the red velvet like columnar epithelium. Look for aceto-white patches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b="1" dirty="0"/>
              <a:t>All the aceto-white patches are not considered positive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b="1" dirty="0"/>
              <a:t>If there are no aceto-white patches in the </a:t>
            </a:r>
            <a:r>
              <a:rPr lang="en-US" sz="2400" b="1" dirty="0" err="1"/>
              <a:t>ecto</a:t>
            </a:r>
            <a:r>
              <a:rPr lang="en-US" sz="2400" b="1" dirty="0"/>
              <a:t>-cervix, then the test is negative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b="1" dirty="0"/>
              <a:t>If there is a aceto-white patch, its density, margin and the relationship to the SCJ should be noted</a:t>
            </a:r>
          </a:p>
        </p:txBody>
      </p:sp>
    </p:spTree>
    <p:extLst>
      <p:ext uri="{BB962C8B-B14F-4D97-AF65-F5344CB8AC3E}">
        <p14:creationId xmlns:p14="http://schemas.microsoft.com/office/powerpoint/2010/main" val="262540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671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Interpretation of VIA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9CAE3CE4-7142-4ED0-BD37-F9B233D79C0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16101" y="2492896"/>
            <a:ext cx="3861788" cy="3630637"/>
            <a:chOff x="619" y="1642"/>
            <a:chExt cx="2222" cy="2089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BF0068B5-0CAC-4924-B3C6-BC1DE635585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19" y="1642"/>
              <a:ext cx="2222" cy="2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pic>
          <p:nvPicPr>
            <p:cNvPr id="2053" name="Picture 5">
              <a:extLst>
                <a:ext uri="{FF2B5EF4-FFF2-40B4-BE49-F238E27FC236}">
                  <a16:creationId xmlns:a16="http://schemas.microsoft.com/office/drawing/2014/main" id="{CED1B7C4-AFC7-46EB-9189-BE938227A3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9" y="1642"/>
              <a:ext cx="2237" cy="2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4BC096B0-69AF-4A93-85BF-B8B9255383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4152" y="2492896"/>
            <a:ext cx="4011747" cy="30922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028FE19-E679-4883-A356-A617EB5E2366}"/>
              </a:ext>
            </a:extLst>
          </p:cNvPr>
          <p:cNvSpPr txBox="1"/>
          <p:nvPr/>
        </p:nvSpPr>
        <p:spPr>
          <a:xfrm>
            <a:off x="1242839" y="1556792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b="1" dirty="0"/>
              <a:t>Normal Cervix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EDD78F-AC30-4708-BDB6-FEDCCEBC3DD9}"/>
              </a:ext>
            </a:extLst>
          </p:cNvPr>
          <p:cNvSpPr txBox="1"/>
          <p:nvPr/>
        </p:nvSpPr>
        <p:spPr>
          <a:xfrm>
            <a:off x="8140891" y="1341348"/>
            <a:ext cx="28083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b="1" dirty="0"/>
              <a:t>VIA showing Aceto-whitening</a:t>
            </a:r>
          </a:p>
        </p:txBody>
      </p:sp>
    </p:spTree>
    <p:extLst>
      <p:ext uri="{BB962C8B-B14F-4D97-AF65-F5344CB8AC3E}">
        <p14:creationId xmlns:p14="http://schemas.microsoft.com/office/powerpoint/2010/main" val="1972175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671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Categorization of VIA Results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2A183CDC-2FF7-4C39-A0CC-6D47DF2BFC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121710"/>
              </p:ext>
            </p:extLst>
          </p:nvPr>
        </p:nvGraphicFramePr>
        <p:xfrm>
          <a:off x="192088" y="981075"/>
          <a:ext cx="11807826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344">
                  <a:extLst>
                    <a:ext uri="{9D8B030D-6E8A-4147-A177-3AD203B41FA5}">
                      <a16:colId xmlns:a16="http://schemas.microsoft.com/office/drawing/2014/main" val="340182390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1607409941"/>
                    </a:ext>
                  </a:extLst>
                </a:gridCol>
                <a:gridCol w="8928250">
                  <a:extLst>
                    <a:ext uri="{9D8B030D-6E8A-4147-A177-3AD203B41FA5}">
                      <a16:colId xmlns:a16="http://schemas.microsoft.com/office/drawing/2014/main" val="24785120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/>
                        <a:t>S. No.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/>
                        <a:t>VIA Category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/>
                        <a:t>Description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09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Negative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/>
                        <a:t>No aceto-white lesions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/>
                        <a:t>Transparent lesions or faint patchy lesions without definite margins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/>
                        <a:t>Nabothian cysts becoming aceto-white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/>
                        <a:t>Faint line like aceto-whitening at the junction of columnar and squamous epithelium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730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Aceto-white lesions far away from the transformation zone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Distinct, opaque aceto-white area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Margin should be well defined, may or may not be raised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Abnormality close to the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dirty="0" err="1"/>
                        <a:t>squamo</a:t>
                      </a:r>
                      <a:r>
                        <a:rPr lang="en-US" sz="2400" dirty="0"/>
                        <a:t>-columnar junction in the transformation zone and not far away from the </a:t>
                      </a:r>
                      <a:r>
                        <a:rPr lang="en-US" sz="2400" dirty="0" err="1"/>
                        <a:t>os</a:t>
                      </a:r>
                      <a:r>
                        <a:rPr lang="en-US" sz="2400" dirty="0"/>
                        <a:t>.</a:t>
                      </a:r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181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Invasive Cancer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Obvious growth or ulcer in the cervix. Aceto-white area may not be visible because of bleeding.</a:t>
                      </a:r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262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021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56892"/>
            <a:ext cx="12192000" cy="194421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+mn-lt"/>
              </a:rPr>
              <a:t>Diagnosis of Pre-cancerous &amp; cancerous lesions</a:t>
            </a:r>
            <a:endParaRPr lang="en-US" sz="60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1572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Diagnosis of Precancerous and Cancerous Lesions of Uterine Cervix</a:t>
            </a:r>
            <a:endParaRPr lang="en-US" sz="2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272" y="639434"/>
            <a:ext cx="11809312" cy="576474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/>
              <a:t>Further testing required if screening test is positive; or in case of clinical suspicion.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400" b="1" dirty="0"/>
              <a:t>Colposcopy: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</a:pPr>
            <a:r>
              <a:rPr lang="en-US" dirty="0" err="1"/>
              <a:t>Colposcope</a:t>
            </a:r>
            <a:r>
              <a:rPr lang="en-US" dirty="0"/>
              <a:t> is used to examine the vagina and blood vessels after application of dilute acetic acid to highlight abnormal areas for biopsy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High sensitivity of 85% and specificity of  70% for the detection of pre-cancer/cancer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Swede score is a useful model for scoring colposcopy findings: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076324"/>
              </p:ext>
            </p:extLst>
          </p:nvPr>
        </p:nvGraphicFramePr>
        <p:xfrm>
          <a:off x="200272" y="3110851"/>
          <a:ext cx="11809312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3761902527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750083065"/>
                    </a:ext>
                  </a:extLst>
                </a:gridCol>
                <a:gridCol w="3713421">
                  <a:extLst>
                    <a:ext uri="{9D8B030D-6E8A-4147-A177-3AD203B41FA5}">
                      <a16:colId xmlns:a16="http://schemas.microsoft.com/office/drawing/2014/main" val="2521378481"/>
                    </a:ext>
                  </a:extLst>
                </a:gridCol>
                <a:gridCol w="4351475">
                  <a:extLst>
                    <a:ext uri="{9D8B030D-6E8A-4147-A177-3AD203B41FA5}">
                      <a16:colId xmlns:a16="http://schemas.microsoft.com/office/drawing/2014/main" val="19619930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000" dirty="0"/>
                        <a:t>Criteria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660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dirty="0" err="1"/>
                        <a:t>Aceto</a:t>
                      </a:r>
                      <a:r>
                        <a:rPr lang="en-IN" sz="2000" dirty="0"/>
                        <a:t> uptake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Zero or transparent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Thin, milky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Distinct stearin-like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34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dirty="0"/>
                        <a:t>Margin</a:t>
                      </a:r>
                      <a:r>
                        <a:rPr lang="en-IN" sz="2000" baseline="0" dirty="0"/>
                        <a:t> &amp; surface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Zero or diffuse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Sharp</a:t>
                      </a:r>
                      <a:r>
                        <a:rPr lang="en-IN" sz="2000" baseline="0" dirty="0"/>
                        <a:t> but irregular, jagged, geographical, satellites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Sharp &amp; even, difference in surface</a:t>
                      </a:r>
                      <a:r>
                        <a:rPr lang="en-IN" sz="2000" baseline="0" dirty="0"/>
                        <a:t> levels including ‘cuffing’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610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dirty="0"/>
                        <a:t>Vessels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Fine, regular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Absent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Coarse</a:t>
                      </a:r>
                      <a:r>
                        <a:rPr lang="en-IN" sz="2000" baseline="0" dirty="0"/>
                        <a:t> or atypical vessels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61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dirty="0"/>
                        <a:t>Lesion 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&lt;5mm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5-15 mm or spanning</a:t>
                      </a:r>
                      <a:r>
                        <a:rPr lang="en-IN" sz="2000" baseline="0" dirty="0"/>
                        <a:t> 2 quadrants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&gt;15 mm or spanning 3-4 quadrants or </a:t>
                      </a:r>
                      <a:r>
                        <a:rPr lang="en-IN" sz="2000" dirty="0" err="1"/>
                        <a:t>endocervically</a:t>
                      </a:r>
                      <a:r>
                        <a:rPr lang="en-IN" sz="2000" dirty="0"/>
                        <a:t> undefined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958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dirty="0"/>
                        <a:t>Iodine staining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Brown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Faintly or patchy yellow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Distinct</a:t>
                      </a:r>
                      <a:r>
                        <a:rPr lang="en-IN" sz="2000" baseline="0" dirty="0"/>
                        <a:t> Yellow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606221"/>
                  </a:ext>
                </a:extLst>
              </a:tr>
              <a:tr h="164544">
                <a:tc gridSpan="4">
                  <a:txBody>
                    <a:bodyPr/>
                    <a:lstStyle/>
                    <a:p>
                      <a:r>
                        <a:rPr lang="en-IN" sz="2000" dirty="0"/>
                        <a:t>A total</a:t>
                      </a:r>
                      <a:r>
                        <a:rPr lang="en-IN" sz="2000" baseline="0" dirty="0"/>
                        <a:t> score of &lt;5: biopsy not required; 5-7 biopsy for diagnosis; 7: see &amp; treat</a:t>
                      </a:r>
                      <a:endParaRPr lang="en-IN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169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477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Diagnosis of Precancerous and Cancerous Lesions of Uterine Cervix</a:t>
            </a:r>
            <a:endParaRPr lang="en-US" sz="2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760599"/>
            <a:ext cx="11809312" cy="576474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600" b="1" dirty="0"/>
              <a:t>Biopsy: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Biopsy under </a:t>
            </a:r>
            <a:r>
              <a:rPr lang="en-US" sz="2600" dirty="0" err="1"/>
              <a:t>colposcopic</a:t>
            </a:r>
            <a:r>
              <a:rPr lang="en-US" sz="2600" dirty="0"/>
              <a:t> guidance if abnormal cells on Pap test/abnormal areas on VIA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A sample of tissue is cut from the cervix using punch biopsy forceps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 The pathologist will report on the degree of premalignant changes/cervical intraepithelial neoplasm (CIN 1,2 or 3)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If cancer is diagnosed, the histopathologic type and grade of the cancer is reported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Punch biopsy removes only a small amount of tissue and can be done at OPD, Cervical cone biopsy involves removal of a larger cone-shaped sample of cervical tissue &amp; higher </a:t>
            </a:r>
            <a:r>
              <a:rPr lang="en-US" sz="2600" dirty="0" err="1"/>
              <a:t>centre</a:t>
            </a:r>
            <a:r>
              <a:rPr lang="en-US" sz="2600" dirty="0"/>
              <a:t> is required.</a:t>
            </a:r>
          </a:p>
        </p:txBody>
      </p:sp>
    </p:spTree>
    <p:extLst>
      <p:ext uri="{BB962C8B-B14F-4D97-AF65-F5344CB8AC3E}">
        <p14:creationId xmlns:p14="http://schemas.microsoft.com/office/powerpoint/2010/main" val="789194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Diagnosis of Precancerous and Cancerous Lesions of Uterine Cervix</a:t>
            </a:r>
            <a:endParaRPr lang="en-US" sz="2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760599"/>
            <a:ext cx="11809312" cy="576474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b="1" dirty="0" err="1"/>
              <a:t>Endocervical</a:t>
            </a:r>
            <a:r>
              <a:rPr lang="en-US" sz="2400" b="1" dirty="0"/>
              <a:t> Curettage: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Curette is used to gently scrape cells &amp; tissue from the endocervical canal.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Done during colposcopy. 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Required if the lesion is suspected to be present in </a:t>
            </a:r>
            <a:r>
              <a:rPr lang="en-US" dirty="0" err="1"/>
              <a:t>endocervix</a:t>
            </a:r>
            <a:r>
              <a:rPr lang="en-US" dirty="0"/>
              <a:t> &amp; is not visible on </a:t>
            </a:r>
            <a:r>
              <a:rPr lang="en-US" dirty="0" err="1"/>
              <a:t>colposcopic</a:t>
            </a:r>
            <a:r>
              <a:rPr lang="en-US" dirty="0"/>
              <a:t> exam.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dirty="0"/>
              <a:t>If biopsy indicates the Invasive Cervical Cancer, additional tests may be required: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CT Scan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MRI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PET/PET-CT Scan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Cystoscopy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Proctoscopy/Sigmoidoscopy</a:t>
            </a:r>
          </a:p>
        </p:txBody>
      </p:sp>
    </p:spTree>
    <p:extLst>
      <p:ext uri="{BB962C8B-B14F-4D97-AF65-F5344CB8AC3E}">
        <p14:creationId xmlns:p14="http://schemas.microsoft.com/office/powerpoint/2010/main" val="32589927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56892"/>
            <a:ext cx="12192000" cy="194421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+mn-lt"/>
              </a:rPr>
              <a:t>Management of Pre-cancerous lesions</a:t>
            </a:r>
            <a:endParaRPr lang="en-US" sz="60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13060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Management of women positive on screening: Screen &amp; Treat 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760599"/>
            <a:ext cx="11809312" cy="587727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dirty="0"/>
              <a:t>All VIA positive women will be evaluated by Gynecologist/Lady Medical Officer at the nearest health care facility: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b="1" dirty="0"/>
              <a:t>‘Screen &amp; Treat’ Approach: for CIN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dirty="0"/>
              <a:t>Treating the lesion in the same sitting when VIA is done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dirty="0"/>
              <a:t>Use of VIA with cryotherapy/thermo-coagulation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dirty="0"/>
              <a:t>Treatment based on screening test and not on a histologically confirmed diagnosis of CIN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dirty="0"/>
              <a:t>Advantages: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Reduces loss to follow-up &amp; time lag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High treatment rates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dirty="0"/>
              <a:t>Drawback: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Lack of diagnostic step – Over-treatment &amp; high false positive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No tissue sample available for histopathological examination at a later time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endParaRPr lang="en-US" sz="2400" dirty="0"/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935564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Management of women positive on screening: Screen &amp; Treat 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760599"/>
            <a:ext cx="11809312" cy="587727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400" dirty="0"/>
              <a:t>Screen-positive women eligible for cryotherapy/thermo-coagulation if: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Entire lesion is visible on </a:t>
            </a:r>
            <a:r>
              <a:rPr lang="en-US" dirty="0" err="1"/>
              <a:t>ectocervix</a:t>
            </a:r>
            <a:r>
              <a:rPr lang="en-US" dirty="0"/>
              <a:t>.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Lesion is not extending to the </a:t>
            </a:r>
            <a:r>
              <a:rPr lang="en-US" dirty="0" err="1"/>
              <a:t>endocervical</a:t>
            </a:r>
            <a:r>
              <a:rPr lang="en-US" dirty="0"/>
              <a:t> canal or to vagina.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Lesion is occupying less than 75% of the </a:t>
            </a:r>
            <a:r>
              <a:rPr lang="en-US" dirty="0" err="1"/>
              <a:t>ectocervix</a:t>
            </a:r>
            <a:r>
              <a:rPr lang="en-US" dirty="0"/>
              <a:t>.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There should be no evidence or suspicion of cancer or glandular abnormality.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endParaRPr lang="en-US" sz="2400" dirty="0"/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29008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671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Burden </a:t>
            </a:r>
            <a:r>
              <a:rPr lang="en-US" sz="3600" b="1">
                <a:solidFill>
                  <a:schemeClr val="bg1"/>
                </a:solidFill>
                <a:latin typeface="+mn-lt"/>
              </a:rPr>
              <a:t>of Cervical Cancer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44" y="980728"/>
            <a:ext cx="11809312" cy="576064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tabLst>
                <a:tab pos="355600" algn="l"/>
              </a:tabLst>
            </a:pPr>
            <a:r>
              <a:rPr lang="en-US" dirty="0"/>
              <a:t>Second most common cancer among women in India –incidence of around 15/1,00,000</a:t>
            </a:r>
            <a:r>
              <a:rPr lang="en-US" baseline="30000" dirty="0"/>
              <a:t>1</a:t>
            </a:r>
          </a:p>
          <a:p>
            <a:pPr marL="457200" indent="-45720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tabLst>
                <a:tab pos="355600" algn="l"/>
              </a:tabLst>
            </a:pPr>
            <a:r>
              <a:rPr lang="en-US" dirty="0"/>
              <a:t>Annually, around 97,000 women are diagnosed with cervical cancer of which around 60,000 die</a:t>
            </a:r>
            <a:r>
              <a:rPr lang="en-US" baseline="30000" dirty="0"/>
              <a:t>1</a:t>
            </a:r>
          </a:p>
          <a:p>
            <a:pPr marL="457200" indent="-45720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tabLst>
                <a:tab pos="355600" algn="l"/>
              </a:tabLst>
            </a:pPr>
            <a:r>
              <a:rPr lang="en-US" dirty="0"/>
              <a:t>Incidence is higher in India as compared to developed countries.</a:t>
            </a:r>
          </a:p>
          <a:p>
            <a:pPr marL="457200" indent="-45720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tabLst>
                <a:tab pos="355600" algn="l"/>
              </a:tabLst>
            </a:pPr>
            <a:r>
              <a:rPr lang="en-US" dirty="0"/>
              <a:t>Peak age at diagnosis is 55-59 years.</a:t>
            </a:r>
          </a:p>
          <a:p>
            <a:pPr marL="457200" indent="-45720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tabLst>
                <a:tab pos="355600" algn="l"/>
              </a:tabLst>
            </a:pPr>
            <a:r>
              <a:rPr lang="en-US" dirty="0"/>
              <a:t>A considerable proportion of women report in late stages of disease.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5001B6-2C2A-436F-A860-1C4A1C95EE73}"/>
              </a:ext>
            </a:extLst>
          </p:cNvPr>
          <p:cNvSpPr txBox="1"/>
          <p:nvPr/>
        </p:nvSpPr>
        <p:spPr>
          <a:xfrm>
            <a:off x="-96688" y="6095037"/>
            <a:ext cx="119648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i="1" dirty="0"/>
              <a:t>1: Bray F, </a:t>
            </a:r>
            <a:r>
              <a:rPr lang="en-IN" i="1" dirty="0" err="1"/>
              <a:t>Ferlay</a:t>
            </a:r>
            <a:r>
              <a:rPr lang="en-IN" i="1" dirty="0"/>
              <a:t> J, </a:t>
            </a:r>
            <a:r>
              <a:rPr lang="en-IN" i="1" dirty="0" err="1"/>
              <a:t>Soerjomataram</a:t>
            </a:r>
            <a:r>
              <a:rPr lang="en-IN" i="1" dirty="0"/>
              <a:t> I, Siegel RL, Torre LA, Jemal A. Global cancer statistics 2018: GLOBOCAN estimates of incidence and mortality worldwide for 36 cancers in 185 countries. CA Cancer J Clin. 2018;68(6):394–424.</a:t>
            </a:r>
          </a:p>
        </p:txBody>
      </p:sp>
    </p:spTree>
    <p:extLst>
      <p:ext uri="{BB962C8B-B14F-4D97-AF65-F5344CB8AC3E}">
        <p14:creationId xmlns:p14="http://schemas.microsoft.com/office/powerpoint/2010/main" val="21034963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Management of women positive on screening: Screen &amp; Treat 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551384" y="836712"/>
            <a:ext cx="11233248" cy="5763753"/>
            <a:chOff x="2429" y="1165"/>
            <a:chExt cx="2822" cy="1990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2429" y="1165"/>
              <a:ext cx="2822" cy="19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29" y="1165"/>
              <a:ext cx="2827" cy="1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21210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Management of women positive on screening: See &amp; Treat 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760598"/>
            <a:ext cx="11809312" cy="609740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It may even by carried out in a single visit following VIA screening as results are immediately available facilitating immediate colposcopy and treatment with LEEP/Cryotherapy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Different from Single Visit ‘Screen &amp; Treat’ approach wherein triaging procedures such as colposcopy &amp; biopsy are not done The overtreatment rate should be periodically audited and an overtreatment rate of less than 10% should be set as a standard requirement which is consistent with the recommendation of the Cochrane.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The “see and treat” LEEP might be appropriate in order to minimize the possibility of occult invasive lesion going unrecognized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Information regarding the chance of overtreatment and the benefit of immediate LEEP should be discussed during patient’s counseling.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The most common complication following LEEP is perioperative hemorrhage. </a:t>
            </a:r>
          </a:p>
        </p:txBody>
      </p:sp>
    </p:spTree>
    <p:extLst>
      <p:ext uri="{BB962C8B-B14F-4D97-AF65-F5344CB8AC3E}">
        <p14:creationId xmlns:p14="http://schemas.microsoft.com/office/powerpoint/2010/main" val="1443878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Treatment of Cervical pre-cancerous lesions by Ablative methods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760598"/>
            <a:ext cx="11809312" cy="609740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Treatment involves treatment of the entire transformation zone (TZ) and not limited to the abnormal area on cervix only.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A treatment depth of at least 6-7 mm should be achieved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The treatment methods:</a:t>
            </a:r>
          </a:p>
          <a:p>
            <a:pPr marL="914400" lvl="1" indent="-457200"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Ablative methods that involves destruction of the entire TZ</a:t>
            </a:r>
          </a:p>
          <a:p>
            <a:pPr marL="914400" lvl="1" indent="-457200"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Excision methods where the entire TZ is removed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The ablative methods of treatment are:</a:t>
            </a:r>
          </a:p>
          <a:p>
            <a:pPr lvl="1"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dirty="0"/>
              <a:t>Cryotherapy</a:t>
            </a:r>
          </a:p>
          <a:p>
            <a:pPr lvl="1"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dirty="0"/>
              <a:t>Thermo-coagulation (</a:t>
            </a:r>
            <a:r>
              <a:rPr lang="en-US"/>
              <a:t>Thermal ablation)</a:t>
            </a:r>
            <a:endParaRPr lang="en-US" dirty="0"/>
          </a:p>
          <a:p>
            <a:pPr lvl="1"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dirty="0"/>
              <a:t>Electrocoagulation</a:t>
            </a:r>
          </a:p>
          <a:p>
            <a:pPr lvl="1"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dirty="0"/>
              <a:t>Laser vaporization</a:t>
            </a:r>
          </a:p>
        </p:txBody>
      </p:sp>
    </p:spTree>
    <p:extLst>
      <p:ext uri="{BB962C8B-B14F-4D97-AF65-F5344CB8AC3E}">
        <p14:creationId xmlns:p14="http://schemas.microsoft.com/office/powerpoint/2010/main" val="2145150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Lesions eligible for treatment by Ablative methods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760599"/>
            <a:ext cx="11809312" cy="609740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Entire lesion should be visible on </a:t>
            </a:r>
            <a:r>
              <a:rPr lang="en-US" sz="2400" dirty="0" err="1"/>
              <a:t>ectocervix</a:t>
            </a:r>
            <a:r>
              <a:rPr lang="en-US" sz="2400" dirty="0"/>
              <a:t>.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Lesion should not extend to the </a:t>
            </a:r>
            <a:r>
              <a:rPr lang="en-US" sz="2400" dirty="0" err="1"/>
              <a:t>endocervical</a:t>
            </a:r>
            <a:r>
              <a:rPr lang="en-US" sz="2400" dirty="0"/>
              <a:t> canal or to vagina.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Lesion should occupy less than 75% of the </a:t>
            </a:r>
            <a:r>
              <a:rPr lang="en-US" sz="2400" dirty="0" err="1"/>
              <a:t>ectocervix</a:t>
            </a:r>
            <a:r>
              <a:rPr lang="en-US" sz="2400" dirty="0"/>
              <a:t>.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There should be no evidence or suspicion of cancer or glandular abnormality.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2400" dirty="0"/>
              <a:t>Woman should be non pregnant, should not have no evidence of pelvic inflammatory disease at time of treatment and should not be menstruating at time of treatment.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5680" y="4007753"/>
            <a:ext cx="5760640" cy="2850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1893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Advantages &amp; Limitations of Ablative methods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760599"/>
            <a:ext cx="11809312" cy="609740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  <a:buNone/>
            </a:pPr>
            <a:r>
              <a:rPr lang="en-US" b="1" dirty="0"/>
              <a:t>Cryotherapy</a:t>
            </a:r>
            <a:r>
              <a:rPr lang="en-US" sz="2400" b="1" dirty="0"/>
              <a:t>:</a:t>
            </a:r>
          </a:p>
          <a:p>
            <a:pPr marL="0" indent="0"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  <a:buNone/>
            </a:pPr>
            <a:endParaRPr lang="en-US" sz="2400" dirty="0"/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endParaRPr lang="en-US" sz="2400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191344" y="1613786"/>
            <a:ext cx="11880850" cy="4391025"/>
            <a:chOff x="127" y="845"/>
            <a:chExt cx="7484" cy="2766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127" y="845"/>
              <a:ext cx="7484" cy="27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" y="845"/>
              <a:ext cx="7498" cy="2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852350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Advantages &amp; Limitations of Ablative methods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760599"/>
            <a:ext cx="11809312" cy="609740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  <a:buNone/>
            </a:pPr>
            <a:r>
              <a:rPr lang="en-US" b="1" dirty="0"/>
              <a:t>Thermo-coagulation</a:t>
            </a:r>
            <a:r>
              <a:rPr lang="en-US" sz="2400" b="1" dirty="0"/>
              <a:t>:</a:t>
            </a:r>
          </a:p>
          <a:p>
            <a:pPr marL="0" indent="0"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  <a:buNone/>
            </a:pPr>
            <a:endParaRPr lang="en-US" sz="2400" dirty="0"/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endParaRPr lang="en-US" sz="2400" dirty="0"/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766763" y="1516063"/>
            <a:ext cx="10345737" cy="5081587"/>
            <a:chOff x="483" y="955"/>
            <a:chExt cx="6517" cy="3201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483" y="955"/>
              <a:ext cx="6517" cy="3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" y="955"/>
              <a:ext cx="6530" cy="3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668060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Excisional methods: LEEP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760598"/>
            <a:ext cx="11809312" cy="6097401"/>
          </a:xfrm>
        </p:spPr>
        <p:txBody>
          <a:bodyPr>
            <a:normAutofit/>
          </a:bodyPr>
          <a:lstStyle/>
          <a:p>
            <a:r>
              <a:rPr lang="en-IN" sz="2400" dirty="0"/>
              <a:t>Contraindications of LEEP</a:t>
            </a:r>
          </a:p>
          <a:p>
            <a:endParaRPr lang="en-IN" sz="2400" dirty="0"/>
          </a:p>
          <a:p>
            <a:endParaRPr lang="en-IN" sz="2400" dirty="0"/>
          </a:p>
          <a:p>
            <a:endParaRPr lang="en-IN" sz="2400" dirty="0"/>
          </a:p>
          <a:p>
            <a:r>
              <a:rPr lang="en-IN" sz="2400" dirty="0"/>
              <a:t>Advantages &amp; Limitations of LEEP:</a:t>
            </a:r>
          </a:p>
          <a:p>
            <a:endParaRPr lang="en-IN" sz="2400" dirty="0"/>
          </a:p>
          <a:p>
            <a:endParaRPr lang="en-IN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957069"/>
              </p:ext>
            </p:extLst>
          </p:nvPr>
        </p:nvGraphicFramePr>
        <p:xfrm>
          <a:off x="221310" y="1268760"/>
          <a:ext cx="11548324" cy="1213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8154">
                  <a:extLst>
                    <a:ext uri="{9D8B030D-6E8A-4147-A177-3AD203B41FA5}">
                      <a16:colId xmlns:a16="http://schemas.microsoft.com/office/drawing/2014/main" val="1100811111"/>
                    </a:ext>
                  </a:extLst>
                </a:gridCol>
                <a:gridCol w="7130170">
                  <a:extLst>
                    <a:ext uri="{9D8B030D-6E8A-4147-A177-3AD203B41FA5}">
                      <a16:colId xmlns:a16="http://schemas.microsoft.com/office/drawing/2014/main" val="1296007896"/>
                    </a:ext>
                  </a:extLst>
                </a:gridCol>
              </a:tblGrid>
              <a:tr h="1213183">
                <a:tc>
                  <a:txBody>
                    <a:bodyPr/>
                    <a:lstStyle/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Pregnancy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Acute infection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Obvious clinical carcinoma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Postpartum period until 12 weeks of delivery</a:t>
                      </a: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Uncontrolled hypertension/bleeding disorder/severe anaemia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757392"/>
                  </a:ext>
                </a:extLst>
              </a:tr>
            </a:tbl>
          </a:graphicData>
        </a:graphic>
      </p:graphicFrame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509588" y="2990850"/>
            <a:ext cx="11279187" cy="3246438"/>
            <a:chOff x="321" y="1884"/>
            <a:chExt cx="7105" cy="2045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321" y="1884"/>
              <a:ext cx="7105" cy="20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" y="1884"/>
              <a:ext cx="7119" cy="20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756841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9329"/>
            <a:ext cx="12192000" cy="83671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Algorithm for Screening and management of Cervical Cancer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E0E88C3-4371-484A-A8CB-13208B6F55C4}"/>
              </a:ext>
            </a:extLst>
          </p:cNvPr>
          <p:cNvGrpSpPr/>
          <p:nvPr/>
        </p:nvGrpSpPr>
        <p:grpSpPr>
          <a:xfrm>
            <a:off x="112688" y="833248"/>
            <a:ext cx="11939605" cy="5281271"/>
            <a:chOff x="191344" y="833248"/>
            <a:chExt cx="11939605" cy="528127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80A442-495E-4A2B-842F-FACF2CD69211}"/>
                </a:ext>
              </a:extLst>
            </p:cNvPr>
            <p:cNvSpPr txBox="1"/>
            <p:nvPr/>
          </p:nvSpPr>
          <p:spPr>
            <a:xfrm>
              <a:off x="3431704" y="833248"/>
              <a:ext cx="5328592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en-IN" sz="2400" dirty="0"/>
                <a:t>Visual examination using acetic acid (VIA)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89AFA06-A211-4E1B-9781-DCEE38FC2B17}"/>
                </a:ext>
              </a:extLst>
            </p:cNvPr>
            <p:cNvSpPr txBox="1"/>
            <p:nvPr/>
          </p:nvSpPr>
          <p:spPr>
            <a:xfrm>
              <a:off x="8616282" y="1743729"/>
              <a:ext cx="1656184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en-IN" sz="2400" dirty="0"/>
                <a:t>VIA Positive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C6BC267-C5A6-424A-BF07-61ADC91AD337}"/>
                </a:ext>
              </a:extLst>
            </p:cNvPr>
            <p:cNvSpPr txBox="1"/>
            <p:nvPr/>
          </p:nvSpPr>
          <p:spPr>
            <a:xfrm>
              <a:off x="1866587" y="1529502"/>
              <a:ext cx="1800200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en-IN" sz="2400" dirty="0"/>
                <a:t>VIA Negative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B0B130E-59C1-4417-BAE1-6371A2B4AA6A}"/>
                </a:ext>
              </a:extLst>
            </p:cNvPr>
            <p:cNvSpPr txBox="1"/>
            <p:nvPr/>
          </p:nvSpPr>
          <p:spPr>
            <a:xfrm>
              <a:off x="191344" y="2107616"/>
              <a:ext cx="2891490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en-IN" sz="2400" dirty="0"/>
                <a:t>Repeat VIA after 5 </a:t>
              </a:r>
              <a:r>
                <a:rPr lang="en-IN" sz="2400" dirty="0" err="1"/>
                <a:t>yrs</a:t>
              </a:r>
              <a:endParaRPr lang="en-IN" sz="240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07F9166-A132-4E43-B082-B9DC482D3EB0}"/>
                </a:ext>
              </a:extLst>
            </p:cNvPr>
            <p:cNvSpPr txBox="1"/>
            <p:nvPr/>
          </p:nvSpPr>
          <p:spPr>
            <a:xfrm>
              <a:off x="2055499" y="2663548"/>
              <a:ext cx="9865096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2400" dirty="0"/>
                <a:t>Refer to Gynaecologist/Lady Medical officer wherever available PHC/CHC/DH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8AEA302-1CC0-4B4B-BFAA-00CB7019FE8B}"/>
                </a:ext>
              </a:extLst>
            </p:cNvPr>
            <p:cNvSpPr txBox="1"/>
            <p:nvPr/>
          </p:nvSpPr>
          <p:spPr>
            <a:xfrm>
              <a:off x="191344" y="3409551"/>
              <a:ext cx="4320480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en-IN" sz="2400" dirty="0"/>
                <a:t>Lesions eligible for cryotherapy*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1DA42B0-C02A-4C06-BD7A-CF1743D26834}"/>
                </a:ext>
              </a:extLst>
            </p:cNvPr>
            <p:cNvSpPr txBox="1"/>
            <p:nvPr/>
          </p:nvSpPr>
          <p:spPr>
            <a:xfrm>
              <a:off x="7240075" y="3421926"/>
              <a:ext cx="4680520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en-IN" sz="2400" dirty="0"/>
                <a:t>Lesions not eligible for cryotherapy</a:t>
              </a:r>
            </a:p>
          </p:txBody>
        </p:sp>
        <p:cxnSp>
          <p:nvCxnSpPr>
            <p:cNvPr id="14" name="Connector: Elbow 13">
              <a:extLst>
                <a:ext uri="{FF2B5EF4-FFF2-40B4-BE49-F238E27FC236}">
                  <a16:creationId xmlns:a16="http://schemas.microsoft.com/office/drawing/2014/main" id="{70307AE8-6A45-418B-80C6-1C7B2A74D679}"/>
                </a:ext>
              </a:extLst>
            </p:cNvPr>
            <p:cNvCxnSpPr>
              <a:stCxn id="6" idx="1"/>
              <a:endCxn id="8" idx="0"/>
            </p:cNvCxnSpPr>
            <p:nvPr/>
          </p:nvCxnSpPr>
          <p:spPr>
            <a:xfrm rot="10800000" flipV="1">
              <a:off x="2766688" y="1064080"/>
              <a:ext cx="665017" cy="465421"/>
            </a:xfrm>
            <a:prstGeom prst="bentConnector2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or: Elbow 15">
              <a:extLst>
                <a:ext uri="{FF2B5EF4-FFF2-40B4-BE49-F238E27FC236}">
                  <a16:creationId xmlns:a16="http://schemas.microsoft.com/office/drawing/2014/main" id="{3946B98E-7140-4DE8-87F3-04EE3205827F}"/>
                </a:ext>
              </a:extLst>
            </p:cNvPr>
            <p:cNvCxnSpPr>
              <a:stCxn id="8" idx="1"/>
            </p:cNvCxnSpPr>
            <p:nvPr/>
          </p:nvCxnSpPr>
          <p:spPr>
            <a:xfrm rot="10800000" flipV="1">
              <a:off x="1055441" y="1760334"/>
              <a:ext cx="811147" cy="347281"/>
            </a:xfrm>
            <a:prstGeom prst="bentConnector3">
              <a:avLst>
                <a:gd name="adj1" fmla="val 98014"/>
              </a:avLst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or: Elbow 18">
              <a:extLst>
                <a:ext uri="{FF2B5EF4-FFF2-40B4-BE49-F238E27FC236}">
                  <a16:creationId xmlns:a16="http://schemas.microsoft.com/office/drawing/2014/main" id="{EE738EC3-3B52-4B1F-ACAD-08DBC16D8613}"/>
                </a:ext>
              </a:extLst>
            </p:cNvPr>
            <p:cNvCxnSpPr>
              <a:stCxn id="6" idx="3"/>
              <a:endCxn id="7" idx="0"/>
            </p:cNvCxnSpPr>
            <p:nvPr/>
          </p:nvCxnSpPr>
          <p:spPr>
            <a:xfrm>
              <a:off x="8760296" y="1064081"/>
              <a:ext cx="684078" cy="679648"/>
            </a:xfrm>
            <a:prstGeom prst="bentConnector2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8D6239DD-CC5B-48C6-A249-600E7A0585F8}"/>
                </a:ext>
              </a:extLst>
            </p:cNvPr>
            <p:cNvCxnSpPr>
              <a:stCxn id="7" idx="2"/>
            </p:cNvCxnSpPr>
            <p:nvPr/>
          </p:nvCxnSpPr>
          <p:spPr>
            <a:xfrm>
              <a:off x="9444374" y="2205394"/>
              <a:ext cx="0" cy="45815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0B0AD543-9629-485B-80A8-EF88C1E3E077}"/>
                </a:ext>
              </a:extLst>
            </p:cNvPr>
            <p:cNvCxnSpPr/>
            <p:nvPr/>
          </p:nvCxnSpPr>
          <p:spPr>
            <a:xfrm>
              <a:off x="9444374" y="3125213"/>
              <a:ext cx="0" cy="28433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or: Elbow 24">
              <a:extLst>
                <a:ext uri="{FF2B5EF4-FFF2-40B4-BE49-F238E27FC236}">
                  <a16:creationId xmlns:a16="http://schemas.microsoft.com/office/drawing/2014/main" id="{9E9E6AF6-E4A3-4766-9D35-4A991093376F}"/>
                </a:ext>
              </a:extLst>
            </p:cNvPr>
            <p:cNvCxnSpPr>
              <a:cxnSpLocks/>
              <a:endCxn id="11" idx="0"/>
            </p:cNvCxnSpPr>
            <p:nvPr/>
          </p:nvCxnSpPr>
          <p:spPr>
            <a:xfrm rot="10800000" flipV="1">
              <a:off x="2351584" y="3212695"/>
              <a:ext cx="7092790" cy="196856"/>
            </a:xfrm>
            <a:prstGeom prst="bentConnector2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2B8CD14-37C4-4CD8-A94E-17AEB78DE6E8}"/>
                </a:ext>
              </a:extLst>
            </p:cNvPr>
            <p:cNvSpPr txBox="1"/>
            <p:nvPr/>
          </p:nvSpPr>
          <p:spPr>
            <a:xfrm>
              <a:off x="191344" y="4158202"/>
              <a:ext cx="1864155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en-IN" sz="2400" dirty="0"/>
                <a:t>Cryotherapy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D2F477C-1159-441E-B778-A75FFB934A70}"/>
                </a:ext>
              </a:extLst>
            </p:cNvPr>
            <p:cNvSpPr txBox="1"/>
            <p:nvPr/>
          </p:nvSpPr>
          <p:spPr>
            <a:xfrm>
              <a:off x="207706" y="4847126"/>
              <a:ext cx="2891490" cy="830997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en-IN" sz="2400" dirty="0"/>
                <a:t>Follow-up after one year with VIA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C9ACE167-DEBA-4CE2-B9F0-070471BF1D9A}"/>
                </a:ext>
              </a:extLst>
            </p:cNvPr>
            <p:cNvCxnSpPr>
              <a:cxnSpLocks/>
            </p:cNvCxnSpPr>
            <p:nvPr/>
          </p:nvCxnSpPr>
          <p:spPr>
            <a:xfrm>
              <a:off x="1123421" y="3871216"/>
              <a:ext cx="0" cy="28698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CC073531-638F-4C41-86F1-7040D10A34B2}"/>
                </a:ext>
              </a:extLst>
            </p:cNvPr>
            <p:cNvCxnSpPr>
              <a:cxnSpLocks/>
            </p:cNvCxnSpPr>
            <p:nvPr/>
          </p:nvCxnSpPr>
          <p:spPr>
            <a:xfrm>
              <a:off x="1153735" y="4619867"/>
              <a:ext cx="0" cy="23083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0DF3997-D1AA-4C6A-A530-2D51FD91C87B}"/>
                </a:ext>
              </a:extLst>
            </p:cNvPr>
            <p:cNvSpPr txBox="1"/>
            <p:nvPr/>
          </p:nvSpPr>
          <p:spPr>
            <a:xfrm>
              <a:off x="7029721" y="4158201"/>
              <a:ext cx="5101228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en-IN" sz="2400" dirty="0"/>
                <a:t>Biopsy (naked eye/</a:t>
              </a:r>
              <a:r>
                <a:rPr lang="en-IN" sz="2400" dirty="0" err="1"/>
                <a:t>colposcopic</a:t>
              </a:r>
              <a:r>
                <a:rPr lang="en-IN" sz="2400" dirty="0"/>
                <a:t> guided)</a:t>
              </a: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F8B4B32D-273E-4154-87C7-1A1352471A17}"/>
                </a:ext>
              </a:extLst>
            </p:cNvPr>
            <p:cNvCxnSpPr>
              <a:cxnSpLocks/>
            </p:cNvCxnSpPr>
            <p:nvPr/>
          </p:nvCxnSpPr>
          <p:spPr>
            <a:xfrm>
              <a:off x="9444374" y="3883591"/>
              <a:ext cx="0" cy="28698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3085EB9-AA47-4F12-ABD9-10D1A1BAF7D1}"/>
                </a:ext>
              </a:extLst>
            </p:cNvPr>
            <p:cNvSpPr txBox="1"/>
            <p:nvPr/>
          </p:nvSpPr>
          <p:spPr>
            <a:xfrm>
              <a:off x="3788659" y="4905101"/>
              <a:ext cx="2444985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en-IN" sz="2400" dirty="0"/>
                <a:t>Low grade (CIN 1)</a:t>
              </a:r>
            </a:p>
          </p:txBody>
        </p:sp>
        <p:cxnSp>
          <p:nvCxnSpPr>
            <p:cNvPr id="40" name="Connector: Elbow 39">
              <a:extLst>
                <a:ext uri="{FF2B5EF4-FFF2-40B4-BE49-F238E27FC236}">
                  <a16:creationId xmlns:a16="http://schemas.microsoft.com/office/drawing/2014/main" id="{0CBAA96A-51AC-430A-836B-39CBE8E69D1C}"/>
                </a:ext>
              </a:extLst>
            </p:cNvPr>
            <p:cNvCxnSpPr>
              <a:cxnSpLocks/>
              <a:endCxn id="39" idx="0"/>
            </p:cNvCxnSpPr>
            <p:nvPr/>
          </p:nvCxnSpPr>
          <p:spPr>
            <a:xfrm rot="10800000" flipV="1">
              <a:off x="5011152" y="4735283"/>
              <a:ext cx="6341432" cy="169818"/>
            </a:xfrm>
            <a:prstGeom prst="bentConnector2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C5BA27FD-9786-4B2C-9AB6-B4AA4917B042}"/>
                </a:ext>
              </a:extLst>
            </p:cNvPr>
            <p:cNvCxnSpPr>
              <a:cxnSpLocks/>
            </p:cNvCxnSpPr>
            <p:nvPr/>
          </p:nvCxnSpPr>
          <p:spPr>
            <a:xfrm>
              <a:off x="8566885" y="4632241"/>
              <a:ext cx="0" cy="28433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7DEF8325-1DC1-41EA-963F-B1A9A414CB82}"/>
                </a:ext>
              </a:extLst>
            </p:cNvPr>
            <p:cNvSpPr txBox="1"/>
            <p:nvPr/>
          </p:nvSpPr>
          <p:spPr>
            <a:xfrm>
              <a:off x="6860775" y="4905101"/>
              <a:ext cx="2891490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en-IN" sz="2400" dirty="0"/>
                <a:t>High grade (CIN 2&amp; 3)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7924775A-9301-45EB-B81C-25DA931B2AFD}"/>
                </a:ext>
              </a:extLst>
            </p:cNvPr>
            <p:cNvCxnSpPr>
              <a:cxnSpLocks/>
            </p:cNvCxnSpPr>
            <p:nvPr/>
          </p:nvCxnSpPr>
          <p:spPr>
            <a:xfrm>
              <a:off x="11332920" y="4725451"/>
              <a:ext cx="0" cy="22707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C0822C91-F112-4037-AF31-2BBE89BFC8AE}"/>
                </a:ext>
              </a:extLst>
            </p:cNvPr>
            <p:cNvSpPr txBox="1"/>
            <p:nvPr/>
          </p:nvSpPr>
          <p:spPr>
            <a:xfrm>
              <a:off x="10492034" y="4917991"/>
              <a:ext cx="1452185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2400" dirty="0"/>
                <a:t>Cancer</a:t>
              </a:r>
            </a:p>
          </p:txBody>
        </p:sp>
        <p:cxnSp>
          <p:nvCxnSpPr>
            <p:cNvPr id="57" name="Connector: Elbow 56">
              <a:extLst>
                <a:ext uri="{FF2B5EF4-FFF2-40B4-BE49-F238E27FC236}">
                  <a16:creationId xmlns:a16="http://schemas.microsoft.com/office/drawing/2014/main" id="{AA1F103A-EE49-4030-8339-66B79F46EF0C}"/>
                </a:ext>
              </a:extLst>
            </p:cNvPr>
            <p:cNvCxnSpPr>
              <a:stCxn id="39" idx="1"/>
              <a:endCxn id="27" idx="3"/>
            </p:cNvCxnSpPr>
            <p:nvPr/>
          </p:nvCxnSpPr>
          <p:spPr>
            <a:xfrm rot="10800000">
              <a:off x="2055499" y="4389036"/>
              <a:ext cx="1733160" cy="746899"/>
            </a:xfrm>
            <a:prstGeom prst="bentConnector3">
              <a:avLst>
                <a:gd name="adj1" fmla="val 19712"/>
              </a:avLst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4B61659-8362-480F-87A7-DBC118F6F637}"/>
                </a:ext>
              </a:extLst>
            </p:cNvPr>
            <p:cNvSpPr txBox="1"/>
            <p:nvPr/>
          </p:nvSpPr>
          <p:spPr>
            <a:xfrm>
              <a:off x="10358669" y="5652853"/>
              <a:ext cx="1718913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2400" dirty="0"/>
                <a:t>Refer to TCC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05D70188-0A13-4123-8A89-79AA22B5941C}"/>
                </a:ext>
              </a:extLst>
            </p:cNvPr>
            <p:cNvSpPr txBox="1"/>
            <p:nvPr/>
          </p:nvSpPr>
          <p:spPr>
            <a:xfrm>
              <a:off x="7840792" y="5652854"/>
              <a:ext cx="1452185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2400" dirty="0"/>
                <a:t>LEEP</a:t>
              </a:r>
            </a:p>
          </p:txBody>
        </p:sp>
        <p:cxnSp>
          <p:nvCxnSpPr>
            <p:cNvPr id="62" name="Connector: Elbow 61">
              <a:extLst>
                <a:ext uri="{FF2B5EF4-FFF2-40B4-BE49-F238E27FC236}">
                  <a16:creationId xmlns:a16="http://schemas.microsoft.com/office/drawing/2014/main" id="{65FF627D-2A93-4750-9490-89D0BD8238A9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1123421" y="5678124"/>
              <a:ext cx="6717368" cy="286089"/>
            </a:xfrm>
            <a:prstGeom prst="bentConnector3">
              <a:avLst>
                <a:gd name="adj1" fmla="val 100059"/>
              </a:avLst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8886A5AF-462A-43BC-A37F-51277AC20A55}"/>
                </a:ext>
              </a:extLst>
            </p:cNvPr>
            <p:cNvCxnSpPr>
              <a:cxnSpLocks/>
            </p:cNvCxnSpPr>
            <p:nvPr/>
          </p:nvCxnSpPr>
          <p:spPr>
            <a:xfrm>
              <a:off x="8566884" y="5379656"/>
              <a:ext cx="0" cy="28433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155E1E03-3BBB-4215-8D0F-3DA4F4139184}"/>
              </a:ext>
            </a:extLst>
          </p:cNvPr>
          <p:cNvSpPr txBox="1"/>
          <p:nvPr/>
        </p:nvSpPr>
        <p:spPr>
          <a:xfrm>
            <a:off x="112688" y="6162865"/>
            <a:ext cx="11964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Note: The accuracy of VIA decreases in postmenopausal women. However, in facilities where there are no resources for Pap, women may be screened using VIA till 65 years of age. </a:t>
            </a:r>
            <a:r>
              <a:rPr lang="en-US" b="1" dirty="0"/>
              <a:t>LEEP: </a:t>
            </a:r>
            <a:r>
              <a:rPr lang="en-IN" b="1" dirty="0"/>
              <a:t>Loop Electrosurgical Excision Procedure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886A5AF-462A-43BC-A37F-51277AC20A55}"/>
              </a:ext>
            </a:extLst>
          </p:cNvPr>
          <p:cNvCxnSpPr>
            <a:cxnSpLocks/>
          </p:cNvCxnSpPr>
          <p:nvPr/>
        </p:nvCxnSpPr>
        <p:spPr>
          <a:xfrm>
            <a:off x="11254264" y="5390091"/>
            <a:ext cx="0" cy="2880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14234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28900"/>
            <a:ext cx="12192000" cy="1800200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9600" b="1" dirty="0">
                <a:solidFill>
                  <a:schemeClr val="bg1"/>
                </a:solidFill>
                <a:latin typeface="+mn-lt"/>
              </a:rPr>
              <a:t>Thank You</a:t>
            </a:r>
            <a:endParaRPr lang="en-US" sz="96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7971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671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Risk Factors for Cervical Cancer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8271810"/>
              </p:ext>
            </p:extLst>
          </p:nvPr>
        </p:nvGraphicFramePr>
        <p:xfrm>
          <a:off x="191344" y="966976"/>
          <a:ext cx="1180931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9312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671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Common Signs &amp; Symptoms of Cervical Cancer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598422"/>
              </p:ext>
            </p:extLst>
          </p:nvPr>
        </p:nvGraphicFramePr>
        <p:xfrm>
          <a:off x="695399" y="2237131"/>
          <a:ext cx="11304513" cy="4423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44661">
                  <a:extLst>
                    <a:ext uri="{9D8B030D-6E8A-4147-A177-3AD203B41FA5}">
                      <a16:colId xmlns:a16="http://schemas.microsoft.com/office/drawing/2014/main" val="3068259167"/>
                    </a:ext>
                  </a:extLst>
                </a:gridCol>
                <a:gridCol w="3859852">
                  <a:extLst>
                    <a:ext uri="{9D8B030D-6E8A-4147-A177-3AD203B41FA5}">
                      <a16:colId xmlns:a16="http://schemas.microsoft.com/office/drawing/2014/main" val="18945289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Vaginal bleeding between periods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Postmenopausal bleeding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Bleeding after sexual intercourse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Foul smelling vaginal discharge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Unusual vaginal discharge tinged with blood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IN" sz="2400" b="1" dirty="0">
                          <a:solidFill>
                            <a:schemeClr val="tx1"/>
                          </a:solidFill>
                        </a:rPr>
                        <a:t>In advanced disease: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Backache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Lower abdominal pain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Fatigue/extreme tiredness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Unexplained weight loss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Pain in legs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dirty="0">
                          <a:solidFill>
                            <a:schemeClr val="tx1"/>
                          </a:solidFill>
                        </a:rPr>
                        <a:t>Involuntary passage of urine and stool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21779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2087" y="926720"/>
            <a:ext cx="118078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/>
              <a:t>In early stages, there may be no signs &amp; symptoms.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/>
              <a:t>By the time symptoms appear, disease may have already spread.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/>
              <a:t>Common symptoms are:</a:t>
            </a:r>
          </a:p>
        </p:txBody>
      </p:sp>
    </p:spTree>
    <p:extLst>
      <p:ext uri="{BB962C8B-B14F-4D97-AF65-F5344CB8AC3E}">
        <p14:creationId xmlns:p14="http://schemas.microsoft.com/office/powerpoint/2010/main" val="3642678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671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Natural History of Cervical Cancer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767408" y="866508"/>
            <a:ext cx="8920161" cy="5795357"/>
            <a:chOff x="119336" y="930626"/>
            <a:chExt cx="8920161" cy="5795357"/>
          </a:xfrm>
        </p:grpSpPr>
        <p:sp>
          <p:nvSpPr>
            <p:cNvPr id="11" name="Rectangle 10"/>
            <p:cNvSpPr/>
            <p:nvPr/>
          </p:nvSpPr>
          <p:spPr>
            <a:xfrm>
              <a:off x="6698362" y="2874704"/>
              <a:ext cx="2232248" cy="458281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400" dirty="0">
                  <a:ln w="0"/>
                  <a:solidFill>
                    <a:schemeClr val="tx1"/>
                  </a:solidFill>
                </a:rPr>
                <a:t>Regression 70%</a:t>
              </a:r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119336" y="930626"/>
              <a:ext cx="8920161" cy="5795357"/>
              <a:chOff x="119336" y="928983"/>
              <a:chExt cx="8920161" cy="5795357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4304486" y="3501008"/>
                <a:ext cx="2759631" cy="504056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800" dirty="0">
                    <a:ln w="0"/>
                    <a:solidFill>
                      <a:schemeClr val="tx1"/>
                    </a:solidFill>
                  </a:rPr>
                  <a:t>Pre-cancer (LSIL)</a:t>
                </a: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526153" y="2855474"/>
                <a:ext cx="2232248" cy="458282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</a:rPr>
                  <a:t>Progression 10%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698362" y="4240623"/>
                <a:ext cx="2232248" cy="489629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</a:rPr>
                  <a:t>Regression 30%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555098" y="4222409"/>
                <a:ext cx="2232248" cy="46950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</a:rPr>
                  <a:t>Progression 30%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6698362" y="5651594"/>
                <a:ext cx="2232248" cy="465652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Invasion</a:t>
                </a: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4304486" y="4918418"/>
                <a:ext cx="2759631" cy="508855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800" dirty="0">
                    <a:ln w="0"/>
                    <a:solidFill>
                      <a:schemeClr val="tx1"/>
                    </a:solidFill>
                  </a:rPr>
                  <a:t>Pre-cancer (HSIL)</a:t>
                </a:r>
                <a:endParaRPr lang="en-IN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304486" y="6348615"/>
                <a:ext cx="2759631" cy="375725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800" b="1" dirty="0">
                    <a:ln w="0"/>
                    <a:solidFill>
                      <a:schemeClr val="tx1"/>
                    </a:solidFill>
                  </a:rPr>
                  <a:t>Cervical Cancer</a:t>
                </a:r>
              </a:p>
            </p:txBody>
          </p:sp>
          <p:cxnSp>
            <p:nvCxnSpPr>
              <p:cNvPr id="20" name="Straight Arrow Connector 19"/>
              <p:cNvCxnSpPr/>
              <p:nvPr/>
            </p:nvCxnSpPr>
            <p:spPr>
              <a:xfrm>
                <a:off x="5087888" y="4143783"/>
                <a:ext cx="0" cy="62675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6121021" y="5615439"/>
                <a:ext cx="0" cy="62675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 flipV="1">
                <a:off x="6456040" y="4127619"/>
                <a:ext cx="0" cy="638899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119336" y="5404860"/>
                <a:ext cx="47525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/>
                  <a:t>HPV: Human Papilloma Virus</a:t>
                </a:r>
              </a:p>
              <a:p>
                <a:r>
                  <a:rPr lang="en-IN" dirty="0"/>
                  <a:t>LSIL: Low grade Squamous Intraepithelial Lesion</a:t>
                </a:r>
              </a:p>
              <a:p>
                <a:r>
                  <a:rPr lang="en-IN" dirty="0"/>
                  <a:t>HSIL: High grade Intraepithelial Lesion</a:t>
                </a: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4568177" y="2136916"/>
                <a:ext cx="2232248" cy="52599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800" dirty="0">
                    <a:ln w="0"/>
                    <a:solidFill>
                      <a:schemeClr val="tx1"/>
                    </a:solidFill>
                  </a:rPr>
                  <a:t>HPV Infection</a:t>
                </a: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4503170" y="928983"/>
                <a:ext cx="2232248" cy="41494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800" dirty="0">
                    <a:ln w="0"/>
                    <a:solidFill>
                      <a:schemeClr val="tx1"/>
                    </a:solidFill>
                  </a:rPr>
                  <a:t>Normal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531605" y="1499681"/>
                <a:ext cx="2232248" cy="417743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</a:rPr>
                  <a:t>Infection</a:t>
                </a:r>
              </a:p>
            </p:txBody>
          </p:sp>
          <p:cxnSp>
            <p:nvCxnSpPr>
              <p:cNvPr id="34" name="Straight Arrow Connector 33"/>
              <p:cNvCxnSpPr/>
              <p:nvPr/>
            </p:nvCxnSpPr>
            <p:spPr>
              <a:xfrm>
                <a:off x="5015880" y="1429073"/>
                <a:ext cx="0" cy="62675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5015880" y="2798847"/>
                <a:ext cx="0" cy="62675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 flipV="1">
                <a:off x="6529090" y="2751832"/>
                <a:ext cx="0" cy="638899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/>
              <p:nvPr/>
            </p:nvCxnSpPr>
            <p:spPr>
              <a:xfrm flipV="1">
                <a:off x="6529090" y="1416931"/>
                <a:ext cx="0" cy="638899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Rectangle 40"/>
              <p:cNvSpPr/>
              <p:nvPr/>
            </p:nvSpPr>
            <p:spPr>
              <a:xfrm>
                <a:off x="4311310" y="3516738"/>
                <a:ext cx="2759631" cy="504056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800" dirty="0">
                    <a:ln w="0"/>
                    <a:solidFill>
                      <a:schemeClr val="tx1"/>
                    </a:solidFill>
                  </a:rPr>
                  <a:t>Pre-cancer (LSIL)</a:t>
                </a: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2532977" y="2871204"/>
                <a:ext cx="2232248" cy="458282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</a:rPr>
                  <a:t>Progression 10%</a:t>
                </a: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6705186" y="4256353"/>
                <a:ext cx="2232248" cy="489629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</a:rPr>
                  <a:t>Regression 30%</a:t>
                </a: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2561922" y="4238139"/>
                <a:ext cx="2232248" cy="46950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</a:rPr>
                  <a:t>Progression 30%</a:t>
                </a: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4311310" y="4934148"/>
                <a:ext cx="2759631" cy="508855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800" dirty="0">
                    <a:ln w="0"/>
                    <a:solidFill>
                      <a:schemeClr val="tx1"/>
                    </a:solidFill>
                  </a:rPr>
                  <a:t>Pre-cancer (HSIL)</a:t>
                </a:r>
                <a:endParaRPr lang="en-IN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cxnSp>
            <p:nvCxnSpPr>
              <p:cNvPr id="46" name="Straight Arrow Connector 45"/>
              <p:cNvCxnSpPr/>
              <p:nvPr/>
            </p:nvCxnSpPr>
            <p:spPr>
              <a:xfrm>
                <a:off x="5094712" y="4159513"/>
                <a:ext cx="0" cy="62675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/>
              <p:nvPr/>
            </p:nvCxnSpPr>
            <p:spPr>
              <a:xfrm>
                <a:off x="6127845" y="5631169"/>
                <a:ext cx="0" cy="62675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/>
              <p:cNvCxnSpPr/>
              <p:nvPr/>
            </p:nvCxnSpPr>
            <p:spPr>
              <a:xfrm flipV="1">
                <a:off x="6462864" y="4143349"/>
                <a:ext cx="0" cy="638899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Rectangle 48"/>
              <p:cNvSpPr/>
              <p:nvPr/>
            </p:nvSpPr>
            <p:spPr>
              <a:xfrm>
                <a:off x="4575001" y="2152646"/>
                <a:ext cx="2232248" cy="52599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800" dirty="0">
                    <a:ln w="0"/>
                    <a:solidFill>
                      <a:schemeClr val="tx1"/>
                    </a:solidFill>
                  </a:rPr>
                  <a:t>HPV Infection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4509994" y="944713"/>
                <a:ext cx="2232248" cy="41494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800" dirty="0">
                    <a:ln w="0"/>
                    <a:solidFill>
                      <a:schemeClr val="tx1"/>
                    </a:solidFill>
                  </a:rPr>
                  <a:t>Normal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538429" y="1515411"/>
                <a:ext cx="2232248" cy="417743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</a:rPr>
                  <a:t>Infection</a:t>
                </a:r>
              </a:p>
            </p:txBody>
          </p:sp>
          <p:cxnSp>
            <p:nvCxnSpPr>
              <p:cNvPr id="53" name="Straight Arrow Connector 52"/>
              <p:cNvCxnSpPr/>
              <p:nvPr/>
            </p:nvCxnSpPr>
            <p:spPr>
              <a:xfrm>
                <a:off x="5022704" y="1444803"/>
                <a:ext cx="0" cy="62675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/>
              <p:cNvCxnSpPr/>
              <p:nvPr/>
            </p:nvCxnSpPr>
            <p:spPr>
              <a:xfrm>
                <a:off x="5022704" y="2814577"/>
                <a:ext cx="0" cy="62675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/>
              <p:nvPr/>
            </p:nvCxnSpPr>
            <p:spPr>
              <a:xfrm flipV="1">
                <a:off x="6535914" y="2767562"/>
                <a:ext cx="0" cy="638899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/>
              <p:cNvCxnSpPr/>
              <p:nvPr/>
            </p:nvCxnSpPr>
            <p:spPr>
              <a:xfrm flipV="1">
                <a:off x="6535914" y="1432661"/>
                <a:ext cx="0" cy="638899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Rectangle 56"/>
              <p:cNvSpPr/>
              <p:nvPr/>
            </p:nvSpPr>
            <p:spPr>
              <a:xfrm>
                <a:off x="6698362" y="5655388"/>
                <a:ext cx="2232248" cy="465652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Invasion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4311310" y="3520532"/>
                <a:ext cx="2759631" cy="50405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800" dirty="0">
                    <a:ln w="0"/>
                    <a:solidFill>
                      <a:schemeClr val="tx1"/>
                    </a:solidFill>
                  </a:rPr>
                  <a:t>Pre-cancer (LSIL)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532977" y="2874998"/>
                <a:ext cx="2232248" cy="458282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</a:rPr>
                  <a:t>Progression 10%</a:t>
                </a: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6705186" y="4260147"/>
                <a:ext cx="2232248" cy="489629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</a:rPr>
                  <a:t>Regression 30%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2561922" y="4241933"/>
                <a:ext cx="2232248" cy="46950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</a:rPr>
                  <a:t>Progression 30%</a:t>
                </a: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311310" y="4937942"/>
                <a:ext cx="2759631" cy="50885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800" dirty="0">
                    <a:ln w="0"/>
                    <a:solidFill>
                      <a:schemeClr val="tx1"/>
                    </a:solidFill>
                  </a:rPr>
                  <a:t>Pre-cancer (HSIL)</a:t>
                </a:r>
                <a:endParaRPr lang="en-IN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cxnSp>
            <p:nvCxnSpPr>
              <p:cNvPr id="63" name="Straight Arrow Connector 62"/>
              <p:cNvCxnSpPr/>
              <p:nvPr/>
            </p:nvCxnSpPr>
            <p:spPr>
              <a:xfrm>
                <a:off x="5094712" y="4163307"/>
                <a:ext cx="0" cy="62675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/>
              <p:nvPr/>
            </p:nvCxnSpPr>
            <p:spPr>
              <a:xfrm>
                <a:off x="6127845" y="5634963"/>
                <a:ext cx="0" cy="62675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/>
              <p:cNvCxnSpPr/>
              <p:nvPr/>
            </p:nvCxnSpPr>
            <p:spPr>
              <a:xfrm flipV="1">
                <a:off x="6462864" y="4147143"/>
                <a:ext cx="0" cy="638899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Rectangle 65"/>
              <p:cNvSpPr/>
              <p:nvPr/>
            </p:nvSpPr>
            <p:spPr>
              <a:xfrm>
                <a:off x="4575001" y="2156440"/>
                <a:ext cx="2232248" cy="52599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800" dirty="0">
                    <a:ln w="0"/>
                    <a:solidFill>
                      <a:schemeClr val="tx1"/>
                    </a:solidFill>
                  </a:rPr>
                  <a:t>HPV Infection</a:t>
                </a: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538429" y="1517678"/>
                <a:ext cx="2232248" cy="417743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</a:rPr>
                  <a:t>Infection</a:t>
                </a: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6807249" y="1476678"/>
                <a:ext cx="2232248" cy="446449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2400" dirty="0">
                    <a:ln w="0"/>
                    <a:solidFill>
                      <a:schemeClr val="tx1"/>
                    </a:solidFill>
                  </a:rPr>
                  <a:t>Clearance &gt; 90%</a:t>
                </a:r>
              </a:p>
            </p:txBody>
          </p:sp>
          <p:cxnSp>
            <p:nvCxnSpPr>
              <p:cNvPr id="70" name="Straight Arrow Connector 69"/>
              <p:cNvCxnSpPr/>
              <p:nvPr/>
            </p:nvCxnSpPr>
            <p:spPr>
              <a:xfrm>
                <a:off x="5022704" y="1448597"/>
                <a:ext cx="0" cy="62675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/>
              <p:cNvCxnSpPr/>
              <p:nvPr/>
            </p:nvCxnSpPr>
            <p:spPr>
              <a:xfrm>
                <a:off x="5022704" y="2818371"/>
                <a:ext cx="0" cy="626757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/>
              <p:cNvCxnSpPr/>
              <p:nvPr/>
            </p:nvCxnSpPr>
            <p:spPr>
              <a:xfrm flipV="1">
                <a:off x="6535914" y="2771356"/>
                <a:ext cx="0" cy="638899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/>
              <p:cNvCxnSpPr/>
              <p:nvPr/>
            </p:nvCxnSpPr>
            <p:spPr>
              <a:xfrm flipV="1">
                <a:off x="6535914" y="1436455"/>
                <a:ext cx="0" cy="638899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Rectangle 39"/>
            <p:cNvSpPr/>
            <p:nvPr/>
          </p:nvSpPr>
          <p:spPr>
            <a:xfrm>
              <a:off x="6705186" y="2890434"/>
              <a:ext cx="2232248" cy="458281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400" dirty="0">
                  <a:ln w="0"/>
                  <a:solidFill>
                    <a:schemeClr val="tx1"/>
                  </a:solidFill>
                </a:rPr>
                <a:t>Regression 70%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705186" y="2894228"/>
              <a:ext cx="2232248" cy="458281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400" dirty="0">
                  <a:ln w="0"/>
                  <a:solidFill>
                    <a:schemeClr val="tx1"/>
                  </a:solidFill>
                </a:rPr>
                <a:t>Regression 70%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2748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671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Why Screening for Cervical Cancer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980728"/>
            <a:ext cx="11809312" cy="568863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dirty="0"/>
              <a:t>Cervical cancer  is suitable for screening because it fulfills the following criteria: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Sufficient burden of disease to pose a serious public health problem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Identifiable and treatable long precancerous phase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Simple, non-invasive tests 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Effective treatments are available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22" name="Line 5">
            <a:extLst>
              <a:ext uri="{FF2B5EF4-FFF2-40B4-BE49-F238E27FC236}">
                <a16:creationId xmlns:a16="http://schemas.microsoft.com/office/drawing/2014/main" id="{606564FB-0A20-4DDC-81F1-A405E1EA7D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4155" y="4635653"/>
            <a:ext cx="249766" cy="249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B9569DA-4C70-4ACD-8B4E-1EE109EE3279}"/>
              </a:ext>
            </a:extLst>
          </p:cNvPr>
          <p:cNvGrpSpPr/>
          <p:nvPr/>
        </p:nvGrpSpPr>
        <p:grpSpPr>
          <a:xfrm>
            <a:off x="211667" y="4221088"/>
            <a:ext cx="11768665" cy="898525"/>
            <a:chOff x="211667" y="4221088"/>
            <a:chExt cx="11768665" cy="898525"/>
          </a:xfrm>
        </p:grpSpPr>
        <p:grpSp>
          <p:nvGrpSpPr>
            <p:cNvPr id="13" name="Group 3">
              <a:extLst>
                <a:ext uri="{FF2B5EF4-FFF2-40B4-BE49-F238E27FC236}">
                  <a16:creationId xmlns:a16="http://schemas.microsoft.com/office/drawing/2014/main" id="{4989072C-92ED-49A7-80FA-DDAACC9E7A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667" y="4221088"/>
              <a:ext cx="11768665" cy="898525"/>
              <a:chOff x="104" y="1344"/>
              <a:chExt cx="5560" cy="566"/>
            </a:xfrm>
          </p:grpSpPr>
          <p:sp>
            <p:nvSpPr>
              <p:cNvPr id="14" name="AutoShape 4">
                <a:extLst>
                  <a:ext uri="{FF2B5EF4-FFF2-40B4-BE49-F238E27FC236}">
                    <a16:creationId xmlns:a16="http://schemas.microsoft.com/office/drawing/2014/main" id="{F39BBAD5-A3CE-4E77-A766-261EF708BE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4" y="1344"/>
                <a:ext cx="589" cy="540"/>
              </a:xfrm>
              <a:prstGeom prst="flowChartProcess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2000" b="1" dirty="0">
                    <a:solidFill>
                      <a:schemeClr val="bg1"/>
                    </a:solidFill>
                    <a:latin typeface="Tahoma" charset="0"/>
                  </a:rPr>
                  <a:t>normal</a:t>
                </a:r>
              </a:p>
              <a:p>
                <a:pPr algn="ctr" eaLnBrk="0" hangingPunct="0"/>
                <a:r>
                  <a:rPr lang="en-US" sz="2000" b="1" dirty="0">
                    <a:solidFill>
                      <a:schemeClr val="bg1"/>
                    </a:solidFill>
                    <a:latin typeface="Tahoma" charset="0"/>
                  </a:rPr>
                  <a:t>cervix</a:t>
                </a:r>
              </a:p>
            </p:txBody>
          </p:sp>
          <p:sp>
            <p:nvSpPr>
              <p:cNvPr id="15" name="Line 5">
                <a:extLst>
                  <a:ext uri="{FF2B5EF4-FFF2-40B4-BE49-F238E27FC236}">
                    <a16:creationId xmlns:a16="http://schemas.microsoft.com/office/drawing/2014/main" id="{CEDCEE8B-0EDA-4782-AC1F-67570FA701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5" y="1638"/>
                <a:ext cx="16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AutoShape 6">
                <a:extLst>
                  <a:ext uri="{FF2B5EF4-FFF2-40B4-BE49-F238E27FC236}">
                    <a16:creationId xmlns:a16="http://schemas.microsoft.com/office/drawing/2014/main" id="{2B36AE1D-785C-4F9D-AE90-5C537CF988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7" y="1344"/>
                <a:ext cx="893" cy="540"/>
              </a:xfrm>
              <a:prstGeom prst="flowChartProcess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2000" b="1" dirty="0">
                    <a:solidFill>
                      <a:schemeClr val="bg1"/>
                    </a:solidFill>
                    <a:latin typeface="Tahoma" charset="0"/>
                  </a:rPr>
                  <a:t>High risk HPV</a:t>
                </a:r>
              </a:p>
              <a:p>
                <a:pPr algn="ctr" eaLnBrk="0" hangingPunct="0"/>
                <a:r>
                  <a:rPr lang="en-US" sz="2000" b="1" dirty="0">
                    <a:solidFill>
                      <a:schemeClr val="bg1"/>
                    </a:solidFill>
                    <a:latin typeface="Tahoma" charset="0"/>
                  </a:rPr>
                  <a:t> infection</a:t>
                </a:r>
              </a:p>
            </p:txBody>
          </p:sp>
          <p:sp>
            <p:nvSpPr>
              <p:cNvPr id="17" name="AutoShape 8">
                <a:extLst>
                  <a:ext uri="{FF2B5EF4-FFF2-40B4-BE49-F238E27FC236}">
                    <a16:creationId xmlns:a16="http://schemas.microsoft.com/office/drawing/2014/main" id="{D6619890-59E9-4908-B576-9E04D277BE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72" y="1370"/>
                <a:ext cx="806" cy="540"/>
              </a:xfrm>
              <a:prstGeom prst="flowChartProcess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2000" b="1" dirty="0">
                    <a:solidFill>
                      <a:schemeClr val="bg1"/>
                    </a:solidFill>
                    <a:latin typeface="Tahoma" charset="0"/>
                  </a:rPr>
                  <a:t>Persistent</a:t>
                </a:r>
              </a:p>
              <a:p>
                <a:pPr algn="ctr" eaLnBrk="0" hangingPunct="0"/>
                <a:r>
                  <a:rPr lang="en-US" sz="2000" b="1" dirty="0">
                    <a:solidFill>
                      <a:schemeClr val="bg1"/>
                    </a:solidFill>
                    <a:latin typeface="Tahoma" charset="0"/>
                  </a:rPr>
                  <a:t>infection</a:t>
                </a:r>
                <a:endParaRPr lang="en-US" sz="2400" b="1" dirty="0">
                  <a:solidFill>
                    <a:schemeClr val="bg1"/>
                  </a:solidFill>
                  <a:latin typeface="Tahoma" charset="0"/>
                </a:endParaRPr>
              </a:p>
            </p:txBody>
          </p:sp>
          <p:sp>
            <p:nvSpPr>
              <p:cNvPr id="18" name="AutoShape 10">
                <a:extLst>
                  <a:ext uri="{FF2B5EF4-FFF2-40B4-BE49-F238E27FC236}">
                    <a16:creationId xmlns:a16="http://schemas.microsoft.com/office/drawing/2014/main" id="{AB436399-E91B-492C-A213-E8E6C81678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2" y="1368"/>
                <a:ext cx="818" cy="540"/>
              </a:xfrm>
              <a:prstGeom prst="flowChartProcess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2000" b="1" dirty="0">
                    <a:solidFill>
                      <a:schemeClr val="bg1"/>
                    </a:solidFill>
                    <a:latin typeface="Tahoma" charset="0"/>
                  </a:rPr>
                  <a:t>High grade </a:t>
                </a:r>
              </a:p>
              <a:p>
                <a:pPr algn="ctr" eaLnBrk="0" hangingPunct="0"/>
                <a:r>
                  <a:rPr lang="en-US" sz="2000" b="1" dirty="0">
                    <a:solidFill>
                      <a:schemeClr val="bg1"/>
                    </a:solidFill>
                    <a:latin typeface="Tahoma" charset="0"/>
                  </a:rPr>
                  <a:t>CIN</a:t>
                </a:r>
                <a:endParaRPr lang="en-US" sz="2400" b="1" dirty="0">
                  <a:solidFill>
                    <a:schemeClr val="bg1"/>
                  </a:solidFill>
                  <a:latin typeface="Tahoma" charset="0"/>
                </a:endParaRPr>
              </a:p>
            </p:txBody>
          </p:sp>
          <p:sp>
            <p:nvSpPr>
              <p:cNvPr id="19" name="Line 11">
                <a:extLst>
                  <a:ext uri="{FF2B5EF4-FFF2-40B4-BE49-F238E27FC236}">
                    <a16:creationId xmlns:a16="http://schemas.microsoft.com/office/drawing/2014/main" id="{4BBF4238-E39C-46EA-A46B-1FA2DF5341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0" y="1638"/>
                <a:ext cx="147" cy="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AutoShape 12">
                <a:extLst>
                  <a:ext uri="{FF2B5EF4-FFF2-40B4-BE49-F238E27FC236}">
                    <a16:creationId xmlns:a16="http://schemas.microsoft.com/office/drawing/2014/main" id="{A5C720FF-D508-479F-B1C8-73B6887FFA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7" y="1368"/>
                <a:ext cx="867" cy="540"/>
              </a:xfrm>
              <a:prstGeom prst="flowChartTerminator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2000" b="1" dirty="0">
                    <a:solidFill>
                      <a:schemeClr val="bg1"/>
                    </a:solidFill>
                    <a:latin typeface="Tahoma" charset="0"/>
                  </a:rPr>
                  <a:t>Invasive</a:t>
                </a:r>
              </a:p>
              <a:p>
                <a:pPr algn="ctr" eaLnBrk="0" hangingPunct="0"/>
                <a:r>
                  <a:rPr lang="en-US" sz="2000" b="1" dirty="0">
                    <a:solidFill>
                      <a:schemeClr val="bg1"/>
                    </a:solidFill>
                    <a:latin typeface="Tahoma" charset="0"/>
                  </a:rPr>
                  <a:t>cancer</a:t>
                </a:r>
              </a:p>
            </p:txBody>
          </p:sp>
        </p:grpSp>
        <p:sp>
          <p:nvSpPr>
            <p:cNvPr id="21" name="AutoShape 10">
              <a:extLst>
                <a:ext uri="{FF2B5EF4-FFF2-40B4-BE49-F238E27FC236}">
                  <a16:creationId xmlns:a16="http://schemas.microsoft.com/office/drawing/2014/main" id="{ADC4950A-3170-4A00-AE91-7173D4DF16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54474" y="4254954"/>
              <a:ext cx="1731433" cy="857250"/>
            </a:xfrm>
            <a:prstGeom prst="flowChartProcess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000" b="1" dirty="0">
                  <a:solidFill>
                    <a:schemeClr val="bg1"/>
                  </a:solidFill>
                  <a:latin typeface="Tahoma" charset="0"/>
                </a:rPr>
                <a:t>Low grade </a:t>
              </a:r>
            </a:p>
            <a:p>
              <a:pPr algn="ctr" eaLnBrk="0" hangingPunct="0"/>
              <a:r>
                <a:rPr lang="en-US" sz="2000" b="1" dirty="0">
                  <a:solidFill>
                    <a:schemeClr val="bg1"/>
                  </a:solidFill>
                  <a:latin typeface="Tahoma" charset="0"/>
                </a:rPr>
                <a:t>CIN</a:t>
              </a:r>
              <a:endParaRPr lang="en-US" sz="2400" b="1" dirty="0">
                <a:solidFill>
                  <a:schemeClr val="bg1"/>
                </a:solidFill>
                <a:latin typeface="Tahoma" charset="0"/>
              </a:endParaRPr>
            </a:p>
          </p:txBody>
        </p:sp>
        <p:sp>
          <p:nvSpPr>
            <p:cNvPr id="23" name="Line 5">
              <a:extLst>
                <a:ext uri="{FF2B5EF4-FFF2-40B4-BE49-F238E27FC236}">
                  <a16:creationId xmlns:a16="http://schemas.microsoft.com/office/drawing/2014/main" id="{018EE9F2-36F9-4498-99B0-8ED26248AD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43324" y="4687814"/>
              <a:ext cx="325676" cy="6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5">
              <a:extLst>
                <a:ext uri="{FF2B5EF4-FFF2-40B4-BE49-F238E27FC236}">
                  <a16:creationId xmlns:a16="http://schemas.microsoft.com/office/drawing/2014/main" id="{23D3425D-2B7F-471D-A995-3916967945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66565" y="4648125"/>
              <a:ext cx="414867" cy="31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" name="Rectangle 18">
            <a:extLst>
              <a:ext uri="{FF2B5EF4-FFF2-40B4-BE49-F238E27FC236}">
                <a16:creationId xmlns:a16="http://schemas.microsoft.com/office/drawing/2014/main" id="{D3B1E1EC-E96B-48DB-83AC-757F2D48E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9212" y="5747283"/>
            <a:ext cx="4205182" cy="350851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CCFFCC"/>
                </a:solidFill>
                <a:latin typeface="Arial"/>
                <a:cs typeface="Arial"/>
              </a:rPr>
              <a:t>Pap Smear detection range</a:t>
            </a: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874A5E41-A4BB-4377-9BB6-2ED38C9BB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6056" y="6242150"/>
            <a:ext cx="8279182" cy="409592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100000">
                <a:srgbClr val="FFFF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990033"/>
                </a:solidFill>
                <a:latin typeface="Arial"/>
                <a:cs typeface="Arial"/>
              </a:rPr>
              <a:t>HPV Test detection range</a:t>
            </a:r>
          </a:p>
        </p:txBody>
      </p:sp>
      <p:sp>
        <p:nvSpPr>
          <p:cNvPr id="27" name="Rectangle 18">
            <a:extLst>
              <a:ext uri="{FF2B5EF4-FFF2-40B4-BE49-F238E27FC236}">
                <a16:creationId xmlns:a16="http://schemas.microsoft.com/office/drawing/2014/main" id="{F1ADD8EE-15B0-4BA4-A3E9-8BBE95F91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184" y="5252434"/>
            <a:ext cx="4205182" cy="37500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CCFFCC"/>
                </a:solidFill>
                <a:latin typeface="Arial"/>
                <a:cs typeface="Arial"/>
              </a:rPr>
              <a:t>VIA  detection range</a:t>
            </a:r>
          </a:p>
        </p:txBody>
      </p:sp>
    </p:spTree>
    <p:extLst>
      <p:ext uri="{BB962C8B-B14F-4D97-AF65-F5344CB8AC3E}">
        <p14:creationId xmlns:p14="http://schemas.microsoft.com/office/powerpoint/2010/main" val="1727987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56892"/>
            <a:ext cx="12192000" cy="194421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+mn-lt"/>
              </a:rPr>
              <a:t>Cervical Cancer Screening</a:t>
            </a:r>
            <a:endParaRPr lang="en-US" sz="60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5782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671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Cervical Cancer Screening - VIA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980728"/>
            <a:ext cx="11809312" cy="5688632"/>
          </a:xfrm>
        </p:spPr>
        <p:txBody>
          <a:bodyPr>
            <a:normAutofit fontScale="92500"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Visual inspection of the uterine cervix, after application of 3 - 5% acetic acid (VIA).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VIA can be performed by any trained paramedic &amp; not necessarily only by a doctor.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The results of </a:t>
            </a:r>
            <a:r>
              <a:rPr lang="en-US" dirty="0" err="1"/>
              <a:t>VlA</a:t>
            </a:r>
            <a:r>
              <a:rPr lang="en-US" dirty="0"/>
              <a:t> are immediately available (categorized as per </a:t>
            </a:r>
            <a:r>
              <a:rPr lang="en-US" dirty="0" err="1"/>
              <a:t>colour</a:t>
            </a:r>
            <a:r>
              <a:rPr lang="en-US" dirty="0"/>
              <a:t> changes on cervix) and do not require any laboratory or specialist support.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="1" dirty="0"/>
              <a:t>Inclusion criteria: </a:t>
            </a:r>
            <a:r>
              <a:rPr lang="en-US" dirty="0"/>
              <a:t>Any woman aged 30 years and above and not meeting any of the exclusion criteria should be screened at all screening </a:t>
            </a:r>
            <a:r>
              <a:rPr lang="en-US" dirty="0" err="1"/>
              <a:t>centres</a:t>
            </a:r>
            <a:r>
              <a:rPr lang="en-US" dirty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N" b="1" dirty="0"/>
              <a:t>Exclusion criteria:</a:t>
            </a:r>
          </a:p>
          <a:p>
            <a:pPr marL="971550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N" sz="2800" dirty="0"/>
              <a:t>Menstruation</a:t>
            </a:r>
          </a:p>
          <a:p>
            <a:pPr marL="971550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N" sz="2800" dirty="0"/>
              <a:t>Pregnancy</a:t>
            </a:r>
          </a:p>
          <a:p>
            <a:pPr marL="971550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/>
              <a:t>Within </a:t>
            </a:r>
            <a:r>
              <a:rPr lang="en-US" sz="2800" dirty="0"/>
              <a:t>12 weeks of delivery / abortion</a:t>
            </a:r>
          </a:p>
          <a:p>
            <a:pPr marL="971550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/>
              <a:t>Previous </a:t>
            </a:r>
            <a:r>
              <a:rPr lang="en-US" sz="2800" dirty="0"/>
              <a:t>history of treatment for Cancer Cervix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en-US" sz="2400" dirty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1205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671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Mechanism of action of VIA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F0A90-9382-4217-BB1C-2A084C36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980728"/>
            <a:ext cx="11809312" cy="568863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b="1" dirty="0"/>
              <a:t>Mechanism of action: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3 -5% acetic acid causes reversible coagulation of the proteins within the cells. 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After application of acetic acid, </a:t>
            </a:r>
            <a:r>
              <a:rPr lang="en-US" b="1" dirty="0"/>
              <a:t>normal squamous epithelium (of vagina) appears pink, columnar epithelium of uterus appears red </a:t>
            </a:r>
            <a:r>
              <a:rPr lang="en-US" dirty="0"/>
              <a:t>(reflection of light from the underlying stroma, which is rich in blood vessels).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In conditions like inflammation, benign and malignant growth, the epithelium contains a lot of cellular proteins as a result of increased nuclear activity, thereby giving a </a:t>
            </a:r>
            <a:r>
              <a:rPr lang="en-US" b="1" dirty="0"/>
              <a:t>dramatic dense white patch (VIA positive).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 If there is a white patch, its density, margin and the relationship to the SCJ (</a:t>
            </a:r>
            <a:r>
              <a:rPr lang="en-US" dirty="0" err="1"/>
              <a:t>squamo</a:t>
            </a:r>
            <a:r>
              <a:rPr lang="en-US" dirty="0"/>
              <a:t>-columnar junction) should be noted. </a:t>
            </a:r>
          </a:p>
        </p:txBody>
      </p:sp>
    </p:spTree>
    <p:extLst>
      <p:ext uri="{BB962C8B-B14F-4D97-AF65-F5344CB8AC3E}">
        <p14:creationId xmlns:p14="http://schemas.microsoft.com/office/powerpoint/2010/main" val="4251340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6063</TotalTime>
  <Words>2120</Words>
  <Application>Microsoft Office PowerPoint</Application>
  <PresentationFormat>Widescreen</PresentationFormat>
  <Paragraphs>277</Paragraphs>
  <Slides>28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Bookman Old Style</vt:lpstr>
      <vt:lpstr>Calibri</vt:lpstr>
      <vt:lpstr>Calibri Light</vt:lpstr>
      <vt:lpstr>Tahoma</vt:lpstr>
      <vt:lpstr>Office Theme</vt:lpstr>
      <vt:lpstr>1_Office Theme</vt:lpstr>
      <vt:lpstr>PowerPoint Presentation</vt:lpstr>
      <vt:lpstr>Burden of Cervical Cancer</vt:lpstr>
      <vt:lpstr>Risk Factors for Cervical Cancer</vt:lpstr>
      <vt:lpstr>Common Signs &amp; Symptoms of Cervical Cancer</vt:lpstr>
      <vt:lpstr>Natural History of Cervical Cancer</vt:lpstr>
      <vt:lpstr>Why Screening for Cervical Cancer </vt:lpstr>
      <vt:lpstr>Cervical Cancer Screening</vt:lpstr>
      <vt:lpstr>Cervical Cancer Screening - VIA</vt:lpstr>
      <vt:lpstr>Mechanism of action of VIA</vt:lpstr>
      <vt:lpstr>Procedure for VIA</vt:lpstr>
      <vt:lpstr>Interpretation of VIA</vt:lpstr>
      <vt:lpstr>Categorization of VIA Results</vt:lpstr>
      <vt:lpstr>Diagnosis of Pre-cancerous &amp; cancerous lesions</vt:lpstr>
      <vt:lpstr>Diagnosis of Precancerous and Cancerous Lesions of Uterine Cervix</vt:lpstr>
      <vt:lpstr>Diagnosis of Precancerous and Cancerous Lesions of Uterine Cervix</vt:lpstr>
      <vt:lpstr>Diagnosis of Precancerous and Cancerous Lesions of Uterine Cervix</vt:lpstr>
      <vt:lpstr>Management of Pre-cancerous lesions</vt:lpstr>
      <vt:lpstr>Management of women positive on screening: Screen &amp; Treat </vt:lpstr>
      <vt:lpstr>Management of women positive on screening: Screen &amp; Treat </vt:lpstr>
      <vt:lpstr>Management of women positive on screening: Screen &amp; Treat </vt:lpstr>
      <vt:lpstr>Management of women positive on screening: See &amp; Treat </vt:lpstr>
      <vt:lpstr>Treatment of Cervical pre-cancerous lesions by Ablative methods</vt:lpstr>
      <vt:lpstr>Lesions eligible for treatment by Ablative methods</vt:lpstr>
      <vt:lpstr>Advantages &amp; Limitations of Ablative methods</vt:lpstr>
      <vt:lpstr>Advantages &amp; Limitations of Ablative methods</vt:lpstr>
      <vt:lpstr>Excisional methods: LEEP</vt:lpstr>
      <vt:lpstr>Algorithm for Screening and management of Cervical Cancer</vt:lpstr>
      <vt:lpstr>Thank You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Subhransu Datta</cp:lastModifiedBy>
  <cp:revision>197</cp:revision>
  <dcterms:created xsi:type="dcterms:W3CDTF">2017-05-12T16:10:29Z</dcterms:created>
  <dcterms:modified xsi:type="dcterms:W3CDTF">2022-02-05T07:53:26Z</dcterms:modified>
</cp:coreProperties>
</file>