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388" r:id="rId3"/>
    <p:sldId id="258" r:id="rId4"/>
    <p:sldId id="259" r:id="rId5"/>
    <p:sldId id="260" r:id="rId6"/>
    <p:sldId id="261" r:id="rId7"/>
    <p:sldId id="262" r:id="rId8"/>
    <p:sldId id="2145706746" r:id="rId9"/>
    <p:sldId id="265" r:id="rId10"/>
    <p:sldId id="267" r:id="rId11"/>
    <p:sldId id="268" r:id="rId12"/>
    <p:sldId id="352" r:id="rId13"/>
    <p:sldId id="271" r:id="rId14"/>
    <p:sldId id="272" r:id="rId15"/>
    <p:sldId id="273" r:id="rId16"/>
    <p:sldId id="274" r:id="rId17"/>
    <p:sldId id="320" r:id="rId18"/>
    <p:sldId id="276" r:id="rId19"/>
    <p:sldId id="353" r:id="rId20"/>
    <p:sldId id="2145706743" r:id="rId21"/>
    <p:sldId id="2145706747" r:id="rId22"/>
    <p:sldId id="278" r:id="rId23"/>
    <p:sldId id="279" r:id="rId24"/>
    <p:sldId id="280" r:id="rId25"/>
    <p:sldId id="2145706688" r:id="rId26"/>
    <p:sldId id="2145706701" r:id="rId27"/>
    <p:sldId id="2145706744" r:id="rId28"/>
    <p:sldId id="284" r:id="rId29"/>
    <p:sldId id="2145706698" r:id="rId30"/>
    <p:sldId id="286" r:id="rId31"/>
    <p:sldId id="311" r:id="rId32"/>
    <p:sldId id="312" r:id="rId33"/>
    <p:sldId id="314" r:id="rId34"/>
    <p:sldId id="341" r:id="rId35"/>
    <p:sldId id="318" r:id="rId36"/>
    <p:sldId id="2145706745"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D830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52"/>
    <p:restoredTop sz="94588"/>
  </p:normalViewPr>
  <p:slideViewPr>
    <p:cSldViewPr snapToGrid="0">
      <p:cViewPr varScale="1">
        <p:scale>
          <a:sx n="60" d="100"/>
          <a:sy n="60" d="100"/>
        </p:scale>
        <p:origin x="84" y="126"/>
      </p:cViewPr>
      <p:guideLst/>
    </p:cSldViewPr>
  </p:slideViewPr>
  <p:outlineViewPr>
    <p:cViewPr>
      <p:scale>
        <a:sx n="33" d="100"/>
        <a:sy n="33" d="100"/>
      </p:scale>
      <p:origin x="0" y="-137152"/>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60CC9A-8338-2147-9BDC-1CC00D882786}" type="datetimeFigureOut">
              <a:rPr lang="en-US" smtClean="0"/>
              <a:t>6/24/2025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262434-DFAF-FD49-A137-611C31AECCCD}" type="slidenum">
              <a:rPr lang="en-US" smtClean="0"/>
              <a:t>‹#›</a:t>
            </a:fld>
            <a:endParaRPr lang="en-US"/>
          </a:p>
        </p:txBody>
      </p:sp>
    </p:spTree>
    <p:extLst>
      <p:ext uri="{BB962C8B-B14F-4D97-AF65-F5344CB8AC3E}">
        <p14:creationId xmlns:p14="http://schemas.microsoft.com/office/powerpoint/2010/main" val="1378688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AEB94-4AE7-A936-D80A-7485BA46A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831CD3A2-D12B-213D-B0B1-C28A0CDE92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029ACAF-C60C-DC7A-A068-94629B42F202}"/>
              </a:ext>
            </a:extLst>
          </p:cNvPr>
          <p:cNvSpPr>
            <a:spLocks noGrp="1"/>
          </p:cNvSpPr>
          <p:nvPr>
            <p:ph type="dt" sz="half" idx="10"/>
          </p:nvPr>
        </p:nvSpPr>
        <p:spPr/>
        <p:txBody>
          <a:bodyPr/>
          <a:lstStyle/>
          <a:p>
            <a:fld id="{BE96E2A6-3E63-4ECE-A18F-0D0988EC24A1}" type="datetimeFigureOut">
              <a:rPr lang="en-IN" smtClean="0"/>
              <a:t>24-06-2025</a:t>
            </a:fld>
            <a:endParaRPr lang="en-IN"/>
          </a:p>
        </p:txBody>
      </p:sp>
      <p:sp>
        <p:nvSpPr>
          <p:cNvPr id="5" name="Footer Placeholder 4">
            <a:extLst>
              <a:ext uri="{FF2B5EF4-FFF2-40B4-BE49-F238E27FC236}">
                <a16:creationId xmlns:a16="http://schemas.microsoft.com/office/drawing/2014/main" id="{9B9A4E62-9171-F20C-3363-1A2F62C14FE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8B16ED8-BE44-B639-1789-E49623777A57}"/>
              </a:ext>
            </a:extLst>
          </p:cNvPr>
          <p:cNvSpPr>
            <a:spLocks noGrp="1"/>
          </p:cNvSpPr>
          <p:nvPr>
            <p:ph type="sldNum" sz="quarter" idx="12"/>
          </p:nvPr>
        </p:nvSpPr>
        <p:spPr/>
        <p:txBody>
          <a:bodyPr/>
          <a:lstStyle/>
          <a:p>
            <a:fld id="{8ACC3ABE-A3EC-4E2A-8951-2ED2A5DF05FD}" type="slidenum">
              <a:rPr lang="en-IN" smtClean="0"/>
              <a:t>‹#›</a:t>
            </a:fld>
            <a:endParaRPr lang="en-IN"/>
          </a:p>
        </p:txBody>
      </p:sp>
    </p:spTree>
    <p:extLst>
      <p:ext uri="{BB962C8B-B14F-4D97-AF65-F5344CB8AC3E}">
        <p14:creationId xmlns:p14="http://schemas.microsoft.com/office/powerpoint/2010/main" val="1376434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5B00-9027-2D29-05AB-7C7DB5C6141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12740BC-6F5E-B464-434F-FBD1923A9C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671900D-6E36-4C34-BFC0-DC2793D438B6}"/>
              </a:ext>
            </a:extLst>
          </p:cNvPr>
          <p:cNvSpPr>
            <a:spLocks noGrp="1"/>
          </p:cNvSpPr>
          <p:nvPr>
            <p:ph type="dt" sz="half" idx="10"/>
          </p:nvPr>
        </p:nvSpPr>
        <p:spPr/>
        <p:txBody>
          <a:bodyPr/>
          <a:lstStyle/>
          <a:p>
            <a:fld id="{BE96E2A6-3E63-4ECE-A18F-0D0988EC24A1}" type="datetimeFigureOut">
              <a:rPr lang="en-IN" smtClean="0"/>
              <a:t>24-06-2025</a:t>
            </a:fld>
            <a:endParaRPr lang="en-IN"/>
          </a:p>
        </p:txBody>
      </p:sp>
      <p:sp>
        <p:nvSpPr>
          <p:cNvPr id="5" name="Footer Placeholder 4">
            <a:extLst>
              <a:ext uri="{FF2B5EF4-FFF2-40B4-BE49-F238E27FC236}">
                <a16:creationId xmlns:a16="http://schemas.microsoft.com/office/drawing/2014/main" id="{6876A975-732B-B9D1-0EEC-D53EE3E8631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C40160A-C601-F669-0DF6-360FCD94E715}"/>
              </a:ext>
            </a:extLst>
          </p:cNvPr>
          <p:cNvSpPr>
            <a:spLocks noGrp="1"/>
          </p:cNvSpPr>
          <p:nvPr>
            <p:ph type="sldNum" sz="quarter" idx="12"/>
          </p:nvPr>
        </p:nvSpPr>
        <p:spPr/>
        <p:txBody>
          <a:bodyPr/>
          <a:lstStyle/>
          <a:p>
            <a:fld id="{8ACC3ABE-A3EC-4E2A-8951-2ED2A5DF05FD}" type="slidenum">
              <a:rPr lang="en-IN" smtClean="0"/>
              <a:t>‹#›</a:t>
            </a:fld>
            <a:endParaRPr lang="en-IN"/>
          </a:p>
        </p:txBody>
      </p:sp>
    </p:spTree>
    <p:extLst>
      <p:ext uri="{BB962C8B-B14F-4D97-AF65-F5344CB8AC3E}">
        <p14:creationId xmlns:p14="http://schemas.microsoft.com/office/powerpoint/2010/main" val="1452211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CBE181-C79A-F430-0B30-54078C5215B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518BEC1-6EBF-7FA8-215C-5C8E300437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42ACA64-6D3B-BD8D-E42C-3F9EEE185B8D}"/>
              </a:ext>
            </a:extLst>
          </p:cNvPr>
          <p:cNvSpPr>
            <a:spLocks noGrp="1"/>
          </p:cNvSpPr>
          <p:nvPr>
            <p:ph type="dt" sz="half" idx="10"/>
          </p:nvPr>
        </p:nvSpPr>
        <p:spPr/>
        <p:txBody>
          <a:bodyPr/>
          <a:lstStyle/>
          <a:p>
            <a:fld id="{BE96E2A6-3E63-4ECE-A18F-0D0988EC24A1}" type="datetimeFigureOut">
              <a:rPr lang="en-IN" smtClean="0"/>
              <a:t>24-06-2025</a:t>
            </a:fld>
            <a:endParaRPr lang="en-IN"/>
          </a:p>
        </p:txBody>
      </p:sp>
      <p:sp>
        <p:nvSpPr>
          <p:cNvPr id="5" name="Footer Placeholder 4">
            <a:extLst>
              <a:ext uri="{FF2B5EF4-FFF2-40B4-BE49-F238E27FC236}">
                <a16:creationId xmlns:a16="http://schemas.microsoft.com/office/drawing/2014/main" id="{6F0EAFF1-4CCF-7C8E-D4B8-694233123B3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2CEEC9E-25AE-1CD8-120F-A4860E77604E}"/>
              </a:ext>
            </a:extLst>
          </p:cNvPr>
          <p:cNvSpPr>
            <a:spLocks noGrp="1"/>
          </p:cNvSpPr>
          <p:nvPr>
            <p:ph type="sldNum" sz="quarter" idx="12"/>
          </p:nvPr>
        </p:nvSpPr>
        <p:spPr/>
        <p:txBody>
          <a:bodyPr/>
          <a:lstStyle/>
          <a:p>
            <a:fld id="{8ACC3ABE-A3EC-4E2A-8951-2ED2A5DF05FD}" type="slidenum">
              <a:rPr lang="en-IN" smtClean="0"/>
              <a:t>‹#›</a:t>
            </a:fld>
            <a:endParaRPr lang="en-IN"/>
          </a:p>
        </p:txBody>
      </p:sp>
    </p:spTree>
    <p:extLst>
      <p:ext uri="{BB962C8B-B14F-4D97-AF65-F5344CB8AC3E}">
        <p14:creationId xmlns:p14="http://schemas.microsoft.com/office/powerpoint/2010/main" val="530052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0CF21-0D01-614F-7C4B-6F899C14255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CFC4FA2-7A75-3837-6200-360DEAD4C2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1CF5067-8766-72D9-04D5-61F0DADC3874}"/>
              </a:ext>
            </a:extLst>
          </p:cNvPr>
          <p:cNvSpPr>
            <a:spLocks noGrp="1"/>
          </p:cNvSpPr>
          <p:nvPr>
            <p:ph type="dt" sz="half" idx="10"/>
          </p:nvPr>
        </p:nvSpPr>
        <p:spPr/>
        <p:txBody>
          <a:bodyPr/>
          <a:lstStyle/>
          <a:p>
            <a:fld id="{BE96E2A6-3E63-4ECE-A18F-0D0988EC24A1}" type="datetimeFigureOut">
              <a:rPr lang="en-IN" smtClean="0"/>
              <a:t>24-06-2025</a:t>
            </a:fld>
            <a:endParaRPr lang="en-IN"/>
          </a:p>
        </p:txBody>
      </p:sp>
      <p:sp>
        <p:nvSpPr>
          <p:cNvPr id="5" name="Footer Placeholder 4">
            <a:extLst>
              <a:ext uri="{FF2B5EF4-FFF2-40B4-BE49-F238E27FC236}">
                <a16:creationId xmlns:a16="http://schemas.microsoft.com/office/drawing/2014/main" id="{180BBDEA-2394-7E26-6CB9-826F512F73B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DB32615-6EEC-E4D6-7088-5058B63AF78F}"/>
              </a:ext>
            </a:extLst>
          </p:cNvPr>
          <p:cNvSpPr>
            <a:spLocks noGrp="1"/>
          </p:cNvSpPr>
          <p:nvPr>
            <p:ph type="sldNum" sz="quarter" idx="12"/>
          </p:nvPr>
        </p:nvSpPr>
        <p:spPr/>
        <p:txBody>
          <a:bodyPr/>
          <a:lstStyle/>
          <a:p>
            <a:fld id="{8ACC3ABE-A3EC-4E2A-8951-2ED2A5DF05FD}" type="slidenum">
              <a:rPr lang="en-IN" smtClean="0"/>
              <a:t>‹#›</a:t>
            </a:fld>
            <a:endParaRPr lang="en-IN"/>
          </a:p>
        </p:txBody>
      </p:sp>
    </p:spTree>
    <p:extLst>
      <p:ext uri="{BB962C8B-B14F-4D97-AF65-F5344CB8AC3E}">
        <p14:creationId xmlns:p14="http://schemas.microsoft.com/office/powerpoint/2010/main" val="1363563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0CBDA-9616-4480-3212-5C2C389207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1253538-8EC4-C932-213F-EE675CFF18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6B35A4-A830-5370-78D5-CB679E097221}"/>
              </a:ext>
            </a:extLst>
          </p:cNvPr>
          <p:cNvSpPr>
            <a:spLocks noGrp="1"/>
          </p:cNvSpPr>
          <p:nvPr>
            <p:ph type="dt" sz="half" idx="10"/>
          </p:nvPr>
        </p:nvSpPr>
        <p:spPr/>
        <p:txBody>
          <a:bodyPr/>
          <a:lstStyle/>
          <a:p>
            <a:fld id="{BE96E2A6-3E63-4ECE-A18F-0D0988EC24A1}" type="datetimeFigureOut">
              <a:rPr lang="en-IN" smtClean="0"/>
              <a:t>24-06-2025</a:t>
            </a:fld>
            <a:endParaRPr lang="en-IN"/>
          </a:p>
        </p:txBody>
      </p:sp>
      <p:sp>
        <p:nvSpPr>
          <p:cNvPr id="5" name="Footer Placeholder 4">
            <a:extLst>
              <a:ext uri="{FF2B5EF4-FFF2-40B4-BE49-F238E27FC236}">
                <a16:creationId xmlns:a16="http://schemas.microsoft.com/office/drawing/2014/main" id="{55F26CE9-80F1-6BB4-DD10-25E267D217E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0FAA525-4D9E-B01B-D469-3064182C3FAE}"/>
              </a:ext>
            </a:extLst>
          </p:cNvPr>
          <p:cNvSpPr>
            <a:spLocks noGrp="1"/>
          </p:cNvSpPr>
          <p:nvPr>
            <p:ph type="sldNum" sz="quarter" idx="12"/>
          </p:nvPr>
        </p:nvSpPr>
        <p:spPr/>
        <p:txBody>
          <a:bodyPr/>
          <a:lstStyle/>
          <a:p>
            <a:fld id="{8ACC3ABE-A3EC-4E2A-8951-2ED2A5DF05FD}" type="slidenum">
              <a:rPr lang="en-IN" smtClean="0"/>
              <a:t>‹#›</a:t>
            </a:fld>
            <a:endParaRPr lang="en-IN"/>
          </a:p>
        </p:txBody>
      </p:sp>
    </p:spTree>
    <p:extLst>
      <p:ext uri="{BB962C8B-B14F-4D97-AF65-F5344CB8AC3E}">
        <p14:creationId xmlns:p14="http://schemas.microsoft.com/office/powerpoint/2010/main" val="3918907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3B5AC-5213-714F-995E-8F6B2F7964A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574A56E-8DF9-16A6-00AC-AFCD747FED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6114479-78B4-620C-45B1-E3B4BADE7D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265DFE6-A911-072E-9461-ECD76707C51A}"/>
              </a:ext>
            </a:extLst>
          </p:cNvPr>
          <p:cNvSpPr>
            <a:spLocks noGrp="1"/>
          </p:cNvSpPr>
          <p:nvPr>
            <p:ph type="dt" sz="half" idx="10"/>
          </p:nvPr>
        </p:nvSpPr>
        <p:spPr/>
        <p:txBody>
          <a:bodyPr/>
          <a:lstStyle/>
          <a:p>
            <a:fld id="{BE96E2A6-3E63-4ECE-A18F-0D0988EC24A1}" type="datetimeFigureOut">
              <a:rPr lang="en-IN" smtClean="0"/>
              <a:t>24-06-2025</a:t>
            </a:fld>
            <a:endParaRPr lang="en-IN"/>
          </a:p>
        </p:txBody>
      </p:sp>
      <p:sp>
        <p:nvSpPr>
          <p:cNvPr id="6" name="Footer Placeholder 5">
            <a:extLst>
              <a:ext uri="{FF2B5EF4-FFF2-40B4-BE49-F238E27FC236}">
                <a16:creationId xmlns:a16="http://schemas.microsoft.com/office/drawing/2014/main" id="{92240DFA-C921-6F27-DB48-17F1EB6B6F6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9CAC192-F43B-7C6C-E6B9-AFFC45A1EFEE}"/>
              </a:ext>
            </a:extLst>
          </p:cNvPr>
          <p:cNvSpPr>
            <a:spLocks noGrp="1"/>
          </p:cNvSpPr>
          <p:nvPr>
            <p:ph type="sldNum" sz="quarter" idx="12"/>
          </p:nvPr>
        </p:nvSpPr>
        <p:spPr/>
        <p:txBody>
          <a:bodyPr/>
          <a:lstStyle/>
          <a:p>
            <a:fld id="{8ACC3ABE-A3EC-4E2A-8951-2ED2A5DF05FD}" type="slidenum">
              <a:rPr lang="en-IN" smtClean="0"/>
              <a:t>‹#›</a:t>
            </a:fld>
            <a:endParaRPr lang="en-IN"/>
          </a:p>
        </p:txBody>
      </p:sp>
    </p:spTree>
    <p:extLst>
      <p:ext uri="{BB962C8B-B14F-4D97-AF65-F5344CB8AC3E}">
        <p14:creationId xmlns:p14="http://schemas.microsoft.com/office/powerpoint/2010/main" val="4148809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136B3-C9F7-7008-D946-222DF305C92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B324298-2C48-3E44-1D6E-87F1B3D738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EF2DC5-A988-1707-CCE9-D19A317CE10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A096545-6D0E-CB11-1C67-95C6940AE6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B47FE0-8C92-0764-5624-9719D1E13A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F2C2C4B3-A40D-FBBD-32A9-0DCD3C9BEC89}"/>
              </a:ext>
            </a:extLst>
          </p:cNvPr>
          <p:cNvSpPr>
            <a:spLocks noGrp="1"/>
          </p:cNvSpPr>
          <p:nvPr>
            <p:ph type="dt" sz="half" idx="10"/>
          </p:nvPr>
        </p:nvSpPr>
        <p:spPr/>
        <p:txBody>
          <a:bodyPr/>
          <a:lstStyle/>
          <a:p>
            <a:fld id="{BE96E2A6-3E63-4ECE-A18F-0D0988EC24A1}" type="datetimeFigureOut">
              <a:rPr lang="en-IN" smtClean="0"/>
              <a:t>24-06-2025</a:t>
            </a:fld>
            <a:endParaRPr lang="en-IN"/>
          </a:p>
        </p:txBody>
      </p:sp>
      <p:sp>
        <p:nvSpPr>
          <p:cNvPr id="8" name="Footer Placeholder 7">
            <a:extLst>
              <a:ext uri="{FF2B5EF4-FFF2-40B4-BE49-F238E27FC236}">
                <a16:creationId xmlns:a16="http://schemas.microsoft.com/office/drawing/2014/main" id="{ECA303C0-7FE3-1A26-527E-F6A2B1A8C58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0B2A53A-387D-9CEA-B123-0ABB96395F29}"/>
              </a:ext>
            </a:extLst>
          </p:cNvPr>
          <p:cNvSpPr>
            <a:spLocks noGrp="1"/>
          </p:cNvSpPr>
          <p:nvPr>
            <p:ph type="sldNum" sz="quarter" idx="12"/>
          </p:nvPr>
        </p:nvSpPr>
        <p:spPr/>
        <p:txBody>
          <a:bodyPr/>
          <a:lstStyle/>
          <a:p>
            <a:fld id="{8ACC3ABE-A3EC-4E2A-8951-2ED2A5DF05FD}" type="slidenum">
              <a:rPr lang="en-IN" smtClean="0"/>
              <a:t>‹#›</a:t>
            </a:fld>
            <a:endParaRPr lang="en-IN"/>
          </a:p>
        </p:txBody>
      </p:sp>
    </p:spTree>
    <p:extLst>
      <p:ext uri="{BB962C8B-B14F-4D97-AF65-F5344CB8AC3E}">
        <p14:creationId xmlns:p14="http://schemas.microsoft.com/office/powerpoint/2010/main" val="802904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E635D-ECB7-8A16-889D-98CB502E44D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A214C29-5323-5CC6-72B8-1DD8E1E8708A}"/>
              </a:ext>
            </a:extLst>
          </p:cNvPr>
          <p:cNvSpPr>
            <a:spLocks noGrp="1"/>
          </p:cNvSpPr>
          <p:nvPr>
            <p:ph type="dt" sz="half" idx="10"/>
          </p:nvPr>
        </p:nvSpPr>
        <p:spPr/>
        <p:txBody>
          <a:bodyPr/>
          <a:lstStyle/>
          <a:p>
            <a:fld id="{BE96E2A6-3E63-4ECE-A18F-0D0988EC24A1}" type="datetimeFigureOut">
              <a:rPr lang="en-IN" smtClean="0"/>
              <a:t>24-06-2025</a:t>
            </a:fld>
            <a:endParaRPr lang="en-IN"/>
          </a:p>
        </p:txBody>
      </p:sp>
      <p:sp>
        <p:nvSpPr>
          <p:cNvPr id="4" name="Footer Placeholder 3">
            <a:extLst>
              <a:ext uri="{FF2B5EF4-FFF2-40B4-BE49-F238E27FC236}">
                <a16:creationId xmlns:a16="http://schemas.microsoft.com/office/drawing/2014/main" id="{B2C362DD-0579-9D76-DEF4-6D872AEF44E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67649E2-B265-3EF1-325A-F5AA8E2163DA}"/>
              </a:ext>
            </a:extLst>
          </p:cNvPr>
          <p:cNvSpPr>
            <a:spLocks noGrp="1"/>
          </p:cNvSpPr>
          <p:nvPr>
            <p:ph type="sldNum" sz="quarter" idx="12"/>
          </p:nvPr>
        </p:nvSpPr>
        <p:spPr/>
        <p:txBody>
          <a:bodyPr/>
          <a:lstStyle/>
          <a:p>
            <a:fld id="{8ACC3ABE-A3EC-4E2A-8951-2ED2A5DF05FD}" type="slidenum">
              <a:rPr lang="en-IN" smtClean="0"/>
              <a:t>‹#›</a:t>
            </a:fld>
            <a:endParaRPr lang="en-IN"/>
          </a:p>
        </p:txBody>
      </p:sp>
    </p:spTree>
    <p:extLst>
      <p:ext uri="{BB962C8B-B14F-4D97-AF65-F5344CB8AC3E}">
        <p14:creationId xmlns:p14="http://schemas.microsoft.com/office/powerpoint/2010/main" val="3533301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788739-7A11-626D-4253-0CA4F84FDA89}"/>
              </a:ext>
            </a:extLst>
          </p:cNvPr>
          <p:cNvSpPr>
            <a:spLocks noGrp="1"/>
          </p:cNvSpPr>
          <p:nvPr>
            <p:ph type="dt" sz="half" idx="10"/>
          </p:nvPr>
        </p:nvSpPr>
        <p:spPr/>
        <p:txBody>
          <a:bodyPr/>
          <a:lstStyle/>
          <a:p>
            <a:fld id="{BE96E2A6-3E63-4ECE-A18F-0D0988EC24A1}" type="datetimeFigureOut">
              <a:rPr lang="en-IN" smtClean="0"/>
              <a:t>24-06-2025</a:t>
            </a:fld>
            <a:endParaRPr lang="en-IN"/>
          </a:p>
        </p:txBody>
      </p:sp>
      <p:sp>
        <p:nvSpPr>
          <p:cNvPr id="3" name="Footer Placeholder 2">
            <a:extLst>
              <a:ext uri="{FF2B5EF4-FFF2-40B4-BE49-F238E27FC236}">
                <a16:creationId xmlns:a16="http://schemas.microsoft.com/office/drawing/2014/main" id="{01130007-41EA-4023-1332-E5B8D8ACD4A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5E28E6C-9572-F28C-CF9D-B2121687C66D}"/>
              </a:ext>
            </a:extLst>
          </p:cNvPr>
          <p:cNvSpPr>
            <a:spLocks noGrp="1"/>
          </p:cNvSpPr>
          <p:nvPr>
            <p:ph type="sldNum" sz="quarter" idx="12"/>
          </p:nvPr>
        </p:nvSpPr>
        <p:spPr/>
        <p:txBody>
          <a:bodyPr/>
          <a:lstStyle/>
          <a:p>
            <a:fld id="{8ACC3ABE-A3EC-4E2A-8951-2ED2A5DF05FD}" type="slidenum">
              <a:rPr lang="en-IN" smtClean="0"/>
              <a:t>‹#›</a:t>
            </a:fld>
            <a:endParaRPr lang="en-IN"/>
          </a:p>
        </p:txBody>
      </p:sp>
    </p:spTree>
    <p:extLst>
      <p:ext uri="{BB962C8B-B14F-4D97-AF65-F5344CB8AC3E}">
        <p14:creationId xmlns:p14="http://schemas.microsoft.com/office/powerpoint/2010/main" val="131504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31036-C58D-979B-4F59-DADA1328AF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41359FF-F1F5-AE17-3134-56AAB1202E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91A2CAC-4240-F2C1-CBB9-060B66BC52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FFBF51-C1DB-8CBF-713B-07B8E81A744C}"/>
              </a:ext>
            </a:extLst>
          </p:cNvPr>
          <p:cNvSpPr>
            <a:spLocks noGrp="1"/>
          </p:cNvSpPr>
          <p:nvPr>
            <p:ph type="dt" sz="half" idx="10"/>
          </p:nvPr>
        </p:nvSpPr>
        <p:spPr/>
        <p:txBody>
          <a:bodyPr/>
          <a:lstStyle/>
          <a:p>
            <a:fld id="{BE96E2A6-3E63-4ECE-A18F-0D0988EC24A1}" type="datetimeFigureOut">
              <a:rPr lang="en-IN" smtClean="0"/>
              <a:t>24-06-2025</a:t>
            </a:fld>
            <a:endParaRPr lang="en-IN"/>
          </a:p>
        </p:txBody>
      </p:sp>
      <p:sp>
        <p:nvSpPr>
          <p:cNvPr id="6" name="Footer Placeholder 5">
            <a:extLst>
              <a:ext uri="{FF2B5EF4-FFF2-40B4-BE49-F238E27FC236}">
                <a16:creationId xmlns:a16="http://schemas.microsoft.com/office/drawing/2014/main" id="{C59BBBD5-BF56-B090-1153-9EC6A1B9E26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A03AED1-7A21-8690-ED55-981E24A6216B}"/>
              </a:ext>
            </a:extLst>
          </p:cNvPr>
          <p:cNvSpPr>
            <a:spLocks noGrp="1"/>
          </p:cNvSpPr>
          <p:nvPr>
            <p:ph type="sldNum" sz="quarter" idx="12"/>
          </p:nvPr>
        </p:nvSpPr>
        <p:spPr/>
        <p:txBody>
          <a:bodyPr/>
          <a:lstStyle/>
          <a:p>
            <a:fld id="{8ACC3ABE-A3EC-4E2A-8951-2ED2A5DF05FD}" type="slidenum">
              <a:rPr lang="en-IN" smtClean="0"/>
              <a:t>‹#›</a:t>
            </a:fld>
            <a:endParaRPr lang="en-IN"/>
          </a:p>
        </p:txBody>
      </p:sp>
    </p:spTree>
    <p:extLst>
      <p:ext uri="{BB962C8B-B14F-4D97-AF65-F5344CB8AC3E}">
        <p14:creationId xmlns:p14="http://schemas.microsoft.com/office/powerpoint/2010/main" val="1620326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CDAE8-BED4-8EEE-B40D-8E75942BA7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4E2DDD1-0D36-3FAA-EE46-664A62FCA3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C276D16-8456-F822-E570-7A54D408F7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1521BD-0912-A9C1-F283-90B8AE2F8EAB}"/>
              </a:ext>
            </a:extLst>
          </p:cNvPr>
          <p:cNvSpPr>
            <a:spLocks noGrp="1"/>
          </p:cNvSpPr>
          <p:nvPr>
            <p:ph type="dt" sz="half" idx="10"/>
          </p:nvPr>
        </p:nvSpPr>
        <p:spPr/>
        <p:txBody>
          <a:bodyPr/>
          <a:lstStyle/>
          <a:p>
            <a:fld id="{BE96E2A6-3E63-4ECE-A18F-0D0988EC24A1}" type="datetimeFigureOut">
              <a:rPr lang="en-IN" smtClean="0"/>
              <a:t>24-06-2025</a:t>
            </a:fld>
            <a:endParaRPr lang="en-IN"/>
          </a:p>
        </p:txBody>
      </p:sp>
      <p:sp>
        <p:nvSpPr>
          <p:cNvPr id="6" name="Footer Placeholder 5">
            <a:extLst>
              <a:ext uri="{FF2B5EF4-FFF2-40B4-BE49-F238E27FC236}">
                <a16:creationId xmlns:a16="http://schemas.microsoft.com/office/drawing/2014/main" id="{2ED5541A-68CA-C519-F074-09C9BB54579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212BC9B-35F7-575E-E187-B348BAC20636}"/>
              </a:ext>
            </a:extLst>
          </p:cNvPr>
          <p:cNvSpPr>
            <a:spLocks noGrp="1"/>
          </p:cNvSpPr>
          <p:nvPr>
            <p:ph type="sldNum" sz="quarter" idx="12"/>
          </p:nvPr>
        </p:nvSpPr>
        <p:spPr/>
        <p:txBody>
          <a:bodyPr/>
          <a:lstStyle/>
          <a:p>
            <a:fld id="{8ACC3ABE-A3EC-4E2A-8951-2ED2A5DF05FD}" type="slidenum">
              <a:rPr lang="en-IN" smtClean="0"/>
              <a:t>‹#›</a:t>
            </a:fld>
            <a:endParaRPr lang="en-IN"/>
          </a:p>
        </p:txBody>
      </p:sp>
    </p:spTree>
    <p:extLst>
      <p:ext uri="{BB962C8B-B14F-4D97-AF65-F5344CB8AC3E}">
        <p14:creationId xmlns:p14="http://schemas.microsoft.com/office/powerpoint/2010/main" val="1362965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19F450-3CD9-B439-DF52-7FE0640A5C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DC5CEA9-5175-2DD0-21D8-0CAFE7E4FA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6BADC2A-3B73-E5DA-1D6B-6A8A7A2F3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96E2A6-3E63-4ECE-A18F-0D0988EC24A1}" type="datetimeFigureOut">
              <a:rPr lang="en-IN" smtClean="0"/>
              <a:t>24-06-2025</a:t>
            </a:fld>
            <a:endParaRPr lang="en-IN"/>
          </a:p>
        </p:txBody>
      </p:sp>
      <p:sp>
        <p:nvSpPr>
          <p:cNvPr id="5" name="Footer Placeholder 4">
            <a:extLst>
              <a:ext uri="{FF2B5EF4-FFF2-40B4-BE49-F238E27FC236}">
                <a16:creationId xmlns:a16="http://schemas.microsoft.com/office/drawing/2014/main" id="{1DB97A24-EE75-0726-5D1B-8149C22A30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6EFDDE6-1EF8-93B0-D927-FEF01CB7EE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CC3ABE-A3EC-4E2A-8951-2ED2A5DF05FD}" type="slidenum">
              <a:rPr lang="en-IN" smtClean="0"/>
              <a:t>‹#›</a:t>
            </a:fld>
            <a:endParaRPr lang="en-IN"/>
          </a:p>
        </p:txBody>
      </p:sp>
    </p:spTree>
    <p:extLst>
      <p:ext uri="{BB962C8B-B14F-4D97-AF65-F5344CB8AC3E}">
        <p14:creationId xmlns:p14="http://schemas.microsoft.com/office/powerpoint/2010/main" val="3344793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BA9A75E-C0AB-62EA-F053-A0712A8CB9A5}"/>
              </a:ext>
            </a:extLst>
          </p:cNvPr>
          <p:cNvSpPr>
            <a:spLocks noGrp="1"/>
          </p:cNvSpPr>
          <p:nvPr>
            <p:ph type="subTitle" idx="1"/>
          </p:nvPr>
        </p:nvSpPr>
        <p:spPr>
          <a:xfrm>
            <a:off x="1619250" y="2743200"/>
            <a:ext cx="9144000" cy="933450"/>
          </a:xfrm>
        </p:spPr>
        <p:txBody>
          <a:bodyPr>
            <a:normAutofit/>
          </a:bodyPr>
          <a:lstStyle/>
          <a:p>
            <a:r>
              <a:rPr lang="en-US" sz="3600" b="1" dirty="0"/>
              <a:t>Malaria</a:t>
            </a:r>
            <a:endParaRPr lang="en-IN" sz="3600" b="1" dirty="0"/>
          </a:p>
        </p:txBody>
      </p:sp>
    </p:spTree>
    <p:extLst>
      <p:ext uri="{BB962C8B-B14F-4D97-AF65-F5344CB8AC3E}">
        <p14:creationId xmlns:p14="http://schemas.microsoft.com/office/powerpoint/2010/main" val="1256756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217C9-38EE-4FF9-62FF-536B7B623324}"/>
              </a:ext>
            </a:extLst>
          </p:cNvPr>
          <p:cNvSpPr>
            <a:spLocks noGrp="1"/>
          </p:cNvSpPr>
          <p:nvPr>
            <p:ph type="title"/>
          </p:nvPr>
        </p:nvSpPr>
        <p:spPr>
          <a:xfrm>
            <a:off x="0" y="0"/>
            <a:ext cx="12192000" cy="646332"/>
          </a:xfrm>
          <a:solidFill>
            <a:srgbClr val="0070C0"/>
          </a:solidFill>
        </p:spPr>
        <p:txBody>
          <a:bodyPr>
            <a:normAutofit/>
          </a:bodyPr>
          <a:lstStyle/>
          <a:p>
            <a:pPr algn="ctr"/>
            <a:r>
              <a:rPr lang="en-US" sz="3600" dirty="0">
                <a:solidFill>
                  <a:schemeClr val="bg1"/>
                </a:solidFill>
                <a:latin typeface="Lucida Sans" panose="020B0602030504020204" pitchFamily="34" charset="0"/>
              </a:rPr>
              <a:t>Treatment of uncomplicated Vivax Malaria </a:t>
            </a:r>
          </a:p>
        </p:txBody>
      </p:sp>
      <p:sp>
        <p:nvSpPr>
          <p:cNvPr id="6" name="TextBox 5">
            <a:extLst>
              <a:ext uri="{FF2B5EF4-FFF2-40B4-BE49-F238E27FC236}">
                <a16:creationId xmlns:a16="http://schemas.microsoft.com/office/drawing/2014/main" id="{78F0E588-D3E9-C6AA-4C90-CD9FD4FCD4F7}"/>
              </a:ext>
            </a:extLst>
          </p:cNvPr>
          <p:cNvSpPr txBox="1"/>
          <p:nvPr/>
        </p:nvSpPr>
        <p:spPr>
          <a:xfrm>
            <a:off x="241300" y="3632461"/>
            <a:ext cx="11826872" cy="2923877"/>
          </a:xfrm>
          <a:prstGeom prst="rect">
            <a:avLst/>
          </a:prstGeom>
          <a:noFill/>
        </p:spPr>
        <p:txBody>
          <a:bodyPr wrap="square">
            <a:spAutoFit/>
          </a:bodyPr>
          <a:lstStyle/>
          <a:p>
            <a:pPr marL="342900" indent="-342900">
              <a:spcBef>
                <a:spcPts val="600"/>
              </a:spcBef>
              <a:spcAft>
                <a:spcPts val="600"/>
              </a:spcAft>
              <a:buFont typeface="+mj-lt"/>
              <a:buAutoNum type="arabicPeriod"/>
            </a:pPr>
            <a:r>
              <a:rPr lang="en-US" dirty="0">
                <a:latin typeface="Lucida Sans" panose="020B0602030504020204" pitchFamily="34" charset="0"/>
              </a:rPr>
              <a:t>Chloroquine: 25 mg/kg body weight divided over three days (i.e. 10 mg/kg on day 1, 2 and 5 mg/kg on day 3.</a:t>
            </a:r>
          </a:p>
          <a:p>
            <a:pPr marL="342900" indent="-342900">
              <a:spcBef>
                <a:spcPts val="600"/>
              </a:spcBef>
              <a:spcAft>
                <a:spcPts val="600"/>
              </a:spcAft>
              <a:buFont typeface="+mj-lt"/>
              <a:buAutoNum type="arabicPeriod"/>
            </a:pPr>
            <a:r>
              <a:rPr lang="en-US" dirty="0">
                <a:latin typeface="Lucida Sans" panose="020B0602030504020204" pitchFamily="34" charset="0"/>
              </a:rPr>
              <a:t>Primaquine: 0.25 mg/kg body weight daily for 14 days.</a:t>
            </a:r>
          </a:p>
          <a:p>
            <a:pPr marL="342900" indent="-342900">
              <a:spcBef>
                <a:spcPts val="600"/>
              </a:spcBef>
              <a:spcAft>
                <a:spcPts val="600"/>
              </a:spcAft>
              <a:buFont typeface="+mj-lt"/>
              <a:buAutoNum type="arabicPeriod"/>
            </a:pPr>
            <a:r>
              <a:rPr lang="en-US" dirty="0">
                <a:solidFill>
                  <a:srgbClr val="000000"/>
                </a:solidFill>
                <a:effectLst/>
                <a:latin typeface="Lucida Sans" panose="020B0602030504020204" pitchFamily="34" charset="0"/>
              </a:rPr>
              <a:t>Primaquine is contraindicated in infants, pregnant women and individuals with G6PD deficiency. </a:t>
            </a:r>
          </a:p>
          <a:p>
            <a:pPr marL="342900" indent="-342900">
              <a:spcBef>
                <a:spcPts val="600"/>
              </a:spcBef>
              <a:spcAft>
                <a:spcPts val="600"/>
              </a:spcAft>
              <a:buFont typeface="+mj-lt"/>
              <a:buAutoNum type="arabicPeriod"/>
            </a:pPr>
            <a:r>
              <a:rPr lang="en-US" dirty="0">
                <a:solidFill>
                  <a:srgbClr val="000000"/>
                </a:solidFill>
                <a:effectLst/>
                <a:latin typeface="Lucida Sans" panose="020B0602030504020204" pitchFamily="34" charset="0"/>
              </a:rPr>
              <a:t>14-days regimen of Primaquine should be given under supervision. </a:t>
            </a:r>
          </a:p>
          <a:p>
            <a:pPr marL="342900" indent="-342900">
              <a:spcBef>
                <a:spcPts val="600"/>
              </a:spcBef>
              <a:spcAft>
                <a:spcPts val="600"/>
              </a:spcAft>
              <a:buFont typeface="+mj-lt"/>
              <a:buAutoNum type="arabicPeriod"/>
            </a:pPr>
            <a:r>
              <a:rPr lang="en-US" dirty="0">
                <a:solidFill>
                  <a:srgbClr val="000000"/>
                </a:solidFill>
                <a:effectLst/>
                <a:latin typeface="Lucida Sans" panose="020B0602030504020204" pitchFamily="34" charset="0"/>
              </a:rPr>
              <a:t>Patients given primaquine must be instructed to stop primaquine if they develop high </a:t>
            </a:r>
            <a:r>
              <a:rPr lang="en-US" dirty="0" err="1">
                <a:solidFill>
                  <a:srgbClr val="000000"/>
                </a:solidFill>
                <a:effectLst/>
                <a:latin typeface="Lucida Sans" panose="020B0602030504020204" pitchFamily="34" charset="0"/>
              </a:rPr>
              <a:t>colouration</a:t>
            </a:r>
            <a:r>
              <a:rPr lang="en-US" dirty="0">
                <a:solidFill>
                  <a:srgbClr val="000000"/>
                </a:solidFill>
                <a:effectLst/>
                <a:latin typeface="Lucida Sans" panose="020B0602030504020204" pitchFamily="34" charset="0"/>
              </a:rPr>
              <a:t> of urine or blue </a:t>
            </a:r>
            <a:r>
              <a:rPr lang="en-US" dirty="0" err="1">
                <a:solidFill>
                  <a:srgbClr val="000000"/>
                </a:solidFill>
                <a:effectLst/>
                <a:latin typeface="Lucida Sans" panose="020B0602030504020204" pitchFamily="34" charset="0"/>
              </a:rPr>
              <a:t>colouration</a:t>
            </a:r>
            <a:r>
              <a:rPr lang="en-US" dirty="0">
                <a:solidFill>
                  <a:srgbClr val="000000"/>
                </a:solidFill>
                <a:effectLst/>
                <a:latin typeface="Lucida Sans" panose="020B0602030504020204" pitchFamily="34" charset="0"/>
              </a:rPr>
              <a:t> of lips and report immediately to the MO. Primaquine should be stopped in such cases.</a:t>
            </a:r>
            <a:r>
              <a:rPr lang="en-IN" dirty="0">
                <a:effectLst/>
                <a:latin typeface="Lucida Sans" panose="020B0602030504020204" pitchFamily="34" charset="0"/>
              </a:rPr>
              <a:t> </a:t>
            </a:r>
            <a:endParaRPr lang="en-US" dirty="0">
              <a:latin typeface="Lucida Sans" panose="020B0602030504020204" pitchFamily="34" charset="0"/>
            </a:endParaRPr>
          </a:p>
        </p:txBody>
      </p:sp>
      <p:graphicFrame>
        <p:nvGraphicFramePr>
          <p:cNvPr id="3" name="Table 2">
            <a:extLst>
              <a:ext uri="{FF2B5EF4-FFF2-40B4-BE49-F238E27FC236}">
                <a16:creationId xmlns:a16="http://schemas.microsoft.com/office/drawing/2014/main" id="{B3D6B1FE-E6F8-C480-4679-1EAECEDCBD8B}"/>
              </a:ext>
            </a:extLst>
          </p:cNvPr>
          <p:cNvGraphicFramePr>
            <a:graphicFrameLocks noGrp="1"/>
          </p:cNvGraphicFramePr>
          <p:nvPr>
            <p:extLst>
              <p:ext uri="{D42A27DB-BD31-4B8C-83A1-F6EECF244321}">
                <p14:modId xmlns:p14="http://schemas.microsoft.com/office/powerpoint/2010/main" val="2936911151"/>
              </p:ext>
            </p:extLst>
          </p:nvPr>
        </p:nvGraphicFramePr>
        <p:xfrm>
          <a:off x="152400" y="757766"/>
          <a:ext cx="11915772" cy="2763261"/>
        </p:xfrm>
        <a:graphic>
          <a:graphicData uri="http://schemas.openxmlformats.org/drawingml/2006/table">
            <a:tbl>
              <a:tblPr firstRow="1" bandRow="1">
                <a:tableStyleId>{5C22544A-7EE6-4342-B048-85BDC9FD1C3A}</a:tableStyleId>
              </a:tblPr>
              <a:tblGrid>
                <a:gridCol w="2290388">
                  <a:extLst>
                    <a:ext uri="{9D8B030D-6E8A-4147-A177-3AD203B41FA5}">
                      <a16:colId xmlns:a16="http://schemas.microsoft.com/office/drawing/2014/main" val="168600900"/>
                    </a:ext>
                  </a:extLst>
                </a:gridCol>
                <a:gridCol w="1285944">
                  <a:extLst>
                    <a:ext uri="{9D8B030D-6E8A-4147-A177-3AD203B41FA5}">
                      <a16:colId xmlns:a16="http://schemas.microsoft.com/office/drawing/2014/main" val="1958279333"/>
                    </a:ext>
                  </a:extLst>
                </a:gridCol>
                <a:gridCol w="1333927">
                  <a:extLst>
                    <a:ext uri="{9D8B030D-6E8A-4147-A177-3AD203B41FA5}">
                      <a16:colId xmlns:a16="http://schemas.microsoft.com/office/drawing/2014/main" val="3511895028"/>
                    </a:ext>
                  </a:extLst>
                </a:gridCol>
                <a:gridCol w="1554649">
                  <a:extLst>
                    <a:ext uri="{9D8B030D-6E8A-4147-A177-3AD203B41FA5}">
                      <a16:colId xmlns:a16="http://schemas.microsoft.com/office/drawing/2014/main" val="1693168077"/>
                    </a:ext>
                  </a:extLst>
                </a:gridCol>
                <a:gridCol w="1295541">
                  <a:extLst>
                    <a:ext uri="{9D8B030D-6E8A-4147-A177-3AD203B41FA5}">
                      <a16:colId xmlns:a16="http://schemas.microsoft.com/office/drawing/2014/main" val="996337869"/>
                    </a:ext>
                  </a:extLst>
                </a:gridCol>
                <a:gridCol w="1468279">
                  <a:extLst>
                    <a:ext uri="{9D8B030D-6E8A-4147-A177-3AD203B41FA5}">
                      <a16:colId xmlns:a16="http://schemas.microsoft.com/office/drawing/2014/main" val="3424034164"/>
                    </a:ext>
                  </a:extLst>
                </a:gridCol>
                <a:gridCol w="1305137">
                  <a:extLst>
                    <a:ext uri="{9D8B030D-6E8A-4147-A177-3AD203B41FA5}">
                      <a16:colId xmlns:a16="http://schemas.microsoft.com/office/drawing/2014/main" val="656893082"/>
                    </a:ext>
                  </a:extLst>
                </a:gridCol>
                <a:gridCol w="1381907">
                  <a:extLst>
                    <a:ext uri="{9D8B030D-6E8A-4147-A177-3AD203B41FA5}">
                      <a16:colId xmlns:a16="http://schemas.microsoft.com/office/drawing/2014/main" val="3401224757"/>
                    </a:ext>
                  </a:extLst>
                </a:gridCol>
              </a:tblGrid>
              <a:tr h="421068">
                <a:tc rowSpan="2">
                  <a:txBody>
                    <a:bodyPr/>
                    <a:lstStyle/>
                    <a:p>
                      <a:pPr marL="292100" indent="-317500" algn="ctr">
                        <a:lnSpc>
                          <a:spcPts val="1200"/>
                        </a:lnSpc>
                        <a:spcBef>
                          <a:spcPts val="0"/>
                        </a:spcBef>
                        <a:spcAft>
                          <a:spcPts val="0"/>
                        </a:spcAft>
                      </a:pPr>
                      <a:r>
                        <a:rPr lang="en-US" sz="1800" b="0" spc="0" dirty="0">
                          <a:solidFill>
                            <a:schemeClr val="bg1"/>
                          </a:solidFill>
                          <a:effectLst/>
                          <a:latin typeface="Lucida Sans" panose="020B0602030504020204" pitchFamily="34" charset="0"/>
                        </a:rPr>
                        <a:t>Age group</a:t>
                      </a:r>
                      <a:endParaRPr lang="en-IN" sz="1800" b="0" dirty="0">
                        <a:solidFill>
                          <a:schemeClr val="bg1"/>
                        </a:solidFill>
                        <a:effectLst/>
                        <a:latin typeface="Lucida Sans" panose="020B0602030504020204" pitchFamily="34" charset="0"/>
                        <a:ea typeface="Arial" panose="020B0604020202020204" pitchFamily="34" charset="0"/>
                      </a:endParaRPr>
                    </a:p>
                  </a:txBody>
                  <a:tcPr marL="6350" marR="6350" marT="0" marB="0" anchor="ctr"/>
                </a:tc>
                <a:tc gridSpan="2">
                  <a:txBody>
                    <a:bodyPr/>
                    <a:lstStyle/>
                    <a:p>
                      <a:pPr indent="-317500" algn="ctr">
                        <a:lnSpc>
                          <a:spcPts val="1200"/>
                        </a:lnSpc>
                        <a:spcBef>
                          <a:spcPts val="0"/>
                        </a:spcBef>
                        <a:spcAft>
                          <a:spcPts val="0"/>
                        </a:spcAft>
                      </a:pPr>
                      <a:r>
                        <a:rPr lang="en-US" sz="1800" b="0" spc="0" dirty="0">
                          <a:solidFill>
                            <a:schemeClr val="bg1"/>
                          </a:solidFill>
                          <a:effectLst/>
                          <a:latin typeface="Lucida Sans" panose="020B0602030504020204" pitchFamily="34" charset="0"/>
                        </a:rPr>
                        <a:t>Day 1</a:t>
                      </a:r>
                      <a:endParaRPr lang="en-IN" sz="1800" b="0" dirty="0">
                        <a:solidFill>
                          <a:schemeClr val="bg1"/>
                        </a:solidFill>
                        <a:effectLst/>
                        <a:latin typeface="Lucida Sans" panose="020B0602030504020204" pitchFamily="34" charset="0"/>
                        <a:ea typeface="Arial" panose="020B0604020202020204" pitchFamily="34" charset="0"/>
                      </a:endParaRPr>
                    </a:p>
                  </a:txBody>
                  <a:tcPr marL="6350" marR="6350" marT="0" marB="0" anchor="ctr"/>
                </a:tc>
                <a:tc hMerge="1">
                  <a:txBody>
                    <a:bodyPr/>
                    <a:lstStyle/>
                    <a:p>
                      <a:endParaRPr lang="en-US"/>
                    </a:p>
                  </a:txBody>
                  <a:tcPr/>
                </a:tc>
                <a:tc gridSpan="2">
                  <a:txBody>
                    <a:bodyPr/>
                    <a:lstStyle/>
                    <a:p>
                      <a:pPr indent="-317500" algn="ctr">
                        <a:lnSpc>
                          <a:spcPts val="1200"/>
                        </a:lnSpc>
                        <a:spcBef>
                          <a:spcPts val="0"/>
                        </a:spcBef>
                        <a:spcAft>
                          <a:spcPts val="0"/>
                        </a:spcAft>
                      </a:pPr>
                      <a:r>
                        <a:rPr lang="en-US" sz="1800" b="0" spc="0" dirty="0">
                          <a:solidFill>
                            <a:schemeClr val="bg1"/>
                          </a:solidFill>
                          <a:effectLst/>
                          <a:latin typeface="Lucida Sans" panose="020B0602030504020204" pitchFamily="34" charset="0"/>
                        </a:rPr>
                        <a:t>Day 2</a:t>
                      </a:r>
                      <a:endParaRPr lang="en-IN" sz="1800" b="0" dirty="0">
                        <a:solidFill>
                          <a:schemeClr val="bg1"/>
                        </a:solidFill>
                        <a:effectLst/>
                        <a:latin typeface="Lucida Sans" panose="020B0602030504020204" pitchFamily="34" charset="0"/>
                        <a:ea typeface="Arial" panose="020B0604020202020204" pitchFamily="34" charset="0"/>
                      </a:endParaRPr>
                    </a:p>
                  </a:txBody>
                  <a:tcPr marL="6350" marR="6350" marT="0" marB="0" anchor="ctr"/>
                </a:tc>
                <a:tc hMerge="1">
                  <a:txBody>
                    <a:bodyPr/>
                    <a:lstStyle/>
                    <a:p>
                      <a:endParaRPr lang="en-US"/>
                    </a:p>
                  </a:txBody>
                  <a:tcPr/>
                </a:tc>
                <a:tc gridSpan="2">
                  <a:txBody>
                    <a:bodyPr/>
                    <a:lstStyle/>
                    <a:p>
                      <a:pPr indent="-317500" algn="ctr">
                        <a:lnSpc>
                          <a:spcPts val="1200"/>
                        </a:lnSpc>
                        <a:spcBef>
                          <a:spcPts val="0"/>
                        </a:spcBef>
                        <a:spcAft>
                          <a:spcPts val="0"/>
                        </a:spcAft>
                      </a:pPr>
                      <a:r>
                        <a:rPr lang="en-US" sz="1800" b="0" spc="0" dirty="0">
                          <a:solidFill>
                            <a:schemeClr val="bg1"/>
                          </a:solidFill>
                          <a:effectLst/>
                          <a:latin typeface="Lucida Sans" panose="020B0602030504020204" pitchFamily="34" charset="0"/>
                        </a:rPr>
                        <a:t>Day 3</a:t>
                      </a:r>
                      <a:endParaRPr lang="en-IN" sz="1800" b="0" dirty="0">
                        <a:solidFill>
                          <a:schemeClr val="bg1"/>
                        </a:solidFill>
                        <a:effectLst/>
                        <a:latin typeface="Lucida Sans" panose="020B0602030504020204" pitchFamily="34" charset="0"/>
                        <a:ea typeface="Arial" panose="020B0604020202020204" pitchFamily="34" charset="0"/>
                      </a:endParaRPr>
                    </a:p>
                  </a:txBody>
                  <a:tcPr marL="6350" marR="6350" marT="0" marB="0" anchor="ctr"/>
                </a:tc>
                <a:tc hMerge="1">
                  <a:txBody>
                    <a:bodyPr/>
                    <a:lstStyle/>
                    <a:p>
                      <a:endParaRPr lang="en-US"/>
                    </a:p>
                  </a:txBody>
                  <a:tcPr/>
                </a:tc>
                <a:tc>
                  <a:txBody>
                    <a:bodyPr/>
                    <a:lstStyle/>
                    <a:p>
                      <a:pPr indent="-317500" algn="ctr">
                        <a:lnSpc>
                          <a:spcPts val="1585"/>
                        </a:lnSpc>
                        <a:spcBef>
                          <a:spcPts val="0"/>
                        </a:spcBef>
                        <a:spcAft>
                          <a:spcPts val="0"/>
                        </a:spcAft>
                      </a:pPr>
                      <a:r>
                        <a:rPr lang="en-US" sz="1800" b="0" spc="0" dirty="0">
                          <a:solidFill>
                            <a:schemeClr val="bg1"/>
                          </a:solidFill>
                          <a:effectLst/>
                          <a:latin typeface="Lucida Sans" panose="020B0602030504020204" pitchFamily="34" charset="0"/>
                        </a:rPr>
                        <a:t>Day 4 - 14</a:t>
                      </a:r>
                      <a:endParaRPr lang="en-IN" sz="1800" b="0" dirty="0">
                        <a:solidFill>
                          <a:schemeClr val="bg1"/>
                        </a:solidFill>
                        <a:effectLst/>
                        <a:latin typeface="Lucida Sans" panose="020B0602030504020204" pitchFamily="34" charset="0"/>
                        <a:ea typeface="Arial" panose="020B0604020202020204" pitchFamily="34" charset="0"/>
                      </a:endParaRPr>
                    </a:p>
                  </a:txBody>
                  <a:tcPr marL="6350" marR="6350" marT="0" marB="0" anchor="ctr"/>
                </a:tc>
                <a:extLst>
                  <a:ext uri="{0D108BD9-81ED-4DB2-BD59-A6C34878D82A}">
                    <a16:rowId xmlns:a16="http://schemas.microsoft.com/office/drawing/2014/main" val="3720378637"/>
                  </a:ext>
                </a:extLst>
              </a:tr>
              <a:tr h="421068">
                <a:tc vMerge="1">
                  <a:txBody>
                    <a:bodyPr/>
                    <a:lstStyle/>
                    <a:p>
                      <a:endParaRPr lang="en-US"/>
                    </a:p>
                  </a:txBody>
                  <a:tcPr/>
                </a:tc>
                <a:tc>
                  <a:txBody>
                    <a:bodyPr/>
                    <a:lstStyle/>
                    <a:p>
                      <a:pPr marL="9525" indent="0" algn="ctr">
                        <a:lnSpc>
                          <a:spcPts val="1585"/>
                        </a:lnSpc>
                        <a:spcBef>
                          <a:spcPts val="0"/>
                        </a:spcBef>
                        <a:spcAft>
                          <a:spcPts val="0"/>
                        </a:spcAft>
                        <a:tabLst/>
                      </a:pPr>
                      <a:r>
                        <a:rPr lang="en-US" sz="1600" b="0" spc="0" dirty="0">
                          <a:solidFill>
                            <a:schemeClr val="tx1"/>
                          </a:solidFill>
                          <a:effectLst/>
                          <a:latin typeface="Lucida Sans" panose="020B0602030504020204" pitchFamily="34" charset="0"/>
                        </a:rPr>
                        <a:t>CQ (150 mg base)</a:t>
                      </a:r>
                      <a:endParaRPr lang="en-IN" sz="16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marL="228600" indent="-317500" algn="ctr">
                        <a:lnSpc>
                          <a:spcPts val="1560"/>
                        </a:lnSpc>
                        <a:spcBef>
                          <a:spcPts val="0"/>
                        </a:spcBef>
                        <a:spcAft>
                          <a:spcPts val="0"/>
                        </a:spcAft>
                      </a:pPr>
                      <a:r>
                        <a:rPr lang="en-US" sz="1600" b="0" spc="0" dirty="0">
                          <a:solidFill>
                            <a:schemeClr val="tx1"/>
                          </a:solidFill>
                          <a:effectLst/>
                          <a:latin typeface="Lucida Sans" panose="020B0602030504020204" pitchFamily="34" charset="0"/>
                        </a:rPr>
                        <a:t>PQ (2.5 mg)</a:t>
                      </a:r>
                      <a:endParaRPr lang="en-IN" sz="16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marL="9525" indent="0" algn="ctr">
                        <a:lnSpc>
                          <a:spcPts val="1585"/>
                        </a:lnSpc>
                        <a:spcBef>
                          <a:spcPts val="0"/>
                        </a:spcBef>
                        <a:spcAft>
                          <a:spcPts val="0"/>
                        </a:spcAft>
                        <a:tabLst/>
                      </a:pPr>
                      <a:r>
                        <a:rPr lang="en-US" sz="1600" b="0" spc="0" dirty="0">
                          <a:solidFill>
                            <a:schemeClr val="tx1"/>
                          </a:solidFill>
                          <a:effectLst/>
                          <a:latin typeface="Lucida Sans" panose="020B0602030504020204" pitchFamily="34" charset="0"/>
                        </a:rPr>
                        <a:t>CQ (150 mg base)</a:t>
                      </a:r>
                      <a:endParaRPr lang="en-IN" sz="16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marL="228600" indent="-317500" algn="ctr">
                        <a:lnSpc>
                          <a:spcPts val="1560"/>
                        </a:lnSpc>
                        <a:spcBef>
                          <a:spcPts val="0"/>
                        </a:spcBef>
                        <a:spcAft>
                          <a:spcPts val="0"/>
                        </a:spcAft>
                      </a:pPr>
                      <a:r>
                        <a:rPr lang="en-US" sz="1600" b="0" spc="0" dirty="0">
                          <a:solidFill>
                            <a:schemeClr val="tx1"/>
                          </a:solidFill>
                          <a:effectLst/>
                          <a:latin typeface="Lucida Sans" panose="020B0602030504020204" pitchFamily="34" charset="0"/>
                        </a:rPr>
                        <a:t>PQ (2.5 mg)</a:t>
                      </a:r>
                      <a:endParaRPr lang="en-IN" sz="16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marL="9525" indent="0" algn="ctr">
                        <a:lnSpc>
                          <a:spcPts val="1585"/>
                        </a:lnSpc>
                        <a:spcBef>
                          <a:spcPts val="0"/>
                        </a:spcBef>
                        <a:spcAft>
                          <a:spcPts val="0"/>
                        </a:spcAft>
                        <a:tabLst/>
                      </a:pPr>
                      <a:r>
                        <a:rPr lang="en-US" sz="1600" b="0" spc="0" dirty="0">
                          <a:solidFill>
                            <a:schemeClr val="tx1"/>
                          </a:solidFill>
                          <a:effectLst/>
                          <a:latin typeface="Lucida Sans" panose="020B0602030504020204" pitchFamily="34" charset="0"/>
                        </a:rPr>
                        <a:t>CQ (150 mg base)</a:t>
                      </a:r>
                      <a:endParaRPr lang="en-IN" sz="16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marL="228600" indent="-228600" algn="ctr">
                        <a:lnSpc>
                          <a:spcPts val="1560"/>
                        </a:lnSpc>
                        <a:spcBef>
                          <a:spcPts val="0"/>
                        </a:spcBef>
                        <a:spcAft>
                          <a:spcPts val="0"/>
                        </a:spcAft>
                      </a:pPr>
                      <a:r>
                        <a:rPr lang="en-US" sz="1600" b="0" spc="0" dirty="0">
                          <a:solidFill>
                            <a:schemeClr val="tx1"/>
                          </a:solidFill>
                          <a:effectLst/>
                          <a:latin typeface="Lucida Sans" panose="020B0602030504020204" pitchFamily="34" charset="0"/>
                        </a:rPr>
                        <a:t>PQ (2.5 mg)</a:t>
                      </a:r>
                      <a:endParaRPr lang="en-IN" sz="16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600" b="0" spc="0" dirty="0">
                          <a:solidFill>
                            <a:schemeClr val="tx1"/>
                          </a:solidFill>
                          <a:effectLst/>
                          <a:latin typeface="Lucida Sans" panose="020B0602030504020204" pitchFamily="34" charset="0"/>
                        </a:rPr>
                        <a:t>PQ (2.5 mg)</a:t>
                      </a:r>
                      <a:endParaRPr lang="en-IN" sz="16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extLst>
                  <a:ext uri="{0D108BD9-81ED-4DB2-BD59-A6C34878D82A}">
                    <a16:rowId xmlns:a16="http://schemas.microsoft.com/office/drawing/2014/main" val="1456280819"/>
                  </a:ext>
                </a:extLst>
              </a:tr>
              <a:tr h="384225">
                <a:tc>
                  <a:txBody>
                    <a:bodyPr/>
                    <a:lstStyle/>
                    <a:p>
                      <a:pPr indent="-317500" algn="l">
                        <a:lnSpc>
                          <a:spcPts val="1200"/>
                        </a:lnSpc>
                        <a:spcBef>
                          <a:spcPts val="0"/>
                        </a:spcBef>
                        <a:spcAft>
                          <a:spcPts val="0"/>
                        </a:spcAft>
                      </a:pPr>
                      <a:r>
                        <a:rPr lang="en-US" sz="1800" b="0" dirty="0">
                          <a:solidFill>
                            <a:schemeClr val="tx1"/>
                          </a:solidFill>
                          <a:effectLst/>
                          <a:latin typeface="Lucida Sans" panose="020B0602030504020204" pitchFamily="34" charset="0"/>
                        </a:rPr>
                        <a:t>Less than 1 year</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baseline="30000" dirty="0">
                          <a:solidFill>
                            <a:schemeClr val="tx1"/>
                          </a:solidFill>
                          <a:effectLst/>
                          <a:latin typeface="Lucida Sans" panose="020B0602030504020204" pitchFamily="34" charset="0"/>
                        </a:rPr>
                        <a:t>1</a:t>
                      </a:r>
                      <a:r>
                        <a:rPr lang="en-US" sz="1800" b="0" dirty="0">
                          <a:solidFill>
                            <a:schemeClr val="tx1"/>
                          </a:solidFill>
                          <a:effectLst/>
                          <a:latin typeface="Lucida Sans" panose="020B0602030504020204" pitchFamily="34" charset="0"/>
                        </a:rPr>
                        <a:t>/</a:t>
                      </a:r>
                      <a:r>
                        <a:rPr lang="en-US" sz="1800" b="0" baseline="-25000" dirty="0">
                          <a:solidFill>
                            <a:schemeClr val="tx1"/>
                          </a:solidFill>
                          <a:effectLst/>
                          <a:latin typeface="Lucida Sans" panose="020B0602030504020204" pitchFamily="34" charset="0"/>
                        </a:rPr>
                        <a:t>2</a:t>
                      </a:r>
                      <a:endParaRPr lang="en-IN" sz="1800" b="0" baseline="-2500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0</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baseline="30000" dirty="0">
                          <a:solidFill>
                            <a:schemeClr val="tx1"/>
                          </a:solidFill>
                          <a:effectLst/>
                          <a:latin typeface="Lucida Sans" panose="020B0602030504020204" pitchFamily="34" charset="0"/>
                        </a:rPr>
                        <a:t>1</a:t>
                      </a:r>
                      <a:r>
                        <a:rPr lang="en-US" sz="1800" b="0" dirty="0">
                          <a:solidFill>
                            <a:schemeClr val="tx1"/>
                          </a:solidFill>
                          <a:effectLst/>
                          <a:latin typeface="Lucida Sans" panose="020B0602030504020204" pitchFamily="34" charset="0"/>
                        </a:rPr>
                        <a:t>/</a:t>
                      </a:r>
                      <a:r>
                        <a:rPr lang="en-US" sz="1800" b="0" baseline="-25000" dirty="0">
                          <a:solidFill>
                            <a:schemeClr val="tx1"/>
                          </a:solidFill>
                          <a:effectLst/>
                          <a:latin typeface="Lucida Sans" panose="020B0602030504020204" pitchFamily="34" charset="0"/>
                        </a:rPr>
                        <a:t>2</a:t>
                      </a:r>
                      <a:endParaRPr lang="en-IN" sz="1800" b="0" baseline="-2500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0</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baseline="30000" dirty="0">
                          <a:solidFill>
                            <a:schemeClr val="tx1"/>
                          </a:solidFill>
                          <a:effectLst/>
                          <a:latin typeface="Lucida Sans" panose="020B0602030504020204" pitchFamily="34" charset="0"/>
                        </a:rPr>
                        <a:t>1</a:t>
                      </a:r>
                      <a:r>
                        <a:rPr lang="en-US" sz="1800" b="0" dirty="0">
                          <a:solidFill>
                            <a:schemeClr val="tx1"/>
                          </a:solidFill>
                          <a:effectLst/>
                          <a:latin typeface="Lucida Sans" panose="020B0602030504020204" pitchFamily="34" charset="0"/>
                        </a:rPr>
                        <a:t>/</a:t>
                      </a:r>
                      <a:r>
                        <a:rPr lang="en-US" sz="1800" b="0" baseline="-25000" dirty="0">
                          <a:solidFill>
                            <a:schemeClr val="tx1"/>
                          </a:solidFill>
                          <a:effectLst/>
                          <a:latin typeface="Lucida Sans" panose="020B0602030504020204" pitchFamily="34" charset="0"/>
                        </a:rPr>
                        <a:t>4</a:t>
                      </a:r>
                      <a:endParaRPr lang="en-IN" sz="1800" b="0" baseline="-2500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0</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0</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extLst>
                  <a:ext uri="{0D108BD9-81ED-4DB2-BD59-A6C34878D82A}">
                    <a16:rowId xmlns:a16="http://schemas.microsoft.com/office/drawing/2014/main" val="2133132801"/>
                  </a:ext>
                </a:extLst>
              </a:tr>
              <a:tr h="384225">
                <a:tc>
                  <a:txBody>
                    <a:bodyPr/>
                    <a:lstStyle/>
                    <a:p>
                      <a:pPr indent="-317500" algn="l">
                        <a:lnSpc>
                          <a:spcPts val="1200"/>
                        </a:lnSpc>
                        <a:spcBef>
                          <a:spcPts val="0"/>
                        </a:spcBef>
                        <a:spcAft>
                          <a:spcPts val="0"/>
                        </a:spcAft>
                      </a:pPr>
                      <a:r>
                        <a:rPr lang="en-US" sz="1800" b="0" dirty="0">
                          <a:solidFill>
                            <a:schemeClr val="tx1"/>
                          </a:solidFill>
                          <a:effectLst/>
                          <a:latin typeface="Lucida Sans" panose="020B0602030504020204" pitchFamily="34" charset="0"/>
                        </a:rPr>
                        <a:t>1 -4 years</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1</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1</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1</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1</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baseline="30000" dirty="0">
                          <a:solidFill>
                            <a:schemeClr val="tx1"/>
                          </a:solidFill>
                          <a:effectLst/>
                          <a:latin typeface="Lucida Sans" panose="020B0602030504020204" pitchFamily="34" charset="0"/>
                        </a:rPr>
                        <a:t>1</a:t>
                      </a:r>
                      <a:r>
                        <a:rPr lang="en-US" sz="1800" b="0" dirty="0">
                          <a:solidFill>
                            <a:schemeClr val="tx1"/>
                          </a:solidFill>
                          <a:effectLst/>
                          <a:latin typeface="Lucida Sans" panose="020B0602030504020204" pitchFamily="34" charset="0"/>
                        </a:rPr>
                        <a:t>/</a:t>
                      </a:r>
                      <a:r>
                        <a:rPr lang="en-US" sz="1800" b="0" baseline="-25000" dirty="0">
                          <a:solidFill>
                            <a:schemeClr val="tx1"/>
                          </a:solidFill>
                          <a:effectLst/>
                          <a:latin typeface="Lucida Sans" panose="020B0602030504020204" pitchFamily="34" charset="0"/>
                        </a:rPr>
                        <a:t>2</a:t>
                      </a:r>
                      <a:endParaRPr lang="en-IN" sz="1800" b="0" baseline="-2500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1</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1</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extLst>
                  <a:ext uri="{0D108BD9-81ED-4DB2-BD59-A6C34878D82A}">
                    <a16:rowId xmlns:a16="http://schemas.microsoft.com/office/drawing/2014/main" val="247356868"/>
                  </a:ext>
                </a:extLst>
              </a:tr>
              <a:tr h="384225">
                <a:tc>
                  <a:txBody>
                    <a:bodyPr/>
                    <a:lstStyle/>
                    <a:p>
                      <a:pPr indent="-317500" algn="l">
                        <a:lnSpc>
                          <a:spcPts val="1200"/>
                        </a:lnSpc>
                        <a:spcBef>
                          <a:spcPts val="0"/>
                        </a:spcBef>
                        <a:spcAft>
                          <a:spcPts val="0"/>
                        </a:spcAft>
                      </a:pPr>
                      <a:r>
                        <a:rPr lang="en-US" sz="1800" b="0" dirty="0">
                          <a:solidFill>
                            <a:schemeClr val="tx1"/>
                          </a:solidFill>
                          <a:effectLst/>
                          <a:latin typeface="Lucida Sans" panose="020B0602030504020204" pitchFamily="34" charset="0"/>
                        </a:rPr>
                        <a:t>5-8 years</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2</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2</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2</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2</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1</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2</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2</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extLst>
                  <a:ext uri="{0D108BD9-81ED-4DB2-BD59-A6C34878D82A}">
                    <a16:rowId xmlns:a16="http://schemas.microsoft.com/office/drawing/2014/main" val="1195393533"/>
                  </a:ext>
                </a:extLst>
              </a:tr>
              <a:tr h="384225">
                <a:tc>
                  <a:txBody>
                    <a:bodyPr/>
                    <a:lstStyle/>
                    <a:p>
                      <a:pPr indent="-317500" algn="l">
                        <a:lnSpc>
                          <a:spcPts val="1200"/>
                        </a:lnSpc>
                        <a:spcBef>
                          <a:spcPts val="0"/>
                        </a:spcBef>
                        <a:spcAft>
                          <a:spcPts val="0"/>
                        </a:spcAft>
                      </a:pPr>
                      <a:r>
                        <a:rPr lang="en-US" sz="1800" b="0" dirty="0">
                          <a:solidFill>
                            <a:schemeClr val="tx1"/>
                          </a:solidFill>
                          <a:effectLst/>
                          <a:latin typeface="Lucida Sans" panose="020B0602030504020204" pitchFamily="34" charset="0"/>
                        </a:rPr>
                        <a:t>9-14 years</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3</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4</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3</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4</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1</a:t>
                      </a:r>
                      <a:r>
                        <a:rPr lang="en-US" sz="1800" b="0" baseline="30000" dirty="0">
                          <a:solidFill>
                            <a:schemeClr val="tx1"/>
                          </a:solidFill>
                          <a:effectLst/>
                          <a:latin typeface="Lucida Sans" panose="020B0602030504020204" pitchFamily="34" charset="0"/>
                        </a:rPr>
                        <a:t>1</a:t>
                      </a:r>
                      <a:r>
                        <a:rPr lang="en-US" sz="1800" b="0" dirty="0">
                          <a:solidFill>
                            <a:schemeClr val="tx1"/>
                          </a:solidFill>
                          <a:effectLst/>
                          <a:latin typeface="Lucida Sans" panose="020B0602030504020204" pitchFamily="34" charset="0"/>
                        </a:rPr>
                        <a:t>/</a:t>
                      </a:r>
                      <a:r>
                        <a:rPr lang="en-US" sz="1800" b="0" baseline="-25000" dirty="0">
                          <a:solidFill>
                            <a:schemeClr val="tx1"/>
                          </a:solidFill>
                          <a:effectLst/>
                          <a:latin typeface="Lucida Sans" panose="020B0602030504020204" pitchFamily="34" charset="0"/>
                        </a:rPr>
                        <a:t>2</a:t>
                      </a:r>
                      <a:endParaRPr lang="en-IN" sz="1800" b="0" baseline="-2500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4</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4</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extLst>
                  <a:ext uri="{0D108BD9-81ED-4DB2-BD59-A6C34878D82A}">
                    <a16:rowId xmlns:a16="http://schemas.microsoft.com/office/drawing/2014/main" val="2221792801"/>
                  </a:ext>
                </a:extLst>
              </a:tr>
              <a:tr h="384225">
                <a:tc>
                  <a:txBody>
                    <a:bodyPr/>
                    <a:lstStyle/>
                    <a:p>
                      <a:pPr indent="-317500" algn="l">
                        <a:lnSpc>
                          <a:spcPts val="1200"/>
                        </a:lnSpc>
                        <a:spcBef>
                          <a:spcPts val="0"/>
                        </a:spcBef>
                        <a:spcAft>
                          <a:spcPts val="0"/>
                        </a:spcAft>
                      </a:pPr>
                      <a:r>
                        <a:rPr lang="en-US" sz="1800" b="0" dirty="0">
                          <a:solidFill>
                            <a:schemeClr val="tx1"/>
                          </a:solidFill>
                          <a:effectLst/>
                          <a:latin typeface="Lucida Sans" panose="020B0602030504020204" pitchFamily="34" charset="0"/>
                        </a:rPr>
                        <a:t>15 years or more</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4</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6</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4</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6</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2</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6</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tc>
                  <a:txBody>
                    <a:bodyPr/>
                    <a:lstStyle/>
                    <a:p>
                      <a:pPr indent="-317500" algn="ctr">
                        <a:lnSpc>
                          <a:spcPts val="1200"/>
                        </a:lnSpc>
                        <a:spcBef>
                          <a:spcPts val="0"/>
                        </a:spcBef>
                        <a:spcAft>
                          <a:spcPts val="0"/>
                        </a:spcAft>
                      </a:pPr>
                      <a:r>
                        <a:rPr lang="en-US" sz="1800" b="0" dirty="0">
                          <a:solidFill>
                            <a:schemeClr val="tx1"/>
                          </a:solidFill>
                          <a:effectLst/>
                          <a:latin typeface="Lucida Sans" panose="020B0602030504020204" pitchFamily="34" charset="0"/>
                        </a:rPr>
                        <a:t>6</a:t>
                      </a:r>
                      <a:endParaRPr lang="en-IN" sz="1800" b="0" dirty="0">
                        <a:solidFill>
                          <a:schemeClr val="tx1"/>
                        </a:solidFill>
                        <a:effectLst/>
                        <a:latin typeface="Lucida Sans" panose="020B0602030504020204" pitchFamily="34" charset="0"/>
                        <a:ea typeface="Arial" panose="020B0604020202020204" pitchFamily="34" charset="0"/>
                      </a:endParaRPr>
                    </a:p>
                  </a:txBody>
                  <a:tcPr marL="6350" marR="6350" marT="0" marB="0" anchor="ctr"/>
                </a:tc>
                <a:extLst>
                  <a:ext uri="{0D108BD9-81ED-4DB2-BD59-A6C34878D82A}">
                    <a16:rowId xmlns:a16="http://schemas.microsoft.com/office/drawing/2014/main" val="1004624883"/>
                  </a:ext>
                </a:extLst>
              </a:tr>
            </a:tbl>
          </a:graphicData>
        </a:graphic>
      </p:graphicFrame>
    </p:spTree>
    <p:extLst>
      <p:ext uri="{BB962C8B-B14F-4D97-AF65-F5344CB8AC3E}">
        <p14:creationId xmlns:p14="http://schemas.microsoft.com/office/powerpoint/2010/main" val="1367762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D0C7A-5E96-7007-3717-C2A9D241371F}"/>
              </a:ext>
            </a:extLst>
          </p:cNvPr>
          <p:cNvSpPr>
            <a:spLocks noGrp="1"/>
          </p:cNvSpPr>
          <p:nvPr>
            <p:ph type="title"/>
          </p:nvPr>
        </p:nvSpPr>
        <p:spPr>
          <a:xfrm>
            <a:off x="0" y="1"/>
            <a:ext cx="12192000" cy="482090"/>
          </a:xfrm>
          <a:solidFill>
            <a:srgbClr val="0070C0"/>
          </a:solidFill>
        </p:spPr>
        <p:txBody>
          <a:bodyPr>
            <a:noAutofit/>
          </a:bodyPr>
          <a:lstStyle/>
          <a:p>
            <a:pPr algn="ctr"/>
            <a:r>
              <a:rPr lang="en-US" sz="2800" dirty="0">
                <a:solidFill>
                  <a:schemeClr val="bg1"/>
                </a:solidFill>
                <a:effectLst/>
                <a:latin typeface="Lucida Sans" panose="020B0602030504020204" pitchFamily="34" charset="0"/>
              </a:rPr>
              <a:t>Treatment of </a:t>
            </a:r>
            <a:r>
              <a:rPr lang="en-US" sz="2800" i="1" u="none" strike="noStrike" spc="0" dirty="0">
                <a:solidFill>
                  <a:schemeClr val="bg1"/>
                </a:solidFill>
                <a:effectLst/>
                <a:latin typeface="Lucida Sans" panose="020B0602030504020204" pitchFamily="34" charset="0"/>
                <a:ea typeface="Arial" panose="020B0604020202020204" pitchFamily="34" charset="0"/>
                <a:cs typeface="Arial" panose="020B0604020202020204" pitchFamily="34" charset="0"/>
              </a:rPr>
              <a:t>P. falciparum</a:t>
            </a:r>
            <a:r>
              <a:rPr lang="en-US" sz="2800" dirty="0">
                <a:solidFill>
                  <a:schemeClr val="bg1"/>
                </a:solidFill>
                <a:effectLst/>
                <a:latin typeface="Lucida Sans" panose="020B0602030504020204" pitchFamily="34" charset="0"/>
              </a:rPr>
              <a:t> cases</a:t>
            </a:r>
            <a:endParaRPr lang="en-US" sz="2800" dirty="0">
              <a:solidFill>
                <a:schemeClr val="bg1"/>
              </a:solidFill>
            </a:endParaRPr>
          </a:p>
        </p:txBody>
      </p:sp>
      <p:sp>
        <p:nvSpPr>
          <p:cNvPr id="8" name="TextBox 7">
            <a:extLst>
              <a:ext uri="{FF2B5EF4-FFF2-40B4-BE49-F238E27FC236}">
                <a16:creationId xmlns:a16="http://schemas.microsoft.com/office/drawing/2014/main" id="{E5CE5043-F1E8-A6B9-5ACC-8E79F2BD90C0}"/>
              </a:ext>
            </a:extLst>
          </p:cNvPr>
          <p:cNvSpPr txBox="1"/>
          <p:nvPr/>
        </p:nvSpPr>
        <p:spPr>
          <a:xfrm>
            <a:off x="314324" y="4006030"/>
            <a:ext cx="11534776" cy="2369880"/>
          </a:xfrm>
          <a:prstGeom prst="rect">
            <a:avLst/>
          </a:prstGeom>
          <a:noFill/>
        </p:spPr>
        <p:txBody>
          <a:bodyPr wrap="square">
            <a:spAutoFit/>
          </a:bodyPr>
          <a:lstStyle/>
          <a:p>
            <a:pPr marL="342900" lvl="0" indent="-342900" algn="l">
              <a:spcBef>
                <a:spcPts val="300"/>
              </a:spcBef>
              <a:spcAft>
                <a:spcPts val="300"/>
              </a:spcAft>
              <a:buClr>
                <a:srgbClr val="000000"/>
              </a:buClr>
              <a:buSzPts val="1200"/>
              <a:buFont typeface="+mj-lt"/>
              <a:buAutoNum type="arabicPeriod"/>
              <a:tabLst>
                <a:tab pos="236220" algn="l"/>
              </a:tabLst>
            </a:pPr>
            <a:r>
              <a:rPr lang="en-US" sz="16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SP is not to be given to children below 5 months of age and they should be treated with an alternate ACT</a:t>
            </a:r>
            <a:endParaRPr lang="en-IN" sz="16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342900" indent="-342900">
              <a:spcBef>
                <a:spcPts val="300"/>
              </a:spcBef>
              <a:spcAft>
                <a:spcPts val="300"/>
              </a:spcAft>
              <a:buFont typeface="+mj-lt"/>
              <a:buAutoNum type="arabicPeriod"/>
            </a:pPr>
            <a:r>
              <a:rPr lang="en-US" sz="1600" dirty="0">
                <a:solidFill>
                  <a:srgbClr val="000000"/>
                </a:solidFill>
                <a:effectLst/>
                <a:latin typeface="Lucida Sans" panose="020B0602030504020204" pitchFamily="34" charset="0"/>
              </a:rPr>
              <a:t>Pregnant women</a:t>
            </a:r>
            <a:endParaRPr lang="en-IN" sz="1600" dirty="0">
              <a:effectLst/>
              <a:latin typeface="Lucida Sans" panose="020B0602030504020204" pitchFamily="34" charset="0"/>
            </a:endParaRPr>
          </a:p>
          <a:p>
            <a:pPr marL="800100" lvl="1" indent="-342900">
              <a:spcBef>
                <a:spcPts val="300"/>
              </a:spcBef>
              <a:spcAft>
                <a:spcPts val="300"/>
              </a:spcAft>
              <a:buFont typeface="Wingdings" panose="05000000000000000000" pitchFamily="2" charset="2"/>
              <a:buChar char="§"/>
            </a:pPr>
            <a:r>
              <a:rPr lang="en-US" sz="1600" b="1" dirty="0"/>
              <a:t>1</a:t>
            </a:r>
            <a:r>
              <a:rPr lang="en-US" sz="1600" b="1" baseline="30000" dirty="0"/>
              <a:t>st</a:t>
            </a:r>
            <a:r>
              <a:rPr lang="en-US" sz="1600" b="1" dirty="0"/>
              <a:t> Trimester:</a:t>
            </a:r>
            <a:r>
              <a:rPr lang="en-US" sz="1600" dirty="0"/>
              <a:t> Quinine salt 10mg/kg 3 times daily for 7 days. Quinine may induce hypoglycemia; pregnant women should not start taking quinine on an empty stomach and should eat regularly, while on quinine treatment. </a:t>
            </a:r>
          </a:p>
          <a:p>
            <a:pPr marL="800100" lvl="1" indent="-342900">
              <a:spcBef>
                <a:spcPts val="300"/>
              </a:spcBef>
              <a:spcAft>
                <a:spcPts val="300"/>
              </a:spcAft>
              <a:buFont typeface="Wingdings" panose="05000000000000000000" pitchFamily="2" charset="2"/>
              <a:buChar char="§"/>
            </a:pPr>
            <a:r>
              <a:rPr lang="en-US" sz="1600" b="1" dirty="0"/>
              <a:t>2</a:t>
            </a:r>
            <a:r>
              <a:rPr lang="en-US" sz="1600" b="1" baseline="30000" dirty="0"/>
              <a:t>nd</a:t>
            </a:r>
            <a:r>
              <a:rPr lang="en-US" sz="1600" b="1" dirty="0"/>
              <a:t> and 3</a:t>
            </a:r>
            <a:r>
              <a:rPr lang="en-US" sz="1600" b="1" baseline="30000" dirty="0"/>
              <a:t>rd</a:t>
            </a:r>
            <a:r>
              <a:rPr lang="en-US" sz="1600" b="1" dirty="0"/>
              <a:t> Trimester:</a:t>
            </a:r>
            <a:r>
              <a:rPr lang="en-US" sz="1600" dirty="0"/>
              <a:t> ACT-SP as per dosage schedule given above</a:t>
            </a:r>
            <a:endParaRPr lang="en-US" sz="1600" dirty="0">
              <a:latin typeface="Lucida Sans" panose="020B0602030504020204" pitchFamily="34" charset="0"/>
            </a:endParaRPr>
          </a:p>
          <a:p>
            <a:pPr marL="342900" indent="-342900">
              <a:spcBef>
                <a:spcPts val="300"/>
              </a:spcBef>
              <a:spcAft>
                <a:spcPts val="300"/>
              </a:spcAft>
              <a:buFont typeface="+mj-lt"/>
              <a:buAutoNum type="arabicPeriod"/>
            </a:pPr>
            <a:r>
              <a:rPr lang="en-US" sz="1600" dirty="0">
                <a:solidFill>
                  <a:srgbClr val="000000"/>
                </a:solidFill>
                <a:effectLst/>
                <a:latin typeface="Lucida Sans" panose="020B0602030504020204" pitchFamily="34" charset="0"/>
              </a:rPr>
              <a:t>However, any ACT treatment failure should be treated with quinine plus tetracycline/doxycycline/clindamycin for 7 days. Resistance should be suspected if in spite of full treatment with ACT and with no history of vomiting or </a:t>
            </a:r>
            <a:r>
              <a:rPr lang="en-US" sz="1600" dirty="0" err="1">
                <a:solidFill>
                  <a:srgbClr val="000000"/>
                </a:solidFill>
                <a:effectLst/>
                <a:latin typeface="Lucida Sans" panose="020B0602030504020204" pitchFamily="34" charset="0"/>
              </a:rPr>
              <a:t>diarrhoea</a:t>
            </a:r>
            <a:r>
              <a:rPr lang="en-US" sz="1600" dirty="0">
                <a:solidFill>
                  <a:srgbClr val="000000"/>
                </a:solidFill>
                <a:effectLst/>
                <a:latin typeface="Lucida Sans" panose="020B0602030504020204" pitchFamily="34" charset="0"/>
              </a:rPr>
              <a:t>, there is no clinical or parasitological response in the patient after 72 hours. </a:t>
            </a:r>
            <a:endParaRPr lang="en-US" sz="1600" dirty="0">
              <a:latin typeface="Lucida Sans" panose="020B0602030504020204" pitchFamily="34" charset="0"/>
            </a:endParaRPr>
          </a:p>
        </p:txBody>
      </p:sp>
      <p:graphicFrame>
        <p:nvGraphicFramePr>
          <p:cNvPr id="9" name="Table 8">
            <a:extLst>
              <a:ext uri="{FF2B5EF4-FFF2-40B4-BE49-F238E27FC236}">
                <a16:creationId xmlns:a16="http://schemas.microsoft.com/office/drawing/2014/main" id="{EC30A3CD-FD1C-F5FA-585F-A1C2F4178C28}"/>
              </a:ext>
            </a:extLst>
          </p:cNvPr>
          <p:cNvGraphicFramePr>
            <a:graphicFrameLocks noGrp="1"/>
          </p:cNvGraphicFramePr>
          <p:nvPr>
            <p:extLst>
              <p:ext uri="{D42A27DB-BD31-4B8C-83A1-F6EECF244321}">
                <p14:modId xmlns:p14="http://schemas.microsoft.com/office/powerpoint/2010/main" val="29758786"/>
              </p:ext>
            </p:extLst>
          </p:nvPr>
        </p:nvGraphicFramePr>
        <p:xfrm>
          <a:off x="314324" y="686153"/>
          <a:ext cx="11463338" cy="3099124"/>
        </p:xfrm>
        <a:graphic>
          <a:graphicData uri="http://schemas.openxmlformats.org/drawingml/2006/table">
            <a:tbl>
              <a:tblPr>
                <a:tableStyleId>{5C22544A-7EE6-4342-B048-85BDC9FD1C3A}</a:tableStyleId>
              </a:tblPr>
              <a:tblGrid>
                <a:gridCol w="1341360">
                  <a:extLst>
                    <a:ext uri="{9D8B030D-6E8A-4147-A177-3AD203B41FA5}">
                      <a16:colId xmlns:a16="http://schemas.microsoft.com/office/drawing/2014/main" val="3549202377"/>
                    </a:ext>
                  </a:extLst>
                </a:gridCol>
                <a:gridCol w="1553155">
                  <a:extLst>
                    <a:ext uri="{9D8B030D-6E8A-4147-A177-3AD203B41FA5}">
                      <a16:colId xmlns:a16="http://schemas.microsoft.com/office/drawing/2014/main" val="3224335950"/>
                    </a:ext>
                  </a:extLst>
                </a:gridCol>
                <a:gridCol w="2788618">
                  <a:extLst>
                    <a:ext uri="{9D8B030D-6E8A-4147-A177-3AD203B41FA5}">
                      <a16:colId xmlns:a16="http://schemas.microsoft.com/office/drawing/2014/main" val="1073503985"/>
                    </a:ext>
                  </a:extLst>
                </a:gridCol>
                <a:gridCol w="1575215">
                  <a:extLst>
                    <a:ext uri="{9D8B030D-6E8A-4147-A177-3AD203B41FA5}">
                      <a16:colId xmlns:a16="http://schemas.microsoft.com/office/drawing/2014/main" val="1491782092"/>
                    </a:ext>
                  </a:extLst>
                </a:gridCol>
                <a:gridCol w="2417979">
                  <a:extLst>
                    <a:ext uri="{9D8B030D-6E8A-4147-A177-3AD203B41FA5}">
                      <a16:colId xmlns:a16="http://schemas.microsoft.com/office/drawing/2014/main" val="3984845812"/>
                    </a:ext>
                  </a:extLst>
                </a:gridCol>
                <a:gridCol w="1787011">
                  <a:extLst>
                    <a:ext uri="{9D8B030D-6E8A-4147-A177-3AD203B41FA5}">
                      <a16:colId xmlns:a16="http://schemas.microsoft.com/office/drawing/2014/main" val="2701645171"/>
                    </a:ext>
                  </a:extLst>
                </a:gridCol>
              </a:tblGrid>
              <a:tr h="359734">
                <a:tc rowSpan="2">
                  <a:txBody>
                    <a:bodyPr/>
                    <a:lstStyle/>
                    <a:p>
                      <a:pPr algn="ctr" fontAlgn="b"/>
                      <a:r>
                        <a:rPr lang="en-IN" sz="1600" u="none" strike="noStrike" dirty="0">
                          <a:effectLst/>
                          <a:latin typeface="Lucida Sans" panose="020B0602030504020204" pitchFamily="34" charset="0"/>
                        </a:rPr>
                        <a:t>Age group (in years) </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IN" sz="1600" u="none" strike="noStrike" dirty="0">
                          <a:effectLst/>
                          <a:latin typeface="Lucida Sans" panose="020B0602030504020204" pitchFamily="34" charset="0"/>
                        </a:rPr>
                        <a:t>Day - 1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IN" sz="1600" u="none" strike="noStrike" dirty="0">
                          <a:effectLst/>
                          <a:latin typeface="Lucida Sans" panose="020B0602030504020204" pitchFamily="34" charset="0"/>
                        </a:rPr>
                        <a:t>Day - 2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IN" sz="1600" u="none" strike="noStrike" dirty="0">
                          <a:effectLst/>
                          <a:latin typeface="Lucida Sans" panose="020B0602030504020204" pitchFamily="34" charset="0"/>
                        </a:rPr>
                        <a:t>Day - 3</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6517368"/>
                  </a:ext>
                </a:extLst>
              </a:tr>
              <a:tr h="198748">
                <a:tc vMerge="1">
                  <a:txBody>
                    <a:bodyPr/>
                    <a:lstStyle/>
                    <a:p>
                      <a:endParaRPr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IN" sz="1600" u="none" strike="noStrike" dirty="0">
                          <a:effectLst/>
                          <a:latin typeface="Lucida Sans" panose="020B0602030504020204" pitchFamily="34" charset="0"/>
                        </a:rPr>
                        <a:t>AS</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IN" sz="1600" u="none" strike="noStrike" dirty="0">
                          <a:effectLst/>
                          <a:latin typeface="Lucida Sans" panose="020B0602030504020204" pitchFamily="34" charset="0"/>
                        </a:rPr>
                        <a:t>SP</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IN" sz="1600" u="none" strike="noStrike" dirty="0">
                          <a:effectLst/>
                          <a:latin typeface="Lucida Sans" panose="020B0602030504020204" pitchFamily="34" charset="0"/>
                        </a:rPr>
                        <a:t>AS</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IN" sz="1600" u="none" strike="noStrike" dirty="0">
                          <a:effectLst/>
                          <a:latin typeface="Lucida Sans" panose="020B0602030504020204" pitchFamily="34" charset="0"/>
                        </a:rPr>
                        <a:t>PQ</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IN" sz="1600" u="none" strike="noStrike" dirty="0">
                          <a:effectLst/>
                          <a:latin typeface="Lucida Sans" panose="020B0602030504020204" pitchFamily="34" charset="0"/>
                        </a:rPr>
                        <a:t>AS</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0190994"/>
                  </a:ext>
                </a:extLst>
              </a:tr>
              <a:tr h="198748">
                <a:tc>
                  <a:txBody>
                    <a:bodyPr/>
                    <a:lstStyle/>
                    <a:p>
                      <a:pPr algn="ctr" fontAlgn="b"/>
                      <a:r>
                        <a:rPr lang="en-IN" sz="1600" u="none" strike="noStrike" dirty="0">
                          <a:effectLst/>
                          <a:latin typeface="Lucida Sans" panose="020B0602030504020204" pitchFamily="34" charset="0"/>
                        </a:rPr>
                        <a:t>0-1</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30A8"/>
                    </a:solidFill>
                  </a:tcPr>
                </a:tc>
                <a:tc>
                  <a:txBody>
                    <a:bodyPr/>
                    <a:lstStyle/>
                    <a:p>
                      <a:pPr algn="ctr" fontAlgn="b"/>
                      <a:r>
                        <a:rPr lang="en-IN" sz="1600" u="none" strike="noStrike" dirty="0">
                          <a:effectLst/>
                          <a:latin typeface="Lucida Sans" panose="020B0602030504020204" pitchFamily="34" charset="0"/>
                        </a:rPr>
                        <a:t>1 Tablet (25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30A8"/>
                    </a:solidFill>
                  </a:tcPr>
                </a:tc>
                <a:tc>
                  <a:txBody>
                    <a:bodyPr/>
                    <a:lstStyle/>
                    <a:p>
                      <a:pPr algn="ctr" fontAlgn="b"/>
                      <a:r>
                        <a:rPr lang="nb-NO" sz="1600" u="none" strike="noStrike" dirty="0">
                          <a:effectLst/>
                          <a:latin typeface="Lucida Sans" panose="020B0602030504020204" pitchFamily="34" charset="0"/>
                        </a:rPr>
                        <a:t>1 tablet (250 mg + 12.5 mg)</a:t>
                      </a:r>
                      <a:endParaRPr lang="nb-NO"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30A8"/>
                    </a:solidFill>
                  </a:tcPr>
                </a:tc>
                <a:tc>
                  <a:txBody>
                    <a:bodyPr/>
                    <a:lstStyle/>
                    <a:p>
                      <a:pPr algn="ctr" fontAlgn="b"/>
                      <a:r>
                        <a:rPr lang="en-IN" sz="1600" u="none" strike="noStrike" dirty="0">
                          <a:effectLst/>
                          <a:latin typeface="Lucida Sans" panose="020B0602030504020204" pitchFamily="34" charset="0"/>
                        </a:rPr>
                        <a:t>1 tablet (25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30A8"/>
                    </a:solidFill>
                  </a:tcPr>
                </a:tc>
                <a:tc>
                  <a:txBody>
                    <a:bodyPr/>
                    <a:lstStyle/>
                    <a:p>
                      <a:pPr algn="ctr" fontAlgn="b"/>
                      <a:r>
                        <a:rPr lang="en-IN" sz="1600" u="none" strike="noStrike">
                          <a:effectLst/>
                          <a:latin typeface="Lucida Sans" panose="020B0602030504020204" pitchFamily="34" charset="0"/>
                        </a:rPr>
                        <a:t>Nil</a:t>
                      </a:r>
                      <a:endParaRPr lang="en-IN" sz="1600" b="0" i="0" u="none" strike="noStrike">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30A8"/>
                    </a:solidFill>
                  </a:tcPr>
                </a:tc>
                <a:tc>
                  <a:txBody>
                    <a:bodyPr/>
                    <a:lstStyle/>
                    <a:p>
                      <a:pPr algn="ctr" fontAlgn="b"/>
                      <a:r>
                        <a:rPr lang="en-IN" sz="1600" u="none" strike="noStrike" dirty="0">
                          <a:effectLst/>
                          <a:latin typeface="Lucida Sans" panose="020B0602030504020204" pitchFamily="34" charset="0"/>
                        </a:rPr>
                        <a:t>1 tablet (25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30A8"/>
                    </a:solidFill>
                  </a:tcPr>
                </a:tc>
                <a:extLst>
                  <a:ext uri="{0D108BD9-81ED-4DB2-BD59-A6C34878D82A}">
                    <a16:rowId xmlns:a16="http://schemas.microsoft.com/office/drawing/2014/main" val="2674075977"/>
                  </a:ext>
                </a:extLst>
              </a:tr>
              <a:tr h="198748">
                <a:tc>
                  <a:txBody>
                    <a:bodyPr/>
                    <a:lstStyle/>
                    <a:p>
                      <a:pPr algn="ctr" fontAlgn="b"/>
                      <a:r>
                        <a:rPr lang="en-IN" sz="1600" u="none" strike="noStrike" dirty="0">
                          <a:effectLst/>
                          <a:latin typeface="Lucida Sans" panose="020B0602030504020204" pitchFamily="34" charset="0"/>
                        </a:rPr>
                        <a:t>1-4</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IN" sz="1600" u="none" strike="noStrike" dirty="0">
                          <a:effectLst/>
                          <a:latin typeface="Lucida Sans" panose="020B0602030504020204" pitchFamily="34" charset="0"/>
                        </a:rPr>
                        <a:t>1 tablet (50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nb-NO" sz="1600" u="none" strike="noStrike" dirty="0">
                          <a:effectLst/>
                          <a:latin typeface="Lucida Sans" panose="020B0602030504020204" pitchFamily="34" charset="0"/>
                        </a:rPr>
                        <a:t>1 tablet (500 mg + 25 mg)</a:t>
                      </a:r>
                      <a:endParaRPr lang="nb-NO"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IN" sz="1600" u="none" strike="noStrike" dirty="0">
                          <a:effectLst/>
                          <a:latin typeface="Lucida Sans" panose="020B0602030504020204" pitchFamily="34" charset="0"/>
                        </a:rPr>
                        <a:t>1 tablet (50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nb-NO" sz="1600" u="none" strike="noStrike" dirty="0">
                          <a:effectLst/>
                          <a:latin typeface="Lucida Sans" panose="020B0602030504020204" pitchFamily="34" charset="0"/>
                        </a:rPr>
                        <a:t>1 tablet (7.5 mg base)</a:t>
                      </a:r>
                      <a:endParaRPr lang="nb-NO"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IN" sz="1600" u="none" strike="noStrike" dirty="0">
                          <a:effectLst/>
                          <a:latin typeface="Lucida Sans" panose="020B0602030504020204" pitchFamily="34" charset="0"/>
                        </a:rPr>
                        <a:t>1 tablet (50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253706956"/>
                  </a:ext>
                </a:extLst>
              </a:tr>
              <a:tr h="198748">
                <a:tc>
                  <a:txBody>
                    <a:bodyPr/>
                    <a:lstStyle/>
                    <a:p>
                      <a:pPr algn="ctr" fontAlgn="b"/>
                      <a:r>
                        <a:rPr lang="en-IN" sz="1600" u="none" strike="noStrike" dirty="0">
                          <a:effectLst/>
                          <a:latin typeface="Lucida Sans" panose="020B0602030504020204" pitchFamily="34" charset="0"/>
                        </a:rPr>
                        <a:t>5-8</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fontAlgn="b"/>
                      <a:r>
                        <a:rPr lang="en-IN" sz="1600" u="none" strike="noStrike" dirty="0">
                          <a:effectLst/>
                          <a:latin typeface="Lucida Sans" panose="020B0602030504020204" pitchFamily="34" charset="0"/>
                        </a:rPr>
                        <a:t>1 tablet (100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fontAlgn="b"/>
                      <a:r>
                        <a:rPr lang="nb-NO" sz="1600" u="none" strike="noStrike" dirty="0">
                          <a:effectLst/>
                          <a:latin typeface="Lucida Sans" panose="020B0602030504020204" pitchFamily="34" charset="0"/>
                        </a:rPr>
                        <a:t>1 tablet (750 mg + 37.5 mg)</a:t>
                      </a:r>
                      <a:endParaRPr lang="nb-NO"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fontAlgn="b"/>
                      <a:r>
                        <a:rPr lang="en-IN" sz="1600" u="none" strike="noStrike" dirty="0">
                          <a:effectLst/>
                          <a:latin typeface="Lucida Sans" panose="020B0602030504020204" pitchFamily="34" charset="0"/>
                        </a:rPr>
                        <a:t>1 tablet (100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fontAlgn="b"/>
                      <a:r>
                        <a:rPr lang="en-US" sz="1600" u="none" strike="noStrike" dirty="0">
                          <a:effectLst/>
                          <a:latin typeface="Lucida Sans" panose="020B0602030504020204" pitchFamily="34" charset="0"/>
                        </a:rPr>
                        <a:t>2 tablets (7.5 mg base each)</a:t>
                      </a:r>
                      <a:endParaRPr lang="en-US"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fontAlgn="b"/>
                      <a:r>
                        <a:rPr lang="en-IN" sz="1600" u="none" strike="noStrike" dirty="0">
                          <a:effectLst/>
                          <a:latin typeface="Lucida Sans" panose="020B0602030504020204" pitchFamily="34" charset="0"/>
                        </a:rPr>
                        <a:t>1 tablet (100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572487438"/>
                  </a:ext>
                </a:extLst>
              </a:tr>
              <a:tr h="198748">
                <a:tc>
                  <a:txBody>
                    <a:bodyPr/>
                    <a:lstStyle/>
                    <a:p>
                      <a:pPr algn="ctr" fontAlgn="b"/>
                      <a:r>
                        <a:rPr lang="en-IN" sz="1600" u="none" strike="noStrike" dirty="0">
                          <a:effectLst/>
                          <a:latin typeface="Lucida Sans" panose="020B0602030504020204" pitchFamily="34" charset="0"/>
                        </a:rPr>
                        <a:t>9-14</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66"/>
                    </a:solidFill>
                  </a:tcPr>
                </a:tc>
                <a:tc>
                  <a:txBody>
                    <a:bodyPr/>
                    <a:lstStyle/>
                    <a:p>
                      <a:pPr algn="ctr" fontAlgn="b"/>
                      <a:r>
                        <a:rPr lang="en-IN" sz="1600" u="none" strike="noStrike" dirty="0">
                          <a:effectLst/>
                          <a:latin typeface="Lucida Sans" panose="020B0602030504020204" pitchFamily="34" charset="0"/>
                        </a:rPr>
                        <a:t>1 tablet (150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66"/>
                    </a:solidFill>
                  </a:tcPr>
                </a:tc>
                <a:tc>
                  <a:txBody>
                    <a:bodyPr/>
                    <a:lstStyle/>
                    <a:p>
                      <a:pPr algn="ctr" fontAlgn="b"/>
                      <a:r>
                        <a:rPr lang="en-US" sz="1600" u="none" strike="noStrike" dirty="0">
                          <a:effectLst/>
                          <a:latin typeface="Lucida Sans" panose="020B0602030504020204" pitchFamily="34" charset="0"/>
                        </a:rPr>
                        <a:t>2 tablets (500 mg +25 mg each)</a:t>
                      </a:r>
                      <a:endParaRPr lang="en-US"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66"/>
                    </a:solidFill>
                  </a:tcPr>
                </a:tc>
                <a:tc>
                  <a:txBody>
                    <a:bodyPr/>
                    <a:lstStyle/>
                    <a:p>
                      <a:pPr algn="ctr" fontAlgn="b"/>
                      <a:r>
                        <a:rPr lang="en-IN" sz="1600" u="none" strike="noStrike">
                          <a:effectLst/>
                          <a:latin typeface="Lucida Sans" panose="020B0602030504020204" pitchFamily="34" charset="0"/>
                        </a:rPr>
                        <a:t>1 tablet (150 mg)</a:t>
                      </a:r>
                      <a:endParaRPr lang="en-IN" sz="1600" b="0" i="0" u="none" strike="noStrike">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66"/>
                    </a:solidFill>
                  </a:tcPr>
                </a:tc>
                <a:tc>
                  <a:txBody>
                    <a:bodyPr/>
                    <a:lstStyle/>
                    <a:p>
                      <a:pPr algn="ctr" fontAlgn="b"/>
                      <a:r>
                        <a:rPr lang="en-US" sz="1600" u="none" strike="noStrike" dirty="0">
                          <a:effectLst/>
                          <a:latin typeface="Lucida Sans" panose="020B0602030504020204" pitchFamily="34" charset="0"/>
                        </a:rPr>
                        <a:t>4 tablets (7.5 mg base each)</a:t>
                      </a:r>
                      <a:endParaRPr lang="en-US"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66"/>
                    </a:solidFill>
                  </a:tcPr>
                </a:tc>
                <a:tc>
                  <a:txBody>
                    <a:bodyPr/>
                    <a:lstStyle/>
                    <a:p>
                      <a:pPr algn="ctr" fontAlgn="b"/>
                      <a:r>
                        <a:rPr lang="en-IN" sz="1600" u="none" strike="noStrike" dirty="0">
                          <a:effectLst/>
                          <a:latin typeface="Lucida Sans" panose="020B0602030504020204" pitchFamily="34" charset="0"/>
                        </a:rPr>
                        <a:t>1 tablet (150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66"/>
                    </a:solidFill>
                  </a:tcPr>
                </a:tc>
                <a:extLst>
                  <a:ext uri="{0D108BD9-81ED-4DB2-BD59-A6C34878D82A}">
                    <a16:rowId xmlns:a16="http://schemas.microsoft.com/office/drawing/2014/main" val="2394700375"/>
                  </a:ext>
                </a:extLst>
              </a:tr>
              <a:tr h="198748">
                <a:tc>
                  <a:txBody>
                    <a:bodyPr/>
                    <a:lstStyle/>
                    <a:p>
                      <a:pPr algn="ctr" fontAlgn="b"/>
                      <a:r>
                        <a:rPr lang="en-IN" sz="1600" u="none" strike="noStrike">
                          <a:effectLst/>
                          <a:latin typeface="Lucida Sans" panose="020B0602030504020204" pitchFamily="34" charset="0"/>
                        </a:rPr>
                        <a:t>15 &amp; above</a:t>
                      </a:r>
                      <a:endParaRPr lang="en-IN" sz="1600" b="0" i="0" u="none" strike="noStrike">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IN" sz="1600" u="none" strike="noStrike" dirty="0">
                          <a:effectLst/>
                          <a:latin typeface="Lucida Sans" panose="020B0602030504020204" pitchFamily="34" charset="0"/>
                        </a:rPr>
                        <a:t>1 tablet (200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Lucida Sans" panose="020B0602030504020204" pitchFamily="34" charset="0"/>
                        </a:rPr>
                        <a:t>2 tablets (750 mg + 37.5 mg each)</a:t>
                      </a:r>
                      <a:endParaRPr lang="en-US"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IN" sz="1600" u="none" strike="noStrike" dirty="0">
                          <a:effectLst/>
                          <a:latin typeface="Lucida Sans" panose="020B0602030504020204" pitchFamily="34" charset="0"/>
                        </a:rPr>
                        <a:t>1 tablet (200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Lucida Sans" panose="020B0602030504020204" pitchFamily="34" charset="0"/>
                        </a:rPr>
                        <a:t>6 tablets (7.5 mg base each)</a:t>
                      </a:r>
                      <a:endParaRPr lang="en-US"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IN" sz="1600" u="none" strike="noStrike" dirty="0">
                          <a:effectLst/>
                          <a:latin typeface="Lucida Sans" panose="020B0602030504020204" pitchFamily="34" charset="0"/>
                        </a:rPr>
                        <a:t>1 tablet (200 mg)</a:t>
                      </a:r>
                      <a:endParaRPr lang="en-IN" sz="1600" b="0" i="0" u="none" strike="noStrike" dirty="0">
                        <a:solidFill>
                          <a:srgbClr val="000000"/>
                        </a:solidFill>
                        <a:effectLst/>
                        <a:latin typeface="Lucida Sans" panose="020B0602030504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83182921"/>
                  </a:ext>
                </a:extLst>
              </a:tr>
            </a:tbl>
          </a:graphicData>
        </a:graphic>
      </p:graphicFrame>
    </p:spTree>
    <p:extLst>
      <p:ext uri="{BB962C8B-B14F-4D97-AF65-F5344CB8AC3E}">
        <p14:creationId xmlns:p14="http://schemas.microsoft.com/office/powerpoint/2010/main" val="4073685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F3E4C-2F6C-7C3A-B22F-BEE978F15448}"/>
              </a:ext>
            </a:extLst>
          </p:cNvPr>
          <p:cNvSpPr>
            <a:spLocks noGrp="1"/>
          </p:cNvSpPr>
          <p:nvPr>
            <p:ph type="title"/>
          </p:nvPr>
        </p:nvSpPr>
        <p:spPr>
          <a:xfrm>
            <a:off x="-1" y="1"/>
            <a:ext cx="12192001" cy="476250"/>
          </a:xfrm>
          <a:solidFill>
            <a:srgbClr val="0070C0"/>
          </a:solidFill>
        </p:spPr>
        <p:txBody>
          <a:bodyPr>
            <a:noAutofit/>
          </a:bodyPr>
          <a:lstStyle/>
          <a:p>
            <a:pPr algn="ctr"/>
            <a:r>
              <a:rPr lang="en-IN" sz="2800" dirty="0">
                <a:solidFill>
                  <a:schemeClr val="bg1"/>
                </a:solidFill>
                <a:effectLst/>
                <a:latin typeface="Lucida Sans" panose="020B0602030504020204" pitchFamily="34" charset="0"/>
                <a:ea typeface="Times New Roman" panose="02020603050405020304" pitchFamily="18" charset="0"/>
              </a:rPr>
              <a:t>Patient with known Glucose-6-phosphate dehydrogenase deficiency</a:t>
            </a:r>
            <a:endParaRPr lang="en-IN" sz="2800" dirty="0">
              <a:solidFill>
                <a:schemeClr val="bg1"/>
              </a:solidFill>
              <a:latin typeface="Lucida Sans" panose="020B0602030504020204" pitchFamily="34" charset="0"/>
            </a:endParaRPr>
          </a:p>
        </p:txBody>
      </p:sp>
      <p:sp>
        <p:nvSpPr>
          <p:cNvPr id="3" name="Content Placeholder 2">
            <a:extLst>
              <a:ext uri="{FF2B5EF4-FFF2-40B4-BE49-F238E27FC236}">
                <a16:creationId xmlns:a16="http://schemas.microsoft.com/office/drawing/2014/main" id="{410B3475-8D84-79AD-6B5C-705070D088F2}"/>
              </a:ext>
            </a:extLst>
          </p:cNvPr>
          <p:cNvSpPr>
            <a:spLocks noGrp="1"/>
          </p:cNvSpPr>
          <p:nvPr>
            <p:ph idx="1"/>
          </p:nvPr>
        </p:nvSpPr>
        <p:spPr>
          <a:xfrm>
            <a:off x="219074" y="647701"/>
            <a:ext cx="11468100" cy="5153024"/>
          </a:xfrm>
        </p:spPr>
        <p:txBody>
          <a:bodyPr>
            <a:normAutofit/>
          </a:bodyPr>
          <a:lstStyle/>
          <a:p>
            <a:pPr marR="816610" defTabSz="11210925">
              <a:lnSpc>
                <a:spcPct val="100000"/>
              </a:lnSpc>
              <a:spcBef>
                <a:spcPts val="600"/>
              </a:spcBef>
              <a:spcAft>
                <a:spcPts val="600"/>
              </a:spcAft>
            </a:pPr>
            <a:r>
              <a:rPr lang="en-IN" sz="2000" dirty="0">
                <a:solidFill>
                  <a:srgbClr val="000000"/>
                </a:solidFill>
                <a:highlight>
                  <a:srgbClr val="FFFFFF"/>
                </a:highlight>
                <a:latin typeface="Lucida Sans" panose="020B0602030504020204" pitchFamily="34" charset="0"/>
              </a:rPr>
              <a:t>In the light of changing epidemiology worldwide and more aggressive targets for malaria control and elimination, WHO now recommends addition  of primaquine to chloroquine for radical cure of P. vivax in all settings</a:t>
            </a:r>
          </a:p>
          <a:p>
            <a:pPr defTabSz="11210925">
              <a:lnSpc>
                <a:spcPct val="100000"/>
              </a:lnSpc>
              <a:spcBef>
                <a:spcPts val="600"/>
              </a:spcBef>
              <a:spcAft>
                <a:spcPts val="600"/>
              </a:spcAft>
            </a:pPr>
            <a:r>
              <a:rPr lang="en-IN" sz="2000" dirty="0">
                <a:solidFill>
                  <a:srgbClr val="000000"/>
                </a:solidFill>
                <a:highlight>
                  <a:srgbClr val="FFFFFF"/>
                </a:highlight>
                <a:latin typeface="Lucida Sans" panose="020B0602030504020204" pitchFamily="34" charset="0"/>
              </a:rPr>
              <a:t>Test for G6PD level is not mandatory for giving PQ to patients  </a:t>
            </a:r>
          </a:p>
          <a:p>
            <a:pPr defTabSz="11210925">
              <a:lnSpc>
                <a:spcPct val="100000"/>
              </a:lnSpc>
              <a:spcBef>
                <a:spcPts val="600"/>
              </a:spcBef>
              <a:spcAft>
                <a:spcPts val="600"/>
              </a:spcAft>
            </a:pPr>
            <a:r>
              <a:rPr lang="en-IN" sz="2000" dirty="0">
                <a:solidFill>
                  <a:srgbClr val="000000"/>
                </a:solidFill>
                <a:highlight>
                  <a:srgbClr val="FFFFFF"/>
                </a:highlight>
                <a:latin typeface="Lucida Sans" panose="020B0602030504020204" pitchFamily="34" charset="0"/>
              </a:rPr>
              <a:t>Patient should be advised to stop primaquine immediately if he/she develops any of  the following symptoms and should report to the doctor immediately:  (</a:t>
            </a:r>
            <a:r>
              <a:rPr lang="en-IN" sz="2000" dirty="0" err="1">
                <a:solidFill>
                  <a:srgbClr val="000000"/>
                </a:solidFill>
                <a:highlight>
                  <a:srgbClr val="FFFFFF"/>
                </a:highlight>
                <a:latin typeface="Lucida Sans" panose="020B0602030504020204" pitchFamily="34" charset="0"/>
              </a:rPr>
              <a:t>i</a:t>
            </a:r>
            <a:r>
              <a:rPr lang="en-IN" sz="2000" dirty="0">
                <a:solidFill>
                  <a:srgbClr val="000000"/>
                </a:solidFill>
                <a:highlight>
                  <a:srgbClr val="FFFFFF"/>
                </a:highlight>
                <a:latin typeface="Lucida Sans" panose="020B0602030504020204" pitchFamily="34" charset="0"/>
              </a:rPr>
              <a:t>) dark coloured urine (ii) yellow conjunctiva (iii) bluish discoloration of lips (iv) abdominal pain (v) nausea (vi) vomiting   (vii) breathlessness, etc. Fortunately, primaquine is eliminated rapidly; so haemolysis is self-limiting, once the drug is stopped </a:t>
            </a:r>
          </a:p>
          <a:p>
            <a:pPr defTabSz="11210925">
              <a:lnSpc>
                <a:spcPct val="100000"/>
              </a:lnSpc>
              <a:spcBef>
                <a:spcPts val="600"/>
              </a:spcBef>
              <a:spcAft>
                <a:spcPts val="600"/>
              </a:spcAft>
            </a:pPr>
            <a:r>
              <a:rPr lang="en-IN" sz="2000" dirty="0">
                <a:solidFill>
                  <a:srgbClr val="000000"/>
                </a:solidFill>
                <a:highlight>
                  <a:srgbClr val="FFFFFF"/>
                </a:highlight>
                <a:latin typeface="Lucida Sans" panose="020B0602030504020204" pitchFamily="34" charset="0"/>
              </a:rPr>
              <a:t>In people with known G6PD deficiency, consider preventing relapse by giving primaquine base at 0.75 mg/kg body  weight  once a week for 8 weeks,  with close  medical  supervision  for potential primaquine-induced haemolysis</a:t>
            </a:r>
          </a:p>
        </p:txBody>
      </p:sp>
    </p:spTree>
    <p:extLst>
      <p:ext uri="{BB962C8B-B14F-4D97-AF65-F5344CB8AC3E}">
        <p14:creationId xmlns:p14="http://schemas.microsoft.com/office/powerpoint/2010/main" val="3305269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A3EE0-9201-73C9-8942-1173FAFA60E5}"/>
              </a:ext>
            </a:extLst>
          </p:cNvPr>
          <p:cNvSpPr>
            <a:spLocks noGrp="1"/>
          </p:cNvSpPr>
          <p:nvPr>
            <p:ph type="title"/>
          </p:nvPr>
        </p:nvSpPr>
        <p:spPr>
          <a:xfrm>
            <a:off x="0" y="0"/>
            <a:ext cx="12192000" cy="457201"/>
          </a:xfrm>
          <a:solidFill>
            <a:srgbClr val="0070C0"/>
          </a:solidFill>
        </p:spPr>
        <p:txBody>
          <a:bodyPr>
            <a:noAutofit/>
          </a:bodyPr>
          <a:lstStyle/>
          <a:p>
            <a:pPr algn="ctr"/>
            <a:r>
              <a:rPr lang="en-US" sz="2800" dirty="0">
                <a:solidFill>
                  <a:schemeClr val="bg1"/>
                </a:solidFill>
                <a:effectLst/>
                <a:latin typeface="Lucida Sans" panose="020B0602030504020204" pitchFamily="34" charset="0"/>
                <a:ea typeface="Arial" panose="020B0604020202020204" pitchFamily="34" charset="0"/>
              </a:rPr>
              <a:t>Instructions on drug intake</a:t>
            </a:r>
            <a:endParaRPr lang="en-US" sz="2800" dirty="0">
              <a:solidFill>
                <a:schemeClr val="bg1"/>
              </a:solidFill>
            </a:endParaRPr>
          </a:p>
        </p:txBody>
      </p:sp>
      <p:sp>
        <p:nvSpPr>
          <p:cNvPr id="3" name="Content Placeholder 2">
            <a:extLst>
              <a:ext uri="{FF2B5EF4-FFF2-40B4-BE49-F238E27FC236}">
                <a16:creationId xmlns:a16="http://schemas.microsoft.com/office/drawing/2014/main" id="{6F22B8F1-3C0C-2336-C41A-5E1005DF7A4F}"/>
              </a:ext>
            </a:extLst>
          </p:cNvPr>
          <p:cNvSpPr>
            <a:spLocks noGrp="1"/>
          </p:cNvSpPr>
          <p:nvPr>
            <p:ph idx="1"/>
          </p:nvPr>
        </p:nvSpPr>
        <p:spPr>
          <a:xfrm>
            <a:off x="390524" y="715962"/>
            <a:ext cx="11458575" cy="5684837"/>
          </a:xfrm>
        </p:spPr>
        <p:txBody>
          <a:bodyPr>
            <a:normAutofit/>
          </a:bodyPr>
          <a:lstStyle/>
          <a:p>
            <a:pPr>
              <a:lnSpc>
                <a:spcPct val="100000"/>
              </a:lnSpc>
              <a:spcBef>
                <a:spcPts val="600"/>
              </a:spcBef>
              <a:spcAft>
                <a:spcPts val="600"/>
              </a:spcAft>
            </a:pPr>
            <a:r>
              <a:rPr lang="en-US" sz="2000" b="1" dirty="0">
                <a:solidFill>
                  <a:srgbClr val="000000"/>
                </a:solidFill>
                <a:latin typeface="Lucida Sans" panose="020B0602030504020204" pitchFamily="34" charset="0"/>
              </a:rPr>
              <a:t>The first oral dose in malaria treatment should always be consumed in the presence of the health care provider. W</a:t>
            </a:r>
            <a:r>
              <a:rPr lang="en-US" sz="2000" dirty="0">
                <a:solidFill>
                  <a:srgbClr val="000000"/>
                </a:solidFill>
                <a:latin typeface="Lucida Sans" panose="020B0602030504020204" pitchFamily="34" charset="0"/>
              </a:rPr>
              <a:t>ait for 15 minutes after taking the dose. If there is no vomiting, the remaining part of the blister pack is given to the patient/caretaker to take home with the following instructions clearly:</a:t>
            </a:r>
            <a:r>
              <a:rPr lang="en-IN" sz="2000" dirty="0">
                <a:solidFill>
                  <a:srgbClr val="000000"/>
                </a:solidFill>
                <a:latin typeface="Lucida Sans" panose="020B0602030504020204" pitchFamily="34" charset="0"/>
              </a:rPr>
              <a:t> </a:t>
            </a:r>
          </a:p>
          <a:p>
            <a:pPr marL="542925" indent="-276225">
              <a:lnSpc>
                <a:spcPct val="100000"/>
              </a:lnSpc>
              <a:spcBef>
                <a:spcPts val="600"/>
              </a:spcBef>
              <a:spcAft>
                <a:spcPts val="600"/>
              </a:spcAf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The patient should complete the full treatment</a:t>
            </a:r>
            <a:endParaRPr lang="en-IN" sz="2000" dirty="0">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542925" indent="-276225">
              <a:lnSpc>
                <a:spcPct val="100000"/>
              </a:lnSpc>
              <a:spcBef>
                <a:spcPts val="600"/>
              </a:spcBef>
              <a:spcAft>
                <a:spcPts val="600"/>
              </a:spcAf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If the treatment is not completed as prescribed, the disease may recur, in a more serious form which may be more difficult to treat</a:t>
            </a:r>
            <a:endParaRPr lang="en-IN" sz="2000" dirty="0">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542925" indent="-276225">
              <a:lnSpc>
                <a:spcPct val="100000"/>
              </a:lnSpc>
              <a:spcBef>
                <a:spcPts val="600"/>
              </a:spcBef>
              <a:spcAft>
                <a:spcPts val="600"/>
              </a:spcAf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Bed nets should be used by the patient to prevent the spread of malaria</a:t>
            </a:r>
          </a:p>
          <a:p>
            <a:pPr marL="266700" indent="-266700">
              <a:lnSpc>
                <a:spcPct val="100000"/>
              </a:lnSpc>
              <a:spcBef>
                <a:spcPts val="600"/>
              </a:spcBef>
              <a:spcAft>
                <a:spcPts val="600"/>
              </a:spcAft>
            </a:pPr>
            <a:r>
              <a:rPr lang="en-US" sz="2000" b="1" dirty="0">
                <a:solidFill>
                  <a:srgbClr val="000000"/>
                </a:solidFill>
                <a:highlight>
                  <a:srgbClr val="FFFFFF"/>
                </a:highlight>
                <a:latin typeface="Lucida Sans" panose="020B0602030504020204" pitchFamily="34" charset="0"/>
                <a:ea typeface="Arial" panose="020B0604020202020204" pitchFamily="34" charset="0"/>
              </a:rPr>
              <a:t>If the patient vomits within the 15 minutes </a:t>
            </a:r>
            <a:r>
              <a:rPr lang="en-US" sz="2000" dirty="0">
                <a:solidFill>
                  <a:srgbClr val="000000"/>
                </a:solidFill>
                <a:highlight>
                  <a:srgbClr val="FFFFFF"/>
                </a:highlight>
                <a:latin typeface="Lucida Sans" panose="020B0602030504020204" pitchFamily="34" charset="0"/>
                <a:ea typeface="Arial" panose="020B0604020202020204" pitchFamily="34" charset="0"/>
              </a:rPr>
              <a:t>under observation of the health care provider after taking the first dose of the drug, he/she should be allowed to rest for 15 minutes and then the dose is repeated by opening a new blister pack and discarding what remains of the previous blister pack. If the patient vomits again, the case should be considered as a case of severe malaria and managed accordingly.</a:t>
            </a:r>
            <a:endParaRPr lang="en-IN" sz="2000" dirty="0">
              <a:highlight>
                <a:srgbClr val="FFFFFF"/>
              </a:highlight>
              <a:latin typeface="Lucida Sans" panose="020B0602030504020204" pitchFamily="34" charset="0"/>
              <a:ea typeface="Arial" panose="020B0604020202020204" pitchFamily="34" charset="0"/>
            </a:endParaRPr>
          </a:p>
          <a:p>
            <a:pPr marL="542925" indent="-276225">
              <a:lnSpc>
                <a:spcPct val="100000"/>
              </a:lnSpc>
              <a:spcBef>
                <a:spcPts val="600"/>
              </a:spcBef>
              <a:spcAft>
                <a:spcPts val="600"/>
              </a:spcAft>
            </a:pPr>
            <a:endParaRPr lang="en-IN" sz="2000" dirty="0">
              <a:highlight>
                <a:srgbClr val="FFFFFF"/>
              </a:highlight>
              <a:latin typeface="Lucida Sans" panose="020B0602030504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6811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CC275-98DA-8B5F-9535-FF03C280B570}"/>
              </a:ext>
            </a:extLst>
          </p:cNvPr>
          <p:cNvSpPr>
            <a:spLocks noGrp="1"/>
          </p:cNvSpPr>
          <p:nvPr>
            <p:ph type="title"/>
          </p:nvPr>
        </p:nvSpPr>
        <p:spPr>
          <a:xfrm>
            <a:off x="0" y="0"/>
            <a:ext cx="12192000" cy="533400"/>
          </a:xfrm>
          <a:solidFill>
            <a:srgbClr val="0070C0"/>
          </a:solidFill>
        </p:spPr>
        <p:txBody>
          <a:bodyPr>
            <a:normAutofit/>
          </a:bodyPr>
          <a:lstStyle/>
          <a:p>
            <a:pPr algn="ctr"/>
            <a:r>
              <a:rPr lang="en-US" sz="2800" dirty="0">
                <a:solidFill>
                  <a:schemeClr val="bg1"/>
                </a:solidFill>
                <a:latin typeface="Lucida Sans" panose="020B0602030504020204" pitchFamily="34" charset="0"/>
                <a:ea typeface="Arial" panose="020B0604020202020204" pitchFamily="34" charset="0"/>
                <a:cs typeface="Arial" panose="020B0604020202020204" pitchFamily="34" charset="0"/>
              </a:rPr>
              <a:t>Treatment of mixed infections with </a:t>
            </a:r>
            <a:r>
              <a:rPr lang="en-US" sz="2800" i="1" dirty="0">
                <a:solidFill>
                  <a:schemeClr val="bg1"/>
                </a:solidFill>
                <a:latin typeface="Lucida Sans" panose="020B0602030504020204" pitchFamily="34" charset="0"/>
                <a:ea typeface="Arial" panose="020B0604020202020204" pitchFamily="34" charset="0"/>
                <a:cs typeface="Arial" panose="020B0604020202020204" pitchFamily="34" charset="0"/>
              </a:rPr>
              <a:t>P. vivax</a:t>
            </a:r>
            <a:r>
              <a:rPr lang="en-US" sz="2800" dirty="0">
                <a:solidFill>
                  <a:schemeClr val="bg1"/>
                </a:solidFill>
                <a:latin typeface="Lucida Sans" panose="020B0602030504020204" pitchFamily="34" charset="0"/>
                <a:ea typeface="Arial" panose="020B0604020202020204" pitchFamily="34" charset="0"/>
                <a:cs typeface="Arial" panose="020B0604020202020204" pitchFamily="34" charset="0"/>
              </a:rPr>
              <a:t> and </a:t>
            </a:r>
            <a:r>
              <a:rPr lang="en-US" sz="2800" i="1" dirty="0">
                <a:solidFill>
                  <a:schemeClr val="bg1"/>
                </a:solidFill>
                <a:latin typeface="Lucida Sans" panose="020B0602030504020204" pitchFamily="34" charset="0"/>
                <a:ea typeface="Arial" panose="020B0604020202020204" pitchFamily="34" charset="0"/>
                <a:cs typeface="Arial" panose="020B0604020202020204" pitchFamily="34" charset="0"/>
              </a:rPr>
              <a:t>P. falciparum</a:t>
            </a:r>
            <a:endParaRPr lang="en-US" sz="2800" dirty="0">
              <a:solidFill>
                <a:schemeClr val="bg1"/>
              </a:solidFill>
            </a:endParaRPr>
          </a:p>
        </p:txBody>
      </p:sp>
      <p:sp>
        <p:nvSpPr>
          <p:cNvPr id="3" name="Content Placeholder 2">
            <a:extLst>
              <a:ext uri="{FF2B5EF4-FFF2-40B4-BE49-F238E27FC236}">
                <a16:creationId xmlns:a16="http://schemas.microsoft.com/office/drawing/2014/main" id="{5455B79B-1BA1-7477-F51E-18B0661D657A}"/>
              </a:ext>
            </a:extLst>
          </p:cNvPr>
          <p:cNvSpPr>
            <a:spLocks noGrp="1"/>
          </p:cNvSpPr>
          <p:nvPr>
            <p:ph idx="1"/>
          </p:nvPr>
        </p:nvSpPr>
        <p:spPr>
          <a:xfrm>
            <a:off x="690562" y="863599"/>
            <a:ext cx="10810875" cy="1165225"/>
          </a:xfrm>
        </p:spPr>
        <p:txBody>
          <a:bodyPr>
            <a:normAutofit/>
          </a:bodyPr>
          <a:lstStyle/>
          <a:p>
            <a:pPr marL="0" marR="254000" indent="0" algn="just">
              <a:lnSpc>
                <a:spcPct val="150000"/>
              </a:lnSpc>
              <a:spcBef>
                <a:spcPts val="0"/>
              </a:spcBef>
              <a:buNone/>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All mixed infections should be treated with a full course of ACT-SP for 3 days and primaquine 0.25 mg/kg </a:t>
            </a:r>
            <a:r>
              <a:rPr lang="en-US" sz="2000" dirty="0" err="1">
                <a:solidFill>
                  <a:srgbClr val="000000"/>
                </a:solidFill>
                <a:effectLst/>
                <a:highlight>
                  <a:srgbClr val="FFFFFF"/>
                </a:highlight>
                <a:latin typeface="Lucida Sans" panose="020B0602030504020204" pitchFamily="34" charset="0"/>
                <a:ea typeface="Arial" panose="020B0604020202020204" pitchFamily="34" charset="0"/>
              </a:rPr>
              <a:t>bw</a:t>
            </a:r>
            <a:r>
              <a:rPr lang="en-US" sz="2000" dirty="0">
                <a:solidFill>
                  <a:srgbClr val="000000"/>
                </a:solidFill>
                <a:effectLst/>
                <a:highlight>
                  <a:srgbClr val="FFFFFF"/>
                </a:highlight>
                <a:latin typeface="Lucida Sans" panose="020B0602030504020204" pitchFamily="34" charset="0"/>
                <a:ea typeface="Arial" panose="020B0604020202020204" pitchFamily="34" charset="0"/>
              </a:rPr>
              <a:t> daily for 14 days (2</a:t>
            </a:r>
            <a:r>
              <a:rPr lang="en-US" sz="2000" baseline="30000" dirty="0">
                <a:solidFill>
                  <a:srgbClr val="000000"/>
                </a:solidFill>
                <a:effectLst/>
                <a:highlight>
                  <a:srgbClr val="FFFFFF"/>
                </a:highlight>
                <a:latin typeface="Lucida Sans" panose="020B0602030504020204" pitchFamily="34" charset="0"/>
                <a:ea typeface="Arial" panose="020B0604020202020204" pitchFamily="34" charset="0"/>
              </a:rPr>
              <a:t>nd</a:t>
            </a:r>
            <a:r>
              <a:rPr lang="en-US" sz="2000" dirty="0">
                <a:solidFill>
                  <a:srgbClr val="000000"/>
                </a:solidFill>
                <a:effectLst/>
                <a:highlight>
                  <a:srgbClr val="FFFFFF"/>
                </a:highlight>
                <a:latin typeface="Lucida Sans" panose="020B0602030504020204" pitchFamily="34" charset="0"/>
                <a:ea typeface="Arial" panose="020B0604020202020204" pitchFamily="34" charset="0"/>
              </a:rPr>
              <a:t> day onwards).</a:t>
            </a:r>
            <a:endParaRPr lang="en-IN" sz="2000" dirty="0">
              <a:effectLst/>
              <a:highlight>
                <a:srgbClr val="FFFFFF"/>
              </a:highlight>
              <a:latin typeface="Lucida Sans" panose="020B0602030504020204" pitchFamily="34" charset="0"/>
              <a:ea typeface="Arial" panose="020B0604020202020204" pitchFamily="34" charset="0"/>
            </a:endParaRPr>
          </a:p>
          <a:p>
            <a:pPr>
              <a:lnSpc>
                <a:spcPct val="150000"/>
              </a:lnSpc>
              <a:spcBef>
                <a:spcPts val="0"/>
              </a:spcBef>
            </a:pPr>
            <a:endParaRPr lang="en-US" sz="3200" dirty="0"/>
          </a:p>
        </p:txBody>
      </p:sp>
    </p:spTree>
    <p:extLst>
      <p:ext uri="{BB962C8B-B14F-4D97-AF65-F5344CB8AC3E}">
        <p14:creationId xmlns:p14="http://schemas.microsoft.com/office/powerpoint/2010/main" val="2597223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B1604-540F-00B5-7150-C66006717126}"/>
              </a:ext>
            </a:extLst>
          </p:cNvPr>
          <p:cNvSpPr>
            <a:spLocks noGrp="1"/>
          </p:cNvSpPr>
          <p:nvPr>
            <p:ph type="title"/>
          </p:nvPr>
        </p:nvSpPr>
        <p:spPr>
          <a:xfrm>
            <a:off x="0" y="1"/>
            <a:ext cx="12192000" cy="476250"/>
          </a:xfrm>
          <a:solidFill>
            <a:srgbClr val="0070C0"/>
          </a:solidFill>
        </p:spPr>
        <p:txBody>
          <a:bodyPr>
            <a:normAutofit/>
          </a:bodyPr>
          <a:lstStyle/>
          <a:p>
            <a:pPr algn="ctr"/>
            <a:r>
              <a:rPr lang="en-US" sz="2800" dirty="0">
                <a:solidFill>
                  <a:schemeClr val="bg1"/>
                </a:solidFill>
                <a:latin typeface="Lucida Sans" panose="020B0602030504020204" pitchFamily="34" charset="0"/>
                <a:ea typeface="Arial" panose="020B0604020202020204" pitchFamily="34" charset="0"/>
                <a:cs typeface="Arial" panose="020B0604020202020204" pitchFamily="34" charset="0"/>
              </a:rPr>
              <a:t>Treatment of </a:t>
            </a:r>
            <a:r>
              <a:rPr lang="en-US" sz="2800" i="1" dirty="0">
                <a:solidFill>
                  <a:schemeClr val="bg1"/>
                </a:solidFill>
                <a:latin typeface="Lucida Sans" panose="020B0602030504020204" pitchFamily="34" charset="0"/>
                <a:ea typeface="Arial" panose="020B0604020202020204" pitchFamily="34" charset="0"/>
                <a:cs typeface="Arial" panose="020B0604020202020204" pitchFamily="34" charset="0"/>
              </a:rPr>
              <a:t>P. </a:t>
            </a:r>
            <a:r>
              <a:rPr lang="en-US" sz="2800" i="1" dirty="0" err="1">
                <a:solidFill>
                  <a:schemeClr val="bg1"/>
                </a:solidFill>
                <a:latin typeface="Lucida Sans" panose="020B0602030504020204" pitchFamily="34" charset="0"/>
                <a:ea typeface="Arial" panose="020B0604020202020204" pitchFamily="34" charset="0"/>
                <a:cs typeface="Arial" panose="020B0604020202020204" pitchFamily="34" charset="0"/>
              </a:rPr>
              <a:t>ovale</a:t>
            </a:r>
            <a:r>
              <a:rPr lang="en-US" sz="2800" dirty="0">
                <a:solidFill>
                  <a:schemeClr val="bg1"/>
                </a:solidFill>
                <a:latin typeface="Lucida Sans" panose="020B0602030504020204" pitchFamily="34" charset="0"/>
                <a:ea typeface="Arial" panose="020B0604020202020204" pitchFamily="34" charset="0"/>
                <a:cs typeface="Arial" panose="020B0604020202020204" pitchFamily="34" charset="0"/>
              </a:rPr>
              <a:t> and </a:t>
            </a:r>
            <a:r>
              <a:rPr lang="en-US" sz="2800" i="1" dirty="0">
                <a:solidFill>
                  <a:schemeClr val="bg1"/>
                </a:solidFill>
                <a:latin typeface="Lucida Sans" panose="020B0602030504020204" pitchFamily="34" charset="0"/>
                <a:ea typeface="Arial" panose="020B0604020202020204" pitchFamily="34" charset="0"/>
                <a:cs typeface="Arial" panose="020B0604020202020204" pitchFamily="34" charset="0"/>
              </a:rPr>
              <a:t>P. </a:t>
            </a:r>
            <a:r>
              <a:rPr lang="en-US" sz="2800" i="1" dirty="0" err="1">
                <a:solidFill>
                  <a:schemeClr val="bg1"/>
                </a:solidFill>
                <a:latin typeface="Lucida Sans" panose="020B0602030504020204" pitchFamily="34" charset="0"/>
                <a:ea typeface="Arial" panose="020B0604020202020204" pitchFamily="34" charset="0"/>
                <a:cs typeface="Arial" panose="020B0604020202020204" pitchFamily="34" charset="0"/>
              </a:rPr>
              <a:t>malariae</a:t>
            </a:r>
            <a:endParaRPr lang="en-US" sz="2800" dirty="0">
              <a:solidFill>
                <a:schemeClr val="bg1"/>
              </a:solidFill>
            </a:endParaRPr>
          </a:p>
        </p:txBody>
      </p:sp>
      <p:sp>
        <p:nvSpPr>
          <p:cNvPr id="3" name="Content Placeholder 2">
            <a:extLst>
              <a:ext uri="{FF2B5EF4-FFF2-40B4-BE49-F238E27FC236}">
                <a16:creationId xmlns:a16="http://schemas.microsoft.com/office/drawing/2014/main" id="{FB8100C4-4724-BBA1-E95F-F070778451AC}"/>
              </a:ext>
            </a:extLst>
          </p:cNvPr>
          <p:cNvSpPr>
            <a:spLocks noGrp="1"/>
          </p:cNvSpPr>
          <p:nvPr>
            <p:ph idx="1"/>
          </p:nvPr>
        </p:nvSpPr>
        <p:spPr>
          <a:xfrm>
            <a:off x="838200" y="923925"/>
            <a:ext cx="10515600" cy="1628775"/>
          </a:xfrm>
        </p:spPr>
        <p:txBody>
          <a:bodyPr>
            <a:normAutofit/>
          </a:bodyPr>
          <a:lstStyle/>
          <a:p>
            <a:pPr marR="254000" algn="just">
              <a:lnSpc>
                <a:spcPts val="1585"/>
              </a:lnSpc>
              <a:spcBef>
                <a:spcPts val="2100"/>
              </a:spcBef>
              <a:spcAft>
                <a:spcPts val="1810"/>
              </a:spcAft>
              <a:buFont typeface="Wingdings" panose="05000000000000000000" pitchFamily="2" charset="2"/>
              <a:buChar char="§"/>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Treatment for </a:t>
            </a:r>
            <a:r>
              <a:rPr lang="en-US" sz="2000" i="1"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P. </a:t>
            </a:r>
            <a:r>
              <a:rPr lang="en-US" sz="2000" i="1"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ovale</a:t>
            </a:r>
            <a:r>
              <a:rPr lang="en-US" sz="2000" dirty="0">
                <a:solidFill>
                  <a:srgbClr val="000000"/>
                </a:solidFill>
                <a:effectLst/>
                <a:highlight>
                  <a:srgbClr val="FFFFFF"/>
                </a:highlight>
                <a:latin typeface="Lucida Sans" panose="020B0602030504020204" pitchFamily="34" charset="0"/>
                <a:ea typeface="Arial" panose="020B0604020202020204" pitchFamily="34" charset="0"/>
              </a:rPr>
              <a:t> malaria is the same as that for </a:t>
            </a:r>
            <a:r>
              <a:rPr lang="en-US" sz="2000" i="1"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P. vivax</a:t>
            </a:r>
            <a:r>
              <a:rPr lang="en-US" sz="2000" dirty="0">
                <a:solidFill>
                  <a:srgbClr val="000000"/>
                </a:solidFill>
                <a:effectLst/>
                <a:highlight>
                  <a:srgbClr val="FFFFFF"/>
                </a:highlight>
                <a:latin typeface="Lucida Sans" panose="020B0602030504020204" pitchFamily="34" charset="0"/>
                <a:ea typeface="Arial" panose="020B0604020202020204" pitchFamily="34" charset="0"/>
              </a:rPr>
              <a:t> </a:t>
            </a:r>
          </a:p>
          <a:p>
            <a:pPr marR="254000" algn="just">
              <a:lnSpc>
                <a:spcPts val="1585"/>
              </a:lnSpc>
              <a:spcBef>
                <a:spcPts val="2100"/>
              </a:spcBef>
              <a:spcAft>
                <a:spcPts val="1810"/>
              </a:spcAft>
              <a:buFont typeface="Wingdings" panose="05000000000000000000" pitchFamily="2" charset="2"/>
              <a:buChar char="§"/>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Treatment for </a:t>
            </a:r>
            <a:r>
              <a:rPr lang="en-US" sz="2000" i="1"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P. </a:t>
            </a:r>
            <a:r>
              <a:rPr lang="en-US" sz="2000" i="1"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malariae</a:t>
            </a:r>
            <a:r>
              <a:rPr lang="en-US" sz="2000" dirty="0">
                <a:solidFill>
                  <a:srgbClr val="000000"/>
                </a:solidFill>
                <a:effectLst/>
                <a:highlight>
                  <a:srgbClr val="FFFFFF"/>
                </a:highlight>
                <a:latin typeface="Lucida Sans" panose="020B0602030504020204" pitchFamily="34" charset="0"/>
                <a:ea typeface="Arial" panose="020B0604020202020204" pitchFamily="34" charset="0"/>
              </a:rPr>
              <a:t> is same as that for </a:t>
            </a:r>
            <a:r>
              <a:rPr lang="en-US" sz="2000" i="1"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P. falciparum.</a:t>
            </a:r>
            <a:endParaRPr lang="en-US" sz="3200" dirty="0"/>
          </a:p>
        </p:txBody>
      </p:sp>
    </p:spTree>
    <p:extLst>
      <p:ext uri="{BB962C8B-B14F-4D97-AF65-F5344CB8AC3E}">
        <p14:creationId xmlns:p14="http://schemas.microsoft.com/office/powerpoint/2010/main" val="1600026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BE89F-E984-3A01-5086-70D374F46E28}"/>
              </a:ext>
            </a:extLst>
          </p:cNvPr>
          <p:cNvSpPr>
            <a:spLocks noGrp="1"/>
          </p:cNvSpPr>
          <p:nvPr>
            <p:ph type="title"/>
          </p:nvPr>
        </p:nvSpPr>
        <p:spPr>
          <a:xfrm>
            <a:off x="0" y="0"/>
            <a:ext cx="12192000" cy="542925"/>
          </a:xfrm>
          <a:solidFill>
            <a:srgbClr val="0070C0"/>
          </a:solidFill>
        </p:spPr>
        <p:txBody>
          <a:bodyPr>
            <a:noAutofit/>
          </a:bodyPr>
          <a:lstStyle/>
          <a:p>
            <a:pPr algn="ctr"/>
            <a:r>
              <a:rPr lang="en-US" sz="2800" u="none" strike="noStrike" spc="0" dirty="0">
                <a:solidFill>
                  <a:schemeClr val="bg1"/>
                </a:solidFill>
                <a:effectLst/>
                <a:latin typeface="Lucida Sans" panose="020B0602030504020204" pitchFamily="34" charset="0"/>
                <a:ea typeface="Arial" panose="020B0604020202020204" pitchFamily="34" charset="0"/>
                <a:cs typeface="Arial" panose="020B0604020202020204" pitchFamily="34" charset="0"/>
              </a:rPr>
              <a:t>Severe malaria (1/2)</a:t>
            </a:r>
            <a:endParaRPr lang="en-US" sz="2800" dirty="0">
              <a:solidFill>
                <a:schemeClr val="bg1"/>
              </a:solidFill>
            </a:endParaRPr>
          </a:p>
        </p:txBody>
      </p:sp>
      <p:sp>
        <p:nvSpPr>
          <p:cNvPr id="3" name="Content Placeholder 2">
            <a:extLst>
              <a:ext uri="{FF2B5EF4-FFF2-40B4-BE49-F238E27FC236}">
                <a16:creationId xmlns:a16="http://schemas.microsoft.com/office/drawing/2014/main" id="{CEB30BDB-EE9A-797F-E39E-A72A333DB031}"/>
              </a:ext>
            </a:extLst>
          </p:cNvPr>
          <p:cNvSpPr>
            <a:spLocks noGrp="1"/>
          </p:cNvSpPr>
          <p:nvPr>
            <p:ph idx="1"/>
          </p:nvPr>
        </p:nvSpPr>
        <p:spPr>
          <a:xfrm>
            <a:off x="561974" y="866776"/>
            <a:ext cx="11210925" cy="4038599"/>
          </a:xfrm>
        </p:spPr>
        <p:txBody>
          <a:bodyPr>
            <a:normAutofit/>
          </a:bodyPr>
          <a:lstStyle/>
          <a:p>
            <a:pPr marR="254000" lvl="0" algn="just">
              <a:lnSpc>
                <a:spcPct val="110000"/>
              </a:lnSpc>
              <a:spcBef>
                <a:spcPts val="600"/>
              </a:spcBef>
              <a:spcAft>
                <a:spcPts val="600"/>
              </a:spcAft>
              <a:buClr>
                <a:srgbClr val="000000"/>
              </a:buClr>
              <a:buSzPts val="1200"/>
              <a:buFont typeface="Arial" panose="020B0604020202020204" pitchFamily="34" charset="0"/>
              <a:buChar char="•"/>
              <a:tabLst>
                <a:tab pos="231775"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Impaired consciousness </a:t>
            </a:r>
            <a:endParaRPr lang="en-IN" sz="2000" b="1"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R="254000" lvl="0" algn="just">
              <a:lnSpc>
                <a:spcPct val="110000"/>
              </a:lnSpc>
              <a:spcBef>
                <a:spcPts val="600"/>
              </a:spcBef>
              <a:spcAft>
                <a:spcPts val="600"/>
              </a:spcAft>
              <a:buClr>
                <a:srgbClr val="000000"/>
              </a:buClr>
              <a:buSzPts val="1200"/>
              <a:buFont typeface="Arial" panose="020B0604020202020204" pitchFamily="34" charset="0"/>
              <a:buChar char="•"/>
              <a:tabLst>
                <a:tab pos="231775"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Generalized weakness </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so that the person is unable to sit, stand or walk without assistance</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lvl="0" algn="just">
              <a:lnSpc>
                <a:spcPct val="110000"/>
              </a:lnSpc>
              <a:spcBef>
                <a:spcPts val="600"/>
              </a:spcBef>
              <a:spcAft>
                <a:spcPts val="600"/>
              </a:spcAft>
              <a:buClr>
                <a:srgbClr val="000000"/>
              </a:buClr>
              <a:buSzPts val="1200"/>
              <a:buFont typeface="Arial" panose="020B0604020202020204" pitchFamily="34" charset="0"/>
              <a:buChar char="•"/>
              <a:tabLst>
                <a:tab pos="231775"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Multiple convulsions</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more than two episodes within 24 hours</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R="254000" lvl="0" algn="just">
              <a:lnSpc>
                <a:spcPct val="110000"/>
              </a:lnSpc>
              <a:spcBef>
                <a:spcPts val="600"/>
              </a:spcBef>
              <a:spcAft>
                <a:spcPts val="600"/>
              </a:spcAft>
              <a:buClr>
                <a:srgbClr val="000000"/>
              </a:buClr>
              <a:buSzPts val="1200"/>
              <a:buFont typeface="Arial" panose="020B0604020202020204" pitchFamily="34" charset="0"/>
              <a:buChar char="•"/>
              <a:tabLst>
                <a:tab pos="231775"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Acidosis</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Severe acidosis manifests clinically as respiratory distress (rapid, deep, </a:t>
            </a:r>
            <a:r>
              <a:rPr lang="en-US" sz="2000" u="none" strike="noStrike"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laboured</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breathing).</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lvl="0" algn="just">
              <a:lnSpc>
                <a:spcPct val="110000"/>
              </a:lnSpc>
              <a:spcBef>
                <a:spcPts val="600"/>
              </a:spcBef>
              <a:spcAft>
                <a:spcPts val="600"/>
              </a:spcAft>
              <a:buClr>
                <a:srgbClr val="000000"/>
              </a:buClr>
              <a:buSzPts val="1200"/>
              <a:buFont typeface="Arial" panose="020B0604020202020204" pitchFamily="34" charset="0"/>
              <a:buChar char="•"/>
              <a:tabLst>
                <a:tab pos="231140" algn="l"/>
              </a:tabLst>
            </a:pPr>
            <a:r>
              <a:rPr lang="en-US" sz="2000" b="1" u="none" strike="noStrike"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Hypoglycaemia</a:t>
            </a: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Blood or plasma glucose &lt; 2.2 mmol/L (&lt; 40 mg/dL)</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R="254000" lvl="0" algn="just">
              <a:lnSpc>
                <a:spcPct val="110000"/>
              </a:lnSpc>
              <a:spcBef>
                <a:spcPts val="600"/>
              </a:spcBef>
              <a:spcAft>
                <a:spcPts val="600"/>
              </a:spcAft>
              <a:buClr>
                <a:srgbClr val="000000"/>
              </a:buClr>
              <a:buSzPts val="1200"/>
              <a:buFont typeface="Arial" panose="020B0604020202020204" pitchFamily="34" charset="0"/>
              <a:buChar char="•"/>
              <a:tabLst>
                <a:tab pos="231140" algn="l"/>
              </a:tabLst>
            </a:pPr>
            <a:r>
              <a:rPr lang="en-US" sz="2000" b="1"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Severe </a:t>
            </a:r>
            <a:r>
              <a:rPr lang="en-US" sz="2000" b="1"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anaemia</a:t>
            </a:r>
            <a:r>
              <a:rPr lang="en-US" sz="2000"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a:t>
            </a:r>
            <a:r>
              <a:rPr lang="en-US" sz="2000" dirty="0" err="1">
                <a:solidFill>
                  <a:srgbClr val="000000"/>
                </a:solidFill>
                <a:effectLst/>
                <a:latin typeface="Lucida Sans" panose="020B0602030504020204" pitchFamily="34" charset="0"/>
              </a:rPr>
              <a:t>Haemoglobin</a:t>
            </a:r>
            <a:r>
              <a:rPr lang="en-US" sz="2000" dirty="0">
                <a:solidFill>
                  <a:srgbClr val="000000"/>
                </a:solidFill>
                <a:effectLst/>
                <a:latin typeface="Lucida Sans" panose="020B0602030504020204" pitchFamily="34" charset="0"/>
              </a:rPr>
              <a:t> % &lt; 5 g/dL</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R="254000" lvl="0" algn="just">
              <a:lnSpc>
                <a:spcPct val="110000"/>
              </a:lnSpc>
              <a:spcBef>
                <a:spcPts val="600"/>
              </a:spcBef>
              <a:spcAft>
                <a:spcPts val="600"/>
              </a:spcAft>
              <a:buClr>
                <a:srgbClr val="000000"/>
              </a:buClr>
              <a:buSzPts val="1200"/>
              <a:buFont typeface="Arial" panose="020B0604020202020204" pitchFamily="34" charset="0"/>
              <a:buChar char="•"/>
              <a:tabLst>
                <a:tab pos="231140"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Renal impairment</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Creatinine &gt; 265 </a:t>
            </a:r>
            <a:r>
              <a:rPr lang="en-US" sz="2000" u="none" strike="noStrike"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gmol</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/L (3mg/dL) or blood urea &gt; 20 mmol/L</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999A79D-028E-ABAD-602E-C6138B5C4FE5}"/>
              </a:ext>
            </a:extLst>
          </p:cNvPr>
          <p:cNvSpPr txBox="1"/>
          <p:nvPr/>
        </p:nvSpPr>
        <p:spPr>
          <a:xfrm>
            <a:off x="0" y="5543175"/>
            <a:ext cx="12192001" cy="1307474"/>
          </a:xfrm>
          <a:prstGeom prst="rect">
            <a:avLst/>
          </a:prstGeom>
          <a:solidFill>
            <a:srgbClr val="FFFF00"/>
          </a:solidFill>
        </p:spPr>
        <p:txBody>
          <a:bodyPr wrap="square">
            <a:spAutoFit/>
          </a:bodyPr>
          <a:lstStyle/>
          <a:p>
            <a:pPr marR="254000" algn="just">
              <a:lnSpc>
                <a:spcPct val="110000"/>
              </a:lnSpc>
              <a:spcBef>
                <a:spcPts val="600"/>
              </a:spcBef>
              <a:spcAft>
                <a:spcPts val="600"/>
              </a:spcAft>
            </a:pPr>
            <a:r>
              <a:rPr lang="en-US" sz="1600" dirty="0">
                <a:effectLst/>
                <a:latin typeface="Lucida Sans" panose="020B0602030504020204" pitchFamily="34" charset="0"/>
                <a:ea typeface="Arial" panose="020B0604020202020204" pitchFamily="34" charset="0"/>
              </a:rPr>
              <a:t>Febrile convulsions, repeated vomiting and dehydration are common in children if the temperature is high due to any cause and therefore, not necessarily indicative of severe malaria. </a:t>
            </a:r>
          </a:p>
          <a:p>
            <a:pPr marR="254000" algn="just">
              <a:lnSpc>
                <a:spcPct val="110000"/>
              </a:lnSpc>
              <a:spcBef>
                <a:spcPts val="600"/>
              </a:spcBef>
              <a:spcAft>
                <a:spcPts val="600"/>
              </a:spcAft>
            </a:pPr>
            <a:r>
              <a:rPr lang="en-US" sz="1600" dirty="0">
                <a:effectLst/>
                <a:latin typeface="Lucida Sans" panose="020B0602030504020204" pitchFamily="34" charset="0"/>
                <a:ea typeface="Arial" panose="020B0604020202020204" pitchFamily="34" charset="0"/>
              </a:rPr>
              <a:t>However, such symptoms could be due to severe malaria and there should be no delay in transferring these children to a health facility fully equipped for diagnosis and management of severe malaria cases.</a:t>
            </a:r>
            <a:endParaRPr lang="en-IN" sz="1600" dirty="0">
              <a:effectLst/>
              <a:latin typeface="Lucida Sans" panose="020B0602030504020204" pitchFamily="34" charset="0"/>
              <a:ea typeface="Arial" panose="020B0604020202020204" pitchFamily="34" charset="0"/>
            </a:endParaRPr>
          </a:p>
        </p:txBody>
      </p:sp>
    </p:spTree>
    <p:extLst>
      <p:ext uri="{BB962C8B-B14F-4D97-AF65-F5344CB8AC3E}">
        <p14:creationId xmlns:p14="http://schemas.microsoft.com/office/powerpoint/2010/main" val="461452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AB6A6-587E-1936-BB7F-DBA60AFF54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704CC6-A665-8007-226F-EFCA1C9A3CEC}"/>
              </a:ext>
            </a:extLst>
          </p:cNvPr>
          <p:cNvSpPr>
            <a:spLocks noGrp="1"/>
          </p:cNvSpPr>
          <p:nvPr>
            <p:ph type="title"/>
          </p:nvPr>
        </p:nvSpPr>
        <p:spPr>
          <a:xfrm>
            <a:off x="0" y="0"/>
            <a:ext cx="12192000" cy="533400"/>
          </a:xfrm>
          <a:solidFill>
            <a:srgbClr val="0070C0"/>
          </a:solidFill>
        </p:spPr>
        <p:txBody>
          <a:bodyPr>
            <a:noAutofit/>
          </a:bodyPr>
          <a:lstStyle/>
          <a:p>
            <a:pPr algn="ctr"/>
            <a:r>
              <a:rPr lang="en-US" sz="2800" u="none" strike="noStrike" spc="0" dirty="0">
                <a:solidFill>
                  <a:schemeClr val="bg1"/>
                </a:solidFill>
                <a:effectLst/>
                <a:latin typeface="Lucida Sans" panose="020B0602030504020204" pitchFamily="34" charset="0"/>
                <a:ea typeface="Arial" panose="020B0604020202020204" pitchFamily="34" charset="0"/>
                <a:cs typeface="Arial" panose="020B0604020202020204" pitchFamily="34" charset="0"/>
              </a:rPr>
              <a:t>Severe malaria (2/2)</a:t>
            </a:r>
            <a:endParaRPr lang="en-US" sz="2800" dirty="0">
              <a:solidFill>
                <a:schemeClr val="bg1"/>
              </a:solidFill>
            </a:endParaRPr>
          </a:p>
        </p:txBody>
      </p:sp>
      <p:sp>
        <p:nvSpPr>
          <p:cNvPr id="3" name="Content Placeholder 2">
            <a:extLst>
              <a:ext uri="{FF2B5EF4-FFF2-40B4-BE49-F238E27FC236}">
                <a16:creationId xmlns:a16="http://schemas.microsoft.com/office/drawing/2014/main" id="{CB35B307-5A93-F708-FC41-A8F11283C48B}"/>
              </a:ext>
            </a:extLst>
          </p:cNvPr>
          <p:cNvSpPr>
            <a:spLocks noGrp="1"/>
          </p:cNvSpPr>
          <p:nvPr>
            <p:ph idx="1"/>
          </p:nvPr>
        </p:nvSpPr>
        <p:spPr>
          <a:xfrm>
            <a:off x="647699" y="830764"/>
            <a:ext cx="11210925" cy="4095749"/>
          </a:xfrm>
        </p:spPr>
        <p:txBody>
          <a:bodyPr>
            <a:normAutofit/>
          </a:bodyPr>
          <a:lstStyle/>
          <a:p>
            <a:pPr marR="254000" lvl="0" algn="just">
              <a:lnSpc>
                <a:spcPct val="110000"/>
              </a:lnSpc>
              <a:spcBef>
                <a:spcPts val="600"/>
              </a:spcBef>
              <a:spcAft>
                <a:spcPts val="600"/>
              </a:spcAft>
              <a:buClr>
                <a:srgbClr val="000000"/>
              </a:buClr>
              <a:buSzPts val="1200"/>
              <a:buFont typeface="Arial" panose="020B0604020202020204" pitchFamily="34" charset="0"/>
              <a:buChar char="•"/>
              <a:tabLst>
                <a:tab pos="231140"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Jaundice- </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Plasma or serum bilirubin &gt; 3 mg/dL</a:t>
            </a:r>
            <a:endPar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R="254000" lvl="0" algn="just">
              <a:lnSpc>
                <a:spcPct val="110000"/>
              </a:lnSpc>
              <a:spcBef>
                <a:spcPts val="600"/>
              </a:spcBef>
              <a:spcAft>
                <a:spcPts val="600"/>
              </a:spcAft>
              <a:buClr>
                <a:srgbClr val="000000"/>
              </a:buClr>
              <a:buSzPts val="1200"/>
              <a:buFont typeface="Arial" panose="020B0604020202020204" pitchFamily="34" charset="0"/>
              <a:buChar char="•"/>
              <a:tabLst>
                <a:tab pos="231140"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Pulmonary oedema</a:t>
            </a:r>
            <a:r>
              <a:rPr lang="en-US" sz="2000" b="1" dirty="0">
                <a:solidFill>
                  <a:srgbClr val="000000"/>
                </a:solidFill>
                <a:highlight>
                  <a:srgbClr val="FFFFFF"/>
                </a:highlight>
                <a:latin typeface="Lucida Sans" panose="020B0602030504020204" pitchFamily="34" charset="0"/>
                <a:ea typeface="Arial" panose="020B0604020202020204" pitchFamily="34" charset="0"/>
                <a:cs typeface="Arial" panose="020B0604020202020204" pitchFamily="34" charset="0"/>
              </a:rPr>
              <a:t> </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with chest in-drawing and crepitation on auscultation</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R="254000" lvl="0" algn="just">
              <a:lnSpc>
                <a:spcPct val="110000"/>
              </a:lnSpc>
              <a:spcBef>
                <a:spcPts val="600"/>
              </a:spcBef>
              <a:spcAft>
                <a:spcPts val="600"/>
              </a:spcAft>
              <a:buClr>
                <a:srgbClr val="000000"/>
              </a:buClr>
              <a:buSzPts val="1200"/>
              <a:buFont typeface="Arial" panose="020B0604020202020204" pitchFamily="34" charset="0"/>
              <a:buChar char="•"/>
              <a:tabLst>
                <a:tab pos="231140"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Significant bleeding</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recurrent or prolonged bleeding from the nose, gums or </a:t>
            </a:r>
            <a:r>
              <a:rPr lang="en-US" sz="2000" u="none" strike="noStrike"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venepuncture</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sites; </a:t>
            </a:r>
            <a:r>
              <a:rPr lang="en-US" sz="2000" u="none" strike="noStrike"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haematemesis</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or </a:t>
            </a:r>
            <a:r>
              <a:rPr lang="en-US" sz="2000" u="none" strike="noStrike"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malaena</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R="254000" lvl="0" algn="just">
              <a:lnSpc>
                <a:spcPct val="110000"/>
              </a:lnSpc>
              <a:spcBef>
                <a:spcPts val="600"/>
              </a:spcBef>
              <a:spcAft>
                <a:spcPts val="600"/>
              </a:spcAft>
              <a:buClr>
                <a:srgbClr val="000000"/>
              </a:buClr>
              <a:buSzPts val="1200"/>
              <a:buFont typeface="Arial" panose="020B0604020202020204" pitchFamily="34" charset="0"/>
              <a:buChar char="•"/>
              <a:tabLst>
                <a:tab pos="231140"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Shock</a:t>
            </a:r>
            <a:r>
              <a:rPr lang="en-US" sz="2000" b="1" dirty="0">
                <a:solidFill>
                  <a:srgbClr val="000000"/>
                </a:solidFill>
                <a:highlight>
                  <a:srgbClr val="FFFFFF"/>
                </a:highlight>
                <a:latin typeface="Lucida Sans" panose="020B0602030504020204" pitchFamily="34" charset="0"/>
                <a:ea typeface="Arial" panose="020B0604020202020204" pitchFamily="34" charset="0"/>
                <a:cs typeface="Arial" panose="020B0604020202020204" pitchFamily="34" charset="0"/>
              </a:rPr>
              <a:t>- </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Compensated shock is defined as capillary refill &gt; 3s or temperature gradient on leg (mid to proximal limb), but no hypertension. Decompensated shock is defined as systolic blood pressure &lt; 70 mm Hg in children or &lt; 80 mm Hg in adults, with evidence of impaired perfusion (cool peripheries or prolonged capillary refill)</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lvl="0" algn="just">
              <a:lnSpc>
                <a:spcPct val="110000"/>
              </a:lnSpc>
              <a:spcBef>
                <a:spcPts val="600"/>
              </a:spcBef>
              <a:spcAft>
                <a:spcPts val="600"/>
              </a:spcAft>
              <a:buClr>
                <a:srgbClr val="000000"/>
              </a:buClr>
              <a:buSzPts val="1200"/>
              <a:buFont typeface="Arial" panose="020B0604020202020204" pitchFamily="34" charset="0"/>
              <a:buChar char="•"/>
              <a:tabLst>
                <a:tab pos="231140" algn="l"/>
              </a:tabLst>
            </a:pPr>
            <a:r>
              <a:rPr lang="en-US" sz="2000" b="1" u="none" strike="noStrike"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Hyperparasitaemia</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P. falciparum </a:t>
            </a:r>
            <a:r>
              <a:rPr lang="en-US" sz="2000" u="none" strike="noStrike"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parasitaemia</a:t>
            </a: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&gt; 10%</a:t>
            </a:r>
            <a:endParaRPr lang="en-IN" sz="2000" dirty="0">
              <a:effectLst/>
              <a:highlight>
                <a:srgbClr val="FFFFFF"/>
              </a:highlight>
              <a:latin typeface="Lucida Sans" panose="020B0602030504020204" pitchFamily="34" charset="0"/>
              <a:ea typeface="Arial" panose="020B0604020202020204" pitchFamily="34" charset="0"/>
            </a:endParaRPr>
          </a:p>
          <a:p>
            <a:pPr>
              <a:lnSpc>
                <a:spcPct val="120000"/>
              </a:lnSpc>
              <a:spcBef>
                <a:spcPts val="0"/>
              </a:spcBef>
            </a:pPr>
            <a:endParaRPr lang="en-US" sz="3200" dirty="0"/>
          </a:p>
        </p:txBody>
      </p:sp>
    </p:spTree>
    <p:extLst>
      <p:ext uri="{BB962C8B-B14F-4D97-AF65-F5344CB8AC3E}">
        <p14:creationId xmlns:p14="http://schemas.microsoft.com/office/powerpoint/2010/main" val="2593213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786ED-A1E4-6FAD-C620-00C13B7672EB}"/>
              </a:ext>
            </a:extLst>
          </p:cNvPr>
          <p:cNvSpPr>
            <a:spLocks noGrp="1"/>
          </p:cNvSpPr>
          <p:nvPr>
            <p:ph type="title"/>
          </p:nvPr>
        </p:nvSpPr>
        <p:spPr>
          <a:xfrm>
            <a:off x="0" y="0"/>
            <a:ext cx="12192000" cy="561975"/>
          </a:xfrm>
          <a:solidFill>
            <a:srgbClr val="0070C0"/>
          </a:solidFill>
        </p:spPr>
        <p:txBody>
          <a:bodyPr>
            <a:normAutofit/>
          </a:bodyPr>
          <a:lstStyle/>
          <a:p>
            <a:pPr algn="ctr"/>
            <a:r>
              <a:rPr lang="en-US" sz="2800" dirty="0">
                <a:solidFill>
                  <a:schemeClr val="bg1"/>
                </a:solidFill>
                <a:latin typeface="Lucida Sans" panose="020B0602030504020204" pitchFamily="34" charset="0"/>
                <a:ea typeface="Arial" panose="020B0604020202020204" pitchFamily="34" charset="0"/>
              </a:rPr>
              <a:t>Criteria for referral</a:t>
            </a:r>
            <a:endParaRPr lang="en-US" sz="2800" dirty="0">
              <a:solidFill>
                <a:schemeClr val="bg1"/>
              </a:solidFill>
            </a:endParaRPr>
          </a:p>
        </p:txBody>
      </p:sp>
      <p:sp>
        <p:nvSpPr>
          <p:cNvPr id="3" name="Content Placeholder 2">
            <a:extLst>
              <a:ext uri="{FF2B5EF4-FFF2-40B4-BE49-F238E27FC236}">
                <a16:creationId xmlns:a16="http://schemas.microsoft.com/office/drawing/2014/main" id="{8E49CE0E-4E11-0DEA-1680-2780BE7A915C}"/>
              </a:ext>
            </a:extLst>
          </p:cNvPr>
          <p:cNvSpPr>
            <a:spLocks noGrp="1"/>
          </p:cNvSpPr>
          <p:nvPr>
            <p:ph idx="1"/>
          </p:nvPr>
        </p:nvSpPr>
        <p:spPr>
          <a:xfrm>
            <a:off x="647700" y="876299"/>
            <a:ext cx="11087099" cy="5267325"/>
          </a:xfrm>
        </p:spPr>
        <p:txBody>
          <a:bodyPr>
            <a:normAutofit lnSpcReduction="10000"/>
          </a:bodyPr>
          <a:lstStyle/>
          <a:p>
            <a:pPr marL="342900" lvl="0" indent="-342900" algn="just">
              <a:lnSpc>
                <a:spcPct val="100000"/>
              </a:lnSpc>
              <a:spcBef>
                <a:spcPts val="600"/>
              </a:spcBef>
              <a:spcAft>
                <a:spcPts val="600"/>
              </a:spcAft>
              <a:buClr>
                <a:srgbClr val="000000"/>
              </a:buClr>
              <a:buSzPct val="100000"/>
              <a:buFont typeface="Arial" panose="020B0604020202020204" pitchFamily="34" charset="0"/>
              <a:buChar char="•"/>
              <a:tabLst>
                <a:tab pos="23114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Persistence of fever even 48 hours after initiating treatment</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342900" lvl="0" indent="-342900" algn="just">
              <a:lnSpc>
                <a:spcPct val="100000"/>
              </a:lnSpc>
              <a:spcBef>
                <a:spcPts val="600"/>
              </a:spcBef>
              <a:spcAft>
                <a:spcPts val="600"/>
              </a:spcAft>
              <a:buClr>
                <a:srgbClr val="000000"/>
              </a:buClr>
              <a:buSzPct val="100000"/>
              <a:buFont typeface="Arial" panose="020B0604020202020204" pitchFamily="34" charset="0"/>
              <a:buChar char="•"/>
              <a:tabLst>
                <a:tab pos="23114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Continuous vomiting and inability to retain oral drugs</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342900" lvl="0" indent="-342900" algn="just">
              <a:lnSpc>
                <a:spcPct val="100000"/>
              </a:lnSpc>
              <a:spcBef>
                <a:spcPts val="600"/>
              </a:spcBef>
              <a:spcAft>
                <a:spcPts val="600"/>
              </a:spcAft>
              <a:buClr>
                <a:srgbClr val="000000"/>
              </a:buClr>
              <a:buSzPct val="100000"/>
              <a:buFont typeface="Arial" panose="020B0604020202020204" pitchFamily="34" charset="0"/>
              <a:buChar char="•"/>
              <a:tabLst>
                <a:tab pos="23114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Headache continuing to increase</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342900" lvl="0" indent="-342900" algn="just">
              <a:lnSpc>
                <a:spcPct val="100000"/>
              </a:lnSpc>
              <a:spcBef>
                <a:spcPts val="600"/>
              </a:spcBef>
              <a:spcAft>
                <a:spcPts val="600"/>
              </a:spcAft>
              <a:buClr>
                <a:srgbClr val="000000"/>
              </a:buClr>
              <a:buSzPct val="100000"/>
              <a:buFont typeface="Arial" panose="020B0604020202020204" pitchFamily="34" charset="0"/>
              <a:buChar char="•"/>
              <a:tabLst>
                <a:tab pos="23114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Severe dehydration, seen as dry, parched skin or sunken face</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342900" lvl="0" indent="-342900" algn="just">
              <a:lnSpc>
                <a:spcPct val="100000"/>
              </a:lnSpc>
              <a:spcBef>
                <a:spcPts val="600"/>
              </a:spcBef>
              <a:spcAft>
                <a:spcPts val="600"/>
              </a:spcAft>
              <a:buClr>
                <a:srgbClr val="000000"/>
              </a:buClr>
              <a:buSzPct val="100000"/>
              <a:buFont typeface="Arial" panose="020B0604020202020204" pitchFamily="34" charset="0"/>
              <a:buChar char="•"/>
              <a:tabLst>
                <a:tab pos="23114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Feeling too weak to walk</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342900" lvl="0" indent="-342900" algn="l">
              <a:lnSpc>
                <a:spcPct val="100000"/>
              </a:lnSpc>
              <a:spcBef>
                <a:spcPts val="600"/>
              </a:spcBef>
              <a:spcAft>
                <a:spcPts val="600"/>
              </a:spcAft>
              <a:buClr>
                <a:srgbClr val="000000"/>
              </a:buClr>
              <a:buSzPct val="100000"/>
              <a:buFont typeface="Arial" panose="020B0604020202020204" pitchFamily="34" charset="0"/>
              <a:buChar char="•"/>
              <a:tabLst>
                <a:tab pos="23114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Change in sensorium e.g. confusion, drowsiness, blurring of vision, photophobia, disorientation</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342900" lvl="0" indent="-342900" algn="just">
              <a:lnSpc>
                <a:spcPct val="100000"/>
              </a:lnSpc>
              <a:spcBef>
                <a:spcPts val="600"/>
              </a:spcBef>
              <a:spcAft>
                <a:spcPts val="600"/>
              </a:spcAft>
              <a:buClr>
                <a:srgbClr val="000000"/>
              </a:buClr>
              <a:buSzPct val="100000"/>
              <a:buFont typeface="Arial" panose="020B0604020202020204" pitchFamily="34" charset="0"/>
              <a:buChar char="•"/>
              <a:tabLst>
                <a:tab pos="23114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Convulsions</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342900" lvl="0" indent="-342900" algn="just">
              <a:lnSpc>
                <a:spcPct val="100000"/>
              </a:lnSpc>
              <a:spcBef>
                <a:spcPts val="600"/>
              </a:spcBef>
              <a:spcAft>
                <a:spcPts val="600"/>
              </a:spcAft>
              <a:buClr>
                <a:srgbClr val="000000"/>
              </a:buClr>
              <a:buSzPct val="100000"/>
              <a:buFont typeface="Arial" panose="020B0604020202020204" pitchFamily="34" charset="0"/>
              <a:buChar char="•"/>
              <a:tabLst>
                <a:tab pos="23114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Bleeding and clotting disorders</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342900" lvl="0" indent="-342900" algn="just">
              <a:lnSpc>
                <a:spcPct val="100000"/>
              </a:lnSpc>
              <a:spcBef>
                <a:spcPts val="600"/>
              </a:spcBef>
              <a:spcAft>
                <a:spcPts val="600"/>
              </a:spcAft>
              <a:buClr>
                <a:srgbClr val="000000"/>
              </a:buClr>
              <a:buSzPct val="100000"/>
              <a:buFont typeface="Arial" panose="020B0604020202020204" pitchFamily="34" charset="0"/>
              <a:buChar char="•"/>
              <a:tabLst>
                <a:tab pos="23114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Suspicion of severe </a:t>
            </a:r>
            <a:r>
              <a:rPr lang="en-US" sz="2000" u="none" strike="noStrike"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anaemia</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342900" lvl="0" indent="-342900" algn="just">
              <a:lnSpc>
                <a:spcPct val="100000"/>
              </a:lnSpc>
              <a:spcBef>
                <a:spcPts val="600"/>
              </a:spcBef>
              <a:spcAft>
                <a:spcPts val="600"/>
              </a:spcAft>
              <a:buClr>
                <a:srgbClr val="000000"/>
              </a:buClr>
              <a:buSzPct val="100000"/>
              <a:buFont typeface="Arial" panose="020B0604020202020204" pitchFamily="34" charset="0"/>
              <a:buChar char="•"/>
              <a:tabLst>
                <a:tab pos="23114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Jaundice</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342900" lvl="0" indent="-342900" algn="just">
              <a:lnSpc>
                <a:spcPct val="100000"/>
              </a:lnSpc>
              <a:spcBef>
                <a:spcPts val="600"/>
              </a:spcBef>
              <a:spcAft>
                <a:spcPts val="600"/>
              </a:spcAft>
              <a:buClr>
                <a:srgbClr val="000000"/>
              </a:buClr>
              <a:buSzPct val="100000"/>
              <a:buFont typeface="Arial" panose="020B0604020202020204" pitchFamily="34" charset="0"/>
              <a:buChar char="•"/>
              <a:tabLst>
                <a:tab pos="23114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Hypothermia</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a:lnSpc>
                <a:spcPct val="120000"/>
              </a:lnSpc>
              <a:spcBef>
                <a:spcPts val="0"/>
              </a:spcBef>
            </a:pPr>
            <a:endParaRPr lang="en-US" sz="3200" dirty="0"/>
          </a:p>
        </p:txBody>
      </p:sp>
    </p:spTree>
    <p:extLst>
      <p:ext uri="{BB962C8B-B14F-4D97-AF65-F5344CB8AC3E}">
        <p14:creationId xmlns:p14="http://schemas.microsoft.com/office/powerpoint/2010/main" val="26557524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291CC-D68E-1EC4-53A4-CF93D5FF401B}"/>
              </a:ext>
            </a:extLst>
          </p:cNvPr>
          <p:cNvSpPr>
            <a:spLocks noGrp="1"/>
          </p:cNvSpPr>
          <p:nvPr>
            <p:ph type="title"/>
          </p:nvPr>
        </p:nvSpPr>
        <p:spPr>
          <a:xfrm>
            <a:off x="0" y="0"/>
            <a:ext cx="12192000" cy="444500"/>
          </a:xfrm>
          <a:solidFill>
            <a:srgbClr val="0070C0"/>
          </a:solidFill>
        </p:spPr>
        <p:txBody>
          <a:bodyPr>
            <a:noAutofit/>
          </a:bodyPr>
          <a:lstStyle/>
          <a:p>
            <a:pPr algn="ctr"/>
            <a:r>
              <a:rPr lang="en-IN" sz="2800" dirty="0">
                <a:solidFill>
                  <a:schemeClr val="bg1"/>
                </a:solidFill>
                <a:effectLst/>
                <a:latin typeface="Lucida Sans" panose="020B0602030504020204" pitchFamily="34" charset="0"/>
                <a:ea typeface="Times New Roman" panose="02020603050405020304" pitchFamily="18" charset="0"/>
              </a:rPr>
              <a:t>Anti-malarial</a:t>
            </a:r>
            <a:r>
              <a:rPr lang="en-IN" sz="2800" spc="-20" dirty="0">
                <a:solidFill>
                  <a:schemeClr val="bg1"/>
                </a:solidFill>
                <a:effectLst/>
                <a:latin typeface="Lucida Sans" panose="020B0602030504020204" pitchFamily="34" charset="0"/>
                <a:ea typeface="Times New Roman" panose="02020603050405020304" pitchFamily="18" charset="0"/>
              </a:rPr>
              <a:t> </a:t>
            </a:r>
            <a:r>
              <a:rPr lang="en-IN" sz="2800" dirty="0">
                <a:solidFill>
                  <a:schemeClr val="bg1"/>
                </a:solidFill>
                <a:effectLst/>
                <a:latin typeface="Lucida Sans" panose="020B0602030504020204" pitchFamily="34" charset="0"/>
                <a:ea typeface="Times New Roman" panose="02020603050405020304" pitchFamily="18" charset="0"/>
              </a:rPr>
              <a:t>for</a:t>
            </a:r>
            <a:r>
              <a:rPr lang="en-IN" sz="2800" spc="45" dirty="0">
                <a:solidFill>
                  <a:schemeClr val="bg1"/>
                </a:solidFill>
                <a:effectLst/>
                <a:latin typeface="Lucida Sans" panose="020B0602030504020204" pitchFamily="34" charset="0"/>
                <a:ea typeface="Times New Roman" panose="02020603050405020304" pitchFamily="18" charset="0"/>
              </a:rPr>
              <a:t> </a:t>
            </a:r>
            <a:r>
              <a:rPr lang="en-IN" sz="2800" dirty="0">
                <a:solidFill>
                  <a:schemeClr val="bg1"/>
                </a:solidFill>
                <a:effectLst/>
                <a:latin typeface="Lucida Sans" panose="020B0602030504020204" pitchFamily="34" charset="0"/>
                <a:ea typeface="Times New Roman" panose="02020603050405020304" pitchFamily="18" charset="0"/>
              </a:rPr>
              <a:t>severe</a:t>
            </a:r>
            <a:r>
              <a:rPr lang="en-IN" sz="2800" spc="-45" dirty="0">
                <a:solidFill>
                  <a:schemeClr val="bg1"/>
                </a:solidFill>
                <a:effectLst/>
                <a:latin typeface="Lucida Sans" panose="020B0602030504020204" pitchFamily="34" charset="0"/>
                <a:ea typeface="Times New Roman" panose="02020603050405020304" pitchFamily="18" charset="0"/>
              </a:rPr>
              <a:t> </a:t>
            </a:r>
            <a:r>
              <a:rPr lang="en-IN" sz="2800" dirty="0">
                <a:solidFill>
                  <a:schemeClr val="bg1"/>
                </a:solidFill>
                <a:effectLst/>
                <a:latin typeface="Lucida Sans" panose="020B0602030504020204" pitchFamily="34" charset="0"/>
                <a:ea typeface="Times New Roman" panose="02020603050405020304" pitchFamily="18" charset="0"/>
              </a:rPr>
              <a:t>malaria</a:t>
            </a:r>
            <a:r>
              <a:rPr lang="en-IN" sz="2800" spc="45" dirty="0">
                <a:solidFill>
                  <a:schemeClr val="bg1"/>
                </a:solidFill>
                <a:effectLst/>
                <a:latin typeface="Lucida Sans" panose="020B0602030504020204" pitchFamily="34" charset="0"/>
                <a:ea typeface="Times New Roman" panose="02020603050405020304" pitchFamily="18" charset="0"/>
              </a:rPr>
              <a:t> </a:t>
            </a:r>
            <a:r>
              <a:rPr lang="en-IN" sz="2800" dirty="0">
                <a:solidFill>
                  <a:schemeClr val="bg1"/>
                </a:solidFill>
                <a:effectLst/>
                <a:latin typeface="Lucida Sans" panose="020B0602030504020204" pitchFamily="34" charset="0"/>
                <a:ea typeface="Times New Roman" panose="02020603050405020304" pitchFamily="18" charset="0"/>
              </a:rPr>
              <a:t>cases</a:t>
            </a:r>
            <a:endParaRPr lang="en-IN" sz="2800" dirty="0">
              <a:solidFill>
                <a:schemeClr val="bg1"/>
              </a:solidFill>
              <a:latin typeface="Lucida Sans" panose="020B0602030504020204" pitchFamily="34" charset="0"/>
            </a:endParaRPr>
          </a:p>
        </p:txBody>
      </p:sp>
      <p:sp>
        <p:nvSpPr>
          <p:cNvPr id="3" name="Content Placeholder 2">
            <a:extLst>
              <a:ext uri="{FF2B5EF4-FFF2-40B4-BE49-F238E27FC236}">
                <a16:creationId xmlns:a16="http://schemas.microsoft.com/office/drawing/2014/main" id="{1B74D335-C7C5-D765-645C-9F4449C72D03}"/>
              </a:ext>
            </a:extLst>
          </p:cNvPr>
          <p:cNvSpPr>
            <a:spLocks noGrp="1"/>
          </p:cNvSpPr>
          <p:nvPr>
            <p:ph idx="1"/>
          </p:nvPr>
        </p:nvSpPr>
        <p:spPr>
          <a:xfrm>
            <a:off x="285750" y="691356"/>
            <a:ext cx="11506200" cy="4775994"/>
          </a:xfrm>
        </p:spPr>
        <p:txBody>
          <a:bodyPr>
            <a:noAutofit/>
          </a:bodyPr>
          <a:lstStyle/>
          <a:p>
            <a:pPr marL="428625" indent="-342900">
              <a:lnSpc>
                <a:spcPct val="100000"/>
              </a:lnSpc>
              <a:spcBef>
                <a:spcPts val="600"/>
              </a:spcBef>
              <a:spcAft>
                <a:spcPts val="600"/>
              </a:spcAft>
            </a:pPr>
            <a:r>
              <a:rPr lang="en-IN" sz="1800" b="1" dirty="0">
                <a:solidFill>
                  <a:srgbClr val="000000"/>
                </a:solidFill>
                <a:highlight>
                  <a:srgbClr val="FFFFFF"/>
                </a:highlight>
                <a:latin typeface="Lucida Sans" panose="020B0602030504020204" pitchFamily="34" charset="0"/>
              </a:rPr>
              <a:t>Artesunate:</a:t>
            </a:r>
            <a:r>
              <a:rPr lang="en-IN" sz="1800" dirty="0">
                <a:solidFill>
                  <a:srgbClr val="000000"/>
                </a:solidFill>
                <a:highlight>
                  <a:srgbClr val="FFFFFF"/>
                </a:highlight>
                <a:latin typeface="Lucida Sans" panose="020B0602030504020204" pitchFamily="34" charset="0"/>
              </a:rPr>
              <a:t>  2.4 mg/ kg body weight </a:t>
            </a:r>
            <a:r>
              <a:rPr lang="en-IN" sz="1800" dirty="0" err="1">
                <a:solidFill>
                  <a:srgbClr val="000000"/>
                </a:solidFill>
                <a:highlight>
                  <a:srgbClr val="FFFFFF"/>
                </a:highlight>
                <a:latin typeface="Lucida Sans" panose="020B0602030504020204" pitchFamily="34" charset="0"/>
              </a:rPr>
              <a:t>i.v.</a:t>
            </a:r>
            <a:r>
              <a:rPr lang="en-IN" sz="1800" dirty="0">
                <a:solidFill>
                  <a:srgbClr val="000000"/>
                </a:solidFill>
                <a:highlight>
                  <a:srgbClr val="FFFFFF"/>
                </a:highlight>
                <a:latin typeface="Lucida Sans" panose="020B0602030504020204" pitchFamily="34" charset="0"/>
              </a:rPr>
              <a:t> or </a:t>
            </a:r>
            <a:r>
              <a:rPr lang="en-IN" sz="1800" dirty="0" err="1">
                <a:solidFill>
                  <a:srgbClr val="000000"/>
                </a:solidFill>
                <a:highlight>
                  <a:srgbClr val="FFFFFF"/>
                </a:highlight>
                <a:latin typeface="Lucida Sans" panose="020B0602030504020204" pitchFamily="34" charset="0"/>
              </a:rPr>
              <a:t>i.m.</a:t>
            </a:r>
            <a:r>
              <a:rPr lang="en-IN" sz="1800" dirty="0">
                <a:solidFill>
                  <a:srgbClr val="000000"/>
                </a:solidFill>
                <a:highlight>
                  <a:srgbClr val="FFFFFF"/>
                </a:highlight>
                <a:latin typeface="Lucida Sans" panose="020B0602030504020204" pitchFamily="34" charset="0"/>
              </a:rPr>
              <a:t> given  on admission, then at 12 hrs. and 24 hrs., then once a day till patient  can take oral medication. </a:t>
            </a:r>
            <a:r>
              <a:rPr lang="en-US" sz="1800" dirty="0">
                <a:solidFill>
                  <a:srgbClr val="000000"/>
                </a:solidFill>
                <a:highlight>
                  <a:srgbClr val="FFFFFF"/>
                </a:highlight>
                <a:latin typeface="Lucida Sans" panose="020B0602030504020204" pitchFamily="34" charset="0"/>
              </a:rPr>
              <a:t>Children weighing &lt; 20 kg should receive a higher dose of artesunate (3 mg/kg </a:t>
            </a:r>
            <a:r>
              <a:rPr lang="en-US" sz="1800" dirty="0" err="1">
                <a:solidFill>
                  <a:srgbClr val="000000"/>
                </a:solidFill>
                <a:highlight>
                  <a:srgbClr val="FFFFFF"/>
                </a:highlight>
                <a:latin typeface="Lucida Sans" panose="020B0602030504020204" pitchFamily="34" charset="0"/>
              </a:rPr>
              <a:t>bw</a:t>
            </a:r>
            <a:r>
              <a:rPr lang="en-US" sz="1800" dirty="0">
                <a:solidFill>
                  <a:srgbClr val="000000"/>
                </a:solidFill>
                <a:highlight>
                  <a:srgbClr val="FFFFFF"/>
                </a:highlight>
                <a:latin typeface="Lucida Sans" panose="020B0602030504020204" pitchFamily="34" charset="0"/>
              </a:rPr>
              <a:t> per dose). </a:t>
            </a:r>
            <a:endParaRPr lang="en-IN" sz="1800" dirty="0">
              <a:solidFill>
                <a:srgbClr val="000000"/>
              </a:solidFill>
              <a:highlight>
                <a:srgbClr val="FFFFFF"/>
              </a:highlight>
              <a:latin typeface="Lucida Sans" panose="020B0602030504020204" pitchFamily="34" charset="0"/>
            </a:endParaRPr>
          </a:p>
          <a:p>
            <a:pPr marL="428625" indent="-342900">
              <a:lnSpc>
                <a:spcPct val="100000"/>
              </a:lnSpc>
              <a:spcBef>
                <a:spcPts val="600"/>
              </a:spcBef>
              <a:spcAft>
                <a:spcPts val="600"/>
              </a:spcAft>
            </a:pPr>
            <a:r>
              <a:rPr lang="en-IN" sz="1800" b="1" dirty="0">
                <a:solidFill>
                  <a:srgbClr val="000000"/>
                </a:solidFill>
                <a:highlight>
                  <a:srgbClr val="FFFFFF"/>
                </a:highlight>
                <a:latin typeface="Lucida Sans" panose="020B0602030504020204" pitchFamily="34" charset="0"/>
              </a:rPr>
              <a:t>Quinine:</a:t>
            </a:r>
            <a:r>
              <a:rPr lang="en-IN" sz="1800" dirty="0">
                <a:solidFill>
                  <a:srgbClr val="000000"/>
                </a:solidFill>
                <a:highlight>
                  <a:srgbClr val="FFFFFF"/>
                </a:highlight>
                <a:latin typeface="Lucida Sans" panose="020B0602030504020204" pitchFamily="34" charset="0"/>
              </a:rPr>
              <a:t> 20 mg quinine salt/kg on admission (</a:t>
            </a:r>
            <a:r>
              <a:rPr lang="en-IN" sz="1800" dirty="0" err="1">
                <a:solidFill>
                  <a:srgbClr val="000000"/>
                </a:solidFill>
                <a:highlight>
                  <a:srgbClr val="FFFFFF"/>
                </a:highlight>
                <a:latin typeface="Lucida Sans" panose="020B0602030504020204" pitchFamily="34" charset="0"/>
              </a:rPr>
              <a:t>i.v.</a:t>
            </a:r>
            <a:r>
              <a:rPr lang="en-IN" sz="1800" dirty="0">
                <a:solidFill>
                  <a:srgbClr val="000000"/>
                </a:solidFill>
                <a:highlight>
                  <a:srgbClr val="FFFFFF"/>
                </a:highlight>
                <a:latin typeface="Lucida Sans" panose="020B0602030504020204" pitchFamily="34" charset="0"/>
              </a:rPr>
              <a:t> infusion in </a:t>
            </a:r>
            <a:r>
              <a:rPr lang="en-US" sz="1800" dirty="0">
                <a:solidFill>
                  <a:srgbClr val="000000"/>
                </a:solidFill>
                <a:highlight>
                  <a:srgbClr val="FFFFFF"/>
                </a:highlight>
                <a:latin typeface="Lucida Sans" panose="020B0602030504020204" pitchFamily="34" charset="0"/>
              </a:rPr>
              <a:t>5% dextrose/dextrose saline over a period of 4 hours) followed by maintenance dose of 10 mg/kg 8 hourly; infusion rate should not exceed 5 mg/kg per hour. Loading dose of 20 mg/kg should not be given, if the patient has already received quinine. </a:t>
            </a:r>
            <a:r>
              <a:rPr lang="en-US" sz="1800" b="1" dirty="0">
                <a:solidFill>
                  <a:srgbClr val="000000"/>
                </a:solidFill>
                <a:highlight>
                  <a:srgbClr val="FFFFFF"/>
                </a:highlight>
                <a:latin typeface="Lucida Sans" panose="020B0602030504020204" pitchFamily="34" charset="0"/>
              </a:rPr>
              <a:t>NEVER GIVE BOLUS INJECTION OF QUININE</a:t>
            </a:r>
            <a:r>
              <a:rPr lang="en-US" sz="1800" dirty="0">
                <a:solidFill>
                  <a:srgbClr val="000000"/>
                </a:solidFill>
                <a:highlight>
                  <a:srgbClr val="FFFFFF"/>
                </a:highlight>
                <a:latin typeface="Lucida Sans" panose="020B0602030504020204" pitchFamily="34" charset="0"/>
              </a:rPr>
              <a:t>. If parenteral quinine therapy needs to be continued beyond 48 hours, dose should be reduced to 7 mg/kg 8 hourly.</a:t>
            </a:r>
            <a:endParaRPr lang="en-IN" sz="1800" dirty="0">
              <a:solidFill>
                <a:srgbClr val="000000"/>
              </a:solidFill>
              <a:highlight>
                <a:srgbClr val="FFFFFF"/>
              </a:highlight>
              <a:latin typeface="Lucida Sans" panose="020B0602030504020204" pitchFamily="34" charset="0"/>
            </a:endParaRPr>
          </a:p>
          <a:p>
            <a:pPr marL="828675" lvl="1" indent="-285750">
              <a:lnSpc>
                <a:spcPct val="100000"/>
              </a:lnSpc>
              <a:spcBef>
                <a:spcPts val="600"/>
              </a:spcBef>
              <a:spcAft>
                <a:spcPts val="600"/>
              </a:spcAft>
              <a:buFont typeface="Wingdings" panose="05000000000000000000" pitchFamily="2" charset="2"/>
              <a:buChar char="§"/>
            </a:pPr>
            <a:r>
              <a:rPr lang="en-IN" sz="1800" dirty="0">
                <a:solidFill>
                  <a:srgbClr val="000000"/>
                </a:solidFill>
                <a:highlight>
                  <a:srgbClr val="FFFFFF"/>
                </a:highlight>
                <a:latin typeface="Lucida Sans" panose="020B0602030504020204" pitchFamily="34" charset="0"/>
              </a:rPr>
              <a:t>For </a:t>
            </a:r>
            <a:r>
              <a:rPr lang="en-IN" sz="1800" dirty="0" err="1">
                <a:solidFill>
                  <a:srgbClr val="000000"/>
                </a:solidFill>
                <a:highlight>
                  <a:srgbClr val="FFFFFF"/>
                </a:highlight>
                <a:latin typeface="Lucida Sans" panose="020B0602030504020204" pitchFamily="34" charset="0"/>
              </a:rPr>
              <a:t>Pf</a:t>
            </a:r>
            <a:r>
              <a:rPr lang="en-IN" sz="1800" dirty="0">
                <a:solidFill>
                  <a:srgbClr val="000000"/>
                </a:solidFill>
                <a:highlight>
                  <a:srgbClr val="FFFFFF"/>
                </a:highlight>
                <a:latin typeface="Lucida Sans" panose="020B0602030504020204" pitchFamily="34" charset="0"/>
              </a:rPr>
              <a:t>: Follow-up treatment with  ACT-SP for 3 days + PQ single dose, irrespective  of  the duration of parenteral therapy.</a:t>
            </a:r>
          </a:p>
          <a:p>
            <a:pPr marL="828675" lvl="1" indent="-285750">
              <a:lnSpc>
                <a:spcPct val="100000"/>
              </a:lnSpc>
              <a:spcBef>
                <a:spcPts val="600"/>
              </a:spcBef>
              <a:spcAft>
                <a:spcPts val="600"/>
              </a:spcAft>
              <a:buFont typeface="Wingdings" panose="05000000000000000000" pitchFamily="2" charset="2"/>
              <a:buChar char="§"/>
            </a:pPr>
            <a:r>
              <a:rPr lang="en-IN" sz="1800" dirty="0">
                <a:solidFill>
                  <a:srgbClr val="000000"/>
                </a:solidFill>
                <a:highlight>
                  <a:srgbClr val="FFFFFF"/>
                </a:highlight>
                <a:latin typeface="Lucida Sans" panose="020B0602030504020204" pitchFamily="34" charset="0"/>
              </a:rPr>
              <a:t>For </a:t>
            </a:r>
            <a:r>
              <a:rPr lang="en-IN" sz="1800" dirty="0" err="1">
                <a:solidFill>
                  <a:srgbClr val="000000"/>
                </a:solidFill>
                <a:highlight>
                  <a:srgbClr val="FFFFFF"/>
                </a:highlight>
                <a:latin typeface="Lucida Sans" panose="020B0602030504020204" pitchFamily="34" charset="0"/>
              </a:rPr>
              <a:t>Pv</a:t>
            </a:r>
            <a:r>
              <a:rPr lang="en-IN" sz="1800" dirty="0">
                <a:solidFill>
                  <a:srgbClr val="000000"/>
                </a:solidFill>
                <a:highlight>
                  <a:srgbClr val="FFFFFF"/>
                </a:highlight>
                <a:latin typeface="Lucida Sans" panose="020B0602030504020204" pitchFamily="34" charset="0"/>
              </a:rPr>
              <a:t>: Primaquine should be given for 14 days for preventing relapse after the patient recovers from acute illness and can tolerate primaquine.</a:t>
            </a:r>
          </a:p>
          <a:p>
            <a:pPr marL="371475" indent="-285750">
              <a:lnSpc>
                <a:spcPct val="100000"/>
              </a:lnSpc>
              <a:spcBef>
                <a:spcPts val="600"/>
              </a:spcBef>
              <a:spcAft>
                <a:spcPts val="600"/>
              </a:spcAft>
            </a:pPr>
            <a:r>
              <a:rPr lang="en-US" sz="1800" b="1" dirty="0">
                <a:solidFill>
                  <a:srgbClr val="000000"/>
                </a:solidFill>
                <a:highlight>
                  <a:srgbClr val="FFFFFF"/>
                </a:highlight>
                <a:latin typeface="Lucida Sans" panose="020B0602030504020204" pitchFamily="34" charset="0"/>
              </a:rPr>
              <a:t>Blood smears</a:t>
            </a:r>
            <a:r>
              <a:rPr lang="en-US" sz="1800" dirty="0">
                <a:solidFill>
                  <a:srgbClr val="000000"/>
                </a:solidFill>
                <a:highlight>
                  <a:srgbClr val="FFFFFF"/>
                </a:highlight>
                <a:latin typeface="Lucida Sans" panose="020B0602030504020204" pitchFamily="34" charset="0"/>
              </a:rPr>
              <a:t> (thick and thin smears) are crucial for monitoring the parasite density and response to treatment. They should be performed on admission and repeated every 12-24 hours until parasite clearance is confirmed, especially in cases of severe malaria</a:t>
            </a:r>
            <a:endParaRPr lang="en-IN" sz="1800" dirty="0">
              <a:solidFill>
                <a:srgbClr val="000000"/>
              </a:solidFill>
              <a:highlight>
                <a:srgbClr val="FFFFFF"/>
              </a:highlight>
              <a:latin typeface="Lucida Sans" panose="020B0602030504020204" pitchFamily="34" charset="0"/>
            </a:endParaRPr>
          </a:p>
        </p:txBody>
      </p:sp>
    </p:spTree>
    <p:extLst>
      <p:ext uri="{BB962C8B-B14F-4D97-AF65-F5344CB8AC3E}">
        <p14:creationId xmlns:p14="http://schemas.microsoft.com/office/powerpoint/2010/main" val="2440182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5">
            <a:extLst>
              <a:ext uri="{FF2B5EF4-FFF2-40B4-BE49-F238E27FC236}">
                <a16:creationId xmlns:a16="http://schemas.microsoft.com/office/drawing/2014/main" id="{FE6FE110-3E19-F508-79F4-D613D7BA3F99}"/>
              </a:ext>
            </a:extLst>
          </p:cNvPr>
          <p:cNvSpPr txBox="1">
            <a:spLocks noChangeArrowheads="1"/>
          </p:cNvSpPr>
          <p:nvPr/>
        </p:nvSpPr>
        <p:spPr bwMode="auto">
          <a:xfrm>
            <a:off x="0" y="176213"/>
            <a:ext cx="12192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Lucida Sans" panose="020B0602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Lucida Sans" panose="020B0602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Lucida Sans" panose="020B060203050402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Lucida Sans" panose="020B060203050402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Lucida Sans" panose="020B0602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Lucida Sans" panose="020B0602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Lucida Sans" panose="020B0602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Lucida Sans" panose="020B0602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Lucida Sans" panose="020B0602030504020204" pitchFamily="34" charset="0"/>
              </a:defRPr>
            </a:lvl9pPr>
          </a:lstStyle>
          <a:p>
            <a:pPr algn="ctr">
              <a:lnSpc>
                <a:spcPct val="100000"/>
              </a:lnSpc>
              <a:spcBef>
                <a:spcPct val="0"/>
              </a:spcBef>
              <a:buFontTx/>
              <a:buNone/>
            </a:pPr>
            <a:r>
              <a:rPr lang="en-US" altLang="en-US" b="0" dirty="0"/>
              <a:t>Malaria transmission cycle</a:t>
            </a:r>
            <a:endParaRPr lang="en-IN" altLang="en-US" b="0" dirty="0"/>
          </a:p>
        </p:txBody>
      </p:sp>
      <p:pic>
        <p:nvPicPr>
          <p:cNvPr id="15363" name="Picture 7">
            <a:extLst>
              <a:ext uri="{FF2B5EF4-FFF2-40B4-BE49-F238E27FC236}">
                <a16:creationId xmlns:a16="http://schemas.microsoft.com/office/drawing/2014/main" id="{5C3EA4E9-4C9F-A068-BFFA-C47A1E9272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674" y="904875"/>
            <a:ext cx="10467975" cy="584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7F348BA-7501-8988-BA05-680F990009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5525" y="0"/>
            <a:ext cx="7667625" cy="6858000"/>
          </a:xfrm>
          <a:prstGeom prst="rect">
            <a:avLst/>
          </a:prstGeom>
        </p:spPr>
      </p:pic>
    </p:spTree>
    <p:extLst>
      <p:ext uri="{BB962C8B-B14F-4D97-AF65-F5344CB8AC3E}">
        <p14:creationId xmlns:p14="http://schemas.microsoft.com/office/powerpoint/2010/main" val="10238648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0442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96246-B1A2-5C4D-DBD0-9E067F67B51F}"/>
              </a:ext>
            </a:extLst>
          </p:cNvPr>
          <p:cNvSpPr>
            <a:spLocks noGrp="1"/>
          </p:cNvSpPr>
          <p:nvPr>
            <p:ph type="title"/>
          </p:nvPr>
        </p:nvSpPr>
        <p:spPr>
          <a:xfrm>
            <a:off x="0" y="1"/>
            <a:ext cx="12192000" cy="476250"/>
          </a:xfrm>
          <a:solidFill>
            <a:srgbClr val="0070C0"/>
          </a:solidFill>
        </p:spPr>
        <p:txBody>
          <a:bodyPr>
            <a:normAutofit/>
          </a:bodyPr>
          <a:lstStyle/>
          <a:p>
            <a:pPr algn="ctr"/>
            <a:r>
              <a:rPr lang="en-US" sz="2800" dirty="0">
                <a:solidFill>
                  <a:schemeClr val="bg1"/>
                </a:solidFill>
                <a:latin typeface="Lucida Sans" panose="020B0602030504020204" pitchFamily="34" charset="0"/>
                <a:ea typeface="Arial" panose="020B0604020202020204" pitchFamily="34" charset="0"/>
              </a:rPr>
              <a:t>Treatment of severe malaria during pregnancy</a:t>
            </a:r>
            <a:endParaRPr lang="en-US" sz="2800" dirty="0">
              <a:solidFill>
                <a:schemeClr val="bg1"/>
              </a:solidFill>
            </a:endParaRPr>
          </a:p>
        </p:txBody>
      </p:sp>
      <p:sp>
        <p:nvSpPr>
          <p:cNvPr id="3" name="Content Placeholder 2">
            <a:extLst>
              <a:ext uri="{FF2B5EF4-FFF2-40B4-BE49-F238E27FC236}">
                <a16:creationId xmlns:a16="http://schemas.microsoft.com/office/drawing/2014/main" id="{2289FB6E-F460-8108-21D1-C05577C2E4BE}"/>
              </a:ext>
            </a:extLst>
          </p:cNvPr>
          <p:cNvSpPr>
            <a:spLocks noGrp="1"/>
          </p:cNvSpPr>
          <p:nvPr>
            <p:ph idx="1"/>
          </p:nvPr>
        </p:nvSpPr>
        <p:spPr>
          <a:xfrm>
            <a:off x="438150" y="634206"/>
            <a:ext cx="11296650" cy="2604294"/>
          </a:xfrm>
        </p:spPr>
        <p:txBody>
          <a:bodyPr>
            <a:normAutofit/>
          </a:bodyPr>
          <a:lstStyle/>
          <a:p>
            <a:r>
              <a:rPr lang="en-US" sz="2000" dirty="0">
                <a:solidFill>
                  <a:srgbClr val="000000"/>
                </a:solidFill>
                <a:effectLst/>
                <a:latin typeface="Lucida Sans" panose="020B0602030504020204" pitchFamily="34" charset="0"/>
              </a:rPr>
              <a:t>Women in the second and third trimesters of pregnancy are more likely to have severe  malaria than other adults. </a:t>
            </a:r>
          </a:p>
          <a:p>
            <a:r>
              <a:rPr lang="en-US" sz="2000" dirty="0">
                <a:solidFill>
                  <a:srgbClr val="000000"/>
                </a:solidFill>
                <a:effectLst/>
                <a:latin typeface="Lucida Sans" panose="020B0602030504020204" pitchFamily="34" charset="0"/>
              </a:rPr>
              <a:t>Parenteral artesunate is the treatment of choice in all trimesters. </a:t>
            </a:r>
          </a:p>
          <a:p>
            <a:r>
              <a:rPr lang="en-US" sz="2000" dirty="0">
                <a:solidFill>
                  <a:srgbClr val="000000"/>
                </a:solidFill>
                <a:effectLst/>
                <a:latin typeface="Lucida Sans" panose="020B0602030504020204" pitchFamily="34" charset="0"/>
              </a:rPr>
              <a:t>Treatment must not be delayed. </a:t>
            </a:r>
          </a:p>
          <a:p>
            <a:r>
              <a:rPr lang="en-US" sz="2000" dirty="0">
                <a:solidFill>
                  <a:srgbClr val="000000"/>
                </a:solidFill>
                <a:effectLst/>
                <a:latin typeface="Lucida Sans" panose="020B0602030504020204" pitchFamily="34" charset="0"/>
              </a:rPr>
              <a:t>If artesunate is not available, intramuscular artemether should be given, and if this is unavailable, then parenteral quinine should be started immediately until artesunate is obtained.</a:t>
            </a:r>
            <a:r>
              <a:rPr lang="en-IN" sz="2000" dirty="0">
                <a:effectLst/>
                <a:latin typeface="Lucida Sans" panose="020B0602030504020204" pitchFamily="34" charset="0"/>
              </a:rPr>
              <a:t> </a:t>
            </a:r>
            <a:endParaRPr lang="en-US" sz="2000" dirty="0">
              <a:latin typeface="Lucida Sans" panose="020B0602030504020204" pitchFamily="34" charset="0"/>
            </a:endParaRPr>
          </a:p>
        </p:txBody>
      </p:sp>
    </p:spTree>
    <p:extLst>
      <p:ext uri="{BB962C8B-B14F-4D97-AF65-F5344CB8AC3E}">
        <p14:creationId xmlns:p14="http://schemas.microsoft.com/office/powerpoint/2010/main" val="551280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F1A43-0AD3-0DEC-F2DB-5922D8E857DC}"/>
              </a:ext>
            </a:extLst>
          </p:cNvPr>
          <p:cNvSpPr>
            <a:spLocks noGrp="1"/>
          </p:cNvSpPr>
          <p:nvPr>
            <p:ph type="title"/>
          </p:nvPr>
        </p:nvSpPr>
        <p:spPr>
          <a:xfrm>
            <a:off x="0" y="0"/>
            <a:ext cx="12192000" cy="523875"/>
          </a:xfrm>
          <a:solidFill>
            <a:srgbClr val="0070C0"/>
          </a:solidFill>
        </p:spPr>
        <p:txBody>
          <a:bodyPr>
            <a:normAutofit/>
          </a:bodyPr>
          <a:lstStyle/>
          <a:p>
            <a:pPr algn="ctr"/>
            <a:r>
              <a:rPr lang="en-US" sz="2800" dirty="0">
                <a:solidFill>
                  <a:schemeClr val="bg1"/>
                </a:solidFill>
                <a:latin typeface="Lucida Sans" panose="020B0602030504020204" pitchFamily="34" charset="0"/>
                <a:ea typeface="Arial" panose="020B0604020202020204" pitchFamily="34" charset="0"/>
              </a:rPr>
              <a:t>Treatment of severe </a:t>
            </a:r>
            <a:r>
              <a:rPr lang="en-US" sz="2800" i="1" dirty="0">
                <a:solidFill>
                  <a:schemeClr val="bg1"/>
                </a:solidFill>
                <a:latin typeface="Lucida Sans" panose="020B0602030504020204" pitchFamily="34" charset="0"/>
                <a:ea typeface="Arial" panose="020B0604020202020204" pitchFamily="34" charset="0"/>
                <a:cs typeface="Arial" panose="020B0604020202020204" pitchFamily="34" charset="0"/>
              </a:rPr>
              <a:t>P. vivax</a:t>
            </a:r>
            <a:r>
              <a:rPr lang="en-US" sz="2800" dirty="0">
                <a:solidFill>
                  <a:schemeClr val="bg1"/>
                </a:solidFill>
                <a:latin typeface="Lucida Sans" panose="020B0602030504020204" pitchFamily="34" charset="0"/>
                <a:ea typeface="Arial" panose="020B0604020202020204" pitchFamily="34" charset="0"/>
              </a:rPr>
              <a:t> malaria</a:t>
            </a:r>
            <a:endParaRPr lang="en-US" sz="2800" dirty="0">
              <a:solidFill>
                <a:schemeClr val="bg1"/>
              </a:solidFill>
            </a:endParaRPr>
          </a:p>
        </p:txBody>
      </p:sp>
      <p:sp>
        <p:nvSpPr>
          <p:cNvPr id="3" name="Content Placeholder 2">
            <a:extLst>
              <a:ext uri="{FF2B5EF4-FFF2-40B4-BE49-F238E27FC236}">
                <a16:creationId xmlns:a16="http://schemas.microsoft.com/office/drawing/2014/main" id="{C97AB190-48C8-6BFD-5510-8D3A88FD390F}"/>
              </a:ext>
            </a:extLst>
          </p:cNvPr>
          <p:cNvSpPr>
            <a:spLocks noGrp="1"/>
          </p:cNvSpPr>
          <p:nvPr>
            <p:ph idx="1"/>
          </p:nvPr>
        </p:nvSpPr>
        <p:spPr>
          <a:xfrm>
            <a:off x="542925" y="695325"/>
            <a:ext cx="11315700" cy="1600200"/>
          </a:xfrm>
        </p:spPr>
        <p:txBody>
          <a:bodyPr>
            <a:normAutofit/>
          </a:bodyPr>
          <a:lstStyle/>
          <a:p>
            <a:pPr marL="0" marR="254000" indent="0" algn="just">
              <a:lnSpc>
                <a:spcPct val="150000"/>
              </a:lnSpc>
              <a:spcBef>
                <a:spcPts val="2100"/>
              </a:spcBef>
              <a:spcAft>
                <a:spcPts val="1520"/>
              </a:spcAft>
              <a:buNone/>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Prompt effective treatment and case management should be the same as for severe </a:t>
            </a:r>
            <a:r>
              <a:rPr lang="en-US" sz="2000" i="1"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P. falciparum</a:t>
            </a:r>
            <a:r>
              <a:rPr lang="en-US" sz="2000" dirty="0">
                <a:solidFill>
                  <a:srgbClr val="000000"/>
                </a:solidFill>
                <a:effectLst/>
                <a:highlight>
                  <a:srgbClr val="FFFFFF"/>
                </a:highlight>
                <a:latin typeface="Lucida Sans" panose="020B0602030504020204" pitchFamily="34" charset="0"/>
                <a:ea typeface="Arial" panose="020B0604020202020204" pitchFamily="34" charset="0"/>
              </a:rPr>
              <a:t> malaria. A full course of radical treatment with primaquine should be given after recovery.</a:t>
            </a:r>
            <a:endParaRPr lang="en-IN" sz="2000" dirty="0">
              <a:effectLst/>
              <a:highlight>
                <a:srgbClr val="FFFFFF"/>
              </a:highlight>
              <a:latin typeface="Lucida Sans" panose="020B0602030504020204" pitchFamily="34" charset="0"/>
              <a:ea typeface="Arial" panose="020B0604020202020204" pitchFamily="34" charset="0"/>
            </a:endParaRPr>
          </a:p>
        </p:txBody>
      </p:sp>
    </p:spTree>
    <p:extLst>
      <p:ext uri="{BB962C8B-B14F-4D97-AF65-F5344CB8AC3E}">
        <p14:creationId xmlns:p14="http://schemas.microsoft.com/office/powerpoint/2010/main" val="40249091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7A8F2-64BC-AB81-A0AF-66FF068C6410}"/>
              </a:ext>
            </a:extLst>
          </p:cNvPr>
          <p:cNvSpPr>
            <a:spLocks noGrp="1"/>
          </p:cNvSpPr>
          <p:nvPr>
            <p:ph type="title"/>
          </p:nvPr>
        </p:nvSpPr>
        <p:spPr>
          <a:xfrm>
            <a:off x="0" y="0"/>
            <a:ext cx="12192000" cy="466725"/>
          </a:xfrm>
          <a:solidFill>
            <a:srgbClr val="0070C0"/>
          </a:solidFill>
        </p:spPr>
        <p:txBody>
          <a:bodyPr>
            <a:normAutofit fontScale="90000"/>
          </a:bodyPr>
          <a:lstStyle/>
          <a:p>
            <a:pPr algn="ctr"/>
            <a:r>
              <a:rPr lang="en-US" sz="2800" dirty="0">
                <a:solidFill>
                  <a:schemeClr val="bg1"/>
                </a:solidFill>
                <a:latin typeface="Lucida Sans" panose="020B0602030504020204" pitchFamily="34" charset="0"/>
                <a:ea typeface="Arial" panose="020B0604020202020204" pitchFamily="34" charset="0"/>
                <a:cs typeface="Arial" panose="020B0604020202020204" pitchFamily="34" charset="0"/>
              </a:rPr>
              <a:t>Treatment of Asymptomatic Cases</a:t>
            </a:r>
            <a:endParaRPr lang="en-US" sz="2800" dirty="0">
              <a:solidFill>
                <a:schemeClr val="bg1"/>
              </a:solidFill>
            </a:endParaRPr>
          </a:p>
        </p:txBody>
      </p:sp>
      <p:sp>
        <p:nvSpPr>
          <p:cNvPr id="3" name="Content Placeholder 2">
            <a:extLst>
              <a:ext uri="{FF2B5EF4-FFF2-40B4-BE49-F238E27FC236}">
                <a16:creationId xmlns:a16="http://schemas.microsoft.com/office/drawing/2014/main" id="{DCB1EDBB-9FD8-503D-650C-6483FA6B28B9}"/>
              </a:ext>
            </a:extLst>
          </p:cNvPr>
          <p:cNvSpPr>
            <a:spLocks noGrp="1"/>
          </p:cNvSpPr>
          <p:nvPr>
            <p:ph idx="1"/>
          </p:nvPr>
        </p:nvSpPr>
        <p:spPr>
          <a:xfrm>
            <a:off x="581025" y="900906"/>
            <a:ext cx="10972800" cy="1527969"/>
          </a:xfrm>
        </p:spPr>
        <p:txBody>
          <a:bodyPr>
            <a:normAutofit/>
          </a:bodyPr>
          <a:lstStyle/>
          <a:p>
            <a:pPr marL="0" marR="254000" indent="0" algn="just">
              <a:lnSpc>
                <a:spcPct val="150000"/>
              </a:lnSpc>
              <a:spcBef>
                <a:spcPts val="2100"/>
              </a:spcBef>
              <a:spcAft>
                <a:spcPts val="1810"/>
              </a:spcAft>
              <a:buNone/>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Asymptomatic malaria infections detected by microscopy only will be considered as asymptomatic cases. Appropriate treatment according to the species should be given to these cases as per the national drug policy.</a:t>
            </a:r>
            <a:endParaRPr lang="en-IN" sz="2000" dirty="0">
              <a:effectLst/>
              <a:highlight>
                <a:srgbClr val="FFFFFF"/>
              </a:highlight>
              <a:latin typeface="Lucida Sans" panose="020B0602030504020204" pitchFamily="34" charset="0"/>
              <a:ea typeface="Arial" panose="020B0604020202020204" pitchFamily="34" charset="0"/>
            </a:endParaRPr>
          </a:p>
        </p:txBody>
      </p:sp>
    </p:spTree>
    <p:extLst>
      <p:ext uri="{BB962C8B-B14F-4D97-AF65-F5344CB8AC3E}">
        <p14:creationId xmlns:p14="http://schemas.microsoft.com/office/powerpoint/2010/main" val="708072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1403424-5C5F-A08D-9D2C-F4DC1F4D68B9}"/>
              </a:ext>
            </a:extLst>
          </p:cNvPr>
          <p:cNvSpPr txBox="1"/>
          <p:nvPr/>
        </p:nvSpPr>
        <p:spPr>
          <a:xfrm>
            <a:off x="0" y="0"/>
            <a:ext cx="12192000" cy="548099"/>
          </a:xfrm>
          <a:prstGeom prst="rect">
            <a:avLst/>
          </a:prstGeom>
          <a:solidFill>
            <a:srgbClr val="0070C0"/>
          </a:solidFill>
        </p:spPr>
        <p:txBody>
          <a:bodyPr wrap="square" rtlCol="0">
            <a:spAutoFit/>
          </a:bodyPr>
          <a:lstStyle/>
          <a:p>
            <a:pPr algn="ctr">
              <a:lnSpc>
                <a:spcPct val="115000"/>
              </a:lnSpc>
              <a:spcBef>
                <a:spcPts val="600"/>
              </a:spcBef>
              <a:spcAft>
                <a:spcPts val="0"/>
              </a:spcAft>
            </a:pPr>
            <a:r>
              <a:rPr lang="en-IN" sz="2800" dirty="0">
                <a:solidFill>
                  <a:schemeClr val="bg1"/>
                </a:solidFill>
                <a:latin typeface="Lucida Sans" panose="020B0602030504020204" pitchFamily="34" charset="0"/>
                <a:ea typeface="Calibri" panose="020F0502020204030204" pitchFamily="34" charset="0"/>
                <a:cs typeface="Times New Roman" panose="02020603050405020304" pitchFamily="18" charset="0"/>
              </a:rPr>
              <a:t>RDT reporting</a:t>
            </a:r>
            <a:endParaRPr lang="en-IN" sz="2400" dirty="0">
              <a:solidFill>
                <a:schemeClr val="bg1"/>
              </a:solidFill>
              <a:latin typeface="Lucida Sans" panose="020B060203050402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59EC7ED4-35D5-8442-85D1-1D019D2CBC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237" y="742949"/>
            <a:ext cx="10834688" cy="5245271"/>
          </a:xfrm>
          <a:prstGeom prst="rect">
            <a:avLst/>
          </a:prstGeom>
        </p:spPr>
      </p:pic>
    </p:spTree>
    <p:extLst>
      <p:ext uri="{BB962C8B-B14F-4D97-AF65-F5344CB8AC3E}">
        <p14:creationId xmlns:p14="http://schemas.microsoft.com/office/powerpoint/2010/main" val="19391730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714375"/>
          </a:xfrm>
          <a:solidFill>
            <a:srgbClr val="0070C0"/>
          </a:solidFill>
        </p:spPr>
        <p:txBody>
          <a:bodyPr rtlCol="0">
            <a:noAutofit/>
          </a:bodyPr>
          <a:lstStyle/>
          <a:p>
            <a:pPr algn="ctr" fontAlgn="auto">
              <a:spcAft>
                <a:spcPts val="0"/>
              </a:spcAft>
              <a:defRPr/>
            </a:pPr>
            <a:r>
              <a:rPr lang="en-US" sz="1800" b="1" dirty="0">
                <a:solidFill>
                  <a:schemeClr val="bg1"/>
                </a:solidFill>
                <a:latin typeface="Lucida Sans" panose="020B0602030504020204" pitchFamily="34" charset="0"/>
              </a:rPr>
              <a:t>Minutes of the 4</a:t>
            </a:r>
            <a:r>
              <a:rPr lang="en-US" sz="1800" b="1" baseline="30000" dirty="0">
                <a:solidFill>
                  <a:schemeClr val="bg1"/>
                </a:solidFill>
                <a:latin typeface="Lucida Sans" panose="020B0602030504020204" pitchFamily="34" charset="0"/>
              </a:rPr>
              <a:t>th</a:t>
            </a:r>
            <a:r>
              <a:rPr lang="en-US" sz="1800" b="1" dirty="0">
                <a:solidFill>
                  <a:schemeClr val="bg1"/>
                </a:solidFill>
                <a:latin typeface="Lucida Sans" panose="020B0602030504020204" pitchFamily="34" charset="0"/>
              </a:rPr>
              <a:t> State Level Task Force on Malaria Elimination </a:t>
            </a:r>
            <a:r>
              <a:rPr lang="en-US" sz="1800" b="1" dirty="0" err="1">
                <a:solidFill>
                  <a:schemeClr val="bg1"/>
                </a:solidFill>
                <a:latin typeface="Lucida Sans" panose="020B0602030504020204" pitchFamily="34" charset="0"/>
              </a:rPr>
              <a:t>Programme</a:t>
            </a:r>
            <a:r>
              <a:rPr lang="en-US" sz="1800" b="1" dirty="0">
                <a:solidFill>
                  <a:schemeClr val="bg1"/>
                </a:solidFill>
                <a:latin typeface="Lucida Sans" panose="020B0602030504020204" pitchFamily="34" charset="0"/>
              </a:rPr>
              <a:t>, held on 12/09/2024 Circulated vide Memo No. HFW-27039/13/2021-CD SEC/ Dept of H&amp; FW/578,  dated- 29/11/2024</a:t>
            </a:r>
          </a:p>
        </p:txBody>
      </p:sp>
      <p:sp>
        <p:nvSpPr>
          <p:cNvPr id="3" name="Content Placeholder 2"/>
          <p:cNvSpPr>
            <a:spLocks noGrp="1"/>
          </p:cNvSpPr>
          <p:nvPr>
            <p:ph idx="1"/>
          </p:nvPr>
        </p:nvSpPr>
        <p:spPr>
          <a:xfrm>
            <a:off x="7677425" y="757238"/>
            <a:ext cx="4252021" cy="6002337"/>
          </a:xfrm>
          <a:ln w="19050">
            <a:solidFill>
              <a:schemeClr val="tx1"/>
            </a:solidFill>
          </a:ln>
        </p:spPr>
        <p:txBody>
          <a:bodyPr rtlCol="0">
            <a:normAutofit/>
          </a:bodyPr>
          <a:lstStyle/>
          <a:p>
            <a:pPr fontAlgn="auto">
              <a:lnSpc>
                <a:spcPct val="100000"/>
              </a:lnSpc>
              <a:spcBef>
                <a:spcPts val="600"/>
              </a:spcBef>
              <a:spcAft>
                <a:spcPts val="600"/>
              </a:spcAft>
              <a:buFont typeface="Arial" panose="020B0604020202020204" pitchFamily="34" charset="0"/>
              <a:buChar char="•"/>
              <a:defRPr/>
            </a:pPr>
            <a:r>
              <a:rPr lang="en-US" sz="2000" dirty="0">
                <a:cs typeface="Times New Roman" pitchFamily="18" charset="0"/>
              </a:rPr>
              <a:t>One </a:t>
            </a:r>
            <a:r>
              <a:rPr lang="en-US" sz="2000" b="1" dirty="0">
                <a:cs typeface="Times New Roman" pitchFamily="18" charset="0"/>
              </a:rPr>
              <a:t>WhatsApp group has been </a:t>
            </a:r>
            <a:r>
              <a:rPr lang="en-US" sz="2000" dirty="0">
                <a:cs typeface="Times New Roman" pitchFamily="18" charset="0"/>
              </a:rPr>
              <a:t>formed at each </a:t>
            </a:r>
            <a:r>
              <a:rPr lang="en-US" sz="2000" b="1" dirty="0">
                <a:cs typeface="Times New Roman" pitchFamily="18" charset="0"/>
              </a:rPr>
              <a:t>UPHC/HWC/Sub-Centre level</a:t>
            </a:r>
            <a:r>
              <a:rPr lang="en-US" sz="2000" dirty="0">
                <a:cs typeface="Times New Roman" pitchFamily="18" charset="0"/>
              </a:rPr>
              <a:t>. </a:t>
            </a:r>
          </a:p>
          <a:p>
            <a:pPr fontAlgn="auto">
              <a:lnSpc>
                <a:spcPct val="100000"/>
              </a:lnSpc>
              <a:spcBef>
                <a:spcPts val="600"/>
              </a:spcBef>
              <a:spcAft>
                <a:spcPts val="600"/>
              </a:spcAft>
              <a:buFont typeface="Arial" panose="020B0604020202020204" pitchFamily="34" charset="0"/>
              <a:buChar char="•"/>
              <a:defRPr/>
            </a:pPr>
            <a:r>
              <a:rPr lang="en-US" sz="2000" dirty="0">
                <a:cs typeface="Times New Roman" pitchFamily="18" charset="0"/>
              </a:rPr>
              <a:t>Members are local PRI members, </a:t>
            </a:r>
            <a:r>
              <a:rPr lang="en-US" sz="2000" b="1" dirty="0">
                <a:cs typeface="Times New Roman" pitchFamily="18" charset="0"/>
              </a:rPr>
              <a:t>CHO,  ANM, CHA </a:t>
            </a:r>
            <a:r>
              <a:rPr lang="en-US" sz="2000" dirty="0">
                <a:cs typeface="Times New Roman" pitchFamily="18" charset="0"/>
              </a:rPr>
              <a:t>ASHA, AWW, SHG group members, locally residing government officials and IHCP etc. </a:t>
            </a:r>
          </a:p>
          <a:p>
            <a:pPr fontAlgn="auto">
              <a:lnSpc>
                <a:spcPct val="100000"/>
              </a:lnSpc>
              <a:spcBef>
                <a:spcPts val="600"/>
              </a:spcBef>
              <a:spcAft>
                <a:spcPts val="600"/>
              </a:spcAft>
              <a:buFont typeface="Arial" panose="020B0604020202020204" pitchFamily="34" charset="0"/>
              <a:buChar char="•"/>
              <a:defRPr/>
            </a:pPr>
            <a:r>
              <a:rPr lang="en-US" sz="2000" b="1" dirty="0">
                <a:cs typeface="Times New Roman" pitchFamily="18" charset="0"/>
              </a:rPr>
              <a:t>Purpose</a:t>
            </a:r>
            <a:r>
              <a:rPr lang="en-US" sz="2000" dirty="0">
                <a:cs typeface="Times New Roman" pitchFamily="18" charset="0"/>
              </a:rPr>
              <a:t>: </a:t>
            </a:r>
          </a:p>
          <a:p>
            <a:pPr marL="361950" lvl="1" indent="-184150" fontAlgn="auto">
              <a:lnSpc>
                <a:spcPct val="100000"/>
              </a:lnSpc>
              <a:spcBef>
                <a:spcPts val="600"/>
              </a:spcBef>
              <a:spcAft>
                <a:spcPts val="600"/>
              </a:spcAft>
              <a:buFont typeface="Arial" panose="020B0604020202020204" pitchFamily="34" charset="0"/>
              <a:buChar char="•"/>
              <a:defRPr/>
            </a:pPr>
            <a:r>
              <a:rPr lang="en-US" sz="1800" dirty="0">
                <a:cs typeface="Times New Roman" pitchFamily="18" charset="0"/>
              </a:rPr>
              <a:t>Immediate information of all fever cases</a:t>
            </a:r>
          </a:p>
          <a:p>
            <a:pPr marL="361950" lvl="1" indent="-184150" fontAlgn="auto">
              <a:lnSpc>
                <a:spcPct val="100000"/>
              </a:lnSpc>
              <a:spcBef>
                <a:spcPts val="600"/>
              </a:spcBef>
              <a:spcAft>
                <a:spcPts val="600"/>
              </a:spcAft>
              <a:buFont typeface="Arial" panose="020B0604020202020204" pitchFamily="34" charset="0"/>
              <a:buChar char="•"/>
              <a:defRPr/>
            </a:pPr>
            <a:r>
              <a:rPr lang="en-US" sz="1800" dirty="0">
                <a:cs typeface="Times New Roman" pitchFamily="18" charset="0"/>
              </a:rPr>
              <a:t>Tracking of all migratory populations</a:t>
            </a:r>
          </a:p>
          <a:p>
            <a:pPr marL="361950" lvl="1" indent="-184150" fontAlgn="auto">
              <a:lnSpc>
                <a:spcPct val="100000"/>
              </a:lnSpc>
              <a:spcBef>
                <a:spcPts val="600"/>
              </a:spcBef>
              <a:spcAft>
                <a:spcPts val="600"/>
              </a:spcAft>
              <a:buFont typeface="Arial" panose="020B0604020202020204" pitchFamily="34" charset="0"/>
              <a:buChar char="•"/>
              <a:defRPr/>
            </a:pPr>
            <a:r>
              <a:rPr lang="en-US" sz="1800" dirty="0">
                <a:cs typeface="Times New Roman" pitchFamily="18" charset="0"/>
              </a:rPr>
              <a:t>Arrange RDT for early diagnosis</a:t>
            </a:r>
          </a:p>
          <a:p>
            <a:pPr marL="361950" lvl="1" indent="-184150" fontAlgn="auto">
              <a:lnSpc>
                <a:spcPct val="100000"/>
              </a:lnSpc>
              <a:spcBef>
                <a:spcPts val="600"/>
              </a:spcBef>
              <a:spcAft>
                <a:spcPts val="600"/>
              </a:spcAft>
              <a:buFont typeface="Arial" panose="020B0604020202020204" pitchFamily="34" charset="0"/>
              <a:buChar char="•"/>
              <a:defRPr/>
            </a:pPr>
            <a:r>
              <a:rPr lang="en-US" sz="1800" dirty="0">
                <a:cs typeface="Times New Roman" pitchFamily="18" charset="0"/>
              </a:rPr>
              <a:t>Immediate complete treatment of positive cases to prevent transmission.</a:t>
            </a:r>
          </a:p>
        </p:txBody>
      </p:sp>
      <p:sp>
        <p:nvSpPr>
          <p:cNvPr id="9" name="Rectangle 8"/>
          <p:cNvSpPr/>
          <p:nvPr/>
        </p:nvSpPr>
        <p:spPr>
          <a:xfrm>
            <a:off x="4310063" y="757238"/>
            <a:ext cx="2500312" cy="714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Lucida Sans" panose="020B0602030504020204" pitchFamily="34" charset="0"/>
            </a:endParaRPr>
          </a:p>
        </p:txBody>
      </p:sp>
      <p:sp>
        <p:nvSpPr>
          <p:cNvPr id="11" name="Rectangle 10"/>
          <p:cNvSpPr/>
          <p:nvPr/>
        </p:nvSpPr>
        <p:spPr>
          <a:xfrm>
            <a:off x="4310063" y="6715125"/>
            <a:ext cx="2500312" cy="714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Lucida Sans" panose="020B0602030504020204" pitchFamily="34" charset="0"/>
            </a:endParaRPr>
          </a:p>
        </p:txBody>
      </p:sp>
      <p:sp>
        <p:nvSpPr>
          <p:cNvPr id="16" name="Rectangle 15"/>
          <p:cNvSpPr/>
          <p:nvPr/>
        </p:nvSpPr>
        <p:spPr>
          <a:xfrm rot="5400000">
            <a:off x="731613" y="2366984"/>
            <a:ext cx="144548" cy="1082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16200000">
            <a:off x="1531631" y="5306517"/>
            <a:ext cx="232913" cy="25965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7E7AD9AC-A21A-03C9-3CE6-0B4BD167A173}"/>
              </a:ext>
            </a:extLst>
          </p:cNvPr>
          <p:cNvSpPr>
            <a:spLocks noGrp="1"/>
          </p:cNvSpPr>
          <p:nvPr>
            <p:ph type="sldNum" sz="quarter" idx="12"/>
          </p:nvPr>
        </p:nvSpPr>
        <p:spPr/>
        <p:txBody>
          <a:bodyPr/>
          <a:lstStyle/>
          <a:p>
            <a:fld id="{4D3C7C8E-1A15-4184-9081-D3364E3E6FEA}" type="slidenum">
              <a:rPr lang="en-IN" smtClean="0"/>
              <a:pPr/>
              <a:t>26</a:t>
            </a:fld>
            <a:endParaRPr lang="en-IN" dirty="0"/>
          </a:p>
        </p:txBody>
      </p:sp>
      <p:pic>
        <p:nvPicPr>
          <p:cNvPr id="25" name="Picture 24">
            <a:extLst>
              <a:ext uri="{FF2B5EF4-FFF2-40B4-BE49-F238E27FC236}">
                <a16:creationId xmlns:a16="http://schemas.microsoft.com/office/drawing/2014/main" id="{5F6EF3F4-F2E9-3F02-BA7F-E5DDEAA71DD4}"/>
              </a:ext>
            </a:extLst>
          </p:cNvPr>
          <p:cNvPicPr>
            <a:picLocks noChangeAspect="1"/>
          </p:cNvPicPr>
          <p:nvPr/>
        </p:nvPicPr>
        <p:blipFill>
          <a:blip r:embed="rId2"/>
          <a:stretch>
            <a:fillRect/>
          </a:stretch>
        </p:blipFill>
        <p:spPr>
          <a:xfrm>
            <a:off x="349812" y="757238"/>
            <a:ext cx="7152712" cy="1952437"/>
          </a:xfrm>
          <a:prstGeom prst="rect">
            <a:avLst/>
          </a:prstGeom>
        </p:spPr>
      </p:pic>
      <p:pic>
        <p:nvPicPr>
          <p:cNvPr id="27" name="Picture 26">
            <a:extLst>
              <a:ext uri="{FF2B5EF4-FFF2-40B4-BE49-F238E27FC236}">
                <a16:creationId xmlns:a16="http://schemas.microsoft.com/office/drawing/2014/main" id="{681ACD6D-3EDC-49F3-BB46-53DCEBC3BC95}"/>
              </a:ext>
            </a:extLst>
          </p:cNvPr>
          <p:cNvPicPr>
            <a:picLocks noChangeAspect="1"/>
          </p:cNvPicPr>
          <p:nvPr/>
        </p:nvPicPr>
        <p:blipFill>
          <a:blip r:embed="rId3"/>
          <a:stretch>
            <a:fillRect/>
          </a:stretch>
        </p:blipFill>
        <p:spPr>
          <a:xfrm>
            <a:off x="349813" y="2674021"/>
            <a:ext cx="7152712" cy="4047453"/>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A74A4-891B-2D62-FBEB-8D5AC434925A}"/>
              </a:ext>
            </a:extLst>
          </p:cNvPr>
          <p:cNvSpPr>
            <a:spLocks noGrp="1"/>
          </p:cNvSpPr>
          <p:nvPr>
            <p:ph type="title"/>
          </p:nvPr>
        </p:nvSpPr>
        <p:spPr>
          <a:xfrm>
            <a:off x="0" y="0"/>
            <a:ext cx="12192000" cy="444500"/>
          </a:xfrm>
          <a:solidFill>
            <a:srgbClr val="0070C0"/>
          </a:solidFill>
        </p:spPr>
        <p:txBody>
          <a:bodyPr>
            <a:noAutofit/>
          </a:bodyPr>
          <a:lstStyle/>
          <a:p>
            <a:pPr algn="ctr"/>
            <a:r>
              <a:rPr lang="en-US" sz="3200" dirty="0">
                <a:solidFill>
                  <a:schemeClr val="bg1"/>
                </a:solidFill>
              </a:rPr>
              <a:t>ASHA Blood slide collection/ RD Kit testing guideline</a:t>
            </a:r>
            <a:endParaRPr lang="en-IN" sz="3200" dirty="0">
              <a:solidFill>
                <a:schemeClr val="bg1"/>
              </a:solidFill>
            </a:endParaRPr>
          </a:p>
        </p:txBody>
      </p:sp>
      <p:sp>
        <p:nvSpPr>
          <p:cNvPr id="7" name="TextBox 6">
            <a:extLst>
              <a:ext uri="{FF2B5EF4-FFF2-40B4-BE49-F238E27FC236}">
                <a16:creationId xmlns:a16="http://schemas.microsoft.com/office/drawing/2014/main" id="{2D1B7220-C612-4C58-A409-A34BF28BFE86}"/>
              </a:ext>
            </a:extLst>
          </p:cNvPr>
          <p:cNvSpPr txBox="1"/>
          <p:nvPr/>
        </p:nvSpPr>
        <p:spPr>
          <a:xfrm>
            <a:off x="319882" y="444500"/>
            <a:ext cx="11567318" cy="381386"/>
          </a:xfrm>
          <a:prstGeom prst="rect">
            <a:avLst/>
          </a:prstGeom>
          <a:solidFill>
            <a:schemeClr val="bg1"/>
          </a:solidFill>
        </p:spPr>
        <p:txBody>
          <a:bodyPr wrap="square">
            <a:spAutoFit/>
          </a:bodyPr>
          <a:lstStyle/>
          <a:p>
            <a:pPr>
              <a:lnSpc>
                <a:spcPct val="115000"/>
              </a:lnSpc>
              <a:spcAft>
                <a:spcPts val="1000"/>
              </a:spcAft>
            </a:pPr>
            <a:r>
              <a:rPr lang="pt-BR" sz="1800" b="1" dirty="0">
                <a:solidFill>
                  <a:srgbClr val="000000"/>
                </a:solidFill>
                <a:effectLst/>
                <a:latin typeface="Lucida Sans" panose="020B0602030504020204" pitchFamily="34" charset="0"/>
                <a:ea typeface="Calibri" panose="020F0502020204030204" pitchFamily="34" charset="0"/>
                <a:cs typeface="Times New Roman" panose="02020603050405020304" pitchFamily="18" charset="0"/>
              </a:rPr>
              <a:t>Memo No: HFW-27039/44/2025-CD/ 159                                                            </a:t>
            </a:r>
            <a:r>
              <a:rPr lang="pt-BR" sz="1800" b="1" dirty="0" err="1">
                <a:solidFill>
                  <a:srgbClr val="000000"/>
                </a:solidFill>
                <a:effectLst/>
                <a:latin typeface="Lucida Sans" panose="020B0602030504020204" pitchFamily="34" charset="0"/>
                <a:ea typeface="Calibri" panose="020F0502020204030204" pitchFamily="34" charset="0"/>
                <a:cs typeface="Times New Roman" panose="02020603050405020304" pitchFamily="18" charset="0"/>
              </a:rPr>
              <a:t>Dated</a:t>
            </a:r>
            <a:r>
              <a:rPr lang="pt-BR" sz="1800" b="1" dirty="0">
                <a:solidFill>
                  <a:srgbClr val="000000"/>
                </a:solidFill>
                <a:effectLst/>
                <a:latin typeface="Lucida Sans" panose="020B0602030504020204" pitchFamily="34" charset="0"/>
                <a:ea typeface="Calibri" panose="020F0502020204030204" pitchFamily="34" charset="0"/>
                <a:cs typeface="Times New Roman" panose="02020603050405020304" pitchFamily="18" charset="0"/>
              </a:rPr>
              <a:t>: 26/05/2025</a:t>
            </a:r>
            <a:endParaRPr lang="en-IN" sz="1600" b="1" dirty="0">
              <a:effectLst/>
              <a:latin typeface="Lucida Sans" panose="020B060203050402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F272BDAF-B9BB-341D-448D-50CCA70EB019}"/>
              </a:ext>
            </a:extLst>
          </p:cNvPr>
          <p:cNvSpPr txBox="1"/>
          <p:nvPr/>
        </p:nvSpPr>
        <p:spPr>
          <a:xfrm>
            <a:off x="319882" y="889000"/>
            <a:ext cx="11567318" cy="5770811"/>
          </a:xfrm>
          <a:prstGeom prst="rect">
            <a:avLst/>
          </a:prstGeom>
          <a:noFill/>
        </p:spPr>
        <p:txBody>
          <a:bodyPr wrap="square">
            <a:spAutoFit/>
          </a:bodyPr>
          <a:lstStyle/>
          <a:p>
            <a:pPr marL="342900" lvl="0" indent="-342900" algn="just">
              <a:spcBef>
                <a:spcPts val="600"/>
              </a:spcBef>
              <a:spcAft>
                <a:spcPts val="600"/>
              </a:spcAft>
              <a:buFont typeface="+mj-lt"/>
              <a:buAutoNum type="arabicPeriod"/>
            </a:pPr>
            <a:r>
              <a:rPr lang="en-IN" dirty="0">
                <a:effectLst/>
                <a:latin typeface="Lucida Sans" panose="020B0602030504020204" pitchFamily="34" charset="0"/>
                <a:ea typeface="Calibri" panose="020F0502020204030204" pitchFamily="34" charset="0"/>
                <a:cs typeface="Times New Roman" panose="02020603050405020304" pitchFamily="18" charset="0"/>
              </a:rPr>
              <a:t>The test should preferably be not less than 0.6% of the population during low transmission season (From November to March) and not less than 1% of the population during high transmission season (From April to October)</a:t>
            </a:r>
            <a:endParaRPr lang="en-IN" sz="1600" dirty="0">
              <a:effectLst/>
              <a:latin typeface="Lucida Sans" panose="020B060203050402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n-IN" dirty="0">
                <a:effectLst/>
                <a:latin typeface="Lucida Sans" panose="020B0602030504020204" pitchFamily="34" charset="0"/>
                <a:ea typeface="Calibri" panose="020F0502020204030204" pitchFamily="34" charset="0"/>
                <a:cs typeface="Times New Roman" panose="02020603050405020304" pitchFamily="18" charset="0"/>
              </a:rPr>
              <a:t>So, the ASHA may be allowed Blood Slide collection for malaria testing/ Rapid Diagnostic Kit test maximum 1% of the population during low transmission and 1.5% of the population during high transmission season amongst her assigned population.</a:t>
            </a:r>
            <a:endParaRPr lang="en-IN" sz="1600" dirty="0">
              <a:effectLst/>
              <a:latin typeface="Lucida Sans" panose="020B060203050402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n-IN" dirty="0">
                <a:effectLst/>
                <a:latin typeface="Lucida Sans" panose="020B0602030504020204" pitchFamily="34" charset="0"/>
                <a:ea typeface="Calibri" panose="020F0502020204030204" pitchFamily="34" charset="0"/>
                <a:cs typeface="Times New Roman" panose="02020603050405020304" pitchFamily="18" charset="0"/>
              </a:rPr>
              <a:t>During outbreak situation, fever survey to be carried out by ASHA for population irrespective of fever in her area as per instruction of her higher authority</a:t>
            </a:r>
            <a:endParaRPr lang="en-IN" sz="1600" dirty="0">
              <a:effectLst/>
              <a:latin typeface="Lucida Sans" panose="020B060203050402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n-IN" dirty="0">
                <a:effectLst/>
                <a:latin typeface="Lucida Sans" panose="020B0602030504020204" pitchFamily="34" charset="0"/>
                <a:ea typeface="Calibri" panose="020F0502020204030204" pitchFamily="34" charset="0"/>
                <a:cs typeface="Times New Roman" panose="02020603050405020304" pitchFamily="18" charset="0"/>
              </a:rPr>
              <a:t>They can claim ASHA incentive after certification from CHO/ ANM/ CHA of the HWC/ Sub-centre/ UPHC/ UHWC.</a:t>
            </a:r>
            <a:endParaRPr lang="en-IN" sz="1600" dirty="0">
              <a:effectLst/>
              <a:latin typeface="Lucida Sans" panose="020B060203050402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mj-lt"/>
              <a:buAutoNum type="arabicPeriod"/>
            </a:pPr>
            <a:r>
              <a:rPr lang="en-IN" dirty="0">
                <a:effectLst/>
                <a:latin typeface="Lucida Sans" panose="020B0602030504020204" pitchFamily="34" charset="0"/>
                <a:ea typeface="Calibri" panose="020F0502020204030204" pitchFamily="34" charset="0"/>
                <a:cs typeface="Times New Roman" panose="02020603050405020304" pitchFamily="18" charset="0"/>
              </a:rPr>
              <a:t>The claim will be only for Suspected Malaria cases, which excludes the following conditions.</a:t>
            </a:r>
            <a:endParaRPr lang="en-IN" sz="1600" dirty="0">
              <a:effectLst/>
              <a:latin typeface="Lucida Sans" panose="020B0602030504020204" pitchFamily="34" charset="0"/>
              <a:ea typeface="Calibri" panose="020F0502020204030204" pitchFamily="34" charset="0"/>
              <a:cs typeface="Times New Roman" panose="02020603050405020304" pitchFamily="18" charset="0"/>
            </a:endParaRPr>
          </a:p>
          <a:p>
            <a:pPr marL="714375" lvl="0" indent="-352425" algn="just">
              <a:buFont typeface="+mj-lt"/>
              <a:buAutoNum type="alphaLcPeriod"/>
            </a:pPr>
            <a:r>
              <a:rPr lang="en-IN" sz="1400" dirty="0">
                <a:effectLst/>
                <a:latin typeface="Lucida Sans" panose="020B0602030504020204" pitchFamily="34" charset="0"/>
                <a:ea typeface="Calibri" panose="020F0502020204030204" pitchFamily="34" charset="0"/>
                <a:cs typeface="Times New Roman" panose="02020603050405020304" pitchFamily="18" charset="0"/>
              </a:rPr>
              <a:t>Cough and other signs of respiratory infection</a:t>
            </a:r>
          </a:p>
          <a:p>
            <a:pPr marL="714375" lvl="0" indent="-352425" algn="just">
              <a:buFont typeface="+mj-lt"/>
              <a:buAutoNum type="alphaLcPeriod"/>
            </a:pPr>
            <a:r>
              <a:rPr lang="en-IN" sz="1400" dirty="0">
                <a:effectLst/>
                <a:latin typeface="Lucida Sans" panose="020B0602030504020204" pitchFamily="34" charset="0"/>
                <a:ea typeface="Calibri" panose="020F0502020204030204" pitchFamily="34" charset="0"/>
                <a:cs typeface="Times New Roman" panose="02020603050405020304" pitchFamily="18" charset="0"/>
              </a:rPr>
              <a:t>Running nose and other signs of cold</a:t>
            </a:r>
          </a:p>
          <a:p>
            <a:pPr marL="714375" lvl="0" indent="-352425" algn="just">
              <a:buFont typeface="+mj-lt"/>
              <a:buAutoNum type="alphaLcPeriod"/>
            </a:pPr>
            <a:r>
              <a:rPr lang="en-IN" sz="1400" dirty="0">
                <a:effectLst/>
                <a:latin typeface="Lucida Sans" panose="020B0602030504020204" pitchFamily="34" charset="0"/>
                <a:ea typeface="Calibri" panose="020F0502020204030204" pitchFamily="34" charset="0"/>
                <a:cs typeface="Times New Roman" panose="02020603050405020304" pitchFamily="18" charset="0"/>
              </a:rPr>
              <a:t>Diarrhoea</a:t>
            </a:r>
          </a:p>
          <a:p>
            <a:pPr marL="714375" lvl="0" indent="-352425" algn="just">
              <a:buFont typeface="+mj-lt"/>
              <a:buAutoNum type="alphaLcPeriod"/>
            </a:pPr>
            <a:r>
              <a:rPr lang="en-IN" sz="1400" dirty="0">
                <a:effectLst/>
                <a:latin typeface="Lucida Sans" panose="020B0602030504020204" pitchFamily="34" charset="0"/>
                <a:ea typeface="Calibri" panose="020F0502020204030204" pitchFamily="34" charset="0"/>
                <a:cs typeface="Times New Roman" panose="02020603050405020304" pitchFamily="18" charset="0"/>
              </a:rPr>
              <a:t>Pelvic inflammation indicated by severe low back ache, with or without vaginal discharge and urinary symptoms</a:t>
            </a:r>
          </a:p>
          <a:p>
            <a:pPr marL="714375" lvl="0" indent="-352425" algn="just">
              <a:buFont typeface="+mj-lt"/>
              <a:buAutoNum type="alphaLcPeriod"/>
            </a:pPr>
            <a:r>
              <a:rPr lang="en-IN" sz="1400" dirty="0">
                <a:effectLst/>
                <a:latin typeface="Lucida Sans" panose="020B0602030504020204" pitchFamily="34" charset="0"/>
                <a:ea typeface="Calibri" panose="020F0502020204030204" pitchFamily="34" charset="0"/>
                <a:cs typeface="Times New Roman" panose="02020603050405020304" pitchFamily="18" charset="0"/>
              </a:rPr>
              <a:t>Skin rash suggestive of eruptive illness</a:t>
            </a:r>
          </a:p>
          <a:p>
            <a:pPr marL="714375" lvl="0" indent="-352425" algn="just">
              <a:buFont typeface="+mj-lt"/>
              <a:buAutoNum type="alphaLcPeriod"/>
            </a:pPr>
            <a:r>
              <a:rPr lang="en-IN" sz="1400" dirty="0">
                <a:effectLst/>
                <a:latin typeface="Lucida Sans" panose="020B0602030504020204" pitchFamily="34" charset="0"/>
                <a:ea typeface="Calibri" panose="020F0502020204030204" pitchFamily="34" charset="0"/>
                <a:cs typeface="Times New Roman" panose="02020603050405020304" pitchFamily="18" charset="0"/>
              </a:rPr>
              <a:t>Burning micturition</a:t>
            </a:r>
          </a:p>
          <a:p>
            <a:pPr marL="714375" lvl="0" indent="-352425" algn="just">
              <a:buFont typeface="+mj-lt"/>
              <a:buAutoNum type="alphaLcPeriod"/>
            </a:pPr>
            <a:r>
              <a:rPr lang="en-IN" sz="1400" dirty="0">
                <a:effectLst/>
                <a:latin typeface="Lucida Sans" panose="020B0602030504020204" pitchFamily="34" charset="0"/>
                <a:ea typeface="Calibri" panose="020F0502020204030204" pitchFamily="34" charset="0"/>
                <a:cs typeface="Times New Roman" panose="02020603050405020304" pitchFamily="18" charset="0"/>
              </a:rPr>
              <a:t>Skin infections e.g. boils, abscess, infected wounds</a:t>
            </a:r>
          </a:p>
          <a:p>
            <a:pPr marL="714375" lvl="0" indent="-352425" algn="just">
              <a:buFont typeface="+mj-lt"/>
              <a:buAutoNum type="alphaLcPeriod"/>
            </a:pPr>
            <a:r>
              <a:rPr lang="en-IN" sz="1400" dirty="0">
                <a:effectLst/>
                <a:latin typeface="Lucida Sans" panose="020B0602030504020204" pitchFamily="34" charset="0"/>
                <a:ea typeface="Calibri" panose="020F0502020204030204" pitchFamily="34" charset="0"/>
                <a:cs typeface="Times New Roman" panose="02020603050405020304" pitchFamily="18" charset="0"/>
              </a:rPr>
              <a:t>Painful swelling of joints</a:t>
            </a:r>
            <a:endParaRPr lang="en-IN" sz="1400" dirty="0">
              <a:latin typeface="Lucida Sans" panose="020B0602030504020204" pitchFamily="34" charset="0"/>
              <a:ea typeface="Calibri" panose="020F0502020204030204" pitchFamily="34" charset="0"/>
              <a:cs typeface="Times New Roman" panose="02020603050405020304" pitchFamily="18" charset="0"/>
            </a:endParaRPr>
          </a:p>
          <a:p>
            <a:pPr marL="714375" lvl="0" indent="-352425" algn="just">
              <a:buFont typeface="+mj-lt"/>
              <a:buAutoNum type="alphaLcPeriod"/>
            </a:pPr>
            <a:r>
              <a:rPr lang="en-IN" sz="1400" dirty="0">
                <a:effectLst/>
                <a:latin typeface="Lucida Sans" panose="020B0602030504020204" pitchFamily="34" charset="0"/>
                <a:ea typeface="Calibri" panose="020F0502020204030204" pitchFamily="34" charset="0"/>
              </a:rPr>
              <a:t>Ear discharge</a:t>
            </a:r>
            <a:endParaRPr lang="en-IN" sz="1400" dirty="0">
              <a:latin typeface="Lucida Sans" panose="020B0602030504020204" pitchFamily="34" charset="0"/>
            </a:endParaRPr>
          </a:p>
        </p:txBody>
      </p:sp>
    </p:spTree>
    <p:extLst>
      <p:ext uri="{BB962C8B-B14F-4D97-AF65-F5344CB8AC3E}">
        <p14:creationId xmlns:p14="http://schemas.microsoft.com/office/powerpoint/2010/main" val="41444421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BF57E-005D-FEEE-271C-0D336DD02137}"/>
              </a:ext>
            </a:extLst>
          </p:cNvPr>
          <p:cNvSpPr>
            <a:spLocks noGrp="1"/>
          </p:cNvSpPr>
          <p:nvPr>
            <p:ph type="title"/>
          </p:nvPr>
        </p:nvSpPr>
        <p:spPr>
          <a:xfrm>
            <a:off x="0" y="1"/>
            <a:ext cx="12192000" cy="628649"/>
          </a:xfrm>
          <a:solidFill>
            <a:srgbClr val="0070C0"/>
          </a:solidFill>
        </p:spPr>
        <p:txBody>
          <a:bodyPr>
            <a:normAutofit/>
          </a:bodyPr>
          <a:lstStyle/>
          <a:p>
            <a:pPr algn="ctr"/>
            <a:r>
              <a:rPr lang="en-US" sz="2800" u="none" strike="noStrike" spc="0" dirty="0">
                <a:solidFill>
                  <a:schemeClr val="bg1"/>
                </a:solidFill>
                <a:effectLst/>
                <a:latin typeface="Lucida Sans" panose="020B0602030504020204" pitchFamily="34" charset="0"/>
                <a:ea typeface="Arial" panose="020B0604020202020204" pitchFamily="34" charset="0"/>
                <a:cs typeface="Arial" panose="020B0604020202020204" pitchFamily="34" charset="0"/>
              </a:rPr>
              <a:t>LLINs</a:t>
            </a:r>
            <a:endParaRPr lang="en-US" sz="2800" dirty="0">
              <a:solidFill>
                <a:schemeClr val="bg1"/>
              </a:solidFill>
            </a:endParaRPr>
          </a:p>
        </p:txBody>
      </p:sp>
      <p:sp>
        <p:nvSpPr>
          <p:cNvPr id="3" name="Content Placeholder 2">
            <a:extLst>
              <a:ext uri="{FF2B5EF4-FFF2-40B4-BE49-F238E27FC236}">
                <a16:creationId xmlns:a16="http://schemas.microsoft.com/office/drawing/2014/main" id="{DD57C6E9-3332-4F23-EAF4-DFE4858096E7}"/>
              </a:ext>
            </a:extLst>
          </p:cNvPr>
          <p:cNvSpPr>
            <a:spLocks noGrp="1"/>
          </p:cNvSpPr>
          <p:nvPr>
            <p:ph idx="1"/>
          </p:nvPr>
        </p:nvSpPr>
        <p:spPr>
          <a:xfrm>
            <a:off x="390525" y="831056"/>
            <a:ext cx="11487150" cy="5509418"/>
          </a:xfrm>
        </p:spPr>
        <p:txBody>
          <a:bodyPr>
            <a:noAutofit/>
          </a:bodyPr>
          <a:lstStyle/>
          <a:p>
            <a:pPr algn="just">
              <a:lnSpc>
                <a:spcPct val="100000"/>
              </a:lnSpc>
              <a:spcBef>
                <a:spcPts val="600"/>
              </a:spcBef>
              <a:spcAft>
                <a:spcPts val="600"/>
              </a:spcAft>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LLINs have proven to be a practical and cost-effective intervention against malaria, and are highly effective against vector mosquitoes which bite indoors at night. They provide not only a physical barrier against the mosquito bites but also kill the mosquitoes or shorten their life span so that they cannot transmit malaria infection. However, for best effectiveness in the community, coverage of population at risk with LLINs must be as close to 100% as possible with high utilization rate (&gt; 80%).</a:t>
            </a:r>
            <a:endParaRPr lang="en-IN" sz="2000" dirty="0">
              <a:effectLst/>
              <a:highlight>
                <a:srgbClr val="FFFFFF"/>
              </a:highlight>
              <a:latin typeface="Lucida Sans" panose="020B0602030504020204" pitchFamily="34" charset="0"/>
              <a:ea typeface="Arial" panose="020B0604020202020204" pitchFamily="34" charset="0"/>
            </a:endParaRPr>
          </a:p>
          <a:p>
            <a:pPr algn="just">
              <a:lnSpc>
                <a:spcPct val="100000"/>
              </a:lnSpc>
              <a:spcBef>
                <a:spcPts val="600"/>
              </a:spcBef>
              <a:spcAft>
                <a:spcPts val="600"/>
              </a:spcAft>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LLINs are designed for field use for a minimum of 3 years but their effective life can vary depending on conditions of usage and maintenance, underscoring the need for ongoing field monitoring.</a:t>
            </a:r>
            <a:endParaRPr lang="en-IN" sz="2000" dirty="0">
              <a:effectLst/>
              <a:highlight>
                <a:srgbClr val="FFFFFF"/>
              </a:highlight>
              <a:latin typeface="Lucida Sans" panose="020B0602030504020204" pitchFamily="34" charset="0"/>
              <a:ea typeface="Arial" panose="020B0604020202020204" pitchFamily="34" charset="0"/>
            </a:endParaRPr>
          </a:p>
          <a:p>
            <a:pPr algn="just">
              <a:lnSpc>
                <a:spcPct val="100000"/>
              </a:lnSpc>
              <a:spcBef>
                <a:spcPts val="600"/>
              </a:spcBef>
              <a:spcAft>
                <a:spcPts val="600"/>
              </a:spcAft>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They are more sustainable than conventional ITNs which require repeated treatments. In addition to distribution to targeted high risk villages aiming for complete population coverage, additional LLINs should be given to pregnant women in high-risk areas and to special groups such as children in tribal schools and hostels.</a:t>
            </a:r>
            <a:endParaRPr lang="en-IN" sz="2000" dirty="0">
              <a:effectLst/>
              <a:highlight>
                <a:srgbClr val="FFFFFF"/>
              </a:highlight>
              <a:latin typeface="Lucida Sans" panose="020B0602030504020204" pitchFamily="34" charset="0"/>
              <a:ea typeface="Arial" panose="020B0604020202020204" pitchFamily="34" charset="0"/>
            </a:endParaRPr>
          </a:p>
          <a:p>
            <a:pPr>
              <a:lnSpc>
                <a:spcPct val="100000"/>
              </a:lnSpc>
              <a:spcBef>
                <a:spcPts val="600"/>
              </a:spcBef>
              <a:spcAft>
                <a:spcPts val="600"/>
              </a:spcAft>
            </a:pPr>
            <a:r>
              <a:rPr lang="en-US" sz="2000" dirty="0">
                <a:solidFill>
                  <a:srgbClr val="000000"/>
                </a:solidFill>
                <a:effectLst/>
                <a:latin typeface="Lucida Sans" panose="020B0602030504020204" pitchFamily="34" charset="0"/>
              </a:rPr>
              <a:t>Lifespan of LLINs</a:t>
            </a:r>
            <a:r>
              <a:rPr lang="en-IN" sz="2000" dirty="0">
                <a:effectLst/>
                <a:latin typeface="Lucida Sans" panose="020B0602030504020204" pitchFamily="34" charset="0"/>
              </a:rPr>
              <a:t> is average </a:t>
            </a:r>
            <a:r>
              <a:rPr lang="en-US" sz="2000" dirty="0">
                <a:solidFill>
                  <a:srgbClr val="000000"/>
                </a:solidFill>
                <a:effectLst/>
                <a:latin typeface="Lucida Sans" panose="020B0602030504020204" pitchFamily="34" charset="0"/>
              </a:rPr>
              <a:t>3 years</a:t>
            </a:r>
            <a:endParaRPr lang="en-IN" sz="2000" dirty="0">
              <a:effectLst/>
              <a:highlight>
                <a:srgbClr val="FFFFFF"/>
              </a:highlight>
              <a:latin typeface="Lucida Sans" panose="020B0602030504020204" pitchFamily="34" charset="0"/>
              <a:ea typeface="Arial" panose="020B0604020202020204" pitchFamily="34" charset="0"/>
            </a:endParaRPr>
          </a:p>
          <a:p>
            <a:pPr>
              <a:lnSpc>
                <a:spcPct val="120000"/>
              </a:lnSpc>
              <a:spcBef>
                <a:spcPts val="0"/>
              </a:spcBef>
            </a:pPr>
            <a:endParaRPr lang="en-IN" sz="2000" dirty="0">
              <a:effectLst/>
              <a:highlight>
                <a:srgbClr val="FFFFFF"/>
              </a:highlight>
              <a:latin typeface="Lucida Sans" panose="020B0602030504020204" pitchFamily="34" charset="0"/>
              <a:ea typeface="Arial" panose="020B0604020202020204" pitchFamily="34" charset="0"/>
            </a:endParaRPr>
          </a:p>
          <a:p>
            <a:pPr>
              <a:lnSpc>
                <a:spcPct val="120000"/>
              </a:lnSpc>
              <a:spcBef>
                <a:spcPts val="0"/>
              </a:spcBef>
            </a:pPr>
            <a:endParaRPr lang="en-US" sz="2000" dirty="0">
              <a:latin typeface="Lucida Sans" panose="020B0602030504020204" pitchFamily="34" charset="0"/>
            </a:endParaRPr>
          </a:p>
        </p:txBody>
      </p:sp>
    </p:spTree>
    <p:extLst>
      <p:ext uri="{BB962C8B-B14F-4D97-AF65-F5344CB8AC3E}">
        <p14:creationId xmlns:p14="http://schemas.microsoft.com/office/powerpoint/2010/main" val="29456238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nvGraphicFramePr>
        <p:xfrm>
          <a:off x="301296" y="1100142"/>
          <a:ext cx="11589408" cy="1127849"/>
        </p:xfrm>
        <a:graphic>
          <a:graphicData uri="http://schemas.openxmlformats.org/drawingml/2006/table">
            <a:tbl>
              <a:tblPr firstRow="1" firstCol="1" bandRow="1">
                <a:tableStyleId>{5C22544A-7EE6-4342-B048-85BDC9FD1C3A}</a:tableStyleId>
              </a:tblPr>
              <a:tblGrid>
                <a:gridCol w="1931568">
                  <a:extLst>
                    <a:ext uri="{9D8B030D-6E8A-4147-A177-3AD203B41FA5}">
                      <a16:colId xmlns:a16="http://schemas.microsoft.com/office/drawing/2014/main" val="20000"/>
                    </a:ext>
                  </a:extLst>
                </a:gridCol>
                <a:gridCol w="1931568">
                  <a:extLst>
                    <a:ext uri="{9D8B030D-6E8A-4147-A177-3AD203B41FA5}">
                      <a16:colId xmlns:a16="http://schemas.microsoft.com/office/drawing/2014/main" val="20001"/>
                    </a:ext>
                  </a:extLst>
                </a:gridCol>
                <a:gridCol w="1931568">
                  <a:extLst>
                    <a:ext uri="{9D8B030D-6E8A-4147-A177-3AD203B41FA5}">
                      <a16:colId xmlns:a16="http://schemas.microsoft.com/office/drawing/2014/main" val="20002"/>
                    </a:ext>
                  </a:extLst>
                </a:gridCol>
                <a:gridCol w="1931568">
                  <a:extLst>
                    <a:ext uri="{9D8B030D-6E8A-4147-A177-3AD203B41FA5}">
                      <a16:colId xmlns:a16="http://schemas.microsoft.com/office/drawing/2014/main" val="20003"/>
                    </a:ext>
                  </a:extLst>
                </a:gridCol>
                <a:gridCol w="1931568">
                  <a:extLst>
                    <a:ext uri="{9D8B030D-6E8A-4147-A177-3AD203B41FA5}">
                      <a16:colId xmlns:a16="http://schemas.microsoft.com/office/drawing/2014/main" val="20004"/>
                    </a:ext>
                  </a:extLst>
                </a:gridCol>
                <a:gridCol w="1931568">
                  <a:extLst>
                    <a:ext uri="{9D8B030D-6E8A-4147-A177-3AD203B41FA5}">
                      <a16:colId xmlns:a16="http://schemas.microsoft.com/office/drawing/2014/main" val="20005"/>
                    </a:ext>
                  </a:extLst>
                </a:gridCol>
              </a:tblGrid>
              <a:tr h="743441">
                <a:tc>
                  <a:txBody>
                    <a:bodyPr/>
                    <a:lstStyle/>
                    <a:p>
                      <a:pPr algn="ctr">
                        <a:lnSpc>
                          <a:spcPct val="107000"/>
                        </a:lnSpc>
                        <a:spcAft>
                          <a:spcPts val="0"/>
                        </a:spcAft>
                      </a:pPr>
                      <a:r>
                        <a:rPr lang="en-IN" sz="1800" b="1" dirty="0">
                          <a:effectLst/>
                          <a:latin typeface="Lucida Sans" panose="020B0602030504020204" pitchFamily="34" charset="0"/>
                        </a:rPr>
                        <a:t>No of District/HD</a:t>
                      </a:r>
                      <a:endParaRPr lang="en-IN" sz="1800" b="1" dirty="0">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IN" sz="1800" b="1" dirty="0">
                          <a:effectLst/>
                          <a:latin typeface="Lucida Sans" panose="020B0602030504020204" pitchFamily="34" charset="0"/>
                        </a:rPr>
                        <a:t>No of Block</a:t>
                      </a:r>
                      <a:endParaRPr lang="en-IN" sz="1800" b="1" dirty="0">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IN" sz="1800" b="1" dirty="0">
                          <a:effectLst/>
                          <a:latin typeface="Lucida Sans" panose="020B0602030504020204" pitchFamily="34" charset="0"/>
                        </a:rPr>
                        <a:t>No of Sub-Centres (No)</a:t>
                      </a:r>
                      <a:endParaRPr lang="en-IN" sz="1800" b="1" dirty="0">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IN" sz="1800" b="1" dirty="0">
                          <a:effectLst/>
                          <a:latin typeface="Lucida Sans" panose="020B0602030504020204" pitchFamily="34" charset="0"/>
                        </a:rPr>
                        <a:t>Population Coverage</a:t>
                      </a:r>
                      <a:endParaRPr lang="en-IN" sz="1800" b="1" dirty="0">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IN" sz="1800" b="1" dirty="0">
                          <a:effectLst/>
                          <a:latin typeface="Lucida Sans" panose="020B0602030504020204" pitchFamily="34" charset="0"/>
                        </a:rPr>
                        <a:t>Total ITBN (No)</a:t>
                      </a:r>
                      <a:endParaRPr lang="en-IN" sz="1800" b="1" dirty="0">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IN" sz="1800" b="1" dirty="0">
                          <a:effectLst/>
                          <a:latin typeface="Lucida Sans" panose="020B0602030504020204" pitchFamily="34" charset="0"/>
                        </a:rPr>
                        <a:t>Total Fund (</a:t>
                      </a:r>
                      <a:r>
                        <a:rPr lang="en-IN" sz="1800" b="1" dirty="0" err="1">
                          <a:effectLst/>
                          <a:latin typeface="Lucida Sans" panose="020B0602030504020204" pitchFamily="34" charset="0"/>
                        </a:rPr>
                        <a:t>Rs</a:t>
                      </a:r>
                      <a:r>
                        <a:rPr lang="en-IN" sz="1800" b="1" dirty="0">
                          <a:effectLst/>
                          <a:latin typeface="Lucida Sans" panose="020B0602030504020204" pitchFamily="34" charset="0"/>
                        </a:rPr>
                        <a:t>.)</a:t>
                      </a:r>
                      <a:endParaRPr lang="en-IN" sz="1800" b="1" dirty="0">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384408">
                <a:tc>
                  <a:txBody>
                    <a:bodyPr/>
                    <a:lstStyle/>
                    <a:p>
                      <a:pPr algn="ctr">
                        <a:lnSpc>
                          <a:spcPct val="107000"/>
                        </a:lnSpc>
                        <a:spcAft>
                          <a:spcPts val="0"/>
                        </a:spcAft>
                      </a:pPr>
                      <a:r>
                        <a:rPr lang="en-IN" sz="1800" b="0" dirty="0">
                          <a:solidFill>
                            <a:schemeClr val="tx1"/>
                          </a:solidFill>
                          <a:effectLst/>
                          <a:latin typeface="Lucida Sans" panose="020B0602030504020204" pitchFamily="34" charset="0"/>
                        </a:rPr>
                        <a:t>14</a:t>
                      </a:r>
                      <a:endParaRPr lang="en-IN" sz="1800" b="0" dirty="0">
                        <a:solidFill>
                          <a:schemeClr val="tx1"/>
                        </a:solidFill>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algn="ctr">
                        <a:lnSpc>
                          <a:spcPct val="107000"/>
                        </a:lnSpc>
                        <a:spcAft>
                          <a:spcPts val="0"/>
                        </a:spcAft>
                      </a:pPr>
                      <a:r>
                        <a:rPr lang="en-IN" sz="1800" b="0" dirty="0">
                          <a:solidFill>
                            <a:schemeClr val="tx1"/>
                          </a:solidFill>
                          <a:effectLst/>
                          <a:latin typeface="Lucida Sans" panose="020B0602030504020204" pitchFamily="34" charset="0"/>
                        </a:rPr>
                        <a:t>40</a:t>
                      </a:r>
                      <a:endParaRPr lang="en-IN" sz="1800" b="0" dirty="0">
                        <a:solidFill>
                          <a:schemeClr val="tx1"/>
                        </a:solidFill>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algn="ctr">
                        <a:lnSpc>
                          <a:spcPct val="107000"/>
                        </a:lnSpc>
                        <a:spcAft>
                          <a:spcPts val="0"/>
                        </a:spcAft>
                      </a:pPr>
                      <a:r>
                        <a:rPr lang="en-IN" sz="1800" b="0" dirty="0">
                          <a:solidFill>
                            <a:schemeClr val="tx1"/>
                          </a:solidFill>
                          <a:effectLst/>
                          <a:latin typeface="Lucida Sans" panose="020B0602030504020204" pitchFamily="34" charset="0"/>
                        </a:rPr>
                        <a:t>75</a:t>
                      </a:r>
                      <a:endParaRPr lang="en-IN" sz="1800" b="0" dirty="0">
                        <a:solidFill>
                          <a:schemeClr val="tx1"/>
                        </a:solidFill>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algn="ctr">
                        <a:lnSpc>
                          <a:spcPct val="107000"/>
                        </a:lnSpc>
                        <a:spcAft>
                          <a:spcPts val="0"/>
                        </a:spcAft>
                      </a:pPr>
                      <a:r>
                        <a:rPr lang="en-IN" sz="1800" b="0" dirty="0">
                          <a:solidFill>
                            <a:schemeClr val="tx1"/>
                          </a:solidFill>
                          <a:effectLst/>
                          <a:latin typeface="Lucida Sans" panose="020B0602030504020204" pitchFamily="34" charset="0"/>
                        </a:rPr>
                        <a:t>4,24,592</a:t>
                      </a:r>
                      <a:endParaRPr lang="en-IN" sz="1800" b="0" dirty="0">
                        <a:solidFill>
                          <a:schemeClr val="tx1"/>
                        </a:solidFill>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algn="ctr">
                        <a:lnSpc>
                          <a:spcPct val="107000"/>
                        </a:lnSpc>
                        <a:spcAft>
                          <a:spcPts val="0"/>
                        </a:spcAft>
                      </a:pPr>
                      <a:r>
                        <a:rPr lang="en-IN" sz="1800" b="0" dirty="0">
                          <a:solidFill>
                            <a:schemeClr val="tx1"/>
                          </a:solidFill>
                          <a:effectLst/>
                          <a:latin typeface="Lucida Sans" panose="020B0602030504020204" pitchFamily="34" charset="0"/>
                        </a:rPr>
                        <a:t>2,12,313</a:t>
                      </a:r>
                      <a:endParaRPr lang="en-IN" sz="1800" b="0" dirty="0">
                        <a:solidFill>
                          <a:schemeClr val="tx1"/>
                        </a:solidFill>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algn="ctr">
                        <a:lnSpc>
                          <a:spcPct val="107000"/>
                        </a:lnSpc>
                        <a:spcAft>
                          <a:spcPts val="0"/>
                        </a:spcAft>
                      </a:pPr>
                      <a:r>
                        <a:rPr lang="en-IN" sz="1800" b="0" dirty="0">
                          <a:solidFill>
                            <a:schemeClr val="tx1"/>
                          </a:solidFill>
                          <a:effectLst/>
                          <a:latin typeface="Lucida Sans" panose="020B0602030504020204" pitchFamily="34" charset="0"/>
                        </a:rPr>
                        <a:t>53.2 Lakh</a:t>
                      </a:r>
                      <a:endParaRPr lang="en-IN" sz="1800" b="0" dirty="0">
                        <a:solidFill>
                          <a:schemeClr val="tx1"/>
                        </a:solidFill>
                        <a:effectLst/>
                        <a:latin typeface="Lucida Sans" panose="020B0602030504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9" name="TextBox 8"/>
          <p:cNvSpPr txBox="1"/>
          <p:nvPr/>
        </p:nvSpPr>
        <p:spPr>
          <a:xfrm>
            <a:off x="0" y="0"/>
            <a:ext cx="12192000" cy="954107"/>
          </a:xfrm>
          <a:prstGeom prst="rect">
            <a:avLst/>
          </a:prstGeom>
          <a:solidFill>
            <a:srgbClr val="0070C0"/>
          </a:solidFill>
        </p:spPr>
        <p:txBody>
          <a:bodyPr wrap="square" rtlCol="0">
            <a:spAutoFit/>
          </a:bodyPr>
          <a:lstStyle/>
          <a:p>
            <a:pPr algn="ctr"/>
            <a:r>
              <a:rPr lang="en-IN" sz="2800" dirty="0">
                <a:solidFill>
                  <a:schemeClr val="bg1"/>
                </a:solidFill>
                <a:latin typeface="Lucida Sans" panose="020B0602030504020204" pitchFamily="34" charset="0"/>
              </a:rPr>
              <a:t>Insecticide treated bed nets (ITBNs) for high case load areas </a:t>
            </a:r>
          </a:p>
          <a:p>
            <a:pPr algn="ctr"/>
            <a:r>
              <a:rPr lang="en-IN" sz="2800" dirty="0">
                <a:solidFill>
                  <a:schemeClr val="bg1"/>
                </a:solidFill>
                <a:latin typeface="Lucida Sans" panose="020B0602030504020204" pitchFamily="34" charset="0"/>
              </a:rPr>
              <a:t>(State Budget fund)</a:t>
            </a:r>
          </a:p>
        </p:txBody>
      </p:sp>
      <p:sp>
        <p:nvSpPr>
          <p:cNvPr id="4" name="TextBox 3">
            <a:extLst>
              <a:ext uri="{FF2B5EF4-FFF2-40B4-BE49-F238E27FC236}">
                <a16:creationId xmlns:a16="http://schemas.microsoft.com/office/drawing/2014/main" id="{BD7F0118-62DC-CF9F-69D2-6B8160FD083F}"/>
              </a:ext>
            </a:extLst>
          </p:cNvPr>
          <p:cNvSpPr txBox="1"/>
          <p:nvPr/>
        </p:nvSpPr>
        <p:spPr>
          <a:xfrm>
            <a:off x="308482" y="2598003"/>
            <a:ext cx="11352720" cy="1323439"/>
          </a:xfrm>
          <a:prstGeom prst="rect">
            <a:avLst/>
          </a:prstGeom>
          <a:noFill/>
        </p:spPr>
        <p:txBody>
          <a:bodyPr wrap="square">
            <a:spAutoFit/>
          </a:bodyPr>
          <a:lstStyle/>
          <a:p>
            <a:pPr algn="just">
              <a:spcBef>
                <a:spcPts val="600"/>
              </a:spcBef>
              <a:spcAft>
                <a:spcPts val="600"/>
              </a:spcAft>
            </a:pPr>
            <a:r>
              <a:rPr lang="en-IN" sz="2000" b="1" dirty="0">
                <a:latin typeface="Lucida Sans" panose="020B0602030504020204" pitchFamily="34" charset="0"/>
              </a:rPr>
              <a:t>Significant benefits:</a:t>
            </a:r>
          </a:p>
          <a:p>
            <a:pPr marL="342900" indent="-342900" algn="just">
              <a:spcBef>
                <a:spcPts val="600"/>
              </a:spcBef>
              <a:spcAft>
                <a:spcPts val="600"/>
              </a:spcAft>
              <a:buFont typeface="+mj-lt"/>
              <a:buAutoNum type="arabicPeriod"/>
            </a:pPr>
            <a:r>
              <a:rPr lang="en-IN" sz="2000" dirty="0">
                <a:latin typeface="Lucida Sans" panose="020B0602030504020204" pitchFamily="34" charset="0"/>
              </a:rPr>
              <a:t>Active involvement of the community for treating bed nets</a:t>
            </a:r>
          </a:p>
          <a:p>
            <a:pPr marL="342900" indent="-342900" algn="just">
              <a:spcBef>
                <a:spcPts val="600"/>
              </a:spcBef>
              <a:spcAft>
                <a:spcPts val="600"/>
              </a:spcAft>
              <a:buFont typeface="+mj-lt"/>
              <a:buAutoNum type="arabicPeriod"/>
            </a:pPr>
            <a:r>
              <a:rPr lang="en-IN" sz="2000" dirty="0">
                <a:latin typeface="Lucida Sans" panose="020B0602030504020204" pitchFamily="34" charset="0"/>
              </a:rPr>
              <a:t>Community ownership on use of bed nets</a:t>
            </a:r>
          </a:p>
        </p:txBody>
      </p:sp>
    </p:spTree>
    <p:extLst>
      <p:ext uri="{BB962C8B-B14F-4D97-AF65-F5344CB8AC3E}">
        <p14:creationId xmlns:p14="http://schemas.microsoft.com/office/powerpoint/2010/main" val="1606574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D8959-8D1A-22BD-E5AE-B7BAE92E152C}"/>
              </a:ext>
            </a:extLst>
          </p:cNvPr>
          <p:cNvSpPr>
            <a:spLocks noGrp="1"/>
          </p:cNvSpPr>
          <p:nvPr>
            <p:ph type="title"/>
          </p:nvPr>
        </p:nvSpPr>
        <p:spPr>
          <a:xfrm>
            <a:off x="0" y="6350"/>
            <a:ext cx="12192000" cy="555625"/>
          </a:xfrm>
          <a:solidFill>
            <a:srgbClr val="0070C0"/>
          </a:solidFill>
        </p:spPr>
        <p:txBody>
          <a:bodyPr>
            <a:normAutofit/>
          </a:bodyPr>
          <a:lstStyle/>
          <a:p>
            <a:pPr algn="ctr"/>
            <a:r>
              <a:rPr lang="en-US" sz="2800" u="none" strike="noStrike" spc="0" dirty="0">
                <a:solidFill>
                  <a:schemeClr val="bg1"/>
                </a:solidFill>
                <a:effectLst/>
                <a:latin typeface="Lucida Sans" panose="020B0602030504020204" pitchFamily="34" charset="0"/>
                <a:ea typeface="Arial" panose="020B0604020202020204" pitchFamily="34" charset="0"/>
                <a:cs typeface="Arial" panose="020B0604020202020204" pitchFamily="34" charset="0"/>
              </a:rPr>
              <a:t>Malaria Vectors in India</a:t>
            </a:r>
            <a:endParaRPr lang="en-US" sz="6000" dirty="0">
              <a:solidFill>
                <a:schemeClr val="bg1"/>
              </a:solidFill>
            </a:endParaRPr>
          </a:p>
        </p:txBody>
      </p:sp>
      <p:sp>
        <p:nvSpPr>
          <p:cNvPr id="3" name="Content Placeholder 2">
            <a:extLst>
              <a:ext uri="{FF2B5EF4-FFF2-40B4-BE49-F238E27FC236}">
                <a16:creationId xmlns:a16="http://schemas.microsoft.com/office/drawing/2014/main" id="{8186B5ED-97A8-B1AE-9DB9-A1097695C2EB}"/>
              </a:ext>
            </a:extLst>
          </p:cNvPr>
          <p:cNvSpPr>
            <a:spLocks noGrp="1"/>
          </p:cNvSpPr>
          <p:nvPr>
            <p:ph idx="1"/>
          </p:nvPr>
        </p:nvSpPr>
        <p:spPr>
          <a:xfrm>
            <a:off x="838200" y="928687"/>
            <a:ext cx="10515600" cy="5000625"/>
          </a:xfrm>
        </p:spPr>
        <p:txBody>
          <a:bodyPr>
            <a:normAutofit fontScale="40000" lnSpcReduction="20000"/>
          </a:bodyPr>
          <a:lstStyle/>
          <a:p>
            <a:pPr marL="0" marR="254000" indent="0" algn="just">
              <a:lnSpc>
                <a:spcPct val="120000"/>
              </a:lnSpc>
              <a:spcBef>
                <a:spcPts val="2100"/>
              </a:spcBef>
              <a:spcAft>
                <a:spcPts val="1145"/>
              </a:spcAft>
              <a:buNone/>
            </a:pPr>
            <a:r>
              <a:rPr lang="en-US" sz="4800" dirty="0">
                <a:solidFill>
                  <a:srgbClr val="000000"/>
                </a:solidFill>
                <a:effectLst/>
                <a:highlight>
                  <a:srgbClr val="FFFFFF"/>
                </a:highlight>
                <a:latin typeface="Lucida Sans" panose="020B0602030504020204" pitchFamily="34" charset="0"/>
                <a:ea typeface="Arial" panose="020B0604020202020204" pitchFamily="34" charset="0"/>
              </a:rPr>
              <a:t>Anopheline mosquitoes are found in all parts of India from the sea level up to an altitude of 2000-2500 </a:t>
            </a:r>
            <a:r>
              <a:rPr lang="en-US" sz="4800" dirty="0" err="1">
                <a:solidFill>
                  <a:srgbClr val="000000"/>
                </a:solidFill>
                <a:effectLst/>
                <a:highlight>
                  <a:srgbClr val="FFFFFF"/>
                </a:highlight>
                <a:latin typeface="Lucida Sans" panose="020B0602030504020204" pitchFamily="34" charset="0"/>
                <a:ea typeface="Arial" panose="020B0604020202020204" pitchFamily="34" charset="0"/>
              </a:rPr>
              <a:t>metres</a:t>
            </a:r>
            <a:r>
              <a:rPr lang="en-US" sz="4800" dirty="0">
                <a:solidFill>
                  <a:srgbClr val="000000"/>
                </a:solidFill>
                <a:effectLst/>
                <a:highlight>
                  <a:srgbClr val="FFFFFF"/>
                </a:highlight>
                <a:latin typeface="Lucida Sans" panose="020B0602030504020204" pitchFamily="34" charset="0"/>
                <a:ea typeface="Arial" panose="020B0604020202020204" pitchFamily="34" charset="0"/>
              </a:rPr>
              <a:t>. Out of 58 species of anophelines in India, 9 species are proven vectors of malaria.</a:t>
            </a:r>
            <a:endParaRPr lang="en-IN" sz="4800" dirty="0">
              <a:effectLst/>
              <a:highlight>
                <a:srgbClr val="FFFFFF"/>
              </a:highlight>
              <a:latin typeface="Lucida Sans" panose="020B0602030504020204" pitchFamily="34" charset="0"/>
              <a:ea typeface="Arial" panose="020B0604020202020204" pitchFamily="34" charset="0"/>
            </a:endParaRPr>
          </a:p>
          <a:p>
            <a:pPr indent="-317500" algn="just">
              <a:lnSpc>
                <a:spcPct val="120000"/>
              </a:lnSpc>
              <a:spcBef>
                <a:spcPts val="0"/>
              </a:spcBef>
            </a:pPr>
            <a:r>
              <a:rPr lang="en-US" sz="4900" dirty="0">
                <a:solidFill>
                  <a:srgbClr val="000000"/>
                </a:solidFill>
                <a:highlight>
                  <a:srgbClr val="FFFFFF"/>
                </a:highlight>
                <a:latin typeface="Lucida Sans" panose="020B0602030504020204" pitchFamily="34" charset="0"/>
              </a:rPr>
              <a:t>Principal vectors (6)</a:t>
            </a:r>
            <a:endParaRPr lang="en-IN" sz="4900" dirty="0">
              <a:solidFill>
                <a:srgbClr val="000000"/>
              </a:solidFill>
              <a:highlight>
                <a:srgbClr val="FFFFFF"/>
              </a:highlight>
              <a:latin typeface="Lucida Sans" panose="020B0602030504020204" pitchFamily="34" charset="0"/>
            </a:endParaRPr>
          </a:p>
          <a:p>
            <a:pPr marL="800100" lvl="1" indent="-342900" algn="just">
              <a:lnSpc>
                <a:spcPct val="120000"/>
              </a:lnSpc>
              <a:spcBef>
                <a:spcPts val="0"/>
              </a:spcBef>
              <a:buClr>
                <a:srgbClr val="000000"/>
              </a:buClr>
              <a:buSzPts val="1200"/>
              <a:tabLst>
                <a:tab pos="226060" algn="l"/>
              </a:tabLst>
            </a:pPr>
            <a:r>
              <a:rPr lang="en-US" sz="4500" i="1" dirty="0">
                <a:solidFill>
                  <a:srgbClr val="000000"/>
                </a:solidFill>
                <a:highlight>
                  <a:srgbClr val="FFFFFF"/>
                </a:highlight>
                <a:latin typeface="Lucida Sans" panose="020B0602030504020204" pitchFamily="34" charset="0"/>
              </a:rPr>
              <a:t>Anopheles </a:t>
            </a:r>
            <a:r>
              <a:rPr lang="en-US" sz="4500" i="1" dirty="0" err="1">
                <a:solidFill>
                  <a:srgbClr val="000000"/>
                </a:solidFill>
                <a:highlight>
                  <a:srgbClr val="FFFFFF"/>
                </a:highlight>
                <a:latin typeface="Lucida Sans" panose="020B0602030504020204" pitchFamily="34" charset="0"/>
              </a:rPr>
              <a:t>culicifacies</a:t>
            </a:r>
            <a:endParaRPr lang="en-IN" sz="4500" i="1" dirty="0">
              <a:solidFill>
                <a:srgbClr val="000000"/>
              </a:solidFill>
              <a:highlight>
                <a:srgbClr val="FFFFFF"/>
              </a:highlight>
              <a:latin typeface="Lucida Sans" panose="020B0602030504020204" pitchFamily="34" charset="0"/>
            </a:endParaRPr>
          </a:p>
          <a:p>
            <a:pPr marL="800100" lvl="1" indent="-342900" algn="just">
              <a:lnSpc>
                <a:spcPct val="120000"/>
              </a:lnSpc>
              <a:spcBef>
                <a:spcPts val="0"/>
              </a:spcBef>
              <a:buClr>
                <a:srgbClr val="000000"/>
              </a:buClr>
              <a:buSzPts val="1200"/>
              <a:tabLst>
                <a:tab pos="226060" algn="l"/>
              </a:tabLst>
            </a:pPr>
            <a:r>
              <a:rPr lang="en-US" sz="4500" i="1" dirty="0">
                <a:solidFill>
                  <a:srgbClr val="000000"/>
                </a:solidFill>
                <a:highlight>
                  <a:srgbClr val="FFFFFF"/>
                </a:highlight>
                <a:latin typeface="Lucida Sans" panose="020B0602030504020204" pitchFamily="34" charset="0"/>
              </a:rPr>
              <a:t>An. </a:t>
            </a:r>
            <a:r>
              <a:rPr lang="en-US" sz="4500" i="1" dirty="0" err="1">
                <a:solidFill>
                  <a:srgbClr val="000000"/>
                </a:solidFill>
                <a:highlight>
                  <a:srgbClr val="FFFFFF"/>
                </a:highlight>
                <a:latin typeface="Lucida Sans" panose="020B0602030504020204" pitchFamily="34" charset="0"/>
              </a:rPr>
              <a:t>fluviatilis</a:t>
            </a:r>
            <a:endParaRPr lang="en-IN" sz="4500" i="1" dirty="0">
              <a:solidFill>
                <a:srgbClr val="000000"/>
              </a:solidFill>
              <a:highlight>
                <a:srgbClr val="FFFFFF"/>
              </a:highlight>
              <a:latin typeface="Lucida Sans" panose="020B0602030504020204" pitchFamily="34" charset="0"/>
            </a:endParaRPr>
          </a:p>
          <a:p>
            <a:pPr marL="800100" lvl="1" indent="-342900" algn="just">
              <a:lnSpc>
                <a:spcPct val="120000"/>
              </a:lnSpc>
              <a:spcBef>
                <a:spcPts val="0"/>
              </a:spcBef>
              <a:buClr>
                <a:srgbClr val="000000"/>
              </a:buClr>
              <a:buSzPts val="1200"/>
              <a:tabLst>
                <a:tab pos="226060" algn="l"/>
              </a:tabLst>
            </a:pPr>
            <a:r>
              <a:rPr lang="en-US" sz="4500" i="1" dirty="0">
                <a:solidFill>
                  <a:srgbClr val="000000"/>
                </a:solidFill>
                <a:highlight>
                  <a:srgbClr val="FFFFFF"/>
                </a:highlight>
                <a:latin typeface="Lucida Sans" panose="020B0602030504020204" pitchFamily="34" charset="0"/>
              </a:rPr>
              <a:t>An. </a:t>
            </a:r>
            <a:r>
              <a:rPr lang="en-US" sz="4500" i="1" dirty="0" err="1">
                <a:solidFill>
                  <a:srgbClr val="000000"/>
                </a:solidFill>
                <a:highlight>
                  <a:srgbClr val="FFFFFF"/>
                </a:highlight>
                <a:latin typeface="Lucida Sans" panose="020B0602030504020204" pitchFamily="34" charset="0"/>
              </a:rPr>
              <a:t>minimus</a:t>
            </a:r>
            <a:endParaRPr lang="en-IN" sz="4500" i="1" dirty="0">
              <a:solidFill>
                <a:srgbClr val="000000"/>
              </a:solidFill>
              <a:highlight>
                <a:srgbClr val="FFFFFF"/>
              </a:highlight>
              <a:latin typeface="Lucida Sans" panose="020B0602030504020204" pitchFamily="34" charset="0"/>
            </a:endParaRPr>
          </a:p>
          <a:p>
            <a:pPr marL="800100" lvl="1" indent="-342900" algn="just">
              <a:lnSpc>
                <a:spcPct val="120000"/>
              </a:lnSpc>
              <a:spcBef>
                <a:spcPts val="0"/>
              </a:spcBef>
              <a:buClr>
                <a:srgbClr val="000000"/>
              </a:buClr>
              <a:buSzPts val="1200"/>
              <a:tabLst>
                <a:tab pos="226060" algn="l"/>
              </a:tabLst>
            </a:pPr>
            <a:r>
              <a:rPr lang="en-US" sz="4500" i="1" dirty="0">
                <a:solidFill>
                  <a:srgbClr val="000000"/>
                </a:solidFill>
                <a:highlight>
                  <a:srgbClr val="FFFFFF"/>
                </a:highlight>
                <a:latin typeface="Lucida Sans" panose="020B0602030504020204" pitchFamily="34" charset="0"/>
              </a:rPr>
              <a:t>An. </a:t>
            </a:r>
            <a:r>
              <a:rPr lang="en-US" sz="4500" i="1" dirty="0" err="1">
                <a:solidFill>
                  <a:srgbClr val="000000"/>
                </a:solidFill>
                <a:highlight>
                  <a:srgbClr val="FFFFFF"/>
                </a:highlight>
                <a:latin typeface="Lucida Sans" panose="020B0602030504020204" pitchFamily="34" charset="0"/>
              </a:rPr>
              <a:t>philippinensis</a:t>
            </a:r>
            <a:endParaRPr lang="en-IN" sz="4500" i="1" dirty="0">
              <a:solidFill>
                <a:srgbClr val="000000"/>
              </a:solidFill>
              <a:highlight>
                <a:srgbClr val="FFFFFF"/>
              </a:highlight>
              <a:latin typeface="Lucida Sans" panose="020B0602030504020204" pitchFamily="34" charset="0"/>
            </a:endParaRPr>
          </a:p>
          <a:p>
            <a:pPr marL="800100" lvl="1" indent="-342900" algn="just">
              <a:lnSpc>
                <a:spcPct val="120000"/>
              </a:lnSpc>
              <a:spcBef>
                <a:spcPts val="0"/>
              </a:spcBef>
              <a:buClr>
                <a:srgbClr val="000000"/>
              </a:buClr>
              <a:buSzPts val="1200"/>
              <a:tabLst>
                <a:tab pos="226060" algn="l"/>
              </a:tabLst>
            </a:pPr>
            <a:r>
              <a:rPr lang="en-US" sz="4500" i="1" dirty="0">
                <a:solidFill>
                  <a:srgbClr val="000000"/>
                </a:solidFill>
                <a:highlight>
                  <a:srgbClr val="FFFFFF"/>
                </a:highlight>
                <a:latin typeface="Lucida Sans" panose="020B0602030504020204" pitchFamily="34" charset="0"/>
              </a:rPr>
              <a:t>An. </a:t>
            </a:r>
            <a:r>
              <a:rPr lang="en-US" sz="4500" i="1" dirty="0" err="1">
                <a:solidFill>
                  <a:srgbClr val="000000"/>
                </a:solidFill>
                <a:highlight>
                  <a:srgbClr val="FFFFFF"/>
                </a:highlight>
                <a:latin typeface="Lucida Sans" panose="020B0602030504020204" pitchFamily="34" charset="0"/>
              </a:rPr>
              <a:t>dirus</a:t>
            </a:r>
            <a:endParaRPr lang="en-IN" sz="4500" i="1" dirty="0">
              <a:solidFill>
                <a:srgbClr val="000000"/>
              </a:solidFill>
              <a:highlight>
                <a:srgbClr val="FFFFFF"/>
              </a:highlight>
              <a:latin typeface="Lucida Sans" panose="020B0602030504020204" pitchFamily="34" charset="0"/>
            </a:endParaRPr>
          </a:p>
          <a:p>
            <a:pPr marL="800100" lvl="1" indent="-342900" algn="just">
              <a:lnSpc>
                <a:spcPct val="120000"/>
              </a:lnSpc>
              <a:spcBef>
                <a:spcPts val="0"/>
              </a:spcBef>
              <a:buClr>
                <a:srgbClr val="000000"/>
              </a:buClr>
              <a:buSzPts val="1200"/>
              <a:tabLst>
                <a:tab pos="226060" algn="l"/>
              </a:tabLst>
            </a:pPr>
            <a:r>
              <a:rPr lang="en-US" sz="4500" i="1" dirty="0">
                <a:solidFill>
                  <a:srgbClr val="000000"/>
                </a:solidFill>
                <a:highlight>
                  <a:srgbClr val="FFFFFF"/>
                </a:highlight>
                <a:latin typeface="Lucida Sans" panose="020B0602030504020204" pitchFamily="34" charset="0"/>
              </a:rPr>
              <a:t>An. </a:t>
            </a:r>
            <a:r>
              <a:rPr lang="en-US" sz="4500" i="1" dirty="0" err="1">
                <a:solidFill>
                  <a:srgbClr val="000000"/>
                </a:solidFill>
                <a:highlight>
                  <a:srgbClr val="FFFFFF"/>
                </a:highlight>
                <a:latin typeface="Lucida Sans" panose="020B0602030504020204" pitchFamily="34" charset="0"/>
              </a:rPr>
              <a:t>stephensi</a:t>
            </a:r>
            <a:endParaRPr lang="en-US" sz="4500" i="1" dirty="0">
              <a:solidFill>
                <a:srgbClr val="000000"/>
              </a:solidFill>
              <a:highlight>
                <a:srgbClr val="FFFFFF"/>
              </a:highlight>
              <a:latin typeface="Lucida Sans" panose="020B0602030504020204" pitchFamily="34" charset="0"/>
            </a:endParaRPr>
          </a:p>
          <a:p>
            <a:pPr marL="0" lvl="0" indent="0" algn="just">
              <a:lnSpc>
                <a:spcPct val="120000"/>
              </a:lnSpc>
              <a:spcBef>
                <a:spcPts val="0"/>
              </a:spcBef>
              <a:buClr>
                <a:srgbClr val="000000"/>
              </a:buClr>
              <a:buSzPts val="1200"/>
              <a:buNone/>
              <a:tabLst>
                <a:tab pos="226060" algn="l"/>
              </a:tabLst>
            </a:pPr>
            <a:endParaRPr lang="en-US" sz="4900" dirty="0">
              <a:solidFill>
                <a:srgbClr val="000000"/>
              </a:solidFill>
              <a:highlight>
                <a:srgbClr val="FFFFFF"/>
              </a:highlight>
              <a:latin typeface="Lucida Sans" panose="020B0602030504020204" pitchFamily="34" charset="0"/>
            </a:endParaRPr>
          </a:p>
          <a:p>
            <a:pPr indent="-317500" algn="just">
              <a:lnSpc>
                <a:spcPct val="120000"/>
              </a:lnSpc>
              <a:spcBef>
                <a:spcPts val="0"/>
              </a:spcBef>
            </a:pPr>
            <a:r>
              <a:rPr lang="en-US" sz="4900" dirty="0">
                <a:solidFill>
                  <a:srgbClr val="000000"/>
                </a:solidFill>
                <a:highlight>
                  <a:srgbClr val="FFFFFF"/>
                </a:highlight>
                <a:latin typeface="Lucida Sans" panose="020B0602030504020204" pitchFamily="34" charset="0"/>
              </a:rPr>
              <a:t>Secondary vectors (3)</a:t>
            </a:r>
            <a:endParaRPr lang="en-IN" sz="4900" dirty="0">
              <a:solidFill>
                <a:srgbClr val="000000"/>
              </a:solidFill>
              <a:highlight>
                <a:srgbClr val="FFFFFF"/>
              </a:highlight>
              <a:latin typeface="Lucida Sans" panose="020B0602030504020204" pitchFamily="34" charset="0"/>
            </a:endParaRPr>
          </a:p>
          <a:p>
            <a:pPr marL="800100" lvl="1" indent="-342900" algn="just">
              <a:lnSpc>
                <a:spcPct val="120000"/>
              </a:lnSpc>
              <a:spcBef>
                <a:spcPts val="0"/>
              </a:spcBef>
              <a:buClr>
                <a:srgbClr val="000000"/>
              </a:buClr>
              <a:buSzPts val="1200"/>
              <a:tabLst>
                <a:tab pos="226060" algn="l"/>
              </a:tabLst>
            </a:pPr>
            <a:r>
              <a:rPr lang="en-US" sz="4500" i="1" dirty="0">
                <a:solidFill>
                  <a:srgbClr val="000000"/>
                </a:solidFill>
                <a:highlight>
                  <a:srgbClr val="FFFFFF"/>
                </a:highlight>
                <a:latin typeface="Lucida Sans" panose="020B0602030504020204" pitchFamily="34" charset="0"/>
              </a:rPr>
              <a:t>An. </a:t>
            </a:r>
            <a:r>
              <a:rPr lang="en-US" sz="4500" i="1" dirty="0" err="1">
                <a:solidFill>
                  <a:srgbClr val="000000"/>
                </a:solidFill>
                <a:highlight>
                  <a:srgbClr val="FFFFFF"/>
                </a:highlight>
                <a:latin typeface="Lucida Sans" panose="020B0602030504020204" pitchFamily="34" charset="0"/>
              </a:rPr>
              <a:t>annularis</a:t>
            </a:r>
            <a:endParaRPr lang="en-IN" sz="4500" i="1" dirty="0">
              <a:solidFill>
                <a:srgbClr val="000000"/>
              </a:solidFill>
              <a:highlight>
                <a:srgbClr val="FFFFFF"/>
              </a:highlight>
              <a:latin typeface="Lucida Sans" panose="020B0602030504020204" pitchFamily="34" charset="0"/>
            </a:endParaRPr>
          </a:p>
          <a:p>
            <a:pPr marL="800100" lvl="1" indent="-342900" algn="just">
              <a:lnSpc>
                <a:spcPct val="120000"/>
              </a:lnSpc>
              <a:spcBef>
                <a:spcPts val="0"/>
              </a:spcBef>
              <a:buClr>
                <a:srgbClr val="000000"/>
              </a:buClr>
              <a:buSzPts val="1200"/>
              <a:tabLst>
                <a:tab pos="226060" algn="l"/>
              </a:tabLst>
            </a:pPr>
            <a:r>
              <a:rPr lang="en-US" sz="4500" i="1" dirty="0">
                <a:solidFill>
                  <a:srgbClr val="000000"/>
                </a:solidFill>
                <a:highlight>
                  <a:srgbClr val="FFFFFF"/>
                </a:highlight>
                <a:latin typeface="Lucida Sans" panose="020B0602030504020204" pitchFamily="34" charset="0"/>
              </a:rPr>
              <a:t>An. </a:t>
            </a:r>
            <a:r>
              <a:rPr lang="en-US" sz="4500" i="1" dirty="0" err="1">
                <a:solidFill>
                  <a:srgbClr val="000000"/>
                </a:solidFill>
                <a:highlight>
                  <a:srgbClr val="FFFFFF"/>
                </a:highlight>
                <a:latin typeface="Lucida Sans" panose="020B0602030504020204" pitchFamily="34" charset="0"/>
              </a:rPr>
              <a:t>varuna</a:t>
            </a:r>
            <a:endParaRPr lang="en-IN" sz="4500" i="1" dirty="0">
              <a:solidFill>
                <a:srgbClr val="000000"/>
              </a:solidFill>
              <a:highlight>
                <a:srgbClr val="FFFFFF"/>
              </a:highlight>
              <a:latin typeface="Lucida Sans" panose="020B0602030504020204" pitchFamily="34" charset="0"/>
            </a:endParaRPr>
          </a:p>
          <a:p>
            <a:pPr marL="800100" lvl="1" indent="-342900" algn="just">
              <a:lnSpc>
                <a:spcPct val="120000"/>
              </a:lnSpc>
              <a:spcBef>
                <a:spcPts val="0"/>
              </a:spcBef>
              <a:buClr>
                <a:srgbClr val="000000"/>
              </a:buClr>
              <a:buSzPts val="1200"/>
              <a:tabLst>
                <a:tab pos="226060" algn="l"/>
              </a:tabLst>
            </a:pPr>
            <a:r>
              <a:rPr lang="en-US" sz="4500" i="1" dirty="0">
                <a:solidFill>
                  <a:srgbClr val="000000"/>
                </a:solidFill>
                <a:highlight>
                  <a:srgbClr val="FFFFFF"/>
                </a:highlight>
                <a:latin typeface="Lucida Sans" panose="020B0602030504020204" pitchFamily="34" charset="0"/>
              </a:rPr>
              <a:t>An. </a:t>
            </a:r>
            <a:r>
              <a:rPr lang="en-US" sz="4500" i="1" dirty="0" err="1">
                <a:solidFill>
                  <a:srgbClr val="000000"/>
                </a:solidFill>
                <a:highlight>
                  <a:srgbClr val="FFFFFF"/>
                </a:highlight>
                <a:latin typeface="Lucida Sans" panose="020B0602030504020204" pitchFamily="34" charset="0"/>
              </a:rPr>
              <a:t>sundaicus</a:t>
            </a:r>
            <a:endParaRPr lang="en-IN" sz="4500" i="1" dirty="0">
              <a:solidFill>
                <a:srgbClr val="000000"/>
              </a:solidFill>
              <a:highlight>
                <a:srgbClr val="FFFFFF"/>
              </a:highlight>
              <a:latin typeface="Lucida Sans" panose="020B0602030504020204" pitchFamily="34" charset="0"/>
            </a:endParaRPr>
          </a:p>
          <a:p>
            <a:pPr marL="342900" lvl="0" indent="-342900" algn="just">
              <a:lnSpc>
                <a:spcPct val="120000"/>
              </a:lnSpc>
              <a:spcBef>
                <a:spcPts val="0"/>
              </a:spcBef>
              <a:buClr>
                <a:srgbClr val="000000"/>
              </a:buClr>
              <a:buSzPts val="1200"/>
              <a:buFont typeface="Arial" panose="020B0604020202020204" pitchFamily="34" charset="0"/>
              <a:buChar char="•"/>
              <a:tabLst>
                <a:tab pos="226060" algn="l"/>
              </a:tabLst>
            </a:pPr>
            <a:endParaRPr lang="en-IN" sz="2000" i="1"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a:lnSpc>
                <a:spcPct val="120000"/>
              </a:lnSpc>
            </a:pPr>
            <a:endParaRPr lang="en-US" dirty="0"/>
          </a:p>
        </p:txBody>
      </p:sp>
      <p:pic>
        <p:nvPicPr>
          <p:cNvPr id="1030" name="Picture 6" descr="malaria mosquitoes ...">
            <a:extLst>
              <a:ext uri="{FF2B5EF4-FFF2-40B4-BE49-F238E27FC236}">
                <a16:creationId xmlns:a16="http://schemas.microsoft.com/office/drawing/2014/main" id="{A4494EFC-E403-D41C-67FC-3596280017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1748" y="2215815"/>
            <a:ext cx="4416441" cy="29657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77820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7274C-B2B1-F544-504E-00E2363518D7}"/>
              </a:ext>
            </a:extLst>
          </p:cNvPr>
          <p:cNvSpPr>
            <a:spLocks noGrp="1"/>
          </p:cNvSpPr>
          <p:nvPr>
            <p:ph type="title"/>
          </p:nvPr>
        </p:nvSpPr>
        <p:spPr>
          <a:xfrm>
            <a:off x="0" y="14287"/>
            <a:ext cx="12192000" cy="701675"/>
          </a:xfrm>
          <a:solidFill>
            <a:srgbClr val="0070C0"/>
          </a:solidFill>
        </p:spPr>
        <p:txBody>
          <a:bodyPr>
            <a:normAutofit/>
          </a:bodyPr>
          <a:lstStyle/>
          <a:p>
            <a:pPr algn="ctr"/>
            <a:r>
              <a:rPr lang="en-US" sz="2800" dirty="0">
                <a:solidFill>
                  <a:schemeClr val="bg1"/>
                </a:solidFill>
                <a:latin typeface="Lucida Sans" panose="020B0602030504020204" pitchFamily="34" charset="0"/>
                <a:ea typeface="Arial" panose="020B0604020202020204" pitchFamily="34" charset="0"/>
                <a:cs typeface="Arial" panose="020B0604020202020204" pitchFamily="34" charset="0"/>
              </a:rPr>
              <a:t>Protective measures</a:t>
            </a:r>
            <a:endParaRPr lang="en-US" sz="2800" dirty="0">
              <a:solidFill>
                <a:schemeClr val="bg1"/>
              </a:solidFill>
            </a:endParaRPr>
          </a:p>
        </p:txBody>
      </p:sp>
      <p:sp>
        <p:nvSpPr>
          <p:cNvPr id="3" name="Content Placeholder 2">
            <a:extLst>
              <a:ext uri="{FF2B5EF4-FFF2-40B4-BE49-F238E27FC236}">
                <a16:creationId xmlns:a16="http://schemas.microsoft.com/office/drawing/2014/main" id="{6CB5BC4C-FCB9-C228-77AC-2CCBC804B7F3}"/>
              </a:ext>
            </a:extLst>
          </p:cNvPr>
          <p:cNvSpPr>
            <a:spLocks noGrp="1"/>
          </p:cNvSpPr>
          <p:nvPr>
            <p:ph idx="1"/>
          </p:nvPr>
        </p:nvSpPr>
        <p:spPr>
          <a:xfrm>
            <a:off x="504825" y="847725"/>
            <a:ext cx="11182350" cy="5426075"/>
          </a:xfrm>
        </p:spPr>
        <p:txBody>
          <a:bodyPr>
            <a:normAutofit/>
          </a:bodyPr>
          <a:lstStyle/>
          <a:p>
            <a:pPr marL="180975" indent="-180975" algn="just">
              <a:lnSpc>
                <a:spcPct val="100000"/>
              </a:lnSpc>
              <a:spcBef>
                <a:spcPts val="600"/>
              </a:spcBef>
              <a:spcAft>
                <a:spcPts val="600"/>
              </a:spcAft>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Man-mosquito contact can be reduced by use of mosquito nets while sleeping or by use of mosquito coils or mats. </a:t>
            </a:r>
          </a:p>
          <a:p>
            <a:pPr marL="180975" indent="-180975" algn="just">
              <a:lnSpc>
                <a:spcPct val="100000"/>
              </a:lnSpc>
              <a:spcBef>
                <a:spcPts val="600"/>
              </a:spcBef>
              <a:spcAft>
                <a:spcPts val="600"/>
              </a:spcAft>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Mosquito repellents applied to skin give protection for 3 - 6 hours and are particularly useful for troops engaged in sentry duties and for those going outdoors from dusk to dawn for any other reason. </a:t>
            </a:r>
          </a:p>
          <a:p>
            <a:pPr marL="180975" indent="-180975" algn="just">
              <a:lnSpc>
                <a:spcPct val="100000"/>
              </a:lnSpc>
              <a:spcBef>
                <a:spcPts val="600"/>
              </a:spcBef>
              <a:spcAft>
                <a:spcPts val="600"/>
              </a:spcAft>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Full sleeve shirts and trousers offer better protection from mosquito bites. </a:t>
            </a:r>
          </a:p>
          <a:p>
            <a:pPr marL="180975" indent="-180975" algn="just">
              <a:lnSpc>
                <a:spcPct val="100000"/>
              </a:lnSpc>
              <a:spcBef>
                <a:spcPts val="600"/>
              </a:spcBef>
              <a:spcAft>
                <a:spcPts val="600"/>
              </a:spcAft>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Mosquito coils and mats usually take about 30 minutes to reach their maximum effectiveness and should be accordingly before the mosquitoes become active in the evenings.</a:t>
            </a:r>
            <a:endParaRPr lang="en-IN" sz="2000" dirty="0">
              <a:effectLst/>
              <a:highlight>
                <a:srgbClr val="FFFFFF"/>
              </a:highlight>
              <a:latin typeface="Lucida Sans" panose="020B0602030504020204" pitchFamily="34" charset="0"/>
              <a:ea typeface="Arial" panose="020B0604020202020204" pitchFamily="34" charset="0"/>
            </a:endParaRPr>
          </a:p>
          <a:p>
            <a:pPr marL="180975" lvl="0" indent="-180975" algn="just">
              <a:lnSpc>
                <a:spcPct val="100000"/>
              </a:lnSpc>
              <a:spcBef>
                <a:spcPts val="600"/>
              </a:spcBef>
              <a:spcAft>
                <a:spcPts val="600"/>
              </a:spcAft>
              <a:buClr>
                <a:srgbClr val="000000"/>
              </a:buClr>
              <a:buSzPts val="1200"/>
              <a:buFont typeface="Arial" panose="020B0604020202020204" pitchFamily="34" charset="0"/>
              <a:buChar char="•"/>
              <a:tabLst>
                <a:tab pos="23495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Community participation through IEC could improve peridomestic sanitation in urban areas targeting nuisance mosquitoes as well as disease vectors.</a:t>
            </a:r>
          </a:p>
          <a:p>
            <a:pPr marL="180975" lvl="0" indent="-180975" algn="just">
              <a:lnSpc>
                <a:spcPct val="100000"/>
              </a:lnSpc>
              <a:spcBef>
                <a:spcPts val="600"/>
              </a:spcBef>
              <a:spcAft>
                <a:spcPts val="600"/>
              </a:spcAft>
              <a:buClr>
                <a:srgbClr val="000000"/>
              </a:buClr>
              <a:buSzPts val="1200"/>
              <a:buFont typeface="Arial" panose="020B0604020202020204" pitchFamily="34" charset="0"/>
              <a:buChar char="•"/>
              <a:tabLst>
                <a:tab pos="234950" algn="l"/>
              </a:tabLst>
            </a:pPr>
            <a:r>
              <a:rPr lang="en-US" sz="2000" dirty="0">
                <a:solidFill>
                  <a:srgbClr val="000000"/>
                </a:solidFill>
                <a:highlight>
                  <a:srgbClr val="FFFFFF"/>
                </a:highlight>
                <a:latin typeface="Lucida Sans" panose="020B0602030504020204" pitchFamily="34" charset="0"/>
                <a:ea typeface="Arial" panose="020B0604020202020204" pitchFamily="34" charset="0"/>
                <a:cs typeface="Arial" panose="020B0604020202020204" pitchFamily="34" charset="0"/>
              </a:rPr>
              <a:t>Indoor Residual Spray</a:t>
            </a:r>
          </a:p>
          <a:p>
            <a:pPr marL="180975" lvl="0" indent="-180975" algn="just">
              <a:lnSpc>
                <a:spcPct val="100000"/>
              </a:lnSpc>
              <a:spcBef>
                <a:spcPts val="600"/>
              </a:spcBef>
              <a:spcAft>
                <a:spcPts val="600"/>
              </a:spcAft>
              <a:buClr>
                <a:srgbClr val="000000"/>
              </a:buClr>
              <a:buSzPts val="1200"/>
              <a:buFont typeface="Arial" panose="020B0604020202020204" pitchFamily="34" charset="0"/>
              <a:buChar char="•"/>
              <a:tabLst>
                <a:tab pos="234950"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Larval control</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indent="-317500" algn="just">
              <a:lnSpc>
                <a:spcPct val="120000"/>
              </a:lnSpc>
              <a:spcBef>
                <a:spcPts val="0"/>
              </a:spcBef>
            </a:pPr>
            <a:endParaRPr lang="en-IN" sz="2000" dirty="0">
              <a:effectLst/>
              <a:highlight>
                <a:srgbClr val="FFFFFF"/>
              </a:highlight>
              <a:latin typeface="Lucida Sans" panose="020B0602030504020204" pitchFamily="34" charset="0"/>
              <a:ea typeface="Arial" panose="020B0604020202020204" pitchFamily="34" charset="0"/>
            </a:endParaRPr>
          </a:p>
          <a:p>
            <a:pPr>
              <a:lnSpc>
                <a:spcPct val="120000"/>
              </a:lnSpc>
              <a:spcBef>
                <a:spcPts val="0"/>
              </a:spcBef>
            </a:pPr>
            <a:endParaRPr lang="en-US" sz="2000" dirty="0"/>
          </a:p>
        </p:txBody>
      </p:sp>
    </p:spTree>
    <p:extLst>
      <p:ext uri="{BB962C8B-B14F-4D97-AF65-F5344CB8AC3E}">
        <p14:creationId xmlns:p14="http://schemas.microsoft.com/office/powerpoint/2010/main" val="34855007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7D023-0F45-9CAC-E7C4-B509E9629616}"/>
              </a:ext>
            </a:extLst>
          </p:cNvPr>
          <p:cNvSpPr>
            <a:spLocks noGrp="1"/>
          </p:cNvSpPr>
          <p:nvPr>
            <p:ph type="title"/>
          </p:nvPr>
        </p:nvSpPr>
        <p:spPr>
          <a:xfrm>
            <a:off x="0" y="0"/>
            <a:ext cx="12192000" cy="588723"/>
          </a:xfrm>
          <a:solidFill>
            <a:srgbClr val="0070C0"/>
          </a:solidFill>
        </p:spPr>
        <p:txBody>
          <a:bodyPr>
            <a:normAutofit/>
          </a:bodyPr>
          <a:lstStyle/>
          <a:p>
            <a:pPr algn="ctr"/>
            <a:r>
              <a:rPr lang="en-US" sz="2800" dirty="0">
                <a:solidFill>
                  <a:schemeClr val="bg1"/>
                </a:solidFill>
                <a:effectLst/>
                <a:latin typeface="Lucida Sans" panose="020B0602030504020204" pitchFamily="34" charset="0"/>
              </a:rPr>
              <a:t>National Framework for Malaria Elimination in India 2016-2030</a:t>
            </a:r>
            <a:endParaRPr lang="en-US" sz="6000" dirty="0">
              <a:solidFill>
                <a:schemeClr val="bg1"/>
              </a:solidFill>
            </a:endParaRPr>
          </a:p>
        </p:txBody>
      </p:sp>
      <p:sp>
        <p:nvSpPr>
          <p:cNvPr id="3" name="Content Placeholder 2">
            <a:extLst>
              <a:ext uri="{FF2B5EF4-FFF2-40B4-BE49-F238E27FC236}">
                <a16:creationId xmlns:a16="http://schemas.microsoft.com/office/drawing/2014/main" id="{74CEF6E8-1745-6E5D-4D02-E9983BB58540}"/>
              </a:ext>
            </a:extLst>
          </p:cNvPr>
          <p:cNvSpPr>
            <a:spLocks noGrp="1"/>
          </p:cNvSpPr>
          <p:nvPr>
            <p:ph idx="1"/>
          </p:nvPr>
        </p:nvSpPr>
        <p:spPr>
          <a:xfrm>
            <a:off x="428429" y="745560"/>
            <a:ext cx="11134725" cy="5918287"/>
          </a:xfrm>
        </p:spPr>
        <p:txBody>
          <a:bodyPr>
            <a:normAutofit fontScale="92500" lnSpcReduction="20000"/>
          </a:bodyPr>
          <a:lstStyle/>
          <a:p>
            <a:pPr marL="342900" lvl="0" indent="-342900" algn="just">
              <a:lnSpc>
                <a:spcPct val="120000"/>
              </a:lnSpc>
              <a:spcBef>
                <a:spcPts val="300"/>
              </a:spcBef>
              <a:spcAft>
                <a:spcPts val="300"/>
              </a:spcAft>
              <a:buClr>
                <a:srgbClr val="000000"/>
              </a:buClr>
              <a:buSzPts val="1500"/>
              <a:buFont typeface="+mj-lt"/>
              <a:buAutoNum type="arabicPeriod"/>
              <a:tabLst>
                <a:tab pos="264160"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Overview: </a:t>
            </a:r>
            <a:r>
              <a:rPr lang="en-US" sz="2000" dirty="0">
                <a:solidFill>
                  <a:srgbClr val="000000"/>
                </a:solidFill>
                <a:effectLst/>
                <a:highlight>
                  <a:srgbClr val="FFFFFF"/>
                </a:highlight>
                <a:latin typeface="Lucida Sans" panose="020B0602030504020204" pitchFamily="34" charset="0"/>
                <a:ea typeface="Arial" panose="020B0604020202020204" pitchFamily="34" charset="0"/>
              </a:rPr>
              <a:t>Encouraged by the success achieved in malaria control in recent years, the vision of India’s malaria control </a:t>
            </a:r>
            <a:r>
              <a:rPr lang="en-US" sz="2000" dirty="0" err="1">
                <a:solidFill>
                  <a:srgbClr val="000000"/>
                </a:solidFill>
                <a:effectLst/>
                <a:highlight>
                  <a:srgbClr val="FFFFFF"/>
                </a:highlight>
                <a:latin typeface="Lucida Sans" panose="020B0602030504020204" pitchFamily="34" charset="0"/>
                <a:ea typeface="Arial" panose="020B0604020202020204" pitchFamily="34" charset="0"/>
              </a:rPr>
              <a:t>programme</a:t>
            </a:r>
            <a:r>
              <a:rPr lang="en-US" sz="2000" dirty="0">
                <a:solidFill>
                  <a:srgbClr val="000000"/>
                </a:solidFill>
                <a:effectLst/>
                <a:highlight>
                  <a:srgbClr val="FFFFFF"/>
                </a:highlight>
                <a:latin typeface="Lucida Sans" panose="020B0602030504020204" pitchFamily="34" charset="0"/>
                <a:ea typeface="Arial" panose="020B0604020202020204" pitchFamily="34" charset="0"/>
              </a:rPr>
              <a:t> has been now shifted to sustained malaria elimination to contribute more effectively to improved health and quality of life of the people. The National Framework for malaria elimination in India 2016-2030 was launched in February 2016.</a:t>
            </a:r>
          </a:p>
          <a:p>
            <a:pPr marL="342900" lvl="0" indent="-342900" algn="just">
              <a:lnSpc>
                <a:spcPct val="120000"/>
              </a:lnSpc>
              <a:spcBef>
                <a:spcPts val="300"/>
              </a:spcBef>
              <a:spcAft>
                <a:spcPts val="300"/>
              </a:spcAft>
              <a:buClr>
                <a:srgbClr val="000000"/>
              </a:buClr>
              <a:buSzPts val="1500"/>
              <a:buFont typeface="+mj-lt"/>
              <a:buAutoNum type="arabicPeriod"/>
              <a:tabLst>
                <a:tab pos="264160"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Vision: </a:t>
            </a:r>
            <a:r>
              <a:rPr lang="en-US" sz="2000" dirty="0">
                <a:solidFill>
                  <a:srgbClr val="000000"/>
                </a:solidFill>
                <a:effectLst/>
                <a:highlight>
                  <a:srgbClr val="FFFFFF"/>
                </a:highlight>
                <a:latin typeface="Lucida Sans" panose="020B0602030504020204" pitchFamily="34" charset="0"/>
                <a:ea typeface="Arial" panose="020B0604020202020204" pitchFamily="34" charset="0"/>
              </a:rPr>
              <a:t>Eliminate malaria nationally and contribute to improved health, quality of life and alleviation of poverty.</a:t>
            </a:r>
          </a:p>
          <a:p>
            <a:pPr marL="342900" lvl="0" indent="-342900" algn="just">
              <a:lnSpc>
                <a:spcPct val="120000"/>
              </a:lnSpc>
              <a:spcBef>
                <a:spcPts val="300"/>
              </a:spcBef>
              <a:spcAft>
                <a:spcPts val="300"/>
              </a:spcAft>
              <a:buClr>
                <a:srgbClr val="000000"/>
              </a:buClr>
              <a:buSzPts val="1500"/>
              <a:buFont typeface="+mj-lt"/>
              <a:buAutoNum type="arabicPeriod"/>
              <a:tabLst>
                <a:tab pos="264160"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Goals: </a:t>
            </a:r>
          </a:p>
          <a:p>
            <a:pPr lvl="1" algn="just">
              <a:lnSpc>
                <a:spcPct val="120000"/>
              </a:lnSpc>
              <a:spcBef>
                <a:spcPts val="0"/>
              </a:spcBef>
              <a:buClr>
                <a:srgbClr val="000000"/>
              </a:buClr>
              <a:buSzPts val="1500"/>
              <a:buFont typeface="Courier New" panose="02070309020205020404" pitchFamily="49" charset="0"/>
              <a:buChar char="o"/>
              <a:tabLst>
                <a:tab pos="264160" algn="l"/>
              </a:tabLst>
            </a:pPr>
            <a:r>
              <a:rPr lang="en-US" sz="1600" dirty="0">
                <a:solidFill>
                  <a:srgbClr val="000000"/>
                </a:solidFill>
                <a:effectLst/>
                <a:highlight>
                  <a:srgbClr val="FFFFFF"/>
                </a:highlight>
                <a:latin typeface="Lucida Sans" panose="020B0602030504020204" pitchFamily="34" charset="0"/>
                <a:ea typeface="Arial" panose="020B0604020202020204" pitchFamily="34" charset="0"/>
              </a:rPr>
              <a:t>In line with the WHO Global Technical Strategy (GTS) for Malaria 2016-2030 and the Asia Pacific Leaders Malaria Alliance Malaria Elimination Roadmap, the goals of the National Framework for Malaria Elimination in India 2016-2030 are:</a:t>
            </a:r>
            <a:endParaRPr lang="en-IN" sz="1600" dirty="0">
              <a:highlight>
                <a:srgbClr val="FFFFFF"/>
              </a:highlight>
              <a:latin typeface="Lucida Sans" panose="020B0602030504020204" pitchFamily="34" charset="0"/>
              <a:ea typeface="Arial" panose="020B0604020202020204" pitchFamily="34" charset="0"/>
            </a:endParaRPr>
          </a:p>
          <a:p>
            <a:pPr lvl="1" algn="just">
              <a:lnSpc>
                <a:spcPct val="120000"/>
              </a:lnSpc>
              <a:spcBef>
                <a:spcPts val="0"/>
              </a:spcBef>
              <a:buClr>
                <a:srgbClr val="000000"/>
              </a:buClr>
              <a:buSzPts val="1500"/>
              <a:buFont typeface="Courier New" panose="02070309020205020404" pitchFamily="49" charset="0"/>
              <a:buChar char="o"/>
              <a:tabLst>
                <a:tab pos="264160" algn="l"/>
              </a:tabLst>
            </a:pPr>
            <a:r>
              <a:rPr lang="en-US" sz="16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Eliminate malaria (zero indigenous cases) throughout the entire country by 2030; and</a:t>
            </a:r>
          </a:p>
          <a:p>
            <a:pPr lvl="1" algn="just">
              <a:lnSpc>
                <a:spcPct val="120000"/>
              </a:lnSpc>
              <a:spcBef>
                <a:spcPts val="0"/>
              </a:spcBef>
              <a:buClr>
                <a:srgbClr val="000000"/>
              </a:buClr>
              <a:buSzPts val="1500"/>
              <a:buFont typeface="Courier New" panose="02070309020205020404" pitchFamily="49" charset="0"/>
              <a:buChar char="o"/>
              <a:tabLst>
                <a:tab pos="264160" algn="l"/>
              </a:tabLst>
            </a:pPr>
            <a:r>
              <a:rPr lang="en-US" sz="16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Maintain malaria-free status in areas where malaria transmission has been interrupted and prevent re-introduction of malaria.</a:t>
            </a:r>
          </a:p>
          <a:p>
            <a:pPr marL="342900" lvl="0" indent="-342900" algn="just">
              <a:lnSpc>
                <a:spcPct val="120000"/>
              </a:lnSpc>
              <a:spcBef>
                <a:spcPts val="300"/>
              </a:spcBef>
              <a:spcAft>
                <a:spcPts val="300"/>
              </a:spcAft>
              <a:buClr>
                <a:srgbClr val="000000"/>
              </a:buClr>
              <a:buSzPts val="1500"/>
              <a:buFont typeface="+mj-lt"/>
              <a:buAutoNum type="arabicPeriod"/>
              <a:tabLst>
                <a:tab pos="264160" algn="l"/>
              </a:tabLst>
            </a:pPr>
            <a:r>
              <a:rPr lang="en-US" sz="2000" b="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Objectives: </a:t>
            </a:r>
            <a:r>
              <a:rPr lang="en-US" sz="2000" dirty="0">
                <a:solidFill>
                  <a:srgbClr val="000000"/>
                </a:solidFill>
                <a:effectLst/>
                <a:latin typeface="Lucida Sans" panose="020B0602030504020204" pitchFamily="34" charset="0"/>
              </a:rPr>
              <a:t>The National framework for malaria elimination in India has formulated the following objectives: </a:t>
            </a:r>
            <a:r>
              <a:rPr lang="en-US" sz="2000" baseline="30000" dirty="0">
                <a:solidFill>
                  <a:srgbClr val="000000"/>
                </a:solidFill>
                <a:effectLst/>
                <a:latin typeface="Lucida Sans" panose="020B0602030504020204" pitchFamily="34" charset="0"/>
              </a:rPr>
              <a:t>•</a:t>
            </a:r>
            <a:r>
              <a:rPr lang="en-US" sz="2000" dirty="0">
                <a:solidFill>
                  <a:srgbClr val="000000"/>
                </a:solidFill>
                <a:effectLst/>
                <a:latin typeface="Lucida Sans" panose="020B0602030504020204" pitchFamily="34" charset="0"/>
              </a:rPr>
              <a:t> a position to plan action for malaria elimination right now, the high burden States will need to reduce the malaria burden first before proceeding towards elimination. Therefore, States and UTs have been categorized into phases, based on their API as primary criterion with due consideration given to ABER and SPR as secondary criteria. </a:t>
            </a:r>
            <a:endParaRPr lang="en-US" sz="2000" dirty="0"/>
          </a:p>
        </p:txBody>
      </p:sp>
    </p:spTree>
    <p:extLst>
      <p:ext uri="{BB962C8B-B14F-4D97-AF65-F5344CB8AC3E}">
        <p14:creationId xmlns:p14="http://schemas.microsoft.com/office/powerpoint/2010/main" val="11670415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8978F-485F-EA6E-80F3-104227732D1C}"/>
              </a:ext>
            </a:extLst>
          </p:cNvPr>
          <p:cNvSpPr>
            <a:spLocks noGrp="1"/>
          </p:cNvSpPr>
          <p:nvPr>
            <p:ph type="title"/>
          </p:nvPr>
        </p:nvSpPr>
        <p:spPr>
          <a:xfrm>
            <a:off x="0" y="0"/>
            <a:ext cx="12192000" cy="606425"/>
          </a:xfrm>
          <a:solidFill>
            <a:srgbClr val="0070C0"/>
          </a:solidFill>
        </p:spPr>
        <p:txBody>
          <a:bodyPr>
            <a:noAutofit/>
          </a:bodyPr>
          <a:lstStyle/>
          <a:p>
            <a:pPr algn="ctr"/>
            <a:r>
              <a:rPr lang="en-US" sz="3200" dirty="0">
                <a:solidFill>
                  <a:schemeClr val="bg1"/>
                </a:solidFill>
                <a:latin typeface="Lucida Sans" panose="020B0602030504020204" pitchFamily="34" charset="77"/>
              </a:rPr>
              <a:t>Targets</a:t>
            </a:r>
          </a:p>
        </p:txBody>
      </p:sp>
      <p:sp>
        <p:nvSpPr>
          <p:cNvPr id="3" name="Content Placeholder 2">
            <a:extLst>
              <a:ext uri="{FF2B5EF4-FFF2-40B4-BE49-F238E27FC236}">
                <a16:creationId xmlns:a16="http://schemas.microsoft.com/office/drawing/2014/main" id="{362E91D0-7555-95CF-D1F2-702C20DAA1FF}"/>
              </a:ext>
            </a:extLst>
          </p:cNvPr>
          <p:cNvSpPr>
            <a:spLocks noGrp="1"/>
          </p:cNvSpPr>
          <p:nvPr>
            <p:ph idx="1"/>
          </p:nvPr>
        </p:nvSpPr>
        <p:spPr>
          <a:xfrm>
            <a:off x="334027" y="751562"/>
            <a:ext cx="11096625" cy="5724394"/>
          </a:xfrm>
        </p:spPr>
        <p:txBody>
          <a:bodyPr>
            <a:normAutofit/>
          </a:bodyPr>
          <a:lstStyle/>
          <a:p>
            <a:pPr marL="266700" indent="-266700" algn="just">
              <a:lnSpc>
                <a:spcPct val="100000"/>
              </a:lnSpc>
              <a:spcBef>
                <a:spcPts val="600"/>
              </a:spcBef>
              <a:spcAft>
                <a:spcPts val="600"/>
              </a:spcAft>
            </a:pPr>
            <a:r>
              <a:rPr lang="en-US" sz="1800" b="1" dirty="0">
                <a:solidFill>
                  <a:srgbClr val="000000"/>
                </a:solidFill>
                <a:effectLst/>
                <a:highlight>
                  <a:srgbClr val="FFFFFF"/>
                </a:highlight>
                <a:latin typeface="Lucida Sans" panose="020B0602030504020204" pitchFamily="34" charset="0"/>
                <a:ea typeface="Arial" panose="020B0604020202020204" pitchFamily="34" charset="0"/>
              </a:rPr>
              <a:t>By 2024</a:t>
            </a:r>
            <a:endParaRPr lang="en-IN" sz="1800" b="1" dirty="0">
              <a:effectLst/>
              <a:highlight>
                <a:srgbClr val="FFFFFF"/>
              </a:highlight>
              <a:latin typeface="Lucida Sans" panose="020B0602030504020204" pitchFamily="34" charset="0"/>
              <a:ea typeface="Arial" panose="020B0604020202020204" pitchFamily="34" charset="0"/>
            </a:endParaRPr>
          </a:p>
          <a:p>
            <a:pPr marL="534988" lvl="0" indent="-261938" algn="just">
              <a:lnSpc>
                <a:spcPct val="100000"/>
              </a:lnSpc>
              <a:spcBef>
                <a:spcPts val="600"/>
              </a:spcBef>
              <a:spcAft>
                <a:spcPts val="600"/>
              </a:spcAft>
              <a:buClr>
                <a:srgbClr val="000000"/>
              </a:buClr>
              <a:buSzPts val="1200"/>
              <a:buFont typeface="Arial" panose="020B0604020202020204" pitchFamily="34" charset="0"/>
              <a:buChar char="•"/>
              <a:tabLst>
                <a:tab pos="522288" algn="l"/>
              </a:tabLst>
            </a:pPr>
            <a:r>
              <a:rPr lang="en-US" sz="18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All States and UTs and their districts have reduced API to less than 1 case per 1000 population at risk, sustain zero deaths due to malaria and establish fully functional malaria surveillance to track, investigate and respond to each case.</a:t>
            </a:r>
            <a:endParaRPr lang="en-IN" sz="18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534988" lvl="0" indent="-261938" algn="just">
              <a:lnSpc>
                <a:spcPct val="100000"/>
              </a:lnSpc>
              <a:spcBef>
                <a:spcPts val="600"/>
              </a:spcBef>
              <a:spcAft>
                <a:spcPts val="600"/>
              </a:spcAft>
              <a:buClr>
                <a:srgbClr val="000000"/>
              </a:buClr>
              <a:buSzPts val="1200"/>
              <a:buFont typeface="Arial" panose="020B0604020202020204" pitchFamily="34" charset="0"/>
              <a:buChar char="•"/>
              <a:tabLst>
                <a:tab pos="522288" algn="l"/>
              </a:tabLst>
            </a:pPr>
            <a:r>
              <a:rPr lang="en-US" sz="18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31 States/UTs have interrupted transmission of malaria and zero indigenous cases and deaths attained.</a:t>
            </a:r>
            <a:endParaRPr lang="en-IN" sz="18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534988" lvl="0" indent="-261938" algn="just">
              <a:lnSpc>
                <a:spcPct val="100000"/>
              </a:lnSpc>
              <a:spcBef>
                <a:spcPts val="600"/>
              </a:spcBef>
              <a:spcAft>
                <a:spcPts val="600"/>
              </a:spcAft>
              <a:buClr>
                <a:srgbClr val="000000"/>
              </a:buClr>
              <a:buSzPts val="1200"/>
              <a:buFont typeface="Arial" panose="020B0604020202020204" pitchFamily="34" charset="0"/>
              <a:buChar char="•"/>
              <a:tabLst>
                <a:tab pos="522288" algn="l"/>
              </a:tabLst>
            </a:pPr>
            <a:r>
              <a:rPr lang="en-US" sz="18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5 States/UTs which were under Category 3 (intensified control phase) in 2014 have entered into elimination phase.</a:t>
            </a:r>
            <a:endParaRPr lang="en-IN" sz="18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266700" indent="-266700" algn="just">
              <a:lnSpc>
                <a:spcPct val="100000"/>
              </a:lnSpc>
              <a:spcBef>
                <a:spcPts val="600"/>
              </a:spcBef>
              <a:spcAft>
                <a:spcPts val="600"/>
              </a:spcAft>
            </a:pPr>
            <a:r>
              <a:rPr lang="en-US" sz="1800" b="1" dirty="0">
                <a:solidFill>
                  <a:srgbClr val="000000"/>
                </a:solidFill>
                <a:effectLst/>
                <a:highlight>
                  <a:srgbClr val="FFFFFF"/>
                </a:highlight>
                <a:latin typeface="Lucida Sans" panose="020B0602030504020204" pitchFamily="34" charset="0"/>
                <a:ea typeface="Arial" panose="020B0604020202020204" pitchFamily="34" charset="0"/>
              </a:rPr>
              <a:t>By 2027</a:t>
            </a:r>
            <a:endParaRPr lang="en-IN" sz="1800" b="1" dirty="0">
              <a:effectLst/>
              <a:highlight>
                <a:srgbClr val="FFFFFF"/>
              </a:highlight>
              <a:latin typeface="Lucida Sans" panose="020B0602030504020204" pitchFamily="34" charset="0"/>
              <a:ea typeface="Arial" panose="020B0604020202020204" pitchFamily="34" charset="0"/>
            </a:endParaRPr>
          </a:p>
          <a:p>
            <a:pPr marL="534988" lvl="0" indent="-311150" algn="just">
              <a:lnSpc>
                <a:spcPct val="100000"/>
              </a:lnSpc>
              <a:spcBef>
                <a:spcPts val="600"/>
              </a:spcBef>
              <a:spcAft>
                <a:spcPts val="600"/>
              </a:spcAft>
              <a:buClr>
                <a:srgbClr val="000000"/>
              </a:buClr>
              <a:buSzPts val="1200"/>
              <a:buFont typeface="Arial" panose="020B0604020202020204" pitchFamily="34" charset="0"/>
              <a:buChar char="•"/>
              <a:tabLst>
                <a:tab pos="522288" algn="l"/>
              </a:tabLst>
            </a:pPr>
            <a:r>
              <a:rPr lang="en-US" sz="18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Indigenous transmission of malaria interrupted, and the entire country has no indigenous cases and no deaths due to malaria</a:t>
            </a:r>
            <a:endParaRPr lang="en-IN" sz="18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266700" indent="-266700" algn="just">
              <a:lnSpc>
                <a:spcPct val="100000"/>
              </a:lnSpc>
              <a:spcBef>
                <a:spcPts val="600"/>
              </a:spcBef>
              <a:spcAft>
                <a:spcPts val="600"/>
              </a:spcAft>
            </a:pPr>
            <a:r>
              <a:rPr lang="en-US" sz="1800" b="1" dirty="0">
                <a:solidFill>
                  <a:srgbClr val="000000"/>
                </a:solidFill>
                <a:effectLst/>
                <a:highlight>
                  <a:srgbClr val="FFFFFF"/>
                </a:highlight>
                <a:latin typeface="Lucida Sans" panose="020B0602030504020204" pitchFamily="34" charset="0"/>
                <a:ea typeface="Arial" panose="020B0604020202020204" pitchFamily="34" charset="0"/>
              </a:rPr>
              <a:t>By 2030</a:t>
            </a:r>
            <a:endParaRPr lang="en-IN" sz="1800" b="1" dirty="0">
              <a:effectLst/>
              <a:highlight>
                <a:srgbClr val="FFFFFF"/>
              </a:highlight>
              <a:latin typeface="Lucida Sans" panose="020B0602030504020204" pitchFamily="34" charset="0"/>
              <a:ea typeface="Arial" panose="020B0604020202020204" pitchFamily="34" charset="0"/>
            </a:endParaRPr>
          </a:p>
          <a:p>
            <a:pPr marL="534988" lvl="0" indent="-311150" algn="just">
              <a:lnSpc>
                <a:spcPct val="100000"/>
              </a:lnSpc>
              <a:spcBef>
                <a:spcPts val="600"/>
              </a:spcBef>
              <a:spcAft>
                <a:spcPts val="600"/>
              </a:spcAft>
              <a:buClr>
                <a:srgbClr val="000000"/>
              </a:buClr>
              <a:buSzPts val="1200"/>
              <a:buFont typeface="Arial" panose="020B0604020202020204" pitchFamily="34" charset="0"/>
              <a:buChar char="•"/>
              <a:tabLst>
                <a:tab pos="522288" algn="l"/>
              </a:tabLst>
            </a:pPr>
            <a:r>
              <a:rPr lang="en-US" sz="18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The entire country sustained status of zero indigenous cases and deaths due to malaria for 3 consecutive years; and India has initiated the processes for certification of malaria elimination status</a:t>
            </a:r>
            <a:endParaRPr lang="en-IN" sz="18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a:lnSpc>
                <a:spcPct val="100000"/>
              </a:lnSpc>
              <a:spcBef>
                <a:spcPts val="600"/>
              </a:spcBef>
              <a:spcAft>
                <a:spcPts val="600"/>
              </a:spcAft>
            </a:pPr>
            <a:endParaRPr lang="en-US" dirty="0"/>
          </a:p>
        </p:txBody>
      </p:sp>
    </p:spTree>
    <p:extLst>
      <p:ext uri="{BB962C8B-B14F-4D97-AF65-F5344CB8AC3E}">
        <p14:creationId xmlns:p14="http://schemas.microsoft.com/office/powerpoint/2010/main" val="41466216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7E32D-BF9B-B7D2-4273-8BAF244AC7CB}"/>
              </a:ext>
            </a:extLst>
          </p:cNvPr>
          <p:cNvSpPr>
            <a:spLocks noGrp="1"/>
          </p:cNvSpPr>
          <p:nvPr>
            <p:ph type="title"/>
          </p:nvPr>
        </p:nvSpPr>
        <p:spPr>
          <a:xfrm>
            <a:off x="0" y="0"/>
            <a:ext cx="12192000" cy="530225"/>
          </a:xfrm>
          <a:solidFill>
            <a:srgbClr val="0070C0"/>
          </a:solidFill>
        </p:spPr>
        <p:txBody>
          <a:bodyPr>
            <a:normAutofit fontScale="90000"/>
          </a:bodyPr>
          <a:lstStyle/>
          <a:p>
            <a:pPr algn="ctr"/>
            <a:r>
              <a:rPr lang="en-US" sz="3200" u="none" strike="noStrike" spc="0" dirty="0">
                <a:solidFill>
                  <a:schemeClr val="bg1"/>
                </a:solidFill>
                <a:effectLst/>
                <a:latin typeface="Lucida Sans" panose="020B0602030504020204" pitchFamily="34" charset="0"/>
                <a:ea typeface="Arial" panose="020B0604020202020204" pitchFamily="34" charset="0"/>
                <a:cs typeface="Arial" panose="020B0604020202020204" pitchFamily="34" charset="0"/>
              </a:rPr>
              <a:t>Surveillance</a:t>
            </a:r>
            <a:endParaRPr lang="en-US" sz="6000" dirty="0">
              <a:solidFill>
                <a:schemeClr val="bg1"/>
              </a:solidFill>
            </a:endParaRPr>
          </a:p>
        </p:txBody>
      </p:sp>
      <p:sp>
        <p:nvSpPr>
          <p:cNvPr id="3" name="Content Placeholder 2">
            <a:extLst>
              <a:ext uri="{FF2B5EF4-FFF2-40B4-BE49-F238E27FC236}">
                <a16:creationId xmlns:a16="http://schemas.microsoft.com/office/drawing/2014/main" id="{F795D722-7DB7-0445-8F7D-121B0CCA6CE4}"/>
              </a:ext>
            </a:extLst>
          </p:cNvPr>
          <p:cNvSpPr>
            <a:spLocks noGrp="1"/>
          </p:cNvSpPr>
          <p:nvPr>
            <p:ph idx="1"/>
          </p:nvPr>
        </p:nvSpPr>
        <p:spPr>
          <a:xfrm>
            <a:off x="331025" y="663879"/>
            <a:ext cx="11531123" cy="5674291"/>
          </a:xfrm>
        </p:spPr>
        <p:txBody>
          <a:bodyPr>
            <a:normAutofit/>
          </a:bodyPr>
          <a:lstStyle/>
          <a:p>
            <a:pPr algn="just">
              <a:lnSpc>
                <a:spcPts val="1585"/>
              </a:lnSpc>
              <a:spcBef>
                <a:spcPts val="600"/>
              </a:spcBef>
              <a:spcAft>
                <a:spcPts val="600"/>
              </a:spcAft>
            </a:pPr>
            <a:r>
              <a:rPr lang="en-US" sz="1800" dirty="0">
                <a:solidFill>
                  <a:srgbClr val="000000"/>
                </a:solidFill>
                <a:highlight>
                  <a:srgbClr val="FFFFFF"/>
                </a:highlight>
                <a:latin typeface="Lucida Sans" panose="020B0602030504020204" pitchFamily="34" charset="0"/>
                <a:cs typeface="Arial" panose="020B0604020202020204" pitchFamily="34" charset="0"/>
              </a:rPr>
              <a:t>Surveillance is defined as ongoing, systematic collection, analysis and interpretation of disease-specific data for use in planning, implementing and evaluating the public health practice. </a:t>
            </a:r>
          </a:p>
          <a:p>
            <a:pPr algn="just">
              <a:lnSpc>
                <a:spcPts val="1585"/>
              </a:lnSpc>
              <a:spcBef>
                <a:spcPts val="600"/>
              </a:spcBef>
              <a:spcAft>
                <a:spcPts val="600"/>
              </a:spcAft>
            </a:pPr>
            <a:r>
              <a:rPr lang="en-US" sz="1800" dirty="0">
                <a:solidFill>
                  <a:srgbClr val="000000"/>
                </a:solidFill>
                <a:highlight>
                  <a:srgbClr val="FFFFFF"/>
                </a:highlight>
                <a:latin typeface="Lucida Sans" panose="020B0602030504020204" pitchFamily="34" charset="0"/>
                <a:cs typeface="Arial" panose="020B0604020202020204" pitchFamily="34" charset="0"/>
              </a:rPr>
              <a:t>Surveillance is carried out at different levels of the health care system (e.g. health facility-based, community-based), and using different detection systems (e.g. case-based, active, passive), and through sentinel sites and surveys. Malaria surveillance is based on active case detection (ACD) and passive case detection (PCD).</a:t>
            </a:r>
            <a:endParaRPr lang="en-IN" sz="1800" dirty="0">
              <a:solidFill>
                <a:srgbClr val="000000"/>
              </a:solidFill>
              <a:highlight>
                <a:srgbClr val="FFFFFF"/>
              </a:highlight>
              <a:latin typeface="Lucida Sans" panose="020B0602030504020204" pitchFamily="34" charset="0"/>
              <a:cs typeface="Arial" panose="020B0604020202020204" pitchFamily="34" charset="0"/>
            </a:endParaRPr>
          </a:p>
          <a:p>
            <a:pPr algn="just">
              <a:lnSpc>
                <a:spcPts val="1585"/>
              </a:lnSpc>
              <a:spcBef>
                <a:spcPts val="600"/>
              </a:spcBef>
              <a:spcAft>
                <a:spcPts val="600"/>
              </a:spcAft>
            </a:pPr>
            <a:r>
              <a:rPr lang="en-US" sz="1800" dirty="0">
                <a:solidFill>
                  <a:srgbClr val="000000"/>
                </a:solidFill>
                <a:highlight>
                  <a:srgbClr val="FFFFFF"/>
                </a:highlight>
                <a:latin typeface="Lucida Sans" panose="020B0602030504020204" pitchFamily="34" charset="0"/>
                <a:cs typeface="Arial" panose="020B0604020202020204" pitchFamily="34" charset="0"/>
              </a:rPr>
              <a:t>ACD is carried out by trained community level health care workers (MPHW/ANM) through fortnightly house-to-house visits and testing people with current or recent fever and chills in past 14 days with bivalent antigen detecting RDTs. If the RDT result is positive, treatment appropriate to the plasmodium species is initiated.</a:t>
            </a:r>
            <a:endParaRPr lang="en-IN" sz="1800" dirty="0">
              <a:solidFill>
                <a:srgbClr val="000000"/>
              </a:solidFill>
              <a:highlight>
                <a:srgbClr val="FFFFFF"/>
              </a:highlight>
              <a:latin typeface="Lucida Sans" panose="020B0602030504020204" pitchFamily="34" charset="0"/>
              <a:cs typeface="Arial" panose="020B0604020202020204" pitchFamily="34" charset="0"/>
            </a:endParaRPr>
          </a:p>
          <a:p>
            <a:pPr algn="just">
              <a:lnSpc>
                <a:spcPts val="1585"/>
              </a:lnSpc>
              <a:spcBef>
                <a:spcPts val="600"/>
              </a:spcBef>
              <a:spcAft>
                <a:spcPts val="600"/>
              </a:spcAft>
            </a:pPr>
            <a:r>
              <a:rPr lang="en-US" sz="1800" dirty="0">
                <a:solidFill>
                  <a:srgbClr val="000000"/>
                </a:solidFill>
                <a:highlight>
                  <a:srgbClr val="FFFFFF"/>
                </a:highlight>
                <a:latin typeface="Lucida Sans" panose="020B0602030504020204" pitchFamily="34" charset="0"/>
                <a:cs typeface="Arial" panose="020B0604020202020204" pitchFamily="34" charset="0"/>
              </a:rPr>
              <a:t>PCD is the detection of malaria cases among people who go at their own initiative to a health volunteer (ASHA) or health facility (</a:t>
            </a:r>
            <a:r>
              <a:rPr lang="en-US" sz="1800" dirty="0" err="1">
                <a:solidFill>
                  <a:srgbClr val="000000"/>
                </a:solidFill>
                <a:highlight>
                  <a:srgbClr val="FFFFFF"/>
                </a:highlight>
                <a:latin typeface="Lucida Sans" panose="020B0602030504020204" pitchFamily="34" charset="0"/>
                <a:cs typeface="Arial" panose="020B0604020202020204" pitchFamily="34" charset="0"/>
              </a:rPr>
              <a:t>subcentre</a:t>
            </a:r>
            <a:r>
              <a:rPr lang="en-US" sz="1800" dirty="0">
                <a:solidFill>
                  <a:srgbClr val="000000"/>
                </a:solidFill>
                <a:highlight>
                  <a:srgbClr val="FFFFFF"/>
                </a:highlight>
                <a:latin typeface="Lucida Sans" panose="020B0602030504020204" pitchFamily="34" charset="0"/>
                <a:cs typeface="Arial" panose="020B0604020202020204" pitchFamily="34" charset="0"/>
              </a:rPr>
              <a:t>, PHC etc.) to get treatment, usually for a febrile illness. </a:t>
            </a:r>
          </a:p>
          <a:p>
            <a:pPr algn="just">
              <a:lnSpc>
                <a:spcPts val="1585"/>
              </a:lnSpc>
              <a:spcBef>
                <a:spcPts val="600"/>
              </a:spcBef>
              <a:spcAft>
                <a:spcPts val="600"/>
              </a:spcAft>
            </a:pPr>
            <a:r>
              <a:rPr lang="en-US" sz="1800" dirty="0">
                <a:solidFill>
                  <a:srgbClr val="000000"/>
                </a:solidFill>
                <a:highlight>
                  <a:srgbClr val="FFFFFF"/>
                </a:highlight>
                <a:latin typeface="Lucida Sans" panose="020B0602030504020204" pitchFamily="34" charset="0"/>
                <a:cs typeface="Arial" panose="020B0604020202020204" pitchFamily="34" charset="0"/>
              </a:rPr>
              <a:t>The surveillance activities given below are in the perspective of states. However, states have to further stratify and </a:t>
            </a:r>
            <a:r>
              <a:rPr lang="en-US" sz="1800" dirty="0" err="1">
                <a:solidFill>
                  <a:srgbClr val="000000"/>
                </a:solidFill>
                <a:highlight>
                  <a:srgbClr val="FFFFFF"/>
                </a:highlight>
                <a:latin typeface="Lucida Sans" panose="020B0602030504020204" pitchFamily="34" charset="0"/>
                <a:cs typeface="Arial" panose="020B0604020202020204" pitchFamily="34" charset="0"/>
              </a:rPr>
              <a:t>categorise</a:t>
            </a:r>
            <a:r>
              <a:rPr lang="en-US" sz="1800" dirty="0">
                <a:solidFill>
                  <a:srgbClr val="000000"/>
                </a:solidFill>
                <a:highlight>
                  <a:srgbClr val="FFFFFF"/>
                </a:highlight>
                <a:latin typeface="Lucida Sans" panose="020B0602030504020204" pitchFamily="34" charset="0"/>
                <a:cs typeface="Arial" panose="020B0604020202020204" pitchFamily="34" charset="0"/>
              </a:rPr>
              <a:t> their districts, PHCs and </a:t>
            </a:r>
            <a:r>
              <a:rPr lang="en-US" sz="1800" dirty="0" err="1">
                <a:solidFill>
                  <a:srgbClr val="000000"/>
                </a:solidFill>
                <a:highlight>
                  <a:srgbClr val="FFFFFF"/>
                </a:highlight>
                <a:latin typeface="Lucida Sans" panose="020B0602030504020204" pitchFamily="34" charset="0"/>
                <a:cs typeface="Arial" panose="020B0604020202020204" pitchFamily="34" charset="0"/>
              </a:rPr>
              <a:t>subcentres</a:t>
            </a:r>
            <a:r>
              <a:rPr lang="en-US" sz="1800" dirty="0">
                <a:solidFill>
                  <a:srgbClr val="000000"/>
                </a:solidFill>
                <a:highlight>
                  <a:srgbClr val="FFFFFF"/>
                </a:highlight>
                <a:latin typeface="Lucida Sans" panose="020B0602030504020204" pitchFamily="34" charset="0"/>
                <a:cs typeface="Arial" panose="020B0604020202020204" pitchFamily="34" charset="0"/>
              </a:rPr>
              <a:t> for the appropriate surveillance activities.</a:t>
            </a:r>
            <a:r>
              <a:rPr lang="en-IN" sz="1800" dirty="0">
                <a:solidFill>
                  <a:srgbClr val="000000"/>
                </a:solidFill>
                <a:highlight>
                  <a:srgbClr val="FFFFFF"/>
                </a:highlight>
                <a:latin typeface="Lucida Sans" panose="020B0602030504020204" pitchFamily="34" charset="0"/>
                <a:cs typeface="Arial" panose="020B0604020202020204" pitchFamily="34" charset="0"/>
              </a:rPr>
              <a:t> </a:t>
            </a:r>
            <a:endParaRPr lang="en-US" sz="1800" dirty="0">
              <a:solidFill>
                <a:srgbClr val="000000"/>
              </a:solidFill>
              <a:highlight>
                <a:srgbClr val="FFFFFF"/>
              </a:highlight>
              <a:latin typeface="Lucida Sans" panose="020B0602030504020204" pitchFamily="34" charset="0"/>
              <a:cs typeface="Arial" panose="020B0604020202020204" pitchFamily="34" charset="0"/>
            </a:endParaRPr>
          </a:p>
        </p:txBody>
      </p:sp>
    </p:spTree>
    <p:extLst>
      <p:ext uri="{BB962C8B-B14F-4D97-AF65-F5344CB8AC3E}">
        <p14:creationId xmlns:p14="http://schemas.microsoft.com/office/powerpoint/2010/main" val="27078552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A604388-E7F1-C140-8559-292C7973F454}" type="slidenum">
              <a:rPr lang="en-US" smtClean="0"/>
              <a:pPr/>
              <a:t>34</a:t>
            </a:fld>
            <a:endParaRPr lang="en-US"/>
          </a:p>
        </p:txBody>
      </p:sp>
      <p:sp>
        <p:nvSpPr>
          <p:cNvPr id="5" name="Rectangle 2"/>
          <p:cNvSpPr txBox="1">
            <a:spLocks noChangeArrowheads="1"/>
          </p:cNvSpPr>
          <p:nvPr/>
        </p:nvSpPr>
        <p:spPr>
          <a:xfrm>
            <a:off x="0" y="0"/>
            <a:ext cx="12192000" cy="551145"/>
          </a:xfrm>
          <a:prstGeom prst="rect">
            <a:avLst/>
          </a:prstGeom>
          <a:solidFill>
            <a:srgbClr val="0070C0"/>
          </a:solidFill>
        </p:spPr>
        <p:txBody>
          <a:bodyPr vert="horz" rtlCol="0" anchor="ctr">
            <a:normAutofit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i="0" strike="noStrike" kern="1200" cap="none" spc="0" normalizeH="0" baseline="0" noProof="0" dirty="0">
                <a:ln>
                  <a:noFill/>
                </a:ln>
                <a:solidFill>
                  <a:schemeClr val="bg1"/>
                </a:solidFill>
                <a:uLnTx/>
                <a:uFillTx/>
                <a:latin typeface="Lucida Sans" panose="020B0602030504020204" pitchFamily="34" charset="77"/>
                <a:ea typeface="+mj-ea"/>
                <a:cs typeface="+mj-cs"/>
              </a:rPr>
              <a:t>Indicators of Malaria</a:t>
            </a:r>
          </a:p>
        </p:txBody>
      </p:sp>
      <p:sp>
        <p:nvSpPr>
          <p:cNvPr id="6" name="Rectangle 4"/>
          <p:cNvSpPr txBox="1">
            <a:spLocks noChangeArrowheads="1"/>
          </p:cNvSpPr>
          <p:nvPr/>
        </p:nvSpPr>
        <p:spPr>
          <a:xfrm>
            <a:off x="681192" y="854549"/>
            <a:ext cx="10672608" cy="5233099"/>
          </a:xfrm>
          <a:prstGeom prst="rect">
            <a:avLst/>
          </a:prstGeom>
          <a:noFill/>
        </p:spPr>
        <p:txBody>
          <a:bodyPr vert="horz">
            <a:noAutofit/>
          </a:bodyPr>
          <a:lstStyle/>
          <a:p>
            <a:pPr marL="365760" marR="0" lvl="0" indent="-256032" defTabSz="914400" rtl="0" eaLnBrk="1" fontAlgn="auto" latinLnBrk="0" hangingPunct="1">
              <a:lnSpc>
                <a:spcPct val="100000"/>
              </a:lnSpc>
              <a:spcBef>
                <a:spcPts val="400"/>
              </a:spcBef>
              <a:spcAft>
                <a:spcPts val="0"/>
              </a:spcAft>
              <a:buClr>
                <a:schemeClr val="accent1"/>
              </a:buClr>
              <a:buSzPct val="68000"/>
              <a:tabLst/>
              <a:defRPr/>
            </a:pPr>
            <a:r>
              <a:rPr kumimoji="0" lang="en-US" sz="2000" b="1" i="0" u="none" strike="noStrike" kern="1200" cap="none" spc="0" normalizeH="0" baseline="0" noProof="0" dirty="0">
                <a:ln>
                  <a:noFill/>
                </a:ln>
                <a:solidFill>
                  <a:srgbClr val="0070C0"/>
                </a:solidFill>
                <a:effectLst/>
                <a:uLnTx/>
                <a:uFillTx/>
                <a:cs typeface="Times New Roman" pitchFamily="18" charset="0"/>
              </a:rPr>
              <a:t>ABER</a:t>
            </a:r>
            <a:r>
              <a:rPr kumimoji="0" lang="en-US" sz="2000" i="0" u="none" strike="noStrike" kern="1200" cap="none" spc="0" normalizeH="0" baseline="0" noProof="0" dirty="0">
                <a:ln>
                  <a:noFill/>
                </a:ln>
                <a:solidFill>
                  <a:schemeClr val="tx1"/>
                </a:solidFill>
                <a:effectLst/>
                <a:uLnTx/>
                <a:uFillTx/>
              </a:rPr>
              <a:t>= (</a:t>
            </a:r>
            <a:r>
              <a:rPr kumimoji="0" lang="en-US" sz="2000" i="0" u="sng" strike="noStrike" kern="1200" cap="none" spc="0" normalizeH="0" baseline="0" noProof="0" dirty="0">
                <a:ln>
                  <a:noFill/>
                </a:ln>
                <a:solidFill>
                  <a:schemeClr val="tx1"/>
                </a:solidFill>
                <a:effectLst/>
                <a:uLnTx/>
                <a:uFillTx/>
                <a:cs typeface="Times New Roman" pitchFamily="18" charset="0"/>
              </a:rPr>
              <a:t>No. of slide examined+ RDK  Tested) X 100</a:t>
            </a:r>
            <a:endParaRPr kumimoji="0" lang="en-US" sz="2000" i="0" u="none" strike="noStrike" kern="1200" cap="none" spc="0" normalizeH="0" baseline="0" noProof="0" dirty="0">
              <a:ln>
                <a:noFill/>
              </a:ln>
              <a:solidFill>
                <a:schemeClr val="tx1"/>
              </a:solidFill>
              <a:effectLst/>
              <a:uLnTx/>
              <a:uFillTx/>
              <a:cs typeface="Times New Roman" pitchFamily="18" charset="0"/>
            </a:endParaRPr>
          </a:p>
          <a:p>
            <a:pPr marL="365760" marR="0" lvl="0" indent="-256032" defTabSz="914400" rtl="0" eaLnBrk="1" fontAlgn="auto" latinLnBrk="0" hangingPunct="1">
              <a:lnSpc>
                <a:spcPct val="100000"/>
              </a:lnSpc>
              <a:spcBef>
                <a:spcPts val="400"/>
              </a:spcBef>
              <a:spcAft>
                <a:spcPts val="0"/>
              </a:spcAft>
              <a:buClr>
                <a:schemeClr val="accent1"/>
              </a:buClr>
              <a:buSzPct val="68000"/>
              <a:tabLst/>
              <a:defRPr/>
            </a:pPr>
            <a:r>
              <a:rPr kumimoji="0" lang="en-US" sz="2000" i="0" u="none" strike="noStrike" kern="1200" cap="none" spc="0" normalizeH="0" baseline="0" noProof="0" dirty="0">
                <a:ln>
                  <a:noFill/>
                </a:ln>
                <a:solidFill>
                  <a:schemeClr val="tx1"/>
                </a:solidFill>
                <a:effectLst/>
                <a:uLnTx/>
                <a:uFillTx/>
                <a:cs typeface="Times New Roman" pitchFamily="18" charset="0"/>
              </a:rPr>
              <a:t>                     Population under surveillance</a:t>
            </a:r>
          </a:p>
          <a:p>
            <a:pPr marL="365760" marR="0" lvl="0" indent="-256032" defTabSz="914400" rtl="0" eaLnBrk="1" fontAlgn="auto" latinLnBrk="0" hangingPunct="1">
              <a:lnSpc>
                <a:spcPct val="100000"/>
              </a:lnSpc>
              <a:spcBef>
                <a:spcPts val="400"/>
              </a:spcBef>
              <a:spcAft>
                <a:spcPts val="0"/>
              </a:spcAft>
              <a:buClr>
                <a:schemeClr val="accent1"/>
              </a:buClr>
              <a:buSzPct val="68000"/>
              <a:tabLst/>
              <a:defRPr/>
            </a:pPr>
            <a:endParaRPr kumimoji="0" lang="en-US" sz="2000" i="0" u="none" strike="noStrike" kern="1200" cap="none" spc="0" normalizeH="0" baseline="0" noProof="0" dirty="0">
              <a:ln>
                <a:noFill/>
              </a:ln>
              <a:solidFill>
                <a:schemeClr val="tx1"/>
              </a:solidFill>
              <a:effectLst/>
              <a:uLnTx/>
              <a:uFillTx/>
            </a:endParaRPr>
          </a:p>
          <a:p>
            <a:pPr marL="365760" marR="0" lvl="0" indent="-256032" defTabSz="914400" rtl="0" eaLnBrk="1" fontAlgn="auto" latinLnBrk="0" hangingPunct="1">
              <a:lnSpc>
                <a:spcPct val="100000"/>
              </a:lnSpc>
              <a:spcBef>
                <a:spcPts val="400"/>
              </a:spcBef>
              <a:spcAft>
                <a:spcPts val="0"/>
              </a:spcAft>
              <a:buClr>
                <a:schemeClr val="accent1"/>
              </a:buClr>
              <a:buSzPct val="68000"/>
              <a:tabLst/>
              <a:defRPr/>
            </a:pPr>
            <a:r>
              <a:rPr kumimoji="0" lang="en-US" sz="2000" b="1" i="0" u="none" strike="noStrike" kern="1200" cap="none" spc="0" normalizeH="0" baseline="0" noProof="0" dirty="0">
                <a:ln>
                  <a:noFill/>
                </a:ln>
                <a:solidFill>
                  <a:srgbClr val="0070C0"/>
                </a:solidFill>
                <a:effectLst/>
                <a:uLnTx/>
                <a:uFillTx/>
                <a:cs typeface="Times New Roman" pitchFamily="18" charset="0"/>
              </a:rPr>
              <a:t>API</a:t>
            </a:r>
            <a:r>
              <a:rPr kumimoji="0" lang="en-US" sz="2000" i="0" u="none" strike="noStrike" kern="1200" cap="none" spc="0" normalizeH="0" baseline="0" noProof="0" dirty="0">
                <a:ln>
                  <a:noFill/>
                </a:ln>
                <a:solidFill>
                  <a:schemeClr val="tx1"/>
                </a:solidFill>
                <a:effectLst/>
                <a:uLnTx/>
                <a:uFillTx/>
              </a:rPr>
              <a:t>= </a:t>
            </a:r>
            <a:r>
              <a:rPr kumimoji="0" lang="en-US" sz="2000" i="0" u="none" strike="noStrike" kern="1200" cap="none" spc="0" normalizeH="0" baseline="0" noProof="0" dirty="0">
                <a:ln>
                  <a:noFill/>
                </a:ln>
                <a:solidFill>
                  <a:schemeClr val="tx1"/>
                </a:solidFill>
                <a:effectLst/>
                <a:uLnTx/>
                <a:uFillTx/>
                <a:cs typeface="Times New Roman" pitchFamily="18" charset="0"/>
              </a:rPr>
              <a:t>(</a:t>
            </a:r>
            <a:r>
              <a:rPr kumimoji="0" lang="en-US" sz="2000" i="0" u="sng" strike="noStrike" kern="1200" cap="none" spc="0" normalizeH="0" baseline="0" noProof="0" dirty="0">
                <a:ln>
                  <a:noFill/>
                </a:ln>
                <a:solidFill>
                  <a:schemeClr val="tx1"/>
                </a:solidFill>
                <a:effectLst/>
                <a:uLnTx/>
                <a:uFillTx/>
                <a:cs typeface="Times New Roman" pitchFamily="18" charset="0"/>
              </a:rPr>
              <a:t>No. of Slide positive + RDK positive) X 1000</a:t>
            </a:r>
          </a:p>
          <a:p>
            <a:pPr marL="365760" marR="0" lvl="0" indent="-256032" defTabSz="914400" rtl="0" eaLnBrk="1" fontAlgn="auto" latinLnBrk="0" hangingPunct="1">
              <a:lnSpc>
                <a:spcPct val="100000"/>
              </a:lnSpc>
              <a:spcBef>
                <a:spcPts val="400"/>
              </a:spcBef>
              <a:spcAft>
                <a:spcPts val="0"/>
              </a:spcAft>
              <a:buClr>
                <a:schemeClr val="accent1"/>
              </a:buClr>
              <a:buSzPct val="68000"/>
              <a:tabLst/>
              <a:defRPr/>
            </a:pPr>
            <a:r>
              <a:rPr kumimoji="0" lang="en-US" sz="2000" i="0" u="none" strike="noStrike" kern="1200" cap="none" spc="0" normalizeH="0" baseline="0" noProof="0" dirty="0">
                <a:ln>
                  <a:noFill/>
                </a:ln>
                <a:solidFill>
                  <a:schemeClr val="tx1"/>
                </a:solidFill>
                <a:effectLst/>
                <a:uLnTx/>
                <a:uFillTx/>
                <a:cs typeface="Times New Roman" pitchFamily="18" charset="0"/>
              </a:rPr>
              <a:t>		           Population under surveillance</a:t>
            </a:r>
          </a:p>
          <a:p>
            <a:pPr marL="365760" marR="0" lvl="0" indent="-256032" defTabSz="914400" rtl="0" eaLnBrk="1" fontAlgn="auto" latinLnBrk="0" hangingPunct="1">
              <a:lnSpc>
                <a:spcPct val="100000"/>
              </a:lnSpc>
              <a:spcBef>
                <a:spcPts val="400"/>
              </a:spcBef>
              <a:spcAft>
                <a:spcPts val="0"/>
              </a:spcAft>
              <a:buClr>
                <a:schemeClr val="accent1"/>
              </a:buClr>
              <a:buSzPct val="68000"/>
              <a:tabLst/>
              <a:defRPr/>
            </a:pPr>
            <a:endParaRPr kumimoji="0" lang="en-US" sz="2000" i="0" u="none" strike="noStrike" kern="1200" cap="none" spc="0" normalizeH="0" baseline="0" noProof="0" dirty="0">
              <a:ln>
                <a:noFill/>
              </a:ln>
              <a:solidFill>
                <a:schemeClr val="tx1"/>
              </a:solidFill>
              <a:effectLst/>
              <a:uLnTx/>
              <a:uFillTx/>
            </a:endParaRPr>
          </a:p>
          <a:p>
            <a:pPr marL="365760" marR="0" lvl="0" indent="-256032" defTabSz="914400" rtl="0" eaLnBrk="1" fontAlgn="auto" latinLnBrk="0" hangingPunct="1">
              <a:lnSpc>
                <a:spcPct val="100000"/>
              </a:lnSpc>
              <a:spcBef>
                <a:spcPts val="400"/>
              </a:spcBef>
              <a:spcAft>
                <a:spcPts val="0"/>
              </a:spcAft>
              <a:buClr>
                <a:schemeClr val="accent1"/>
              </a:buClr>
              <a:buSzPct val="68000"/>
              <a:tabLst/>
              <a:defRPr/>
            </a:pPr>
            <a:r>
              <a:rPr kumimoji="0" lang="en-US" sz="2000" b="1" i="0" u="none" strike="noStrike" kern="1200" cap="none" spc="0" normalizeH="0" baseline="0" noProof="0" dirty="0">
                <a:ln>
                  <a:noFill/>
                </a:ln>
                <a:solidFill>
                  <a:srgbClr val="0070C0"/>
                </a:solidFill>
                <a:effectLst/>
                <a:uLnTx/>
                <a:uFillTx/>
                <a:cs typeface="Times New Roman" pitchFamily="18" charset="0"/>
              </a:rPr>
              <a:t>TPR</a:t>
            </a:r>
            <a:r>
              <a:rPr kumimoji="0" lang="en-US" sz="2000" i="0" u="none" strike="noStrike" kern="1200" cap="none" spc="0" normalizeH="0" baseline="0" noProof="0" dirty="0">
                <a:ln>
                  <a:noFill/>
                </a:ln>
                <a:solidFill>
                  <a:schemeClr val="tx1"/>
                </a:solidFill>
                <a:effectLst/>
                <a:uLnTx/>
                <a:uFillTx/>
              </a:rPr>
              <a:t>= </a:t>
            </a:r>
            <a:r>
              <a:rPr kumimoji="0" lang="en-US" sz="2000" i="0" u="none" strike="noStrike" kern="1200" cap="none" spc="0" normalizeH="0" baseline="0" noProof="0" dirty="0">
                <a:ln>
                  <a:noFill/>
                </a:ln>
                <a:solidFill>
                  <a:schemeClr val="tx1"/>
                </a:solidFill>
                <a:effectLst/>
                <a:uLnTx/>
                <a:uFillTx/>
                <a:cs typeface="Times New Roman" pitchFamily="18" charset="0"/>
              </a:rPr>
              <a:t>(</a:t>
            </a:r>
            <a:r>
              <a:rPr kumimoji="0" lang="en-US" sz="2000" i="0" u="sng" strike="noStrike" kern="1200" cap="none" spc="0" normalizeH="0" baseline="0" noProof="0" dirty="0">
                <a:ln>
                  <a:noFill/>
                </a:ln>
                <a:solidFill>
                  <a:schemeClr val="tx1"/>
                </a:solidFill>
                <a:effectLst/>
                <a:uLnTx/>
                <a:uFillTx/>
                <a:cs typeface="Times New Roman" pitchFamily="18" charset="0"/>
              </a:rPr>
              <a:t>No. of slide  positive + RDK positive) X 100  </a:t>
            </a:r>
          </a:p>
          <a:p>
            <a:pPr marL="365760" marR="0" lvl="0" indent="-256032"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000" i="0" u="none" strike="noStrike" kern="1200" cap="none" spc="0" normalizeH="0" baseline="0" noProof="0" dirty="0">
                <a:ln>
                  <a:noFill/>
                </a:ln>
                <a:solidFill>
                  <a:schemeClr val="tx1"/>
                </a:solidFill>
                <a:effectLst/>
                <a:uLnTx/>
                <a:uFillTx/>
                <a:cs typeface="Times New Roman" pitchFamily="18" charset="0"/>
              </a:rPr>
              <a:t>               No. of slide examined + RDK,  tested</a:t>
            </a:r>
          </a:p>
          <a:p>
            <a:pPr marL="365760" marR="0" lvl="0" indent="-256032"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000" i="0" u="none" strike="noStrike" kern="1200" cap="none" spc="0" normalizeH="0" baseline="0" noProof="0" dirty="0">
              <a:ln>
                <a:noFill/>
              </a:ln>
              <a:solidFill>
                <a:schemeClr val="tx1"/>
              </a:solidFill>
              <a:effectLst/>
              <a:uLnTx/>
              <a:uFillTx/>
              <a:cs typeface="Times New Roman" pitchFamily="18" charset="0"/>
            </a:endParaRPr>
          </a:p>
          <a:p>
            <a:pPr marL="365760" lvl="0" indent="-256032">
              <a:spcBef>
                <a:spcPts val="400"/>
              </a:spcBef>
              <a:buClr>
                <a:schemeClr val="accent1"/>
              </a:buClr>
              <a:buSzPct val="68000"/>
              <a:defRPr/>
            </a:pPr>
            <a:r>
              <a:rPr lang="en-US" sz="2000" b="1" dirty="0">
                <a:solidFill>
                  <a:srgbClr val="0070C0"/>
                </a:solidFill>
                <a:cs typeface="Times New Roman" pitchFamily="18" charset="0"/>
              </a:rPr>
              <a:t>Pf%</a:t>
            </a:r>
            <a:r>
              <a:rPr lang="en-US" sz="2000" dirty="0"/>
              <a:t>= </a:t>
            </a:r>
            <a:r>
              <a:rPr lang="en-US" sz="2000" dirty="0">
                <a:cs typeface="Times New Roman" pitchFamily="18" charset="0"/>
              </a:rPr>
              <a:t>(</a:t>
            </a:r>
            <a:r>
              <a:rPr lang="en-US" sz="2000" u="sng" dirty="0">
                <a:cs typeface="Times New Roman" pitchFamily="18" charset="0"/>
              </a:rPr>
              <a:t>No. pf. Positive in slide + RDK positive) X 100</a:t>
            </a:r>
          </a:p>
          <a:p>
            <a:pPr marL="365760" lvl="0" indent="-256032">
              <a:spcBef>
                <a:spcPts val="400"/>
              </a:spcBef>
              <a:buClr>
                <a:schemeClr val="accent1"/>
              </a:buClr>
              <a:buSzPct val="68000"/>
              <a:defRPr/>
            </a:pPr>
            <a:r>
              <a:rPr lang="en-US" sz="2000" dirty="0">
                <a:cs typeface="Times New Roman" pitchFamily="18" charset="0"/>
              </a:rPr>
              <a:t>          No. of total positive in slide + RDK positive</a:t>
            </a:r>
          </a:p>
          <a:p>
            <a:pPr marL="365760" lvl="0" indent="-256032">
              <a:spcBef>
                <a:spcPts val="400"/>
              </a:spcBef>
              <a:buClr>
                <a:schemeClr val="accent1"/>
              </a:buClr>
              <a:buSzPct val="68000"/>
              <a:buFont typeface="Wingdings 3"/>
              <a:buChar char=""/>
              <a:defRPr/>
            </a:pPr>
            <a:endParaRPr lang="en-US" sz="2000" dirty="0"/>
          </a:p>
          <a:p>
            <a:pPr marL="365760" lvl="0" indent="-256032">
              <a:spcBef>
                <a:spcPts val="400"/>
              </a:spcBef>
              <a:buClr>
                <a:schemeClr val="accent1"/>
              </a:buClr>
              <a:buSzPct val="68000"/>
              <a:defRPr/>
            </a:pPr>
            <a:r>
              <a:rPr lang="en-US" sz="2000" b="1" dirty="0">
                <a:solidFill>
                  <a:srgbClr val="0070C0"/>
                </a:solidFill>
                <a:cs typeface="Times New Roman" pitchFamily="18" charset="0"/>
              </a:rPr>
              <a:t>TFR</a:t>
            </a:r>
            <a:r>
              <a:rPr lang="en-US" sz="2000" dirty="0">
                <a:cs typeface="Times New Roman" pitchFamily="18" charset="0"/>
              </a:rPr>
              <a:t>= (</a:t>
            </a:r>
            <a:r>
              <a:rPr lang="en-US" sz="2000" u="sng" dirty="0">
                <a:cs typeface="Times New Roman" pitchFamily="18" charset="0"/>
              </a:rPr>
              <a:t>No. of Pf positive in slide + RDK) X 100</a:t>
            </a:r>
          </a:p>
          <a:p>
            <a:pPr marL="365760" lvl="0" indent="-256032">
              <a:spcBef>
                <a:spcPts val="400"/>
              </a:spcBef>
              <a:buClr>
                <a:schemeClr val="accent1"/>
              </a:buClr>
              <a:buSzPct val="68000"/>
              <a:defRPr/>
            </a:pPr>
            <a:r>
              <a:rPr lang="en-US" sz="2000" dirty="0">
                <a:cs typeface="Times New Roman" pitchFamily="18" charset="0"/>
              </a:rPr>
              <a:t>                 No Slide examined + RDK  Tested        </a:t>
            </a:r>
          </a:p>
          <a:p>
            <a:pPr marL="365760" marR="0" lvl="0" indent="-256032" algn="ctr"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000" i="0" u="none" strike="noStrike" kern="1200" cap="none" spc="0" normalizeH="0" baseline="0" noProof="0" dirty="0">
              <a:ln>
                <a:noFill/>
              </a:ln>
              <a:solidFill>
                <a:schemeClr val="tx1"/>
              </a:solidFill>
              <a:effectLst/>
              <a:uLnTx/>
              <a:uFillTx/>
              <a:cs typeface="Times New Roman" pitchFamily="18" charset="0"/>
            </a:endParaRPr>
          </a:p>
        </p:txBody>
      </p:sp>
    </p:spTree>
    <p:extLst>
      <p:ext uri="{BB962C8B-B14F-4D97-AF65-F5344CB8AC3E}">
        <p14:creationId xmlns:p14="http://schemas.microsoft.com/office/powerpoint/2010/main" val="415520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AF18F-3111-1BF1-E367-9D9E7E53A042}"/>
              </a:ext>
            </a:extLst>
          </p:cNvPr>
          <p:cNvSpPr>
            <a:spLocks noGrp="1"/>
          </p:cNvSpPr>
          <p:nvPr>
            <p:ph type="title"/>
          </p:nvPr>
        </p:nvSpPr>
        <p:spPr>
          <a:xfrm>
            <a:off x="0" y="-2520"/>
            <a:ext cx="12192000" cy="583545"/>
          </a:xfrm>
          <a:solidFill>
            <a:srgbClr val="0070C0"/>
          </a:solidFill>
        </p:spPr>
        <p:txBody>
          <a:bodyPr>
            <a:noAutofit/>
          </a:bodyPr>
          <a:lstStyle/>
          <a:p>
            <a:pPr algn="ctr"/>
            <a:r>
              <a:rPr lang="en-IN" sz="2800" dirty="0">
                <a:solidFill>
                  <a:schemeClr val="bg1"/>
                </a:solidFill>
                <a:latin typeface="Lucida Sans" panose="020B0602030504020204" pitchFamily="34" charset="0"/>
              </a:rPr>
              <a:t>World Malaria Day 2024- 25</a:t>
            </a:r>
            <a:r>
              <a:rPr lang="en-IN" sz="2800" baseline="30000" dirty="0">
                <a:solidFill>
                  <a:schemeClr val="bg1"/>
                </a:solidFill>
                <a:latin typeface="Lucida Sans" panose="020B0602030504020204" pitchFamily="34" charset="0"/>
              </a:rPr>
              <a:t>th</a:t>
            </a:r>
            <a:r>
              <a:rPr lang="en-IN" sz="2800" dirty="0">
                <a:solidFill>
                  <a:schemeClr val="bg1"/>
                </a:solidFill>
                <a:latin typeface="Lucida Sans" panose="020B0602030504020204" pitchFamily="34" charset="0"/>
              </a:rPr>
              <a:t> April</a:t>
            </a:r>
            <a:endParaRPr lang="en-US" sz="2800" dirty="0">
              <a:solidFill>
                <a:schemeClr val="bg1"/>
              </a:solidFill>
              <a:latin typeface="Lucida Sans" panose="020B0602030504020204" pitchFamily="34" charset="0"/>
            </a:endParaRPr>
          </a:p>
        </p:txBody>
      </p:sp>
      <p:sp>
        <p:nvSpPr>
          <p:cNvPr id="3" name="Content Placeholder 2">
            <a:extLst>
              <a:ext uri="{FF2B5EF4-FFF2-40B4-BE49-F238E27FC236}">
                <a16:creationId xmlns:a16="http://schemas.microsoft.com/office/drawing/2014/main" id="{D5BD3D31-5458-78FB-48A6-C2B24254D553}"/>
              </a:ext>
            </a:extLst>
          </p:cNvPr>
          <p:cNvSpPr>
            <a:spLocks noGrp="1"/>
          </p:cNvSpPr>
          <p:nvPr>
            <p:ph idx="1"/>
          </p:nvPr>
        </p:nvSpPr>
        <p:spPr>
          <a:xfrm>
            <a:off x="390525" y="800100"/>
            <a:ext cx="11420475" cy="4986338"/>
          </a:xfrm>
        </p:spPr>
        <p:txBody>
          <a:bodyPr>
            <a:normAutofit/>
          </a:bodyPr>
          <a:lstStyle/>
          <a:p>
            <a:r>
              <a:rPr lang="en-US" sz="2400" dirty="0">
                <a:latin typeface="Lucida Sans" panose="020B0602030504020204" pitchFamily="34" charset="0"/>
              </a:rPr>
              <a:t>World Maria Day was observed on 25/04/2025. The theme was “Malaria Ends with Us: Reinvest, Reimagine, Reignite”</a:t>
            </a:r>
            <a:endParaRPr lang="en-IN" sz="2400" dirty="0">
              <a:latin typeface="Lucida Sans" panose="020B0602030504020204" pitchFamily="34" charset="0"/>
            </a:endParaRPr>
          </a:p>
          <a:p>
            <a:endParaRPr lang="en-US" sz="1800" dirty="0">
              <a:latin typeface="Lucida Sans" panose="020B0602030504020204" pitchFamily="34" charset="0"/>
            </a:endParaRPr>
          </a:p>
        </p:txBody>
      </p:sp>
      <p:sp>
        <p:nvSpPr>
          <p:cNvPr id="4" name="TextBox 3">
            <a:extLst>
              <a:ext uri="{FF2B5EF4-FFF2-40B4-BE49-F238E27FC236}">
                <a16:creationId xmlns:a16="http://schemas.microsoft.com/office/drawing/2014/main" id="{CF7A8A9E-6D5D-D24C-8B0A-72CB93A6754C}"/>
              </a:ext>
            </a:extLst>
          </p:cNvPr>
          <p:cNvSpPr txBox="1"/>
          <p:nvPr/>
        </p:nvSpPr>
        <p:spPr>
          <a:xfrm>
            <a:off x="0" y="6318250"/>
            <a:ext cx="12192000" cy="523220"/>
          </a:xfrm>
          <a:prstGeom prst="rect">
            <a:avLst/>
          </a:prstGeom>
          <a:solidFill>
            <a:srgbClr val="FFFF00"/>
          </a:solidFill>
        </p:spPr>
        <p:txBody>
          <a:bodyPr wrap="square" rtlCol="0">
            <a:spAutoFit/>
          </a:bodyPr>
          <a:lstStyle/>
          <a:p>
            <a:pPr algn="ctr"/>
            <a:r>
              <a:rPr lang="en-US" sz="2800" b="0" i="0" dirty="0">
                <a:solidFill>
                  <a:srgbClr val="001D35"/>
                </a:solidFill>
                <a:effectLst/>
                <a:latin typeface="Google Sans"/>
              </a:rPr>
              <a:t>Anti Malaria Month is observed in </a:t>
            </a:r>
            <a:r>
              <a:rPr lang="en-US" sz="2800" dirty="0"/>
              <a:t>June for aware generation</a:t>
            </a:r>
            <a:endParaRPr lang="en-IN" sz="2800" dirty="0"/>
          </a:p>
        </p:txBody>
      </p:sp>
    </p:spTree>
    <p:extLst>
      <p:ext uri="{BB962C8B-B14F-4D97-AF65-F5344CB8AC3E}">
        <p14:creationId xmlns:p14="http://schemas.microsoft.com/office/powerpoint/2010/main" val="30709183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0F17C-185E-B7F6-B4AE-4BBB74EDB552}"/>
              </a:ext>
            </a:extLst>
          </p:cNvPr>
          <p:cNvSpPr>
            <a:spLocks noGrp="1"/>
          </p:cNvSpPr>
          <p:nvPr>
            <p:ph type="title"/>
          </p:nvPr>
        </p:nvSpPr>
        <p:spPr>
          <a:xfrm>
            <a:off x="952500" y="2689225"/>
            <a:ext cx="10515600" cy="1325563"/>
          </a:xfrm>
        </p:spPr>
        <p:txBody>
          <a:bodyPr/>
          <a:lstStyle/>
          <a:p>
            <a:pPr algn="ctr"/>
            <a:r>
              <a:rPr lang="en-US" dirty="0"/>
              <a:t>Thank you</a:t>
            </a:r>
            <a:endParaRPr lang="en-IN" dirty="0"/>
          </a:p>
        </p:txBody>
      </p:sp>
    </p:spTree>
    <p:extLst>
      <p:ext uri="{BB962C8B-B14F-4D97-AF65-F5344CB8AC3E}">
        <p14:creationId xmlns:p14="http://schemas.microsoft.com/office/powerpoint/2010/main" val="966350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D478B-58AD-FACA-D89C-56AB503C6303}"/>
              </a:ext>
            </a:extLst>
          </p:cNvPr>
          <p:cNvSpPr>
            <a:spLocks noGrp="1"/>
          </p:cNvSpPr>
          <p:nvPr>
            <p:ph type="title"/>
          </p:nvPr>
        </p:nvSpPr>
        <p:spPr>
          <a:xfrm>
            <a:off x="0" y="0"/>
            <a:ext cx="12192000" cy="692150"/>
          </a:xfrm>
          <a:solidFill>
            <a:srgbClr val="0070C0"/>
          </a:solidFill>
        </p:spPr>
        <p:txBody>
          <a:bodyPr>
            <a:normAutofit/>
          </a:bodyPr>
          <a:lstStyle/>
          <a:p>
            <a:pPr indent="-317500" algn="ctr">
              <a:lnSpc>
                <a:spcPts val="1655"/>
              </a:lnSpc>
              <a:spcBef>
                <a:spcPts val="2100"/>
              </a:spcBef>
              <a:spcAft>
                <a:spcPts val="2100"/>
              </a:spcAft>
            </a:pPr>
            <a:r>
              <a:rPr lang="en-US" sz="2800" b="0" i="0" u="none" strike="noStrike" dirty="0">
                <a:solidFill>
                  <a:schemeClr val="bg1"/>
                </a:solidFill>
                <a:effectLst/>
                <a:latin typeface="Lucida Sans" panose="020B0602030504020204" pitchFamily="34" charset="0"/>
                <a:ea typeface="Arial" panose="020B0604020202020204" pitchFamily="34" charset="0"/>
                <a:cs typeface="Arial" panose="020B0604020202020204" pitchFamily="34" charset="0"/>
              </a:rPr>
              <a:t>Which parasite caused the case?</a:t>
            </a:r>
            <a:endParaRPr lang="en-US" sz="6000" dirty="0">
              <a:solidFill>
                <a:schemeClr val="bg1"/>
              </a:solidFill>
            </a:endParaRPr>
          </a:p>
        </p:txBody>
      </p:sp>
      <p:sp>
        <p:nvSpPr>
          <p:cNvPr id="3" name="Content Placeholder 2">
            <a:extLst>
              <a:ext uri="{FF2B5EF4-FFF2-40B4-BE49-F238E27FC236}">
                <a16:creationId xmlns:a16="http://schemas.microsoft.com/office/drawing/2014/main" id="{003998D3-DB77-A8AF-B398-54F6BBC1A003}"/>
              </a:ext>
            </a:extLst>
          </p:cNvPr>
          <p:cNvSpPr>
            <a:spLocks noGrp="1"/>
          </p:cNvSpPr>
          <p:nvPr>
            <p:ph idx="1"/>
          </p:nvPr>
        </p:nvSpPr>
        <p:spPr>
          <a:xfrm>
            <a:off x="838200" y="1253331"/>
            <a:ext cx="10515600" cy="4351338"/>
          </a:xfrm>
        </p:spPr>
        <p:txBody>
          <a:bodyPr>
            <a:normAutofit/>
          </a:bodyPr>
          <a:lstStyle/>
          <a:p>
            <a:r>
              <a:rPr lang="en-US" sz="2400" b="0" i="1"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rPr>
              <a:t>P. vivax</a:t>
            </a:r>
            <a:r>
              <a:rPr lang="en-US" sz="2400" i="1"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 </a:t>
            </a:r>
            <a:endParaRPr lang="en-IN" sz="2400" i="1" dirty="0">
              <a:solidFill>
                <a:srgbClr val="000000"/>
              </a:solidFill>
              <a:highlight>
                <a:srgbClr val="FFFFFF"/>
              </a:highlight>
              <a:latin typeface="Lucida Sans" panose="020B0602030504020204" pitchFamily="34" charset="0"/>
              <a:ea typeface="Arial" panose="020B0604020202020204" pitchFamily="34" charset="0"/>
              <a:cs typeface="Arial" panose="020B0604020202020204" pitchFamily="34" charset="0"/>
            </a:endParaRPr>
          </a:p>
          <a:p>
            <a:r>
              <a:rPr lang="en-US" sz="2400" b="0" i="1"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rPr>
              <a:t>P. falciparum</a:t>
            </a:r>
          </a:p>
          <a:p>
            <a:r>
              <a:rPr lang="en-US" sz="2400" b="0" i="1"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rPr>
              <a:t>P. </a:t>
            </a:r>
            <a:r>
              <a:rPr lang="en-US" sz="2400" b="0" i="1" u="none" strike="noStrike" spc="0" dirty="0" err="1">
                <a:effectLst/>
                <a:highlight>
                  <a:srgbClr val="FFFFFF"/>
                </a:highlight>
                <a:latin typeface="Lucida Sans" panose="020B0602030504020204" pitchFamily="34" charset="0"/>
                <a:ea typeface="Arial" panose="020B0604020202020204" pitchFamily="34" charset="0"/>
                <a:cs typeface="Arial" panose="020B0604020202020204" pitchFamily="34" charset="0"/>
              </a:rPr>
              <a:t>ovale</a:t>
            </a:r>
            <a:endParaRPr lang="en-US" sz="2400" i="1" dirty="0">
              <a:highlight>
                <a:srgbClr val="FFFFFF"/>
              </a:highlight>
              <a:latin typeface="Lucida Sans" panose="020B0602030504020204" pitchFamily="34" charset="0"/>
              <a:ea typeface="Arial" panose="020B0604020202020204" pitchFamily="34" charset="0"/>
              <a:cs typeface="Arial" panose="020B0604020202020204" pitchFamily="34" charset="0"/>
            </a:endParaRPr>
          </a:p>
          <a:p>
            <a:r>
              <a:rPr lang="en-US" sz="2400" b="0" i="1"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rPr>
              <a:t>P. </a:t>
            </a:r>
            <a:r>
              <a:rPr lang="en-US" sz="2400" b="0" i="1" u="none" strike="noStrike" spc="0" dirty="0" err="1">
                <a:effectLst/>
                <a:highlight>
                  <a:srgbClr val="FFFFFF"/>
                </a:highlight>
                <a:latin typeface="Lucida Sans" panose="020B0602030504020204" pitchFamily="34" charset="0"/>
                <a:ea typeface="Arial" panose="020B0604020202020204" pitchFamily="34" charset="0"/>
                <a:cs typeface="Arial" panose="020B0604020202020204" pitchFamily="34" charset="0"/>
              </a:rPr>
              <a:t>malariae</a:t>
            </a:r>
            <a:endParaRPr lang="en-US" sz="2400" i="1" dirty="0"/>
          </a:p>
        </p:txBody>
      </p:sp>
    </p:spTree>
    <p:extLst>
      <p:ext uri="{BB962C8B-B14F-4D97-AF65-F5344CB8AC3E}">
        <p14:creationId xmlns:p14="http://schemas.microsoft.com/office/powerpoint/2010/main" val="3779930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AE91F-B4DC-94ED-E452-FA2A2B21F179}"/>
              </a:ext>
            </a:extLst>
          </p:cNvPr>
          <p:cNvSpPr>
            <a:spLocks noGrp="1"/>
          </p:cNvSpPr>
          <p:nvPr>
            <p:ph type="title"/>
          </p:nvPr>
        </p:nvSpPr>
        <p:spPr>
          <a:xfrm>
            <a:off x="0" y="0"/>
            <a:ext cx="12192000" cy="657225"/>
          </a:xfrm>
          <a:solidFill>
            <a:srgbClr val="0070C0"/>
          </a:solidFill>
        </p:spPr>
        <p:txBody>
          <a:bodyPr>
            <a:normAutofit/>
          </a:bodyPr>
          <a:lstStyle/>
          <a:p>
            <a:pPr algn="ctr"/>
            <a:r>
              <a:rPr lang="en-US" sz="2800" dirty="0">
                <a:solidFill>
                  <a:schemeClr val="bg1"/>
                </a:solidFill>
                <a:latin typeface="Lucida Sans" panose="020B0602030504020204" pitchFamily="34" charset="0"/>
                <a:cs typeface="+mn-cs"/>
              </a:rPr>
              <a:t>Probable</a:t>
            </a:r>
            <a:r>
              <a:rPr lang="en-US" sz="2800" dirty="0">
                <a:solidFill>
                  <a:schemeClr val="bg1"/>
                </a:solidFill>
                <a:latin typeface="Lucida Sans" panose="020B0602030504020204" pitchFamily="34" charset="0"/>
              </a:rPr>
              <a:t> Malaria</a:t>
            </a:r>
          </a:p>
        </p:txBody>
      </p:sp>
      <p:sp>
        <p:nvSpPr>
          <p:cNvPr id="3" name="Content Placeholder 2">
            <a:extLst>
              <a:ext uri="{FF2B5EF4-FFF2-40B4-BE49-F238E27FC236}">
                <a16:creationId xmlns:a16="http://schemas.microsoft.com/office/drawing/2014/main" id="{E8A5FFE3-617D-C8E8-797A-B6C03816C8AB}"/>
              </a:ext>
            </a:extLst>
          </p:cNvPr>
          <p:cNvSpPr>
            <a:spLocks noGrp="1"/>
          </p:cNvSpPr>
          <p:nvPr>
            <p:ph idx="1"/>
          </p:nvPr>
        </p:nvSpPr>
        <p:spPr>
          <a:xfrm>
            <a:off x="295275" y="857250"/>
            <a:ext cx="11496675" cy="5781675"/>
          </a:xfrm>
        </p:spPr>
        <p:txBody>
          <a:bodyPr>
            <a:normAutofit lnSpcReduction="10000"/>
          </a:bodyPr>
          <a:lstStyle/>
          <a:p>
            <a:pPr marL="0" indent="0" algn="just">
              <a:lnSpc>
                <a:spcPct val="110000"/>
              </a:lnSpc>
              <a:spcBef>
                <a:spcPts val="600"/>
              </a:spcBef>
              <a:spcAft>
                <a:spcPts val="600"/>
              </a:spcAft>
              <a:buNone/>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A suspected malaria case is a patient with fever in an endemic area during transmission season, or who has recently visited an endemic area, </a:t>
            </a:r>
            <a:r>
              <a:rPr lang="en-US" sz="2000" b="1" dirty="0">
                <a:solidFill>
                  <a:srgbClr val="000000"/>
                </a:solidFill>
                <a:effectLst/>
                <a:highlight>
                  <a:srgbClr val="FFFFFF"/>
                </a:highlight>
                <a:latin typeface="Lucida Sans" panose="020B0602030504020204" pitchFamily="34" charset="0"/>
                <a:ea typeface="Arial" panose="020B0604020202020204" pitchFamily="34" charset="0"/>
              </a:rPr>
              <a:t>without any other obvious cause of fever like:</a:t>
            </a:r>
            <a:endParaRPr lang="en-IN" sz="2000" b="1" dirty="0">
              <a:effectLst/>
              <a:highlight>
                <a:srgbClr val="FFFFFF"/>
              </a:highlight>
              <a:latin typeface="Lucida Sans" panose="020B0602030504020204" pitchFamily="34" charset="0"/>
              <a:ea typeface="Arial" panose="020B0604020202020204" pitchFamily="34" charset="0"/>
            </a:endParaRPr>
          </a:p>
          <a:p>
            <a:pPr marL="266700" lvl="0" indent="-266700" algn="just">
              <a:lnSpc>
                <a:spcPct val="110000"/>
              </a:lnSpc>
              <a:spcBef>
                <a:spcPts val="600"/>
              </a:spcBef>
              <a:spcAft>
                <a:spcPts val="600"/>
              </a:spcAft>
              <a:buClr>
                <a:srgbClr val="000000"/>
              </a:buClr>
              <a:buSzPts val="1200"/>
              <a:buFont typeface="Arial" panose="020B0604020202020204" pitchFamily="34" charset="0"/>
              <a:buChar char="•"/>
              <a:tabLst>
                <a:tab pos="233045"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Cough and other signs of respiratory infection</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266700" lvl="0" indent="-266700" algn="just">
              <a:lnSpc>
                <a:spcPct val="110000"/>
              </a:lnSpc>
              <a:spcBef>
                <a:spcPts val="600"/>
              </a:spcBef>
              <a:spcAft>
                <a:spcPts val="600"/>
              </a:spcAft>
              <a:buClr>
                <a:srgbClr val="000000"/>
              </a:buClr>
              <a:buSzPts val="1200"/>
              <a:buFont typeface="Arial" panose="020B0604020202020204" pitchFamily="34" charset="0"/>
              <a:buChar char="•"/>
              <a:tabLst>
                <a:tab pos="233045"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Running nose and other signs of cold</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266700" lvl="0" indent="-266700" algn="just">
              <a:lnSpc>
                <a:spcPct val="110000"/>
              </a:lnSpc>
              <a:spcBef>
                <a:spcPts val="600"/>
              </a:spcBef>
              <a:spcAft>
                <a:spcPts val="600"/>
              </a:spcAft>
              <a:buClr>
                <a:srgbClr val="000000"/>
              </a:buClr>
              <a:buSzPts val="1200"/>
              <a:buFont typeface="Arial" panose="020B0604020202020204" pitchFamily="34" charset="0"/>
              <a:buChar char="•"/>
              <a:tabLst>
                <a:tab pos="233045" algn="l"/>
              </a:tabLst>
            </a:pPr>
            <a:r>
              <a:rPr lang="en-US" sz="2000" u="none" strike="noStrike" spc="0" dirty="0" err="1">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Diarrhoea</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266700" lvl="0" indent="-266700" algn="l">
              <a:lnSpc>
                <a:spcPct val="110000"/>
              </a:lnSpc>
              <a:spcBef>
                <a:spcPts val="600"/>
              </a:spcBef>
              <a:spcAft>
                <a:spcPts val="600"/>
              </a:spcAft>
              <a:buClr>
                <a:srgbClr val="000000"/>
              </a:buClr>
              <a:buSzPts val="1200"/>
              <a:buFont typeface="Arial" panose="020B0604020202020204" pitchFamily="34" charset="0"/>
              <a:buChar char="•"/>
              <a:tabLst>
                <a:tab pos="233045"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Pelvic inflammation indicated by severe low back ache, with or without vaginal discharge and urinary symptoms</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266700" lvl="0" indent="-266700" algn="just">
              <a:lnSpc>
                <a:spcPct val="110000"/>
              </a:lnSpc>
              <a:spcBef>
                <a:spcPts val="600"/>
              </a:spcBef>
              <a:spcAft>
                <a:spcPts val="600"/>
              </a:spcAft>
              <a:buClr>
                <a:srgbClr val="000000"/>
              </a:buClr>
              <a:buSzPts val="1200"/>
              <a:buFont typeface="Arial" panose="020B0604020202020204" pitchFamily="34" charset="0"/>
              <a:buChar char="•"/>
              <a:tabLst>
                <a:tab pos="233045"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Skin rash suggestive of eruptive illness</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266700" lvl="0" indent="-266700" algn="just">
              <a:lnSpc>
                <a:spcPct val="110000"/>
              </a:lnSpc>
              <a:spcBef>
                <a:spcPts val="600"/>
              </a:spcBef>
              <a:spcAft>
                <a:spcPts val="600"/>
              </a:spcAft>
              <a:buClr>
                <a:srgbClr val="000000"/>
              </a:buClr>
              <a:buSzPts val="1200"/>
              <a:buFont typeface="Arial" panose="020B0604020202020204" pitchFamily="34" charset="0"/>
              <a:buChar char="•"/>
              <a:tabLst>
                <a:tab pos="233045"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Burning micturition</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266700" lvl="0" indent="-266700" algn="just">
              <a:lnSpc>
                <a:spcPct val="110000"/>
              </a:lnSpc>
              <a:spcBef>
                <a:spcPts val="600"/>
              </a:spcBef>
              <a:spcAft>
                <a:spcPts val="600"/>
              </a:spcAft>
              <a:buClr>
                <a:srgbClr val="000000"/>
              </a:buClr>
              <a:buSzPts val="1200"/>
              <a:buFont typeface="Arial" panose="020B0604020202020204" pitchFamily="34" charset="0"/>
              <a:buChar char="•"/>
              <a:tabLst>
                <a:tab pos="233045"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Skin infections e.g. boils, abscess, infected wounds</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266700" lvl="0" indent="-266700" algn="just">
              <a:lnSpc>
                <a:spcPct val="110000"/>
              </a:lnSpc>
              <a:spcBef>
                <a:spcPts val="600"/>
              </a:spcBef>
              <a:spcAft>
                <a:spcPts val="600"/>
              </a:spcAft>
              <a:buClr>
                <a:srgbClr val="000000"/>
              </a:buClr>
              <a:buSzPts val="1200"/>
              <a:buFont typeface="Arial" panose="020B0604020202020204" pitchFamily="34" charset="0"/>
              <a:buChar char="•"/>
              <a:tabLst>
                <a:tab pos="233045"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Painful swelling of joints</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266700" lvl="0" indent="-266700" algn="just">
              <a:lnSpc>
                <a:spcPct val="110000"/>
              </a:lnSpc>
              <a:spcBef>
                <a:spcPts val="600"/>
              </a:spcBef>
              <a:spcAft>
                <a:spcPts val="600"/>
              </a:spcAft>
              <a:buClr>
                <a:srgbClr val="000000"/>
              </a:buClr>
              <a:buSzPts val="1200"/>
              <a:buFont typeface="Arial" panose="020B0604020202020204" pitchFamily="34" charset="0"/>
              <a:buChar char="•"/>
              <a:tabLst>
                <a:tab pos="233045" algn="l"/>
              </a:tabLst>
            </a:pPr>
            <a:r>
              <a:rPr lang="en-US" sz="2000" u="none" strike="noStrike" spc="0" dirty="0">
                <a:solidFill>
                  <a:srgbClr val="000000"/>
                </a:solidFill>
                <a:effectLst/>
                <a:highlight>
                  <a:srgbClr val="FFFFFF"/>
                </a:highlight>
                <a:latin typeface="Lucida Sans" panose="020B0602030504020204" pitchFamily="34" charset="0"/>
                <a:ea typeface="Arial" panose="020B0604020202020204" pitchFamily="34" charset="0"/>
                <a:cs typeface="Arial" panose="020B0604020202020204" pitchFamily="34" charset="0"/>
              </a:rPr>
              <a:t>Ear discharge</a:t>
            </a:r>
            <a:endParaRPr lang="en-IN" sz="2000" u="none" strike="noStrike" spc="0" dirty="0">
              <a:effectLst/>
              <a:highlight>
                <a:srgbClr val="FFFFFF"/>
              </a:highlight>
              <a:latin typeface="Lucida Sans" panose="020B0602030504020204" pitchFamily="34" charset="0"/>
              <a:ea typeface="Arial" panose="020B0604020202020204" pitchFamily="34" charset="0"/>
              <a:cs typeface="Arial" panose="020B0604020202020204" pitchFamily="34" charset="0"/>
            </a:endParaRPr>
          </a:p>
          <a:p>
            <a:pPr marL="0" indent="0">
              <a:lnSpc>
                <a:spcPct val="110000"/>
              </a:lnSpc>
              <a:spcBef>
                <a:spcPts val="600"/>
              </a:spcBef>
              <a:spcAft>
                <a:spcPts val="600"/>
              </a:spcAft>
              <a:buNone/>
            </a:pPr>
            <a:endParaRPr lang="en-US" sz="3200" dirty="0"/>
          </a:p>
        </p:txBody>
      </p:sp>
    </p:spTree>
    <p:extLst>
      <p:ext uri="{BB962C8B-B14F-4D97-AF65-F5344CB8AC3E}">
        <p14:creationId xmlns:p14="http://schemas.microsoft.com/office/powerpoint/2010/main" val="1582830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28681-2D55-AA48-A8DA-60721C5009BF}"/>
              </a:ext>
            </a:extLst>
          </p:cNvPr>
          <p:cNvSpPr>
            <a:spLocks noGrp="1"/>
          </p:cNvSpPr>
          <p:nvPr>
            <p:ph type="title"/>
          </p:nvPr>
        </p:nvSpPr>
        <p:spPr>
          <a:xfrm>
            <a:off x="0" y="0"/>
            <a:ext cx="12192000" cy="777875"/>
          </a:xfrm>
          <a:solidFill>
            <a:srgbClr val="0070C0"/>
          </a:solidFill>
        </p:spPr>
        <p:txBody>
          <a:bodyPr>
            <a:normAutofit/>
          </a:bodyPr>
          <a:lstStyle/>
          <a:p>
            <a:pPr algn="ctr"/>
            <a:r>
              <a:rPr lang="en-US" sz="2800" dirty="0">
                <a:solidFill>
                  <a:schemeClr val="bg1"/>
                </a:solidFill>
                <a:latin typeface="Lucida Sans" panose="020B0602030504020204" pitchFamily="34" charset="0"/>
              </a:rPr>
              <a:t>Confirmed Malaria</a:t>
            </a:r>
          </a:p>
        </p:txBody>
      </p:sp>
      <p:sp>
        <p:nvSpPr>
          <p:cNvPr id="3" name="Content Placeholder 2">
            <a:extLst>
              <a:ext uri="{FF2B5EF4-FFF2-40B4-BE49-F238E27FC236}">
                <a16:creationId xmlns:a16="http://schemas.microsoft.com/office/drawing/2014/main" id="{F2E6F76E-3907-3EF7-3873-D4991FE992A2}"/>
              </a:ext>
            </a:extLst>
          </p:cNvPr>
          <p:cNvSpPr>
            <a:spLocks noGrp="1"/>
          </p:cNvSpPr>
          <p:nvPr>
            <p:ph idx="1"/>
          </p:nvPr>
        </p:nvSpPr>
        <p:spPr>
          <a:xfrm>
            <a:off x="704850" y="1139825"/>
            <a:ext cx="10515600" cy="1889125"/>
          </a:xfrm>
        </p:spPr>
        <p:txBody>
          <a:bodyPr>
            <a:normAutofit/>
          </a:bodyPr>
          <a:lstStyle/>
          <a:p>
            <a:pPr marL="0" indent="0">
              <a:lnSpc>
                <a:spcPct val="150000"/>
              </a:lnSpc>
              <a:spcBef>
                <a:spcPts val="0"/>
              </a:spcBef>
              <a:buNone/>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A confirmed malaria case (or infection) is one in which the parasite has been detected by a diagnostic test i.e. microscopy, rapid diagnostic test or molecular diagnostic test.</a:t>
            </a:r>
            <a:endParaRPr lang="en-IN" sz="2000" dirty="0">
              <a:effectLst/>
              <a:highlight>
                <a:srgbClr val="FFFFFF"/>
              </a:highlight>
              <a:latin typeface="Lucida Sans" panose="020B0602030504020204" pitchFamily="34" charset="0"/>
              <a:ea typeface="Arial" panose="020B0604020202020204" pitchFamily="34" charset="0"/>
            </a:endParaRPr>
          </a:p>
          <a:p>
            <a:pPr>
              <a:lnSpc>
                <a:spcPct val="150000"/>
              </a:lnSpc>
              <a:spcBef>
                <a:spcPts val="0"/>
              </a:spcBef>
            </a:pPr>
            <a:endParaRPr lang="en-US" sz="3200" dirty="0"/>
          </a:p>
        </p:txBody>
      </p:sp>
    </p:spTree>
    <p:extLst>
      <p:ext uri="{BB962C8B-B14F-4D97-AF65-F5344CB8AC3E}">
        <p14:creationId xmlns:p14="http://schemas.microsoft.com/office/powerpoint/2010/main" val="3811166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1DFDB-29C6-448C-1ABF-1F0322564A46}"/>
              </a:ext>
            </a:extLst>
          </p:cNvPr>
          <p:cNvSpPr>
            <a:spLocks noGrp="1"/>
          </p:cNvSpPr>
          <p:nvPr>
            <p:ph type="title"/>
          </p:nvPr>
        </p:nvSpPr>
        <p:spPr>
          <a:xfrm>
            <a:off x="0" y="0"/>
            <a:ext cx="12192000" cy="730250"/>
          </a:xfrm>
          <a:solidFill>
            <a:srgbClr val="0070C0"/>
          </a:solidFill>
        </p:spPr>
        <p:txBody>
          <a:bodyPr>
            <a:normAutofit/>
          </a:bodyPr>
          <a:lstStyle/>
          <a:p>
            <a:pPr algn="ctr"/>
            <a:r>
              <a:rPr lang="en-US" sz="2800" dirty="0">
                <a:solidFill>
                  <a:schemeClr val="bg1"/>
                </a:solidFill>
                <a:latin typeface="Lucida Sans" panose="020B0602030504020204" pitchFamily="34" charset="0"/>
              </a:rPr>
              <a:t>Microscopy</a:t>
            </a:r>
          </a:p>
        </p:txBody>
      </p:sp>
      <p:sp>
        <p:nvSpPr>
          <p:cNvPr id="3" name="Content Placeholder 2">
            <a:extLst>
              <a:ext uri="{FF2B5EF4-FFF2-40B4-BE49-F238E27FC236}">
                <a16:creationId xmlns:a16="http://schemas.microsoft.com/office/drawing/2014/main" id="{0813B0D1-D4A0-A928-B51E-59FB4847E17D}"/>
              </a:ext>
            </a:extLst>
          </p:cNvPr>
          <p:cNvSpPr>
            <a:spLocks noGrp="1"/>
          </p:cNvSpPr>
          <p:nvPr>
            <p:ph idx="1"/>
          </p:nvPr>
        </p:nvSpPr>
        <p:spPr>
          <a:xfrm>
            <a:off x="838200" y="1330325"/>
            <a:ext cx="10515600" cy="4351338"/>
          </a:xfrm>
        </p:spPr>
        <p:txBody>
          <a:bodyPr>
            <a:normAutofit/>
          </a:bodyPr>
          <a:lstStyle/>
          <a:p>
            <a:pPr marL="0" indent="0" algn="just">
              <a:lnSpc>
                <a:spcPts val="1610"/>
              </a:lnSpc>
              <a:spcBef>
                <a:spcPts val="2100"/>
              </a:spcBef>
              <a:spcAft>
                <a:spcPts val="1500"/>
              </a:spcAft>
              <a:buNone/>
            </a:pPr>
            <a:r>
              <a:rPr lang="en-US" sz="2000" dirty="0">
                <a:solidFill>
                  <a:srgbClr val="000000"/>
                </a:solidFill>
                <a:effectLst/>
                <a:highlight>
                  <a:srgbClr val="FFFFFF"/>
                </a:highlight>
                <a:latin typeface="Lucida Sans" panose="020B0602030504020204" pitchFamily="34" charset="0"/>
                <a:ea typeface="Arial" panose="020B0604020202020204" pitchFamily="34" charset="0"/>
              </a:rPr>
              <a:t>Microscopy is the gold standard for malaria diagnosis. </a:t>
            </a:r>
            <a:endParaRPr lang="en-US" sz="3200" dirty="0"/>
          </a:p>
        </p:txBody>
      </p:sp>
    </p:spTree>
    <p:extLst>
      <p:ext uri="{BB962C8B-B14F-4D97-AF65-F5344CB8AC3E}">
        <p14:creationId xmlns:p14="http://schemas.microsoft.com/office/powerpoint/2010/main" val="3128098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a:extLst>
              <a:ext uri="{FF2B5EF4-FFF2-40B4-BE49-F238E27FC236}">
                <a16:creationId xmlns:a16="http://schemas.microsoft.com/office/drawing/2014/main" id="{51DB4955-8DB2-38AB-B2E6-9B585835A49E}"/>
              </a:ext>
            </a:extLst>
          </p:cNvPr>
          <p:cNvSpPr>
            <a:spLocks noChangeArrowheads="1"/>
          </p:cNvSpPr>
          <p:nvPr/>
        </p:nvSpPr>
        <p:spPr bwMode="auto">
          <a:xfrm>
            <a:off x="393700" y="1289050"/>
            <a:ext cx="11404600" cy="517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spcBef>
                <a:spcPts val="600"/>
              </a:spcBef>
              <a:spcAft>
                <a:spcPts val="600"/>
              </a:spcAft>
              <a:buFont typeface="Wingdings" pitchFamily="2" charset="2"/>
              <a:buChar char="Ø"/>
            </a:pPr>
            <a:r>
              <a:rPr lang="en-IN" altLang="en-US" sz="2000" b="1">
                <a:latin typeface="Lucida Sans" panose="020B0602030504020204" pitchFamily="34" charset="77"/>
                <a:ea typeface="Calibri" panose="020F0502020204030204" pitchFamily="34" charset="0"/>
                <a:cs typeface="Times New Roman" panose="02020603050405020304" pitchFamily="18" charset="0"/>
              </a:rPr>
              <a:t>At OPD of Hospitals: Blood Slide, report by same sitting (</a:t>
            </a:r>
            <a:r>
              <a:rPr lang="en-IN" altLang="en-US" sz="2000">
                <a:latin typeface="Lucida Sans" panose="020B0602030504020204" pitchFamily="34" charset="77"/>
                <a:ea typeface="Calibri" panose="020F0502020204030204" pitchFamily="34" charset="0"/>
                <a:cs typeface="Times New Roman" panose="02020603050405020304" pitchFamily="18" charset="0"/>
              </a:rPr>
              <a:t>Except at fever clinic during transmission season use RD Kit)</a:t>
            </a:r>
          </a:p>
          <a:p>
            <a:pPr algn="just">
              <a:spcBef>
                <a:spcPts val="600"/>
              </a:spcBef>
              <a:spcAft>
                <a:spcPts val="600"/>
              </a:spcAft>
              <a:buFont typeface="Wingdings" pitchFamily="2" charset="2"/>
              <a:buChar char="Ø"/>
            </a:pPr>
            <a:r>
              <a:rPr lang="en-IN" altLang="en-US" sz="2000" b="1">
                <a:latin typeface="Lucida Sans" panose="020B0602030504020204" pitchFamily="34" charset="77"/>
                <a:ea typeface="Calibri" panose="020F0502020204030204" pitchFamily="34" charset="0"/>
                <a:cs typeface="Times New Roman" panose="02020603050405020304" pitchFamily="18" charset="0"/>
              </a:rPr>
              <a:t>At IPD &amp; Emergency: </a:t>
            </a:r>
          </a:p>
          <a:p>
            <a:pPr lvl="1" algn="just">
              <a:spcBef>
                <a:spcPts val="600"/>
              </a:spcBef>
              <a:spcAft>
                <a:spcPts val="600"/>
              </a:spcAft>
              <a:buFont typeface="Courier New" panose="02070309020205020404" pitchFamily="49" charset="0"/>
              <a:buChar char="o"/>
            </a:pPr>
            <a:r>
              <a:rPr lang="en-IN" altLang="en-US" sz="2000" b="1">
                <a:latin typeface="Lucida Sans" panose="020B0602030504020204" pitchFamily="34" charset="77"/>
                <a:ea typeface="Calibri" panose="020F0502020204030204" pitchFamily="34" charset="0"/>
                <a:cs typeface="Times New Roman" panose="02020603050405020304" pitchFamily="18" charset="0"/>
              </a:rPr>
              <a:t>During laboratory hours- Blood Slide</a:t>
            </a:r>
          </a:p>
          <a:p>
            <a:pPr lvl="1" algn="just">
              <a:spcBef>
                <a:spcPts val="600"/>
              </a:spcBef>
              <a:spcAft>
                <a:spcPts val="600"/>
              </a:spcAft>
              <a:buFont typeface="Courier New" panose="02070309020205020404" pitchFamily="49" charset="0"/>
              <a:buChar char="o"/>
            </a:pPr>
            <a:r>
              <a:rPr lang="en-IN" altLang="en-US" sz="2000" b="1">
                <a:latin typeface="Lucida Sans" panose="020B0602030504020204" pitchFamily="34" charset="77"/>
                <a:ea typeface="Calibri" panose="020F0502020204030204" pitchFamily="34" charset="0"/>
                <a:cs typeface="Times New Roman" panose="02020603050405020304" pitchFamily="18" charset="0"/>
              </a:rPr>
              <a:t>During Non-laboratory hours &amp; newly admitted very suspected Malaria by </a:t>
            </a:r>
            <a:r>
              <a:rPr lang="en-IN" altLang="en-US" sz="2000">
                <a:latin typeface="Lucida Sans" panose="020B0602030504020204" pitchFamily="34" charset="77"/>
                <a:ea typeface="Calibri" panose="020F0502020204030204" pitchFamily="34" charset="0"/>
                <a:cs typeface="Times New Roman" panose="02020603050405020304" pitchFamily="18" charset="0"/>
              </a:rPr>
              <a:t>RD Kit</a:t>
            </a:r>
          </a:p>
          <a:p>
            <a:pPr algn="just">
              <a:spcBef>
                <a:spcPts val="600"/>
              </a:spcBef>
              <a:spcAft>
                <a:spcPts val="600"/>
              </a:spcAft>
              <a:buFont typeface="Wingdings" pitchFamily="2" charset="2"/>
              <a:buChar char="Ø"/>
            </a:pPr>
            <a:r>
              <a:rPr lang="en-IN" altLang="en-US" sz="2000" b="1">
                <a:latin typeface="Lucida Sans" panose="020B0602030504020204" pitchFamily="34" charset="77"/>
                <a:ea typeface="Calibri" panose="020F0502020204030204" pitchFamily="34" charset="0"/>
                <a:cs typeface="Times New Roman" panose="02020603050405020304" pitchFamily="18" charset="0"/>
              </a:rPr>
              <a:t>By all ASHA </a:t>
            </a:r>
          </a:p>
          <a:p>
            <a:pPr algn="just">
              <a:spcBef>
                <a:spcPts val="600"/>
              </a:spcBef>
              <a:spcAft>
                <a:spcPts val="600"/>
              </a:spcAft>
              <a:buFont typeface="Wingdings" pitchFamily="2" charset="2"/>
              <a:buChar char="Ø"/>
            </a:pPr>
            <a:r>
              <a:rPr lang="en-IN" altLang="en-US" sz="2000" b="1">
                <a:latin typeface="Lucida Sans" panose="020B0602030504020204" pitchFamily="34" charset="77"/>
                <a:ea typeface="Calibri" panose="020F0502020204030204" pitchFamily="34" charset="0"/>
                <a:cs typeface="Times New Roman" panose="02020603050405020304" pitchFamily="18" charset="0"/>
              </a:rPr>
              <a:t>At all Sub-centre:</a:t>
            </a:r>
          </a:p>
          <a:p>
            <a:pPr lvl="1" algn="just">
              <a:spcBef>
                <a:spcPts val="600"/>
              </a:spcBef>
              <a:spcAft>
                <a:spcPts val="600"/>
              </a:spcAft>
              <a:buFont typeface="Courier New" panose="02070309020205020404" pitchFamily="49" charset="0"/>
              <a:buChar char="o"/>
            </a:pPr>
            <a:r>
              <a:rPr lang="en-IN" altLang="en-US" sz="2000" b="1">
                <a:latin typeface="Lucida Sans" panose="020B0602030504020204" pitchFamily="34" charset="77"/>
                <a:ea typeface="Calibri" panose="020F0502020204030204" pitchFamily="34" charset="0"/>
                <a:cs typeface="Times New Roman" panose="02020603050405020304" pitchFamily="18" charset="0"/>
              </a:rPr>
              <a:t>With microscopic facility:  Blood Slide</a:t>
            </a:r>
          </a:p>
          <a:p>
            <a:pPr lvl="1" algn="just">
              <a:spcBef>
                <a:spcPts val="600"/>
              </a:spcBef>
              <a:spcAft>
                <a:spcPts val="600"/>
              </a:spcAft>
              <a:buFont typeface="Courier New" panose="02070309020205020404" pitchFamily="49" charset="0"/>
              <a:buChar char="o"/>
            </a:pPr>
            <a:r>
              <a:rPr lang="en-IN" altLang="en-US" sz="2000" b="1">
                <a:latin typeface="Lucida Sans" panose="020B0602030504020204" pitchFamily="34" charset="77"/>
                <a:ea typeface="Calibri" panose="020F0502020204030204" pitchFamily="34" charset="0"/>
                <a:cs typeface="Times New Roman" panose="02020603050405020304" pitchFamily="18" charset="0"/>
              </a:rPr>
              <a:t>Without microscopic facility: RD Kit</a:t>
            </a:r>
          </a:p>
          <a:p>
            <a:pPr algn="just">
              <a:spcBef>
                <a:spcPts val="600"/>
              </a:spcBef>
              <a:spcAft>
                <a:spcPts val="600"/>
              </a:spcAft>
              <a:buFont typeface="Wingdings" pitchFamily="2" charset="2"/>
              <a:buChar char="Ø"/>
            </a:pPr>
            <a:r>
              <a:rPr lang="en-IN" altLang="en-US" sz="2000" b="1">
                <a:latin typeface="Lucida Sans" panose="020B0602030504020204" pitchFamily="34" charset="77"/>
                <a:ea typeface="Calibri" panose="020F0502020204030204" pitchFamily="34" charset="0"/>
                <a:cs typeface="Times New Roman" panose="02020603050405020304" pitchFamily="18" charset="0"/>
              </a:rPr>
              <a:t>At UPHC: Blood Slide where Laboratory Technician is posted otherwise RD Kit</a:t>
            </a:r>
          </a:p>
          <a:p>
            <a:pPr algn="just">
              <a:spcBef>
                <a:spcPts val="600"/>
              </a:spcBef>
              <a:spcAft>
                <a:spcPts val="600"/>
              </a:spcAft>
              <a:buFont typeface="Wingdings" pitchFamily="2" charset="2"/>
              <a:buChar char="Ø"/>
            </a:pPr>
            <a:r>
              <a:rPr lang="en-IN" altLang="en-US" sz="2000" b="1">
                <a:latin typeface="Lucida Sans" panose="020B0602030504020204" pitchFamily="34" charset="77"/>
                <a:ea typeface="Calibri" panose="020F0502020204030204" pitchFamily="34" charset="0"/>
                <a:cs typeface="Times New Roman" panose="02020603050405020304" pitchFamily="18" charset="0"/>
              </a:rPr>
              <a:t>At Urban Health &amp; Wellness Centre: RD Kit</a:t>
            </a:r>
          </a:p>
        </p:txBody>
      </p:sp>
      <p:sp>
        <p:nvSpPr>
          <p:cNvPr id="20483" name="TextBox 2">
            <a:extLst>
              <a:ext uri="{FF2B5EF4-FFF2-40B4-BE49-F238E27FC236}">
                <a16:creationId xmlns:a16="http://schemas.microsoft.com/office/drawing/2014/main" id="{4471546D-8E84-3BDC-B68F-4F083484912B}"/>
              </a:ext>
            </a:extLst>
          </p:cNvPr>
          <p:cNvSpPr txBox="1">
            <a:spLocks noChangeArrowheads="1"/>
          </p:cNvSpPr>
          <p:nvPr/>
        </p:nvSpPr>
        <p:spPr bwMode="auto">
          <a:xfrm>
            <a:off x="0" y="0"/>
            <a:ext cx="12192000" cy="5461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115000"/>
              </a:lnSpc>
              <a:spcBef>
                <a:spcPts val="600"/>
              </a:spcBef>
            </a:pPr>
            <a:r>
              <a:rPr lang="en-US" altLang="en-US" sz="2800">
                <a:solidFill>
                  <a:schemeClr val="bg1"/>
                </a:solidFill>
                <a:latin typeface="Lucida Sans" panose="020B0602030504020204" pitchFamily="34" charset="77"/>
              </a:rPr>
              <a:t>Guideline</a:t>
            </a:r>
            <a:r>
              <a:rPr lang="en-US" altLang="en-US" sz="2800">
                <a:solidFill>
                  <a:schemeClr val="bg1"/>
                </a:solidFill>
                <a:latin typeface="Lucida Sans" panose="020B0602030504020204" pitchFamily="34" charset="77"/>
                <a:ea typeface="Cambria" panose="02040503050406030204" pitchFamily="18" charset="0"/>
                <a:cs typeface="Times New Roman" panose="02020603050405020304" pitchFamily="18" charset="0"/>
              </a:rPr>
              <a:t> </a:t>
            </a:r>
            <a:r>
              <a:rPr lang="en-US" altLang="en-US" sz="2800">
                <a:solidFill>
                  <a:schemeClr val="bg1"/>
                </a:solidFill>
                <a:latin typeface="Lucida Sans" panose="020B0602030504020204" pitchFamily="34" charset="77"/>
              </a:rPr>
              <a:t>issued by DHS &amp; DME: Maria diagnosis protocol, West Bengal</a:t>
            </a:r>
            <a:endParaRPr lang="en-IN" altLang="en-US" sz="2400">
              <a:solidFill>
                <a:schemeClr val="bg1"/>
              </a:solidFill>
              <a:latin typeface="Lucida Sans" panose="020B0602030504020204" pitchFamily="34" charset="77"/>
              <a:cs typeface="Calibri" panose="020F0502020204030204" pitchFamily="34" charset="0"/>
            </a:endParaRPr>
          </a:p>
        </p:txBody>
      </p:sp>
      <p:sp>
        <p:nvSpPr>
          <p:cNvPr id="20484" name="Rectangle 3">
            <a:extLst>
              <a:ext uri="{FF2B5EF4-FFF2-40B4-BE49-F238E27FC236}">
                <a16:creationId xmlns:a16="http://schemas.microsoft.com/office/drawing/2014/main" id="{097B5DC9-924F-A524-FDA5-7F064D65A856}"/>
              </a:ext>
            </a:extLst>
          </p:cNvPr>
          <p:cNvSpPr>
            <a:spLocks noChangeArrowheads="1"/>
          </p:cNvSpPr>
          <p:nvPr/>
        </p:nvSpPr>
        <p:spPr bwMode="auto">
          <a:xfrm>
            <a:off x="198438" y="611188"/>
            <a:ext cx="11993562"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115000"/>
              </a:lnSpc>
            </a:pPr>
            <a:r>
              <a:rPr lang="en-US" altLang="en-US" b="1">
                <a:latin typeface="Lucida Sans" panose="020B0602030504020204" pitchFamily="34" charset="77"/>
                <a:cs typeface="Times New Roman" panose="02020603050405020304" pitchFamily="18" charset="0"/>
              </a:rPr>
              <a:t>Memo no.: HFW-27039/44/2024-CD SEC-Dept. of H&amp;FW/395 </a:t>
            </a:r>
            <a:r>
              <a:rPr lang="en-US" altLang="en-US">
                <a:latin typeface="Lucida Sans" panose="020B0602030504020204" pitchFamily="34" charset="77"/>
                <a:cs typeface="Times New Roman" panose="02020603050405020304" pitchFamily="18" charset="0"/>
              </a:rPr>
              <a:t>                                      </a:t>
            </a:r>
            <a:r>
              <a:rPr lang="en-US" altLang="en-US" b="1">
                <a:latin typeface="Lucida Sans" panose="020B0602030504020204" pitchFamily="34" charset="77"/>
                <a:cs typeface="Times New Roman" panose="02020603050405020304" pitchFamily="18" charset="0"/>
              </a:rPr>
              <a:t>Date 20.05.2024</a:t>
            </a:r>
            <a:endParaRPr lang="en-IN" altLang="en-US">
              <a:latin typeface="Lucida Sans" panose="020B0602030504020204" pitchFamily="34" charset="77"/>
              <a:cs typeface="Times New Roman" panose="02020603050405020304" pitchFamily="18" charset="0"/>
            </a:endParaRPr>
          </a:p>
        </p:txBody>
      </p:sp>
      <p:sp>
        <p:nvSpPr>
          <p:cNvPr id="20485" name="TextBox 5">
            <a:extLst>
              <a:ext uri="{FF2B5EF4-FFF2-40B4-BE49-F238E27FC236}">
                <a16:creationId xmlns:a16="http://schemas.microsoft.com/office/drawing/2014/main" id="{876AD673-7653-1766-485A-C973E335160B}"/>
              </a:ext>
            </a:extLst>
          </p:cNvPr>
          <p:cNvSpPr txBox="1">
            <a:spLocks noChangeArrowheads="1"/>
          </p:cNvSpPr>
          <p:nvPr/>
        </p:nvSpPr>
        <p:spPr bwMode="auto">
          <a:xfrm>
            <a:off x="0" y="6559550"/>
            <a:ext cx="12217400" cy="3048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ts val="1613"/>
              </a:lnSpc>
              <a:spcBef>
                <a:spcPts val="2100"/>
              </a:spcBef>
              <a:spcAft>
                <a:spcPts val="1500"/>
              </a:spcAft>
            </a:pPr>
            <a:r>
              <a:rPr lang="en-US" altLang="en-US" sz="2000">
                <a:latin typeface="Lucida Sans" panose="020B0602030504020204" pitchFamily="34" charset="77"/>
              </a:rPr>
              <a:t>Microscopy is the gold standard for malaria diagnosis. </a:t>
            </a:r>
            <a:endParaRPr lang="en-US" altLang="en-US" sz="3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8B2C2-2914-F4D9-BD7F-1536BC5892A9}"/>
              </a:ext>
            </a:extLst>
          </p:cNvPr>
          <p:cNvSpPr>
            <a:spLocks noGrp="1"/>
          </p:cNvSpPr>
          <p:nvPr>
            <p:ph type="title"/>
          </p:nvPr>
        </p:nvSpPr>
        <p:spPr>
          <a:xfrm>
            <a:off x="0" y="0"/>
            <a:ext cx="12192000" cy="514350"/>
          </a:xfrm>
          <a:solidFill>
            <a:srgbClr val="0070C0"/>
          </a:solidFill>
        </p:spPr>
        <p:txBody>
          <a:bodyPr>
            <a:normAutofit/>
          </a:bodyPr>
          <a:lstStyle/>
          <a:p>
            <a:pPr algn="ctr"/>
            <a:r>
              <a:rPr lang="en-US" sz="2800" dirty="0">
                <a:solidFill>
                  <a:schemeClr val="bg1"/>
                </a:solidFill>
                <a:latin typeface="Lucida Sans" panose="020B0602030504020204" pitchFamily="34" charset="0"/>
              </a:rPr>
              <a:t>Recommended criteria for selection of RD Kit</a:t>
            </a:r>
          </a:p>
        </p:txBody>
      </p:sp>
      <p:sp>
        <p:nvSpPr>
          <p:cNvPr id="3" name="Content Placeholder 2">
            <a:extLst>
              <a:ext uri="{FF2B5EF4-FFF2-40B4-BE49-F238E27FC236}">
                <a16:creationId xmlns:a16="http://schemas.microsoft.com/office/drawing/2014/main" id="{61BA6A37-3195-F640-6EAA-48C874F351DE}"/>
              </a:ext>
            </a:extLst>
          </p:cNvPr>
          <p:cNvSpPr>
            <a:spLocks noGrp="1"/>
          </p:cNvSpPr>
          <p:nvPr>
            <p:ph idx="1"/>
          </p:nvPr>
        </p:nvSpPr>
        <p:spPr>
          <a:xfrm>
            <a:off x="563671" y="781050"/>
            <a:ext cx="11161604" cy="4795838"/>
          </a:xfrm>
        </p:spPr>
        <p:txBody>
          <a:bodyPr>
            <a:normAutofit/>
          </a:bodyPr>
          <a:lstStyle/>
          <a:p>
            <a:pPr marL="361950" indent="-361950">
              <a:buFont typeface="+mj-lt"/>
              <a:buAutoNum type="arabicPeriod"/>
            </a:pPr>
            <a:r>
              <a:rPr lang="en-IN" sz="2400" dirty="0">
                <a:effectLst/>
                <a:latin typeface="Lucida Sans" panose="020B0602030504020204" pitchFamily="34" charset="0"/>
              </a:rPr>
              <a:t>For </a:t>
            </a:r>
            <a:r>
              <a:rPr lang="en-IN" sz="2400" dirty="0" err="1">
                <a:effectLst/>
                <a:latin typeface="Lucida Sans" panose="020B0602030504020204" pitchFamily="34" charset="0"/>
              </a:rPr>
              <a:t>Pf</a:t>
            </a:r>
            <a:r>
              <a:rPr lang="en-IN" sz="2400" dirty="0">
                <a:effectLst/>
                <a:latin typeface="Lucida Sans" panose="020B0602030504020204" pitchFamily="34" charset="0"/>
              </a:rPr>
              <a:t>: Sensitivity and Specificity should be minimum 95% at parasite density level of 200 asexual parasites/ul of blood </a:t>
            </a:r>
          </a:p>
          <a:p>
            <a:pPr marL="361950" indent="-361950">
              <a:buFont typeface="+mj-lt"/>
              <a:buAutoNum type="arabicPeriod"/>
            </a:pPr>
            <a:r>
              <a:rPr lang="en-IN" sz="2400" dirty="0">
                <a:effectLst/>
                <a:latin typeface="Lucida Sans" panose="020B0602030504020204" pitchFamily="34" charset="0"/>
              </a:rPr>
              <a:t>For </a:t>
            </a:r>
            <a:r>
              <a:rPr lang="en-IN" sz="2400" dirty="0" err="1">
                <a:effectLst/>
                <a:latin typeface="Lucida Sans" panose="020B0602030504020204" pitchFamily="34" charset="0"/>
              </a:rPr>
              <a:t>Pv</a:t>
            </a:r>
            <a:r>
              <a:rPr lang="en-IN" sz="2400" dirty="0">
                <a:effectLst/>
                <a:latin typeface="Lucida Sans" panose="020B0602030504020204" pitchFamily="34" charset="0"/>
              </a:rPr>
              <a:t>:</a:t>
            </a:r>
            <a:endParaRPr lang="en-IN" sz="2400" dirty="0">
              <a:latin typeface="Lucida Sans" panose="020B0602030504020204" pitchFamily="34" charset="0"/>
            </a:endParaRPr>
          </a:p>
          <a:p>
            <a:pPr lvl="1">
              <a:buFont typeface="Wingdings" panose="05000000000000000000" pitchFamily="2" charset="2"/>
              <a:buChar char="Ø"/>
            </a:pPr>
            <a:r>
              <a:rPr lang="en-IN" dirty="0">
                <a:effectLst/>
                <a:latin typeface="Lucida Sans" panose="020B0602030504020204" pitchFamily="34" charset="0"/>
              </a:rPr>
              <a:t>Sensitivity: ≥75% at density of 200 parasites/ul </a:t>
            </a:r>
          </a:p>
          <a:p>
            <a:pPr lvl="1">
              <a:buFont typeface="Wingdings" panose="05000000000000000000" pitchFamily="2" charset="2"/>
              <a:buChar char="Ø"/>
              <a:tabLst>
                <a:tab pos="266700" algn="l"/>
              </a:tabLst>
            </a:pPr>
            <a:r>
              <a:rPr lang="en-IN" dirty="0">
                <a:effectLst/>
                <a:latin typeface="Lucida Sans" panose="020B0602030504020204" pitchFamily="34" charset="0"/>
              </a:rPr>
              <a:t>Specificity: ≥ 90% </a:t>
            </a:r>
            <a:endParaRPr lang="en-IN" dirty="0">
              <a:latin typeface="Lucida Sans" panose="020B0602030504020204" pitchFamily="34" charset="0"/>
            </a:endParaRPr>
          </a:p>
          <a:p>
            <a:pPr marL="361950" indent="-361950">
              <a:buFont typeface="+mj-lt"/>
              <a:buAutoNum type="arabicPeriod"/>
            </a:pPr>
            <a:r>
              <a:rPr lang="en-IN" sz="2400" dirty="0">
                <a:effectLst/>
                <a:latin typeface="Lucida Sans" panose="020B0602030504020204" pitchFamily="34" charset="0"/>
              </a:rPr>
              <a:t>Type of RDT- Only Histidine-Rich Protein 2 (HRP2) and Parasite lactate dehydrogenase (</a:t>
            </a:r>
            <a:r>
              <a:rPr lang="en-IN" sz="2400" dirty="0" err="1">
                <a:effectLst/>
                <a:latin typeface="Lucida Sans" panose="020B0602030504020204" pitchFamily="34" charset="0"/>
              </a:rPr>
              <a:t>pLDH</a:t>
            </a:r>
            <a:r>
              <a:rPr lang="en-IN" sz="2400" dirty="0">
                <a:effectLst/>
                <a:latin typeface="Lucida Sans" panose="020B0602030504020204" pitchFamily="34" charset="0"/>
              </a:rPr>
              <a:t>) based RDTs to be used and not aldolase based ones</a:t>
            </a:r>
          </a:p>
          <a:p>
            <a:endParaRPr lang="en-US" sz="2400" dirty="0">
              <a:latin typeface="Lucida Sans" panose="020B0602030504020204" pitchFamily="34" charset="0"/>
            </a:endParaRPr>
          </a:p>
        </p:txBody>
      </p:sp>
      <p:sp>
        <p:nvSpPr>
          <p:cNvPr id="4" name="TextBox 3">
            <a:extLst>
              <a:ext uri="{FF2B5EF4-FFF2-40B4-BE49-F238E27FC236}">
                <a16:creationId xmlns:a16="http://schemas.microsoft.com/office/drawing/2014/main" id="{0B61F217-2C9A-C292-726E-6A093E58B03A}"/>
              </a:ext>
            </a:extLst>
          </p:cNvPr>
          <p:cNvSpPr txBox="1"/>
          <p:nvPr/>
        </p:nvSpPr>
        <p:spPr>
          <a:xfrm>
            <a:off x="563671" y="4320540"/>
            <a:ext cx="10885379" cy="954107"/>
          </a:xfrm>
          <a:prstGeom prst="rect">
            <a:avLst/>
          </a:prstGeom>
          <a:solidFill>
            <a:srgbClr val="FFFF00"/>
          </a:solidFill>
        </p:spPr>
        <p:txBody>
          <a:bodyPr wrap="square" rtlCol="0">
            <a:spAutoFit/>
          </a:bodyPr>
          <a:lstStyle/>
          <a:p>
            <a:r>
              <a:rPr lang="en-US" sz="2800" dirty="0"/>
              <a:t>If </a:t>
            </a:r>
            <a:r>
              <a:rPr lang="en-US" sz="2800" i="1" dirty="0" err="1"/>
              <a:t>Pf</a:t>
            </a:r>
            <a:r>
              <a:rPr lang="en-US" sz="2800" i="1" dirty="0"/>
              <a:t> </a:t>
            </a:r>
            <a:r>
              <a:rPr lang="en-US" sz="2800" dirty="0"/>
              <a:t>found positive in last 4-6 weeks earlier, then for diagnosis of malaria will be done by Blood slides only and not by RD Kit</a:t>
            </a:r>
            <a:endParaRPr lang="en-IN" sz="2800" dirty="0"/>
          </a:p>
        </p:txBody>
      </p:sp>
    </p:spTree>
    <p:extLst>
      <p:ext uri="{BB962C8B-B14F-4D97-AF65-F5344CB8AC3E}">
        <p14:creationId xmlns:p14="http://schemas.microsoft.com/office/powerpoint/2010/main" val="198966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TotalTime>
  <Words>3664</Words>
  <Application>Microsoft Office PowerPoint</Application>
  <PresentationFormat>Widescreen</PresentationFormat>
  <Paragraphs>317</Paragraphs>
  <Slides>36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36</vt:i4>
      </vt:variant>
    </vt:vector>
  </HeadingPairs>
  <TitlesOfParts>
    <vt:vector size="46" baseType="lpstr">
      <vt:lpstr>Arial</vt:lpstr>
      <vt:lpstr>Calibri</vt:lpstr>
      <vt:lpstr>Calibri Light</vt:lpstr>
      <vt:lpstr>Courier New</vt:lpstr>
      <vt:lpstr>Google Sans</vt:lpstr>
      <vt:lpstr>Lucida Sans</vt:lpstr>
      <vt:lpstr>Times New Roman</vt:lpstr>
      <vt:lpstr>Wingdings</vt:lpstr>
      <vt:lpstr>Wingdings 3</vt:lpstr>
      <vt:lpstr>Office Theme</vt:lpstr>
      <vt:lpstr>PowerPoint Presentation</vt:lpstr>
      <vt:lpstr>PowerPoint Presentation</vt:lpstr>
      <vt:lpstr>Malaria Vectors in India</vt:lpstr>
      <vt:lpstr>Which parasite caused the case?</vt:lpstr>
      <vt:lpstr>Probable Malaria</vt:lpstr>
      <vt:lpstr>Confirmed Malaria</vt:lpstr>
      <vt:lpstr>Microscopy</vt:lpstr>
      <vt:lpstr>PowerPoint Presentation</vt:lpstr>
      <vt:lpstr>Recommended criteria for selection of RD Kit</vt:lpstr>
      <vt:lpstr>Treatment of uncomplicated Vivax Malaria </vt:lpstr>
      <vt:lpstr>Treatment of P. falciparum cases</vt:lpstr>
      <vt:lpstr>Patient with known Glucose-6-phosphate dehydrogenase deficiency</vt:lpstr>
      <vt:lpstr>Instructions on drug intake</vt:lpstr>
      <vt:lpstr>Treatment of mixed infections with P. vivax and P. falciparum</vt:lpstr>
      <vt:lpstr>Treatment of P. ovale and P. malariae</vt:lpstr>
      <vt:lpstr>Severe malaria (1/2)</vt:lpstr>
      <vt:lpstr>Severe malaria (2/2)</vt:lpstr>
      <vt:lpstr>Criteria for referral</vt:lpstr>
      <vt:lpstr>Anti-malarial for severe malaria cases</vt:lpstr>
      <vt:lpstr>PowerPoint Presentation</vt:lpstr>
      <vt:lpstr>PowerPoint Presentation</vt:lpstr>
      <vt:lpstr>Treatment of severe malaria during pregnancy</vt:lpstr>
      <vt:lpstr>Treatment of severe P. vivax malaria</vt:lpstr>
      <vt:lpstr>Treatment of Asymptomatic Cases</vt:lpstr>
      <vt:lpstr>PowerPoint Presentation</vt:lpstr>
      <vt:lpstr>Minutes of the 4th State Level Task Force on Malaria Elimination Programme, held on 12/09/2024 Circulated vide Memo No. HFW-27039/13/2021-CD SEC/ Dept of H&amp; FW/578,  dated- 29/11/2024</vt:lpstr>
      <vt:lpstr>ASHA Blood slide collection/ RD Kit testing guideline</vt:lpstr>
      <vt:lpstr>LLINs</vt:lpstr>
      <vt:lpstr>PowerPoint Presentation</vt:lpstr>
      <vt:lpstr>Protective measures</vt:lpstr>
      <vt:lpstr>National Framework for Malaria Elimination in India 2016-2030</vt:lpstr>
      <vt:lpstr>Targets</vt:lpstr>
      <vt:lpstr>Surveillance</vt:lpstr>
      <vt:lpstr>PowerPoint Presentation</vt:lpstr>
      <vt:lpstr>World Malaria Day 2024- 25th April</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DDHS MalariaWB</dc:creator>
  <cp:lastModifiedBy>DDHS MalariaWB</cp:lastModifiedBy>
  <cp:revision>39</cp:revision>
  <dcterms:created xsi:type="dcterms:W3CDTF">2024-04-20T08:07:14Z</dcterms:created>
  <dcterms:modified xsi:type="dcterms:W3CDTF">2025-06-24T12:31:25Z</dcterms:modified>
</cp:coreProperties>
</file>