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327" r:id="rId4"/>
    <p:sldId id="260" r:id="rId5"/>
    <p:sldId id="264" r:id="rId6"/>
    <p:sldId id="342" r:id="rId7"/>
    <p:sldId id="341" r:id="rId8"/>
    <p:sldId id="265" r:id="rId9"/>
    <p:sldId id="261" r:id="rId10"/>
    <p:sldId id="34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344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73"/>
  </p:normalViewPr>
  <p:slideViewPr>
    <p:cSldViewPr>
      <p:cViewPr varScale="1">
        <p:scale>
          <a:sx n="101" d="100"/>
          <a:sy n="101" d="100"/>
        </p:scale>
        <p:origin x="17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5297-B569-433D-4135-334C61EF2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32A31-0E34-3EF8-7DDE-68DF58CF5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C27C-312E-E5F7-3314-AE516F29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5C663-CB43-6AFE-4FD6-974100D5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3EC91-FDF0-FFF7-3236-DDCF8480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0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07F9-C542-0642-0366-85A71123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5994F-4A0B-4EE7-2BD8-EC9A6E0D7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F0B94-C1CE-BD9E-AD9E-CFA88122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00D00-6AC7-55A4-E428-7F3E66EB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16E21-04F7-3B9B-EF9D-CF5D59F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DC12F-D458-7570-4BE2-2965A9C08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23D28-D2DB-F900-3E34-14CF188AA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38C4B-3C2A-CA73-C18F-CB8E58FD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94144-FC2C-8ABF-81B6-9CF09D45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9D0B3-4E93-F9E7-DF11-10292A27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8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CB6A-D58E-8249-778E-D3B9B001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1E30-4CBF-B0CE-FBA0-7E76C0241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4E4C9-194A-11E4-091E-44A0DF0C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3B611-1A6B-D3D8-2D50-757CAAC9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9188-B343-79BE-D5B5-DEBEAF5E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4B0E-7F27-B5BC-A6FE-43DAA153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0941-6B08-9BD6-F7DA-852FB63A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FC788-7B88-281B-05A8-C126F35C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0D4AD-A096-0DD4-38F7-7A3C1753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6446B-3521-6A87-DD8A-FD54D78B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C58E-AEF0-557A-A533-FEEBCBF5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1342B-DE6B-EEC7-6E4B-D67358FBD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181DD-F5B5-8883-5BEE-249D6CA44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D9388-17A5-A2FE-4B13-A417C6AD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ED804-D799-6DE8-C77F-2CE5F898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E0F49-F9F0-C9EB-EF8B-6D302D31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E8CF-7511-9B58-74D3-849CB0CE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16E6C-9827-EB49-6B06-F074E29D2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596A1-9CBA-E83E-8C37-DBDD7529C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83A00-9472-774A-C784-4E0A7F08B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2CDCB-682E-333C-9826-C7784064B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89463-D737-4518-851D-98DDA5FA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391AB-FCF4-9EF5-72C7-347D96E6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CF59B-E03A-57A5-AA16-0B838D10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86BF-2413-FBF7-B999-151809CA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F2E4A-E2F1-7A00-4A05-C73729A6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BCE51-2479-670E-33D4-EFE440F6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B68F3-556B-47F2-A877-3210ADE3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165FD-FBC8-301D-AA52-C6AD9970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54125-7C93-4A71-A859-15554BA6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3ABD-D204-D918-1817-54B38BE9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5919-66EA-4EA9-8044-34DBFB90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40A0-05A6-D619-B745-A3A84A54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2176A-ACD8-29AD-083E-FDF3E3F9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E573B-B90D-6B8F-DD7F-04A1659E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3D0D8-7D28-7BB2-D715-9BA70840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B61BA-9DB2-97A7-D738-0E5EAF22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1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F775-F5E0-56A6-3B8E-1BC3BB2A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94618-4DC1-DBC1-8597-F9BBF5430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441CB-7D18-F351-17D8-8B4E5523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61DB9-B2A4-5294-661A-16995B40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D6A7E-681E-C3E1-D45C-2D1C6166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382C3-F6A2-88CA-BAD9-864370D5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BA5EB-44F4-D18A-65F0-57496A96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37E8-7618-F029-DBF8-FFA222CF4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A0852-9B54-6635-9225-ECD7AE241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5BD15-1661-42A1-8508-AF2A2DE69997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B0F7-A25F-84B4-D256-F767BA594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81CC-53F2-5F88-5B32-DDB5FD4F5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99B91-6E7E-4E7C-8163-814E7E4C9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857232"/>
            <a:ext cx="4430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Lucida Sans" panose="020B0602030504020204" pitchFamily="34" charset="77"/>
                <a:cs typeface="Times New Roman" pitchFamily="18" charset="0"/>
              </a:rPr>
              <a:t>Acute </a:t>
            </a:r>
            <a:r>
              <a:rPr lang="fr-FR" sz="4400" dirty="0" err="1">
                <a:latin typeface="Lucida Sans" panose="020B0602030504020204" pitchFamily="34" charset="77"/>
                <a:cs typeface="Times New Roman" pitchFamily="18" charset="0"/>
              </a:rPr>
              <a:t>Encephalitis</a:t>
            </a:r>
            <a:r>
              <a:rPr lang="fr-FR" sz="4400" dirty="0">
                <a:latin typeface="Lucida Sans" panose="020B0602030504020204" pitchFamily="34" charset="77"/>
                <a:cs typeface="Times New Roman" pitchFamily="18" charset="0"/>
              </a:rPr>
              <a:t> Syndrome (AES) &amp; </a:t>
            </a:r>
          </a:p>
          <a:p>
            <a:r>
              <a:rPr lang="fr-FR" sz="4400" dirty="0" err="1">
                <a:latin typeface="Lucida Sans" panose="020B0602030504020204" pitchFamily="34" charset="77"/>
                <a:cs typeface="Times New Roman" pitchFamily="18" charset="0"/>
              </a:rPr>
              <a:t>Japanese</a:t>
            </a:r>
            <a:r>
              <a:rPr lang="fr-FR" sz="4400" dirty="0">
                <a:latin typeface="Lucida Sans" panose="020B0602030504020204" pitchFamily="34" charset="77"/>
                <a:cs typeface="Times New Roman" pitchFamily="18" charset="0"/>
              </a:rPr>
              <a:t> </a:t>
            </a:r>
            <a:r>
              <a:rPr lang="fr-FR" sz="4400" dirty="0" err="1">
                <a:latin typeface="Lucida Sans" panose="020B0602030504020204" pitchFamily="34" charset="77"/>
                <a:cs typeface="Times New Roman" pitchFamily="18" charset="0"/>
              </a:rPr>
              <a:t>Encephalitis</a:t>
            </a:r>
            <a:r>
              <a:rPr lang="fr-FR" sz="4400" dirty="0">
                <a:latin typeface="Lucida Sans" panose="020B0602030504020204" pitchFamily="34" charset="77"/>
                <a:cs typeface="Times New Roman" pitchFamily="18" charset="0"/>
              </a:rPr>
              <a:t> (JE)</a:t>
            </a:r>
            <a:endParaRPr lang="en-US" sz="4400" dirty="0">
              <a:latin typeface="Lucida Sans" panose="020B0602030504020204" pitchFamily="34" charset="77"/>
              <a:cs typeface="Times New Roman" pitchFamily="18" charset="0"/>
            </a:endParaRPr>
          </a:p>
        </p:txBody>
      </p:sp>
      <p:pic>
        <p:nvPicPr>
          <p:cNvPr id="8" name="Picture 7" descr="RS2156LVV7CulexquinquefasciatusAdultFeeding202200116.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573016"/>
            <a:ext cx="5572132" cy="3134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B617A-DFE0-F7E6-47C0-8C9033B9E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D98E-2380-40F3-861D-79EA3DDA2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</a:rPr>
              <a:t>Case definition of 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CD80-8DED-A059-346B-DD55F2E0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496944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Lucida Sans" panose="020B0602030504020204" pitchFamily="34" charset="77"/>
              </a:rPr>
              <a:t>Laboratory Criteria (JE Confirmation):</a:t>
            </a:r>
            <a:endParaRPr lang="en-US" sz="2400" dirty="0">
              <a:latin typeface="Lucida Sans" panose="020B0602030504020204" pitchFamily="34" charset="77"/>
            </a:endParaRPr>
          </a:p>
          <a:p>
            <a:pPr marL="409575" indent="-223838"/>
            <a:r>
              <a:rPr lang="en-US" sz="2400" b="1" dirty="0">
                <a:latin typeface="Lucida Sans" panose="020B0602030504020204" pitchFamily="34" charset="77"/>
              </a:rPr>
              <a:t>IgM ELISA Test:</a:t>
            </a:r>
            <a:r>
              <a:rPr lang="en-US" sz="2400" dirty="0">
                <a:latin typeface="Lucida Sans" panose="020B0602030504020204" pitchFamily="34" charset="77"/>
              </a:rPr>
              <a:t> JE-specific IgM antibodies in CSF or serum</a:t>
            </a:r>
          </a:p>
          <a:p>
            <a:pPr marL="409575" indent="-223838"/>
            <a:r>
              <a:rPr lang="en-US" sz="2400" b="1" dirty="0">
                <a:latin typeface="Lucida Sans" panose="020B0602030504020204" pitchFamily="34" charset="77"/>
              </a:rPr>
              <a:t>RT-PCR:</a:t>
            </a:r>
            <a:r>
              <a:rPr lang="en-US" sz="2400" dirty="0">
                <a:latin typeface="Lucida Sans" panose="020B0602030504020204" pitchFamily="34" charset="77"/>
              </a:rPr>
              <a:t> Detection of JEV RNA (rarely done)</a:t>
            </a:r>
          </a:p>
          <a:p>
            <a:pPr marL="409575" indent="-223838"/>
            <a:r>
              <a:rPr lang="en-US" sz="2400" b="1" dirty="0">
                <a:latin typeface="Lucida Sans" panose="020B0602030504020204" pitchFamily="34" charset="77"/>
              </a:rPr>
              <a:t>Virus Isolation:</a:t>
            </a:r>
            <a:r>
              <a:rPr lang="en-US" sz="2400" dirty="0">
                <a:latin typeface="Lucida Sans" panose="020B0602030504020204" pitchFamily="34" charset="77"/>
              </a:rPr>
              <a:t> Rare but confirmatory</a:t>
            </a:r>
          </a:p>
          <a:p>
            <a:endParaRPr lang="en-US" sz="24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831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59" y="0"/>
            <a:ext cx="9144000" cy="681037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Transmission Cycle of 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08912" cy="432048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Lucida Sans" panose="020B0602030504020204" pitchFamily="34" charset="77"/>
                <a:cs typeface="Times New Roman" pitchFamily="18" charset="0"/>
              </a:rPr>
              <a:t>Mosquitoes acquire JEV from infected pigs/birds → Transmit to humans</a:t>
            </a:r>
          </a:p>
          <a:p>
            <a:pPr>
              <a:buNone/>
            </a:pPr>
            <a:endParaRPr lang="en-US" sz="240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r>
              <a:rPr lang="en-US" sz="2400" b="1" dirty="0">
                <a:latin typeface="Lucida Sans" panose="020B0602030504020204" pitchFamily="34" charset="77"/>
                <a:cs typeface="Times New Roman" pitchFamily="18" charset="0"/>
              </a:rPr>
              <a:t>Humans are dead-end hosts (cannot spread further)</a:t>
            </a:r>
          </a:p>
          <a:p>
            <a:pPr>
              <a:buNone/>
            </a:pPr>
            <a:endParaRPr lang="en-US" sz="240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r>
              <a:rPr lang="en-US" sz="2400" b="1" dirty="0">
                <a:latin typeface="Lucida Sans" panose="020B0602030504020204" pitchFamily="34" charset="77"/>
                <a:cs typeface="Times New Roman" pitchFamily="18" charset="0"/>
              </a:rPr>
              <a:t>Risk Factors:</a:t>
            </a: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 Rice fields, pig farming, poor sanitation, seasonal outbreaks (monsoon &amp; post-monsoon)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78" y="0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dirty="0" err="1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Japanese</a:t>
            </a:r>
            <a:r>
              <a:rPr lang="fr-FR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Encephalitis</a:t>
            </a:r>
            <a:r>
              <a:rPr lang="fr-FR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disease</a:t>
            </a:r>
            <a:r>
              <a:rPr lang="fr-FR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 spread</a:t>
            </a:r>
            <a:endParaRPr lang="en-US" sz="3200" dirty="0">
              <a:solidFill>
                <a:schemeClr val="bg1"/>
              </a:solidFill>
              <a:latin typeface="Lucida Sans" panose="020B0602030504020204" pitchFamily="34" charset="77"/>
              <a:cs typeface="Times New Roman" pitchFamily="18" charset="0"/>
            </a:endParaRPr>
          </a:p>
        </p:txBody>
      </p:sp>
      <p:pic>
        <p:nvPicPr>
          <p:cNvPr id="1026" name="Picture 2" descr="Drake to develop spatial interaction model for Japanese encephalitis virus  - Odum School of EcologyOdum School of Ecology">
            <a:extLst>
              <a:ext uri="{FF2B5EF4-FFF2-40B4-BE49-F238E27FC236}">
                <a16:creationId xmlns:a16="http://schemas.microsoft.com/office/drawing/2014/main" id="{FCD8E5A7-E3A9-BC3A-F82D-5B7443F0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64704"/>
            <a:ext cx="888568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98" y="10140"/>
            <a:ext cx="9149897" cy="682556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Management of AES including JE</a:t>
            </a:r>
          </a:p>
        </p:txBody>
      </p:sp>
      <p:pic>
        <p:nvPicPr>
          <p:cNvPr id="4" name="Content Placeholder 3" descr="Screenshot 2025-02-25 1303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92696"/>
            <a:ext cx="9143999" cy="61551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Key Points in management of AES including 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352928" cy="5760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Exclude other CNS causes like meningitis or cerebral malaria requiring specific treatment.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Treatment varies based on patient condition upon arrival.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Initial steps: Assess airway patency, manage high fever, altered mental status, or seizures.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Same treatment applies at PHC, CHC, and district/tertiary hospitals.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Referral to higher centers only if necessary, ensuring all available treatment is provided first.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Delays in transportation increase mortality rates.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Essential facility requirements: Oxygen, </a:t>
            </a:r>
            <a:r>
              <a:rPr lang="en-US" sz="2400" dirty="0" err="1">
                <a:latin typeface="Lucida Sans" panose="020B0602030504020204" pitchFamily="34" charset="77"/>
                <a:cs typeface="Times New Roman" pitchFamily="18" charset="0"/>
              </a:rPr>
              <a:t>Ambu</a:t>
            </a: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 bag, IV </a:t>
            </a:r>
            <a:r>
              <a:rPr lang="en-US" sz="2400" dirty="0" err="1">
                <a:latin typeface="Lucida Sans" panose="020B0602030504020204" pitchFamily="34" charset="77"/>
                <a:cs typeface="Times New Roman" pitchFamily="18" charset="0"/>
              </a:rPr>
              <a:t>cannula</a:t>
            </a: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, and necessary medications.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Pre-arranged training in endemic areas is crucial, except for ventilatory support.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177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Essential Treatment Protocols for Patient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4389120"/>
          </a:xfrm>
        </p:spPr>
        <p:txBody>
          <a:bodyPr>
            <a:noAutofit/>
          </a:bodyPr>
          <a:lstStyle/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Management of Airways and Breathing.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Management of Circulation.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Control of Convulsion and Intracranial pressure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Control of Temperature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Fluid and Electrolytes and Calories/ Nutrition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General management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Specific treatment of any for treatable cause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Investigations, Samples Collection &amp; Transportation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Reporting of a case </a:t>
            </a:r>
          </a:p>
          <a:p>
            <a:pPr marL="534988" indent="-534988">
              <a:buFont typeface="+mj-lt"/>
              <a:buAutoNum type="arabicPeriod"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Rehabilitation.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" y="0"/>
            <a:ext cx="9134422" cy="692696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Position of the Patient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B58B2-984E-2A57-B5F9-5B4B11B4F17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1" y="1052736"/>
            <a:ext cx="8676961" cy="4896544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44"/>
            <a:ext cx="9144000" cy="938962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Management in Tertiary Level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46449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Hypoxia is alleviated by intubation, positive pressure ventilation, and ensuring an arterial Pao2 of 65 mm Hg or better. </a:t>
            </a:r>
          </a:p>
          <a:p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Hypotension is treated in a stepwise fashion by first volume infusion with isotonic fluids to </a:t>
            </a: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normovolemia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, next vasopressors and finally treatment is directed at reducing ICP in an effort to maintain CPP greater than 50. </a:t>
            </a:r>
          </a:p>
          <a:p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Brainstem involvement may necessitate intubation &amp; mechanical ventilation. </a:t>
            </a:r>
          </a:p>
          <a:p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Cardiac arrest requires resuscitation measures. </a:t>
            </a:r>
          </a:p>
          <a:p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SIADH (Syndrome of Inappropriate Anti Diuretic Hormone) is treated with Hypertonic saline.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" y="0"/>
            <a:ext cx="9121896" cy="548680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Equipment and Drugs at various Levels –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Essential equipment at the PHC level: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Air way Sizes 0 and 1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Mucus sucker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Rubber feeding tube of various sizes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5 ml &amp; 2 ml Syringes with needles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Thermometer,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Adhesive tape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Enema set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Oxygen </a:t>
            </a:r>
          </a:p>
          <a:p>
            <a:pPr marL="0" indent="0">
              <a:buNone/>
            </a:pPr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Essential Drugs at the PHC level: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Syrup / Injection </a:t>
            </a: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Paracetamol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,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Diazepam rectal solution/ </a:t>
            </a: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Syp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. Diazepam/ Inj. Diazepam/ Diazepam Suppository.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Suspension </a:t>
            </a: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Valproate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,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Glucose powder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Tab/</a:t>
            </a: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 </a:t>
            </a: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Frusemide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 Paraldehyde </a:t>
            </a:r>
          </a:p>
          <a:p>
            <a:pPr marL="360363" indent="-223838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I/V fluids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3913988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Essential equipment at the CHC level Hospital: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Lucida Sans" panose="020B0602030504020204" pitchFamily="34" charset="77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Air way Sizes,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Mucus Sucker,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Rubber feeding tube size 14,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5 ml Syringe,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Thermometer,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Adhesive tape,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IV </a:t>
            </a: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cannula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, 22 to 24 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Lucida Sans" panose="020B0602030504020204" pitchFamily="34" charset="77"/>
                <a:cs typeface="Times New Roman" pitchFamily="18" charset="0"/>
              </a:rPr>
              <a:t>Ambu</a:t>
            </a: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 Bag,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Foley's Catheters of various sizes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Lumbar Puncture sets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Provision for Cerebrospinal fluid analysis.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Enema set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583726"/>
            <a:ext cx="45720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Essential Drugs at the CHC level Hospital: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Syrup Paracetamol,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Rectal solution or Syrup Diazepam,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Suspension Valproate,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Syrup Chloral hydrate,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Diazepam,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Phenytoin,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IV fluids N/2, N/5 with 5 % Dextrose, 10% Dextrose,      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Normal saline,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Dexamethasone,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Mannitol 20 %,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Frusemide,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Oral Glycerol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Dopamine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Phenobarbitone.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Vitamins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Syrup / Tab Haloperidol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Syrup Chloral Hydrate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Paraldehyde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Inj. </a:t>
            </a: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Ampicillin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Inj. </a:t>
            </a: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Chloramphenicol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.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1600" dirty="0" err="1">
                <a:latin typeface="Lucida Sans" panose="020B0602030504020204" pitchFamily="34" charset="77"/>
                <a:cs typeface="Times New Roman" pitchFamily="18" charset="0"/>
              </a:rPr>
              <a:t>Inj</a:t>
            </a:r>
            <a:r>
              <a:rPr lang="en-US" sz="1600" dirty="0">
                <a:latin typeface="Lucida Sans" panose="020B0602030504020204" pitchFamily="34" charset="77"/>
                <a:cs typeface="Times New Roman" pitchFamily="18" charset="0"/>
              </a:rPr>
              <a:t> Ceftriaxone.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EC22A9-A693-5D0B-B33D-36C88A9B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4" y="0"/>
            <a:ext cx="9121896" cy="548680"/>
          </a:xfrm>
          <a:solidFill>
            <a:srgbClr val="0070C0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Equipment and Drugs at various Levels – (2/2)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525"/>
            <a:ext cx="9144000" cy="561206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Acute Encephalitis Syndrome </a:t>
            </a:r>
            <a:endParaRPr lang="en-US" sz="1800" dirty="0">
              <a:solidFill>
                <a:schemeClr val="bg1"/>
              </a:solidFill>
              <a:latin typeface="Lucida Sans" panose="020B0602030504020204" pitchFamily="34" charset="77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2736304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SzPct val="139000"/>
              <a:buNone/>
              <a:defRPr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Acute Encephalitis Syndrome (AES) is a group of neurological conditions characterized by inflammation of the brain, leading to fever, seizures, altered mental status, and coma. </a:t>
            </a:r>
          </a:p>
          <a:p>
            <a:pPr marL="0" lvl="0" indent="0">
              <a:lnSpc>
                <a:spcPct val="90000"/>
              </a:lnSpc>
              <a:buSzPct val="139000"/>
              <a:buNone/>
              <a:defRPr/>
            </a:pPr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It is caused by viral, bacterial, parasitic or toxic agents with Japanese Encephalitis Virus (JEV) being the most common cause in Asia.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1ECEF-F4E9-755A-365D-EC2716E877ED}"/>
              </a:ext>
            </a:extLst>
          </p:cNvPr>
          <p:cNvSpPr txBox="1"/>
          <p:nvPr/>
        </p:nvSpPr>
        <p:spPr>
          <a:xfrm>
            <a:off x="276904" y="3685900"/>
            <a:ext cx="8471560" cy="14176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39000"/>
              <a:buNone/>
              <a:defRPr/>
            </a:pPr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Japanese Encephalitis is one type of AES which is a  viral disease transmitted by bites of female mosquitoes mainly belonging to Culex species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" y="0"/>
            <a:ext cx="9121963" cy="75439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Strategies for Prevention &amp; Control of Japanese Encephalitis (JE)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89" y="836712"/>
            <a:ext cx="8923958" cy="4914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Vaccination (Primary Prevention):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JE Vaccination is the most effective prevention method</a:t>
            </a:r>
          </a:p>
          <a:p>
            <a:pPr marL="0" indent="0">
              <a:buNone/>
            </a:pPr>
            <a:endParaRPr lang="en-US" sz="110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Vector Control Measures: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Eliminate stagnant water (breeding sites)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Fogging &amp; insecticide spraying in endemic areas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Use mosquito nets, repellents, and protective clothing</a:t>
            </a:r>
          </a:p>
          <a:p>
            <a:pPr marL="0" indent="0">
              <a:buNone/>
            </a:pPr>
            <a:endParaRPr lang="en-US" sz="110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Public Health Interventions:</a:t>
            </a:r>
            <a:endParaRPr lang="en-US" sz="2000" dirty="0">
              <a:latin typeface="Lucida Sans" panose="020B0602030504020204" pitchFamily="34" charset="77"/>
              <a:cs typeface="Times New Roman" pitchFamily="18" charset="0"/>
            </a:endParaRP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Strengthening JE surveillance &amp; outbreak response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Timely reporting of cases &amp; early warning systems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Community awareness campaigns on mosquito control &amp; vaccination</a:t>
            </a:r>
          </a:p>
          <a:p>
            <a:pPr marL="0" indent="0">
              <a:buNone/>
            </a:pPr>
            <a:endParaRPr lang="en-US" sz="105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Environmental &amp; Agricultural Management: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Reducing human-mosquito-pig contact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Safe pig farming practices (relocation away from residential areas)</a:t>
            </a:r>
          </a:p>
          <a:p>
            <a:pPr marL="311150" lvl="1" indent="-174625"/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Proper waste disposal &amp; water management</a:t>
            </a:r>
          </a:p>
          <a:p>
            <a:endParaRPr lang="en-US" sz="2000" dirty="0">
              <a:latin typeface="Lucida Sans" panose="020B0602030504020204" pitchFamily="34" charset="7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267C-65A4-51B9-A25E-5A3BC1A8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94F0-E4DC-997C-6EF1-1070A047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" y="0"/>
            <a:ext cx="9121963" cy="75439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Strategies for Prevention &amp; Control of Japanese Encephalitis (JE)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16BF2-9A26-BDB4-D0AD-6E1571627E92}"/>
              </a:ext>
            </a:extLst>
          </p:cNvPr>
          <p:cNvSpPr txBox="1"/>
          <p:nvPr/>
        </p:nvSpPr>
        <p:spPr>
          <a:xfrm>
            <a:off x="251521" y="770616"/>
            <a:ext cx="86724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Strengthening Healthcare Infrastructure:</a:t>
            </a:r>
          </a:p>
          <a:p>
            <a:pPr marL="311150" lvl="1" indent="-2127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Improving Diagnosis &amp; Treatment Facilities</a:t>
            </a:r>
          </a:p>
          <a:p>
            <a:pPr marL="311150" lvl="1" indent="-2127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Equipping hospitals with ICU, ventilators, &amp; essential drugs</a:t>
            </a:r>
          </a:p>
          <a:p>
            <a:pPr marL="311150" lvl="1" indent="-2127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Training healthcare workers in AES/JE management</a:t>
            </a:r>
          </a:p>
          <a:p>
            <a:pPr marL="311150" lvl="1" indent="-2127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Rapid referral systems to tertiary care centers</a:t>
            </a:r>
            <a:endParaRPr lang="en-US" sz="200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pPr lvl="1" indent="-446088"/>
            <a:endParaRPr lang="en-US" sz="200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pPr lvl="1" indent="-446088"/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Personal Protective Measures:</a:t>
            </a:r>
          </a:p>
          <a:p>
            <a:pPr marL="311150" lvl="1" indent="-2127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Preventing mosquito bites</a:t>
            </a:r>
          </a:p>
          <a:p>
            <a:pPr marL="311150" lvl="1" indent="-2127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Wearing long-sleeved clothes &amp; using insect repellents</a:t>
            </a:r>
          </a:p>
          <a:p>
            <a:pPr marL="311150" lvl="1" indent="-2127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Sleeping under insecticide-treated mosquito nets (ITNs)</a:t>
            </a:r>
          </a:p>
          <a:p>
            <a:endParaRPr lang="en-US" sz="2000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r>
              <a:rPr lang="en-US" sz="2000" b="1" dirty="0">
                <a:latin typeface="Lucida Sans" panose="020B0602030504020204" pitchFamily="34" charset="77"/>
                <a:cs typeface="Times New Roman" pitchFamily="18" charset="0"/>
              </a:rPr>
              <a:t>Community Awareness &amp; Education:</a:t>
            </a:r>
          </a:p>
          <a:p>
            <a:pPr marL="273050" lvl="1" indent="-1746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Engaging communities in JE prevention</a:t>
            </a:r>
          </a:p>
          <a:p>
            <a:pPr marL="273050" lvl="1" indent="-1746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Educating about JE symptoms, vaccination, and mosquito control</a:t>
            </a:r>
          </a:p>
          <a:p>
            <a:pPr marL="273050" lvl="1" indent="-174625">
              <a:buFont typeface="Arial" pitchFamily="34" charset="0"/>
              <a:buChar char="•"/>
            </a:pPr>
            <a:r>
              <a:rPr lang="en-US" sz="2000" dirty="0">
                <a:latin typeface="Lucida Sans" panose="020B0602030504020204" pitchFamily="34" charset="77"/>
                <a:cs typeface="Times New Roman" pitchFamily="18" charset="0"/>
              </a:rPr>
              <a:t>Encouraging early medical consultation for suspected cases</a:t>
            </a:r>
          </a:p>
        </p:txBody>
      </p:sp>
    </p:spTree>
    <p:extLst>
      <p:ext uri="{BB962C8B-B14F-4D97-AF65-F5344CB8AC3E}">
        <p14:creationId xmlns:p14="http://schemas.microsoft.com/office/powerpoint/2010/main" val="332298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83"/>
            <a:ext cx="9144000" cy="652154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AES &amp; JE in India – Key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73471"/>
            <a:ext cx="8280920" cy="4351338"/>
          </a:xfrm>
        </p:spPr>
        <p:txBody>
          <a:bodyPr/>
          <a:lstStyle/>
          <a:p>
            <a:r>
              <a:rPr lang="en-US" b="1" dirty="0">
                <a:latin typeface="Lucida Sans" panose="020B0602030504020204" pitchFamily="34" charset="77"/>
                <a:cs typeface="Times New Roman" pitchFamily="18" charset="0"/>
              </a:rPr>
              <a:t>Endemic States:</a:t>
            </a:r>
            <a:r>
              <a:rPr lang="en-US" dirty="0">
                <a:latin typeface="Lucida Sans" panose="020B0602030504020204" pitchFamily="34" charset="77"/>
                <a:cs typeface="Times New Roman" pitchFamily="18" charset="0"/>
              </a:rPr>
              <a:t> UP, Bihar, Assam, West Bengal, </a:t>
            </a:r>
            <a:r>
              <a:rPr lang="en-US" dirty="0" err="1">
                <a:latin typeface="Lucida Sans" panose="020B0602030504020204" pitchFamily="34" charset="77"/>
                <a:cs typeface="Times New Roman" pitchFamily="18" charset="0"/>
              </a:rPr>
              <a:t>Odisa</a:t>
            </a:r>
            <a:r>
              <a:rPr lang="en-US" dirty="0">
                <a:latin typeface="Lucida Sans" panose="020B0602030504020204" pitchFamily="34" charset="77"/>
                <a:cs typeface="Times New Roman" pitchFamily="18" charset="0"/>
              </a:rPr>
              <a:t>, Tamil Nadu</a:t>
            </a:r>
          </a:p>
          <a:p>
            <a:r>
              <a:rPr lang="en-US" b="1" dirty="0">
                <a:latin typeface="Lucida Sans" panose="020B0602030504020204" pitchFamily="34" charset="77"/>
                <a:cs typeface="Times New Roman" pitchFamily="18" charset="0"/>
              </a:rPr>
              <a:t>Annual AES Cases in India:</a:t>
            </a:r>
            <a:r>
              <a:rPr lang="en-US" dirty="0">
                <a:latin typeface="Lucida Sans" panose="020B0602030504020204" pitchFamily="34" charset="77"/>
                <a:cs typeface="Times New Roman" pitchFamily="18" charset="0"/>
              </a:rPr>
              <a:t> </a:t>
            </a:r>
            <a:r>
              <a:rPr lang="en-US" b="1" dirty="0">
                <a:latin typeface="Lucida Sans" panose="020B0602030504020204" pitchFamily="34" charset="77"/>
                <a:cs typeface="Times New Roman" pitchFamily="18" charset="0"/>
              </a:rPr>
              <a:t>~10,000 reported cases</a:t>
            </a:r>
          </a:p>
          <a:p>
            <a:r>
              <a:rPr lang="en-US" b="1" dirty="0">
                <a:latin typeface="Lucida Sans" panose="020B0602030504020204" pitchFamily="34" charset="77"/>
                <a:cs typeface="Times New Roman" pitchFamily="18" charset="0"/>
              </a:rPr>
              <a:t>Annual AES Cases in West Bengal:</a:t>
            </a:r>
            <a:r>
              <a:rPr lang="en-US" dirty="0">
                <a:latin typeface="Lucida Sans" panose="020B0602030504020204" pitchFamily="34" charset="77"/>
                <a:cs typeface="Times New Roman" pitchFamily="18" charset="0"/>
              </a:rPr>
              <a:t> </a:t>
            </a:r>
            <a:r>
              <a:rPr lang="en-US" b="1" dirty="0">
                <a:latin typeface="Lucida Sans" panose="020B0602030504020204" pitchFamily="34" charset="77"/>
                <a:cs typeface="Times New Roman" pitchFamily="18" charset="0"/>
              </a:rPr>
              <a:t>~1,000 reported cases</a:t>
            </a:r>
          </a:p>
          <a:p>
            <a:endParaRPr lang="en-US" b="1" dirty="0">
              <a:latin typeface="Lucida Sans" panose="020B0602030504020204" pitchFamily="34" charset="77"/>
              <a:cs typeface="Times New Roman" pitchFamily="18" charset="0"/>
            </a:endParaRPr>
          </a:p>
          <a:p>
            <a:r>
              <a:rPr lang="en-US" b="1" dirty="0">
                <a:latin typeface="Lucida Sans" panose="020B0602030504020204" pitchFamily="34" charset="77"/>
                <a:cs typeface="Times New Roman" pitchFamily="18" charset="0"/>
              </a:rPr>
              <a:t>JE Contribution to AES Cases:</a:t>
            </a:r>
            <a:r>
              <a:rPr lang="en-US" dirty="0">
                <a:latin typeface="Lucida Sans" panose="020B0602030504020204" pitchFamily="34" charset="77"/>
                <a:cs typeface="Times New Roman" pitchFamily="18" charset="0"/>
              </a:rPr>
              <a:t> </a:t>
            </a:r>
            <a:r>
              <a:rPr lang="en-US" b="1" dirty="0">
                <a:latin typeface="Lucida Sans" panose="020B0602030504020204" pitchFamily="34" charset="77"/>
                <a:cs typeface="Times New Roman" pitchFamily="18" charset="0"/>
              </a:rPr>
              <a:t>5–35%</a:t>
            </a:r>
            <a:endParaRPr lang="en-US" dirty="0">
              <a:latin typeface="Lucida Sans" panose="020B0602030504020204" pitchFamily="34" charset="7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" y="0"/>
            <a:ext cx="9124711" cy="548680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223224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AES is a serious neurological condition with multiple causes</a:t>
            </a:r>
          </a:p>
          <a:p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JE is a major cause in Asia, but bacterial &amp; toxic causes also exist</a:t>
            </a:r>
          </a:p>
          <a:p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Early diagnosis &amp; supportive treatment are crucial for survival</a:t>
            </a:r>
          </a:p>
          <a:p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Vaccination, mosquito control &amp; public health interventions are essential</a:t>
            </a:r>
          </a:p>
          <a:p>
            <a:r>
              <a:rPr lang="en-US" sz="2400" dirty="0">
                <a:latin typeface="Lucida Sans" panose="020B0602030504020204" pitchFamily="34" charset="77"/>
                <a:cs typeface="Times New Roman" pitchFamily="18" charset="0"/>
              </a:rPr>
              <a:t>Preventive measures can reduce the burden of AES &amp; JE in endemic regions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2"/>
          <p:cNvSpPr txBox="1">
            <a:spLocks noChangeArrowheads="1"/>
          </p:cNvSpPr>
          <p:nvPr/>
        </p:nvSpPr>
        <p:spPr bwMode="auto">
          <a:xfrm>
            <a:off x="26194" y="-15058"/>
            <a:ext cx="9117806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0" dirty="0">
                <a:solidFill>
                  <a:schemeClr val="bg1"/>
                </a:solidFill>
                <a:latin typeface="Lucida Sans" panose="020B0602030504020204" pitchFamily="34" charset="77"/>
                <a:cs typeface="ＭＳ Ｐゴシック" charset="0"/>
              </a:rPr>
              <a:t>Causes of AES</a:t>
            </a:r>
          </a:p>
        </p:txBody>
      </p:sp>
      <p:sp>
        <p:nvSpPr>
          <p:cNvPr id="1048636" name="TextBox 3"/>
          <p:cNvSpPr txBox="1">
            <a:spLocks noChangeArrowheads="1"/>
          </p:cNvSpPr>
          <p:nvPr/>
        </p:nvSpPr>
        <p:spPr bwMode="auto">
          <a:xfrm>
            <a:off x="4191417" y="794492"/>
            <a:ext cx="551754" cy="3231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 dirty="0">
                <a:latin typeface="Lucida Sans" panose="020B0602030504020204" pitchFamily="34" charset="77"/>
              </a:rPr>
              <a:t>AES</a:t>
            </a:r>
          </a:p>
        </p:txBody>
      </p:sp>
      <p:sp>
        <p:nvSpPr>
          <p:cNvPr id="1048637" name="TextBox 4"/>
          <p:cNvSpPr txBox="1">
            <a:spLocks noChangeArrowheads="1"/>
          </p:cNvSpPr>
          <p:nvPr/>
        </p:nvSpPr>
        <p:spPr bwMode="auto">
          <a:xfrm>
            <a:off x="696624" y="1508395"/>
            <a:ext cx="3674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dirty="0">
                <a:latin typeface="Lucida Sans" panose="020B0602030504020204" pitchFamily="34" charset="77"/>
              </a:rPr>
              <a:t>JE</a:t>
            </a:r>
          </a:p>
        </p:txBody>
      </p:sp>
      <p:sp>
        <p:nvSpPr>
          <p:cNvPr id="1048638" name="TextBox 5"/>
          <p:cNvSpPr txBox="1">
            <a:spLocks noChangeArrowheads="1"/>
          </p:cNvSpPr>
          <p:nvPr/>
        </p:nvSpPr>
        <p:spPr bwMode="auto">
          <a:xfrm>
            <a:off x="513755" y="2390537"/>
            <a:ext cx="148113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Single Stranded RNA Virus of </a:t>
            </a:r>
            <a:r>
              <a:rPr lang="en-US" sz="1400" b="0" dirty="0" err="1">
                <a:latin typeface="Lucida Sans" panose="020B0602030504020204" pitchFamily="34" charset="77"/>
              </a:rPr>
              <a:t>Flaviviridae</a:t>
            </a:r>
            <a:r>
              <a:rPr lang="en-US" sz="1400" b="0" dirty="0">
                <a:latin typeface="Lucida Sans" panose="020B0602030504020204" pitchFamily="34" charset="77"/>
              </a:rPr>
              <a:t> family (Mosquito is vector)</a:t>
            </a:r>
          </a:p>
        </p:txBody>
      </p:sp>
      <p:sp>
        <p:nvSpPr>
          <p:cNvPr id="1048639" name="TextBox 7"/>
          <p:cNvSpPr txBox="1">
            <a:spLocks noChangeArrowheads="1"/>
          </p:cNvSpPr>
          <p:nvPr/>
        </p:nvSpPr>
        <p:spPr bwMode="auto">
          <a:xfrm>
            <a:off x="3369645" y="1517685"/>
            <a:ext cx="120097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Non-JE Viral</a:t>
            </a:r>
          </a:p>
        </p:txBody>
      </p:sp>
      <p:sp>
        <p:nvSpPr>
          <p:cNvPr id="1048640" name="TextBox 8"/>
          <p:cNvSpPr txBox="1">
            <a:spLocks noChangeArrowheads="1"/>
          </p:cNvSpPr>
          <p:nvPr/>
        </p:nvSpPr>
        <p:spPr bwMode="auto">
          <a:xfrm>
            <a:off x="7003125" y="1705741"/>
            <a:ext cx="1870744" cy="272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 err="1">
                <a:latin typeface="Lucida Sans" panose="020B0602030504020204" pitchFamily="34" charset="77"/>
              </a:rPr>
              <a:t>Parastic</a:t>
            </a:r>
            <a:r>
              <a:rPr lang="en-US" sz="1050" b="0" dirty="0">
                <a:latin typeface="Lucida Sans" panose="020B0602030504020204" pitchFamily="34" charset="77"/>
              </a:rPr>
              <a:t> (Malaria)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Protozoal (Amoebic)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Spirochetal (Syphilis)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Trypanosomiasis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TBM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Bacterial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Fungal (</a:t>
            </a:r>
            <a:r>
              <a:rPr lang="en-US" sz="1050" b="0" dirty="0" err="1">
                <a:latin typeface="Lucida Sans" panose="020B0602030504020204" pitchFamily="34" charset="77"/>
              </a:rPr>
              <a:t>Cryptococcal</a:t>
            </a:r>
            <a:r>
              <a:rPr lang="en-US" sz="1050" b="0" dirty="0">
                <a:latin typeface="Lucida Sans" panose="020B0602030504020204" pitchFamily="34" charset="77"/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Toxin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Chemicals (No fever)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Unknown Cause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sz="1050" b="0" dirty="0">
                <a:latin typeface="Lucida Sans" panose="020B0602030504020204" pitchFamily="34" charset="77"/>
              </a:rPr>
              <a:t> Scrub typhus</a:t>
            </a:r>
          </a:p>
        </p:txBody>
      </p:sp>
      <p:sp>
        <p:nvSpPr>
          <p:cNvPr id="1048641" name="TextBox 9"/>
          <p:cNvSpPr txBox="1">
            <a:spLocks noChangeArrowheads="1"/>
          </p:cNvSpPr>
          <p:nvPr/>
        </p:nvSpPr>
        <p:spPr bwMode="auto">
          <a:xfrm>
            <a:off x="3307482" y="1793142"/>
            <a:ext cx="261305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Arbovirus </a:t>
            </a: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(</a:t>
            </a:r>
            <a:r>
              <a:rPr lang="en-US" sz="1400" b="0" dirty="0" err="1">
                <a:latin typeface="Lucida Sans" panose="020B0602030504020204" pitchFamily="34" charset="77"/>
              </a:rPr>
              <a:t>Arthopod</a:t>
            </a:r>
            <a:r>
              <a:rPr lang="en-US" sz="1400" b="0" dirty="0">
                <a:latin typeface="Lucida Sans" panose="020B0602030504020204" pitchFamily="34" charset="77"/>
              </a:rPr>
              <a:t> is vector)</a:t>
            </a: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VEE (Venezuelan Horses)</a:t>
            </a: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Tick Borne Encephalitis &amp; others</a:t>
            </a: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Dawson Encephalitis</a:t>
            </a: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Entero-Viral Encephalitis</a:t>
            </a: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Toxoplasmosis</a:t>
            </a: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Dengue</a:t>
            </a: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Herpes</a:t>
            </a:r>
          </a:p>
          <a:p>
            <a:pPr eaLnBrk="1" hangingPunct="1"/>
            <a:endParaRPr lang="en-US" sz="1400" b="0" dirty="0">
              <a:latin typeface="Lucida Sans" panose="020B0602030504020204" pitchFamily="34" charset="77"/>
            </a:endParaRPr>
          </a:p>
          <a:p>
            <a:pPr eaLnBrk="1" hangingPunct="1"/>
            <a:r>
              <a:rPr lang="en-US" sz="1400" b="0" dirty="0">
                <a:latin typeface="Lucida Sans" panose="020B0602030504020204" pitchFamily="34" charset="77"/>
              </a:rPr>
              <a:t>Varicella</a:t>
            </a:r>
          </a:p>
        </p:txBody>
      </p:sp>
      <p:cxnSp>
        <p:nvCxnSpPr>
          <p:cNvPr id="3145732" name="Straight Connector 18"/>
          <p:cNvCxnSpPr>
            <a:cxnSpLocks/>
          </p:cNvCxnSpPr>
          <p:nvPr/>
        </p:nvCxnSpPr>
        <p:spPr>
          <a:xfrm>
            <a:off x="894756" y="1211367"/>
            <a:ext cx="62716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3" name="Straight Arrow Connector 20"/>
          <p:cNvCxnSpPr>
            <a:cxnSpLocks/>
          </p:cNvCxnSpPr>
          <p:nvPr/>
        </p:nvCxnSpPr>
        <p:spPr>
          <a:xfrm rot="5400000">
            <a:off x="6950868" y="1435553"/>
            <a:ext cx="429816" cy="11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4" name="Straight Arrow Connector 21"/>
          <p:cNvCxnSpPr>
            <a:cxnSpLocks/>
          </p:cNvCxnSpPr>
          <p:nvPr/>
        </p:nvCxnSpPr>
        <p:spPr>
          <a:xfrm rot="5400000">
            <a:off x="782242" y="1340896"/>
            <a:ext cx="229790" cy="47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5" name="Straight Arrow Connector 25"/>
          <p:cNvCxnSpPr>
            <a:cxnSpLocks/>
          </p:cNvCxnSpPr>
          <p:nvPr/>
        </p:nvCxnSpPr>
        <p:spPr>
          <a:xfrm rot="5400000">
            <a:off x="3859508" y="1357500"/>
            <a:ext cx="229790" cy="4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6" name="Straight Arrow Connector 26"/>
          <p:cNvCxnSpPr>
            <a:cxnSpLocks/>
          </p:cNvCxnSpPr>
          <p:nvPr/>
        </p:nvCxnSpPr>
        <p:spPr>
          <a:xfrm rot="5400000">
            <a:off x="638035" y="2061466"/>
            <a:ext cx="490538" cy="59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7" name="Straight Connector 34"/>
          <p:cNvCxnSpPr>
            <a:cxnSpLocks/>
          </p:cNvCxnSpPr>
          <p:nvPr/>
        </p:nvCxnSpPr>
        <p:spPr>
          <a:xfrm>
            <a:off x="3106893" y="1953565"/>
            <a:ext cx="0" cy="4047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8" name="Straight Arrow Connector 36"/>
          <p:cNvCxnSpPr>
            <a:cxnSpLocks/>
          </p:cNvCxnSpPr>
          <p:nvPr/>
        </p:nvCxnSpPr>
        <p:spPr>
          <a:xfrm flipV="1">
            <a:off x="3147418" y="1973576"/>
            <a:ext cx="128588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39" name="Straight Arrow Connector 37"/>
          <p:cNvCxnSpPr>
            <a:cxnSpLocks/>
          </p:cNvCxnSpPr>
          <p:nvPr/>
        </p:nvCxnSpPr>
        <p:spPr>
          <a:xfrm flipV="1">
            <a:off x="3154562" y="2553671"/>
            <a:ext cx="128588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0" name="Straight Arrow Connector 38"/>
          <p:cNvCxnSpPr>
            <a:cxnSpLocks/>
          </p:cNvCxnSpPr>
          <p:nvPr/>
        </p:nvCxnSpPr>
        <p:spPr>
          <a:xfrm flipV="1">
            <a:off x="3105562" y="2981060"/>
            <a:ext cx="128588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1" name="Straight Arrow Connector 39"/>
          <p:cNvCxnSpPr>
            <a:cxnSpLocks/>
          </p:cNvCxnSpPr>
          <p:nvPr/>
        </p:nvCxnSpPr>
        <p:spPr>
          <a:xfrm flipV="1">
            <a:off x="3128512" y="3429000"/>
            <a:ext cx="128588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2" name="Straight Arrow Connector 40"/>
          <p:cNvCxnSpPr>
            <a:cxnSpLocks/>
          </p:cNvCxnSpPr>
          <p:nvPr/>
        </p:nvCxnSpPr>
        <p:spPr>
          <a:xfrm flipV="1">
            <a:off x="3116208" y="3861048"/>
            <a:ext cx="128588" cy="10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3" name="Straight Arrow Connector 41"/>
          <p:cNvCxnSpPr>
            <a:cxnSpLocks/>
          </p:cNvCxnSpPr>
          <p:nvPr/>
        </p:nvCxnSpPr>
        <p:spPr>
          <a:xfrm>
            <a:off x="3142374" y="6001380"/>
            <a:ext cx="1407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4" name="Straight Arrow Connector 43"/>
          <p:cNvCxnSpPr>
            <a:cxnSpLocks/>
          </p:cNvCxnSpPr>
          <p:nvPr/>
        </p:nvCxnSpPr>
        <p:spPr>
          <a:xfrm flipV="1">
            <a:off x="3090435" y="4711277"/>
            <a:ext cx="128588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5" name="Straight Arrow Connector 44"/>
          <p:cNvCxnSpPr>
            <a:cxnSpLocks/>
          </p:cNvCxnSpPr>
          <p:nvPr/>
        </p:nvCxnSpPr>
        <p:spPr>
          <a:xfrm>
            <a:off x="3090435" y="5109663"/>
            <a:ext cx="166665" cy="13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6" name="Straight Arrow Connector 45"/>
          <p:cNvCxnSpPr>
            <a:cxnSpLocks/>
          </p:cNvCxnSpPr>
          <p:nvPr/>
        </p:nvCxnSpPr>
        <p:spPr>
          <a:xfrm flipV="1">
            <a:off x="3132524" y="5609036"/>
            <a:ext cx="128588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43" name="TextBox 57"/>
          <p:cNvSpPr txBox="1">
            <a:spLocks noChangeArrowheads="1"/>
          </p:cNvSpPr>
          <p:nvPr/>
        </p:nvSpPr>
        <p:spPr bwMode="auto">
          <a:xfrm>
            <a:off x="5255419" y="1784029"/>
            <a:ext cx="1238250" cy="5770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50" b="0" dirty="0">
                <a:latin typeface="Lucida Sans" panose="020B0602030504020204" pitchFamily="34" charset="77"/>
              </a:rPr>
              <a:t>WNE (West Nile Encephalitis in North America)</a:t>
            </a:r>
          </a:p>
        </p:txBody>
      </p:sp>
      <p:cxnSp>
        <p:nvCxnSpPr>
          <p:cNvPr id="3145747" name="Straight Connector 62"/>
          <p:cNvCxnSpPr>
            <a:cxnSpLocks/>
          </p:cNvCxnSpPr>
          <p:nvPr/>
        </p:nvCxnSpPr>
        <p:spPr>
          <a:xfrm>
            <a:off x="4298879" y="1953565"/>
            <a:ext cx="956540" cy="171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48" name="Elbow Connector 67"/>
          <p:cNvCxnSpPr>
            <a:cxnSpLocks/>
          </p:cNvCxnSpPr>
          <p:nvPr/>
        </p:nvCxnSpPr>
        <p:spPr>
          <a:xfrm rot="5400000">
            <a:off x="5013063" y="2647573"/>
            <a:ext cx="1347654" cy="686024"/>
          </a:xfrm>
          <a:prstGeom prst="bentConnector3">
            <a:avLst>
              <a:gd name="adj1" fmla="val 96473"/>
            </a:avLst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44" name="TextBox 80"/>
          <p:cNvSpPr txBox="1">
            <a:spLocks noChangeArrowheads="1"/>
          </p:cNvSpPr>
          <p:nvPr/>
        </p:nvSpPr>
        <p:spPr bwMode="auto">
          <a:xfrm>
            <a:off x="5826323" y="4154773"/>
            <a:ext cx="1265957" cy="6594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0" dirty="0">
                <a:latin typeface="Lucida Sans" panose="020B0602030504020204" pitchFamily="34" charset="77"/>
              </a:rPr>
              <a:t>Coxsackie A &amp; B Echo</a:t>
            </a:r>
          </a:p>
          <a:p>
            <a:pPr eaLnBrk="1" hangingPunct="1">
              <a:lnSpc>
                <a:spcPct val="200000"/>
              </a:lnSpc>
            </a:pPr>
            <a:r>
              <a:rPr lang="en-US" sz="1000" b="0" dirty="0">
                <a:latin typeface="Lucida Sans" panose="020B0602030504020204" pitchFamily="34" charset="77"/>
              </a:rPr>
              <a:t>Others</a:t>
            </a:r>
          </a:p>
        </p:txBody>
      </p:sp>
      <p:sp>
        <p:nvSpPr>
          <p:cNvPr id="1048645" name="TextBox 81"/>
          <p:cNvSpPr txBox="1">
            <a:spLocks noChangeArrowheads="1"/>
          </p:cNvSpPr>
          <p:nvPr/>
        </p:nvSpPr>
        <p:spPr bwMode="auto">
          <a:xfrm>
            <a:off x="4182749" y="4350904"/>
            <a:ext cx="1422269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0" dirty="0">
                <a:latin typeface="Lucida Sans" panose="020B0602030504020204" pitchFamily="34" charset="77"/>
              </a:rPr>
              <a:t>Polio      Non-polio</a:t>
            </a:r>
            <a:endParaRPr lang="en-US" sz="800" b="0" dirty="0">
              <a:latin typeface="Lucida Sans" panose="020B0602030504020204" pitchFamily="34" charset="77"/>
            </a:endParaRPr>
          </a:p>
        </p:txBody>
      </p:sp>
      <p:grpSp>
        <p:nvGrpSpPr>
          <p:cNvPr id="101" name="Group 94"/>
          <p:cNvGrpSpPr/>
          <p:nvPr/>
        </p:nvGrpSpPr>
        <p:grpSpPr bwMode="auto">
          <a:xfrm>
            <a:off x="4512596" y="3985061"/>
            <a:ext cx="471488" cy="345588"/>
            <a:chOff x="4067175" y="4257675"/>
            <a:chExt cx="628651" cy="417164"/>
          </a:xfrm>
        </p:grpSpPr>
        <p:cxnSp>
          <p:nvCxnSpPr>
            <p:cNvPr id="3145749" name="Straight Arrow Connector 92"/>
            <p:cNvCxnSpPr>
              <a:cxnSpLocks/>
            </p:cNvCxnSpPr>
            <p:nvPr/>
          </p:nvCxnSpPr>
          <p:spPr>
            <a:xfrm rot="16200000" flipH="1">
              <a:off x="4330081" y="4309094"/>
              <a:ext cx="417164" cy="3143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5750" name="Straight Arrow Connector 93"/>
            <p:cNvCxnSpPr>
              <a:cxnSpLocks/>
            </p:cNvCxnSpPr>
            <p:nvPr/>
          </p:nvCxnSpPr>
          <p:spPr>
            <a:xfrm rot="5400000">
              <a:off x="4015756" y="4309094"/>
              <a:ext cx="417164" cy="3143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45751" name="Straight Arrow Connector 96"/>
          <p:cNvCxnSpPr>
            <a:cxnSpLocks/>
          </p:cNvCxnSpPr>
          <p:nvPr/>
        </p:nvCxnSpPr>
        <p:spPr>
          <a:xfrm flipV="1">
            <a:off x="5464645" y="4246122"/>
            <a:ext cx="434578" cy="1893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52" name="Straight Arrow Connector 97"/>
          <p:cNvCxnSpPr>
            <a:cxnSpLocks/>
          </p:cNvCxnSpPr>
          <p:nvPr/>
        </p:nvCxnSpPr>
        <p:spPr>
          <a:xfrm>
            <a:off x="5464645" y="4455687"/>
            <a:ext cx="434578" cy="2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45753" name="Straight Arrow Connector 99"/>
          <p:cNvCxnSpPr>
            <a:cxnSpLocks/>
          </p:cNvCxnSpPr>
          <p:nvPr/>
        </p:nvCxnSpPr>
        <p:spPr>
          <a:xfrm>
            <a:off x="5464878" y="4444545"/>
            <a:ext cx="434345" cy="29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646" name="TextBox 57"/>
          <p:cNvSpPr txBox="1">
            <a:spLocks noChangeArrowheads="1"/>
          </p:cNvSpPr>
          <p:nvPr/>
        </p:nvSpPr>
        <p:spPr bwMode="auto">
          <a:xfrm>
            <a:off x="6113321" y="2390537"/>
            <a:ext cx="686024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0" dirty="0">
                <a:latin typeface="Lucida Sans" panose="020B0602030504020204" pitchFamily="34" charset="77"/>
              </a:rPr>
              <a:t>Not Found in India</a:t>
            </a:r>
          </a:p>
        </p:txBody>
      </p:sp>
      <p:cxnSp>
        <p:nvCxnSpPr>
          <p:cNvPr id="3145755" name="Straight Arrow Connector 82"/>
          <p:cNvCxnSpPr>
            <a:cxnSpLocks/>
          </p:cNvCxnSpPr>
          <p:nvPr/>
        </p:nvCxnSpPr>
        <p:spPr>
          <a:xfrm rot="10800000">
            <a:off x="4791076" y="3705226"/>
            <a:ext cx="238125" cy="1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5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1851" y="666409"/>
            <a:ext cx="1176338" cy="98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4" y="18256"/>
            <a:ext cx="9124445" cy="66278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</a:rPr>
              <a:t>Case definition of JE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latin typeface="Lucida Sans" panose="020B0602030504020204" pitchFamily="34" charset="77"/>
              </a:rPr>
              <a:t>Acute onset of fever, not more than 5-7 days duration.</a:t>
            </a:r>
          </a:p>
          <a:p>
            <a:pPr>
              <a:buNone/>
            </a:pPr>
            <a:r>
              <a:rPr lang="en-US" sz="2000" dirty="0">
                <a:latin typeface="Lucida Sans" panose="020B0602030504020204" pitchFamily="34" charset="77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latin typeface="Lucida Sans" panose="020B0602030504020204" pitchFamily="34" charset="77"/>
              </a:rPr>
              <a:t>Change in mental status with/without:</a:t>
            </a:r>
          </a:p>
          <a:p>
            <a:pPr>
              <a:buNone/>
            </a:pPr>
            <a:endParaRPr lang="en-US" sz="2000" dirty="0">
              <a:latin typeface="Lucida Sans" panose="020B0602030504020204" pitchFamily="34" charset="77"/>
            </a:endParaRPr>
          </a:p>
          <a:p>
            <a:pPr marL="273050" indent="-273050">
              <a:buFont typeface="Wingdings" pitchFamily="2" charset="2"/>
              <a:buChar char="ü"/>
            </a:pPr>
            <a:r>
              <a:rPr lang="en-US" sz="2000" dirty="0">
                <a:latin typeface="Lucida Sans" panose="020B0602030504020204" pitchFamily="34" charset="77"/>
              </a:rPr>
              <a:t>New onset of seizures (excluding febrile seizures)</a:t>
            </a:r>
          </a:p>
          <a:p>
            <a:pPr marL="273050" indent="-273050">
              <a:buNone/>
            </a:pPr>
            <a:endParaRPr lang="en-US" sz="2000" dirty="0">
              <a:latin typeface="Lucida Sans" panose="020B0602030504020204" pitchFamily="34" charset="77"/>
            </a:endParaRPr>
          </a:p>
          <a:p>
            <a:pPr marL="273050" indent="-273050">
              <a:buFont typeface="Wingdings" pitchFamily="2" charset="2"/>
              <a:buChar char="ü"/>
            </a:pPr>
            <a:r>
              <a:rPr lang="en-US" sz="2000" dirty="0">
                <a:latin typeface="Lucida Sans" panose="020B0602030504020204" pitchFamily="34" charset="77"/>
              </a:rPr>
              <a:t>Other early clinical findings-- may include irritability, somnolence or abnormal </a:t>
            </a:r>
            <a:r>
              <a:rPr lang="en-US" sz="2000" dirty="0" err="1">
                <a:latin typeface="Lucida Sans" panose="020B0602030504020204" pitchFamily="34" charset="77"/>
              </a:rPr>
              <a:t>behaviour</a:t>
            </a:r>
            <a:r>
              <a:rPr lang="en-US" sz="2000" dirty="0">
                <a:latin typeface="Lucida Sans" panose="020B0602030504020204" pitchFamily="34" charset="77"/>
              </a:rPr>
              <a:t> greater than that seen with usual febrile illness.</a:t>
            </a:r>
          </a:p>
          <a:p>
            <a:pPr>
              <a:buNone/>
            </a:pPr>
            <a:endParaRPr lang="en-US" sz="2000" dirty="0"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6" y="-8695"/>
            <a:ext cx="9137104" cy="557375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Case Classification of AES </a:t>
            </a:r>
            <a:endParaRPr lang="en-US" sz="1800" b="1" dirty="0">
              <a:solidFill>
                <a:schemeClr val="bg1"/>
              </a:solidFill>
              <a:latin typeface="Lucida Sans" panose="020B0602030504020204" pitchFamily="34" charset="77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00080"/>
            <a:ext cx="8928992" cy="28289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Lucida Sans" panose="020B0602030504020204" pitchFamily="34" charset="77"/>
                <a:cs typeface="Times New Roman" panose="02020603050405020304" pitchFamily="18" charset="0"/>
              </a:rPr>
              <a:t>Suspected cases: </a:t>
            </a:r>
            <a:r>
              <a:rPr lang="en-US" sz="2400" dirty="0">
                <a:latin typeface="Lucida Sans" panose="020B0602030504020204" pitchFamily="34" charset="77"/>
                <a:cs typeface="Times New Roman" panose="02020603050405020304" pitchFamily="18" charset="0"/>
              </a:rPr>
              <a:t>Fever, drowsiness, unconsciousness, convulsions and others suspected by field level health workers.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Lucida Sans" panose="020B0602030504020204" pitchFamily="34" charset="77"/>
                <a:cs typeface="Times New Roman" panose="02020603050405020304" pitchFamily="18" charset="0"/>
              </a:rPr>
              <a:t>Probable JE: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Sans" panose="020B0602030504020204" pitchFamily="34" charset="77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Lucida Sans" panose="020B0602030504020204" pitchFamily="34" charset="77"/>
                <a:cs typeface="Times New Roman" panose="02020603050405020304" pitchFamily="18" charset="0"/>
              </a:rPr>
              <a:t>A suspected case that occurs in close geographic and temporal relationship to laboratory-confirmed case of JE, in the context of an outbreak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Lucida Sans" panose="020B0602030504020204" pitchFamily="34" charset="77"/>
                <a:cs typeface="Times New Roman" panose="02020603050405020304" pitchFamily="18" charset="0"/>
              </a:rPr>
              <a:t>Laboratory-confirmed JE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Sans" panose="020B0602030504020204" pitchFamily="34" charset="77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Lucida Sans" panose="020B0602030504020204" pitchFamily="34" charset="77"/>
                <a:cs typeface="Times New Roman" panose="02020603050405020304" pitchFamily="18" charset="0"/>
              </a:rPr>
              <a:t>A probable cases that has been confirmed as JE by laboratory  investigations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DAA40-DAAF-5138-F7A5-C90AB213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6033-C288-D4BA-C06B-BCF87C0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" y="-8695"/>
            <a:ext cx="9137104" cy="557375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Case Classification of AES </a:t>
            </a:r>
            <a:endParaRPr lang="en-US" sz="1800" b="1" dirty="0">
              <a:solidFill>
                <a:schemeClr val="bg1"/>
              </a:solidFill>
              <a:latin typeface="Lucida Sans" panose="020B0602030504020204" pitchFamily="34" charset="77"/>
              <a:cs typeface="Times New Roman" pitchFamily="18" charset="0"/>
            </a:endParaRPr>
          </a:p>
        </p:txBody>
      </p:sp>
      <p:pic>
        <p:nvPicPr>
          <p:cNvPr id="5" name="Picture 4" descr="Screenshot 2025-02-25 125500.png">
            <a:extLst>
              <a:ext uri="{FF2B5EF4-FFF2-40B4-BE49-F238E27FC236}">
                <a16:creationId xmlns:a16="http://schemas.microsoft.com/office/drawing/2014/main" id="{496DA4AB-7A4A-99D2-B227-0647D18C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2089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14110" y="0"/>
            <a:ext cx="9129889" cy="68103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IN" sz="3200" dirty="0">
                <a:solidFill>
                  <a:schemeClr val="bg1"/>
                </a:solidFill>
                <a:latin typeface="Lucida Sans" panose="020B0602030504020204" pitchFamily="34" charset="77"/>
              </a:rPr>
              <a:t>Investigations to confirm diagnosis </a:t>
            </a:r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886700" cy="2088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400" b="1" dirty="0">
                <a:latin typeface="Lucida Sans" panose="020B0602030504020204" pitchFamily="34" charset="77"/>
              </a:rPr>
              <a:t>   </a:t>
            </a:r>
            <a:r>
              <a:rPr lang="en-IN" sz="2400" dirty="0">
                <a:latin typeface="Lucida Sans" panose="020B0602030504020204" pitchFamily="34" charset="77"/>
                <a:ea typeface="Cambria" panose="02040503050406030204" pitchFamily="18" charset="0"/>
                <a:cs typeface="Times New Roman" panose="02020603050405020304" pitchFamily="18" charset="0"/>
              </a:rPr>
              <a:t>IgM ELISA in serum and CSF</a:t>
            </a:r>
          </a:p>
          <a:p>
            <a:pPr marL="455613" indent="-4556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400" dirty="0">
                <a:latin typeface="Lucida Sans" panose="020B0602030504020204" pitchFamily="34" charset="77"/>
                <a:ea typeface="Cambria" panose="02040503050406030204" pitchFamily="18" charset="0"/>
                <a:cs typeface="Times New Roman" panose="02020603050405020304" pitchFamily="18" charset="0"/>
              </a:rPr>
              <a:t>RTPCR</a:t>
            </a:r>
          </a:p>
          <a:p>
            <a:pPr marL="455613" indent="-45561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400" dirty="0">
                <a:latin typeface="Lucida Sans" panose="020B0602030504020204" pitchFamily="34" charset="77"/>
                <a:ea typeface="Cambria" panose="02040503050406030204" pitchFamily="18" charset="0"/>
                <a:cs typeface="Times New Roman" panose="02020603050405020304" pitchFamily="18" charset="0"/>
              </a:rPr>
              <a:t>Culture</a:t>
            </a:r>
          </a:p>
        </p:txBody>
      </p:sp>
      <p:sp>
        <p:nvSpPr>
          <p:cNvPr id="1048669" name="Right Brace 3"/>
          <p:cNvSpPr/>
          <p:nvPr/>
        </p:nvSpPr>
        <p:spPr bwMode="auto">
          <a:xfrm>
            <a:off x="2195736" y="1844824"/>
            <a:ext cx="144017" cy="936104"/>
          </a:xfrm>
          <a:prstGeom prst="rightBrace">
            <a:avLst>
              <a:gd name="adj1" fmla="val 8335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GB" sz="13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4D6BB-8E91-3526-05CE-1D5B2FA8DF77}"/>
              </a:ext>
            </a:extLst>
          </p:cNvPr>
          <p:cNvSpPr txBox="1"/>
          <p:nvPr/>
        </p:nvSpPr>
        <p:spPr>
          <a:xfrm>
            <a:off x="2376264" y="208204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Lucida Sans" panose="020B0602030504020204" pitchFamily="34" charset="77"/>
                <a:ea typeface="Cambria" panose="02040503050406030204" pitchFamily="18" charset="0"/>
                <a:cs typeface="Times New Roman" panose="02020603050405020304" pitchFamily="18" charset="0"/>
              </a:rPr>
              <a:t>Now available in our setup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0" y="18256"/>
            <a:ext cx="9140319" cy="662782"/>
          </a:xfr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  <a:cs typeface="Times New Roman" pitchFamily="18" charset="0"/>
              </a:rPr>
              <a:t>Japanese Encephalitis (JE)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33843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Lucida Sans" panose="020B0602030504020204" pitchFamily="34" charset="77"/>
              </a:rPr>
              <a:t>Japanese Encephalitis (JE) is a mosquito-borne viral infection that affects the brain and can cause severe neurological complications.</a:t>
            </a:r>
            <a:r>
              <a:rPr lang="en-US" sz="2400" dirty="0">
                <a:latin typeface="Lucida Sans" panose="020B0602030504020204" pitchFamily="34" charset="77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Lucida Sans" panose="020B0602030504020204" pitchFamily="34" charset="77"/>
              </a:rPr>
              <a:t>It is caused by the Japanese Encephalitis Virus (JEV), a flavivirus transmitted primarily by Culex mosquitoes.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77"/>
              </a:rPr>
              <a:t>Case definition of 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Lucida Sans" panose="020B0602030504020204" pitchFamily="34" charset="77"/>
              </a:rPr>
              <a:t>Clinical Criteria (JE Suspected Case):</a:t>
            </a:r>
            <a:endParaRPr lang="en-US" sz="2400" dirty="0">
              <a:latin typeface="Lucida Sans" panose="020B0602030504020204" pitchFamily="34" charset="77"/>
            </a:endParaRPr>
          </a:p>
          <a:p>
            <a:pPr marL="409575" indent="-223838"/>
            <a:r>
              <a:rPr lang="en-US" sz="2400" dirty="0">
                <a:latin typeface="Lucida Sans" panose="020B0602030504020204" pitchFamily="34" charset="77"/>
              </a:rPr>
              <a:t>Any AES case occurring in a </a:t>
            </a:r>
            <a:r>
              <a:rPr lang="en-US" sz="2400" b="1" dirty="0">
                <a:latin typeface="Lucida Sans" panose="020B0602030504020204" pitchFamily="34" charset="77"/>
              </a:rPr>
              <a:t>JE-endemic area</a:t>
            </a:r>
            <a:endParaRPr lang="en-US" sz="2400" dirty="0">
              <a:latin typeface="Lucida Sans" panose="020B0602030504020204" pitchFamily="34" charset="77"/>
            </a:endParaRPr>
          </a:p>
          <a:p>
            <a:pPr marL="409575" indent="-223838"/>
            <a:r>
              <a:rPr lang="en-US" sz="2400" dirty="0">
                <a:latin typeface="Lucida Sans" panose="020B0602030504020204" pitchFamily="34" charset="77"/>
              </a:rPr>
              <a:t>High-grade fever with neurological symptoms </a:t>
            </a:r>
            <a:r>
              <a:rPr lang="en-US" sz="2400" b="1" dirty="0">
                <a:latin typeface="Lucida Sans" panose="020B0602030504020204" pitchFamily="34" charset="77"/>
              </a:rPr>
              <a:t>(seizures, altered mental status, paralysis, or coma)</a:t>
            </a:r>
            <a:endParaRPr lang="en-US" sz="2400" dirty="0">
              <a:latin typeface="Lucida Sans" panose="020B0602030504020204" pitchFamily="34" charset="77"/>
            </a:endParaRPr>
          </a:p>
          <a:p>
            <a:pPr marL="409575" indent="-223838"/>
            <a:r>
              <a:rPr lang="en-US" sz="2400" dirty="0">
                <a:latin typeface="Lucida Sans" panose="020B0602030504020204" pitchFamily="34" charset="77"/>
              </a:rPr>
              <a:t>Stiff neck, abnormal movements, or focal neurological deficits</a:t>
            </a:r>
          </a:p>
          <a:p>
            <a:pPr marL="185737" indent="0">
              <a:buNone/>
            </a:pPr>
            <a:endParaRPr lang="en-US" sz="2400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sz="2400" b="1" dirty="0">
                <a:latin typeface="Lucida Sans" panose="020B0602030504020204" pitchFamily="34" charset="77"/>
              </a:rPr>
              <a:t>Epidemiological Criteria:</a:t>
            </a:r>
            <a:endParaRPr lang="en-US" sz="2400" dirty="0">
              <a:latin typeface="Lucida Sans" panose="020B0602030504020204" pitchFamily="34" charset="77"/>
            </a:endParaRPr>
          </a:p>
          <a:p>
            <a:pPr marL="409575" indent="-223838"/>
            <a:r>
              <a:rPr lang="en-US" sz="2400" b="1" dirty="0">
                <a:latin typeface="Lucida Sans" panose="020B0602030504020204" pitchFamily="34" charset="77"/>
              </a:rPr>
              <a:t>Transmission:</a:t>
            </a:r>
            <a:r>
              <a:rPr lang="en-US" sz="2400" dirty="0">
                <a:latin typeface="Lucida Sans" panose="020B0602030504020204" pitchFamily="34" charset="77"/>
              </a:rPr>
              <a:t> Spread by Culex mosquitoes</a:t>
            </a:r>
          </a:p>
          <a:p>
            <a:pPr marL="409575" indent="-223838"/>
            <a:r>
              <a:rPr lang="en-US" sz="2400" b="1" dirty="0">
                <a:latin typeface="Lucida Sans" panose="020B0602030504020204" pitchFamily="34" charset="77"/>
              </a:rPr>
              <a:t>Seasonality:</a:t>
            </a:r>
            <a:r>
              <a:rPr lang="en-US" sz="2400" dirty="0">
                <a:latin typeface="Lucida Sans" panose="020B0602030504020204" pitchFamily="34" charset="77"/>
              </a:rPr>
              <a:t> Peaks in monsoon/post-monsoon</a:t>
            </a:r>
          </a:p>
          <a:p>
            <a:pPr marL="409575" indent="-223838"/>
            <a:r>
              <a:rPr lang="en-US" sz="2400" b="1" dirty="0">
                <a:latin typeface="Lucida Sans" panose="020B0602030504020204" pitchFamily="34" charset="77"/>
              </a:rPr>
              <a:t>Age Group:</a:t>
            </a:r>
            <a:r>
              <a:rPr lang="en-US" sz="2400" dirty="0">
                <a:latin typeface="Lucida Sans" panose="020B0602030504020204" pitchFamily="34" charset="77"/>
              </a:rPr>
              <a:t> Primarily affects </a:t>
            </a:r>
            <a:r>
              <a:rPr lang="en-US" sz="2400" b="1" dirty="0">
                <a:latin typeface="Lucida Sans" panose="020B0602030504020204" pitchFamily="34" charset="77"/>
              </a:rPr>
              <a:t>children &lt;15 years</a:t>
            </a:r>
            <a:r>
              <a:rPr lang="en-US" sz="2400" dirty="0">
                <a:latin typeface="Lucida Sans" panose="020B0602030504020204" pitchFamily="34" charset="77"/>
              </a:rPr>
              <a:t>, but adults can also be affected</a:t>
            </a:r>
          </a:p>
          <a:p>
            <a:endParaRPr lang="en-US" sz="2400" dirty="0">
              <a:latin typeface="Lucida Sans" panose="020B0602030504020204" pitchFamily="34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1359</Words>
  <Application>Microsoft Office PowerPoint</Application>
  <PresentationFormat>On-screen Show (4:3)</PresentationFormat>
  <Paragraphs>218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Lucida Sans</vt:lpstr>
      <vt:lpstr>Wingdings</vt:lpstr>
      <vt:lpstr>Office Theme</vt:lpstr>
      <vt:lpstr>PowerPoint Presentation</vt:lpstr>
      <vt:lpstr>Acute Encephalitis Syndrome </vt:lpstr>
      <vt:lpstr>PowerPoint Presentation</vt:lpstr>
      <vt:lpstr>Case definition of JE</vt:lpstr>
      <vt:lpstr>Case Classification of AES </vt:lpstr>
      <vt:lpstr>Case Classification of AES </vt:lpstr>
      <vt:lpstr>Investigations to confirm diagnosis </vt:lpstr>
      <vt:lpstr>Japanese Encephalitis (JE)</vt:lpstr>
      <vt:lpstr>Case definition of JE</vt:lpstr>
      <vt:lpstr>Case definition of JE</vt:lpstr>
      <vt:lpstr>Transmission Cycle of JE</vt:lpstr>
      <vt:lpstr>PowerPoint Presentation</vt:lpstr>
      <vt:lpstr>Management of AES including JE</vt:lpstr>
      <vt:lpstr>Key Points in management of AES including JE</vt:lpstr>
      <vt:lpstr>Essential Treatment Protocols for Patient Management</vt:lpstr>
      <vt:lpstr>Position of the Patient</vt:lpstr>
      <vt:lpstr>Management in Tertiary Level Hospitals</vt:lpstr>
      <vt:lpstr>Equipment and Drugs at various Levels – (1/2)</vt:lpstr>
      <vt:lpstr>Equipment and Drugs at various Levels – (2/2)</vt:lpstr>
      <vt:lpstr>Strategies for Prevention &amp; Control of Japanese Encephalitis (JE)</vt:lpstr>
      <vt:lpstr>Strategies for Prevention &amp; Control of Japanese Encephalitis (JE)</vt:lpstr>
      <vt:lpstr>AES &amp; JE in India – Key Statistics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DDHS MalariaWB</cp:lastModifiedBy>
  <cp:revision>6</cp:revision>
  <dcterms:created xsi:type="dcterms:W3CDTF">2025-02-25T06:18:51Z</dcterms:created>
  <dcterms:modified xsi:type="dcterms:W3CDTF">2025-06-25T10:19:49Z</dcterms:modified>
</cp:coreProperties>
</file>